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35"/>
  </p:notesMasterIdLst>
  <p:handoutMasterIdLst>
    <p:handoutMasterId r:id="rId36"/>
  </p:handoutMasterIdLst>
  <p:sldIdLst>
    <p:sldId id="319" r:id="rId5"/>
    <p:sldId id="304" r:id="rId6"/>
    <p:sldId id="430" r:id="rId7"/>
    <p:sldId id="449" r:id="rId8"/>
    <p:sldId id="448" r:id="rId9"/>
    <p:sldId id="431" r:id="rId10"/>
    <p:sldId id="433" r:id="rId11"/>
    <p:sldId id="451" r:id="rId12"/>
    <p:sldId id="450" r:id="rId13"/>
    <p:sldId id="447" r:id="rId14"/>
    <p:sldId id="452" r:id="rId15"/>
    <p:sldId id="444" r:id="rId16"/>
    <p:sldId id="446" r:id="rId17"/>
    <p:sldId id="857" r:id="rId18"/>
    <p:sldId id="453" r:id="rId19"/>
    <p:sldId id="854" r:id="rId20"/>
    <p:sldId id="454" r:id="rId21"/>
    <p:sldId id="858" r:id="rId22"/>
    <p:sldId id="859" r:id="rId23"/>
    <p:sldId id="461" r:id="rId24"/>
    <p:sldId id="456" r:id="rId25"/>
    <p:sldId id="457" r:id="rId26"/>
    <p:sldId id="458" r:id="rId27"/>
    <p:sldId id="459" r:id="rId28"/>
    <p:sldId id="460" r:id="rId29"/>
    <p:sldId id="436" r:id="rId30"/>
    <p:sldId id="856" r:id="rId31"/>
    <p:sldId id="445" r:id="rId32"/>
    <p:sldId id="442" r:id="rId33"/>
    <p:sldId id="440" r:id="rId34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4D7CD8-B0DC-4436-A357-784D0F52B0C4}" v="7" dt="2021-08-17T14:16:28.2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56" autoAdjust="0"/>
    <p:restoredTop sz="95161" autoAdjust="0"/>
  </p:normalViewPr>
  <p:slideViewPr>
    <p:cSldViewPr snapToGrid="0" showGuides="1">
      <p:cViewPr varScale="1">
        <p:scale>
          <a:sx n="73" d="100"/>
          <a:sy n="73" d="100"/>
        </p:scale>
        <p:origin x="15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scd\Groups\STS-PPU\PPU\P.1%20Project%20Management\Project%20control%20system\Project%20Controls%20-%20Working%20Docs\IPR%20-%20Sep21%20-%20Status%20Review%20Prep\IPR%20Review\Revised%20Worksheets\NEW%20-%20Post%20DR%20-%20SPI_CPI_SPA%20-May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scd\Groups\STS-PPU\PPU\P.1%20Project%20Management\Project%20control%20system\Project%20Controls%20-%20Working%20Docs\IPR%20-%20Sep21%20-%20Status%20Review%20Prep\IPR%20Review\Revised%20Worksheets\NEW%20-%20Post%20DR%20-%20SPI_CPI_SPA%20-%20PPU%20May21%20Repor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PPU </a:t>
            </a:r>
          </a:p>
          <a:p>
            <a:pPr>
              <a:defRPr b="1"/>
            </a:pPr>
            <a:r>
              <a:rPr lang="en-US" sz="1400" b="1" i="0" baseline="0">
                <a:effectLst/>
              </a:rPr>
              <a:t>P.03 RF Systems</a:t>
            </a:r>
            <a:endParaRPr lang="en-US" sz="1400">
              <a:effectLst/>
            </a:endParaRPr>
          </a:p>
          <a:p>
            <a:pPr>
              <a:defRPr b="1"/>
            </a:pPr>
            <a:r>
              <a:rPr lang="en-US" b="1"/>
              <a:t>Cost/Schedule</a:t>
            </a:r>
            <a:r>
              <a:rPr lang="en-US" b="1" baseline="0"/>
              <a:t> Performance Index Chart</a:t>
            </a:r>
          </a:p>
          <a:p>
            <a:pPr>
              <a:defRPr b="1"/>
            </a:pPr>
            <a:r>
              <a:rPr lang="en-US" b="1" baseline="0"/>
              <a:t>(Cumulative Data)</a:t>
            </a:r>
            <a:r>
              <a:rPr lang="en-US" b="1"/>
              <a:t> </a:t>
            </a:r>
          </a:p>
        </c:rich>
      </c:tx>
      <c:layout>
        <c:manualLayout>
          <c:xMode val="edge"/>
          <c:yMode val="edge"/>
          <c:x val="0.36712144271220626"/>
          <c:y val="2.76052449965493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669386161316133E-2"/>
          <c:y val="0.30557493936012492"/>
          <c:w val="0.90158690627977656"/>
          <c:h val="0.52332500353623457"/>
        </c:manualLayout>
      </c:layout>
      <c:lineChart>
        <c:grouping val="standard"/>
        <c:varyColors val="0"/>
        <c:ser>
          <c:idx val="0"/>
          <c:order val="0"/>
          <c:tx>
            <c:strRef>
              <c:f>Report!$B$71</c:f>
              <c:strCache>
                <c:ptCount val="1"/>
                <c:pt idx="0">
                  <c:v> SPI </c:v>
                </c:pt>
              </c:strCache>
            </c:strRef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8000"/>
              </a:solidFill>
              <a:ln w="9525">
                <a:solidFill>
                  <a:srgbClr val="008000"/>
                </a:solidFill>
              </a:ln>
              <a:effectLst/>
            </c:spPr>
          </c:marker>
          <c:cat>
            <c:strRef>
              <c:f>Report!$C$55:$P$55</c:f>
              <c:strCache>
                <c:ptCount val="13"/>
                <c:pt idx="0">
                  <c:v>Oct20</c:v>
                </c:pt>
                <c:pt idx="1">
                  <c:v>Nov20</c:v>
                </c:pt>
                <c:pt idx="2">
                  <c:v>Dec20</c:v>
                </c:pt>
                <c:pt idx="3">
                  <c:v>Jan21</c:v>
                </c:pt>
                <c:pt idx="4">
                  <c:v>Feb21</c:v>
                </c:pt>
                <c:pt idx="5">
                  <c:v>Mar21</c:v>
                </c:pt>
                <c:pt idx="6">
                  <c:v>Apr21</c:v>
                </c:pt>
                <c:pt idx="7">
                  <c:v>May21</c:v>
                </c:pt>
                <c:pt idx="8">
                  <c:v>Jun21</c:v>
                </c:pt>
                <c:pt idx="9">
                  <c:v>Jul21</c:v>
                </c:pt>
                <c:pt idx="10">
                  <c:v>Aug21</c:v>
                </c:pt>
                <c:pt idx="11">
                  <c:v>Sep21</c:v>
                </c:pt>
                <c:pt idx="12">
                  <c:v>Oct21</c:v>
                </c:pt>
              </c:strCache>
              <c:extLst/>
            </c:strRef>
          </c:cat>
          <c:val>
            <c:numRef>
              <c:f>Report!$C$71:$P$71</c:f>
              <c:numCache>
                <c:formatCode>_(* #,##0.00_);_(* \(#,##0.00\);_(* "-"??_);_(@_)</c:formatCode>
                <c:ptCount val="13"/>
                <c:pt idx="0">
                  <c:v>1</c:v>
                </c:pt>
                <c:pt idx="1">
                  <c:v>1.0017552679946056</c:v>
                </c:pt>
                <c:pt idx="2">
                  <c:v>1.002124685813309</c:v>
                </c:pt>
                <c:pt idx="3">
                  <c:v>1.0829578610649953</c:v>
                </c:pt>
                <c:pt idx="4">
                  <c:v>1.0156735723846904</c:v>
                </c:pt>
                <c:pt idx="5">
                  <c:v>1.0023270043699204</c:v>
                </c:pt>
                <c:pt idx="6">
                  <c:v>1.0093234373560709</c:v>
                </c:pt>
                <c:pt idx="7">
                  <c:v>1.0216890515603543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2BD4-4CCF-810D-81DE2C789D07}"/>
            </c:ext>
          </c:extLst>
        </c:ser>
        <c:ser>
          <c:idx val="1"/>
          <c:order val="1"/>
          <c:tx>
            <c:strRef>
              <c:f>Report!$B$72</c:f>
              <c:strCache>
                <c:ptCount val="1"/>
                <c:pt idx="0">
                  <c:v> CPI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Report!$C$55:$P$55</c:f>
              <c:strCache>
                <c:ptCount val="13"/>
                <c:pt idx="0">
                  <c:v>Oct20</c:v>
                </c:pt>
                <c:pt idx="1">
                  <c:v>Nov20</c:v>
                </c:pt>
                <c:pt idx="2">
                  <c:v>Dec20</c:v>
                </c:pt>
                <c:pt idx="3">
                  <c:v>Jan21</c:v>
                </c:pt>
                <c:pt idx="4">
                  <c:v>Feb21</c:v>
                </c:pt>
                <c:pt idx="5">
                  <c:v>Mar21</c:v>
                </c:pt>
                <c:pt idx="6">
                  <c:v>Apr21</c:v>
                </c:pt>
                <c:pt idx="7">
                  <c:v>May21</c:v>
                </c:pt>
                <c:pt idx="8">
                  <c:v>Jun21</c:v>
                </c:pt>
                <c:pt idx="9">
                  <c:v>Jul21</c:v>
                </c:pt>
                <c:pt idx="10">
                  <c:v>Aug21</c:v>
                </c:pt>
                <c:pt idx="11">
                  <c:v>Sep21</c:v>
                </c:pt>
                <c:pt idx="12">
                  <c:v>Oct21</c:v>
                </c:pt>
              </c:strCache>
              <c:extLst/>
            </c:strRef>
          </c:cat>
          <c:val>
            <c:numRef>
              <c:f>Report!$C$72:$P$72</c:f>
              <c:numCache>
                <c:formatCode>_(* #,##0.00_);_(* \(#,##0.00\);_(* "-"??_);_(@_)</c:formatCode>
                <c:ptCount val="13"/>
                <c:pt idx="0">
                  <c:v>1</c:v>
                </c:pt>
                <c:pt idx="1">
                  <c:v>1.0044647721466891</c:v>
                </c:pt>
                <c:pt idx="2">
                  <c:v>1.0082011362055698</c:v>
                </c:pt>
                <c:pt idx="3">
                  <c:v>1.0002664543139999</c:v>
                </c:pt>
                <c:pt idx="4">
                  <c:v>1.0059790429987967</c:v>
                </c:pt>
                <c:pt idx="5">
                  <c:v>0.996816985105764</c:v>
                </c:pt>
                <c:pt idx="6">
                  <c:v>1.004754215834373</c:v>
                </c:pt>
                <c:pt idx="7">
                  <c:v>1.0032977385543767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2BD4-4CCF-810D-81DE2C789D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1436224"/>
        <c:axId val="771426712"/>
      </c:lineChart>
      <c:catAx>
        <c:axId val="771436224"/>
        <c:scaling>
          <c:orientation val="minMax"/>
        </c:scaling>
        <c:delete val="0"/>
        <c:axPos val="b"/>
        <c:majorGridlines>
          <c:spPr>
            <a:ln w="12700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71426712"/>
        <c:crosses val="autoZero"/>
        <c:auto val="1"/>
        <c:lblAlgn val="ctr"/>
        <c:lblOffset val="100"/>
        <c:noMultiLvlLbl val="0"/>
      </c:catAx>
      <c:valAx>
        <c:axId val="771426712"/>
        <c:scaling>
          <c:orientation val="minMax"/>
          <c:max val="1.2"/>
          <c:min val="0.8"/>
        </c:scaling>
        <c:delete val="0"/>
        <c:axPos val="l"/>
        <c:majorGridlines>
          <c:spPr>
            <a:ln w="19050" cap="flat" cmpd="sng" algn="ctr">
              <a:solidFill>
                <a:schemeClr val="tx1"/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in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71436224"/>
        <c:crosses val="autoZero"/>
        <c:crossBetween val="midCat"/>
        <c:majorUnit val="0.2"/>
        <c:minorUnit val="5.000000000000001E-2"/>
      </c:valAx>
      <c:dTable>
        <c:showHorzBorder val="1"/>
        <c:showVertBorder val="1"/>
        <c:showOutline val="1"/>
        <c:showKeys val="1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dTable>
      <c:spPr>
        <a:gradFill flip="none" rotWithShape="1">
          <a:gsLst>
            <a:gs pos="0">
              <a:srgbClr val="FFFF00">
                <a:alpha val="30000"/>
              </a:srgbClr>
            </a:gs>
            <a:gs pos="12000">
              <a:srgbClr val="FFFF00">
                <a:alpha val="30000"/>
              </a:srgbClr>
            </a:gs>
            <a:gs pos="12000">
              <a:srgbClr val="00CC00">
                <a:alpha val="30000"/>
              </a:srgbClr>
            </a:gs>
            <a:gs pos="75000">
              <a:srgbClr val="00CC00">
                <a:alpha val="30000"/>
              </a:srgbClr>
            </a:gs>
            <a:gs pos="75000">
              <a:srgbClr val="FFFF00">
                <a:alpha val="30196"/>
              </a:srgbClr>
            </a:gs>
            <a:gs pos="87000">
              <a:srgbClr val="FFFF00">
                <a:alpha val="30000"/>
              </a:srgbClr>
            </a:gs>
            <a:gs pos="87000">
              <a:srgbClr val="FF0000">
                <a:alpha val="30196"/>
              </a:srgbClr>
            </a:gs>
          </a:gsLst>
          <a:lin ang="5400000" scaled="1"/>
          <a:tileRect/>
        </a:gradFill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PPU </a:t>
            </a:r>
          </a:p>
          <a:p>
            <a:pPr>
              <a:defRPr b="1"/>
            </a:pPr>
            <a:r>
              <a:rPr lang="en-US" sz="1400" b="1" i="0" baseline="0">
                <a:effectLst/>
              </a:rPr>
              <a:t>P.10.03 Long Lead Procurements</a:t>
            </a:r>
          </a:p>
          <a:p>
            <a:pPr>
              <a:defRPr b="1"/>
            </a:pPr>
            <a:r>
              <a:rPr lang="en-US" b="1"/>
              <a:t>Cost/Schedule</a:t>
            </a:r>
            <a:r>
              <a:rPr lang="en-US" b="1" baseline="0"/>
              <a:t> Performance Index Chart</a:t>
            </a:r>
          </a:p>
          <a:p>
            <a:pPr>
              <a:defRPr b="1"/>
            </a:pPr>
            <a:r>
              <a:rPr lang="en-US" b="1" baseline="0"/>
              <a:t>(Cumulative Data)</a:t>
            </a:r>
            <a:r>
              <a:rPr lang="en-US" b="1"/>
              <a:t> </a:t>
            </a:r>
          </a:p>
        </c:rich>
      </c:tx>
      <c:layout>
        <c:manualLayout>
          <c:xMode val="edge"/>
          <c:yMode val="edge"/>
          <c:x val="0.36712144271220626"/>
          <c:y val="2.76052449965493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669386161316133E-2"/>
          <c:y val="0.30557493936012492"/>
          <c:w val="0.90158690627977656"/>
          <c:h val="0.52332500353623457"/>
        </c:manualLayout>
      </c:layout>
      <c:lineChart>
        <c:grouping val="standard"/>
        <c:varyColors val="0"/>
        <c:ser>
          <c:idx val="0"/>
          <c:order val="0"/>
          <c:tx>
            <c:strRef>
              <c:f>'P.10 Report Data'!$B$192</c:f>
              <c:strCache>
                <c:ptCount val="1"/>
                <c:pt idx="0">
                  <c:v> SPI </c:v>
                </c:pt>
              </c:strCache>
            </c:strRef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8000"/>
              </a:solidFill>
              <a:ln w="9525">
                <a:solidFill>
                  <a:srgbClr val="008000"/>
                </a:solidFill>
              </a:ln>
              <a:effectLst/>
            </c:spPr>
          </c:marker>
          <c:cat>
            <c:strRef>
              <c:f>'P.10 Report Data'!$C$181:$O$181</c:f>
              <c:strCache>
                <c:ptCount val="13"/>
                <c:pt idx="0">
                  <c:v>OCT20</c:v>
                </c:pt>
                <c:pt idx="1">
                  <c:v>NOV20</c:v>
                </c:pt>
                <c:pt idx="2">
                  <c:v>DEC20</c:v>
                </c:pt>
                <c:pt idx="3">
                  <c:v>JAN21</c:v>
                </c:pt>
                <c:pt idx="4">
                  <c:v>FEB21</c:v>
                </c:pt>
                <c:pt idx="5">
                  <c:v>MAR21</c:v>
                </c:pt>
                <c:pt idx="6">
                  <c:v>APR21</c:v>
                </c:pt>
                <c:pt idx="7">
                  <c:v>MAY21</c:v>
                </c:pt>
                <c:pt idx="8">
                  <c:v>JUN21</c:v>
                </c:pt>
                <c:pt idx="9">
                  <c:v>JUL21</c:v>
                </c:pt>
                <c:pt idx="10">
                  <c:v>AUG21</c:v>
                </c:pt>
                <c:pt idx="11">
                  <c:v>SEP21</c:v>
                </c:pt>
                <c:pt idx="12">
                  <c:v>OCT21</c:v>
                </c:pt>
              </c:strCache>
            </c:strRef>
          </c:cat>
          <c:val>
            <c:numRef>
              <c:f>'P.10 Report Data'!$C$192:$O$192</c:f>
              <c:numCache>
                <c:formatCode>_(* #,##0.00_);_(* \(#,##0.00\);_(* "-"??_);_(@_)</c:formatCode>
                <c:ptCount val="13"/>
                <c:pt idx="0">
                  <c:v>1.0833103857241386</c:v>
                </c:pt>
                <c:pt idx="1">
                  <c:v>0.98454433998368496</c:v>
                </c:pt>
                <c:pt idx="2">
                  <c:v>0.96338653965395826</c:v>
                </c:pt>
                <c:pt idx="3">
                  <c:v>1.2780029127159325</c:v>
                </c:pt>
                <c:pt idx="4">
                  <c:v>0.92046988016802922</c:v>
                </c:pt>
                <c:pt idx="5">
                  <c:v>0.91697480695444678</c:v>
                </c:pt>
                <c:pt idx="6">
                  <c:v>0.91894635480188192</c:v>
                </c:pt>
                <c:pt idx="7">
                  <c:v>0.91121024275849438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1F0-4395-A004-189435232931}"/>
            </c:ext>
          </c:extLst>
        </c:ser>
        <c:ser>
          <c:idx val="1"/>
          <c:order val="1"/>
          <c:tx>
            <c:strRef>
              <c:f>'P.10 Report Data'!$B$193</c:f>
              <c:strCache>
                <c:ptCount val="1"/>
                <c:pt idx="0">
                  <c:v> CPI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'P.10 Report Data'!$C$181:$O$181</c:f>
              <c:strCache>
                <c:ptCount val="13"/>
                <c:pt idx="0">
                  <c:v>OCT20</c:v>
                </c:pt>
                <c:pt idx="1">
                  <c:v>NOV20</c:v>
                </c:pt>
                <c:pt idx="2">
                  <c:v>DEC20</c:v>
                </c:pt>
                <c:pt idx="3">
                  <c:v>JAN21</c:v>
                </c:pt>
                <c:pt idx="4">
                  <c:v>FEB21</c:v>
                </c:pt>
                <c:pt idx="5">
                  <c:v>MAR21</c:v>
                </c:pt>
                <c:pt idx="6">
                  <c:v>APR21</c:v>
                </c:pt>
                <c:pt idx="7">
                  <c:v>MAY21</c:v>
                </c:pt>
                <c:pt idx="8">
                  <c:v>JUN21</c:v>
                </c:pt>
                <c:pt idx="9">
                  <c:v>JUL21</c:v>
                </c:pt>
                <c:pt idx="10">
                  <c:v>AUG21</c:v>
                </c:pt>
                <c:pt idx="11">
                  <c:v>SEP21</c:v>
                </c:pt>
                <c:pt idx="12">
                  <c:v>OCT21</c:v>
                </c:pt>
              </c:strCache>
            </c:strRef>
          </c:cat>
          <c:val>
            <c:numRef>
              <c:f>'P.10 Report Data'!$C$193:$O$193</c:f>
              <c:numCache>
                <c:formatCode>_(* #,##0.00_);_(* \(#,##0.00\);_(* "-"??_);_(@_)</c:formatCode>
                <c:ptCount val="13"/>
                <c:pt idx="0">
                  <c:v>1.0365332835339371</c:v>
                </c:pt>
                <c:pt idx="1">
                  <c:v>1.0414392257645915</c:v>
                </c:pt>
                <c:pt idx="2">
                  <c:v>1.0392017865282948</c:v>
                </c:pt>
                <c:pt idx="3">
                  <c:v>1.0235690351498985</c:v>
                </c:pt>
                <c:pt idx="4">
                  <c:v>1.0141193873896519</c:v>
                </c:pt>
                <c:pt idx="5">
                  <c:v>1.0260107811136607</c:v>
                </c:pt>
                <c:pt idx="6">
                  <c:v>1.0387913648399705</c:v>
                </c:pt>
                <c:pt idx="7">
                  <c:v>1.0340600465432941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1F0-4395-A004-1894352329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1436224"/>
        <c:axId val="771426712"/>
      </c:lineChart>
      <c:catAx>
        <c:axId val="771436224"/>
        <c:scaling>
          <c:orientation val="minMax"/>
        </c:scaling>
        <c:delete val="0"/>
        <c:axPos val="b"/>
        <c:majorGridlines>
          <c:spPr>
            <a:ln w="12700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71426712"/>
        <c:crosses val="autoZero"/>
        <c:auto val="1"/>
        <c:lblAlgn val="ctr"/>
        <c:lblOffset val="100"/>
        <c:noMultiLvlLbl val="0"/>
      </c:catAx>
      <c:valAx>
        <c:axId val="771426712"/>
        <c:scaling>
          <c:orientation val="minMax"/>
          <c:max val="1.2"/>
          <c:min val="0.8"/>
        </c:scaling>
        <c:delete val="0"/>
        <c:axPos val="l"/>
        <c:majorGridlines>
          <c:spPr>
            <a:ln w="19050" cap="flat" cmpd="sng" algn="ctr">
              <a:solidFill>
                <a:schemeClr val="tx1"/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in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71436224"/>
        <c:crosses val="autoZero"/>
        <c:crossBetween val="midCat"/>
        <c:majorUnit val="0.2"/>
        <c:minorUnit val="5.000000000000001E-2"/>
      </c:valAx>
      <c:dTable>
        <c:showHorzBorder val="1"/>
        <c:showVertBorder val="1"/>
        <c:showOutline val="1"/>
        <c:showKeys val="1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dTable>
      <c:spPr>
        <a:gradFill flip="none" rotWithShape="1">
          <a:gsLst>
            <a:gs pos="0">
              <a:srgbClr val="FFFF00">
                <a:alpha val="30000"/>
              </a:srgbClr>
            </a:gs>
            <a:gs pos="12000">
              <a:srgbClr val="FFFF00">
                <a:alpha val="30000"/>
              </a:srgbClr>
            </a:gs>
            <a:gs pos="12000">
              <a:srgbClr val="00CC00">
                <a:alpha val="30000"/>
              </a:srgbClr>
            </a:gs>
            <a:gs pos="75000">
              <a:srgbClr val="00CC00">
                <a:alpha val="30000"/>
              </a:srgbClr>
            </a:gs>
            <a:gs pos="75000">
              <a:srgbClr val="FFFF00">
                <a:alpha val="30196"/>
              </a:srgbClr>
            </a:gs>
            <a:gs pos="87000">
              <a:srgbClr val="FFFF00">
                <a:alpha val="30000"/>
              </a:srgbClr>
            </a:gs>
            <a:gs pos="87000">
              <a:srgbClr val="FF0000">
                <a:alpha val="30196"/>
              </a:srgbClr>
            </a:gs>
          </a:gsLst>
          <a:lin ang="5400000" scaled="1"/>
          <a:tileRect/>
        </a:gradFill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P.10.03 RF Systems</a:t>
            </a:r>
          </a:p>
        </c:rich>
      </c:tx>
      <c:layout>
        <c:manualLayout>
          <c:xMode val="edge"/>
          <c:yMode val="edge"/>
          <c:x val="0.43897302478297445"/>
          <c:y val="2.97061851672012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373826642616095"/>
          <c:y val="9.5886900033676004E-2"/>
          <c:w val="0.79097463463511608"/>
          <c:h val="0.7182775879753522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'[IPR 21 Labor Material Charts Cobra Labor vs Material By FY L1 L2 and L3 W actuals in FY21.xlsx]Sheet1 - ACWP Added L2 L3'!$Q$299</c:f>
              <c:strCache>
                <c:ptCount val="1"/>
                <c:pt idx="0">
                  <c:v>Actual Cost Oct - May FY21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L3'!$R$298:$V$298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L3'!$R$299:$V$299</c:f>
              <c:numCache>
                <c:formatCode>General</c:formatCode>
                <c:ptCount val="5"/>
                <c:pt idx="0" formatCode="_(* #,##0_);_(* \(#,##0\);_(* &quot;-&quot;??_);_(@_)">
                  <c:v>8531.3546200000001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97-4216-9343-995E468D3D5D}"/>
            </c:ext>
          </c:extLst>
        </c:ser>
        <c:ser>
          <c:idx val="2"/>
          <c:order val="1"/>
          <c:tx>
            <c:strRef>
              <c:f>'[IPR 21 Labor Material Charts Cobra Labor vs Material By FY L1 L2 and L3 W actuals in FY21.xlsx]Sheet1 - ACWP Added L2 L3'!$Q$300</c:f>
              <c:strCache>
                <c:ptCount val="1"/>
                <c:pt idx="0">
                  <c:v>Labor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L3'!$R$298:$V$298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L3'!$R$300:$V$300</c:f>
              <c:numCache>
                <c:formatCode>_(* #,##0_);_(* \(#,##0\);_(* "-"??_);_(@_)</c:formatCode>
                <c:ptCount val="5"/>
                <c:pt idx="0">
                  <c:v>216.99259999999992</c:v>
                </c:pt>
                <c:pt idx="1">
                  <c:v>50.075099999999999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97-4216-9343-995E468D3D5D}"/>
            </c:ext>
          </c:extLst>
        </c:ser>
        <c:ser>
          <c:idx val="0"/>
          <c:order val="2"/>
          <c:tx>
            <c:strRef>
              <c:f>'[IPR 21 Labor Material Charts Cobra Labor vs Material By FY L1 L2 and L3 W actuals in FY21.xlsx]Sheet1 - ACWP Added L2 L3'!$Q$301</c:f>
              <c:strCache>
                <c:ptCount val="1"/>
                <c:pt idx="0">
                  <c:v>Material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L3'!$R$298:$V$298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L3'!$R$301:$V$301</c:f>
              <c:numCache>
                <c:formatCode>_(* #,##0_);_(* \(#,##0\);_(* "-"??_);_(@_)</c:formatCode>
                <c:ptCount val="5"/>
                <c:pt idx="0">
                  <c:v>2826.6019000000015</c:v>
                </c:pt>
                <c:pt idx="1">
                  <c:v>4826.6891999999998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97-4216-9343-995E468D3D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18612264"/>
        <c:axId val="418619152"/>
      </c:barChart>
      <c:catAx>
        <c:axId val="418612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9152"/>
        <c:crosses val="autoZero"/>
        <c:auto val="1"/>
        <c:lblAlgn val="ctr"/>
        <c:lblOffset val="100"/>
        <c:noMultiLvlLbl val="0"/>
      </c:catAx>
      <c:valAx>
        <c:axId val="418619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($K)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22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8/23/2021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8/23/2021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>
            <a:lvl1pPr marL="28892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A1AE5-746F-4057-86D7-F0AA4F73942C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0E19-8932-43D2-8486-22CBE0B2C373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emf"/><Relationship Id="rId7" Type="http://schemas.openxmlformats.org/officeDocument/2006/relationships/image" Target="../media/image13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2109215"/>
            <a:ext cx="4702700" cy="755905"/>
          </a:xfrm>
        </p:spPr>
        <p:txBody>
          <a:bodyPr/>
          <a:lstStyle/>
          <a:p>
            <a:r>
              <a:rPr lang="en-US" b="1" dirty="0"/>
              <a:t>DOE/SC Independent Project Review of the Proton Power Upgrade Project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72314AD-83B8-6E4A-B9A7-E11C3868B27F}"/>
              </a:ext>
            </a:extLst>
          </p:cNvPr>
          <p:cNvSpPr txBox="1">
            <a:spLocks/>
          </p:cNvSpPr>
          <p:nvPr/>
        </p:nvSpPr>
        <p:spPr bwMode="auto">
          <a:xfrm>
            <a:off x="347472" y="3519891"/>
            <a:ext cx="5702131" cy="137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John Moss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Level 2 Manager for P.3 RF Systems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September 14-17, 2021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F42CF9-0429-4A09-BCDF-CF9E3487102D}"/>
              </a:ext>
            </a:extLst>
          </p:cNvPr>
          <p:cNvGrpSpPr/>
          <p:nvPr/>
        </p:nvGrpSpPr>
        <p:grpSpPr>
          <a:xfrm>
            <a:off x="6664003" y="1467358"/>
            <a:ext cx="3240473" cy="3273716"/>
            <a:chOff x="6945943" y="1033555"/>
            <a:chExt cx="3750440" cy="3799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4A4EB3-0E48-456A-BC84-EC0BC3DC6208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2" t="528" r="33679" b="7508"/>
            <a:stretch/>
          </p:blipFill>
          <p:spPr bwMode="auto">
            <a:xfrm>
              <a:off x="6945943" y="1033555"/>
              <a:ext cx="2382192" cy="2382192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B269DE-4986-46AB-B747-CCA1CE35B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5" t="-312" r="11884" b="9963"/>
            <a:stretch/>
          </p:blipFill>
          <p:spPr>
            <a:xfrm>
              <a:off x="8628438" y="1658698"/>
              <a:ext cx="2067945" cy="2067945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A3A831-DC07-4E67-B120-C5F7EA1E8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/>
          </p:blipFill>
          <p:spPr>
            <a:xfrm>
              <a:off x="7878631" y="2998273"/>
              <a:ext cx="1834794" cy="1834794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589B06-3CAE-4C9F-BA9C-B8C39C4D7B4B}"/>
              </a:ext>
            </a:extLst>
          </p:cNvPr>
          <p:cNvSpPr txBox="1"/>
          <p:nvPr/>
        </p:nvSpPr>
        <p:spPr>
          <a:xfrm>
            <a:off x="347472" y="1327150"/>
            <a:ext cx="603885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P.03 RF Systems Overview</a:t>
            </a:r>
          </a:p>
        </p:txBody>
      </p:sp>
    </p:spTree>
    <p:extLst>
      <p:ext uri="{BB962C8B-B14F-4D97-AF65-F5344CB8AC3E}">
        <p14:creationId xmlns:p14="http://schemas.microsoft.com/office/powerpoint/2010/main" val="418527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71608-900A-EA4E-9673-97FFC3D1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F6969-DEE8-F248-9F28-CFAC526F6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813816"/>
            <a:ext cx="8439913" cy="5355074"/>
          </a:xfrm>
        </p:spPr>
        <p:txBody>
          <a:bodyPr/>
          <a:lstStyle/>
          <a:p>
            <a:r>
              <a:rPr lang="en-US" dirty="0"/>
              <a:t>Waveguide circulator and load procurement</a:t>
            </a:r>
          </a:p>
          <a:p>
            <a:pPr lvl="1"/>
            <a:r>
              <a:rPr lang="en-US" dirty="0"/>
              <a:t>Company merger and component quality caused delays</a:t>
            </a:r>
          </a:p>
          <a:p>
            <a:r>
              <a:rPr lang="en-US" dirty="0"/>
              <a:t>Klystron procurement</a:t>
            </a:r>
          </a:p>
          <a:p>
            <a:pPr lvl="1"/>
            <a:r>
              <a:rPr lang="en-US" dirty="0"/>
              <a:t>First article 3 MW 5</a:t>
            </a:r>
            <a:r>
              <a:rPr lang="en-US" baseline="30000" dirty="0"/>
              <a:t>th</a:t>
            </a:r>
            <a:r>
              <a:rPr lang="en-US" dirty="0"/>
              <a:t> cavity crack after brazing and vacuum leak in first cavity</a:t>
            </a:r>
          </a:p>
          <a:p>
            <a:pPr lvl="1"/>
            <a:r>
              <a:rPr lang="en-US" dirty="0"/>
              <a:t>Cold test “bottleneck”</a:t>
            </a:r>
          </a:p>
          <a:p>
            <a:pPr lvl="1"/>
            <a:r>
              <a:rPr lang="en-US" dirty="0"/>
              <a:t>Three 700 kW klystrons failed during testing – open filament, cracked output window, and bent drift tube</a:t>
            </a:r>
          </a:p>
          <a:p>
            <a:r>
              <a:rPr lang="en-US" dirty="0"/>
              <a:t>Transmitter procurement delays</a:t>
            </a:r>
          </a:p>
          <a:p>
            <a:pPr lvl="1"/>
            <a:r>
              <a:rPr lang="en-US" dirty="0"/>
              <a:t>Lagging sub-supplier COVID delays</a:t>
            </a:r>
          </a:p>
          <a:p>
            <a:r>
              <a:rPr lang="en-US" dirty="0"/>
              <a:t>AT-HVCM tank fabrication </a:t>
            </a:r>
          </a:p>
          <a:p>
            <a:pPr lvl="1"/>
            <a:r>
              <a:rPr lang="en-US" dirty="0"/>
              <a:t>COVID related sub-supplier delays</a:t>
            </a:r>
          </a:p>
          <a:p>
            <a:pPr marL="398463" lvl="1" indent="0">
              <a:buNone/>
            </a:pP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56DA47-56EB-452A-AD78-9A980DC8B232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0161E8-2E90-4F81-AAD3-CCE7FA114882}"/>
              </a:ext>
            </a:extLst>
          </p:cNvPr>
          <p:cNvSpPr/>
          <p:nvPr/>
        </p:nvSpPr>
        <p:spPr>
          <a:xfrm>
            <a:off x="5424648" y="5635856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B3-4 Anderson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F71153-2725-44F6-BC4C-CE3EDC313872}"/>
              </a:ext>
            </a:extLst>
          </p:cNvPr>
          <p:cNvSpPr/>
          <p:nvPr/>
        </p:nvSpPr>
        <p:spPr>
          <a:xfrm>
            <a:off x="8749424" y="905256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B3-2 Moss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0FCF08-2086-4744-8016-C4B770079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749" y="1452972"/>
            <a:ext cx="1118017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01204F66-1D87-40FE-A6B6-50BFED2058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915" y="3578456"/>
            <a:ext cx="2719686" cy="2057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91E986-8E54-4609-9F87-CDFE054CD948}"/>
              </a:ext>
            </a:extLst>
          </p:cNvPr>
          <p:cNvSpPr txBox="1"/>
          <p:nvPr/>
        </p:nvSpPr>
        <p:spPr>
          <a:xfrm>
            <a:off x="9330027" y="5703940"/>
            <a:ext cx="24094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Top to bottom: 3MW klystron leak check; Crack in 5</a:t>
            </a:r>
            <a:r>
              <a:rPr lang="en-US" sz="1000" baseline="30000" dirty="0">
                <a:latin typeface="+mn-lt"/>
              </a:rPr>
              <a:t>th</a:t>
            </a:r>
            <a:r>
              <a:rPr lang="en-US" sz="1000" dirty="0">
                <a:latin typeface="+mn-lt"/>
              </a:rPr>
              <a:t> cavity after first braze</a:t>
            </a:r>
          </a:p>
        </p:txBody>
      </p:sp>
    </p:spTree>
    <p:extLst>
      <p:ext uri="{BB962C8B-B14F-4D97-AF65-F5344CB8AC3E}">
        <p14:creationId xmlns:p14="http://schemas.microsoft.com/office/powerpoint/2010/main" val="1242002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71608-900A-EA4E-9673-97FFC3D1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F6969-DEE8-F248-9F28-CFAC526F6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813816"/>
            <a:ext cx="8949364" cy="5355074"/>
          </a:xfrm>
        </p:spPr>
        <p:txBody>
          <a:bodyPr/>
          <a:lstStyle/>
          <a:p>
            <a:r>
              <a:rPr lang="en-US" dirty="0"/>
              <a:t>RFQ/DTL HVCM prototype test results indicated need for some redesign</a:t>
            </a:r>
          </a:p>
          <a:p>
            <a:pPr lvl="1"/>
            <a:r>
              <a:rPr lang="en-US" dirty="0"/>
              <a:t>Output transformer inductance was low</a:t>
            </a:r>
          </a:p>
          <a:p>
            <a:r>
              <a:rPr lang="en-US" dirty="0"/>
              <a:t>LLRF fabrication and final testing </a:t>
            </a:r>
          </a:p>
          <a:p>
            <a:pPr lvl="1"/>
            <a:r>
              <a:rPr lang="en-US" dirty="0"/>
              <a:t>COVID related sub-supplier delays</a:t>
            </a:r>
          </a:p>
          <a:p>
            <a:pPr lvl="1"/>
            <a:r>
              <a:rPr lang="en-US" dirty="0"/>
              <a:t>Limited software resources</a:t>
            </a:r>
          </a:p>
          <a:p>
            <a:r>
              <a:rPr lang="en-US" dirty="0"/>
              <a:t>Craft shortage</a:t>
            </a:r>
          </a:p>
          <a:p>
            <a:pPr lvl="1"/>
            <a:r>
              <a:rPr lang="en-US" dirty="0"/>
              <a:t>Delay in the ramp-up of technical equipment installation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72ABE7-CED3-4AEB-83A4-CA3EFCD073D2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443D5-2D9C-4756-9496-8409C9AAF046}"/>
              </a:ext>
            </a:extLst>
          </p:cNvPr>
          <p:cNvSpPr/>
          <p:nvPr/>
        </p:nvSpPr>
        <p:spPr>
          <a:xfrm>
            <a:off x="9004705" y="905256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B3-5 Pappas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F6B7A63-91BC-4ED5-82B9-FACC19EAB299}"/>
              </a:ext>
            </a:extLst>
          </p:cNvPr>
          <p:cNvSpPr/>
          <p:nvPr/>
        </p:nvSpPr>
        <p:spPr>
          <a:xfrm>
            <a:off x="6580873" y="218498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B3-3 Crofford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FDBB352-EA78-43E3-A359-295DAD989FB5}"/>
              </a:ext>
            </a:extLst>
          </p:cNvPr>
          <p:cNvSpPr/>
          <p:nvPr/>
        </p:nvSpPr>
        <p:spPr>
          <a:xfrm>
            <a:off x="3376119" y="342900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B3-6 Norman</a:t>
            </a:r>
          </a:p>
        </p:txBody>
      </p:sp>
    </p:spTree>
    <p:extLst>
      <p:ext uri="{BB962C8B-B14F-4D97-AF65-F5344CB8AC3E}">
        <p14:creationId xmlns:p14="http://schemas.microsoft.com/office/powerpoint/2010/main" val="3922036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472E5-F83E-4250-B4D7-35C3A2C01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Design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40622-B772-45B5-867A-5722FC530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RF design is complete</a:t>
            </a:r>
          </a:p>
          <a:p>
            <a:pPr lvl="1"/>
            <a:r>
              <a:rPr lang="en-US" dirty="0"/>
              <a:t>Software for the Machine Protection System Upgrade still in design</a:t>
            </a:r>
          </a:p>
          <a:p>
            <a:pPr lvl="2"/>
            <a:r>
              <a:rPr lang="en-US" dirty="0"/>
              <a:t>Separate Accelerator Improvement Project, but needed for PPU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686B64-7859-4EA1-B680-E7E73DD4EDFC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64A17-9275-4797-8854-BAEB6FB355B5}"/>
              </a:ext>
            </a:extLst>
          </p:cNvPr>
          <p:cNvSpPr/>
          <p:nvPr/>
        </p:nvSpPr>
        <p:spPr>
          <a:xfrm>
            <a:off x="9631723" y="1806593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B3-7 Justice</a:t>
            </a:r>
          </a:p>
        </p:txBody>
      </p:sp>
    </p:spTree>
    <p:extLst>
      <p:ext uri="{BB962C8B-B14F-4D97-AF65-F5344CB8AC3E}">
        <p14:creationId xmlns:p14="http://schemas.microsoft.com/office/powerpoint/2010/main" val="1935701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5577-C4A3-C142-AE4A-22F0F9A3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C434C-CA54-244F-A847-41FD7200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Following phased approach that is largely independent of machine outages</a:t>
            </a:r>
          </a:p>
          <a:p>
            <a:pPr lvl="1"/>
            <a:r>
              <a:rPr lang="en-US" dirty="0"/>
              <a:t>Supports the installation and testing of the cryomodules</a:t>
            </a:r>
          </a:p>
          <a:p>
            <a:r>
              <a:rPr lang="en-US" dirty="0"/>
              <a:t>Overall plan follows the 5-year plan developed by the Neutron Sciences directorate</a:t>
            </a:r>
          </a:p>
          <a:p>
            <a:endParaRPr lang="en-US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4AD6881-4DB7-4FA5-A2E7-DF0DC7F95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27" y="3097537"/>
            <a:ext cx="8884456" cy="303486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DA1C18-3E4F-4811-B0D7-1F596FF65B86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05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5577-C4A3-C142-AE4A-22F0F9A3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Plans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DA1C18-3E4F-4811-B0D7-1F596FF65B86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DDE31-AEE3-4B95-989B-C4C2AFD58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228" y="813007"/>
            <a:ext cx="9091365" cy="5179714"/>
          </a:xfrm>
          <a:prstGeom prst="rect">
            <a:avLst/>
          </a:prstGeom>
          <a:solidFill>
            <a:srgbClr val="FFFF00"/>
          </a:solidFill>
          <a:ln w="381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15CA02-796F-4530-9342-573AAE79DE22}"/>
              </a:ext>
            </a:extLst>
          </p:cNvPr>
          <p:cNvSpPr txBox="1"/>
          <p:nvPr/>
        </p:nvSpPr>
        <p:spPr>
          <a:xfrm>
            <a:off x="9635207" y="2222231"/>
            <a:ext cx="1382935" cy="4801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RF ready for CM 31 and 32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4EA02A-BBB9-4204-90AE-4B93F62A1759}"/>
              </a:ext>
            </a:extLst>
          </p:cNvPr>
          <p:cNvSpPr txBox="1"/>
          <p:nvPr/>
        </p:nvSpPr>
        <p:spPr>
          <a:xfrm>
            <a:off x="5220560" y="3252687"/>
            <a:ext cx="1403310" cy="4801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RF ready for CM 28, 29, 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DE400F-DF2E-4082-9698-A75B9B6F7992}"/>
              </a:ext>
            </a:extLst>
          </p:cNvPr>
          <p:cNvSpPr txBox="1"/>
          <p:nvPr/>
        </p:nvSpPr>
        <p:spPr>
          <a:xfrm>
            <a:off x="5922215" y="4410338"/>
            <a:ext cx="1083147" cy="4247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>
                <a:latin typeface="+mn-lt"/>
              </a:rPr>
              <a:t>RF ready for CM 25, 27</a:t>
            </a:r>
          </a:p>
        </p:txBody>
      </p:sp>
    </p:spTree>
    <p:extLst>
      <p:ext uri="{BB962C8B-B14F-4D97-AF65-F5344CB8AC3E}">
        <p14:creationId xmlns:p14="http://schemas.microsoft.com/office/powerpoint/2010/main" val="3690893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9DE87-2CA6-4D10-BB0F-4AF2FF6EA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CD-2/3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49C9AED-B8B0-41C1-AC8E-C092F929F291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945518-7D36-4892-81C6-4B92B27A0857}"/>
              </a:ext>
            </a:extLst>
          </p:cNvPr>
          <p:cNvSpPr txBox="1"/>
          <p:nvPr/>
        </p:nvSpPr>
        <p:spPr>
          <a:xfrm>
            <a:off x="442829" y="5516628"/>
            <a:ext cx="66305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~64 percent complete on long lead procurements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~45 percent complete on CD-3 scope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E82879-6A39-4EE2-AC7A-00CE856D5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450975"/>
            <a:ext cx="11353800" cy="395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92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C6913-61B9-467B-BDC9-9D68DCA7C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3915"/>
            <a:ext cx="11430000" cy="539496"/>
          </a:xfrm>
        </p:spPr>
        <p:txBody>
          <a:bodyPr/>
          <a:lstStyle/>
          <a:p>
            <a:r>
              <a:rPr lang="en-US" dirty="0"/>
              <a:t>Project Change Requests since CD-2/3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E64A22-B6D4-425A-8E2B-94D7922F1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037" y="790799"/>
            <a:ext cx="8310486" cy="549635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CD1128-3C6B-4375-A760-9EAC85B8D24E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97CCC9-8B95-464A-A53D-93DBA0122EB6}"/>
              </a:ext>
            </a:extLst>
          </p:cNvPr>
          <p:cNvSpPr txBox="1"/>
          <p:nvPr/>
        </p:nvSpPr>
        <p:spPr>
          <a:xfrm>
            <a:off x="9112639" y="5945520"/>
            <a:ext cx="311475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~$3M change to baseline</a:t>
            </a:r>
          </a:p>
        </p:txBody>
      </p:sp>
    </p:spTree>
    <p:extLst>
      <p:ext uri="{BB962C8B-B14F-4D97-AF65-F5344CB8AC3E}">
        <p14:creationId xmlns:p14="http://schemas.microsoft.com/office/powerpoint/2010/main" val="69888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B7763-1C42-44D1-AAB5-0F0E37FFF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to Complete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72FF53-A183-4BCD-AACE-CF627284C890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41E7F0-8CBB-4CF4-B036-B84DEEC197B1}"/>
              </a:ext>
            </a:extLst>
          </p:cNvPr>
          <p:cNvSpPr txBox="1"/>
          <p:nvPr/>
        </p:nvSpPr>
        <p:spPr>
          <a:xfrm>
            <a:off x="442829" y="5516628"/>
            <a:ext cx="66305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~ $8M ETC for long lead procurement scope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~ $24M ETC for P.03 scope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B4265D-7A81-4F15-9153-3696CD591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36" y="1056782"/>
            <a:ext cx="5486400" cy="30720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A5C33C-A6BA-4657-A59A-58F9CA588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367" y="1790296"/>
            <a:ext cx="5486400" cy="384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25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90BA5-CF95-4DA6-AB7E-0276531B6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 and CPI – P.03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B46C1C2-F689-4D46-978D-8429388FC39D}"/>
              </a:ext>
            </a:extLst>
          </p:cNvPr>
          <p:cNvGraphicFramePr>
            <a:graphicFrameLocks/>
          </p:cNvGraphicFramePr>
          <p:nvPr/>
        </p:nvGraphicFramePr>
        <p:xfrm>
          <a:off x="407859" y="1179646"/>
          <a:ext cx="11473815" cy="314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D72B352-938D-4C37-A660-535D4970482F}"/>
              </a:ext>
            </a:extLst>
          </p:cNvPr>
          <p:cNvSpPr txBox="1"/>
          <p:nvPr/>
        </p:nvSpPr>
        <p:spPr>
          <a:xfrm>
            <a:off x="888693" y="4866724"/>
            <a:ext cx="663054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P.03 is tracking well against budget and schedule</a:t>
            </a:r>
          </a:p>
        </p:txBody>
      </p:sp>
    </p:spTree>
    <p:extLst>
      <p:ext uri="{BB962C8B-B14F-4D97-AF65-F5344CB8AC3E}">
        <p14:creationId xmlns:p14="http://schemas.microsoft.com/office/powerpoint/2010/main" val="214110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90BA5-CF95-4DA6-AB7E-0276531B6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 and CPI – P.10.03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735C331-1E96-4F9F-B2C4-A65E68BE0514}"/>
              </a:ext>
            </a:extLst>
          </p:cNvPr>
          <p:cNvGraphicFramePr>
            <a:graphicFrameLocks/>
          </p:cNvGraphicFramePr>
          <p:nvPr/>
        </p:nvGraphicFramePr>
        <p:xfrm>
          <a:off x="793432" y="1101926"/>
          <a:ext cx="10605135" cy="308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9F159D1-F4AE-40B3-9B38-B51EE7C30480}"/>
              </a:ext>
            </a:extLst>
          </p:cNvPr>
          <p:cNvSpPr txBox="1"/>
          <p:nvPr/>
        </p:nvSpPr>
        <p:spPr>
          <a:xfrm>
            <a:off x="934035" y="5070764"/>
            <a:ext cx="1060513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P.10.03 is a little under cost and slightly behind schedule – all attributed to vendor delays</a:t>
            </a:r>
          </a:p>
        </p:txBody>
      </p:sp>
    </p:spTree>
    <p:extLst>
      <p:ext uri="{BB962C8B-B14F-4D97-AF65-F5344CB8AC3E}">
        <p14:creationId xmlns:p14="http://schemas.microsoft.com/office/powerpoint/2010/main" val="1568092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Scope</a:t>
            </a:r>
          </a:p>
          <a:p>
            <a:r>
              <a:rPr lang="en-US" sz="2400" dirty="0"/>
              <a:t>Organization</a:t>
            </a:r>
          </a:p>
          <a:p>
            <a:r>
              <a:rPr lang="en-US" sz="2400" dirty="0"/>
              <a:t>Progress since CD-2/3</a:t>
            </a:r>
          </a:p>
          <a:p>
            <a:r>
              <a:rPr lang="en-US" sz="2400" dirty="0"/>
              <a:t>Challenges</a:t>
            </a:r>
          </a:p>
          <a:p>
            <a:r>
              <a:rPr lang="en-US" sz="2400" dirty="0"/>
              <a:t>Final design status</a:t>
            </a:r>
          </a:p>
          <a:p>
            <a:r>
              <a:rPr lang="en-US" sz="2400" dirty="0"/>
              <a:t>Installation plans</a:t>
            </a:r>
          </a:p>
          <a:p>
            <a:r>
              <a:rPr lang="en-US" sz="2400" dirty="0"/>
              <a:t>Cost and schedule</a:t>
            </a:r>
          </a:p>
          <a:p>
            <a:r>
              <a:rPr lang="en-US" sz="2400" dirty="0"/>
              <a:t>Labor profile</a:t>
            </a:r>
          </a:p>
          <a:p>
            <a:r>
              <a:rPr lang="en-US" sz="2400" dirty="0"/>
              <a:t>Risk register</a:t>
            </a:r>
          </a:p>
          <a:p>
            <a:r>
              <a:rPr lang="en-US" sz="2400" dirty="0"/>
              <a:t>Responses to recommendations</a:t>
            </a:r>
          </a:p>
          <a:p>
            <a:r>
              <a:rPr lang="en-US" sz="2400" dirty="0"/>
              <a:t>ESH&amp;Q and COVID-19 impacts</a:t>
            </a:r>
          </a:p>
          <a:p>
            <a:r>
              <a:rPr lang="en-US" sz="2400" dirty="0"/>
              <a:t>12-month look-ahead</a:t>
            </a:r>
          </a:p>
          <a:p>
            <a:r>
              <a:rPr lang="en-US" sz="24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26789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P.03 Material/Labor Charts with FY21 Actual Cost Oct – May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59D501-00B5-4E5C-8C4D-7AC3F7A5B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638" y="813816"/>
            <a:ext cx="8117811" cy="493109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1F3B14F-3952-414E-ACA0-488C25A52FE9}"/>
              </a:ext>
            </a:extLst>
          </p:cNvPr>
          <p:cNvSpPr/>
          <p:nvPr/>
        </p:nvSpPr>
        <p:spPr>
          <a:xfrm>
            <a:off x="10025983" y="770342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41085B-3FF7-4FE4-960C-F552BAD78ECB}"/>
              </a:ext>
            </a:extLst>
          </p:cNvPr>
          <p:cNvSpPr txBox="1"/>
          <p:nvPr/>
        </p:nvSpPr>
        <p:spPr>
          <a:xfrm>
            <a:off x="2529498" y="5744914"/>
            <a:ext cx="7133004" cy="3416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Majority of the RF scope will be complete at the end of FY23</a:t>
            </a:r>
          </a:p>
        </p:txBody>
      </p:sp>
    </p:spTree>
    <p:extLst>
      <p:ext uri="{BB962C8B-B14F-4D97-AF65-F5344CB8AC3E}">
        <p14:creationId xmlns:p14="http://schemas.microsoft.com/office/powerpoint/2010/main" val="3847803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BE30C-0BCB-4650-8A78-5506D406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Estimate by FY – RF Long Lead Procurements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2EBE2B-443F-4806-B523-C26C008B7443}"/>
              </a:ext>
            </a:extLst>
          </p:cNvPr>
          <p:cNvSpPr/>
          <p:nvPr/>
        </p:nvSpPr>
        <p:spPr>
          <a:xfrm>
            <a:off x="9923630" y="5866279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3A5E2A-356E-4B76-A694-92375743207F}"/>
              </a:ext>
            </a:extLst>
          </p:cNvPr>
          <p:cNvSpPr txBox="1"/>
          <p:nvPr/>
        </p:nvSpPr>
        <p:spPr>
          <a:xfrm>
            <a:off x="3641477" y="5702551"/>
            <a:ext cx="5122403" cy="3416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Long lead procurements completed in FY22</a:t>
            </a:r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5526F17F-2CB5-4AD5-A3A4-BCD3A5CEB2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299826"/>
              </p:ext>
            </p:extLst>
          </p:nvPr>
        </p:nvGraphicFramePr>
        <p:xfrm>
          <a:off x="1171302" y="905256"/>
          <a:ext cx="10062755" cy="4705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7264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 – P.03 RF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09E63B-C893-4F1E-ADB1-63A76CD36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032" y="1408001"/>
            <a:ext cx="9595936" cy="404199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68FDF8-0E4D-4274-9371-F7BEA845EB1F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AC2758-E1CE-43E2-89AB-A45F2806C921}"/>
              </a:ext>
            </a:extLst>
          </p:cNvPr>
          <p:cNvSpPr txBox="1"/>
          <p:nvPr/>
        </p:nvSpPr>
        <p:spPr>
          <a:xfrm>
            <a:off x="1671362" y="5572897"/>
            <a:ext cx="9127626" cy="3416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Installation labor increases in FY21. Overall effort decreases over the next two FYs</a:t>
            </a:r>
          </a:p>
        </p:txBody>
      </p:sp>
    </p:spTree>
    <p:extLst>
      <p:ext uri="{BB962C8B-B14F-4D97-AF65-F5344CB8AC3E}">
        <p14:creationId xmlns:p14="http://schemas.microsoft.com/office/powerpoint/2010/main" val="1967907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 – RF Long Lead Procurements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730F8E-7B1E-4871-8E32-4C9971D4F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885" y="1395808"/>
            <a:ext cx="8730229" cy="406638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14897-9C8C-4BB9-89C8-C119E32F128B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93788-BE45-4282-BD06-4152E8860BAF}"/>
              </a:ext>
            </a:extLst>
          </p:cNvPr>
          <p:cNvSpPr txBox="1"/>
          <p:nvPr/>
        </p:nvSpPr>
        <p:spPr>
          <a:xfrm>
            <a:off x="2842701" y="5527555"/>
            <a:ext cx="6852962" cy="3416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Long lead procurement FTEs drop off as scope is completed</a:t>
            </a:r>
          </a:p>
        </p:txBody>
      </p:sp>
    </p:spTree>
    <p:extLst>
      <p:ext uri="{BB962C8B-B14F-4D97-AF65-F5344CB8AC3E}">
        <p14:creationId xmlns:p14="http://schemas.microsoft.com/office/powerpoint/2010/main" val="212996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7CBF9-D93D-4A7B-ADF6-041920F92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P.03 &amp; P.10.03 RF May 2021 Status Summary Schedule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C33325-D8B2-498A-BEDE-132304E2E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3480" y="947738"/>
            <a:ext cx="7738389" cy="535463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581765-41F0-42C2-99C8-150D6F12DC16}"/>
              </a:ext>
            </a:extLst>
          </p:cNvPr>
          <p:cNvSpPr/>
          <p:nvPr/>
        </p:nvSpPr>
        <p:spPr>
          <a:xfrm>
            <a:off x="10316967" y="813816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421875-03CB-4FF6-AA80-D3DCEE6FA7EF}"/>
              </a:ext>
            </a:extLst>
          </p:cNvPr>
          <p:cNvSpPr/>
          <p:nvPr/>
        </p:nvSpPr>
        <p:spPr>
          <a:xfrm>
            <a:off x="6446142" y="4510933"/>
            <a:ext cx="3665157" cy="41269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34A3A4-259E-40EF-967D-5B3E4205BEAA}"/>
              </a:ext>
            </a:extLst>
          </p:cNvPr>
          <p:cNvSpPr/>
          <p:nvPr/>
        </p:nvSpPr>
        <p:spPr>
          <a:xfrm>
            <a:off x="6162674" y="4990584"/>
            <a:ext cx="3665157" cy="412689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5BB9FD-EA08-4F2A-82A3-367C84D7A5B3}"/>
              </a:ext>
            </a:extLst>
          </p:cNvPr>
          <p:cNvCxnSpPr>
            <a:cxnSpLocks/>
          </p:cNvCxnSpPr>
          <p:nvPr/>
        </p:nvCxnSpPr>
        <p:spPr>
          <a:xfrm>
            <a:off x="5017864" y="1250950"/>
            <a:ext cx="0" cy="48307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782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41206-9D86-4DBC-B3A9-D191D5205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 are Identified and Monitored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B49047B-6E48-4076-B6D3-DB2064025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613" y="947738"/>
            <a:ext cx="11110123" cy="5354637"/>
          </a:xfr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29945-AB66-4C52-9B75-384E87D2C0DA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9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Register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Nine risks</a:t>
            </a:r>
          </a:p>
          <a:p>
            <a:pPr lvl="1"/>
            <a:r>
              <a:rPr lang="en-US" dirty="0"/>
              <a:t>Pre-mitigated ranking: 9 medium</a:t>
            </a:r>
          </a:p>
          <a:p>
            <a:pPr lvl="1"/>
            <a:r>
              <a:rPr lang="en-US" dirty="0"/>
              <a:t>Post-mitigate ranking: 5 medium, 4 low</a:t>
            </a:r>
          </a:p>
          <a:p>
            <a:r>
              <a:rPr lang="en-US" dirty="0"/>
              <a:t> No high risk items </a:t>
            </a:r>
          </a:p>
          <a:p>
            <a:pPr lvl="1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DEE218-F3C2-4837-B203-468A56F458BA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13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Responses to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recommendations from prior Director’s Reviews are closed</a:t>
            </a:r>
          </a:p>
          <a:p>
            <a:r>
              <a:rPr lang="en-US" dirty="0"/>
              <a:t>Single recommendation from CD2/3 IPR to “tabulate SCL power requirements by the next DOE IPR”</a:t>
            </a:r>
          </a:p>
          <a:p>
            <a:pPr lvl="1"/>
            <a:r>
              <a:rPr lang="en-US" dirty="0"/>
              <a:t>Added table to PPU-P03-TR001, </a:t>
            </a:r>
            <a:r>
              <a:rPr lang="en-US" i="1" dirty="0"/>
              <a:t>Proton Power Upgrade (PPU) Project </a:t>
            </a:r>
            <a:r>
              <a:rPr lang="en-US" i="1" dirty="0" err="1"/>
              <a:t>Linac</a:t>
            </a:r>
            <a:r>
              <a:rPr lang="en-US" i="1" dirty="0"/>
              <a:t> RF Power Margin</a:t>
            </a:r>
          </a:p>
          <a:p>
            <a:pPr lvl="1"/>
            <a:r>
              <a:rPr lang="en-US" dirty="0"/>
              <a:t>Closed in August 2020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DEE218-F3C2-4837-B203-468A56F458BA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6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170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ESH&amp;Q and COVID-19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Vendor quality and non-conformances</a:t>
            </a:r>
          </a:p>
          <a:p>
            <a:pPr lvl="1"/>
            <a:r>
              <a:rPr lang="en-US" dirty="0"/>
              <a:t>Waveguide circulator and load coolant leaks</a:t>
            </a:r>
          </a:p>
          <a:p>
            <a:pPr lvl="1"/>
            <a:r>
              <a:rPr lang="en-US" dirty="0"/>
              <a:t>Three 700 kW klystrons failed during fabrication</a:t>
            </a:r>
          </a:p>
          <a:p>
            <a:pPr lvl="1"/>
            <a:r>
              <a:rPr lang="en-US" dirty="0"/>
              <a:t>First article 3 MW klystron 5</a:t>
            </a:r>
            <a:r>
              <a:rPr lang="en-US" baseline="30000" dirty="0"/>
              <a:t>th</a:t>
            </a:r>
            <a:r>
              <a:rPr lang="en-US" dirty="0"/>
              <a:t> cavity crack and vacuum leak</a:t>
            </a:r>
          </a:p>
          <a:p>
            <a:r>
              <a:rPr lang="en-US" dirty="0"/>
              <a:t>COVID-19 impacts</a:t>
            </a:r>
          </a:p>
          <a:p>
            <a:pPr lvl="1"/>
            <a:r>
              <a:rPr lang="en-US" dirty="0"/>
              <a:t>Vendor delays – lagging in many cases</a:t>
            </a:r>
          </a:p>
          <a:p>
            <a:pPr lvl="1"/>
            <a:r>
              <a:rPr lang="en-US" dirty="0"/>
              <a:t>Travel restrictions</a:t>
            </a:r>
          </a:p>
          <a:p>
            <a:pPr lvl="1"/>
            <a:r>
              <a:rPr lang="en-US" dirty="0"/>
              <a:t>Quarantines – LLRF team hit especially hard</a:t>
            </a:r>
          </a:p>
          <a:p>
            <a:pPr lvl="1"/>
            <a:r>
              <a:rPr lang="en-US" dirty="0"/>
              <a:t>Installation impacted with delays in equipment delivery and lack of available skilled labor pool</a:t>
            </a:r>
          </a:p>
          <a:p>
            <a:pPr lvl="1"/>
            <a:r>
              <a:rPr lang="en-US" dirty="0"/>
              <a:t>Have been able to minimize the impact through routine vendor communication and revisions to our schedule logic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74F4F1-30F5-4D97-9588-1B79EC35B66E}"/>
              </a:ext>
            </a:extLst>
          </p:cNvPr>
          <p:cNvSpPr/>
          <p:nvPr/>
        </p:nvSpPr>
        <p:spPr>
          <a:xfrm>
            <a:off x="9392194" y="188261"/>
            <a:ext cx="2121092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2, 3, 4, 5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7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12-Month Look-Ahead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Receive all 28 700 kW klystrons and 3 MW first article</a:t>
            </a:r>
          </a:p>
          <a:p>
            <a:r>
              <a:rPr lang="en-US" dirty="0"/>
              <a:t>Receive all five high power transmitter systems</a:t>
            </a:r>
          </a:p>
          <a:p>
            <a:r>
              <a:rPr lang="en-US" dirty="0"/>
              <a:t>Complete prototyping of RFQ/DTL HVCM and fabricate production units</a:t>
            </a:r>
          </a:p>
          <a:p>
            <a:r>
              <a:rPr lang="en-US" dirty="0"/>
              <a:t>Complete FAT of all AT-HVCMs</a:t>
            </a:r>
          </a:p>
          <a:p>
            <a:r>
              <a:rPr lang="en-US" dirty="0"/>
              <a:t>Receive all LLRF subassemblies</a:t>
            </a:r>
          </a:p>
          <a:p>
            <a:r>
              <a:rPr lang="en-US" dirty="0"/>
              <a:t>Complete installation of </a:t>
            </a:r>
            <a:r>
              <a:rPr lang="en-US" b="1" i="1" dirty="0"/>
              <a:t>ALL</a:t>
            </a:r>
            <a:r>
              <a:rPr lang="en-US" dirty="0"/>
              <a:t> phase 1 RF equipment</a:t>
            </a:r>
          </a:p>
          <a:p>
            <a:pPr lvl="1"/>
            <a:r>
              <a:rPr lang="en-US" dirty="0"/>
              <a:t>High power testing of transmitters 30 and 31 scheduled for late summer 2022</a:t>
            </a:r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EAE274-447F-4308-AF59-79D818774CE7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1, 4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53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RF Systems scope has two parts:</a:t>
            </a:r>
          </a:p>
          <a:p>
            <a:pPr lvl="1"/>
            <a:r>
              <a:rPr lang="en-US" dirty="0"/>
              <a:t>Upgrade DTL-3, 4, and 5</a:t>
            </a:r>
          </a:p>
          <a:p>
            <a:pPr lvl="1"/>
            <a:r>
              <a:rPr lang="en-US" dirty="0"/>
              <a:t>Install 28 additional SCL RF stations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E946EF-6064-463C-BD89-03E2103C4836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6FB052A-193E-42AC-B569-E1C44A01A5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508189"/>
              </p:ext>
            </p:extLst>
          </p:nvPr>
        </p:nvGraphicFramePr>
        <p:xfrm>
          <a:off x="542167" y="2146938"/>
          <a:ext cx="11561088" cy="358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9118608" imgH="2823453" progId="Visio.Drawing.11">
                  <p:embed/>
                </p:oleObj>
              </mc:Choice>
              <mc:Fallback>
                <p:oleObj name="Visio" r:id="rId2" imgW="9118608" imgH="2823453" progId="Visio.Drawing.1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6FB052A-193E-42AC-B569-E1C44A01A5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2167" y="2146938"/>
                        <a:ext cx="11561088" cy="3580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7F4AAE1-164E-496F-B468-5474CC9750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54" t="13312" r="11802" b="13463"/>
          <a:stretch/>
        </p:blipFill>
        <p:spPr>
          <a:xfrm>
            <a:off x="7447792" y="4573089"/>
            <a:ext cx="1809563" cy="1437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C8CDD9-9A62-41DB-99E2-FDBAF40CF8A2}"/>
              </a:ext>
            </a:extLst>
          </p:cNvPr>
          <p:cNvSpPr txBox="1"/>
          <p:nvPr/>
        </p:nvSpPr>
        <p:spPr>
          <a:xfrm>
            <a:off x="7580351" y="5662124"/>
            <a:ext cx="154444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SCL HPRF x 28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10FF2E-2BB1-4804-9CC9-8917227ADD4D}"/>
              </a:ext>
            </a:extLst>
          </p:cNvPr>
          <p:cNvSpPr/>
          <p:nvPr/>
        </p:nvSpPr>
        <p:spPr>
          <a:xfrm>
            <a:off x="2176423" y="3937257"/>
            <a:ext cx="695246" cy="5742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7" descr="100_1586">
            <a:extLst>
              <a:ext uri="{FF2B5EF4-FFF2-40B4-BE49-F238E27FC236}">
                <a16:creationId xmlns:a16="http://schemas.microsoft.com/office/drawing/2014/main" id="{0234345F-3222-470F-98DF-D823FA68B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44"/>
          <a:stretch/>
        </p:blipFill>
        <p:spPr bwMode="auto">
          <a:xfrm>
            <a:off x="1627458" y="4866180"/>
            <a:ext cx="2111667" cy="134953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82D781-24D0-44CB-A16A-3DFF6A84F74C}"/>
              </a:ext>
            </a:extLst>
          </p:cNvPr>
          <p:cNvSpPr txBox="1"/>
          <p:nvPr/>
        </p:nvSpPr>
        <p:spPr>
          <a:xfrm>
            <a:off x="1911069" y="5928323"/>
            <a:ext cx="154444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DTL-3, 4, and 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9D94CE-2885-436D-84D8-949217E11B0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477588" y="5231006"/>
            <a:ext cx="2179329" cy="14258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01BA63-70FF-4825-AAB7-2876D59BBD7C}"/>
              </a:ext>
            </a:extLst>
          </p:cNvPr>
          <p:cNvSpPr txBox="1"/>
          <p:nvPr/>
        </p:nvSpPr>
        <p:spPr>
          <a:xfrm>
            <a:off x="3795030" y="6281665"/>
            <a:ext cx="154444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RFQ/DTL HVCM</a:t>
            </a:r>
          </a:p>
        </p:txBody>
      </p:sp>
      <p:pic>
        <p:nvPicPr>
          <p:cNvPr id="14" name="Picture 48" descr="rftf-me">
            <a:extLst>
              <a:ext uri="{FF2B5EF4-FFF2-40B4-BE49-F238E27FC236}">
                <a16:creationId xmlns:a16="http://schemas.microsoft.com/office/drawing/2014/main" id="{EEC0A319-05A0-401B-AD5C-6BD4B7382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18906" y="4315374"/>
            <a:ext cx="1912411" cy="1387701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19336D-D5D8-404F-B94E-6D16F1D4FA2C}"/>
              </a:ext>
            </a:extLst>
          </p:cNvPr>
          <p:cNvSpPr txBox="1"/>
          <p:nvPr/>
        </p:nvSpPr>
        <p:spPr>
          <a:xfrm>
            <a:off x="10058124" y="5330716"/>
            <a:ext cx="101283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AT-HVCM</a:t>
            </a:r>
          </a:p>
        </p:txBody>
      </p:sp>
      <p:pic>
        <p:nvPicPr>
          <p:cNvPr id="17" name="Picture 2" descr="C:\Users\crt\Documents\PPU\pictures\microTCA.jpg">
            <a:extLst>
              <a:ext uri="{FF2B5EF4-FFF2-40B4-BE49-F238E27FC236}">
                <a16:creationId xmlns:a16="http://schemas.microsoft.com/office/drawing/2014/main" id="{29424433-2559-475B-95B2-27C6581F8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651" y="2279084"/>
            <a:ext cx="1869380" cy="140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C62EA1-844A-44E7-814A-D132D96A776F}"/>
              </a:ext>
            </a:extLst>
          </p:cNvPr>
          <p:cNvSpPr txBox="1"/>
          <p:nvPr/>
        </p:nvSpPr>
        <p:spPr>
          <a:xfrm>
            <a:off x="8123659" y="3340616"/>
            <a:ext cx="6870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LLRF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CF29FE-827F-4BCA-9701-D2D81926CA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6705" y="2233041"/>
            <a:ext cx="2111666" cy="15538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F9BA8B-2275-4F27-8F31-0182CACA26EF}"/>
              </a:ext>
            </a:extLst>
          </p:cNvPr>
          <p:cNvSpPr txBox="1"/>
          <p:nvPr/>
        </p:nvSpPr>
        <p:spPr>
          <a:xfrm>
            <a:off x="1695277" y="3425576"/>
            <a:ext cx="18945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KL-4 Pump Upgrade</a:t>
            </a:r>
          </a:p>
        </p:txBody>
      </p:sp>
      <p:pic>
        <p:nvPicPr>
          <p:cNvPr id="21" name="Picture 20" descr="A picture containing indoor, pan&#10;&#10;Description automatically generated">
            <a:extLst>
              <a:ext uri="{FF2B5EF4-FFF2-40B4-BE49-F238E27FC236}">
                <a16:creationId xmlns:a16="http://schemas.microsoft.com/office/drawing/2014/main" id="{EDFAB8F3-5A44-4977-BDA7-6D734312A6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2743" y="3164013"/>
            <a:ext cx="2467024" cy="13877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514B4BB-545D-45B1-AFBE-299614E29EB6}"/>
              </a:ext>
            </a:extLst>
          </p:cNvPr>
          <p:cNvSpPr txBox="1"/>
          <p:nvPr/>
        </p:nvSpPr>
        <p:spPr>
          <a:xfrm>
            <a:off x="9647473" y="4184921"/>
            <a:ext cx="209647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KL-06 DI System</a:t>
            </a:r>
          </a:p>
        </p:txBody>
      </p:sp>
    </p:spTree>
    <p:extLst>
      <p:ext uri="{BB962C8B-B14F-4D97-AF65-F5344CB8AC3E}">
        <p14:creationId xmlns:p14="http://schemas.microsoft.com/office/powerpoint/2010/main" val="3007489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Significant percentage of work completed</a:t>
            </a:r>
          </a:p>
          <a:p>
            <a:pPr lvl="1"/>
            <a:r>
              <a:rPr lang="en-US" dirty="0"/>
              <a:t>60 percent complete on long lead procurements</a:t>
            </a:r>
          </a:p>
          <a:p>
            <a:pPr lvl="1"/>
            <a:r>
              <a:rPr lang="en-US" dirty="0"/>
              <a:t>45 percent complete on CD-3 project scope</a:t>
            </a:r>
          </a:p>
          <a:p>
            <a:r>
              <a:rPr lang="en-US" dirty="0"/>
              <a:t>CAMs are actively managing their scope</a:t>
            </a:r>
          </a:p>
          <a:p>
            <a:pPr lvl="1"/>
            <a:r>
              <a:rPr lang="en-US" dirty="0"/>
              <a:t>Continue to work through COVID-19 and other challenges </a:t>
            </a:r>
          </a:p>
          <a:p>
            <a:pPr lvl="1"/>
            <a:r>
              <a:rPr lang="en-US" dirty="0"/>
              <a:t>Risks are actively updated</a:t>
            </a:r>
          </a:p>
          <a:p>
            <a:r>
              <a:rPr lang="en-US" dirty="0"/>
              <a:t>Plan for remaining work meshes with the directorate 5-year plan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47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4858D19-3505-4BA5-8F4C-00902831E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005" y="813007"/>
            <a:ext cx="2105400" cy="44095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Details – Normal Conducting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DTL-3, 4, and 5 upgraded to 3.0 MW peak</a:t>
            </a:r>
          </a:p>
          <a:p>
            <a:pPr lvl="1"/>
            <a:r>
              <a:rPr lang="en-US" dirty="0"/>
              <a:t>Upgrading solenoid power supply</a:t>
            </a:r>
          </a:p>
          <a:p>
            <a:r>
              <a:rPr lang="en-US" dirty="0"/>
              <a:t>Upgrading DI system</a:t>
            </a:r>
          </a:p>
          <a:p>
            <a:pPr lvl="1"/>
            <a:r>
              <a:rPr lang="en-US" dirty="0"/>
              <a:t>Re-working hard-piped connections</a:t>
            </a:r>
          </a:p>
          <a:p>
            <a:r>
              <a:rPr lang="en-US" dirty="0"/>
              <a:t>Redesign of HVCM to support new klystrons</a:t>
            </a:r>
          </a:p>
          <a:p>
            <a:pPr lvl="1"/>
            <a:r>
              <a:rPr lang="en-US" dirty="0"/>
              <a:t>Common tank for RFQ and DTL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E946EF-6064-463C-BD89-03E2103C4836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" name="Picture 19" descr="A picture containing indoor&#10;&#10;Description automatically generated">
            <a:extLst>
              <a:ext uri="{FF2B5EF4-FFF2-40B4-BE49-F238E27FC236}">
                <a16:creationId xmlns:a16="http://schemas.microsoft.com/office/drawing/2014/main" id="{110D22F2-847D-4611-B732-91D8F37998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74" t="2613" r="16032"/>
          <a:stretch/>
        </p:blipFill>
        <p:spPr>
          <a:xfrm>
            <a:off x="10272405" y="1905987"/>
            <a:ext cx="1188294" cy="4396235"/>
          </a:xfrm>
          <a:prstGeom prst="rect">
            <a:avLst/>
          </a:prstGeom>
        </p:spPr>
      </p:pic>
      <p:pic>
        <p:nvPicPr>
          <p:cNvPr id="21" name="Picture 1">
            <a:extLst>
              <a:ext uri="{FF2B5EF4-FFF2-40B4-BE49-F238E27FC236}">
                <a16:creationId xmlns:a16="http://schemas.microsoft.com/office/drawing/2014/main" id="{A05F24F5-8B9C-40FA-AE28-B1BED117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996" y="4017547"/>
            <a:ext cx="3555296" cy="22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A picture containing indoor&#10;&#10;Description automatically generated">
            <a:extLst>
              <a:ext uri="{FF2B5EF4-FFF2-40B4-BE49-F238E27FC236}">
                <a16:creationId xmlns:a16="http://schemas.microsoft.com/office/drawing/2014/main" id="{75F4813F-6A21-49E0-879D-E76713577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45" y="3884215"/>
            <a:ext cx="3712565" cy="20883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E76B502-D769-4DB5-B58C-7E6D06338569}"/>
              </a:ext>
            </a:extLst>
          </p:cNvPr>
          <p:cNvSpPr txBox="1"/>
          <p:nvPr/>
        </p:nvSpPr>
        <p:spPr>
          <a:xfrm>
            <a:off x="2607759" y="6247033"/>
            <a:ext cx="3555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RFQ/DTL prototype HVCM tank and output waveforms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7BFFD4-7469-4F1A-A63F-C32D593EF694}"/>
              </a:ext>
            </a:extLst>
          </p:cNvPr>
          <p:cNvSpPr txBox="1"/>
          <p:nvPr/>
        </p:nvSpPr>
        <p:spPr>
          <a:xfrm>
            <a:off x="7749649" y="5166014"/>
            <a:ext cx="2489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New CPI VKP-8354A, 402.5 MHz, 3 MW peak klystron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0A5E393-95C4-4FE0-94AB-CBBF4485B468}"/>
              </a:ext>
            </a:extLst>
          </p:cNvPr>
          <p:cNvSpPr/>
          <p:nvPr/>
        </p:nvSpPr>
        <p:spPr>
          <a:xfrm>
            <a:off x="6296905" y="144435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B3-2 Moss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49CDBF4-1B8C-43A0-A18F-3476A4B552DE}"/>
              </a:ext>
            </a:extLst>
          </p:cNvPr>
          <p:cNvSpPr/>
          <p:nvPr/>
        </p:nvSpPr>
        <p:spPr>
          <a:xfrm>
            <a:off x="5878233" y="3157453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B3-5 Pappas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D921023-A6AB-46D6-B859-FFEBF2EB7DAF}"/>
              </a:ext>
            </a:extLst>
          </p:cNvPr>
          <p:cNvSpPr/>
          <p:nvPr/>
        </p:nvSpPr>
        <p:spPr>
          <a:xfrm>
            <a:off x="4426805" y="1874397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B3-6 Norman</a:t>
            </a:r>
          </a:p>
        </p:txBody>
      </p:sp>
    </p:spTree>
    <p:extLst>
      <p:ext uri="{BB962C8B-B14F-4D97-AF65-F5344CB8AC3E}">
        <p14:creationId xmlns:p14="http://schemas.microsoft.com/office/powerpoint/2010/main" val="675623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Details – Superconducting RF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71" y="813816"/>
            <a:ext cx="7485219" cy="5355074"/>
          </a:xfrm>
        </p:spPr>
        <p:txBody>
          <a:bodyPr/>
          <a:lstStyle/>
          <a:p>
            <a:r>
              <a:rPr lang="en-US" dirty="0"/>
              <a:t>28 new 700 kW peak RF stations</a:t>
            </a:r>
          </a:p>
          <a:p>
            <a:pPr lvl="1"/>
            <a:r>
              <a:rPr lang="en-US" dirty="0"/>
              <a:t>HPRF transmitters, klystrons, and waveguide</a:t>
            </a:r>
          </a:p>
          <a:p>
            <a:r>
              <a:rPr lang="en-US" dirty="0"/>
              <a:t>28 new LLRF systems</a:t>
            </a:r>
          </a:p>
          <a:p>
            <a:pPr lvl="1"/>
            <a:r>
              <a:rPr lang="en-US" dirty="0"/>
              <a:t>Closed loop with beam operation in 23D</a:t>
            </a:r>
          </a:p>
          <a:p>
            <a:r>
              <a:rPr lang="en-US" dirty="0"/>
              <a:t>3 new AT-HVCM units (AT-HVCM)</a:t>
            </a:r>
          </a:p>
          <a:p>
            <a:pPr lvl="1"/>
            <a:r>
              <a:rPr lang="en-US" dirty="0"/>
              <a:t>Redesigned tank layout</a:t>
            </a:r>
          </a:p>
          <a:p>
            <a:r>
              <a:rPr lang="en-US" dirty="0"/>
              <a:t>Equipment Installation</a:t>
            </a:r>
          </a:p>
          <a:p>
            <a:pPr lvl="1"/>
            <a:r>
              <a:rPr lang="en-US" dirty="0"/>
              <a:t>Electrical and mechanical utilities</a:t>
            </a:r>
          </a:p>
          <a:p>
            <a:r>
              <a:rPr lang="en-US" dirty="0"/>
              <a:t>RF and Global controls</a:t>
            </a:r>
          </a:p>
          <a:p>
            <a:pPr lvl="1"/>
            <a:r>
              <a:rPr lang="en-US" dirty="0"/>
              <a:t>Software and network extension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E946EF-6064-463C-BD89-03E2103C4836}"/>
              </a:ext>
            </a:extLst>
          </p:cNvPr>
          <p:cNvSpPr/>
          <p:nvPr/>
        </p:nvSpPr>
        <p:spPr>
          <a:xfrm>
            <a:off x="9648318" y="23482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0A5E393-95C4-4FE0-94AB-CBBF4485B468}"/>
              </a:ext>
            </a:extLst>
          </p:cNvPr>
          <p:cNvSpPr/>
          <p:nvPr/>
        </p:nvSpPr>
        <p:spPr>
          <a:xfrm>
            <a:off x="6336856" y="963792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B3-2 Moss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49CDBF4-1B8C-43A0-A18F-3476A4B552DE}"/>
              </a:ext>
            </a:extLst>
          </p:cNvPr>
          <p:cNvSpPr/>
          <p:nvPr/>
        </p:nvSpPr>
        <p:spPr>
          <a:xfrm>
            <a:off x="6593970" y="2622185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B3-4 Anderson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EDBEFE5-6EF5-484C-AD95-C7775054512E}"/>
              </a:ext>
            </a:extLst>
          </p:cNvPr>
          <p:cNvSpPr/>
          <p:nvPr/>
        </p:nvSpPr>
        <p:spPr>
          <a:xfrm>
            <a:off x="4759479" y="3490638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B3-6 Norman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854ABB0-55B8-44E6-A9F3-CC285B8DA077}"/>
              </a:ext>
            </a:extLst>
          </p:cNvPr>
          <p:cNvSpPr/>
          <p:nvPr/>
        </p:nvSpPr>
        <p:spPr>
          <a:xfrm>
            <a:off x="4857720" y="4280578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B3-7 Justice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1E8967E-BAD9-448B-B91C-3E2B72D03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8868" y="1949595"/>
            <a:ext cx="2070909" cy="1269548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FC26EC8-ACF4-4BA7-AFED-BE1B147BC2AA}"/>
              </a:ext>
            </a:extLst>
          </p:cNvPr>
          <p:cNvSpPr/>
          <p:nvPr/>
        </p:nvSpPr>
        <p:spPr>
          <a:xfrm>
            <a:off x="4359750" y="1729143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B3-3 Crofford</a:t>
            </a: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DF1A95D5-7CD2-4C5E-A8EE-151DA5C13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" r="16492"/>
          <a:stretch/>
        </p:blipFill>
        <p:spPr bwMode="auto">
          <a:xfrm>
            <a:off x="10571469" y="730370"/>
            <a:ext cx="1396616" cy="119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A group of people working on a project&#10;&#10;Description automatically generated with low confidence">
            <a:extLst>
              <a:ext uri="{FF2B5EF4-FFF2-40B4-BE49-F238E27FC236}">
                <a16:creationId xmlns:a16="http://schemas.microsoft.com/office/drawing/2014/main" id="{A41F15A3-159E-4D0C-9682-AE414D254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152" y="3256681"/>
            <a:ext cx="1572704" cy="1179529"/>
          </a:xfrm>
          <a:prstGeom prst="rect">
            <a:avLst/>
          </a:prstGeom>
        </p:spPr>
      </p:pic>
      <p:pic>
        <p:nvPicPr>
          <p:cNvPr id="36" name="Picture 35" descr="A picture containing text, indoor, cart, warehouse&#10;&#10;Description automatically generated">
            <a:extLst>
              <a:ext uri="{FF2B5EF4-FFF2-40B4-BE49-F238E27FC236}">
                <a16:creationId xmlns:a16="http://schemas.microsoft.com/office/drawing/2014/main" id="{1FD0D14B-3EF7-467B-9A4C-3D985525E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9013" y="3253849"/>
            <a:ext cx="1588216" cy="11911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C034A59-2C8B-4605-8B08-82014BF7BA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559" t="24887" r="15937" b="21284"/>
          <a:stretch/>
        </p:blipFill>
        <p:spPr>
          <a:xfrm rot="5400000">
            <a:off x="9492862" y="944600"/>
            <a:ext cx="1193321" cy="7472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EDBADEE-05C0-47DC-9D1D-25487EB8C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6152" y="721567"/>
            <a:ext cx="1075991" cy="119332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FC28CCA-7663-48AB-B276-5D7E751A5822}"/>
              </a:ext>
            </a:extLst>
          </p:cNvPr>
          <p:cNvSpPr txBox="1"/>
          <p:nvPr/>
        </p:nvSpPr>
        <p:spPr>
          <a:xfrm>
            <a:off x="8330220" y="5775170"/>
            <a:ext cx="3729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Row 1: SCL transmitter, klystron, and first article circulator</a:t>
            </a:r>
          </a:p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Row 2: LLRF operating SCL-23D</a:t>
            </a:r>
          </a:p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Row 3: AT-HVCM fabrication and testing</a:t>
            </a:r>
          </a:p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Row 4: Equipment Installation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C846B7F-C6E2-4E3B-B9CC-08FD4DE456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5163" y="4483220"/>
            <a:ext cx="767410" cy="124493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63F0C76-14E8-4C5B-9268-59E4AF61FF7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8318" y="4671480"/>
            <a:ext cx="1330024" cy="88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04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13DEDE-D589-4D0A-95AA-6163C5ECCC8A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91A1F2-A3D0-4EBF-B3EA-2AD8AF5CC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914" y="789203"/>
            <a:ext cx="9358171" cy="52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2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CD-2/3 – A Look 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 Design Reviews:</a:t>
            </a:r>
          </a:p>
          <a:p>
            <a:pPr lvl="1"/>
            <a:r>
              <a:rPr lang="en-US" dirty="0"/>
              <a:t>HPRF Transmitter (Vendor) Final Design Review – Fall 2020</a:t>
            </a:r>
          </a:p>
          <a:p>
            <a:pPr lvl="1"/>
            <a:r>
              <a:rPr lang="en-US" dirty="0"/>
              <a:t>RFQ/DTL HVCM Final Design Review – Summer/Fall 2020</a:t>
            </a:r>
          </a:p>
          <a:p>
            <a:pPr lvl="1"/>
            <a:r>
              <a:rPr lang="en-US" dirty="0"/>
              <a:t>LLRF Final Design Review – Summer/Fall 2020</a:t>
            </a:r>
          </a:p>
          <a:p>
            <a:pPr lvl="2"/>
            <a:r>
              <a:rPr lang="en-US" dirty="0"/>
              <a:t>23D SCL Cavity control test in early summer 2020</a:t>
            </a:r>
          </a:p>
          <a:p>
            <a:r>
              <a:rPr lang="en-US" dirty="0"/>
              <a:t>Receipt of major components:</a:t>
            </a:r>
          </a:p>
          <a:p>
            <a:pPr lvl="1"/>
            <a:r>
              <a:rPr lang="en-US" dirty="0"/>
              <a:t>Receive transmitters 30 and 31 – Summer 2021</a:t>
            </a:r>
          </a:p>
          <a:p>
            <a:pPr lvl="1"/>
            <a:r>
              <a:rPr lang="en-US" dirty="0"/>
              <a:t>Receive first 12 SCL klystrons – Summer 2021</a:t>
            </a:r>
          </a:p>
          <a:p>
            <a:pPr lvl="1"/>
            <a:r>
              <a:rPr lang="en-US" dirty="0"/>
              <a:t>Receive SCL-MOD-30 – Summer 2021</a:t>
            </a:r>
          </a:p>
          <a:p>
            <a:r>
              <a:rPr lang="en-US" dirty="0"/>
              <a:t>Start installation of Transmitter 30 and 31 Equipment – Summer 2021</a:t>
            </a:r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BDF306-48F4-4702-9409-3B1AD449911E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1, 2, 4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B8F61A-87AC-429F-A3C2-5A8C1244F330}"/>
              </a:ext>
            </a:extLst>
          </p:cNvPr>
          <p:cNvSpPr txBox="1"/>
          <p:nvPr/>
        </p:nvSpPr>
        <p:spPr>
          <a:xfrm>
            <a:off x="9620092" y="1428278"/>
            <a:ext cx="1367822" cy="3416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COMPLETE</a:t>
            </a: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3F488692-5D75-44DC-A951-C19FC4BEE637}"/>
              </a:ext>
            </a:extLst>
          </p:cNvPr>
          <p:cNvSpPr txBox="1"/>
          <p:nvPr/>
        </p:nvSpPr>
        <p:spPr>
          <a:xfrm>
            <a:off x="9446280" y="1834101"/>
            <a:ext cx="1367822" cy="3416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COMPLETE</a:t>
            </a: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BB795FE5-BCA9-4F1D-B33F-C5F822120BEB}"/>
              </a:ext>
            </a:extLst>
          </p:cNvPr>
          <p:cNvSpPr txBox="1"/>
          <p:nvPr/>
        </p:nvSpPr>
        <p:spPr>
          <a:xfrm>
            <a:off x="7784994" y="2243439"/>
            <a:ext cx="1367822" cy="3416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COMPLETE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E437198A-AFAA-4E8D-9CEF-B7F6BBE2B77E}"/>
              </a:ext>
            </a:extLst>
          </p:cNvPr>
          <p:cNvSpPr txBox="1"/>
          <p:nvPr/>
        </p:nvSpPr>
        <p:spPr>
          <a:xfrm>
            <a:off x="8078458" y="3453869"/>
            <a:ext cx="1170046" cy="3416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Fall 2021</a:t>
            </a: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AF760256-9DA5-4D47-A860-42FAAE0EBEC6}"/>
              </a:ext>
            </a:extLst>
          </p:cNvPr>
          <p:cNvSpPr txBox="1"/>
          <p:nvPr/>
        </p:nvSpPr>
        <p:spPr>
          <a:xfrm>
            <a:off x="7724535" y="3852604"/>
            <a:ext cx="2148295" cy="3416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Received 4 of 12</a:t>
            </a:r>
          </a:p>
        </p:txBody>
      </p:sp>
      <p:sp>
        <p:nvSpPr>
          <p:cNvPr id="293" name="Rectangle: Rounded Corners 292">
            <a:extLst>
              <a:ext uri="{FF2B5EF4-FFF2-40B4-BE49-F238E27FC236}">
                <a16:creationId xmlns:a16="http://schemas.microsoft.com/office/drawing/2014/main" id="{4D66ED12-FD0B-4917-81CF-85F6560F86D4}"/>
              </a:ext>
            </a:extLst>
          </p:cNvPr>
          <p:cNvSpPr/>
          <p:nvPr/>
        </p:nvSpPr>
        <p:spPr>
          <a:xfrm>
            <a:off x="7724535" y="2699157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B3-3 Crofford</a:t>
            </a:r>
          </a:p>
        </p:txBody>
      </p:sp>
      <p:sp>
        <p:nvSpPr>
          <p:cNvPr id="294" name="Rectangle: Rounded Corners 293">
            <a:extLst>
              <a:ext uri="{FF2B5EF4-FFF2-40B4-BE49-F238E27FC236}">
                <a16:creationId xmlns:a16="http://schemas.microsoft.com/office/drawing/2014/main" id="{F30D9163-0D50-4E6F-A9A3-50C18831C636}"/>
              </a:ext>
            </a:extLst>
          </p:cNvPr>
          <p:cNvSpPr/>
          <p:nvPr/>
        </p:nvSpPr>
        <p:spPr>
          <a:xfrm>
            <a:off x="10007695" y="225104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B3-5 Pappas</a:t>
            </a:r>
          </a:p>
        </p:txBody>
      </p:sp>
      <p:sp>
        <p:nvSpPr>
          <p:cNvPr id="295" name="Rectangle: Rounded Corners 294">
            <a:extLst>
              <a:ext uri="{FF2B5EF4-FFF2-40B4-BE49-F238E27FC236}">
                <a16:creationId xmlns:a16="http://schemas.microsoft.com/office/drawing/2014/main" id="{B9B7A460-C66D-458D-BA4D-1EA9F58C7109}"/>
              </a:ext>
            </a:extLst>
          </p:cNvPr>
          <p:cNvSpPr/>
          <p:nvPr/>
        </p:nvSpPr>
        <p:spPr>
          <a:xfrm>
            <a:off x="9872830" y="1020871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B3-2 Moss</a:t>
            </a:r>
          </a:p>
        </p:txBody>
      </p:sp>
      <p:sp>
        <p:nvSpPr>
          <p:cNvPr id="296" name="Rectangle: Rounded Corners 295">
            <a:extLst>
              <a:ext uri="{FF2B5EF4-FFF2-40B4-BE49-F238E27FC236}">
                <a16:creationId xmlns:a16="http://schemas.microsoft.com/office/drawing/2014/main" id="{781FA0F2-3254-4EA8-B8CC-346D0E0B0BB5}"/>
              </a:ext>
            </a:extLst>
          </p:cNvPr>
          <p:cNvSpPr/>
          <p:nvPr/>
        </p:nvSpPr>
        <p:spPr>
          <a:xfrm>
            <a:off x="10141805" y="3667613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B3-2 Moss</a:t>
            </a:r>
          </a:p>
        </p:txBody>
      </p:sp>
      <p:sp>
        <p:nvSpPr>
          <p:cNvPr id="297" name="Rectangle: Rounded Corners 296">
            <a:extLst>
              <a:ext uri="{FF2B5EF4-FFF2-40B4-BE49-F238E27FC236}">
                <a16:creationId xmlns:a16="http://schemas.microsoft.com/office/drawing/2014/main" id="{B89BBB83-6C96-4D44-8A91-F5E61CE21519}"/>
              </a:ext>
            </a:extLst>
          </p:cNvPr>
          <p:cNvSpPr/>
          <p:nvPr/>
        </p:nvSpPr>
        <p:spPr>
          <a:xfrm>
            <a:off x="8592660" y="4326461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B3-4 Anderson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8F61F257-9318-404A-B715-696E904F792F}"/>
              </a:ext>
            </a:extLst>
          </p:cNvPr>
          <p:cNvSpPr txBox="1"/>
          <p:nvPr/>
        </p:nvSpPr>
        <p:spPr>
          <a:xfrm>
            <a:off x="1716702" y="5072331"/>
            <a:ext cx="3207995" cy="3416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Started Infrastructure Work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DFAE571C-AC49-4B5E-B83D-385D878E953C}"/>
              </a:ext>
            </a:extLst>
          </p:cNvPr>
          <p:cNvSpPr txBox="1"/>
          <p:nvPr/>
        </p:nvSpPr>
        <p:spPr>
          <a:xfrm>
            <a:off x="6776550" y="4284177"/>
            <a:ext cx="1126479" cy="3416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Fall 2021</a:t>
            </a:r>
          </a:p>
        </p:txBody>
      </p:sp>
      <p:sp>
        <p:nvSpPr>
          <p:cNvPr id="300" name="Rectangle: Rounded Corners 299">
            <a:extLst>
              <a:ext uri="{FF2B5EF4-FFF2-40B4-BE49-F238E27FC236}">
                <a16:creationId xmlns:a16="http://schemas.microsoft.com/office/drawing/2014/main" id="{39A20B59-2D51-4FA0-8616-C8AA915C11F3}"/>
              </a:ext>
            </a:extLst>
          </p:cNvPr>
          <p:cNvSpPr/>
          <p:nvPr/>
        </p:nvSpPr>
        <p:spPr>
          <a:xfrm>
            <a:off x="5040300" y="5108208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B3-6 Norman</a:t>
            </a:r>
          </a:p>
        </p:txBody>
      </p:sp>
    </p:spTree>
    <p:extLst>
      <p:ext uri="{BB962C8B-B14F-4D97-AF65-F5344CB8AC3E}">
        <p14:creationId xmlns:p14="http://schemas.microsoft.com/office/powerpoint/2010/main" val="1682546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CD-2/3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9045569" cy="5355074"/>
          </a:xfrm>
        </p:spPr>
        <p:txBody>
          <a:bodyPr/>
          <a:lstStyle/>
          <a:p>
            <a:r>
              <a:rPr lang="en-US" dirty="0"/>
              <a:t>Fabrication started on all HPRF equipment</a:t>
            </a:r>
          </a:p>
          <a:p>
            <a:pPr lvl="1"/>
            <a:r>
              <a:rPr lang="en-US" dirty="0"/>
              <a:t>Received 4 of 12 SCL klystrons</a:t>
            </a:r>
          </a:p>
          <a:p>
            <a:pPr lvl="2"/>
            <a:r>
              <a:rPr lang="en-US" dirty="0"/>
              <a:t>Exercised option for remaining 16</a:t>
            </a:r>
          </a:p>
          <a:p>
            <a:pPr lvl="1"/>
            <a:r>
              <a:rPr lang="en-US" dirty="0"/>
              <a:t>First article DTL klystron in processing</a:t>
            </a:r>
          </a:p>
          <a:p>
            <a:pPr lvl="1"/>
            <a:r>
              <a:rPr lang="en-US" dirty="0"/>
              <a:t>Transmitter systems in fabrication</a:t>
            </a:r>
          </a:p>
          <a:p>
            <a:pPr lvl="1"/>
            <a:r>
              <a:rPr lang="en-US" dirty="0"/>
              <a:t>Received first article waveguide circulator</a:t>
            </a:r>
          </a:p>
          <a:p>
            <a:pPr lvl="1"/>
            <a:r>
              <a:rPr lang="en-US" dirty="0"/>
              <a:t>Waveguide load fabrication completed</a:t>
            </a:r>
          </a:p>
          <a:p>
            <a:r>
              <a:rPr lang="en-US" dirty="0"/>
              <a:t>RFQ/DTL HVCM prototype completed and tested</a:t>
            </a:r>
          </a:p>
          <a:p>
            <a:pPr lvl="1"/>
            <a:r>
              <a:rPr lang="en-US" dirty="0"/>
              <a:t>Test results indicate the need for some redesign</a:t>
            </a:r>
          </a:p>
          <a:p>
            <a:r>
              <a:rPr lang="en-US" dirty="0"/>
              <a:t>AT-HVCM fabrication underway</a:t>
            </a:r>
          </a:p>
          <a:p>
            <a:pPr lvl="1"/>
            <a:r>
              <a:rPr lang="en-US" dirty="0"/>
              <a:t>Transformer, switchgear and SCR FAT imminent</a:t>
            </a:r>
          </a:p>
          <a:p>
            <a:pPr lvl="1"/>
            <a:r>
              <a:rPr lang="en-US" dirty="0"/>
              <a:t>First article switch-plate fabrication and testing complete</a:t>
            </a:r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BDF306-48F4-4702-9409-3B1AD449911E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1, 2, 4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78EB71-D59F-4C03-8EFA-0F6FBBB64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670" y="2723795"/>
            <a:ext cx="2727778" cy="1530538"/>
          </a:xfrm>
          <a:prstGeom prst="rect">
            <a:avLst/>
          </a:prstGeom>
        </p:spPr>
      </p:pic>
      <p:pic>
        <p:nvPicPr>
          <p:cNvPr id="7" name="Picture 46" descr="xfmr">
            <a:extLst>
              <a:ext uri="{FF2B5EF4-FFF2-40B4-BE49-F238E27FC236}">
                <a16:creationId xmlns:a16="http://schemas.microsoft.com/office/drawing/2014/main" id="{754CAEE7-5CC2-4E03-B766-3E79A8DEA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6568" y="4349884"/>
            <a:ext cx="1733384" cy="123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7" descr="SCR">
            <a:extLst>
              <a:ext uri="{FF2B5EF4-FFF2-40B4-BE49-F238E27FC236}">
                <a16:creationId xmlns:a16="http://schemas.microsoft.com/office/drawing/2014/main" id="{470B7929-198D-485F-BE2F-D409021CB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28475" y="4349884"/>
            <a:ext cx="761209" cy="1335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BE429B-5F73-4F6E-B0F2-9068A8A4C545}"/>
              </a:ext>
            </a:extLst>
          </p:cNvPr>
          <p:cNvSpPr txBox="1"/>
          <p:nvPr/>
        </p:nvSpPr>
        <p:spPr>
          <a:xfrm>
            <a:off x="9536224" y="5740651"/>
            <a:ext cx="24094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Row 1: Waveguide load under test</a:t>
            </a:r>
          </a:p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Row 2: AT-HVCM fab at AOPT</a:t>
            </a:r>
          </a:p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Row 3: HVCM transformer and SCR</a:t>
            </a:r>
          </a:p>
        </p:txBody>
      </p:sp>
      <p:pic>
        <p:nvPicPr>
          <p:cNvPr id="9" name="Picture 8" descr="A picture containing table, chair, orange, sitting&#10;&#10;Description automatically generated">
            <a:extLst>
              <a:ext uri="{FF2B5EF4-FFF2-40B4-BE49-F238E27FC236}">
                <a16:creationId xmlns:a16="http://schemas.microsoft.com/office/drawing/2014/main" id="{FD520FFA-3DFE-4E6A-8559-2FE95B5CC2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32" t="25518" r="26988" b="32614"/>
          <a:stretch/>
        </p:blipFill>
        <p:spPr>
          <a:xfrm>
            <a:off x="9605896" y="1237477"/>
            <a:ext cx="2339788" cy="13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04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CD-2/3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9045569" cy="5355074"/>
          </a:xfrm>
        </p:spPr>
        <p:txBody>
          <a:bodyPr/>
          <a:lstStyle/>
          <a:p>
            <a:r>
              <a:rPr lang="en-US" dirty="0"/>
              <a:t>LLRF design completed</a:t>
            </a:r>
          </a:p>
          <a:p>
            <a:pPr lvl="1"/>
            <a:r>
              <a:rPr lang="en-US" dirty="0"/>
              <a:t>Issued procurements for all subcomponents</a:t>
            </a:r>
          </a:p>
          <a:p>
            <a:pPr lvl="1"/>
            <a:r>
              <a:rPr lang="en-US" dirty="0"/>
              <a:t>New LLRF system controlled 23D</a:t>
            </a:r>
          </a:p>
          <a:p>
            <a:r>
              <a:rPr lang="en-US" dirty="0"/>
              <a:t>KL-06 cooling system installed and tested</a:t>
            </a:r>
          </a:p>
          <a:p>
            <a:pPr lvl="1"/>
            <a:r>
              <a:rPr lang="en-US" dirty="0"/>
              <a:t>Connections to equipment pending</a:t>
            </a:r>
          </a:p>
          <a:p>
            <a:r>
              <a:rPr lang="en-US" dirty="0"/>
              <a:t>Technical equipment installation underway</a:t>
            </a:r>
          </a:p>
          <a:p>
            <a:pPr lvl="1"/>
            <a:r>
              <a:rPr lang="en-US" dirty="0"/>
              <a:t>Equipment racks have arrived and are being placed</a:t>
            </a:r>
          </a:p>
          <a:p>
            <a:pPr lvl="1"/>
            <a:r>
              <a:rPr lang="en-US" dirty="0"/>
              <a:t>Electrical infrastructure installation is ongoing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BDF306-48F4-4702-9409-3B1AD449911E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1, 2, 4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BE429B-5F73-4F6E-B0F2-9068A8A4C545}"/>
              </a:ext>
            </a:extLst>
          </p:cNvPr>
          <p:cNvSpPr txBox="1"/>
          <p:nvPr/>
        </p:nvSpPr>
        <p:spPr>
          <a:xfrm>
            <a:off x="9536224" y="5740651"/>
            <a:ext cx="2409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Row 1: LLRF operating 23D</a:t>
            </a:r>
          </a:p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Row 2: KL-06 DI pumps</a:t>
            </a:r>
          </a:p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Row 3: Moveable shield block installation</a:t>
            </a:r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2894B8B-F51F-451A-9DCA-F2750B4E0B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8745" y="783070"/>
            <a:ext cx="2428666" cy="1713199"/>
          </a:xfrm>
          <a:prstGeom prst="rect">
            <a:avLst/>
          </a:prstGeom>
        </p:spPr>
      </p:pic>
      <p:pic>
        <p:nvPicPr>
          <p:cNvPr id="14" name="Picture 13" descr="A picture containing engine&#10;&#10;Description automatically generated">
            <a:extLst>
              <a:ext uri="{FF2B5EF4-FFF2-40B4-BE49-F238E27FC236}">
                <a16:creationId xmlns:a16="http://schemas.microsoft.com/office/drawing/2014/main" id="{FAAE293B-2778-4DA6-9FB7-010B27569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84354" y="2786551"/>
            <a:ext cx="1713198" cy="12848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EAE335-045C-436D-A87A-84FA39FF9E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1100" y="4418932"/>
            <a:ext cx="2428667" cy="118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96617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6F5DE5-FF42-42F2-9962-F83010572F4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1351</Words>
  <Application>Microsoft Office PowerPoint</Application>
  <PresentationFormat>Widescreen</PresentationFormat>
  <Paragraphs>250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Arial Black</vt:lpstr>
      <vt:lpstr>Arial Narrow</vt:lpstr>
      <vt:lpstr>Calibri</vt:lpstr>
      <vt:lpstr>Century Gothic</vt:lpstr>
      <vt:lpstr>ORNL</vt:lpstr>
      <vt:lpstr>Visio</vt:lpstr>
      <vt:lpstr>PowerPoint Presentation</vt:lpstr>
      <vt:lpstr>Outline</vt:lpstr>
      <vt:lpstr>Scope</vt:lpstr>
      <vt:lpstr>Scope Details – Normal Conducting Systems</vt:lpstr>
      <vt:lpstr>Scope Details – Superconducting RF Systems</vt:lpstr>
      <vt:lpstr>Organization</vt:lpstr>
      <vt:lpstr>Progress since CD-2/3 – A Look Back</vt:lpstr>
      <vt:lpstr>Progress since CD-2/3</vt:lpstr>
      <vt:lpstr>Progress since CD-2/3</vt:lpstr>
      <vt:lpstr>Challenges</vt:lpstr>
      <vt:lpstr>Challenges</vt:lpstr>
      <vt:lpstr>Final Design Status</vt:lpstr>
      <vt:lpstr>Installation Plans</vt:lpstr>
      <vt:lpstr>Installation Plans</vt:lpstr>
      <vt:lpstr>Progress since CD-2/3</vt:lpstr>
      <vt:lpstr>Project Change Requests since CD-2/3</vt:lpstr>
      <vt:lpstr>Estimate to Complete</vt:lpstr>
      <vt:lpstr>SPI and CPI – P.03</vt:lpstr>
      <vt:lpstr>SPI and CPI – P.10.03</vt:lpstr>
      <vt:lpstr>P.03 Material/Labor Charts with FY21 Actual Cost Oct – May</vt:lpstr>
      <vt:lpstr>Cost Estimate by FY – RF Long Lead Procurements</vt:lpstr>
      <vt:lpstr>Labor Profile – P.03 RF</vt:lpstr>
      <vt:lpstr>Labor Profile – RF Long Lead Procurements</vt:lpstr>
      <vt:lpstr>P.03 &amp; P.10.03 RF May 2021 Status Summary Schedule</vt:lpstr>
      <vt:lpstr>Risks are Identified and Monitored</vt:lpstr>
      <vt:lpstr>Risk Register</vt:lpstr>
      <vt:lpstr>Responses to Recommendations</vt:lpstr>
      <vt:lpstr>ESH&amp;Q and COVID-19 Impacts</vt:lpstr>
      <vt:lpstr>12-Month Look-Ahead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2021-08-23T19:00:46Z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