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32"/>
  </p:notesMasterIdLst>
  <p:handoutMasterIdLst>
    <p:handoutMasterId r:id="rId33"/>
  </p:handoutMasterIdLst>
  <p:sldIdLst>
    <p:sldId id="319" r:id="rId5"/>
    <p:sldId id="304" r:id="rId6"/>
    <p:sldId id="448" r:id="rId7"/>
    <p:sldId id="431" r:id="rId8"/>
    <p:sldId id="449" r:id="rId9"/>
    <p:sldId id="433" r:id="rId10"/>
    <p:sldId id="872" r:id="rId11"/>
    <p:sldId id="447" r:id="rId12"/>
    <p:sldId id="444" r:id="rId13"/>
    <p:sldId id="446" r:id="rId14"/>
    <p:sldId id="450" r:id="rId15"/>
    <p:sldId id="850" r:id="rId16"/>
    <p:sldId id="854" r:id="rId17"/>
    <p:sldId id="873" r:id="rId18"/>
    <p:sldId id="874" r:id="rId19"/>
    <p:sldId id="475" r:id="rId20"/>
    <p:sldId id="476" r:id="rId21"/>
    <p:sldId id="477" r:id="rId22"/>
    <p:sldId id="482" r:id="rId23"/>
    <p:sldId id="483" r:id="rId24"/>
    <p:sldId id="484" r:id="rId25"/>
    <p:sldId id="851" r:id="rId26"/>
    <p:sldId id="871" r:id="rId27"/>
    <p:sldId id="436" r:id="rId28"/>
    <p:sldId id="445" r:id="rId29"/>
    <p:sldId id="442" r:id="rId30"/>
    <p:sldId id="440" r:id="rId31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9B9D"/>
    <a:srgbClr val="AEB0AF"/>
    <a:srgbClr val="CEC7C1"/>
    <a:srgbClr val="8C8D90"/>
    <a:srgbClr val="D25350"/>
    <a:srgbClr val="808184"/>
    <a:srgbClr val="75767A"/>
    <a:srgbClr val="4E4F54"/>
    <a:srgbClr val="84888B"/>
    <a:srgbClr val="A04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C19CD0-1F58-485C-B351-BA20262E77CE}" v="10" dt="2021-08-23T19:11:16.2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56" autoAdjust="0"/>
    <p:restoredTop sz="95161" autoAdjust="0"/>
  </p:normalViewPr>
  <p:slideViewPr>
    <p:cSldViewPr snapToGrid="0" showGuides="1">
      <p:cViewPr varScale="1">
        <p:scale>
          <a:sx n="107" d="100"/>
          <a:sy n="107" d="100"/>
        </p:scale>
        <p:origin x="336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2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../embeddings/oleObject3.bin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../embeddings/oleObject4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P.03.01 Management and System Integration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373826642616095"/>
          <c:y val="9.5886900033676004E-2"/>
          <c:w val="0.79097463463511608"/>
          <c:h val="0.71827758797535224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'[IPR 21 Labor Material Charts Cobra Labor vs Material By FY L1 L2 and L3 W actuals in FY21.xlsx]Sheet1 - ACWP Added L2 L3'!$Q$118</c:f>
              <c:strCache>
                <c:ptCount val="1"/>
                <c:pt idx="0">
                  <c:v>Actual Cost Oct - May FY21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'[IPR 21 Labor Material Charts Cobra Labor vs Material By FY L1 L2 and L3 W actuals in FY21.xlsx]Sheet1 - ACWP Added L2 L3'!$R$117:$V$117</c:f>
              <c:strCache>
                <c:ptCount val="5"/>
                <c:pt idx="0">
                  <c:v>FY2021</c:v>
                </c:pt>
                <c:pt idx="1">
                  <c:v>FY2022</c:v>
                </c:pt>
                <c:pt idx="2">
                  <c:v>FY2023</c:v>
                </c:pt>
                <c:pt idx="3">
                  <c:v>FY2024</c:v>
                </c:pt>
                <c:pt idx="4">
                  <c:v>FY2025</c:v>
                </c:pt>
              </c:strCache>
            </c:strRef>
          </c:cat>
          <c:val>
            <c:numRef>
              <c:f>'[IPR 21 Labor Material Charts Cobra Labor vs Material By FY L1 L2 and L3 W actuals in FY21.xlsx]Sheet1 - ACWP Added L2 L3'!$R$118:$V$118</c:f>
              <c:numCache>
                <c:formatCode>General</c:formatCode>
                <c:ptCount val="5"/>
                <c:pt idx="0" formatCode="_(* #,##0_);_(* \(#,##0\);_(* &quot;-&quot;??_);_(@_)">
                  <c:v>74.79943999999999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97-4C7A-936B-803CAE3C7456}"/>
            </c:ext>
          </c:extLst>
        </c:ser>
        <c:ser>
          <c:idx val="2"/>
          <c:order val="1"/>
          <c:tx>
            <c:strRef>
              <c:f>'[IPR 21 Labor Material Charts Cobra Labor vs Material By FY L1 L2 and L3 W actuals in FY21.xlsx]Sheet1 - ACWP Added L2 L3'!$Q$119</c:f>
              <c:strCache>
                <c:ptCount val="1"/>
                <c:pt idx="0">
                  <c:v>Labor</c:v>
                </c:pt>
              </c:strCache>
            </c:strRef>
          </c:tx>
          <c:spPr>
            <a:solidFill>
              <a:schemeClr val="accent3">
                <a:lumMod val="20000"/>
                <a:lumOff val="8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'[IPR 21 Labor Material Charts Cobra Labor vs Material By FY L1 L2 and L3 W actuals in FY21.xlsx]Sheet1 - ACWP Added L2 L3'!$R$117:$V$117</c:f>
              <c:strCache>
                <c:ptCount val="5"/>
                <c:pt idx="0">
                  <c:v>FY2021</c:v>
                </c:pt>
                <c:pt idx="1">
                  <c:v>FY2022</c:v>
                </c:pt>
                <c:pt idx="2">
                  <c:v>FY2023</c:v>
                </c:pt>
                <c:pt idx="3">
                  <c:v>FY2024</c:v>
                </c:pt>
                <c:pt idx="4">
                  <c:v>FY2025</c:v>
                </c:pt>
              </c:strCache>
            </c:strRef>
          </c:cat>
          <c:val>
            <c:numRef>
              <c:f>'[IPR 21 Labor Material Charts Cobra Labor vs Material By FY L1 L2 and L3 W actuals in FY21.xlsx]Sheet1 - ACWP Added L2 L3'!$R$119:$V$119</c:f>
              <c:numCache>
                <c:formatCode>_(* #,##0_);_(* \(#,##0\);_(* "-"??_);_(@_)</c:formatCode>
                <c:ptCount val="5"/>
                <c:pt idx="0">
                  <c:v>38.299900000000008</c:v>
                </c:pt>
                <c:pt idx="1">
                  <c:v>79.835999999999999</c:v>
                </c:pt>
                <c:pt idx="2">
                  <c:v>20.753</c:v>
                </c:pt>
                <c:pt idx="3">
                  <c:v>21.581</c:v>
                </c:pt>
                <c:pt idx="4">
                  <c:v>8.9768000000000008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B97-4C7A-936B-803CAE3C7456}"/>
            </c:ext>
          </c:extLst>
        </c:ser>
        <c:ser>
          <c:idx val="0"/>
          <c:order val="2"/>
          <c:tx>
            <c:strRef>
              <c:f>'[IPR 21 Labor Material Charts Cobra Labor vs Material By FY L1 L2 and L3 W actuals in FY21.xlsx]Sheet1 - ACWP Added L2 L3'!$Q$120</c:f>
              <c:strCache>
                <c:ptCount val="1"/>
                <c:pt idx="0">
                  <c:v>Material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 w="19050"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'[IPR 21 Labor Material Charts Cobra Labor vs Material By FY L1 L2 and L3 W actuals in FY21.xlsx]Sheet1 - ACWP Added L2 L3'!$R$117:$V$117</c:f>
              <c:strCache>
                <c:ptCount val="5"/>
                <c:pt idx="0">
                  <c:v>FY2021</c:v>
                </c:pt>
                <c:pt idx="1">
                  <c:v>FY2022</c:v>
                </c:pt>
                <c:pt idx="2">
                  <c:v>FY2023</c:v>
                </c:pt>
                <c:pt idx="3">
                  <c:v>FY2024</c:v>
                </c:pt>
                <c:pt idx="4">
                  <c:v>FY2025</c:v>
                </c:pt>
              </c:strCache>
            </c:strRef>
          </c:cat>
          <c:val>
            <c:numRef>
              <c:f>'[IPR 21 Labor Material Charts Cobra Labor vs Material By FY L1 L2 and L3 W actuals in FY21.xlsx]Sheet1 - ACWP Added L2 L3'!$R$120:$V$120</c:f>
              <c:numCache>
                <c:formatCode>_(* #,##0_);_(* \(#,##0\);_(* "-"??_);_(@_)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B97-4C7A-936B-803CAE3C74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418612264"/>
        <c:axId val="418619152"/>
      </c:barChart>
      <c:catAx>
        <c:axId val="418612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8619152"/>
        <c:crosses val="autoZero"/>
        <c:auto val="1"/>
        <c:lblAlgn val="ctr"/>
        <c:lblOffset val="100"/>
        <c:noMultiLvlLbl val="0"/>
      </c:catAx>
      <c:valAx>
        <c:axId val="418619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($K)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861226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P.03.02 SCL HPRF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373826642616095"/>
          <c:y val="9.5886900033676004E-2"/>
          <c:w val="0.79097463463511608"/>
          <c:h val="0.71827758797535224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'[IPR 21 Labor Material Charts Cobra Labor vs Material By FY L1 L2 and L3 W actuals in FY21.xlsx]Sheet1 - ACWP Added L2 L3'!$Q$123</c:f>
              <c:strCache>
                <c:ptCount val="1"/>
                <c:pt idx="0">
                  <c:v>Actual Cost Oct - May FY21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'[IPR 21 Labor Material Charts Cobra Labor vs Material By FY L1 L2 and L3 W actuals in FY21.xlsx]Sheet1 - ACWP Added L2 L3'!$R$122:$V$122</c:f>
              <c:strCache>
                <c:ptCount val="5"/>
                <c:pt idx="0">
                  <c:v>FY2021</c:v>
                </c:pt>
                <c:pt idx="1">
                  <c:v>FY2022</c:v>
                </c:pt>
                <c:pt idx="2">
                  <c:v>FY2023</c:v>
                </c:pt>
                <c:pt idx="3">
                  <c:v>FY2024</c:v>
                </c:pt>
                <c:pt idx="4">
                  <c:v>FY2025</c:v>
                </c:pt>
              </c:strCache>
            </c:strRef>
          </c:cat>
          <c:val>
            <c:numRef>
              <c:f>'[IPR 21 Labor Material Charts Cobra Labor vs Material By FY L1 L2 and L3 W actuals in FY21.xlsx]Sheet1 - ACWP Added L2 L3'!$R$123:$V$123</c:f>
              <c:numCache>
                <c:formatCode>General</c:formatCode>
                <c:ptCount val="5"/>
                <c:pt idx="0" formatCode="_(* #,##0_);_(* \(#,##0\);_(* &quot;-&quot;??_);_(@_)">
                  <c:v>2413.9106900000002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EB-48A2-A445-4AD2D5F620BD}"/>
            </c:ext>
          </c:extLst>
        </c:ser>
        <c:ser>
          <c:idx val="2"/>
          <c:order val="1"/>
          <c:tx>
            <c:strRef>
              <c:f>'[IPR 21 Labor Material Charts Cobra Labor vs Material By FY L1 L2 and L3 W actuals in FY21.xlsx]Sheet1 - ACWP Added L2 L3'!$Q$124</c:f>
              <c:strCache>
                <c:ptCount val="1"/>
                <c:pt idx="0">
                  <c:v>Labor</c:v>
                </c:pt>
              </c:strCache>
            </c:strRef>
          </c:tx>
          <c:spPr>
            <a:solidFill>
              <a:schemeClr val="accent3">
                <a:lumMod val="20000"/>
                <a:lumOff val="8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'[IPR 21 Labor Material Charts Cobra Labor vs Material By FY L1 L2 and L3 W actuals in FY21.xlsx]Sheet1 - ACWP Added L2 L3'!$R$122:$V$122</c:f>
              <c:strCache>
                <c:ptCount val="5"/>
                <c:pt idx="0">
                  <c:v>FY2021</c:v>
                </c:pt>
                <c:pt idx="1">
                  <c:v>FY2022</c:v>
                </c:pt>
                <c:pt idx="2">
                  <c:v>FY2023</c:v>
                </c:pt>
                <c:pt idx="3">
                  <c:v>FY2024</c:v>
                </c:pt>
                <c:pt idx="4">
                  <c:v>FY2025</c:v>
                </c:pt>
              </c:strCache>
            </c:strRef>
          </c:cat>
          <c:val>
            <c:numRef>
              <c:f>'[IPR 21 Labor Material Charts Cobra Labor vs Material By FY L1 L2 and L3 W actuals in FY21.xlsx]Sheet1 - ACWP Added L2 L3'!$R$124:$V$124</c:f>
              <c:numCache>
                <c:formatCode>_(* #,##0_);_(* \(#,##0\);_(* "-"??_);_(@_)</c:formatCode>
                <c:ptCount val="5"/>
                <c:pt idx="0">
                  <c:v>21.340299999999999</c:v>
                </c:pt>
                <c:pt idx="1">
                  <c:v>350.93619999999999</c:v>
                </c:pt>
                <c:pt idx="2">
                  <c:v>77.415800000000004</c:v>
                </c:pt>
                <c:pt idx="3">
                  <c:v>58.257899999999999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EB-48A2-A445-4AD2D5F620BD}"/>
            </c:ext>
          </c:extLst>
        </c:ser>
        <c:ser>
          <c:idx val="0"/>
          <c:order val="2"/>
          <c:tx>
            <c:strRef>
              <c:f>'[IPR 21 Labor Material Charts Cobra Labor vs Material By FY L1 L2 and L3 W actuals in FY21.xlsx]Sheet1 - ACWP Added L2 L3'!$Q$125</c:f>
              <c:strCache>
                <c:ptCount val="1"/>
                <c:pt idx="0">
                  <c:v>Material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 w="19050"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'[IPR 21 Labor Material Charts Cobra Labor vs Material By FY L1 L2 and L3 W actuals in FY21.xlsx]Sheet1 - ACWP Added L2 L3'!$R$122:$V$122</c:f>
              <c:strCache>
                <c:ptCount val="5"/>
                <c:pt idx="0">
                  <c:v>FY2021</c:v>
                </c:pt>
                <c:pt idx="1">
                  <c:v>FY2022</c:v>
                </c:pt>
                <c:pt idx="2">
                  <c:v>FY2023</c:v>
                </c:pt>
                <c:pt idx="3">
                  <c:v>FY2024</c:v>
                </c:pt>
                <c:pt idx="4">
                  <c:v>FY2025</c:v>
                </c:pt>
              </c:strCache>
            </c:strRef>
          </c:cat>
          <c:val>
            <c:numRef>
              <c:f>'[IPR 21 Labor Material Charts Cobra Labor vs Material By FY L1 L2 and L3 W actuals in FY21.xlsx]Sheet1 - ACWP Added L2 L3'!$R$125:$V$125</c:f>
              <c:numCache>
                <c:formatCode>_(* #,##0_);_(* \(#,##0\);_(* "-"??_);_(@_)</c:formatCode>
                <c:ptCount val="5"/>
                <c:pt idx="0">
                  <c:v>577.25</c:v>
                </c:pt>
                <c:pt idx="1">
                  <c:v>6108.6526999999996</c:v>
                </c:pt>
                <c:pt idx="2">
                  <c:v>935.61569999999995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4EB-48A2-A445-4AD2D5F620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418612264"/>
        <c:axId val="418619152"/>
      </c:barChart>
      <c:catAx>
        <c:axId val="418612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8619152"/>
        <c:crosses val="autoZero"/>
        <c:auto val="1"/>
        <c:lblAlgn val="ctr"/>
        <c:lblOffset val="100"/>
        <c:noMultiLvlLbl val="0"/>
      </c:catAx>
      <c:valAx>
        <c:axId val="418619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($K)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861226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P.03.03 NCL HPRF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373826642616095"/>
          <c:y val="9.5886900033676004E-2"/>
          <c:w val="0.79097463463511608"/>
          <c:h val="0.71827758797535224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'[IPR 21 Labor Material Charts Cobra Labor vs Material By FY L1 L2 and L3 W actuals in FY21.xlsx]Sheet1 - ACWP Added L2 L3'!$Q$129</c:f>
              <c:strCache>
                <c:ptCount val="1"/>
                <c:pt idx="0">
                  <c:v>Actual Cost Oct - May FY21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'[IPR 21 Labor Material Charts Cobra Labor vs Material By FY L1 L2 and L3 W actuals in FY21.xlsx]Sheet1 - ACWP Added L2 L3'!$R$128:$V$128</c:f>
              <c:strCache>
                <c:ptCount val="5"/>
                <c:pt idx="0">
                  <c:v>FY2021</c:v>
                </c:pt>
                <c:pt idx="1">
                  <c:v>FY2022</c:v>
                </c:pt>
                <c:pt idx="2">
                  <c:v>FY2023</c:v>
                </c:pt>
                <c:pt idx="3">
                  <c:v>FY2024</c:v>
                </c:pt>
                <c:pt idx="4">
                  <c:v>FY2025</c:v>
                </c:pt>
              </c:strCache>
            </c:strRef>
          </c:cat>
          <c:val>
            <c:numRef>
              <c:f>'[IPR 21 Labor Material Charts Cobra Labor vs Material By FY L1 L2 and L3 W actuals in FY21.xlsx]Sheet1 - ACWP Added L2 L3'!$R$129:$V$129</c:f>
              <c:numCache>
                <c:formatCode>General</c:formatCode>
                <c:ptCount val="5"/>
                <c:pt idx="0" formatCode="_(* #,##0_);_(* \(#,##0\);_(* &quot;-&quot;??_);_(@_)">
                  <c:v>390.95366999999999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DF-437D-82F0-32C66890479F}"/>
            </c:ext>
          </c:extLst>
        </c:ser>
        <c:ser>
          <c:idx val="2"/>
          <c:order val="1"/>
          <c:tx>
            <c:strRef>
              <c:f>'[IPR 21 Labor Material Charts Cobra Labor vs Material By FY L1 L2 and L3 W actuals in FY21.xlsx]Sheet1 - ACWP Added L2 L3'!$Q$130</c:f>
              <c:strCache>
                <c:ptCount val="1"/>
                <c:pt idx="0">
                  <c:v>Labor</c:v>
                </c:pt>
              </c:strCache>
            </c:strRef>
          </c:tx>
          <c:spPr>
            <a:solidFill>
              <a:schemeClr val="accent3">
                <a:lumMod val="20000"/>
                <a:lumOff val="80000"/>
              </a:schemeClr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strRef>
              <c:f>'[IPR 21 Labor Material Charts Cobra Labor vs Material By FY L1 L2 and L3 W actuals in FY21.xlsx]Sheet1 - ACWP Added L2 L3'!$R$128:$V$128</c:f>
              <c:strCache>
                <c:ptCount val="5"/>
                <c:pt idx="0">
                  <c:v>FY2021</c:v>
                </c:pt>
                <c:pt idx="1">
                  <c:v>FY2022</c:v>
                </c:pt>
                <c:pt idx="2">
                  <c:v>FY2023</c:v>
                </c:pt>
                <c:pt idx="3">
                  <c:v>FY2024</c:v>
                </c:pt>
                <c:pt idx="4">
                  <c:v>FY2025</c:v>
                </c:pt>
              </c:strCache>
            </c:strRef>
          </c:cat>
          <c:val>
            <c:numRef>
              <c:f>'[IPR 21 Labor Material Charts Cobra Labor vs Material By FY L1 L2 and L3 W actuals in FY21.xlsx]Sheet1 - ACWP Added L2 L3'!$R$130:$V$130</c:f>
              <c:numCache>
                <c:formatCode>_(* #,##0_);_(* \(#,##0\);_(* "-"??_);_(@_)</c:formatCode>
                <c:ptCount val="5"/>
                <c:pt idx="0">
                  <c:v>60.852099999999993</c:v>
                </c:pt>
                <c:pt idx="1">
                  <c:v>78.699700000000007</c:v>
                </c:pt>
                <c:pt idx="2">
                  <c:v>68.319199999999995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7DF-437D-82F0-32C66890479F}"/>
            </c:ext>
          </c:extLst>
        </c:ser>
        <c:ser>
          <c:idx val="0"/>
          <c:order val="2"/>
          <c:tx>
            <c:strRef>
              <c:f>'[IPR 21 Labor Material Charts Cobra Labor vs Material By FY L1 L2 and L3 W actuals in FY21.xlsx]Sheet1 - ACWP Added L2 L3'!$Q$131</c:f>
              <c:strCache>
                <c:ptCount val="1"/>
                <c:pt idx="0">
                  <c:v>Material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 w="19050"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'[IPR 21 Labor Material Charts Cobra Labor vs Material By FY L1 L2 and L3 W actuals in FY21.xlsx]Sheet1 - ACWP Added L2 L3'!$R$128:$V$128</c:f>
              <c:strCache>
                <c:ptCount val="5"/>
                <c:pt idx="0">
                  <c:v>FY2021</c:v>
                </c:pt>
                <c:pt idx="1">
                  <c:v>FY2022</c:v>
                </c:pt>
                <c:pt idx="2">
                  <c:v>FY2023</c:v>
                </c:pt>
                <c:pt idx="3">
                  <c:v>FY2024</c:v>
                </c:pt>
                <c:pt idx="4">
                  <c:v>FY2025</c:v>
                </c:pt>
              </c:strCache>
            </c:strRef>
          </c:cat>
          <c:val>
            <c:numRef>
              <c:f>'[IPR 21 Labor Material Charts Cobra Labor vs Material By FY L1 L2 and L3 W actuals in FY21.xlsx]Sheet1 - ACWP Added L2 L3'!$R$131:$V$131</c:f>
              <c:numCache>
                <c:formatCode>_(* #,##0_);_(* \(#,##0\);_(* "-"??_);_(@_)</c:formatCode>
                <c:ptCount val="5"/>
                <c:pt idx="0">
                  <c:v>1336.9642000000003</c:v>
                </c:pt>
                <c:pt idx="1">
                  <c:v>1462.1370999999999</c:v>
                </c:pt>
                <c:pt idx="2">
                  <c:v>880.72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7DF-437D-82F0-32C6689047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418612264"/>
        <c:axId val="418619152"/>
      </c:barChart>
      <c:catAx>
        <c:axId val="418612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8619152"/>
        <c:crosses val="autoZero"/>
        <c:auto val="1"/>
        <c:lblAlgn val="ctr"/>
        <c:lblOffset val="100"/>
        <c:noMultiLvlLbl val="0"/>
      </c:catAx>
      <c:valAx>
        <c:axId val="418619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($K)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861226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8/27/2021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7030A5-C7D7-48D4-B261-45DC936EE5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409488"/>
            <a:ext cx="1603756" cy="38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947148"/>
            <a:ext cx="11430000" cy="5355074"/>
          </a:xfrm>
        </p:spPr>
        <p:txBody>
          <a:bodyPr/>
          <a:lstStyle>
            <a:lvl1pPr marL="288925" indent="-288925">
              <a:spcBef>
                <a:spcPts val="6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spcBef>
                <a:spcPts val="6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spcBef>
                <a:spcPts val="6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20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Rectangle 256">
            <a:extLst>
              <a:ext uri="{FF2B5EF4-FFF2-40B4-BE49-F238E27FC236}">
                <a16:creationId xmlns:a16="http://schemas.microsoft.com/office/drawing/2014/main" id="{6349825E-C749-4CDB-BDE4-DDAFE00D2BF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5298622-4D3C-4849-B0FA-4101271A78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3A1AE5-746F-4057-86D7-F0AA4F73942C}"/>
              </a:ext>
            </a:extLst>
          </p:cNvPr>
          <p:cNvSpPr txBox="1"/>
          <p:nvPr userDrawn="1"/>
        </p:nvSpPr>
        <p:spPr>
          <a:xfrm>
            <a:off x="9821917" y="6302222"/>
            <a:ext cx="2037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PPU DOE/SC IPR</a:t>
            </a:r>
            <a:endParaRPr lang="en-US" sz="1000" b="0" baseline="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1000" b="0" baseline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September 14-17, 2021</a:t>
            </a:r>
          </a:p>
        </p:txBody>
      </p:sp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862842F-612F-3641-9908-4224FD3698B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20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120E19-8932-43D2-8486-22CBE0B2C373}"/>
              </a:ext>
            </a:extLst>
          </p:cNvPr>
          <p:cNvSpPr txBox="1"/>
          <p:nvPr userDrawn="1"/>
        </p:nvSpPr>
        <p:spPr>
          <a:xfrm>
            <a:off x="9821917" y="6302222"/>
            <a:ext cx="2037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PPU DOE/SC IPR</a:t>
            </a:r>
            <a:endParaRPr lang="en-US" sz="1000" b="0" baseline="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1000" b="0" baseline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September 14-17, 2021</a:t>
            </a:r>
          </a:p>
        </p:txBody>
      </p:sp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Relationship Id="rId9" Type="http://schemas.openxmlformats.org/officeDocument/2006/relationships/image" Target="../media/image2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472" y="2109215"/>
            <a:ext cx="4702700" cy="755905"/>
          </a:xfrm>
        </p:spPr>
        <p:txBody>
          <a:bodyPr/>
          <a:lstStyle/>
          <a:p>
            <a:r>
              <a:rPr lang="en-US" b="1" dirty="0"/>
              <a:t>DOE/SC Independent Project Review of the Proton Power Upgrade Project</a:t>
            </a:r>
          </a:p>
          <a:p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72314AD-83B8-6E4A-B9A7-E11C3868B27F}"/>
              </a:ext>
            </a:extLst>
          </p:cNvPr>
          <p:cNvSpPr txBox="1">
            <a:spLocks/>
          </p:cNvSpPr>
          <p:nvPr/>
        </p:nvSpPr>
        <p:spPr bwMode="auto">
          <a:xfrm>
            <a:off x="347472" y="3519891"/>
            <a:ext cx="5702131" cy="1377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400" b="1" dirty="0">
              <a:latin typeface="Arial Narrow" panose="020B0606020202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John Moss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Level 3 Manager for HPRF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September 14-17, 2021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/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CF42CF9-0429-4A09-BCDF-CF9E3487102D}"/>
              </a:ext>
            </a:extLst>
          </p:cNvPr>
          <p:cNvGrpSpPr/>
          <p:nvPr/>
        </p:nvGrpSpPr>
        <p:grpSpPr>
          <a:xfrm>
            <a:off x="6664003" y="1467358"/>
            <a:ext cx="3240473" cy="3273716"/>
            <a:chOff x="6945943" y="1033555"/>
            <a:chExt cx="3750440" cy="379951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C4A4EB3-0E48-456A-BC84-EC0BC3DC6208}"/>
                </a:ext>
              </a:extLst>
            </p:cNvPr>
            <p:cNvPicPr preferRelativeResize="0">
              <a:picLocks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2" t="528" r="33679" b="7508"/>
            <a:stretch/>
          </p:blipFill>
          <p:spPr bwMode="auto">
            <a:xfrm>
              <a:off x="6945943" y="1033555"/>
              <a:ext cx="2382192" cy="2382192"/>
            </a:xfrm>
            <a:prstGeom prst="ellipse">
              <a:avLst/>
            </a:prstGeom>
            <a:noFill/>
            <a:ln w="76200">
              <a:solidFill>
                <a:schemeClr val="bg2">
                  <a:lumMod val="95000"/>
                  <a:alpha val="65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6B269DE-4986-46AB-B747-CCA1CE35B3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95" t="-312" r="11884" b="9963"/>
            <a:stretch/>
          </p:blipFill>
          <p:spPr>
            <a:xfrm>
              <a:off x="8628438" y="1658698"/>
              <a:ext cx="2067945" cy="2067945"/>
            </a:xfrm>
            <a:prstGeom prst="ellipse">
              <a:avLst/>
            </a:prstGeom>
            <a:noFill/>
            <a:ln w="76200">
              <a:solidFill>
                <a:schemeClr val="bg2">
                  <a:lumMod val="95000"/>
                  <a:alpha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7A3A831-DC07-4E67-B120-C5F7EA1E8B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7" r="16667"/>
            <a:stretch/>
          </p:blipFill>
          <p:spPr>
            <a:xfrm>
              <a:off x="7878631" y="2998273"/>
              <a:ext cx="1834794" cy="1834794"/>
            </a:xfrm>
            <a:prstGeom prst="ellipse">
              <a:avLst/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76200">
              <a:solidFill>
                <a:schemeClr val="bg2">
                  <a:lumMod val="95000"/>
                  <a:alpha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6589B06-3CAE-4C9F-BA9C-B8C39C4D7B4B}"/>
              </a:ext>
            </a:extLst>
          </p:cNvPr>
          <p:cNvSpPr txBox="1"/>
          <p:nvPr/>
        </p:nvSpPr>
        <p:spPr>
          <a:xfrm>
            <a:off x="347472" y="1092018"/>
            <a:ext cx="6928539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  <a:latin typeface="+mj-lt"/>
              </a:rPr>
              <a:t>P.3.1, P.3.2, and P.3.3 SCL and NCL HPRF</a:t>
            </a:r>
          </a:p>
        </p:txBody>
      </p:sp>
    </p:spTree>
    <p:extLst>
      <p:ext uri="{BB962C8B-B14F-4D97-AF65-F5344CB8AC3E}">
        <p14:creationId xmlns:p14="http://schemas.microsoft.com/office/powerpoint/2010/main" val="4185276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A5577-C4A3-C142-AE4A-22F0F9A3D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C434C-CA54-244F-A847-41FD7200C9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SCL HPRF installation is independent of the outages</a:t>
            </a:r>
          </a:p>
          <a:p>
            <a:r>
              <a:rPr lang="en-US" dirty="0"/>
              <a:t>NCL HPRF installation will take place during the “long” outage</a:t>
            </a:r>
          </a:p>
          <a:p>
            <a:r>
              <a:rPr lang="en-US" dirty="0"/>
              <a:t>All installation activities – and PPU activities in general – follow the 5-year plan developed by the Neutron Sciences directorate</a:t>
            </a:r>
          </a:p>
          <a:p>
            <a:r>
              <a:rPr lang="en-US" dirty="0"/>
              <a:t>Key dates:</a:t>
            </a:r>
          </a:p>
          <a:p>
            <a:pPr lvl="1"/>
            <a:r>
              <a:rPr lang="en-US" dirty="0"/>
              <a:t>XMTR 30 and 31 high power test – Summer 2022</a:t>
            </a:r>
          </a:p>
          <a:p>
            <a:pPr lvl="1"/>
            <a:r>
              <a:rPr lang="en-US" dirty="0"/>
              <a:t>XMTR 27 and 28 high power test – Winter 2022</a:t>
            </a:r>
          </a:p>
          <a:p>
            <a:pPr lvl="1"/>
            <a:r>
              <a:rPr lang="en-US" dirty="0"/>
              <a:t>XMTR 25 high power test – Fall 2023</a:t>
            </a:r>
          </a:p>
          <a:p>
            <a:pPr lvl="1"/>
            <a:r>
              <a:rPr lang="en-US" dirty="0"/>
              <a:t>Finish installation of 3MW klystrons – Spring 2023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8053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A5577-C4A3-C142-AE4A-22F0F9A3D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82219"/>
            <a:ext cx="11430000" cy="539496"/>
          </a:xfrm>
        </p:spPr>
        <p:txBody>
          <a:bodyPr/>
          <a:lstStyle/>
          <a:p>
            <a:r>
              <a:rPr lang="en-US" dirty="0"/>
              <a:t>Installation Plans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312905-D4B1-46E8-BD35-64746A1EB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115" y="621715"/>
            <a:ext cx="9751578" cy="5555864"/>
          </a:xfrm>
          <a:prstGeom prst="rect">
            <a:avLst/>
          </a:prstGeom>
          <a:solidFill>
            <a:srgbClr val="FFFF00"/>
          </a:solidFill>
          <a:ln w="38100">
            <a:solidFill>
              <a:srgbClr val="0070C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903E66-F8FA-4759-A23C-11BBF878D361}"/>
              </a:ext>
            </a:extLst>
          </p:cNvPr>
          <p:cNvSpPr txBox="1"/>
          <p:nvPr/>
        </p:nvSpPr>
        <p:spPr>
          <a:xfrm>
            <a:off x="8678374" y="2384393"/>
            <a:ext cx="1418445" cy="4801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 dirty="0">
                <a:latin typeface="+mn-lt"/>
              </a:rPr>
              <a:t>XMTR 30 and 31 testing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70FE70-BB09-4370-9C56-5A1A785B123D}"/>
              </a:ext>
            </a:extLst>
          </p:cNvPr>
          <p:cNvSpPr txBox="1"/>
          <p:nvPr/>
        </p:nvSpPr>
        <p:spPr>
          <a:xfrm>
            <a:off x="2198106" y="3399647"/>
            <a:ext cx="1287816" cy="4801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 dirty="0">
                <a:latin typeface="+mn-lt"/>
              </a:rPr>
              <a:t>XMTR 27 and 28 testing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2182C6-B124-4986-864F-1E5F3A602D97}"/>
              </a:ext>
            </a:extLst>
          </p:cNvPr>
          <p:cNvSpPr txBox="1"/>
          <p:nvPr/>
        </p:nvSpPr>
        <p:spPr>
          <a:xfrm>
            <a:off x="1321115" y="4656302"/>
            <a:ext cx="1520899" cy="2862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 dirty="0">
                <a:latin typeface="+mn-lt"/>
              </a:rPr>
              <a:t>XMTR 25 testing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AADE59-8292-44B8-A2B9-75FCE47B5DB4}"/>
              </a:ext>
            </a:extLst>
          </p:cNvPr>
          <p:cNvSpPr txBox="1"/>
          <p:nvPr/>
        </p:nvSpPr>
        <p:spPr>
          <a:xfrm>
            <a:off x="4539243" y="3593546"/>
            <a:ext cx="1400515" cy="2862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 dirty="0">
                <a:latin typeface="+mn-lt"/>
              </a:rPr>
              <a:t>3MW klystrons</a:t>
            </a:r>
          </a:p>
        </p:txBody>
      </p:sp>
    </p:spTree>
    <p:extLst>
      <p:ext uri="{BB962C8B-B14F-4D97-AF65-F5344CB8AC3E}">
        <p14:creationId xmlns:p14="http://schemas.microsoft.com/office/powerpoint/2010/main" val="1477485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9DE87-2CA6-4D10-BB0F-4AF2FF6EA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PPU Changes since CD-2/3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75AFAB17-FB55-4286-9F43-E3EE31EAD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95620" y="1079088"/>
            <a:ext cx="11430000" cy="93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402696DD-1FD8-4152-B1B1-D8A6E2C1B5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5620" y="2493427"/>
            <a:ext cx="11430000" cy="935573"/>
          </a:xfrm>
          <a:prstGeom prst="rect">
            <a:avLst/>
          </a:prstGeom>
        </p:spPr>
      </p:pic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23E5056E-8DE9-4614-ABF0-F31E9CB869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95620" y="3644111"/>
            <a:ext cx="11430000" cy="93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B4EEF4C8-737B-429B-AD0C-C5794B017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495620" y="5009526"/>
            <a:ext cx="11430000" cy="769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3151E98-3A44-4590-9D6F-F76810AF5D38}"/>
              </a:ext>
            </a:extLst>
          </p:cNvPr>
          <p:cNvSpPr/>
          <p:nvPr/>
        </p:nvSpPr>
        <p:spPr>
          <a:xfrm>
            <a:off x="9889351" y="931273"/>
            <a:ext cx="2036269" cy="5081599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345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C6913-61B9-467B-BDC9-9D68DCA7C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73915"/>
            <a:ext cx="11430000" cy="539496"/>
          </a:xfrm>
        </p:spPr>
        <p:txBody>
          <a:bodyPr/>
          <a:lstStyle/>
          <a:p>
            <a:r>
              <a:rPr lang="en-US" dirty="0"/>
              <a:t>Project Change Requests since CD-2/3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3E64A22-B6D4-425A-8E2B-94D7922F14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2037" y="790799"/>
            <a:ext cx="8310486" cy="5496353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CCD1128-3C6B-4375-A760-9EAC85B8D24E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4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97CCC9-8B95-464A-A53D-93DBA0122EB6}"/>
              </a:ext>
            </a:extLst>
          </p:cNvPr>
          <p:cNvSpPr txBox="1"/>
          <p:nvPr/>
        </p:nvSpPr>
        <p:spPr>
          <a:xfrm>
            <a:off x="9183580" y="1502707"/>
            <a:ext cx="2734356" cy="5909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+mn-lt"/>
              </a:rPr>
              <a:t>~$707k change to baseline from HPRF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CCE932-09C8-4DAD-9076-49D18EB5B347}"/>
              </a:ext>
            </a:extLst>
          </p:cNvPr>
          <p:cNvSpPr/>
          <p:nvPr/>
        </p:nvSpPr>
        <p:spPr>
          <a:xfrm>
            <a:off x="2674044" y="922084"/>
            <a:ext cx="937452" cy="13831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98EB64-FACF-4069-B001-69366BF95C60}"/>
              </a:ext>
            </a:extLst>
          </p:cNvPr>
          <p:cNvSpPr/>
          <p:nvPr/>
        </p:nvSpPr>
        <p:spPr>
          <a:xfrm>
            <a:off x="2674044" y="3024948"/>
            <a:ext cx="937452" cy="13831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BD80C6-A780-44E0-994C-46964428636F}"/>
              </a:ext>
            </a:extLst>
          </p:cNvPr>
          <p:cNvSpPr/>
          <p:nvPr/>
        </p:nvSpPr>
        <p:spPr>
          <a:xfrm>
            <a:off x="2674044" y="5428769"/>
            <a:ext cx="937452" cy="13831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F1B6A6-A6FA-4930-8713-A49E69A48C38}"/>
              </a:ext>
            </a:extLst>
          </p:cNvPr>
          <p:cNvSpPr/>
          <p:nvPr/>
        </p:nvSpPr>
        <p:spPr>
          <a:xfrm>
            <a:off x="2674044" y="5567082"/>
            <a:ext cx="937452" cy="13831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FB494C-8FC5-47B4-860A-172DEC5596D3}"/>
              </a:ext>
            </a:extLst>
          </p:cNvPr>
          <p:cNvSpPr/>
          <p:nvPr/>
        </p:nvSpPr>
        <p:spPr>
          <a:xfrm>
            <a:off x="2674044" y="5843708"/>
            <a:ext cx="937452" cy="13831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881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9DE87-2CA6-4D10-BB0F-4AF2FF6EA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75" y="127601"/>
            <a:ext cx="11430000" cy="539496"/>
          </a:xfrm>
        </p:spPr>
        <p:txBody>
          <a:bodyPr/>
          <a:lstStyle/>
          <a:p>
            <a:r>
              <a:rPr lang="en-US" dirty="0"/>
              <a:t>P.3.1 and P.3.2 Estimate to Complete</a:t>
            </a:r>
          </a:p>
        </p:txBody>
      </p:sp>
      <p:pic>
        <p:nvPicPr>
          <p:cNvPr id="13" name="Content Placeholder 5">
            <a:extLst>
              <a:ext uri="{FF2B5EF4-FFF2-40B4-BE49-F238E27FC236}">
                <a16:creationId xmlns:a16="http://schemas.microsoft.com/office/drawing/2014/main" id="{090845B3-BB86-4090-931B-B6117F1E43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3401" y="1539948"/>
            <a:ext cx="8235950" cy="1047750"/>
          </a:xfrm>
          <a:prstGeom prst="rect">
            <a:avLst/>
          </a:prstGeom>
        </p:spPr>
      </p:pic>
      <p:pic>
        <p:nvPicPr>
          <p:cNvPr id="14" name="Content Placeholder 5">
            <a:extLst>
              <a:ext uri="{FF2B5EF4-FFF2-40B4-BE49-F238E27FC236}">
                <a16:creationId xmlns:a16="http://schemas.microsoft.com/office/drawing/2014/main" id="{B9012CE1-5B98-4498-A336-5DF48F47B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653401" y="3243661"/>
            <a:ext cx="823595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3151E98-3A44-4590-9D6F-F76810AF5D38}"/>
              </a:ext>
            </a:extLst>
          </p:cNvPr>
          <p:cNvSpPr/>
          <p:nvPr/>
        </p:nvSpPr>
        <p:spPr>
          <a:xfrm>
            <a:off x="7991278" y="2230582"/>
            <a:ext cx="1898073" cy="152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BC62D73-A00A-4A54-8E3C-E7DB5F41D152}"/>
              </a:ext>
            </a:extLst>
          </p:cNvPr>
          <p:cNvSpPr/>
          <p:nvPr/>
        </p:nvSpPr>
        <p:spPr>
          <a:xfrm>
            <a:off x="7991277" y="3929823"/>
            <a:ext cx="1898073" cy="152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940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5">
            <a:extLst>
              <a:ext uri="{FF2B5EF4-FFF2-40B4-BE49-F238E27FC236}">
                <a16:creationId xmlns:a16="http://schemas.microsoft.com/office/drawing/2014/main" id="{F6FC5FDE-7D57-4545-8868-5E5E3C6E3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653401" y="1115614"/>
            <a:ext cx="823595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A9DE87-2CA6-4D10-BB0F-4AF2FF6EA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75" y="127601"/>
            <a:ext cx="11430000" cy="539496"/>
          </a:xfrm>
        </p:spPr>
        <p:txBody>
          <a:bodyPr/>
          <a:lstStyle/>
          <a:p>
            <a:r>
              <a:rPr lang="en-US" dirty="0"/>
              <a:t>P.3.3 and P.10.3 Estimate to Complete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151E98-3A44-4590-9D6F-F76810AF5D38}"/>
              </a:ext>
            </a:extLst>
          </p:cNvPr>
          <p:cNvSpPr/>
          <p:nvPr/>
        </p:nvSpPr>
        <p:spPr>
          <a:xfrm>
            <a:off x="7980218" y="1759527"/>
            <a:ext cx="1909133" cy="24938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6" name="Content Placeholder 5">
            <a:extLst>
              <a:ext uri="{FF2B5EF4-FFF2-40B4-BE49-F238E27FC236}">
                <a16:creationId xmlns:a16="http://schemas.microsoft.com/office/drawing/2014/main" id="{1B09A394-2151-4ECC-A3CB-D268A6254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653401" y="3669112"/>
            <a:ext cx="823595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99AAE88-9718-42B9-BF1A-75315F1807BC}"/>
              </a:ext>
            </a:extLst>
          </p:cNvPr>
          <p:cNvSpPr/>
          <p:nvPr/>
        </p:nvSpPr>
        <p:spPr>
          <a:xfrm>
            <a:off x="8091055" y="4544291"/>
            <a:ext cx="914399" cy="193964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0727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E02395C-984A-401B-A8EC-7EBE630BA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Estimate by FY – P.03.01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7E8406-8EA2-4F4C-AD8F-3613BD107E0A}"/>
              </a:ext>
            </a:extLst>
          </p:cNvPr>
          <p:cNvSpPr txBox="1"/>
          <p:nvPr/>
        </p:nvSpPr>
        <p:spPr>
          <a:xfrm>
            <a:off x="3881595" y="5174650"/>
            <a:ext cx="4870519" cy="3416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RF management effort peaked in FY2021</a:t>
            </a:r>
          </a:p>
        </p:txBody>
      </p:sp>
      <p:graphicFrame>
        <p:nvGraphicFramePr>
          <p:cNvPr id="7" name="Content Placeholder 11">
            <a:extLst>
              <a:ext uri="{FF2B5EF4-FFF2-40B4-BE49-F238E27FC236}">
                <a16:creationId xmlns:a16="http://schemas.microsoft.com/office/drawing/2014/main" id="{AD334400-1160-4D7E-835C-1C5FCB46CFA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9357742"/>
              </p:ext>
            </p:extLst>
          </p:nvPr>
        </p:nvGraphicFramePr>
        <p:xfrm>
          <a:off x="898752" y="924687"/>
          <a:ext cx="10394496" cy="41390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709263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E02395C-984A-401B-A8EC-7EBE630BA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Estimate by FY – P.03.02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AB8A50-438F-4BEF-B74D-1B85E3AA3F84}"/>
              </a:ext>
            </a:extLst>
          </p:cNvPr>
          <p:cNvSpPr txBox="1"/>
          <p:nvPr/>
        </p:nvSpPr>
        <p:spPr>
          <a:xfrm>
            <a:off x="1797696" y="5256569"/>
            <a:ext cx="8923583" cy="3416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~ $8M remaining, mostly material (transmitter and klystron milestone payments)</a:t>
            </a:r>
          </a:p>
        </p:txBody>
      </p:sp>
      <p:graphicFrame>
        <p:nvGraphicFramePr>
          <p:cNvPr id="7" name="Content Placeholder 9">
            <a:extLst>
              <a:ext uri="{FF2B5EF4-FFF2-40B4-BE49-F238E27FC236}">
                <a16:creationId xmlns:a16="http://schemas.microsoft.com/office/drawing/2014/main" id="{8B143C15-2A59-437C-A6D8-BFE4BB80A7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7914504"/>
              </p:ext>
            </p:extLst>
          </p:nvPr>
        </p:nvGraphicFramePr>
        <p:xfrm>
          <a:off x="1202603" y="868295"/>
          <a:ext cx="10123663" cy="4333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835207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E02395C-984A-401B-A8EC-7EBE630BA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Estimate by FY – P.03.03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B43FF9-7087-4AE1-A1DE-8F4B3F77485C}"/>
              </a:ext>
            </a:extLst>
          </p:cNvPr>
          <p:cNvSpPr txBox="1"/>
          <p:nvPr/>
        </p:nvSpPr>
        <p:spPr>
          <a:xfrm>
            <a:off x="2931354" y="5534468"/>
            <a:ext cx="6462640" cy="3416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~ $4M remaining, mostly material costs for  3MW klystrons</a:t>
            </a:r>
          </a:p>
        </p:txBody>
      </p:sp>
      <p:graphicFrame>
        <p:nvGraphicFramePr>
          <p:cNvPr id="7" name="Content Placeholder 11">
            <a:extLst>
              <a:ext uri="{FF2B5EF4-FFF2-40B4-BE49-F238E27FC236}">
                <a16:creationId xmlns:a16="http://schemas.microsoft.com/office/drawing/2014/main" id="{B7E2DE6E-9D71-466F-940F-62445492642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7070350"/>
              </p:ext>
            </p:extLst>
          </p:nvPr>
        </p:nvGraphicFramePr>
        <p:xfrm>
          <a:off x="915360" y="802902"/>
          <a:ext cx="10361279" cy="4664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041676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Labor Profile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E97988-CA09-41F1-A1F7-4B5AE07F5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982" y="1395808"/>
            <a:ext cx="8718036" cy="40663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EC1B77-AB62-47FC-A767-61802CACB597}"/>
              </a:ext>
            </a:extLst>
          </p:cNvPr>
          <p:cNvSpPr txBox="1"/>
          <p:nvPr/>
        </p:nvSpPr>
        <p:spPr>
          <a:xfrm>
            <a:off x="1189857" y="5462192"/>
            <a:ext cx="9909819" cy="3416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Management effort begins to taper off as material arrives and installation activities start</a:t>
            </a:r>
          </a:p>
        </p:txBody>
      </p:sp>
    </p:spTree>
    <p:extLst>
      <p:ext uri="{BB962C8B-B14F-4D97-AF65-F5344CB8AC3E}">
        <p14:creationId xmlns:p14="http://schemas.microsoft.com/office/powerpoint/2010/main" val="4283527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Scope</a:t>
            </a:r>
          </a:p>
          <a:p>
            <a:r>
              <a:rPr lang="en-US" sz="2400" dirty="0"/>
              <a:t>Organization</a:t>
            </a:r>
          </a:p>
          <a:p>
            <a:r>
              <a:rPr lang="en-US" sz="2400" dirty="0"/>
              <a:t>Progress since CD-2/3</a:t>
            </a:r>
          </a:p>
          <a:p>
            <a:r>
              <a:rPr lang="en-US" sz="2400" dirty="0"/>
              <a:t>Challenges</a:t>
            </a:r>
          </a:p>
          <a:p>
            <a:r>
              <a:rPr lang="en-US" sz="2400" dirty="0"/>
              <a:t>Final design status</a:t>
            </a:r>
          </a:p>
          <a:p>
            <a:r>
              <a:rPr lang="en-US" sz="2400" dirty="0"/>
              <a:t>Installation plans</a:t>
            </a:r>
          </a:p>
          <a:p>
            <a:r>
              <a:rPr lang="en-US" sz="2400" dirty="0"/>
              <a:t>Cost and schedule</a:t>
            </a:r>
          </a:p>
          <a:p>
            <a:r>
              <a:rPr lang="en-US" sz="2400" dirty="0"/>
              <a:t>Labor profile</a:t>
            </a:r>
          </a:p>
          <a:p>
            <a:r>
              <a:rPr lang="en-US" sz="2400" dirty="0"/>
              <a:t>Risk register</a:t>
            </a:r>
          </a:p>
          <a:p>
            <a:r>
              <a:rPr lang="en-US" sz="2400" dirty="0"/>
              <a:t>Responses to recommendations</a:t>
            </a:r>
          </a:p>
          <a:p>
            <a:r>
              <a:rPr lang="en-US" sz="2400" dirty="0"/>
              <a:t>ESH&amp;Q and COVID-19 impacts</a:t>
            </a:r>
          </a:p>
          <a:p>
            <a:r>
              <a:rPr lang="en-US" sz="2400" dirty="0"/>
              <a:t>12-month look-ahead</a:t>
            </a:r>
          </a:p>
          <a:p>
            <a:r>
              <a:rPr lang="en-US" sz="2400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526789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Labor Profile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E5123B-1C52-4E3C-A21B-5A3C06D68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982" y="1401904"/>
            <a:ext cx="8718036" cy="40541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FEC214-4B09-4B6B-8E7F-9B3B260DC31B}"/>
              </a:ext>
            </a:extLst>
          </p:cNvPr>
          <p:cNvSpPr txBox="1"/>
          <p:nvPr/>
        </p:nvSpPr>
        <p:spPr>
          <a:xfrm>
            <a:off x="1189857" y="5462192"/>
            <a:ext cx="9909819" cy="3416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Increase in DB resource associated with delivery and installation of HPRF components</a:t>
            </a:r>
          </a:p>
        </p:txBody>
      </p:sp>
    </p:spTree>
    <p:extLst>
      <p:ext uri="{BB962C8B-B14F-4D97-AF65-F5344CB8AC3E}">
        <p14:creationId xmlns:p14="http://schemas.microsoft.com/office/powerpoint/2010/main" val="20434157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Labor Profile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D9996A-EBE0-43BB-8790-0FE8FB2DD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982" y="1395808"/>
            <a:ext cx="8718036" cy="40663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44F116-FF74-4449-BBD6-7E6B9AA0D420}"/>
              </a:ext>
            </a:extLst>
          </p:cNvPr>
          <p:cNvSpPr txBox="1"/>
          <p:nvPr/>
        </p:nvSpPr>
        <p:spPr>
          <a:xfrm>
            <a:off x="1189857" y="5462192"/>
            <a:ext cx="9909819" cy="3416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Engineering effort decreases after the testing and acceptance of the 3MW first article</a:t>
            </a:r>
          </a:p>
        </p:txBody>
      </p:sp>
    </p:spTree>
    <p:extLst>
      <p:ext uri="{BB962C8B-B14F-4D97-AF65-F5344CB8AC3E}">
        <p14:creationId xmlns:p14="http://schemas.microsoft.com/office/powerpoint/2010/main" val="9120848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7CBF9-D93D-4A7B-ADF6-041920F92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P.03 &amp; P.10.03 – RF May 2021 Status Summary Schedule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DC39173-4E2A-49C2-8CDC-5129D81A9C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3480" y="947738"/>
            <a:ext cx="7738389" cy="53546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93BF0D3-D183-46BB-AED5-C8C78C85725B}"/>
              </a:ext>
            </a:extLst>
          </p:cNvPr>
          <p:cNvSpPr/>
          <p:nvPr/>
        </p:nvSpPr>
        <p:spPr>
          <a:xfrm>
            <a:off x="2896881" y="2197634"/>
            <a:ext cx="2858460" cy="1231366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7F2949-4E9A-42D6-AD17-1B69D38CE51F}"/>
              </a:ext>
            </a:extLst>
          </p:cNvPr>
          <p:cNvSpPr/>
          <p:nvPr/>
        </p:nvSpPr>
        <p:spPr>
          <a:xfrm>
            <a:off x="4571999" y="4564316"/>
            <a:ext cx="5540189" cy="330413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300CA9-1D3D-4F50-8AEA-9A1ACD398842}"/>
              </a:ext>
            </a:extLst>
          </p:cNvPr>
          <p:cNvSpPr/>
          <p:nvPr/>
        </p:nvSpPr>
        <p:spPr>
          <a:xfrm>
            <a:off x="3281082" y="5107507"/>
            <a:ext cx="5056094" cy="409629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872FE6C-E29A-49A7-911A-EC01A703C61E}"/>
              </a:ext>
            </a:extLst>
          </p:cNvPr>
          <p:cNvCxnSpPr>
            <a:cxnSpLocks/>
          </p:cNvCxnSpPr>
          <p:nvPr/>
        </p:nvCxnSpPr>
        <p:spPr>
          <a:xfrm>
            <a:off x="5017864" y="1250950"/>
            <a:ext cx="0" cy="48307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07823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D9D71B2-A233-48E4-AFA1-AA37F2C8A3D8}"/>
              </a:ext>
            </a:extLst>
          </p:cNvPr>
          <p:cNvSpPr txBox="1">
            <a:spLocks/>
          </p:cNvSpPr>
          <p:nvPr/>
        </p:nvSpPr>
        <p:spPr>
          <a:xfrm>
            <a:off x="429768" y="3350848"/>
            <a:ext cx="11430000" cy="2027282"/>
          </a:xfrm>
          <a:prstGeom prst="rect">
            <a:avLst/>
          </a:prstGeom>
        </p:spPr>
        <p:txBody>
          <a:bodyPr numCol="2"/>
          <a:lstStyle>
            <a:lvl1pPr marL="287338" indent="-287338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8975" indent="-2857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030288" indent="-2857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Three active risks identified</a:t>
            </a:r>
          </a:p>
          <a:p>
            <a:pPr lvl="1"/>
            <a:r>
              <a:rPr lang="en-US" sz="1600" dirty="0"/>
              <a:t>Ten risks retired</a:t>
            </a:r>
          </a:p>
          <a:p>
            <a:pPr lvl="1"/>
            <a:r>
              <a:rPr lang="en-US" sz="1600" dirty="0"/>
              <a:t>Pre-mitigated ranking: 3 Medium</a:t>
            </a:r>
          </a:p>
          <a:p>
            <a:pPr lvl="1"/>
            <a:r>
              <a:rPr lang="en-US" sz="1600" dirty="0"/>
              <a:t>Post-mitigated ranking: 2 Low, 1 Medium </a:t>
            </a:r>
          </a:p>
          <a:p>
            <a:r>
              <a:rPr lang="en-US" sz="1800" dirty="0"/>
              <a:t>High Risks</a:t>
            </a:r>
          </a:p>
          <a:p>
            <a:pPr lvl="1"/>
            <a:r>
              <a:rPr lang="en-US" sz="1600" dirty="0"/>
              <a:t>No high risks identified</a:t>
            </a:r>
          </a:p>
          <a:p>
            <a:r>
              <a:rPr lang="en-US" sz="1800" dirty="0"/>
              <a:t>Key risk categories analyzed</a:t>
            </a:r>
          </a:p>
          <a:p>
            <a:pPr lvl="1"/>
            <a:r>
              <a:rPr lang="en-US" sz="1600" dirty="0"/>
              <a:t>Vendor risks</a:t>
            </a:r>
          </a:p>
          <a:p>
            <a:pPr lvl="1"/>
            <a:r>
              <a:rPr lang="en-US" sz="1600" dirty="0"/>
              <a:t>Equipment vulnerabilities</a:t>
            </a:r>
          </a:p>
          <a:p>
            <a:r>
              <a:rPr lang="en-US" sz="1800" dirty="0"/>
              <a:t>Risks are reviewed on a regular basis</a:t>
            </a:r>
          </a:p>
          <a:p>
            <a:pPr lvl="1"/>
            <a:endParaRPr lang="en-US" sz="1600" dirty="0"/>
          </a:p>
          <a:p>
            <a:endParaRPr lang="en-US" sz="18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352E14D-8BFA-4462-AA82-A89979F5D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920" y="262156"/>
            <a:ext cx="11425236" cy="535531"/>
          </a:xfrm>
        </p:spPr>
        <p:txBody>
          <a:bodyPr>
            <a:normAutofit/>
          </a:bodyPr>
          <a:lstStyle/>
          <a:p>
            <a:r>
              <a:rPr lang="en-US" dirty="0"/>
              <a:t>P.03.02 SCL HPRF &amp; P.03.03 NCL HPRF Risk Register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F3CDD9F-2043-46D0-914A-069F272FE8C0}"/>
              </a:ext>
            </a:extLst>
          </p:cNvPr>
          <p:cNvGraphicFramePr>
            <a:graphicFrameLocks noGrp="1"/>
          </p:cNvGraphicFramePr>
          <p:nvPr/>
        </p:nvGraphicFramePr>
        <p:xfrm>
          <a:off x="429768" y="873808"/>
          <a:ext cx="10515600" cy="1846504"/>
        </p:xfrm>
        <a:graphic>
          <a:graphicData uri="http://schemas.openxmlformats.org/drawingml/2006/table">
            <a:tbl>
              <a:tblPr/>
              <a:tblGrid>
                <a:gridCol w="690694">
                  <a:extLst>
                    <a:ext uri="{9D8B030D-6E8A-4147-A177-3AD203B41FA5}">
                      <a16:colId xmlns:a16="http://schemas.microsoft.com/office/drawing/2014/main" val="2758787130"/>
                    </a:ext>
                  </a:extLst>
                </a:gridCol>
                <a:gridCol w="701899">
                  <a:extLst>
                    <a:ext uri="{9D8B030D-6E8A-4147-A177-3AD203B41FA5}">
                      <a16:colId xmlns:a16="http://schemas.microsoft.com/office/drawing/2014/main" val="818892369"/>
                    </a:ext>
                  </a:extLst>
                </a:gridCol>
                <a:gridCol w="2625995">
                  <a:extLst>
                    <a:ext uri="{9D8B030D-6E8A-4147-A177-3AD203B41FA5}">
                      <a16:colId xmlns:a16="http://schemas.microsoft.com/office/drawing/2014/main" val="881196942"/>
                    </a:ext>
                  </a:extLst>
                </a:gridCol>
                <a:gridCol w="960771">
                  <a:extLst>
                    <a:ext uri="{9D8B030D-6E8A-4147-A177-3AD203B41FA5}">
                      <a16:colId xmlns:a16="http://schemas.microsoft.com/office/drawing/2014/main" val="2428202180"/>
                    </a:ext>
                  </a:extLst>
                </a:gridCol>
                <a:gridCol w="3845602">
                  <a:extLst>
                    <a:ext uri="{9D8B030D-6E8A-4147-A177-3AD203B41FA5}">
                      <a16:colId xmlns:a16="http://schemas.microsoft.com/office/drawing/2014/main" val="3664728176"/>
                    </a:ext>
                  </a:extLst>
                </a:gridCol>
                <a:gridCol w="823191">
                  <a:extLst>
                    <a:ext uri="{9D8B030D-6E8A-4147-A177-3AD203B41FA5}">
                      <a16:colId xmlns:a16="http://schemas.microsoft.com/office/drawing/2014/main" val="1547637252"/>
                    </a:ext>
                  </a:extLst>
                </a:gridCol>
                <a:gridCol w="867448">
                  <a:extLst>
                    <a:ext uri="{9D8B030D-6E8A-4147-A177-3AD203B41FA5}">
                      <a16:colId xmlns:a16="http://schemas.microsoft.com/office/drawing/2014/main" val="3816867934"/>
                    </a:ext>
                  </a:extLst>
                </a:gridCol>
              </a:tblGrid>
              <a:tr h="32750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Risk ID</a:t>
                      </a:r>
                    </a:p>
                  </a:txBody>
                  <a:tcPr marL="4426" marR="4426" marT="4426" marB="0" anchor="b">
                    <a:lnL w="6350" cap="flat" cmpd="sng" algn="ctr">
                      <a:solidFill>
                        <a:srgbClr val="ADD8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DD8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8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L3 WBS</a:t>
                      </a:r>
                    </a:p>
                  </a:txBody>
                  <a:tcPr marL="4426" marR="4426" marT="4426" marB="0" anchor="b">
                    <a:lnL w="6350" cap="flat" cmpd="sng" algn="ctr">
                      <a:solidFill>
                        <a:srgbClr val="ADD8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DD8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8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Risk Title</a:t>
                      </a:r>
                    </a:p>
                  </a:txBody>
                  <a:tcPr marL="4426" marR="4426" marT="4426" marB="0" anchor="b">
                    <a:lnL w="6350" cap="flat" cmpd="sng" algn="ctr">
                      <a:solidFill>
                        <a:srgbClr val="ADD8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DD8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8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Expiration </a:t>
                      </a:r>
                      <a:b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Date</a:t>
                      </a:r>
                    </a:p>
                  </a:txBody>
                  <a:tcPr marL="4426" marR="4426" marT="4426" marB="0" anchor="b">
                    <a:lnL w="6350" cap="flat" cmpd="sng" algn="ctr">
                      <a:solidFill>
                        <a:srgbClr val="ADD8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DD8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8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Mitigation </a:t>
                      </a:r>
                    </a:p>
                  </a:txBody>
                  <a:tcPr marL="4426" marR="4426" marT="4426" marB="0" anchor="b">
                    <a:lnL w="6350" cap="flat" cmpd="sng" algn="ctr">
                      <a:solidFill>
                        <a:srgbClr val="ADD8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DD8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8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Pre-Mitigation </a:t>
                      </a:r>
                      <a:b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Rank</a:t>
                      </a:r>
                    </a:p>
                  </a:txBody>
                  <a:tcPr marL="4426" marR="4426" marT="4426" marB="0" anchor="b">
                    <a:lnL w="6350" cap="flat" cmpd="sng" algn="ctr">
                      <a:solidFill>
                        <a:srgbClr val="ADD8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DD8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8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Post Mitigation </a:t>
                      </a:r>
                      <a:b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Rank</a:t>
                      </a:r>
                    </a:p>
                  </a:txBody>
                  <a:tcPr marL="4426" marR="4426" marT="4426" marB="0" anchor="b">
                    <a:lnL w="6350" cap="flat" cmpd="sng" algn="ctr">
                      <a:solidFill>
                        <a:srgbClr val="ADD8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DD8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8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2992109"/>
                  </a:ext>
                </a:extLst>
              </a:tr>
              <a:tr h="32750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T-P.3-035</a:t>
                      </a:r>
                    </a:p>
                  </a:txBody>
                  <a:tcPr marL="4426" marR="4426" marT="4426" marB="0" anchor="ctr">
                    <a:lnL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P.03.02</a:t>
                      </a:r>
                    </a:p>
                  </a:txBody>
                  <a:tcPr marL="4426" marR="4426" marT="442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Circulator Performance</a:t>
                      </a:r>
                    </a:p>
                  </a:txBody>
                  <a:tcPr marL="4426" marR="4426" marT="442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6/30/2021</a:t>
                      </a:r>
                    </a:p>
                  </a:txBody>
                  <a:tcPr marL="4426" marR="4426" marT="442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Purchase a stand-alone directional coupler that will solve the problem caused by the integrated unit.</a:t>
                      </a:r>
                    </a:p>
                  </a:txBody>
                  <a:tcPr marL="4426" marR="4426" marT="442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4426" marR="4426" marT="442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426" marR="4426" marT="4426" marB="0" anchor="ctr">
                    <a:lnL>
                      <a:noFill/>
                    </a:lnL>
                    <a:lnR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8559503"/>
                  </a:ext>
                </a:extLst>
              </a:tr>
              <a:tr h="4912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T-P.3-020</a:t>
                      </a:r>
                    </a:p>
                  </a:txBody>
                  <a:tcPr marL="4426" marR="4426" marT="4426" marB="0" anchor="ctr">
                    <a:lnL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P.03.02</a:t>
                      </a:r>
                    </a:p>
                  </a:txBody>
                  <a:tcPr marL="4426" marR="4426" marT="442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Transmitter vendor delivery slips due to workload/competition</a:t>
                      </a:r>
                    </a:p>
                  </a:txBody>
                  <a:tcPr marL="4426" marR="4426" marT="442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8/30/2022</a:t>
                      </a:r>
                    </a:p>
                  </a:txBody>
                  <a:tcPr marL="4426" marR="4426" marT="442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Maintain good communication between PPU and L3Harris so that schedule challenges can be discovered early and mitigated. Perform periodic vendor visits to assess progress.</a:t>
                      </a:r>
                    </a:p>
                  </a:txBody>
                  <a:tcPr marL="4426" marR="4426" marT="442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4426" marR="4426" marT="442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4426" marR="4426" marT="4426" marB="0" anchor="ctr">
                    <a:lnL>
                      <a:noFill/>
                    </a:lnL>
                    <a:lnR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3971520"/>
                  </a:ext>
                </a:extLst>
              </a:tr>
              <a:tr h="32750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T-P.3-033</a:t>
                      </a:r>
                    </a:p>
                  </a:txBody>
                  <a:tcPr marL="4426" marR="4426" marT="4426" marB="0" anchor="ctr">
                    <a:lnL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P.03.02</a:t>
                      </a:r>
                    </a:p>
                  </a:txBody>
                  <a:tcPr marL="4426" marR="4426" marT="442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Onsite klystron testing reveals that it does not meet specs</a:t>
                      </a:r>
                    </a:p>
                  </a:txBody>
                  <a:tcPr marL="4426" marR="4426" marT="442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12/31/2022</a:t>
                      </a:r>
                    </a:p>
                  </a:txBody>
                  <a:tcPr marL="4426" marR="4426" marT="442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P.03.02 - use in house spares. P.03.03 - Accept</a:t>
                      </a:r>
                    </a:p>
                  </a:txBody>
                  <a:tcPr marL="4426" marR="4426" marT="442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426" marR="4426" marT="442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426" marR="4426" marT="4426" marB="0" anchor="ctr">
                    <a:lnL>
                      <a:noFill/>
                    </a:lnL>
                    <a:lnR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5364831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32D6A0E-8BD6-4EA5-9616-FB20B89E00AE}"/>
              </a:ext>
            </a:extLst>
          </p:cNvPr>
          <p:cNvSpPr/>
          <p:nvPr/>
        </p:nvSpPr>
        <p:spPr>
          <a:xfrm>
            <a:off x="10455750" y="84252"/>
            <a:ext cx="1552406" cy="359093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4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6697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Responses to Recommendations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Single recommendation from CD 2/3 IPR to “tabulate SCL power requirements by the next DOE IPR”</a:t>
            </a:r>
          </a:p>
          <a:p>
            <a:pPr lvl="1"/>
            <a:r>
              <a:rPr lang="en-US" dirty="0"/>
              <a:t>Added table to PPU-P03-TR001, </a:t>
            </a:r>
            <a:r>
              <a:rPr lang="en-US" i="1" dirty="0"/>
              <a:t>Proton Power Upgrade (PPU) Project </a:t>
            </a:r>
            <a:r>
              <a:rPr lang="en-US" i="1" dirty="0" err="1"/>
              <a:t>Linac</a:t>
            </a:r>
            <a:r>
              <a:rPr lang="en-US" i="1" dirty="0"/>
              <a:t> RF Power Margin</a:t>
            </a:r>
          </a:p>
          <a:p>
            <a:pPr lvl="1"/>
            <a:r>
              <a:rPr lang="en-US" dirty="0"/>
              <a:t>Closed in August 2020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DEE218-F3C2-4837-B203-468A56F458BA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6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3135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ESH&amp;Q and COVID-19 Impacts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Vendor quality and non-conformances</a:t>
            </a:r>
          </a:p>
          <a:p>
            <a:pPr lvl="1"/>
            <a:r>
              <a:rPr lang="en-US" dirty="0"/>
              <a:t>Waveguide circulator and load coolant leaks</a:t>
            </a:r>
          </a:p>
          <a:p>
            <a:pPr lvl="1"/>
            <a:r>
              <a:rPr lang="en-US" dirty="0"/>
              <a:t>Three 700 kW klystrons failed during fabrication</a:t>
            </a:r>
          </a:p>
          <a:p>
            <a:pPr lvl="1"/>
            <a:r>
              <a:rPr lang="en-US" dirty="0"/>
              <a:t>First article 3 MW klystron 5</a:t>
            </a:r>
            <a:r>
              <a:rPr lang="en-US" baseline="30000" dirty="0"/>
              <a:t>th</a:t>
            </a:r>
            <a:r>
              <a:rPr lang="en-US" dirty="0"/>
              <a:t> cavity crack and vacuum leak</a:t>
            </a:r>
          </a:p>
          <a:p>
            <a:r>
              <a:rPr lang="en-US" dirty="0"/>
              <a:t>Describe the COVID-19 impacts in your scope</a:t>
            </a:r>
          </a:p>
          <a:p>
            <a:pPr lvl="1"/>
            <a:r>
              <a:rPr lang="en-US" dirty="0"/>
              <a:t>Lagging transmitter delays</a:t>
            </a:r>
          </a:p>
          <a:p>
            <a:pPr lvl="2"/>
            <a:r>
              <a:rPr lang="en-US" dirty="0"/>
              <a:t>Sub-suppliers unable to keep schedules made last year</a:t>
            </a:r>
          </a:p>
          <a:p>
            <a:pPr lvl="2"/>
            <a:r>
              <a:rPr lang="en-US" dirty="0"/>
              <a:t>Quarantine of design personnel</a:t>
            </a:r>
          </a:p>
          <a:p>
            <a:pPr lvl="1"/>
            <a:r>
              <a:rPr lang="en-US" dirty="0"/>
              <a:t>Klystron material delays</a:t>
            </a:r>
          </a:p>
          <a:p>
            <a:pPr lvl="1"/>
            <a:r>
              <a:rPr lang="en-US" dirty="0"/>
              <a:t>Shifted the finish date by several months, but no impact to milestones at this time</a:t>
            </a:r>
          </a:p>
          <a:p>
            <a:pPr lvl="1"/>
            <a:r>
              <a:rPr lang="en-US" dirty="0"/>
              <a:t>Have been able to minimize the effect through routine meetings and schedule revision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25CC0DF-C7E2-4CBB-B2F4-2AB3328E6374}"/>
              </a:ext>
            </a:extLst>
          </p:cNvPr>
          <p:cNvSpPr/>
          <p:nvPr/>
        </p:nvSpPr>
        <p:spPr>
          <a:xfrm>
            <a:off x="9462655" y="365760"/>
            <a:ext cx="2146425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2, 3, 4, 5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072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12-Month Look-Ahead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Complete high-power test of first article circulator</a:t>
            </a:r>
          </a:p>
          <a:p>
            <a:r>
              <a:rPr lang="en-US" dirty="0"/>
              <a:t>Receive all klystrons needed for phase 1 and </a:t>
            </a:r>
            <a:r>
              <a:rPr lang="en-US"/>
              <a:t>phase 2 (19 of 28)</a:t>
            </a:r>
            <a:endParaRPr lang="en-US" dirty="0"/>
          </a:p>
          <a:p>
            <a:r>
              <a:rPr lang="en-US" dirty="0"/>
              <a:t>Receive 3 MW first article and test</a:t>
            </a:r>
          </a:p>
          <a:p>
            <a:r>
              <a:rPr lang="en-US" dirty="0"/>
              <a:t>Receive all five high power transmitter systems</a:t>
            </a:r>
          </a:p>
          <a:p>
            <a:r>
              <a:rPr lang="en-US" dirty="0"/>
              <a:t>Complete the installation of </a:t>
            </a:r>
            <a:r>
              <a:rPr lang="en-US" b="1" i="1" dirty="0"/>
              <a:t>ALL</a:t>
            </a:r>
            <a:r>
              <a:rPr lang="en-US" dirty="0"/>
              <a:t> phase 1 HPRF equipment</a:t>
            </a:r>
          </a:p>
          <a:p>
            <a:pPr lvl="1"/>
            <a:r>
              <a:rPr lang="en-US" dirty="0"/>
              <a:t>High power testing of transmitters 30 and 31 scheduled for late summer 2022</a:t>
            </a:r>
          </a:p>
          <a:p>
            <a:r>
              <a:rPr lang="en-US" dirty="0"/>
              <a:t>Start installation of phase 2 HPRF equipment</a:t>
            </a:r>
          </a:p>
          <a:p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EAE274-447F-4308-AF59-79D818774CE7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1, 4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0537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767" y="905256"/>
            <a:ext cx="11430000" cy="5355074"/>
          </a:xfrm>
        </p:spPr>
        <p:txBody>
          <a:bodyPr/>
          <a:lstStyle/>
          <a:p>
            <a:r>
              <a:rPr lang="en-US" dirty="0"/>
              <a:t>Fabrication of HPRF equipment is well underway</a:t>
            </a:r>
          </a:p>
          <a:p>
            <a:pPr lvl="1"/>
            <a:r>
              <a:rPr lang="en-US" dirty="0"/>
              <a:t>Mitigating challenges through good vendor interaction</a:t>
            </a:r>
          </a:p>
          <a:p>
            <a:r>
              <a:rPr lang="en-US" dirty="0"/>
              <a:t>Still on schedule to meet high-level PPU milestones</a:t>
            </a:r>
          </a:p>
          <a:p>
            <a:r>
              <a:rPr lang="en-US" dirty="0"/>
              <a:t>Near-term focus on receipt and testing of equipment needed for phase 1 installation</a:t>
            </a:r>
          </a:p>
          <a:p>
            <a:r>
              <a:rPr lang="en-US" dirty="0"/>
              <a:t>Good progress made over the last 12 months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247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P.3.2 SCL HPRF – Install five transmitters, 28 klystrons, and the associated waveguide and waveguide components</a:t>
            </a:r>
          </a:p>
          <a:p>
            <a:r>
              <a:rPr lang="en-US" dirty="0"/>
              <a:t>P.3.3 NCL HPRF – Upgrade DTLs 3, 4,and 5 to 3MW peak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1E946EF-6064-463C-BD89-03E2103C4836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1</a:t>
            </a:r>
            <a:endParaRPr lang="en-US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6FB052A-193E-42AC-B569-E1C44A01A5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9680299"/>
              </p:ext>
            </p:extLst>
          </p:nvPr>
        </p:nvGraphicFramePr>
        <p:xfrm>
          <a:off x="448055" y="2721584"/>
          <a:ext cx="11561088" cy="3580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Visio" r:id="rId3" imgW="9118608" imgH="2823453" progId="Visio.Drawing.11">
                  <p:embed/>
                </p:oleObj>
              </mc:Choice>
              <mc:Fallback>
                <p:oleObj name="Visio" r:id="rId3" imgW="9118608" imgH="2823453" progId="Visio.Drawing.11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A6FB052A-193E-42AC-B569-E1C44A01A5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8055" y="2721584"/>
                        <a:ext cx="11561088" cy="3580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C7F4AAE1-164E-496F-B468-5474CC9750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754" t="13312" r="11802" b="13463"/>
          <a:stretch/>
        </p:blipFill>
        <p:spPr>
          <a:xfrm>
            <a:off x="7580351" y="5209686"/>
            <a:ext cx="1809563" cy="14372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510FF2E-2BB1-4804-9CC9-8917227ADD4D}"/>
              </a:ext>
            </a:extLst>
          </p:cNvPr>
          <p:cNvSpPr/>
          <p:nvPr/>
        </p:nvSpPr>
        <p:spPr>
          <a:xfrm>
            <a:off x="2074411" y="4530183"/>
            <a:ext cx="695246" cy="57428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" name="Picture 7" descr="100_1586">
            <a:extLst>
              <a:ext uri="{FF2B5EF4-FFF2-40B4-BE49-F238E27FC236}">
                <a16:creationId xmlns:a16="http://schemas.microsoft.com/office/drawing/2014/main" id="{0234345F-3222-470F-98DF-D823FA68B0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44"/>
          <a:stretch/>
        </p:blipFill>
        <p:spPr bwMode="auto">
          <a:xfrm>
            <a:off x="899286" y="2892191"/>
            <a:ext cx="2111667" cy="1349536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AD973A5F-B907-4429-B3F6-5A2A6012CD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3" r="16492"/>
          <a:stretch/>
        </p:blipFill>
        <p:spPr bwMode="auto">
          <a:xfrm>
            <a:off x="7037120" y="3301918"/>
            <a:ext cx="1396616" cy="1193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A picture containing table, chair, orange, sitting&#10;&#10;Description automatically generated">
            <a:extLst>
              <a:ext uri="{FF2B5EF4-FFF2-40B4-BE49-F238E27FC236}">
                <a16:creationId xmlns:a16="http://schemas.microsoft.com/office/drawing/2014/main" id="{5A487D28-1763-47EF-B6D2-84CBBC53C7D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932" t="25518" r="26988" b="32614"/>
          <a:stretch/>
        </p:blipFill>
        <p:spPr>
          <a:xfrm>
            <a:off x="9413240" y="4726008"/>
            <a:ext cx="1608762" cy="91714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BA49009-CF13-4AD5-9CD3-3361AE50911A}"/>
              </a:ext>
            </a:extLst>
          </p:cNvPr>
          <p:cNvSpPr/>
          <p:nvPr/>
        </p:nvSpPr>
        <p:spPr>
          <a:xfrm>
            <a:off x="7812697" y="4622320"/>
            <a:ext cx="1396616" cy="55240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424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21FE99E-1097-422C-94DA-2A0096C5E568}"/>
              </a:ext>
            </a:extLst>
          </p:cNvPr>
          <p:cNvSpPr/>
          <p:nvPr/>
        </p:nvSpPr>
        <p:spPr>
          <a:xfrm>
            <a:off x="473709" y="1528354"/>
            <a:ext cx="3183891" cy="4140926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07E93E-3EB6-44CF-AB37-D370EB32C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211" y="816118"/>
            <a:ext cx="9181168" cy="51797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313DEDE-D589-4D0A-95AA-6163C5ECCC8A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5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B1E0E9C-2A58-4443-AF73-DFDD3DDDBF1A}"/>
              </a:ext>
            </a:extLst>
          </p:cNvPr>
          <p:cNvSpPr txBox="1">
            <a:spLocks/>
          </p:cNvSpPr>
          <p:nvPr/>
        </p:nvSpPr>
        <p:spPr bwMode="auto">
          <a:xfrm>
            <a:off x="9951881" y="2184599"/>
            <a:ext cx="2093132" cy="244282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720"/>
              </a:spcBef>
              <a:buFont typeface="Century Gothic" panose="020B0502020202020204" pitchFamily="34" charset="0"/>
              <a:buNone/>
            </a:pPr>
            <a:r>
              <a:rPr lang="en-US" sz="1200" b="1" dirty="0"/>
              <a:t>HPRF Team</a:t>
            </a:r>
          </a:p>
          <a:p>
            <a:pPr marL="0" indent="0">
              <a:spcBef>
                <a:spcPts val="720"/>
              </a:spcBef>
              <a:buFont typeface="Century Gothic" panose="020B0502020202020204" pitchFamily="34" charset="0"/>
              <a:buNone/>
            </a:pPr>
            <a:r>
              <a:rPr lang="en-US" sz="1200" dirty="0"/>
              <a:t>John Moss – work package manager, lead engineer</a:t>
            </a:r>
          </a:p>
          <a:p>
            <a:pPr marL="0" indent="0">
              <a:spcBef>
                <a:spcPts val="720"/>
              </a:spcBef>
              <a:buFont typeface="Century Gothic" panose="020B0502020202020204" pitchFamily="34" charset="0"/>
              <a:buNone/>
            </a:pPr>
            <a:r>
              <a:rPr lang="en-US" sz="1200" dirty="0"/>
              <a:t>George Toby – RF engineer/Modeler</a:t>
            </a:r>
          </a:p>
          <a:p>
            <a:pPr marL="0" indent="0">
              <a:spcBef>
                <a:spcPts val="720"/>
              </a:spcBef>
              <a:buFont typeface="Century Gothic" panose="020B0502020202020204" pitchFamily="34" charset="0"/>
              <a:buNone/>
            </a:pPr>
            <a:r>
              <a:rPr lang="en-US" sz="1200" dirty="0"/>
              <a:t>Sung-Woo Lee –RF engineer/modeler</a:t>
            </a:r>
          </a:p>
          <a:p>
            <a:pPr marL="0" indent="0">
              <a:spcBef>
                <a:spcPts val="720"/>
              </a:spcBef>
              <a:buFont typeface="Century Gothic" panose="020B0502020202020204" pitchFamily="34" charset="0"/>
              <a:buNone/>
            </a:pPr>
            <a:r>
              <a:rPr lang="en-US" sz="1200" dirty="0"/>
              <a:t>Tim Miner – RF technician</a:t>
            </a:r>
          </a:p>
          <a:p>
            <a:pPr marL="0" indent="0">
              <a:spcBef>
                <a:spcPts val="720"/>
              </a:spcBef>
              <a:buFont typeface="Century Gothic" panose="020B0502020202020204" pitchFamily="34" charset="0"/>
              <a:buNone/>
            </a:pPr>
            <a:r>
              <a:rPr lang="en-US" sz="1200" dirty="0"/>
              <a:t>Mark Cardinal – HPRF technician</a:t>
            </a:r>
          </a:p>
        </p:txBody>
      </p:sp>
    </p:spTree>
    <p:extLst>
      <p:ext uri="{BB962C8B-B14F-4D97-AF65-F5344CB8AC3E}">
        <p14:creationId xmlns:p14="http://schemas.microsoft.com/office/powerpoint/2010/main" val="55452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since CD-2/3 – A look back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946" y="780158"/>
            <a:ext cx="11430000" cy="5355074"/>
          </a:xfrm>
        </p:spPr>
        <p:txBody>
          <a:bodyPr/>
          <a:lstStyle/>
          <a:p>
            <a:r>
              <a:rPr lang="en-US" dirty="0"/>
              <a:t>From the 12 month look-ahead presented at the CD-2/3 IPR:</a:t>
            </a:r>
          </a:p>
          <a:p>
            <a:pPr lvl="1"/>
            <a:r>
              <a:rPr lang="en-US" dirty="0"/>
              <a:t>Final Design Reviews:</a:t>
            </a:r>
          </a:p>
          <a:p>
            <a:pPr lvl="2"/>
            <a:r>
              <a:rPr lang="en-US" dirty="0"/>
              <a:t>HPRF Transmitter (Vendor) Final Design Review – Fall 2020</a:t>
            </a:r>
          </a:p>
          <a:p>
            <a:pPr lvl="1"/>
            <a:r>
              <a:rPr lang="en-US" dirty="0"/>
              <a:t>Receipt of major components:</a:t>
            </a:r>
          </a:p>
          <a:p>
            <a:pPr lvl="2"/>
            <a:r>
              <a:rPr lang="en-US" dirty="0"/>
              <a:t>Receive circulators and loads – Summer 2020</a:t>
            </a:r>
          </a:p>
          <a:p>
            <a:pPr lvl="2"/>
            <a:r>
              <a:rPr lang="en-US" dirty="0"/>
              <a:t>Receive transmitters 30 and 31 – Summer 2021 </a:t>
            </a:r>
          </a:p>
          <a:p>
            <a:pPr lvl="2"/>
            <a:r>
              <a:rPr lang="en-US" dirty="0"/>
              <a:t>Receive first 12 SCL klystrons – Summer 2021</a:t>
            </a:r>
          </a:p>
          <a:p>
            <a:pPr lvl="1"/>
            <a:r>
              <a:rPr lang="en-US" dirty="0"/>
              <a:t>Start installation of Transmitter 30 and 31 Equipment – Summer 2021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9BDF306-48F4-4702-9409-3B1AD449911E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1, 2, 4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9B2AFE-4E68-432C-B839-522B785DBC12}"/>
              </a:ext>
            </a:extLst>
          </p:cNvPr>
          <p:cNvSpPr txBox="1"/>
          <p:nvPr/>
        </p:nvSpPr>
        <p:spPr>
          <a:xfrm>
            <a:off x="8439628" y="1232058"/>
            <a:ext cx="2239675" cy="5909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+mn-lt"/>
              </a:rPr>
              <a:t>COMPLETE – Fab underway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52781C-3F5A-4DFF-ADA0-F632FCC12141}"/>
              </a:ext>
            </a:extLst>
          </p:cNvPr>
          <p:cNvSpPr txBox="1"/>
          <p:nvPr/>
        </p:nvSpPr>
        <p:spPr>
          <a:xfrm>
            <a:off x="7014869" y="2163124"/>
            <a:ext cx="2343939" cy="3416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+mn-lt"/>
              </a:rPr>
              <a:t>First articles tested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BD72A5-E506-439F-8928-254F69112DA7}"/>
              </a:ext>
            </a:extLst>
          </p:cNvPr>
          <p:cNvSpPr txBox="1"/>
          <p:nvPr/>
        </p:nvSpPr>
        <p:spPr>
          <a:xfrm>
            <a:off x="7089465" y="2644126"/>
            <a:ext cx="1170046" cy="3416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+mn-lt"/>
              </a:rPr>
              <a:t>Fall 2021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002562-0E49-49F8-B2C4-18A56DD94972}"/>
              </a:ext>
            </a:extLst>
          </p:cNvPr>
          <p:cNvSpPr txBox="1"/>
          <p:nvPr/>
        </p:nvSpPr>
        <p:spPr>
          <a:xfrm>
            <a:off x="6839471" y="3097057"/>
            <a:ext cx="2148295" cy="3416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+mn-lt"/>
              </a:rPr>
              <a:t>Received 4 of 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B34435-6F3A-40E8-95D6-ECC876AC0059}"/>
              </a:ext>
            </a:extLst>
          </p:cNvPr>
          <p:cNvSpPr txBox="1"/>
          <p:nvPr/>
        </p:nvSpPr>
        <p:spPr>
          <a:xfrm>
            <a:off x="9559465" y="3097057"/>
            <a:ext cx="2492464" cy="3416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+mn-lt"/>
              </a:rPr>
              <a:t>Started Infrastructure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0F741C7-A404-4507-8A9B-B6B4B3DF7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325" y="3944527"/>
            <a:ext cx="2970813" cy="2228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EADC6025-7192-4E5B-A0C3-8D3ED0320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342" y="3944527"/>
            <a:ext cx="2970813" cy="2228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C8C041D-B2C5-4788-A801-619D5E814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359" y="3948180"/>
            <a:ext cx="2970813" cy="2228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060C9EF-F1EC-4538-B0A9-6D639E7CE4C8}"/>
              </a:ext>
            </a:extLst>
          </p:cNvPr>
          <p:cNvSpPr txBox="1"/>
          <p:nvPr/>
        </p:nvSpPr>
        <p:spPr>
          <a:xfrm>
            <a:off x="3050701" y="6235072"/>
            <a:ext cx="41597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000" dirty="0">
                <a:latin typeface="+mn-lt"/>
              </a:rPr>
              <a:t>Ongoing technical equipment installation in the klystron gallery</a:t>
            </a:r>
          </a:p>
        </p:txBody>
      </p:sp>
    </p:spTree>
    <p:extLst>
      <p:ext uri="{BB962C8B-B14F-4D97-AF65-F5344CB8AC3E}">
        <p14:creationId xmlns:p14="http://schemas.microsoft.com/office/powerpoint/2010/main" val="513422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since CD-2/3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Tested first SCL klystron to 660 kW</a:t>
            </a:r>
          </a:p>
          <a:p>
            <a:r>
              <a:rPr lang="en-US" dirty="0"/>
              <a:t>First article 3 MW klystron dressed for FAT</a:t>
            </a:r>
          </a:p>
          <a:p>
            <a:r>
              <a:rPr lang="en-US" dirty="0"/>
              <a:t>Tested first article waveguide circulator and loads</a:t>
            </a:r>
          </a:p>
          <a:p>
            <a:pPr lvl="1"/>
            <a:r>
              <a:rPr lang="en-US" dirty="0"/>
              <a:t>Circulator and load exceeded spec</a:t>
            </a:r>
          </a:p>
          <a:p>
            <a:pPr lvl="2"/>
            <a:r>
              <a:rPr lang="en-US" dirty="0"/>
              <a:t>High power test of circulator pending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9BDF306-48F4-4702-9409-3B1AD449911E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1, 2, 4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44C85DE-6C93-41C4-BC71-70EA88A1EFE6}"/>
              </a:ext>
            </a:extLst>
          </p:cNvPr>
          <p:cNvSpPr txBox="1">
            <a:spLocks/>
          </p:cNvSpPr>
          <p:nvPr/>
        </p:nvSpPr>
        <p:spPr bwMode="auto">
          <a:xfrm>
            <a:off x="903324" y="4600034"/>
            <a:ext cx="2353193" cy="265792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 dirty="0"/>
          </a:p>
        </p:txBody>
      </p:sp>
      <p:pic>
        <p:nvPicPr>
          <p:cNvPr id="8" name="Picture 7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8B2B96BC-ACE0-48C4-B0EE-0320C79E48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077" y="3629890"/>
            <a:ext cx="3675062" cy="228185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0C3FEA3-7C49-40C0-AAED-B7F6E27034A8}"/>
              </a:ext>
            </a:extLst>
          </p:cNvPr>
          <p:cNvSpPr/>
          <p:nvPr/>
        </p:nvSpPr>
        <p:spPr>
          <a:xfrm>
            <a:off x="637775" y="4953872"/>
            <a:ext cx="416735" cy="19818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6032D7-7256-4373-B8ED-FB63EF896D05}"/>
              </a:ext>
            </a:extLst>
          </p:cNvPr>
          <p:cNvSpPr txBox="1"/>
          <p:nvPr/>
        </p:nvSpPr>
        <p:spPr>
          <a:xfrm>
            <a:off x="2363508" y="3862687"/>
            <a:ext cx="814769" cy="2862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rgbClr val="FF0000"/>
                </a:solidFill>
                <a:latin typeface="+mn-lt"/>
              </a:rPr>
              <a:t>660 kW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1509203-E4A7-4A78-9E97-BCB258399B24}"/>
              </a:ext>
            </a:extLst>
          </p:cNvPr>
          <p:cNvCxnSpPr>
            <a:cxnSpLocks/>
          </p:cNvCxnSpPr>
          <p:nvPr/>
        </p:nvCxnSpPr>
        <p:spPr>
          <a:xfrm flipH="1">
            <a:off x="1054510" y="4148919"/>
            <a:ext cx="1308998" cy="804953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9F56C1AE-6A6A-456E-8ED8-08C8B4679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2457" y="3529893"/>
            <a:ext cx="4337310" cy="24818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96BA88D-5FC4-4E1D-992F-E2CCD5D1962F}"/>
              </a:ext>
            </a:extLst>
          </p:cNvPr>
          <p:cNvSpPr txBox="1"/>
          <p:nvPr/>
        </p:nvSpPr>
        <p:spPr>
          <a:xfrm>
            <a:off x="3050701" y="5989915"/>
            <a:ext cx="60905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000" dirty="0">
                <a:latin typeface="+mn-lt"/>
              </a:rPr>
              <a:t>SCL klystron test results; Waveguide circulator under low power test; Waveguide load test results</a:t>
            </a:r>
          </a:p>
        </p:txBody>
      </p:sp>
      <p:pic>
        <p:nvPicPr>
          <p:cNvPr id="16" name="Picture 1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3D343B48-2770-4B4C-AD06-7E5D53236E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63" r="53325" b="49540"/>
          <a:stretch/>
        </p:blipFill>
        <p:spPr>
          <a:xfrm>
            <a:off x="4261325" y="3618692"/>
            <a:ext cx="3006492" cy="228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546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since CD-2/3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767" y="827662"/>
            <a:ext cx="11430000" cy="5355074"/>
          </a:xfrm>
        </p:spPr>
        <p:txBody>
          <a:bodyPr/>
          <a:lstStyle/>
          <a:p>
            <a:r>
              <a:rPr lang="en-US" dirty="0"/>
              <a:t>Fabrication of all HPRF transmitters underway</a:t>
            </a:r>
          </a:p>
          <a:p>
            <a:pPr lvl="1"/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9BDF306-48F4-4702-9409-3B1AD449911E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1, 2, 4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44C85DE-6C93-41C4-BC71-70EA88A1EFE6}"/>
              </a:ext>
            </a:extLst>
          </p:cNvPr>
          <p:cNvSpPr txBox="1">
            <a:spLocks/>
          </p:cNvSpPr>
          <p:nvPr/>
        </p:nvSpPr>
        <p:spPr bwMode="auto">
          <a:xfrm>
            <a:off x="903324" y="4600034"/>
            <a:ext cx="2353193" cy="265792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6BA88D-5FC4-4E1D-992F-E2CCD5D1962F}"/>
              </a:ext>
            </a:extLst>
          </p:cNvPr>
          <p:cNvSpPr txBox="1"/>
          <p:nvPr/>
        </p:nvSpPr>
        <p:spPr>
          <a:xfrm>
            <a:off x="4693390" y="6145879"/>
            <a:ext cx="25439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000" dirty="0">
                <a:latin typeface="+mn-lt"/>
              </a:rPr>
              <a:t>Transmitter components in fabrication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0BEFD3F-5EC9-4FDF-9EA2-CB4C4F883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4617" y="1369310"/>
            <a:ext cx="4020545" cy="22786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F7D8ABB-65B1-41DD-B2D2-414F0A0C2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477" y="1369310"/>
            <a:ext cx="4599115" cy="22356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21FEB3-A2C6-4634-93A0-4FBEBB6473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1390" y="3645980"/>
            <a:ext cx="1148033" cy="23598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3753D75-3E75-47F4-B96C-DD6F11237E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6326" y="3679948"/>
            <a:ext cx="1224828" cy="23094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0698D98-8B5D-4CDC-BE59-3079AACBC5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2423" y="3679948"/>
            <a:ext cx="1147991" cy="23258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9A6E4D2-6E8A-4EBC-A91F-02A9281399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5357" y="3651707"/>
            <a:ext cx="1602026" cy="23258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8A750C7-ABEC-4152-93FA-F73C7D244A8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5830" y="3645980"/>
            <a:ext cx="1381080" cy="235984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F31AF36-8CF5-48F3-A9BF-D5F3A0DCF41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810"/>
          <a:stretch/>
        </p:blipFill>
        <p:spPr>
          <a:xfrm>
            <a:off x="4352344" y="3881933"/>
            <a:ext cx="1501952" cy="185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709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71608-900A-EA4E-9673-97FFC3D14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135" y="173513"/>
            <a:ext cx="11430000" cy="539496"/>
          </a:xfrm>
        </p:spPr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F6969-DEE8-F248-9F28-CFAC526F6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380" y="813816"/>
            <a:ext cx="9041727" cy="5355074"/>
          </a:xfrm>
        </p:spPr>
        <p:txBody>
          <a:bodyPr/>
          <a:lstStyle/>
          <a:p>
            <a:r>
              <a:rPr lang="en-US" dirty="0"/>
              <a:t>Waveguide component quality</a:t>
            </a:r>
          </a:p>
          <a:p>
            <a:pPr lvl="1"/>
            <a:r>
              <a:rPr lang="en-US" dirty="0"/>
              <a:t>Company merger induced design delays</a:t>
            </a:r>
          </a:p>
          <a:p>
            <a:pPr lvl="1"/>
            <a:r>
              <a:rPr lang="en-US" dirty="0"/>
              <a:t>First article circulator leaked from brazed cap</a:t>
            </a:r>
          </a:p>
          <a:p>
            <a:pPr lvl="2"/>
            <a:r>
              <a:rPr lang="en-US" dirty="0"/>
              <a:t>Returned to SNS - high power test pending</a:t>
            </a:r>
          </a:p>
          <a:p>
            <a:pPr lvl="1"/>
            <a:r>
              <a:rPr lang="en-US" dirty="0"/>
              <a:t>All waveguide loads returned for re-work of relief valves</a:t>
            </a:r>
          </a:p>
          <a:p>
            <a:pPr lvl="2"/>
            <a:r>
              <a:rPr lang="en-US" dirty="0"/>
              <a:t>First batch of six shipping on July 16</a:t>
            </a:r>
            <a:r>
              <a:rPr lang="en-US" baseline="30000" dirty="0"/>
              <a:t>th</a:t>
            </a:r>
            <a:endParaRPr lang="en-US" dirty="0"/>
          </a:p>
          <a:p>
            <a:r>
              <a:rPr lang="en-US" dirty="0"/>
              <a:t>SCL klystron fabrication (three damaged tubes)</a:t>
            </a:r>
          </a:p>
          <a:p>
            <a:pPr lvl="1"/>
            <a:r>
              <a:rPr lang="en-US" dirty="0"/>
              <a:t>Bent drift tube</a:t>
            </a:r>
          </a:p>
          <a:p>
            <a:pPr lvl="1"/>
            <a:r>
              <a:rPr lang="en-US" dirty="0"/>
              <a:t>Opened filament</a:t>
            </a:r>
          </a:p>
          <a:p>
            <a:pPr lvl="1"/>
            <a:r>
              <a:rPr lang="en-US" dirty="0"/>
              <a:t>Cracked output window</a:t>
            </a:r>
          </a:p>
          <a:p>
            <a:r>
              <a:rPr lang="en-US" dirty="0"/>
              <a:t>First article 3 MW klystron fabrication</a:t>
            </a:r>
          </a:p>
          <a:p>
            <a:pPr lvl="1"/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cavity cracked during brazing</a:t>
            </a:r>
          </a:p>
          <a:p>
            <a:pPr lvl="1"/>
            <a:r>
              <a:rPr lang="en-US" dirty="0"/>
              <a:t>Vacuum leak through wall of first cavity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0B907F-D907-4E67-BB5A-93C9689636B3}"/>
              </a:ext>
            </a:extLst>
          </p:cNvPr>
          <p:cNvSpPr txBox="1"/>
          <p:nvPr/>
        </p:nvSpPr>
        <p:spPr>
          <a:xfrm>
            <a:off x="8928038" y="5711462"/>
            <a:ext cx="322235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000" dirty="0">
                <a:latin typeface="+mn-lt"/>
              </a:rPr>
              <a:t>Top to bottom: Water leaking from dome of first article circulator; Water leaking from around threads of load relief valve</a:t>
            </a:r>
          </a:p>
        </p:txBody>
      </p:sp>
      <p:pic>
        <p:nvPicPr>
          <p:cNvPr id="7" name="Picture 6" descr="A close-up of a car tire&#10;&#10;Description automatically generated with low confidence">
            <a:extLst>
              <a:ext uri="{FF2B5EF4-FFF2-40B4-BE49-F238E27FC236}">
                <a16:creationId xmlns:a16="http://schemas.microsoft.com/office/drawing/2014/main" id="{D00653F2-03D9-4354-AA0A-CB2DEE4CA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9107" y="1327855"/>
            <a:ext cx="2540215" cy="1905161"/>
          </a:xfrm>
          <a:prstGeom prst="rect">
            <a:avLst/>
          </a:prstGeom>
        </p:spPr>
      </p:pic>
      <p:pic>
        <p:nvPicPr>
          <p:cNvPr id="9" name="Picture 8" descr="A close-up of a drill&#10;&#10;Description automatically generated with low confidence">
            <a:extLst>
              <a:ext uri="{FF2B5EF4-FFF2-40B4-BE49-F238E27FC236}">
                <a16:creationId xmlns:a16="http://schemas.microsoft.com/office/drawing/2014/main" id="{08BBD476-5AFD-4AF0-8258-FFAA58D336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6549"/>
          <a:stretch/>
        </p:blipFill>
        <p:spPr>
          <a:xfrm>
            <a:off x="9269107" y="3333823"/>
            <a:ext cx="2540215" cy="237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02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472E5-F83E-4250-B4D7-35C3A2C01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Design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40622-B772-45B5-867A-5722FC5309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Final design is complete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E686B64-7859-4EA1-B680-E7E73DD4EDFC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1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701311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38100">
          <a:solidFill>
            <a:schemeClr val="bg2"/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16x9 template 180719" id="{91F5A9DE-0FF5-42D2-8B71-414341298470}" vid="{19B61368-BE15-4FF9-B836-7A1A3976FBB8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B6F5DE5-FF42-42F2-9962-F83010572F4E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FF1CA81-B025-421E-9746-B1FF59551E5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950AF3C-223B-4322-9D84-8F5422CEAF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1150</Words>
  <Application>Microsoft Office PowerPoint</Application>
  <PresentationFormat>Widescreen</PresentationFormat>
  <Paragraphs>195</Paragraphs>
  <Slides>27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Arial Black</vt:lpstr>
      <vt:lpstr>Arial Narrow</vt:lpstr>
      <vt:lpstr>Calibri</vt:lpstr>
      <vt:lpstr>Century Gothic</vt:lpstr>
      <vt:lpstr>ORNL</vt:lpstr>
      <vt:lpstr>Visio</vt:lpstr>
      <vt:lpstr>PowerPoint Presentation</vt:lpstr>
      <vt:lpstr>Outline</vt:lpstr>
      <vt:lpstr>Scope</vt:lpstr>
      <vt:lpstr>Organization</vt:lpstr>
      <vt:lpstr>Progress since CD-2/3 – A look back</vt:lpstr>
      <vt:lpstr>Progress since CD-2/3 </vt:lpstr>
      <vt:lpstr>Progress since CD-2/3 </vt:lpstr>
      <vt:lpstr>Challenges</vt:lpstr>
      <vt:lpstr>Final Design Status</vt:lpstr>
      <vt:lpstr>Installation Plans</vt:lpstr>
      <vt:lpstr>Installation Plans</vt:lpstr>
      <vt:lpstr>PPU Changes since CD-2/3</vt:lpstr>
      <vt:lpstr>Project Change Requests since CD-2/3</vt:lpstr>
      <vt:lpstr>P.3.1 and P.3.2 Estimate to Complete</vt:lpstr>
      <vt:lpstr>P.3.3 and P.10.3 Estimate to Complete</vt:lpstr>
      <vt:lpstr>Cost Estimate by FY – P.03.01</vt:lpstr>
      <vt:lpstr>Cost Estimate by FY – P.03.02</vt:lpstr>
      <vt:lpstr>Cost Estimate by FY – P.03.03</vt:lpstr>
      <vt:lpstr>Labor Profile</vt:lpstr>
      <vt:lpstr>Labor Profile</vt:lpstr>
      <vt:lpstr>Labor Profile</vt:lpstr>
      <vt:lpstr>P.03 &amp; P.10.03 – RF May 2021 Status Summary Schedule</vt:lpstr>
      <vt:lpstr>P.03.02 SCL HPRF &amp; P.03.03 NCL HPRF Risk Register</vt:lpstr>
      <vt:lpstr>Responses to Recommendations</vt:lpstr>
      <vt:lpstr>ESH&amp;Q and COVID-19 Impacts</vt:lpstr>
      <vt:lpstr>12-Month Look-Ahead</vt:lpstr>
      <vt:lpstr>Summary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2018-07-12T19:30:01Z</dcterms:created>
  <dcterms:modified xsi:type="dcterms:W3CDTF">2021-08-27T15:40:21Z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