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319" r:id="rId5"/>
    <p:sldId id="304" r:id="rId6"/>
    <p:sldId id="448" r:id="rId7"/>
    <p:sldId id="468" r:id="rId8"/>
    <p:sldId id="466" r:id="rId9"/>
    <p:sldId id="433" r:id="rId10"/>
    <p:sldId id="469" r:id="rId11"/>
    <p:sldId id="470" r:id="rId12"/>
    <p:sldId id="471" r:id="rId13"/>
    <p:sldId id="447" r:id="rId14"/>
    <p:sldId id="444" r:id="rId15"/>
    <p:sldId id="446" r:id="rId16"/>
    <p:sldId id="437" r:id="rId17"/>
    <p:sldId id="472" r:id="rId18"/>
    <p:sldId id="475" r:id="rId19"/>
    <p:sldId id="473" r:id="rId20"/>
    <p:sldId id="441" r:id="rId21"/>
    <p:sldId id="474" r:id="rId22"/>
    <p:sldId id="438" r:id="rId23"/>
    <p:sldId id="436" r:id="rId24"/>
    <p:sldId id="445" r:id="rId25"/>
    <p:sldId id="442" r:id="rId26"/>
    <p:sldId id="440" r:id="rId2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217" autoAdjust="0"/>
    <p:restoredTop sz="95161" autoAdjust="0"/>
  </p:normalViewPr>
  <p:slideViewPr>
    <p:cSldViewPr snapToGrid="0" showGuides="1">
      <p:cViewPr varScale="1">
        <p:scale>
          <a:sx n="112" d="100"/>
          <a:sy n="112" d="100"/>
        </p:scale>
        <p:origin x="44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P.03.06 New Linac Modulators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73826642616095"/>
          <c:y val="9.5886900033676004E-2"/>
          <c:w val="0.79097463463511608"/>
          <c:h val="0.7182775879753522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'[IPR 21 Labor Material Charts Cobra Labor vs Material By FY L1 L2 and L3 W actuals in FY21.xlsx]Sheet1 - ACWP Added L2 L3'!$Q$144</c:f>
              <c:strCache>
                <c:ptCount val="1"/>
                <c:pt idx="0">
                  <c:v>Actual Cost Oct - May FY21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L3'!$R$143:$V$143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L3'!$R$144:$V$144</c:f>
              <c:numCache>
                <c:formatCode>General</c:formatCode>
                <c:ptCount val="5"/>
                <c:pt idx="0" formatCode="_(* #,##0_);_(* \(#,##0\);_(* &quot;-&quot;??_);_(@_)">
                  <c:v>954.28075999999999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C4-49E4-B990-1AF7DCFFE683}"/>
            </c:ext>
          </c:extLst>
        </c:ser>
        <c:ser>
          <c:idx val="2"/>
          <c:order val="1"/>
          <c:tx>
            <c:strRef>
              <c:f>'[IPR 21 Labor Material Charts Cobra Labor vs Material By FY L1 L2 and L3 W actuals in FY21.xlsx]Sheet1 - ACWP Added L2 L3'!$Q$145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L3'!$R$143:$V$143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L3'!$R$145:$V$145</c:f>
              <c:numCache>
                <c:formatCode>_(* #,##0_);_(* \(#,##0\);_(* "-"??_);_(@_)</c:formatCode>
                <c:ptCount val="5"/>
                <c:pt idx="0">
                  <c:v>245.49160000000006</c:v>
                </c:pt>
                <c:pt idx="1">
                  <c:v>476.48020000000002</c:v>
                </c:pt>
                <c:pt idx="2">
                  <c:v>90.5505</c:v>
                </c:pt>
                <c:pt idx="3">
                  <c:v>14.4636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C4-49E4-B990-1AF7DCFFE683}"/>
            </c:ext>
          </c:extLst>
        </c:ser>
        <c:ser>
          <c:idx val="0"/>
          <c:order val="2"/>
          <c:tx>
            <c:strRef>
              <c:f>'[IPR 21 Labor Material Charts Cobra Labor vs Material By FY L1 L2 and L3 W actuals in FY21.xlsx]Sheet1 - ACWP Added L2 L3'!$Q$146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L3'!$R$143:$V$143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L3'!$R$146:$V$146</c:f>
              <c:numCache>
                <c:formatCode>_(* #,##0_);_(* \(#,##0\);_(* "-"??_);_(@_)</c:formatCode>
                <c:ptCount val="5"/>
                <c:pt idx="0">
                  <c:v>1319.1821999999997</c:v>
                </c:pt>
                <c:pt idx="1">
                  <c:v>624.66200000000003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C4-49E4-B990-1AF7DCFFE6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18612264"/>
        <c:axId val="418619152"/>
      </c:barChart>
      <c:catAx>
        <c:axId val="41861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9152"/>
        <c:crosses val="autoZero"/>
        <c:auto val="1"/>
        <c:lblAlgn val="ctr"/>
        <c:lblOffset val="100"/>
        <c:noMultiLvlLbl val="0"/>
      </c:catAx>
      <c:valAx>
        <c:axId val="41861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($K)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2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8/27/2021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302699" y="6302222"/>
            <a:ext cx="255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94" y="320042"/>
            <a:ext cx="11504904" cy="5110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3095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33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pn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42" Type="http://schemas.openxmlformats.org/officeDocument/2006/relationships/image" Target="../media/image57.png"/><Relationship Id="rId47" Type="http://schemas.openxmlformats.org/officeDocument/2006/relationships/image" Target="../media/image62.png"/><Relationship Id="rId50" Type="http://schemas.openxmlformats.org/officeDocument/2006/relationships/image" Target="../media/image65.png"/><Relationship Id="rId55" Type="http://schemas.openxmlformats.org/officeDocument/2006/relationships/image" Target="../media/image70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41" Type="http://schemas.openxmlformats.org/officeDocument/2006/relationships/image" Target="../media/image56.png"/><Relationship Id="rId5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40" Type="http://schemas.openxmlformats.org/officeDocument/2006/relationships/image" Target="../media/image55.png"/><Relationship Id="rId45" Type="http://schemas.openxmlformats.org/officeDocument/2006/relationships/image" Target="../media/image60.png"/><Relationship Id="rId53" Type="http://schemas.openxmlformats.org/officeDocument/2006/relationships/image" Target="../media/image68.png"/><Relationship Id="rId58" Type="http://schemas.openxmlformats.org/officeDocument/2006/relationships/image" Target="../media/image73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49" Type="http://schemas.openxmlformats.org/officeDocument/2006/relationships/image" Target="../media/image64.png"/><Relationship Id="rId57" Type="http://schemas.openxmlformats.org/officeDocument/2006/relationships/image" Target="../media/image72.png"/><Relationship Id="rId61" Type="http://schemas.openxmlformats.org/officeDocument/2006/relationships/image" Target="../media/image76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4" Type="http://schemas.openxmlformats.org/officeDocument/2006/relationships/image" Target="../media/image59.png"/><Relationship Id="rId52" Type="http://schemas.openxmlformats.org/officeDocument/2006/relationships/image" Target="../media/image67.png"/><Relationship Id="rId60" Type="http://schemas.openxmlformats.org/officeDocument/2006/relationships/image" Target="../media/image7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43" Type="http://schemas.openxmlformats.org/officeDocument/2006/relationships/image" Target="../media/image58.png"/><Relationship Id="rId48" Type="http://schemas.openxmlformats.org/officeDocument/2006/relationships/image" Target="../media/image63.png"/><Relationship Id="rId56" Type="http://schemas.openxmlformats.org/officeDocument/2006/relationships/image" Target="../media/image71.png"/><Relationship Id="rId8" Type="http://schemas.openxmlformats.org/officeDocument/2006/relationships/image" Target="../media/image23.png"/><Relationship Id="rId51" Type="http://schemas.openxmlformats.org/officeDocument/2006/relationships/image" Target="../media/image66.png"/><Relationship Id="rId3" Type="http://schemas.openxmlformats.org/officeDocument/2006/relationships/image" Target="../media/image18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Relationship Id="rId46" Type="http://schemas.openxmlformats.org/officeDocument/2006/relationships/image" Target="../media/image61.png"/><Relationship Id="rId59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2109215"/>
            <a:ext cx="4956048" cy="755905"/>
          </a:xfrm>
        </p:spPr>
        <p:txBody>
          <a:bodyPr/>
          <a:lstStyle/>
          <a:p>
            <a:r>
              <a:rPr lang="en-US" b="1" dirty="0"/>
              <a:t>DOE/SC Independent Project Review of the Proton Power Upgrade Project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47472" y="3519891"/>
            <a:ext cx="5702131" cy="137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David E. Anderson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Level 3 Manager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14-17, 2021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2" t="528" r="33679" b="7508"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5" t="-312" r="11884" b="9963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2" y="1327150"/>
            <a:ext cx="651814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P.03.6 New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Linac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Modulators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1608-900A-EA4E-9673-97FFC3D1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F6969-DEE8-F248-9F28-CFAC526F6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41949"/>
            <a:ext cx="8238350" cy="5355074"/>
          </a:xfrm>
        </p:spPr>
        <p:txBody>
          <a:bodyPr/>
          <a:lstStyle/>
          <a:p>
            <a:r>
              <a:rPr lang="en-US" dirty="0"/>
              <a:t>Discovery of heating on boost transformer gap components</a:t>
            </a:r>
          </a:p>
          <a:p>
            <a:pPr lvl="1"/>
            <a:r>
              <a:rPr lang="en-US" dirty="0"/>
              <a:t>Redesigned to reduce losses to 5.2%,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 to 11.2% of original value</a:t>
            </a:r>
          </a:p>
          <a:p>
            <a:r>
              <a:rPr lang="en-US" dirty="0"/>
              <a:t>Manufacturing delays, primarily due to component suppliers</a:t>
            </a:r>
          </a:p>
          <a:p>
            <a:pPr lvl="1"/>
            <a:r>
              <a:rPr lang="en-US" dirty="0"/>
              <a:t>Worked with vendor to optimize schedule, captured unrecoverable delays with project PCRs</a:t>
            </a:r>
          </a:p>
          <a:p>
            <a:r>
              <a:rPr lang="en-US" dirty="0"/>
              <a:t>Failure of SCR unit on RFAX modulator</a:t>
            </a:r>
          </a:p>
          <a:p>
            <a:pPr lvl="1"/>
            <a:r>
              <a:rPr lang="en-US" dirty="0"/>
              <a:t>Sent to DPI to determine root cause (SCR failure and vacuum contactor  failure, improper protection circuit configuration)</a:t>
            </a:r>
          </a:p>
          <a:p>
            <a:pPr lvl="1"/>
            <a:r>
              <a:rPr lang="en-US" dirty="0"/>
              <a:t>PCR to procure additional unit from contingency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E58DC-7687-4987-AABB-89161E5BD1B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608" y="647555"/>
            <a:ext cx="3292866" cy="19688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0D0EF1-C55F-4E01-86BF-4E1244E1999A}"/>
              </a:ext>
            </a:extLst>
          </p:cNvPr>
          <p:cNvSpPr txBox="1"/>
          <p:nvPr/>
        </p:nvSpPr>
        <p:spPr>
          <a:xfrm>
            <a:off x="8561906" y="2651432"/>
            <a:ext cx="340410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FEA of boost capacitor pole face redesign to minimize losses</a:t>
            </a:r>
          </a:p>
        </p:txBody>
      </p:sp>
      <p:pic>
        <p:nvPicPr>
          <p:cNvPr id="7" name="Picture 6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0B184755-8981-411E-BE63-DAD4B4467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617" y="3547088"/>
            <a:ext cx="3283391" cy="246254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771FAD-6F1E-46E9-ADD8-7CDC01D6D061}"/>
              </a:ext>
            </a:extLst>
          </p:cNvPr>
          <p:cNvSpPr txBox="1"/>
          <p:nvPr/>
        </p:nvSpPr>
        <p:spPr>
          <a:xfrm>
            <a:off x="8478914" y="6425156"/>
            <a:ext cx="3690796" cy="2862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Damage in HV section to SCR enclosure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66A861CC-F089-41AC-B35E-6EAAA7EFC241}"/>
              </a:ext>
            </a:extLst>
          </p:cNvPr>
          <p:cNvSpPr/>
          <p:nvPr/>
        </p:nvSpPr>
        <p:spPr>
          <a:xfrm>
            <a:off x="9931562" y="188261"/>
            <a:ext cx="1830671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Charges:</a:t>
            </a:r>
            <a:r>
              <a:rPr lang="en-US" b="1" baseline="0" dirty="0">
                <a:solidFill>
                  <a:schemeClr val="bg1"/>
                </a:solidFill>
              </a:rPr>
              <a:t> 1,4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02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72E5-F83E-4250-B4D7-35C3A2C0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Design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40622-B772-45B5-867A-5722FC530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Design Review held on May 26, 2019</a:t>
            </a:r>
          </a:p>
          <a:p>
            <a:r>
              <a:rPr lang="en-US" dirty="0"/>
              <a:t>Recommendations addressed</a:t>
            </a:r>
          </a:p>
          <a:p>
            <a:pPr lvl="1"/>
            <a:r>
              <a:rPr lang="en-US" dirty="0"/>
              <a:t>Vendor test plan &amp; QA plan with RFQ</a:t>
            </a:r>
          </a:p>
          <a:p>
            <a:pPr lvl="1"/>
            <a:r>
              <a:rPr lang="en-US" dirty="0"/>
              <a:t>ORNL on-site presence during critical manufacturing stages</a:t>
            </a:r>
          </a:p>
          <a:p>
            <a:pPr lvl="1"/>
            <a:r>
              <a:rPr lang="en-US" dirty="0"/>
              <a:t>ORNL procure long-lead items for build-to-print</a:t>
            </a:r>
          </a:p>
        </p:txBody>
      </p: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6C90759-2F08-4AE6-A7D7-907FE90D7390}"/>
              </a:ext>
            </a:extLst>
          </p:cNvPr>
          <p:cNvSpPr/>
          <p:nvPr/>
        </p:nvSpPr>
        <p:spPr>
          <a:xfrm>
            <a:off x="9931562" y="274320"/>
            <a:ext cx="1830671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01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5577-C4A3-C142-AE4A-22F0F9A3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434C-CA54-244F-A847-41FD7200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Transformers installed on pads upon arrival starting Sept. 2021</a:t>
            </a:r>
          </a:p>
          <a:p>
            <a:pPr lvl="1"/>
            <a:r>
              <a:rPr lang="en-US" dirty="0"/>
              <a:t>Switch gear and cabling already in place</a:t>
            </a:r>
          </a:p>
          <a:p>
            <a:r>
              <a:rPr lang="en-US" dirty="0"/>
              <a:t>SCRs installed according to installation schedule, except 1</a:t>
            </a:r>
            <a:r>
              <a:rPr lang="en-US" baseline="30000" dirty="0"/>
              <a:t>st</a:t>
            </a:r>
            <a:r>
              <a:rPr lang="en-US" dirty="0"/>
              <a:t> unit which ships to AOPT for modulator FAT, starting Sept. 2021</a:t>
            </a:r>
          </a:p>
          <a:p>
            <a:r>
              <a:rPr lang="en-US" dirty="0"/>
              <a:t>Modulators and control racks installed according to installation schedule starting September 2021</a:t>
            </a:r>
          </a:p>
          <a:p>
            <a:pPr lvl="1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system provided by external vendor due to certification requirements</a:t>
            </a:r>
          </a:p>
          <a:p>
            <a:pPr lvl="1"/>
            <a:r>
              <a:rPr lang="en-US" dirty="0"/>
              <a:t>Oil circulation and temperature monitoring system installed by ORNL after equipment arrival</a:t>
            </a:r>
          </a:p>
          <a:p>
            <a:r>
              <a:rPr lang="en-US" dirty="0"/>
              <a:t>Integrated testing readiness dates</a:t>
            </a:r>
            <a:r>
              <a:rPr lang="en-US" baseline="30000" dirty="0"/>
              <a:t>1</a:t>
            </a:r>
            <a:r>
              <a:rPr lang="en-US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56A18-7A89-4284-A7A9-83A54C20970A}"/>
              </a:ext>
            </a:extLst>
          </p:cNvPr>
          <p:cNvSpPr txBox="1"/>
          <p:nvPr/>
        </p:nvSpPr>
        <p:spPr>
          <a:xfrm>
            <a:off x="778598" y="5541520"/>
            <a:ext cx="300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SCL-Mod30:  Mar.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8744D0-5BD2-4990-BACE-D9A453E11D54}"/>
              </a:ext>
            </a:extLst>
          </p:cNvPr>
          <p:cNvSpPr txBox="1"/>
          <p:nvPr/>
        </p:nvSpPr>
        <p:spPr>
          <a:xfrm>
            <a:off x="4654615" y="5541520"/>
            <a:ext cx="284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SCL-Mod28:  Jul.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9FE4A0-3223-4B98-9BCC-0F49922670E8}"/>
              </a:ext>
            </a:extLst>
          </p:cNvPr>
          <p:cNvSpPr txBox="1"/>
          <p:nvPr/>
        </p:nvSpPr>
        <p:spPr>
          <a:xfrm>
            <a:off x="8433101" y="5502787"/>
            <a:ext cx="299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SCL-Mod25:  May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309C-5F55-4592-B1EA-3FACD37C92D2}"/>
              </a:ext>
            </a:extLst>
          </p:cNvPr>
          <p:cNvSpPr txBox="1"/>
          <p:nvPr/>
        </p:nvSpPr>
        <p:spPr>
          <a:xfrm>
            <a:off x="448055" y="6093922"/>
            <a:ext cx="503054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aseline="30000" dirty="0">
                <a:latin typeface="+mn-lt"/>
              </a:rPr>
              <a:t>1</a:t>
            </a:r>
            <a:r>
              <a:rPr lang="en-US" dirty="0">
                <a:latin typeface="+mn-lt"/>
              </a:rPr>
              <a:t>latest dates based on approved June PCR</a:t>
            </a:r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12F3F457-47FE-4F2D-90C1-5AEB67581DAF}"/>
              </a:ext>
            </a:extLst>
          </p:cNvPr>
          <p:cNvSpPr/>
          <p:nvPr/>
        </p:nvSpPr>
        <p:spPr>
          <a:xfrm>
            <a:off x="10029096" y="274320"/>
            <a:ext cx="1830671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Charges:</a:t>
            </a:r>
            <a:r>
              <a:rPr lang="en-US" b="1" baseline="0" dirty="0">
                <a:solidFill>
                  <a:schemeClr val="bg1"/>
                </a:solidFill>
              </a:rPr>
              <a:t> 4,5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05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Fabrication on schedule with installation to begin late FY21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3CB666-6861-4FF8-8576-B5A604116565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4F7A3E-4046-4D2D-8CC3-DB4D7CD69BEC}"/>
              </a:ext>
            </a:extLst>
          </p:cNvPr>
          <p:cNvSpPr/>
          <p:nvPr/>
        </p:nvSpPr>
        <p:spPr>
          <a:xfrm>
            <a:off x="3890188" y="4047421"/>
            <a:ext cx="1626005" cy="54864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5C5ED5-AE9F-4FAB-B038-583C97EE3DEA}"/>
              </a:ext>
            </a:extLst>
          </p:cNvPr>
          <p:cNvGrpSpPr/>
          <p:nvPr/>
        </p:nvGrpSpPr>
        <p:grpSpPr>
          <a:xfrm>
            <a:off x="2631598" y="1378090"/>
            <a:ext cx="7548934" cy="5114150"/>
            <a:chOff x="561374" y="649542"/>
            <a:chExt cx="8195245" cy="555200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0F607BB-5622-4542-BFB6-28049B0429D2}"/>
                </a:ext>
              </a:extLst>
            </p:cNvPr>
            <p:cNvCxnSpPr/>
            <p:nvPr/>
          </p:nvCxnSpPr>
          <p:spPr>
            <a:xfrm>
              <a:off x="4956048" y="649542"/>
              <a:ext cx="0" cy="5365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5FD9E38-D9D1-4736-B51B-163E18D60DB8}"/>
                </a:ext>
              </a:extLst>
            </p:cNvPr>
            <p:cNvGrpSpPr/>
            <p:nvPr/>
          </p:nvGrpSpPr>
          <p:grpSpPr>
            <a:xfrm>
              <a:off x="4491767" y="911645"/>
              <a:ext cx="503787" cy="5116180"/>
              <a:chOff x="4449080" y="908380"/>
              <a:chExt cx="579978" cy="511618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41F335E-EFE5-4001-A094-A8FB6DDA64A3}"/>
                  </a:ext>
                </a:extLst>
              </p:cNvPr>
              <p:cNvSpPr/>
              <p:nvPr/>
            </p:nvSpPr>
            <p:spPr>
              <a:xfrm>
                <a:off x="4456811" y="908838"/>
                <a:ext cx="569186" cy="5115722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FE819E-7DFD-43E7-9117-AAC43750B38B}"/>
                  </a:ext>
                </a:extLst>
              </p:cNvPr>
              <p:cNvSpPr txBox="1"/>
              <p:nvPr/>
            </p:nvSpPr>
            <p:spPr>
              <a:xfrm>
                <a:off x="4449080" y="908380"/>
                <a:ext cx="579978" cy="3797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square" lIns="27432" rIns="27432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long outage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F7A3417-63C8-41FA-87EB-D8C7CEC2FB23}"/>
                </a:ext>
              </a:extLst>
            </p:cNvPr>
            <p:cNvCxnSpPr/>
            <p:nvPr/>
          </p:nvCxnSpPr>
          <p:spPr>
            <a:xfrm>
              <a:off x="2026117" y="658930"/>
              <a:ext cx="0" cy="5259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4A37BC-8E2C-4AEE-BE38-C4B033FD6789}"/>
                </a:ext>
              </a:extLst>
            </p:cNvPr>
            <p:cNvCxnSpPr/>
            <p:nvPr/>
          </p:nvCxnSpPr>
          <p:spPr>
            <a:xfrm>
              <a:off x="6415160" y="650069"/>
              <a:ext cx="0" cy="5365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5B9768-A003-4900-B9A8-291A9D632B59}"/>
                </a:ext>
              </a:extLst>
            </p:cNvPr>
            <p:cNvCxnSpPr/>
            <p:nvPr/>
          </p:nvCxnSpPr>
          <p:spPr>
            <a:xfrm>
              <a:off x="3490751" y="649542"/>
              <a:ext cx="0" cy="5365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17DE99-3A3E-437B-82CC-4499E221B07B}"/>
                </a:ext>
              </a:extLst>
            </p:cNvPr>
            <p:cNvCxnSpPr/>
            <p:nvPr/>
          </p:nvCxnSpPr>
          <p:spPr>
            <a:xfrm>
              <a:off x="2759501" y="658930"/>
              <a:ext cx="0" cy="5365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0AF8635-F674-4E77-AD3C-1EF0E1F343B7}"/>
                </a:ext>
              </a:extLst>
            </p:cNvPr>
            <p:cNvCxnSpPr/>
            <p:nvPr/>
          </p:nvCxnSpPr>
          <p:spPr>
            <a:xfrm>
              <a:off x="561374" y="658930"/>
              <a:ext cx="0" cy="5365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1D40E7-0DE6-4D59-99D6-4D6FFD3BC076}"/>
                </a:ext>
              </a:extLst>
            </p:cNvPr>
            <p:cNvCxnSpPr/>
            <p:nvPr/>
          </p:nvCxnSpPr>
          <p:spPr>
            <a:xfrm>
              <a:off x="5685932" y="658930"/>
              <a:ext cx="0" cy="5365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735D139-B8C0-4F2C-8B1B-2C1C8F8AD396}"/>
                </a:ext>
              </a:extLst>
            </p:cNvPr>
            <p:cNvCxnSpPr/>
            <p:nvPr/>
          </p:nvCxnSpPr>
          <p:spPr>
            <a:xfrm>
              <a:off x="7151019" y="650069"/>
              <a:ext cx="0" cy="5365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066FA03-12A7-4496-AD00-F09627200EBE}"/>
                </a:ext>
              </a:extLst>
            </p:cNvPr>
            <p:cNvCxnSpPr/>
            <p:nvPr/>
          </p:nvCxnSpPr>
          <p:spPr>
            <a:xfrm>
              <a:off x="7881274" y="650069"/>
              <a:ext cx="0" cy="5365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7327E3-1B72-4A8F-A347-71AB229E0EEC}"/>
                </a:ext>
              </a:extLst>
            </p:cNvPr>
            <p:cNvSpPr txBox="1"/>
            <p:nvPr/>
          </p:nvSpPr>
          <p:spPr>
            <a:xfrm>
              <a:off x="561374" y="650306"/>
              <a:ext cx="731520" cy="2585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FY18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ADF3DEF-3282-45D6-8314-63AC4D540695}"/>
                </a:ext>
              </a:extLst>
            </p:cNvPr>
            <p:cNvSpPr txBox="1"/>
            <p:nvPr/>
          </p:nvSpPr>
          <p:spPr>
            <a:xfrm>
              <a:off x="1294629" y="650062"/>
              <a:ext cx="731520" cy="2585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FY19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46774C-09C8-4845-9E07-7BD43A73BB74}"/>
                </a:ext>
              </a:extLst>
            </p:cNvPr>
            <p:cNvSpPr txBox="1"/>
            <p:nvPr/>
          </p:nvSpPr>
          <p:spPr>
            <a:xfrm>
              <a:off x="2026117" y="649848"/>
              <a:ext cx="731520" cy="2585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FY20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2D603A-3D9F-4E5F-8BAB-43953A3D0E46}"/>
                </a:ext>
              </a:extLst>
            </p:cNvPr>
            <p:cNvSpPr txBox="1"/>
            <p:nvPr/>
          </p:nvSpPr>
          <p:spPr>
            <a:xfrm>
              <a:off x="2759231" y="649848"/>
              <a:ext cx="731520" cy="2585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FY21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820680-E0BC-41B6-9994-7A721DC0FF98}"/>
                </a:ext>
              </a:extLst>
            </p:cNvPr>
            <p:cNvSpPr txBox="1"/>
            <p:nvPr/>
          </p:nvSpPr>
          <p:spPr>
            <a:xfrm>
              <a:off x="3491493" y="649848"/>
              <a:ext cx="731520" cy="2585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FY22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04F3F7-0CF5-4B72-A45E-C1D2EDEA4BC0}"/>
                </a:ext>
              </a:extLst>
            </p:cNvPr>
            <p:cNvSpPr txBox="1"/>
            <p:nvPr/>
          </p:nvSpPr>
          <p:spPr>
            <a:xfrm>
              <a:off x="4224528" y="649848"/>
              <a:ext cx="731520" cy="2585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FY23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B6D3B8-FFD7-4028-8A18-760ACA082CB3}"/>
                </a:ext>
              </a:extLst>
            </p:cNvPr>
            <p:cNvSpPr txBox="1"/>
            <p:nvPr/>
          </p:nvSpPr>
          <p:spPr>
            <a:xfrm>
              <a:off x="4957058" y="649688"/>
              <a:ext cx="731520" cy="25879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FY24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CA5695-1126-4F5E-AC6B-C73FA942245B}"/>
                </a:ext>
              </a:extLst>
            </p:cNvPr>
            <p:cNvSpPr txBox="1"/>
            <p:nvPr/>
          </p:nvSpPr>
          <p:spPr>
            <a:xfrm>
              <a:off x="5685932" y="650557"/>
              <a:ext cx="731520" cy="2585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FY25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CE56EF3-8E9F-4038-8BB4-5D9509009A07}"/>
                </a:ext>
              </a:extLst>
            </p:cNvPr>
            <p:cNvCxnSpPr/>
            <p:nvPr/>
          </p:nvCxnSpPr>
          <p:spPr>
            <a:xfrm>
              <a:off x="8613096" y="650069"/>
              <a:ext cx="0" cy="5365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0667C1B-704A-4278-A075-0E9B6C1D59EB}"/>
                </a:ext>
              </a:extLst>
            </p:cNvPr>
            <p:cNvSpPr txBox="1"/>
            <p:nvPr/>
          </p:nvSpPr>
          <p:spPr>
            <a:xfrm>
              <a:off x="6418089" y="649607"/>
              <a:ext cx="731520" cy="2585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FY26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335BD47-5B6C-4F77-A32C-25E103C5849D}"/>
                </a:ext>
              </a:extLst>
            </p:cNvPr>
            <p:cNvGrpSpPr/>
            <p:nvPr/>
          </p:nvGrpSpPr>
          <p:grpSpPr>
            <a:xfrm>
              <a:off x="5689729" y="5476081"/>
              <a:ext cx="3051929" cy="725465"/>
              <a:chOff x="6314436" y="5270391"/>
              <a:chExt cx="2620232" cy="725465"/>
            </a:xfrm>
          </p:grpSpPr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D12E5D1C-32D8-4346-A2CC-FD5C91E9A139}"/>
                  </a:ext>
                </a:extLst>
              </p:cNvPr>
              <p:cNvSpPr/>
              <p:nvPr/>
            </p:nvSpPr>
            <p:spPr>
              <a:xfrm>
                <a:off x="6446956" y="5293996"/>
                <a:ext cx="177158" cy="327806"/>
              </a:xfrm>
              <a:prstGeom prst="triangle">
                <a:avLst/>
              </a:prstGeom>
              <a:solidFill>
                <a:srgbClr val="00B0F0"/>
              </a:solidFill>
              <a:ln w="19050"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7AECD3A-5091-4CBB-9BE1-1FCFF1D7283C}"/>
                  </a:ext>
                </a:extLst>
              </p:cNvPr>
              <p:cNvSpPr txBox="1"/>
              <p:nvPr/>
            </p:nvSpPr>
            <p:spPr>
              <a:xfrm>
                <a:off x="6314436" y="5654224"/>
                <a:ext cx="453970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/>
                  <a:t>CD-4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900" dirty="0"/>
                  <a:t>(E)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F7002DC-754B-437A-8218-5854B7975D33}"/>
                  </a:ext>
                </a:extLst>
              </p:cNvPr>
              <p:cNvSpPr txBox="1"/>
              <p:nvPr/>
            </p:nvSpPr>
            <p:spPr>
              <a:xfrm>
                <a:off x="8480698" y="5654224"/>
                <a:ext cx="453970" cy="3416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900" dirty="0"/>
                  <a:t>CD-4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900" dirty="0"/>
                  <a:t> (L)</a:t>
                </a:r>
              </a:p>
            </p:txBody>
          </p: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7E9FD465-2AAD-4B63-9888-C1505EC84724}"/>
                  </a:ext>
                </a:extLst>
              </p:cNvPr>
              <p:cNvSpPr/>
              <p:nvPr/>
            </p:nvSpPr>
            <p:spPr>
              <a:xfrm>
                <a:off x="8613215" y="5293996"/>
                <a:ext cx="177158" cy="327806"/>
              </a:xfrm>
              <a:prstGeom prst="triangle">
                <a:avLst/>
              </a:prstGeom>
              <a:solidFill>
                <a:srgbClr val="00B0F0"/>
              </a:solidFill>
              <a:ln w="19050"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4671B8B-0FD3-41BE-9EB2-A204530D26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24991" y="5529133"/>
                <a:ext cx="177134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38A9338-F5A4-47ED-A582-32C743E8FD3C}"/>
                  </a:ext>
                </a:extLst>
              </p:cNvPr>
              <p:cNvSpPr txBox="1"/>
              <p:nvPr/>
            </p:nvSpPr>
            <p:spPr>
              <a:xfrm>
                <a:off x="6996984" y="5270391"/>
                <a:ext cx="1276065" cy="237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5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42 months contingency</a:t>
                </a:r>
              </a:p>
            </p:txBody>
          </p:sp>
        </p:grp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17A56CBD-5F05-4EF5-98DC-FE62B196F123}"/>
                </a:ext>
              </a:extLst>
            </p:cNvPr>
            <p:cNvSpPr/>
            <p:nvPr/>
          </p:nvSpPr>
          <p:spPr>
            <a:xfrm>
              <a:off x="1841361" y="5479320"/>
              <a:ext cx="177158" cy="327806"/>
            </a:xfrm>
            <a:prstGeom prst="triangl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D288F5-6795-4366-997E-42E499B09194}"/>
                </a:ext>
              </a:extLst>
            </p:cNvPr>
            <p:cNvSpPr txBox="1"/>
            <p:nvPr/>
          </p:nvSpPr>
          <p:spPr>
            <a:xfrm>
              <a:off x="7147849" y="650557"/>
              <a:ext cx="731520" cy="2585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FY27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8B5A12-4C5E-4C02-AFFE-D648D49B88A5}"/>
                </a:ext>
              </a:extLst>
            </p:cNvPr>
            <p:cNvSpPr txBox="1"/>
            <p:nvPr/>
          </p:nvSpPr>
          <p:spPr>
            <a:xfrm>
              <a:off x="7881852" y="649809"/>
              <a:ext cx="731520" cy="2585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FY28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B0A0C7A-4050-49C6-A233-13E280880BD5}"/>
                </a:ext>
              </a:extLst>
            </p:cNvPr>
            <p:cNvCxnSpPr>
              <a:cxnSpLocks/>
            </p:cNvCxnSpPr>
            <p:nvPr/>
          </p:nvCxnSpPr>
          <p:spPr>
            <a:xfrm>
              <a:off x="1292894" y="672402"/>
              <a:ext cx="0" cy="5366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33E50F3-0472-4E47-AB7C-34FE410F2614}"/>
                </a:ext>
              </a:extLst>
            </p:cNvPr>
            <p:cNvCxnSpPr/>
            <p:nvPr/>
          </p:nvCxnSpPr>
          <p:spPr>
            <a:xfrm>
              <a:off x="4223013" y="649542"/>
              <a:ext cx="0" cy="5365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10335CF-6137-436E-9224-CE7B85715865}"/>
                </a:ext>
              </a:extLst>
            </p:cNvPr>
            <p:cNvSpPr txBox="1"/>
            <p:nvPr/>
          </p:nvSpPr>
          <p:spPr>
            <a:xfrm>
              <a:off x="1654536" y="5813222"/>
              <a:ext cx="550807" cy="3416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/>
                <a:t>CD</a:t>
              </a:r>
            </a:p>
            <a:p>
              <a:pPr algn="ctr">
                <a:lnSpc>
                  <a:spcPct val="90000"/>
                </a:lnSpc>
              </a:pPr>
              <a:r>
                <a:rPr lang="en-US" sz="900" dirty="0"/>
                <a:t>3B</a:t>
              </a:r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B745094A-FD7F-429D-BF3D-874EB0E54D97}"/>
                </a:ext>
              </a:extLst>
            </p:cNvPr>
            <p:cNvSpPr/>
            <p:nvPr/>
          </p:nvSpPr>
          <p:spPr>
            <a:xfrm>
              <a:off x="2730175" y="5481225"/>
              <a:ext cx="177158" cy="327806"/>
            </a:xfrm>
            <a:prstGeom prst="triangl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2377549-CDFB-4C26-9437-A23FA2C7640F}"/>
                </a:ext>
              </a:extLst>
            </p:cNvPr>
            <p:cNvSpPr txBox="1"/>
            <p:nvPr/>
          </p:nvSpPr>
          <p:spPr>
            <a:xfrm>
              <a:off x="2543350" y="5815127"/>
              <a:ext cx="550807" cy="3416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/>
                <a:t>CD</a:t>
              </a:r>
            </a:p>
            <a:p>
              <a:pPr algn="ctr">
                <a:lnSpc>
                  <a:spcPct val="90000"/>
                </a:lnSpc>
              </a:pPr>
              <a:r>
                <a:rPr lang="en-US" sz="900" dirty="0"/>
                <a:t>2/3</a:t>
              </a:r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CC135305-9661-4EBD-A3FD-DDF423FDDD53}"/>
                </a:ext>
              </a:extLst>
            </p:cNvPr>
            <p:cNvSpPr/>
            <p:nvPr/>
          </p:nvSpPr>
          <p:spPr>
            <a:xfrm>
              <a:off x="889591" y="5481958"/>
              <a:ext cx="177158" cy="327806"/>
            </a:xfrm>
            <a:prstGeom prst="triangl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E067559-AA5B-45D8-9133-46D50FBE3C10}"/>
                </a:ext>
              </a:extLst>
            </p:cNvPr>
            <p:cNvSpPr txBox="1"/>
            <p:nvPr/>
          </p:nvSpPr>
          <p:spPr>
            <a:xfrm>
              <a:off x="702766" y="5815860"/>
              <a:ext cx="550807" cy="3416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/>
                <a:t>CD</a:t>
              </a:r>
            </a:p>
            <a:p>
              <a:pPr algn="ctr">
                <a:lnSpc>
                  <a:spcPct val="90000"/>
                </a:lnSpc>
              </a:pPr>
              <a:r>
                <a:rPr lang="en-US" sz="900" dirty="0"/>
                <a:t>1</a:t>
              </a:r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FA3BCA0F-97EF-4D86-95D4-BB508009D587}"/>
                </a:ext>
              </a:extLst>
            </p:cNvPr>
            <p:cNvSpPr/>
            <p:nvPr/>
          </p:nvSpPr>
          <p:spPr>
            <a:xfrm>
              <a:off x="1258407" y="5480062"/>
              <a:ext cx="177158" cy="328040"/>
            </a:xfrm>
            <a:prstGeom prst="triangl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986B8F3-F4C9-4E28-8E00-7BCCD6FE0006}"/>
                </a:ext>
              </a:extLst>
            </p:cNvPr>
            <p:cNvSpPr txBox="1"/>
            <p:nvPr/>
          </p:nvSpPr>
          <p:spPr>
            <a:xfrm>
              <a:off x="1071582" y="5814198"/>
              <a:ext cx="550807" cy="3416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/>
                <a:t>CD</a:t>
              </a:r>
            </a:p>
            <a:p>
              <a:pPr algn="ctr">
                <a:lnSpc>
                  <a:spcPct val="90000"/>
                </a:lnSpc>
              </a:pPr>
              <a:r>
                <a:rPr lang="en-US" sz="900" dirty="0"/>
                <a:t>3A</a:t>
              </a:r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5E5D3860-1A8B-4D04-956D-20DA7583BEC7}"/>
                </a:ext>
              </a:extLst>
            </p:cNvPr>
            <p:cNvSpPr/>
            <p:nvPr/>
          </p:nvSpPr>
          <p:spPr>
            <a:xfrm>
              <a:off x="2146670" y="956967"/>
              <a:ext cx="148070" cy="181613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C4ACAC5C-5133-41F3-94D5-221507EB3C88}"/>
                </a:ext>
              </a:extLst>
            </p:cNvPr>
            <p:cNvSpPr/>
            <p:nvPr/>
          </p:nvSpPr>
          <p:spPr>
            <a:xfrm>
              <a:off x="1813186" y="1162471"/>
              <a:ext cx="148070" cy="181613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C6AD85F-46D7-4667-B35E-1C97544205ED}"/>
                </a:ext>
              </a:extLst>
            </p:cNvPr>
            <p:cNvSpPr/>
            <p:nvPr/>
          </p:nvSpPr>
          <p:spPr>
            <a:xfrm>
              <a:off x="2233553" y="903815"/>
              <a:ext cx="2220888" cy="30192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 Systems Preliminary Design Complete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26F7299-F790-48BA-A35B-56CB5EF2F071}"/>
                </a:ext>
              </a:extLst>
            </p:cNvPr>
            <p:cNvSpPr/>
            <p:nvPr/>
          </p:nvSpPr>
          <p:spPr>
            <a:xfrm>
              <a:off x="1932720" y="1183007"/>
              <a:ext cx="2975125" cy="1585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 Systems FD (Excl. LLRF &amp; RFQ-DTL HVCM)</a:t>
              </a:r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5D5B8CBE-5337-49CD-A523-7C8490ABF12F}"/>
                </a:ext>
              </a:extLst>
            </p:cNvPr>
            <p:cNvSpPr/>
            <p:nvPr/>
          </p:nvSpPr>
          <p:spPr>
            <a:xfrm>
              <a:off x="2657318" y="1362068"/>
              <a:ext cx="148070" cy="181613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FFB6360-1DD2-4696-908E-E296C44633C2}"/>
                </a:ext>
              </a:extLst>
            </p:cNvPr>
            <p:cNvSpPr/>
            <p:nvPr/>
          </p:nvSpPr>
          <p:spPr>
            <a:xfrm>
              <a:off x="2708796" y="1383622"/>
              <a:ext cx="2742417" cy="16422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 Systems FD Complete (LLRF &amp; RFQ-DTL HVCM)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C6BE261-F1DC-4083-9F1B-14AC0CD665CA}"/>
                </a:ext>
              </a:extLst>
            </p:cNvPr>
            <p:cNvSpPr/>
            <p:nvPr/>
          </p:nvSpPr>
          <p:spPr>
            <a:xfrm>
              <a:off x="1977390" y="1635972"/>
              <a:ext cx="1663310" cy="228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Procure/Fab RF Systems Controls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C6522FC-B102-4198-9D36-930CCFD481DD}"/>
                </a:ext>
              </a:extLst>
            </p:cNvPr>
            <p:cNvSpPr/>
            <p:nvPr/>
          </p:nvSpPr>
          <p:spPr>
            <a:xfrm>
              <a:off x="1205197" y="1967453"/>
              <a:ext cx="2487744" cy="228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Transmitter Design &amp; Fab First Article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87A5640-C244-48C6-BF61-92474DCD614C}"/>
                </a:ext>
              </a:extLst>
            </p:cNvPr>
            <p:cNvSpPr/>
            <p:nvPr/>
          </p:nvSpPr>
          <p:spPr>
            <a:xfrm>
              <a:off x="1936370" y="2280444"/>
              <a:ext cx="1920240" cy="228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Procure/Fab Transmitters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782E2AA-66A1-42E5-BAE0-1EA88BC833AB}"/>
                </a:ext>
              </a:extLst>
            </p:cNvPr>
            <p:cNvSpPr/>
            <p:nvPr/>
          </p:nvSpPr>
          <p:spPr>
            <a:xfrm>
              <a:off x="1947040" y="2600991"/>
              <a:ext cx="2103120" cy="228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Procure/Fab SCL Klystrons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B0914DC-AF24-40EC-A294-FB828BF33CE1}"/>
                </a:ext>
              </a:extLst>
            </p:cNvPr>
            <p:cNvSpPr/>
            <p:nvPr/>
          </p:nvSpPr>
          <p:spPr>
            <a:xfrm>
              <a:off x="5063685" y="4507868"/>
              <a:ext cx="3692934" cy="2135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First High-Power Test for XMTR 30 &amp; 31 (8/2022), </a:t>
              </a:r>
              <a:r>
                <a:rPr lang="en-US" sz="1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27 &amp; 28 (11/2022), and 25 (11/2023) </a:t>
              </a:r>
              <a:r>
                <a:rPr lang="en-US" sz="1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Complete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93D5846-A05C-47CE-B637-469E7767EB6B}"/>
                </a:ext>
              </a:extLst>
            </p:cNvPr>
            <p:cNvSpPr/>
            <p:nvPr/>
          </p:nvSpPr>
          <p:spPr>
            <a:xfrm>
              <a:off x="1947431" y="2925375"/>
              <a:ext cx="1821824" cy="228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Procure/Fab WG, Circs and Loads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6E0A487-ABDC-4412-8A46-598B70B88033}"/>
                </a:ext>
              </a:extLst>
            </p:cNvPr>
            <p:cNvSpPr/>
            <p:nvPr/>
          </p:nvSpPr>
          <p:spPr>
            <a:xfrm>
              <a:off x="1947430" y="3239844"/>
              <a:ext cx="1687887" cy="2263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Procure/Fab Transformers &amp; SCR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8D6B643-6704-40C5-A6D8-6BF625C16206}"/>
                </a:ext>
              </a:extLst>
            </p:cNvPr>
            <p:cNvSpPr/>
            <p:nvPr/>
          </p:nvSpPr>
          <p:spPr>
            <a:xfrm>
              <a:off x="1955551" y="3574210"/>
              <a:ext cx="1725961" cy="2263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Procure/Fab New Modulator Systems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BD6B983-54A5-4930-8867-946A1693CA9B}"/>
                </a:ext>
              </a:extLst>
            </p:cNvPr>
            <p:cNvSpPr/>
            <p:nvPr/>
          </p:nvSpPr>
          <p:spPr>
            <a:xfrm>
              <a:off x="2772065" y="4216611"/>
              <a:ext cx="774585" cy="228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Proc/Fab LLRF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4E038F9-A28C-4C9C-9925-F8D2050A9282}"/>
                </a:ext>
              </a:extLst>
            </p:cNvPr>
            <p:cNvSpPr/>
            <p:nvPr/>
          </p:nvSpPr>
          <p:spPr>
            <a:xfrm>
              <a:off x="2766687" y="4815463"/>
              <a:ext cx="1222650" cy="2468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Proc/Fab </a:t>
              </a:r>
              <a:r>
                <a:rPr lang="en-US" sz="7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Upg</a:t>
              </a:r>
              <a:r>
                <a:rPr lang="en-US" sz="7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7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Linac</a:t>
              </a:r>
              <a:r>
                <a:rPr lang="en-US" sz="7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Modulators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F58B027-BE4F-4E9F-BA2B-55F06B02D6B9}"/>
                </a:ext>
              </a:extLst>
            </p:cNvPr>
            <p:cNvSpPr/>
            <p:nvPr/>
          </p:nvSpPr>
          <p:spPr>
            <a:xfrm>
              <a:off x="3430926" y="5136237"/>
              <a:ext cx="987082" cy="228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Procure/Fab 3MW Klystrons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85EEF37-F63F-486F-8813-A249B92B73CE}"/>
                </a:ext>
              </a:extLst>
            </p:cNvPr>
            <p:cNvSpPr/>
            <p:nvPr/>
          </p:nvSpPr>
          <p:spPr>
            <a:xfrm>
              <a:off x="1608503" y="5140404"/>
              <a:ext cx="1846817" cy="228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3MW Klystron Design &amp; Fab First Article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A226C9B-E04A-41C7-A52E-5C5FC3E51F51}"/>
                </a:ext>
              </a:extLst>
            </p:cNvPr>
            <p:cNvSpPr/>
            <p:nvPr/>
          </p:nvSpPr>
          <p:spPr>
            <a:xfrm>
              <a:off x="1956680" y="3890320"/>
              <a:ext cx="1724832" cy="228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Procure/Fab Utilities/Electrical</a:t>
              </a:r>
            </a:p>
          </p:txBody>
        </p:sp>
        <p:sp>
          <p:nvSpPr>
            <p:cNvPr id="69" name="Isosceles Triangle 68">
              <a:extLst>
                <a:ext uri="{FF2B5EF4-FFF2-40B4-BE49-F238E27FC236}">
                  <a16:creationId xmlns:a16="http://schemas.microsoft.com/office/drawing/2014/main" id="{3CB36F54-6C73-4507-B02D-DECAEDCED2EA}"/>
                </a:ext>
              </a:extLst>
            </p:cNvPr>
            <p:cNvSpPr/>
            <p:nvPr/>
          </p:nvSpPr>
          <p:spPr>
            <a:xfrm>
              <a:off x="4665695" y="5006603"/>
              <a:ext cx="148070" cy="181613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004A85A-AE32-49C0-8422-45084EE39C11}"/>
                </a:ext>
              </a:extLst>
            </p:cNvPr>
            <p:cNvSpPr/>
            <p:nvPr/>
          </p:nvSpPr>
          <p:spPr>
            <a:xfrm>
              <a:off x="4749626" y="4998250"/>
              <a:ext cx="2141318" cy="17398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Existing </a:t>
              </a:r>
              <a:r>
                <a:rPr lang="en-US" sz="1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Linac</a:t>
              </a:r>
              <a:r>
                <a:rPr lang="en-US" sz="1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Test HVCM w. Dual 3.0 MW Klystrons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18CBF3E-0D19-4D7B-A73E-DDA3BA2492FF}"/>
                </a:ext>
              </a:extLst>
            </p:cNvPr>
            <p:cNvSpPr/>
            <p:nvPr/>
          </p:nvSpPr>
          <p:spPr>
            <a:xfrm>
              <a:off x="3020763" y="4498792"/>
              <a:ext cx="2063485" cy="228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 SCL Installation</a:t>
              </a:r>
            </a:p>
          </p:txBody>
        </p: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10208AF5-8568-43E8-8AA1-269A3B48DE8E}"/>
                </a:ext>
              </a:extLst>
            </p:cNvPr>
            <p:cNvSpPr/>
            <p:nvPr/>
          </p:nvSpPr>
          <p:spPr>
            <a:xfrm>
              <a:off x="5011845" y="4507867"/>
              <a:ext cx="148070" cy="181613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2F087C15-A22E-4CE3-BD87-F29096BD8BB7}"/>
                </a:ext>
              </a:extLst>
            </p:cNvPr>
            <p:cNvSpPr/>
            <p:nvPr/>
          </p:nvSpPr>
          <p:spPr>
            <a:xfrm>
              <a:off x="4292415" y="4360451"/>
              <a:ext cx="148070" cy="181613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B35A6C-A516-4CC5-A97A-849D959A43C4}"/>
              </a:ext>
            </a:extLst>
          </p:cNvPr>
          <p:cNvCxnSpPr>
            <a:cxnSpLocks/>
          </p:cNvCxnSpPr>
          <p:nvPr/>
        </p:nvCxnSpPr>
        <p:spPr>
          <a:xfrm>
            <a:off x="5281477" y="1619522"/>
            <a:ext cx="0" cy="4672363"/>
          </a:xfrm>
          <a:prstGeom prst="line">
            <a:avLst/>
          </a:prstGeom>
          <a:ln w="12700">
            <a:solidFill>
              <a:srgbClr val="FFC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978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PPU Changes since CD-2/3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Major increases	</a:t>
            </a:r>
          </a:p>
          <a:p>
            <a:pPr lvl="1"/>
            <a:r>
              <a:rPr lang="en-US" sz="1600" dirty="0"/>
              <a:t>Additional SCR unit and temperature monitoring  $300k</a:t>
            </a:r>
          </a:p>
          <a:p>
            <a:pPr lvl="1"/>
            <a:r>
              <a:rPr lang="en-US" sz="1600" dirty="0"/>
              <a:t>ORNL-provided cooling system with other modulators’ AIP-36 upgrades  $227k</a:t>
            </a:r>
          </a:p>
          <a:p>
            <a:pPr lvl="1"/>
            <a:r>
              <a:rPr lang="en-US" sz="1600" dirty="0"/>
              <a:t>AT-HVCM GFE shipping/preparation for vendor FAT  $54k</a:t>
            </a:r>
          </a:p>
          <a:p>
            <a:pPr lvl="1"/>
            <a:endParaRPr lang="en-US" sz="16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3CB666-6861-4FF8-8576-B5A604116565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FFBF7245-6157-426C-8B3D-923F72FCE0A0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48055" y="2961213"/>
            <a:ext cx="11430000" cy="93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2235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to Complete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P.03.06.02 (SCR System) merged into P.03.06.02 (Transformer) in FY21</a:t>
            </a:r>
          </a:p>
          <a:p>
            <a:r>
              <a:rPr lang="en-US" sz="2000" dirty="0"/>
              <a:t>P.03.06.02 and P.03.06.04 primarily vendor subcontracts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3CB666-6861-4FF8-8576-B5A604116565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DFEAC061-665D-4A0E-83C8-29A6B6D8EF50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78025" y="2192655"/>
            <a:ext cx="823595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2090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to complete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Completion of manufacturing subcontracts main contributor to materials costs in FY21 and FY22</a:t>
            </a:r>
          </a:p>
          <a:p>
            <a:r>
              <a:rPr lang="en-US" sz="2000" dirty="0"/>
              <a:t>Labor primarily to support system installation and testing through FY23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3CB666-6861-4FF8-8576-B5A604116565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295F442F-2792-4266-B9FE-107CFB4741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6460285"/>
              </p:ext>
            </p:extLst>
          </p:nvPr>
        </p:nvGraphicFramePr>
        <p:xfrm>
          <a:off x="1573427" y="1986010"/>
          <a:ext cx="9213378" cy="4316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1154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7" y="751463"/>
            <a:ext cx="11430000" cy="5355074"/>
          </a:xfrm>
        </p:spPr>
        <p:txBody>
          <a:bodyPr/>
          <a:lstStyle/>
          <a:p>
            <a:r>
              <a:rPr lang="en-US" sz="2400" dirty="0"/>
              <a:t>Heavy technician / RM labor remaining in FY21/FY22 to support installation</a:t>
            </a:r>
          </a:p>
          <a:p>
            <a:r>
              <a:rPr lang="en-US" sz="2400" dirty="0"/>
              <a:t>Labor ramps down quickly after installation complete</a:t>
            </a:r>
          </a:p>
          <a:p>
            <a:r>
              <a:rPr lang="en-US" sz="2400" dirty="0"/>
              <a:t>Heavy technician labor support is a challenge for new Electrical Power Conversion Group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D81828-B18E-47A6-B66B-681BF9CE7F12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B179C2-EE0E-44A4-9124-062882552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85" y="2363073"/>
            <a:ext cx="8730229" cy="40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35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Change Requests post CD-2/3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3CB666-6861-4FF8-8576-B5A604116565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D2C335E8-7319-43F3-B499-9F190A51A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383708"/>
              </p:ext>
            </p:extLst>
          </p:nvPr>
        </p:nvGraphicFramePr>
        <p:xfrm>
          <a:off x="495149" y="813007"/>
          <a:ext cx="10982096" cy="602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2711">
                  <a:extLst>
                    <a:ext uri="{9D8B030D-6E8A-4147-A177-3AD203B41FA5}">
                      <a16:colId xmlns:a16="http://schemas.microsoft.com/office/drawing/2014/main" val="3326561252"/>
                    </a:ext>
                  </a:extLst>
                </a:gridCol>
                <a:gridCol w="4058337">
                  <a:extLst>
                    <a:ext uri="{9D8B030D-6E8A-4147-A177-3AD203B41FA5}">
                      <a16:colId xmlns:a16="http://schemas.microsoft.com/office/drawing/2014/main" val="242488718"/>
                    </a:ext>
                  </a:extLst>
                </a:gridCol>
                <a:gridCol w="1184223">
                  <a:extLst>
                    <a:ext uri="{9D8B030D-6E8A-4147-A177-3AD203B41FA5}">
                      <a16:colId xmlns:a16="http://schemas.microsoft.com/office/drawing/2014/main" val="158218517"/>
                    </a:ext>
                  </a:extLst>
                </a:gridCol>
                <a:gridCol w="4306825">
                  <a:extLst>
                    <a:ext uri="{9D8B030D-6E8A-4147-A177-3AD203B41FA5}">
                      <a16:colId xmlns:a16="http://schemas.microsoft.com/office/drawing/2014/main" val="465676991"/>
                    </a:ext>
                  </a:extLst>
                </a:gridCol>
              </a:tblGrid>
              <a:tr h="5010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PCR #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Title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Impact (k$)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Motivation</a:t>
                      </a:r>
                    </a:p>
                  </a:txBody>
                  <a:tcPr marL="123549" marR="123549" marT="61774" marB="61774"/>
                </a:tc>
                <a:extLst>
                  <a:ext uri="{0D108BD9-81ED-4DB2-BD59-A6C34878D82A}">
                    <a16:rowId xmlns:a16="http://schemas.microsoft.com/office/drawing/2014/main" val="229756214"/>
                  </a:ext>
                </a:extLst>
              </a:tr>
              <a:tr h="501058">
                <a:tc>
                  <a:txBody>
                    <a:bodyPr/>
                    <a:lstStyle/>
                    <a:p>
                      <a:r>
                        <a:rPr lang="en-US" sz="1400" dirty="0"/>
                        <a:t>LL-2020-42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Awarded AT-HVCMs &amp; Error Corrections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472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Correct error for historical actuals, incorporate vendor costs and impacts</a:t>
                      </a:r>
                    </a:p>
                  </a:txBody>
                  <a:tcPr marL="123549" marR="123549" marT="61774" marB="61774"/>
                </a:tc>
                <a:extLst>
                  <a:ext uri="{0D108BD9-81ED-4DB2-BD59-A6C34878D82A}">
                    <a16:rowId xmlns:a16="http://schemas.microsoft.com/office/drawing/2014/main" val="3687236503"/>
                  </a:ext>
                </a:extLst>
              </a:tr>
              <a:tr h="501058">
                <a:tc>
                  <a:txBody>
                    <a:bodyPr/>
                    <a:lstStyle/>
                    <a:p>
                      <a:r>
                        <a:rPr lang="en-US" sz="1400" dirty="0"/>
                        <a:t>LL-2020-50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AT-HVCM Vendor Inspection Consultant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14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Consultant for vendor oversight during COVID</a:t>
                      </a:r>
                    </a:p>
                  </a:txBody>
                  <a:tcPr marL="123549" marR="123549" marT="61774" marB="61774"/>
                </a:tc>
                <a:extLst>
                  <a:ext uri="{0D108BD9-81ED-4DB2-BD59-A6C34878D82A}">
                    <a16:rowId xmlns:a16="http://schemas.microsoft.com/office/drawing/2014/main" val="811458123"/>
                  </a:ext>
                </a:extLst>
              </a:tr>
              <a:tr h="501058">
                <a:tc>
                  <a:txBody>
                    <a:bodyPr/>
                    <a:lstStyle/>
                    <a:p>
                      <a:r>
                        <a:rPr lang="en-US" sz="1400" dirty="0"/>
                        <a:t>LL-2020-53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AT-HVCM Vendor Testing GFE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54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Prep and ship ORNL equipment to vendor for full power testing</a:t>
                      </a:r>
                    </a:p>
                  </a:txBody>
                  <a:tcPr marL="123549" marR="123549" marT="61774" marB="61774"/>
                </a:tc>
                <a:extLst>
                  <a:ext uri="{0D108BD9-81ED-4DB2-BD59-A6C34878D82A}">
                    <a16:rowId xmlns:a16="http://schemas.microsoft.com/office/drawing/2014/main" val="3786269711"/>
                  </a:ext>
                </a:extLst>
              </a:tr>
              <a:tr h="501058">
                <a:tc>
                  <a:txBody>
                    <a:bodyPr/>
                    <a:lstStyle/>
                    <a:p>
                      <a:r>
                        <a:rPr lang="en-US" sz="1400" dirty="0"/>
                        <a:t>RF-2021-01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AT-HVCM Oil Cooling System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227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Provide ORNL-furnished oil cooling systems compatible with AIP-36</a:t>
                      </a:r>
                    </a:p>
                  </a:txBody>
                  <a:tcPr marL="123549" marR="123549" marT="61774" marB="61774"/>
                </a:tc>
                <a:extLst>
                  <a:ext uri="{0D108BD9-81ED-4DB2-BD59-A6C34878D82A}">
                    <a16:rowId xmlns:a16="http://schemas.microsoft.com/office/drawing/2014/main" val="3927447387"/>
                  </a:ext>
                </a:extLst>
              </a:tr>
              <a:tr h="501058">
                <a:tc>
                  <a:txBody>
                    <a:bodyPr/>
                    <a:lstStyle/>
                    <a:p>
                      <a:r>
                        <a:rPr lang="en-US" sz="1400" dirty="0"/>
                        <a:t>RF-2021-03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Award of Remaining Transformers and SCRs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11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Cost increase to incorporate new design features</a:t>
                      </a:r>
                    </a:p>
                  </a:txBody>
                  <a:tcPr marL="123549" marR="123549" marT="61774" marB="61774"/>
                </a:tc>
                <a:extLst>
                  <a:ext uri="{0D108BD9-81ED-4DB2-BD59-A6C34878D82A}">
                    <a16:rowId xmlns:a16="http://schemas.microsoft.com/office/drawing/2014/main" val="2957982051"/>
                  </a:ext>
                </a:extLst>
              </a:tr>
              <a:tr h="501058">
                <a:tc>
                  <a:txBody>
                    <a:bodyPr/>
                    <a:lstStyle/>
                    <a:p>
                      <a:r>
                        <a:rPr lang="en-US" sz="1400" dirty="0"/>
                        <a:t>RF-2021-07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Award of AT-HVCM Spare Parts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(37)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Vendor schedule improvements and removal of vendor oversight</a:t>
                      </a:r>
                    </a:p>
                  </a:txBody>
                  <a:tcPr marL="123549" marR="123549" marT="61774" marB="61774"/>
                </a:tc>
                <a:extLst>
                  <a:ext uri="{0D108BD9-81ED-4DB2-BD59-A6C34878D82A}">
                    <a16:rowId xmlns:a16="http://schemas.microsoft.com/office/drawing/2014/main" val="3214005156"/>
                  </a:ext>
                </a:extLst>
              </a:tr>
              <a:tr h="501058">
                <a:tc>
                  <a:txBody>
                    <a:bodyPr/>
                    <a:lstStyle/>
                    <a:p>
                      <a:r>
                        <a:rPr lang="en-US" sz="1400" dirty="0"/>
                        <a:t>RF-2021-12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Added SCR Unit and Associated Hardware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228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Added SCR after failure of RFAX SCR unit</a:t>
                      </a:r>
                    </a:p>
                  </a:txBody>
                  <a:tcPr marL="123549" marR="123549" marT="61774" marB="61774"/>
                </a:tc>
                <a:extLst>
                  <a:ext uri="{0D108BD9-81ED-4DB2-BD59-A6C34878D82A}">
                    <a16:rowId xmlns:a16="http://schemas.microsoft.com/office/drawing/2014/main" val="1028841745"/>
                  </a:ext>
                </a:extLst>
              </a:tr>
              <a:tr h="501058">
                <a:tc>
                  <a:txBody>
                    <a:bodyPr/>
                    <a:lstStyle/>
                    <a:p>
                      <a:r>
                        <a:rPr lang="en-US" sz="1400" dirty="0"/>
                        <a:t>RF-2021-13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AT-HVCM Temperature Monitoring and Other Diagnostics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79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Added temp. monitoring so modulator consistent with others</a:t>
                      </a:r>
                    </a:p>
                  </a:txBody>
                  <a:tcPr marL="123549" marR="123549" marT="61774" marB="61774"/>
                </a:tc>
                <a:extLst>
                  <a:ext uri="{0D108BD9-81ED-4DB2-BD59-A6C34878D82A}">
                    <a16:rowId xmlns:a16="http://schemas.microsoft.com/office/drawing/2014/main" val="405550602"/>
                  </a:ext>
                </a:extLst>
              </a:tr>
              <a:tr h="501058">
                <a:tc>
                  <a:txBody>
                    <a:bodyPr/>
                    <a:lstStyle/>
                    <a:p>
                      <a:r>
                        <a:rPr lang="en-US" sz="1400" dirty="0"/>
                        <a:t>LL-2021-02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AT-HVCM Vendor Schedule Update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Capture vendor schedule slippages</a:t>
                      </a:r>
                    </a:p>
                  </a:txBody>
                  <a:tcPr marL="123549" marR="123549" marT="61774" marB="61774"/>
                </a:tc>
                <a:extLst>
                  <a:ext uri="{0D108BD9-81ED-4DB2-BD59-A6C34878D82A}">
                    <a16:rowId xmlns:a16="http://schemas.microsoft.com/office/drawing/2014/main" val="96105568"/>
                  </a:ext>
                </a:extLst>
              </a:tr>
              <a:tr h="501058">
                <a:tc>
                  <a:txBody>
                    <a:bodyPr/>
                    <a:lstStyle/>
                    <a:p>
                      <a:r>
                        <a:rPr lang="en-US" sz="1400" dirty="0"/>
                        <a:t>LL-2021-15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Modulator Oil Award and de-scope test equipment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(24)</a:t>
                      </a:r>
                    </a:p>
                  </a:txBody>
                  <a:tcPr marL="123549" marR="123549" marT="61774" marB="6177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Reduced cost of modulator oil</a:t>
                      </a:r>
                    </a:p>
                  </a:txBody>
                  <a:tcPr marL="123549" marR="123549" marT="61774" marB="61774"/>
                </a:tc>
                <a:extLst>
                  <a:ext uri="{0D108BD9-81ED-4DB2-BD59-A6C34878D82A}">
                    <a16:rowId xmlns:a16="http://schemas.microsoft.com/office/drawing/2014/main" val="1415702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484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Register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active risks identified</a:t>
            </a:r>
          </a:p>
          <a:p>
            <a:pPr lvl="1"/>
            <a:r>
              <a:rPr lang="en-US" dirty="0"/>
              <a:t>Three risks retired</a:t>
            </a:r>
          </a:p>
          <a:p>
            <a:r>
              <a:rPr lang="en-US" dirty="0"/>
              <a:t>High Risks</a:t>
            </a:r>
          </a:p>
          <a:p>
            <a:pPr lvl="1"/>
            <a:r>
              <a:rPr lang="en-US" dirty="0"/>
              <a:t>No high risks identified</a:t>
            </a:r>
          </a:p>
          <a:p>
            <a:r>
              <a:rPr lang="en-US" dirty="0"/>
              <a:t>Key risk categories analyzed</a:t>
            </a:r>
          </a:p>
          <a:p>
            <a:pPr lvl="1"/>
            <a:r>
              <a:rPr lang="en-US" dirty="0"/>
              <a:t>Equipment requirements</a:t>
            </a:r>
          </a:p>
          <a:p>
            <a:r>
              <a:rPr lang="en-US" dirty="0"/>
              <a:t>Risks are reviewed on a regular basis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5CC0DF-C7E2-4CBB-B2F4-2AB3328E6374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9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Scope</a:t>
            </a:r>
          </a:p>
          <a:p>
            <a:r>
              <a:rPr lang="en-US" sz="2400" dirty="0"/>
              <a:t>Organization</a:t>
            </a:r>
          </a:p>
          <a:p>
            <a:r>
              <a:rPr lang="en-US" sz="2400" dirty="0"/>
              <a:t>Progress since CD-2/3</a:t>
            </a:r>
          </a:p>
          <a:p>
            <a:r>
              <a:rPr lang="en-US" sz="2400" dirty="0"/>
              <a:t>Challenges</a:t>
            </a:r>
          </a:p>
          <a:p>
            <a:r>
              <a:rPr lang="en-US" sz="2400" dirty="0"/>
              <a:t>Final design status</a:t>
            </a:r>
          </a:p>
          <a:p>
            <a:r>
              <a:rPr lang="en-US" sz="2400" dirty="0"/>
              <a:t>Installation plans</a:t>
            </a:r>
          </a:p>
          <a:p>
            <a:r>
              <a:rPr lang="en-US" sz="2400" dirty="0"/>
              <a:t>Cost and schedule</a:t>
            </a:r>
          </a:p>
          <a:p>
            <a:r>
              <a:rPr lang="en-US" sz="2400" dirty="0"/>
              <a:t>Labor profile</a:t>
            </a:r>
          </a:p>
          <a:p>
            <a:r>
              <a:rPr lang="en-US" sz="2400" dirty="0"/>
              <a:t>Risk register</a:t>
            </a:r>
          </a:p>
          <a:p>
            <a:r>
              <a:rPr lang="en-US" sz="2400" dirty="0"/>
              <a:t>Responses to recommendations</a:t>
            </a:r>
          </a:p>
          <a:p>
            <a:r>
              <a:rPr lang="en-US" sz="2400" dirty="0"/>
              <a:t>ESH&amp;Q and COVID-19 impacts</a:t>
            </a:r>
          </a:p>
          <a:p>
            <a:r>
              <a:rPr lang="en-US" sz="2400" dirty="0"/>
              <a:t>12-month look-ahead</a:t>
            </a:r>
          </a:p>
          <a:p>
            <a:r>
              <a:rPr lang="en-US" sz="24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26789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 to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recommendations from CD-2/3 DOE review </a:t>
            </a:r>
          </a:p>
          <a:p>
            <a:r>
              <a:rPr lang="en-US" dirty="0"/>
              <a:t>Recommendations from prior reviews are closed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DEE218-F3C2-4837-B203-468A56F458B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13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 and COVID-19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 vendor non-conformance to ORNL implemented changes</a:t>
            </a:r>
          </a:p>
          <a:p>
            <a:pPr lvl="1"/>
            <a:r>
              <a:rPr lang="en-US" dirty="0"/>
              <a:t>Vendor improved internal QA procedures to address</a:t>
            </a:r>
          </a:p>
          <a:p>
            <a:pPr lvl="1"/>
            <a:r>
              <a:rPr lang="en-US" dirty="0"/>
              <a:t>ORNL to perform more thorough incoming inspections</a:t>
            </a:r>
          </a:p>
          <a:p>
            <a:r>
              <a:rPr lang="en-US" dirty="0"/>
              <a:t>Modulator vendor has done a good job capturing ECOs with ORNL approval</a:t>
            </a:r>
          </a:p>
          <a:p>
            <a:r>
              <a:rPr lang="en-US" dirty="0"/>
              <a:t>COVID-19 has impacted manufacturing</a:t>
            </a:r>
          </a:p>
          <a:p>
            <a:pPr lvl="1"/>
            <a:r>
              <a:rPr lang="en-US" dirty="0"/>
              <a:t>Vendor supply chain delays impacting manufacturing by ≤3 months</a:t>
            </a:r>
          </a:p>
          <a:p>
            <a:pPr lvl="1"/>
            <a:r>
              <a:rPr lang="en-US" dirty="0"/>
              <a:t>Inability to travel required ORNL to hire local NM consultant to monitor modulator fabrication and assembly</a:t>
            </a:r>
          </a:p>
          <a:p>
            <a:pPr lvl="1"/>
            <a:r>
              <a:rPr lang="en-US" dirty="0"/>
              <a:t>Overall, vendors and ORNL personnel have done an outstanding job responding to COVID-19 issues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5CC0DF-C7E2-4CBB-B2F4-2AB3328E6374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3,5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7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12-Month Look-Ahead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FAT of modulator systems</a:t>
            </a:r>
          </a:p>
          <a:p>
            <a:pPr lvl="1"/>
            <a:r>
              <a:rPr lang="en-US" dirty="0"/>
              <a:t>SCL-Mod30:  Sept. 2021</a:t>
            </a:r>
          </a:p>
          <a:p>
            <a:pPr lvl="1"/>
            <a:r>
              <a:rPr lang="en-US" dirty="0"/>
              <a:t>SCL-Mod28:  Sept. 2021</a:t>
            </a:r>
          </a:p>
          <a:p>
            <a:pPr lvl="1"/>
            <a:r>
              <a:rPr lang="en-US" dirty="0"/>
              <a:t>SCL-Mod25:  Nov. 2021</a:t>
            </a:r>
          </a:p>
          <a:p>
            <a:r>
              <a:rPr lang="en-US" dirty="0"/>
              <a:t>Complete delivery of power transformers and SCR units by end of FY2021</a:t>
            </a:r>
          </a:p>
          <a:p>
            <a:r>
              <a:rPr lang="en-US" dirty="0"/>
              <a:t>Installation of first two systems initiated by summer of 2022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AE274-447F-4308-AF59-79D818774CE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4,5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53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Technical challenges mostly in the past</a:t>
            </a:r>
          </a:p>
          <a:p>
            <a:r>
              <a:rPr lang="en-US" dirty="0"/>
              <a:t>Project is on schedule</a:t>
            </a:r>
          </a:p>
          <a:p>
            <a:pPr lvl="1"/>
            <a:r>
              <a:rPr lang="en-US" dirty="0"/>
              <a:t>Vendor subcontracts are on track with deliveries on schedule</a:t>
            </a:r>
          </a:p>
          <a:p>
            <a:pPr lvl="1"/>
            <a:r>
              <a:rPr lang="en-US" dirty="0"/>
              <a:t>Installation scheduled to begin late FY21</a:t>
            </a:r>
          </a:p>
          <a:p>
            <a:r>
              <a:rPr lang="en-US" dirty="0"/>
              <a:t>Using PCRs, costs have been well managed</a:t>
            </a:r>
          </a:p>
          <a:p>
            <a:r>
              <a:rPr lang="en-US" dirty="0"/>
              <a:t>Labor ramp-up for installation will tax EPC group resources</a:t>
            </a:r>
          </a:p>
        </p:txBody>
      </p:sp>
    </p:spTree>
    <p:extLst>
      <p:ext uri="{BB962C8B-B14F-4D97-AF65-F5344CB8AC3E}">
        <p14:creationId xmlns:p14="http://schemas.microsoft.com/office/powerpoint/2010/main" val="56224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P.3.6 – New </a:t>
            </a:r>
            <a:r>
              <a:rPr lang="en-US" dirty="0" err="1"/>
              <a:t>Linac</a:t>
            </a:r>
            <a:r>
              <a:rPr lang="en-US" dirty="0"/>
              <a:t> Modulators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7" y="721567"/>
            <a:ext cx="11430000" cy="5358384"/>
          </a:xfrm>
        </p:spPr>
        <p:txBody>
          <a:bodyPr/>
          <a:lstStyle/>
          <a:p>
            <a:r>
              <a:rPr lang="en-US" sz="2400" dirty="0"/>
              <a:t>Final design of, procure, install, test and commission </a:t>
            </a:r>
            <a:r>
              <a:rPr lang="en-US" sz="2400" u="sng" dirty="0"/>
              <a:t>three</a:t>
            </a:r>
            <a:r>
              <a:rPr lang="en-US" sz="2400" dirty="0"/>
              <a:t> new Alternative Topology High Voltage Converter Modulators (AT-HVCM) to power twenty-eight 700 kW klystrons</a:t>
            </a:r>
          </a:p>
          <a:p>
            <a:pPr lvl="1"/>
            <a:r>
              <a:rPr lang="en-US" sz="2000" dirty="0"/>
              <a:t>Procure modulators under P.10.3.6</a:t>
            </a:r>
          </a:p>
          <a:p>
            <a:pPr lvl="1"/>
            <a:r>
              <a:rPr lang="en-US" sz="2000" dirty="0"/>
              <a:t>Procure modulator spares to support operation of new AT-HVCM modulators</a:t>
            </a:r>
          </a:p>
          <a:p>
            <a:pPr lvl="1"/>
            <a:r>
              <a:rPr lang="en-US" sz="2000" dirty="0"/>
              <a:t>Procure transformer and SCR Controller</a:t>
            </a:r>
          </a:p>
          <a:p>
            <a:pPr lvl="1"/>
            <a:r>
              <a:rPr lang="en-US" sz="2000" dirty="0"/>
              <a:t>Upgrade &amp; procure controller to address obsolescence issues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24041A-F113-4D29-B6FC-1A4D4D313A90}"/>
              </a:ext>
            </a:extLst>
          </p:cNvPr>
          <p:cNvGrpSpPr/>
          <p:nvPr/>
        </p:nvGrpSpPr>
        <p:grpSpPr>
          <a:xfrm>
            <a:off x="3947160" y="3176692"/>
            <a:ext cx="8921469" cy="3681308"/>
            <a:chOff x="1475252" y="3176692"/>
            <a:chExt cx="8921469" cy="36813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DCEC42C-1DC4-4292-8693-1DE43D486791}"/>
                </a:ext>
              </a:extLst>
            </p:cNvPr>
            <p:cNvGrpSpPr/>
            <p:nvPr/>
          </p:nvGrpSpPr>
          <p:grpSpPr>
            <a:xfrm>
              <a:off x="1475252" y="3823589"/>
              <a:ext cx="8921469" cy="2497849"/>
              <a:chOff x="127445" y="1383032"/>
              <a:chExt cx="12632700" cy="353692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BD96ABE-D252-47B9-8238-17232B8AE7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7445" y="1383033"/>
                <a:ext cx="3913504" cy="2962389"/>
              </a:xfrm>
              <a:prstGeom prst="rect">
                <a:avLst/>
              </a:prstGeom>
            </p:spPr>
          </p:pic>
          <p:pic>
            <p:nvPicPr>
              <p:cNvPr id="54" name="Picture 53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A9373A49-7681-4635-AD35-3EC482FF72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40948" y="1383033"/>
                <a:ext cx="4269919" cy="3431727"/>
              </a:xfrm>
              <a:prstGeom prst="rect">
                <a:avLst/>
              </a:prstGeom>
            </p:spPr>
          </p:pic>
          <p:pic>
            <p:nvPicPr>
              <p:cNvPr id="55" name="Picture 54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3F1C8D9E-19F9-4718-810F-2EA19FC5B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10867" y="1383032"/>
                <a:ext cx="4449278" cy="3536926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FA57C56-9114-4DD9-B6B3-2806A6CED007}"/>
                </a:ext>
              </a:extLst>
            </p:cNvPr>
            <p:cNvGrpSpPr/>
            <p:nvPr/>
          </p:nvGrpSpPr>
          <p:grpSpPr>
            <a:xfrm>
              <a:off x="2662365" y="4423494"/>
              <a:ext cx="6554011" cy="60381"/>
              <a:chOff x="2662365" y="4423494"/>
              <a:chExt cx="6554011" cy="60381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2F3AF02-0CFF-47A7-9F25-8B24AD06D7E4}"/>
                  </a:ext>
                </a:extLst>
              </p:cNvPr>
              <p:cNvSpPr/>
              <p:nvPr/>
            </p:nvSpPr>
            <p:spPr>
              <a:xfrm>
                <a:off x="2895565" y="4443624"/>
                <a:ext cx="40251" cy="4025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3020611-FD03-4C5E-A805-7A7D48C7C623}"/>
                  </a:ext>
                </a:extLst>
              </p:cNvPr>
              <p:cNvSpPr/>
              <p:nvPr/>
            </p:nvSpPr>
            <p:spPr>
              <a:xfrm>
                <a:off x="2662365" y="4443624"/>
                <a:ext cx="40251" cy="4025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A77D276-C4A9-473E-BBB2-A504C87CBB70}"/>
                  </a:ext>
                </a:extLst>
              </p:cNvPr>
              <p:cNvSpPr/>
              <p:nvPr/>
            </p:nvSpPr>
            <p:spPr>
              <a:xfrm>
                <a:off x="2780125" y="4443624"/>
                <a:ext cx="40251" cy="4025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C6CCA83-CABD-4BA9-9DE6-D80FF56C13EE}"/>
                  </a:ext>
                </a:extLst>
              </p:cNvPr>
              <p:cNvSpPr/>
              <p:nvPr/>
            </p:nvSpPr>
            <p:spPr>
              <a:xfrm>
                <a:off x="2990880" y="4443624"/>
                <a:ext cx="40251" cy="4025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E954BD8-1C59-4009-B750-72AD08EA062F}"/>
                  </a:ext>
                </a:extLst>
              </p:cNvPr>
              <p:cNvSpPr/>
              <p:nvPr/>
            </p:nvSpPr>
            <p:spPr>
              <a:xfrm>
                <a:off x="4703959" y="4423499"/>
                <a:ext cx="40251" cy="4025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AC7E569-4C75-48C5-B1DF-2A7F253665CB}"/>
                  </a:ext>
                </a:extLst>
              </p:cNvPr>
              <p:cNvSpPr/>
              <p:nvPr/>
            </p:nvSpPr>
            <p:spPr>
              <a:xfrm>
                <a:off x="4802754" y="4423499"/>
                <a:ext cx="40251" cy="4025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2BCC1EA-1B27-46CF-B120-3C094DC6783C}"/>
                  </a:ext>
                </a:extLst>
              </p:cNvPr>
              <p:cNvSpPr/>
              <p:nvPr/>
            </p:nvSpPr>
            <p:spPr>
              <a:xfrm>
                <a:off x="4901549" y="4423498"/>
                <a:ext cx="40251" cy="4025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CF5BFCE-8897-4803-B75A-3C78B631713B}"/>
                  </a:ext>
                </a:extLst>
              </p:cNvPr>
              <p:cNvSpPr/>
              <p:nvPr/>
            </p:nvSpPr>
            <p:spPr>
              <a:xfrm>
                <a:off x="5033706" y="4423498"/>
                <a:ext cx="40251" cy="4025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6FD8307-45CE-4ADE-9907-29C6FAED704E}"/>
                  </a:ext>
                </a:extLst>
              </p:cNvPr>
              <p:cNvSpPr/>
              <p:nvPr/>
            </p:nvSpPr>
            <p:spPr>
              <a:xfrm>
                <a:off x="5143866" y="4423498"/>
                <a:ext cx="40251" cy="4025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FB20087-4925-4C01-B5BD-DFFEA6D09C2F}"/>
                  </a:ext>
                </a:extLst>
              </p:cNvPr>
              <p:cNvSpPr/>
              <p:nvPr/>
            </p:nvSpPr>
            <p:spPr>
              <a:xfrm>
                <a:off x="5248567" y="4423497"/>
                <a:ext cx="40251" cy="40251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266684E-9E0D-459D-816C-1AA9BEA7A22F}"/>
                  </a:ext>
                </a:extLst>
              </p:cNvPr>
              <p:cNvSpPr/>
              <p:nvPr/>
            </p:nvSpPr>
            <p:spPr>
              <a:xfrm>
                <a:off x="5884415" y="4443622"/>
                <a:ext cx="40251" cy="40251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85C6F45-EE91-4290-B1C5-D971A453145A}"/>
                  </a:ext>
                </a:extLst>
              </p:cNvPr>
              <p:cNvSpPr/>
              <p:nvPr/>
            </p:nvSpPr>
            <p:spPr>
              <a:xfrm>
                <a:off x="5988402" y="4443622"/>
                <a:ext cx="40251" cy="40251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14B8657-D730-4DA3-9D36-69EC36B475C7}"/>
                  </a:ext>
                </a:extLst>
              </p:cNvPr>
              <p:cNvSpPr/>
              <p:nvPr/>
            </p:nvSpPr>
            <p:spPr>
              <a:xfrm>
                <a:off x="6079150" y="4443622"/>
                <a:ext cx="40251" cy="40251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6E224AF-FF47-4EE8-8A38-CD221D15A2F3}"/>
                  </a:ext>
                </a:extLst>
              </p:cNvPr>
              <p:cNvSpPr/>
              <p:nvPr/>
            </p:nvSpPr>
            <p:spPr>
              <a:xfrm>
                <a:off x="6211077" y="4443621"/>
                <a:ext cx="40251" cy="40251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4DF4BED-3D03-414C-9382-8A0C09F65B08}"/>
                  </a:ext>
                </a:extLst>
              </p:cNvPr>
              <p:cNvSpPr/>
              <p:nvPr/>
            </p:nvSpPr>
            <p:spPr>
              <a:xfrm>
                <a:off x="6315063" y="4443620"/>
                <a:ext cx="40251" cy="40251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696D5D7-E527-4D32-9F2C-6AC4985AC4A0}"/>
                  </a:ext>
                </a:extLst>
              </p:cNvPr>
              <p:cNvSpPr/>
              <p:nvPr/>
            </p:nvSpPr>
            <p:spPr>
              <a:xfrm>
                <a:off x="6417895" y="4443620"/>
                <a:ext cx="40251" cy="40251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C0D09F3-22D1-4E8E-90AA-02687CF7E3E5}"/>
                  </a:ext>
                </a:extLst>
              </p:cNvPr>
              <p:cNvSpPr/>
              <p:nvPr/>
            </p:nvSpPr>
            <p:spPr>
              <a:xfrm>
                <a:off x="7451747" y="4423497"/>
                <a:ext cx="40251" cy="40251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4D9BB69-D73C-4846-9925-303589A16E7C}"/>
                  </a:ext>
                </a:extLst>
              </p:cNvPr>
              <p:cNvSpPr/>
              <p:nvPr/>
            </p:nvSpPr>
            <p:spPr>
              <a:xfrm>
                <a:off x="7553044" y="4423497"/>
                <a:ext cx="40251" cy="40251"/>
              </a:xfrm>
              <a:prstGeom prst="ellipse">
                <a:avLst/>
              </a:prstGeom>
              <a:solidFill>
                <a:srgbClr val="00B0F0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CDB284C-DB8B-4F01-9C2F-BE12B6233ACA}"/>
                  </a:ext>
                </a:extLst>
              </p:cNvPr>
              <p:cNvSpPr/>
              <p:nvPr/>
            </p:nvSpPr>
            <p:spPr>
              <a:xfrm>
                <a:off x="7654341" y="4423497"/>
                <a:ext cx="40251" cy="40251"/>
              </a:xfrm>
              <a:prstGeom prst="ellipse">
                <a:avLst/>
              </a:prstGeom>
              <a:solidFill>
                <a:srgbClr val="FF66CC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1FE9A53-34AC-40AE-99FA-F176D652EBB7}"/>
                  </a:ext>
                </a:extLst>
              </p:cNvPr>
              <p:cNvSpPr/>
              <p:nvPr/>
            </p:nvSpPr>
            <p:spPr>
              <a:xfrm>
                <a:off x="7788030" y="4423497"/>
                <a:ext cx="40251" cy="40251"/>
              </a:xfrm>
              <a:prstGeom prst="ellipse">
                <a:avLst/>
              </a:prstGeom>
              <a:solidFill>
                <a:srgbClr val="FF66CC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AC6CA66-CFE6-49B4-AFA4-8A00209E0EA7}"/>
                  </a:ext>
                </a:extLst>
              </p:cNvPr>
              <p:cNvSpPr/>
              <p:nvPr/>
            </p:nvSpPr>
            <p:spPr>
              <a:xfrm>
                <a:off x="7895865" y="4423497"/>
                <a:ext cx="40251" cy="40251"/>
              </a:xfrm>
              <a:prstGeom prst="ellipse">
                <a:avLst/>
              </a:prstGeom>
              <a:solidFill>
                <a:srgbClr val="FF66CC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FF50F629-DF81-43D7-A733-EF4E2D27A577}"/>
                  </a:ext>
                </a:extLst>
              </p:cNvPr>
              <p:cNvSpPr/>
              <p:nvPr/>
            </p:nvSpPr>
            <p:spPr>
              <a:xfrm>
                <a:off x="8003699" y="4423497"/>
                <a:ext cx="40251" cy="40251"/>
              </a:xfrm>
              <a:prstGeom prst="ellipse">
                <a:avLst/>
              </a:prstGeom>
              <a:solidFill>
                <a:srgbClr val="FF66CC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3CD0B58-95B7-4E42-8076-21F3C418CD15}"/>
                  </a:ext>
                </a:extLst>
              </p:cNvPr>
              <p:cNvSpPr/>
              <p:nvPr/>
            </p:nvSpPr>
            <p:spPr>
              <a:xfrm>
                <a:off x="8618614" y="4423497"/>
                <a:ext cx="40251" cy="40251"/>
              </a:xfrm>
              <a:prstGeom prst="ellipse">
                <a:avLst/>
              </a:prstGeom>
              <a:solidFill>
                <a:srgbClr val="FF66CC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C163F6F-CD87-4C82-A855-1FD7F0FE6EB9}"/>
                  </a:ext>
                </a:extLst>
              </p:cNvPr>
              <p:cNvSpPr/>
              <p:nvPr/>
            </p:nvSpPr>
            <p:spPr>
              <a:xfrm>
                <a:off x="8729086" y="4423497"/>
                <a:ext cx="40251" cy="40251"/>
              </a:xfrm>
              <a:prstGeom prst="ellipse">
                <a:avLst/>
              </a:prstGeom>
              <a:solidFill>
                <a:srgbClr val="FF66CC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3E770662-799C-458E-BFA6-879F9D693026}"/>
                  </a:ext>
                </a:extLst>
              </p:cNvPr>
              <p:cNvSpPr/>
              <p:nvPr/>
            </p:nvSpPr>
            <p:spPr>
              <a:xfrm>
                <a:off x="8833305" y="4423494"/>
                <a:ext cx="40251" cy="40251"/>
              </a:xfrm>
              <a:prstGeom prst="ellipse">
                <a:avLst/>
              </a:prstGeom>
              <a:solidFill>
                <a:srgbClr val="FF66CC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D573CAD-E27D-45BC-9FCF-3905CC1D2FDD}"/>
                  </a:ext>
                </a:extLst>
              </p:cNvPr>
              <p:cNvSpPr/>
              <p:nvPr/>
            </p:nvSpPr>
            <p:spPr>
              <a:xfrm>
                <a:off x="8963431" y="4423494"/>
                <a:ext cx="40251" cy="40251"/>
              </a:xfrm>
              <a:prstGeom prst="ellipse">
                <a:avLst/>
              </a:prstGeom>
              <a:solidFill>
                <a:srgbClr val="FF66CC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417E0EB-F1F0-4B97-A3AC-9504E8981B93}"/>
                  </a:ext>
                </a:extLst>
              </p:cNvPr>
              <p:cNvSpPr/>
              <p:nvPr/>
            </p:nvSpPr>
            <p:spPr>
              <a:xfrm>
                <a:off x="9073431" y="4423494"/>
                <a:ext cx="40251" cy="40251"/>
              </a:xfrm>
              <a:prstGeom prst="ellipse">
                <a:avLst/>
              </a:prstGeom>
              <a:solidFill>
                <a:srgbClr val="FF66CC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B4B684B4-870E-4867-B47A-E807BF0B5DAB}"/>
                  </a:ext>
                </a:extLst>
              </p:cNvPr>
              <p:cNvSpPr/>
              <p:nvPr/>
            </p:nvSpPr>
            <p:spPr>
              <a:xfrm>
                <a:off x="9176125" y="4423494"/>
                <a:ext cx="40251" cy="40251"/>
              </a:xfrm>
              <a:prstGeom prst="ellipse">
                <a:avLst/>
              </a:prstGeom>
              <a:solidFill>
                <a:srgbClr val="FF66CC"/>
              </a:solidFill>
              <a:ln w="3175">
                <a:solidFill>
                  <a:srgbClr val="00B0F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D71E949-6938-4167-8056-A29FCD450904}"/>
                </a:ext>
              </a:extLst>
            </p:cNvPr>
            <p:cNvGrpSpPr/>
            <p:nvPr/>
          </p:nvGrpSpPr>
          <p:grpSpPr>
            <a:xfrm>
              <a:off x="2042650" y="3176692"/>
              <a:ext cx="7210639" cy="3681308"/>
              <a:chOff x="2042650" y="3176692"/>
              <a:chExt cx="7210639" cy="368130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D44592-61BB-493A-8C31-A38FC42396D3}"/>
                  </a:ext>
                </a:extLst>
              </p:cNvPr>
              <p:cNvSpPr txBox="1"/>
              <p:nvPr/>
            </p:nvSpPr>
            <p:spPr>
              <a:xfrm>
                <a:off x="2042650" y="3188934"/>
                <a:ext cx="2173993" cy="480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+mn-lt"/>
                  </a:rPr>
                  <a:t>SCL-Mod25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+mn-lt"/>
                  </a:rPr>
                  <a:t>SCR and modulator (9)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8FC2AAE7-E8F9-4371-AF0C-E526DD1127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9514" y="3663209"/>
                <a:ext cx="124464" cy="43922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7535E5B-0621-46AD-A8FD-DF8D96EAFF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38712" y="3656823"/>
                <a:ext cx="226542" cy="44561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C3668C-355D-4CE5-9008-AB96F22E544C}"/>
                  </a:ext>
                </a:extLst>
              </p:cNvPr>
              <p:cNvSpPr txBox="1"/>
              <p:nvPr/>
            </p:nvSpPr>
            <p:spPr>
              <a:xfrm>
                <a:off x="4626239" y="3183078"/>
                <a:ext cx="2173993" cy="480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00B0F0"/>
                    </a:solidFill>
                    <a:latin typeface="+mn-lt"/>
                  </a:rPr>
                  <a:t>SCL-Mod28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00B0F0"/>
                    </a:solidFill>
                    <a:latin typeface="+mn-lt"/>
                  </a:rPr>
                  <a:t>SCR and modulator (9)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53831591-69E9-4E18-80CA-A3A36FD309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42279" y="3649293"/>
                <a:ext cx="233201" cy="45314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20E9B7F5-0D25-4449-84EC-0E01DF7DB8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5480" y="3649293"/>
                <a:ext cx="212922" cy="412512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A11F876-E6F4-4410-A712-A80F74691106}"/>
                  </a:ext>
                </a:extLst>
              </p:cNvPr>
              <p:cNvSpPr txBox="1"/>
              <p:nvPr/>
            </p:nvSpPr>
            <p:spPr>
              <a:xfrm>
                <a:off x="6979910" y="3176692"/>
                <a:ext cx="2273379" cy="480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FF66CC"/>
                    </a:solidFill>
                    <a:latin typeface="+mn-lt"/>
                  </a:rPr>
                  <a:t>SCL-Mod30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FF66CC"/>
                    </a:solidFill>
                    <a:latin typeface="+mn-lt"/>
                  </a:rPr>
                  <a:t>SCR and modulator (10)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3C5E138-70D4-477E-A02A-B9457A3174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3788" y="3649293"/>
                <a:ext cx="179678" cy="435262"/>
              </a:xfrm>
              <a:prstGeom prst="straightConnector1">
                <a:avLst/>
              </a:prstGeom>
              <a:ln w="28575">
                <a:solidFill>
                  <a:srgbClr val="FF66CC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BFB252C7-4C79-4051-99E2-ADDA53ECE5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3591" y="3649293"/>
                <a:ext cx="230197" cy="441435"/>
              </a:xfrm>
              <a:prstGeom prst="straightConnector1">
                <a:avLst/>
              </a:prstGeom>
              <a:ln w="28575">
                <a:solidFill>
                  <a:srgbClr val="FF66CC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305E132-B578-4ED7-BAF2-C16E5923167C}"/>
                  </a:ext>
                </a:extLst>
              </p:cNvPr>
              <p:cNvSpPr txBox="1"/>
              <p:nvPr/>
            </p:nvSpPr>
            <p:spPr>
              <a:xfrm>
                <a:off x="5226599" y="6377869"/>
                <a:ext cx="1168910" cy="480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+mn-lt"/>
                  </a:rPr>
                  <a:t>SCL-Mod25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+mn-lt"/>
                  </a:rPr>
                  <a:t>transformer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DB06C52-6654-413C-BDCE-C1966E1B2DCD}"/>
                  </a:ext>
                </a:extLst>
              </p:cNvPr>
              <p:cNvCxnSpPr>
                <a:cxnSpLocks/>
                <a:stCxn id="19" idx="0"/>
              </p:cNvCxnSpPr>
              <p:nvPr/>
            </p:nvCxnSpPr>
            <p:spPr>
              <a:xfrm flipV="1">
                <a:off x="5811054" y="5986828"/>
                <a:ext cx="322305" cy="39104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82FF6F-0935-41EB-B1EE-D6B2344F19AA}"/>
                  </a:ext>
                </a:extLst>
              </p:cNvPr>
              <p:cNvSpPr txBox="1"/>
              <p:nvPr/>
            </p:nvSpPr>
            <p:spPr>
              <a:xfrm>
                <a:off x="6429752" y="6357519"/>
                <a:ext cx="1168910" cy="4801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00B0F0"/>
                    </a:solidFill>
                    <a:latin typeface="+mn-lt"/>
                  </a:rPr>
                  <a:t>SCL-Mod28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00B0F0"/>
                    </a:solidFill>
                    <a:latin typeface="+mn-lt"/>
                  </a:rPr>
                  <a:t>transformer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E15FF80-DCCC-45D9-B2EC-9A42E3E8D9A4}"/>
                  </a:ext>
                </a:extLst>
              </p:cNvPr>
              <p:cNvCxnSpPr>
                <a:cxnSpLocks/>
                <a:stCxn id="21" idx="0"/>
              </p:cNvCxnSpPr>
              <p:nvPr/>
            </p:nvCxnSpPr>
            <p:spPr>
              <a:xfrm flipH="1" flipV="1">
                <a:off x="6929764" y="5986828"/>
                <a:ext cx="84443" cy="370691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9882828-9142-4AE7-BEB6-69121AE515C6}"/>
                  </a:ext>
                </a:extLst>
              </p:cNvPr>
              <p:cNvSpPr txBox="1"/>
              <p:nvPr/>
            </p:nvSpPr>
            <p:spPr>
              <a:xfrm>
                <a:off x="7553044" y="6377869"/>
                <a:ext cx="1254011" cy="4801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FF66CC"/>
                    </a:solidFill>
                    <a:latin typeface="+mn-lt"/>
                  </a:rPr>
                  <a:t>SCL-Mod30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FF66CC"/>
                    </a:solidFill>
                    <a:latin typeface="+mn-lt"/>
                  </a:rPr>
                  <a:t>transformer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A964CBC-8C50-482B-87AA-1613A605105A}"/>
                  </a:ext>
                </a:extLst>
              </p:cNvPr>
              <p:cNvCxnSpPr>
                <a:cxnSpLocks/>
                <a:stCxn id="23" idx="0"/>
              </p:cNvCxnSpPr>
              <p:nvPr/>
            </p:nvCxnSpPr>
            <p:spPr>
              <a:xfrm flipV="1">
                <a:off x="8180050" y="5986829"/>
                <a:ext cx="42550" cy="391040"/>
              </a:xfrm>
              <a:prstGeom prst="straightConnector1">
                <a:avLst/>
              </a:prstGeom>
              <a:ln w="28575">
                <a:solidFill>
                  <a:srgbClr val="FF66CC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0F1E8EEB-C96C-4BB6-AED5-9A3574DEE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78" y="3423143"/>
            <a:ext cx="3861609" cy="300689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35248E8D-D9AB-4EAE-B2A7-48658EF40D52}"/>
              </a:ext>
            </a:extLst>
          </p:cNvPr>
          <p:cNvSpPr/>
          <p:nvPr/>
        </p:nvSpPr>
        <p:spPr>
          <a:xfrm>
            <a:off x="4259821" y="3649293"/>
            <a:ext cx="238389" cy="2430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Rectangle: Rounded Corners 15">
            <a:extLst>
              <a:ext uri="{FF2B5EF4-FFF2-40B4-BE49-F238E27FC236}">
                <a16:creationId xmlns:a16="http://schemas.microsoft.com/office/drawing/2014/main" id="{FC0F123A-77E4-46EA-8966-58E5B42CC689}"/>
              </a:ext>
            </a:extLst>
          </p:cNvPr>
          <p:cNvSpPr/>
          <p:nvPr/>
        </p:nvSpPr>
        <p:spPr>
          <a:xfrm>
            <a:off x="9779172" y="217889"/>
            <a:ext cx="1830671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44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44" y="87157"/>
            <a:ext cx="11834656" cy="720385"/>
          </a:xfrm>
        </p:spPr>
        <p:txBody>
          <a:bodyPr>
            <a:noAutofit/>
          </a:bodyPr>
          <a:lstStyle/>
          <a:p>
            <a:r>
              <a:rPr lang="en-US" dirty="0"/>
              <a:t>Procurement Strategy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478C18-7BCE-43DE-87D3-E13AA76B55CA}"/>
              </a:ext>
            </a:extLst>
          </p:cNvPr>
          <p:cNvGrpSpPr/>
          <p:nvPr/>
        </p:nvGrpSpPr>
        <p:grpSpPr>
          <a:xfrm>
            <a:off x="2204197" y="1245144"/>
            <a:ext cx="2613807" cy="1805825"/>
            <a:chOff x="928717" y="1207675"/>
            <a:chExt cx="2613807" cy="1805825"/>
          </a:xfrm>
        </p:grpSpPr>
        <p:pic>
          <p:nvPicPr>
            <p:cNvPr id="4" name="Picture 46" descr="xfm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04014" y="1207675"/>
              <a:ext cx="1733384" cy="1238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B29F7AD-B8D1-4E8A-9D9D-E0D7FBB81F37}"/>
                </a:ext>
              </a:extLst>
            </p:cNvPr>
            <p:cNvSpPr txBox="1"/>
            <p:nvPr/>
          </p:nvSpPr>
          <p:spPr>
            <a:xfrm>
              <a:off x="928717" y="2477969"/>
              <a:ext cx="2613807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Step-down AC transformer</a:t>
              </a:r>
              <a:r>
                <a:rPr lang="en-US" sz="1600" baseline="30000" dirty="0">
                  <a:latin typeface="+mn-lt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EEB7E4-E178-4A7D-9490-76BDD754DC8E}"/>
              </a:ext>
            </a:extLst>
          </p:cNvPr>
          <p:cNvGrpSpPr/>
          <p:nvPr/>
        </p:nvGrpSpPr>
        <p:grpSpPr>
          <a:xfrm>
            <a:off x="4514060" y="699978"/>
            <a:ext cx="2191099" cy="2313522"/>
            <a:chOff x="3622177" y="699978"/>
            <a:chExt cx="2191099" cy="2313522"/>
          </a:xfrm>
        </p:grpSpPr>
        <p:pic>
          <p:nvPicPr>
            <p:cNvPr id="5" name="Picture 47" descr="SC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04296" y="699978"/>
              <a:ext cx="1026862" cy="1746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CC0BAB-0C06-4B59-9367-F2465A3751F9}"/>
                </a:ext>
              </a:extLst>
            </p:cNvPr>
            <p:cNvSpPr txBox="1"/>
            <p:nvPr/>
          </p:nvSpPr>
          <p:spPr>
            <a:xfrm>
              <a:off x="3622177" y="2477969"/>
              <a:ext cx="219109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SCR Controller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AC-DC Conversion</a:t>
              </a:r>
              <a:r>
                <a:rPr lang="en-US" sz="1600" baseline="30000" dirty="0">
                  <a:latin typeface="+mn-lt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EB07BF6-2898-40FE-892D-55DD13607AB7}"/>
              </a:ext>
            </a:extLst>
          </p:cNvPr>
          <p:cNvGrpSpPr/>
          <p:nvPr/>
        </p:nvGrpSpPr>
        <p:grpSpPr>
          <a:xfrm>
            <a:off x="6783574" y="1009103"/>
            <a:ext cx="2191099" cy="1723781"/>
            <a:chOff x="6458379" y="1066224"/>
            <a:chExt cx="2191099" cy="1723781"/>
          </a:xfrm>
        </p:grpSpPr>
        <p:pic>
          <p:nvPicPr>
            <p:cNvPr id="6" name="Picture 48" descr="rftf-m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78472" y="1066224"/>
              <a:ext cx="1901520" cy="1379798"/>
            </a:xfrm>
            <a:prstGeom prst="rect">
              <a:avLst/>
            </a:prstGeom>
            <a:noFill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F9738-146F-4383-88AC-43B3371C34B7}"/>
                </a:ext>
              </a:extLst>
            </p:cNvPr>
            <p:cNvSpPr txBox="1"/>
            <p:nvPr/>
          </p:nvSpPr>
          <p:spPr>
            <a:xfrm>
              <a:off x="6458379" y="2476073"/>
              <a:ext cx="2191099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Modulator System</a:t>
              </a:r>
              <a:r>
                <a:rPr lang="en-US" sz="1600" baseline="30000" dirty="0">
                  <a:latin typeface="+mn-lt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49111CA-D4F3-474D-BC4A-6FF648111388}"/>
              </a:ext>
            </a:extLst>
          </p:cNvPr>
          <p:cNvGrpSpPr/>
          <p:nvPr/>
        </p:nvGrpSpPr>
        <p:grpSpPr>
          <a:xfrm>
            <a:off x="9101173" y="554627"/>
            <a:ext cx="2191099" cy="2446023"/>
            <a:chOff x="9079277" y="567477"/>
            <a:chExt cx="2191099" cy="2446023"/>
          </a:xfrm>
        </p:grpSpPr>
        <p:pic>
          <p:nvPicPr>
            <p:cNvPr id="10" name="Picture 817"/>
            <p:cNvPicPr/>
            <p:nvPr/>
          </p:nvPicPr>
          <p:blipFill rotWithShape="1">
            <a:blip r:embed="rId5"/>
            <a:srcRect t="-8194" b="6096"/>
            <a:stretch/>
          </p:blipFill>
          <p:spPr>
            <a:xfrm>
              <a:off x="9827306" y="567477"/>
              <a:ext cx="695043" cy="1878545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D4BDED-1945-443B-BC96-0498C9C05AE7}"/>
                </a:ext>
              </a:extLst>
            </p:cNvPr>
            <p:cNvSpPr txBox="1"/>
            <p:nvPr/>
          </p:nvSpPr>
          <p:spPr>
            <a:xfrm>
              <a:off x="9079277" y="2477969"/>
              <a:ext cx="219109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Modulator Controller</a:t>
              </a:r>
            </a:p>
          </p:txBody>
        </p:sp>
      </p:grp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C7F7834B-A45A-439D-B659-D8FCB23DE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165700"/>
              </p:ext>
            </p:extLst>
          </p:nvPr>
        </p:nvGraphicFramePr>
        <p:xfrm>
          <a:off x="755373" y="3101288"/>
          <a:ext cx="10821726" cy="2291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79249">
                  <a:extLst>
                    <a:ext uri="{9D8B030D-6E8A-4147-A177-3AD203B41FA5}">
                      <a16:colId xmlns:a16="http://schemas.microsoft.com/office/drawing/2014/main" val="2432679091"/>
                    </a:ext>
                  </a:extLst>
                </a:gridCol>
                <a:gridCol w="2093037">
                  <a:extLst>
                    <a:ext uri="{9D8B030D-6E8A-4147-A177-3AD203B41FA5}">
                      <a16:colId xmlns:a16="http://schemas.microsoft.com/office/drawing/2014/main" val="169024941"/>
                    </a:ext>
                  </a:extLst>
                </a:gridCol>
                <a:gridCol w="2107096">
                  <a:extLst>
                    <a:ext uri="{9D8B030D-6E8A-4147-A177-3AD203B41FA5}">
                      <a16:colId xmlns:a16="http://schemas.microsoft.com/office/drawing/2014/main" val="567515118"/>
                    </a:ext>
                  </a:extLst>
                </a:gridCol>
                <a:gridCol w="2369488">
                  <a:extLst>
                    <a:ext uri="{9D8B030D-6E8A-4147-A177-3AD203B41FA5}">
                      <a16:colId xmlns:a16="http://schemas.microsoft.com/office/drawing/2014/main" val="2357782107"/>
                    </a:ext>
                  </a:extLst>
                </a:gridCol>
                <a:gridCol w="2472856">
                  <a:extLst>
                    <a:ext uri="{9D8B030D-6E8A-4147-A177-3AD203B41FA5}">
                      <a16:colId xmlns:a16="http://schemas.microsoft.com/office/drawing/2014/main" val="800893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SCL-Mod25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Sole source DPI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Sole source DPI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Build-to-print AOPT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Rack/chassis DCS</a:t>
                      </a:r>
                      <a:r>
                        <a:rPr lang="en-US" baseline="30000" dirty="0"/>
                        <a:t>3</a:t>
                      </a:r>
                    </a:p>
                    <a:p>
                      <a:pPr algn="ctr"/>
                      <a:r>
                        <a:rPr lang="en-US" dirty="0"/>
                        <a:t>Remainder ORNL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182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SCL-Mod28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Sole source DPI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Sole source DPI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Build-to-print AOPT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Rack/chassis DCS</a:t>
                      </a:r>
                      <a:r>
                        <a:rPr lang="en-US" baseline="30000" dirty="0"/>
                        <a:t>3</a:t>
                      </a:r>
                    </a:p>
                    <a:p>
                      <a:pPr algn="ctr"/>
                      <a:r>
                        <a:rPr lang="en-US" dirty="0"/>
                        <a:t>Remainder ORNL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76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SCL-Mod30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Sole source DPI</a:t>
                      </a:r>
                      <a:r>
                        <a:rPr lang="en-US" baseline="30000" dirty="0"/>
                        <a:t>3,4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Sole source DPI</a:t>
                      </a:r>
                      <a:r>
                        <a:rPr lang="en-US" baseline="300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Build-to-print AOPT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Rack/chassis DCS</a:t>
                      </a:r>
                      <a:r>
                        <a:rPr lang="en-US" baseline="30000" dirty="0"/>
                        <a:t>3,4</a:t>
                      </a:r>
                    </a:p>
                    <a:p>
                      <a:pPr algn="ctr"/>
                      <a:r>
                        <a:rPr lang="en-US" dirty="0"/>
                        <a:t>Remainder ORNL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273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Build-to-print AOPT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08131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77C2167-8652-4EC4-AEE2-5F2EA96A1848}"/>
              </a:ext>
            </a:extLst>
          </p:cNvPr>
          <p:cNvSpPr txBox="1"/>
          <p:nvPr/>
        </p:nvSpPr>
        <p:spPr>
          <a:xfrm>
            <a:off x="697583" y="5480156"/>
            <a:ext cx="6875600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aseline="30000" dirty="0">
                <a:latin typeface="+mn-lt"/>
              </a:rPr>
              <a:t>1</a:t>
            </a:r>
            <a:r>
              <a:rPr lang="en-US" sz="1400" dirty="0">
                <a:latin typeface="+mn-lt"/>
              </a:rPr>
              <a:t>identical to existing equipment</a:t>
            </a:r>
          </a:p>
          <a:p>
            <a:pPr>
              <a:lnSpc>
                <a:spcPct val="90000"/>
              </a:lnSpc>
            </a:pPr>
            <a:r>
              <a:rPr lang="en-US" sz="1400" baseline="30000" dirty="0">
                <a:latin typeface="+mn-lt"/>
              </a:rPr>
              <a:t>2</a:t>
            </a:r>
            <a:r>
              <a:rPr lang="en-US" sz="1400" dirty="0">
                <a:latin typeface="+mn-lt"/>
              </a:rPr>
              <a:t>excludes ORNL-provided CO</a:t>
            </a:r>
            <a:r>
              <a:rPr lang="en-US" sz="1400" baseline="-25000" dirty="0">
                <a:latin typeface="+mn-lt"/>
              </a:rPr>
              <a:t>2</a:t>
            </a:r>
            <a:r>
              <a:rPr lang="en-US" sz="1400" dirty="0">
                <a:latin typeface="+mn-lt"/>
              </a:rPr>
              <a:t>, temp. monitor, oil circulation systems and oil</a:t>
            </a:r>
          </a:p>
          <a:p>
            <a:pPr>
              <a:lnSpc>
                <a:spcPct val="90000"/>
              </a:lnSpc>
            </a:pPr>
            <a:r>
              <a:rPr lang="en-US" sz="1400" baseline="30000" dirty="0">
                <a:latin typeface="+mn-lt"/>
              </a:rPr>
              <a:t>3</a:t>
            </a:r>
            <a:r>
              <a:rPr lang="en-US" sz="1400" dirty="0">
                <a:latin typeface="+mn-lt"/>
              </a:rPr>
              <a:t>currently at ORNL</a:t>
            </a:r>
          </a:p>
          <a:p>
            <a:pPr>
              <a:lnSpc>
                <a:spcPct val="90000"/>
              </a:lnSpc>
            </a:pPr>
            <a:r>
              <a:rPr lang="en-US" sz="1400" baseline="30000" dirty="0">
                <a:latin typeface="+mn-lt"/>
              </a:rPr>
              <a:t>4</a:t>
            </a:r>
            <a:r>
              <a:rPr lang="en-US" sz="1400" dirty="0">
                <a:latin typeface="+mn-lt"/>
              </a:rPr>
              <a:t>ship to AOPT as GFE for vendor FAT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60BE25F-CDB9-4B6D-97D8-F998D914AAF7}"/>
              </a:ext>
            </a:extLst>
          </p:cNvPr>
          <p:cNvGrpSpPr/>
          <p:nvPr/>
        </p:nvGrpSpPr>
        <p:grpSpPr>
          <a:xfrm>
            <a:off x="7854426" y="5493006"/>
            <a:ext cx="4407678" cy="513831"/>
            <a:chOff x="6783574" y="5453845"/>
            <a:chExt cx="1884337" cy="51383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4B0F815-D50D-40C7-BE41-CB209604657B}"/>
                </a:ext>
              </a:extLst>
            </p:cNvPr>
            <p:cNvSpPr/>
            <p:nvPr/>
          </p:nvSpPr>
          <p:spPr>
            <a:xfrm>
              <a:off x="6783574" y="5493006"/>
              <a:ext cx="197671" cy="19767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BB96F4-4ADB-488C-8987-FB33C6CA8F49}"/>
                </a:ext>
              </a:extLst>
            </p:cNvPr>
            <p:cNvSpPr txBox="1"/>
            <p:nvPr/>
          </p:nvSpPr>
          <p:spPr>
            <a:xfrm>
              <a:off x="7040943" y="5453845"/>
              <a:ext cx="1626968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Long lead CD-3B procurement (P.10.3.6)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18B521F-15DD-439D-978B-DC6613F9C1D7}"/>
                </a:ext>
              </a:extLst>
            </p:cNvPr>
            <p:cNvSpPr/>
            <p:nvPr/>
          </p:nvSpPr>
          <p:spPr>
            <a:xfrm>
              <a:off x="6783574" y="5720605"/>
              <a:ext cx="197671" cy="19767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135562-27DF-4024-AD36-41209D8B0206}"/>
                </a:ext>
              </a:extLst>
            </p:cNvPr>
            <p:cNvSpPr txBox="1"/>
            <p:nvPr/>
          </p:nvSpPr>
          <p:spPr>
            <a:xfrm>
              <a:off x="7040943" y="5681444"/>
              <a:ext cx="1626968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Standard CD-3 procurement</a:t>
              </a:r>
            </a:p>
          </p:txBody>
        </p:sp>
      </p:grpSp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2E085468-9F4E-48E0-B0FA-3B718A51CDD8}"/>
              </a:ext>
            </a:extLst>
          </p:cNvPr>
          <p:cNvSpPr/>
          <p:nvPr/>
        </p:nvSpPr>
        <p:spPr>
          <a:xfrm>
            <a:off x="9938429" y="236924"/>
            <a:ext cx="1830671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2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66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7E4622-5E56-4FB8-AA5F-6A8F668516EF}"/>
              </a:ext>
            </a:extLst>
          </p:cNvPr>
          <p:cNvGrpSpPr/>
          <p:nvPr/>
        </p:nvGrpSpPr>
        <p:grpSpPr>
          <a:xfrm>
            <a:off x="429767" y="813816"/>
            <a:ext cx="9318517" cy="5597442"/>
            <a:chOff x="413866" y="776708"/>
            <a:chExt cx="9318517" cy="5597442"/>
          </a:xfrm>
        </p:grpSpPr>
        <p:sp>
          <p:nvSpPr>
            <p:cNvPr id="11" name="object 2">
              <a:extLst>
                <a:ext uri="{FF2B5EF4-FFF2-40B4-BE49-F238E27FC236}">
                  <a16:creationId xmlns:a16="http://schemas.microsoft.com/office/drawing/2014/main" id="{1BD90968-AF75-4AA0-99ED-FA054B110D10}"/>
                </a:ext>
              </a:extLst>
            </p:cNvPr>
            <p:cNvSpPr/>
            <p:nvPr/>
          </p:nvSpPr>
          <p:spPr>
            <a:xfrm>
              <a:off x="4130497" y="795274"/>
              <a:ext cx="1833720" cy="73428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8E1AA87D-DCAE-4346-B81B-4B9968FFAEAE}"/>
                </a:ext>
              </a:extLst>
            </p:cNvPr>
            <p:cNvSpPr/>
            <p:nvPr/>
          </p:nvSpPr>
          <p:spPr>
            <a:xfrm>
              <a:off x="4112751" y="776708"/>
              <a:ext cx="1827169" cy="73135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E57704CB-10E7-4453-B6A5-8D2B9BEC275C}"/>
                </a:ext>
              </a:extLst>
            </p:cNvPr>
            <p:cNvSpPr/>
            <p:nvPr/>
          </p:nvSpPr>
          <p:spPr>
            <a:xfrm>
              <a:off x="4112751" y="776709"/>
              <a:ext cx="1827530" cy="731520"/>
            </a:xfrm>
            <a:custGeom>
              <a:avLst/>
              <a:gdLst/>
              <a:ahLst/>
              <a:cxnLst/>
              <a:rect l="l" t="t" r="r" b="b"/>
              <a:pathLst>
                <a:path w="1827529" h="731519">
                  <a:moveTo>
                    <a:pt x="0" y="731353"/>
                  </a:moveTo>
                  <a:lnTo>
                    <a:pt x="0" y="0"/>
                  </a:lnTo>
                  <a:lnTo>
                    <a:pt x="1827169" y="0"/>
                  </a:lnTo>
                  <a:lnTo>
                    <a:pt x="1827169" y="731353"/>
                  </a:lnTo>
                  <a:lnTo>
                    <a:pt x="0" y="731353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5AE024F8-CC0C-46E9-9571-B7DC6C57B1AD}"/>
                </a:ext>
              </a:extLst>
            </p:cNvPr>
            <p:cNvSpPr/>
            <p:nvPr/>
          </p:nvSpPr>
          <p:spPr>
            <a:xfrm>
              <a:off x="4135429" y="799386"/>
              <a:ext cx="1781810" cy="686435"/>
            </a:xfrm>
            <a:custGeom>
              <a:avLst/>
              <a:gdLst/>
              <a:ahLst/>
              <a:cxnLst/>
              <a:rect l="l" t="t" r="r" b="b"/>
              <a:pathLst>
                <a:path w="1781810" h="686435">
                  <a:moveTo>
                    <a:pt x="0" y="685998"/>
                  </a:moveTo>
                  <a:lnTo>
                    <a:pt x="0" y="0"/>
                  </a:lnTo>
                  <a:lnTo>
                    <a:pt x="1781814" y="0"/>
                  </a:lnTo>
                  <a:lnTo>
                    <a:pt x="178181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542AB53E-660E-406B-8E43-390A5E86875E}"/>
                </a:ext>
              </a:extLst>
            </p:cNvPr>
            <p:cNvSpPr txBox="1"/>
            <p:nvPr/>
          </p:nvSpPr>
          <p:spPr>
            <a:xfrm>
              <a:off x="4484761" y="972158"/>
              <a:ext cx="1083945" cy="31686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-5" dirty="0">
                  <a:latin typeface="Arial"/>
                  <a:cs typeface="Arial"/>
                </a:rPr>
                <a:t>P.3 </a:t>
              </a:r>
              <a:r>
                <a:rPr sz="1000" b="1" dirty="0">
                  <a:latin typeface="Arial"/>
                  <a:cs typeface="Arial"/>
                </a:rPr>
                <a:t>– </a:t>
              </a:r>
              <a:r>
                <a:rPr sz="1000" b="1" spc="-5" dirty="0">
                  <a:latin typeface="Arial"/>
                  <a:cs typeface="Arial"/>
                </a:rPr>
                <a:t>RF</a:t>
              </a:r>
              <a:r>
                <a:rPr sz="1000" b="1" spc="-70" dirty="0">
                  <a:latin typeface="Arial"/>
                  <a:cs typeface="Arial"/>
                </a:rPr>
                <a:t> </a:t>
              </a:r>
              <a:r>
                <a:rPr sz="1000" b="1" spc="-5" dirty="0">
                  <a:latin typeface="Arial"/>
                  <a:cs typeface="Arial"/>
                </a:rPr>
                <a:t>Systems</a:t>
              </a:r>
              <a:endParaRPr sz="1000">
                <a:latin typeface="Arial"/>
                <a:cs typeface="Arial"/>
              </a:endParaRPr>
            </a:p>
            <a:p>
              <a:pPr marL="264795">
                <a:lnSpc>
                  <a:spcPct val="100000"/>
                </a:lnSpc>
                <a:spcBef>
                  <a:spcPts val="10"/>
                </a:spcBef>
              </a:pPr>
              <a:r>
                <a:rPr sz="900" spc="-5" dirty="0">
                  <a:latin typeface="Arial"/>
                  <a:cs typeface="Arial"/>
                </a:rPr>
                <a:t>John</a:t>
              </a:r>
              <a:r>
                <a:rPr sz="900" spc="-10" dirty="0">
                  <a:latin typeface="Arial"/>
                  <a:cs typeface="Arial"/>
                </a:rPr>
                <a:t> </a:t>
              </a:r>
              <a:r>
                <a:rPr sz="900" spc="-5" dirty="0">
                  <a:latin typeface="Arial"/>
                  <a:cs typeface="Arial"/>
                </a:rPr>
                <a:t>Moss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A640324E-F4EA-41E0-AF80-8E8717976CE2}"/>
                </a:ext>
              </a:extLst>
            </p:cNvPr>
            <p:cNvSpPr/>
            <p:nvPr/>
          </p:nvSpPr>
          <p:spPr>
            <a:xfrm>
              <a:off x="6802854" y="1820254"/>
              <a:ext cx="826988" cy="69010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8">
              <a:extLst>
                <a:ext uri="{FF2B5EF4-FFF2-40B4-BE49-F238E27FC236}">
                  <a16:creationId xmlns:a16="http://schemas.microsoft.com/office/drawing/2014/main" id="{95F9DAE5-39AB-4D26-9E29-87AF08EFD577}"/>
                </a:ext>
              </a:extLst>
            </p:cNvPr>
            <p:cNvSpPr/>
            <p:nvPr/>
          </p:nvSpPr>
          <p:spPr>
            <a:xfrm>
              <a:off x="6787903" y="1804491"/>
              <a:ext cx="822064" cy="685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4385B2AE-4BF0-4A20-A7B2-5AFB33DFB0FA}"/>
                </a:ext>
              </a:extLst>
            </p:cNvPr>
            <p:cNvSpPr/>
            <p:nvPr/>
          </p:nvSpPr>
          <p:spPr>
            <a:xfrm>
              <a:off x="6787903" y="1804491"/>
              <a:ext cx="822325" cy="686435"/>
            </a:xfrm>
            <a:custGeom>
              <a:avLst/>
              <a:gdLst/>
              <a:ahLst/>
              <a:cxnLst/>
              <a:rect l="l" t="t" r="r" b="b"/>
              <a:pathLst>
                <a:path w="822325" h="686435">
                  <a:moveTo>
                    <a:pt x="0" y="685998"/>
                  </a:moveTo>
                  <a:lnTo>
                    <a:pt x="0" y="0"/>
                  </a:lnTo>
                  <a:lnTo>
                    <a:pt x="822064" y="0"/>
                  </a:lnTo>
                  <a:lnTo>
                    <a:pt x="82206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CCBED25F-EA0A-4CEA-A7CF-14EE0D4551FB}"/>
                </a:ext>
              </a:extLst>
            </p:cNvPr>
            <p:cNvSpPr txBox="1"/>
            <p:nvPr/>
          </p:nvSpPr>
          <p:spPr>
            <a:xfrm>
              <a:off x="6831087" y="1994270"/>
              <a:ext cx="735965" cy="28575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900" b="1" spc="-5" dirty="0">
                  <a:latin typeface="Arial"/>
                  <a:cs typeface="Arial"/>
                </a:rPr>
                <a:t>P.3.7</a:t>
              </a:r>
              <a:r>
                <a:rPr sz="900" b="1" spc="-55" dirty="0">
                  <a:latin typeface="Arial"/>
                  <a:cs typeface="Arial"/>
                </a:rPr>
                <a:t> </a:t>
              </a:r>
              <a:r>
                <a:rPr sz="900" b="1" spc="-5" dirty="0">
                  <a:latin typeface="Arial"/>
                  <a:cs typeface="Arial"/>
                </a:rPr>
                <a:t>Utilities</a:t>
              </a:r>
              <a:endParaRPr sz="900">
                <a:latin typeface="Arial"/>
                <a:cs typeface="Arial"/>
              </a:endParaRPr>
            </a:p>
            <a:p>
              <a:pPr marL="60325">
                <a:lnSpc>
                  <a:spcPct val="100000"/>
                </a:lnSpc>
                <a:spcBef>
                  <a:spcPts val="5"/>
                </a:spcBef>
              </a:pPr>
              <a:r>
                <a:rPr sz="800" spc="-5" dirty="0">
                  <a:latin typeface="Arial"/>
                  <a:cs typeface="Arial"/>
                </a:rPr>
                <a:t>Greg</a:t>
              </a:r>
              <a:r>
                <a:rPr sz="800" spc="-25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Norman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3ED6AC5A-321C-4C34-9FE5-8C57C55BDCB9}"/>
                </a:ext>
              </a:extLst>
            </p:cNvPr>
            <p:cNvSpPr/>
            <p:nvPr/>
          </p:nvSpPr>
          <p:spPr>
            <a:xfrm>
              <a:off x="5026336" y="1508062"/>
              <a:ext cx="2173605" cy="296545"/>
            </a:xfrm>
            <a:custGeom>
              <a:avLst/>
              <a:gdLst/>
              <a:ahLst/>
              <a:cxnLst/>
              <a:rect l="l" t="t" r="r" b="b"/>
              <a:pathLst>
                <a:path w="2173604" h="296544">
                  <a:moveTo>
                    <a:pt x="0" y="0"/>
                  </a:moveTo>
                  <a:lnTo>
                    <a:pt x="0" y="182231"/>
                  </a:lnTo>
                  <a:lnTo>
                    <a:pt x="2173003" y="182231"/>
                  </a:lnTo>
                  <a:lnTo>
                    <a:pt x="2173003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EFA756E9-156D-40E0-9D66-E205C8DA33F5}"/>
                </a:ext>
              </a:extLst>
            </p:cNvPr>
            <p:cNvSpPr/>
            <p:nvPr/>
          </p:nvSpPr>
          <p:spPr>
            <a:xfrm>
              <a:off x="2535773" y="1820254"/>
              <a:ext cx="826186" cy="69010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D15345FF-77C8-4340-9401-2C4D498477EC}"/>
                </a:ext>
              </a:extLst>
            </p:cNvPr>
            <p:cNvSpPr/>
            <p:nvPr/>
          </p:nvSpPr>
          <p:spPr>
            <a:xfrm>
              <a:off x="2515598" y="1804491"/>
              <a:ext cx="822874" cy="685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872286FA-F8FE-4AB9-AED7-B9731AB74F0A}"/>
                </a:ext>
              </a:extLst>
            </p:cNvPr>
            <p:cNvSpPr/>
            <p:nvPr/>
          </p:nvSpPr>
          <p:spPr>
            <a:xfrm>
              <a:off x="2515598" y="1804491"/>
              <a:ext cx="822960" cy="686435"/>
            </a:xfrm>
            <a:custGeom>
              <a:avLst/>
              <a:gdLst/>
              <a:ahLst/>
              <a:cxnLst/>
              <a:rect l="l" t="t" r="r" b="b"/>
              <a:pathLst>
                <a:path w="822960" h="686435">
                  <a:moveTo>
                    <a:pt x="0" y="68599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61E84108-261A-4A7B-8407-030AC95D99F2}"/>
                </a:ext>
              </a:extLst>
            </p:cNvPr>
            <p:cNvSpPr txBox="1"/>
            <p:nvPr/>
          </p:nvSpPr>
          <p:spPr>
            <a:xfrm>
              <a:off x="2647872" y="1925427"/>
              <a:ext cx="558165" cy="4235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3189" marR="5080" indent="-111125">
                <a:lnSpc>
                  <a:spcPct val="100000"/>
                </a:lnSpc>
                <a:spcBef>
                  <a:spcPts val="100"/>
                </a:spcBef>
              </a:pPr>
              <a:r>
                <a:rPr sz="900" b="1" spc="-5" dirty="0">
                  <a:latin typeface="Arial"/>
                  <a:cs typeface="Arial"/>
                </a:rPr>
                <a:t>P.3.3</a:t>
              </a:r>
              <a:r>
                <a:rPr sz="900" b="1" spc="-85" dirty="0">
                  <a:latin typeface="Arial"/>
                  <a:cs typeface="Arial"/>
                </a:rPr>
                <a:t> </a:t>
              </a:r>
              <a:r>
                <a:rPr sz="900" b="1" spc="-5" dirty="0">
                  <a:latin typeface="Arial"/>
                  <a:cs typeface="Arial"/>
                </a:rPr>
                <a:t>NCL  </a:t>
              </a:r>
              <a:r>
                <a:rPr sz="900" b="1" dirty="0">
                  <a:latin typeface="Arial"/>
                  <a:cs typeface="Arial"/>
                </a:rPr>
                <a:t>HPRF</a:t>
              </a:r>
              <a:endParaRPr sz="900">
                <a:latin typeface="Arial"/>
                <a:cs typeface="Arial"/>
              </a:endParaRPr>
            </a:p>
            <a:p>
              <a:pPr marL="33655">
                <a:lnSpc>
                  <a:spcPct val="100000"/>
                </a:lnSpc>
                <a:spcBef>
                  <a:spcPts val="10"/>
                </a:spcBef>
              </a:pPr>
              <a:r>
                <a:rPr sz="800" spc="-5" dirty="0">
                  <a:latin typeface="Arial"/>
                  <a:cs typeface="Arial"/>
                </a:rPr>
                <a:t>John</a:t>
              </a:r>
              <a:r>
                <a:rPr sz="800" spc="-35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Moss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51D03588-81A2-4696-A798-5EFA70A7B5DD}"/>
                </a:ext>
              </a:extLst>
            </p:cNvPr>
            <p:cNvSpPr/>
            <p:nvPr/>
          </p:nvSpPr>
          <p:spPr>
            <a:xfrm>
              <a:off x="2927035" y="1508062"/>
              <a:ext cx="2099310" cy="296545"/>
            </a:xfrm>
            <a:custGeom>
              <a:avLst/>
              <a:gdLst/>
              <a:ahLst/>
              <a:cxnLst/>
              <a:rect l="l" t="t" r="r" b="b"/>
              <a:pathLst>
                <a:path w="2099310" h="296544">
                  <a:moveTo>
                    <a:pt x="2099301" y="0"/>
                  </a:moveTo>
                  <a:lnTo>
                    <a:pt x="2099301" y="182231"/>
                  </a:lnTo>
                  <a:lnTo>
                    <a:pt x="0" y="182231"/>
                  </a:lnTo>
                  <a:lnTo>
                    <a:pt x="0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:a16="http://schemas.microsoft.com/office/drawing/2014/main" id="{74DBE32B-2B8D-44D3-924A-42748B1449D2}"/>
                </a:ext>
              </a:extLst>
            </p:cNvPr>
            <p:cNvSpPr/>
            <p:nvPr/>
          </p:nvSpPr>
          <p:spPr>
            <a:xfrm>
              <a:off x="1483701" y="1820254"/>
              <a:ext cx="826988" cy="690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2114083D-4CE7-4374-AF1B-A93EA2F86DC1}"/>
                </a:ext>
              </a:extLst>
            </p:cNvPr>
            <p:cNvSpPr/>
            <p:nvPr/>
          </p:nvSpPr>
          <p:spPr>
            <a:xfrm>
              <a:off x="1465137" y="1804491"/>
              <a:ext cx="822064" cy="685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DD9DB7C9-9285-40C2-990B-2F1DEF109586}"/>
                </a:ext>
              </a:extLst>
            </p:cNvPr>
            <p:cNvSpPr/>
            <p:nvPr/>
          </p:nvSpPr>
          <p:spPr>
            <a:xfrm>
              <a:off x="1465137" y="1804491"/>
              <a:ext cx="822325" cy="686435"/>
            </a:xfrm>
            <a:custGeom>
              <a:avLst/>
              <a:gdLst/>
              <a:ahLst/>
              <a:cxnLst/>
              <a:rect l="l" t="t" r="r" b="b"/>
              <a:pathLst>
                <a:path w="822325" h="686435">
                  <a:moveTo>
                    <a:pt x="0" y="685998"/>
                  </a:moveTo>
                  <a:lnTo>
                    <a:pt x="0" y="0"/>
                  </a:lnTo>
                  <a:lnTo>
                    <a:pt x="822064" y="0"/>
                  </a:lnTo>
                  <a:lnTo>
                    <a:pt x="82206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CD5DAB05-3B2E-448C-9B27-3DD4CDB74765}"/>
                </a:ext>
              </a:extLst>
            </p:cNvPr>
            <p:cNvSpPr txBox="1"/>
            <p:nvPr/>
          </p:nvSpPr>
          <p:spPr>
            <a:xfrm>
              <a:off x="1599841" y="1925427"/>
              <a:ext cx="551815" cy="4235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0650" marR="5080" indent="-108585">
                <a:lnSpc>
                  <a:spcPct val="100000"/>
                </a:lnSpc>
                <a:spcBef>
                  <a:spcPts val="100"/>
                </a:spcBef>
              </a:pPr>
              <a:r>
                <a:rPr sz="900" b="1" spc="-5" dirty="0">
                  <a:latin typeface="Arial"/>
                  <a:cs typeface="Arial"/>
                </a:rPr>
                <a:t>P.3.2</a:t>
              </a:r>
              <a:r>
                <a:rPr sz="900" b="1" spc="-80" dirty="0">
                  <a:latin typeface="Arial"/>
                  <a:cs typeface="Arial"/>
                </a:rPr>
                <a:t> </a:t>
              </a:r>
              <a:r>
                <a:rPr sz="900" b="1" spc="-5" dirty="0">
                  <a:latin typeface="Arial"/>
                  <a:cs typeface="Arial"/>
                </a:rPr>
                <a:t>SCL  </a:t>
              </a:r>
              <a:r>
                <a:rPr sz="900" b="1" dirty="0">
                  <a:latin typeface="Arial"/>
                  <a:cs typeface="Arial"/>
                </a:rPr>
                <a:t>HPRF</a:t>
              </a:r>
              <a:endParaRPr sz="900">
                <a:latin typeface="Arial"/>
                <a:cs typeface="Arial"/>
              </a:endParaRPr>
            </a:p>
            <a:p>
              <a:pPr marL="31115">
                <a:lnSpc>
                  <a:spcPct val="100000"/>
                </a:lnSpc>
                <a:spcBef>
                  <a:spcPts val="10"/>
                </a:spcBef>
              </a:pPr>
              <a:r>
                <a:rPr sz="800" spc="-5" dirty="0">
                  <a:latin typeface="Arial"/>
                  <a:cs typeface="Arial"/>
                </a:rPr>
                <a:t>John</a:t>
              </a:r>
              <a:r>
                <a:rPr sz="800" spc="-4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Moss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0" name="object 21">
              <a:extLst>
                <a:ext uri="{FF2B5EF4-FFF2-40B4-BE49-F238E27FC236}">
                  <a16:creationId xmlns:a16="http://schemas.microsoft.com/office/drawing/2014/main" id="{88041C47-27DC-432B-9A76-757DB747C289}"/>
                </a:ext>
              </a:extLst>
            </p:cNvPr>
            <p:cNvSpPr/>
            <p:nvPr/>
          </p:nvSpPr>
          <p:spPr>
            <a:xfrm>
              <a:off x="1875764" y="1508062"/>
              <a:ext cx="3150870" cy="296545"/>
            </a:xfrm>
            <a:custGeom>
              <a:avLst/>
              <a:gdLst/>
              <a:ahLst/>
              <a:cxnLst/>
              <a:rect l="l" t="t" r="r" b="b"/>
              <a:pathLst>
                <a:path w="3150870" h="296544">
                  <a:moveTo>
                    <a:pt x="3150571" y="0"/>
                  </a:moveTo>
                  <a:lnTo>
                    <a:pt x="3150571" y="182231"/>
                  </a:lnTo>
                  <a:lnTo>
                    <a:pt x="0" y="182231"/>
                  </a:lnTo>
                  <a:lnTo>
                    <a:pt x="0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2">
              <a:extLst>
                <a:ext uri="{FF2B5EF4-FFF2-40B4-BE49-F238E27FC236}">
                  <a16:creationId xmlns:a16="http://schemas.microsoft.com/office/drawing/2014/main" id="{839C6AD7-E718-4F49-9C1D-69E79204EFC7}"/>
                </a:ext>
              </a:extLst>
            </p:cNvPr>
            <p:cNvSpPr/>
            <p:nvPr/>
          </p:nvSpPr>
          <p:spPr>
            <a:xfrm>
              <a:off x="7854125" y="1820254"/>
              <a:ext cx="826988" cy="69010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3">
              <a:extLst>
                <a:ext uri="{FF2B5EF4-FFF2-40B4-BE49-F238E27FC236}">
                  <a16:creationId xmlns:a16="http://schemas.microsoft.com/office/drawing/2014/main" id="{DFE8F16F-1C1E-40D7-9755-F38E583BE3DE}"/>
                </a:ext>
              </a:extLst>
            </p:cNvPr>
            <p:cNvSpPr/>
            <p:nvPr/>
          </p:nvSpPr>
          <p:spPr>
            <a:xfrm>
              <a:off x="7838364" y="1804491"/>
              <a:ext cx="822874" cy="685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4">
              <a:extLst>
                <a:ext uri="{FF2B5EF4-FFF2-40B4-BE49-F238E27FC236}">
                  <a16:creationId xmlns:a16="http://schemas.microsoft.com/office/drawing/2014/main" id="{E5E60709-427A-425F-98CF-E43F2AF369B5}"/>
                </a:ext>
              </a:extLst>
            </p:cNvPr>
            <p:cNvSpPr/>
            <p:nvPr/>
          </p:nvSpPr>
          <p:spPr>
            <a:xfrm>
              <a:off x="7838364" y="1804491"/>
              <a:ext cx="822960" cy="686435"/>
            </a:xfrm>
            <a:custGeom>
              <a:avLst/>
              <a:gdLst/>
              <a:ahLst/>
              <a:cxnLst/>
              <a:rect l="l" t="t" r="r" b="b"/>
              <a:pathLst>
                <a:path w="822959" h="686435">
                  <a:moveTo>
                    <a:pt x="0" y="68599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5">
              <a:extLst>
                <a:ext uri="{FF2B5EF4-FFF2-40B4-BE49-F238E27FC236}">
                  <a16:creationId xmlns:a16="http://schemas.microsoft.com/office/drawing/2014/main" id="{C013DBBE-B66B-4EA1-8C9F-224F8F78F777}"/>
                </a:ext>
              </a:extLst>
            </p:cNvPr>
            <p:cNvSpPr txBox="1"/>
            <p:nvPr/>
          </p:nvSpPr>
          <p:spPr>
            <a:xfrm>
              <a:off x="7958490" y="1925427"/>
              <a:ext cx="584835" cy="4235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53340" algn="just">
                <a:lnSpc>
                  <a:spcPct val="100000"/>
                </a:lnSpc>
                <a:spcBef>
                  <a:spcPts val="100"/>
                </a:spcBef>
              </a:pPr>
              <a:r>
                <a:rPr sz="900" b="1" spc="-5" dirty="0">
                  <a:latin typeface="Arial"/>
                  <a:cs typeface="Arial"/>
                </a:rPr>
                <a:t>P.3.8 RF  Controls  </a:t>
              </a:r>
              <a:r>
                <a:rPr sz="800" spc="-5" dirty="0">
                  <a:latin typeface="Arial"/>
                  <a:cs typeface="Arial"/>
                </a:rPr>
                <a:t>Karen</a:t>
              </a:r>
              <a:r>
                <a:rPr sz="800" spc="-7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White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5" name="object 26">
              <a:extLst>
                <a:ext uri="{FF2B5EF4-FFF2-40B4-BE49-F238E27FC236}">
                  <a16:creationId xmlns:a16="http://schemas.microsoft.com/office/drawing/2014/main" id="{C64979C6-C5CA-449D-930B-469CAEE7685E}"/>
                </a:ext>
              </a:extLst>
            </p:cNvPr>
            <p:cNvSpPr/>
            <p:nvPr/>
          </p:nvSpPr>
          <p:spPr>
            <a:xfrm>
              <a:off x="5026336" y="1508062"/>
              <a:ext cx="3223895" cy="296545"/>
            </a:xfrm>
            <a:custGeom>
              <a:avLst/>
              <a:gdLst/>
              <a:ahLst/>
              <a:cxnLst/>
              <a:rect l="l" t="t" r="r" b="b"/>
              <a:pathLst>
                <a:path w="3223895" h="296544">
                  <a:moveTo>
                    <a:pt x="0" y="0"/>
                  </a:moveTo>
                  <a:lnTo>
                    <a:pt x="0" y="182231"/>
                  </a:lnTo>
                  <a:lnTo>
                    <a:pt x="3223464" y="182231"/>
                  </a:lnTo>
                  <a:lnTo>
                    <a:pt x="3223464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7">
              <a:extLst>
                <a:ext uri="{FF2B5EF4-FFF2-40B4-BE49-F238E27FC236}">
                  <a16:creationId xmlns:a16="http://schemas.microsoft.com/office/drawing/2014/main" id="{2157BCD4-A9D8-4708-9AF4-79D40BAD7D22}"/>
                </a:ext>
              </a:extLst>
            </p:cNvPr>
            <p:cNvSpPr/>
            <p:nvPr/>
          </p:nvSpPr>
          <p:spPr>
            <a:xfrm>
              <a:off x="5756006" y="1820254"/>
              <a:ext cx="826988" cy="69010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8">
              <a:extLst>
                <a:ext uri="{FF2B5EF4-FFF2-40B4-BE49-F238E27FC236}">
                  <a16:creationId xmlns:a16="http://schemas.microsoft.com/office/drawing/2014/main" id="{FAF62197-B95E-4396-8F9F-CB8C98A68DDD}"/>
                </a:ext>
              </a:extLst>
            </p:cNvPr>
            <p:cNvSpPr/>
            <p:nvPr/>
          </p:nvSpPr>
          <p:spPr>
            <a:xfrm>
              <a:off x="5736632" y="1804491"/>
              <a:ext cx="822874" cy="685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9">
              <a:extLst>
                <a:ext uri="{FF2B5EF4-FFF2-40B4-BE49-F238E27FC236}">
                  <a16:creationId xmlns:a16="http://schemas.microsoft.com/office/drawing/2014/main" id="{9FAA5FAA-CD27-4CDE-907E-F2D2F746DA80}"/>
                </a:ext>
              </a:extLst>
            </p:cNvPr>
            <p:cNvSpPr/>
            <p:nvPr/>
          </p:nvSpPr>
          <p:spPr>
            <a:xfrm>
              <a:off x="5736632" y="1804491"/>
              <a:ext cx="822960" cy="686435"/>
            </a:xfrm>
            <a:custGeom>
              <a:avLst/>
              <a:gdLst/>
              <a:ahLst/>
              <a:cxnLst/>
              <a:rect l="l" t="t" r="r" b="b"/>
              <a:pathLst>
                <a:path w="822959" h="686435">
                  <a:moveTo>
                    <a:pt x="0" y="68599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0">
              <a:extLst>
                <a:ext uri="{FF2B5EF4-FFF2-40B4-BE49-F238E27FC236}">
                  <a16:creationId xmlns:a16="http://schemas.microsoft.com/office/drawing/2014/main" id="{0E6ADF0E-15A3-4039-A798-95C6EB25AD72}"/>
                </a:ext>
              </a:extLst>
            </p:cNvPr>
            <p:cNvSpPr txBox="1"/>
            <p:nvPr/>
          </p:nvSpPr>
          <p:spPr>
            <a:xfrm>
              <a:off x="5774147" y="1857395"/>
              <a:ext cx="747395" cy="5594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24790" marR="99060" indent="-117475">
                <a:lnSpc>
                  <a:spcPct val="100000"/>
                </a:lnSpc>
                <a:spcBef>
                  <a:spcPts val="100"/>
                </a:spcBef>
              </a:pPr>
              <a:r>
                <a:rPr sz="900" b="1" spc="-5" dirty="0">
                  <a:latin typeface="Arial"/>
                  <a:cs typeface="Arial"/>
                </a:rPr>
                <a:t>P.3.6</a:t>
              </a:r>
              <a:r>
                <a:rPr sz="900" b="1" spc="-85" dirty="0">
                  <a:latin typeface="Arial"/>
                  <a:cs typeface="Arial"/>
                </a:rPr>
                <a:t> </a:t>
              </a:r>
              <a:r>
                <a:rPr sz="900" b="1" spc="-5" dirty="0">
                  <a:latin typeface="Arial"/>
                  <a:cs typeface="Arial"/>
                </a:rPr>
                <a:t>New  Linac</a:t>
              </a:r>
              <a:endParaRPr sz="900">
                <a:latin typeface="Arial"/>
                <a:cs typeface="Arial"/>
              </a:endParaRPr>
            </a:p>
            <a:p>
              <a:pPr marL="66040">
                <a:lnSpc>
                  <a:spcPts val="1075"/>
                </a:lnSpc>
              </a:pPr>
              <a:r>
                <a:rPr sz="900" b="1" spc="-5" dirty="0">
                  <a:latin typeface="Arial"/>
                  <a:cs typeface="Arial"/>
                </a:rPr>
                <a:t>Modulators</a:t>
              </a:r>
              <a:endParaRPr sz="9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sz="800" spc="-5" dirty="0">
                  <a:latin typeface="Arial"/>
                  <a:cs typeface="Arial"/>
                </a:rPr>
                <a:t>David</a:t>
              </a:r>
              <a:r>
                <a:rPr sz="800" spc="-55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Anderson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40" name="object 31">
              <a:extLst>
                <a:ext uri="{FF2B5EF4-FFF2-40B4-BE49-F238E27FC236}">
                  <a16:creationId xmlns:a16="http://schemas.microsoft.com/office/drawing/2014/main" id="{3ECE1856-06C5-4291-BEAF-B48626AE3BB1}"/>
                </a:ext>
              </a:extLst>
            </p:cNvPr>
            <p:cNvSpPr/>
            <p:nvPr/>
          </p:nvSpPr>
          <p:spPr>
            <a:xfrm>
              <a:off x="5026336" y="1508062"/>
              <a:ext cx="1122045" cy="296545"/>
            </a:xfrm>
            <a:custGeom>
              <a:avLst/>
              <a:gdLst/>
              <a:ahLst/>
              <a:cxnLst/>
              <a:rect l="l" t="t" r="r" b="b"/>
              <a:pathLst>
                <a:path w="1122045" h="296544">
                  <a:moveTo>
                    <a:pt x="0" y="0"/>
                  </a:moveTo>
                  <a:lnTo>
                    <a:pt x="0" y="182231"/>
                  </a:lnTo>
                  <a:lnTo>
                    <a:pt x="1121733" y="182231"/>
                  </a:lnTo>
                  <a:lnTo>
                    <a:pt x="1121733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2">
              <a:extLst>
                <a:ext uri="{FF2B5EF4-FFF2-40B4-BE49-F238E27FC236}">
                  <a16:creationId xmlns:a16="http://schemas.microsoft.com/office/drawing/2014/main" id="{C10EC466-BD16-49E1-B40A-C2983A71D2A3}"/>
                </a:ext>
              </a:extLst>
            </p:cNvPr>
            <p:cNvSpPr/>
            <p:nvPr/>
          </p:nvSpPr>
          <p:spPr>
            <a:xfrm>
              <a:off x="3582629" y="1820254"/>
              <a:ext cx="826988" cy="69010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3">
              <a:extLst>
                <a:ext uri="{FF2B5EF4-FFF2-40B4-BE49-F238E27FC236}">
                  <a16:creationId xmlns:a16="http://schemas.microsoft.com/office/drawing/2014/main" id="{58DF3512-E7D2-4E4D-AAE0-55F76B271C7A}"/>
                </a:ext>
              </a:extLst>
            </p:cNvPr>
            <p:cNvSpPr/>
            <p:nvPr/>
          </p:nvSpPr>
          <p:spPr>
            <a:xfrm>
              <a:off x="3566868" y="1804491"/>
              <a:ext cx="822064" cy="685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id="{AA251268-78E6-4AF8-AD0E-B2C080D0EEC1}"/>
                </a:ext>
              </a:extLst>
            </p:cNvPr>
            <p:cNvSpPr/>
            <p:nvPr/>
          </p:nvSpPr>
          <p:spPr>
            <a:xfrm>
              <a:off x="3566868" y="1804491"/>
              <a:ext cx="822325" cy="686435"/>
            </a:xfrm>
            <a:custGeom>
              <a:avLst/>
              <a:gdLst/>
              <a:ahLst/>
              <a:cxnLst/>
              <a:rect l="l" t="t" r="r" b="b"/>
              <a:pathLst>
                <a:path w="822325" h="686435">
                  <a:moveTo>
                    <a:pt x="0" y="685998"/>
                  </a:moveTo>
                  <a:lnTo>
                    <a:pt x="0" y="0"/>
                  </a:lnTo>
                  <a:lnTo>
                    <a:pt x="822064" y="0"/>
                  </a:lnTo>
                  <a:lnTo>
                    <a:pt x="82206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5">
              <a:extLst>
                <a:ext uri="{FF2B5EF4-FFF2-40B4-BE49-F238E27FC236}">
                  <a16:creationId xmlns:a16="http://schemas.microsoft.com/office/drawing/2014/main" id="{E28D58AF-F2FA-46AD-9D4C-FFCE9A5CE02F}"/>
                </a:ext>
              </a:extLst>
            </p:cNvPr>
            <p:cNvSpPr txBox="1"/>
            <p:nvPr/>
          </p:nvSpPr>
          <p:spPr>
            <a:xfrm>
              <a:off x="3655408" y="1994270"/>
              <a:ext cx="647065" cy="28575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6670">
                <a:lnSpc>
                  <a:spcPct val="100000"/>
                </a:lnSpc>
                <a:spcBef>
                  <a:spcPts val="100"/>
                </a:spcBef>
              </a:pPr>
              <a:r>
                <a:rPr sz="900" b="1" spc="-5" dirty="0">
                  <a:latin typeface="Arial"/>
                  <a:cs typeface="Arial"/>
                </a:rPr>
                <a:t>P.3.4</a:t>
              </a:r>
              <a:r>
                <a:rPr sz="900" b="1" spc="-90" dirty="0">
                  <a:latin typeface="Arial"/>
                  <a:cs typeface="Arial"/>
                </a:rPr>
                <a:t> </a:t>
              </a:r>
              <a:r>
                <a:rPr sz="900" b="1" spc="-5" dirty="0">
                  <a:latin typeface="Arial"/>
                  <a:cs typeface="Arial"/>
                </a:rPr>
                <a:t>LLRF</a:t>
              </a:r>
              <a:endParaRPr sz="9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sz="800" spc="-5" dirty="0">
                  <a:latin typeface="Arial"/>
                  <a:cs typeface="Arial"/>
                </a:rPr>
                <a:t>Mark</a:t>
              </a:r>
              <a:r>
                <a:rPr sz="800" spc="-7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Crofford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45" name="object 36">
              <a:extLst>
                <a:ext uri="{FF2B5EF4-FFF2-40B4-BE49-F238E27FC236}">
                  <a16:creationId xmlns:a16="http://schemas.microsoft.com/office/drawing/2014/main" id="{CFD49D63-313E-45B8-A89F-4449A95745B7}"/>
                </a:ext>
              </a:extLst>
            </p:cNvPr>
            <p:cNvSpPr/>
            <p:nvPr/>
          </p:nvSpPr>
          <p:spPr>
            <a:xfrm>
              <a:off x="3977495" y="1508062"/>
              <a:ext cx="1049020" cy="296545"/>
            </a:xfrm>
            <a:custGeom>
              <a:avLst/>
              <a:gdLst/>
              <a:ahLst/>
              <a:cxnLst/>
              <a:rect l="l" t="t" r="r" b="b"/>
              <a:pathLst>
                <a:path w="1049020" h="296544">
                  <a:moveTo>
                    <a:pt x="1048840" y="0"/>
                  </a:moveTo>
                  <a:lnTo>
                    <a:pt x="1048840" y="182231"/>
                  </a:lnTo>
                  <a:lnTo>
                    <a:pt x="0" y="182231"/>
                  </a:lnTo>
                  <a:lnTo>
                    <a:pt x="0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37">
              <a:extLst>
                <a:ext uri="{FF2B5EF4-FFF2-40B4-BE49-F238E27FC236}">
                  <a16:creationId xmlns:a16="http://schemas.microsoft.com/office/drawing/2014/main" id="{A106412C-AF47-418F-B993-1A5B6128F658}"/>
                </a:ext>
              </a:extLst>
            </p:cNvPr>
            <p:cNvSpPr/>
            <p:nvPr/>
          </p:nvSpPr>
          <p:spPr>
            <a:xfrm>
              <a:off x="432430" y="1820254"/>
              <a:ext cx="826988" cy="69010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38">
              <a:extLst>
                <a:ext uri="{FF2B5EF4-FFF2-40B4-BE49-F238E27FC236}">
                  <a16:creationId xmlns:a16="http://schemas.microsoft.com/office/drawing/2014/main" id="{7ABE461F-90C0-4477-870F-744CD7F4F583}"/>
                </a:ext>
              </a:extLst>
            </p:cNvPr>
            <p:cNvSpPr/>
            <p:nvPr/>
          </p:nvSpPr>
          <p:spPr>
            <a:xfrm>
              <a:off x="413866" y="1804491"/>
              <a:ext cx="822064" cy="685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39">
              <a:extLst>
                <a:ext uri="{FF2B5EF4-FFF2-40B4-BE49-F238E27FC236}">
                  <a16:creationId xmlns:a16="http://schemas.microsoft.com/office/drawing/2014/main" id="{A72EC224-4E6F-4F4C-8C24-808552004DCD}"/>
                </a:ext>
              </a:extLst>
            </p:cNvPr>
            <p:cNvSpPr/>
            <p:nvPr/>
          </p:nvSpPr>
          <p:spPr>
            <a:xfrm>
              <a:off x="413866" y="1804491"/>
              <a:ext cx="822325" cy="686435"/>
            </a:xfrm>
            <a:custGeom>
              <a:avLst/>
              <a:gdLst/>
              <a:ahLst/>
              <a:cxnLst/>
              <a:rect l="l" t="t" r="r" b="b"/>
              <a:pathLst>
                <a:path w="822325" h="686435">
                  <a:moveTo>
                    <a:pt x="0" y="685998"/>
                  </a:moveTo>
                  <a:lnTo>
                    <a:pt x="0" y="0"/>
                  </a:lnTo>
                  <a:lnTo>
                    <a:pt x="822064" y="0"/>
                  </a:lnTo>
                  <a:lnTo>
                    <a:pt x="82206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0">
              <a:extLst>
                <a:ext uri="{FF2B5EF4-FFF2-40B4-BE49-F238E27FC236}">
                  <a16:creationId xmlns:a16="http://schemas.microsoft.com/office/drawing/2014/main" id="{09198C4B-71F8-48E5-919A-B8CAB1E2FF35}"/>
                </a:ext>
              </a:extLst>
            </p:cNvPr>
            <p:cNvSpPr txBox="1"/>
            <p:nvPr/>
          </p:nvSpPr>
          <p:spPr>
            <a:xfrm>
              <a:off x="463485" y="1788552"/>
              <a:ext cx="723900" cy="69723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35" algn="ctr">
                <a:lnSpc>
                  <a:spcPts val="1080"/>
                </a:lnSpc>
                <a:spcBef>
                  <a:spcPts val="100"/>
                </a:spcBef>
              </a:pPr>
              <a:r>
                <a:rPr sz="900" b="1" spc="-5" dirty="0">
                  <a:latin typeface="Arial"/>
                  <a:cs typeface="Arial"/>
                </a:rPr>
                <a:t>P.3.1</a:t>
              </a:r>
              <a:endParaRPr sz="900">
                <a:latin typeface="Arial"/>
                <a:cs typeface="Arial"/>
              </a:endParaRPr>
            </a:p>
            <a:p>
              <a:pPr marL="12700" marR="5080" algn="ctr">
                <a:lnSpc>
                  <a:spcPct val="100000"/>
                </a:lnSpc>
              </a:pPr>
              <a:r>
                <a:rPr sz="900" b="1" dirty="0">
                  <a:latin typeface="Arial"/>
                  <a:cs typeface="Arial"/>
                </a:rPr>
                <a:t>Management  and </a:t>
              </a:r>
              <a:r>
                <a:rPr sz="900" b="1" spc="-5" dirty="0">
                  <a:latin typeface="Arial"/>
                  <a:cs typeface="Arial"/>
                </a:rPr>
                <a:t>System  Integration  </a:t>
              </a:r>
              <a:r>
                <a:rPr sz="800" spc="-5" dirty="0">
                  <a:latin typeface="Arial"/>
                  <a:cs typeface="Arial"/>
                </a:rPr>
                <a:t>John</a:t>
              </a:r>
              <a:r>
                <a:rPr sz="800" spc="-2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Moss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50" name="object 41">
              <a:extLst>
                <a:ext uri="{FF2B5EF4-FFF2-40B4-BE49-F238E27FC236}">
                  <a16:creationId xmlns:a16="http://schemas.microsoft.com/office/drawing/2014/main" id="{91FA858C-7076-42F8-AC4E-75BDE618CF79}"/>
                </a:ext>
              </a:extLst>
            </p:cNvPr>
            <p:cNvSpPr/>
            <p:nvPr/>
          </p:nvSpPr>
          <p:spPr>
            <a:xfrm>
              <a:off x="825304" y="1508062"/>
              <a:ext cx="4201160" cy="296545"/>
            </a:xfrm>
            <a:custGeom>
              <a:avLst/>
              <a:gdLst/>
              <a:ahLst/>
              <a:cxnLst/>
              <a:rect l="l" t="t" r="r" b="b"/>
              <a:pathLst>
                <a:path w="4201160" h="296544">
                  <a:moveTo>
                    <a:pt x="4201032" y="0"/>
                  </a:moveTo>
                  <a:lnTo>
                    <a:pt x="4201032" y="182231"/>
                  </a:lnTo>
                  <a:lnTo>
                    <a:pt x="0" y="182231"/>
                  </a:lnTo>
                  <a:lnTo>
                    <a:pt x="0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2">
              <a:extLst>
                <a:ext uri="{FF2B5EF4-FFF2-40B4-BE49-F238E27FC236}">
                  <a16:creationId xmlns:a16="http://schemas.microsoft.com/office/drawing/2014/main" id="{5647F235-0248-4F04-AA79-71CD3297F5F8}"/>
                </a:ext>
              </a:extLst>
            </p:cNvPr>
            <p:cNvSpPr/>
            <p:nvPr/>
          </p:nvSpPr>
          <p:spPr>
            <a:xfrm>
              <a:off x="8905395" y="1820254"/>
              <a:ext cx="826988" cy="6901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3">
              <a:extLst>
                <a:ext uri="{FF2B5EF4-FFF2-40B4-BE49-F238E27FC236}">
                  <a16:creationId xmlns:a16="http://schemas.microsoft.com/office/drawing/2014/main" id="{96FF5A09-BA65-49C5-B3D0-03C22A08D303}"/>
                </a:ext>
              </a:extLst>
            </p:cNvPr>
            <p:cNvSpPr/>
            <p:nvPr/>
          </p:nvSpPr>
          <p:spPr>
            <a:xfrm>
              <a:off x="8889634" y="1804491"/>
              <a:ext cx="822064" cy="685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4">
              <a:extLst>
                <a:ext uri="{FF2B5EF4-FFF2-40B4-BE49-F238E27FC236}">
                  <a16:creationId xmlns:a16="http://schemas.microsoft.com/office/drawing/2014/main" id="{F0F16571-9842-4DB0-AA58-0CFBA07BDDFF}"/>
                </a:ext>
              </a:extLst>
            </p:cNvPr>
            <p:cNvSpPr/>
            <p:nvPr/>
          </p:nvSpPr>
          <p:spPr>
            <a:xfrm>
              <a:off x="8889634" y="1804491"/>
              <a:ext cx="822325" cy="686435"/>
            </a:xfrm>
            <a:custGeom>
              <a:avLst/>
              <a:gdLst/>
              <a:ahLst/>
              <a:cxnLst/>
              <a:rect l="l" t="t" r="r" b="b"/>
              <a:pathLst>
                <a:path w="822325" h="686435">
                  <a:moveTo>
                    <a:pt x="0" y="685998"/>
                  </a:moveTo>
                  <a:lnTo>
                    <a:pt x="0" y="0"/>
                  </a:lnTo>
                  <a:lnTo>
                    <a:pt x="822064" y="0"/>
                  </a:lnTo>
                  <a:lnTo>
                    <a:pt x="82206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5">
              <a:extLst>
                <a:ext uri="{FF2B5EF4-FFF2-40B4-BE49-F238E27FC236}">
                  <a16:creationId xmlns:a16="http://schemas.microsoft.com/office/drawing/2014/main" id="{C3782A2D-F851-4A63-9645-9B6B02FCE893}"/>
                </a:ext>
              </a:extLst>
            </p:cNvPr>
            <p:cNvSpPr txBox="1"/>
            <p:nvPr/>
          </p:nvSpPr>
          <p:spPr>
            <a:xfrm>
              <a:off x="8961165" y="1925427"/>
              <a:ext cx="679450" cy="4235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0325" marR="5080" indent="-48260">
                <a:lnSpc>
                  <a:spcPct val="100000"/>
                </a:lnSpc>
                <a:spcBef>
                  <a:spcPts val="100"/>
                </a:spcBef>
              </a:pPr>
              <a:r>
                <a:rPr sz="900" b="1" spc="-5" dirty="0">
                  <a:latin typeface="Arial"/>
                  <a:cs typeface="Arial"/>
                </a:rPr>
                <a:t>P.3.9</a:t>
              </a:r>
              <a:r>
                <a:rPr sz="900" b="1" spc="-70" dirty="0">
                  <a:latin typeface="Arial"/>
                  <a:cs typeface="Arial"/>
                </a:rPr>
                <a:t> </a:t>
              </a:r>
              <a:r>
                <a:rPr sz="900" b="1" spc="-5" dirty="0">
                  <a:latin typeface="Arial"/>
                  <a:cs typeface="Arial"/>
                </a:rPr>
                <a:t>Global  Controls  </a:t>
              </a:r>
              <a:r>
                <a:rPr sz="800" spc="-5" dirty="0">
                  <a:latin typeface="Arial"/>
                  <a:cs typeface="Arial"/>
                </a:rPr>
                <a:t>Karen</a:t>
              </a:r>
              <a:r>
                <a:rPr sz="800" spc="-35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White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55" name="object 46">
              <a:extLst>
                <a:ext uri="{FF2B5EF4-FFF2-40B4-BE49-F238E27FC236}">
                  <a16:creationId xmlns:a16="http://schemas.microsoft.com/office/drawing/2014/main" id="{7621A15A-AF99-486C-8FE7-2833876427C7}"/>
                </a:ext>
              </a:extLst>
            </p:cNvPr>
            <p:cNvSpPr/>
            <p:nvPr/>
          </p:nvSpPr>
          <p:spPr>
            <a:xfrm>
              <a:off x="5026336" y="1508062"/>
              <a:ext cx="4274820" cy="296545"/>
            </a:xfrm>
            <a:custGeom>
              <a:avLst/>
              <a:gdLst/>
              <a:ahLst/>
              <a:cxnLst/>
              <a:rect l="l" t="t" r="r" b="b"/>
              <a:pathLst>
                <a:path w="4274820" h="296544">
                  <a:moveTo>
                    <a:pt x="0" y="0"/>
                  </a:moveTo>
                  <a:lnTo>
                    <a:pt x="0" y="182231"/>
                  </a:lnTo>
                  <a:lnTo>
                    <a:pt x="4274734" y="182231"/>
                  </a:lnTo>
                  <a:lnTo>
                    <a:pt x="4274734" y="296429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7">
              <a:extLst>
                <a:ext uri="{FF2B5EF4-FFF2-40B4-BE49-F238E27FC236}">
                  <a16:creationId xmlns:a16="http://schemas.microsoft.com/office/drawing/2014/main" id="{F95E9C73-CD61-4874-8C79-B12B784A3C1A}"/>
                </a:ext>
              </a:extLst>
            </p:cNvPr>
            <p:cNvSpPr/>
            <p:nvPr/>
          </p:nvSpPr>
          <p:spPr>
            <a:xfrm>
              <a:off x="4633900" y="1820254"/>
              <a:ext cx="826988" cy="69010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48">
              <a:extLst>
                <a:ext uri="{FF2B5EF4-FFF2-40B4-BE49-F238E27FC236}">
                  <a16:creationId xmlns:a16="http://schemas.microsoft.com/office/drawing/2014/main" id="{9C27C6AD-B080-4C5B-B492-6EDC4BE4FCA4}"/>
                </a:ext>
              </a:extLst>
            </p:cNvPr>
            <p:cNvSpPr/>
            <p:nvPr/>
          </p:nvSpPr>
          <p:spPr>
            <a:xfrm>
              <a:off x="4617329" y="1804491"/>
              <a:ext cx="822874" cy="685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49">
              <a:extLst>
                <a:ext uri="{FF2B5EF4-FFF2-40B4-BE49-F238E27FC236}">
                  <a16:creationId xmlns:a16="http://schemas.microsoft.com/office/drawing/2014/main" id="{E62FA13B-4E64-4E0C-9E38-9F768D196EEA}"/>
                </a:ext>
              </a:extLst>
            </p:cNvPr>
            <p:cNvSpPr/>
            <p:nvPr/>
          </p:nvSpPr>
          <p:spPr>
            <a:xfrm>
              <a:off x="4617329" y="1804491"/>
              <a:ext cx="822960" cy="686435"/>
            </a:xfrm>
            <a:custGeom>
              <a:avLst/>
              <a:gdLst/>
              <a:ahLst/>
              <a:cxnLst/>
              <a:rect l="l" t="t" r="r" b="b"/>
              <a:pathLst>
                <a:path w="822960" h="686435">
                  <a:moveTo>
                    <a:pt x="0" y="685998"/>
                  </a:moveTo>
                  <a:lnTo>
                    <a:pt x="0" y="0"/>
                  </a:lnTo>
                  <a:lnTo>
                    <a:pt x="822874" y="0"/>
                  </a:lnTo>
                  <a:lnTo>
                    <a:pt x="822874" y="685998"/>
                  </a:lnTo>
                  <a:lnTo>
                    <a:pt x="0" y="685998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0">
              <a:extLst>
                <a:ext uri="{FF2B5EF4-FFF2-40B4-BE49-F238E27FC236}">
                  <a16:creationId xmlns:a16="http://schemas.microsoft.com/office/drawing/2014/main" id="{55E457B4-D550-4934-9ED4-C82968CBF9B7}"/>
                </a:ext>
              </a:extLst>
            </p:cNvPr>
            <p:cNvSpPr txBox="1"/>
            <p:nvPr/>
          </p:nvSpPr>
          <p:spPr>
            <a:xfrm>
              <a:off x="4645125" y="1857395"/>
              <a:ext cx="768350" cy="5594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34315" marR="5080" indent="-222250">
                <a:lnSpc>
                  <a:spcPct val="100000"/>
                </a:lnSpc>
                <a:spcBef>
                  <a:spcPts val="100"/>
                </a:spcBef>
              </a:pPr>
              <a:r>
                <a:rPr sz="900" b="1" spc="-5" dirty="0">
                  <a:latin typeface="Arial"/>
                  <a:cs typeface="Arial"/>
                </a:rPr>
                <a:t>P.3.5</a:t>
              </a:r>
              <a:r>
                <a:rPr sz="900" b="1" spc="-75" dirty="0">
                  <a:latin typeface="Arial"/>
                  <a:cs typeface="Arial"/>
                </a:rPr>
                <a:t> </a:t>
              </a:r>
              <a:r>
                <a:rPr sz="900" b="1" spc="-5" dirty="0">
                  <a:latin typeface="Arial"/>
                  <a:cs typeface="Arial"/>
                </a:rPr>
                <a:t>Existing  Linac</a:t>
              </a:r>
              <a:endParaRPr sz="900" dirty="0">
                <a:latin typeface="Arial"/>
                <a:cs typeface="Arial"/>
              </a:endParaRPr>
            </a:p>
            <a:p>
              <a:pPr marL="75565">
                <a:lnSpc>
                  <a:spcPts val="1075"/>
                </a:lnSpc>
              </a:pPr>
              <a:r>
                <a:rPr sz="900" b="1" spc="-5" dirty="0">
                  <a:latin typeface="Arial"/>
                  <a:cs typeface="Arial"/>
                </a:rPr>
                <a:t>Modulators</a:t>
              </a:r>
              <a:endParaRPr sz="900" dirty="0">
                <a:latin typeface="Arial"/>
                <a:cs typeface="Arial"/>
              </a:endParaRPr>
            </a:p>
            <a:p>
              <a:pPr marL="22225">
                <a:lnSpc>
                  <a:spcPct val="100000"/>
                </a:lnSpc>
                <a:spcBef>
                  <a:spcPts val="5"/>
                </a:spcBef>
              </a:pPr>
              <a:r>
                <a:rPr lang="en-US" sz="800" spc="-5" dirty="0">
                  <a:latin typeface="Arial"/>
                  <a:cs typeface="Arial"/>
                </a:rPr>
                <a:t>Chris Pappas</a:t>
              </a:r>
              <a:endParaRPr sz="800" dirty="0">
                <a:latin typeface="Arial"/>
                <a:cs typeface="Arial"/>
              </a:endParaRPr>
            </a:p>
          </p:txBody>
        </p:sp>
        <p:sp>
          <p:nvSpPr>
            <p:cNvPr id="60" name="object 51">
              <a:extLst>
                <a:ext uri="{FF2B5EF4-FFF2-40B4-BE49-F238E27FC236}">
                  <a16:creationId xmlns:a16="http://schemas.microsoft.com/office/drawing/2014/main" id="{C579393C-C370-491D-8166-518E8838201D}"/>
                </a:ext>
              </a:extLst>
            </p:cNvPr>
            <p:cNvSpPr/>
            <p:nvPr/>
          </p:nvSpPr>
          <p:spPr>
            <a:xfrm>
              <a:off x="5026336" y="1508062"/>
              <a:ext cx="2540" cy="296545"/>
            </a:xfrm>
            <a:custGeom>
              <a:avLst/>
              <a:gdLst/>
              <a:ahLst/>
              <a:cxnLst/>
              <a:rect l="l" t="t" r="r" b="b"/>
              <a:pathLst>
                <a:path w="2539" h="296544">
                  <a:moveTo>
                    <a:pt x="1214" y="-6344"/>
                  </a:moveTo>
                  <a:lnTo>
                    <a:pt x="1214" y="302773"/>
                  </a:lnTo>
                </a:path>
              </a:pathLst>
            </a:custGeom>
            <a:ln w="1511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2">
              <a:extLst>
                <a:ext uri="{FF2B5EF4-FFF2-40B4-BE49-F238E27FC236}">
                  <a16:creationId xmlns:a16="http://schemas.microsoft.com/office/drawing/2014/main" id="{F9D95170-B932-4395-815A-90A0C7C631B8}"/>
                </a:ext>
              </a:extLst>
            </p:cNvPr>
            <p:cNvSpPr/>
            <p:nvPr/>
          </p:nvSpPr>
          <p:spPr>
            <a:xfrm>
              <a:off x="498472" y="2734657"/>
              <a:ext cx="690109" cy="4608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53">
              <a:extLst>
                <a:ext uri="{FF2B5EF4-FFF2-40B4-BE49-F238E27FC236}">
                  <a16:creationId xmlns:a16="http://schemas.microsoft.com/office/drawing/2014/main" id="{28C6502A-4966-42F8-9C0E-A2BC94AA1CAB}"/>
                </a:ext>
              </a:extLst>
            </p:cNvPr>
            <p:cNvSpPr/>
            <p:nvPr/>
          </p:nvSpPr>
          <p:spPr>
            <a:xfrm>
              <a:off x="482709" y="2718886"/>
              <a:ext cx="685188" cy="45679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54">
              <a:extLst>
                <a:ext uri="{FF2B5EF4-FFF2-40B4-BE49-F238E27FC236}">
                  <a16:creationId xmlns:a16="http://schemas.microsoft.com/office/drawing/2014/main" id="{0744C836-1499-443B-BF4B-75AFD4FA5A0E}"/>
                </a:ext>
              </a:extLst>
            </p:cNvPr>
            <p:cNvSpPr/>
            <p:nvPr/>
          </p:nvSpPr>
          <p:spPr>
            <a:xfrm>
              <a:off x="482709" y="2718886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55">
              <a:extLst>
                <a:ext uri="{FF2B5EF4-FFF2-40B4-BE49-F238E27FC236}">
                  <a16:creationId xmlns:a16="http://schemas.microsoft.com/office/drawing/2014/main" id="{70C26C18-A832-45B2-A1B3-2EDCFCAC81A4}"/>
                </a:ext>
              </a:extLst>
            </p:cNvPr>
            <p:cNvSpPr txBox="1"/>
            <p:nvPr/>
          </p:nvSpPr>
          <p:spPr>
            <a:xfrm>
              <a:off x="501597" y="2698898"/>
              <a:ext cx="648335" cy="48196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P.3.1.1</a:t>
              </a:r>
              <a:endParaRPr sz="600">
                <a:latin typeface="Arial"/>
                <a:cs typeface="Arial"/>
              </a:endParaRPr>
            </a:p>
            <a:p>
              <a:pPr marL="12700" marR="5080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Management</a:t>
              </a:r>
              <a:r>
                <a:rPr sz="600" b="1" spc="-6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and  System  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John</a:t>
              </a:r>
              <a:r>
                <a:rPr sz="600" spc="-9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Moss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65" name="object 56">
              <a:extLst>
                <a:ext uri="{FF2B5EF4-FFF2-40B4-BE49-F238E27FC236}">
                  <a16:creationId xmlns:a16="http://schemas.microsoft.com/office/drawing/2014/main" id="{70689BBC-30A4-4102-86A2-9D04DAB8E300}"/>
                </a:ext>
              </a:extLst>
            </p:cNvPr>
            <p:cNvSpPr/>
            <p:nvPr/>
          </p:nvSpPr>
          <p:spPr>
            <a:xfrm>
              <a:off x="825304" y="2490490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396"/>
                  </a:lnTo>
                </a:path>
              </a:pathLst>
            </a:custGeom>
            <a:ln w="12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57">
              <a:extLst>
                <a:ext uri="{FF2B5EF4-FFF2-40B4-BE49-F238E27FC236}">
                  <a16:creationId xmlns:a16="http://schemas.microsoft.com/office/drawing/2014/main" id="{F95B0DEC-A4BA-4F82-A8B5-9494AB02A835}"/>
                </a:ext>
              </a:extLst>
            </p:cNvPr>
            <p:cNvSpPr/>
            <p:nvPr/>
          </p:nvSpPr>
          <p:spPr>
            <a:xfrm>
              <a:off x="1483703" y="4479590"/>
              <a:ext cx="690109" cy="46051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58">
              <a:extLst>
                <a:ext uri="{FF2B5EF4-FFF2-40B4-BE49-F238E27FC236}">
                  <a16:creationId xmlns:a16="http://schemas.microsoft.com/office/drawing/2014/main" id="{B92DC4DB-FF32-420C-9D1D-9623A7E282EC}"/>
                </a:ext>
              </a:extLst>
            </p:cNvPr>
            <p:cNvSpPr/>
            <p:nvPr/>
          </p:nvSpPr>
          <p:spPr>
            <a:xfrm>
              <a:off x="1465137" y="4461015"/>
              <a:ext cx="685188" cy="45679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59">
              <a:extLst>
                <a:ext uri="{FF2B5EF4-FFF2-40B4-BE49-F238E27FC236}">
                  <a16:creationId xmlns:a16="http://schemas.microsoft.com/office/drawing/2014/main" id="{24441F73-A21F-4325-A7CF-FACD0DD1915D}"/>
                </a:ext>
              </a:extLst>
            </p:cNvPr>
            <p:cNvSpPr/>
            <p:nvPr/>
          </p:nvSpPr>
          <p:spPr>
            <a:xfrm>
              <a:off x="1465137" y="4461015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0">
              <a:extLst>
                <a:ext uri="{FF2B5EF4-FFF2-40B4-BE49-F238E27FC236}">
                  <a16:creationId xmlns:a16="http://schemas.microsoft.com/office/drawing/2014/main" id="{2F31D223-A9DB-4D85-9E7D-6C7C06BD7D12}"/>
                </a:ext>
              </a:extLst>
            </p:cNvPr>
            <p:cNvSpPr txBox="1"/>
            <p:nvPr/>
          </p:nvSpPr>
          <p:spPr>
            <a:xfrm>
              <a:off x="1462966" y="4577902"/>
              <a:ext cx="68961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P.3.2.5</a:t>
              </a:r>
              <a:r>
                <a:rPr sz="600" b="1" spc="-4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Circulators</a:t>
              </a:r>
              <a:endParaRPr sz="600">
                <a:latin typeface="Arial"/>
                <a:cs typeface="Arial"/>
              </a:endParaRPr>
            </a:p>
            <a:p>
              <a:pPr marL="635" algn="ctr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John</a:t>
              </a:r>
              <a:r>
                <a:rPr sz="600" spc="-1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Moss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70" name="object 61">
              <a:extLst>
                <a:ext uri="{FF2B5EF4-FFF2-40B4-BE49-F238E27FC236}">
                  <a16:creationId xmlns:a16="http://schemas.microsoft.com/office/drawing/2014/main" id="{45C21659-E6F0-4E80-BD41-64DB019CBE0A}"/>
                </a:ext>
              </a:extLst>
            </p:cNvPr>
            <p:cNvSpPr/>
            <p:nvPr/>
          </p:nvSpPr>
          <p:spPr>
            <a:xfrm>
              <a:off x="1350939" y="2490490"/>
              <a:ext cx="525145" cy="2199005"/>
            </a:xfrm>
            <a:custGeom>
              <a:avLst/>
              <a:gdLst/>
              <a:ahLst/>
              <a:cxnLst/>
              <a:rect l="l" t="t" r="r" b="b"/>
              <a:pathLst>
                <a:path w="525144" h="2199004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2198921"/>
                  </a:lnTo>
                  <a:lnTo>
                    <a:pt x="114198" y="2198921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62">
              <a:extLst>
                <a:ext uri="{FF2B5EF4-FFF2-40B4-BE49-F238E27FC236}">
                  <a16:creationId xmlns:a16="http://schemas.microsoft.com/office/drawing/2014/main" id="{DA5BA4EA-B45E-400A-BA84-1612C69107FA}"/>
                </a:ext>
              </a:extLst>
            </p:cNvPr>
            <p:cNvSpPr/>
            <p:nvPr/>
          </p:nvSpPr>
          <p:spPr>
            <a:xfrm>
              <a:off x="1474856" y="3870586"/>
              <a:ext cx="698957" cy="47299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63">
              <a:extLst>
                <a:ext uri="{FF2B5EF4-FFF2-40B4-BE49-F238E27FC236}">
                  <a16:creationId xmlns:a16="http://schemas.microsoft.com/office/drawing/2014/main" id="{A1144141-3639-4566-A343-79A259FEA740}"/>
                </a:ext>
              </a:extLst>
            </p:cNvPr>
            <p:cNvSpPr/>
            <p:nvPr/>
          </p:nvSpPr>
          <p:spPr>
            <a:xfrm>
              <a:off x="1465137" y="3860867"/>
              <a:ext cx="685188" cy="4567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64">
              <a:extLst>
                <a:ext uri="{FF2B5EF4-FFF2-40B4-BE49-F238E27FC236}">
                  <a16:creationId xmlns:a16="http://schemas.microsoft.com/office/drawing/2014/main" id="{154B6DB9-75E8-4ED3-88FB-0B9A9A459BB4}"/>
                </a:ext>
              </a:extLst>
            </p:cNvPr>
            <p:cNvSpPr/>
            <p:nvPr/>
          </p:nvSpPr>
          <p:spPr>
            <a:xfrm>
              <a:off x="1465137" y="386086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65">
              <a:extLst>
                <a:ext uri="{FF2B5EF4-FFF2-40B4-BE49-F238E27FC236}">
                  <a16:creationId xmlns:a16="http://schemas.microsoft.com/office/drawing/2014/main" id="{0D691211-E7B9-42AF-BF76-1529290DCC9D}"/>
                </a:ext>
              </a:extLst>
            </p:cNvPr>
            <p:cNvSpPr txBox="1"/>
            <p:nvPr/>
          </p:nvSpPr>
          <p:spPr>
            <a:xfrm>
              <a:off x="1488072" y="3977755"/>
              <a:ext cx="63881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P.3.2.3</a:t>
              </a:r>
              <a:r>
                <a:rPr sz="600" b="1" spc="-5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Klystrons</a:t>
              </a:r>
              <a:endParaRPr sz="600">
                <a:latin typeface="Arial"/>
                <a:cs typeface="Arial"/>
              </a:endParaRPr>
            </a:p>
            <a:p>
              <a:pPr marL="1270" algn="ctr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John</a:t>
              </a:r>
              <a:r>
                <a:rPr sz="600" spc="-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Moss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75" name="object 66">
              <a:extLst>
                <a:ext uri="{FF2B5EF4-FFF2-40B4-BE49-F238E27FC236}">
                  <a16:creationId xmlns:a16="http://schemas.microsoft.com/office/drawing/2014/main" id="{F8D56181-CFE2-4E24-A4E5-092435921AB6}"/>
                </a:ext>
              </a:extLst>
            </p:cNvPr>
            <p:cNvSpPr/>
            <p:nvPr/>
          </p:nvSpPr>
          <p:spPr>
            <a:xfrm>
              <a:off x="1350939" y="2490490"/>
              <a:ext cx="525145" cy="1598930"/>
            </a:xfrm>
            <a:custGeom>
              <a:avLst/>
              <a:gdLst/>
              <a:ahLst/>
              <a:cxnLst/>
              <a:rect l="l" t="t" r="r" b="b"/>
              <a:pathLst>
                <a:path w="525144" h="1598929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1598773"/>
                  </a:lnTo>
                  <a:lnTo>
                    <a:pt x="114198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67">
              <a:extLst>
                <a:ext uri="{FF2B5EF4-FFF2-40B4-BE49-F238E27FC236}">
                  <a16:creationId xmlns:a16="http://schemas.microsoft.com/office/drawing/2014/main" id="{9983014B-14FF-4E80-9AC2-5A706617EBC5}"/>
                </a:ext>
              </a:extLst>
            </p:cNvPr>
            <p:cNvSpPr/>
            <p:nvPr/>
          </p:nvSpPr>
          <p:spPr>
            <a:xfrm>
              <a:off x="1483703" y="5050198"/>
              <a:ext cx="690109" cy="46009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68">
              <a:extLst>
                <a:ext uri="{FF2B5EF4-FFF2-40B4-BE49-F238E27FC236}">
                  <a16:creationId xmlns:a16="http://schemas.microsoft.com/office/drawing/2014/main" id="{7E8CB76D-C2E5-4FFB-9762-19241FF5CC7C}"/>
                </a:ext>
              </a:extLst>
            </p:cNvPr>
            <p:cNvSpPr/>
            <p:nvPr/>
          </p:nvSpPr>
          <p:spPr>
            <a:xfrm>
              <a:off x="1465137" y="5032006"/>
              <a:ext cx="685188" cy="45679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69">
              <a:extLst>
                <a:ext uri="{FF2B5EF4-FFF2-40B4-BE49-F238E27FC236}">
                  <a16:creationId xmlns:a16="http://schemas.microsoft.com/office/drawing/2014/main" id="{4094BFA6-B72C-4B03-A50D-634074A5EE13}"/>
                </a:ext>
              </a:extLst>
            </p:cNvPr>
            <p:cNvSpPr/>
            <p:nvPr/>
          </p:nvSpPr>
          <p:spPr>
            <a:xfrm>
              <a:off x="1465137" y="5032006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0">
              <a:extLst>
                <a:ext uri="{FF2B5EF4-FFF2-40B4-BE49-F238E27FC236}">
                  <a16:creationId xmlns:a16="http://schemas.microsoft.com/office/drawing/2014/main" id="{4A5ED81E-9891-44B0-B35F-4EED4558C984}"/>
                </a:ext>
              </a:extLst>
            </p:cNvPr>
            <p:cNvSpPr txBox="1"/>
            <p:nvPr/>
          </p:nvSpPr>
          <p:spPr>
            <a:xfrm>
              <a:off x="1557726" y="5103538"/>
              <a:ext cx="499745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37795" marR="5080" indent="-125730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P.3.2.6</a:t>
              </a:r>
              <a:r>
                <a:rPr sz="600" b="1" spc="-6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Water  Loads</a:t>
              </a:r>
              <a:endParaRPr sz="600">
                <a:latin typeface="Arial"/>
                <a:cs typeface="Arial"/>
              </a:endParaRPr>
            </a:p>
            <a:p>
              <a:pPr marL="66040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John</a:t>
              </a:r>
              <a:r>
                <a:rPr sz="600" spc="-2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Moss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80" name="object 71">
              <a:extLst>
                <a:ext uri="{FF2B5EF4-FFF2-40B4-BE49-F238E27FC236}">
                  <a16:creationId xmlns:a16="http://schemas.microsoft.com/office/drawing/2014/main" id="{F67DE674-5A97-4192-B787-EB19ACD946C8}"/>
                </a:ext>
              </a:extLst>
            </p:cNvPr>
            <p:cNvSpPr/>
            <p:nvPr/>
          </p:nvSpPr>
          <p:spPr>
            <a:xfrm>
              <a:off x="1350939" y="2490490"/>
              <a:ext cx="525145" cy="2770505"/>
            </a:xfrm>
            <a:custGeom>
              <a:avLst/>
              <a:gdLst/>
              <a:ahLst/>
              <a:cxnLst/>
              <a:rect l="l" t="t" r="r" b="b"/>
              <a:pathLst>
                <a:path w="525144" h="2770504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2769911"/>
                  </a:lnTo>
                  <a:lnTo>
                    <a:pt x="114198" y="2769911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72">
              <a:extLst>
                <a:ext uri="{FF2B5EF4-FFF2-40B4-BE49-F238E27FC236}">
                  <a16:creationId xmlns:a16="http://schemas.microsoft.com/office/drawing/2014/main" id="{CB3C79F4-30EE-473E-9C21-3235FB845FD8}"/>
                </a:ext>
              </a:extLst>
            </p:cNvPr>
            <p:cNvSpPr/>
            <p:nvPr/>
          </p:nvSpPr>
          <p:spPr>
            <a:xfrm>
              <a:off x="1474856" y="3300405"/>
              <a:ext cx="698957" cy="47380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73">
              <a:extLst>
                <a:ext uri="{FF2B5EF4-FFF2-40B4-BE49-F238E27FC236}">
                  <a16:creationId xmlns:a16="http://schemas.microsoft.com/office/drawing/2014/main" id="{9103DF72-1725-4C1C-8AB0-98640F296288}"/>
                </a:ext>
              </a:extLst>
            </p:cNvPr>
            <p:cNvSpPr/>
            <p:nvPr/>
          </p:nvSpPr>
          <p:spPr>
            <a:xfrm>
              <a:off x="1465137" y="3289877"/>
              <a:ext cx="685188" cy="45679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74">
              <a:extLst>
                <a:ext uri="{FF2B5EF4-FFF2-40B4-BE49-F238E27FC236}">
                  <a16:creationId xmlns:a16="http://schemas.microsoft.com/office/drawing/2014/main" id="{184B7114-A2B9-4CED-8830-50828384F21B}"/>
                </a:ext>
              </a:extLst>
            </p:cNvPr>
            <p:cNvSpPr/>
            <p:nvPr/>
          </p:nvSpPr>
          <p:spPr>
            <a:xfrm>
              <a:off x="1465137" y="328987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75">
              <a:extLst>
                <a:ext uri="{FF2B5EF4-FFF2-40B4-BE49-F238E27FC236}">
                  <a16:creationId xmlns:a16="http://schemas.microsoft.com/office/drawing/2014/main" id="{E593DB9C-A7AD-4B4E-B9EC-1F4DE7A725D1}"/>
                </a:ext>
              </a:extLst>
            </p:cNvPr>
            <p:cNvSpPr txBox="1"/>
            <p:nvPr/>
          </p:nvSpPr>
          <p:spPr>
            <a:xfrm>
              <a:off x="1564191" y="3361409"/>
              <a:ext cx="486409" cy="29908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35" algn="ctr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P.3.2.2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b="1" spc="-5" dirty="0">
                  <a:latin typeface="Arial"/>
                  <a:cs typeface="Arial"/>
                </a:rPr>
                <a:t>T</a:t>
              </a:r>
              <a:r>
                <a:rPr sz="600" b="1" dirty="0">
                  <a:latin typeface="Arial"/>
                  <a:cs typeface="Arial"/>
                </a:rPr>
                <a:t>r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</a:t>
              </a:r>
              <a:r>
                <a:rPr sz="600" b="1" spc="-5" dirty="0">
                  <a:latin typeface="Arial"/>
                  <a:cs typeface="Arial"/>
                </a:rPr>
                <a:t>s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itt</a:t>
              </a:r>
              <a:r>
                <a:rPr sz="600" b="1" dirty="0">
                  <a:latin typeface="Arial"/>
                  <a:cs typeface="Arial"/>
                </a:rPr>
                <a:t>e</a:t>
              </a:r>
              <a:r>
                <a:rPr sz="600" b="1" spc="-5" dirty="0">
                  <a:latin typeface="Arial"/>
                  <a:cs typeface="Arial"/>
                </a:rPr>
                <a:t>rs</a:t>
              </a:r>
              <a:endParaRPr sz="600">
                <a:latin typeface="Arial"/>
                <a:cs typeface="Arial"/>
              </a:endParaRPr>
            </a:p>
            <a:p>
              <a:pPr marL="1270"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John</a:t>
              </a:r>
              <a:r>
                <a:rPr sz="600" spc="-3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Moss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85" name="object 76">
              <a:extLst>
                <a:ext uri="{FF2B5EF4-FFF2-40B4-BE49-F238E27FC236}">
                  <a16:creationId xmlns:a16="http://schemas.microsoft.com/office/drawing/2014/main" id="{2192C354-997C-4706-9701-7E4C2EE01837}"/>
                </a:ext>
              </a:extLst>
            </p:cNvPr>
            <p:cNvSpPr/>
            <p:nvPr/>
          </p:nvSpPr>
          <p:spPr>
            <a:xfrm>
              <a:off x="1350939" y="2490490"/>
              <a:ext cx="525145" cy="1028065"/>
            </a:xfrm>
            <a:custGeom>
              <a:avLst/>
              <a:gdLst/>
              <a:ahLst/>
              <a:cxnLst/>
              <a:rect l="l" t="t" r="r" b="b"/>
              <a:pathLst>
                <a:path w="525144" h="1028064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1027782"/>
                  </a:lnTo>
                  <a:lnTo>
                    <a:pt x="114198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77">
              <a:extLst>
                <a:ext uri="{FF2B5EF4-FFF2-40B4-BE49-F238E27FC236}">
                  <a16:creationId xmlns:a16="http://schemas.microsoft.com/office/drawing/2014/main" id="{4F05415D-5354-4A18-807C-DF2BA69085C6}"/>
                </a:ext>
              </a:extLst>
            </p:cNvPr>
            <p:cNvSpPr/>
            <p:nvPr/>
          </p:nvSpPr>
          <p:spPr>
            <a:xfrm>
              <a:off x="1474856" y="2730225"/>
              <a:ext cx="698957" cy="46975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78">
              <a:extLst>
                <a:ext uri="{FF2B5EF4-FFF2-40B4-BE49-F238E27FC236}">
                  <a16:creationId xmlns:a16="http://schemas.microsoft.com/office/drawing/2014/main" id="{2B126CDF-A104-4A97-BDCC-4A60C2570B50}"/>
                </a:ext>
              </a:extLst>
            </p:cNvPr>
            <p:cNvSpPr/>
            <p:nvPr/>
          </p:nvSpPr>
          <p:spPr>
            <a:xfrm>
              <a:off x="1465137" y="2718886"/>
              <a:ext cx="685188" cy="45679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79">
              <a:extLst>
                <a:ext uri="{FF2B5EF4-FFF2-40B4-BE49-F238E27FC236}">
                  <a16:creationId xmlns:a16="http://schemas.microsoft.com/office/drawing/2014/main" id="{D2205972-16C9-4889-BC96-467886E9D9CB}"/>
                </a:ext>
              </a:extLst>
            </p:cNvPr>
            <p:cNvSpPr/>
            <p:nvPr/>
          </p:nvSpPr>
          <p:spPr>
            <a:xfrm>
              <a:off x="1465137" y="2718886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0">
              <a:extLst>
                <a:ext uri="{FF2B5EF4-FFF2-40B4-BE49-F238E27FC236}">
                  <a16:creationId xmlns:a16="http://schemas.microsoft.com/office/drawing/2014/main" id="{02155B32-31BF-4089-940F-5CF4B6DD9645}"/>
                </a:ext>
              </a:extLst>
            </p:cNvPr>
            <p:cNvSpPr txBox="1"/>
            <p:nvPr/>
          </p:nvSpPr>
          <p:spPr>
            <a:xfrm>
              <a:off x="1484025" y="2698898"/>
              <a:ext cx="648335" cy="48196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P.3.2.1</a:t>
              </a:r>
              <a:endParaRPr sz="600">
                <a:latin typeface="Arial"/>
                <a:cs typeface="Arial"/>
              </a:endParaRPr>
            </a:p>
            <a:p>
              <a:pPr marL="12700" marR="5080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Management</a:t>
              </a:r>
              <a:r>
                <a:rPr sz="600" b="1" spc="-6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and  System  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John</a:t>
              </a:r>
              <a:r>
                <a:rPr sz="600" spc="-9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Moss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90" name="object 81">
              <a:extLst>
                <a:ext uri="{FF2B5EF4-FFF2-40B4-BE49-F238E27FC236}">
                  <a16:creationId xmlns:a16="http://schemas.microsoft.com/office/drawing/2014/main" id="{0E9563AA-348F-4FAB-B260-BFCFE5CFD2DB}"/>
                </a:ext>
              </a:extLst>
            </p:cNvPr>
            <p:cNvSpPr/>
            <p:nvPr/>
          </p:nvSpPr>
          <p:spPr>
            <a:xfrm>
              <a:off x="1350939" y="2490490"/>
              <a:ext cx="525145" cy="457200"/>
            </a:xfrm>
            <a:custGeom>
              <a:avLst/>
              <a:gdLst/>
              <a:ahLst/>
              <a:cxnLst/>
              <a:rect l="l" t="t" r="r" b="b"/>
              <a:pathLst>
                <a:path w="525144" h="457200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456792"/>
                  </a:lnTo>
                  <a:lnTo>
                    <a:pt x="114198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82">
              <a:extLst>
                <a:ext uri="{FF2B5EF4-FFF2-40B4-BE49-F238E27FC236}">
                  <a16:creationId xmlns:a16="http://schemas.microsoft.com/office/drawing/2014/main" id="{44932FC1-774A-4076-A80B-1952E8568379}"/>
                </a:ext>
              </a:extLst>
            </p:cNvPr>
            <p:cNvSpPr/>
            <p:nvPr/>
          </p:nvSpPr>
          <p:spPr>
            <a:xfrm>
              <a:off x="2645558" y="3879428"/>
              <a:ext cx="690109" cy="45972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83">
              <a:extLst>
                <a:ext uri="{FF2B5EF4-FFF2-40B4-BE49-F238E27FC236}">
                  <a16:creationId xmlns:a16="http://schemas.microsoft.com/office/drawing/2014/main" id="{DFF63009-0A65-4687-9CA9-F65942250AE1}"/>
                </a:ext>
              </a:extLst>
            </p:cNvPr>
            <p:cNvSpPr/>
            <p:nvPr/>
          </p:nvSpPr>
          <p:spPr>
            <a:xfrm>
              <a:off x="2629796" y="3860867"/>
              <a:ext cx="685188" cy="4567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84">
              <a:extLst>
                <a:ext uri="{FF2B5EF4-FFF2-40B4-BE49-F238E27FC236}">
                  <a16:creationId xmlns:a16="http://schemas.microsoft.com/office/drawing/2014/main" id="{06FD1CEA-2701-478F-A4DA-7D8547090797}"/>
                </a:ext>
              </a:extLst>
            </p:cNvPr>
            <p:cNvSpPr/>
            <p:nvPr/>
          </p:nvSpPr>
          <p:spPr>
            <a:xfrm>
              <a:off x="2629796" y="386086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85">
              <a:extLst>
                <a:ext uri="{FF2B5EF4-FFF2-40B4-BE49-F238E27FC236}">
                  <a16:creationId xmlns:a16="http://schemas.microsoft.com/office/drawing/2014/main" id="{26CA6593-76D3-4A12-B660-50756332D732}"/>
                </a:ext>
              </a:extLst>
            </p:cNvPr>
            <p:cNvSpPr txBox="1"/>
            <p:nvPr/>
          </p:nvSpPr>
          <p:spPr>
            <a:xfrm>
              <a:off x="2653541" y="3977755"/>
              <a:ext cx="63881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P.3.3.3</a:t>
              </a:r>
              <a:r>
                <a:rPr sz="600" b="1" spc="-5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Klystrons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John</a:t>
              </a:r>
              <a:r>
                <a:rPr sz="600" spc="-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Moss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95" name="object 86">
              <a:extLst>
                <a:ext uri="{FF2B5EF4-FFF2-40B4-BE49-F238E27FC236}">
                  <a16:creationId xmlns:a16="http://schemas.microsoft.com/office/drawing/2014/main" id="{5A891AA0-5B60-40B6-BA68-4376BF6254A8}"/>
                </a:ext>
              </a:extLst>
            </p:cNvPr>
            <p:cNvSpPr/>
            <p:nvPr/>
          </p:nvSpPr>
          <p:spPr>
            <a:xfrm>
              <a:off x="2515598" y="2490490"/>
              <a:ext cx="411480" cy="1598930"/>
            </a:xfrm>
            <a:custGeom>
              <a:avLst/>
              <a:gdLst/>
              <a:ahLst/>
              <a:cxnLst/>
              <a:rect l="l" t="t" r="r" b="b"/>
              <a:pathLst>
                <a:path w="411480" h="1598929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598773"/>
                  </a:lnTo>
                  <a:lnTo>
                    <a:pt x="114198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87">
              <a:extLst>
                <a:ext uri="{FF2B5EF4-FFF2-40B4-BE49-F238E27FC236}">
                  <a16:creationId xmlns:a16="http://schemas.microsoft.com/office/drawing/2014/main" id="{B5A9368D-A06F-440F-BE0C-571D6EEB170F}"/>
                </a:ext>
              </a:extLst>
            </p:cNvPr>
            <p:cNvSpPr/>
            <p:nvPr/>
          </p:nvSpPr>
          <p:spPr>
            <a:xfrm>
              <a:off x="2645558" y="4449241"/>
              <a:ext cx="690109" cy="460093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88">
              <a:extLst>
                <a:ext uri="{FF2B5EF4-FFF2-40B4-BE49-F238E27FC236}">
                  <a16:creationId xmlns:a16="http://schemas.microsoft.com/office/drawing/2014/main" id="{0067895A-DC9E-42AE-AB46-71FBA68F9B7C}"/>
                </a:ext>
              </a:extLst>
            </p:cNvPr>
            <p:cNvSpPr/>
            <p:nvPr/>
          </p:nvSpPr>
          <p:spPr>
            <a:xfrm>
              <a:off x="2629796" y="4431858"/>
              <a:ext cx="685188" cy="45679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89">
              <a:extLst>
                <a:ext uri="{FF2B5EF4-FFF2-40B4-BE49-F238E27FC236}">
                  <a16:creationId xmlns:a16="http://schemas.microsoft.com/office/drawing/2014/main" id="{6C3F9AB4-0FDB-4EA4-9191-0859B27BAA9C}"/>
                </a:ext>
              </a:extLst>
            </p:cNvPr>
            <p:cNvSpPr/>
            <p:nvPr/>
          </p:nvSpPr>
          <p:spPr>
            <a:xfrm>
              <a:off x="2629796" y="4431858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0">
              <a:extLst>
                <a:ext uri="{FF2B5EF4-FFF2-40B4-BE49-F238E27FC236}">
                  <a16:creationId xmlns:a16="http://schemas.microsoft.com/office/drawing/2014/main" id="{54AB4C8F-3CF2-4880-8BDC-B8701D057403}"/>
                </a:ext>
              </a:extLst>
            </p:cNvPr>
            <p:cNvSpPr txBox="1"/>
            <p:nvPr/>
          </p:nvSpPr>
          <p:spPr>
            <a:xfrm>
              <a:off x="2627624" y="4549555"/>
              <a:ext cx="689610" cy="2076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715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P.3.3.4</a:t>
              </a:r>
              <a:r>
                <a:rPr sz="600" b="1" spc="-4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Circulators</a:t>
              </a:r>
              <a:endParaRPr sz="600">
                <a:latin typeface="Arial"/>
                <a:cs typeface="Arial"/>
              </a:endParaRPr>
            </a:p>
            <a:p>
              <a:pPr marL="635"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Sung-Woo</a:t>
              </a:r>
              <a:r>
                <a:rPr sz="600" spc="-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Lee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00" name="object 91">
              <a:extLst>
                <a:ext uri="{FF2B5EF4-FFF2-40B4-BE49-F238E27FC236}">
                  <a16:creationId xmlns:a16="http://schemas.microsoft.com/office/drawing/2014/main" id="{39A6D9D8-255B-48E8-8719-E86F40C2773D}"/>
                </a:ext>
              </a:extLst>
            </p:cNvPr>
            <p:cNvSpPr/>
            <p:nvPr/>
          </p:nvSpPr>
          <p:spPr>
            <a:xfrm>
              <a:off x="2515598" y="2490490"/>
              <a:ext cx="411480" cy="2169795"/>
            </a:xfrm>
            <a:custGeom>
              <a:avLst/>
              <a:gdLst/>
              <a:ahLst/>
              <a:cxnLst/>
              <a:rect l="l" t="t" r="r" b="b"/>
              <a:pathLst>
                <a:path w="411480" h="2169795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2169764"/>
                  </a:lnTo>
                  <a:lnTo>
                    <a:pt x="114198" y="21697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92">
              <a:extLst>
                <a:ext uri="{FF2B5EF4-FFF2-40B4-BE49-F238E27FC236}">
                  <a16:creationId xmlns:a16="http://schemas.microsoft.com/office/drawing/2014/main" id="{9B8A04BC-ED4E-4381-8BE4-3308C940A53A}"/>
                </a:ext>
              </a:extLst>
            </p:cNvPr>
            <p:cNvSpPr/>
            <p:nvPr/>
          </p:nvSpPr>
          <p:spPr>
            <a:xfrm>
              <a:off x="2641134" y="3300405"/>
              <a:ext cx="698957" cy="47380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93">
              <a:extLst>
                <a:ext uri="{FF2B5EF4-FFF2-40B4-BE49-F238E27FC236}">
                  <a16:creationId xmlns:a16="http://schemas.microsoft.com/office/drawing/2014/main" id="{EADFE5B7-A227-451E-A08D-84BA340054FB}"/>
                </a:ext>
              </a:extLst>
            </p:cNvPr>
            <p:cNvSpPr/>
            <p:nvPr/>
          </p:nvSpPr>
          <p:spPr>
            <a:xfrm>
              <a:off x="2629796" y="3289877"/>
              <a:ext cx="685188" cy="45679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94">
              <a:extLst>
                <a:ext uri="{FF2B5EF4-FFF2-40B4-BE49-F238E27FC236}">
                  <a16:creationId xmlns:a16="http://schemas.microsoft.com/office/drawing/2014/main" id="{E88BE70F-9955-41AA-B4AB-6D7BD20745DC}"/>
                </a:ext>
              </a:extLst>
            </p:cNvPr>
            <p:cNvSpPr/>
            <p:nvPr/>
          </p:nvSpPr>
          <p:spPr>
            <a:xfrm>
              <a:off x="2629796" y="328987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95">
              <a:extLst>
                <a:ext uri="{FF2B5EF4-FFF2-40B4-BE49-F238E27FC236}">
                  <a16:creationId xmlns:a16="http://schemas.microsoft.com/office/drawing/2014/main" id="{2DF6E5D9-C9CF-4346-911C-1930B93012C1}"/>
                </a:ext>
              </a:extLst>
            </p:cNvPr>
            <p:cNvSpPr txBox="1"/>
            <p:nvPr/>
          </p:nvSpPr>
          <p:spPr>
            <a:xfrm>
              <a:off x="2729660" y="3361409"/>
              <a:ext cx="486409" cy="29908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35" algn="ctr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P.3.3.2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b="1" spc="-5" dirty="0">
                  <a:latin typeface="Arial"/>
                  <a:cs typeface="Arial"/>
                </a:rPr>
                <a:t>T</a:t>
              </a:r>
              <a:r>
                <a:rPr sz="600" b="1" dirty="0">
                  <a:latin typeface="Arial"/>
                  <a:cs typeface="Arial"/>
                </a:rPr>
                <a:t>r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</a:t>
              </a:r>
              <a:r>
                <a:rPr sz="600" b="1" spc="-5" dirty="0">
                  <a:latin typeface="Arial"/>
                  <a:cs typeface="Arial"/>
                </a:rPr>
                <a:t>s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itt</a:t>
              </a:r>
              <a:r>
                <a:rPr sz="600" b="1" dirty="0">
                  <a:latin typeface="Arial"/>
                  <a:cs typeface="Arial"/>
                </a:rPr>
                <a:t>e</a:t>
              </a:r>
              <a:r>
                <a:rPr sz="600" b="1" spc="-5" dirty="0">
                  <a:latin typeface="Arial"/>
                  <a:cs typeface="Arial"/>
                </a:rPr>
                <a:t>rs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John</a:t>
              </a:r>
              <a:r>
                <a:rPr sz="600" spc="-3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Moss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05" name="object 96">
              <a:extLst>
                <a:ext uri="{FF2B5EF4-FFF2-40B4-BE49-F238E27FC236}">
                  <a16:creationId xmlns:a16="http://schemas.microsoft.com/office/drawing/2014/main" id="{045F427E-329B-47BD-A433-4944E1294EC7}"/>
                </a:ext>
              </a:extLst>
            </p:cNvPr>
            <p:cNvSpPr/>
            <p:nvPr/>
          </p:nvSpPr>
          <p:spPr>
            <a:xfrm>
              <a:off x="2515598" y="2490490"/>
              <a:ext cx="411480" cy="1028065"/>
            </a:xfrm>
            <a:custGeom>
              <a:avLst/>
              <a:gdLst/>
              <a:ahLst/>
              <a:cxnLst/>
              <a:rect l="l" t="t" r="r" b="b"/>
              <a:pathLst>
                <a:path w="411480" h="1028064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027782"/>
                  </a:lnTo>
                  <a:lnTo>
                    <a:pt x="114198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97">
              <a:extLst>
                <a:ext uri="{FF2B5EF4-FFF2-40B4-BE49-F238E27FC236}">
                  <a16:creationId xmlns:a16="http://schemas.microsoft.com/office/drawing/2014/main" id="{A6106DC4-690C-45E3-BD94-3E7CA5AFCEDE}"/>
                </a:ext>
              </a:extLst>
            </p:cNvPr>
            <p:cNvSpPr/>
            <p:nvPr/>
          </p:nvSpPr>
          <p:spPr>
            <a:xfrm>
              <a:off x="2645558" y="5018619"/>
              <a:ext cx="690109" cy="46088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98">
              <a:extLst>
                <a:ext uri="{FF2B5EF4-FFF2-40B4-BE49-F238E27FC236}">
                  <a16:creationId xmlns:a16="http://schemas.microsoft.com/office/drawing/2014/main" id="{17CFDCAA-B0E1-4F36-91E2-5DB1BAE49B5A}"/>
                </a:ext>
              </a:extLst>
            </p:cNvPr>
            <p:cNvSpPr/>
            <p:nvPr/>
          </p:nvSpPr>
          <p:spPr>
            <a:xfrm>
              <a:off x="2629796" y="5002848"/>
              <a:ext cx="685188" cy="45760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99">
              <a:extLst>
                <a:ext uri="{FF2B5EF4-FFF2-40B4-BE49-F238E27FC236}">
                  <a16:creationId xmlns:a16="http://schemas.microsoft.com/office/drawing/2014/main" id="{DF584B68-06E9-45CD-BA91-B7F41B267CDA}"/>
                </a:ext>
              </a:extLst>
            </p:cNvPr>
            <p:cNvSpPr/>
            <p:nvPr/>
          </p:nvSpPr>
          <p:spPr>
            <a:xfrm>
              <a:off x="2629796" y="5002848"/>
              <a:ext cx="685800" cy="457834"/>
            </a:xfrm>
            <a:custGeom>
              <a:avLst/>
              <a:gdLst/>
              <a:ahLst/>
              <a:cxnLst/>
              <a:rect l="l" t="t" r="r" b="b"/>
              <a:pathLst>
                <a:path w="685800" h="457835">
                  <a:moveTo>
                    <a:pt x="0" y="45760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7602"/>
                  </a:lnTo>
                  <a:lnTo>
                    <a:pt x="0" y="45760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0">
              <a:extLst>
                <a:ext uri="{FF2B5EF4-FFF2-40B4-BE49-F238E27FC236}">
                  <a16:creationId xmlns:a16="http://schemas.microsoft.com/office/drawing/2014/main" id="{2603A8FD-61F8-450F-A52F-1E9F0ECFD7CA}"/>
                </a:ext>
              </a:extLst>
            </p:cNvPr>
            <p:cNvSpPr txBox="1"/>
            <p:nvPr/>
          </p:nvSpPr>
          <p:spPr>
            <a:xfrm>
              <a:off x="2702137" y="5074381"/>
              <a:ext cx="541655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6510" marR="5080" indent="-4445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P.3.3.5</a:t>
              </a:r>
              <a:r>
                <a:rPr sz="600" b="1" spc="-6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Glycol/  Water Loads  </a:t>
              </a:r>
              <a:r>
                <a:rPr sz="600" spc="-5" dirty="0">
                  <a:latin typeface="Arial"/>
                  <a:cs typeface="Arial"/>
                </a:rPr>
                <a:t>Sung-Woo</a:t>
              </a:r>
              <a:r>
                <a:rPr sz="600" spc="-6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Lee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10" name="object 101">
              <a:extLst>
                <a:ext uri="{FF2B5EF4-FFF2-40B4-BE49-F238E27FC236}">
                  <a16:creationId xmlns:a16="http://schemas.microsoft.com/office/drawing/2014/main" id="{38F895CC-EF2C-443F-B8AA-A984817F6513}"/>
                </a:ext>
              </a:extLst>
            </p:cNvPr>
            <p:cNvSpPr/>
            <p:nvPr/>
          </p:nvSpPr>
          <p:spPr>
            <a:xfrm>
              <a:off x="2515598" y="2490490"/>
              <a:ext cx="411480" cy="2741295"/>
            </a:xfrm>
            <a:custGeom>
              <a:avLst/>
              <a:gdLst/>
              <a:ahLst/>
              <a:cxnLst/>
              <a:rect l="l" t="t" r="r" b="b"/>
              <a:pathLst>
                <a:path w="411480" h="2741295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2740754"/>
                  </a:lnTo>
                  <a:lnTo>
                    <a:pt x="114198" y="274075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02">
              <a:extLst>
                <a:ext uri="{FF2B5EF4-FFF2-40B4-BE49-F238E27FC236}">
                  <a16:creationId xmlns:a16="http://schemas.microsoft.com/office/drawing/2014/main" id="{4E970E45-49E8-4284-9F4E-67D0134B6E3C}"/>
                </a:ext>
              </a:extLst>
            </p:cNvPr>
            <p:cNvSpPr/>
            <p:nvPr/>
          </p:nvSpPr>
          <p:spPr>
            <a:xfrm>
              <a:off x="2641134" y="2730225"/>
              <a:ext cx="698957" cy="46975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03">
              <a:extLst>
                <a:ext uri="{FF2B5EF4-FFF2-40B4-BE49-F238E27FC236}">
                  <a16:creationId xmlns:a16="http://schemas.microsoft.com/office/drawing/2014/main" id="{2E0E2791-DB08-4C4B-A9EB-6C269EB12534}"/>
                </a:ext>
              </a:extLst>
            </p:cNvPr>
            <p:cNvSpPr/>
            <p:nvPr/>
          </p:nvSpPr>
          <p:spPr>
            <a:xfrm>
              <a:off x="2629796" y="2718886"/>
              <a:ext cx="685188" cy="45679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04">
              <a:extLst>
                <a:ext uri="{FF2B5EF4-FFF2-40B4-BE49-F238E27FC236}">
                  <a16:creationId xmlns:a16="http://schemas.microsoft.com/office/drawing/2014/main" id="{7E23E201-5883-456F-BF64-3018BDA65847}"/>
                </a:ext>
              </a:extLst>
            </p:cNvPr>
            <p:cNvSpPr/>
            <p:nvPr/>
          </p:nvSpPr>
          <p:spPr>
            <a:xfrm>
              <a:off x="2629796" y="2718886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05">
              <a:extLst>
                <a:ext uri="{FF2B5EF4-FFF2-40B4-BE49-F238E27FC236}">
                  <a16:creationId xmlns:a16="http://schemas.microsoft.com/office/drawing/2014/main" id="{8999C009-5F15-4F9C-A21E-DC58C84C8BA6}"/>
                </a:ext>
              </a:extLst>
            </p:cNvPr>
            <p:cNvSpPr txBox="1"/>
            <p:nvPr/>
          </p:nvSpPr>
          <p:spPr>
            <a:xfrm>
              <a:off x="2649494" y="2698898"/>
              <a:ext cx="648335" cy="48196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P.3.3.1</a:t>
              </a:r>
              <a:endParaRPr sz="600">
                <a:latin typeface="Arial"/>
                <a:cs typeface="Arial"/>
              </a:endParaRPr>
            </a:p>
            <a:p>
              <a:pPr marL="12700" marR="5080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Management</a:t>
              </a:r>
              <a:r>
                <a:rPr sz="600" b="1" spc="-6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and  System  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John</a:t>
              </a:r>
              <a:r>
                <a:rPr sz="600" spc="-9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Moss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15" name="object 106">
              <a:extLst>
                <a:ext uri="{FF2B5EF4-FFF2-40B4-BE49-F238E27FC236}">
                  <a16:creationId xmlns:a16="http://schemas.microsoft.com/office/drawing/2014/main" id="{1CED2341-C009-4304-B036-3D59245482D1}"/>
                </a:ext>
              </a:extLst>
            </p:cNvPr>
            <p:cNvSpPr/>
            <p:nvPr/>
          </p:nvSpPr>
          <p:spPr>
            <a:xfrm>
              <a:off x="2515598" y="2490490"/>
              <a:ext cx="411480" cy="457200"/>
            </a:xfrm>
            <a:custGeom>
              <a:avLst/>
              <a:gdLst/>
              <a:ahLst/>
              <a:cxnLst/>
              <a:rect l="l" t="t" r="r" b="b"/>
              <a:pathLst>
                <a:path w="411480" h="457200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456792"/>
                  </a:lnTo>
                  <a:lnTo>
                    <a:pt x="114198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07">
              <a:extLst>
                <a:ext uri="{FF2B5EF4-FFF2-40B4-BE49-F238E27FC236}">
                  <a16:creationId xmlns:a16="http://schemas.microsoft.com/office/drawing/2014/main" id="{E3F22CB0-0C29-47C4-8CEE-BBDFE748E0FA}"/>
                </a:ext>
              </a:extLst>
            </p:cNvPr>
            <p:cNvSpPr/>
            <p:nvPr/>
          </p:nvSpPr>
          <p:spPr>
            <a:xfrm>
              <a:off x="3582631" y="3309262"/>
              <a:ext cx="690109" cy="460516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08">
              <a:extLst>
                <a:ext uri="{FF2B5EF4-FFF2-40B4-BE49-F238E27FC236}">
                  <a16:creationId xmlns:a16="http://schemas.microsoft.com/office/drawing/2014/main" id="{1AF5FD77-F8DD-4F65-8B92-15A54BFFDA26}"/>
                </a:ext>
              </a:extLst>
            </p:cNvPr>
            <p:cNvSpPr/>
            <p:nvPr/>
          </p:nvSpPr>
          <p:spPr>
            <a:xfrm>
              <a:off x="3566868" y="3289877"/>
              <a:ext cx="685188" cy="45679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09">
              <a:extLst>
                <a:ext uri="{FF2B5EF4-FFF2-40B4-BE49-F238E27FC236}">
                  <a16:creationId xmlns:a16="http://schemas.microsoft.com/office/drawing/2014/main" id="{B57BD3AD-293C-4009-82AD-8860374296AE}"/>
                </a:ext>
              </a:extLst>
            </p:cNvPr>
            <p:cNvSpPr/>
            <p:nvPr/>
          </p:nvSpPr>
          <p:spPr>
            <a:xfrm>
              <a:off x="3566868" y="328987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0">
              <a:extLst>
                <a:ext uri="{FF2B5EF4-FFF2-40B4-BE49-F238E27FC236}">
                  <a16:creationId xmlns:a16="http://schemas.microsoft.com/office/drawing/2014/main" id="{183FC429-92C0-4A4F-B3BF-0ACE52A66005}"/>
                </a:ext>
              </a:extLst>
            </p:cNvPr>
            <p:cNvSpPr txBox="1"/>
            <p:nvPr/>
          </p:nvSpPr>
          <p:spPr>
            <a:xfrm>
              <a:off x="3664255" y="3361409"/>
              <a:ext cx="490855" cy="29908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09855" marR="8890" indent="-93345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P.3.4.2</a:t>
              </a:r>
              <a:r>
                <a:rPr sz="600" b="1" spc="-6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LLRF  System</a:t>
              </a:r>
              <a:endParaRPr sz="600">
                <a:latin typeface="Arial"/>
                <a:cs typeface="Arial"/>
              </a:endParaRPr>
            </a:p>
            <a:p>
              <a:pPr marL="12700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Mark</a:t>
              </a:r>
              <a:r>
                <a:rPr sz="600" spc="-5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Crofford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20" name="object 111">
              <a:extLst>
                <a:ext uri="{FF2B5EF4-FFF2-40B4-BE49-F238E27FC236}">
                  <a16:creationId xmlns:a16="http://schemas.microsoft.com/office/drawing/2014/main" id="{6FD5C6FF-80F7-4608-83CA-028199F7080D}"/>
                </a:ext>
              </a:extLst>
            </p:cNvPr>
            <p:cNvSpPr/>
            <p:nvPr/>
          </p:nvSpPr>
          <p:spPr>
            <a:xfrm>
              <a:off x="3452670" y="2490490"/>
              <a:ext cx="525145" cy="1028065"/>
            </a:xfrm>
            <a:custGeom>
              <a:avLst/>
              <a:gdLst/>
              <a:ahLst/>
              <a:cxnLst/>
              <a:rect l="l" t="t" r="r" b="b"/>
              <a:pathLst>
                <a:path w="525145" h="1028064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1027782"/>
                  </a:lnTo>
                  <a:lnTo>
                    <a:pt x="114198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12">
              <a:extLst>
                <a:ext uri="{FF2B5EF4-FFF2-40B4-BE49-F238E27FC236}">
                  <a16:creationId xmlns:a16="http://schemas.microsoft.com/office/drawing/2014/main" id="{3854ECF0-8B4E-41F6-A2D1-35A9743FD872}"/>
                </a:ext>
              </a:extLst>
            </p:cNvPr>
            <p:cNvSpPr/>
            <p:nvPr/>
          </p:nvSpPr>
          <p:spPr>
            <a:xfrm>
              <a:off x="3582631" y="3879428"/>
              <a:ext cx="690109" cy="459729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13">
              <a:extLst>
                <a:ext uri="{FF2B5EF4-FFF2-40B4-BE49-F238E27FC236}">
                  <a16:creationId xmlns:a16="http://schemas.microsoft.com/office/drawing/2014/main" id="{4F530419-E3D2-43A0-91D9-5961755EC79A}"/>
                </a:ext>
              </a:extLst>
            </p:cNvPr>
            <p:cNvSpPr/>
            <p:nvPr/>
          </p:nvSpPr>
          <p:spPr>
            <a:xfrm>
              <a:off x="3566868" y="3860867"/>
              <a:ext cx="685188" cy="4567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14">
              <a:extLst>
                <a:ext uri="{FF2B5EF4-FFF2-40B4-BE49-F238E27FC236}">
                  <a16:creationId xmlns:a16="http://schemas.microsoft.com/office/drawing/2014/main" id="{73ECC9F0-1EFB-4FDF-923C-0CFD866570F2}"/>
                </a:ext>
              </a:extLst>
            </p:cNvPr>
            <p:cNvSpPr/>
            <p:nvPr/>
          </p:nvSpPr>
          <p:spPr>
            <a:xfrm>
              <a:off x="3566868" y="386086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15">
              <a:extLst>
                <a:ext uri="{FF2B5EF4-FFF2-40B4-BE49-F238E27FC236}">
                  <a16:creationId xmlns:a16="http://schemas.microsoft.com/office/drawing/2014/main" id="{CFF4C15D-3907-48CB-AE90-7D6920338BBA}"/>
                </a:ext>
              </a:extLst>
            </p:cNvPr>
            <p:cNvSpPr txBox="1"/>
            <p:nvPr/>
          </p:nvSpPr>
          <p:spPr>
            <a:xfrm>
              <a:off x="3664317" y="3932399"/>
              <a:ext cx="490855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9215" marR="41910" indent="-19050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P.3.4.3</a:t>
              </a:r>
              <a:r>
                <a:rPr sz="600" b="1" spc="-6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Arc  Detectors</a:t>
              </a:r>
              <a:endParaRPr sz="6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Mark</a:t>
              </a:r>
              <a:r>
                <a:rPr sz="600" spc="-5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Crofford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25" name="object 116">
              <a:extLst>
                <a:ext uri="{FF2B5EF4-FFF2-40B4-BE49-F238E27FC236}">
                  <a16:creationId xmlns:a16="http://schemas.microsoft.com/office/drawing/2014/main" id="{78F7C31A-A48F-4920-8D44-F8F4FCBC2826}"/>
                </a:ext>
              </a:extLst>
            </p:cNvPr>
            <p:cNvSpPr/>
            <p:nvPr/>
          </p:nvSpPr>
          <p:spPr>
            <a:xfrm>
              <a:off x="3452670" y="2490490"/>
              <a:ext cx="525145" cy="1598930"/>
            </a:xfrm>
            <a:custGeom>
              <a:avLst/>
              <a:gdLst/>
              <a:ahLst/>
              <a:cxnLst/>
              <a:rect l="l" t="t" r="r" b="b"/>
              <a:pathLst>
                <a:path w="525145" h="1598929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1598773"/>
                  </a:lnTo>
                  <a:lnTo>
                    <a:pt x="114198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17">
              <a:extLst>
                <a:ext uri="{FF2B5EF4-FFF2-40B4-BE49-F238E27FC236}">
                  <a16:creationId xmlns:a16="http://schemas.microsoft.com/office/drawing/2014/main" id="{69A29807-1876-48D2-AAF5-6A715E1B8098}"/>
                </a:ext>
              </a:extLst>
            </p:cNvPr>
            <p:cNvSpPr/>
            <p:nvPr/>
          </p:nvSpPr>
          <p:spPr>
            <a:xfrm>
              <a:off x="3578207" y="2730225"/>
              <a:ext cx="698957" cy="46975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18">
              <a:extLst>
                <a:ext uri="{FF2B5EF4-FFF2-40B4-BE49-F238E27FC236}">
                  <a16:creationId xmlns:a16="http://schemas.microsoft.com/office/drawing/2014/main" id="{1239F34F-3E1E-4E29-A59C-88B158497761}"/>
                </a:ext>
              </a:extLst>
            </p:cNvPr>
            <p:cNvSpPr/>
            <p:nvPr/>
          </p:nvSpPr>
          <p:spPr>
            <a:xfrm>
              <a:off x="3566868" y="2718886"/>
              <a:ext cx="685188" cy="45679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19">
              <a:extLst>
                <a:ext uri="{FF2B5EF4-FFF2-40B4-BE49-F238E27FC236}">
                  <a16:creationId xmlns:a16="http://schemas.microsoft.com/office/drawing/2014/main" id="{9B0036FD-FE71-4AD1-9972-E74635211977}"/>
                </a:ext>
              </a:extLst>
            </p:cNvPr>
            <p:cNvSpPr/>
            <p:nvPr/>
          </p:nvSpPr>
          <p:spPr>
            <a:xfrm>
              <a:off x="3566868" y="2718886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0">
              <a:extLst>
                <a:ext uri="{FF2B5EF4-FFF2-40B4-BE49-F238E27FC236}">
                  <a16:creationId xmlns:a16="http://schemas.microsoft.com/office/drawing/2014/main" id="{13B7070B-EBF8-424E-9DFD-486D8B45E3C3}"/>
                </a:ext>
              </a:extLst>
            </p:cNvPr>
            <p:cNvSpPr txBox="1"/>
            <p:nvPr/>
          </p:nvSpPr>
          <p:spPr>
            <a:xfrm>
              <a:off x="3585757" y="2698898"/>
              <a:ext cx="648335" cy="48196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P.3.4.1</a:t>
              </a:r>
              <a:endParaRPr sz="600">
                <a:latin typeface="Arial"/>
                <a:cs typeface="Arial"/>
              </a:endParaRPr>
            </a:p>
            <a:p>
              <a:pPr marL="12700" marR="5080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Management</a:t>
              </a:r>
              <a:r>
                <a:rPr sz="600" b="1" spc="-6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and  System  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Mark</a:t>
              </a:r>
              <a:r>
                <a:rPr sz="600" spc="-2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Crofford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30" name="object 121">
              <a:extLst>
                <a:ext uri="{FF2B5EF4-FFF2-40B4-BE49-F238E27FC236}">
                  <a16:creationId xmlns:a16="http://schemas.microsoft.com/office/drawing/2014/main" id="{7E154D60-6E69-4AA0-80FE-D5F8826E2626}"/>
                </a:ext>
              </a:extLst>
            </p:cNvPr>
            <p:cNvSpPr/>
            <p:nvPr/>
          </p:nvSpPr>
          <p:spPr>
            <a:xfrm>
              <a:off x="3452670" y="2490490"/>
              <a:ext cx="525145" cy="457200"/>
            </a:xfrm>
            <a:custGeom>
              <a:avLst/>
              <a:gdLst/>
              <a:ahLst/>
              <a:cxnLst/>
              <a:rect l="l" t="t" r="r" b="b"/>
              <a:pathLst>
                <a:path w="525145" h="457200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456792"/>
                  </a:lnTo>
                  <a:lnTo>
                    <a:pt x="114198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22">
              <a:extLst>
                <a:ext uri="{FF2B5EF4-FFF2-40B4-BE49-F238E27FC236}">
                  <a16:creationId xmlns:a16="http://schemas.microsoft.com/office/drawing/2014/main" id="{4101E342-E362-4137-B4D8-6245B724407C}"/>
                </a:ext>
              </a:extLst>
            </p:cNvPr>
            <p:cNvSpPr/>
            <p:nvPr/>
          </p:nvSpPr>
          <p:spPr>
            <a:xfrm>
              <a:off x="3582631" y="4449241"/>
              <a:ext cx="690109" cy="460093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23">
              <a:extLst>
                <a:ext uri="{FF2B5EF4-FFF2-40B4-BE49-F238E27FC236}">
                  <a16:creationId xmlns:a16="http://schemas.microsoft.com/office/drawing/2014/main" id="{E76EF968-60A2-4381-8B82-96AE7B3B0822}"/>
                </a:ext>
              </a:extLst>
            </p:cNvPr>
            <p:cNvSpPr/>
            <p:nvPr/>
          </p:nvSpPr>
          <p:spPr>
            <a:xfrm>
              <a:off x="3566868" y="4431858"/>
              <a:ext cx="685188" cy="45679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24">
              <a:extLst>
                <a:ext uri="{FF2B5EF4-FFF2-40B4-BE49-F238E27FC236}">
                  <a16:creationId xmlns:a16="http://schemas.microsoft.com/office/drawing/2014/main" id="{016D8FAD-9A5D-4B85-8A42-2D73298C07E6}"/>
                </a:ext>
              </a:extLst>
            </p:cNvPr>
            <p:cNvSpPr/>
            <p:nvPr/>
          </p:nvSpPr>
          <p:spPr>
            <a:xfrm>
              <a:off x="3566868" y="4431858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25">
              <a:extLst>
                <a:ext uri="{FF2B5EF4-FFF2-40B4-BE49-F238E27FC236}">
                  <a16:creationId xmlns:a16="http://schemas.microsoft.com/office/drawing/2014/main" id="{783FC616-E8AA-4238-B0C2-9D604264BA4A}"/>
                </a:ext>
              </a:extLst>
            </p:cNvPr>
            <p:cNvSpPr txBox="1"/>
            <p:nvPr/>
          </p:nvSpPr>
          <p:spPr>
            <a:xfrm>
              <a:off x="3581706" y="4503390"/>
              <a:ext cx="655320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49554" marR="5080" indent="-237490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P.3.4.4</a:t>
              </a:r>
              <a:r>
                <a:rPr sz="600" b="1" spc="-6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Reference  Line</a:t>
              </a:r>
              <a:endParaRPr sz="600">
                <a:latin typeface="Arial"/>
                <a:cs typeface="Arial"/>
              </a:endParaRPr>
            </a:p>
            <a:p>
              <a:pPr marL="154305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Chip</a:t>
              </a:r>
              <a:r>
                <a:rPr sz="600" spc="-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Piller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35" name="object 126">
              <a:extLst>
                <a:ext uri="{FF2B5EF4-FFF2-40B4-BE49-F238E27FC236}">
                  <a16:creationId xmlns:a16="http://schemas.microsoft.com/office/drawing/2014/main" id="{8D076453-F396-4234-9C0D-D145C83CA98B}"/>
                </a:ext>
              </a:extLst>
            </p:cNvPr>
            <p:cNvSpPr/>
            <p:nvPr/>
          </p:nvSpPr>
          <p:spPr>
            <a:xfrm>
              <a:off x="3452670" y="2490490"/>
              <a:ext cx="525145" cy="2169795"/>
            </a:xfrm>
            <a:custGeom>
              <a:avLst/>
              <a:gdLst/>
              <a:ahLst/>
              <a:cxnLst/>
              <a:rect l="l" t="t" r="r" b="b"/>
              <a:pathLst>
                <a:path w="525145" h="2169795">
                  <a:moveTo>
                    <a:pt x="524825" y="0"/>
                  </a:moveTo>
                  <a:lnTo>
                    <a:pt x="524825" y="114198"/>
                  </a:lnTo>
                  <a:lnTo>
                    <a:pt x="0" y="114198"/>
                  </a:lnTo>
                  <a:lnTo>
                    <a:pt x="0" y="2169764"/>
                  </a:lnTo>
                  <a:lnTo>
                    <a:pt x="114198" y="21697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27">
              <a:extLst>
                <a:ext uri="{FF2B5EF4-FFF2-40B4-BE49-F238E27FC236}">
                  <a16:creationId xmlns:a16="http://schemas.microsoft.com/office/drawing/2014/main" id="{EEA3977A-6250-42B5-8764-9FC5C5EA5C48}"/>
                </a:ext>
              </a:extLst>
            </p:cNvPr>
            <p:cNvSpPr/>
            <p:nvPr/>
          </p:nvSpPr>
          <p:spPr>
            <a:xfrm>
              <a:off x="4748909" y="3309262"/>
              <a:ext cx="690109" cy="460516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28">
              <a:extLst>
                <a:ext uri="{FF2B5EF4-FFF2-40B4-BE49-F238E27FC236}">
                  <a16:creationId xmlns:a16="http://schemas.microsoft.com/office/drawing/2014/main" id="{F0BE060E-D5E6-4E61-B6BC-52FAC41258EB}"/>
                </a:ext>
              </a:extLst>
            </p:cNvPr>
            <p:cNvSpPr/>
            <p:nvPr/>
          </p:nvSpPr>
          <p:spPr>
            <a:xfrm>
              <a:off x="4731527" y="3289877"/>
              <a:ext cx="685188" cy="45679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29">
              <a:extLst>
                <a:ext uri="{FF2B5EF4-FFF2-40B4-BE49-F238E27FC236}">
                  <a16:creationId xmlns:a16="http://schemas.microsoft.com/office/drawing/2014/main" id="{8953F7BB-14D1-4DA9-8E27-DDE0D797B7D9}"/>
                </a:ext>
              </a:extLst>
            </p:cNvPr>
            <p:cNvSpPr/>
            <p:nvPr/>
          </p:nvSpPr>
          <p:spPr>
            <a:xfrm>
              <a:off x="4731527" y="328987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1">
              <a:extLst>
                <a:ext uri="{FF2B5EF4-FFF2-40B4-BE49-F238E27FC236}">
                  <a16:creationId xmlns:a16="http://schemas.microsoft.com/office/drawing/2014/main" id="{91FDB60E-C4CD-4924-B14D-9B57D8219458}"/>
                </a:ext>
              </a:extLst>
            </p:cNvPr>
            <p:cNvSpPr txBox="1"/>
            <p:nvPr/>
          </p:nvSpPr>
          <p:spPr>
            <a:xfrm>
              <a:off x="4746364" y="3361409"/>
              <a:ext cx="655955" cy="29908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92405" marR="5080" indent="-180340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P.3.5.2</a:t>
              </a:r>
              <a:r>
                <a:rPr sz="600" b="1" spc="-5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Modulator  System</a:t>
              </a:r>
              <a:endParaRPr sz="600">
                <a:latin typeface="Arial"/>
                <a:cs typeface="Arial"/>
              </a:endParaRPr>
            </a:p>
            <a:p>
              <a:pPr marL="99060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Chris</a:t>
              </a:r>
              <a:r>
                <a:rPr sz="600" spc="-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Pappas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40" name="object 132">
              <a:extLst>
                <a:ext uri="{FF2B5EF4-FFF2-40B4-BE49-F238E27FC236}">
                  <a16:creationId xmlns:a16="http://schemas.microsoft.com/office/drawing/2014/main" id="{BB8BE6B7-8214-4CC5-B5CC-2D7F92B9BD5A}"/>
                </a:ext>
              </a:extLst>
            </p:cNvPr>
            <p:cNvSpPr/>
            <p:nvPr/>
          </p:nvSpPr>
          <p:spPr>
            <a:xfrm>
              <a:off x="4617329" y="2490490"/>
              <a:ext cx="411480" cy="1028065"/>
            </a:xfrm>
            <a:custGeom>
              <a:avLst/>
              <a:gdLst/>
              <a:ahLst/>
              <a:cxnLst/>
              <a:rect l="l" t="t" r="r" b="b"/>
              <a:pathLst>
                <a:path w="411479" h="1028064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027782"/>
                  </a:lnTo>
                  <a:lnTo>
                    <a:pt x="114198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33">
              <a:extLst>
                <a:ext uri="{FF2B5EF4-FFF2-40B4-BE49-F238E27FC236}">
                  <a16:creationId xmlns:a16="http://schemas.microsoft.com/office/drawing/2014/main" id="{0549F0B4-D96B-4C4E-A6CB-9CEF1A9D102C}"/>
                </a:ext>
              </a:extLst>
            </p:cNvPr>
            <p:cNvSpPr/>
            <p:nvPr/>
          </p:nvSpPr>
          <p:spPr>
            <a:xfrm>
              <a:off x="4748909" y="3879428"/>
              <a:ext cx="690109" cy="459729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34">
              <a:extLst>
                <a:ext uri="{FF2B5EF4-FFF2-40B4-BE49-F238E27FC236}">
                  <a16:creationId xmlns:a16="http://schemas.microsoft.com/office/drawing/2014/main" id="{EDD607E1-D466-4C88-8A8A-FAF043CF4368}"/>
                </a:ext>
              </a:extLst>
            </p:cNvPr>
            <p:cNvSpPr/>
            <p:nvPr/>
          </p:nvSpPr>
          <p:spPr>
            <a:xfrm>
              <a:off x="4731527" y="3860867"/>
              <a:ext cx="685188" cy="4567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35">
              <a:extLst>
                <a:ext uri="{FF2B5EF4-FFF2-40B4-BE49-F238E27FC236}">
                  <a16:creationId xmlns:a16="http://schemas.microsoft.com/office/drawing/2014/main" id="{AFFA78B7-C639-434B-8C63-31BA962E45FD}"/>
                </a:ext>
              </a:extLst>
            </p:cNvPr>
            <p:cNvSpPr/>
            <p:nvPr/>
          </p:nvSpPr>
          <p:spPr>
            <a:xfrm>
              <a:off x="4731527" y="386086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36">
              <a:extLst>
                <a:ext uri="{FF2B5EF4-FFF2-40B4-BE49-F238E27FC236}">
                  <a16:creationId xmlns:a16="http://schemas.microsoft.com/office/drawing/2014/main" id="{38E8331D-74DE-4C9C-B414-38A952A4F947}"/>
                </a:ext>
              </a:extLst>
            </p:cNvPr>
            <p:cNvSpPr txBox="1"/>
            <p:nvPr/>
          </p:nvSpPr>
          <p:spPr>
            <a:xfrm>
              <a:off x="4746364" y="3932399"/>
              <a:ext cx="655955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46355" marR="5080" indent="-34290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P.3.5.3</a:t>
              </a:r>
              <a:r>
                <a:rPr sz="600" b="1" spc="-5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Modulator  Control System  </a:t>
              </a:r>
              <a:r>
                <a:rPr sz="600" spc="-5" dirty="0">
                  <a:latin typeface="Arial"/>
                  <a:cs typeface="Arial"/>
                </a:rPr>
                <a:t>Mark</a:t>
              </a:r>
              <a:r>
                <a:rPr sz="600" spc="-3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Wezensky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45" name="object 137">
              <a:extLst>
                <a:ext uri="{FF2B5EF4-FFF2-40B4-BE49-F238E27FC236}">
                  <a16:creationId xmlns:a16="http://schemas.microsoft.com/office/drawing/2014/main" id="{501135ED-EE51-493A-886D-2AA92B48291E}"/>
                </a:ext>
              </a:extLst>
            </p:cNvPr>
            <p:cNvSpPr/>
            <p:nvPr/>
          </p:nvSpPr>
          <p:spPr>
            <a:xfrm>
              <a:off x="4617329" y="2490490"/>
              <a:ext cx="411480" cy="1598930"/>
            </a:xfrm>
            <a:custGeom>
              <a:avLst/>
              <a:gdLst/>
              <a:ahLst/>
              <a:cxnLst/>
              <a:rect l="l" t="t" r="r" b="b"/>
              <a:pathLst>
                <a:path w="411479" h="1598929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1598773"/>
                  </a:lnTo>
                  <a:lnTo>
                    <a:pt x="114198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38">
              <a:extLst>
                <a:ext uri="{FF2B5EF4-FFF2-40B4-BE49-F238E27FC236}">
                  <a16:creationId xmlns:a16="http://schemas.microsoft.com/office/drawing/2014/main" id="{D5535B0B-91A4-477E-9A1D-122C9E6D022C}"/>
                </a:ext>
              </a:extLst>
            </p:cNvPr>
            <p:cNvSpPr/>
            <p:nvPr/>
          </p:nvSpPr>
          <p:spPr>
            <a:xfrm>
              <a:off x="4744485" y="2730225"/>
              <a:ext cx="698957" cy="469750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39">
              <a:extLst>
                <a:ext uri="{FF2B5EF4-FFF2-40B4-BE49-F238E27FC236}">
                  <a16:creationId xmlns:a16="http://schemas.microsoft.com/office/drawing/2014/main" id="{13B03A27-E21A-4308-B5EE-B369C1CCC32D}"/>
                </a:ext>
              </a:extLst>
            </p:cNvPr>
            <p:cNvSpPr/>
            <p:nvPr/>
          </p:nvSpPr>
          <p:spPr>
            <a:xfrm>
              <a:off x="4731527" y="2718886"/>
              <a:ext cx="685188" cy="45679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0">
              <a:extLst>
                <a:ext uri="{FF2B5EF4-FFF2-40B4-BE49-F238E27FC236}">
                  <a16:creationId xmlns:a16="http://schemas.microsoft.com/office/drawing/2014/main" id="{C1E720F7-8CFA-4797-BAF0-642ACAEB0A87}"/>
                </a:ext>
              </a:extLst>
            </p:cNvPr>
            <p:cNvSpPr/>
            <p:nvPr/>
          </p:nvSpPr>
          <p:spPr>
            <a:xfrm>
              <a:off x="4731527" y="2718886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1">
              <a:extLst>
                <a:ext uri="{FF2B5EF4-FFF2-40B4-BE49-F238E27FC236}">
                  <a16:creationId xmlns:a16="http://schemas.microsoft.com/office/drawing/2014/main" id="{8C85E1E2-20F4-41BC-B57B-3729941AB2A2}"/>
                </a:ext>
              </a:extLst>
            </p:cNvPr>
            <p:cNvSpPr txBox="1"/>
            <p:nvPr/>
          </p:nvSpPr>
          <p:spPr>
            <a:xfrm>
              <a:off x="4751226" y="2698898"/>
              <a:ext cx="648335" cy="48196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P.3.5.1</a:t>
              </a:r>
              <a:endParaRPr sz="600">
                <a:latin typeface="Arial"/>
                <a:cs typeface="Arial"/>
              </a:endParaRPr>
            </a:p>
            <a:p>
              <a:pPr marL="12700" marR="5080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Management</a:t>
              </a:r>
              <a:r>
                <a:rPr sz="600" b="1" spc="-6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and  System  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David</a:t>
              </a:r>
              <a:r>
                <a:rPr sz="600" spc="-2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Anderson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50" name="object 142">
              <a:extLst>
                <a:ext uri="{FF2B5EF4-FFF2-40B4-BE49-F238E27FC236}">
                  <a16:creationId xmlns:a16="http://schemas.microsoft.com/office/drawing/2014/main" id="{2931B02B-1E8A-457B-B934-3617BE9F49AB}"/>
                </a:ext>
              </a:extLst>
            </p:cNvPr>
            <p:cNvSpPr/>
            <p:nvPr/>
          </p:nvSpPr>
          <p:spPr>
            <a:xfrm>
              <a:off x="4617329" y="2490490"/>
              <a:ext cx="411480" cy="457200"/>
            </a:xfrm>
            <a:custGeom>
              <a:avLst/>
              <a:gdLst/>
              <a:ahLst/>
              <a:cxnLst/>
              <a:rect l="l" t="t" r="r" b="b"/>
              <a:pathLst>
                <a:path w="411479" h="457200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456792"/>
                  </a:lnTo>
                  <a:lnTo>
                    <a:pt x="114198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43">
              <a:extLst>
                <a:ext uri="{FF2B5EF4-FFF2-40B4-BE49-F238E27FC236}">
                  <a16:creationId xmlns:a16="http://schemas.microsoft.com/office/drawing/2014/main" id="{4476ADBF-0DCD-4AB6-8477-2C345E595B13}"/>
                </a:ext>
              </a:extLst>
            </p:cNvPr>
            <p:cNvSpPr/>
            <p:nvPr/>
          </p:nvSpPr>
          <p:spPr>
            <a:xfrm>
              <a:off x="4748909" y="4449241"/>
              <a:ext cx="690109" cy="460093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44">
              <a:extLst>
                <a:ext uri="{FF2B5EF4-FFF2-40B4-BE49-F238E27FC236}">
                  <a16:creationId xmlns:a16="http://schemas.microsoft.com/office/drawing/2014/main" id="{A0B2494A-A013-465B-91A0-D4F6419EEC94}"/>
                </a:ext>
              </a:extLst>
            </p:cNvPr>
            <p:cNvSpPr/>
            <p:nvPr/>
          </p:nvSpPr>
          <p:spPr>
            <a:xfrm>
              <a:off x="4731527" y="4431858"/>
              <a:ext cx="685188" cy="45679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45">
              <a:extLst>
                <a:ext uri="{FF2B5EF4-FFF2-40B4-BE49-F238E27FC236}">
                  <a16:creationId xmlns:a16="http://schemas.microsoft.com/office/drawing/2014/main" id="{7290AD00-1922-4A35-B159-49B21F933732}"/>
                </a:ext>
              </a:extLst>
            </p:cNvPr>
            <p:cNvSpPr/>
            <p:nvPr/>
          </p:nvSpPr>
          <p:spPr>
            <a:xfrm>
              <a:off x="4731527" y="4431858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46">
              <a:extLst>
                <a:ext uri="{FF2B5EF4-FFF2-40B4-BE49-F238E27FC236}">
                  <a16:creationId xmlns:a16="http://schemas.microsoft.com/office/drawing/2014/main" id="{ABB82724-B412-4284-AC75-63F7485CA3D4}"/>
                </a:ext>
              </a:extLst>
            </p:cNvPr>
            <p:cNvSpPr txBox="1"/>
            <p:nvPr/>
          </p:nvSpPr>
          <p:spPr>
            <a:xfrm>
              <a:off x="4746364" y="4458035"/>
              <a:ext cx="655955" cy="39052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14300" marR="5080" indent="-102235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P.3.5.4</a:t>
              </a:r>
              <a:r>
                <a:rPr sz="600" b="1" spc="-5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Modulator  SystemTest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b="1" spc="-5" dirty="0">
                  <a:latin typeface="Arial"/>
                  <a:cs typeface="Arial"/>
                </a:rPr>
                <a:t>Article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David</a:t>
              </a:r>
              <a:r>
                <a:rPr sz="600" spc="-2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Anderson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55" name="object 147">
              <a:extLst>
                <a:ext uri="{FF2B5EF4-FFF2-40B4-BE49-F238E27FC236}">
                  <a16:creationId xmlns:a16="http://schemas.microsoft.com/office/drawing/2014/main" id="{7F9E5B39-49A8-45DB-81A9-2ADC776AEF4D}"/>
                </a:ext>
              </a:extLst>
            </p:cNvPr>
            <p:cNvSpPr/>
            <p:nvPr/>
          </p:nvSpPr>
          <p:spPr>
            <a:xfrm>
              <a:off x="4617329" y="2490490"/>
              <a:ext cx="411480" cy="2169795"/>
            </a:xfrm>
            <a:custGeom>
              <a:avLst/>
              <a:gdLst/>
              <a:ahLst/>
              <a:cxnLst/>
              <a:rect l="l" t="t" r="r" b="b"/>
              <a:pathLst>
                <a:path w="411479" h="2169795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2169764"/>
                  </a:lnTo>
                  <a:lnTo>
                    <a:pt x="114198" y="21697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48">
              <a:extLst>
                <a:ext uri="{FF2B5EF4-FFF2-40B4-BE49-F238E27FC236}">
                  <a16:creationId xmlns:a16="http://schemas.microsoft.com/office/drawing/2014/main" id="{D31180DB-C5AF-4E2F-8869-05BB18461D3F}"/>
                </a:ext>
              </a:extLst>
            </p:cNvPr>
            <p:cNvSpPr/>
            <p:nvPr/>
          </p:nvSpPr>
          <p:spPr>
            <a:xfrm>
              <a:off x="5663304" y="3879428"/>
              <a:ext cx="690109" cy="459729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49">
              <a:extLst>
                <a:ext uri="{FF2B5EF4-FFF2-40B4-BE49-F238E27FC236}">
                  <a16:creationId xmlns:a16="http://schemas.microsoft.com/office/drawing/2014/main" id="{B8715289-DB43-4A14-95FB-ED69CB3D0133}"/>
                </a:ext>
              </a:extLst>
            </p:cNvPr>
            <p:cNvSpPr/>
            <p:nvPr/>
          </p:nvSpPr>
          <p:spPr>
            <a:xfrm>
              <a:off x="5645112" y="3860867"/>
              <a:ext cx="685998" cy="4567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0">
              <a:extLst>
                <a:ext uri="{FF2B5EF4-FFF2-40B4-BE49-F238E27FC236}">
                  <a16:creationId xmlns:a16="http://schemas.microsoft.com/office/drawing/2014/main" id="{8410757B-707A-4AD5-8718-91CBBBA6FE0A}"/>
                </a:ext>
              </a:extLst>
            </p:cNvPr>
            <p:cNvSpPr/>
            <p:nvPr/>
          </p:nvSpPr>
          <p:spPr>
            <a:xfrm>
              <a:off x="5645112" y="3860867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1">
              <a:extLst>
                <a:ext uri="{FF2B5EF4-FFF2-40B4-BE49-F238E27FC236}">
                  <a16:creationId xmlns:a16="http://schemas.microsoft.com/office/drawing/2014/main" id="{A270C83B-8E70-4891-996A-05A074D853C6}"/>
                </a:ext>
              </a:extLst>
            </p:cNvPr>
            <p:cNvSpPr txBox="1"/>
            <p:nvPr/>
          </p:nvSpPr>
          <p:spPr>
            <a:xfrm>
              <a:off x="5704513" y="3932399"/>
              <a:ext cx="567055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48590" marR="62865" indent="-76200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P.3.6.3</a:t>
              </a:r>
              <a:r>
                <a:rPr sz="600" b="1" spc="-7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SCR  System</a:t>
              </a:r>
              <a:endParaRPr sz="6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David</a:t>
              </a:r>
              <a:r>
                <a:rPr sz="600" spc="-4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Anderson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60" name="object 152">
              <a:extLst>
                <a:ext uri="{FF2B5EF4-FFF2-40B4-BE49-F238E27FC236}">
                  <a16:creationId xmlns:a16="http://schemas.microsoft.com/office/drawing/2014/main" id="{A80ED41E-397A-4926-AE5F-ADA9FDA7BDEF}"/>
                </a:ext>
              </a:extLst>
            </p:cNvPr>
            <p:cNvSpPr/>
            <p:nvPr/>
          </p:nvSpPr>
          <p:spPr>
            <a:xfrm>
              <a:off x="6148070" y="2490490"/>
              <a:ext cx="297815" cy="1598930"/>
            </a:xfrm>
            <a:custGeom>
              <a:avLst/>
              <a:gdLst/>
              <a:ahLst/>
              <a:cxnLst/>
              <a:rect l="l" t="t" r="r" b="b"/>
              <a:pathLst>
                <a:path w="297814" h="1598929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598773"/>
                  </a:lnTo>
                  <a:lnTo>
                    <a:pt x="183040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53">
              <a:extLst>
                <a:ext uri="{FF2B5EF4-FFF2-40B4-BE49-F238E27FC236}">
                  <a16:creationId xmlns:a16="http://schemas.microsoft.com/office/drawing/2014/main" id="{E63E556C-B7A3-48FB-82B1-313E22CBE3DA}"/>
                </a:ext>
              </a:extLst>
            </p:cNvPr>
            <p:cNvSpPr/>
            <p:nvPr/>
          </p:nvSpPr>
          <p:spPr>
            <a:xfrm>
              <a:off x="5663304" y="4449241"/>
              <a:ext cx="690109" cy="460093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54">
              <a:extLst>
                <a:ext uri="{FF2B5EF4-FFF2-40B4-BE49-F238E27FC236}">
                  <a16:creationId xmlns:a16="http://schemas.microsoft.com/office/drawing/2014/main" id="{8E523C22-4920-4531-95C3-E2184C99E110}"/>
                </a:ext>
              </a:extLst>
            </p:cNvPr>
            <p:cNvSpPr/>
            <p:nvPr/>
          </p:nvSpPr>
          <p:spPr>
            <a:xfrm>
              <a:off x="5645112" y="4431858"/>
              <a:ext cx="685998" cy="45679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55">
              <a:extLst>
                <a:ext uri="{FF2B5EF4-FFF2-40B4-BE49-F238E27FC236}">
                  <a16:creationId xmlns:a16="http://schemas.microsoft.com/office/drawing/2014/main" id="{C8847025-9DB7-48C6-A16F-109914F24077}"/>
                </a:ext>
              </a:extLst>
            </p:cNvPr>
            <p:cNvSpPr/>
            <p:nvPr/>
          </p:nvSpPr>
          <p:spPr>
            <a:xfrm>
              <a:off x="5645112" y="4431858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56">
              <a:extLst>
                <a:ext uri="{FF2B5EF4-FFF2-40B4-BE49-F238E27FC236}">
                  <a16:creationId xmlns:a16="http://schemas.microsoft.com/office/drawing/2014/main" id="{1C7B44CD-FF90-4A44-80B5-A2E37A4EB1E4}"/>
                </a:ext>
              </a:extLst>
            </p:cNvPr>
            <p:cNvSpPr txBox="1"/>
            <p:nvPr/>
          </p:nvSpPr>
          <p:spPr>
            <a:xfrm>
              <a:off x="5660759" y="4503390"/>
              <a:ext cx="655955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92405" marR="5080" indent="-180340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P.3.6.4</a:t>
              </a:r>
              <a:r>
                <a:rPr sz="600" b="1" spc="-5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Modulator  System</a:t>
              </a:r>
              <a:endParaRPr sz="600">
                <a:latin typeface="Arial"/>
                <a:cs typeface="Arial"/>
              </a:endParaRPr>
            </a:p>
            <a:p>
              <a:pPr marL="55880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David</a:t>
              </a:r>
              <a:r>
                <a:rPr sz="600" spc="-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Anderson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65" name="object 157">
              <a:extLst>
                <a:ext uri="{FF2B5EF4-FFF2-40B4-BE49-F238E27FC236}">
                  <a16:creationId xmlns:a16="http://schemas.microsoft.com/office/drawing/2014/main" id="{CA5C7012-F9E7-44F3-814F-C00BC657801A}"/>
                </a:ext>
              </a:extLst>
            </p:cNvPr>
            <p:cNvSpPr/>
            <p:nvPr/>
          </p:nvSpPr>
          <p:spPr>
            <a:xfrm>
              <a:off x="6148070" y="2490490"/>
              <a:ext cx="297815" cy="2169795"/>
            </a:xfrm>
            <a:custGeom>
              <a:avLst/>
              <a:gdLst/>
              <a:ahLst/>
              <a:cxnLst/>
              <a:rect l="l" t="t" r="r" b="b"/>
              <a:pathLst>
                <a:path w="297814" h="2169795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2169764"/>
                  </a:lnTo>
                  <a:lnTo>
                    <a:pt x="183040" y="21697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58">
              <a:extLst>
                <a:ext uri="{FF2B5EF4-FFF2-40B4-BE49-F238E27FC236}">
                  <a16:creationId xmlns:a16="http://schemas.microsoft.com/office/drawing/2014/main" id="{09898613-C924-47EB-98EE-290C8D1ACAF8}"/>
                </a:ext>
              </a:extLst>
            </p:cNvPr>
            <p:cNvSpPr/>
            <p:nvPr/>
          </p:nvSpPr>
          <p:spPr>
            <a:xfrm>
              <a:off x="5658880" y="3300405"/>
              <a:ext cx="698957" cy="473800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59">
              <a:extLst>
                <a:ext uri="{FF2B5EF4-FFF2-40B4-BE49-F238E27FC236}">
                  <a16:creationId xmlns:a16="http://schemas.microsoft.com/office/drawing/2014/main" id="{AE4C7A40-18D0-4F7F-938E-67397E3CECAB}"/>
                </a:ext>
              </a:extLst>
            </p:cNvPr>
            <p:cNvSpPr/>
            <p:nvPr/>
          </p:nvSpPr>
          <p:spPr>
            <a:xfrm>
              <a:off x="5645112" y="3289877"/>
              <a:ext cx="685998" cy="45679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0">
              <a:extLst>
                <a:ext uri="{FF2B5EF4-FFF2-40B4-BE49-F238E27FC236}">
                  <a16:creationId xmlns:a16="http://schemas.microsoft.com/office/drawing/2014/main" id="{D08B47EC-AF33-4FB4-BD4D-4AED71B22A43}"/>
                </a:ext>
              </a:extLst>
            </p:cNvPr>
            <p:cNvSpPr/>
            <p:nvPr/>
          </p:nvSpPr>
          <p:spPr>
            <a:xfrm>
              <a:off x="5645112" y="3289877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1">
              <a:extLst>
                <a:ext uri="{FF2B5EF4-FFF2-40B4-BE49-F238E27FC236}">
                  <a16:creationId xmlns:a16="http://schemas.microsoft.com/office/drawing/2014/main" id="{29C81631-3B29-4716-8687-C656362A8916}"/>
                </a:ext>
              </a:extLst>
            </p:cNvPr>
            <p:cNvSpPr txBox="1"/>
            <p:nvPr/>
          </p:nvSpPr>
          <p:spPr>
            <a:xfrm>
              <a:off x="5704475" y="3361409"/>
              <a:ext cx="567055" cy="29908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35" algn="ctr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P.3.6.2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b="1" spc="-5" dirty="0">
                  <a:latin typeface="Arial"/>
                  <a:cs typeface="Arial"/>
                </a:rPr>
                <a:t>Transformer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David</a:t>
              </a:r>
              <a:r>
                <a:rPr sz="600" spc="-5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Anderson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70" name="object 162">
              <a:extLst>
                <a:ext uri="{FF2B5EF4-FFF2-40B4-BE49-F238E27FC236}">
                  <a16:creationId xmlns:a16="http://schemas.microsoft.com/office/drawing/2014/main" id="{2470311B-9276-4F0C-8BBE-FC662BCC4869}"/>
                </a:ext>
              </a:extLst>
            </p:cNvPr>
            <p:cNvSpPr/>
            <p:nvPr/>
          </p:nvSpPr>
          <p:spPr>
            <a:xfrm>
              <a:off x="6148070" y="2490490"/>
              <a:ext cx="297815" cy="1028065"/>
            </a:xfrm>
            <a:custGeom>
              <a:avLst/>
              <a:gdLst/>
              <a:ahLst/>
              <a:cxnLst/>
              <a:rect l="l" t="t" r="r" b="b"/>
              <a:pathLst>
                <a:path w="297814" h="1028064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027782"/>
                  </a:lnTo>
                  <a:lnTo>
                    <a:pt x="183040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63">
              <a:extLst>
                <a:ext uri="{FF2B5EF4-FFF2-40B4-BE49-F238E27FC236}">
                  <a16:creationId xmlns:a16="http://schemas.microsoft.com/office/drawing/2014/main" id="{04149869-D0A9-4594-9431-C67EA8B53D30}"/>
                </a:ext>
              </a:extLst>
            </p:cNvPr>
            <p:cNvSpPr/>
            <p:nvPr/>
          </p:nvSpPr>
          <p:spPr>
            <a:xfrm>
              <a:off x="5663304" y="5018619"/>
              <a:ext cx="690109" cy="460887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64">
              <a:extLst>
                <a:ext uri="{FF2B5EF4-FFF2-40B4-BE49-F238E27FC236}">
                  <a16:creationId xmlns:a16="http://schemas.microsoft.com/office/drawing/2014/main" id="{0FCB01D3-18D5-4624-A14D-BA2D635D7284}"/>
                </a:ext>
              </a:extLst>
            </p:cNvPr>
            <p:cNvSpPr/>
            <p:nvPr/>
          </p:nvSpPr>
          <p:spPr>
            <a:xfrm>
              <a:off x="5645112" y="5002848"/>
              <a:ext cx="685998" cy="45760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65">
              <a:extLst>
                <a:ext uri="{FF2B5EF4-FFF2-40B4-BE49-F238E27FC236}">
                  <a16:creationId xmlns:a16="http://schemas.microsoft.com/office/drawing/2014/main" id="{07735573-C990-4939-B15B-7BD7B897C784}"/>
                </a:ext>
              </a:extLst>
            </p:cNvPr>
            <p:cNvSpPr/>
            <p:nvPr/>
          </p:nvSpPr>
          <p:spPr>
            <a:xfrm>
              <a:off x="5645112" y="5002848"/>
              <a:ext cx="686435" cy="457834"/>
            </a:xfrm>
            <a:custGeom>
              <a:avLst/>
              <a:gdLst/>
              <a:ahLst/>
              <a:cxnLst/>
              <a:rect l="l" t="t" r="r" b="b"/>
              <a:pathLst>
                <a:path w="686435" h="457835">
                  <a:moveTo>
                    <a:pt x="0" y="45760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7602"/>
                  </a:lnTo>
                  <a:lnTo>
                    <a:pt x="0" y="45760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66">
              <a:extLst>
                <a:ext uri="{FF2B5EF4-FFF2-40B4-BE49-F238E27FC236}">
                  <a16:creationId xmlns:a16="http://schemas.microsoft.com/office/drawing/2014/main" id="{36E68B02-BB2F-4530-9B33-F19F65370F55}"/>
                </a:ext>
              </a:extLst>
            </p:cNvPr>
            <p:cNvSpPr txBox="1"/>
            <p:nvPr/>
          </p:nvSpPr>
          <p:spPr>
            <a:xfrm>
              <a:off x="5660759" y="5074381"/>
              <a:ext cx="655955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46355" marR="5080" indent="-34290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P.3.6.5</a:t>
              </a:r>
              <a:r>
                <a:rPr sz="600" b="1" spc="-5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Modulator  Control System  </a:t>
              </a:r>
              <a:r>
                <a:rPr sz="600" spc="-5" dirty="0">
                  <a:latin typeface="Arial"/>
                  <a:cs typeface="Arial"/>
                </a:rPr>
                <a:t>Mark</a:t>
              </a:r>
              <a:r>
                <a:rPr sz="600" spc="-3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Wezensky</a:t>
              </a:r>
              <a:endParaRPr sz="600" dirty="0">
                <a:latin typeface="Arial"/>
                <a:cs typeface="Arial"/>
              </a:endParaRPr>
            </a:p>
          </p:txBody>
        </p:sp>
        <p:sp>
          <p:nvSpPr>
            <p:cNvPr id="175" name="object 167">
              <a:extLst>
                <a:ext uri="{FF2B5EF4-FFF2-40B4-BE49-F238E27FC236}">
                  <a16:creationId xmlns:a16="http://schemas.microsoft.com/office/drawing/2014/main" id="{FA1D7454-9DAA-45E6-9CC5-46C8924F9990}"/>
                </a:ext>
              </a:extLst>
            </p:cNvPr>
            <p:cNvSpPr/>
            <p:nvPr/>
          </p:nvSpPr>
          <p:spPr>
            <a:xfrm>
              <a:off x="6148070" y="2490490"/>
              <a:ext cx="297815" cy="2741295"/>
            </a:xfrm>
            <a:custGeom>
              <a:avLst/>
              <a:gdLst/>
              <a:ahLst/>
              <a:cxnLst/>
              <a:rect l="l" t="t" r="r" b="b"/>
              <a:pathLst>
                <a:path w="297814" h="2741295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2740754"/>
                  </a:lnTo>
                  <a:lnTo>
                    <a:pt x="183040" y="274075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68">
              <a:extLst>
                <a:ext uri="{FF2B5EF4-FFF2-40B4-BE49-F238E27FC236}">
                  <a16:creationId xmlns:a16="http://schemas.microsoft.com/office/drawing/2014/main" id="{0C21F8F7-E04E-4D8B-99C0-274EF866E8ED}"/>
                </a:ext>
              </a:extLst>
            </p:cNvPr>
            <p:cNvSpPr/>
            <p:nvPr/>
          </p:nvSpPr>
          <p:spPr>
            <a:xfrm>
              <a:off x="5658880" y="2730225"/>
              <a:ext cx="698957" cy="469750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69">
              <a:extLst>
                <a:ext uri="{FF2B5EF4-FFF2-40B4-BE49-F238E27FC236}">
                  <a16:creationId xmlns:a16="http://schemas.microsoft.com/office/drawing/2014/main" id="{9169A9A9-D2C1-4F2A-8E7E-F503335269D9}"/>
                </a:ext>
              </a:extLst>
            </p:cNvPr>
            <p:cNvSpPr/>
            <p:nvPr/>
          </p:nvSpPr>
          <p:spPr>
            <a:xfrm>
              <a:off x="5645112" y="2718886"/>
              <a:ext cx="685998" cy="45679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0">
              <a:extLst>
                <a:ext uri="{FF2B5EF4-FFF2-40B4-BE49-F238E27FC236}">
                  <a16:creationId xmlns:a16="http://schemas.microsoft.com/office/drawing/2014/main" id="{1CFF728F-182D-47F3-A960-8BE74043C88D}"/>
                </a:ext>
              </a:extLst>
            </p:cNvPr>
            <p:cNvSpPr/>
            <p:nvPr/>
          </p:nvSpPr>
          <p:spPr>
            <a:xfrm>
              <a:off x="5645112" y="2718886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1">
              <a:extLst>
                <a:ext uri="{FF2B5EF4-FFF2-40B4-BE49-F238E27FC236}">
                  <a16:creationId xmlns:a16="http://schemas.microsoft.com/office/drawing/2014/main" id="{2FD67C2F-1F87-4222-8BE8-573C93B3B8F0}"/>
                </a:ext>
              </a:extLst>
            </p:cNvPr>
            <p:cNvSpPr txBox="1"/>
            <p:nvPr/>
          </p:nvSpPr>
          <p:spPr>
            <a:xfrm>
              <a:off x="5664810" y="2698898"/>
              <a:ext cx="648335" cy="48196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P.3.6.1</a:t>
              </a:r>
              <a:endParaRPr sz="600">
                <a:latin typeface="Arial"/>
                <a:cs typeface="Arial"/>
              </a:endParaRPr>
            </a:p>
            <a:p>
              <a:pPr marL="12700" marR="5080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Management</a:t>
              </a:r>
              <a:r>
                <a:rPr sz="600" b="1" spc="-6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and  System  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David</a:t>
              </a:r>
              <a:r>
                <a:rPr sz="600" spc="-2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Anderson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80" name="object 172">
              <a:extLst>
                <a:ext uri="{FF2B5EF4-FFF2-40B4-BE49-F238E27FC236}">
                  <a16:creationId xmlns:a16="http://schemas.microsoft.com/office/drawing/2014/main" id="{EFB377FC-D2AC-48A8-93DD-7FE5F01B7A42}"/>
                </a:ext>
              </a:extLst>
            </p:cNvPr>
            <p:cNvSpPr/>
            <p:nvPr/>
          </p:nvSpPr>
          <p:spPr>
            <a:xfrm>
              <a:off x="6148070" y="2490490"/>
              <a:ext cx="297815" cy="457200"/>
            </a:xfrm>
            <a:custGeom>
              <a:avLst/>
              <a:gdLst/>
              <a:ahLst/>
              <a:cxnLst/>
              <a:rect l="l" t="t" r="r" b="b"/>
              <a:pathLst>
                <a:path w="297814" h="457200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456792"/>
                  </a:lnTo>
                  <a:lnTo>
                    <a:pt x="183040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73">
              <a:extLst>
                <a:ext uri="{FF2B5EF4-FFF2-40B4-BE49-F238E27FC236}">
                  <a16:creationId xmlns:a16="http://schemas.microsoft.com/office/drawing/2014/main" id="{967DACC0-CA2E-46F0-AAC8-6D547C5FC0D5}"/>
                </a:ext>
              </a:extLst>
            </p:cNvPr>
            <p:cNvSpPr/>
            <p:nvPr/>
          </p:nvSpPr>
          <p:spPr>
            <a:xfrm>
              <a:off x="5663304" y="5593224"/>
              <a:ext cx="690109" cy="460516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74">
              <a:extLst>
                <a:ext uri="{FF2B5EF4-FFF2-40B4-BE49-F238E27FC236}">
                  <a16:creationId xmlns:a16="http://schemas.microsoft.com/office/drawing/2014/main" id="{A836F2AB-0D0B-47BA-B45F-CEDCD003F151}"/>
                </a:ext>
              </a:extLst>
            </p:cNvPr>
            <p:cNvSpPr/>
            <p:nvPr/>
          </p:nvSpPr>
          <p:spPr>
            <a:xfrm>
              <a:off x="5645112" y="5574649"/>
              <a:ext cx="685998" cy="456792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75">
              <a:extLst>
                <a:ext uri="{FF2B5EF4-FFF2-40B4-BE49-F238E27FC236}">
                  <a16:creationId xmlns:a16="http://schemas.microsoft.com/office/drawing/2014/main" id="{F226F519-547C-4530-9DAD-B8209E1EBE5A}"/>
                </a:ext>
              </a:extLst>
            </p:cNvPr>
            <p:cNvSpPr/>
            <p:nvPr/>
          </p:nvSpPr>
          <p:spPr>
            <a:xfrm>
              <a:off x="5645112" y="5574649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5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76">
              <a:extLst>
                <a:ext uri="{FF2B5EF4-FFF2-40B4-BE49-F238E27FC236}">
                  <a16:creationId xmlns:a16="http://schemas.microsoft.com/office/drawing/2014/main" id="{877A53B1-0A4A-4329-BC6F-57271AA6A0C5}"/>
                </a:ext>
              </a:extLst>
            </p:cNvPr>
            <p:cNvSpPr txBox="1"/>
            <p:nvPr/>
          </p:nvSpPr>
          <p:spPr>
            <a:xfrm>
              <a:off x="5660759" y="5645370"/>
              <a:ext cx="655955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92405" marR="5080" indent="-180340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P.3.6.6</a:t>
              </a:r>
              <a:r>
                <a:rPr sz="600" b="1" spc="-5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Integrated  System</a:t>
              </a:r>
              <a:endParaRPr sz="600">
                <a:latin typeface="Arial"/>
                <a:cs typeface="Arial"/>
              </a:endParaRPr>
            </a:p>
            <a:p>
              <a:pPr marL="55880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David</a:t>
              </a:r>
              <a:r>
                <a:rPr sz="600" spc="-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Anderson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85" name="object 177">
              <a:extLst>
                <a:ext uri="{FF2B5EF4-FFF2-40B4-BE49-F238E27FC236}">
                  <a16:creationId xmlns:a16="http://schemas.microsoft.com/office/drawing/2014/main" id="{2025C4D1-E0A5-4677-98A6-07760C20213E}"/>
                </a:ext>
              </a:extLst>
            </p:cNvPr>
            <p:cNvSpPr/>
            <p:nvPr/>
          </p:nvSpPr>
          <p:spPr>
            <a:xfrm>
              <a:off x="6148070" y="2490490"/>
              <a:ext cx="297815" cy="3312795"/>
            </a:xfrm>
            <a:custGeom>
              <a:avLst/>
              <a:gdLst/>
              <a:ahLst/>
              <a:cxnLst/>
              <a:rect l="l" t="t" r="r" b="b"/>
              <a:pathLst>
                <a:path w="297814" h="3312795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3312555"/>
                  </a:lnTo>
                  <a:lnTo>
                    <a:pt x="183040" y="3312555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78">
              <a:extLst>
                <a:ext uri="{FF2B5EF4-FFF2-40B4-BE49-F238E27FC236}">
                  <a16:creationId xmlns:a16="http://schemas.microsoft.com/office/drawing/2014/main" id="{DB1A46EE-04BD-40D9-B955-C8B248DEA50F}"/>
                </a:ext>
              </a:extLst>
            </p:cNvPr>
            <p:cNvSpPr/>
            <p:nvPr/>
          </p:nvSpPr>
          <p:spPr>
            <a:xfrm>
              <a:off x="6714938" y="3879428"/>
              <a:ext cx="689310" cy="459729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79">
              <a:extLst>
                <a:ext uri="{FF2B5EF4-FFF2-40B4-BE49-F238E27FC236}">
                  <a16:creationId xmlns:a16="http://schemas.microsoft.com/office/drawing/2014/main" id="{65C75A84-7EB0-4C55-AAA8-15A55B42C9F5}"/>
                </a:ext>
              </a:extLst>
            </p:cNvPr>
            <p:cNvSpPr/>
            <p:nvPr/>
          </p:nvSpPr>
          <p:spPr>
            <a:xfrm>
              <a:off x="6696382" y="3860867"/>
              <a:ext cx="685188" cy="4567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0">
              <a:extLst>
                <a:ext uri="{FF2B5EF4-FFF2-40B4-BE49-F238E27FC236}">
                  <a16:creationId xmlns:a16="http://schemas.microsoft.com/office/drawing/2014/main" id="{3B2B75C9-5EE4-45B6-9032-81C5658A49D0}"/>
                </a:ext>
              </a:extLst>
            </p:cNvPr>
            <p:cNvSpPr/>
            <p:nvPr/>
          </p:nvSpPr>
          <p:spPr>
            <a:xfrm>
              <a:off x="6696382" y="386086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1">
              <a:extLst>
                <a:ext uri="{FF2B5EF4-FFF2-40B4-BE49-F238E27FC236}">
                  <a16:creationId xmlns:a16="http://schemas.microsoft.com/office/drawing/2014/main" id="{F0956796-9AF4-47D4-8217-64B4985A3724}"/>
                </a:ext>
              </a:extLst>
            </p:cNvPr>
            <p:cNvSpPr txBox="1"/>
            <p:nvPr/>
          </p:nvSpPr>
          <p:spPr>
            <a:xfrm>
              <a:off x="6703142" y="3887044"/>
              <a:ext cx="673100" cy="39052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4769" marR="58419" indent="33655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P.3.7.3 Water  Utilites,</a:t>
              </a:r>
              <a:r>
                <a:rPr sz="600" b="1" spc="-6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Modify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b="1" spc="-5" dirty="0">
                  <a:latin typeface="Arial"/>
                  <a:cs typeface="Arial"/>
                </a:rPr>
                <a:t>Existing</a:t>
              </a:r>
              <a:r>
                <a:rPr sz="600" b="1" spc="-5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RFQ/DTL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Greg</a:t>
              </a:r>
              <a:r>
                <a:rPr sz="600" spc="-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Norman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90" name="object 182">
              <a:extLst>
                <a:ext uri="{FF2B5EF4-FFF2-40B4-BE49-F238E27FC236}">
                  <a16:creationId xmlns:a16="http://schemas.microsoft.com/office/drawing/2014/main" id="{F1BBB340-4C8D-4BAC-9372-57F87F73999F}"/>
                </a:ext>
              </a:extLst>
            </p:cNvPr>
            <p:cNvSpPr/>
            <p:nvPr/>
          </p:nvSpPr>
          <p:spPr>
            <a:xfrm>
              <a:off x="7199340" y="2490490"/>
              <a:ext cx="296545" cy="1598930"/>
            </a:xfrm>
            <a:custGeom>
              <a:avLst/>
              <a:gdLst/>
              <a:ahLst/>
              <a:cxnLst/>
              <a:rect l="l" t="t" r="r" b="b"/>
              <a:pathLst>
                <a:path w="296545" h="1598929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1598773"/>
                  </a:lnTo>
                  <a:lnTo>
                    <a:pt x="182231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83">
              <a:extLst>
                <a:ext uri="{FF2B5EF4-FFF2-40B4-BE49-F238E27FC236}">
                  <a16:creationId xmlns:a16="http://schemas.microsoft.com/office/drawing/2014/main" id="{FC58E6A4-3FF4-4491-9975-CEEE2396831B}"/>
                </a:ext>
              </a:extLst>
            </p:cNvPr>
            <p:cNvSpPr/>
            <p:nvPr/>
          </p:nvSpPr>
          <p:spPr>
            <a:xfrm>
              <a:off x="6706101" y="3300405"/>
              <a:ext cx="698147" cy="473800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84">
              <a:extLst>
                <a:ext uri="{FF2B5EF4-FFF2-40B4-BE49-F238E27FC236}">
                  <a16:creationId xmlns:a16="http://schemas.microsoft.com/office/drawing/2014/main" id="{1776B60A-E01E-4370-82B5-A6E0D44B6A67}"/>
                </a:ext>
              </a:extLst>
            </p:cNvPr>
            <p:cNvSpPr/>
            <p:nvPr/>
          </p:nvSpPr>
          <p:spPr>
            <a:xfrm>
              <a:off x="6696382" y="3289877"/>
              <a:ext cx="685188" cy="45679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85">
              <a:extLst>
                <a:ext uri="{FF2B5EF4-FFF2-40B4-BE49-F238E27FC236}">
                  <a16:creationId xmlns:a16="http://schemas.microsoft.com/office/drawing/2014/main" id="{B59180C6-63B5-4AF6-9995-7A4FF234B1AB}"/>
                </a:ext>
              </a:extLst>
            </p:cNvPr>
            <p:cNvSpPr/>
            <p:nvPr/>
          </p:nvSpPr>
          <p:spPr>
            <a:xfrm>
              <a:off x="6696382" y="328987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86">
              <a:extLst>
                <a:ext uri="{FF2B5EF4-FFF2-40B4-BE49-F238E27FC236}">
                  <a16:creationId xmlns:a16="http://schemas.microsoft.com/office/drawing/2014/main" id="{F21C6987-E003-4BEA-84CB-CD70BC1E86D3}"/>
                </a:ext>
              </a:extLst>
            </p:cNvPr>
            <p:cNvSpPr txBox="1"/>
            <p:nvPr/>
          </p:nvSpPr>
          <p:spPr>
            <a:xfrm>
              <a:off x="6694235" y="3315243"/>
              <a:ext cx="689610" cy="3917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95250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P.3.7.2 Water  Utilities, New</a:t>
              </a:r>
              <a:r>
                <a:rPr sz="600" b="1" spc="-6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Cold</a:t>
              </a:r>
              <a:endParaRPr sz="600">
                <a:latin typeface="Arial"/>
                <a:cs typeface="Arial"/>
              </a:endParaRPr>
            </a:p>
            <a:p>
              <a:pPr marL="97155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Linac SCL</a:t>
              </a:r>
              <a:r>
                <a:rPr sz="600" b="1" spc="-70" dirty="0">
                  <a:latin typeface="Arial"/>
                  <a:cs typeface="Arial"/>
                </a:rPr>
                <a:t> </a:t>
              </a:r>
              <a:r>
                <a:rPr sz="600" b="1" dirty="0">
                  <a:latin typeface="Arial"/>
                  <a:cs typeface="Arial"/>
                </a:rPr>
                <a:t>RF</a:t>
              </a:r>
              <a:endParaRPr sz="600">
                <a:latin typeface="Arial"/>
                <a:cs typeface="Arial"/>
              </a:endParaRPr>
            </a:p>
            <a:p>
              <a:pPr marL="114300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Greg</a:t>
              </a:r>
              <a:r>
                <a:rPr sz="600" spc="-9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Norman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95" name="object 187">
              <a:extLst>
                <a:ext uri="{FF2B5EF4-FFF2-40B4-BE49-F238E27FC236}">
                  <a16:creationId xmlns:a16="http://schemas.microsoft.com/office/drawing/2014/main" id="{AEAD8B73-C104-4476-9D3A-604B75B401B9}"/>
                </a:ext>
              </a:extLst>
            </p:cNvPr>
            <p:cNvSpPr/>
            <p:nvPr/>
          </p:nvSpPr>
          <p:spPr>
            <a:xfrm>
              <a:off x="7199340" y="2490490"/>
              <a:ext cx="296545" cy="1028065"/>
            </a:xfrm>
            <a:custGeom>
              <a:avLst/>
              <a:gdLst/>
              <a:ahLst/>
              <a:cxnLst/>
              <a:rect l="l" t="t" r="r" b="b"/>
              <a:pathLst>
                <a:path w="296545" h="1028064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1027782"/>
                  </a:lnTo>
                  <a:lnTo>
                    <a:pt x="182231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88">
              <a:extLst>
                <a:ext uri="{FF2B5EF4-FFF2-40B4-BE49-F238E27FC236}">
                  <a16:creationId xmlns:a16="http://schemas.microsoft.com/office/drawing/2014/main" id="{23A63419-1922-424A-913B-069673CF7F48}"/>
                </a:ext>
              </a:extLst>
            </p:cNvPr>
            <p:cNvSpPr/>
            <p:nvPr/>
          </p:nvSpPr>
          <p:spPr>
            <a:xfrm>
              <a:off x="6714938" y="4449241"/>
              <a:ext cx="689310" cy="460093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89">
              <a:extLst>
                <a:ext uri="{FF2B5EF4-FFF2-40B4-BE49-F238E27FC236}">
                  <a16:creationId xmlns:a16="http://schemas.microsoft.com/office/drawing/2014/main" id="{172D62DA-4A32-4990-A366-E9CA68C31E3B}"/>
                </a:ext>
              </a:extLst>
            </p:cNvPr>
            <p:cNvSpPr/>
            <p:nvPr/>
          </p:nvSpPr>
          <p:spPr>
            <a:xfrm>
              <a:off x="6696382" y="4431858"/>
              <a:ext cx="685188" cy="45679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0">
              <a:extLst>
                <a:ext uri="{FF2B5EF4-FFF2-40B4-BE49-F238E27FC236}">
                  <a16:creationId xmlns:a16="http://schemas.microsoft.com/office/drawing/2014/main" id="{0BA1B4A5-94E5-4077-B115-0E50A13DA026}"/>
                </a:ext>
              </a:extLst>
            </p:cNvPr>
            <p:cNvSpPr/>
            <p:nvPr/>
          </p:nvSpPr>
          <p:spPr>
            <a:xfrm>
              <a:off x="6696382" y="4431858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1">
              <a:extLst>
                <a:ext uri="{FF2B5EF4-FFF2-40B4-BE49-F238E27FC236}">
                  <a16:creationId xmlns:a16="http://schemas.microsoft.com/office/drawing/2014/main" id="{00CA0824-4D50-4F54-8EF1-99D0023B20A0}"/>
                </a:ext>
              </a:extLst>
            </p:cNvPr>
            <p:cNvSpPr txBox="1"/>
            <p:nvPr/>
          </p:nvSpPr>
          <p:spPr>
            <a:xfrm>
              <a:off x="6725797" y="4549555"/>
              <a:ext cx="626110" cy="2076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715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P.3.7.7</a:t>
              </a:r>
              <a:r>
                <a:rPr sz="600" b="1" spc="-4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Electrical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dirty="0">
                  <a:latin typeface="Arial"/>
                  <a:cs typeface="Arial"/>
                </a:rPr>
                <a:t>Wm</a:t>
              </a:r>
              <a:r>
                <a:rPr sz="600" spc="-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Barnett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200" name="object 192">
              <a:extLst>
                <a:ext uri="{FF2B5EF4-FFF2-40B4-BE49-F238E27FC236}">
                  <a16:creationId xmlns:a16="http://schemas.microsoft.com/office/drawing/2014/main" id="{35137745-5819-4D59-876E-A5E14BBC15B9}"/>
                </a:ext>
              </a:extLst>
            </p:cNvPr>
            <p:cNvSpPr/>
            <p:nvPr/>
          </p:nvSpPr>
          <p:spPr>
            <a:xfrm>
              <a:off x="7199340" y="2490490"/>
              <a:ext cx="296545" cy="2169795"/>
            </a:xfrm>
            <a:custGeom>
              <a:avLst/>
              <a:gdLst/>
              <a:ahLst/>
              <a:cxnLst/>
              <a:rect l="l" t="t" r="r" b="b"/>
              <a:pathLst>
                <a:path w="296545" h="2169795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2169764"/>
                  </a:lnTo>
                  <a:lnTo>
                    <a:pt x="182231" y="21697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193">
              <a:extLst>
                <a:ext uri="{FF2B5EF4-FFF2-40B4-BE49-F238E27FC236}">
                  <a16:creationId xmlns:a16="http://schemas.microsoft.com/office/drawing/2014/main" id="{9866D547-A27A-4009-9A13-B7E82F7A1AD2}"/>
                </a:ext>
              </a:extLst>
            </p:cNvPr>
            <p:cNvSpPr/>
            <p:nvPr/>
          </p:nvSpPr>
          <p:spPr>
            <a:xfrm>
              <a:off x="6706101" y="2730225"/>
              <a:ext cx="698147" cy="469750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194">
              <a:extLst>
                <a:ext uri="{FF2B5EF4-FFF2-40B4-BE49-F238E27FC236}">
                  <a16:creationId xmlns:a16="http://schemas.microsoft.com/office/drawing/2014/main" id="{0A77DBEE-CB8A-4D40-A4FE-DA33853D6EF9}"/>
                </a:ext>
              </a:extLst>
            </p:cNvPr>
            <p:cNvSpPr/>
            <p:nvPr/>
          </p:nvSpPr>
          <p:spPr>
            <a:xfrm>
              <a:off x="6696382" y="2718886"/>
              <a:ext cx="685188" cy="45679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195">
              <a:extLst>
                <a:ext uri="{FF2B5EF4-FFF2-40B4-BE49-F238E27FC236}">
                  <a16:creationId xmlns:a16="http://schemas.microsoft.com/office/drawing/2014/main" id="{F9614187-E4A6-4C5B-89ED-2457A6A127CE}"/>
                </a:ext>
              </a:extLst>
            </p:cNvPr>
            <p:cNvSpPr/>
            <p:nvPr/>
          </p:nvSpPr>
          <p:spPr>
            <a:xfrm>
              <a:off x="6696382" y="2718886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196">
              <a:extLst>
                <a:ext uri="{FF2B5EF4-FFF2-40B4-BE49-F238E27FC236}">
                  <a16:creationId xmlns:a16="http://schemas.microsoft.com/office/drawing/2014/main" id="{43A2B394-7522-48EE-BC3B-7C69FA31D6CD}"/>
                </a:ext>
              </a:extLst>
            </p:cNvPr>
            <p:cNvSpPr txBox="1"/>
            <p:nvPr/>
          </p:nvSpPr>
          <p:spPr>
            <a:xfrm>
              <a:off x="6716081" y="2698898"/>
              <a:ext cx="647700" cy="48196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P.3.7.1</a:t>
              </a:r>
              <a:endParaRPr sz="600">
                <a:latin typeface="Arial"/>
                <a:cs typeface="Arial"/>
              </a:endParaRPr>
            </a:p>
            <a:p>
              <a:pPr marL="12700" marR="5080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Management</a:t>
              </a:r>
              <a:r>
                <a:rPr sz="600" b="1" spc="-6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and  System  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Greg</a:t>
              </a:r>
              <a:r>
                <a:rPr sz="600" spc="-2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Norman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205" name="object 197">
              <a:extLst>
                <a:ext uri="{FF2B5EF4-FFF2-40B4-BE49-F238E27FC236}">
                  <a16:creationId xmlns:a16="http://schemas.microsoft.com/office/drawing/2014/main" id="{F30E408D-953A-4D3E-8CF9-78F9891AE3C0}"/>
                </a:ext>
              </a:extLst>
            </p:cNvPr>
            <p:cNvSpPr/>
            <p:nvPr/>
          </p:nvSpPr>
          <p:spPr>
            <a:xfrm>
              <a:off x="7199340" y="2490490"/>
              <a:ext cx="296545" cy="457200"/>
            </a:xfrm>
            <a:custGeom>
              <a:avLst/>
              <a:gdLst/>
              <a:ahLst/>
              <a:cxnLst/>
              <a:rect l="l" t="t" r="r" b="b"/>
              <a:pathLst>
                <a:path w="296545" h="457200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456792"/>
                  </a:lnTo>
                  <a:lnTo>
                    <a:pt x="182231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198">
              <a:extLst>
                <a:ext uri="{FF2B5EF4-FFF2-40B4-BE49-F238E27FC236}">
                  <a16:creationId xmlns:a16="http://schemas.microsoft.com/office/drawing/2014/main" id="{3BC2B14E-A922-4525-9B9A-A7D62E2807D8}"/>
                </a:ext>
              </a:extLst>
            </p:cNvPr>
            <p:cNvSpPr/>
            <p:nvPr/>
          </p:nvSpPr>
          <p:spPr>
            <a:xfrm>
              <a:off x="7766219" y="3309262"/>
              <a:ext cx="690109" cy="460516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199">
              <a:extLst>
                <a:ext uri="{FF2B5EF4-FFF2-40B4-BE49-F238E27FC236}">
                  <a16:creationId xmlns:a16="http://schemas.microsoft.com/office/drawing/2014/main" id="{968029E3-0BE0-49B8-9F7B-8CA2A54249A7}"/>
                </a:ext>
              </a:extLst>
            </p:cNvPr>
            <p:cNvSpPr/>
            <p:nvPr/>
          </p:nvSpPr>
          <p:spPr>
            <a:xfrm>
              <a:off x="7746843" y="3289877"/>
              <a:ext cx="685998" cy="45679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0">
              <a:extLst>
                <a:ext uri="{FF2B5EF4-FFF2-40B4-BE49-F238E27FC236}">
                  <a16:creationId xmlns:a16="http://schemas.microsoft.com/office/drawing/2014/main" id="{1738646F-B051-4493-BD96-FAF424FA9111}"/>
                </a:ext>
              </a:extLst>
            </p:cNvPr>
            <p:cNvSpPr/>
            <p:nvPr/>
          </p:nvSpPr>
          <p:spPr>
            <a:xfrm>
              <a:off x="7746843" y="3289877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4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1">
              <a:extLst>
                <a:ext uri="{FF2B5EF4-FFF2-40B4-BE49-F238E27FC236}">
                  <a16:creationId xmlns:a16="http://schemas.microsoft.com/office/drawing/2014/main" id="{9858CDCD-3B30-47A8-B900-D858D7655089}"/>
                </a:ext>
              </a:extLst>
            </p:cNvPr>
            <p:cNvSpPr txBox="1"/>
            <p:nvPr/>
          </p:nvSpPr>
          <p:spPr>
            <a:xfrm>
              <a:off x="7785168" y="3361409"/>
              <a:ext cx="610235" cy="29908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10489" marR="5080" indent="-98425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P.3.8.2 Linac</a:t>
              </a:r>
              <a:r>
                <a:rPr sz="600" b="1" spc="-65" dirty="0">
                  <a:latin typeface="Arial"/>
                  <a:cs typeface="Arial"/>
                </a:rPr>
                <a:t> </a:t>
              </a:r>
              <a:r>
                <a:rPr sz="600" b="1" dirty="0">
                  <a:latin typeface="Arial"/>
                  <a:cs typeface="Arial"/>
                </a:rPr>
                <a:t>RF  </a:t>
              </a:r>
              <a:r>
                <a:rPr sz="600" b="1" spc="-5" dirty="0">
                  <a:latin typeface="Arial"/>
                  <a:cs typeface="Arial"/>
                </a:rPr>
                <a:t>Controls  </a:t>
              </a:r>
              <a:r>
                <a:rPr sz="600" spc="-5" dirty="0">
                  <a:latin typeface="Arial"/>
                  <a:cs typeface="Arial"/>
                </a:rPr>
                <a:t>Doug</a:t>
              </a:r>
              <a:r>
                <a:rPr sz="600" spc="-1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Curry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210" name="object 202">
              <a:extLst>
                <a:ext uri="{FF2B5EF4-FFF2-40B4-BE49-F238E27FC236}">
                  <a16:creationId xmlns:a16="http://schemas.microsoft.com/office/drawing/2014/main" id="{90FA651B-4379-4D84-AA55-5A7B74C4CB63}"/>
                </a:ext>
              </a:extLst>
            </p:cNvPr>
            <p:cNvSpPr/>
            <p:nvPr/>
          </p:nvSpPr>
          <p:spPr>
            <a:xfrm>
              <a:off x="8249801" y="2490490"/>
              <a:ext cx="297815" cy="1028065"/>
            </a:xfrm>
            <a:custGeom>
              <a:avLst/>
              <a:gdLst/>
              <a:ahLst/>
              <a:cxnLst/>
              <a:rect l="l" t="t" r="r" b="b"/>
              <a:pathLst>
                <a:path w="297815" h="1028064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027782"/>
                  </a:lnTo>
                  <a:lnTo>
                    <a:pt x="183040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03">
              <a:extLst>
                <a:ext uri="{FF2B5EF4-FFF2-40B4-BE49-F238E27FC236}">
                  <a16:creationId xmlns:a16="http://schemas.microsoft.com/office/drawing/2014/main" id="{7EA69A01-71B7-4750-9512-DC84174597B8}"/>
                </a:ext>
              </a:extLst>
            </p:cNvPr>
            <p:cNvSpPr/>
            <p:nvPr/>
          </p:nvSpPr>
          <p:spPr>
            <a:xfrm>
              <a:off x="7766219" y="3879428"/>
              <a:ext cx="690109" cy="459729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04">
              <a:extLst>
                <a:ext uri="{FF2B5EF4-FFF2-40B4-BE49-F238E27FC236}">
                  <a16:creationId xmlns:a16="http://schemas.microsoft.com/office/drawing/2014/main" id="{37CF9291-2564-4E2E-8353-ECF8087D20F1}"/>
                </a:ext>
              </a:extLst>
            </p:cNvPr>
            <p:cNvSpPr/>
            <p:nvPr/>
          </p:nvSpPr>
          <p:spPr>
            <a:xfrm>
              <a:off x="7746843" y="3860867"/>
              <a:ext cx="685998" cy="4567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05">
              <a:extLst>
                <a:ext uri="{FF2B5EF4-FFF2-40B4-BE49-F238E27FC236}">
                  <a16:creationId xmlns:a16="http://schemas.microsoft.com/office/drawing/2014/main" id="{B8941FA6-82C7-40AA-8B39-6357FD55E957}"/>
                </a:ext>
              </a:extLst>
            </p:cNvPr>
            <p:cNvSpPr/>
            <p:nvPr/>
          </p:nvSpPr>
          <p:spPr>
            <a:xfrm>
              <a:off x="7746843" y="3860867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4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06">
              <a:extLst>
                <a:ext uri="{FF2B5EF4-FFF2-40B4-BE49-F238E27FC236}">
                  <a16:creationId xmlns:a16="http://schemas.microsoft.com/office/drawing/2014/main" id="{0A87C7C9-D686-4A3F-BEDB-0930BF22DE9E}"/>
                </a:ext>
              </a:extLst>
            </p:cNvPr>
            <p:cNvSpPr txBox="1"/>
            <p:nvPr/>
          </p:nvSpPr>
          <p:spPr>
            <a:xfrm>
              <a:off x="7804544" y="3887044"/>
              <a:ext cx="571500" cy="39052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3655" marR="26034" indent="20955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P.3.8.3 Linac  Water</a:t>
              </a:r>
              <a:r>
                <a:rPr sz="600" b="1" spc="-6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System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b="1" spc="-5" dirty="0">
                  <a:latin typeface="Arial"/>
                  <a:cs typeface="Arial"/>
                </a:rPr>
                <a:t>Controls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Derrick</a:t>
              </a:r>
              <a:r>
                <a:rPr sz="600" spc="-3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Williams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215" name="object 207">
              <a:extLst>
                <a:ext uri="{FF2B5EF4-FFF2-40B4-BE49-F238E27FC236}">
                  <a16:creationId xmlns:a16="http://schemas.microsoft.com/office/drawing/2014/main" id="{C665480D-B5A8-43BD-98F4-B87A23FDA398}"/>
                </a:ext>
              </a:extLst>
            </p:cNvPr>
            <p:cNvSpPr/>
            <p:nvPr/>
          </p:nvSpPr>
          <p:spPr>
            <a:xfrm>
              <a:off x="8249801" y="2490490"/>
              <a:ext cx="297815" cy="1598930"/>
            </a:xfrm>
            <a:custGeom>
              <a:avLst/>
              <a:gdLst/>
              <a:ahLst/>
              <a:cxnLst/>
              <a:rect l="l" t="t" r="r" b="b"/>
              <a:pathLst>
                <a:path w="297815" h="1598929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1598773"/>
                  </a:lnTo>
                  <a:lnTo>
                    <a:pt x="183040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08">
              <a:extLst>
                <a:ext uri="{FF2B5EF4-FFF2-40B4-BE49-F238E27FC236}">
                  <a16:creationId xmlns:a16="http://schemas.microsoft.com/office/drawing/2014/main" id="{B1F4BAF8-A9C7-485B-926E-FC79EE4423C7}"/>
                </a:ext>
              </a:extLst>
            </p:cNvPr>
            <p:cNvSpPr/>
            <p:nvPr/>
          </p:nvSpPr>
          <p:spPr>
            <a:xfrm>
              <a:off x="7757372" y="2730225"/>
              <a:ext cx="698957" cy="469750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09">
              <a:extLst>
                <a:ext uri="{FF2B5EF4-FFF2-40B4-BE49-F238E27FC236}">
                  <a16:creationId xmlns:a16="http://schemas.microsoft.com/office/drawing/2014/main" id="{3BE1132A-9BA2-4D78-8B9E-71305D091147}"/>
                </a:ext>
              </a:extLst>
            </p:cNvPr>
            <p:cNvSpPr/>
            <p:nvPr/>
          </p:nvSpPr>
          <p:spPr>
            <a:xfrm>
              <a:off x="7746843" y="2718886"/>
              <a:ext cx="685998" cy="45679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0">
              <a:extLst>
                <a:ext uri="{FF2B5EF4-FFF2-40B4-BE49-F238E27FC236}">
                  <a16:creationId xmlns:a16="http://schemas.microsoft.com/office/drawing/2014/main" id="{3E9F7477-23CC-4309-B194-47F5EB79D1A7}"/>
                </a:ext>
              </a:extLst>
            </p:cNvPr>
            <p:cNvSpPr/>
            <p:nvPr/>
          </p:nvSpPr>
          <p:spPr>
            <a:xfrm>
              <a:off x="7746843" y="2718886"/>
              <a:ext cx="686435" cy="457200"/>
            </a:xfrm>
            <a:custGeom>
              <a:avLst/>
              <a:gdLst/>
              <a:ahLst/>
              <a:cxnLst/>
              <a:rect l="l" t="t" r="r" b="b"/>
              <a:pathLst>
                <a:path w="686434" h="457200">
                  <a:moveTo>
                    <a:pt x="0" y="456792"/>
                  </a:moveTo>
                  <a:lnTo>
                    <a:pt x="0" y="0"/>
                  </a:lnTo>
                  <a:lnTo>
                    <a:pt x="685998" y="0"/>
                  </a:lnTo>
                  <a:lnTo>
                    <a:pt x="68599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1">
              <a:extLst>
                <a:ext uri="{FF2B5EF4-FFF2-40B4-BE49-F238E27FC236}">
                  <a16:creationId xmlns:a16="http://schemas.microsoft.com/office/drawing/2014/main" id="{3DA6DF89-8678-47C0-B016-FEF25F4E9068}"/>
                </a:ext>
              </a:extLst>
            </p:cNvPr>
            <p:cNvSpPr txBox="1"/>
            <p:nvPr/>
          </p:nvSpPr>
          <p:spPr>
            <a:xfrm>
              <a:off x="7766541" y="2698898"/>
              <a:ext cx="647700" cy="48196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P.3.8.1</a:t>
              </a:r>
              <a:endParaRPr sz="600">
                <a:latin typeface="Arial"/>
                <a:cs typeface="Arial"/>
              </a:endParaRPr>
            </a:p>
            <a:p>
              <a:pPr marL="12700" marR="5080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Management</a:t>
              </a:r>
              <a:r>
                <a:rPr sz="600" b="1" spc="-6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and  System  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Doug</a:t>
              </a:r>
              <a:r>
                <a:rPr sz="600" spc="-8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Curry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220" name="object 212">
              <a:extLst>
                <a:ext uri="{FF2B5EF4-FFF2-40B4-BE49-F238E27FC236}">
                  <a16:creationId xmlns:a16="http://schemas.microsoft.com/office/drawing/2014/main" id="{A49DB12F-66E5-4247-9451-5590DAD4A648}"/>
                </a:ext>
              </a:extLst>
            </p:cNvPr>
            <p:cNvSpPr/>
            <p:nvPr/>
          </p:nvSpPr>
          <p:spPr>
            <a:xfrm>
              <a:off x="8249801" y="2490490"/>
              <a:ext cx="297815" cy="457200"/>
            </a:xfrm>
            <a:custGeom>
              <a:avLst/>
              <a:gdLst/>
              <a:ahLst/>
              <a:cxnLst/>
              <a:rect l="l" t="t" r="r" b="b"/>
              <a:pathLst>
                <a:path w="297815" h="457200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456792"/>
                  </a:lnTo>
                  <a:lnTo>
                    <a:pt x="183040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13">
              <a:extLst>
                <a:ext uri="{FF2B5EF4-FFF2-40B4-BE49-F238E27FC236}">
                  <a16:creationId xmlns:a16="http://schemas.microsoft.com/office/drawing/2014/main" id="{AE8AA288-39C3-4E5D-ABF2-0931D50FB41B}"/>
                </a:ext>
              </a:extLst>
            </p:cNvPr>
            <p:cNvSpPr/>
            <p:nvPr/>
          </p:nvSpPr>
          <p:spPr>
            <a:xfrm>
              <a:off x="8817490" y="3309262"/>
              <a:ext cx="690109" cy="460516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14">
              <a:extLst>
                <a:ext uri="{FF2B5EF4-FFF2-40B4-BE49-F238E27FC236}">
                  <a16:creationId xmlns:a16="http://schemas.microsoft.com/office/drawing/2014/main" id="{F431DCED-C60C-4BFB-982F-78679B33EE8D}"/>
                </a:ext>
              </a:extLst>
            </p:cNvPr>
            <p:cNvSpPr/>
            <p:nvPr/>
          </p:nvSpPr>
          <p:spPr>
            <a:xfrm>
              <a:off x="8798114" y="3289877"/>
              <a:ext cx="685188" cy="45679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15">
              <a:extLst>
                <a:ext uri="{FF2B5EF4-FFF2-40B4-BE49-F238E27FC236}">
                  <a16:creationId xmlns:a16="http://schemas.microsoft.com/office/drawing/2014/main" id="{E6479D96-E697-4B89-8DB2-4BB845A9C793}"/>
                </a:ext>
              </a:extLst>
            </p:cNvPr>
            <p:cNvSpPr/>
            <p:nvPr/>
          </p:nvSpPr>
          <p:spPr>
            <a:xfrm>
              <a:off x="8798114" y="328987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16">
              <a:extLst>
                <a:ext uri="{FF2B5EF4-FFF2-40B4-BE49-F238E27FC236}">
                  <a16:creationId xmlns:a16="http://schemas.microsoft.com/office/drawing/2014/main" id="{B9D04250-AAFC-40BD-BACB-3022A44DA8AB}"/>
                </a:ext>
              </a:extLst>
            </p:cNvPr>
            <p:cNvSpPr txBox="1"/>
            <p:nvPr/>
          </p:nvSpPr>
          <p:spPr>
            <a:xfrm>
              <a:off x="8811331" y="3361409"/>
              <a:ext cx="659765" cy="29908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11760" marR="5080" indent="-99695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P.3.9.2</a:t>
              </a:r>
              <a:r>
                <a:rPr sz="600" b="1" spc="-6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Linac/SCL  Timing/MPS  </a:t>
              </a:r>
              <a:r>
                <a:rPr sz="600" spc="-5" dirty="0">
                  <a:latin typeface="Arial"/>
                  <a:cs typeface="Arial"/>
                </a:rPr>
                <a:t>Doug</a:t>
              </a:r>
              <a:r>
                <a:rPr sz="600" spc="-1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Curry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225" name="object 217">
              <a:extLst>
                <a:ext uri="{FF2B5EF4-FFF2-40B4-BE49-F238E27FC236}">
                  <a16:creationId xmlns:a16="http://schemas.microsoft.com/office/drawing/2014/main" id="{6BB685C9-E495-485D-94EC-CE5B246FC7FA}"/>
                </a:ext>
              </a:extLst>
            </p:cNvPr>
            <p:cNvSpPr/>
            <p:nvPr/>
          </p:nvSpPr>
          <p:spPr>
            <a:xfrm>
              <a:off x="9301071" y="2490490"/>
              <a:ext cx="296545" cy="1028065"/>
            </a:xfrm>
            <a:custGeom>
              <a:avLst/>
              <a:gdLst/>
              <a:ahLst/>
              <a:cxnLst/>
              <a:rect l="l" t="t" r="r" b="b"/>
              <a:pathLst>
                <a:path w="296545" h="1028064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1027782"/>
                  </a:lnTo>
                  <a:lnTo>
                    <a:pt x="182231" y="102778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18">
              <a:extLst>
                <a:ext uri="{FF2B5EF4-FFF2-40B4-BE49-F238E27FC236}">
                  <a16:creationId xmlns:a16="http://schemas.microsoft.com/office/drawing/2014/main" id="{8D276A68-D1D6-473F-AF72-E34D5DBE7FEE}"/>
                </a:ext>
              </a:extLst>
            </p:cNvPr>
            <p:cNvSpPr/>
            <p:nvPr/>
          </p:nvSpPr>
          <p:spPr>
            <a:xfrm>
              <a:off x="8817490" y="3879428"/>
              <a:ext cx="690109" cy="459729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19">
              <a:extLst>
                <a:ext uri="{FF2B5EF4-FFF2-40B4-BE49-F238E27FC236}">
                  <a16:creationId xmlns:a16="http://schemas.microsoft.com/office/drawing/2014/main" id="{694BC6E0-FAF7-4624-987E-2D0C617BEDDB}"/>
                </a:ext>
              </a:extLst>
            </p:cNvPr>
            <p:cNvSpPr/>
            <p:nvPr/>
          </p:nvSpPr>
          <p:spPr>
            <a:xfrm>
              <a:off x="8798114" y="3860867"/>
              <a:ext cx="685188" cy="45679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0">
              <a:extLst>
                <a:ext uri="{FF2B5EF4-FFF2-40B4-BE49-F238E27FC236}">
                  <a16:creationId xmlns:a16="http://schemas.microsoft.com/office/drawing/2014/main" id="{1901A635-53A5-4D7B-9875-FC9812B123D9}"/>
                </a:ext>
              </a:extLst>
            </p:cNvPr>
            <p:cNvSpPr/>
            <p:nvPr/>
          </p:nvSpPr>
          <p:spPr>
            <a:xfrm>
              <a:off x="8798114" y="3860867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1">
              <a:extLst>
                <a:ext uri="{FF2B5EF4-FFF2-40B4-BE49-F238E27FC236}">
                  <a16:creationId xmlns:a16="http://schemas.microsoft.com/office/drawing/2014/main" id="{4D557DF0-D32B-4860-8CA9-B6F3BB2F20C7}"/>
                </a:ext>
              </a:extLst>
            </p:cNvPr>
            <p:cNvSpPr txBox="1"/>
            <p:nvPr/>
          </p:nvSpPr>
          <p:spPr>
            <a:xfrm>
              <a:off x="8794353" y="3932399"/>
              <a:ext cx="694055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16510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P.3.9.3 Linac/SCL  Protection</a:t>
              </a:r>
              <a:r>
                <a:rPr sz="600" b="1" spc="-5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System</a:t>
              </a:r>
              <a:endParaRPr sz="600">
                <a:latin typeface="Arial"/>
                <a:cs typeface="Arial"/>
              </a:endParaRPr>
            </a:p>
            <a:p>
              <a:pPr marL="96520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Kelly</a:t>
              </a:r>
              <a:r>
                <a:rPr sz="600" spc="-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Mahoney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230" name="object 222">
              <a:extLst>
                <a:ext uri="{FF2B5EF4-FFF2-40B4-BE49-F238E27FC236}">
                  <a16:creationId xmlns:a16="http://schemas.microsoft.com/office/drawing/2014/main" id="{31CCE98E-3153-41C2-B447-96092CE5D7ED}"/>
                </a:ext>
              </a:extLst>
            </p:cNvPr>
            <p:cNvSpPr/>
            <p:nvPr/>
          </p:nvSpPr>
          <p:spPr>
            <a:xfrm>
              <a:off x="9301071" y="2490490"/>
              <a:ext cx="296545" cy="1598930"/>
            </a:xfrm>
            <a:custGeom>
              <a:avLst/>
              <a:gdLst/>
              <a:ahLst/>
              <a:cxnLst/>
              <a:rect l="l" t="t" r="r" b="b"/>
              <a:pathLst>
                <a:path w="296545" h="1598929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1598773"/>
                  </a:lnTo>
                  <a:lnTo>
                    <a:pt x="182231" y="1598773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23">
              <a:extLst>
                <a:ext uri="{FF2B5EF4-FFF2-40B4-BE49-F238E27FC236}">
                  <a16:creationId xmlns:a16="http://schemas.microsoft.com/office/drawing/2014/main" id="{359697B7-54C7-49F2-92E2-AE63ECFE94AA}"/>
                </a:ext>
              </a:extLst>
            </p:cNvPr>
            <p:cNvSpPr/>
            <p:nvPr/>
          </p:nvSpPr>
          <p:spPr>
            <a:xfrm>
              <a:off x="8808642" y="2730225"/>
              <a:ext cx="698957" cy="469750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24">
              <a:extLst>
                <a:ext uri="{FF2B5EF4-FFF2-40B4-BE49-F238E27FC236}">
                  <a16:creationId xmlns:a16="http://schemas.microsoft.com/office/drawing/2014/main" id="{44927C93-4985-451B-A6CE-DAF780BABCDF}"/>
                </a:ext>
              </a:extLst>
            </p:cNvPr>
            <p:cNvSpPr/>
            <p:nvPr/>
          </p:nvSpPr>
          <p:spPr>
            <a:xfrm>
              <a:off x="8798114" y="2718886"/>
              <a:ext cx="685188" cy="45679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25">
              <a:extLst>
                <a:ext uri="{FF2B5EF4-FFF2-40B4-BE49-F238E27FC236}">
                  <a16:creationId xmlns:a16="http://schemas.microsoft.com/office/drawing/2014/main" id="{AD79E1E7-45C5-4742-9115-1D0E5ED6063A}"/>
                </a:ext>
              </a:extLst>
            </p:cNvPr>
            <p:cNvSpPr/>
            <p:nvPr/>
          </p:nvSpPr>
          <p:spPr>
            <a:xfrm>
              <a:off x="8798114" y="2718886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26">
              <a:extLst>
                <a:ext uri="{FF2B5EF4-FFF2-40B4-BE49-F238E27FC236}">
                  <a16:creationId xmlns:a16="http://schemas.microsoft.com/office/drawing/2014/main" id="{0D18FF67-71BD-46F4-AE74-DAA3842DB53E}"/>
                </a:ext>
              </a:extLst>
            </p:cNvPr>
            <p:cNvSpPr txBox="1"/>
            <p:nvPr/>
          </p:nvSpPr>
          <p:spPr>
            <a:xfrm>
              <a:off x="8817812" y="2698898"/>
              <a:ext cx="647700" cy="48196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P.3.9.1</a:t>
              </a:r>
              <a:endParaRPr sz="600">
                <a:latin typeface="Arial"/>
                <a:cs typeface="Arial"/>
              </a:endParaRPr>
            </a:p>
            <a:p>
              <a:pPr marL="12700" marR="5080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Management</a:t>
              </a:r>
              <a:r>
                <a:rPr sz="600" b="1" spc="-6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and  System  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Doug</a:t>
              </a:r>
              <a:r>
                <a:rPr sz="600" spc="-8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Curry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235" name="object 227">
              <a:extLst>
                <a:ext uri="{FF2B5EF4-FFF2-40B4-BE49-F238E27FC236}">
                  <a16:creationId xmlns:a16="http://schemas.microsoft.com/office/drawing/2014/main" id="{1A269555-E35A-4660-9B3F-79902FBDC3B8}"/>
                </a:ext>
              </a:extLst>
            </p:cNvPr>
            <p:cNvSpPr/>
            <p:nvPr/>
          </p:nvSpPr>
          <p:spPr>
            <a:xfrm>
              <a:off x="9301071" y="2490490"/>
              <a:ext cx="296545" cy="457200"/>
            </a:xfrm>
            <a:custGeom>
              <a:avLst/>
              <a:gdLst/>
              <a:ahLst/>
              <a:cxnLst/>
              <a:rect l="l" t="t" r="r" b="b"/>
              <a:pathLst>
                <a:path w="296545" h="457200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456792"/>
                  </a:lnTo>
                  <a:lnTo>
                    <a:pt x="182231" y="456792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28">
              <a:extLst>
                <a:ext uri="{FF2B5EF4-FFF2-40B4-BE49-F238E27FC236}">
                  <a16:creationId xmlns:a16="http://schemas.microsoft.com/office/drawing/2014/main" id="{EB454263-226D-4807-A299-B7C009960217}"/>
                </a:ext>
              </a:extLst>
            </p:cNvPr>
            <p:cNvSpPr/>
            <p:nvPr/>
          </p:nvSpPr>
          <p:spPr>
            <a:xfrm>
              <a:off x="8817490" y="4449241"/>
              <a:ext cx="690109" cy="460093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29">
              <a:extLst>
                <a:ext uri="{FF2B5EF4-FFF2-40B4-BE49-F238E27FC236}">
                  <a16:creationId xmlns:a16="http://schemas.microsoft.com/office/drawing/2014/main" id="{016BB34F-8965-49F8-9CAC-9BAD397DA99A}"/>
                </a:ext>
              </a:extLst>
            </p:cNvPr>
            <p:cNvSpPr/>
            <p:nvPr/>
          </p:nvSpPr>
          <p:spPr>
            <a:xfrm>
              <a:off x="8798114" y="4431858"/>
              <a:ext cx="685188" cy="45679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0">
              <a:extLst>
                <a:ext uri="{FF2B5EF4-FFF2-40B4-BE49-F238E27FC236}">
                  <a16:creationId xmlns:a16="http://schemas.microsoft.com/office/drawing/2014/main" id="{366FE702-DDA8-42B2-8102-D317E36DA8DC}"/>
                </a:ext>
              </a:extLst>
            </p:cNvPr>
            <p:cNvSpPr/>
            <p:nvPr/>
          </p:nvSpPr>
          <p:spPr>
            <a:xfrm>
              <a:off x="8798114" y="4431858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1">
              <a:extLst>
                <a:ext uri="{FF2B5EF4-FFF2-40B4-BE49-F238E27FC236}">
                  <a16:creationId xmlns:a16="http://schemas.microsoft.com/office/drawing/2014/main" id="{93416F5B-0B80-4BF3-AB2F-5034877DC4F9}"/>
                </a:ext>
              </a:extLst>
            </p:cNvPr>
            <p:cNvSpPr txBox="1"/>
            <p:nvPr/>
          </p:nvSpPr>
          <p:spPr>
            <a:xfrm>
              <a:off x="8811331" y="4458035"/>
              <a:ext cx="659765" cy="39052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43815" marR="5080" indent="-31750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P.3.9.4</a:t>
              </a:r>
              <a:r>
                <a:rPr sz="600" b="1" spc="-6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Linac/SCL  Networking</a:t>
              </a:r>
              <a:r>
                <a:rPr sz="600" b="1" spc="-3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and</a:t>
              </a:r>
              <a:endParaRPr sz="600">
                <a:latin typeface="Arial"/>
                <a:cs typeface="Arial"/>
              </a:endParaRPr>
            </a:p>
            <a:p>
              <a:pPr marL="128905">
                <a:lnSpc>
                  <a:spcPts val="715"/>
                </a:lnSpc>
              </a:pPr>
              <a:r>
                <a:rPr sz="600" b="1" spc="-5" dirty="0">
                  <a:latin typeface="Arial"/>
                  <a:cs typeface="Arial"/>
                </a:rPr>
                <a:t>Computing</a:t>
              </a:r>
              <a:endParaRPr sz="600">
                <a:latin typeface="Arial"/>
                <a:cs typeface="Arial"/>
              </a:endParaRPr>
            </a:p>
            <a:p>
              <a:pPr marL="134620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Doug</a:t>
              </a:r>
              <a:r>
                <a:rPr sz="600" spc="-8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Curry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240" name="object 232">
              <a:extLst>
                <a:ext uri="{FF2B5EF4-FFF2-40B4-BE49-F238E27FC236}">
                  <a16:creationId xmlns:a16="http://schemas.microsoft.com/office/drawing/2014/main" id="{C02307A6-314D-4247-8177-B752704D935A}"/>
                </a:ext>
              </a:extLst>
            </p:cNvPr>
            <p:cNvSpPr/>
            <p:nvPr/>
          </p:nvSpPr>
          <p:spPr>
            <a:xfrm>
              <a:off x="9301071" y="2490490"/>
              <a:ext cx="296545" cy="2169795"/>
            </a:xfrm>
            <a:custGeom>
              <a:avLst/>
              <a:gdLst/>
              <a:ahLst/>
              <a:cxnLst/>
              <a:rect l="l" t="t" r="r" b="b"/>
              <a:pathLst>
                <a:path w="296545" h="2169795">
                  <a:moveTo>
                    <a:pt x="0" y="0"/>
                  </a:moveTo>
                  <a:lnTo>
                    <a:pt x="0" y="114198"/>
                  </a:lnTo>
                  <a:lnTo>
                    <a:pt x="296429" y="114198"/>
                  </a:lnTo>
                  <a:lnTo>
                    <a:pt x="296429" y="2169764"/>
                  </a:lnTo>
                  <a:lnTo>
                    <a:pt x="182231" y="21697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37">
              <a:extLst>
                <a:ext uri="{FF2B5EF4-FFF2-40B4-BE49-F238E27FC236}">
                  <a16:creationId xmlns:a16="http://schemas.microsoft.com/office/drawing/2014/main" id="{777D31CF-0E16-4A75-83DC-1C71DC1D3A85}"/>
                </a:ext>
              </a:extLst>
            </p:cNvPr>
            <p:cNvSpPr/>
            <p:nvPr/>
          </p:nvSpPr>
          <p:spPr>
            <a:xfrm>
              <a:off x="6148070" y="2490490"/>
              <a:ext cx="297815" cy="3883660"/>
            </a:xfrm>
            <a:custGeom>
              <a:avLst/>
              <a:gdLst/>
              <a:ahLst/>
              <a:cxnLst/>
              <a:rect l="l" t="t" r="r" b="b"/>
              <a:pathLst>
                <a:path w="297814" h="3883660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3883545"/>
                  </a:lnTo>
                  <a:lnTo>
                    <a:pt x="183040" y="3883545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38">
              <a:extLst>
                <a:ext uri="{FF2B5EF4-FFF2-40B4-BE49-F238E27FC236}">
                  <a16:creationId xmlns:a16="http://schemas.microsoft.com/office/drawing/2014/main" id="{8A7C1CE8-6E34-4C37-AC3D-252B6D6D1F8B}"/>
                </a:ext>
              </a:extLst>
            </p:cNvPr>
            <p:cNvSpPr/>
            <p:nvPr/>
          </p:nvSpPr>
          <p:spPr>
            <a:xfrm>
              <a:off x="4748909" y="5018619"/>
              <a:ext cx="690109" cy="460887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39">
              <a:extLst>
                <a:ext uri="{FF2B5EF4-FFF2-40B4-BE49-F238E27FC236}">
                  <a16:creationId xmlns:a16="http://schemas.microsoft.com/office/drawing/2014/main" id="{A76B10E8-BBCD-4870-9F0A-CD6F462D8DEB}"/>
                </a:ext>
              </a:extLst>
            </p:cNvPr>
            <p:cNvSpPr/>
            <p:nvPr/>
          </p:nvSpPr>
          <p:spPr>
            <a:xfrm>
              <a:off x="4731527" y="5002848"/>
              <a:ext cx="685188" cy="457602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0">
              <a:extLst>
                <a:ext uri="{FF2B5EF4-FFF2-40B4-BE49-F238E27FC236}">
                  <a16:creationId xmlns:a16="http://schemas.microsoft.com/office/drawing/2014/main" id="{D1F2B963-8B33-4BE4-A3E5-CC9AF6CA89D0}"/>
                </a:ext>
              </a:extLst>
            </p:cNvPr>
            <p:cNvSpPr/>
            <p:nvPr/>
          </p:nvSpPr>
          <p:spPr>
            <a:xfrm>
              <a:off x="4731527" y="5002848"/>
              <a:ext cx="685800" cy="457834"/>
            </a:xfrm>
            <a:custGeom>
              <a:avLst/>
              <a:gdLst/>
              <a:ahLst/>
              <a:cxnLst/>
              <a:rect l="l" t="t" r="r" b="b"/>
              <a:pathLst>
                <a:path w="685800" h="457835">
                  <a:moveTo>
                    <a:pt x="0" y="45760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7602"/>
                  </a:lnTo>
                  <a:lnTo>
                    <a:pt x="0" y="45760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1">
              <a:extLst>
                <a:ext uri="{FF2B5EF4-FFF2-40B4-BE49-F238E27FC236}">
                  <a16:creationId xmlns:a16="http://schemas.microsoft.com/office/drawing/2014/main" id="{D9B8C21B-BDE7-4A7F-8E11-C8F7903E4A6C}"/>
                </a:ext>
              </a:extLst>
            </p:cNvPr>
            <p:cNvSpPr txBox="1"/>
            <p:nvPr/>
          </p:nvSpPr>
          <p:spPr>
            <a:xfrm>
              <a:off x="4751231" y="5074381"/>
              <a:ext cx="648335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73660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P.3.5.5 Warm  Linac Test</a:t>
              </a:r>
              <a:r>
                <a:rPr sz="600" b="1" spc="-70" dirty="0">
                  <a:latin typeface="Arial"/>
                  <a:cs typeface="Arial"/>
                </a:rPr>
                <a:t> </a:t>
              </a:r>
              <a:r>
                <a:rPr sz="600" b="1" dirty="0">
                  <a:latin typeface="Arial"/>
                  <a:cs typeface="Arial"/>
                </a:rPr>
                <a:t>HVCM  </a:t>
              </a:r>
              <a:r>
                <a:rPr sz="600" spc="-5" dirty="0">
                  <a:latin typeface="Arial"/>
                  <a:cs typeface="Arial"/>
                </a:rPr>
                <a:t>David</a:t>
              </a:r>
              <a:r>
                <a:rPr sz="600" spc="-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Anderson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250" name="object 242">
              <a:extLst>
                <a:ext uri="{FF2B5EF4-FFF2-40B4-BE49-F238E27FC236}">
                  <a16:creationId xmlns:a16="http://schemas.microsoft.com/office/drawing/2014/main" id="{E0C93D69-8AEB-4AA3-BC9C-F9A8CA842E23}"/>
                </a:ext>
              </a:extLst>
            </p:cNvPr>
            <p:cNvSpPr/>
            <p:nvPr/>
          </p:nvSpPr>
          <p:spPr>
            <a:xfrm>
              <a:off x="4617329" y="2490490"/>
              <a:ext cx="411480" cy="2741295"/>
            </a:xfrm>
            <a:custGeom>
              <a:avLst/>
              <a:gdLst/>
              <a:ahLst/>
              <a:cxnLst/>
              <a:rect l="l" t="t" r="r" b="b"/>
              <a:pathLst>
                <a:path w="411479" h="2741295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2740754"/>
                  </a:lnTo>
                  <a:lnTo>
                    <a:pt x="114198" y="274075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43">
              <a:extLst>
                <a:ext uri="{FF2B5EF4-FFF2-40B4-BE49-F238E27FC236}">
                  <a16:creationId xmlns:a16="http://schemas.microsoft.com/office/drawing/2014/main" id="{C27A9987-F798-4007-AB27-7E9D4555D7D7}"/>
                </a:ext>
              </a:extLst>
            </p:cNvPr>
            <p:cNvSpPr/>
            <p:nvPr/>
          </p:nvSpPr>
          <p:spPr>
            <a:xfrm>
              <a:off x="4748909" y="5593224"/>
              <a:ext cx="690109" cy="460516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44">
              <a:extLst>
                <a:ext uri="{FF2B5EF4-FFF2-40B4-BE49-F238E27FC236}">
                  <a16:creationId xmlns:a16="http://schemas.microsoft.com/office/drawing/2014/main" id="{0A706963-01A8-432A-A24B-8DEC5BE0A387}"/>
                </a:ext>
              </a:extLst>
            </p:cNvPr>
            <p:cNvSpPr/>
            <p:nvPr/>
          </p:nvSpPr>
          <p:spPr>
            <a:xfrm>
              <a:off x="4731527" y="5574649"/>
              <a:ext cx="685188" cy="456792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45">
              <a:extLst>
                <a:ext uri="{FF2B5EF4-FFF2-40B4-BE49-F238E27FC236}">
                  <a16:creationId xmlns:a16="http://schemas.microsoft.com/office/drawing/2014/main" id="{A56637B2-0013-4E99-9583-0EDFFB96B18E}"/>
                </a:ext>
              </a:extLst>
            </p:cNvPr>
            <p:cNvSpPr/>
            <p:nvPr/>
          </p:nvSpPr>
          <p:spPr>
            <a:xfrm>
              <a:off x="4731527" y="5574649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456792"/>
                  </a:moveTo>
                  <a:lnTo>
                    <a:pt x="0" y="0"/>
                  </a:lnTo>
                  <a:lnTo>
                    <a:pt x="685188" y="0"/>
                  </a:lnTo>
                  <a:lnTo>
                    <a:pt x="685188" y="456792"/>
                  </a:lnTo>
                  <a:lnTo>
                    <a:pt x="0" y="456792"/>
                  </a:lnTo>
                  <a:close/>
                </a:path>
              </a:pathLst>
            </a:custGeom>
            <a:ln w="3175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46">
              <a:extLst>
                <a:ext uri="{FF2B5EF4-FFF2-40B4-BE49-F238E27FC236}">
                  <a16:creationId xmlns:a16="http://schemas.microsoft.com/office/drawing/2014/main" id="{52F33D50-1F7E-48CE-8CBA-1D3658B127AE}"/>
                </a:ext>
              </a:extLst>
            </p:cNvPr>
            <p:cNvSpPr txBox="1"/>
            <p:nvPr/>
          </p:nvSpPr>
          <p:spPr>
            <a:xfrm>
              <a:off x="4776331" y="5645370"/>
              <a:ext cx="596900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69215" marR="5080" indent="-57150">
                <a:lnSpc>
                  <a:spcPct val="100000"/>
                </a:lnSpc>
                <a:spcBef>
                  <a:spcPts val="100"/>
                </a:spcBef>
              </a:pPr>
              <a:r>
                <a:rPr sz="600" b="1" spc="-5" dirty="0">
                  <a:latin typeface="Arial"/>
                  <a:cs typeface="Arial"/>
                </a:rPr>
                <a:t>P.3.5.6</a:t>
              </a:r>
              <a:r>
                <a:rPr sz="600" b="1" spc="-6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Upgrade  RFQ-Mod1  </a:t>
              </a:r>
              <a:r>
                <a:rPr sz="600" spc="-5" dirty="0">
                  <a:latin typeface="Arial"/>
                  <a:cs typeface="Arial"/>
                </a:rPr>
                <a:t>Chris</a:t>
              </a:r>
              <a:r>
                <a:rPr sz="600" spc="-2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Pappas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255" name="object 247">
              <a:extLst>
                <a:ext uri="{FF2B5EF4-FFF2-40B4-BE49-F238E27FC236}">
                  <a16:creationId xmlns:a16="http://schemas.microsoft.com/office/drawing/2014/main" id="{2ABC7FBE-EB13-4096-BF7E-13605834C47D}"/>
                </a:ext>
              </a:extLst>
            </p:cNvPr>
            <p:cNvSpPr/>
            <p:nvPr/>
          </p:nvSpPr>
          <p:spPr>
            <a:xfrm>
              <a:off x="4617329" y="2490490"/>
              <a:ext cx="411480" cy="3312795"/>
            </a:xfrm>
            <a:custGeom>
              <a:avLst/>
              <a:gdLst/>
              <a:ahLst/>
              <a:cxnLst/>
              <a:rect l="l" t="t" r="r" b="b"/>
              <a:pathLst>
                <a:path w="411479" h="3312795">
                  <a:moveTo>
                    <a:pt x="411437" y="0"/>
                  </a:moveTo>
                  <a:lnTo>
                    <a:pt x="411437" y="114198"/>
                  </a:lnTo>
                  <a:lnTo>
                    <a:pt x="0" y="114198"/>
                  </a:lnTo>
                  <a:lnTo>
                    <a:pt x="0" y="3312555"/>
                  </a:lnTo>
                  <a:lnTo>
                    <a:pt x="114198" y="3312555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7" name="Content Placeholder 2">
            <a:extLst>
              <a:ext uri="{FF2B5EF4-FFF2-40B4-BE49-F238E27FC236}">
                <a16:creationId xmlns:a16="http://schemas.microsoft.com/office/drawing/2014/main" id="{161634BE-443F-4F19-B07F-14EC7D47EFC9}"/>
              </a:ext>
            </a:extLst>
          </p:cNvPr>
          <p:cNvSpPr txBox="1">
            <a:spLocks/>
          </p:cNvSpPr>
          <p:nvPr/>
        </p:nvSpPr>
        <p:spPr bwMode="auto">
          <a:xfrm>
            <a:off x="9951881" y="2184598"/>
            <a:ext cx="2093132" cy="33917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720"/>
              </a:spcBef>
              <a:buFont typeface="Century Gothic" panose="020B0502020202020204" pitchFamily="34" charset="0"/>
              <a:buNone/>
            </a:pPr>
            <a:r>
              <a:rPr lang="en-US" sz="1200" b="1" dirty="0"/>
              <a:t>P.3.6 Team</a:t>
            </a:r>
          </a:p>
          <a:p>
            <a:pPr marL="0" indent="0">
              <a:spcBef>
                <a:spcPts val="720"/>
              </a:spcBef>
              <a:buFont typeface="Century Gothic" panose="020B0502020202020204" pitchFamily="34" charset="0"/>
              <a:buNone/>
            </a:pPr>
            <a:r>
              <a:rPr lang="en-US" sz="1200" dirty="0"/>
              <a:t>David E. Anderson – work package manager, lead engineer</a:t>
            </a:r>
          </a:p>
          <a:p>
            <a:pPr marL="0" indent="0">
              <a:spcBef>
                <a:spcPts val="720"/>
              </a:spcBef>
              <a:buFont typeface="Century Gothic" panose="020B0502020202020204" pitchFamily="34" charset="0"/>
              <a:buNone/>
            </a:pPr>
            <a:r>
              <a:rPr lang="en-US" sz="1200" dirty="0"/>
              <a:t>Mark Wezensky – controls engineer</a:t>
            </a:r>
          </a:p>
          <a:p>
            <a:pPr marL="0" indent="0">
              <a:spcBef>
                <a:spcPts val="720"/>
              </a:spcBef>
              <a:buFont typeface="Century Gothic" panose="020B0502020202020204" pitchFamily="34" charset="0"/>
              <a:buNone/>
            </a:pPr>
            <a:r>
              <a:rPr lang="en-US" sz="1200" dirty="0"/>
              <a:t>Kerry Ewald –mechanical designer</a:t>
            </a:r>
          </a:p>
          <a:p>
            <a:pPr marL="0" indent="0">
              <a:spcBef>
                <a:spcPts val="720"/>
              </a:spcBef>
              <a:buFont typeface="Century Gothic" panose="020B0502020202020204" pitchFamily="34" charset="0"/>
              <a:buNone/>
            </a:pPr>
            <a:r>
              <a:rPr lang="en-US" sz="1200" dirty="0"/>
              <a:t>Jim Hicks – electrical technician</a:t>
            </a:r>
          </a:p>
          <a:p>
            <a:pPr marL="0" indent="0">
              <a:spcBef>
                <a:spcPts val="720"/>
              </a:spcBef>
              <a:buFont typeface="Century Gothic" panose="020B0502020202020204" pitchFamily="34" charset="0"/>
              <a:buNone/>
            </a:pPr>
            <a:r>
              <a:rPr lang="en-US" sz="1200" dirty="0"/>
              <a:t>Joshua Singleton – electrical technician</a:t>
            </a:r>
          </a:p>
          <a:p>
            <a:pPr marL="0" indent="0">
              <a:spcBef>
                <a:spcPts val="720"/>
              </a:spcBef>
              <a:buFont typeface="Century Gothic" panose="020B0502020202020204" pitchFamily="34" charset="0"/>
              <a:buNone/>
            </a:pPr>
            <a:r>
              <a:rPr lang="en-US" sz="1200" dirty="0"/>
              <a:t>Austin Bullman – electrical technician</a:t>
            </a:r>
          </a:p>
        </p:txBody>
      </p:sp>
      <p:sp>
        <p:nvSpPr>
          <p:cNvPr id="258" name="Rectangle: Rounded Corners 15">
            <a:extLst>
              <a:ext uri="{FF2B5EF4-FFF2-40B4-BE49-F238E27FC236}">
                <a16:creationId xmlns:a16="http://schemas.microsoft.com/office/drawing/2014/main" id="{D9FA1D17-9880-46D3-8A87-24920C30C4AA}"/>
              </a:ext>
            </a:extLst>
          </p:cNvPr>
          <p:cNvSpPr/>
          <p:nvPr/>
        </p:nvSpPr>
        <p:spPr>
          <a:xfrm>
            <a:off x="10029096" y="188261"/>
            <a:ext cx="1830671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AE0AD9-B659-4FFC-99AC-91E5366D4C7B}"/>
              </a:ext>
            </a:extLst>
          </p:cNvPr>
          <p:cNvSpPr/>
          <p:nvPr/>
        </p:nvSpPr>
        <p:spPr>
          <a:xfrm>
            <a:off x="6329046" y="6096578"/>
            <a:ext cx="235493" cy="39113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5ED04FB6-17E7-494E-BA33-94C3073A07E9}"/>
              </a:ext>
            </a:extLst>
          </p:cNvPr>
          <p:cNvSpPr/>
          <p:nvPr/>
        </p:nvSpPr>
        <p:spPr>
          <a:xfrm>
            <a:off x="6448782" y="5868422"/>
            <a:ext cx="144011" cy="39113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36F82188-8695-4760-B949-43A6BC8AE26B}"/>
              </a:ext>
            </a:extLst>
          </p:cNvPr>
          <p:cNvSpPr/>
          <p:nvPr/>
        </p:nvSpPr>
        <p:spPr>
          <a:xfrm>
            <a:off x="5610687" y="1768765"/>
            <a:ext cx="1014770" cy="438819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7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CD-2/3, the following items were proposed for the previous year</a:t>
            </a:r>
          </a:p>
          <a:p>
            <a:pPr lvl="1"/>
            <a:r>
              <a:rPr lang="en-US" dirty="0"/>
              <a:t>Execute build-to-print contract and perform 1</a:t>
            </a:r>
            <a:r>
              <a:rPr lang="en-US" baseline="30000" dirty="0"/>
              <a:t>st</a:t>
            </a:r>
            <a:r>
              <a:rPr lang="en-US" dirty="0"/>
              <a:t> article FAT and SAT</a:t>
            </a:r>
          </a:p>
          <a:p>
            <a:pPr lvl="1"/>
            <a:r>
              <a:rPr lang="en-US" dirty="0"/>
              <a:t>Award optional spares for build-to-print contract</a:t>
            </a:r>
          </a:p>
          <a:p>
            <a:pPr lvl="1"/>
            <a:r>
              <a:rPr lang="en-US" dirty="0"/>
              <a:t>Procure 2 additional power transformers and SCR units</a:t>
            </a:r>
          </a:p>
          <a:p>
            <a:pPr lvl="1"/>
            <a:r>
              <a:rPr lang="en-US" dirty="0"/>
              <a:t>Finalize modulator control system design</a:t>
            </a: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262ADE8B-23D7-4230-B098-3DADCDC7925B}"/>
              </a:ext>
            </a:extLst>
          </p:cNvPr>
          <p:cNvSpPr/>
          <p:nvPr/>
        </p:nvSpPr>
        <p:spPr>
          <a:xfrm>
            <a:off x="9931562" y="274320"/>
            <a:ext cx="1830671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Charges:</a:t>
            </a:r>
            <a:r>
              <a:rPr lang="en-US" b="1" baseline="0" dirty="0">
                <a:solidFill>
                  <a:schemeClr val="bg1"/>
                </a:solidFill>
              </a:rPr>
              <a:t> 1,2,4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46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Execute build-to-print contract and perform 1</a:t>
            </a:r>
            <a:r>
              <a:rPr lang="en-US" baseline="30000" dirty="0"/>
              <a:t>st</a:t>
            </a:r>
            <a:r>
              <a:rPr lang="en-US" dirty="0"/>
              <a:t> article FAT and SAT and award spares</a:t>
            </a:r>
          </a:p>
          <a:p>
            <a:pPr lvl="1"/>
            <a:r>
              <a:rPr lang="en-US" dirty="0"/>
              <a:t>Awarded to Alpha Omega Power Technologies (AOPT) in April 2020 with option for spares exercised after CD2/3 approval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article FAT scheduled for September 2021; SAT will be eliminated since vendor is capable of full average power testing at FAT</a:t>
            </a:r>
          </a:p>
          <a:p>
            <a:pPr lvl="1"/>
            <a:r>
              <a:rPr lang="en-US" dirty="0"/>
              <a:t>Supported vendor on assembly and switch plate testing</a:t>
            </a:r>
          </a:p>
        </p:txBody>
      </p:sp>
      <p:pic>
        <p:nvPicPr>
          <p:cNvPr id="5" name="Picture 4" descr="A picture containing text, indoor, cart, warehouse&#10;&#10;Description automatically generated">
            <a:extLst>
              <a:ext uri="{FF2B5EF4-FFF2-40B4-BE49-F238E27FC236}">
                <a16:creationId xmlns:a16="http://schemas.microsoft.com/office/drawing/2014/main" id="{2A9E93C8-552B-45D1-83A5-65EE33F76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88" y="3635172"/>
            <a:ext cx="2854860" cy="2141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CA5136-B785-4302-9F1C-0756C91ADE2A}"/>
              </a:ext>
            </a:extLst>
          </p:cNvPr>
          <p:cNvSpPr txBox="1"/>
          <p:nvPr/>
        </p:nvSpPr>
        <p:spPr>
          <a:xfrm>
            <a:off x="1041147" y="5776317"/>
            <a:ext cx="2936341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Single phase test stand set up at vendor for switch plate qualification</a:t>
            </a:r>
          </a:p>
        </p:txBody>
      </p:sp>
      <p:pic>
        <p:nvPicPr>
          <p:cNvPr id="8" name="Picture 7" descr="A group of people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EDBE2624-257E-4854-8E26-16447F40B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211" y="3635172"/>
            <a:ext cx="2854860" cy="2141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DEDBC7-11FD-491D-99E7-DB1DA9EC22E3}"/>
              </a:ext>
            </a:extLst>
          </p:cNvPr>
          <p:cNvSpPr txBox="1"/>
          <p:nvPr/>
        </p:nvSpPr>
        <p:spPr>
          <a:xfrm>
            <a:off x="4436470" y="5761523"/>
            <a:ext cx="2936341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ORNL personnel training AOPT personnel on switch plate assembly</a:t>
            </a:r>
          </a:p>
        </p:txBody>
      </p:sp>
      <p:pic>
        <p:nvPicPr>
          <p:cNvPr id="11" name="Picture 10" descr="A person in a factory&#10;&#10;Description automatically generated with medium confidence">
            <a:extLst>
              <a:ext uri="{FF2B5EF4-FFF2-40B4-BE49-F238E27FC236}">
                <a16:creationId xmlns:a16="http://schemas.microsoft.com/office/drawing/2014/main" id="{63637437-28FD-4044-9C24-3F5822D62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82" y="3635171"/>
            <a:ext cx="3787563" cy="21263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65FA84-1A5F-443B-A896-57B7C45C85F2}"/>
              </a:ext>
            </a:extLst>
          </p:cNvPr>
          <p:cNvSpPr txBox="1"/>
          <p:nvPr/>
        </p:nvSpPr>
        <p:spPr>
          <a:xfrm>
            <a:off x="7956382" y="5745226"/>
            <a:ext cx="378756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Capacitor rack assemblies at AOPT</a:t>
            </a:r>
          </a:p>
        </p:txBody>
      </p:sp>
    </p:spTree>
    <p:extLst>
      <p:ext uri="{BB962C8B-B14F-4D97-AF65-F5344CB8AC3E}">
        <p14:creationId xmlns:p14="http://schemas.microsoft.com/office/powerpoint/2010/main" val="2686141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7754385" cy="5355074"/>
          </a:xfrm>
        </p:spPr>
        <p:txBody>
          <a:bodyPr/>
          <a:lstStyle/>
          <a:p>
            <a:r>
              <a:rPr lang="en-US" dirty="0"/>
              <a:t>Procure 2 additional power transformers and SCR units</a:t>
            </a:r>
          </a:p>
          <a:p>
            <a:pPr lvl="1"/>
            <a:r>
              <a:rPr lang="en-US" dirty="0"/>
              <a:t>Awarded to </a:t>
            </a:r>
            <a:r>
              <a:rPr lang="en-US" dirty="0" err="1"/>
              <a:t>Dynapower</a:t>
            </a:r>
            <a:r>
              <a:rPr lang="en-US" dirty="0"/>
              <a:t> to insure interchangeability with existing equipment in December 2020</a:t>
            </a:r>
          </a:p>
          <a:p>
            <a:pPr lvl="1"/>
            <a:r>
              <a:rPr lang="en-US" dirty="0"/>
              <a:t>Deliver SCR units by September 2021, transformers by September 2021</a:t>
            </a:r>
          </a:p>
          <a:p>
            <a:pPr lvl="2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unit presently at AOPT for modulator FAT</a:t>
            </a:r>
          </a:p>
          <a:p>
            <a:pPr lvl="2"/>
            <a:r>
              <a:rPr lang="en-US" dirty="0"/>
              <a:t>Minor delay due to regulator circuit configuration issue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65FA84-1A5F-443B-A896-57B7C45C85F2}"/>
              </a:ext>
            </a:extLst>
          </p:cNvPr>
          <p:cNvSpPr txBox="1"/>
          <p:nvPr/>
        </p:nvSpPr>
        <p:spPr>
          <a:xfrm>
            <a:off x="8458200" y="5696246"/>
            <a:ext cx="328574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SCR unit under factory acceptance testing at DPI, July 15, 2021</a:t>
            </a: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B14F9D0-B122-414D-A777-DAF948B40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679244" y="1411034"/>
            <a:ext cx="4777740" cy="358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52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158488" cy="5355074"/>
          </a:xfrm>
        </p:spPr>
        <p:txBody>
          <a:bodyPr/>
          <a:lstStyle/>
          <a:p>
            <a:r>
              <a:rPr lang="en-US" dirty="0"/>
              <a:t>Finalize modulator control system design</a:t>
            </a:r>
          </a:p>
          <a:p>
            <a:pPr lvl="1"/>
            <a:r>
              <a:rPr lang="en-US" dirty="0"/>
              <a:t>Custom hardware, new PXI equipment and controller programming complete and mostly tested</a:t>
            </a:r>
          </a:p>
          <a:p>
            <a:pPr lvl="1"/>
            <a:r>
              <a:rPr lang="en-US" dirty="0"/>
              <a:t>90+% of equipment in house and assembled/tested</a:t>
            </a:r>
          </a:p>
          <a:p>
            <a:pPr lvl="1"/>
            <a:r>
              <a:rPr lang="en-US" dirty="0"/>
              <a:t>First article PPU controller rack at AOPT to be used for FAT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65FA84-1A5F-443B-A896-57B7C45C85F2}"/>
              </a:ext>
            </a:extLst>
          </p:cNvPr>
          <p:cNvSpPr txBox="1"/>
          <p:nvPr/>
        </p:nvSpPr>
        <p:spPr>
          <a:xfrm>
            <a:off x="1438292" y="5960862"/>
            <a:ext cx="340410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Custom chassis and modules for PPU new modulator controllers</a:t>
            </a:r>
          </a:p>
        </p:txBody>
      </p:sp>
      <p:pic>
        <p:nvPicPr>
          <p:cNvPr id="5" name="Picture 4" descr="A picture containing text, shelf, indoor&#10;&#10;Description automatically generated">
            <a:extLst>
              <a:ext uri="{FF2B5EF4-FFF2-40B4-BE49-F238E27FC236}">
                <a16:creationId xmlns:a16="http://schemas.microsoft.com/office/drawing/2014/main" id="{1705D900-7234-4098-B723-DBEBD3E4A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57" y="3170584"/>
            <a:ext cx="3720371" cy="2790278"/>
          </a:xfrm>
          <a:prstGeom prst="rect">
            <a:avLst/>
          </a:prstGeom>
        </p:spPr>
      </p:pic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126F7EC-6649-47C6-AC96-04054426D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866" y="3170584"/>
            <a:ext cx="3832341" cy="26744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CC857C-0392-46DC-909E-077A0F3F9840}"/>
              </a:ext>
            </a:extLst>
          </p:cNvPr>
          <p:cNvSpPr txBox="1"/>
          <p:nvPr/>
        </p:nvSpPr>
        <p:spPr>
          <a:xfrm>
            <a:off x="6418908" y="5910852"/>
            <a:ext cx="459010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Updated controller HMI with new Aux I/O screen</a:t>
            </a:r>
          </a:p>
        </p:txBody>
      </p:sp>
    </p:spTree>
    <p:extLst>
      <p:ext uri="{BB962C8B-B14F-4D97-AF65-F5344CB8AC3E}">
        <p14:creationId xmlns:p14="http://schemas.microsoft.com/office/powerpoint/2010/main" val="769356488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B6F5DE5-FF42-42F2-9962-F83010572F4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1920</Words>
  <Application>Microsoft Office PowerPoint</Application>
  <PresentationFormat>Widescreen</PresentationFormat>
  <Paragraphs>403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Arial Narrow</vt:lpstr>
      <vt:lpstr>Calibri</vt:lpstr>
      <vt:lpstr>Century Gothic</vt:lpstr>
      <vt:lpstr>Symbol</vt:lpstr>
      <vt:lpstr>ORNL</vt:lpstr>
      <vt:lpstr>PowerPoint Presentation</vt:lpstr>
      <vt:lpstr>Outline</vt:lpstr>
      <vt:lpstr>Scope P.3.6 – New Linac Modulators</vt:lpstr>
      <vt:lpstr>Procurement Strategy</vt:lpstr>
      <vt:lpstr>Organization</vt:lpstr>
      <vt:lpstr>Progress since CD-2/3</vt:lpstr>
      <vt:lpstr>Progress since CD-2/3</vt:lpstr>
      <vt:lpstr>Progress since CD-2/3</vt:lpstr>
      <vt:lpstr>Progress since CD-2/3</vt:lpstr>
      <vt:lpstr>Challenges</vt:lpstr>
      <vt:lpstr>Final Design Status</vt:lpstr>
      <vt:lpstr>Installation Plans</vt:lpstr>
      <vt:lpstr>Schedule</vt:lpstr>
      <vt:lpstr>PPU Changes since CD-2/3</vt:lpstr>
      <vt:lpstr>Estimate to Complete</vt:lpstr>
      <vt:lpstr>Estimate to complete</vt:lpstr>
      <vt:lpstr>Labor Profile</vt:lpstr>
      <vt:lpstr>Project Change Requests post CD-2/3</vt:lpstr>
      <vt:lpstr>Risk Register</vt:lpstr>
      <vt:lpstr>Responses to Recommendations</vt:lpstr>
      <vt:lpstr>ESH&amp;Q and COVID-19 Impacts</vt:lpstr>
      <vt:lpstr>12-Month Look-Ahead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2021-08-27T15:50:05Z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