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319" r:id="rId5"/>
    <p:sldId id="304" r:id="rId6"/>
    <p:sldId id="430" r:id="rId7"/>
    <p:sldId id="448" r:id="rId8"/>
    <p:sldId id="450" r:id="rId9"/>
    <p:sldId id="451" r:id="rId10"/>
    <p:sldId id="449" r:id="rId11"/>
    <p:sldId id="431" r:id="rId12"/>
    <p:sldId id="433" r:id="rId13"/>
    <p:sldId id="447" r:id="rId14"/>
    <p:sldId id="444" r:id="rId15"/>
    <p:sldId id="446" r:id="rId16"/>
    <p:sldId id="437" r:id="rId17"/>
    <p:sldId id="452" r:id="rId18"/>
    <p:sldId id="441" r:id="rId19"/>
    <p:sldId id="438" r:id="rId20"/>
    <p:sldId id="436" r:id="rId21"/>
    <p:sldId id="445" r:id="rId22"/>
    <p:sldId id="442" r:id="rId23"/>
    <p:sldId id="440" r:id="rId2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73" autoAdjust="0"/>
    <p:restoredTop sz="95161" autoAdjust="0"/>
  </p:normalViewPr>
  <p:slideViewPr>
    <p:cSldViewPr snapToGrid="0" showGuides="1">
      <p:cViewPr varScale="1">
        <p:scale>
          <a:sx n="118" d="100"/>
          <a:sy n="118" d="100"/>
        </p:scale>
        <p:origin x="804" y="5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8/20/2021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8/20/2021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947148"/>
            <a:ext cx="11430000" cy="5355074"/>
          </a:xfrm>
        </p:spPr>
        <p:txBody>
          <a:bodyPr/>
          <a:lstStyle>
            <a:lvl1pPr marL="288925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2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3A1AE5-746F-4057-86D7-F0AA4F73942C}"/>
              </a:ext>
            </a:extLst>
          </p:cNvPr>
          <p:cNvSpPr txBox="1"/>
          <p:nvPr userDrawn="1"/>
        </p:nvSpPr>
        <p:spPr>
          <a:xfrm>
            <a:off x="9821917" y="6302222"/>
            <a:ext cx="2037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PPU DOE/SC IPR</a:t>
            </a:r>
            <a:endParaRPr lang="en-US" sz="1000" b="0" baseline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September 14-17, 2021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2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120E19-8932-43D2-8486-22CBE0B2C373}"/>
              </a:ext>
            </a:extLst>
          </p:cNvPr>
          <p:cNvSpPr txBox="1"/>
          <p:nvPr userDrawn="1"/>
        </p:nvSpPr>
        <p:spPr>
          <a:xfrm>
            <a:off x="9821917" y="6302222"/>
            <a:ext cx="2037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PPU Director’s Review</a:t>
            </a:r>
            <a:endParaRPr lang="en-US" sz="1000" b="0" baseline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August  3-5, 2021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9" Type="http://schemas.openxmlformats.org/officeDocument/2006/relationships/image" Target="../media/image51.png"/><Relationship Id="rId21" Type="http://schemas.openxmlformats.org/officeDocument/2006/relationships/image" Target="../media/image33.png"/><Relationship Id="rId34" Type="http://schemas.openxmlformats.org/officeDocument/2006/relationships/image" Target="../media/image46.png"/><Relationship Id="rId42" Type="http://schemas.openxmlformats.org/officeDocument/2006/relationships/image" Target="../media/image54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40" Type="http://schemas.openxmlformats.org/officeDocument/2006/relationships/image" Target="../media/image52.png"/><Relationship Id="rId45" Type="http://schemas.openxmlformats.org/officeDocument/2006/relationships/image" Target="../media/image57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36" Type="http://schemas.openxmlformats.org/officeDocument/2006/relationships/image" Target="../media/image48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31" Type="http://schemas.openxmlformats.org/officeDocument/2006/relationships/image" Target="../media/image43.png"/><Relationship Id="rId44" Type="http://schemas.openxmlformats.org/officeDocument/2006/relationships/image" Target="../media/image56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35" Type="http://schemas.openxmlformats.org/officeDocument/2006/relationships/image" Target="../media/image47.png"/><Relationship Id="rId43" Type="http://schemas.openxmlformats.org/officeDocument/2006/relationships/image" Target="../media/image55.png"/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46" Type="http://schemas.openxmlformats.org/officeDocument/2006/relationships/image" Target="../media/image58.png"/><Relationship Id="rId20" Type="http://schemas.openxmlformats.org/officeDocument/2006/relationships/image" Target="../media/image32.png"/><Relationship Id="rId41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2109215"/>
            <a:ext cx="4702700" cy="755905"/>
          </a:xfrm>
        </p:spPr>
        <p:txBody>
          <a:bodyPr/>
          <a:lstStyle/>
          <a:p>
            <a:r>
              <a:rPr lang="en-US" b="1" dirty="0"/>
              <a:t>DOE/SC Independent Project Review of the Proton Power Upgrade Project</a:t>
            </a:r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72314AD-83B8-6E4A-B9A7-E11C3868B27F}"/>
              </a:ext>
            </a:extLst>
          </p:cNvPr>
          <p:cNvSpPr txBox="1">
            <a:spLocks/>
          </p:cNvSpPr>
          <p:nvPr/>
        </p:nvSpPr>
        <p:spPr bwMode="auto">
          <a:xfrm>
            <a:off x="347472" y="3519891"/>
            <a:ext cx="5702131" cy="137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Brian DeGraff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Level 3 Manager for Cryogenics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September 14-17,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F42CF9-0429-4A09-BCDF-CF9E3487102D}"/>
              </a:ext>
            </a:extLst>
          </p:cNvPr>
          <p:cNvGrpSpPr/>
          <p:nvPr/>
        </p:nvGrpSpPr>
        <p:grpSpPr>
          <a:xfrm>
            <a:off x="6664003" y="1467358"/>
            <a:ext cx="3240473" cy="3273716"/>
            <a:chOff x="6945943" y="1033555"/>
            <a:chExt cx="3750440" cy="37995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4A4EB3-0E48-456A-BC84-EC0BC3DC6208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92" t="528" r="33679" b="7508"/>
            <a:stretch/>
          </p:blipFill>
          <p:spPr bwMode="auto">
            <a:xfrm>
              <a:off x="6945943" y="1033555"/>
              <a:ext cx="2382192" cy="2382192"/>
            </a:xfrm>
            <a:prstGeom prst="ellipse">
              <a:avLst/>
            </a:prstGeom>
            <a:noFill/>
            <a:ln w="76200">
              <a:solidFill>
                <a:schemeClr val="bg2">
                  <a:lumMod val="95000"/>
                  <a:alpha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6B269DE-4986-46AB-B747-CCA1CE35B3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5" t="-312" r="11884" b="9963"/>
            <a:stretch/>
          </p:blipFill>
          <p:spPr>
            <a:xfrm>
              <a:off x="8628438" y="1658698"/>
              <a:ext cx="2067945" cy="2067945"/>
            </a:xfrm>
            <a:prstGeom prst="ellipse">
              <a:avLst/>
            </a:prstGeom>
            <a:noFill/>
            <a:ln w="76200">
              <a:solidFill>
                <a:schemeClr val="bg2">
                  <a:lumMod val="95000"/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A3A831-DC07-4E67-B120-C5F7EA1E8B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/>
          </p:blipFill>
          <p:spPr>
            <a:xfrm>
              <a:off x="7878631" y="2998273"/>
              <a:ext cx="1834794" cy="1834794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76200">
              <a:solidFill>
                <a:schemeClr val="bg2">
                  <a:lumMod val="95000"/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6589B06-3CAE-4C9F-BA9C-B8C39C4D7B4B}"/>
              </a:ext>
            </a:extLst>
          </p:cNvPr>
          <p:cNvSpPr txBox="1"/>
          <p:nvPr/>
        </p:nvSpPr>
        <p:spPr>
          <a:xfrm>
            <a:off x="347472" y="1327150"/>
            <a:ext cx="603885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P.02.4 Cryogenics</a:t>
            </a:r>
          </a:p>
        </p:txBody>
      </p:sp>
    </p:spTree>
    <p:extLst>
      <p:ext uri="{BB962C8B-B14F-4D97-AF65-F5344CB8AC3E}">
        <p14:creationId xmlns:p14="http://schemas.microsoft.com/office/powerpoint/2010/main" val="4185276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71608-900A-EA4E-9673-97FFC3D14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F6969-DEE8-F248-9F28-CFAC526F6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challenges experience so far in P.2.4 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9DC7326-DB0D-48D6-A841-1F0FDAA5ECA5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242002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472E5-F83E-4250-B4D7-35C3A2C0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Design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40622-B772-45B5-867A-5722FC530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P.2.4 final designs are complete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E686B64-7859-4EA1-B680-E7E73DD4EDFC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701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A5577-C4A3-C142-AE4A-22F0F9A3D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C434C-CA54-244F-A847-41FD7200C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scope of P.2.4 supports the installation and operation of PPU CMs at the end of each maintenance outage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D11E223-3D5E-4A26-98D6-38E1C8262E42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156805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and Schedule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E3CB666-6861-4FF8-8576-B5A604116565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EA1DAE-752C-4C37-ABCF-CFBF75E7ED51}"/>
              </a:ext>
            </a:extLst>
          </p:cNvPr>
          <p:cNvSpPr txBox="1">
            <a:spLocks/>
          </p:cNvSpPr>
          <p:nvPr/>
        </p:nvSpPr>
        <p:spPr bwMode="auto">
          <a:xfrm>
            <a:off x="448055" y="947148"/>
            <a:ext cx="11430000" cy="78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P.2.4 is 8% complete and costs are being tracked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886BAD0B-024A-425C-9DEB-A1C0FD141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675" y="2086010"/>
            <a:ext cx="11430000" cy="6244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99A5B3-F9F8-44B4-B47A-C8E856F04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167" y="3668410"/>
            <a:ext cx="9601200" cy="166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78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and Schedule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E3CB666-6861-4FF8-8576-B5A604116565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4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Content Placeholder 1">
            <a:extLst>
              <a:ext uri="{FF2B5EF4-FFF2-40B4-BE49-F238E27FC236}">
                <a16:creationId xmlns:a16="http://schemas.microsoft.com/office/drawing/2014/main" id="{DF612083-472E-449F-942B-F4E7BDD8D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2736" y="2243070"/>
            <a:ext cx="7166528" cy="367748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14B664-DA06-4B1B-BC23-FA3652F07EB3}"/>
              </a:ext>
            </a:extLst>
          </p:cNvPr>
          <p:cNvSpPr txBox="1">
            <a:spLocks/>
          </p:cNvSpPr>
          <p:nvPr/>
        </p:nvSpPr>
        <p:spPr bwMode="auto">
          <a:xfrm>
            <a:off x="448055" y="947148"/>
            <a:ext cx="11430000" cy="535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P.2.4 cost is dominated in FY22 with the procurement of U-tubes</a:t>
            </a:r>
          </a:p>
        </p:txBody>
      </p:sp>
    </p:spTree>
    <p:extLst>
      <p:ext uri="{BB962C8B-B14F-4D97-AF65-F5344CB8AC3E}">
        <p14:creationId xmlns:p14="http://schemas.microsoft.com/office/powerpoint/2010/main" val="414442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Profile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0D81828-B18E-47A6-B66B-681BF9CE7F12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4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5E8067-B6B1-48A6-92CA-1FA6EFE5A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500" y="1939671"/>
            <a:ext cx="10070999" cy="425974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44B212-AA4D-493B-B8D7-2B875AE18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47148"/>
            <a:ext cx="11430000" cy="5355074"/>
          </a:xfrm>
        </p:spPr>
        <p:txBody>
          <a:bodyPr/>
          <a:lstStyle/>
          <a:p>
            <a:r>
              <a:rPr lang="en-US" dirty="0"/>
              <a:t>P.2.4 labor needs are low</a:t>
            </a:r>
          </a:p>
          <a:p>
            <a:pPr lvl="1"/>
            <a:r>
              <a:rPr lang="en-US" dirty="0"/>
              <a:t>maximum of 0.55 FTE in FY22</a:t>
            </a:r>
          </a:p>
        </p:txBody>
      </p:sp>
    </p:spTree>
    <p:extLst>
      <p:ext uri="{BB962C8B-B14F-4D97-AF65-F5344CB8AC3E}">
        <p14:creationId xmlns:p14="http://schemas.microsoft.com/office/powerpoint/2010/main" val="3903135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Register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5CC0DF-C7E2-4CBB-B2F4-2AB3328E6374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1, 4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0FAEAD-2E74-43DD-AEC8-4F601C031DC6}"/>
              </a:ext>
            </a:extLst>
          </p:cNvPr>
          <p:cNvSpPr txBox="1">
            <a:spLocks/>
          </p:cNvSpPr>
          <p:nvPr/>
        </p:nvSpPr>
        <p:spPr>
          <a:xfrm>
            <a:off x="600455" y="2651733"/>
            <a:ext cx="11430000" cy="3501584"/>
          </a:xfrm>
          <a:prstGeom prst="rect">
            <a:avLst/>
          </a:prstGeom>
        </p:spPr>
        <p:txBody>
          <a:bodyPr/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One active risk identified for Cryogenics</a:t>
            </a:r>
          </a:p>
          <a:p>
            <a:pPr lvl="1"/>
            <a:r>
              <a:rPr lang="en-US" sz="1800" dirty="0"/>
              <a:t>One retired</a:t>
            </a:r>
          </a:p>
          <a:p>
            <a:pPr lvl="1"/>
            <a:r>
              <a:rPr lang="en-US" sz="1800" dirty="0"/>
              <a:t>Pre-mitigated ranking: 1 Medium</a:t>
            </a:r>
          </a:p>
          <a:p>
            <a:pPr lvl="1"/>
            <a:r>
              <a:rPr lang="en-US" sz="1800" dirty="0"/>
              <a:t>Post-mitigated ranking: 1 Medium</a:t>
            </a:r>
          </a:p>
          <a:p>
            <a:r>
              <a:rPr lang="en-US" sz="2000" dirty="0"/>
              <a:t>High Risks</a:t>
            </a:r>
          </a:p>
          <a:p>
            <a:pPr lvl="1"/>
            <a:r>
              <a:rPr lang="en-US" sz="1800" dirty="0"/>
              <a:t>No high risks identified</a:t>
            </a:r>
          </a:p>
          <a:p>
            <a:r>
              <a:rPr lang="en-US" sz="2000" dirty="0"/>
              <a:t>Key risk categories analyzed</a:t>
            </a:r>
          </a:p>
          <a:p>
            <a:pPr lvl="1"/>
            <a:r>
              <a:rPr lang="en-US" sz="1800" dirty="0"/>
              <a:t>Outage schedule issue</a:t>
            </a:r>
          </a:p>
          <a:p>
            <a:pPr lvl="1"/>
            <a:r>
              <a:rPr lang="en-US" sz="1800" dirty="0"/>
              <a:t>Overcoming technical issues previously experienced at SNS</a:t>
            </a:r>
          </a:p>
          <a:p>
            <a:r>
              <a:rPr lang="en-US" sz="2000" dirty="0"/>
              <a:t>Risks are reviewed on a regular basis</a:t>
            </a:r>
          </a:p>
          <a:p>
            <a:pPr lvl="1"/>
            <a:endParaRPr lang="en-US" sz="1800" dirty="0"/>
          </a:p>
          <a:p>
            <a:endParaRPr lang="en-US" sz="20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FF5AD5-92FD-4DBE-9500-417543322148}"/>
              </a:ext>
            </a:extLst>
          </p:cNvPr>
          <p:cNvGraphicFramePr>
            <a:graphicFrameLocks noGrp="1"/>
          </p:cNvGraphicFramePr>
          <p:nvPr/>
        </p:nvGraphicFramePr>
        <p:xfrm>
          <a:off x="541986" y="1006198"/>
          <a:ext cx="10515600" cy="923296"/>
        </p:xfrm>
        <a:graphic>
          <a:graphicData uri="http://schemas.openxmlformats.org/drawingml/2006/table">
            <a:tbl>
              <a:tblPr/>
              <a:tblGrid>
                <a:gridCol w="668628">
                  <a:extLst>
                    <a:ext uri="{9D8B030D-6E8A-4147-A177-3AD203B41FA5}">
                      <a16:colId xmlns:a16="http://schemas.microsoft.com/office/drawing/2014/main" val="1884452353"/>
                    </a:ext>
                  </a:extLst>
                </a:gridCol>
                <a:gridCol w="598868">
                  <a:extLst>
                    <a:ext uri="{9D8B030D-6E8A-4147-A177-3AD203B41FA5}">
                      <a16:colId xmlns:a16="http://schemas.microsoft.com/office/drawing/2014/main" val="408777844"/>
                    </a:ext>
                  </a:extLst>
                </a:gridCol>
                <a:gridCol w="2292439">
                  <a:extLst>
                    <a:ext uri="{9D8B030D-6E8A-4147-A177-3AD203B41FA5}">
                      <a16:colId xmlns:a16="http://schemas.microsoft.com/office/drawing/2014/main" val="3174861227"/>
                    </a:ext>
                  </a:extLst>
                </a:gridCol>
                <a:gridCol w="1137388">
                  <a:extLst>
                    <a:ext uri="{9D8B030D-6E8A-4147-A177-3AD203B41FA5}">
                      <a16:colId xmlns:a16="http://schemas.microsoft.com/office/drawing/2014/main" val="3439927796"/>
                    </a:ext>
                  </a:extLst>
                </a:gridCol>
                <a:gridCol w="4119055">
                  <a:extLst>
                    <a:ext uri="{9D8B030D-6E8A-4147-A177-3AD203B41FA5}">
                      <a16:colId xmlns:a16="http://schemas.microsoft.com/office/drawing/2014/main" val="1837775913"/>
                    </a:ext>
                  </a:extLst>
                </a:gridCol>
                <a:gridCol w="827370">
                  <a:extLst>
                    <a:ext uri="{9D8B030D-6E8A-4147-A177-3AD203B41FA5}">
                      <a16:colId xmlns:a16="http://schemas.microsoft.com/office/drawing/2014/main" val="1870779441"/>
                    </a:ext>
                  </a:extLst>
                </a:gridCol>
                <a:gridCol w="871852">
                  <a:extLst>
                    <a:ext uri="{9D8B030D-6E8A-4147-A177-3AD203B41FA5}">
                      <a16:colId xmlns:a16="http://schemas.microsoft.com/office/drawing/2014/main" val="3779491975"/>
                    </a:ext>
                  </a:extLst>
                </a:gridCol>
              </a:tblGrid>
              <a:tr h="329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ID</a:t>
                      </a:r>
                    </a:p>
                  </a:txBody>
                  <a:tcPr marL="4448" marR="4448" marT="4448" marB="0" anchor="b">
                    <a:lnL w="6350" cap="flat" cmpd="sng" algn="ctr">
                      <a:solidFill>
                        <a:srgbClr val="ADD8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D8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8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L3 WBS</a:t>
                      </a:r>
                    </a:p>
                  </a:txBody>
                  <a:tcPr marL="4448" marR="4448" marT="4448" marB="0" anchor="b">
                    <a:lnL w="6350" cap="flat" cmpd="sng" algn="ctr">
                      <a:solidFill>
                        <a:srgbClr val="ADD8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D8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8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Title</a:t>
                      </a:r>
                    </a:p>
                  </a:txBody>
                  <a:tcPr marL="4448" marR="4448" marT="4448" marB="0" anchor="b">
                    <a:lnL w="6350" cap="flat" cmpd="sng" algn="ctr">
                      <a:solidFill>
                        <a:srgbClr val="ADD8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D8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8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Expiration 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4448" marR="4448" marT="4448" marB="0" anchor="b">
                    <a:lnL w="6350" cap="flat" cmpd="sng" algn="ctr">
                      <a:solidFill>
                        <a:srgbClr val="ADD8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D8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8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Mitigation </a:t>
                      </a:r>
                    </a:p>
                  </a:txBody>
                  <a:tcPr marL="4448" marR="4448" marT="4448" marB="0" anchor="b">
                    <a:lnL w="6350" cap="flat" cmpd="sng" algn="ctr">
                      <a:solidFill>
                        <a:srgbClr val="ADD8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D8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8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Pre-Mitigation 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4448" marR="4448" marT="4448" marB="0" anchor="b">
                    <a:lnL w="6350" cap="flat" cmpd="sng" algn="ctr">
                      <a:solidFill>
                        <a:srgbClr val="ADD8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D8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8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 Mitigation 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4448" marR="4448" marT="4448" marB="0" anchor="b">
                    <a:lnL w="6350" cap="flat" cmpd="sng" algn="ctr">
                      <a:solidFill>
                        <a:srgbClr val="ADD8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DD8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526325"/>
                  </a:ext>
                </a:extLst>
              </a:tr>
              <a:tr h="3291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T-P.2-022</a:t>
                      </a:r>
                    </a:p>
                  </a:txBody>
                  <a:tcPr marL="4448" marR="4448" marT="4448" marB="0" anchor="ctr">
                    <a:lnL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P.02.04</a:t>
                      </a:r>
                    </a:p>
                  </a:txBody>
                  <a:tcPr marL="4448" marR="4448" marT="44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Cryogenic Sequence Development</a:t>
                      </a:r>
                    </a:p>
                  </a:txBody>
                  <a:tcPr marL="4448" marR="4448" marT="44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12/1/2022</a:t>
                      </a:r>
                    </a:p>
                  </a:txBody>
                  <a:tcPr marL="4448" marR="4448" marT="44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Conduct work in advance, to the extent possible, so that the work can be efficiently executed during the outage.</a:t>
                      </a:r>
                    </a:p>
                  </a:txBody>
                  <a:tcPr marL="4448" marR="4448" marT="44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448" marR="4448" marT="444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448" marR="4448" marT="4448" marB="0" anchor="ctr">
                    <a:lnL>
                      <a:noFill/>
                    </a:lnL>
                    <a:lnR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822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09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Responses to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P.2.4 CD-2/3 DOE review recommendations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DEE218-F3C2-4837-B203-468A56F458BA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6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313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ESH&amp;Q and COVID-19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ESH&amp;Q considerations or impacts on P.2.4</a:t>
            </a:r>
          </a:p>
          <a:p>
            <a:r>
              <a:rPr lang="en-US" dirty="0"/>
              <a:t>No COVID-19 impacts on P.2.4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5CC0DF-C7E2-4CBB-B2F4-2AB3328E6374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07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Look-Ahead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Procurement of all PPU CM U-tubes will begin in September</a:t>
            </a:r>
          </a:p>
          <a:p>
            <a:r>
              <a:rPr lang="en-US" dirty="0"/>
              <a:t>Fabrication and delivery of all U-tubes by the end of FY22</a:t>
            </a:r>
          </a:p>
          <a:p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EAE274-447F-4308-AF59-79D818774CE7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2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053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Scope</a:t>
            </a:r>
          </a:p>
          <a:p>
            <a:r>
              <a:rPr lang="en-US" sz="2400" dirty="0"/>
              <a:t>Organization</a:t>
            </a:r>
          </a:p>
          <a:p>
            <a:r>
              <a:rPr lang="en-US" sz="2400" dirty="0"/>
              <a:t>Progress since CD-2/3</a:t>
            </a:r>
          </a:p>
          <a:p>
            <a:r>
              <a:rPr lang="en-US" sz="2400" dirty="0"/>
              <a:t>Challenges</a:t>
            </a:r>
          </a:p>
          <a:p>
            <a:r>
              <a:rPr lang="en-US" sz="2400" dirty="0"/>
              <a:t>Final design status</a:t>
            </a:r>
          </a:p>
          <a:p>
            <a:r>
              <a:rPr lang="en-US" sz="2400" dirty="0"/>
              <a:t>Installation plans</a:t>
            </a:r>
          </a:p>
          <a:p>
            <a:r>
              <a:rPr lang="en-US" sz="2400" dirty="0"/>
              <a:t>Cost and schedule</a:t>
            </a:r>
          </a:p>
          <a:p>
            <a:r>
              <a:rPr lang="en-US" sz="2400" dirty="0"/>
              <a:t>Labor profile</a:t>
            </a:r>
          </a:p>
          <a:p>
            <a:r>
              <a:rPr lang="en-US" sz="2400" dirty="0"/>
              <a:t>Risk register</a:t>
            </a:r>
          </a:p>
          <a:p>
            <a:r>
              <a:rPr lang="en-US" sz="2400" dirty="0"/>
              <a:t>Responses to recommendations</a:t>
            </a:r>
          </a:p>
          <a:p>
            <a:r>
              <a:rPr lang="en-US" sz="2400" dirty="0"/>
              <a:t>ESH&amp;Q and COVID-19 impacts</a:t>
            </a:r>
          </a:p>
          <a:p>
            <a:r>
              <a:rPr lang="en-US" sz="2400" dirty="0"/>
              <a:t>12-month look-ahead</a:t>
            </a:r>
          </a:p>
          <a:p>
            <a:r>
              <a:rPr lang="en-US" sz="24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526789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BBC9517-B461-48D7-9556-9525B27EF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50975"/>
            <a:ext cx="11430000" cy="41634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status for P.2.4 Cryogenics is commensurate with the project schedule:</a:t>
            </a:r>
          </a:p>
          <a:p>
            <a:r>
              <a:rPr lang="en-US" dirty="0"/>
              <a:t>The design is complete, and documentation is in place</a:t>
            </a:r>
          </a:p>
          <a:p>
            <a:r>
              <a:rPr lang="en-US" dirty="0"/>
              <a:t>The risks are well understood and documented</a:t>
            </a:r>
          </a:p>
          <a:p>
            <a:r>
              <a:rPr lang="en-US" dirty="0"/>
              <a:t>The past recommendation has been closed</a:t>
            </a:r>
          </a:p>
          <a:p>
            <a:r>
              <a:rPr lang="en-US" dirty="0"/>
              <a:t>The cost &amp; labor needs are well defined</a:t>
            </a:r>
          </a:p>
          <a:p>
            <a:r>
              <a:rPr lang="en-US" dirty="0"/>
              <a:t>Early activities have been completed</a:t>
            </a:r>
          </a:p>
          <a:p>
            <a:r>
              <a:rPr lang="en-US" dirty="0"/>
              <a:t>Planning for near-term activities is underway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P.2.4 Cryogenics is executing effectively</a:t>
            </a:r>
          </a:p>
        </p:txBody>
      </p:sp>
    </p:spTree>
    <p:extLst>
      <p:ext uri="{BB962C8B-B14F-4D97-AF65-F5344CB8AC3E}">
        <p14:creationId xmlns:p14="http://schemas.microsoft.com/office/powerpoint/2010/main" val="56224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E946EF-6064-463C-BD89-03E2103C4836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2B651D0-E856-426E-81EE-D1774ECAD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50976"/>
            <a:ext cx="11430000" cy="53583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P.2.4 Cryogenics scope is responsible for ensuring reliable and efficient operation of the 7 new PPU cryomodules with the current CHL infrastructure</a:t>
            </a:r>
          </a:p>
          <a:p>
            <a:r>
              <a:rPr lang="en-US" dirty="0"/>
              <a:t>Manage the additional cryogenic heat loads produced from operation of the new CMs</a:t>
            </a:r>
          </a:p>
          <a:p>
            <a:pPr lvl="1"/>
            <a:r>
              <a:rPr lang="en-US" i="1" u="sng" dirty="0">
                <a:solidFill>
                  <a:schemeClr val="tx2"/>
                </a:solidFill>
              </a:rPr>
              <a:t>Current CHL hardware is adequate</a:t>
            </a:r>
          </a:p>
          <a:p>
            <a:r>
              <a:rPr lang="en-US" dirty="0"/>
              <a:t>Connect the new CMs to the existing tunnel infrastructure</a:t>
            </a:r>
          </a:p>
          <a:p>
            <a:r>
              <a:rPr lang="en-US" dirty="0"/>
              <a:t>Control the various modes of CHL operation (2K versus 4K)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dirty="0"/>
              <a:t>P.2.4 Cryogenics scope involves the re-use and modification of existing hardware and techniques</a:t>
            </a:r>
          </a:p>
          <a:p>
            <a:r>
              <a:rPr lang="en-US" dirty="0"/>
              <a:t>No new R&amp;D required</a:t>
            </a:r>
          </a:p>
          <a:p>
            <a:r>
              <a:rPr lang="en-US" dirty="0"/>
              <a:t>No new hardware designs required</a:t>
            </a:r>
          </a:p>
        </p:txBody>
      </p:sp>
    </p:spTree>
    <p:extLst>
      <p:ext uri="{BB962C8B-B14F-4D97-AF65-F5344CB8AC3E}">
        <p14:creationId xmlns:p14="http://schemas.microsoft.com/office/powerpoint/2010/main" val="3007489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E946EF-6064-463C-BD89-03E2103C4836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CAAACA-4CCD-4EC5-8E7B-C18E6EA6F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50976"/>
            <a:ext cx="11430000" cy="5358384"/>
          </a:xfrm>
        </p:spPr>
        <p:txBody>
          <a:bodyPr/>
          <a:lstStyle/>
          <a:p>
            <a:r>
              <a:rPr lang="en-US" dirty="0"/>
              <a:t>As listed in the SCL Final Design Report (FDR), P.2.4 Cryogenics has three requirements: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FED96DB-A19A-4EC9-B29C-1BBEFE2EB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449656"/>
              </p:ext>
            </p:extLst>
          </p:nvPr>
        </p:nvGraphicFramePr>
        <p:xfrm>
          <a:off x="1662953" y="1855696"/>
          <a:ext cx="8866094" cy="436954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948591">
                  <a:extLst>
                    <a:ext uri="{9D8B030D-6E8A-4147-A177-3AD203B41FA5}">
                      <a16:colId xmlns:a16="http://schemas.microsoft.com/office/drawing/2014/main" val="48887977"/>
                    </a:ext>
                  </a:extLst>
                </a:gridCol>
                <a:gridCol w="1565574">
                  <a:extLst>
                    <a:ext uri="{9D8B030D-6E8A-4147-A177-3AD203B41FA5}">
                      <a16:colId xmlns:a16="http://schemas.microsoft.com/office/drawing/2014/main" val="1190164708"/>
                    </a:ext>
                  </a:extLst>
                </a:gridCol>
                <a:gridCol w="3827929">
                  <a:extLst>
                    <a:ext uri="{9D8B030D-6E8A-4147-A177-3AD203B41FA5}">
                      <a16:colId xmlns:a16="http://schemas.microsoft.com/office/drawing/2014/main" val="95668239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634895700"/>
                    </a:ext>
                  </a:extLst>
                </a:gridCol>
              </a:tblGrid>
              <a:tr h="7923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Category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446" marR="33446" marT="16723" marB="1672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Requirement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446" marR="33446" marT="16723" marB="1672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Description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446" marR="33446" marT="16723" marB="1672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FDR Section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446" marR="33446" marT="16723" marB="16723" anchor="ctr"/>
                </a:tc>
                <a:extLst>
                  <a:ext uri="{0D108BD9-81ED-4DB2-BD59-A6C34878D82A}">
                    <a16:rowId xmlns:a16="http://schemas.microsoft.com/office/drawing/2014/main" val="4254111606"/>
                  </a:ext>
                </a:extLst>
              </a:tr>
              <a:tr h="11672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CHL Primary Helium Circuit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446" marR="33446" marT="16723" marB="1672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00965" algn="l"/>
                        </a:tabLst>
                      </a:pPr>
                      <a:r>
                        <a:rPr lang="en-US" sz="1800" dirty="0">
                          <a:effectLst/>
                        </a:rPr>
                        <a:t>&gt; 105 g/s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446" marR="33446" marT="16723" marB="1672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0965" algn="l"/>
                        </a:tabLst>
                      </a:pPr>
                      <a:r>
                        <a:rPr lang="en-US" sz="1800" dirty="0">
                          <a:effectLst/>
                        </a:rPr>
                        <a:t>Existing CHL hardware shall provide cryogenic cooling for cavities at 2 K with adequate margin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446" marR="33446" marT="16723" marB="1672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3.3.1 &amp; 3.4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446" marR="33446" marT="16723" marB="16723" anchor="ctr"/>
                </a:tc>
                <a:extLst>
                  <a:ext uri="{0D108BD9-81ED-4DB2-BD59-A6C34878D82A}">
                    <a16:rowId xmlns:a16="http://schemas.microsoft.com/office/drawing/2014/main" val="2704626255"/>
                  </a:ext>
                </a:extLst>
              </a:tr>
              <a:tr h="11672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CHL Secondary Helium Circuit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446" marR="33446" marT="16723" marB="1672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0965" algn="l"/>
                        </a:tabLst>
                      </a:pPr>
                      <a:r>
                        <a:rPr lang="en-US" sz="1800">
                          <a:effectLst/>
                        </a:rPr>
                        <a:t>&gt; 15 g/s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446" marR="33446" marT="16723" marB="1672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0965" algn="l"/>
                        </a:tabLst>
                      </a:pPr>
                      <a:r>
                        <a:rPr lang="en-US" sz="1800">
                          <a:effectLst/>
                        </a:rPr>
                        <a:t>Existing CHL hardware shall provide cryogenic cooling for couplers at 4 K with adequate margin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446" marR="33446" marT="16723" marB="1672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3.3.1 &amp; 3.4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446" marR="33446" marT="16723" marB="16723" anchor="ctr"/>
                </a:tc>
                <a:extLst>
                  <a:ext uri="{0D108BD9-81ED-4DB2-BD59-A6C34878D82A}">
                    <a16:rowId xmlns:a16="http://schemas.microsoft.com/office/drawing/2014/main" val="41435551"/>
                  </a:ext>
                </a:extLst>
              </a:tr>
              <a:tr h="11672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CHL Shield Helium Circuit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446" marR="33446" marT="16723" marB="1672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0965" algn="l"/>
                        </a:tabLst>
                      </a:pPr>
                      <a:r>
                        <a:rPr lang="en-US" sz="1800">
                          <a:effectLst/>
                        </a:rPr>
                        <a:t>&gt; 8300 W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446" marR="33446" marT="16723" marB="1672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0965" algn="l"/>
                        </a:tabLst>
                      </a:pPr>
                      <a:r>
                        <a:rPr lang="en-US" sz="1800">
                          <a:effectLst/>
                        </a:rPr>
                        <a:t>Existing CHL hardware shall provide cryogenic cooling for shields at 35 K with adequate margin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446" marR="33446" marT="16723" marB="1672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3.3.1 &amp; 3.4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446" marR="33446" marT="16723" marB="16723" anchor="ctr"/>
                </a:tc>
                <a:extLst>
                  <a:ext uri="{0D108BD9-81ED-4DB2-BD59-A6C34878D82A}">
                    <a16:rowId xmlns:a16="http://schemas.microsoft.com/office/drawing/2014/main" val="4176355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061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E946EF-6064-463C-BD89-03E2103C4836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BD08BB-49DD-49BF-B141-DFE98ADFD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50976"/>
            <a:ext cx="7642060" cy="5358384"/>
          </a:xfrm>
        </p:spPr>
        <p:txBody>
          <a:bodyPr/>
          <a:lstStyle/>
          <a:p>
            <a:r>
              <a:rPr lang="en-US" dirty="0"/>
              <a:t>No hardware changes are necessary to the primary 4K &amp; 2K boxes</a:t>
            </a:r>
          </a:p>
          <a:p>
            <a:pPr lvl="1"/>
            <a:r>
              <a:rPr lang="en-US" dirty="0"/>
              <a:t>2K cold box design capacity is 125 g/s </a:t>
            </a:r>
          </a:p>
          <a:p>
            <a:pPr lvl="1"/>
            <a:r>
              <a:rPr lang="en-US" dirty="0"/>
              <a:t>New total static heat load expected ~700 W</a:t>
            </a:r>
          </a:p>
          <a:p>
            <a:pPr lvl="1"/>
            <a:r>
              <a:rPr lang="en-US" dirty="0"/>
              <a:t>New total dynamic load ~700 W</a:t>
            </a:r>
          </a:p>
          <a:p>
            <a:pPr lvl="1"/>
            <a:r>
              <a:rPr lang="en-US" dirty="0"/>
              <a:t>New margin of 40% at low flow (105 g/s)</a:t>
            </a:r>
          </a:p>
          <a:p>
            <a:r>
              <a:rPr lang="en-US" dirty="0"/>
              <a:t>No changes are necessary to shield 35 K supply</a:t>
            </a:r>
          </a:p>
          <a:p>
            <a:pPr lvl="1"/>
            <a:r>
              <a:rPr lang="en-US" dirty="0"/>
              <a:t>Based on original SNS design values, new static heat load expected ~6.0 kW</a:t>
            </a:r>
          </a:p>
          <a:p>
            <a:pPr lvl="1"/>
            <a:r>
              <a:rPr lang="en-US" dirty="0"/>
              <a:t>Based on current 4KCB readings values, new static heat load expected ~8.3 kW</a:t>
            </a:r>
          </a:p>
          <a:p>
            <a:pPr lvl="2"/>
            <a:r>
              <a:rPr lang="en-US" dirty="0"/>
              <a:t>Matches box design capacity</a:t>
            </a:r>
          </a:p>
          <a:p>
            <a:pPr lvl="2"/>
            <a:r>
              <a:rPr lang="en-US" dirty="0"/>
              <a:t>Mitigation strategy in place</a:t>
            </a:r>
          </a:p>
        </p:txBody>
      </p:sp>
      <p:pic>
        <p:nvPicPr>
          <p:cNvPr id="5" name="Picture 4" descr="A picture containing blue, building, outdoor&#10;&#10;Description automatically generated">
            <a:extLst>
              <a:ext uri="{FF2B5EF4-FFF2-40B4-BE49-F238E27FC236}">
                <a16:creationId xmlns:a16="http://schemas.microsoft.com/office/drawing/2014/main" id="{779B6B05-A959-4098-B485-B6CFE627AA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7366" y="950976"/>
            <a:ext cx="3131714" cy="506830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864162F-6E67-49DB-B729-68C4B82A266D}"/>
              </a:ext>
            </a:extLst>
          </p:cNvPr>
          <p:cNvSpPr txBox="1">
            <a:spLocks/>
          </p:cNvSpPr>
          <p:nvPr/>
        </p:nvSpPr>
        <p:spPr bwMode="auto">
          <a:xfrm>
            <a:off x="8617823" y="5558860"/>
            <a:ext cx="2837116" cy="34816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1800" dirty="0"/>
              <a:t>CHL 2K Cold Box</a:t>
            </a:r>
          </a:p>
        </p:txBody>
      </p:sp>
    </p:spTree>
    <p:extLst>
      <p:ext uri="{BB962C8B-B14F-4D97-AF65-F5344CB8AC3E}">
        <p14:creationId xmlns:p14="http://schemas.microsoft.com/office/powerpoint/2010/main" val="1928030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E946EF-6064-463C-BD89-03E2103C4836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7F5B32-D2CC-4005-BDAE-76E9136A3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50976"/>
            <a:ext cx="6452366" cy="5358384"/>
          </a:xfrm>
        </p:spPr>
        <p:txBody>
          <a:bodyPr/>
          <a:lstStyle/>
          <a:p>
            <a:r>
              <a:rPr lang="en-US" dirty="0"/>
              <a:t>New cryomodules actuators are copies of existing design operating in the SNS LINAC</a:t>
            </a:r>
          </a:p>
          <a:p>
            <a:r>
              <a:rPr lang="en-US" dirty="0"/>
              <a:t>New grating behind cryomodules copies of existing design</a:t>
            </a:r>
          </a:p>
          <a:p>
            <a:r>
              <a:rPr lang="en-US" dirty="0"/>
              <a:t>New set of 4 u-tubes for cryomodules (28 in total) identical in design to current tunnel u-tubes</a:t>
            </a:r>
          </a:p>
          <a:p>
            <a:pPr lvl="1"/>
            <a:r>
              <a:rPr lang="en-US" dirty="0"/>
              <a:t>Quote for u-tubes provided by vendor that recently supplied an operational spare set of u-tubes for SNS and recently did extensive work for LCLS-II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ABDBDFD-5DC7-4D4C-8A2F-877DE67A6F6D}"/>
              </a:ext>
            </a:extLst>
          </p:cNvPr>
          <p:cNvGrpSpPr/>
          <p:nvPr/>
        </p:nvGrpSpPr>
        <p:grpSpPr>
          <a:xfrm>
            <a:off x="6919212" y="813006"/>
            <a:ext cx="4982101" cy="5953884"/>
            <a:chOff x="6919212" y="813006"/>
            <a:chExt cx="4982101" cy="595388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3CD6618-8281-404C-B336-A97C5706E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13106" y="813006"/>
              <a:ext cx="4388207" cy="3389423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4AA4B2-F66D-4D06-AA14-3D94C49CD8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19212" y="3825433"/>
              <a:ext cx="4388206" cy="2941457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E06498EF-25AC-4D89-9C14-05D1966BA15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94757" y="6318158"/>
              <a:ext cx="2837116" cy="3481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b="0" kern="1200">
                  <a:solidFill>
                    <a:schemeClr val="tx1"/>
                  </a:solidFill>
                  <a:latin typeface="Century Gothic" panose="020B0502020202020204" pitchFamily="34" charset="0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6C3A"/>
                  </a:solidFill>
                  <a:latin typeface="Arial Black" pitchFamily="34" charset="0"/>
                </a:defRPr>
              </a:lvl2pPr>
              <a:lvl3pPr algn="l" rtl="0"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6C3A"/>
                  </a:solidFill>
                  <a:latin typeface="Arial Black" pitchFamily="34" charset="0"/>
                </a:defRPr>
              </a:lvl3pPr>
              <a:lvl4pPr algn="l" rtl="0"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6C3A"/>
                  </a:solidFill>
                  <a:latin typeface="Arial Black" pitchFamily="34" charset="0"/>
                </a:defRPr>
              </a:lvl4pPr>
              <a:lvl5pPr algn="l" rtl="0"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6C3A"/>
                  </a:solidFill>
                  <a:latin typeface="Arial Black" pitchFamily="34" charset="0"/>
                </a:defRPr>
              </a:lvl5pPr>
              <a:lvl6pPr marL="457200" algn="l" rtl="0"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6C3A"/>
                  </a:solidFill>
                  <a:latin typeface="Arial Black" pitchFamily="34" charset="0"/>
                </a:defRPr>
              </a:lvl6pPr>
              <a:lvl7pPr marL="914400" algn="l" rtl="0"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6C3A"/>
                  </a:solidFill>
                  <a:latin typeface="Arial Black" pitchFamily="34" charset="0"/>
                </a:defRPr>
              </a:lvl7pPr>
              <a:lvl8pPr marL="1371600" algn="l" rtl="0"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6C3A"/>
                  </a:solidFill>
                  <a:latin typeface="Arial Black" pitchFamily="34" charset="0"/>
                </a:defRPr>
              </a:lvl8pPr>
              <a:lvl9pPr marL="1828800" algn="l" rtl="0"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6C3A"/>
                  </a:solidFill>
                  <a:latin typeface="Arial Black" pitchFamily="34" charset="0"/>
                </a:defRPr>
              </a:lvl9pPr>
            </a:lstStyle>
            <a:p>
              <a:pPr algn="ctr"/>
              <a:r>
                <a:rPr lang="en-US" sz="1800" dirty="0"/>
                <a:t>Cryomodule U-Tube</a:t>
              </a:r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96415A10-9061-4A26-AB13-7784A5B59A2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288651" y="3282004"/>
              <a:ext cx="2837116" cy="3481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b="0" kern="1200">
                  <a:solidFill>
                    <a:schemeClr val="tx1"/>
                  </a:solidFill>
                  <a:latin typeface="Century Gothic" panose="020B0502020202020204" pitchFamily="34" charset="0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6C3A"/>
                  </a:solidFill>
                  <a:latin typeface="Arial Black" pitchFamily="34" charset="0"/>
                </a:defRPr>
              </a:lvl2pPr>
              <a:lvl3pPr algn="l" rtl="0"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6C3A"/>
                  </a:solidFill>
                  <a:latin typeface="Arial Black" pitchFamily="34" charset="0"/>
                </a:defRPr>
              </a:lvl3pPr>
              <a:lvl4pPr algn="l" rtl="0"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6C3A"/>
                  </a:solidFill>
                  <a:latin typeface="Arial Black" pitchFamily="34" charset="0"/>
                </a:defRPr>
              </a:lvl4pPr>
              <a:lvl5pPr algn="l" rtl="0"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6C3A"/>
                  </a:solidFill>
                  <a:latin typeface="Arial Black" pitchFamily="34" charset="0"/>
                </a:defRPr>
              </a:lvl5pPr>
              <a:lvl6pPr marL="457200" algn="l" rtl="0"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6C3A"/>
                  </a:solidFill>
                  <a:latin typeface="Arial Black" pitchFamily="34" charset="0"/>
                </a:defRPr>
              </a:lvl6pPr>
              <a:lvl7pPr marL="914400" algn="l" rtl="0"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6C3A"/>
                  </a:solidFill>
                  <a:latin typeface="Arial Black" pitchFamily="34" charset="0"/>
                </a:defRPr>
              </a:lvl7pPr>
              <a:lvl8pPr marL="1371600" algn="l" rtl="0"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6C3A"/>
                  </a:solidFill>
                  <a:latin typeface="Arial Black" pitchFamily="34" charset="0"/>
                </a:defRPr>
              </a:lvl8pPr>
              <a:lvl9pPr marL="1828800" algn="l" rtl="0"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6C3A"/>
                  </a:solidFill>
                  <a:latin typeface="Arial Black" pitchFamily="34" charset="0"/>
                </a:defRPr>
              </a:lvl9pPr>
            </a:lstStyle>
            <a:p>
              <a:pPr algn="ctr"/>
              <a:r>
                <a:rPr lang="en-US" sz="1800" dirty="0"/>
                <a:t>Valve Actuator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4825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E946EF-6064-463C-BD89-03E2103C4836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3B8D71-288D-4968-BD44-9F35C30D26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2099" y="1023417"/>
            <a:ext cx="3200400" cy="25892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CEB92B-0385-4957-B9AD-6410CD0335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542"/>
          <a:stretch/>
        </p:blipFill>
        <p:spPr>
          <a:xfrm>
            <a:off x="8244569" y="3164540"/>
            <a:ext cx="3200400" cy="35737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5D61458-4A24-4071-9DE3-6DB0D3E59E41}"/>
              </a:ext>
            </a:extLst>
          </p:cNvPr>
          <p:cNvSpPr txBox="1">
            <a:spLocks/>
          </p:cNvSpPr>
          <p:nvPr/>
        </p:nvSpPr>
        <p:spPr bwMode="auto">
          <a:xfrm>
            <a:off x="8426211" y="6318158"/>
            <a:ext cx="2837116" cy="34816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1800" dirty="0"/>
              <a:t>CHL EPICS Screens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43B1716-3887-49A6-90C2-4D801808F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4" y="950975"/>
            <a:ext cx="7449852" cy="5566365"/>
          </a:xfrm>
        </p:spPr>
        <p:txBody>
          <a:bodyPr/>
          <a:lstStyle/>
          <a:p>
            <a:r>
              <a:rPr lang="en-US" dirty="0"/>
              <a:t>Current 2K cold compressor hardware configuration will supply sufficient pumping capacity at 105 g/s to operate the LINAC with additional cryomodules at 2.1 K</a:t>
            </a:r>
          </a:p>
          <a:p>
            <a:r>
              <a:rPr lang="en-US" dirty="0"/>
              <a:t>Possible change in temperature profile of 2K system</a:t>
            </a:r>
          </a:p>
          <a:p>
            <a:pPr lvl="1"/>
            <a:r>
              <a:rPr lang="en-US" dirty="0"/>
              <a:t>Either warmer or colder (testing required)</a:t>
            </a:r>
          </a:p>
          <a:p>
            <a:pPr lvl="1"/>
            <a:r>
              <a:rPr lang="en-US" dirty="0"/>
              <a:t>Could require changes to the gear ratio pump down sequence</a:t>
            </a:r>
          </a:p>
          <a:p>
            <a:pPr lvl="1"/>
            <a:r>
              <a:rPr lang="en-US" dirty="0"/>
              <a:t>Modifications carried out in WBS – 2.4.3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378E550-D18B-40AC-9978-11A907F0396E}"/>
              </a:ext>
            </a:extLst>
          </p:cNvPr>
          <p:cNvSpPr/>
          <p:nvPr/>
        </p:nvSpPr>
        <p:spPr>
          <a:xfrm>
            <a:off x="5293268" y="5462575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B1-7 Coleman</a:t>
            </a:r>
          </a:p>
        </p:txBody>
      </p:sp>
    </p:spTree>
    <p:extLst>
      <p:ext uri="{BB962C8B-B14F-4D97-AF65-F5344CB8AC3E}">
        <p14:creationId xmlns:p14="http://schemas.microsoft.com/office/powerpoint/2010/main" val="2447720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313DEDE-D589-4D0A-95AA-6163C5ECCC8A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002CC3-4089-4C3D-B767-F2B856FE1636}"/>
              </a:ext>
            </a:extLst>
          </p:cNvPr>
          <p:cNvSpPr txBox="1"/>
          <p:nvPr/>
        </p:nvSpPr>
        <p:spPr>
          <a:xfrm>
            <a:off x="2575223" y="5999977"/>
            <a:ext cx="735151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Work force supplied from three groups/teams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Executed by nine different people</a:t>
            </a:r>
          </a:p>
        </p:txBody>
      </p:sp>
      <p:grpSp>
        <p:nvGrpSpPr>
          <p:cNvPr id="10" name="object 2">
            <a:extLst>
              <a:ext uri="{FF2B5EF4-FFF2-40B4-BE49-F238E27FC236}">
                <a16:creationId xmlns:a16="http://schemas.microsoft.com/office/drawing/2014/main" id="{EC7E6DD6-887C-42BD-9DFE-2850DCDEE41E}"/>
              </a:ext>
            </a:extLst>
          </p:cNvPr>
          <p:cNvGrpSpPr/>
          <p:nvPr/>
        </p:nvGrpSpPr>
        <p:grpSpPr>
          <a:xfrm>
            <a:off x="5027049" y="434721"/>
            <a:ext cx="1852295" cy="758190"/>
            <a:chOff x="4226949" y="890907"/>
            <a:chExt cx="1852295" cy="758190"/>
          </a:xfrm>
        </p:grpSpPr>
        <p:pic>
          <p:nvPicPr>
            <p:cNvPr id="11" name="object 3">
              <a:extLst>
                <a:ext uri="{FF2B5EF4-FFF2-40B4-BE49-F238E27FC236}">
                  <a16:creationId xmlns:a16="http://schemas.microsoft.com/office/drawing/2014/main" id="{F31203C6-5659-4B85-9303-C6D86512023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40278" y="906228"/>
              <a:ext cx="1838578" cy="742759"/>
            </a:xfrm>
            <a:prstGeom prst="rect">
              <a:avLst/>
            </a:prstGeom>
          </p:spPr>
        </p:pic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20EED194-6289-4021-AF62-42137BA9EF7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6949" y="890907"/>
              <a:ext cx="1827169" cy="731353"/>
            </a:xfrm>
            <a:prstGeom prst="rect">
              <a:avLst/>
            </a:prstGeom>
          </p:spPr>
        </p:pic>
      </p:grpSp>
      <p:sp>
        <p:nvSpPr>
          <p:cNvPr id="13" name="object 5">
            <a:extLst>
              <a:ext uri="{FF2B5EF4-FFF2-40B4-BE49-F238E27FC236}">
                <a16:creationId xmlns:a16="http://schemas.microsoft.com/office/drawing/2014/main" id="{49418AB2-96C1-4AA1-A107-097CF351F194}"/>
              </a:ext>
            </a:extLst>
          </p:cNvPr>
          <p:cNvSpPr txBox="1"/>
          <p:nvPr/>
        </p:nvSpPr>
        <p:spPr>
          <a:xfrm>
            <a:off x="5038388" y="446059"/>
            <a:ext cx="1804670" cy="709295"/>
          </a:xfrm>
          <a:prstGeom prst="rect">
            <a:avLst/>
          </a:prstGeom>
          <a:ln w="32194">
            <a:solidFill>
              <a:srgbClr val="000000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P.2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–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SCL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900" spc="-5" dirty="0">
                <a:latin typeface="Arial"/>
                <a:cs typeface="Arial"/>
              </a:rPr>
              <a:t>Mat</a:t>
            </a:r>
            <a:r>
              <a:rPr sz="900" dirty="0">
                <a:latin typeface="Arial"/>
                <a:cs typeface="Arial"/>
              </a:rPr>
              <a:t>t</a:t>
            </a:r>
            <a:r>
              <a:rPr sz="900" spc="-5" dirty="0">
                <a:latin typeface="Arial"/>
                <a:cs typeface="Arial"/>
              </a:rPr>
              <a:t> Howell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4" name="object 6">
            <a:extLst>
              <a:ext uri="{FF2B5EF4-FFF2-40B4-BE49-F238E27FC236}">
                <a16:creationId xmlns:a16="http://schemas.microsoft.com/office/drawing/2014/main" id="{65ABA8B1-E537-4CE2-9F4E-57E39B51E92D}"/>
              </a:ext>
            </a:extLst>
          </p:cNvPr>
          <p:cNvGrpSpPr/>
          <p:nvPr/>
        </p:nvGrpSpPr>
        <p:grpSpPr>
          <a:xfrm>
            <a:off x="5564023" y="1462504"/>
            <a:ext cx="847090" cy="711200"/>
            <a:chOff x="4763923" y="1918690"/>
            <a:chExt cx="847090" cy="711200"/>
          </a:xfrm>
        </p:grpSpPr>
        <p:pic>
          <p:nvPicPr>
            <p:cNvPr id="15" name="object 7">
              <a:extLst>
                <a:ext uri="{FF2B5EF4-FFF2-40B4-BE49-F238E27FC236}">
                  <a16:creationId xmlns:a16="http://schemas.microsoft.com/office/drawing/2014/main" id="{FEF271A8-3001-4427-A3B2-3234F7A7901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9248" y="1935627"/>
              <a:ext cx="831473" cy="693799"/>
            </a:xfrm>
            <a:prstGeom prst="rect">
              <a:avLst/>
            </a:prstGeom>
          </p:spPr>
        </p:pic>
        <p:pic>
          <p:nvPicPr>
            <p:cNvPr id="16" name="object 8">
              <a:extLst>
                <a:ext uri="{FF2B5EF4-FFF2-40B4-BE49-F238E27FC236}">
                  <a16:creationId xmlns:a16="http://schemas.microsoft.com/office/drawing/2014/main" id="{EA553C25-76B3-4658-9C64-F01347489DF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63923" y="1918690"/>
              <a:ext cx="822064" cy="685998"/>
            </a:xfrm>
            <a:prstGeom prst="rect">
              <a:avLst/>
            </a:prstGeom>
          </p:spPr>
        </p:pic>
      </p:grpSp>
      <p:sp>
        <p:nvSpPr>
          <p:cNvPr id="17" name="object 9">
            <a:extLst>
              <a:ext uri="{FF2B5EF4-FFF2-40B4-BE49-F238E27FC236}">
                <a16:creationId xmlns:a16="http://schemas.microsoft.com/office/drawing/2014/main" id="{A4D96EF0-C71A-4457-A424-F630B3EE0C58}"/>
              </a:ext>
            </a:extLst>
          </p:cNvPr>
          <p:cNvSpPr txBox="1"/>
          <p:nvPr/>
        </p:nvSpPr>
        <p:spPr>
          <a:xfrm>
            <a:off x="5564023" y="1462504"/>
            <a:ext cx="822325" cy="686435"/>
          </a:xfrm>
          <a:prstGeom prst="rect">
            <a:avLst/>
          </a:prstGeom>
          <a:ln w="9516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900" b="1" spc="-5" dirty="0">
                <a:latin typeface="Arial"/>
                <a:cs typeface="Arial"/>
              </a:rPr>
              <a:t>P.2.4</a:t>
            </a:r>
            <a:endParaRPr sz="9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900" b="1" dirty="0">
                <a:latin typeface="Arial"/>
                <a:cs typeface="Arial"/>
              </a:rPr>
              <a:t>Cryogenics</a:t>
            </a:r>
            <a:endParaRPr sz="9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10"/>
              </a:spcBef>
            </a:pPr>
            <a:r>
              <a:rPr sz="800" spc="-5" dirty="0">
                <a:latin typeface="Arial"/>
                <a:cs typeface="Arial"/>
              </a:rPr>
              <a:t>B</a:t>
            </a:r>
            <a:r>
              <a:rPr sz="800" spc="-10" dirty="0">
                <a:latin typeface="Arial"/>
                <a:cs typeface="Arial"/>
              </a:rPr>
              <a:t>r</a:t>
            </a:r>
            <a:r>
              <a:rPr sz="800" spc="-5" dirty="0">
                <a:latin typeface="Arial"/>
                <a:cs typeface="Arial"/>
              </a:rPr>
              <a:t>ian De</a:t>
            </a:r>
            <a:r>
              <a:rPr sz="800" spc="-10" dirty="0">
                <a:latin typeface="Arial"/>
                <a:cs typeface="Arial"/>
              </a:rPr>
              <a:t>G</a:t>
            </a:r>
            <a:r>
              <a:rPr sz="800" spc="-5" dirty="0">
                <a:latin typeface="Arial"/>
                <a:cs typeface="Arial"/>
              </a:rPr>
              <a:t>raff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8" name="object 10">
            <a:extLst>
              <a:ext uri="{FF2B5EF4-FFF2-40B4-BE49-F238E27FC236}">
                <a16:creationId xmlns:a16="http://schemas.microsoft.com/office/drawing/2014/main" id="{E7EB3D5C-E41D-4914-816E-3D0EDDDE2395}"/>
              </a:ext>
            </a:extLst>
          </p:cNvPr>
          <p:cNvGrpSpPr/>
          <p:nvPr/>
        </p:nvGrpSpPr>
        <p:grpSpPr>
          <a:xfrm>
            <a:off x="4443910" y="1159724"/>
            <a:ext cx="1537335" cy="1014094"/>
            <a:chOff x="3643810" y="1615910"/>
            <a:chExt cx="1537335" cy="1014094"/>
          </a:xfrm>
        </p:grpSpPr>
        <p:sp>
          <p:nvSpPr>
            <p:cNvPr id="19" name="object 11">
              <a:extLst>
                <a:ext uri="{FF2B5EF4-FFF2-40B4-BE49-F238E27FC236}">
                  <a16:creationId xmlns:a16="http://schemas.microsoft.com/office/drawing/2014/main" id="{9C63C40B-72BF-4EC4-96BD-588BFE45C6CE}"/>
                </a:ext>
              </a:extLst>
            </p:cNvPr>
            <p:cNvSpPr/>
            <p:nvPr/>
          </p:nvSpPr>
          <p:spPr>
            <a:xfrm>
              <a:off x="5140534" y="1622260"/>
              <a:ext cx="34290" cy="296545"/>
            </a:xfrm>
            <a:custGeom>
              <a:avLst/>
              <a:gdLst/>
              <a:ahLst/>
              <a:cxnLst/>
              <a:rect l="l" t="t" r="r" b="b"/>
              <a:pathLst>
                <a:path w="34289" h="296544">
                  <a:moveTo>
                    <a:pt x="0" y="0"/>
                  </a:moveTo>
                  <a:lnTo>
                    <a:pt x="0" y="182231"/>
                  </a:lnTo>
                  <a:lnTo>
                    <a:pt x="34016" y="182231"/>
                  </a:lnTo>
                  <a:lnTo>
                    <a:pt x="34016" y="296429"/>
                  </a:lnTo>
                </a:path>
              </a:pathLst>
            </a:custGeom>
            <a:ln w="12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12">
              <a:extLst>
                <a:ext uri="{FF2B5EF4-FFF2-40B4-BE49-F238E27FC236}">
                  <a16:creationId xmlns:a16="http://schemas.microsoft.com/office/drawing/2014/main" id="{DC74D6F9-AC4E-43FC-8E63-9E90C0BCC64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57144" y="1935627"/>
              <a:ext cx="831842" cy="693799"/>
            </a:xfrm>
            <a:prstGeom prst="rect">
              <a:avLst/>
            </a:prstGeom>
          </p:spPr>
        </p:pic>
        <p:pic>
          <p:nvPicPr>
            <p:cNvPr id="21" name="object 13">
              <a:extLst>
                <a:ext uri="{FF2B5EF4-FFF2-40B4-BE49-F238E27FC236}">
                  <a16:creationId xmlns:a16="http://schemas.microsoft.com/office/drawing/2014/main" id="{F099EAA4-6D8B-4187-A5EE-4C78E6B02C1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43810" y="1918690"/>
              <a:ext cx="822874" cy="685998"/>
            </a:xfrm>
            <a:prstGeom prst="rect">
              <a:avLst/>
            </a:prstGeom>
          </p:spPr>
        </p:pic>
      </p:grpSp>
      <p:sp>
        <p:nvSpPr>
          <p:cNvPr id="22" name="object 14">
            <a:extLst>
              <a:ext uri="{FF2B5EF4-FFF2-40B4-BE49-F238E27FC236}">
                <a16:creationId xmlns:a16="http://schemas.microsoft.com/office/drawing/2014/main" id="{598139C8-7111-4C85-8D90-EDA0F47A4596}"/>
              </a:ext>
            </a:extLst>
          </p:cNvPr>
          <p:cNvSpPr txBox="1"/>
          <p:nvPr/>
        </p:nvSpPr>
        <p:spPr>
          <a:xfrm>
            <a:off x="4443910" y="1462504"/>
            <a:ext cx="811530" cy="686435"/>
          </a:xfrm>
          <a:prstGeom prst="rect">
            <a:avLst/>
          </a:prstGeom>
          <a:ln w="9516">
            <a:solidFill>
              <a:srgbClr val="000000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11430" algn="ctr">
              <a:lnSpc>
                <a:spcPts val="1080"/>
              </a:lnSpc>
              <a:spcBef>
                <a:spcPts val="515"/>
              </a:spcBef>
            </a:pPr>
            <a:r>
              <a:rPr sz="900" b="1" spc="-5" dirty="0">
                <a:latin typeface="Arial"/>
                <a:cs typeface="Arial"/>
              </a:rPr>
              <a:t>P.2.3</a:t>
            </a:r>
            <a:endParaRPr sz="900">
              <a:latin typeface="Arial"/>
              <a:cs typeface="Arial"/>
            </a:endParaRPr>
          </a:p>
          <a:p>
            <a:pPr marL="46990" marR="26670" algn="ctr">
              <a:lnSpc>
                <a:spcPct val="100000"/>
              </a:lnSpc>
            </a:pPr>
            <a:r>
              <a:rPr sz="900" b="1" spc="-5" dirty="0">
                <a:latin typeface="Arial"/>
                <a:cs typeface="Arial"/>
              </a:rPr>
              <a:t>Cryo</a:t>
            </a:r>
            <a:r>
              <a:rPr sz="900" b="1" dirty="0">
                <a:latin typeface="Arial"/>
                <a:cs typeface="Arial"/>
              </a:rPr>
              <a:t>m</a:t>
            </a:r>
            <a:r>
              <a:rPr sz="900" b="1" spc="-5" dirty="0">
                <a:latin typeface="Arial"/>
                <a:cs typeface="Arial"/>
              </a:rPr>
              <a:t>odules  Integration 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Ed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Daly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3" name="object 15">
            <a:extLst>
              <a:ext uri="{FF2B5EF4-FFF2-40B4-BE49-F238E27FC236}">
                <a16:creationId xmlns:a16="http://schemas.microsoft.com/office/drawing/2014/main" id="{A0935382-6E29-44B9-A332-10E9E8048765}"/>
              </a:ext>
            </a:extLst>
          </p:cNvPr>
          <p:cNvGrpSpPr/>
          <p:nvPr/>
        </p:nvGrpSpPr>
        <p:grpSpPr>
          <a:xfrm>
            <a:off x="4848997" y="1159724"/>
            <a:ext cx="2613660" cy="1014094"/>
            <a:chOff x="4048897" y="1615910"/>
            <a:chExt cx="2613660" cy="1014094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id="{EA97EE38-9F67-465A-A8B8-EBB353361F88}"/>
                </a:ext>
              </a:extLst>
            </p:cNvPr>
            <p:cNvSpPr/>
            <p:nvPr/>
          </p:nvSpPr>
          <p:spPr>
            <a:xfrm>
              <a:off x="4055247" y="1622260"/>
              <a:ext cx="1085850" cy="296545"/>
            </a:xfrm>
            <a:custGeom>
              <a:avLst/>
              <a:gdLst/>
              <a:ahLst/>
              <a:cxnLst/>
              <a:rect l="l" t="t" r="r" b="b"/>
              <a:pathLst>
                <a:path w="1085850" h="296544">
                  <a:moveTo>
                    <a:pt x="1085287" y="0"/>
                  </a:moveTo>
                  <a:lnTo>
                    <a:pt x="1085287" y="182231"/>
                  </a:lnTo>
                  <a:lnTo>
                    <a:pt x="0" y="182231"/>
                  </a:lnTo>
                  <a:lnTo>
                    <a:pt x="0" y="296429"/>
                  </a:lnTo>
                </a:path>
              </a:pathLst>
            </a:custGeom>
            <a:ln w="12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17">
              <a:extLst>
                <a:ext uri="{FF2B5EF4-FFF2-40B4-BE49-F238E27FC236}">
                  <a16:creationId xmlns:a16="http://schemas.microsoft.com/office/drawing/2014/main" id="{CB573C77-DDB0-4A84-8E00-97C278AD428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31320" y="1935627"/>
              <a:ext cx="830676" cy="693799"/>
            </a:xfrm>
            <a:prstGeom prst="rect">
              <a:avLst/>
            </a:prstGeom>
          </p:spPr>
        </p:pic>
        <p:pic>
          <p:nvPicPr>
            <p:cNvPr id="26" name="object 18">
              <a:extLst>
                <a:ext uri="{FF2B5EF4-FFF2-40B4-BE49-F238E27FC236}">
                  <a16:creationId xmlns:a16="http://schemas.microsoft.com/office/drawing/2014/main" id="{9174C857-B61E-405E-A202-0E1A06AC35B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14384" y="1918690"/>
              <a:ext cx="822874" cy="685998"/>
            </a:xfrm>
            <a:prstGeom prst="rect">
              <a:avLst/>
            </a:prstGeom>
          </p:spPr>
        </p:pic>
      </p:grpSp>
      <p:sp>
        <p:nvSpPr>
          <p:cNvPr id="27" name="object 19">
            <a:extLst>
              <a:ext uri="{FF2B5EF4-FFF2-40B4-BE49-F238E27FC236}">
                <a16:creationId xmlns:a16="http://schemas.microsoft.com/office/drawing/2014/main" id="{0C90616E-6104-4DCF-B458-FFB28C98654D}"/>
              </a:ext>
            </a:extLst>
          </p:cNvPr>
          <p:cNvSpPr txBox="1"/>
          <p:nvPr/>
        </p:nvSpPr>
        <p:spPr>
          <a:xfrm>
            <a:off x="6614484" y="1462504"/>
            <a:ext cx="822960" cy="686435"/>
          </a:xfrm>
          <a:prstGeom prst="rect">
            <a:avLst/>
          </a:prstGeom>
          <a:ln w="9516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00">
              <a:latin typeface="Times New Roman"/>
              <a:cs typeface="Times New Roman"/>
            </a:endParaRPr>
          </a:p>
          <a:p>
            <a:pPr marL="146050" marR="95885" indent="-43180">
              <a:lnSpc>
                <a:spcPct val="100000"/>
              </a:lnSpc>
            </a:pPr>
            <a:r>
              <a:rPr sz="900" b="1" spc="-5" dirty="0">
                <a:latin typeface="Arial"/>
                <a:cs typeface="Arial"/>
              </a:rPr>
              <a:t>P.</a:t>
            </a:r>
            <a:r>
              <a:rPr sz="900" b="1" dirty="0">
                <a:latin typeface="Arial"/>
                <a:cs typeface="Arial"/>
              </a:rPr>
              <a:t>2</a:t>
            </a:r>
            <a:r>
              <a:rPr sz="900" b="1" spc="-5" dirty="0">
                <a:latin typeface="Arial"/>
                <a:cs typeface="Arial"/>
              </a:rPr>
              <a:t>.</a:t>
            </a:r>
            <a:r>
              <a:rPr sz="900" b="1" dirty="0">
                <a:latin typeface="Arial"/>
                <a:cs typeface="Arial"/>
              </a:rPr>
              <a:t>5</a:t>
            </a:r>
            <a:r>
              <a:rPr sz="900" b="1" spc="-5" dirty="0">
                <a:latin typeface="Arial"/>
                <a:cs typeface="Arial"/>
              </a:rPr>
              <a:t> Uti</a:t>
            </a:r>
            <a:r>
              <a:rPr sz="900" b="1" spc="5" dirty="0">
                <a:latin typeface="Arial"/>
                <a:cs typeface="Arial"/>
              </a:rPr>
              <a:t>l</a:t>
            </a:r>
            <a:r>
              <a:rPr sz="900" b="1" spc="-5" dirty="0">
                <a:latin typeface="Arial"/>
                <a:cs typeface="Arial"/>
              </a:rPr>
              <a:t>ity  Systems 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Chris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Stone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8" name="object 20">
            <a:extLst>
              <a:ext uri="{FF2B5EF4-FFF2-40B4-BE49-F238E27FC236}">
                <a16:creationId xmlns:a16="http://schemas.microsoft.com/office/drawing/2014/main" id="{DFF47F78-40FB-4DB3-AC27-991A2EDCD8C9}"/>
              </a:ext>
            </a:extLst>
          </p:cNvPr>
          <p:cNvGrpSpPr/>
          <p:nvPr/>
        </p:nvGrpSpPr>
        <p:grpSpPr>
          <a:xfrm>
            <a:off x="3393450" y="1159724"/>
            <a:ext cx="3639185" cy="1014094"/>
            <a:chOff x="2593350" y="1615910"/>
            <a:chExt cx="3639185" cy="1014094"/>
          </a:xfrm>
        </p:grpSpPr>
        <p:sp>
          <p:nvSpPr>
            <p:cNvPr id="29" name="object 21">
              <a:extLst>
                <a:ext uri="{FF2B5EF4-FFF2-40B4-BE49-F238E27FC236}">
                  <a16:creationId xmlns:a16="http://schemas.microsoft.com/office/drawing/2014/main" id="{5E8A8E84-7746-4155-AD7A-6A35B01CFF71}"/>
                </a:ext>
              </a:extLst>
            </p:cNvPr>
            <p:cNvSpPr/>
            <p:nvPr/>
          </p:nvSpPr>
          <p:spPr>
            <a:xfrm>
              <a:off x="5140534" y="1622260"/>
              <a:ext cx="1085850" cy="296545"/>
            </a:xfrm>
            <a:custGeom>
              <a:avLst/>
              <a:gdLst/>
              <a:ahLst/>
              <a:cxnLst/>
              <a:rect l="l" t="t" r="r" b="b"/>
              <a:pathLst>
                <a:path w="1085850" h="296544">
                  <a:moveTo>
                    <a:pt x="0" y="0"/>
                  </a:moveTo>
                  <a:lnTo>
                    <a:pt x="0" y="182231"/>
                  </a:lnTo>
                  <a:lnTo>
                    <a:pt x="1085287" y="182231"/>
                  </a:lnTo>
                  <a:lnTo>
                    <a:pt x="1085287" y="296429"/>
                  </a:lnTo>
                </a:path>
              </a:pathLst>
            </a:custGeom>
            <a:ln w="12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22">
              <a:extLst>
                <a:ext uri="{FF2B5EF4-FFF2-40B4-BE49-F238E27FC236}">
                  <a16:creationId xmlns:a16="http://schemas.microsoft.com/office/drawing/2014/main" id="{9090F24B-F1EC-42CD-AE14-7D86F897B3A8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05873" y="1935627"/>
              <a:ext cx="831842" cy="693799"/>
            </a:xfrm>
            <a:prstGeom prst="rect">
              <a:avLst/>
            </a:prstGeom>
          </p:spPr>
        </p:pic>
        <p:pic>
          <p:nvPicPr>
            <p:cNvPr id="31" name="object 23">
              <a:extLst>
                <a:ext uri="{FF2B5EF4-FFF2-40B4-BE49-F238E27FC236}">
                  <a16:creationId xmlns:a16="http://schemas.microsoft.com/office/drawing/2014/main" id="{FE5C4D65-CF7E-4B26-8966-F23C5154024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93350" y="1918690"/>
              <a:ext cx="822064" cy="685998"/>
            </a:xfrm>
            <a:prstGeom prst="rect">
              <a:avLst/>
            </a:prstGeom>
          </p:spPr>
        </p:pic>
      </p:grpSp>
      <p:sp>
        <p:nvSpPr>
          <p:cNvPr id="32" name="object 24">
            <a:extLst>
              <a:ext uri="{FF2B5EF4-FFF2-40B4-BE49-F238E27FC236}">
                <a16:creationId xmlns:a16="http://schemas.microsoft.com/office/drawing/2014/main" id="{903FF879-948B-4396-A165-38AD1129AB77}"/>
              </a:ext>
            </a:extLst>
          </p:cNvPr>
          <p:cNvSpPr txBox="1"/>
          <p:nvPr/>
        </p:nvSpPr>
        <p:spPr>
          <a:xfrm>
            <a:off x="3393450" y="1462504"/>
            <a:ext cx="828040" cy="686435"/>
          </a:xfrm>
          <a:prstGeom prst="rect">
            <a:avLst/>
          </a:prstGeom>
          <a:ln w="9516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R="12065">
              <a:lnSpc>
                <a:spcPct val="100000"/>
              </a:lnSpc>
              <a:spcBef>
                <a:spcPts val="40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42545" marR="12065">
              <a:lnSpc>
                <a:spcPct val="100000"/>
              </a:lnSpc>
            </a:pPr>
            <a:r>
              <a:rPr sz="900" b="1" spc="-5" dirty="0">
                <a:latin typeface="Arial"/>
                <a:cs typeface="Arial"/>
              </a:rPr>
              <a:t>P.2.2</a:t>
            </a:r>
            <a:r>
              <a:rPr sz="900" b="1" spc="-4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Cavities</a:t>
            </a:r>
            <a:endParaRPr sz="900" dirty="0">
              <a:latin typeface="Arial"/>
              <a:cs typeface="Arial"/>
            </a:endParaRPr>
          </a:p>
          <a:p>
            <a:pPr marL="7620">
              <a:lnSpc>
                <a:spcPct val="100000"/>
              </a:lnSpc>
              <a:spcBef>
                <a:spcPts val="10"/>
              </a:spcBef>
            </a:pPr>
            <a:r>
              <a:rPr sz="800" spc="-5" dirty="0">
                <a:latin typeface="Arial"/>
                <a:cs typeface="Arial"/>
              </a:rPr>
              <a:t>J</a:t>
            </a:r>
            <a:r>
              <a:rPr sz="800" spc="-10" dirty="0">
                <a:latin typeface="Arial"/>
                <a:cs typeface="Arial"/>
              </a:rPr>
              <a:t>o</a:t>
            </a:r>
            <a:r>
              <a:rPr sz="800" spc="-5" dirty="0">
                <a:latin typeface="Arial"/>
                <a:cs typeface="Arial"/>
              </a:rPr>
              <a:t>hn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Mamm</a:t>
            </a:r>
            <a:r>
              <a:rPr sz="800" spc="-10" dirty="0">
                <a:latin typeface="Arial"/>
                <a:cs typeface="Arial"/>
              </a:rPr>
              <a:t>o</a:t>
            </a:r>
            <a:r>
              <a:rPr sz="800" spc="-5" dirty="0">
                <a:latin typeface="Arial"/>
                <a:cs typeface="Arial"/>
              </a:rPr>
              <a:t>ss</a:t>
            </a:r>
            <a:r>
              <a:rPr sz="800" spc="-10" dirty="0">
                <a:latin typeface="Arial"/>
                <a:cs typeface="Arial"/>
              </a:rPr>
              <a:t>e</a:t>
            </a:r>
            <a:r>
              <a:rPr sz="800" spc="-5" dirty="0">
                <a:latin typeface="Arial"/>
                <a:cs typeface="Arial"/>
              </a:rPr>
              <a:t>r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33" name="object 25">
            <a:extLst>
              <a:ext uri="{FF2B5EF4-FFF2-40B4-BE49-F238E27FC236}">
                <a16:creationId xmlns:a16="http://schemas.microsoft.com/office/drawing/2014/main" id="{DC0F5E6F-F37E-4ECC-A0A4-2BDAC464138A}"/>
              </a:ext>
            </a:extLst>
          </p:cNvPr>
          <p:cNvGrpSpPr/>
          <p:nvPr/>
        </p:nvGrpSpPr>
        <p:grpSpPr>
          <a:xfrm>
            <a:off x="3798537" y="1159724"/>
            <a:ext cx="4716145" cy="1014094"/>
            <a:chOff x="2998437" y="1615910"/>
            <a:chExt cx="4716145" cy="1014094"/>
          </a:xfrm>
        </p:grpSpPr>
        <p:sp>
          <p:nvSpPr>
            <p:cNvPr id="34" name="object 26">
              <a:extLst>
                <a:ext uri="{FF2B5EF4-FFF2-40B4-BE49-F238E27FC236}">
                  <a16:creationId xmlns:a16="http://schemas.microsoft.com/office/drawing/2014/main" id="{B62556B4-58B2-4D82-A097-069AA2D4D878}"/>
                </a:ext>
              </a:extLst>
            </p:cNvPr>
            <p:cNvSpPr/>
            <p:nvPr/>
          </p:nvSpPr>
          <p:spPr>
            <a:xfrm>
              <a:off x="3004787" y="1622260"/>
              <a:ext cx="2136140" cy="296545"/>
            </a:xfrm>
            <a:custGeom>
              <a:avLst/>
              <a:gdLst/>
              <a:ahLst/>
              <a:cxnLst/>
              <a:rect l="l" t="t" r="r" b="b"/>
              <a:pathLst>
                <a:path w="2136140" h="296544">
                  <a:moveTo>
                    <a:pt x="2135747" y="0"/>
                  </a:moveTo>
                  <a:lnTo>
                    <a:pt x="2135747" y="182231"/>
                  </a:lnTo>
                  <a:lnTo>
                    <a:pt x="0" y="182231"/>
                  </a:lnTo>
                  <a:lnTo>
                    <a:pt x="0" y="296429"/>
                  </a:lnTo>
                </a:path>
              </a:pathLst>
            </a:custGeom>
            <a:ln w="12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27">
              <a:extLst>
                <a:ext uri="{FF2B5EF4-FFF2-40B4-BE49-F238E27FC236}">
                  <a16:creationId xmlns:a16="http://schemas.microsoft.com/office/drawing/2014/main" id="{A3081EA4-D1D9-48CA-B529-40C4E1EF048F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78177" y="1935627"/>
              <a:ext cx="835896" cy="693799"/>
            </a:xfrm>
            <a:prstGeom prst="rect">
              <a:avLst/>
            </a:prstGeom>
          </p:spPr>
        </p:pic>
        <p:pic>
          <p:nvPicPr>
            <p:cNvPr id="36" name="object 28">
              <a:extLst>
                <a:ext uri="{FF2B5EF4-FFF2-40B4-BE49-F238E27FC236}">
                  <a16:creationId xmlns:a16="http://schemas.microsoft.com/office/drawing/2014/main" id="{6C477F8E-A958-4F6A-9755-462052A7690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65654" y="1918690"/>
              <a:ext cx="822064" cy="685998"/>
            </a:xfrm>
            <a:prstGeom prst="rect">
              <a:avLst/>
            </a:prstGeom>
          </p:spPr>
        </p:pic>
      </p:grpSp>
      <p:sp>
        <p:nvSpPr>
          <p:cNvPr id="37" name="object 29">
            <a:extLst>
              <a:ext uri="{FF2B5EF4-FFF2-40B4-BE49-F238E27FC236}">
                <a16:creationId xmlns:a16="http://schemas.microsoft.com/office/drawing/2014/main" id="{77104BE0-0278-4496-B170-C5F249419B85}"/>
              </a:ext>
            </a:extLst>
          </p:cNvPr>
          <p:cNvSpPr txBox="1"/>
          <p:nvPr/>
        </p:nvSpPr>
        <p:spPr>
          <a:xfrm>
            <a:off x="7665755" y="1462504"/>
            <a:ext cx="822325" cy="686435"/>
          </a:xfrm>
          <a:prstGeom prst="rect">
            <a:avLst/>
          </a:prstGeom>
          <a:ln w="9516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00">
              <a:latin typeface="Times New Roman"/>
              <a:cs typeface="Times New Roman"/>
            </a:endParaRPr>
          </a:p>
          <a:p>
            <a:pPr marL="116205" marR="50165" indent="-57785">
              <a:lnSpc>
                <a:spcPct val="100000"/>
              </a:lnSpc>
            </a:pPr>
            <a:r>
              <a:rPr sz="900" b="1" spc="-5" dirty="0">
                <a:latin typeface="Arial"/>
                <a:cs typeface="Arial"/>
              </a:rPr>
              <a:t>P.</a:t>
            </a:r>
            <a:r>
              <a:rPr sz="900" b="1" dirty="0">
                <a:latin typeface="Arial"/>
                <a:cs typeface="Arial"/>
              </a:rPr>
              <a:t>2</a:t>
            </a:r>
            <a:r>
              <a:rPr sz="900" b="1" spc="-5" dirty="0">
                <a:latin typeface="Arial"/>
                <a:cs typeface="Arial"/>
              </a:rPr>
              <a:t>.</a:t>
            </a:r>
            <a:r>
              <a:rPr sz="900" b="1" dirty="0">
                <a:latin typeface="Arial"/>
                <a:cs typeface="Arial"/>
              </a:rPr>
              <a:t>6</a:t>
            </a:r>
            <a:r>
              <a:rPr sz="900" b="1" spc="-5" dirty="0">
                <a:latin typeface="Arial"/>
                <a:cs typeface="Arial"/>
              </a:rPr>
              <a:t> </a:t>
            </a:r>
            <a:r>
              <a:rPr sz="900" b="1" spc="5" dirty="0">
                <a:latin typeface="Arial"/>
                <a:cs typeface="Arial"/>
              </a:rPr>
              <a:t>S</a:t>
            </a:r>
            <a:r>
              <a:rPr sz="900" b="1" spc="-5" dirty="0">
                <a:latin typeface="Arial"/>
                <a:cs typeface="Arial"/>
              </a:rPr>
              <a:t>yst</a:t>
            </a:r>
            <a:r>
              <a:rPr sz="900" b="1" dirty="0">
                <a:latin typeface="Arial"/>
                <a:cs typeface="Arial"/>
              </a:rPr>
              <a:t>em  </a:t>
            </a:r>
            <a:r>
              <a:rPr sz="900" b="1" spc="-5" dirty="0">
                <a:latin typeface="Arial"/>
                <a:cs typeface="Arial"/>
              </a:rPr>
              <a:t>Integration</a:t>
            </a:r>
            <a:endParaRPr sz="900">
              <a:latin typeface="Arial"/>
              <a:cs typeface="Arial"/>
            </a:endParaRPr>
          </a:p>
          <a:p>
            <a:pPr marL="7620">
              <a:lnSpc>
                <a:spcPct val="100000"/>
              </a:lnSpc>
              <a:spcBef>
                <a:spcPts val="15"/>
              </a:spcBef>
            </a:pPr>
            <a:r>
              <a:rPr sz="800" spc="-5" dirty="0">
                <a:latin typeface="Arial"/>
                <a:cs typeface="Arial"/>
              </a:rPr>
              <a:t>John</a:t>
            </a:r>
            <a:r>
              <a:rPr sz="800" spc="-5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Mammosser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8" name="object 30">
            <a:extLst>
              <a:ext uri="{FF2B5EF4-FFF2-40B4-BE49-F238E27FC236}">
                <a16:creationId xmlns:a16="http://schemas.microsoft.com/office/drawing/2014/main" id="{8AF70ACE-C606-4FF0-B706-573B97148B0D}"/>
              </a:ext>
            </a:extLst>
          </p:cNvPr>
          <p:cNvGrpSpPr/>
          <p:nvPr/>
        </p:nvGrpSpPr>
        <p:grpSpPr>
          <a:xfrm>
            <a:off x="2342179" y="1159724"/>
            <a:ext cx="5741035" cy="1014094"/>
            <a:chOff x="1542079" y="1615910"/>
            <a:chExt cx="5741035" cy="1014094"/>
          </a:xfrm>
        </p:grpSpPr>
        <p:sp>
          <p:nvSpPr>
            <p:cNvPr id="39" name="object 31">
              <a:extLst>
                <a:ext uri="{FF2B5EF4-FFF2-40B4-BE49-F238E27FC236}">
                  <a16:creationId xmlns:a16="http://schemas.microsoft.com/office/drawing/2014/main" id="{34E9563D-718F-4C31-8279-81BD7A2595D8}"/>
                </a:ext>
              </a:extLst>
            </p:cNvPr>
            <p:cNvSpPr/>
            <p:nvPr/>
          </p:nvSpPr>
          <p:spPr>
            <a:xfrm>
              <a:off x="5140534" y="1622260"/>
              <a:ext cx="2136140" cy="296545"/>
            </a:xfrm>
            <a:custGeom>
              <a:avLst/>
              <a:gdLst/>
              <a:ahLst/>
              <a:cxnLst/>
              <a:rect l="l" t="t" r="r" b="b"/>
              <a:pathLst>
                <a:path w="2136140" h="296544">
                  <a:moveTo>
                    <a:pt x="0" y="0"/>
                  </a:moveTo>
                  <a:lnTo>
                    <a:pt x="0" y="182231"/>
                  </a:lnTo>
                  <a:lnTo>
                    <a:pt x="2135747" y="182231"/>
                  </a:lnTo>
                  <a:lnTo>
                    <a:pt x="2135747" y="296429"/>
                  </a:lnTo>
                </a:path>
              </a:pathLst>
            </a:custGeom>
            <a:ln w="12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32">
              <a:extLst>
                <a:ext uri="{FF2B5EF4-FFF2-40B4-BE49-F238E27FC236}">
                  <a16:creationId xmlns:a16="http://schemas.microsoft.com/office/drawing/2014/main" id="{075DA569-3EC3-4ACC-B558-84134EA4829E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54598" y="1935627"/>
              <a:ext cx="831041" cy="693799"/>
            </a:xfrm>
            <a:prstGeom prst="rect">
              <a:avLst/>
            </a:prstGeom>
          </p:spPr>
        </p:pic>
        <p:pic>
          <p:nvPicPr>
            <p:cNvPr id="41" name="object 33">
              <a:extLst>
                <a:ext uri="{FF2B5EF4-FFF2-40B4-BE49-F238E27FC236}">
                  <a16:creationId xmlns:a16="http://schemas.microsoft.com/office/drawing/2014/main" id="{1694F653-9539-4736-A84A-0CD704CE7F2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2079" y="1918690"/>
              <a:ext cx="822874" cy="685998"/>
            </a:xfrm>
            <a:prstGeom prst="rect">
              <a:avLst/>
            </a:prstGeom>
          </p:spPr>
        </p:pic>
      </p:grpSp>
      <p:sp>
        <p:nvSpPr>
          <p:cNvPr id="42" name="object 34">
            <a:extLst>
              <a:ext uri="{FF2B5EF4-FFF2-40B4-BE49-F238E27FC236}">
                <a16:creationId xmlns:a16="http://schemas.microsoft.com/office/drawing/2014/main" id="{C8DEC4D0-83E3-4F3C-A88E-D7753AE894F4}"/>
              </a:ext>
            </a:extLst>
          </p:cNvPr>
          <p:cNvSpPr txBox="1"/>
          <p:nvPr/>
        </p:nvSpPr>
        <p:spPr>
          <a:xfrm>
            <a:off x="2342179" y="1462504"/>
            <a:ext cx="822960" cy="686435"/>
          </a:xfrm>
          <a:prstGeom prst="rect">
            <a:avLst/>
          </a:prstGeom>
          <a:ln w="951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055"/>
              </a:lnSpc>
            </a:pPr>
            <a:r>
              <a:rPr sz="900" b="1" spc="-5" dirty="0">
                <a:latin typeface="Arial"/>
                <a:cs typeface="Arial"/>
              </a:rPr>
              <a:t>P.2.1</a:t>
            </a:r>
            <a:endParaRPr sz="900" dirty="0">
              <a:latin typeface="Arial"/>
              <a:cs typeface="Arial"/>
            </a:endParaRPr>
          </a:p>
          <a:p>
            <a:pPr marL="62865" marR="53975" algn="ctr">
              <a:lnSpc>
                <a:spcPct val="100000"/>
              </a:lnSpc>
            </a:pPr>
            <a:r>
              <a:rPr sz="900" b="1" dirty="0">
                <a:latin typeface="Arial"/>
                <a:cs typeface="Arial"/>
              </a:rPr>
              <a:t>Management  and </a:t>
            </a:r>
            <a:r>
              <a:rPr sz="900" b="1" spc="-5" dirty="0">
                <a:latin typeface="Arial"/>
                <a:cs typeface="Arial"/>
              </a:rPr>
              <a:t>System 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Integration 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Matt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Howell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43" name="object 35">
            <a:extLst>
              <a:ext uri="{FF2B5EF4-FFF2-40B4-BE49-F238E27FC236}">
                <a16:creationId xmlns:a16="http://schemas.microsoft.com/office/drawing/2014/main" id="{9AB31C93-3BD3-42BC-A5A0-43F275F45D56}"/>
              </a:ext>
            </a:extLst>
          </p:cNvPr>
          <p:cNvGrpSpPr/>
          <p:nvPr/>
        </p:nvGrpSpPr>
        <p:grpSpPr>
          <a:xfrm>
            <a:off x="2747266" y="1159724"/>
            <a:ext cx="6813550" cy="1014094"/>
            <a:chOff x="1947166" y="1615910"/>
            <a:chExt cx="6813550" cy="1014094"/>
          </a:xfrm>
        </p:grpSpPr>
        <p:sp>
          <p:nvSpPr>
            <p:cNvPr id="44" name="object 36">
              <a:extLst>
                <a:ext uri="{FF2B5EF4-FFF2-40B4-BE49-F238E27FC236}">
                  <a16:creationId xmlns:a16="http://schemas.microsoft.com/office/drawing/2014/main" id="{6B27FDA5-28A1-4EB5-871B-33451B2D4B64}"/>
                </a:ext>
              </a:extLst>
            </p:cNvPr>
            <p:cNvSpPr/>
            <p:nvPr/>
          </p:nvSpPr>
          <p:spPr>
            <a:xfrm>
              <a:off x="1953516" y="1622260"/>
              <a:ext cx="3187065" cy="296545"/>
            </a:xfrm>
            <a:custGeom>
              <a:avLst/>
              <a:gdLst/>
              <a:ahLst/>
              <a:cxnLst/>
              <a:rect l="l" t="t" r="r" b="b"/>
              <a:pathLst>
                <a:path w="3187065" h="296544">
                  <a:moveTo>
                    <a:pt x="3187018" y="0"/>
                  </a:moveTo>
                  <a:lnTo>
                    <a:pt x="3187018" y="182231"/>
                  </a:lnTo>
                  <a:lnTo>
                    <a:pt x="0" y="182231"/>
                  </a:lnTo>
                  <a:lnTo>
                    <a:pt x="0" y="296429"/>
                  </a:lnTo>
                </a:path>
              </a:pathLst>
            </a:custGeom>
            <a:ln w="12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37">
              <a:extLst>
                <a:ext uri="{FF2B5EF4-FFF2-40B4-BE49-F238E27FC236}">
                  <a16:creationId xmlns:a16="http://schemas.microsoft.com/office/drawing/2014/main" id="{7E3B9DAA-FAB7-4F15-B398-D4821DA3216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29445" y="1935627"/>
              <a:ext cx="831041" cy="693799"/>
            </a:xfrm>
            <a:prstGeom prst="rect">
              <a:avLst/>
            </a:prstGeom>
          </p:spPr>
        </p:pic>
        <p:pic>
          <p:nvPicPr>
            <p:cNvPr id="46" name="object 38">
              <a:extLst>
                <a:ext uri="{FF2B5EF4-FFF2-40B4-BE49-F238E27FC236}">
                  <a16:creationId xmlns:a16="http://schemas.microsoft.com/office/drawing/2014/main" id="{67D4365C-1727-4CD5-B868-FC5E83CE7DA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16115" y="1918690"/>
              <a:ext cx="822874" cy="685998"/>
            </a:xfrm>
            <a:prstGeom prst="rect">
              <a:avLst/>
            </a:prstGeom>
          </p:spPr>
        </p:pic>
      </p:grpSp>
      <p:sp>
        <p:nvSpPr>
          <p:cNvPr id="47" name="object 39">
            <a:extLst>
              <a:ext uri="{FF2B5EF4-FFF2-40B4-BE49-F238E27FC236}">
                <a16:creationId xmlns:a16="http://schemas.microsoft.com/office/drawing/2014/main" id="{36F27490-2A25-4FDB-86B3-D719E8A5CC7B}"/>
              </a:ext>
            </a:extLst>
          </p:cNvPr>
          <p:cNvSpPr txBox="1"/>
          <p:nvPr/>
        </p:nvSpPr>
        <p:spPr>
          <a:xfrm>
            <a:off x="8716216" y="1462504"/>
            <a:ext cx="822960" cy="686435"/>
          </a:xfrm>
          <a:prstGeom prst="rect">
            <a:avLst/>
          </a:prstGeom>
          <a:ln w="9516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00">
              <a:latin typeface="Times New Roman"/>
              <a:cs typeface="Times New Roman"/>
            </a:endParaRPr>
          </a:p>
          <a:p>
            <a:pPr marL="131445" marR="123825" indent="15875" algn="just">
              <a:lnSpc>
                <a:spcPct val="100000"/>
              </a:lnSpc>
            </a:pPr>
            <a:r>
              <a:rPr sz="900" b="1" spc="-5" dirty="0">
                <a:latin typeface="Arial"/>
                <a:cs typeface="Arial"/>
              </a:rPr>
              <a:t>P.2.7 SCL </a:t>
            </a:r>
            <a:r>
              <a:rPr sz="900" b="1" spc="-23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Controls 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K</a:t>
            </a:r>
            <a:r>
              <a:rPr sz="800" spc="-10" dirty="0">
                <a:latin typeface="Arial"/>
                <a:cs typeface="Arial"/>
              </a:rPr>
              <a:t>a</a:t>
            </a:r>
            <a:r>
              <a:rPr sz="800" spc="-5" dirty="0">
                <a:latin typeface="Arial"/>
                <a:cs typeface="Arial"/>
              </a:rPr>
              <a:t>ren W</a:t>
            </a:r>
            <a:r>
              <a:rPr sz="800" spc="-10" dirty="0">
                <a:latin typeface="Arial"/>
                <a:cs typeface="Arial"/>
              </a:rPr>
              <a:t>h</a:t>
            </a:r>
            <a:r>
              <a:rPr sz="800" spc="-5" dirty="0">
                <a:latin typeface="Arial"/>
                <a:cs typeface="Arial"/>
              </a:rPr>
              <a:t>ite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8" name="object 40">
            <a:extLst>
              <a:ext uri="{FF2B5EF4-FFF2-40B4-BE49-F238E27FC236}">
                <a16:creationId xmlns:a16="http://schemas.microsoft.com/office/drawing/2014/main" id="{AB71D4E0-C74E-48F9-90BF-87EA9FE5F997}"/>
              </a:ext>
            </a:extLst>
          </p:cNvPr>
          <p:cNvGrpSpPr/>
          <p:nvPr/>
        </p:nvGrpSpPr>
        <p:grpSpPr>
          <a:xfrm>
            <a:off x="2411022" y="1159724"/>
            <a:ext cx="6723380" cy="1690370"/>
            <a:chOff x="1610922" y="1615910"/>
            <a:chExt cx="6723380" cy="1690370"/>
          </a:xfrm>
        </p:grpSpPr>
        <p:sp>
          <p:nvSpPr>
            <p:cNvPr id="49" name="object 41">
              <a:extLst>
                <a:ext uri="{FF2B5EF4-FFF2-40B4-BE49-F238E27FC236}">
                  <a16:creationId xmlns:a16="http://schemas.microsoft.com/office/drawing/2014/main" id="{05199B5D-00A3-49A8-860F-1FBAC78A98C2}"/>
                </a:ext>
              </a:extLst>
            </p:cNvPr>
            <p:cNvSpPr/>
            <p:nvPr/>
          </p:nvSpPr>
          <p:spPr>
            <a:xfrm>
              <a:off x="5140534" y="1622260"/>
              <a:ext cx="3187065" cy="296545"/>
            </a:xfrm>
            <a:custGeom>
              <a:avLst/>
              <a:gdLst/>
              <a:ahLst/>
              <a:cxnLst/>
              <a:rect l="l" t="t" r="r" b="b"/>
              <a:pathLst>
                <a:path w="3187065" h="296544">
                  <a:moveTo>
                    <a:pt x="0" y="0"/>
                  </a:moveTo>
                  <a:lnTo>
                    <a:pt x="0" y="182231"/>
                  </a:lnTo>
                  <a:lnTo>
                    <a:pt x="3187018" y="182231"/>
                  </a:lnTo>
                  <a:lnTo>
                    <a:pt x="3187018" y="296429"/>
                  </a:lnTo>
                </a:path>
              </a:pathLst>
            </a:custGeom>
            <a:ln w="12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42">
              <a:extLst>
                <a:ext uri="{FF2B5EF4-FFF2-40B4-BE49-F238E27FC236}">
                  <a16:creationId xmlns:a16="http://schemas.microsoft.com/office/drawing/2014/main" id="{AD77BF4A-60A7-4FBA-8E2F-DD15E80CA4FC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29488" y="2845180"/>
              <a:ext cx="690109" cy="460516"/>
            </a:xfrm>
            <a:prstGeom prst="rect">
              <a:avLst/>
            </a:prstGeom>
          </p:spPr>
        </p:pic>
        <p:pic>
          <p:nvPicPr>
            <p:cNvPr id="51" name="object 43">
              <a:extLst>
                <a:ext uri="{FF2B5EF4-FFF2-40B4-BE49-F238E27FC236}">
                  <a16:creationId xmlns:a16="http://schemas.microsoft.com/office/drawing/2014/main" id="{6D7402B3-7850-4B7E-AAB3-7F900FEFED2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10922" y="2826605"/>
              <a:ext cx="685188" cy="457602"/>
            </a:xfrm>
            <a:prstGeom prst="rect">
              <a:avLst/>
            </a:prstGeom>
          </p:spPr>
        </p:pic>
      </p:grpSp>
      <p:sp>
        <p:nvSpPr>
          <p:cNvPr id="52" name="object 44">
            <a:extLst>
              <a:ext uri="{FF2B5EF4-FFF2-40B4-BE49-F238E27FC236}">
                <a16:creationId xmlns:a16="http://schemas.microsoft.com/office/drawing/2014/main" id="{A180EC3A-087A-4490-8CB8-03B895F13234}"/>
              </a:ext>
            </a:extLst>
          </p:cNvPr>
          <p:cNvSpPr txBox="1"/>
          <p:nvPr/>
        </p:nvSpPr>
        <p:spPr>
          <a:xfrm>
            <a:off x="2411022" y="2374469"/>
            <a:ext cx="685800" cy="45720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635"/>
              </a:lnSpc>
            </a:pPr>
            <a:r>
              <a:rPr sz="600" b="1" spc="-5" dirty="0">
                <a:latin typeface="Arial"/>
                <a:cs typeface="Arial"/>
              </a:rPr>
              <a:t>P.2.1.1</a:t>
            </a:r>
            <a:endParaRPr sz="600">
              <a:latin typeface="Arial"/>
              <a:cs typeface="Arial"/>
            </a:endParaRPr>
          </a:p>
          <a:p>
            <a:pPr marL="32384" marR="22225" algn="ctr">
              <a:lnSpc>
                <a:spcPts val="720"/>
              </a:lnSpc>
              <a:spcBef>
                <a:spcPts val="20"/>
              </a:spcBef>
            </a:pPr>
            <a:r>
              <a:rPr sz="600" b="1" spc="-5" dirty="0">
                <a:latin typeface="Arial"/>
                <a:cs typeface="Arial"/>
              </a:rPr>
              <a:t>M</a:t>
            </a:r>
            <a:r>
              <a:rPr sz="600" b="1" dirty="0">
                <a:latin typeface="Arial"/>
                <a:cs typeface="Arial"/>
              </a:rPr>
              <a:t>a</a:t>
            </a:r>
            <a:r>
              <a:rPr sz="600" b="1" spc="-5" dirty="0">
                <a:latin typeface="Arial"/>
                <a:cs typeface="Arial"/>
              </a:rPr>
              <a:t>na</a:t>
            </a:r>
            <a:r>
              <a:rPr sz="600" b="1" dirty="0">
                <a:latin typeface="Arial"/>
                <a:cs typeface="Arial"/>
              </a:rPr>
              <a:t>g</a:t>
            </a:r>
            <a:r>
              <a:rPr sz="600" b="1" spc="-5" dirty="0">
                <a:latin typeface="Arial"/>
                <a:cs typeface="Arial"/>
              </a:rPr>
              <a:t>e</a:t>
            </a:r>
            <a:r>
              <a:rPr sz="600" b="1" dirty="0">
                <a:latin typeface="Arial"/>
                <a:cs typeface="Arial"/>
              </a:rPr>
              <a:t>m</a:t>
            </a:r>
            <a:r>
              <a:rPr sz="600" b="1" spc="-5" dirty="0">
                <a:latin typeface="Arial"/>
                <a:cs typeface="Arial"/>
              </a:rPr>
              <a:t>en</a:t>
            </a:r>
            <a:r>
              <a:rPr sz="600" b="1" dirty="0">
                <a:latin typeface="Arial"/>
                <a:cs typeface="Arial"/>
              </a:rPr>
              <a:t>t </a:t>
            </a:r>
            <a:r>
              <a:rPr sz="600" b="1" spc="-5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nd  </a:t>
            </a:r>
            <a:r>
              <a:rPr sz="600" b="1" spc="-5" dirty="0">
                <a:latin typeface="Arial"/>
                <a:cs typeface="Arial"/>
              </a:rPr>
              <a:t>System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Integration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ts val="700"/>
              </a:lnSpc>
            </a:pPr>
            <a:r>
              <a:rPr sz="600" spc="-5" dirty="0">
                <a:latin typeface="Arial"/>
                <a:cs typeface="Arial"/>
              </a:rPr>
              <a:t>M</a:t>
            </a:r>
            <a:r>
              <a:rPr sz="600" dirty="0">
                <a:latin typeface="Arial"/>
                <a:cs typeface="Arial"/>
              </a:rPr>
              <a:t>a</a:t>
            </a:r>
            <a:r>
              <a:rPr sz="600" spc="-5" dirty="0">
                <a:latin typeface="Arial"/>
                <a:cs typeface="Arial"/>
              </a:rPr>
              <a:t>t</a:t>
            </a:r>
            <a:r>
              <a:rPr sz="600" dirty="0">
                <a:latin typeface="Arial"/>
                <a:cs typeface="Arial"/>
              </a:rPr>
              <a:t>t</a:t>
            </a:r>
            <a:r>
              <a:rPr sz="600" spc="-5" dirty="0">
                <a:latin typeface="Arial"/>
                <a:cs typeface="Arial"/>
              </a:rPr>
              <a:t> Howell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53" name="object 45">
            <a:extLst>
              <a:ext uri="{FF2B5EF4-FFF2-40B4-BE49-F238E27FC236}">
                <a16:creationId xmlns:a16="http://schemas.microsoft.com/office/drawing/2014/main" id="{39B79456-6A29-4113-B26D-3A969DEED527}"/>
              </a:ext>
            </a:extLst>
          </p:cNvPr>
          <p:cNvGrpSpPr/>
          <p:nvPr/>
        </p:nvGrpSpPr>
        <p:grpSpPr>
          <a:xfrm>
            <a:off x="3507648" y="3518879"/>
            <a:ext cx="708025" cy="479425"/>
            <a:chOff x="2707548" y="3975065"/>
            <a:chExt cx="708025" cy="479425"/>
          </a:xfrm>
        </p:grpSpPr>
        <p:pic>
          <p:nvPicPr>
            <p:cNvPr id="54" name="object 46">
              <a:extLst>
                <a:ext uri="{FF2B5EF4-FFF2-40B4-BE49-F238E27FC236}">
                  <a16:creationId xmlns:a16="http://schemas.microsoft.com/office/drawing/2014/main" id="{25D6B476-E115-419C-A445-FAADE6A5AA57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25735" y="3993640"/>
              <a:ext cx="689310" cy="460516"/>
            </a:xfrm>
            <a:prstGeom prst="rect">
              <a:avLst/>
            </a:prstGeom>
          </p:spPr>
        </p:pic>
        <p:pic>
          <p:nvPicPr>
            <p:cNvPr id="55" name="object 47">
              <a:extLst>
                <a:ext uri="{FF2B5EF4-FFF2-40B4-BE49-F238E27FC236}">
                  <a16:creationId xmlns:a16="http://schemas.microsoft.com/office/drawing/2014/main" id="{84B31FB0-60C7-49C0-BE28-943DE3B43159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07548" y="3975065"/>
              <a:ext cx="685188" cy="456792"/>
            </a:xfrm>
            <a:prstGeom prst="rect">
              <a:avLst/>
            </a:prstGeom>
          </p:spPr>
        </p:pic>
      </p:grpSp>
      <p:sp>
        <p:nvSpPr>
          <p:cNvPr id="56" name="object 48">
            <a:extLst>
              <a:ext uri="{FF2B5EF4-FFF2-40B4-BE49-F238E27FC236}">
                <a16:creationId xmlns:a16="http://schemas.microsoft.com/office/drawing/2014/main" id="{76793936-6511-4E21-9013-8982BC7BC70E}"/>
              </a:ext>
            </a:extLst>
          </p:cNvPr>
          <p:cNvSpPr txBox="1"/>
          <p:nvPr/>
        </p:nvSpPr>
        <p:spPr>
          <a:xfrm>
            <a:off x="3507648" y="3518879"/>
            <a:ext cx="688975" cy="45720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550">
              <a:latin typeface="Times New Roman"/>
              <a:cs typeface="Times New Roman"/>
            </a:endParaRPr>
          </a:p>
          <a:p>
            <a:pPr marL="91440" marR="86360" indent="5715">
              <a:lnSpc>
                <a:spcPct val="100000"/>
              </a:lnSpc>
            </a:pPr>
            <a:r>
              <a:rPr sz="600" b="1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.2.</a:t>
            </a:r>
            <a:r>
              <a:rPr sz="600" b="1" dirty="0">
                <a:latin typeface="Arial"/>
                <a:cs typeface="Arial"/>
              </a:rPr>
              <a:t>2</a:t>
            </a:r>
            <a:r>
              <a:rPr sz="600" b="1" spc="-5" dirty="0">
                <a:latin typeface="Arial"/>
                <a:cs typeface="Arial"/>
              </a:rPr>
              <a:t>.</a:t>
            </a:r>
            <a:r>
              <a:rPr sz="600" b="1" dirty="0">
                <a:latin typeface="Arial"/>
                <a:cs typeface="Arial"/>
              </a:rPr>
              <a:t>4</a:t>
            </a:r>
            <a:r>
              <a:rPr sz="600" b="1" spc="-5" dirty="0">
                <a:latin typeface="Arial"/>
                <a:cs typeface="Arial"/>
              </a:rPr>
              <a:t> Ca</a:t>
            </a:r>
            <a:r>
              <a:rPr sz="600" b="1" dirty="0">
                <a:latin typeface="Arial"/>
                <a:cs typeface="Arial"/>
              </a:rPr>
              <a:t>v</a:t>
            </a:r>
            <a:r>
              <a:rPr sz="600" b="1" spc="-5" dirty="0">
                <a:latin typeface="Arial"/>
                <a:cs typeface="Arial"/>
              </a:rPr>
              <a:t>ity  Re</a:t>
            </a:r>
            <a:r>
              <a:rPr sz="600" b="1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r</a:t>
            </a:r>
            <a:r>
              <a:rPr sz="600" b="1" dirty="0">
                <a:latin typeface="Arial"/>
                <a:cs typeface="Arial"/>
              </a:rPr>
              <a:t>o</a:t>
            </a:r>
            <a:r>
              <a:rPr sz="600" b="1" spc="-5" dirty="0">
                <a:latin typeface="Arial"/>
                <a:cs typeface="Arial"/>
              </a:rPr>
              <a:t>ce</a:t>
            </a:r>
            <a:r>
              <a:rPr sz="600" b="1" dirty="0">
                <a:latin typeface="Arial"/>
                <a:cs typeface="Arial"/>
              </a:rPr>
              <a:t>s</a:t>
            </a:r>
            <a:r>
              <a:rPr sz="600" b="1" spc="-5" dirty="0">
                <a:latin typeface="Arial"/>
                <a:cs typeface="Arial"/>
              </a:rPr>
              <a:t>sing</a:t>
            </a:r>
            <a:endParaRPr sz="600">
              <a:latin typeface="Arial"/>
              <a:cs typeface="Arial"/>
            </a:endParaRPr>
          </a:p>
          <a:p>
            <a:pPr marL="40005">
              <a:lnSpc>
                <a:spcPct val="100000"/>
              </a:lnSpc>
            </a:pPr>
            <a:r>
              <a:rPr sz="600" spc="-5" dirty="0">
                <a:latin typeface="Arial"/>
                <a:cs typeface="Arial"/>
              </a:rPr>
              <a:t>Jo</a:t>
            </a:r>
            <a:r>
              <a:rPr sz="600" dirty="0">
                <a:latin typeface="Arial"/>
                <a:cs typeface="Arial"/>
              </a:rPr>
              <a:t>hn</a:t>
            </a:r>
            <a:r>
              <a:rPr sz="600" spc="-5" dirty="0">
                <a:latin typeface="Arial"/>
                <a:cs typeface="Arial"/>
              </a:rPr>
              <a:t> M</a:t>
            </a:r>
            <a:r>
              <a:rPr sz="600" dirty="0">
                <a:latin typeface="Arial"/>
                <a:cs typeface="Arial"/>
              </a:rPr>
              <a:t>a</a:t>
            </a:r>
            <a:r>
              <a:rPr sz="600" spc="-5" dirty="0">
                <a:latin typeface="Arial"/>
                <a:cs typeface="Arial"/>
              </a:rPr>
              <a:t>mm</a:t>
            </a:r>
            <a:r>
              <a:rPr sz="600" dirty="0">
                <a:latin typeface="Arial"/>
                <a:cs typeface="Arial"/>
              </a:rPr>
              <a:t>o</a:t>
            </a:r>
            <a:r>
              <a:rPr sz="600" spc="-5" dirty="0">
                <a:latin typeface="Arial"/>
                <a:cs typeface="Arial"/>
              </a:rPr>
              <a:t>sser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57" name="object 49">
            <a:extLst>
              <a:ext uri="{FF2B5EF4-FFF2-40B4-BE49-F238E27FC236}">
                <a16:creationId xmlns:a16="http://schemas.microsoft.com/office/drawing/2014/main" id="{703857A8-ED61-4C23-AB01-9B02BBD3B66A}"/>
              </a:ext>
            </a:extLst>
          </p:cNvPr>
          <p:cNvGrpSpPr/>
          <p:nvPr/>
        </p:nvGrpSpPr>
        <p:grpSpPr>
          <a:xfrm>
            <a:off x="3387100" y="2142152"/>
            <a:ext cx="828040" cy="2426335"/>
            <a:chOff x="2587000" y="2598338"/>
            <a:chExt cx="828040" cy="2426335"/>
          </a:xfrm>
        </p:grpSpPr>
        <p:sp>
          <p:nvSpPr>
            <p:cNvPr id="58" name="object 50">
              <a:extLst>
                <a:ext uri="{FF2B5EF4-FFF2-40B4-BE49-F238E27FC236}">
                  <a16:creationId xmlns:a16="http://schemas.microsoft.com/office/drawing/2014/main" id="{B5E519B6-87B9-4203-B511-AEF40BDD714D}"/>
                </a:ext>
              </a:extLst>
            </p:cNvPr>
            <p:cNvSpPr/>
            <p:nvPr/>
          </p:nvSpPr>
          <p:spPr>
            <a:xfrm>
              <a:off x="2593350" y="2604688"/>
              <a:ext cx="411480" cy="1598930"/>
            </a:xfrm>
            <a:custGeom>
              <a:avLst/>
              <a:gdLst/>
              <a:ahLst/>
              <a:cxnLst/>
              <a:rect l="l" t="t" r="r" b="b"/>
              <a:pathLst>
                <a:path w="411480" h="1598929">
                  <a:moveTo>
                    <a:pt x="411437" y="0"/>
                  </a:moveTo>
                  <a:lnTo>
                    <a:pt x="411437" y="114198"/>
                  </a:lnTo>
                  <a:lnTo>
                    <a:pt x="0" y="114198"/>
                  </a:lnTo>
                  <a:lnTo>
                    <a:pt x="0" y="1598773"/>
                  </a:lnTo>
                  <a:lnTo>
                    <a:pt x="114198" y="1598773"/>
                  </a:lnTo>
                </a:path>
              </a:pathLst>
            </a:custGeom>
            <a:ln w="12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1">
              <a:extLst>
                <a:ext uri="{FF2B5EF4-FFF2-40B4-BE49-F238E27FC236}">
                  <a16:creationId xmlns:a16="http://schemas.microsoft.com/office/drawing/2014/main" id="{A01D053E-3A0D-4A46-B975-ED94E5A4F5E7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25735" y="4564249"/>
              <a:ext cx="689310" cy="460093"/>
            </a:xfrm>
            <a:prstGeom prst="rect">
              <a:avLst/>
            </a:prstGeom>
          </p:spPr>
        </p:pic>
        <p:pic>
          <p:nvPicPr>
            <p:cNvPr id="60" name="object 52">
              <a:extLst>
                <a:ext uri="{FF2B5EF4-FFF2-40B4-BE49-F238E27FC236}">
                  <a16:creationId xmlns:a16="http://schemas.microsoft.com/office/drawing/2014/main" id="{565AF297-292F-448F-A44B-BFDB907CAD3A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707548" y="4546056"/>
              <a:ext cx="685188" cy="456792"/>
            </a:xfrm>
            <a:prstGeom prst="rect">
              <a:avLst/>
            </a:prstGeom>
          </p:spPr>
        </p:pic>
      </p:grpSp>
      <p:sp>
        <p:nvSpPr>
          <p:cNvPr id="61" name="object 53">
            <a:extLst>
              <a:ext uri="{FF2B5EF4-FFF2-40B4-BE49-F238E27FC236}">
                <a16:creationId xmlns:a16="http://schemas.microsoft.com/office/drawing/2014/main" id="{D891272A-E1E3-4E0B-A4C3-66471DB9243E}"/>
              </a:ext>
            </a:extLst>
          </p:cNvPr>
          <p:cNvSpPr txBox="1"/>
          <p:nvPr/>
        </p:nvSpPr>
        <p:spPr>
          <a:xfrm>
            <a:off x="3507648" y="4089870"/>
            <a:ext cx="688975" cy="45720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550">
              <a:latin typeface="Times New Roman"/>
              <a:cs typeface="Times New Roman"/>
            </a:endParaRPr>
          </a:p>
          <a:p>
            <a:pPr marL="135890" marR="62230" indent="-68580">
              <a:lnSpc>
                <a:spcPct val="100000"/>
              </a:lnSpc>
            </a:pPr>
            <a:r>
              <a:rPr sz="600" b="1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.2.</a:t>
            </a:r>
            <a:r>
              <a:rPr sz="600" b="1" dirty="0">
                <a:latin typeface="Arial"/>
                <a:cs typeface="Arial"/>
              </a:rPr>
              <a:t>2</a:t>
            </a:r>
            <a:r>
              <a:rPr sz="600" b="1" spc="-5" dirty="0">
                <a:latin typeface="Arial"/>
                <a:cs typeface="Arial"/>
              </a:rPr>
              <a:t>.</a:t>
            </a:r>
            <a:r>
              <a:rPr sz="600" b="1" dirty="0">
                <a:latin typeface="Arial"/>
                <a:cs typeface="Arial"/>
              </a:rPr>
              <a:t>5</a:t>
            </a:r>
            <a:r>
              <a:rPr sz="600" b="1" spc="-5" dirty="0">
                <a:latin typeface="Arial"/>
                <a:cs typeface="Arial"/>
              </a:rPr>
              <a:t> Co</a:t>
            </a:r>
            <a:r>
              <a:rPr sz="600" b="1" dirty="0">
                <a:latin typeface="Arial"/>
                <a:cs typeface="Arial"/>
              </a:rPr>
              <a:t>u</a:t>
            </a:r>
            <a:r>
              <a:rPr sz="600" b="1" spc="-5" dirty="0">
                <a:latin typeface="Arial"/>
                <a:cs typeface="Arial"/>
              </a:rPr>
              <a:t>pl</a:t>
            </a:r>
            <a:r>
              <a:rPr sz="600" b="1" dirty="0">
                <a:latin typeface="Arial"/>
                <a:cs typeface="Arial"/>
              </a:rPr>
              <a:t>er  </a:t>
            </a:r>
            <a:r>
              <a:rPr sz="600" b="1" spc="-5" dirty="0">
                <a:latin typeface="Arial"/>
                <a:cs typeface="Arial"/>
              </a:rPr>
              <a:t>Acquisition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Yoon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Kang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62" name="object 54">
            <a:extLst>
              <a:ext uri="{FF2B5EF4-FFF2-40B4-BE49-F238E27FC236}">
                <a16:creationId xmlns:a16="http://schemas.microsoft.com/office/drawing/2014/main" id="{E0384CC1-A1C9-4957-AA7E-DE5B0C6B16CE}"/>
              </a:ext>
            </a:extLst>
          </p:cNvPr>
          <p:cNvGrpSpPr/>
          <p:nvPr/>
        </p:nvGrpSpPr>
        <p:grpSpPr>
          <a:xfrm>
            <a:off x="3387100" y="2142152"/>
            <a:ext cx="832485" cy="2182495"/>
            <a:chOff x="2587000" y="2598338"/>
            <a:chExt cx="832485" cy="2182495"/>
          </a:xfrm>
        </p:grpSpPr>
        <p:sp>
          <p:nvSpPr>
            <p:cNvPr id="63" name="object 55">
              <a:extLst>
                <a:ext uri="{FF2B5EF4-FFF2-40B4-BE49-F238E27FC236}">
                  <a16:creationId xmlns:a16="http://schemas.microsoft.com/office/drawing/2014/main" id="{3D1783FD-63A5-4359-92E9-3416A08CCF92}"/>
                </a:ext>
              </a:extLst>
            </p:cNvPr>
            <p:cNvSpPr/>
            <p:nvPr/>
          </p:nvSpPr>
          <p:spPr>
            <a:xfrm>
              <a:off x="2593350" y="2604688"/>
              <a:ext cx="411480" cy="2169795"/>
            </a:xfrm>
            <a:custGeom>
              <a:avLst/>
              <a:gdLst/>
              <a:ahLst/>
              <a:cxnLst/>
              <a:rect l="l" t="t" r="r" b="b"/>
              <a:pathLst>
                <a:path w="411480" h="2169795">
                  <a:moveTo>
                    <a:pt x="411437" y="0"/>
                  </a:moveTo>
                  <a:lnTo>
                    <a:pt x="411437" y="114198"/>
                  </a:lnTo>
                  <a:lnTo>
                    <a:pt x="0" y="114198"/>
                  </a:lnTo>
                  <a:lnTo>
                    <a:pt x="0" y="2169764"/>
                  </a:lnTo>
                  <a:lnTo>
                    <a:pt x="114198" y="2169764"/>
                  </a:lnTo>
                </a:path>
              </a:pathLst>
            </a:custGeom>
            <a:ln w="12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56">
              <a:extLst>
                <a:ext uri="{FF2B5EF4-FFF2-40B4-BE49-F238E27FC236}">
                  <a16:creationId xmlns:a16="http://schemas.microsoft.com/office/drawing/2014/main" id="{AAA7419A-332F-4F75-957A-1BBDE1A59EAB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21316" y="3415414"/>
              <a:ext cx="698147" cy="468941"/>
            </a:xfrm>
            <a:prstGeom prst="rect">
              <a:avLst/>
            </a:prstGeom>
          </p:spPr>
        </p:pic>
        <p:pic>
          <p:nvPicPr>
            <p:cNvPr id="65" name="object 57">
              <a:extLst>
                <a:ext uri="{FF2B5EF4-FFF2-40B4-BE49-F238E27FC236}">
                  <a16:creationId xmlns:a16="http://schemas.microsoft.com/office/drawing/2014/main" id="{2812283A-5182-4DCE-A66D-1E9B332719BE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07548" y="3404075"/>
              <a:ext cx="685188" cy="456792"/>
            </a:xfrm>
            <a:prstGeom prst="rect">
              <a:avLst/>
            </a:prstGeom>
          </p:spPr>
        </p:pic>
      </p:grpSp>
      <p:sp>
        <p:nvSpPr>
          <p:cNvPr id="66" name="object 58">
            <a:extLst>
              <a:ext uri="{FF2B5EF4-FFF2-40B4-BE49-F238E27FC236}">
                <a16:creationId xmlns:a16="http://schemas.microsoft.com/office/drawing/2014/main" id="{D003DD99-95AA-45B3-A865-1294750E2742}"/>
              </a:ext>
            </a:extLst>
          </p:cNvPr>
          <p:cNvSpPr txBox="1"/>
          <p:nvPr/>
        </p:nvSpPr>
        <p:spPr>
          <a:xfrm>
            <a:off x="3507648" y="2947889"/>
            <a:ext cx="688975" cy="45720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550">
              <a:latin typeface="Times New Roman"/>
              <a:cs typeface="Times New Roman"/>
            </a:endParaRPr>
          </a:p>
          <a:p>
            <a:pPr marL="107950" marR="92710" indent="-11430">
              <a:lnSpc>
                <a:spcPct val="100000"/>
              </a:lnSpc>
            </a:pPr>
            <a:r>
              <a:rPr sz="600" b="1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.2.</a:t>
            </a:r>
            <a:r>
              <a:rPr sz="600" b="1" dirty="0">
                <a:latin typeface="Arial"/>
                <a:cs typeface="Arial"/>
              </a:rPr>
              <a:t>2</a:t>
            </a:r>
            <a:r>
              <a:rPr sz="600" b="1" spc="-5" dirty="0">
                <a:latin typeface="Arial"/>
                <a:cs typeface="Arial"/>
              </a:rPr>
              <a:t>.</a:t>
            </a:r>
            <a:r>
              <a:rPr sz="600" b="1" dirty="0">
                <a:latin typeface="Arial"/>
                <a:cs typeface="Arial"/>
              </a:rPr>
              <a:t>2</a:t>
            </a:r>
            <a:r>
              <a:rPr sz="600" b="1" spc="-5" dirty="0">
                <a:latin typeface="Arial"/>
                <a:cs typeface="Arial"/>
              </a:rPr>
              <a:t> Ca</a:t>
            </a:r>
            <a:r>
              <a:rPr sz="600" b="1" dirty="0">
                <a:latin typeface="Arial"/>
                <a:cs typeface="Arial"/>
              </a:rPr>
              <a:t>v</a:t>
            </a:r>
            <a:r>
              <a:rPr sz="600" b="1" spc="-5" dirty="0">
                <a:latin typeface="Arial"/>
                <a:cs typeface="Arial"/>
              </a:rPr>
              <a:t>ity  Procurement</a:t>
            </a:r>
            <a:endParaRPr sz="600">
              <a:latin typeface="Arial"/>
              <a:cs typeface="Arial"/>
            </a:endParaRPr>
          </a:p>
          <a:p>
            <a:pPr marL="40005">
              <a:lnSpc>
                <a:spcPts val="715"/>
              </a:lnSpc>
            </a:pPr>
            <a:r>
              <a:rPr sz="600" spc="-5" dirty="0">
                <a:latin typeface="Arial"/>
                <a:cs typeface="Arial"/>
              </a:rPr>
              <a:t>Jo</a:t>
            </a:r>
            <a:r>
              <a:rPr sz="600" dirty="0">
                <a:latin typeface="Arial"/>
                <a:cs typeface="Arial"/>
              </a:rPr>
              <a:t>hn</a:t>
            </a:r>
            <a:r>
              <a:rPr sz="600" spc="-5" dirty="0">
                <a:latin typeface="Arial"/>
                <a:cs typeface="Arial"/>
              </a:rPr>
              <a:t> M</a:t>
            </a:r>
            <a:r>
              <a:rPr sz="600" dirty="0">
                <a:latin typeface="Arial"/>
                <a:cs typeface="Arial"/>
              </a:rPr>
              <a:t>a</a:t>
            </a:r>
            <a:r>
              <a:rPr sz="600" spc="-5" dirty="0">
                <a:latin typeface="Arial"/>
                <a:cs typeface="Arial"/>
              </a:rPr>
              <a:t>mm</a:t>
            </a:r>
            <a:r>
              <a:rPr sz="600" dirty="0">
                <a:latin typeface="Arial"/>
                <a:cs typeface="Arial"/>
              </a:rPr>
              <a:t>o</a:t>
            </a:r>
            <a:r>
              <a:rPr sz="600" spc="-5" dirty="0">
                <a:latin typeface="Arial"/>
                <a:cs typeface="Arial"/>
              </a:rPr>
              <a:t>sser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67" name="object 59">
            <a:extLst>
              <a:ext uri="{FF2B5EF4-FFF2-40B4-BE49-F238E27FC236}">
                <a16:creationId xmlns:a16="http://schemas.microsoft.com/office/drawing/2014/main" id="{4F6F5623-7C9E-4836-9F77-1BB6D65C194B}"/>
              </a:ext>
            </a:extLst>
          </p:cNvPr>
          <p:cNvGrpSpPr/>
          <p:nvPr/>
        </p:nvGrpSpPr>
        <p:grpSpPr>
          <a:xfrm>
            <a:off x="3387100" y="2142152"/>
            <a:ext cx="828040" cy="2995930"/>
            <a:chOff x="2587000" y="2598338"/>
            <a:chExt cx="828040" cy="2995930"/>
          </a:xfrm>
        </p:grpSpPr>
        <p:sp>
          <p:nvSpPr>
            <p:cNvPr id="68" name="object 60">
              <a:extLst>
                <a:ext uri="{FF2B5EF4-FFF2-40B4-BE49-F238E27FC236}">
                  <a16:creationId xmlns:a16="http://schemas.microsoft.com/office/drawing/2014/main" id="{9211442B-0714-4A31-BDEC-5B5EE23F10ED}"/>
                </a:ext>
              </a:extLst>
            </p:cNvPr>
            <p:cNvSpPr/>
            <p:nvPr/>
          </p:nvSpPr>
          <p:spPr>
            <a:xfrm>
              <a:off x="2593350" y="2604688"/>
              <a:ext cx="411480" cy="1028065"/>
            </a:xfrm>
            <a:custGeom>
              <a:avLst/>
              <a:gdLst/>
              <a:ahLst/>
              <a:cxnLst/>
              <a:rect l="l" t="t" r="r" b="b"/>
              <a:pathLst>
                <a:path w="411480" h="1028064">
                  <a:moveTo>
                    <a:pt x="411437" y="0"/>
                  </a:moveTo>
                  <a:lnTo>
                    <a:pt x="411437" y="114198"/>
                  </a:lnTo>
                  <a:lnTo>
                    <a:pt x="0" y="114198"/>
                  </a:lnTo>
                  <a:lnTo>
                    <a:pt x="0" y="1027782"/>
                  </a:lnTo>
                  <a:lnTo>
                    <a:pt x="114198" y="1027782"/>
                  </a:lnTo>
                </a:path>
              </a:pathLst>
            </a:custGeom>
            <a:ln w="12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1">
              <a:extLst>
                <a:ext uri="{FF2B5EF4-FFF2-40B4-BE49-F238E27FC236}">
                  <a16:creationId xmlns:a16="http://schemas.microsoft.com/office/drawing/2014/main" id="{34F64673-BB9E-481D-84F4-95AAE0AD0B7C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725735" y="5133619"/>
              <a:ext cx="689310" cy="460093"/>
            </a:xfrm>
            <a:prstGeom prst="rect">
              <a:avLst/>
            </a:prstGeom>
          </p:spPr>
        </p:pic>
        <p:pic>
          <p:nvPicPr>
            <p:cNvPr id="70" name="object 62">
              <a:extLst>
                <a:ext uri="{FF2B5EF4-FFF2-40B4-BE49-F238E27FC236}">
                  <a16:creationId xmlns:a16="http://schemas.microsoft.com/office/drawing/2014/main" id="{6A81C3EC-09DF-4B1F-968D-FA6E308701C7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707548" y="5117047"/>
              <a:ext cx="685188" cy="457602"/>
            </a:xfrm>
            <a:prstGeom prst="rect">
              <a:avLst/>
            </a:prstGeom>
          </p:spPr>
        </p:pic>
      </p:grpSp>
      <p:sp>
        <p:nvSpPr>
          <p:cNvPr id="71" name="object 63">
            <a:extLst>
              <a:ext uri="{FF2B5EF4-FFF2-40B4-BE49-F238E27FC236}">
                <a16:creationId xmlns:a16="http://schemas.microsoft.com/office/drawing/2014/main" id="{F0A960B3-4BD5-4336-8154-58418A6AAE7A}"/>
              </a:ext>
            </a:extLst>
          </p:cNvPr>
          <p:cNvSpPr txBox="1"/>
          <p:nvPr/>
        </p:nvSpPr>
        <p:spPr>
          <a:xfrm>
            <a:off x="3507648" y="4660860"/>
            <a:ext cx="688975" cy="457834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550">
              <a:latin typeface="Times New Roman"/>
              <a:cs typeface="Times New Roman"/>
            </a:endParaRPr>
          </a:p>
          <a:p>
            <a:pPr marL="207010" marR="128270" indent="-74295">
              <a:lnSpc>
                <a:spcPct val="100000"/>
              </a:lnSpc>
            </a:pPr>
            <a:r>
              <a:rPr sz="600" b="1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.2.</a:t>
            </a:r>
            <a:r>
              <a:rPr sz="600" b="1" dirty="0">
                <a:latin typeface="Arial"/>
                <a:cs typeface="Arial"/>
              </a:rPr>
              <a:t>2</a:t>
            </a:r>
            <a:r>
              <a:rPr sz="600" b="1" spc="-5" dirty="0">
                <a:latin typeface="Arial"/>
                <a:cs typeface="Arial"/>
              </a:rPr>
              <a:t>.</a:t>
            </a:r>
            <a:r>
              <a:rPr sz="600" b="1" dirty="0">
                <a:latin typeface="Arial"/>
                <a:cs typeface="Arial"/>
              </a:rPr>
              <a:t>7</a:t>
            </a:r>
            <a:r>
              <a:rPr sz="600" b="1" spc="-5" dirty="0">
                <a:latin typeface="Arial"/>
                <a:cs typeface="Arial"/>
              </a:rPr>
              <a:t> HTA  Testing</a:t>
            </a:r>
            <a:endParaRPr sz="600">
              <a:latin typeface="Arial"/>
              <a:cs typeface="Arial"/>
            </a:endParaRPr>
          </a:p>
          <a:p>
            <a:pPr marL="118745">
              <a:lnSpc>
                <a:spcPct val="100000"/>
              </a:lnSpc>
            </a:pPr>
            <a:r>
              <a:rPr sz="600" spc="-5" dirty="0">
                <a:latin typeface="Arial"/>
                <a:cs typeface="Arial"/>
              </a:rPr>
              <a:t>Brian</a:t>
            </a:r>
            <a:r>
              <a:rPr sz="600" spc="-4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Degraff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72" name="object 64">
            <a:extLst>
              <a:ext uri="{FF2B5EF4-FFF2-40B4-BE49-F238E27FC236}">
                <a16:creationId xmlns:a16="http://schemas.microsoft.com/office/drawing/2014/main" id="{35931750-A076-4455-BB51-D348B143B0D4}"/>
              </a:ext>
            </a:extLst>
          </p:cNvPr>
          <p:cNvGrpSpPr/>
          <p:nvPr/>
        </p:nvGrpSpPr>
        <p:grpSpPr>
          <a:xfrm>
            <a:off x="3387100" y="2142152"/>
            <a:ext cx="832485" cy="2754630"/>
            <a:chOff x="2587000" y="2598338"/>
            <a:chExt cx="832485" cy="2754630"/>
          </a:xfrm>
        </p:grpSpPr>
        <p:sp>
          <p:nvSpPr>
            <p:cNvPr id="73" name="object 65">
              <a:extLst>
                <a:ext uri="{FF2B5EF4-FFF2-40B4-BE49-F238E27FC236}">
                  <a16:creationId xmlns:a16="http://schemas.microsoft.com/office/drawing/2014/main" id="{0BFAD657-A0B5-49D7-9024-2201261F7DFB}"/>
                </a:ext>
              </a:extLst>
            </p:cNvPr>
            <p:cNvSpPr/>
            <p:nvPr/>
          </p:nvSpPr>
          <p:spPr>
            <a:xfrm>
              <a:off x="2593350" y="2604688"/>
              <a:ext cx="411480" cy="2741930"/>
            </a:xfrm>
            <a:custGeom>
              <a:avLst/>
              <a:gdLst/>
              <a:ahLst/>
              <a:cxnLst/>
              <a:rect l="l" t="t" r="r" b="b"/>
              <a:pathLst>
                <a:path w="411480" h="2741929">
                  <a:moveTo>
                    <a:pt x="411437" y="0"/>
                  </a:moveTo>
                  <a:lnTo>
                    <a:pt x="411437" y="114198"/>
                  </a:lnTo>
                  <a:lnTo>
                    <a:pt x="0" y="114198"/>
                  </a:lnTo>
                  <a:lnTo>
                    <a:pt x="0" y="2741564"/>
                  </a:lnTo>
                  <a:lnTo>
                    <a:pt x="114198" y="2741564"/>
                  </a:lnTo>
                </a:path>
              </a:pathLst>
            </a:custGeom>
            <a:ln w="12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66">
              <a:extLst>
                <a:ext uri="{FF2B5EF4-FFF2-40B4-BE49-F238E27FC236}">
                  <a16:creationId xmlns:a16="http://schemas.microsoft.com/office/drawing/2014/main" id="{827D6757-04E0-4CBB-AF2F-09248191FBD4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21316" y="2845233"/>
              <a:ext cx="698147" cy="468941"/>
            </a:xfrm>
            <a:prstGeom prst="rect">
              <a:avLst/>
            </a:prstGeom>
          </p:spPr>
        </p:pic>
        <p:pic>
          <p:nvPicPr>
            <p:cNvPr id="75" name="object 67">
              <a:extLst>
                <a:ext uri="{FF2B5EF4-FFF2-40B4-BE49-F238E27FC236}">
                  <a16:creationId xmlns:a16="http://schemas.microsoft.com/office/drawing/2014/main" id="{A1D4BEE5-C20B-403D-A7CD-E52A88EC94E4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707548" y="2833084"/>
              <a:ext cx="685188" cy="456792"/>
            </a:xfrm>
            <a:prstGeom prst="rect">
              <a:avLst/>
            </a:prstGeom>
          </p:spPr>
        </p:pic>
      </p:grpSp>
      <p:sp>
        <p:nvSpPr>
          <p:cNvPr id="76" name="object 68">
            <a:extLst>
              <a:ext uri="{FF2B5EF4-FFF2-40B4-BE49-F238E27FC236}">
                <a16:creationId xmlns:a16="http://schemas.microsoft.com/office/drawing/2014/main" id="{66E698AE-90FD-4D47-B50B-FB8F7BEA5D5D}"/>
              </a:ext>
            </a:extLst>
          </p:cNvPr>
          <p:cNvSpPr txBox="1"/>
          <p:nvPr/>
        </p:nvSpPr>
        <p:spPr>
          <a:xfrm>
            <a:off x="3507648" y="2374469"/>
            <a:ext cx="688975" cy="45720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80"/>
              </a:lnSpc>
            </a:pPr>
            <a:r>
              <a:rPr sz="600" b="1" spc="-5" dirty="0">
                <a:latin typeface="Arial"/>
                <a:cs typeface="Arial"/>
              </a:rPr>
              <a:t>P.2.2.1</a:t>
            </a:r>
            <a:endParaRPr sz="600">
              <a:latin typeface="Arial"/>
              <a:cs typeface="Arial"/>
            </a:endParaRPr>
          </a:p>
          <a:p>
            <a:pPr marL="32384" marR="26034" algn="ctr">
              <a:lnSpc>
                <a:spcPct val="100000"/>
              </a:lnSpc>
            </a:pPr>
            <a:r>
              <a:rPr sz="600" b="1" spc="-5" dirty="0">
                <a:latin typeface="Arial"/>
                <a:cs typeface="Arial"/>
              </a:rPr>
              <a:t>M</a:t>
            </a:r>
            <a:r>
              <a:rPr sz="600" b="1" dirty="0">
                <a:latin typeface="Arial"/>
                <a:cs typeface="Arial"/>
              </a:rPr>
              <a:t>a</a:t>
            </a:r>
            <a:r>
              <a:rPr sz="600" b="1" spc="-5" dirty="0">
                <a:latin typeface="Arial"/>
                <a:cs typeface="Arial"/>
              </a:rPr>
              <a:t>na</a:t>
            </a:r>
            <a:r>
              <a:rPr sz="600" b="1" dirty="0">
                <a:latin typeface="Arial"/>
                <a:cs typeface="Arial"/>
              </a:rPr>
              <a:t>g</a:t>
            </a:r>
            <a:r>
              <a:rPr sz="600" b="1" spc="-5" dirty="0">
                <a:latin typeface="Arial"/>
                <a:cs typeface="Arial"/>
              </a:rPr>
              <a:t>e</a:t>
            </a:r>
            <a:r>
              <a:rPr sz="600" b="1" dirty="0">
                <a:latin typeface="Arial"/>
                <a:cs typeface="Arial"/>
              </a:rPr>
              <a:t>m</a:t>
            </a:r>
            <a:r>
              <a:rPr sz="600" b="1" spc="-5" dirty="0">
                <a:latin typeface="Arial"/>
                <a:cs typeface="Arial"/>
              </a:rPr>
              <a:t>en</a:t>
            </a:r>
            <a:r>
              <a:rPr sz="600" b="1" dirty="0">
                <a:latin typeface="Arial"/>
                <a:cs typeface="Arial"/>
              </a:rPr>
              <a:t>t </a:t>
            </a:r>
            <a:r>
              <a:rPr sz="600" b="1" spc="-5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nd  </a:t>
            </a:r>
            <a:r>
              <a:rPr sz="600" b="1" spc="-5" dirty="0">
                <a:latin typeface="Arial"/>
                <a:cs typeface="Arial"/>
              </a:rPr>
              <a:t>System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Integration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ts val="715"/>
              </a:lnSpc>
            </a:pPr>
            <a:r>
              <a:rPr sz="600" spc="-5" dirty="0">
                <a:latin typeface="Arial"/>
                <a:cs typeface="Arial"/>
              </a:rPr>
              <a:t>Jo</a:t>
            </a:r>
            <a:r>
              <a:rPr sz="600" dirty="0">
                <a:latin typeface="Arial"/>
                <a:cs typeface="Arial"/>
              </a:rPr>
              <a:t>hn</a:t>
            </a:r>
            <a:r>
              <a:rPr sz="600" spc="-5" dirty="0">
                <a:latin typeface="Arial"/>
                <a:cs typeface="Arial"/>
              </a:rPr>
              <a:t> M</a:t>
            </a:r>
            <a:r>
              <a:rPr sz="600" dirty="0">
                <a:latin typeface="Arial"/>
                <a:cs typeface="Arial"/>
              </a:rPr>
              <a:t>a</a:t>
            </a:r>
            <a:r>
              <a:rPr sz="600" spc="-5" dirty="0">
                <a:latin typeface="Arial"/>
                <a:cs typeface="Arial"/>
              </a:rPr>
              <a:t>mm</a:t>
            </a:r>
            <a:r>
              <a:rPr sz="600" dirty="0">
                <a:latin typeface="Arial"/>
                <a:cs typeface="Arial"/>
              </a:rPr>
              <a:t>o</a:t>
            </a:r>
            <a:r>
              <a:rPr sz="600" spc="-5" dirty="0">
                <a:latin typeface="Arial"/>
                <a:cs typeface="Arial"/>
              </a:rPr>
              <a:t>sser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77" name="object 69">
            <a:extLst>
              <a:ext uri="{FF2B5EF4-FFF2-40B4-BE49-F238E27FC236}">
                <a16:creationId xmlns:a16="http://schemas.microsoft.com/office/drawing/2014/main" id="{E5657DE0-5A2F-4C9D-B753-1A63D66D112C}"/>
              </a:ext>
            </a:extLst>
          </p:cNvPr>
          <p:cNvGrpSpPr/>
          <p:nvPr/>
        </p:nvGrpSpPr>
        <p:grpSpPr>
          <a:xfrm>
            <a:off x="3387100" y="2142152"/>
            <a:ext cx="3845560" cy="1286510"/>
            <a:chOff x="2587000" y="2598338"/>
            <a:chExt cx="3845560" cy="1286510"/>
          </a:xfrm>
        </p:grpSpPr>
        <p:sp>
          <p:nvSpPr>
            <p:cNvPr id="78" name="object 70">
              <a:extLst>
                <a:ext uri="{FF2B5EF4-FFF2-40B4-BE49-F238E27FC236}">
                  <a16:creationId xmlns:a16="http://schemas.microsoft.com/office/drawing/2014/main" id="{82DDE5F1-5FEB-4BF4-988C-A456F815B3E8}"/>
                </a:ext>
              </a:extLst>
            </p:cNvPr>
            <p:cNvSpPr/>
            <p:nvPr/>
          </p:nvSpPr>
          <p:spPr>
            <a:xfrm>
              <a:off x="2593350" y="2604688"/>
              <a:ext cx="411480" cy="457200"/>
            </a:xfrm>
            <a:custGeom>
              <a:avLst/>
              <a:gdLst/>
              <a:ahLst/>
              <a:cxnLst/>
              <a:rect l="l" t="t" r="r" b="b"/>
              <a:pathLst>
                <a:path w="411480" h="457200">
                  <a:moveTo>
                    <a:pt x="411437" y="0"/>
                  </a:moveTo>
                  <a:lnTo>
                    <a:pt x="411437" y="114198"/>
                  </a:lnTo>
                  <a:lnTo>
                    <a:pt x="0" y="114198"/>
                  </a:lnTo>
                  <a:lnTo>
                    <a:pt x="0" y="456792"/>
                  </a:lnTo>
                  <a:lnTo>
                    <a:pt x="114198" y="456792"/>
                  </a:lnTo>
                </a:path>
              </a:pathLst>
            </a:custGeom>
            <a:ln w="12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1">
              <a:extLst>
                <a:ext uri="{FF2B5EF4-FFF2-40B4-BE49-F238E27FC236}">
                  <a16:creationId xmlns:a16="http://schemas.microsoft.com/office/drawing/2014/main" id="{60AF655F-BC38-4CCE-9471-FC40DB7715FB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743040" y="3424262"/>
              <a:ext cx="689310" cy="460093"/>
            </a:xfrm>
            <a:prstGeom prst="rect">
              <a:avLst/>
            </a:prstGeom>
          </p:spPr>
        </p:pic>
        <p:pic>
          <p:nvPicPr>
            <p:cNvPr id="80" name="object 72">
              <a:extLst>
                <a:ext uri="{FF2B5EF4-FFF2-40B4-BE49-F238E27FC236}">
                  <a16:creationId xmlns:a16="http://schemas.microsoft.com/office/drawing/2014/main" id="{36D1829C-831D-4AF7-AF0F-EAC6BF555DB3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722864" y="3404075"/>
              <a:ext cx="685998" cy="456792"/>
            </a:xfrm>
            <a:prstGeom prst="rect">
              <a:avLst/>
            </a:prstGeom>
          </p:spPr>
        </p:pic>
      </p:grpSp>
      <p:sp>
        <p:nvSpPr>
          <p:cNvPr id="81" name="object 73">
            <a:extLst>
              <a:ext uri="{FF2B5EF4-FFF2-40B4-BE49-F238E27FC236}">
                <a16:creationId xmlns:a16="http://schemas.microsoft.com/office/drawing/2014/main" id="{4EB06029-56E0-46BD-9605-B06BB54219F5}"/>
              </a:ext>
            </a:extLst>
          </p:cNvPr>
          <p:cNvSpPr txBox="1"/>
          <p:nvPr/>
        </p:nvSpPr>
        <p:spPr>
          <a:xfrm>
            <a:off x="6522964" y="2947889"/>
            <a:ext cx="686435" cy="45720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550">
              <a:latin typeface="Times New Roman"/>
              <a:cs typeface="Times New Roman"/>
            </a:endParaRPr>
          </a:p>
          <a:p>
            <a:pPr marL="194945" marR="34290" indent="-152400">
              <a:lnSpc>
                <a:spcPct val="100000"/>
              </a:lnSpc>
            </a:pPr>
            <a:r>
              <a:rPr sz="600" b="1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.2.</a:t>
            </a:r>
            <a:r>
              <a:rPr sz="600" b="1" dirty="0">
                <a:latin typeface="Arial"/>
                <a:cs typeface="Arial"/>
              </a:rPr>
              <a:t>5</a:t>
            </a:r>
            <a:r>
              <a:rPr sz="600" b="1" spc="-5" dirty="0">
                <a:latin typeface="Arial"/>
                <a:cs typeface="Arial"/>
              </a:rPr>
              <a:t>.</a:t>
            </a:r>
            <a:r>
              <a:rPr sz="600" b="1" dirty="0">
                <a:latin typeface="Arial"/>
                <a:cs typeface="Arial"/>
              </a:rPr>
              <a:t>2</a:t>
            </a:r>
            <a:r>
              <a:rPr sz="600" b="1" spc="-5" dirty="0">
                <a:latin typeface="Arial"/>
                <a:cs typeface="Arial"/>
              </a:rPr>
              <a:t> Be</a:t>
            </a:r>
            <a:r>
              <a:rPr sz="600" b="1" dirty="0">
                <a:latin typeface="Arial"/>
                <a:cs typeface="Arial"/>
              </a:rPr>
              <a:t>a</a:t>
            </a:r>
            <a:r>
              <a:rPr sz="600" b="1" spc="-5" dirty="0">
                <a:latin typeface="Arial"/>
                <a:cs typeface="Arial"/>
              </a:rPr>
              <a:t>mli</a:t>
            </a:r>
            <a:r>
              <a:rPr sz="600" b="1" dirty="0">
                <a:latin typeface="Arial"/>
                <a:cs typeface="Arial"/>
              </a:rPr>
              <a:t>ne  </a:t>
            </a:r>
            <a:r>
              <a:rPr sz="600" b="1" spc="-5" dirty="0">
                <a:latin typeface="Arial"/>
                <a:cs typeface="Arial"/>
              </a:rPr>
              <a:t>Vacuum</a:t>
            </a:r>
            <a:endParaRPr sz="600">
              <a:latin typeface="Arial"/>
              <a:cs typeface="Arial"/>
            </a:endParaRPr>
          </a:p>
          <a:p>
            <a:pPr marL="144145">
              <a:lnSpc>
                <a:spcPts val="715"/>
              </a:lnSpc>
            </a:pPr>
            <a:r>
              <a:rPr sz="600" spc="-5" dirty="0">
                <a:latin typeface="Arial"/>
                <a:cs typeface="Arial"/>
              </a:rPr>
              <a:t>Chris</a:t>
            </a:r>
            <a:r>
              <a:rPr sz="600" spc="-3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Stone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82" name="object 74">
            <a:extLst>
              <a:ext uri="{FF2B5EF4-FFF2-40B4-BE49-F238E27FC236}">
                <a16:creationId xmlns:a16="http://schemas.microsoft.com/office/drawing/2014/main" id="{329D91EB-4DA0-4AE1-B99C-23FEF25490B5}"/>
              </a:ext>
            </a:extLst>
          </p:cNvPr>
          <p:cNvGrpSpPr/>
          <p:nvPr/>
        </p:nvGrpSpPr>
        <p:grpSpPr>
          <a:xfrm>
            <a:off x="6522964" y="2142152"/>
            <a:ext cx="807085" cy="1856105"/>
            <a:chOff x="5722864" y="2598338"/>
            <a:chExt cx="807085" cy="1856105"/>
          </a:xfrm>
        </p:grpSpPr>
        <p:sp>
          <p:nvSpPr>
            <p:cNvPr id="83" name="object 75">
              <a:extLst>
                <a:ext uri="{FF2B5EF4-FFF2-40B4-BE49-F238E27FC236}">
                  <a16:creationId xmlns:a16="http://schemas.microsoft.com/office/drawing/2014/main" id="{2CCBAC93-A310-4620-A741-BDAB146EFDBA}"/>
                </a:ext>
              </a:extLst>
            </p:cNvPr>
            <p:cNvSpPr/>
            <p:nvPr/>
          </p:nvSpPr>
          <p:spPr>
            <a:xfrm>
              <a:off x="6225821" y="2604688"/>
              <a:ext cx="297815" cy="1028065"/>
            </a:xfrm>
            <a:custGeom>
              <a:avLst/>
              <a:gdLst/>
              <a:ahLst/>
              <a:cxnLst/>
              <a:rect l="l" t="t" r="r" b="b"/>
              <a:pathLst>
                <a:path w="297815" h="1028064">
                  <a:moveTo>
                    <a:pt x="0" y="0"/>
                  </a:moveTo>
                  <a:lnTo>
                    <a:pt x="0" y="114198"/>
                  </a:lnTo>
                  <a:lnTo>
                    <a:pt x="297239" y="114198"/>
                  </a:lnTo>
                  <a:lnTo>
                    <a:pt x="297239" y="1027782"/>
                  </a:lnTo>
                  <a:lnTo>
                    <a:pt x="183040" y="1027782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76">
              <a:extLst>
                <a:ext uri="{FF2B5EF4-FFF2-40B4-BE49-F238E27FC236}">
                  <a16:creationId xmlns:a16="http://schemas.microsoft.com/office/drawing/2014/main" id="{599128B7-2A39-4194-A9B8-A9419768D9F2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743040" y="3993640"/>
              <a:ext cx="689310" cy="460516"/>
            </a:xfrm>
            <a:prstGeom prst="rect">
              <a:avLst/>
            </a:prstGeom>
          </p:spPr>
        </p:pic>
        <p:pic>
          <p:nvPicPr>
            <p:cNvPr id="85" name="object 77">
              <a:extLst>
                <a:ext uri="{FF2B5EF4-FFF2-40B4-BE49-F238E27FC236}">
                  <a16:creationId xmlns:a16="http://schemas.microsoft.com/office/drawing/2014/main" id="{14D5AFE7-0C25-4E9B-8AE1-A87173DFA977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722864" y="3975065"/>
              <a:ext cx="685998" cy="456792"/>
            </a:xfrm>
            <a:prstGeom prst="rect">
              <a:avLst/>
            </a:prstGeom>
          </p:spPr>
        </p:pic>
      </p:grpSp>
      <p:sp>
        <p:nvSpPr>
          <p:cNvPr id="86" name="object 78">
            <a:extLst>
              <a:ext uri="{FF2B5EF4-FFF2-40B4-BE49-F238E27FC236}">
                <a16:creationId xmlns:a16="http://schemas.microsoft.com/office/drawing/2014/main" id="{CD030CBD-1576-4A43-B769-B2BC3C6B5D37}"/>
              </a:ext>
            </a:extLst>
          </p:cNvPr>
          <p:cNvSpPr txBox="1"/>
          <p:nvPr/>
        </p:nvSpPr>
        <p:spPr>
          <a:xfrm>
            <a:off x="6522964" y="3518879"/>
            <a:ext cx="686435" cy="45720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550">
              <a:latin typeface="Times New Roman"/>
              <a:cs typeface="Times New Roman"/>
            </a:endParaRPr>
          </a:p>
          <a:p>
            <a:pPr marL="48895" marR="23495" indent="-17145">
              <a:lnSpc>
                <a:spcPct val="100000"/>
              </a:lnSpc>
            </a:pPr>
            <a:r>
              <a:rPr sz="600" b="1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.2.</a:t>
            </a:r>
            <a:r>
              <a:rPr sz="600" b="1" dirty="0">
                <a:latin typeface="Arial"/>
                <a:cs typeface="Arial"/>
              </a:rPr>
              <a:t>5</a:t>
            </a:r>
            <a:r>
              <a:rPr sz="600" b="1" spc="-5" dirty="0">
                <a:latin typeface="Arial"/>
                <a:cs typeface="Arial"/>
              </a:rPr>
              <a:t>.</a:t>
            </a:r>
            <a:r>
              <a:rPr sz="600" b="1" dirty="0">
                <a:latin typeface="Arial"/>
                <a:cs typeface="Arial"/>
              </a:rPr>
              <a:t>3</a:t>
            </a:r>
            <a:r>
              <a:rPr sz="600" b="1" spc="-5" dirty="0">
                <a:latin typeface="Arial"/>
                <a:cs typeface="Arial"/>
              </a:rPr>
              <a:t> I</a:t>
            </a:r>
            <a:r>
              <a:rPr sz="600" b="1" dirty="0">
                <a:latin typeface="Arial"/>
                <a:cs typeface="Arial"/>
              </a:rPr>
              <a:t>n</a:t>
            </a:r>
            <a:r>
              <a:rPr sz="600" b="1" spc="-5" dirty="0">
                <a:latin typeface="Arial"/>
                <a:cs typeface="Arial"/>
              </a:rPr>
              <a:t>sul</a:t>
            </a:r>
            <a:r>
              <a:rPr sz="600" b="1" dirty="0">
                <a:latin typeface="Arial"/>
                <a:cs typeface="Arial"/>
              </a:rPr>
              <a:t>a</a:t>
            </a:r>
            <a:r>
              <a:rPr sz="600" b="1" spc="-5" dirty="0">
                <a:latin typeface="Arial"/>
                <a:cs typeface="Arial"/>
              </a:rPr>
              <a:t>ti</a:t>
            </a:r>
            <a:r>
              <a:rPr sz="600" b="1" dirty="0">
                <a:latin typeface="Arial"/>
                <a:cs typeface="Arial"/>
              </a:rPr>
              <a:t>ng  </a:t>
            </a:r>
            <a:r>
              <a:rPr sz="600" b="1" spc="-5" dirty="0">
                <a:latin typeface="Arial"/>
                <a:cs typeface="Arial"/>
              </a:rPr>
              <a:t>Vacuum</a:t>
            </a:r>
            <a:r>
              <a:rPr sz="600" b="1" spc="-35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System</a:t>
            </a:r>
            <a:endParaRPr sz="600">
              <a:latin typeface="Arial"/>
              <a:cs typeface="Arial"/>
            </a:endParaRPr>
          </a:p>
          <a:p>
            <a:pPr marL="144145">
              <a:lnSpc>
                <a:spcPct val="100000"/>
              </a:lnSpc>
            </a:pPr>
            <a:r>
              <a:rPr sz="600" spc="-5" dirty="0">
                <a:latin typeface="Arial"/>
                <a:cs typeface="Arial"/>
              </a:rPr>
              <a:t>Chris</a:t>
            </a:r>
            <a:r>
              <a:rPr sz="600" spc="-3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Stone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87" name="object 79">
            <a:extLst>
              <a:ext uri="{FF2B5EF4-FFF2-40B4-BE49-F238E27FC236}">
                <a16:creationId xmlns:a16="http://schemas.microsoft.com/office/drawing/2014/main" id="{E646E07C-683C-48E9-9F45-F8405864CB36}"/>
              </a:ext>
            </a:extLst>
          </p:cNvPr>
          <p:cNvGrpSpPr/>
          <p:nvPr/>
        </p:nvGrpSpPr>
        <p:grpSpPr>
          <a:xfrm>
            <a:off x="6522964" y="2142152"/>
            <a:ext cx="807085" cy="1611630"/>
            <a:chOff x="5722864" y="2598338"/>
            <a:chExt cx="807085" cy="1611630"/>
          </a:xfrm>
        </p:grpSpPr>
        <p:sp>
          <p:nvSpPr>
            <p:cNvPr id="88" name="object 80">
              <a:extLst>
                <a:ext uri="{FF2B5EF4-FFF2-40B4-BE49-F238E27FC236}">
                  <a16:creationId xmlns:a16="http://schemas.microsoft.com/office/drawing/2014/main" id="{5768197B-1264-47FD-B4DB-D44FA8045329}"/>
                </a:ext>
              </a:extLst>
            </p:cNvPr>
            <p:cNvSpPr/>
            <p:nvPr/>
          </p:nvSpPr>
          <p:spPr>
            <a:xfrm>
              <a:off x="6225821" y="2604688"/>
              <a:ext cx="297815" cy="1598930"/>
            </a:xfrm>
            <a:custGeom>
              <a:avLst/>
              <a:gdLst/>
              <a:ahLst/>
              <a:cxnLst/>
              <a:rect l="l" t="t" r="r" b="b"/>
              <a:pathLst>
                <a:path w="297815" h="1598929">
                  <a:moveTo>
                    <a:pt x="0" y="0"/>
                  </a:moveTo>
                  <a:lnTo>
                    <a:pt x="0" y="114198"/>
                  </a:lnTo>
                  <a:lnTo>
                    <a:pt x="297239" y="114198"/>
                  </a:lnTo>
                  <a:lnTo>
                    <a:pt x="297239" y="1598773"/>
                  </a:lnTo>
                  <a:lnTo>
                    <a:pt x="183040" y="1598773"/>
                  </a:lnTo>
                </a:path>
              </a:pathLst>
            </a:custGeom>
            <a:ln w="12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1">
              <a:extLst>
                <a:ext uri="{FF2B5EF4-FFF2-40B4-BE49-F238E27FC236}">
                  <a16:creationId xmlns:a16="http://schemas.microsoft.com/office/drawing/2014/main" id="{6B2C1699-B199-4952-A00A-025E89F2F852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734202" y="2845233"/>
              <a:ext cx="698147" cy="468941"/>
            </a:xfrm>
            <a:prstGeom prst="rect">
              <a:avLst/>
            </a:prstGeom>
          </p:spPr>
        </p:pic>
        <p:pic>
          <p:nvPicPr>
            <p:cNvPr id="90" name="object 82">
              <a:extLst>
                <a:ext uri="{FF2B5EF4-FFF2-40B4-BE49-F238E27FC236}">
                  <a16:creationId xmlns:a16="http://schemas.microsoft.com/office/drawing/2014/main" id="{92BF3CC6-889F-4ED8-B7A1-E0F0AC5A089D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722864" y="2833084"/>
              <a:ext cx="685998" cy="456792"/>
            </a:xfrm>
            <a:prstGeom prst="rect">
              <a:avLst/>
            </a:prstGeom>
          </p:spPr>
        </p:pic>
      </p:grpSp>
      <p:sp>
        <p:nvSpPr>
          <p:cNvPr id="91" name="object 83">
            <a:extLst>
              <a:ext uri="{FF2B5EF4-FFF2-40B4-BE49-F238E27FC236}">
                <a16:creationId xmlns:a16="http://schemas.microsoft.com/office/drawing/2014/main" id="{AC18BD20-8D17-4E4C-8946-E14A4AD5AC4A}"/>
              </a:ext>
            </a:extLst>
          </p:cNvPr>
          <p:cNvSpPr txBox="1"/>
          <p:nvPr/>
        </p:nvSpPr>
        <p:spPr>
          <a:xfrm>
            <a:off x="6522964" y="2374469"/>
            <a:ext cx="686435" cy="45720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680"/>
              </a:lnSpc>
            </a:pPr>
            <a:r>
              <a:rPr sz="600" b="1" spc="-5" dirty="0">
                <a:latin typeface="Arial"/>
                <a:cs typeface="Arial"/>
              </a:rPr>
              <a:t>P.2.5.1</a:t>
            </a:r>
            <a:endParaRPr sz="600">
              <a:latin typeface="Arial"/>
              <a:cs typeface="Arial"/>
            </a:endParaRPr>
          </a:p>
          <a:p>
            <a:pPr marL="32384" marR="23495" algn="ctr">
              <a:lnSpc>
                <a:spcPct val="100000"/>
              </a:lnSpc>
            </a:pPr>
            <a:r>
              <a:rPr sz="600" b="1" spc="-5" dirty="0">
                <a:latin typeface="Arial"/>
                <a:cs typeface="Arial"/>
              </a:rPr>
              <a:t>M</a:t>
            </a:r>
            <a:r>
              <a:rPr sz="600" b="1" dirty="0">
                <a:latin typeface="Arial"/>
                <a:cs typeface="Arial"/>
              </a:rPr>
              <a:t>a</a:t>
            </a:r>
            <a:r>
              <a:rPr sz="600" b="1" spc="-5" dirty="0">
                <a:latin typeface="Arial"/>
                <a:cs typeface="Arial"/>
              </a:rPr>
              <a:t>na</a:t>
            </a:r>
            <a:r>
              <a:rPr sz="600" b="1" dirty="0">
                <a:latin typeface="Arial"/>
                <a:cs typeface="Arial"/>
              </a:rPr>
              <a:t>g</a:t>
            </a:r>
            <a:r>
              <a:rPr sz="600" b="1" spc="-5" dirty="0">
                <a:latin typeface="Arial"/>
                <a:cs typeface="Arial"/>
              </a:rPr>
              <a:t>e</a:t>
            </a:r>
            <a:r>
              <a:rPr sz="600" b="1" dirty="0">
                <a:latin typeface="Arial"/>
                <a:cs typeface="Arial"/>
              </a:rPr>
              <a:t>m</a:t>
            </a:r>
            <a:r>
              <a:rPr sz="600" b="1" spc="-5" dirty="0">
                <a:latin typeface="Arial"/>
                <a:cs typeface="Arial"/>
              </a:rPr>
              <a:t>en</a:t>
            </a:r>
            <a:r>
              <a:rPr sz="600" b="1" dirty="0">
                <a:latin typeface="Arial"/>
                <a:cs typeface="Arial"/>
              </a:rPr>
              <a:t>t </a:t>
            </a:r>
            <a:r>
              <a:rPr sz="600" b="1" spc="-5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nd  </a:t>
            </a:r>
            <a:r>
              <a:rPr sz="600" b="1" spc="-5" dirty="0">
                <a:latin typeface="Arial"/>
                <a:cs typeface="Arial"/>
              </a:rPr>
              <a:t>System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Integration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ts val="715"/>
              </a:lnSpc>
            </a:pPr>
            <a:r>
              <a:rPr sz="600" spc="-5" dirty="0">
                <a:latin typeface="Arial"/>
                <a:cs typeface="Arial"/>
              </a:rPr>
              <a:t>Ch</a:t>
            </a:r>
            <a:r>
              <a:rPr sz="600" dirty="0">
                <a:latin typeface="Arial"/>
                <a:cs typeface="Arial"/>
              </a:rPr>
              <a:t>r</a:t>
            </a:r>
            <a:r>
              <a:rPr sz="600" spc="-10" dirty="0">
                <a:latin typeface="Arial"/>
                <a:cs typeface="Arial"/>
              </a:rPr>
              <a:t>i</a:t>
            </a:r>
            <a:r>
              <a:rPr sz="600" dirty="0">
                <a:latin typeface="Arial"/>
                <a:cs typeface="Arial"/>
              </a:rPr>
              <a:t>s</a:t>
            </a:r>
            <a:r>
              <a:rPr sz="600" spc="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St</a:t>
            </a:r>
            <a:r>
              <a:rPr sz="600" dirty="0">
                <a:latin typeface="Arial"/>
                <a:cs typeface="Arial"/>
              </a:rPr>
              <a:t>o</a:t>
            </a:r>
            <a:r>
              <a:rPr sz="600" spc="-5" dirty="0">
                <a:latin typeface="Arial"/>
                <a:cs typeface="Arial"/>
              </a:rPr>
              <a:t>n</a:t>
            </a:r>
            <a:r>
              <a:rPr sz="600" dirty="0">
                <a:latin typeface="Arial"/>
                <a:cs typeface="Arial"/>
              </a:rPr>
              <a:t>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92" name="object 85">
            <a:extLst>
              <a:ext uri="{FF2B5EF4-FFF2-40B4-BE49-F238E27FC236}">
                <a16:creationId xmlns:a16="http://schemas.microsoft.com/office/drawing/2014/main" id="{2275679A-1A0C-4A0C-AF83-A2D7AAB2F7E4}"/>
              </a:ext>
            </a:extLst>
          </p:cNvPr>
          <p:cNvGrpSpPr/>
          <p:nvPr/>
        </p:nvGrpSpPr>
        <p:grpSpPr>
          <a:xfrm>
            <a:off x="6522964" y="2142152"/>
            <a:ext cx="807085" cy="2426335"/>
            <a:chOff x="5722864" y="2598338"/>
            <a:chExt cx="807085" cy="2426335"/>
          </a:xfrm>
        </p:grpSpPr>
        <p:sp>
          <p:nvSpPr>
            <p:cNvPr id="93" name="object 86">
              <a:extLst>
                <a:ext uri="{FF2B5EF4-FFF2-40B4-BE49-F238E27FC236}">
                  <a16:creationId xmlns:a16="http://schemas.microsoft.com/office/drawing/2014/main" id="{EB672147-E4F6-40A0-BCC9-DB0F7A6927CC}"/>
                </a:ext>
              </a:extLst>
            </p:cNvPr>
            <p:cNvSpPr/>
            <p:nvPr/>
          </p:nvSpPr>
          <p:spPr>
            <a:xfrm>
              <a:off x="6225821" y="2604688"/>
              <a:ext cx="297815" cy="457200"/>
            </a:xfrm>
            <a:custGeom>
              <a:avLst/>
              <a:gdLst/>
              <a:ahLst/>
              <a:cxnLst/>
              <a:rect l="l" t="t" r="r" b="b"/>
              <a:pathLst>
                <a:path w="297815" h="457200">
                  <a:moveTo>
                    <a:pt x="0" y="0"/>
                  </a:moveTo>
                  <a:lnTo>
                    <a:pt x="0" y="114198"/>
                  </a:lnTo>
                  <a:lnTo>
                    <a:pt x="297239" y="114198"/>
                  </a:lnTo>
                  <a:lnTo>
                    <a:pt x="297239" y="456792"/>
                  </a:lnTo>
                  <a:lnTo>
                    <a:pt x="183040" y="456792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87">
              <a:extLst>
                <a:ext uri="{FF2B5EF4-FFF2-40B4-BE49-F238E27FC236}">
                  <a16:creationId xmlns:a16="http://schemas.microsoft.com/office/drawing/2014/main" id="{0E9C5FE0-6AF2-44F5-B120-827C83D802E1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743040" y="4564249"/>
              <a:ext cx="689310" cy="460093"/>
            </a:xfrm>
            <a:prstGeom prst="rect">
              <a:avLst/>
            </a:prstGeom>
          </p:spPr>
        </p:pic>
        <p:pic>
          <p:nvPicPr>
            <p:cNvPr id="95" name="object 88">
              <a:extLst>
                <a:ext uri="{FF2B5EF4-FFF2-40B4-BE49-F238E27FC236}">
                  <a16:creationId xmlns:a16="http://schemas.microsoft.com/office/drawing/2014/main" id="{33D9A104-5F34-4D70-BC5C-7FFE8D02B3A7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722864" y="4546056"/>
              <a:ext cx="685998" cy="456792"/>
            </a:xfrm>
            <a:prstGeom prst="rect">
              <a:avLst/>
            </a:prstGeom>
          </p:spPr>
        </p:pic>
      </p:grpSp>
      <p:sp>
        <p:nvSpPr>
          <p:cNvPr id="96" name="object 89">
            <a:extLst>
              <a:ext uri="{FF2B5EF4-FFF2-40B4-BE49-F238E27FC236}">
                <a16:creationId xmlns:a16="http://schemas.microsoft.com/office/drawing/2014/main" id="{D8693DD1-EAA5-4E76-9D60-7360AE699757}"/>
              </a:ext>
            </a:extLst>
          </p:cNvPr>
          <p:cNvSpPr txBox="1"/>
          <p:nvPr/>
        </p:nvSpPr>
        <p:spPr>
          <a:xfrm>
            <a:off x="6522964" y="4089870"/>
            <a:ext cx="686435" cy="45720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550">
              <a:latin typeface="Times New Roman"/>
              <a:cs typeface="Times New Roman"/>
            </a:endParaRPr>
          </a:p>
          <a:p>
            <a:pPr marL="156845" marR="97790" indent="-51435">
              <a:lnSpc>
                <a:spcPct val="100000"/>
              </a:lnSpc>
            </a:pPr>
            <a:r>
              <a:rPr sz="600" b="1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.2.</a:t>
            </a:r>
            <a:r>
              <a:rPr sz="600" b="1" dirty="0">
                <a:latin typeface="Arial"/>
                <a:cs typeface="Arial"/>
              </a:rPr>
              <a:t>5</a:t>
            </a:r>
            <a:r>
              <a:rPr sz="600" b="1" spc="-5" dirty="0">
                <a:latin typeface="Arial"/>
                <a:cs typeface="Arial"/>
              </a:rPr>
              <a:t>.</a:t>
            </a:r>
            <a:r>
              <a:rPr sz="600" b="1" dirty="0">
                <a:latin typeface="Arial"/>
                <a:cs typeface="Arial"/>
              </a:rPr>
              <a:t>4</a:t>
            </a:r>
            <a:r>
              <a:rPr sz="600" b="1" spc="-5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W</a:t>
            </a:r>
            <a:r>
              <a:rPr sz="600" b="1" spc="-5" dirty="0">
                <a:latin typeface="Arial"/>
                <a:cs typeface="Arial"/>
              </a:rPr>
              <a:t>at</a:t>
            </a:r>
            <a:r>
              <a:rPr sz="600" b="1" dirty="0">
                <a:latin typeface="Arial"/>
                <a:cs typeface="Arial"/>
              </a:rPr>
              <a:t>er  </a:t>
            </a:r>
            <a:r>
              <a:rPr sz="600" b="1" spc="-5" dirty="0">
                <a:latin typeface="Arial"/>
                <a:cs typeface="Arial"/>
              </a:rPr>
              <a:t>Systems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Klent</a:t>
            </a:r>
            <a:r>
              <a:rPr sz="600" spc="-2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Pope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97" name="object 90">
            <a:extLst>
              <a:ext uri="{FF2B5EF4-FFF2-40B4-BE49-F238E27FC236}">
                <a16:creationId xmlns:a16="http://schemas.microsoft.com/office/drawing/2014/main" id="{CDA23811-ECB0-43FF-9896-49460B4F0623}"/>
              </a:ext>
            </a:extLst>
          </p:cNvPr>
          <p:cNvGrpSpPr/>
          <p:nvPr/>
        </p:nvGrpSpPr>
        <p:grpSpPr>
          <a:xfrm>
            <a:off x="7019571" y="2142152"/>
            <a:ext cx="2312035" cy="2182495"/>
            <a:chOff x="6219471" y="2598338"/>
            <a:chExt cx="2312035" cy="2182495"/>
          </a:xfrm>
        </p:grpSpPr>
        <p:sp>
          <p:nvSpPr>
            <p:cNvPr id="98" name="object 91">
              <a:extLst>
                <a:ext uri="{FF2B5EF4-FFF2-40B4-BE49-F238E27FC236}">
                  <a16:creationId xmlns:a16="http://schemas.microsoft.com/office/drawing/2014/main" id="{FD2E47E4-FA74-49D8-BA71-CA5E6EF4B34F}"/>
                </a:ext>
              </a:extLst>
            </p:cNvPr>
            <p:cNvSpPr/>
            <p:nvPr/>
          </p:nvSpPr>
          <p:spPr>
            <a:xfrm>
              <a:off x="6225821" y="2604688"/>
              <a:ext cx="297815" cy="2169795"/>
            </a:xfrm>
            <a:custGeom>
              <a:avLst/>
              <a:gdLst/>
              <a:ahLst/>
              <a:cxnLst/>
              <a:rect l="l" t="t" r="r" b="b"/>
              <a:pathLst>
                <a:path w="297815" h="2169795">
                  <a:moveTo>
                    <a:pt x="0" y="0"/>
                  </a:moveTo>
                  <a:lnTo>
                    <a:pt x="0" y="114198"/>
                  </a:lnTo>
                  <a:lnTo>
                    <a:pt x="297239" y="114198"/>
                  </a:lnTo>
                  <a:lnTo>
                    <a:pt x="297239" y="2169764"/>
                  </a:lnTo>
                  <a:lnTo>
                    <a:pt x="183040" y="2169764"/>
                  </a:lnTo>
                </a:path>
              </a:pathLst>
            </a:custGeom>
            <a:ln w="12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2">
              <a:extLst>
                <a:ext uri="{FF2B5EF4-FFF2-40B4-BE49-F238E27FC236}">
                  <a16:creationId xmlns:a16="http://schemas.microsoft.com/office/drawing/2014/main" id="{AA1EEDA7-C8D9-48BD-866B-0E1294F638CA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841167" y="3424262"/>
              <a:ext cx="690109" cy="460093"/>
            </a:xfrm>
            <a:prstGeom prst="rect">
              <a:avLst/>
            </a:prstGeom>
          </p:spPr>
        </p:pic>
        <p:pic>
          <p:nvPicPr>
            <p:cNvPr id="100" name="object 93">
              <a:extLst>
                <a:ext uri="{FF2B5EF4-FFF2-40B4-BE49-F238E27FC236}">
                  <a16:creationId xmlns:a16="http://schemas.microsoft.com/office/drawing/2014/main" id="{AEB87874-BE04-45E2-8850-70A20CA40C8D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824595" y="3404075"/>
              <a:ext cx="685998" cy="456792"/>
            </a:xfrm>
            <a:prstGeom prst="rect">
              <a:avLst/>
            </a:prstGeom>
          </p:spPr>
        </p:pic>
      </p:grpSp>
      <p:sp>
        <p:nvSpPr>
          <p:cNvPr id="101" name="object 94">
            <a:extLst>
              <a:ext uri="{FF2B5EF4-FFF2-40B4-BE49-F238E27FC236}">
                <a16:creationId xmlns:a16="http://schemas.microsoft.com/office/drawing/2014/main" id="{22351A56-4E23-4F6E-A457-4FF65F10C107}"/>
              </a:ext>
            </a:extLst>
          </p:cNvPr>
          <p:cNvSpPr txBox="1"/>
          <p:nvPr/>
        </p:nvSpPr>
        <p:spPr>
          <a:xfrm>
            <a:off x="8624695" y="2947889"/>
            <a:ext cx="686435" cy="45720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5240" marR="7620" indent="97155">
              <a:lnSpc>
                <a:spcPct val="100000"/>
              </a:lnSpc>
              <a:spcBef>
                <a:spcPts val="300"/>
              </a:spcBef>
            </a:pPr>
            <a:r>
              <a:rPr sz="600" b="1" spc="-5" dirty="0">
                <a:latin typeface="Arial"/>
                <a:cs typeface="Arial"/>
              </a:rPr>
              <a:t>P.2.7.2 Linac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Bea</a:t>
            </a:r>
            <a:r>
              <a:rPr sz="600" b="1" dirty="0">
                <a:latin typeface="Arial"/>
                <a:cs typeface="Arial"/>
              </a:rPr>
              <a:t>m</a:t>
            </a:r>
            <a:r>
              <a:rPr sz="600" b="1" spc="-5" dirty="0">
                <a:latin typeface="Arial"/>
                <a:cs typeface="Arial"/>
              </a:rPr>
              <a:t>li</a:t>
            </a:r>
            <a:r>
              <a:rPr sz="600" b="1" dirty="0">
                <a:latin typeface="Arial"/>
                <a:cs typeface="Arial"/>
              </a:rPr>
              <a:t>ne</a:t>
            </a:r>
            <a:r>
              <a:rPr sz="600" b="1" spc="-5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V</a:t>
            </a:r>
            <a:r>
              <a:rPr sz="600" b="1" spc="-5" dirty="0">
                <a:latin typeface="Arial"/>
                <a:cs typeface="Arial"/>
              </a:rPr>
              <a:t>ac</a:t>
            </a:r>
            <a:r>
              <a:rPr sz="600" b="1" dirty="0">
                <a:latin typeface="Arial"/>
                <a:cs typeface="Arial"/>
              </a:rPr>
              <a:t>u</a:t>
            </a:r>
            <a:r>
              <a:rPr sz="600" b="1" spc="-5" dirty="0">
                <a:latin typeface="Arial"/>
                <a:cs typeface="Arial"/>
              </a:rPr>
              <a:t>um</a:t>
            </a:r>
            <a:endParaRPr sz="6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600" b="1" spc="-5" dirty="0">
                <a:latin typeface="Arial"/>
                <a:cs typeface="Arial"/>
              </a:rPr>
              <a:t>Controls</a:t>
            </a:r>
            <a:endParaRPr sz="6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600" spc="-5" dirty="0">
                <a:latin typeface="Arial"/>
                <a:cs typeface="Arial"/>
              </a:rPr>
              <a:t>Derrick</a:t>
            </a:r>
            <a:r>
              <a:rPr sz="600" spc="-2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Williams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02" name="object 95">
            <a:extLst>
              <a:ext uri="{FF2B5EF4-FFF2-40B4-BE49-F238E27FC236}">
                <a16:creationId xmlns:a16="http://schemas.microsoft.com/office/drawing/2014/main" id="{33028E52-3689-4EC9-A206-A643767637EC}"/>
              </a:ext>
            </a:extLst>
          </p:cNvPr>
          <p:cNvGrpSpPr/>
          <p:nvPr/>
        </p:nvGrpSpPr>
        <p:grpSpPr>
          <a:xfrm>
            <a:off x="8624695" y="2142152"/>
            <a:ext cx="807085" cy="1856105"/>
            <a:chOff x="7824595" y="2598338"/>
            <a:chExt cx="807085" cy="1856105"/>
          </a:xfrm>
        </p:grpSpPr>
        <p:sp>
          <p:nvSpPr>
            <p:cNvPr id="103" name="object 96">
              <a:extLst>
                <a:ext uri="{FF2B5EF4-FFF2-40B4-BE49-F238E27FC236}">
                  <a16:creationId xmlns:a16="http://schemas.microsoft.com/office/drawing/2014/main" id="{50480C19-BB21-45EF-B4F6-985FF326F624}"/>
                </a:ext>
              </a:extLst>
            </p:cNvPr>
            <p:cNvSpPr/>
            <p:nvPr/>
          </p:nvSpPr>
          <p:spPr>
            <a:xfrm>
              <a:off x="8327552" y="2604688"/>
              <a:ext cx="297815" cy="1028065"/>
            </a:xfrm>
            <a:custGeom>
              <a:avLst/>
              <a:gdLst/>
              <a:ahLst/>
              <a:cxnLst/>
              <a:rect l="l" t="t" r="r" b="b"/>
              <a:pathLst>
                <a:path w="297815" h="1028064">
                  <a:moveTo>
                    <a:pt x="0" y="0"/>
                  </a:moveTo>
                  <a:lnTo>
                    <a:pt x="0" y="114198"/>
                  </a:lnTo>
                  <a:lnTo>
                    <a:pt x="297239" y="114198"/>
                  </a:lnTo>
                  <a:lnTo>
                    <a:pt x="297239" y="1027782"/>
                  </a:lnTo>
                  <a:lnTo>
                    <a:pt x="183040" y="1027782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97">
              <a:extLst>
                <a:ext uri="{FF2B5EF4-FFF2-40B4-BE49-F238E27FC236}">
                  <a16:creationId xmlns:a16="http://schemas.microsoft.com/office/drawing/2014/main" id="{7FEC951E-B79B-4562-A520-D18383FB5666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841167" y="3993640"/>
              <a:ext cx="690109" cy="460516"/>
            </a:xfrm>
            <a:prstGeom prst="rect">
              <a:avLst/>
            </a:prstGeom>
          </p:spPr>
        </p:pic>
        <p:pic>
          <p:nvPicPr>
            <p:cNvPr id="105" name="object 98">
              <a:extLst>
                <a:ext uri="{FF2B5EF4-FFF2-40B4-BE49-F238E27FC236}">
                  <a16:creationId xmlns:a16="http://schemas.microsoft.com/office/drawing/2014/main" id="{D9D2A439-20E1-40D0-87B5-81E9A21705B1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824595" y="3975065"/>
              <a:ext cx="685998" cy="456792"/>
            </a:xfrm>
            <a:prstGeom prst="rect">
              <a:avLst/>
            </a:prstGeom>
          </p:spPr>
        </p:pic>
      </p:grpSp>
      <p:sp>
        <p:nvSpPr>
          <p:cNvPr id="106" name="object 99">
            <a:extLst>
              <a:ext uri="{FF2B5EF4-FFF2-40B4-BE49-F238E27FC236}">
                <a16:creationId xmlns:a16="http://schemas.microsoft.com/office/drawing/2014/main" id="{819F6C59-AB61-440F-92CA-2B0E7353DE22}"/>
              </a:ext>
            </a:extLst>
          </p:cNvPr>
          <p:cNvSpPr txBox="1"/>
          <p:nvPr/>
        </p:nvSpPr>
        <p:spPr>
          <a:xfrm>
            <a:off x="8624695" y="3518879"/>
            <a:ext cx="686435" cy="45720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4445" indent="107314">
              <a:lnSpc>
                <a:spcPct val="100000"/>
              </a:lnSpc>
              <a:spcBef>
                <a:spcPts val="305"/>
              </a:spcBef>
            </a:pPr>
            <a:r>
              <a:rPr sz="600" b="1" spc="-5" dirty="0">
                <a:latin typeface="Arial"/>
                <a:cs typeface="Arial"/>
              </a:rPr>
              <a:t>P.2.7.3 Linac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I</a:t>
            </a:r>
            <a:r>
              <a:rPr sz="600" b="1" dirty="0">
                <a:latin typeface="Arial"/>
                <a:cs typeface="Arial"/>
              </a:rPr>
              <a:t>n</a:t>
            </a:r>
            <a:r>
              <a:rPr sz="600" b="1" spc="-5" dirty="0">
                <a:latin typeface="Arial"/>
                <a:cs typeface="Arial"/>
              </a:rPr>
              <a:t>sul</a:t>
            </a:r>
            <a:r>
              <a:rPr sz="600" b="1" dirty="0">
                <a:latin typeface="Arial"/>
                <a:cs typeface="Arial"/>
              </a:rPr>
              <a:t>a</a:t>
            </a:r>
            <a:r>
              <a:rPr sz="600" b="1" spc="-5" dirty="0">
                <a:latin typeface="Arial"/>
                <a:cs typeface="Arial"/>
              </a:rPr>
              <a:t>ti</a:t>
            </a:r>
            <a:r>
              <a:rPr sz="600" b="1" dirty="0">
                <a:latin typeface="Arial"/>
                <a:cs typeface="Arial"/>
              </a:rPr>
              <a:t>ng</a:t>
            </a:r>
            <a:r>
              <a:rPr sz="600" b="1" spc="-5" dirty="0">
                <a:latin typeface="Arial"/>
                <a:cs typeface="Arial"/>
              </a:rPr>
              <a:t> Vac</a:t>
            </a:r>
            <a:r>
              <a:rPr sz="600" b="1" dirty="0">
                <a:latin typeface="Arial"/>
                <a:cs typeface="Arial"/>
              </a:rPr>
              <a:t>u</a:t>
            </a:r>
            <a:r>
              <a:rPr sz="600" b="1" spc="-5" dirty="0">
                <a:latin typeface="Arial"/>
                <a:cs typeface="Arial"/>
              </a:rPr>
              <a:t>um  System</a:t>
            </a:r>
            <a:r>
              <a:rPr sz="600" b="1" spc="-2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Controls</a:t>
            </a:r>
            <a:endParaRPr sz="600">
              <a:latin typeface="Arial"/>
              <a:cs typeface="Arial"/>
            </a:endParaRPr>
          </a:p>
          <a:p>
            <a:pPr marL="69850">
              <a:lnSpc>
                <a:spcPts val="715"/>
              </a:lnSpc>
            </a:pPr>
            <a:r>
              <a:rPr sz="600" dirty="0">
                <a:latin typeface="Arial"/>
                <a:cs typeface="Arial"/>
              </a:rPr>
              <a:t>Der</a:t>
            </a:r>
            <a:r>
              <a:rPr sz="600" spc="-5" dirty="0">
                <a:latin typeface="Arial"/>
                <a:cs typeface="Arial"/>
              </a:rPr>
              <a:t>r</a:t>
            </a:r>
            <a:r>
              <a:rPr sz="600" dirty="0">
                <a:latin typeface="Arial"/>
                <a:cs typeface="Arial"/>
              </a:rPr>
              <a:t>ick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W</a:t>
            </a:r>
            <a:r>
              <a:rPr sz="600" spc="-10" dirty="0">
                <a:latin typeface="Arial"/>
                <a:cs typeface="Arial"/>
              </a:rPr>
              <a:t>i</a:t>
            </a:r>
            <a:r>
              <a:rPr sz="600" dirty="0">
                <a:latin typeface="Arial"/>
                <a:cs typeface="Arial"/>
              </a:rPr>
              <a:t>lliams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07" name="object 100">
            <a:extLst>
              <a:ext uri="{FF2B5EF4-FFF2-40B4-BE49-F238E27FC236}">
                <a16:creationId xmlns:a16="http://schemas.microsoft.com/office/drawing/2014/main" id="{B37B7739-F689-407D-9DC9-9E28C77E14D9}"/>
              </a:ext>
            </a:extLst>
          </p:cNvPr>
          <p:cNvGrpSpPr/>
          <p:nvPr/>
        </p:nvGrpSpPr>
        <p:grpSpPr>
          <a:xfrm>
            <a:off x="8624695" y="2142152"/>
            <a:ext cx="807085" cy="1611630"/>
            <a:chOff x="7824595" y="2598338"/>
            <a:chExt cx="807085" cy="1611630"/>
          </a:xfrm>
        </p:grpSpPr>
        <p:sp>
          <p:nvSpPr>
            <p:cNvPr id="108" name="object 101">
              <a:extLst>
                <a:ext uri="{FF2B5EF4-FFF2-40B4-BE49-F238E27FC236}">
                  <a16:creationId xmlns:a16="http://schemas.microsoft.com/office/drawing/2014/main" id="{9DE4E69D-6F08-4F06-B884-E58EF5A34C8B}"/>
                </a:ext>
              </a:extLst>
            </p:cNvPr>
            <p:cNvSpPr/>
            <p:nvPr/>
          </p:nvSpPr>
          <p:spPr>
            <a:xfrm>
              <a:off x="8327552" y="2604688"/>
              <a:ext cx="297815" cy="1598930"/>
            </a:xfrm>
            <a:custGeom>
              <a:avLst/>
              <a:gdLst/>
              <a:ahLst/>
              <a:cxnLst/>
              <a:rect l="l" t="t" r="r" b="b"/>
              <a:pathLst>
                <a:path w="297815" h="1598929">
                  <a:moveTo>
                    <a:pt x="0" y="0"/>
                  </a:moveTo>
                  <a:lnTo>
                    <a:pt x="0" y="114198"/>
                  </a:lnTo>
                  <a:lnTo>
                    <a:pt x="297239" y="114198"/>
                  </a:lnTo>
                  <a:lnTo>
                    <a:pt x="297239" y="1598773"/>
                  </a:lnTo>
                  <a:lnTo>
                    <a:pt x="183040" y="1598773"/>
                  </a:lnTo>
                </a:path>
              </a:pathLst>
            </a:custGeom>
            <a:ln w="12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2">
              <a:extLst>
                <a:ext uri="{FF2B5EF4-FFF2-40B4-BE49-F238E27FC236}">
                  <a16:creationId xmlns:a16="http://schemas.microsoft.com/office/drawing/2014/main" id="{69A4A72C-0197-4906-97F3-5EA93C77593C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836743" y="2845233"/>
              <a:ext cx="698957" cy="468941"/>
            </a:xfrm>
            <a:prstGeom prst="rect">
              <a:avLst/>
            </a:prstGeom>
          </p:spPr>
        </p:pic>
        <p:pic>
          <p:nvPicPr>
            <p:cNvPr id="110" name="object 103">
              <a:extLst>
                <a:ext uri="{FF2B5EF4-FFF2-40B4-BE49-F238E27FC236}">
                  <a16:creationId xmlns:a16="http://schemas.microsoft.com/office/drawing/2014/main" id="{1D662BAB-F8F5-4E77-9191-08DE6C5C2A6C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824595" y="2833084"/>
              <a:ext cx="685998" cy="456792"/>
            </a:xfrm>
            <a:prstGeom prst="rect">
              <a:avLst/>
            </a:prstGeom>
          </p:spPr>
        </p:pic>
      </p:grpSp>
      <p:sp>
        <p:nvSpPr>
          <p:cNvPr id="111" name="object 104">
            <a:extLst>
              <a:ext uri="{FF2B5EF4-FFF2-40B4-BE49-F238E27FC236}">
                <a16:creationId xmlns:a16="http://schemas.microsoft.com/office/drawing/2014/main" id="{95D802FB-3248-4065-9B0A-12A0AB5F7598}"/>
              </a:ext>
            </a:extLst>
          </p:cNvPr>
          <p:cNvSpPr txBox="1"/>
          <p:nvPr/>
        </p:nvSpPr>
        <p:spPr>
          <a:xfrm>
            <a:off x="8624695" y="2374469"/>
            <a:ext cx="686435" cy="45720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680"/>
              </a:lnSpc>
            </a:pPr>
            <a:r>
              <a:rPr sz="600" b="1" spc="-5" dirty="0">
                <a:latin typeface="Arial"/>
                <a:cs typeface="Arial"/>
              </a:rPr>
              <a:t>P.2.7.1</a:t>
            </a:r>
            <a:endParaRPr sz="600">
              <a:latin typeface="Arial"/>
              <a:cs typeface="Arial"/>
            </a:endParaRPr>
          </a:p>
          <a:p>
            <a:pPr marL="32384" marR="23495" algn="ctr">
              <a:lnSpc>
                <a:spcPct val="100000"/>
              </a:lnSpc>
            </a:pPr>
            <a:r>
              <a:rPr sz="600" b="1" spc="-5" dirty="0">
                <a:latin typeface="Arial"/>
                <a:cs typeface="Arial"/>
              </a:rPr>
              <a:t>M</a:t>
            </a:r>
            <a:r>
              <a:rPr sz="600" b="1" dirty="0">
                <a:latin typeface="Arial"/>
                <a:cs typeface="Arial"/>
              </a:rPr>
              <a:t>a</a:t>
            </a:r>
            <a:r>
              <a:rPr sz="600" b="1" spc="-5" dirty="0">
                <a:latin typeface="Arial"/>
                <a:cs typeface="Arial"/>
              </a:rPr>
              <a:t>na</a:t>
            </a:r>
            <a:r>
              <a:rPr sz="600" b="1" dirty="0">
                <a:latin typeface="Arial"/>
                <a:cs typeface="Arial"/>
              </a:rPr>
              <a:t>g</a:t>
            </a:r>
            <a:r>
              <a:rPr sz="600" b="1" spc="-5" dirty="0">
                <a:latin typeface="Arial"/>
                <a:cs typeface="Arial"/>
              </a:rPr>
              <a:t>e</a:t>
            </a:r>
            <a:r>
              <a:rPr sz="600" b="1" dirty="0">
                <a:latin typeface="Arial"/>
                <a:cs typeface="Arial"/>
              </a:rPr>
              <a:t>m</a:t>
            </a:r>
            <a:r>
              <a:rPr sz="600" b="1" spc="-5" dirty="0">
                <a:latin typeface="Arial"/>
                <a:cs typeface="Arial"/>
              </a:rPr>
              <a:t>en</a:t>
            </a:r>
            <a:r>
              <a:rPr sz="600" b="1" dirty="0">
                <a:latin typeface="Arial"/>
                <a:cs typeface="Arial"/>
              </a:rPr>
              <a:t>t </a:t>
            </a:r>
            <a:r>
              <a:rPr sz="600" b="1" spc="-5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nd  </a:t>
            </a:r>
            <a:r>
              <a:rPr sz="600" b="1" spc="-5" dirty="0">
                <a:latin typeface="Arial"/>
                <a:cs typeface="Arial"/>
              </a:rPr>
              <a:t>System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Integration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ts val="715"/>
              </a:lnSpc>
            </a:pPr>
            <a:r>
              <a:rPr sz="600" spc="-5" dirty="0">
                <a:latin typeface="Arial"/>
                <a:cs typeface="Arial"/>
              </a:rPr>
              <a:t>Aar</a:t>
            </a:r>
            <a:r>
              <a:rPr sz="600" dirty="0">
                <a:latin typeface="Arial"/>
                <a:cs typeface="Arial"/>
              </a:rPr>
              <a:t>on</a:t>
            </a:r>
            <a:r>
              <a:rPr sz="600" spc="-5" dirty="0">
                <a:latin typeface="Arial"/>
                <a:cs typeface="Arial"/>
              </a:rPr>
              <a:t> Cole</a:t>
            </a:r>
            <a:r>
              <a:rPr sz="600" dirty="0">
                <a:latin typeface="Arial"/>
                <a:cs typeface="Arial"/>
              </a:rPr>
              <a:t>m</a:t>
            </a:r>
            <a:r>
              <a:rPr sz="600" spc="-5" dirty="0">
                <a:latin typeface="Arial"/>
                <a:cs typeface="Arial"/>
              </a:rPr>
              <a:t>a</a:t>
            </a:r>
            <a:r>
              <a:rPr sz="600" dirty="0">
                <a:latin typeface="Arial"/>
                <a:cs typeface="Arial"/>
              </a:rPr>
              <a:t>n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12" name="object 105">
            <a:extLst>
              <a:ext uri="{FF2B5EF4-FFF2-40B4-BE49-F238E27FC236}">
                <a16:creationId xmlns:a16="http://schemas.microsoft.com/office/drawing/2014/main" id="{61F51EB1-7858-4144-8311-50C98C7C9D73}"/>
              </a:ext>
            </a:extLst>
          </p:cNvPr>
          <p:cNvGrpSpPr/>
          <p:nvPr/>
        </p:nvGrpSpPr>
        <p:grpSpPr>
          <a:xfrm>
            <a:off x="8624695" y="2142152"/>
            <a:ext cx="807085" cy="2430145"/>
            <a:chOff x="7824595" y="2598338"/>
            <a:chExt cx="807085" cy="2430145"/>
          </a:xfrm>
        </p:grpSpPr>
        <p:sp>
          <p:nvSpPr>
            <p:cNvPr id="113" name="object 106">
              <a:extLst>
                <a:ext uri="{FF2B5EF4-FFF2-40B4-BE49-F238E27FC236}">
                  <a16:creationId xmlns:a16="http://schemas.microsoft.com/office/drawing/2014/main" id="{D2665D98-28C8-45E7-B7D8-6E3941D360C7}"/>
                </a:ext>
              </a:extLst>
            </p:cNvPr>
            <p:cNvSpPr/>
            <p:nvPr/>
          </p:nvSpPr>
          <p:spPr>
            <a:xfrm>
              <a:off x="8327552" y="2604688"/>
              <a:ext cx="297815" cy="457200"/>
            </a:xfrm>
            <a:custGeom>
              <a:avLst/>
              <a:gdLst/>
              <a:ahLst/>
              <a:cxnLst/>
              <a:rect l="l" t="t" r="r" b="b"/>
              <a:pathLst>
                <a:path w="297815" h="457200">
                  <a:moveTo>
                    <a:pt x="0" y="0"/>
                  </a:moveTo>
                  <a:lnTo>
                    <a:pt x="0" y="114198"/>
                  </a:lnTo>
                  <a:lnTo>
                    <a:pt x="297239" y="114198"/>
                  </a:lnTo>
                  <a:lnTo>
                    <a:pt x="297239" y="456792"/>
                  </a:lnTo>
                  <a:lnTo>
                    <a:pt x="183040" y="456792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07">
              <a:extLst>
                <a:ext uri="{FF2B5EF4-FFF2-40B4-BE49-F238E27FC236}">
                  <a16:creationId xmlns:a16="http://schemas.microsoft.com/office/drawing/2014/main" id="{6E7A6783-E749-47B5-99A9-CAEBB3E739CA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840732" y="4559390"/>
              <a:ext cx="694593" cy="469001"/>
            </a:xfrm>
            <a:prstGeom prst="rect">
              <a:avLst/>
            </a:prstGeom>
          </p:spPr>
        </p:pic>
        <p:pic>
          <p:nvPicPr>
            <p:cNvPr id="115" name="object 108">
              <a:extLst>
                <a:ext uri="{FF2B5EF4-FFF2-40B4-BE49-F238E27FC236}">
                  <a16:creationId xmlns:a16="http://schemas.microsoft.com/office/drawing/2014/main" id="{A543F36E-8C3C-48F8-927E-21C6B235D763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824595" y="4546056"/>
              <a:ext cx="685998" cy="456792"/>
            </a:xfrm>
            <a:prstGeom prst="rect">
              <a:avLst/>
            </a:prstGeom>
          </p:spPr>
        </p:pic>
      </p:grpSp>
      <p:sp>
        <p:nvSpPr>
          <p:cNvPr id="116" name="object 109">
            <a:extLst>
              <a:ext uri="{FF2B5EF4-FFF2-40B4-BE49-F238E27FC236}">
                <a16:creationId xmlns:a16="http://schemas.microsoft.com/office/drawing/2014/main" id="{3D5627FB-B461-4A13-84A5-AE9E32796535}"/>
              </a:ext>
            </a:extLst>
          </p:cNvPr>
          <p:cNvSpPr txBox="1"/>
          <p:nvPr/>
        </p:nvSpPr>
        <p:spPr>
          <a:xfrm>
            <a:off x="8624695" y="4089870"/>
            <a:ext cx="686435" cy="457200"/>
          </a:xfrm>
          <a:prstGeom prst="rect">
            <a:avLst/>
          </a:prstGeom>
          <a:ln w="9516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05"/>
              </a:spcBef>
            </a:pPr>
            <a:r>
              <a:rPr sz="600" b="1" spc="-5" dirty="0">
                <a:latin typeface="Arial"/>
                <a:cs typeface="Arial"/>
              </a:rPr>
              <a:t>P.2.7.4</a:t>
            </a:r>
            <a:endParaRPr sz="600">
              <a:latin typeface="Arial"/>
              <a:cs typeface="Arial"/>
            </a:endParaRPr>
          </a:p>
          <a:p>
            <a:pPr marL="78105" marR="70485" indent="635" algn="ctr">
              <a:lnSpc>
                <a:spcPct val="100000"/>
              </a:lnSpc>
            </a:pPr>
            <a:r>
              <a:rPr sz="600" b="1" spc="-5" dirty="0">
                <a:latin typeface="Arial"/>
                <a:cs typeface="Arial"/>
              </a:rPr>
              <a:t>Cryomodule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Controls </a:t>
            </a:r>
            <a:r>
              <a:rPr sz="600" b="1" spc="2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Aar</a:t>
            </a:r>
            <a:r>
              <a:rPr sz="600" dirty="0">
                <a:latin typeface="Arial"/>
                <a:cs typeface="Arial"/>
              </a:rPr>
              <a:t>on</a:t>
            </a:r>
            <a:r>
              <a:rPr sz="600" spc="-5" dirty="0">
                <a:latin typeface="Arial"/>
                <a:cs typeface="Arial"/>
              </a:rPr>
              <a:t> Cole</a:t>
            </a:r>
            <a:r>
              <a:rPr sz="600" dirty="0">
                <a:latin typeface="Arial"/>
                <a:cs typeface="Arial"/>
              </a:rPr>
              <a:t>m</a:t>
            </a:r>
            <a:r>
              <a:rPr sz="600" spc="-5" dirty="0">
                <a:latin typeface="Arial"/>
                <a:cs typeface="Arial"/>
              </a:rPr>
              <a:t>a</a:t>
            </a:r>
            <a:r>
              <a:rPr sz="600" dirty="0">
                <a:latin typeface="Arial"/>
                <a:cs typeface="Arial"/>
              </a:rPr>
              <a:t>n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17" name="object 110">
            <a:extLst>
              <a:ext uri="{FF2B5EF4-FFF2-40B4-BE49-F238E27FC236}">
                <a16:creationId xmlns:a16="http://schemas.microsoft.com/office/drawing/2014/main" id="{9887C219-A966-4E63-B4DF-3D5E9DF2B1B9}"/>
              </a:ext>
            </a:extLst>
          </p:cNvPr>
          <p:cNvGrpSpPr/>
          <p:nvPr/>
        </p:nvGrpSpPr>
        <p:grpSpPr>
          <a:xfrm>
            <a:off x="3507648" y="2142152"/>
            <a:ext cx="5923915" cy="3570604"/>
            <a:chOff x="2707548" y="2598338"/>
            <a:chExt cx="5923915" cy="3570604"/>
          </a:xfrm>
        </p:grpSpPr>
        <p:sp>
          <p:nvSpPr>
            <p:cNvPr id="118" name="object 111">
              <a:extLst>
                <a:ext uri="{FF2B5EF4-FFF2-40B4-BE49-F238E27FC236}">
                  <a16:creationId xmlns:a16="http://schemas.microsoft.com/office/drawing/2014/main" id="{878A544A-0A33-42DD-B818-3E439C164F23}"/>
                </a:ext>
              </a:extLst>
            </p:cNvPr>
            <p:cNvSpPr/>
            <p:nvPr/>
          </p:nvSpPr>
          <p:spPr>
            <a:xfrm>
              <a:off x="8327552" y="2604688"/>
              <a:ext cx="297815" cy="2169795"/>
            </a:xfrm>
            <a:custGeom>
              <a:avLst/>
              <a:gdLst/>
              <a:ahLst/>
              <a:cxnLst/>
              <a:rect l="l" t="t" r="r" b="b"/>
              <a:pathLst>
                <a:path w="297815" h="2169795">
                  <a:moveTo>
                    <a:pt x="0" y="0"/>
                  </a:moveTo>
                  <a:lnTo>
                    <a:pt x="0" y="114198"/>
                  </a:lnTo>
                  <a:lnTo>
                    <a:pt x="297239" y="114198"/>
                  </a:lnTo>
                  <a:lnTo>
                    <a:pt x="297239" y="2169764"/>
                  </a:lnTo>
                  <a:lnTo>
                    <a:pt x="183040" y="2169764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2">
              <a:extLst>
                <a:ext uri="{FF2B5EF4-FFF2-40B4-BE49-F238E27FC236}">
                  <a16:creationId xmlns:a16="http://schemas.microsoft.com/office/drawing/2014/main" id="{75775A7F-281E-421C-BDC4-6C8A67ADBC65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725735" y="5708224"/>
              <a:ext cx="689310" cy="460093"/>
            </a:xfrm>
            <a:prstGeom prst="rect">
              <a:avLst/>
            </a:prstGeom>
          </p:spPr>
        </p:pic>
        <p:pic>
          <p:nvPicPr>
            <p:cNvPr id="120" name="object 113">
              <a:extLst>
                <a:ext uri="{FF2B5EF4-FFF2-40B4-BE49-F238E27FC236}">
                  <a16:creationId xmlns:a16="http://schemas.microsoft.com/office/drawing/2014/main" id="{E8C82B88-961B-44C1-84BB-2C31DE94C371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707548" y="5688847"/>
              <a:ext cx="685188" cy="456792"/>
            </a:xfrm>
            <a:prstGeom prst="rect">
              <a:avLst/>
            </a:prstGeom>
          </p:spPr>
        </p:pic>
      </p:grpSp>
      <p:sp>
        <p:nvSpPr>
          <p:cNvPr id="121" name="object 114">
            <a:extLst>
              <a:ext uri="{FF2B5EF4-FFF2-40B4-BE49-F238E27FC236}">
                <a16:creationId xmlns:a16="http://schemas.microsoft.com/office/drawing/2014/main" id="{32D82F0C-3F23-4117-9CB0-73CA1ED97809}"/>
              </a:ext>
            </a:extLst>
          </p:cNvPr>
          <p:cNvSpPr txBox="1"/>
          <p:nvPr/>
        </p:nvSpPr>
        <p:spPr>
          <a:xfrm>
            <a:off x="3507648" y="5232661"/>
            <a:ext cx="688975" cy="45720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41605" marR="62230" indent="-74295">
              <a:lnSpc>
                <a:spcPct val="100000"/>
              </a:lnSpc>
              <a:spcBef>
                <a:spcPts val="300"/>
              </a:spcBef>
            </a:pPr>
            <a:r>
              <a:rPr sz="600" b="1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.2.</a:t>
            </a:r>
            <a:r>
              <a:rPr sz="600" b="1" dirty="0">
                <a:latin typeface="Arial"/>
                <a:cs typeface="Arial"/>
              </a:rPr>
              <a:t>2</a:t>
            </a:r>
            <a:r>
              <a:rPr sz="600" b="1" spc="-5" dirty="0">
                <a:latin typeface="Arial"/>
                <a:cs typeface="Arial"/>
              </a:rPr>
              <a:t>.</a:t>
            </a:r>
            <a:r>
              <a:rPr sz="600" b="1" dirty="0">
                <a:latin typeface="Arial"/>
                <a:cs typeface="Arial"/>
              </a:rPr>
              <a:t>8</a:t>
            </a:r>
            <a:r>
              <a:rPr sz="600" b="1" spc="-5" dirty="0">
                <a:latin typeface="Arial"/>
                <a:cs typeface="Arial"/>
              </a:rPr>
              <a:t> Co</a:t>
            </a:r>
            <a:r>
              <a:rPr sz="600" b="1" dirty="0">
                <a:latin typeface="Arial"/>
                <a:cs typeface="Arial"/>
              </a:rPr>
              <a:t>u</a:t>
            </a:r>
            <a:r>
              <a:rPr sz="600" b="1" spc="-5" dirty="0">
                <a:latin typeface="Arial"/>
                <a:cs typeface="Arial"/>
              </a:rPr>
              <a:t>pl</a:t>
            </a:r>
            <a:r>
              <a:rPr sz="600" b="1" dirty="0">
                <a:latin typeface="Arial"/>
                <a:cs typeface="Arial"/>
              </a:rPr>
              <a:t>er  </a:t>
            </a:r>
            <a:r>
              <a:rPr sz="600" b="1" spc="-5" dirty="0">
                <a:latin typeface="Arial"/>
                <a:cs typeface="Arial"/>
              </a:rPr>
              <a:t>Waveguide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Transition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Yoon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Kang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22" name="object 115">
            <a:extLst>
              <a:ext uri="{FF2B5EF4-FFF2-40B4-BE49-F238E27FC236}">
                <a16:creationId xmlns:a16="http://schemas.microsoft.com/office/drawing/2014/main" id="{D2170BB4-0EAE-4179-BB92-90B18F82E0BB}"/>
              </a:ext>
            </a:extLst>
          </p:cNvPr>
          <p:cNvGrpSpPr/>
          <p:nvPr/>
        </p:nvGrpSpPr>
        <p:grpSpPr>
          <a:xfrm>
            <a:off x="2747266" y="2142152"/>
            <a:ext cx="2519680" cy="3325495"/>
            <a:chOff x="1947166" y="2598338"/>
            <a:chExt cx="2519680" cy="3325495"/>
          </a:xfrm>
        </p:grpSpPr>
        <p:sp>
          <p:nvSpPr>
            <p:cNvPr id="123" name="object 116">
              <a:extLst>
                <a:ext uri="{FF2B5EF4-FFF2-40B4-BE49-F238E27FC236}">
                  <a16:creationId xmlns:a16="http://schemas.microsoft.com/office/drawing/2014/main" id="{7302F07C-7E68-48D5-B352-CD19F0B435A5}"/>
                </a:ext>
              </a:extLst>
            </p:cNvPr>
            <p:cNvSpPr/>
            <p:nvPr/>
          </p:nvSpPr>
          <p:spPr>
            <a:xfrm>
              <a:off x="2593350" y="2604688"/>
              <a:ext cx="411480" cy="3312795"/>
            </a:xfrm>
            <a:custGeom>
              <a:avLst/>
              <a:gdLst/>
              <a:ahLst/>
              <a:cxnLst/>
              <a:rect l="l" t="t" r="r" b="b"/>
              <a:pathLst>
                <a:path w="411480" h="3312795">
                  <a:moveTo>
                    <a:pt x="411437" y="0"/>
                  </a:moveTo>
                  <a:lnTo>
                    <a:pt x="411437" y="114198"/>
                  </a:lnTo>
                  <a:lnTo>
                    <a:pt x="0" y="114198"/>
                  </a:lnTo>
                  <a:lnTo>
                    <a:pt x="0" y="3312555"/>
                  </a:lnTo>
                  <a:lnTo>
                    <a:pt x="114198" y="3312555"/>
                  </a:lnTo>
                </a:path>
              </a:pathLst>
            </a:custGeom>
            <a:ln w="12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17">
              <a:extLst>
                <a:ext uri="{FF2B5EF4-FFF2-40B4-BE49-F238E27FC236}">
                  <a16:creationId xmlns:a16="http://schemas.microsoft.com/office/drawing/2014/main" id="{057025D8-8052-43F2-8484-D4B1BEAFB6FC}"/>
                </a:ext>
              </a:extLst>
            </p:cNvPr>
            <p:cNvSpPr/>
            <p:nvPr/>
          </p:nvSpPr>
          <p:spPr>
            <a:xfrm>
              <a:off x="1953516" y="2604688"/>
              <a:ext cx="0" cy="222250"/>
            </a:xfrm>
            <a:custGeom>
              <a:avLst/>
              <a:gdLst/>
              <a:ahLst/>
              <a:cxnLst/>
              <a:rect l="l" t="t" r="r" b="b"/>
              <a:pathLst>
                <a:path h="222250">
                  <a:moveTo>
                    <a:pt x="0" y="0"/>
                  </a:moveTo>
                  <a:lnTo>
                    <a:pt x="0" y="221916"/>
                  </a:lnTo>
                </a:path>
              </a:pathLst>
            </a:custGeom>
            <a:ln w="12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18">
              <a:extLst>
                <a:ext uri="{FF2B5EF4-FFF2-40B4-BE49-F238E27FC236}">
                  <a16:creationId xmlns:a16="http://schemas.microsoft.com/office/drawing/2014/main" id="{47BAD086-D569-49E0-88BF-F07310DC1FAB}"/>
                </a:ext>
              </a:extLst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776575" y="2849657"/>
              <a:ext cx="690109" cy="460093"/>
            </a:xfrm>
            <a:prstGeom prst="rect">
              <a:avLst/>
            </a:prstGeom>
          </p:spPr>
        </p:pic>
        <p:pic>
          <p:nvPicPr>
            <p:cNvPr id="126" name="object 119">
              <a:extLst>
                <a:ext uri="{FF2B5EF4-FFF2-40B4-BE49-F238E27FC236}">
                  <a16:creationId xmlns:a16="http://schemas.microsoft.com/office/drawing/2014/main" id="{4C018D7C-0225-4B4F-8B5E-F8CB1BD69004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758818" y="2833084"/>
              <a:ext cx="685188" cy="456792"/>
            </a:xfrm>
            <a:prstGeom prst="rect">
              <a:avLst/>
            </a:prstGeom>
          </p:spPr>
        </p:pic>
      </p:grpSp>
      <p:sp>
        <p:nvSpPr>
          <p:cNvPr id="127" name="object 120">
            <a:extLst>
              <a:ext uri="{FF2B5EF4-FFF2-40B4-BE49-F238E27FC236}">
                <a16:creationId xmlns:a16="http://schemas.microsoft.com/office/drawing/2014/main" id="{C7410F89-49F8-480E-98E5-7D655C2B6DF8}"/>
              </a:ext>
            </a:extLst>
          </p:cNvPr>
          <p:cNvSpPr txBox="1"/>
          <p:nvPr/>
        </p:nvSpPr>
        <p:spPr>
          <a:xfrm>
            <a:off x="4558918" y="2374469"/>
            <a:ext cx="696595" cy="45720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130810">
              <a:lnSpc>
                <a:spcPct val="100000"/>
              </a:lnSpc>
              <a:spcBef>
                <a:spcPts val="350"/>
              </a:spcBef>
            </a:pPr>
            <a:r>
              <a:rPr sz="600" b="1" spc="-5" dirty="0">
                <a:latin typeface="Arial"/>
                <a:cs typeface="Arial"/>
              </a:rPr>
              <a:t>Partner</a:t>
            </a:r>
            <a:r>
              <a:rPr sz="600" b="1" spc="-4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Lab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28" name="object 121">
            <a:extLst>
              <a:ext uri="{FF2B5EF4-FFF2-40B4-BE49-F238E27FC236}">
                <a16:creationId xmlns:a16="http://schemas.microsoft.com/office/drawing/2014/main" id="{636133B8-644B-4D48-8AD5-A7286C8E251B}"/>
              </a:ext>
            </a:extLst>
          </p:cNvPr>
          <p:cNvGrpSpPr/>
          <p:nvPr/>
        </p:nvGrpSpPr>
        <p:grpSpPr>
          <a:xfrm>
            <a:off x="4437560" y="2142152"/>
            <a:ext cx="1743710" cy="711835"/>
            <a:chOff x="3637460" y="2598338"/>
            <a:chExt cx="1743710" cy="711835"/>
          </a:xfrm>
        </p:grpSpPr>
        <p:sp>
          <p:nvSpPr>
            <p:cNvPr id="129" name="object 122">
              <a:extLst>
                <a:ext uri="{FF2B5EF4-FFF2-40B4-BE49-F238E27FC236}">
                  <a16:creationId xmlns:a16="http://schemas.microsoft.com/office/drawing/2014/main" id="{3CA9BD5B-1D76-47F8-8AEF-0AF0C4667323}"/>
                </a:ext>
              </a:extLst>
            </p:cNvPr>
            <p:cNvSpPr/>
            <p:nvPr/>
          </p:nvSpPr>
          <p:spPr>
            <a:xfrm>
              <a:off x="3643810" y="2604688"/>
              <a:ext cx="411480" cy="457200"/>
            </a:xfrm>
            <a:custGeom>
              <a:avLst/>
              <a:gdLst/>
              <a:ahLst/>
              <a:cxnLst/>
              <a:rect l="l" t="t" r="r" b="b"/>
              <a:pathLst>
                <a:path w="411479" h="457200">
                  <a:moveTo>
                    <a:pt x="411437" y="0"/>
                  </a:moveTo>
                  <a:lnTo>
                    <a:pt x="411437" y="114198"/>
                  </a:lnTo>
                  <a:lnTo>
                    <a:pt x="0" y="114198"/>
                  </a:lnTo>
                  <a:lnTo>
                    <a:pt x="0" y="456792"/>
                  </a:lnTo>
                  <a:lnTo>
                    <a:pt x="115008" y="456792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23">
              <a:extLst>
                <a:ext uri="{FF2B5EF4-FFF2-40B4-BE49-F238E27FC236}">
                  <a16:creationId xmlns:a16="http://schemas.microsoft.com/office/drawing/2014/main" id="{1143D98C-CCA0-4B0C-9029-8D5AAD04CE09}"/>
                </a:ext>
              </a:extLst>
            </p:cNvPr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690969" y="2849657"/>
              <a:ext cx="690109" cy="460093"/>
            </a:xfrm>
            <a:prstGeom prst="rect">
              <a:avLst/>
            </a:prstGeom>
          </p:spPr>
        </p:pic>
        <p:pic>
          <p:nvPicPr>
            <p:cNvPr id="131" name="object 124">
              <a:extLst>
                <a:ext uri="{FF2B5EF4-FFF2-40B4-BE49-F238E27FC236}">
                  <a16:creationId xmlns:a16="http://schemas.microsoft.com/office/drawing/2014/main" id="{15D7175D-83DA-4AF5-AAF5-5D9E6B414AC7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672403" y="2833084"/>
              <a:ext cx="685188" cy="456792"/>
            </a:xfrm>
            <a:prstGeom prst="rect">
              <a:avLst/>
            </a:prstGeom>
          </p:spPr>
        </p:pic>
      </p:grpSp>
      <p:sp>
        <p:nvSpPr>
          <p:cNvPr id="132" name="object 125">
            <a:extLst>
              <a:ext uri="{FF2B5EF4-FFF2-40B4-BE49-F238E27FC236}">
                <a16:creationId xmlns:a16="http://schemas.microsoft.com/office/drawing/2014/main" id="{84798026-B3E6-48C9-9B10-7B666DE289AC}"/>
              </a:ext>
            </a:extLst>
          </p:cNvPr>
          <p:cNvSpPr txBox="1"/>
          <p:nvPr/>
        </p:nvSpPr>
        <p:spPr>
          <a:xfrm>
            <a:off x="5472503" y="2374469"/>
            <a:ext cx="685800" cy="45720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80"/>
              </a:lnSpc>
            </a:pPr>
            <a:r>
              <a:rPr sz="600" b="1" spc="-5" dirty="0">
                <a:latin typeface="Arial"/>
                <a:cs typeface="Arial"/>
              </a:rPr>
              <a:t>P.2.4.1</a:t>
            </a:r>
            <a:endParaRPr sz="600">
              <a:latin typeface="Arial"/>
              <a:cs typeface="Arial"/>
            </a:endParaRPr>
          </a:p>
          <a:p>
            <a:pPr marL="31115" marR="23495" algn="ctr">
              <a:lnSpc>
                <a:spcPct val="100000"/>
              </a:lnSpc>
            </a:pPr>
            <a:r>
              <a:rPr sz="600" b="1" spc="-5" dirty="0">
                <a:latin typeface="Arial"/>
                <a:cs typeface="Arial"/>
              </a:rPr>
              <a:t>M</a:t>
            </a:r>
            <a:r>
              <a:rPr sz="600" b="1" dirty="0">
                <a:latin typeface="Arial"/>
                <a:cs typeface="Arial"/>
              </a:rPr>
              <a:t>a</a:t>
            </a:r>
            <a:r>
              <a:rPr sz="600" b="1" spc="-5" dirty="0">
                <a:latin typeface="Arial"/>
                <a:cs typeface="Arial"/>
              </a:rPr>
              <a:t>na</a:t>
            </a:r>
            <a:r>
              <a:rPr sz="600" b="1" dirty="0">
                <a:latin typeface="Arial"/>
                <a:cs typeface="Arial"/>
              </a:rPr>
              <a:t>g</a:t>
            </a:r>
            <a:r>
              <a:rPr sz="600" b="1" spc="-5" dirty="0">
                <a:latin typeface="Arial"/>
                <a:cs typeface="Arial"/>
              </a:rPr>
              <a:t>e</a:t>
            </a:r>
            <a:r>
              <a:rPr sz="600" b="1" dirty="0">
                <a:latin typeface="Arial"/>
                <a:cs typeface="Arial"/>
              </a:rPr>
              <a:t>m</a:t>
            </a:r>
            <a:r>
              <a:rPr sz="600" b="1" spc="-5" dirty="0">
                <a:latin typeface="Arial"/>
                <a:cs typeface="Arial"/>
              </a:rPr>
              <a:t>en</a:t>
            </a:r>
            <a:r>
              <a:rPr sz="600" b="1" dirty="0">
                <a:latin typeface="Arial"/>
                <a:cs typeface="Arial"/>
              </a:rPr>
              <a:t>t </a:t>
            </a:r>
            <a:r>
              <a:rPr sz="600" b="1" spc="-5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nd  </a:t>
            </a:r>
            <a:r>
              <a:rPr sz="600" b="1" spc="-5" dirty="0">
                <a:latin typeface="Arial"/>
                <a:cs typeface="Arial"/>
              </a:rPr>
              <a:t>System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Integration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ts val="715"/>
              </a:lnSpc>
            </a:pPr>
            <a:r>
              <a:rPr sz="600" spc="-5" dirty="0">
                <a:latin typeface="Arial"/>
                <a:cs typeface="Arial"/>
              </a:rPr>
              <a:t>Brian</a:t>
            </a:r>
            <a:r>
              <a:rPr sz="600" spc="-4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Degraff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33" name="object 126">
            <a:extLst>
              <a:ext uri="{FF2B5EF4-FFF2-40B4-BE49-F238E27FC236}">
                <a16:creationId xmlns:a16="http://schemas.microsoft.com/office/drawing/2014/main" id="{ADEC841B-C4E0-49F8-A55A-C06F8E7BDE64}"/>
              </a:ext>
            </a:extLst>
          </p:cNvPr>
          <p:cNvGrpSpPr/>
          <p:nvPr/>
        </p:nvGrpSpPr>
        <p:grpSpPr>
          <a:xfrm>
            <a:off x="5472503" y="2142152"/>
            <a:ext cx="805815" cy="1286510"/>
            <a:chOff x="4672403" y="2598338"/>
            <a:chExt cx="805815" cy="1286510"/>
          </a:xfrm>
        </p:grpSpPr>
        <p:sp>
          <p:nvSpPr>
            <p:cNvPr id="134" name="object 127">
              <a:extLst>
                <a:ext uri="{FF2B5EF4-FFF2-40B4-BE49-F238E27FC236}">
                  <a16:creationId xmlns:a16="http://schemas.microsoft.com/office/drawing/2014/main" id="{06457A61-308F-47DC-8DF1-24FBE8C791B3}"/>
                </a:ext>
              </a:extLst>
            </p:cNvPr>
            <p:cNvSpPr/>
            <p:nvPr/>
          </p:nvSpPr>
          <p:spPr>
            <a:xfrm>
              <a:off x="5174551" y="2604688"/>
              <a:ext cx="297815" cy="457200"/>
            </a:xfrm>
            <a:custGeom>
              <a:avLst/>
              <a:gdLst/>
              <a:ahLst/>
              <a:cxnLst/>
              <a:rect l="l" t="t" r="r" b="b"/>
              <a:pathLst>
                <a:path w="297814" h="457200">
                  <a:moveTo>
                    <a:pt x="0" y="0"/>
                  </a:moveTo>
                  <a:lnTo>
                    <a:pt x="0" y="114198"/>
                  </a:lnTo>
                  <a:lnTo>
                    <a:pt x="297239" y="114198"/>
                  </a:lnTo>
                  <a:lnTo>
                    <a:pt x="297239" y="456792"/>
                  </a:lnTo>
                  <a:lnTo>
                    <a:pt x="183040" y="456792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28">
              <a:extLst>
                <a:ext uri="{FF2B5EF4-FFF2-40B4-BE49-F238E27FC236}">
                  <a16:creationId xmlns:a16="http://schemas.microsoft.com/office/drawing/2014/main" id="{62B7987F-DD47-44AE-9C9C-30C84314EF60}"/>
                </a:ext>
              </a:extLst>
            </p:cNvPr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690970" y="3424262"/>
              <a:ext cx="690109" cy="460093"/>
            </a:xfrm>
            <a:prstGeom prst="rect">
              <a:avLst/>
            </a:prstGeom>
          </p:spPr>
        </p:pic>
        <p:pic>
          <p:nvPicPr>
            <p:cNvPr id="136" name="object 129">
              <a:extLst>
                <a:ext uri="{FF2B5EF4-FFF2-40B4-BE49-F238E27FC236}">
                  <a16:creationId xmlns:a16="http://schemas.microsoft.com/office/drawing/2014/main" id="{27C8C8FA-5CD4-47F7-84BF-01EC5D9688E4}"/>
                </a:ext>
              </a:extLst>
            </p:cNvPr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672403" y="3404075"/>
              <a:ext cx="685188" cy="456792"/>
            </a:xfrm>
            <a:prstGeom prst="rect">
              <a:avLst/>
            </a:prstGeom>
          </p:spPr>
        </p:pic>
      </p:grpSp>
      <p:sp>
        <p:nvSpPr>
          <p:cNvPr id="137" name="object 130">
            <a:extLst>
              <a:ext uri="{FF2B5EF4-FFF2-40B4-BE49-F238E27FC236}">
                <a16:creationId xmlns:a16="http://schemas.microsoft.com/office/drawing/2014/main" id="{DAC1F7CF-07C3-48E8-8FE7-A1B6BBEE7103}"/>
              </a:ext>
            </a:extLst>
          </p:cNvPr>
          <p:cNvSpPr txBox="1"/>
          <p:nvPr/>
        </p:nvSpPr>
        <p:spPr>
          <a:xfrm>
            <a:off x="5472503" y="2947889"/>
            <a:ext cx="685800" cy="45720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550">
              <a:latin typeface="Times New Roman"/>
              <a:cs typeface="Times New Roman"/>
            </a:endParaRPr>
          </a:p>
          <a:p>
            <a:pPr marL="109855" marR="17145" indent="-85090">
              <a:lnSpc>
                <a:spcPct val="100000"/>
              </a:lnSpc>
            </a:pPr>
            <a:r>
              <a:rPr sz="600" b="1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.2.</a:t>
            </a:r>
            <a:r>
              <a:rPr sz="600" b="1" dirty="0">
                <a:latin typeface="Arial"/>
                <a:cs typeface="Arial"/>
              </a:rPr>
              <a:t>4</a:t>
            </a:r>
            <a:r>
              <a:rPr sz="600" b="1" spc="-5" dirty="0">
                <a:latin typeface="Arial"/>
                <a:cs typeface="Arial"/>
              </a:rPr>
              <a:t>.</a:t>
            </a:r>
            <a:r>
              <a:rPr sz="600" b="1" dirty="0">
                <a:latin typeface="Arial"/>
                <a:cs typeface="Arial"/>
              </a:rPr>
              <a:t>2</a:t>
            </a:r>
            <a:r>
              <a:rPr sz="600" b="1" spc="-5" dirty="0">
                <a:latin typeface="Arial"/>
                <a:cs typeface="Arial"/>
              </a:rPr>
              <a:t> C</a:t>
            </a:r>
            <a:r>
              <a:rPr sz="600" b="1" dirty="0">
                <a:latin typeface="Arial"/>
                <a:cs typeface="Arial"/>
              </a:rPr>
              <a:t>r</a:t>
            </a:r>
            <a:r>
              <a:rPr sz="600" b="1" spc="-5" dirty="0">
                <a:latin typeface="Arial"/>
                <a:cs typeface="Arial"/>
              </a:rPr>
              <a:t>yo</a:t>
            </a:r>
            <a:r>
              <a:rPr sz="600" b="1" dirty="0">
                <a:latin typeface="Arial"/>
                <a:cs typeface="Arial"/>
              </a:rPr>
              <a:t>g</a:t>
            </a:r>
            <a:r>
              <a:rPr sz="600" b="1" spc="-5" dirty="0">
                <a:latin typeface="Arial"/>
                <a:cs typeface="Arial"/>
              </a:rPr>
              <a:t>en</a:t>
            </a:r>
            <a:r>
              <a:rPr sz="600" b="1" spc="5" dirty="0">
                <a:latin typeface="Arial"/>
                <a:cs typeface="Arial"/>
              </a:rPr>
              <a:t>i</a:t>
            </a:r>
            <a:r>
              <a:rPr sz="600" b="1" dirty="0">
                <a:latin typeface="Arial"/>
                <a:cs typeface="Arial"/>
              </a:rPr>
              <a:t>c  </a:t>
            </a:r>
            <a:r>
              <a:rPr sz="600" b="1" spc="-5" dirty="0">
                <a:latin typeface="Arial"/>
                <a:cs typeface="Arial"/>
              </a:rPr>
              <a:t>Components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Brian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Degraff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38" name="object 131">
            <a:extLst>
              <a:ext uri="{FF2B5EF4-FFF2-40B4-BE49-F238E27FC236}">
                <a16:creationId xmlns:a16="http://schemas.microsoft.com/office/drawing/2014/main" id="{262928D3-B42F-413C-89A0-146AC9F67E65}"/>
              </a:ext>
            </a:extLst>
          </p:cNvPr>
          <p:cNvGrpSpPr/>
          <p:nvPr/>
        </p:nvGrpSpPr>
        <p:grpSpPr>
          <a:xfrm>
            <a:off x="5472503" y="2142152"/>
            <a:ext cx="805815" cy="1856105"/>
            <a:chOff x="4672403" y="2598338"/>
            <a:chExt cx="805815" cy="1856105"/>
          </a:xfrm>
        </p:grpSpPr>
        <p:sp>
          <p:nvSpPr>
            <p:cNvPr id="139" name="object 132">
              <a:extLst>
                <a:ext uri="{FF2B5EF4-FFF2-40B4-BE49-F238E27FC236}">
                  <a16:creationId xmlns:a16="http://schemas.microsoft.com/office/drawing/2014/main" id="{E4F2FB40-077E-4A2C-B725-3706DA3AA109}"/>
                </a:ext>
              </a:extLst>
            </p:cNvPr>
            <p:cNvSpPr/>
            <p:nvPr/>
          </p:nvSpPr>
          <p:spPr>
            <a:xfrm>
              <a:off x="5174551" y="2604688"/>
              <a:ext cx="297815" cy="1028065"/>
            </a:xfrm>
            <a:custGeom>
              <a:avLst/>
              <a:gdLst/>
              <a:ahLst/>
              <a:cxnLst/>
              <a:rect l="l" t="t" r="r" b="b"/>
              <a:pathLst>
                <a:path w="297814" h="1028064">
                  <a:moveTo>
                    <a:pt x="0" y="0"/>
                  </a:moveTo>
                  <a:lnTo>
                    <a:pt x="0" y="114198"/>
                  </a:lnTo>
                  <a:lnTo>
                    <a:pt x="297239" y="114198"/>
                  </a:lnTo>
                  <a:lnTo>
                    <a:pt x="297239" y="1027782"/>
                  </a:lnTo>
                  <a:lnTo>
                    <a:pt x="183040" y="1027782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33">
              <a:extLst>
                <a:ext uri="{FF2B5EF4-FFF2-40B4-BE49-F238E27FC236}">
                  <a16:creationId xmlns:a16="http://schemas.microsoft.com/office/drawing/2014/main" id="{6C90B0DE-9EC6-4CE9-AE01-F2E6940E3111}"/>
                </a:ext>
              </a:extLst>
            </p:cNvPr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690970" y="3993640"/>
              <a:ext cx="690109" cy="460516"/>
            </a:xfrm>
            <a:prstGeom prst="rect">
              <a:avLst/>
            </a:prstGeom>
          </p:spPr>
        </p:pic>
        <p:pic>
          <p:nvPicPr>
            <p:cNvPr id="141" name="object 134">
              <a:extLst>
                <a:ext uri="{FF2B5EF4-FFF2-40B4-BE49-F238E27FC236}">
                  <a16:creationId xmlns:a16="http://schemas.microsoft.com/office/drawing/2014/main" id="{DF6783D8-251B-49D8-AC6B-E7AA15560033}"/>
                </a:ext>
              </a:extLst>
            </p:cNvPr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672403" y="3975065"/>
              <a:ext cx="685188" cy="456792"/>
            </a:xfrm>
            <a:prstGeom prst="rect">
              <a:avLst/>
            </a:prstGeom>
          </p:spPr>
        </p:pic>
      </p:grpSp>
      <p:sp>
        <p:nvSpPr>
          <p:cNvPr id="142" name="object 135">
            <a:extLst>
              <a:ext uri="{FF2B5EF4-FFF2-40B4-BE49-F238E27FC236}">
                <a16:creationId xmlns:a16="http://schemas.microsoft.com/office/drawing/2014/main" id="{F1246AE1-76BA-45E0-B691-8C8CDA71F1DD}"/>
              </a:ext>
            </a:extLst>
          </p:cNvPr>
          <p:cNvSpPr txBox="1"/>
          <p:nvPr/>
        </p:nvSpPr>
        <p:spPr>
          <a:xfrm>
            <a:off x="5472503" y="3518879"/>
            <a:ext cx="685800" cy="45720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550">
              <a:latin typeface="Times New Roman"/>
              <a:cs typeface="Times New Roman"/>
            </a:endParaRPr>
          </a:p>
          <a:p>
            <a:pPr marL="60960" indent="-57785">
              <a:lnSpc>
                <a:spcPct val="100000"/>
              </a:lnSpc>
            </a:pPr>
            <a:r>
              <a:rPr sz="600" b="1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.2.</a:t>
            </a:r>
            <a:r>
              <a:rPr sz="600" b="1" dirty="0">
                <a:latin typeface="Arial"/>
                <a:cs typeface="Arial"/>
              </a:rPr>
              <a:t>4</a:t>
            </a:r>
            <a:r>
              <a:rPr sz="600" b="1" spc="-5" dirty="0">
                <a:latin typeface="Arial"/>
                <a:cs typeface="Arial"/>
              </a:rPr>
              <a:t>.</a:t>
            </a:r>
            <a:r>
              <a:rPr sz="600" b="1" dirty="0">
                <a:latin typeface="Arial"/>
                <a:cs typeface="Arial"/>
              </a:rPr>
              <a:t>3</a:t>
            </a:r>
            <a:r>
              <a:rPr sz="600" b="1" spc="-5" dirty="0">
                <a:latin typeface="Arial"/>
                <a:cs typeface="Arial"/>
              </a:rPr>
              <a:t> C</a:t>
            </a:r>
            <a:r>
              <a:rPr sz="600" b="1" dirty="0">
                <a:latin typeface="Arial"/>
                <a:cs typeface="Arial"/>
              </a:rPr>
              <a:t>r</a:t>
            </a:r>
            <a:r>
              <a:rPr sz="600" b="1" spc="-5" dirty="0">
                <a:latin typeface="Arial"/>
                <a:cs typeface="Arial"/>
              </a:rPr>
              <a:t>yo</a:t>
            </a:r>
            <a:r>
              <a:rPr sz="600" b="1" dirty="0">
                <a:latin typeface="Arial"/>
                <a:cs typeface="Arial"/>
              </a:rPr>
              <a:t>g</a:t>
            </a:r>
            <a:r>
              <a:rPr sz="600" b="1" spc="-5" dirty="0">
                <a:latin typeface="Arial"/>
                <a:cs typeface="Arial"/>
              </a:rPr>
              <a:t>en</a:t>
            </a:r>
            <a:r>
              <a:rPr sz="600" b="1" spc="5" dirty="0">
                <a:latin typeface="Arial"/>
                <a:cs typeface="Arial"/>
              </a:rPr>
              <a:t>i</a:t>
            </a:r>
            <a:r>
              <a:rPr sz="600" b="1" spc="-5" dirty="0">
                <a:latin typeface="Arial"/>
                <a:cs typeface="Arial"/>
              </a:rPr>
              <a:t>cs  System</a:t>
            </a:r>
            <a:r>
              <a:rPr sz="600" b="1" spc="-2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Testing</a:t>
            </a:r>
            <a:endParaRPr sz="600">
              <a:latin typeface="Arial"/>
              <a:cs typeface="Arial"/>
            </a:endParaRPr>
          </a:p>
          <a:p>
            <a:pPr marL="118110">
              <a:lnSpc>
                <a:spcPct val="100000"/>
              </a:lnSpc>
            </a:pPr>
            <a:r>
              <a:rPr sz="600" spc="-5" dirty="0">
                <a:latin typeface="Arial"/>
                <a:cs typeface="Arial"/>
              </a:rPr>
              <a:t>Brian</a:t>
            </a:r>
            <a:r>
              <a:rPr sz="600" spc="-4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Degraff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43" name="object 136">
            <a:extLst>
              <a:ext uri="{FF2B5EF4-FFF2-40B4-BE49-F238E27FC236}">
                <a16:creationId xmlns:a16="http://schemas.microsoft.com/office/drawing/2014/main" id="{24013E32-D7ED-45C6-B67B-1E4482D99C60}"/>
              </a:ext>
            </a:extLst>
          </p:cNvPr>
          <p:cNvGrpSpPr/>
          <p:nvPr/>
        </p:nvGrpSpPr>
        <p:grpSpPr>
          <a:xfrm>
            <a:off x="5968301" y="2142152"/>
            <a:ext cx="2312035" cy="1611630"/>
            <a:chOff x="5168201" y="2598338"/>
            <a:chExt cx="2312035" cy="1611630"/>
          </a:xfrm>
        </p:grpSpPr>
        <p:sp>
          <p:nvSpPr>
            <p:cNvPr id="144" name="object 137">
              <a:extLst>
                <a:ext uri="{FF2B5EF4-FFF2-40B4-BE49-F238E27FC236}">
                  <a16:creationId xmlns:a16="http://schemas.microsoft.com/office/drawing/2014/main" id="{35A61712-C20F-47EC-8669-46D5C9169D05}"/>
                </a:ext>
              </a:extLst>
            </p:cNvPr>
            <p:cNvSpPr/>
            <p:nvPr/>
          </p:nvSpPr>
          <p:spPr>
            <a:xfrm>
              <a:off x="5174551" y="2604688"/>
              <a:ext cx="297815" cy="1598930"/>
            </a:xfrm>
            <a:custGeom>
              <a:avLst/>
              <a:gdLst/>
              <a:ahLst/>
              <a:cxnLst/>
              <a:rect l="l" t="t" r="r" b="b"/>
              <a:pathLst>
                <a:path w="297814" h="1598929">
                  <a:moveTo>
                    <a:pt x="0" y="0"/>
                  </a:moveTo>
                  <a:lnTo>
                    <a:pt x="0" y="114198"/>
                  </a:lnTo>
                  <a:lnTo>
                    <a:pt x="297239" y="114198"/>
                  </a:lnTo>
                  <a:lnTo>
                    <a:pt x="297239" y="1598773"/>
                  </a:lnTo>
                  <a:lnTo>
                    <a:pt x="183040" y="1598773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38">
              <a:extLst>
                <a:ext uri="{FF2B5EF4-FFF2-40B4-BE49-F238E27FC236}">
                  <a16:creationId xmlns:a16="http://schemas.microsoft.com/office/drawing/2014/main" id="{07B69B98-CAD2-494F-B6C9-F1172D22DA78}"/>
                </a:ext>
              </a:extLst>
            </p:cNvPr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789897" y="2849657"/>
              <a:ext cx="690109" cy="460093"/>
            </a:xfrm>
            <a:prstGeom prst="rect">
              <a:avLst/>
            </a:prstGeom>
          </p:spPr>
        </p:pic>
        <p:pic>
          <p:nvPicPr>
            <p:cNvPr id="146" name="object 139">
              <a:extLst>
                <a:ext uri="{FF2B5EF4-FFF2-40B4-BE49-F238E27FC236}">
                  <a16:creationId xmlns:a16="http://schemas.microsoft.com/office/drawing/2014/main" id="{DE4CFAE4-B059-4426-B4B7-BD596EF1CD8A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774134" y="2833084"/>
              <a:ext cx="685188" cy="456792"/>
            </a:xfrm>
            <a:prstGeom prst="rect">
              <a:avLst/>
            </a:prstGeom>
          </p:spPr>
        </p:pic>
      </p:grpSp>
      <p:sp>
        <p:nvSpPr>
          <p:cNvPr id="147" name="object 140">
            <a:extLst>
              <a:ext uri="{FF2B5EF4-FFF2-40B4-BE49-F238E27FC236}">
                <a16:creationId xmlns:a16="http://schemas.microsoft.com/office/drawing/2014/main" id="{5E9E4DFF-D614-4673-9120-8C1D493E2752}"/>
              </a:ext>
            </a:extLst>
          </p:cNvPr>
          <p:cNvSpPr txBox="1"/>
          <p:nvPr/>
        </p:nvSpPr>
        <p:spPr>
          <a:xfrm>
            <a:off x="7574234" y="2374469"/>
            <a:ext cx="685800" cy="45720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80"/>
              </a:lnSpc>
            </a:pPr>
            <a:r>
              <a:rPr sz="600" b="1" spc="-5" dirty="0">
                <a:latin typeface="Arial"/>
                <a:cs typeface="Arial"/>
              </a:rPr>
              <a:t>P.2.6.1</a:t>
            </a:r>
            <a:endParaRPr sz="600">
              <a:latin typeface="Arial"/>
              <a:cs typeface="Arial"/>
            </a:endParaRPr>
          </a:p>
          <a:p>
            <a:pPr marL="31115" marR="23495" algn="ctr">
              <a:lnSpc>
                <a:spcPct val="100000"/>
              </a:lnSpc>
            </a:pPr>
            <a:r>
              <a:rPr sz="600" b="1" spc="-5" dirty="0">
                <a:latin typeface="Arial"/>
                <a:cs typeface="Arial"/>
              </a:rPr>
              <a:t>M</a:t>
            </a:r>
            <a:r>
              <a:rPr sz="600" b="1" dirty="0">
                <a:latin typeface="Arial"/>
                <a:cs typeface="Arial"/>
              </a:rPr>
              <a:t>a</a:t>
            </a:r>
            <a:r>
              <a:rPr sz="600" b="1" spc="-5" dirty="0">
                <a:latin typeface="Arial"/>
                <a:cs typeface="Arial"/>
              </a:rPr>
              <a:t>na</a:t>
            </a:r>
            <a:r>
              <a:rPr sz="600" b="1" dirty="0">
                <a:latin typeface="Arial"/>
                <a:cs typeface="Arial"/>
              </a:rPr>
              <a:t>g</a:t>
            </a:r>
            <a:r>
              <a:rPr sz="600" b="1" spc="-5" dirty="0">
                <a:latin typeface="Arial"/>
                <a:cs typeface="Arial"/>
              </a:rPr>
              <a:t>e</a:t>
            </a:r>
            <a:r>
              <a:rPr sz="600" b="1" dirty="0">
                <a:latin typeface="Arial"/>
                <a:cs typeface="Arial"/>
              </a:rPr>
              <a:t>m</a:t>
            </a:r>
            <a:r>
              <a:rPr sz="600" b="1" spc="-5" dirty="0">
                <a:latin typeface="Arial"/>
                <a:cs typeface="Arial"/>
              </a:rPr>
              <a:t>en</a:t>
            </a:r>
            <a:r>
              <a:rPr sz="600" b="1" dirty="0">
                <a:latin typeface="Arial"/>
                <a:cs typeface="Arial"/>
              </a:rPr>
              <a:t>t </a:t>
            </a:r>
            <a:r>
              <a:rPr sz="600" b="1" spc="-5" dirty="0">
                <a:latin typeface="Arial"/>
                <a:cs typeface="Arial"/>
              </a:rPr>
              <a:t>a</a:t>
            </a:r>
            <a:r>
              <a:rPr sz="600" b="1" dirty="0">
                <a:latin typeface="Arial"/>
                <a:cs typeface="Arial"/>
              </a:rPr>
              <a:t>nd  </a:t>
            </a:r>
            <a:r>
              <a:rPr sz="600" b="1" spc="-5" dirty="0">
                <a:latin typeface="Arial"/>
                <a:cs typeface="Arial"/>
              </a:rPr>
              <a:t>System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Integration</a:t>
            </a:r>
            <a:endParaRPr sz="600">
              <a:latin typeface="Arial"/>
              <a:cs typeface="Arial"/>
            </a:endParaRPr>
          </a:p>
          <a:p>
            <a:pPr marL="635" algn="ctr">
              <a:lnSpc>
                <a:spcPts val="715"/>
              </a:lnSpc>
            </a:pPr>
            <a:r>
              <a:rPr sz="600" spc="-5" dirty="0">
                <a:latin typeface="Arial"/>
                <a:cs typeface="Arial"/>
              </a:rPr>
              <a:t>Jo</a:t>
            </a:r>
            <a:r>
              <a:rPr sz="600" dirty="0">
                <a:latin typeface="Arial"/>
                <a:cs typeface="Arial"/>
              </a:rPr>
              <a:t>hn</a:t>
            </a:r>
            <a:r>
              <a:rPr sz="600" spc="-5" dirty="0">
                <a:latin typeface="Arial"/>
                <a:cs typeface="Arial"/>
              </a:rPr>
              <a:t> M</a:t>
            </a:r>
            <a:r>
              <a:rPr sz="600" dirty="0">
                <a:latin typeface="Arial"/>
                <a:cs typeface="Arial"/>
              </a:rPr>
              <a:t>a</a:t>
            </a:r>
            <a:r>
              <a:rPr sz="600" spc="-5" dirty="0">
                <a:latin typeface="Arial"/>
                <a:cs typeface="Arial"/>
              </a:rPr>
              <a:t>mm</a:t>
            </a:r>
            <a:r>
              <a:rPr sz="600" dirty="0">
                <a:latin typeface="Arial"/>
                <a:cs typeface="Arial"/>
              </a:rPr>
              <a:t>o</a:t>
            </a:r>
            <a:r>
              <a:rPr sz="600" spc="-5" dirty="0">
                <a:latin typeface="Arial"/>
                <a:cs typeface="Arial"/>
              </a:rPr>
              <a:t>sser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48" name="object 141">
            <a:extLst>
              <a:ext uri="{FF2B5EF4-FFF2-40B4-BE49-F238E27FC236}">
                <a16:creationId xmlns:a16="http://schemas.microsoft.com/office/drawing/2014/main" id="{3853C7BC-15BD-4BF6-B3DE-049CC9B37306}"/>
              </a:ext>
            </a:extLst>
          </p:cNvPr>
          <p:cNvGrpSpPr/>
          <p:nvPr/>
        </p:nvGrpSpPr>
        <p:grpSpPr>
          <a:xfrm>
            <a:off x="7574234" y="2142152"/>
            <a:ext cx="805815" cy="1286510"/>
            <a:chOff x="6774134" y="2598338"/>
            <a:chExt cx="805815" cy="1286510"/>
          </a:xfrm>
        </p:grpSpPr>
        <p:sp>
          <p:nvSpPr>
            <p:cNvPr id="149" name="object 142">
              <a:extLst>
                <a:ext uri="{FF2B5EF4-FFF2-40B4-BE49-F238E27FC236}">
                  <a16:creationId xmlns:a16="http://schemas.microsoft.com/office/drawing/2014/main" id="{66B30140-D1AE-4A15-9DC5-F30F9DB03F8D}"/>
                </a:ext>
              </a:extLst>
            </p:cNvPr>
            <p:cNvSpPr/>
            <p:nvPr/>
          </p:nvSpPr>
          <p:spPr>
            <a:xfrm>
              <a:off x="7276282" y="2604688"/>
              <a:ext cx="297815" cy="457200"/>
            </a:xfrm>
            <a:custGeom>
              <a:avLst/>
              <a:gdLst/>
              <a:ahLst/>
              <a:cxnLst/>
              <a:rect l="l" t="t" r="r" b="b"/>
              <a:pathLst>
                <a:path w="297815" h="457200">
                  <a:moveTo>
                    <a:pt x="0" y="0"/>
                  </a:moveTo>
                  <a:lnTo>
                    <a:pt x="0" y="114198"/>
                  </a:lnTo>
                  <a:lnTo>
                    <a:pt x="297239" y="114198"/>
                  </a:lnTo>
                  <a:lnTo>
                    <a:pt x="297239" y="456792"/>
                  </a:lnTo>
                  <a:lnTo>
                    <a:pt x="183040" y="456792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43">
              <a:extLst>
                <a:ext uri="{FF2B5EF4-FFF2-40B4-BE49-F238E27FC236}">
                  <a16:creationId xmlns:a16="http://schemas.microsoft.com/office/drawing/2014/main" id="{C2209FEB-41A3-4627-A36C-A1A8684C999B}"/>
                </a:ext>
              </a:extLst>
            </p:cNvPr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789897" y="3424262"/>
              <a:ext cx="690109" cy="460093"/>
            </a:xfrm>
            <a:prstGeom prst="rect">
              <a:avLst/>
            </a:prstGeom>
          </p:spPr>
        </p:pic>
        <p:pic>
          <p:nvPicPr>
            <p:cNvPr id="151" name="object 144">
              <a:extLst>
                <a:ext uri="{FF2B5EF4-FFF2-40B4-BE49-F238E27FC236}">
                  <a16:creationId xmlns:a16="http://schemas.microsoft.com/office/drawing/2014/main" id="{5FD47FAD-D64E-4607-A87D-18A356E380EA}"/>
                </a:ext>
              </a:extLst>
            </p:cNvPr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774134" y="3404075"/>
              <a:ext cx="685188" cy="456792"/>
            </a:xfrm>
            <a:prstGeom prst="rect">
              <a:avLst/>
            </a:prstGeom>
          </p:spPr>
        </p:pic>
      </p:grpSp>
      <p:sp>
        <p:nvSpPr>
          <p:cNvPr id="152" name="object 145">
            <a:extLst>
              <a:ext uri="{FF2B5EF4-FFF2-40B4-BE49-F238E27FC236}">
                <a16:creationId xmlns:a16="http://schemas.microsoft.com/office/drawing/2014/main" id="{C8BC0DE8-7D93-418F-80B1-ABBB0751AF55}"/>
              </a:ext>
            </a:extLst>
          </p:cNvPr>
          <p:cNvSpPr txBox="1"/>
          <p:nvPr/>
        </p:nvSpPr>
        <p:spPr>
          <a:xfrm>
            <a:off x="7574234" y="2947889"/>
            <a:ext cx="685800" cy="45720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20650" marR="7620" indent="-106680">
              <a:lnSpc>
                <a:spcPct val="100000"/>
              </a:lnSpc>
              <a:spcBef>
                <a:spcPts val="300"/>
              </a:spcBef>
            </a:pPr>
            <a:r>
              <a:rPr sz="600" b="1" dirty="0">
                <a:latin typeface="Arial"/>
                <a:cs typeface="Arial"/>
              </a:rPr>
              <a:t>P</a:t>
            </a:r>
            <a:r>
              <a:rPr sz="600" b="1" spc="-5" dirty="0">
                <a:latin typeface="Arial"/>
                <a:cs typeface="Arial"/>
              </a:rPr>
              <a:t>.2.</a:t>
            </a:r>
            <a:r>
              <a:rPr sz="600" b="1" dirty="0">
                <a:latin typeface="Arial"/>
                <a:cs typeface="Arial"/>
              </a:rPr>
              <a:t>6</a:t>
            </a:r>
            <a:r>
              <a:rPr sz="600" b="1" spc="-5" dirty="0">
                <a:latin typeface="Arial"/>
                <a:cs typeface="Arial"/>
              </a:rPr>
              <a:t>.</a:t>
            </a:r>
            <a:r>
              <a:rPr sz="600" b="1" dirty="0">
                <a:latin typeface="Arial"/>
                <a:cs typeface="Arial"/>
              </a:rPr>
              <a:t>2</a:t>
            </a:r>
            <a:r>
              <a:rPr sz="600" b="1" spc="-5" dirty="0">
                <a:latin typeface="Arial"/>
                <a:cs typeface="Arial"/>
              </a:rPr>
              <a:t> Co</a:t>
            </a:r>
            <a:r>
              <a:rPr sz="600" b="1" dirty="0">
                <a:latin typeface="Arial"/>
                <a:cs typeface="Arial"/>
              </a:rPr>
              <a:t>m</a:t>
            </a:r>
            <a:r>
              <a:rPr sz="600" b="1" spc="-5" dirty="0">
                <a:latin typeface="Arial"/>
                <a:cs typeface="Arial"/>
              </a:rPr>
              <a:t>p</a:t>
            </a:r>
            <a:r>
              <a:rPr sz="600" b="1" spc="5" dirty="0">
                <a:latin typeface="Arial"/>
                <a:cs typeface="Arial"/>
              </a:rPr>
              <a:t>l</a:t>
            </a:r>
            <a:r>
              <a:rPr sz="600" b="1" spc="-5" dirty="0">
                <a:latin typeface="Arial"/>
                <a:cs typeface="Arial"/>
              </a:rPr>
              <a:t>eted  Cryomodule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600" b="1" spc="-5" dirty="0">
                <a:latin typeface="Arial"/>
                <a:cs typeface="Arial"/>
              </a:rPr>
              <a:t>Testing</a:t>
            </a:r>
            <a:endParaRPr sz="6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600" spc="-5" dirty="0">
                <a:latin typeface="Arial"/>
                <a:cs typeface="Arial"/>
              </a:rPr>
              <a:t>Jo</a:t>
            </a:r>
            <a:r>
              <a:rPr sz="600" dirty="0">
                <a:latin typeface="Arial"/>
                <a:cs typeface="Arial"/>
              </a:rPr>
              <a:t>hn</a:t>
            </a:r>
            <a:r>
              <a:rPr sz="600" spc="-5" dirty="0">
                <a:latin typeface="Arial"/>
                <a:cs typeface="Arial"/>
              </a:rPr>
              <a:t> M</a:t>
            </a:r>
            <a:r>
              <a:rPr sz="600" dirty="0">
                <a:latin typeface="Arial"/>
                <a:cs typeface="Arial"/>
              </a:rPr>
              <a:t>a</a:t>
            </a:r>
            <a:r>
              <a:rPr sz="600" spc="-5" dirty="0">
                <a:latin typeface="Arial"/>
                <a:cs typeface="Arial"/>
              </a:rPr>
              <a:t>mm</a:t>
            </a:r>
            <a:r>
              <a:rPr sz="600" dirty="0">
                <a:latin typeface="Arial"/>
                <a:cs typeface="Arial"/>
              </a:rPr>
              <a:t>o</a:t>
            </a:r>
            <a:r>
              <a:rPr sz="600" spc="-5" dirty="0">
                <a:latin typeface="Arial"/>
                <a:cs typeface="Arial"/>
              </a:rPr>
              <a:t>sser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53" name="object 146">
            <a:extLst>
              <a:ext uri="{FF2B5EF4-FFF2-40B4-BE49-F238E27FC236}">
                <a16:creationId xmlns:a16="http://schemas.microsoft.com/office/drawing/2014/main" id="{57CFE974-7ABD-4AAF-B372-78071AA5B34E}"/>
              </a:ext>
            </a:extLst>
          </p:cNvPr>
          <p:cNvGrpSpPr/>
          <p:nvPr/>
        </p:nvGrpSpPr>
        <p:grpSpPr>
          <a:xfrm>
            <a:off x="7574234" y="2142152"/>
            <a:ext cx="805815" cy="1856105"/>
            <a:chOff x="6774134" y="2598338"/>
            <a:chExt cx="805815" cy="1856105"/>
          </a:xfrm>
        </p:grpSpPr>
        <p:sp>
          <p:nvSpPr>
            <p:cNvPr id="154" name="object 147">
              <a:extLst>
                <a:ext uri="{FF2B5EF4-FFF2-40B4-BE49-F238E27FC236}">
                  <a16:creationId xmlns:a16="http://schemas.microsoft.com/office/drawing/2014/main" id="{1F8C9A54-B413-45D9-A870-CF13D1AAA2B3}"/>
                </a:ext>
              </a:extLst>
            </p:cNvPr>
            <p:cNvSpPr/>
            <p:nvPr/>
          </p:nvSpPr>
          <p:spPr>
            <a:xfrm>
              <a:off x="7276282" y="2604688"/>
              <a:ext cx="297815" cy="1028065"/>
            </a:xfrm>
            <a:custGeom>
              <a:avLst/>
              <a:gdLst/>
              <a:ahLst/>
              <a:cxnLst/>
              <a:rect l="l" t="t" r="r" b="b"/>
              <a:pathLst>
                <a:path w="297815" h="1028064">
                  <a:moveTo>
                    <a:pt x="0" y="0"/>
                  </a:moveTo>
                  <a:lnTo>
                    <a:pt x="0" y="114198"/>
                  </a:lnTo>
                  <a:lnTo>
                    <a:pt x="297239" y="114198"/>
                  </a:lnTo>
                  <a:lnTo>
                    <a:pt x="297239" y="1027782"/>
                  </a:lnTo>
                  <a:lnTo>
                    <a:pt x="183040" y="1027782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48">
              <a:extLst>
                <a:ext uri="{FF2B5EF4-FFF2-40B4-BE49-F238E27FC236}">
                  <a16:creationId xmlns:a16="http://schemas.microsoft.com/office/drawing/2014/main" id="{40FE5ADB-AE18-4FE5-85EC-34C4C017C1A7}"/>
                </a:ext>
              </a:extLst>
            </p:cNvPr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789897" y="3993640"/>
              <a:ext cx="690109" cy="460516"/>
            </a:xfrm>
            <a:prstGeom prst="rect">
              <a:avLst/>
            </a:prstGeom>
          </p:spPr>
        </p:pic>
        <p:pic>
          <p:nvPicPr>
            <p:cNvPr id="156" name="object 149">
              <a:extLst>
                <a:ext uri="{FF2B5EF4-FFF2-40B4-BE49-F238E27FC236}">
                  <a16:creationId xmlns:a16="http://schemas.microsoft.com/office/drawing/2014/main" id="{D8FAFEEA-B54F-476A-B867-9457E5960CFD}"/>
                </a:ext>
              </a:extLst>
            </p:cNvPr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774134" y="3975065"/>
              <a:ext cx="685188" cy="456792"/>
            </a:xfrm>
            <a:prstGeom prst="rect">
              <a:avLst/>
            </a:prstGeom>
          </p:spPr>
        </p:pic>
      </p:grpSp>
      <p:sp>
        <p:nvSpPr>
          <p:cNvPr id="157" name="object 150">
            <a:extLst>
              <a:ext uri="{FF2B5EF4-FFF2-40B4-BE49-F238E27FC236}">
                <a16:creationId xmlns:a16="http://schemas.microsoft.com/office/drawing/2014/main" id="{981877EE-5865-4DFD-8319-07F327C5C637}"/>
              </a:ext>
            </a:extLst>
          </p:cNvPr>
          <p:cNvSpPr txBox="1"/>
          <p:nvPr/>
        </p:nvSpPr>
        <p:spPr>
          <a:xfrm>
            <a:off x="7574234" y="3518879"/>
            <a:ext cx="685800" cy="45720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ts val="715"/>
              </a:lnSpc>
              <a:spcBef>
                <a:spcPts val="305"/>
              </a:spcBef>
            </a:pPr>
            <a:r>
              <a:rPr sz="600" b="1" spc="-5" dirty="0">
                <a:latin typeface="Arial"/>
                <a:cs typeface="Arial"/>
              </a:rPr>
              <a:t>P.2.6.3</a:t>
            </a:r>
            <a:endParaRPr sz="600">
              <a:latin typeface="Arial"/>
              <a:cs typeface="Arial"/>
            </a:endParaRPr>
          </a:p>
          <a:p>
            <a:pPr marL="75565" marR="67945" algn="ctr">
              <a:lnSpc>
                <a:spcPts val="720"/>
              </a:lnSpc>
              <a:spcBef>
                <a:spcPts val="20"/>
              </a:spcBef>
            </a:pPr>
            <a:r>
              <a:rPr sz="600" b="1" spc="-5" dirty="0">
                <a:latin typeface="Arial"/>
                <a:cs typeface="Arial"/>
              </a:rPr>
              <a:t>Cr</a:t>
            </a:r>
            <a:r>
              <a:rPr sz="600" b="1" dirty="0">
                <a:latin typeface="Arial"/>
                <a:cs typeface="Arial"/>
              </a:rPr>
              <a:t>y</a:t>
            </a:r>
            <a:r>
              <a:rPr sz="600" b="1" spc="-5" dirty="0">
                <a:latin typeface="Arial"/>
                <a:cs typeface="Arial"/>
              </a:rPr>
              <a:t>o</a:t>
            </a:r>
            <a:r>
              <a:rPr sz="600" b="1" dirty="0">
                <a:latin typeface="Arial"/>
                <a:cs typeface="Arial"/>
              </a:rPr>
              <a:t>m</a:t>
            </a:r>
            <a:r>
              <a:rPr sz="600" b="1" spc="-5" dirty="0">
                <a:latin typeface="Arial"/>
                <a:cs typeface="Arial"/>
              </a:rPr>
              <a:t>o</a:t>
            </a:r>
            <a:r>
              <a:rPr sz="600" b="1" dirty="0">
                <a:latin typeface="Arial"/>
                <a:cs typeface="Arial"/>
              </a:rPr>
              <a:t>d</a:t>
            </a:r>
            <a:r>
              <a:rPr sz="600" b="1" spc="-5" dirty="0">
                <a:latin typeface="Arial"/>
                <a:cs typeface="Arial"/>
              </a:rPr>
              <a:t>ul</a:t>
            </a:r>
            <a:r>
              <a:rPr sz="600" b="1" dirty="0">
                <a:latin typeface="Arial"/>
                <a:cs typeface="Arial"/>
              </a:rPr>
              <a:t>e </a:t>
            </a:r>
            <a:r>
              <a:rPr sz="600" b="1" spc="-5" dirty="0">
                <a:latin typeface="Arial"/>
                <a:cs typeface="Arial"/>
              </a:rPr>
              <a:t>in  Tunnel</a:t>
            </a:r>
            <a:endParaRPr sz="600">
              <a:latin typeface="Arial"/>
              <a:cs typeface="Arial"/>
            </a:endParaRPr>
          </a:p>
          <a:p>
            <a:pPr marL="635" algn="ctr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Jo</a:t>
            </a:r>
            <a:r>
              <a:rPr sz="600" dirty="0">
                <a:latin typeface="Arial"/>
                <a:cs typeface="Arial"/>
              </a:rPr>
              <a:t>hn</a:t>
            </a:r>
            <a:r>
              <a:rPr sz="600" spc="-5" dirty="0">
                <a:latin typeface="Arial"/>
                <a:cs typeface="Arial"/>
              </a:rPr>
              <a:t> M</a:t>
            </a:r>
            <a:r>
              <a:rPr sz="600" dirty="0">
                <a:latin typeface="Arial"/>
                <a:cs typeface="Arial"/>
              </a:rPr>
              <a:t>a</a:t>
            </a:r>
            <a:r>
              <a:rPr sz="600" spc="-5" dirty="0">
                <a:latin typeface="Arial"/>
                <a:cs typeface="Arial"/>
              </a:rPr>
              <a:t>mm</a:t>
            </a:r>
            <a:r>
              <a:rPr sz="600" dirty="0">
                <a:latin typeface="Arial"/>
                <a:cs typeface="Arial"/>
              </a:rPr>
              <a:t>o</a:t>
            </a:r>
            <a:r>
              <a:rPr sz="600" spc="-5" dirty="0">
                <a:latin typeface="Arial"/>
                <a:cs typeface="Arial"/>
              </a:rPr>
              <a:t>sser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58" name="object 151">
            <a:extLst>
              <a:ext uri="{FF2B5EF4-FFF2-40B4-BE49-F238E27FC236}">
                <a16:creationId xmlns:a16="http://schemas.microsoft.com/office/drawing/2014/main" id="{575CEB65-A295-4375-BBA7-59ED30A57DB4}"/>
              </a:ext>
            </a:extLst>
          </p:cNvPr>
          <p:cNvGrpSpPr/>
          <p:nvPr/>
        </p:nvGrpSpPr>
        <p:grpSpPr>
          <a:xfrm>
            <a:off x="7574234" y="2142152"/>
            <a:ext cx="805815" cy="2426335"/>
            <a:chOff x="6774134" y="2598338"/>
            <a:chExt cx="805815" cy="2426335"/>
          </a:xfrm>
        </p:grpSpPr>
        <p:sp>
          <p:nvSpPr>
            <p:cNvPr id="159" name="object 152">
              <a:extLst>
                <a:ext uri="{FF2B5EF4-FFF2-40B4-BE49-F238E27FC236}">
                  <a16:creationId xmlns:a16="http://schemas.microsoft.com/office/drawing/2014/main" id="{D73E889E-A13D-4C25-999B-EEEEEC8FE148}"/>
                </a:ext>
              </a:extLst>
            </p:cNvPr>
            <p:cNvSpPr/>
            <p:nvPr/>
          </p:nvSpPr>
          <p:spPr>
            <a:xfrm>
              <a:off x="7276282" y="2604688"/>
              <a:ext cx="297815" cy="1598930"/>
            </a:xfrm>
            <a:custGeom>
              <a:avLst/>
              <a:gdLst/>
              <a:ahLst/>
              <a:cxnLst/>
              <a:rect l="l" t="t" r="r" b="b"/>
              <a:pathLst>
                <a:path w="297815" h="1598929">
                  <a:moveTo>
                    <a:pt x="0" y="0"/>
                  </a:moveTo>
                  <a:lnTo>
                    <a:pt x="0" y="114198"/>
                  </a:lnTo>
                  <a:lnTo>
                    <a:pt x="297239" y="114198"/>
                  </a:lnTo>
                  <a:lnTo>
                    <a:pt x="297239" y="1598773"/>
                  </a:lnTo>
                  <a:lnTo>
                    <a:pt x="183040" y="1598773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53">
              <a:extLst>
                <a:ext uri="{FF2B5EF4-FFF2-40B4-BE49-F238E27FC236}">
                  <a16:creationId xmlns:a16="http://schemas.microsoft.com/office/drawing/2014/main" id="{646D5813-C562-4934-9543-CBEA6DFA502E}"/>
                </a:ext>
              </a:extLst>
            </p:cNvPr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789897" y="4564249"/>
              <a:ext cx="690109" cy="460093"/>
            </a:xfrm>
            <a:prstGeom prst="rect">
              <a:avLst/>
            </a:prstGeom>
          </p:spPr>
        </p:pic>
        <p:pic>
          <p:nvPicPr>
            <p:cNvPr id="161" name="object 154">
              <a:extLst>
                <a:ext uri="{FF2B5EF4-FFF2-40B4-BE49-F238E27FC236}">
                  <a16:creationId xmlns:a16="http://schemas.microsoft.com/office/drawing/2014/main" id="{6717D024-E289-4730-92EE-4FD101E24893}"/>
                </a:ext>
              </a:extLst>
            </p:cNvPr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774134" y="4546056"/>
              <a:ext cx="685188" cy="456792"/>
            </a:xfrm>
            <a:prstGeom prst="rect">
              <a:avLst/>
            </a:prstGeom>
          </p:spPr>
        </p:pic>
      </p:grpSp>
      <p:sp>
        <p:nvSpPr>
          <p:cNvPr id="162" name="object 155">
            <a:extLst>
              <a:ext uri="{FF2B5EF4-FFF2-40B4-BE49-F238E27FC236}">
                <a16:creationId xmlns:a16="http://schemas.microsoft.com/office/drawing/2014/main" id="{0E8BC357-0EAC-43A4-AE86-2995E5A501A8}"/>
              </a:ext>
            </a:extLst>
          </p:cNvPr>
          <p:cNvSpPr txBox="1"/>
          <p:nvPr/>
        </p:nvSpPr>
        <p:spPr>
          <a:xfrm>
            <a:off x="7574234" y="4089870"/>
            <a:ext cx="685800" cy="45720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600" b="1" spc="-5" dirty="0">
                <a:latin typeface="Arial"/>
                <a:cs typeface="Arial"/>
              </a:rPr>
              <a:t>P.2.6.4</a:t>
            </a:r>
            <a:endParaRPr sz="600">
              <a:latin typeface="Arial"/>
              <a:cs typeface="Arial"/>
            </a:endParaRPr>
          </a:p>
          <a:p>
            <a:pPr marL="16510" marR="8890" algn="ctr">
              <a:lnSpc>
                <a:spcPct val="100000"/>
              </a:lnSpc>
            </a:pPr>
            <a:r>
              <a:rPr sz="600" b="1" spc="-5" dirty="0">
                <a:latin typeface="Arial"/>
                <a:cs typeface="Arial"/>
              </a:rPr>
              <a:t>Cryomodule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Testing</a:t>
            </a:r>
            <a:r>
              <a:rPr sz="600" b="1" spc="125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in</a:t>
            </a:r>
            <a:r>
              <a:rPr sz="600" b="1" spc="-25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Tunnel </a:t>
            </a:r>
            <a:r>
              <a:rPr sz="600" b="1" spc="-15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John</a:t>
            </a:r>
            <a:r>
              <a:rPr sz="600" spc="-3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Mammosser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63" name="object 156">
            <a:extLst>
              <a:ext uri="{FF2B5EF4-FFF2-40B4-BE49-F238E27FC236}">
                <a16:creationId xmlns:a16="http://schemas.microsoft.com/office/drawing/2014/main" id="{90DAABC1-8FC9-4A8B-9AA7-2A6D584850BD}"/>
              </a:ext>
            </a:extLst>
          </p:cNvPr>
          <p:cNvGrpSpPr/>
          <p:nvPr/>
        </p:nvGrpSpPr>
        <p:grpSpPr>
          <a:xfrm>
            <a:off x="7574234" y="2142152"/>
            <a:ext cx="805815" cy="2995930"/>
            <a:chOff x="6774134" y="2598338"/>
            <a:chExt cx="805815" cy="2995930"/>
          </a:xfrm>
        </p:grpSpPr>
        <p:sp>
          <p:nvSpPr>
            <p:cNvPr id="164" name="object 157">
              <a:extLst>
                <a:ext uri="{FF2B5EF4-FFF2-40B4-BE49-F238E27FC236}">
                  <a16:creationId xmlns:a16="http://schemas.microsoft.com/office/drawing/2014/main" id="{374210DA-D720-4EAF-99C7-5DEE1691D343}"/>
                </a:ext>
              </a:extLst>
            </p:cNvPr>
            <p:cNvSpPr/>
            <p:nvPr/>
          </p:nvSpPr>
          <p:spPr>
            <a:xfrm>
              <a:off x="7276282" y="2604688"/>
              <a:ext cx="297815" cy="2169795"/>
            </a:xfrm>
            <a:custGeom>
              <a:avLst/>
              <a:gdLst/>
              <a:ahLst/>
              <a:cxnLst/>
              <a:rect l="l" t="t" r="r" b="b"/>
              <a:pathLst>
                <a:path w="297815" h="2169795">
                  <a:moveTo>
                    <a:pt x="0" y="0"/>
                  </a:moveTo>
                  <a:lnTo>
                    <a:pt x="0" y="114198"/>
                  </a:lnTo>
                  <a:lnTo>
                    <a:pt x="297239" y="114198"/>
                  </a:lnTo>
                  <a:lnTo>
                    <a:pt x="297239" y="2169764"/>
                  </a:lnTo>
                  <a:lnTo>
                    <a:pt x="183040" y="2169764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58">
              <a:extLst>
                <a:ext uri="{FF2B5EF4-FFF2-40B4-BE49-F238E27FC236}">
                  <a16:creationId xmlns:a16="http://schemas.microsoft.com/office/drawing/2014/main" id="{9AB11FF8-FAC7-4AD7-A7A2-92E087FD7CB0}"/>
                </a:ext>
              </a:extLst>
            </p:cNvPr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789897" y="5133619"/>
              <a:ext cx="690109" cy="460093"/>
            </a:xfrm>
            <a:prstGeom prst="rect">
              <a:avLst/>
            </a:prstGeom>
          </p:spPr>
        </p:pic>
        <p:pic>
          <p:nvPicPr>
            <p:cNvPr id="166" name="object 159">
              <a:extLst>
                <a:ext uri="{FF2B5EF4-FFF2-40B4-BE49-F238E27FC236}">
                  <a16:creationId xmlns:a16="http://schemas.microsoft.com/office/drawing/2014/main" id="{722825D2-FEF6-48E3-B9DA-492AC966E4CD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774134" y="5117047"/>
              <a:ext cx="685188" cy="457602"/>
            </a:xfrm>
            <a:prstGeom prst="rect">
              <a:avLst/>
            </a:prstGeom>
          </p:spPr>
        </p:pic>
      </p:grpSp>
      <p:sp>
        <p:nvSpPr>
          <p:cNvPr id="167" name="object 160">
            <a:extLst>
              <a:ext uri="{FF2B5EF4-FFF2-40B4-BE49-F238E27FC236}">
                <a16:creationId xmlns:a16="http://schemas.microsoft.com/office/drawing/2014/main" id="{5B237B2E-1A0E-4E91-B78E-1B7D98ABB0EE}"/>
              </a:ext>
            </a:extLst>
          </p:cNvPr>
          <p:cNvSpPr txBox="1"/>
          <p:nvPr/>
        </p:nvSpPr>
        <p:spPr>
          <a:xfrm>
            <a:off x="7574234" y="4660860"/>
            <a:ext cx="685800" cy="457834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550">
              <a:latin typeface="Times New Roman"/>
              <a:cs typeface="Times New Roman"/>
            </a:endParaRPr>
          </a:p>
          <a:p>
            <a:pPr marL="16510" marR="8255" indent="60960">
              <a:lnSpc>
                <a:spcPct val="100000"/>
              </a:lnSpc>
            </a:pPr>
            <a:r>
              <a:rPr sz="600" b="1" spc="-5" dirty="0">
                <a:latin typeface="Arial"/>
                <a:cs typeface="Arial"/>
              </a:rPr>
              <a:t>P.2.6.5 Plasma </a:t>
            </a:r>
            <a:r>
              <a:rPr sz="600" b="1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Process</a:t>
            </a:r>
            <a:r>
              <a:rPr sz="600" b="1" spc="-35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MB</a:t>
            </a:r>
            <a:r>
              <a:rPr sz="600" b="1" spc="-3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Cryo. </a:t>
            </a:r>
            <a:r>
              <a:rPr sz="600" b="1" spc="-15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John</a:t>
            </a:r>
            <a:r>
              <a:rPr sz="600" spc="-3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Mammosser</a:t>
            </a:r>
            <a:endParaRPr sz="600">
              <a:latin typeface="Arial"/>
              <a:cs typeface="Arial"/>
            </a:endParaRPr>
          </a:p>
        </p:txBody>
      </p:sp>
      <p:sp>
        <p:nvSpPr>
          <p:cNvPr id="168" name="object 161">
            <a:extLst>
              <a:ext uri="{FF2B5EF4-FFF2-40B4-BE49-F238E27FC236}">
                <a16:creationId xmlns:a16="http://schemas.microsoft.com/office/drawing/2014/main" id="{71DD8D91-3A80-483F-B3BB-3DD57A9BCF8B}"/>
              </a:ext>
            </a:extLst>
          </p:cNvPr>
          <p:cNvSpPr/>
          <p:nvPr/>
        </p:nvSpPr>
        <p:spPr>
          <a:xfrm>
            <a:off x="8076382" y="2148502"/>
            <a:ext cx="297815" cy="2741930"/>
          </a:xfrm>
          <a:custGeom>
            <a:avLst/>
            <a:gdLst/>
            <a:ahLst/>
            <a:cxnLst/>
            <a:rect l="l" t="t" r="r" b="b"/>
            <a:pathLst>
              <a:path w="297815" h="2741929">
                <a:moveTo>
                  <a:pt x="0" y="0"/>
                </a:moveTo>
                <a:lnTo>
                  <a:pt x="0" y="114198"/>
                </a:lnTo>
                <a:lnTo>
                  <a:pt x="297239" y="114198"/>
                </a:lnTo>
                <a:lnTo>
                  <a:pt x="297239" y="2741564"/>
                </a:lnTo>
                <a:lnTo>
                  <a:pt x="183040" y="2741564"/>
                </a:lnTo>
              </a:path>
            </a:pathLst>
          </a:custGeom>
          <a:ln w="12688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104E223D-DEE1-489C-BA4A-6F5D53E8BAE6}"/>
              </a:ext>
            </a:extLst>
          </p:cNvPr>
          <p:cNvSpPr/>
          <p:nvPr/>
        </p:nvSpPr>
        <p:spPr>
          <a:xfrm>
            <a:off x="5366633" y="1341796"/>
            <a:ext cx="1093895" cy="286629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2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since CD-2/3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of the P.2.4 scope is remaining as it applies to after the PPU CMs have been installed in the LINAC</a:t>
            </a:r>
          </a:p>
          <a:p>
            <a:r>
              <a:rPr lang="en-US" dirty="0"/>
              <a:t>However, the personnel grating in the PPU CM slots has already been installed: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9BDF306-48F4-4702-9409-3B1AD449911E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11DE0A9-20F7-42E0-9615-CD6A63A63B4D}"/>
              </a:ext>
            </a:extLst>
          </p:cNvPr>
          <p:cNvSpPr txBox="1">
            <a:spLocks/>
          </p:cNvSpPr>
          <p:nvPr/>
        </p:nvSpPr>
        <p:spPr bwMode="auto">
          <a:xfrm>
            <a:off x="4744497" y="6302222"/>
            <a:ext cx="2837116" cy="34816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1800" dirty="0"/>
              <a:t>Grating Behind CMs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35FCF7-3F59-46BA-8E68-1DBC0F3E9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682643"/>
            <a:ext cx="4632960" cy="34747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BA2E99-EA1A-493F-9CE7-C3C3E95FC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281" y="2682643"/>
            <a:ext cx="4632960" cy="34747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2546599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6F5DE5-FF42-42F2-9962-F83010572F4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1156</Words>
  <Application>Microsoft Office PowerPoint</Application>
  <PresentationFormat>Widescreen</PresentationFormat>
  <Paragraphs>240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Arial Narrow</vt:lpstr>
      <vt:lpstr>Calibri</vt:lpstr>
      <vt:lpstr>Century Gothic</vt:lpstr>
      <vt:lpstr>Times New Roman</vt:lpstr>
      <vt:lpstr>ORNL</vt:lpstr>
      <vt:lpstr>PowerPoint Presentation</vt:lpstr>
      <vt:lpstr>Outline</vt:lpstr>
      <vt:lpstr>Scope</vt:lpstr>
      <vt:lpstr>Scope</vt:lpstr>
      <vt:lpstr>Scope</vt:lpstr>
      <vt:lpstr>Scope</vt:lpstr>
      <vt:lpstr>Scope</vt:lpstr>
      <vt:lpstr>Organization</vt:lpstr>
      <vt:lpstr>Progress since CD-2/3</vt:lpstr>
      <vt:lpstr>Challenges</vt:lpstr>
      <vt:lpstr>Final Design Status</vt:lpstr>
      <vt:lpstr>Installation Plans</vt:lpstr>
      <vt:lpstr>Cost and Schedule</vt:lpstr>
      <vt:lpstr>Cost and Schedule</vt:lpstr>
      <vt:lpstr>Labor Profile</vt:lpstr>
      <vt:lpstr>Risk Register</vt:lpstr>
      <vt:lpstr>Responses to Recommendations</vt:lpstr>
      <vt:lpstr>ESH&amp;Q and COVID-19 Impacts</vt:lpstr>
      <vt:lpstr>12-Month Look-Ahead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2021-08-20T12:35:25Z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