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1"/>
  </p:notesMasterIdLst>
  <p:handoutMasterIdLst>
    <p:handoutMasterId r:id="rId22"/>
  </p:handoutMasterIdLst>
  <p:sldIdLst>
    <p:sldId id="319" r:id="rId5"/>
    <p:sldId id="304" r:id="rId6"/>
    <p:sldId id="430" r:id="rId7"/>
    <p:sldId id="256" r:id="rId8"/>
    <p:sldId id="460" r:id="rId9"/>
    <p:sldId id="433" r:id="rId10"/>
    <p:sldId id="454" r:id="rId11"/>
    <p:sldId id="456" r:id="rId12"/>
    <p:sldId id="457" r:id="rId13"/>
    <p:sldId id="458" r:id="rId14"/>
    <p:sldId id="459" r:id="rId15"/>
    <p:sldId id="447" r:id="rId16"/>
    <p:sldId id="438" r:id="rId17"/>
    <p:sldId id="436" r:id="rId18"/>
    <p:sldId id="442" r:id="rId19"/>
    <p:sldId id="440" r:id="rId20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780" autoAdjust="0"/>
    <p:restoredTop sz="95161" autoAdjust="0"/>
  </p:normalViewPr>
  <p:slideViewPr>
    <p:cSldViewPr snapToGrid="0" showGuides="1">
      <p:cViewPr varScale="1">
        <p:scale>
          <a:sx n="111" d="100"/>
          <a:sy n="111" d="100"/>
        </p:scale>
        <p:origin x="132" y="63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8/25/2021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8/25/2021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562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947148"/>
            <a:ext cx="11430000" cy="5355074"/>
          </a:xfrm>
        </p:spPr>
        <p:txBody>
          <a:bodyPr/>
          <a:lstStyle>
            <a:lvl1pPr marL="288925" indent="-288925">
              <a:spcBef>
                <a:spcPts val="6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spcBef>
                <a:spcPts val="6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spcBef>
                <a:spcPts val="6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20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5298622-4D3C-4849-B0FA-4101271A78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3A1AE5-746F-4057-86D7-F0AA4F73942C}"/>
              </a:ext>
            </a:extLst>
          </p:cNvPr>
          <p:cNvSpPr txBox="1"/>
          <p:nvPr userDrawn="1"/>
        </p:nvSpPr>
        <p:spPr>
          <a:xfrm>
            <a:off x="9821917" y="6302222"/>
            <a:ext cx="2037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PPU DOE/SC IPR</a:t>
            </a:r>
            <a:endParaRPr lang="en-US" sz="1000" b="0" baseline="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000" b="0" baseline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September 14-17, 2021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9628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862842F-612F-3641-9908-4224FD3698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20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120E19-8932-43D2-8486-22CBE0B2C373}"/>
              </a:ext>
            </a:extLst>
          </p:cNvPr>
          <p:cNvSpPr txBox="1"/>
          <p:nvPr userDrawn="1"/>
        </p:nvSpPr>
        <p:spPr>
          <a:xfrm>
            <a:off x="9821917" y="6302222"/>
            <a:ext cx="2037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PPU DOE/SC IPR</a:t>
            </a:r>
            <a:endParaRPr lang="en-US" sz="1000" b="0" baseline="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000" b="0" baseline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September 14-17, 2021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33" r:id="rId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472" y="2109215"/>
            <a:ext cx="4702700" cy="755905"/>
          </a:xfrm>
        </p:spPr>
        <p:txBody>
          <a:bodyPr/>
          <a:lstStyle/>
          <a:p>
            <a:r>
              <a:rPr lang="en-US" b="1" dirty="0"/>
              <a:t>DOE/SC Independent Project Review of the Proton Power Upgrade Project.</a:t>
            </a:r>
          </a:p>
          <a:p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72314AD-83B8-6E4A-B9A7-E11C3868B27F}"/>
              </a:ext>
            </a:extLst>
          </p:cNvPr>
          <p:cNvSpPr txBox="1">
            <a:spLocks/>
          </p:cNvSpPr>
          <p:nvPr/>
        </p:nvSpPr>
        <p:spPr bwMode="auto">
          <a:xfrm>
            <a:off x="347472" y="3519891"/>
            <a:ext cx="5702131" cy="137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b="1" dirty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Jacob Platfoot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Level 4 for FTS Safety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September 14 - 17, 2021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/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CF42CF9-0429-4A09-BCDF-CF9E3487102D}"/>
              </a:ext>
            </a:extLst>
          </p:cNvPr>
          <p:cNvGrpSpPr/>
          <p:nvPr/>
        </p:nvGrpSpPr>
        <p:grpSpPr>
          <a:xfrm>
            <a:off x="6664003" y="1467358"/>
            <a:ext cx="3240473" cy="3273716"/>
            <a:chOff x="6945943" y="1033555"/>
            <a:chExt cx="3750440" cy="379951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C4A4EB3-0E48-456A-BC84-EC0BC3DC6208}"/>
                </a:ext>
              </a:extLst>
            </p:cNvPr>
            <p:cNvPicPr preferRelativeResize="0">
              <a:picLocks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945943" y="1033555"/>
              <a:ext cx="2382192" cy="2382192"/>
            </a:xfrm>
            <a:prstGeom prst="ellipse">
              <a:avLst/>
            </a:prstGeom>
            <a:noFill/>
            <a:ln w="76200">
              <a:solidFill>
                <a:schemeClr val="bg2">
                  <a:lumMod val="95000"/>
                  <a:alpha val="6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6B269DE-4986-46AB-B747-CCA1CE35B3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347"/>
            <a:stretch/>
          </p:blipFill>
          <p:spPr>
            <a:xfrm>
              <a:off x="8628438" y="1658698"/>
              <a:ext cx="2067945" cy="2067945"/>
            </a:xfrm>
            <a:prstGeom prst="ellipse">
              <a:avLst/>
            </a:prstGeom>
            <a:noFill/>
            <a:ln w="76200">
              <a:solidFill>
                <a:schemeClr val="bg2">
                  <a:lumMod val="95000"/>
                  <a:alpha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7A3A831-DC07-4E67-B120-C5F7EA1E8B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78631" y="2998273"/>
              <a:ext cx="1834794" cy="1834794"/>
            </a:xfrm>
            <a:prstGeom prst="ellipse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76200">
              <a:solidFill>
                <a:schemeClr val="bg2">
                  <a:lumMod val="95000"/>
                  <a:alpha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6589B06-3CAE-4C9F-BA9C-B8C39C4D7B4B}"/>
              </a:ext>
            </a:extLst>
          </p:cNvPr>
          <p:cNvSpPr txBox="1"/>
          <p:nvPr/>
        </p:nvSpPr>
        <p:spPr>
          <a:xfrm>
            <a:off x="347472" y="1327150"/>
            <a:ext cx="603885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P.05.10.02 FTS Safety</a:t>
            </a:r>
          </a:p>
        </p:txBody>
      </p:sp>
    </p:spTree>
    <p:extLst>
      <p:ext uri="{BB962C8B-B14F-4D97-AF65-F5344CB8AC3E}">
        <p14:creationId xmlns:p14="http://schemas.microsoft.com/office/powerpoint/2010/main" val="4185276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0B2F0-A050-477E-A22F-98D3C4FD4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867930"/>
          </a:xfrm>
        </p:spPr>
        <p:txBody>
          <a:bodyPr/>
          <a:lstStyle/>
          <a:p>
            <a:r>
              <a:rPr lang="en-US" sz="2800" b="1" dirty="0"/>
              <a:t>FTS Requirement Document supporting design of Beam Power Limiting System has been incorporated into System </a:t>
            </a:r>
            <a:r>
              <a:rPr lang="en-US" sz="2800" b="1" dirty="0" err="1"/>
              <a:t>Req’t</a:t>
            </a:r>
            <a:r>
              <a:rPr lang="en-US" sz="2800" b="1"/>
              <a:t> Doc.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6BF11-1044-407E-ACB0-C2E6B2E69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511085"/>
            <a:ext cx="11430000" cy="4791136"/>
          </a:xfrm>
        </p:spPr>
        <p:txBody>
          <a:bodyPr/>
          <a:lstStyle/>
          <a:p>
            <a:r>
              <a:rPr lang="en-US" dirty="0"/>
              <a:t>Need for BPLS is described in Section 7 of HAR for CD-2/3</a:t>
            </a:r>
          </a:p>
          <a:p>
            <a:r>
              <a:rPr lang="en-US" dirty="0"/>
              <a:t>FTS analysis was performed to verify that FTS components, particularly CECs, are protected in bounding case allowed by BPLS</a:t>
            </a:r>
          </a:p>
          <a:p>
            <a:r>
              <a:rPr lang="en-US" dirty="0"/>
              <a:t>Drafted wording for Operations Envelope to be consistent with BPLS capability and FTS analysis</a:t>
            </a:r>
          </a:p>
          <a:p>
            <a:pPr marL="0" indent="0">
              <a:buNone/>
            </a:pPr>
            <a:r>
              <a:rPr lang="en-US" dirty="0"/>
              <a:t>Path Forward</a:t>
            </a:r>
          </a:p>
          <a:p>
            <a:r>
              <a:rPr lang="en-US" dirty="0"/>
              <a:t>Stay up to date with BPLS design progress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86B25B-A212-44D3-AEC0-793EAACF9E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481"/>
          <a:stretch/>
        </p:blipFill>
        <p:spPr>
          <a:xfrm>
            <a:off x="8492379" y="3564149"/>
            <a:ext cx="2975477" cy="256060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A286402-612F-4B51-B577-B1320B3C10AF}"/>
              </a:ext>
            </a:extLst>
          </p:cNvPr>
          <p:cNvSpPr/>
          <p:nvPr/>
        </p:nvSpPr>
        <p:spPr>
          <a:xfrm>
            <a:off x="9803171" y="1148764"/>
            <a:ext cx="2056596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B4-7 - Bong</a:t>
            </a:r>
          </a:p>
        </p:txBody>
      </p:sp>
    </p:spTree>
    <p:extLst>
      <p:ext uri="{BB962C8B-B14F-4D97-AF65-F5344CB8AC3E}">
        <p14:creationId xmlns:p14="http://schemas.microsoft.com/office/powerpoint/2010/main" val="3442930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C7E9D-4523-4B06-BE3E-204E35D0F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Safety Effort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DC27D-5B02-4B79-B9EE-DF3CCF069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FTS mercury process interlock review</a:t>
            </a:r>
          </a:p>
          <a:p>
            <a:pPr lvl="1"/>
            <a:r>
              <a:rPr lang="en-US" dirty="0"/>
              <a:t>Comprehensive review of process interlocks being used in the mercury process and related systems</a:t>
            </a:r>
          </a:p>
          <a:p>
            <a:pPr lvl="1"/>
            <a:r>
              <a:rPr lang="en-US" dirty="0"/>
              <a:t>Ensure unified approach and prevent conflicting actions</a:t>
            </a:r>
          </a:p>
          <a:p>
            <a:r>
              <a:rPr lang="en-US" dirty="0"/>
              <a:t>Radiation Safety Committee review of MOTS PPU</a:t>
            </a:r>
          </a:p>
          <a:p>
            <a:pPr lvl="1"/>
            <a:r>
              <a:rPr lang="en-US" dirty="0"/>
              <a:t>Evaluate source term and dose rate estimates for MOTS components outside the Service Bay after PPU modifications complete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9D85627-0ADC-4AB8-9ED3-7160712ECE42}"/>
              </a:ext>
            </a:extLst>
          </p:cNvPr>
          <p:cNvSpPr/>
          <p:nvPr/>
        </p:nvSpPr>
        <p:spPr>
          <a:xfrm>
            <a:off x="8886638" y="1026455"/>
            <a:ext cx="2245959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B2-7 - Ahlschwede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7FA3D7A-2F43-4CC3-A814-F6BFF3A25943}"/>
              </a:ext>
            </a:extLst>
          </p:cNvPr>
          <p:cNvSpPr/>
          <p:nvPr/>
        </p:nvSpPr>
        <p:spPr>
          <a:xfrm>
            <a:off x="9485088" y="2595060"/>
            <a:ext cx="2056596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B2-8 - Stephens</a:t>
            </a:r>
          </a:p>
        </p:txBody>
      </p:sp>
    </p:spTree>
    <p:extLst>
      <p:ext uri="{BB962C8B-B14F-4D97-AF65-F5344CB8AC3E}">
        <p14:creationId xmlns:p14="http://schemas.microsoft.com/office/powerpoint/2010/main" val="67496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71608-900A-EA4E-9673-97FFC3D14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F6969-DEE8-F248-9F28-CFAC526F6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Achieving consensus approval of FSAD-NF revision in time</a:t>
            </a:r>
          </a:p>
          <a:p>
            <a:pPr lvl="1"/>
            <a:r>
              <a:rPr lang="en-US" dirty="0"/>
              <a:t>Support a timely update of the FSAD-NF prior to PPU update to resolve non-PPU related issues</a:t>
            </a:r>
          </a:p>
          <a:p>
            <a:pPr lvl="1"/>
            <a:r>
              <a:rPr lang="en-US" dirty="0"/>
              <a:t>As appropriate, subdivide into documents that address specific PPU aspects so that stakeholder consensus can be obtained incrementally as material is ready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Graphic 5" descr="Customer review outline">
            <a:extLst>
              <a:ext uri="{FF2B5EF4-FFF2-40B4-BE49-F238E27FC236}">
                <a16:creationId xmlns:a16="http://schemas.microsoft.com/office/drawing/2014/main" id="{A6F520DC-551E-4E58-9ACE-526316F073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86212" y="3906750"/>
            <a:ext cx="1730728" cy="1730728"/>
          </a:xfrm>
          <a:prstGeom prst="rect">
            <a:avLst/>
          </a:prstGeom>
        </p:spPr>
      </p:pic>
      <p:pic>
        <p:nvPicPr>
          <p:cNvPr id="9" name="Graphic 8" descr="Handshake outline">
            <a:extLst>
              <a:ext uri="{FF2B5EF4-FFF2-40B4-BE49-F238E27FC236}">
                <a16:creationId xmlns:a16="http://schemas.microsoft.com/office/drawing/2014/main" id="{663C63AD-7DF3-470D-A084-CEAFFB8F93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89732" y="3906750"/>
            <a:ext cx="1730729" cy="173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002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Register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49EC438-31F1-42C9-B755-DCF4D2C120D7}"/>
              </a:ext>
            </a:extLst>
          </p:cNvPr>
          <p:cNvSpPr/>
          <p:nvPr/>
        </p:nvSpPr>
        <p:spPr>
          <a:xfrm>
            <a:off x="10455750" y="0"/>
            <a:ext cx="1736250" cy="365760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5A7CF5B-C4A1-4DC5-955D-ED18BAA4D42B}"/>
              </a:ext>
            </a:extLst>
          </p:cNvPr>
          <p:cNvSpPr txBox="1">
            <a:spLocks/>
          </p:cNvSpPr>
          <p:nvPr/>
        </p:nvSpPr>
        <p:spPr>
          <a:xfrm>
            <a:off x="456401" y="2955420"/>
            <a:ext cx="11430000" cy="3406631"/>
          </a:xfrm>
          <a:prstGeom prst="rect">
            <a:avLst/>
          </a:prstGeom>
        </p:spPr>
        <p:txBody>
          <a:bodyPr/>
          <a:lstStyle>
            <a:lvl1pPr marL="287338" indent="-2873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8975" indent="-2857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030288" indent="-2857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Three active risks identified</a:t>
            </a:r>
          </a:p>
          <a:p>
            <a:pPr lvl="1"/>
            <a:r>
              <a:rPr lang="en-US" sz="1800" dirty="0"/>
              <a:t>No risks retired</a:t>
            </a:r>
          </a:p>
          <a:p>
            <a:pPr lvl="1"/>
            <a:r>
              <a:rPr lang="en-US" sz="1800" dirty="0"/>
              <a:t>Pre-mitigated ranking: 3 Medium</a:t>
            </a:r>
          </a:p>
          <a:p>
            <a:pPr lvl="1"/>
            <a:r>
              <a:rPr lang="en-US" sz="1800" dirty="0"/>
              <a:t>Post-mitigated ranking: 1 Low, 2 Medium</a:t>
            </a:r>
          </a:p>
          <a:p>
            <a:r>
              <a:rPr lang="en-US" sz="2000" dirty="0"/>
              <a:t>High Risks</a:t>
            </a:r>
          </a:p>
          <a:p>
            <a:pPr lvl="1"/>
            <a:r>
              <a:rPr lang="en-US" sz="1800" dirty="0"/>
              <a:t>No high risks identified</a:t>
            </a:r>
          </a:p>
          <a:p>
            <a:r>
              <a:rPr lang="en-US" sz="2000" dirty="0"/>
              <a:t>Key risk categories analyzed</a:t>
            </a:r>
          </a:p>
          <a:p>
            <a:pPr lvl="1"/>
            <a:r>
              <a:rPr lang="en-US" sz="1800" dirty="0"/>
              <a:t>Controls requirements</a:t>
            </a:r>
          </a:p>
          <a:p>
            <a:pPr lvl="1"/>
            <a:r>
              <a:rPr lang="en-US" sz="1800" dirty="0"/>
              <a:t>Safety</a:t>
            </a:r>
          </a:p>
          <a:p>
            <a:r>
              <a:rPr lang="en-US" sz="2000" dirty="0"/>
              <a:t>Risks are reviewed on a regular basis</a:t>
            </a:r>
          </a:p>
          <a:p>
            <a:pPr lvl="1"/>
            <a:endParaRPr lang="en-US" sz="1800" dirty="0"/>
          </a:p>
          <a:p>
            <a:endParaRPr lang="en-US" sz="20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E1DA43F-FCE8-435B-A902-416F6F5270CF}"/>
              </a:ext>
            </a:extLst>
          </p:cNvPr>
          <p:cNvGraphicFramePr>
            <a:graphicFrameLocks noGrp="1"/>
          </p:cNvGraphicFramePr>
          <p:nvPr/>
        </p:nvGraphicFramePr>
        <p:xfrm>
          <a:off x="551481" y="998491"/>
          <a:ext cx="10515600" cy="1656568"/>
        </p:xfrm>
        <a:graphic>
          <a:graphicData uri="http://schemas.openxmlformats.org/drawingml/2006/table">
            <a:tbl>
              <a:tblPr/>
              <a:tblGrid>
                <a:gridCol w="756259">
                  <a:extLst>
                    <a:ext uri="{9D8B030D-6E8A-4147-A177-3AD203B41FA5}">
                      <a16:colId xmlns:a16="http://schemas.microsoft.com/office/drawing/2014/main" val="1640611933"/>
                    </a:ext>
                  </a:extLst>
                </a:gridCol>
                <a:gridCol w="660226">
                  <a:extLst>
                    <a:ext uri="{9D8B030D-6E8A-4147-A177-3AD203B41FA5}">
                      <a16:colId xmlns:a16="http://schemas.microsoft.com/office/drawing/2014/main" val="1024485600"/>
                    </a:ext>
                  </a:extLst>
                </a:gridCol>
                <a:gridCol w="1776608">
                  <a:extLst>
                    <a:ext uri="{9D8B030D-6E8A-4147-A177-3AD203B41FA5}">
                      <a16:colId xmlns:a16="http://schemas.microsoft.com/office/drawing/2014/main" val="337947641"/>
                    </a:ext>
                  </a:extLst>
                </a:gridCol>
                <a:gridCol w="3433175">
                  <a:extLst>
                    <a:ext uri="{9D8B030D-6E8A-4147-A177-3AD203B41FA5}">
                      <a16:colId xmlns:a16="http://schemas.microsoft.com/office/drawing/2014/main" val="313439622"/>
                    </a:ext>
                  </a:extLst>
                </a:gridCol>
                <a:gridCol w="1524522">
                  <a:extLst>
                    <a:ext uri="{9D8B030D-6E8A-4147-A177-3AD203B41FA5}">
                      <a16:colId xmlns:a16="http://schemas.microsoft.com/office/drawing/2014/main" val="451998326"/>
                    </a:ext>
                  </a:extLst>
                </a:gridCol>
                <a:gridCol w="1152395">
                  <a:extLst>
                    <a:ext uri="{9D8B030D-6E8A-4147-A177-3AD203B41FA5}">
                      <a16:colId xmlns:a16="http://schemas.microsoft.com/office/drawing/2014/main" val="2354583350"/>
                    </a:ext>
                  </a:extLst>
                </a:gridCol>
                <a:gridCol w="1212415">
                  <a:extLst>
                    <a:ext uri="{9D8B030D-6E8A-4147-A177-3AD203B41FA5}">
                      <a16:colId xmlns:a16="http://schemas.microsoft.com/office/drawing/2014/main" val="45893053"/>
                    </a:ext>
                  </a:extLst>
                </a:gridCol>
              </a:tblGrid>
              <a:tr h="48976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Risk ID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8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</a:p>
                  </a:txBody>
                  <a:tcPr marL="7202" marR="7202" marT="72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8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L3 WBS</a:t>
                      </a:r>
                    </a:p>
                  </a:txBody>
                  <a:tcPr marL="7202" marR="7202" marT="72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8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Risk Title</a:t>
                      </a:r>
                    </a:p>
                  </a:txBody>
                  <a:tcPr marL="7202" marR="7202" marT="72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8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Expiration </a:t>
                      </a:r>
                      <a:b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Date</a:t>
                      </a:r>
                    </a:p>
                  </a:txBody>
                  <a:tcPr marL="7202" marR="7202" marT="72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8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Pre-Mitigation Rank</a:t>
                      </a:r>
                    </a:p>
                  </a:txBody>
                  <a:tcPr marL="7202" marR="7202" marT="72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8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Post Mitigation Rank</a:t>
                      </a:r>
                    </a:p>
                  </a:txBody>
                  <a:tcPr marL="7202" marR="7202" marT="72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8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390457"/>
                  </a:ext>
                </a:extLst>
              </a:tr>
              <a:tr h="34571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T-P.5-015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Open</a:t>
                      </a:r>
                    </a:p>
                  </a:txBody>
                  <a:tcPr marL="7202" marR="7202" marT="72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P.05.03; P.05.09; P.05.10</a:t>
                      </a:r>
                    </a:p>
                  </a:txBody>
                  <a:tcPr marL="7202" marR="7202" marT="72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Mercury loop safety basis concerns</a:t>
                      </a:r>
                    </a:p>
                  </a:txBody>
                  <a:tcPr marL="7202" marR="7202" marT="72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8/1/2023</a:t>
                      </a:r>
                    </a:p>
                  </a:txBody>
                  <a:tcPr marL="7202" marR="7202" marT="72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202" marR="7202" marT="72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202" marR="7202" marT="72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344962"/>
                  </a:ext>
                </a:extLst>
              </a:tr>
              <a:tr h="410541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T-P.5-024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Open</a:t>
                      </a:r>
                    </a:p>
                  </a:txBody>
                  <a:tcPr marL="7202" marR="7202" marT="72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P.05.10</a:t>
                      </a:r>
                    </a:p>
                  </a:txBody>
                  <a:tcPr marL="7202" marR="7202" marT="72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Analysis reveals additional controls and/or protection  system requirements for 2 MW target.</a:t>
                      </a:r>
                    </a:p>
                  </a:txBody>
                  <a:tcPr marL="7202" marR="7202" marT="72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11/1/2022</a:t>
                      </a:r>
                    </a:p>
                  </a:txBody>
                  <a:tcPr marL="7202" marR="7202" marT="72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202" marR="7202" marT="72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202" marR="7202" marT="72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7748272"/>
                  </a:ext>
                </a:extLst>
              </a:tr>
              <a:tr h="410541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T-P.5-016</a:t>
                      </a:r>
                    </a:p>
                  </a:txBody>
                  <a:tcPr marL="7202" marR="7202" marT="7202" marB="0" anchor="b">
                    <a:lnL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Open</a:t>
                      </a:r>
                    </a:p>
                  </a:txBody>
                  <a:tcPr marL="7202" marR="7202" marT="72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P.05.10</a:t>
                      </a:r>
                    </a:p>
                  </a:txBody>
                  <a:tcPr marL="7202" marR="7202" marT="72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Failed certification for safety or controls during last outage</a:t>
                      </a:r>
                    </a:p>
                  </a:txBody>
                  <a:tcPr marL="7202" marR="7202" marT="72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12/1/2023</a:t>
                      </a:r>
                    </a:p>
                  </a:txBody>
                  <a:tcPr marL="7202" marR="7202" marT="72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202" marR="7202" marT="72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202" marR="7202" marT="72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947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109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Responses to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recommendations from the CD-2/3 review</a:t>
            </a:r>
          </a:p>
        </p:txBody>
      </p:sp>
    </p:spTree>
    <p:extLst>
      <p:ext uri="{BB962C8B-B14F-4D97-AF65-F5344CB8AC3E}">
        <p14:creationId xmlns:p14="http://schemas.microsoft.com/office/powerpoint/2010/main" val="1399313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12-Month Look-Ahead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 USI Evaluation of swirl bubbler operation in PPU Test Target #1</a:t>
            </a:r>
          </a:p>
          <a:p>
            <a:r>
              <a:rPr lang="en-US" dirty="0"/>
              <a:t>Work with P.5.3 (CMS) and QA to ensure proper implementation of CEC requirements in procurement and fabrication of catalyst modules</a:t>
            </a:r>
          </a:p>
          <a:p>
            <a:r>
              <a:rPr lang="en-US" dirty="0"/>
              <a:t>Final design completion of BPLS</a:t>
            </a:r>
          </a:p>
          <a:p>
            <a:pPr lvl="1"/>
            <a:r>
              <a:rPr lang="en-US" dirty="0"/>
              <a:t>Incorporation of BPLS design requirement into FSAD-PF</a:t>
            </a:r>
          </a:p>
        </p:txBody>
      </p:sp>
      <p:pic>
        <p:nvPicPr>
          <p:cNvPr id="4" name="Graphic 3" descr="Highway scene outline">
            <a:extLst>
              <a:ext uri="{FF2B5EF4-FFF2-40B4-BE49-F238E27FC236}">
                <a16:creationId xmlns:a16="http://schemas.microsoft.com/office/drawing/2014/main" id="{617E4B93-582E-4E44-A6DF-49E9B6B46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48655" y="3274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053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FTS Safety analysis is complete</a:t>
            </a:r>
          </a:p>
          <a:p>
            <a:r>
              <a:rPr lang="en-US" dirty="0"/>
              <a:t>Implementation of conclusions from safety analysis is underway</a:t>
            </a:r>
          </a:p>
          <a:p>
            <a:r>
              <a:rPr lang="en-US" dirty="0"/>
              <a:t>Translation of safety analysis into operational documentation is beginning.</a:t>
            </a:r>
          </a:p>
        </p:txBody>
      </p:sp>
    </p:spTree>
    <p:extLst>
      <p:ext uri="{BB962C8B-B14F-4D97-AF65-F5344CB8AC3E}">
        <p14:creationId xmlns:p14="http://schemas.microsoft.com/office/powerpoint/2010/main" val="562247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Scope</a:t>
            </a:r>
          </a:p>
          <a:p>
            <a:r>
              <a:rPr lang="en-US" sz="2400" dirty="0"/>
              <a:t>Organization</a:t>
            </a:r>
          </a:p>
          <a:p>
            <a:r>
              <a:rPr lang="en-US" sz="2400" dirty="0"/>
              <a:t>Status</a:t>
            </a:r>
          </a:p>
          <a:p>
            <a:r>
              <a:rPr lang="en-US" sz="2400" dirty="0"/>
              <a:t>Progress since CD-2/3</a:t>
            </a:r>
          </a:p>
          <a:p>
            <a:r>
              <a:rPr lang="en-US" sz="2400" dirty="0"/>
              <a:t>Challenges</a:t>
            </a:r>
          </a:p>
          <a:p>
            <a:r>
              <a:rPr lang="en-US" sz="2400" dirty="0"/>
              <a:t>Responses to recommendations</a:t>
            </a:r>
          </a:p>
          <a:p>
            <a:r>
              <a:rPr lang="en-US" sz="2400" dirty="0"/>
              <a:t>12-month look-ahead</a:t>
            </a:r>
          </a:p>
          <a:p>
            <a:r>
              <a:rPr lang="en-US" sz="24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526789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 accelerator safety documentation to support FTS upgrades associated with PPU</a:t>
            </a:r>
          </a:p>
          <a:p>
            <a:pPr lvl="1"/>
            <a:r>
              <a:rPr lang="en-US" dirty="0"/>
              <a:t>Evaluate potential hazards associated with upgrades to mercury target gas injection</a:t>
            </a:r>
          </a:p>
          <a:p>
            <a:pPr lvl="1"/>
            <a:r>
              <a:rPr lang="en-US" dirty="0"/>
              <a:t>Evaluate potential hazards associated with o/p catalytic converter modules in the moderator cryogenic system</a:t>
            </a:r>
          </a:p>
          <a:p>
            <a:pPr lvl="1"/>
            <a:r>
              <a:rPr lang="en-US" dirty="0"/>
              <a:t>Evaluate the effects of increased proton beam energy on FTS systems</a:t>
            </a:r>
          </a:p>
          <a:p>
            <a:pPr lvl="1"/>
            <a:r>
              <a:rPr lang="en-US" dirty="0"/>
              <a:t>Develop performance requirements to support design of the Beam Power Limiting System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D453DEF-06BA-46D0-84E7-1E67CCB1EBD5}"/>
              </a:ext>
            </a:extLst>
          </p:cNvPr>
          <p:cNvSpPr/>
          <p:nvPr/>
        </p:nvSpPr>
        <p:spPr>
          <a:xfrm>
            <a:off x="10455750" y="0"/>
            <a:ext cx="1736250" cy="365760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1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489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22518" y="293260"/>
            <a:ext cx="2945390" cy="582147"/>
          </a:xfrm>
          <a:prstGeom prst="rect">
            <a:avLst/>
          </a:prstGeom>
          <a:ln w="3216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524"/>
              </a:lnSpc>
            </a:pPr>
            <a:r>
              <a:rPr sz="1364" b="1" spc="-3" dirty="0">
                <a:latin typeface="Century Gothic"/>
                <a:cs typeface="Century Gothic"/>
              </a:rPr>
              <a:t>Neutron</a:t>
            </a:r>
            <a:r>
              <a:rPr sz="1364" b="1" spc="-10" dirty="0">
                <a:latin typeface="Century Gothic"/>
                <a:cs typeface="Century Gothic"/>
              </a:rPr>
              <a:t> </a:t>
            </a:r>
            <a:r>
              <a:rPr sz="1364" b="1" spc="-3" dirty="0">
                <a:latin typeface="Century Gothic"/>
                <a:cs typeface="Century Gothic"/>
              </a:rPr>
              <a:t>Sciences</a:t>
            </a:r>
            <a:r>
              <a:rPr sz="1364" b="1" spc="-7" dirty="0">
                <a:latin typeface="Century Gothic"/>
                <a:cs typeface="Century Gothic"/>
              </a:rPr>
              <a:t> Directorate</a:t>
            </a:r>
            <a:endParaRPr sz="1364">
              <a:latin typeface="Century Gothic"/>
              <a:cs typeface="Century Gothic"/>
            </a:endParaRPr>
          </a:p>
          <a:p>
            <a:pPr marL="476670" marR="470609" algn="ctr">
              <a:lnSpc>
                <a:spcPct val="109400"/>
              </a:lnSpc>
              <a:spcBef>
                <a:spcPts val="269"/>
              </a:spcBef>
            </a:pPr>
            <a:r>
              <a:rPr sz="1091" spc="-3" dirty="0">
                <a:latin typeface="Century Gothic"/>
                <a:cs typeface="Century Gothic"/>
              </a:rPr>
              <a:t>Associate</a:t>
            </a:r>
            <a:r>
              <a:rPr sz="1091" spc="3" dirty="0">
                <a:latin typeface="Century Gothic"/>
                <a:cs typeface="Century Gothic"/>
              </a:rPr>
              <a:t> </a:t>
            </a:r>
            <a:r>
              <a:rPr sz="1091" spc="-3" dirty="0">
                <a:latin typeface="Century Gothic"/>
                <a:cs typeface="Century Gothic"/>
              </a:rPr>
              <a:t>Laboratory</a:t>
            </a:r>
            <a:r>
              <a:rPr sz="1091" spc="3" dirty="0">
                <a:latin typeface="Century Gothic"/>
                <a:cs typeface="Century Gothic"/>
              </a:rPr>
              <a:t> </a:t>
            </a:r>
            <a:r>
              <a:rPr sz="1091" spc="-3" dirty="0">
                <a:latin typeface="Century Gothic"/>
                <a:cs typeface="Century Gothic"/>
              </a:rPr>
              <a:t>Director </a:t>
            </a:r>
            <a:r>
              <a:rPr sz="1091" spc="-293" dirty="0">
                <a:latin typeface="Century Gothic"/>
                <a:cs typeface="Century Gothic"/>
              </a:rPr>
              <a:t> </a:t>
            </a:r>
            <a:r>
              <a:rPr sz="1091" spc="-3" dirty="0">
                <a:latin typeface="Century Gothic"/>
                <a:cs typeface="Century Gothic"/>
              </a:rPr>
              <a:t>Ken Andersen</a:t>
            </a:r>
            <a:endParaRPr sz="1091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22518" y="1060034"/>
            <a:ext cx="2945390" cy="1429046"/>
          </a:xfrm>
          <a:prstGeom prst="rect">
            <a:avLst/>
          </a:prstGeom>
          <a:ln w="32164">
            <a:solidFill>
              <a:srgbClr val="000000"/>
            </a:solidFill>
          </a:ln>
        </p:spPr>
        <p:txBody>
          <a:bodyPr vert="horz" wrap="square" lIns="0" tIns="90488" rIns="0" bIns="0" rtlCol="0">
            <a:spAutoFit/>
          </a:bodyPr>
          <a:lstStyle/>
          <a:p>
            <a:pPr algn="ctr">
              <a:spcBef>
                <a:spcPts val="712"/>
              </a:spcBef>
            </a:pPr>
            <a:r>
              <a:rPr sz="1091" b="1" spc="-3" dirty="0">
                <a:latin typeface="Century Gothic"/>
                <a:cs typeface="Century Gothic"/>
              </a:rPr>
              <a:t>Proton</a:t>
            </a:r>
            <a:r>
              <a:rPr sz="1091" b="1" spc="-7" dirty="0">
                <a:latin typeface="Century Gothic"/>
                <a:cs typeface="Century Gothic"/>
              </a:rPr>
              <a:t> </a:t>
            </a:r>
            <a:r>
              <a:rPr sz="1091" b="1" spc="-3" dirty="0">
                <a:latin typeface="Century Gothic"/>
                <a:cs typeface="Century Gothic"/>
              </a:rPr>
              <a:t>Power Upgrade Project</a:t>
            </a:r>
            <a:endParaRPr sz="1091">
              <a:latin typeface="Century Gothic"/>
              <a:cs typeface="Century Gothic"/>
            </a:endParaRPr>
          </a:p>
          <a:p>
            <a:pPr marL="433" algn="ctr">
              <a:spcBef>
                <a:spcPts val="14"/>
              </a:spcBef>
            </a:pPr>
            <a:r>
              <a:rPr sz="955" b="1" spc="-3" dirty="0">
                <a:latin typeface="Century Gothic"/>
                <a:cs typeface="Century Gothic"/>
              </a:rPr>
              <a:t>Director</a:t>
            </a:r>
            <a:r>
              <a:rPr sz="955" b="1" spc="-17" dirty="0">
                <a:latin typeface="Century Gothic"/>
                <a:cs typeface="Century Gothic"/>
              </a:rPr>
              <a:t> </a:t>
            </a:r>
            <a:r>
              <a:rPr sz="955" dirty="0">
                <a:latin typeface="Century Gothic"/>
                <a:cs typeface="Century Gothic"/>
              </a:rPr>
              <a:t>–</a:t>
            </a:r>
            <a:r>
              <a:rPr sz="955" spc="-14" dirty="0">
                <a:latin typeface="Century Gothic"/>
                <a:cs typeface="Century Gothic"/>
              </a:rPr>
              <a:t> </a:t>
            </a:r>
            <a:r>
              <a:rPr sz="955" spc="-3" dirty="0">
                <a:latin typeface="Century Gothic"/>
                <a:cs typeface="Century Gothic"/>
              </a:rPr>
              <a:t>John</a:t>
            </a:r>
            <a:r>
              <a:rPr sz="955" spc="-14" dirty="0">
                <a:latin typeface="Century Gothic"/>
                <a:cs typeface="Century Gothic"/>
              </a:rPr>
              <a:t> </a:t>
            </a:r>
            <a:r>
              <a:rPr sz="955" spc="-3" dirty="0">
                <a:latin typeface="Century Gothic"/>
                <a:cs typeface="Century Gothic"/>
              </a:rPr>
              <a:t>Galambos</a:t>
            </a:r>
            <a:endParaRPr sz="955">
              <a:latin typeface="Century Gothic"/>
              <a:cs typeface="Century Gothic"/>
            </a:endParaRPr>
          </a:p>
          <a:p>
            <a:pPr marL="320378" marR="314750" indent="866" algn="ctr"/>
            <a:r>
              <a:rPr sz="955" b="1" spc="-3" dirty="0">
                <a:latin typeface="Century Gothic"/>
                <a:cs typeface="Century Gothic"/>
              </a:rPr>
              <a:t>Project Manager </a:t>
            </a:r>
            <a:r>
              <a:rPr sz="955" dirty="0">
                <a:latin typeface="Century Gothic"/>
                <a:cs typeface="Century Gothic"/>
              </a:rPr>
              <a:t>– </a:t>
            </a:r>
            <a:r>
              <a:rPr sz="955" spc="-3" dirty="0">
                <a:latin typeface="Century Gothic"/>
                <a:cs typeface="Century Gothic"/>
              </a:rPr>
              <a:t>Mark Champion </a:t>
            </a:r>
            <a:r>
              <a:rPr sz="955" dirty="0">
                <a:latin typeface="Century Gothic"/>
                <a:cs typeface="Century Gothic"/>
              </a:rPr>
              <a:t> </a:t>
            </a:r>
            <a:r>
              <a:rPr sz="955" b="1" spc="-3" dirty="0">
                <a:latin typeface="Century Gothic"/>
                <a:cs typeface="Century Gothic"/>
              </a:rPr>
              <a:t>Project </a:t>
            </a:r>
            <a:r>
              <a:rPr sz="955" b="1" dirty="0">
                <a:latin typeface="Century Gothic"/>
                <a:cs typeface="Century Gothic"/>
              </a:rPr>
              <a:t>Controls </a:t>
            </a:r>
            <a:r>
              <a:rPr sz="955" b="1" spc="-3" dirty="0">
                <a:latin typeface="Century Gothic"/>
                <a:cs typeface="Century Gothic"/>
              </a:rPr>
              <a:t>Lead </a:t>
            </a:r>
            <a:r>
              <a:rPr sz="955" dirty="0">
                <a:latin typeface="Century Gothic"/>
                <a:cs typeface="Century Gothic"/>
              </a:rPr>
              <a:t>– </a:t>
            </a:r>
            <a:r>
              <a:rPr sz="955" spc="-3" dirty="0">
                <a:latin typeface="Century Gothic"/>
                <a:cs typeface="Century Gothic"/>
              </a:rPr>
              <a:t>Wayne Steffey </a:t>
            </a:r>
            <a:r>
              <a:rPr sz="955" dirty="0">
                <a:latin typeface="Century Gothic"/>
                <a:cs typeface="Century Gothic"/>
              </a:rPr>
              <a:t> </a:t>
            </a:r>
            <a:r>
              <a:rPr sz="955" b="1" spc="-3" dirty="0">
                <a:latin typeface="Century Gothic"/>
                <a:cs typeface="Century Gothic"/>
              </a:rPr>
              <a:t>Partner Lab Senior Team Lead </a:t>
            </a:r>
            <a:r>
              <a:rPr sz="955" dirty="0">
                <a:latin typeface="Century Gothic"/>
                <a:cs typeface="Century Gothic"/>
              </a:rPr>
              <a:t>– </a:t>
            </a:r>
            <a:r>
              <a:rPr sz="955" spc="-3" dirty="0">
                <a:latin typeface="Century Gothic"/>
                <a:cs typeface="Century Gothic"/>
              </a:rPr>
              <a:t>Ed Daly </a:t>
            </a:r>
            <a:r>
              <a:rPr sz="955" spc="-256" dirty="0">
                <a:latin typeface="Century Gothic"/>
                <a:cs typeface="Century Gothic"/>
              </a:rPr>
              <a:t> </a:t>
            </a:r>
            <a:r>
              <a:rPr sz="955" b="1" dirty="0">
                <a:latin typeface="Century Gothic"/>
                <a:cs typeface="Century Gothic"/>
              </a:rPr>
              <a:t>Technical</a:t>
            </a:r>
            <a:r>
              <a:rPr sz="955" b="1" spc="-3" dirty="0">
                <a:latin typeface="Century Gothic"/>
                <a:cs typeface="Century Gothic"/>
              </a:rPr>
              <a:t> Director</a:t>
            </a:r>
            <a:r>
              <a:rPr sz="955" b="1" spc="-14" dirty="0">
                <a:latin typeface="Century Gothic"/>
                <a:cs typeface="Century Gothic"/>
              </a:rPr>
              <a:t> </a:t>
            </a:r>
            <a:r>
              <a:rPr sz="955" dirty="0">
                <a:latin typeface="Century Gothic"/>
                <a:cs typeface="Century Gothic"/>
              </a:rPr>
              <a:t>–</a:t>
            </a:r>
            <a:r>
              <a:rPr sz="955" spc="-7" dirty="0">
                <a:latin typeface="Century Gothic"/>
                <a:cs typeface="Century Gothic"/>
              </a:rPr>
              <a:t> </a:t>
            </a:r>
            <a:r>
              <a:rPr sz="955" spc="-3" dirty="0">
                <a:latin typeface="Century Gothic"/>
                <a:cs typeface="Century Gothic"/>
              </a:rPr>
              <a:t>Sang-Ho</a:t>
            </a:r>
            <a:r>
              <a:rPr sz="955" spc="-7" dirty="0">
                <a:latin typeface="Century Gothic"/>
                <a:cs typeface="Century Gothic"/>
              </a:rPr>
              <a:t> </a:t>
            </a:r>
            <a:r>
              <a:rPr sz="955" spc="-3" dirty="0">
                <a:latin typeface="Century Gothic"/>
                <a:cs typeface="Century Gothic"/>
              </a:rPr>
              <a:t>Kim</a:t>
            </a:r>
            <a:endParaRPr sz="955">
              <a:latin typeface="Century Gothic"/>
              <a:cs typeface="Century Gothic"/>
            </a:endParaRPr>
          </a:p>
          <a:p>
            <a:pPr marL="866" algn="ctr">
              <a:lnSpc>
                <a:spcPts val="1142"/>
              </a:lnSpc>
            </a:pPr>
            <a:r>
              <a:rPr sz="955" b="1" dirty="0">
                <a:latin typeface="Century Gothic"/>
                <a:cs typeface="Century Gothic"/>
              </a:rPr>
              <a:t>Controls</a:t>
            </a:r>
            <a:r>
              <a:rPr sz="955" b="1" spc="-14" dirty="0">
                <a:latin typeface="Century Gothic"/>
                <a:cs typeface="Century Gothic"/>
              </a:rPr>
              <a:t> </a:t>
            </a:r>
            <a:r>
              <a:rPr sz="955" b="1" dirty="0">
                <a:latin typeface="Century Gothic"/>
                <a:cs typeface="Century Gothic"/>
              </a:rPr>
              <a:t>Integration</a:t>
            </a:r>
            <a:r>
              <a:rPr sz="955" b="1" spc="-10" dirty="0">
                <a:latin typeface="Century Gothic"/>
                <a:cs typeface="Century Gothic"/>
              </a:rPr>
              <a:t> </a:t>
            </a:r>
            <a:r>
              <a:rPr sz="955" b="1" spc="-3" dirty="0">
                <a:latin typeface="Century Gothic"/>
                <a:cs typeface="Century Gothic"/>
              </a:rPr>
              <a:t>Manager</a:t>
            </a:r>
            <a:r>
              <a:rPr sz="955" b="1" spc="-24" dirty="0">
                <a:latin typeface="Century Gothic"/>
                <a:cs typeface="Century Gothic"/>
              </a:rPr>
              <a:t> </a:t>
            </a:r>
            <a:r>
              <a:rPr sz="955" dirty="0">
                <a:latin typeface="Century Gothic"/>
                <a:cs typeface="Century Gothic"/>
              </a:rPr>
              <a:t>–</a:t>
            </a:r>
            <a:r>
              <a:rPr sz="955" spc="-10" dirty="0">
                <a:latin typeface="Century Gothic"/>
                <a:cs typeface="Century Gothic"/>
              </a:rPr>
              <a:t> </a:t>
            </a:r>
            <a:r>
              <a:rPr sz="955" dirty="0">
                <a:latin typeface="Century Gothic"/>
                <a:cs typeface="Century Gothic"/>
              </a:rPr>
              <a:t>Karen</a:t>
            </a:r>
            <a:r>
              <a:rPr sz="955" spc="-10" dirty="0">
                <a:latin typeface="Century Gothic"/>
                <a:cs typeface="Century Gothic"/>
              </a:rPr>
              <a:t> </a:t>
            </a:r>
            <a:r>
              <a:rPr sz="955" spc="-3" dirty="0">
                <a:latin typeface="Century Gothic"/>
                <a:cs typeface="Century Gothic"/>
              </a:rPr>
              <a:t>White</a:t>
            </a:r>
            <a:endParaRPr sz="955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</a:pPr>
            <a:r>
              <a:rPr sz="955" b="1" spc="-3" dirty="0">
                <a:latin typeface="Century Gothic"/>
                <a:cs typeface="Century Gothic"/>
              </a:rPr>
              <a:t>ESH&amp;Q</a:t>
            </a:r>
            <a:r>
              <a:rPr sz="955" b="1" spc="-20" dirty="0">
                <a:latin typeface="Century Gothic"/>
                <a:cs typeface="Century Gothic"/>
              </a:rPr>
              <a:t> </a:t>
            </a:r>
            <a:r>
              <a:rPr sz="955" dirty="0">
                <a:latin typeface="Century Gothic"/>
                <a:cs typeface="Century Gothic"/>
              </a:rPr>
              <a:t>–</a:t>
            </a:r>
            <a:r>
              <a:rPr sz="955" spc="-17" dirty="0">
                <a:latin typeface="Century Gothic"/>
                <a:cs typeface="Century Gothic"/>
              </a:rPr>
              <a:t> </a:t>
            </a:r>
            <a:r>
              <a:rPr sz="955" spc="-3" dirty="0">
                <a:latin typeface="Century Gothic"/>
                <a:cs typeface="Century Gothic"/>
              </a:rPr>
              <a:t>Sam</a:t>
            </a:r>
            <a:r>
              <a:rPr sz="955" spc="-17" dirty="0">
                <a:latin typeface="Century Gothic"/>
                <a:cs typeface="Century Gothic"/>
              </a:rPr>
              <a:t> </a:t>
            </a:r>
            <a:r>
              <a:rPr sz="955" spc="-3" dirty="0">
                <a:latin typeface="Century Gothic"/>
                <a:cs typeface="Century Gothic"/>
              </a:rPr>
              <a:t>McKenzie</a:t>
            </a:r>
            <a:endParaRPr sz="955">
              <a:latin typeface="Century Gothic"/>
              <a:cs typeface="Century Gothic"/>
            </a:endParaRPr>
          </a:p>
          <a:p>
            <a:pPr marL="866" algn="ctr">
              <a:spcBef>
                <a:spcPts val="27"/>
              </a:spcBef>
            </a:pPr>
            <a:r>
              <a:rPr sz="955" b="1" spc="-3" dirty="0">
                <a:latin typeface="Century Gothic"/>
                <a:cs typeface="Century Gothic"/>
              </a:rPr>
              <a:t>Sr.</a:t>
            </a:r>
            <a:r>
              <a:rPr sz="955" b="1" spc="-10" dirty="0">
                <a:latin typeface="Century Gothic"/>
                <a:cs typeface="Century Gothic"/>
              </a:rPr>
              <a:t> </a:t>
            </a:r>
            <a:r>
              <a:rPr sz="955" b="1" dirty="0">
                <a:latin typeface="Century Gothic"/>
                <a:cs typeface="Century Gothic"/>
              </a:rPr>
              <a:t>Administrative</a:t>
            </a:r>
            <a:r>
              <a:rPr sz="955" b="1" spc="-10" dirty="0">
                <a:latin typeface="Century Gothic"/>
                <a:cs typeface="Century Gothic"/>
              </a:rPr>
              <a:t> </a:t>
            </a:r>
            <a:r>
              <a:rPr sz="955" b="1" spc="-3" dirty="0">
                <a:latin typeface="Century Gothic"/>
                <a:cs typeface="Century Gothic"/>
              </a:rPr>
              <a:t>Assistant</a:t>
            </a:r>
            <a:r>
              <a:rPr sz="955" b="1" spc="-27" dirty="0">
                <a:latin typeface="Century Gothic"/>
                <a:cs typeface="Century Gothic"/>
              </a:rPr>
              <a:t> </a:t>
            </a:r>
            <a:r>
              <a:rPr sz="955" dirty="0">
                <a:latin typeface="Century Gothic"/>
                <a:cs typeface="Century Gothic"/>
              </a:rPr>
              <a:t>–</a:t>
            </a:r>
            <a:r>
              <a:rPr sz="955" spc="-14" dirty="0">
                <a:latin typeface="Century Gothic"/>
                <a:cs typeface="Century Gothic"/>
              </a:rPr>
              <a:t> </a:t>
            </a:r>
            <a:r>
              <a:rPr sz="955" dirty="0">
                <a:latin typeface="Century Gothic"/>
                <a:cs typeface="Century Gothic"/>
              </a:rPr>
              <a:t>Angie</a:t>
            </a:r>
            <a:r>
              <a:rPr sz="955" spc="-14" dirty="0">
                <a:latin typeface="Century Gothic"/>
                <a:cs typeface="Century Gothic"/>
              </a:rPr>
              <a:t> </a:t>
            </a:r>
            <a:r>
              <a:rPr sz="955" spc="-3" dirty="0">
                <a:latin typeface="Century Gothic"/>
                <a:cs typeface="Century Gothic"/>
              </a:rPr>
              <a:t>Woody</a:t>
            </a:r>
            <a:endParaRPr sz="955">
              <a:latin typeface="Century Gothic"/>
              <a:cs typeface="Century Gothic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391273" y="593878"/>
            <a:ext cx="1707140" cy="458499"/>
            <a:chOff x="5272134" y="871021"/>
            <a:chExt cx="2503805" cy="672465"/>
          </a:xfrm>
        </p:grpSpPr>
        <p:sp>
          <p:nvSpPr>
            <p:cNvPr id="5" name="object 5"/>
            <p:cNvSpPr/>
            <p:nvPr/>
          </p:nvSpPr>
          <p:spPr>
            <a:xfrm>
              <a:off x="7771162" y="1333192"/>
              <a:ext cx="0" cy="210820"/>
            </a:xfrm>
            <a:custGeom>
              <a:avLst/>
              <a:gdLst/>
              <a:ahLst/>
              <a:cxnLst/>
              <a:rect l="l" t="t" r="r" b="b"/>
              <a:pathLst>
                <a:path h="210819">
                  <a:moveTo>
                    <a:pt x="0" y="0"/>
                  </a:moveTo>
                  <a:lnTo>
                    <a:pt x="0" y="210206"/>
                  </a:lnTo>
                </a:path>
              </a:pathLst>
            </a:custGeom>
            <a:ln w="91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272134" y="875589"/>
              <a:ext cx="327660" cy="0"/>
            </a:xfrm>
            <a:custGeom>
              <a:avLst/>
              <a:gdLst/>
              <a:ahLst/>
              <a:cxnLst/>
              <a:rect l="l" t="t" r="r" b="b"/>
              <a:pathLst>
                <a:path w="327660">
                  <a:moveTo>
                    <a:pt x="327436" y="0"/>
                  </a:moveTo>
                  <a:lnTo>
                    <a:pt x="0" y="0"/>
                  </a:lnTo>
                </a:path>
              </a:pathLst>
            </a:custGeom>
            <a:ln w="91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4868708" y="2781618"/>
            <a:ext cx="1190625" cy="505691"/>
            <a:chOff x="5972371" y="4079706"/>
            <a:chExt cx="1746250" cy="741680"/>
          </a:xfrm>
        </p:grpSpPr>
        <p:sp>
          <p:nvSpPr>
            <p:cNvPr id="8" name="object 8"/>
            <p:cNvSpPr/>
            <p:nvPr/>
          </p:nvSpPr>
          <p:spPr>
            <a:xfrm>
              <a:off x="5977133" y="4084468"/>
              <a:ext cx="1736725" cy="732155"/>
            </a:xfrm>
            <a:custGeom>
              <a:avLst/>
              <a:gdLst/>
              <a:ahLst/>
              <a:cxnLst/>
              <a:rect l="l" t="t" r="r" b="b"/>
              <a:pathLst>
                <a:path w="1736725" h="732154">
                  <a:moveTo>
                    <a:pt x="1736626" y="731679"/>
                  </a:moveTo>
                  <a:lnTo>
                    <a:pt x="1736626" y="0"/>
                  </a:lnTo>
                  <a:lnTo>
                    <a:pt x="0" y="0"/>
                  </a:lnTo>
                  <a:lnTo>
                    <a:pt x="0" y="731679"/>
                  </a:lnTo>
                  <a:lnTo>
                    <a:pt x="1736626" y="731679"/>
                  </a:lnTo>
                  <a:close/>
                </a:path>
              </a:pathLst>
            </a:custGeom>
            <a:solidFill>
              <a:srgbClr val="F9ED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977133" y="4084468"/>
              <a:ext cx="1736725" cy="732155"/>
            </a:xfrm>
            <a:custGeom>
              <a:avLst/>
              <a:gdLst/>
              <a:ahLst/>
              <a:cxnLst/>
              <a:rect l="l" t="t" r="r" b="b"/>
              <a:pathLst>
                <a:path w="1736725" h="732154">
                  <a:moveTo>
                    <a:pt x="0" y="731679"/>
                  </a:moveTo>
                  <a:lnTo>
                    <a:pt x="0" y="0"/>
                  </a:lnTo>
                  <a:lnTo>
                    <a:pt x="1736626" y="0"/>
                  </a:lnTo>
                  <a:lnTo>
                    <a:pt x="1736626" y="731679"/>
                  </a:lnTo>
                  <a:lnTo>
                    <a:pt x="0" y="731679"/>
                  </a:lnTo>
                  <a:close/>
                </a:path>
              </a:pathLst>
            </a:custGeom>
            <a:ln w="95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094264" y="2866061"/>
            <a:ext cx="771958" cy="302670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>
              <a:spcBef>
                <a:spcPts val="68"/>
              </a:spcBef>
            </a:pPr>
            <a:r>
              <a:rPr sz="955" b="1" spc="-3" dirty="0">
                <a:latin typeface="Century Gothic"/>
                <a:cs typeface="Century Gothic"/>
              </a:rPr>
              <a:t>Ring</a:t>
            </a:r>
            <a:r>
              <a:rPr sz="955" b="1" spc="-34" dirty="0">
                <a:latin typeface="Century Gothic"/>
                <a:cs typeface="Century Gothic"/>
              </a:rPr>
              <a:t> </a:t>
            </a:r>
            <a:r>
              <a:rPr sz="955" b="1" spc="-3" dirty="0">
                <a:latin typeface="Century Gothic"/>
                <a:cs typeface="Century Gothic"/>
              </a:rPr>
              <a:t>Systems</a:t>
            </a:r>
            <a:endParaRPr sz="955">
              <a:latin typeface="Century Gothic"/>
              <a:cs typeface="Century Gothic"/>
            </a:endParaRPr>
          </a:p>
          <a:p>
            <a:pPr marL="58447">
              <a:spcBef>
                <a:spcPts val="24"/>
              </a:spcBef>
            </a:pPr>
            <a:r>
              <a:rPr sz="955" dirty="0">
                <a:latin typeface="Century Gothic"/>
                <a:cs typeface="Century Gothic"/>
              </a:rPr>
              <a:t>Nick</a:t>
            </a:r>
            <a:r>
              <a:rPr sz="955" spc="-34" dirty="0">
                <a:latin typeface="Century Gothic"/>
                <a:cs typeface="Century Gothic"/>
              </a:rPr>
              <a:t> </a:t>
            </a:r>
            <a:r>
              <a:rPr sz="955" spc="-3" dirty="0">
                <a:latin typeface="Century Gothic"/>
                <a:cs typeface="Century Gothic"/>
              </a:rPr>
              <a:t>Evans</a:t>
            </a:r>
            <a:endParaRPr sz="955">
              <a:latin typeface="Century Gothic"/>
              <a:cs typeface="Century Gothic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60739" y="2703893"/>
            <a:ext cx="1861272" cy="583189"/>
            <a:chOff x="6840684" y="3965710"/>
            <a:chExt cx="2729865" cy="855344"/>
          </a:xfrm>
        </p:grpSpPr>
        <p:sp>
          <p:nvSpPr>
            <p:cNvPr id="12" name="object 12"/>
            <p:cNvSpPr/>
            <p:nvPr/>
          </p:nvSpPr>
          <p:spPr>
            <a:xfrm>
              <a:off x="6845447" y="3970472"/>
              <a:ext cx="925830" cy="114300"/>
            </a:xfrm>
            <a:custGeom>
              <a:avLst/>
              <a:gdLst/>
              <a:ahLst/>
              <a:cxnLst/>
              <a:rect l="l" t="t" r="r" b="b"/>
              <a:pathLst>
                <a:path w="925829" h="114300">
                  <a:moveTo>
                    <a:pt x="925715" y="0"/>
                  </a:moveTo>
                  <a:lnTo>
                    <a:pt x="0" y="0"/>
                  </a:lnTo>
                  <a:lnTo>
                    <a:pt x="0" y="113996"/>
                  </a:lnTo>
                </a:path>
              </a:pathLst>
            </a:custGeom>
            <a:ln w="91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828565" y="4084469"/>
              <a:ext cx="1736725" cy="732155"/>
            </a:xfrm>
            <a:custGeom>
              <a:avLst/>
              <a:gdLst/>
              <a:ahLst/>
              <a:cxnLst/>
              <a:rect l="l" t="t" r="r" b="b"/>
              <a:pathLst>
                <a:path w="1736725" h="732154">
                  <a:moveTo>
                    <a:pt x="1736626" y="731679"/>
                  </a:moveTo>
                  <a:lnTo>
                    <a:pt x="1736626" y="0"/>
                  </a:lnTo>
                  <a:lnTo>
                    <a:pt x="0" y="0"/>
                  </a:lnTo>
                  <a:lnTo>
                    <a:pt x="0" y="731679"/>
                  </a:lnTo>
                  <a:lnTo>
                    <a:pt x="1736626" y="731679"/>
                  </a:lnTo>
                  <a:close/>
                </a:path>
              </a:pathLst>
            </a:custGeom>
            <a:solidFill>
              <a:srgbClr val="F9ED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828565" y="4084469"/>
              <a:ext cx="1736725" cy="732155"/>
            </a:xfrm>
            <a:custGeom>
              <a:avLst/>
              <a:gdLst/>
              <a:ahLst/>
              <a:cxnLst/>
              <a:rect l="l" t="t" r="r" b="b"/>
              <a:pathLst>
                <a:path w="1736725" h="732154">
                  <a:moveTo>
                    <a:pt x="0" y="731679"/>
                  </a:moveTo>
                  <a:lnTo>
                    <a:pt x="0" y="0"/>
                  </a:lnTo>
                  <a:lnTo>
                    <a:pt x="1736626" y="0"/>
                  </a:lnTo>
                  <a:lnTo>
                    <a:pt x="1736626" y="731679"/>
                  </a:lnTo>
                  <a:lnTo>
                    <a:pt x="0" y="731679"/>
                  </a:lnTo>
                  <a:close/>
                </a:path>
              </a:pathLst>
            </a:custGeom>
            <a:ln w="95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213313" y="2868265"/>
            <a:ext cx="1060739" cy="302670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algn="ctr">
              <a:spcBef>
                <a:spcPts val="68"/>
              </a:spcBef>
            </a:pPr>
            <a:r>
              <a:rPr sz="955" b="1" spc="-3" dirty="0">
                <a:latin typeface="Century Gothic"/>
                <a:cs typeface="Century Gothic"/>
              </a:rPr>
              <a:t>First</a:t>
            </a:r>
            <a:r>
              <a:rPr sz="955" b="1" spc="-17" dirty="0">
                <a:latin typeface="Century Gothic"/>
                <a:cs typeface="Century Gothic"/>
              </a:rPr>
              <a:t> </a:t>
            </a:r>
            <a:r>
              <a:rPr sz="955" b="1" spc="-3" dirty="0">
                <a:latin typeface="Century Gothic"/>
                <a:cs typeface="Century Gothic"/>
              </a:rPr>
              <a:t>Target</a:t>
            </a:r>
            <a:r>
              <a:rPr sz="955" b="1" spc="-20" dirty="0">
                <a:latin typeface="Century Gothic"/>
                <a:cs typeface="Century Gothic"/>
              </a:rPr>
              <a:t> </a:t>
            </a:r>
            <a:r>
              <a:rPr sz="955" b="1" dirty="0">
                <a:latin typeface="Century Gothic"/>
                <a:cs typeface="Century Gothic"/>
              </a:rPr>
              <a:t>Station</a:t>
            </a:r>
            <a:endParaRPr sz="955">
              <a:latin typeface="Century Gothic"/>
              <a:cs typeface="Century Gothic"/>
            </a:endParaRPr>
          </a:p>
          <a:p>
            <a:pPr marR="28574" algn="ctr"/>
            <a:r>
              <a:rPr sz="955" spc="-3" dirty="0">
                <a:latin typeface="Century Gothic"/>
                <a:cs typeface="Century Gothic"/>
              </a:rPr>
              <a:t>Bernie</a:t>
            </a:r>
            <a:r>
              <a:rPr sz="955" spc="-31" dirty="0">
                <a:latin typeface="Century Gothic"/>
                <a:cs typeface="Century Gothic"/>
              </a:rPr>
              <a:t> </a:t>
            </a:r>
            <a:r>
              <a:rPr sz="955" spc="-3" dirty="0">
                <a:latin typeface="Century Gothic"/>
                <a:cs typeface="Century Gothic"/>
              </a:rPr>
              <a:t>Riemer</a:t>
            </a:r>
            <a:endParaRPr sz="955">
              <a:latin typeface="Century Gothic"/>
              <a:cs typeface="Century Gothic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606368" y="2703893"/>
            <a:ext cx="3123334" cy="583189"/>
            <a:chOff x="4120939" y="3965710"/>
            <a:chExt cx="4580890" cy="855344"/>
          </a:xfrm>
        </p:grpSpPr>
        <p:sp>
          <p:nvSpPr>
            <p:cNvPr id="17" name="object 17"/>
            <p:cNvSpPr/>
            <p:nvPr/>
          </p:nvSpPr>
          <p:spPr>
            <a:xfrm>
              <a:off x="7771162" y="3970472"/>
              <a:ext cx="925830" cy="114300"/>
            </a:xfrm>
            <a:custGeom>
              <a:avLst/>
              <a:gdLst/>
              <a:ahLst/>
              <a:cxnLst/>
              <a:rect l="l" t="t" r="r" b="b"/>
              <a:pathLst>
                <a:path w="925829" h="114300">
                  <a:moveTo>
                    <a:pt x="0" y="0"/>
                  </a:moveTo>
                  <a:lnTo>
                    <a:pt x="925715" y="0"/>
                  </a:lnTo>
                  <a:lnTo>
                    <a:pt x="925715" y="113996"/>
                  </a:lnTo>
                </a:path>
              </a:pathLst>
            </a:custGeom>
            <a:ln w="91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125701" y="4084469"/>
              <a:ext cx="1736725" cy="732155"/>
            </a:xfrm>
            <a:custGeom>
              <a:avLst/>
              <a:gdLst/>
              <a:ahLst/>
              <a:cxnLst/>
              <a:rect l="l" t="t" r="r" b="b"/>
              <a:pathLst>
                <a:path w="1736725" h="732154">
                  <a:moveTo>
                    <a:pt x="1736626" y="731679"/>
                  </a:moveTo>
                  <a:lnTo>
                    <a:pt x="1736626" y="0"/>
                  </a:lnTo>
                  <a:lnTo>
                    <a:pt x="0" y="0"/>
                  </a:lnTo>
                  <a:lnTo>
                    <a:pt x="0" y="731679"/>
                  </a:lnTo>
                  <a:lnTo>
                    <a:pt x="1736626" y="731679"/>
                  </a:lnTo>
                  <a:close/>
                </a:path>
              </a:pathLst>
            </a:custGeom>
            <a:solidFill>
              <a:srgbClr val="F9ED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125701" y="4084469"/>
              <a:ext cx="1736725" cy="732155"/>
            </a:xfrm>
            <a:custGeom>
              <a:avLst/>
              <a:gdLst/>
              <a:ahLst/>
              <a:cxnLst/>
              <a:rect l="l" t="t" r="r" b="b"/>
              <a:pathLst>
                <a:path w="1736725" h="732154">
                  <a:moveTo>
                    <a:pt x="0" y="731679"/>
                  </a:moveTo>
                  <a:lnTo>
                    <a:pt x="0" y="0"/>
                  </a:lnTo>
                  <a:lnTo>
                    <a:pt x="1736626" y="0"/>
                  </a:lnTo>
                  <a:lnTo>
                    <a:pt x="1736626" y="731679"/>
                  </a:lnTo>
                  <a:lnTo>
                    <a:pt x="0" y="731679"/>
                  </a:lnTo>
                  <a:close/>
                </a:path>
              </a:pathLst>
            </a:custGeom>
            <a:ln w="95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878228" y="2866061"/>
            <a:ext cx="648132" cy="302670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>
              <a:spcBef>
                <a:spcPts val="68"/>
              </a:spcBef>
            </a:pPr>
            <a:r>
              <a:rPr sz="955" b="1" spc="-3" dirty="0">
                <a:latin typeface="Century Gothic"/>
                <a:cs typeface="Century Gothic"/>
              </a:rPr>
              <a:t>R</a:t>
            </a:r>
            <a:r>
              <a:rPr sz="955" b="1" dirty="0">
                <a:latin typeface="Century Gothic"/>
                <a:cs typeface="Century Gothic"/>
              </a:rPr>
              <a:t>F </a:t>
            </a:r>
            <a:r>
              <a:rPr sz="955" b="1" spc="-3" dirty="0">
                <a:latin typeface="Century Gothic"/>
                <a:cs typeface="Century Gothic"/>
              </a:rPr>
              <a:t>Systems</a:t>
            </a:r>
            <a:endParaRPr sz="955">
              <a:latin typeface="Century Gothic"/>
              <a:cs typeface="Century Gothic"/>
            </a:endParaRPr>
          </a:p>
          <a:p>
            <a:pPr marL="21647">
              <a:spcBef>
                <a:spcPts val="24"/>
              </a:spcBef>
            </a:pPr>
            <a:r>
              <a:rPr sz="955" spc="-3" dirty="0">
                <a:latin typeface="Century Gothic"/>
                <a:cs typeface="Century Gothic"/>
              </a:rPr>
              <a:t>Joh</a:t>
            </a:r>
            <a:r>
              <a:rPr sz="955" dirty="0">
                <a:latin typeface="Century Gothic"/>
                <a:cs typeface="Century Gothic"/>
              </a:rPr>
              <a:t>n </a:t>
            </a:r>
            <a:r>
              <a:rPr sz="955" spc="-3" dirty="0">
                <a:latin typeface="Century Gothic"/>
                <a:cs typeface="Century Gothic"/>
              </a:rPr>
              <a:t>Moss</a:t>
            </a:r>
            <a:endParaRPr sz="955">
              <a:latin typeface="Century Gothic"/>
              <a:cs typeface="Century Gothic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198399" y="2703893"/>
            <a:ext cx="4385830" cy="583189"/>
            <a:chOff x="4989252" y="3965710"/>
            <a:chExt cx="6432550" cy="855344"/>
          </a:xfrm>
        </p:grpSpPr>
        <p:sp>
          <p:nvSpPr>
            <p:cNvPr id="22" name="object 22"/>
            <p:cNvSpPr/>
            <p:nvPr/>
          </p:nvSpPr>
          <p:spPr>
            <a:xfrm>
              <a:off x="4994015" y="3970472"/>
              <a:ext cx="2777490" cy="114300"/>
            </a:xfrm>
            <a:custGeom>
              <a:avLst/>
              <a:gdLst/>
              <a:ahLst/>
              <a:cxnLst/>
              <a:rect l="l" t="t" r="r" b="b"/>
              <a:pathLst>
                <a:path w="2777490" h="114300">
                  <a:moveTo>
                    <a:pt x="2777147" y="0"/>
                  </a:moveTo>
                  <a:lnTo>
                    <a:pt x="0" y="0"/>
                  </a:lnTo>
                  <a:lnTo>
                    <a:pt x="0" y="113996"/>
                  </a:lnTo>
                </a:path>
              </a:pathLst>
            </a:custGeom>
            <a:ln w="91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679189" y="4084469"/>
              <a:ext cx="1737995" cy="732155"/>
            </a:xfrm>
            <a:custGeom>
              <a:avLst/>
              <a:gdLst/>
              <a:ahLst/>
              <a:cxnLst/>
              <a:rect l="l" t="t" r="r" b="b"/>
              <a:pathLst>
                <a:path w="1737995" h="732154">
                  <a:moveTo>
                    <a:pt x="1737435" y="731679"/>
                  </a:moveTo>
                  <a:lnTo>
                    <a:pt x="1737435" y="0"/>
                  </a:lnTo>
                  <a:lnTo>
                    <a:pt x="0" y="0"/>
                  </a:lnTo>
                  <a:lnTo>
                    <a:pt x="0" y="731679"/>
                  </a:lnTo>
                  <a:lnTo>
                    <a:pt x="1737435" y="731679"/>
                  </a:lnTo>
                  <a:close/>
                </a:path>
              </a:pathLst>
            </a:custGeom>
            <a:solidFill>
              <a:srgbClr val="F9ED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679189" y="4084469"/>
              <a:ext cx="1737995" cy="732155"/>
            </a:xfrm>
            <a:custGeom>
              <a:avLst/>
              <a:gdLst/>
              <a:ahLst/>
              <a:cxnLst/>
              <a:rect l="l" t="t" r="r" b="b"/>
              <a:pathLst>
                <a:path w="1737995" h="732154">
                  <a:moveTo>
                    <a:pt x="0" y="731679"/>
                  </a:moveTo>
                  <a:lnTo>
                    <a:pt x="0" y="0"/>
                  </a:lnTo>
                  <a:lnTo>
                    <a:pt x="1737435" y="0"/>
                  </a:lnTo>
                  <a:lnTo>
                    <a:pt x="1737435" y="731679"/>
                  </a:lnTo>
                  <a:lnTo>
                    <a:pt x="0" y="731679"/>
                  </a:lnTo>
                  <a:close/>
                </a:path>
              </a:pathLst>
            </a:custGeom>
            <a:ln w="95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7585871" y="2795499"/>
            <a:ext cx="805728" cy="449633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 marR="3464" algn="ctr">
              <a:spcBef>
                <a:spcPts val="68"/>
              </a:spcBef>
            </a:pPr>
            <a:r>
              <a:rPr sz="955" b="1" dirty="0">
                <a:latin typeface="Century Gothic"/>
                <a:cs typeface="Century Gothic"/>
              </a:rPr>
              <a:t>Conventional  </a:t>
            </a:r>
            <a:r>
              <a:rPr sz="955" b="1" spc="-3" dirty="0">
                <a:latin typeface="Century Gothic"/>
                <a:cs typeface="Century Gothic"/>
              </a:rPr>
              <a:t>Facilities </a:t>
            </a:r>
            <a:r>
              <a:rPr sz="955" b="1" dirty="0">
                <a:latin typeface="Century Gothic"/>
                <a:cs typeface="Century Gothic"/>
              </a:rPr>
              <a:t> </a:t>
            </a:r>
            <a:r>
              <a:rPr sz="955" spc="-3" dirty="0">
                <a:latin typeface="Century Gothic"/>
                <a:cs typeface="Century Gothic"/>
              </a:rPr>
              <a:t>Mark</a:t>
            </a:r>
            <a:r>
              <a:rPr sz="955" spc="-48" dirty="0">
                <a:latin typeface="Century Gothic"/>
                <a:cs typeface="Century Gothic"/>
              </a:rPr>
              <a:t> </a:t>
            </a:r>
            <a:r>
              <a:rPr sz="955" spc="-3" dirty="0">
                <a:latin typeface="Century Gothic"/>
                <a:cs typeface="Century Gothic"/>
              </a:rPr>
              <a:t>Connell</a:t>
            </a:r>
            <a:endParaRPr sz="955">
              <a:latin typeface="Century Gothic"/>
              <a:cs typeface="Century Gothic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344028" y="2703893"/>
            <a:ext cx="5647892" cy="583189"/>
            <a:chOff x="2269507" y="3965710"/>
            <a:chExt cx="8283575" cy="855344"/>
          </a:xfrm>
        </p:grpSpPr>
        <p:sp>
          <p:nvSpPr>
            <p:cNvPr id="27" name="object 27"/>
            <p:cNvSpPr/>
            <p:nvPr/>
          </p:nvSpPr>
          <p:spPr>
            <a:xfrm>
              <a:off x="7771162" y="3970472"/>
              <a:ext cx="2777490" cy="114300"/>
            </a:xfrm>
            <a:custGeom>
              <a:avLst/>
              <a:gdLst/>
              <a:ahLst/>
              <a:cxnLst/>
              <a:rect l="l" t="t" r="r" b="b"/>
              <a:pathLst>
                <a:path w="2777490" h="114300">
                  <a:moveTo>
                    <a:pt x="0" y="0"/>
                  </a:moveTo>
                  <a:lnTo>
                    <a:pt x="2777147" y="0"/>
                  </a:lnTo>
                  <a:lnTo>
                    <a:pt x="2777147" y="113996"/>
                  </a:lnTo>
                </a:path>
              </a:pathLst>
            </a:custGeom>
            <a:ln w="91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274269" y="4084469"/>
              <a:ext cx="1737995" cy="732155"/>
            </a:xfrm>
            <a:custGeom>
              <a:avLst/>
              <a:gdLst/>
              <a:ahLst/>
              <a:cxnLst/>
              <a:rect l="l" t="t" r="r" b="b"/>
              <a:pathLst>
                <a:path w="1737995" h="732154">
                  <a:moveTo>
                    <a:pt x="1737435" y="731679"/>
                  </a:moveTo>
                  <a:lnTo>
                    <a:pt x="1737435" y="0"/>
                  </a:lnTo>
                  <a:lnTo>
                    <a:pt x="0" y="0"/>
                  </a:lnTo>
                  <a:lnTo>
                    <a:pt x="0" y="731679"/>
                  </a:lnTo>
                  <a:lnTo>
                    <a:pt x="1737435" y="731679"/>
                  </a:lnTo>
                  <a:close/>
                </a:path>
              </a:pathLst>
            </a:custGeom>
            <a:solidFill>
              <a:srgbClr val="F9ED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274269" y="4084469"/>
              <a:ext cx="1737995" cy="732155"/>
            </a:xfrm>
            <a:custGeom>
              <a:avLst/>
              <a:gdLst/>
              <a:ahLst/>
              <a:cxnLst/>
              <a:rect l="l" t="t" r="r" b="b"/>
              <a:pathLst>
                <a:path w="1737995" h="732154">
                  <a:moveTo>
                    <a:pt x="0" y="731679"/>
                  </a:moveTo>
                  <a:lnTo>
                    <a:pt x="0" y="0"/>
                  </a:lnTo>
                  <a:lnTo>
                    <a:pt x="1737435" y="0"/>
                  </a:lnTo>
                  <a:lnTo>
                    <a:pt x="1737435" y="731679"/>
                  </a:lnTo>
                  <a:lnTo>
                    <a:pt x="0" y="731679"/>
                  </a:lnTo>
                  <a:close/>
                </a:path>
              </a:pathLst>
            </a:custGeom>
            <a:ln w="95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2575097" y="2866061"/>
            <a:ext cx="730394" cy="302670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>
              <a:spcBef>
                <a:spcPts val="68"/>
              </a:spcBef>
            </a:pPr>
            <a:r>
              <a:rPr sz="955" b="1" dirty="0">
                <a:latin typeface="Century Gothic"/>
                <a:cs typeface="Century Gothic"/>
              </a:rPr>
              <a:t>SCL</a:t>
            </a:r>
            <a:r>
              <a:rPr sz="955" b="1" spc="-3" dirty="0">
                <a:latin typeface="Century Gothic"/>
                <a:cs typeface="Century Gothic"/>
              </a:rPr>
              <a:t> </a:t>
            </a:r>
            <a:r>
              <a:rPr sz="955" b="1" dirty="0">
                <a:latin typeface="Century Gothic"/>
                <a:cs typeface="Century Gothic"/>
              </a:rPr>
              <a:t>Systems</a:t>
            </a:r>
            <a:endParaRPr sz="955">
              <a:latin typeface="Century Gothic"/>
              <a:cs typeface="Century Gothic"/>
            </a:endParaRPr>
          </a:p>
          <a:p>
            <a:pPr marL="14720">
              <a:spcBef>
                <a:spcPts val="24"/>
              </a:spcBef>
            </a:pPr>
            <a:r>
              <a:rPr sz="955" spc="-3" dirty="0">
                <a:latin typeface="Century Gothic"/>
                <a:cs typeface="Century Gothic"/>
              </a:rPr>
              <a:t>Mat</a:t>
            </a:r>
            <a:r>
              <a:rPr sz="955" dirty="0">
                <a:latin typeface="Century Gothic"/>
                <a:cs typeface="Century Gothic"/>
              </a:rPr>
              <a:t>t </a:t>
            </a:r>
            <a:r>
              <a:rPr sz="955" spc="-3" dirty="0">
                <a:latin typeface="Century Gothic"/>
                <a:cs typeface="Century Gothic"/>
              </a:rPr>
              <a:t>Howell</a:t>
            </a:r>
            <a:endParaRPr sz="955">
              <a:latin typeface="Century Gothic"/>
              <a:cs typeface="Century Gothic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2936059" y="2703893"/>
            <a:ext cx="6909955" cy="583189"/>
            <a:chOff x="3137820" y="3965710"/>
            <a:chExt cx="10134600" cy="855344"/>
          </a:xfrm>
        </p:grpSpPr>
        <p:sp>
          <p:nvSpPr>
            <p:cNvPr id="32" name="object 32"/>
            <p:cNvSpPr/>
            <p:nvPr/>
          </p:nvSpPr>
          <p:spPr>
            <a:xfrm>
              <a:off x="3142583" y="3970472"/>
              <a:ext cx="4629150" cy="114300"/>
            </a:xfrm>
            <a:custGeom>
              <a:avLst/>
              <a:gdLst/>
              <a:ahLst/>
              <a:cxnLst/>
              <a:rect l="l" t="t" r="r" b="b"/>
              <a:pathLst>
                <a:path w="4629150" h="114300">
                  <a:moveTo>
                    <a:pt x="4628579" y="0"/>
                  </a:moveTo>
                  <a:lnTo>
                    <a:pt x="0" y="0"/>
                  </a:lnTo>
                  <a:lnTo>
                    <a:pt x="0" y="113996"/>
                  </a:lnTo>
                </a:path>
              </a:pathLst>
            </a:custGeom>
            <a:ln w="91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1530620" y="4084469"/>
              <a:ext cx="1736725" cy="732155"/>
            </a:xfrm>
            <a:custGeom>
              <a:avLst/>
              <a:gdLst/>
              <a:ahLst/>
              <a:cxnLst/>
              <a:rect l="l" t="t" r="r" b="b"/>
              <a:pathLst>
                <a:path w="1736725" h="732154">
                  <a:moveTo>
                    <a:pt x="1736626" y="731679"/>
                  </a:moveTo>
                  <a:lnTo>
                    <a:pt x="1736626" y="0"/>
                  </a:lnTo>
                  <a:lnTo>
                    <a:pt x="0" y="0"/>
                  </a:lnTo>
                  <a:lnTo>
                    <a:pt x="0" y="731679"/>
                  </a:lnTo>
                  <a:lnTo>
                    <a:pt x="1736626" y="731679"/>
                  </a:lnTo>
                  <a:close/>
                </a:path>
              </a:pathLst>
            </a:custGeom>
            <a:solidFill>
              <a:srgbClr val="F9ED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1530620" y="4084469"/>
              <a:ext cx="1736725" cy="732155"/>
            </a:xfrm>
            <a:custGeom>
              <a:avLst/>
              <a:gdLst/>
              <a:ahLst/>
              <a:cxnLst/>
              <a:rect l="l" t="t" r="r" b="b"/>
              <a:pathLst>
                <a:path w="1736725" h="732154">
                  <a:moveTo>
                    <a:pt x="0" y="731679"/>
                  </a:moveTo>
                  <a:lnTo>
                    <a:pt x="0" y="0"/>
                  </a:lnTo>
                  <a:lnTo>
                    <a:pt x="1736626" y="0"/>
                  </a:lnTo>
                  <a:lnTo>
                    <a:pt x="1736626" y="731679"/>
                  </a:lnTo>
                  <a:lnTo>
                    <a:pt x="0" y="731679"/>
                  </a:lnTo>
                  <a:close/>
                </a:path>
              </a:pathLst>
            </a:custGeom>
            <a:ln w="95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8930908" y="2826922"/>
            <a:ext cx="640340" cy="290872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algn="ctr">
              <a:lnSpc>
                <a:spcPts val="1142"/>
              </a:lnSpc>
              <a:spcBef>
                <a:spcPts val="68"/>
              </a:spcBef>
            </a:pPr>
            <a:r>
              <a:rPr sz="955" b="1" dirty="0">
                <a:latin typeface="Century Gothic"/>
                <a:cs typeface="Century Gothic"/>
              </a:rPr>
              <a:t>R</a:t>
            </a:r>
            <a:r>
              <a:rPr sz="955" b="1" spc="-27" dirty="0">
                <a:latin typeface="Century Gothic"/>
                <a:cs typeface="Century Gothic"/>
              </a:rPr>
              <a:t> </a:t>
            </a:r>
            <a:r>
              <a:rPr sz="955" b="1" dirty="0">
                <a:latin typeface="Century Gothic"/>
                <a:cs typeface="Century Gothic"/>
              </a:rPr>
              <a:t>&amp;</a:t>
            </a:r>
            <a:r>
              <a:rPr sz="955" b="1" spc="-24" dirty="0">
                <a:latin typeface="Century Gothic"/>
                <a:cs typeface="Century Gothic"/>
              </a:rPr>
              <a:t> </a:t>
            </a:r>
            <a:r>
              <a:rPr sz="955" b="1" dirty="0">
                <a:latin typeface="Century Gothic"/>
                <a:cs typeface="Century Gothic"/>
              </a:rPr>
              <a:t>D</a:t>
            </a:r>
            <a:endParaRPr sz="955">
              <a:latin typeface="Century Gothic"/>
              <a:cs typeface="Century Gothic"/>
            </a:endParaRPr>
          </a:p>
          <a:p>
            <a:pPr algn="ctr">
              <a:lnSpc>
                <a:spcPts val="1142"/>
              </a:lnSpc>
            </a:pPr>
            <a:r>
              <a:rPr sz="955" dirty="0">
                <a:latin typeface="Century Gothic"/>
                <a:cs typeface="Century Gothic"/>
              </a:rPr>
              <a:t>Nick</a:t>
            </a:r>
            <a:r>
              <a:rPr sz="955" spc="-44" dirty="0">
                <a:latin typeface="Century Gothic"/>
                <a:cs typeface="Century Gothic"/>
              </a:rPr>
              <a:t> </a:t>
            </a:r>
            <a:r>
              <a:rPr sz="955" spc="-3" dirty="0">
                <a:latin typeface="Century Gothic"/>
                <a:cs typeface="Century Gothic"/>
              </a:rPr>
              <a:t>Evans</a:t>
            </a:r>
            <a:endParaRPr sz="955">
              <a:latin typeface="Century Gothic"/>
              <a:cs typeface="Century Gothic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081688" y="2703893"/>
            <a:ext cx="8172017" cy="583189"/>
            <a:chOff x="418075" y="3965710"/>
            <a:chExt cx="11985625" cy="855344"/>
          </a:xfrm>
        </p:grpSpPr>
        <p:sp>
          <p:nvSpPr>
            <p:cNvPr id="37" name="object 37"/>
            <p:cNvSpPr/>
            <p:nvPr/>
          </p:nvSpPr>
          <p:spPr>
            <a:xfrm>
              <a:off x="7771163" y="3970472"/>
              <a:ext cx="4627880" cy="114300"/>
            </a:xfrm>
            <a:custGeom>
              <a:avLst/>
              <a:gdLst/>
              <a:ahLst/>
              <a:cxnLst/>
              <a:rect l="l" t="t" r="r" b="b"/>
              <a:pathLst>
                <a:path w="4627880" h="114300">
                  <a:moveTo>
                    <a:pt x="0" y="0"/>
                  </a:moveTo>
                  <a:lnTo>
                    <a:pt x="4627771" y="0"/>
                  </a:lnTo>
                  <a:lnTo>
                    <a:pt x="4627771" y="113996"/>
                  </a:lnTo>
                </a:path>
              </a:pathLst>
            </a:custGeom>
            <a:ln w="91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22837" y="4084469"/>
              <a:ext cx="1737995" cy="732155"/>
            </a:xfrm>
            <a:custGeom>
              <a:avLst/>
              <a:gdLst/>
              <a:ahLst/>
              <a:cxnLst/>
              <a:rect l="l" t="t" r="r" b="b"/>
              <a:pathLst>
                <a:path w="1737995" h="732154">
                  <a:moveTo>
                    <a:pt x="1737435" y="731679"/>
                  </a:moveTo>
                  <a:lnTo>
                    <a:pt x="1737435" y="0"/>
                  </a:lnTo>
                  <a:lnTo>
                    <a:pt x="0" y="0"/>
                  </a:lnTo>
                  <a:lnTo>
                    <a:pt x="0" y="731679"/>
                  </a:lnTo>
                  <a:lnTo>
                    <a:pt x="1737435" y="731679"/>
                  </a:lnTo>
                  <a:close/>
                </a:path>
              </a:pathLst>
            </a:custGeom>
            <a:solidFill>
              <a:srgbClr val="F9ED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22837" y="4084469"/>
              <a:ext cx="1737995" cy="732155"/>
            </a:xfrm>
            <a:custGeom>
              <a:avLst/>
              <a:gdLst/>
              <a:ahLst/>
              <a:cxnLst/>
              <a:rect l="l" t="t" r="r" b="b"/>
              <a:pathLst>
                <a:path w="1737995" h="732154">
                  <a:moveTo>
                    <a:pt x="0" y="731679"/>
                  </a:moveTo>
                  <a:lnTo>
                    <a:pt x="0" y="0"/>
                  </a:lnTo>
                  <a:lnTo>
                    <a:pt x="1737435" y="0"/>
                  </a:lnTo>
                  <a:lnTo>
                    <a:pt x="1737435" y="731679"/>
                  </a:lnTo>
                  <a:lnTo>
                    <a:pt x="0" y="731679"/>
                  </a:lnTo>
                  <a:close/>
                </a:path>
              </a:pathLst>
            </a:custGeom>
            <a:ln w="95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1192103" y="2793296"/>
            <a:ext cx="971983" cy="442435"/>
          </a:xfrm>
          <a:prstGeom prst="rect">
            <a:avLst/>
          </a:prstGeom>
        </p:spPr>
        <p:txBody>
          <a:bodyPr vert="horz" wrap="square" lIns="0" tIns="6927" rIns="0" bIns="0" rtlCol="0">
            <a:spAutoFit/>
          </a:bodyPr>
          <a:lstStyle/>
          <a:p>
            <a:pPr marL="8659" marR="3464" indent="-866" algn="ctr">
              <a:lnSpc>
                <a:spcPct val="101200"/>
              </a:lnSpc>
              <a:spcBef>
                <a:spcPts val="55"/>
              </a:spcBef>
            </a:pPr>
            <a:r>
              <a:rPr sz="955" b="1" spc="-3" dirty="0">
                <a:latin typeface="Century Gothic"/>
                <a:cs typeface="Century Gothic"/>
              </a:rPr>
              <a:t>Project </a:t>
            </a:r>
            <a:r>
              <a:rPr sz="955" b="1" dirty="0">
                <a:latin typeface="Century Gothic"/>
                <a:cs typeface="Century Gothic"/>
              </a:rPr>
              <a:t> </a:t>
            </a:r>
            <a:r>
              <a:rPr sz="955" b="1" spc="-3" dirty="0">
                <a:latin typeface="Century Gothic"/>
                <a:cs typeface="Century Gothic"/>
              </a:rPr>
              <a:t>Management </a:t>
            </a:r>
            <a:r>
              <a:rPr sz="955" b="1" dirty="0">
                <a:latin typeface="Century Gothic"/>
                <a:cs typeface="Century Gothic"/>
              </a:rPr>
              <a:t> </a:t>
            </a:r>
            <a:r>
              <a:rPr sz="955" spc="-3" dirty="0">
                <a:latin typeface="Century Gothic"/>
                <a:cs typeface="Century Gothic"/>
              </a:rPr>
              <a:t>Mark</a:t>
            </a:r>
            <a:r>
              <a:rPr sz="955" spc="-58" dirty="0">
                <a:latin typeface="Century Gothic"/>
                <a:cs typeface="Century Gothic"/>
              </a:rPr>
              <a:t> </a:t>
            </a:r>
            <a:r>
              <a:rPr sz="955" spc="-3" dirty="0">
                <a:latin typeface="Century Gothic"/>
                <a:cs typeface="Century Gothic"/>
              </a:rPr>
              <a:t>Champion</a:t>
            </a:r>
            <a:endParaRPr sz="955">
              <a:latin typeface="Century Gothic"/>
              <a:cs typeface="Century Gothic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674270" y="2703893"/>
            <a:ext cx="9434080" cy="583189"/>
            <a:chOff x="1287197" y="3965710"/>
            <a:chExt cx="13836650" cy="855344"/>
          </a:xfrm>
        </p:grpSpPr>
        <p:sp>
          <p:nvSpPr>
            <p:cNvPr id="42" name="object 42"/>
            <p:cNvSpPr/>
            <p:nvPr/>
          </p:nvSpPr>
          <p:spPr>
            <a:xfrm>
              <a:off x="1291959" y="3970472"/>
              <a:ext cx="6479540" cy="114300"/>
            </a:xfrm>
            <a:custGeom>
              <a:avLst/>
              <a:gdLst/>
              <a:ahLst/>
              <a:cxnLst/>
              <a:rect l="l" t="t" r="r" b="b"/>
              <a:pathLst>
                <a:path w="6479540" h="114300">
                  <a:moveTo>
                    <a:pt x="6479203" y="0"/>
                  </a:moveTo>
                  <a:lnTo>
                    <a:pt x="0" y="0"/>
                  </a:lnTo>
                  <a:lnTo>
                    <a:pt x="0" y="113996"/>
                  </a:lnTo>
                </a:path>
              </a:pathLst>
            </a:custGeom>
            <a:ln w="91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3382052" y="4084469"/>
              <a:ext cx="1736725" cy="732155"/>
            </a:xfrm>
            <a:custGeom>
              <a:avLst/>
              <a:gdLst/>
              <a:ahLst/>
              <a:cxnLst/>
              <a:rect l="l" t="t" r="r" b="b"/>
              <a:pathLst>
                <a:path w="1736725" h="732154">
                  <a:moveTo>
                    <a:pt x="1736626" y="731679"/>
                  </a:moveTo>
                  <a:lnTo>
                    <a:pt x="1736626" y="0"/>
                  </a:lnTo>
                  <a:lnTo>
                    <a:pt x="0" y="0"/>
                  </a:lnTo>
                  <a:lnTo>
                    <a:pt x="0" y="731679"/>
                  </a:lnTo>
                  <a:lnTo>
                    <a:pt x="1736626" y="731679"/>
                  </a:lnTo>
                  <a:close/>
                </a:path>
              </a:pathLst>
            </a:custGeom>
            <a:solidFill>
              <a:srgbClr val="F9ED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3382052" y="4084469"/>
              <a:ext cx="1736725" cy="732155"/>
            </a:xfrm>
            <a:custGeom>
              <a:avLst/>
              <a:gdLst/>
              <a:ahLst/>
              <a:cxnLst/>
              <a:rect l="l" t="t" r="r" b="b"/>
              <a:pathLst>
                <a:path w="1736725" h="732154">
                  <a:moveTo>
                    <a:pt x="0" y="731679"/>
                  </a:moveTo>
                  <a:lnTo>
                    <a:pt x="0" y="0"/>
                  </a:lnTo>
                  <a:lnTo>
                    <a:pt x="1736626" y="0"/>
                  </a:lnTo>
                  <a:lnTo>
                    <a:pt x="1736626" y="731679"/>
                  </a:lnTo>
                  <a:lnTo>
                    <a:pt x="0" y="731679"/>
                  </a:lnTo>
                  <a:close/>
                </a:path>
              </a:pathLst>
            </a:custGeom>
            <a:ln w="95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10180050" y="2866061"/>
            <a:ext cx="666317" cy="302670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algn="ctr">
              <a:spcBef>
                <a:spcPts val="68"/>
              </a:spcBef>
            </a:pPr>
            <a:r>
              <a:rPr sz="955" b="1" dirty="0">
                <a:latin typeface="Century Gothic"/>
                <a:cs typeface="Century Gothic"/>
              </a:rPr>
              <a:t>Pre-Ops</a:t>
            </a:r>
            <a:endParaRPr sz="955">
              <a:latin typeface="Century Gothic"/>
              <a:cs typeface="Century Gothic"/>
            </a:endParaRPr>
          </a:p>
          <a:p>
            <a:pPr algn="ctr">
              <a:spcBef>
                <a:spcPts val="24"/>
              </a:spcBef>
            </a:pPr>
            <a:r>
              <a:rPr sz="955" spc="-3" dirty="0">
                <a:latin typeface="Century Gothic"/>
                <a:cs typeface="Century Gothic"/>
              </a:rPr>
              <a:t>Glen</a:t>
            </a:r>
            <a:r>
              <a:rPr sz="955" spc="-41" dirty="0">
                <a:latin typeface="Century Gothic"/>
                <a:cs typeface="Century Gothic"/>
              </a:rPr>
              <a:t> </a:t>
            </a:r>
            <a:r>
              <a:rPr sz="955" spc="-3" dirty="0">
                <a:latin typeface="Century Gothic"/>
                <a:cs typeface="Century Gothic"/>
              </a:rPr>
              <a:t>Johns</a:t>
            </a:r>
            <a:endParaRPr sz="955">
              <a:latin typeface="Century Gothic"/>
              <a:cs typeface="Century Gothic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1175398" y="2703894"/>
            <a:ext cx="9340994" cy="1310553"/>
            <a:chOff x="555517" y="3965710"/>
            <a:chExt cx="13700125" cy="1922145"/>
          </a:xfrm>
        </p:grpSpPr>
        <p:sp>
          <p:nvSpPr>
            <p:cNvPr id="47" name="object 47"/>
            <p:cNvSpPr/>
            <p:nvPr/>
          </p:nvSpPr>
          <p:spPr>
            <a:xfrm>
              <a:off x="7771162" y="3970472"/>
              <a:ext cx="6479540" cy="114300"/>
            </a:xfrm>
            <a:custGeom>
              <a:avLst/>
              <a:gdLst/>
              <a:ahLst/>
              <a:cxnLst/>
              <a:rect l="l" t="t" r="r" b="b"/>
              <a:pathLst>
                <a:path w="6479540" h="114300">
                  <a:moveTo>
                    <a:pt x="0" y="0"/>
                  </a:moveTo>
                  <a:lnTo>
                    <a:pt x="6479203" y="0"/>
                  </a:lnTo>
                  <a:lnTo>
                    <a:pt x="6479203" y="113996"/>
                  </a:lnTo>
                </a:path>
              </a:pathLst>
            </a:custGeom>
            <a:ln w="91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60280" y="5014227"/>
              <a:ext cx="1463040" cy="868680"/>
            </a:xfrm>
            <a:custGeom>
              <a:avLst/>
              <a:gdLst/>
              <a:ahLst/>
              <a:cxnLst/>
              <a:rect l="l" t="t" r="r" b="b"/>
              <a:pathLst>
                <a:path w="1463039" h="868679">
                  <a:moveTo>
                    <a:pt x="0" y="868313"/>
                  </a:moveTo>
                  <a:lnTo>
                    <a:pt x="0" y="0"/>
                  </a:lnTo>
                  <a:lnTo>
                    <a:pt x="1462550" y="0"/>
                  </a:lnTo>
                  <a:lnTo>
                    <a:pt x="1462550" y="868313"/>
                  </a:lnTo>
                  <a:lnTo>
                    <a:pt x="0" y="868313"/>
                  </a:lnTo>
                  <a:close/>
                </a:path>
              </a:pathLst>
            </a:custGeom>
            <a:ln w="95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1287951" y="3447067"/>
            <a:ext cx="780184" cy="505365"/>
          </a:xfrm>
          <a:prstGeom prst="rect">
            <a:avLst/>
          </a:prstGeom>
        </p:spPr>
        <p:txBody>
          <a:bodyPr vert="horz" wrap="square" lIns="0" tIns="8226" rIns="0" bIns="0" rtlCol="0">
            <a:spAutoFit/>
          </a:bodyPr>
          <a:lstStyle/>
          <a:p>
            <a:pPr marL="8659" marR="3464" algn="ctr">
              <a:spcBef>
                <a:spcPts val="65"/>
              </a:spcBef>
            </a:pPr>
            <a:r>
              <a:rPr sz="818" b="1" spc="-3" dirty="0">
                <a:latin typeface="Century Gothic"/>
                <a:cs typeface="Century Gothic"/>
              </a:rPr>
              <a:t>Project</a:t>
            </a:r>
            <a:r>
              <a:rPr sz="818" b="1" spc="-48" dirty="0">
                <a:latin typeface="Century Gothic"/>
                <a:cs typeface="Century Gothic"/>
              </a:rPr>
              <a:t> </a:t>
            </a:r>
            <a:r>
              <a:rPr sz="818" b="1" spc="-3" dirty="0">
                <a:latin typeface="Century Gothic"/>
                <a:cs typeface="Century Gothic"/>
              </a:rPr>
              <a:t>Support </a:t>
            </a:r>
            <a:r>
              <a:rPr sz="818" b="1" spc="-222" dirty="0">
                <a:latin typeface="Century Gothic"/>
                <a:cs typeface="Century Gothic"/>
              </a:rPr>
              <a:t> </a:t>
            </a:r>
            <a:r>
              <a:rPr sz="818" spc="-3" dirty="0">
                <a:latin typeface="Century Gothic"/>
                <a:cs typeface="Century Gothic"/>
              </a:rPr>
              <a:t>Wayne Steffey </a:t>
            </a:r>
            <a:r>
              <a:rPr sz="818" dirty="0">
                <a:latin typeface="Century Gothic"/>
                <a:cs typeface="Century Gothic"/>
              </a:rPr>
              <a:t> </a:t>
            </a:r>
            <a:r>
              <a:rPr sz="818" b="1" spc="-3" dirty="0">
                <a:latin typeface="Century Gothic"/>
                <a:cs typeface="Century Gothic"/>
              </a:rPr>
              <a:t>ESH&amp;</a:t>
            </a:r>
            <a:r>
              <a:rPr sz="818" b="1" spc="-7" dirty="0">
                <a:latin typeface="Century Gothic"/>
                <a:cs typeface="Century Gothic"/>
              </a:rPr>
              <a:t> </a:t>
            </a:r>
            <a:r>
              <a:rPr sz="818" b="1" spc="-3" dirty="0">
                <a:latin typeface="Century Gothic"/>
                <a:cs typeface="Century Gothic"/>
              </a:rPr>
              <a:t>Q</a:t>
            </a:r>
            <a:endParaRPr sz="818">
              <a:latin typeface="Century Gothic"/>
              <a:cs typeface="Century Gothic"/>
            </a:endParaRPr>
          </a:p>
          <a:p>
            <a:pPr algn="ctr">
              <a:lnSpc>
                <a:spcPts val="978"/>
              </a:lnSpc>
            </a:pPr>
            <a:r>
              <a:rPr sz="818" spc="-3" dirty="0">
                <a:latin typeface="Century Gothic"/>
                <a:cs typeface="Century Gothic"/>
              </a:rPr>
              <a:t>Sam</a:t>
            </a:r>
            <a:r>
              <a:rPr sz="818" spc="-20" dirty="0">
                <a:latin typeface="Century Gothic"/>
                <a:cs typeface="Century Gothic"/>
              </a:rPr>
              <a:t> </a:t>
            </a:r>
            <a:r>
              <a:rPr sz="818" spc="-3" dirty="0">
                <a:latin typeface="Century Gothic"/>
                <a:cs typeface="Century Gothic"/>
              </a:rPr>
              <a:t>McKenzie</a:t>
            </a:r>
            <a:endParaRPr sz="818">
              <a:latin typeface="Century Gothic"/>
              <a:cs typeface="Century Gothic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1674271" y="3280490"/>
            <a:ext cx="1845252" cy="1698048"/>
            <a:chOff x="1287197" y="4811385"/>
            <a:chExt cx="2706370" cy="2490470"/>
          </a:xfrm>
        </p:grpSpPr>
        <p:sp>
          <p:nvSpPr>
            <p:cNvPr id="51" name="object 51"/>
            <p:cNvSpPr/>
            <p:nvPr/>
          </p:nvSpPr>
          <p:spPr>
            <a:xfrm>
              <a:off x="1291959" y="4816148"/>
              <a:ext cx="0" cy="198120"/>
            </a:xfrm>
            <a:custGeom>
              <a:avLst/>
              <a:gdLst/>
              <a:ahLst/>
              <a:cxnLst/>
              <a:rect l="l" t="t" r="r" b="b"/>
              <a:pathLst>
                <a:path h="198120">
                  <a:moveTo>
                    <a:pt x="0" y="0"/>
                  </a:moveTo>
                  <a:lnTo>
                    <a:pt x="0" y="198078"/>
                  </a:lnTo>
                </a:path>
              </a:pathLst>
            </a:custGeom>
            <a:ln w="91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296907" y="5010993"/>
              <a:ext cx="1691639" cy="2286000"/>
            </a:xfrm>
            <a:custGeom>
              <a:avLst/>
              <a:gdLst/>
              <a:ahLst/>
              <a:cxnLst/>
              <a:rect l="l" t="t" r="r" b="b"/>
              <a:pathLst>
                <a:path w="1691639" h="2286000">
                  <a:moveTo>
                    <a:pt x="0" y="2285588"/>
                  </a:moveTo>
                  <a:lnTo>
                    <a:pt x="0" y="0"/>
                  </a:lnTo>
                  <a:lnTo>
                    <a:pt x="1691351" y="0"/>
                  </a:lnTo>
                  <a:lnTo>
                    <a:pt x="1691351" y="2285588"/>
                  </a:lnTo>
                  <a:lnTo>
                    <a:pt x="0" y="2285588"/>
                  </a:lnTo>
                  <a:close/>
                </a:path>
              </a:pathLst>
            </a:custGeom>
            <a:ln w="95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2467008" y="3429428"/>
            <a:ext cx="946006" cy="1524171"/>
          </a:xfrm>
          <a:prstGeom prst="rect">
            <a:avLst/>
          </a:prstGeom>
        </p:spPr>
        <p:txBody>
          <a:bodyPr vert="horz" wrap="square" lIns="0" tIns="8226" rIns="0" bIns="0" rtlCol="0">
            <a:spAutoFit/>
          </a:bodyPr>
          <a:lstStyle/>
          <a:p>
            <a:pPr algn="ctr">
              <a:lnSpc>
                <a:spcPts val="982"/>
              </a:lnSpc>
              <a:spcBef>
                <a:spcPts val="65"/>
              </a:spcBef>
            </a:pPr>
            <a:r>
              <a:rPr sz="818" b="1" spc="-3" dirty="0">
                <a:latin typeface="Century Gothic"/>
                <a:cs typeface="Century Gothic"/>
              </a:rPr>
              <a:t>Cavities</a:t>
            </a:r>
            <a:endParaRPr sz="818">
              <a:latin typeface="Century Gothic"/>
              <a:cs typeface="Century Gothic"/>
            </a:endParaRPr>
          </a:p>
          <a:p>
            <a:pPr marL="433" algn="ctr">
              <a:lnSpc>
                <a:spcPts val="982"/>
              </a:lnSpc>
            </a:pPr>
            <a:r>
              <a:rPr sz="818" spc="-3" dirty="0">
                <a:latin typeface="Century Gothic"/>
                <a:cs typeface="Century Gothic"/>
              </a:rPr>
              <a:t>John</a:t>
            </a:r>
            <a:r>
              <a:rPr sz="818" spc="-20" dirty="0">
                <a:latin typeface="Century Gothic"/>
                <a:cs typeface="Century Gothic"/>
              </a:rPr>
              <a:t> </a:t>
            </a:r>
            <a:r>
              <a:rPr sz="818" spc="-3" dirty="0">
                <a:latin typeface="Century Gothic"/>
                <a:cs typeface="Century Gothic"/>
              </a:rPr>
              <a:t>Mammosser</a:t>
            </a:r>
            <a:endParaRPr sz="818">
              <a:latin typeface="Century Gothic"/>
              <a:cs typeface="Century Gothic"/>
            </a:endParaRPr>
          </a:p>
          <a:p>
            <a:pPr marL="125986" marR="120358" indent="-866" algn="ctr"/>
            <a:r>
              <a:rPr sz="818" b="1" spc="-3" dirty="0">
                <a:latin typeface="Century Gothic"/>
                <a:cs typeface="Century Gothic"/>
              </a:rPr>
              <a:t>Cryomodules </a:t>
            </a:r>
            <a:r>
              <a:rPr sz="818" b="1" spc="-222" dirty="0">
                <a:latin typeface="Century Gothic"/>
                <a:cs typeface="Century Gothic"/>
              </a:rPr>
              <a:t> </a:t>
            </a:r>
            <a:r>
              <a:rPr sz="818" spc="-3" dirty="0">
                <a:latin typeface="Century Gothic"/>
                <a:cs typeface="Century Gothic"/>
              </a:rPr>
              <a:t>Ed Daly </a:t>
            </a:r>
            <a:r>
              <a:rPr sz="818" dirty="0">
                <a:latin typeface="Century Gothic"/>
                <a:cs typeface="Century Gothic"/>
              </a:rPr>
              <a:t> </a:t>
            </a:r>
            <a:r>
              <a:rPr sz="818" b="1" spc="-3" dirty="0">
                <a:latin typeface="Century Gothic"/>
                <a:cs typeface="Century Gothic"/>
              </a:rPr>
              <a:t>Cryogenics </a:t>
            </a:r>
            <a:r>
              <a:rPr sz="818" b="1" dirty="0">
                <a:latin typeface="Century Gothic"/>
                <a:cs typeface="Century Gothic"/>
              </a:rPr>
              <a:t> </a:t>
            </a:r>
            <a:r>
              <a:rPr sz="818" spc="-3" dirty="0">
                <a:latin typeface="Century Gothic"/>
                <a:cs typeface="Century Gothic"/>
              </a:rPr>
              <a:t>Brian Degraff </a:t>
            </a:r>
            <a:r>
              <a:rPr sz="818" dirty="0">
                <a:latin typeface="Century Gothic"/>
                <a:cs typeface="Century Gothic"/>
              </a:rPr>
              <a:t> </a:t>
            </a:r>
            <a:r>
              <a:rPr sz="818" b="1" spc="-3" dirty="0">
                <a:latin typeface="Century Gothic"/>
                <a:cs typeface="Century Gothic"/>
              </a:rPr>
              <a:t>Utility</a:t>
            </a:r>
            <a:r>
              <a:rPr sz="818" b="1" spc="-27" dirty="0">
                <a:latin typeface="Century Gothic"/>
                <a:cs typeface="Century Gothic"/>
              </a:rPr>
              <a:t> </a:t>
            </a:r>
            <a:r>
              <a:rPr sz="818" b="1" spc="-3" dirty="0">
                <a:latin typeface="Century Gothic"/>
                <a:cs typeface="Century Gothic"/>
              </a:rPr>
              <a:t>Systems </a:t>
            </a:r>
            <a:r>
              <a:rPr sz="818" b="1" spc="-218" dirty="0">
                <a:latin typeface="Century Gothic"/>
                <a:cs typeface="Century Gothic"/>
              </a:rPr>
              <a:t> </a:t>
            </a:r>
            <a:r>
              <a:rPr sz="818" spc="-3" dirty="0">
                <a:latin typeface="Century Gothic"/>
                <a:cs typeface="Century Gothic"/>
              </a:rPr>
              <a:t>Chris</a:t>
            </a:r>
            <a:r>
              <a:rPr sz="818" spc="-10" dirty="0">
                <a:latin typeface="Century Gothic"/>
                <a:cs typeface="Century Gothic"/>
              </a:rPr>
              <a:t> </a:t>
            </a:r>
            <a:r>
              <a:rPr sz="818" spc="-3" dirty="0">
                <a:latin typeface="Century Gothic"/>
                <a:cs typeface="Century Gothic"/>
              </a:rPr>
              <a:t>Stone</a:t>
            </a:r>
            <a:endParaRPr sz="818">
              <a:latin typeface="Century Gothic"/>
              <a:cs typeface="Century Gothic"/>
            </a:endParaRPr>
          </a:p>
          <a:p>
            <a:pPr marL="8226" marR="3464" algn="ctr">
              <a:lnSpc>
                <a:spcPts val="982"/>
              </a:lnSpc>
              <a:spcBef>
                <a:spcPts val="31"/>
              </a:spcBef>
            </a:pPr>
            <a:r>
              <a:rPr sz="818" b="1" spc="-3" dirty="0">
                <a:latin typeface="Century Gothic"/>
                <a:cs typeface="Century Gothic"/>
              </a:rPr>
              <a:t>System</a:t>
            </a:r>
            <a:r>
              <a:rPr sz="818" b="1" spc="-27" dirty="0">
                <a:latin typeface="Century Gothic"/>
                <a:cs typeface="Century Gothic"/>
              </a:rPr>
              <a:t> </a:t>
            </a:r>
            <a:r>
              <a:rPr sz="818" b="1" spc="-3" dirty="0">
                <a:latin typeface="Century Gothic"/>
                <a:cs typeface="Century Gothic"/>
              </a:rPr>
              <a:t>Integration </a:t>
            </a:r>
            <a:r>
              <a:rPr sz="818" b="1" spc="-218" dirty="0">
                <a:latin typeface="Century Gothic"/>
                <a:cs typeface="Century Gothic"/>
              </a:rPr>
              <a:t> </a:t>
            </a:r>
            <a:r>
              <a:rPr sz="818" spc="-3" dirty="0">
                <a:latin typeface="Century Gothic"/>
                <a:cs typeface="Century Gothic"/>
              </a:rPr>
              <a:t>John Mammosser </a:t>
            </a:r>
            <a:r>
              <a:rPr sz="818" dirty="0">
                <a:latin typeface="Century Gothic"/>
                <a:cs typeface="Century Gothic"/>
              </a:rPr>
              <a:t> </a:t>
            </a:r>
            <a:r>
              <a:rPr sz="818" b="1" spc="-3" dirty="0">
                <a:latin typeface="Century Gothic"/>
                <a:cs typeface="Century Gothic"/>
              </a:rPr>
              <a:t>SCL</a:t>
            </a:r>
            <a:r>
              <a:rPr sz="818" b="1" spc="222" dirty="0">
                <a:latin typeface="Century Gothic"/>
                <a:cs typeface="Century Gothic"/>
              </a:rPr>
              <a:t> </a:t>
            </a:r>
            <a:r>
              <a:rPr sz="818" b="1" spc="-3" dirty="0">
                <a:latin typeface="Century Gothic"/>
                <a:cs typeface="Century Gothic"/>
              </a:rPr>
              <a:t>Controls </a:t>
            </a:r>
            <a:r>
              <a:rPr sz="818" b="1" dirty="0">
                <a:latin typeface="Century Gothic"/>
                <a:cs typeface="Century Gothic"/>
              </a:rPr>
              <a:t> </a:t>
            </a:r>
            <a:r>
              <a:rPr sz="818" spc="-3" dirty="0">
                <a:latin typeface="Century Gothic"/>
                <a:cs typeface="Century Gothic"/>
              </a:rPr>
              <a:t>Karen</a:t>
            </a:r>
            <a:r>
              <a:rPr sz="818" spc="-7" dirty="0">
                <a:latin typeface="Century Gothic"/>
                <a:cs typeface="Century Gothic"/>
              </a:rPr>
              <a:t> </a:t>
            </a:r>
            <a:r>
              <a:rPr sz="818" spc="-3" dirty="0">
                <a:latin typeface="Century Gothic"/>
                <a:cs typeface="Century Gothic"/>
              </a:rPr>
              <a:t>White</a:t>
            </a:r>
            <a:endParaRPr sz="818">
              <a:latin typeface="Century Gothic"/>
              <a:cs typeface="Century Gothic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2936060" y="3280490"/>
            <a:ext cx="1845685" cy="2344016"/>
            <a:chOff x="3137820" y="4811385"/>
            <a:chExt cx="2707005" cy="3437890"/>
          </a:xfrm>
        </p:grpSpPr>
        <p:sp>
          <p:nvSpPr>
            <p:cNvPr id="55" name="object 55"/>
            <p:cNvSpPr/>
            <p:nvPr/>
          </p:nvSpPr>
          <p:spPr>
            <a:xfrm>
              <a:off x="3142583" y="4816148"/>
              <a:ext cx="0" cy="194945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845"/>
                  </a:lnTo>
                </a:path>
              </a:pathLst>
            </a:custGeom>
            <a:ln w="91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148339" y="5014227"/>
              <a:ext cx="1691639" cy="3230245"/>
            </a:xfrm>
            <a:custGeom>
              <a:avLst/>
              <a:gdLst/>
              <a:ahLst/>
              <a:cxnLst/>
              <a:rect l="l" t="t" r="r" b="b"/>
              <a:pathLst>
                <a:path w="1691639" h="3230245">
                  <a:moveTo>
                    <a:pt x="0" y="3229899"/>
                  </a:moveTo>
                  <a:lnTo>
                    <a:pt x="0" y="0"/>
                  </a:lnTo>
                  <a:lnTo>
                    <a:pt x="1691351" y="0"/>
                  </a:lnTo>
                  <a:lnTo>
                    <a:pt x="1691351" y="3229899"/>
                  </a:lnTo>
                  <a:lnTo>
                    <a:pt x="0" y="3229899"/>
                  </a:lnTo>
                  <a:close/>
                </a:path>
              </a:pathLst>
            </a:custGeom>
            <a:ln w="95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3636833" y="3441555"/>
            <a:ext cx="1130877" cy="2156587"/>
          </a:xfrm>
          <a:prstGeom prst="rect">
            <a:avLst/>
          </a:prstGeom>
        </p:spPr>
        <p:txBody>
          <a:bodyPr vert="horz" wrap="square" lIns="0" tIns="8226" rIns="0" bIns="0" rtlCol="0">
            <a:spAutoFit/>
          </a:bodyPr>
          <a:lstStyle/>
          <a:p>
            <a:pPr marL="433" algn="ctr">
              <a:lnSpc>
                <a:spcPts val="982"/>
              </a:lnSpc>
              <a:spcBef>
                <a:spcPts val="65"/>
              </a:spcBef>
            </a:pPr>
            <a:r>
              <a:rPr sz="818" b="1" spc="-3" dirty="0">
                <a:latin typeface="Century Gothic"/>
                <a:cs typeface="Century Gothic"/>
              </a:rPr>
              <a:t>SCL</a:t>
            </a:r>
            <a:r>
              <a:rPr sz="818" b="1" spc="-27" dirty="0">
                <a:latin typeface="Century Gothic"/>
                <a:cs typeface="Century Gothic"/>
              </a:rPr>
              <a:t> </a:t>
            </a:r>
            <a:r>
              <a:rPr sz="818" b="1" spc="-3" dirty="0">
                <a:latin typeface="Century Gothic"/>
                <a:cs typeface="Century Gothic"/>
              </a:rPr>
              <a:t>HPRF</a:t>
            </a:r>
            <a:endParaRPr sz="818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</a:pPr>
            <a:r>
              <a:rPr sz="818" spc="-3" dirty="0">
                <a:latin typeface="Century Gothic"/>
                <a:cs typeface="Century Gothic"/>
              </a:rPr>
              <a:t>John</a:t>
            </a:r>
            <a:r>
              <a:rPr sz="818" spc="-24" dirty="0">
                <a:latin typeface="Century Gothic"/>
                <a:cs typeface="Century Gothic"/>
              </a:rPr>
              <a:t> </a:t>
            </a:r>
            <a:r>
              <a:rPr sz="818" spc="-3" dirty="0">
                <a:latin typeface="Century Gothic"/>
                <a:cs typeface="Century Gothic"/>
              </a:rPr>
              <a:t>Moss</a:t>
            </a:r>
            <a:endParaRPr sz="818">
              <a:latin typeface="Century Gothic"/>
              <a:cs typeface="Century Gothic"/>
            </a:endParaRPr>
          </a:p>
          <a:p>
            <a:pPr algn="ctr">
              <a:lnSpc>
                <a:spcPts val="982"/>
              </a:lnSpc>
              <a:spcBef>
                <a:spcPts val="3"/>
              </a:spcBef>
            </a:pPr>
            <a:r>
              <a:rPr sz="818" b="1" spc="-3" dirty="0">
                <a:latin typeface="Century Gothic"/>
                <a:cs typeface="Century Gothic"/>
              </a:rPr>
              <a:t>NCL</a:t>
            </a:r>
            <a:r>
              <a:rPr sz="818" b="1" spc="-27" dirty="0">
                <a:latin typeface="Century Gothic"/>
                <a:cs typeface="Century Gothic"/>
              </a:rPr>
              <a:t> </a:t>
            </a:r>
            <a:r>
              <a:rPr sz="818" b="1" spc="-3" dirty="0">
                <a:latin typeface="Century Gothic"/>
                <a:cs typeface="Century Gothic"/>
              </a:rPr>
              <a:t>HPRF</a:t>
            </a:r>
            <a:endParaRPr sz="818">
              <a:latin typeface="Century Gothic"/>
              <a:cs typeface="Century Gothic"/>
            </a:endParaRPr>
          </a:p>
          <a:p>
            <a:pPr algn="ctr">
              <a:lnSpc>
                <a:spcPts val="982"/>
              </a:lnSpc>
            </a:pPr>
            <a:r>
              <a:rPr sz="818" spc="-3" dirty="0">
                <a:latin typeface="Century Gothic"/>
                <a:cs typeface="Century Gothic"/>
              </a:rPr>
              <a:t>John</a:t>
            </a:r>
            <a:r>
              <a:rPr sz="818" spc="-24" dirty="0">
                <a:latin typeface="Century Gothic"/>
                <a:cs typeface="Century Gothic"/>
              </a:rPr>
              <a:t> </a:t>
            </a:r>
            <a:r>
              <a:rPr sz="818" spc="-3" dirty="0">
                <a:latin typeface="Century Gothic"/>
                <a:cs typeface="Century Gothic"/>
              </a:rPr>
              <a:t>Moss</a:t>
            </a:r>
            <a:endParaRPr sz="818">
              <a:latin typeface="Century Gothic"/>
              <a:cs typeface="Century Gothic"/>
            </a:endParaRPr>
          </a:p>
          <a:p>
            <a:pPr algn="ctr">
              <a:lnSpc>
                <a:spcPts val="982"/>
              </a:lnSpc>
            </a:pPr>
            <a:r>
              <a:rPr sz="818" b="1" spc="-3" dirty="0">
                <a:latin typeface="Century Gothic"/>
                <a:cs typeface="Century Gothic"/>
              </a:rPr>
              <a:t>LLRF</a:t>
            </a:r>
            <a:endParaRPr sz="818">
              <a:latin typeface="Century Gothic"/>
              <a:cs typeface="Century Gothic"/>
            </a:endParaRPr>
          </a:p>
          <a:p>
            <a:pPr marL="216039" marR="210410" algn="ctr"/>
            <a:r>
              <a:rPr sz="818" spc="-3" dirty="0">
                <a:latin typeface="Century Gothic"/>
                <a:cs typeface="Century Gothic"/>
              </a:rPr>
              <a:t>Mark</a:t>
            </a:r>
            <a:r>
              <a:rPr sz="818" spc="-41" dirty="0">
                <a:latin typeface="Century Gothic"/>
                <a:cs typeface="Century Gothic"/>
              </a:rPr>
              <a:t> </a:t>
            </a:r>
            <a:r>
              <a:rPr sz="818" spc="-3" dirty="0">
                <a:latin typeface="Century Gothic"/>
                <a:cs typeface="Century Gothic"/>
              </a:rPr>
              <a:t>Crofford </a:t>
            </a:r>
            <a:r>
              <a:rPr sz="818" spc="-215" dirty="0">
                <a:latin typeface="Century Gothic"/>
                <a:cs typeface="Century Gothic"/>
              </a:rPr>
              <a:t> </a:t>
            </a:r>
            <a:r>
              <a:rPr sz="818" b="1" spc="-3" dirty="0">
                <a:latin typeface="Century Gothic"/>
                <a:cs typeface="Century Gothic"/>
              </a:rPr>
              <a:t>Existing Linac </a:t>
            </a:r>
            <a:r>
              <a:rPr sz="818" b="1" dirty="0">
                <a:latin typeface="Century Gothic"/>
                <a:cs typeface="Century Gothic"/>
              </a:rPr>
              <a:t> </a:t>
            </a:r>
            <a:r>
              <a:rPr sz="818" b="1" spc="-3" dirty="0">
                <a:latin typeface="Century Gothic"/>
                <a:cs typeface="Century Gothic"/>
              </a:rPr>
              <a:t>Modulators </a:t>
            </a:r>
            <a:r>
              <a:rPr sz="818" b="1" dirty="0">
                <a:latin typeface="Century Gothic"/>
                <a:cs typeface="Century Gothic"/>
              </a:rPr>
              <a:t> </a:t>
            </a:r>
            <a:r>
              <a:rPr sz="818" spc="-3" dirty="0">
                <a:latin typeface="Century Gothic"/>
                <a:cs typeface="Century Gothic"/>
              </a:rPr>
              <a:t>Chris</a:t>
            </a:r>
            <a:r>
              <a:rPr sz="818" spc="-17" dirty="0">
                <a:latin typeface="Century Gothic"/>
                <a:cs typeface="Century Gothic"/>
              </a:rPr>
              <a:t> </a:t>
            </a:r>
            <a:r>
              <a:rPr sz="818" spc="-3" dirty="0">
                <a:latin typeface="Century Gothic"/>
                <a:cs typeface="Century Gothic"/>
              </a:rPr>
              <a:t>Pappas</a:t>
            </a:r>
            <a:endParaRPr sz="818">
              <a:latin typeface="Century Gothic"/>
              <a:cs typeface="Century Gothic"/>
            </a:endParaRPr>
          </a:p>
          <a:p>
            <a:pPr marL="8226" marR="3464" algn="ctr"/>
            <a:r>
              <a:rPr sz="818" b="1" spc="-3" dirty="0">
                <a:latin typeface="Century Gothic"/>
                <a:cs typeface="Century Gothic"/>
              </a:rPr>
              <a:t>New Linac Modulators </a:t>
            </a:r>
            <a:r>
              <a:rPr sz="818" b="1" spc="-225" dirty="0">
                <a:latin typeface="Century Gothic"/>
                <a:cs typeface="Century Gothic"/>
              </a:rPr>
              <a:t> </a:t>
            </a:r>
            <a:r>
              <a:rPr sz="818" spc="-3" dirty="0">
                <a:latin typeface="Century Gothic"/>
                <a:cs typeface="Century Gothic"/>
              </a:rPr>
              <a:t>David E. Anderson </a:t>
            </a:r>
            <a:r>
              <a:rPr sz="818" dirty="0">
                <a:latin typeface="Century Gothic"/>
                <a:cs typeface="Century Gothic"/>
              </a:rPr>
              <a:t> </a:t>
            </a:r>
            <a:r>
              <a:rPr sz="818" b="1" spc="-3" dirty="0">
                <a:latin typeface="Century Gothic"/>
                <a:cs typeface="Century Gothic"/>
              </a:rPr>
              <a:t>Utilities</a:t>
            </a:r>
            <a:endParaRPr sz="818">
              <a:latin typeface="Century Gothic"/>
              <a:cs typeface="Century Gothic"/>
            </a:endParaRPr>
          </a:p>
          <a:p>
            <a:pPr marL="174043" marR="169714" indent="-433" algn="ctr">
              <a:lnSpc>
                <a:spcPts val="982"/>
              </a:lnSpc>
              <a:spcBef>
                <a:spcPts val="27"/>
              </a:spcBef>
            </a:pPr>
            <a:r>
              <a:rPr sz="818" spc="-3" dirty="0">
                <a:latin typeface="Century Gothic"/>
                <a:cs typeface="Century Gothic"/>
              </a:rPr>
              <a:t>Greg Norman </a:t>
            </a:r>
            <a:r>
              <a:rPr sz="818" dirty="0">
                <a:latin typeface="Century Gothic"/>
                <a:cs typeface="Century Gothic"/>
              </a:rPr>
              <a:t> </a:t>
            </a:r>
            <a:r>
              <a:rPr sz="818" b="1" spc="-3" dirty="0">
                <a:latin typeface="Century Gothic"/>
                <a:cs typeface="Century Gothic"/>
              </a:rPr>
              <a:t>RF Controls </a:t>
            </a:r>
            <a:r>
              <a:rPr sz="818" b="1" dirty="0">
                <a:latin typeface="Century Gothic"/>
                <a:cs typeface="Century Gothic"/>
              </a:rPr>
              <a:t> </a:t>
            </a:r>
            <a:r>
              <a:rPr sz="818" spc="-3" dirty="0">
                <a:latin typeface="Century Gothic"/>
                <a:cs typeface="Century Gothic"/>
              </a:rPr>
              <a:t>Karen White </a:t>
            </a:r>
            <a:r>
              <a:rPr sz="818" dirty="0">
                <a:latin typeface="Century Gothic"/>
                <a:cs typeface="Century Gothic"/>
              </a:rPr>
              <a:t> </a:t>
            </a:r>
            <a:r>
              <a:rPr sz="818" b="1" spc="-3" dirty="0">
                <a:latin typeface="Century Gothic"/>
                <a:cs typeface="Century Gothic"/>
              </a:rPr>
              <a:t>Global</a:t>
            </a:r>
            <a:r>
              <a:rPr sz="818" b="1" spc="-34" dirty="0">
                <a:latin typeface="Century Gothic"/>
                <a:cs typeface="Century Gothic"/>
              </a:rPr>
              <a:t> </a:t>
            </a:r>
            <a:r>
              <a:rPr sz="818" b="1" spc="-3" dirty="0">
                <a:latin typeface="Century Gothic"/>
                <a:cs typeface="Century Gothic"/>
              </a:rPr>
              <a:t>Controls</a:t>
            </a:r>
            <a:endParaRPr sz="818">
              <a:latin typeface="Century Gothic"/>
              <a:cs typeface="Century Gothic"/>
            </a:endParaRPr>
          </a:p>
          <a:p>
            <a:pPr algn="ctr">
              <a:lnSpc>
                <a:spcPts val="948"/>
              </a:lnSpc>
            </a:pPr>
            <a:r>
              <a:rPr sz="818" spc="-3" dirty="0">
                <a:latin typeface="Century Gothic"/>
                <a:cs typeface="Century Gothic"/>
              </a:rPr>
              <a:t>Karen</a:t>
            </a:r>
            <a:r>
              <a:rPr sz="818" spc="-24" dirty="0">
                <a:latin typeface="Century Gothic"/>
                <a:cs typeface="Century Gothic"/>
              </a:rPr>
              <a:t> </a:t>
            </a:r>
            <a:r>
              <a:rPr sz="818" spc="-3" dirty="0">
                <a:latin typeface="Century Gothic"/>
                <a:cs typeface="Century Gothic"/>
              </a:rPr>
              <a:t>White</a:t>
            </a:r>
            <a:endParaRPr sz="818">
              <a:latin typeface="Century Gothic"/>
              <a:cs typeface="Century Gothic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4198400" y="3280490"/>
            <a:ext cx="1845685" cy="1963449"/>
            <a:chOff x="4989252" y="4811385"/>
            <a:chExt cx="2707005" cy="2879725"/>
          </a:xfrm>
        </p:grpSpPr>
        <p:sp>
          <p:nvSpPr>
            <p:cNvPr id="59" name="object 59"/>
            <p:cNvSpPr/>
            <p:nvPr/>
          </p:nvSpPr>
          <p:spPr>
            <a:xfrm>
              <a:off x="4994015" y="4816148"/>
              <a:ext cx="0" cy="198120"/>
            </a:xfrm>
            <a:custGeom>
              <a:avLst/>
              <a:gdLst/>
              <a:ahLst/>
              <a:cxnLst/>
              <a:rect l="l" t="t" r="r" b="b"/>
              <a:pathLst>
                <a:path h="198120">
                  <a:moveTo>
                    <a:pt x="0" y="0"/>
                  </a:moveTo>
                  <a:lnTo>
                    <a:pt x="0" y="198078"/>
                  </a:lnTo>
                </a:path>
              </a:pathLst>
            </a:custGeom>
            <a:ln w="91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999771" y="5021503"/>
              <a:ext cx="1691639" cy="2665095"/>
            </a:xfrm>
            <a:custGeom>
              <a:avLst/>
              <a:gdLst/>
              <a:ahLst/>
              <a:cxnLst/>
              <a:rect l="l" t="t" r="r" b="b"/>
              <a:pathLst>
                <a:path w="1691640" h="2665095">
                  <a:moveTo>
                    <a:pt x="0" y="2664768"/>
                  </a:moveTo>
                  <a:lnTo>
                    <a:pt x="0" y="0"/>
                  </a:lnTo>
                  <a:lnTo>
                    <a:pt x="1691351" y="0"/>
                  </a:lnTo>
                  <a:lnTo>
                    <a:pt x="1691351" y="2664768"/>
                  </a:lnTo>
                  <a:lnTo>
                    <a:pt x="0" y="2664768"/>
                  </a:lnTo>
                  <a:close/>
                </a:path>
              </a:pathLst>
            </a:custGeom>
            <a:ln w="95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4934930" y="3441003"/>
            <a:ext cx="1058574" cy="1775200"/>
          </a:xfrm>
          <a:prstGeom prst="rect">
            <a:avLst/>
          </a:prstGeom>
        </p:spPr>
        <p:txBody>
          <a:bodyPr vert="horz" wrap="square" lIns="0" tIns="8226" rIns="0" bIns="0" rtlCol="0">
            <a:spAutoFit/>
          </a:bodyPr>
          <a:lstStyle/>
          <a:p>
            <a:pPr marL="91784" marR="85723" indent="-433" algn="ctr">
              <a:spcBef>
                <a:spcPts val="65"/>
              </a:spcBef>
            </a:pPr>
            <a:r>
              <a:rPr sz="818" b="1" spc="-3" dirty="0">
                <a:latin typeface="Century Gothic"/>
                <a:cs typeface="Century Gothic"/>
              </a:rPr>
              <a:t>Injection Region </a:t>
            </a:r>
            <a:r>
              <a:rPr sz="818" b="1" dirty="0">
                <a:latin typeface="Century Gothic"/>
                <a:cs typeface="Century Gothic"/>
              </a:rPr>
              <a:t> </a:t>
            </a:r>
            <a:r>
              <a:rPr sz="818" spc="-3" dirty="0">
                <a:latin typeface="Century Gothic"/>
                <a:cs typeface="Century Gothic"/>
              </a:rPr>
              <a:t>Robert Saethre </a:t>
            </a:r>
            <a:r>
              <a:rPr sz="818" dirty="0">
                <a:latin typeface="Century Gothic"/>
                <a:cs typeface="Century Gothic"/>
              </a:rPr>
              <a:t> </a:t>
            </a:r>
            <a:r>
              <a:rPr sz="818" b="1" spc="-3" dirty="0">
                <a:latin typeface="Century Gothic"/>
                <a:cs typeface="Century Gothic"/>
              </a:rPr>
              <a:t>Injection Dump </a:t>
            </a:r>
            <a:r>
              <a:rPr sz="818" b="1" dirty="0">
                <a:latin typeface="Century Gothic"/>
                <a:cs typeface="Century Gothic"/>
              </a:rPr>
              <a:t> </a:t>
            </a:r>
            <a:r>
              <a:rPr sz="818" spc="-3" dirty="0">
                <a:latin typeface="Century Gothic"/>
                <a:cs typeface="Century Gothic"/>
              </a:rPr>
              <a:t>Charlotte Barbier </a:t>
            </a:r>
            <a:r>
              <a:rPr sz="818" spc="-218" dirty="0">
                <a:latin typeface="Century Gothic"/>
                <a:cs typeface="Century Gothic"/>
              </a:rPr>
              <a:t> </a:t>
            </a:r>
            <a:r>
              <a:rPr sz="818" b="1" spc="-3" dirty="0">
                <a:latin typeface="Century Gothic"/>
                <a:cs typeface="Century Gothic"/>
              </a:rPr>
              <a:t>Extraction</a:t>
            </a:r>
            <a:r>
              <a:rPr sz="818" b="1" spc="-41" dirty="0">
                <a:latin typeface="Century Gothic"/>
                <a:cs typeface="Century Gothic"/>
              </a:rPr>
              <a:t> </a:t>
            </a:r>
            <a:r>
              <a:rPr sz="818" b="1" spc="-3" dirty="0">
                <a:latin typeface="Century Gothic"/>
                <a:cs typeface="Century Gothic"/>
              </a:rPr>
              <a:t>Region </a:t>
            </a:r>
            <a:r>
              <a:rPr sz="818" b="1" spc="-218" dirty="0">
                <a:latin typeface="Century Gothic"/>
                <a:cs typeface="Century Gothic"/>
              </a:rPr>
              <a:t> </a:t>
            </a:r>
            <a:r>
              <a:rPr sz="818" spc="-3" dirty="0">
                <a:latin typeface="Century Gothic"/>
                <a:cs typeface="Century Gothic"/>
              </a:rPr>
              <a:t>Robert Saethre </a:t>
            </a:r>
            <a:r>
              <a:rPr sz="818" dirty="0">
                <a:latin typeface="Century Gothic"/>
                <a:cs typeface="Century Gothic"/>
              </a:rPr>
              <a:t> </a:t>
            </a:r>
            <a:r>
              <a:rPr sz="818" b="1" spc="-3" dirty="0">
                <a:latin typeface="Century Gothic"/>
                <a:cs typeface="Century Gothic"/>
              </a:rPr>
              <a:t>Utilities</a:t>
            </a:r>
            <a:endParaRPr sz="818">
              <a:latin typeface="Century Gothic"/>
              <a:cs typeface="Century Gothic"/>
            </a:endParaRPr>
          </a:p>
          <a:p>
            <a:pPr marL="433" algn="ctr">
              <a:lnSpc>
                <a:spcPts val="978"/>
              </a:lnSpc>
            </a:pPr>
            <a:r>
              <a:rPr sz="818" spc="-3" dirty="0">
                <a:latin typeface="Century Gothic"/>
                <a:cs typeface="Century Gothic"/>
              </a:rPr>
              <a:t>Greg</a:t>
            </a:r>
            <a:r>
              <a:rPr sz="818" spc="-24" dirty="0">
                <a:latin typeface="Century Gothic"/>
                <a:cs typeface="Century Gothic"/>
              </a:rPr>
              <a:t> </a:t>
            </a:r>
            <a:r>
              <a:rPr sz="818" spc="-3" dirty="0">
                <a:latin typeface="Century Gothic"/>
                <a:cs typeface="Century Gothic"/>
              </a:rPr>
              <a:t>Norman</a:t>
            </a:r>
            <a:endParaRPr sz="818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</a:pPr>
            <a:r>
              <a:rPr sz="818" b="1" spc="-3" dirty="0">
                <a:latin typeface="Century Gothic"/>
                <a:cs typeface="Century Gothic"/>
              </a:rPr>
              <a:t>Ring</a:t>
            </a:r>
            <a:r>
              <a:rPr sz="818" b="1" spc="-10" dirty="0">
                <a:latin typeface="Century Gothic"/>
                <a:cs typeface="Century Gothic"/>
              </a:rPr>
              <a:t> </a:t>
            </a:r>
            <a:r>
              <a:rPr sz="818" b="1" spc="-3" dirty="0">
                <a:latin typeface="Century Gothic"/>
                <a:cs typeface="Century Gothic"/>
              </a:rPr>
              <a:t>Control</a:t>
            </a:r>
            <a:r>
              <a:rPr sz="818" b="1" spc="-10" dirty="0">
                <a:latin typeface="Century Gothic"/>
                <a:cs typeface="Century Gothic"/>
              </a:rPr>
              <a:t> </a:t>
            </a:r>
            <a:r>
              <a:rPr sz="818" b="1" spc="-3" dirty="0">
                <a:latin typeface="Century Gothic"/>
                <a:cs typeface="Century Gothic"/>
              </a:rPr>
              <a:t>Systems</a:t>
            </a:r>
            <a:endParaRPr sz="818">
              <a:latin typeface="Century Gothic"/>
              <a:cs typeface="Century Gothic"/>
            </a:endParaRPr>
          </a:p>
          <a:p>
            <a:pPr marL="223832" marR="218203" algn="ctr">
              <a:spcBef>
                <a:spcPts val="3"/>
              </a:spcBef>
            </a:pPr>
            <a:r>
              <a:rPr sz="818" spc="-3" dirty="0">
                <a:latin typeface="Century Gothic"/>
                <a:cs typeface="Century Gothic"/>
              </a:rPr>
              <a:t>Karen</a:t>
            </a:r>
            <a:r>
              <a:rPr sz="818" spc="-41" dirty="0">
                <a:latin typeface="Century Gothic"/>
                <a:cs typeface="Century Gothic"/>
              </a:rPr>
              <a:t> </a:t>
            </a:r>
            <a:r>
              <a:rPr sz="818" spc="-3" dirty="0">
                <a:latin typeface="Century Gothic"/>
                <a:cs typeface="Century Gothic"/>
              </a:rPr>
              <a:t>White </a:t>
            </a:r>
            <a:r>
              <a:rPr sz="818" spc="-218" dirty="0">
                <a:latin typeface="Century Gothic"/>
                <a:cs typeface="Century Gothic"/>
              </a:rPr>
              <a:t> </a:t>
            </a:r>
            <a:r>
              <a:rPr sz="818" b="1" spc="-3" dirty="0">
                <a:latin typeface="Century Gothic"/>
                <a:cs typeface="Century Gothic"/>
              </a:rPr>
              <a:t>RTBT Stub </a:t>
            </a:r>
            <a:r>
              <a:rPr sz="818" b="1" dirty="0">
                <a:latin typeface="Century Gothic"/>
                <a:cs typeface="Century Gothic"/>
              </a:rPr>
              <a:t> </a:t>
            </a:r>
            <a:r>
              <a:rPr sz="818" spc="-3" dirty="0">
                <a:latin typeface="Century Gothic"/>
                <a:cs typeface="Century Gothic"/>
              </a:rPr>
              <a:t>Nick</a:t>
            </a:r>
            <a:r>
              <a:rPr sz="818" spc="-14" dirty="0">
                <a:latin typeface="Century Gothic"/>
                <a:cs typeface="Century Gothic"/>
              </a:rPr>
              <a:t> </a:t>
            </a:r>
            <a:r>
              <a:rPr sz="818" spc="-3" dirty="0">
                <a:latin typeface="Century Gothic"/>
                <a:cs typeface="Century Gothic"/>
              </a:rPr>
              <a:t>Evans</a:t>
            </a:r>
            <a:endParaRPr sz="818">
              <a:latin typeface="Century Gothic"/>
              <a:cs typeface="Century Gothic"/>
            </a:endParaRPr>
          </a:p>
          <a:p>
            <a:pPr marL="433" algn="ctr">
              <a:lnSpc>
                <a:spcPts val="978"/>
              </a:lnSpc>
            </a:pPr>
            <a:r>
              <a:rPr sz="818" b="1" spc="-3" dirty="0">
                <a:latin typeface="Century Gothic"/>
                <a:cs typeface="Century Gothic"/>
              </a:rPr>
              <a:t>Accelerator</a:t>
            </a:r>
            <a:r>
              <a:rPr sz="818" b="1" spc="-14" dirty="0">
                <a:latin typeface="Century Gothic"/>
                <a:cs typeface="Century Gothic"/>
              </a:rPr>
              <a:t> </a:t>
            </a:r>
            <a:r>
              <a:rPr sz="818" b="1" spc="-3" dirty="0">
                <a:latin typeface="Century Gothic"/>
                <a:cs typeface="Century Gothic"/>
              </a:rPr>
              <a:t>Physics</a:t>
            </a:r>
            <a:endParaRPr sz="818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</a:pPr>
            <a:r>
              <a:rPr sz="818" spc="-3" dirty="0">
                <a:latin typeface="Century Gothic"/>
                <a:cs typeface="Century Gothic"/>
              </a:rPr>
              <a:t>Nick</a:t>
            </a:r>
            <a:r>
              <a:rPr sz="818" spc="-24" dirty="0">
                <a:latin typeface="Century Gothic"/>
                <a:cs typeface="Century Gothic"/>
              </a:rPr>
              <a:t> </a:t>
            </a:r>
            <a:r>
              <a:rPr sz="818" spc="-3" dirty="0">
                <a:latin typeface="Century Gothic"/>
                <a:cs typeface="Century Gothic"/>
              </a:rPr>
              <a:t>Evans</a:t>
            </a:r>
            <a:endParaRPr sz="818">
              <a:latin typeface="Century Gothic"/>
              <a:cs typeface="Century Gothic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5460740" y="3280490"/>
            <a:ext cx="1845685" cy="3325524"/>
            <a:chOff x="6840684" y="4811385"/>
            <a:chExt cx="2707005" cy="4877435"/>
          </a:xfrm>
        </p:grpSpPr>
        <p:sp>
          <p:nvSpPr>
            <p:cNvPr id="63" name="object 63"/>
            <p:cNvSpPr/>
            <p:nvPr/>
          </p:nvSpPr>
          <p:spPr>
            <a:xfrm>
              <a:off x="6845447" y="4816148"/>
              <a:ext cx="0" cy="205740"/>
            </a:xfrm>
            <a:custGeom>
              <a:avLst/>
              <a:gdLst/>
              <a:ahLst/>
              <a:cxnLst/>
              <a:rect l="l" t="t" r="r" b="b"/>
              <a:pathLst>
                <a:path h="205739">
                  <a:moveTo>
                    <a:pt x="0" y="0"/>
                  </a:moveTo>
                  <a:lnTo>
                    <a:pt x="0" y="205355"/>
                  </a:lnTo>
                </a:path>
              </a:pathLst>
            </a:custGeom>
            <a:ln w="91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851203" y="4998866"/>
              <a:ext cx="1691639" cy="4685665"/>
            </a:xfrm>
            <a:custGeom>
              <a:avLst/>
              <a:gdLst/>
              <a:ahLst/>
              <a:cxnLst/>
              <a:rect l="l" t="t" r="r" b="b"/>
              <a:pathLst>
                <a:path w="1691640" h="4685665">
                  <a:moveTo>
                    <a:pt x="0" y="4685173"/>
                  </a:moveTo>
                  <a:lnTo>
                    <a:pt x="0" y="0"/>
                  </a:lnTo>
                  <a:lnTo>
                    <a:pt x="1691351" y="0"/>
                  </a:lnTo>
                  <a:lnTo>
                    <a:pt x="1691351" y="4685173"/>
                  </a:lnTo>
                  <a:lnTo>
                    <a:pt x="0" y="4685173"/>
                  </a:lnTo>
                  <a:close/>
                </a:path>
              </a:pathLst>
            </a:custGeom>
            <a:ln w="95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6166948" y="3491166"/>
            <a:ext cx="1119620" cy="3040740"/>
          </a:xfrm>
          <a:prstGeom prst="rect">
            <a:avLst/>
          </a:prstGeom>
        </p:spPr>
        <p:txBody>
          <a:bodyPr vert="horz" wrap="square" lIns="0" tIns="8226" rIns="0" bIns="0" rtlCol="0">
            <a:spAutoFit/>
          </a:bodyPr>
          <a:lstStyle/>
          <a:p>
            <a:pPr marL="112998" marR="107803" indent="177940">
              <a:spcBef>
                <a:spcPts val="65"/>
              </a:spcBef>
            </a:pPr>
            <a:r>
              <a:rPr sz="818" b="1" spc="-3" dirty="0">
                <a:latin typeface="Century Gothic"/>
                <a:cs typeface="Century Gothic"/>
              </a:rPr>
              <a:t>Neutronics </a:t>
            </a:r>
            <a:r>
              <a:rPr sz="818" b="1" dirty="0">
                <a:latin typeface="Century Gothic"/>
                <a:cs typeface="Century Gothic"/>
              </a:rPr>
              <a:t> </a:t>
            </a:r>
            <a:r>
              <a:rPr sz="818" spc="-3" dirty="0">
                <a:latin typeface="Century Gothic"/>
                <a:cs typeface="Century Gothic"/>
              </a:rPr>
              <a:t>Franz Gallmeier </a:t>
            </a:r>
            <a:r>
              <a:rPr sz="818" dirty="0">
                <a:latin typeface="Century Gothic"/>
                <a:cs typeface="Century Gothic"/>
              </a:rPr>
              <a:t> </a:t>
            </a:r>
            <a:r>
              <a:rPr sz="818" b="1" spc="-3" dirty="0">
                <a:latin typeface="Century Gothic"/>
                <a:cs typeface="Century Gothic"/>
              </a:rPr>
              <a:t>Mercury Process </a:t>
            </a:r>
            <a:r>
              <a:rPr sz="818" b="1" dirty="0">
                <a:latin typeface="Century Gothic"/>
                <a:cs typeface="Century Gothic"/>
              </a:rPr>
              <a:t> </a:t>
            </a:r>
            <a:r>
              <a:rPr sz="818" spc="-3" dirty="0">
                <a:latin typeface="Century Gothic"/>
                <a:cs typeface="Century Gothic"/>
              </a:rPr>
              <a:t>Makayla</a:t>
            </a:r>
            <a:r>
              <a:rPr sz="818" spc="-34" dirty="0">
                <a:latin typeface="Century Gothic"/>
                <a:cs typeface="Century Gothic"/>
              </a:rPr>
              <a:t> </a:t>
            </a:r>
            <a:r>
              <a:rPr sz="818" spc="-3" dirty="0">
                <a:latin typeface="Century Gothic"/>
                <a:cs typeface="Century Gothic"/>
              </a:rPr>
              <a:t>Edwards</a:t>
            </a:r>
            <a:endParaRPr sz="818" dirty="0">
              <a:latin typeface="Century Gothic"/>
              <a:cs typeface="Century Gothic"/>
            </a:endParaRPr>
          </a:p>
          <a:p>
            <a:pPr marL="16019" marR="10391" algn="ctr">
              <a:lnSpc>
                <a:spcPts val="982"/>
              </a:lnSpc>
              <a:spcBef>
                <a:spcPts val="27"/>
              </a:spcBef>
            </a:pPr>
            <a:r>
              <a:rPr sz="818" b="1" spc="-3" dirty="0">
                <a:latin typeface="Century Gothic"/>
                <a:cs typeface="Century Gothic"/>
              </a:rPr>
              <a:t>Moderator Cryogenic </a:t>
            </a:r>
            <a:r>
              <a:rPr sz="818" b="1" spc="-222" dirty="0">
                <a:latin typeface="Century Gothic"/>
                <a:cs typeface="Century Gothic"/>
              </a:rPr>
              <a:t> </a:t>
            </a:r>
            <a:r>
              <a:rPr sz="818" b="1" spc="-3" dirty="0">
                <a:latin typeface="Century Gothic"/>
                <a:cs typeface="Century Gothic"/>
              </a:rPr>
              <a:t>Systems</a:t>
            </a:r>
            <a:endParaRPr sz="818" dirty="0">
              <a:latin typeface="Century Gothic"/>
              <a:cs typeface="Century Gothic"/>
            </a:endParaRPr>
          </a:p>
          <a:p>
            <a:pPr marL="8659" marR="3464" algn="ctr">
              <a:lnSpc>
                <a:spcPts val="982"/>
              </a:lnSpc>
              <a:spcBef>
                <a:spcPts val="3"/>
              </a:spcBef>
            </a:pPr>
            <a:r>
              <a:rPr sz="818" spc="-3" dirty="0">
                <a:latin typeface="Century Gothic"/>
                <a:cs typeface="Century Gothic"/>
              </a:rPr>
              <a:t>Bernie Riemer(Interim) </a:t>
            </a:r>
            <a:r>
              <a:rPr sz="818" spc="-218" dirty="0">
                <a:latin typeface="Century Gothic"/>
                <a:cs typeface="Century Gothic"/>
              </a:rPr>
              <a:t> </a:t>
            </a:r>
            <a:r>
              <a:rPr sz="818" b="1" spc="-3" dirty="0">
                <a:latin typeface="Century Gothic"/>
                <a:cs typeface="Century Gothic"/>
              </a:rPr>
              <a:t>Vessel and Shielding </a:t>
            </a:r>
            <a:r>
              <a:rPr sz="818" b="1" dirty="0">
                <a:latin typeface="Century Gothic"/>
                <a:cs typeface="Century Gothic"/>
              </a:rPr>
              <a:t> </a:t>
            </a:r>
            <a:r>
              <a:rPr sz="818" b="1" spc="-3" dirty="0">
                <a:latin typeface="Century Gothic"/>
                <a:cs typeface="Century Gothic"/>
              </a:rPr>
              <a:t>Systems</a:t>
            </a:r>
            <a:endParaRPr sz="818" dirty="0">
              <a:latin typeface="Century Gothic"/>
              <a:cs typeface="Century Gothic"/>
            </a:endParaRPr>
          </a:p>
          <a:p>
            <a:pPr algn="ctr">
              <a:lnSpc>
                <a:spcPts val="944"/>
              </a:lnSpc>
            </a:pPr>
            <a:r>
              <a:rPr sz="818" spc="-3" dirty="0">
                <a:latin typeface="Century Gothic"/>
                <a:cs typeface="Century Gothic"/>
              </a:rPr>
              <a:t>Oscar</a:t>
            </a:r>
            <a:r>
              <a:rPr sz="818" spc="-24" dirty="0">
                <a:latin typeface="Century Gothic"/>
                <a:cs typeface="Century Gothic"/>
              </a:rPr>
              <a:t> </a:t>
            </a:r>
            <a:r>
              <a:rPr sz="818" spc="-3" dirty="0">
                <a:latin typeface="Century Gothic"/>
                <a:cs typeface="Century Gothic"/>
              </a:rPr>
              <a:t>Martinez</a:t>
            </a:r>
            <a:endParaRPr sz="818" dirty="0">
              <a:latin typeface="Century Gothic"/>
              <a:cs typeface="Century Gothic"/>
            </a:endParaRPr>
          </a:p>
          <a:p>
            <a:pPr marL="83558" marR="78796" indent="173177"/>
            <a:r>
              <a:rPr sz="818" b="1" spc="-3" dirty="0">
                <a:latin typeface="Century Gothic"/>
                <a:cs typeface="Century Gothic"/>
              </a:rPr>
              <a:t>Target Utility </a:t>
            </a:r>
            <a:r>
              <a:rPr sz="818" b="1" dirty="0">
                <a:latin typeface="Century Gothic"/>
                <a:cs typeface="Century Gothic"/>
              </a:rPr>
              <a:t> </a:t>
            </a:r>
            <a:r>
              <a:rPr sz="818" spc="-3" dirty="0">
                <a:latin typeface="Century Gothic"/>
                <a:cs typeface="Century Gothic"/>
              </a:rPr>
              <a:t>Erica Ahlschwede </a:t>
            </a:r>
            <a:r>
              <a:rPr sz="818" dirty="0">
                <a:latin typeface="Century Gothic"/>
                <a:cs typeface="Century Gothic"/>
              </a:rPr>
              <a:t> </a:t>
            </a:r>
            <a:r>
              <a:rPr sz="818" b="1" spc="-3" dirty="0">
                <a:latin typeface="Century Gothic"/>
                <a:cs typeface="Century Gothic"/>
              </a:rPr>
              <a:t>Instrument</a:t>
            </a:r>
            <a:r>
              <a:rPr sz="818" b="1" spc="-27" dirty="0">
                <a:latin typeface="Century Gothic"/>
                <a:cs typeface="Century Gothic"/>
              </a:rPr>
              <a:t> </a:t>
            </a:r>
            <a:r>
              <a:rPr sz="818" b="1" spc="-3" dirty="0">
                <a:latin typeface="Century Gothic"/>
                <a:cs typeface="Century Gothic"/>
              </a:rPr>
              <a:t>Systems</a:t>
            </a:r>
            <a:endParaRPr sz="818" dirty="0">
              <a:latin typeface="Century Gothic"/>
              <a:cs typeface="Century Gothic"/>
            </a:endParaRPr>
          </a:p>
          <a:p>
            <a:pPr marL="180537">
              <a:lnSpc>
                <a:spcPts val="982"/>
              </a:lnSpc>
              <a:spcBef>
                <a:spcPts val="3"/>
              </a:spcBef>
            </a:pPr>
            <a:r>
              <a:rPr sz="818" spc="-3" dirty="0">
                <a:latin typeface="Century Gothic"/>
                <a:cs typeface="Century Gothic"/>
              </a:rPr>
              <a:t>Oscar</a:t>
            </a:r>
            <a:r>
              <a:rPr sz="818" spc="-24" dirty="0">
                <a:latin typeface="Century Gothic"/>
                <a:cs typeface="Century Gothic"/>
              </a:rPr>
              <a:t> </a:t>
            </a:r>
            <a:r>
              <a:rPr sz="818" spc="-3" dirty="0">
                <a:latin typeface="Century Gothic"/>
                <a:cs typeface="Century Gothic"/>
              </a:rPr>
              <a:t>Martinez</a:t>
            </a:r>
            <a:endParaRPr sz="818" dirty="0">
              <a:latin typeface="Century Gothic"/>
              <a:cs typeface="Century Gothic"/>
            </a:endParaRPr>
          </a:p>
          <a:p>
            <a:pPr algn="ctr">
              <a:lnSpc>
                <a:spcPts val="982"/>
              </a:lnSpc>
            </a:pPr>
            <a:r>
              <a:rPr sz="818" b="1" spc="-3" dirty="0">
                <a:latin typeface="Century Gothic"/>
                <a:cs typeface="Century Gothic"/>
              </a:rPr>
              <a:t>MOTS</a:t>
            </a:r>
            <a:endParaRPr sz="818" dirty="0">
              <a:latin typeface="Century Gothic"/>
              <a:cs typeface="Century Gothic"/>
            </a:endParaRPr>
          </a:p>
          <a:p>
            <a:pPr marL="185300" marR="179671" algn="ctr"/>
            <a:r>
              <a:rPr sz="818" spc="-3" dirty="0">
                <a:latin typeface="Century Gothic"/>
                <a:cs typeface="Century Gothic"/>
              </a:rPr>
              <a:t>Greg</a:t>
            </a:r>
            <a:r>
              <a:rPr sz="818" spc="-44" dirty="0">
                <a:latin typeface="Century Gothic"/>
                <a:cs typeface="Century Gothic"/>
              </a:rPr>
              <a:t> </a:t>
            </a:r>
            <a:r>
              <a:rPr sz="818" spc="-3" dirty="0">
                <a:latin typeface="Century Gothic"/>
                <a:cs typeface="Century Gothic"/>
              </a:rPr>
              <a:t>Stephens </a:t>
            </a:r>
            <a:r>
              <a:rPr sz="818" spc="-215" dirty="0">
                <a:latin typeface="Century Gothic"/>
                <a:cs typeface="Century Gothic"/>
              </a:rPr>
              <a:t> </a:t>
            </a:r>
            <a:r>
              <a:rPr sz="818" b="1" spc="-3" dirty="0">
                <a:latin typeface="Century Gothic"/>
                <a:cs typeface="Century Gothic"/>
              </a:rPr>
              <a:t>2 MW Target </a:t>
            </a:r>
            <a:r>
              <a:rPr sz="818" b="1" dirty="0">
                <a:latin typeface="Century Gothic"/>
                <a:cs typeface="Century Gothic"/>
              </a:rPr>
              <a:t> </a:t>
            </a:r>
            <a:r>
              <a:rPr sz="818" spc="-3" dirty="0">
                <a:latin typeface="Century Gothic"/>
                <a:cs typeface="Century Gothic"/>
              </a:rPr>
              <a:t>Kevin</a:t>
            </a:r>
            <a:r>
              <a:rPr sz="818" spc="-7" dirty="0">
                <a:latin typeface="Century Gothic"/>
                <a:cs typeface="Century Gothic"/>
              </a:rPr>
              <a:t> </a:t>
            </a:r>
            <a:r>
              <a:rPr sz="818" spc="-3" dirty="0">
                <a:latin typeface="Century Gothic"/>
                <a:cs typeface="Century Gothic"/>
              </a:rPr>
              <a:t>Johns</a:t>
            </a:r>
            <a:endParaRPr sz="818" dirty="0">
              <a:latin typeface="Century Gothic"/>
              <a:cs typeface="Century Gothic"/>
            </a:endParaRPr>
          </a:p>
          <a:p>
            <a:pPr marL="55417" marR="49788" algn="ctr">
              <a:lnSpc>
                <a:spcPts val="982"/>
              </a:lnSpc>
              <a:spcBef>
                <a:spcPts val="27"/>
              </a:spcBef>
            </a:pPr>
            <a:r>
              <a:rPr sz="818" b="1" spc="-3" dirty="0">
                <a:latin typeface="Century Gothic"/>
                <a:cs typeface="Century Gothic"/>
              </a:rPr>
              <a:t>Safety, Controls and </a:t>
            </a:r>
            <a:r>
              <a:rPr sz="818" b="1" spc="-222" dirty="0">
                <a:latin typeface="Century Gothic"/>
                <a:cs typeface="Century Gothic"/>
              </a:rPr>
              <a:t> </a:t>
            </a:r>
            <a:r>
              <a:rPr sz="818" b="1" spc="-3" dirty="0">
                <a:latin typeface="Century Gothic"/>
                <a:cs typeface="Century Gothic"/>
              </a:rPr>
              <a:t>Operations</a:t>
            </a:r>
            <a:endParaRPr sz="818" dirty="0">
              <a:latin typeface="Century Gothic"/>
              <a:cs typeface="Century Gothic"/>
            </a:endParaRPr>
          </a:p>
          <a:p>
            <a:pPr marL="130316" marR="125553" algn="ctr">
              <a:lnSpc>
                <a:spcPts val="982"/>
              </a:lnSpc>
              <a:spcBef>
                <a:spcPts val="3"/>
              </a:spcBef>
            </a:pPr>
            <a:r>
              <a:rPr sz="818" spc="-3" dirty="0">
                <a:latin typeface="Century Gothic"/>
                <a:cs typeface="Century Gothic"/>
              </a:rPr>
              <a:t>Charlotte</a:t>
            </a:r>
            <a:r>
              <a:rPr sz="818" spc="-31" dirty="0">
                <a:latin typeface="Century Gothic"/>
                <a:cs typeface="Century Gothic"/>
              </a:rPr>
              <a:t> </a:t>
            </a:r>
            <a:r>
              <a:rPr sz="818" spc="-3" dirty="0">
                <a:latin typeface="Century Gothic"/>
                <a:cs typeface="Century Gothic"/>
              </a:rPr>
              <a:t>Barbier </a:t>
            </a:r>
            <a:r>
              <a:rPr sz="818" spc="-215" dirty="0">
                <a:latin typeface="Century Gothic"/>
                <a:cs typeface="Century Gothic"/>
              </a:rPr>
              <a:t> </a:t>
            </a:r>
            <a:r>
              <a:rPr sz="818" b="1" spc="-3" dirty="0">
                <a:latin typeface="Century Gothic"/>
                <a:cs typeface="Century Gothic"/>
              </a:rPr>
              <a:t>Gas Injection </a:t>
            </a:r>
            <a:r>
              <a:rPr sz="818" b="1" dirty="0">
                <a:latin typeface="Century Gothic"/>
                <a:cs typeface="Century Gothic"/>
              </a:rPr>
              <a:t> </a:t>
            </a:r>
            <a:r>
              <a:rPr sz="818" b="1" spc="-3" dirty="0">
                <a:latin typeface="Century Gothic"/>
                <a:cs typeface="Century Gothic"/>
              </a:rPr>
              <a:t>Development </a:t>
            </a:r>
            <a:r>
              <a:rPr sz="818" b="1" dirty="0">
                <a:latin typeface="Century Gothic"/>
                <a:cs typeface="Century Gothic"/>
              </a:rPr>
              <a:t> </a:t>
            </a:r>
            <a:r>
              <a:rPr sz="818" spc="-3" dirty="0">
                <a:latin typeface="Century Gothic"/>
                <a:cs typeface="Century Gothic"/>
              </a:rPr>
              <a:t>Charlotte</a:t>
            </a:r>
            <a:r>
              <a:rPr sz="818" spc="-31" dirty="0">
                <a:latin typeface="Century Gothic"/>
                <a:cs typeface="Century Gothic"/>
              </a:rPr>
              <a:t> </a:t>
            </a:r>
            <a:r>
              <a:rPr sz="818" spc="-3" dirty="0">
                <a:latin typeface="Century Gothic"/>
                <a:cs typeface="Century Gothic"/>
              </a:rPr>
              <a:t>Barbier</a:t>
            </a:r>
            <a:endParaRPr sz="818" dirty="0">
              <a:latin typeface="Century Gothic"/>
              <a:cs typeface="Century Gothic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6723079" y="3280490"/>
            <a:ext cx="1845252" cy="572799"/>
            <a:chOff x="8692115" y="4811385"/>
            <a:chExt cx="2706370" cy="840105"/>
          </a:xfrm>
        </p:grpSpPr>
        <p:sp>
          <p:nvSpPr>
            <p:cNvPr id="67" name="object 67"/>
            <p:cNvSpPr/>
            <p:nvPr/>
          </p:nvSpPr>
          <p:spPr>
            <a:xfrm>
              <a:off x="8696878" y="4816148"/>
              <a:ext cx="0" cy="182880"/>
            </a:xfrm>
            <a:custGeom>
              <a:avLst/>
              <a:gdLst/>
              <a:ahLst/>
              <a:cxnLst/>
              <a:rect l="l" t="t" r="r" b="b"/>
              <a:pathLst>
                <a:path h="182879">
                  <a:moveTo>
                    <a:pt x="0" y="0"/>
                  </a:moveTo>
                  <a:lnTo>
                    <a:pt x="0" y="182717"/>
                  </a:lnTo>
                </a:path>
              </a:pathLst>
            </a:custGeom>
            <a:ln w="91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9702634" y="5006142"/>
              <a:ext cx="1691005" cy="640715"/>
            </a:xfrm>
            <a:custGeom>
              <a:avLst/>
              <a:gdLst/>
              <a:ahLst/>
              <a:cxnLst/>
              <a:rect l="l" t="t" r="r" b="b"/>
              <a:pathLst>
                <a:path w="1691004" h="640714">
                  <a:moveTo>
                    <a:pt x="0" y="640320"/>
                  </a:moveTo>
                  <a:lnTo>
                    <a:pt x="0" y="0"/>
                  </a:lnTo>
                  <a:lnTo>
                    <a:pt x="1690543" y="0"/>
                  </a:lnTo>
                  <a:lnTo>
                    <a:pt x="1690543" y="640320"/>
                  </a:lnTo>
                  <a:lnTo>
                    <a:pt x="0" y="640320"/>
                  </a:lnTo>
                  <a:close/>
                </a:path>
              </a:pathLst>
            </a:custGeom>
            <a:ln w="95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7430418" y="3488410"/>
            <a:ext cx="1117023" cy="262415"/>
          </a:xfrm>
          <a:prstGeom prst="rect">
            <a:avLst/>
          </a:prstGeom>
        </p:spPr>
        <p:txBody>
          <a:bodyPr vert="horz" wrap="square" lIns="0" tIns="8226" rIns="0" bIns="0" rtlCol="0">
            <a:spAutoFit/>
          </a:bodyPr>
          <a:lstStyle/>
          <a:p>
            <a:pPr algn="ctr">
              <a:lnSpc>
                <a:spcPts val="982"/>
              </a:lnSpc>
              <a:spcBef>
                <a:spcPts val="65"/>
              </a:spcBef>
            </a:pPr>
            <a:r>
              <a:rPr sz="818" b="1" spc="-3" dirty="0">
                <a:latin typeface="Century Gothic"/>
                <a:cs typeface="Century Gothic"/>
              </a:rPr>
              <a:t>Building</a:t>
            </a:r>
            <a:r>
              <a:rPr sz="818" b="1" spc="-10" dirty="0">
                <a:latin typeface="Century Gothic"/>
                <a:cs typeface="Century Gothic"/>
              </a:rPr>
              <a:t> </a:t>
            </a:r>
            <a:r>
              <a:rPr sz="818" b="1" spc="-3" dirty="0">
                <a:latin typeface="Century Gothic"/>
                <a:cs typeface="Century Gothic"/>
              </a:rPr>
              <a:t>Modifications</a:t>
            </a:r>
            <a:endParaRPr sz="818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</a:pPr>
            <a:r>
              <a:rPr sz="818" spc="-3" dirty="0">
                <a:latin typeface="Century Gothic"/>
                <a:cs typeface="Century Gothic"/>
              </a:rPr>
              <a:t>Mark</a:t>
            </a:r>
            <a:r>
              <a:rPr sz="818" spc="-20" dirty="0">
                <a:latin typeface="Century Gothic"/>
                <a:cs typeface="Century Gothic"/>
              </a:rPr>
              <a:t> </a:t>
            </a:r>
            <a:r>
              <a:rPr sz="818" spc="-3" dirty="0">
                <a:latin typeface="Century Gothic"/>
                <a:cs typeface="Century Gothic"/>
              </a:rPr>
              <a:t>Connell</a:t>
            </a:r>
            <a:endParaRPr sz="818">
              <a:latin typeface="Century Gothic"/>
              <a:cs typeface="Century Gothic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7985419" y="3280490"/>
            <a:ext cx="1845252" cy="884093"/>
            <a:chOff x="10543548" y="4811385"/>
            <a:chExt cx="2706370" cy="1296670"/>
          </a:xfrm>
        </p:grpSpPr>
        <p:sp>
          <p:nvSpPr>
            <p:cNvPr id="71" name="object 71"/>
            <p:cNvSpPr/>
            <p:nvPr/>
          </p:nvSpPr>
          <p:spPr>
            <a:xfrm>
              <a:off x="10548311" y="4816148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89994"/>
                  </a:lnTo>
                </a:path>
              </a:pathLst>
            </a:custGeom>
            <a:ln w="91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1553258" y="5006142"/>
              <a:ext cx="1691639" cy="1097280"/>
            </a:xfrm>
            <a:custGeom>
              <a:avLst/>
              <a:gdLst/>
              <a:ahLst/>
              <a:cxnLst/>
              <a:rect l="l" t="t" r="r" b="b"/>
              <a:pathLst>
                <a:path w="1691640" h="1097279">
                  <a:moveTo>
                    <a:pt x="0" y="1097114"/>
                  </a:moveTo>
                  <a:lnTo>
                    <a:pt x="0" y="0"/>
                  </a:lnTo>
                  <a:lnTo>
                    <a:pt x="1691351" y="0"/>
                  </a:lnTo>
                  <a:lnTo>
                    <a:pt x="1691351" y="1097114"/>
                  </a:lnTo>
                  <a:lnTo>
                    <a:pt x="0" y="1097114"/>
                  </a:lnTo>
                  <a:close/>
                </a:path>
              </a:pathLst>
            </a:custGeom>
            <a:ln w="95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8803555" y="3457540"/>
            <a:ext cx="894051" cy="637646"/>
          </a:xfrm>
          <a:prstGeom prst="rect">
            <a:avLst/>
          </a:prstGeom>
        </p:spPr>
        <p:txBody>
          <a:bodyPr vert="horz" wrap="square" lIns="0" tIns="8226" rIns="0" bIns="0" rtlCol="0">
            <a:spAutoFit/>
          </a:bodyPr>
          <a:lstStyle/>
          <a:p>
            <a:pPr marL="8659" marR="3464" indent="1299" algn="ctr">
              <a:spcBef>
                <a:spcPts val="65"/>
              </a:spcBef>
            </a:pPr>
            <a:r>
              <a:rPr sz="818" b="1" spc="-3" dirty="0">
                <a:latin typeface="Century Gothic"/>
                <a:cs typeface="Century Gothic"/>
              </a:rPr>
              <a:t>Gas Injection </a:t>
            </a:r>
            <a:r>
              <a:rPr sz="818" b="1" dirty="0">
                <a:latin typeface="Century Gothic"/>
                <a:cs typeface="Century Gothic"/>
              </a:rPr>
              <a:t> </a:t>
            </a:r>
            <a:r>
              <a:rPr sz="818" b="1" spc="-3" dirty="0">
                <a:latin typeface="Century Gothic"/>
                <a:cs typeface="Century Gothic"/>
              </a:rPr>
              <a:t>Development </a:t>
            </a:r>
            <a:r>
              <a:rPr sz="818" b="1" dirty="0">
                <a:latin typeface="Century Gothic"/>
                <a:cs typeface="Century Gothic"/>
              </a:rPr>
              <a:t> </a:t>
            </a:r>
            <a:r>
              <a:rPr sz="818" spc="-3" dirty="0">
                <a:latin typeface="Century Gothic"/>
                <a:cs typeface="Century Gothic"/>
              </a:rPr>
              <a:t>Charlotte Barbier </a:t>
            </a:r>
            <a:r>
              <a:rPr sz="818" spc="-218" dirty="0">
                <a:latin typeface="Century Gothic"/>
                <a:cs typeface="Century Gothic"/>
              </a:rPr>
              <a:t> </a:t>
            </a:r>
            <a:r>
              <a:rPr sz="818" b="1" spc="-3" dirty="0">
                <a:latin typeface="Century Gothic"/>
                <a:cs typeface="Century Gothic"/>
              </a:rPr>
              <a:t>Foil</a:t>
            </a:r>
            <a:r>
              <a:rPr sz="818" b="1" spc="-34" dirty="0">
                <a:latin typeface="Century Gothic"/>
                <a:cs typeface="Century Gothic"/>
              </a:rPr>
              <a:t> </a:t>
            </a:r>
            <a:r>
              <a:rPr sz="818" b="1" spc="-3" dirty="0">
                <a:latin typeface="Century Gothic"/>
                <a:cs typeface="Century Gothic"/>
              </a:rPr>
              <a:t>Development </a:t>
            </a:r>
            <a:r>
              <a:rPr sz="818" b="1" spc="-218" dirty="0">
                <a:latin typeface="Century Gothic"/>
                <a:cs typeface="Century Gothic"/>
              </a:rPr>
              <a:t> </a:t>
            </a:r>
            <a:r>
              <a:rPr sz="818" spc="-3" dirty="0">
                <a:latin typeface="Century Gothic"/>
                <a:cs typeface="Century Gothic"/>
              </a:rPr>
              <a:t>Nick</a:t>
            </a:r>
            <a:r>
              <a:rPr sz="818" spc="-7" dirty="0">
                <a:latin typeface="Century Gothic"/>
                <a:cs typeface="Century Gothic"/>
              </a:rPr>
              <a:t> </a:t>
            </a:r>
            <a:r>
              <a:rPr sz="818" spc="-3" dirty="0">
                <a:latin typeface="Century Gothic"/>
                <a:cs typeface="Century Gothic"/>
              </a:rPr>
              <a:t>Evans</a:t>
            </a:r>
            <a:endParaRPr sz="818">
              <a:latin typeface="Century Gothic"/>
              <a:cs typeface="Century Gothic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9247209" y="3280490"/>
            <a:ext cx="1845685" cy="879331"/>
            <a:chOff x="12394172" y="4811385"/>
            <a:chExt cx="2707005" cy="1289685"/>
          </a:xfrm>
        </p:grpSpPr>
        <p:sp>
          <p:nvSpPr>
            <p:cNvPr id="75" name="object 75"/>
            <p:cNvSpPr/>
            <p:nvPr/>
          </p:nvSpPr>
          <p:spPr>
            <a:xfrm>
              <a:off x="12398934" y="4816148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89994"/>
                  </a:lnTo>
                </a:path>
              </a:pathLst>
            </a:custGeom>
            <a:ln w="91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3404690" y="4998866"/>
              <a:ext cx="1691639" cy="1097280"/>
            </a:xfrm>
            <a:custGeom>
              <a:avLst/>
              <a:gdLst/>
              <a:ahLst/>
              <a:cxnLst/>
              <a:rect l="l" t="t" r="r" b="b"/>
              <a:pathLst>
                <a:path w="1691640" h="1097279">
                  <a:moveTo>
                    <a:pt x="0" y="1097114"/>
                  </a:moveTo>
                  <a:lnTo>
                    <a:pt x="0" y="0"/>
                  </a:lnTo>
                  <a:lnTo>
                    <a:pt x="1691351" y="0"/>
                  </a:lnTo>
                  <a:lnTo>
                    <a:pt x="1691351" y="1097114"/>
                  </a:lnTo>
                  <a:lnTo>
                    <a:pt x="0" y="1097114"/>
                  </a:lnTo>
                  <a:close/>
                </a:path>
              </a:pathLst>
            </a:custGeom>
            <a:ln w="95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10119919" y="3452028"/>
            <a:ext cx="786245" cy="637646"/>
          </a:xfrm>
          <a:prstGeom prst="rect">
            <a:avLst/>
          </a:prstGeom>
        </p:spPr>
        <p:txBody>
          <a:bodyPr vert="horz" wrap="square" lIns="0" tIns="8226" rIns="0" bIns="0" rtlCol="0">
            <a:spAutoFit/>
          </a:bodyPr>
          <a:lstStyle/>
          <a:p>
            <a:pPr marL="8659" marR="3464" algn="ctr">
              <a:spcBef>
                <a:spcPts val="65"/>
              </a:spcBef>
            </a:pPr>
            <a:r>
              <a:rPr sz="818" b="1" spc="-3" dirty="0">
                <a:latin typeface="Century Gothic"/>
                <a:cs typeface="Century Gothic"/>
              </a:rPr>
              <a:t>Commissioning  </a:t>
            </a:r>
            <a:r>
              <a:rPr sz="818" spc="-3" dirty="0">
                <a:latin typeface="Century Gothic"/>
                <a:cs typeface="Century Gothic"/>
              </a:rPr>
              <a:t>Glen Johns </a:t>
            </a:r>
            <a:r>
              <a:rPr sz="818" dirty="0">
                <a:latin typeface="Century Gothic"/>
                <a:cs typeface="Century Gothic"/>
              </a:rPr>
              <a:t> </a:t>
            </a:r>
            <a:r>
              <a:rPr sz="818" b="1" spc="-3" dirty="0">
                <a:latin typeface="Century Gothic"/>
                <a:cs typeface="Century Gothic"/>
              </a:rPr>
              <a:t>Regulatory </a:t>
            </a:r>
            <a:r>
              <a:rPr sz="818" b="1" dirty="0">
                <a:latin typeface="Century Gothic"/>
                <a:cs typeface="Century Gothic"/>
              </a:rPr>
              <a:t> </a:t>
            </a:r>
            <a:r>
              <a:rPr sz="818" b="1" spc="-3" dirty="0">
                <a:latin typeface="Century Gothic"/>
                <a:cs typeface="Century Gothic"/>
              </a:rPr>
              <a:t>Compliance </a:t>
            </a:r>
            <a:r>
              <a:rPr sz="818" b="1" dirty="0">
                <a:latin typeface="Century Gothic"/>
                <a:cs typeface="Century Gothic"/>
              </a:rPr>
              <a:t> </a:t>
            </a:r>
            <a:r>
              <a:rPr sz="818" spc="-3" dirty="0">
                <a:latin typeface="Century Gothic"/>
                <a:cs typeface="Century Gothic"/>
              </a:rPr>
              <a:t>Glen</a:t>
            </a:r>
            <a:r>
              <a:rPr sz="818" spc="-7" dirty="0">
                <a:latin typeface="Century Gothic"/>
                <a:cs typeface="Century Gothic"/>
              </a:rPr>
              <a:t> </a:t>
            </a:r>
            <a:r>
              <a:rPr sz="818" spc="-3" dirty="0">
                <a:latin typeface="Century Gothic"/>
                <a:cs typeface="Century Gothic"/>
              </a:rPr>
              <a:t>Johns</a:t>
            </a:r>
            <a:endParaRPr sz="818">
              <a:latin typeface="Century Gothic"/>
              <a:cs typeface="Century Gothic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1674403" y="3283737"/>
            <a:ext cx="8841798" cy="140277"/>
            <a:chOff x="1287391" y="4816148"/>
            <a:chExt cx="12967970" cy="205740"/>
          </a:xfrm>
        </p:grpSpPr>
        <p:sp>
          <p:nvSpPr>
            <p:cNvPr id="79" name="object 79"/>
            <p:cNvSpPr/>
            <p:nvPr/>
          </p:nvSpPr>
          <p:spPr>
            <a:xfrm>
              <a:off x="14250365" y="4816148"/>
              <a:ext cx="0" cy="182880"/>
            </a:xfrm>
            <a:custGeom>
              <a:avLst/>
              <a:gdLst/>
              <a:ahLst/>
              <a:cxnLst/>
              <a:rect l="l" t="t" r="r" b="b"/>
              <a:pathLst>
                <a:path h="182879">
                  <a:moveTo>
                    <a:pt x="0" y="0"/>
                  </a:moveTo>
                  <a:lnTo>
                    <a:pt x="0" y="182717"/>
                  </a:lnTo>
                </a:path>
              </a:pathLst>
            </a:custGeom>
            <a:ln w="91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291959" y="4816148"/>
              <a:ext cx="0" cy="198120"/>
            </a:xfrm>
            <a:custGeom>
              <a:avLst/>
              <a:gdLst/>
              <a:ahLst/>
              <a:cxnLst/>
              <a:rect l="l" t="t" r="r" b="b"/>
              <a:pathLst>
                <a:path h="198120">
                  <a:moveTo>
                    <a:pt x="0" y="0"/>
                  </a:moveTo>
                  <a:lnTo>
                    <a:pt x="0" y="198078"/>
                  </a:lnTo>
                </a:path>
              </a:pathLst>
            </a:custGeom>
            <a:ln w="91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142583" y="4816148"/>
              <a:ext cx="0" cy="194945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845"/>
                  </a:lnTo>
                </a:path>
              </a:pathLst>
            </a:custGeom>
            <a:ln w="91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994015" y="4816148"/>
              <a:ext cx="0" cy="198120"/>
            </a:xfrm>
            <a:custGeom>
              <a:avLst/>
              <a:gdLst/>
              <a:ahLst/>
              <a:cxnLst/>
              <a:rect l="l" t="t" r="r" b="b"/>
              <a:pathLst>
                <a:path h="198120">
                  <a:moveTo>
                    <a:pt x="0" y="0"/>
                  </a:moveTo>
                  <a:lnTo>
                    <a:pt x="0" y="198078"/>
                  </a:lnTo>
                </a:path>
              </a:pathLst>
            </a:custGeom>
            <a:ln w="91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845447" y="4816148"/>
              <a:ext cx="0" cy="205740"/>
            </a:xfrm>
            <a:custGeom>
              <a:avLst/>
              <a:gdLst/>
              <a:ahLst/>
              <a:cxnLst/>
              <a:rect l="l" t="t" r="r" b="b"/>
              <a:pathLst>
                <a:path h="205739">
                  <a:moveTo>
                    <a:pt x="0" y="0"/>
                  </a:moveTo>
                  <a:lnTo>
                    <a:pt x="0" y="205355"/>
                  </a:lnTo>
                </a:path>
              </a:pathLst>
            </a:custGeom>
            <a:ln w="91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2398934" y="4816148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89994"/>
                  </a:lnTo>
                </a:path>
              </a:pathLst>
            </a:custGeom>
            <a:ln w="91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4250365" y="4816148"/>
              <a:ext cx="0" cy="182880"/>
            </a:xfrm>
            <a:custGeom>
              <a:avLst/>
              <a:gdLst/>
              <a:ahLst/>
              <a:cxnLst/>
              <a:rect l="l" t="t" r="r" b="b"/>
              <a:pathLst>
                <a:path h="182879">
                  <a:moveTo>
                    <a:pt x="0" y="0"/>
                  </a:moveTo>
                  <a:lnTo>
                    <a:pt x="0" y="182717"/>
                  </a:lnTo>
                </a:path>
              </a:pathLst>
            </a:custGeom>
            <a:ln w="91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6" name="object 86"/>
          <p:cNvSpPr txBox="1"/>
          <p:nvPr/>
        </p:nvSpPr>
        <p:spPr>
          <a:xfrm>
            <a:off x="2521467" y="293260"/>
            <a:ext cx="1869931" cy="485151"/>
          </a:xfrm>
          <a:prstGeom prst="rect">
            <a:avLst/>
          </a:prstGeom>
          <a:solidFill>
            <a:srgbClr val="E9EAE7"/>
          </a:solidFill>
          <a:ln w="9526">
            <a:solidFill>
              <a:srgbClr val="000000"/>
            </a:solidFill>
          </a:ln>
        </p:spPr>
        <p:txBody>
          <a:bodyPr vert="horz" wrap="square" lIns="0" tIns="106507" rIns="0" bIns="0" rtlCol="0">
            <a:spAutoFit/>
          </a:bodyPr>
          <a:lstStyle/>
          <a:p>
            <a:pPr marL="118193" marR="112998" algn="ctr">
              <a:spcBef>
                <a:spcPts val="839"/>
              </a:spcBef>
            </a:pPr>
            <a:r>
              <a:rPr sz="818" b="1" spc="-3" dirty="0">
                <a:latin typeface="Century Gothic"/>
                <a:cs typeface="Century Gothic"/>
              </a:rPr>
              <a:t>Accelerator</a:t>
            </a:r>
            <a:r>
              <a:rPr sz="818" b="1" dirty="0">
                <a:latin typeface="Century Gothic"/>
                <a:cs typeface="Century Gothic"/>
              </a:rPr>
              <a:t> </a:t>
            </a:r>
            <a:r>
              <a:rPr sz="818" b="1" spc="-3" dirty="0">
                <a:latin typeface="Century Gothic"/>
                <a:cs typeface="Century Gothic"/>
              </a:rPr>
              <a:t>and</a:t>
            </a:r>
            <a:r>
              <a:rPr sz="818" b="1" spc="3" dirty="0">
                <a:latin typeface="Century Gothic"/>
                <a:cs typeface="Century Gothic"/>
              </a:rPr>
              <a:t> </a:t>
            </a:r>
            <a:r>
              <a:rPr sz="818" b="1" spc="-3" dirty="0">
                <a:latin typeface="Century Gothic"/>
                <a:cs typeface="Century Gothic"/>
              </a:rPr>
              <a:t>Target</a:t>
            </a:r>
            <a:r>
              <a:rPr sz="818" b="1" spc="3" dirty="0">
                <a:latin typeface="Century Gothic"/>
                <a:cs typeface="Century Gothic"/>
              </a:rPr>
              <a:t> </a:t>
            </a:r>
            <a:r>
              <a:rPr sz="818" b="1" spc="-3" dirty="0">
                <a:latin typeface="Century Gothic"/>
                <a:cs typeface="Century Gothic"/>
              </a:rPr>
              <a:t>Advisory </a:t>
            </a:r>
            <a:r>
              <a:rPr sz="818" b="1" spc="-218" dirty="0">
                <a:latin typeface="Century Gothic"/>
                <a:cs typeface="Century Gothic"/>
              </a:rPr>
              <a:t> </a:t>
            </a:r>
            <a:r>
              <a:rPr sz="818" b="1" spc="-3" dirty="0">
                <a:latin typeface="Century Gothic"/>
                <a:cs typeface="Century Gothic"/>
              </a:rPr>
              <a:t>Committee</a:t>
            </a:r>
            <a:endParaRPr sz="818">
              <a:latin typeface="Century Gothic"/>
              <a:cs typeface="Century Gothic"/>
            </a:endParaRPr>
          </a:p>
          <a:p>
            <a:pPr algn="ctr">
              <a:spcBef>
                <a:spcPts val="3"/>
              </a:spcBef>
            </a:pPr>
            <a:r>
              <a:rPr sz="818" spc="-3" dirty="0">
                <a:latin typeface="Century Gothic"/>
                <a:cs typeface="Century Gothic"/>
              </a:rPr>
              <a:t>Stuart</a:t>
            </a:r>
            <a:r>
              <a:rPr sz="818" spc="-7" dirty="0">
                <a:latin typeface="Century Gothic"/>
                <a:cs typeface="Century Gothic"/>
              </a:rPr>
              <a:t> </a:t>
            </a:r>
            <a:r>
              <a:rPr sz="818" spc="-3" dirty="0">
                <a:latin typeface="Century Gothic"/>
                <a:cs typeface="Century Gothic"/>
              </a:rPr>
              <a:t>Henderson,</a:t>
            </a:r>
            <a:r>
              <a:rPr sz="818" spc="-7" dirty="0">
                <a:latin typeface="Century Gothic"/>
                <a:cs typeface="Century Gothic"/>
              </a:rPr>
              <a:t> </a:t>
            </a:r>
            <a:r>
              <a:rPr sz="818" spc="-3" dirty="0">
                <a:latin typeface="Century Gothic"/>
                <a:cs typeface="Century Gothic"/>
              </a:rPr>
              <a:t>Chair</a:t>
            </a:r>
            <a:endParaRPr sz="818">
              <a:latin typeface="Century Gothic"/>
              <a:cs typeface="Century Gothic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7829358" y="1519769"/>
            <a:ext cx="1869931" cy="440307"/>
          </a:xfrm>
          <a:prstGeom prst="rect">
            <a:avLst/>
          </a:prstGeom>
          <a:solidFill>
            <a:srgbClr val="E9EAE7"/>
          </a:solidFill>
          <a:ln w="9526">
            <a:solidFill>
              <a:srgbClr val="000000"/>
            </a:solidFill>
          </a:ln>
        </p:spPr>
        <p:txBody>
          <a:bodyPr vert="horz" wrap="square" lIns="0" tIns="2598" rIns="0" bIns="0" rtlCol="0">
            <a:spAutoFit/>
          </a:bodyPr>
          <a:lstStyle/>
          <a:p>
            <a:pPr>
              <a:spcBef>
                <a:spcPts val="20"/>
              </a:spcBef>
            </a:pPr>
            <a:endParaRPr sz="1193">
              <a:latin typeface="Times New Roman"/>
              <a:cs typeface="Times New Roman"/>
            </a:endParaRPr>
          </a:p>
          <a:p>
            <a:pPr marL="1299" algn="ctr">
              <a:lnSpc>
                <a:spcPts val="982"/>
              </a:lnSpc>
              <a:spcBef>
                <a:spcPts val="3"/>
              </a:spcBef>
            </a:pPr>
            <a:r>
              <a:rPr sz="818" b="1" spc="-3" dirty="0">
                <a:latin typeface="Century Gothic"/>
                <a:cs typeface="Century Gothic"/>
              </a:rPr>
              <a:t>Management</a:t>
            </a:r>
            <a:r>
              <a:rPr sz="818" b="1" spc="-7" dirty="0">
                <a:latin typeface="Century Gothic"/>
                <a:cs typeface="Century Gothic"/>
              </a:rPr>
              <a:t> </a:t>
            </a:r>
            <a:r>
              <a:rPr sz="818" b="1" spc="-3" dirty="0">
                <a:latin typeface="Century Gothic"/>
                <a:cs typeface="Century Gothic"/>
              </a:rPr>
              <a:t>Advisory Committee</a:t>
            </a:r>
            <a:endParaRPr sz="818">
              <a:latin typeface="Century Gothic"/>
              <a:cs typeface="Century Gothic"/>
            </a:endParaRPr>
          </a:p>
          <a:p>
            <a:pPr marL="866" algn="ctr"/>
            <a:r>
              <a:rPr sz="818" spc="-3" dirty="0">
                <a:latin typeface="Century Gothic"/>
                <a:cs typeface="Century Gothic"/>
              </a:rPr>
              <a:t>Les Price,</a:t>
            </a:r>
            <a:r>
              <a:rPr sz="818" dirty="0">
                <a:latin typeface="Century Gothic"/>
                <a:cs typeface="Century Gothic"/>
              </a:rPr>
              <a:t> </a:t>
            </a:r>
            <a:r>
              <a:rPr sz="818" spc="-3" dirty="0">
                <a:latin typeface="Century Gothic"/>
                <a:cs typeface="Century Gothic"/>
              </a:rPr>
              <a:t>Carl Strawbridge</a:t>
            </a:r>
            <a:endParaRPr sz="818">
              <a:latin typeface="Century Gothic"/>
              <a:cs typeface="Century Gothic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7575236" y="1831771"/>
            <a:ext cx="254144" cy="0"/>
          </a:xfrm>
          <a:custGeom>
            <a:avLst/>
            <a:gdLst/>
            <a:ahLst/>
            <a:cxnLst/>
            <a:rect l="l" t="t" r="r" b="b"/>
            <a:pathLst>
              <a:path w="372745">
                <a:moveTo>
                  <a:pt x="0" y="0"/>
                </a:moveTo>
                <a:lnTo>
                  <a:pt x="372711" y="0"/>
                </a:lnTo>
              </a:path>
            </a:pathLst>
          </a:custGeom>
          <a:ln w="91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42F6B5A0-EA93-4D44-BF25-8903AFF5D932}"/>
              </a:ext>
            </a:extLst>
          </p:cNvPr>
          <p:cNvSpPr/>
          <p:nvPr/>
        </p:nvSpPr>
        <p:spPr>
          <a:xfrm>
            <a:off x="6095156" y="2673707"/>
            <a:ext cx="1283331" cy="4020391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D2600E1-E141-4811-8BD1-56DD460FCC18}"/>
              </a:ext>
            </a:extLst>
          </p:cNvPr>
          <p:cNvSpPr/>
          <p:nvPr/>
        </p:nvSpPr>
        <p:spPr>
          <a:xfrm>
            <a:off x="6092288" y="5742596"/>
            <a:ext cx="1283331" cy="39078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E633256D-1BE0-4950-BBD0-3B2EB834E2E2}"/>
              </a:ext>
            </a:extLst>
          </p:cNvPr>
          <p:cNvSpPr/>
          <p:nvPr/>
        </p:nvSpPr>
        <p:spPr>
          <a:xfrm>
            <a:off x="6092287" y="5742596"/>
            <a:ext cx="506921" cy="164592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10060D09-983B-47F7-9F93-BD898EB9FA18}"/>
              </a:ext>
            </a:extLst>
          </p:cNvPr>
          <p:cNvSpPr/>
          <p:nvPr/>
        </p:nvSpPr>
        <p:spPr>
          <a:xfrm>
            <a:off x="1192103" y="3714934"/>
            <a:ext cx="971983" cy="23749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6" name="Connector: Elbow 95">
            <a:extLst>
              <a:ext uri="{FF2B5EF4-FFF2-40B4-BE49-F238E27FC236}">
                <a16:creationId xmlns:a16="http://schemas.microsoft.com/office/drawing/2014/main" id="{8CF32610-93B4-4932-AEB1-B813C3F19EBD}"/>
              </a:ext>
            </a:extLst>
          </p:cNvPr>
          <p:cNvCxnSpPr>
            <a:stCxn id="94" idx="2"/>
            <a:endCxn id="93" idx="1"/>
          </p:cNvCxnSpPr>
          <p:nvPr/>
        </p:nvCxnSpPr>
        <p:spPr>
          <a:xfrm rot="16200000" flipH="1">
            <a:off x="2948961" y="2681566"/>
            <a:ext cx="1872460" cy="4414192"/>
          </a:xfrm>
          <a:prstGeom prst="bentConnector2">
            <a:avLst/>
          </a:prstGeom>
          <a:ln w="28575">
            <a:solidFill>
              <a:srgbClr val="FF0000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34BD3-C158-49B5-98CB-49428D1BF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of P.5 Safety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538EF-DB16-4B8F-B0DD-946916870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21" y="964240"/>
            <a:ext cx="11430000" cy="5355074"/>
          </a:xfrm>
        </p:spPr>
        <p:txBody>
          <a:bodyPr/>
          <a:lstStyle/>
          <a:p>
            <a:r>
              <a:rPr lang="en-US" dirty="0"/>
              <a:t>All HAR topics analysis complete ready for FSAD-NF</a:t>
            </a:r>
          </a:p>
          <a:p>
            <a:pPr lvl="1"/>
            <a:r>
              <a:rPr lang="en-US" dirty="0"/>
              <a:t>Increased beam particle energy effect on target spallation product inventory (HAR Section 2)</a:t>
            </a:r>
          </a:p>
          <a:p>
            <a:pPr lvl="1"/>
            <a:r>
              <a:rPr lang="en-US" dirty="0"/>
              <a:t>Increased beam particle energy effect on core vessel component heat distribution (HAR Section 3)</a:t>
            </a:r>
          </a:p>
          <a:p>
            <a:pPr lvl="1"/>
            <a:r>
              <a:rPr lang="en-US" dirty="0"/>
              <a:t>Helium injection inside target module up to 20 L/min (HAR Section 5)</a:t>
            </a:r>
          </a:p>
          <a:p>
            <a:pPr lvl="1"/>
            <a:r>
              <a:rPr lang="en-US" dirty="0"/>
              <a:t>Addition of catalytic converter to each cryogenic moderator loop (HAR Section 6)</a:t>
            </a:r>
          </a:p>
          <a:p>
            <a:pPr lvl="2"/>
            <a:r>
              <a:rPr lang="en-US" dirty="0"/>
              <a:t>Increased hydrogen inventory</a:t>
            </a:r>
          </a:p>
          <a:p>
            <a:pPr lvl="2"/>
            <a:r>
              <a:rPr lang="en-US" dirty="0"/>
              <a:t>Potential activation of catalyst media</a:t>
            </a:r>
          </a:p>
          <a:p>
            <a:r>
              <a:rPr lang="en-US" dirty="0"/>
              <a:t>FTS analysis and design input for Beam Power Limiting System is complete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6D8184D-AC55-42CF-A993-126E5894E720}"/>
              </a:ext>
            </a:extLst>
          </p:cNvPr>
          <p:cNvSpPr/>
          <p:nvPr/>
        </p:nvSpPr>
        <p:spPr>
          <a:xfrm>
            <a:off x="10393606" y="16228"/>
            <a:ext cx="1736250" cy="365760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3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989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since CD-2/3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CD-2/3 Look Ahead</a:t>
            </a:r>
          </a:p>
          <a:p>
            <a:r>
              <a:rPr lang="en-US" dirty="0"/>
              <a:t>Off-Normal analysis for gas injection + Mercury Loop</a:t>
            </a:r>
          </a:p>
          <a:p>
            <a:pPr lvl="1"/>
            <a:r>
              <a:rPr lang="en-US" dirty="0"/>
              <a:t>Need to address any action items</a:t>
            </a:r>
          </a:p>
          <a:p>
            <a:pPr lvl="1"/>
            <a:r>
              <a:rPr lang="en-US" dirty="0"/>
              <a:t>Finalize alarms response</a:t>
            </a:r>
          </a:p>
          <a:p>
            <a:pPr marL="0" indent="0">
              <a:buNone/>
            </a:pPr>
            <a:r>
              <a:rPr lang="en-US" dirty="0"/>
              <a:t>Accomplishments</a:t>
            </a:r>
          </a:p>
          <a:p>
            <a:r>
              <a:rPr lang="en-US" dirty="0"/>
              <a:t>Completed Off-normal analysis for PPU gas injection</a:t>
            </a:r>
          </a:p>
          <a:p>
            <a:pPr lvl="1"/>
            <a:r>
              <a:rPr lang="en-US" dirty="0"/>
              <a:t>Included helium supply, mercury loop, MOTS, and recirculation</a:t>
            </a:r>
          </a:p>
          <a:p>
            <a:r>
              <a:rPr lang="en-US" dirty="0"/>
              <a:t>Mercury process interlock review</a:t>
            </a:r>
          </a:p>
          <a:p>
            <a:r>
              <a:rPr lang="en-US" dirty="0"/>
              <a:t>Revision of BPLS requirement document to support SRD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ABDEF8C-10D0-4D2E-B5C5-8579C3CCE528}"/>
              </a:ext>
            </a:extLst>
          </p:cNvPr>
          <p:cNvSpPr/>
          <p:nvPr/>
        </p:nvSpPr>
        <p:spPr>
          <a:xfrm>
            <a:off x="10384729" y="91440"/>
            <a:ext cx="1736250" cy="365760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3B0EC3E-A6B1-4000-92E9-E1F9846FE801}"/>
              </a:ext>
            </a:extLst>
          </p:cNvPr>
          <p:cNvSpPr/>
          <p:nvPr/>
        </p:nvSpPr>
        <p:spPr>
          <a:xfrm>
            <a:off x="6737025" y="4065805"/>
            <a:ext cx="2211665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B2-7 - Ahlschwede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E33D4C6-6D77-47D7-88D0-8B823B97D329}"/>
              </a:ext>
            </a:extLst>
          </p:cNvPr>
          <p:cNvSpPr/>
          <p:nvPr/>
        </p:nvSpPr>
        <p:spPr>
          <a:xfrm>
            <a:off x="9555713" y="4884777"/>
            <a:ext cx="2056596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B4-7 - Bong</a:t>
            </a:r>
          </a:p>
        </p:txBody>
      </p:sp>
    </p:spTree>
    <p:extLst>
      <p:ext uri="{BB962C8B-B14F-4D97-AF65-F5344CB8AC3E}">
        <p14:creationId xmlns:p14="http://schemas.microsoft.com/office/powerpoint/2010/main" val="1682546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0B2F0-A050-477E-A22F-98D3C4FD4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978729"/>
          </a:xfrm>
        </p:spPr>
        <p:txBody>
          <a:bodyPr/>
          <a:lstStyle/>
          <a:p>
            <a:r>
              <a:rPr lang="en-US" b="1" dirty="0"/>
              <a:t>Safety Analysis Supporting PPU Target Gas Injection is Complete and Ready for Incorporation into FSAD-NF.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6BF11-1044-407E-ACB0-C2E6B2E69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511085"/>
            <a:ext cx="11430000" cy="4791136"/>
          </a:xfrm>
        </p:spPr>
        <p:txBody>
          <a:bodyPr/>
          <a:lstStyle/>
          <a:p>
            <a:r>
              <a:rPr lang="en-US" dirty="0"/>
              <a:t>Central documentation is Section 5 of HAR for CD-2/3</a:t>
            </a:r>
          </a:p>
          <a:p>
            <a:r>
              <a:rPr lang="en-US" dirty="0"/>
              <a:t>All hazards and scenarios identified as part of Target Gas Injection Initial Implementation (GI3) have been addressed</a:t>
            </a:r>
          </a:p>
          <a:p>
            <a:r>
              <a:rPr lang="en-US" dirty="0"/>
              <a:t>One additional scenario requiring a</a:t>
            </a:r>
            <a:br>
              <a:rPr lang="en-US" dirty="0"/>
            </a:br>
            <a:r>
              <a:rPr lang="en-US" dirty="0"/>
              <a:t>credited control was identified</a:t>
            </a:r>
          </a:p>
          <a:p>
            <a:r>
              <a:rPr lang="en-US" dirty="0"/>
              <a:t>Off-normal (HAZOP) </a:t>
            </a:r>
          </a:p>
          <a:p>
            <a:pPr marL="0" indent="0">
              <a:buNone/>
            </a:pPr>
            <a:r>
              <a:rPr lang="en-US" dirty="0"/>
              <a:t>Path Forward</a:t>
            </a:r>
          </a:p>
          <a:p>
            <a:r>
              <a:rPr lang="en-US" dirty="0"/>
              <a:t>USIE for swirl bubbler design will be completed </a:t>
            </a:r>
            <a:br>
              <a:rPr lang="en-US" dirty="0"/>
            </a:br>
            <a:r>
              <a:rPr lang="en-US" dirty="0"/>
              <a:t>prior to operation of PPU Test Target #1 (Jan-22)</a:t>
            </a:r>
          </a:p>
          <a:p>
            <a:r>
              <a:rPr lang="en-US" dirty="0"/>
              <a:t>Incorporate into FSAD-NF and ASE to support Pre-beam ARR for Target Gas Injection (Jul-23)</a:t>
            </a:r>
          </a:p>
        </p:txBody>
      </p:sp>
      <p:pic>
        <p:nvPicPr>
          <p:cNvPr id="5" name="Picture 4" descr="A picture containing ground&#10;&#10;Description automatically generated">
            <a:extLst>
              <a:ext uri="{FF2B5EF4-FFF2-40B4-BE49-F238E27FC236}">
                <a16:creationId xmlns:a16="http://schemas.microsoft.com/office/drawing/2014/main" id="{346464C9-83EB-49F3-9CB7-86BB4B6CC6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4856" y="2831649"/>
            <a:ext cx="2589089" cy="251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942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0B2F0-A050-477E-A22F-98D3C4FD4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867930"/>
          </a:xfrm>
        </p:spPr>
        <p:txBody>
          <a:bodyPr/>
          <a:lstStyle/>
          <a:p>
            <a:r>
              <a:rPr lang="en-US" sz="2800" b="1" dirty="0"/>
              <a:t>Safety Analysis Supporting CMS Modification for o/p conversion is Complete and Ready for Incorporation into FSAD-NF.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6BF11-1044-407E-ACB0-C2E6B2E69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511085"/>
            <a:ext cx="11430000" cy="4791136"/>
          </a:xfrm>
        </p:spPr>
        <p:txBody>
          <a:bodyPr/>
          <a:lstStyle/>
          <a:p>
            <a:r>
              <a:rPr lang="en-US" dirty="0"/>
              <a:t>Central documentation is Section 6 of HAR for CD-2/3</a:t>
            </a:r>
          </a:p>
          <a:p>
            <a:r>
              <a:rPr lang="en-US" dirty="0"/>
              <a:t>Two changes identified to have significant effect on safety Both have been addressed</a:t>
            </a:r>
          </a:p>
          <a:p>
            <a:r>
              <a:rPr lang="en-US" dirty="0"/>
              <a:t>Credited retention element in o/p catalyst modules incorporated using an ACL</a:t>
            </a:r>
          </a:p>
          <a:p>
            <a:pPr marL="0" indent="0">
              <a:buNone/>
            </a:pPr>
            <a:r>
              <a:rPr lang="en-US" dirty="0"/>
              <a:t>Path Forward</a:t>
            </a:r>
          </a:p>
          <a:p>
            <a:r>
              <a:rPr lang="en-US" dirty="0"/>
              <a:t>Incorporate into FSAD-NF and </a:t>
            </a:r>
            <a:br>
              <a:rPr lang="en-US" dirty="0"/>
            </a:br>
            <a:r>
              <a:rPr lang="en-US" dirty="0"/>
              <a:t>ASE to support ARR (Q1 FY24)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AFA051-C05E-4AC6-B7C9-74C8A883CE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96000" y="3906653"/>
            <a:ext cx="5670954" cy="2170284"/>
          </a:xfrm>
          <a:prstGeom prst="rect">
            <a:avLst/>
          </a:prstGeom>
          <a:noFill/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CD42C6C-B8E5-469C-B986-C80A5BA78B0C}"/>
              </a:ext>
            </a:extLst>
          </p:cNvPr>
          <p:cNvSpPr/>
          <p:nvPr/>
        </p:nvSpPr>
        <p:spPr>
          <a:xfrm>
            <a:off x="9705637" y="781063"/>
            <a:ext cx="2056596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B2-6 – Riemer</a:t>
            </a:r>
          </a:p>
        </p:txBody>
      </p:sp>
    </p:spTree>
    <p:extLst>
      <p:ext uri="{BB962C8B-B14F-4D97-AF65-F5344CB8AC3E}">
        <p14:creationId xmlns:p14="http://schemas.microsoft.com/office/powerpoint/2010/main" val="1398867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0B2F0-A050-477E-A22F-98D3C4FD4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867930"/>
          </a:xfrm>
        </p:spPr>
        <p:txBody>
          <a:bodyPr/>
          <a:lstStyle/>
          <a:p>
            <a:r>
              <a:rPr lang="en-US" sz="2800" b="1" dirty="0"/>
              <a:t>Safety Analysis Supporting Effect of 1.3 GeV Particle Energy is Complete and Ready for Incorporation into FSAD-NF.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6BF11-1044-407E-ACB0-C2E6B2E69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511085"/>
            <a:ext cx="11430000" cy="4791136"/>
          </a:xfrm>
        </p:spPr>
        <p:txBody>
          <a:bodyPr/>
          <a:lstStyle/>
          <a:p>
            <a:r>
              <a:rPr lang="en-US" dirty="0"/>
              <a:t>Central documentation is Sections 2 and 3 of HAR for CD-2/3</a:t>
            </a:r>
          </a:p>
          <a:p>
            <a:r>
              <a:rPr lang="en-US" dirty="0"/>
              <a:t>Two changes identified to have significant effect on safety Both have been addressed</a:t>
            </a:r>
          </a:p>
          <a:p>
            <a:r>
              <a:rPr lang="en-US" dirty="0"/>
              <a:t>No further action needed</a:t>
            </a:r>
          </a:p>
          <a:p>
            <a:pPr marL="0" indent="0">
              <a:buNone/>
            </a:pPr>
            <a:r>
              <a:rPr lang="en-US" dirty="0"/>
              <a:t>Path Forward</a:t>
            </a:r>
          </a:p>
          <a:p>
            <a:r>
              <a:rPr lang="en-US" dirty="0"/>
              <a:t>Incorporate into FSAD-NF to </a:t>
            </a:r>
            <a:br>
              <a:rPr lang="en-US" dirty="0"/>
            </a:br>
            <a:r>
              <a:rPr lang="en-US" dirty="0"/>
              <a:t>support ARR (Q1 FY24)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D7344B-D09C-47D6-BDDD-E4C5BAB1014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1880" y="2740120"/>
            <a:ext cx="448627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8087955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50AF3C-223B-4322-9D84-8F5422CEAF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B6F5DE5-FF42-42F2-9962-F83010572F4E}">
  <ds:schemaRefs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4FF1CA81-B025-421E-9746-B1FF59551E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1168</Words>
  <Application>Microsoft Office PowerPoint</Application>
  <PresentationFormat>Widescreen</PresentationFormat>
  <Paragraphs>201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Arial Narrow</vt:lpstr>
      <vt:lpstr>Calibri</vt:lpstr>
      <vt:lpstr>Century Gothic</vt:lpstr>
      <vt:lpstr>Times New Roman</vt:lpstr>
      <vt:lpstr>ORNL</vt:lpstr>
      <vt:lpstr>PowerPoint Presentation</vt:lpstr>
      <vt:lpstr>Outline</vt:lpstr>
      <vt:lpstr>Scope</vt:lpstr>
      <vt:lpstr>PowerPoint Presentation</vt:lpstr>
      <vt:lpstr>Status of P.5 Safety Items</vt:lpstr>
      <vt:lpstr>Progress since CD-2/3</vt:lpstr>
      <vt:lpstr>Safety Analysis Supporting PPU Target Gas Injection is Complete and Ready for Incorporation into FSAD-NF.</vt:lpstr>
      <vt:lpstr>Safety Analysis Supporting CMS Modification for o/p conversion is Complete and Ready for Incorporation into FSAD-NF.</vt:lpstr>
      <vt:lpstr>Safety Analysis Supporting Effect of 1.3 GeV Particle Energy is Complete and Ready for Incorporation into FSAD-NF.</vt:lpstr>
      <vt:lpstr>FTS Requirement Document supporting design of Beam Power Limiting System has been incorporated into System Req’t Doc.</vt:lpstr>
      <vt:lpstr>Other Safety Effort</vt:lpstr>
      <vt:lpstr>Challenges</vt:lpstr>
      <vt:lpstr>Risk Register</vt:lpstr>
      <vt:lpstr>Responses to Recommendations</vt:lpstr>
      <vt:lpstr>12-Month Look-Ahead</vt:lpstr>
      <vt:lpstr>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2021-08-25T13:57:41Z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