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34"/>
  </p:notesMasterIdLst>
  <p:handoutMasterIdLst>
    <p:handoutMasterId r:id="rId35"/>
  </p:handoutMasterIdLst>
  <p:sldIdLst>
    <p:sldId id="319" r:id="rId5"/>
    <p:sldId id="304" r:id="rId6"/>
    <p:sldId id="570" r:id="rId7"/>
    <p:sldId id="580" r:id="rId8"/>
    <p:sldId id="581" r:id="rId9"/>
    <p:sldId id="431" r:id="rId10"/>
    <p:sldId id="575" r:id="rId11"/>
    <p:sldId id="574" r:id="rId12"/>
    <p:sldId id="571" r:id="rId13"/>
    <p:sldId id="578" r:id="rId14"/>
    <p:sldId id="582" r:id="rId15"/>
    <p:sldId id="447" r:id="rId16"/>
    <p:sldId id="444" r:id="rId17"/>
    <p:sldId id="587" r:id="rId18"/>
    <p:sldId id="446" r:id="rId19"/>
    <p:sldId id="579" r:id="rId20"/>
    <p:sldId id="588" r:id="rId21"/>
    <p:sldId id="437" r:id="rId22"/>
    <p:sldId id="584" r:id="rId23"/>
    <p:sldId id="867" r:id="rId24"/>
    <p:sldId id="480" r:id="rId25"/>
    <p:sldId id="441" r:id="rId26"/>
    <p:sldId id="583" r:id="rId27"/>
    <p:sldId id="438" r:id="rId28"/>
    <p:sldId id="436" r:id="rId29"/>
    <p:sldId id="445" r:id="rId30"/>
    <p:sldId id="573" r:id="rId31"/>
    <p:sldId id="569" r:id="rId32"/>
    <p:sldId id="576" r:id="rId33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69" autoAdjust="0"/>
    <p:restoredTop sz="95161" autoAdjust="0"/>
  </p:normalViewPr>
  <p:slideViewPr>
    <p:cSldViewPr snapToGrid="0" showGuides="1">
      <p:cViewPr varScale="1">
        <p:scale>
          <a:sx n="85" d="100"/>
          <a:sy n="85" d="100"/>
        </p:scale>
        <p:origin x="73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P.03.08 RF Controls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373826642616095"/>
          <c:y val="9.5886900033676004E-2"/>
          <c:w val="0.79097463463511608"/>
          <c:h val="0.71827758797535224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'[IPR 21 Labor Material Charts Cobra Labor vs Material By FY L1 L2 and L3 W actuals in FY21.xlsx]Sheet1 - ACWP Added L2 L3'!$Q$154</c:f>
              <c:strCache>
                <c:ptCount val="1"/>
                <c:pt idx="0">
                  <c:v>Actual Cost Oct - May FY21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'[IPR 21 Labor Material Charts Cobra Labor vs Material By FY L1 L2 and L3 W actuals in FY21.xlsx]Sheet1 - ACWP Added L2 L3'!$R$153:$V$153</c:f>
              <c:strCache>
                <c:ptCount val="5"/>
                <c:pt idx="0">
                  <c:v>FY2021</c:v>
                </c:pt>
                <c:pt idx="1">
                  <c:v>FY2022</c:v>
                </c:pt>
                <c:pt idx="2">
                  <c:v>FY2023</c:v>
                </c:pt>
                <c:pt idx="3">
                  <c:v>FY2024</c:v>
                </c:pt>
                <c:pt idx="4">
                  <c:v>FY2025</c:v>
                </c:pt>
              </c:strCache>
            </c:strRef>
          </c:cat>
          <c:val>
            <c:numRef>
              <c:f>'[IPR 21 Labor Material Charts Cobra Labor vs Material By FY L1 L2 and L3 W actuals in FY21.xlsx]Sheet1 - ACWP Added L2 L3'!$R$154:$V$154</c:f>
              <c:numCache>
                <c:formatCode>General</c:formatCode>
                <c:ptCount val="5"/>
                <c:pt idx="0" formatCode="_(* #,##0_);_(* \(#,##0\);_(* &quot;-&quot;??_);_(@_)">
                  <c:v>106.08834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F6-4DA6-B5F4-B8FE3F02863D}"/>
            </c:ext>
          </c:extLst>
        </c:ser>
        <c:ser>
          <c:idx val="2"/>
          <c:order val="1"/>
          <c:tx>
            <c:strRef>
              <c:f>'[IPR 21 Labor Material Charts Cobra Labor vs Material By FY L1 L2 and L3 W actuals in FY21.xlsx]Sheet1 - ACWP Added L2 L3'!$Q$155</c:f>
              <c:strCache>
                <c:ptCount val="1"/>
                <c:pt idx="0">
                  <c:v>Labor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'[IPR 21 Labor Material Charts Cobra Labor vs Material By FY L1 L2 and L3 W actuals in FY21.xlsx]Sheet1 - ACWP Added L2 L3'!$R$153:$V$153</c:f>
              <c:strCache>
                <c:ptCount val="5"/>
                <c:pt idx="0">
                  <c:v>FY2021</c:v>
                </c:pt>
                <c:pt idx="1">
                  <c:v>FY2022</c:v>
                </c:pt>
                <c:pt idx="2">
                  <c:v>FY2023</c:v>
                </c:pt>
                <c:pt idx="3">
                  <c:v>FY2024</c:v>
                </c:pt>
                <c:pt idx="4">
                  <c:v>FY2025</c:v>
                </c:pt>
              </c:strCache>
            </c:strRef>
          </c:cat>
          <c:val>
            <c:numRef>
              <c:f>'[IPR 21 Labor Material Charts Cobra Labor vs Material By FY L1 L2 and L3 W actuals in FY21.xlsx]Sheet1 - ACWP Added L2 L3'!$R$155:$V$155</c:f>
              <c:numCache>
                <c:formatCode>_(* #,##0_);_(* \(#,##0\);_(* "-"??_);_(@_)</c:formatCode>
                <c:ptCount val="5"/>
                <c:pt idx="0">
                  <c:v>87.924800000000005</c:v>
                </c:pt>
                <c:pt idx="1">
                  <c:v>210.5213</c:v>
                </c:pt>
                <c:pt idx="2">
                  <c:v>45.056399999999996</c:v>
                </c:pt>
                <c:pt idx="3">
                  <c:v>24.7349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F6-4DA6-B5F4-B8FE3F02863D}"/>
            </c:ext>
          </c:extLst>
        </c:ser>
        <c:ser>
          <c:idx val="0"/>
          <c:order val="2"/>
          <c:tx>
            <c:strRef>
              <c:f>'[IPR 21 Labor Material Charts Cobra Labor vs Material By FY L1 L2 and L3 W actuals in FY21.xlsx]Sheet1 - ACWP Added L2 L3'!$Q$156</c:f>
              <c:strCache>
                <c:ptCount val="1"/>
                <c:pt idx="0">
                  <c:v>Material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 w="19050"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'[IPR 21 Labor Material Charts Cobra Labor vs Material By FY L1 L2 and L3 W actuals in FY21.xlsx]Sheet1 - ACWP Added L2 L3'!$R$153:$V$153</c:f>
              <c:strCache>
                <c:ptCount val="5"/>
                <c:pt idx="0">
                  <c:v>FY2021</c:v>
                </c:pt>
                <c:pt idx="1">
                  <c:v>FY2022</c:v>
                </c:pt>
                <c:pt idx="2">
                  <c:v>FY2023</c:v>
                </c:pt>
                <c:pt idx="3">
                  <c:v>FY2024</c:v>
                </c:pt>
                <c:pt idx="4">
                  <c:v>FY2025</c:v>
                </c:pt>
              </c:strCache>
            </c:strRef>
          </c:cat>
          <c:val>
            <c:numRef>
              <c:f>'[IPR 21 Labor Material Charts Cobra Labor vs Material By FY L1 L2 and L3 W actuals in FY21.xlsx]Sheet1 - ACWP Added L2 L3'!$R$156:$V$156</c:f>
              <c:numCache>
                <c:formatCode>_(* #,##0_);_(* \(#,##0\);_(* "-"??_);_(@_)</c:formatCode>
                <c:ptCount val="5"/>
                <c:pt idx="0">
                  <c:v>59.337199999999996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F6-4DA6-B5F4-B8FE3F0286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418612264"/>
        <c:axId val="418619152"/>
      </c:barChart>
      <c:catAx>
        <c:axId val="418612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8619152"/>
        <c:crosses val="autoZero"/>
        <c:auto val="1"/>
        <c:lblAlgn val="ctr"/>
        <c:lblOffset val="100"/>
        <c:noMultiLvlLbl val="0"/>
      </c:catAx>
      <c:valAx>
        <c:axId val="418619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($K)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86122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P.03.09 RF/SCL Global Controls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373826642616095"/>
          <c:y val="9.5886900033676004E-2"/>
          <c:w val="0.79097463463511608"/>
          <c:h val="0.71827758797535224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'[IPR 21 Labor Material Charts Cobra Labor vs Material By FY L1 L2 and L3 W actuals in FY21.xlsx]Sheet1 - ACWP Added L2 L3'!$Q$159</c:f>
              <c:strCache>
                <c:ptCount val="1"/>
                <c:pt idx="0">
                  <c:v>Actual Cost Oct - May FY21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'[IPR 21 Labor Material Charts Cobra Labor vs Material By FY L1 L2 and L3 W actuals in FY21.xlsx]Sheet1 - ACWP Added L2 L3'!$R$158:$V$158</c:f>
              <c:strCache>
                <c:ptCount val="5"/>
                <c:pt idx="0">
                  <c:v>FY2021</c:v>
                </c:pt>
                <c:pt idx="1">
                  <c:v>FY2022</c:v>
                </c:pt>
                <c:pt idx="2">
                  <c:v>FY2023</c:v>
                </c:pt>
                <c:pt idx="3">
                  <c:v>FY2024</c:v>
                </c:pt>
                <c:pt idx="4">
                  <c:v>FY2025</c:v>
                </c:pt>
              </c:strCache>
            </c:strRef>
          </c:cat>
          <c:val>
            <c:numRef>
              <c:f>'[IPR 21 Labor Material Charts Cobra Labor vs Material By FY L1 L2 and L3 W actuals in FY21.xlsx]Sheet1 - ACWP Added L2 L3'!$R$159:$V$159</c:f>
              <c:numCache>
                <c:formatCode>General</c:formatCode>
                <c:ptCount val="5"/>
                <c:pt idx="0" formatCode="_(* #,##0_);_(* \(#,##0\);_(* &quot;-&quot;??_);_(@_)">
                  <c:v>166.79885000000002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1A-4A76-BE74-A493B25B45F9}"/>
            </c:ext>
          </c:extLst>
        </c:ser>
        <c:ser>
          <c:idx val="2"/>
          <c:order val="1"/>
          <c:tx>
            <c:strRef>
              <c:f>'[IPR 21 Labor Material Charts Cobra Labor vs Material By FY L1 L2 and L3 W actuals in FY21.xlsx]Sheet1 - ACWP Added L2 L3'!$Q$160</c:f>
              <c:strCache>
                <c:ptCount val="1"/>
                <c:pt idx="0">
                  <c:v>Labor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'[IPR 21 Labor Material Charts Cobra Labor vs Material By FY L1 L2 and L3 W actuals in FY21.xlsx]Sheet1 - ACWP Added L2 L3'!$R$158:$V$158</c:f>
              <c:strCache>
                <c:ptCount val="5"/>
                <c:pt idx="0">
                  <c:v>FY2021</c:v>
                </c:pt>
                <c:pt idx="1">
                  <c:v>FY2022</c:v>
                </c:pt>
                <c:pt idx="2">
                  <c:v>FY2023</c:v>
                </c:pt>
                <c:pt idx="3">
                  <c:v>FY2024</c:v>
                </c:pt>
                <c:pt idx="4">
                  <c:v>FY2025</c:v>
                </c:pt>
              </c:strCache>
            </c:strRef>
          </c:cat>
          <c:val>
            <c:numRef>
              <c:f>'[IPR 21 Labor Material Charts Cobra Labor vs Material By FY L1 L2 and L3 W actuals in FY21.xlsx]Sheet1 - ACWP Added L2 L3'!$R$160:$V$160</c:f>
              <c:numCache>
                <c:formatCode>_(* #,##0_);_(* \(#,##0\);_(* "-"??_);_(@_)</c:formatCode>
                <c:ptCount val="5"/>
                <c:pt idx="0">
                  <c:v>108.37009999999999</c:v>
                </c:pt>
                <c:pt idx="1">
                  <c:v>138.50069999999999</c:v>
                </c:pt>
                <c:pt idx="2">
                  <c:v>17.828900000000001</c:v>
                </c:pt>
                <c:pt idx="3">
                  <c:v>10.050000000000001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1A-4A76-BE74-A493B25B45F9}"/>
            </c:ext>
          </c:extLst>
        </c:ser>
        <c:ser>
          <c:idx val="0"/>
          <c:order val="2"/>
          <c:tx>
            <c:strRef>
              <c:f>'[IPR 21 Labor Material Charts Cobra Labor vs Material By FY L1 L2 and L3 W actuals in FY21.xlsx]Sheet1 - ACWP Added L2 L3'!$Q$161</c:f>
              <c:strCache>
                <c:ptCount val="1"/>
                <c:pt idx="0">
                  <c:v>Material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 w="19050"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'[IPR 21 Labor Material Charts Cobra Labor vs Material By FY L1 L2 and L3 W actuals in FY21.xlsx]Sheet1 - ACWP Added L2 L3'!$R$158:$V$158</c:f>
              <c:strCache>
                <c:ptCount val="5"/>
                <c:pt idx="0">
                  <c:v>FY2021</c:v>
                </c:pt>
                <c:pt idx="1">
                  <c:v>FY2022</c:v>
                </c:pt>
                <c:pt idx="2">
                  <c:v>FY2023</c:v>
                </c:pt>
                <c:pt idx="3">
                  <c:v>FY2024</c:v>
                </c:pt>
                <c:pt idx="4">
                  <c:v>FY2025</c:v>
                </c:pt>
              </c:strCache>
            </c:strRef>
          </c:cat>
          <c:val>
            <c:numRef>
              <c:f>'[IPR 21 Labor Material Charts Cobra Labor vs Material By FY L1 L2 and L3 W actuals in FY21.xlsx]Sheet1 - ACWP Added L2 L3'!$R$161:$V$161</c:f>
              <c:numCache>
                <c:formatCode>_(* #,##0_);_(* \(#,##0\);_(* "-"??_);_(@_)</c:formatCode>
                <c:ptCount val="5"/>
                <c:pt idx="0">
                  <c:v>17.053400000000011</c:v>
                </c:pt>
                <c:pt idx="1">
                  <c:v>22.991099999999999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51A-4A76-BE74-A493B25B45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418612264"/>
        <c:axId val="418619152"/>
      </c:barChart>
      <c:catAx>
        <c:axId val="418612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8619152"/>
        <c:crosses val="autoZero"/>
        <c:auto val="1"/>
        <c:lblAlgn val="ctr"/>
        <c:lblOffset val="100"/>
        <c:noMultiLvlLbl val="0"/>
      </c:catAx>
      <c:valAx>
        <c:axId val="418619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($K)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86122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8/18/2021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8/18/2021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947148"/>
            <a:ext cx="11430000" cy="5355074"/>
          </a:xfrm>
        </p:spPr>
        <p:txBody>
          <a:bodyPr/>
          <a:lstStyle>
            <a:lvl1pPr marL="288925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2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298622-4D3C-4849-B0FA-4101271A78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D92069-84A5-4F95-970A-AB1BBB0A8761}"/>
              </a:ext>
            </a:extLst>
          </p:cNvPr>
          <p:cNvSpPr txBox="1"/>
          <p:nvPr userDrawn="1"/>
        </p:nvSpPr>
        <p:spPr>
          <a:xfrm>
            <a:off x="9833231" y="6354124"/>
            <a:ext cx="2037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PPU DOE/SC IPR</a:t>
            </a:r>
            <a:endParaRPr lang="en-US" sz="1000" b="0" baseline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September 14-17, 2021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862842F-612F-3641-9908-4224FD3698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2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120E19-8932-43D2-8486-22CBE0B2C373}"/>
              </a:ext>
            </a:extLst>
          </p:cNvPr>
          <p:cNvSpPr txBox="1"/>
          <p:nvPr userDrawn="1"/>
        </p:nvSpPr>
        <p:spPr>
          <a:xfrm>
            <a:off x="9821917" y="6302222"/>
            <a:ext cx="2037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PPU Director’s Review</a:t>
            </a:r>
            <a:endParaRPr lang="en-US" sz="1000" b="0" baseline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August  3-5, 2021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cid:image004.jpg@01D77312.1E88DB10" TargetMode="External"/><Relationship Id="rId7" Type="http://schemas.openxmlformats.org/officeDocument/2006/relationships/image" Target="cid:image005.jpg@01D77312.4B481620" TargetMode="Externa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cid:image005.jpg@01D77312.1E88DB10" TargetMode="External"/><Relationship Id="rId4" Type="http://schemas.openxmlformats.org/officeDocument/2006/relationships/image" Target="../media/image7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9" Type="http://schemas.openxmlformats.org/officeDocument/2006/relationships/image" Target="../media/image54.png"/><Relationship Id="rId21" Type="http://schemas.openxmlformats.org/officeDocument/2006/relationships/image" Target="../media/image36.png"/><Relationship Id="rId34" Type="http://schemas.openxmlformats.org/officeDocument/2006/relationships/image" Target="../media/image49.png"/><Relationship Id="rId42" Type="http://schemas.openxmlformats.org/officeDocument/2006/relationships/image" Target="../media/image57.png"/><Relationship Id="rId47" Type="http://schemas.openxmlformats.org/officeDocument/2006/relationships/image" Target="../media/image62.png"/><Relationship Id="rId50" Type="http://schemas.openxmlformats.org/officeDocument/2006/relationships/image" Target="../media/image65.png"/><Relationship Id="rId55" Type="http://schemas.openxmlformats.org/officeDocument/2006/relationships/image" Target="../media/image70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33" Type="http://schemas.openxmlformats.org/officeDocument/2006/relationships/image" Target="../media/image48.png"/><Relationship Id="rId38" Type="http://schemas.openxmlformats.org/officeDocument/2006/relationships/image" Target="../media/image53.png"/><Relationship Id="rId46" Type="http://schemas.openxmlformats.org/officeDocument/2006/relationships/image" Target="../media/image61.png"/><Relationship Id="rId59" Type="http://schemas.openxmlformats.org/officeDocument/2006/relationships/image" Target="../media/image74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29" Type="http://schemas.openxmlformats.org/officeDocument/2006/relationships/image" Target="../media/image44.png"/><Relationship Id="rId41" Type="http://schemas.openxmlformats.org/officeDocument/2006/relationships/image" Target="../media/image56.png"/><Relationship Id="rId5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32" Type="http://schemas.openxmlformats.org/officeDocument/2006/relationships/image" Target="../media/image47.png"/><Relationship Id="rId37" Type="http://schemas.openxmlformats.org/officeDocument/2006/relationships/image" Target="../media/image52.png"/><Relationship Id="rId40" Type="http://schemas.openxmlformats.org/officeDocument/2006/relationships/image" Target="../media/image55.png"/><Relationship Id="rId45" Type="http://schemas.openxmlformats.org/officeDocument/2006/relationships/image" Target="../media/image60.png"/><Relationship Id="rId53" Type="http://schemas.openxmlformats.org/officeDocument/2006/relationships/image" Target="../media/image68.png"/><Relationship Id="rId58" Type="http://schemas.openxmlformats.org/officeDocument/2006/relationships/image" Target="../media/image73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28" Type="http://schemas.openxmlformats.org/officeDocument/2006/relationships/image" Target="../media/image43.png"/><Relationship Id="rId36" Type="http://schemas.openxmlformats.org/officeDocument/2006/relationships/image" Target="../media/image51.png"/><Relationship Id="rId49" Type="http://schemas.openxmlformats.org/officeDocument/2006/relationships/image" Target="../media/image64.png"/><Relationship Id="rId57" Type="http://schemas.openxmlformats.org/officeDocument/2006/relationships/image" Target="../media/image72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31" Type="http://schemas.openxmlformats.org/officeDocument/2006/relationships/image" Target="../media/image46.png"/><Relationship Id="rId44" Type="http://schemas.openxmlformats.org/officeDocument/2006/relationships/image" Target="../media/image59.png"/><Relationship Id="rId52" Type="http://schemas.openxmlformats.org/officeDocument/2006/relationships/image" Target="../media/image67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Relationship Id="rId27" Type="http://schemas.openxmlformats.org/officeDocument/2006/relationships/image" Target="../media/image42.png"/><Relationship Id="rId30" Type="http://schemas.openxmlformats.org/officeDocument/2006/relationships/image" Target="../media/image45.png"/><Relationship Id="rId35" Type="http://schemas.openxmlformats.org/officeDocument/2006/relationships/image" Target="../media/image50.png"/><Relationship Id="rId43" Type="http://schemas.openxmlformats.org/officeDocument/2006/relationships/image" Target="../media/image58.png"/><Relationship Id="rId48" Type="http://schemas.openxmlformats.org/officeDocument/2006/relationships/image" Target="../media/image63.png"/><Relationship Id="rId56" Type="http://schemas.openxmlformats.org/officeDocument/2006/relationships/image" Target="../media/image71.png"/><Relationship Id="rId8" Type="http://schemas.openxmlformats.org/officeDocument/2006/relationships/image" Target="../media/image23.png"/><Relationship Id="rId51" Type="http://schemas.openxmlformats.org/officeDocument/2006/relationships/image" Target="../media/image66.png"/><Relationship Id="rId3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6812" y="2493624"/>
            <a:ext cx="4702700" cy="755905"/>
          </a:xfrm>
        </p:spPr>
        <p:txBody>
          <a:bodyPr/>
          <a:lstStyle/>
          <a:p>
            <a:r>
              <a:rPr lang="en-US" b="1" dirty="0"/>
              <a:t>DOE/SC Independent Project Review of the Proton Power Upgrade Project</a:t>
            </a:r>
          </a:p>
          <a:p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72314AD-83B8-6E4A-B9A7-E11C3868B27F}"/>
              </a:ext>
            </a:extLst>
          </p:cNvPr>
          <p:cNvSpPr txBox="1">
            <a:spLocks/>
          </p:cNvSpPr>
          <p:nvPr/>
        </p:nvSpPr>
        <p:spPr bwMode="auto">
          <a:xfrm>
            <a:off x="347472" y="3519891"/>
            <a:ext cx="5702131" cy="137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b="1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Alan Justice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Level 4 Manager for RF and Global Controls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September 14-17, 2021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F42CF9-0429-4A09-BCDF-CF9E3487102D}"/>
              </a:ext>
            </a:extLst>
          </p:cNvPr>
          <p:cNvGrpSpPr/>
          <p:nvPr/>
        </p:nvGrpSpPr>
        <p:grpSpPr>
          <a:xfrm>
            <a:off x="6664003" y="1467358"/>
            <a:ext cx="3240473" cy="3273716"/>
            <a:chOff x="6945943" y="1033555"/>
            <a:chExt cx="3750440" cy="37995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4A4EB3-0E48-456A-BC84-EC0BC3DC6208}"/>
                </a:ext>
              </a:extLst>
            </p:cNvPr>
            <p:cNvPicPr preferRelativeResize="0">
              <a:picLocks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2" t="528" r="33679" b="7508"/>
            <a:stretch/>
          </p:blipFill>
          <p:spPr bwMode="auto">
            <a:xfrm>
              <a:off x="6945943" y="1033555"/>
              <a:ext cx="2382192" cy="2382192"/>
            </a:xfrm>
            <a:prstGeom prst="ellipse">
              <a:avLst/>
            </a:prstGeom>
            <a:noFill/>
            <a:ln w="76200">
              <a:solidFill>
                <a:schemeClr val="bg2">
                  <a:lumMod val="95000"/>
                  <a:alpha val="65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6B269DE-4986-46AB-B747-CCA1CE35B3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95" t="-312" r="11884" b="9963"/>
            <a:stretch/>
          </p:blipFill>
          <p:spPr>
            <a:xfrm>
              <a:off x="8628438" y="1658698"/>
              <a:ext cx="2067945" cy="2067945"/>
            </a:xfrm>
            <a:prstGeom prst="ellipse">
              <a:avLst/>
            </a:prstGeom>
            <a:noFill/>
            <a:ln w="76200">
              <a:solidFill>
                <a:schemeClr val="bg2">
                  <a:lumMod val="95000"/>
                  <a:alpha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A3A831-DC07-4E67-B120-C5F7EA1E8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r="16667"/>
            <a:stretch/>
          </p:blipFill>
          <p:spPr>
            <a:xfrm>
              <a:off x="7878631" y="2998273"/>
              <a:ext cx="1834794" cy="1834794"/>
            </a:xfrm>
            <a:prstGeom prst="ellipse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76200">
              <a:solidFill>
                <a:schemeClr val="bg2">
                  <a:lumMod val="95000"/>
                  <a:alpha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6589B06-3CAE-4C9F-BA9C-B8C39C4D7B4B}"/>
              </a:ext>
            </a:extLst>
          </p:cNvPr>
          <p:cNvSpPr txBox="1"/>
          <p:nvPr/>
        </p:nvSpPr>
        <p:spPr>
          <a:xfrm>
            <a:off x="347472" y="1327150"/>
            <a:ext cx="603885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P.3.8 </a:t>
            </a:r>
            <a:r>
              <a:rPr lang="en-US" sz="3200" dirty="0" err="1">
                <a:solidFill>
                  <a:schemeClr val="bg1"/>
                </a:solidFill>
                <a:latin typeface="+mj-lt"/>
              </a:rPr>
              <a:t>Linac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 RF Controls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P.3.9 </a:t>
            </a:r>
            <a:r>
              <a:rPr lang="en-US" sz="3200" dirty="0" err="1">
                <a:solidFill>
                  <a:schemeClr val="bg1"/>
                </a:solidFill>
                <a:latin typeface="+mj-lt"/>
              </a:rPr>
              <a:t>Linac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 Global Controls</a:t>
            </a:r>
          </a:p>
        </p:txBody>
      </p:sp>
    </p:spTree>
    <p:extLst>
      <p:ext uri="{BB962C8B-B14F-4D97-AF65-F5344CB8AC3E}">
        <p14:creationId xmlns:p14="http://schemas.microsoft.com/office/powerpoint/2010/main" val="4185276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since CD-2/3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479" y="957252"/>
            <a:ext cx="6644677" cy="548840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000" dirty="0"/>
              <a:t>Accomplishments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P.3.9.2 </a:t>
            </a:r>
            <a:r>
              <a:rPr lang="en-US" dirty="0" err="1"/>
              <a:t>Linac</a:t>
            </a:r>
            <a:r>
              <a:rPr lang="en-US" dirty="0"/>
              <a:t>/SCL Timing/MPS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Completed Procurement and Received all Hardware and Cabling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Received, Inspected and Accepted Controls Racks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Finalized Installation Plans and Drawings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Tested all Timing Fanouts, Timing Receivers, and MPS Hardware</a:t>
            </a:r>
          </a:p>
          <a:p>
            <a:pPr lvl="1">
              <a:lnSpc>
                <a:spcPct val="100000"/>
              </a:lnSpc>
            </a:pPr>
            <a:endParaRPr lang="en-US" sz="2600" dirty="0"/>
          </a:p>
          <a:p>
            <a:pPr lvl="1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9BDF306-48F4-4702-9409-3B1AD449911E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1,2,4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A picture containing text, blue&#10;&#10;Description automatically generated">
            <a:extLst>
              <a:ext uri="{FF2B5EF4-FFF2-40B4-BE49-F238E27FC236}">
                <a16:creationId xmlns:a16="http://schemas.microsoft.com/office/drawing/2014/main" id="{198C0637-BA71-49EA-B4DB-E065E9924A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86" r="31173"/>
          <a:stretch/>
        </p:blipFill>
        <p:spPr>
          <a:xfrm>
            <a:off x="10076654" y="858303"/>
            <a:ext cx="1532426" cy="51413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608AFE-D0A0-4A7F-90E1-8649B859CA28}"/>
              </a:ext>
            </a:extLst>
          </p:cNvPr>
          <p:cNvSpPr txBox="1"/>
          <p:nvPr/>
        </p:nvSpPr>
        <p:spPr>
          <a:xfrm>
            <a:off x="9832632" y="6090289"/>
            <a:ext cx="1776448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Controls Rack 50-S-03</a:t>
            </a:r>
          </a:p>
        </p:txBody>
      </p:sp>
      <p:pic>
        <p:nvPicPr>
          <p:cNvPr id="10" name="Picture 9" descr="Text&#10;&#10;Description automatically generated with low confidence">
            <a:extLst>
              <a:ext uri="{FF2B5EF4-FFF2-40B4-BE49-F238E27FC236}">
                <a16:creationId xmlns:a16="http://schemas.microsoft.com/office/drawing/2014/main" id="{8DF9BC11-1323-4256-B0F9-A9D219886C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22" t="23791" r="17756" b="24052"/>
          <a:stretch/>
        </p:blipFill>
        <p:spPr>
          <a:xfrm>
            <a:off x="6985156" y="3364154"/>
            <a:ext cx="2820494" cy="26355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93496B-5EE5-4B7B-8C7A-04493475D5EE}"/>
              </a:ext>
            </a:extLst>
          </p:cNvPr>
          <p:cNvSpPr txBox="1"/>
          <p:nvPr/>
        </p:nvSpPr>
        <p:spPr>
          <a:xfrm>
            <a:off x="6985156" y="6028427"/>
            <a:ext cx="168076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Rack UL Inspection</a:t>
            </a:r>
          </a:p>
        </p:txBody>
      </p:sp>
    </p:spTree>
    <p:extLst>
      <p:ext uri="{BB962C8B-B14F-4D97-AF65-F5344CB8AC3E}">
        <p14:creationId xmlns:p14="http://schemas.microsoft.com/office/powerpoint/2010/main" val="100412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since CD-2/3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947148"/>
            <a:ext cx="6678886" cy="535507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000" dirty="0"/>
              <a:t>Accomplishments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P.3.9.3 </a:t>
            </a:r>
            <a:r>
              <a:rPr lang="en-US" dirty="0" err="1"/>
              <a:t>Linac</a:t>
            </a:r>
            <a:r>
              <a:rPr lang="en-US" dirty="0"/>
              <a:t>/SCL Protection System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Procured, received, tested, and installed KLCab04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Procured, received and tested RF Transmitter and Modulators interfaces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Procured all cabling and connectors for Interfaces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P.3.9.4 </a:t>
            </a:r>
            <a:r>
              <a:rPr lang="en-US" dirty="0" err="1"/>
              <a:t>Linac</a:t>
            </a:r>
            <a:r>
              <a:rPr lang="en-US" dirty="0"/>
              <a:t>/SCL networking and computing infrastructure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Completed Procurement of all Hardware and Cabling</a:t>
            </a:r>
          </a:p>
          <a:p>
            <a:pPr lvl="1">
              <a:lnSpc>
                <a:spcPct val="100000"/>
              </a:lnSpc>
            </a:pPr>
            <a:endParaRPr lang="en-US" sz="2600" dirty="0"/>
          </a:p>
          <a:p>
            <a:pPr lvl="1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9BDF306-48F4-4702-9409-3B1AD449911E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1,2,4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B261-CB7B-4670-9670-82FE99DCE4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A69E2EE4-AB97-46F9-87CB-BE721BF53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079" y="3015513"/>
            <a:ext cx="24003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4BA5D0A7-151A-402E-B6B7-28A8B8C3D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233" y="642087"/>
            <a:ext cx="12192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7" name="Picture 2">
            <a:extLst>
              <a:ext uri="{FF2B5EF4-FFF2-40B4-BE49-F238E27FC236}">
                <a16:creationId xmlns:a16="http://schemas.microsoft.com/office/drawing/2014/main" id="{66DA74F5-CEA4-4E6D-A355-296E33055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0" b="52742"/>
          <a:stretch>
            <a:fillRect/>
          </a:stretch>
        </p:blipFill>
        <p:spPr bwMode="auto">
          <a:xfrm>
            <a:off x="7013889" y="642087"/>
            <a:ext cx="2608254" cy="192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EEF6F2-2FE4-43D3-9C87-17F586D02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9" name="Picture 2">
            <a:extLst>
              <a:ext uri="{FF2B5EF4-FFF2-40B4-BE49-F238E27FC236}">
                <a16:creationId xmlns:a16="http://schemas.microsoft.com/office/drawing/2014/main" id="{AB1C1949-9CC2-481C-820A-60A6F5949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628" y="3015513"/>
            <a:ext cx="24003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E06E4D-CCAC-4CA1-8173-8C047F771E9A}"/>
              </a:ext>
            </a:extLst>
          </p:cNvPr>
          <p:cNvSpPr txBox="1"/>
          <p:nvPr/>
        </p:nvSpPr>
        <p:spPr>
          <a:xfrm>
            <a:off x="7263401" y="2626153"/>
            <a:ext cx="172034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PPS Interface chassis</a:t>
            </a:r>
          </a:p>
        </p:txBody>
      </p:sp>
    </p:spTree>
    <p:extLst>
      <p:ext uri="{BB962C8B-B14F-4D97-AF65-F5344CB8AC3E}">
        <p14:creationId xmlns:p14="http://schemas.microsoft.com/office/powerpoint/2010/main" val="1601060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71608-900A-EA4E-9673-97FFC3D14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F6969-DEE8-F248-9F28-CFAC526F6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05256"/>
            <a:ext cx="11430000" cy="5355074"/>
          </a:xfrm>
        </p:spPr>
        <p:txBody>
          <a:bodyPr/>
          <a:lstStyle/>
          <a:p>
            <a:r>
              <a:rPr lang="en-US" dirty="0"/>
              <a:t>Long Lead Times</a:t>
            </a:r>
          </a:p>
          <a:p>
            <a:pPr lvl="1"/>
            <a:r>
              <a:rPr lang="en-US" dirty="0"/>
              <a:t>Issue</a:t>
            </a:r>
          </a:p>
          <a:p>
            <a:pPr lvl="2"/>
            <a:r>
              <a:rPr lang="en-US" dirty="0"/>
              <a:t>Global shortage of Integrated Circuits (ICs) and bare printed circuit board(PCB) materials</a:t>
            </a:r>
          </a:p>
          <a:p>
            <a:pPr lvl="1"/>
            <a:r>
              <a:rPr lang="en-US" dirty="0"/>
              <a:t>Mitigation</a:t>
            </a:r>
          </a:p>
          <a:p>
            <a:pPr lvl="2"/>
            <a:r>
              <a:rPr lang="en-US" dirty="0"/>
              <a:t>Moved procurements up on the schedule</a:t>
            </a:r>
          </a:p>
          <a:p>
            <a:r>
              <a:rPr lang="en-US" dirty="0"/>
              <a:t>Personnel Resources</a:t>
            </a:r>
          </a:p>
          <a:p>
            <a:pPr lvl="1"/>
            <a:r>
              <a:rPr lang="en-US" dirty="0"/>
              <a:t>Issue </a:t>
            </a:r>
          </a:p>
          <a:p>
            <a:pPr lvl="2"/>
            <a:r>
              <a:rPr lang="en-US" dirty="0"/>
              <a:t>In the Last 12 months lost a field engineer and technician</a:t>
            </a:r>
          </a:p>
          <a:p>
            <a:pPr lvl="1"/>
            <a:r>
              <a:rPr lang="en-US" dirty="0"/>
              <a:t>Mitigations</a:t>
            </a:r>
          </a:p>
          <a:p>
            <a:pPr lvl="2"/>
            <a:r>
              <a:rPr lang="en-US" dirty="0"/>
              <a:t>Posting the technician job and hiring someone as soon as possible</a:t>
            </a:r>
          </a:p>
          <a:p>
            <a:pPr lvl="2"/>
            <a:r>
              <a:rPr lang="en-US" dirty="0"/>
              <a:t>ORNL Reimagining provided access to a second technician that is being trained and will be utilized for PPU installation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21A41E-7385-489D-8A2A-8A09715A6DB4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2,4,5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002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472E5-F83E-4250-B4D7-35C3A2C01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Design Status – P.3.8.2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40622-B772-45B5-867A-5722FC530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HPRF design is final</a:t>
            </a:r>
          </a:p>
          <a:p>
            <a:pPr lvl="1"/>
            <a:r>
              <a:rPr lang="en-US" dirty="0"/>
              <a:t>Hardware and software are already in use for production systems</a:t>
            </a:r>
          </a:p>
          <a:p>
            <a:endParaRPr lang="en-US" dirty="0"/>
          </a:p>
          <a:p>
            <a:r>
              <a:rPr lang="en-US" dirty="0"/>
              <a:t>LLRF is a new platform but has received final design review approval</a:t>
            </a:r>
          </a:p>
          <a:p>
            <a:pPr lvl="1"/>
            <a:r>
              <a:rPr lang="en-US" dirty="0"/>
              <a:t>Software supports basic functionality and progress is ongoing for advanced functionality</a:t>
            </a:r>
          </a:p>
          <a:p>
            <a:pPr lvl="1"/>
            <a:r>
              <a:rPr lang="en-US" dirty="0"/>
              <a:t>Support for production cavity field testing has been successful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E686B64-7859-4EA1-B680-E7E73DD4EDFC}"/>
              </a:ext>
            </a:extLst>
          </p:cNvPr>
          <p:cNvSpPr/>
          <p:nvPr/>
        </p:nvSpPr>
        <p:spPr>
          <a:xfrm>
            <a:off x="9891492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1, 2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8818AD7-8854-404E-A7DE-AB56EFDF3B4E}"/>
              </a:ext>
            </a:extLst>
          </p:cNvPr>
          <p:cNvSpPr/>
          <p:nvPr/>
        </p:nvSpPr>
        <p:spPr>
          <a:xfrm>
            <a:off x="9872830" y="377874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 2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B7AC6107-C7C8-444D-B1EB-C49767128B60}"/>
              </a:ext>
            </a:extLst>
          </p:cNvPr>
          <p:cNvSpPr/>
          <p:nvPr/>
        </p:nvSpPr>
        <p:spPr>
          <a:xfrm>
            <a:off x="2642919" y="2700359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B3-3 Crofford</a:t>
            </a:r>
          </a:p>
        </p:txBody>
      </p:sp>
    </p:spTree>
    <p:extLst>
      <p:ext uri="{BB962C8B-B14F-4D97-AF65-F5344CB8AC3E}">
        <p14:creationId xmlns:p14="http://schemas.microsoft.com/office/powerpoint/2010/main" val="1935701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472E5-F83E-4250-B4D7-35C3A2C01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Design Status – P.3.9.2, P.3.9.3, P.3.9.4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40622-B772-45B5-867A-5722FC530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Timing, Networking and PPS designs are final</a:t>
            </a:r>
          </a:p>
          <a:p>
            <a:pPr lvl="1"/>
            <a:r>
              <a:rPr lang="en-US" dirty="0"/>
              <a:t> Designs are complete and already utilized for production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MPS Fast Protect System(FPS) is based on a new design that is being completed through an Accelerator Improvement Project</a:t>
            </a:r>
          </a:p>
          <a:p>
            <a:pPr lvl="1"/>
            <a:r>
              <a:rPr lang="en-US" dirty="0"/>
              <a:t>The final design has been approved and the hardware is finalized</a:t>
            </a:r>
          </a:p>
          <a:p>
            <a:pPr lvl="1"/>
            <a:r>
              <a:rPr lang="en-US" dirty="0"/>
              <a:t>Firmware and Software are in final stages of development</a:t>
            </a:r>
          </a:p>
          <a:p>
            <a:pPr lvl="1"/>
            <a:r>
              <a:rPr lang="en-US" dirty="0"/>
              <a:t>Firmware and software will be completed in the next 4 months</a:t>
            </a:r>
          </a:p>
          <a:p>
            <a:pPr lvl="1"/>
            <a:endParaRPr lang="en-US" dirty="0"/>
          </a:p>
          <a:p>
            <a:r>
              <a:rPr lang="en-US" dirty="0"/>
              <a:t>Concerns</a:t>
            </a:r>
          </a:p>
          <a:p>
            <a:pPr lvl="1"/>
            <a:r>
              <a:rPr lang="en-US" dirty="0"/>
              <a:t>New MPS FPS will not be ready for PPU Deployment</a:t>
            </a:r>
          </a:p>
          <a:p>
            <a:pPr lvl="1"/>
            <a:r>
              <a:rPr lang="en-US" dirty="0"/>
              <a:t>Mitigation will be to use existing Legacy MPS FPS hardware</a:t>
            </a:r>
          </a:p>
          <a:p>
            <a:pPr lvl="1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E686B64-7859-4EA1-B680-E7E73DD4EDFC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1, 2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508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A5577-C4A3-C142-AE4A-22F0F9A3D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C434C-CA54-244F-A847-41FD7200C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Racks</a:t>
            </a:r>
          </a:p>
          <a:p>
            <a:pPr lvl="1"/>
            <a:r>
              <a:rPr lang="en-US" dirty="0"/>
              <a:t>Controls Racks will be installed by construction contractors and oversight by SNS Electrical engineers</a:t>
            </a:r>
          </a:p>
          <a:p>
            <a:r>
              <a:rPr lang="en-US" dirty="0"/>
              <a:t>Cabling</a:t>
            </a:r>
          </a:p>
          <a:p>
            <a:pPr lvl="1"/>
            <a:r>
              <a:rPr lang="en-US" dirty="0"/>
              <a:t>Cabling will be pulled by contractors or SNS craft</a:t>
            </a:r>
          </a:p>
          <a:p>
            <a:pPr lvl="1"/>
            <a:r>
              <a:rPr lang="en-US" dirty="0"/>
              <a:t>Cabling will be terminated by SNS Craft or Controls technicians</a:t>
            </a:r>
          </a:p>
          <a:p>
            <a:pPr lvl="1"/>
            <a:r>
              <a:rPr lang="en-US" dirty="0"/>
              <a:t>PPS Cabling will be terminated by PPS technicians</a:t>
            </a:r>
          </a:p>
          <a:p>
            <a:r>
              <a:rPr lang="en-US" dirty="0"/>
              <a:t>MPS, Timing and Network Hardware</a:t>
            </a:r>
          </a:p>
          <a:p>
            <a:pPr lvl="1"/>
            <a:r>
              <a:rPr lang="en-US" dirty="0"/>
              <a:t>MPS, Timing and Network Hardware will be installed by Controls technicians</a:t>
            </a:r>
          </a:p>
          <a:p>
            <a:r>
              <a:rPr lang="en-US" dirty="0"/>
              <a:t>PPS Interface</a:t>
            </a:r>
          </a:p>
          <a:p>
            <a:pPr lvl="1"/>
            <a:r>
              <a:rPr lang="en-US" dirty="0"/>
              <a:t>PPS Interfaces will be installed by PPS technicians</a:t>
            </a:r>
          </a:p>
          <a:p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E218D5B-B349-4A99-B131-B03189662676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 2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0032DE2-D2F8-4770-9830-259713B0E94B}"/>
              </a:ext>
            </a:extLst>
          </p:cNvPr>
          <p:cNvSpPr/>
          <p:nvPr/>
        </p:nvSpPr>
        <p:spPr>
          <a:xfrm>
            <a:off x="9872830" y="377874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 2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805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A5577-C4A3-C142-AE4A-22F0F9A3D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Plans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A7A4E3-7D07-4B85-9F99-823542678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7" y="813816"/>
            <a:ext cx="10435588" cy="5945572"/>
          </a:xfrm>
          <a:prstGeom prst="rect">
            <a:avLst/>
          </a:prstGeom>
          <a:solidFill>
            <a:srgbClr val="FFFF00"/>
          </a:solidFill>
          <a:ln w="38100">
            <a:solidFill>
              <a:srgbClr val="0070C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64E82AF-D628-4C22-8D06-9BFF2DFF6A3F}"/>
              </a:ext>
            </a:extLst>
          </p:cNvPr>
          <p:cNvSpPr/>
          <p:nvPr/>
        </p:nvSpPr>
        <p:spPr>
          <a:xfrm>
            <a:off x="9872830" y="377874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 2,5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8AFB84FF-BAF2-4C32-A583-1A65E170E349}"/>
              </a:ext>
            </a:extLst>
          </p:cNvPr>
          <p:cNvSpPr/>
          <p:nvPr/>
        </p:nvSpPr>
        <p:spPr>
          <a:xfrm>
            <a:off x="8968296" y="1436103"/>
            <a:ext cx="1509091" cy="476673"/>
          </a:xfrm>
          <a:prstGeom prst="wedgeRoundRectCallout">
            <a:avLst>
              <a:gd name="adj1" fmla="val -26129"/>
              <a:gd name="adj2" fmla="val -49311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rgbClr val="0070C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Install Controls Racks</a:t>
            </a:r>
          </a:p>
        </p:txBody>
      </p:sp>
      <p:sp>
        <p:nvSpPr>
          <p:cNvPr id="7" name="Rounded Rectangular Callout 5">
            <a:extLst>
              <a:ext uri="{FF2B5EF4-FFF2-40B4-BE49-F238E27FC236}">
                <a16:creationId xmlns:a16="http://schemas.microsoft.com/office/drawing/2014/main" id="{6CC3EF2B-B97C-42E4-8FCF-822026CE2013}"/>
              </a:ext>
            </a:extLst>
          </p:cNvPr>
          <p:cNvSpPr/>
          <p:nvPr/>
        </p:nvSpPr>
        <p:spPr>
          <a:xfrm>
            <a:off x="3186428" y="2764160"/>
            <a:ext cx="1509091" cy="476673"/>
          </a:xfrm>
          <a:prstGeom prst="wedgeRoundRectCallout">
            <a:avLst>
              <a:gd name="adj1" fmla="val -57044"/>
              <a:gd name="adj2" fmla="val -92375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rgbClr val="0070C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Install Timing and Network</a:t>
            </a:r>
          </a:p>
        </p:txBody>
      </p:sp>
      <p:sp>
        <p:nvSpPr>
          <p:cNvPr id="8" name="Rounded Rectangular Callout 5">
            <a:extLst>
              <a:ext uri="{FF2B5EF4-FFF2-40B4-BE49-F238E27FC236}">
                <a16:creationId xmlns:a16="http://schemas.microsoft.com/office/drawing/2014/main" id="{BD433665-169C-4282-9B50-E0C1FA84D13A}"/>
              </a:ext>
            </a:extLst>
          </p:cNvPr>
          <p:cNvSpPr/>
          <p:nvPr/>
        </p:nvSpPr>
        <p:spPr>
          <a:xfrm>
            <a:off x="7649570" y="2815478"/>
            <a:ext cx="1509091" cy="476673"/>
          </a:xfrm>
          <a:prstGeom prst="wedgeRoundRectCallout">
            <a:avLst>
              <a:gd name="adj1" fmla="val -57044"/>
              <a:gd name="adj2" fmla="val -92375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rgbClr val="0070C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Install MPS</a:t>
            </a:r>
          </a:p>
        </p:txBody>
      </p:sp>
    </p:spTree>
    <p:extLst>
      <p:ext uri="{BB962C8B-B14F-4D97-AF65-F5344CB8AC3E}">
        <p14:creationId xmlns:p14="http://schemas.microsoft.com/office/powerpoint/2010/main" val="122913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B8AB5AA-42F1-4258-BF00-22CA16099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401" y="733681"/>
            <a:ext cx="8179220" cy="56263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6EC243-177D-4988-92C4-2713AB39A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69547"/>
            <a:ext cx="11430000" cy="539496"/>
          </a:xfrm>
        </p:spPr>
        <p:txBody>
          <a:bodyPr/>
          <a:lstStyle/>
          <a:p>
            <a:r>
              <a:rPr lang="en-US" dirty="0"/>
              <a:t>Schedule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011E930-FBB5-4807-862F-159EAA9FAAEF}"/>
              </a:ext>
            </a:extLst>
          </p:cNvPr>
          <p:cNvSpPr/>
          <p:nvPr/>
        </p:nvSpPr>
        <p:spPr>
          <a:xfrm>
            <a:off x="2985989" y="1726012"/>
            <a:ext cx="1737582" cy="269612"/>
          </a:xfrm>
          <a:prstGeom prst="roundRect">
            <a:avLst/>
          </a:prstGeom>
          <a:noFill/>
          <a:ln w="50800">
            <a:solidFill>
              <a:srgbClr val="00B0F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69D7337-732F-4EC6-8AD8-C5D167C664C2}"/>
              </a:ext>
            </a:extLst>
          </p:cNvPr>
          <p:cNvSpPr/>
          <p:nvPr/>
        </p:nvSpPr>
        <p:spPr>
          <a:xfrm>
            <a:off x="4041037" y="4523176"/>
            <a:ext cx="5737584" cy="269612"/>
          </a:xfrm>
          <a:prstGeom prst="roundRect">
            <a:avLst/>
          </a:prstGeom>
          <a:noFill/>
          <a:ln w="50800">
            <a:solidFill>
              <a:srgbClr val="00B0F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418E572-9A1A-404D-AEA5-33B627B9CE43}"/>
              </a:ext>
            </a:extLst>
          </p:cNvPr>
          <p:cNvSpPr/>
          <p:nvPr/>
        </p:nvSpPr>
        <p:spPr>
          <a:xfrm>
            <a:off x="9872830" y="377874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 2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169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85C37A13-24F6-494F-8476-D8B902563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49763" y="4693624"/>
            <a:ext cx="11430000" cy="93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6B8F7BDA-A200-437E-AAD4-3F0117CE7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29767" y="2370302"/>
            <a:ext cx="11430000" cy="935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and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93" y="947148"/>
            <a:ext cx="11430000" cy="535507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Changes Since CD – 2/3</a:t>
            </a:r>
          </a:p>
          <a:p>
            <a:pPr marL="0" indent="0">
              <a:buNone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P03.08 at 57%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P03.09 at 57%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01DCDD6-3951-4AEB-9475-862EA7A11185}"/>
              </a:ext>
            </a:extLst>
          </p:cNvPr>
          <p:cNvSpPr/>
          <p:nvPr/>
        </p:nvSpPr>
        <p:spPr>
          <a:xfrm>
            <a:off x="9872830" y="377874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 2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65FBEF8-3125-40DF-B319-718677834A5B}"/>
              </a:ext>
            </a:extLst>
          </p:cNvPr>
          <p:cNvSpPr/>
          <p:nvPr/>
        </p:nvSpPr>
        <p:spPr>
          <a:xfrm>
            <a:off x="9808586" y="2352829"/>
            <a:ext cx="2099947" cy="952587"/>
          </a:xfrm>
          <a:prstGeom prst="roundRect">
            <a:avLst/>
          </a:prstGeom>
          <a:noFill/>
          <a:ln w="50800">
            <a:solidFill>
              <a:srgbClr val="00B0F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3A7EFC0-37E5-4B4F-86BD-7CF872A499C3}"/>
              </a:ext>
            </a:extLst>
          </p:cNvPr>
          <p:cNvSpPr/>
          <p:nvPr/>
        </p:nvSpPr>
        <p:spPr>
          <a:xfrm>
            <a:off x="9808586" y="4693624"/>
            <a:ext cx="2099947" cy="952587"/>
          </a:xfrm>
          <a:prstGeom prst="roundRect">
            <a:avLst/>
          </a:prstGeom>
          <a:noFill/>
          <a:ln w="50800">
            <a:solidFill>
              <a:srgbClr val="00B0F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98978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5">
            <a:extLst>
              <a:ext uri="{FF2B5EF4-FFF2-40B4-BE49-F238E27FC236}">
                <a16:creationId xmlns:a16="http://schemas.microsoft.com/office/drawing/2014/main" id="{74A781AF-107A-40F5-A88B-23E795D86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724275" y="4320822"/>
            <a:ext cx="823595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Content Placeholder 2">
            <a:extLst>
              <a:ext uri="{FF2B5EF4-FFF2-40B4-BE49-F238E27FC236}">
                <a16:creationId xmlns:a16="http://schemas.microsoft.com/office/drawing/2014/main" id="{35E29A6E-B4AC-4749-8CFB-C78029F12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724275" y="2533783"/>
            <a:ext cx="82359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Content Placeholder 2">
            <a:extLst>
              <a:ext uri="{FF2B5EF4-FFF2-40B4-BE49-F238E27FC236}">
                <a16:creationId xmlns:a16="http://schemas.microsoft.com/office/drawing/2014/main" id="{578C304E-E9E1-4676-ACC7-F59FF867AE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24275" y="965344"/>
            <a:ext cx="8235950" cy="1416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and Schedule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5195032-1261-4127-865A-1FCCE7DC6A3E}"/>
              </a:ext>
            </a:extLst>
          </p:cNvPr>
          <p:cNvSpPr/>
          <p:nvPr/>
        </p:nvSpPr>
        <p:spPr>
          <a:xfrm>
            <a:off x="9872830" y="377874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 2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881DE6F-7E02-46A0-BD42-29EF6CCA07A5}"/>
              </a:ext>
            </a:extLst>
          </p:cNvPr>
          <p:cNvSpPr/>
          <p:nvPr/>
        </p:nvSpPr>
        <p:spPr>
          <a:xfrm>
            <a:off x="10069689" y="5733840"/>
            <a:ext cx="890536" cy="374990"/>
          </a:xfrm>
          <a:prstGeom prst="roundRect">
            <a:avLst/>
          </a:prstGeom>
          <a:noFill/>
          <a:ln w="50800">
            <a:solidFill>
              <a:srgbClr val="00B0F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7BF631D-5110-46EA-B500-35BD3704C6A3}"/>
              </a:ext>
            </a:extLst>
          </p:cNvPr>
          <p:cNvSpPr/>
          <p:nvPr/>
        </p:nvSpPr>
        <p:spPr>
          <a:xfrm>
            <a:off x="10069689" y="2720622"/>
            <a:ext cx="890536" cy="1413361"/>
          </a:xfrm>
          <a:prstGeom prst="roundRect">
            <a:avLst/>
          </a:prstGeom>
          <a:noFill/>
          <a:ln w="50800">
            <a:solidFill>
              <a:srgbClr val="00B0F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283FE20-1501-469D-9C2E-6386E67157C7}"/>
              </a:ext>
            </a:extLst>
          </p:cNvPr>
          <p:cNvSpPr/>
          <p:nvPr/>
        </p:nvSpPr>
        <p:spPr>
          <a:xfrm>
            <a:off x="10069689" y="1130439"/>
            <a:ext cx="890536" cy="1238249"/>
          </a:xfrm>
          <a:prstGeom prst="roundRect">
            <a:avLst/>
          </a:prstGeom>
          <a:noFill/>
          <a:ln w="50800">
            <a:solidFill>
              <a:srgbClr val="00B0F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61CFFE-C3DD-4E86-A22F-071628ACD007}"/>
              </a:ext>
            </a:extLst>
          </p:cNvPr>
          <p:cNvSpPr txBox="1"/>
          <p:nvPr/>
        </p:nvSpPr>
        <p:spPr>
          <a:xfrm>
            <a:off x="429767" y="1608885"/>
            <a:ext cx="185058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ETC is well understood and achievable for all 3 WBS</a:t>
            </a:r>
          </a:p>
        </p:txBody>
      </p:sp>
    </p:spTree>
    <p:extLst>
      <p:ext uri="{BB962C8B-B14F-4D97-AF65-F5344CB8AC3E}">
        <p14:creationId xmlns:p14="http://schemas.microsoft.com/office/powerpoint/2010/main" val="1477983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Scope</a:t>
            </a:r>
          </a:p>
          <a:p>
            <a:r>
              <a:rPr lang="en-US" sz="2400" dirty="0"/>
              <a:t>Organization</a:t>
            </a:r>
          </a:p>
          <a:p>
            <a:r>
              <a:rPr lang="en-US" sz="2400" dirty="0"/>
              <a:t>Progress since CD-2/3</a:t>
            </a:r>
          </a:p>
          <a:p>
            <a:r>
              <a:rPr lang="en-US" sz="2400" dirty="0"/>
              <a:t>Challenges</a:t>
            </a:r>
          </a:p>
          <a:p>
            <a:r>
              <a:rPr lang="en-US" sz="2400" dirty="0"/>
              <a:t>Final design status</a:t>
            </a:r>
          </a:p>
          <a:p>
            <a:r>
              <a:rPr lang="en-US" sz="2400" dirty="0"/>
              <a:t>Installation plans</a:t>
            </a:r>
          </a:p>
          <a:p>
            <a:r>
              <a:rPr lang="en-US" sz="2400" dirty="0"/>
              <a:t>Cost and schedule</a:t>
            </a:r>
          </a:p>
          <a:p>
            <a:r>
              <a:rPr lang="en-US" sz="2400" dirty="0"/>
              <a:t>Labor profile</a:t>
            </a:r>
          </a:p>
          <a:p>
            <a:r>
              <a:rPr lang="en-US" sz="2400" dirty="0"/>
              <a:t>Risk register</a:t>
            </a:r>
          </a:p>
          <a:p>
            <a:r>
              <a:rPr lang="en-US" sz="2400" dirty="0"/>
              <a:t>Responses to recommendations</a:t>
            </a:r>
          </a:p>
          <a:p>
            <a:r>
              <a:rPr lang="en-US" sz="2400" dirty="0"/>
              <a:t>ESH&amp;Q and COVID-19 impacts</a:t>
            </a:r>
          </a:p>
          <a:p>
            <a:r>
              <a:rPr lang="en-US" sz="2400" dirty="0"/>
              <a:t>12-month look-ahead</a:t>
            </a:r>
          </a:p>
          <a:p>
            <a:r>
              <a:rPr lang="en-US" sz="240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526789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02395C-984A-401B-A8EC-7EBE630BA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 to Complete by FY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73E5636-D373-4121-A91E-EE1C8BF64A43}"/>
              </a:ext>
            </a:extLst>
          </p:cNvPr>
          <p:cNvSpPr/>
          <p:nvPr/>
        </p:nvSpPr>
        <p:spPr>
          <a:xfrm>
            <a:off x="9872830" y="377874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 2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70AD80AB-74D0-4B5A-ADD0-B5B629F5C4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082536"/>
              </p:ext>
            </p:extLst>
          </p:nvPr>
        </p:nvGraphicFramePr>
        <p:xfrm>
          <a:off x="429767" y="974115"/>
          <a:ext cx="11430000" cy="5354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85888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02395C-984A-401B-A8EC-7EBE630BA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 to Complete by FY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0E8DB1-0A28-42E6-A17D-E4F9067FFFFE}"/>
              </a:ext>
            </a:extLst>
          </p:cNvPr>
          <p:cNvSpPr/>
          <p:nvPr/>
        </p:nvSpPr>
        <p:spPr>
          <a:xfrm>
            <a:off x="9872830" y="377874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 2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13" name="Content Placeholder 5">
            <a:extLst>
              <a:ext uri="{FF2B5EF4-FFF2-40B4-BE49-F238E27FC236}">
                <a16:creationId xmlns:a16="http://schemas.microsoft.com/office/drawing/2014/main" id="{A2918970-0D28-4308-892D-E92A81DEEDA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47675" y="947738"/>
          <a:ext cx="11430000" cy="5354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0592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4B583D2-9081-4CD0-B374-58343BE87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17370"/>
            <a:ext cx="11430000" cy="5384851"/>
          </a:xfrm>
        </p:spPr>
        <p:txBody>
          <a:bodyPr/>
          <a:lstStyle/>
          <a:p>
            <a:r>
              <a:rPr lang="en-US" sz="2000" dirty="0"/>
              <a:t>RF Controls is composed of Software, Hardware and Process Control Engineer for the duration of remaining work.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 Profile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0F37F7-222E-4427-80F9-75D50DD8E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930" y="1615766"/>
            <a:ext cx="10263673" cy="4572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47A2329-93D2-442C-8AEE-56F7C1A3C222}"/>
              </a:ext>
            </a:extLst>
          </p:cNvPr>
          <p:cNvSpPr/>
          <p:nvPr/>
        </p:nvSpPr>
        <p:spPr>
          <a:xfrm>
            <a:off x="9872830" y="377874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 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35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 Profile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8A4311-D808-40AE-9DCB-6A01DCF91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984" y="1618488"/>
            <a:ext cx="10294189" cy="4572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2486A6D-32A1-4B55-85C1-16E0654E9E4D}"/>
              </a:ext>
            </a:extLst>
          </p:cNvPr>
          <p:cNvSpPr/>
          <p:nvPr/>
        </p:nvSpPr>
        <p:spPr>
          <a:xfrm>
            <a:off x="9872830" y="377874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 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0718CA4-9C80-491F-BC6D-B9AFEB9CA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17370"/>
            <a:ext cx="11430000" cy="5384851"/>
          </a:xfrm>
        </p:spPr>
        <p:txBody>
          <a:bodyPr/>
          <a:lstStyle/>
          <a:p>
            <a:r>
              <a:rPr lang="en-US" sz="2000" dirty="0"/>
              <a:t>FY2021 is divided between subcontract, Technician/RM and Engineer support.</a:t>
            </a:r>
          </a:p>
          <a:p>
            <a:r>
              <a:rPr lang="en-US" sz="2000" dirty="0"/>
              <a:t>FY2022, FY2023, and FY2024 is split between Technician/RM and Engineer Support</a:t>
            </a:r>
          </a:p>
        </p:txBody>
      </p:sp>
    </p:spTree>
    <p:extLst>
      <p:ext uri="{BB962C8B-B14F-4D97-AF65-F5344CB8AC3E}">
        <p14:creationId xmlns:p14="http://schemas.microsoft.com/office/powerpoint/2010/main" val="3725978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55" y="286030"/>
            <a:ext cx="11430000" cy="539496"/>
          </a:xfrm>
        </p:spPr>
        <p:txBody>
          <a:bodyPr/>
          <a:lstStyle/>
          <a:p>
            <a:r>
              <a:rPr lang="en-US" dirty="0"/>
              <a:t>Risk Register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F5C45FC-50DA-419F-AED5-F514E87CE450}"/>
              </a:ext>
            </a:extLst>
          </p:cNvPr>
          <p:cNvSpPr txBox="1">
            <a:spLocks/>
          </p:cNvSpPr>
          <p:nvPr/>
        </p:nvSpPr>
        <p:spPr>
          <a:xfrm>
            <a:off x="604757" y="2383231"/>
            <a:ext cx="11430000" cy="3445377"/>
          </a:xfrm>
          <a:prstGeom prst="rect">
            <a:avLst/>
          </a:prstGeom>
        </p:spPr>
        <p:txBody>
          <a:bodyPr/>
          <a:lstStyle>
            <a:lvl1pPr marL="287338" indent="-287338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8975" indent="-2857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030288" indent="-2857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One active risk identified</a:t>
            </a:r>
          </a:p>
          <a:p>
            <a:pPr lvl="1"/>
            <a:r>
              <a:rPr lang="en-US" sz="1800" dirty="0"/>
              <a:t>One retired risk</a:t>
            </a:r>
          </a:p>
          <a:p>
            <a:pPr lvl="1"/>
            <a:r>
              <a:rPr lang="en-US" sz="1800" dirty="0"/>
              <a:t>Pre-mitigated ranking: 1 Medium</a:t>
            </a:r>
          </a:p>
          <a:p>
            <a:pPr lvl="1"/>
            <a:r>
              <a:rPr lang="en-US" sz="1800" dirty="0"/>
              <a:t>Post-mitigated ranking: 1 Low</a:t>
            </a:r>
          </a:p>
          <a:p>
            <a:r>
              <a:rPr lang="en-US" sz="2000" dirty="0"/>
              <a:t>High Risks</a:t>
            </a:r>
          </a:p>
          <a:p>
            <a:pPr lvl="1"/>
            <a:r>
              <a:rPr lang="en-US" sz="1800" dirty="0"/>
              <a:t>No high risks identified</a:t>
            </a:r>
          </a:p>
          <a:p>
            <a:r>
              <a:rPr lang="en-US" sz="2000" dirty="0"/>
              <a:t>Key risk categories analyzed</a:t>
            </a:r>
          </a:p>
          <a:p>
            <a:pPr lvl="1"/>
            <a:r>
              <a:rPr lang="en-US" sz="1800" dirty="0"/>
              <a:t>Requirements</a:t>
            </a:r>
          </a:p>
          <a:p>
            <a:pPr lvl="1"/>
            <a:r>
              <a:rPr lang="en-US" sz="1800" dirty="0"/>
              <a:t>Staff availability</a:t>
            </a:r>
          </a:p>
          <a:p>
            <a:r>
              <a:rPr lang="en-US" sz="2000" dirty="0"/>
              <a:t>Risks are reviewed on a regular basis</a:t>
            </a:r>
          </a:p>
          <a:p>
            <a:pPr lvl="1"/>
            <a:endParaRPr lang="en-US" sz="1800" dirty="0"/>
          </a:p>
          <a:p>
            <a:endParaRPr lang="en-US" sz="20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AA04982-14E1-4586-9108-28DED69F11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88212"/>
              </p:ext>
            </p:extLst>
          </p:nvPr>
        </p:nvGraphicFramePr>
        <p:xfrm>
          <a:off x="604757" y="1207360"/>
          <a:ext cx="10515600" cy="1106132"/>
        </p:xfrm>
        <a:graphic>
          <a:graphicData uri="http://schemas.openxmlformats.org/drawingml/2006/table">
            <a:tbl>
              <a:tblPr/>
              <a:tblGrid>
                <a:gridCol w="760404">
                  <a:extLst>
                    <a:ext uri="{9D8B030D-6E8A-4147-A177-3AD203B41FA5}">
                      <a16:colId xmlns:a16="http://schemas.microsoft.com/office/drawing/2014/main" val="1864293587"/>
                    </a:ext>
                  </a:extLst>
                </a:gridCol>
                <a:gridCol w="650383">
                  <a:extLst>
                    <a:ext uri="{9D8B030D-6E8A-4147-A177-3AD203B41FA5}">
                      <a16:colId xmlns:a16="http://schemas.microsoft.com/office/drawing/2014/main" val="3694052907"/>
                    </a:ext>
                  </a:extLst>
                </a:gridCol>
                <a:gridCol w="2472743">
                  <a:extLst>
                    <a:ext uri="{9D8B030D-6E8A-4147-A177-3AD203B41FA5}">
                      <a16:colId xmlns:a16="http://schemas.microsoft.com/office/drawing/2014/main" val="3260739477"/>
                    </a:ext>
                  </a:extLst>
                </a:gridCol>
                <a:gridCol w="843179">
                  <a:extLst>
                    <a:ext uri="{9D8B030D-6E8A-4147-A177-3AD203B41FA5}">
                      <a16:colId xmlns:a16="http://schemas.microsoft.com/office/drawing/2014/main" val="2248958537"/>
                    </a:ext>
                  </a:extLst>
                </a:gridCol>
                <a:gridCol w="4098252">
                  <a:extLst>
                    <a:ext uri="{9D8B030D-6E8A-4147-A177-3AD203B41FA5}">
                      <a16:colId xmlns:a16="http://schemas.microsoft.com/office/drawing/2014/main" val="265073592"/>
                    </a:ext>
                  </a:extLst>
                </a:gridCol>
                <a:gridCol w="823191">
                  <a:extLst>
                    <a:ext uri="{9D8B030D-6E8A-4147-A177-3AD203B41FA5}">
                      <a16:colId xmlns:a16="http://schemas.microsoft.com/office/drawing/2014/main" val="1430032772"/>
                    </a:ext>
                  </a:extLst>
                </a:gridCol>
                <a:gridCol w="867448">
                  <a:extLst>
                    <a:ext uri="{9D8B030D-6E8A-4147-A177-3AD203B41FA5}">
                      <a16:colId xmlns:a16="http://schemas.microsoft.com/office/drawing/2014/main" val="2314527712"/>
                    </a:ext>
                  </a:extLst>
                </a:gridCol>
              </a:tblGrid>
              <a:tr h="32750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Risk ID</a:t>
                      </a:r>
                    </a:p>
                  </a:txBody>
                  <a:tcPr marL="4426" marR="4426" marT="4426" marB="0" anchor="b">
                    <a:lnL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L3 WBS</a:t>
                      </a:r>
                    </a:p>
                  </a:txBody>
                  <a:tcPr marL="4426" marR="4426" marT="4426" marB="0" anchor="b">
                    <a:lnL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Risk Title</a:t>
                      </a:r>
                    </a:p>
                  </a:txBody>
                  <a:tcPr marL="4426" marR="4426" marT="4426" marB="0" anchor="b">
                    <a:lnL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Expiration </a:t>
                      </a:r>
                      <a:b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</a:t>
                      </a:r>
                    </a:p>
                  </a:txBody>
                  <a:tcPr marL="4426" marR="4426" marT="4426" marB="0" anchor="b">
                    <a:lnL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Mitigation </a:t>
                      </a:r>
                    </a:p>
                  </a:txBody>
                  <a:tcPr marL="4426" marR="4426" marT="4426" marB="0" anchor="b">
                    <a:lnL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Pre-Mitigation </a:t>
                      </a:r>
                      <a:b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Rank</a:t>
                      </a:r>
                    </a:p>
                  </a:txBody>
                  <a:tcPr marL="4426" marR="4426" marT="4426" marB="0" anchor="b">
                    <a:lnL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Post Mitigation </a:t>
                      </a:r>
                      <a:b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Rank</a:t>
                      </a:r>
                    </a:p>
                  </a:txBody>
                  <a:tcPr marL="4426" marR="4426" marT="4426" marB="0" anchor="b">
                    <a:lnL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19693"/>
                  </a:ext>
                </a:extLst>
              </a:tr>
              <a:tr h="3275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T-P.3-012</a:t>
                      </a:r>
                    </a:p>
                  </a:txBody>
                  <a:tcPr marL="4426" marR="4426" marT="4426" marB="0" anchor="ctr">
                    <a:lnL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P.03.08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Controls Software Requirements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7/31/2021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Carefully monitor development of requirements to push completion prior to software development. Perform requirements reviews for complex areas.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519785"/>
                  </a:ext>
                </a:extLst>
              </a:tr>
            </a:tbl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4523D62-6BE8-46AA-AE3F-1A1A720DD36A}"/>
              </a:ext>
            </a:extLst>
          </p:cNvPr>
          <p:cNvSpPr/>
          <p:nvPr/>
        </p:nvSpPr>
        <p:spPr>
          <a:xfrm>
            <a:off x="9872830" y="377874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 2, 5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097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Responses to Recommendations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Recommendations from CD-2/3 Review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DEE218-F3C2-4837-B203-468A56F458BA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6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313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ESH&amp;Q and COVID-19 Impacts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ESH&amp;Q</a:t>
            </a:r>
          </a:p>
          <a:p>
            <a:pPr lvl="1"/>
            <a:r>
              <a:rPr lang="en-US" dirty="0"/>
              <a:t>No issues or concerns</a:t>
            </a:r>
          </a:p>
          <a:p>
            <a:pPr lvl="1"/>
            <a:r>
              <a:rPr lang="en-US" dirty="0"/>
              <a:t>Racks and PPS Chassis are already UL certified</a:t>
            </a:r>
          </a:p>
          <a:p>
            <a:r>
              <a:rPr lang="en-US" dirty="0"/>
              <a:t>Covid-19 impacts</a:t>
            </a:r>
          </a:p>
          <a:p>
            <a:pPr lvl="1"/>
            <a:r>
              <a:rPr lang="en-US" dirty="0"/>
              <a:t>No major impacts to the PPU schedule</a:t>
            </a:r>
          </a:p>
          <a:p>
            <a:pPr lvl="1"/>
            <a:r>
              <a:rPr lang="en-US" dirty="0"/>
              <a:t>Delay from MicroTCA Vendor</a:t>
            </a:r>
          </a:p>
          <a:p>
            <a:pPr lvl="2"/>
            <a:r>
              <a:rPr lang="en-US" dirty="0"/>
              <a:t>MicroTCA Processor Cards delayed 4 months</a:t>
            </a:r>
          </a:p>
          <a:p>
            <a:pPr lvl="2"/>
            <a:r>
              <a:rPr lang="en-US" dirty="0"/>
              <a:t>Still can achieve installation schedule</a:t>
            </a:r>
          </a:p>
          <a:p>
            <a:pPr lvl="1"/>
            <a:r>
              <a:rPr lang="en-US" dirty="0"/>
              <a:t>Quarantine issues</a:t>
            </a:r>
          </a:p>
          <a:p>
            <a:pPr lvl="2"/>
            <a:r>
              <a:rPr lang="en-US" dirty="0"/>
              <a:t>Working remotely has allowed the team to stay on track despite several quarantines at all levels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25CC0DF-C7E2-4CBB-B2F4-2AB3328E6374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3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072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176B4FE-A7BC-4E41-ACC7-DC40B8A48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12-month look ahead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003984"/>
            <a:ext cx="11430000" cy="535838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P.3.8.2 HPRF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Support Factory Acceptance Testing of Transmitters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Integrate controls for Transmitter 30 and 31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Integrate controls for Modulator 30</a:t>
            </a:r>
          </a:p>
          <a:p>
            <a:pPr>
              <a:lnSpc>
                <a:spcPct val="100000"/>
              </a:lnSpc>
            </a:pPr>
            <a:r>
              <a:rPr lang="en-US" dirty="0"/>
              <a:t>P.3.8.2 LLRF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Support final software development for new LLRF platform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Integrate new Timing Receiver card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Support continued production cavity testing</a:t>
            </a:r>
          </a:p>
          <a:p>
            <a:pPr marL="398463" lvl="1" indent="0">
              <a:lnSpc>
                <a:spcPct val="100000"/>
              </a:lnSpc>
              <a:buNone/>
            </a:pPr>
            <a:endParaRPr lang="en-US" sz="2600" dirty="0"/>
          </a:p>
          <a:p>
            <a:pPr lvl="1"/>
            <a:endParaRPr lang="en-US" sz="26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307627D-3B40-4A13-B375-63B60E48B47A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1,4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530588E7-1B01-4A63-B54E-C85A669AF330}"/>
              </a:ext>
            </a:extLst>
          </p:cNvPr>
          <p:cNvSpPr/>
          <p:nvPr/>
        </p:nvSpPr>
        <p:spPr>
          <a:xfrm>
            <a:off x="2920824" y="2951371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B3-3 Crofford</a:t>
            </a:r>
          </a:p>
        </p:txBody>
      </p:sp>
    </p:spTree>
    <p:extLst>
      <p:ext uri="{BB962C8B-B14F-4D97-AF65-F5344CB8AC3E}">
        <p14:creationId xmlns:p14="http://schemas.microsoft.com/office/powerpoint/2010/main" val="16053399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AAF69FD-BE67-8248-9531-2609A06C8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12-month look ahead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P.3.9.2 Linac/SCL Timing/MPS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Complete Rack installation in the Klystron Gallery Buildout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Install Timing infrastructure and fanouts in Klystron Communication Room 6 and new LLRF and Controls Racks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Install fiber patch panels and fiber for Timing, MPS and Network</a:t>
            </a:r>
          </a:p>
          <a:p>
            <a:pPr>
              <a:lnSpc>
                <a:spcPct val="100000"/>
              </a:lnSpc>
            </a:pPr>
            <a:r>
              <a:rPr lang="en-US" dirty="0"/>
              <a:t>P.3.9.3 Linac/SCL Protection System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Prepare PPU KL-Cab04 software modifications</a:t>
            </a:r>
          </a:p>
          <a:p>
            <a:pPr>
              <a:lnSpc>
                <a:spcPct val="100000"/>
              </a:lnSpc>
            </a:pPr>
            <a:r>
              <a:rPr lang="en-US" dirty="0"/>
              <a:t>P.3.9.4 </a:t>
            </a:r>
            <a:r>
              <a:rPr lang="en-US" dirty="0" err="1"/>
              <a:t>Linac</a:t>
            </a:r>
            <a:r>
              <a:rPr lang="en-US" dirty="0"/>
              <a:t>/SCL networking and computing infrastructure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Install networking hardware in Klystron Communication Room 6 and PPU racks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Install wall mounted PC in the Klystron Gallery Buildout</a:t>
            </a:r>
          </a:p>
          <a:p>
            <a:pPr lvl="1">
              <a:lnSpc>
                <a:spcPct val="100000"/>
              </a:lnSpc>
            </a:pP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307627D-3B40-4A13-B375-63B60E48B47A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1,</a:t>
            </a:r>
            <a:r>
              <a:rPr lang="en-US" b="1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738746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All RF and Global Controls are on schedule</a:t>
            </a:r>
          </a:p>
          <a:p>
            <a:pPr>
              <a:lnSpc>
                <a:spcPct val="100000"/>
              </a:lnSpc>
            </a:pPr>
            <a:r>
              <a:rPr lang="en-US" dirty="0"/>
              <a:t>Controls hardware designs are well established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Timing, Network and PPS hardware is already in production use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MPS hardware has final design approval</a:t>
            </a:r>
          </a:p>
          <a:p>
            <a:pPr>
              <a:lnSpc>
                <a:spcPct val="100000"/>
              </a:lnSpc>
            </a:pPr>
            <a:r>
              <a:rPr lang="en-US" dirty="0"/>
              <a:t>Firmware and Software designs are in final stages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HPRF PLC code and Software are well defined and extensions of existing systems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LLRF Software has made good progress and is a high priority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MPS firmware and software are in final stages and targeted to be completed before being needed for PPU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188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90931"/>
          </a:xfrm>
        </p:spPr>
        <p:txBody>
          <a:bodyPr/>
          <a:lstStyle/>
          <a:p>
            <a:r>
              <a:rPr lang="en-US" sz="3600" dirty="0"/>
              <a:t>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003228"/>
            <a:ext cx="5961710" cy="535838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000" dirty="0">
                <a:solidFill>
                  <a:schemeClr val="tx2"/>
                </a:solidFill>
              </a:rPr>
              <a:t>P.3.8/P.10.3.8 RF Controls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Integrate new HPRF and LLRF into existing SNS EPICS based Control System to support 7 additional Cryomodules</a:t>
            </a:r>
          </a:p>
          <a:p>
            <a:pPr lvl="1">
              <a:lnSpc>
                <a:spcPct val="100000"/>
              </a:lnSpc>
            </a:pPr>
            <a:r>
              <a:rPr lang="en-US" sz="2600" dirty="0">
                <a:solidFill>
                  <a:schemeClr val="tx2"/>
                </a:solidFill>
              </a:rPr>
              <a:t>P.3.8.2 </a:t>
            </a:r>
            <a:r>
              <a:rPr lang="en-US" sz="2600" dirty="0" err="1">
                <a:solidFill>
                  <a:schemeClr val="tx2"/>
                </a:solidFill>
              </a:rPr>
              <a:t>Linac</a:t>
            </a:r>
            <a:r>
              <a:rPr lang="en-US" sz="2600" dirty="0">
                <a:solidFill>
                  <a:schemeClr val="tx2"/>
                </a:solidFill>
              </a:rPr>
              <a:t> HPRF Controls</a:t>
            </a:r>
          </a:p>
          <a:p>
            <a:pPr lvl="2">
              <a:lnSpc>
                <a:spcPct val="100000"/>
              </a:lnSpc>
            </a:pPr>
            <a:r>
              <a:rPr lang="en-US" sz="2400" dirty="0"/>
              <a:t>Controls support for 3 new Modulators and 5 new Transmitters</a:t>
            </a:r>
          </a:p>
          <a:p>
            <a:pPr lvl="1">
              <a:lnSpc>
                <a:spcPct val="100000"/>
              </a:lnSpc>
            </a:pPr>
            <a:r>
              <a:rPr lang="en-US" sz="2600" dirty="0">
                <a:solidFill>
                  <a:schemeClr val="tx2"/>
                </a:solidFill>
              </a:rPr>
              <a:t>P.3.8.2 </a:t>
            </a:r>
            <a:r>
              <a:rPr lang="en-US" sz="2600" dirty="0" err="1">
                <a:solidFill>
                  <a:schemeClr val="tx2"/>
                </a:solidFill>
              </a:rPr>
              <a:t>Linac</a:t>
            </a:r>
            <a:r>
              <a:rPr lang="en-US" sz="2600" dirty="0">
                <a:solidFill>
                  <a:schemeClr val="tx2"/>
                </a:solidFill>
              </a:rPr>
              <a:t> LLRF Controls</a:t>
            </a:r>
          </a:p>
          <a:p>
            <a:pPr lvl="2">
              <a:lnSpc>
                <a:spcPct val="100000"/>
              </a:lnSpc>
            </a:pPr>
            <a:r>
              <a:rPr lang="en-US" sz="2400" dirty="0"/>
              <a:t>Controls support for 28 LLRF MicroTCA Systems</a:t>
            </a:r>
            <a:endParaRPr lang="en-US" sz="2800" dirty="0"/>
          </a:p>
          <a:p>
            <a:pPr lvl="2">
              <a:lnSpc>
                <a:spcPct val="100000"/>
              </a:lnSpc>
            </a:pPr>
            <a:endParaRPr lang="en-US" sz="2400" dirty="0"/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70B0D203-2BA5-4BEA-8AF8-8C7164F3CD7C}"/>
              </a:ext>
            </a:extLst>
          </p:cNvPr>
          <p:cNvSpPr/>
          <p:nvPr/>
        </p:nvSpPr>
        <p:spPr>
          <a:xfrm>
            <a:off x="9806155" y="213978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Charge: 1,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4CD619-FF4C-4B2D-8F2B-3C4A0FD463D3}"/>
              </a:ext>
            </a:extLst>
          </p:cNvPr>
          <p:cNvSpPr txBox="1"/>
          <p:nvPr/>
        </p:nvSpPr>
        <p:spPr>
          <a:xfrm>
            <a:off x="6234068" y="5710114"/>
            <a:ext cx="2545890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SNS Controls EPICS environment</a:t>
            </a:r>
          </a:p>
        </p:txBody>
      </p:sp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C47CA4E5-65EF-4142-B4DF-9456CFDC3A30}"/>
              </a:ext>
            </a:extLst>
          </p:cNvPr>
          <p:cNvSpPr/>
          <p:nvPr/>
        </p:nvSpPr>
        <p:spPr>
          <a:xfrm>
            <a:off x="1692660" y="603523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B3-3 Crofford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6779BD-59F8-473D-B030-B2B895B2E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4767" y="1321257"/>
            <a:ext cx="5965254" cy="425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778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90931"/>
          </a:xfrm>
        </p:spPr>
        <p:txBody>
          <a:bodyPr/>
          <a:lstStyle/>
          <a:p>
            <a:r>
              <a:rPr lang="en-US" sz="3600" dirty="0"/>
              <a:t>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003228"/>
            <a:ext cx="7320225" cy="535838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000" dirty="0">
                <a:solidFill>
                  <a:schemeClr val="tx2"/>
                </a:solidFill>
              </a:rPr>
              <a:t>P.3.9/P.10.3.9 RF/SCL Global Controls</a:t>
            </a:r>
          </a:p>
          <a:p>
            <a:pPr lvl="1">
              <a:lnSpc>
                <a:spcPct val="100000"/>
              </a:lnSpc>
            </a:pPr>
            <a:r>
              <a:rPr lang="en-US" sz="2600" dirty="0">
                <a:solidFill>
                  <a:schemeClr val="tx2"/>
                </a:solidFill>
              </a:rPr>
              <a:t>P.3.9.2 Linac/SCL Timing/Machine Protection System(MPS)</a:t>
            </a:r>
          </a:p>
          <a:p>
            <a:pPr lvl="2">
              <a:lnSpc>
                <a:spcPct val="100000"/>
              </a:lnSpc>
            </a:pPr>
            <a:r>
              <a:rPr lang="en-US" sz="2400" dirty="0"/>
              <a:t>Extension of SNS Timing and MPS to devices added for PPU</a:t>
            </a:r>
          </a:p>
          <a:p>
            <a:pPr lvl="2">
              <a:lnSpc>
                <a:spcPct val="100000"/>
              </a:lnSpc>
            </a:pPr>
            <a:r>
              <a:rPr lang="en-US" sz="2400" dirty="0"/>
              <a:t>Total of 17 Timing Receiver Cards,  4 Timing Fanouts and 3 MPS Nodes</a:t>
            </a: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70B0D203-2BA5-4BEA-8AF8-8C7164F3CD7C}"/>
              </a:ext>
            </a:extLst>
          </p:cNvPr>
          <p:cNvSpPr/>
          <p:nvPr/>
        </p:nvSpPr>
        <p:spPr>
          <a:xfrm>
            <a:off x="9806155" y="213978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Charge: 1, 4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9CA32D8-2F4C-401F-8EC7-F11C94C2FC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99" b="50299"/>
          <a:stretch/>
        </p:blipFill>
        <p:spPr>
          <a:xfrm>
            <a:off x="7844118" y="803373"/>
            <a:ext cx="4162152" cy="24418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22EE9B-3A83-4862-84FD-BA0E9810F65A}"/>
              </a:ext>
            </a:extLst>
          </p:cNvPr>
          <p:cNvSpPr txBox="1"/>
          <p:nvPr/>
        </p:nvSpPr>
        <p:spPr>
          <a:xfrm>
            <a:off x="7542012" y="534770"/>
            <a:ext cx="1939955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MPS Fast Protect Nodes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62C9EA-66C1-47D8-A27E-7C8423BB1A14}"/>
              </a:ext>
            </a:extLst>
          </p:cNvPr>
          <p:cNvSpPr txBox="1"/>
          <p:nvPr/>
        </p:nvSpPr>
        <p:spPr>
          <a:xfrm>
            <a:off x="1636618" y="4151417"/>
            <a:ext cx="1279517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Timing Fanouts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4B45F8-FEBB-455A-8D9C-9DC1EC7D864F}"/>
              </a:ext>
            </a:extLst>
          </p:cNvPr>
          <p:cNvSpPr txBox="1"/>
          <p:nvPr/>
        </p:nvSpPr>
        <p:spPr>
          <a:xfrm>
            <a:off x="7564471" y="3428761"/>
            <a:ext cx="1782860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VME Timing Receiver</a:t>
            </a:r>
          </a:p>
        </p:txBody>
      </p:sp>
      <p:pic>
        <p:nvPicPr>
          <p:cNvPr id="17" name="Picture 16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5DD00CD8-19B3-4C56-A1C3-F49646D457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980" r="10000" b="26176"/>
          <a:stretch/>
        </p:blipFill>
        <p:spPr>
          <a:xfrm>
            <a:off x="1636618" y="4475284"/>
            <a:ext cx="5486400" cy="1730188"/>
          </a:xfrm>
          <a:prstGeom prst="rect">
            <a:avLst/>
          </a:prstGeom>
        </p:spPr>
      </p:pic>
      <p:pic>
        <p:nvPicPr>
          <p:cNvPr id="19" name="Picture 18" descr="A picture containing text, table, indoor, computer&#10;&#10;Description automatically generated">
            <a:extLst>
              <a:ext uri="{FF2B5EF4-FFF2-40B4-BE49-F238E27FC236}">
                <a16:creationId xmlns:a16="http://schemas.microsoft.com/office/drawing/2014/main" id="{595AFDDC-ADA3-4341-B52B-2611B28F8B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408" b="25134"/>
          <a:stretch/>
        </p:blipFill>
        <p:spPr>
          <a:xfrm>
            <a:off x="7888659" y="3687293"/>
            <a:ext cx="3424697" cy="1296013"/>
          </a:xfrm>
          <a:prstGeom prst="rect">
            <a:avLst/>
          </a:prstGeom>
        </p:spPr>
      </p:pic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FA22DAA4-42B0-4A66-9BAB-C26D937A34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453" r="21984"/>
          <a:stretch/>
        </p:blipFill>
        <p:spPr>
          <a:xfrm rot="16200000">
            <a:off x="8728707" y="4455790"/>
            <a:ext cx="1428497" cy="319767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21F0C5A-2954-4FD6-A0CF-60FA26F03C60}"/>
              </a:ext>
            </a:extLst>
          </p:cNvPr>
          <p:cNvSpPr txBox="1"/>
          <p:nvPr/>
        </p:nvSpPr>
        <p:spPr>
          <a:xfrm>
            <a:off x="7620559" y="5081847"/>
            <a:ext cx="2116285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MicroTCA Timing Receiver</a:t>
            </a:r>
          </a:p>
        </p:txBody>
      </p:sp>
    </p:spTree>
    <p:extLst>
      <p:ext uri="{BB962C8B-B14F-4D97-AF65-F5344CB8AC3E}">
        <p14:creationId xmlns:p14="http://schemas.microsoft.com/office/powerpoint/2010/main" val="2424070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90931"/>
          </a:xfrm>
        </p:spPr>
        <p:txBody>
          <a:bodyPr/>
          <a:lstStyle/>
          <a:p>
            <a:r>
              <a:rPr lang="en-US" sz="3600" dirty="0"/>
              <a:t>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818875"/>
            <a:ext cx="7422957" cy="535838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000" dirty="0">
                <a:solidFill>
                  <a:schemeClr val="tx2"/>
                </a:solidFill>
              </a:rPr>
              <a:t>P.3.9 RF/SCL Global Controls</a:t>
            </a:r>
          </a:p>
          <a:p>
            <a:pPr lvl="1">
              <a:lnSpc>
                <a:spcPct val="100000"/>
              </a:lnSpc>
            </a:pPr>
            <a:r>
              <a:rPr lang="en-US" sz="2600" dirty="0">
                <a:solidFill>
                  <a:schemeClr val="tx2"/>
                </a:solidFill>
              </a:rPr>
              <a:t>P.3.9.3 Linac/SCL Personnel Protection</a:t>
            </a:r>
          </a:p>
          <a:p>
            <a:pPr lvl="2">
              <a:lnSpc>
                <a:spcPct val="100000"/>
              </a:lnSpc>
            </a:pPr>
            <a:r>
              <a:rPr lang="en-US" sz="2400" dirty="0"/>
              <a:t>Extension of SNS Accelerator PPS to devices added for PPU</a:t>
            </a:r>
          </a:p>
          <a:p>
            <a:pPr lvl="1">
              <a:lnSpc>
                <a:spcPct val="100000"/>
              </a:lnSpc>
            </a:pPr>
            <a:r>
              <a:rPr lang="en-US" sz="2600" dirty="0">
                <a:solidFill>
                  <a:schemeClr val="tx2"/>
                </a:solidFill>
              </a:rPr>
              <a:t>P.3.9.4 Linac/SCL Networking and Computing Infrastructure</a:t>
            </a:r>
          </a:p>
          <a:p>
            <a:pPr lvl="2">
              <a:lnSpc>
                <a:spcPct val="100000"/>
              </a:lnSpc>
            </a:pPr>
            <a:r>
              <a:rPr lang="en-US" sz="2400" dirty="0"/>
              <a:t>Extension of network and computing infrastructure to devices added for PPU</a:t>
            </a: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70B0D203-2BA5-4BEA-8AF8-8C7164F3CD7C}"/>
              </a:ext>
            </a:extLst>
          </p:cNvPr>
          <p:cNvSpPr/>
          <p:nvPr/>
        </p:nvSpPr>
        <p:spPr>
          <a:xfrm>
            <a:off x="9806155" y="213978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Charge: 1, 4</a:t>
            </a:r>
          </a:p>
        </p:txBody>
      </p:sp>
      <p:pic>
        <p:nvPicPr>
          <p:cNvPr id="6" name="Picture 5" descr="A picture containing text, indoor, vending machine&#10;&#10;Description automatically generated">
            <a:extLst>
              <a:ext uri="{FF2B5EF4-FFF2-40B4-BE49-F238E27FC236}">
                <a16:creationId xmlns:a16="http://schemas.microsoft.com/office/drawing/2014/main" id="{14558D2B-C569-4E68-84E1-DB1B68F1E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230036" y="1506070"/>
            <a:ext cx="5127812" cy="38458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8B9195-A040-47D3-A1E4-07D3CA89E37A}"/>
              </a:ext>
            </a:extLst>
          </p:cNvPr>
          <p:cNvSpPr txBox="1"/>
          <p:nvPr/>
        </p:nvSpPr>
        <p:spPr>
          <a:xfrm>
            <a:off x="7798117" y="6047993"/>
            <a:ext cx="119776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PPS KL Cab04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01E315-42DD-40B9-9DD0-7E9943D6BBCC}"/>
              </a:ext>
            </a:extLst>
          </p:cNvPr>
          <p:cNvSpPr txBox="1"/>
          <p:nvPr/>
        </p:nvSpPr>
        <p:spPr>
          <a:xfrm>
            <a:off x="619924" y="6060793"/>
            <a:ext cx="147027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Network switches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7BD6E4-0B7F-46DD-9425-3EA5481D6810}"/>
              </a:ext>
            </a:extLst>
          </p:cNvPr>
          <p:cNvSpPr txBox="1"/>
          <p:nvPr/>
        </p:nvSpPr>
        <p:spPr>
          <a:xfrm>
            <a:off x="4982429" y="6365367"/>
            <a:ext cx="2324675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Klystron Gallery User Terminal</a:t>
            </a:r>
          </a:p>
        </p:txBody>
      </p:sp>
      <p:pic>
        <p:nvPicPr>
          <p:cNvPr id="11" name="Picture 10" descr="A computer on a table&#10;&#10;Description automatically generated with low confidence">
            <a:extLst>
              <a:ext uri="{FF2B5EF4-FFF2-40B4-BE49-F238E27FC236}">
                <a16:creationId xmlns:a16="http://schemas.microsoft.com/office/drawing/2014/main" id="{62F02FEB-3BB4-4824-8EDA-19ABF3702A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61" t="32678" r="14619" b="4000"/>
          <a:stretch/>
        </p:blipFill>
        <p:spPr>
          <a:xfrm>
            <a:off x="5103344" y="4332738"/>
            <a:ext cx="1955343" cy="2032629"/>
          </a:xfrm>
          <a:prstGeom prst="rect">
            <a:avLst/>
          </a:prstGeom>
        </p:spPr>
      </p:pic>
      <p:pic>
        <p:nvPicPr>
          <p:cNvPr id="12" name="Picture 11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3B7A0C25-409D-4919-A0BE-0D3B4A2332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707" b="15966"/>
          <a:stretch/>
        </p:blipFill>
        <p:spPr>
          <a:xfrm>
            <a:off x="659157" y="4430943"/>
            <a:ext cx="3019015" cy="150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19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9C8A376-ACF4-476F-BCAC-F97BEF21451E}"/>
              </a:ext>
            </a:extLst>
          </p:cNvPr>
          <p:cNvSpPr/>
          <p:nvPr/>
        </p:nvSpPr>
        <p:spPr>
          <a:xfrm>
            <a:off x="8509376" y="1750497"/>
            <a:ext cx="2152348" cy="3651764"/>
          </a:xfrm>
          <a:prstGeom prst="roundRect">
            <a:avLst/>
          </a:prstGeom>
          <a:noFill/>
          <a:ln w="508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65760"/>
            <a:ext cx="11430000" cy="539496"/>
          </a:xfrm>
        </p:spPr>
        <p:txBody>
          <a:bodyPr/>
          <a:lstStyle/>
          <a:p>
            <a:r>
              <a:rPr lang="en-US" dirty="0"/>
              <a:t>Organization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313DEDE-D589-4D0A-95AA-6163C5ECCC8A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5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6" name="object 2">
            <a:extLst>
              <a:ext uri="{FF2B5EF4-FFF2-40B4-BE49-F238E27FC236}">
                <a16:creationId xmlns:a16="http://schemas.microsoft.com/office/drawing/2014/main" id="{0E0E4433-3933-4A05-B1BD-A762F294A8B0}"/>
              </a:ext>
            </a:extLst>
          </p:cNvPr>
          <p:cNvGrpSpPr/>
          <p:nvPr/>
        </p:nvGrpSpPr>
        <p:grpSpPr>
          <a:xfrm>
            <a:off x="4968773" y="994903"/>
            <a:ext cx="1853564" cy="755015"/>
            <a:chOff x="4111164" y="775121"/>
            <a:chExt cx="1853564" cy="755015"/>
          </a:xfrm>
        </p:grpSpPr>
        <p:pic>
          <p:nvPicPr>
            <p:cNvPr id="7" name="object 3">
              <a:extLst>
                <a:ext uri="{FF2B5EF4-FFF2-40B4-BE49-F238E27FC236}">
                  <a16:creationId xmlns:a16="http://schemas.microsoft.com/office/drawing/2014/main" id="{3A1602E1-17A0-45FF-B72E-18F4F7C2F9D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30498" y="795274"/>
              <a:ext cx="1833720" cy="734282"/>
            </a:xfrm>
            <a:prstGeom prst="rect">
              <a:avLst/>
            </a:prstGeom>
          </p:spPr>
        </p:pic>
        <p:pic>
          <p:nvPicPr>
            <p:cNvPr id="8" name="object 4">
              <a:extLst>
                <a:ext uri="{FF2B5EF4-FFF2-40B4-BE49-F238E27FC236}">
                  <a16:creationId xmlns:a16="http://schemas.microsoft.com/office/drawing/2014/main" id="{6E7A2301-B11F-42E7-89B1-72120F6EE58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12751" y="776708"/>
              <a:ext cx="1827169" cy="731353"/>
            </a:xfrm>
            <a:prstGeom prst="rect">
              <a:avLst/>
            </a:prstGeom>
          </p:spPr>
        </p:pic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FCA836CD-F80F-497E-90F1-428F1CB4320C}"/>
                </a:ext>
              </a:extLst>
            </p:cNvPr>
            <p:cNvSpPr/>
            <p:nvPr/>
          </p:nvSpPr>
          <p:spPr>
            <a:xfrm>
              <a:off x="4112751" y="776709"/>
              <a:ext cx="1827530" cy="731520"/>
            </a:xfrm>
            <a:custGeom>
              <a:avLst/>
              <a:gdLst/>
              <a:ahLst/>
              <a:cxnLst/>
              <a:rect l="l" t="t" r="r" b="b"/>
              <a:pathLst>
                <a:path w="1827529" h="731519">
                  <a:moveTo>
                    <a:pt x="0" y="731353"/>
                  </a:moveTo>
                  <a:lnTo>
                    <a:pt x="0" y="0"/>
                  </a:lnTo>
                  <a:lnTo>
                    <a:pt x="1827169" y="0"/>
                  </a:lnTo>
                  <a:lnTo>
                    <a:pt x="1827169" y="731353"/>
                  </a:lnTo>
                  <a:lnTo>
                    <a:pt x="0" y="731353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FE92A788-D39A-4ABC-918F-B28991BC318E}"/>
                </a:ext>
              </a:extLst>
            </p:cNvPr>
            <p:cNvSpPr/>
            <p:nvPr/>
          </p:nvSpPr>
          <p:spPr>
            <a:xfrm>
              <a:off x="4135429" y="799386"/>
              <a:ext cx="1781810" cy="686435"/>
            </a:xfrm>
            <a:custGeom>
              <a:avLst/>
              <a:gdLst/>
              <a:ahLst/>
              <a:cxnLst/>
              <a:rect l="l" t="t" r="r" b="b"/>
              <a:pathLst>
                <a:path w="1781810" h="686435">
                  <a:moveTo>
                    <a:pt x="0" y="685998"/>
                  </a:moveTo>
                  <a:lnTo>
                    <a:pt x="0" y="0"/>
                  </a:lnTo>
                  <a:lnTo>
                    <a:pt x="1781814" y="0"/>
                  </a:lnTo>
                  <a:lnTo>
                    <a:pt x="1781814" y="685998"/>
                  </a:lnTo>
                  <a:lnTo>
                    <a:pt x="0" y="685998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7">
            <a:extLst>
              <a:ext uri="{FF2B5EF4-FFF2-40B4-BE49-F238E27FC236}">
                <a16:creationId xmlns:a16="http://schemas.microsoft.com/office/drawing/2014/main" id="{1736F029-C62C-416B-95A1-CF3AB70EF4A9}"/>
              </a:ext>
            </a:extLst>
          </p:cNvPr>
          <p:cNvSpPr txBox="1"/>
          <p:nvPr/>
        </p:nvSpPr>
        <p:spPr>
          <a:xfrm>
            <a:off x="5342370" y="1191940"/>
            <a:ext cx="1083945" cy="316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5" dirty="0">
                <a:latin typeface="Arial"/>
                <a:cs typeface="Arial"/>
              </a:rPr>
              <a:t>P.3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–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RF</a:t>
            </a:r>
            <a:r>
              <a:rPr sz="1000" b="1" spc="-3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Systems</a:t>
            </a:r>
            <a:endParaRPr sz="1000">
              <a:latin typeface="Arial"/>
              <a:cs typeface="Arial"/>
            </a:endParaRPr>
          </a:p>
          <a:p>
            <a:pPr marL="264795">
              <a:lnSpc>
                <a:spcPct val="100000"/>
              </a:lnSpc>
              <a:spcBef>
                <a:spcPts val="10"/>
              </a:spcBef>
            </a:pPr>
            <a:r>
              <a:rPr sz="900" spc="-5" dirty="0">
                <a:latin typeface="Arial"/>
                <a:cs typeface="Arial"/>
              </a:rPr>
              <a:t>John</a:t>
            </a:r>
            <a:r>
              <a:rPr sz="900" spc="-4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Moss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12" name="object 8">
            <a:extLst>
              <a:ext uri="{FF2B5EF4-FFF2-40B4-BE49-F238E27FC236}">
                <a16:creationId xmlns:a16="http://schemas.microsoft.com/office/drawing/2014/main" id="{D53E8CAD-F0C8-4662-9F0C-E9B8C90E3769}"/>
              </a:ext>
            </a:extLst>
          </p:cNvPr>
          <p:cNvGrpSpPr/>
          <p:nvPr/>
        </p:nvGrpSpPr>
        <p:grpSpPr>
          <a:xfrm>
            <a:off x="7643925" y="2022686"/>
            <a:ext cx="843915" cy="708025"/>
            <a:chOff x="6786316" y="1802904"/>
            <a:chExt cx="843915" cy="708025"/>
          </a:xfrm>
        </p:grpSpPr>
        <p:pic>
          <p:nvPicPr>
            <p:cNvPr id="13" name="object 9">
              <a:extLst>
                <a:ext uri="{FF2B5EF4-FFF2-40B4-BE49-F238E27FC236}">
                  <a16:creationId xmlns:a16="http://schemas.microsoft.com/office/drawing/2014/main" id="{BCEC7F0F-28BD-446A-92F4-13AB4BEA64D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02854" y="1820254"/>
              <a:ext cx="826988" cy="690109"/>
            </a:xfrm>
            <a:prstGeom prst="rect">
              <a:avLst/>
            </a:prstGeom>
          </p:spPr>
        </p:pic>
        <p:pic>
          <p:nvPicPr>
            <p:cNvPr id="14" name="object 10">
              <a:extLst>
                <a:ext uri="{FF2B5EF4-FFF2-40B4-BE49-F238E27FC236}">
                  <a16:creationId xmlns:a16="http://schemas.microsoft.com/office/drawing/2014/main" id="{F30161B3-BF1E-416C-8C9E-E2B515425D4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87903" y="1804491"/>
              <a:ext cx="822064" cy="685998"/>
            </a:xfrm>
            <a:prstGeom prst="rect">
              <a:avLst/>
            </a:prstGeom>
          </p:spPr>
        </p:pic>
        <p:sp>
          <p:nvSpPr>
            <p:cNvPr id="15" name="object 11">
              <a:extLst>
                <a:ext uri="{FF2B5EF4-FFF2-40B4-BE49-F238E27FC236}">
                  <a16:creationId xmlns:a16="http://schemas.microsoft.com/office/drawing/2014/main" id="{11888A4F-6803-405D-8DB4-D09DF4E9A20E}"/>
                </a:ext>
              </a:extLst>
            </p:cNvPr>
            <p:cNvSpPr/>
            <p:nvPr/>
          </p:nvSpPr>
          <p:spPr>
            <a:xfrm>
              <a:off x="6787903" y="1804491"/>
              <a:ext cx="822325" cy="686435"/>
            </a:xfrm>
            <a:custGeom>
              <a:avLst/>
              <a:gdLst/>
              <a:ahLst/>
              <a:cxnLst/>
              <a:rect l="l" t="t" r="r" b="b"/>
              <a:pathLst>
                <a:path w="822325" h="686435">
                  <a:moveTo>
                    <a:pt x="0" y="685998"/>
                  </a:moveTo>
                  <a:lnTo>
                    <a:pt x="0" y="0"/>
                  </a:lnTo>
                  <a:lnTo>
                    <a:pt x="822064" y="0"/>
                  </a:lnTo>
                  <a:lnTo>
                    <a:pt x="822064" y="685998"/>
                  </a:lnTo>
                  <a:lnTo>
                    <a:pt x="0" y="685998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2">
            <a:extLst>
              <a:ext uri="{FF2B5EF4-FFF2-40B4-BE49-F238E27FC236}">
                <a16:creationId xmlns:a16="http://schemas.microsoft.com/office/drawing/2014/main" id="{79C65904-A817-4C76-AA41-BEF5C6ADEBC0}"/>
              </a:ext>
            </a:extLst>
          </p:cNvPr>
          <p:cNvSpPr txBox="1"/>
          <p:nvPr/>
        </p:nvSpPr>
        <p:spPr>
          <a:xfrm>
            <a:off x="7688696" y="2214052"/>
            <a:ext cx="735965" cy="285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P.3.7</a:t>
            </a:r>
            <a:r>
              <a:rPr sz="900" b="1" spc="-5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Utilities</a:t>
            </a:r>
            <a:endParaRPr sz="900">
              <a:latin typeface="Arial"/>
              <a:cs typeface="Arial"/>
            </a:endParaRPr>
          </a:p>
          <a:p>
            <a:pPr marL="60325">
              <a:lnSpc>
                <a:spcPct val="100000"/>
              </a:lnSpc>
              <a:spcBef>
                <a:spcPts val="5"/>
              </a:spcBef>
            </a:pPr>
            <a:r>
              <a:rPr sz="800" spc="-5" dirty="0">
                <a:latin typeface="Arial"/>
                <a:cs typeface="Arial"/>
              </a:rPr>
              <a:t>Greg</a:t>
            </a:r>
            <a:r>
              <a:rPr sz="800" spc="-3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Norman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7" name="object 13">
            <a:extLst>
              <a:ext uri="{FF2B5EF4-FFF2-40B4-BE49-F238E27FC236}">
                <a16:creationId xmlns:a16="http://schemas.microsoft.com/office/drawing/2014/main" id="{D25048E3-FD63-44D2-8E27-E702CF0D8863}"/>
              </a:ext>
            </a:extLst>
          </p:cNvPr>
          <p:cNvGrpSpPr/>
          <p:nvPr/>
        </p:nvGrpSpPr>
        <p:grpSpPr>
          <a:xfrm>
            <a:off x="3371619" y="1721494"/>
            <a:ext cx="4692015" cy="1009015"/>
            <a:chOff x="2514010" y="1501712"/>
            <a:chExt cx="4692015" cy="1009015"/>
          </a:xfrm>
        </p:grpSpPr>
        <p:sp>
          <p:nvSpPr>
            <p:cNvPr id="18" name="object 14">
              <a:extLst>
                <a:ext uri="{FF2B5EF4-FFF2-40B4-BE49-F238E27FC236}">
                  <a16:creationId xmlns:a16="http://schemas.microsoft.com/office/drawing/2014/main" id="{30187724-1E93-4CD4-9502-66F1772F7F06}"/>
                </a:ext>
              </a:extLst>
            </p:cNvPr>
            <p:cNvSpPr/>
            <p:nvPr/>
          </p:nvSpPr>
          <p:spPr>
            <a:xfrm>
              <a:off x="5026336" y="1508062"/>
              <a:ext cx="2173605" cy="296545"/>
            </a:xfrm>
            <a:custGeom>
              <a:avLst/>
              <a:gdLst/>
              <a:ahLst/>
              <a:cxnLst/>
              <a:rect l="l" t="t" r="r" b="b"/>
              <a:pathLst>
                <a:path w="2173604" h="296544">
                  <a:moveTo>
                    <a:pt x="0" y="0"/>
                  </a:moveTo>
                  <a:lnTo>
                    <a:pt x="0" y="182231"/>
                  </a:lnTo>
                  <a:lnTo>
                    <a:pt x="2173003" y="182231"/>
                  </a:lnTo>
                  <a:lnTo>
                    <a:pt x="2173003" y="296429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5">
              <a:extLst>
                <a:ext uri="{FF2B5EF4-FFF2-40B4-BE49-F238E27FC236}">
                  <a16:creationId xmlns:a16="http://schemas.microsoft.com/office/drawing/2014/main" id="{D2BBF86F-FB7D-427B-AAF1-7DA7786458B1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35773" y="1820254"/>
              <a:ext cx="826186" cy="690109"/>
            </a:xfrm>
            <a:prstGeom prst="rect">
              <a:avLst/>
            </a:prstGeom>
          </p:spPr>
        </p:pic>
        <p:pic>
          <p:nvPicPr>
            <p:cNvPr id="20" name="object 16">
              <a:extLst>
                <a:ext uri="{FF2B5EF4-FFF2-40B4-BE49-F238E27FC236}">
                  <a16:creationId xmlns:a16="http://schemas.microsoft.com/office/drawing/2014/main" id="{923EB0CD-0830-4B27-AFDC-15680B55D07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15598" y="1804491"/>
              <a:ext cx="822874" cy="685998"/>
            </a:xfrm>
            <a:prstGeom prst="rect">
              <a:avLst/>
            </a:prstGeom>
          </p:spPr>
        </p:pic>
        <p:sp>
          <p:nvSpPr>
            <p:cNvPr id="21" name="object 17">
              <a:extLst>
                <a:ext uri="{FF2B5EF4-FFF2-40B4-BE49-F238E27FC236}">
                  <a16:creationId xmlns:a16="http://schemas.microsoft.com/office/drawing/2014/main" id="{E415C5CB-9027-4575-BD8B-47A69C75FEB9}"/>
                </a:ext>
              </a:extLst>
            </p:cNvPr>
            <p:cNvSpPr/>
            <p:nvPr/>
          </p:nvSpPr>
          <p:spPr>
            <a:xfrm>
              <a:off x="2515598" y="1804491"/>
              <a:ext cx="822960" cy="686435"/>
            </a:xfrm>
            <a:custGeom>
              <a:avLst/>
              <a:gdLst/>
              <a:ahLst/>
              <a:cxnLst/>
              <a:rect l="l" t="t" r="r" b="b"/>
              <a:pathLst>
                <a:path w="822960" h="686435">
                  <a:moveTo>
                    <a:pt x="0" y="685998"/>
                  </a:moveTo>
                  <a:lnTo>
                    <a:pt x="0" y="0"/>
                  </a:lnTo>
                  <a:lnTo>
                    <a:pt x="822874" y="0"/>
                  </a:lnTo>
                  <a:lnTo>
                    <a:pt x="822874" y="685998"/>
                  </a:lnTo>
                  <a:lnTo>
                    <a:pt x="0" y="685998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18">
            <a:extLst>
              <a:ext uri="{FF2B5EF4-FFF2-40B4-BE49-F238E27FC236}">
                <a16:creationId xmlns:a16="http://schemas.microsoft.com/office/drawing/2014/main" id="{92C16AA7-AE95-47E8-88FD-6B302A8B852C}"/>
              </a:ext>
            </a:extLst>
          </p:cNvPr>
          <p:cNvSpPr txBox="1"/>
          <p:nvPr/>
        </p:nvSpPr>
        <p:spPr>
          <a:xfrm>
            <a:off x="3505481" y="2145209"/>
            <a:ext cx="558165" cy="423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3189" marR="5080" indent="-111125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P.3.</a:t>
            </a:r>
            <a:r>
              <a:rPr sz="900" b="1" dirty="0">
                <a:latin typeface="Arial"/>
                <a:cs typeface="Arial"/>
              </a:rPr>
              <a:t>3</a:t>
            </a:r>
            <a:r>
              <a:rPr sz="900" b="1" spc="-5" dirty="0">
                <a:latin typeface="Arial"/>
                <a:cs typeface="Arial"/>
              </a:rPr>
              <a:t> NCL  </a:t>
            </a:r>
            <a:r>
              <a:rPr sz="900" b="1" dirty="0">
                <a:latin typeface="Arial"/>
                <a:cs typeface="Arial"/>
              </a:rPr>
              <a:t>HPRF</a:t>
            </a:r>
            <a:endParaRPr sz="900">
              <a:latin typeface="Arial"/>
              <a:cs typeface="Arial"/>
            </a:endParaRPr>
          </a:p>
          <a:p>
            <a:pPr marL="33655">
              <a:lnSpc>
                <a:spcPct val="100000"/>
              </a:lnSpc>
              <a:spcBef>
                <a:spcPts val="10"/>
              </a:spcBef>
            </a:pPr>
            <a:r>
              <a:rPr sz="800" spc="-5" dirty="0">
                <a:latin typeface="Arial"/>
                <a:cs typeface="Arial"/>
              </a:rPr>
              <a:t>John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Moss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23" name="object 19">
            <a:extLst>
              <a:ext uri="{FF2B5EF4-FFF2-40B4-BE49-F238E27FC236}">
                <a16:creationId xmlns:a16="http://schemas.microsoft.com/office/drawing/2014/main" id="{89063BF0-DE19-4287-B95C-F64833B6B7B1}"/>
              </a:ext>
            </a:extLst>
          </p:cNvPr>
          <p:cNvGrpSpPr/>
          <p:nvPr/>
        </p:nvGrpSpPr>
        <p:grpSpPr>
          <a:xfrm>
            <a:off x="2321159" y="1721494"/>
            <a:ext cx="3569335" cy="1009015"/>
            <a:chOff x="1463550" y="1501712"/>
            <a:chExt cx="3569335" cy="1009015"/>
          </a:xfrm>
        </p:grpSpPr>
        <p:sp>
          <p:nvSpPr>
            <p:cNvPr id="24" name="object 20">
              <a:extLst>
                <a:ext uri="{FF2B5EF4-FFF2-40B4-BE49-F238E27FC236}">
                  <a16:creationId xmlns:a16="http://schemas.microsoft.com/office/drawing/2014/main" id="{CE3A65F4-939A-4AC3-8CA1-C62DDACD496F}"/>
                </a:ext>
              </a:extLst>
            </p:cNvPr>
            <p:cNvSpPr/>
            <p:nvPr/>
          </p:nvSpPr>
          <p:spPr>
            <a:xfrm>
              <a:off x="2927035" y="1508062"/>
              <a:ext cx="2099310" cy="296545"/>
            </a:xfrm>
            <a:custGeom>
              <a:avLst/>
              <a:gdLst/>
              <a:ahLst/>
              <a:cxnLst/>
              <a:rect l="l" t="t" r="r" b="b"/>
              <a:pathLst>
                <a:path w="2099310" h="296544">
                  <a:moveTo>
                    <a:pt x="2099301" y="0"/>
                  </a:moveTo>
                  <a:lnTo>
                    <a:pt x="2099301" y="182231"/>
                  </a:lnTo>
                  <a:lnTo>
                    <a:pt x="0" y="182231"/>
                  </a:lnTo>
                  <a:lnTo>
                    <a:pt x="0" y="296429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1">
              <a:extLst>
                <a:ext uri="{FF2B5EF4-FFF2-40B4-BE49-F238E27FC236}">
                  <a16:creationId xmlns:a16="http://schemas.microsoft.com/office/drawing/2014/main" id="{A33463A9-C9E4-4DC6-ADD5-83D3E8FD3B0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83701" y="1820254"/>
              <a:ext cx="826988" cy="690109"/>
            </a:xfrm>
            <a:prstGeom prst="rect">
              <a:avLst/>
            </a:prstGeom>
          </p:spPr>
        </p:pic>
        <p:pic>
          <p:nvPicPr>
            <p:cNvPr id="26" name="object 22">
              <a:extLst>
                <a:ext uri="{FF2B5EF4-FFF2-40B4-BE49-F238E27FC236}">
                  <a16:creationId xmlns:a16="http://schemas.microsoft.com/office/drawing/2014/main" id="{8D7C7D78-6F8E-4CB7-BC6C-972F9A995AB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65137" y="1804491"/>
              <a:ext cx="822064" cy="685998"/>
            </a:xfrm>
            <a:prstGeom prst="rect">
              <a:avLst/>
            </a:prstGeom>
          </p:spPr>
        </p:pic>
        <p:sp>
          <p:nvSpPr>
            <p:cNvPr id="27" name="object 23">
              <a:extLst>
                <a:ext uri="{FF2B5EF4-FFF2-40B4-BE49-F238E27FC236}">
                  <a16:creationId xmlns:a16="http://schemas.microsoft.com/office/drawing/2014/main" id="{531C0552-5005-42E9-97FE-79B5FDEEE641}"/>
                </a:ext>
              </a:extLst>
            </p:cNvPr>
            <p:cNvSpPr/>
            <p:nvPr/>
          </p:nvSpPr>
          <p:spPr>
            <a:xfrm>
              <a:off x="1465137" y="1804491"/>
              <a:ext cx="822325" cy="686435"/>
            </a:xfrm>
            <a:custGeom>
              <a:avLst/>
              <a:gdLst/>
              <a:ahLst/>
              <a:cxnLst/>
              <a:rect l="l" t="t" r="r" b="b"/>
              <a:pathLst>
                <a:path w="822325" h="686435">
                  <a:moveTo>
                    <a:pt x="0" y="685998"/>
                  </a:moveTo>
                  <a:lnTo>
                    <a:pt x="0" y="0"/>
                  </a:lnTo>
                  <a:lnTo>
                    <a:pt x="822064" y="0"/>
                  </a:lnTo>
                  <a:lnTo>
                    <a:pt x="822064" y="685998"/>
                  </a:lnTo>
                  <a:lnTo>
                    <a:pt x="0" y="685998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4">
            <a:extLst>
              <a:ext uri="{FF2B5EF4-FFF2-40B4-BE49-F238E27FC236}">
                <a16:creationId xmlns:a16="http://schemas.microsoft.com/office/drawing/2014/main" id="{AAD997C3-4EAF-4B75-9B13-EB65281B9036}"/>
              </a:ext>
            </a:extLst>
          </p:cNvPr>
          <p:cNvSpPr txBox="1"/>
          <p:nvPr/>
        </p:nvSpPr>
        <p:spPr>
          <a:xfrm>
            <a:off x="2457450" y="2145209"/>
            <a:ext cx="551815" cy="423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0" marR="5080" indent="-108585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P.3.</a:t>
            </a:r>
            <a:r>
              <a:rPr sz="900" b="1" dirty="0">
                <a:latin typeface="Arial"/>
                <a:cs typeface="Arial"/>
              </a:rPr>
              <a:t>2</a:t>
            </a:r>
            <a:r>
              <a:rPr sz="900" b="1" spc="-5" dirty="0">
                <a:latin typeface="Arial"/>
                <a:cs typeface="Arial"/>
              </a:rPr>
              <a:t> </a:t>
            </a:r>
            <a:r>
              <a:rPr sz="900" b="1" spc="5" dirty="0">
                <a:latin typeface="Arial"/>
                <a:cs typeface="Arial"/>
              </a:rPr>
              <a:t>S</a:t>
            </a:r>
            <a:r>
              <a:rPr sz="900" b="1" spc="-10" dirty="0">
                <a:latin typeface="Arial"/>
                <a:cs typeface="Arial"/>
              </a:rPr>
              <a:t>C</a:t>
            </a:r>
            <a:r>
              <a:rPr sz="900" b="1" dirty="0">
                <a:latin typeface="Arial"/>
                <a:cs typeface="Arial"/>
              </a:rPr>
              <a:t>L  HPRF</a:t>
            </a:r>
            <a:endParaRPr sz="900">
              <a:latin typeface="Arial"/>
              <a:cs typeface="Arial"/>
            </a:endParaRPr>
          </a:p>
          <a:p>
            <a:pPr marL="31115">
              <a:lnSpc>
                <a:spcPct val="100000"/>
              </a:lnSpc>
              <a:spcBef>
                <a:spcPts val="10"/>
              </a:spcBef>
            </a:pPr>
            <a:r>
              <a:rPr sz="800" spc="-5" dirty="0">
                <a:latin typeface="Arial"/>
                <a:cs typeface="Arial"/>
              </a:rPr>
              <a:t>John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Moss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29" name="object 25">
            <a:extLst>
              <a:ext uri="{FF2B5EF4-FFF2-40B4-BE49-F238E27FC236}">
                <a16:creationId xmlns:a16="http://schemas.microsoft.com/office/drawing/2014/main" id="{68CF118B-61FD-44BD-A0B0-D7FDC40CB117}"/>
              </a:ext>
            </a:extLst>
          </p:cNvPr>
          <p:cNvGrpSpPr/>
          <p:nvPr/>
        </p:nvGrpSpPr>
        <p:grpSpPr>
          <a:xfrm>
            <a:off x="2727023" y="1721494"/>
            <a:ext cx="6812280" cy="1009015"/>
            <a:chOff x="1869414" y="1501712"/>
            <a:chExt cx="6812280" cy="1009015"/>
          </a:xfrm>
        </p:grpSpPr>
        <p:sp>
          <p:nvSpPr>
            <p:cNvPr id="30" name="object 26">
              <a:extLst>
                <a:ext uri="{FF2B5EF4-FFF2-40B4-BE49-F238E27FC236}">
                  <a16:creationId xmlns:a16="http://schemas.microsoft.com/office/drawing/2014/main" id="{3BFF09E7-2D83-477C-A656-3AE5BDC9D4BC}"/>
                </a:ext>
              </a:extLst>
            </p:cNvPr>
            <p:cNvSpPr/>
            <p:nvPr/>
          </p:nvSpPr>
          <p:spPr>
            <a:xfrm>
              <a:off x="1875764" y="1508062"/>
              <a:ext cx="3150870" cy="296545"/>
            </a:xfrm>
            <a:custGeom>
              <a:avLst/>
              <a:gdLst/>
              <a:ahLst/>
              <a:cxnLst/>
              <a:rect l="l" t="t" r="r" b="b"/>
              <a:pathLst>
                <a:path w="3150870" h="296544">
                  <a:moveTo>
                    <a:pt x="3150571" y="0"/>
                  </a:moveTo>
                  <a:lnTo>
                    <a:pt x="3150571" y="182231"/>
                  </a:lnTo>
                  <a:lnTo>
                    <a:pt x="0" y="182231"/>
                  </a:lnTo>
                  <a:lnTo>
                    <a:pt x="0" y="296429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27">
              <a:extLst>
                <a:ext uri="{FF2B5EF4-FFF2-40B4-BE49-F238E27FC236}">
                  <a16:creationId xmlns:a16="http://schemas.microsoft.com/office/drawing/2014/main" id="{23884A10-462C-4D56-967E-13F4B58B24BB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54125" y="1820254"/>
              <a:ext cx="826988" cy="690109"/>
            </a:xfrm>
            <a:prstGeom prst="rect">
              <a:avLst/>
            </a:prstGeom>
          </p:spPr>
        </p:pic>
        <p:pic>
          <p:nvPicPr>
            <p:cNvPr id="32" name="object 28">
              <a:extLst>
                <a:ext uri="{FF2B5EF4-FFF2-40B4-BE49-F238E27FC236}">
                  <a16:creationId xmlns:a16="http://schemas.microsoft.com/office/drawing/2014/main" id="{786813DA-871F-481B-96D0-BE95781095C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38363" y="1804491"/>
              <a:ext cx="822874" cy="685998"/>
            </a:xfrm>
            <a:prstGeom prst="rect">
              <a:avLst/>
            </a:prstGeom>
          </p:spPr>
        </p:pic>
        <p:sp>
          <p:nvSpPr>
            <p:cNvPr id="33" name="object 29">
              <a:extLst>
                <a:ext uri="{FF2B5EF4-FFF2-40B4-BE49-F238E27FC236}">
                  <a16:creationId xmlns:a16="http://schemas.microsoft.com/office/drawing/2014/main" id="{2B87D179-A409-49B3-81C7-69FDAB32E3D3}"/>
                </a:ext>
              </a:extLst>
            </p:cNvPr>
            <p:cNvSpPr/>
            <p:nvPr/>
          </p:nvSpPr>
          <p:spPr>
            <a:xfrm>
              <a:off x="7838363" y="1804491"/>
              <a:ext cx="822960" cy="686435"/>
            </a:xfrm>
            <a:custGeom>
              <a:avLst/>
              <a:gdLst/>
              <a:ahLst/>
              <a:cxnLst/>
              <a:rect l="l" t="t" r="r" b="b"/>
              <a:pathLst>
                <a:path w="822959" h="686435">
                  <a:moveTo>
                    <a:pt x="0" y="685998"/>
                  </a:moveTo>
                  <a:lnTo>
                    <a:pt x="0" y="0"/>
                  </a:lnTo>
                  <a:lnTo>
                    <a:pt x="822874" y="0"/>
                  </a:lnTo>
                  <a:lnTo>
                    <a:pt x="822874" y="685998"/>
                  </a:lnTo>
                  <a:lnTo>
                    <a:pt x="0" y="685998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0">
            <a:extLst>
              <a:ext uri="{FF2B5EF4-FFF2-40B4-BE49-F238E27FC236}">
                <a16:creationId xmlns:a16="http://schemas.microsoft.com/office/drawing/2014/main" id="{CDAFFA87-8096-4DBD-BB0B-E311832F472C}"/>
              </a:ext>
            </a:extLst>
          </p:cNvPr>
          <p:cNvSpPr txBox="1"/>
          <p:nvPr/>
        </p:nvSpPr>
        <p:spPr>
          <a:xfrm>
            <a:off x="8816099" y="2145209"/>
            <a:ext cx="584835" cy="423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3340" algn="just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P.3.8 RF 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Controls 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K</a:t>
            </a:r>
            <a:r>
              <a:rPr sz="800" spc="-10" dirty="0">
                <a:latin typeface="Arial"/>
                <a:cs typeface="Arial"/>
              </a:rPr>
              <a:t>a</a:t>
            </a:r>
            <a:r>
              <a:rPr sz="800" spc="-5" dirty="0">
                <a:latin typeface="Arial"/>
                <a:cs typeface="Arial"/>
              </a:rPr>
              <a:t>ren W</a:t>
            </a:r>
            <a:r>
              <a:rPr sz="800" spc="-10" dirty="0">
                <a:latin typeface="Arial"/>
                <a:cs typeface="Arial"/>
              </a:rPr>
              <a:t>h</a:t>
            </a:r>
            <a:r>
              <a:rPr sz="800" spc="-5" dirty="0">
                <a:latin typeface="Arial"/>
                <a:cs typeface="Arial"/>
              </a:rPr>
              <a:t>ite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35" name="object 31">
            <a:extLst>
              <a:ext uri="{FF2B5EF4-FFF2-40B4-BE49-F238E27FC236}">
                <a16:creationId xmlns:a16="http://schemas.microsoft.com/office/drawing/2014/main" id="{41E0E0D0-8836-4024-9F7D-E8AB65DEA566}"/>
              </a:ext>
            </a:extLst>
          </p:cNvPr>
          <p:cNvGrpSpPr/>
          <p:nvPr/>
        </p:nvGrpSpPr>
        <p:grpSpPr>
          <a:xfrm>
            <a:off x="5877595" y="1721494"/>
            <a:ext cx="3236595" cy="1009015"/>
            <a:chOff x="5019986" y="1501712"/>
            <a:chExt cx="3236595" cy="1009015"/>
          </a:xfrm>
        </p:grpSpPr>
        <p:sp>
          <p:nvSpPr>
            <p:cNvPr id="36" name="object 32">
              <a:extLst>
                <a:ext uri="{FF2B5EF4-FFF2-40B4-BE49-F238E27FC236}">
                  <a16:creationId xmlns:a16="http://schemas.microsoft.com/office/drawing/2014/main" id="{02DA824F-9160-4AC4-BFD3-1149BBE46956}"/>
                </a:ext>
              </a:extLst>
            </p:cNvPr>
            <p:cNvSpPr/>
            <p:nvPr/>
          </p:nvSpPr>
          <p:spPr>
            <a:xfrm>
              <a:off x="5026336" y="1508062"/>
              <a:ext cx="3223895" cy="296545"/>
            </a:xfrm>
            <a:custGeom>
              <a:avLst/>
              <a:gdLst/>
              <a:ahLst/>
              <a:cxnLst/>
              <a:rect l="l" t="t" r="r" b="b"/>
              <a:pathLst>
                <a:path w="3223895" h="296544">
                  <a:moveTo>
                    <a:pt x="0" y="0"/>
                  </a:moveTo>
                  <a:lnTo>
                    <a:pt x="0" y="182231"/>
                  </a:lnTo>
                  <a:lnTo>
                    <a:pt x="3223464" y="182231"/>
                  </a:lnTo>
                  <a:lnTo>
                    <a:pt x="3223464" y="296429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3">
              <a:extLst>
                <a:ext uri="{FF2B5EF4-FFF2-40B4-BE49-F238E27FC236}">
                  <a16:creationId xmlns:a16="http://schemas.microsoft.com/office/drawing/2014/main" id="{25DB64E9-EA21-437B-B5A2-76B36B643EBE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56006" y="1820254"/>
              <a:ext cx="826988" cy="690109"/>
            </a:xfrm>
            <a:prstGeom prst="rect">
              <a:avLst/>
            </a:prstGeom>
          </p:spPr>
        </p:pic>
        <p:pic>
          <p:nvPicPr>
            <p:cNvPr id="38" name="object 34">
              <a:extLst>
                <a:ext uri="{FF2B5EF4-FFF2-40B4-BE49-F238E27FC236}">
                  <a16:creationId xmlns:a16="http://schemas.microsoft.com/office/drawing/2014/main" id="{14A4AE50-CCE6-4DC2-B1DC-82AA6DC0D2F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36632" y="1804491"/>
              <a:ext cx="822874" cy="685998"/>
            </a:xfrm>
            <a:prstGeom prst="rect">
              <a:avLst/>
            </a:prstGeom>
          </p:spPr>
        </p:pic>
        <p:sp>
          <p:nvSpPr>
            <p:cNvPr id="39" name="object 35">
              <a:extLst>
                <a:ext uri="{FF2B5EF4-FFF2-40B4-BE49-F238E27FC236}">
                  <a16:creationId xmlns:a16="http://schemas.microsoft.com/office/drawing/2014/main" id="{BB9C8DF8-4C8F-43C2-ACED-6B606927BDF1}"/>
                </a:ext>
              </a:extLst>
            </p:cNvPr>
            <p:cNvSpPr/>
            <p:nvPr/>
          </p:nvSpPr>
          <p:spPr>
            <a:xfrm>
              <a:off x="5736632" y="1804491"/>
              <a:ext cx="822960" cy="686435"/>
            </a:xfrm>
            <a:custGeom>
              <a:avLst/>
              <a:gdLst/>
              <a:ahLst/>
              <a:cxnLst/>
              <a:rect l="l" t="t" r="r" b="b"/>
              <a:pathLst>
                <a:path w="822959" h="686435">
                  <a:moveTo>
                    <a:pt x="0" y="685998"/>
                  </a:moveTo>
                  <a:lnTo>
                    <a:pt x="0" y="0"/>
                  </a:lnTo>
                  <a:lnTo>
                    <a:pt x="822874" y="0"/>
                  </a:lnTo>
                  <a:lnTo>
                    <a:pt x="822874" y="685998"/>
                  </a:lnTo>
                  <a:lnTo>
                    <a:pt x="0" y="685998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36">
            <a:extLst>
              <a:ext uri="{FF2B5EF4-FFF2-40B4-BE49-F238E27FC236}">
                <a16:creationId xmlns:a16="http://schemas.microsoft.com/office/drawing/2014/main" id="{5F4703B6-3381-4335-A892-94B7DB7D7406}"/>
              </a:ext>
            </a:extLst>
          </p:cNvPr>
          <p:cNvSpPr txBox="1"/>
          <p:nvPr/>
        </p:nvSpPr>
        <p:spPr>
          <a:xfrm>
            <a:off x="6631756" y="2077177"/>
            <a:ext cx="74739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4790" marR="99060" indent="-117475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P.3.</a:t>
            </a:r>
            <a:r>
              <a:rPr sz="900" b="1" dirty="0">
                <a:latin typeface="Arial"/>
                <a:cs typeface="Arial"/>
              </a:rPr>
              <a:t>6</a:t>
            </a:r>
            <a:r>
              <a:rPr sz="900" b="1" spc="-5" dirty="0">
                <a:latin typeface="Arial"/>
                <a:cs typeface="Arial"/>
              </a:rPr>
              <a:t> New  Linac</a:t>
            </a:r>
            <a:endParaRPr sz="900">
              <a:latin typeface="Arial"/>
              <a:cs typeface="Arial"/>
            </a:endParaRPr>
          </a:p>
          <a:p>
            <a:pPr marL="66040">
              <a:lnSpc>
                <a:spcPts val="1075"/>
              </a:lnSpc>
            </a:pPr>
            <a:r>
              <a:rPr sz="900" b="1" spc="-5" dirty="0">
                <a:latin typeface="Arial"/>
                <a:cs typeface="Arial"/>
              </a:rPr>
              <a:t>Modulators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800" spc="-5" dirty="0">
                <a:latin typeface="Arial"/>
                <a:cs typeface="Arial"/>
              </a:rPr>
              <a:t>D</a:t>
            </a:r>
            <a:r>
              <a:rPr sz="800" spc="-10" dirty="0">
                <a:latin typeface="Arial"/>
                <a:cs typeface="Arial"/>
              </a:rPr>
              <a:t>a</a:t>
            </a:r>
            <a:r>
              <a:rPr sz="800" spc="-5" dirty="0">
                <a:latin typeface="Arial"/>
                <a:cs typeface="Arial"/>
              </a:rPr>
              <a:t>vid An</a:t>
            </a:r>
            <a:r>
              <a:rPr sz="800" spc="-10" dirty="0">
                <a:latin typeface="Arial"/>
                <a:cs typeface="Arial"/>
              </a:rPr>
              <a:t>d</a:t>
            </a:r>
            <a:r>
              <a:rPr sz="800" spc="-5" dirty="0">
                <a:latin typeface="Arial"/>
                <a:cs typeface="Arial"/>
              </a:rPr>
              <a:t>ers</a:t>
            </a:r>
            <a:r>
              <a:rPr sz="800" spc="-10" dirty="0">
                <a:latin typeface="Arial"/>
                <a:cs typeface="Arial"/>
              </a:rPr>
              <a:t>on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41" name="object 37">
            <a:extLst>
              <a:ext uri="{FF2B5EF4-FFF2-40B4-BE49-F238E27FC236}">
                <a16:creationId xmlns:a16="http://schemas.microsoft.com/office/drawing/2014/main" id="{B17FC5C2-A895-44FA-A07C-9FD3756063DD}"/>
              </a:ext>
            </a:extLst>
          </p:cNvPr>
          <p:cNvGrpSpPr/>
          <p:nvPr/>
        </p:nvGrpSpPr>
        <p:grpSpPr>
          <a:xfrm>
            <a:off x="4422890" y="1721494"/>
            <a:ext cx="2589530" cy="1009015"/>
            <a:chOff x="3565281" y="1501712"/>
            <a:chExt cx="2589530" cy="1009015"/>
          </a:xfrm>
        </p:grpSpPr>
        <p:sp>
          <p:nvSpPr>
            <p:cNvPr id="42" name="object 38">
              <a:extLst>
                <a:ext uri="{FF2B5EF4-FFF2-40B4-BE49-F238E27FC236}">
                  <a16:creationId xmlns:a16="http://schemas.microsoft.com/office/drawing/2014/main" id="{76488834-11C8-4B45-8C45-BDB8D3BE7BBE}"/>
                </a:ext>
              </a:extLst>
            </p:cNvPr>
            <p:cNvSpPr/>
            <p:nvPr/>
          </p:nvSpPr>
          <p:spPr>
            <a:xfrm>
              <a:off x="5026336" y="1508062"/>
              <a:ext cx="1122045" cy="296545"/>
            </a:xfrm>
            <a:custGeom>
              <a:avLst/>
              <a:gdLst/>
              <a:ahLst/>
              <a:cxnLst/>
              <a:rect l="l" t="t" r="r" b="b"/>
              <a:pathLst>
                <a:path w="1122045" h="296544">
                  <a:moveTo>
                    <a:pt x="0" y="0"/>
                  </a:moveTo>
                  <a:lnTo>
                    <a:pt x="0" y="182231"/>
                  </a:lnTo>
                  <a:lnTo>
                    <a:pt x="1121733" y="182231"/>
                  </a:lnTo>
                  <a:lnTo>
                    <a:pt x="1121733" y="296429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39">
              <a:extLst>
                <a:ext uri="{FF2B5EF4-FFF2-40B4-BE49-F238E27FC236}">
                  <a16:creationId xmlns:a16="http://schemas.microsoft.com/office/drawing/2014/main" id="{8471843C-4EA6-4454-8139-9B54D5988A09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582629" y="1820254"/>
              <a:ext cx="826988" cy="690109"/>
            </a:xfrm>
            <a:prstGeom prst="rect">
              <a:avLst/>
            </a:prstGeom>
          </p:spPr>
        </p:pic>
        <p:pic>
          <p:nvPicPr>
            <p:cNvPr id="44" name="object 40">
              <a:extLst>
                <a:ext uri="{FF2B5EF4-FFF2-40B4-BE49-F238E27FC236}">
                  <a16:creationId xmlns:a16="http://schemas.microsoft.com/office/drawing/2014/main" id="{62D6D74A-1130-48DD-B516-DC063D53FEA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66868" y="1804491"/>
              <a:ext cx="822064" cy="685998"/>
            </a:xfrm>
            <a:prstGeom prst="rect">
              <a:avLst/>
            </a:prstGeom>
          </p:spPr>
        </p:pic>
        <p:sp>
          <p:nvSpPr>
            <p:cNvPr id="45" name="object 41">
              <a:extLst>
                <a:ext uri="{FF2B5EF4-FFF2-40B4-BE49-F238E27FC236}">
                  <a16:creationId xmlns:a16="http://schemas.microsoft.com/office/drawing/2014/main" id="{1F3A1124-859B-4B13-8834-1D54FE463A6A}"/>
                </a:ext>
              </a:extLst>
            </p:cNvPr>
            <p:cNvSpPr/>
            <p:nvPr/>
          </p:nvSpPr>
          <p:spPr>
            <a:xfrm>
              <a:off x="3566868" y="1804491"/>
              <a:ext cx="822325" cy="686435"/>
            </a:xfrm>
            <a:custGeom>
              <a:avLst/>
              <a:gdLst/>
              <a:ahLst/>
              <a:cxnLst/>
              <a:rect l="l" t="t" r="r" b="b"/>
              <a:pathLst>
                <a:path w="822325" h="686435">
                  <a:moveTo>
                    <a:pt x="0" y="685998"/>
                  </a:moveTo>
                  <a:lnTo>
                    <a:pt x="0" y="0"/>
                  </a:lnTo>
                  <a:lnTo>
                    <a:pt x="822064" y="0"/>
                  </a:lnTo>
                  <a:lnTo>
                    <a:pt x="822064" y="685998"/>
                  </a:lnTo>
                  <a:lnTo>
                    <a:pt x="0" y="685998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2">
            <a:extLst>
              <a:ext uri="{FF2B5EF4-FFF2-40B4-BE49-F238E27FC236}">
                <a16:creationId xmlns:a16="http://schemas.microsoft.com/office/drawing/2014/main" id="{356C73D0-9590-41F0-A4EE-92D8A430A5A4}"/>
              </a:ext>
            </a:extLst>
          </p:cNvPr>
          <p:cNvSpPr txBox="1"/>
          <p:nvPr/>
        </p:nvSpPr>
        <p:spPr>
          <a:xfrm>
            <a:off x="4513017" y="2214052"/>
            <a:ext cx="647065" cy="285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67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P.3.</a:t>
            </a:r>
            <a:r>
              <a:rPr sz="900" b="1" dirty="0">
                <a:latin typeface="Arial"/>
                <a:cs typeface="Arial"/>
              </a:rPr>
              <a:t>4</a:t>
            </a:r>
            <a:r>
              <a:rPr sz="900" b="1" spc="-5" dirty="0">
                <a:latin typeface="Arial"/>
                <a:cs typeface="Arial"/>
              </a:rPr>
              <a:t> </a:t>
            </a:r>
            <a:r>
              <a:rPr sz="900" b="1" spc="5" dirty="0">
                <a:latin typeface="Arial"/>
                <a:cs typeface="Arial"/>
              </a:rPr>
              <a:t>L</a:t>
            </a:r>
            <a:r>
              <a:rPr sz="900" b="1" spc="-5" dirty="0">
                <a:latin typeface="Arial"/>
                <a:cs typeface="Arial"/>
              </a:rPr>
              <a:t>LRF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800" spc="-5" dirty="0">
                <a:latin typeface="Arial"/>
                <a:cs typeface="Arial"/>
              </a:rPr>
              <a:t>Mark Cr</a:t>
            </a:r>
            <a:r>
              <a:rPr sz="800" spc="-10" dirty="0">
                <a:latin typeface="Arial"/>
                <a:cs typeface="Arial"/>
              </a:rPr>
              <a:t>o</a:t>
            </a:r>
            <a:r>
              <a:rPr sz="800" spc="-5" dirty="0">
                <a:latin typeface="Arial"/>
                <a:cs typeface="Arial"/>
              </a:rPr>
              <a:t>fford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47" name="object 43">
            <a:extLst>
              <a:ext uri="{FF2B5EF4-FFF2-40B4-BE49-F238E27FC236}">
                <a16:creationId xmlns:a16="http://schemas.microsoft.com/office/drawing/2014/main" id="{BBC601D9-F9E7-42BE-8E16-A88D0AA4DB97}"/>
              </a:ext>
            </a:extLst>
          </p:cNvPr>
          <p:cNvGrpSpPr/>
          <p:nvPr/>
        </p:nvGrpSpPr>
        <p:grpSpPr>
          <a:xfrm>
            <a:off x="1269888" y="1721494"/>
            <a:ext cx="4620895" cy="1009015"/>
            <a:chOff x="412279" y="1501712"/>
            <a:chExt cx="4620895" cy="1009015"/>
          </a:xfrm>
        </p:grpSpPr>
        <p:sp>
          <p:nvSpPr>
            <p:cNvPr id="48" name="object 44">
              <a:extLst>
                <a:ext uri="{FF2B5EF4-FFF2-40B4-BE49-F238E27FC236}">
                  <a16:creationId xmlns:a16="http://schemas.microsoft.com/office/drawing/2014/main" id="{108A5EE3-DE33-4D85-97B1-90B03DCFD864}"/>
                </a:ext>
              </a:extLst>
            </p:cNvPr>
            <p:cNvSpPr/>
            <p:nvPr/>
          </p:nvSpPr>
          <p:spPr>
            <a:xfrm>
              <a:off x="3977495" y="1508062"/>
              <a:ext cx="1049020" cy="296545"/>
            </a:xfrm>
            <a:custGeom>
              <a:avLst/>
              <a:gdLst/>
              <a:ahLst/>
              <a:cxnLst/>
              <a:rect l="l" t="t" r="r" b="b"/>
              <a:pathLst>
                <a:path w="1049020" h="296544">
                  <a:moveTo>
                    <a:pt x="1048840" y="0"/>
                  </a:moveTo>
                  <a:lnTo>
                    <a:pt x="1048840" y="182231"/>
                  </a:lnTo>
                  <a:lnTo>
                    <a:pt x="0" y="182231"/>
                  </a:lnTo>
                  <a:lnTo>
                    <a:pt x="0" y="296429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5">
              <a:extLst>
                <a:ext uri="{FF2B5EF4-FFF2-40B4-BE49-F238E27FC236}">
                  <a16:creationId xmlns:a16="http://schemas.microsoft.com/office/drawing/2014/main" id="{FA999928-51CC-465B-A773-F478E37B8C72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32430" y="1820254"/>
              <a:ext cx="826988" cy="690109"/>
            </a:xfrm>
            <a:prstGeom prst="rect">
              <a:avLst/>
            </a:prstGeom>
          </p:spPr>
        </p:pic>
        <p:pic>
          <p:nvPicPr>
            <p:cNvPr id="50" name="object 46">
              <a:extLst>
                <a:ext uri="{FF2B5EF4-FFF2-40B4-BE49-F238E27FC236}">
                  <a16:creationId xmlns:a16="http://schemas.microsoft.com/office/drawing/2014/main" id="{78AFEE83-AADF-4779-87E7-F43727B8EF7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3866" y="1804491"/>
              <a:ext cx="822064" cy="685998"/>
            </a:xfrm>
            <a:prstGeom prst="rect">
              <a:avLst/>
            </a:prstGeom>
          </p:spPr>
        </p:pic>
        <p:sp>
          <p:nvSpPr>
            <p:cNvPr id="51" name="object 47">
              <a:extLst>
                <a:ext uri="{FF2B5EF4-FFF2-40B4-BE49-F238E27FC236}">
                  <a16:creationId xmlns:a16="http://schemas.microsoft.com/office/drawing/2014/main" id="{C0A96C4B-5065-4DFC-9EA3-83D70A7EB2E1}"/>
                </a:ext>
              </a:extLst>
            </p:cNvPr>
            <p:cNvSpPr/>
            <p:nvPr/>
          </p:nvSpPr>
          <p:spPr>
            <a:xfrm>
              <a:off x="413866" y="1804491"/>
              <a:ext cx="822325" cy="686435"/>
            </a:xfrm>
            <a:custGeom>
              <a:avLst/>
              <a:gdLst/>
              <a:ahLst/>
              <a:cxnLst/>
              <a:rect l="l" t="t" r="r" b="b"/>
              <a:pathLst>
                <a:path w="822325" h="686435">
                  <a:moveTo>
                    <a:pt x="0" y="685998"/>
                  </a:moveTo>
                  <a:lnTo>
                    <a:pt x="0" y="0"/>
                  </a:lnTo>
                  <a:lnTo>
                    <a:pt x="822064" y="0"/>
                  </a:lnTo>
                  <a:lnTo>
                    <a:pt x="822064" y="685998"/>
                  </a:lnTo>
                  <a:lnTo>
                    <a:pt x="0" y="685998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48">
            <a:extLst>
              <a:ext uri="{FF2B5EF4-FFF2-40B4-BE49-F238E27FC236}">
                <a16:creationId xmlns:a16="http://schemas.microsoft.com/office/drawing/2014/main" id="{A6349DE1-57A8-4663-BE3F-6AC34C6A5409}"/>
              </a:ext>
            </a:extLst>
          </p:cNvPr>
          <p:cNvSpPr txBox="1"/>
          <p:nvPr/>
        </p:nvSpPr>
        <p:spPr>
          <a:xfrm>
            <a:off x="1321094" y="2008334"/>
            <a:ext cx="723900" cy="697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ts val="108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P.3.1</a:t>
            </a:r>
            <a:endParaRPr sz="90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r>
              <a:rPr sz="900" b="1" dirty="0">
                <a:latin typeface="Arial"/>
                <a:cs typeface="Arial"/>
              </a:rPr>
              <a:t>Management  and </a:t>
            </a:r>
            <a:r>
              <a:rPr sz="900" b="1" spc="-5" dirty="0">
                <a:latin typeface="Arial"/>
                <a:cs typeface="Arial"/>
              </a:rPr>
              <a:t>System 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Integration 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John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Moss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53" name="object 49">
            <a:extLst>
              <a:ext uri="{FF2B5EF4-FFF2-40B4-BE49-F238E27FC236}">
                <a16:creationId xmlns:a16="http://schemas.microsoft.com/office/drawing/2014/main" id="{413699ED-2793-4755-AE32-F286BA574236}"/>
              </a:ext>
            </a:extLst>
          </p:cNvPr>
          <p:cNvGrpSpPr/>
          <p:nvPr/>
        </p:nvGrpSpPr>
        <p:grpSpPr>
          <a:xfrm>
            <a:off x="1676563" y="1721494"/>
            <a:ext cx="8913495" cy="1009015"/>
            <a:chOff x="818954" y="1501712"/>
            <a:chExt cx="8913495" cy="1009015"/>
          </a:xfrm>
        </p:grpSpPr>
        <p:sp>
          <p:nvSpPr>
            <p:cNvPr id="54" name="object 50">
              <a:extLst>
                <a:ext uri="{FF2B5EF4-FFF2-40B4-BE49-F238E27FC236}">
                  <a16:creationId xmlns:a16="http://schemas.microsoft.com/office/drawing/2014/main" id="{7ADF7C78-2CB8-44EF-ACE3-1BC8613B5D7E}"/>
                </a:ext>
              </a:extLst>
            </p:cNvPr>
            <p:cNvSpPr/>
            <p:nvPr/>
          </p:nvSpPr>
          <p:spPr>
            <a:xfrm>
              <a:off x="825304" y="1508062"/>
              <a:ext cx="4201160" cy="296545"/>
            </a:xfrm>
            <a:custGeom>
              <a:avLst/>
              <a:gdLst/>
              <a:ahLst/>
              <a:cxnLst/>
              <a:rect l="l" t="t" r="r" b="b"/>
              <a:pathLst>
                <a:path w="4201160" h="296544">
                  <a:moveTo>
                    <a:pt x="4201032" y="0"/>
                  </a:moveTo>
                  <a:lnTo>
                    <a:pt x="4201032" y="182231"/>
                  </a:lnTo>
                  <a:lnTo>
                    <a:pt x="0" y="182231"/>
                  </a:lnTo>
                  <a:lnTo>
                    <a:pt x="0" y="296429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1">
              <a:extLst>
                <a:ext uri="{FF2B5EF4-FFF2-40B4-BE49-F238E27FC236}">
                  <a16:creationId xmlns:a16="http://schemas.microsoft.com/office/drawing/2014/main" id="{F2C6FA9C-4010-4C88-98DA-6C9233C4786C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905395" y="1820254"/>
              <a:ext cx="826988" cy="690109"/>
            </a:xfrm>
            <a:prstGeom prst="rect">
              <a:avLst/>
            </a:prstGeom>
          </p:spPr>
        </p:pic>
        <p:pic>
          <p:nvPicPr>
            <p:cNvPr id="56" name="object 52">
              <a:extLst>
                <a:ext uri="{FF2B5EF4-FFF2-40B4-BE49-F238E27FC236}">
                  <a16:creationId xmlns:a16="http://schemas.microsoft.com/office/drawing/2014/main" id="{D823A892-D838-49BB-B8B4-6ACA4989D49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89634" y="1804491"/>
              <a:ext cx="822064" cy="685998"/>
            </a:xfrm>
            <a:prstGeom prst="rect">
              <a:avLst/>
            </a:prstGeom>
          </p:spPr>
        </p:pic>
        <p:sp>
          <p:nvSpPr>
            <p:cNvPr id="57" name="object 53">
              <a:extLst>
                <a:ext uri="{FF2B5EF4-FFF2-40B4-BE49-F238E27FC236}">
                  <a16:creationId xmlns:a16="http://schemas.microsoft.com/office/drawing/2014/main" id="{19373DD4-5014-46C8-90E2-2FC88E891722}"/>
                </a:ext>
              </a:extLst>
            </p:cNvPr>
            <p:cNvSpPr/>
            <p:nvPr/>
          </p:nvSpPr>
          <p:spPr>
            <a:xfrm>
              <a:off x="8889634" y="1804491"/>
              <a:ext cx="822325" cy="686435"/>
            </a:xfrm>
            <a:custGeom>
              <a:avLst/>
              <a:gdLst/>
              <a:ahLst/>
              <a:cxnLst/>
              <a:rect l="l" t="t" r="r" b="b"/>
              <a:pathLst>
                <a:path w="822325" h="686435">
                  <a:moveTo>
                    <a:pt x="0" y="685998"/>
                  </a:moveTo>
                  <a:lnTo>
                    <a:pt x="0" y="0"/>
                  </a:lnTo>
                  <a:lnTo>
                    <a:pt x="822064" y="0"/>
                  </a:lnTo>
                  <a:lnTo>
                    <a:pt x="822064" y="685998"/>
                  </a:lnTo>
                  <a:lnTo>
                    <a:pt x="0" y="685998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4">
            <a:extLst>
              <a:ext uri="{FF2B5EF4-FFF2-40B4-BE49-F238E27FC236}">
                <a16:creationId xmlns:a16="http://schemas.microsoft.com/office/drawing/2014/main" id="{33BB03A5-366C-457E-86D6-F09CEDA84F2F}"/>
              </a:ext>
            </a:extLst>
          </p:cNvPr>
          <p:cNvSpPr txBox="1"/>
          <p:nvPr/>
        </p:nvSpPr>
        <p:spPr>
          <a:xfrm>
            <a:off x="9818774" y="2145209"/>
            <a:ext cx="679450" cy="423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325" marR="5080" indent="-4826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P.</a:t>
            </a:r>
            <a:r>
              <a:rPr sz="900" b="1" dirty="0">
                <a:latin typeface="Arial"/>
                <a:cs typeface="Arial"/>
              </a:rPr>
              <a:t>3</a:t>
            </a:r>
            <a:r>
              <a:rPr sz="900" b="1" spc="-5" dirty="0">
                <a:latin typeface="Arial"/>
                <a:cs typeface="Arial"/>
              </a:rPr>
              <a:t>.</a:t>
            </a:r>
            <a:r>
              <a:rPr sz="900" b="1" dirty="0">
                <a:latin typeface="Arial"/>
                <a:cs typeface="Arial"/>
              </a:rPr>
              <a:t>9</a:t>
            </a:r>
            <a:r>
              <a:rPr sz="900" b="1" spc="-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G</a:t>
            </a:r>
            <a:r>
              <a:rPr sz="900" b="1" spc="-5" dirty="0">
                <a:latin typeface="Arial"/>
                <a:cs typeface="Arial"/>
              </a:rPr>
              <a:t>l</a:t>
            </a:r>
            <a:r>
              <a:rPr sz="900" b="1" spc="5" dirty="0">
                <a:latin typeface="Arial"/>
                <a:cs typeface="Arial"/>
              </a:rPr>
              <a:t>o</a:t>
            </a:r>
            <a:r>
              <a:rPr sz="900" b="1" spc="-5" dirty="0">
                <a:latin typeface="Arial"/>
                <a:cs typeface="Arial"/>
              </a:rPr>
              <a:t>bal  Controls 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Karen</a:t>
            </a:r>
            <a:r>
              <a:rPr sz="800" spc="-3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White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59" name="object 55">
            <a:extLst>
              <a:ext uri="{FF2B5EF4-FFF2-40B4-BE49-F238E27FC236}">
                <a16:creationId xmlns:a16="http://schemas.microsoft.com/office/drawing/2014/main" id="{0DF0CBF9-54A5-49F2-B060-830D07D36E7E}"/>
              </a:ext>
            </a:extLst>
          </p:cNvPr>
          <p:cNvGrpSpPr/>
          <p:nvPr/>
        </p:nvGrpSpPr>
        <p:grpSpPr>
          <a:xfrm>
            <a:off x="5473350" y="1721494"/>
            <a:ext cx="4692015" cy="1009015"/>
            <a:chOff x="4615741" y="1501712"/>
            <a:chExt cx="4692015" cy="1009015"/>
          </a:xfrm>
        </p:grpSpPr>
        <p:sp>
          <p:nvSpPr>
            <p:cNvPr id="60" name="object 56">
              <a:extLst>
                <a:ext uri="{FF2B5EF4-FFF2-40B4-BE49-F238E27FC236}">
                  <a16:creationId xmlns:a16="http://schemas.microsoft.com/office/drawing/2014/main" id="{5879DD99-B4D7-485B-A7B3-AC58B22E0B36}"/>
                </a:ext>
              </a:extLst>
            </p:cNvPr>
            <p:cNvSpPr/>
            <p:nvPr/>
          </p:nvSpPr>
          <p:spPr>
            <a:xfrm>
              <a:off x="5026336" y="1508062"/>
              <a:ext cx="4274820" cy="296545"/>
            </a:xfrm>
            <a:custGeom>
              <a:avLst/>
              <a:gdLst/>
              <a:ahLst/>
              <a:cxnLst/>
              <a:rect l="l" t="t" r="r" b="b"/>
              <a:pathLst>
                <a:path w="4274820" h="296544">
                  <a:moveTo>
                    <a:pt x="0" y="0"/>
                  </a:moveTo>
                  <a:lnTo>
                    <a:pt x="0" y="182231"/>
                  </a:lnTo>
                  <a:lnTo>
                    <a:pt x="4274734" y="182231"/>
                  </a:lnTo>
                  <a:lnTo>
                    <a:pt x="4274734" y="296429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57">
              <a:extLst>
                <a:ext uri="{FF2B5EF4-FFF2-40B4-BE49-F238E27FC236}">
                  <a16:creationId xmlns:a16="http://schemas.microsoft.com/office/drawing/2014/main" id="{E8080E57-FA62-4F8C-9111-C580EDD2307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633900" y="1820254"/>
              <a:ext cx="826988" cy="690109"/>
            </a:xfrm>
            <a:prstGeom prst="rect">
              <a:avLst/>
            </a:prstGeom>
          </p:spPr>
        </p:pic>
        <p:pic>
          <p:nvPicPr>
            <p:cNvPr id="62" name="object 58">
              <a:extLst>
                <a:ext uri="{FF2B5EF4-FFF2-40B4-BE49-F238E27FC236}">
                  <a16:creationId xmlns:a16="http://schemas.microsoft.com/office/drawing/2014/main" id="{A18175B6-84C8-4FAC-95F2-D2D562EB555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17329" y="1804491"/>
              <a:ext cx="822874" cy="685998"/>
            </a:xfrm>
            <a:prstGeom prst="rect">
              <a:avLst/>
            </a:prstGeom>
          </p:spPr>
        </p:pic>
        <p:sp>
          <p:nvSpPr>
            <p:cNvPr id="63" name="object 59">
              <a:extLst>
                <a:ext uri="{FF2B5EF4-FFF2-40B4-BE49-F238E27FC236}">
                  <a16:creationId xmlns:a16="http://schemas.microsoft.com/office/drawing/2014/main" id="{739AD134-87DF-4BA5-BD20-ED530A7429B6}"/>
                </a:ext>
              </a:extLst>
            </p:cNvPr>
            <p:cNvSpPr/>
            <p:nvPr/>
          </p:nvSpPr>
          <p:spPr>
            <a:xfrm>
              <a:off x="4617329" y="1804491"/>
              <a:ext cx="822960" cy="686435"/>
            </a:xfrm>
            <a:custGeom>
              <a:avLst/>
              <a:gdLst/>
              <a:ahLst/>
              <a:cxnLst/>
              <a:rect l="l" t="t" r="r" b="b"/>
              <a:pathLst>
                <a:path w="822960" h="686435">
                  <a:moveTo>
                    <a:pt x="0" y="685998"/>
                  </a:moveTo>
                  <a:lnTo>
                    <a:pt x="0" y="0"/>
                  </a:lnTo>
                  <a:lnTo>
                    <a:pt x="822874" y="0"/>
                  </a:lnTo>
                  <a:lnTo>
                    <a:pt x="822874" y="685998"/>
                  </a:lnTo>
                  <a:lnTo>
                    <a:pt x="0" y="685998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" name="object 60">
            <a:extLst>
              <a:ext uri="{FF2B5EF4-FFF2-40B4-BE49-F238E27FC236}">
                <a16:creationId xmlns:a16="http://schemas.microsoft.com/office/drawing/2014/main" id="{968D73FE-54A9-4F85-B1A4-F7E2B4275263}"/>
              </a:ext>
            </a:extLst>
          </p:cNvPr>
          <p:cNvSpPr txBox="1"/>
          <p:nvPr/>
        </p:nvSpPr>
        <p:spPr>
          <a:xfrm>
            <a:off x="5502734" y="2077177"/>
            <a:ext cx="76835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315" marR="5080" indent="-22225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P.3.</a:t>
            </a:r>
            <a:r>
              <a:rPr sz="900" b="1" dirty="0">
                <a:latin typeface="Arial"/>
                <a:cs typeface="Arial"/>
              </a:rPr>
              <a:t>5</a:t>
            </a:r>
            <a:r>
              <a:rPr sz="900" b="1" spc="-5" dirty="0">
                <a:latin typeface="Arial"/>
                <a:cs typeface="Arial"/>
              </a:rPr>
              <a:t> </a:t>
            </a:r>
            <a:r>
              <a:rPr sz="900" b="1" spc="5" dirty="0">
                <a:latin typeface="Arial"/>
                <a:cs typeface="Arial"/>
              </a:rPr>
              <a:t>E</a:t>
            </a:r>
            <a:r>
              <a:rPr sz="900" b="1" spc="-5" dirty="0">
                <a:latin typeface="Arial"/>
                <a:cs typeface="Arial"/>
              </a:rPr>
              <a:t>xisting  Linac</a:t>
            </a:r>
            <a:endParaRPr sz="900" dirty="0">
              <a:latin typeface="Arial"/>
              <a:cs typeface="Arial"/>
            </a:endParaRPr>
          </a:p>
          <a:p>
            <a:pPr marL="75565">
              <a:lnSpc>
                <a:spcPts val="1075"/>
              </a:lnSpc>
            </a:pPr>
            <a:r>
              <a:rPr sz="900" b="1" spc="-5" dirty="0">
                <a:latin typeface="Arial"/>
                <a:cs typeface="Arial"/>
              </a:rPr>
              <a:t>Modulators</a:t>
            </a:r>
            <a:endParaRPr sz="900" dirty="0">
              <a:latin typeface="Arial"/>
              <a:cs typeface="Arial"/>
            </a:endParaRPr>
          </a:p>
          <a:p>
            <a:pPr marL="78740">
              <a:lnSpc>
                <a:spcPct val="100000"/>
              </a:lnSpc>
              <a:spcBef>
                <a:spcPts val="5"/>
              </a:spcBef>
            </a:pPr>
            <a:r>
              <a:rPr sz="800" spc="-5" dirty="0">
                <a:latin typeface="Arial"/>
                <a:cs typeface="Arial"/>
              </a:rPr>
              <a:t>C</a:t>
            </a:r>
            <a:r>
              <a:rPr sz="800" spc="-10" dirty="0">
                <a:latin typeface="Arial"/>
                <a:cs typeface="Arial"/>
              </a:rPr>
              <a:t>h</a:t>
            </a:r>
            <a:r>
              <a:rPr sz="800" spc="-5" dirty="0">
                <a:latin typeface="Arial"/>
                <a:cs typeface="Arial"/>
              </a:rPr>
              <a:t>ris Pa</a:t>
            </a:r>
            <a:r>
              <a:rPr sz="800" spc="-10" dirty="0">
                <a:latin typeface="Arial"/>
                <a:cs typeface="Arial"/>
              </a:rPr>
              <a:t>p</a:t>
            </a:r>
            <a:r>
              <a:rPr sz="800" spc="-5" dirty="0">
                <a:latin typeface="Arial"/>
                <a:cs typeface="Arial"/>
              </a:rPr>
              <a:t>pas</a:t>
            </a:r>
            <a:endParaRPr sz="800" dirty="0">
              <a:latin typeface="Arial"/>
              <a:cs typeface="Arial"/>
            </a:endParaRPr>
          </a:p>
        </p:txBody>
      </p:sp>
      <p:grpSp>
        <p:nvGrpSpPr>
          <p:cNvPr id="65" name="object 61">
            <a:extLst>
              <a:ext uri="{FF2B5EF4-FFF2-40B4-BE49-F238E27FC236}">
                <a16:creationId xmlns:a16="http://schemas.microsoft.com/office/drawing/2014/main" id="{065FD053-A6A1-48BB-A158-A9FB4A54EFB1}"/>
              </a:ext>
            </a:extLst>
          </p:cNvPr>
          <p:cNvGrpSpPr/>
          <p:nvPr/>
        </p:nvGrpSpPr>
        <p:grpSpPr>
          <a:xfrm>
            <a:off x="1338731" y="1721494"/>
            <a:ext cx="4554220" cy="1694180"/>
            <a:chOff x="481122" y="1501712"/>
            <a:chExt cx="4554220" cy="1694180"/>
          </a:xfrm>
        </p:grpSpPr>
        <p:sp>
          <p:nvSpPr>
            <p:cNvPr id="66" name="object 62">
              <a:extLst>
                <a:ext uri="{FF2B5EF4-FFF2-40B4-BE49-F238E27FC236}">
                  <a16:creationId xmlns:a16="http://schemas.microsoft.com/office/drawing/2014/main" id="{DB7AAE9E-5B4D-42C2-89EB-B4C8AFBAF658}"/>
                </a:ext>
              </a:extLst>
            </p:cNvPr>
            <p:cNvSpPr/>
            <p:nvPr/>
          </p:nvSpPr>
          <p:spPr>
            <a:xfrm>
              <a:off x="5026336" y="1508062"/>
              <a:ext cx="2540" cy="296545"/>
            </a:xfrm>
            <a:custGeom>
              <a:avLst/>
              <a:gdLst/>
              <a:ahLst/>
              <a:cxnLst/>
              <a:rect l="l" t="t" r="r" b="b"/>
              <a:pathLst>
                <a:path w="2539" h="296544">
                  <a:moveTo>
                    <a:pt x="0" y="0"/>
                  </a:moveTo>
                  <a:lnTo>
                    <a:pt x="0" y="182231"/>
                  </a:lnTo>
                  <a:lnTo>
                    <a:pt x="2429" y="182231"/>
                  </a:lnTo>
                  <a:lnTo>
                    <a:pt x="2429" y="296429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3">
              <a:extLst>
                <a:ext uri="{FF2B5EF4-FFF2-40B4-BE49-F238E27FC236}">
                  <a16:creationId xmlns:a16="http://schemas.microsoft.com/office/drawing/2014/main" id="{1FB8263E-ADAE-4988-8B05-CEA9F07E6925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98472" y="2734657"/>
              <a:ext cx="690109" cy="460887"/>
            </a:xfrm>
            <a:prstGeom prst="rect">
              <a:avLst/>
            </a:prstGeom>
          </p:spPr>
        </p:pic>
        <p:pic>
          <p:nvPicPr>
            <p:cNvPr id="68" name="object 64">
              <a:extLst>
                <a:ext uri="{FF2B5EF4-FFF2-40B4-BE49-F238E27FC236}">
                  <a16:creationId xmlns:a16="http://schemas.microsoft.com/office/drawing/2014/main" id="{07E64EC4-73D5-4853-9EDB-F7479C2C22C0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2709" y="2718886"/>
              <a:ext cx="685188" cy="456792"/>
            </a:xfrm>
            <a:prstGeom prst="rect">
              <a:avLst/>
            </a:prstGeom>
          </p:spPr>
        </p:pic>
        <p:sp>
          <p:nvSpPr>
            <p:cNvPr id="69" name="object 65">
              <a:extLst>
                <a:ext uri="{FF2B5EF4-FFF2-40B4-BE49-F238E27FC236}">
                  <a16:creationId xmlns:a16="http://schemas.microsoft.com/office/drawing/2014/main" id="{BA364DE7-B11F-4679-A50B-4BC730340886}"/>
                </a:ext>
              </a:extLst>
            </p:cNvPr>
            <p:cNvSpPr/>
            <p:nvPr/>
          </p:nvSpPr>
          <p:spPr>
            <a:xfrm>
              <a:off x="482709" y="2718886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" name="object 66">
            <a:extLst>
              <a:ext uri="{FF2B5EF4-FFF2-40B4-BE49-F238E27FC236}">
                <a16:creationId xmlns:a16="http://schemas.microsoft.com/office/drawing/2014/main" id="{0A0BD857-9100-4354-A8C5-BED101FB73BE}"/>
              </a:ext>
            </a:extLst>
          </p:cNvPr>
          <p:cNvSpPr txBox="1"/>
          <p:nvPr/>
        </p:nvSpPr>
        <p:spPr>
          <a:xfrm>
            <a:off x="1359206" y="2918680"/>
            <a:ext cx="648335" cy="481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P.3.1.1</a:t>
            </a:r>
            <a:endParaRPr sz="60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r>
              <a:rPr sz="600" b="1" spc="-5" dirty="0">
                <a:latin typeface="Arial"/>
                <a:cs typeface="Arial"/>
              </a:rPr>
              <a:t>M</a:t>
            </a:r>
            <a:r>
              <a:rPr sz="600" b="1" dirty="0">
                <a:latin typeface="Arial"/>
                <a:cs typeface="Arial"/>
              </a:rPr>
              <a:t>a</a:t>
            </a:r>
            <a:r>
              <a:rPr sz="600" b="1" spc="-5" dirty="0">
                <a:latin typeface="Arial"/>
                <a:cs typeface="Arial"/>
              </a:rPr>
              <a:t>na</a:t>
            </a:r>
            <a:r>
              <a:rPr sz="600" b="1" dirty="0">
                <a:latin typeface="Arial"/>
                <a:cs typeface="Arial"/>
              </a:rPr>
              <a:t>g</a:t>
            </a:r>
            <a:r>
              <a:rPr sz="600" b="1" spc="-5" dirty="0">
                <a:latin typeface="Arial"/>
                <a:cs typeface="Arial"/>
              </a:rPr>
              <a:t>e</a:t>
            </a:r>
            <a:r>
              <a:rPr sz="600" b="1" dirty="0">
                <a:latin typeface="Arial"/>
                <a:cs typeface="Arial"/>
              </a:rPr>
              <a:t>m</a:t>
            </a:r>
            <a:r>
              <a:rPr sz="600" b="1" spc="-5" dirty="0">
                <a:latin typeface="Arial"/>
                <a:cs typeface="Arial"/>
              </a:rPr>
              <a:t>en</a:t>
            </a:r>
            <a:r>
              <a:rPr sz="600" b="1" dirty="0">
                <a:latin typeface="Arial"/>
                <a:cs typeface="Arial"/>
              </a:rPr>
              <a:t>t </a:t>
            </a:r>
            <a:r>
              <a:rPr sz="600" b="1" spc="-5" dirty="0">
                <a:latin typeface="Arial"/>
                <a:cs typeface="Arial"/>
              </a:rPr>
              <a:t>a</a:t>
            </a:r>
            <a:r>
              <a:rPr sz="600" b="1" dirty="0">
                <a:latin typeface="Arial"/>
                <a:cs typeface="Arial"/>
              </a:rPr>
              <a:t>nd  </a:t>
            </a:r>
            <a:r>
              <a:rPr sz="600" b="1" spc="-5" dirty="0">
                <a:latin typeface="Arial"/>
                <a:cs typeface="Arial"/>
              </a:rPr>
              <a:t>System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Integration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ts val="715"/>
              </a:lnSpc>
            </a:pPr>
            <a:r>
              <a:rPr sz="600" spc="-5" dirty="0">
                <a:latin typeface="Arial"/>
                <a:cs typeface="Arial"/>
              </a:rPr>
              <a:t>Jo</a:t>
            </a:r>
            <a:r>
              <a:rPr sz="600" dirty="0">
                <a:latin typeface="Arial"/>
                <a:cs typeface="Arial"/>
              </a:rPr>
              <a:t>hn</a:t>
            </a:r>
            <a:r>
              <a:rPr sz="600" spc="-5" dirty="0">
                <a:latin typeface="Arial"/>
                <a:cs typeface="Arial"/>
              </a:rPr>
              <a:t> M</a:t>
            </a:r>
            <a:r>
              <a:rPr sz="600" dirty="0">
                <a:latin typeface="Arial"/>
                <a:cs typeface="Arial"/>
              </a:rPr>
              <a:t>o</a:t>
            </a:r>
            <a:r>
              <a:rPr sz="600" spc="-5" dirty="0">
                <a:latin typeface="Arial"/>
                <a:cs typeface="Arial"/>
              </a:rPr>
              <a:t>ss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71" name="object 67">
            <a:extLst>
              <a:ext uri="{FF2B5EF4-FFF2-40B4-BE49-F238E27FC236}">
                <a16:creationId xmlns:a16="http://schemas.microsoft.com/office/drawing/2014/main" id="{89CAC420-EE1A-4BF4-9724-CAF2C2F5D8EB}"/>
              </a:ext>
            </a:extLst>
          </p:cNvPr>
          <p:cNvGrpSpPr/>
          <p:nvPr/>
        </p:nvGrpSpPr>
        <p:grpSpPr>
          <a:xfrm>
            <a:off x="1676563" y="2703922"/>
            <a:ext cx="1355090" cy="2456180"/>
            <a:chOff x="818954" y="2484140"/>
            <a:chExt cx="1355090" cy="2456180"/>
          </a:xfrm>
        </p:grpSpPr>
        <p:sp>
          <p:nvSpPr>
            <p:cNvPr id="72" name="object 68">
              <a:extLst>
                <a:ext uri="{FF2B5EF4-FFF2-40B4-BE49-F238E27FC236}">
                  <a16:creationId xmlns:a16="http://schemas.microsoft.com/office/drawing/2014/main" id="{627DF30E-EEAE-4B96-820B-50E0E4FB3046}"/>
                </a:ext>
              </a:extLst>
            </p:cNvPr>
            <p:cNvSpPr/>
            <p:nvPr/>
          </p:nvSpPr>
          <p:spPr>
            <a:xfrm>
              <a:off x="825304" y="2490490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0"/>
                  </a:moveTo>
                  <a:lnTo>
                    <a:pt x="0" y="228396"/>
                  </a:lnTo>
                </a:path>
              </a:pathLst>
            </a:custGeom>
            <a:ln w="126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69">
              <a:extLst>
                <a:ext uri="{FF2B5EF4-FFF2-40B4-BE49-F238E27FC236}">
                  <a16:creationId xmlns:a16="http://schemas.microsoft.com/office/drawing/2014/main" id="{FC42457A-7501-4631-8D67-C8B7FB5812BD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83703" y="4479590"/>
              <a:ext cx="690109" cy="460516"/>
            </a:xfrm>
            <a:prstGeom prst="rect">
              <a:avLst/>
            </a:prstGeom>
          </p:spPr>
        </p:pic>
        <p:pic>
          <p:nvPicPr>
            <p:cNvPr id="74" name="object 70">
              <a:extLst>
                <a:ext uri="{FF2B5EF4-FFF2-40B4-BE49-F238E27FC236}">
                  <a16:creationId xmlns:a16="http://schemas.microsoft.com/office/drawing/2014/main" id="{E386D93C-EF8F-4786-AB2E-3C168D0D0971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65137" y="4461015"/>
              <a:ext cx="685188" cy="456792"/>
            </a:xfrm>
            <a:prstGeom prst="rect">
              <a:avLst/>
            </a:prstGeom>
          </p:spPr>
        </p:pic>
        <p:sp>
          <p:nvSpPr>
            <p:cNvPr id="75" name="object 71">
              <a:extLst>
                <a:ext uri="{FF2B5EF4-FFF2-40B4-BE49-F238E27FC236}">
                  <a16:creationId xmlns:a16="http://schemas.microsoft.com/office/drawing/2014/main" id="{94CF5E17-3C59-41CA-97FD-943B6F214885}"/>
                </a:ext>
              </a:extLst>
            </p:cNvPr>
            <p:cNvSpPr/>
            <p:nvPr/>
          </p:nvSpPr>
          <p:spPr>
            <a:xfrm>
              <a:off x="1465137" y="4461015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6" name="object 72">
            <a:extLst>
              <a:ext uri="{FF2B5EF4-FFF2-40B4-BE49-F238E27FC236}">
                <a16:creationId xmlns:a16="http://schemas.microsoft.com/office/drawing/2014/main" id="{F55548B0-4959-48C2-8DAC-9F0EFDC081B7}"/>
              </a:ext>
            </a:extLst>
          </p:cNvPr>
          <p:cNvSpPr txBox="1"/>
          <p:nvPr/>
        </p:nvSpPr>
        <p:spPr>
          <a:xfrm>
            <a:off x="2320575" y="4797684"/>
            <a:ext cx="6896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P.3.2.5</a:t>
            </a:r>
            <a:r>
              <a:rPr sz="600" b="1" spc="-35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Circulators</a:t>
            </a:r>
            <a:endParaRPr sz="60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</a:pPr>
            <a:r>
              <a:rPr sz="600" spc="-5" dirty="0">
                <a:latin typeface="Arial"/>
                <a:cs typeface="Arial"/>
              </a:rPr>
              <a:t>Jo</a:t>
            </a:r>
            <a:r>
              <a:rPr sz="600" dirty="0">
                <a:latin typeface="Arial"/>
                <a:cs typeface="Arial"/>
              </a:rPr>
              <a:t>hn</a:t>
            </a:r>
            <a:r>
              <a:rPr sz="600" spc="-5" dirty="0">
                <a:latin typeface="Arial"/>
                <a:cs typeface="Arial"/>
              </a:rPr>
              <a:t> M</a:t>
            </a:r>
            <a:r>
              <a:rPr sz="600" dirty="0">
                <a:latin typeface="Arial"/>
                <a:cs typeface="Arial"/>
              </a:rPr>
              <a:t>o</a:t>
            </a:r>
            <a:r>
              <a:rPr sz="600" spc="-5" dirty="0">
                <a:latin typeface="Arial"/>
                <a:cs typeface="Arial"/>
              </a:rPr>
              <a:t>ss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77" name="object 73">
            <a:extLst>
              <a:ext uri="{FF2B5EF4-FFF2-40B4-BE49-F238E27FC236}">
                <a16:creationId xmlns:a16="http://schemas.microsoft.com/office/drawing/2014/main" id="{1911F94F-C15B-4A55-A24C-6598C458D791}"/>
              </a:ext>
            </a:extLst>
          </p:cNvPr>
          <p:cNvGrpSpPr/>
          <p:nvPr/>
        </p:nvGrpSpPr>
        <p:grpSpPr>
          <a:xfrm>
            <a:off x="2202198" y="2703922"/>
            <a:ext cx="829310" cy="2211705"/>
            <a:chOff x="1344589" y="2484140"/>
            <a:chExt cx="829310" cy="2211705"/>
          </a:xfrm>
        </p:grpSpPr>
        <p:sp>
          <p:nvSpPr>
            <p:cNvPr id="78" name="object 74">
              <a:extLst>
                <a:ext uri="{FF2B5EF4-FFF2-40B4-BE49-F238E27FC236}">
                  <a16:creationId xmlns:a16="http://schemas.microsoft.com/office/drawing/2014/main" id="{6722BA1F-66CC-40E2-A0FA-4B51916FD9C2}"/>
                </a:ext>
              </a:extLst>
            </p:cNvPr>
            <p:cNvSpPr/>
            <p:nvPr/>
          </p:nvSpPr>
          <p:spPr>
            <a:xfrm>
              <a:off x="1350939" y="2490490"/>
              <a:ext cx="525145" cy="2199005"/>
            </a:xfrm>
            <a:custGeom>
              <a:avLst/>
              <a:gdLst/>
              <a:ahLst/>
              <a:cxnLst/>
              <a:rect l="l" t="t" r="r" b="b"/>
              <a:pathLst>
                <a:path w="525144" h="2199004">
                  <a:moveTo>
                    <a:pt x="524825" y="0"/>
                  </a:moveTo>
                  <a:lnTo>
                    <a:pt x="524825" y="114198"/>
                  </a:lnTo>
                  <a:lnTo>
                    <a:pt x="0" y="114198"/>
                  </a:lnTo>
                  <a:lnTo>
                    <a:pt x="0" y="2198921"/>
                  </a:lnTo>
                  <a:lnTo>
                    <a:pt x="114198" y="2198921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5">
              <a:extLst>
                <a:ext uri="{FF2B5EF4-FFF2-40B4-BE49-F238E27FC236}">
                  <a16:creationId xmlns:a16="http://schemas.microsoft.com/office/drawing/2014/main" id="{C01BDDF9-C45C-4A01-83B0-E8D1104DCE00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74856" y="3870587"/>
              <a:ext cx="698957" cy="472990"/>
            </a:xfrm>
            <a:prstGeom prst="rect">
              <a:avLst/>
            </a:prstGeom>
          </p:spPr>
        </p:pic>
        <p:pic>
          <p:nvPicPr>
            <p:cNvPr id="80" name="object 76">
              <a:extLst>
                <a:ext uri="{FF2B5EF4-FFF2-40B4-BE49-F238E27FC236}">
                  <a16:creationId xmlns:a16="http://schemas.microsoft.com/office/drawing/2014/main" id="{F73633FE-9435-4F76-86C2-03E41C4F3E54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465137" y="3860867"/>
              <a:ext cx="685188" cy="456792"/>
            </a:xfrm>
            <a:prstGeom prst="rect">
              <a:avLst/>
            </a:prstGeom>
          </p:spPr>
        </p:pic>
        <p:sp>
          <p:nvSpPr>
            <p:cNvPr id="81" name="object 77">
              <a:extLst>
                <a:ext uri="{FF2B5EF4-FFF2-40B4-BE49-F238E27FC236}">
                  <a16:creationId xmlns:a16="http://schemas.microsoft.com/office/drawing/2014/main" id="{6370F2C2-46FC-4739-93DC-CAAC09DEDEAD}"/>
                </a:ext>
              </a:extLst>
            </p:cNvPr>
            <p:cNvSpPr/>
            <p:nvPr/>
          </p:nvSpPr>
          <p:spPr>
            <a:xfrm>
              <a:off x="1465137" y="3860867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2" name="object 78">
            <a:extLst>
              <a:ext uri="{FF2B5EF4-FFF2-40B4-BE49-F238E27FC236}">
                <a16:creationId xmlns:a16="http://schemas.microsoft.com/office/drawing/2014/main" id="{7E866E31-36C6-4AC3-B28A-49087A948C28}"/>
              </a:ext>
            </a:extLst>
          </p:cNvPr>
          <p:cNvSpPr txBox="1"/>
          <p:nvPr/>
        </p:nvSpPr>
        <p:spPr>
          <a:xfrm>
            <a:off x="2345681" y="4197537"/>
            <a:ext cx="6388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Arial"/>
                <a:cs typeface="Arial"/>
              </a:rPr>
              <a:t>P</a:t>
            </a:r>
            <a:r>
              <a:rPr sz="600" b="1" spc="-5" dirty="0">
                <a:latin typeface="Arial"/>
                <a:cs typeface="Arial"/>
              </a:rPr>
              <a:t>.3.</a:t>
            </a:r>
            <a:r>
              <a:rPr sz="600" b="1" dirty="0">
                <a:latin typeface="Arial"/>
                <a:cs typeface="Arial"/>
              </a:rPr>
              <a:t>2</a:t>
            </a:r>
            <a:r>
              <a:rPr sz="600" b="1" spc="-5" dirty="0">
                <a:latin typeface="Arial"/>
                <a:cs typeface="Arial"/>
              </a:rPr>
              <a:t>.</a:t>
            </a:r>
            <a:r>
              <a:rPr sz="600" b="1" dirty="0">
                <a:latin typeface="Arial"/>
                <a:cs typeface="Arial"/>
              </a:rPr>
              <a:t>3</a:t>
            </a:r>
            <a:r>
              <a:rPr sz="600" b="1" spc="-5" dirty="0">
                <a:latin typeface="Arial"/>
                <a:cs typeface="Arial"/>
              </a:rPr>
              <a:t> Kly</a:t>
            </a:r>
            <a:r>
              <a:rPr sz="600" b="1" dirty="0">
                <a:latin typeface="Arial"/>
                <a:cs typeface="Arial"/>
              </a:rPr>
              <a:t>s</a:t>
            </a:r>
            <a:r>
              <a:rPr sz="600" b="1" spc="-5" dirty="0">
                <a:latin typeface="Arial"/>
                <a:cs typeface="Arial"/>
              </a:rPr>
              <a:t>t</a:t>
            </a:r>
            <a:r>
              <a:rPr sz="600" b="1" dirty="0">
                <a:latin typeface="Arial"/>
                <a:cs typeface="Arial"/>
              </a:rPr>
              <a:t>r</a:t>
            </a:r>
            <a:r>
              <a:rPr sz="600" b="1" spc="-5" dirty="0">
                <a:latin typeface="Arial"/>
                <a:cs typeface="Arial"/>
              </a:rPr>
              <a:t>ons</a:t>
            </a:r>
            <a:endParaRPr sz="600">
              <a:latin typeface="Arial"/>
              <a:cs typeface="Arial"/>
            </a:endParaRPr>
          </a:p>
          <a:p>
            <a:pPr marL="1270" algn="ctr">
              <a:lnSpc>
                <a:spcPct val="100000"/>
              </a:lnSpc>
            </a:pPr>
            <a:r>
              <a:rPr sz="600" spc="-5" dirty="0">
                <a:latin typeface="Arial"/>
                <a:cs typeface="Arial"/>
              </a:rPr>
              <a:t>Jo</a:t>
            </a:r>
            <a:r>
              <a:rPr sz="600" dirty="0">
                <a:latin typeface="Arial"/>
                <a:cs typeface="Arial"/>
              </a:rPr>
              <a:t>hn</a:t>
            </a:r>
            <a:r>
              <a:rPr sz="600" spc="-5" dirty="0">
                <a:latin typeface="Arial"/>
                <a:cs typeface="Arial"/>
              </a:rPr>
              <a:t> M</a:t>
            </a:r>
            <a:r>
              <a:rPr sz="600" dirty="0">
                <a:latin typeface="Arial"/>
                <a:cs typeface="Arial"/>
              </a:rPr>
              <a:t>o</a:t>
            </a:r>
            <a:r>
              <a:rPr sz="600" spc="-5" dirty="0">
                <a:latin typeface="Arial"/>
                <a:cs typeface="Arial"/>
              </a:rPr>
              <a:t>ss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83" name="object 79">
            <a:extLst>
              <a:ext uri="{FF2B5EF4-FFF2-40B4-BE49-F238E27FC236}">
                <a16:creationId xmlns:a16="http://schemas.microsoft.com/office/drawing/2014/main" id="{527A5C4C-4FB5-4F4A-8D2E-1FC7F1BBD5EB}"/>
              </a:ext>
            </a:extLst>
          </p:cNvPr>
          <p:cNvGrpSpPr/>
          <p:nvPr/>
        </p:nvGrpSpPr>
        <p:grpSpPr>
          <a:xfrm>
            <a:off x="2202198" y="2703922"/>
            <a:ext cx="829310" cy="1611630"/>
            <a:chOff x="1344589" y="2484140"/>
            <a:chExt cx="829310" cy="1611630"/>
          </a:xfrm>
        </p:grpSpPr>
        <p:sp>
          <p:nvSpPr>
            <p:cNvPr id="84" name="object 80">
              <a:extLst>
                <a:ext uri="{FF2B5EF4-FFF2-40B4-BE49-F238E27FC236}">
                  <a16:creationId xmlns:a16="http://schemas.microsoft.com/office/drawing/2014/main" id="{56E9318F-FDF9-4A02-AD4E-9F3A211496E4}"/>
                </a:ext>
              </a:extLst>
            </p:cNvPr>
            <p:cNvSpPr/>
            <p:nvPr/>
          </p:nvSpPr>
          <p:spPr>
            <a:xfrm>
              <a:off x="1350939" y="2490490"/>
              <a:ext cx="525145" cy="1598930"/>
            </a:xfrm>
            <a:custGeom>
              <a:avLst/>
              <a:gdLst/>
              <a:ahLst/>
              <a:cxnLst/>
              <a:rect l="l" t="t" r="r" b="b"/>
              <a:pathLst>
                <a:path w="525144" h="1598929">
                  <a:moveTo>
                    <a:pt x="524825" y="0"/>
                  </a:moveTo>
                  <a:lnTo>
                    <a:pt x="524825" y="114198"/>
                  </a:lnTo>
                  <a:lnTo>
                    <a:pt x="0" y="114198"/>
                  </a:lnTo>
                  <a:lnTo>
                    <a:pt x="0" y="1598773"/>
                  </a:lnTo>
                  <a:lnTo>
                    <a:pt x="114198" y="1598773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1">
              <a:extLst>
                <a:ext uri="{FF2B5EF4-FFF2-40B4-BE49-F238E27FC236}">
                  <a16:creationId xmlns:a16="http://schemas.microsoft.com/office/drawing/2014/main" id="{E9A33BB4-68CB-41EE-8486-2AD972D39873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474856" y="3300406"/>
              <a:ext cx="698957" cy="473800"/>
            </a:xfrm>
            <a:prstGeom prst="rect">
              <a:avLst/>
            </a:prstGeom>
          </p:spPr>
        </p:pic>
        <p:pic>
          <p:nvPicPr>
            <p:cNvPr id="86" name="object 82">
              <a:extLst>
                <a:ext uri="{FF2B5EF4-FFF2-40B4-BE49-F238E27FC236}">
                  <a16:creationId xmlns:a16="http://schemas.microsoft.com/office/drawing/2014/main" id="{31453100-77C4-4167-B9E4-8EAABB012509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465137" y="3289877"/>
              <a:ext cx="685188" cy="456792"/>
            </a:xfrm>
            <a:prstGeom prst="rect">
              <a:avLst/>
            </a:prstGeom>
          </p:spPr>
        </p:pic>
        <p:sp>
          <p:nvSpPr>
            <p:cNvPr id="87" name="object 83">
              <a:extLst>
                <a:ext uri="{FF2B5EF4-FFF2-40B4-BE49-F238E27FC236}">
                  <a16:creationId xmlns:a16="http://schemas.microsoft.com/office/drawing/2014/main" id="{045320B1-5ECB-4C90-A61B-47F9F2DD1C0C}"/>
                </a:ext>
              </a:extLst>
            </p:cNvPr>
            <p:cNvSpPr/>
            <p:nvPr/>
          </p:nvSpPr>
          <p:spPr>
            <a:xfrm>
              <a:off x="1465137" y="3289877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8" name="object 84">
            <a:extLst>
              <a:ext uri="{FF2B5EF4-FFF2-40B4-BE49-F238E27FC236}">
                <a16:creationId xmlns:a16="http://schemas.microsoft.com/office/drawing/2014/main" id="{956B82EE-C149-420A-8D2A-DAC593B44863}"/>
              </a:ext>
            </a:extLst>
          </p:cNvPr>
          <p:cNvSpPr txBox="1"/>
          <p:nvPr/>
        </p:nvSpPr>
        <p:spPr>
          <a:xfrm>
            <a:off x="2421800" y="3581191"/>
            <a:ext cx="486409" cy="299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P.3.2.2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ts val="715"/>
              </a:lnSpc>
            </a:pPr>
            <a:r>
              <a:rPr sz="600" b="1" spc="-5" dirty="0">
                <a:latin typeface="Arial"/>
                <a:cs typeface="Arial"/>
              </a:rPr>
              <a:t>Transmitters</a:t>
            </a:r>
            <a:endParaRPr sz="600">
              <a:latin typeface="Arial"/>
              <a:cs typeface="Arial"/>
            </a:endParaRPr>
          </a:p>
          <a:p>
            <a:pPr marL="1270" algn="ctr">
              <a:lnSpc>
                <a:spcPts val="715"/>
              </a:lnSpc>
            </a:pPr>
            <a:r>
              <a:rPr sz="600" spc="-5" dirty="0">
                <a:latin typeface="Arial"/>
                <a:cs typeface="Arial"/>
              </a:rPr>
              <a:t>Jo</a:t>
            </a:r>
            <a:r>
              <a:rPr sz="600" dirty="0">
                <a:latin typeface="Arial"/>
                <a:cs typeface="Arial"/>
              </a:rPr>
              <a:t>hn</a:t>
            </a:r>
            <a:r>
              <a:rPr sz="600" spc="-5" dirty="0">
                <a:latin typeface="Arial"/>
                <a:cs typeface="Arial"/>
              </a:rPr>
              <a:t> M</a:t>
            </a:r>
            <a:r>
              <a:rPr sz="600" dirty="0">
                <a:latin typeface="Arial"/>
                <a:cs typeface="Arial"/>
              </a:rPr>
              <a:t>o</a:t>
            </a:r>
            <a:r>
              <a:rPr sz="600" spc="-5" dirty="0">
                <a:latin typeface="Arial"/>
                <a:cs typeface="Arial"/>
              </a:rPr>
              <a:t>ss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89" name="object 85">
            <a:extLst>
              <a:ext uri="{FF2B5EF4-FFF2-40B4-BE49-F238E27FC236}">
                <a16:creationId xmlns:a16="http://schemas.microsoft.com/office/drawing/2014/main" id="{F181C1E8-89A8-458F-9689-E4CD26D06A6D}"/>
              </a:ext>
            </a:extLst>
          </p:cNvPr>
          <p:cNvGrpSpPr/>
          <p:nvPr/>
        </p:nvGrpSpPr>
        <p:grpSpPr>
          <a:xfrm>
            <a:off x="2202198" y="2703922"/>
            <a:ext cx="829310" cy="1040765"/>
            <a:chOff x="1344589" y="2484140"/>
            <a:chExt cx="829310" cy="1040765"/>
          </a:xfrm>
        </p:grpSpPr>
        <p:sp>
          <p:nvSpPr>
            <p:cNvPr id="90" name="object 86">
              <a:extLst>
                <a:ext uri="{FF2B5EF4-FFF2-40B4-BE49-F238E27FC236}">
                  <a16:creationId xmlns:a16="http://schemas.microsoft.com/office/drawing/2014/main" id="{3853684D-4861-42C6-A1A7-E41C88A87EB8}"/>
                </a:ext>
              </a:extLst>
            </p:cNvPr>
            <p:cNvSpPr/>
            <p:nvPr/>
          </p:nvSpPr>
          <p:spPr>
            <a:xfrm>
              <a:off x="1350939" y="2490490"/>
              <a:ext cx="525145" cy="1028065"/>
            </a:xfrm>
            <a:custGeom>
              <a:avLst/>
              <a:gdLst/>
              <a:ahLst/>
              <a:cxnLst/>
              <a:rect l="l" t="t" r="r" b="b"/>
              <a:pathLst>
                <a:path w="525144" h="1028064">
                  <a:moveTo>
                    <a:pt x="524825" y="0"/>
                  </a:moveTo>
                  <a:lnTo>
                    <a:pt x="524825" y="114198"/>
                  </a:lnTo>
                  <a:lnTo>
                    <a:pt x="0" y="114198"/>
                  </a:lnTo>
                  <a:lnTo>
                    <a:pt x="0" y="1027782"/>
                  </a:lnTo>
                  <a:lnTo>
                    <a:pt x="114198" y="102778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87">
              <a:extLst>
                <a:ext uri="{FF2B5EF4-FFF2-40B4-BE49-F238E27FC236}">
                  <a16:creationId xmlns:a16="http://schemas.microsoft.com/office/drawing/2014/main" id="{AE50E476-1ACB-41F7-B0B0-4EF56B77A580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474856" y="2730225"/>
              <a:ext cx="698957" cy="469750"/>
            </a:xfrm>
            <a:prstGeom prst="rect">
              <a:avLst/>
            </a:prstGeom>
          </p:spPr>
        </p:pic>
        <p:pic>
          <p:nvPicPr>
            <p:cNvPr id="92" name="object 88">
              <a:extLst>
                <a:ext uri="{FF2B5EF4-FFF2-40B4-BE49-F238E27FC236}">
                  <a16:creationId xmlns:a16="http://schemas.microsoft.com/office/drawing/2014/main" id="{8BC4285D-D00A-4011-9D9A-A5DA8FEAF531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65137" y="2718886"/>
              <a:ext cx="685188" cy="456792"/>
            </a:xfrm>
            <a:prstGeom prst="rect">
              <a:avLst/>
            </a:prstGeom>
          </p:spPr>
        </p:pic>
        <p:sp>
          <p:nvSpPr>
            <p:cNvPr id="93" name="object 89">
              <a:extLst>
                <a:ext uri="{FF2B5EF4-FFF2-40B4-BE49-F238E27FC236}">
                  <a16:creationId xmlns:a16="http://schemas.microsoft.com/office/drawing/2014/main" id="{6CA6AFDF-24AB-4D1F-BE9D-8C4EDBFCA8CF}"/>
                </a:ext>
              </a:extLst>
            </p:cNvPr>
            <p:cNvSpPr/>
            <p:nvPr/>
          </p:nvSpPr>
          <p:spPr>
            <a:xfrm>
              <a:off x="1465137" y="2718886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4" name="object 90">
            <a:extLst>
              <a:ext uri="{FF2B5EF4-FFF2-40B4-BE49-F238E27FC236}">
                <a16:creationId xmlns:a16="http://schemas.microsoft.com/office/drawing/2014/main" id="{106950C7-3D89-4F04-BEB4-01A23E4B0815}"/>
              </a:ext>
            </a:extLst>
          </p:cNvPr>
          <p:cNvSpPr txBox="1"/>
          <p:nvPr/>
        </p:nvSpPr>
        <p:spPr>
          <a:xfrm>
            <a:off x="2341634" y="2918680"/>
            <a:ext cx="648335" cy="481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P.3.2.1</a:t>
            </a:r>
            <a:endParaRPr sz="60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r>
              <a:rPr sz="600" b="1" spc="-5" dirty="0">
                <a:latin typeface="Arial"/>
                <a:cs typeface="Arial"/>
              </a:rPr>
              <a:t>M</a:t>
            </a:r>
            <a:r>
              <a:rPr sz="600" b="1" dirty="0">
                <a:latin typeface="Arial"/>
                <a:cs typeface="Arial"/>
              </a:rPr>
              <a:t>a</a:t>
            </a:r>
            <a:r>
              <a:rPr sz="600" b="1" spc="-5" dirty="0">
                <a:latin typeface="Arial"/>
                <a:cs typeface="Arial"/>
              </a:rPr>
              <a:t>na</a:t>
            </a:r>
            <a:r>
              <a:rPr sz="600" b="1" dirty="0">
                <a:latin typeface="Arial"/>
                <a:cs typeface="Arial"/>
              </a:rPr>
              <a:t>g</a:t>
            </a:r>
            <a:r>
              <a:rPr sz="600" b="1" spc="-5" dirty="0">
                <a:latin typeface="Arial"/>
                <a:cs typeface="Arial"/>
              </a:rPr>
              <a:t>e</a:t>
            </a:r>
            <a:r>
              <a:rPr sz="600" b="1" dirty="0">
                <a:latin typeface="Arial"/>
                <a:cs typeface="Arial"/>
              </a:rPr>
              <a:t>m</a:t>
            </a:r>
            <a:r>
              <a:rPr sz="600" b="1" spc="-5" dirty="0">
                <a:latin typeface="Arial"/>
                <a:cs typeface="Arial"/>
              </a:rPr>
              <a:t>en</a:t>
            </a:r>
            <a:r>
              <a:rPr sz="600" b="1" dirty="0">
                <a:latin typeface="Arial"/>
                <a:cs typeface="Arial"/>
              </a:rPr>
              <a:t>t </a:t>
            </a:r>
            <a:r>
              <a:rPr sz="600" b="1" spc="-5" dirty="0">
                <a:latin typeface="Arial"/>
                <a:cs typeface="Arial"/>
              </a:rPr>
              <a:t>a</a:t>
            </a:r>
            <a:r>
              <a:rPr sz="600" b="1" dirty="0">
                <a:latin typeface="Arial"/>
                <a:cs typeface="Arial"/>
              </a:rPr>
              <a:t>nd  </a:t>
            </a:r>
            <a:r>
              <a:rPr sz="600" b="1" spc="-5" dirty="0">
                <a:latin typeface="Arial"/>
                <a:cs typeface="Arial"/>
              </a:rPr>
              <a:t>System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Integration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ts val="715"/>
              </a:lnSpc>
            </a:pPr>
            <a:r>
              <a:rPr sz="600" spc="-5" dirty="0">
                <a:latin typeface="Arial"/>
                <a:cs typeface="Arial"/>
              </a:rPr>
              <a:t>Jo</a:t>
            </a:r>
            <a:r>
              <a:rPr sz="600" dirty="0">
                <a:latin typeface="Arial"/>
                <a:cs typeface="Arial"/>
              </a:rPr>
              <a:t>hn</a:t>
            </a:r>
            <a:r>
              <a:rPr sz="600" spc="-5" dirty="0">
                <a:latin typeface="Arial"/>
                <a:cs typeface="Arial"/>
              </a:rPr>
              <a:t> M</a:t>
            </a:r>
            <a:r>
              <a:rPr sz="600" dirty="0">
                <a:latin typeface="Arial"/>
                <a:cs typeface="Arial"/>
              </a:rPr>
              <a:t>o</a:t>
            </a:r>
            <a:r>
              <a:rPr sz="600" spc="-5" dirty="0">
                <a:latin typeface="Arial"/>
                <a:cs typeface="Arial"/>
              </a:rPr>
              <a:t>ss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95" name="object 91">
            <a:extLst>
              <a:ext uri="{FF2B5EF4-FFF2-40B4-BE49-F238E27FC236}">
                <a16:creationId xmlns:a16="http://schemas.microsoft.com/office/drawing/2014/main" id="{5E788EB6-386A-4CB1-9D09-F3C99A17BFAB}"/>
              </a:ext>
            </a:extLst>
          </p:cNvPr>
          <p:cNvGrpSpPr/>
          <p:nvPr/>
        </p:nvGrpSpPr>
        <p:grpSpPr>
          <a:xfrm>
            <a:off x="2202198" y="2703922"/>
            <a:ext cx="1991360" cy="1855470"/>
            <a:chOff x="1344589" y="2484140"/>
            <a:chExt cx="1991360" cy="1855470"/>
          </a:xfrm>
        </p:grpSpPr>
        <p:sp>
          <p:nvSpPr>
            <p:cNvPr id="96" name="object 92">
              <a:extLst>
                <a:ext uri="{FF2B5EF4-FFF2-40B4-BE49-F238E27FC236}">
                  <a16:creationId xmlns:a16="http://schemas.microsoft.com/office/drawing/2014/main" id="{E97E7789-0334-4B56-96CE-6C4BF2399316}"/>
                </a:ext>
              </a:extLst>
            </p:cNvPr>
            <p:cNvSpPr/>
            <p:nvPr/>
          </p:nvSpPr>
          <p:spPr>
            <a:xfrm>
              <a:off x="1350939" y="2490490"/>
              <a:ext cx="525145" cy="457200"/>
            </a:xfrm>
            <a:custGeom>
              <a:avLst/>
              <a:gdLst/>
              <a:ahLst/>
              <a:cxnLst/>
              <a:rect l="l" t="t" r="r" b="b"/>
              <a:pathLst>
                <a:path w="525144" h="457200">
                  <a:moveTo>
                    <a:pt x="524825" y="0"/>
                  </a:moveTo>
                  <a:lnTo>
                    <a:pt x="524825" y="114198"/>
                  </a:lnTo>
                  <a:lnTo>
                    <a:pt x="0" y="114198"/>
                  </a:lnTo>
                  <a:lnTo>
                    <a:pt x="0" y="456792"/>
                  </a:lnTo>
                  <a:lnTo>
                    <a:pt x="114198" y="45679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3">
              <a:extLst>
                <a:ext uri="{FF2B5EF4-FFF2-40B4-BE49-F238E27FC236}">
                  <a16:creationId xmlns:a16="http://schemas.microsoft.com/office/drawing/2014/main" id="{0257A8EC-9C69-419F-8111-850931A0DE9B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645558" y="3879428"/>
              <a:ext cx="690109" cy="459729"/>
            </a:xfrm>
            <a:prstGeom prst="rect">
              <a:avLst/>
            </a:prstGeom>
          </p:spPr>
        </p:pic>
        <p:pic>
          <p:nvPicPr>
            <p:cNvPr id="98" name="object 94">
              <a:extLst>
                <a:ext uri="{FF2B5EF4-FFF2-40B4-BE49-F238E27FC236}">
                  <a16:creationId xmlns:a16="http://schemas.microsoft.com/office/drawing/2014/main" id="{56752DC8-4CB1-4743-821F-1679E2BCF081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629796" y="3860867"/>
              <a:ext cx="685188" cy="456792"/>
            </a:xfrm>
            <a:prstGeom prst="rect">
              <a:avLst/>
            </a:prstGeom>
          </p:spPr>
        </p:pic>
        <p:sp>
          <p:nvSpPr>
            <p:cNvPr id="99" name="object 95">
              <a:extLst>
                <a:ext uri="{FF2B5EF4-FFF2-40B4-BE49-F238E27FC236}">
                  <a16:creationId xmlns:a16="http://schemas.microsoft.com/office/drawing/2014/main" id="{3B5C2615-8D3F-458D-8D36-74778C2EAF3F}"/>
                </a:ext>
              </a:extLst>
            </p:cNvPr>
            <p:cNvSpPr/>
            <p:nvPr/>
          </p:nvSpPr>
          <p:spPr>
            <a:xfrm>
              <a:off x="2629796" y="3860867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0" name="object 96">
            <a:extLst>
              <a:ext uri="{FF2B5EF4-FFF2-40B4-BE49-F238E27FC236}">
                <a16:creationId xmlns:a16="http://schemas.microsoft.com/office/drawing/2014/main" id="{8707CD9B-1353-4C66-B604-409CA5503ECF}"/>
              </a:ext>
            </a:extLst>
          </p:cNvPr>
          <p:cNvSpPr txBox="1"/>
          <p:nvPr/>
        </p:nvSpPr>
        <p:spPr>
          <a:xfrm>
            <a:off x="3511150" y="4197537"/>
            <a:ext cx="6388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Arial"/>
                <a:cs typeface="Arial"/>
              </a:rPr>
              <a:t>P</a:t>
            </a:r>
            <a:r>
              <a:rPr sz="600" b="1" spc="-5" dirty="0">
                <a:latin typeface="Arial"/>
                <a:cs typeface="Arial"/>
              </a:rPr>
              <a:t>.3.</a:t>
            </a:r>
            <a:r>
              <a:rPr sz="600" b="1" dirty="0">
                <a:latin typeface="Arial"/>
                <a:cs typeface="Arial"/>
              </a:rPr>
              <a:t>3</a:t>
            </a:r>
            <a:r>
              <a:rPr sz="600" b="1" spc="-5" dirty="0">
                <a:latin typeface="Arial"/>
                <a:cs typeface="Arial"/>
              </a:rPr>
              <a:t>.</a:t>
            </a:r>
            <a:r>
              <a:rPr sz="600" b="1" dirty="0">
                <a:latin typeface="Arial"/>
                <a:cs typeface="Arial"/>
              </a:rPr>
              <a:t>3</a:t>
            </a:r>
            <a:r>
              <a:rPr sz="600" b="1" spc="-5" dirty="0">
                <a:latin typeface="Arial"/>
                <a:cs typeface="Arial"/>
              </a:rPr>
              <a:t> Kly</a:t>
            </a:r>
            <a:r>
              <a:rPr sz="600" b="1" dirty="0">
                <a:latin typeface="Arial"/>
                <a:cs typeface="Arial"/>
              </a:rPr>
              <a:t>s</a:t>
            </a:r>
            <a:r>
              <a:rPr sz="600" b="1" spc="-5" dirty="0">
                <a:latin typeface="Arial"/>
                <a:cs typeface="Arial"/>
              </a:rPr>
              <a:t>t</a:t>
            </a:r>
            <a:r>
              <a:rPr sz="600" b="1" dirty="0">
                <a:latin typeface="Arial"/>
                <a:cs typeface="Arial"/>
              </a:rPr>
              <a:t>r</a:t>
            </a:r>
            <a:r>
              <a:rPr sz="600" b="1" spc="-5" dirty="0">
                <a:latin typeface="Arial"/>
                <a:cs typeface="Arial"/>
              </a:rPr>
              <a:t>ons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600" spc="-5" dirty="0">
                <a:latin typeface="Arial"/>
                <a:cs typeface="Arial"/>
              </a:rPr>
              <a:t>Jo</a:t>
            </a:r>
            <a:r>
              <a:rPr sz="600" dirty="0">
                <a:latin typeface="Arial"/>
                <a:cs typeface="Arial"/>
              </a:rPr>
              <a:t>hn</a:t>
            </a:r>
            <a:r>
              <a:rPr sz="600" spc="-5" dirty="0">
                <a:latin typeface="Arial"/>
                <a:cs typeface="Arial"/>
              </a:rPr>
              <a:t> M</a:t>
            </a:r>
            <a:r>
              <a:rPr sz="600" dirty="0">
                <a:latin typeface="Arial"/>
                <a:cs typeface="Arial"/>
              </a:rPr>
              <a:t>o</a:t>
            </a:r>
            <a:r>
              <a:rPr sz="600" spc="-5" dirty="0">
                <a:latin typeface="Arial"/>
                <a:cs typeface="Arial"/>
              </a:rPr>
              <a:t>ss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01" name="object 97">
            <a:extLst>
              <a:ext uri="{FF2B5EF4-FFF2-40B4-BE49-F238E27FC236}">
                <a16:creationId xmlns:a16="http://schemas.microsoft.com/office/drawing/2014/main" id="{8AAF463F-14F4-47F9-9B77-BFE8537E56CD}"/>
              </a:ext>
            </a:extLst>
          </p:cNvPr>
          <p:cNvGrpSpPr/>
          <p:nvPr/>
        </p:nvGrpSpPr>
        <p:grpSpPr>
          <a:xfrm>
            <a:off x="3366857" y="2703922"/>
            <a:ext cx="826769" cy="2425700"/>
            <a:chOff x="2509248" y="2484140"/>
            <a:chExt cx="826769" cy="2425700"/>
          </a:xfrm>
        </p:grpSpPr>
        <p:sp>
          <p:nvSpPr>
            <p:cNvPr id="102" name="object 98">
              <a:extLst>
                <a:ext uri="{FF2B5EF4-FFF2-40B4-BE49-F238E27FC236}">
                  <a16:creationId xmlns:a16="http://schemas.microsoft.com/office/drawing/2014/main" id="{C74BCF5A-8C48-442C-B59A-AF51D739CD35}"/>
                </a:ext>
              </a:extLst>
            </p:cNvPr>
            <p:cNvSpPr/>
            <p:nvPr/>
          </p:nvSpPr>
          <p:spPr>
            <a:xfrm>
              <a:off x="2515598" y="2490490"/>
              <a:ext cx="411480" cy="1598930"/>
            </a:xfrm>
            <a:custGeom>
              <a:avLst/>
              <a:gdLst/>
              <a:ahLst/>
              <a:cxnLst/>
              <a:rect l="l" t="t" r="r" b="b"/>
              <a:pathLst>
                <a:path w="411480" h="1598929">
                  <a:moveTo>
                    <a:pt x="411437" y="0"/>
                  </a:moveTo>
                  <a:lnTo>
                    <a:pt x="411437" y="114198"/>
                  </a:lnTo>
                  <a:lnTo>
                    <a:pt x="0" y="114198"/>
                  </a:lnTo>
                  <a:lnTo>
                    <a:pt x="0" y="1598773"/>
                  </a:lnTo>
                  <a:lnTo>
                    <a:pt x="114198" y="1598773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99">
              <a:extLst>
                <a:ext uri="{FF2B5EF4-FFF2-40B4-BE49-F238E27FC236}">
                  <a16:creationId xmlns:a16="http://schemas.microsoft.com/office/drawing/2014/main" id="{D20FC0F5-AAE3-4256-B60B-57F70DE3543D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645558" y="4449241"/>
              <a:ext cx="690109" cy="460093"/>
            </a:xfrm>
            <a:prstGeom prst="rect">
              <a:avLst/>
            </a:prstGeom>
          </p:spPr>
        </p:pic>
        <p:pic>
          <p:nvPicPr>
            <p:cNvPr id="104" name="object 100">
              <a:extLst>
                <a:ext uri="{FF2B5EF4-FFF2-40B4-BE49-F238E27FC236}">
                  <a16:creationId xmlns:a16="http://schemas.microsoft.com/office/drawing/2014/main" id="{7B27DB56-7F18-47C9-9593-9A57B4A2069D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629796" y="4431858"/>
              <a:ext cx="685188" cy="456792"/>
            </a:xfrm>
            <a:prstGeom prst="rect">
              <a:avLst/>
            </a:prstGeom>
          </p:spPr>
        </p:pic>
        <p:sp>
          <p:nvSpPr>
            <p:cNvPr id="105" name="object 101">
              <a:extLst>
                <a:ext uri="{FF2B5EF4-FFF2-40B4-BE49-F238E27FC236}">
                  <a16:creationId xmlns:a16="http://schemas.microsoft.com/office/drawing/2014/main" id="{F286AAF1-7696-40AC-956A-0BCD722BB448}"/>
                </a:ext>
              </a:extLst>
            </p:cNvPr>
            <p:cNvSpPr/>
            <p:nvPr/>
          </p:nvSpPr>
          <p:spPr>
            <a:xfrm>
              <a:off x="2629796" y="4431858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6" name="object 102">
            <a:extLst>
              <a:ext uri="{FF2B5EF4-FFF2-40B4-BE49-F238E27FC236}">
                <a16:creationId xmlns:a16="http://schemas.microsoft.com/office/drawing/2014/main" id="{3F72EC05-C00F-4DF8-94DF-D8B846D10198}"/>
              </a:ext>
            </a:extLst>
          </p:cNvPr>
          <p:cNvSpPr txBox="1"/>
          <p:nvPr/>
        </p:nvSpPr>
        <p:spPr>
          <a:xfrm>
            <a:off x="3485233" y="4769337"/>
            <a:ext cx="689610" cy="207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715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P.3.3.4</a:t>
            </a:r>
            <a:r>
              <a:rPr sz="600" b="1" spc="-35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Circulators</a:t>
            </a:r>
            <a:endParaRPr sz="600">
              <a:latin typeface="Arial"/>
              <a:cs typeface="Arial"/>
            </a:endParaRPr>
          </a:p>
          <a:p>
            <a:pPr marL="635" algn="ctr">
              <a:lnSpc>
                <a:spcPts val="715"/>
              </a:lnSpc>
            </a:pPr>
            <a:r>
              <a:rPr sz="600" dirty="0">
                <a:latin typeface="Arial"/>
                <a:cs typeface="Arial"/>
              </a:rPr>
              <a:t>S</a:t>
            </a:r>
            <a:r>
              <a:rPr sz="600" spc="-5" dirty="0">
                <a:latin typeface="Arial"/>
                <a:cs typeface="Arial"/>
              </a:rPr>
              <a:t>un</a:t>
            </a:r>
            <a:r>
              <a:rPr sz="600" dirty="0">
                <a:latin typeface="Arial"/>
                <a:cs typeface="Arial"/>
              </a:rPr>
              <a:t>g</a:t>
            </a:r>
            <a:r>
              <a:rPr sz="600" spc="-5" dirty="0">
                <a:latin typeface="Arial"/>
                <a:cs typeface="Arial"/>
              </a:rPr>
              <a:t>-</a:t>
            </a:r>
            <a:r>
              <a:rPr sz="600" dirty="0">
                <a:latin typeface="Arial"/>
                <a:cs typeface="Arial"/>
              </a:rPr>
              <a:t>W</a:t>
            </a:r>
            <a:r>
              <a:rPr sz="600" spc="-5" dirty="0">
                <a:latin typeface="Arial"/>
                <a:cs typeface="Arial"/>
              </a:rPr>
              <a:t>o</a:t>
            </a:r>
            <a:r>
              <a:rPr sz="600" dirty="0">
                <a:latin typeface="Arial"/>
                <a:cs typeface="Arial"/>
              </a:rPr>
              <a:t>o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L</a:t>
            </a:r>
            <a:r>
              <a:rPr sz="600" spc="-5" dirty="0">
                <a:latin typeface="Arial"/>
                <a:cs typeface="Arial"/>
              </a:rPr>
              <a:t>ee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07" name="object 103">
            <a:extLst>
              <a:ext uri="{FF2B5EF4-FFF2-40B4-BE49-F238E27FC236}">
                <a16:creationId xmlns:a16="http://schemas.microsoft.com/office/drawing/2014/main" id="{316167A0-7214-4688-A625-10606705EAF5}"/>
              </a:ext>
            </a:extLst>
          </p:cNvPr>
          <p:cNvGrpSpPr/>
          <p:nvPr/>
        </p:nvGrpSpPr>
        <p:grpSpPr>
          <a:xfrm>
            <a:off x="3366857" y="2703922"/>
            <a:ext cx="831215" cy="2182495"/>
            <a:chOff x="2509248" y="2484140"/>
            <a:chExt cx="831215" cy="2182495"/>
          </a:xfrm>
        </p:grpSpPr>
        <p:sp>
          <p:nvSpPr>
            <p:cNvPr id="108" name="object 104">
              <a:extLst>
                <a:ext uri="{FF2B5EF4-FFF2-40B4-BE49-F238E27FC236}">
                  <a16:creationId xmlns:a16="http://schemas.microsoft.com/office/drawing/2014/main" id="{62EDE8DD-72C2-4381-8BE1-98BA7E3F906A}"/>
                </a:ext>
              </a:extLst>
            </p:cNvPr>
            <p:cNvSpPr/>
            <p:nvPr/>
          </p:nvSpPr>
          <p:spPr>
            <a:xfrm>
              <a:off x="2515598" y="2490490"/>
              <a:ext cx="411480" cy="2169795"/>
            </a:xfrm>
            <a:custGeom>
              <a:avLst/>
              <a:gdLst/>
              <a:ahLst/>
              <a:cxnLst/>
              <a:rect l="l" t="t" r="r" b="b"/>
              <a:pathLst>
                <a:path w="411480" h="2169795">
                  <a:moveTo>
                    <a:pt x="411437" y="0"/>
                  </a:moveTo>
                  <a:lnTo>
                    <a:pt x="411437" y="114198"/>
                  </a:lnTo>
                  <a:lnTo>
                    <a:pt x="0" y="114198"/>
                  </a:lnTo>
                  <a:lnTo>
                    <a:pt x="0" y="2169764"/>
                  </a:lnTo>
                  <a:lnTo>
                    <a:pt x="114198" y="2169764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9" name="object 105">
              <a:extLst>
                <a:ext uri="{FF2B5EF4-FFF2-40B4-BE49-F238E27FC236}">
                  <a16:creationId xmlns:a16="http://schemas.microsoft.com/office/drawing/2014/main" id="{12898D7F-1E54-494D-BDF2-CB170AF87171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641134" y="3300406"/>
              <a:ext cx="698957" cy="473800"/>
            </a:xfrm>
            <a:prstGeom prst="rect">
              <a:avLst/>
            </a:prstGeom>
          </p:spPr>
        </p:pic>
        <p:pic>
          <p:nvPicPr>
            <p:cNvPr id="110" name="object 106">
              <a:extLst>
                <a:ext uri="{FF2B5EF4-FFF2-40B4-BE49-F238E27FC236}">
                  <a16:creationId xmlns:a16="http://schemas.microsoft.com/office/drawing/2014/main" id="{C78F45F0-4259-458C-88AE-09219B16EFCA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629796" y="3289877"/>
              <a:ext cx="685188" cy="456792"/>
            </a:xfrm>
            <a:prstGeom prst="rect">
              <a:avLst/>
            </a:prstGeom>
          </p:spPr>
        </p:pic>
        <p:sp>
          <p:nvSpPr>
            <p:cNvPr id="111" name="object 107">
              <a:extLst>
                <a:ext uri="{FF2B5EF4-FFF2-40B4-BE49-F238E27FC236}">
                  <a16:creationId xmlns:a16="http://schemas.microsoft.com/office/drawing/2014/main" id="{003338B1-DE08-4337-8622-FFB8B61F627D}"/>
                </a:ext>
              </a:extLst>
            </p:cNvPr>
            <p:cNvSpPr/>
            <p:nvPr/>
          </p:nvSpPr>
          <p:spPr>
            <a:xfrm>
              <a:off x="2629796" y="3289877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2" name="object 108">
            <a:extLst>
              <a:ext uri="{FF2B5EF4-FFF2-40B4-BE49-F238E27FC236}">
                <a16:creationId xmlns:a16="http://schemas.microsoft.com/office/drawing/2014/main" id="{F799523C-CDE2-45E9-8090-09CC33D10911}"/>
              </a:ext>
            </a:extLst>
          </p:cNvPr>
          <p:cNvSpPr txBox="1"/>
          <p:nvPr/>
        </p:nvSpPr>
        <p:spPr>
          <a:xfrm>
            <a:off x="3587269" y="3581191"/>
            <a:ext cx="486409" cy="299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P.3.3.2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ts val="715"/>
              </a:lnSpc>
            </a:pPr>
            <a:r>
              <a:rPr sz="600" b="1" spc="-5" dirty="0">
                <a:latin typeface="Arial"/>
                <a:cs typeface="Arial"/>
              </a:rPr>
              <a:t>Transmitters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ts val="715"/>
              </a:lnSpc>
            </a:pPr>
            <a:r>
              <a:rPr sz="600" spc="-5" dirty="0">
                <a:latin typeface="Arial"/>
                <a:cs typeface="Arial"/>
              </a:rPr>
              <a:t>Jo</a:t>
            </a:r>
            <a:r>
              <a:rPr sz="600" dirty="0">
                <a:latin typeface="Arial"/>
                <a:cs typeface="Arial"/>
              </a:rPr>
              <a:t>hn</a:t>
            </a:r>
            <a:r>
              <a:rPr sz="600" spc="-5" dirty="0">
                <a:latin typeface="Arial"/>
                <a:cs typeface="Arial"/>
              </a:rPr>
              <a:t> M</a:t>
            </a:r>
            <a:r>
              <a:rPr sz="600" dirty="0">
                <a:latin typeface="Arial"/>
                <a:cs typeface="Arial"/>
              </a:rPr>
              <a:t>o</a:t>
            </a:r>
            <a:r>
              <a:rPr sz="600" spc="-5" dirty="0">
                <a:latin typeface="Arial"/>
                <a:cs typeface="Arial"/>
              </a:rPr>
              <a:t>ss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13" name="object 109">
            <a:extLst>
              <a:ext uri="{FF2B5EF4-FFF2-40B4-BE49-F238E27FC236}">
                <a16:creationId xmlns:a16="http://schemas.microsoft.com/office/drawing/2014/main" id="{0238C7F2-8D0D-45D4-AA68-F2D29F435E5D}"/>
              </a:ext>
            </a:extLst>
          </p:cNvPr>
          <p:cNvGrpSpPr/>
          <p:nvPr/>
        </p:nvGrpSpPr>
        <p:grpSpPr>
          <a:xfrm>
            <a:off x="3366857" y="2703922"/>
            <a:ext cx="826769" cy="2995930"/>
            <a:chOff x="2509248" y="2484140"/>
            <a:chExt cx="826769" cy="2995930"/>
          </a:xfrm>
        </p:grpSpPr>
        <p:sp>
          <p:nvSpPr>
            <p:cNvPr id="114" name="object 110">
              <a:extLst>
                <a:ext uri="{FF2B5EF4-FFF2-40B4-BE49-F238E27FC236}">
                  <a16:creationId xmlns:a16="http://schemas.microsoft.com/office/drawing/2014/main" id="{1B68F41B-FCEE-42A3-86AB-C440AFBAAD17}"/>
                </a:ext>
              </a:extLst>
            </p:cNvPr>
            <p:cNvSpPr/>
            <p:nvPr/>
          </p:nvSpPr>
          <p:spPr>
            <a:xfrm>
              <a:off x="2515598" y="2490490"/>
              <a:ext cx="411480" cy="1028065"/>
            </a:xfrm>
            <a:custGeom>
              <a:avLst/>
              <a:gdLst/>
              <a:ahLst/>
              <a:cxnLst/>
              <a:rect l="l" t="t" r="r" b="b"/>
              <a:pathLst>
                <a:path w="411480" h="1028064">
                  <a:moveTo>
                    <a:pt x="411437" y="0"/>
                  </a:moveTo>
                  <a:lnTo>
                    <a:pt x="411437" y="114198"/>
                  </a:lnTo>
                  <a:lnTo>
                    <a:pt x="0" y="114198"/>
                  </a:lnTo>
                  <a:lnTo>
                    <a:pt x="0" y="1027782"/>
                  </a:lnTo>
                  <a:lnTo>
                    <a:pt x="114198" y="102778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5" name="object 111">
              <a:extLst>
                <a:ext uri="{FF2B5EF4-FFF2-40B4-BE49-F238E27FC236}">
                  <a16:creationId xmlns:a16="http://schemas.microsoft.com/office/drawing/2014/main" id="{F978D698-CD5B-4223-A154-D823B594EF03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645558" y="5018619"/>
              <a:ext cx="690109" cy="460887"/>
            </a:xfrm>
            <a:prstGeom prst="rect">
              <a:avLst/>
            </a:prstGeom>
          </p:spPr>
        </p:pic>
        <p:pic>
          <p:nvPicPr>
            <p:cNvPr id="116" name="object 112">
              <a:extLst>
                <a:ext uri="{FF2B5EF4-FFF2-40B4-BE49-F238E27FC236}">
                  <a16:creationId xmlns:a16="http://schemas.microsoft.com/office/drawing/2014/main" id="{55A66640-CB5E-4F71-8016-CF753FD56269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629796" y="5002849"/>
              <a:ext cx="685188" cy="457602"/>
            </a:xfrm>
            <a:prstGeom prst="rect">
              <a:avLst/>
            </a:prstGeom>
          </p:spPr>
        </p:pic>
        <p:sp>
          <p:nvSpPr>
            <p:cNvPr id="117" name="object 113">
              <a:extLst>
                <a:ext uri="{FF2B5EF4-FFF2-40B4-BE49-F238E27FC236}">
                  <a16:creationId xmlns:a16="http://schemas.microsoft.com/office/drawing/2014/main" id="{7B9C8D48-DFA1-48DE-A158-FE5B53537A85}"/>
                </a:ext>
              </a:extLst>
            </p:cNvPr>
            <p:cNvSpPr/>
            <p:nvPr/>
          </p:nvSpPr>
          <p:spPr>
            <a:xfrm>
              <a:off x="2629796" y="5002849"/>
              <a:ext cx="685800" cy="457834"/>
            </a:xfrm>
            <a:custGeom>
              <a:avLst/>
              <a:gdLst/>
              <a:ahLst/>
              <a:cxnLst/>
              <a:rect l="l" t="t" r="r" b="b"/>
              <a:pathLst>
                <a:path w="685800" h="457835">
                  <a:moveTo>
                    <a:pt x="0" y="45760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7602"/>
                  </a:lnTo>
                  <a:lnTo>
                    <a:pt x="0" y="45760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8" name="object 114">
            <a:extLst>
              <a:ext uri="{FF2B5EF4-FFF2-40B4-BE49-F238E27FC236}">
                <a16:creationId xmlns:a16="http://schemas.microsoft.com/office/drawing/2014/main" id="{D181F47D-1F6B-423F-9185-6C6FCD12C9EB}"/>
              </a:ext>
            </a:extLst>
          </p:cNvPr>
          <p:cNvSpPr txBox="1"/>
          <p:nvPr/>
        </p:nvSpPr>
        <p:spPr>
          <a:xfrm>
            <a:off x="3559746" y="5294163"/>
            <a:ext cx="54165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" marR="5080" indent="-4445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Arial"/>
                <a:cs typeface="Arial"/>
              </a:rPr>
              <a:t>P</a:t>
            </a:r>
            <a:r>
              <a:rPr sz="600" b="1" spc="-5" dirty="0">
                <a:latin typeface="Arial"/>
                <a:cs typeface="Arial"/>
              </a:rPr>
              <a:t>.3.</a:t>
            </a:r>
            <a:r>
              <a:rPr sz="600" b="1" dirty="0">
                <a:latin typeface="Arial"/>
                <a:cs typeface="Arial"/>
              </a:rPr>
              <a:t>3</a:t>
            </a:r>
            <a:r>
              <a:rPr sz="600" b="1" spc="-5" dirty="0">
                <a:latin typeface="Arial"/>
                <a:cs typeface="Arial"/>
              </a:rPr>
              <a:t>.</a:t>
            </a:r>
            <a:r>
              <a:rPr sz="600" b="1" dirty="0">
                <a:latin typeface="Arial"/>
                <a:cs typeface="Arial"/>
              </a:rPr>
              <a:t>5</a:t>
            </a:r>
            <a:r>
              <a:rPr sz="600" b="1" spc="-5" dirty="0">
                <a:latin typeface="Arial"/>
                <a:cs typeface="Arial"/>
              </a:rPr>
              <a:t> Gl</a:t>
            </a:r>
            <a:r>
              <a:rPr sz="600" b="1" dirty="0">
                <a:latin typeface="Arial"/>
                <a:cs typeface="Arial"/>
              </a:rPr>
              <a:t>y</a:t>
            </a:r>
            <a:r>
              <a:rPr sz="600" b="1" spc="-5" dirty="0">
                <a:latin typeface="Arial"/>
                <a:cs typeface="Arial"/>
              </a:rPr>
              <a:t>col/  Water Loads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S</a:t>
            </a:r>
            <a:r>
              <a:rPr sz="600" spc="-5" dirty="0">
                <a:latin typeface="Arial"/>
                <a:cs typeface="Arial"/>
              </a:rPr>
              <a:t>un</a:t>
            </a:r>
            <a:r>
              <a:rPr sz="600" dirty="0">
                <a:latin typeface="Arial"/>
                <a:cs typeface="Arial"/>
              </a:rPr>
              <a:t>g</a:t>
            </a:r>
            <a:r>
              <a:rPr sz="600" spc="-5" dirty="0">
                <a:latin typeface="Arial"/>
                <a:cs typeface="Arial"/>
              </a:rPr>
              <a:t>-</a:t>
            </a:r>
            <a:r>
              <a:rPr sz="600" dirty="0">
                <a:latin typeface="Arial"/>
                <a:cs typeface="Arial"/>
              </a:rPr>
              <a:t>W</a:t>
            </a:r>
            <a:r>
              <a:rPr sz="600" spc="-5" dirty="0">
                <a:latin typeface="Arial"/>
                <a:cs typeface="Arial"/>
              </a:rPr>
              <a:t>o</a:t>
            </a:r>
            <a:r>
              <a:rPr sz="600" dirty="0">
                <a:latin typeface="Arial"/>
                <a:cs typeface="Arial"/>
              </a:rPr>
              <a:t>o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L</a:t>
            </a:r>
            <a:r>
              <a:rPr sz="600" spc="-5" dirty="0">
                <a:latin typeface="Arial"/>
                <a:cs typeface="Arial"/>
              </a:rPr>
              <a:t>ee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19" name="object 115">
            <a:extLst>
              <a:ext uri="{FF2B5EF4-FFF2-40B4-BE49-F238E27FC236}">
                <a16:creationId xmlns:a16="http://schemas.microsoft.com/office/drawing/2014/main" id="{1ACF8B8D-17F8-4964-BAAA-3DB3F09D31D0}"/>
              </a:ext>
            </a:extLst>
          </p:cNvPr>
          <p:cNvGrpSpPr/>
          <p:nvPr/>
        </p:nvGrpSpPr>
        <p:grpSpPr>
          <a:xfrm>
            <a:off x="3366857" y="2703922"/>
            <a:ext cx="831215" cy="2753995"/>
            <a:chOff x="2509248" y="2484140"/>
            <a:chExt cx="831215" cy="2753995"/>
          </a:xfrm>
        </p:grpSpPr>
        <p:sp>
          <p:nvSpPr>
            <p:cNvPr id="120" name="object 116">
              <a:extLst>
                <a:ext uri="{FF2B5EF4-FFF2-40B4-BE49-F238E27FC236}">
                  <a16:creationId xmlns:a16="http://schemas.microsoft.com/office/drawing/2014/main" id="{093923A0-8890-4B4B-8FF7-3CA9C8A3B981}"/>
                </a:ext>
              </a:extLst>
            </p:cNvPr>
            <p:cNvSpPr/>
            <p:nvPr/>
          </p:nvSpPr>
          <p:spPr>
            <a:xfrm>
              <a:off x="2515598" y="2490490"/>
              <a:ext cx="411480" cy="2741295"/>
            </a:xfrm>
            <a:custGeom>
              <a:avLst/>
              <a:gdLst/>
              <a:ahLst/>
              <a:cxnLst/>
              <a:rect l="l" t="t" r="r" b="b"/>
              <a:pathLst>
                <a:path w="411480" h="2741295">
                  <a:moveTo>
                    <a:pt x="411437" y="0"/>
                  </a:moveTo>
                  <a:lnTo>
                    <a:pt x="411437" y="114198"/>
                  </a:lnTo>
                  <a:lnTo>
                    <a:pt x="0" y="114198"/>
                  </a:lnTo>
                  <a:lnTo>
                    <a:pt x="0" y="2740754"/>
                  </a:lnTo>
                  <a:lnTo>
                    <a:pt x="114198" y="2740754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1" name="object 117">
              <a:extLst>
                <a:ext uri="{FF2B5EF4-FFF2-40B4-BE49-F238E27FC236}">
                  <a16:creationId xmlns:a16="http://schemas.microsoft.com/office/drawing/2014/main" id="{053A3219-1C4A-44DC-A17F-8A38FB76C738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641134" y="2730225"/>
              <a:ext cx="698957" cy="469750"/>
            </a:xfrm>
            <a:prstGeom prst="rect">
              <a:avLst/>
            </a:prstGeom>
          </p:spPr>
        </p:pic>
        <p:pic>
          <p:nvPicPr>
            <p:cNvPr id="122" name="object 118">
              <a:extLst>
                <a:ext uri="{FF2B5EF4-FFF2-40B4-BE49-F238E27FC236}">
                  <a16:creationId xmlns:a16="http://schemas.microsoft.com/office/drawing/2014/main" id="{280AF1F8-C082-414E-A5AD-D7AA3906C353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629796" y="2718886"/>
              <a:ext cx="685188" cy="456792"/>
            </a:xfrm>
            <a:prstGeom prst="rect">
              <a:avLst/>
            </a:prstGeom>
          </p:spPr>
        </p:pic>
        <p:sp>
          <p:nvSpPr>
            <p:cNvPr id="123" name="object 119">
              <a:extLst>
                <a:ext uri="{FF2B5EF4-FFF2-40B4-BE49-F238E27FC236}">
                  <a16:creationId xmlns:a16="http://schemas.microsoft.com/office/drawing/2014/main" id="{1FFA0AA0-39A1-4E66-8A59-93DAD5E0A4BD}"/>
                </a:ext>
              </a:extLst>
            </p:cNvPr>
            <p:cNvSpPr/>
            <p:nvPr/>
          </p:nvSpPr>
          <p:spPr>
            <a:xfrm>
              <a:off x="2629796" y="2718886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4" name="object 120">
            <a:extLst>
              <a:ext uri="{FF2B5EF4-FFF2-40B4-BE49-F238E27FC236}">
                <a16:creationId xmlns:a16="http://schemas.microsoft.com/office/drawing/2014/main" id="{B11B3626-66FF-4C36-825E-7BC40AE7423B}"/>
              </a:ext>
            </a:extLst>
          </p:cNvPr>
          <p:cNvSpPr txBox="1"/>
          <p:nvPr/>
        </p:nvSpPr>
        <p:spPr>
          <a:xfrm>
            <a:off x="3507103" y="2918680"/>
            <a:ext cx="648335" cy="481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P.3.3.1</a:t>
            </a:r>
            <a:endParaRPr sz="60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r>
              <a:rPr sz="600" b="1" spc="-5" dirty="0">
                <a:latin typeface="Arial"/>
                <a:cs typeface="Arial"/>
              </a:rPr>
              <a:t>M</a:t>
            </a:r>
            <a:r>
              <a:rPr sz="600" b="1" dirty="0">
                <a:latin typeface="Arial"/>
                <a:cs typeface="Arial"/>
              </a:rPr>
              <a:t>a</a:t>
            </a:r>
            <a:r>
              <a:rPr sz="600" b="1" spc="-5" dirty="0">
                <a:latin typeface="Arial"/>
                <a:cs typeface="Arial"/>
              </a:rPr>
              <a:t>na</a:t>
            </a:r>
            <a:r>
              <a:rPr sz="600" b="1" dirty="0">
                <a:latin typeface="Arial"/>
                <a:cs typeface="Arial"/>
              </a:rPr>
              <a:t>g</a:t>
            </a:r>
            <a:r>
              <a:rPr sz="600" b="1" spc="-5" dirty="0">
                <a:latin typeface="Arial"/>
                <a:cs typeface="Arial"/>
              </a:rPr>
              <a:t>e</a:t>
            </a:r>
            <a:r>
              <a:rPr sz="600" b="1" dirty="0">
                <a:latin typeface="Arial"/>
                <a:cs typeface="Arial"/>
              </a:rPr>
              <a:t>m</a:t>
            </a:r>
            <a:r>
              <a:rPr sz="600" b="1" spc="-5" dirty="0">
                <a:latin typeface="Arial"/>
                <a:cs typeface="Arial"/>
              </a:rPr>
              <a:t>en</a:t>
            </a:r>
            <a:r>
              <a:rPr sz="600" b="1" dirty="0">
                <a:latin typeface="Arial"/>
                <a:cs typeface="Arial"/>
              </a:rPr>
              <a:t>t </a:t>
            </a:r>
            <a:r>
              <a:rPr sz="600" b="1" spc="-5" dirty="0">
                <a:latin typeface="Arial"/>
                <a:cs typeface="Arial"/>
              </a:rPr>
              <a:t>a</a:t>
            </a:r>
            <a:r>
              <a:rPr sz="600" b="1" dirty="0">
                <a:latin typeface="Arial"/>
                <a:cs typeface="Arial"/>
              </a:rPr>
              <a:t>nd  </a:t>
            </a:r>
            <a:r>
              <a:rPr sz="600" b="1" spc="-5" dirty="0">
                <a:latin typeface="Arial"/>
                <a:cs typeface="Arial"/>
              </a:rPr>
              <a:t>System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Integration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ts val="715"/>
              </a:lnSpc>
            </a:pPr>
            <a:r>
              <a:rPr sz="600" spc="-5" dirty="0">
                <a:latin typeface="Arial"/>
                <a:cs typeface="Arial"/>
              </a:rPr>
              <a:t>Jo</a:t>
            </a:r>
            <a:r>
              <a:rPr sz="600" dirty="0">
                <a:latin typeface="Arial"/>
                <a:cs typeface="Arial"/>
              </a:rPr>
              <a:t>hn</a:t>
            </a:r>
            <a:r>
              <a:rPr sz="600" spc="-5" dirty="0">
                <a:latin typeface="Arial"/>
                <a:cs typeface="Arial"/>
              </a:rPr>
              <a:t> M</a:t>
            </a:r>
            <a:r>
              <a:rPr sz="600" dirty="0">
                <a:latin typeface="Arial"/>
                <a:cs typeface="Arial"/>
              </a:rPr>
              <a:t>o</a:t>
            </a:r>
            <a:r>
              <a:rPr sz="600" spc="-5" dirty="0">
                <a:latin typeface="Arial"/>
                <a:cs typeface="Arial"/>
              </a:rPr>
              <a:t>ss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25" name="object 121">
            <a:extLst>
              <a:ext uri="{FF2B5EF4-FFF2-40B4-BE49-F238E27FC236}">
                <a16:creationId xmlns:a16="http://schemas.microsoft.com/office/drawing/2014/main" id="{B6E5EA5B-DE25-4962-B50F-24D72D1C8788}"/>
              </a:ext>
            </a:extLst>
          </p:cNvPr>
          <p:cNvGrpSpPr/>
          <p:nvPr/>
        </p:nvGrpSpPr>
        <p:grpSpPr>
          <a:xfrm>
            <a:off x="3366857" y="2703922"/>
            <a:ext cx="1764030" cy="1285875"/>
            <a:chOff x="2509248" y="2484140"/>
            <a:chExt cx="1764030" cy="1285875"/>
          </a:xfrm>
        </p:grpSpPr>
        <p:sp>
          <p:nvSpPr>
            <p:cNvPr id="126" name="object 122">
              <a:extLst>
                <a:ext uri="{FF2B5EF4-FFF2-40B4-BE49-F238E27FC236}">
                  <a16:creationId xmlns:a16="http://schemas.microsoft.com/office/drawing/2014/main" id="{DA06A43C-DE28-405F-BCEB-2E707FC362D3}"/>
                </a:ext>
              </a:extLst>
            </p:cNvPr>
            <p:cNvSpPr/>
            <p:nvPr/>
          </p:nvSpPr>
          <p:spPr>
            <a:xfrm>
              <a:off x="2515598" y="2490490"/>
              <a:ext cx="411480" cy="457200"/>
            </a:xfrm>
            <a:custGeom>
              <a:avLst/>
              <a:gdLst/>
              <a:ahLst/>
              <a:cxnLst/>
              <a:rect l="l" t="t" r="r" b="b"/>
              <a:pathLst>
                <a:path w="411480" h="457200">
                  <a:moveTo>
                    <a:pt x="411437" y="0"/>
                  </a:moveTo>
                  <a:lnTo>
                    <a:pt x="411437" y="114198"/>
                  </a:lnTo>
                  <a:lnTo>
                    <a:pt x="0" y="114198"/>
                  </a:lnTo>
                  <a:lnTo>
                    <a:pt x="0" y="456792"/>
                  </a:lnTo>
                  <a:lnTo>
                    <a:pt x="114198" y="45679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7" name="object 123">
              <a:extLst>
                <a:ext uri="{FF2B5EF4-FFF2-40B4-BE49-F238E27FC236}">
                  <a16:creationId xmlns:a16="http://schemas.microsoft.com/office/drawing/2014/main" id="{39D22897-9F39-4E59-8591-4035F7B27CA7}"/>
                </a:ext>
              </a:extLst>
            </p:cNvPr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582631" y="3309262"/>
              <a:ext cx="690109" cy="460516"/>
            </a:xfrm>
            <a:prstGeom prst="rect">
              <a:avLst/>
            </a:prstGeom>
          </p:spPr>
        </p:pic>
        <p:pic>
          <p:nvPicPr>
            <p:cNvPr id="128" name="object 124">
              <a:extLst>
                <a:ext uri="{FF2B5EF4-FFF2-40B4-BE49-F238E27FC236}">
                  <a16:creationId xmlns:a16="http://schemas.microsoft.com/office/drawing/2014/main" id="{7C1FF5B2-E587-4EA8-85B5-917E02D5FFAF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566868" y="3289877"/>
              <a:ext cx="685188" cy="456792"/>
            </a:xfrm>
            <a:prstGeom prst="rect">
              <a:avLst/>
            </a:prstGeom>
          </p:spPr>
        </p:pic>
        <p:sp>
          <p:nvSpPr>
            <p:cNvPr id="129" name="object 125">
              <a:extLst>
                <a:ext uri="{FF2B5EF4-FFF2-40B4-BE49-F238E27FC236}">
                  <a16:creationId xmlns:a16="http://schemas.microsoft.com/office/drawing/2014/main" id="{B4027F26-659C-4504-ADC9-E3B5455FFBED}"/>
                </a:ext>
              </a:extLst>
            </p:cNvPr>
            <p:cNvSpPr/>
            <p:nvPr/>
          </p:nvSpPr>
          <p:spPr>
            <a:xfrm>
              <a:off x="3566868" y="3289877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0" name="object 126">
            <a:extLst>
              <a:ext uri="{FF2B5EF4-FFF2-40B4-BE49-F238E27FC236}">
                <a16:creationId xmlns:a16="http://schemas.microsoft.com/office/drawing/2014/main" id="{B23F318E-9A3E-43B9-AED7-0F151A15FE78}"/>
              </a:ext>
            </a:extLst>
          </p:cNvPr>
          <p:cNvSpPr txBox="1"/>
          <p:nvPr/>
        </p:nvSpPr>
        <p:spPr>
          <a:xfrm>
            <a:off x="4521864" y="3581191"/>
            <a:ext cx="490855" cy="299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9855" marR="8890" indent="-93345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Arial"/>
                <a:cs typeface="Arial"/>
              </a:rPr>
              <a:t>P</a:t>
            </a:r>
            <a:r>
              <a:rPr sz="600" b="1" spc="-5" dirty="0">
                <a:latin typeface="Arial"/>
                <a:cs typeface="Arial"/>
              </a:rPr>
              <a:t>.3.</a:t>
            </a:r>
            <a:r>
              <a:rPr sz="600" b="1" dirty="0">
                <a:latin typeface="Arial"/>
                <a:cs typeface="Arial"/>
              </a:rPr>
              <a:t>4</a:t>
            </a:r>
            <a:r>
              <a:rPr sz="600" b="1" spc="-5" dirty="0">
                <a:latin typeface="Arial"/>
                <a:cs typeface="Arial"/>
              </a:rPr>
              <a:t>.</a:t>
            </a:r>
            <a:r>
              <a:rPr sz="600" b="1" dirty="0">
                <a:latin typeface="Arial"/>
                <a:cs typeface="Arial"/>
              </a:rPr>
              <a:t>2</a:t>
            </a:r>
            <a:r>
              <a:rPr sz="600" b="1" spc="-5" dirty="0">
                <a:latin typeface="Arial"/>
                <a:cs typeface="Arial"/>
              </a:rPr>
              <a:t> L</a:t>
            </a:r>
            <a:r>
              <a:rPr sz="600" b="1" dirty="0">
                <a:latin typeface="Arial"/>
                <a:cs typeface="Arial"/>
              </a:rPr>
              <a:t>L</a:t>
            </a:r>
            <a:r>
              <a:rPr sz="600" b="1" spc="-5" dirty="0">
                <a:latin typeface="Arial"/>
                <a:cs typeface="Arial"/>
              </a:rPr>
              <a:t>RF  System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ts val="715"/>
              </a:lnSpc>
            </a:pPr>
            <a:r>
              <a:rPr sz="600" spc="-5" dirty="0">
                <a:latin typeface="Arial"/>
                <a:cs typeface="Arial"/>
              </a:rPr>
              <a:t>M</a:t>
            </a:r>
            <a:r>
              <a:rPr sz="600" dirty="0">
                <a:latin typeface="Arial"/>
                <a:cs typeface="Arial"/>
              </a:rPr>
              <a:t>a</a:t>
            </a:r>
            <a:r>
              <a:rPr sz="600" spc="-5" dirty="0">
                <a:latin typeface="Arial"/>
                <a:cs typeface="Arial"/>
              </a:rPr>
              <a:t>r</a:t>
            </a:r>
            <a:r>
              <a:rPr sz="600" dirty="0">
                <a:latin typeface="Arial"/>
                <a:cs typeface="Arial"/>
              </a:rPr>
              <a:t>k</a:t>
            </a:r>
            <a:r>
              <a:rPr sz="600" spc="-5" dirty="0">
                <a:latin typeface="Arial"/>
                <a:cs typeface="Arial"/>
              </a:rPr>
              <a:t> Cr</a:t>
            </a:r>
            <a:r>
              <a:rPr sz="600" dirty="0">
                <a:latin typeface="Arial"/>
                <a:cs typeface="Arial"/>
              </a:rPr>
              <a:t>o</a:t>
            </a:r>
            <a:r>
              <a:rPr sz="600" spc="-5" dirty="0">
                <a:latin typeface="Arial"/>
                <a:cs typeface="Arial"/>
              </a:rPr>
              <a:t>fford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31" name="object 127">
            <a:extLst>
              <a:ext uri="{FF2B5EF4-FFF2-40B4-BE49-F238E27FC236}">
                <a16:creationId xmlns:a16="http://schemas.microsoft.com/office/drawing/2014/main" id="{A257E43B-02C8-4C43-ABB7-B6ADDEC751A0}"/>
              </a:ext>
            </a:extLst>
          </p:cNvPr>
          <p:cNvGrpSpPr/>
          <p:nvPr/>
        </p:nvGrpSpPr>
        <p:grpSpPr>
          <a:xfrm>
            <a:off x="4303929" y="2703922"/>
            <a:ext cx="826769" cy="1855470"/>
            <a:chOff x="3446320" y="2484140"/>
            <a:chExt cx="826769" cy="1855470"/>
          </a:xfrm>
        </p:grpSpPr>
        <p:sp>
          <p:nvSpPr>
            <p:cNvPr id="132" name="object 128">
              <a:extLst>
                <a:ext uri="{FF2B5EF4-FFF2-40B4-BE49-F238E27FC236}">
                  <a16:creationId xmlns:a16="http://schemas.microsoft.com/office/drawing/2014/main" id="{CCA84645-0D2B-4E45-A9CD-23C99159680C}"/>
                </a:ext>
              </a:extLst>
            </p:cNvPr>
            <p:cNvSpPr/>
            <p:nvPr/>
          </p:nvSpPr>
          <p:spPr>
            <a:xfrm>
              <a:off x="3452670" y="2490490"/>
              <a:ext cx="525145" cy="1028065"/>
            </a:xfrm>
            <a:custGeom>
              <a:avLst/>
              <a:gdLst/>
              <a:ahLst/>
              <a:cxnLst/>
              <a:rect l="l" t="t" r="r" b="b"/>
              <a:pathLst>
                <a:path w="525145" h="1028064">
                  <a:moveTo>
                    <a:pt x="524825" y="0"/>
                  </a:moveTo>
                  <a:lnTo>
                    <a:pt x="524825" y="114198"/>
                  </a:lnTo>
                  <a:lnTo>
                    <a:pt x="0" y="114198"/>
                  </a:lnTo>
                  <a:lnTo>
                    <a:pt x="0" y="1027782"/>
                  </a:lnTo>
                  <a:lnTo>
                    <a:pt x="114198" y="102778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3" name="object 129">
              <a:extLst>
                <a:ext uri="{FF2B5EF4-FFF2-40B4-BE49-F238E27FC236}">
                  <a16:creationId xmlns:a16="http://schemas.microsoft.com/office/drawing/2014/main" id="{B2FDA96E-2FC8-4990-863A-1886F4927CFF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582631" y="3879428"/>
              <a:ext cx="690109" cy="459729"/>
            </a:xfrm>
            <a:prstGeom prst="rect">
              <a:avLst/>
            </a:prstGeom>
          </p:spPr>
        </p:pic>
        <p:pic>
          <p:nvPicPr>
            <p:cNvPr id="134" name="object 130">
              <a:extLst>
                <a:ext uri="{FF2B5EF4-FFF2-40B4-BE49-F238E27FC236}">
                  <a16:creationId xmlns:a16="http://schemas.microsoft.com/office/drawing/2014/main" id="{CD3DA3D4-5FC1-4B7B-A1F8-B1A36F6C2B9E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566868" y="3860867"/>
              <a:ext cx="685188" cy="456792"/>
            </a:xfrm>
            <a:prstGeom prst="rect">
              <a:avLst/>
            </a:prstGeom>
          </p:spPr>
        </p:pic>
        <p:sp>
          <p:nvSpPr>
            <p:cNvPr id="135" name="object 131">
              <a:extLst>
                <a:ext uri="{FF2B5EF4-FFF2-40B4-BE49-F238E27FC236}">
                  <a16:creationId xmlns:a16="http://schemas.microsoft.com/office/drawing/2014/main" id="{F81C2B77-771D-445B-8A6F-EDC263EB9D69}"/>
                </a:ext>
              </a:extLst>
            </p:cNvPr>
            <p:cNvSpPr/>
            <p:nvPr/>
          </p:nvSpPr>
          <p:spPr>
            <a:xfrm>
              <a:off x="3566868" y="3860867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6" name="object 132">
            <a:extLst>
              <a:ext uri="{FF2B5EF4-FFF2-40B4-BE49-F238E27FC236}">
                <a16:creationId xmlns:a16="http://schemas.microsoft.com/office/drawing/2014/main" id="{22C7CDA6-1399-424D-A233-20251AC6EAEC}"/>
              </a:ext>
            </a:extLst>
          </p:cNvPr>
          <p:cNvSpPr txBox="1"/>
          <p:nvPr/>
        </p:nvSpPr>
        <p:spPr>
          <a:xfrm>
            <a:off x="4521926" y="4152181"/>
            <a:ext cx="49085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215" marR="41910" indent="-1905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Arial"/>
                <a:cs typeface="Arial"/>
              </a:rPr>
              <a:t>P</a:t>
            </a:r>
            <a:r>
              <a:rPr sz="600" b="1" spc="-5" dirty="0">
                <a:latin typeface="Arial"/>
                <a:cs typeface="Arial"/>
              </a:rPr>
              <a:t>.3.</a:t>
            </a:r>
            <a:r>
              <a:rPr sz="600" b="1" dirty="0">
                <a:latin typeface="Arial"/>
                <a:cs typeface="Arial"/>
              </a:rPr>
              <a:t>4</a:t>
            </a:r>
            <a:r>
              <a:rPr sz="600" b="1" spc="-5" dirty="0">
                <a:latin typeface="Arial"/>
                <a:cs typeface="Arial"/>
              </a:rPr>
              <a:t>.</a:t>
            </a:r>
            <a:r>
              <a:rPr sz="600" b="1" dirty="0">
                <a:latin typeface="Arial"/>
                <a:cs typeface="Arial"/>
              </a:rPr>
              <a:t>3</a:t>
            </a:r>
            <a:r>
              <a:rPr sz="600" b="1" spc="-5" dirty="0">
                <a:latin typeface="Arial"/>
                <a:cs typeface="Arial"/>
              </a:rPr>
              <a:t> A</a:t>
            </a:r>
            <a:r>
              <a:rPr sz="600" b="1" dirty="0">
                <a:latin typeface="Arial"/>
                <a:cs typeface="Arial"/>
              </a:rPr>
              <a:t>rc  </a:t>
            </a:r>
            <a:r>
              <a:rPr sz="600" b="1" spc="-5" dirty="0">
                <a:latin typeface="Arial"/>
                <a:cs typeface="Arial"/>
              </a:rPr>
              <a:t>Detectors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00" spc="-5" dirty="0">
                <a:latin typeface="Arial"/>
                <a:cs typeface="Arial"/>
              </a:rPr>
              <a:t>M</a:t>
            </a:r>
            <a:r>
              <a:rPr sz="600" dirty="0">
                <a:latin typeface="Arial"/>
                <a:cs typeface="Arial"/>
              </a:rPr>
              <a:t>a</a:t>
            </a:r>
            <a:r>
              <a:rPr sz="600" spc="-5" dirty="0">
                <a:latin typeface="Arial"/>
                <a:cs typeface="Arial"/>
              </a:rPr>
              <a:t>r</a:t>
            </a:r>
            <a:r>
              <a:rPr sz="600" dirty="0">
                <a:latin typeface="Arial"/>
                <a:cs typeface="Arial"/>
              </a:rPr>
              <a:t>k</a:t>
            </a:r>
            <a:r>
              <a:rPr sz="600" spc="-5" dirty="0">
                <a:latin typeface="Arial"/>
                <a:cs typeface="Arial"/>
              </a:rPr>
              <a:t> Cr</a:t>
            </a:r>
            <a:r>
              <a:rPr sz="600" dirty="0">
                <a:latin typeface="Arial"/>
                <a:cs typeface="Arial"/>
              </a:rPr>
              <a:t>o</a:t>
            </a:r>
            <a:r>
              <a:rPr sz="600" spc="-5" dirty="0">
                <a:latin typeface="Arial"/>
                <a:cs typeface="Arial"/>
              </a:rPr>
              <a:t>fford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37" name="object 133">
            <a:extLst>
              <a:ext uri="{FF2B5EF4-FFF2-40B4-BE49-F238E27FC236}">
                <a16:creationId xmlns:a16="http://schemas.microsoft.com/office/drawing/2014/main" id="{DD275657-2B72-44D4-980D-1489A37A5393}"/>
              </a:ext>
            </a:extLst>
          </p:cNvPr>
          <p:cNvGrpSpPr/>
          <p:nvPr/>
        </p:nvGrpSpPr>
        <p:grpSpPr>
          <a:xfrm>
            <a:off x="4303929" y="2703922"/>
            <a:ext cx="831215" cy="1611630"/>
            <a:chOff x="3446320" y="2484140"/>
            <a:chExt cx="831215" cy="1611630"/>
          </a:xfrm>
        </p:grpSpPr>
        <p:sp>
          <p:nvSpPr>
            <p:cNvPr id="138" name="object 134">
              <a:extLst>
                <a:ext uri="{FF2B5EF4-FFF2-40B4-BE49-F238E27FC236}">
                  <a16:creationId xmlns:a16="http://schemas.microsoft.com/office/drawing/2014/main" id="{42E41880-A483-4720-B142-431021A3320B}"/>
                </a:ext>
              </a:extLst>
            </p:cNvPr>
            <p:cNvSpPr/>
            <p:nvPr/>
          </p:nvSpPr>
          <p:spPr>
            <a:xfrm>
              <a:off x="3452670" y="2490490"/>
              <a:ext cx="525145" cy="1598930"/>
            </a:xfrm>
            <a:custGeom>
              <a:avLst/>
              <a:gdLst/>
              <a:ahLst/>
              <a:cxnLst/>
              <a:rect l="l" t="t" r="r" b="b"/>
              <a:pathLst>
                <a:path w="525145" h="1598929">
                  <a:moveTo>
                    <a:pt x="524825" y="0"/>
                  </a:moveTo>
                  <a:lnTo>
                    <a:pt x="524825" y="114198"/>
                  </a:lnTo>
                  <a:lnTo>
                    <a:pt x="0" y="114198"/>
                  </a:lnTo>
                  <a:lnTo>
                    <a:pt x="0" y="1598773"/>
                  </a:lnTo>
                  <a:lnTo>
                    <a:pt x="114198" y="1598773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9" name="object 135">
              <a:extLst>
                <a:ext uri="{FF2B5EF4-FFF2-40B4-BE49-F238E27FC236}">
                  <a16:creationId xmlns:a16="http://schemas.microsoft.com/office/drawing/2014/main" id="{E7FAD9EA-5640-4695-9316-1F975003018F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578207" y="2730225"/>
              <a:ext cx="698957" cy="469750"/>
            </a:xfrm>
            <a:prstGeom prst="rect">
              <a:avLst/>
            </a:prstGeom>
          </p:spPr>
        </p:pic>
        <p:pic>
          <p:nvPicPr>
            <p:cNvPr id="140" name="object 136">
              <a:extLst>
                <a:ext uri="{FF2B5EF4-FFF2-40B4-BE49-F238E27FC236}">
                  <a16:creationId xmlns:a16="http://schemas.microsoft.com/office/drawing/2014/main" id="{0A223E16-0B8D-4924-9D5E-131EA33AB8B3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566868" y="2718886"/>
              <a:ext cx="685188" cy="456792"/>
            </a:xfrm>
            <a:prstGeom prst="rect">
              <a:avLst/>
            </a:prstGeom>
          </p:spPr>
        </p:pic>
        <p:sp>
          <p:nvSpPr>
            <p:cNvPr id="141" name="object 137">
              <a:extLst>
                <a:ext uri="{FF2B5EF4-FFF2-40B4-BE49-F238E27FC236}">
                  <a16:creationId xmlns:a16="http://schemas.microsoft.com/office/drawing/2014/main" id="{B6858F1F-CC79-44D3-BD04-024636B64D5D}"/>
                </a:ext>
              </a:extLst>
            </p:cNvPr>
            <p:cNvSpPr/>
            <p:nvPr/>
          </p:nvSpPr>
          <p:spPr>
            <a:xfrm>
              <a:off x="3566868" y="2718886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2" name="object 138">
            <a:extLst>
              <a:ext uri="{FF2B5EF4-FFF2-40B4-BE49-F238E27FC236}">
                <a16:creationId xmlns:a16="http://schemas.microsoft.com/office/drawing/2014/main" id="{D63FD254-C22A-49E4-94D2-C017DA6249A5}"/>
              </a:ext>
            </a:extLst>
          </p:cNvPr>
          <p:cNvSpPr txBox="1"/>
          <p:nvPr/>
        </p:nvSpPr>
        <p:spPr>
          <a:xfrm>
            <a:off x="4443366" y="2918680"/>
            <a:ext cx="648335" cy="481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P.3.4.1</a:t>
            </a:r>
            <a:endParaRPr sz="60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r>
              <a:rPr sz="600" b="1" spc="-5" dirty="0">
                <a:latin typeface="Arial"/>
                <a:cs typeface="Arial"/>
              </a:rPr>
              <a:t>M</a:t>
            </a:r>
            <a:r>
              <a:rPr sz="600" b="1" dirty="0">
                <a:latin typeface="Arial"/>
                <a:cs typeface="Arial"/>
              </a:rPr>
              <a:t>a</a:t>
            </a:r>
            <a:r>
              <a:rPr sz="600" b="1" spc="-5" dirty="0">
                <a:latin typeface="Arial"/>
                <a:cs typeface="Arial"/>
              </a:rPr>
              <a:t>na</a:t>
            </a:r>
            <a:r>
              <a:rPr sz="600" b="1" dirty="0">
                <a:latin typeface="Arial"/>
                <a:cs typeface="Arial"/>
              </a:rPr>
              <a:t>g</a:t>
            </a:r>
            <a:r>
              <a:rPr sz="600" b="1" spc="-5" dirty="0">
                <a:latin typeface="Arial"/>
                <a:cs typeface="Arial"/>
              </a:rPr>
              <a:t>e</a:t>
            </a:r>
            <a:r>
              <a:rPr sz="600" b="1" dirty="0">
                <a:latin typeface="Arial"/>
                <a:cs typeface="Arial"/>
              </a:rPr>
              <a:t>m</a:t>
            </a:r>
            <a:r>
              <a:rPr sz="600" b="1" spc="-5" dirty="0">
                <a:latin typeface="Arial"/>
                <a:cs typeface="Arial"/>
              </a:rPr>
              <a:t>en</a:t>
            </a:r>
            <a:r>
              <a:rPr sz="600" b="1" dirty="0">
                <a:latin typeface="Arial"/>
                <a:cs typeface="Arial"/>
              </a:rPr>
              <a:t>t </a:t>
            </a:r>
            <a:r>
              <a:rPr sz="600" b="1" spc="-5" dirty="0">
                <a:latin typeface="Arial"/>
                <a:cs typeface="Arial"/>
              </a:rPr>
              <a:t>a</a:t>
            </a:r>
            <a:r>
              <a:rPr sz="600" b="1" dirty="0">
                <a:latin typeface="Arial"/>
                <a:cs typeface="Arial"/>
              </a:rPr>
              <a:t>nd  </a:t>
            </a:r>
            <a:r>
              <a:rPr sz="600" b="1" spc="-5" dirty="0">
                <a:latin typeface="Arial"/>
                <a:cs typeface="Arial"/>
              </a:rPr>
              <a:t>System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Integration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ts val="715"/>
              </a:lnSpc>
            </a:pPr>
            <a:r>
              <a:rPr sz="600" spc="-5" dirty="0">
                <a:latin typeface="Arial"/>
                <a:cs typeface="Arial"/>
              </a:rPr>
              <a:t>M</a:t>
            </a:r>
            <a:r>
              <a:rPr sz="600" dirty="0">
                <a:latin typeface="Arial"/>
                <a:cs typeface="Arial"/>
              </a:rPr>
              <a:t>a</a:t>
            </a:r>
            <a:r>
              <a:rPr sz="600" spc="-5" dirty="0">
                <a:latin typeface="Arial"/>
                <a:cs typeface="Arial"/>
              </a:rPr>
              <a:t>r</a:t>
            </a:r>
            <a:r>
              <a:rPr sz="600" dirty="0">
                <a:latin typeface="Arial"/>
                <a:cs typeface="Arial"/>
              </a:rPr>
              <a:t>k</a:t>
            </a:r>
            <a:r>
              <a:rPr sz="600" spc="-5" dirty="0">
                <a:latin typeface="Arial"/>
                <a:cs typeface="Arial"/>
              </a:rPr>
              <a:t> Cr</a:t>
            </a:r>
            <a:r>
              <a:rPr sz="600" dirty="0">
                <a:latin typeface="Arial"/>
                <a:cs typeface="Arial"/>
              </a:rPr>
              <a:t>o</a:t>
            </a:r>
            <a:r>
              <a:rPr sz="600" spc="-5" dirty="0">
                <a:latin typeface="Arial"/>
                <a:cs typeface="Arial"/>
              </a:rPr>
              <a:t>fford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43" name="object 139">
            <a:extLst>
              <a:ext uri="{FF2B5EF4-FFF2-40B4-BE49-F238E27FC236}">
                <a16:creationId xmlns:a16="http://schemas.microsoft.com/office/drawing/2014/main" id="{C2D45162-DD5F-4BF8-AE14-FCFA2FCC8F0A}"/>
              </a:ext>
            </a:extLst>
          </p:cNvPr>
          <p:cNvGrpSpPr/>
          <p:nvPr/>
        </p:nvGrpSpPr>
        <p:grpSpPr>
          <a:xfrm>
            <a:off x="4303929" y="2703922"/>
            <a:ext cx="826769" cy="2425700"/>
            <a:chOff x="3446320" y="2484140"/>
            <a:chExt cx="826769" cy="2425700"/>
          </a:xfrm>
        </p:grpSpPr>
        <p:sp>
          <p:nvSpPr>
            <p:cNvPr id="144" name="object 140">
              <a:extLst>
                <a:ext uri="{FF2B5EF4-FFF2-40B4-BE49-F238E27FC236}">
                  <a16:creationId xmlns:a16="http://schemas.microsoft.com/office/drawing/2014/main" id="{BBD07EBC-AB88-4ABC-AACA-B00A346EE634}"/>
                </a:ext>
              </a:extLst>
            </p:cNvPr>
            <p:cNvSpPr/>
            <p:nvPr/>
          </p:nvSpPr>
          <p:spPr>
            <a:xfrm>
              <a:off x="3452670" y="2490490"/>
              <a:ext cx="525145" cy="457200"/>
            </a:xfrm>
            <a:custGeom>
              <a:avLst/>
              <a:gdLst/>
              <a:ahLst/>
              <a:cxnLst/>
              <a:rect l="l" t="t" r="r" b="b"/>
              <a:pathLst>
                <a:path w="525145" h="457200">
                  <a:moveTo>
                    <a:pt x="524825" y="0"/>
                  </a:moveTo>
                  <a:lnTo>
                    <a:pt x="524825" y="114198"/>
                  </a:lnTo>
                  <a:lnTo>
                    <a:pt x="0" y="114198"/>
                  </a:lnTo>
                  <a:lnTo>
                    <a:pt x="0" y="456792"/>
                  </a:lnTo>
                  <a:lnTo>
                    <a:pt x="114198" y="45679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5" name="object 141">
              <a:extLst>
                <a:ext uri="{FF2B5EF4-FFF2-40B4-BE49-F238E27FC236}">
                  <a16:creationId xmlns:a16="http://schemas.microsoft.com/office/drawing/2014/main" id="{FCE137E5-F78E-4094-854C-05CD4E0F3966}"/>
                </a:ext>
              </a:extLst>
            </p:cNvPr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582631" y="4449241"/>
              <a:ext cx="690109" cy="460093"/>
            </a:xfrm>
            <a:prstGeom prst="rect">
              <a:avLst/>
            </a:prstGeom>
          </p:spPr>
        </p:pic>
        <p:pic>
          <p:nvPicPr>
            <p:cNvPr id="146" name="object 142">
              <a:extLst>
                <a:ext uri="{FF2B5EF4-FFF2-40B4-BE49-F238E27FC236}">
                  <a16:creationId xmlns:a16="http://schemas.microsoft.com/office/drawing/2014/main" id="{2D011C34-6A8A-4746-9758-6725D0D5F860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566868" y="4431858"/>
              <a:ext cx="685188" cy="456792"/>
            </a:xfrm>
            <a:prstGeom prst="rect">
              <a:avLst/>
            </a:prstGeom>
          </p:spPr>
        </p:pic>
        <p:sp>
          <p:nvSpPr>
            <p:cNvPr id="147" name="object 143">
              <a:extLst>
                <a:ext uri="{FF2B5EF4-FFF2-40B4-BE49-F238E27FC236}">
                  <a16:creationId xmlns:a16="http://schemas.microsoft.com/office/drawing/2014/main" id="{132B48F4-036C-44AD-8374-312589C860FD}"/>
                </a:ext>
              </a:extLst>
            </p:cNvPr>
            <p:cNvSpPr/>
            <p:nvPr/>
          </p:nvSpPr>
          <p:spPr>
            <a:xfrm>
              <a:off x="3566868" y="4431858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8" name="object 144">
            <a:extLst>
              <a:ext uri="{FF2B5EF4-FFF2-40B4-BE49-F238E27FC236}">
                <a16:creationId xmlns:a16="http://schemas.microsoft.com/office/drawing/2014/main" id="{445D2F21-3459-44BA-AE71-D76BF91C3851}"/>
              </a:ext>
            </a:extLst>
          </p:cNvPr>
          <p:cNvSpPr txBox="1"/>
          <p:nvPr/>
        </p:nvSpPr>
        <p:spPr>
          <a:xfrm>
            <a:off x="4439315" y="4723172"/>
            <a:ext cx="65532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9554" marR="5080" indent="-23749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Arial"/>
                <a:cs typeface="Arial"/>
              </a:rPr>
              <a:t>P</a:t>
            </a:r>
            <a:r>
              <a:rPr sz="600" b="1" spc="-5" dirty="0">
                <a:latin typeface="Arial"/>
                <a:cs typeface="Arial"/>
              </a:rPr>
              <a:t>.3.</a:t>
            </a:r>
            <a:r>
              <a:rPr sz="600" b="1" dirty="0">
                <a:latin typeface="Arial"/>
                <a:cs typeface="Arial"/>
              </a:rPr>
              <a:t>4</a:t>
            </a:r>
            <a:r>
              <a:rPr sz="600" b="1" spc="-5" dirty="0">
                <a:latin typeface="Arial"/>
                <a:cs typeface="Arial"/>
              </a:rPr>
              <a:t>.</a:t>
            </a:r>
            <a:r>
              <a:rPr sz="600" b="1" dirty="0">
                <a:latin typeface="Arial"/>
                <a:cs typeface="Arial"/>
              </a:rPr>
              <a:t>4</a:t>
            </a:r>
            <a:r>
              <a:rPr sz="600" b="1" spc="-5" dirty="0">
                <a:latin typeface="Arial"/>
                <a:cs typeface="Arial"/>
              </a:rPr>
              <a:t> Re</a:t>
            </a:r>
            <a:r>
              <a:rPr sz="600" b="1" dirty="0">
                <a:latin typeface="Arial"/>
                <a:cs typeface="Arial"/>
              </a:rPr>
              <a:t>f</a:t>
            </a:r>
            <a:r>
              <a:rPr sz="600" b="1" spc="-5" dirty="0">
                <a:latin typeface="Arial"/>
                <a:cs typeface="Arial"/>
              </a:rPr>
              <a:t>er</a:t>
            </a:r>
            <a:r>
              <a:rPr sz="600" b="1" dirty="0">
                <a:latin typeface="Arial"/>
                <a:cs typeface="Arial"/>
              </a:rPr>
              <a:t>e</a:t>
            </a:r>
            <a:r>
              <a:rPr sz="600" b="1" spc="-5" dirty="0">
                <a:latin typeface="Arial"/>
                <a:cs typeface="Arial"/>
              </a:rPr>
              <a:t>nce  Line</a:t>
            </a:r>
            <a:endParaRPr sz="600">
              <a:latin typeface="Arial"/>
              <a:cs typeface="Arial"/>
            </a:endParaRPr>
          </a:p>
          <a:p>
            <a:pPr marL="154305">
              <a:lnSpc>
                <a:spcPct val="100000"/>
              </a:lnSpc>
            </a:pPr>
            <a:r>
              <a:rPr sz="600" spc="-5" dirty="0">
                <a:latin typeface="Arial"/>
                <a:cs typeface="Arial"/>
              </a:rPr>
              <a:t>Chi</a:t>
            </a:r>
            <a:r>
              <a:rPr sz="600" dirty="0">
                <a:latin typeface="Arial"/>
                <a:cs typeface="Arial"/>
              </a:rPr>
              <a:t>p</a:t>
            </a:r>
            <a:r>
              <a:rPr sz="600" spc="-5" dirty="0">
                <a:latin typeface="Arial"/>
                <a:cs typeface="Arial"/>
              </a:rPr>
              <a:t> Piller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49" name="object 145">
            <a:extLst>
              <a:ext uri="{FF2B5EF4-FFF2-40B4-BE49-F238E27FC236}">
                <a16:creationId xmlns:a16="http://schemas.microsoft.com/office/drawing/2014/main" id="{9AB53AFA-322A-4F4B-9EFE-7FFACDDB2D6F}"/>
              </a:ext>
            </a:extLst>
          </p:cNvPr>
          <p:cNvGrpSpPr/>
          <p:nvPr/>
        </p:nvGrpSpPr>
        <p:grpSpPr>
          <a:xfrm>
            <a:off x="4303929" y="2703922"/>
            <a:ext cx="1993264" cy="2182495"/>
            <a:chOff x="3446320" y="2484140"/>
            <a:chExt cx="1993264" cy="2182495"/>
          </a:xfrm>
        </p:grpSpPr>
        <p:sp>
          <p:nvSpPr>
            <p:cNvPr id="150" name="object 146">
              <a:extLst>
                <a:ext uri="{FF2B5EF4-FFF2-40B4-BE49-F238E27FC236}">
                  <a16:creationId xmlns:a16="http://schemas.microsoft.com/office/drawing/2014/main" id="{BF69D01F-E56C-4716-9EEF-14AA0D28C712}"/>
                </a:ext>
              </a:extLst>
            </p:cNvPr>
            <p:cNvSpPr/>
            <p:nvPr/>
          </p:nvSpPr>
          <p:spPr>
            <a:xfrm>
              <a:off x="3452670" y="2490490"/>
              <a:ext cx="525145" cy="2169795"/>
            </a:xfrm>
            <a:custGeom>
              <a:avLst/>
              <a:gdLst/>
              <a:ahLst/>
              <a:cxnLst/>
              <a:rect l="l" t="t" r="r" b="b"/>
              <a:pathLst>
                <a:path w="525145" h="2169795">
                  <a:moveTo>
                    <a:pt x="524825" y="0"/>
                  </a:moveTo>
                  <a:lnTo>
                    <a:pt x="524825" y="114198"/>
                  </a:lnTo>
                  <a:lnTo>
                    <a:pt x="0" y="114198"/>
                  </a:lnTo>
                  <a:lnTo>
                    <a:pt x="0" y="2169764"/>
                  </a:lnTo>
                  <a:lnTo>
                    <a:pt x="114198" y="2169764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1" name="object 147">
              <a:extLst>
                <a:ext uri="{FF2B5EF4-FFF2-40B4-BE49-F238E27FC236}">
                  <a16:creationId xmlns:a16="http://schemas.microsoft.com/office/drawing/2014/main" id="{276E0634-C171-4ED6-AE52-167B89E695BB}"/>
                </a:ext>
              </a:extLst>
            </p:cNvPr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748909" y="3309262"/>
              <a:ext cx="690109" cy="460516"/>
            </a:xfrm>
            <a:prstGeom prst="rect">
              <a:avLst/>
            </a:prstGeom>
          </p:spPr>
        </p:pic>
        <p:pic>
          <p:nvPicPr>
            <p:cNvPr id="152" name="object 148">
              <a:extLst>
                <a:ext uri="{FF2B5EF4-FFF2-40B4-BE49-F238E27FC236}">
                  <a16:creationId xmlns:a16="http://schemas.microsoft.com/office/drawing/2014/main" id="{99E9F8F6-EF41-4FF1-A9A6-4933466D7164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731527" y="3289877"/>
              <a:ext cx="685188" cy="456792"/>
            </a:xfrm>
            <a:prstGeom prst="rect">
              <a:avLst/>
            </a:prstGeom>
          </p:spPr>
        </p:pic>
        <p:sp>
          <p:nvSpPr>
            <p:cNvPr id="153" name="object 149">
              <a:extLst>
                <a:ext uri="{FF2B5EF4-FFF2-40B4-BE49-F238E27FC236}">
                  <a16:creationId xmlns:a16="http://schemas.microsoft.com/office/drawing/2014/main" id="{E331D5ED-DF81-4DCE-85C9-941E68B38F2B}"/>
                </a:ext>
              </a:extLst>
            </p:cNvPr>
            <p:cNvSpPr/>
            <p:nvPr/>
          </p:nvSpPr>
          <p:spPr>
            <a:xfrm>
              <a:off x="4731527" y="3289877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4" name="object 150">
            <a:extLst>
              <a:ext uri="{FF2B5EF4-FFF2-40B4-BE49-F238E27FC236}">
                <a16:creationId xmlns:a16="http://schemas.microsoft.com/office/drawing/2014/main" id="{485909B5-964D-4E24-9D71-C31BC06420B4}"/>
              </a:ext>
            </a:extLst>
          </p:cNvPr>
          <p:cNvSpPr txBox="1"/>
          <p:nvPr/>
        </p:nvSpPr>
        <p:spPr>
          <a:xfrm>
            <a:off x="5603973" y="3581191"/>
            <a:ext cx="655955" cy="299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 marR="5080" indent="-18034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Arial"/>
                <a:cs typeface="Arial"/>
              </a:rPr>
              <a:t>P</a:t>
            </a:r>
            <a:r>
              <a:rPr sz="600" b="1" spc="-5" dirty="0">
                <a:latin typeface="Arial"/>
                <a:cs typeface="Arial"/>
              </a:rPr>
              <a:t>.3.</a:t>
            </a:r>
            <a:r>
              <a:rPr sz="600" b="1" dirty="0">
                <a:latin typeface="Arial"/>
                <a:cs typeface="Arial"/>
              </a:rPr>
              <a:t>5</a:t>
            </a:r>
            <a:r>
              <a:rPr sz="600" b="1" spc="-5" dirty="0">
                <a:latin typeface="Arial"/>
                <a:cs typeface="Arial"/>
              </a:rPr>
              <a:t>.</a:t>
            </a:r>
            <a:r>
              <a:rPr sz="600" b="1" dirty="0">
                <a:latin typeface="Arial"/>
                <a:cs typeface="Arial"/>
              </a:rPr>
              <a:t>2</a:t>
            </a:r>
            <a:r>
              <a:rPr sz="600" b="1" spc="-5" dirty="0">
                <a:latin typeface="Arial"/>
                <a:cs typeface="Arial"/>
              </a:rPr>
              <a:t> M</a:t>
            </a:r>
            <a:r>
              <a:rPr sz="600" b="1" dirty="0">
                <a:latin typeface="Arial"/>
                <a:cs typeface="Arial"/>
              </a:rPr>
              <a:t>o</a:t>
            </a:r>
            <a:r>
              <a:rPr sz="600" b="1" spc="-5" dirty="0">
                <a:latin typeface="Arial"/>
                <a:cs typeface="Arial"/>
              </a:rPr>
              <a:t>d</a:t>
            </a:r>
            <a:r>
              <a:rPr sz="600" b="1" dirty="0">
                <a:latin typeface="Arial"/>
                <a:cs typeface="Arial"/>
              </a:rPr>
              <a:t>u</a:t>
            </a:r>
            <a:r>
              <a:rPr sz="600" b="1" spc="-5" dirty="0">
                <a:latin typeface="Arial"/>
                <a:cs typeface="Arial"/>
              </a:rPr>
              <a:t>lat</a:t>
            </a:r>
            <a:r>
              <a:rPr sz="600" b="1" dirty="0">
                <a:latin typeface="Arial"/>
                <a:cs typeface="Arial"/>
              </a:rPr>
              <a:t>or  </a:t>
            </a:r>
            <a:r>
              <a:rPr sz="600" b="1" spc="-5" dirty="0">
                <a:latin typeface="Arial"/>
                <a:cs typeface="Arial"/>
              </a:rPr>
              <a:t>System</a:t>
            </a:r>
            <a:endParaRPr sz="600">
              <a:latin typeface="Arial"/>
              <a:cs typeface="Arial"/>
            </a:endParaRPr>
          </a:p>
          <a:p>
            <a:pPr marL="99060">
              <a:lnSpc>
                <a:spcPts val="715"/>
              </a:lnSpc>
            </a:pPr>
            <a:r>
              <a:rPr sz="600" spc="-5" dirty="0">
                <a:latin typeface="Arial"/>
                <a:cs typeface="Arial"/>
              </a:rPr>
              <a:t>Ch</a:t>
            </a:r>
            <a:r>
              <a:rPr sz="600" dirty="0">
                <a:latin typeface="Arial"/>
                <a:cs typeface="Arial"/>
              </a:rPr>
              <a:t>r</a:t>
            </a:r>
            <a:r>
              <a:rPr sz="600" spc="-10" dirty="0">
                <a:latin typeface="Arial"/>
                <a:cs typeface="Arial"/>
              </a:rPr>
              <a:t>i</a:t>
            </a:r>
            <a:r>
              <a:rPr sz="600" dirty="0">
                <a:latin typeface="Arial"/>
                <a:cs typeface="Arial"/>
              </a:rPr>
              <a:t>s </a:t>
            </a:r>
            <a:r>
              <a:rPr sz="600" spc="-5" dirty="0">
                <a:latin typeface="Arial"/>
                <a:cs typeface="Arial"/>
              </a:rPr>
              <a:t>P</a:t>
            </a:r>
            <a:r>
              <a:rPr sz="600" dirty="0">
                <a:latin typeface="Arial"/>
                <a:cs typeface="Arial"/>
              </a:rPr>
              <a:t>a</a:t>
            </a:r>
            <a:r>
              <a:rPr sz="600" spc="-5" dirty="0">
                <a:latin typeface="Arial"/>
                <a:cs typeface="Arial"/>
              </a:rPr>
              <a:t>ppas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55" name="object 152">
            <a:extLst>
              <a:ext uri="{FF2B5EF4-FFF2-40B4-BE49-F238E27FC236}">
                <a16:creationId xmlns:a16="http://schemas.microsoft.com/office/drawing/2014/main" id="{136B8536-127F-4B88-A737-AF0A005B9286}"/>
              </a:ext>
            </a:extLst>
          </p:cNvPr>
          <p:cNvGrpSpPr/>
          <p:nvPr/>
        </p:nvGrpSpPr>
        <p:grpSpPr>
          <a:xfrm>
            <a:off x="5468588" y="2703922"/>
            <a:ext cx="828040" cy="1855470"/>
            <a:chOff x="4610979" y="2484140"/>
            <a:chExt cx="828040" cy="1855470"/>
          </a:xfrm>
        </p:grpSpPr>
        <p:sp>
          <p:nvSpPr>
            <p:cNvPr id="156" name="object 153">
              <a:extLst>
                <a:ext uri="{FF2B5EF4-FFF2-40B4-BE49-F238E27FC236}">
                  <a16:creationId xmlns:a16="http://schemas.microsoft.com/office/drawing/2014/main" id="{7039B868-78C4-4BB3-84BB-6E31D4796465}"/>
                </a:ext>
              </a:extLst>
            </p:cNvPr>
            <p:cNvSpPr/>
            <p:nvPr/>
          </p:nvSpPr>
          <p:spPr>
            <a:xfrm>
              <a:off x="4617329" y="2490490"/>
              <a:ext cx="411480" cy="1028065"/>
            </a:xfrm>
            <a:custGeom>
              <a:avLst/>
              <a:gdLst/>
              <a:ahLst/>
              <a:cxnLst/>
              <a:rect l="l" t="t" r="r" b="b"/>
              <a:pathLst>
                <a:path w="411479" h="1028064">
                  <a:moveTo>
                    <a:pt x="411437" y="0"/>
                  </a:moveTo>
                  <a:lnTo>
                    <a:pt x="411437" y="114198"/>
                  </a:lnTo>
                  <a:lnTo>
                    <a:pt x="0" y="114198"/>
                  </a:lnTo>
                  <a:lnTo>
                    <a:pt x="0" y="1027782"/>
                  </a:lnTo>
                  <a:lnTo>
                    <a:pt x="114198" y="102778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7" name="object 154">
              <a:extLst>
                <a:ext uri="{FF2B5EF4-FFF2-40B4-BE49-F238E27FC236}">
                  <a16:creationId xmlns:a16="http://schemas.microsoft.com/office/drawing/2014/main" id="{FD572095-C981-4A55-BDF8-CD22987946BA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748909" y="3879428"/>
              <a:ext cx="690109" cy="459729"/>
            </a:xfrm>
            <a:prstGeom prst="rect">
              <a:avLst/>
            </a:prstGeom>
          </p:spPr>
        </p:pic>
        <p:pic>
          <p:nvPicPr>
            <p:cNvPr id="158" name="object 155">
              <a:extLst>
                <a:ext uri="{FF2B5EF4-FFF2-40B4-BE49-F238E27FC236}">
                  <a16:creationId xmlns:a16="http://schemas.microsoft.com/office/drawing/2014/main" id="{5C7686AE-0925-4273-A8B3-0E2A0CCC1DC8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731527" y="3860867"/>
              <a:ext cx="685188" cy="456792"/>
            </a:xfrm>
            <a:prstGeom prst="rect">
              <a:avLst/>
            </a:prstGeom>
          </p:spPr>
        </p:pic>
        <p:sp>
          <p:nvSpPr>
            <p:cNvPr id="159" name="object 156">
              <a:extLst>
                <a:ext uri="{FF2B5EF4-FFF2-40B4-BE49-F238E27FC236}">
                  <a16:creationId xmlns:a16="http://schemas.microsoft.com/office/drawing/2014/main" id="{B52D5DFE-BC36-4D6D-B163-36CE164D3528}"/>
                </a:ext>
              </a:extLst>
            </p:cNvPr>
            <p:cNvSpPr/>
            <p:nvPr/>
          </p:nvSpPr>
          <p:spPr>
            <a:xfrm>
              <a:off x="4731527" y="3860867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0" name="object 157">
            <a:extLst>
              <a:ext uri="{FF2B5EF4-FFF2-40B4-BE49-F238E27FC236}">
                <a16:creationId xmlns:a16="http://schemas.microsoft.com/office/drawing/2014/main" id="{9B90615A-8C71-4E07-A5A6-F2C22FE5C498}"/>
              </a:ext>
            </a:extLst>
          </p:cNvPr>
          <p:cNvSpPr txBox="1"/>
          <p:nvPr/>
        </p:nvSpPr>
        <p:spPr>
          <a:xfrm>
            <a:off x="5603973" y="4152181"/>
            <a:ext cx="65595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355" marR="5080" indent="-3429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Arial"/>
                <a:cs typeface="Arial"/>
              </a:rPr>
              <a:t>P</a:t>
            </a:r>
            <a:r>
              <a:rPr sz="600" b="1" spc="-5" dirty="0">
                <a:latin typeface="Arial"/>
                <a:cs typeface="Arial"/>
              </a:rPr>
              <a:t>.3.</a:t>
            </a:r>
            <a:r>
              <a:rPr sz="600" b="1" dirty="0">
                <a:latin typeface="Arial"/>
                <a:cs typeface="Arial"/>
              </a:rPr>
              <a:t>5</a:t>
            </a:r>
            <a:r>
              <a:rPr sz="600" b="1" spc="-5" dirty="0">
                <a:latin typeface="Arial"/>
                <a:cs typeface="Arial"/>
              </a:rPr>
              <a:t>.</a:t>
            </a:r>
            <a:r>
              <a:rPr sz="600" b="1" dirty="0">
                <a:latin typeface="Arial"/>
                <a:cs typeface="Arial"/>
              </a:rPr>
              <a:t>3</a:t>
            </a:r>
            <a:r>
              <a:rPr sz="600" b="1" spc="-5" dirty="0">
                <a:latin typeface="Arial"/>
                <a:cs typeface="Arial"/>
              </a:rPr>
              <a:t> M</a:t>
            </a:r>
            <a:r>
              <a:rPr sz="600" b="1" dirty="0">
                <a:latin typeface="Arial"/>
                <a:cs typeface="Arial"/>
              </a:rPr>
              <a:t>o</a:t>
            </a:r>
            <a:r>
              <a:rPr sz="600" b="1" spc="-5" dirty="0">
                <a:latin typeface="Arial"/>
                <a:cs typeface="Arial"/>
              </a:rPr>
              <a:t>d</a:t>
            </a:r>
            <a:r>
              <a:rPr sz="600" b="1" dirty="0">
                <a:latin typeface="Arial"/>
                <a:cs typeface="Arial"/>
              </a:rPr>
              <a:t>u</a:t>
            </a:r>
            <a:r>
              <a:rPr sz="600" b="1" spc="-5" dirty="0">
                <a:latin typeface="Arial"/>
                <a:cs typeface="Arial"/>
              </a:rPr>
              <a:t>lat</a:t>
            </a:r>
            <a:r>
              <a:rPr sz="600" b="1" dirty="0">
                <a:latin typeface="Arial"/>
                <a:cs typeface="Arial"/>
              </a:rPr>
              <a:t>or  </a:t>
            </a:r>
            <a:r>
              <a:rPr sz="600" b="1" spc="-5" dirty="0">
                <a:latin typeface="Arial"/>
                <a:cs typeface="Arial"/>
              </a:rPr>
              <a:t>Control System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Mark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Wezensky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61" name="object 158">
            <a:extLst>
              <a:ext uri="{FF2B5EF4-FFF2-40B4-BE49-F238E27FC236}">
                <a16:creationId xmlns:a16="http://schemas.microsoft.com/office/drawing/2014/main" id="{DEDC6C16-2FFD-42A2-A5A5-DC3AFFA07487}"/>
              </a:ext>
            </a:extLst>
          </p:cNvPr>
          <p:cNvGrpSpPr/>
          <p:nvPr/>
        </p:nvGrpSpPr>
        <p:grpSpPr>
          <a:xfrm>
            <a:off x="5468588" y="2703922"/>
            <a:ext cx="832485" cy="1611630"/>
            <a:chOff x="4610979" y="2484140"/>
            <a:chExt cx="832485" cy="1611630"/>
          </a:xfrm>
        </p:grpSpPr>
        <p:sp>
          <p:nvSpPr>
            <p:cNvPr id="162" name="object 159">
              <a:extLst>
                <a:ext uri="{FF2B5EF4-FFF2-40B4-BE49-F238E27FC236}">
                  <a16:creationId xmlns:a16="http://schemas.microsoft.com/office/drawing/2014/main" id="{1904DF6D-049E-4DCA-A793-F15153800EF3}"/>
                </a:ext>
              </a:extLst>
            </p:cNvPr>
            <p:cNvSpPr/>
            <p:nvPr/>
          </p:nvSpPr>
          <p:spPr>
            <a:xfrm>
              <a:off x="4617329" y="2490490"/>
              <a:ext cx="411480" cy="1598930"/>
            </a:xfrm>
            <a:custGeom>
              <a:avLst/>
              <a:gdLst/>
              <a:ahLst/>
              <a:cxnLst/>
              <a:rect l="l" t="t" r="r" b="b"/>
              <a:pathLst>
                <a:path w="411479" h="1598929">
                  <a:moveTo>
                    <a:pt x="411437" y="0"/>
                  </a:moveTo>
                  <a:lnTo>
                    <a:pt x="411437" y="114198"/>
                  </a:lnTo>
                  <a:lnTo>
                    <a:pt x="0" y="114198"/>
                  </a:lnTo>
                  <a:lnTo>
                    <a:pt x="0" y="1598773"/>
                  </a:lnTo>
                  <a:lnTo>
                    <a:pt x="114198" y="1598773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3" name="object 160">
              <a:extLst>
                <a:ext uri="{FF2B5EF4-FFF2-40B4-BE49-F238E27FC236}">
                  <a16:creationId xmlns:a16="http://schemas.microsoft.com/office/drawing/2014/main" id="{3AC8A312-E853-4429-93FB-2B9C739839C5}"/>
                </a:ext>
              </a:extLst>
            </p:cNvPr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744485" y="2730225"/>
              <a:ext cx="698957" cy="469750"/>
            </a:xfrm>
            <a:prstGeom prst="rect">
              <a:avLst/>
            </a:prstGeom>
          </p:spPr>
        </p:pic>
        <p:pic>
          <p:nvPicPr>
            <p:cNvPr id="164" name="object 161">
              <a:extLst>
                <a:ext uri="{FF2B5EF4-FFF2-40B4-BE49-F238E27FC236}">
                  <a16:creationId xmlns:a16="http://schemas.microsoft.com/office/drawing/2014/main" id="{39559311-977F-443A-8D64-02E71FCCDD8C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731527" y="2718886"/>
              <a:ext cx="685188" cy="456792"/>
            </a:xfrm>
            <a:prstGeom prst="rect">
              <a:avLst/>
            </a:prstGeom>
          </p:spPr>
        </p:pic>
        <p:sp>
          <p:nvSpPr>
            <p:cNvPr id="165" name="object 162">
              <a:extLst>
                <a:ext uri="{FF2B5EF4-FFF2-40B4-BE49-F238E27FC236}">
                  <a16:creationId xmlns:a16="http://schemas.microsoft.com/office/drawing/2014/main" id="{DACD8548-5AD9-4A7C-9BBB-56A984615013}"/>
                </a:ext>
              </a:extLst>
            </p:cNvPr>
            <p:cNvSpPr/>
            <p:nvPr/>
          </p:nvSpPr>
          <p:spPr>
            <a:xfrm>
              <a:off x="4731527" y="2718886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6" name="object 163">
            <a:extLst>
              <a:ext uri="{FF2B5EF4-FFF2-40B4-BE49-F238E27FC236}">
                <a16:creationId xmlns:a16="http://schemas.microsoft.com/office/drawing/2014/main" id="{C160BC28-7843-4CD2-AC83-0FB5BD83C273}"/>
              </a:ext>
            </a:extLst>
          </p:cNvPr>
          <p:cNvSpPr txBox="1"/>
          <p:nvPr/>
        </p:nvSpPr>
        <p:spPr>
          <a:xfrm>
            <a:off x="5608835" y="2918680"/>
            <a:ext cx="648335" cy="481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P.3.5.1</a:t>
            </a:r>
            <a:endParaRPr sz="60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r>
              <a:rPr sz="600" b="1" spc="-5" dirty="0">
                <a:latin typeface="Arial"/>
                <a:cs typeface="Arial"/>
              </a:rPr>
              <a:t>M</a:t>
            </a:r>
            <a:r>
              <a:rPr sz="600" b="1" dirty="0">
                <a:latin typeface="Arial"/>
                <a:cs typeface="Arial"/>
              </a:rPr>
              <a:t>a</a:t>
            </a:r>
            <a:r>
              <a:rPr sz="600" b="1" spc="-5" dirty="0">
                <a:latin typeface="Arial"/>
                <a:cs typeface="Arial"/>
              </a:rPr>
              <a:t>na</a:t>
            </a:r>
            <a:r>
              <a:rPr sz="600" b="1" dirty="0">
                <a:latin typeface="Arial"/>
                <a:cs typeface="Arial"/>
              </a:rPr>
              <a:t>g</a:t>
            </a:r>
            <a:r>
              <a:rPr sz="600" b="1" spc="-5" dirty="0">
                <a:latin typeface="Arial"/>
                <a:cs typeface="Arial"/>
              </a:rPr>
              <a:t>e</a:t>
            </a:r>
            <a:r>
              <a:rPr sz="600" b="1" dirty="0">
                <a:latin typeface="Arial"/>
                <a:cs typeface="Arial"/>
              </a:rPr>
              <a:t>m</a:t>
            </a:r>
            <a:r>
              <a:rPr sz="600" b="1" spc="-5" dirty="0">
                <a:latin typeface="Arial"/>
                <a:cs typeface="Arial"/>
              </a:rPr>
              <a:t>en</a:t>
            </a:r>
            <a:r>
              <a:rPr sz="600" b="1" dirty="0">
                <a:latin typeface="Arial"/>
                <a:cs typeface="Arial"/>
              </a:rPr>
              <a:t>t </a:t>
            </a:r>
            <a:r>
              <a:rPr sz="600" b="1" spc="-5" dirty="0">
                <a:latin typeface="Arial"/>
                <a:cs typeface="Arial"/>
              </a:rPr>
              <a:t>a</a:t>
            </a:r>
            <a:r>
              <a:rPr sz="600" b="1" dirty="0">
                <a:latin typeface="Arial"/>
                <a:cs typeface="Arial"/>
              </a:rPr>
              <a:t>nd  </a:t>
            </a:r>
            <a:r>
              <a:rPr sz="600" b="1" spc="-5" dirty="0">
                <a:latin typeface="Arial"/>
                <a:cs typeface="Arial"/>
              </a:rPr>
              <a:t>System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Integration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ts val="715"/>
              </a:lnSpc>
            </a:pPr>
            <a:r>
              <a:rPr sz="600" spc="-5" dirty="0">
                <a:latin typeface="Arial"/>
                <a:cs typeface="Arial"/>
              </a:rPr>
              <a:t>Ch</a:t>
            </a:r>
            <a:r>
              <a:rPr sz="600" dirty="0">
                <a:latin typeface="Arial"/>
                <a:cs typeface="Arial"/>
              </a:rPr>
              <a:t>r</a:t>
            </a:r>
            <a:r>
              <a:rPr sz="600" spc="-10" dirty="0">
                <a:latin typeface="Arial"/>
                <a:cs typeface="Arial"/>
              </a:rPr>
              <a:t>i</a:t>
            </a:r>
            <a:r>
              <a:rPr sz="600" dirty="0">
                <a:latin typeface="Arial"/>
                <a:cs typeface="Arial"/>
              </a:rPr>
              <a:t>s </a:t>
            </a:r>
            <a:r>
              <a:rPr sz="600" spc="-5" dirty="0">
                <a:latin typeface="Arial"/>
                <a:cs typeface="Arial"/>
              </a:rPr>
              <a:t>P</a:t>
            </a:r>
            <a:r>
              <a:rPr sz="600" dirty="0">
                <a:latin typeface="Arial"/>
                <a:cs typeface="Arial"/>
              </a:rPr>
              <a:t>a</a:t>
            </a:r>
            <a:r>
              <a:rPr sz="600" spc="-5" dirty="0">
                <a:latin typeface="Arial"/>
                <a:cs typeface="Arial"/>
              </a:rPr>
              <a:t>ppas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67" name="object 164">
            <a:extLst>
              <a:ext uri="{FF2B5EF4-FFF2-40B4-BE49-F238E27FC236}">
                <a16:creationId xmlns:a16="http://schemas.microsoft.com/office/drawing/2014/main" id="{288AA4FE-375E-4423-9858-80C2322DFC1A}"/>
              </a:ext>
            </a:extLst>
          </p:cNvPr>
          <p:cNvGrpSpPr/>
          <p:nvPr/>
        </p:nvGrpSpPr>
        <p:grpSpPr>
          <a:xfrm>
            <a:off x="5468588" y="2703922"/>
            <a:ext cx="828040" cy="2425700"/>
            <a:chOff x="4610979" y="2484140"/>
            <a:chExt cx="828040" cy="2425700"/>
          </a:xfrm>
        </p:grpSpPr>
        <p:sp>
          <p:nvSpPr>
            <p:cNvPr id="168" name="object 165">
              <a:extLst>
                <a:ext uri="{FF2B5EF4-FFF2-40B4-BE49-F238E27FC236}">
                  <a16:creationId xmlns:a16="http://schemas.microsoft.com/office/drawing/2014/main" id="{F9AA9BBA-AFC6-4B6B-9642-A75F5473F0EF}"/>
                </a:ext>
              </a:extLst>
            </p:cNvPr>
            <p:cNvSpPr/>
            <p:nvPr/>
          </p:nvSpPr>
          <p:spPr>
            <a:xfrm>
              <a:off x="4617329" y="2490490"/>
              <a:ext cx="411480" cy="457200"/>
            </a:xfrm>
            <a:custGeom>
              <a:avLst/>
              <a:gdLst/>
              <a:ahLst/>
              <a:cxnLst/>
              <a:rect l="l" t="t" r="r" b="b"/>
              <a:pathLst>
                <a:path w="411479" h="457200">
                  <a:moveTo>
                    <a:pt x="411437" y="0"/>
                  </a:moveTo>
                  <a:lnTo>
                    <a:pt x="411437" y="114198"/>
                  </a:lnTo>
                  <a:lnTo>
                    <a:pt x="0" y="114198"/>
                  </a:lnTo>
                  <a:lnTo>
                    <a:pt x="0" y="456792"/>
                  </a:lnTo>
                  <a:lnTo>
                    <a:pt x="114198" y="45679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9" name="object 166">
              <a:extLst>
                <a:ext uri="{FF2B5EF4-FFF2-40B4-BE49-F238E27FC236}">
                  <a16:creationId xmlns:a16="http://schemas.microsoft.com/office/drawing/2014/main" id="{0D926D4C-3498-4785-B33E-5C69085D1AE3}"/>
                </a:ext>
              </a:extLst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748909" y="4449241"/>
              <a:ext cx="690109" cy="460093"/>
            </a:xfrm>
            <a:prstGeom prst="rect">
              <a:avLst/>
            </a:prstGeom>
          </p:spPr>
        </p:pic>
        <p:pic>
          <p:nvPicPr>
            <p:cNvPr id="170" name="object 167">
              <a:extLst>
                <a:ext uri="{FF2B5EF4-FFF2-40B4-BE49-F238E27FC236}">
                  <a16:creationId xmlns:a16="http://schemas.microsoft.com/office/drawing/2014/main" id="{EC80A925-3B88-4A8C-AD6D-0A02971A49C5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731527" y="4431858"/>
              <a:ext cx="685188" cy="456792"/>
            </a:xfrm>
            <a:prstGeom prst="rect">
              <a:avLst/>
            </a:prstGeom>
          </p:spPr>
        </p:pic>
        <p:sp>
          <p:nvSpPr>
            <p:cNvPr id="171" name="object 168">
              <a:extLst>
                <a:ext uri="{FF2B5EF4-FFF2-40B4-BE49-F238E27FC236}">
                  <a16:creationId xmlns:a16="http://schemas.microsoft.com/office/drawing/2014/main" id="{18E63220-958E-4F8D-9506-06B810ED3FC2}"/>
                </a:ext>
              </a:extLst>
            </p:cNvPr>
            <p:cNvSpPr/>
            <p:nvPr/>
          </p:nvSpPr>
          <p:spPr>
            <a:xfrm>
              <a:off x="4731527" y="4431858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2" name="object 169">
            <a:extLst>
              <a:ext uri="{FF2B5EF4-FFF2-40B4-BE49-F238E27FC236}">
                <a16:creationId xmlns:a16="http://schemas.microsoft.com/office/drawing/2014/main" id="{0A39E7AB-0721-40B7-A2E2-3E40F730A3CE}"/>
              </a:ext>
            </a:extLst>
          </p:cNvPr>
          <p:cNvSpPr txBox="1"/>
          <p:nvPr/>
        </p:nvSpPr>
        <p:spPr>
          <a:xfrm>
            <a:off x="5603973" y="4677817"/>
            <a:ext cx="655955" cy="390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300" marR="5080" indent="-102235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Arial"/>
                <a:cs typeface="Arial"/>
              </a:rPr>
              <a:t>P</a:t>
            </a:r>
            <a:r>
              <a:rPr sz="600" b="1" spc="-5" dirty="0">
                <a:latin typeface="Arial"/>
                <a:cs typeface="Arial"/>
              </a:rPr>
              <a:t>.3.</a:t>
            </a:r>
            <a:r>
              <a:rPr sz="600" b="1" dirty="0">
                <a:latin typeface="Arial"/>
                <a:cs typeface="Arial"/>
              </a:rPr>
              <a:t>5</a:t>
            </a:r>
            <a:r>
              <a:rPr sz="600" b="1" spc="-5" dirty="0">
                <a:latin typeface="Arial"/>
                <a:cs typeface="Arial"/>
              </a:rPr>
              <a:t>.</a:t>
            </a:r>
            <a:r>
              <a:rPr sz="600" b="1" dirty="0">
                <a:latin typeface="Arial"/>
                <a:cs typeface="Arial"/>
              </a:rPr>
              <a:t>4</a:t>
            </a:r>
            <a:r>
              <a:rPr sz="600" b="1" spc="-5" dirty="0">
                <a:latin typeface="Arial"/>
                <a:cs typeface="Arial"/>
              </a:rPr>
              <a:t> M</a:t>
            </a:r>
            <a:r>
              <a:rPr sz="600" b="1" dirty="0">
                <a:latin typeface="Arial"/>
                <a:cs typeface="Arial"/>
              </a:rPr>
              <a:t>o</a:t>
            </a:r>
            <a:r>
              <a:rPr sz="600" b="1" spc="-5" dirty="0">
                <a:latin typeface="Arial"/>
                <a:cs typeface="Arial"/>
              </a:rPr>
              <a:t>d</a:t>
            </a:r>
            <a:r>
              <a:rPr sz="600" b="1" dirty="0">
                <a:latin typeface="Arial"/>
                <a:cs typeface="Arial"/>
              </a:rPr>
              <a:t>u</a:t>
            </a:r>
            <a:r>
              <a:rPr sz="600" b="1" spc="-5" dirty="0">
                <a:latin typeface="Arial"/>
                <a:cs typeface="Arial"/>
              </a:rPr>
              <a:t>lat</a:t>
            </a:r>
            <a:r>
              <a:rPr sz="600" b="1" dirty="0">
                <a:latin typeface="Arial"/>
                <a:cs typeface="Arial"/>
              </a:rPr>
              <a:t>or  </a:t>
            </a:r>
            <a:r>
              <a:rPr sz="600" b="1" spc="-5" dirty="0">
                <a:latin typeface="Arial"/>
                <a:cs typeface="Arial"/>
              </a:rPr>
              <a:t>SystemTest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ts val="715"/>
              </a:lnSpc>
            </a:pPr>
            <a:r>
              <a:rPr sz="600" b="1" spc="-5" dirty="0">
                <a:latin typeface="Arial"/>
                <a:cs typeface="Arial"/>
              </a:rPr>
              <a:t>Article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600" spc="-5" dirty="0">
                <a:latin typeface="Arial"/>
                <a:cs typeface="Arial"/>
              </a:rPr>
              <a:t>Ch</a:t>
            </a:r>
            <a:r>
              <a:rPr sz="600" dirty="0">
                <a:latin typeface="Arial"/>
                <a:cs typeface="Arial"/>
              </a:rPr>
              <a:t>r</a:t>
            </a:r>
            <a:r>
              <a:rPr sz="600" spc="-10" dirty="0">
                <a:latin typeface="Arial"/>
                <a:cs typeface="Arial"/>
              </a:rPr>
              <a:t>i</a:t>
            </a:r>
            <a:r>
              <a:rPr sz="600" dirty="0">
                <a:latin typeface="Arial"/>
                <a:cs typeface="Arial"/>
              </a:rPr>
              <a:t>s </a:t>
            </a:r>
            <a:r>
              <a:rPr sz="600" spc="-5" dirty="0">
                <a:latin typeface="Arial"/>
                <a:cs typeface="Arial"/>
              </a:rPr>
              <a:t>P</a:t>
            </a:r>
            <a:r>
              <a:rPr sz="600" dirty="0">
                <a:latin typeface="Arial"/>
                <a:cs typeface="Arial"/>
              </a:rPr>
              <a:t>a</a:t>
            </a:r>
            <a:r>
              <a:rPr sz="600" spc="-5" dirty="0">
                <a:latin typeface="Arial"/>
                <a:cs typeface="Arial"/>
              </a:rPr>
              <a:t>ppas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73" name="object 170">
            <a:extLst>
              <a:ext uri="{FF2B5EF4-FFF2-40B4-BE49-F238E27FC236}">
                <a16:creationId xmlns:a16="http://schemas.microsoft.com/office/drawing/2014/main" id="{A59C8B12-0D96-41A0-AFC9-A55C29C9E8F9}"/>
              </a:ext>
            </a:extLst>
          </p:cNvPr>
          <p:cNvGrpSpPr/>
          <p:nvPr/>
        </p:nvGrpSpPr>
        <p:grpSpPr>
          <a:xfrm>
            <a:off x="5468588" y="2703922"/>
            <a:ext cx="1742439" cy="2182495"/>
            <a:chOff x="4610979" y="2484140"/>
            <a:chExt cx="1742439" cy="2182495"/>
          </a:xfrm>
        </p:grpSpPr>
        <p:sp>
          <p:nvSpPr>
            <p:cNvPr id="174" name="object 171">
              <a:extLst>
                <a:ext uri="{FF2B5EF4-FFF2-40B4-BE49-F238E27FC236}">
                  <a16:creationId xmlns:a16="http://schemas.microsoft.com/office/drawing/2014/main" id="{7824F15B-1346-49D0-8AC3-6CBEDD5FFB30}"/>
                </a:ext>
              </a:extLst>
            </p:cNvPr>
            <p:cNvSpPr/>
            <p:nvPr/>
          </p:nvSpPr>
          <p:spPr>
            <a:xfrm>
              <a:off x="4617329" y="2490490"/>
              <a:ext cx="411480" cy="2169795"/>
            </a:xfrm>
            <a:custGeom>
              <a:avLst/>
              <a:gdLst/>
              <a:ahLst/>
              <a:cxnLst/>
              <a:rect l="l" t="t" r="r" b="b"/>
              <a:pathLst>
                <a:path w="411479" h="2169795">
                  <a:moveTo>
                    <a:pt x="411437" y="0"/>
                  </a:moveTo>
                  <a:lnTo>
                    <a:pt x="411437" y="114198"/>
                  </a:lnTo>
                  <a:lnTo>
                    <a:pt x="0" y="114198"/>
                  </a:lnTo>
                  <a:lnTo>
                    <a:pt x="0" y="2169764"/>
                  </a:lnTo>
                  <a:lnTo>
                    <a:pt x="114198" y="2169764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5" name="object 172">
              <a:extLst>
                <a:ext uri="{FF2B5EF4-FFF2-40B4-BE49-F238E27FC236}">
                  <a16:creationId xmlns:a16="http://schemas.microsoft.com/office/drawing/2014/main" id="{9B19FDB9-D33A-427A-9E13-F5BB33321242}"/>
                </a:ext>
              </a:extLst>
            </p:cNvPr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663304" y="3879428"/>
              <a:ext cx="690109" cy="459729"/>
            </a:xfrm>
            <a:prstGeom prst="rect">
              <a:avLst/>
            </a:prstGeom>
          </p:spPr>
        </p:pic>
        <p:pic>
          <p:nvPicPr>
            <p:cNvPr id="176" name="object 173">
              <a:extLst>
                <a:ext uri="{FF2B5EF4-FFF2-40B4-BE49-F238E27FC236}">
                  <a16:creationId xmlns:a16="http://schemas.microsoft.com/office/drawing/2014/main" id="{E1CF5037-2698-4AC9-B8ED-D46FF455F54A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645112" y="3860867"/>
              <a:ext cx="685998" cy="456792"/>
            </a:xfrm>
            <a:prstGeom prst="rect">
              <a:avLst/>
            </a:prstGeom>
          </p:spPr>
        </p:pic>
        <p:sp>
          <p:nvSpPr>
            <p:cNvPr id="177" name="object 174">
              <a:extLst>
                <a:ext uri="{FF2B5EF4-FFF2-40B4-BE49-F238E27FC236}">
                  <a16:creationId xmlns:a16="http://schemas.microsoft.com/office/drawing/2014/main" id="{AB713E58-9511-4F20-B611-91DF651C9743}"/>
                </a:ext>
              </a:extLst>
            </p:cNvPr>
            <p:cNvSpPr/>
            <p:nvPr/>
          </p:nvSpPr>
          <p:spPr>
            <a:xfrm>
              <a:off x="5645112" y="3860867"/>
              <a:ext cx="686435" cy="457200"/>
            </a:xfrm>
            <a:custGeom>
              <a:avLst/>
              <a:gdLst/>
              <a:ahLst/>
              <a:cxnLst/>
              <a:rect l="l" t="t" r="r" b="b"/>
              <a:pathLst>
                <a:path w="686435" h="457200">
                  <a:moveTo>
                    <a:pt x="0" y="456792"/>
                  </a:moveTo>
                  <a:lnTo>
                    <a:pt x="0" y="0"/>
                  </a:lnTo>
                  <a:lnTo>
                    <a:pt x="685998" y="0"/>
                  </a:lnTo>
                  <a:lnTo>
                    <a:pt x="68599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8" name="object 175">
            <a:extLst>
              <a:ext uri="{FF2B5EF4-FFF2-40B4-BE49-F238E27FC236}">
                <a16:creationId xmlns:a16="http://schemas.microsoft.com/office/drawing/2014/main" id="{29E64275-1E81-4368-81F9-6D4EB8671ECA}"/>
              </a:ext>
            </a:extLst>
          </p:cNvPr>
          <p:cNvSpPr txBox="1"/>
          <p:nvPr/>
        </p:nvSpPr>
        <p:spPr>
          <a:xfrm>
            <a:off x="6562122" y="4152181"/>
            <a:ext cx="56705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8590" marR="62865" indent="-762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Arial"/>
                <a:cs typeface="Arial"/>
              </a:rPr>
              <a:t>P</a:t>
            </a:r>
            <a:r>
              <a:rPr sz="600" b="1" spc="-5" dirty="0">
                <a:latin typeface="Arial"/>
                <a:cs typeface="Arial"/>
              </a:rPr>
              <a:t>.3.</a:t>
            </a:r>
            <a:r>
              <a:rPr sz="600" b="1" dirty="0">
                <a:latin typeface="Arial"/>
                <a:cs typeface="Arial"/>
              </a:rPr>
              <a:t>6</a:t>
            </a:r>
            <a:r>
              <a:rPr sz="600" b="1" spc="-5" dirty="0">
                <a:latin typeface="Arial"/>
                <a:cs typeface="Arial"/>
              </a:rPr>
              <a:t>.</a:t>
            </a:r>
            <a:r>
              <a:rPr sz="600" b="1" dirty="0">
                <a:latin typeface="Arial"/>
                <a:cs typeface="Arial"/>
              </a:rPr>
              <a:t>3</a:t>
            </a:r>
            <a:r>
              <a:rPr sz="600" b="1" spc="-5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S</a:t>
            </a:r>
            <a:r>
              <a:rPr sz="600" b="1" spc="-5" dirty="0">
                <a:latin typeface="Arial"/>
                <a:cs typeface="Arial"/>
              </a:rPr>
              <a:t>CR  System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00" spc="-5" dirty="0">
                <a:latin typeface="Arial"/>
                <a:cs typeface="Arial"/>
              </a:rPr>
              <a:t>Davi</a:t>
            </a:r>
            <a:r>
              <a:rPr sz="600" dirty="0">
                <a:latin typeface="Arial"/>
                <a:cs typeface="Arial"/>
              </a:rPr>
              <a:t>d </a:t>
            </a:r>
            <a:r>
              <a:rPr sz="600" spc="-5" dirty="0">
                <a:latin typeface="Arial"/>
                <a:cs typeface="Arial"/>
              </a:rPr>
              <a:t>A</a:t>
            </a:r>
            <a:r>
              <a:rPr sz="600" dirty="0">
                <a:latin typeface="Arial"/>
                <a:cs typeface="Arial"/>
              </a:rPr>
              <a:t>n</a:t>
            </a:r>
            <a:r>
              <a:rPr sz="600" spc="-5" dirty="0">
                <a:latin typeface="Arial"/>
                <a:cs typeface="Arial"/>
              </a:rPr>
              <a:t>ders</a:t>
            </a:r>
            <a:r>
              <a:rPr sz="600" dirty="0">
                <a:latin typeface="Arial"/>
                <a:cs typeface="Arial"/>
              </a:rPr>
              <a:t>on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79" name="object 176">
            <a:extLst>
              <a:ext uri="{FF2B5EF4-FFF2-40B4-BE49-F238E27FC236}">
                <a16:creationId xmlns:a16="http://schemas.microsoft.com/office/drawing/2014/main" id="{DB1E4677-F88C-4775-B605-56A66ADB05C0}"/>
              </a:ext>
            </a:extLst>
          </p:cNvPr>
          <p:cNvGrpSpPr/>
          <p:nvPr/>
        </p:nvGrpSpPr>
        <p:grpSpPr>
          <a:xfrm>
            <a:off x="6501133" y="2703922"/>
            <a:ext cx="808355" cy="2425700"/>
            <a:chOff x="5643524" y="2484140"/>
            <a:chExt cx="808355" cy="2425700"/>
          </a:xfrm>
        </p:grpSpPr>
        <p:sp>
          <p:nvSpPr>
            <p:cNvPr id="180" name="object 177">
              <a:extLst>
                <a:ext uri="{FF2B5EF4-FFF2-40B4-BE49-F238E27FC236}">
                  <a16:creationId xmlns:a16="http://schemas.microsoft.com/office/drawing/2014/main" id="{D4DBF747-E002-4668-8E91-3BE0AD9D83A1}"/>
                </a:ext>
              </a:extLst>
            </p:cNvPr>
            <p:cNvSpPr/>
            <p:nvPr/>
          </p:nvSpPr>
          <p:spPr>
            <a:xfrm>
              <a:off x="6148070" y="2490490"/>
              <a:ext cx="297815" cy="1598930"/>
            </a:xfrm>
            <a:custGeom>
              <a:avLst/>
              <a:gdLst/>
              <a:ahLst/>
              <a:cxnLst/>
              <a:rect l="l" t="t" r="r" b="b"/>
              <a:pathLst>
                <a:path w="297814" h="1598929">
                  <a:moveTo>
                    <a:pt x="0" y="0"/>
                  </a:moveTo>
                  <a:lnTo>
                    <a:pt x="0" y="114198"/>
                  </a:lnTo>
                  <a:lnTo>
                    <a:pt x="297239" y="114198"/>
                  </a:lnTo>
                  <a:lnTo>
                    <a:pt x="297239" y="1598773"/>
                  </a:lnTo>
                  <a:lnTo>
                    <a:pt x="183040" y="1598773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1" name="object 178">
              <a:extLst>
                <a:ext uri="{FF2B5EF4-FFF2-40B4-BE49-F238E27FC236}">
                  <a16:creationId xmlns:a16="http://schemas.microsoft.com/office/drawing/2014/main" id="{DD9F1CE8-DA58-4053-BE78-A4E0C723AFDD}"/>
                </a:ext>
              </a:extLst>
            </p:cNvPr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663304" y="4449241"/>
              <a:ext cx="690109" cy="460093"/>
            </a:xfrm>
            <a:prstGeom prst="rect">
              <a:avLst/>
            </a:prstGeom>
          </p:spPr>
        </p:pic>
        <p:pic>
          <p:nvPicPr>
            <p:cNvPr id="182" name="object 179">
              <a:extLst>
                <a:ext uri="{FF2B5EF4-FFF2-40B4-BE49-F238E27FC236}">
                  <a16:creationId xmlns:a16="http://schemas.microsoft.com/office/drawing/2014/main" id="{CB42733E-5802-4603-8C07-0EE80082AB3B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645112" y="4431858"/>
              <a:ext cx="685998" cy="456792"/>
            </a:xfrm>
            <a:prstGeom prst="rect">
              <a:avLst/>
            </a:prstGeom>
          </p:spPr>
        </p:pic>
        <p:sp>
          <p:nvSpPr>
            <p:cNvPr id="183" name="object 180">
              <a:extLst>
                <a:ext uri="{FF2B5EF4-FFF2-40B4-BE49-F238E27FC236}">
                  <a16:creationId xmlns:a16="http://schemas.microsoft.com/office/drawing/2014/main" id="{085864F3-E5AE-4402-B674-8C752095693F}"/>
                </a:ext>
              </a:extLst>
            </p:cNvPr>
            <p:cNvSpPr/>
            <p:nvPr/>
          </p:nvSpPr>
          <p:spPr>
            <a:xfrm>
              <a:off x="5645112" y="4431858"/>
              <a:ext cx="686435" cy="457200"/>
            </a:xfrm>
            <a:custGeom>
              <a:avLst/>
              <a:gdLst/>
              <a:ahLst/>
              <a:cxnLst/>
              <a:rect l="l" t="t" r="r" b="b"/>
              <a:pathLst>
                <a:path w="686435" h="457200">
                  <a:moveTo>
                    <a:pt x="0" y="456792"/>
                  </a:moveTo>
                  <a:lnTo>
                    <a:pt x="0" y="0"/>
                  </a:lnTo>
                  <a:lnTo>
                    <a:pt x="685998" y="0"/>
                  </a:lnTo>
                  <a:lnTo>
                    <a:pt x="68599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4" name="object 181">
            <a:extLst>
              <a:ext uri="{FF2B5EF4-FFF2-40B4-BE49-F238E27FC236}">
                <a16:creationId xmlns:a16="http://schemas.microsoft.com/office/drawing/2014/main" id="{96094CE1-E7DD-439D-A788-58CDF7484A9C}"/>
              </a:ext>
            </a:extLst>
          </p:cNvPr>
          <p:cNvSpPr txBox="1"/>
          <p:nvPr/>
        </p:nvSpPr>
        <p:spPr>
          <a:xfrm>
            <a:off x="6518368" y="4723172"/>
            <a:ext cx="65595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 marR="5080" indent="-18034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Arial"/>
                <a:cs typeface="Arial"/>
              </a:rPr>
              <a:t>P</a:t>
            </a:r>
            <a:r>
              <a:rPr sz="600" b="1" spc="-5" dirty="0">
                <a:latin typeface="Arial"/>
                <a:cs typeface="Arial"/>
              </a:rPr>
              <a:t>.3.</a:t>
            </a:r>
            <a:r>
              <a:rPr sz="600" b="1" dirty="0">
                <a:latin typeface="Arial"/>
                <a:cs typeface="Arial"/>
              </a:rPr>
              <a:t>6</a:t>
            </a:r>
            <a:r>
              <a:rPr sz="600" b="1" spc="-5" dirty="0">
                <a:latin typeface="Arial"/>
                <a:cs typeface="Arial"/>
              </a:rPr>
              <a:t>.</a:t>
            </a:r>
            <a:r>
              <a:rPr sz="600" b="1" dirty="0">
                <a:latin typeface="Arial"/>
                <a:cs typeface="Arial"/>
              </a:rPr>
              <a:t>4</a:t>
            </a:r>
            <a:r>
              <a:rPr sz="600" b="1" spc="-5" dirty="0">
                <a:latin typeface="Arial"/>
                <a:cs typeface="Arial"/>
              </a:rPr>
              <a:t> M</a:t>
            </a:r>
            <a:r>
              <a:rPr sz="600" b="1" dirty="0">
                <a:latin typeface="Arial"/>
                <a:cs typeface="Arial"/>
              </a:rPr>
              <a:t>o</a:t>
            </a:r>
            <a:r>
              <a:rPr sz="600" b="1" spc="-5" dirty="0">
                <a:latin typeface="Arial"/>
                <a:cs typeface="Arial"/>
              </a:rPr>
              <a:t>d</a:t>
            </a:r>
            <a:r>
              <a:rPr sz="600" b="1" dirty="0">
                <a:latin typeface="Arial"/>
                <a:cs typeface="Arial"/>
              </a:rPr>
              <a:t>u</a:t>
            </a:r>
            <a:r>
              <a:rPr sz="600" b="1" spc="-5" dirty="0">
                <a:latin typeface="Arial"/>
                <a:cs typeface="Arial"/>
              </a:rPr>
              <a:t>lat</a:t>
            </a:r>
            <a:r>
              <a:rPr sz="600" b="1" dirty="0">
                <a:latin typeface="Arial"/>
                <a:cs typeface="Arial"/>
              </a:rPr>
              <a:t>or  </a:t>
            </a:r>
            <a:r>
              <a:rPr sz="600" b="1" spc="-5" dirty="0">
                <a:latin typeface="Arial"/>
                <a:cs typeface="Arial"/>
              </a:rPr>
              <a:t>System</a:t>
            </a:r>
            <a:endParaRPr sz="600">
              <a:latin typeface="Arial"/>
              <a:cs typeface="Arial"/>
            </a:endParaRPr>
          </a:p>
          <a:p>
            <a:pPr marL="55880">
              <a:lnSpc>
                <a:spcPct val="100000"/>
              </a:lnSpc>
            </a:pPr>
            <a:r>
              <a:rPr sz="600" spc="-5" dirty="0">
                <a:latin typeface="Arial"/>
                <a:cs typeface="Arial"/>
              </a:rPr>
              <a:t>David</a:t>
            </a:r>
            <a:r>
              <a:rPr sz="600" spc="-4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Anderson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85" name="object 182">
            <a:extLst>
              <a:ext uri="{FF2B5EF4-FFF2-40B4-BE49-F238E27FC236}">
                <a16:creationId xmlns:a16="http://schemas.microsoft.com/office/drawing/2014/main" id="{9DD87B77-1005-44D4-8C4A-52E05DF47F70}"/>
              </a:ext>
            </a:extLst>
          </p:cNvPr>
          <p:cNvGrpSpPr/>
          <p:nvPr/>
        </p:nvGrpSpPr>
        <p:grpSpPr>
          <a:xfrm>
            <a:off x="6501133" y="2703922"/>
            <a:ext cx="808355" cy="2182495"/>
            <a:chOff x="5643524" y="2484140"/>
            <a:chExt cx="808355" cy="2182495"/>
          </a:xfrm>
        </p:grpSpPr>
        <p:sp>
          <p:nvSpPr>
            <p:cNvPr id="186" name="object 183">
              <a:extLst>
                <a:ext uri="{FF2B5EF4-FFF2-40B4-BE49-F238E27FC236}">
                  <a16:creationId xmlns:a16="http://schemas.microsoft.com/office/drawing/2014/main" id="{6A9137B2-7D0D-4B15-9FA9-4C0A0C5AE48D}"/>
                </a:ext>
              </a:extLst>
            </p:cNvPr>
            <p:cNvSpPr/>
            <p:nvPr/>
          </p:nvSpPr>
          <p:spPr>
            <a:xfrm>
              <a:off x="6148070" y="2490490"/>
              <a:ext cx="297815" cy="2169795"/>
            </a:xfrm>
            <a:custGeom>
              <a:avLst/>
              <a:gdLst/>
              <a:ahLst/>
              <a:cxnLst/>
              <a:rect l="l" t="t" r="r" b="b"/>
              <a:pathLst>
                <a:path w="297814" h="2169795">
                  <a:moveTo>
                    <a:pt x="0" y="0"/>
                  </a:moveTo>
                  <a:lnTo>
                    <a:pt x="0" y="114198"/>
                  </a:lnTo>
                  <a:lnTo>
                    <a:pt x="297239" y="114198"/>
                  </a:lnTo>
                  <a:lnTo>
                    <a:pt x="297239" y="2169764"/>
                  </a:lnTo>
                  <a:lnTo>
                    <a:pt x="183040" y="2169764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7" name="object 184">
              <a:extLst>
                <a:ext uri="{FF2B5EF4-FFF2-40B4-BE49-F238E27FC236}">
                  <a16:creationId xmlns:a16="http://schemas.microsoft.com/office/drawing/2014/main" id="{B260A4A9-9C2C-40FE-B0FD-D3CF0915C78D}"/>
                </a:ext>
              </a:extLst>
            </p:cNvPr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658880" y="3300406"/>
              <a:ext cx="698957" cy="473800"/>
            </a:xfrm>
            <a:prstGeom prst="rect">
              <a:avLst/>
            </a:prstGeom>
          </p:spPr>
        </p:pic>
        <p:pic>
          <p:nvPicPr>
            <p:cNvPr id="188" name="object 185">
              <a:extLst>
                <a:ext uri="{FF2B5EF4-FFF2-40B4-BE49-F238E27FC236}">
                  <a16:creationId xmlns:a16="http://schemas.microsoft.com/office/drawing/2014/main" id="{B97F51A7-035D-4E47-8920-702C908814AC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645112" y="3289877"/>
              <a:ext cx="685998" cy="456792"/>
            </a:xfrm>
            <a:prstGeom prst="rect">
              <a:avLst/>
            </a:prstGeom>
          </p:spPr>
        </p:pic>
        <p:sp>
          <p:nvSpPr>
            <p:cNvPr id="189" name="object 186">
              <a:extLst>
                <a:ext uri="{FF2B5EF4-FFF2-40B4-BE49-F238E27FC236}">
                  <a16:creationId xmlns:a16="http://schemas.microsoft.com/office/drawing/2014/main" id="{90062B35-B5AD-405D-970C-7631B9EE91E6}"/>
                </a:ext>
              </a:extLst>
            </p:cNvPr>
            <p:cNvSpPr/>
            <p:nvPr/>
          </p:nvSpPr>
          <p:spPr>
            <a:xfrm>
              <a:off x="5645112" y="3289877"/>
              <a:ext cx="686435" cy="457200"/>
            </a:xfrm>
            <a:custGeom>
              <a:avLst/>
              <a:gdLst/>
              <a:ahLst/>
              <a:cxnLst/>
              <a:rect l="l" t="t" r="r" b="b"/>
              <a:pathLst>
                <a:path w="686435" h="457200">
                  <a:moveTo>
                    <a:pt x="0" y="456792"/>
                  </a:moveTo>
                  <a:lnTo>
                    <a:pt x="0" y="0"/>
                  </a:lnTo>
                  <a:lnTo>
                    <a:pt x="685998" y="0"/>
                  </a:lnTo>
                  <a:lnTo>
                    <a:pt x="68599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0" name="object 187">
            <a:extLst>
              <a:ext uri="{FF2B5EF4-FFF2-40B4-BE49-F238E27FC236}">
                <a16:creationId xmlns:a16="http://schemas.microsoft.com/office/drawing/2014/main" id="{9CCD9757-9933-4BF1-8525-C1194004E38C}"/>
              </a:ext>
            </a:extLst>
          </p:cNvPr>
          <p:cNvSpPr txBox="1"/>
          <p:nvPr/>
        </p:nvSpPr>
        <p:spPr>
          <a:xfrm>
            <a:off x="6562084" y="3581191"/>
            <a:ext cx="567055" cy="299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P.3.6.2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ts val="715"/>
              </a:lnSpc>
            </a:pPr>
            <a:r>
              <a:rPr sz="600" b="1" spc="-5" dirty="0">
                <a:latin typeface="Arial"/>
                <a:cs typeface="Arial"/>
              </a:rPr>
              <a:t>Transformer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ts val="715"/>
              </a:lnSpc>
            </a:pPr>
            <a:r>
              <a:rPr sz="600" spc="-5" dirty="0">
                <a:latin typeface="Arial"/>
                <a:cs typeface="Arial"/>
              </a:rPr>
              <a:t>David</a:t>
            </a:r>
            <a:r>
              <a:rPr sz="600" spc="-4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Anderson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91" name="object 188">
            <a:extLst>
              <a:ext uri="{FF2B5EF4-FFF2-40B4-BE49-F238E27FC236}">
                <a16:creationId xmlns:a16="http://schemas.microsoft.com/office/drawing/2014/main" id="{64BA379E-260C-442F-BE4D-C5DD07BBCF27}"/>
              </a:ext>
            </a:extLst>
          </p:cNvPr>
          <p:cNvGrpSpPr/>
          <p:nvPr/>
        </p:nvGrpSpPr>
        <p:grpSpPr>
          <a:xfrm>
            <a:off x="6501133" y="2703922"/>
            <a:ext cx="808355" cy="2995930"/>
            <a:chOff x="5643524" y="2484140"/>
            <a:chExt cx="808355" cy="2995930"/>
          </a:xfrm>
        </p:grpSpPr>
        <p:sp>
          <p:nvSpPr>
            <p:cNvPr id="192" name="object 189">
              <a:extLst>
                <a:ext uri="{FF2B5EF4-FFF2-40B4-BE49-F238E27FC236}">
                  <a16:creationId xmlns:a16="http://schemas.microsoft.com/office/drawing/2014/main" id="{23FEF049-2A94-45EA-94D7-85ECFE88D17C}"/>
                </a:ext>
              </a:extLst>
            </p:cNvPr>
            <p:cNvSpPr/>
            <p:nvPr/>
          </p:nvSpPr>
          <p:spPr>
            <a:xfrm>
              <a:off x="6148070" y="2490490"/>
              <a:ext cx="297815" cy="1028065"/>
            </a:xfrm>
            <a:custGeom>
              <a:avLst/>
              <a:gdLst/>
              <a:ahLst/>
              <a:cxnLst/>
              <a:rect l="l" t="t" r="r" b="b"/>
              <a:pathLst>
                <a:path w="297814" h="1028064">
                  <a:moveTo>
                    <a:pt x="0" y="0"/>
                  </a:moveTo>
                  <a:lnTo>
                    <a:pt x="0" y="114198"/>
                  </a:lnTo>
                  <a:lnTo>
                    <a:pt x="297239" y="114198"/>
                  </a:lnTo>
                  <a:lnTo>
                    <a:pt x="297239" y="1027782"/>
                  </a:lnTo>
                  <a:lnTo>
                    <a:pt x="183040" y="102778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3" name="object 190">
              <a:extLst>
                <a:ext uri="{FF2B5EF4-FFF2-40B4-BE49-F238E27FC236}">
                  <a16:creationId xmlns:a16="http://schemas.microsoft.com/office/drawing/2014/main" id="{1F19E227-AE3D-4F42-938C-964730DC8E9F}"/>
                </a:ext>
              </a:extLst>
            </p:cNvPr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663304" y="5018619"/>
              <a:ext cx="690109" cy="460887"/>
            </a:xfrm>
            <a:prstGeom prst="rect">
              <a:avLst/>
            </a:prstGeom>
          </p:spPr>
        </p:pic>
        <p:pic>
          <p:nvPicPr>
            <p:cNvPr id="194" name="object 191">
              <a:extLst>
                <a:ext uri="{FF2B5EF4-FFF2-40B4-BE49-F238E27FC236}">
                  <a16:creationId xmlns:a16="http://schemas.microsoft.com/office/drawing/2014/main" id="{62065EB5-BC38-402B-9817-266AE6B3A676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645112" y="5002849"/>
              <a:ext cx="685998" cy="457602"/>
            </a:xfrm>
            <a:prstGeom prst="rect">
              <a:avLst/>
            </a:prstGeom>
          </p:spPr>
        </p:pic>
        <p:sp>
          <p:nvSpPr>
            <p:cNvPr id="195" name="object 192">
              <a:extLst>
                <a:ext uri="{FF2B5EF4-FFF2-40B4-BE49-F238E27FC236}">
                  <a16:creationId xmlns:a16="http://schemas.microsoft.com/office/drawing/2014/main" id="{72CFC046-1409-4FAB-A468-C493D797049B}"/>
                </a:ext>
              </a:extLst>
            </p:cNvPr>
            <p:cNvSpPr/>
            <p:nvPr/>
          </p:nvSpPr>
          <p:spPr>
            <a:xfrm>
              <a:off x="5645112" y="5002849"/>
              <a:ext cx="686435" cy="457834"/>
            </a:xfrm>
            <a:custGeom>
              <a:avLst/>
              <a:gdLst/>
              <a:ahLst/>
              <a:cxnLst/>
              <a:rect l="l" t="t" r="r" b="b"/>
              <a:pathLst>
                <a:path w="686435" h="457835">
                  <a:moveTo>
                    <a:pt x="0" y="457602"/>
                  </a:moveTo>
                  <a:lnTo>
                    <a:pt x="0" y="0"/>
                  </a:lnTo>
                  <a:lnTo>
                    <a:pt x="685998" y="0"/>
                  </a:lnTo>
                  <a:lnTo>
                    <a:pt x="685998" y="457602"/>
                  </a:lnTo>
                  <a:lnTo>
                    <a:pt x="0" y="45760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6" name="object 193">
            <a:extLst>
              <a:ext uri="{FF2B5EF4-FFF2-40B4-BE49-F238E27FC236}">
                <a16:creationId xmlns:a16="http://schemas.microsoft.com/office/drawing/2014/main" id="{547DE529-1C81-4587-A105-8B8D827D0C05}"/>
              </a:ext>
            </a:extLst>
          </p:cNvPr>
          <p:cNvSpPr txBox="1"/>
          <p:nvPr/>
        </p:nvSpPr>
        <p:spPr>
          <a:xfrm>
            <a:off x="6518368" y="5294163"/>
            <a:ext cx="65595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355" marR="5080" indent="-3429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Arial"/>
                <a:cs typeface="Arial"/>
              </a:rPr>
              <a:t>P</a:t>
            </a:r>
            <a:r>
              <a:rPr sz="600" b="1" spc="-5" dirty="0">
                <a:latin typeface="Arial"/>
                <a:cs typeface="Arial"/>
              </a:rPr>
              <a:t>.3.</a:t>
            </a:r>
            <a:r>
              <a:rPr sz="600" b="1" dirty="0">
                <a:latin typeface="Arial"/>
                <a:cs typeface="Arial"/>
              </a:rPr>
              <a:t>6</a:t>
            </a:r>
            <a:r>
              <a:rPr sz="600" b="1" spc="-5" dirty="0">
                <a:latin typeface="Arial"/>
                <a:cs typeface="Arial"/>
              </a:rPr>
              <a:t>.</a:t>
            </a:r>
            <a:r>
              <a:rPr sz="600" b="1" dirty="0">
                <a:latin typeface="Arial"/>
                <a:cs typeface="Arial"/>
              </a:rPr>
              <a:t>5</a:t>
            </a:r>
            <a:r>
              <a:rPr sz="600" b="1" spc="-5" dirty="0">
                <a:latin typeface="Arial"/>
                <a:cs typeface="Arial"/>
              </a:rPr>
              <a:t> M</a:t>
            </a:r>
            <a:r>
              <a:rPr sz="600" b="1" dirty="0">
                <a:latin typeface="Arial"/>
                <a:cs typeface="Arial"/>
              </a:rPr>
              <a:t>o</a:t>
            </a:r>
            <a:r>
              <a:rPr sz="600" b="1" spc="-5" dirty="0">
                <a:latin typeface="Arial"/>
                <a:cs typeface="Arial"/>
              </a:rPr>
              <a:t>d</a:t>
            </a:r>
            <a:r>
              <a:rPr sz="600" b="1" dirty="0">
                <a:latin typeface="Arial"/>
                <a:cs typeface="Arial"/>
              </a:rPr>
              <a:t>u</a:t>
            </a:r>
            <a:r>
              <a:rPr sz="600" b="1" spc="-5" dirty="0">
                <a:latin typeface="Arial"/>
                <a:cs typeface="Arial"/>
              </a:rPr>
              <a:t>lat</a:t>
            </a:r>
            <a:r>
              <a:rPr sz="600" b="1" dirty="0">
                <a:latin typeface="Arial"/>
                <a:cs typeface="Arial"/>
              </a:rPr>
              <a:t>or  </a:t>
            </a:r>
            <a:r>
              <a:rPr sz="600" b="1" spc="-5" dirty="0">
                <a:latin typeface="Arial"/>
                <a:cs typeface="Arial"/>
              </a:rPr>
              <a:t>Control System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Mark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Wezensky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97" name="object 194">
            <a:extLst>
              <a:ext uri="{FF2B5EF4-FFF2-40B4-BE49-F238E27FC236}">
                <a16:creationId xmlns:a16="http://schemas.microsoft.com/office/drawing/2014/main" id="{9CD847EA-4F4C-42A8-94E4-578F05DDF98F}"/>
              </a:ext>
            </a:extLst>
          </p:cNvPr>
          <p:cNvGrpSpPr/>
          <p:nvPr/>
        </p:nvGrpSpPr>
        <p:grpSpPr>
          <a:xfrm>
            <a:off x="6501133" y="2703922"/>
            <a:ext cx="808355" cy="2753995"/>
            <a:chOff x="5643524" y="2484140"/>
            <a:chExt cx="808355" cy="2753995"/>
          </a:xfrm>
        </p:grpSpPr>
        <p:sp>
          <p:nvSpPr>
            <p:cNvPr id="198" name="object 195">
              <a:extLst>
                <a:ext uri="{FF2B5EF4-FFF2-40B4-BE49-F238E27FC236}">
                  <a16:creationId xmlns:a16="http://schemas.microsoft.com/office/drawing/2014/main" id="{44734A7B-E6C1-4C98-BAA1-07F3B6A089B2}"/>
                </a:ext>
              </a:extLst>
            </p:cNvPr>
            <p:cNvSpPr/>
            <p:nvPr/>
          </p:nvSpPr>
          <p:spPr>
            <a:xfrm>
              <a:off x="6148070" y="2490490"/>
              <a:ext cx="297815" cy="2741295"/>
            </a:xfrm>
            <a:custGeom>
              <a:avLst/>
              <a:gdLst/>
              <a:ahLst/>
              <a:cxnLst/>
              <a:rect l="l" t="t" r="r" b="b"/>
              <a:pathLst>
                <a:path w="297814" h="2741295">
                  <a:moveTo>
                    <a:pt x="0" y="0"/>
                  </a:moveTo>
                  <a:lnTo>
                    <a:pt x="0" y="114198"/>
                  </a:lnTo>
                  <a:lnTo>
                    <a:pt x="297239" y="114198"/>
                  </a:lnTo>
                  <a:lnTo>
                    <a:pt x="297239" y="2740754"/>
                  </a:lnTo>
                  <a:lnTo>
                    <a:pt x="183040" y="2740754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9" name="object 196">
              <a:extLst>
                <a:ext uri="{FF2B5EF4-FFF2-40B4-BE49-F238E27FC236}">
                  <a16:creationId xmlns:a16="http://schemas.microsoft.com/office/drawing/2014/main" id="{FEB7123F-936B-4945-9673-3101B15E3B58}"/>
                </a:ext>
              </a:extLst>
            </p:cNvPr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658880" y="2730225"/>
              <a:ext cx="698957" cy="469750"/>
            </a:xfrm>
            <a:prstGeom prst="rect">
              <a:avLst/>
            </a:prstGeom>
          </p:spPr>
        </p:pic>
        <p:pic>
          <p:nvPicPr>
            <p:cNvPr id="200" name="object 197">
              <a:extLst>
                <a:ext uri="{FF2B5EF4-FFF2-40B4-BE49-F238E27FC236}">
                  <a16:creationId xmlns:a16="http://schemas.microsoft.com/office/drawing/2014/main" id="{688FA339-6691-412E-B7BA-3EBEF3D34D47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645112" y="2718886"/>
              <a:ext cx="685998" cy="456792"/>
            </a:xfrm>
            <a:prstGeom prst="rect">
              <a:avLst/>
            </a:prstGeom>
          </p:spPr>
        </p:pic>
        <p:sp>
          <p:nvSpPr>
            <p:cNvPr id="201" name="object 198">
              <a:extLst>
                <a:ext uri="{FF2B5EF4-FFF2-40B4-BE49-F238E27FC236}">
                  <a16:creationId xmlns:a16="http://schemas.microsoft.com/office/drawing/2014/main" id="{721AEBAD-AB44-4F41-845B-D226E67D799A}"/>
                </a:ext>
              </a:extLst>
            </p:cNvPr>
            <p:cNvSpPr/>
            <p:nvPr/>
          </p:nvSpPr>
          <p:spPr>
            <a:xfrm>
              <a:off x="5645112" y="2718886"/>
              <a:ext cx="686435" cy="457200"/>
            </a:xfrm>
            <a:custGeom>
              <a:avLst/>
              <a:gdLst/>
              <a:ahLst/>
              <a:cxnLst/>
              <a:rect l="l" t="t" r="r" b="b"/>
              <a:pathLst>
                <a:path w="686435" h="457200">
                  <a:moveTo>
                    <a:pt x="0" y="456792"/>
                  </a:moveTo>
                  <a:lnTo>
                    <a:pt x="0" y="0"/>
                  </a:lnTo>
                  <a:lnTo>
                    <a:pt x="685998" y="0"/>
                  </a:lnTo>
                  <a:lnTo>
                    <a:pt x="68599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2" name="object 199">
            <a:extLst>
              <a:ext uri="{FF2B5EF4-FFF2-40B4-BE49-F238E27FC236}">
                <a16:creationId xmlns:a16="http://schemas.microsoft.com/office/drawing/2014/main" id="{CDD0832E-D9FA-4357-B55D-34456483718E}"/>
              </a:ext>
            </a:extLst>
          </p:cNvPr>
          <p:cNvSpPr txBox="1"/>
          <p:nvPr/>
        </p:nvSpPr>
        <p:spPr>
          <a:xfrm>
            <a:off x="6522419" y="2918680"/>
            <a:ext cx="648335" cy="481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P.3.6.1</a:t>
            </a:r>
            <a:endParaRPr sz="60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r>
              <a:rPr sz="600" b="1" spc="-5" dirty="0">
                <a:latin typeface="Arial"/>
                <a:cs typeface="Arial"/>
              </a:rPr>
              <a:t>M</a:t>
            </a:r>
            <a:r>
              <a:rPr sz="600" b="1" dirty="0">
                <a:latin typeface="Arial"/>
                <a:cs typeface="Arial"/>
              </a:rPr>
              <a:t>a</a:t>
            </a:r>
            <a:r>
              <a:rPr sz="600" b="1" spc="-5" dirty="0">
                <a:latin typeface="Arial"/>
                <a:cs typeface="Arial"/>
              </a:rPr>
              <a:t>na</a:t>
            </a:r>
            <a:r>
              <a:rPr sz="600" b="1" dirty="0">
                <a:latin typeface="Arial"/>
                <a:cs typeface="Arial"/>
              </a:rPr>
              <a:t>g</a:t>
            </a:r>
            <a:r>
              <a:rPr sz="600" b="1" spc="-5" dirty="0">
                <a:latin typeface="Arial"/>
                <a:cs typeface="Arial"/>
              </a:rPr>
              <a:t>e</a:t>
            </a:r>
            <a:r>
              <a:rPr sz="600" b="1" dirty="0">
                <a:latin typeface="Arial"/>
                <a:cs typeface="Arial"/>
              </a:rPr>
              <a:t>m</a:t>
            </a:r>
            <a:r>
              <a:rPr sz="600" b="1" spc="-5" dirty="0">
                <a:latin typeface="Arial"/>
                <a:cs typeface="Arial"/>
              </a:rPr>
              <a:t>en</a:t>
            </a:r>
            <a:r>
              <a:rPr sz="600" b="1" dirty="0">
                <a:latin typeface="Arial"/>
                <a:cs typeface="Arial"/>
              </a:rPr>
              <a:t>t </a:t>
            </a:r>
            <a:r>
              <a:rPr sz="600" b="1" spc="-5" dirty="0">
                <a:latin typeface="Arial"/>
                <a:cs typeface="Arial"/>
              </a:rPr>
              <a:t>a</a:t>
            </a:r>
            <a:r>
              <a:rPr sz="600" b="1" dirty="0">
                <a:latin typeface="Arial"/>
                <a:cs typeface="Arial"/>
              </a:rPr>
              <a:t>nd  </a:t>
            </a:r>
            <a:r>
              <a:rPr sz="600" b="1" spc="-5" dirty="0">
                <a:latin typeface="Arial"/>
                <a:cs typeface="Arial"/>
              </a:rPr>
              <a:t>System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Integration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ts val="715"/>
              </a:lnSpc>
            </a:pPr>
            <a:r>
              <a:rPr sz="600" spc="-5" dirty="0">
                <a:latin typeface="Arial"/>
                <a:cs typeface="Arial"/>
              </a:rPr>
              <a:t>David</a:t>
            </a:r>
            <a:r>
              <a:rPr sz="600" spc="-4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Anderson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203" name="object 200">
            <a:extLst>
              <a:ext uri="{FF2B5EF4-FFF2-40B4-BE49-F238E27FC236}">
                <a16:creationId xmlns:a16="http://schemas.microsoft.com/office/drawing/2014/main" id="{E9670EC7-CE3A-4F38-9350-D9847DFD99F5}"/>
              </a:ext>
            </a:extLst>
          </p:cNvPr>
          <p:cNvGrpSpPr/>
          <p:nvPr/>
        </p:nvGrpSpPr>
        <p:grpSpPr>
          <a:xfrm>
            <a:off x="6501133" y="2703922"/>
            <a:ext cx="808355" cy="3569970"/>
            <a:chOff x="5643524" y="2484140"/>
            <a:chExt cx="808355" cy="3569970"/>
          </a:xfrm>
        </p:grpSpPr>
        <p:sp>
          <p:nvSpPr>
            <p:cNvPr id="204" name="object 201">
              <a:extLst>
                <a:ext uri="{FF2B5EF4-FFF2-40B4-BE49-F238E27FC236}">
                  <a16:creationId xmlns:a16="http://schemas.microsoft.com/office/drawing/2014/main" id="{82408D68-F5EB-4F1C-9CF5-399B979CB1F6}"/>
                </a:ext>
              </a:extLst>
            </p:cNvPr>
            <p:cNvSpPr/>
            <p:nvPr/>
          </p:nvSpPr>
          <p:spPr>
            <a:xfrm>
              <a:off x="6148070" y="2490490"/>
              <a:ext cx="297815" cy="457200"/>
            </a:xfrm>
            <a:custGeom>
              <a:avLst/>
              <a:gdLst/>
              <a:ahLst/>
              <a:cxnLst/>
              <a:rect l="l" t="t" r="r" b="b"/>
              <a:pathLst>
                <a:path w="297814" h="457200">
                  <a:moveTo>
                    <a:pt x="0" y="0"/>
                  </a:moveTo>
                  <a:lnTo>
                    <a:pt x="0" y="114198"/>
                  </a:lnTo>
                  <a:lnTo>
                    <a:pt x="297239" y="114198"/>
                  </a:lnTo>
                  <a:lnTo>
                    <a:pt x="297239" y="456792"/>
                  </a:lnTo>
                  <a:lnTo>
                    <a:pt x="183040" y="45679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5" name="object 202">
              <a:extLst>
                <a:ext uri="{FF2B5EF4-FFF2-40B4-BE49-F238E27FC236}">
                  <a16:creationId xmlns:a16="http://schemas.microsoft.com/office/drawing/2014/main" id="{490C0711-573B-45E7-8D61-746352818790}"/>
                </a:ext>
              </a:extLst>
            </p:cNvPr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663304" y="5593224"/>
              <a:ext cx="690109" cy="460516"/>
            </a:xfrm>
            <a:prstGeom prst="rect">
              <a:avLst/>
            </a:prstGeom>
          </p:spPr>
        </p:pic>
        <p:pic>
          <p:nvPicPr>
            <p:cNvPr id="206" name="object 203">
              <a:extLst>
                <a:ext uri="{FF2B5EF4-FFF2-40B4-BE49-F238E27FC236}">
                  <a16:creationId xmlns:a16="http://schemas.microsoft.com/office/drawing/2014/main" id="{CF434FA9-E667-4D74-BFC3-9799B984934C}"/>
                </a:ext>
              </a:extLst>
            </p:cNvPr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5645112" y="5574649"/>
              <a:ext cx="685998" cy="456792"/>
            </a:xfrm>
            <a:prstGeom prst="rect">
              <a:avLst/>
            </a:prstGeom>
          </p:spPr>
        </p:pic>
        <p:sp>
          <p:nvSpPr>
            <p:cNvPr id="207" name="object 204">
              <a:extLst>
                <a:ext uri="{FF2B5EF4-FFF2-40B4-BE49-F238E27FC236}">
                  <a16:creationId xmlns:a16="http://schemas.microsoft.com/office/drawing/2014/main" id="{3D3BB3CC-7738-4662-9A77-AECA6E7DB224}"/>
                </a:ext>
              </a:extLst>
            </p:cNvPr>
            <p:cNvSpPr/>
            <p:nvPr/>
          </p:nvSpPr>
          <p:spPr>
            <a:xfrm>
              <a:off x="5645112" y="5574649"/>
              <a:ext cx="686435" cy="457200"/>
            </a:xfrm>
            <a:custGeom>
              <a:avLst/>
              <a:gdLst/>
              <a:ahLst/>
              <a:cxnLst/>
              <a:rect l="l" t="t" r="r" b="b"/>
              <a:pathLst>
                <a:path w="686435" h="457200">
                  <a:moveTo>
                    <a:pt x="0" y="456792"/>
                  </a:moveTo>
                  <a:lnTo>
                    <a:pt x="0" y="0"/>
                  </a:lnTo>
                  <a:lnTo>
                    <a:pt x="685998" y="0"/>
                  </a:lnTo>
                  <a:lnTo>
                    <a:pt x="68599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8" name="object 205">
            <a:extLst>
              <a:ext uri="{FF2B5EF4-FFF2-40B4-BE49-F238E27FC236}">
                <a16:creationId xmlns:a16="http://schemas.microsoft.com/office/drawing/2014/main" id="{7488A152-B6C2-4935-9CD3-3DEBD137C490}"/>
              </a:ext>
            </a:extLst>
          </p:cNvPr>
          <p:cNvSpPr txBox="1"/>
          <p:nvPr/>
        </p:nvSpPr>
        <p:spPr>
          <a:xfrm>
            <a:off x="6518368" y="5865152"/>
            <a:ext cx="65595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 marR="5080" indent="-18034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Arial"/>
                <a:cs typeface="Arial"/>
              </a:rPr>
              <a:t>P</a:t>
            </a:r>
            <a:r>
              <a:rPr sz="600" b="1" spc="-5" dirty="0">
                <a:latin typeface="Arial"/>
                <a:cs typeface="Arial"/>
              </a:rPr>
              <a:t>.3.</a:t>
            </a:r>
            <a:r>
              <a:rPr sz="600" b="1" dirty="0">
                <a:latin typeface="Arial"/>
                <a:cs typeface="Arial"/>
              </a:rPr>
              <a:t>6</a:t>
            </a:r>
            <a:r>
              <a:rPr sz="600" b="1" spc="-5" dirty="0">
                <a:latin typeface="Arial"/>
                <a:cs typeface="Arial"/>
              </a:rPr>
              <a:t>.</a:t>
            </a:r>
            <a:r>
              <a:rPr sz="600" b="1" dirty="0">
                <a:latin typeface="Arial"/>
                <a:cs typeface="Arial"/>
              </a:rPr>
              <a:t>6</a:t>
            </a:r>
            <a:r>
              <a:rPr sz="600" b="1" spc="-5" dirty="0">
                <a:latin typeface="Arial"/>
                <a:cs typeface="Arial"/>
              </a:rPr>
              <a:t> I</a:t>
            </a:r>
            <a:r>
              <a:rPr sz="600" b="1" dirty="0">
                <a:latin typeface="Arial"/>
                <a:cs typeface="Arial"/>
              </a:rPr>
              <a:t>n</a:t>
            </a:r>
            <a:r>
              <a:rPr sz="600" b="1" spc="-5" dirty="0">
                <a:latin typeface="Arial"/>
                <a:cs typeface="Arial"/>
              </a:rPr>
              <a:t>te</a:t>
            </a:r>
            <a:r>
              <a:rPr sz="600" b="1" dirty="0">
                <a:latin typeface="Arial"/>
                <a:cs typeface="Arial"/>
              </a:rPr>
              <a:t>g</a:t>
            </a:r>
            <a:r>
              <a:rPr sz="600" b="1" spc="-5" dirty="0">
                <a:latin typeface="Arial"/>
                <a:cs typeface="Arial"/>
              </a:rPr>
              <a:t>r</a:t>
            </a:r>
            <a:r>
              <a:rPr sz="600" b="1" dirty="0">
                <a:latin typeface="Arial"/>
                <a:cs typeface="Arial"/>
              </a:rPr>
              <a:t>a</a:t>
            </a:r>
            <a:r>
              <a:rPr sz="600" b="1" spc="-5" dirty="0">
                <a:latin typeface="Arial"/>
                <a:cs typeface="Arial"/>
              </a:rPr>
              <a:t>ted  System</a:t>
            </a:r>
            <a:endParaRPr sz="600">
              <a:latin typeface="Arial"/>
              <a:cs typeface="Arial"/>
            </a:endParaRPr>
          </a:p>
          <a:p>
            <a:pPr marL="55880">
              <a:lnSpc>
                <a:spcPct val="100000"/>
              </a:lnSpc>
            </a:pPr>
            <a:r>
              <a:rPr sz="600" spc="-5" dirty="0">
                <a:latin typeface="Arial"/>
                <a:cs typeface="Arial"/>
              </a:rPr>
              <a:t>David</a:t>
            </a:r>
            <a:r>
              <a:rPr sz="600" spc="-4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Anderson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209" name="object 206">
            <a:extLst>
              <a:ext uri="{FF2B5EF4-FFF2-40B4-BE49-F238E27FC236}">
                <a16:creationId xmlns:a16="http://schemas.microsoft.com/office/drawing/2014/main" id="{8F13E9D3-32E3-4E7C-BBE3-9298182E6C4B}"/>
              </a:ext>
            </a:extLst>
          </p:cNvPr>
          <p:cNvGrpSpPr/>
          <p:nvPr/>
        </p:nvGrpSpPr>
        <p:grpSpPr>
          <a:xfrm>
            <a:off x="6999329" y="2703922"/>
            <a:ext cx="1263015" cy="3325495"/>
            <a:chOff x="6141720" y="2484140"/>
            <a:chExt cx="1263015" cy="3325495"/>
          </a:xfrm>
        </p:grpSpPr>
        <p:sp>
          <p:nvSpPr>
            <p:cNvPr id="210" name="object 207">
              <a:extLst>
                <a:ext uri="{FF2B5EF4-FFF2-40B4-BE49-F238E27FC236}">
                  <a16:creationId xmlns:a16="http://schemas.microsoft.com/office/drawing/2014/main" id="{55714903-04F3-4D72-93E2-1960FCE4221A}"/>
                </a:ext>
              </a:extLst>
            </p:cNvPr>
            <p:cNvSpPr/>
            <p:nvPr/>
          </p:nvSpPr>
          <p:spPr>
            <a:xfrm>
              <a:off x="6148070" y="2490490"/>
              <a:ext cx="297815" cy="3312795"/>
            </a:xfrm>
            <a:custGeom>
              <a:avLst/>
              <a:gdLst/>
              <a:ahLst/>
              <a:cxnLst/>
              <a:rect l="l" t="t" r="r" b="b"/>
              <a:pathLst>
                <a:path w="297814" h="3312795">
                  <a:moveTo>
                    <a:pt x="0" y="0"/>
                  </a:moveTo>
                  <a:lnTo>
                    <a:pt x="0" y="114198"/>
                  </a:lnTo>
                  <a:lnTo>
                    <a:pt x="297239" y="114198"/>
                  </a:lnTo>
                  <a:lnTo>
                    <a:pt x="297239" y="3312555"/>
                  </a:lnTo>
                  <a:lnTo>
                    <a:pt x="183040" y="3312555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1" name="object 208">
              <a:extLst>
                <a:ext uri="{FF2B5EF4-FFF2-40B4-BE49-F238E27FC236}">
                  <a16:creationId xmlns:a16="http://schemas.microsoft.com/office/drawing/2014/main" id="{0678F7B2-9F71-4850-A2A6-48A48B7B4686}"/>
                </a:ext>
              </a:extLst>
            </p:cNvPr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714939" y="3879428"/>
              <a:ext cx="689310" cy="459729"/>
            </a:xfrm>
            <a:prstGeom prst="rect">
              <a:avLst/>
            </a:prstGeom>
          </p:spPr>
        </p:pic>
        <p:pic>
          <p:nvPicPr>
            <p:cNvPr id="212" name="object 209">
              <a:extLst>
                <a:ext uri="{FF2B5EF4-FFF2-40B4-BE49-F238E27FC236}">
                  <a16:creationId xmlns:a16="http://schemas.microsoft.com/office/drawing/2014/main" id="{925F4AE2-EE73-45AE-B5F9-6C26C56884DC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696382" y="3860867"/>
              <a:ext cx="685188" cy="456792"/>
            </a:xfrm>
            <a:prstGeom prst="rect">
              <a:avLst/>
            </a:prstGeom>
          </p:spPr>
        </p:pic>
        <p:sp>
          <p:nvSpPr>
            <p:cNvPr id="213" name="object 210">
              <a:extLst>
                <a:ext uri="{FF2B5EF4-FFF2-40B4-BE49-F238E27FC236}">
                  <a16:creationId xmlns:a16="http://schemas.microsoft.com/office/drawing/2014/main" id="{F00D81E6-E3BA-4307-9446-E3B3C2D6F2C6}"/>
                </a:ext>
              </a:extLst>
            </p:cNvPr>
            <p:cNvSpPr/>
            <p:nvPr/>
          </p:nvSpPr>
          <p:spPr>
            <a:xfrm>
              <a:off x="6696382" y="3860867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4" name="object 211">
            <a:extLst>
              <a:ext uri="{FF2B5EF4-FFF2-40B4-BE49-F238E27FC236}">
                <a16:creationId xmlns:a16="http://schemas.microsoft.com/office/drawing/2014/main" id="{F7D722AA-0B39-4E53-9E73-EA3AF193147C}"/>
              </a:ext>
            </a:extLst>
          </p:cNvPr>
          <p:cNvSpPr txBox="1"/>
          <p:nvPr/>
        </p:nvSpPr>
        <p:spPr>
          <a:xfrm>
            <a:off x="7560751" y="4106826"/>
            <a:ext cx="673100" cy="390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769" marR="58419" indent="33655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P.3.7.3 Water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Util</a:t>
            </a:r>
            <a:r>
              <a:rPr sz="600" b="1" spc="5" dirty="0">
                <a:latin typeface="Arial"/>
                <a:cs typeface="Arial"/>
              </a:rPr>
              <a:t>i</a:t>
            </a:r>
            <a:r>
              <a:rPr sz="600" b="1" spc="-5" dirty="0">
                <a:latin typeface="Arial"/>
                <a:cs typeface="Arial"/>
              </a:rPr>
              <a:t>tes</a:t>
            </a:r>
            <a:r>
              <a:rPr sz="600" b="1" dirty="0">
                <a:latin typeface="Arial"/>
                <a:cs typeface="Arial"/>
              </a:rPr>
              <a:t>, </a:t>
            </a:r>
            <a:r>
              <a:rPr sz="600" b="1" spc="-5" dirty="0">
                <a:latin typeface="Arial"/>
                <a:cs typeface="Arial"/>
              </a:rPr>
              <a:t>Mo</a:t>
            </a:r>
            <a:r>
              <a:rPr sz="600" b="1" dirty="0">
                <a:latin typeface="Arial"/>
                <a:cs typeface="Arial"/>
              </a:rPr>
              <a:t>d</a:t>
            </a:r>
            <a:r>
              <a:rPr sz="600" b="1" spc="-5" dirty="0">
                <a:latin typeface="Arial"/>
                <a:cs typeface="Arial"/>
              </a:rPr>
              <a:t>ify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ts val="715"/>
              </a:lnSpc>
            </a:pPr>
            <a:r>
              <a:rPr sz="600" b="1" spc="-5" dirty="0">
                <a:latin typeface="Arial"/>
                <a:cs typeface="Arial"/>
              </a:rPr>
              <a:t>Existing</a:t>
            </a:r>
            <a:r>
              <a:rPr sz="600" b="1" spc="-40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RFQ/DTL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600" spc="-5" dirty="0">
                <a:latin typeface="Arial"/>
                <a:cs typeface="Arial"/>
              </a:rPr>
              <a:t>Gr</a:t>
            </a:r>
            <a:r>
              <a:rPr sz="600" dirty="0">
                <a:latin typeface="Arial"/>
                <a:cs typeface="Arial"/>
              </a:rPr>
              <a:t>eg</a:t>
            </a:r>
            <a:r>
              <a:rPr sz="600" spc="-5" dirty="0">
                <a:latin typeface="Arial"/>
                <a:cs typeface="Arial"/>
              </a:rPr>
              <a:t> No</a:t>
            </a:r>
            <a:r>
              <a:rPr sz="600" dirty="0">
                <a:latin typeface="Arial"/>
                <a:cs typeface="Arial"/>
              </a:rPr>
              <a:t>r</a:t>
            </a:r>
            <a:r>
              <a:rPr sz="600" spc="-5" dirty="0">
                <a:latin typeface="Arial"/>
                <a:cs typeface="Arial"/>
              </a:rPr>
              <a:t>man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215" name="object 212">
            <a:extLst>
              <a:ext uri="{FF2B5EF4-FFF2-40B4-BE49-F238E27FC236}">
                <a16:creationId xmlns:a16="http://schemas.microsoft.com/office/drawing/2014/main" id="{708E4B2C-98C6-4316-B086-FD17C35BF249}"/>
              </a:ext>
            </a:extLst>
          </p:cNvPr>
          <p:cNvGrpSpPr/>
          <p:nvPr/>
        </p:nvGrpSpPr>
        <p:grpSpPr>
          <a:xfrm>
            <a:off x="7552404" y="2703922"/>
            <a:ext cx="807720" cy="1611630"/>
            <a:chOff x="6694795" y="2484140"/>
            <a:chExt cx="807720" cy="1611630"/>
          </a:xfrm>
        </p:grpSpPr>
        <p:sp>
          <p:nvSpPr>
            <p:cNvPr id="216" name="object 213">
              <a:extLst>
                <a:ext uri="{FF2B5EF4-FFF2-40B4-BE49-F238E27FC236}">
                  <a16:creationId xmlns:a16="http://schemas.microsoft.com/office/drawing/2014/main" id="{3251AB40-6EDB-454E-B5F4-85DCFE5FAE0A}"/>
                </a:ext>
              </a:extLst>
            </p:cNvPr>
            <p:cNvSpPr/>
            <p:nvPr/>
          </p:nvSpPr>
          <p:spPr>
            <a:xfrm>
              <a:off x="7199340" y="2490490"/>
              <a:ext cx="296545" cy="1598930"/>
            </a:xfrm>
            <a:custGeom>
              <a:avLst/>
              <a:gdLst/>
              <a:ahLst/>
              <a:cxnLst/>
              <a:rect l="l" t="t" r="r" b="b"/>
              <a:pathLst>
                <a:path w="296545" h="1598929">
                  <a:moveTo>
                    <a:pt x="0" y="0"/>
                  </a:moveTo>
                  <a:lnTo>
                    <a:pt x="0" y="114198"/>
                  </a:lnTo>
                  <a:lnTo>
                    <a:pt x="296429" y="114198"/>
                  </a:lnTo>
                  <a:lnTo>
                    <a:pt x="296429" y="1598773"/>
                  </a:lnTo>
                  <a:lnTo>
                    <a:pt x="182231" y="1598773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7" name="object 214">
              <a:extLst>
                <a:ext uri="{FF2B5EF4-FFF2-40B4-BE49-F238E27FC236}">
                  <a16:creationId xmlns:a16="http://schemas.microsoft.com/office/drawing/2014/main" id="{CD7662F8-76D3-4DCA-8D7E-812586D96F45}"/>
                </a:ext>
              </a:extLst>
            </p:cNvPr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6706101" y="3300406"/>
              <a:ext cx="698147" cy="473800"/>
            </a:xfrm>
            <a:prstGeom prst="rect">
              <a:avLst/>
            </a:prstGeom>
          </p:spPr>
        </p:pic>
        <p:pic>
          <p:nvPicPr>
            <p:cNvPr id="218" name="object 215">
              <a:extLst>
                <a:ext uri="{FF2B5EF4-FFF2-40B4-BE49-F238E27FC236}">
                  <a16:creationId xmlns:a16="http://schemas.microsoft.com/office/drawing/2014/main" id="{EBD269D6-D304-4666-AAA8-632DFA2DCAA2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696382" y="3289877"/>
              <a:ext cx="685188" cy="456792"/>
            </a:xfrm>
            <a:prstGeom prst="rect">
              <a:avLst/>
            </a:prstGeom>
          </p:spPr>
        </p:pic>
        <p:sp>
          <p:nvSpPr>
            <p:cNvPr id="219" name="object 216">
              <a:extLst>
                <a:ext uri="{FF2B5EF4-FFF2-40B4-BE49-F238E27FC236}">
                  <a16:creationId xmlns:a16="http://schemas.microsoft.com/office/drawing/2014/main" id="{4AB1ACCF-22BF-47A7-8E5E-E51D3C248843}"/>
                </a:ext>
              </a:extLst>
            </p:cNvPr>
            <p:cNvSpPr/>
            <p:nvPr/>
          </p:nvSpPr>
          <p:spPr>
            <a:xfrm>
              <a:off x="6696382" y="3289877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0" name="object 217">
            <a:extLst>
              <a:ext uri="{FF2B5EF4-FFF2-40B4-BE49-F238E27FC236}">
                <a16:creationId xmlns:a16="http://schemas.microsoft.com/office/drawing/2014/main" id="{64AB0BA4-F512-40A8-9470-D2B106CB9BF5}"/>
              </a:ext>
            </a:extLst>
          </p:cNvPr>
          <p:cNvSpPr txBox="1"/>
          <p:nvPr/>
        </p:nvSpPr>
        <p:spPr>
          <a:xfrm>
            <a:off x="7551844" y="3535025"/>
            <a:ext cx="68961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525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P.3.7.2 Water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Utilities,</a:t>
            </a:r>
            <a:r>
              <a:rPr sz="600" b="1" spc="-35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New</a:t>
            </a:r>
            <a:r>
              <a:rPr sz="600" b="1" spc="-35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Cold</a:t>
            </a:r>
            <a:endParaRPr sz="600">
              <a:latin typeface="Arial"/>
              <a:cs typeface="Arial"/>
            </a:endParaRPr>
          </a:p>
          <a:p>
            <a:pPr marL="97155">
              <a:lnSpc>
                <a:spcPct val="100000"/>
              </a:lnSpc>
            </a:pPr>
            <a:r>
              <a:rPr sz="600" b="1" spc="-5" dirty="0">
                <a:latin typeface="Arial"/>
                <a:cs typeface="Arial"/>
              </a:rPr>
              <a:t>L</a:t>
            </a:r>
            <a:r>
              <a:rPr sz="600" b="1" spc="5" dirty="0">
                <a:latin typeface="Arial"/>
                <a:cs typeface="Arial"/>
              </a:rPr>
              <a:t>i</a:t>
            </a:r>
            <a:r>
              <a:rPr sz="600" b="1" spc="-5" dirty="0">
                <a:latin typeface="Arial"/>
                <a:cs typeface="Arial"/>
              </a:rPr>
              <a:t>na</a:t>
            </a:r>
            <a:r>
              <a:rPr sz="600" b="1" dirty="0">
                <a:latin typeface="Arial"/>
                <a:cs typeface="Arial"/>
              </a:rPr>
              <a:t>c </a:t>
            </a:r>
            <a:r>
              <a:rPr sz="600" b="1" spc="-5" dirty="0">
                <a:latin typeface="Arial"/>
                <a:cs typeface="Arial"/>
              </a:rPr>
              <a:t>S</a:t>
            </a:r>
            <a:r>
              <a:rPr sz="600" b="1" dirty="0">
                <a:latin typeface="Arial"/>
                <a:cs typeface="Arial"/>
              </a:rPr>
              <a:t>CL RF</a:t>
            </a:r>
            <a:endParaRPr sz="600">
              <a:latin typeface="Arial"/>
              <a:cs typeface="Arial"/>
            </a:endParaRPr>
          </a:p>
          <a:p>
            <a:pPr marL="114300">
              <a:lnSpc>
                <a:spcPct val="100000"/>
              </a:lnSpc>
            </a:pPr>
            <a:r>
              <a:rPr sz="600" spc="-5" dirty="0">
                <a:latin typeface="Arial"/>
                <a:cs typeface="Arial"/>
              </a:rPr>
              <a:t>Gr</a:t>
            </a:r>
            <a:r>
              <a:rPr sz="600" dirty="0">
                <a:latin typeface="Arial"/>
                <a:cs typeface="Arial"/>
              </a:rPr>
              <a:t>eg</a:t>
            </a:r>
            <a:r>
              <a:rPr sz="600" spc="-5" dirty="0">
                <a:latin typeface="Arial"/>
                <a:cs typeface="Arial"/>
              </a:rPr>
              <a:t> No</a:t>
            </a:r>
            <a:r>
              <a:rPr sz="600" dirty="0">
                <a:latin typeface="Arial"/>
                <a:cs typeface="Arial"/>
              </a:rPr>
              <a:t>r</a:t>
            </a:r>
            <a:r>
              <a:rPr sz="600" spc="-5" dirty="0">
                <a:latin typeface="Arial"/>
                <a:cs typeface="Arial"/>
              </a:rPr>
              <a:t>man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221" name="object 218">
            <a:extLst>
              <a:ext uri="{FF2B5EF4-FFF2-40B4-BE49-F238E27FC236}">
                <a16:creationId xmlns:a16="http://schemas.microsoft.com/office/drawing/2014/main" id="{BC864A86-6A5D-4F38-9FE1-E90102058340}"/>
              </a:ext>
            </a:extLst>
          </p:cNvPr>
          <p:cNvGrpSpPr/>
          <p:nvPr/>
        </p:nvGrpSpPr>
        <p:grpSpPr>
          <a:xfrm>
            <a:off x="7552404" y="2703922"/>
            <a:ext cx="807720" cy="2425700"/>
            <a:chOff x="6694795" y="2484140"/>
            <a:chExt cx="807720" cy="2425700"/>
          </a:xfrm>
        </p:grpSpPr>
        <p:sp>
          <p:nvSpPr>
            <p:cNvPr id="222" name="object 219">
              <a:extLst>
                <a:ext uri="{FF2B5EF4-FFF2-40B4-BE49-F238E27FC236}">
                  <a16:creationId xmlns:a16="http://schemas.microsoft.com/office/drawing/2014/main" id="{75E3B4A5-039A-4017-A1B0-9CC3726AC0C1}"/>
                </a:ext>
              </a:extLst>
            </p:cNvPr>
            <p:cNvSpPr/>
            <p:nvPr/>
          </p:nvSpPr>
          <p:spPr>
            <a:xfrm>
              <a:off x="7199340" y="2490490"/>
              <a:ext cx="296545" cy="1028065"/>
            </a:xfrm>
            <a:custGeom>
              <a:avLst/>
              <a:gdLst/>
              <a:ahLst/>
              <a:cxnLst/>
              <a:rect l="l" t="t" r="r" b="b"/>
              <a:pathLst>
                <a:path w="296545" h="1028064">
                  <a:moveTo>
                    <a:pt x="0" y="0"/>
                  </a:moveTo>
                  <a:lnTo>
                    <a:pt x="0" y="114198"/>
                  </a:lnTo>
                  <a:lnTo>
                    <a:pt x="296429" y="114198"/>
                  </a:lnTo>
                  <a:lnTo>
                    <a:pt x="296429" y="1027782"/>
                  </a:lnTo>
                  <a:lnTo>
                    <a:pt x="182231" y="102778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3" name="object 220">
              <a:extLst>
                <a:ext uri="{FF2B5EF4-FFF2-40B4-BE49-F238E27FC236}">
                  <a16:creationId xmlns:a16="http://schemas.microsoft.com/office/drawing/2014/main" id="{4491589E-F556-4482-92A9-ECD05602F113}"/>
                </a:ext>
              </a:extLst>
            </p:cNvPr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714938" y="4449241"/>
              <a:ext cx="689310" cy="460093"/>
            </a:xfrm>
            <a:prstGeom prst="rect">
              <a:avLst/>
            </a:prstGeom>
          </p:spPr>
        </p:pic>
        <p:pic>
          <p:nvPicPr>
            <p:cNvPr id="224" name="object 221">
              <a:extLst>
                <a:ext uri="{FF2B5EF4-FFF2-40B4-BE49-F238E27FC236}">
                  <a16:creationId xmlns:a16="http://schemas.microsoft.com/office/drawing/2014/main" id="{B4CA0634-2A55-4784-8B6D-392D976F2F8D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696382" y="4431858"/>
              <a:ext cx="685188" cy="456792"/>
            </a:xfrm>
            <a:prstGeom prst="rect">
              <a:avLst/>
            </a:prstGeom>
          </p:spPr>
        </p:pic>
        <p:sp>
          <p:nvSpPr>
            <p:cNvPr id="225" name="object 222">
              <a:extLst>
                <a:ext uri="{FF2B5EF4-FFF2-40B4-BE49-F238E27FC236}">
                  <a16:creationId xmlns:a16="http://schemas.microsoft.com/office/drawing/2014/main" id="{1C6AF451-C5C8-4A94-BABF-97372327E1E0}"/>
                </a:ext>
              </a:extLst>
            </p:cNvPr>
            <p:cNvSpPr/>
            <p:nvPr/>
          </p:nvSpPr>
          <p:spPr>
            <a:xfrm>
              <a:off x="6696382" y="4431858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6" name="object 223">
            <a:extLst>
              <a:ext uri="{FF2B5EF4-FFF2-40B4-BE49-F238E27FC236}">
                <a16:creationId xmlns:a16="http://schemas.microsoft.com/office/drawing/2014/main" id="{9A5F8909-8B71-485B-A284-AEBFBBE9AA05}"/>
              </a:ext>
            </a:extLst>
          </p:cNvPr>
          <p:cNvSpPr txBox="1"/>
          <p:nvPr/>
        </p:nvSpPr>
        <p:spPr>
          <a:xfrm>
            <a:off x="7583406" y="4769337"/>
            <a:ext cx="626110" cy="207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715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P.3.7.7</a:t>
            </a:r>
            <a:r>
              <a:rPr sz="600" b="1" spc="-40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Electrical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ts val="715"/>
              </a:lnSpc>
            </a:pPr>
            <a:r>
              <a:rPr sz="600" dirty="0">
                <a:latin typeface="Arial"/>
                <a:cs typeface="Arial"/>
              </a:rPr>
              <a:t>Wm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B</a:t>
            </a:r>
            <a:r>
              <a:rPr sz="600" spc="-5" dirty="0">
                <a:latin typeface="Arial"/>
                <a:cs typeface="Arial"/>
              </a:rPr>
              <a:t>ar</a:t>
            </a:r>
            <a:r>
              <a:rPr sz="600" dirty="0">
                <a:latin typeface="Arial"/>
                <a:cs typeface="Arial"/>
              </a:rPr>
              <a:t>n</a:t>
            </a:r>
            <a:r>
              <a:rPr sz="600" spc="-5" dirty="0">
                <a:latin typeface="Arial"/>
                <a:cs typeface="Arial"/>
              </a:rPr>
              <a:t>et</a:t>
            </a:r>
            <a:r>
              <a:rPr sz="600" dirty="0">
                <a:latin typeface="Arial"/>
                <a:cs typeface="Arial"/>
              </a:rPr>
              <a:t>t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227" name="object 224">
            <a:extLst>
              <a:ext uri="{FF2B5EF4-FFF2-40B4-BE49-F238E27FC236}">
                <a16:creationId xmlns:a16="http://schemas.microsoft.com/office/drawing/2014/main" id="{581CDD6D-66A2-4DBE-8FE3-F1BF21F77ADB}"/>
              </a:ext>
            </a:extLst>
          </p:cNvPr>
          <p:cNvGrpSpPr/>
          <p:nvPr/>
        </p:nvGrpSpPr>
        <p:grpSpPr>
          <a:xfrm>
            <a:off x="7552404" y="2703922"/>
            <a:ext cx="807720" cy="2182495"/>
            <a:chOff x="6694795" y="2484140"/>
            <a:chExt cx="807720" cy="2182495"/>
          </a:xfrm>
        </p:grpSpPr>
        <p:sp>
          <p:nvSpPr>
            <p:cNvPr id="228" name="object 225">
              <a:extLst>
                <a:ext uri="{FF2B5EF4-FFF2-40B4-BE49-F238E27FC236}">
                  <a16:creationId xmlns:a16="http://schemas.microsoft.com/office/drawing/2014/main" id="{816E7DA6-5D9E-4835-B608-55284766D768}"/>
                </a:ext>
              </a:extLst>
            </p:cNvPr>
            <p:cNvSpPr/>
            <p:nvPr/>
          </p:nvSpPr>
          <p:spPr>
            <a:xfrm>
              <a:off x="7199340" y="2490490"/>
              <a:ext cx="296545" cy="2169795"/>
            </a:xfrm>
            <a:custGeom>
              <a:avLst/>
              <a:gdLst/>
              <a:ahLst/>
              <a:cxnLst/>
              <a:rect l="l" t="t" r="r" b="b"/>
              <a:pathLst>
                <a:path w="296545" h="2169795">
                  <a:moveTo>
                    <a:pt x="0" y="0"/>
                  </a:moveTo>
                  <a:lnTo>
                    <a:pt x="0" y="114198"/>
                  </a:lnTo>
                  <a:lnTo>
                    <a:pt x="296429" y="114198"/>
                  </a:lnTo>
                  <a:lnTo>
                    <a:pt x="296429" y="2169764"/>
                  </a:lnTo>
                  <a:lnTo>
                    <a:pt x="182231" y="2169764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9" name="object 226">
              <a:extLst>
                <a:ext uri="{FF2B5EF4-FFF2-40B4-BE49-F238E27FC236}">
                  <a16:creationId xmlns:a16="http://schemas.microsoft.com/office/drawing/2014/main" id="{B2742112-9F71-4EC6-830A-C4C3D0B3AFFB}"/>
                </a:ext>
              </a:extLst>
            </p:cNvPr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6706101" y="2730225"/>
              <a:ext cx="698147" cy="469750"/>
            </a:xfrm>
            <a:prstGeom prst="rect">
              <a:avLst/>
            </a:prstGeom>
          </p:spPr>
        </p:pic>
        <p:pic>
          <p:nvPicPr>
            <p:cNvPr id="230" name="object 227">
              <a:extLst>
                <a:ext uri="{FF2B5EF4-FFF2-40B4-BE49-F238E27FC236}">
                  <a16:creationId xmlns:a16="http://schemas.microsoft.com/office/drawing/2014/main" id="{1AAEBBD8-A849-433B-9024-2C048B55F245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696382" y="2718886"/>
              <a:ext cx="685188" cy="456792"/>
            </a:xfrm>
            <a:prstGeom prst="rect">
              <a:avLst/>
            </a:prstGeom>
          </p:spPr>
        </p:pic>
        <p:sp>
          <p:nvSpPr>
            <p:cNvPr id="231" name="object 228">
              <a:extLst>
                <a:ext uri="{FF2B5EF4-FFF2-40B4-BE49-F238E27FC236}">
                  <a16:creationId xmlns:a16="http://schemas.microsoft.com/office/drawing/2014/main" id="{FE1190DB-2F5D-4E27-813B-FBFDC36C0B74}"/>
                </a:ext>
              </a:extLst>
            </p:cNvPr>
            <p:cNvSpPr/>
            <p:nvPr/>
          </p:nvSpPr>
          <p:spPr>
            <a:xfrm>
              <a:off x="6696382" y="2718886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2" name="object 229">
            <a:extLst>
              <a:ext uri="{FF2B5EF4-FFF2-40B4-BE49-F238E27FC236}">
                <a16:creationId xmlns:a16="http://schemas.microsoft.com/office/drawing/2014/main" id="{D2FCD26E-43F7-461C-A501-8F440476C3E4}"/>
              </a:ext>
            </a:extLst>
          </p:cNvPr>
          <p:cNvSpPr txBox="1"/>
          <p:nvPr/>
        </p:nvSpPr>
        <p:spPr>
          <a:xfrm>
            <a:off x="7573690" y="2918680"/>
            <a:ext cx="647700" cy="481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P.3.7.1</a:t>
            </a:r>
            <a:endParaRPr sz="60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r>
              <a:rPr sz="600" b="1" spc="-5" dirty="0">
                <a:latin typeface="Arial"/>
                <a:cs typeface="Arial"/>
              </a:rPr>
              <a:t>M</a:t>
            </a:r>
            <a:r>
              <a:rPr sz="600" b="1" dirty="0">
                <a:latin typeface="Arial"/>
                <a:cs typeface="Arial"/>
              </a:rPr>
              <a:t>a</a:t>
            </a:r>
            <a:r>
              <a:rPr sz="600" b="1" spc="-5" dirty="0">
                <a:latin typeface="Arial"/>
                <a:cs typeface="Arial"/>
              </a:rPr>
              <a:t>na</a:t>
            </a:r>
            <a:r>
              <a:rPr sz="600" b="1" dirty="0">
                <a:latin typeface="Arial"/>
                <a:cs typeface="Arial"/>
              </a:rPr>
              <a:t>g</a:t>
            </a:r>
            <a:r>
              <a:rPr sz="600" b="1" spc="-5" dirty="0">
                <a:latin typeface="Arial"/>
                <a:cs typeface="Arial"/>
              </a:rPr>
              <a:t>e</a:t>
            </a:r>
            <a:r>
              <a:rPr sz="600" b="1" dirty="0">
                <a:latin typeface="Arial"/>
                <a:cs typeface="Arial"/>
              </a:rPr>
              <a:t>m</a:t>
            </a:r>
            <a:r>
              <a:rPr sz="600" b="1" spc="-5" dirty="0">
                <a:latin typeface="Arial"/>
                <a:cs typeface="Arial"/>
              </a:rPr>
              <a:t>en</a:t>
            </a:r>
            <a:r>
              <a:rPr sz="600" b="1" dirty="0">
                <a:latin typeface="Arial"/>
                <a:cs typeface="Arial"/>
              </a:rPr>
              <a:t>t </a:t>
            </a:r>
            <a:r>
              <a:rPr sz="600" b="1" spc="-5" dirty="0">
                <a:latin typeface="Arial"/>
                <a:cs typeface="Arial"/>
              </a:rPr>
              <a:t>a</a:t>
            </a:r>
            <a:r>
              <a:rPr sz="600" b="1" dirty="0">
                <a:latin typeface="Arial"/>
                <a:cs typeface="Arial"/>
              </a:rPr>
              <a:t>nd  </a:t>
            </a:r>
            <a:r>
              <a:rPr sz="600" b="1" spc="-5" dirty="0">
                <a:latin typeface="Arial"/>
                <a:cs typeface="Arial"/>
              </a:rPr>
              <a:t>System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Integration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ts val="715"/>
              </a:lnSpc>
            </a:pPr>
            <a:r>
              <a:rPr sz="600" spc="-5" dirty="0">
                <a:latin typeface="Arial"/>
                <a:cs typeface="Arial"/>
              </a:rPr>
              <a:t>Gr</a:t>
            </a:r>
            <a:r>
              <a:rPr sz="600" dirty="0">
                <a:latin typeface="Arial"/>
                <a:cs typeface="Arial"/>
              </a:rPr>
              <a:t>eg</a:t>
            </a:r>
            <a:r>
              <a:rPr sz="600" spc="-5" dirty="0">
                <a:latin typeface="Arial"/>
                <a:cs typeface="Arial"/>
              </a:rPr>
              <a:t> No</a:t>
            </a:r>
            <a:r>
              <a:rPr sz="600" dirty="0">
                <a:latin typeface="Arial"/>
                <a:cs typeface="Arial"/>
              </a:rPr>
              <a:t>r</a:t>
            </a:r>
            <a:r>
              <a:rPr sz="600" spc="-5" dirty="0">
                <a:latin typeface="Arial"/>
                <a:cs typeface="Arial"/>
              </a:rPr>
              <a:t>man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233" name="object 230">
            <a:extLst>
              <a:ext uri="{FF2B5EF4-FFF2-40B4-BE49-F238E27FC236}">
                <a16:creationId xmlns:a16="http://schemas.microsoft.com/office/drawing/2014/main" id="{F9C6288C-A866-4EF1-982B-55B91A1893B1}"/>
              </a:ext>
            </a:extLst>
          </p:cNvPr>
          <p:cNvGrpSpPr/>
          <p:nvPr/>
        </p:nvGrpSpPr>
        <p:grpSpPr>
          <a:xfrm>
            <a:off x="8050599" y="2703922"/>
            <a:ext cx="1263650" cy="1285875"/>
            <a:chOff x="7192990" y="2484140"/>
            <a:chExt cx="1263650" cy="1285875"/>
          </a:xfrm>
        </p:grpSpPr>
        <p:sp>
          <p:nvSpPr>
            <p:cNvPr id="234" name="object 231">
              <a:extLst>
                <a:ext uri="{FF2B5EF4-FFF2-40B4-BE49-F238E27FC236}">
                  <a16:creationId xmlns:a16="http://schemas.microsoft.com/office/drawing/2014/main" id="{5C64C5BF-06B3-4443-9E35-5B794D9EC7E2}"/>
                </a:ext>
              </a:extLst>
            </p:cNvPr>
            <p:cNvSpPr/>
            <p:nvPr/>
          </p:nvSpPr>
          <p:spPr>
            <a:xfrm>
              <a:off x="7199340" y="2490490"/>
              <a:ext cx="296545" cy="457200"/>
            </a:xfrm>
            <a:custGeom>
              <a:avLst/>
              <a:gdLst/>
              <a:ahLst/>
              <a:cxnLst/>
              <a:rect l="l" t="t" r="r" b="b"/>
              <a:pathLst>
                <a:path w="296545" h="457200">
                  <a:moveTo>
                    <a:pt x="0" y="0"/>
                  </a:moveTo>
                  <a:lnTo>
                    <a:pt x="0" y="114198"/>
                  </a:lnTo>
                  <a:lnTo>
                    <a:pt x="296429" y="114198"/>
                  </a:lnTo>
                  <a:lnTo>
                    <a:pt x="296429" y="456792"/>
                  </a:lnTo>
                  <a:lnTo>
                    <a:pt x="182231" y="45679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5" name="object 232">
              <a:extLst>
                <a:ext uri="{FF2B5EF4-FFF2-40B4-BE49-F238E27FC236}">
                  <a16:creationId xmlns:a16="http://schemas.microsoft.com/office/drawing/2014/main" id="{7DE15227-C62D-42C3-B2B3-E91B81E693AA}"/>
                </a:ext>
              </a:extLst>
            </p:cNvPr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7766219" y="3309262"/>
              <a:ext cx="690109" cy="460516"/>
            </a:xfrm>
            <a:prstGeom prst="rect">
              <a:avLst/>
            </a:prstGeom>
          </p:spPr>
        </p:pic>
        <p:pic>
          <p:nvPicPr>
            <p:cNvPr id="236" name="object 233">
              <a:extLst>
                <a:ext uri="{FF2B5EF4-FFF2-40B4-BE49-F238E27FC236}">
                  <a16:creationId xmlns:a16="http://schemas.microsoft.com/office/drawing/2014/main" id="{70E390EE-B7C0-44BD-B6DE-D8108AC0F1AF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746843" y="3289877"/>
              <a:ext cx="685998" cy="456792"/>
            </a:xfrm>
            <a:prstGeom prst="rect">
              <a:avLst/>
            </a:prstGeom>
          </p:spPr>
        </p:pic>
        <p:sp>
          <p:nvSpPr>
            <p:cNvPr id="237" name="object 234">
              <a:extLst>
                <a:ext uri="{FF2B5EF4-FFF2-40B4-BE49-F238E27FC236}">
                  <a16:creationId xmlns:a16="http://schemas.microsoft.com/office/drawing/2014/main" id="{C2F911C8-AED1-4C55-AB1F-9174E87756E5}"/>
                </a:ext>
              </a:extLst>
            </p:cNvPr>
            <p:cNvSpPr/>
            <p:nvPr/>
          </p:nvSpPr>
          <p:spPr>
            <a:xfrm>
              <a:off x="7746843" y="3289877"/>
              <a:ext cx="686435" cy="457200"/>
            </a:xfrm>
            <a:custGeom>
              <a:avLst/>
              <a:gdLst/>
              <a:ahLst/>
              <a:cxnLst/>
              <a:rect l="l" t="t" r="r" b="b"/>
              <a:pathLst>
                <a:path w="686434" h="457200">
                  <a:moveTo>
                    <a:pt x="0" y="456792"/>
                  </a:moveTo>
                  <a:lnTo>
                    <a:pt x="0" y="0"/>
                  </a:lnTo>
                  <a:lnTo>
                    <a:pt x="685998" y="0"/>
                  </a:lnTo>
                  <a:lnTo>
                    <a:pt x="68599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8" name="object 235">
            <a:extLst>
              <a:ext uri="{FF2B5EF4-FFF2-40B4-BE49-F238E27FC236}">
                <a16:creationId xmlns:a16="http://schemas.microsoft.com/office/drawing/2014/main" id="{0342596E-C3DD-4EC4-AD90-8563964A5F95}"/>
              </a:ext>
            </a:extLst>
          </p:cNvPr>
          <p:cNvSpPr txBox="1"/>
          <p:nvPr/>
        </p:nvSpPr>
        <p:spPr>
          <a:xfrm>
            <a:off x="8642777" y="3581191"/>
            <a:ext cx="610235" cy="299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8590" marR="5080" indent="-136525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P.3.8.2</a:t>
            </a:r>
            <a:r>
              <a:rPr sz="600" b="1" spc="-35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Linac</a:t>
            </a:r>
            <a:r>
              <a:rPr sz="600" b="1" spc="-35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RF </a:t>
            </a:r>
            <a:r>
              <a:rPr sz="600" b="1" spc="-150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Controls</a:t>
            </a:r>
            <a:endParaRPr sz="600">
              <a:latin typeface="Arial"/>
              <a:cs typeface="Arial"/>
            </a:endParaRPr>
          </a:p>
          <a:p>
            <a:pPr marL="99695">
              <a:lnSpc>
                <a:spcPts val="715"/>
              </a:lnSpc>
            </a:pPr>
            <a:r>
              <a:rPr sz="600" spc="-5" dirty="0">
                <a:latin typeface="Arial"/>
                <a:cs typeface="Arial"/>
              </a:rPr>
              <a:t>Ala</a:t>
            </a:r>
            <a:r>
              <a:rPr sz="600" dirty="0">
                <a:latin typeface="Arial"/>
                <a:cs typeface="Arial"/>
              </a:rPr>
              <a:t>n</a:t>
            </a:r>
            <a:r>
              <a:rPr sz="600" spc="-5" dirty="0">
                <a:latin typeface="Arial"/>
                <a:cs typeface="Arial"/>
              </a:rPr>
              <a:t> J</a:t>
            </a:r>
            <a:r>
              <a:rPr sz="600" dirty="0">
                <a:latin typeface="Arial"/>
                <a:cs typeface="Arial"/>
              </a:rPr>
              <a:t>u</a:t>
            </a:r>
            <a:r>
              <a:rPr sz="600" spc="-5" dirty="0">
                <a:latin typeface="Arial"/>
                <a:cs typeface="Arial"/>
              </a:rPr>
              <a:t>stice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239" name="object 236">
            <a:extLst>
              <a:ext uri="{FF2B5EF4-FFF2-40B4-BE49-F238E27FC236}">
                <a16:creationId xmlns:a16="http://schemas.microsoft.com/office/drawing/2014/main" id="{E5FEB48B-8EAB-4C22-97D4-1CD33F2BE598}"/>
              </a:ext>
            </a:extLst>
          </p:cNvPr>
          <p:cNvGrpSpPr/>
          <p:nvPr/>
        </p:nvGrpSpPr>
        <p:grpSpPr>
          <a:xfrm>
            <a:off x="8602864" y="2703922"/>
            <a:ext cx="808355" cy="1855470"/>
            <a:chOff x="7745255" y="2484140"/>
            <a:chExt cx="808355" cy="1855470"/>
          </a:xfrm>
        </p:grpSpPr>
        <p:sp>
          <p:nvSpPr>
            <p:cNvPr id="240" name="object 237">
              <a:extLst>
                <a:ext uri="{FF2B5EF4-FFF2-40B4-BE49-F238E27FC236}">
                  <a16:creationId xmlns:a16="http://schemas.microsoft.com/office/drawing/2014/main" id="{9699340F-5112-4C7A-AA2A-637C655CB945}"/>
                </a:ext>
              </a:extLst>
            </p:cNvPr>
            <p:cNvSpPr/>
            <p:nvPr/>
          </p:nvSpPr>
          <p:spPr>
            <a:xfrm>
              <a:off x="8249801" y="2490490"/>
              <a:ext cx="297815" cy="1028065"/>
            </a:xfrm>
            <a:custGeom>
              <a:avLst/>
              <a:gdLst/>
              <a:ahLst/>
              <a:cxnLst/>
              <a:rect l="l" t="t" r="r" b="b"/>
              <a:pathLst>
                <a:path w="297815" h="1028064">
                  <a:moveTo>
                    <a:pt x="0" y="0"/>
                  </a:moveTo>
                  <a:lnTo>
                    <a:pt x="0" y="114198"/>
                  </a:lnTo>
                  <a:lnTo>
                    <a:pt x="297239" y="114198"/>
                  </a:lnTo>
                  <a:lnTo>
                    <a:pt x="297239" y="1027782"/>
                  </a:lnTo>
                  <a:lnTo>
                    <a:pt x="183040" y="102778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1" name="object 238">
              <a:extLst>
                <a:ext uri="{FF2B5EF4-FFF2-40B4-BE49-F238E27FC236}">
                  <a16:creationId xmlns:a16="http://schemas.microsoft.com/office/drawing/2014/main" id="{6B2CBE2B-6F84-42BA-85EB-99F72BA87CD0}"/>
                </a:ext>
              </a:extLst>
            </p:cNvPr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7766219" y="3879428"/>
              <a:ext cx="690109" cy="459729"/>
            </a:xfrm>
            <a:prstGeom prst="rect">
              <a:avLst/>
            </a:prstGeom>
          </p:spPr>
        </p:pic>
        <p:pic>
          <p:nvPicPr>
            <p:cNvPr id="242" name="object 239">
              <a:extLst>
                <a:ext uri="{FF2B5EF4-FFF2-40B4-BE49-F238E27FC236}">
                  <a16:creationId xmlns:a16="http://schemas.microsoft.com/office/drawing/2014/main" id="{7E39C987-A97A-49DB-881C-318D6B7D9CB2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746843" y="3860867"/>
              <a:ext cx="685998" cy="456792"/>
            </a:xfrm>
            <a:prstGeom prst="rect">
              <a:avLst/>
            </a:prstGeom>
          </p:spPr>
        </p:pic>
        <p:sp>
          <p:nvSpPr>
            <p:cNvPr id="243" name="object 240">
              <a:extLst>
                <a:ext uri="{FF2B5EF4-FFF2-40B4-BE49-F238E27FC236}">
                  <a16:creationId xmlns:a16="http://schemas.microsoft.com/office/drawing/2014/main" id="{2AD7FDF1-8387-438D-9C70-0C703B6E4AB9}"/>
                </a:ext>
              </a:extLst>
            </p:cNvPr>
            <p:cNvSpPr/>
            <p:nvPr/>
          </p:nvSpPr>
          <p:spPr>
            <a:xfrm>
              <a:off x="7746843" y="3860867"/>
              <a:ext cx="686435" cy="457200"/>
            </a:xfrm>
            <a:custGeom>
              <a:avLst/>
              <a:gdLst/>
              <a:ahLst/>
              <a:cxnLst/>
              <a:rect l="l" t="t" r="r" b="b"/>
              <a:pathLst>
                <a:path w="686434" h="457200">
                  <a:moveTo>
                    <a:pt x="0" y="456792"/>
                  </a:moveTo>
                  <a:lnTo>
                    <a:pt x="0" y="0"/>
                  </a:lnTo>
                  <a:lnTo>
                    <a:pt x="685998" y="0"/>
                  </a:lnTo>
                  <a:lnTo>
                    <a:pt x="68599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4" name="object 241">
            <a:extLst>
              <a:ext uri="{FF2B5EF4-FFF2-40B4-BE49-F238E27FC236}">
                <a16:creationId xmlns:a16="http://schemas.microsoft.com/office/drawing/2014/main" id="{BB420377-6F3F-403C-A6A6-DA326968FEB8}"/>
              </a:ext>
            </a:extLst>
          </p:cNvPr>
          <p:cNvSpPr txBox="1"/>
          <p:nvPr/>
        </p:nvSpPr>
        <p:spPr>
          <a:xfrm>
            <a:off x="8662153" y="4106826"/>
            <a:ext cx="571500" cy="390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655" marR="26034" indent="20955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Arial"/>
                <a:cs typeface="Arial"/>
              </a:rPr>
              <a:t>P</a:t>
            </a:r>
            <a:r>
              <a:rPr sz="600" b="1" spc="-5" dirty="0">
                <a:latin typeface="Arial"/>
                <a:cs typeface="Arial"/>
              </a:rPr>
              <a:t>.3.</a:t>
            </a:r>
            <a:r>
              <a:rPr sz="600" b="1" dirty="0">
                <a:latin typeface="Arial"/>
                <a:cs typeface="Arial"/>
              </a:rPr>
              <a:t>8</a:t>
            </a:r>
            <a:r>
              <a:rPr sz="600" b="1" spc="-5" dirty="0">
                <a:latin typeface="Arial"/>
                <a:cs typeface="Arial"/>
              </a:rPr>
              <a:t>.</a:t>
            </a:r>
            <a:r>
              <a:rPr sz="600" b="1" dirty="0">
                <a:latin typeface="Arial"/>
                <a:cs typeface="Arial"/>
              </a:rPr>
              <a:t>3</a:t>
            </a:r>
            <a:r>
              <a:rPr sz="600" b="1" spc="-5" dirty="0">
                <a:latin typeface="Arial"/>
                <a:cs typeface="Arial"/>
              </a:rPr>
              <a:t> L</a:t>
            </a:r>
            <a:r>
              <a:rPr sz="600" b="1" spc="5" dirty="0">
                <a:latin typeface="Arial"/>
                <a:cs typeface="Arial"/>
              </a:rPr>
              <a:t>i</a:t>
            </a:r>
            <a:r>
              <a:rPr sz="600" b="1" spc="-5" dirty="0">
                <a:latin typeface="Arial"/>
                <a:cs typeface="Arial"/>
              </a:rPr>
              <a:t>nac  </a:t>
            </a:r>
            <a:r>
              <a:rPr sz="600" b="1" dirty="0">
                <a:latin typeface="Arial"/>
                <a:cs typeface="Arial"/>
              </a:rPr>
              <a:t>W</a:t>
            </a:r>
            <a:r>
              <a:rPr sz="600" b="1" spc="-5" dirty="0">
                <a:latin typeface="Arial"/>
                <a:cs typeface="Arial"/>
              </a:rPr>
              <a:t>at</a:t>
            </a:r>
            <a:r>
              <a:rPr sz="600" b="1" dirty="0">
                <a:latin typeface="Arial"/>
                <a:cs typeface="Arial"/>
              </a:rPr>
              <a:t>er</a:t>
            </a:r>
            <a:r>
              <a:rPr sz="600" b="1" spc="-5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S</a:t>
            </a:r>
            <a:r>
              <a:rPr sz="600" b="1" spc="-5" dirty="0">
                <a:latin typeface="Arial"/>
                <a:cs typeface="Arial"/>
              </a:rPr>
              <a:t>y</a:t>
            </a:r>
            <a:r>
              <a:rPr sz="600" b="1" dirty="0">
                <a:latin typeface="Arial"/>
                <a:cs typeface="Arial"/>
              </a:rPr>
              <a:t>s</a:t>
            </a:r>
            <a:r>
              <a:rPr sz="600" b="1" spc="-5" dirty="0">
                <a:latin typeface="Arial"/>
                <a:cs typeface="Arial"/>
              </a:rPr>
              <a:t>te</a:t>
            </a:r>
            <a:r>
              <a:rPr sz="600" b="1" dirty="0">
                <a:latin typeface="Arial"/>
                <a:cs typeface="Arial"/>
              </a:rPr>
              <a:t>m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ts val="715"/>
              </a:lnSpc>
            </a:pPr>
            <a:r>
              <a:rPr sz="600" b="1" spc="-5" dirty="0">
                <a:latin typeface="Arial"/>
                <a:cs typeface="Arial"/>
              </a:rPr>
              <a:t>Controls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600" spc="-5" dirty="0">
                <a:latin typeface="Arial"/>
                <a:cs typeface="Arial"/>
              </a:rPr>
              <a:t>Derrick</a:t>
            </a:r>
            <a:r>
              <a:rPr sz="600" spc="-2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Williams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245" name="object 242">
            <a:extLst>
              <a:ext uri="{FF2B5EF4-FFF2-40B4-BE49-F238E27FC236}">
                <a16:creationId xmlns:a16="http://schemas.microsoft.com/office/drawing/2014/main" id="{2A413012-3DF4-48DF-A2F6-EF877898DF50}"/>
              </a:ext>
            </a:extLst>
          </p:cNvPr>
          <p:cNvGrpSpPr/>
          <p:nvPr/>
        </p:nvGrpSpPr>
        <p:grpSpPr>
          <a:xfrm>
            <a:off x="8602864" y="2703922"/>
            <a:ext cx="808355" cy="1611630"/>
            <a:chOff x="7745255" y="2484140"/>
            <a:chExt cx="808355" cy="1611630"/>
          </a:xfrm>
        </p:grpSpPr>
        <p:sp>
          <p:nvSpPr>
            <p:cNvPr id="246" name="object 243">
              <a:extLst>
                <a:ext uri="{FF2B5EF4-FFF2-40B4-BE49-F238E27FC236}">
                  <a16:creationId xmlns:a16="http://schemas.microsoft.com/office/drawing/2014/main" id="{3348A2DB-E1E5-405F-B3C6-DBDFE317F9AE}"/>
                </a:ext>
              </a:extLst>
            </p:cNvPr>
            <p:cNvSpPr/>
            <p:nvPr/>
          </p:nvSpPr>
          <p:spPr>
            <a:xfrm>
              <a:off x="8249801" y="2490490"/>
              <a:ext cx="297815" cy="1598930"/>
            </a:xfrm>
            <a:custGeom>
              <a:avLst/>
              <a:gdLst/>
              <a:ahLst/>
              <a:cxnLst/>
              <a:rect l="l" t="t" r="r" b="b"/>
              <a:pathLst>
                <a:path w="297815" h="1598929">
                  <a:moveTo>
                    <a:pt x="0" y="0"/>
                  </a:moveTo>
                  <a:lnTo>
                    <a:pt x="0" y="114198"/>
                  </a:lnTo>
                  <a:lnTo>
                    <a:pt x="297239" y="114198"/>
                  </a:lnTo>
                  <a:lnTo>
                    <a:pt x="297239" y="1598773"/>
                  </a:lnTo>
                  <a:lnTo>
                    <a:pt x="183040" y="1598773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7" name="object 244">
              <a:extLst>
                <a:ext uri="{FF2B5EF4-FFF2-40B4-BE49-F238E27FC236}">
                  <a16:creationId xmlns:a16="http://schemas.microsoft.com/office/drawing/2014/main" id="{A4E73416-0A73-455F-B656-9881582F31D5}"/>
                </a:ext>
              </a:extLst>
            </p:cNvPr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7757372" y="2730225"/>
              <a:ext cx="698957" cy="469750"/>
            </a:xfrm>
            <a:prstGeom prst="rect">
              <a:avLst/>
            </a:prstGeom>
          </p:spPr>
        </p:pic>
        <p:pic>
          <p:nvPicPr>
            <p:cNvPr id="248" name="object 245">
              <a:extLst>
                <a:ext uri="{FF2B5EF4-FFF2-40B4-BE49-F238E27FC236}">
                  <a16:creationId xmlns:a16="http://schemas.microsoft.com/office/drawing/2014/main" id="{63C7F2B1-4DFA-4F5F-8111-3CEABDE8DDFF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746843" y="2718886"/>
              <a:ext cx="685998" cy="456792"/>
            </a:xfrm>
            <a:prstGeom prst="rect">
              <a:avLst/>
            </a:prstGeom>
          </p:spPr>
        </p:pic>
        <p:sp>
          <p:nvSpPr>
            <p:cNvPr id="249" name="object 246">
              <a:extLst>
                <a:ext uri="{FF2B5EF4-FFF2-40B4-BE49-F238E27FC236}">
                  <a16:creationId xmlns:a16="http://schemas.microsoft.com/office/drawing/2014/main" id="{F603AD19-7894-490B-A78B-C9819A117C1B}"/>
                </a:ext>
              </a:extLst>
            </p:cNvPr>
            <p:cNvSpPr/>
            <p:nvPr/>
          </p:nvSpPr>
          <p:spPr>
            <a:xfrm>
              <a:off x="7746843" y="2718886"/>
              <a:ext cx="686435" cy="457200"/>
            </a:xfrm>
            <a:custGeom>
              <a:avLst/>
              <a:gdLst/>
              <a:ahLst/>
              <a:cxnLst/>
              <a:rect l="l" t="t" r="r" b="b"/>
              <a:pathLst>
                <a:path w="686434" h="457200">
                  <a:moveTo>
                    <a:pt x="0" y="456792"/>
                  </a:moveTo>
                  <a:lnTo>
                    <a:pt x="0" y="0"/>
                  </a:lnTo>
                  <a:lnTo>
                    <a:pt x="685998" y="0"/>
                  </a:lnTo>
                  <a:lnTo>
                    <a:pt x="68599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0" name="object 247">
            <a:extLst>
              <a:ext uri="{FF2B5EF4-FFF2-40B4-BE49-F238E27FC236}">
                <a16:creationId xmlns:a16="http://schemas.microsoft.com/office/drawing/2014/main" id="{B0EAB479-EBEB-484D-994C-54EE33E22ECC}"/>
              </a:ext>
            </a:extLst>
          </p:cNvPr>
          <p:cNvSpPr txBox="1"/>
          <p:nvPr/>
        </p:nvSpPr>
        <p:spPr>
          <a:xfrm>
            <a:off x="8624150" y="2918680"/>
            <a:ext cx="647700" cy="481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P.3.8.1</a:t>
            </a:r>
            <a:endParaRPr sz="60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r>
              <a:rPr sz="600" b="1" spc="-5" dirty="0">
                <a:latin typeface="Arial"/>
                <a:cs typeface="Arial"/>
              </a:rPr>
              <a:t>M</a:t>
            </a:r>
            <a:r>
              <a:rPr sz="600" b="1" dirty="0">
                <a:latin typeface="Arial"/>
                <a:cs typeface="Arial"/>
              </a:rPr>
              <a:t>a</a:t>
            </a:r>
            <a:r>
              <a:rPr sz="600" b="1" spc="-5" dirty="0">
                <a:latin typeface="Arial"/>
                <a:cs typeface="Arial"/>
              </a:rPr>
              <a:t>na</a:t>
            </a:r>
            <a:r>
              <a:rPr sz="600" b="1" dirty="0">
                <a:latin typeface="Arial"/>
                <a:cs typeface="Arial"/>
              </a:rPr>
              <a:t>g</a:t>
            </a:r>
            <a:r>
              <a:rPr sz="600" b="1" spc="-5" dirty="0">
                <a:latin typeface="Arial"/>
                <a:cs typeface="Arial"/>
              </a:rPr>
              <a:t>e</a:t>
            </a:r>
            <a:r>
              <a:rPr sz="600" b="1" dirty="0">
                <a:latin typeface="Arial"/>
                <a:cs typeface="Arial"/>
              </a:rPr>
              <a:t>m</a:t>
            </a:r>
            <a:r>
              <a:rPr sz="600" b="1" spc="-5" dirty="0">
                <a:latin typeface="Arial"/>
                <a:cs typeface="Arial"/>
              </a:rPr>
              <a:t>en</a:t>
            </a:r>
            <a:r>
              <a:rPr sz="600" b="1" dirty="0">
                <a:latin typeface="Arial"/>
                <a:cs typeface="Arial"/>
              </a:rPr>
              <a:t>t </a:t>
            </a:r>
            <a:r>
              <a:rPr sz="600" b="1" spc="-5" dirty="0">
                <a:latin typeface="Arial"/>
                <a:cs typeface="Arial"/>
              </a:rPr>
              <a:t>a</a:t>
            </a:r>
            <a:r>
              <a:rPr sz="600" b="1" dirty="0">
                <a:latin typeface="Arial"/>
                <a:cs typeface="Arial"/>
              </a:rPr>
              <a:t>nd  </a:t>
            </a:r>
            <a:r>
              <a:rPr sz="600" b="1" spc="-5" dirty="0">
                <a:latin typeface="Arial"/>
                <a:cs typeface="Arial"/>
              </a:rPr>
              <a:t>System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Integration</a:t>
            </a:r>
            <a:endParaRPr sz="600">
              <a:latin typeface="Arial"/>
              <a:cs typeface="Arial"/>
            </a:endParaRPr>
          </a:p>
          <a:p>
            <a:pPr marL="635" algn="ctr">
              <a:lnSpc>
                <a:spcPts val="715"/>
              </a:lnSpc>
            </a:pPr>
            <a:r>
              <a:rPr sz="600" spc="-5" dirty="0">
                <a:latin typeface="Arial"/>
                <a:cs typeface="Arial"/>
              </a:rPr>
              <a:t>Ala</a:t>
            </a:r>
            <a:r>
              <a:rPr sz="600" dirty="0">
                <a:latin typeface="Arial"/>
                <a:cs typeface="Arial"/>
              </a:rPr>
              <a:t>n</a:t>
            </a:r>
            <a:r>
              <a:rPr sz="600" spc="-5" dirty="0">
                <a:latin typeface="Arial"/>
                <a:cs typeface="Arial"/>
              </a:rPr>
              <a:t> J</a:t>
            </a:r>
            <a:r>
              <a:rPr sz="600" dirty="0">
                <a:latin typeface="Arial"/>
                <a:cs typeface="Arial"/>
              </a:rPr>
              <a:t>u</a:t>
            </a:r>
            <a:r>
              <a:rPr sz="600" spc="-5" dirty="0">
                <a:latin typeface="Arial"/>
                <a:cs typeface="Arial"/>
              </a:rPr>
              <a:t>stice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251" name="object 248">
            <a:extLst>
              <a:ext uri="{FF2B5EF4-FFF2-40B4-BE49-F238E27FC236}">
                <a16:creationId xmlns:a16="http://schemas.microsoft.com/office/drawing/2014/main" id="{7D20377C-C349-4523-AD0C-6C81B939F6DF}"/>
              </a:ext>
            </a:extLst>
          </p:cNvPr>
          <p:cNvGrpSpPr/>
          <p:nvPr/>
        </p:nvGrpSpPr>
        <p:grpSpPr>
          <a:xfrm>
            <a:off x="9101060" y="2703922"/>
            <a:ext cx="1264285" cy="1285875"/>
            <a:chOff x="8243451" y="2484140"/>
            <a:chExt cx="1264285" cy="1285875"/>
          </a:xfrm>
        </p:grpSpPr>
        <p:sp>
          <p:nvSpPr>
            <p:cNvPr id="252" name="object 249">
              <a:extLst>
                <a:ext uri="{FF2B5EF4-FFF2-40B4-BE49-F238E27FC236}">
                  <a16:creationId xmlns:a16="http://schemas.microsoft.com/office/drawing/2014/main" id="{6B62CB48-DD48-4422-AA17-C323342ED703}"/>
                </a:ext>
              </a:extLst>
            </p:cNvPr>
            <p:cNvSpPr/>
            <p:nvPr/>
          </p:nvSpPr>
          <p:spPr>
            <a:xfrm>
              <a:off x="8249801" y="2490490"/>
              <a:ext cx="297815" cy="457200"/>
            </a:xfrm>
            <a:custGeom>
              <a:avLst/>
              <a:gdLst/>
              <a:ahLst/>
              <a:cxnLst/>
              <a:rect l="l" t="t" r="r" b="b"/>
              <a:pathLst>
                <a:path w="297815" h="457200">
                  <a:moveTo>
                    <a:pt x="0" y="0"/>
                  </a:moveTo>
                  <a:lnTo>
                    <a:pt x="0" y="114198"/>
                  </a:lnTo>
                  <a:lnTo>
                    <a:pt x="297239" y="114198"/>
                  </a:lnTo>
                  <a:lnTo>
                    <a:pt x="297239" y="456792"/>
                  </a:lnTo>
                  <a:lnTo>
                    <a:pt x="183040" y="45679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3" name="object 250">
              <a:extLst>
                <a:ext uri="{FF2B5EF4-FFF2-40B4-BE49-F238E27FC236}">
                  <a16:creationId xmlns:a16="http://schemas.microsoft.com/office/drawing/2014/main" id="{ADB4D49B-C418-4D54-913E-640C96E9FAC0}"/>
                </a:ext>
              </a:extLst>
            </p:cNvPr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8817490" y="3309262"/>
              <a:ext cx="690109" cy="460516"/>
            </a:xfrm>
            <a:prstGeom prst="rect">
              <a:avLst/>
            </a:prstGeom>
          </p:spPr>
        </p:pic>
        <p:pic>
          <p:nvPicPr>
            <p:cNvPr id="254" name="object 251">
              <a:extLst>
                <a:ext uri="{FF2B5EF4-FFF2-40B4-BE49-F238E27FC236}">
                  <a16:creationId xmlns:a16="http://schemas.microsoft.com/office/drawing/2014/main" id="{A742483E-9943-4EA5-9C4A-CAA78E1B4CDE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798114" y="3289877"/>
              <a:ext cx="685188" cy="456792"/>
            </a:xfrm>
            <a:prstGeom prst="rect">
              <a:avLst/>
            </a:prstGeom>
          </p:spPr>
        </p:pic>
        <p:sp>
          <p:nvSpPr>
            <p:cNvPr id="255" name="object 252">
              <a:extLst>
                <a:ext uri="{FF2B5EF4-FFF2-40B4-BE49-F238E27FC236}">
                  <a16:creationId xmlns:a16="http://schemas.microsoft.com/office/drawing/2014/main" id="{4742AD89-5154-46BB-9E98-4E74B2853D68}"/>
                </a:ext>
              </a:extLst>
            </p:cNvPr>
            <p:cNvSpPr/>
            <p:nvPr/>
          </p:nvSpPr>
          <p:spPr>
            <a:xfrm>
              <a:off x="8798114" y="3289877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6" name="object 253">
            <a:extLst>
              <a:ext uri="{FF2B5EF4-FFF2-40B4-BE49-F238E27FC236}">
                <a16:creationId xmlns:a16="http://schemas.microsoft.com/office/drawing/2014/main" id="{9D0782D0-FCCD-434C-B847-10179EC7531C}"/>
              </a:ext>
            </a:extLst>
          </p:cNvPr>
          <p:cNvSpPr txBox="1"/>
          <p:nvPr/>
        </p:nvSpPr>
        <p:spPr>
          <a:xfrm>
            <a:off x="9668940" y="3581191"/>
            <a:ext cx="659765" cy="299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1760" marR="5080" indent="-99695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Arial"/>
                <a:cs typeface="Arial"/>
              </a:rPr>
              <a:t>P</a:t>
            </a:r>
            <a:r>
              <a:rPr sz="600" b="1" spc="-5" dirty="0">
                <a:latin typeface="Arial"/>
                <a:cs typeface="Arial"/>
              </a:rPr>
              <a:t>.3.</a:t>
            </a:r>
            <a:r>
              <a:rPr sz="600" b="1" dirty="0">
                <a:latin typeface="Arial"/>
                <a:cs typeface="Arial"/>
              </a:rPr>
              <a:t>9</a:t>
            </a:r>
            <a:r>
              <a:rPr sz="600" b="1" spc="-5" dirty="0">
                <a:latin typeface="Arial"/>
                <a:cs typeface="Arial"/>
              </a:rPr>
              <a:t>.</a:t>
            </a:r>
            <a:r>
              <a:rPr sz="600" b="1" dirty="0">
                <a:latin typeface="Arial"/>
                <a:cs typeface="Arial"/>
              </a:rPr>
              <a:t>2</a:t>
            </a:r>
            <a:r>
              <a:rPr sz="600" b="1" spc="-5" dirty="0">
                <a:latin typeface="Arial"/>
                <a:cs typeface="Arial"/>
              </a:rPr>
              <a:t> L</a:t>
            </a:r>
            <a:r>
              <a:rPr sz="600" b="1" spc="5" dirty="0">
                <a:latin typeface="Arial"/>
                <a:cs typeface="Arial"/>
              </a:rPr>
              <a:t>i</a:t>
            </a:r>
            <a:r>
              <a:rPr sz="600" b="1" spc="-5" dirty="0">
                <a:latin typeface="Arial"/>
                <a:cs typeface="Arial"/>
              </a:rPr>
              <a:t>na</a:t>
            </a:r>
            <a:r>
              <a:rPr sz="600" b="1" dirty="0">
                <a:latin typeface="Arial"/>
                <a:cs typeface="Arial"/>
              </a:rPr>
              <a:t>c</a:t>
            </a:r>
            <a:r>
              <a:rPr sz="600" b="1" spc="-5" dirty="0">
                <a:latin typeface="Arial"/>
                <a:cs typeface="Arial"/>
              </a:rPr>
              <a:t>/SCL  Timing/MPS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Alan</a:t>
            </a:r>
            <a:r>
              <a:rPr sz="600" spc="-2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Justice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257" name="object 254">
            <a:extLst>
              <a:ext uri="{FF2B5EF4-FFF2-40B4-BE49-F238E27FC236}">
                <a16:creationId xmlns:a16="http://schemas.microsoft.com/office/drawing/2014/main" id="{F6BBC3D9-4E0C-4052-BD69-331FD3640346}"/>
              </a:ext>
            </a:extLst>
          </p:cNvPr>
          <p:cNvGrpSpPr/>
          <p:nvPr/>
        </p:nvGrpSpPr>
        <p:grpSpPr>
          <a:xfrm>
            <a:off x="9654135" y="2703922"/>
            <a:ext cx="807720" cy="1855470"/>
            <a:chOff x="8796526" y="2484140"/>
            <a:chExt cx="807720" cy="1855470"/>
          </a:xfrm>
        </p:grpSpPr>
        <p:sp>
          <p:nvSpPr>
            <p:cNvPr id="258" name="object 255">
              <a:extLst>
                <a:ext uri="{FF2B5EF4-FFF2-40B4-BE49-F238E27FC236}">
                  <a16:creationId xmlns:a16="http://schemas.microsoft.com/office/drawing/2014/main" id="{3B11FA1C-9797-458F-A4E8-4AD8990E2A08}"/>
                </a:ext>
              </a:extLst>
            </p:cNvPr>
            <p:cNvSpPr/>
            <p:nvPr/>
          </p:nvSpPr>
          <p:spPr>
            <a:xfrm>
              <a:off x="9301071" y="2490490"/>
              <a:ext cx="296545" cy="1028065"/>
            </a:xfrm>
            <a:custGeom>
              <a:avLst/>
              <a:gdLst/>
              <a:ahLst/>
              <a:cxnLst/>
              <a:rect l="l" t="t" r="r" b="b"/>
              <a:pathLst>
                <a:path w="296545" h="1028064">
                  <a:moveTo>
                    <a:pt x="0" y="0"/>
                  </a:moveTo>
                  <a:lnTo>
                    <a:pt x="0" y="114198"/>
                  </a:lnTo>
                  <a:lnTo>
                    <a:pt x="296429" y="114198"/>
                  </a:lnTo>
                  <a:lnTo>
                    <a:pt x="296429" y="1027782"/>
                  </a:lnTo>
                  <a:lnTo>
                    <a:pt x="182231" y="102778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9" name="object 256">
              <a:extLst>
                <a:ext uri="{FF2B5EF4-FFF2-40B4-BE49-F238E27FC236}">
                  <a16:creationId xmlns:a16="http://schemas.microsoft.com/office/drawing/2014/main" id="{246707BC-F1AF-4823-9792-EC1CC2BBB54A}"/>
                </a:ext>
              </a:extLst>
            </p:cNvPr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8817490" y="3879428"/>
              <a:ext cx="690109" cy="459729"/>
            </a:xfrm>
            <a:prstGeom prst="rect">
              <a:avLst/>
            </a:prstGeom>
          </p:spPr>
        </p:pic>
        <p:pic>
          <p:nvPicPr>
            <p:cNvPr id="260" name="object 257">
              <a:extLst>
                <a:ext uri="{FF2B5EF4-FFF2-40B4-BE49-F238E27FC236}">
                  <a16:creationId xmlns:a16="http://schemas.microsoft.com/office/drawing/2014/main" id="{3489EAC4-3FDC-4372-9ED7-76937C90338E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798114" y="3860867"/>
              <a:ext cx="685188" cy="456792"/>
            </a:xfrm>
            <a:prstGeom prst="rect">
              <a:avLst/>
            </a:prstGeom>
          </p:spPr>
        </p:pic>
        <p:sp>
          <p:nvSpPr>
            <p:cNvPr id="261" name="object 258">
              <a:extLst>
                <a:ext uri="{FF2B5EF4-FFF2-40B4-BE49-F238E27FC236}">
                  <a16:creationId xmlns:a16="http://schemas.microsoft.com/office/drawing/2014/main" id="{3F72F358-4CC4-4E42-BF19-5A91F23B66FA}"/>
                </a:ext>
              </a:extLst>
            </p:cNvPr>
            <p:cNvSpPr/>
            <p:nvPr/>
          </p:nvSpPr>
          <p:spPr>
            <a:xfrm>
              <a:off x="8798114" y="3860867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2" name="object 259">
            <a:extLst>
              <a:ext uri="{FF2B5EF4-FFF2-40B4-BE49-F238E27FC236}">
                <a16:creationId xmlns:a16="http://schemas.microsoft.com/office/drawing/2014/main" id="{EBE3D448-C4EA-4BF3-8F41-3CBD8EEF7437}"/>
              </a:ext>
            </a:extLst>
          </p:cNvPr>
          <p:cNvSpPr txBox="1"/>
          <p:nvPr/>
        </p:nvSpPr>
        <p:spPr>
          <a:xfrm>
            <a:off x="9651962" y="4152181"/>
            <a:ext cx="69405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651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P.3.9.3 Linac/SCL </a:t>
            </a:r>
            <a:r>
              <a:rPr sz="600" b="1" spc="-155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P</a:t>
            </a:r>
            <a:r>
              <a:rPr sz="600" b="1" spc="-5" dirty="0">
                <a:latin typeface="Arial"/>
                <a:cs typeface="Arial"/>
              </a:rPr>
              <a:t>r</a:t>
            </a:r>
            <a:r>
              <a:rPr sz="600" b="1" dirty="0">
                <a:latin typeface="Arial"/>
                <a:cs typeface="Arial"/>
              </a:rPr>
              <a:t>o</a:t>
            </a:r>
            <a:r>
              <a:rPr sz="600" b="1" spc="-5" dirty="0">
                <a:latin typeface="Arial"/>
                <a:cs typeface="Arial"/>
              </a:rPr>
              <a:t>te</a:t>
            </a:r>
            <a:r>
              <a:rPr sz="600" b="1" dirty="0">
                <a:latin typeface="Arial"/>
                <a:cs typeface="Arial"/>
              </a:rPr>
              <a:t>c</a:t>
            </a:r>
            <a:r>
              <a:rPr sz="600" b="1" spc="-5" dirty="0">
                <a:latin typeface="Arial"/>
                <a:cs typeface="Arial"/>
              </a:rPr>
              <a:t>tio</a:t>
            </a:r>
            <a:r>
              <a:rPr sz="600" b="1" dirty="0">
                <a:latin typeface="Arial"/>
                <a:cs typeface="Arial"/>
              </a:rPr>
              <a:t>n S</a:t>
            </a:r>
            <a:r>
              <a:rPr sz="600" b="1" spc="-5" dirty="0">
                <a:latin typeface="Arial"/>
                <a:cs typeface="Arial"/>
              </a:rPr>
              <a:t>ys</a:t>
            </a:r>
            <a:r>
              <a:rPr sz="600" b="1" dirty="0">
                <a:latin typeface="Arial"/>
                <a:cs typeface="Arial"/>
              </a:rPr>
              <a:t>t</a:t>
            </a:r>
            <a:r>
              <a:rPr sz="600" b="1" spc="-5" dirty="0">
                <a:latin typeface="Arial"/>
                <a:cs typeface="Arial"/>
              </a:rPr>
              <a:t>em</a:t>
            </a:r>
            <a:endParaRPr sz="600">
              <a:latin typeface="Arial"/>
              <a:cs typeface="Arial"/>
            </a:endParaRPr>
          </a:p>
          <a:p>
            <a:pPr marL="96520">
              <a:lnSpc>
                <a:spcPct val="100000"/>
              </a:lnSpc>
            </a:pPr>
            <a:r>
              <a:rPr sz="600" dirty="0">
                <a:latin typeface="Arial"/>
                <a:cs typeface="Arial"/>
              </a:rPr>
              <a:t>K</a:t>
            </a:r>
            <a:r>
              <a:rPr sz="600" spc="-5" dirty="0">
                <a:latin typeface="Arial"/>
                <a:cs typeface="Arial"/>
              </a:rPr>
              <a:t>ell</a:t>
            </a:r>
            <a:r>
              <a:rPr sz="600" dirty="0">
                <a:latin typeface="Arial"/>
                <a:cs typeface="Arial"/>
              </a:rPr>
              <a:t>y</a:t>
            </a:r>
            <a:r>
              <a:rPr sz="600" spc="-5" dirty="0">
                <a:latin typeface="Arial"/>
                <a:cs typeface="Arial"/>
              </a:rPr>
              <a:t> M</a:t>
            </a:r>
            <a:r>
              <a:rPr sz="600" dirty="0">
                <a:latin typeface="Arial"/>
                <a:cs typeface="Arial"/>
              </a:rPr>
              <a:t>a</a:t>
            </a:r>
            <a:r>
              <a:rPr sz="600" spc="-5" dirty="0">
                <a:latin typeface="Arial"/>
                <a:cs typeface="Arial"/>
              </a:rPr>
              <a:t>hon</a:t>
            </a:r>
            <a:r>
              <a:rPr sz="600" dirty="0">
                <a:latin typeface="Arial"/>
                <a:cs typeface="Arial"/>
              </a:rPr>
              <a:t>ey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263" name="object 260">
            <a:extLst>
              <a:ext uri="{FF2B5EF4-FFF2-40B4-BE49-F238E27FC236}">
                <a16:creationId xmlns:a16="http://schemas.microsoft.com/office/drawing/2014/main" id="{B7BD638E-354A-4BFD-8D2C-08DA7295176C}"/>
              </a:ext>
            </a:extLst>
          </p:cNvPr>
          <p:cNvGrpSpPr/>
          <p:nvPr/>
        </p:nvGrpSpPr>
        <p:grpSpPr>
          <a:xfrm>
            <a:off x="9654135" y="2703922"/>
            <a:ext cx="807720" cy="1611630"/>
            <a:chOff x="8796526" y="2484140"/>
            <a:chExt cx="807720" cy="1611630"/>
          </a:xfrm>
        </p:grpSpPr>
        <p:sp>
          <p:nvSpPr>
            <p:cNvPr id="264" name="object 261">
              <a:extLst>
                <a:ext uri="{FF2B5EF4-FFF2-40B4-BE49-F238E27FC236}">
                  <a16:creationId xmlns:a16="http://schemas.microsoft.com/office/drawing/2014/main" id="{7D617619-AC08-4FB0-9706-BB3366EC686C}"/>
                </a:ext>
              </a:extLst>
            </p:cNvPr>
            <p:cNvSpPr/>
            <p:nvPr/>
          </p:nvSpPr>
          <p:spPr>
            <a:xfrm>
              <a:off x="9301071" y="2490490"/>
              <a:ext cx="296545" cy="1598930"/>
            </a:xfrm>
            <a:custGeom>
              <a:avLst/>
              <a:gdLst/>
              <a:ahLst/>
              <a:cxnLst/>
              <a:rect l="l" t="t" r="r" b="b"/>
              <a:pathLst>
                <a:path w="296545" h="1598929">
                  <a:moveTo>
                    <a:pt x="0" y="0"/>
                  </a:moveTo>
                  <a:lnTo>
                    <a:pt x="0" y="114198"/>
                  </a:lnTo>
                  <a:lnTo>
                    <a:pt x="296429" y="114198"/>
                  </a:lnTo>
                  <a:lnTo>
                    <a:pt x="296429" y="1598773"/>
                  </a:lnTo>
                  <a:lnTo>
                    <a:pt x="182231" y="1598773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5" name="object 262">
              <a:extLst>
                <a:ext uri="{FF2B5EF4-FFF2-40B4-BE49-F238E27FC236}">
                  <a16:creationId xmlns:a16="http://schemas.microsoft.com/office/drawing/2014/main" id="{44CD4EE4-24BA-4709-B869-70742DAB7298}"/>
                </a:ext>
              </a:extLst>
            </p:cNvPr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8808642" y="2730225"/>
              <a:ext cx="698957" cy="469750"/>
            </a:xfrm>
            <a:prstGeom prst="rect">
              <a:avLst/>
            </a:prstGeom>
          </p:spPr>
        </p:pic>
        <p:pic>
          <p:nvPicPr>
            <p:cNvPr id="266" name="object 263">
              <a:extLst>
                <a:ext uri="{FF2B5EF4-FFF2-40B4-BE49-F238E27FC236}">
                  <a16:creationId xmlns:a16="http://schemas.microsoft.com/office/drawing/2014/main" id="{0C80E69F-67F6-4D6C-B058-FBA4734A2230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798114" y="2718886"/>
              <a:ext cx="685188" cy="456792"/>
            </a:xfrm>
            <a:prstGeom prst="rect">
              <a:avLst/>
            </a:prstGeom>
          </p:spPr>
        </p:pic>
        <p:sp>
          <p:nvSpPr>
            <p:cNvPr id="267" name="object 264">
              <a:extLst>
                <a:ext uri="{FF2B5EF4-FFF2-40B4-BE49-F238E27FC236}">
                  <a16:creationId xmlns:a16="http://schemas.microsoft.com/office/drawing/2014/main" id="{AF242381-125C-4D6E-BBBA-3A519646F18A}"/>
                </a:ext>
              </a:extLst>
            </p:cNvPr>
            <p:cNvSpPr/>
            <p:nvPr/>
          </p:nvSpPr>
          <p:spPr>
            <a:xfrm>
              <a:off x="8798114" y="2718886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8" name="object 265">
            <a:extLst>
              <a:ext uri="{FF2B5EF4-FFF2-40B4-BE49-F238E27FC236}">
                <a16:creationId xmlns:a16="http://schemas.microsoft.com/office/drawing/2014/main" id="{5268B33D-BE85-4456-AF22-D642ED0A7FD0}"/>
              </a:ext>
            </a:extLst>
          </p:cNvPr>
          <p:cNvSpPr txBox="1"/>
          <p:nvPr/>
        </p:nvSpPr>
        <p:spPr>
          <a:xfrm>
            <a:off x="9675421" y="2918680"/>
            <a:ext cx="647700" cy="481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P.3.9.1</a:t>
            </a:r>
            <a:endParaRPr sz="60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r>
              <a:rPr sz="600" b="1" spc="-5" dirty="0">
                <a:latin typeface="Arial"/>
                <a:cs typeface="Arial"/>
              </a:rPr>
              <a:t>M</a:t>
            </a:r>
            <a:r>
              <a:rPr sz="600" b="1" dirty="0">
                <a:latin typeface="Arial"/>
                <a:cs typeface="Arial"/>
              </a:rPr>
              <a:t>a</a:t>
            </a:r>
            <a:r>
              <a:rPr sz="600" b="1" spc="-5" dirty="0">
                <a:latin typeface="Arial"/>
                <a:cs typeface="Arial"/>
              </a:rPr>
              <a:t>na</a:t>
            </a:r>
            <a:r>
              <a:rPr sz="600" b="1" dirty="0">
                <a:latin typeface="Arial"/>
                <a:cs typeface="Arial"/>
              </a:rPr>
              <a:t>g</a:t>
            </a:r>
            <a:r>
              <a:rPr sz="600" b="1" spc="-5" dirty="0">
                <a:latin typeface="Arial"/>
                <a:cs typeface="Arial"/>
              </a:rPr>
              <a:t>e</a:t>
            </a:r>
            <a:r>
              <a:rPr sz="600" b="1" dirty="0">
                <a:latin typeface="Arial"/>
                <a:cs typeface="Arial"/>
              </a:rPr>
              <a:t>m</a:t>
            </a:r>
            <a:r>
              <a:rPr sz="600" b="1" spc="-5" dirty="0">
                <a:latin typeface="Arial"/>
                <a:cs typeface="Arial"/>
              </a:rPr>
              <a:t>en</a:t>
            </a:r>
            <a:r>
              <a:rPr sz="600" b="1" dirty="0">
                <a:latin typeface="Arial"/>
                <a:cs typeface="Arial"/>
              </a:rPr>
              <a:t>t </a:t>
            </a:r>
            <a:r>
              <a:rPr sz="600" b="1" spc="-5" dirty="0">
                <a:latin typeface="Arial"/>
                <a:cs typeface="Arial"/>
              </a:rPr>
              <a:t>a</a:t>
            </a:r>
            <a:r>
              <a:rPr sz="600" b="1" dirty="0">
                <a:latin typeface="Arial"/>
                <a:cs typeface="Arial"/>
              </a:rPr>
              <a:t>nd  </a:t>
            </a:r>
            <a:r>
              <a:rPr sz="600" b="1" spc="-5" dirty="0">
                <a:latin typeface="Arial"/>
                <a:cs typeface="Arial"/>
              </a:rPr>
              <a:t>System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Integration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ts val="715"/>
              </a:lnSpc>
            </a:pPr>
            <a:r>
              <a:rPr sz="600" spc="-5" dirty="0">
                <a:latin typeface="Arial"/>
                <a:cs typeface="Arial"/>
              </a:rPr>
              <a:t>Ala</a:t>
            </a:r>
            <a:r>
              <a:rPr sz="600" dirty="0">
                <a:latin typeface="Arial"/>
                <a:cs typeface="Arial"/>
              </a:rPr>
              <a:t>n</a:t>
            </a:r>
            <a:r>
              <a:rPr sz="600" spc="-5" dirty="0">
                <a:latin typeface="Arial"/>
                <a:cs typeface="Arial"/>
              </a:rPr>
              <a:t> J</a:t>
            </a:r>
            <a:r>
              <a:rPr sz="600" dirty="0">
                <a:latin typeface="Arial"/>
                <a:cs typeface="Arial"/>
              </a:rPr>
              <a:t>u</a:t>
            </a:r>
            <a:r>
              <a:rPr sz="600" spc="-5" dirty="0">
                <a:latin typeface="Arial"/>
                <a:cs typeface="Arial"/>
              </a:rPr>
              <a:t>stice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269" name="object 266">
            <a:extLst>
              <a:ext uri="{FF2B5EF4-FFF2-40B4-BE49-F238E27FC236}">
                <a16:creationId xmlns:a16="http://schemas.microsoft.com/office/drawing/2014/main" id="{FCFB19D8-6D5D-4A32-B77A-4569066A83A6}"/>
              </a:ext>
            </a:extLst>
          </p:cNvPr>
          <p:cNvGrpSpPr/>
          <p:nvPr/>
        </p:nvGrpSpPr>
        <p:grpSpPr>
          <a:xfrm>
            <a:off x="9654135" y="2703922"/>
            <a:ext cx="807720" cy="2425700"/>
            <a:chOff x="8796526" y="2484140"/>
            <a:chExt cx="807720" cy="2425700"/>
          </a:xfrm>
        </p:grpSpPr>
        <p:sp>
          <p:nvSpPr>
            <p:cNvPr id="270" name="object 267">
              <a:extLst>
                <a:ext uri="{FF2B5EF4-FFF2-40B4-BE49-F238E27FC236}">
                  <a16:creationId xmlns:a16="http://schemas.microsoft.com/office/drawing/2014/main" id="{8200A4BC-3635-4120-A1F4-7684EFC1914E}"/>
                </a:ext>
              </a:extLst>
            </p:cNvPr>
            <p:cNvSpPr/>
            <p:nvPr/>
          </p:nvSpPr>
          <p:spPr>
            <a:xfrm>
              <a:off x="9301071" y="2490490"/>
              <a:ext cx="296545" cy="457200"/>
            </a:xfrm>
            <a:custGeom>
              <a:avLst/>
              <a:gdLst/>
              <a:ahLst/>
              <a:cxnLst/>
              <a:rect l="l" t="t" r="r" b="b"/>
              <a:pathLst>
                <a:path w="296545" h="457200">
                  <a:moveTo>
                    <a:pt x="0" y="0"/>
                  </a:moveTo>
                  <a:lnTo>
                    <a:pt x="0" y="114198"/>
                  </a:lnTo>
                  <a:lnTo>
                    <a:pt x="296429" y="114198"/>
                  </a:lnTo>
                  <a:lnTo>
                    <a:pt x="296429" y="456792"/>
                  </a:lnTo>
                  <a:lnTo>
                    <a:pt x="182231" y="45679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1" name="object 268">
              <a:extLst>
                <a:ext uri="{FF2B5EF4-FFF2-40B4-BE49-F238E27FC236}">
                  <a16:creationId xmlns:a16="http://schemas.microsoft.com/office/drawing/2014/main" id="{0DD4ACF4-4F71-4895-85F6-6D00FBB37A19}"/>
                </a:ext>
              </a:extLst>
            </p:cNvPr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8817490" y="4449241"/>
              <a:ext cx="690109" cy="460093"/>
            </a:xfrm>
            <a:prstGeom prst="rect">
              <a:avLst/>
            </a:prstGeom>
          </p:spPr>
        </p:pic>
        <p:pic>
          <p:nvPicPr>
            <p:cNvPr id="272" name="object 269">
              <a:extLst>
                <a:ext uri="{FF2B5EF4-FFF2-40B4-BE49-F238E27FC236}">
                  <a16:creationId xmlns:a16="http://schemas.microsoft.com/office/drawing/2014/main" id="{3A6BCAE6-0A30-4698-AD8A-564BD6FE2A54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798114" y="4431858"/>
              <a:ext cx="685188" cy="456792"/>
            </a:xfrm>
            <a:prstGeom prst="rect">
              <a:avLst/>
            </a:prstGeom>
          </p:spPr>
        </p:pic>
        <p:sp>
          <p:nvSpPr>
            <p:cNvPr id="273" name="object 270">
              <a:extLst>
                <a:ext uri="{FF2B5EF4-FFF2-40B4-BE49-F238E27FC236}">
                  <a16:creationId xmlns:a16="http://schemas.microsoft.com/office/drawing/2014/main" id="{5A962F72-7FD9-4432-806C-771E991E3F59}"/>
                </a:ext>
              </a:extLst>
            </p:cNvPr>
            <p:cNvSpPr/>
            <p:nvPr/>
          </p:nvSpPr>
          <p:spPr>
            <a:xfrm>
              <a:off x="8798114" y="4431858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4" name="object 271">
            <a:extLst>
              <a:ext uri="{FF2B5EF4-FFF2-40B4-BE49-F238E27FC236}">
                <a16:creationId xmlns:a16="http://schemas.microsoft.com/office/drawing/2014/main" id="{049022B8-A7A2-4F66-B105-72FB3404BD65}"/>
              </a:ext>
            </a:extLst>
          </p:cNvPr>
          <p:cNvSpPr txBox="1"/>
          <p:nvPr/>
        </p:nvSpPr>
        <p:spPr>
          <a:xfrm>
            <a:off x="9668940" y="4677817"/>
            <a:ext cx="659765" cy="390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815" marR="5080" indent="-3175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Arial"/>
                <a:cs typeface="Arial"/>
              </a:rPr>
              <a:t>P</a:t>
            </a:r>
            <a:r>
              <a:rPr sz="600" b="1" spc="-5" dirty="0">
                <a:latin typeface="Arial"/>
                <a:cs typeface="Arial"/>
              </a:rPr>
              <a:t>.3.</a:t>
            </a:r>
            <a:r>
              <a:rPr sz="600" b="1" dirty="0">
                <a:latin typeface="Arial"/>
                <a:cs typeface="Arial"/>
              </a:rPr>
              <a:t>9</a:t>
            </a:r>
            <a:r>
              <a:rPr sz="600" b="1" spc="-5" dirty="0">
                <a:latin typeface="Arial"/>
                <a:cs typeface="Arial"/>
              </a:rPr>
              <a:t>.</a:t>
            </a:r>
            <a:r>
              <a:rPr sz="600" b="1" dirty="0">
                <a:latin typeface="Arial"/>
                <a:cs typeface="Arial"/>
              </a:rPr>
              <a:t>4</a:t>
            </a:r>
            <a:r>
              <a:rPr sz="600" b="1" spc="-5" dirty="0">
                <a:latin typeface="Arial"/>
                <a:cs typeface="Arial"/>
              </a:rPr>
              <a:t> L</a:t>
            </a:r>
            <a:r>
              <a:rPr sz="600" b="1" spc="5" dirty="0">
                <a:latin typeface="Arial"/>
                <a:cs typeface="Arial"/>
              </a:rPr>
              <a:t>i</a:t>
            </a:r>
            <a:r>
              <a:rPr sz="600" b="1" spc="-5" dirty="0">
                <a:latin typeface="Arial"/>
                <a:cs typeface="Arial"/>
              </a:rPr>
              <a:t>na</a:t>
            </a:r>
            <a:r>
              <a:rPr sz="600" b="1" dirty="0">
                <a:latin typeface="Arial"/>
                <a:cs typeface="Arial"/>
              </a:rPr>
              <a:t>c</a:t>
            </a:r>
            <a:r>
              <a:rPr sz="600" b="1" spc="-5" dirty="0">
                <a:latin typeface="Arial"/>
                <a:cs typeface="Arial"/>
              </a:rPr>
              <a:t>/SCL  Networking</a:t>
            </a:r>
            <a:r>
              <a:rPr sz="600" b="1" spc="-30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and</a:t>
            </a:r>
            <a:endParaRPr sz="600">
              <a:latin typeface="Arial"/>
              <a:cs typeface="Arial"/>
            </a:endParaRPr>
          </a:p>
          <a:p>
            <a:pPr marL="128905">
              <a:lnSpc>
                <a:spcPts val="715"/>
              </a:lnSpc>
            </a:pPr>
            <a:r>
              <a:rPr sz="600" b="1" spc="-5" dirty="0">
                <a:latin typeface="Arial"/>
                <a:cs typeface="Arial"/>
              </a:rPr>
              <a:t>Computing</a:t>
            </a:r>
            <a:endParaRPr sz="600">
              <a:latin typeface="Arial"/>
              <a:cs typeface="Arial"/>
            </a:endParaRPr>
          </a:p>
          <a:p>
            <a:pPr marL="124460">
              <a:lnSpc>
                <a:spcPct val="100000"/>
              </a:lnSpc>
            </a:pPr>
            <a:r>
              <a:rPr sz="600" spc="-5" dirty="0">
                <a:latin typeface="Arial"/>
                <a:cs typeface="Arial"/>
              </a:rPr>
              <a:t>Ala</a:t>
            </a:r>
            <a:r>
              <a:rPr sz="600" dirty="0">
                <a:latin typeface="Arial"/>
                <a:cs typeface="Arial"/>
              </a:rPr>
              <a:t>n</a:t>
            </a:r>
            <a:r>
              <a:rPr sz="600" spc="-5" dirty="0">
                <a:latin typeface="Arial"/>
                <a:cs typeface="Arial"/>
              </a:rPr>
              <a:t> J</a:t>
            </a:r>
            <a:r>
              <a:rPr sz="600" dirty="0">
                <a:latin typeface="Arial"/>
                <a:cs typeface="Arial"/>
              </a:rPr>
              <a:t>u</a:t>
            </a:r>
            <a:r>
              <a:rPr sz="600" spc="-5" dirty="0">
                <a:latin typeface="Arial"/>
                <a:cs typeface="Arial"/>
              </a:rPr>
              <a:t>stice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275" name="object 272">
            <a:extLst>
              <a:ext uri="{FF2B5EF4-FFF2-40B4-BE49-F238E27FC236}">
                <a16:creationId xmlns:a16="http://schemas.microsoft.com/office/drawing/2014/main" id="{3CF53A6C-B3E3-4BC8-A8B1-84B4C03F479C}"/>
              </a:ext>
            </a:extLst>
          </p:cNvPr>
          <p:cNvGrpSpPr/>
          <p:nvPr/>
        </p:nvGrpSpPr>
        <p:grpSpPr>
          <a:xfrm>
            <a:off x="5587548" y="2703922"/>
            <a:ext cx="4874260" cy="2995930"/>
            <a:chOff x="4729939" y="2484140"/>
            <a:chExt cx="4874260" cy="2995930"/>
          </a:xfrm>
        </p:grpSpPr>
        <p:sp>
          <p:nvSpPr>
            <p:cNvPr id="276" name="object 273">
              <a:extLst>
                <a:ext uri="{FF2B5EF4-FFF2-40B4-BE49-F238E27FC236}">
                  <a16:creationId xmlns:a16="http://schemas.microsoft.com/office/drawing/2014/main" id="{1E89B1C3-1938-4733-B23C-D3EA2FB516D6}"/>
                </a:ext>
              </a:extLst>
            </p:cNvPr>
            <p:cNvSpPr/>
            <p:nvPr/>
          </p:nvSpPr>
          <p:spPr>
            <a:xfrm>
              <a:off x="9301071" y="2490490"/>
              <a:ext cx="296545" cy="2169795"/>
            </a:xfrm>
            <a:custGeom>
              <a:avLst/>
              <a:gdLst/>
              <a:ahLst/>
              <a:cxnLst/>
              <a:rect l="l" t="t" r="r" b="b"/>
              <a:pathLst>
                <a:path w="296545" h="2169795">
                  <a:moveTo>
                    <a:pt x="0" y="0"/>
                  </a:moveTo>
                  <a:lnTo>
                    <a:pt x="0" y="114198"/>
                  </a:lnTo>
                  <a:lnTo>
                    <a:pt x="296429" y="114198"/>
                  </a:lnTo>
                  <a:lnTo>
                    <a:pt x="296429" y="2169764"/>
                  </a:lnTo>
                  <a:lnTo>
                    <a:pt x="182231" y="2169764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7" name="object 274">
              <a:extLst>
                <a:ext uri="{FF2B5EF4-FFF2-40B4-BE49-F238E27FC236}">
                  <a16:creationId xmlns:a16="http://schemas.microsoft.com/office/drawing/2014/main" id="{4A3E40B3-3703-4A04-A141-04AA5106A480}"/>
                </a:ext>
              </a:extLst>
            </p:cNvPr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4748909" y="5018619"/>
              <a:ext cx="690109" cy="460887"/>
            </a:xfrm>
            <a:prstGeom prst="rect">
              <a:avLst/>
            </a:prstGeom>
          </p:spPr>
        </p:pic>
        <p:pic>
          <p:nvPicPr>
            <p:cNvPr id="278" name="object 275">
              <a:extLst>
                <a:ext uri="{FF2B5EF4-FFF2-40B4-BE49-F238E27FC236}">
                  <a16:creationId xmlns:a16="http://schemas.microsoft.com/office/drawing/2014/main" id="{309F3748-2E3C-4899-BF42-5A8577B4868A}"/>
                </a:ext>
              </a:extLst>
            </p:cNvPr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4731527" y="5002849"/>
              <a:ext cx="685188" cy="457602"/>
            </a:xfrm>
            <a:prstGeom prst="rect">
              <a:avLst/>
            </a:prstGeom>
          </p:spPr>
        </p:pic>
        <p:sp>
          <p:nvSpPr>
            <p:cNvPr id="279" name="object 276">
              <a:extLst>
                <a:ext uri="{FF2B5EF4-FFF2-40B4-BE49-F238E27FC236}">
                  <a16:creationId xmlns:a16="http://schemas.microsoft.com/office/drawing/2014/main" id="{A4DDA2AE-F381-40C5-B7D7-F671D7F6F044}"/>
                </a:ext>
              </a:extLst>
            </p:cNvPr>
            <p:cNvSpPr/>
            <p:nvPr/>
          </p:nvSpPr>
          <p:spPr>
            <a:xfrm>
              <a:off x="4731527" y="5002849"/>
              <a:ext cx="685800" cy="457834"/>
            </a:xfrm>
            <a:custGeom>
              <a:avLst/>
              <a:gdLst/>
              <a:ahLst/>
              <a:cxnLst/>
              <a:rect l="l" t="t" r="r" b="b"/>
              <a:pathLst>
                <a:path w="685800" h="457835">
                  <a:moveTo>
                    <a:pt x="0" y="45760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7602"/>
                  </a:lnTo>
                  <a:lnTo>
                    <a:pt x="0" y="45760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0" name="object 277">
            <a:extLst>
              <a:ext uri="{FF2B5EF4-FFF2-40B4-BE49-F238E27FC236}">
                <a16:creationId xmlns:a16="http://schemas.microsoft.com/office/drawing/2014/main" id="{29CFD52B-3CF8-4255-B3E2-939DA1878A5C}"/>
              </a:ext>
            </a:extLst>
          </p:cNvPr>
          <p:cNvSpPr txBox="1"/>
          <p:nvPr/>
        </p:nvSpPr>
        <p:spPr>
          <a:xfrm>
            <a:off x="5608840" y="5294163"/>
            <a:ext cx="6483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366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P.3.5.5 Warm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L</a:t>
            </a:r>
            <a:r>
              <a:rPr sz="600" b="1" spc="5" dirty="0">
                <a:latin typeface="Arial"/>
                <a:cs typeface="Arial"/>
              </a:rPr>
              <a:t>i</a:t>
            </a:r>
            <a:r>
              <a:rPr sz="600" b="1" spc="-5" dirty="0">
                <a:latin typeface="Arial"/>
                <a:cs typeface="Arial"/>
              </a:rPr>
              <a:t>na</a:t>
            </a:r>
            <a:r>
              <a:rPr sz="600" b="1" dirty="0">
                <a:latin typeface="Arial"/>
                <a:cs typeface="Arial"/>
              </a:rPr>
              <a:t>c </a:t>
            </a:r>
            <a:r>
              <a:rPr sz="600" b="1" spc="-5" dirty="0">
                <a:latin typeface="Arial"/>
                <a:cs typeface="Arial"/>
              </a:rPr>
              <a:t>Te</a:t>
            </a:r>
            <a:r>
              <a:rPr sz="600" b="1" dirty="0">
                <a:latin typeface="Arial"/>
                <a:cs typeface="Arial"/>
              </a:rPr>
              <a:t>st</a:t>
            </a:r>
            <a:r>
              <a:rPr sz="600" b="1" spc="-5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HVCM</a:t>
            </a:r>
            <a:endParaRPr sz="600">
              <a:latin typeface="Arial"/>
              <a:cs typeface="Arial"/>
            </a:endParaRPr>
          </a:p>
          <a:p>
            <a:pPr marL="93980">
              <a:lnSpc>
                <a:spcPct val="100000"/>
              </a:lnSpc>
            </a:pPr>
            <a:r>
              <a:rPr sz="600" spc="-5" dirty="0">
                <a:latin typeface="Arial"/>
                <a:cs typeface="Arial"/>
              </a:rPr>
              <a:t>Ch</a:t>
            </a:r>
            <a:r>
              <a:rPr sz="600" dirty="0">
                <a:latin typeface="Arial"/>
                <a:cs typeface="Arial"/>
              </a:rPr>
              <a:t>r</a:t>
            </a:r>
            <a:r>
              <a:rPr sz="600" spc="-10" dirty="0">
                <a:latin typeface="Arial"/>
                <a:cs typeface="Arial"/>
              </a:rPr>
              <a:t>i</a:t>
            </a:r>
            <a:r>
              <a:rPr sz="600" dirty="0">
                <a:latin typeface="Arial"/>
                <a:cs typeface="Arial"/>
              </a:rPr>
              <a:t>s </a:t>
            </a:r>
            <a:r>
              <a:rPr sz="600" spc="-5" dirty="0">
                <a:latin typeface="Arial"/>
                <a:cs typeface="Arial"/>
              </a:rPr>
              <a:t>P</a:t>
            </a:r>
            <a:r>
              <a:rPr sz="600" dirty="0">
                <a:latin typeface="Arial"/>
                <a:cs typeface="Arial"/>
              </a:rPr>
              <a:t>a</a:t>
            </a:r>
            <a:r>
              <a:rPr sz="600" spc="-5" dirty="0">
                <a:latin typeface="Arial"/>
                <a:cs typeface="Arial"/>
              </a:rPr>
              <a:t>ppas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281" name="object 278">
            <a:extLst>
              <a:ext uri="{FF2B5EF4-FFF2-40B4-BE49-F238E27FC236}">
                <a16:creationId xmlns:a16="http://schemas.microsoft.com/office/drawing/2014/main" id="{8E3C440F-12B8-46C1-A83A-1E3C23F51C06}"/>
              </a:ext>
            </a:extLst>
          </p:cNvPr>
          <p:cNvGrpSpPr/>
          <p:nvPr/>
        </p:nvGrpSpPr>
        <p:grpSpPr>
          <a:xfrm>
            <a:off x="5468588" y="2703922"/>
            <a:ext cx="828040" cy="3569970"/>
            <a:chOff x="4610979" y="2484140"/>
            <a:chExt cx="828040" cy="3569970"/>
          </a:xfrm>
        </p:grpSpPr>
        <p:sp>
          <p:nvSpPr>
            <p:cNvPr id="282" name="object 279">
              <a:extLst>
                <a:ext uri="{FF2B5EF4-FFF2-40B4-BE49-F238E27FC236}">
                  <a16:creationId xmlns:a16="http://schemas.microsoft.com/office/drawing/2014/main" id="{A8EED327-F632-4D52-AEB3-F753E43ECBCF}"/>
                </a:ext>
              </a:extLst>
            </p:cNvPr>
            <p:cNvSpPr/>
            <p:nvPr/>
          </p:nvSpPr>
          <p:spPr>
            <a:xfrm>
              <a:off x="4617329" y="2490490"/>
              <a:ext cx="411480" cy="2741295"/>
            </a:xfrm>
            <a:custGeom>
              <a:avLst/>
              <a:gdLst/>
              <a:ahLst/>
              <a:cxnLst/>
              <a:rect l="l" t="t" r="r" b="b"/>
              <a:pathLst>
                <a:path w="411479" h="2741295">
                  <a:moveTo>
                    <a:pt x="411437" y="0"/>
                  </a:moveTo>
                  <a:lnTo>
                    <a:pt x="411437" y="114198"/>
                  </a:lnTo>
                  <a:lnTo>
                    <a:pt x="0" y="114198"/>
                  </a:lnTo>
                  <a:lnTo>
                    <a:pt x="0" y="2740754"/>
                  </a:lnTo>
                  <a:lnTo>
                    <a:pt x="114198" y="2740754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3" name="object 280">
              <a:extLst>
                <a:ext uri="{FF2B5EF4-FFF2-40B4-BE49-F238E27FC236}">
                  <a16:creationId xmlns:a16="http://schemas.microsoft.com/office/drawing/2014/main" id="{0BDBFB1B-5B87-4975-889A-D5C706A5B4CB}"/>
                </a:ext>
              </a:extLst>
            </p:cNvPr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4748909" y="5593224"/>
              <a:ext cx="690109" cy="460516"/>
            </a:xfrm>
            <a:prstGeom prst="rect">
              <a:avLst/>
            </a:prstGeom>
          </p:spPr>
        </p:pic>
        <p:pic>
          <p:nvPicPr>
            <p:cNvPr id="284" name="object 281">
              <a:extLst>
                <a:ext uri="{FF2B5EF4-FFF2-40B4-BE49-F238E27FC236}">
                  <a16:creationId xmlns:a16="http://schemas.microsoft.com/office/drawing/2014/main" id="{69BA5190-4FA0-4854-9212-783DA95EAE53}"/>
                </a:ext>
              </a:extLst>
            </p:cNvPr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4731527" y="5574649"/>
              <a:ext cx="685188" cy="456792"/>
            </a:xfrm>
            <a:prstGeom prst="rect">
              <a:avLst/>
            </a:prstGeom>
          </p:spPr>
        </p:pic>
        <p:sp>
          <p:nvSpPr>
            <p:cNvPr id="285" name="object 282">
              <a:extLst>
                <a:ext uri="{FF2B5EF4-FFF2-40B4-BE49-F238E27FC236}">
                  <a16:creationId xmlns:a16="http://schemas.microsoft.com/office/drawing/2014/main" id="{EB1948FD-2FC5-4197-B7A6-41C749761E87}"/>
                </a:ext>
              </a:extLst>
            </p:cNvPr>
            <p:cNvSpPr/>
            <p:nvPr/>
          </p:nvSpPr>
          <p:spPr>
            <a:xfrm>
              <a:off x="4731527" y="5574649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6" name="object 283">
            <a:extLst>
              <a:ext uri="{FF2B5EF4-FFF2-40B4-BE49-F238E27FC236}">
                <a16:creationId xmlns:a16="http://schemas.microsoft.com/office/drawing/2014/main" id="{7692C59E-D456-448B-8FDD-63AB0309A0A9}"/>
              </a:ext>
            </a:extLst>
          </p:cNvPr>
          <p:cNvSpPr txBox="1"/>
          <p:nvPr/>
        </p:nvSpPr>
        <p:spPr>
          <a:xfrm>
            <a:off x="5633940" y="5865152"/>
            <a:ext cx="5969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215" marR="5080" indent="-5715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Arial"/>
                <a:cs typeface="Arial"/>
              </a:rPr>
              <a:t>P</a:t>
            </a:r>
            <a:r>
              <a:rPr sz="600" b="1" spc="-5" dirty="0">
                <a:latin typeface="Arial"/>
                <a:cs typeface="Arial"/>
              </a:rPr>
              <a:t>.3.</a:t>
            </a:r>
            <a:r>
              <a:rPr sz="600" b="1" dirty="0">
                <a:latin typeface="Arial"/>
                <a:cs typeface="Arial"/>
              </a:rPr>
              <a:t>5</a:t>
            </a:r>
            <a:r>
              <a:rPr sz="600" b="1" spc="-5" dirty="0">
                <a:latin typeface="Arial"/>
                <a:cs typeface="Arial"/>
              </a:rPr>
              <a:t>.</a:t>
            </a:r>
            <a:r>
              <a:rPr sz="600" b="1" dirty="0">
                <a:latin typeface="Arial"/>
                <a:cs typeface="Arial"/>
              </a:rPr>
              <a:t>6</a:t>
            </a:r>
            <a:r>
              <a:rPr sz="600" b="1" spc="-5" dirty="0">
                <a:latin typeface="Arial"/>
                <a:cs typeface="Arial"/>
              </a:rPr>
              <a:t> Up</a:t>
            </a:r>
            <a:r>
              <a:rPr sz="600" b="1" dirty="0">
                <a:latin typeface="Arial"/>
                <a:cs typeface="Arial"/>
              </a:rPr>
              <a:t>g</a:t>
            </a:r>
            <a:r>
              <a:rPr sz="600" b="1" spc="-5" dirty="0">
                <a:latin typeface="Arial"/>
                <a:cs typeface="Arial"/>
              </a:rPr>
              <a:t>r</a:t>
            </a:r>
            <a:r>
              <a:rPr sz="600" b="1" dirty="0">
                <a:latin typeface="Arial"/>
                <a:cs typeface="Arial"/>
              </a:rPr>
              <a:t>a</a:t>
            </a:r>
            <a:r>
              <a:rPr sz="600" b="1" spc="-5" dirty="0">
                <a:latin typeface="Arial"/>
                <a:cs typeface="Arial"/>
              </a:rPr>
              <a:t>d</a:t>
            </a:r>
            <a:r>
              <a:rPr sz="600" b="1" dirty="0">
                <a:latin typeface="Arial"/>
                <a:cs typeface="Arial"/>
              </a:rPr>
              <a:t>e  </a:t>
            </a:r>
            <a:r>
              <a:rPr sz="600" b="1" spc="-5" dirty="0">
                <a:latin typeface="Arial"/>
                <a:cs typeface="Arial"/>
              </a:rPr>
              <a:t>RFQ-Mod1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Chris</a:t>
            </a:r>
            <a:r>
              <a:rPr sz="600" spc="-2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Pappas</a:t>
            </a:r>
            <a:endParaRPr sz="600">
              <a:latin typeface="Arial"/>
              <a:cs typeface="Arial"/>
            </a:endParaRPr>
          </a:p>
        </p:txBody>
      </p:sp>
      <p:sp>
        <p:nvSpPr>
          <p:cNvPr id="287" name="object 284">
            <a:extLst>
              <a:ext uri="{FF2B5EF4-FFF2-40B4-BE49-F238E27FC236}">
                <a16:creationId xmlns:a16="http://schemas.microsoft.com/office/drawing/2014/main" id="{F56CD879-D310-48B3-B21E-F9E53D9ADD09}"/>
              </a:ext>
            </a:extLst>
          </p:cNvPr>
          <p:cNvSpPr/>
          <p:nvPr/>
        </p:nvSpPr>
        <p:spPr>
          <a:xfrm>
            <a:off x="5474938" y="2710272"/>
            <a:ext cx="411480" cy="3312795"/>
          </a:xfrm>
          <a:custGeom>
            <a:avLst/>
            <a:gdLst/>
            <a:ahLst/>
            <a:cxnLst/>
            <a:rect l="l" t="t" r="r" b="b"/>
            <a:pathLst>
              <a:path w="411479" h="3312795">
                <a:moveTo>
                  <a:pt x="411437" y="0"/>
                </a:moveTo>
                <a:lnTo>
                  <a:pt x="411437" y="114198"/>
                </a:lnTo>
                <a:lnTo>
                  <a:pt x="0" y="114198"/>
                </a:lnTo>
                <a:lnTo>
                  <a:pt x="0" y="3312555"/>
                </a:lnTo>
                <a:lnTo>
                  <a:pt x="114198" y="3312555"/>
                </a:lnTo>
              </a:path>
            </a:pathLst>
          </a:custGeom>
          <a:ln w="12688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452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since CD-2/3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12 Month Look ahead from CD-2/3 Review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P.3.8.2 HPRF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200" dirty="0"/>
              <a:t>Document the software configuration information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200" dirty="0"/>
              <a:t>Define software interlocks used by other systems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P.3.8.2 LLRF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200" dirty="0"/>
              <a:t>Continue software support for the firmware development of the FCM and HPM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200" dirty="0"/>
              <a:t>Document the software configuration information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200" dirty="0"/>
              <a:t>Define software interlocks used by other systems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200" dirty="0"/>
              <a:t>Support cavity testing in the </a:t>
            </a:r>
            <a:r>
              <a:rPr lang="en-US" sz="2200" dirty="0" err="1"/>
              <a:t>Linac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9BDF306-48F4-4702-9409-3B1AD449911E}"/>
              </a:ext>
            </a:extLst>
          </p:cNvPr>
          <p:cNvSpPr/>
          <p:nvPr/>
        </p:nvSpPr>
        <p:spPr>
          <a:xfrm>
            <a:off x="9872830" y="377874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1, 4</a:t>
            </a:r>
          </a:p>
        </p:txBody>
      </p:sp>
    </p:spTree>
    <p:extLst>
      <p:ext uri="{BB962C8B-B14F-4D97-AF65-F5344CB8AC3E}">
        <p14:creationId xmlns:p14="http://schemas.microsoft.com/office/powerpoint/2010/main" val="1060051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since CD-2/3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12 Month Look ahead from CD-2/3 Review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P.3.9.2 </a:t>
            </a:r>
            <a:r>
              <a:rPr lang="en-US" dirty="0" err="1"/>
              <a:t>Linac</a:t>
            </a:r>
            <a:r>
              <a:rPr lang="en-US" dirty="0"/>
              <a:t>/SCL Timing/MPS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200" dirty="0"/>
              <a:t>Document the software configuration information 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200" dirty="0"/>
              <a:t>Define software interlocks used by other systems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P.3.9.3 </a:t>
            </a:r>
            <a:r>
              <a:rPr lang="en-US" dirty="0" err="1"/>
              <a:t>Linac</a:t>
            </a:r>
            <a:r>
              <a:rPr lang="en-US" dirty="0"/>
              <a:t>/SCL Protection System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200" dirty="0"/>
              <a:t>Complete CD-3B procurements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P.3.9.4 </a:t>
            </a:r>
            <a:r>
              <a:rPr lang="en-US" dirty="0" err="1"/>
              <a:t>Linac</a:t>
            </a:r>
            <a:r>
              <a:rPr lang="en-US" dirty="0"/>
              <a:t>/SCL networking and computing infrastructure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200" dirty="0"/>
              <a:t>Review installation documentation</a:t>
            </a:r>
          </a:p>
          <a:p>
            <a:pPr lvl="1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9BDF306-48F4-4702-9409-3B1AD449911E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1,2,4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661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since CD-2/3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947148"/>
            <a:ext cx="6616133" cy="535507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000" dirty="0"/>
              <a:t>Accomplishments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P.3.8.2/P.10.3.8.2 HPRF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Reviewed existing HPRF Transmitter PLC code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Developed plan to extend PLC and EPICS software support for factory acceptance testing and production deployment.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P.3.8.2 LLRF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Continued software support for LLRF platform updates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Designed and completed procurement for LLRF Timing Interface cards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Completed procurement for LLRF MicroTCA Processors</a:t>
            </a:r>
          </a:p>
          <a:p>
            <a:pPr lvl="2">
              <a:lnSpc>
                <a:spcPct val="100000"/>
              </a:lnSpc>
            </a:pPr>
            <a:endParaRPr lang="en-US" dirty="0"/>
          </a:p>
          <a:p>
            <a:pPr lvl="1">
              <a:lnSpc>
                <a:spcPct val="100000"/>
              </a:lnSpc>
            </a:pPr>
            <a:endParaRPr lang="en-US" sz="2600" dirty="0"/>
          </a:p>
          <a:p>
            <a:pPr lvl="1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9BDF306-48F4-4702-9409-3B1AD449911E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1,2,4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C0EE63A-5E2F-44A4-BF6C-C892763C6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944" y="1752600"/>
            <a:ext cx="4470400" cy="335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3179D9-2CC9-4A55-A2CE-9547CA1260CE}"/>
              </a:ext>
            </a:extLst>
          </p:cNvPr>
          <p:cNvSpPr txBox="1"/>
          <p:nvPr/>
        </p:nvSpPr>
        <p:spPr>
          <a:xfrm>
            <a:off x="7496944" y="1320942"/>
            <a:ext cx="2263761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PPU LLRF MicroTCA platform</a:t>
            </a:r>
          </a:p>
        </p:txBody>
      </p:sp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D44EDA35-A825-4E20-B1A5-A65192B2125F}"/>
              </a:ext>
            </a:extLst>
          </p:cNvPr>
          <p:cNvSpPr/>
          <p:nvPr/>
        </p:nvSpPr>
        <p:spPr>
          <a:xfrm>
            <a:off x="3028402" y="3624685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B3-3 Crofford</a:t>
            </a:r>
          </a:p>
        </p:txBody>
      </p:sp>
    </p:spTree>
    <p:extLst>
      <p:ext uri="{BB962C8B-B14F-4D97-AF65-F5344CB8AC3E}">
        <p14:creationId xmlns:p14="http://schemas.microsoft.com/office/powerpoint/2010/main" val="4109869762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950AF3C-223B-4322-9D84-8F5422CEAF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B6F5DE5-FF42-42F2-9962-F83010572F4E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FF1CA81-B025-421E-9746-B1FF59551E5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1826</Words>
  <Application>Microsoft Office PowerPoint</Application>
  <PresentationFormat>Widescreen</PresentationFormat>
  <Paragraphs>373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Arial Black</vt:lpstr>
      <vt:lpstr>Arial Narrow</vt:lpstr>
      <vt:lpstr>Calibri</vt:lpstr>
      <vt:lpstr>Century Gothic</vt:lpstr>
      <vt:lpstr>Wingdings</vt:lpstr>
      <vt:lpstr>ORNL</vt:lpstr>
      <vt:lpstr>PowerPoint Presentation</vt:lpstr>
      <vt:lpstr>Outline</vt:lpstr>
      <vt:lpstr>Scope</vt:lpstr>
      <vt:lpstr>Scope</vt:lpstr>
      <vt:lpstr>Scope</vt:lpstr>
      <vt:lpstr>Organization</vt:lpstr>
      <vt:lpstr>Progress since CD-2/3</vt:lpstr>
      <vt:lpstr>Progress since CD-2/3</vt:lpstr>
      <vt:lpstr>Progress since CD-2/3</vt:lpstr>
      <vt:lpstr>Progress since CD-2/3</vt:lpstr>
      <vt:lpstr>Progress since CD-2/3</vt:lpstr>
      <vt:lpstr>Challenges</vt:lpstr>
      <vt:lpstr>Final Design Status – P.3.8.2</vt:lpstr>
      <vt:lpstr>Final Design Status – P.3.9.2, P.3.9.3, P.3.9.4</vt:lpstr>
      <vt:lpstr>Installation Plans</vt:lpstr>
      <vt:lpstr>Installation Plans</vt:lpstr>
      <vt:lpstr>Schedule</vt:lpstr>
      <vt:lpstr>Cost and Schedule</vt:lpstr>
      <vt:lpstr>Cost and Schedule</vt:lpstr>
      <vt:lpstr>Estimate to Complete by FY</vt:lpstr>
      <vt:lpstr>Estimate to Complete by FY</vt:lpstr>
      <vt:lpstr>Labor Profile</vt:lpstr>
      <vt:lpstr>Labor Profile</vt:lpstr>
      <vt:lpstr>Risk Register</vt:lpstr>
      <vt:lpstr>Responses to Recommendations</vt:lpstr>
      <vt:lpstr>ESH&amp;Q and COVID-19 Impacts</vt:lpstr>
      <vt:lpstr>12-month look ahead</vt:lpstr>
      <vt:lpstr>12-month look ahead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2018-07-12T19:30:01Z</dcterms:created>
  <dcterms:modified xsi:type="dcterms:W3CDTF">2021-08-18T18:29:13Z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