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60" r:id="rId4"/>
  </p:sldMasterIdLst>
  <p:notesMasterIdLst>
    <p:notesMasterId r:id="rId40"/>
  </p:notesMasterIdLst>
  <p:handoutMasterIdLst>
    <p:handoutMasterId r:id="rId41"/>
  </p:handoutMasterIdLst>
  <p:sldIdLst>
    <p:sldId id="319" r:id="rId5"/>
    <p:sldId id="304" r:id="rId6"/>
    <p:sldId id="260" r:id="rId7"/>
    <p:sldId id="873" r:id="rId8"/>
    <p:sldId id="449" r:id="rId9"/>
    <p:sldId id="285" r:id="rId10"/>
    <p:sldId id="274" r:id="rId11"/>
    <p:sldId id="289" r:id="rId12"/>
    <p:sldId id="500" r:id="rId13"/>
    <p:sldId id="431" r:id="rId14"/>
    <p:sldId id="872" r:id="rId15"/>
    <p:sldId id="874" r:id="rId16"/>
    <p:sldId id="876" r:id="rId17"/>
    <p:sldId id="851" r:id="rId18"/>
    <p:sldId id="854" r:id="rId19"/>
    <p:sldId id="447" r:id="rId20"/>
    <p:sldId id="875" r:id="rId21"/>
    <p:sldId id="444" r:id="rId22"/>
    <p:sldId id="450" r:id="rId23"/>
    <p:sldId id="602" r:id="rId24"/>
    <p:sldId id="599" r:id="rId25"/>
    <p:sldId id="467" r:id="rId26"/>
    <p:sldId id="476" r:id="rId27"/>
    <p:sldId id="478" r:id="rId28"/>
    <p:sldId id="483" r:id="rId29"/>
    <p:sldId id="485" r:id="rId30"/>
    <p:sldId id="869" r:id="rId31"/>
    <p:sldId id="870" r:id="rId32"/>
    <p:sldId id="436" r:id="rId33"/>
    <p:sldId id="445" r:id="rId34"/>
    <p:sldId id="442" r:id="rId35"/>
    <p:sldId id="440" r:id="rId36"/>
    <p:sldId id="878" r:id="rId37"/>
    <p:sldId id="877" r:id="rId38"/>
    <p:sldId id="879" r:id="rId39"/>
  </p:sldIdLst>
  <p:sldSz cx="12192000" cy="6858000"/>
  <p:notesSz cx="7010400" cy="92964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7801"/>
    <a:srgbClr val="009294"/>
    <a:srgbClr val="920092"/>
    <a:srgbClr val="00007C"/>
    <a:srgbClr val="9A9B9D"/>
    <a:srgbClr val="AEB0AF"/>
    <a:srgbClr val="CEC7C1"/>
    <a:srgbClr val="8C8D90"/>
    <a:srgbClr val="D25350"/>
    <a:srgbClr val="808184"/>
  </p:clrMru>
  <p:extLst>
    <p:ext uri="{E76CE94A-603C-4142-B9EB-6D1370010A27}">
      <p14:discardImageEditData xmlns:p14="http://schemas.microsoft.com/office/powerpoint/2010/main" val="0"/>
    </p:ext>
    <p:ext uri="{D31A062A-798A-4329-ABDD-BBA856620510}">
      <p14:defaultImageDpi xmlns:p14="http://schemas.microsoft.com/office/powerpoint/2010/main" val="33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056" autoAdjust="0"/>
    <p:restoredTop sz="95161" autoAdjust="0"/>
  </p:normalViewPr>
  <p:slideViewPr>
    <p:cSldViewPr snapToGrid="0" showGuides="1">
      <p:cViewPr varScale="1">
        <p:scale>
          <a:sx n="81" d="100"/>
          <a:sy n="81" d="100"/>
        </p:scale>
        <p:origin x="816" y="78"/>
      </p:cViewPr>
      <p:guideLst/>
    </p:cSldViewPr>
  </p:slideViewPr>
  <p:notesTextViewPr>
    <p:cViewPr>
      <p:scale>
        <a:sx n="3" d="2"/>
        <a:sy n="3" d="2"/>
      </p:scale>
      <p:origin x="0" y="0"/>
    </p:cViewPr>
  </p:notesTextViewPr>
  <p:sorterViewPr>
    <p:cViewPr>
      <p:scale>
        <a:sx n="1" d="1"/>
        <a:sy n="1" d="1"/>
      </p:scale>
      <p:origin x="0" y="0"/>
    </p:cViewPr>
  </p:sorterViewPr>
  <p:notesViewPr>
    <p:cSldViewPr snapToGrid="0" showGuides="1">
      <p:cViewPr>
        <p:scale>
          <a:sx n="50" d="100"/>
          <a:sy n="50" d="100"/>
        </p:scale>
        <p:origin x="5664" y="1674"/>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8533024-10F1-4BC3-BAA5-CB28D8F9B618}"/>
              </a:ext>
            </a:extLst>
          </p:cNvPr>
          <p:cNvSpPr>
            <a:spLocks noGrp="1"/>
          </p:cNvSpPr>
          <p:nvPr>
            <p:ph type="dt" sz="quarter" idx="1"/>
          </p:nvPr>
        </p:nvSpPr>
        <p:spPr>
          <a:xfrm>
            <a:off x="3970338" y="8810624"/>
            <a:ext cx="3038475" cy="466726"/>
          </a:xfrm>
          <a:prstGeom prst="rect">
            <a:avLst/>
          </a:prstGeom>
        </p:spPr>
        <p:txBody>
          <a:bodyPr vert="horz" lIns="91440" tIns="45720" rIns="91440" bIns="45720" rtlCol="0" anchor="b"/>
          <a:lstStyle>
            <a:lvl1pPr algn="r">
              <a:defRPr sz="1200"/>
            </a:lvl1pPr>
          </a:lstStyle>
          <a:p>
            <a:fld id="{9074A39D-78C5-4FF5-94A2-BCBFAF602A34}" type="datetimeFigureOut">
              <a:rPr lang="en-US" smtClean="0">
                <a:latin typeface="+mn-lt"/>
              </a:rPr>
              <a:t>8/18/2021</a:t>
            </a:fld>
            <a:endParaRPr lang="en-US" dirty="0">
              <a:latin typeface="+mn-lt"/>
            </a:endParaRPr>
          </a:p>
        </p:txBody>
      </p:sp>
      <p:sp>
        <p:nvSpPr>
          <p:cNvPr id="5" name="Slide Number Placeholder 4">
            <a:extLst>
              <a:ext uri="{FF2B5EF4-FFF2-40B4-BE49-F238E27FC236}">
                <a16:creationId xmlns:a16="http://schemas.microsoft.com/office/drawing/2014/main" id="{D1D2005F-34EB-4228-A469-9DA7EF685E32}"/>
              </a:ext>
            </a:extLst>
          </p:cNvPr>
          <p:cNvSpPr>
            <a:spLocks noGrp="1"/>
          </p:cNvSpPr>
          <p:nvPr>
            <p:ph type="sldNum" sz="quarter" idx="3"/>
          </p:nvPr>
        </p:nvSpPr>
        <p:spPr>
          <a:xfrm>
            <a:off x="0" y="8810626"/>
            <a:ext cx="3038475" cy="466726"/>
          </a:xfrm>
          <a:prstGeom prst="rect">
            <a:avLst/>
          </a:prstGeom>
        </p:spPr>
        <p:txBody>
          <a:bodyPr vert="horz" lIns="91440" tIns="45720" rIns="91440" bIns="45720" rtlCol="0" anchor="b"/>
          <a:lstStyle>
            <a:lvl1pPr algn="r">
              <a:defRPr sz="1200"/>
            </a:lvl1pPr>
          </a:lstStyle>
          <a:p>
            <a:pPr algn="l"/>
            <a:fld id="{C75DCF9F-B5D2-4E17-BF72-5579017E6EA3}" type="slidenum">
              <a:rPr lang="en-US" smtClean="0">
                <a:latin typeface="+mn-lt"/>
              </a:rPr>
              <a:pPr algn="l"/>
              <a:t>‹#›</a:t>
            </a:fld>
            <a:endParaRPr lang="en-US" dirty="0">
              <a:latin typeface="+mn-lt"/>
            </a:endParaRPr>
          </a:p>
        </p:txBody>
      </p:sp>
    </p:spTree>
    <p:extLst>
      <p:ext uri="{BB962C8B-B14F-4D97-AF65-F5344CB8AC3E}">
        <p14:creationId xmlns:p14="http://schemas.microsoft.com/office/powerpoint/2010/main" val="173575786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p:cNvSpPr>
            <a:spLocks noGrp="1"/>
          </p:cNvSpPr>
          <p:nvPr>
            <p:ph type="dt" idx="1"/>
          </p:nvPr>
        </p:nvSpPr>
        <p:spPr>
          <a:xfrm>
            <a:off x="3970341" y="8801100"/>
            <a:ext cx="3038475" cy="466726"/>
          </a:xfrm>
          <a:prstGeom prst="rect">
            <a:avLst/>
          </a:prstGeom>
        </p:spPr>
        <p:txBody>
          <a:bodyPr vert="horz" lIns="91440" tIns="45720" rIns="91440" bIns="45720" rtlCol="0"/>
          <a:lstStyle>
            <a:lvl1pPr algn="r">
              <a:defRPr sz="1200">
                <a:latin typeface="+mn-lt"/>
              </a:defRPr>
            </a:lvl1pPr>
          </a:lstStyle>
          <a:p>
            <a:fld id="{D7992059-949A-4D84-A84D-82EB5F97947B}" type="datetimeFigureOut">
              <a:rPr lang="en-US" smtClean="0"/>
              <a:pPr/>
              <a:t>8/18/2021</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701675" y="4473577"/>
            <a:ext cx="5607050" cy="3660774"/>
          </a:xfrm>
          <a:prstGeom prst="rect">
            <a:avLst/>
          </a:prstGeom>
        </p:spPr>
        <p:txBody>
          <a:bodyPr vert="horz" lIns="91440" tIns="45720" rIns="91440" bIns="45720"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5"/>
          </p:nvPr>
        </p:nvSpPr>
        <p:spPr>
          <a:xfrm>
            <a:off x="1" y="8801100"/>
            <a:ext cx="3038475" cy="466726"/>
          </a:xfrm>
          <a:prstGeom prst="rect">
            <a:avLst/>
          </a:prstGeom>
        </p:spPr>
        <p:txBody>
          <a:bodyPr vert="horz" lIns="91440" tIns="45720" rIns="91440" bIns="45720" rtlCol="0" anchor="b"/>
          <a:lstStyle>
            <a:lvl1pPr algn="l">
              <a:defRPr sz="1200">
                <a:latin typeface="+mn-lt"/>
              </a:defRPr>
            </a:lvl1pPr>
          </a:lstStyle>
          <a:p>
            <a:fld id="{DBFF095A-F86B-4B29-8A9F-DF3D3D1F3E2A}" type="slidenum">
              <a:rPr lang="en-US" smtClean="0"/>
              <a:pPr/>
              <a:t>‹#›</a:t>
            </a:fld>
            <a:endParaRPr lang="en-US" dirty="0"/>
          </a:p>
        </p:txBody>
      </p:sp>
    </p:spTree>
    <p:extLst>
      <p:ext uri="{BB962C8B-B14F-4D97-AF65-F5344CB8AC3E}">
        <p14:creationId xmlns:p14="http://schemas.microsoft.com/office/powerpoint/2010/main" val="1877089979"/>
      </p:ext>
    </p:extLst>
  </p:cSld>
  <p:clrMap bg1="lt1" tx1="dk1" bg2="lt2" tx2="dk2" accent1="accent1" accent2="accent2" accent3="accent3" accent4="accent4" accent5="accent5" accent6="accent6" hlink="hlink" folHlink="folHlink"/>
  <p:notesStyle>
    <a:lvl1pPr marL="0" algn="l" defTabSz="914400" rtl="0" eaLnBrk="1" latinLnBrk="0" hangingPunct="1">
      <a:lnSpc>
        <a:spcPct val="90000"/>
      </a:lnSpc>
      <a:spcBef>
        <a:spcPts val="300"/>
      </a:spcBef>
      <a:defRPr sz="1200" kern="1200">
        <a:solidFill>
          <a:schemeClr val="tx1"/>
        </a:solidFill>
        <a:latin typeface="+mn-lt"/>
        <a:ea typeface="+mn-ea"/>
        <a:cs typeface="+mn-cs"/>
      </a:defRPr>
    </a:lvl1pPr>
    <a:lvl2pPr marL="457200" algn="l" defTabSz="914400" rtl="0" eaLnBrk="1" latinLnBrk="0" hangingPunct="1">
      <a:lnSpc>
        <a:spcPct val="90000"/>
      </a:lnSpc>
      <a:spcBef>
        <a:spcPts val="300"/>
      </a:spcBef>
      <a:defRPr sz="1200" kern="1200">
        <a:solidFill>
          <a:schemeClr val="tx1"/>
        </a:solidFill>
        <a:latin typeface="+mn-lt"/>
        <a:ea typeface="+mn-ea"/>
        <a:cs typeface="+mn-cs"/>
      </a:defRPr>
    </a:lvl2pPr>
    <a:lvl3pPr marL="914400" algn="l" defTabSz="914400" rtl="0" eaLnBrk="1" latinLnBrk="0" hangingPunct="1">
      <a:lnSpc>
        <a:spcPct val="90000"/>
      </a:lnSpc>
      <a:spcBef>
        <a:spcPts val="300"/>
      </a:spcBef>
      <a:defRPr sz="1200" kern="1200">
        <a:solidFill>
          <a:schemeClr val="tx1"/>
        </a:solidFill>
        <a:latin typeface="+mn-lt"/>
        <a:ea typeface="+mn-ea"/>
        <a:cs typeface="+mn-cs"/>
      </a:defRPr>
    </a:lvl3pPr>
    <a:lvl4pPr marL="1371600" algn="l" defTabSz="914400" rtl="0" eaLnBrk="1" latinLnBrk="0" hangingPunct="1">
      <a:lnSpc>
        <a:spcPct val="90000"/>
      </a:lnSpc>
      <a:spcBef>
        <a:spcPts val="300"/>
      </a:spcBef>
      <a:defRPr sz="1200" kern="1200">
        <a:solidFill>
          <a:schemeClr val="tx1"/>
        </a:solidFill>
        <a:latin typeface="+mn-lt"/>
        <a:ea typeface="+mn-ea"/>
        <a:cs typeface="+mn-cs"/>
      </a:defRPr>
    </a:lvl4pPr>
    <a:lvl5pPr marL="1828800" algn="l" defTabSz="914400" rtl="0" eaLnBrk="1" latinLnBrk="0" hangingPunct="1">
      <a:lnSpc>
        <a:spcPct val="90000"/>
      </a:lnSpc>
      <a:spcBef>
        <a:spcPts val="300"/>
      </a:spcBef>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BFF095A-F86B-4B29-8A9F-DF3D3D1F3E2A}" type="slidenum">
              <a:rPr lang="en-US" smtClean="0"/>
              <a:pPr/>
              <a:t>3</a:t>
            </a:fld>
            <a:endParaRPr lang="en-US" dirty="0"/>
          </a:p>
        </p:txBody>
      </p:sp>
    </p:spTree>
    <p:extLst>
      <p:ext uri="{BB962C8B-B14F-4D97-AF65-F5344CB8AC3E}">
        <p14:creationId xmlns:p14="http://schemas.microsoft.com/office/powerpoint/2010/main" val="14259349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BFF095A-F86B-4B29-8A9F-DF3D3D1F3E2A}" type="slidenum">
              <a:rPr lang="en-US" smtClean="0"/>
              <a:pPr/>
              <a:t>4</a:t>
            </a:fld>
            <a:endParaRPr lang="en-US" dirty="0"/>
          </a:p>
        </p:txBody>
      </p:sp>
    </p:spTree>
    <p:extLst>
      <p:ext uri="{BB962C8B-B14F-4D97-AF65-F5344CB8AC3E}">
        <p14:creationId xmlns:p14="http://schemas.microsoft.com/office/powerpoint/2010/main" val="24320835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BFF095A-F86B-4B29-8A9F-DF3D3D1F3E2A}" type="slidenum">
              <a:rPr lang="en-US" smtClean="0"/>
              <a:pPr/>
              <a:t>5</a:t>
            </a:fld>
            <a:endParaRPr lang="en-US" dirty="0"/>
          </a:p>
        </p:txBody>
      </p:sp>
    </p:spTree>
    <p:extLst>
      <p:ext uri="{BB962C8B-B14F-4D97-AF65-F5344CB8AC3E}">
        <p14:creationId xmlns:p14="http://schemas.microsoft.com/office/powerpoint/2010/main" val="21582506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FF095A-F86B-4B29-8A9F-DF3D3D1F3E2A}" type="slidenum">
              <a:rPr lang="en-US" smtClean="0"/>
              <a:pPr/>
              <a:t>8</a:t>
            </a:fld>
            <a:endParaRPr lang="en-US" dirty="0"/>
          </a:p>
        </p:txBody>
      </p:sp>
    </p:spTree>
    <p:extLst>
      <p:ext uri="{BB962C8B-B14F-4D97-AF65-F5344CB8AC3E}">
        <p14:creationId xmlns:p14="http://schemas.microsoft.com/office/powerpoint/2010/main" val="36063957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FF095A-F86B-4B29-8A9F-DF3D3D1F3E2A}" type="slidenum">
              <a:rPr lang="en-US" smtClean="0"/>
              <a:pPr/>
              <a:t>9</a:t>
            </a:fld>
            <a:endParaRPr lang="en-US" dirty="0"/>
          </a:p>
        </p:txBody>
      </p:sp>
    </p:spTree>
    <p:extLst>
      <p:ext uri="{BB962C8B-B14F-4D97-AF65-F5344CB8AC3E}">
        <p14:creationId xmlns:p14="http://schemas.microsoft.com/office/powerpoint/2010/main" val="6831465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BFF095A-F86B-4B29-8A9F-DF3D3D1F3E2A}" type="slidenum">
              <a:rPr lang="en-US" smtClean="0"/>
              <a:pPr/>
              <a:t>11</a:t>
            </a:fld>
            <a:endParaRPr lang="en-US" dirty="0"/>
          </a:p>
        </p:txBody>
      </p:sp>
    </p:spTree>
    <p:extLst>
      <p:ext uri="{BB962C8B-B14F-4D97-AF65-F5344CB8AC3E}">
        <p14:creationId xmlns:p14="http://schemas.microsoft.com/office/powerpoint/2010/main" val="21309674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BFF095A-F86B-4B29-8A9F-DF3D3D1F3E2A}" type="slidenum">
              <a:rPr lang="en-US" smtClean="0"/>
              <a:pPr/>
              <a:t>12</a:t>
            </a:fld>
            <a:endParaRPr lang="en-US" dirty="0"/>
          </a:p>
        </p:txBody>
      </p:sp>
    </p:spTree>
    <p:extLst>
      <p:ext uri="{BB962C8B-B14F-4D97-AF65-F5344CB8AC3E}">
        <p14:creationId xmlns:p14="http://schemas.microsoft.com/office/powerpoint/2010/main" val="28154991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BFF095A-F86B-4B29-8A9F-DF3D3D1F3E2A}" type="slidenum">
              <a:rPr lang="en-US" smtClean="0"/>
              <a:pPr/>
              <a:t>13</a:t>
            </a:fld>
            <a:endParaRPr lang="en-US" dirty="0"/>
          </a:p>
        </p:txBody>
      </p:sp>
    </p:spTree>
    <p:extLst>
      <p:ext uri="{BB962C8B-B14F-4D97-AF65-F5344CB8AC3E}">
        <p14:creationId xmlns:p14="http://schemas.microsoft.com/office/powerpoint/2010/main" val="376389397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337BA4A-B024-42C0-AEE3-721B228F8259}"/>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2" name="Rectangle 11">
            <a:extLst>
              <a:ext uri="{FF2B5EF4-FFF2-40B4-BE49-F238E27FC236}">
                <a16:creationId xmlns:a16="http://schemas.microsoft.com/office/drawing/2014/main" id="{C29E6EA7-E7F1-42F0-95B8-1B1A5A465AF6}"/>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pic>
        <p:nvPicPr>
          <p:cNvPr id="5" name="Picture 4">
            <a:extLst>
              <a:ext uri="{FF2B5EF4-FFF2-40B4-BE49-F238E27FC236}">
                <a16:creationId xmlns:a16="http://schemas.microsoft.com/office/drawing/2014/main" id="{F7A5D040-4FD6-4BA1-AC81-B5CFF26CC671}"/>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a:stretch/>
        </p:blipFill>
        <p:spPr>
          <a:xfrm>
            <a:off x="274321" y="1074420"/>
            <a:ext cx="11334582" cy="4233245"/>
          </a:xfrm>
          <a:prstGeom prst="rect">
            <a:avLst/>
          </a:prstGeom>
        </p:spPr>
      </p:pic>
      <p:sp>
        <p:nvSpPr>
          <p:cNvPr id="10" name="TextBox 9"/>
          <p:cNvSpPr txBox="1"/>
          <p:nvPr userDrawn="1"/>
        </p:nvSpPr>
        <p:spPr>
          <a:xfrm>
            <a:off x="267160" y="5343835"/>
            <a:ext cx="5384807" cy="276999"/>
          </a:xfrm>
          <a:prstGeom prst="rect">
            <a:avLst/>
          </a:prstGeom>
          <a:noFill/>
        </p:spPr>
        <p:txBody>
          <a:bodyPr wrap="square" rtlCol="0">
            <a:spAutoFit/>
          </a:bodyPr>
          <a:lstStyle/>
          <a:p>
            <a:r>
              <a:rPr lang="en-US" sz="1200" b="0" dirty="0">
                <a:solidFill>
                  <a:schemeClr val="tx1"/>
                </a:solidFill>
                <a:latin typeface="Century Gothic" panose="020B0502020202020204" pitchFamily="34" charset="0"/>
              </a:rPr>
              <a:t>ORNL is managed by UT-Battelle, LLC for the US Department of Energy</a:t>
            </a:r>
          </a:p>
        </p:txBody>
      </p:sp>
      <p:sp>
        <p:nvSpPr>
          <p:cNvPr id="2" name="Title 1"/>
          <p:cNvSpPr>
            <a:spLocks noGrp="1"/>
          </p:cNvSpPr>
          <p:nvPr userDrawn="1">
            <p:ph type="ctrTitle" hasCustomPrompt="1"/>
          </p:nvPr>
        </p:nvSpPr>
        <p:spPr>
          <a:xfrm>
            <a:off x="428736" y="1388962"/>
            <a:ext cx="8678194" cy="978729"/>
          </a:xfrm>
        </p:spPr>
        <p:txBody>
          <a:bodyPr/>
          <a:lstStyle>
            <a:lvl1pPr algn="l">
              <a:defRPr sz="3200" b="0" baseline="0">
                <a:solidFill>
                  <a:schemeClr val="bg1"/>
                </a:solidFill>
                <a:latin typeface="Century Gothic" panose="020B0502020202020204" pitchFamily="34" charset="0"/>
              </a:defRPr>
            </a:lvl1pPr>
          </a:lstStyle>
          <a:p>
            <a:r>
              <a:rPr lang="en-US" dirty="0"/>
              <a:t>Click to edit Master </a:t>
            </a:r>
            <a:br>
              <a:rPr lang="en-US" dirty="0"/>
            </a:br>
            <a:r>
              <a:rPr lang="en-US" dirty="0"/>
              <a:t>title style</a:t>
            </a:r>
          </a:p>
        </p:txBody>
      </p:sp>
      <p:sp>
        <p:nvSpPr>
          <p:cNvPr id="3" name="Subtitle 2"/>
          <p:cNvSpPr>
            <a:spLocks noGrp="1"/>
          </p:cNvSpPr>
          <p:nvPr userDrawn="1">
            <p:ph type="subTitle" idx="1"/>
          </p:nvPr>
        </p:nvSpPr>
        <p:spPr>
          <a:xfrm>
            <a:off x="447481" y="3013455"/>
            <a:ext cx="5440514" cy="2028101"/>
          </a:xfrm>
        </p:spPr>
        <p:txBody>
          <a:bodyPr/>
          <a:lstStyle>
            <a:lvl1pPr marL="0" indent="0" algn="l">
              <a:buNone/>
              <a:defRPr sz="2000" baseline="0">
                <a:solidFill>
                  <a:schemeClr val="bg1"/>
                </a:solidFill>
                <a:latin typeface="Century Gothic" panose="020B0502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pic>
        <p:nvPicPr>
          <p:cNvPr id="13" name="Picture 12">
            <a:extLst>
              <a:ext uri="{FF2B5EF4-FFF2-40B4-BE49-F238E27FC236}">
                <a16:creationId xmlns:a16="http://schemas.microsoft.com/office/drawing/2014/main" id="{05E99884-2636-4794-A093-0F9256951E03}"/>
              </a:ext>
            </a:extLst>
          </p:cNvPr>
          <p:cNvPicPr>
            <a:picLocks noChangeAspect="1"/>
          </p:cNvPicPr>
          <p:nvPr userDrawn="1"/>
        </p:nvPicPr>
        <p:blipFill>
          <a:blip r:embed="rId3"/>
          <a:stretch>
            <a:fillRect/>
          </a:stretch>
        </p:blipFill>
        <p:spPr>
          <a:xfrm>
            <a:off x="413129" y="456244"/>
            <a:ext cx="1088136" cy="261860"/>
          </a:xfrm>
          <a:prstGeom prst="rect">
            <a:avLst/>
          </a:prstGeom>
        </p:spPr>
      </p:pic>
      <p:sp>
        <p:nvSpPr>
          <p:cNvPr id="15" name="Freeform 7">
            <a:extLst>
              <a:ext uri="{FF2B5EF4-FFF2-40B4-BE49-F238E27FC236}">
                <a16:creationId xmlns:a16="http://schemas.microsoft.com/office/drawing/2014/main" id="{454A96CC-B6D3-471D-892D-1DBFEFBD0D12}"/>
              </a:ext>
            </a:extLst>
          </p:cNvPr>
          <p:cNvSpPr>
            <a:spLocks/>
          </p:cNvSpPr>
          <p:nvPr userDrawn="1"/>
        </p:nvSpPr>
        <p:spPr bwMode="auto">
          <a:xfrm>
            <a:off x="6096000" y="0"/>
            <a:ext cx="6096000" cy="6858000"/>
          </a:xfrm>
          <a:custGeom>
            <a:avLst/>
            <a:gdLst>
              <a:gd name="T0" fmla="*/ 3049 w 3388"/>
              <a:gd name="T1" fmla="*/ 0 h 3815"/>
              <a:gd name="T2" fmla="*/ 3049 w 3388"/>
              <a:gd name="T3" fmla="*/ 2951 h 3815"/>
              <a:gd name="T4" fmla="*/ 0 w 3388"/>
              <a:gd name="T5" fmla="*/ 2951 h 3815"/>
              <a:gd name="T6" fmla="*/ 0 w 3388"/>
              <a:gd name="T7" fmla="*/ 3815 h 3815"/>
              <a:gd name="T8" fmla="*/ 3388 w 3388"/>
              <a:gd name="T9" fmla="*/ 3815 h 3815"/>
              <a:gd name="T10" fmla="*/ 3388 w 3388"/>
              <a:gd name="T11" fmla="*/ 2969 h 3815"/>
              <a:gd name="T12" fmla="*/ 3388 w 3388"/>
              <a:gd name="T13" fmla="*/ 2951 h 3815"/>
              <a:gd name="T14" fmla="*/ 3388 w 3388"/>
              <a:gd name="T15" fmla="*/ 0 h 3815"/>
              <a:gd name="T16" fmla="*/ 3049 w 3388"/>
              <a:gd name="T17" fmla="*/ 0 h 3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88" h="3815">
                <a:moveTo>
                  <a:pt x="3049" y="0"/>
                </a:moveTo>
                <a:lnTo>
                  <a:pt x="3049" y="2951"/>
                </a:lnTo>
                <a:lnTo>
                  <a:pt x="0" y="2951"/>
                </a:lnTo>
                <a:lnTo>
                  <a:pt x="0" y="3815"/>
                </a:lnTo>
                <a:lnTo>
                  <a:pt x="3388" y="3815"/>
                </a:lnTo>
                <a:lnTo>
                  <a:pt x="3388" y="2969"/>
                </a:lnTo>
                <a:lnTo>
                  <a:pt x="3388" y="2951"/>
                </a:lnTo>
                <a:lnTo>
                  <a:pt x="3388" y="0"/>
                </a:lnTo>
                <a:lnTo>
                  <a:pt x="3049" y="0"/>
                </a:lnTo>
                <a:close/>
              </a:path>
            </a:pathLst>
          </a:custGeom>
          <a:solidFill>
            <a:srgbClr val="BFBFBF"/>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latin typeface="+mn-lt"/>
              <a:cs typeface="+mn-cs"/>
            </a:endParaRPr>
          </a:p>
        </p:txBody>
      </p:sp>
      <p:pic>
        <p:nvPicPr>
          <p:cNvPr id="14" name="Picture 13">
            <a:extLst>
              <a:ext uri="{FF2B5EF4-FFF2-40B4-BE49-F238E27FC236}">
                <a16:creationId xmlns:a16="http://schemas.microsoft.com/office/drawing/2014/main" id="{027030A5-C7D7-48D4-B261-45DC936EE5D9}"/>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9934576" y="5409488"/>
            <a:ext cx="1603756" cy="388553"/>
          </a:xfrm>
          <a:prstGeom prst="rect">
            <a:avLst/>
          </a:prstGeom>
        </p:spPr>
      </p:pic>
    </p:spTree>
    <p:extLst>
      <p:ext uri="{BB962C8B-B14F-4D97-AF65-F5344CB8AC3E}">
        <p14:creationId xmlns:p14="http://schemas.microsoft.com/office/powerpoint/2010/main" val="3793082440"/>
      </p:ext>
    </p:extLst>
  </p:cSld>
  <p:clrMapOvr>
    <a:masterClrMapping/>
  </p:clrMapOvr>
  <p:extLst>
    <p:ext uri="{DCECCB84-F9BA-43D5-87BE-67443E8EF086}">
      <p15:sldGuideLst xmlns:p15="http://schemas.microsoft.com/office/powerpoint/2012/main">
        <p15:guide id="1" pos="216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29767" y="274320"/>
            <a:ext cx="11430000" cy="539496"/>
          </a:xfrm>
        </p:spPr>
        <p:txBody>
          <a:bodyPr/>
          <a:lstStyle>
            <a:lvl1pPr>
              <a:lnSpc>
                <a:spcPct val="90000"/>
              </a:lnSpc>
              <a:defRPr sz="3200"/>
            </a:lvl1pPr>
          </a:lstStyle>
          <a:p>
            <a:r>
              <a:rPr lang="en-US" dirty="0"/>
              <a:t>Click to edit Master title style</a:t>
            </a:r>
          </a:p>
        </p:txBody>
      </p:sp>
      <p:sp>
        <p:nvSpPr>
          <p:cNvPr id="3" name="Content Placeholder 2"/>
          <p:cNvSpPr>
            <a:spLocks noGrp="1"/>
          </p:cNvSpPr>
          <p:nvPr>
            <p:ph idx="1"/>
          </p:nvPr>
        </p:nvSpPr>
        <p:spPr>
          <a:xfrm>
            <a:off x="448055" y="947148"/>
            <a:ext cx="11430000" cy="5355074"/>
          </a:xfrm>
        </p:spPr>
        <p:txBody>
          <a:bodyPr/>
          <a:lstStyle>
            <a:lvl1pPr marL="288925" indent="-288925">
              <a:spcBef>
                <a:spcPts val="600"/>
              </a:spcBef>
              <a:buClr>
                <a:schemeClr val="tx1"/>
              </a:buClr>
              <a:buSzPct val="90000"/>
              <a:buFont typeface="Century Gothic" panose="020B0502020202020204" pitchFamily="34" charset="0"/>
              <a:buChar char="•"/>
              <a:defRPr lang="en-US" sz="2800" kern="1200" dirty="0">
                <a:solidFill>
                  <a:schemeClr val="tx1"/>
                </a:solidFill>
                <a:latin typeface="Century Gothic" panose="020B0502020202020204" pitchFamily="34" charset="0"/>
                <a:ea typeface="+mn-ea"/>
                <a:cs typeface="+mn-cs"/>
              </a:defRPr>
            </a:lvl1pPr>
            <a:lvl2pPr marL="687388" indent="-288925">
              <a:spcBef>
                <a:spcPts val="600"/>
              </a:spcBef>
              <a:buClr>
                <a:schemeClr val="tx1"/>
              </a:buClr>
              <a:buSzPct val="90000"/>
              <a:buFont typeface="Century Gothic" panose="020B0502020202020204" pitchFamily="34" charset="0"/>
              <a:buChar char="–"/>
              <a:defRPr>
                <a:latin typeface="+mn-lt"/>
                <a:cs typeface="Arial" panose="020B0604020202020204" pitchFamily="34" charset="0"/>
              </a:defRPr>
            </a:lvl2pPr>
            <a:lvl3pPr marL="1031875" indent="-288925">
              <a:spcBef>
                <a:spcPts val="600"/>
              </a:spcBef>
              <a:buClr>
                <a:schemeClr val="tx1"/>
              </a:buClr>
              <a:buSzPct val="90000"/>
              <a:buFont typeface="Century Gothic" panose="020B0502020202020204" pitchFamily="34" charset="0"/>
              <a:buChar char="•"/>
              <a:defRPr>
                <a:latin typeface="+mn-lt"/>
                <a:cs typeface="Arial" panose="020B0604020202020204" pitchFamily="34" charset="0"/>
              </a:defRPr>
            </a:lvl3pPr>
            <a:lvl4pPr>
              <a:buClr>
                <a:schemeClr val="tx1"/>
              </a:buClr>
              <a:defRPr>
                <a:latin typeface="+mn-lt"/>
                <a:cs typeface="Arial" panose="020B0604020202020204" pitchFamily="34" charset="0"/>
              </a:defRPr>
            </a:lvl4pPr>
            <a:lvl5pPr marL="1482725" indent="-222250">
              <a:buClr>
                <a:schemeClr val="tx1"/>
              </a:buClr>
              <a:buFont typeface="Arial" panose="020B0604020202020204" pitchFamily="34" charset="0"/>
              <a:buChar char="•"/>
              <a:defRPr>
                <a:latin typeface="+mn-lt"/>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p:txBody>
      </p:sp>
      <p:sp>
        <p:nvSpPr>
          <p:cNvPr id="10" name="Rectangle 9">
            <a:extLst>
              <a:ext uri="{FF2B5EF4-FFF2-40B4-BE49-F238E27FC236}">
                <a16:creationId xmlns:a16="http://schemas.microsoft.com/office/drawing/2014/main" id="{E885FFDA-509C-4548-B17D-5409853CA429}"/>
              </a:ext>
            </a:extLst>
          </p:cNvPr>
          <p:cNvSpPr/>
          <p:nvPr userDrawn="1"/>
        </p:nvSpPr>
        <p:spPr>
          <a:xfrm>
            <a:off x="0" y="320040"/>
            <a:ext cx="274320" cy="653795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4" name="Rectangle 6">
            <a:extLst>
              <a:ext uri="{FF2B5EF4-FFF2-40B4-BE49-F238E27FC236}">
                <a16:creationId xmlns:a16="http://schemas.microsoft.com/office/drawing/2014/main" id="{AD9F2534-297B-446C-B822-74E3C23864F7}"/>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200" smtClean="0">
                <a:solidFill>
                  <a:schemeClr val="bg1"/>
                </a:solidFill>
                <a:latin typeface="+mn-lt"/>
                <a:cs typeface="Times New Roman" panose="02020603050405020304" pitchFamily="18" charset="0"/>
              </a:rPr>
              <a:pPr algn="ctr" defTabSz="173038">
                <a:lnSpc>
                  <a:spcPct val="90000"/>
                </a:lnSpc>
                <a:tabLst>
                  <a:tab pos="230188" algn="l"/>
                </a:tabLst>
                <a:defRPr/>
              </a:pPr>
              <a:t>‹#›</a:t>
            </a:fld>
            <a:endParaRPr lang="en-US" sz="1200" dirty="0">
              <a:solidFill>
                <a:schemeClr val="bg1"/>
              </a:solidFill>
              <a:latin typeface="+mn-lt"/>
              <a:cs typeface="Times New Roman" panose="02020603050405020304" pitchFamily="18" charset="0"/>
            </a:endParaRPr>
          </a:p>
        </p:txBody>
      </p:sp>
      <p:sp>
        <p:nvSpPr>
          <p:cNvPr id="8" name="Rectangle 256">
            <a:extLst>
              <a:ext uri="{FF2B5EF4-FFF2-40B4-BE49-F238E27FC236}">
                <a16:creationId xmlns:a16="http://schemas.microsoft.com/office/drawing/2014/main" id="{6349825E-C749-4CDB-BDE4-DDAFE00D2BF9}"/>
              </a:ext>
            </a:extLst>
          </p:cNvPr>
          <p:cNvSpPr txBox="1">
            <a:spLocks noChangeArrowheads="1"/>
          </p:cNvSpPr>
          <p:nvPr userDrawn="1"/>
        </p:nvSpPr>
        <p:spPr>
          <a:xfrm>
            <a:off x="8010282" y="6583680"/>
            <a:ext cx="3860800" cy="182562"/>
          </a:xfrm>
          <a:prstGeom prst="rect">
            <a:avLst/>
          </a:prstGeom>
          <a:ln/>
        </p:spPr>
        <p:txBody>
          <a:bodyPr anchor="ctr"/>
          <a:lstStyle/>
          <a:p>
            <a:pPr algn="r"/>
            <a:r>
              <a:rPr lang="en-US" sz="1000" dirty="0">
                <a:solidFill>
                  <a:srgbClr val="BFBFBF"/>
                </a:solidFill>
                <a:latin typeface="+mn-lt"/>
                <a:cs typeface="Arial" pitchFamily="34" charset="0"/>
              </a:rPr>
              <a:t> </a:t>
            </a:r>
          </a:p>
        </p:txBody>
      </p:sp>
      <p:pic>
        <p:nvPicPr>
          <p:cNvPr id="14" name="Picture 13">
            <a:extLst>
              <a:ext uri="{FF2B5EF4-FFF2-40B4-BE49-F238E27FC236}">
                <a16:creationId xmlns:a16="http://schemas.microsoft.com/office/drawing/2014/main" id="{65298622-4D3C-4849-B0FA-4101271A784D}"/>
              </a:ext>
            </a:extLst>
          </p:cNvPr>
          <p:cNvPicPr>
            <a:picLocks noChangeAspect="1"/>
          </p:cNvPicPr>
          <p:nvPr userDrawn="1"/>
        </p:nvPicPr>
        <p:blipFill>
          <a:blip r:embed="rId2"/>
          <a:stretch>
            <a:fillRect/>
          </a:stretch>
        </p:blipFill>
        <p:spPr>
          <a:xfrm>
            <a:off x="405644" y="6452482"/>
            <a:ext cx="2112264" cy="301752"/>
          </a:xfrm>
          <a:prstGeom prst="rect">
            <a:avLst/>
          </a:prstGeom>
        </p:spPr>
      </p:pic>
      <p:sp>
        <p:nvSpPr>
          <p:cNvPr id="9" name="TextBox 8">
            <a:extLst>
              <a:ext uri="{FF2B5EF4-FFF2-40B4-BE49-F238E27FC236}">
                <a16:creationId xmlns:a16="http://schemas.microsoft.com/office/drawing/2014/main" id="{CF3A1AE5-746F-4057-86D7-F0AA4F73942C}"/>
              </a:ext>
            </a:extLst>
          </p:cNvPr>
          <p:cNvSpPr txBox="1"/>
          <p:nvPr userDrawn="1"/>
        </p:nvSpPr>
        <p:spPr>
          <a:xfrm>
            <a:off x="9821917" y="6302222"/>
            <a:ext cx="2037851" cy="400110"/>
          </a:xfrm>
          <a:prstGeom prst="rect">
            <a:avLst/>
          </a:prstGeom>
          <a:noFill/>
        </p:spPr>
        <p:txBody>
          <a:bodyPr wrap="square" rtlCol="0">
            <a:spAutoFit/>
          </a:bodyPr>
          <a:lstStyle/>
          <a:p>
            <a:pPr algn="l"/>
            <a:r>
              <a:rPr lang="en-US" sz="1000" b="0" dirty="0">
                <a:solidFill>
                  <a:srgbClr val="BFBFBF"/>
                </a:solidFill>
                <a:latin typeface="Arial" pitchFamily="34" charset="0"/>
                <a:cs typeface="Arial" pitchFamily="34" charset="0"/>
              </a:rPr>
              <a:t>PPU DOE/SC IPR</a:t>
            </a:r>
            <a:endParaRPr lang="en-US" sz="1000" b="0" baseline="0" dirty="0">
              <a:solidFill>
                <a:srgbClr val="BFBFBF"/>
              </a:solidFill>
              <a:latin typeface="Arial" pitchFamily="34" charset="0"/>
              <a:cs typeface="Arial" pitchFamily="34" charset="0"/>
            </a:endParaRPr>
          </a:p>
          <a:p>
            <a:pPr algn="l"/>
            <a:r>
              <a:rPr lang="en-US" sz="1000" b="0" baseline="0" dirty="0">
                <a:solidFill>
                  <a:srgbClr val="BFBFBF"/>
                </a:solidFill>
                <a:latin typeface="Arial" pitchFamily="34" charset="0"/>
                <a:cs typeface="Arial" pitchFamily="34" charset="0"/>
              </a:rPr>
              <a:t>September 14-17, 2021</a:t>
            </a:r>
          </a:p>
        </p:txBody>
      </p:sp>
    </p:spTree>
    <p:extLst>
      <p:ext uri="{BB962C8B-B14F-4D97-AF65-F5344CB8AC3E}">
        <p14:creationId xmlns:p14="http://schemas.microsoft.com/office/powerpoint/2010/main" val="22274589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only 1">
    <p:spTree>
      <p:nvGrpSpPr>
        <p:cNvPr id="1" name=""/>
        <p:cNvGrpSpPr/>
        <p:nvPr/>
      </p:nvGrpSpPr>
      <p:grpSpPr>
        <a:xfrm>
          <a:off x="0" y="0"/>
          <a:ext cx="0" cy="0"/>
          <a:chOff x="0" y="0"/>
          <a:chExt cx="0" cy="0"/>
        </a:xfrm>
      </p:grpSpPr>
      <p:sp>
        <p:nvSpPr>
          <p:cNvPr id="2" name="Title 1"/>
          <p:cNvSpPr>
            <a:spLocks noGrp="1"/>
          </p:cNvSpPr>
          <p:nvPr>
            <p:ph type="title"/>
          </p:nvPr>
        </p:nvSpPr>
        <p:spPr>
          <a:xfrm>
            <a:off x="429767" y="274320"/>
            <a:ext cx="11430000" cy="539496"/>
          </a:xfrm>
        </p:spPr>
        <p:txBody>
          <a:bodyPr/>
          <a:lstStyle>
            <a:lvl1pPr>
              <a:lnSpc>
                <a:spcPct val="90000"/>
              </a:lnSpc>
              <a:defRPr sz="3200"/>
            </a:lvl1pPr>
          </a:lstStyle>
          <a:p>
            <a:r>
              <a:rPr lang="en-US" dirty="0"/>
              <a:t>Click to edit Master title style</a:t>
            </a:r>
          </a:p>
        </p:txBody>
      </p:sp>
      <p:sp>
        <p:nvSpPr>
          <p:cNvPr id="10" name="Rectangle 9">
            <a:extLst>
              <a:ext uri="{FF2B5EF4-FFF2-40B4-BE49-F238E27FC236}">
                <a16:creationId xmlns:a16="http://schemas.microsoft.com/office/drawing/2014/main" id="{E885FFDA-509C-4548-B17D-5409853CA429}"/>
              </a:ext>
            </a:extLst>
          </p:cNvPr>
          <p:cNvSpPr/>
          <p:nvPr userDrawn="1"/>
        </p:nvSpPr>
        <p:spPr>
          <a:xfrm>
            <a:off x="0" y="320040"/>
            <a:ext cx="274320" cy="653795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4" name="Rectangle 6">
            <a:extLst>
              <a:ext uri="{FF2B5EF4-FFF2-40B4-BE49-F238E27FC236}">
                <a16:creationId xmlns:a16="http://schemas.microsoft.com/office/drawing/2014/main" id="{AD9F2534-297B-446C-B822-74E3C23864F7}"/>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200" smtClean="0">
                <a:solidFill>
                  <a:schemeClr val="bg1"/>
                </a:solidFill>
                <a:latin typeface="+mn-lt"/>
                <a:cs typeface="Times New Roman" panose="02020603050405020304" pitchFamily="18" charset="0"/>
              </a:rPr>
              <a:pPr algn="ctr" defTabSz="173038">
                <a:lnSpc>
                  <a:spcPct val="90000"/>
                </a:lnSpc>
                <a:tabLst>
                  <a:tab pos="230188" algn="l"/>
                </a:tabLst>
                <a:defRPr/>
              </a:pPr>
              <a:t>‹#›</a:t>
            </a:fld>
            <a:endParaRPr lang="en-US" sz="1200" dirty="0">
              <a:solidFill>
                <a:schemeClr val="bg1"/>
              </a:solidFill>
              <a:latin typeface="+mn-lt"/>
              <a:cs typeface="Times New Roman" panose="02020603050405020304" pitchFamily="18" charset="0"/>
            </a:endParaRPr>
          </a:p>
        </p:txBody>
      </p:sp>
      <p:sp>
        <p:nvSpPr>
          <p:cNvPr id="8" name="Rectangle 256">
            <a:extLst>
              <a:ext uri="{FF2B5EF4-FFF2-40B4-BE49-F238E27FC236}">
                <a16:creationId xmlns:a16="http://schemas.microsoft.com/office/drawing/2014/main" id="{6349825E-C749-4CDB-BDE4-DDAFE00D2BF9}"/>
              </a:ext>
            </a:extLst>
          </p:cNvPr>
          <p:cNvSpPr txBox="1">
            <a:spLocks noChangeArrowheads="1"/>
          </p:cNvSpPr>
          <p:nvPr userDrawn="1"/>
        </p:nvSpPr>
        <p:spPr>
          <a:xfrm>
            <a:off x="8010282" y="6583680"/>
            <a:ext cx="3860800" cy="182562"/>
          </a:xfrm>
          <a:prstGeom prst="rect">
            <a:avLst/>
          </a:prstGeom>
          <a:ln/>
        </p:spPr>
        <p:txBody>
          <a:bodyPr anchor="ctr"/>
          <a:lstStyle/>
          <a:p>
            <a:pPr algn="r"/>
            <a:r>
              <a:rPr lang="en-US" sz="1000" dirty="0">
                <a:solidFill>
                  <a:srgbClr val="BFBFBF"/>
                </a:solidFill>
                <a:latin typeface="+mn-lt"/>
                <a:cs typeface="Arial" pitchFamily="34" charset="0"/>
              </a:rPr>
              <a:t> </a:t>
            </a:r>
          </a:p>
        </p:txBody>
      </p:sp>
      <p:pic>
        <p:nvPicPr>
          <p:cNvPr id="14" name="Picture 13">
            <a:extLst>
              <a:ext uri="{FF2B5EF4-FFF2-40B4-BE49-F238E27FC236}">
                <a16:creationId xmlns:a16="http://schemas.microsoft.com/office/drawing/2014/main" id="{65298622-4D3C-4849-B0FA-4101271A784D}"/>
              </a:ext>
            </a:extLst>
          </p:cNvPr>
          <p:cNvPicPr>
            <a:picLocks noChangeAspect="1"/>
          </p:cNvPicPr>
          <p:nvPr userDrawn="1"/>
        </p:nvPicPr>
        <p:blipFill>
          <a:blip r:embed="rId2"/>
          <a:stretch>
            <a:fillRect/>
          </a:stretch>
        </p:blipFill>
        <p:spPr>
          <a:xfrm>
            <a:off x="405644" y="6452482"/>
            <a:ext cx="2112264" cy="301752"/>
          </a:xfrm>
          <a:prstGeom prst="rect">
            <a:avLst/>
          </a:prstGeom>
        </p:spPr>
      </p:pic>
      <p:sp>
        <p:nvSpPr>
          <p:cNvPr id="9" name="TextBox 8">
            <a:extLst>
              <a:ext uri="{FF2B5EF4-FFF2-40B4-BE49-F238E27FC236}">
                <a16:creationId xmlns:a16="http://schemas.microsoft.com/office/drawing/2014/main" id="{CF3A1AE5-746F-4057-86D7-F0AA4F73942C}"/>
              </a:ext>
            </a:extLst>
          </p:cNvPr>
          <p:cNvSpPr txBox="1"/>
          <p:nvPr userDrawn="1"/>
        </p:nvSpPr>
        <p:spPr>
          <a:xfrm>
            <a:off x="9821917" y="6302222"/>
            <a:ext cx="2037851" cy="400110"/>
          </a:xfrm>
          <a:prstGeom prst="rect">
            <a:avLst/>
          </a:prstGeom>
          <a:noFill/>
        </p:spPr>
        <p:txBody>
          <a:bodyPr wrap="square" rtlCol="0">
            <a:spAutoFit/>
          </a:bodyPr>
          <a:lstStyle/>
          <a:p>
            <a:pPr algn="l"/>
            <a:r>
              <a:rPr lang="en-US" sz="1000" b="0" dirty="0">
                <a:solidFill>
                  <a:srgbClr val="BFBFBF"/>
                </a:solidFill>
                <a:latin typeface="Arial" pitchFamily="34" charset="0"/>
                <a:cs typeface="Arial" pitchFamily="34" charset="0"/>
              </a:rPr>
              <a:t>PPU DOE/SC IPR</a:t>
            </a:r>
            <a:endParaRPr lang="en-US" sz="1000" b="0" baseline="0" dirty="0">
              <a:solidFill>
                <a:srgbClr val="BFBFBF"/>
              </a:solidFill>
              <a:latin typeface="Arial" pitchFamily="34" charset="0"/>
              <a:cs typeface="Arial" pitchFamily="34" charset="0"/>
            </a:endParaRPr>
          </a:p>
          <a:p>
            <a:pPr algn="l"/>
            <a:r>
              <a:rPr lang="en-US" sz="1000" b="0" baseline="0" dirty="0">
                <a:solidFill>
                  <a:srgbClr val="BFBFBF"/>
                </a:solidFill>
                <a:latin typeface="Arial" pitchFamily="34" charset="0"/>
                <a:cs typeface="Arial" pitchFamily="34" charset="0"/>
              </a:rPr>
              <a:t>September 14-17, 2021</a:t>
            </a:r>
          </a:p>
        </p:txBody>
      </p:sp>
    </p:spTree>
    <p:extLst>
      <p:ext uri="{BB962C8B-B14F-4D97-AF65-F5344CB8AC3E}">
        <p14:creationId xmlns:p14="http://schemas.microsoft.com/office/powerpoint/2010/main" val="17112257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userDrawn="1">
  <p:cSld name="7_Title only">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885FFDA-509C-4548-B17D-5409853CA429}"/>
              </a:ext>
            </a:extLst>
          </p:cNvPr>
          <p:cNvSpPr/>
          <p:nvPr userDrawn="1"/>
        </p:nvSpPr>
        <p:spPr>
          <a:xfrm>
            <a:off x="0" y="320040"/>
            <a:ext cx="274320" cy="653795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 name="Title 1"/>
          <p:cNvSpPr>
            <a:spLocks noGrp="1"/>
          </p:cNvSpPr>
          <p:nvPr>
            <p:ph type="title"/>
          </p:nvPr>
        </p:nvSpPr>
        <p:spPr>
          <a:xfrm>
            <a:off x="429768" y="274320"/>
            <a:ext cx="11425236" cy="535531"/>
          </a:xfrm>
        </p:spPr>
        <p:txBody>
          <a:bodyPr/>
          <a:lstStyle>
            <a:lvl1pPr>
              <a:lnSpc>
                <a:spcPct val="90000"/>
              </a:lnSpc>
              <a:defRPr sz="3200" baseline="0"/>
            </a:lvl1pPr>
          </a:lstStyle>
          <a:p>
            <a:r>
              <a:rPr lang="en-US" dirty="0"/>
              <a:t>Click to edit Master title style</a:t>
            </a:r>
          </a:p>
        </p:txBody>
      </p:sp>
      <p:sp>
        <p:nvSpPr>
          <p:cNvPr id="4" name="Rectangle 6">
            <a:extLst>
              <a:ext uri="{FF2B5EF4-FFF2-40B4-BE49-F238E27FC236}">
                <a16:creationId xmlns:a16="http://schemas.microsoft.com/office/drawing/2014/main" id="{AD9F2534-297B-446C-B822-74E3C23864F7}"/>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200" b="1" smtClean="0">
                <a:solidFill>
                  <a:schemeClr val="bg2"/>
                </a:solidFill>
                <a:latin typeface="+mn-lt"/>
                <a:cs typeface="Times New Roman" panose="02020603050405020304" pitchFamily="18" charset="0"/>
              </a:rPr>
              <a:pPr algn="ctr" defTabSz="173038">
                <a:lnSpc>
                  <a:spcPct val="90000"/>
                </a:lnSpc>
                <a:tabLst>
                  <a:tab pos="230188" algn="l"/>
                </a:tabLst>
                <a:defRPr/>
              </a:pPr>
              <a:t>‹#›</a:t>
            </a:fld>
            <a:endParaRPr lang="en-US" sz="1200" b="1" dirty="0">
              <a:solidFill>
                <a:schemeClr val="bg2"/>
              </a:solidFill>
              <a:latin typeface="+mn-lt"/>
              <a:cs typeface="Times New Roman" panose="02020603050405020304" pitchFamily="18" charset="0"/>
            </a:endParaRPr>
          </a:p>
        </p:txBody>
      </p:sp>
      <p:sp>
        <p:nvSpPr>
          <p:cNvPr id="7" name="Rectangle 256">
            <a:extLst>
              <a:ext uri="{FF2B5EF4-FFF2-40B4-BE49-F238E27FC236}">
                <a16:creationId xmlns:a16="http://schemas.microsoft.com/office/drawing/2014/main" id="{BF6A1C92-1EE6-4390-85D8-ACD208CF9DB8}"/>
              </a:ext>
            </a:extLst>
          </p:cNvPr>
          <p:cNvSpPr txBox="1">
            <a:spLocks noChangeArrowheads="1"/>
          </p:cNvSpPr>
          <p:nvPr userDrawn="1"/>
        </p:nvSpPr>
        <p:spPr>
          <a:xfrm>
            <a:off x="8010282" y="6583680"/>
            <a:ext cx="3860800" cy="182562"/>
          </a:xfrm>
          <a:prstGeom prst="rect">
            <a:avLst/>
          </a:prstGeom>
          <a:ln/>
        </p:spPr>
        <p:txBody>
          <a:bodyPr anchor="ctr"/>
          <a:lstStyle/>
          <a:p>
            <a:pPr algn="r"/>
            <a:r>
              <a:rPr lang="en-US" sz="1000" dirty="0">
                <a:solidFill>
                  <a:srgbClr val="BFBFBF"/>
                </a:solidFill>
                <a:latin typeface="+mn-lt"/>
                <a:cs typeface="Arial" pitchFamily="34" charset="0"/>
              </a:rPr>
              <a:t> </a:t>
            </a:r>
          </a:p>
        </p:txBody>
      </p:sp>
      <p:pic>
        <p:nvPicPr>
          <p:cNvPr id="14" name="Picture 13">
            <a:extLst>
              <a:ext uri="{FF2B5EF4-FFF2-40B4-BE49-F238E27FC236}">
                <a16:creationId xmlns:a16="http://schemas.microsoft.com/office/drawing/2014/main" id="{30DD0A2A-0355-AA49-9A3F-AB977E14FC3B}"/>
              </a:ext>
            </a:extLst>
          </p:cNvPr>
          <p:cNvPicPr>
            <a:picLocks noChangeAspect="1"/>
          </p:cNvPicPr>
          <p:nvPr userDrawn="1"/>
        </p:nvPicPr>
        <p:blipFill>
          <a:blip r:embed="rId2"/>
          <a:stretch>
            <a:fillRect/>
          </a:stretch>
        </p:blipFill>
        <p:spPr>
          <a:xfrm>
            <a:off x="405644" y="6452482"/>
            <a:ext cx="2112264" cy="301752"/>
          </a:xfrm>
          <a:prstGeom prst="rect">
            <a:avLst/>
          </a:prstGeom>
        </p:spPr>
      </p:pic>
      <p:sp>
        <p:nvSpPr>
          <p:cNvPr id="8" name="TextBox 7">
            <a:extLst>
              <a:ext uri="{FF2B5EF4-FFF2-40B4-BE49-F238E27FC236}">
                <a16:creationId xmlns:a16="http://schemas.microsoft.com/office/drawing/2014/main" id="{4CEF1F4E-B4E4-464B-AE82-45749F32BCDA}"/>
              </a:ext>
            </a:extLst>
          </p:cNvPr>
          <p:cNvSpPr txBox="1"/>
          <p:nvPr userDrawn="1"/>
        </p:nvSpPr>
        <p:spPr>
          <a:xfrm>
            <a:off x="9940682" y="6274851"/>
            <a:ext cx="2037851" cy="400110"/>
          </a:xfrm>
          <a:prstGeom prst="rect">
            <a:avLst/>
          </a:prstGeom>
          <a:noFill/>
        </p:spPr>
        <p:txBody>
          <a:bodyPr wrap="square" rtlCol="0">
            <a:spAutoFit/>
          </a:bodyPr>
          <a:lstStyle/>
          <a:p>
            <a:pPr algn="l"/>
            <a:r>
              <a:rPr lang="en-US" sz="1000" b="0" dirty="0">
                <a:solidFill>
                  <a:srgbClr val="BFBFBF"/>
                </a:solidFill>
                <a:latin typeface="Arial" pitchFamily="34" charset="0"/>
                <a:cs typeface="Arial" pitchFamily="34" charset="0"/>
              </a:rPr>
              <a:t>PPU DOE/SC IPR</a:t>
            </a:r>
            <a:endParaRPr lang="en-US" sz="1000" b="0" baseline="0" dirty="0">
              <a:solidFill>
                <a:srgbClr val="BFBFBF"/>
              </a:solidFill>
              <a:latin typeface="Arial" pitchFamily="34" charset="0"/>
              <a:cs typeface="Arial" pitchFamily="34" charset="0"/>
            </a:endParaRPr>
          </a:p>
          <a:p>
            <a:pPr algn="l"/>
            <a:r>
              <a:rPr lang="en-US" sz="1000" b="0" baseline="0" dirty="0">
                <a:solidFill>
                  <a:srgbClr val="BFBFBF"/>
                </a:solidFill>
                <a:latin typeface="Arial" pitchFamily="34" charset="0"/>
                <a:cs typeface="Arial" pitchFamily="34" charset="0"/>
              </a:rPr>
              <a:t>September 14-17, 2021</a:t>
            </a:r>
            <a:endParaRPr lang="en-US" sz="1000" b="0" dirty="0">
              <a:solidFill>
                <a:srgbClr val="BFBFBF"/>
              </a:solidFill>
              <a:latin typeface="Arial" pitchFamily="34" charset="0"/>
              <a:cs typeface="Arial" pitchFamily="34" charset="0"/>
            </a:endParaRPr>
          </a:p>
        </p:txBody>
      </p:sp>
    </p:spTree>
    <p:extLst>
      <p:ext uri="{BB962C8B-B14F-4D97-AF65-F5344CB8AC3E}">
        <p14:creationId xmlns:p14="http://schemas.microsoft.com/office/powerpoint/2010/main" val="45335252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gray">
      <p:bgPr>
        <a:solidFill>
          <a:schemeClr val="bg1"/>
        </a:solidFill>
        <a:effectLst/>
      </p:bgPr>
    </p:bg>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F862842F-612F-3641-9908-4224FD3698B3}"/>
              </a:ext>
            </a:extLst>
          </p:cNvPr>
          <p:cNvPicPr>
            <a:picLocks noChangeAspect="1"/>
          </p:cNvPicPr>
          <p:nvPr userDrawn="1"/>
        </p:nvPicPr>
        <p:blipFill>
          <a:blip r:embed="rId6"/>
          <a:stretch>
            <a:fillRect/>
          </a:stretch>
        </p:blipFill>
        <p:spPr>
          <a:xfrm>
            <a:off x="405644" y="6452482"/>
            <a:ext cx="2112264" cy="301752"/>
          </a:xfrm>
          <a:prstGeom prst="rect">
            <a:avLst/>
          </a:prstGeom>
        </p:spPr>
      </p:pic>
      <p:sp>
        <p:nvSpPr>
          <p:cNvPr id="1026" name="Title Placeholder 1"/>
          <p:cNvSpPr>
            <a:spLocks noGrp="1"/>
          </p:cNvSpPr>
          <p:nvPr>
            <p:ph type="title"/>
          </p:nvPr>
        </p:nvSpPr>
        <p:spPr bwMode="auto">
          <a:xfrm>
            <a:off x="429768" y="274320"/>
            <a:ext cx="11430000" cy="535531"/>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0"/>
            <a:r>
              <a:rPr lang="en-US" dirty="0"/>
              <a:t>Click to edit Master title style</a:t>
            </a:r>
          </a:p>
        </p:txBody>
      </p:sp>
      <p:sp>
        <p:nvSpPr>
          <p:cNvPr id="1027" name="Text Placeholder 2"/>
          <p:cNvSpPr>
            <a:spLocks noGrp="1"/>
          </p:cNvSpPr>
          <p:nvPr>
            <p:ph type="body" idx="1"/>
          </p:nvPr>
        </p:nvSpPr>
        <p:spPr bwMode="auto">
          <a:xfrm>
            <a:off x="451614" y="1650029"/>
            <a:ext cx="11419468" cy="4040923"/>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pPr lvl="0"/>
            <a:r>
              <a:rPr lang="en-US" dirty="0"/>
              <a:t>Edit Master text styles</a:t>
            </a:r>
          </a:p>
          <a:p>
            <a:pPr lvl="1"/>
            <a:r>
              <a:rPr lang="en-US" dirty="0"/>
              <a:t>Second level</a:t>
            </a:r>
          </a:p>
          <a:p>
            <a:pPr lvl="2"/>
            <a:r>
              <a:rPr lang="en-US" dirty="0"/>
              <a:t>Third level</a:t>
            </a:r>
          </a:p>
        </p:txBody>
      </p:sp>
      <p:sp>
        <p:nvSpPr>
          <p:cNvPr id="8" name="Rectangle 6"/>
          <p:cNvSpPr>
            <a:spLocks noChangeArrowheads="1"/>
          </p:cNvSpPr>
          <p:nvPr/>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sp>
        <p:nvSpPr>
          <p:cNvPr id="12" name="Rectangle 11">
            <a:extLst>
              <a:ext uri="{FF2B5EF4-FFF2-40B4-BE49-F238E27FC236}">
                <a16:creationId xmlns:a16="http://schemas.microsoft.com/office/drawing/2014/main" id="{4D3B0D07-6BED-A646-84B4-4749F06D6579}"/>
              </a:ext>
            </a:extLst>
          </p:cNvPr>
          <p:cNvSpPr/>
          <p:nvPr userDrawn="1"/>
        </p:nvSpPr>
        <p:spPr>
          <a:xfrm>
            <a:off x="0" y="320040"/>
            <a:ext cx="274320" cy="653795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3" name="Rectangle 6">
            <a:extLst>
              <a:ext uri="{FF2B5EF4-FFF2-40B4-BE49-F238E27FC236}">
                <a16:creationId xmlns:a16="http://schemas.microsoft.com/office/drawing/2014/main" id="{5832D77F-AA48-5846-ACCE-C0EB6A92350A}"/>
              </a:ext>
            </a:extLst>
          </p:cNvPr>
          <p:cNvSpPr>
            <a:spLocks noChangeArrowheads="1"/>
          </p:cNvSpPr>
          <p:nvPr userDrawn="1"/>
        </p:nvSpPr>
        <p:spPr bwMode="auto">
          <a:xfrm flipH="1">
            <a:off x="-4391" y="6616607"/>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200" smtClean="0">
                <a:solidFill>
                  <a:schemeClr val="bg1"/>
                </a:solidFill>
                <a:latin typeface="+mn-lt"/>
                <a:cs typeface="Times New Roman" panose="02020603050405020304" pitchFamily="18" charset="0"/>
              </a:rPr>
              <a:pPr algn="ctr" defTabSz="173038">
                <a:lnSpc>
                  <a:spcPct val="90000"/>
                </a:lnSpc>
                <a:tabLst>
                  <a:tab pos="230188" algn="l"/>
                </a:tabLst>
                <a:defRPr/>
              </a:pPr>
              <a:t>‹#›</a:t>
            </a:fld>
            <a:endParaRPr lang="en-US" sz="1200" dirty="0">
              <a:solidFill>
                <a:schemeClr val="bg1"/>
              </a:solidFill>
              <a:latin typeface="+mn-lt"/>
              <a:cs typeface="Times New Roman" panose="02020603050405020304" pitchFamily="18" charset="0"/>
            </a:endParaRPr>
          </a:p>
        </p:txBody>
      </p:sp>
      <p:sp>
        <p:nvSpPr>
          <p:cNvPr id="10" name="Rectangle 256">
            <a:extLst>
              <a:ext uri="{FF2B5EF4-FFF2-40B4-BE49-F238E27FC236}">
                <a16:creationId xmlns:a16="http://schemas.microsoft.com/office/drawing/2014/main" id="{323F2AC7-81B7-4181-8965-07F2D3F8B684}"/>
              </a:ext>
            </a:extLst>
          </p:cNvPr>
          <p:cNvSpPr txBox="1">
            <a:spLocks noChangeArrowheads="1"/>
          </p:cNvSpPr>
          <p:nvPr userDrawn="1"/>
        </p:nvSpPr>
        <p:spPr>
          <a:xfrm>
            <a:off x="8010282" y="6583680"/>
            <a:ext cx="3860800" cy="182562"/>
          </a:xfrm>
          <a:prstGeom prst="rect">
            <a:avLst/>
          </a:prstGeom>
          <a:ln/>
        </p:spPr>
        <p:txBody>
          <a:bodyPr anchor="ctr"/>
          <a:lstStyle/>
          <a:p>
            <a:pPr algn="r"/>
            <a:r>
              <a:rPr lang="en-US" sz="1000" dirty="0">
                <a:solidFill>
                  <a:srgbClr val="BFBFBF"/>
                </a:solidFill>
                <a:latin typeface="+mn-lt"/>
                <a:cs typeface="Arial" pitchFamily="34" charset="0"/>
              </a:rPr>
              <a:t> </a:t>
            </a:r>
          </a:p>
        </p:txBody>
      </p:sp>
      <p:sp>
        <p:nvSpPr>
          <p:cNvPr id="9" name="TextBox 8">
            <a:extLst>
              <a:ext uri="{FF2B5EF4-FFF2-40B4-BE49-F238E27FC236}">
                <a16:creationId xmlns:a16="http://schemas.microsoft.com/office/drawing/2014/main" id="{FD120E19-8932-43D2-8486-22CBE0B2C373}"/>
              </a:ext>
            </a:extLst>
          </p:cNvPr>
          <p:cNvSpPr txBox="1"/>
          <p:nvPr userDrawn="1"/>
        </p:nvSpPr>
        <p:spPr>
          <a:xfrm>
            <a:off x="9821917" y="6302222"/>
            <a:ext cx="2037851" cy="400110"/>
          </a:xfrm>
          <a:prstGeom prst="rect">
            <a:avLst/>
          </a:prstGeom>
          <a:noFill/>
        </p:spPr>
        <p:txBody>
          <a:bodyPr wrap="square" rtlCol="0">
            <a:spAutoFit/>
          </a:bodyPr>
          <a:lstStyle/>
          <a:p>
            <a:pPr algn="l"/>
            <a:r>
              <a:rPr lang="en-US" sz="1000" b="0" dirty="0">
                <a:solidFill>
                  <a:srgbClr val="BFBFBF"/>
                </a:solidFill>
                <a:latin typeface="Arial" pitchFamily="34" charset="0"/>
                <a:cs typeface="Arial" pitchFamily="34" charset="0"/>
              </a:rPr>
              <a:t>PPU Director’s Review</a:t>
            </a:r>
            <a:endParaRPr lang="en-US" sz="1000" b="0" baseline="0" dirty="0">
              <a:solidFill>
                <a:srgbClr val="BFBFBF"/>
              </a:solidFill>
              <a:latin typeface="Arial" pitchFamily="34" charset="0"/>
              <a:cs typeface="Arial" pitchFamily="34" charset="0"/>
            </a:endParaRPr>
          </a:p>
          <a:p>
            <a:pPr algn="l"/>
            <a:r>
              <a:rPr lang="en-US" sz="1000" b="0" baseline="0" dirty="0">
                <a:solidFill>
                  <a:srgbClr val="BFBFBF"/>
                </a:solidFill>
                <a:latin typeface="Arial" pitchFamily="34" charset="0"/>
                <a:cs typeface="Arial" pitchFamily="34" charset="0"/>
              </a:rPr>
              <a:t>August  3-5, 2021</a:t>
            </a:r>
          </a:p>
        </p:txBody>
      </p:sp>
    </p:spTree>
    <p:extLst>
      <p:ext uri="{BB962C8B-B14F-4D97-AF65-F5344CB8AC3E}">
        <p14:creationId xmlns:p14="http://schemas.microsoft.com/office/powerpoint/2010/main" val="2725756759"/>
      </p:ext>
    </p:extLst>
  </p:cSld>
  <p:clrMap bg1="lt1" tx1="dk1" bg2="lt2" tx2="dk2" accent1="accent1" accent2="accent2" accent3="accent3" accent4="accent4" accent5="accent5" accent6="accent6" hlink="hlink" folHlink="folHlink"/>
  <p:sldLayoutIdLst>
    <p:sldLayoutId id="2147483671" r:id="rId1"/>
    <p:sldLayoutId id="2147483732" r:id="rId2"/>
    <p:sldLayoutId id="2147483736" r:id="rId3"/>
    <p:sldLayoutId id="2147483735" r:id="rId4"/>
  </p:sldLayoutIdLst>
  <p:txStyles>
    <p:titleStyle>
      <a:lvl1pPr algn="l" rtl="0" eaLnBrk="1" fontAlgn="base" hangingPunct="1">
        <a:lnSpc>
          <a:spcPct val="90000"/>
        </a:lnSpc>
        <a:spcBef>
          <a:spcPct val="0"/>
        </a:spcBef>
        <a:spcAft>
          <a:spcPct val="0"/>
        </a:spcAft>
        <a:defRPr sz="3200" b="0" kern="1200">
          <a:solidFill>
            <a:schemeClr val="tx1"/>
          </a:solidFill>
          <a:latin typeface="Century Gothic" panose="020B0502020202020204" pitchFamily="34" charset="0"/>
          <a:ea typeface="+mj-ea"/>
          <a:cs typeface="+mj-cs"/>
        </a:defRPr>
      </a:lvl1pPr>
      <a:lvl2pPr algn="l" rtl="0" eaLnBrk="1" fontAlgn="base" hangingPunct="1">
        <a:lnSpc>
          <a:spcPct val="85000"/>
        </a:lnSpc>
        <a:spcBef>
          <a:spcPct val="0"/>
        </a:spcBef>
        <a:spcAft>
          <a:spcPct val="0"/>
        </a:spcAft>
        <a:defRPr sz="3000">
          <a:solidFill>
            <a:srgbClr val="006C3A"/>
          </a:solidFill>
          <a:latin typeface="Arial Black" pitchFamily="34" charset="0"/>
        </a:defRPr>
      </a:lvl2pPr>
      <a:lvl3pPr algn="l" rtl="0" eaLnBrk="1" fontAlgn="base" hangingPunct="1">
        <a:lnSpc>
          <a:spcPct val="85000"/>
        </a:lnSpc>
        <a:spcBef>
          <a:spcPct val="0"/>
        </a:spcBef>
        <a:spcAft>
          <a:spcPct val="0"/>
        </a:spcAft>
        <a:defRPr sz="3000">
          <a:solidFill>
            <a:srgbClr val="006C3A"/>
          </a:solidFill>
          <a:latin typeface="Arial Black" pitchFamily="34" charset="0"/>
        </a:defRPr>
      </a:lvl3pPr>
      <a:lvl4pPr algn="l" rtl="0" eaLnBrk="1" fontAlgn="base" hangingPunct="1">
        <a:lnSpc>
          <a:spcPct val="85000"/>
        </a:lnSpc>
        <a:spcBef>
          <a:spcPct val="0"/>
        </a:spcBef>
        <a:spcAft>
          <a:spcPct val="0"/>
        </a:spcAft>
        <a:defRPr sz="3000">
          <a:solidFill>
            <a:srgbClr val="006C3A"/>
          </a:solidFill>
          <a:latin typeface="Arial Black" pitchFamily="34" charset="0"/>
        </a:defRPr>
      </a:lvl4pPr>
      <a:lvl5pPr algn="l" rtl="0" eaLnBrk="1" fontAlgn="base" hangingPunct="1">
        <a:lnSpc>
          <a:spcPct val="85000"/>
        </a:lnSpc>
        <a:spcBef>
          <a:spcPct val="0"/>
        </a:spcBef>
        <a:spcAft>
          <a:spcPct val="0"/>
        </a:spcAft>
        <a:defRPr sz="3000">
          <a:solidFill>
            <a:srgbClr val="006C3A"/>
          </a:solidFill>
          <a:latin typeface="Arial Black" pitchFamily="34" charset="0"/>
        </a:defRPr>
      </a:lvl5pPr>
      <a:lvl6pPr marL="457200" algn="l" rtl="0" eaLnBrk="1" fontAlgn="base" hangingPunct="1">
        <a:lnSpc>
          <a:spcPct val="85000"/>
        </a:lnSpc>
        <a:spcBef>
          <a:spcPct val="0"/>
        </a:spcBef>
        <a:spcAft>
          <a:spcPct val="0"/>
        </a:spcAft>
        <a:defRPr sz="3000">
          <a:solidFill>
            <a:srgbClr val="006C3A"/>
          </a:solidFill>
          <a:latin typeface="Arial Black" pitchFamily="34" charset="0"/>
        </a:defRPr>
      </a:lvl6pPr>
      <a:lvl7pPr marL="914400" algn="l" rtl="0" eaLnBrk="1" fontAlgn="base" hangingPunct="1">
        <a:lnSpc>
          <a:spcPct val="85000"/>
        </a:lnSpc>
        <a:spcBef>
          <a:spcPct val="0"/>
        </a:spcBef>
        <a:spcAft>
          <a:spcPct val="0"/>
        </a:spcAft>
        <a:defRPr sz="3000">
          <a:solidFill>
            <a:srgbClr val="006C3A"/>
          </a:solidFill>
          <a:latin typeface="Arial Black" pitchFamily="34" charset="0"/>
        </a:defRPr>
      </a:lvl7pPr>
      <a:lvl8pPr marL="1371600" algn="l" rtl="0" eaLnBrk="1" fontAlgn="base" hangingPunct="1">
        <a:lnSpc>
          <a:spcPct val="85000"/>
        </a:lnSpc>
        <a:spcBef>
          <a:spcPct val="0"/>
        </a:spcBef>
        <a:spcAft>
          <a:spcPct val="0"/>
        </a:spcAft>
        <a:defRPr sz="3000">
          <a:solidFill>
            <a:srgbClr val="006C3A"/>
          </a:solidFill>
          <a:latin typeface="Arial Black" pitchFamily="34" charset="0"/>
        </a:defRPr>
      </a:lvl8pPr>
      <a:lvl9pPr marL="1828800" algn="l" rtl="0" eaLnBrk="1" fontAlgn="base" hangingPunct="1">
        <a:lnSpc>
          <a:spcPct val="85000"/>
        </a:lnSpc>
        <a:spcBef>
          <a:spcPct val="0"/>
        </a:spcBef>
        <a:spcAft>
          <a:spcPct val="0"/>
        </a:spcAft>
        <a:defRPr sz="3000">
          <a:solidFill>
            <a:srgbClr val="006C3A"/>
          </a:solidFill>
          <a:latin typeface="Arial Black" pitchFamily="34" charset="0"/>
        </a:defRPr>
      </a:lvl9pPr>
    </p:titleStyle>
    <p:bodyStyle>
      <a:lvl1pPr marL="287338" indent="-287338" algn="l" rtl="0" eaLnBrk="1" fontAlgn="base" hangingPunct="1">
        <a:lnSpc>
          <a:spcPct val="90000"/>
        </a:lnSpc>
        <a:spcBef>
          <a:spcPts val="600"/>
        </a:spcBef>
        <a:spcAft>
          <a:spcPct val="0"/>
        </a:spcAft>
        <a:buClr>
          <a:schemeClr val="tx1"/>
        </a:buClr>
        <a:buSzPct val="90000"/>
        <a:buFont typeface="Century Gothic" panose="020B0502020202020204" pitchFamily="34" charset="0"/>
        <a:buChar char="•"/>
        <a:defRPr sz="2800" kern="1200">
          <a:solidFill>
            <a:schemeClr val="tx1"/>
          </a:solidFill>
          <a:latin typeface="Century Gothic" panose="020B0502020202020204" pitchFamily="34" charset="0"/>
          <a:ea typeface="+mn-ea"/>
          <a:cs typeface="+mn-cs"/>
        </a:defRPr>
      </a:lvl1pPr>
      <a:lvl2pPr marL="688975" indent="-285750" algn="l" rtl="0" eaLnBrk="1" fontAlgn="base" hangingPunct="1">
        <a:lnSpc>
          <a:spcPct val="90000"/>
        </a:lnSpc>
        <a:spcBef>
          <a:spcPts val="600"/>
        </a:spcBef>
        <a:spcAft>
          <a:spcPct val="0"/>
        </a:spcAft>
        <a:buClr>
          <a:schemeClr val="tx1"/>
        </a:buClr>
        <a:buSzPct val="90000"/>
        <a:buFont typeface="Century Gothic" panose="020B0502020202020204" pitchFamily="34" charset="0"/>
        <a:buChar char="–"/>
        <a:defRPr sz="2400" kern="1200">
          <a:solidFill>
            <a:schemeClr val="tx1"/>
          </a:solidFill>
          <a:latin typeface="Century Gothic" panose="020B0502020202020204" pitchFamily="34" charset="0"/>
          <a:ea typeface="+mn-ea"/>
          <a:cs typeface="+mn-cs"/>
        </a:defRPr>
      </a:lvl2pPr>
      <a:lvl3pPr marL="1030288" indent="-285750" algn="l" rtl="0" eaLnBrk="1" fontAlgn="base" hangingPunct="1">
        <a:lnSpc>
          <a:spcPct val="90000"/>
        </a:lnSpc>
        <a:spcBef>
          <a:spcPts val="600"/>
        </a:spcBef>
        <a:spcAft>
          <a:spcPct val="0"/>
        </a:spcAft>
        <a:buClr>
          <a:schemeClr val="tx1"/>
        </a:buClr>
        <a:buSzPct val="90000"/>
        <a:buFont typeface="Century Gothic" panose="020B0502020202020204" pitchFamily="34" charset="0"/>
        <a:buChar char="•"/>
        <a:defRPr sz="2000" kern="1200">
          <a:solidFill>
            <a:schemeClr val="tx1"/>
          </a:solidFill>
          <a:latin typeface="Century Gothic" panose="020B0502020202020204" pitchFamily="34" charset="0"/>
          <a:ea typeface="+mn-ea"/>
          <a:cs typeface="+mn-cs"/>
        </a:defRPr>
      </a:lvl3pPr>
      <a:lvl4pPr marL="1144588" indent="-173038" algn="l" rtl="0" eaLnBrk="1" fontAlgn="base" hangingPunct="1">
        <a:lnSpc>
          <a:spcPct val="90000"/>
        </a:lnSpc>
        <a:spcBef>
          <a:spcPts val="800"/>
        </a:spcBef>
        <a:spcAft>
          <a:spcPct val="0"/>
        </a:spcAft>
        <a:buClr>
          <a:schemeClr val="tx1"/>
        </a:buClr>
        <a:buFont typeface="Arial" charset="0"/>
        <a:buChar char="–"/>
        <a:defRPr sz="1800" kern="1200">
          <a:solidFill>
            <a:schemeClr val="tx1"/>
          </a:solidFill>
          <a:latin typeface="Century Gothic" panose="020B0502020202020204" pitchFamily="34" charset="0"/>
          <a:ea typeface="+mn-ea"/>
          <a:cs typeface="+mn-cs"/>
        </a:defRPr>
      </a:lvl4pPr>
      <a:lvl5pPr marL="1482725" indent="-222250" algn="l" rtl="0" eaLnBrk="1" fontAlgn="base" hangingPunct="1">
        <a:lnSpc>
          <a:spcPct val="90000"/>
        </a:lnSpc>
        <a:spcBef>
          <a:spcPts val="600"/>
        </a:spcBef>
        <a:spcAft>
          <a:spcPct val="0"/>
        </a:spcAft>
        <a:buClr>
          <a:schemeClr val="tx1"/>
        </a:buClr>
        <a:buFont typeface="Arial"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jpeg"/></Relationships>
</file>

<file path=ppt/slides/_rels/slide10.xml.rels><?xml version="1.0" encoding="UTF-8" standalone="yes"?>
<Relationships xmlns="http://schemas.openxmlformats.org/package/2006/relationships"><Relationship Id="rId13" Type="http://schemas.openxmlformats.org/officeDocument/2006/relationships/image" Target="../media/image37.png"/><Relationship Id="rId18" Type="http://schemas.openxmlformats.org/officeDocument/2006/relationships/image" Target="../media/image42.png"/><Relationship Id="rId26" Type="http://schemas.openxmlformats.org/officeDocument/2006/relationships/image" Target="../media/image50.png"/><Relationship Id="rId39" Type="http://schemas.openxmlformats.org/officeDocument/2006/relationships/image" Target="../media/image63.png"/><Relationship Id="rId3" Type="http://schemas.openxmlformats.org/officeDocument/2006/relationships/image" Target="../media/image27.png"/><Relationship Id="rId21" Type="http://schemas.openxmlformats.org/officeDocument/2006/relationships/image" Target="../media/image45.png"/><Relationship Id="rId34" Type="http://schemas.openxmlformats.org/officeDocument/2006/relationships/image" Target="../media/image58.png"/><Relationship Id="rId42" Type="http://schemas.openxmlformats.org/officeDocument/2006/relationships/image" Target="../media/image66.png"/><Relationship Id="rId47" Type="http://schemas.openxmlformats.org/officeDocument/2006/relationships/image" Target="../media/image71.png"/><Relationship Id="rId50" Type="http://schemas.openxmlformats.org/officeDocument/2006/relationships/image" Target="../media/image74.png"/><Relationship Id="rId7" Type="http://schemas.openxmlformats.org/officeDocument/2006/relationships/image" Target="../media/image31.png"/><Relationship Id="rId12" Type="http://schemas.openxmlformats.org/officeDocument/2006/relationships/image" Target="../media/image36.png"/><Relationship Id="rId17" Type="http://schemas.openxmlformats.org/officeDocument/2006/relationships/image" Target="../media/image41.png"/><Relationship Id="rId25" Type="http://schemas.openxmlformats.org/officeDocument/2006/relationships/image" Target="../media/image49.png"/><Relationship Id="rId33" Type="http://schemas.openxmlformats.org/officeDocument/2006/relationships/image" Target="../media/image57.png"/><Relationship Id="rId38" Type="http://schemas.openxmlformats.org/officeDocument/2006/relationships/image" Target="../media/image62.png"/><Relationship Id="rId46" Type="http://schemas.openxmlformats.org/officeDocument/2006/relationships/image" Target="../media/image70.png"/><Relationship Id="rId2" Type="http://schemas.openxmlformats.org/officeDocument/2006/relationships/image" Target="../media/image26.png"/><Relationship Id="rId16" Type="http://schemas.openxmlformats.org/officeDocument/2006/relationships/image" Target="../media/image40.png"/><Relationship Id="rId20" Type="http://schemas.openxmlformats.org/officeDocument/2006/relationships/image" Target="../media/image44.png"/><Relationship Id="rId29" Type="http://schemas.openxmlformats.org/officeDocument/2006/relationships/image" Target="../media/image53.png"/><Relationship Id="rId41" Type="http://schemas.openxmlformats.org/officeDocument/2006/relationships/image" Target="../media/image65.png"/><Relationship Id="rId1" Type="http://schemas.openxmlformats.org/officeDocument/2006/relationships/slideLayout" Target="../slideLayouts/slideLayout2.xml"/><Relationship Id="rId6" Type="http://schemas.openxmlformats.org/officeDocument/2006/relationships/image" Target="../media/image30.png"/><Relationship Id="rId11" Type="http://schemas.openxmlformats.org/officeDocument/2006/relationships/image" Target="../media/image35.png"/><Relationship Id="rId24" Type="http://schemas.openxmlformats.org/officeDocument/2006/relationships/image" Target="../media/image48.png"/><Relationship Id="rId32" Type="http://schemas.openxmlformats.org/officeDocument/2006/relationships/image" Target="../media/image56.png"/><Relationship Id="rId37" Type="http://schemas.openxmlformats.org/officeDocument/2006/relationships/image" Target="../media/image61.png"/><Relationship Id="rId40" Type="http://schemas.openxmlformats.org/officeDocument/2006/relationships/image" Target="../media/image64.png"/><Relationship Id="rId45" Type="http://schemas.openxmlformats.org/officeDocument/2006/relationships/image" Target="../media/image69.png"/><Relationship Id="rId5" Type="http://schemas.openxmlformats.org/officeDocument/2006/relationships/image" Target="../media/image29.png"/><Relationship Id="rId15" Type="http://schemas.openxmlformats.org/officeDocument/2006/relationships/image" Target="../media/image39.png"/><Relationship Id="rId23" Type="http://schemas.openxmlformats.org/officeDocument/2006/relationships/image" Target="../media/image47.png"/><Relationship Id="rId28" Type="http://schemas.openxmlformats.org/officeDocument/2006/relationships/image" Target="../media/image52.png"/><Relationship Id="rId36" Type="http://schemas.openxmlformats.org/officeDocument/2006/relationships/image" Target="../media/image60.png"/><Relationship Id="rId49" Type="http://schemas.openxmlformats.org/officeDocument/2006/relationships/image" Target="../media/image73.png"/><Relationship Id="rId10" Type="http://schemas.openxmlformats.org/officeDocument/2006/relationships/image" Target="../media/image34.png"/><Relationship Id="rId19" Type="http://schemas.openxmlformats.org/officeDocument/2006/relationships/image" Target="../media/image43.png"/><Relationship Id="rId31" Type="http://schemas.openxmlformats.org/officeDocument/2006/relationships/image" Target="../media/image55.png"/><Relationship Id="rId44" Type="http://schemas.openxmlformats.org/officeDocument/2006/relationships/image" Target="../media/image68.png"/><Relationship Id="rId4" Type="http://schemas.openxmlformats.org/officeDocument/2006/relationships/image" Target="../media/image28.png"/><Relationship Id="rId9" Type="http://schemas.openxmlformats.org/officeDocument/2006/relationships/image" Target="../media/image33.png"/><Relationship Id="rId14" Type="http://schemas.openxmlformats.org/officeDocument/2006/relationships/image" Target="../media/image38.png"/><Relationship Id="rId22" Type="http://schemas.openxmlformats.org/officeDocument/2006/relationships/image" Target="../media/image46.png"/><Relationship Id="rId27" Type="http://schemas.openxmlformats.org/officeDocument/2006/relationships/image" Target="../media/image51.png"/><Relationship Id="rId30" Type="http://schemas.openxmlformats.org/officeDocument/2006/relationships/image" Target="../media/image54.png"/><Relationship Id="rId35" Type="http://schemas.openxmlformats.org/officeDocument/2006/relationships/image" Target="../media/image59.png"/><Relationship Id="rId43" Type="http://schemas.openxmlformats.org/officeDocument/2006/relationships/image" Target="../media/image67.png"/><Relationship Id="rId48" Type="http://schemas.openxmlformats.org/officeDocument/2006/relationships/image" Target="../media/image72.png"/><Relationship Id="rId8" Type="http://schemas.openxmlformats.org/officeDocument/2006/relationships/image" Target="../media/image32.png"/><Relationship Id="rId51" Type="http://schemas.openxmlformats.org/officeDocument/2006/relationships/image" Target="../media/image75.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77.tiff"/></Relationships>
</file>

<file path=ppt/slides/_rels/slide1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14.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81.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emf"/><Relationship Id="rId1" Type="http://schemas.openxmlformats.org/officeDocument/2006/relationships/slideLayout" Target="../slideLayouts/slideLayout2.xml"/><Relationship Id="rId4" Type="http://schemas.openxmlformats.org/officeDocument/2006/relationships/image" Target="../media/image87.png"/></Relationships>
</file>

<file path=ppt/slides/_rels/slide22.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93.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95.tiff"/><Relationship Id="rId2" Type="http://schemas.openxmlformats.org/officeDocument/2006/relationships/image" Target="../media/image94.tiff"/><Relationship Id="rId1" Type="http://schemas.openxmlformats.org/officeDocument/2006/relationships/slideLayout" Target="../slideLayouts/slideLayout2.xml"/><Relationship Id="rId4" Type="http://schemas.openxmlformats.org/officeDocument/2006/relationships/image" Target="../media/image96.tiff"/></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2.emf"/><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47472" y="2305879"/>
            <a:ext cx="4702700" cy="755905"/>
          </a:xfrm>
        </p:spPr>
        <p:txBody>
          <a:bodyPr/>
          <a:lstStyle/>
          <a:p>
            <a:r>
              <a:rPr lang="en-US" b="1" dirty="0"/>
              <a:t>DOE/SC Independent Project Review of the Proton Power Upgrade Project</a:t>
            </a:r>
          </a:p>
          <a:p>
            <a:endParaRPr lang="en-US" dirty="0"/>
          </a:p>
        </p:txBody>
      </p:sp>
      <p:sp>
        <p:nvSpPr>
          <p:cNvPr id="4" name="Subtitle 2">
            <a:extLst>
              <a:ext uri="{FF2B5EF4-FFF2-40B4-BE49-F238E27FC236}">
                <a16:creationId xmlns:a16="http://schemas.microsoft.com/office/drawing/2014/main" id="{072314AD-83B8-6E4A-B9A7-E11C3868B27F}"/>
              </a:ext>
            </a:extLst>
          </p:cNvPr>
          <p:cNvSpPr txBox="1">
            <a:spLocks/>
          </p:cNvSpPr>
          <p:nvPr/>
        </p:nvSpPr>
        <p:spPr bwMode="auto">
          <a:xfrm>
            <a:off x="347472" y="3519891"/>
            <a:ext cx="5702131" cy="1377998"/>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0" indent="0" algn="l" rtl="0" eaLnBrk="1" fontAlgn="base" hangingPunct="1">
              <a:lnSpc>
                <a:spcPct val="90000"/>
              </a:lnSpc>
              <a:spcBef>
                <a:spcPts val="1400"/>
              </a:spcBef>
              <a:spcAft>
                <a:spcPct val="0"/>
              </a:spcAft>
              <a:buClr>
                <a:schemeClr val="tx2"/>
              </a:buClr>
              <a:buFont typeface="Arial" charset="0"/>
              <a:buNone/>
              <a:defRPr sz="2400" kern="1200">
                <a:solidFill>
                  <a:schemeClr val="tx1"/>
                </a:solidFill>
                <a:latin typeface="+mn-lt"/>
                <a:ea typeface="+mn-ea"/>
                <a:cs typeface="Arial" panose="020B0604020202020204" pitchFamily="34" charset="0"/>
              </a:defRPr>
            </a:lvl1pPr>
            <a:lvl2pPr marL="457200" indent="0" algn="ctr" rtl="0" eaLnBrk="1" fontAlgn="base" hangingPunct="1">
              <a:lnSpc>
                <a:spcPct val="90000"/>
              </a:lnSpc>
              <a:spcBef>
                <a:spcPts val="800"/>
              </a:spcBef>
              <a:spcAft>
                <a:spcPct val="0"/>
              </a:spcAft>
              <a:buClr>
                <a:schemeClr val="tx2"/>
              </a:buClr>
              <a:buFont typeface="Arial" charset="0"/>
              <a:buNone/>
              <a:defRPr sz="2400" kern="1200">
                <a:solidFill>
                  <a:schemeClr val="tx1">
                    <a:tint val="75000"/>
                  </a:schemeClr>
                </a:solidFill>
                <a:latin typeface="+mn-lt"/>
                <a:ea typeface="+mn-ea"/>
                <a:cs typeface="+mn-cs"/>
              </a:defRPr>
            </a:lvl2pPr>
            <a:lvl3pPr marL="914400" indent="0" algn="ctr" rtl="0" eaLnBrk="1" fontAlgn="base" hangingPunct="1">
              <a:lnSpc>
                <a:spcPct val="90000"/>
              </a:lnSpc>
              <a:spcBef>
                <a:spcPts val="800"/>
              </a:spcBef>
              <a:spcAft>
                <a:spcPct val="0"/>
              </a:spcAft>
              <a:buClr>
                <a:schemeClr val="tx2"/>
              </a:buClr>
              <a:buFont typeface="Arial" charset="0"/>
              <a:buNone/>
              <a:defRPr sz="2000" kern="1200">
                <a:solidFill>
                  <a:schemeClr val="tx1">
                    <a:tint val="75000"/>
                  </a:schemeClr>
                </a:solidFill>
                <a:latin typeface="+mn-lt"/>
                <a:ea typeface="+mn-ea"/>
                <a:cs typeface="+mn-cs"/>
              </a:defRPr>
            </a:lvl3pPr>
            <a:lvl4pPr marL="1371600" indent="0" algn="ctr" rtl="0" eaLnBrk="1" fontAlgn="base" hangingPunct="1">
              <a:lnSpc>
                <a:spcPct val="90000"/>
              </a:lnSpc>
              <a:spcBef>
                <a:spcPts val="800"/>
              </a:spcBef>
              <a:spcAft>
                <a:spcPct val="0"/>
              </a:spcAft>
              <a:buClr>
                <a:schemeClr val="tx2"/>
              </a:buClr>
              <a:buFont typeface="Arial" charset="0"/>
              <a:buNone/>
              <a:defRPr sz="1800" kern="1200">
                <a:solidFill>
                  <a:schemeClr val="tx1">
                    <a:tint val="75000"/>
                  </a:schemeClr>
                </a:solidFill>
                <a:latin typeface="+mn-lt"/>
                <a:ea typeface="+mn-ea"/>
                <a:cs typeface="+mn-cs"/>
              </a:defRPr>
            </a:lvl4pPr>
            <a:lvl5pPr marL="1828800" indent="0" algn="ctr" rtl="0" eaLnBrk="1" fontAlgn="base" hangingPunct="1">
              <a:lnSpc>
                <a:spcPct val="90000"/>
              </a:lnSpc>
              <a:spcBef>
                <a:spcPts val="600"/>
              </a:spcBef>
              <a:spcAft>
                <a:spcPct val="0"/>
              </a:spcAft>
              <a:buClr>
                <a:schemeClr val="tx2"/>
              </a:buClr>
              <a:buFont typeface="Arial" charset="0"/>
              <a:buNone/>
              <a:defRPr sz="18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nSpc>
                <a:spcPct val="100000"/>
              </a:lnSpc>
              <a:spcBef>
                <a:spcPts val="0"/>
              </a:spcBef>
            </a:pPr>
            <a:endParaRPr lang="en-US" sz="1400" b="1" dirty="0">
              <a:latin typeface="Arial Narrow" panose="020B0606020202030204" pitchFamily="34" charset="0"/>
            </a:endParaRPr>
          </a:p>
          <a:p>
            <a:pPr>
              <a:lnSpc>
                <a:spcPct val="100000"/>
              </a:lnSpc>
              <a:spcBef>
                <a:spcPts val="0"/>
              </a:spcBef>
            </a:pPr>
            <a:r>
              <a:rPr lang="en-US" sz="2000" b="1" dirty="0">
                <a:solidFill>
                  <a:schemeClr val="bg1"/>
                </a:solidFill>
                <a:latin typeface="Century Gothic" panose="020B0502020202020204" pitchFamily="34" charset="0"/>
              </a:rPr>
              <a:t>Robert Saethre</a:t>
            </a:r>
          </a:p>
          <a:p>
            <a:pPr>
              <a:lnSpc>
                <a:spcPct val="100000"/>
              </a:lnSpc>
              <a:spcBef>
                <a:spcPts val="0"/>
              </a:spcBef>
            </a:pPr>
            <a:r>
              <a:rPr lang="en-US" sz="2000" dirty="0">
                <a:solidFill>
                  <a:schemeClr val="bg1"/>
                </a:solidFill>
                <a:latin typeface="Century Gothic" panose="020B0502020202020204" pitchFamily="34" charset="0"/>
              </a:rPr>
              <a:t>Level 3 Manager for Injection and </a:t>
            </a:r>
          </a:p>
          <a:p>
            <a:pPr>
              <a:lnSpc>
                <a:spcPct val="100000"/>
              </a:lnSpc>
              <a:spcBef>
                <a:spcPts val="0"/>
              </a:spcBef>
            </a:pPr>
            <a:r>
              <a:rPr lang="en-US" sz="2000" dirty="0">
                <a:solidFill>
                  <a:schemeClr val="bg1"/>
                </a:solidFill>
                <a:latin typeface="Century Gothic" panose="020B0502020202020204" pitchFamily="34" charset="0"/>
              </a:rPr>
              <a:t>Extraction Regions</a:t>
            </a:r>
          </a:p>
          <a:p>
            <a:pPr>
              <a:lnSpc>
                <a:spcPct val="100000"/>
              </a:lnSpc>
              <a:spcBef>
                <a:spcPts val="0"/>
              </a:spcBef>
            </a:pPr>
            <a:r>
              <a:rPr lang="en-US" sz="2000" dirty="0">
                <a:solidFill>
                  <a:schemeClr val="bg1"/>
                </a:solidFill>
                <a:latin typeface="Century Gothic" panose="020B0502020202020204" pitchFamily="34" charset="0"/>
              </a:rPr>
              <a:t>September 14-17, 2021</a:t>
            </a:r>
            <a:endParaRPr lang="en-US" b="1" dirty="0"/>
          </a:p>
          <a:p>
            <a:pPr>
              <a:lnSpc>
                <a:spcPct val="100000"/>
              </a:lnSpc>
              <a:spcBef>
                <a:spcPts val="0"/>
              </a:spcBef>
            </a:pPr>
            <a:endParaRPr lang="en-US" b="1" dirty="0"/>
          </a:p>
          <a:p>
            <a:pPr>
              <a:lnSpc>
                <a:spcPct val="100000"/>
              </a:lnSpc>
              <a:spcBef>
                <a:spcPts val="0"/>
              </a:spcBef>
            </a:pPr>
            <a:endParaRPr lang="en-US" sz="1600" dirty="0"/>
          </a:p>
          <a:p>
            <a:endParaRPr lang="en-US" dirty="0"/>
          </a:p>
        </p:txBody>
      </p:sp>
      <p:grpSp>
        <p:nvGrpSpPr>
          <p:cNvPr id="5" name="Group 4">
            <a:extLst>
              <a:ext uri="{FF2B5EF4-FFF2-40B4-BE49-F238E27FC236}">
                <a16:creationId xmlns:a16="http://schemas.microsoft.com/office/drawing/2014/main" id="{3CF42CF9-0429-4A09-BCDF-CF9E3487102D}"/>
              </a:ext>
            </a:extLst>
          </p:cNvPr>
          <p:cNvGrpSpPr/>
          <p:nvPr/>
        </p:nvGrpSpPr>
        <p:grpSpPr>
          <a:xfrm>
            <a:off x="6664003" y="1467358"/>
            <a:ext cx="3240473" cy="3273716"/>
            <a:chOff x="6945943" y="1033555"/>
            <a:chExt cx="3750440" cy="3799512"/>
          </a:xfrm>
        </p:grpSpPr>
        <p:pic>
          <p:nvPicPr>
            <p:cNvPr id="6" name="Picture 5">
              <a:extLst>
                <a:ext uri="{FF2B5EF4-FFF2-40B4-BE49-F238E27FC236}">
                  <a16:creationId xmlns:a16="http://schemas.microsoft.com/office/drawing/2014/main" id="{4C4A4EB3-0E48-456A-BC84-EC0BC3DC6208}"/>
                </a:ext>
              </a:extLst>
            </p:cNvPr>
            <p:cNvPicPr preferRelativeResize="0">
              <a:picLocks noChangeArrowheads="1"/>
            </p:cNvPicPr>
            <p:nvPr/>
          </p:nvPicPr>
          <p:blipFill rotWithShape="1">
            <a:blip r:embed="rId2" cstate="print">
              <a:extLst>
                <a:ext uri="{28A0092B-C50C-407E-A947-70E740481C1C}">
                  <a14:useLocalDpi xmlns:a14="http://schemas.microsoft.com/office/drawing/2010/main" val="0"/>
                </a:ext>
              </a:extLst>
            </a:blip>
            <a:srcRect l="14592" t="528" r="33679" b="7508"/>
            <a:stretch/>
          </p:blipFill>
          <p:spPr bwMode="auto">
            <a:xfrm>
              <a:off x="6945943" y="1033555"/>
              <a:ext cx="2382192" cy="2382192"/>
            </a:xfrm>
            <a:prstGeom prst="ellipse">
              <a:avLst/>
            </a:prstGeom>
            <a:noFill/>
            <a:ln w="76200">
              <a:solidFill>
                <a:schemeClr val="bg2">
                  <a:lumMod val="95000"/>
                  <a:alpha val="65000"/>
                </a:schemeClr>
              </a:solidFill>
              <a:miter lim="800000"/>
              <a:headEnd/>
              <a:tailEnd/>
            </a:ln>
            <a:effectLst>
              <a:outerShdw blurRad="50800" dist="38100" dir="2700000" algn="tl" rotWithShape="0">
                <a:prstClr val="black">
                  <a:alpha val="40000"/>
                </a:prstClr>
              </a:outerShdw>
            </a:effectLst>
          </p:spPr>
        </p:pic>
        <p:pic>
          <p:nvPicPr>
            <p:cNvPr id="7" name="Picture 6">
              <a:extLst>
                <a:ext uri="{FF2B5EF4-FFF2-40B4-BE49-F238E27FC236}">
                  <a16:creationId xmlns:a16="http://schemas.microsoft.com/office/drawing/2014/main" id="{36B269DE-4986-46AB-B747-CCA1CE35B3F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7295" t="-312" r="11884" b="9963"/>
            <a:stretch/>
          </p:blipFill>
          <p:spPr>
            <a:xfrm>
              <a:off x="8628438" y="1658698"/>
              <a:ext cx="2067945" cy="2067945"/>
            </a:xfrm>
            <a:prstGeom prst="ellipse">
              <a:avLst/>
            </a:prstGeom>
            <a:noFill/>
            <a:ln w="76200">
              <a:solidFill>
                <a:schemeClr val="bg2">
                  <a:lumMod val="95000"/>
                  <a:alpha val="65000"/>
                </a:schemeClr>
              </a:solidFill>
            </a:ln>
            <a:effectLst>
              <a:outerShdw blurRad="50800" dist="38100" dir="2700000" algn="tl" rotWithShape="0">
                <a:prstClr val="black">
                  <a:alpha val="40000"/>
                </a:prstClr>
              </a:outerShdw>
            </a:effectLst>
          </p:spPr>
        </p:pic>
        <p:pic>
          <p:nvPicPr>
            <p:cNvPr id="8" name="Picture 7">
              <a:extLst>
                <a:ext uri="{FF2B5EF4-FFF2-40B4-BE49-F238E27FC236}">
                  <a16:creationId xmlns:a16="http://schemas.microsoft.com/office/drawing/2014/main" id="{D7A3A831-DC07-4E67-B120-C5F7EA1E8B4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6667" r="16667"/>
            <a:stretch/>
          </p:blipFill>
          <p:spPr>
            <a:xfrm>
              <a:off x="7878631" y="2998273"/>
              <a:ext cx="1834794" cy="1834794"/>
            </a:xfrm>
            <a:prstGeom prst="ellipse">
              <a:avLst/>
            </a:prstGeom>
            <a:blipFill>
              <a:blip r:embed="rId5" cstate="print">
                <a:extLst>
                  <a:ext uri="{28A0092B-C50C-407E-A947-70E740481C1C}">
                    <a14:useLocalDpi xmlns:a14="http://schemas.microsoft.com/office/drawing/2010/main"/>
                  </a:ext>
                </a:extLst>
              </a:blip>
              <a:stretch>
                <a:fillRect/>
              </a:stretch>
            </a:blipFill>
            <a:ln w="76200">
              <a:solidFill>
                <a:schemeClr val="bg2">
                  <a:lumMod val="95000"/>
                  <a:alpha val="65000"/>
                </a:schemeClr>
              </a:solidFill>
            </a:ln>
            <a:effectLst>
              <a:outerShdw blurRad="50800" dist="38100" dir="2700000" algn="tl" rotWithShape="0">
                <a:prstClr val="black">
                  <a:alpha val="40000"/>
                </a:prstClr>
              </a:outerShdw>
            </a:effectLst>
          </p:spPr>
        </p:pic>
      </p:grpSp>
      <p:sp>
        <p:nvSpPr>
          <p:cNvPr id="11" name="TextBox 10">
            <a:extLst>
              <a:ext uri="{FF2B5EF4-FFF2-40B4-BE49-F238E27FC236}">
                <a16:creationId xmlns:a16="http://schemas.microsoft.com/office/drawing/2014/main" id="{36589B06-3CAE-4C9F-BA9C-B8C39C4D7B4B}"/>
              </a:ext>
            </a:extLst>
          </p:cNvPr>
          <p:cNvSpPr txBox="1"/>
          <p:nvPr/>
        </p:nvSpPr>
        <p:spPr>
          <a:xfrm>
            <a:off x="347472" y="1327150"/>
            <a:ext cx="6038850" cy="978729"/>
          </a:xfrm>
          <a:prstGeom prst="rect">
            <a:avLst/>
          </a:prstGeom>
          <a:noFill/>
        </p:spPr>
        <p:txBody>
          <a:bodyPr wrap="square" rtlCol="0">
            <a:spAutoFit/>
          </a:bodyPr>
          <a:lstStyle/>
          <a:p>
            <a:pPr>
              <a:lnSpc>
                <a:spcPct val="90000"/>
              </a:lnSpc>
            </a:pPr>
            <a:r>
              <a:rPr lang="en-US" sz="3200" dirty="0">
                <a:solidFill>
                  <a:schemeClr val="bg1"/>
                </a:solidFill>
                <a:latin typeface="+mj-lt"/>
              </a:rPr>
              <a:t>P.04.02 Injection Region </a:t>
            </a:r>
          </a:p>
          <a:p>
            <a:pPr>
              <a:lnSpc>
                <a:spcPct val="90000"/>
              </a:lnSpc>
            </a:pPr>
            <a:r>
              <a:rPr lang="en-US" sz="3200" dirty="0">
                <a:solidFill>
                  <a:schemeClr val="bg1"/>
                </a:solidFill>
                <a:latin typeface="+mj-lt"/>
              </a:rPr>
              <a:t>P.04.04 Extraction Region</a:t>
            </a:r>
          </a:p>
        </p:txBody>
      </p:sp>
    </p:spTree>
    <p:extLst>
      <p:ext uri="{BB962C8B-B14F-4D97-AF65-F5344CB8AC3E}">
        <p14:creationId xmlns:p14="http://schemas.microsoft.com/office/powerpoint/2010/main" val="41852767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Organization</a:t>
            </a:r>
          </a:p>
        </p:txBody>
      </p:sp>
      <p:sp>
        <p:nvSpPr>
          <p:cNvPr id="5" name="Rectangle: Rounded Corners 4">
            <a:extLst>
              <a:ext uri="{FF2B5EF4-FFF2-40B4-BE49-F238E27FC236}">
                <a16:creationId xmlns:a16="http://schemas.microsoft.com/office/drawing/2014/main" id="{B313DEDE-D589-4D0A-95AA-6163C5ECCC8A}"/>
              </a:ext>
            </a:extLst>
          </p:cNvPr>
          <p:cNvSpPr/>
          <p:nvPr/>
        </p:nvSpPr>
        <p:spPr>
          <a:xfrm>
            <a:off x="9872830" y="365760"/>
            <a:ext cx="1736250" cy="355807"/>
          </a:xfrm>
          <a:prstGeom prst="roundRect">
            <a:avLst/>
          </a:prstGeom>
          <a:solidFill>
            <a:schemeClr val="tx2"/>
          </a:solidFill>
          <a:ln w="19050">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r>
              <a:rPr lang="en-US" b="1" dirty="0">
                <a:solidFill>
                  <a:schemeClr val="bg1"/>
                </a:solidFill>
              </a:rPr>
              <a:t>Charge:</a:t>
            </a:r>
            <a:r>
              <a:rPr lang="en-US" b="1" baseline="0" dirty="0">
                <a:solidFill>
                  <a:schemeClr val="bg1"/>
                </a:solidFill>
              </a:rPr>
              <a:t> 5</a:t>
            </a:r>
            <a:endParaRPr lang="en-US" b="1" dirty="0">
              <a:solidFill>
                <a:schemeClr val="bg1"/>
              </a:solidFill>
            </a:endParaRPr>
          </a:p>
        </p:txBody>
      </p:sp>
      <p:grpSp>
        <p:nvGrpSpPr>
          <p:cNvPr id="6" name="object 2">
            <a:extLst>
              <a:ext uri="{FF2B5EF4-FFF2-40B4-BE49-F238E27FC236}">
                <a16:creationId xmlns:a16="http://schemas.microsoft.com/office/drawing/2014/main" id="{FC81CB0A-6D61-4F0D-85C0-3EEEE7518FBB}"/>
              </a:ext>
            </a:extLst>
          </p:cNvPr>
          <p:cNvGrpSpPr/>
          <p:nvPr/>
        </p:nvGrpSpPr>
        <p:grpSpPr>
          <a:xfrm>
            <a:off x="5073690" y="1151296"/>
            <a:ext cx="1853564" cy="755650"/>
            <a:chOff x="4111164" y="1688706"/>
            <a:chExt cx="1853564" cy="755650"/>
          </a:xfrm>
        </p:grpSpPr>
        <p:pic>
          <p:nvPicPr>
            <p:cNvPr id="7" name="object 3">
              <a:extLst>
                <a:ext uri="{FF2B5EF4-FFF2-40B4-BE49-F238E27FC236}">
                  <a16:creationId xmlns:a16="http://schemas.microsoft.com/office/drawing/2014/main" id="{479A487D-5BBE-491C-AB9E-19E98678EBC6}"/>
                </a:ext>
              </a:extLst>
            </p:cNvPr>
            <p:cNvPicPr/>
            <p:nvPr/>
          </p:nvPicPr>
          <p:blipFill>
            <a:blip r:embed="rId2" cstate="print"/>
            <a:stretch>
              <a:fillRect/>
            </a:stretch>
          </p:blipFill>
          <p:spPr>
            <a:xfrm>
              <a:off x="4130498" y="1709669"/>
              <a:ext cx="1833720" cy="734282"/>
            </a:xfrm>
            <a:prstGeom prst="rect">
              <a:avLst/>
            </a:prstGeom>
          </p:spPr>
        </p:pic>
        <p:pic>
          <p:nvPicPr>
            <p:cNvPr id="8" name="object 4">
              <a:extLst>
                <a:ext uri="{FF2B5EF4-FFF2-40B4-BE49-F238E27FC236}">
                  <a16:creationId xmlns:a16="http://schemas.microsoft.com/office/drawing/2014/main" id="{CA9D719A-8ABD-4ADE-9148-F15173DAE563}"/>
                </a:ext>
              </a:extLst>
            </p:cNvPr>
            <p:cNvPicPr/>
            <p:nvPr/>
          </p:nvPicPr>
          <p:blipFill>
            <a:blip r:embed="rId3" cstate="print"/>
            <a:stretch>
              <a:fillRect/>
            </a:stretch>
          </p:blipFill>
          <p:spPr>
            <a:xfrm>
              <a:off x="4112751" y="1690293"/>
              <a:ext cx="1827169" cy="731353"/>
            </a:xfrm>
            <a:prstGeom prst="rect">
              <a:avLst/>
            </a:prstGeom>
          </p:spPr>
        </p:pic>
        <p:sp>
          <p:nvSpPr>
            <p:cNvPr id="9" name="object 5">
              <a:extLst>
                <a:ext uri="{FF2B5EF4-FFF2-40B4-BE49-F238E27FC236}">
                  <a16:creationId xmlns:a16="http://schemas.microsoft.com/office/drawing/2014/main" id="{FABED901-86BF-4E4A-B84F-A8F22263454B}"/>
                </a:ext>
              </a:extLst>
            </p:cNvPr>
            <p:cNvSpPr/>
            <p:nvPr/>
          </p:nvSpPr>
          <p:spPr>
            <a:xfrm>
              <a:off x="4112751" y="1690293"/>
              <a:ext cx="1827530" cy="731520"/>
            </a:xfrm>
            <a:custGeom>
              <a:avLst/>
              <a:gdLst/>
              <a:ahLst/>
              <a:cxnLst/>
              <a:rect l="l" t="t" r="r" b="b"/>
              <a:pathLst>
                <a:path w="1827529" h="731519">
                  <a:moveTo>
                    <a:pt x="0" y="731353"/>
                  </a:moveTo>
                  <a:lnTo>
                    <a:pt x="0" y="0"/>
                  </a:lnTo>
                  <a:lnTo>
                    <a:pt x="1827169" y="0"/>
                  </a:lnTo>
                  <a:lnTo>
                    <a:pt x="1827169" y="731353"/>
                  </a:lnTo>
                  <a:lnTo>
                    <a:pt x="0" y="731353"/>
                  </a:lnTo>
                  <a:close/>
                </a:path>
              </a:pathLst>
            </a:custGeom>
            <a:ln w="3175">
              <a:solidFill>
                <a:srgbClr val="404040"/>
              </a:solidFill>
            </a:ln>
          </p:spPr>
          <p:txBody>
            <a:bodyPr wrap="square" lIns="0" tIns="0" rIns="0" bIns="0" rtlCol="0"/>
            <a:lstStyle/>
            <a:p>
              <a:endParaRPr/>
            </a:p>
          </p:txBody>
        </p:sp>
        <p:sp>
          <p:nvSpPr>
            <p:cNvPr id="10" name="object 6">
              <a:extLst>
                <a:ext uri="{FF2B5EF4-FFF2-40B4-BE49-F238E27FC236}">
                  <a16:creationId xmlns:a16="http://schemas.microsoft.com/office/drawing/2014/main" id="{183B6962-8A3B-4315-A787-67950ECACD29}"/>
                </a:ext>
              </a:extLst>
            </p:cNvPr>
            <p:cNvSpPr/>
            <p:nvPr/>
          </p:nvSpPr>
          <p:spPr>
            <a:xfrm>
              <a:off x="4135429" y="1713781"/>
              <a:ext cx="1781810" cy="685800"/>
            </a:xfrm>
            <a:custGeom>
              <a:avLst/>
              <a:gdLst/>
              <a:ahLst/>
              <a:cxnLst/>
              <a:rect l="l" t="t" r="r" b="b"/>
              <a:pathLst>
                <a:path w="1781810" h="685800">
                  <a:moveTo>
                    <a:pt x="0" y="685188"/>
                  </a:moveTo>
                  <a:lnTo>
                    <a:pt x="0" y="0"/>
                  </a:lnTo>
                  <a:lnTo>
                    <a:pt x="1781814" y="0"/>
                  </a:lnTo>
                  <a:lnTo>
                    <a:pt x="1781814" y="685188"/>
                  </a:lnTo>
                  <a:lnTo>
                    <a:pt x="0" y="685188"/>
                  </a:lnTo>
                  <a:close/>
                </a:path>
              </a:pathLst>
            </a:custGeom>
            <a:ln w="3175">
              <a:solidFill>
                <a:srgbClr val="404040"/>
              </a:solidFill>
            </a:ln>
          </p:spPr>
          <p:txBody>
            <a:bodyPr wrap="square" lIns="0" tIns="0" rIns="0" bIns="0" rtlCol="0"/>
            <a:lstStyle/>
            <a:p>
              <a:endParaRPr/>
            </a:p>
          </p:txBody>
        </p:sp>
      </p:grpSp>
      <p:sp>
        <p:nvSpPr>
          <p:cNvPr id="11" name="object 7">
            <a:extLst>
              <a:ext uri="{FF2B5EF4-FFF2-40B4-BE49-F238E27FC236}">
                <a16:creationId xmlns:a16="http://schemas.microsoft.com/office/drawing/2014/main" id="{7500FC0C-E355-403C-B2A3-CF920421980B}"/>
              </a:ext>
            </a:extLst>
          </p:cNvPr>
          <p:cNvSpPr txBox="1"/>
          <p:nvPr/>
        </p:nvSpPr>
        <p:spPr>
          <a:xfrm>
            <a:off x="5691072" y="1349143"/>
            <a:ext cx="596900" cy="315595"/>
          </a:xfrm>
          <a:prstGeom prst="rect">
            <a:avLst/>
          </a:prstGeom>
        </p:spPr>
        <p:txBody>
          <a:bodyPr vert="horz" wrap="square" lIns="0" tIns="12700" rIns="0" bIns="0" rtlCol="0">
            <a:spAutoFit/>
          </a:bodyPr>
          <a:lstStyle/>
          <a:p>
            <a:pPr marL="43815">
              <a:lnSpc>
                <a:spcPct val="100000"/>
              </a:lnSpc>
              <a:spcBef>
                <a:spcPts val="100"/>
              </a:spcBef>
            </a:pPr>
            <a:r>
              <a:rPr sz="1000" b="1" spc="-5" dirty="0">
                <a:latin typeface="Arial"/>
                <a:cs typeface="Arial"/>
              </a:rPr>
              <a:t>P.4</a:t>
            </a:r>
            <a:r>
              <a:rPr sz="1000" b="1" spc="-45" dirty="0">
                <a:latin typeface="Arial"/>
                <a:cs typeface="Arial"/>
              </a:rPr>
              <a:t> </a:t>
            </a:r>
            <a:r>
              <a:rPr sz="1000" b="1" spc="-5" dirty="0">
                <a:latin typeface="Arial"/>
                <a:cs typeface="Arial"/>
              </a:rPr>
              <a:t>Ring</a:t>
            </a:r>
            <a:endParaRPr sz="1000">
              <a:latin typeface="Arial"/>
              <a:cs typeface="Arial"/>
            </a:endParaRPr>
          </a:p>
          <a:p>
            <a:pPr marL="12700">
              <a:lnSpc>
                <a:spcPct val="100000"/>
              </a:lnSpc>
              <a:spcBef>
                <a:spcPts val="5"/>
              </a:spcBef>
            </a:pPr>
            <a:r>
              <a:rPr sz="900" spc="-5" dirty="0">
                <a:latin typeface="Arial"/>
                <a:cs typeface="Arial"/>
              </a:rPr>
              <a:t>Nic</a:t>
            </a:r>
            <a:r>
              <a:rPr sz="900" dirty="0">
                <a:latin typeface="Arial"/>
                <a:cs typeface="Arial"/>
              </a:rPr>
              <a:t>k</a:t>
            </a:r>
            <a:r>
              <a:rPr sz="900" spc="-5" dirty="0">
                <a:latin typeface="Arial"/>
                <a:cs typeface="Arial"/>
              </a:rPr>
              <a:t> </a:t>
            </a:r>
            <a:r>
              <a:rPr sz="900" dirty="0">
                <a:latin typeface="Arial"/>
                <a:cs typeface="Arial"/>
              </a:rPr>
              <a:t>Evans</a:t>
            </a:r>
            <a:endParaRPr sz="900">
              <a:latin typeface="Arial"/>
              <a:cs typeface="Arial"/>
            </a:endParaRPr>
          </a:p>
        </p:txBody>
      </p:sp>
      <p:grpSp>
        <p:nvGrpSpPr>
          <p:cNvPr id="12" name="object 8">
            <a:extLst>
              <a:ext uri="{FF2B5EF4-FFF2-40B4-BE49-F238E27FC236}">
                <a16:creationId xmlns:a16="http://schemas.microsoft.com/office/drawing/2014/main" id="{1F2A4843-E3CD-447A-A79C-10577E5B86B7}"/>
              </a:ext>
            </a:extLst>
          </p:cNvPr>
          <p:cNvGrpSpPr/>
          <p:nvPr/>
        </p:nvGrpSpPr>
        <p:grpSpPr>
          <a:xfrm>
            <a:off x="2948471" y="2179889"/>
            <a:ext cx="846455" cy="708025"/>
            <a:chOff x="1985945" y="2717299"/>
            <a:chExt cx="846455" cy="708025"/>
          </a:xfrm>
        </p:grpSpPr>
        <p:pic>
          <p:nvPicPr>
            <p:cNvPr id="13" name="object 9">
              <a:extLst>
                <a:ext uri="{FF2B5EF4-FFF2-40B4-BE49-F238E27FC236}">
                  <a16:creationId xmlns:a16="http://schemas.microsoft.com/office/drawing/2014/main" id="{65237781-6CFE-4537-AAAF-93846E54D1F9}"/>
                </a:ext>
              </a:extLst>
            </p:cNvPr>
            <p:cNvPicPr/>
            <p:nvPr/>
          </p:nvPicPr>
          <p:blipFill>
            <a:blip r:embed="rId4" cstate="print"/>
            <a:stretch>
              <a:fillRect/>
            </a:stretch>
          </p:blipFill>
          <p:spPr>
            <a:xfrm>
              <a:off x="2004914" y="2734649"/>
              <a:ext cx="826988" cy="690109"/>
            </a:xfrm>
            <a:prstGeom prst="rect">
              <a:avLst/>
            </a:prstGeom>
          </p:spPr>
        </p:pic>
        <p:pic>
          <p:nvPicPr>
            <p:cNvPr id="14" name="object 10">
              <a:extLst>
                <a:ext uri="{FF2B5EF4-FFF2-40B4-BE49-F238E27FC236}">
                  <a16:creationId xmlns:a16="http://schemas.microsoft.com/office/drawing/2014/main" id="{C0B4A9B6-5C3A-4383-9C73-9C06A538912C}"/>
                </a:ext>
              </a:extLst>
            </p:cNvPr>
            <p:cNvPicPr/>
            <p:nvPr/>
          </p:nvPicPr>
          <p:blipFill>
            <a:blip r:embed="rId5" cstate="print"/>
            <a:stretch>
              <a:fillRect/>
            </a:stretch>
          </p:blipFill>
          <p:spPr>
            <a:xfrm>
              <a:off x="1987533" y="2718886"/>
              <a:ext cx="822874" cy="685188"/>
            </a:xfrm>
            <a:prstGeom prst="rect">
              <a:avLst/>
            </a:prstGeom>
          </p:spPr>
        </p:pic>
        <p:sp>
          <p:nvSpPr>
            <p:cNvPr id="15" name="object 11">
              <a:extLst>
                <a:ext uri="{FF2B5EF4-FFF2-40B4-BE49-F238E27FC236}">
                  <a16:creationId xmlns:a16="http://schemas.microsoft.com/office/drawing/2014/main" id="{EE3D5DCC-A7DF-41F5-B46E-E3381F252DA6}"/>
                </a:ext>
              </a:extLst>
            </p:cNvPr>
            <p:cNvSpPr/>
            <p:nvPr/>
          </p:nvSpPr>
          <p:spPr>
            <a:xfrm>
              <a:off x="1987533" y="2718886"/>
              <a:ext cx="822960" cy="685800"/>
            </a:xfrm>
            <a:custGeom>
              <a:avLst/>
              <a:gdLst/>
              <a:ahLst/>
              <a:cxnLst/>
              <a:rect l="l" t="t" r="r" b="b"/>
              <a:pathLst>
                <a:path w="822960" h="685800">
                  <a:moveTo>
                    <a:pt x="0" y="685188"/>
                  </a:moveTo>
                  <a:lnTo>
                    <a:pt x="0" y="0"/>
                  </a:lnTo>
                  <a:lnTo>
                    <a:pt x="822874" y="0"/>
                  </a:lnTo>
                  <a:lnTo>
                    <a:pt x="822874" y="685188"/>
                  </a:lnTo>
                  <a:lnTo>
                    <a:pt x="0" y="685188"/>
                  </a:lnTo>
                  <a:close/>
                </a:path>
              </a:pathLst>
            </a:custGeom>
            <a:ln w="3175">
              <a:solidFill>
                <a:srgbClr val="404040"/>
              </a:solidFill>
            </a:ln>
          </p:spPr>
          <p:txBody>
            <a:bodyPr wrap="square" lIns="0" tIns="0" rIns="0" bIns="0" rtlCol="0"/>
            <a:lstStyle/>
            <a:p>
              <a:endParaRPr/>
            </a:p>
          </p:txBody>
        </p:sp>
      </p:grpSp>
      <p:sp>
        <p:nvSpPr>
          <p:cNvPr id="16" name="object 12">
            <a:extLst>
              <a:ext uri="{FF2B5EF4-FFF2-40B4-BE49-F238E27FC236}">
                <a16:creationId xmlns:a16="http://schemas.microsoft.com/office/drawing/2014/main" id="{E2E7D13E-BD9E-4061-B5F4-5A1832C10897}"/>
              </a:ext>
            </a:extLst>
          </p:cNvPr>
          <p:cNvSpPr txBox="1"/>
          <p:nvPr/>
        </p:nvSpPr>
        <p:spPr>
          <a:xfrm>
            <a:off x="2964895" y="2302412"/>
            <a:ext cx="793750" cy="422275"/>
          </a:xfrm>
          <a:prstGeom prst="rect">
            <a:avLst/>
          </a:prstGeom>
        </p:spPr>
        <p:txBody>
          <a:bodyPr vert="horz" wrap="square" lIns="0" tIns="12700" rIns="0" bIns="0" rtlCol="0">
            <a:spAutoFit/>
          </a:bodyPr>
          <a:lstStyle/>
          <a:p>
            <a:pPr marL="203835" marR="5080" indent="-191770">
              <a:lnSpc>
                <a:spcPct val="100000"/>
              </a:lnSpc>
              <a:spcBef>
                <a:spcPts val="100"/>
              </a:spcBef>
            </a:pPr>
            <a:r>
              <a:rPr sz="900" b="1" spc="-5" dirty="0">
                <a:latin typeface="Arial"/>
                <a:cs typeface="Arial"/>
              </a:rPr>
              <a:t>P.4.2</a:t>
            </a:r>
            <a:r>
              <a:rPr sz="900" b="1" spc="-55" dirty="0">
                <a:latin typeface="Arial"/>
                <a:cs typeface="Arial"/>
              </a:rPr>
              <a:t> </a:t>
            </a:r>
            <a:r>
              <a:rPr sz="900" b="1" spc="-5" dirty="0">
                <a:latin typeface="Arial"/>
                <a:cs typeface="Arial"/>
              </a:rPr>
              <a:t>Injection </a:t>
            </a:r>
            <a:r>
              <a:rPr sz="900" b="1" spc="-235" dirty="0">
                <a:latin typeface="Arial"/>
                <a:cs typeface="Arial"/>
              </a:rPr>
              <a:t> </a:t>
            </a:r>
            <a:r>
              <a:rPr sz="900" b="1" spc="-5" dirty="0">
                <a:latin typeface="Arial"/>
                <a:cs typeface="Arial"/>
              </a:rPr>
              <a:t>Region</a:t>
            </a:r>
            <a:endParaRPr sz="900">
              <a:latin typeface="Arial"/>
              <a:cs typeface="Arial"/>
            </a:endParaRPr>
          </a:p>
          <a:p>
            <a:pPr marL="52705">
              <a:lnSpc>
                <a:spcPct val="100000"/>
              </a:lnSpc>
              <a:spcBef>
                <a:spcPts val="5"/>
              </a:spcBef>
            </a:pPr>
            <a:r>
              <a:rPr sz="800" spc="-5" dirty="0">
                <a:latin typeface="Arial"/>
                <a:cs typeface="Arial"/>
              </a:rPr>
              <a:t>Robert</a:t>
            </a:r>
            <a:r>
              <a:rPr sz="800" spc="-35" dirty="0">
                <a:latin typeface="Arial"/>
                <a:cs typeface="Arial"/>
              </a:rPr>
              <a:t> </a:t>
            </a:r>
            <a:r>
              <a:rPr sz="800" spc="-5" dirty="0">
                <a:latin typeface="Arial"/>
                <a:cs typeface="Arial"/>
              </a:rPr>
              <a:t>Saethre</a:t>
            </a:r>
            <a:endParaRPr sz="800">
              <a:latin typeface="Arial"/>
              <a:cs typeface="Arial"/>
            </a:endParaRPr>
          </a:p>
        </p:txBody>
      </p:sp>
      <p:grpSp>
        <p:nvGrpSpPr>
          <p:cNvPr id="17" name="object 13">
            <a:extLst>
              <a:ext uri="{FF2B5EF4-FFF2-40B4-BE49-F238E27FC236}">
                <a16:creationId xmlns:a16="http://schemas.microsoft.com/office/drawing/2014/main" id="{E9C4A7F6-99EC-44EB-878D-A59E85E824BA}"/>
              </a:ext>
            </a:extLst>
          </p:cNvPr>
          <p:cNvGrpSpPr/>
          <p:nvPr/>
        </p:nvGrpSpPr>
        <p:grpSpPr>
          <a:xfrm>
            <a:off x="3355146" y="1877887"/>
            <a:ext cx="5697220" cy="1009650"/>
            <a:chOff x="2392620" y="2415297"/>
            <a:chExt cx="5697220" cy="1009650"/>
          </a:xfrm>
        </p:grpSpPr>
        <p:sp>
          <p:nvSpPr>
            <p:cNvPr id="18" name="object 14">
              <a:extLst>
                <a:ext uri="{FF2B5EF4-FFF2-40B4-BE49-F238E27FC236}">
                  <a16:creationId xmlns:a16="http://schemas.microsoft.com/office/drawing/2014/main" id="{4C6D764B-D6E6-4D5D-9CC7-5B40FFD7F8BA}"/>
                </a:ext>
              </a:extLst>
            </p:cNvPr>
            <p:cNvSpPr/>
            <p:nvPr/>
          </p:nvSpPr>
          <p:spPr>
            <a:xfrm>
              <a:off x="2398970" y="2421647"/>
              <a:ext cx="2627630" cy="297815"/>
            </a:xfrm>
            <a:custGeom>
              <a:avLst/>
              <a:gdLst/>
              <a:ahLst/>
              <a:cxnLst/>
              <a:rect l="l" t="t" r="r" b="b"/>
              <a:pathLst>
                <a:path w="2627629" h="297814">
                  <a:moveTo>
                    <a:pt x="2627366" y="0"/>
                  </a:moveTo>
                  <a:lnTo>
                    <a:pt x="2627366" y="183040"/>
                  </a:lnTo>
                  <a:lnTo>
                    <a:pt x="0" y="183040"/>
                  </a:lnTo>
                  <a:lnTo>
                    <a:pt x="0" y="297239"/>
                  </a:lnTo>
                </a:path>
              </a:pathLst>
            </a:custGeom>
            <a:ln w="12688">
              <a:solidFill>
                <a:srgbClr val="404040"/>
              </a:solidFill>
            </a:ln>
          </p:spPr>
          <p:txBody>
            <a:bodyPr wrap="square" lIns="0" tIns="0" rIns="0" bIns="0" rtlCol="0"/>
            <a:lstStyle/>
            <a:p>
              <a:endParaRPr/>
            </a:p>
          </p:txBody>
        </p:sp>
        <p:pic>
          <p:nvPicPr>
            <p:cNvPr id="19" name="object 15">
              <a:extLst>
                <a:ext uri="{FF2B5EF4-FFF2-40B4-BE49-F238E27FC236}">
                  <a16:creationId xmlns:a16="http://schemas.microsoft.com/office/drawing/2014/main" id="{296B9D3F-D681-4F10-B585-1B779D05145C}"/>
                </a:ext>
              </a:extLst>
            </p:cNvPr>
            <p:cNvPicPr/>
            <p:nvPr/>
          </p:nvPicPr>
          <p:blipFill>
            <a:blip r:embed="rId6" cstate="print"/>
            <a:stretch>
              <a:fillRect/>
            </a:stretch>
          </p:blipFill>
          <p:spPr>
            <a:xfrm>
              <a:off x="7262449" y="2734649"/>
              <a:ext cx="826988" cy="690109"/>
            </a:xfrm>
            <a:prstGeom prst="rect">
              <a:avLst/>
            </a:prstGeom>
          </p:spPr>
        </p:pic>
        <p:pic>
          <p:nvPicPr>
            <p:cNvPr id="20" name="object 16">
              <a:extLst>
                <a:ext uri="{FF2B5EF4-FFF2-40B4-BE49-F238E27FC236}">
                  <a16:creationId xmlns:a16="http://schemas.microsoft.com/office/drawing/2014/main" id="{D27C8492-C583-448C-86C0-8D687C7C87DE}"/>
                </a:ext>
              </a:extLst>
            </p:cNvPr>
            <p:cNvPicPr/>
            <p:nvPr/>
          </p:nvPicPr>
          <p:blipFill>
            <a:blip r:embed="rId5" cstate="print"/>
            <a:stretch>
              <a:fillRect/>
            </a:stretch>
          </p:blipFill>
          <p:spPr>
            <a:xfrm>
              <a:off x="7242266" y="2718886"/>
              <a:ext cx="822874" cy="685188"/>
            </a:xfrm>
            <a:prstGeom prst="rect">
              <a:avLst/>
            </a:prstGeom>
          </p:spPr>
        </p:pic>
        <p:sp>
          <p:nvSpPr>
            <p:cNvPr id="21" name="object 17">
              <a:extLst>
                <a:ext uri="{FF2B5EF4-FFF2-40B4-BE49-F238E27FC236}">
                  <a16:creationId xmlns:a16="http://schemas.microsoft.com/office/drawing/2014/main" id="{F0F28C13-6C48-4AD6-B904-F253C74294DA}"/>
                </a:ext>
              </a:extLst>
            </p:cNvPr>
            <p:cNvSpPr/>
            <p:nvPr/>
          </p:nvSpPr>
          <p:spPr>
            <a:xfrm>
              <a:off x="7242266" y="2718886"/>
              <a:ext cx="822960" cy="685800"/>
            </a:xfrm>
            <a:custGeom>
              <a:avLst/>
              <a:gdLst/>
              <a:ahLst/>
              <a:cxnLst/>
              <a:rect l="l" t="t" r="r" b="b"/>
              <a:pathLst>
                <a:path w="822959" h="685800">
                  <a:moveTo>
                    <a:pt x="0" y="685188"/>
                  </a:moveTo>
                  <a:lnTo>
                    <a:pt x="0" y="0"/>
                  </a:lnTo>
                  <a:lnTo>
                    <a:pt x="822874" y="0"/>
                  </a:lnTo>
                  <a:lnTo>
                    <a:pt x="822874" y="685188"/>
                  </a:lnTo>
                  <a:lnTo>
                    <a:pt x="0" y="685188"/>
                  </a:lnTo>
                  <a:close/>
                </a:path>
              </a:pathLst>
            </a:custGeom>
            <a:ln w="3175">
              <a:solidFill>
                <a:srgbClr val="404040"/>
              </a:solidFill>
            </a:ln>
          </p:spPr>
          <p:txBody>
            <a:bodyPr wrap="square" lIns="0" tIns="0" rIns="0" bIns="0" rtlCol="0"/>
            <a:lstStyle/>
            <a:p>
              <a:endParaRPr/>
            </a:p>
          </p:txBody>
        </p:sp>
      </p:grpSp>
      <p:sp>
        <p:nvSpPr>
          <p:cNvPr id="22" name="object 18">
            <a:extLst>
              <a:ext uri="{FF2B5EF4-FFF2-40B4-BE49-F238E27FC236}">
                <a16:creationId xmlns:a16="http://schemas.microsoft.com/office/drawing/2014/main" id="{E9A55CF8-2C18-4FC2-A0E6-628ACD728770}"/>
              </a:ext>
            </a:extLst>
          </p:cNvPr>
          <p:cNvSpPr txBox="1"/>
          <p:nvPr/>
        </p:nvSpPr>
        <p:spPr>
          <a:xfrm>
            <a:off x="8302240" y="2302412"/>
            <a:ext cx="628015" cy="422275"/>
          </a:xfrm>
          <a:prstGeom prst="rect">
            <a:avLst/>
          </a:prstGeom>
        </p:spPr>
        <p:txBody>
          <a:bodyPr vert="horz" wrap="square" lIns="0" tIns="12700" rIns="0" bIns="0" rtlCol="0">
            <a:spAutoFit/>
          </a:bodyPr>
          <a:lstStyle/>
          <a:p>
            <a:pPr marL="187325" marR="5080" indent="-175260">
              <a:lnSpc>
                <a:spcPct val="100000"/>
              </a:lnSpc>
              <a:spcBef>
                <a:spcPts val="100"/>
              </a:spcBef>
            </a:pPr>
            <a:r>
              <a:rPr sz="900" b="1" spc="-5" dirty="0">
                <a:latin typeface="Arial"/>
                <a:cs typeface="Arial"/>
              </a:rPr>
              <a:t>P.4.</a:t>
            </a:r>
            <a:r>
              <a:rPr sz="900" b="1" dirty="0">
                <a:latin typeface="Arial"/>
                <a:cs typeface="Arial"/>
              </a:rPr>
              <a:t>7</a:t>
            </a:r>
            <a:r>
              <a:rPr sz="900" b="1" spc="-5" dirty="0">
                <a:latin typeface="Arial"/>
                <a:cs typeface="Arial"/>
              </a:rPr>
              <a:t> RTBT  Stub</a:t>
            </a:r>
            <a:endParaRPr sz="900">
              <a:latin typeface="Arial"/>
              <a:cs typeface="Arial"/>
            </a:endParaRPr>
          </a:p>
          <a:p>
            <a:pPr marL="60325">
              <a:lnSpc>
                <a:spcPct val="100000"/>
              </a:lnSpc>
              <a:spcBef>
                <a:spcPts val="5"/>
              </a:spcBef>
            </a:pPr>
            <a:r>
              <a:rPr sz="800" spc="-5" dirty="0">
                <a:latin typeface="Arial"/>
                <a:cs typeface="Arial"/>
              </a:rPr>
              <a:t>Nick</a:t>
            </a:r>
            <a:r>
              <a:rPr sz="800" spc="-45" dirty="0">
                <a:latin typeface="Arial"/>
                <a:cs typeface="Arial"/>
              </a:rPr>
              <a:t> </a:t>
            </a:r>
            <a:r>
              <a:rPr sz="800" spc="-5" dirty="0">
                <a:latin typeface="Arial"/>
                <a:cs typeface="Arial"/>
              </a:rPr>
              <a:t>Evans</a:t>
            </a:r>
            <a:endParaRPr sz="800">
              <a:latin typeface="Arial"/>
              <a:cs typeface="Arial"/>
            </a:endParaRPr>
          </a:p>
        </p:txBody>
      </p:sp>
      <p:grpSp>
        <p:nvGrpSpPr>
          <p:cNvPr id="23" name="object 19">
            <a:extLst>
              <a:ext uri="{FF2B5EF4-FFF2-40B4-BE49-F238E27FC236}">
                <a16:creationId xmlns:a16="http://schemas.microsoft.com/office/drawing/2014/main" id="{2F835776-4878-4763-A495-602F0FF4CC14}"/>
              </a:ext>
            </a:extLst>
          </p:cNvPr>
          <p:cNvGrpSpPr/>
          <p:nvPr/>
        </p:nvGrpSpPr>
        <p:grpSpPr>
          <a:xfrm>
            <a:off x="5982512" y="1877887"/>
            <a:ext cx="2640330" cy="1009650"/>
            <a:chOff x="5019986" y="2415297"/>
            <a:chExt cx="2640330" cy="1009650"/>
          </a:xfrm>
        </p:grpSpPr>
        <p:sp>
          <p:nvSpPr>
            <p:cNvPr id="24" name="object 20">
              <a:extLst>
                <a:ext uri="{FF2B5EF4-FFF2-40B4-BE49-F238E27FC236}">
                  <a16:creationId xmlns:a16="http://schemas.microsoft.com/office/drawing/2014/main" id="{235D3BD3-0CD3-4138-83EF-6ACF9C90FC42}"/>
                </a:ext>
              </a:extLst>
            </p:cNvPr>
            <p:cNvSpPr/>
            <p:nvPr/>
          </p:nvSpPr>
          <p:spPr>
            <a:xfrm>
              <a:off x="5026336" y="2421647"/>
              <a:ext cx="2627630" cy="297815"/>
            </a:xfrm>
            <a:custGeom>
              <a:avLst/>
              <a:gdLst/>
              <a:ahLst/>
              <a:cxnLst/>
              <a:rect l="l" t="t" r="r" b="b"/>
              <a:pathLst>
                <a:path w="2627629" h="297814">
                  <a:moveTo>
                    <a:pt x="0" y="0"/>
                  </a:moveTo>
                  <a:lnTo>
                    <a:pt x="0" y="183040"/>
                  </a:lnTo>
                  <a:lnTo>
                    <a:pt x="2627366" y="183040"/>
                  </a:lnTo>
                  <a:lnTo>
                    <a:pt x="2627366" y="297239"/>
                  </a:lnTo>
                </a:path>
              </a:pathLst>
            </a:custGeom>
            <a:ln w="12688">
              <a:solidFill>
                <a:srgbClr val="404040"/>
              </a:solidFill>
            </a:ln>
          </p:spPr>
          <p:txBody>
            <a:bodyPr wrap="square" lIns="0" tIns="0" rIns="0" bIns="0" rtlCol="0"/>
            <a:lstStyle/>
            <a:p>
              <a:endParaRPr/>
            </a:p>
          </p:txBody>
        </p:sp>
        <p:pic>
          <p:nvPicPr>
            <p:cNvPr id="25" name="object 21">
              <a:extLst>
                <a:ext uri="{FF2B5EF4-FFF2-40B4-BE49-F238E27FC236}">
                  <a16:creationId xmlns:a16="http://schemas.microsoft.com/office/drawing/2014/main" id="{1E609D2E-3FA9-4C8E-B147-33B9A4CA82B1}"/>
                </a:ext>
              </a:extLst>
            </p:cNvPr>
            <p:cNvPicPr/>
            <p:nvPr/>
          </p:nvPicPr>
          <p:blipFill>
            <a:blip r:embed="rId7" cstate="print"/>
            <a:stretch>
              <a:fillRect/>
            </a:stretch>
          </p:blipFill>
          <p:spPr>
            <a:xfrm>
              <a:off x="6233047" y="2734649"/>
              <a:ext cx="826988" cy="690109"/>
            </a:xfrm>
            <a:prstGeom prst="rect">
              <a:avLst/>
            </a:prstGeom>
          </p:spPr>
        </p:pic>
        <p:pic>
          <p:nvPicPr>
            <p:cNvPr id="26" name="object 22">
              <a:extLst>
                <a:ext uri="{FF2B5EF4-FFF2-40B4-BE49-F238E27FC236}">
                  <a16:creationId xmlns:a16="http://schemas.microsoft.com/office/drawing/2014/main" id="{D72B9089-E898-46A6-9385-00573C5DEF0B}"/>
                </a:ext>
              </a:extLst>
            </p:cNvPr>
            <p:cNvPicPr/>
            <p:nvPr/>
          </p:nvPicPr>
          <p:blipFill>
            <a:blip r:embed="rId5" cstate="print"/>
            <a:stretch>
              <a:fillRect/>
            </a:stretch>
          </p:blipFill>
          <p:spPr>
            <a:xfrm>
              <a:off x="6214483" y="2718886"/>
              <a:ext cx="822064" cy="685188"/>
            </a:xfrm>
            <a:prstGeom prst="rect">
              <a:avLst/>
            </a:prstGeom>
          </p:spPr>
        </p:pic>
        <p:sp>
          <p:nvSpPr>
            <p:cNvPr id="27" name="object 23">
              <a:extLst>
                <a:ext uri="{FF2B5EF4-FFF2-40B4-BE49-F238E27FC236}">
                  <a16:creationId xmlns:a16="http://schemas.microsoft.com/office/drawing/2014/main" id="{90EADA31-B261-43E0-A2A4-EFAFC1ABDD41}"/>
                </a:ext>
              </a:extLst>
            </p:cNvPr>
            <p:cNvSpPr/>
            <p:nvPr/>
          </p:nvSpPr>
          <p:spPr>
            <a:xfrm>
              <a:off x="6214483" y="2718886"/>
              <a:ext cx="822325" cy="685800"/>
            </a:xfrm>
            <a:custGeom>
              <a:avLst/>
              <a:gdLst/>
              <a:ahLst/>
              <a:cxnLst/>
              <a:rect l="l" t="t" r="r" b="b"/>
              <a:pathLst>
                <a:path w="822325" h="685800">
                  <a:moveTo>
                    <a:pt x="0" y="685188"/>
                  </a:moveTo>
                  <a:lnTo>
                    <a:pt x="0" y="0"/>
                  </a:lnTo>
                  <a:lnTo>
                    <a:pt x="822064" y="0"/>
                  </a:lnTo>
                  <a:lnTo>
                    <a:pt x="822064" y="685188"/>
                  </a:lnTo>
                  <a:lnTo>
                    <a:pt x="0" y="685188"/>
                  </a:lnTo>
                  <a:close/>
                </a:path>
              </a:pathLst>
            </a:custGeom>
            <a:ln w="3175">
              <a:solidFill>
                <a:srgbClr val="404040"/>
              </a:solidFill>
            </a:ln>
          </p:spPr>
          <p:txBody>
            <a:bodyPr wrap="square" lIns="0" tIns="0" rIns="0" bIns="0" rtlCol="0"/>
            <a:lstStyle/>
            <a:p>
              <a:endParaRPr/>
            </a:p>
          </p:txBody>
        </p:sp>
      </p:grpSp>
      <p:sp>
        <p:nvSpPr>
          <p:cNvPr id="28" name="object 24">
            <a:extLst>
              <a:ext uri="{FF2B5EF4-FFF2-40B4-BE49-F238E27FC236}">
                <a16:creationId xmlns:a16="http://schemas.microsoft.com/office/drawing/2014/main" id="{63467EE6-940D-42E7-8385-5FE041A8BA7B}"/>
              </a:ext>
            </a:extLst>
          </p:cNvPr>
          <p:cNvSpPr txBox="1"/>
          <p:nvPr/>
        </p:nvSpPr>
        <p:spPr>
          <a:xfrm>
            <a:off x="7296324" y="2233570"/>
            <a:ext cx="584835" cy="560070"/>
          </a:xfrm>
          <a:prstGeom prst="rect">
            <a:avLst/>
          </a:prstGeom>
        </p:spPr>
        <p:txBody>
          <a:bodyPr vert="horz" wrap="square" lIns="0" tIns="12700" rIns="0" bIns="0" rtlCol="0">
            <a:spAutoFit/>
          </a:bodyPr>
          <a:lstStyle/>
          <a:p>
            <a:pPr marL="12700" marR="5080" indent="3175">
              <a:lnSpc>
                <a:spcPct val="100000"/>
              </a:lnSpc>
              <a:spcBef>
                <a:spcPts val="100"/>
              </a:spcBef>
            </a:pPr>
            <a:r>
              <a:rPr sz="900" b="1" spc="-5" dirty="0">
                <a:latin typeface="Arial"/>
                <a:cs typeface="Arial"/>
              </a:rPr>
              <a:t>P.4.</a:t>
            </a:r>
            <a:r>
              <a:rPr sz="900" b="1" dirty="0">
                <a:latin typeface="Arial"/>
                <a:cs typeface="Arial"/>
              </a:rPr>
              <a:t>6</a:t>
            </a:r>
            <a:r>
              <a:rPr sz="900" b="1" spc="-5" dirty="0">
                <a:latin typeface="Arial"/>
                <a:cs typeface="Arial"/>
              </a:rPr>
              <a:t> R</a:t>
            </a:r>
            <a:r>
              <a:rPr sz="900" b="1" spc="5" dirty="0">
                <a:latin typeface="Arial"/>
                <a:cs typeface="Arial"/>
              </a:rPr>
              <a:t>i</a:t>
            </a:r>
            <a:r>
              <a:rPr sz="900" b="1" spc="-5" dirty="0">
                <a:latin typeface="Arial"/>
                <a:cs typeface="Arial"/>
              </a:rPr>
              <a:t>ng  Control </a:t>
            </a:r>
            <a:r>
              <a:rPr sz="900" b="1" dirty="0">
                <a:latin typeface="Arial"/>
                <a:cs typeface="Arial"/>
              </a:rPr>
              <a:t> </a:t>
            </a:r>
            <a:r>
              <a:rPr sz="900" b="1" spc="-5" dirty="0">
                <a:latin typeface="Arial"/>
                <a:cs typeface="Arial"/>
              </a:rPr>
              <a:t>Systems </a:t>
            </a:r>
            <a:r>
              <a:rPr sz="900" b="1" dirty="0">
                <a:latin typeface="Arial"/>
                <a:cs typeface="Arial"/>
              </a:rPr>
              <a:t> </a:t>
            </a:r>
            <a:r>
              <a:rPr sz="800" spc="-5" dirty="0">
                <a:latin typeface="Arial"/>
                <a:cs typeface="Arial"/>
              </a:rPr>
              <a:t>K</a:t>
            </a:r>
            <a:r>
              <a:rPr sz="800" spc="-10" dirty="0">
                <a:latin typeface="Arial"/>
                <a:cs typeface="Arial"/>
              </a:rPr>
              <a:t>a</a:t>
            </a:r>
            <a:r>
              <a:rPr sz="800" spc="-5" dirty="0">
                <a:latin typeface="Arial"/>
                <a:cs typeface="Arial"/>
              </a:rPr>
              <a:t>ren W</a:t>
            </a:r>
            <a:r>
              <a:rPr sz="800" spc="-10" dirty="0">
                <a:latin typeface="Arial"/>
                <a:cs typeface="Arial"/>
              </a:rPr>
              <a:t>h</a:t>
            </a:r>
            <a:r>
              <a:rPr sz="800" spc="-5" dirty="0">
                <a:latin typeface="Arial"/>
                <a:cs typeface="Arial"/>
              </a:rPr>
              <a:t>ite</a:t>
            </a:r>
            <a:endParaRPr sz="800">
              <a:latin typeface="Arial"/>
              <a:cs typeface="Arial"/>
            </a:endParaRPr>
          </a:p>
        </p:txBody>
      </p:sp>
      <p:grpSp>
        <p:nvGrpSpPr>
          <p:cNvPr id="29" name="object 25">
            <a:extLst>
              <a:ext uri="{FF2B5EF4-FFF2-40B4-BE49-F238E27FC236}">
                <a16:creationId xmlns:a16="http://schemas.microsoft.com/office/drawing/2014/main" id="{75520E24-37E9-4E10-8F25-3EC1C3793606}"/>
              </a:ext>
            </a:extLst>
          </p:cNvPr>
          <p:cNvGrpSpPr/>
          <p:nvPr/>
        </p:nvGrpSpPr>
        <p:grpSpPr>
          <a:xfrm>
            <a:off x="3977064" y="1877887"/>
            <a:ext cx="3618229" cy="1009650"/>
            <a:chOff x="3014538" y="2415297"/>
            <a:chExt cx="3618229" cy="1009650"/>
          </a:xfrm>
        </p:grpSpPr>
        <p:sp>
          <p:nvSpPr>
            <p:cNvPr id="30" name="object 26">
              <a:extLst>
                <a:ext uri="{FF2B5EF4-FFF2-40B4-BE49-F238E27FC236}">
                  <a16:creationId xmlns:a16="http://schemas.microsoft.com/office/drawing/2014/main" id="{D1736FC9-0F75-429C-B0A5-FD2F70714486}"/>
                </a:ext>
              </a:extLst>
            </p:cNvPr>
            <p:cNvSpPr/>
            <p:nvPr/>
          </p:nvSpPr>
          <p:spPr>
            <a:xfrm>
              <a:off x="5026336" y="2421647"/>
              <a:ext cx="1600200" cy="297815"/>
            </a:xfrm>
            <a:custGeom>
              <a:avLst/>
              <a:gdLst/>
              <a:ahLst/>
              <a:cxnLst/>
              <a:rect l="l" t="t" r="r" b="b"/>
              <a:pathLst>
                <a:path w="1600200" h="297814">
                  <a:moveTo>
                    <a:pt x="0" y="0"/>
                  </a:moveTo>
                  <a:lnTo>
                    <a:pt x="0" y="183040"/>
                  </a:lnTo>
                  <a:lnTo>
                    <a:pt x="1599583" y="183040"/>
                  </a:lnTo>
                  <a:lnTo>
                    <a:pt x="1599583" y="297239"/>
                  </a:lnTo>
                </a:path>
              </a:pathLst>
            </a:custGeom>
            <a:ln w="12688">
              <a:solidFill>
                <a:srgbClr val="404040"/>
              </a:solidFill>
            </a:ln>
          </p:spPr>
          <p:txBody>
            <a:bodyPr wrap="square" lIns="0" tIns="0" rIns="0" bIns="0" rtlCol="0"/>
            <a:lstStyle/>
            <a:p>
              <a:endParaRPr/>
            </a:p>
          </p:txBody>
        </p:sp>
        <p:pic>
          <p:nvPicPr>
            <p:cNvPr id="31" name="object 27">
              <a:extLst>
                <a:ext uri="{FF2B5EF4-FFF2-40B4-BE49-F238E27FC236}">
                  <a16:creationId xmlns:a16="http://schemas.microsoft.com/office/drawing/2014/main" id="{26B2D444-29CB-43E8-8B82-BE519322267C}"/>
                </a:ext>
              </a:extLst>
            </p:cNvPr>
            <p:cNvPicPr/>
            <p:nvPr/>
          </p:nvPicPr>
          <p:blipFill>
            <a:blip r:embed="rId8" cstate="print"/>
            <a:stretch>
              <a:fillRect/>
            </a:stretch>
          </p:blipFill>
          <p:spPr>
            <a:xfrm>
              <a:off x="3034689" y="2734649"/>
              <a:ext cx="826988" cy="690109"/>
            </a:xfrm>
            <a:prstGeom prst="rect">
              <a:avLst/>
            </a:prstGeom>
          </p:spPr>
        </p:pic>
        <p:pic>
          <p:nvPicPr>
            <p:cNvPr id="32" name="object 28">
              <a:extLst>
                <a:ext uri="{FF2B5EF4-FFF2-40B4-BE49-F238E27FC236}">
                  <a16:creationId xmlns:a16="http://schemas.microsoft.com/office/drawing/2014/main" id="{4F4BB901-3FE1-41BA-BEF0-A53429FEB8BE}"/>
                </a:ext>
              </a:extLst>
            </p:cNvPr>
            <p:cNvPicPr/>
            <p:nvPr/>
          </p:nvPicPr>
          <p:blipFill>
            <a:blip r:embed="rId5" cstate="print"/>
            <a:stretch>
              <a:fillRect/>
            </a:stretch>
          </p:blipFill>
          <p:spPr>
            <a:xfrm>
              <a:off x="3016125" y="2718886"/>
              <a:ext cx="822064" cy="685188"/>
            </a:xfrm>
            <a:prstGeom prst="rect">
              <a:avLst/>
            </a:prstGeom>
          </p:spPr>
        </p:pic>
        <p:sp>
          <p:nvSpPr>
            <p:cNvPr id="33" name="object 29">
              <a:extLst>
                <a:ext uri="{FF2B5EF4-FFF2-40B4-BE49-F238E27FC236}">
                  <a16:creationId xmlns:a16="http://schemas.microsoft.com/office/drawing/2014/main" id="{782177D1-8508-49C9-BA21-C74B9FA88A36}"/>
                </a:ext>
              </a:extLst>
            </p:cNvPr>
            <p:cNvSpPr/>
            <p:nvPr/>
          </p:nvSpPr>
          <p:spPr>
            <a:xfrm>
              <a:off x="3016125" y="2718886"/>
              <a:ext cx="822325" cy="685800"/>
            </a:xfrm>
            <a:custGeom>
              <a:avLst/>
              <a:gdLst/>
              <a:ahLst/>
              <a:cxnLst/>
              <a:rect l="l" t="t" r="r" b="b"/>
              <a:pathLst>
                <a:path w="822325" h="685800">
                  <a:moveTo>
                    <a:pt x="0" y="685188"/>
                  </a:moveTo>
                  <a:lnTo>
                    <a:pt x="0" y="0"/>
                  </a:lnTo>
                  <a:lnTo>
                    <a:pt x="822064" y="0"/>
                  </a:lnTo>
                  <a:lnTo>
                    <a:pt x="822064" y="685188"/>
                  </a:lnTo>
                  <a:lnTo>
                    <a:pt x="0" y="685188"/>
                  </a:lnTo>
                  <a:close/>
                </a:path>
              </a:pathLst>
            </a:custGeom>
            <a:ln w="3175">
              <a:solidFill>
                <a:srgbClr val="404040"/>
              </a:solidFill>
            </a:ln>
          </p:spPr>
          <p:txBody>
            <a:bodyPr wrap="square" lIns="0" tIns="0" rIns="0" bIns="0" rtlCol="0"/>
            <a:lstStyle/>
            <a:p>
              <a:endParaRPr/>
            </a:p>
          </p:txBody>
        </p:sp>
      </p:grpSp>
      <p:sp>
        <p:nvSpPr>
          <p:cNvPr id="34" name="object 30">
            <a:extLst>
              <a:ext uri="{FF2B5EF4-FFF2-40B4-BE49-F238E27FC236}">
                <a16:creationId xmlns:a16="http://schemas.microsoft.com/office/drawing/2014/main" id="{1668A6C3-F5ED-4F58-A3A0-D90413F659A6}"/>
              </a:ext>
            </a:extLst>
          </p:cNvPr>
          <p:cNvSpPr txBox="1"/>
          <p:nvPr/>
        </p:nvSpPr>
        <p:spPr>
          <a:xfrm>
            <a:off x="3993488" y="2302412"/>
            <a:ext cx="793750" cy="422275"/>
          </a:xfrm>
          <a:prstGeom prst="rect">
            <a:avLst/>
          </a:prstGeom>
        </p:spPr>
        <p:txBody>
          <a:bodyPr vert="horz" wrap="square" lIns="0" tIns="12700" rIns="0" bIns="0" rtlCol="0">
            <a:spAutoFit/>
          </a:bodyPr>
          <a:lstStyle/>
          <a:p>
            <a:pPr marL="234315" marR="5080" indent="-222250">
              <a:lnSpc>
                <a:spcPct val="100000"/>
              </a:lnSpc>
              <a:spcBef>
                <a:spcPts val="100"/>
              </a:spcBef>
            </a:pPr>
            <a:r>
              <a:rPr sz="900" b="1" spc="-5" dirty="0">
                <a:latin typeface="Arial"/>
                <a:cs typeface="Arial"/>
              </a:rPr>
              <a:t>P.4.3</a:t>
            </a:r>
            <a:r>
              <a:rPr sz="900" b="1" spc="-55" dirty="0">
                <a:latin typeface="Arial"/>
                <a:cs typeface="Arial"/>
              </a:rPr>
              <a:t> </a:t>
            </a:r>
            <a:r>
              <a:rPr sz="900" b="1" spc="-5" dirty="0">
                <a:latin typeface="Arial"/>
                <a:cs typeface="Arial"/>
              </a:rPr>
              <a:t>Injection </a:t>
            </a:r>
            <a:r>
              <a:rPr sz="900" b="1" spc="-235" dirty="0">
                <a:latin typeface="Arial"/>
                <a:cs typeface="Arial"/>
              </a:rPr>
              <a:t> </a:t>
            </a:r>
            <a:r>
              <a:rPr sz="900" b="1" spc="-5" dirty="0">
                <a:latin typeface="Arial"/>
                <a:cs typeface="Arial"/>
              </a:rPr>
              <a:t>Dump</a:t>
            </a:r>
            <a:endParaRPr sz="900">
              <a:latin typeface="Arial"/>
              <a:cs typeface="Arial"/>
            </a:endParaRPr>
          </a:p>
          <a:p>
            <a:pPr marL="12700">
              <a:lnSpc>
                <a:spcPct val="100000"/>
              </a:lnSpc>
              <a:spcBef>
                <a:spcPts val="5"/>
              </a:spcBef>
            </a:pPr>
            <a:r>
              <a:rPr sz="800" spc="-5" dirty="0">
                <a:latin typeface="Arial"/>
                <a:cs typeface="Arial"/>
              </a:rPr>
              <a:t>Charlotte</a:t>
            </a:r>
            <a:r>
              <a:rPr sz="800" spc="-40" dirty="0">
                <a:latin typeface="Arial"/>
                <a:cs typeface="Arial"/>
              </a:rPr>
              <a:t> </a:t>
            </a:r>
            <a:r>
              <a:rPr sz="800" spc="-5" dirty="0">
                <a:latin typeface="Arial"/>
                <a:cs typeface="Arial"/>
              </a:rPr>
              <a:t>Barbier</a:t>
            </a:r>
            <a:endParaRPr sz="800">
              <a:latin typeface="Arial"/>
              <a:cs typeface="Arial"/>
            </a:endParaRPr>
          </a:p>
        </p:txBody>
      </p:sp>
      <p:grpSp>
        <p:nvGrpSpPr>
          <p:cNvPr id="35" name="object 31">
            <a:extLst>
              <a:ext uri="{FF2B5EF4-FFF2-40B4-BE49-F238E27FC236}">
                <a16:creationId xmlns:a16="http://schemas.microsoft.com/office/drawing/2014/main" id="{68E92B5B-0E02-4FA0-8C03-0E0157353C2A}"/>
              </a:ext>
            </a:extLst>
          </p:cNvPr>
          <p:cNvGrpSpPr/>
          <p:nvPr/>
        </p:nvGrpSpPr>
        <p:grpSpPr>
          <a:xfrm>
            <a:off x="1920688" y="1877887"/>
            <a:ext cx="4074795" cy="1009650"/>
            <a:chOff x="958162" y="2415297"/>
            <a:chExt cx="4074795" cy="1009650"/>
          </a:xfrm>
        </p:grpSpPr>
        <p:sp>
          <p:nvSpPr>
            <p:cNvPr id="36" name="object 32">
              <a:extLst>
                <a:ext uri="{FF2B5EF4-FFF2-40B4-BE49-F238E27FC236}">
                  <a16:creationId xmlns:a16="http://schemas.microsoft.com/office/drawing/2014/main" id="{594E56EE-E3A1-423F-AA83-A3FE80FC0875}"/>
                </a:ext>
              </a:extLst>
            </p:cNvPr>
            <p:cNvSpPr/>
            <p:nvPr/>
          </p:nvSpPr>
          <p:spPr>
            <a:xfrm>
              <a:off x="3427563" y="2421647"/>
              <a:ext cx="1598930" cy="297815"/>
            </a:xfrm>
            <a:custGeom>
              <a:avLst/>
              <a:gdLst/>
              <a:ahLst/>
              <a:cxnLst/>
              <a:rect l="l" t="t" r="r" b="b"/>
              <a:pathLst>
                <a:path w="1598929" h="297814">
                  <a:moveTo>
                    <a:pt x="1598773" y="0"/>
                  </a:moveTo>
                  <a:lnTo>
                    <a:pt x="1598773" y="183040"/>
                  </a:lnTo>
                  <a:lnTo>
                    <a:pt x="0" y="183040"/>
                  </a:lnTo>
                  <a:lnTo>
                    <a:pt x="0" y="297239"/>
                  </a:lnTo>
                </a:path>
              </a:pathLst>
            </a:custGeom>
            <a:ln w="12688">
              <a:solidFill>
                <a:srgbClr val="404040"/>
              </a:solidFill>
            </a:ln>
          </p:spPr>
          <p:txBody>
            <a:bodyPr wrap="square" lIns="0" tIns="0" rIns="0" bIns="0" rtlCol="0"/>
            <a:lstStyle/>
            <a:p>
              <a:endParaRPr/>
            </a:p>
          </p:txBody>
        </p:sp>
        <p:pic>
          <p:nvPicPr>
            <p:cNvPr id="37" name="object 33">
              <a:extLst>
                <a:ext uri="{FF2B5EF4-FFF2-40B4-BE49-F238E27FC236}">
                  <a16:creationId xmlns:a16="http://schemas.microsoft.com/office/drawing/2014/main" id="{090B957A-8960-48E8-8447-0716856E446A}"/>
                </a:ext>
              </a:extLst>
            </p:cNvPr>
            <p:cNvPicPr/>
            <p:nvPr/>
          </p:nvPicPr>
          <p:blipFill>
            <a:blip r:embed="rId9" cstate="print"/>
            <a:stretch>
              <a:fillRect/>
            </a:stretch>
          </p:blipFill>
          <p:spPr>
            <a:xfrm>
              <a:off x="976316" y="2734649"/>
              <a:ext cx="826186" cy="690109"/>
            </a:xfrm>
            <a:prstGeom prst="rect">
              <a:avLst/>
            </a:prstGeom>
          </p:spPr>
        </p:pic>
        <p:pic>
          <p:nvPicPr>
            <p:cNvPr id="38" name="object 34">
              <a:extLst>
                <a:ext uri="{FF2B5EF4-FFF2-40B4-BE49-F238E27FC236}">
                  <a16:creationId xmlns:a16="http://schemas.microsoft.com/office/drawing/2014/main" id="{A56A640E-7135-40D7-B18C-EB02AB4D757C}"/>
                </a:ext>
              </a:extLst>
            </p:cNvPr>
            <p:cNvPicPr/>
            <p:nvPr/>
          </p:nvPicPr>
          <p:blipFill>
            <a:blip r:embed="rId5" cstate="print"/>
            <a:stretch>
              <a:fillRect/>
            </a:stretch>
          </p:blipFill>
          <p:spPr>
            <a:xfrm>
              <a:off x="959750" y="2718886"/>
              <a:ext cx="822874" cy="685188"/>
            </a:xfrm>
            <a:prstGeom prst="rect">
              <a:avLst/>
            </a:prstGeom>
          </p:spPr>
        </p:pic>
        <p:sp>
          <p:nvSpPr>
            <p:cNvPr id="39" name="object 35">
              <a:extLst>
                <a:ext uri="{FF2B5EF4-FFF2-40B4-BE49-F238E27FC236}">
                  <a16:creationId xmlns:a16="http://schemas.microsoft.com/office/drawing/2014/main" id="{B1ECFC29-BC77-4841-B045-01849E6EBF66}"/>
                </a:ext>
              </a:extLst>
            </p:cNvPr>
            <p:cNvSpPr/>
            <p:nvPr/>
          </p:nvSpPr>
          <p:spPr>
            <a:xfrm>
              <a:off x="959750" y="2718886"/>
              <a:ext cx="822960" cy="685800"/>
            </a:xfrm>
            <a:custGeom>
              <a:avLst/>
              <a:gdLst/>
              <a:ahLst/>
              <a:cxnLst/>
              <a:rect l="l" t="t" r="r" b="b"/>
              <a:pathLst>
                <a:path w="822960" h="685800">
                  <a:moveTo>
                    <a:pt x="0" y="685188"/>
                  </a:moveTo>
                  <a:lnTo>
                    <a:pt x="0" y="0"/>
                  </a:lnTo>
                  <a:lnTo>
                    <a:pt x="822874" y="0"/>
                  </a:lnTo>
                  <a:lnTo>
                    <a:pt x="822874" y="685188"/>
                  </a:lnTo>
                  <a:lnTo>
                    <a:pt x="0" y="685188"/>
                  </a:lnTo>
                  <a:close/>
                </a:path>
              </a:pathLst>
            </a:custGeom>
            <a:ln w="3175">
              <a:solidFill>
                <a:srgbClr val="404040"/>
              </a:solidFill>
            </a:ln>
          </p:spPr>
          <p:txBody>
            <a:bodyPr wrap="square" lIns="0" tIns="0" rIns="0" bIns="0" rtlCol="0"/>
            <a:lstStyle/>
            <a:p>
              <a:endParaRPr/>
            </a:p>
          </p:txBody>
        </p:sp>
      </p:grpSp>
      <p:sp>
        <p:nvSpPr>
          <p:cNvPr id="40" name="object 36">
            <a:extLst>
              <a:ext uri="{FF2B5EF4-FFF2-40B4-BE49-F238E27FC236}">
                <a16:creationId xmlns:a16="http://schemas.microsoft.com/office/drawing/2014/main" id="{5F4C49C4-E784-40D0-8651-8E34314EBB35}"/>
              </a:ext>
            </a:extLst>
          </p:cNvPr>
          <p:cNvSpPr txBox="1"/>
          <p:nvPr/>
        </p:nvSpPr>
        <p:spPr>
          <a:xfrm>
            <a:off x="1971894" y="2172825"/>
            <a:ext cx="723900" cy="681990"/>
          </a:xfrm>
          <a:prstGeom prst="rect">
            <a:avLst/>
          </a:prstGeom>
        </p:spPr>
        <p:txBody>
          <a:bodyPr vert="horz" wrap="square" lIns="0" tIns="12700" rIns="0" bIns="0" rtlCol="0">
            <a:spAutoFit/>
          </a:bodyPr>
          <a:lstStyle/>
          <a:p>
            <a:pPr marL="635" algn="ctr">
              <a:lnSpc>
                <a:spcPts val="1080"/>
              </a:lnSpc>
              <a:spcBef>
                <a:spcPts val="100"/>
              </a:spcBef>
            </a:pPr>
            <a:r>
              <a:rPr sz="900" b="1" spc="-5" dirty="0">
                <a:latin typeface="Arial"/>
                <a:cs typeface="Arial"/>
              </a:rPr>
              <a:t>P.4.1</a:t>
            </a:r>
            <a:endParaRPr sz="900">
              <a:latin typeface="Arial"/>
              <a:cs typeface="Arial"/>
            </a:endParaRPr>
          </a:p>
          <a:p>
            <a:pPr marL="12700" marR="5080" algn="ctr">
              <a:lnSpc>
                <a:spcPct val="100000"/>
              </a:lnSpc>
            </a:pPr>
            <a:r>
              <a:rPr sz="900" b="1" dirty="0">
                <a:latin typeface="Arial"/>
                <a:cs typeface="Arial"/>
              </a:rPr>
              <a:t>Management  and </a:t>
            </a:r>
            <a:r>
              <a:rPr sz="900" b="1" spc="-5" dirty="0">
                <a:latin typeface="Arial"/>
                <a:cs typeface="Arial"/>
              </a:rPr>
              <a:t>System </a:t>
            </a:r>
            <a:r>
              <a:rPr sz="900" b="1" dirty="0">
                <a:latin typeface="Arial"/>
                <a:cs typeface="Arial"/>
              </a:rPr>
              <a:t> </a:t>
            </a:r>
            <a:r>
              <a:rPr sz="800" b="1" spc="-5" dirty="0">
                <a:latin typeface="Arial"/>
                <a:cs typeface="Arial"/>
              </a:rPr>
              <a:t>Integration </a:t>
            </a:r>
            <a:r>
              <a:rPr sz="800" b="1" dirty="0">
                <a:latin typeface="Arial"/>
                <a:cs typeface="Arial"/>
              </a:rPr>
              <a:t> </a:t>
            </a:r>
            <a:r>
              <a:rPr sz="800" spc="-5" dirty="0">
                <a:latin typeface="Arial"/>
                <a:cs typeface="Arial"/>
              </a:rPr>
              <a:t>Nick</a:t>
            </a:r>
            <a:r>
              <a:rPr sz="800" spc="-15" dirty="0">
                <a:latin typeface="Arial"/>
                <a:cs typeface="Arial"/>
              </a:rPr>
              <a:t> </a:t>
            </a:r>
            <a:r>
              <a:rPr sz="800" spc="-5" dirty="0">
                <a:latin typeface="Arial"/>
                <a:cs typeface="Arial"/>
              </a:rPr>
              <a:t>Evans</a:t>
            </a:r>
            <a:endParaRPr sz="800">
              <a:latin typeface="Arial"/>
              <a:cs typeface="Arial"/>
            </a:endParaRPr>
          </a:p>
        </p:txBody>
      </p:sp>
      <p:grpSp>
        <p:nvGrpSpPr>
          <p:cNvPr id="41" name="object 37">
            <a:extLst>
              <a:ext uri="{FF2B5EF4-FFF2-40B4-BE49-F238E27FC236}">
                <a16:creationId xmlns:a16="http://schemas.microsoft.com/office/drawing/2014/main" id="{A9FB08E6-99E4-48A6-93CE-D170FF619E2A}"/>
              </a:ext>
            </a:extLst>
          </p:cNvPr>
          <p:cNvGrpSpPr/>
          <p:nvPr/>
        </p:nvGrpSpPr>
        <p:grpSpPr>
          <a:xfrm>
            <a:off x="2327363" y="1877887"/>
            <a:ext cx="7750175" cy="1009650"/>
            <a:chOff x="1364837" y="2415297"/>
            <a:chExt cx="7750175" cy="1009650"/>
          </a:xfrm>
        </p:grpSpPr>
        <p:sp>
          <p:nvSpPr>
            <p:cNvPr id="42" name="object 38">
              <a:extLst>
                <a:ext uri="{FF2B5EF4-FFF2-40B4-BE49-F238E27FC236}">
                  <a16:creationId xmlns:a16="http://schemas.microsoft.com/office/drawing/2014/main" id="{EA5E0F1E-8BC7-48CA-867D-D5AFCAE5FAFB}"/>
                </a:ext>
              </a:extLst>
            </p:cNvPr>
            <p:cNvSpPr/>
            <p:nvPr/>
          </p:nvSpPr>
          <p:spPr>
            <a:xfrm>
              <a:off x="1371187" y="2421647"/>
              <a:ext cx="3655695" cy="297815"/>
            </a:xfrm>
            <a:custGeom>
              <a:avLst/>
              <a:gdLst/>
              <a:ahLst/>
              <a:cxnLst/>
              <a:rect l="l" t="t" r="r" b="b"/>
              <a:pathLst>
                <a:path w="3655695" h="297814">
                  <a:moveTo>
                    <a:pt x="3655149" y="0"/>
                  </a:moveTo>
                  <a:lnTo>
                    <a:pt x="3655149" y="183040"/>
                  </a:lnTo>
                  <a:lnTo>
                    <a:pt x="0" y="183040"/>
                  </a:lnTo>
                  <a:lnTo>
                    <a:pt x="0" y="297239"/>
                  </a:lnTo>
                </a:path>
              </a:pathLst>
            </a:custGeom>
            <a:ln w="12688">
              <a:solidFill>
                <a:srgbClr val="404040"/>
              </a:solidFill>
            </a:ln>
          </p:spPr>
          <p:txBody>
            <a:bodyPr wrap="square" lIns="0" tIns="0" rIns="0" bIns="0" rtlCol="0"/>
            <a:lstStyle/>
            <a:p>
              <a:endParaRPr/>
            </a:p>
          </p:txBody>
        </p:sp>
        <p:pic>
          <p:nvPicPr>
            <p:cNvPr id="43" name="object 39">
              <a:extLst>
                <a:ext uri="{FF2B5EF4-FFF2-40B4-BE49-F238E27FC236}">
                  <a16:creationId xmlns:a16="http://schemas.microsoft.com/office/drawing/2014/main" id="{4C28F136-D928-44AE-9DC2-0C955BA0BFA2}"/>
                </a:ext>
              </a:extLst>
            </p:cNvPr>
            <p:cNvPicPr/>
            <p:nvPr/>
          </p:nvPicPr>
          <p:blipFill>
            <a:blip r:embed="rId10" cstate="print"/>
            <a:stretch>
              <a:fillRect/>
            </a:stretch>
          </p:blipFill>
          <p:spPr>
            <a:xfrm>
              <a:off x="8287429" y="2734649"/>
              <a:ext cx="826988" cy="690109"/>
            </a:xfrm>
            <a:prstGeom prst="rect">
              <a:avLst/>
            </a:prstGeom>
          </p:spPr>
        </p:pic>
        <p:pic>
          <p:nvPicPr>
            <p:cNvPr id="44" name="object 40">
              <a:extLst>
                <a:ext uri="{FF2B5EF4-FFF2-40B4-BE49-F238E27FC236}">
                  <a16:creationId xmlns:a16="http://schemas.microsoft.com/office/drawing/2014/main" id="{148EC1B4-5E7A-4AB3-A3AE-70F85394C603}"/>
                </a:ext>
              </a:extLst>
            </p:cNvPr>
            <p:cNvPicPr/>
            <p:nvPr/>
          </p:nvPicPr>
          <p:blipFill>
            <a:blip r:embed="rId5" cstate="print"/>
            <a:stretch>
              <a:fillRect/>
            </a:stretch>
          </p:blipFill>
          <p:spPr>
            <a:xfrm>
              <a:off x="8270049" y="2718886"/>
              <a:ext cx="822874" cy="685188"/>
            </a:xfrm>
            <a:prstGeom prst="rect">
              <a:avLst/>
            </a:prstGeom>
          </p:spPr>
        </p:pic>
        <p:sp>
          <p:nvSpPr>
            <p:cNvPr id="45" name="object 41">
              <a:extLst>
                <a:ext uri="{FF2B5EF4-FFF2-40B4-BE49-F238E27FC236}">
                  <a16:creationId xmlns:a16="http://schemas.microsoft.com/office/drawing/2014/main" id="{0F177E6C-5C20-48E0-820B-E64098C8D13E}"/>
                </a:ext>
              </a:extLst>
            </p:cNvPr>
            <p:cNvSpPr/>
            <p:nvPr/>
          </p:nvSpPr>
          <p:spPr>
            <a:xfrm>
              <a:off x="8270049" y="2718886"/>
              <a:ext cx="822960" cy="685800"/>
            </a:xfrm>
            <a:custGeom>
              <a:avLst/>
              <a:gdLst/>
              <a:ahLst/>
              <a:cxnLst/>
              <a:rect l="l" t="t" r="r" b="b"/>
              <a:pathLst>
                <a:path w="822959" h="685800">
                  <a:moveTo>
                    <a:pt x="0" y="685188"/>
                  </a:moveTo>
                  <a:lnTo>
                    <a:pt x="0" y="0"/>
                  </a:lnTo>
                  <a:lnTo>
                    <a:pt x="822874" y="0"/>
                  </a:lnTo>
                  <a:lnTo>
                    <a:pt x="822874" y="685188"/>
                  </a:lnTo>
                  <a:lnTo>
                    <a:pt x="0" y="685188"/>
                  </a:lnTo>
                  <a:close/>
                </a:path>
              </a:pathLst>
            </a:custGeom>
            <a:ln w="3175">
              <a:solidFill>
                <a:srgbClr val="404040"/>
              </a:solidFill>
            </a:ln>
          </p:spPr>
          <p:txBody>
            <a:bodyPr wrap="square" lIns="0" tIns="0" rIns="0" bIns="0" rtlCol="0"/>
            <a:lstStyle/>
            <a:p>
              <a:endParaRPr/>
            </a:p>
          </p:txBody>
        </p:sp>
      </p:grpSp>
      <p:sp>
        <p:nvSpPr>
          <p:cNvPr id="46" name="object 42">
            <a:extLst>
              <a:ext uri="{FF2B5EF4-FFF2-40B4-BE49-F238E27FC236}">
                <a16:creationId xmlns:a16="http://schemas.microsoft.com/office/drawing/2014/main" id="{C23157EC-EA14-4902-B1F4-98F30E47D341}"/>
              </a:ext>
            </a:extLst>
          </p:cNvPr>
          <p:cNvSpPr txBox="1"/>
          <p:nvPr/>
        </p:nvSpPr>
        <p:spPr>
          <a:xfrm>
            <a:off x="9317823" y="2233570"/>
            <a:ext cx="654050" cy="560070"/>
          </a:xfrm>
          <a:prstGeom prst="rect">
            <a:avLst/>
          </a:prstGeom>
        </p:spPr>
        <p:txBody>
          <a:bodyPr vert="horz" wrap="square" lIns="0" tIns="12700" rIns="0" bIns="0" rtlCol="0">
            <a:spAutoFit/>
          </a:bodyPr>
          <a:lstStyle/>
          <a:p>
            <a:pPr algn="ctr">
              <a:lnSpc>
                <a:spcPts val="1080"/>
              </a:lnSpc>
              <a:spcBef>
                <a:spcPts val="100"/>
              </a:spcBef>
            </a:pPr>
            <a:r>
              <a:rPr sz="900" b="1" spc="-5" dirty="0">
                <a:latin typeface="Arial"/>
                <a:cs typeface="Arial"/>
              </a:rPr>
              <a:t>P.4.8</a:t>
            </a:r>
            <a:endParaRPr sz="900">
              <a:latin typeface="Arial"/>
              <a:cs typeface="Arial"/>
            </a:endParaRPr>
          </a:p>
          <a:p>
            <a:pPr marL="12065" marR="5080" algn="ctr">
              <a:lnSpc>
                <a:spcPct val="100000"/>
              </a:lnSpc>
            </a:pPr>
            <a:r>
              <a:rPr sz="900" b="1" spc="-5" dirty="0">
                <a:latin typeface="Arial"/>
                <a:cs typeface="Arial"/>
              </a:rPr>
              <a:t>Accelerator  </a:t>
            </a:r>
            <a:r>
              <a:rPr sz="900" b="1" dirty="0">
                <a:latin typeface="Arial"/>
                <a:cs typeface="Arial"/>
              </a:rPr>
              <a:t>Physics </a:t>
            </a:r>
            <a:r>
              <a:rPr sz="900" b="1" spc="5" dirty="0">
                <a:latin typeface="Arial"/>
                <a:cs typeface="Arial"/>
              </a:rPr>
              <a:t> </a:t>
            </a:r>
            <a:r>
              <a:rPr sz="800" spc="-5" dirty="0">
                <a:latin typeface="Arial"/>
                <a:cs typeface="Arial"/>
              </a:rPr>
              <a:t>Nick</a:t>
            </a:r>
            <a:r>
              <a:rPr sz="800" spc="-20" dirty="0">
                <a:latin typeface="Arial"/>
                <a:cs typeface="Arial"/>
              </a:rPr>
              <a:t> </a:t>
            </a:r>
            <a:r>
              <a:rPr sz="800" spc="-5" dirty="0">
                <a:latin typeface="Arial"/>
                <a:cs typeface="Arial"/>
              </a:rPr>
              <a:t>Evans</a:t>
            </a:r>
            <a:endParaRPr sz="800">
              <a:latin typeface="Arial"/>
              <a:cs typeface="Arial"/>
            </a:endParaRPr>
          </a:p>
        </p:txBody>
      </p:sp>
      <p:grpSp>
        <p:nvGrpSpPr>
          <p:cNvPr id="47" name="object 43">
            <a:extLst>
              <a:ext uri="{FF2B5EF4-FFF2-40B4-BE49-F238E27FC236}">
                <a16:creationId xmlns:a16="http://schemas.microsoft.com/office/drawing/2014/main" id="{BB8FCB44-42A6-4395-9225-1CB3E4EFE67B}"/>
              </a:ext>
            </a:extLst>
          </p:cNvPr>
          <p:cNvGrpSpPr/>
          <p:nvPr/>
        </p:nvGrpSpPr>
        <p:grpSpPr>
          <a:xfrm>
            <a:off x="5982512" y="1877887"/>
            <a:ext cx="3668395" cy="1009650"/>
            <a:chOff x="5019986" y="2415297"/>
            <a:chExt cx="3668395" cy="1009650"/>
          </a:xfrm>
        </p:grpSpPr>
        <p:sp>
          <p:nvSpPr>
            <p:cNvPr id="48" name="object 44">
              <a:extLst>
                <a:ext uri="{FF2B5EF4-FFF2-40B4-BE49-F238E27FC236}">
                  <a16:creationId xmlns:a16="http://schemas.microsoft.com/office/drawing/2014/main" id="{C509E60F-491A-42A0-9214-7CEDDC568177}"/>
                </a:ext>
              </a:extLst>
            </p:cNvPr>
            <p:cNvSpPr/>
            <p:nvPr/>
          </p:nvSpPr>
          <p:spPr>
            <a:xfrm>
              <a:off x="5026336" y="2421647"/>
              <a:ext cx="3655695" cy="297815"/>
            </a:xfrm>
            <a:custGeom>
              <a:avLst/>
              <a:gdLst/>
              <a:ahLst/>
              <a:cxnLst/>
              <a:rect l="l" t="t" r="r" b="b"/>
              <a:pathLst>
                <a:path w="3655695" h="297814">
                  <a:moveTo>
                    <a:pt x="0" y="0"/>
                  </a:moveTo>
                  <a:lnTo>
                    <a:pt x="0" y="183040"/>
                  </a:lnTo>
                  <a:lnTo>
                    <a:pt x="3655149" y="183040"/>
                  </a:lnTo>
                  <a:lnTo>
                    <a:pt x="3655149" y="297239"/>
                  </a:lnTo>
                </a:path>
              </a:pathLst>
            </a:custGeom>
            <a:ln w="12688">
              <a:solidFill>
                <a:srgbClr val="404040"/>
              </a:solidFill>
            </a:ln>
          </p:spPr>
          <p:txBody>
            <a:bodyPr wrap="square" lIns="0" tIns="0" rIns="0" bIns="0" rtlCol="0"/>
            <a:lstStyle/>
            <a:p>
              <a:endParaRPr/>
            </a:p>
          </p:txBody>
        </p:sp>
        <p:pic>
          <p:nvPicPr>
            <p:cNvPr id="49" name="object 45">
              <a:extLst>
                <a:ext uri="{FF2B5EF4-FFF2-40B4-BE49-F238E27FC236}">
                  <a16:creationId xmlns:a16="http://schemas.microsoft.com/office/drawing/2014/main" id="{325CA531-04D1-432B-9BCA-B65C440CC65A}"/>
                </a:ext>
              </a:extLst>
            </p:cNvPr>
            <p:cNvPicPr/>
            <p:nvPr/>
          </p:nvPicPr>
          <p:blipFill>
            <a:blip r:embed="rId11" cstate="print"/>
            <a:stretch>
              <a:fillRect/>
            </a:stretch>
          </p:blipFill>
          <p:spPr>
            <a:xfrm>
              <a:off x="5204076" y="2734649"/>
              <a:ext cx="826186" cy="690109"/>
            </a:xfrm>
            <a:prstGeom prst="rect">
              <a:avLst/>
            </a:prstGeom>
          </p:spPr>
        </p:pic>
        <p:pic>
          <p:nvPicPr>
            <p:cNvPr id="50" name="object 46">
              <a:extLst>
                <a:ext uri="{FF2B5EF4-FFF2-40B4-BE49-F238E27FC236}">
                  <a16:creationId xmlns:a16="http://schemas.microsoft.com/office/drawing/2014/main" id="{72D3AC9F-60D1-4ABF-BF34-837B5193FA27}"/>
                </a:ext>
              </a:extLst>
            </p:cNvPr>
            <p:cNvPicPr/>
            <p:nvPr/>
          </p:nvPicPr>
          <p:blipFill>
            <a:blip r:embed="rId5" cstate="print"/>
            <a:stretch>
              <a:fillRect/>
            </a:stretch>
          </p:blipFill>
          <p:spPr>
            <a:xfrm>
              <a:off x="5185890" y="2718886"/>
              <a:ext cx="822874" cy="685188"/>
            </a:xfrm>
            <a:prstGeom prst="rect">
              <a:avLst/>
            </a:prstGeom>
          </p:spPr>
        </p:pic>
        <p:sp>
          <p:nvSpPr>
            <p:cNvPr id="51" name="object 47">
              <a:extLst>
                <a:ext uri="{FF2B5EF4-FFF2-40B4-BE49-F238E27FC236}">
                  <a16:creationId xmlns:a16="http://schemas.microsoft.com/office/drawing/2014/main" id="{5D26DC0E-4BD7-4C5F-AB9E-B12D5F28F363}"/>
                </a:ext>
              </a:extLst>
            </p:cNvPr>
            <p:cNvSpPr/>
            <p:nvPr/>
          </p:nvSpPr>
          <p:spPr>
            <a:xfrm>
              <a:off x="5185890" y="2718886"/>
              <a:ext cx="822960" cy="685800"/>
            </a:xfrm>
            <a:custGeom>
              <a:avLst/>
              <a:gdLst/>
              <a:ahLst/>
              <a:cxnLst/>
              <a:rect l="l" t="t" r="r" b="b"/>
              <a:pathLst>
                <a:path w="822960" h="685800">
                  <a:moveTo>
                    <a:pt x="0" y="685188"/>
                  </a:moveTo>
                  <a:lnTo>
                    <a:pt x="0" y="0"/>
                  </a:lnTo>
                  <a:lnTo>
                    <a:pt x="822874" y="0"/>
                  </a:lnTo>
                  <a:lnTo>
                    <a:pt x="822874" y="685188"/>
                  </a:lnTo>
                  <a:lnTo>
                    <a:pt x="0" y="685188"/>
                  </a:lnTo>
                  <a:close/>
                </a:path>
              </a:pathLst>
            </a:custGeom>
            <a:ln w="3175">
              <a:solidFill>
                <a:srgbClr val="404040"/>
              </a:solidFill>
            </a:ln>
          </p:spPr>
          <p:txBody>
            <a:bodyPr wrap="square" lIns="0" tIns="0" rIns="0" bIns="0" rtlCol="0"/>
            <a:lstStyle/>
            <a:p>
              <a:endParaRPr/>
            </a:p>
          </p:txBody>
        </p:sp>
      </p:grpSp>
      <p:sp>
        <p:nvSpPr>
          <p:cNvPr id="52" name="object 48">
            <a:extLst>
              <a:ext uri="{FF2B5EF4-FFF2-40B4-BE49-F238E27FC236}">
                <a16:creationId xmlns:a16="http://schemas.microsoft.com/office/drawing/2014/main" id="{97BEA2A4-6D8B-41FE-966D-1F7DFD24F2C1}"/>
              </a:ext>
            </a:extLst>
          </p:cNvPr>
          <p:cNvSpPr txBox="1"/>
          <p:nvPr/>
        </p:nvSpPr>
        <p:spPr>
          <a:xfrm>
            <a:off x="6192410" y="2370445"/>
            <a:ext cx="735965" cy="285750"/>
          </a:xfrm>
          <a:prstGeom prst="rect">
            <a:avLst/>
          </a:prstGeom>
        </p:spPr>
        <p:txBody>
          <a:bodyPr vert="horz" wrap="square" lIns="0" tIns="12700" rIns="0" bIns="0" rtlCol="0">
            <a:spAutoFit/>
          </a:bodyPr>
          <a:lstStyle/>
          <a:p>
            <a:pPr marL="12700">
              <a:lnSpc>
                <a:spcPct val="100000"/>
              </a:lnSpc>
              <a:spcBef>
                <a:spcPts val="100"/>
              </a:spcBef>
            </a:pPr>
            <a:r>
              <a:rPr sz="900" b="1" spc="-5" dirty="0">
                <a:latin typeface="Arial"/>
                <a:cs typeface="Arial"/>
              </a:rPr>
              <a:t>P.4.5</a:t>
            </a:r>
            <a:r>
              <a:rPr sz="900" b="1" spc="-55" dirty="0">
                <a:latin typeface="Arial"/>
                <a:cs typeface="Arial"/>
              </a:rPr>
              <a:t> </a:t>
            </a:r>
            <a:r>
              <a:rPr sz="900" b="1" spc="-5" dirty="0">
                <a:latin typeface="Arial"/>
                <a:cs typeface="Arial"/>
              </a:rPr>
              <a:t>Utilities</a:t>
            </a:r>
            <a:endParaRPr sz="900">
              <a:latin typeface="Arial"/>
              <a:cs typeface="Arial"/>
            </a:endParaRPr>
          </a:p>
          <a:p>
            <a:pPr marL="60325">
              <a:lnSpc>
                <a:spcPct val="100000"/>
              </a:lnSpc>
              <a:spcBef>
                <a:spcPts val="5"/>
              </a:spcBef>
            </a:pPr>
            <a:r>
              <a:rPr sz="800" spc="-5" dirty="0">
                <a:latin typeface="Arial"/>
                <a:cs typeface="Arial"/>
              </a:rPr>
              <a:t>Greg</a:t>
            </a:r>
            <a:r>
              <a:rPr sz="800" spc="-35" dirty="0">
                <a:latin typeface="Arial"/>
                <a:cs typeface="Arial"/>
              </a:rPr>
              <a:t> </a:t>
            </a:r>
            <a:r>
              <a:rPr sz="800" spc="-5" dirty="0">
                <a:latin typeface="Arial"/>
                <a:cs typeface="Arial"/>
              </a:rPr>
              <a:t>Norman</a:t>
            </a:r>
            <a:endParaRPr sz="800">
              <a:latin typeface="Arial"/>
              <a:cs typeface="Arial"/>
            </a:endParaRPr>
          </a:p>
        </p:txBody>
      </p:sp>
      <p:grpSp>
        <p:nvGrpSpPr>
          <p:cNvPr id="53" name="object 49">
            <a:extLst>
              <a:ext uri="{FF2B5EF4-FFF2-40B4-BE49-F238E27FC236}">
                <a16:creationId xmlns:a16="http://schemas.microsoft.com/office/drawing/2014/main" id="{61AD96EB-F158-4B57-A015-375DB45D0140}"/>
              </a:ext>
            </a:extLst>
          </p:cNvPr>
          <p:cNvGrpSpPr/>
          <p:nvPr/>
        </p:nvGrpSpPr>
        <p:grpSpPr>
          <a:xfrm>
            <a:off x="5033194" y="1877887"/>
            <a:ext cx="1533525" cy="1009650"/>
            <a:chOff x="4070668" y="2415297"/>
            <a:chExt cx="1533525" cy="1009650"/>
          </a:xfrm>
        </p:grpSpPr>
        <p:sp>
          <p:nvSpPr>
            <p:cNvPr id="54" name="object 50">
              <a:extLst>
                <a:ext uri="{FF2B5EF4-FFF2-40B4-BE49-F238E27FC236}">
                  <a16:creationId xmlns:a16="http://schemas.microsoft.com/office/drawing/2014/main" id="{C5C6E623-5596-46CB-B35C-82F61D853A19}"/>
                </a:ext>
              </a:extLst>
            </p:cNvPr>
            <p:cNvSpPr/>
            <p:nvPr/>
          </p:nvSpPr>
          <p:spPr>
            <a:xfrm>
              <a:off x="5026336" y="2421647"/>
              <a:ext cx="571500" cy="297815"/>
            </a:xfrm>
            <a:custGeom>
              <a:avLst/>
              <a:gdLst/>
              <a:ahLst/>
              <a:cxnLst/>
              <a:rect l="l" t="t" r="r" b="b"/>
              <a:pathLst>
                <a:path w="571500" h="297814">
                  <a:moveTo>
                    <a:pt x="0" y="0"/>
                  </a:moveTo>
                  <a:lnTo>
                    <a:pt x="0" y="183040"/>
                  </a:lnTo>
                  <a:lnTo>
                    <a:pt x="570990" y="183040"/>
                  </a:lnTo>
                  <a:lnTo>
                    <a:pt x="570990" y="297239"/>
                  </a:lnTo>
                </a:path>
              </a:pathLst>
            </a:custGeom>
            <a:ln w="12688">
              <a:solidFill>
                <a:srgbClr val="404040"/>
              </a:solidFill>
            </a:ln>
          </p:spPr>
          <p:txBody>
            <a:bodyPr wrap="square" lIns="0" tIns="0" rIns="0" bIns="0" rtlCol="0"/>
            <a:lstStyle/>
            <a:p>
              <a:endParaRPr/>
            </a:p>
          </p:txBody>
        </p:sp>
        <p:pic>
          <p:nvPicPr>
            <p:cNvPr id="55" name="object 51">
              <a:extLst>
                <a:ext uri="{FF2B5EF4-FFF2-40B4-BE49-F238E27FC236}">
                  <a16:creationId xmlns:a16="http://schemas.microsoft.com/office/drawing/2014/main" id="{6FAFE1EE-57F5-41F8-BE8F-AE91A7E3BDFF}"/>
                </a:ext>
              </a:extLst>
            </p:cNvPr>
            <p:cNvPicPr/>
            <p:nvPr/>
          </p:nvPicPr>
          <p:blipFill>
            <a:blip r:embed="rId12" cstate="print"/>
            <a:stretch>
              <a:fillRect/>
            </a:stretch>
          </p:blipFill>
          <p:spPr>
            <a:xfrm>
              <a:off x="4090811" y="2734649"/>
              <a:ext cx="826186" cy="690109"/>
            </a:xfrm>
            <a:prstGeom prst="rect">
              <a:avLst/>
            </a:prstGeom>
          </p:spPr>
        </p:pic>
        <p:pic>
          <p:nvPicPr>
            <p:cNvPr id="56" name="object 52">
              <a:extLst>
                <a:ext uri="{FF2B5EF4-FFF2-40B4-BE49-F238E27FC236}">
                  <a16:creationId xmlns:a16="http://schemas.microsoft.com/office/drawing/2014/main" id="{EAEB94CF-CBA8-4467-B0B6-713836B0A0F6}"/>
                </a:ext>
              </a:extLst>
            </p:cNvPr>
            <p:cNvPicPr/>
            <p:nvPr/>
          </p:nvPicPr>
          <p:blipFill>
            <a:blip r:embed="rId5" cstate="print"/>
            <a:stretch>
              <a:fillRect/>
            </a:stretch>
          </p:blipFill>
          <p:spPr>
            <a:xfrm>
              <a:off x="4072256" y="2718886"/>
              <a:ext cx="822874" cy="685188"/>
            </a:xfrm>
            <a:prstGeom prst="rect">
              <a:avLst/>
            </a:prstGeom>
          </p:spPr>
        </p:pic>
        <p:sp>
          <p:nvSpPr>
            <p:cNvPr id="57" name="object 53">
              <a:extLst>
                <a:ext uri="{FF2B5EF4-FFF2-40B4-BE49-F238E27FC236}">
                  <a16:creationId xmlns:a16="http://schemas.microsoft.com/office/drawing/2014/main" id="{6217DBC2-40DD-4DDB-B373-0679701B5791}"/>
                </a:ext>
              </a:extLst>
            </p:cNvPr>
            <p:cNvSpPr/>
            <p:nvPr/>
          </p:nvSpPr>
          <p:spPr>
            <a:xfrm>
              <a:off x="4072256" y="2718886"/>
              <a:ext cx="822960" cy="685800"/>
            </a:xfrm>
            <a:custGeom>
              <a:avLst/>
              <a:gdLst/>
              <a:ahLst/>
              <a:cxnLst/>
              <a:rect l="l" t="t" r="r" b="b"/>
              <a:pathLst>
                <a:path w="822960" h="685800">
                  <a:moveTo>
                    <a:pt x="0" y="685188"/>
                  </a:moveTo>
                  <a:lnTo>
                    <a:pt x="0" y="0"/>
                  </a:lnTo>
                  <a:lnTo>
                    <a:pt x="822874" y="0"/>
                  </a:lnTo>
                  <a:lnTo>
                    <a:pt x="822874" y="685188"/>
                  </a:lnTo>
                  <a:lnTo>
                    <a:pt x="0" y="685188"/>
                  </a:lnTo>
                  <a:close/>
                </a:path>
              </a:pathLst>
            </a:custGeom>
            <a:ln w="3175">
              <a:solidFill>
                <a:srgbClr val="404040"/>
              </a:solidFill>
            </a:ln>
          </p:spPr>
          <p:txBody>
            <a:bodyPr wrap="square" lIns="0" tIns="0" rIns="0" bIns="0" rtlCol="0"/>
            <a:lstStyle/>
            <a:p>
              <a:endParaRPr/>
            </a:p>
          </p:txBody>
        </p:sp>
      </p:grpSp>
      <p:sp>
        <p:nvSpPr>
          <p:cNvPr id="58" name="object 54">
            <a:extLst>
              <a:ext uri="{FF2B5EF4-FFF2-40B4-BE49-F238E27FC236}">
                <a16:creationId xmlns:a16="http://schemas.microsoft.com/office/drawing/2014/main" id="{CB788459-52E5-4E12-B4E5-612A35FD98AD}"/>
              </a:ext>
            </a:extLst>
          </p:cNvPr>
          <p:cNvSpPr txBox="1"/>
          <p:nvPr/>
        </p:nvSpPr>
        <p:spPr>
          <a:xfrm>
            <a:off x="5089304" y="2233570"/>
            <a:ext cx="713740" cy="560070"/>
          </a:xfrm>
          <a:prstGeom prst="rect">
            <a:avLst/>
          </a:prstGeom>
        </p:spPr>
        <p:txBody>
          <a:bodyPr vert="horz" wrap="square" lIns="0" tIns="12700" rIns="0" bIns="0" rtlCol="0">
            <a:spAutoFit/>
          </a:bodyPr>
          <a:lstStyle/>
          <a:p>
            <a:pPr marL="635" algn="ctr">
              <a:lnSpc>
                <a:spcPts val="1080"/>
              </a:lnSpc>
              <a:spcBef>
                <a:spcPts val="100"/>
              </a:spcBef>
            </a:pPr>
            <a:r>
              <a:rPr sz="900" b="1" spc="-5" dirty="0">
                <a:latin typeface="Arial"/>
                <a:cs typeface="Arial"/>
              </a:rPr>
              <a:t>P.4.4</a:t>
            </a:r>
            <a:endParaRPr sz="900" dirty="0">
              <a:latin typeface="Arial"/>
              <a:cs typeface="Arial"/>
            </a:endParaRPr>
          </a:p>
          <a:p>
            <a:pPr marL="12700" marR="5080" indent="1905" algn="ctr">
              <a:lnSpc>
                <a:spcPct val="100000"/>
              </a:lnSpc>
            </a:pPr>
            <a:r>
              <a:rPr sz="900" b="1" spc="-5" dirty="0">
                <a:latin typeface="Arial"/>
                <a:cs typeface="Arial"/>
              </a:rPr>
              <a:t>Extraction </a:t>
            </a:r>
            <a:r>
              <a:rPr sz="900" b="1" dirty="0">
                <a:latin typeface="Arial"/>
                <a:cs typeface="Arial"/>
              </a:rPr>
              <a:t> </a:t>
            </a:r>
            <a:r>
              <a:rPr sz="900" b="1" spc="-5" dirty="0">
                <a:latin typeface="Arial"/>
                <a:cs typeface="Arial"/>
              </a:rPr>
              <a:t>Region </a:t>
            </a:r>
            <a:r>
              <a:rPr sz="900" b="1" dirty="0">
                <a:latin typeface="Arial"/>
                <a:cs typeface="Arial"/>
              </a:rPr>
              <a:t> </a:t>
            </a:r>
            <a:r>
              <a:rPr sz="800" spc="-5" dirty="0">
                <a:latin typeface="Arial"/>
                <a:cs typeface="Arial"/>
              </a:rPr>
              <a:t>R</a:t>
            </a:r>
            <a:r>
              <a:rPr sz="800" spc="-10" dirty="0">
                <a:latin typeface="Arial"/>
                <a:cs typeface="Arial"/>
              </a:rPr>
              <a:t>o</a:t>
            </a:r>
            <a:r>
              <a:rPr sz="800" spc="-5" dirty="0">
                <a:latin typeface="Arial"/>
                <a:cs typeface="Arial"/>
              </a:rPr>
              <a:t>be</a:t>
            </a:r>
            <a:r>
              <a:rPr sz="800" spc="-10" dirty="0">
                <a:latin typeface="Arial"/>
                <a:cs typeface="Arial"/>
              </a:rPr>
              <a:t>r</a:t>
            </a:r>
            <a:r>
              <a:rPr sz="800" spc="-5" dirty="0">
                <a:latin typeface="Arial"/>
                <a:cs typeface="Arial"/>
              </a:rPr>
              <a:t>t</a:t>
            </a:r>
            <a:r>
              <a:rPr sz="800" dirty="0">
                <a:latin typeface="Arial"/>
                <a:cs typeface="Arial"/>
              </a:rPr>
              <a:t> </a:t>
            </a:r>
            <a:r>
              <a:rPr sz="800" spc="-5" dirty="0">
                <a:latin typeface="Arial"/>
                <a:cs typeface="Arial"/>
              </a:rPr>
              <a:t>S</a:t>
            </a:r>
            <a:r>
              <a:rPr sz="800" spc="-10" dirty="0">
                <a:latin typeface="Arial"/>
                <a:cs typeface="Arial"/>
              </a:rPr>
              <a:t>a</a:t>
            </a:r>
            <a:r>
              <a:rPr sz="800" spc="-5" dirty="0">
                <a:latin typeface="Arial"/>
                <a:cs typeface="Arial"/>
              </a:rPr>
              <a:t>eth</a:t>
            </a:r>
            <a:r>
              <a:rPr sz="800" spc="-10" dirty="0">
                <a:latin typeface="Arial"/>
                <a:cs typeface="Arial"/>
              </a:rPr>
              <a:t>r</a:t>
            </a:r>
            <a:r>
              <a:rPr sz="800" spc="-5" dirty="0">
                <a:latin typeface="Arial"/>
                <a:cs typeface="Arial"/>
              </a:rPr>
              <a:t>e</a:t>
            </a:r>
            <a:endParaRPr sz="800" dirty="0">
              <a:latin typeface="Arial"/>
              <a:cs typeface="Arial"/>
            </a:endParaRPr>
          </a:p>
        </p:txBody>
      </p:sp>
      <p:grpSp>
        <p:nvGrpSpPr>
          <p:cNvPr id="59" name="object 55">
            <a:extLst>
              <a:ext uri="{FF2B5EF4-FFF2-40B4-BE49-F238E27FC236}">
                <a16:creationId xmlns:a16="http://schemas.microsoft.com/office/drawing/2014/main" id="{B98BAF62-0301-41BD-A869-2F3D09A56CF7}"/>
              </a:ext>
            </a:extLst>
          </p:cNvPr>
          <p:cNvGrpSpPr/>
          <p:nvPr/>
        </p:nvGrpSpPr>
        <p:grpSpPr>
          <a:xfrm>
            <a:off x="1989531" y="1877887"/>
            <a:ext cx="4006215" cy="1717039"/>
            <a:chOff x="1027005" y="2415297"/>
            <a:chExt cx="4006215" cy="1717039"/>
          </a:xfrm>
        </p:grpSpPr>
        <p:sp>
          <p:nvSpPr>
            <p:cNvPr id="60" name="object 56">
              <a:extLst>
                <a:ext uri="{FF2B5EF4-FFF2-40B4-BE49-F238E27FC236}">
                  <a16:creationId xmlns:a16="http://schemas.microsoft.com/office/drawing/2014/main" id="{E95C10E3-7F61-470D-BEBE-85AC00C5CB14}"/>
                </a:ext>
              </a:extLst>
            </p:cNvPr>
            <p:cNvSpPr/>
            <p:nvPr/>
          </p:nvSpPr>
          <p:spPr>
            <a:xfrm>
              <a:off x="4483693" y="2421647"/>
              <a:ext cx="542925" cy="297815"/>
            </a:xfrm>
            <a:custGeom>
              <a:avLst/>
              <a:gdLst/>
              <a:ahLst/>
              <a:cxnLst/>
              <a:rect l="l" t="t" r="r" b="b"/>
              <a:pathLst>
                <a:path w="542925" h="297814">
                  <a:moveTo>
                    <a:pt x="542643" y="0"/>
                  </a:moveTo>
                  <a:lnTo>
                    <a:pt x="542643" y="183040"/>
                  </a:lnTo>
                  <a:lnTo>
                    <a:pt x="0" y="183040"/>
                  </a:lnTo>
                  <a:lnTo>
                    <a:pt x="0" y="297239"/>
                  </a:lnTo>
                </a:path>
              </a:pathLst>
            </a:custGeom>
            <a:ln w="12688">
              <a:solidFill>
                <a:srgbClr val="404040"/>
              </a:solidFill>
            </a:ln>
          </p:spPr>
          <p:txBody>
            <a:bodyPr wrap="square" lIns="0" tIns="0" rIns="0" bIns="0" rtlCol="0"/>
            <a:lstStyle/>
            <a:p>
              <a:endParaRPr/>
            </a:p>
          </p:txBody>
        </p:sp>
        <p:pic>
          <p:nvPicPr>
            <p:cNvPr id="61" name="object 57">
              <a:extLst>
                <a:ext uri="{FF2B5EF4-FFF2-40B4-BE49-F238E27FC236}">
                  <a16:creationId xmlns:a16="http://schemas.microsoft.com/office/drawing/2014/main" id="{1B7E3989-E353-4193-B5BA-4EDB8FA49B82}"/>
                </a:ext>
              </a:extLst>
            </p:cNvPr>
            <p:cNvPicPr/>
            <p:nvPr/>
          </p:nvPicPr>
          <p:blipFill>
            <a:blip r:embed="rId13" cstate="print"/>
            <a:stretch>
              <a:fillRect/>
            </a:stretch>
          </p:blipFill>
          <p:spPr>
            <a:xfrm>
              <a:off x="1046355" y="3671722"/>
              <a:ext cx="690536" cy="460093"/>
            </a:xfrm>
            <a:prstGeom prst="rect">
              <a:avLst/>
            </a:prstGeom>
          </p:spPr>
        </p:pic>
        <p:pic>
          <p:nvPicPr>
            <p:cNvPr id="62" name="object 58">
              <a:extLst>
                <a:ext uri="{FF2B5EF4-FFF2-40B4-BE49-F238E27FC236}">
                  <a16:creationId xmlns:a16="http://schemas.microsoft.com/office/drawing/2014/main" id="{8828C687-1E9A-4693-B517-CDF86631D924}"/>
                </a:ext>
              </a:extLst>
            </p:cNvPr>
            <p:cNvPicPr/>
            <p:nvPr/>
          </p:nvPicPr>
          <p:blipFill>
            <a:blip r:embed="rId14" cstate="print"/>
            <a:stretch>
              <a:fillRect/>
            </a:stretch>
          </p:blipFill>
          <p:spPr>
            <a:xfrm>
              <a:off x="1028592" y="3653529"/>
              <a:ext cx="685188" cy="456792"/>
            </a:xfrm>
            <a:prstGeom prst="rect">
              <a:avLst/>
            </a:prstGeom>
          </p:spPr>
        </p:pic>
        <p:sp>
          <p:nvSpPr>
            <p:cNvPr id="63" name="object 59">
              <a:extLst>
                <a:ext uri="{FF2B5EF4-FFF2-40B4-BE49-F238E27FC236}">
                  <a16:creationId xmlns:a16="http://schemas.microsoft.com/office/drawing/2014/main" id="{D7EC7F05-BA2B-45BC-956B-4924AA1FC267}"/>
                </a:ext>
              </a:extLst>
            </p:cNvPr>
            <p:cNvSpPr/>
            <p:nvPr/>
          </p:nvSpPr>
          <p:spPr>
            <a:xfrm>
              <a:off x="1028592" y="3653529"/>
              <a:ext cx="685800" cy="457200"/>
            </a:xfrm>
            <a:custGeom>
              <a:avLst/>
              <a:gdLst/>
              <a:ahLst/>
              <a:cxnLst/>
              <a:rect l="l" t="t" r="r" b="b"/>
              <a:pathLst>
                <a:path w="685800" h="457200">
                  <a:moveTo>
                    <a:pt x="0" y="456792"/>
                  </a:moveTo>
                  <a:lnTo>
                    <a:pt x="0" y="0"/>
                  </a:lnTo>
                  <a:lnTo>
                    <a:pt x="685188" y="0"/>
                  </a:lnTo>
                  <a:lnTo>
                    <a:pt x="685188" y="456792"/>
                  </a:lnTo>
                  <a:lnTo>
                    <a:pt x="0" y="456792"/>
                  </a:lnTo>
                  <a:close/>
                </a:path>
              </a:pathLst>
            </a:custGeom>
            <a:ln w="3175">
              <a:solidFill>
                <a:srgbClr val="404040"/>
              </a:solidFill>
            </a:ln>
          </p:spPr>
          <p:txBody>
            <a:bodyPr wrap="square" lIns="0" tIns="0" rIns="0" bIns="0" rtlCol="0"/>
            <a:lstStyle/>
            <a:p>
              <a:endParaRPr/>
            </a:p>
          </p:txBody>
        </p:sp>
      </p:grpSp>
      <p:sp>
        <p:nvSpPr>
          <p:cNvPr id="64" name="object 60">
            <a:extLst>
              <a:ext uri="{FF2B5EF4-FFF2-40B4-BE49-F238E27FC236}">
                <a16:creationId xmlns:a16="http://schemas.microsoft.com/office/drawing/2014/main" id="{ED40075B-ADD0-47F4-A57C-CEBCBAFEA661}"/>
              </a:ext>
            </a:extLst>
          </p:cNvPr>
          <p:cNvSpPr txBox="1"/>
          <p:nvPr/>
        </p:nvSpPr>
        <p:spPr>
          <a:xfrm>
            <a:off x="2010006" y="3096131"/>
            <a:ext cx="648335" cy="483234"/>
          </a:xfrm>
          <a:prstGeom prst="rect">
            <a:avLst/>
          </a:prstGeom>
        </p:spPr>
        <p:txBody>
          <a:bodyPr vert="horz" wrap="square" lIns="0" tIns="12700" rIns="0" bIns="0" rtlCol="0">
            <a:spAutoFit/>
          </a:bodyPr>
          <a:lstStyle/>
          <a:p>
            <a:pPr algn="ctr">
              <a:lnSpc>
                <a:spcPct val="100000"/>
              </a:lnSpc>
              <a:spcBef>
                <a:spcPts val="100"/>
              </a:spcBef>
            </a:pPr>
            <a:r>
              <a:rPr sz="600" b="1" spc="-5" dirty="0">
                <a:latin typeface="Arial"/>
                <a:cs typeface="Arial"/>
              </a:rPr>
              <a:t>P.4.1.1</a:t>
            </a:r>
            <a:endParaRPr sz="600">
              <a:latin typeface="Arial"/>
              <a:cs typeface="Arial"/>
            </a:endParaRPr>
          </a:p>
          <a:p>
            <a:pPr marL="12065" marR="5080" algn="ctr">
              <a:lnSpc>
                <a:spcPct val="100000"/>
              </a:lnSpc>
            </a:pPr>
            <a:r>
              <a:rPr sz="600" b="1" spc="-5" dirty="0">
                <a:latin typeface="Arial"/>
                <a:cs typeface="Arial"/>
              </a:rPr>
              <a:t>M</a:t>
            </a:r>
            <a:r>
              <a:rPr sz="600" b="1" dirty="0">
                <a:latin typeface="Arial"/>
                <a:cs typeface="Arial"/>
              </a:rPr>
              <a:t>a</a:t>
            </a:r>
            <a:r>
              <a:rPr sz="600" b="1" spc="-5" dirty="0">
                <a:latin typeface="Arial"/>
                <a:cs typeface="Arial"/>
              </a:rPr>
              <a:t>na</a:t>
            </a:r>
            <a:r>
              <a:rPr sz="600" b="1" dirty="0">
                <a:latin typeface="Arial"/>
                <a:cs typeface="Arial"/>
              </a:rPr>
              <a:t>g</a:t>
            </a:r>
            <a:r>
              <a:rPr sz="600" b="1" spc="-5" dirty="0">
                <a:latin typeface="Arial"/>
                <a:cs typeface="Arial"/>
              </a:rPr>
              <a:t>e</a:t>
            </a:r>
            <a:r>
              <a:rPr sz="600" b="1" dirty="0">
                <a:latin typeface="Arial"/>
                <a:cs typeface="Arial"/>
              </a:rPr>
              <a:t>m</a:t>
            </a:r>
            <a:r>
              <a:rPr sz="600" b="1" spc="-5" dirty="0">
                <a:latin typeface="Arial"/>
                <a:cs typeface="Arial"/>
              </a:rPr>
              <a:t>en</a:t>
            </a:r>
            <a:r>
              <a:rPr sz="600" b="1" dirty="0">
                <a:latin typeface="Arial"/>
                <a:cs typeface="Arial"/>
              </a:rPr>
              <a:t>t </a:t>
            </a:r>
            <a:r>
              <a:rPr sz="600" b="1" spc="-5" dirty="0">
                <a:latin typeface="Arial"/>
                <a:cs typeface="Arial"/>
              </a:rPr>
              <a:t>a</a:t>
            </a:r>
            <a:r>
              <a:rPr sz="600" b="1" dirty="0">
                <a:latin typeface="Arial"/>
                <a:cs typeface="Arial"/>
              </a:rPr>
              <a:t>nd  </a:t>
            </a:r>
            <a:r>
              <a:rPr sz="600" b="1" spc="-5" dirty="0">
                <a:latin typeface="Arial"/>
                <a:cs typeface="Arial"/>
              </a:rPr>
              <a:t>System </a:t>
            </a:r>
            <a:r>
              <a:rPr sz="600" b="1" dirty="0">
                <a:latin typeface="Arial"/>
                <a:cs typeface="Arial"/>
              </a:rPr>
              <a:t> </a:t>
            </a:r>
            <a:r>
              <a:rPr sz="600" b="1" spc="-5" dirty="0">
                <a:latin typeface="Arial"/>
                <a:cs typeface="Arial"/>
              </a:rPr>
              <a:t>Integration</a:t>
            </a:r>
            <a:endParaRPr sz="600">
              <a:latin typeface="Arial"/>
              <a:cs typeface="Arial"/>
            </a:endParaRPr>
          </a:p>
          <a:p>
            <a:pPr algn="ctr">
              <a:lnSpc>
                <a:spcPct val="100000"/>
              </a:lnSpc>
            </a:pPr>
            <a:r>
              <a:rPr sz="600" spc="-5" dirty="0">
                <a:latin typeface="Arial"/>
                <a:cs typeface="Arial"/>
              </a:rPr>
              <a:t>Nic</a:t>
            </a:r>
            <a:r>
              <a:rPr sz="600" dirty="0">
                <a:latin typeface="Arial"/>
                <a:cs typeface="Arial"/>
              </a:rPr>
              <a:t>k</a:t>
            </a:r>
            <a:r>
              <a:rPr sz="600" spc="-5" dirty="0">
                <a:latin typeface="Arial"/>
                <a:cs typeface="Arial"/>
              </a:rPr>
              <a:t> Evans</a:t>
            </a:r>
            <a:endParaRPr sz="600">
              <a:latin typeface="Arial"/>
              <a:cs typeface="Arial"/>
            </a:endParaRPr>
          </a:p>
        </p:txBody>
      </p:sp>
      <p:grpSp>
        <p:nvGrpSpPr>
          <p:cNvPr id="65" name="object 61">
            <a:extLst>
              <a:ext uri="{FF2B5EF4-FFF2-40B4-BE49-F238E27FC236}">
                <a16:creationId xmlns:a16="http://schemas.microsoft.com/office/drawing/2014/main" id="{9C42C43A-BC54-4AEF-97D0-BB8D6302C743}"/>
              </a:ext>
            </a:extLst>
          </p:cNvPr>
          <p:cNvGrpSpPr/>
          <p:nvPr/>
        </p:nvGrpSpPr>
        <p:grpSpPr>
          <a:xfrm>
            <a:off x="2327363" y="2860315"/>
            <a:ext cx="2493010" cy="707390"/>
            <a:chOff x="1364837" y="3397725"/>
            <a:chExt cx="2493010" cy="707390"/>
          </a:xfrm>
        </p:grpSpPr>
        <p:sp>
          <p:nvSpPr>
            <p:cNvPr id="66" name="object 62">
              <a:extLst>
                <a:ext uri="{FF2B5EF4-FFF2-40B4-BE49-F238E27FC236}">
                  <a16:creationId xmlns:a16="http://schemas.microsoft.com/office/drawing/2014/main" id="{CA16E399-3017-4532-A345-A1AE902B882E}"/>
                </a:ext>
              </a:extLst>
            </p:cNvPr>
            <p:cNvSpPr/>
            <p:nvPr/>
          </p:nvSpPr>
          <p:spPr>
            <a:xfrm>
              <a:off x="1371187" y="3404075"/>
              <a:ext cx="0" cy="249554"/>
            </a:xfrm>
            <a:custGeom>
              <a:avLst/>
              <a:gdLst/>
              <a:ahLst/>
              <a:cxnLst/>
              <a:rect l="l" t="t" r="r" b="b"/>
              <a:pathLst>
                <a:path h="249554">
                  <a:moveTo>
                    <a:pt x="0" y="0"/>
                  </a:moveTo>
                  <a:lnTo>
                    <a:pt x="0" y="249454"/>
                  </a:lnTo>
                </a:path>
              </a:pathLst>
            </a:custGeom>
            <a:ln w="12688">
              <a:solidFill>
                <a:srgbClr val="404040"/>
              </a:solidFill>
            </a:ln>
          </p:spPr>
          <p:txBody>
            <a:bodyPr wrap="square" lIns="0" tIns="0" rIns="0" bIns="0" rtlCol="0"/>
            <a:lstStyle/>
            <a:p>
              <a:endParaRPr/>
            </a:p>
          </p:txBody>
        </p:sp>
        <p:pic>
          <p:nvPicPr>
            <p:cNvPr id="67" name="object 63">
              <a:extLst>
                <a:ext uri="{FF2B5EF4-FFF2-40B4-BE49-F238E27FC236}">
                  <a16:creationId xmlns:a16="http://schemas.microsoft.com/office/drawing/2014/main" id="{BC4EB299-94C9-4610-91C0-777154FE1C08}"/>
                </a:ext>
              </a:extLst>
            </p:cNvPr>
            <p:cNvPicPr/>
            <p:nvPr/>
          </p:nvPicPr>
          <p:blipFill>
            <a:blip r:embed="rId15" cstate="print"/>
            <a:stretch>
              <a:fillRect/>
            </a:stretch>
          </p:blipFill>
          <p:spPr>
            <a:xfrm>
              <a:off x="3167144" y="3645362"/>
              <a:ext cx="690109" cy="459729"/>
            </a:xfrm>
            <a:prstGeom prst="rect">
              <a:avLst/>
            </a:prstGeom>
          </p:spPr>
        </p:pic>
        <p:pic>
          <p:nvPicPr>
            <p:cNvPr id="68" name="object 64">
              <a:extLst>
                <a:ext uri="{FF2B5EF4-FFF2-40B4-BE49-F238E27FC236}">
                  <a16:creationId xmlns:a16="http://schemas.microsoft.com/office/drawing/2014/main" id="{359D0C84-CBE4-488B-B559-7DFC4058C6F8}"/>
                </a:ext>
              </a:extLst>
            </p:cNvPr>
            <p:cNvPicPr/>
            <p:nvPr/>
          </p:nvPicPr>
          <p:blipFill>
            <a:blip r:embed="rId16" cstate="print"/>
            <a:stretch>
              <a:fillRect/>
            </a:stretch>
          </p:blipFill>
          <p:spPr>
            <a:xfrm>
              <a:off x="3150572" y="3626802"/>
              <a:ext cx="685188" cy="456792"/>
            </a:xfrm>
            <a:prstGeom prst="rect">
              <a:avLst/>
            </a:prstGeom>
          </p:spPr>
        </p:pic>
        <p:sp>
          <p:nvSpPr>
            <p:cNvPr id="69" name="object 65">
              <a:extLst>
                <a:ext uri="{FF2B5EF4-FFF2-40B4-BE49-F238E27FC236}">
                  <a16:creationId xmlns:a16="http://schemas.microsoft.com/office/drawing/2014/main" id="{AD39DD51-540D-4590-AAC4-888C02166C5A}"/>
                </a:ext>
              </a:extLst>
            </p:cNvPr>
            <p:cNvSpPr/>
            <p:nvPr/>
          </p:nvSpPr>
          <p:spPr>
            <a:xfrm>
              <a:off x="3150572" y="3626802"/>
              <a:ext cx="685800" cy="457200"/>
            </a:xfrm>
            <a:custGeom>
              <a:avLst/>
              <a:gdLst/>
              <a:ahLst/>
              <a:cxnLst/>
              <a:rect l="l" t="t" r="r" b="b"/>
              <a:pathLst>
                <a:path w="685800" h="457200">
                  <a:moveTo>
                    <a:pt x="0" y="456792"/>
                  </a:moveTo>
                  <a:lnTo>
                    <a:pt x="0" y="0"/>
                  </a:lnTo>
                  <a:lnTo>
                    <a:pt x="685188" y="0"/>
                  </a:lnTo>
                  <a:lnTo>
                    <a:pt x="685188" y="456792"/>
                  </a:lnTo>
                  <a:lnTo>
                    <a:pt x="0" y="456792"/>
                  </a:lnTo>
                  <a:close/>
                </a:path>
              </a:pathLst>
            </a:custGeom>
            <a:ln w="3175">
              <a:solidFill>
                <a:srgbClr val="404040"/>
              </a:solidFill>
            </a:ln>
          </p:spPr>
          <p:txBody>
            <a:bodyPr wrap="square" lIns="0" tIns="0" rIns="0" bIns="0" rtlCol="0"/>
            <a:lstStyle/>
            <a:p>
              <a:endParaRPr/>
            </a:p>
          </p:txBody>
        </p:sp>
      </p:grpSp>
      <p:sp>
        <p:nvSpPr>
          <p:cNvPr id="70" name="object 66">
            <a:extLst>
              <a:ext uri="{FF2B5EF4-FFF2-40B4-BE49-F238E27FC236}">
                <a16:creationId xmlns:a16="http://schemas.microsoft.com/office/drawing/2014/main" id="{AEDAA3D0-F8B0-4EF2-B5C9-F19BD84A0C09}"/>
              </a:ext>
            </a:extLst>
          </p:cNvPr>
          <p:cNvSpPr txBox="1"/>
          <p:nvPr/>
        </p:nvSpPr>
        <p:spPr>
          <a:xfrm>
            <a:off x="4132796" y="3069403"/>
            <a:ext cx="647700" cy="481965"/>
          </a:xfrm>
          <a:prstGeom prst="rect">
            <a:avLst/>
          </a:prstGeom>
        </p:spPr>
        <p:txBody>
          <a:bodyPr vert="horz" wrap="square" lIns="0" tIns="12700" rIns="0" bIns="0" rtlCol="0">
            <a:spAutoFit/>
          </a:bodyPr>
          <a:lstStyle/>
          <a:p>
            <a:pPr algn="ctr">
              <a:lnSpc>
                <a:spcPts val="715"/>
              </a:lnSpc>
              <a:spcBef>
                <a:spcPts val="100"/>
              </a:spcBef>
            </a:pPr>
            <a:r>
              <a:rPr sz="600" b="1" spc="-5" dirty="0">
                <a:latin typeface="Arial"/>
                <a:cs typeface="Arial"/>
              </a:rPr>
              <a:t>P.4.3.1</a:t>
            </a:r>
            <a:endParaRPr sz="600">
              <a:latin typeface="Arial"/>
              <a:cs typeface="Arial"/>
            </a:endParaRPr>
          </a:p>
          <a:p>
            <a:pPr marL="12700" marR="5080" algn="ctr">
              <a:lnSpc>
                <a:spcPts val="720"/>
              </a:lnSpc>
              <a:spcBef>
                <a:spcPts val="20"/>
              </a:spcBef>
            </a:pPr>
            <a:r>
              <a:rPr sz="600" b="1" spc="-5" dirty="0">
                <a:latin typeface="Arial"/>
                <a:cs typeface="Arial"/>
              </a:rPr>
              <a:t>M</a:t>
            </a:r>
            <a:r>
              <a:rPr sz="600" b="1" dirty="0">
                <a:latin typeface="Arial"/>
                <a:cs typeface="Arial"/>
              </a:rPr>
              <a:t>a</a:t>
            </a:r>
            <a:r>
              <a:rPr sz="600" b="1" spc="-5" dirty="0">
                <a:latin typeface="Arial"/>
                <a:cs typeface="Arial"/>
              </a:rPr>
              <a:t>na</a:t>
            </a:r>
            <a:r>
              <a:rPr sz="600" b="1" dirty="0">
                <a:latin typeface="Arial"/>
                <a:cs typeface="Arial"/>
              </a:rPr>
              <a:t>g</a:t>
            </a:r>
            <a:r>
              <a:rPr sz="600" b="1" spc="-5" dirty="0">
                <a:latin typeface="Arial"/>
                <a:cs typeface="Arial"/>
              </a:rPr>
              <a:t>e</a:t>
            </a:r>
            <a:r>
              <a:rPr sz="600" b="1" dirty="0">
                <a:latin typeface="Arial"/>
                <a:cs typeface="Arial"/>
              </a:rPr>
              <a:t>m</a:t>
            </a:r>
            <a:r>
              <a:rPr sz="600" b="1" spc="-5" dirty="0">
                <a:latin typeface="Arial"/>
                <a:cs typeface="Arial"/>
              </a:rPr>
              <a:t>en</a:t>
            </a:r>
            <a:r>
              <a:rPr sz="600" b="1" dirty="0">
                <a:latin typeface="Arial"/>
                <a:cs typeface="Arial"/>
              </a:rPr>
              <a:t>t </a:t>
            </a:r>
            <a:r>
              <a:rPr sz="600" b="1" spc="-5" dirty="0">
                <a:latin typeface="Arial"/>
                <a:cs typeface="Arial"/>
              </a:rPr>
              <a:t>a</a:t>
            </a:r>
            <a:r>
              <a:rPr sz="600" b="1" dirty="0">
                <a:latin typeface="Arial"/>
                <a:cs typeface="Arial"/>
              </a:rPr>
              <a:t>nd  </a:t>
            </a:r>
            <a:r>
              <a:rPr sz="600" b="1" spc="-5" dirty="0">
                <a:latin typeface="Arial"/>
                <a:cs typeface="Arial"/>
              </a:rPr>
              <a:t>System </a:t>
            </a:r>
            <a:r>
              <a:rPr sz="600" b="1" dirty="0">
                <a:latin typeface="Arial"/>
                <a:cs typeface="Arial"/>
              </a:rPr>
              <a:t> </a:t>
            </a:r>
            <a:r>
              <a:rPr sz="600" b="1" spc="-5" dirty="0">
                <a:latin typeface="Arial"/>
                <a:cs typeface="Arial"/>
              </a:rPr>
              <a:t>Integration</a:t>
            </a:r>
            <a:endParaRPr sz="600">
              <a:latin typeface="Arial"/>
              <a:cs typeface="Arial"/>
            </a:endParaRPr>
          </a:p>
          <a:p>
            <a:pPr algn="ctr">
              <a:lnSpc>
                <a:spcPts val="700"/>
              </a:lnSpc>
            </a:pPr>
            <a:r>
              <a:rPr sz="600" spc="-5" dirty="0">
                <a:latin typeface="Arial"/>
                <a:cs typeface="Arial"/>
              </a:rPr>
              <a:t>Dav</a:t>
            </a:r>
            <a:r>
              <a:rPr sz="600" dirty="0">
                <a:latin typeface="Arial"/>
                <a:cs typeface="Arial"/>
              </a:rPr>
              <a:t>e</a:t>
            </a:r>
            <a:r>
              <a:rPr sz="600" spc="5" dirty="0">
                <a:latin typeface="Arial"/>
                <a:cs typeface="Arial"/>
              </a:rPr>
              <a:t> </a:t>
            </a:r>
            <a:r>
              <a:rPr sz="600" spc="-5" dirty="0">
                <a:latin typeface="Arial"/>
                <a:cs typeface="Arial"/>
              </a:rPr>
              <a:t>W</a:t>
            </a:r>
            <a:r>
              <a:rPr sz="600" dirty="0">
                <a:latin typeface="Arial"/>
                <a:cs typeface="Arial"/>
              </a:rPr>
              <a:t>illis</a:t>
            </a:r>
            <a:endParaRPr sz="600">
              <a:latin typeface="Arial"/>
              <a:cs typeface="Arial"/>
            </a:endParaRPr>
          </a:p>
        </p:txBody>
      </p:sp>
      <p:grpSp>
        <p:nvGrpSpPr>
          <p:cNvPr id="71" name="object 67">
            <a:extLst>
              <a:ext uri="{FF2B5EF4-FFF2-40B4-BE49-F238E27FC236}">
                <a16:creationId xmlns:a16="http://schemas.microsoft.com/office/drawing/2014/main" id="{878F6F22-37D8-494D-8E1A-1B3D9A724D86}"/>
              </a:ext>
            </a:extLst>
          </p:cNvPr>
          <p:cNvGrpSpPr/>
          <p:nvPr/>
        </p:nvGrpSpPr>
        <p:grpSpPr>
          <a:xfrm>
            <a:off x="3972301" y="2860315"/>
            <a:ext cx="1885950" cy="1856105"/>
            <a:chOff x="3009775" y="3397725"/>
            <a:chExt cx="1885950" cy="1856105"/>
          </a:xfrm>
        </p:grpSpPr>
        <p:sp>
          <p:nvSpPr>
            <p:cNvPr id="72" name="object 68">
              <a:extLst>
                <a:ext uri="{FF2B5EF4-FFF2-40B4-BE49-F238E27FC236}">
                  <a16:creationId xmlns:a16="http://schemas.microsoft.com/office/drawing/2014/main" id="{99E2FD0D-FEB7-4695-BC06-362D037080E1}"/>
                </a:ext>
              </a:extLst>
            </p:cNvPr>
            <p:cNvSpPr/>
            <p:nvPr/>
          </p:nvSpPr>
          <p:spPr>
            <a:xfrm>
              <a:off x="3016125" y="3404075"/>
              <a:ext cx="411480" cy="451484"/>
            </a:xfrm>
            <a:custGeom>
              <a:avLst/>
              <a:gdLst/>
              <a:ahLst/>
              <a:cxnLst/>
              <a:rect l="l" t="t" r="r" b="b"/>
              <a:pathLst>
                <a:path w="411479" h="451485">
                  <a:moveTo>
                    <a:pt x="411437" y="0"/>
                  </a:moveTo>
                  <a:lnTo>
                    <a:pt x="411437" y="114198"/>
                  </a:lnTo>
                  <a:lnTo>
                    <a:pt x="0" y="114198"/>
                  </a:lnTo>
                  <a:lnTo>
                    <a:pt x="0" y="451123"/>
                  </a:lnTo>
                  <a:lnTo>
                    <a:pt x="134446" y="451123"/>
                  </a:lnTo>
                </a:path>
              </a:pathLst>
            </a:custGeom>
            <a:ln w="12688">
              <a:solidFill>
                <a:srgbClr val="404040"/>
              </a:solidFill>
            </a:ln>
          </p:spPr>
          <p:txBody>
            <a:bodyPr wrap="square" lIns="0" tIns="0" rIns="0" bIns="0" rtlCol="0"/>
            <a:lstStyle/>
            <a:p>
              <a:endParaRPr/>
            </a:p>
          </p:txBody>
        </p:sp>
        <p:pic>
          <p:nvPicPr>
            <p:cNvPr id="73" name="object 69">
              <a:extLst>
                <a:ext uri="{FF2B5EF4-FFF2-40B4-BE49-F238E27FC236}">
                  <a16:creationId xmlns:a16="http://schemas.microsoft.com/office/drawing/2014/main" id="{BE1B9778-A9C6-4F45-9646-5AE8A859B814}"/>
                </a:ext>
              </a:extLst>
            </p:cNvPr>
            <p:cNvPicPr/>
            <p:nvPr/>
          </p:nvPicPr>
          <p:blipFill>
            <a:blip r:embed="rId17" cstate="print"/>
            <a:stretch>
              <a:fillRect/>
            </a:stretch>
          </p:blipFill>
          <p:spPr>
            <a:xfrm>
              <a:off x="4205020" y="4793822"/>
              <a:ext cx="690109" cy="459729"/>
            </a:xfrm>
            <a:prstGeom prst="rect">
              <a:avLst/>
            </a:prstGeom>
          </p:spPr>
        </p:pic>
        <p:pic>
          <p:nvPicPr>
            <p:cNvPr id="74" name="object 70">
              <a:extLst>
                <a:ext uri="{FF2B5EF4-FFF2-40B4-BE49-F238E27FC236}">
                  <a16:creationId xmlns:a16="http://schemas.microsoft.com/office/drawing/2014/main" id="{5ABE606A-0FFD-4AFA-8307-31057D3E9E7C}"/>
                </a:ext>
              </a:extLst>
            </p:cNvPr>
            <p:cNvPicPr/>
            <p:nvPr/>
          </p:nvPicPr>
          <p:blipFill>
            <a:blip r:embed="rId18" cstate="print"/>
            <a:stretch>
              <a:fillRect/>
            </a:stretch>
          </p:blipFill>
          <p:spPr>
            <a:xfrm>
              <a:off x="4186454" y="4774452"/>
              <a:ext cx="685998" cy="456792"/>
            </a:xfrm>
            <a:prstGeom prst="rect">
              <a:avLst/>
            </a:prstGeom>
          </p:spPr>
        </p:pic>
        <p:sp>
          <p:nvSpPr>
            <p:cNvPr id="75" name="object 71">
              <a:extLst>
                <a:ext uri="{FF2B5EF4-FFF2-40B4-BE49-F238E27FC236}">
                  <a16:creationId xmlns:a16="http://schemas.microsoft.com/office/drawing/2014/main" id="{73F27ECD-BAAB-48A3-8AAA-977619746E57}"/>
                </a:ext>
              </a:extLst>
            </p:cNvPr>
            <p:cNvSpPr/>
            <p:nvPr/>
          </p:nvSpPr>
          <p:spPr>
            <a:xfrm>
              <a:off x="4186454" y="4774452"/>
              <a:ext cx="686435" cy="457200"/>
            </a:xfrm>
            <a:custGeom>
              <a:avLst/>
              <a:gdLst/>
              <a:ahLst/>
              <a:cxnLst/>
              <a:rect l="l" t="t" r="r" b="b"/>
              <a:pathLst>
                <a:path w="686435" h="457200">
                  <a:moveTo>
                    <a:pt x="0" y="456792"/>
                  </a:moveTo>
                  <a:lnTo>
                    <a:pt x="0" y="0"/>
                  </a:lnTo>
                  <a:lnTo>
                    <a:pt x="685998" y="0"/>
                  </a:lnTo>
                  <a:lnTo>
                    <a:pt x="685998" y="456792"/>
                  </a:lnTo>
                  <a:lnTo>
                    <a:pt x="0" y="456792"/>
                  </a:lnTo>
                  <a:close/>
                </a:path>
              </a:pathLst>
            </a:custGeom>
            <a:ln w="3175">
              <a:solidFill>
                <a:srgbClr val="404040"/>
              </a:solidFill>
            </a:ln>
          </p:spPr>
          <p:txBody>
            <a:bodyPr wrap="square" lIns="0" tIns="0" rIns="0" bIns="0" rtlCol="0"/>
            <a:lstStyle/>
            <a:p>
              <a:endParaRPr/>
            </a:p>
          </p:txBody>
        </p:sp>
      </p:grpSp>
      <p:sp>
        <p:nvSpPr>
          <p:cNvPr id="76" name="object 72">
            <a:extLst>
              <a:ext uri="{FF2B5EF4-FFF2-40B4-BE49-F238E27FC236}">
                <a16:creationId xmlns:a16="http://schemas.microsoft.com/office/drawing/2014/main" id="{69763006-B689-43CC-A891-0CE11854AFC5}"/>
              </a:ext>
            </a:extLst>
          </p:cNvPr>
          <p:cNvSpPr txBox="1"/>
          <p:nvPr/>
        </p:nvSpPr>
        <p:spPr>
          <a:xfrm>
            <a:off x="5221337" y="4308574"/>
            <a:ext cx="541655" cy="300355"/>
          </a:xfrm>
          <a:prstGeom prst="rect">
            <a:avLst/>
          </a:prstGeom>
        </p:spPr>
        <p:txBody>
          <a:bodyPr vert="horz" wrap="square" lIns="0" tIns="12700" rIns="0" bIns="0" rtlCol="0">
            <a:spAutoFit/>
          </a:bodyPr>
          <a:lstStyle/>
          <a:p>
            <a:pPr marL="111760" marR="16510" indent="-86995">
              <a:lnSpc>
                <a:spcPct val="100000"/>
              </a:lnSpc>
              <a:spcBef>
                <a:spcPts val="100"/>
              </a:spcBef>
            </a:pPr>
            <a:r>
              <a:rPr sz="600" b="1" dirty="0">
                <a:latin typeface="Arial"/>
                <a:cs typeface="Arial"/>
              </a:rPr>
              <a:t>P</a:t>
            </a:r>
            <a:r>
              <a:rPr sz="600" b="1" spc="-5" dirty="0">
                <a:latin typeface="Arial"/>
                <a:cs typeface="Arial"/>
              </a:rPr>
              <a:t>.4.</a:t>
            </a:r>
            <a:r>
              <a:rPr sz="600" b="1" dirty="0">
                <a:latin typeface="Arial"/>
                <a:cs typeface="Arial"/>
              </a:rPr>
              <a:t>4</a:t>
            </a:r>
            <a:r>
              <a:rPr sz="600" b="1" spc="-5" dirty="0">
                <a:latin typeface="Arial"/>
                <a:cs typeface="Arial"/>
              </a:rPr>
              <a:t>.</a:t>
            </a:r>
            <a:r>
              <a:rPr sz="600" b="1" dirty="0">
                <a:latin typeface="Arial"/>
                <a:cs typeface="Arial"/>
              </a:rPr>
              <a:t>3</a:t>
            </a:r>
            <a:r>
              <a:rPr sz="600" b="1" spc="-5" dirty="0">
                <a:latin typeface="Arial"/>
                <a:cs typeface="Arial"/>
              </a:rPr>
              <a:t> </a:t>
            </a:r>
            <a:r>
              <a:rPr sz="600" b="1" dirty="0">
                <a:latin typeface="Arial"/>
                <a:cs typeface="Arial"/>
              </a:rPr>
              <a:t>P</a:t>
            </a:r>
            <a:r>
              <a:rPr sz="600" b="1" spc="-5" dirty="0">
                <a:latin typeface="Arial"/>
                <a:cs typeface="Arial"/>
              </a:rPr>
              <a:t>ow</a:t>
            </a:r>
            <a:r>
              <a:rPr sz="600" b="1" dirty="0">
                <a:latin typeface="Arial"/>
                <a:cs typeface="Arial"/>
              </a:rPr>
              <a:t>er  </a:t>
            </a:r>
            <a:r>
              <a:rPr sz="600" b="1" spc="-5" dirty="0">
                <a:latin typeface="Arial"/>
                <a:cs typeface="Arial"/>
              </a:rPr>
              <a:t>Supplies</a:t>
            </a:r>
            <a:endParaRPr sz="600">
              <a:latin typeface="Arial"/>
              <a:cs typeface="Arial"/>
            </a:endParaRPr>
          </a:p>
          <a:p>
            <a:pPr marL="12700">
              <a:lnSpc>
                <a:spcPct val="100000"/>
              </a:lnSpc>
            </a:pPr>
            <a:r>
              <a:rPr sz="600" spc="-5" dirty="0">
                <a:latin typeface="Arial"/>
                <a:cs typeface="Arial"/>
              </a:rPr>
              <a:t>Rob</a:t>
            </a:r>
            <a:r>
              <a:rPr sz="600" dirty="0">
                <a:latin typeface="Arial"/>
                <a:cs typeface="Arial"/>
              </a:rPr>
              <a:t>e</a:t>
            </a:r>
            <a:r>
              <a:rPr sz="600" spc="-5" dirty="0">
                <a:latin typeface="Arial"/>
                <a:cs typeface="Arial"/>
              </a:rPr>
              <a:t>r</a:t>
            </a:r>
            <a:r>
              <a:rPr sz="600" dirty="0">
                <a:latin typeface="Arial"/>
                <a:cs typeface="Arial"/>
              </a:rPr>
              <a:t>t</a:t>
            </a:r>
            <a:r>
              <a:rPr sz="600" spc="-5" dirty="0">
                <a:latin typeface="Arial"/>
                <a:cs typeface="Arial"/>
              </a:rPr>
              <a:t> </a:t>
            </a:r>
            <a:r>
              <a:rPr sz="600" dirty="0">
                <a:latin typeface="Arial"/>
                <a:cs typeface="Arial"/>
              </a:rPr>
              <a:t>S</a:t>
            </a:r>
            <a:r>
              <a:rPr sz="600" spc="-5" dirty="0">
                <a:latin typeface="Arial"/>
                <a:cs typeface="Arial"/>
              </a:rPr>
              <a:t>a</a:t>
            </a:r>
            <a:r>
              <a:rPr sz="600" dirty="0">
                <a:latin typeface="Arial"/>
                <a:cs typeface="Arial"/>
              </a:rPr>
              <a:t>e</a:t>
            </a:r>
            <a:r>
              <a:rPr sz="600" spc="-5" dirty="0">
                <a:latin typeface="Arial"/>
                <a:cs typeface="Arial"/>
              </a:rPr>
              <a:t>thre</a:t>
            </a:r>
            <a:endParaRPr sz="600">
              <a:latin typeface="Arial"/>
              <a:cs typeface="Arial"/>
            </a:endParaRPr>
          </a:p>
        </p:txBody>
      </p:sp>
      <p:grpSp>
        <p:nvGrpSpPr>
          <p:cNvPr id="77" name="object 73">
            <a:extLst>
              <a:ext uri="{FF2B5EF4-FFF2-40B4-BE49-F238E27FC236}">
                <a16:creationId xmlns:a16="http://schemas.microsoft.com/office/drawing/2014/main" id="{C8106923-2BE8-4B38-89A6-C238EB6F7DC8}"/>
              </a:ext>
            </a:extLst>
          </p:cNvPr>
          <p:cNvGrpSpPr/>
          <p:nvPr/>
        </p:nvGrpSpPr>
        <p:grpSpPr>
          <a:xfrm>
            <a:off x="5028432" y="2860315"/>
            <a:ext cx="829310" cy="1611630"/>
            <a:chOff x="4065906" y="3397725"/>
            <a:chExt cx="829310" cy="1611630"/>
          </a:xfrm>
        </p:grpSpPr>
        <p:sp>
          <p:nvSpPr>
            <p:cNvPr id="78" name="object 74">
              <a:extLst>
                <a:ext uri="{FF2B5EF4-FFF2-40B4-BE49-F238E27FC236}">
                  <a16:creationId xmlns:a16="http://schemas.microsoft.com/office/drawing/2014/main" id="{22E58AF7-40FE-4A66-AD09-583F0CA6DA47}"/>
                </a:ext>
              </a:extLst>
            </p:cNvPr>
            <p:cNvSpPr/>
            <p:nvPr/>
          </p:nvSpPr>
          <p:spPr>
            <a:xfrm>
              <a:off x="4072256" y="3404075"/>
              <a:ext cx="411480" cy="1598930"/>
            </a:xfrm>
            <a:custGeom>
              <a:avLst/>
              <a:gdLst/>
              <a:ahLst/>
              <a:cxnLst/>
              <a:rect l="l" t="t" r="r" b="b"/>
              <a:pathLst>
                <a:path w="411479" h="1598929">
                  <a:moveTo>
                    <a:pt x="411437" y="0"/>
                  </a:moveTo>
                  <a:lnTo>
                    <a:pt x="411437" y="114198"/>
                  </a:lnTo>
                  <a:lnTo>
                    <a:pt x="0" y="114198"/>
                  </a:lnTo>
                  <a:lnTo>
                    <a:pt x="0" y="1598773"/>
                  </a:lnTo>
                  <a:lnTo>
                    <a:pt x="114198" y="1598773"/>
                  </a:lnTo>
                </a:path>
              </a:pathLst>
            </a:custGeom>
            <a:ln w="12688">
              <a:solidFill>
                <a:srgbClr val="404040"/>
              </a:solidFill>
            </a:ln>
          </p:spPr>
          <p:txBody>
            <a:bodyPr wrap="square" lIns="0" tIns="0" rIns="0" bIns="0" rtlCol="0"/>
            <a:lstStyle/>
            <a:p>
              <a:endParaRPr/>
            </a:p>
          </p:txBody>
        </p:sp>
        <p:pic>
          <p:nvPicPr>
            <p:cNvPr id="79" name="object 75">
              <a:extLst>
                <a:ext uri="{FF2B5EF4-FFF2-40B4-BE49-F238E27FC236}">
                  <a16:creationId xmlns:a16="http://schemas.microsoft.com/office/drawing/2014/main" id="{FB44FD8E-730B-4A7B-ACF8-80D42D435630}"/>
                </a:ext>
              </a:extLst>
            </p:cNvPr>
            <p:cNvPicPr/>
            <p:nvPr/>
          </p:nvPicPr>
          <p:blipFill>
            <a:blip r:embed="rId19" cstate="print"/>
            <a:stretch>
              <a:fillRect/>
            </a:stretch>
          </p:blipFill>
          <p:spPr>
            <a:xfrm>
              <a:off x="4196173" y="4214800"/>
              <a:ext cx="698957" cy="468941"/>
            </a:xfrm>
            <a:prstGeom prst="rect">
              <a:avLst/>
            </a:prstGeom>
          </p:spPr>
        </p:pic>
        <p:pic>
          <p:nvPicPr>
            <p:cNvPr id="80" name="object 76">
              <a:extLst>
                <a:ext uri="{FF2B5EF4-FFF2-40B4-BE49-F238E27FC236}">
                  <a16:creationId xmlns:a16="http://schemas.microsoft.com/office/drawing/2014/main" id="{E0B21CE4-193D-47C4-B259-6C007C2669C5}"/>
                </a:ext>
              </a:extLst>
            </p:cNvPr>
            <p:cNvPicPr/>
            <p:nvPr/>
          </p:nvPicPr>
          <p:blipFill>
            <a:blip r:embed="rId20" cstate="print"/>
            <a:stretch>
              <a:fillRect/>
            </a:stretch>
          </p:blipFill>
          <p:spPr>
            <a:xfrm>
              <a:off x="4186454" y="4203462"/>
              <a:ext cx="685998" cy="456792"/>
            </a:xfrm>
            <a:prstGeom prst="rect">
              <a:avLst/>
            </a:prstGeom>
          </p:spPr>
        </p:pic>
        <p:sp>
          <p:nvSpPr>
            <p:cNvPr id="81" name="object 77">
              <a:extLst>
                <a:ext uri="{FF2B5EF4-FFF2-40B4-BE49-F238E27FC236}">
                  <a16:creationId xmlns:a16="http://schemas.microsoft.com/office/drawing/2014/main" id="{850F763B-F074-49DF-9AE8-02CFC948F5AE}"/>
                </a:ext>
              </a:extLst>
            </p:cNvPr>
            <p:cNvSpPr/>
            <p:nvPr/>
          </p:nvSpPr>
          <p:spPr>
            <a:xfrm>
              <a:off x="4186454" y="4203462"/>
              <a:ext cx="686435" cy="457200"/>
            </a:xfrm>
            <a:custGeom>
              <a:avLst/>
              <a:gdLst/>
              <a:ahLst/>
              <a:cxnLst/>
              <a:rect l="l" t="t" r="r" b="b"/>
              <a:pathLst>
                <a:path w="686435" h="457200">
                  <a:moveTo>
                    <a:pt x="0" y="456792"/>
                  </a:moveTo>
                  <a:lnTo>
                    <a:pt x="0" y="0"/>
                  </a:lnTo>
                  <a:lnTo>
                    <a:pt x="685998" y="0"/>
                  </a:lnTo>
                  <a:lnTo>
                    <a:pt x="685998" y="456792"/>
                  </a:lnTo>
                  <a:lnTo>
                    <a:pt x="0" y="456792"/>
                  </a:lnTo>
                  <a:close/>
                </a:path>
              </a:pathLst>
            </a:custGeom>
            <a:ln w="3175">
              <a:solidFill>
                <a:srgbClr val="404040"/>
              </a:solidFill>
            </a:ln>
          </p:spPr>
          <p:txBody>
            <a:bodyPr wrap="square" lIns="0" tIns="0" rIns="0" bIns="0" rtlCol="0"/>
            <a:lstStyle/>
            <a:p>
              <a:endParaRPr/>
            </a:p>
          </p:txBody>
        </p:sp>
      </p:grpSp>
      <p:sp>
        <p:nvSpPr>
          <p:cNvPr id="82" name="object 78">
            <a:extLst>
              <a:ext uri="{FF2B5EF4-FFF2-40B4-BE49-F238E27FC236}">
                <a16:creationId xmlns:a16="http://schemas.microsoft.com/office/drawing/2014/main" id="{0D0D4E18-9D09-4305-BFE5-C0E210E4F091}"/>
              </a:ext>
            </a:extLst>
          </p:cNvPr>
          <p:cNvSpPr txBox="1"/>
          <p:nvPr/>
        </p:nvSpPr>
        <p:spPr>
          <a:xfrm>
            <a:off x="5193783" y="3782939"/>
            <a:ext cx="596265" cy="208279"/>
          </a:xfrm>
          <a:prstGeom prst="rect">
            <a:avLst/>
          </a:prstGeom>
        </p:spPr>
        <p:txBody>
          <a:bodyPr vert="horz" wrap="square" lIns="0" tIns="12700" rIns="0" bIns="0" rtlCol="0">
            <a:spAutoFit/>
          </a:bodyPr>
          <a:lstStyle/>
          <a:p>
            <a:pPr marL="12700">
              <a:lnSpc>
                <a:spcPct val="100000"/>
              </a:lnSpc>
              <a:spcBef>
                <a:spcPts val="100"/>
              </a:spcBef>
            </a:pPr>
            <a:r>
              <a:rPr sz="600" b="1" dirty="0">
                <a:latin typeface="Arial"/>
                <a:cs typeface="Arial"/>
              </a:rPr>
              <a:t>P</a:t>
            </a:r>
            <a:r>
              <a:rPr sz="600" b="1" spc="-5" dirty="0">
                <a:latin typeface="Arial"/>
                <a:cs typeface="Arial"/>
              </a:rPr>
              <a:t>.4.</a:t>
            </a:r>
            <a:r>
              <a:rPr sz="600" b="1" dirty="0">
                <a:latin typeface="Arial"/>
                <a:cs typeface="Arial"/>
              </a:rPr>
              <a:t>4</a:t>
            </a:r>
            <a:r>
              <a:rPr sz="600" b="1" spc="-5" dirty="0">
                <a:latin typeface="Arial"/>
                <a:cs typeface="Arial"/>
              </a:rPr>
              <a:t>.</a:t>
            </a:r>
            <a:r>
              <a:rPr sz="600" b="1" dirty="0">
                <a:latin typeface="Arial"/>
                <a:cs typeface="Arial"/>
              </a:rPr>
              <a:t>2</a:t>
            </a:r>
            <a:r>
              <a:rPr sz="600" b="1" spc="-5" dirty="0">
                <a:latin typeface="Arial"/>
                <a:cs typeface="Arial"/>
              </a:rPr>
              <a:t> M</a:t>
            </a:r>
            <a:r>
              <a:rPr sz="600" b="1" dirty="0">
                <a:latin typeface="Arial"/>
                <a:cs typeface="Arial"/>
              </a:rPr>
              <a:t>a</a:t>
            </a:r>
            <a:r>
              <a:rPr sz="600" b="1" spc="-5" dirty="0">
                <a:latin typeface="Arial"/>
                <a:cs typeface="Arial"/>
              </a:rPr>
              <a:t>g</a:t>
            </a:r>
            <a:r>
              <a:rPr sz="600" b="1" dirty="0">
                <a:latin typeface="Arial"/>
                <a:cs typeface="Arial"/>
              </a:rPr>
              <a:t>n</a:t>
            </a:r>
            <a:r>
              <a:rPr sz="600" b="1" spc="-5" dirty="0">
                <a:latin typeface="Arial"/>
                <a:cs typeface="Arial"/>
              </a:rPr>
              <a:t>ets</a:t>
            </a:r>
            <a:endParaRPr sz="600">
              <a:latin typeface="Arial"/>
              <a:cs typeface="Arial"/>
            </a:endParaRPr>
          </a:p>
          <a:p>
            <a:pPr marL="40005">
              <a:lnSpc>
                <a:spcPct val="100000"/>
              </a:lnSpc>
            </a:pPr>
            <a:r>
              <a:rPr sz="600" spc="-5" dirty="0">
                <a:latin typeface="Arial"/>
                <a:cs typeface="Arial"/>
              </a:rPr>
              <a:t>Rob</a:t>
            </a:r>
            <a:r>
              <a:rPr sz="600" dirty="0">
                <a:latin typeface="Arial"/>
                <a:cs typeface="Arial"/>
              </a:rPr>
              <a:t>e</a:t>
            </a:r>
            <a:r>
              <a:rPr sz="600" spc="-5" dirty="0">
                <a:latin typeface="Arial"/>
                <a:cs typeface="Arial"/>
              </a:rPr>
              <a:t>r</a:t>
            </a:r>
            <a:r>
              <a:rPr sz="600" dirty="0">
                <a:latin typeface="Arial"/>
                <a:cs typeface="Arial"/>
              </a:rPr>
              <a:t>t</a:t>
            </a:r>
            <a:r>
              <a:rPr sz="600" spc="-5" dirty="0">
                <a:latin typeface="Arial"/>
                <a:cs typeface="Arial"/>
              </a:rPr>
              <a:t> </a:t>
            </a:r>
            <a:r>
              <a:rPr sz="600" dirty="0">
                <a:latin typeface="Arial"/>
                <a:cs typeface="Arial"/>
              </a:rPr>
              <a:t>S</a:t>
            </a:r>
            <a:r>
              <a:rPr sz="600" spc="-5" dirty="0">
                <a:latin typeface="Arial"/>
                <a:cs typeface="Arial"/>
              </a:rPr>
              <a:t>a</a:t>
            </a:r>
            <a:r>
              <a:rPr sz="600" dirty="0">
                <a:latin typeface="Arial"/>
                <a:cs typeface="Arial"/>
              </a:rPr>
              <a:t>e</a:t>
            </a:r>
            <a:r>
              <a:rPr sz="600" spc="-5" dirty="0">
                <a:latin typeface="Arial"/>
                <a:cs typeface="Arial"/>
              </a:rPr>
              <a:t>thre</a:t>
            </a:r>
            <a:endParaRPr sz="600">
              <a:latin typeface="Arial"/>
              <a:cs typeface="Arial"/>
            </a:endParaRPr>
          </a:p>
        </p:txBody>
      </p:sp>
      <p:grpSp>
        <p:nvGrpSpPr>
          <p:cNvPr id="83" name="object 79">
            <a:extLst>
              <a:ext uri="{FF2B5EF4-FFF2-40B4-BE49-F238E27FC236}">
                <a16:creationId xmlns:a16="http://schemas.microsoft.com/office/drawing/2014/main" id="{59C5B152-28B9-4E21-9494-CED6D7C16549}"/>
              </a:ext>
            </a:extLst>
          </p:cNvPr>
          <p:cNvGrpSpPr/>
          <p:nvPr/>
        </p:nvGrpSpPr>
        <p:grpSpPr>
          <a:xfrm>
            <a:off x="5028432" y="2860315"/>
            <a:ext cx="829310" cy="1040765"/>
            <a:chOff x="4065906" y="3397725"/>
            <a:chExt cx="829310" cy="1040765"/>
          </a:xfrm>
        </p:grpSpPr>
        <p:sp>
          <p:nvSpPr>
            <p:cNvPr id="84" name="object 80">
              <a:extLst>
                <a:ext uri="{FF2B5EF4-FFF2-40B4-BE49-F238E27FC236}">
                  <a16:creationId xmlns:a16="http://schemas.microsoft.com/office/drawing/2014/main" id="{14AC7DA6-97FA-4BC9-B1E6-CA956B229BD2}"/>
                </a:ext>
              </a:extLst>
            </p:cNvPr>
            <p:cNvSpPr/>
            <p:nvPr/>
          </p:nvSpPr>
          <p:spPr>
            <a:xfrm>
              <a:off x="4072256" y="3404075"/>
              <a:ext cx="411480" cy="1028065"/>
            </a:xfrm>
            <a:custGeom>
              <a:avLst/>
              <a:gdLst/>
              <a:ahLst/>
              <a:cxnLst/>
              <a:rect l="l" t="t" r="r" b="b"/>
              <a:pathLst>
                <a:path w="411479" h="1028064">
                  <a:moveTo>
                    <a:pt x="411437" y="0"/>
                  </a:moveTo>
                  <a:lnTo>
                    <a:pt x="411437" y="114198"/>
                  </a:lnTo>
                  <a:lnTo>
                    <a:pt x="0" y="114198"/>
                  </a:lnTo>
                  <a:lnTo>
                    <a:pt x="0" y="1027782"/>
                  </a:lnTo>
                  <a:lnTo>
                    <a:pt x="114198" y="1027782"/>
                  </a:lnTo>
                </a:path>
              </a:pathLst>
            </a:custGeom>
            <a:ln w="12688">
              <a:solidFill>
                <a:srgbClr val="404040"/>
              </a:solidFill>
            </a:ln>
          </p:spPr>
          <p:txBody>
            <a:bodyPr wrap="square" lIns="0" tIns="0" rIns="0" bIns="0" rtlCol="0"/>
            <a:lstStyle/>
            <a:p>
              <a:endParaRPr/>
            </a:p>
          </p:txBody>
        </p:sp>
        <p:pic>
          <p:nvPicPr>
            <p:cNvPr id="85" name="object 81">
              <a:extLst>
                <a:ext uri="{FF2B5EF4-FFF2-40B4-BE49-F238E27FC236}">
                  <a16:creationId xmlns:a16="http://schemas.microsoft.com/office/drawing/2014/main" id="{2FC6CEE1-C047-4F0C-8247-BDEB50A65842}"/>
                </a:ext>
              </a:extLst>
            </p:cNvPr>
            <p:cNvPicPr/>
            <p:nvPr/>
          </p:nvPicPr>
          <p:blipFill>
            <a:blip r:embed="rId21" cstate="print"/>
            <a:stretch>
              <a:fillRect/>
            </a:stretch>
          </p:blipFill>
          <p:spPr>
            <a:xfrm>
              <a:off x="4196173" y="3644620"/>
              <a:ext cx="698957" cy="469750"/>
            </a:xfrm>
            <a:prstGeom prst="rect">
              <a:avLst/>
            </a:prstGeom>
          </p:spPr>
        </p:pic>
        <p:pic>
          <p:nvPicPr>
            <p:cNvPr id="86" name="object 82">
              <a:extLst>
                <a:ext uri="{FF2B5EF4-FFF2-40B4-BE49-F238E27FC236}">
                  <a16:creationId xmlns:a16="http://schemas.microsoft.com/office/drawing/2014/main" id="{AA34538D-0557-42A8-B9FB-A52E23074D3D}"/>
                </a:ext>
              </a:extLst>
            </p:cNvPr>
            <p:cNvPicPr/>
            <p:nvPr/>
          </p:nvPicPr>
          <p:blipFill>
            <a:blip r:embed="rId22" cstate="print"/>
            <a:stretch>
              <a:fillRect/>
            </a:stretch>
          </p:blipFill>
          <p:spPr>
            <a:xfrm>
              <a:off x="4186454" y="3632471"/>
              <a:ext cx="685998" cy="456792"/>
            </a:xfrm>
            <a:prstGeom prst="rect">
              <a:avLst/>
            </a:prstGeom>
          </p:spPr>
        </p:pic>
        <p:sp>
          <p:nvSpPr>
            <p:cNvPr id="87" name="object 83">
              <a:extLst>
                <a:ext uri="{FF2B5EF4-FFF2-40B4-BE49-F238E27FC236}">
                  <a16:creationId xmlns:a16="http://schemas.microsoft.com/office/drawing/2014/main" id="{061F4B62-4228-4658-8E08-5BA447574DCF}"/>
                </a:ext>
              </a:extLst>
            </p:cNvPr>
            <p:cNvSpPr/>
            <p:nvPr/>
          </p:nvSpPr>
          <p:spPr>
            <a:xfrm>
              <a:off x="4186454" y="3632471"/>
              <a:ext cx="686435" cy="457200"/>
            </a:xfrm>
            <a:custGeom>
              <a:avLst/>
              <a:gdLst/>
              <a:ahLst/>
              <a:cxnLst/>
              <a:rect l="l" t="t" r="r" b="b"/>
              <a:pathLst>
                <a:path w="686435" h="457200">
                  <a:moveTo>
                    <a:pt x="0" y="456792"/>
                  </a:moveTo>
                  <a:lnTo>
                    <a:pt x="0" y="0"/>
                  </a:lnTo>
                  <a:lnTo>
                    <a:pt x="685998" y="0"/>
                  </a:lnTo>
                  <a:lnTo>
                    <a:pt x="685998" y="456792"/>
                  </a:lnTo>
                  <a:lnTo>
                    <a:pt x="0" y="456792"/>
                  </a:lnTo>
                  <a:close/>
                </a:path>
              </a:pathLst>
            </a:custGeom>
            <a:ln w="3175">
              <a:solidFill>
                <a:srgbClr val="404040"/>
              </a:solidFill>
            </a:ln>
          </p:spPr>
          <p:txBody>
            <a:bodyPr wrap="square" lIns="0" tIns="0" rIns="0" bIns="0" rtlCol="0"/>
            <a:lstStyle/>
            <a:p>
              <a:endParaRPr/>
            </a:p>
          </p:txBody>
        </p:sp>
      </p:grpSp>
      <p:sp>
        <p:nvSpPr>
          <p:cNvPr id="88" name="object 84">
            <a:extLst>
              <a:ext uri="{FF2B5EF4-FFF2-40B4-BE49-F238E27FC236}">
                <a16:creationId xmlns:a16="http://schemas.microsoft.com/office/drawing/2014/main" id="{74CF6D60-A68C-4221-9415-E560F76E624B}"/>
              </a:ext>
            </a:extLst>
          </p:cNvPr>
          <p:cNvSpPr txBox="1"/>
          <p:nvPr/>
        </p:nvSpPr>
        <p:spPr>
          <a:xfrm>
            <a:off x="5168678" y="3075073"/>
            <a:ext cx="648335" cy="481965"/>
          </a:xfrm>
          <a:prstGeom prst="rect">
            <a:avLst/>
          </a:prstGeom>
        </p:spPr>
        <p:txBody>
          <a:bodyPr vert="horz" wrap="square" lIns="0" tIns="12700" rIns="0" bIns="0" rtlCol="0">
            <a:spAutoFit/>
          </a:bodyPr>
          <a:lstStyle/>
          <a:p>
            <a:pPr algn="ctr">
              <a:lnSpc>
                <a:spcPct val="100000"/>
              </a:lnSpc>
              <a:spcBef>
                <a:spcPts val="100"/>
              </a:spcBef>
            </a:pPr>
            <a:r>
              <a:rPr sz="600" b="1" spc="-5" dirty="0">
                <a:latin typeface="Arial"/>
                <a:cs typeface="Arial"/>
              </a:rPr>
              <a:t>P.4.4.1</a:t>
            </a:r>
            <a:endParaRPr sz="600">
              <a:latin typeface="Arial"/>
              <a:cs typeface="Arial"/>
            </a:endParaRPr>
          </a:p>
          <a:p>
            <a:pPr marL="12700" marR="5080" algn="ctr">
              <a:lnSpc>
                <a:spcPct val="100000"/>
              </a:lnSpc>
            </a:pPr>
            <a:r>
              <a:rPr sz="600" b="1" spc="-5" dirty="0">
                <a:latin typeface="Arial"/>
                <a:cs typeface="Arial"/>
              </a:rPr>
              <a:t>M</a:t>
            </a:r>
            <a:r>
              <a:rPr sz="600" b="1" dirty="0">
                <a:latin typeface="Arial"/>
                <a:cs typeface="Arial"/>
              </a:rPr>
              <a:t>a</a:t>
            </a:r>
            <a:r>
              <a:rPr sz="600" b="1" spc="-5" dirty="0">
                <a:latin typeface="Arial"/>
                <a:cs typeface="Arial"/>
              </a:rPr>
              <a:t>na</a:t>
            </a:r>
            <a:r>
              <a:rPr sz="600" b="1" dirty="0">
                <a:latin typeface="Arial"/>
                <a:cs typeface="Arial"/>
              </a:rPr>
              <a:t>g</a:t>
            </a:r>
            <a:r>
              <a:rPr sz="600" b="1" spc="-5" dirty="0">
                <a:latin typeface="Arial"/>
                <a:cs typeface="Arial"/>
              </a:rPr>
              <a:t>e</a:t>
            </a:r>
            <a:r>
              <a:rPr sz="600" b="1" dirty="0">
                <a:latin typeface="Arial"/>
                <a:cs typeface="Arial"/>
              </a:rPr>
              <a:t>m</a:t>
            </a:r>
            <a:r>
              <a:rPr sz="600" b="1" spc="-5" dirty="0">
                <a:latin typeface="Arial"/>
                <a:cs typeface="Arial"/>
              </a:rPr>
              <a:t>en</a:t>
            </a:r>
            <a:r>
              <a:rPr sz="600" b="1" dirty="0">
                <a:latin typeface="Arial"/>
                <a:cs typeface="Arial"/>
              </a:rPr>
              <a:t>t </a:t>
            </a:r>
            <a:r>
              <a:rPr sz="600" b="1" spc="-5" dirty="0">
                <a:latin typeface="Arial"/>
                <a:cs typeface="Arial"/>
              </a:rPr>
              <a:t>a</a:t>
            </a:r>
            <a:r>
              <a:rPr sz="600" b="1" dirty="0">
                <a:latin typeface="Arial"/>
                <a:cs typeface="Arial"/>
              </a:rPr>
              <a:t>nd  </a:t>
            </a:r>
            <a:r>
              <a:rPr sz="600" b="1" spc="-5" dirty="0">
                <a:latin typeface="Arial"/>
                <a:cs typeface="Arial"/>
              </a:rPr>
              <a:t>System </a:t>
            </a:r>
            <a:r>
              <a:rPr sz="600" b="1" dirty="0">
                <a:latin typeface="Arial"/>
                <a:cs typeface="Arial"/>
              </a:rPr>
              <a:t> </a:t>
            </a:r>
            <a:r>
              <a:rPr sz="600" b="1" spc="-5" dirty="0">
                <a:latin typeface="Arial"/>
                <a:cs typeface="Arial"/>
              </a:rPr>
              <a:t>Integration </a:t>
            </a:r>
            <a:r>
              <a:rPr sz="600" b="1" dirty="0">
                <a:latin typeface="Arial"/>
                <a:cs typeface="Arial"/>
              </a:rPr>
              <a:t> </a:t>
            </a:r>
            <a:r>
              <a:rPr sz="600" spc="-5" dirty="0">
                <a:latin typeface="Arial"/>
                <a:cs typeface="Arial"/>
              </a:rPr>
              <a:t>Robert</a:t>
            </a:r>
            <a:r>
              <a:rPr sz="600" spc="-20" dirty="0">
                <a:latin typeface="Arial"/>
                <a:cs typeface="Arial"/>
              </a:rPr>
              <a:t> </a:t>
            </a:r>
            <a:r>
              <a:rPr sz="600" spc="-5" dirty="0">
                <a:latin typeface="Arial"/>
                <a:cs typeface="Arial"/>
              </a:rPr>
              <a:t>Saethre</a:t>
            </a:r>
            <a:endParaRPr sz="600">
              <a:latin typeface="Arial"/>
              <a:cs typeface="Arial"/>
            </a:endParaRPr>
          </a:p>
        </p:txBody>
      </p:sp>
      <p:grpSp>
        <p:nvGrpSpPr>
          <p:cNvPr id="89" name="object 85">
            <a:extLst>
              <a:ext uri="{FF2B5EF4-FFF2-40B4-BE49-F238E27FC236}">
                <a16:creationId xmlns:a16="http://schemas.microsoft.com/office/drawing/2014/main" id="{EEA2AC5E-8DD8-4137-BB87-CCC8DFEE289E}"/>
              </a:ext>
            </a:extLst>
          </p:cNvPr>
          <p:cNvGrpSpPr/>
          <p:nvPr/>
        </p:nvGrpSpPr>
        <p:grpSpPr>
          <a:xfrm>
            <a:off x="5028432" y="2860315"/>
            <a:ext cx="1735455" cy="1282065"/>
            <a:chOff x="4065906" y="3397725"/>
            <a:chExt cx="1735455" cy="1282065"/>
          </a:xfrm>
        </p:grpSpPr>
        <p:sp>
          <p:nvSpPr>
            <p:cNvPr id="90" name="object 86">
              <a:extLst>
                <a:ext uri="{FF2B5EF4-FFF2-40B4-BE49-F238E27FC236}">
                  <a16:creationId xmlns:a16="http://schemas.microsoft.com/office/drawing/2014/main" id="{01B606F0-A22D-4AAE-8CC7-F897C176109B}"/>
                </a:ext>
              </a:extLst>
            </p:cNvPr>
            <p:cNvSpPr/>
            <p:nvPr/>
          </p:nvSpPr>
          <p:spPr>
            <a:xfrm>
              <a:off x="4072256" y="3404075"/>
              <a:ext cx="411480" cy="457200"/>
            </a:xfrm>
            <a:custGeom>
              <a:avLst/>
              <a:gdLst/>
              <a:ahLst/>
              <a:cxnLst/>
              <a:rect l="l" t="t" r="r" b="b"/>
              <a:pathLst>
                <a:path w="411479" h="457200">
                  <a:moveTo>
                    <a:pt x="411437" y="0"/>
                  </a:moveTo>
                  <a:lnTo>
                    <a:pt x="411437" y="114198"/>
                  </a:lnTo>
                  <a:lnTo>
                    <a:pt x="0" y="114198"/>
                  </a:lnTo>
                  <a:lnTo>
                    <a:pt x="0" y="456792"/>
                  </a:lnTo>
                  <a:lnTo>
                    <a:pt x="114198" y="456792"/>
                  </a:lnTo>
                </a:path>
              </a:pathLst>
            </a:custGeom>
            <a:ln w="12688">
              <a:solidFill>
                <a:srgbClr val="404040"/>
              </a:solidFill>
            </a:ln>
          </p:spPr>
          <p:txBody>
            <a:bodyPr wrap="square" lIns="0" tIns="0" rIns="0" bIns="0" rtlCol="0"/>
            <a:lstStyle/>
            <a:p>
              <a:endParaRPr/>
            </a:p>
          </p:txBody>
        </p:sp>
        <p:pic>
          <p:nvPicPr>
            <p:cNvPr id="91" name="object 87">
              <a:extLst>
                <a:ext uri="{FF2B5EF4-FFF2-40B4-BE49-F238E27FC236}">
                  <a16:creationId xmlns:a16="http://schemas.microsoft.com/office/drawing/2014/main" id="{B5E83E29-6E7F-4294-8DC1-D0DDE5A45052}"/>
                </a:ext>
              </a:extLst>
            </p:cNvPr>
            <p:cNvPicPr/>
            <p:nvPr/>
          </p:nvPicPr>
          <p:blipFill>
            <a:blip r:embed="rId23" cstate="print"/>
            <a:stretch>
              <a:fillRect/>
            </a:stretch>
          </p:blipFill>
          <p:spPr>
            <a:xfrm>
              <a:off x="5110942" y="4219224"/>
              <a:ext cx="690109" cy="460093"/>
            </a:xfrm>
            <a:prstGeom prst="rect">
              <a:avLst/>
            </a:prstGeom>
          </p:spPr>
        </p:pic>
        <p:pic>
          <p:nvPicPr>
            <p:cNvPr id="92" name="object 88">
              <a:extLst>
                <a:ext uri="{FF2B5EF4-FFF2-40B4-BE49-F238E27FC236}">
                  <a16:creationId xmlns:a16="http://schemas.microsoft.com/office/drawing/2014/main" id="{A0246707-8B11-48B4-ABA8-E0079F0F767A}"/>
                </a:ext>
              </a:extLst>
            </p:cNvPr>
            <p:cNvPicPr/>
            <p:nvPr/>
          </p:nvPicPr>
          <p:blipFill>
            <a:blip r:embed="rId20" cstate="print"/>
            <a:stretch>
              <a:fillRect/>
            </a:stretch>
          </p:blipFill>
          <p:spPr>
            <a:xfrm>
              <a:off x="5095179" y="4203462"/>
              <a:ext cx="685188" cy="456792"/>
            </a:xfrm>
            <a:prstGeom prst="rect">
              <a:avLst/>
            </a:prstGeom>
          </p:spPr>
        </p:pic>
        <p:sp>
          <p:nvSpPr>
            <p:cNvPr id="93" name="object 89">
              <a:extLst>
                <a:ext uri="{FF2B5EF4-FFF2-40B4-BE49-F238E27FC236}">
                  <a16:creationId xmlns:a16="http://schemas.microsoft.com/office/drawing/2014/main" id="{3FC5AE51-49E1-4222-895D-65D9CE66DD86}"/>
                </a:ext>
              </a:extLst>
            </p:cNvPr>
            <p:cNvSpPr/>
            <p:nvPr/>
          </p:nvSpPr>
          <p:spPr>
            <a:xfrm>
              <a:off x="5095179" y="4203462"/>
              <a:ext cx="685800" cy="457200"/>
            </a:xfrm>
            <a:custGeom>
              <a:avLst/>
              <a:gdLst/>
              <a:ahLst/>
              <a:cxnLst/>
              <a:rect l="l" t="t" r="r" b="b"/>
              <a:pathLst>
                <a:path w="685800" h="457200">
                  <a:moveTo>
                    <a:pt x="0" y="456792"/>
                  </a:moveTo>
                  <a:lnTo>
                    <a:pt x="0" y="0"/>
                  </a:lnTo>
                  <a:lnTo>
                    <a:pt x="685188" y="0"/>
                  </a:lnTo>
                  <a:lnTo>
                    <a:pt x="685188" y="456792"/>
                  </a:lnTo>
                  <a:lnTo>
                    <a:pt x="0" y="456792"/>
                  </a:lnTo>
                  <a:close/>
                </a:path>
              </a:pathLst>
            </a:custGeom>
            <a:ln w="3175">
              <a:solidFill>
                <a:srgbClr val="404040"/>
              </a:solidFill>
            </a:ln>
          </p:spPr>
          <p:txBody>
            <a:bodyPr wrap="square" lIns="0" tIns="0" rIns="0" bIns="0" rtlCol="0"/>
            <a:lstStyle/>
            <a:p>
              <a:endParaRPr/>
            </a:p>
          </p:txBody>
        </p:sp>
      </p:grpSp>
      <p:sp>
        <p:nvSpPr>
          <p:cNvPr id="94" name="object 90">
            <a:extLst>
              <a:ext uri="{FF2B5EF4-FFF2-40B4-BE49-F238E27FC236}">
                <a16:creationId xmlns:a16="http://schemas.microsoft.com/office/drawing/2014/main" id="{F12BC792-9629-4CF3-A545-1497259F2944}"/>
              </a:ext>
            </a:extLst>
          </p:cNvPr>
          <p:cNvSpPr txBox="1"/>
          <p:nvPr/>
        </p:nvSpPr>
        <p:spPr>
          <a:xfrm>
            <a:off x="6074972" y="3692228"/>
            <a:ext cx="652145" cy="390525"/>
          </a:xfrm>
          <a:prstGeom prst="rect">
            <a:avLst/>
          </a:prstGeom>
        </p:spPr>
        <p:txBody>
          <a:bodyPr vert="horz" wrap="square" lIns="0" tIns="12700" rIns="0" bIns="0" rtlCol="0">
            <a:spAutoFit/>
          </a:bodyPr>
          <a:lstStyle/>
          <a:p>
            <a:pPr marL="90170" marR="5080" indent="-78105">
              <a:lnSpc>
                <a:spcPct val="100000"/>
              </a:lnSpc>
              <a:spcBef>
                <a:spcPts val="100"/>
              </a:spcBef>
            </a:pPr>
            <a:r>
              <a:rPr sz="600" b="1" spc="-5" dirty="0">
                <a:latin typeface="Arial"/>
                <a:cs typeface="Arial"/>
              </a:rPr>
              <a:t>P.4.5.2</a:t>
            </a:r>
            <a:r>
              <a:rPr sz="600" b="1" spc="-35" dirty="0">
                <a:latin typeface="Arial"/>
                <a:cs typeface="Arial"/>
              </a:rPr>
              <a:t> </a:t>
            </a:r>
            <a:r>
              <a:rPr sz="600" b="1" spc="-5" dirty="0">
                <a:latin typeface="Arial"/>
                <a:cs typeface="Arial"/>
              </a:rPr>
              <a:t>Main</a:t>
            </a:r>
            <a:r>
              <a:rPr sz="600" b="1" spc="-30" dirty="0">
                <a:latin typeface="Arial"/>
                <a:cs typeface="Arial"/>
              </a:rPr>
              <a:t> </a:t>
            </a:r>
            <a:r>
              <a:rPr sz="600" b="1" spc="-5" dirty="0">
                <a:latin typeface="Arial"/>
                <a:cs typeface="Arial"/>
              </a:rPr>
              <a:t>Ring </a:t>
            </a:r>
            <a:r>
              <a:rPr sz="600" b="1" spc="-155" dirty="0">
                <a:latin typeface="Arial"/>
                <a:cs typeface="Arial"/>
              </a:rPr>
              <a:t> </a:t>
            </a:r>
            <a:r>
              <a:rPr sz="600" b="1" spc="-5" dirty="0">
                <a:latin typeface="Arial"/>
                <a:cs typeface="Arial"/>
              </a:rPr>
              <a:t>Dipole</a:t>
            </a:r>
            <a:r>
              <a:rPr sz="600" b="1" spc="-25" dirty="0">
                <a:latin typeface="Arial"/>
                <a:cs typeface="Arial"/>
              </a:rPr>
              <a:t> </a:t>
            </a:r>
            <a:r>
              <a:rPr sz="600" b="1" spc="-5" dirty="0">
                <a:latin typeface="Arial"/>
                <a:cs typeface="Arial"/>
              </a:rPr>
              <a:t>XFMR</a:t>
            </a:r>
            <a:endParaRPr sz="600">
              <a:latin typeface="Arial"/>
              <a:cs typeface="Arial"/>
            </a:endParaRPr>
          </a:p>
          <a:p>
            <a:pPr algn="ctr">
              <a:lnSpc>
                <a:spcPts val="715"/>
              </a:lnSpc>
            </a:pPr>
            <a:r>
              <a:rPr sz="600" b="1" spc="-5" dirty="0">
                <a:latin typeface="Arial"/>
                <a:cs typeface="Arial"/>
              </a:rPr>
              <a:t>Upgrade</a:t>
            </a:r>
            <a:endParaRPr sz="600">
              <a:latin typeface="Arial"/>
              <a:cs typeface="Arial"/>
            </a:endParaRPr>
          </a:p>
          <a:p>
            <a:pPr algn="ctr">
              <a:lnSpc>
                <a:spcPct val="100000"/>
              </a:lnSpc>
            </a:pPr>
            <a:r>
              <a:rPr sz="600" spc="-5" dirty="0">
                <a:latin typeface="Arial"/>
                <a:cs typeface="Arial"/>
              </a:rPr>
              <a:t>Gr</a:t>
            </a:r>
            <a:r>
              <a:rPr sz="600" dirty="0">
                <a:latin typeface="Arial"/>
                <a:cs typeface="Arial"/>
              </a:rPr>
              <a:t>eg</a:t>
            </a:r>
            <a:r>
              <a:rPr sz="600" spc="-5" dirty="0">
                <a:latin typeface="Arial"/>
                <a:cs typeface="Arial"/>
              </a:rPr>
              <a:t> No</a:t>
            </a:r>
            <a:r>
              <a:rPr sz="600" dirty="0">
                <a:latin typeface="Arial"/>
                <a:cs typeface="Arial"/>
              </a:rPr>
              <a:t>r</a:t>
            </a:r>
            <a:r>
              <a:rPr sz="600" spc="-5" dirty="0">
                <a:latin typeface="Arial"/>
                <a:cs typeface="Arial"/>
              </a:rPr>
              <a:t>man</a:t>
            </a:r>
            <a:endParaRPr sz="600">
              <a:latin typeface="Arial"/>
              <a:cs typeface="Arial"/>
            </a:endParaRPr>
          </a:p>
        </p:txBody>
      </p:sp>
      <p:grpSp>
        <p:nvGrpSpPr>
          <p:cNvPr id="95" name="object 91">
            <a:extLst>
              <a:ext uri="{FF2B5EF4-FFF2-40B4-BE49-F238E27FC236}">
                <a16:creationId xmlns:a16="http://schemas.microsoft.com/office/drawing/2014/main" id="{4A5FD77A-E966-41DC-BF24-984679C5C7CA}"/>
              </a:ext>
            </a:extLst>
          </p:cNvPr>
          <p:cNvGrpSpPr/>
          <p:nvPr/>
        </p:nvGrpSpPr>
        <p:grpSpPr>
          <a:xfrm>
            <a:off x="6056118" y="2860315"/>
            <a:ext cx="807720" cy="1856105"/>
            <a:chOff x="5093592" y="3397725"/>
            <a:chExt cx="807720" cy="1856105"/>
          </a:xfrm>
        </p:grpSpPr>
        <p:sp>
          <p:nvSpPr>
            <p:cNvPr id="96" name="object 92">
              <a:extLst>
                <a:ext uri="{FF2B5EF4-FFF2-40B4-BE49-F238E27FC236}">
                  <a16:creationId xmlns:a16="http://schemas.microsoft.com/office/drawing/2014/main" id="{659506FA-2AF5-457D-AFA6-300CA25DDC2F}"/>
                </a:ext>
              </a:extLst>
            </p:cNvPr>
            <p:cNvSpPr/>
            <p:nvPr/>
          </p:nvSpPr>
          <p:spPr>
            <a:xfrm>
              <a:off x="5597327" y="3404075"/>
              <a:ext cx="297815" cy="1028065"/>
            </a:xfrm>
            <a:custGeom>
              <a:avLst/>
              <a:gdLst/>
              <a:ahLst/>
              <a:cxnLst/>
              <a:rect l="l" t="t" r="r" b="b"/>
              <a:pathLst>
                <a:path w="297814" h="1028064">
                  <a:moveTo>
                    <a:pt x="0" y="0"/>
                  </a:moveTo>
                  <a:lnTo>
                    <a:pt x="0" y="114198"/>
                  </a:lnTo>
                  <a:lnTo>
                    <a:pt x="297239" y="114198"/>
                  </a:lnTo>
                  <a:lnTo>
                    <a:pt x="297239" y="1027782"/>
                  </a:lnTo>
                  <a:lnTo>
                    <a:pt x="183040" y="1027782"/>
                  </a:lnTo>
                </a:path>
              </a:pathLst>
            </a:custGeom>
            <a:ln w="12688">
              <a:solidFill>
                <a:srgbClr val="404040"/>
              </a:solidFill>
            </a:ln>
          </p:spPr>
          <p:txBody>
            <a:bodyPr wrap="square" lIns="0" tIns="0" rIns="0" bIns="0" rtlCol="0"/>
            <a:lstStyle/>
            <a:p>
              <a:endParaRPr/>
            </a:p>
          </p:txBody>
        </p:sp>
        <p:pic>
          <p:nvPicPr>
            <p:cNvPr id="97" name="object 93">
              <a:extLst>
                <a:ext uri="{FF2B5EF4-FFF2-40B4-BE49-F238E27FC236}">
                  <a16:creationId xmlns:a16="http://schemas.microsoft.com/office/drawing/2014/main" id="{CE50F35A-A2D2-47BD-BB78-38F4FC6C0FB5}"/>
                </a:ext>
              </a:extLst>
            </p:cNvPr>
            <p:cNvPicPr/>
            <p:nvPr/>
          </p:nvPicPr>
          <p:blipFill>
            <a:blip r:embed="rId24" cstate="print"/>
            <a:stretch>
              <a:fillRect/>
            </a:stretch>
          </p:blipFill>
          <p:spPr>
            <a:xfrm>
              <a:off x="5110942" y="4793822"/>
              <a:ext cx="690109" cy="459729"/>
            </a:xfrm>
            <a:prstGeom prst="rect">
              <a:avLst/>
            </a:prstGeom>
          </p:spPr>
        </p:pic>
        <p:pic>
          <p:nvPicPr>
            <p:cNvPr id="98" name="object 94">
              <a:extLst>
                <a:ext uri="{FF2B5EF4-FFF2-40B4-BE49-F238E27FC236}">
                  <a16:creationId xmlns:a16="http://schemas.microsoft.com/office/drawing/2014/main" id="{AEA6AEBF-E572-4A06-AA23-952CBA2708A1}"/>
                </a:ext>
              </a:extLst>
            </p:cNvPr>
            <p:cNvPicPr/>
            <p:nvPr/>
          </p:nvPicPr>
          <p:blipFill>
            <a:blip r:embed="rId18" cstate="print"/>
            <a:stretch>
              <a:fillRect/>
            </a:stretch>
          </p:blipFill>
          <p:spPr>
            <a:xfrm>
              <a:off x="5095179" y="4774452"/>
              <a:ext cx="685188" cy="456792"/>
            </a:xfrm>
            <a:prstGeom prst="rect">
              <a:avLst/>
            </a:prstGeom>
          </p:spPr>
        </p:pic>
        <p:sp>
          <p:nvSpPr>
            <p:cNvPr id="99" name="object 95">
              <a:extLst>
                <a:ext uri="{FF2B5EF4-FFF2-40B4-BE49-F238E27FC236}">
                  <a16:creationId xmlns:a16="http://schemas.microsoft.com/office/drawing/2014/main" id="{E50AD058-46F8-43D3-BE58-AD663C01E2AB}"/>
                </a:ext>
              </a:extLst>
            </p:cNvPr>
            <p:cNvSpPr/>
            <p:nvPr/>
          </p:nvSpPr>
          <p:spPr>
            <a:xfrm>
              <a:off x="5095179" y="4774452"/>
              <a:ext cx="685800" cy="457200"/>
            </a:xfrm>
            <a:custGeom>
              <a:avLst/>
              <a:gdLst/>
              <a:ahLst/>
              <a:cxnLst/>
              <a:rect l="l" t="t" r="r" b="b"/>
              <a:pathLst>
                <a:path w="685800" h="457200">
                  <a:moveTo>
                    <a:pt x="0" y="456792"/>
                  </a:moveTo>
                  <a:lnTo>
                    <a:pt x="0" y="0"/>
                  </a:lnTo>
                  <a:lnTo>
                    <a:pt x="685188" y="0"/>
                  </a:lnTo>
                  <a:lnTo>
                    <a:pt x="685188" y="456792"/>
                  </a:lnTo>
                  <a:lnTo>
                    <a:pt x="0" y="456792"/>
                  </a:lnTo>
                  <a:close/>
                </a:path>
              </a:pathLst>
            </a:custGeom>
            <a:ln w="3175">
              <a:solidFill>
                <a:srgbClr val="404040"/>
              </a:solidFill>
            </a:ln>
          </p:spPr>
          <p:txBody>
            <a:bodyPr wrap="square" lIns="0" tIns="0" rIns="0" bIns="0" rtlCol="0"/>
            <a:lstStyle/>
            <a:p>
              <a:endParaRPr/>
            </a:p>
          </p:txBody>
        </p:sp>
      </p:grpSp>
      <p:sp>
        <p:nvSpPr>
          <p:cNvPr id="100" name="object 96">
            <a:extLst>
              <a:ext uri="{FF2B5EF4-FFF2-40B4-BE49-F238E27FC236}">
                <a16:creationId xmlns:a16="http://schemas.microsoft.com/office/drawing/2014/main" id="{9514D862-0346-47CD-B7C1-36D388A94FD0}"/>
              </a:ext>
            </a:extLst>
          </p:cNvPr>
          <p:cNvSpPr txBox="1"/>
          <p:nvPr/>
        </p:nvSpPr>
        <p:spPr>
          <a:xfrm>
            <a:off x="6081466" y="4263219"/>
            <a:ext cx="638810" cy="390525"/>
          </a:xfrm>
          <a:prstGeom prst="rect">
            <a:avLst/>
          </a:prstGeom>
        </p:spPr>
        <p:txBody>
          <a:bodyPr vert="horz" wrap="square" lIns="0" tIns="12700" rIns="0" bIns="0" rtlCol="0">
            <a:spAutoFit/>
          </a:bodyPr>
          <a:lstStyle/>
          <a:p>
            <a:pPr marL="124460" marR="117475" indent="73660">
              <a:lnSpc>
                <a:spcPct val="100000"/>
              </a:lnSpc>
              <a:spcBef>
                <a:spcPts val="100"/>
              </a:spcBef>
            </a:pPr>
            <a:r>
              <a:rPr sz="600" b="1" spc="-5" dirty="0">
                <a:latin typeface="Arial"/>
                <a:cs typeface="Arial"/>
              </a:rPr>
              <a:t>P.4.5.3 </a:t>
            </a:r>
            <a:r>
              <a:rPr sz="600" b="1" dirty="0">
                <a:latin typeface="Arial"/>
                <a:cs typeface="Arial"/>
              </a:rPr>
              <a:t> </a:t>
            </a:r>
            <a:r>
              <a:rPr sz="600" b="1" spc="-5" dirty="0">
                <a:latin typeface="Arial"/>
                <a:cs typeface="Arial"/>
              </a:rPr>
              <a:t>RN-0</a:t>
            </a:r>
            <a:r>
              <a:rPr sz="600" b="1" dirty="0">
                <a:latin typeface="Arial"/>
                <a:cs typeface="Arial"/>
              </a:rPr>
              <a:t>3 </a:t>
            </a:r>
            <a:r>
              <a:rPr sz="600" b="1" spc="-5" dirty="0">
                <a:latin typeface="Arial"/>
                <a:cs typeface="Arial"/>
              </a:rPr>
              <a:t>DIW</a:t>
            </a:r>
            <a:endParaRPr sz="600">
              <a:latin typeface="Arial"/>
              <a:cs typeface="Arial"/>
            </a:endParaRPr>
          </a:p>
          <a:p>
            <a:pPr algn="ctr">
              <a:lnSpc>
                <a:spcPts val="715"/>
              </a:lnSpc>
            </a:pPr>
            <a:r>
              <a:rPr sz="600" b="1" spc="-5" dirty="0">
                <a:latin typeface="Arial"/>
                <a:cs typeface="Arial"/>
              </a:rPr>
              <a:t>Cooling</a:t>
            </a:r>
            <a:r>
              <a:rPr sz="600" b="1" spc="-30" dirty="0">
                <a:latin typeface="Arial"/>
                <a:cs typeface="Arial"/>
              </a:rPr>
              <a:t> </a:t>
            </a:r>
            <a:r>
              <a:rPr sz="600" b="1" spc="-5" dirty="0">
                <a:latin typeface="Arial"/>
                <a:cs typeface="Arial"/>
              </a:rPr>
              <a:t>Upgrade</a:t>
            </a:r>
            <a:endParaRPr sz="600">
              <a:latin typeface="Arial"/>
              <a:cs typeface="Arial"/>
            </a:endParaRPr>
          </a:p>
          <a:p>
            <a:pPr algn="ctr">
              <a:lnSpc>
                <a:spcPct val="100000"/>
              </a:lnSpc>
            </a:pPr>
            <a:r>
              <a:rPr sz="600" spc="-5" dirty="0">
                <a:latin typeface="Arial"/>
                <a:cs typeface="Arial"/>
              </a:rPr>
              <a:t>Gr</a:t>
            </a:r>
            <a:r>
              <a:rPr sz="600" dirty="0">
                <a:latin typeface="Arial"/>
                <a:cs typeface="Arial"/>
              </a:rPr>
              <a:t>eg</a:t>
            </a:r>
            <a:r>
              <a:rPr sz="600" spc="-5" dirty="0">
                <a:latin typeface="Arial"/>
                <a:cs typeface="Arial"/>
              </a:rPr>
              <a:t> No</a:t>
            </a:r>
            <a:r>
              <a:rPr sz="600" dirty="0">
                <a:latin typeface="Arial"/>
                <a:cs typeface="Arial"/>
              </a:rPr>
              <a:t>r</a:t>
            </a:r>
            <a:r>
              <a:rPr sz="600" spc="-5" dirty="0">
                <a:latin typeface="Arial"/>
                <a:cs typeface="Arial"/>
              </a:rPr>
              <a:t>man</a:t>
            </a:r>
            <a:endParaRPr sz="600">
              <a:latin typeface="Arial"/>
              <a:cs typeface="Arial"/>
            </a:endParaRPr>
          </a:p>
        </p:txBody>
      </p:sp>
      <p:grpSp>
        <p:nvGrpSpPr>
          <p:cNvPr id="101" name="object 97">
            <a:extLst>
              <a:ext uri="{FF2B5EF4-FFF2-40B4-BE49-F238E27FC236}">
                <a16:creationId xmlns:a16="http://schemas.microsoft.com/office/drawing/2014/main" id="{6690D9E4-FAD4-43B9-8BBE-0C2056F0A09B}"/>
              </a:ext>
            </a:extLst>
          </p:cNvPr>
          <p:cNvGrpSpPr/>
          <p:nvPr/>
        </p:nvGrpSpPr>
        <p:grpSpPr>
          <a:xfrm>
            <a:off x="6056118" y="2860315"/>
            <a:ext cx="807720" cy="1611630"/>
            <a:chOff x="5093592" y="3397725"/>
            <a:chExt cx="807720" cy="1611630"/>
          </a:xfrm>
        </p:grpSpPr>
        <p:sp>
          <p:nvSpPr>
            <p:cNvPr id="102" name="object 98">
              <a:extLst>
                <a:ext uri="{FF2B5EF4-FFF2-40B4-BE49-F238E27FC236}">
                  <a16:creationId xmlns:a16="http://schemas.microsoft.com/office/drawing/2014/main" id="{00FE89DA-6379-477D-9450-22693387C710}"/>
                </a:ext>
              </a:extLst>
            </p:cNvPr>
            <p:cNvSpPr/>
            <p:nvPr/>
          </p:nvSpPr>
          <p:spPr>
            <a:xfrm>
              <a:off x="5597327" y="3404075"/>
              <a:ext cx="297815" cy="1598930"/>
            </a:xfrm>
            <a:custGeom>
              <a:avLst/>
              <a:gdLst/>
              <a:ahLst/>
              <a:cxnLst/>
              <a:rect l="l" t="t" r="r" b="b"/>
              <a:pathLst>
                <a:path w="297814" h="1598929">
                  <a:moveTo>
                    <a:pt x="0" y="0"/>
                  </a:moveTo>
                  <a:lnTo>
                    <a:pt x="0" y="114198"/>
                  </a:lnTo>
                  <a:lnTo>
                    <a:pt x="297239" y="114198"/>
                  </a:lnTo>
                  <a:lnTo>
                    <a:pt x="297239" y="1598773"/>
                  </a:lnTo>
                  <a:lnTo>
                    <a:pt x="183040" y="1598773"/>
                  </a:lnTo>
                </a:path>
              </a:pathLst>
            </a:custGeom>
            <a:ln w="12688">
              <a:solidFill>
                <a:srgbClr val="404040"/>
              </a:solidFill>
            </a:ln>
          </p:spPr>
          <p:txBody>
            <a:bodyPr wrap="square" lIns="0" tIns="0" rIns="0" bIns="0" rtlCol="0"/>
            <a:lstStyle/>
            <a:p>
              <a:endParaRPr/>
            </a:p>
          </p:txBody>
        </p:sp>
        <p:pic>
          <p:nvPicPr>
            <p:cNvPr id="103" name="object 99">
              <a:extLst>
                <a:ext uri="{FF2B5EF4-FFF2-40B4-BE49-F238E27FC236}">
                  <a16:creationId xmlns:a16="http://schemas.microsoft.com/office/drawing/2014/main" id="{3DBF5759-DE1A-41DE-B088-B7006C295E1C}"/>
                </a:ext>
              </a:extLst>
            </p:cNvPr>
            <p:cNvPicPr/>
            <p:nvPr/>
          </p:nvPicPr>
          <p:blipFill>
            <a:blip r:embed="rId25" cstate="print"/>
            <a:stretch>
              <a:fillRect/>
            </a:stretch>
          </p:blipFill>
          <p:spPr>
            <a:xfrm>
              <a:off x="5106518" y="3644620"/>
              <a:ext cx="698957" cy="469750"/>
            </a:xfrm>
            <a:prstGeom prst="rect">
              <a:avLst/>
            </a:prstGeom>
          </p:spPr>
        </p:pic>
        <p:pic>
          <p:nvPicPr>
            <p:cNvPr id="104" name="object 100">
              <a:extLst>
                <a:ext uri="{FF2B5EF4-FFF2-40B4-BE49-F238E27FC236}">
                  <a16:creationId xmlns:a16="http://schemas.microsoft.com/office/drawing/2014/main" id="{05334C67-00F2-4313-B549-81A13E4F0451}"/>
                </a:ext>
              </a:extLst>
            </p:cNvPr>
            <p:cNvPicPr/>
            <p:nvPr/>
          </p:nvPicPr>
          <p:blipFill>
            <a:blip r:embed="rId22" cstate="print"/>
            <a:stretch>
              <a:fillRect/>
            </a:stretch>
          </p:blipFill>
          <p:spPr>
            <a:xfrm>
              <a:off x="5095179" y="3632471"/>
              <a:ext cx="685188" cy="456792"/>
            </a:xfrm>
            <a:prstGeom prst="rect">
              <a:avLst/>
            </a:prstGeom>
          </p:spPr>
        </p:pic>
        <p:sp>
          <p:nvSpPr>
            <p:cNvPr id="105" name="object 101">
              <a:extLst>
                <a:ext uri="{FF2B5EF4-FFF2-40B4-BE49-F238E27FC236}">
                  <a16:creationId xmlns:a16="http://schemas.microsoft.com/office/drawing/2014/main" id="{073661AC-0188-4860-B952-A7DA5817FC2F}"/>
                </a:ext>
              </a:extLst>
            </p:cNvPr>
            <p:cNvSpPr/>
            <p:nvPr/>
          </p:nvSpPr>
          <p:spPr>
            <a:xfrm>
              <a:off x="5095179" y="3632471"/>
              <a:ext cx="685800" cy="457200"/>
            </a:xfrm>
            <a:custGeom>
              <a:avLst/>
              <a:gdLst/>
              <a:ahLst/>
              <a:cxnLst/>
              <a:rect l="l" t="t" r="r" b="b"/>
              <a:pathLst>
                <a:path w="685800" h="457200">
                  <a:moveTo>
                    <a:pt x="0" y="456792"/>
                  </a:moveTo>
                  <a:lnTo>
                    <a:pt x="0" y="0"/>
                  </a:lnTo>
                  <a:lnTo>
                    <a:pt x="685188" y="0"/>
                  </a:lnTo>
                  <a:lnTo>
                    <a:pt x="685188" y="456792"/>
                  </a:lnTo>
                  <a:lnTo>
                    <a:pt x="0" y="456792"/>
                  </a:lnTo>
                  <a:close/>
                </a:path>
              </a:pathLst>
            </a:custGeom>
            <a:ln w="3175">
              <a:solidFill>
                <a:srgbClr val="404040"/>
              </a:solidFill>
            </a:ln>
          </p:spPr>
          <p:txBody>
            <a:bodyPr wrap="square" lIns="0" tIns="0" rIns="0" bIns="0" rtlCol="0"/>
            <a:lstStyle/>
            <a:p>
              <a:endParaRPr/>
            </a:p>
          </p:txBody>
        </p:sp>
      </p:grpSp>
      <p:sp>
        <p:nvSpPr>
          <p:cNvPr id="106" name="object 102">
            <a:extLst>
              <a:ext uri="{FF2B5EF4-FFF2-40B4-BE49-F238E27FC236}">
                <a16:creationId xmlns:a16="http://schemas.microsoft.com/office/drawing/2014/main" id="{7F816001-6F10-44A4-B862-2A3B8F2474E0}"/>
              </a:ext>
            </a:extLst>
          </p:cNvPr>
          <p:cNvSpPr txBox="1"/>
          <p:nvPr/>
        </p:nvSpPr>
        <p:spPr>
          <a:xfrm>
            <a:off x="6076593" y="3075073"/>
            <a:ext cx="647700" cy="481965"/>
          </a:xfrm>
          <a:prstGeom prst="rect">
            <a:avLst/>
          </a:prstGeom>
        </p:spPr>
        <p:txBody>
          <a:bodyPr vert="horz" wrap="square" lIns="0" tIns="12700" rIns="0" bIns="0" rtlCol="0">
            <a:spAutoFit/>
          </a:bodyPr>
          <a:lstStyle/>
          <a:p>
            <a:pPr algn="ctr">
              <a:lnSpc>
                <a:spcPct val="100000"/>
              </a:lnSpc>
              <a:spcBef>
                <a:spcPts val="100"/>
              </a:spcBef>
            </a:pPr>
            <a:r>
              <a:rPr sz="600" b="1" spc="-5" dirty="0">
                <a:latin typeface="Arial"/>
                <a:cs typeface="Arial"/>
              </a:rPr>
              <a:t>P.4.5.1</a:t>
            </a:r>
            <a:endParaRPr sz="600">
              <a:latin typeface="Arial"/>
              <a:cs typeface="Arial"/>
            </a:endParaRPr>
          </a:p>
          <a:p>
            <a:pPr marL="12700" marR="5080" algn="ctr">
              <a:lnSpc>
                <a:spcPct val="100000"/>
              </a:lnSpc>
            </a:pPr>
            <a:r>
              <a:rPr sz="600" b="1" spc="-5" dirty="0">
                <a:latin typeface="Arial"/>
                <a:cs typeface="Arial"/>
              </a:rPr>
              <a:t>M</a:t>
            </a:r>
            <a:r>
              <a:rPr sz="600" b="1" dirty="0">
                <a:latin typeface="Arial"/>
                <a:cs typeface="Arial"/>
              </a:rPr>
              <a:t>a</a:t>
            </a:r>
            <a:r>
              <a:rPr sz="600" b="1" spc="-5" dirty="0">
                <a:latin typeface="Arial"/>
                <a:cs typeface="Arial"/>
              </a:rPr>
              <a:t>na</a:t>
            </a:r>
            <a:r>
              <a:rPr sz="600" b="1" dirty="0">
                <a:latin typeface="Arial"/>
                <a:cs typeface="Arial"/>
              </a:rPr>
              <a:t>g</a:t>
            </a:r>
            <a:r>
              <a:rPr sz="600" b="1" spc="-5" dirty="0">
                <a:latin typeface="Arial"/>
                <a:cs typeface="Arial"/>
              </a:rPr>
              <a:t>e</a:t>
            </a:r>
            <a:r>
              <a:rPr sz="600" b="1" dirty="0">
                <a:latin typeface="Arial"/>
                <a:cs typeface="Arial"/>
              </a:rPr>
              <a:t>m</a:t>
            </a:r>
            <a:r>
              <a:rPr sz="600" b="1" spc="-5" dirty="0">
                <a:latin typeface="Arial"/>
                <a:cs typeface="Arial"/>
              </a:rPr>
              <a:t>en</a:t>
            </a:r>
            <a:r>
              <a:rPr sz="600" b="1" dirty="0">
                <a:latin typeface="Arial"/>
                <a:cs typeface="Arial"/>
              </a:rPr>
              <a:t>t </a:t>
            </a:r>
            <a:r>
              <a:rPr sz="600" b="1" spc="-5" dirty="0">
                <a:latin typeface="Arial"/>
                <a:cs typeface="Arial"/>
              </a:rPr>
              <a:t>a</a:t>
            </a:r>
            <a:r>
              <a:rPr sz="600" b="1" dirty="0">
                <a:latin typeface="Arial"/>
                <a:cs typeface="Arial"/>
              </a:rPr>
              <a:t>nd  </a:t>
            </a:r>
            <a:r>
              <a:rPr sz="600" b="1" spc="-5" dirty="0">
                <a:latin typeface="Arial"/>
                <a:cs typeface="Arial"/>
              </a:rPr>
              <a:t>System </a:t>
            </a:r>
            <a:r>
              <a:rPr sz="600" b="1" dirty="0">
                <a:latin typeface="Arial"/>
                <a:cs typeface="Arial"/>
              </a:rPr>
              <a:t> </a:t>
            </a:r>
            <a:r>
              <a:rPr sz="600" b="1" spc="-5" dirty="0">
                <a:latin typeface="Arial"/>
                <a:cs typeface="Arial"/>
              </a:rPr>
              <a:t>Integration</a:t>
            </a:r>
            <a:endParaRPr sz="600">
              <a:latin typeface="Arial"/>
              <a:cs typeface="Arial"/>
            </a:endParaRPr>
          </a:p>
          <a:p>
            <a:pPr algn="ctr">
              <a:lnSpc>
                <a:spcPts val="715"/>
              </a:lnSpc>
            </a:pPr>
            <a:r>
              <a:rPr sz="600" spc="-5" dirty="0">
                <a:latin typeface="Arial"/>
                <a:cs typeface="Arial"/>
              </a:rPr>
              <a:t>Gr</a:t>
            </a:r>
            <a:r>
              <a:rPr sz="600" dirty="0">
                <a:latin typeface="Arial"/>
                <a:cs typeface="Arial"/>
              </a:rPr>
              <a:t>eg</a:t>
            </a:r>
            <a:r>
              <a:rPr sz="600" spc="-5" dirty="0">
                <a:latin typeface="Arial"/>
                <a:cs typeface="Arial"/>
              </a:rPr>
              <a:t> No</a:t>
            </a:r>
            <a:r>
              <a:rPr sz="600" dirty="0">
                <a:latin typeface="Arial"/>
                <a:cs typeface="Arial"/>
              </a:rPr>
              <a:t>r</a:t>
            </a:r>
            <a:r>
              <a:rPr sz="600" spc="-5" dirty="0">
                <a:latin typeface="Arial"/>
                <a:cs typeface="Arial"/>
              </a:rPr>
              <a:t>man</a:t>
            </a:r>
            <a:endParaRPr sz="600">
              <a:latin typeface="Arial"/>
              <a:cs typeface="Arial"/>
            </a:endParaRPr>
          </a:p>
        </p:txBody>
      </p:sp>
      <p:grpSp>
        <p:nvGrpSpPr>
          <p:cNvPr id="107" name="object 103">
            <a:extLst>
              <a:ext uri="{FF2B5EF4-FFF2-40B4-BE49-F238E27FC236}">
                <a16:creationId xmlns:a16="http://schemas.microsoft.com/office/drawing/2014/main" id="{C46712FA-CB95-42C0-A3BB-DE7A73B59620}"/>
              </a:ext>
            </a:extLst>
          </p:cNvPr>
          <p:cNvGrpSpPr/>
          <p:nvPr/>
        </p:nvGrpSpPr>
        <p:grpSpPr>
          <a:xfrm>
            <a:off x="6553503" y="2860315"/>
            <a:ext cx="1239520" cy="1856105"/>
            <a:chOff x="5590977" y="3397725"/>
            <a:chExt cx="1239520" cy="1856105"/>
          </a:xfrm>
        </p:grpSpPr>
        <p:sp>
          <p:nvSpPr>
            <p:cNvPr id="108" name="object 104">
              <a:extLst>
                <a:ext uri="{FF2B5EF4-FFF2-40B4-BE49-F238E27FC236}">
                  <a16:creationId xmlns:a16="http://schemas.microsoft.com/office/drawing/2014/main" id="{1A9BFAF1-6C16-4E61-B944-7DC2431EFBD2}"/>
                </a:ext>
              </a:extLst>
            </p:cNvPr>
            <p:cNvSpPr/>
            <p:nvPr/>
          </p:nvSpPr>
          <p:spPr>
            <a:xfrm>
              <a:off x="5597327" y="3404075"/>
              <a:ext cx="297815" cy="457200"/>
            </a:xfrm>
            <a:custGeom>
              <a:avLst/>
              <a:gdLst/>
              <a:ahLst/>
              <a:cxnLst/>
              <a:rect l="l" t="t" r="r" b="b"/>
              <a:pathLst>
                <a:path w="297814" h="457200">
                  <a:moveTo>
                    <a:pt x="0" y="0"/>
                  </a:moveTo>
                  <a:lnTo>
                    <a:pt x="0" y="114198"/>
                  </a:lnTo>
                  <a:lnTo>
                    <a:pt x="297239" y="114198"/>
                  </a:lnTo>
                  <a:lnTo>
                    <a:pt x="297239" y="456792"/>
                  </a:lnTo>
                  <a:lnTo>
                    <a:pt x="183040" y="456792"/>
                  </a:lnTo>
                </a:path>
              </a:pathLst>
            </a:custGeom>
            <a:ln w="12688">
              <a:solidFill>
                <a:srgbClr val="404040"/>
              </a:solidFill>
            </a:ln>
          </p:spPr>
          <p:txBody>
            <a:bodyPr wrap="square" lIns="0" tIns="0" rIns="0" bIns="0" rtlCol="0"/>
            <a:lstStyle/>
            <a:p>
              <a:endParaRPr/>
            </a:p>
          </p:txBody>
        </p:sp>
        <p:pic>
          <p:nvPicPr>
            <p:cNvPr id="109" name="object 105">
              <a:extLst>
                <a:ext uri="{FF2B5EF4-FFF2-40B4-BE49-F238E27FC236}">
                  <a16:creationId xmlns:a16="http://schemas.microsoft.com/office/drawing/2014/main" id="{33F2A2C8-1107-4E3A-BC0F-9097130BBF57}"/>
                </a:ext>
              </a:extLst>
            </p:cNvPr>
            <p:cNvPicPr/>
            <p:nvPr/>
          </p:nvPicPr>
          <p:blipFill>
            <a:blip r:embed="rId26" cstate="print"/>
            <a:stretch>
              <a:fillRect/>
            </a:stretch>
          </p:blipFill>
          <p:spPr>
            <a:xfrm>
              <a:off x="6140344" y="4793822"/>
              <a:ext cx="690109" cy="459729"/>
            </a:xfrm>
            <a:prstGeom prst="rect">
              <a:avLst/>
            </a:prstGeom>
          </p:spPr>
        </p:pic>
        <p:pic>
          <p:nvPicPr>
            <p:cNvPr id="110" name="object 106">
              <a:extLst>
                <a:ext uri="{FF2B5EF4-FFF2-40B4-BE49-F238E27FC236}">
                  <a16:creationId xmlns:a16="http://schemas.microsoft.com/office/drawing/2014/main" id="{FFA3F11A-3CC5-4E3F-892F-F799477592B0}"/>
                </a:ext>
              </a:extLst>
            </p:cNvPr>
            <p:cNvPicPr/>
            <p:nvPr/>
          </p:nvPicPr>
          <p:blipFill>
            <a:blip r:embed="rId14" cstate="print"/>
            <a:stretch>
              <a:fillRect/>
            </a:stretch>
          </p:blipFill>
          <p:spPr>
            <a:xfrm>
              <a:off x="6122962" y="4774452"/>
              <a:ext cx="685188" cy="456792"/>
            </a:xfrm>
            <a:prstGeom prst="rect">
              <a:avLst/>
            </a:prstGeom>
          </p:spPr>
        </p:pic>
        <p:sp>
          <p:nvSpPr>
            <p:cNvPr id="111" name="object 107">
              <a:extLst>
                <a:ext uri="{FF2B5EF4-FFF2-40B4-BE49-F238E27FC236}">
                  <a16:creationId xmlns:a16="http://schemas.microsoft.com/office/drawing/2014/main" id="{3850DBF3-E6EC-4A91-87FF-89355FE7E5B5}"/>
                </a:ext>
              </a:extLst>
            </p:cNvPr>
            <p:cNvSpPr/>
            <p:nvPr/>
          </p:nvSpPr>
          <p:spPr>
            <a:xfrm>
              <a:off x="6122962" y="4774452"/>
              <a:ext cx="685800" cy="457200"/>
            </a:xfrm>
            <a:custGeom>
              <a:avLst/>
              <a:gdLst/>
              <a:ahLst/>
              <a:cxnLst/>
              <a:rect l="l" t="t" r="r" b="b"/>
              <a:pathLst>
                <a:path w="685800" h="457200">
                  <a:moveTo>
                    <a:pt x="0" y="456792"/>
                  </a:moveTo>
                  <a:lnTo>
                    <a:pt x="0" y="0"/>
                  </a:lnTo>
                  <a:lnTo>
                    <a:pt x="685188" y="0"/>
                  </a:lnTo>
                  <a:lnTo>
                    <a:pt x="685188" y="456792"/>
                  </a:lnTo>
                  <a:lnTo>
                    <a:pt x="0" y="456792"/>
                  </a:lnTo>
                  <a:close/>
                </a:path>
              </a:pathLst>
            </a:custGeom>
            <a:ln w="3175">
              <a:solidFill>
                <a:srgbClr val="404040"/>
              </a:solidFill>
            </a:ln>
          </p:spPr>
          <p:txBody>
            <a:bodyPr wrap="square" lIns="0" tIns="0" rIns="0" bIns="0" rtlCol="0"/>
            <a:lstStyle/>
            <a:p>
              <a:endParaRPr/>
            </a:p>
          </p:txBody>
        </p:sp>
      </p:grpSp>
      <p:sp>
        <p:nvSpPr>
          <p:cNvPr id="112" name="object 108">
            <a:extLst>
              <a:ext uri="{FF2B5EF4-FFF2-40B4-BE49-F238E27FC236}">
                <a16:creationId xmlns:a16="http://schemas.microsoft.com/office/drawing/2014/main" id="{E2192A09-3390-45BA-9786-FD1933B1BED4}"/>
              </a:ext>
            </a:extLst>
          </p:cNvPr>
          <p:cNvSpPr txBox="1"/>
          <p:nvPr/>
        </p:nvSpPr>
        <p:spPr>
          <a:xfrm>
            <a:off x="7081673" y="4308574"/>
            <a:ext cx="694055" cy="300355"/>
          </a:xfrm>
          <a:prstGeom prst="rect">
            <a:avLst/>
          </a:prstGeom>
        </p:spPr>
        <p:txBody>
          <a:bodyPr vert="horz" wrap="square" lIns="0" tIns="12700" rIns="0" bIns="0" rtlCol="0">
            <a:spAutoFit/>
          </a:bodyPr>
          <a:lstStyle/>
          <a:p>
            <a:pPr marL="12700" marR="5080" indent="18415">
              <a:lnSpc>
                <a:spcPct val="100000"/>
              </a:lnSpc>
              <a:spcBef>
                <a:spcPts val="100"/>
              </a:spcBef>
            </a:pPr>
            <a:r>
              <a:rPr sz="600" b="1" spc="-5" dirty="0">
                <a:latin typeface="Arial"/>
                <a:cs typeface="Arial"/>
              </a:rPr>
              <a:t>P.4.6.3 Personnel </a:t>
            </a:r>
            <a:r>
              <a:rPr sz="600" b="1" spc="-155" dirty="0">
                <a:latin typeface="Arial"/>
                <a:cs typeface="Arial"/>
              </a:rPr>
              <a:t> </a:t>
            </a:r>
            <a:r>
              <a:rPr sz="600" b="1" dirty="0">
                <a:latin typeface="Arial"/>
                <a:cs typeface="Arial"/>
              </a:rPr>
              <a:t>P</a:t>
            </a:r>
            <a:r>
              <a:rPr sz="600" b="1" spc="-5" dirty="0">
                <a:latin typeface="Arial"/>
                <a:cs typeface="Arial"/>
              </a:rPr>
              <a:t>r</a:t>
            </a:r>
            <a:r>
              <a:rPr sz="600" b="1" dirty="0">
                <a:latin typeface="Arial"/>
                <a:cs typeface="Arial"/>
              </a:rPr>
              <a:t>o</a:t>
            </a:r>
            <a:r>
              <a:rPr sz="600" b="1" spc="-5" dirty="0">
                <a:latin typeface="Arial"/>
                <a:cs typeface="Arial"/>
              </a:rPr>
              <a:t>te</a:t>
            </a:r>
            <a:r>
              <a:rPr sz="600" b="1" dirty="0">
                <a:latin typeface="Arial"/>
                <a:cs typeface="Arial"/>
              </a:rPr>
              <a:t>c</a:t>
            </a:r>
            <a:r>
              <a:rPr sz="600" b="1" spc="-5" dirty="0">
                <a:latin typeface="Arial"/>
                <a:cs typeface="Arial"/>
              </a:rPr>
              <a:t>tio</a:t>
            </a:r>
            <a:r>
              <a:rPr sz="600" b="1" dirty="0">
                <a:latin typeface="Arial"/>
                <a:cs typeface="Arial"/>
              </a:rPr>
              <a:t>n S</a:t>
            </a:r>
            <a:r>
              <a:rPr sz="600" b="1" spc="-5" dirty="0">
                <a:latin typeface="Arial"/>
                <a:cs typeface="Arial"/>
              </a:rPr>
              <a:t>ys</a:t>
            </a:r>
            <a:r>
              <a:rPr sz="600" b="1" dirty="0">
                <a:latin typeface="Arial"/>
                <a:cs typeface="Arial"/>
              </a:rPr>
              <a:t>t</a:t>
            </a:r>
            <a:r>
              <a:rPr sz="600" b="1" spc="-5" dirty="0">
                <a:latin typeface="Arial"/>
                <a:cs typeface="Arial"/>
              </a:rPr>
              <a:t>em</a:t>
            </a:r>
            <a:endParaRPr sz="600">
              <a:latin typeface="Arial"/>
              <a:cs typeface="Arial"/>
            </a:endParaRPr>
          </a:p>
          <a:p>
            <a:pPr marL="96520">
              <a:lnSpc>
                <a:spcPct val="100000"/>
              </a:lnSpc>
            </a:pPr>
            <a:r>
              <a:rPr sz="600" dirty="0">
                <a:latin typeface="Arial"/>
                <a:cs typeface="Arial"/>
              </a:rPr>
              <a:t>K</a:t>
            </a:r>
            <a:r>
              <a:rPr sz="600" spc="-5" dirty="0">
                <a:latin typeface="Arial"/>
                <a:cs typeface="Arial"/>
              </a:rPr>
              <a:t>ell</a:t>
            </a:r>
            <a:r>
              <a:rPr sz="600" dirty="0">
                <a:latin typeface="Arial"/>
                <a:cs typeface="Arial"/>
              </a:rPr>
              <a:t>y</a:t>
            </a:r>
            <a:r>
              <a:rPr sz="600" spc="-5" dirty="0">
                <a:latin typeface="Arial"/>
                <a:cs typeface="Arial"/>
              </a:rPr>
              <a:t> M</a:t>
            </a:r>
            <a:r>
              <a:rPr sz="600" dirty="0">
                <a:latin typeface="Arial"/>
                <a:cs typeface="Arial"/>
              </a:rPr>
              <a:t>a</a:t>
            </a:r>
            <a:r>
              <a:rPr sz="600" spc="-5" dirty="0">
                <a:latin typeface="Arial"/>
                <a:cs typeface="Arial"/>
              </a:rPr>
              <a:t>hon</a:t>
            </a:r>
            <a:r>
              <a:rPr sz="600" dirty="0">
                <a:latin typeface="Arial"/>
                <a:cs typeface="Arial"/>
              </a:rPr>
              <a:t>ey</a:t>
            </a:r>
            <a:endParaRPr sz="600">
              <a:latin typeface="Arial"/>
              <a:cs typeface="Arial"/>
            </a:endParaRPr>
          </a:p>
        </p:txBody>
      </p:sp>
      <p:grpSp>
        <p:nvGrpSpPr>
          <p:cNvPr id="113" name="object 110">
            <a:extLst>
              <a:ext uri="{FF2B5EF4-FFF2-40B4-BE49-F238E27FC236}">
                <a16:creationId xmlns:a16="http://schemas.microsoft.com/office/drawing/2014/main" id="{0597DC70-84D0-49E3-B275-8C6B1DAC5D25}"/>
              </a:ext>
            </a:extLst>
          </p:cNvPr>
          <p:cNvGrpSpPr/>
          <p:nvPr/>
        </p:nvGrpSpPr>
        <p:grpSpPr>
          <a:xfrm>
            <a:off x="7083901" y="2860315"/>
            <a:ext cx="807720" cy="2426335"/>
            <a:chOff x="6121375" y="3397725"/>
            <a:chExt cx="807720" cy="2426335"/>
          </a:xfrm>
        </p:grpSpPr>
        <p:sp>
          <p:nvSpPr>
            <p:cNvPr id="114" name="object 111">
              <a:extLst>
                <a:ext uri="{FF2B5EF4-FFF2-40B4-BE49-F238E27FC236}">
                  <a16:creationId xmlns:a16="http://schemas.microsoft.com/office/drawing/2014/main" id="{FD88A494-E88B-46F1-8671-BD0E11EA6B51}"/>
                </a:ext>
              </a:extLst>
            </p:cNvPr>
            <p:cNvSpPr/>
            <p:nvPr/>
          </p:nvSpPr>
          <p:spPr>
            <a:xfrm>
              <a:off x="6625920" y="3404075"/>
              <a:ext cx="296545" cy="1598930"/>
            </a:xfrm>
            <a:custGeom>
              <a:avLst/>
              <a:gdLst/>
              <a:ahLst/>
              <a:cxnLst/>
              <a:rect l="l" t="t" r="r" b="b"/>
              <a:pathLst>
                <a:path w="296545" h="1598929">
                  <a:moveTo>
                    <a:pt x="0" y="0"/>
                  </a:moveTo>
                  <a:lnTo>
                    <a:pt x="0" y="114198"/>
                  </a:lnTo>
                  <a:lnTo>
                    <a:pt x="296429" y="114198"/>
                  </a:lnTo>
                  <a:lnTo>
                    <a:pt x="296429" y="1598773"/>
                  </a:lnTo>
                  <a:lnTo>
                    <a:pt x="182231" y="1598773"/>
                  </a:lnTo>
                </a:path>
              </a:pathLst>
            </a:custGeom>
            <a:ln w="12688">
              <a:solidFill>
                <a:srgbClr val="404040"/>
              </a:solidFill>
            </a:ln>
          </p:spPr>
          <p:txBody>
            <a:bodyPr wrap="square" lIns="0" tIns="0" rIns="0" bIns="0" rtlCol="0"/>
            <a:lstStyle/>
            <a:p>
              <a:endParaRPr/>
            </a:p>
          </p:txBody>
        </p:sp>
        <p:pic>
          <p:nvPicPr>
            <p:cNvPr id="115" name="object 112">
              <a:extLst>
                <a:ext uri="{FF2B5EF4-FFF2-40B4-BE49-F238E27FC236}">
                  <a16:creationId xmlns:a16="http://schemas.microsoft.com/office/drawing/2014/main" id="{A9523D5C-303C-4632-BBA5-3BAB6D9B888E}"/>
                </a:ext>
              </a:extLst>
            </p:cNvPr>
            <p:cNvPicPr/>
            <p:nvPr/>
          </p:nvPicPr>
          <p:blipFill>
            <a:blip r:embed="rId27" cstate="print"/>
            <a:stretch>
              <a:fillRect/>
            </a:stretch>
          </p:blipFill>
          <p:spPr>
            <a:xfrm>
              <a:off x="6140344" y="5363635"/>
              <a:ext cx="690109" cy="460093"/>
            </a:xfrm>
            <a:prstGeom prst="rect">
              <a:avLst/>
            </a:prstGeom>
          </p:spPr>
        </p:pic>
        <p:pic>
          <p:nvPicPr>
            <p:cNvPr id="116" name="object 113">
              <a:extLst>
                <a:ext uri="{FF2B5EF4-FFF2-40B4-BE49-F238E27FC236}">
                  <a16:creationId xmlns:a16="http://schemas.microsoft.com/office/drawing/2014/main" id="{2690417E-B511-485B-8F4D-E9254425542A}"/>
                </a:ext>
              </a:extLst>
            </p:cNvPr>
            <p:cNvPicPr/>
            <p:nvPr/>
          </p:nvPicPr>
          <p:blipFill>
            <a:blip r:embed="rId28" cstate="print"/>
            <a:stretch>
              <a:fillRect/>
            </a:stretch>
          </p:blipFill>
          <p:spPr>
            <a:xfrm>
              <a:off x="6122962" y="5346253"/>
              <a:ext cx="685188" cy="456792"/>
            </a:xfrm>
            <a:prstGeom prst="rect">
              <a:avLst/>
            </a:prstGeom>
          </p:spPr>
        </p:pic>
        <p:sp>
          <p:nvSpPr>
            <p:cNvPr id="117" name="object 114">
              <a:extLst>
                <a:ext uri="{FF2B5EF4-FFF2-40B4-BE49-F238E27FC236}">
                  <a16:creationId xmlns:a16="http://schemas.microsoft.com/office/drawing/2014/main" id="{87EF4381-99F7-42AA-93EC-409689C11D6B}"/>
                </a:ext>
              </a:extLst>
            </p:cNvPr>
            <p:cNvSpPr/>
            <p:nvPr/>
          </p:nvSpPr>
          <p:spPr>
            <a:xfrm>
              <a:off x="6122962" y="5346253"/>
              <a:ext cx="685800" cy="457200"/>
            </a:xfrm>
            <a:custGeom>
              <a:avLst/>
              <a:gdLst/>
              <a:ahLst/>
              <a:cxnLst/>
              <a:rect l="l" t="t" r="r" b="b"/>
              <a:pathLst>
                <a:path w="685800" h="457200">
                  <a:moveTo>
                    <a:pt x="0" y="456792"/>
                  </a:moveTo>
                  <a:lnTo>
                    <a:pt x="0" y="0"/>
                  </a:lnTo>
                  <a:lnTo>
                    <a:pt x="685188" y="0"/>
                  </a:lnTo>
                  <a:lnTo>
                    <a:pt x="685188" y="456792"/>
                  </a:lnTo>
                  <a:lnTo>
                    <a:pt x="0" y="456792"/>
                  </a:lnTo>
                  <a:close/>
                </a:path>
              </a:pathLst>
            </a:custGeom>
            <a:ln w="3175">
              <a:solidFill>
                <a:srgbClr val="404040"/>
              </a:solidFill>
            </a:ln>
          </p:spPr>
          <p:txBody>
            <a:bodyPr wrap="square" lIns="0" tIns="0" rIns="0" bIns="0" rtlCol="0"/>
            <a:lstStyle/>
            <a:p>
              <a:endParaRPr/>
            </a:p>
          </p:txBody>
        </p:sp>
      </p:grpSp>
      <p:sp>
        <p:nvSpPr>
          <p:cNvPr id="118" name="object 115">
            <a:extLst>
              <a:ext uri="{FF2B5EF4-FFF2-40B4-BE49-F238E27FC236}">
                <a16:creationId xmlns:a16="http://schemas.microsoft.com/office/drawing/2014/main" id="{A16E7395-D692-479B-A9D7-1F2A80AF8014}"/>
              </a:ext>
            </a:extLst>
          </p:cNvPr>
          <p:cNvSpPr txBox="1"/>
          <p:nvPr/>
        </p:nvSpPr>
        <p:spPr>
          <a:xfrm>
            <a:off x="7110871" y="4834209"/>
            <a:ext cx="635000" cy="390525"/>
          </a:xfrm>
          <a:prstGeom prst="rect">
            <a:avLst/>
          </a:prstGeom>
        </p:spPr>
        <p:txBody>
          <a:bodyPr vert="horz" wrap="square" lIns="0" tIns="12700" rIns="0" bIns="0" rtlCol="0">
            <a:spAutoFit/>
          </a:bodyPr>
          <a:lstStyle/>
          <a:p>
            <a:pPr marL="12700" marR="5080" indent="88900">
              <a:lnSpc>
                <a:spcPct val="100000"/>
              </a:lnSpc>
              <a:spcBef>
                <a:spcPts val="100"/>
              </a:spcBef>
            </a:pPr>
            <a:r>
              <a:rPr sz="600" b="1" spc="-5" dirty="0">
                <a:latin typeface="Arial"/>
                <a:cs typeface="Arial"/>
              </a:rPr>
              <a:t>P.4.6.4 Ring </a:t>
            </a:r>
            <a:r>
              <a:rPr sz="600" b="1" dirty="0">
                <a:latin typeface="Arial"/>
                <a:cs typeface="Arial"/>
              </a:rPr>
              <a:t> </a:t>
            </a:r>
            <a:r>
              <a:rPr sz="600" b="1" spc="-5" dirty="0">
                <a:latin typeface="Arial"/>
                <a:cs typeface="Arial"/>
              </a:rPr>
              <a:t>I</a:t>
            </a:r>
            <a:r>
              <a:rPr sz="600" b="1" dirty="0">
                <a:latin typeface="Arial"/>
                <a:cs typeface="Arial"/>
              </a:rPr>
              <a:t>n</a:t>
            </a:r>
            <a:r>
              <a:rPr sz="600" b="1" spc="-5" dirty="0">
                <a:latin typeface="Arial"/>
                <a:cs typeface="Arial"/>
              </a:rPr>
              <a:t>jec</a:t>
            </a:r>
            <a:r>
              <a:rPr sz="600" b="1" dirty="0">
                <a:latin typeface="Arial"/>
                <a:cs typeface="Arial"/>
              </a:rPr>
              <a:t>t</a:t>
            </a:r>
            <a:r>
              <a:rPr sz="600" b="1" spc="-5" dirty="0">
                <a:latin typeface="Arial"/>
                <a:cs typeface="Arial"/>
              </a:rPr>
              <a:t>io</a:t>
            </a:r>
            <a:r>
              <a:rPr sz="600" b="1" dirty="0">
                <a:latin typeface="Arial"/>
                <a:cs typeface="Arial"/>
              </a:rPr>
              <a:t>n </a:t>
            </a:r>
            <a:r>
              <a:rPr sz="600" b="1" spc="-5" dirty="0">
                <a:latin typeface="Arial"/>
                <a:cs typeface="Arial"/>
              </a:rPr>
              <a:t>S</a:t>
            </a:r>
            <a:r>
              <a:rPr sz="600" b="1" dirty="0">
                <a:latin typeface="Arial"/>
                <a:cs typeface="Arial"/>
              </a:rPr>
              <a:t>e</a:t>
            </a:r>
            <a:r>
              <a:rPr sz="600" b="1" spc="-5" dirty="0">
                <a:latin typeface="Arial"/>
                <a:cs typeface="Arial"/>
              </a:rPr>
              <a:t>cti</a:t>
            </a:r>
            <a:r>
              <a:rPr sz="600" b="1" dirty="0">
                <a:latin typeface="Arial"/>
                <a:cs typeface="Arial"/>
              </a:rPr>
              <a:t>on</a:t>
            </a:r>
            <a:endParaRPr sz="600">
              <a:latin typeface="Arial"/>
              <a:cs typeface="Arial"/>
            </a:endParaRPr>
          </a:p>
          <a:p>
            <a:pPr algn="ctr">
              <a:lnSpc>
                <a:spcPts val="715"/>
              </a:lnSpc>
            </a:pPr>
            <a:r>
              <a:rPr sz="600" b="1" spc="-5" dirty="0">
                <a:latin typeface="Arial"/>
                <a:cs typeface="Arial"/>
              </a:rPr>
              <a:t>Controls</a:t>
            </a:r>
            <a:endParaRPr sz="600">
              <a:latin typeface="Arial"/>
              <a:cs typeface="Arial"/>
            </a:endParaRPr>
          </a:p>
          <a:p>
            <a:pPr marL="1270" algn="ctr">
              <a:lnSpc>
                <a:spcPts val="715"/>
              </a:lnSpc>
            </a:pPr>
            <a:r>
              <a:rPr sz="600" spc="-5" dirty="0">
                <a:latin typeface="Arial"/>
                <a:cs typeface="Arial"/>
              </a:rPr>
              <a:t>Derrick</a:t>
            </a:r>
            <a:r>
              <a:rPr sz="600" spc="-25" dirty="0">
                <a:latin typeface="Arial"/>
                <a:cs typeface="Arial"/>
              </a:rPr>
              <a:t> </a:t>
            </a:r>
            <a:r>
              <a:rPr sz="600" spc="-5" dirty="0">
                <a:latin typeface="Arial"/>
                <a:cs typeface="Arial"/>
              </a:rPr>
              <a:t>Williams</a:t>
            </a:r>
            <a:endParaRPr sz="600">
              <a:latin typeface="Arial"/>
              <a:cs typeface="Arial"/>
            </a:endParaRPr>
          </a:p>
        </p:txBody>
      </p:sp>
      <p:grpSp>
        <p:nvGrpSpPr>
          <p:cNvPr id="119" name="object 116">
            <a:extLst>
              <a:ext uri="{FF2B5EF4-FFF2-40B4-BE49-F238E27FC236}">
                <a16:creationId xmlns:a16="http://schemas.microsoft.com/office/drawing/2014/main" id="{2BC3FC3A-EEB5-4961-93F7-6531C7389585}"/>
              </a:ext>
            </a:extLst>
          </p:cNvPr>
          <p:cNvGrpSpPr/>
          <p:nvPr/>
        </p:nvGrpSpPr>
        <p:grpSpPr>
          <a:xfrm>
            <a:off x="7083901" y="2860315"/>
            <a:ext cx="807720" cy="2183765"/>
            <a:chOff x="6121375" y="3397725"/>
            <a:chExt cx="807720" cy="2183765"/>
          </a:xfrm>
        </p:grpSpPr>
        <p:sp>
          <p:nvSpPr>
            <p:cNvPr id="120" name="object 117">
              <a:extLst>
                <a:ext uri="{FF2B5EF4-FFF2-40B4-BE49-F238E27FC236}">
                  <a16:creationId xmlns:a16="http://schemas.microsoft.com/office/drawing/2014/main" id="{BA05EBB3-F3DF-44E2-99F6-2FCB9352737C}"/>
                </a:ext>
              </a:extLst>
            </p:cNvPr>
            <p:cNvSpPr/>
            <p:nvPr/>
          </p:nvSpPr>
          <p:spPr>
            <a:xfrm>
              <a:off x="6625920" y="3404075"/>
              <a:ext cx="296545" cy="2171065"/>
            </a:xfrm>
            <a:custGeom>
              <a:avLst/>
              <a:gdLst/>
              <a:ahLst/>
              <a:cxnLst/>
              <a:rect l="l" t="t" r="r" b="b"/>
              <a:pathLst>
                <a:path w="296545" h="2171065">
                  <a:moveTo>
                    <a:pt x="0" y="0"/>
                  </a:moveTo>
                  <a:lnTo>
                    <a:pt x="0" y="114198"/>
                  </a:lnTo>
                  <a:lnTo>
                    <a:pt x="296429" y="114198"/>
                  </a:lnTo>
                  <a:lnTo>
                    <a:pt x="296429" y="2170574"/>
                  </a:lnTo>
                  <a:lnTo>
                    <a:pt x="182231" y="2170574"/>
                  </a:lnTo>
                </a:path>
              </a:pathLst>
            </a:custGeom>
            <a:ln w="12688">
              <a:solidFill>
                <a:srgbClr val="404040"/>
              </a:solidFill>
            </a:ln>
          </p:spPr>
          <p:txBody>
            <a:bodyPr wrap="square" lIns="0" tIns="0" rIns="0" bIns="0" rtlCol="0"/>
            <a:lstStyle/>
            <a:p>
              <a:endParaRPr/>
            </a:p>
          </p:txBody>
        </p:sp>
        <p:pic>
          <p:nvPicPr>
            <p:cNvPr id="121" name="object 118">
              <a:extLst>
                <a:ext uri="{FF2B5EF4-FFF2-40B4-BE49-F238E27FC236}">
                  <a16:creationId xmlns:a16="http://schemas.microsoft.com/office/drawing/2014/main" id="{63E425BC-1682-4D4F-BABF-E490F2DB7DD8}"/>
                </a:ext>
              </a:extLst>
            </p:cNvPr>
            <p:cNvPicPr/>
            <p:nvPr/>
          </p:nvPicPr>
          <p:blipFill>
            <a:blip r:embed="rId29" cstate="print"/>
            <a:stretch>
              <a:fillRect/>
            </a:stretch>
          </p:blipFill>
          <p:spPr>
            <a:xfrm>
              <a:off x="6135921" y="4214800"/>
              <a:ext cx="698957" cy="468941"/>
            </a:xfrm>
            <a:prstGeom prst="rect">
              <a:avLst/>
            </a:prstGeom>
          </p:spPr>
        </p:pic>
        <p:pic>
          <p:nvPicPr>
            <p:cNvPr id="122" name="object 119">
              <a:extLst>
                <a:ext uri="{FF2B5EF4-FFF2-40B4-BE49-F238E27FC236}">
                  <a16:creationId xmlns:a16="http://schemas.microsoft.com/office/drawing/2014/main" id="{04C7DB40-362C-4276-A325-AB5BDFB4A16D}"/>
                </a:ext>
              </a:extLst>
            </p:cNvPr>
            <p:cNvPicPr/>
            <p:nvPr/>
          </p:nvPicPr>
          <p:blipFill>
            <a:blip r:embed="rId30" cstate="print"/>
            <a:stretch>
              <a:fillRect/>
            </a:stretch>
          </p:blipFill>
          <p:spPr>
            <a:xfrm>
              <a:off x="6122962" y="4203462"/>
              <a:ext cx="685188" cy="456792"/>
            </a:xfrm>
            <a:prstGeom prst="rect">
              <a:avLst/>
            </a:prstGeom>
          </p:spPr>
        </p:pic>
        <p:sp>
          <p:nvSpPr>
            <p:cNvPr id="123" name="object 120">
              <a:extLst>
                <a:ext uri="{FF2B5EF4-FFF2-40B4-BE49-F238E27FC236}">
                  <a16:creationId xmlns:a16="http://schemas.microsoft.com/office/drawing/2014/main" id="{87A40B0F-F5B9-4107-9455-A74C26950AA0}"/>
                </a:ext>
              </a:extLst>
            </p:cNvPr>
            <p:cNvSpPr/>
            <p:nvPr/>
          </p:nvSpPr>
          <p:spPr>
            <a:xfrm>
              <a:off x="6122962" y="4203462"/>
              <a:ext cx="685800" cy="457200"/>
            </a:xfrm>
            <a:custGeom>
              <a:avLst/>
              <a:gdLst/>
              <a:ahLst/>
              <a:cxnLst/>
              <a:rect l="l" t="t" r="r" b="b"/>
              <a:pathLst>
                <a:path w="685800" h="457200">
                  <a:moveTo>
                    <a:pt x="0" y="456792"/>
                  </a:moveTo>
                  <a:lnTo>
                    <a:pt x="0" y="0"/>
                  </a:lnTo>
                  <a:lnTo>
                    <a:pt x="685188" y="0"/>
                  </a:lnTo>
                  <a:lnTo>
                    <a:pt x="685188" y="456792"/>
                  </a:lnTo>
                  <a:lnTo>
                    <a:pt x="0" y="456792"/>
                  </a:lnTo>
                  <a:close/>
                </a:path>
              </a:pathLst>
            </a:custGeom>
            <a:ln w="3175">
              <a:solidFill>
                <a:srgbClr val="404040"/>
              </a:solidFill>
            </a:ln>
          </p:spPr>
          <p:txBody>
            <a:bodyPr wrap="square" lIns="0" tIns="0" rIns="0" bIns="0" rtlCol="0"/>
            <a:lstStyle/>
            <a:p>
              <a:endParaRPr/>
            </a:p>
          </p:txBody>
        </p:sp>
      </p:grpSp>
      <p:sp>
        <p:nvSpPr>
          <p:cNvPr id="124" name="object 121">
            <a:extLst>
              <a:ext uri="{FF2B5EF4-FFF2-40B4-BE49-F238E27FC236}">
                <a16:creationId xmlns:a16="http://schemas.microsoft.com/office/drawing/2014/main" id="{CA45ABB1-F0DE-49D6-BDC5-E63D0B683A3F}"/>
              </a:ext>
            </a:extLst>
          </p:cNvPr>
          <p:cNvSpPr txBox="1"/>
          <p:nvPr/>
        </p:nvSpPr>
        <p:spPr>
          <a:xfrm>
            <a:off x="7180506" y="3692228"/>
            <a:ext cx="495934" cy="390525"/>
          </a:xfrm>
          <a:prstGeom prst="rect">
            <a:avLst/>
          </a:prstGeom>
        </p:spPr>
        <p:txBody>
          <a:bodyPr vert="horz" wrap="square" lIns="0" tIns="12700" rIns="0" bIns="0" rtlCol="0">
            <a:spAutoFit/>
          </a:bodyPr>
          <a:lstStyle/>
          <a:p>
            <a:pPr marL="31750" marR="5080" indent="-19685">
              <a:lnSpc>
                <a:spcPct val="100000"/>
              </a:lnSpc>
              <a:spcBef>
                <a:spcPts val="100"/>
              </a:spcBef>
            </a:pPr>
            <a:r>
              <a:rPr sz="600" b="1" dirty="0">
                <a:latin typeface="Arial"/>
                <a:cs typeface="Arial"/>
              </a:rPr>
              <a:t>P</a:t>
            </a:r>
            <a:r>
              <a:rPr sz="600" b="1" spc="-5" dirty="0">
                <a:latin typeface="Arial"/>
                <a:cs typeface="Arial"/>
              </a:rPr>
              <a:t>.4.</a:t>
            </a:r>
            <a:r>
              <a:rPr sz="600" b="1" dirty="0">
                <a:latin typeface="Arial"/>
                <a:cs typeface="Arial"/>
              </a:rPr>
              <a:t>6</a:t>
            </a:r>
            <a:r>
              <a:rPr sz="600" b="1" spc="-5" dirty="0">
                <a:latin typeface="Arial"/>
                <a:cs typeface="Arial"/>
              </a:rPr>
              <a:t>.</a:t>
            </a:r>
            <a:r>
              <a:rPr sz="600" b="1" dirty="0">
                <a:latin typeface="Arial"/>
                <a:cs typeface="Arial"/>
              </a:rPr>
              <a:t>2</a:t>
            </a:r>
            <a:r>
              <a:rPr sz="600" b="1" spc="-5" dirty="0">
                <a:latin typeface="Arial"/>
                <a:cs typeface="Arial"/>
              </a:rPr>
              <a:t> Be</a:t>
            </a:r>
            <a:r>
              <a:rPr sz="600" b="1" dirty="0">
                <a:latin typeface="Arial"/>
                <a:cs typeface="Arial"/>
              </a:rPr>
              <a:t>am  </a:t>
            </a:r>
            <a:r>
              <a:rPr sz="600" b="1" spc="-5" dirty="0">
                <a:latin typeface="Arial"/>
                <a:cs typeface="Arial"/>
              </a:rPr>
              <a:t>Power</a:t>
            </a:r>
            <a:r>
              <a:rPr sz="600" b="1" spc="-40" dirty="0">
                <a:latin typeface="Arial"/>
                <a:cs typeface="Arial"/>
              </a:rPr>
              <a:t> </a:t>
            </a:r>
            <a:r>
              <a:rPr sz="600" b="1" spc="-5" dirty="0">
                <a:latin typeface="Arial"/>
                <a:cs typeface="Arial"/>
              </a:rPr>
              <a:t>Limit</a:t>
            </a:r>
            <a:endParaRPr sz="600" dirty="0">
              <a:latin typeface="Arial"/>
              <a:cs typeface="Arial"/>
            </a:endParaRPr>
          </a:p>
          <a:p>
            <a:pPr algn="ctr">
              <a:lnSpc>
                <a:spcPts val="715"/>
              </a:lnSpc>
            </a:pPr>
            <a:r>
              <a:rPr sz="600" b="1" spc="-5" dirty="0">
                <a:latin typeface="Arial"/>
                <a:cs typeface="Arial"/>
              </a:rPr>
              <a:t>Systems</a:t>
            </a:r>
            <a:endParaRPr sz="600" dirty="0">
              <a:latin typeface="Arial"/>
              <a:cs typeface="Arial"/>
            </a:endParaRPr>
          </a:p>
          <a:p>
            <a:pPr algn="ctr">
              <a:lnSpc>
                <a:spcPct val="100000"/>
              </a:lnSpc>
            </a:pPr>
            <a:r>
              <a:rPr lang="en-US" sz="600" spc="-5" dirty="0">
                <a:latin typeface="Arial"/>
                <a:cs typeface="Arial"/>
              </a:rPr>
              <a:t>Patrick Bong</a:t>
            </a:r>
            <a:endParaRPr sz="600" dirty="0">
              <a:latin typeface="Arial"/>
              <a:cs typeface="Arial"/>
            </a:endParaRPr>
          </a:p>
        </p:txBody>
      </p:sp>
      <p:grpSp>
        <p:nvGrpSpPr>
          <p:cNvPr id="125" name="object 122">
            <a:extLst>
              <a:ext uri="{FF2B5EF4-FFF2-40B4-BE49-F238E27FC236}">
                <a16:creationId xmlns:a16="http://schemas.microsoft.com/office/drawing/2014/main" id="{F7CE3CA5-31C9-4E64-BD24-8C285E506789}"/>
              </a:ext>
            </a:extLst>
          </p:cNvPr>
          <p:cNvGrpSpPr/>
          <p:nvPr/>
        </p:nvGrpSpPr>
        <p:grpSpPr>
          <a:xfrm>
            <a:off x="7083901" y="2860315"/>
            <a:ext cx="807720" cy="2996565"/>
            <a:chOff x="6121375" y="3397725"/>
            <a:chExt cx="807720" cy="2996565"/>
          </a:xfrm>
        </p:grpSpPr>
        <p:sp>
          <p:nvSpPr>
            <p:cNvPr id="126" name="object 123">
              <a:extLst>
                <a:ext uri="{FF2B5EF4-FFF2-40B4-BE49-F238E27FC236}">
                  <a16:creationId xmlns:a16="http://schemas.microsoft.com/office/drawing/2014/main" id="{B3D18AE1-B360-41C7-8554-87AA7570B8A4}"/>
                </a:ext>
              </a:extLst>
            </p:cNvPr>
            <p:cNvSpPr/>
            <p:nvPr/>
          </p:nvSpPr>
          <p:spPr>
            <a:xfrm>
              <a:off x="6625920" y="3404075"/>
              <a:ext cx="296545" cy="1028065"/>
            </a:xfrm>
            <a:custGeom>
              <a:avLst/>
              <a:gdLst/>
              <a:ahLst/>
              <a:cxnLst/>
              <a:rect l="l" t="t" r="r" b="b"/>
              <a:pathLst>
                <a:path w="296545" h="1028064">
                  <a:moveTo>
                    <a:pt x="0" y="0"/>
                  </a:moveTo>
                  <a:lnTo>
                    <a:pt x="0" y="114198"/>
                  </a:lnTo>
                  <a:lnTo>
                    <a:pt x="296429" y="114198"/>
                  </a:lnTo>
                  <a:lnTo>
                    <a:pt x="296429" y="1027782"/>
                  </a:lnTo>
                  <a:lnTo>
                    <a:pt x="182231" y="1027782"/>
                  </a:lnTo>
                </a:path>
              </a:pathLst>
            </a:custGeom>
            <a:ln w="12688">
              <a:solidFill>
                <a:srgbClr val="404040"/>
              </a:solidFill>
            </a:ln>
          </p:spPr>
          <p:txBody>
            <a:bodyPr wrap="square" lIns="0" tIns="0" rIns="0" bIns="0" rtlCol="0"/>
            <a:lstStyle/>
            <a:p>
              <a:endParaRPr/>
            </a:p>
          </p:txBody>
        </p:sp>
        <p:pic>
          <p:nvPicPr>
            <p:cNvPr id="127" name="object 124">
              <a:extLst>
                <a:ext uri="{FF2B5EF4-FFF2-40B4-BE49-F238E27FC236}">
                  <a16:creationId xmlns:a16="http://schemas.microsoft.com/office/drawing/2014/main" id="{AB30BFCA-C9AB-4F9E-9C0A-49611F0AC554}"/>
                </a:ext>
              </a:extLst>
            </p:cNvPr>
            <p:cNvPicPr/>
            <p:nvPr/>
          </p:nvPicPr>
          <p:blipFill>
            <a:blip r:embed="rId31" cstate="print"/>
            <a:stretch>
              <a:fillRect/>
            </a:stretch>
          </p:blipFill>
          <p:spPr>
            <a:xfrm>
              <a:off x="6140344" y="5933014"/>
              <a:ext cx="690109" cy="460887"/>
            </a:xfrm>
            <a:prstGeom prst="rect">
              <a:avLst/>
            </a:prstGeom>
          </p:spPr>
        </p:pic>
        <p:pic>
          <p:nvPicPr>
            <p:cNvPr id="128" name="object 125">
              <a:extLst>
                <a:ext uri="{FF2B5EF4-FFF2-40B4-BE49-F238E27FC236}">
                  <a16:creationId xmlns:a16="http://schemas.microsoft.com/office/drawing/2014/main" id="{35E04485-FA79-426D-A6C8-7B157F9F2F2A}"/>
                </a:ext>
              </a:extLst>
            </p:cNvPr>
            <p:cNvPicPr/>
            <p:nvPr/>
          </p:nvPicPr>
          <p:blipFill>
            <a:blip r:embed="rId32" cstate="print"/>
            <a:stretch>
              <a:fillRect/>
            </a:stretch>
          </p:blipFill>
          <p:spPr>
            <a:xfrm>
              <a:off x="6122962" y="5917243"/>
              <a:ext cx="685188" cy="456792"/>
            </a:xfrm>
            <a:prstGeom prst="rect">
              <a:avLst/>
            </a:prstGeom>
          </p:spPr>
        </p:pic>
        <p:sp>
          <p:nvSpPr>
            <p:cNvPr id="129" name="object 126">
              <a:extLst>
                <a:ext uri="{FF2B5EF4-FFF2-40B4-BE49-F238E27FC236}">
                  <a16:creationId xmlns:a16="http://schemas.microsoft.com/office/drawing/2014/main" id="{E439E13A-9658-4617-B3A2-5FB8416EEC00}"/>
                </a:ext>
              </a:extLst>
            </p:cNvPr>
            <p:cNvSpPr/>
            <p:nvPr/>
          </p:nvSpPr>
          <p:spPr>
            <a:xfrm>
              <a:off x="6122962" y="5917243"/>
              <a:ext cx="685800" cy="457200"/>
            </a:xfrm>
            <a:custGeom>
              <a:avLst/>
              <a:gdLst/>
              <a:ahLst/>
              <a:cxnLst/>
              <a:rect l="l" t="t" r="r" b="b"/>
              <a:pathLst>
                <a:path w="685800" h="457200">
                  <a:moveTo>
                    <a:pt x="0" y="456792"/>
                  </a:moveTo>
                  <a:lnTo>
                    <a:pt x="0" y="0"/>
                  </a:lnTo>
                  <a:lnTo>
                    <a:pt x="685188" y="0"/>
                  </a:lnTo>
                  <a:lnTo>
                    <a:pt x="685188" y="456792"/>
                  </a:lnTo>
                  <a:lnTo>
                    <a:pt x="0" y="456792"/>
                  </a:lnTo>
                  <a:close/>
                </a:path>
              </a:pathLst>
            </a:custGeom>
            <a:ln w="3175">
              <a:solidFill>
                <a:srgbClr val="404040"/>
              </a:solidFill>
            </a:ln>
          </p:spPr>
          <p:txBody>
            <a:bodyPr wrap="square" lIns="0" tIns="0" rIns="0" bIns="0" rtlCol="0"/>
            <a:lstStyle/>
            <a:p>
              <a:endParaRPr/>
            </a:p>
          </p:txBody>
        </p:sp>
      </p:grpSp>
      <p:sp>
        <p:nvSpPr>
          <p:cNvPr id="130" name="object 127">
            <a:extLst>
              <a:ext uri="{FF2B5EF4-FFF2-40B4-BE49-F238E27FC236}">
                <a16:creationId xmlns:a16="http://schemas.microsoft.com/office/drawing/2014/main" id="{B84CC446-AE2A-4397-969B-7F5ABD604778}"/>
              </a:ext>
            </a:extLst>
          </p:cNvPr>
          <p:cNvSpPr txBox="1"/>
          <p:nvPr/>
        </p:nvSpPr>
        <p:spPr>
          <a:xfrm>
            <a:off x="7081713" y="5405200"/>
            <a:ext cx="694055" cy="391795"/>
          </a:xfrm>
          <a:prstGeom prst="rect">
            <a:avLst/>
          </a:prstGeom>
        </p:spPr>
        <p:txBody>
          <a:bodyPr vert="horz" wrap="square" lIns="0" tIns="12700" rIns="0" bIns="0" rtlCol="0">
            <a:spAutoFit/>
          </a:bodyPr>
          <a:lstStyle/>
          <a:p>
            <a:pPr marL="12700" marR="5080" indent="118110">
              <a:lnSpc>
                <a:spcPct val="100000"/>
              </a:lnSpc>
              <a:spcBef>
                <a:spcPts val="100"/>
              </a:spcBef>
            </a:pPr>
            <a:r>
              <a:rPr sz="600" b="1" spc="-5" dirty="0">
                <a:latin typeface="Arial"/>
                <a:cs typeface="Arial"/>
              </a:rPr>
              <a:t>P.4.6.5 Ring </a:t>
            </a:r>
            <a:r>
              <a:rPr sz="600" b="1" dirty="0">
                <a:latin typeface="Arial"/>
                <a:cs typeface="Arial"/>
              </a:rPr>
              <a:t> E</a:t>
            </a:r>
            <a:r>
              <a:rPr sz="600" b="1" spc="-5" dirty="0">
                <a:latin typeface="Arial"/>
                <a:cs typeface="Arial"/>
              </a:rPr>
              <a:t>xt</a:t>
            </a:r>
            <a:r>
              <a:rPr sz="600" b="1" dirty="0">
                <a:latin typeface="Arial"/>
                <a:cs typeface="Arial"/>
              </a:rPr>
              <a:t>r</a:t>
            </a:r>
            <a:r>
              <a:rPr sz="600" b="1" spc="-5" dirty="0">
                <a:latin typeface="Arial"/>
                <a:cs typeface="Arial"/>
              </a:rPr>
              <a:t>ac</a:t>
            </a:r>
            <a:r>
              <a:rPr sz="600" b="1" dirty="0">
                <a:latin typeface="Arial"/>
                <a:cs typeface="Arial"/>
              </a:rPr>
              <a:t>t</a:t>
            </a:r>
            <a:r>
              <a:rPr sz="600" b="1" spc="-5" dirty="0">
                <a:latin typeface="Arial"/>
                <a:cs typeface="Arial"/>
              </a:rPr>
              <a:t>io</a:t>
            </a:r>
            <a:r>
              <a:rPr sz="600" b="1" dirty="0">
                <a:latin typeface="Arial"/>
                <a:cs typeface="Arial"/>
              </a:rPr>
              <a:t>n S</a:t>
            </a:r>
            <a:r>
              <a:rPr sz="600" b="1" spc="-5" dirty="0">
                <a:latin typeface="Arial"/>
                <a:cs typeface="Arial"/>
              </a:rPr>
              <a:t>ec</a:t>
            </a:r>
            <a:r>
              <a:rPr sz="600" b="1" dirty="0">
                <a:latin typeface="Arial"/>
                <a:cs typeface="Arial"/>
              </a:rPr>
              <a:t>t</a:t>
            </a:r>
            <a:r>
              <a:rPr sz="600" b="1" spc="-5" dirty="0">
                <a:latin typeface="Arial"/>
                <a:cs typeface="Arial"/>
              </a:rPr>
              <a:t>ion</a:t>
            </a:r>
            <a:endParaRPr sz="600">
              <a:latin typeface="Arial"/>
              <a:cs typeface="Arial"/>
            </a:endParaRPr>
          </a:p>
          <a:p>
            <a:pPr algn="ctr">
              <a:lnSpc>
                <a:spcPct val="100000"/>
              </a:lnSpc>
            </a:pPr>
            <a:r>
              <a:rPr sz="600" b="1" spc="-5" dirty="0">
                <a:latin typeface="Arial"/>
                <a:cs typeface="Arial"/>
              </a:rPr>
              <a:t>Controls</a:t>
            </a:r>
            <a:endParaRPr sz="600">
              <a:latin typeface="Arial"/>
              <a:cs typeface="Arial"/>
            </a:endParaRPr>
          </a:p>
          <a:p>
            <a:pPr marL="635" algn="ctr">
              <a:lnSpc>
                <a:spcPct val="100000"/>
              </a:lnSpc>
            </a:pPr>
            <a:r>
              <a:rPr sz="600" spc="-5" dirty="0">
                <a:latin typeface="Arial"/>
                <a:cs typeface="Arial"/>
              </a:rPr>
              <a:t>Derrick</a:t>
            </a:r>
            <a:r>
              <a:rPr sz="600" spc="-25" dirty="0">
                <a:latin typeface="Arial"/>
                <a:cs typeface="Arial"/>
              </a:rPr>
              <a:t> </a:t>
            </a:r>
            <a:r>
              <a:rPr sz="600" spc="-5" dirty="0">
                <a:latin typeface="Arial"/>
                <a:cs typeface="Arial"/>
              </a:rPr>
              <a:t>Williams</a:t>
            </a:r>
            <a:endParaRPr sz="600">
              <a:latin typeface="Arial"/>
              <a:cs typeface="Arial"/>
            </a:endParaRPr>
          </a:p>
        </p:txBody>
      </p:sp>
      <p:grpSp>
        <p:nvGrpSpPr>
          <p:cNvPr id="131" name="object 128">
            <a:extLst>
              <a:ext uri="{FF2B5EF4-FFF2-40B4-BE49-F238E27FC236}">
                <a16:creationId xmlns:a16="http://schemas.microsoft.com/office/drawing/2014/main" id="{132E0094-A670-45E4-8509-B07CA08859F4}"/>
              </a:ext>
            </a:extLst>
          </p:cNvPr>
          <p:cNvGrpSpPr/>
          <p:nvPr/>
        </p:nvGrpSpPr>
        <p:grpSpPr>
          <a:xfrm>
            <a:off x="7083901" y="2860315"/>
            <a:ext cx="807720" cy="2754630"/>
            <a:chOff x="6121375" y="3397725"/>
            <a:chExt cx="807720" cy="2754630"/>
          </a:xfrm>
        </p:grpSpPr>
        <p:sp>
          <p:nvSpPr>
            <p:cNvPr id="132" name="object 129">
              <a:extLst>
                <a:ext uri="{FF2B5EF4-FFF2-40B4-BE49-F238E27FC236}">
                  <a16:creationId xmlns:a16="http://schemas.microsoft.com/office/drawing/2014/main" id="{D9CF9115-7655-44EF-AE0F-AC6E78F1F77C}"/>
                </a:ext>
              </a:extLst>
            </p:cNvPr>
            <p:cNvSpPr/>
            <p:nvPr/>
          </p:nvSpPr>
          <p:spPr>
            <a:xfrm>
              <a:off x="6625920" y="3404075"/>
              <a:ext cx="296545" cy="2741930"/>
            </a:xfrm>
            <a:custGeom>
              <a:avLst/>
              <a:gdLst/>
              <a:ahLst/>
              <a:cxnLst/>
              <a:rect l="l" t="t" r="r" b="b"/>
              <a:pathLst>
                <a:path w="296545" h="2741929">
                  <a:moveTo>
                    <a:pt x="0" y="0"/>
                  </a:moveTo>
                  <a:lnTo>
                    <a:pt x="0" y="114198"/>
                  </a:lnTo>
                  <a:lnTo>
                    <a:pt x="296429" y="114198"/>
                  </a:lnTo>
                  <a:lnTo>
                    <a:pt x="296429" y="2741564"/>
                  </a:lnTo>
                  <a:lnTo>
                    <a:pt x="182231" y="2741564"/>
                  </a:lnTo>
                </a:path>
              </a:pathLst>
            </a:custGeom>
            <a:ln w="12688">
              <a:solidFill>
                <a:srgbClr val="404040"/>
              </a:solidFill>
            </a:ln>
          </p:spPr>
          <p:txBody>
            <a:bodyPr wrap="square" lIns="0" tIns="0" rIns="0" bIns="0" rtlCol="0"/>
            <a:lstStyle/>
            <a:p>
              <a:endParaRPr/>
            </a:p>
          </p:txBody>
        </p:sp>
        <p:pic>
          <p:nvPicPr>
            <p:cNvPr id="133" name="object 130">
              <a:extLst>
                <a:ext uri="{FF2B5EF4-FFF2-40B4-BE49-F238E27FC236}">
                  <a16:creationId xmlns:a16="http://schemas.microsoft.com/office/drawing/2014/main" id="{D639557B-1232-435F-88AE-112280BEB267}"/>
                </a:ext>
              </a:extLst>
            </p:cNvPr>
            <p:cNvPicPr/>
            <p:nvPr/>
          </p:nvPicPr>
          <p:blipFill>
            <a:blip r:embed="rId33" cstate="print"/>
            <a:stretch>
              <a:fillRect/>
            </a:stretch>
          </p:blipFill>
          <p:spPr>
            <a:xfrm>
              <a:off x="6135921" y="3644620"/>
              <a:ext cx="698957" cy="469750"/>
            </a:xfrm>
            <a:prstGeom prst="rect">
              <a:avLst/>
            </a:prstGeom>
          </p:spPr>
        </p:pic>
        <p:pic>
          <p:nvPicPr>
            <p:cNvPr id="134" name="object 131">
              <a:extLst>
                <a:ext uri="{FF2B5EF4-FFF2-40B4-BE49-F238E27FC236}">
                  <a16:creationId xmlns:a16="http://schemas.microsoft.com/office/drawing/2014/main" id="{684D3356-7DA2-4C22-8231-B0B9AA0B995F}"/>
                </a:ext>
              </a:extLst>
            </p:cNvPr>
            <p:cNvPicPr/>
            <p:nvPr/>
          </p:nvPicPr>
          <p:blipFill>
            <a:blip r:embed="rId22" cstate="print"/>
            <a:stretch>
              <a:fillRect/>
            </a:stretch>
          </p:blipFill>
          <p:spPr>
            <a:xfrm>
              <a:off x="6122962" y="3632471"/>
              <a:ext cx="685188" cy="456792"/>
            </a:xfrm>
            <a:prstGeom prst="rect">
              <a:avLst/>
            </a:prstGeom>
          </p:spPr>
        </p:pic>
        <p:sp>
          <p:nvSpPr>
            <p:cNvPr id="135" name="object 132">
              <a:extLst>
                <a:ext uri="{FF2B5EF4-FFF2-40B4-BE49-F238E27FC236}">
                  <a16:creationId xmlns:a16="http://schemas.microsoft.com/office/drawing/2014/main" id="{94A77967-4C66-4BF6-BC1A-4E55C3B1CBB2}"/>
                </a:ext>
              </a:extLst>
            </p:cNvPr>
            <p:cNvSpPr/>
            <p:nvPr/>
          </p:nvSpPr>
          <p:spPr>
            <a:xfrm>
              <a:off x="6122962" y="3632471"/>
              <a:ext cx="685800" cy="457200"/>
            </a:xfrm>
            <a:custGeom>
              <a:avLst/>
              <a:gdLst/>
              <a:ahLst/>
              <a:cxnLst/>
              <a:rect l="l" t="t" r="r" b="b"/>
              <a:pathLst>
                <a:path w="685800" h="457200">
                  <a:moveTo>
                    <a:pt x="0" y="456792"/>
                  </a:moveTo>
                  <a:lnTo>
                    <a:pt x="0" y="0"/>
                  </a:lnTo>
                  <a:lnTo>
                    <a:pt x="685188" y="0"/>
                  </a:lnTo>
                  <a:lnTo>
                    <a:pt x="685188" y="456792"/>
                  </a:lnTo>
                  <a:lnTo>
                    <a:pt x="0" y="456792"/>
                  </a:lnTo>
                  <a:close/>
                </a:path>
              </a:pathLst>
            </a:custGeom>
            <a:ln w="3175">
              <a:solidFill>
                <a:srgbClr val="404040"/>
              </a:solidFill>
            </a:ln>
          </p:spPr>
          <p:txBody>
            <a:bodyPr wrap="square" lIns="0" tIns="0" rIns="0" bIns="0" rtlCol="0"/>
            <a:lstStyle/>
            <a:p>
              <a:endParaRPr/>
            </a:p>
          </p:txBody>
        </p:sp>
      </p:grpSp>
      <p:sp>
        <p:nvSpPr>
          <p:cNvPr id="136" name="object 133">
            <a:extLst>
              <a:ext uri="{FF2B5EF4-FFF2-40B4-BE49-F238E27FC236}">
                <a16:creationId xmlns:a16="http://schemas.microsoft.com/office/drawing/2014/main" id="{1048977E-36FF-4E1D-A5A5-E00BD8B147E5}"/>
              </a:ext>
            </a:extLst>
          </p:cNvPr>
          <p:cNvSpPr txBox="1"/>
          <p:nvPr/>
        </p:nvSpPr>
        <p:spPr>
          <a:xfrm>
            <a:off x="7105187" y="3075073"/>
            <a:ext cx="648335" cy="481965"/>
          </a:xfrm>
          <a:prstGeom prst="rect">
            <a:avLst/>
          </a:prstGeom>
        </p:spPr>
        <p:txBody>
          <a:bodyPr vert="horz" wrap="square" lIns="0" tIns="12700" rIns="0" bIns="0" rtlCol="0">
            <a:spAutoFit/>
          </a:bodyPr>
          <a:lstStyle/>
          <a:p>
            <a:pPr algn="ctr">
              <a:lnSpc>
                <a:spcPct val="100000"/>
              </a:lnSpc>
              <a:spcBef>
                <a:spcPts val="100"/>
              </a:spcBef>
            </a:pPr>
            <a:r>
              <a:rPr sz="600" b="1" spc="-5" dirty="0">
                <a:latin typeface="Arial"/>
                <a:cs typeface="Arial"/>
              </a:rPr>
              <a:t>P.4.6.1</a:t>
            </a:r>
            <a:endParaRPr sz="600">
              <a:latin typeface="Arial"/>
              <a:cs typeface="Arial"/>
            </a:endParaRPr>
          </a:p>
          <a:p>
            <a:pPr marL="12065" marR="5080" algn="ctr">
              <a:lnSpc>
                <a:spcPct val="100000"/>
              </a:lnSpc>
            </a:pPr>
            <a:r>
              <a:rPr sz="600" b="1" spc="-5" dirty="0">
                <a:latin typeface="Arial"/>
                <a:cs typeface="Arial"/>
              </a:rPr>
              <a:t>M</a:t>
            </a:r>
            <a:r>
              <a:rPr sz="600" b="1" dirty="0">
                <a:latin typeface="Arial"/>
                <a:cs typeface="Arial"/>
              </a:rPr>
              <a:t>a</a:t>
            </a:r>
            <a:r>
              <a:rPr sz="600" b="1" spc="-5" dirty="0">
                <a:latin typeface="Arial"/>
                <a:cs typeface="Arial"/>
              </a:rPr>
              <a:t>na</a:t>
            </a:r>
            <a:r>
              <a:rPr sz="600" b="1" dirty="0">
                <a:latin typeface="Arial"/>
                <a:cs typeface="Arial"/>
              </a:rPr>
              <a:t>g</a:t>
            </a:r>
            <a:r>
              <a:rPr sz="600" b="1" spc="-5" dirty="0">
                <a:latin typeface="Arial"/>
                <a:cs typeface="Arial"/>
              </a:rPr>
              <a:t>e</a:t>
            </a:r>
            <a:r>
              <a:rPr sz="600" b="1" dirty="0">
                <a:latin typeface="Arial"/>
                <a:cs typeface="Arial"/>
              </a:rPr>
              <a:t>m</a:t>
            </a:r>
            <a:r>
              <a:rPr sz="600" b="1" spc="-5" dirty="0">
                <a:latin typeface="Arial"/>
                <a:cs typeface="Arial"/>
              </a:rPr>
              <a:t>en</a:t>
            </a:r>
            <a:r>
              <a:rPr sz="600" b="1" dirty="0">
                <a:latin typeface="Arial"/>
                <a:cs typeface="Arial"/>
              </a:rPr>
              <a:t>t </a:t>
            </a:r>
            <a:r>
              <a:rPr sz="600" b="1" spc="-5" dirty="0">
                <a:latin typeface="Arial"/>
                <a:cs typeface="Arial"/>
              </a:rPr>
              <a:t>a</a:t>
            </a:r>
            <a:r>
              <a:rPr sz="600" b="1" dirty="0">
                <a:latin typeface="Arial"/>
                <a:cs typeface="Arial"/>
              </a:rPr>
              <a:t>nd  </a:t>
            </a:r>
            <a:r>
              <a:rPr sz="600" b="1" spc="-5" dirty="0">
                <a:latin typeface="Arial"/>
                <a:cs typeface="Arial"/>
              </a:rPr>
              <a:t>System </a:t>
            </a:r>
            <a:r>
              <a:rPr sz="600" b="1" dirty="0">
                <a:latin typeface="Arial"/>
                <a:cs typeface="Arial"/>
              </a:rPr>
              <a:t> </a:t>
            </a:r>
            <a:r>
              <a:rPr sz="600" b="1" spc="-5" dirty="0">
                <a:latin typeface="Arial"/>
                <a:cs typeface="Arial"/>
              </a:rPr>
              <a:t>Integration </a:t>
            </a:r>
            <a:r>
              <a:rPr sz="600" b="1" dirty="0">
                <a:latin typeface="Arial"/>
                <a:cs typeface="Arial"/>
              </a:rPr>
              <a:t> </a:t>
            </a:r>
            <a:r>
              <a:rPr sz="600" spc="-5" dirty="0">
                <a:latin typeface="Arial"/>
                <a:cs typeface="Arial"/>
              </a:rPr>
              <a:t>Derrick</a:t>
            </a:r>
            <a:r>
              <a:rPr sz="600" spc="-15" dirty="0">
                <a:latin typeface="Arial"/>
                <a:cs typeface="Arial"/>
              </a:rPr>
              <a:t> </a:t>
            </a:r>
            <a:r>
              <a:rPr sz="600" spc="-5" dirty="0">
                <a:latin typeface="Arial"/>
                <a:cs typeface="Arial"/>
              </a:rPr>
              <a:t>Williams</a:t>
            </a:r>
            <a:endParaRPr sz="600">
              <a:latin typeface="Arial"/>
              <a:cs typeface="Arial"/>
            </a:endParaRPr>
          </a:p>
        </p:txBody>
      </p:sp>
      <p:grpSp>
        <p:nvGrpSpPr>
          <p:cNvPr id="137" name="object 134">
            <a:extLst>
              <a:ext uri="{FF2B5EF4-FFF2-40B4-BE49-F238E27FC236}">
                <a16:creationId xmlns:a16="http://schemas.microsoft.com/office/drawing/2014/main" id="{5B4E94D4-084B-4C94-B014-A4AD3A5E89A4}"/>
              </a:ext>
            </a:extLst>
          </p:cNvPr>
          <p:cNvGrpSpPr/>
          <p:nvPr/>
        </p:nvGrpSpPr>
        <p:grpSpPr>
          <a:xfrm>
            <a:off x="7582096" y="2860315"/>
            <a:ext cx="1240155" cy="712470"/>
            <a:chOff x="6619570" y="3397725"/>
            <a:chExt cx="1240155" cy="712470"/>
          </a:xfrm>
        </p:grpSpPr>
        <p:sp>
          <p:nvSpPr>
            <p:cNvPr id="138" name="object 135">
              <a:extLst>
                <a:ext uri="{FF2B5EF4-FFF2-40B4-BE49-F238E27FC236}">
                  <a16:creationId xmlns:a16="http://schemas.microsoft.com/office/drawing/2014/main" id="{B898FB31-AD0B-43C7-84B6-0A921E71AC70}"/>
                </a:ext>
              </a:extLst>
            </p:cNvPr>
            <p:cNvSpPr/>
            <p:nvPr/>
          </p:nvSpPr>
          <p:spPr>
            <a:xfrm>
              <a:off x="6625920" y="3404075"/>
              <a:ext cx="296545" cy="457200"/>
            </a:xfrm>
            <a:custGeom>
              <a:avLst/>
              <a:gdLst/>
              <a:ahLst/>
              <a:cxnLst/>
              <a:rect l="l" t="t" r="r" b="b"/>
              <a:pathLst>
                <a:path w="296545" h="457200">
                  <a:moveTo>
                    <a:pt x="0" y="0"/>
                  </a:moveTo>
                  <a:lnTo>
                    <a:pt x="0" y="114198"/>
                  </a:lnTo>
                  <a:lnTo>
                    <a:pt x="296429" y="114198"/>
                  </a:lnTo>
                  <a:lnTo>
                    <a:pt x="296429" y="456792"/>
                  </a:lnTo>
                  <a:lnTo>
                    <a:pt x="182231" y="456792"/>
                  </a:lnTo>
                </a:path>
              </a:pathLst>
            </a:custGeom>
            <a:ln w="12688">
              <a:solidFill>
                <a:srgbClr val="404040"/>
              </a:solidFill>
            </a:ln>
          </p:spPr>
          <p:txBody>
            <a:bodyPr wrap="square" lIns="0" tIns="0" rIns="0" bIns="0" rtlCol="0"/>
            <a:lstStyle/>
            <a:p>
              <a:endParaRPr/>
            </a:p>
          </p:txBody>
        </p:sp>
        <p:pic>
          <p:nvPicPr>
            <p:cNvPr id="139" name="object 136">
              <a:extLst>
                <a:ext uri="{FF2B5EF4-FFF2-40B4-BE49-F238E27FC236}">
                  <a16:creationId xmlns:a16="http://schemas.microsoft.com/office/drawing/2014/main" id="{F553ED63-AF6D-45FD-B917-C450B0F8A03B}"/>
                </a:ext>
              </a:extLst>
            </p:cNvPr>
            <p:cNvPicPr/>
            <p:nvPr/>
          </p:nvPicPr>
          <p:blipFill>
            <a:blip r:embed="rId34" cstate="print"/>
            <a:stretch>
              <a:fillRect/>
            </a:stretch>
          </p:blipFill>
          <p:spPr>
            <a:xfrm>
              <a:off x="7169312" y="3649051"/>
              <a:ext cx="690109" cy="460887"/>
            </a:xfrm>
            <a:prstGeom prst="rect">
              <a:avLst/>
            </a:prstGeom>
          </p:spPr>
        </p:pic>
        <p:pic>
          <p:nvPicPr>
            <p:cNvPr id="140" name="object 137">
              <a:extLst>
                <a:ext uri="{FF2B5EF4-FFF2-40B4-BE49-F238E27FC236}">
                  <a16:creationId xmlns:a16="http://schemas.microsoft.com/office/drawing/2014/main" id="{56356730-A76E-4B8C-8C00-958AB7F8AF54}"/>
                </a:ext>
              </a:extLst>
            </p:cNvPr>
            <p:cNvPicPr/>
            <p:nvPr/>
          </p:nvPicPr>
          <p:blipFill>
            <a:blip r:embed="rId35" cstate="print"/>
            <a:stretch>
              <a:fillRect/>
            </a:stretch>
          </p:blipFill>
          <p:spPr>
            <a:xfrm>
              <a:off x="7150745" y="3632471"/>
              <a:ext cx="685188" cy="456792"/>
            </a:xfrm>
            <a:prstGeom prst="rect">
              <a:avLst/>
            </a:prstGeom>
          </p:spPr>
        </p:pic>
        <p:sp>
          <p:nvSpPr>
            <p:cNvPr id="141" name="object 138">
              <a:extLst>
                <a:ext uri="{FF2B5EF4-FFF2-40B4-BE49-F238E27FC236}">
                  <a16:creationId xmlns:a16="http://schemas.microsoft.com/office/drawing/2014/main" id="{760B6B43-254D-4083-BB0F-8385B2102435}"/>
                </a:ext>
              </a:extLst>
            </p:cNvPr>
            <p:cNvSpPr/>
            <p:nvPr/>
          </p:nvSpPr>
          <p:spPr>
            <a:xfrm>
              <a:off x="7150745" y="3632471"/>
              <a:ext cx="685800" cy="457200"/>
            </a:xfrm>
            <a:custGeom>
              <a:avLst/>
              <a:gdLst/>
              <a:ahLst/>
              <a:cxnLst/>
              <a:rect l="l" t="t" r="r" b="b"/>
              <a:pathLst>
                <a:path w="685800" h="457200">
                  <a:moveTo>
                    <a:pt x="0" y="456792"/>
                  </a:moveTo>
                  <a:lnTo>
                    <a:pt x="0" y="0"/>
                  </a:lnTo>
                  <a:lnTo>
                    <a:pt x="685188" y="0"/>
                  </a:lnTo>
                  <a:lnTo>
                    <a:pt x="685188" y="456792"/>
                  </a:lnTo>
                  <a:lnTo>
                    <a:pt x="0" y="456792"/>
                  </a:lnTo>
                  <a:close/>
                </a:path>
              </a:pathLst>
            </a:custGeom>
            <a:ln w="3175">
              <a:solidFill>
                <a:srgbClr val="404040"/>
              </a:solidFill>
            </a:ln>
          </p:spPr>
          <p:txBody>
            <a:bodyPr wrap="square" lIns="0" tIns="0" rIns="0" bIns="0" rtlCol="0"/>
            <a:lstStyle/>
            <a:p>
              <a:endParaRPr/>
            </a:p>
          </p:txBody>
        </p:sp>
      </p:grpSp>
      <p:sp>
        <p:nvSpPr>
          <p:cNvPr id="142" name="object 139">
            <a:extLst>
              <a:ext uri="{FF2B5EF4-FFF2-40B4-BE49-F238E27FC236}">
                <a16:creationId xmlns:a16="http://schemas.microsoft.com/office/drawing/2014/main" id="{A0EF3C0C-5AC7-42E0-9072-EE9FFA793B48}"/>
              </a:ext>
            </a:extLst>
          </p:cNvPr>
          <p:cNvSpPr txBox="1"/>
          <p:nvPr/>
        </p:nvSpPr>
        <p:spPr>
          <a:xfrm>
            <a:off x="8115959" y="3120428"/>
            <a:ext cx="681355" cy="391795"/>
          </a:xfrm>
          <a:prstGeom prst="rect">
            <a:avLst/>
          </a:prstGeom>
        </p:spPr>
        <p:txBody>
          <a:bodyPr vert="horz" wrap="square" lIns="0" tIns="12700" rIns="0" bIns="0" rtlCol="0">
            <a:spAutoFit/>
          </a:bodyPr>
          <a:lstStyle/>
          <a:p>
            <a:pPr marL="143510" marR="5080" indent="-131445">
              <a:lnSpc>
                <a:spcPct val="100000"/>
              </a:lnSpc>
              <a:spcBef>
                <a:spcPts val="100"/>
              </a:spcBef>
            </a:pPr>
            <a:r>
              <a:rPr sz="600" b="1" spc="-5" dirty="0">
                <a:latin typeface="Arial"/>
                <a:cs typeface="Arial"/>
              </a:rPr>
              <a:t>P.4.7.2</a:t>
            </a:r>
            <a:r>
              <a:rPr sz="600" b="1" spc="-40" dirty="0">
                <a:latin typeface="Arial"/>
                <a:cs typeface="Arial"/>
              </a:rPr>
              <a:t> </a:t>
            </a:r>
            <a:r>
              <a:rPr sz="600" b="1" spc="-5" dirty="0">
                <a:latin typeface="Arial"/>
                <a:cs typeface="Arial"/>
              </a:rPr>
              <a:t>RTBT</a:t>
            </a:r>
            <a:r>
              <a:rPr sz="600" b="1" spc="-30" dirty="0">
                <a:latin typeface="Arial"/>
                <a:cs typeface="Arial"/>
              </a:rPr>
              <a:t> </a:t>
            </a:r>
            <a:r>
              <a:rPr sz="600" b="1" spc="-5" dirty="0">
                <a:latin typeface="Arial"/>
                <a:cs typeface="Arial"/>
              </a:rPr>
              <a:t>Stub </a:t>
            </a:r>
            <a:r>
              <a:rPr sz="600" b="1" spc="-150" dirty="0">
                <a:latin typeface="Arial"/>
                <a:cs typeface="Arial"/>
              </a:rPr>
              <a:t> </a:t>
            </a:r>
            <a:r>
              <a:rPr sz="600" b="1" spc="-5" dirty="0">
                <a:latin typeface="Arial"/>
                <a:cs typeface="Arial"/>
              </a:rPr>
              <a:t>Temporary </a:t>
            </a:r>
            <a:r>
              <a:rPr sz="600" b="1" dirty="0">
                <a:latin typeface="Arial"/>
                <a:cs typeface="Arial"/>
              </a:rPr>
              <a:t> </a:t>
            </a:r>
            <a:r>
              <a:rPr sz="600" b="1" spc="-5" dirty="0">
                <a:latin typeface="Arial"/>
                <a:cs typeface="Arial"/>
              </a:rPr>
              <a:t>Shielding</a:t>
            </a:r>
            <a:endParaRPr sz="600">
              <a:latin typeface="Arial"/>
              <a:cs typeface="Arial"/>
            </a:endParaRPr>
          </a:p>
          <a:p>
            <a:pPr marL="149860">
              <a:lnSpc>
                <a:spcPct val="100000"/>
              </a:lnSpc>
            </a:pPr>
            <a:r>
              <a:rPr sz="600" spc="-5" dirty="0">
                <a:latin typeface="Arial"/>
                <a:cs typeface="Arial"/>
              </a:rPr>
              <a:t>Nic</a:t>
            </a:r>
            <a:r>
              <a:rPr sz="600" dirty="0">
                <a:latin typeface="Arial"/>
                <a:cs typeface="Arial"/>
              </a:rPr>
              <a:t>k</a:t>
            </a:r>
            <a:r>
              <a:rPr sz="600" spc="-5" dirty="0">
                <a:latin typeface="Arial"/>
                <a:cs typeface="Arial"/>
              </a:rPr>
              <a:t> Evans</a:t>
            </a:r>
            <a:endParaRPr sz="600">
              <a:latin typeface="Arial"/>
              <a:cs typeface="Arial"/>
            </a:endParaRPr>
          </a:p>
        </p:txBody>
      </p:sp>
      <p:grpSp>
        <p:nvGrpSpPr>
          <p:cNvPr id="143" name="object 140">
            <a:extLst>
              <a:ext uri="{FF2B5EF4-FFF2-40B4-BE49-F238E27FC236}">
                <a16:creationId xmlns:a16="http://schemas.microsoft.com/office/drawing/2014/main" id="{2A0A8AD8-AB8A-4C97-9D57-EFD03F7909D6}"/>
              </a:ext>
            </a:extLst>
          </p:cNvPr>
          <p:cNvGrpSpPr/>
          <p:nvPr/>
        </p:nvGrpSpPr>
        <p:grpSpPr>
          <a:xfrm>
            <a:off x="8111684" y="2860315"/>
            <a:ext cx="808355" cy="1282065"/>
            <a:chOff x="7149158" y="3397725"/>
            <a:chExt cx="808355" cy="1282065"/>
          </a:xfrm>
        </p:grpSpPr>
        <p:sp>
          <p:nvSpPr>
            <p:cNvPr id="144" name="object 141">
              <a:extLst>
                <a:ext uri="{FF2B5EF4-FFF2-40B4-BE49-F238E27FC236}">
                  <a16:creationId xmlns:a16="http://schemas.microsoft.com/office/drawing/2014/main" id="{BA34B283-9343-4D40-941C-C1C1D95898DB}"/>
                </a:ext>
              </a:extLst>
            </p:cNvPr>
            <p:cNvSpPr/>
            <p:nvPr/>
          </p:nvSpPr>
          <p:spPr>
            <a:xfrm>
              <a:off x="7653703" y="3404075"/>
              <a:ext cx="297815" cy="457200"/>
            </a:xfrm>
            <a:custGeom>
              <a:avLst/>
              <a:gdLst/>
              <a:ahLst/>
              <a:cxnLst/>
              <a:rect l="l" t="t" r="r" b="b"/>
              <a:pathLst>
                <a:path w="297815" h="457200">
                  <a:moveTo>
                    <a:pt x="0" y="0"/>
                  </a:moveTo>
                  <a:lnTo>
                    <a:pt x="0" y="114198"/>
                  </a:lnTo>
                  <a:lnTo>
                    <a:pt x="297239" y="114198"/>
                  </a:lnTo>
                  <a:lnTo>
                    <a:pt x="297239" y="456792"/>
                  </a:lnTo>
                  <a:lnTo>
                    <a:pt x="182231" y="456792"/>
                  </a:lnTo>
                </a:path>
              </a:pathLst>
            </a:custGeom>
            <a:ln w="12688">
              <a:solidFill>
                <a:srgbClr val="404040"/>
              </a:solidFill>
            </a:ln>
          </p:spPr>
          <p:txBody>
            <a:bodyPr wrap="square" lIns="0" tIns="0" rIns="0" bIns="0" rtlCol="0"/>
            <a:lstStyle/>
            <a:p>
              <a:endParaRPr/>
            </a:p>
          </p:txBody>
        </p:sp>
        <p:pic>
          <p:nvPicPr>
            <p:cNvPr id="145" name="object 142">
              <a:extLst>
                <a:ext uri="{FF2B5EF4-FFF2-40B4-BE49-F238E27FC236}">
                  <a16:creationId xmlns:a16="http://schemas.microsoft.com/office/drawing/2014/main" id="{7278A152-B0A4-46BD-A95E-A78E2EF9AD4C}"/>
                </a:ext>
              </a:extLst>
            </p:cNvPr>
            <p:cNvPicPr/>
            <p:nvPr/>
          </p:nvPicPr>
          <p:blipFill>
            <a:blip r:embed="rId36" cstate="print"/>
            <a:stretch>
              <a:fillRect/>
            </a:stretch>
          </p:blipFill>
          <p:spPr>
            <a:xfrm>
              <a:off x="7169312" y="4219224"/>
              <a:ext cx="690109" cy="460093"/>
            </a:xfrm>
            <a:prstGeom prst="rect">
              <a:avLst/>
            </a:prstGeom>
          </p:spPr>
        </p:pic>
        <p:pic>
          <p:nvPicPr>
            <p:cNvPr id="146" name="object 143">
              <a:extLst>
                <a:ext uri="{FF2B5EF4-FFF2-40B4-BE49-F238E27FC236}">
                  <a16:creationId xmlns:a16="http://schemas.microsoft.com/office/drawing/2014/main" id="{BDC42623-23E8-46DB-A794-3A392D38D44C}"/>
                </a:ext>
              </a:extLst>
            </p:cNvPr>
            <p:cNvPicPr/>
            <p:nvPr/>
          </p:nvPicPr>
          <p:blipFill>
            <a:blip r:embed="rId20" cstate="print"/>
            <a:stretch>
              <a:fillRect/>
            </a:stretch>
          </p:blipFill>
          <p:spPr>
            <a:xfrm>
              <a:off x="7150745" y="4203462"/>
              <a:ext cx="685188" cy="456792"/>
            </a:xfrm>
            <a:prstGeom prst="rect">
              <a:avLst/>
            </a:prstGeom>
          </p:spPr>
        </p:pic>
        <p:sp>
          <p:nvSpPr>
            <p:cNvPr id="147" name="object 144">
              <a:extLst>
                <a:ext uri="{FF2B5EF4-FFF2-40B4-BE49-F238E27FC236}">
                  <a16:creationId xmlns:a16="http://schemas.microsoft.com/office/drawing/2014/main" id="{E605CA20-7EEF-44E1-AE3B-3A129DBE8F0C}"/>
                </a:ext>
              </a:extLst>
            </p:cNvPr>
            <p:cNvSpPr/>
            <p:nvPr/>
          </p:nvSpPr>
          <p:spPr>
            <a:xfrm>
              <a:off x="7150745" y="4203462"/>
              <a:ext cx="685800" cy="457200"/>
            </a:xfrm>
            <a:custGeom>
              <a:avLst/>
              <a:gdLst/>
              <a:ahLst/>
              <a:cxnLst/>
              <a:rect l="l" t="t" r="r" b="b"/>
              <a:pathLst>
                <a:path w="685800" h="457200">
                  <a:moveTo>
                    <a:pt x="0" y="456792"/>
                  </a:moveTo>
                  <a:lnTo>
                    <a:pt x="0" y="0"/>
                  </a:lnTo>
                  <a:lnTo>
                    <a:pt x="685188" y="0"/>
                  </a:lnTo>
                  <a:lnTo>
                    <a:pt x="685188" y="456792"/>
                  </a:lnTo>
                  <a:lnTo>
                    <a:pt x="0" y="456792"/>
                  </a:lnTo>
                  <a:close/>
                </a:path>
              </a:pathLst>
            </a:custGeom>
            <a:ln w="3175">
              <a:solidFill>
                <a:srgbClr val="404040"/>
              </a:solidFill>
            </a:ln>
          </p:spPr>
          <p:txBody>
            <a:bodyPr wrap="square" lIns="0" tIns="0" rIns="0" bIns="0" rtlCol="0"/>
            <a:lstStyle/>
            <a:p>
              <a:endParaRPr/>
            </a:p>
          </p:txBody>
        </p:sp>
      </p:grpSp>
      <p:sp>
        <p:nvSpPr>
          <p:cNvPr id="148" name="object 145">
            <a:extLst>
              <a:ext uri="{FF2B5EF4-FFF2-40B4-BE49-F238E27FC236}">
                <a16:creationId xmlns:a16="http://schemas.microsoft.com/office/drawing/2014/main" id="{4342633E-7BAB-4FAC-A7F8-534DA234EFB2}"/>
              </a:ext>
            </a:extLst>
          </p:cNvPr>
          <p:cNvSpPr txBox="1"/>
          <p:nvPr/>
        </p:nvSpPr>
        <p:spPr>
          <a:xfrm>
            <a:off x="8115959" y="3692228"/>
            <a:ext cx="681355" cy="390525"/>
          </a:xfrm>
          <a:prstGeom prst="rect">
            <a:avLst/>
          </a:prstGeom>
        </p:spPr>
        <p:txBody>
          <a:bodyPr vert="horz" wrap="square" lIns="0" tIns="12700" rIns="0" bIns="0" rtlCol="0">
            <a:spAutoFit/>
          </a:bodyPr>
          <a:lstStyle/>
          <a:p>
            <a:pPr marL="134620" marR="5080" indent="-122555">
              <a:lnSpc>
                <a:spcPct val="100000"/>
              </a:lnSpc>
              <a:spcBef>
                <a:spcPts val="100"/>
              </a:spcBef>
            </a:pPr>
            <a:r>
              <a:rPr sz="600" b="1" spc="-5" dirty="0">
                <a:latin typeface="Arial"/>
                <a:cs typeface="Arial"/>
              </a:rPr>
              <a:t>P.4.7.3</a:t>
            </a:r>
            <a:r>
              <a:rPr sz="600" b="1" spc="-40" dirty="0">
                <a:latin typeface="Arial"/>
                <a:cs typeface="Arial"/>
              </a:rPr>
              <a:t> </a:t>
            </a:r>
            <a:r>
              <a:rPr sz="600" b="1" spc="-5" dirty="0">
                <a:latin typeface="Arial"/>
                <a:cs typeface="Arial"/>
              </a:rPr>
              <a:t>RTBT</a:t>
            </a:r>
            <a:r>
              <a:rPr sz="600" b="1" spc="-30" dirty="0">
                <a:latin typeface="Arial"/>
                <a:cs typeface="Arial"/>
              </a:rPr>
              <a:t> </a:t>
            </a:r>
            <a:r>
              <a:rPr sz="600" b="1" spc="-5" dirty="0">
                <a:latin typeface="Arial"/>
                <a:cs typeface="Arial"/>
              </a:rPr>
              <a:t>Stub </a:t>
            </a:r>
            <a:r>
              <a:rPr sz="600" b="1" spc="-150" dirty="0">
                <a:latin typeface="Arial"/>
                <a:cs typeface="Arial"/>
              </a:rPr>
              <a:t> </a:t>
            </a:r>
            <a:r>
              <a:rPr sz="600" b="1" spc="-5" dirty="0">
                <a:latin typeface="Arial"/>
                <a:cs typeface="Arial"/>
              </a:rPr>
              <a:t>Earth Berm </a:t>
            </a:r>
            <a:r>
              <a:rPr sz="600" b="1" dirty="0">
                <a:latin typeface="Arial"/>
                <a:cs typeface="Arial"/>
              </a:rPr>
              <a:t> </a:t>
            </a:r>
            <a:r>
              <a:rPr sz="600" b="1" spc="-5" dirty="0">
                <a:latin typeface="Arial"/>
                <a:cs typeface="Arial"/>
              </a:rPr>
              <a:t>Shielding</a:t>
            </a:r>
            <a:endParaRPr sz="600">
              <a:latin typeface="Arial"/>
              <a:cs typeface="Arial"/>
            </a:endParaRPr>
          </a:p>
          <a:p>
            <a:pPr marL="149860">
              <a:lnSpc>
                <a:spcPts val="715"/>
              </a:lnSpc>
            </a:pPr>
            <a:r>
              <a:rPr sz="600" spc="-5" dirty="0">
                <a:latin typeface="Arial"/>
                <a:cs typeface="Arial"/>
              </a:rPr>
              <a:t>Nic</a:t>
            </a:r>
            <a:r>
              <a:rPr sz="600" dirty="0">
                <a:latin typeface="Arial"/>
                <a:cs typeface="Arial"/>
              </a:rPr>
              <a:t>k</a:t>
            </a:r>
            <a:r>
              <a:rPr sz="600" spc="-5" dirty="0">
                <a:latin typeface="Arial"/>
                <a:cs typeface="Arial"/>
              </a:rPr>
              <a:t> Evans</a:t>
            </a:r>
            <a:endParaRPr sz="600">
              <a:latin typeface="Arial"/>
              <a:cs typeface="Arial"/>
            </a:endParaRPr>
          </a:p>
        </p:txBody>
      </p:sp>
      <p:grpSp>
        <p:nvGrpSpPr>
          <p:cNvPr id="149" name="object 146">
            <a:extLst>
              <a:ext uri="{FF2B5EF4-FFF2-40B4-BE49-F238E27FC236}">
                <a16:creationId xmlns:a16="http://schemas.microsoft.com/office/drawing/2014/main" id="{C5E1BDA8-7405-41EF-B426-52DDDE8EB5C8}"/>
              </a:ext>
            </a:extLst>
          </p:cNvPr>
          <p:cNvGrpSpPr/>
          <p:nvPr/>
        </p:nvGrpSpPr>
        <p:grpSpPr>
          <a:xfrm>
            <a:off x="8609879" y="2860315"/>
            <a:ext cx="1400810" cy="1040765"/>
            <a:chOff x="7647353" y="3397725"/>
            <a:chExt cx="1400810" cy="1040765"/>
          </a:xfrm>
        </p:grpSpPr>
        <p:sp>
          <p:nvSpPr>
            <p:cNvPr id="150" name="object 147">
              <a:extLst>
                <a:ext uri="{FF2B5EF4-FFF2-40B4-BE49-F238E27FC236}">
                  <a16:creationId xmlns:a16="http://schemas.microsoft.com/office/drawing/2014/main" id="{56BC3E96-B07A-425E-AC74-BD517D1E3E27}"/>
                </a:ext>
              </a:extLst>
            </p:cNvPr>
            <p:cNvSpPr/>
            <p:nvPr/>
          </p:nvSpPr>
          <p:spPr>
            <a:xfrm>
              <a:off x="7653703" y="3404075"/>
              <a:ext cx="297815" cy="1028065"/>
            </a:xfrm>
            <a:custGeom>
              <a:avLst/>
              <a:gdLst/>
              <a:ahLst/>
              <a:cxnLst/>
              <a:rect l="l" t="t" r="r" b="b"/>
              <a:pathLst>
                <a:path w="297815" h="1028064">
                  <a:moveTo>
                    <a:pt x="0" y="0"/>
                  </a:moveTo>
                  <a:lnTo>
                    <a:pt x="0" y="114198"/>
                  </a:lnTo>
                  <a:lnTo>
                    <a:pt x="297239" y="114198"/>
                  </a:lnTo>
                  <a:lnTo>
                    <a:pt x="297239" y="1027782"/>
                  </a:lnTo>
                  <a:lnTo>
                    <a:pt x="182231" y="1027782"/>
                  </a:lnTo>
                </a:path>
              </a:pathLst>
            </a:custGeom>
            <a:ln w="12688">
              <a:solidFill>
                <a:srgbClr val="404040"/>
              </a:solidFill>
            </a:ln>
          </p:spPr>
          <p:txBody>
            <a:bodyPr wrap="square" lIns="0" tIns="0" rIns="0" bIns="0" rtlCol="0"/>
            <a:lstStyle/>
            <a:p>
              <a:endParaRPr/>
            </a:p>
          </p:txBody>
        </p:sp>
        <p:pic>
          <p:nvPicPr>
            <p:cNvPr id="151" name="object 148">
              <a:extLst>
                <a:ext uri="{FF2B5EF4-FFF2-40B4-BE49-F238E27FC236}">
                  <a16:creationId xmlns:a16="http://schemas.microsoft.com/office/drawing/2014/main" id="{A79CE8CB-7329-4653-A0DF-93E0ACC4B168}"/>
                </a:ext>
              </a:extLst>
            </p:cNvPr>
            <p:cNvPicPr/>
            <p:nvPr/>
          </p:nvPicPr>
          <p:blipFill>
            <a:blip r:embed="rId37" cstate="print"/>
            <a:stretch>
              <a:fillRect/>
            </a:stretch>
          </p:blipFill>
          <p:spPr>
            <a:xfrm>
              <a:off x="8358258" y="3667236"/>
              <a:ext cx="689310" cy="460093"/>
            </a:xfrm>
            <a:prstGeom prst="rect">
              <a:avLst/>
            </a:prstGeom>
          </p:spPr>
        </p:pic>
        <p:pic>
          <p:nvPicPr>
            <p:cNvPr id="152" name="object 149">
              <a:extLst>
                <a:ext uri="{FF2B5EF4-FFF2-40B4-BE49-F238E27FC236}">
                  <a16:creationId xmlns:a16="http://schemas.microsoft.com/office/drawing/2014/main" id="{7B2209EF-2236-41B3-B8D5-00E271CAAD03}"/>
                </a:ext>
              </a:extLst>
            </p:cNvPr>
            <p:cNvPicPr/>
            <p:nvPr/>
          </p:nvPicPr>
          <p:blipFill>
            <a:blip r:embed="rId38" cstate="print"/>
            <a:stretch>
              <a:fillRect/>
            </a:stretch>
          </p:blipFill>
          <p:spPr>
            <a:xfrm>
              <a:off x="8338892" y="3647859"/>
              <a:ext cx="685188" cy="456792"/>
            </a:xfrm>
            <a:prstGeom prst="rect">
              <a:avLst/>
            </a:prstGeom>
          </p:spPr>
        </p:pic>
        <p:sp>
          <p:nvSpPr>
            <p:cNvPr id="153" name="object 150">
              <a:extLst>
                <a:ext uri="{FF2B5EF4-FFF2-40B4-BE49-F238E27FC236}">
                  <a16:creationId xmlns:a16="http://schemas.microsoft.com/office/drawing/2014/main" id="{F0FA6082-180A-426B-AB67-66D75B07E01F}"/>
                </a:ext>
              </a:extLst>
            </p:cNvPr>
            <p:cNvSpPr/>
            <p:nvPr/>
          </p:nvSpPr>
          <p:spPr>
            <a:xfrm>
              <a:off x="8338892" y="3647859"/>
              <a:ext cx="685800" cy="457200"/>
            </a:xfrm>
            <a:custGeom>
              <a:avLst/>
              <a:gdLst/>
              <a:ahLst/>
              <a:cxnLst/>
              <a:rect l="l" t="t" r="r" b="b"/>
              <a:pathLst>
                <a:path w="685800" h="457200">
                  <a:moveTo>
                    <a:pt x="0" y="456792"/>
                  </a:moveTo>
                  <a:lnTo>
                    <a:pt x="0" y="0"/>
                  </a:lnTo>
                  <a:lnTo>
                    <a:pt x="685188" y="0"/>
                  </a:lnTo>
                  <a:lnTo>
                    <a:pt x="685188" y="456792"/>
                  </a:lnTo>
                  <a:lnTo>
                    <a:pt x="0" y="456792"/>
                  </a:lnTo>
                  <a:close/>
                </a:path>
              </a:pathLst>
            </a:custGeom>
            <a:ln w="3175">
              <a:solidFill>
                <a:srgbClr val="404040"/>
              </a:solidFill>
            </a:ln>
          </p:spPr>
          <p:txBody>
            <a:bodyPr wrap="square" lIns="0" tIns="0" rIns="0" bIns="0" rtlCol="0"/>
            <a:lstStyle/>
            <a:p>
              <a:endParaRPr/>
            </a:p>
          </p:txBody>
        </p:sp>
      </p:grpSp>
      <p:sp>
        <p:nvSpPr>
          <p:cNvPr id="154" name="object 151">
            <a:extLst>
              <a:ext uri="{FF2B5EF4-FFF2-40B4-BE49-F238E27FC236}">
                <a16:creationId xmlns:a16="http://schemas.microsoft.com/office/drawing/2014/main" id="{1E663006-2BAD-470C-8EE8-8AB6F84F242D}"/>
              </a:ext>
            </a:extLst>
          </p:cNvPr>
          <p:cNvSpPr txBox="1"/>
          <p:nvPr/>
        </p:nvSpPr>
        <p:spPr>
          <a:xfrm>
            <a:off x="9291147" y="3181981"/>
            <a:ext cx="706755" cy="299085"/>
          </a:xfrm>
          <a:prstGeom prst="rect">
            <a:avLst/>
          </a:prstGeom>
        </p:spPr>
        <p:txBody>
          <a:bodyPr vert="horz" wrap="square" lIns="0" tIns="12700" rIns="0" bIns="0" rtlCol="0">
            <a:spAutoFit/>
          </a:bodyPr>
          <a:lstStyle/>
          <a:p>
            <a:pPr marL="208915" marR="5080" indent="-196850">
              <a:lnSpc>
                <a:spcPct val="100000"/>
              </a:lnSpc>
              <a:spcBef>
                <a:spcPts val="100"/>
              </a:spcBef>
            </a:pPr>
            <a:r>
              <a:rPr sz="600" b="1" dirty="0">
                <a:latin typeface="Arial"/>
                <a:cs typeface="Arial"/>
              </a:rPr>
              <a:t>P</a:t>
            </a:r>
            <a:r>
              <a:rPr sz="600" b="1" spc="-5" dirty="0">
                <a:latin typeface="Arial"/>
                <a:cs typeface="Arial"/>
              </a:rPr>
              <a:t>.4.</a:t>
            </a:r>
            <a:r>
              <a:rPr sz="600" b="1" dirty="0">
                <a:latin typeface="Arial"/>
                <a:cs typeface="Arial"/>
              </a:rPr>
              <a:t>8</a:t>
            </a:r>
            <a:r>
              <a:rPr sz="600" b="1" spc="-5" dirty="0">
                <a:latin typeface="Arial"/>
                <a:cs typeface="Arial"/>
              </a:rPr>
              <a:t>.</a:t>
            </a:r>
            <a:r>
              <a:rPr sz="600" b="1" dirty="0">
                <a:latin typeface="Arial"/>
                <a:cs typeface="Arial"/>
              </a:rPr>
              <a:t>1</a:t>
            </a:r>
            <a:r>
              <a:rPr sz="600" b="1" spc="-5" dirty="0">
                <a:latin typeface="Arial"/>
                <a:cs typeface="Arial"/>
              </a:rPr>
              <a:t> Ac</a:t>
            </a:r>
            <a:r>
              <a:rPr sz="600" b="1" dirty="0">
                <a:latin typeface="Arial"/>
                <a:cs typeface="Arial"/>
              </a:rPr>
              <a:t>c</a:t>
            </a:r>
            <a:r>
              <a:rPr sz="600" b="1" spc="-5" dirty="0">
                <a:latin typeface="Arial"/>
                <a:cs typeface="Arial"/>
              </a:rPr>
              <a:t>ele</a:t>
            </a:r>
            <a:r>
              <a:rPr sz="600" b="1" dirty="0">
                <a:latin typeface="Arial"/>
                <a:cs typeface="Arial"/>
              </a:rPr>
              <a:t>r</a:t>
            </a:r>
            <a:r>
              <a:rPr sz="600" b="1" spc="-5" dirty="0">
                <a:latin typeface="Arial"/>
                <a:cs typeface="Arial"/>
              </a:rPr>
              <a:t>at</a:t>
            </a:r>
            <a:r>
              <a:rPr sz="600" b="1" dirty="0">
                <a:latin typeface="Arial"/>
                <a:cs typeface="Arial"/>
              </a:rPr>
              <a:t>or  </a:t>
            </a:r>
            <a:r>
              <a:rPr sz="600" b="1" spc="-5" dirty="0">
                <a:latin typeface="Arial"/>
                <a:cs typeface="Arial"/>
              </a:rPr>
              <a:t>Physics</a:t>
            </a:r>
            <a:endParaRPr sz="600">
              <a:latin typeface="Arial"/>
              <a:cs typeface="Arial"/>
            </a:endParaRPr>
          </a:p>
          <a:p>
            <a:pPr marL="161925">
              <a:lnSpc>
                <a:spcPts val="715"/>
              </a:lnSpc>
            </a:pPr>
            <a:r>
              <a:rPr sz="600" spc="-5" dirty="0">
                <a:latin typeface="Arial"/>
                <a:cs typeface="Arial"/>
              </a:rPr>
              <a:t>Nic</a:t>
            </a:r>
            <a:r>
              <a:rPr sz="600" dirty="0">
                <a:latin typeface="Arial"/>
                <a:cs typeface="Arial"/>
              </a:rPr>
              <a:t>k</a:t>
            </a:r>
            <a:r>
              <a:rPr sz="600" spc="-5" dirty="0">
                <a:latin typeface="Arial"/>
                <a:cs typeface="Arial"/>
              </a:rPr>
              <a:t> Evans</a:t>
            </a:r>
            <a:endParaRPr sz="600">
              <a:latin typeface="Arial"/>
              <a:cs typeface="Arial"/>
            </a:endParaRPr>
          </a:p>
        </p:txBody>
      </p:sp>
      <p:grpSp>
        <p:nvGrpSpPr>
          <p:cNvPr id="155" name="object 152">
            <a:extLst>
              <a:ext uri="{FF2B5EF4-FFF2-40B4-BE49-F238E27FC236}">
                <a16:creationId xmlns:a16="http://schemas.microsoft.com/office/drawing/2014/main" id="{05EFE2C9-D7FC-4F7A-8D9E-4B7B3971BF5D}"/>
              </a:ext>
            </a:extLst>
          </p:cNvPr>
          <p:cNvGrpSpPr/>
          <p:nvPr/>
        </p:nvGrpSpPr>
        <p:grpSpPr>
          <a:xfrm>
            <a:off x="6085274" y="2860315"/>
            <a:ext cx="3565525" cy="2453005"/>
            <a:chOff x="5122748" y="3397725"/>
            <a:chExt cx="3565525" cy="2453005"/>
          </a:xfrm>
        </p:grpSpPr>
        <p:sp>
          <p:nvSpPr>
            <p:cNvPr id="156" name="object 153">
              <a:extLst>
                <a:ext uri="{FF2B5EF4-FFF2-40B4-BE49-F238E27FC236}">
                  <a16:creationId xmlns:a16="http://schemas.microsoft.com/office/drawing/2014/main" id="{1CB865BD-B7EB-4DE5-A074-D3ADB3CC0D11}"/>
                </a:ext>
              </a:extLst>
            </p:cNvPr>
            <p:cNvSpPr/>
            <p:nvPr/>
          </p:nvSpPr>
          <p:spPr>
            <a:xfrm>
              <a:off x="8681485" y="3404075"/>
              <a:ext cx="0" cy="243840"/>
            </a:xfrm>
            <a:custGeom>
              <a:avLst/>
              <a:gdLst/>
              <a:ahLst/>
              <a:cxnLst/>
              <a:rect l="l" t="t" r="r" b="b"/>
              <a:pathLst>
                <a:path h="243839">
                  <a:moveTo>
                    <a:pt x="0" y="0"/>
                  </a:moveTo>
                  <a:lnTo>
                    <a:pt x="0" y="243784"/>
                  </a:lnTo>
                </a:path>
              </a:pathLst>
            </a:custGeom>
            <a:ln w="12688">
              <a:solidFill>
                <a:srgbClr val="404040"/>
              </a:solidFill>
            </a:ln>
          </p:spPr>
          <p:txBody>
            <a:bodyPr wrap="square" lIns="0" tIns="0" rIns="0" bIns="0" rtlCol="0"/>
            <a:lstStyle/>
            <a:p>
              <a:endParaRPr/>
            </a:p>
          </p:txBody>
        </p:sp>
        <p:pic>
          <p:nvPicPr>
            <p:cNvPr id="157" name="object 154">
              <a:extLst>
                <a:ext uri="{FF2B5EF4-FFF2-40B4-BE49-F238E27FC236}">
                  <a16:creationId xmlns:a16="http://schemas.microsoft.com/office/drawing/2014/main" id="{0C9AC96E-7E63-4EAB-BCDB-78BE1DF39C47}"/>
                </a:ext>
              </a:extLst>
            </p:cNvPr>
            <p:cNvPicPr/>
            <p:nvPr/>
          </p:nvPicPr>
          <p:blipFill>
            <a:blip r:embed="rId39" cstate="print"/>
            <a:stretch>
              <a:fillRect/>
            </a:stretch>
          </p:blipFill>
          <p:spPr>
            <a:xfrm>
              <a:off x="5141718" y="5390362"/>
              <a:ext cx="690109" cy="460093"/>
            </a:xfrm>
            <a:prstGeom prst="rect">
              <a:avLst/>
            </a:prstGeom>
          </p:spPr>
        </p:pic>
        <p:pic>
          <p:nvPicPr>
            <p:cNvPr id="158" name="object 155">
              <a:extLst>
                <a:ext uri="{FF2B5EF4-FFF2-40B4-BE49-F238E27FC236}">
                  <a16:creationId xmlns:a16="http://schemas.microsoft.com/office/drawing/2014/main" id="{3972919D-D2E8-4CD6-8EB8-EB912AFA799C}"/>
                </a:ext>
              </a:extLst>
            </p:cNvPr>
            <p:cNvPicPr/>
            <p:nvPr/>
          </p:nvPicPr>
          <p:blipFill>
            <a:blip r:embed="rId32" cstate="print"/>
            <a:stretch>
              <a:fillRect/>
            </a:stretch>
          </p:blipFill>
          <p:spPr>
            <a:xfrm>
              <a:off x="5124336" y="5374600"/>
              <a:ext cx="685998" cy="456792"/>
            </a:xfrm>
            <a:prstGeom prst="rect">
              <a:avLst/>
            </a:prstGeom>
          </p:spPr>
        </p:pic>
        <p:sp>
          <p:nvSpPr>
            <p:cNvPr id="159" name="object 156">
              <a:extLst>
                <a:ext uri="{FF2B5EF4-FFF2-40B4-BE49-F238E27FC236}">
                  <a16:creationId xmlns:a16="http://schemas.microsoft.com/office/drawing/2014/main" id="{CB78E9AC-3AD2-47A0-A251-3211D5AD9A92}"/>
                </a:ext>
              </a:extLst>
            </p:cNvPr>
            <p:cNvSpPr/>
            <p:nvPr/>
          </p:nvSpPr>
          <p:spPr>
            <a:xfrm>
              <a:off x="5124336" y="5374600"/>
              <a:ext cx="686435" cy="457200"/>
            </a:xfrm>
            <a:custGeom>
              <a:avLst/>
              <a:gdLst/>
              <a:ahLst/>
              <a:cxnLst/>
              <a:rect l="l" t="t" r="r" b="b"/>
              <a:pathLst>
                <a:path w="686435" h="457200">
                  <a:moveTo>
                    <a:pt x="0" y="456792"/>
                  </a:moveTo>
                  <a:lnTo>
                    <a:pt x="0" y="0"/>
                  </a:lnTo>
                  <a:lnTo>
                    <a:pt x="685998" y="0"/>
                  </a:lnTo>
                  <a:lnTo>
                    <a:pt x="685998" y="456792"/>
                  </a:lnTo>
                  <a:lnTo>
                    <a:pt x="0" y="456792"/>
                  </a:lnTo>
                  <a:close/>
                </a:path>
              </a:pathLst>
            </a:custGeom>
            <a:ln w="3175">
              <a:solidFill>
                <a:srgbClr val="404040"/>
              </a:solidFill>
            </a:ln>
          </p:spPr>
          <p:txBody>
            <a:bodyPr wrap="square" lIns="0" tIns="0" rIns="0" bIns="0" rtlCol="0"/>
            <a:lstStyle/>
            <a:p>
              <a:endParaRPr/>
            </a:p>
          </p:txBody>
        </p:sp>
      </p:grpSp>
      <p:sp>
        <p:nvSpPr>
          <p:cNvPr id="160" name="object 157">
            <a:extLst>
              <a:ext uri="{FF2B5EF4-FFF2-40B4-BE49-F238E27FC236}">
                <a16:creationId xmlns:a16="http://schemas.microsoft.com/office/drawing/2014/main" id="{40CAD109-CB6E-4C88-84BA-27696A485563}"/>
              </a:ext>
            </a:extLst>
          </p:cNvPr>
          <p:cNvSpPr txBox="1"/>
          <p:nvPr/>
        </p:nvSpPr>
        <p:spPr>
          <a:xfrm>
            <a:off x="6104124" y="4908721"/>
            <a:ext cx="651510" cy="299085"/>
          </a:xfrm>
          <a:prstGeom prst="rect">
            <a:avLst/>
          </a:prstGeom>
        </p:spPr>
        <p:txBody>
          <a:bodyPr vert="horz" wrap="square" lIns="0" tIns="12700" rIns="0" bIns="0" rtlCol="0">
            <a:spAutoFit/>
          </a:bodyPr>
          <a:lstStyle/>
          <a:p>
            <a:pPr marL="1270" algn="ctr">
              <a:lnSpc>
                <a:spcPts val="715"/>
              </a:lnSpc>
              <a:spcBef>
                <a:spcPts val="100"/>
              </a:spcBef>
            </a:pPr>
            <a:r>
              <a:rPr sz="600" b="1" spc="-5" dirty="0">
                <a:latin typeface="Arial"/>
                <a:cs typeface="Arial"/>
              </a:rPr>
              <a:t>P.4.5.4</a:t>
            </a:r>
            <a:endParaRPr sz="600">
              <a:latin typeface="Arial"/>
              <a:cs typeface="Arial"/>
            </a:endParaRPr>
          </a:p>
          <a:p>
            <a:pPr algn="ctr">
              <a:lnSpc>
                <a:spcPts val="715"/>
              </a:lnSpc>
            </a:pPr>
            <a:r>
              <a:rPr sz="600" b="1" spc="-5" dirty="0">
                <a:latin typeface="Arial"/>
                <a:cs typeface="Arial"/>
              </a:rPr>
              <a:t>PFN</a:t>
            </a:r>
            <a:r>
              <a:rPr sz="600" b="1" spc="-20" dirty="0">
                <a:latin typeface="Arial"/>
                <a:cs typeface="Arial"/>
              </a:rPr>
              <a:t> </a:t>
            </a:r>
            <a:r>
              <a:rPr sz="600" b="1" spc="-5" dirty="0">
                <a:latin typeface="Arial"/>
                <a:cs typeface="Arial"/>
              </a:rPr>
              <a:t>Room</a:t>
            </a:r>
            <a:r>
              <a:rPr sz="600" b="1" spc="-20" dirty="0">
                <a:latin typeface="Arial"/>
                <a:cs typeface="Arial"/>
              </a:rPr>
              <a:t> </a:t>
            </a:r>
            <a:r>
              <a:rPr sz="600" b="1" spc="-5" dirty="0">
                <a:latin typeface="Arial"/>
                <a:cs typeface="Arial"/>
              </a:rPr>
              <a:t>HVAC</a:t>
            </a:r>
            <a:endParaRPr sz="600">
              <a:latin typeface="Arial"/>
              <a:cs typeface="Arial"/>
            </a:endParaRPr>
          </a:p>
          <a:p>
            <a:pPr algn="ctr">
              <a:lnSpc>
                <a:spcPct val="100000"/>
              </a:lnSpc>
            </a:pPr>
            <a:r>
              <a:rPr sz="600" spc="-5" dirty="0">
                <a:latin typeface="Arial"/>
                <a:cs typeface="Arial"/>
              </a:rPr>
              <a:t>Gr</a:t>
            </a:r>
            <a:r>
              <a:rPr sz="600" dirty="0">
                <a:latin typeface="Arial"/>
                <a:cs typeface="Arial"/>
              </a:rPr>
              <a:t>eg</a:t>
            </a:r>
            <a:r>
              <a:rPr sz="600" spc="-5" dirty="0">
                <a:latin typeface="Arial"/>
                <a:cs typeface="Arial"/>
              </a:rPr>
              <a:t> No</a:t>
            </a:r>
            <a:r>
              <a:rPr sz="600" dirty="0">
                <a:latin typeface="Arial"/>
                <a:cs typeface="Arial"/>
              </a:rPr>
              <a:t>r</a:t>
            </a:r>
            <a:r>
              <a:rPr sz="600" spc="-5" dirty="0">
                <a:latin typeface="Arial"/>
                <a:cs typeface="Arial"/>
              </a:rPr>
              <a:t>man</a:t>
            </a:r>
            <a:endParaRPr sz="600">
              <a:latin typeface="Arial"/>
              <a:cs typeface="Arial"/>
            </a:endParaRPr>
          </a:p>
        </p:txBody>
      </p:sp>
      <p:grpSp>
        <p:nvGrpSpPr>
          <p:cNvPr id="161" name="object 158">
            <a:extLst>
              <a:ext uri="{FF2B5EF4-FFF2-40B4-BE49-F238E27FC236}">
                <a16:creationId xmlns:a16="http://schemas.microsoft.com/office/drawing/2014/main" id="{DF2FBF18-D293-4651-95D6-FE904B60522C}"/>
              </a:ext>
            </a:extLst>
          </p:cNvPr>
          <p:cNvGrpSpPr/>
          <p:nvPr/>
        </p:nvGrpSpPr>
        <p:grpSpPr>
          <a:xfrm>
            <a:off x="4146336" y="2860315"/>
            <a:ext cx="2717165" cy="2211705"/>
            <a:chOff x="3183810" y="3397725"/>
            <a:chExt cx="2717165" cy="2211705"/>
          </a:xfrm>
        </p:grpSpPr>
        <p:sp>
          <p:nvSpPr>
            <p:cNvPr id="162" name="object 159">
              <a:extLst>
                <a:ext uri="{FF2B5EF4-FFF2-40B4-BE49-F238E27FC236}">
                  <a16:creationId xmlns:a16="http://schemas.microsoft.com/office/drawing/2014/main" id="{3B2A940A-FCF6-4768-96D0-2E0FFF355E00}"/>
                </a:ext>
              </a:extLst>
            </p:cNvPr>
            <p:cNvSpPr/>
            <p:nvPr/>
          </p:nvSpPr>
          <p:spPr>
            <a:xfrm>
              <a:off x="5597327" y="3404075"/>
              <a:ext cx="297815" cy="2199005"/>
            </a:xfrm>
            <a:custGeom>
              <a:avLst/>
              <a:gdLst/>
              <a:ahLst/>
              <a:cxnLst/>
              <a:rect l="l" t="t" r="r" b="b"/>
              <a:pathLst>
                <a:path w="297814" h="2199004">
                  <a:moveTo>
                    <a:pt x="0" y="0"/>
                  </a:moveTo>
                  <a:lnTo>
                    <a:pt x="0" y="114198"/>
                  </a:lnTo>
                  <a:lnTo>
                    <a:pt x="297239" y="114198"/>
                  </a:lnTo>
                  <a:lnTo>
                    <a:pt x="297239" y="2198921"/>
                  </a:lnTo>
                  <a:lnTo>
                    <a:pt x="213007" y="2198921"/>
                  </a:lnTo>
                </a:path>
              </a:pathLst>
            </a:custGeom>
            <a:ln w="12688">
              <a:solidFill>
                <a:srgbClr val="404040"/>
              </a:solidFill>
            </a:ln>
          </p:spPr>
          <p:txBody>
            <a:bodyPr wrap="square" lIns="0" tIns="0" rIns="0" bIns="0" rtlCol="0"/>
            <a:lstStyle/>
            <a:p>
              <a:endParaRPr/>
            </a:p>
          </p:txBody>
        </p:sp>
        <p:pic>
          <p:nvPicPr>
            <p:cNvPr id="163" name="object 160">
              <a:extLst>
                <a:ext uri="{FF2B5EF4-FFF2-40B4-BE49-F238E27FC236}">
                  <a16:creationId xmlns:a16="http://schemas.microsoft.com/office/drawing/2014/main" id="{0401DD9D-48BA-4EDF-AA76-6A95DA7A8FBA}"/>
                </a:ext>
              </a:extLst>
            </p:cNvPr>
            <p:cNvPicPr/>
            <p:nvPr/>
          </p:nvPicPr>
          <p:blipFill>
            <a:blip r:embed="rId40" cstate="print"/>
            <a:stretch>
              <a:fillRect/>
            </a:stretch>
          </p:blipFill>
          <p:spPr>
            <a:xfrm>
              <a:off x="3202775" y="4250001"/>
              <a:ext cx="689310" cy="460093"/>
            </a:xfrm>
            <a:prstGeom prst="rect">
              <a:avLst/>
            </a:prstGeom>
          </p:spPr>
        </p:pic>
        <p:pic>
          <p:nvPicPr>
            <p:cNvPr id="164" name="object 161">
              <a:extLst>
                <a:ext uri="{FF2B5EF4-FFF2-40B4-BE49-F238E27FC236}">
                  <a16:creationId xmlns:a16="http://schemas.microsoft.com/office/drawing/2014/main" id="{207E8724-9BCF-4F30-B805-6C78188DD2BE}"/>
                </a:ext>
              </a:extLst>
            </p:cNvPr>
            <p:cNvPicPr/>
            <p:nvPr/>
          </p:nvPicPr>
          <p:blipFill>
            <a:blip r:embed="rId41" cstate="print"/>
            <a:stretch>
              <a:fillRect/>
            </a:stretch>
          </p:blipFill>
          <p:spPr>
            <a:xfrm>
              <a:off x="3185398" y="4233428"/>
              <a:ext cx="685188" cy="456792"/>
            </a:xfrm>
            <a:prstGeom prst="rect">
              <a:avLst/>
            </a:prstGeom>
          </p:spPr>
        </p:pic>
        <p:sp>
          <p:nvSpPr>
            <p:cNvPr id="165" name="object 162">
              <a:extLst>
                <a:ext uri="{FF2B5EF4-FFF2-40B4-BE49-F238E27FC236}">
                  <a16:creationId xmlns:a16="http://schemas.microsoft.com/office/drawing/2014/main" id="{6DA316CE-F453-44C9-B8A1-0C20042FCEEB}"/>
                </a:ext>
              </a:extLst>
            </p:cNvPr>
            <p:cNvSpPr/>
            <p:nvPr/>
          </p:nvSpPr>
          <p:spPr>
            <a:xfrm>
              <a:off x="3185398" y="4233428"/>
              <a:ext cx="685800" cy="457200"/>
            </a:xfrm>
            <a:custGeom>
              <a:avLst/>
              <a:gdLst/>
              <a:ahLst/>
              <a:cxnLst/>
              <a:rect l="l" t="t" r="r" b="b"/>
              <a:pathLst>
                <a:path w="685800" h="457200">
                  <a:moveTo>
                    <a:pt x="0" y="456792"/>
                  </a:moveTo>
                  <a:lnTo>
                    <a:pt x="0" y="0"/>
                  </a:lnTo>
                  <a:lnTo>
                    <a:pt x="685188" y="0"/>
                  </a:lnTo>
                  <a:lnTo>
                    <a:pt x="685188" y="456792"/>
                  </a:lnTo>
                  <a:lnTo>
                    <a:pt x="0" y="456792"/>
                  </a:lnTo>
                  <a:close/>
                </a:path>
              </a:pathLst>
            </a:custGeom>
            <a:ln w="3175">
              <a:solidFill>
                <a:srgbClr val="404040"/>
              </a:solidFill>
            </a:ln>
          </p:spPr>
          <p:txBody>
            <a:bodyPr wrap="square" lIns="0" tIns="0" rIns="0" bIns="0" rtlCol="0"/>
            <a:lstStyle/>
            <a:p>
              <a:endParaRPr/>
            </a:p>
          </p:txBody>
        </p:sp>
      </p:grpSp>
      <p:sp>
        <p:nvSpPr>
          <p:cNvPr id="166" name="object 163">
            <a:extLst>
              <a:ext uri="{FF2B5EF4-FFF2-40B4-BE49-F238E27FC236}">
                <a16:creationId xmlns:a16="http://schemas.microsoft.com/office/drawing/2014/main" id="{8D74CD09-208B-44BB-9125-C5C3E8314366}"/>
              </a:ext>
            </a:extLst>
          </p:cNvPr>
          <p:cNvSpPr txBox="1"/>
          <p:nvPr/>
        </p:nvSpPr>
        <p:spPr>
          <a:xfrm>
            <a:off x="4190298" y="3767550"/>
            <a:ext cx="600710" cy="300355"/>
          </a:xfrm>
          <a:prstGeom prst="rect">
            <a:avLst/>
          </a:prstGeom>
        </p:spPr>
        <p:txBody>
          <a:bodyPr vert="horz" wrap="square" lIns="0" tIns="12700" rIns="0" bIns="0" rtlCol="0">
            <a:spAutoFit/>
          </a:bodyPr>
          <a:lstStyle/>
          <a:p>
            <a:pPr marL="35560" marR="5080" indent="-23495">
              <a:lnSpc>
                <a:spcPct val="100000"/>
              </a:lnSpc>
              <a:spcBef>
                <a:spcPts val="100"/>
              </a:spcBef>
            </a:pPr>
            <a:r>
              <a:rPr sz="600" b="1" dirty="0">
                <a:latin typeface="Arial"/>
                <a:cs typeface="Arial"/>
              </a:rPr>
              <a:t>P</a:t>
            </a:r>
            <a:r>
              <a:rPr sz="600" b="1" spc="-5" dirty="0">
                <a:latin typeface="Arial"/>
                <a:cs typeface="Arial"/>
              </a:rPr>
              <a:t>.4.</a:t>
            </a:r>
            <a:r>
              <a:rPr sz="600" b="1" dirty="0">
                <a:latin typeface="Arial"/>
                <a:cs typeface="Arial"/>
              </a:rPr>
              <a:t>3</a:t>
            </a:r>
            <a:r>
              <a:rPr sz="600" b="1" spc="-5" dirty="0">
                <a:latin typeface="Arial"/>
                <a:cs typeface="Arial"/>
              </a:rPr>
              <a:t>.</a:t>
            </a:r>
            <a:r>
              <a:rPr sz="600" b="1" dirty="0">
                <a:latin typeface="Arial"/>
                <a:cs typeface="Arial"/>
              </a:rPr>
              <a:t>2</a:t>
            </a:r>
            <a:r>
              <a:rPr sz="600" b="1" spc="-5" dirty="0">
                <a:latin typeface="Arial"/>
                <a:cs typeface="Arial"/>
              </a:rPr>
              <a:t> I</a:t>
            </a:r>
            <a:r>
              <a:rPr sz="600" b="1" dirty="0">
                <a:latin typeface="Arial"/>
                <a:cs typeface="Arial"/>
              </a:rPr>
              <a:t>n</a:t>
            </a:r>
            <a:r>
              <a:rPr sz="600" b="1" spc="-5" dirty="0">
                <a:latin typeface="Arial"/>
                <a:cs typeface="Arial"/>
              </a:rPr>
              <a:t>jec</a:t>
            </a:r>
            <a:r>
              <a:rPr sz="600" b="1" dirty="0">
                <a:latin typeface="Arial"/>
                <a:cs typeface="Arial"/>
              </a:rPr>
              <a:t>t</a:t>
            </a:r>
            <a:r>
              <a:rPr sz="600" b="1" spc="-5" dirty="0">
                <a:latin typeface="Arial"/>
                <a:cs typeface="Arial"/>
              </a:rPr>
              <a:t>ion  Dump</a:t>
            </a:r>
            <a:r>
              <a:rPr sz="600" b="1" spc="-40" dirty="0">
                <a:latin typeface="Arial"/>
                <a:cs typeface="Arial"/>
              </a:rPr>
              <a:t> </a:t>
            </a:r>
            <a:r>
              <a:rPr sz="600" b="1" spc="-5" dirty="0">
                <a:latin typeface="Arial"/>
                <a:cs typeface="Arial"/>
              </a:rPr>
              <a:t>Imaging</a:t>
            </a:r>
            <a:endParaRPr sz="600" dirty="0">
              <a:latin typeface="Arial"/>
              <a:cs typeface="Arial"/>
            </a:endParaRPr>
          </a:p>
          <a:p>
            <a:pPr marL="111760">
              <a:lnSpc>
                <a:spcPct val="100000"/>
              </a:lnSpc>
            </a:pPr>
            <a:r>
              <a:rPr sz="600" spc="-5" dirty="0">
                <a:latin typeface="Arial"/>
                <a:cs typeface="Arial"/>
              </a:rPr>
              <a:t>Dave</a:t>
            </a:r>
            <a:r>
              <a:rPr sz="600" spc="-30" dirty="0">
                <a:latin typeface="Arial"/>
                <a:cs typeface="Arial"/>
              </a:rPr>
              <a:t> </a:t>
            </a:r>
            <a:r>
              <a:rPr sz="600" spc="-5" dirty="0">
                <a:latin typeface="Arial"/>
                <a:cs typeface="Arial"/>
              </a:rPr>
              <a:t>Willis</a:t>
            </a:r>
            <a:endParaRPr sz="600" dirty="0">
              <a:latin typeface="Arial"/>
              <a:cs typeface="Arial"/>
            </a:endParaRPr>
          </a:p>
        </p:txBody>
      </p:sp>
      <p:grpSp>
        <p:nvGrpSpPr>
          <p:cNvPr id="167" name="object 164">
            <a:extLst>
              <a:ext uri="{FF2B5EF4-FFF2-40B4-BE49-F238E27FC236}">
                <a16:creationId xmlns:a16="http://schemas.microsoft.com/office/drawing/2014/main" id="{3576D57D-669B-4A82-A417-21AEBA606FFE}"/>
              </a:ext>
            </a:extLst>
          </p:cNvPr>
          <p:cNvGrpSpPr/>
          <p:nvPr/>
        </p:nvGrpSpPr>
        <p:grpSpPr>
          <a:xfrm>
            <a:off x="3972301" y="2860315"/>
            <a:ext cx="900430" cy="1882775"/>
            <a:chOff x="3009775" y="3397725"/>
            <a:chExt cx="900430" cy="1882775"/>
          </a:xfrm>
        </p:grpSpPr>
        <p:sp>
          <p:nvSpPr>
            <p:cNvPr id="168" name="object 165">
              <a:extLst>
                <a:ext uri="{FF2B5EF4-FFF2-40B4-BE49-F238E27FC236}">
                  <a16:creationId xmlns:a16="http://schemas.microsoft.com/office/drawing/2014/main" id="{08ABEBCE-A196-4BC2-9EA1-593515858486}"/>
                </a:ext>
              </a:extLst>
            </p:cNvPr>
            <p:cNvSpPr/>
            <p:nvPr/>
          </p:nvSpPr>
          <p:spPr>
            <a:xfrm>
              <a:off x="3016125" y="3404075"/>
              <a:ext cx="411480" cy="1057910"/>
            </a:xfrm>
            <a:custGeom>
              <a:avLst/>
              <a:gdLst/>
              <a:ahLst/>
              <a:cxnLst/>
              <a:rect l="l" t="t" r="r" b="b"/>
              <a:pathLst>
                <a:path w="411479" h="1057910">
                  <a:moveTo>
                    <a:pt x="411437" y="0"/>
                  </a:moveTo>
                  <a:lnTo>
                    <a:pt x="411437" y="114198"/>
                  </a:lnTo>
                  <a:lnTo>
                    <a:pt x="0" y="114198"/>
                  </a:lnTo>
                  <a:lnTo>
                    <a:pt x="0" y="1057749"/>
                  </a:lnTo>
                  <a:lnTo>
                    <a:pt x="169272" y="1057749"/>
                  </a:lnTo>
                </a:path>
              </a:pathLst>
            </a:custGeom>
            <a:ln w="12688">
              <a:solidFill>
                <a:srgbClr val="404040"/>
              </a:solidFill>
            </a:ln>
          </p:spPr>
          <p:txBody>
            <a:bodyPr wrap="square" lIns="0" tIns="0" rIns="0" bIns="0" rtlCol="0"/>
            <a:lstStyle/>
            <a:p>
              <a:endParaRPr/>
            </a:p>
          </p:txBody>
        </p:sp>
        <p:pic>
          <p:nvPicPr>
            <p:cNvPr id="169" name="object 166">
              <a:extLst>
                <a:ext uri="{FF2B5EF4-FFF2-40B4-BE49-F238E27FC236}">
                  <a16:creationId xmlns:a16="http://schemas.microsoft.com/office/drawing/2014/main" id="{03FF11DA-006E-4994-AE12-55B443F84852}"/>
                </a:ext>
              </a:extLst>
            </p:cNvPr>
            <p:cNvPicPr/>
            <p:nvPr/>
          </p:nvPicPr>
          <p:blipFill>
            <a:blip r:embed="rId42" cstate="print"/>
            <a:stretch>
              <a:fillRect/>
            </a:stretch>
          </p:blipFill>
          <p:spPr>
            <a:xfrm>
              <a:off x="3219789" y="4819754"/>
              <a:ext cx="690109" cy="460516"/>
            </a:xfrm>
            <a:prstGeom prst="rect">
              <a:avLst/>
            </a:prstGeom>
          </p:spPr>
        </p:pic>
        <p:pic>
          <p:nvPicPr>
            <p:cNvPr id="170" name="object 167">
              <a:extLst>
                <a:ext uri="{FF2B5EF4-FFF2-40B4-BE49-F238E27FC236}">
                  <a16:creationId xmlns:a16="http://schemas.microsoft.com/office/drawing/2014/main" id="{3FE8040F-223D-48E8-A57B-4D3DAEBA3F1D}"/>
                </a:ext>
              </a:extLst>
            </p:cNvPr>
            <p:cNvPicPr/>
            <p:nvPr/>
          </p:nvPicPr>
          <p:blipFill>
            <a:blip r:embed="rId43" cstate="print"/>
            <a:stretch>
              <a:fillRect/>
            </a:stretch>
          </p:blipFill>
          <p:spPr>
            <a:xfrm>
              <a:off x="3203216" y="4801989"/>
              <a:ext cx="685998" cy="457602"/>
            </a:xfrm>
            <a:prstGeom prst="rect">
              <a:avLst/>
            </a:prstGeom>
          </p:spPr>
        </p:pic>
        <p:sp>
          <p:nvSpPr>
            <p:cNvPr id="171" name="object 168">
              <a:extLst>
                <a:ext uri="{FF2B5EF4-FFF2-40B4-BE49-F238E27FC236}">
                  <a16:creationId xmlns:a16="http://schemas.microsoft.com/office/drawing/2014/main" id="{70223148-1839-49A0-8968-7F480004D321}"/>
                </a:ext>
              </a:extLst>
            </p:cNvPr>
            <p:cNvSpPr/>
            <p:nvPr/>
          </p:nvSpPr>
          <p:spPr>
            <a:xfrm>
              <a:off x="3203216" y="4801989"/>
              <a:ext cx="686435" cy="457834"/>
            </a:xfrm>
            <a:custGeom>
              <a:avLst/>
              <a:gdLst/>
              <a:ahLst/>
              <a:cxnLst/>
              <a:rect l="l" t="t" r="r" b="b"/>
              <a:pathLst>
                <a:path w="686435" h="457835">
                  <a:moveTo>
                    <a:pt x="0" y="457602"/>
                  </a:moveTo>
                  <a:lnTo>
                    <a:pt x="0" y="0"/>
                  </a:lnTo>
                  <a:lnTo>
                    <a:pt x="685998" y="0"/>
                  </a:lnTo>
                  <a:lnTo>
                    <a:pt x="685998" y="457602"/>
                  </a:lnTo>
                  <a:lnTo>
                    <a:pt x="0" y="457602"/>
                  </a:lnTo>
                  <a:close/>
                </a:path>
              </a:pathLst>
            </a:custGeom>
            <a:ln w="3175">
              <a:solidFill>
                <a:srgbClr val="404040"/>
              </a:solidFill>
            </a:ln>
          </p:spPr>
          <p:txBody>
            <a:bodyPr wrap="square" lIns="0" tIns="0" rIns="0" bIns="0" rtlCol="0"/>
            <a:lstStyle/>
            <a:p>
              <a:endParaRPr/>
            </a:p>
          </p:txBody>
        </p:sp>
      </p:grpSp>
      <p:sp>
        <p:nvSpPr>
          <p:cNvPr id="172" name="object 169">
            <a:extLst>
              <a:ext uri="{FF2B5EF4-FFF2-40B4-BE49-F238E27FC236}">
                <a16:creationId xmlns:a16="http://schemas.microsoft.com/office/drawing/2014/main" id="{B1424D54-6086-4575-BB4E-64D344B5D4A3}"/>
              </a:ext>
            </a:extLst>
          </p:cNvPr>
          <p:cNvSpPr txBox="1"/>
          <p:nvPr/>
        </p:nvSpPr>
        <p:spPr>
          <a:xfrm>
            <a:off x="4208926" y="4290756"/>
            <a:ext cx="600710" cy="116839"/>
          </a:xfrm>
          <a:prstGeom prst="rect">
            <a:avLst/>
          </a:prstGeom>
        </p:spPr>
        <p:txBody>
          <a:bodyPr vert="horz" wrap="square" lIns="0" tIns="12700" rIns="0" bIns="0" rtlCol="0">
            <a:spAutoFit/>
          </a:bodyPr>
          <a:lstStyle/>
          <a:p>
            <a:pPr marL="12700">
              <a:lnSpc>
                <a:spcPct val="100000"/>
              </a:lnSpc>
              <a:spcBef>
                <a:spcPts val="100"/>
              </a:spcBef>
            </a:pPr>
            <a:r>
              <a:rPr sz="600" b="1" dirty="0">
                <a:latin typeface="Arial"/>
                <a:cs typeface="Arial"/>
              </a:rPr>
              <a:t>P</a:t>
            </a:r>
            <a:r>
              <a:rPr sz="600" b="1" spc="-5" dirty="0">
                <a:latin typeface="Arial"/>
                <a:cs typeface="Arial"/>
              </a:rPr>
              <a:t>.4.</a:t>
            </a:r>
            <a:r>
              <a:rPr sz="600" b="1" dirty="0">
                <a:latin typeface="Arial"/>
                <a:cs typeface="Arial"/>
              </a:rPr>
              <a:t>3</a:t>
            </a:r>
            <a:r>
              <a:rPr sz="600" b="1" spc="-5" dirty="0">
                <a:latin typeface="Arial"/>
                <a:cs typeface="Arial"/>
              </a:rPr>
              <a:t>.</a:t>
            </a:r>
            <a:r>
              <a:rPr sz="600" b="1" dirty="0">
                <a:latin typeface="Arial"/>
                <a:cs typeface="Arial"/>
              </a:rPr>
              <a:t>3</a:t>
            </a:r>
            <a:r>
              <a:rPr sz="600" b="1" spc="-5" dirty="0">
                <a:latin typeface="Arial"/>
                <a:cs typeface="Arial"/>
              </a:rPr>
              <a:t> I</a:t>
            </a:r>
            <a:r>
              <a:rPr sz="600" b="1" dirty="0">
                <a:latin typeface="Arial"/>
                <a:cs typeface="Arial"/>
              </a:rPr>
              <a:t>n</a:t>
            </a:r>
            <a:r>
              <a:rPr sz="600" b="1" spc="-5" dirty="0">
                <a:latin typeface="Arial"/>
                <a:cs typeface="Arial"/>
              </a:rPr>
              <a:t>jec</a:t>
            </a:r>
            <a:r>
              <a:rPr sz="600" b="1" dirty="0">
                <a:latin typeface="Arial"/>
                <a:cs typeface="Arial"/>
              </a:rPr>
              <a:t>t</a:t>
            </a:r>
            <a:r>
              <a:rPr sz="600" b="1" spc="-5" dirty="0">
                <a:latin typeface="Arial"/>
                <a:cs typeface="Arial"/>
              </a:rPr>
              <a:t>ion</a:t>
            </a:r>
            <a:endParaRPr sz="600">
              <a:latin typeface="Arial"/>
              <a:cs typeface="Arial"/>
            </a:endParaRPr>
          </a:p>
        </p:txBody>
      </p:sp>
      <p:sp>
        <p:nvSpPr>
          <p:cNvPr id="173" name="object 170">
            <a:extLst>
              <a:ext uri="{FF2B5EF4-FFF2-40B4-BE49-F238E27FC236}">
                <a16:creationId xmlns:a16="http://schemas.microsoft.com/office/drawing/2014/main" id="{D9B0EBB1-B0E7-4021-BC77-28E4F6F4D011}"/>
              </a:ext>
            </a:extLst>
          </p:cNvPr>
          <p:cNvSpPr txBox="1"/>
          <p:nvPr/>
        </p:nvSpPr>
        <p:spPr>
          <a:xfrm>
            <a:off x="4157918" y="4382266"/>
            <a:ext cx="702310" cy="116839"/>
          </a:xfrm>
          <a:prstGeom prst="rect">
            <a:avLst/>
          </a:prstGeom>
        </p:spPr>
        <p:txBody>
          <a:bodyPr vert="horz" wrap="square" lIns="0" tIns="12700" rIns="0" bIns="0" rtlCol="0">
            <a:spAutoFit/>
          </a:bodyPr>
          <a:lstStyle/>
          <a:p>
            <a:pPr marL="12700">
              <a:lnSpc>
                <a:spcPct val="100000"/>
              </a:lnSpc>
              <a:spcBef>
                <a:spcPts val="100"/>
              </a:spcBef>
            </a:pPr>
            <a:r>
              <a:rPr sz="600" b="1" spc="-5" dirty="0">
                <a:latin typeface="Arial"/>
                <a:cs typeface="Arial"/>
              </a:rPr>
              <a:t>Du</a:t>
            </a:r>
            <a:r>
              <a:rPr sz="600" b="1" dirty="0">
                <a:latin typeface="Arial"/>
                <a:cs typeface="Arial"/>
              </a:rPr>
              <a:t>mp</a:t>
            </a:r>
            <a:r>
              <a:rPr sz="600" b="1" spc="-5" dirty="0">
                <a:latin typeface="Arial"/>
                <a:cs typeface="Arial"/>
              </a:rPr>
              <a:t> </a:t>
            </a:r>
            <a:r>
              <a:rPr sz="600" b="1" dirty="0">
                <a:latin typeface="Arial"/>
                <a:cs typeface="Arial"/>
              </a:rPr>
              <a:t>En</a:t>
            </a:r>
            <a:r>
              <a:rPr sz="600" b="1" spc="-5" dirty="0">
                <a:latin typeface="Arial"/>
                <a:cs typeface="Arial"/>
              </a:rPr>
              <a:t>gi</a:t>
            </a:r>
            <a:r>
              <a:rPr sz="600" b="1" dirty="0">
                <a:latin typeface="Arial"/>
                <a:cs typeface="Arial"/>
              </a:rPr>
              <a:t>n</a:t>
            </a:r>
            <a:r>
              <a:rPr sz="600" b="1" spc="-5" dirty="0">
                <a:latin typeface="Arial"/>
                <a:cs typeface="Arial"/>
              </a:rPr>
              <a:t>ee</a:t>
            </a:r>
            <a:r>
              <a:rPr sz="600" b="1" dirty="0">
                <a:latin typeface="Arial"/>
                <a:cs typeface="Arial"/>
              </a:rPr>
              <a:t>r</a:t>
            </a:r>
            <a:r>
              <a:rPr sz="600" b="1" spc="-5" dirty="0">
                <a:latin typeface="Arial"/>
                <a:cs typeface="Arial"/>
              </a:rPr>
              <a:t>ing</a:t>
            </a:r>
            <a:endParaRPr sz="600">
              <a:latin typeface="Arial"/>
              <a:cs typeface="Arial"/>
            </a:endParaRPr>
          </a:p>
        </p:txBody>
      </p:sp>
      <p:sp>
        <p:nvSpPr>
          <p:cNvPr id="174" name="object 171">
            <a:extLst>
              <a:ext uri="{FF2B5EF4-FFF2-40B4-BE49-F238E27FC236}">
                <a16:creationId xmlns:a16="http://schemas.microsoft.com/office/drawing/2014/main" id="{31BC3FDF-9A73-4D6B-981A-DD241C6F409C}"/>
              </a:ext>
            </a:extLst>
          </p:cNvPr>
          <p:cNvSpPr txBox="1"/>
          <p:nvPr/>
        </p:nvSpPr>
        <p:spPr>
          <a:xfrm>
            <a:off x="4236486" y="4473776"/>
            <a:ext cx="546100" cy="207645"/>
          </a:xfrm>
          <a:prstGeom prst="rect">
            <a:avLst/>
          </a:prstGeom>
        </p:spPr>
        <p:txBody>
          <a:bodyPr vert="horz" wrap="square" lIns="0" tIns="12700" rIns="0" bIns="0" rtlCol="0">
            <a:spAutoFit/>
          </a:bodyPr>
          <a:lstStyle/>
          <a:p>
            <a:pPr algn="ctr">
              <a:lnSpc>
                <a:spcPts val="715"/>
              </a:lnSpc>
              <a:spcBef>
                <a:spcPts val="100"/>
              </a:spcBef>
            </a:pPr>
            <a:r>
              <a:rPr sz="600" b="1" spc="-5" dirty="0">
                <a:latin typeface="Arial"/>
                <a:cs typeface="Arial"/>
              </a:rPr>
              <a:t>Review</a:t>
            </a:r>
            <a:endParaRPr sz="600">
              <a:latin typeface="Arial"/>
              <a:cs typeface="Arial"/>
            </a:endParaRPr>
          </a:p>
          <a:p>
            <a:pPr algn="ctr">
              <a:lnSpc>
                <a:spcPts val="715"/>
              </a:lnSpc>
            </a:pPr>
            <a:r>
              <a:rPr sz="600" spc="-5" dirty="0">
                <a:latin typeface="Arial"/>
                <a:cs typeface="Arial"/>
              </a:rPr>
              <a:t>Melissa</a:t>
            </a:r>
            <a:r>
              <a:rPr sz="600" spc="-40" dirty="0">
                <a:latin typeface="Arial"/>
                <a:cs typeface="Arial"/>
              </a:rPr>
              <a:t> </a:t>
            </a:r>
            <a:r>
              <a:rPr sz="600" spc="-5" dirty="0">
                <a:latin typeface="Arial"/>
                <a:cs typeface="Arial"/>
              </a:rPr>
              <a:t>Harvey</a:t>
            </a:r>
            <a:endParaRPr sz="600">
              <a:latin typeface="Arial"/>
              <a:cs typeface="Arial"/>
            </a:endParaRPr>
          </a:p>
        </p:txBody>
      </p:sp>
      <p:grpSp>
        <p:nvGrpSpPr>
          <p:cNvPr id="175" name="object 172">
            <a:extLst>
              <a:ext uri="{FF2B5EF4-FFF2-40B4-BE49-F238E27FC236}">
                <a16:creationId xmlns:a16="http://schemas.microsoft.com/office/drawing/2014/main" id="{8A791351-9561-4637-A4CC-3ED6C27A96CB}"/>
              </a:ext>
            </a:extLst>
          </p:cNvPr>
          <p:cNvGrpSpPr/>
          <p:nvPr/>
        </p:nvGrpSpPr>
        <p:grpSpPr>
          <a:xfrm>
            <a:off x="1989531" y="2860315"/>
            <a:ext cx="2407285" cy="1640205"/>
            <a:chOff x="1027005" y="3397725"/>
            <a:chExt cx="2407285" cy="1640205"/>
          </a:xfrm>
        </p:grpSpPr>
        <p:sp>
          <p:nvSpPr>
            <p:cNvPr id="176" name="object 173">
              <a:extLst>
                <a:ext uri="{FF2B5EF4-FFF2-40B4-BE49-F238E27FC236}">
                  <a16:creationId xmlns:a16="http://schemas.microsoft.com/office/drawing/2014/main" id="{0537776D-9132-4DBD-AFFE-452270608D28}"/>
                </a:ext>
              </a:extLst>
            </p:cNvPr>
            <p:cNvSpPr/>
            <p:nvPr/>
          </p:nvSpPr>
          <p:spPr>
            <a:xfrm>
              <a:off x="3016125" y="3404075"/>
              <a:ext cx="411480" cy="1627505"/>
            </a:xfrm>
            <a:custGeom>
              <a:avLst/>
              <a:gdLst/>
              <a:ahLst/>
              <a:cxnLst/>
              <a:rect l="l" t="t" r="r" b="b"/>
              <a:pathLst>
                <a:path w="411479" h="1627504">
                  <a:moveTo>
                    <a:pt x="411437" y="0"/>
                  </a:moveTo>
                  <a:lnTo>
                    <a:pt x="411437" y="114198"/>
                  </a:lnTo>
                  <a:lnTo>
                    <a:pt x="0" y="114198"/>
                  </a:lnTo>
                  <a:lnTo>
                    <a:pt x="0" y="1627120"/>
                  </a:lnTo>
                  <a:lnTo>
                    <a:pt x="187090" y="1627120"/>
                  </a:lnTo>
                </a:path>
              </a:pathLst>
            </a:custGeom>
            <a:ln w="12688">
              <a:solidFill>
                <a:srgbClr val="404040"/>
              </a:solidFill>
            </a:ln>
          </p:spPr>
          <p:txBody>
            <a:bodyPr wrap="square" lIns="0" tIns="0" rIns="0" bIns="0" rtlCol="0"/>
            <a:lstStyle/>
            <a:p>
              <a:endParaRPr/>
            </a:p>
          </p:txBody>
        </p:sp>
        <p:pic>
          <p:nvPicPr>
            <p:cNvPr id="177" name="object 174">
              <a:extLst>
                <a:ext uri="{FF2B5EF4-FFF2-40B4-BE49-F238E27FC236}">
                  <a16:creationId xmlns:a16="http://schemas.microsoft.com/office/drawing/2014/main" id="{446E5603-C896-4852-8B87-B0CEC4041A01}"/>
                </a:ext>
              </a:extLst>
            </p:cNvPr>
            <p:cNvPicPr/>
            <p:nvPr/>
          </p:nvPicPr>
          <p:blipFill>
            <a:blip r:embed="rId44" cstate="print"/>
            <a:stretch>
              <a:fillRect/>
            </a:stretch>
          </p:blipFill>
          <p:spPr>
            <a:xfrm>
              <a:off x="1046355" y="4245531"/>
              <a:ext cx="690536" cy="460887"/>
            </a:xfrm>
            <a:prstGeom prst="rect">
              <a:avLst/>
            </a:prstGeom>
          </p:spPr>
        </p:pic>
        <p:pic>
          <p:nvPicPr>
            <p:cNvPr id="178" name="object 175">
              <a:extLst>
                <a:ext uri="{FF2B5EF4-FFF2-40B4-BE49-F238E27FC236}">
                  <a16:creationId xmlns:a16="http://schemas.microsoft.com/office/drawing/2014/main" id="{47CF2EE0-119D-4128-8D8B-CFD23F7F687C}"/>
                </a:ext>
              </a:extLst>
            </p:cNvPr>
            <p:cNvPicPr/>
            <p:nvPr/>
          </p:nvPicPr>
          <p:blipFill>
            <a:blip r:embed="rId35" cstate="print"/>
            <a:stretch>
              <a:fillRect/>
            </a:stretch>
          </p:blipFill>
          <p:spPr>
            <a:xfrm>
              <a:off x="1028592" y="4226139"/>
              <a:ext cx="685188" cy="456792"/>
            </a:xfrm>
            <a:prstGeom prst="rect">
              <a:avLst/>
            </a:prstGeom>
          </p:spPr>
        </p:pic>
        <p:sp>
          <p:nvSpPr>
            <p:cNvPr id="179" name="object 176">
              <a:extLst>
                <a:ext uri="{FF2B5EF4-FFF2-40B4-BE49-F238E27FC236}">
                  <a16:creationId xmlns:a16="http://schemas.microsoft.com/office/drawing/2014/main" id="{D3B406A6-E65A-421D-8FB9-054A556466DA}"/>
                </a:ext>
              </a:extLst>
            </p:cNvPr>
            <p:cNvSpPr/>
            <p:nvPr/>
          </p:nvSpPr>
          <p:spPr>
            <a:xfrm>
              <a:off x="1028592" y="4226139"/>
              <a:ext cx="685800" cy="457200"/>
            </a:xfrm>
            <a:custGeom>
              <a:avLst/>
              <a:gdLst/>
              <a:ahLst/>
              <a:cxnLst/>
              <a:rect l="l" t="t" r="r" b="b"/>
              <a:pathLst>
                <a:path w="685800" h="457200">
                  <a:moveTo>
                    <a:pt x="0" y="456792"/>
                  </a:moveTo>
                  <a:lnTo>
                    <a:pt x="0" y="0"/>
                  </a:lnTo>
                  <a:lnTo>
                    <a:pt x="685188" y="0"/>
                  </a:lnTo>
                  <a:lnTo>
                    <a:pt x="685188" y="456792"/>
                  </a:lnTo>
                  <a:lnTo>
                    <a:pt x="0" y="456792"/>
                  </a:lnTo>
                  <a:close/>
                </a:path>
              </a:pathLst>
            </a:custGeom>
            <a:ln w="3175">
              <a:solidFill>
                <a:srgbClr val="404040"/>
              </a:solidFill>
            </a:ln>
          </p:spPr>
          <p:txBody>
            <a:bodyPr wrap="square" lIns="0" tIns="0" rIns="0" bIns="0" rtlCol="0"/>
            <a:lstStyle/>
            <a:p>
              <a:endParaRPr/>
            </a:p>
          </p:txBody>
        </p:sp>
      </p:grpSp>
      <p:sp>
        <p:nvSpPr>
          <p:cNvPr id="180" name="object 177">
            <a:extLst>
              <a:ext uri="{FF2B5EF4-FFF2-40B4-BE49-F238E27FC236}">
                <a16:creationId xmlns:a16="http://schemas.microsoft.com/office/drawing/2014/main" id="{D5EC1A0C-759D-4D7F-BA61-4C6CE53B8005}"/>
              </a:ext>
            </a:extLst>
          </p:cNvPr>
          <p:cNvSpPr txBox="1"/>
          <p:nvPr/>
        </p:nvSpPr>
        <p:spPr>
          <a:xfrm>
            <a:off x="2130675" y="3760262"/>
            <a:ext cx="406400" cy="300355"/>
          </a:xfrm>
          <a:prstGeom prst="rect">
            <a:avLst/>
          </a:prstGeom>
        </p:spPr>
        <p:txBody>
          <a:bodyPr vert="horz" wrap="square" lIns="0" tIns="12700" rIns="0" bIns="0" rtlCol="0">
            <a:spAutoFit/>
          </a:bodyPr>
          <a:lstStyle/>
          <a:p>
            <a:pPr marR="73660" algn="r">
              <a:lnSpc>
                <a:spcPct val="100000"/>
              </a:lnSpc>
              <a:spcBef>
                <a:spcPts val="100"/>
              </a:spcBef>
            </a:pPr>
            <a:r>
              <a:rPr sz="600" b="1" spc="-5" dirty="0">
                <a:latin typeface="Arial"/>
                <a:cs typeface="Arial"/>
              </a:rPr>
              <a:t>P.4.1.2</a:t>
            </a:r>
            <a:endParaRPr sz="600">
              <a:latin typeface="Arial"/>
              <a:cs typeface="Arial"/>
            </a:endParaRPr>
          </a:p>
          <a:p>
            <a:pPr marR="67945" algn="r">
              <a:lnSpc>
                <a:spcPct val="100000"/>
              </a:lnSpc>
            </a:pPr>
            <a:r>
              <a:rPr sz="600" b="1" spc="-5" dirty="0">
                <a:latin typeface="Arial"/>
                <a:cs typeface="Arial"/>
              </a:rPr>
              <a:t>Design</a:t>
            </a:r>
            <a:endParaRPr sz="600">
              <a:latin typeface="Arial"/>
              <a:cs typeface="Arial"/>
            </a:endParaRPr>
          </a:p>
          <a:p>
            <a:pPr marR="5080" algn="r">
              <a:lnSpc>
                <a:spcPct val="100000"/>
              </a:lnSpc>
            </a:pPr>
            <a:r>
              <a:rPr sz="600" spc="-5" dirty="0">
                <a:latin typeface="Arial"/>
                <a:cs typeface="Arial"/>
              </a:rPr>
              <a:t>Nic</a:t>
            </a:r>
            <a:r>
              <a:rPr sz="600" dirty="0">
                <a:latin typeface="Arial"/>
                <a:cs typeface="Arial"/>
              </a:rPr>
              <a:t>k</a:t>
            </a:r>
            <a:r>
              <a:rPr sz="600" spc="-5" dirty="0">
                <a:latin typeface="Arial"/>
                <a:cs typeface="Arial"/>
              </a:rPr>
              <a:t> Evans</a:t>
            </a:r>
            <a:endParaRPr sz="600">
              <a:latin typeface="Arial"/>
              <a:cs typeface="Arial"/>
            </a:endParaRPr>
          </a:p>
        </p:txBody>
      </p:sp>
      <p:grpSp>
        <p:nvGrpSpPr>
          <p:cNvPr id="181" name="object 178">
            <a:extLst>
              <a:ext uri="{FF2B5EF4-FFF2-40B4-BE49-F238E27FC236}">
                <a16:creationId xmlns:a16="http://schemas.microsoft.com/office/drawing/2014/main" id="{90756993-1C4F-4D0A-AD4D-C12D31DE7ED8}"/>
              </a:ext>
            </a:extLst>
          </p:cNvPr>
          <p:cNvGrpSpPr/>
          <p:nvPr/>
        </p:nvGrpSpPr>
        <p:grpSpPr>
          <a:xfrm>
            <a:off x="2327363" y="3095903"/>
            <a:ext cx="1445260" cy="599440"/>
            <a:chOff x="1364837" y="3633313"/>
            <a:chExt cx="1445260" cy="599440"/>
          </a:xfrm>
        </p:grpSpPr>
        <p:sp>
          <p:nvSpPr>
            <p:cNvPr id="182" name="object 179">
              <a:extLst>
                <a:ext uri="{FF2B5EF4-FFF2-40B4-BE49-F238E27FC236}">
                  <a16:creationId xmlns:a16="http://schemas.microsoft.com/office/drawing/2014/main" id="{58E2408C-265B-482E-9DF6-94ED4AF46151}"/>
                </a:ext>
              </a:extLst>
            </p:cNvPr>
            <p:cNvSpPr/>
            <p:nvPr/>
          </p:nvSpPr>
          <p:spPr>
            <a:xfrm>
              <a:off x="1371187" y="4110321"/>
              <a:ext cx="0" cy="116205"/>
            </a:xfrm>
            <a:custGeom>
              <a:avLst/>
              <a:gdLst/>
              <a:ahLst/>
              <a:cxnLst/>
              <a:rect l="l" t="t" r="r" b="b"/>
              <a:pathLst>
                <a:path h="116204">
                  <a:moveTo>
                    <a:pt x="0" y="0"/>
                  </a:moveTo>
                  <a:lnTo>
                    <a:pt x="0" y="115817"/>
                  </a:lnTo>
                </a:path>
              </a:pathLst>
            </a:custGeom>
            <a:ln w="12688">
              <a:solidFill>
                <a:srgbClr val="404040"/>
              </a:solidFill>
            </a:ln>
          </p:spPr>
          <p:txBody>
            <a:bodyPr wrap="square" lIns="0" tIns="0" rIns="0" bIns="0" rtlCol="0"/>
            <a:lstStyle/>
            <a:p>
              <a:endParaRPr/>
            </a:p>
          </p:txBody>
        </p:sp>
        <p:pic>
          <p:nvPicPr>
            <p:cNvPr id="183" name="object 180">
              <a:extLst>
                <a:ext uri="{FF2B5EF4-FFF2-40B4-BE49-F238E27FC236}">
                  <a16:creationId xmlns:a16="http://schemas.microsoft.com/office/drawing/2014/main" id="{F8FE6E18-2BD2-40A8-8F86-CD69B04A5B8B}"/>
                </a:ext>
              </a:extLst>
            </p:cNvPr>
            <p:cNvPicPr/>
            <p:nvPr/>
          </p:nvPicPr>
          <p:blipFill>
            <a:blip r:embed="rId45" cstate="print"/>
            <a:stretch>
              <a:fillRect/>
            </a:stretch>
          </p:blipFill>
          <p:spPr>
            <a:xfrm>
              <a:off x="2119923" y="3653476"/>
              <a:ext cx="690109" cy="460516"/>
            </a:xfrm>
            <a:prstGeom prst="rect">
              <a:avLst/>
            </a:prstGeom>
          </p:spPr>
        </p:pic>
        <p:pic>
          <p:nvPicPr>
            <p:cNvPr id="184" name="object 181">
              <a:extLst>
                <a:ext uri="{FF2B5EF4-FFF2-40B4-BE49-F238E27FC236}">
                  <a16:creationId xmlns:a16="http://schemas.microsoft.com/office/drawing/2014/main" id="{3B8B4725-BD08-453B-8014-0FB67422322C}"/>
                </a:ext>
              </a:extLst>
            </p:cNvPr>
            <p:cNvPicPr/>
            <p:nvPr/>
          </p:nvPicPr>
          <p:blipFill>
            <a:blip r:embed="rId35" cstate="print"/>
            <a:stretch>
              <a:fillRect/>
            </a:stretch>
          </p:blipFill>
          <p:spPr>
            <a:xfrm>
              <a:off x="2103351" y="3634901"/>
              <a:ext cx="685188" cy="456792"/>
            </a:xfrm>
            <a:prstGeom prst="rect">
              <a:avLst/>
            </a:prstGeom>
          </p:spPr>
        </p:pic>
        <p:sp>
          <p:nvSpPr>
            <p:cNvPr id="185" name="object 182">
              <a:extLst>
                <a:ext uri="{FF2B5EF4-FFF2-40B4-BE49-F238E27FC236}">
                  <a16:creationId xmlns:a16="http://schemas.microsoft.com/office/drawing/2014/main" id="{B3551FAB-3324-4DD5-A2AA-405A0CB640FA}"/>
                </a:ext>
              </a:extLst>
            </p:cNvPr>
            <p:cNvSpPr/>
            <p:nvPr/>
          </p:nvSpPr>
          <p:spPr>
            <a:xfrm>
              <a:off x="2103351" y="3634901"/>
              <a:ext cx="685800" cy="457200"/>
            </a:xfrm>
            <a:custGeom>
              <a:avLst/>
              <a:gdLst/>
              <a:ahLst/>
              <a:cxnLst/>
              <a:rect l="l" t="t" r="r" b="b"/>
              <a:pathLst>
                <a:path w="685800" h="457200">
                  <a:moveTo>
                    <a:pt x="0" y="456792"/>
                  </a:moveTo>
                  <a:lnTo>
                    <a:pt x="0" y="0"/>
                  </a:lnTo>
                  <a:lnTo>
                    <a:pt x="685188" y="0"/>
                  </a:lnTo>
                  <a:lnTo>
                    <a:pt x="685188" y="456792"/>
                  </a:lnTo>
                  <a:lnTo>
                    <a:pt x="0" y="456792"/>
                  </a:lnTo>
                  <a:close/>
                </a:path>
              </a:pathLst>
            </a:custGeom>
            <a:ln w="3175">
              <a:solidFill>
                <a:srgbClr val="404040"/>
              </a:solidFill>
            </a:ln>
          </p:spPr>
          <p:txBody>
            <a:bodyPr wrap="square" lIns="0" tIns="0" rIns="0" bIns="0" rtlCol="0"/>
            <a:lstStyle/>
            <a:p>
              <a:endParaRPr/>
            </a:p>
          </p:txBody>
        </p:sp>
      </p:grpSp>
      <p:sp>
        <p:nvSpPr>
          <p:cNvPr id="186" name="object 183">
            <a:extLst>
              <a:ext uri="{FF2B5EF4-FFF2-40B4-BE49-F238E27FC236}">
                <a16:creationId xmlns:a16="http://schemas.microsoft.com/office/drawing/2014/main" id="{C67E2AB3-B522-41BF-A16F-885F64C6F824}"/>
              </a:ext>
            </a:extLst>
          </p:cNvPr>
          <p:cNvSpPr txBox="1"/>
          <p:nvPr/>
        </p:nvSpPr>
        <p:spPr>
          <a:xfrm>
            <a:off x="3085574" y="3077502"/>
            <a:ext cx="648335" cy="481965"/>
          </a:xfrm>
          <a:prstGeom prst="rect">
            <a:avLst/>
          </a:prstGeom>
        </p:spPr>
        <p:txBody>
          <a:bodyPr vert="horz" wrap="square" lIns="0" tIns="12700" rIns="0" bIns="0" rtlCol="0">
            <a:spAutoFit/>
          </a:bodyPr>
          <a:lstStyle/>
          <a:p>
            <a:pPr algn="ctr">
              <a:lnSpc>
                <a:spcPct val="100000"/>
              </a:lnSpc>
              <a:spcBef>
                <a:spcPts val="100"/>
              </a:spcBef>
            </a:pPr>
            <a:r>
              <a:rPr sz="600" b="1" spc="-5" dirty="0">
                <a:latin typeface="Arial"/>
                <a:cs typeface="Arial"/>
              </a:rPr>
              <a:t>P.4.2.1</a:t>
            </a:r>
            <a:endParaRPr sz="600">
              <a:latin typeface="Arial"/>
              <a:cs typeface="Arial"/>
            </a:endParaRPr>
          </a:p>
          <a:p>
            <a:pPr marL="12065" marR="5080" algn="ctr">
              <a:lnSpc>
                <a:spcPct val="100000"/>
              </a:lnSpc>
            </a:pPr>
            <a:r>
              <a:rPr sz="600" b="1" spc="-5" dirty="0">
                <a:latin typeface="Arial"/>
                <a:cs typeface="Arial"/>
              </a:rPr>
              <a:t>M</a:t>
            </a:r>
            <a:r>
              <a:rPr sz="600" b="1" dirty="0">
                <a:latin typeface="Arial"/>
                <a:cs typeface="Arial"/>
              </a:rPr>
              <a:t>a</a:t>
            </a:r>
            <a:r>
              <a:rPr sz="600" b="1" spc="-5" dirty="0">
                <a:latin typeface="Arial"/>
                <a:cs typeface="Arial"/>
              </a:rPr>
              <a:t>na</a:t>
            </a:r>
            <a:r>
              <a:rPr sz="600" b="1" dirty="0">
                <a:latin typeface="Arial"/>
                <a:cs typeface="Arial"/>
              </a:rPr>
              <a:t>g</a:t>
            </a:r>
            <a:r>
              <a:rPr sz="600" b="1" spc="-5" dirty="0">
                <a:latin typeface="Arial"/>
                <a:cs typeface="Arial"/>
              </a:rPr>
              <a:t>e</a:t>
            </a:r>
            <a:r>
              <a:rPr sz="600" b="1" dirty="0">
                <a:latin typeface="Arial"/>
                <a:cs typeface="Arial"/>
              </a:rPr>
              <a:t>m</a:t>
            </a:r>
            <a:r>
              <a:rPr sz="600" b="1" spc="-5" dirty="0">
                <a:latin typeface="Arial"/>
                <a:cs typeface="Arial"/>
              </a:rPr>
              <a:t>en</a:t>
            </a:r>
            <a:r>
              <a:rPr sz="600" b="1" dirty="0">
                <a:latin typeface="Arial"/>
                <a:cs typeface="Arial"/>
              </a:rPr>
              <a:t>t </a:t>
            </a:r>
            <a:r>
              <a:rPr sz="600" b="1" spc="-5" dirty="0">
                <a:latin typeface="Arial"/>
                <a:cs typeface="Arial"/>
              </a:rPr>
              <a:t>a</a:t>
            </a:r>
            <a:r>
              <a:rPr sz="600" b="1" dirty="0">
                <a:latin typeface="Arial"/>
                <a:cs typeface="Arial"/>
              </a:rPr>
              <a:t>nd  </a:t>
            </a:r>
            <a:r>
              <a:rPr sz="600" b="1" spc="-5" dirty="0">
                <a:latin typeface="Arial"/>
                <a:cs typeface="Arial"/>
              </a:rPr>
              <a:t>System </a:t>
            </a:r>
            <a:r>
              <a:rPr sz="600" b="1" dirty="0">
                <a:latin typeface="Arial"/>
                <a:cs typeface="Arial"/>
              </a:rPr>
              <a:t> </a:t>
            </a:r>
            <a:r>
              <a:rPr sz="600" b="1" spc="-5" dirty="0">
                <a:latin typeface="Arial"/>
                <a:cs typeface="Arial"/>
              </a:rPr>
              <a:t>Integration </a:t>
            </a:r>
            <a:r>
              <a:rPr sz="600" b="1" dirty="0">
                <a:latin typeface="Arial"/>
                <a:cs typeface="Arial"/>
              </a:rPr>
              <a:t> </a:t>
            </a:r>
            <a:r>
              <a:rPr sz="600" spc="-5" dirty="0">
                <a:latin typeface="Arial"/>
                <a:cs typeface="Arial"/>
              </a:rPr>
              <a:t>Robert</a:t>
            </a:r>
            <a:r>
              <a:rPr sz="600" spc="-20" dirty="0">
                <a:latin typeface="Arial"/>
                <a:cs typeface="Arial"/>
              </a:rPr>
              <a:t> </a:t>
            </a:r>
            <a:r>
              <a:rPr sz="600" spc="-5" dirty="0">
                <a:latin typeface="Arial"/>
                <a:cs typeface="Arial"/>
              </a:rPr>
              <a:t>Saethre</a:t>
            </a:r>
            <a:endParaRPr sz="600">
              <a:latin typeface="Arial"/>
              <a:cs typeface="Arial"/>
            </a:endParaRPr>
          </a:p>
        </p:txBody>
      </p:sp>
      <p:grpSp>
        <p:nvGrpSpPr>
          <p:cNvPr id="187" name="object 184">
            <a:extLst>
              <a:ext uri="{FF2B5EF4-FFF2-40B4-BE49-F238E27FC236}">
                <a16:creationId xmlns:a16="http://schemas.microsoft.com/office/drawing/2014/main" id="{276E9793-FDAA-4F32-BD72-6CBEEDFA12A5}"/>
              </a:ext>
            </a:extLst>
          </p:cNvPr>
          <p:cNvGrpSpPr/>
          <p:nvPr/>
        </p:nvGrpSpPr>
        <p:grpSpPr>
          <a:xfrm>
            <a:off x="2945328" y="2860315"/>
            <a:ext cx="827405" cy="1304290"/>
            <a:chOff x="1982802" y="3397725"/>
            <a:chExt cx="827405" cy="1304290"/>
          </a:xfrm>
        </p:grpSpPr>
        <p:sp>
          <p:nvSpPr>
            <p:cNvPr id="188" name="object 185">
              <a:extLst>
                <a:ext uri="{FF2B5EF4-FFF2-40B4-BE49-F238E27FC236}">
                  <a16:creationId xmlns:a16="http://schemas.microsoft.com/office/drawing/2014/main" id="{9E4104C1-6F7C-4825-A880-1D83B81C19FB}"/>
                </a:ext>
              </a:extLst>
            </p:cNvPr>
            <p:cNvSpPr/>
            <p:nvPr/>
          </p:nvSpPr>
          <p:spPr>
            <a:xfrm>
              <a:off x="1989152" y="3404075"/>
              <a:ext cx="410209" cy="459740"/>
            </a:xfrm>
            <a:custGeom>
              <a:avLst/>
              <a:gdLst/>
              <a:ahLst/>
              <a:cxnLst/>
              <a:rect l="l" t="t" r="r" b="b"/>
              <a:pathLst>
                <a:path w="410210" h="459739">
                  <a:moveTo>
                    <a:pt x="409817" y="0"/>
                  </a:moveTo>
                  <a:lnTo>
                    <a:pt x="409817" y="114198"/>
                  </a:lnTo>
                  <a:lnTo>
                    <a:pt x="0" y="114198"/>
                  </a:lnTo>
                  <a:lnTo>
                    <a:pt x="0" y="459222"/>
                  </a:lnTo>
                  <a:lnTo>
                    <a:pt x="114198" y="459222"/>
                  </a:lnTo>
                </a:path>
              </a:pathLst>
            </a:custGeom>
            <a:ln w="12688">
              <a:solidFill>
                <a:srgbClr val="404040"/>
              </a:solidFill>
            </a:ln>
          </p:spPr>
          <p:txBody>
            <a:bodyPr wrap="square" lIns="0" tIns="0" rIns="0" bIns="0" rtlCol="0"/>
            <a:lstStyle/>
            <a:p>
              <a:endParaRPr/>
            </a:p>
          </p:txBody>
        </p:sp>
        <p:pic>
          <p:nvPicPr>
            <p:cNvPr id="189" name="object 186">
              <a:extLst>
                <a:ext uri="{FF2B5EF4-FFF2-40B4-BE49-F238E27FC236}">
                  <a16:creationId xmlns:a16="http://schemas.microsoft.com/office/drawing/2014/main" id="{66D40039-93AF-4E3D-A2AB-8120C232022C}"/>
                </a:ext>
              </a:extLst>
            </p:cNvPr>
            <p:cNvPicPr/>
            <p:nvPr/>
          </p:nvPicPr>
          <p:blipFill>
            <a:blip r:embed="rId46" cstate="print"/>
            <a:stretch>
              <a:fillRect/>
            </a:stretch>
          </p:blipFill>
          <p:spPr>
            <a:xfrm>
              <a:off x="2119923" y="4241100"/>
              <a:ext cx="690109" cy="460887"/>
            </a:xfrm>
            <a:prstGeom prst="rect">
              <a:avLst/>
            </a:prstGeom>
          </p:spPr>
        </p:pic>
        <p:pic>
          <p:nvPicPr>
            <p:cNvPr id="190" name="object 187">
              <a:extLst>
                <a:ext uri="{FF2B5EF4-FFF2-40B4-BE49-F238E27FC236}">
                  <a16:creationId xmlns:a16="http://schemas.microsoft.com/office/drawing/2014/main" id="{A8B41426-B01D-4CB9-AAC9-D125ABFDC4A9}"/>
                </a:ext>
              </a:extLst>
            </p:cNvPr>
            <p:cNvPicPr/>
            <p:nvPr/>
          </p:nvPicPr>
          <p:blipFill>
            <a:blip r:embed="rId47" cstate="print"/>
            <a:stretch>
              <a:fillRect/>
            </a:stretch>
          </p:blipFill>
          <p:spPr>
            <a:xfrm>
              <a:off x="2103350" y="4225329"/>
              <a:ext cx="685188" cy="456792"/>
            </a:xfrm>
            <a:prstGeom prst="rect">
              <a:avLst/>
            </a:prstGeom>
          </p:spPr>
        </p:pic>
        <p:sp>
          <p:nvSpPr>
            <p:cNvPr id="191" name="object 188">
              <a:extLst>
                <a:ext uri="{FF2B5EF4-FFF2-40B4-BE49-F238E27FC236}">
                  <a16:creationId xmlns:a16="http://schemas.microsoft.com/office/drawing/2014/main" id="{EF78A8E8-8C00-4F39-BD14-22759023E891}"/>
                </a:ext>
              </a:extLst>
            </p:cNvPr>
            <p:cNvSpPr/>
            <p:nvPr/>
          </p:nvSpPr>
          <p:spPr>
            <a:xfrm>
              <a:off x="2103350" y="4225329"/>
              <a:ext cx="685800" cy="457200"/>
            </a:xfrm>
            <a:custGeom>
              <a:avLst/>
              <a:gdLst/>
              <a:ahLst/>
              <a:cxnLst/>
              <a:rect l="l" t="t" r="r" b="b"/>
              <a:pathLst>
                <a:path w="685800" h="457200">
                  <a:moveTo>
                    <a:pt x="0" y="456792"/>
                  </a:moveTo>
                  <a:lnTo>
                    <a:pt x="0" y="0"/>
                  </a:lnTo>
                  <a:lnTo>
                    <a:pt x="685188" y="0"/>
                  </a:lnTo>
                  <a:lnTo>
                    <a:pt x="685188" y="456792"/>
                  </a:lnTo>
                  <a:lnTo>
                    <a:pt x="0" y="456792"/>
                  </a:lnTo>
                  <a:close/>
                </a:path>
              </a:pathLst>
            </a:custGeom>
            <a:ln w="3175">
              <a:solidFill>
                <a:srgbClr val="404040"/>
              </a:solidFill>
            </a:ln>
          </p:spPr>
          <p:txBody>
            <a:bodyPr wrap="square" lIns="0" tIns="0" rIns="0" bIns="0" rtlCol="0"/>
            <a:lstStyle/>
            <a:p>
              <a:endParaRPr/>
            </a:p>
          </p:txBody>
        </p:sp>
      </p:grpSp>
      <p:sp>
        <p:nvSpPr>
          <p:cNvPr id="192" name="object 189">
            <a:extLst>
              <a:ext uri="{FF2B5EF4-FFF2-40B4-BE49-F238E27FC236}">
                <a16:creationId xmlns:a16="http://schemas.microsoft.com/office/drawing/2014/main" id="{A5A6751C-F90A-4E03-A4F3-26CE8EC449BB}"/>
              </a:ext>
            </a:extLst>
          </p:cNvPr>
          <p:cNvSpPr txBox="1"/>
          <p:nvPr/>
        </p:nvSpPr>
        <p:spPr>
          <a:xfrm>
            <a:off x="3110681" y="3804807"/>
            <a:ext cx="596265" cy="208279"/>
          </a:xfrm>
          <a:prstGeom prst="rect">
            <a:avLst/>
          </a:prstGeom>
        </p:spPr>
        <p:txBody>
          <a:bodyPr vert="horz" wrap="square" lIns="0" tIns="12700" rIns="0" bIns="0" rtlCol="0">
            <a:spAutoFit/>
          </a:bodyPr>
          <a:lstStyle/>
          <a:p>
            <a:pPr marL="12700">
              <a:lnSpc>
                <a:spcPct val="100000"/>
              </a:lnSpc>
              <a:spcBef>
                <a:spcPts val="100"/>
              </a:spcBef>
            </a:pPr>
            <a:r>
              <a:rPr sz="600" b="1" dirty="0">
                <a:latin typeface="Arial"/>
                <a:cs typeface="Arial"/>
              </a:rPr>
              <a:t>P</a:t>
            </a:r>
            <a:r>
              <a:rPr sz="600" b="1" spc="-5" dirty="0">
                <a:latin typeface="Arial"/>
                <a:cs typeface="Arial"/>
              </a:rPr>
              <a:t>.4.</a:t>
            </a:r>
            <a:r>
              <a:rPr sz="600" b="1" dirty="0">
                <a:latin typeface="Arial"/>
                <a:cs typeface="Arial"/>
              </a:rPr>
              <a:t>2</a:t>
            </a:r>
            <a:r>
              <a:rPr sz="600" b="1" spc="-5" dirty="0">
                <a:latin typeface="Arial"/>
                <a:cs typeface="Arial"/>
              </a:rPr>
              <a:t>.</a:t>
            </a:r>
            <a:r>
              <a:rPr sz="600" b="1" dirty="0">
                <a:latin typeface="Arial"/>
                <a:cs typeface="Arial"/>
              </a:rPr>
              <a:t>2</a:t>
            </a:r>
            <a:r>
              <a:rPr sz="600" b="1" spc="-5" dirty="0">
                <a:latin typeface="Arial"/>
                <a:cs typeface="Arial"/>
              </a:rPr>
              <a:t> M</a:t>
            </a:r>
            <a:r>
              <a:rPr sz="600" b="1" dirty="0">
                <a:latin typeface="Arial"/>
                <a:cs typeface="Arial"/>
              </a:rPr>
              <a:t>a</a:t>
            </a:r>
            <a:r>
              <a:rPr sz="600" b="1" spc="-5" dirty="0">
                <a:latin typeface="Arial"/>
                <a:cs typeface="Arial"/>
              </a:rPr>
              <a:t>g</a:t>
            </a:r>
            <a:r>
              <a:rPr sz="600" b="1" dirty="0">
                <a:latin typeface="Arial"/>
                <a:cs typeface="Arial"/>
              </a:rPr>
              <a:t>n</a:t>
            </a:r>
            <a:r>
              <a:rPr sz="600" b="1" spc="-5" dirty="0">
                <a:latin typeface="Arial"/>
                <a:cs typeface="Arial"/>
              </a:rPr>
              <a:t>ets</a:t>
            </a:r>
            <a:endParaRPr sz="600">
              <a:latin typeface="Arial"/>
              <a:cs typeface="Arial"/>
            </a:endParaRPr>
          </a:p>
          <a:p>
            <a:pPr marL="40005">
              <a:lnSpc>
                <a:spcPct val="100000"/>
              </a:lnSpc>
            </a:pPr>
            <a:r>
              <a:rPr sz="600" spc="-5" dirty="0">
                <a:latin typeface="Arial"/>
                <a:cs typeface="Arial"/>
              </a:rPr>
              <a:t>Rob</a:t>
            </a:r>
            <a:r>
              <a:rPr sz="600" dirty="0">
                <a:latin typeface="Arial"/>
                <a:cs typeface="Arial"/>
              </a:rPr>
              <a:t>e</a:t>
            </a:r>
            <a:r>
              <a:rPr sz="600" spc="-5" dirty="0">
                <a:latin typeface="Arial"/>
                <a:cs typeface="Arial"/>
              </a:rPr>
              <a:t>r</a:t>
            </a:r>
            <a:r>
              <a:rPr sz="600" dirty="0">
                <a:latin typeface="Arial"/>
                <a:cs typeface="Arial"/>
              </a:rPr>
              <a:t>t</a:t>
            </a:r>
            <a:r>
              <a:rPr sz="600" spc="-5" dirty="0">
                <a:latin typeface="Arial"/>
                <a:cs typeface="Arial"/>
              </a:rPr>
              <a:t> </a:t>
            </a:r>
            <a:r>
              <a:rPr sz="600" dirty="0">
                <a:latin typeface="Arial"/>
                <a:cs typeface="Arial"/>
              </a:rPr>
              <a:t>S</a:t>
            </a:r>
            <a:r>
              <a:rPr sz="600" spc="-5" dirty="0">
                <a:latin typeface="Arial"/>
                <a:cs typeface="Arial"/>
              </a:rPr>
              <a:t>a</a:t>
            </a:r>
            <a:r>
              <a:rPr sz="600" dirty="0">
                <a:latin typeface="Arial"/>
                <a:cs typeface="Arial"/>
              </a:rPr>
              <a:t>e</a:t>
            </a:r>
            <a:r>
              <a:rPr sz="600" spc="-5" dirty="0">
                <a:latin typeface="Arial"/>
                <a:cs typeface="Arial"/>
              </a:rPr>
              <a:t>thre</a:t>
            </a:r>
            <a:endParaRPr sz="600">
              <a:latin typeface="Arial"/>
              <a:cs typeface="Arial"/>
            </a:endParaRPr>
          </a:p>
        </p:txBody>
      </p:sp>
      <p:grpSp>
        <p:nvGrpSpPr>
          <p:cNvPr id="193" name="object 190">
            <a:extLst>
              <a:ext uri="{FF2B5EF4-FFF2-40B4-BE49-F238E27FC236}">
                <a16:creationId xmlns:a16="http://schemas.microsoft.com/office/drawing/2014/main" id="{84902244-2CF3-443F-8EE1-2BE22703B8F4}"/>
              </a:ext>
            </a:extLst>
          </p:cNvPr>
          <p:cNvGrpSpPr/>
          <p:nvPr/>
        </p:nvGrpSpPr>
        <p:grpSpPr>
          <a:xfrm>
            <a:off x="2945328" y="2860315"/>
            <a:ext cx="827405" cy="1882775"/>
            <a:chOff x="1982802" y="3397725"/>
            <a:chExt cx="827405" cy="1882775"/>
          </a:xfrm>
        </p:grpSpPr>
        <p:sp>
          <p:nvSpPr>
            <p:cNvPr id="194" name="object 191">
              <a:extLst>
                <a:ext uri="{FF2B5EF4-FFF2-40B4-BE49-F238E27FC236}">
                  <a16:creationId xmlns:a16="http://schemas.microsoft.com/office/drawing/2014/main" id="{AD182772-5468-478D-9492-7AD842C36696}"/>
                </a:ext>
              </a:extLst>
            </p:cNvPr>
            <p:cNvSpPr/>
            <p:nvPr/>
          </p:nvSpPr>
          <p:spPr>
            <a:xfrm>
              <a:off x="1989152" y="3404075"/>
              <a:ext cx="410209" cy="1049655"/>
            </a:xfrm>
            <a:custGeom>
              <a:avLst/>
              <a:gdLst/>
              <a:ahLst/>
              <a:cxnLst/>
              <a:rect l="l" t="t" r="r" b="b"/>
              <a:pathLst>
                <a:path w="410210" h="1049654">
                  <a:moveTo>
                    <a:pt x="409817" y="0"/>
                  </a:moveTo>
                  <a:lnTo>
                    <a:pt x="409817" y="114198"/>
                  </a:lnTo>
                  <a:lnTo>
                    <a:pt x="0" y="114198"/>
                  </a:lnTo>
                  <a:lnTo>
                    <a:pt x="0" y="1049650"/>
                  </a:lnTo>
                  <a:lnTo>
                    <a:pt x="114198" y="1049650"/>
                  </a:lnTo>
                </a:path>
              </a:pathLst>
            </a:custGeom>
            <a:ln w="12688">
              <a:solidFill>
                <a:srgbClr val="404040"/>
              </a:solidFill>
            </a:ln>
          </p:spPr>
          <p:txBody>
            <a:bodyPr wrap="square" lIns="0" tIns="0" rIns="0" bIns="0" rtlCol="0"/>
            <a:lstStyle/>
            <a:p>
              <a:endParaRPr/>
            </a:p>
          </p:txBody>
        </p:sp>
        <p:pic>
          <p:nvPicPr>
            <p:cNvPr id="195" name="object 192">
              <a:extLst>
                <a:ext uri="{FF2B5EF4-FFF2-40B4-BE49-F238E27FC236}">
                  <a16:creationId xmlns:a16="http://schemas.microsoft.com/office/drawing/2014/main" id="{E13B2B2D-3DF1-4BFB-B9C8-2207FD6CA896}"/>
                </a:ext>
              </a:extLst>
            </p:cNvPr>
            <p:cNvPicPr/>
            <p:nvPr/>
          </p:nvPicPr>
          <p:blipFill>
            <a:blip r:embed="rId48" cstate="print"/>
            <a:stretch>
              <a:fillRect/>
            </a:stretch>
          </p:blipFill>
          <p:spPr>
            <a:xfrm>
              <a:off x="2119923" y="4819754"/>
              <a:ext cx="690109" cy="460516"/>
            </a:xfrm>
            <a:prstGeom prst="rect">
              <a:avLst/>
            </a:prstGeom>
          </p:spPr>
        </p:pic>
        <p:pic>
          <p:nvPicPr>
            <p:cNvPr id="196" name="object 193">
              <a:extLst>
                <a:ext uri="{FF2B5EF4-FFF2-40B4-BE49-F238E27FC236}">
                  <a16:creationId xmlns:a16="http://schemas.microsoft.com/office/drawing/2014/main" id="{5408645E-9570-4843-BA37-E7FD7BDBAFEA}"/>
                </a:ext>
              </a:extLst>
            </p:cNvPr>
            <p:cNvPicPr/>
            <p:nvPr/>
          </p:nvPicPr>
          <p:blipFill>
            <a:blip r:embed="rId35" cstate="print"/>
            <a:stretch>
              <a:fillRect/>
            </a:stretch>
          </p:blipFill>
          <p:spPr>
            <a:xfrm>
              <a:off x="2103350" y="4801179"/>
              <a:ext cx="685188" cy="456792"/>
            </a:xfrm>
            <a:prstGeom prst="rect">
              <a:avLst/>
            </a:prstGeom>
          </p:spPr>
        </p:pic>
        <p:sp>
          <p:nvSpPr>
            <p:cNvPr id="197" name="object 194">
              <a:extLst>
                <a:ext uri="{FF2B5EF4-FFF2-40B4-BE49-F238E27FC236}">
                  <a16:creationId xmlns:a16="http://schemas.microsoft.com/office/drawing/2014/main" id="{D73B3455-5357-4BBB-A9A7-23DDC1CBC98B}"/>
                </a:ext>
              </a:extLst>
            </p:cNvPr>
            <p:cNvSpPr/>
            <p:nvPr/>
          </p:nvSpPr>
          <p:spPr>
            <a:xfrm>
              <a:off x="2103350" y="4801179"/>
              <a:ext cx="685800" cy="457200"/>
            </a:xfrm>
            <a:custGeom>
              <a:avLst/>
              <a:gdLst/>
              <a:ahLst/>
              <a:cxnLst/>
              <a:rect l="l" t="t" r="r" b="b"/>
              <a:pathLst>
                <a:path w="685800" h="457200">
                  <a:moveTo>
                    <a:pt x="0" y="456792"/>
                  </a:moveTo>
                  <a:lnTo>
                    <a:pt x="0" y="0"/>
                  </a:lnTo>
                  <a:lnTo>
                    <a:pt x="685188" y="0"/>
                  </a:lnTo>
                  <a:lnTo>
                    <a:pt x="685188" y="456792"/>
                  </a:lnTo>
                  <a:lnTo>
                    <a:pt x="0" y="456792"/>
                  </a:lnTo>
                  <a:close/>
                </a:path>
              </a:pathLst>
            </a:custGeom>
            <a:ln w="3175">
              <a:solidFill>
                <a:srgbClr val="404040"/>
              </a:solidFill>
            </a:ln>
          </p:spPr>
          <p:txBody>
            <a:bodyPr wrap="square" lIns="0" tIns="0" rIns="0" bIns="0" rtlCol="0"/>
            <a:lstStyle/>
            <a:p>
              <a:endParaRPr/>
            </a:p>
          </p:txBody>
        </p:sp>
      </p:grpSp>
      <p:sp>
        <p:nvSpPr>
          <p:cNvPr id="198" name="object 195">
            <a:extLst>
              <a:ext uri="{FF2B5EF4-FFF2-40B4-BE49-F238E27FC236}">
                <a16:creationId xmlns:a16="http://schemas.microsoft.com/office/drawing/2014/main" id="{CCD34614-B252-44EB-AEEB-F5EC7D13EED6}"/>
              </a:ext>
            </a:extLst>
          </p:cNvPr>
          <p:cNvSpPr txBox="1"/>
          <p:nvPr/>
        </p:nvSpPr>
        <p:spPr>
          <a:xfrm>
            <a:off x="3138261" y="4335301"/>
            <a:ext cx="541655" cy="300355"/>
          </a:xfrm>
          <a:prstGeom prst="rect">
            <a:avLst/>
          </a:prstGeom>
        </p:spPr>
        <p:txBody>
          <a:bodyPr vert="horz" wrap="square" lIns="0" tIns="12700" rIns="0" bIns="0" rtlCol="0">
            <a:spAutoFit/>
          </a:bodyPr>
          <a:lstStyle/>
          <a:p>
            <a:pPr marL="111760" marR="17780" indent="-87630">
              <a:lnSpc>
                <a:spcPct val="100000"/>
              </a:lnSpc>
              <a:spcBef>
                <a:spcPts val="100"/>
              </a:spcBef>
            </a:pPr>
            <a:r>
              <a:rPr sz="600" b="1" dirty="0">
                <a:latin typeface="Arial"/>
                <a:cs typeface="Arial"/>
              </a:rPr>
              <a:t>P</a:t>
            </a:r>
            <a:r>
              <a:rPr sz="600" b="1" spc="-5" dirty="0">
                <a:latin typeface="Arial"/>
                <a:cs typeface="Arial"/>
              </a:rPr>
              <a:t>.4.</a:t>
            </a:r>
            <a:r>
              <a:rPr sz="600" b="1" dirty="0">
                <a:latin typeface="Arial"/>
                <a:cs typeface="Arial"/>
              </a:rPr>
              <a:t>2</a:t>
            </a:r>
            <a:r>
              <a:rPr sz="600" b="1" spc="-5" dirty="0">
                <a:latin typeface="Arial"/>
                <a:cs typeface="Arial"/>
              </a:rPr>
              <a:t>.</a:t>
            </a:r>
            <a:r>
              <a:rPr sz="600" b="1" dirty="0">
                <a:latin typeface="Arial"/>
                <a:cs typeface="Arial"/>
              </a:rPr>
              <a:t>3</a:t>
            </a:r>
            <a:r>
              <a:rPr sz="600" b="1" spc="-5" dirty="0">
                <a:latin typeface="Arial"/>
                <a:cs typeface="Arial"/>
              </a:rPr>
              <a:t> </a:t>
            </a:r>
            <a:r>
              <a:rPr sz="600" b="1" dirty="0">
                <a:latin typeface="Arial"/>
                <a:cs typeface="Arial"/>
              </a:rPr>
              <a:t>P</a:t>
            </a:r>
            <a:r>
              <a:rPr sz="600" b="1" spc="-5" dirty="0">
                <a:latin typeface="Arial"/>
                <a:cs typeface="Arial"/>
              </a:rPr>
              <a:t>ow</a:t>
            </a:r>
            <a:r>
              <a:rPr sz="600" b="1" dirty="0">
                <a:latin typeface="Arial"/>
                <a:cs typeface="Arial"/>
              </a:rPr>
              <a:t>er  </a:t>
            </a:r>
            <a:r>
              <a:rPr sz="600" b="1" spc="-5" dirty="0">
                <a:latin typeface="Arial"/>
                <a:cs typeface="Arial"/>
              </a:rPr>
              <a:t>Supplies</a:t>
            </a:r>
            <a:endParaRPr sz="600">
              <a:latin typeface="Arial"/>
              <a:cs typeface="Arial"/>
            </a:endParaRPr>
          </a:p>
          <a:p>
            <a:pPr marL="12700">
              <a:lnSpc>
                <a:spcPct val="100000"/>
              </a:lnSpc>
            </a:pPr>
            <a:r>
              <a:rPr sz="600" spc="-5" dirty="0">
                <a:latin typeface="Arial"/>
                <a:cs typeface="Arial"/>
              </a:rPr>
              <a:t>Rob</a:t>
            </a:r>
            <a:r>
              <a:rPr sz="600" dirty="0">
                <a:latin typeface="Arial"/>
                <a:cs typeface="Arial"/>
              </a:rPr>
              <a:t>e</a:t>
            </a:r>
            <a:r>
              <a:rPr sz="600" spc="-5" dirty="0">
                <a:latin typeface="Arial"/>
                <a:cs typeface="Arial"/>
              </a:rPr>
              <a:t>r</a:t>
            </a:r>
            <a:r>
              <a:rPr sz="600" dirty="0">
                <a:latin typeface="Arial"/>
                <a:cs typeface="Arial"/>
              </a:rPr>
              <a:t>t</a:t>
            </a:r>
            <a:r>
              <a:rPr sz="600" spc="-5" dirty="0">
                <a:latin typeface="Arial"/>
                <a:cs typeface="Arial"/>
              </a:rPr>
              <a:t> </a:t>
            </a:r>
            <a:r>
              <a:rPr sz="600" dirty="0">
                <a:latin typeface="Arial"/>
                <a:cs typeface="Arial"/>
              </a:rPr>
              <a:t>S</a:t>
            </a:r>
            <a:r>
              <a:rPr sz="600" spc="-5" dirty="0">
                <a:latin typeface="Arial"/>
                <a:cs typeface="Arial"/>
              </a:rPr>
              <a:t>a</a:t>
            </a:r>
            <a:r>
              <a:rPr sz="600" dirty="0">
                <a:latin typeface="Arial"/>
                <a:cs typeface="Arial"/>
              </a:rPr>
              <a:t>e</a:t>
            </a:r>
            <a:r>
              <a:rPr sz="600" spc="-5" dirty="0">
                <a:latin typeface="Arial"/>
                <a:cs typeface="Arial"/>
              </a:rPr>
              <a:t>thre</a:t>
            </a:r>
            <a:endParaRPr sz="600">
              <a:latin typeface="Arial"/>
              <a:cs typeface="Arial"/>
            </a:endParaRPr>
          </a:p>
        </p:txBody>
      </p:sp>
      <p:grpSp>
        <p:nvGrpSpPr>
          <p:cNvPr id="199" name="object 196">
            <a:extLst>
              <a:ext uri="{FF2B5EF4-FFF2-40B4-BE49-F238E27FC236}">
                <a16:creationId xmlns:a16="http://schemas.microsoft.com/office/drawing/2014/main" id="{8FC7904E-2F50-43EA-A096-9D81FB88B15C}"/>
              </a:ext>
            </a:extLst>
          </p:cNvPr>
          <p:cNvGrpSpPr/>
          <p:nvPr/>
        </p:nvGrpSpPr>
        <p:grpSpPr>
          <a:xfrm>
            <a:off x="2945328" y="2860315"/>
            <a:ext cx="827405" cy="2447925"/>
            <a:chOff x="1982802" y="3397725"/>
            <a:chExt cx="827405" cy="2447925"/>
          </a:xfrm>
        </p:grpSpPr>
        <p:sp>
          <p:nvSpPr>
            <p:cNvPr id="200" name="object 197">
              <a:extLst>
                <a:ext uri="{FF2B5EF4-FFF2-40B4-BE49-F238E27FC236}">
                  <a16:creationId xmlns:a16="http://schemas.microsoft.com/office/drawing/2014/main" id="{387AEA11-0653-4B37-A1C2-A5E2DA89DD74}"/>
                </a:ext>
              </a:extLst>
            </p:cNvPr>
            <p:cNvSpPr/>
            <p:nvPr/>
          </p:nvSpPr>
          <p:spPr>
            <a:xfrm>
              <a:off x="1989152" y="3404075"/>
              <a:ext cx="410209" cy="1625600"/>
            </a:xfrm>
            <a:custGeom>
              <a:avLst/>
              <a:gdLst/>
              <a:ahLst/>
              <a:cxnLst/>
              <a:rect l="l" t="t" r="r" b="b"/>
              <a:pathLst>
                <a:path w="410210" h="1625600">
                  <a:moveTo>
                    <a:pt x="409817" y="0"/>
                  </a:moveTo>
                  <a:lnTo>
                    <a:pt x="409817" y="114198"/>
                  </a:lnTo>
                  <a:lnTo>
                    <a:pt x="0" y="114198"/>
                  </a:lnTo>
                  <a:lnTo>
                    <a:pt x="0" y="1625500"/>
                  </a:lnTo>
                  <a:lnTo>
                    <a:pt x="114198" y="1625500"/>
                  </a:lnTo>
                </a:path>
              </a:pathLst>
            </a:custGeom>
            <a:ln w="12688">
              <a:solidFill>
                <a:srgbClr val="404040"/>
              </a:solidFill>
            </a:ln>
          </p:spPr>
          <p:txBody>
            <a:bodyPr wrap="square" lIns="0" tIns="0" rIns="0" bIns="0" rtlCol="0"/>
            <a:lstStyle/>
            <a:p>
              <a:endParaRPr/>
            </a:p>
          </p:txBody>
        </p:sp>
        <p:pic>
          <p:nvPicPr>
            <p:cNvPr id="201" name="object 198">
              <a:extLst>
                <a:ext uri="{FF2B5EF4-FFF2-40B4-BE49-F238E27FC236}">
                  <a16:creationId xmlns:a16="http://schemas.microsoft.com/office/drawing/2014/main" id="{39974744-F8E2-4107-BF5A-035E3B32C4B9}"/>
                </a:ext>
              </a:extLst>
            </p:cNvPr>
            <p:cNvPicPr/>
            <p:nvPr/>
          </p:nvPicPr>
          <p:blipFill>
            <a:blip r:embed="rId49" cstate="print"/>
            <a:stretch>
              <a:fillRect/>
            </a:stretch>
          </p:blipFill>
          <p:spPr>
            <a:xfrm>
              <a:off x="2119923" y="5385870"/>
              <a:ext cx="690109" cy="459729"/>
            </a:xfrm>
            <a:prstGeom prst="rect">
              <a:avLst/>
            </a:prstGeom>
          </p:spPr>
        </p:pic>
        <p:pic>
          <p:nvPicPr>
            <p:cNvPr id="202" name="object 199">
              <a:extLst>
                <a:ext uri="{FF2B5EF4-FFF2-40B4-BE49-F238E27FC236}">
                  <a16:creationId xmlns:a16="http://schemas.microsoft.com/office/drawing/2014/main" id="{13D577E4-1566-4972-A8CD-A0757013EB65}"/>
                </a:ext>
              </a:extLst>
            </p:cNvPr>
            <p:cNvPicPr/>
            <p:nvPr/>
          </p:nvPicPr>
          <p:blipFill>
            <a:blip r:embed="rId50" cstate="print"/>
            <a:stretch>
              <a:fillRect/>
            </a:stretch>
          </p:blipFill>
          <p:spPr>
            <a:xfrm>
              <a:off x="2103350" y="5367310"/>
              <a:ext cx="685188" cy="456792"/>
            </a:xfrm>
            <a:prstGeom prst="rect">
              <a:avLst/>
            </a:prstGeom>
          </p:spPr>
        </p:pic>
        <p:sp>
          <p:nvSpPr>
            <p:cNvPr id="203" name="object 200">
              <a:extLst>
                <a:ext uri="{FF2B5EF4-FFF2-40B4-BE49-F238E27FC236}">
                  <a16:creationId xmlns:a16="http://schemas.microsoft.com/office/drawing/2014/main" id="{0A8A023F-625D-4A21-BA0E-3136CBD046B7}"/>
                </a:ext>
              </a:extLst>
            </p:cNvPr>
            <p:cNvSpPr/>
            <p:nvPr/>
          </p:nvSpPr>
          <p:spPr>
            <a:xfrm>
              <a:off x="2103350" y="5367310"/>
              <a:ext cx="685800" cy="457200"/>
            </a:xfrm>
            <a:custGeom>
              <a:avLst/>
              <a:gdLst/>
              <a:ahLst/>
              <a:cxnLst/>
              <a:rect l="l" t="t" r="r" b="b"/>
              <a:pathLst>
                <a:path w="685800" h="457200">
                  <a:moveTo>
                    <a:pt x="0" y="456792"/>
                  </a:moveTo>
                  <a:lnTo>
                    <a:pt x="0" y="0"/>
                  </a:lnTo>
                  <a:lnTo>
                    <a:pt x="685188" y="0"/>
                  </a:lnTo>
                  <a:lnTo>
                    <a:pt x="685188" y="456792"/>
                  </a:lnTo>
                  <a:lnTo>
                    <a:pt x="0" y="456792"/>
                  </a:lnTo>
                  <a:close/>
                </a:path>
              </a:pathLst>
            </a:custGeom>
            <a:ln w="3175">
              <a:solidFill>
                <a:srgbClr val="404040"/>
              </a:solidFill>
            </a:ln>
          </p:spPr>
          <p:txBody>
            <a:bodyPr wrap="square" lIns="0" tIns="0" rIns="0" bIns="0" rtlCol="0"/>
            <a:lstStyle/>
            <a:p>
              <a:endParaRPr/>
            </a:p>
          </p:txBody>
        </p:sp>
      </p:grpSp>
      <p:sp>
        <p:nvSpPr>
          <p:cNvPr id="204" name="object 201">
            <a:extLst>
              <a:ext uri="{FF2B5EF4-FFF2-40B4-BE49-F238E27FC236}">
                <a16:creationId xmlns:a16="http://schemas.microsoft.com/office/drawing/2014/main" id="{7E3B1A32-CBD6-469E-8007-EBEF24289E84}"/>
              </a:ext>
            </a:extLst>
          </p:cNvPr>
          <p:cNvSpPr txBox="1"/>
          <p:nvPr/>
        </p:nvSpPr>
        <p:spPr>
          <a:xfrm>
            <a:off x="3108271" y="4901373"/>
            <a:ext cx="600710" cy="300355"/>
          </a:xfrm>
          <a:prstGeom prst="rect">
            <a:avLst/>
          </a:prstGeom>
        </p:spPr>
        <p:txBody>
          <a:bodyPr vert="horz" wrap="square" lIns="0" tIns="12700" rIns="0" bIns="0" rtlCol="0">
            <a:spAutoFit/>
          </a:bodyPr>
          <a:lstStyle/>
          <a:p>
            <a:pPr marL="143510" marR="12700" indent="-122555">
              <a:lnSpc>
                <a:spcPct val="100000"/>
              </a:lnSpc>
              <a:spcBef>
                <a:spcPts val="100"/>
              </a:spcBef>
            </a:pPr>
            <a:r>
              <a:rPr sz="600" b="1" dirty="0">
                <a:latin typeface="Arial"/>
                <a:cs typeface="Arial"/>
              </a:rPr>
              <a:t>P</a:t>
            </a:r>
            <a:r>
              <a:rPr sz="600" b="1" spc="-5" dirty="0">
                <a:latin typeface="Arial"/>
                <a:cs typeface="Arial"/>
              </a:rPr>
              <a:t>.4.</a:t>
            </a:r>
            <a:r>
              <a:rPr sz="600" b="1" dirty="0">
                <a:latin typeface="Arial"/>
                <a:cs typeface="Arial"/>
              </a:rPr>
              <a:t>2</a:t>
            </a:r>
            <a:r>
              <a:rPr sz="600" b="1" spc="-5" dirty="0">
                <a:latin typeface="Arial"/>
                <a:cs typeface="Arial"/>
              </a:rPr>
              <a:t>.</a:t>
            </a:r>
            <a:r>
              <a:rPr sz="600" b="1" dirty="0">
                <a:latin typeface="Arial"/>
                <a:cs typeface="Arial"/>
              </a:rPr>
              <a:t>4</a:t>
            </a:r>
            <a:r>
              <a:rPr sz="600" b="1" spc="-5" dirty="0">
                <a:latin typeface="Arial"/>
                <a:cs typeface="Arial"/>
              </a:rPr>
              <a:t> </a:t>
            </a:r>
            <a:r>
              <a:rPr sz="600" b="1" dirty="0">
                <a:latin typeface="Arial"/>
                <a:cs typeface="Arial"/>
              </a:rPr>
              <a:t>V</a:t>
            </a:r>
            <a:r>
              <a:rPr sz="600" b="1" spc="-5" dirty="0">
                <a:latin typeface="Arial"/>
                <a:cs typeface="Arial"/>
              </a:rPr>
              <a:t>ac</a:t>
            </a:r>
            <a:r>
              <a:rPr sz="600" b="1" dirty="0">
                <a:latin typeface="Arial"/>
                <a:cs typeface="Arial"/>
              </a:rPr>
              <a:t>u</a:t>
            </a:r>
            <a:r>
              <a:rPr sz="600" b="1" spc="-5" dirty="0">
                <a:latin typeface="Arial"/>
                <a:cs typeface="Arial"/>
              </a:rPr>
              <a:t>um  Systems</a:t>
            </a:r>
            <a:endParaRPr sz="600">
              <a:latin typeface="Arial"/>
              <a:cs typeface="Arial"/>
            </a:endParaRPr>
          </a:p>
          <a:p>
            <a:pPr marL="12700">
              <a:lnSpc>
                <a:spcPct val="100000"/>
              </a:lnSpc>
            </a:pPr>
            <a:r>
              <a:rPr sz="600" spc="-5" dirty="0">
                <a:latin typeface="Arial"/>
                <a:cs typeface="Arial"/>
              </a:rPr>
              <a:t>Cha</a:t>
            </a:r>
            <a:r>
              <a:rPr sz="600" dirty="0">
                <a:latin typeface="Arial"/>
                <a:cs typeface="Arial"/>
              </a:rPr>
              <a:t>r</a:t>
            </a:r>
            <a:r>
              <a:rPr sz="600" spc="-5" dirty="0">
                <a:latin typeface="Arial"/>
                <a:cs typeface="Arial"/>
              </a:rPr>
              <a:t>lott</a:t>
            </a:r>
            <a:r>
              <a:rPr sz="600" dirty="0">
                <a:latin typeface="Arial"/>
                <a:cs typeface="Arial"/>
              </a:rPr>
              <a:t>e </a:t>
            </a:r>
            <a:r>
              <a:rPr sz="600" spc="-5" dirty="0">
                <a:latin typeface="Arial"/>
                <a:cs typeface="Arial"/>
              </a:rPr>
              <a:t>B</a:t>
            </a:r>
            <a:r>
              <a:rPr sz="600" dirty="0">
                <a:latin typeface="Arial"/>
                <a:cs typeface="Arial"/>
              </a:rPr>
              <a:t>a</a:t>
            </a:r>
            <a:r>
              <a:rPr sz="600" spc="-5" dirty="0">
                <a:latin typeface="Arial"/>
                <a:cs typeface="Arial"/>
              </a:rPr>
              <a:t>rbier</a:t>
            </a:r>
            <a:endParaRPr sz="600">
              <a:latin typeface="Arial"/>
              <a:cs typeface="Arial"/>
            </a:endParaRPr>
          </a:p>
        </p:txBody>
      </p:sp>
      <p:grpSp>
        <p:nvGrpSpPr>
          <p:cNvPr id="205" name="object 202">
            <a:extLst>
              <a:ext uri="{FF2B5EF4-FFF2-40B4-BE49-F238E27FC236}">
                <a16:creationId xmlns:a16="http://schemas.microsoft.com/office/drawing/2014/main" id="{094F3E37-DA31-40C5-A588-839493123085}"/>
              </a:ext>
            </a:extLst>
          </p:cNvPr>
          <p:cNvGrpSpPr/>
          <p:nvPr/>
        </p:nvGrpSpPr>
        <p:grpSpPr>
          <a:xfrm>
            <a:off x="2945328" y="2860315"/>
            <a:ext cx="827405" cy="3022600"/>
            <a:chOff x="1982802" y="3397725"/>
            <a:chExt cx="827405" cy="3022600"/>
          </a:xfrm>
        </p:grpSpPr>
        <p:sp>
          <p:nvSpPr>
            <p:cNvPr id="206" name="object 203">
              <a:extLst>
                <a:ext uri="{FF2B5EF4-FFF2-40B4-BE49-F238E27FC236}">
                  <a16:creationId xmlns:a16="http://schemas.microsoft.com/office/drawing/2014/main" id="{1CD7B8B2-6320-48FA-A6AD-3C288ACB9841}"/>
                </a:ext>
              </a:extLst>
            </p:cNvPr>
            <p:cNvSpPr/>
            <p:nvPr/>
          </p:nvSpPr>
          <p:spPr>
            <a:xfrm>
              <a:off x="1989152" y="3404075"/>
              <a:ext cx="410209" cy="2192020"/>
            </a:xfrm>
            <a:custGeom>
              <a:avLst/>
              <a:gdLst/>
              <a:ahLst/>
              <a:cxnLst/>
              <a:rect l="l" t="t" r="r" b="b"/>
              <a:pathLst>
                <a:path w="410210" h="2192020">
                  <a:moveTo>
                    <a:pt x="409817" y="0"/>
                  </a:moveTo>
                  <a:lnTo>
                    <a:pt x="409817" y="114198"/>
                  </a:lnTo>
                  <a:lnTo>
                    <a:pt x="0" y="114198"/>
                  </a:lnTo>
                  <a:lnTo>
                    <a:pt x="0" y="2191631"/>
                  </a:lnTo>
                  <a:lnTo>
                    <a:pt x="114198" y="2191631"/>
                  </a:lnTo>
                </a:path>
              </a:pathLst>
            </a:custGeom>
            <a:ln w="12688">
              <a:solidFill>
                <a:srgbClr val="404040"/>
              </a:solidFill>
            </a:ln>
          </p:spPr>
          <p:txBody>
            <a:bodyPr wrap="square" lIns="0" tIns="0" rIns="0" bIns="0" rtlCol="0"/>
            <a:lstStyle/>
            <a:p>
              <a:endParaRPr/>
            </a:p>
          </p:txBody>
        </p:sp>
        <p:pic>
          <p:nvPicPr>
            <p:cNvPr id="207" name="object 204">
              <a:extLst>
                <a:ext uri="{FF2B5EF4-FFF2-40B4-BE49-F238E27FC236}">
                  <a16:creationId xmlns:a16="http://schemas.microsoft.com/office/drawing/2014/main" id="{00DCDF45-6362-494B-8A36-57DF7061A54A}"/>
                </a:ext>
              </a:extLst>
            </p:cNvPr>
            <p:cNvPicPr/>
            <p:nvPr/>
          </p:nvPicPr>
          <p:blipFill>
            <a:blip r:embed="rId51" cstate="print"/>
            <a:stretch>
              <a:fillRect/>
            </a:stretch>
          </p:blipFill>
          <p:spPr>
            <a:xfrm>
              <a:off x="2119923" y="5959733"/>
              <a:ext cx="690109" cy="460093"/>
            </a:xfrm>
            <a:prstGeom prst="rect">
              <a:avLst/>
            </a:prstGeom>
          </p:spPr>
        </p:pic>
        <p:pic>
          <p:nvPicPr>
            <p:cNvPr id="208" name="object 205">
              <a:extLst>
                <a:ext uri="{FF2B5EF4-FFF2-40B4-BE49-F238E27FC236}">
                  <a16:creationId xmlns:a16="http://schemas.microsoft.com/office/drawing/2014/main" id="{824A99D8-B895-4720-8751-95560AC86F40}"/>
                </a:ext>
              </a:extLst>
            </p:cNvPr>
            <p:cNvPicPr/>
            <p:nvPr/>
          </p:nvPicPr>
          <p:blipFill>
            <a:blip r:embed="rId18" cstate="print"/>
            <a:stretch>
              <a:fillRect/>
            </a:stretch>
          </p:blipFill>
          <p:spPr>
            <a:xfrm>
              <a:off x="2103350" y="5943160"/>
              <a:ext cx="685188" cy="456792"/>
            </a:xfrm>
            <a:prstGeom prst="rect">
              <a:avLst/>
            </a:prstGeom>
          </p:spPr>
        </p:pic>
        <p:sp>
          <p:nvSpPr>
            <p:cNvPr id="209" name="object 206">
              <a:extLst>
                <a:ext uri="{FF2B5EF4-FFF2-40B4-BE49-F238E27FC236}">
                  <a16:creationId xmlns:a16="http://schemas.microsoft.com/office/drawing/2014/main" id="{77D26BEE-44F1-46E9-8FE9-EF5E72EDE1D0}"/>
                </a:ext>
              </a:extLst>
            </p:cNvPr>
            <p:cNvSpPr/>
            <p:nvPr/>
          </p:nvSpPr>
          <p:spPr>
            <a:xfrm>
              <a:off x="2103350" y="5943160"/>
              <a:ext cx="685800" cy="457200"/>
            </a:xfrm>
            <a:custGeom>
              <a:avLst/>
              <a:gdLst/>
              <a:ahLst/>
              <a:cxnLst/>
              <a:rect l="l" t="t" r="r" b="b"/>
              <a:pathLst>
                <a:path w="685800" h="457200">
                  <a:moveTo>
                    <a:pt x="0" y="456792"/>
                  </a:moveTo>
                  <a:lnTo>
                    <a:pt x="0" y="0"/>
                  </a:lnTo>
                  <a:lnTo>
                    <a:pt x="685188" y="0"/>
                  </a:lnTo>
                  <a:lnTo>
                    <a:pt x="685188" y="456792"/>
                  </a:lnTo>
                  <a:lnTo>
                    <a:pt x="0" y="456792"/>
                  </a:lnTo>
                  <a:close/>
                </a:path>
              </a:pathLst>
            </a:custGeom>
            <a:ln w="3175">
              <a:solidFill>
                <a:srgbClr val="404040"/>
              </a:solidFill>
            </a:ln>
          </p:spPr>
          <p:txBody>
            <a:bodyPr wrap="square" lIns="0" tIns="0" rIns="0" bIns="0" rtlCol="0"/>
            <a:lstStyle/>
            <a:p>
              <a:endParaRPr/>
            </a:p>
          </p:txBody>
        </p:sp>
      </p:grpSp>
      <p:sp>
        <p:nvSpPr>
          <p:cNvPr id="210" name="object 207">
            <a:extLst>
              <a:ext uri="{FF2B5EF4-FFF2-40B4-BE49-F238E27FC236}">
                <a16:creationId xmlns:a16="http://schemas.microsoft.com/office/drawing/2014/main" id="{E8830571-04AC-4EEE-96D6-329B0E047AE9}"/>
              </a:ext>
            </a:extLst>
          </p:cNvPr>
          <p:cNvSpPr txBox="1"/>
          <p:nvPr/>
        </p:nvSpPr>
        <p:spPr>
          <a:xfrm>
            <a:off x="3108287" y="5431927"/>
            <a:ext cx="600710" cy="390525"/>
          </a:xfrm>
          <a:prstGeom prst="rect">
            <a:avLst/>
          </a:prstGeom>
        </p:spPr>
        <p:txBody>
          <a:bodyPr vert="horz" wrap="square" lIns="0" tIns="12700" rIns="0" bIns="0" rtlCol="0">
            <a:spAutoFit/>
          </a:bodyPr>
          <a:lstStyle/>
          <a:p>
            <a:pPr marL="27940" marR="18415" indent="-1270" algn="r">
              <a:lnSpc>
                <a:spcPct val="100000"/>
              </a:lnSpc>
              <a:spcBef>
                <a:spcPts val="100"/>
              </a:spcBef>
            </a:pPr>
            <a:r>
              <a:rPr sz="600" b="1" dirty="0">
                <a:latin typeface="Arial"/>
                <a:cs typeface="Arial"/>
              </a:rPr>
              <a:t>P</a:t>
            </a:r>
            <a:r>
              <a:rPr sz="600" b="1" spc="-5" dirty="0">
                <a:latin typeface="Arial"/>
                <a:cs typeface="Arial"/>
              </a:rPr>
              <a:t>.4.</a:t>
            </a:r>
            <a:r>
              <a:rPr sz="600" b="1" dirty="0">
                <a:latin typeface="Arial"/>
                <a:cs typeface="Arial"/>
              </a:rPr>
              <a:t>2</a:t>
            </a:r>
            <a:r>
              <a:rPr sz="600" b="1" spc="-5" dirty="0">
                <a:latin typeface="Arial"/>
                <a:cs typeface="Arial"/>
              </a:rPr>
              <a:t>.</a:t>
            </a:r>
            <a:r>
              <a:rPr sz="600" b="1" dirty="0">
                <a:latin typeface="Arial"/>
                <a:cs typeface="Arial"/>
              </a:rPr>
              <a:t>5</a:t>
            </a:r>
            <a:r>
              <a:rPr sz="600" b="1" spc="-5" dirty="0">
                <a:latin typeface="Arial"/>
                <a:cs typeface="Arial"/>
              </a:rPr>
              <a:t> </a:t>
            </a:r>
            <a:r>
              <a:rPr sz="600" b="1" dirty="0">
                <a:latin typeface="Arial"/>
                <a:cs typeface="Arial"/>
              </a:rPr>
              <a:t>P</a:t>
            </a:r>
            <a:r>
              <a:rPr sz="600" b="1" spc="-5" dirty="0">
                <a:latin typeface="Arial"/>
                <a:cs typeface="Arial"/>
              </a:rPr>
              <a:t>ri</a:t>
            </a:r>
            <a:r>
              <a:rPr sz="600" b="1" dirty="0">
                <a:latin typeface="Arial"/>
                <a:cs typeface="Arial"/>
              </a:rPr>
              <a:t>m</a:t>
            </a:r>
            <a:r>
              <a:rPr sz="600" b="1" spc="-5" dirty="0">
                <a:latin typeface="Arial"/>
                <a:cs typeface="Arial"/>
              </a:rPr>
              <a:t>a</a:t>
            </a:r>
            <a:r>
              <a:rPr sz="600" b="1" dirty="0">
                <a:latin typeface="Arial"/>
                <a:cs typeface="Arial"/>
              </a:rPr>
              <a:t>ry  </a:t>
            </a:r>
            <a:r>
              <a:rPr sz="600" b="1" spc="-5" dirty="0">
                <a:latin typeface="Arial"/>
                <a:cs typeface="Arial"/>
              </a:rPr>
              <a:t>a</a:t>
            </a:r>
            <a:r>
              <a:rPr sz="600" b="1" dirty="0">
                <a:latin typeface="Arial"/>
                <a:cs typeface="Arial"/>
              </a:rPr>
              <a:t>nd</a:t>
            </a:r>
            <a:r>
              <a:rPr sz="600" b="1" spc="-5" dirty="0">
                <a:latin typeface="Arial"/>
                <a:cs typeface="Arial"/>
              </a:rPr>
              <a:t> </a:t>
            </a:r>
            <a:r>
              <a:rPr sz="600" b="1" dirty="0">
                <a:latin typeface="Arial"/>
                <a:cs typeface="Arial"/>
              </a:rPr>
              <a:t>S</a:t>
            </a:r>
            <a:r>
              <a:rPr sz="600" b="1" spc="-5" dirty="0">
                <a:latin typeface="Arial"/>
                <a:cs typeface="Arial"/>
              </a:rPr>
              <a:t>e</a:t>
            </a:r>
            <a:r>
              <a:rPr sz="600" b="1" dirty="0">
                <a:latin typeface="Arial"/>
                <a:cs typeface="Arial"/>
              </a:rPr>
              <a:t>c</a:t>
            </a:r>
            <a:r>
              <a:rPr sz="600" b="1" spc="-5" dirty="0">
                <a:latin typeface="Arial"/>
                <a:cs typeface="Arial"/>
              </a:rPr>
              <a:t>on</a:t>
            </a:r>
            <a:r>
              <a:rPr sz="600" b="1" dirty="0">
                <a:latin typeface="Arial"/>
                <a:cs typeface="Arial"/>
              </a:rPr>
              <a:t>d</a:t>
            </a:r>
            <a:r>
              <a:rPr sz="600" b="1" spc="-5" dirty="0">
                <a:latin typeface="Arial"/>
                <a:cs typeface="Arial"/>
              </a:rPr>
              <a:t>a</a:t>
            </a:r>
            <a:r>
              <a:rPr sz="600" b="1" dirty="0">
                <a:latin typeface="Arial"/>
                <a:cs typeface="Arial"/>
              </a:rPr>
              <a:t>ry</a:t>
            </a:r>
            <a:endParaRPr sz="600">
              <a:latin typeface="Arial"/>
              <a:cs typeface="Arial"/>
            </a:endParaRPr>
          </a:p>
          <a:p>
            <a:pPr marR="66675" algn="r">
              <a:lnSpc>
                <a:spcPts val="715"/>
              </a:lnSpc>
            </a:pPr>
            <a:r>
              <a:rPr sz="600" b="1" spc="-5" dirty="0">
                <a:latin typeface="Arial"/>
                <a:cs typeface="Arial"/>
              </a:rPr>
              <a:t>Stripper</a:t>
            </a:r>
            <a:r>
              <a:rPr sz="600" b="1" spc="-30" dirty="0">
                <a:latin typeface="Arial"/>
                <a:cs typeface="Arial"/>
              </a:rPr>
              <a:t> </a:t>
            </a:r>
            <a:r>
              <a:rPr sz="600" b="1" spc="-5" dirty="0">
                <a:latin typeface="Arial"/>
                <a:cs typeface="Arial"/>
              </a:rPr>
              <a:t>Foil</a:t>
            </a:r>
            <a:endParaRPr sz="600">
              <a:latin typeface="Arial"/>
              <a:cs typeface="Arial"/>
            </a:endParaRPr>
          </a:p>
          <a:p>
            <a:pPr marR="5080" algn="r">
              <a:lnSpc>
                <a:spcPct val="100000"/>
              </a:lnSpc>
            </a:pPr>
            <a:r>
              <a:rPr sz="600" spc="-5" dirty="0">
                <a:latin typeface="Arial"/>
                <a:cs typeface="Arial"/>
              </a:rPr>
              <a:t>Cha</a:t>
            </a:r>
            <a:r>
              <a:rPr sz="600" dirty="0">
                <a:latin typeface="Arial"/>
                <a:cs typeface="Arial"/>
              </a:rPr>
              <a:t>r</a:t>
            </a:r>
            <a:r>
              <a:rPr sz="600" spc="-5" dirty="0">
                <a:latin typeface="Arial"/>
                <a:cs typeface="Arial"/>
              </a:rPr>
              <a:t>lott</a:t>
            </a:r>
            <a:r>
              <a:rPr sz="600" dirty="0">
                <a:latin typeface="Arial"/>
                <a:cs typeface="Arial"/>
              </a:rPr>
              <a:t>e </a:t>
            </a:r>
            <a:r>
              <a:rPr sz="600" spc="-5" dirty="0">
                <a:latin typeface="Arial"/>
                <a:cs typeface="Arial"/>
              </a:rPr>
              <a:t>B</a:t>
            </a:r>
            <a:r>
              <a:rPr sz="600" dirty="0">
                <a:latin typeface="Arial"/>
                <a:cs typeface="Arial"/>
              </a:rPr>
              <a:t>a</a:t>
            </a:r>
            <a:r>
              <a:rPr sz="600" spc="-5" dirty="0">
                <a:latin typeface="Arial"/>
                <a:cs typeface="Arial"/>
              </a:rPr>
              <a:t>rbier</a:t>
            </a:r>
            <a:endParaRPr sz="600">
              <a:latin typeface="Arial"/>
              <a:cs typeface="Arial"/>
            </a:endParaRPr>
          </a:p>
        </p:txBody>
      </p:sp>
      <p:sp>
        <p:nvSpPr>
          <p:cNvPr id="211" name="object 208">
            <a:extLst>
              <a:ext uri="{FF2B5EF4-FFF2-40B4-BE49-F238E27FC236}">
                <a16:creationId xmlns:a16="http://schemas.microsoft.com/office/drawing/2014/main" id="{4CC087CB-379C-4D10-A5CB-2E97C0C6091E}"/>
              </a:ext>
            </a:extLst>
          </p:cNvPr>
          <p:cNvSpPr/>
          <p:nvPr/>
        </p:nvSpPr>
        <p:spPr>
          <a:xfrm>
            <a:off x="2951678" y="2866665"/>
            <a:ext cx="410209" cy="2767965"/>
          </a:xfrm>
          <a:custGeom>
            <a:avLst/>
            <a:gdLst/>
            <a:ahLst/>
            <a:cxnLst/>
            <a:rect l="l" t="t" r="r" b="b"/>
            <a:pathLst>
              <a:path w="410210" h="2767965">
                <a:moveTo>
                  <a:pt x="409817" y="0"/>
                </a:moveTo>
                <a:lnTo>
                  <a:pt x="409817" y="114198"/>
                </a:lnTo>
                <a:lnTo>
                  <a:pt x="0" y="114198"/>
                </a:lnTo>
                <a:lnTo>
                  <a:pt x="0" y="2767481"/>
                </a:lnTo>
                <a:lnTo>
                  <a:pt x="114198" y="2767481"/>
                </a:lnTo>
              </a:path>
            </a:pathLst>
          </a:custGeom>
          <a:ln w="12688">
            <a:solidFill>
              <a:srgbClr val="404040"/>
            </a:solidFill>
          </a:ln>
        </p:spPr>
        <p:txBody>
          <a:bodyPr wrap="square" lIns="0" tIns="0" rIns="0" bIns="0" rtlCol="0"/>
          <a:lstStyle/>
          <a:p>
            <a:endParaRPr/>
          </a:p>
        </p:txBody>
      </p:sp>
      <p:sp>
        <p:nvSpPr>
          <p:cNvPr id="4" name="Rectangle 3">
            <a:extLst>
              <a:ext uri="{FF2B5EF4-FFF2-40B4-BE49-F238E27FC236}">
                <a16:creationId xmlns:a16="http://schemas.microsoft.com/office/drawing/2014/main" id="{569E4DD6-C3EB-4C1C-B72B-AFBF91F319FB}"/>
              </a:ext>
            </a:extLst>
          </p:cNvPr>
          <p:cNvSpPr/>
          <p:nvPr/>
        </p:nvSpPr>
        <p:spPr>
          <a:xfrm>
            <a:off x="2823160" y="2009540"/>
            <a:ext cx="1096960" cy="3987663"/>
          </a:xfrm>
          <a:prstGeom prst="rect">
            <a:avLst/>
          </a:prstGeom>
          <a:noFill/>
          <a:ln w="38100">
            <a:solidFill>
              <a:schemeClr val="accent6"/>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212" name="Rectangle 211">
            <a:extLst>
              <a:ext uri="{FF2B5EF4-FFF2-40B4-BE49-F238E27FC236}">
                <a16:creationId xmlns:a16="http://schemas.microsoft.com/office/drawing/2014/main" id="{84171274-3053-4B8E-AA95-17E048B22902}"/>
              </a:ext>
            </a:extLst>
          </p:cNvPr>
          <p:cNvSpPr/>
          <p:nvPr/>
        </p:nvSpPr>
        <p:spPr>
          <a:xfrm>
            <a:off x="4935842" y="2009540"/>
            <a:ext cx="1096960" cy="2799303"/>
          </a:xfrm>
          <a:prstGeom prst="rect">
            <a:avLst/>
          </a:prstGeom>
          <a:noFill/>
          <a:ln w="38100">
            <a:solidFill>
              <a:schemeClr val="accent6"/>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Tree>
    <p:extLst>
      <p:ext uri="{BB962C8B-B14F-4D97-AF65-F5344CB8AC3E}">
        <p14:creationId xmlns:p14="http://schemas.microsoft.com/office/powerpoint/2010/main" val="554520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CD 2/3 Review’s in July 2020 12-Month Look-Ahead</a:t>
            </a:r>
          </a:p>
        </p:txBody>
      </p:sp>
      <p:sp>
        <p:nvSpPr>
          <p:cNvPr id="3" name="Content Placeholder 2"/>
          <p:cNvSpPr>
            <a:spLocks noGrp="1"/>
          </p:cNvSpPr>
          <p:nvPr>
            <p:ph idx="1"/>
          </p:nvPr>
        </p:nvSpPr>
        <p:spPr/>
        <p:txBody>
          <a:bodyPr/>
          <a:lstStyle/>
          <a:p>
            <a:r>
              <a:rPr lang="en-US" dirty="0"/>
              <a:t>Complete Ring Systems Final Design Review </a:t>
            </a:r>
          </a:p>
          <a:p>
            <a:pPr lvl="1">
              <a:buFont typeface="Wingdings" panose="05000000000000000000" pitchFamily="2" charset="2"/>
              <a:buChar char="ü"/>
            </a:pPr>
            <a:r>
              <a:rPr lang="en-US" dirty="0"/>
              <a:t>Chicane and Septum Magnet FDR October 2020</a:t>
            </a:r>
          </a:p>
          <a:p>
            <a:r>
              <a:rPr lang="en-US" dirty="0"/>
              <a:t>Begin Procurement of Injection region Vacuum systems, Magnets and Power Supplies </a:t>
            </a:r>
          </a:p>
          <a:p>
            <a:pPr lvl="1"/>
            <a:r>
              <a:rPr lang="en-US" dirty="0"/>
              <a:t>Vacuum Systems</a:t>
            </a:r>
          </a:p>
          <a:p>
            <a:pPr lvl="2"/>
            <a:r>
              <a:rPr lang="en-US" dirty="0"/>
              <a:t>Contract Awards scheduled for early 2022 </a:t>
            </a:r>
          </a:p>
          <a:p>
            <a:pPr lvl="1">
              <a:buFont typeface="Wingdings" panose="05000000000000000000" pitchFamily="2" charset="2"/>
              <a:buChar char="ü"/>
            </a:pPr>
            <a:r>
              <a:rPr lang="en-US" dirty="0"/>
              <a:t>Injection Dump Quad Power Supplies </a:t>
            </a:r>
          </a:p>
          <a:p>
            <a:pPr lvl="2"/>
            <a:r>
              <a:rPr lang="en-US" dirty="0"/>
              <a:t>Ametek 500A/20V Quad PS PO 4000188195 due June 2021</a:t>
            </a:r>
          </a:p>
          <a:p>
            <a:pPr lvl="2"/>
            <a:r>
              <a:rPr lang="en-US" dirty="0" err="1"/>
              <a:t>Danfysik</a:t>
            </a:r>
            <a:r>
              <a:rPr lang="en-US" dirty="0"/>
              <a:t> 7000 PO 4000188927 due October 2021</a:t>
            </a:r>
          </a:p>
          <a:p>
            <a:pPr lvl="1">
              <a:buFont typeface="Wingdings" panose="05000000000000000000" pitchFamily="2" charset="2"/>
              <a:buChar char="ü"/>
            </a:pPr>
            <a:r>
              <a:rPr lang="en-US" dirty="0"/>
              <a:t>Injection region Chicane 2, 3, and Septum magnets with </a:t>
            </a:r>
            <a:r>
              <a:rPr lang="en-US" dirty="0" err="1"/>
              <a:t>FermiLab</a:t>
            </a:r>
            <a:endParaRPr lang="en-US" dirty="0"/>
          </a:p>
          <a:p>
            <a:pPr lvl="2"/>
            <a:r>
              <a:rPr lang="en-US" dirty="0"/>
              <a:t>PO 4000186990 for Chicanes due December 2022</a:t>
            </a:r>
          </a:p>
          <a:p>
            <a:pPr lvl="2"/>
            <a:r>
              <a:rPr lang="en-US" dirty="0"/>
              <a:t>PO 4000186923 for Septum due September 2022</a:t>
            </a:r>
          </a:p>
          <a:p>
            <a:pPr lvl="1">
              <a:buFont typeface="Wingdings" panose="05000000000000000000" pitchFamily="2" charset="2"/>
              <a:buChar char="ü"/>
            </a:pPr>
            <a:r>
              <a:rPr lang="en-US" dirty="0"/>
              <a:t>Injection Kicker (Bump) Magnet Power Supply Upgrade </a:t>
            </a:r>
          </a:p>
          <a:p>
            <a:pPr lvl="2"/>
            <a:r>
              <a:rPr lang="en-US" dirty="0"/>
              <a:t>Completed January 2021</a:t>
            </a:r>
          </a:p>
          <a:p>
            <a:pPr lvl="1"/>
            <a:endParaRPr lang="en-US" dirty="0"/>
          </a:p>
        </p:txBody>
      </p:sp>
      <p:sp>
        <p:nvSpPr>
          <p:cNvPr id="7" name="Rectangle: Rounded Corners 6">
            <a:extLst>
              <a:ext uri="{FF2B5EF4-FFF2-40B4-BE49-F238E27FC236}">
                <a16:creationId xmlns:a16="http://schemas.microsoft.com/office/drawing/2014/main" id="{7307627D-3B40-4A13-B375-63B60E48B47A}"/>
              </a:ext>
            </a:extLst>
          </p:cNvPr>
          <p:cNvSpPr/>
          <p:nvPr/>
        </p:nvSpPr>
        <p:spPr>
          <a:xfrm>
            <a:off x="9918172" y="813816"/>
            <a:ext cx="1736250" cy="355807"/>
          </a:xfrm>
          <a:prstGeom prst="roundRect">
            <a:avLst/>
          </a:prstGeom>
          <a:solidFill>
            <a:schemeClr val="tx2"/>
          </a:solidFill>
          <a:ln w="19050">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r>
              <a:rPr lang="en-US" b="1" dirty="0">
                <a:solidFill>
                  <a:schemeClr val="bg1"/>
                </a:solidFill>
              </a:rPr>
              <a:t>Charge:</a:t>
            </a:r>
            <a:r>
              <a:rPr lang="en-US" b="1" baseline="0" dirty="0">
                <a:solidFill>
                  <a:schemeClr val="bg1"/>
                </a:solidFill>
              </a:rPr>
              <a:t> 6</a:t>
            </a:r>
            <a:endParaRPr lang="en-US" b="1" dirty="0">
              <a:solidFill>
                <a:schemeClr val="bg1"/>
              </a:solidFill>
            </a:endParaRPr>
          </a:p>
        </p:txBody>
      </p:sp>
    </p:spTree>
    <p:extLst>
      <p:ext uri="{BB962C8B-B14F-4D97-AF65-F5344CB8AC3E}">
        <p14:creationId xmlns:p14="http://schemas.microsoft.com/office/powerpoint/2010/main" val="38451007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CD 2/3 Review’s in July 2020 12-Month Look-Ahead cont.</a:t>
            </a:r>
          </a:p>
        </p:txBody>
      </p:sp>
      <p:sp>
        <p:nvSpPr>
          <p:cNvPr id="3" name="Content Placeholder 2"/>
          <p:cNvSpPr>
            <a:spLocks noGrp="1"/>
          </p:cNvSpPr>
          <p:nvPr>
            <p:ph idx="1"/>
          </p:nvPr>
        </p:nvSpPr>
        <p:spPr>
          <a:xfrm>
            <a:off x="448055" y="1242074"/>
            <a:ext cx="6751031" cy="5060147"/>
          </a:xfrm>
          <a:noFill/>
          <a:ln w="9525">
            <a:noFill/>
            <a:miter lim="800000"/>
            <a:headEnd/>
            <a:tailEnd/>
          </a:ln>
        </p:spPr>
        <p:txBody>
          <a:bodyPr vert="horz" wrap="square" lIns="91440" tIns="45720" rIns="91440" bIns="45720" numCol="1" anchor="t" anchorCtr="0" compatLnSpc="1">
            <a:prstTxWarp prst="textNoShape">
              <a:avLst/>
            </a:prstTxWarp>
            <a:noAutofit/>
          </a:bodyPr>
          <a:lstStyle/>
          <a:p>
            <a:r>
              <a:rPr lang="en-US" dirty="0"/>
              <a:t>Complete Extraction Septum shim analysis and design if necessary</a:t>
            </a:r>
          </a:p>
          <a:p>
            <a:pPr lvl="1">
              <a:buFont typeface="Wingdings" panose="05000000000000000000" pitchFamily="2" charset="2"/>
              <a:buChar char="ü"/>
            </a:pPr>
            <a:r>
              <a:rPr lang="en-US" dirty="0"/>
              <a:t>Analysis confirmed necessity of shims</a:t>
            </a:r>
          </a:p>
          <a:p>
            <a:pPr lvl="1">
              <a:buFont typeface="Wingdings" panose="05000000000000000000" pitchFamily="2" charset="2"/>
              <a:buChar char="ü"/>
            </a:pPr>
            <a:r>
              <a:rPr lang="en-US" dirty="0"/>
              <a:t>Solid design model complete and ready for detailed drawings</a:t>
            </a:r>
          </a:p>
          <a:p>
            <a:endParaRPr lang="en-US" dirty="0"/>
          </a:p>
          <a:p>
            <a:endParaRPr lang="en-US" dirty="0"/>
          </a:p>
          <a:p>
            <a:endParaRPr lang="en-US" dirty="0"/>
          </a:p>
        </p:txBody>
      </p:sp>
      <p:grpSp>
        <p:nvGrpSpPr>
          <p:cNvPr id="5" name="Group 4">
            <a:extLst>
              <a:ext uri="{FF2B5EF4-FFF2-40B4-BE49-F238E27FC236}">
                <a16:creationId xmlns:a16="http://schemas.microsoft.com/office/drawing/2014/main" id="{052D827D-5744-4815-8DB9-3FC59F8AFC11}"/>
              </a:ext>
            </a:extLst>
          </p:cNvPr>
          <p:cNvGrpSpPr/>
          <p:nvPr/>
        </p:nvGrpSpPr>
        <p:grpSpPr>
          <a:xfrm>
            <a:off x="7076400" y="890325"/>
            <a:ext cx="4667545" cy="5462696"/>
            <a:chOff x="4259180" y="742826"/>
            <a:chExt cx="4667545" cy="5462696"/>
          </a:xfrm>
        </p:grpSpPr>
        <p:pic>
          <p:nvPicPr>
            <p:cNvPr id="6" name="Picture 5">
              <a:extLst>
                <a:ext uri="{FF2B5EF4-FFF2-40B4-BE49-F238E27FC236}">
                  <a16:creationId xmlns:a16="http://schemas.microsoft.com/office/drawing/2014/main" id="{C843F630-6C20-4E6E-B0EF-513A74163500}"/>
                </a:ext>
              </a:extLst>
            </p:cNvPr>
            <p:cNvPicPr>
              <a:picLocks noChangeAspect="1"/>
            </p:cNvPicPr>
            <p:nvPr/>
          </p:nvPicPr>
          <p:blipFill>
            <a:blip r:embed="rId3"/>
            <a:stretch>
              <a:fillRect/>
            </a:stretch>
          </p:blipFill>
          <p:spPr>
            <a:xfrm>
              <a:off x="4259180" y="2973304"/>
              <a:ext cx="3184459" cy="2507403"/>
            </a:xfrm>
            <a:prstGeom prst="rect">
              <a:avLst/>
            </a:prstGeom>
          </p:spPr>
        </p:pic>
        <p:pic>
          <p:nvPicPr>
            <p:cNvPr id="8" name="Picture 7">
              <a:extLst>
                <a:ext uri="{FF2B5EF4-FFF2-40B4-BE49-F238E27FC236}">
                  <a16:creationId xmlns:a16="http://schemas.microsoft.com/office/drawing/2014/main" id="{1E473F05-F0CE-4053-80AF-655D7051FA4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654359" y="742826"/>
              <a:ext cx="2272366" cy="2522486"/>
            </a:xfrm>
            <a:prstGeom prst="rect">
              <a:avLst/>
            </a:prstGeom>
          </p:spPr>
        </p:pic>
        <p:sp>
          <p:nvSpPr>
            <p:cNvPr id="9" name="TextBox 8">
              <a:extLst>
                <a:ext uri="{FF2B5EF4-FFF2-40B4-BE49-F238E27FC236}">
                  <a16:creationId xmlns:a16="http://schemas.microsoft.com/office/drawing/2014/main" id="{08FB0F52-4FC9-497A-845B-710F57769075}"/>
                </a:ext>
              </a:extLst>
            </p:cNvPr>
            <p:cNvSpPr txBox="1"/>
            <p:nvPr/>
          </p:nvSpPr>
          <p:spPr>
            <a:xfrm>
              <a:off x="5266276" y="5531491"/>
              <a:ext cx="3115724" cy="674031"/>
            </a:xfrm>
            <a:prstGeom prst="rect">
              <a:avLst/>
            </a:prstGeom>
            <a:noFill/>
          </p:spPr>
          <p:txBody>
            <a:bodyPr wrap="square" rtlCol="0">
              <a:spAutoFit/>
            </a:bodyPr>
            <a:lstStyle/>
            <a:p>
              <a:pPr algn="l">
                <a:lnSpc>
                  <a:spcPct val="90000"/>
                </a:lnSpc>
              </a:pPr>
              <a:r>
                <a:rPr lang="en-US" sz="1400" dirty="0">
                  <a:latin typeface="+mn-lt"/>
                </a:rPr>
                <a:t>Upstream end of Extraction Lambertson in SNS tunnel, and FNAL simulation</a:t>
              </a:r>
            </a:p>
          </p:txBody>
        </p:sp>
        <p:cxnSp>
          <p:nvCxnSpPr>
            <p:cNvPr id="10" name="Straight Arrow Connector 9">
              <a:extLst>
                <a:ext uri="{FF2B5EF4-FFF2-40B4-BE49-F238E27FC236}">
                  <a16:creationId xmlns:a16="http://schemas.microsoft.com/office/drawing/2014/main" id="{F4AF73B2-642F-48E7-B7BD-667FC43F8598}"/>
                </a:ext>
              </a:extLst>
            </p:cNvPr>
            <p:cNvCxnSpPr>
              <a:cxnSpLocks/>
              <a:stCxn id="11" idx="3"/>
            </p:cNvCxnSpPr>
            <p:nvPr/>
          </p:nvCxnSpPr>
          <p:spPr>
            <a:xfrm flipV="1">
              <a:off x="6075574" y="1866767"/>
              <a:ext cx="1154959" cy="507334"/>
            </a:xfrm>
            <a:prstGeom prst="straightConnector1">
              <a:avLst/>
            </a:prstGeom>
            <a:ln w="28575">
              <a:solidFill>
                <a:srgbClr val="FF0000"/>
              </a:solidFill>
              <a:miter lim="800000"/>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E41E513E-6263-4D7C-B78C-067F7C4838B0}"/>
                </a:ext>
              </a:extLst>
            </p:cNvPr>
            <p:cNvSpPr txBox="1"/>
            <p:nvPr/>
          </p:nvSpPr>
          <p:spPr>
            <a:xfrm>
              <a:off x="4839440" y="1746237"/>
              <a:ext cx="1236134" cy="1255728"/>
            </a:xfrm>
            <a:prstGeom prst="rect">
              <a:avLst/>
            </a:prstGeom>
            <a:noFill/>
            <a:ln>
              <a:solidFill>
                <a:srgbClr val="FF0000"/>
              </a:solidFill>
            </a:ln>
          </p:spPr>
          <p:txBody>
            <a:bodyPr wrap="square" rtlCol="0">
              <a:spAutoFit/>
            </a:bodyPr>
            <a:lstStyle/>
            <a:p>
              <a:pPr algn="l">
                <a:lnSpc>
                  <a:spcPct val="90000"/>
                </a:lnSpc>
              </a:pPr>
              <a:r>
                <a:rPr lang="en-US" sz="1400" dirty="0">
                  <a:latin typeface="+mn-lt"/>
                </a:rPr>
                <a:t>Existing pole shims require splitting magnet to replace</a:t>
              </a:r>
            </a:p>
          </p:txBody>
        </p:sp>
        <p:sp>
          <p:nvSpPr>
            <p:cNvPr id="12" name="TextBox 11">
              <a:extLst>
                <a:ext uri="{FF2B5EF4-FFF2-40B4-BE49-F238E27FC236}">
                  <a16:creationId xmlns:a16="http://schemas.microsoft.com/office/drawing/2014/main" id="{286D0DAF-2A6E-4154-B2F6-903CC1013EBC}"/>
                </a:ext>
              </a:extLst>
            </p:cNvPr>
            <p:cNvSpPr txBox="1"/>
            <p:nvPr/>
          </p:nvSpPr>
          <p:spPr>
            <a:xfrm>
              <a:off x="7303093" y="4269752"/>
              <a:ext cx="1623631" cy="674031"/>
            </a:xfrm>
            <a:prstGeom prst="rect">
              <a:avLst/>
            </a:prstGeom>
            <a:noFill/>
            <a:ln>
              <a:solidFill>
                <a:srgbClr val="7030A0"/>
              </a:solidFill>
            </a:ln>
          </p:spPr>
          <p:txBody>
            <a:bodyPr wrap="square" rtlCol="0">
              <a:spAutoFit/>
            </a:bodyPr>
            <a:lstStyle/>
            <a:p>
              <a:pPr algn="l">
                <a:lnSpc>
                  <a:spcPct val="90000"/>
                </a:lnSpc>
              </a:pPr>
              <a:r>
                <a:rPr lang="en-US" sz="1400" dirty="0">
                  <a:latin typeface="+mn-lt"/>
                </a:rPr>
                <a:t>new shims install on front face of magnet yoke</a:t>
              </a:r>
            </a:p>
          </p:txBody>
        </p:sp>
        <p:cxnSp>
          <p:nvCxnSpPr>
            <p:cNvPr id="13" name="Straight Arrow Connector 12">
              <a:extLst>
                <a:ext uri="{FF2B5EF4-FFF2-40B4-BE49-F238E27FC236}">
                  <a16:creationId xmlns:a16="http://schemas.microsoft.com/office/drawing/2014/main" id="{D4729B64-DE57-4638-BC34-2BE958377669}"/>
                </a:ext>
              </a:extLst>
            </p:cNvPr>
            <p:cNvCxnSpPr>
              <a:cxnSpLocks/>
              <a:stCxn id="12" idx="1"/>
            </p:cNvCxnSpPr>
            <p:nvPr/>
          </p:nvCxnSpPr>
          <p:spPr>
            <a:xfrm flipH="1">
              <a:off x="6329619" y="4606768"/>
              <a:ext cx="973474" cy="227699"/>
            </a:xfrm>
            <a:prstGeom prst="straightConnector1">
              <a:avLst/>
            </a:prstGeom>
            <a:ln w="28575">
              <a:solidFill>
                <a:srgbClr val="7030A0"/>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721CA549-6863-4A24-B562-3B1FBCF26F64}"/>
                </a:ext>
              </a:extLst>
            </p:cNvPr>
            <p:cNvCxnSpPr>
              <a:cxnSpLocks/>
              <a:stCxn id="12" idx="0"/>
            </p:cNvCxnSpPr>
            <p:nvPr/>
          </p:nvCxnSpPr>
          <p:spPr>
            <a:xfrm flipH="1" flipV="1">
              <a:off x="7443639" y="2004070"/>
              <a:ext cx="671270" cy="2265682"/>
            </a:xfrm>
            <a:prstGeom prst="straightConnector1">
              <a:avLst/>
            </a:prstGeom>
            <a:ln w="28575">
              <a:solidFill>
                <a:srgbClr val="7030A0"/>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8151CE04-D938-44B7-B1B2-0A7435BE3E86}"/>
                </a:ext>
              </a:extLst>
            </p:cNvPr>
            <p:cNvCxnSpPr>
              <a:cxnSpLocks/>
              <a:stCxn id="11" idx="2"/>
            </p:cNvCxnSpPr>
            <p:nvPr/>
          </p:nvCxnSpPr>
          <p:spPr>
            <a:xfrm>
              <a:off x="5457507" y="3001965"/>
              <a:ext cx="281451" cy="1664550"/>
            </a:xfrm>
            <a:prstGeom prst="straightConnector1">
              <a:avLst/>
            </a:prstGeom>
            <a:ln w="28575">
              <a:solidFill>
                <a:srgbClr val="FF0000"/>
              </a:solidFill>
              <a:miter lim="800000"/>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3848827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CD 2/3 Review’s in July 2020 12-Month Look-Ahead cont.</a:t>
            </a:r>
          </a:p>
        </p:txBody>
      </p:sp>
      <p:sp>
        <p:nvSpPr>
          <p:cNvPr id="3" name="Content Placeholder 2"/>
          <p:cNvSpPr>
            <a:spLocks noGrp="1"/>
          </p:cNvSpPr>
          <p:nvPr>
            <p:ph idx="1"/>
          </p:nvPr>
        </p:nvSpPr>
        <p:spPr>
          <a:xfrm>
            <a:off x="448055" y="1242074"/>
            <a:ext cx="6751031" cy="1649067"/>
          </a:xfrm>
          <a:noFill/>
          <a:ln w="9525">
            <a:noFill/>
            <a:miter lim="800000"/>
            <a:headEnd/>
            <a:tailEnd/>
          </a:ln>
        </p:spPr>
        <p:txBody>
          <a:bodyPr vert="horz" wrap="square" lIns="91440" tIns="45720" rIns="91440" bIns="45720" numCol="1" anchor="t" anchorCtr="0" compatLnSpc="1">
            <a:prstTxWarp prst="textNoShape">
              <a:avLst/>
            </a:prstTxWarp>
            <a:noAutofit/>
          </a:bodyPr>
          <a:lstStyle/>
          <a:p>
            <a:r>
              <a:rPr lang="en-US" dirty="0"/>
              <a:t>Complete Extraction Kicker Power Supply 30-day test</a:t>
            </a:r>
          </a:p>
          <a:p>
            <a:pPr lvl="1">
              <a:buFont typeface="Wingdings" panose="05000000000000000000" pitchFamily="2" charset="2"/>
              <a:buChar char="ü"/>
            </a:pPr>
            <a:r>
              <a:rPr lang="en-US" dirty="0"/>
              <a:t> Successfully completed 30-day test and extended run</a:t>
            </a:r>
          </a:p>
          <a:p>
            <a:endParaRPr lang="en-US" dirty="0"/>
          </a:p>
          <a:p>
            <a:endParaRPr lang="en-US" dirty="0"/>
          </a:p>
          <a:p>
            <a:endParaRPr lang="en-US" dirty="0"/>
          </a:p>
        </p:txBody>
      </p:sp>
      <p:grpSp>
        <p:nvGrpSpPr>
          <p:cNvPr id="23" name="Group 22">
            <a:extLst>
              <a:ext uri="{FF2B5EF4-FFF2-40B4-BE49-F238E27FC236}">
                <a16:creationId xmlns:a16="http://schemas.microsoft.com/office/drawing/2014/main" id="{FFC813C1-9508-40DD-B2AE-BECAD0A40748}"/>
              </a:ext>
            </a:extLst>
          </p:cNvPr>
          <p:cNvGrpSpPr/>
          <p:nvPr/>
        </p:nvGrpSpPr>
        <p:grpSpPr>
          <a:xfrm>
            <a:off x="238835" y="2972606"/>
            <a:ext cx="4917743" cy="3343701"/>
            <a:chOff x="238835" y="2972606"/>
            <a:chExt cx="4917743" cy="3343701"/>
          </a:xfrm>
        </p:grpSpPr>
        <p:pic>
          <p:nvPicPr>
            <p:cNvPr id="20" name="Picture 19" descr="Graphical user interface&#10;&#10;Description automatically generated">
              <a:extLst>
                <a:ext uri="{FF2B5EF4-FFF2-40B4-BE49-F238E27FC236}">
                  <a16:creationId xmlns:a16="http://schemas.microsoft.com/office/drawing/2014/main" id="{6CF402DF-5342-4A38-B61E-FDF1E7CE1A57}"/>
                </a:ext>
              </a:extLst>
            </p:cNvPr>
            <p:cNvPicPr>
              <a:picLocks noChangeAspect="1"/>
            </p:cNvPicPr>
            <p:nvPr/>
          </p:nvPicPr>
          <p:blipFill>
            <a:blip r:embed="rId3"/>
            <a:stretch>
              <a:fillRect/>
            </a:stretch>
          </p:blipFill>
          <p:spPr>
            <a:xfrm>
              <a:off x="698310" y="2972606"/>
              <a:ext cx="4458268" cy="3343701"/>
            </a:xfrm>
            <a:prstGeom prst="rect">
              <a:avLst/>
            </a:prstGeom>
          </p:spPr>
        </p:pic>
        <p:sp>
          <p:nvSpPr>
            <p:cNvPr id="16" name="TextBox 15">
              <a:extLst>
                <a:ext uri="{FF2B5EF4-FFF2-40B4-BE49-F238E27FC236}">
                  <a16:creationId xmlns:a16="http://schemas.microsoft.com/office/drawing/2014/main" id="{51BCE470-94F8-4CDC-ACC5-E48FF96175EE}"/>
                </a:ext>
              </a:extLst>
            </p:cNvPr>
            <p:cNvSpPr txBox="1"/>
            <p:nvPr/>
          </p:nvSpPr>
          <p:spPr>
            <a:xfrm>
              <a:off x="238835" y="4142096"/>
              <a:ext cx="1523174" cy="286232"/>
            </a:xfrm>
            <a:prstGeom prst="rect">
              <a:avLst/>
            </a:prstGeom>
            <a:noFill/>
          </p:spPr>
          <p:txBody>
            <a:bodyPr wrap="none" rtlCol="0">
              <a:spAutoFit/>
            </a:bodyPr>
            <a:lstStyle/>
            <a:p>
              <a:pPr algn="l">
                <a:lnSpc>
                  <a:spcPct val="90000"/>
                </a:lnSpc>
              </a:pPr>
              <a:r>
                <a:rPr lang="en-US" sz="1400" dirty="0">
                  <a:solidFill>
                    <a:srgbClr val="00007C"/>
                  </a:solidFill>
                  <a:latin typeface="+mn-lt"/>
                </a:rPr>
                <a:t>Primary Current</a:t>
              </a:r>
            </a:p>
          </p:txBody>
        </p:sp>
        <p:sp>
          <p:nvSpPr>
            <p:cNvPr id="17" name="TextBox 16">
              <a:extLst>
                <a:ext uri="{FF2B5EF4-FFF2-40B4-BE49-F238E27FC236}">
                  <a16:creationId xmlns:a16="http://schemas.microsoft.com/office/drawing/2014/main" id="{1AA9BE26-A5C4-4F88-8077-87D6EBA479AE}"/>
                </a:ext>
              </a:extLst>
            </p:cNvPr>
            <p:cNvSpPr txBox="1"/>
            <p:nvPr/>
          </p:nvSpPr>
          <p:spPr>
            <a:xfrm>
              <a:off x="2927444" y="4083874"/>
              <a:ext cx="1260281" cy="286232"/>
            </a:xfrm>
            <a:prstGeom prst="rect">
              <a:avLst/>
            </a:prstGeom>
            <a:noFill/>
          </p:spPr>
          <p:txBody>
            <a:bodyPr wrap="none" rtlCol="0">
              <a:spAutoFit/>
            </a:bodyPr>
            <a:lstStyle/>
            <a:p>
              <a:pPr algn="l">
                <a:lnSpc>
                  <a:spcPct val="90000"/>
                </a:lnSpc>
              </a:pPr>
              <a:r>
                <a:rPr lang="en-US" sz="1400" dirty="0">
                  <a:solidFill>
                    <a:srgbClr val="920092"/>
                  </a:solidFill>
                  <a:latin typeface="+mn-lt"/>
                </a:rPr>
                <a:t>PFN Voltage</a:t>
              </a:r>
            </a:p>
          </p:txBody>
        </p:sp>
        <p:sp>
          <p:nvSpPr>
            <p:cNvPr id="21" name="TextBox 20">
              <a:extLst>
                <a:ext uri="{FF2B5EF4-FFF2-40B4-BE49-F238E27FC236}">
                  <a16:creationId xmlns:a16="http://schemas.microsoft.com/office/drawing/2014/main" id="{4B7F72C1-DF8A-4CE7-A24B-206F44418D24}"/>
                </a:ext>
              </a:extLst>
            </p:cNvPr>
            <p:cNvSpPr txBox="1"/>
            <p:nvPr/>
          </p:nvSpPr>
          <p:spPr>
            <a:xfrm>
              <a:off x="2908095" y="5049931"/>
              <a:ext cx="1830950" cy="286232"/>
            </a:xfrm>
            <a:prstGeom prst="rect">
              <a:avLst/>
            </a:prstGeom>
            <a:noFill/>
          </p:spPr>
          <p:txBody>
            <a:bodyPr wrap="none" rtlCol="0">
              <a:spAutoFit/>
            </a:bodyPr>
            <a:lstStyle/>
            <a:p>
              <a:pPr algn="l">
                <a:lnSpc>
                  <a:spcPct val="90000"/>
                </a:lnSpc>
              </a:pPr>
              <a:r>
                <a:rPr lang="en-US" sz="1400" dirty="0">
                  <a:solidFill>
                    <a:srgbClr val="009294"/>
                  </a:solidFill>
                  <a:latin typeface="+mn-lt"/>
                </a:rPr>
                <a:t>Secondary Current</a:t>
              </a:r>
            </a:p>
          </p:txBody>
        </p:sp>
        <p:sp>
          <p:nvSpPr>
            <p:cNvPr id="22" name="TextBox 21">
              <a:extLst>
                <a:ext uri="{FF2B5EF4-FFF2-40B4-BE49-F238E27FC236}">
                  <a16:creationId xmlns:a16="http://schemas.microsoft.com/office/drawing/2014/main" id="{2A027DB9-8750-42B1-B6B4-1636A595D07D}"/>
                </a:ext>
              </a:extLst>
            </p:cNvPr>
            <p:cNvSpPr txBox="1"/>
            <p:nvPr/>
          </p:nvSpPr>
          <p:spPr>
            <a:xfrm>
              <a:off x="1195301" y="5532960"/>
              <a:ext cx="1880643" cy="286232"/>
            </a:xfrm>
            <a:prstGeom prst="rect">
              <a:avLst/>
            </a:prstGeom>
            <a:noFill/>
          </p:spPr>
          <p:txBody>
            <a:bodyPr wrap="none" rtlCol="0">
              <a:spAutoFit/>
            </a:bodyPr>
            <a:lstStyle/>
            <a:p>
              <a:pPr algn="l">
                <a:lnSpc>
                  <a:spcPct val="90000"/>
                </a:lnSpc>
              </a:pPr>
              <a:r>
                <a:rPr lang="en-US" sz="1400" dirty="0">
                  <a:solidFill>
                    <a:srgbClr val="017801"/>
                  </a:solidFill>
                  <a:latin typeface="+mn-lt"/>
                </a:rPr>
                <a:t>Secondary Voltage</a:t>
              </a:r>
            </a:p>
          </p:txBody>
        </p:sp>
      </p:grpSp>
      <p:pic>
        <p:nvPicPr>
          <p:cNvPr id="25" name="Picture 24" descr="A picture containing LEGO, toy, sky, snow&#10;&#10;Description automatically generated">
            <a:extLst>
              <a:ext uri="{FF2B5EF4-FFF2-40B4-BE49-F238E27FC236}">
                <a16:creationId xmlns:a16="http://schemas.microsoft.com/office/drawing/2014/main" id="{4CC3F94A-D3EC-4159-BABC-DA37AB6B326D}"/>
              </a:ext>
            </a:extLst>
          </p:cNvPr>
          <p:cNvPicPr>
            <a:picLocks noChangeAspect="1"/>
          </p:cNvPicPr>
          <p:nvPr/>
        </p:nvPicPr>
        <p:blipFill>
          <a:blip r:embed="rId4"/>
          <a:stretch>
            <a:fillRect/>
          </a:stretch>
        </p:blipFill>
        <p:spPr>
          <a:xfrm>
            <a:off x="6948830" y="2229831"/>
            <a:ext cx="5036101" cy="3568890"/>
          </a:xfrm>
          <a:prstGeom prst="rect">
            <a:avLst/>
          </a:prstGeom>
        </p:spPr>
      </p:pic>
      <p:sp>
        <p:nvSpPr>
          <p:cNvPr id="26" name="TextBox 25">
            <a:extLst>
              <a:ext uri="{FF2B5EF4-FFF2-40B4-BE49-F238E27FC236}">
                <a16:creationId xmlns:a16="http://schemas.microsoft.com/office/drawing/2014/main" id="{0E879563-756D-466D-8048-7F395FFF63A7}"/>
              </a:ext>
            </a:extLst>
          </p:cNvPr>
          <p:cNvSpPr txBox="1"/>
          <p:nvPr/>
        </p:nvSpPr>
        <p:spPr>
          <a:xfrm>
            <a:off x="9908274" y="2059015"/>
            <a:ext cx="763351" cy="341632"/>
          </a:xfrm>
          <a:prstGeom prst="rect">
            <a:avLst/>
          </a:prstGeom>
          <a:noFill/>
          <a:ln>
            <a:solidFill>
              <a:schemeClr val="tx1"/>
            </a:solidFill>
          </a:ln>
        </p:spPr>
        <p:txBody>
          <a:bodyPr wrap="none" rtlCol="0">
            <a:spAutoFit/>
          </a:bodyPr>
          <a:lstStyle/>
          <a:p>
            <a:pPr algn="l">
              <a:lnSpc>
                <a:spcPct val="90000"/>
              </a:lnSpc>
            </a:pPr>
            <a:r>
              <a:rPr lang="en-US" dirty="0">
                <a:latin typeface="+mn-lt"/>
              </a:rPr>
              <a:t>RCPS</a:t>
            </a:r>
          </a:p>
        </p:txBody>
      </p:sp>
      <p:cxnSp>
        <p:nvCxnSpPr>
          <p:cNvPr id="28" name="Straight Arrow Connector 27">
            <a:extLst>
              <a:ext uri="{FF2B5EF4-FFF2-40B4-BE49-F238E27FC236}">
                <a16:creationId xmlns:a16="http://schemas.microsoft.com/office/drawing/2014/main" id="{C86BF6B3-8F91-494B-847E-CF25D0555501}"/>
              </a:ext>
            </a:extLst>
          </p:cNvPr>
          <p:cNvCxnSpPr>
            <a:stCxn id="26" idx="2"/>
          </p:cNvCxnSpPr>
          <p:nvPr/>
        </p:nvCxnSpPr>
        <p:spPr>
          <a:xfrm flipH="1">
            <a:off x="9676263" y="2400647"/>
            <a:ext cx="613687" cy="571959"/>
          </a:xfrm>
          <a:prstGeom prst="straightConnector1">
            <a:avLst/>
          </a:prstGeom>
          <a:ln w="28575">
            <a:solidFill>
              <a:srgbClr val="FF0000"/>
            </a:solidFill>
            <a:miter lim="800000"/>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168F0BA7-F73E-4F66-87F0-AC0EC84893D7}"/>
              </a:ext>
            </a:extLst>
          </p:cNvPr>
          <p:cNvSpPr txBox="1"/>
          <p:nvPr/>
        </p:nvSpPr>
        <p:spPr>
          <a:xfrm>
            <a:off x="8373826" y="1801573"/>
            <a:ext cx="604653" cy="341632"/>
          </a:xfrm>
          <a:prstGeom prst="rect">
            <a:avLst/>
          </a:prstGeom>
          <a:noFill/>
          <a:ln>
            <a:solidFill>
              <a:schemeClr val="tx1"/>
            </a:solidFill>
          </a:ln>
        </p:spPr>
        <p:txBody>
          <a:bodyPr wrap="none" rtlCol="0">
            <a:spAutoFit/>
          </a:bodyPr>
          <a:lstStyle/>
          <a:p>
            <a:pPr algn="l">
              <a:lnSpc>
                <a:spcPct val="90000"/>
              </a:lnSpc>
            </a:pPr>
            <a:r>
              <a:rPr lang="en-US" dirty="0">
                <a:latin typeface="+mn-lt"/>
              </a:rPr>
              <a:t>PFN</a:t>
            </a:r>
          </a:p>
        </p:txBody>
      </p:sp>
      <p:sp>
        <p:nvSpPr>
          <p:cNvPr id="30" name="TextBox 29">
            <a:extLst>
              <a:ext uri="{FF2B5EF4-FFF2-40B4-BE49-F238E27FC236}">
                <a16:creationId xmlns:a16="http://schemas.microsoft.com/office/drawing/2014/main" id="{82611A46-15E4-4991-8E0D-862EF31B6097}"/>
              </a:ext>
            </a:extLst>
          </p:cNvPr>
          <p:cNvSpPr txBox="1"/>
          <p:nvPr/>
        </p:nvSpPr>
        <p:spPr>
          <a:xfrm>
            <a:off x="7696077" y="5538023"/>
            <a:ext cx="1467068" cy="341632"/>
          </a:xfrm>
          <a:prstGeom prst="rect">
            <a:avLst/>
          </a:prstGeom>
          <a:noFill/>
          <a:ln>
            <a:solidFill>
              <a:schemeClr val="tx1"/>
            </a:solidFill>
          </a:ln>
        </p:spPr>
        <p:txBody>
          <a:bodyPr wrap="none" rtlCol="0">
            <a:spAutoFit/>
          </a:bodyPr>
          <a:lstStyle/>
          <a:p>
            <a:pPr algn="l">
              <a:lnSpc>
                <a:spcPct val="90000"/>
              </a:lnSpc>
            </a:pPr>
            <a:r>
              <a:rPr lang="en-US" dirty="0">
                <a:latin typeface="+mn-lt"/>
              </a:rPr>
              <a:t>Transformer</a:t>
            </a:r>
          </a:p>
        </p:txBody>
      </p:sp>
      <p:cxnSp>
        <p:nvCxnSpPr>
          <p:cNvPr id="31" name="Straight Arrow Connector 30">
            <a:extLst>
              <a:ext uri="{FF2B5EF4-FFF2-40B4-BE49-F238E27FC236}">
                <a16:creationId xmlns:a16="http://schemas.microsoft.com/office/drawing/2014/main" id="{27915CBB-A1A8-4AEF-8AA7-4F768B7D359D}"/>
              </a:ext>
            </a:extLst>
          </p:cNvPr>
          <p:cNvCxnSpPr>
            <a:cxnSpLocks/>
            <a:stCxn id="30" idx="0"/>
          </p:cNvCxnSpPr>
          <p:nvPr/>
        </p:nvCxnSpPr>
        <p:spPr>
          <a:xfrm flipV="1">
            <a:off x="8429611" y="4644456"/>
            <a:ext cx="733534" cy="893567"/>
          </a:xfrm>
          <a:prstGeom prst="straightConnector1">
            <a:avLst/>
          </a:prstGeom>
          <a:ln w="28575">
            <a:solidFill>
              <a:srgbClr val="FF0000"/>
            </a:solidFill>
            <a:miter lim="8000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167446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A9DE87-2CA6-4D10-BB0F-4AF2FF6EA710}"/>
              </a:ext>
            </a:extLst>
          </p:cNvPr>
          <p:cNvSpPr>
            <a:spLocks noGrp="1"/>
          </p:cNvSpPr>
          <p:nvPr>
            <p:ph type="title"/>
          </p:nvPr>
        </p:nvSpPr>
        <p:spPr/>
        <p:txBody>
          <a:bodyPr/>
          <a:lstStyle/>
          <a:p>
            <a:r>
              <a:rPr lang="en-US" dirty="0"/>
              <a:t>PPU Changes since CD-2/3</a:t>
            </a:r>
          </a:p>
        </p:txBody>
      </p:sp>
      <p:sp>
        <p:nvSpPr>
          <p:cNvPr id="5" name="Rectangle: Rounded Corners 4">
            <a:extLst>
              <a:ext uri="{FF2B5EF4-FFF2-40B4-BE49-F238E27FC236}">
                <a16:creationId xmlns:a16="http://schemas.microsoft.com/office/drawing/2014/main" id="{832ADF49-B465-41FE-8978-7A2AB633955F}"/>
              </a:ext>
            </a:extLst>
          </p:cNvPr>
          <p:cNvSpPr/>
          <p:nvPr/>
        </p:nvSpPr>
        <p:spPr>
          <a:xfrm>
            <a:off x="9872830" y="365760"/>
            <a:ext cx="1736250" cy="355807"/>
          </a:xfrm>
          <a:prstGeom prst="roundRect">
            <a:avLst/>
          </a:prstGeom>
          <a:solidFill>
            <a:schemeClr val="tx2"/>
          </a:solidFill>
          <a:ln w="19050">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r>
              <a:rPr lang="en-US" b="1" dirty="0">
                <a:solidFill>
                  <a:schemeClr val="bg1"/>
                </a:solidFill>
              </a:rPr>
              <a:t>Charge:</a:t>
            </a:r>
            <a:r>
              <a:rPr lang="en-US" b="1" baseline="0" dirty="0">
                <a:solidFill>
                  <a:schemeClr val="bg1"/>
                </a:solidFill>
              </a:rPr>
              <a:t> </a:t>
            </a:r>
            <a:r>
              <a:rPr lang="en-US" b="1" dirty="0">
                <a:solidFill>
                  <a:schemeClr val="bg1"/>
                </a:solidFill>
              </a:rPr>
              <a:t>4</a:t>
            </a:r>
          </a:p>
        </p:txBody>
      </p:sp>
      <p:sp>
        <p:nvSpPr>
          <p:cNvPr id="3" name="TextBox 2">
            <a:extLst>
              <a:ext uri="{FF2B5EF4-FFF2-40B4-BE49-F238E27FC236}">
                <a16:creationId xmlns:a16="http://schemas.microsoft.com/office/drawing/2014/main" id="{535F234E-42E0-40BB-B06A-B7A9FFC38371}"/>
              </a:ext>
            </a:extLst>
          </p:cNvPr>
          <p:cNvSpPr txBox="1"/>
          <p:nvPr/>
        </p:nvSpPr>
        <p:spPr>
          <a:xfrm>
            <a:off x="2089667" y="4523509"/>
            <a:ext cx="8868133" cy="590931"/>
          </a:xfrm>
          <a:prstGeom prst="rect">
            <a:avLst/>
          </a:prstGeom>
          <a:noFill/>
        </p:spPr>
        <p:txBody>
          <a:bodyPr wrap="none" rtlCol="0">
            <a:spAutoFit/>
          </a:bodyPr>
          <a:lstStyle/>
          <a:p>
            <a:pPr marL="285750" indent="-285750" algn="l">
              <a:lnSpc>
                <a:spcPct val="90000"/>
              </a:lnSpc>
              <a:buFont typeface="Arial" panose="020B0604020202020204" pitchFamily="34" charset="0"/>
              <a:buChar char="•"/>
            </a:pPr>
            <a:r>
              <a:rPr lang="en-US" dirty="0">
                <a:latin typeface="+mn-lt"/>
              </a:rPr>
              <a:t>We are at 39% complete in Injection and 56% in extraction</a:t>
            </a:r>
          </a:p>
          <a:p>
            <a:pPr marL="285750" indent="-285750" algn="l">
              <a:lnSpc>
                <a:spcPct val="90000"/>
              </a:lnSpc>
              <a:buFont typeface="Arial" panose="020B0604020202020204" pitchFamily="34" charset="0"/>
              <a:buChar char="•"/>
            </a:pPr>
            <a:r>
              <a:rPr lang="en-US" dirty="0">
                <a:latin typeface="+mn-lt"/>
              </a:rPr>
              <a:t>There was an increase in BAC of $993k for Injection and $276k for Extraction</a:t>
            </a:r>
          </a:p>
        </p:txBody>
      </p:sp>
      <p:pic>
        <p:nvPicPr>
          <p:cNvPr id="10" name="Picture 9">
            <a:extLst>
              <a:ext uri="{FF2B5EF4-FFF2-40B4-BE49-F238E27FC236}">
                <a16:creationId xmlns:a16="http://schemas.microsoft.com/office/drawing/2014/main" id="{ED238058-1D2C-48A0-808A-F34CB727F21F}"/>
              </a:ext>
            </a:extLst>
          </p:cNvPr>
          <p:cNvPicPr>
            <a:picLocks noChangeAspect="1"/>
          </p:cNvPicPr>
          <p:nvPr/>
        </p:nvPicPr>
        <p:blipFill>
          <a:blip r:embed="rId2"/>
          <a:stretch>
            <a:fillRect/>
          </a:stretch>
        </p:blipFill>
        <p:spPr>
          <a:xfrm>
            <a:off x="703139" y="2162913"/>
            <a:ext cx="10905941" cy="1715108"/>
          </a:xfrm>
          <a:prstGeom prst="rect">
            <a:avLst/>
          </a:prstGeom>
        </p:spPr>
      </p:pic>
    </p:spTree>
    <p:extLst>
      <p:ext uri="{BB962C8B-B14F-4D97-AF65-F5344CB8AC3E}">
        <p14:creationId xmlns:p14="http://schemas.microsoft.com/office/powerpoint/2010/main" val="14835761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7C6913-61B9-467B-BDC9-9D68DCA7C505}"/>
              </a:ext>
            </a:extLst>
          </p:cNvPr>
          <p:cNvSpPr>
            <a:spLocks noGrp="1"/>
          </p:cNvSpPr>
          <p:nvPr>
            <p:ph type="title"/>
          </p:nvPr>
        </p:nvSpPr>
        <p:spPr/>
        <p:txBody>
          <a:bodyPr/>
          <a:lstStyle/>
          <a:p>
            <a:r>
              <a:rPr lang="en-US" dirty="0"/>
              <a:t>Project Change Requests since CD-2/3</a:t>
            </a:r>
          </a:p>
        </p:txBody>
      </p:sp>
      <p:pic>
        <p:nvPicPr>
          <p:cNvPr id="9" name="Content Placeholder 8">
            <a:extLst>
              <a:ext uri="{FF2B5EF4-FFF2-40B4-BE49-F238E27FC236}">
                <a16:creationId xmlns:a16="http://schemas.microsoft.com/office/drawing/2014/main" id="{B9082BC6-B0AE-40B3-B5D2-24149571A7B8}"/>
              </a:ext>
            </a:extLst>
          </p:cNvPr>
          <p:cNvPicPr>
            <a:picLocks noGrp="1" noChangeAspect="1"/>
          </p:cNvPicPr>
          <p:nvPr>
            <p:ph idx="1"/>
          </p:nvPr>
        </p:nvPicPr>
        <p:blipFill>
          <a:blip r:embed="rId2"/>
          <a:stretch>
            <a:fillRect/>
          </a:stretch>
        </p:blipFill>
        <p:spPr>
          <a:xfrm>
            <a:off x="550545" y="2059146"/>
            <a:ext cx="11224260" cy="3131820"/>
          </a:xfrm>
          <a:prstGeom prst="rect">
            <a:avLst/>
          </a:prstGeom>
        </p:spPr>
      </p:pic>
      <p:sp>
        <p:nvSpPr>
          <p:cNvPr id="3" name="Rectangle: Rounded Corners 2">
            <a:extLst>
              <a:ext uri="{FF2B5EF4-FFF2-40B4-BE49-F238E27FC236}">
                <a16:creationId xmlns:a16="http://schemas.microsoft.com/office/drawing/2014/main" id="{EB9E3AC8-5231-4540-A59E-E6BBD326A97C}"/>
              </a:ext>
            </a:extLst>
          </p:cNvPr>
          <p:cNvSpPr/>
          <p:nvPr/>
        </p:nvSpPr>
        <p:spPr>
          <a:xfrm>
            <a:off x="2743200" y="2410691"/>
            <a:ext cx="9116567" cy="377851"/>
          </a:xfrm>
          <a:prstGeom prst="roundRect">
            <a:avLst/>
          </a:prstGeom>
          <a:noFill/>
          <a:ln w="38100">
            <a:solidFill>
              <a:srgbClr val="FF0000"/>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5" name="Rectangle: Rounded Corners 4">
            <a:extLst>
              <a:ext uri="{FF2B5EF4-FFF2-40B4-BE49-F238E27FC236}">
                <a16:creationId xmlns:a16="http://schemas.microsoft.com/office/drawing/2014/main" id="{4FF677BF-8302-4B20-A295-0423745E2F9E}"/>
              </a:ext>
            </a:extLst>
          </p:cNvPr>
          <p:cNvSpPr/>
          <p:nvPr/>
        </p:nvSpPr>
        <p:spPr>
          <a:xfrm>
            <a:off x="2743199" y="4033872"/>
            <a:ext cx="9116567" cy="213939"/>
          </a:xfrm>
          <a:prstGeom prst="roundRect">
            <a:avLst/>
          </a:prstGeom>
          <a:noFill/>
          <a:ln w="38100">
            <a:solidFill>
              <a:srgbClr val="FF0000"/>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6" name="Rectangle: Rounded Corners 5">
            <a:extLst>
              <a:ext uri="{FF2B5EF4-FFF2-40B4-BE49-F238E27FC236}">
                <a16:creationId xmlns:a16="http://schemas.microsoft.com/office/drawing/2014/main" id="{D579CEDD-D6A9-49BC-9F66-945DB19EB476}"/>
              </a:ext>
            </a:extLst>
          </p:cNvPr>
          <p:cNvSpPr/>
          <p:nvPr/>
        </p:nvSpPr>
        <p:spPr>
          <a:xfrm>
            <a:off x="9872830" y="365760"/>
            <a:ext cx="1736250" cy="355807"/>
          </a:xfrm>
          <a:prstGeom prst="roundRect">
            <a:avLst/>
          </a:prstGeom>
          <a:solidFill>
            <a:schemeClr val="tx2"/>
          </a:solidFill>
          <a:ln w="19050">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r>
              <a:rPr lang="en-US" b="1" dirty="0">
                <a:solidFill>
                  <a:schemeClr val="bg1"/>
                </a:solidFill>
              </a:rPr>
              <a:t>Charge:</a:t>
            </a:r>
            <a:r>
              <a:rPr lang="en-US" b="1" baseline="0" dirty="0">
                <a:solidFill>
                  <a:schemeClr val="bg1"/>
                </a:solidFill>
              </a:rPr>
              <a:t> 5</a:t>
            </a:r>
            <a:endParaRPr lang="en-US" b="1" dirty="0">
              <a:solidFill>
                <a:schemeClr val="bg1"/>
              </a:solidFill>
            </a:endParaRPr>
          </a:p>
        </p:txBody>
      </p:sp>
      <p:sp>
        <p:nvSpPr>
          <p:cNvPr id="7" name="TextBox 6">
            <a:extLst>
              <a:ext uri="{FF2B5EF4-FFF2-40B4-BE49-F238E27FC236}">
                <a16:creationId xmlns:a16="http://schemas.microsoft.com/office/drawing/2014/main" id="{D5A66ECA-5E32-4213-B363-385BAA93164F}"/>
              </a:ext>
            </a:extLst>
          </p:cNvPr>
          <p:cNvSpPr txBox="1"/>
          <p:nvPr/>
        </p:nvSpPr>
        <p:spPr>
          <a:xfrm>
            <a:off x="3196002" y="5471999"/>
            <a:ext cx="7531229" cy="1089529"/>
          </a:xfrm>
          <a:prstGeom prst="rect">
            <a:avLst/>
          </a:prstGeom>
          <a:noFill/>
        </p:spPr>
        <p:txBody>
          <a:bodyPr wrap="none" rtlCol="0">
            <a:spAutoFit/>
          </a:bodyPr>
          <a:lstStyle/>
          <a:p>
            <a:pPr marL="285750" indent="-285750" algn="l">
              <a:lnSpc>
                <a:spcPct val="90000"/>
              </a:lnSpc>
              <a:buFont typeface="Arial" panose="020B0604020202020204" pitchFamily="34" charset="0"/>
              <a:buChar char="•"/>
            </a:pPr>
            <a:r>
              <a:rPr lang="en-US" dirty="0">
                <a:latin typeface="+mn-lt"/>
              </a:rPr>
              <a:t>These are the PCRs associated with the change to budgets</a:t>
            </a:r>
          </a:p>
          <a:p>
            <a:pPr marL="285750" indent="-285750" algn="l">
              <a:lnSpc>
                <a:spcPct val="90000"/>
              </a:lnSpc>
              <a:buFont typeface="Arial" panose="020B0604020202020204" pitchFamily="34" charset="0"/>
              <a:buChar char="•"/>
            </a:pPr>
            <a:r>
              <a:rPr lang="en-US" dirty="0">
                <a:latin typeface="+mn-lt"/>
              </a:rPr>
              <a:t>Injection region portion of $1.8M is $495k (from update pricing)</a:t>
            </a:r>
          </a:p>
          <a:p>
            <a:pPr marL="285750" indent="-285750">
              <a:lnSpc>
                <a:spcPct val="90000"/>
              </a:lnSpc>
              <a:buFont typeface="Arial" panose="020B0604020202020204" pitchFamily="34" charset="0"/>
              <a:buChar char="•"/>
            </a:pPr>
            <a:r>
              <a:rPr lang="en-US" dirty="0">
                <a:latin typeface="+mn-lt"/>
              </a:rPr>
              <a:t>Extraction region portion of $1.8M is $257k(from update pricing)</a:t>
            </a:r>
          </a:p>
          <a:p>
            <a:pPr>
              <a:lnSpc>
                <a:spcPct val="90000"/>
              </a:lnSpc>
            </a:pPr>
            <a:endParaRPr lang="en-US" dirty="0">
              <a:latin typeface="+mn-lt"/>
            </a:endParaRPr>
          </a:p>
        </p:txBody>
      </p:sp>
      <p:sp>
        <p:nvSpPr>
          <p:cNvPr id="12" name="Rectangle: Rounded Corners 11">
            <a:extLst>
              <a:ext uri="{FF2B5EF4-FFF2-40B4-BE49-F238E27FC236}">
                <a16:creationId xmlns:a16="http://schemas.microsoft.com/office/drawing/2014/main" id="{35278C53-6213-4CF2-B873-D0503D1697DC}"/>
              </a:ext>
            </a:extLst>
          </p:cNvPr>
          <p:cNvSpPr/>
          <p:nvPr/>
        </p:nvSpPr>
        <p:spPr>
          <a:xfrm>
            <a:off x="2743198" y="2983747"/>
            <a:ext cx="9116567" cy="213939"/>
          </a:xfrm>
          <a:prstGeom prst="roundRect">
            <a:avLst/>
          </a:prstGeom>
          <a:noFill/>
          <a:ln w="38100">
            <a:solidFill>
              <a:srgbClr val="FF0000"/>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13" name="Rectangle: Rounded Corners 12">
            <a:extLst>
              <a:ext uri="{FF2B5EF4-FFF2-40B4-BE49-F238E27FC236}">
                <a16:creationId xmlns:a16="http://schemas.microsoft.com/office/drawing/2014/main" id="{87F8096B-3045-469F-8F5F-0404DA45F102}"/>
              </a:ext>
            </a:extLst>
          </p:cNvPr>
          <p:cNvSpPr/>
          <p:nvPr/>
        </p:nvSpPr>
        <p:spPr>
          <a:xfrm>
            <a:off x="2743198" y="4443016"/>
            <a:ext cx="9116567" cy="213939"/>
          </a:xfrm>
          <a:prstGeom prst="roundRect">
            <a:avLst/>
          </a:prstGeom>
          <a:noFill/>
          <a:ln w="38100">
            <a:solidFill>
              <a:srgbClr val="FFFF00"/>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highlight>
                <a:srgbClr val="FFFF00"/>
              </a:highlight>
            </a:endParaRPr>
          </a:p>
        </p:txBody>
      </p:sp>
      <p:sp>
        <p:nvSpPr>
          <p:cNvPr id="4" name="TextBox 3">
            <a:extLst>
              <a:ext uri="{FF2B5EF4-FFF2-40B4-BE49-F238E27FC236}">
                <a16:creationId xmlns:a16="http://schemas.microsoft.com/office/drawing/2014/main" id="{ACD75FC1-152A-42AB-9EC1-AD93D3D574DF}"/>
              </a:ext>
            </a:extLst>
          </p:cNvPr>
          <p:cNvSpPr txBox="1"/>
          <p:nvPr/>
        </p:nvSpPr>
        <p:spPr>
          <a:xfrm>
            <a:off x="9114145" y="4448418"/>
            <a:ext cx="1917513" cy="203133"/>
          </a:xfrm>
          <a:prstGeom prst="rect">
            <a:avLst/>
          </a:prstGeom>
          <a:noFill/>
        </p:spPr>
        <p:txBody>
          <a:bodyPr wrap="none" rtlCol="0">
            <a:spAutoFit/>
          </a:bodyPr>
          <a:lstStyle/>
          <a:p>
            <a:pPr algn="l">
              <a:lnSpc>
                <a:spcPct val="90000"/>
              </a:lnSpc>
            </a:pPr>
            <a:r>
              <a:rPr lang="en-US" sz="800" dirty="0">
                <a:latin typeface="+mn-lt"/>
              </a:rPr>
              <a:t>$495k from P4.2 and $257 from P4.4</a:t>
            </a:r>
          </a:p>
        </p:txBody>
      </p:sp>
    </p:spTree>
    <p:extLst>
      <p:ext uri="{BB962C8B-B14F-4D97-AF65-F5344CB8AC3E}">
        <p14:creationId xmlns:p14="http://schemas.microsoft.com/office/powerpoint/2010/main" val="26840599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71608-900A-EA4E-9673-97FFC3D14BB8}"/>
              </a:ext>
            </a:extLst>
          </p:cNvPr>
          <p:cNvSpPr>
            <a:spLocks noGrp="1"/>
          </p:cNvSpPr>
          <p:nvPr>
            <p:ph type="title"/>
          </p:nvPr>
        </p:nvSpPr>
        <p:spPr/>
        <p:txBody>
          <a:bodyPr/>
          <a:lstStyle/>
          <a:p>
            <a:r>
              <a:rPr lang="en-US" dirty="0"/>
              <a:t>Challenges</a:t>
            </a:r>
          </a:p>
        </p:txBody>
      </p:sp>
      <p:sp>
        <p:nvSpPr>
          <p:cNvPr id="3" name="Content Placeholder 2">
            <a:extLst>
              <a:ext uri="{FF2B5EF4-FFF2-40B4-BE49-F238E27FC236}">
                <a16:creationId xmlns:a16="http://schemas.microsoft.com/office/drawing/2014/main" id="{27BF6969-DEE8-F248-9F28-CFAC526F6A0D}"/>
              </a:ext>
            </a:extLst>
          </p:cNvPr>
          <p:cNvSpPr>
            <a:spLocks noGrp="1"/>
          </p:cNvSpPr>
          <p:nvPr>
            <p:ph idx="1"/>
          </p:nvPr>
        </p:nvSpPr>
        <p:spPr>
          <a:xfrm>
            <a:off x="448054" y="947148"/>
            <a:ext cx="11553445" cy="5355074"/>
          </a:xfrm>
        </p:spPr>
        <p:txBody>
          <a:bodyPr/>
          <a:lstStyle/>
          <a:p>
            <a:r>
              <a:rPr lang="en-US" dirty="0"/>
              <a:t>Back filling resources due to staff loss</a:t>
            </a:r>
          </a:p>
          <a:p>
            <a:pPr lvl="1"/>
            <a:r>
              <a:rPr lang="en-US" dirty="0"/>
              <a:t>Scope of foil changer has been reduced</a:t>
            </a:r>
          </a:p>
          <a:p>
            <a:pPr lvl="1"/>
            <a:r>
              <a:rPr lang="en-US" dirty="0"/>
              <a:t>Loss of key engineer severely set us back on vacuum chamber, electron catcher, foil changers </a:t>
            </a:r>
            <a:r>
              <a:rPr lang="en-US" dirty="0">
                <a:solidFill>
                  <a:srgbClr val="FF0000"/>
                </a:solidFill>
              </a:rPr>
              <a:t>(currently no impact on installation plans)</a:t>
            </a:r>
          </a:p>
          <a:p>
            <a:pPr lvl="1"/>
            <a:r>
              <a:rPr lang="en-US" dirty="0"/>
              <a:t>Electron catcher – new design simplifies vacuum chambers, decouples catcher from chamber</a:t>
            </a:r>
          </a:p>
          <a:p>
            <a:r>
              <a:rPr lang="en-US" dirty="0"/>
              <a:t>Fabrication of Chicane and Injection Dump Septum magnets may be delayed </a:t>
            </a:r>
          </a:p>
          <a:p>
            <a:pPr lvl="1"/>
            <a:r>
              <a:rPr lang="en-US" dirty="0"/>
              <a:t>Our weekly video teleconferences were very effective during COVID-19</a:t>
            </a:r>
          </a:p>
          <a:p>
            <a:pPr lvl="1"/>
            <a:r>
              <a:rPr lang="en-US" dirty="0"/>
              <a:t>We are increasing our oversight with onsite visits</a:t>
            </a:r>
          </a:p>
          <a:p>
            <a:pPr lvl="1"/>
            <a:r>
              <a:rPr lang="en-US" sz="2400" dirty="0"/>
              <a:t>Reduced the development time for magnet measurement system</a:t>
            </a:r>
            <a:endParaRPr lang="en-US" dirty="0"/>
          </a:p>
          <a:p>
            <a:pPr lvl="1"/>
            <a:r>
              <a:rPr lang="en-US" dirty="0"/>
              <a:t>Delays will consume our contingency and may impact the long outage installation plans</a:t>
            </a:r>
          </a:p>
          <a:p>
            <a:endParaRPr lang="en-US" dirty="0"/>
          </a:p>
          <a:p>
            <a:endParaRPr lang="en-US" dirty="0"/>
          </a:p>
        </p:txBody>
      </p:sp>
      <p:sp>
        <p:nvSpPr>
          <p:cNvPr id="4" name="Rectangle: Rounded Corners 3">
            <a:extLst>
              <a:ext uri="{FF2B5EF4-FFF2-40B4-BE49-F238E27FC236}">
                <a16:creationId xmlns:a16="http://schemas.microsoft.com/office/drawing/2014/main" id="{3995A54F-ADBE-4107-B86F-0C236383A8FD}"/>
              </a:ext>
            </a:extLst>
          </p:cNvPr>
          <p:cNvSpPr/>
          <p:nvPr/>
        </p:nvSpPr>
        <p:spPr>
          <a:xfrm>
            <a:off x="7369116" y="1011646"/>
            <a:ext cx="1736250" cy="355807"/>
          </a:xfrm>
          <a:prstGeom prst="roundRect">
            <a:avLst/>
          </a:prstGeom>
          <a:solidFill>
            <a:schemeClr val="tx2"/>
          </a:solidFill>
          <a:ln w="19050">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r>
              <a:rPr lang="en-US" b="1" dirty="0">
                <a:solidFill>
                  <a:schemeClr val="bg1"/>
                </a:solidFill>
              </a:rPr>
              <a:t>B4-1 Evans</a:t>
            </a:r>
          </a:p>
        </p:txBody>
      </p:sp>
    </p:spTree>
    <p:extLst>
      <p:ext uri="{BB962C8B-B14F-4D97-AF65-F5344CB8AC3E}">
        <p14:creationId xmlns:p14="http://schemas.microsoft.com/office/powerpoint/2010/main" val="12420027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B3B0D2-A2A7-47C2-8EA6-979C462A147B}"/>
              </a:ext>
            </a:extLst>
          </p:cNvPr>
          <p:cNvSpPr>
            <a:spLocks noGrp="1"/>
          </p:cNvSpPr>
          <p:nvPr>
            <p:ph type="title"/>
          </p:nvPr>
        </p:nvSpPr>
        <p:spPr/>
        <p:txBody>
          <a:bodyPr/>
          <a:lstStyle/>
          <a:p>
            <a:r>
              <a:rPr lang="en-US" dirty="0"/>
              <a:t>Challenges cont.</a:t>
            </a:r>
          </a:p>
        </p:txBody>
      </p:sp>
      <p:sp>
        <p:nvSpPr>
          <p:cNvPr id="3" name="Content Placeholder 2">
            <a:extLst>
              <a:ext uri="{FF2B5EF4-FFF2-40B4-BE49-F238E27FC236}">
                <a16:creationId xmlns:a16="http://schemas.microsoft.com/office/drawing/2014/main" id="{C79F3E9E-E0E0-4C9D-AE31-82731A7FCD13}"/>
              </a:ext>
            </a:extLst>
          </p:cNvPr>
          <p:cNvSpPr>
            <a:spLocks noGrp="1"/>
          </p:cNvSpPr>
          <p:nvPr>
            <p:ph idx="1"/>
          </p:nvPr>
        </p:nvSpPr>
        <p:spPr>
          <a:noFill/>
          <a:ln w="9525">
            <a:noFill/>
            <a:miter lim="800000"/>
            <a:headEnd/>
            <a:tailEnd/>
          </a:ln>
        </p:spPr>
        <p:txBody>
          <a:bodyPr vert="horz" wrap="square" lIns="91440" tIns="45720" rIns="91440" bIns="45720" numCol="1" anchor="t" anchorCtr="0" compatLnSpc="1">
            <a:prstTxWarp prst="textNoShape">
              <a:avLst/>
            </a:prstTxWarp>
            <a:noAutofit/>
          </a:bodyPr>
          <a:lstStyle/>
          <a:p>
            <a:r>
              <a:rPr lang="en-US" dirty="0"/>
              <a:t>Vacuum chamber fabrication will also be tight – design is not complete – COVID-19 impact </a:t>
            </a:r>
          </a:p>
          <a:p>
            <a:pPr lvl="1"/>
            <a:r>
              <a:rPr lang="en-US" dirty="0"/>
              <a:t>Could delay long outage activities</a:t>
            </a:r>
          </a:p>
          <a:p>
            <a:pPr lvl="1"/>
            <a:r>
              <a:rPr lang="en-US" dirty="0"/>
              <a:t>Contractor enlisted to help with chamber design and analysis, evaluating best procurement strategy </a:t>
            </a:r>
          </a:p>
          <a:p>
            <a:r>
              <a:rPr lang="en-US" dirty="0"/>
              <a:t>Primary/Secondary Foil changer designs behind schedule</a:t>
            </a:r>
          </a:p>
          <a:p>
            <a:pPr lvl="1"/>
            <a:r>
              <a:rPr lang="en-US" dirty="0"/>
              <a:t>Could delay long outage activities</a:t>
            </a:r>
          </a:p>
          <a:p>
            <a:pPr lvl="1"/>
            <a:r>
              <a:rPr lang="en-US" dirty="0"/>
              <a:t>Reduction of scope, additional engineering resource enlisted</a:t>
            </a:r>
          </a:p>
          <a:p>
            <a:endParaRPr lang="en-US" dirty="0"/>
          </a:p>
        </p:txBody>
      </p:sp>
    </p:spTree>
    <p:extLst>
      <p:ext uri="{BB962C8B-B14F-4D97-AF65-F5344CB8AC3E}">
        <p14:creationId xmlns:p14="http://schemas.microsoft.com/office/powerpoint/2010/main" val="8573157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6472E5-F83E-4250-B4D7-35C3A2C01B08}"/>
              </a:ext>
            </a:extLst>
          </p:cNvPr>
          <p:cNvSpPr>
            <a:spLocks noGrp="1"/>
          </p:cNvSpPr>
          <p:nvPr>
            <p:ph type="title"/>
          </p:nvPr>
        </p:nvSpPr>
        <p:spPr/>
        <p:txBody>
          <a:bodyPr/>
          <a:lstStyle/>
          <a:p>
            <a:r>
              <a:rPr lang="en-US" dirty="0"/>
              <a:t>Final Design Status</a:t>
            </a:r>
          </a:p>
        </p:txBody>
      </p:sp>
      <p:sp>
        <p:nvSpPr>
          <p:cNvPr id="3" name="Content Placeholder 2">
            <a:extLst>
              <a:ext uri="{FF2B5EF4-FFF2-40B4-BE49-F238E27FC236}">
                <a16:creationId xmlns:a16="http://schemas.microsoft.com/office/drawing/2014/main" id="{7BD40622-B772-45B5-867A-5722FC530925}"/>
              </a:ext>
            </a:extLst>
          </p:cNvPr>
          <p:cNvSpPr>
            <a:spLocks noGrp="1"/>
          </p:cNvSpPr>
          <p:nvPr>
            <p:ph idx="1"/>
          </p:nvPr>
        </p:nvSpPr>
        <p:spPr/>
        <p:txBody>
          <a:bodyPr/>
          <a:lstStyle/>
          <a:p>
            <a:r>
              <a:rPr lang="en-US" dirty="0"/>
              <a:t>Final design is complete, except for the Vacuum Chambers and Foil Changer design</a:t>
            </a:r>
          </a:p>
          <a:p>
            <a:pPr lvl="1"/>
            <a:r>
              <a:rPr lang="en-US" dirty="0"/>
              <a:t>Stripper Foil Changers</a:t>
            </a:r>
          </a:p>
          <a:p>
            <a:pPr lvl="1"/>
            <a:r>
              <a:rPr lang="en-US" dirty="0"/>
              <a:t>Vacuum Systems</a:t>
            </a:r>
          </a:p>
          <a:p>
            <a:pPr lvl="1">
              <a:buFont typeface="Wingdings" panose="05000000000000000000" pitchFamily="2" charset="2"/>
              <a:buChar char="ü"/>
            </a:pPr>
            <a:r>
              <a:rPr lang="en-US" dirty="0"/>
              <a:t>Injection Dump Quad Power Supplies </a:t>
            </a:r>
          </a:p>
          <a:p>
            <a:pPr lvl="1">
              <a:buFont typeface="Wingdings" panose="05000000000000000000" pitchFamily="2" charset="2"/>
              <a:buChar char="ü"/>
            </a:pPr>
            <a:r>
              <a:rPr lang="en-US" dirty="0"/>
              <a:t>Injection region Chicane 2, 3, and Septum magnets with FNAL</a:t>
            </a:r>
          </a:p>
          <a:p>
            <a:pPr lvl="1">
              <a:buFont typeface="Wingdings" panose="05000000000000000000" pitchFamily="2" charset="2"/>
              <a:buChar char="ü"/>
            </a:pPr>
            <a:r>
              <a:rPr lang="en-US" dirty="0"/>
              <a:t>Injection Kicker (Bump) Magnet Power Supply Upgrade </a:t>
            </a:r>
          </a:p>
          <a:p>
            <a:pPr lvl="1">
              <a:buFont typeface="Wingdings" panose="05000000000000000000" pitchFamily="2" charset="2"/>
              <a:buChar char="ü"/>
            </a:pPr>
            <a:r>
              <a:rPr lang="en-US" dirty="0"/>
              <a:t>Extraction Kicker Power Supply</a:t>
            </a:r>
          </a:p>
          <a:p>
            <a:pPr lvl="1">
              <a:buFont typeface="Wingdings" panose="05000000000000000000" pitchFamily="2" charset="2"/>
              <a:buChar char="ü"/>
            </a:pPr>
            <a:r>
              <a:rPr lang="en-US" dirty="0"/>
              <a:t>Extraction Septum shim </a:t>
            </a:r>
          </a:p>
        </p:txBody>
      </p:sp>
      <p:sp>
        <p:nvSpPr>
          <p:cNvPr id="4" name="Rectangle: Rounded Corners 3">
            <a:extLst>
              <a:ext uri="{FF2B5EF4-FFF2-40B4-BE49-F238E27FC236}">
                <a16:creationId xmlns:a16="http://schemas.microsoft.com/office/drawing/2014/main" id="{EE686B64-7859-4EA1-B680-E7E73DD4EDFC}"/>
              </a:ext>
            </a:extLst>
          </p:cNvPr>
          <p:cNvSpPr/>
          <p:nvPr/>
        </p:nvSpPr>
        <p:spPr>
          <a:xfrm>
            <a:off x="9872830" y="365760"/>
            <a:ext cx="1736250" cy="355807"/>
          </a:xfrm>
          <a:prstGeom prst="roundRect">
            <a:avLst/>
          </a:prstGeom>
          <a:solidFill>
            <a:schemeClr val="tx2"/>
          </a:solidFill>
          <a:ln w="19050">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r>
              <a:rPr lang="en-US" b="1" dirty="0">
                <a:solidFill>
                  <a:schemeClr val="bg1"/>
                </a:solidFill>
              </a:rPr>
              <a:t>Charge:</a:t>
            </a:r>
            <a:r>
              <a:rPr lang="en-US" b="1" baseline="0" dirty="0">
                <a:solidFill>
                  <a:schemeClr val="bg1"/>
                </a:solidFill>
              </a:rPr>
              <a:t> 1</a:t>
            </a:r>
            <a:endParaRPr lang="en-US" b="1" dirty="0">
              <a:solidFill>
                <a:schemeClr val="bg1"/>
              </a:solidFill>
            </a:endParaRPr>
          </a:p>
        </p:txBody>
      </p:sp>
    </p:spTree>
    <p:extLst>
      <p:ext uri="{BB962C8B-B14F-4D97-AF65-F5344CB8AC3E}">
        <p14:creationId xmlns:p14="http://schemas.microsoft.com/office/powerpoint/2010/main" val="19357013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9">
            <a:extLst>
              <a:ext uri="{FF2B5EF4-FFF2-40B4-BE49-F238E27FC236}">
                <a16:creationId xmlns:a16="http://schemas.microsoft.com/office/drawing/2014/main" id="{FDD08AE1-3E89-46DB-A1AA-E84B540A61BE}"/>
              </a:ext>
            </a:extLst>
          </p:cNvPr>
          <p:cNvPicPr>
            <a:picLocks noGrp="1" noChangeAspect="1"/>
          </p:cNvPicPr>
          <p:nvPr>
            <p:ph idx="1"/>
          </p:nvPr>
        </p:nvPicPr>
        <p:blipFill>
          <a:blip r:embed="rId2"/>
          <a:stretch>
            <a:fillRect/>
          </a:stretch>
        </p:blipFill>
        <p:spPr>
          <a:xfrm>
            <a:off x="1258791" y="947738"/>
            <a:ext cx="7825136" cy="5354637"/>
          </a:xfrm>
          <a:prstGeom prst="rect">
            <a:avLst/>
          </a:prstGeom>
        </p:spPr>
      </p:pic>
      <p:sp>
        <p:nvSpPr>
          <p:cNvPr id="2" name="Title 1">
            <a:extLst>
              <a:ext uri="{FF2B5EF4-FFF2-40B4-BE49-F238E27FC236}">
                <a16:creationId xmlns:a16="http://schemas.microsoft.com/office/drawing/2014/main" id="{3C57CBF9-D93D-4A7B-ADF6-041920F924A2}"/>
              </a:ext>
            </a:extLst>
          </p:cNvPr>
          <p:cNvSpPr>
            <a:spLocks noGrp="1"/>
          </p:cNvSpPr>
          <p:nvPr>
            <p:ph type="title"/>
          </p:nvPr>
        </p:nvSpPr>
        <p:spPr/>
        <p:txBody>
          <a:bodyPr/>
          <a:lstStyle/>
          <a:p>
            <a:r>
              <a:rPr lang="en-US" dirty="0"/>
              <a:t>P.4 – Ring Systems May 2021 Status Summary Schedule</a:t>
            </a:r>
          </a:p>
        </p:txBody>
      </p:sp>
      <p:sp>
        <p:nvSpPr>
          <p:cNvPr id="3" name="Rectangle: Rounded Corners 2">
            <a:extLst>
              <a:ext uri="{FF2B5EF4-FFF2-40B4-BE49-F238E27FC236}">
                <a16:creationId xmlns:a16="http://schemas.microsoft.com/office/drawing/2014/main" id="{4457ED9D-6F40-4A46-BEE0-DDF208B23186}"/>
              </a:ext>
            </a:extLst>
          </p:cNvPr>
          <p:cNvSpPr/>
          <p:nvPr/>
        </p:nvSpPr>
        <p:spPr>
          <a:xfrm>
            <a:off x="1243451" y="1723002"/>
            <a:ext cx="6854222" cy="1103325"/>
          </a:xfrm>
          <a:prstGeom prst="roundRect">
            <a:avLst/>
          </a:prstGeom>
          <a:noFill/>
          <a:ln w="38100">
            <a:solidFill>
              <a:srgbClr val="FF0000"/>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5" name="Rectangle: Rounded Corners 4">
            <a:extLst>
              <a:ext uri="{FF2B5EF4-FFF2-40B4-BE49-F238E27FC236}">
                <a16:creationId xmlns:a16="http://schemas.microsoft.com/office/drawing/2014/main" id="{FE7F4C07-29DE-484B-9E40-CB5137F686DC}"/>
              </a:ext>
            </a:extLst>
          </p:cNvPr>
          <p:cNvSpPr/>
          <p:nvPr/>
        </p:nvSpPr>
        <p:spPr>
          <a:xfrm>
            <a:off x="1243451" y="3073394"/>
            <a:ext cx="6854222" cy="606878"/>
          </a:xfrm>
          <a:prstGeom prst="roundRect">
            <a:avLst/>
          </a:prstGeom>
          <a:noFill/>
          <a:ln w="38100">
            <a:solidFill>
              <a:srgbClr val="FF0000"/>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7" name="TextBox 6">
            <a:extLst>
              <a:ext uri="{FF2B5EF4-FFF2-40B4-BE49-F238E27FC236}">
                <a16:creationId xmlns:a16="http://schemas.microsoft.com/office/drawing/2014/main" id="{3AD7A5AE-321B-4EE2-A221-A837CF217124}"/>
              </a:ext>
            </a:extLst>
          </p:cNvPr>
          <p:cNvSpPr txBox="1"/>
          <p:nvPr/>
        </p:nvSpPr>
        <p:spPr>
          <a:xfrm>
            <a:off x="9314916" y="1723002"/>
            <a:ext cx="2666288" cy="1837426"/>
          </a:xfrm>
          <a:prstGeom prst="rect">
            <a:avLst/>
          </a:prstGeom>
          <a:noFill/>
        </p:spPr>
        <p:txBody>
          <a:bodyPr wrap="square" rtlCol="0">
            <a:spAutoFit/>
          </a:bodyPr>
          <a:lstStyle/>
          <a:p>
            <a:pPr marL="285750" indent="-285750" algn="l">
              <a:lnSpc>
                <a:spcPct val="90000"/>
              </a:lnSpc>
              <a:buFont typeface="Arial" panose="020B0604020202020204" pitchFamily="34" charset="0"/>
              <a:buChar char="•"/>
            </a:pPr>
            <a:r>
              <a:rPr lang="en-US" dirty="0">
                <a:latin typeface="+mn-lt"/>
              </a:rPr>
              <a:t>Inj. Region Magnets delivery close to beginning of long outage</a:t>
            </a:r>
          </a:p>
          <a:p>
            <a:pPr marL="285750" indent="-285750" algn="l">
              <a:lnSpc>
                <a:spcPct val="90000"/>
              </a:lnSpc>
              <a:buFont typeface="Arial" panose="020B0604020202020204" pitchFamily="34" charset="0"/>
              <a:buChar char="•"/>
            </a:pPr>
            <a:r>
              <a:rPr lang="en-US" dirty="0">
                <a:latin typeface="+mn-lt"/>
              </a:rPr>
              <a:t>Installation starts 60 days after start of outage</a:t>
            </a:r>
          </a:p>
        </p:txBody>
      </p:sp>
    </p:spTree>
    <p:extLst>
      <p:ext uri="{BB962C8B-B14F-4D97-AF65-F5344CB8AC3E}">
        <p14:creationId xmlns:p14="http://schemas.microsoft.com/office/powerpoint/2010/main" val="13107823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p:sp>
        <p:nvSpPr>
          <p:cNvPr id="3" name="Content Placeholder 2"/>
          <p:cNvSpPr>
            <a:spLocks noGrp="1"/>
          </p:cNvSpPr>
          <p:nvPr>
            <p:ph idx="1"/>
          </p:nvPr>
        </p:nvSpPr>
        <p:spPr/>
        <p:txBody>
          <a:bodyPr/>
          <a:lstStyle/>
          <a:p>
            <a:r>
              <a:rPr lang="en-US" sz="2400" dirty="0"/>
              <a:t>Scope</a:t>
            </a:r>
          </a:p>
          <a:p>
            <a:r>
              <a:rPr lang="en-US" sz="2400" dirty="0"/>
              <a:t>Organization</a:t>
            </a:r>
          </a:p>
          <a:p>
            <a:r>
              <a:rPr lang="en-US" sz="2400" dirty="0"/>
              <a:t>Progress since CD-2/3</a:t>
            </a:r>
          </a:p>
          <a:p>
            <a:r>
              <a:rPr lang="en-US" sz="2400" dirty="0"/>
              <a:t>Challenges</a:t>
            </a:r>
          </a:p>
          <a:p>
            <a:r>
              <a:rPr lang="en-US" sz="2400" dirty="0"/>
              <a:t>Final design status</a:t>
            </a:r>
          </a:p>
          <a:p>
            <a:r>
              <a:rPr lang="en-US" sz="2400" dirty="0"/>
              <a:t>Installation plans</a:t>
            </a:r>
          </a:p>
          <a:p>
            <a:r>
              <a:rPr lang="en-US" sz="2400" dirty="0"/>
              <a:t>Cost and schedule</a:t>
            </a:r>
          </a:p>
          <a:p>
            <a:r>
              <a:rPr lang="en-US" sz="2400" dirty="0"/>
              <a:t>Labor profile</a:t>
            </a:r>
          </a:p>
          <a:p>
            <a:r>
              <a:rPr lang="en-US" sz="2400" dirty="0"/>
              <a:t>Risk register</a:t>
            </a:r>
          </a:p>
          <a:p>
            <a:r>
              <a:rPr lang="en-US" sz="2400" dirty="0"/>
              <a:t>Responses to recommendations</a:t>
            </a:r>
          </a:p>
          <a:p>
            <a:r>
              <a:rPr lang="en-US" sz="2400" dirty="0"/>
              <a:t>ESH&amp;Q and COVID-19 impacts</a:t>
            </a:r>
          </a:p>
          <a:p>
            <a:r>
              <a:rPr lang="en-US" sz="2400" dirty="0"/>
              <a:t>12-month look-ahead</a:t>
            </a:r>
          </a:p>
          <a:p>
            <a:r>
              <a:rPr lang="en-US" sz="2400" dirty="0"/>
              <a:t>Summary</a:t>
            </a:r>
          </a:p>
        </p:txBody>
      </p:sp>
    </p:spTree>
    <p:extLst>
      <p:ext uri="{BB962C8B-B14F-4D97-AF65-F5344CB8AC3E}">
        <p14:creationId xmlns:p14="http://schemas.microsoft.com/office/powerpoint/2010/main" val="25267897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3F6D2C-4C91-D544-916D-F9AB16AC3A35}"/>
              </a:ext>
            </a:extLst>
          </p:cNvPr>
          <p:cNvSpPr>
            <a:spLocks noGrp="1"/>
          </p:cNvSpPr>
          <p:nvPr>
            <p:ph type="title"/>
          </p:nvPr>
        </p:nvSpPr>
        <p:spPr>
          <a:xfrm>
            <a:off x="429767" y="274320"/>
            <a:ext cx="11430000" cy="978729"/>
          </a:xfrm>
        </p:spPr>
        <p:txBody>
          <a:bodyPr/>
          <a:lstStyle/>
          <a:p>
            <a:r>
              <a:rPr lang="en-US" dirty="0"/>
              <a:t>Injection Region Magnets Removal and Installation Plan</a:t>
            </a:r>
            <a:br>
              <a:rPr lang="en-US" dirty="0"/>
            </a:br>
            <a:r>
              <a:rPr lang="en-US" dirty="0"/>
              <a:t>during Long Outage</a:t>
            </a:r>
          </a:p>
        </p:txBody>
      </p:sp>
      <p:pic>
        <p:nvPicPr>
          <p:cNvPr id="4" name="Content Placeholder 3">
            <a:extLst>
              <a:ext uri="{FF2B5EF4-FFF2-40B4-BE49-F238E27FC236}">
                <a16:creationId xmlns:a16="http://schemas.microsoft.com/office/drawing/2014/main" id="{6047004F-240F-124C-94F9-F6D329EA6466}"/>
              </a:ext>
            </a:extLst>
          </p:cNvPr>
          <p:cNvPicPr>
            <a:picLocks noGrp="1" noChangeAspect="1"/>
          </p:cNvPicPr>
          <p:nvPr>
            <p:ph idx="1"/>
          </p:nvPr>
        </p:nvPicPr>
        <p:blipFill rotWithShape="1">
          <a:blip r:embed="rId2">
            <a:extLst>
              <a:ext uri="{28A0092B-C50C-407E-A947-70E740481C1C}">
                <a14:useLocalDpi xmlns:a14="http://schemas.microsoft.com/office/drawing/2010/main"/>
              </a:ext>
            </a:extLst>
          </a:blip>
          <a:srcRect/>
          <a:stretch/>
        </p:blipFill>
        <p:spPr>
          <a:xfrm>
            <a:off x="5351487" y="1876223"/>
            <a:ext cx="6632000" cy="4317166"/>
          </a:xfrm>
          <a:prstGeom prst="rect">
            <a:avLst/>
          </a:prstGeom>
        </p:spPr>
      </p:pic>
      <p:sp>
        <p:nvSpPr>
          <p:cNvPr id="14" name="Freeform 13">
            <a:extLst>
              <a:ext uri="{FF2B5EF4-FFF2-40B4-BE49-F238E27FC236}">
                <a16:creationId xmlns:a16="http://schemas.microsoft.com/office/drawing/2014/main" id="{013D8D0B-5E52-624A-9F35-CCCD6B553E4B}"/>
              </a:ext>
            </a:extLst>
          </p:cNvPr>
          <p:cNvSpPr/>
          <p:nvPr/>
        </p:nvSpPr>
        <p:spPr>
          <a:xfrm>
            <a:off x="5914626" y="3705024"/>
            <a:ext cx="5103145" cy="1862521"/>
          </a:xfrm>
          <a:custGeom>
            <a:avLst/>
            <a:gdLst>
              <a:gd name="connsiteX0" fmla="*/ 103641 w 5462527"/>
              <a:gd name="connsiteY0" fmla="*/ 0 h 1862885"/>
              <a:gd name="connsiteX1" fmla="*/ 268533 w 5462527"/>
              <a:gd name="connsiteY1" fmla="*/ 1169232 h 1862885"/>
              <a:gd name="connsiteX2" fmla="*/ 2412127 w 5462527"/>
              <a:gd name="connsiteY2" fmla="*/ 1394085 h 1862885"/>
              <a:gd name="connsiteX3" fmla="*/ 3011733 w 5462527"/>
              <a:gd name="connsiteY3" fmla="*/ 464695 h 1862885"/>
              <a:gd name="connsiteX4" fmla="*/ 3416468 w 5462527"/>
              <a:gd name="connsiteY4" fmla="*/ 1858780 h 1862885"/>
              <a:gd name="connsiteX5" fmla="*/ 5095366 w 5462527"/>
              <a:gd name="connsiteY5" fmla="*/ 884419 h 1862885"/>
              <a:gd name="connsiteX6" fmla="*/ 5455130 w 5462527"/>
              <a:gd name="connsiteY6" fmla="*/ 659567 h 1862885"/>
              <a:gd name="connsiteX7" fmla="*/ 4915484 w 5462527"/>
              <a:gd name="connsiteY7" fmla="*/ 1019331 h 1862885"/>
              <a:gd name="connsiteX0" fmla="*/ 103641 w 5471474"/>
              <a:gd name="connsiteY0" fmla="*/ 0 h 1862885"/>
              <a:gd name="connsiteX1" fmla="*/ 268533 w 5471474"/>
              <a:gd name="connsiteY1" fmla="*/ 1169232 h 1862885"/>
              <a:gd name="connsiteX2" fmla="*/ 2412127 w 5471474"/>
              <a:gd name="connsiteY2" fmla="*/ 1394085 h 1862885"/>
              <a:gd name="connsiteX3" fmla="*/ 3011733 w 5471474"/>
              <a:gd name="connsiteY3" fmla="*/ 464695 h 1862885"/>
              <a:gd name="connsiteX4" fmla="*/ 3416468 w 5471474"/>
              <a:gd name="connsiteY4" fmla="*/ 1858780 h 1862885"/>
              <a:gd name="connsiteX5" fmla="*/ 5095366 w 5471474"/>
              <a:gd name="connsiteY5" fmla="*/ 884419 h 1862885"/>
              <a:gd name="connsiteX6" fmla="*/ 5455130 w 5471474"/>
              <a:gd name="connsiteY6" fmla="*/ 659567 h 1862885"/>
              <a:gd name="connsiteX7" fmla="*/ 4915484 w 5471474"/>
              <a:gd name="connsiteY7" fmla="*/ 1019331 h 1862885"/>
              <a:gd name="connsiteX0" fmla="*/ 103641 w 5984837"/>
              <a:gd name="connsiteY0" fmla="*/ 0 h 1862885"/>
              <a:gd name="connsiteX1" fmla="*/ 268533 w 5984837"/>
              <a:gd name="connsiteY1" fmla="*/ 1169232 h 1862885"/>
              <a:gd name="connsiteX2" fmla="*/ 2412127 w 5984837"/>
              <a:gd name="connsiteY2" fmla="*/ 1394085 h 1862885"/>
              <a:gd name="connsiteX3" fmla="*/ 3011733 w 5984837"/>
              <a:gd name="connsiteY3" fmla="*/ 464695 h 1862885"/>
              <a:gd name="connsiteX4" fmla="*/ 3416468 w 5984837"/>
              <a:gd name="connsiteY4" fmla="*/ 1858780 h 1862885"/>
              <a:gd name="connsiteX5" fmla="*/ 5095366 w 5984837"/>
              <a:gd name="connsiteY5" fmla="*/ 884419 h 1862885"/>
              <a:gd name="connsiteX6" fmla="*/ 5455130 w 5984837"/>
              <a:gd name="connsiteY6" fmla="*/ 659567 h 1862885"/>
              <a:gd name="connsiteX7" fmla="*/ 5679983 w 5984837"/>
              <a:gd name="connsiteY7" fmla="*/ 524656 h 1862885"/>
              <a:gd name="connsiteX0" fmla="*/ 103641 w 6004134"/>
              <a:gd name="connsiteY0" fmla="*/ 0 h 1880846"/>
              <a:gd name="connsiteX1" fmla="*/ 268533 w 6004134"/>
              <a:gd name="connsiteY1" fmla="*/ 1169232 h 1880846"/>
              <a:gd name="connsiteX2" fmla="*/ 2412127 w 6004134"/>
              <a:gd name="connsiteY2" fmla="*/ 1394085 h 1880846"/>
              <a:gd name="connsiteX3" fmla="*/ 3011733 w 6004134"/>
              <a:gd name="connsiteY3" fmla="*/ 464695 h 1880846"/>
              <a:gd name="connsiteX4" fmla="*/ 3416468 w 6004134"/>
              <a:gd name="connsiteY4" fmla="*/ 1858780 h 1880846"/>
              <a:gd name="connsiteX5" fmla="*/ 4495760 w 6004134"/>
              <a:gd name="connsiteY5" fmla="*/ 1274163 h 1880846"/>
              <a:gd name="connsiteX6" fmla="*/ 5455130 w 6004134"/>
              <a:gd name="connsiteY6" fmla="*/ 659567 h 1880846"/>
              <a:gd name="connsiteX7" fmla="*/ 5679983 w 6004134"/>
              <a:gd name="connsiteY7" fmla="*/ 524656 h 1880846"/>
              <a:gd name="connsiteX0" fmla="*/ 103641 w 6004134"/>
              <a:gd name="connsiteY0" fmla="*/ 0 h 1859546"/>
              <a:gd name="connsiteX1" fmla="*/ 268533 w 6004134"/>
              <a:gd name="connsiteY1" fmla="*/ 1169232 h 1859546"/>
              <a:gd name="connsiteX2" fmla="*/ 2412127 w 6004134"/>
              <a:gd name="connsiteY2" fmla="*/ 1394085 h 1859546"/>
              <a:gd name="connsiteX3" fmla="*/ 3011733 w 6004134"/>
              <a:gd name="connsiteY3" fmla="*/ 464695 h 1859546"/>
              <a:gd name="connsiteX4" fmla="*/ 3416468 w 6004134"/>
              <a:gd name="connsiteY4" fmla="*/ 1858780 h 1859546"/>
              <a:gd name="connsiteX5" fmla="*/ 5455130 w 6004134"/>
              <a:gd name="connsiteY5" fmla="*/ 659567 h 1859546"/>
              <a:gd name="connsiteX6" fmla="*/ 5679983 w 6004134"/>
              <a:gd name="connsiteY6" fmla="*/ 524656 h 1859546"/>
              <a:gd name="connsiteX0" fmla="*/ 103641 w 5679983"/>
              <a:gd name="connsiteY0" fmla="*/ 0 h 1858849"/>
              <a:gd name="connsiteX1" fmla="*/ 268533 w 5679983"/>
              <a:gd name="connsiteY1" fmla="*/ 1169232 h 1858849"/>
              <a:gd name="connsiteX2" fmla="*/ 2412127 w 5679983"/>
              <a:gd name="connsiteY2" fmla="*/ 1394085 h 1858849"/>
              <a:gd name="connsiteX3" fmla="*/ 3011733 w 5679983"/>
              <a:gd name="connsiteY3" fmla="*/ 464695 h 1858849"/>
              <a:gd name="connsiteX4" fmla="*/ 3416468 w 5679983"/>
              <a:gd name="connsiteY4" fmla="*/ 1858780 h 1858849"/>
              <a:gd name="connsiteX5" fmla="*/ 5679983 w 5679983"/>
              <a:gd name="connsiteY5" fmla="*/ 524656 h 1858849"/>
              <a:gd name="connsiteX0" fmla="*/ 103641 w 5679983"/>
              <a:gd name="connsiteY0" fmla="*/ 0 h 1828870"/>
              <a:gd name="connsiteX1" fmla="*/ 268533 w 5679983"/>
              <a:gd name="connsiteY1" fmla="*/ 1169232 h 1828870"/>
              <a:gd name="connsiteX2" fmla="*/ 2412127 w 5679983"/>
              <a:gd name="connsiteY2" fmla="*/ 1394085 h 1828870"/>
              <a:gd name="connsiteX3" fmla="*/ 3011733 w 5679983"/>
              <a:gd name="connsiteY3" fmla="*/ 464695 h 1828870"/>
              <a:gd name="connsiteX4" fmla="*/ 3611340 w 5679983"/>
              <a:gd name="connsiteY4" fmla="*/ 1828799 h 1828870"/>
              <a:gd name="connsiteX5" fmla="*/ 5679983 w 5679983"/>
              <a:gd name="connsiteY5" fmla="*/ 524656 h 1828870"/>
              <a:gd name="connsiteX0" fmla="*/ 103641 w 5679983"/>
              <a:gd name="connsiteY0" fmla="*/ 0 h 1864223"/>
              <a:gd name="connsiteX1" fmla="*/ 268533 w 5679983"/>
              <a:gd name="connsiteY1" fmla="*/ 1169232 h 1864223"/>
              <a:gd name="connsiteX2" fmla="*/ 2412127 w 5679983"/>
              <a:gd name="connsiteY2" fmla="*/ 1394085 h 1864223"/>
              <a:gd name="connsiteX3" fmla="*/ 3011733 w 5679983"/>
              <a:gd name="connsiteY3" fmla="*/ 464695 h 1864223"/>
              <a:gd name="connsiteX4" fmla="*/ 3611340 w 5679983"/>
              <a:gd name="connsiteY4" fmla="*/ 1828799 h 1864223"/>
              <a:gd name="connsiteX5" fmla="*/ 5679983 w 5679983"/>
              <a:gd name="connsiteY5" fmla="*/ 524656 h 1864223"/>
              <a:gd name="connsiteX0" fmla="*/ 103641 w 5679983"/>
              <a:gd name="connsiteY0" fmla="*/ 0 h 1820019"/>
              <a:gd name="connsiteX1" fmla="*/ 268533 w 5679983"/>
              <a:gd name="connsiteY1" fmla="*/ 1169232 h 1820019"/>
              <a:gd name="connsiteX2" fmla="*/ 2412127 w 5679983"/>
              <a:gd name="connsiteY2" fmla="*/ 1394085 h 1820019"/>
              <a:gd name="connsiteX3" fmla="*/ 3011733 w 5679983"/>
              <a:gd name="connsiteY3" fmla="*/ 464695 h 1820019"/>
              <a:gd name="connsiteX4" fmla="*/ 3746251 w 5679983"/>
              <a:gd name="connsiteY4" fmla="*/ 1783829 h 1820019"/>
              <a:gd name="connsiteX5" fmla="*/ 5679983 w 5679983"/>
              <a:gd name="connsiteY5" fmla="*/ 524656 h 1820019"/>
              <a:gd name="connsiteX0" fmla="*/ 103641 w 5230279"/>
              <a:gd name="connsiteY0" fmla="*/ 0 h 1787971"/>
              <a:gd name="connsiteX1" fmla="*/ 268533 w 5230279"/>
              <a:gd name="connsiteY1" fmla="*/ 1169232 h 1787971"/>
              <a:gd name="connsiteX2" fmla="*/ 2412127 w 5230279"/>
              <a:gd name="connsiteY2" fmla="*/ 1394085 h 1787971"/>
              <a:gd name="connsiteX3" fmla="*/ 3011733 w 5230279"/>
              <a:gd name="connsiteY3" fmla="*/ 464695 h 1787971"/>
              <a:gd name="connsiteX4" fmla="*/ 3746251 w 5230279"/>
              <a:gd name="connsiteY4" fmla="*/ 1783829 h 1787971"/>
              <a:gd name="connsiteX5" fmla="*/ 5230279 w 5230279"/>
              <a:gd name="connsiteY5" fmla="*/ 854440 h 1787971"/>
              <a:gd name="connsiteX0" fmla="*/ 103641 w 5230279"/>
              <a:gd name="connsiteY0" fmla="*/ 0 h 1847632"/>
              <a:gd name="connsiteX1" fmla="*/ 268533 w 5230279"/>
              <a:gd name="connsiteY1" fmla="*/ 1169232 h 1847632"/>
              <a:gd name="connsiteX2" fmla="*/ 2412127 w 5230279"/>
              <a:gd name="connsiteY2" fmla="*/ 1394085 h 1847632"/>
              <a:gd name="connsiteX3" fmla="*/ 3011733 w 5230279"/>
              <a:gd name="connsiteY3" fmla="*/ 464695 h 1847632"/>
              <a:gd name="connsiteX4" fmla="*/ 3581360 w 5230279"/>
              <a:gd name="connsiteY4" fmla="*/ 1843790 h 1847632"/>
              <a:gd name="connsiteX5" fmla="*/ 5230279 w 5230279"/>
              <a:gd name="connsiteY5" fmla="*/ 854440 h 1847632"/>
              <a:gd name="connsiteX0" fmla="*/ 103641 w 5230279"/>
              <a:gd name="connsiteY0" fmla="*/ 0 h 1847530"/>
              <a:gd name="connsiteX1" fmla="*/ 268533 w 5230279"/>
              <a:gd name="connsiteY1" fmla="*/ 1169232 h 1847530"/>
              <a:gd name="connsiteX2" fmla="*/ 2412127 w 5230279"/>
              <a:gd name="connsiteY2" fmla="*/ 1394085 h 1847530"/>
              <a:gd name="connsiteX3" fmla="*/ 3011733 w 5230279"/>
              <a:gd name="connsiteY3" fmla="*/ 464695 h 1847530"/>
              <a:gd name="connsiteX4" fmla="*/ 3581360 w 5230279"/>
              <a:gd name="connsiteY4" fmla="*/ 1843790 h 1847530"/>
              <a:gd name="connsiteX5" fmla="*/ 5230279 w 5230279"/>
              <a:gd name="connsiteY5" fmla="*/ 854440 h 1847530"/>
              <a:gd name="connsiteX0" fmla="*/ 103641 w 5230279"/>
              <a:gd name="connsiteY0" fmla="*/ 0 h 1845146"/>
              <a:gd name="connsiteX1" fmla="*/ 268533 w 5230279"/>
              <a:gd name="connsiteY1" fmla="*/ 1169232 h 1845146"/>
              <a:gd name="connsiteX2" fmla="*/ 2412127 w 5230279"/>
              <a:gd name="connsiteY2" fmla="*/ 1394085 h 1845146"/>
              <a:gd name="connsiteX3" fmla="*/ 3071694 w 5230279"/>
              <a:gd name="connsiteY3" fmla="*/ 629587 h 1845146"/>
              <a:gd name="connsiteX4" fmla="*/ 3581360 w 5230279"/>
              <a:gd name="connsiteY4" fmla="*/ 1843790 h 1845146"/>
              <a:gd name="connsiteX5" fmla="*/ 5230279 w 5230279"/>
              <a:gd name="connsiteY5" fmla="*/ 854440 h 1845146"/>
              <a:gd name="connsiteX0" fmla="*/ 47077 w 5173715"/>
              <a:gd name="connsiteY0" fmla="*/ 0 h 1845146"/>
              <a:gd name="connsiteX1" fmla="*/ 391851 w 5173715"/>
              <a:gd name="connsiteY1" fmla="*/ 1229193 h 1845146"/>
              <a:gd name="connsiteX2" fmla="*/ 2355563 w 5173715"/>
              <a:gd name="connsiteY2" fmla="*/ 1394085 h 1845146"/>
              <a:gd name="connsiteX3" fmla="*/ 3015130 w 5173715"/>
              <a:gd name="connsiteY3" fmla="*/ 629587 h 1845146"/>
              <a:gd name="connsiteX4" fmla="*/ 3524796 w 5173715"/>
              <a:gd name="connsiteY4" fmla="*/ 1843790 h 1845146"/>
              <a:gd name="connsiteX5" fmla="*/ 5173715 w 5173715"/>
              <a:gd name="connsiteY5" fmla="*/ 854440 h 1845146"/>
              <a:gd name="connsiteX0" fmla="*/ 51458 w 5178096"/>
              <a:gd name="connsiteY0" fmla="*/ 0 h 1845146"/>
              <a:gd name="connsiteX1" fmla="*/ 396232 w 5178096"/>
              <a:gd name="connsiteY1" fmla="*/ 1229193 h 1845146"/>
              <a:gd name="connsiteX2" fmla="*/ 2509845 w 5178096"/>
              <a:gd name="connsiteY2" fmla="*/ 1304144 h 1845146"/>
              <a:gd name="connsiteX3" fmla="*/ 3019511 w 5178096"/>
              <a:gd name="connsiteY3" fmla="*/ 629587 h 1845146"/>
              <a:gd name="connsiteX4" fmla="*/ 3529177 w 5178096"/>
              <a:gd name="connsiteY4" fmla="*/ 1843790 h 1845146"/>
              <a:gd name="connsiteX5" fmla="*/ 5178096 w 5178096"/>
              <a:gd name="connsiteY5" fmla="*/ 854440 h 1845146"/>
              <a:gd name="connsiteX0" fmla="*/ 51458 w 5178096"/>
              <a:gd name="connsiteY0" fmla="*/ 0 h 1845146"/>
              <a:gd name="connsiteX1" fmla="*/ 396232 w 5178096"/>
              <a:gd name="connsiteY1" fmla="*/ 1229193 h 1845146"/>
              <a:gd name="connsiteX2" fmla="*/ 2509845 w 5178096"/>
              <a:gd name="connsiteY2" fmla="*/ 1304144 h 1845146"/>
              <a:gd name="connsiteX3" fmla="*/ 3019511 w 5178096"/>
              <a:gd name="connsiteY3" fmla="*/ 629587 h 1845146"/>
              <a:gd name="connsiteX4" fmla="*/ 3529177 w 5178096"/>
              <a:gd name="connsiteY4" fmla="*/ 1843790 h 1845146"/>
              <a:gd name="connsiteX5" fmla="*/ 5178096 w 5178096"/>
              <a:gd name="connsiteY5" fmla="*/ 854440 h 1845146"/>
              <a:gd name="connsiteX0" fmla="*/ 51458 w 5178096"/>
              <a:gd name="connsiteY0" fmla="*/ 0 h 1845146"/>
              <a:gd name="connsiteX1" fmla="*/ 396232 w 5178096"/>
              <a:gd name="connsiteY1" fmla="*/ 1229193 h 1845146"/>
              <a:gd name="connsiteX2" fmla="*/ 2509845 w 5178096"/>
              <a:gd name="connsiteY2" fmla="*/ 1304144 h 1845146"/>
              <a:gd name="connsiteX3" fmla="*/ 3019511 w 5178096"/>
              <a:gd name="connsiteY3" fmla="*/ 629587 h 1845146"/>
              <a:gd name="connsiteX4" fmla="*/ 3529177 w 5178096"/>
              <a:gd name="connsiteY4" fmla="*/ 1843790 h 1845146"/>
              <a:gd name="connsiteX5" fmla="*/ 5178096 w 5178096"/>
              <a:gd name="connsiteY5" fmla="*/ 854440 h 1845146"/>
              <a:gd name="connsiteX0" fmla="*/ 51458 w 5178096"/>
              <a:gd name="connsiteY0" fmla="*/ 0 h 1854943"/>
              <a:gd name="connsiteX1" fmla="*/ 396232 w 5178096"/>
              <a:gd name="connsiteY1" fmla="*/ 1229193 h 1854943"/>
              <a:gd name="connsiteX2" fmla="*/ 2509845 w 5178096"/>
              <a:gd name="connsiteY2" fmla="*/ 1304144 h 1854943"/>
              <a:gd name="connsiteX3" fmla="*/ 3019511 w 5178096"/>
              <a:gd name="connsiteY3" fmla="*/ 629587 h 1854943"/>
              <a:gd name="connsiteX4" fmla="*/ 3529177 w 5178096"/>
              <a:gd name="connsiteY4" fmla="*/ 1843790 h 1854943"/>
              <a:gd name="connsiteX5" fmla="*/ 5178096 w 5178096"/>
              <a:gd name="connsiteY5" fmla="*/ 854440 h 1854943"/>
              <a:gd name="connsiteX0" fmla="*/ 51458 w 5178096"/>
              <a:gd name="connsiteY0" fmla="*/ 0 h 1825172"/>
              <a:gd name="connsiteX1" fmla="*/ 396232 w 5178096"/>
              <a:gd name="connsiteY1" fmla="*/ 1229193 h 1825172"/>
              <a:gd name="connsiteX2" fmla="*/ 2509845 w 5178096"/>
              <a:gd name="connsiteY2" fmla="*/ 1304144 h 1825172"/>
              <a:gd name="connsiteX3" fmla="*/ 3019511 w 5178096"/>
              <a:gd name="connsiteY3" fmla="*/ 629587 h 1825172"/>
              <a:gd name="connsiteX4" fmla="*/ 3604128 w 5178096"/>
              <a:gd name="connsiteY4" fmla="*/ 1813810 h 1825172"/>
              <a:gd name="connsiteX5" fmla="*/ 5178096 w 5178096"/>
              <a:gd name="connsiteY5" fmla="*/ 854440 h 1825172"/>
              <a:gd name="connsiteX0" fmla="*/ 51458 w 5178096"/>
              <a:gd name="connsiteY0" fmla="*/ 0 h 1844090"/>
              <a:gd name="connsiteX1" fmla="*/ 396232 w 5178096"/>
              <a:gd name="connsiteY1" fmla="*/ 1229193 h 1844090"/>
              <a:gd name="connsiteX2" fmla="*/ 2509845 w 5178096"/>
              <a:gd name="connsiteY2" fmla="*/ 1304144 h 1844090"/>
              <a:gd name="connsiteX3" fmla="*/ 3019511 w 5178096"/>
              <a:gd name="connsiteY3" fmla="*/ 629587 h 1844090"/>
              <a:gd name="connsiteX4" fmla="*/ 3604128 w 5178096"/>
              <a:gd name="connsiteY4" fmla="*/ 1813810 h 1844090"/>
              <a:gd name="connsiteX5" fmla="*/ 5178096 w 5178096"/>
              <a:gd name="connsiteY5" fmla="*/ 854440 h 1844090"/>
              <a:gd name="connsiteX0" fmla="*/ 51458 w 5178096"/>
              <a:gd name="connsiteY0" fmla="*/ 0 h 1829353"/>
              <a:gd name="connsiteX1" fmla="*/ 396232 w 5178096"/>
              <a:gd name="connsiteY1" fmla="*/ 1229193 h 1829353"/>
              <a:gd name="connsiteX2" fmla="*/ 2509845 w 5178096"/>
              <a:gd name="connsiteY2" fmla="*/ 1304144 h 1829353"/>
              <a:gd name="connsiteX3" fmla="*/ 3019511 w 5178096"/>
              <a:gd name="connsiteY3" fmla="*/ 629587 h 1829353"/>
              <a:gd name="connsiteX4" fmla="*/ 3664088 w 5178096"/>
              <a:gd name="connsiteY4" fmla="*/ 1798820 h 1829353"/>
              <a:gd name="connsiteX5" fmla="*/ 5178096 w 5178096"/>
              <a:gd name="connsiteY5" fmla="*/ 854440 h 1829353"/>
              <a:gd name="connsiteX0" fmla="*/ 51458 w 5178096"/>
              <a:gd name="connsiteY0" fmla="*/ 0 h 1835956"/>
              <a:gd name="connsiteX1" fmla="*/ 396232 w 5178096"/>
              <a:gd name="connsiteY1" fmla="*/ 1229193 h 1835956"/>
              <a:gd name="connsiteX2" fmla="*/ 2509845 w 5178096"/>
              <a:gd name="connsiteY2" fmla="*/ 1304144 h 1835956"/>
              <a:gd name="connsiteX3" fmla="*/ 3019511 w 5178096"/>
              <a:gd name="connsiteY3" fmla="*/ 629587 h 1835956"/>
              <a:gd name="connsiteX4" fmla="*/ 3664088 w 5178096"/>
              <a:gd name="connsiteY4" fmla="*/ 1798820 h 1835956"/>
              <a:gd name="connsiteX5" fmla="*/ 5178096 w 5178096"/>
              <a:gd name="connsiteY5" fmla="*/ 854440 h 1835956"/>
              <a:gd name="connsiteX0" fmla="*/ 51458 w 5103145"/>
              <a:gd name="connsiteY0" fmla="*/ 0 h 1800056"/>
              <a:gd name="connsiteX1" fmla="*/ 396232 w 5103145"/>
              <a:gd name="connsiteY1" fmla="*/ 1229193 h 1800056"/>
              <a:gd name="connsiteX2" fmla="*/ 2509845 w 5103145"/>
              <a:gd name="connsiteY2" fmla="*/ 1304144 h 1800056"/>
              <a:gd name="connsiteX3" fmla="*/ 3019511 w 5103145"/>
              <a:gd name="connsiteY3" fmla="*/ 629587 h 1800056"/>
              <a:gd name="connsiteX4" fmla="*/ 3664088 w 5103145"/>
              <a:gd name="connsiteY4" fmla="*/ 1798820 h 1800056"/>
              <a:gd name="connsiteX5" fmla="*/ 5103145 w 5103145"/>
              <a:gd name="connsiteY5" fmla="*/ 839450 h 1800056"/>
              <a:gd name="connsiteX0" fmla="*/ 51458 w 5103145"/>
              <a:gd name="connsiteY0" fmla="*/ 0 h 1800108"/>
              <a:gd name="connsiteX1" fmla="*/ 396232 w 5103145"/>
              <a:gd name="connsiteY1" fmla="*/ 1229193 h 1800108"/>
              <a:gd name="connsiteX2" fmla="*/ 2509845 w 5103145"/>
              <a:gd name="connsiteY2" fmla="*/ 1304144 h 1800108"/>
              <a:gd name="connsiteX3" fmla="*/ 3019511 w 5103145"/>
              <a:gd name="connsiteY3" fmla="*/ 629587 h 1800108"/>
              <a:gd name="connsiteX4" fmla="*/ 3664088 w 5103145"/>
              <a:gd name="connsiteY4" fmla="*/ 1798820 h 1800108"/>
              <a:gd name="connsiteX5" fmla="*/ 5103145 w 5103145"/>
              <a:gd name="connsiteY5" fmla="*/ 839450 h 1800108"/>
              <a:gd name="connsiteX0" fmla="*/ 51458 w 5103145"/>
              <a:gd name="connsiteY0" fmla="*/ 0 h 1815432"/>
              <a:gd name="connsiteX1" fmla="*/ 396232 w 5103145"/>
              <a:gd name="connsiteY1" fmla="*/ 1229193 h 1815432"/>
              <a:gd name="connsiteX2" fmla="*/ 2509845 w 5103145"/>
              <a:gd name="connsiteY2" fmla="*/ 1304144 h 1815432"/>
              <a:gd name="connsiteX3" fmla="*/ 3019511 w 5103145"/>
              <a:gd name="connsiteY3" fmla="*/ 629587 h 1815432"/>
              <a:gd name="connsiteX4" fmla="*/ 3664088 w 5103145"/>
              <a:gd name="connsiteY4" fmla="*/ 1798820 h 1815432"/>
              <a:gd name="connsiteX5" fmla="*/ 5103145 w 5103145"/>
              <a:gd name="connsiteY5" fmla="*/ 839450 h 1815432"/>
              <a:gd name="connsiteX0" fmla="*/ 51458 w 5103145"/>
              <a:gd name="connsiteY0" fmla="*/ 0 h 1818051"/>
              <a:gd name="connsiteX1" fmla="*/ 396232 w 5103145"/>
              <a:gd name="connsiteY1" fmla="*/ 1229193 h 1818051"/>
              <a:gd name="connsiteX2" fmla="*/ 2509845 w 5103145"/>
              <a:gd name="connsiteY2" fmla="*/ 1304144 h 1818051"/>
              <a:gd name="connsiteX3" fmla="*/ 3019511 w 5103145"/>
              <a:gd name="connsiteY3" fmla="*/ 629587 h 1818051"/>
              <a:gd name="connsiteX4" fmla="*/ 3664088 w 5103145"/>
              <a:gd name="connsiteY4" fmla="*/ 1798820 h 1818051"/>
              <a:gd name="connsiteX5" fmla="*/ 5103145 w 5103145"/>
              <a:gd name="connsiteY5" fmla="*/ 839450 h 1818051"/>
              <a:gd name="connsiteX0" fmla="*/ 51458 w 5103145"/>
              <a:gd name="connsiteY0" fmla="*/ 0 h 1862521"/>
              <a:gd name="connsiteX1" fmla="*/ 396232 w 5103145"/>
              <a:gd name="connsiteY1" fmla="*/ 1229193 h 1862521"/>
              <a:gd name="connsiteX2" fmla="*/ 2509845 w 5103145"/>
              <a:gd name="connsiteY2" fmla="*/ 1304144 h 1862521"/>
              <a:gd name="connsiteX3" fmla="*/ 3019511 w 5103145"/>
              <a:gd name="connsiteY3" fmla="*/ 629587 h 1862521"/>
              <a:gd name="connsiteX4" fmla="*/ 3604127 w 5103145"/>
              <a:gd name="connsiteY4" fmla="*/ 1843790 h 1862521"/>
              <a:gd name="connsiteX5" fmla="*/ 5103145 w 5103145"/>
              <a:gd name="connsiteY5" fmla="*/ 839450 h 1862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03145" h="1862521">
                <a:moveTo>
                  <a:pt x="51458" y="0"/>
                </a:moveTo>
                <a:cubicBezTo>
                  <a:pt x="-58470" y="468442"/>
                  <a:pt x="-13499" y="1011836"/>
                  <a:pt x="396232" y="1229193"/>
                </a:cubicBezTo>
                <a:cubicBezTo>
                  <a:pt x="805963" y="1446550"/>
                  <a:pt x="2177563" y="1494019"/>
                  <a:pt x="2509845" y="1304144"/>
                </a:cubicBezTo>
                <a:cubicBezTo>
                  <a:pt x="2842127" y="1114269"/>
                  <a:pt x="2837131" y="539646"/>
                  <a:pt x="3019511" y="629587"/>
                </a:cubicBezTo>
                <a:cubicBezTo>
                  <a:pt x="3201891" y="719528"/>
                  <a:pt x="3301825" y="2033665"/>
                  <a:pt x="3604127" y="1843790"/>
                </a:cubicBezTo>
                <a:cubicBezTo>
                  <a:pt x="3906429" y="1653915"/>
                  <a:pt x="4526649" y="1147372"/>
                  <a:pt x="5103145" y="839450"/>
                </a:cubicBezTo>
              </a:path>
            </a:pathLst>
          </a:custGeom>
          <a:noFill/>
          <a:ln w="76200">
            <a:solidFill>
              <a:srgbClr val="FF0000"/>
            </a:solidFill>
            <a:miter lim="800000"/>
            <a:headEnd type="arrow" w="med" len="med"/>
            <a:tailEnd type="arrow" w="med" len="med"/>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2FCA4537-CE24-3549-9826-718B3B1A67DD}"/>
              </a:ext>
            </a:extLst>
          </p:cNvPr>
          <p:cNvSpPr txBox="1"/>
          <p:nvPr/>
        </p:nvSpPr>
        <p:spPr>
          <a:xfrm>
            <a:off x="374753" y="1596539"/>
            <a:ext cx="4691920" cy="4690515"/>
          </a:xfrm>
          <a:prstGeom prst="rect">
            <a:avLst/>
          </a:prstGeom>
          <a:noFill/>
          <a:ln>
            <a:noFill/>
          </a:ln>
        </p:spPr>
        <p:txBody>
          <a:bodyPr wrap="square" rtlCol="0">
            <a:spAutoFit/>
          </a:bodyPr>
          <a:lstStyle/>
          <a:p>
            <a:pPr marL="285750" indent="-285750" algn="l">
              <a:lnSpc>
                <a:spcPct val="90000"/>
              </a:lnSpc>
              <a:buFont typeface="Arial" panose="020B0604020202020204" pitchFamily="34" charset="0"/>
              <a:buChar char="•"/>
            </a:pPr>
            <a:r>
              <a:rPr lang="en-US" sz="2400" dirty="0">
                <a:latin typeface="Century Gothic" panose="020B0502020202020204" pitchFamily="34" charset="0"/>
                <a:cs typeface="+mn-cs"/>
              </a:rPr>
              <a:t>Transport Chicanes (</a:t>
            </a:r>
            <a:r>
              <a:rPr lang="en-US" sz="2400" b="1" dirty="0">
                <a:solidFill>
                  <a:srgbClr val="FF0000"/>
                </a:solidFill>
                <a:latin typeface="Century Gothic" panose="020B0502020202020204" pitchFamily="34" charset="0"/>
                <a:cs typeface="+mn-cs"/>
              </a:rPr>
              <a:t>—</a:t>
            </a:r>
            <a:r>
              <a:rPr lang="en-US" sz="2400" dirty="0">
                <a:latin typeface="Century Gothic" panose="020B0502020202020204" pitchFamily="34" charset="0"/>
                <a:cs typeface="+mn-cs"/>
              </a:rPr>
              <a:t>)</a:t>
            </a:r>
            <a:r>
              <a:rPr lang="en-US" sz="2400" b="1" dirty="0">
                <a:solidFill>
                  <a:srgbClr val="FF0000"/>
                </a:solidFill>
                <a:latin typeface="Century Gothic" panose="020B0502020202020204" pitchFamily="34" charset="0"/>
                <a:cs typeface="+mn-cs"/>
              </a:rPr>
              <a:t> </a:t>
            </a:r>
            <a:r>
              <a:rPr lang="en-US" sz="2400" dirty="0">
                <a:latin typeface="Century Gothic" panose="020B0502020202020204" pitchFamily="34" charset="0"/>
                <a:cs typeface="+mn-cs"/>
              </a:rPr>
              <a:t>through south arcs of Ring</a:t>
            </a:r>
          </a:p>
          <a:p>
            <a:pPr marL="285750" indent="-285750">
              <a:lnSpc>
                <a:spcPct val="90000"/>
              </a:lnSpc>
              <a:buFont typeface="Arial" panose="020B0604020202020204" pitchFamily="34" charset="0"/>
              <a:buChar char="•"/>
            </a:pPr>
            <a:r>
              <a:rPr lang="en-US" sz="2400" dirty="0">
                <a:latin typeface="Century Gothic" panose="020B0502020202020204" pitchFamily="34" charset="0"/>
                <a:cs typeface="+mn-cs"/>
              </a:rPr>
              <a:t>Remove sections of beam pipe to pass from HEBT and through RTBT (if crane not certified)</a:t>
            </a:r>
          </a:p>
          <a:p>
            <a:pPr marL="285750" indent="-285750">
              <a:lnSpc>
                <a:spcPct val="90000"/>
              </a:lnSpc>
              <a:buFont typeface="Arial" panose="020B0604020202020204" pitchFamily="34" charset="0"/>
              <a:buChar char="•"/>
            </a:pPr>
            <a:r>
              <a:rPr lang="en-US" sz="2400" dirty="0">
                <a:latin typeface="Century Gothic" panose="020B0502020202020204" pitchFamily="34" charset="0"/>
                <a:cs typeface="+mn-cs"/>
              </a:rPr>
              <a:t>New Quad (</a:t>
            </a:r>
            <a:r>
              <a:rPr lang="en-US" sz="2400" b="1" dirty="0">
                <a:solidFill>
                  <a:srgbClr val="00B0F0"/>
                </a:solidFill>
                <a:latin typeface="Century Gothic" panose="020B0502020202020204" pitchFamily="34" charset="0"/>
              </a:rPr>
              <a:t>—</a:t>
            </a:r>
            <a:r>
              <a:rPr lang="en-US" sz="2400" dirty="0">
                <a:latin typeface="Century Gothic" panose="020B0502020202020204" pitchFamily="34" charset="0"/>
              </a:rPr>
              <a:t>)</a:t>
            </a:r>
            <a:r>
              <a:rPr lang="en-US" sz="2400" dirty="0">
                <a:latin typeface="Century Gothic" panose="020B0502020202020204" pitchFamily="34" charset="0"/>
                <a:cs typeface="+mn-cs"/>
              </a:rPr>
              <a:t> will be transported in through North arcs  </a:t>
            </a:r>
          </a:p>
          <a:p>
            <a:pPr marL="285750" indent="-285750">
              <a:lnSpc>
                <a:spcPct val="90000"/>
              </a:lnSpc>
              <a:buFont typeface="Arial" panose="020B0604020202020204" pitchFamily="34" charset="0"/>
              <a:buChar char="•"/>
            </a:pPr>
            <a:r>
              <a:rPr lang="en-US" sz="2400" dirty="0">
                <a:latin typeface="Century Gothic" panose="020B0502020202020204" pitchFamily="34" charset="0"/>
                <a:cs typeface="+mn-cs"/>
              </a:rPr>
              <a:t>Will coordinate with RTBT Stub schedule to ensure we aren’t clashing with Stub penetration work</a:t>
            </a:r>
          </a:p>
          <a:p>
            <a:pPr marL="285750" indent="-285750" algn="l">
              <a:lnSpc>
                <a:spcPct val="90000"/>
              </a:lnSpc>
              <a:buFont typeface="Arial" panose="020B0604020202020204" pitchFamily="34" charset="0"/>
              <a:buChar char="•"/>
            </a:pPr>
            <a:endParaRPr lang="en-US" sz="2000" dirty="0">
              <a:latin typeface="+mn-lt"/>
            </a:endParaRPr>
          </a:p>
        </p:txBody>
      </p:sp>
      <p:sp>
        <p:nvSpPr>
          <p:cNvPr id="22" name="Freeform 21">
            <a:extLst>
              <a:ext uri="{FF2B5EF4-FFF2-40B4-BE49-F238E27FC236}">
                <a16:creationId xmlns:a16="http://schemas.microsoft.com/office/drawing/2014/main" id="{BDFB619F-0CC3-8A41-A9F2-CCFC611FD05A}"/>
              </a:ext>
            </a:extLst>
          </p:cNvPr>
          <p:cNvSpPr/>
          <p:nvPr/>
        </p:nvSpPr>
        <p:spPr>
          <a:xfrm>
            <a:off x="5921115" y="2211000"/>
            <a:ext cx="4991724" cy="3345161"/>
          </a:xfrm>
          <a:custGeom>
            <a:avLst/>
            <a:gdLst>
              <a:gd name="connsiteX0" fmla="*/ 0 w 5306518"/>
              <a:gd name="connsiteY0" fmla="*/ 721247 h 3395981"/>
              <a:gd name="connsiteX1" fmla="*/ 329783 w 5306518"/>
              <a:gd name="connsiteY1" fmla="*/ 106650 h 3395981"/>
              <a:gd name="connsiteX2" fmla="*/ 449705 w 5306518"/>
              <a:gd name="connsiteY2" fmla="*/ 91660 h 3395981"/>
              <a:gd name="connsiteX3" fmla="*/ 1753849 w 5306518"/>
              <a:gd name="connsiteY3" fmla="*/ 1719 h 3395981"/>
              <a:gd name="connsiteX4" fmla="*/ 2668249 w 5306518"/>
              <a:gd name="connsiteY4" fmla="*/ 181601 h 3395981"/>
              <a:gd name="connsiteX5" fmla="*/ 2923082 w 5306518"/>
              <a:gd name="connsiteY5" fmla="*/ 1455765 h 3395981"/>
              <a:gd name="connsiteX6" fmla="*/ 3222885 w 5306518"/>
              <a:gd name="connsiteY6" fmla="*/ 2759909 h 3395981"/>
              <a:gd name="connsiteX7" fmla="*/ 3492708 w 5306518"/>
              <a:gd name="connsiteY7" fmla="*/ 3389496 h 3395981"/>
              <a:gd name="connsiteX8" fmla="*/ 4991724 w 5306518"/>
              <a:gd name="connsiteY8" fmla="*/ 2400145 h 3395981"/>
              <a:gd name="connsiteX9" fmla="*/ 5306518 w 5306518"/>
              <a:gd name="connsiteY9" fmla="*/ 2355175 h 3395981"/>
              <a:gd name="connsiteX0" fmla="*/ 0 w 5306518"/>
              <a:gd name="connsiteY0" fmla="*/ 729521 h 3404255"/>
              <a:gd name="connsiteX1" fmla="*/ 449705 w 5306518"/>
              <a:gd name="connsiteY1" fmla="*/ 99934 h 3404255"/>
              <a:gd name="connsiteX2" fmla="*/ 1753849 w 5306518"/>
              <a:gd name="connsiteY2" fmla="*/ 9993 h 3404255"/>
              <a:gd name="connsiteX3" fmla="*/ 2668249 w 5306518"/>
              <a:gd name="connsiteY3" fmla="*/ 189875 h 3404255"/>
              <a:gd name="connsiteX4" fmla="*/ 2923082 w 5306518"/>
              <a:gd name="connsiteY4" fmla="*/ 1464039 h 3404255"/>
              <a:gd name="connsiteX5" fmla="*/ 3222885 w 5306518"/>
              <a:gd name="connsiteY5" fmla="*/ 2768183 h 3404255"/>
              <a:gd name="connsiteX6" fmla="*/ 3492708 w 5306518"/>
              <a:gd name="connsiteY6" fmla="*/ 3397770 h 3404255"/>
              <a:gd name="connsiteX7" fmla="*/ 4991724 w 5306518"/>
              <a:gd name="connsiteY7" fmla="*/ 2408419 h 3404255"/>
              <a:gd name="connsiteX8" fmla="*/ 5306518 w 5306518"/>
              <a:gd name="connsiteY8" fmla="*/ 2363449 h 3404255"/>
              <a:gd name="connsiteX0" fmla="*/ 0 w 5306518"/>
              <a:gd name="connsiteY0" fmla="*/ 729521 h 3404255"/>
              <a:gd name="connsiteX1" fmla="*/ 449705 w 5306518"/>
              <a:gd name="connsiteY1" fmla="*/ 99934 h 3404255"/>
              <a:gd name="connsiteX2" fmla="*/ 1753849 w 5306518"/>
              <a:gd name="connsiteY2" fmla="*/ 9993 h 3404255"/>
              <a:gd name="connsiteX3" fmla="*/ 2668249 w 5306518"/>
              <a:gd name="connsiteY3" fmla="*/ 189875 h 3404255"/>
              <a:gd name="connsiteX4" fmla="*/ 2923082 w 5306518"/>
              <a:gd name="connsiteY4" fmla="*/ 1464039 h 3404255"/>
              <a:gd name="connsiteX5" fmla="*/ 3222885 w 5306518"/>
              <a:gd name="connsiteY5" fmla="*/ 2768183 h 3404255"/>
              <a:gd name="connsiteX6" fmla="*/ 3492708 w 5306518"/>
              <a:gd name="connsiteY6" fmla="*/ 3397770 h 3404255"/>
              <a:gd name="connsiteX7" fmla="*/ 4991724 w 5306518"/>
              <a:gd name="connsiteY7" fmla="*/ 2408419 h 3404255"/>
              <a:gd name="connsiteX8" fmla="*/ 5306518 w 5306518"/>
              <a:gd name="connsiteY8" fmla="*/ 2363449 h 3404255"/>
              <a:gd name="connsiteX0" fmla="*/ 0 w 4991724"/>
              <a:gd name="connsiteY0" fmla="*/ 729521 h 3404255"/>
              <a:gd name="connsiteX1" fmla="*/ 449705 w 4991724"/>
              <a:gd name="connsiteY1" fmla="*/ 99934 h 3404255"/>
              <a:gd name="connsiteX2" fmla="*/ 1753849 w 4991724"/>
              <a:gd name="connsiteY2" fmla="*/ 9993 h 3404255"/>
              <a:gd name="connsiteX3" fmla="*/ 2668249 w 4991724"/>
              <a:gd name="connsiteY3" fmla="*/ 189875 h 3404255"/>
              <a:gd name="connsiteX4" fmla="*/ 2923082 w 4991724"/>
              <a:gd name="connsiteY4" fmla="*/ 1464039 h 3404255"/>
              <a:gd name="connsiteX5" fmla="*/ 3222885 w 4991724"/>
              <a:gd name="connsiteY5" fmla="*/ 2768183 h 3404255"/>
              <a:gd name="connsiteX6" fmla="*/ 3492708 w 4991724"/>
              <a:gd name="connsiteY6" fmla="*/ 3397770 h 3404255"/>
              <a:gd name="connsiteX7" fmla="*/ 4991724 w 4991724"/>
              <a:gd name="connsiteY7" fmla="*/ 2408419 h 3404255"/>
              <a:gd name="connsiteX0" fmla="*/ 0 w 4991724"/>
              <a:gd name="connsiteY0" fmla="*/ 729521 h 3345161"/>
              <a:gd name="connsiteX1" fmla="*/ 449705 w 4991724"/>
              <a:gd name="connsiteY1" fmla="*/ 99934 h 3345161"/>
              <a:gd name="connsiteX2" fmla="*/ 1753849 w 4991724"/>
              <a:gd name="connsiteY2" fmla="*/ 9993 h 3345161"/>
              <a:gd name="connsiteX3" fmla="*/ 2668249 w 4991724"/>
              <a:gd name="connsiteY3" fmla="*/ 189875 h 3345161"/>
              <a:gd name="connsiteX4" fmla="*/ 2923082 w 4991724"/>
              <a:gd name="connsiteY4" fmla="*/ 1464039 h 3345161"/>
              <a:gd name="connsiteX5" fmla="*/ 3222885 w 4991724"/>
              <a:gd name="connsiteY5" fmla="*/ 2768183 h 3345161"/>
              <a:gd name="connsiteX6" fmla="*/ 3567659 w 4991724"/>
              <a:gd name="connsiteY6" fmla="*/ 3337809 h 3345161"/>
              <a:gd name="connsiteX7" fmla="*/ 4991724 w 4991724"/>
              <a:gd name="connsiteY7" fmla="*/ 2408419 h 3345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91724" h="3345161">
                <a:moveTo>
                  <a:pt x="0" y="729521"/>
                </a:moveTo>
                <a:cubicBezTo>
                  <a:pt x="93689" y="598357"/>
                  <a:pt x="157397" y="219855"/>
                  <a:pt x="449705" y="99934"/>
                </a:cubicBezTo>
                <a:cubicBezTo>
                  <a:pt x="742013" y="-19987"/>
                  <a:pt x="1384092" y="-4997"/>
                  <a:pt x="1753849" y="9993"/>
                </a:cubicBezTo>
                <a:cubicBezTo>
                  <a:pt x="2123606" y="24983"/>
                  <a:pt x="2368446" y="-22486"/>
                  <a:pt x="2668249" y="189875"/>
                </a:cubicBezTo>
                <a:cubicBezTo>
                  <a:pt x="2968052" y="402236"/>
                  <a:pt x="2830643" y="1034321"/>
                  <a:pt x="2923082" y="1464039"/>
                </a:cubicBezTo>
                <a:cubicBezTo>
                  <a:pt x="3015521" y="1893757"/>
                  <a:pt x="3115456" y="2455888"/>
                  <a:pt x="3222885" y="2768183"/>
                </a:cubicBezTo>
                <a:cubicBezTo>
                  <a:pt x="3330314" y="3080478"/>
                  <a:pt x="3272853" y="3397770"/>
                  <a:pt x="3567659" y="3337809"/>
                </a:cubicBezTo>
                <a:cubicBezTo>
                  <a:pt x="3862466" y="3277848"/>
                  <a:pt x="4689422" y="2580806"/>
                  <a:pt x="4991724" y="2408419"/>
                </a:cubicBezTo>
              </a:path>
            </a:pathLst>
          </a:custGeom>
          <a:noFill/>
          <a:ln w="50800">
            <a:solidFill>
              <a:srgbClr val="00B0F0"/>
            </a:solidFill>
            <a:miter lim="800000"/>
            <a:headEnd type="arrow"/>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pic>
        <p:nvPicPr>
          <p:cNvPr id="26" name="Picture 25">
            <a:extLst>
              <a:ext uri="{FF2B5EF4-FFF2-40B4-BE49-F238E27FC236}">
                <a16:creationId xmlns:a16="http://schemas.microsoft.com/office/drawing/2014/main" id="{9226900D-E6AB-FA46-A543-F53AF58F3D1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029685" y="968189"/>
            <a:ext cx="3006268" cy="2254701"/>
          </a:xfrm>
          <a:prstGeom prst="rect">
            <a:avLst/>
          </a:prstGeom>
        </p:spPr>
      </p:pic>
      <p:cxnSp>
        <p:nvCxnSpPr>
          <p:cNvPr id="5" name="Straight Arrow Connector 4">
            <a:extLst>
              <a:ext uri="{FF2B5EF4-FFF2-40B4-BE49-F238E27FC236}">
                <a16:creationId xmlns:a16="http://schemas.microsoft.com/office/drawing/2014/main" id="{C98A62A6-616F-43FA-B671-513E2052FDD1}"/>
              </a:ext>
            </a:extLst>
          </p:cNvPr>
          <p:cNvCxnSpPr>
            <a:cxnSpLocks/>
          </p:cNvCxnSpPr>
          <p:nvPr/>
        </p:nvCxnSpPr>
        <p:spPr>
          <a:xfrm flipH="1">
            <a:off x="9166578" y="3222890"/>
            <a:ext cx="1343379" cy="931421"/>
          </a:xfrm>
          <a:prstGeom prst="straightConnector1">
            <a:avLst/>
          </a:prstGeom>
          <a:ln w="28575">
            <a:solidFill>
              <a:srgbClr val="FF0000"/>
            </a:solidFill>
            <a:miter lim="8000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61479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9242631-E460-4163-B375-6E408E19551A}"/>
              </a:ext>
            </a:extLst>
          </p:cNvPr>
          <p:cNvPicPr>
            <a:picLocks noChangeAspect="1"/>
          </p:cNvPicPr>
          <p:nvPr/>
        </p:nvPicPr>
        <p:blipFill>
          <a:blip r:embed="rId2"/>
          <a:stretch>
            <a:fillRect/>
          </a:stretch>
        </p:blipFill>
        <p:spPr>
          <a:xfrm>
            <a:off x="5261073" y="1086387"/>
            <a:ext cx="7062434" cy="5574347"/>
          </a:xfrm>
          <a:prstGeom prst="rect">
            <a:avLst/>
          </a:prstGeom>
        </p:spPr>
      </p:pic>
      <p:sp>
        <p:nvSpPr>
          <p:cNvPr id="2" name="Title 1">
            <a:extLst>
              <a:ext uri="{FF2B5EF4-FFF2-40B4-BE49-F238E27FC236}">
                <a16:creationId xmlns:a16="http://schemas.microsoft.com/office/drawing/2014/main" id="{8A4A0423-89DC-794E-92C5-B6B16045AA7D}"/>
              </a:ext>
            </a:extLst>
          </p:cNvPr>
          <p:cNvSpPr>
            <a:spLocks noGrp="1"/>
          </p:cNvSpPr>
          <p:nvPr>
            <p:ph type="title"/>
          </p:nvPr>
        </p:nvSpPr>
        <p:spPr/>
        <p:txBody>
          <a:bodyPr/>
          <a:lstStyle/>
          <a:p>
            <a:r>
              <a:rPr lang="en-US" dirty="0"/>
              <a:t>Injection Region Magnet Installation ES&amp;H</a:t>
            </a:r>
          </a:p>
        </p:txBody>
      </p:sp>
      <p:sp>
        <p:nvSpPr>
          <p:cNvPr id="3" name="Content Placeholder 2">
            <a:extLst>
              <a:ext uri="{FF2B5EF4-FFF2-40B4-BE49-F238E27FC236}">
                <a16:creationId xmlns:a16="http://schemas.microsoft.com/office/drawing/2014/main" id="{9DAAAD76-9250-404D-B472-CDAAC4C767ED}"/>
              </a:ext>
            </a:extLst>
          </p:cNvPr>
          <p:cNvSpPr>
            <a:spLocks noGrp="1"/>
          </p:cNvSpPr>
          <p:nvPr>
            <p:ph idx="1"/>
          </p:nvPr>
        </p:nvSpPr>
        <p:spPr>
          <a:xfrm>
            <a:off x="429767" y="1077843"/>
            <a:ext cx="6146642" cy="4683782"/>
          </a:xfrm>
          <a:noFill/>
        </p:spPr>
        <p:txBody>
          <a:bodyPr/>
          <a:lstStyle/>
          <a:p>
            <a:r>
              <a:rPr lang="en-US" dirty="0"/>
              <a:t>Creating a detailed ALARA Plan </a:t>
            </a:r>
          </a:p>
          <a:p>
            <a:r>
              <a:rPr lang="en-US" dirty="0"/>
              <a:t>5 Days are scheduled</a:t>
            </a:r>
          </a:p>
          <a:p>
            <a:r>
              <a:rPr lang="en-US" dirty="0"/>
              <a:t>Assume 10% of “hands on” work in HR area</a:t>
            </a:r>
          </a:p>
          <a:p>
            <a:r>
              <a:rPr lang="en-US" dirty="0"/>
              <a:t>Stripper Foil and Chicane 2 have highest levels</a:t>
            </a:r>
          </a:p>
          <a:p>
            <a:r>
              <a:rPr lang="en-US" dirty="0"/>
              <a:t>Remove high radiation items first</a:t>
            </a:r>
          </a:p>
          <a:p>
            <a:pPr lvl="1"/>
            <a:r>
              <a:rPr lang="en-US" dirty="0"/>
              <a:t>Chicane 2 &amp; 3</a:t>
            </a:r>
          </a:p>
          <a:p>
            <a:r>
              <a:rPr lang="en-US" dirty="0"/>
              <a:t>Before removing </a:t>
            </a:r>
          </a:p>
          <a:p>
            <a:pPr lvl="1"/>
            <a:r>
              <a:rPr lang="en-US" dirty="0"/>
              <a:t>Inj. Dump Septum, Chicane 1 </a:t>
            </a:r>
          </a:p>
        </p:txBody>
      </p:sp>
      <p:sp>
        <p:nvSpPr>
          <p:cNvPr id="5" name="Rounded Rectangle 4">
            <a:extLst>
              <a:ext uri="{FF2B5EF4-FFF2-40B4-BE49-F238E27FC236}">
                <a16:creationId xmlns:a16="http://schemas.microsoft.com/office/drawing/2014/main" id="{33FC5DB6-0828-BC45-8894-410080D937E7}"/>
              </a:ext>
            </a:extLst>
          </p:cNvPr>
          <p:cNvSpPr/>
          <p:nvPr/>
        </p:nvSpPr>
        <p:spPr>
          <a:xfrm rot="19446021">
            <a:off x="9155633" y="2234060"/>
            <a:ext cx="230429" cy="661152"/>
          </a:xfrm>
          <a:prstGeom prst="roundRect">
            <a:avLst/>
          </a:prstGeom>
          <a:noFill/>
          <a:ln w="38100">
            <a:solidFill>
              <a:srgbClr val="FF0000"/>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6" name="Rounded Rectangle 5">
            <a:extLst>
              <a:ext uri="{FF2B5EF4-FFF2-40B4-BE49-F238E27FC236}">
                <a16:creationId xmlns:a16="http://schemas.microsoft.com/office/drawing/2014/main" id="{CADCA1C6-0AFB-4D40-BA54-25D5D6C19C3C}"/>
              </a:ext>
            </a:extLst>
          </p:cNvPr>
          <p:cNvSpPr/>
          <p:nvPr/>
        </p:nvSpPr>
        <p:spPr>
          <a:xfrm>
            <a:off x="9396996" y="3186130"/>
            <a:ext cx="603071" cy="250695"/>
          </a:xfrm>
          <a:prstGeom prst="roundRect">
            <a:avLst/>
          </a:prstGeom>
          <a:noFill/>
          <a:ln w="38100">
            <a:solidFill>
              <a:srgbClr val="FF0000"/>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8" name="Rounded Rectangle 7">
            <a:extLst>
              <a:ext uri="{FF2B5EF4-FFF2-40B4-BE49-F238E27FC236}">
                <a16:creationId xmlns:a16="http://schemas.microsoft.com/office/drawing/2014/main" id="{F194C2CB-ECD2-AE42-8051-685D81F9393A}"/>
              </a:ext>
            </a:extLst>
          </p:cNvPr>
          <p:cNvSpPr/>
          <p:nvPr/>
        </p:nvSpPr>
        <p:spPr>
          <a:xfrm>
            <a:off x="9445253" y="3556831"/>
            <a:ext cx="529176" cy="323404"/>
          </a:xfrm>
          <a:prstGeom prst="roundRect">
            <a:avLst/>
          </a:prstGeom>
          <a:noFill/>
          <a:ln w="38100">
            <a:solidFill>
              <a:srgbClr val="FF0000"/>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12" name="TextBox 11">
            <a:extLst>
              <a:ext uri="{FF2B5EF4-FFF2-40B4-BE49-F238E27FC236}">
                <a16:creationId xmlns:a16="http://schemas.microsoft.com/office/drawing/2014/main" id="{8B60FBC6-04A4-5C4F-BF56-976DF508526E}"/>
              </a:ext>
            </a:extLst>
          </p:cNvPr>
          <p:cNvSpPr txBox="1"/>
          <p:nvPr/>
        </p:nvSpPr>
        <p:spPr>
          <a:xfrm>
            <a:off x="9851324" y="768803"/>
            <a:ext cx="1143262" cy="258532"/>
          </a:xfrm>
          <a:prstGeom prst="rect">
            <a:avLst/>
          </a:prstGeom>
          <a:noFill/>
        </p:spPr>
        <p:txBody>
          <a:bodyPr wrap="none" rtlCol="0">
            <a:spAutoFit/>
          </a:bodyPr>
          <a:lstStyle/>
          <a:p>
            <a:pPr algn="l">
              <a:lnSpc>
                <a:spcPct val="90000"/>
              </a:lnSpc>
            </a:pPr>
            <a:r>
              <a:rPr lang="en-US" sz="1200" dirty="0">
                <a:latin typeface="+mn-lt"/>
              </a:rPr>
              <a:t>June 1, 2021</a:t>
            </a:r>
          </a:p>
        </p:txBody>
      </p:sp>
      <p:pic>
        <p:nvPicPr>
          <p:cNvPr id="13" name="Picture 12" descr="A picture containing table&#10;&#10;Description automatically generated">
            <a:extLst>
              <a:ext uri="{FF2B5EF4-FFF2-40B4-BE49-F238E27FC236}">
                <a16:creationId xmlns:a16="http://schemas.microsoft.com/office/drawing/2014/main" id="{06052C79-AC9A-F940-85BB-443A111AF35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rot="5400000">
            <a:off x="8839377" y="2868679"/>
            <a:ext cx="5431061" cy="1120642"/>
          </a:xfrm>
          <a:prstGeom prst="rect">
            <a:avLst/>
          </a:prstGeom>
        </p:spPr>
      </p:pic>
      <p:cxnSp>
        <p:nvCxnSpPr>
          <p:cNvPr id="15" name="Straight Arrow Connector 14">
            <a:extLst>
              <a:ext uri="{FF2B5EF4-FFF2-40B4-BE49-F238E27FC236}">
                <a16:creationId xmlns:a16="http://schemas.microsoft.com/office/drawing/2014/main" id="{F432F9B2-A289-4946-85F8-87CBFF1A4767}"/>
              </a:ext>
            </a:extLst>
          </p:cNvPr>
          <p:cNvCxnSpPr>
            <a:cxnSpLocks/>
          </p:cNvCxnSpPr>
          <p:nvPr/>
        </p:nvCxnSpPr>
        <p:spPr>
          <a:xfrm flipH="1">
            <a:off x="9445253" y="1246909"/>
            <a:ext cx="2078622" cy="1256648"/>
          </a:xfrm>
          <a:prstGeom prst="straightConnector1">
            <a:avLst/>
          </a:prstGeom>
          <a:ln w="28575">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0AAF3581-9975-574E-9F7A-7BF789EA8B89}"/>
              </a:ext>
            </a:extLst>
          </p:cNvPr>
          <p:cNvCxnSpPr>
            <a:cxnSpLocks/>
          </p:cNvCxnSpPr>
          <p:nvPr/>
        </p:nvCxnSpPr>
        <p:spPr>
          <a:xfrm flipH="1">
            <a:off x="9912836" y="2942706"/>
            <a:ext cx="1660915" cy="315326"/>
          </a:xfrm>
          <a:prstGeom prst="straightConnector1">
            <a:avLst/>
          </a:prstGeom>
          <a:ln w="28575">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F235AB4C-3D24-1A48-A55E-CBE1B44D9423}"/>
              </a:ext>
            </a:extLst>
          </p:cNvPr>
          <p:cNvCxnSpPr>
            <a:cxnSpLocks/>
          </p:cNvCxnSpPr>
          <p:nvPr/>
        </p:nvCxnSpPr>
        <p:spPr>
          <a:xfrm flipH="1">
            <a:off x="9929462" y="3599969"/>
            <a:ext cx="1070478" cy="123575"/>
          </a:xfrm>
          <a:prstGeom prst="straightConnector1">
            <a:avLst/>
          </a:prstGeom>
          <a:ln w="28575">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17845A77-0BBC-7D47-AC53-92DEC7A65A89}"/>
              </a:ext>
            </a:extLst>
          </p:cNvPr>
          <p:cNvCxnSpPr>
            <a:cxnSpLocks/>
          </p:cNvCxnSpPr>
          <p:nvPr/>
        </p:nvCxnSpPr>
        <p:spPr>
          <a:xfrm flipH="1" flipV="1">
            <a:off x="10191404" y="4162693"/>
            <a:ext cx="1141045" cy="401552"/>
          </a:xfrm>
          <a:prstGeom prst="straightConnector1">
            <a:avLst/>
          </a:prstGeom>
          <a:ln w="28575">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cxnSp>
      <p:sp>
        <p:nvSpPr>
          <p:cNvPr id="22" name="Rounded Rectangle 21">
            <a:extLst>
              <a:ext uri="{FF2B5EF4-FFF2-40B4-BE49-F238E27FC236}">
                <a16:creationId xmlns:a16="http://schemas.microsoft.com/office/drawing/2014/main" id="{BCEBF082-D898-C94E-B488-84D49CFD396A}"/>
              </a:ext>
            </a:extLst>
          </p:cNvPr>
          <p:cNvSpPr/>
          <p:nvPr/>
        </p:nvSpPr>
        <p:spPr>
          <a:xfrm>
            <a:off x="9528561" y="3970602"/>
            <a:ext cx="595497" cy="299988"/>
          </a:xfrm>
          <a:prstGeom prst="roundRect">
            <a:avLst/>
          </a:prstGeom>
          <a:noFill/>
          <a:ln w="38100">
            <a:solidFill>
              <a:srgbClr val="FF0000"/>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17" name="Rectangle: Rounded Corners 16">
            <a:extLst>
              <a:ext uri="{FF2B5EF4-FFF2-40B4-BE49-F238E27FC236}">
                <a16:creationId xmlns:a16="http://schemas.microsoft.com/office/drawing/2014/main" id="{CFF21F74-D3EA-4E42-83D7-26E715FBF36E}"/>
              </a:ext>
            </a:extLst>
          </p:cNvPr>
          <p:cNvSpPr/>
          <p:nvPr/>
        </p:nvSpPr>
        <p:spPr>
          <a:xfrm>
            <a:off x="9974430" y="235949"/>
            <a:ext cx="1736250" cy="355807"/>
          </a:xfrm>
          <a:prstGeom prst="roundRect">
            <a:avLst/>
          </a:prstGeom>
          <a:solidFill>
            <a:schemeClr val="tx2"/>
          </a:solidFill>
          <a:ln w="19050">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r>
              <a:rPr lang="en-US" b="1" dirty="0">
                <a:solidFill>
                  <a:schemeClr val="bg1"/>
                </a:solidFill>
              </a:rPr>
              <a:t>Charge:</a:t>
            </a:r>
            <a:r>
              <a:rPr lang="en-US" b="1" baseline="0" dirty="0">
                <a:solidFill>
                  <a:schemeClr val="bg1"/>
                </a:solidFill>
              </a:rPr>
              <a:t> 6</a:t>
            </a:r>
            <a:endParaRPr lang="en-US" b="1" dirty="0">
              <a:solidFill>
                <a:schemeClr val="bg1"/>
              </a:solidFill>
            </a:endParaRPr>
          </a:p>
        </p:txBody>
      </p:sp>
      <p:sp>
        <p:nvSpPr>
          <p:cNvPr id="19" name="Rounded Rectangle 5">
            <a:extLst>
              <a:ext uri="{FF2B5EF4-FFF2-40B4-BE49-F238E27FC236}">
                <a16:creationId xmlns:a16="http://schemas.microsoft.com/office/drawing/2014/main" id="{088B1DD2-AB15-490A-8D5A-24BE9D08C4DE}"/>
              </a:ext>
            </a:extLst>
          </p:cNvPr>
          <p:cNvSpPr/>
          <p:nvPr/>
        </p:nvSpPr>
        <p:spPr>
          <a:xfrm rot="19856778">
            <a:off x="8610284" y="1630566"/>
            <a:ext cx="219262" cy="323404"/>
          </a:xfrm>
          <a:prstGeom prst="roundRect">
            <a:avLst/>
          </a:prstGeom>
          <a:noFill/>
          <a:ln w="38100">
            <a:solidFill>
              <a:srgbClr val="FF0000"/>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pic>
        <p:nvPicPr>
          <p:cNvPr id="23" name="Picture 22">
            <a:extLst>
              <a:ext uri="{FF2B5EF4-FFF2-40B4-BE49-F238E27FC236}">
                <a16:creationId xmlns:a16="http://schemas.microsoft.com/office/drawing/2014/main" id="{0C70B951-B4A5-8D4E-9B16-649C7983DAE5}"/>
              </a:ext>
            </a:extLst>
          </p:cNvPr>
          <p:cNvPicPr>
            <a:picLocks noChangeAspect="1"/>
          </p:cNvPicPr>
          <p:nvPr/>
        </p:nvPicPr>
        <p:blipFill>
          <a:blip r:embed="rId4"/>
          <a:stretch>
            <a:fillRect/>
          </a:stretch>
        </p:blipFill>
        <p:spPr>
          <a:xfrm>
            <a:off x="7379591" y="4410565"/>
            <a:ext cx="3312285" cy="2318718"/>
          </a:xfrm>
          <a:prstGeom prst="rect">
            <a:avLst/>
          </a:prstGeom>
        </p:spPr>
      </p:pic>
      <p:sp>
        <p:nvSpPr>
          <p:cNvPr id="21" name="TextBox 20">
            <a:extLst>
              <a:ext uri="{FF2B5EF4-FFF2-40B4-BE49-F238E27FC236}">
                <a16:creationId xmlns:a16="http://schemas.microsoft.com/office/drawing/2014/main" id="{AAF3DF2A-AC43-47B3-9E95-A1290F044982}"/>
              </a:ext>
            </a:extLst>
          </p:cNvPr>
          <p:cNvSpPr txBox="1"/>
          <p:nvPr/>
        </p:nvSpPr>
        <p:spPr>
          <a:xfrm>
            <a:off x="5147890" y="5780157"/>
            <a:ext cx="2231701" cy="341632"/>
          </a:xfrm>
          <a:prstGeom prst="rect">
            <a:avLst/>
          </a:prstGeom>
          <a:solidFill>
            <a:schemeClr val="bg1"/>
          </a:solidFill>
        </p:spPr>
        <p:txBody>
          <a:bodyPr wrap="none" rtlCol="0">
            <a:spAutoFit/>
          </a:bodyPr>
          <a:lstStyle/>
          <a:p>
            <a:pPr algn="l">
              <a:lnSpc>
                <a:spcPct val="90000"/>
              </a:lnSpc>
            </a:pPr>
            <a:r>
              <a:rPr lang="en-US" dirty="0">
                <a:latin typeface="+mn-lt"/>
              </a:rPr>
              <a:t>1.4 MW, 1011 MeV</a:t>
            </a:r>
          </a:p>
        </p:txBody>
      </p:sp>
    </p:spTree>
    <p:extLst>
      <p:ext uri="{BB962C8B-B14F-4D97-AF65-F5344CB8AC3E}">
        <p14:creationId xmlns:p14="http://schemas.microsoft.com/office/powerpoint/2010/main" val="16587691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6B7763-1C42-44D1-AAB5-0F0E37FFF841}"/>
              </a:ext>
            </a:extLst>
          </p:cNvPr>
          <p:cNvSpPr>
            <a:spLocks noGrp="1"/>
          </p:cNvSpPr>
          <p:nvPr>
            <p:ph type="title"/>
          </p:nvPr>
        </p:nvSpPr>
        <p:spPr/>
        <p:txBody>
          <a:bodyPr/>
          <a:lstStyle/>
          <a:p>
            <a:r>
              <a:rPr lang="en-US" dirty="0"/>
              <a:t>Budget and Estimate to Complete</a:t>
            </a:r>
          </a:p>
        </p:txBody>
      </p:sp>
      <p:sp>
        <p:nvSpPr>
          <p:cNvPr id="4" name="Rectangle: Rounded Corners 3">
            <a:extLst>
              <a:ext uri="{FF2B5EF4-FFF2-40B4-BE49-F238E27FC236}">
                <a16:creationId xmlns:a16="http://schemas.microsoft.com/office/drawing/2014/main" id="{83530D4E-F71F-4799-816D-BAE35B116436}"/>
              </a:ext>
            </a:extLst>
          </p:cNvPr>
          <p:cNvSpPr/>
          <p:nvPr/>
        </p:nvSpPr>
        <p:spPr>
          <a:xfrm>
            <a:off x="9872830" y="365760"/>
            <a:ext cx="1736250" cy="355807"/>
          </a:xfrm>
          <a:prstGeom prst="roundRect">
            <a:avLst/>
          </a:prstGeom>
          <a:solidFill>
            <a:schemeClr val="tx2"/>
          </a:solidFill>
          <a:ln w="19050">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r>
              <a:rPr lang="en-US" b="1" dirty="0">
                <a:solidFill>
                  <a:schemeClr val="bg1"/>
                </a:solidFill>
              </a:rPr>
              <a:t>Charge:</a:t>
            </a:r>
            <a:r>
              <a:rPr lang="en-US" b="1" baseline="0" dirty="0">
                <a:solidFill>
                  <a:schemeClr val="bg1"/>
                </a:solidFill>
              </a:rPr>
              <a:t> 5</a:t>
            </a:r>
            <a:endParaRPr lang="en-US" b="1" dirty="0">
              <a:solidFill>
                <a:schemeClr val="bg1"/>
              </a:solidFill>
            </a:endParaRPr>
          </a:p>
        </p:txBody>
      </p:sp>
      <p:sp>
        <p:nvSpPr>
          <p:cNvPr id="7" name="TextBox 6">
            <a:extLst>
              <a:ext uri="{FF2B5EF4-FFF2-40B4-BE49-F238E27FC236}">
                <a16:creationId xmlns:a16="http://schemas.microsoft.com/office/drawing/2014/main" id="{35DECC38-EA7B-46F4-AC73-131389CCA078}"/>
              </a:ext>
            </a:extLst>
          </p:cNvPr>
          <p:cNvSpPr txBox="1"/>
          <p:nvPr/>
        </p:nvSpPr>
        <p:spPr>
          <a:xfrm>
            <a:off x="2802265" y="5531062"/>
            <a:ext cx="6991016" cy="840230"/>
          </a:xfrm>
          <a:prstGeom prst="rect">
            <a:avLst/>
          </a:prstGeom>
          <a:noFill/>
        </p:spPr>
        <p:txBody>
          <a:bodyPr wrap="none" rtlCol="0">
            <a:spAutoFit/>
          </a:bodyPr>
          <a:lstStyle/>
          <a:p>
            <a:pPr marL="285750" indent="-285750" algn="l">
              <a:lnSpc>
                <a:spcPct val="90000"/>
              </a:lnSpc>
              <a:buFont typeface="Arial" panose="020B0604020202020204" pitchFamily="34" charset="0"/>
              <a:buChar char="•"/>
            </a:pPr>
            <a:r>
              <a:rPr lang="en-US" dirty="0">
                <a:latin typeface="+mn-lt"/>
              </a:rPr>
              <a:t>We are at 39% complete in Injection and 56% in extraction</a:t>
            </a:r>
          </a:p>
          <a:p>
            <a:pPr marL="285750" indent="-285750" algn="l">
              <a:lnSpc>
                <a:spcPct val="90000"/>
              </a:lnSpc>
              <a:buFont typeface="Arial" panose="020B0604020202020204" pitchFamily="34" charset="0"/>
              <a:buChar char="•"/>
            </a:pPr>
            <a:r>
              <a:rPr lang="en-US" dirty="0">
                <a:latin typeface="+mn-lt"/>
              </a:rPr>
              <a:t>Mostly procurement and installation is left</a:t>
            </a:r>
          </a:p>
          <a:p>
            <a:pPr marL="285750" indent="-285750" algn="l">
              <a:lnSpc>
                <a:spcPct val="90000"/>
              </a:lnSpc>
              <a:buFont typeface="Arial" panose="020B0604020202020204" pitchFamily="34" charset="0"/>
              <a:buChar char="•"/>
            </a:pPr>
            <a:r>
              <a:rPr lang="en-US" dirty="0">
                <a:latin typeface="+mn-lt"/>
              </a:rPr>
              <a:t>Some design for Vacuum and Foil changers remains</a:t>
            </a:r>
          </a:p>
        </p:txBody>
      </p:sp>
      <p:pic>
        <p:nvPicPr>
          <p:cNvPr id="8" name="Picture 7">
            <a:extLst>
              <a:ext uri="{FF2B5EF4-FFF2-40B4-BE49-F238E27FC236}">
                <a16:creationId xmlns:a16="http://schemas.microsoft.com/office/drawing/2014/main" id="{4CB95938-EF23-46ED-8722-25DF21CB32DB}"/>
              </a:ext>
            </a:extLst>
          </p:cNvPr>
          <p:cNvPicPr>
            <a:picLocks noChangeAspect="1"/>
          </p:cNvPicPr>
          <p:nvPr/>
        </p:nvPicPr>
        <p:blipFill>
          <a:blip r:embed="rId2"/>
          <a:stretch>
            <a:fillRect/>
          </a:stretch>
        </p:blipFill>
        <p:spPr>
          <a:xfrm>
            <a:off x="2101168" y="1460800"/>
            <a:ext cx="8393210" cy="3682373"/>
          </a:xfrm>
          <a:prstGeom prst="rect">
            <a:avLst/>
          </a:prstGeom>
        </p:spPr>
      </p:pic>
    </p:spTree>
    <p:extLst>
      <p:ext uri="{BB962C8B-B14F-4D97-AF65-F5344CB8AC3E}">
        <p14:creationId xmlns:p14="http://schemas.microsoft.com/office/powerpoint/2010/main" val="9083096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E02395C-984A-401B-A8EC-7EBE630BA5F7}"/>
              </a:ext>
            </a:extLst>
          </p:cNvPr>
          <p:cNvSpPr>
            <a:spLocks noGrp="1"/>
          </p:cNvSpPr>
          <p:nvPr>
            <p:ph type="title"/>
          </p:nvPr>
        </p:nvSpPr>
        <p:spPr/>
        <p:txBody>
          <a:bodyPr/>
          <a:lstStyle/>
          <a:p>
            <a:r>
              <a:rPr lang="en-US" dirty="0"/>
              <a:t>Estimate to Complete by FY</a:t>
            </a:r>
          </a:p>
        </p:txBody>
      </p:sp>
      <p:pic>
        <p:nvPicPr>
          <p:cNvPr id="9" name="Content Placeholder 8">
            <a:extLst>
              <a:ext uri="{FF2B5EF4-FFF2-40B4-BE49-F238E27FC236}">
                <a16:creationId xmlns:a16="http://schemas.microsoft.com/office/drawing/2014/main" id="{748E1176-5BE9-4DB2-BF57-0FA081025B05}"/>
              </a:ext>
            </a:extLst>
          </p:cNvPr>
          <p:cNvPicPr>
            <a:picLocks noGrp="1" noChangeAspect="1"/>
          </p:cNvPicPr>
          <p:nvPr>
            <p:ph idx="1"/>
          </p:nvPr>
        </p:nvPicPr>
        <p:blipFill>
          <a:blip r:embed="rId2"/>
          <a:stretch>
            <a:fillRect/>
          </a:stretch>
        </p:blipFill>
        <p:spPr>
          <a:xfrm>
            <a:off x="2565723" y="1777808"/>
            <a:ext cx="7193903" cy="3694496"/>
          </a:xfrm>
          <a:prstGeom prst="rect">
            <a:avLst/>
          </a:prstGeom>
        </p:spPr>
      </p:pic>
      <p:sp>
        <p:nvSpPr>
          <p:cNvPr id="5" name="TextBox 4">
            <a:extLst>
              <a:ext uri="{FF2B5EF4-FFF2-40B4-BE49-F238E27FC236}">
                <a16:creationId xmlns:a16="http://schemas.microsoft.com/office/drawing/2014/main" id="{A0E6E815-5B75-4227-8917-ACDE36AC2543}"/>
              </a:ext>
            </a:extLst>
          </p:cNvPr>
          <p:cNvSpPr txBox="1"/>
          <p:nvPr/>
        </p:nvSpPr>
        <p:spPr>
          <a:xfrm>
            <a:off x="4636168" y="5727032"/>
            <a:ext cx="3890809" cy="341632"/>
          </a:xfrm>
          <a:prstGeom prst="rect">
            <a:avLst/>
          </a:prstGeom>
          <a:noFill/>
        </p:spPr>
        <p:txBody>
          <a:bodyPr wrap="none" rtlCol="0">
            <a:spAutoFit/>
          </a:bodyPr>
          <a:lstStyle/>
          <a:p>
            <a:pPr marL="285750" indent="-285750" algn="l">
              <a:lnSpc>
                <a:spcPct val="90000"/>
              </a:lnSpc>
              <a:buFont typeface="Arial" panose="020B0604020202020204" pitchFamily="34" charset="0"/>
              <a:buChar char="•"/>
            </a:pPr>
            <a:r>
              <a:rPr lang="en-US" dirty="0">
                <a:latin typeface="+mn-lt"/>
              </a:rPr>
              <a:t>Majority cost is Material in FY22</a:t>
            </a:r>
          </a:p>
        </p:txBody>
      </p:sp>
    </p:spTree>
    <p:extLst>
      <p:ext uri="{BB962C8B-B14F-4D97-AF65-F5344CB8AC3E}">
        <p14:creationId xmlns:p14="http://schemas.microsoft.com/office/powerpoint/2010/main" val="29835207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E02395C-984A-401B-A8EC-7EBE630BA5F7}"/>
              </a:ext>
            </a:extLst>
          </p:cNvPr>
          <p:cNvSpPr>
            <a:spLocks noGrp="1"/>
          </p:cNvSpPr>
          <p:nvPr>
            <p:ph type="title"/>
          </p:nvPr>
        </p:nvSpPr>
        <p:spPr/>
        <p:txBody>
          <a:bodyPr/>
          <a:lstStyle/>
          <a:p>
            <a:r>
              <a:rPr lang="en-US" dirty="0"/>
              <a:t>Estimate to Complete by FY</a:t>
            </a:r>
          </a:p>
        </p:txBody>
      </p:sp>
      <p:pic>
        <p:nvPicPr>
          <p:cNvPr id="9" name="Content Placeholder 8">
            <a:extLst>
              <a:ext uri="{FF2B5EF4-FFF2-40B4-BE49-F238E27FC236}">
                <a16:creationId xmlns:a16="http://schemas.microsoft.com/office/drawing/2014/main" id="{CFE53C24-9F08-4368-82D5-5104711CB284}"/>
              </a:ext>
            </a:extLst>
          </p:cNvPr>
          <p:cNvPicPr>
            <a:picLocks noGrp="1" noChangeAspect="1"/>
          </p:cNvPicPr>
          <p:nvPr>
            <p:ph idx="1"/>
          </p:nvPr>
        </p:nvPicPr>
        <p:blipFill>
          <a:blip r:embed="rId2"/>
          <a:stretch>
            <a:fillRect/>
          </a:stretch>
        </p:blipFill>
        <p:spPr>
          <a:xfrm>
            <a:off x="2568771" y="1780856"/>
            <a:ext cx="7187807" cy="3688400"/>
          </a:xfrm>
          <a:prstGeom prst="rect">
            <a:avLst/>
          </a:prstGeom>
        </p:spPr>
      </p:pic>
      <p:sp>
        <p:nvSpPr>
          <p:cNvPr id="6" name="TextBox 5">
            <a:extLst>
              <a:ext uri="{FF2B5EF4-FFF2-40B4-BE49-F238E27FC236}">
                <a16:creationId xmlns:a16="http://schemas.microsoft.com/office/drawing/2014/main" id="{77483872-474A-491C-8A64-702DEB72E7B3}"/>
              </a:ext>
            </a:extLst>
          </p:cNvPr>
          <p:cNvSpPr txBox="1"/>
          <p:nvPr/>
        </p:nvSpPr>
        <p:spPr>
          <a:xfrm>
            <a:off x="4636168" y="5727032"/>
            <a:ext cx="3890809" cy="341632"/>
          </a:xfrm>
          <a:prstGeom prst="rect">
            <a:avLst/>
          </a:prstGeom>
          <a:noFill/>
        </p:spPr>
        <p:txBody>
          <a:bodyPr wrap="none" rtlCol="0">
            <a:spAutoFit/>
          </a:bodyPr>
          <a:lstStyle/>
          <a:p>
            <a:pPr marL="285750" indent="-285750" algn="l">
              <a:lnSpc>
                <a:spcPct val="90000"/>
              </a:lnSpc>
              <a:buFont typeface="Arial" panose="020B0604020202020204" pitchFamily="34" charset="0"/>
              <a:buChar char="•"/>
            </a:pPr>
            <a:r>
              <a:rPr lang="en-US" dirty="0">
                <a:latin typeface="+mn-lt"/>
              </a:rPr>
              <a:t>Majority cost is Material in FY22</a:t>
            </a:r>
          </a:p>
        </p:txBody>
      </p:sp>
    </p:spTree>
    <p:extLst>
      <p:ext uri="{BB962C8B-B14F-4D97-AF65-F5344CB8AC3E}">
        <p14:creationId xmlns:p14="http://schemas.microsoft.com/office/powerpoint/2010/main" val="42457775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Labor Profile</a:t>
            </a:r>
          </a:p>
        </p:txBody>
      </p:sp>
      <p:pic>
        <p:nvPicPr>
          <p:cNvPr id="5" name="Picture 4">
            <a:extLst>
              <a:ext uri="{FF2B5EF4-FFF2-40B4-BE49-F238E27FC236}">
                <a16:creationId xmlns:a16="http://schemas.microsoft.com/office/drawing/2014/main" id="{D6B1FB73-139E-4E23-ACE4-1CECCD7A40B8}"/>
              </a:ext>
            </a:extLst>
          </p:cNvPr>
          <p:cNvPicPr>
            <a:picLocks noChangeAspect="1"/>
          </p:cNvPicPr>
          <p:nvPr/>
        </p:nvPicPr>
        <p:blipFill>
          <a:blip r:embed="rId2"/>
          <a:stretch>
            <a:fillRect/>
          </a:stretch>
        </p:blipFill>
        <p:spPr>
          <a:xfrm>
            <a:off x="1730885" y="1392759"/>
            <a:ext cx="8730229" cy="4072481"/>
          </a:xfrm>
          <a:prstGeom prst="rect">
            <a:avLst/>
          </a:prstGeom>
        </p:spPr>
      </p:pic>
      <p:sp>
        <p:nvSpPr>
          <p:cNvPr id="6" name="TextBox 5">
            <a:extLst>
              <a:ext uri="{FF2B5EF4-FFF2-40B4-BE49-F238E27FC236}">
                <a16:creationId xmlns:a16="http://schemas.microsoft.com/office/drawing/2014/main" id="{65AAC8A9-B81A-4F38-A028-A67A5B45D43C}"/>
              </a:ext>
            </a:extLst>
          </p:cNvPr>
          <p:cNvSpPr txBox="1"/>
          <p:nvPr/>
        </p:nvSpPr>
        <p:spPr>
          <a:xfrm>
            <a:off x="3264567" y="5699225"/>
            <a:ext cx="5912196" cy="341632"/>
          </a:xfrm>
          <a:prstGeom prst="rect">
            <a:avLst/>
          </a:prstGeom>
          <a:noFill/>
        </p:spPr>
        <p:txBody>
          <a:bodyPr wrap="none" rtlCol="0">
            <a:spAutoFit/>
          </a:bodyPr>
          <a:lstStyle/>
          <a:p>
            <a:pPr marL="285750" indent="-285750" algn="l">
              <a:lnSpc>
                <a:spcPct val="90000"/>
              </a:lnSpc>
              <a:buFont typeface="Arial" panose="020B0604020202020204" pitchFamily="34" charset="0"/>
              <a:buChar char="•"/>
            </a:pPr>
            <a:r>
              <a:rPr lang="en-US" dirty="0">
                <a:latin typeface="+mn-lt"/>
              </a:rPr>
              <a:t>Subs are designers in Vacuum and Foil Changers</a:t>
            </a:r>
          </a:p>
        </p:txBody>
      </p:sp>
      <p:sp>
        <p:nvSpPr>
          <p:cNvPr id="7" name="TextBox 6">
            <a:extLst>
              <a:ext uri="{FF2B5EF4-FFF2-40B4-BE49-F238E27FC236}">
                <a16:creationId xmlns:a16="http://schemas.microsoft.com/office/drawing/2014/main" id="{B551D286-601D-4221-8C44-B445610F737C}"/>
              </a:ext>
            </a:extLst>
          </p:cNvPr>
          <p:cNvSpPr txBox="1"/>
          <p:nvPr/>
        </p:nvSpPr>
        <p:spPr>
          <a:xfrm>
            <a:off x="3925848" y="2036618"/>
            <a:ext cx="1144865" cy="341632"/>
          </a:xfrm>
          <a:prstGeom prst="rect">
            <a:avLst/>
          </a:prstGeom>
          <a:noFill/>
        </p:spPr>
        <p:txBody>
          <a:bodyPr wrap="none" rtlCol="0">
            <a:spAutoFit/>
          </a:bodyPr>
          <a:lstStyle/>
          <a:p>
            <a:pPr algn="l">
              <a:lnSpc>
                <a:spcPct val="90000"/>
              </a:lnSpc>
            </a:pPr>
            <a:r>
              <a:rPr lang="en-US" dirty="0">
                <a:latin typeface="+mn-lt"/>
              </a:rPr>
              <a:t>Four FTEs</a:t>
            </a:r>
          </a:p>
        </p:txBody>
      </p:sp>
      <p:cxnSp>
        <p:nvCxnSpPr>
          <p:cNvPr id="8" name="Straight Arrow Connector 7">
            <a:extLst>
              <a:ext uri="{FF2B5EF4-FFF2-40B4-BE49-F238E27FC236}">
                <a16:creationId xmlns:a16="http://schemas.microsoft.com/office/drawing/2014/main" id="{53F1C683-83FB-44C0-A94F-FE7612AA1833}"/>
              </a:ext>
            </a:extLst>
          </p:cNvPr>
          <p:cNvCxnSpPr>
            <a:stCxn id="7" idx="1"/>
          </p:cNvCxnSpPr>
          <p:nvPr/>
        </p:nvCxnSpPr>
        <p:spPr>
          <a:xfrm flipH="1">
            <a:off x="3179618" y="2207434"/>
            <a:ext cx="746230" cy="47393"/>
          </a:xfrm>
          <a:prstGeom prst="straightConnector1">
            <a:avLst/>
          </a:prstGeom>
          <a:ln w="28575">
            <a:solidFill>
              <a:schemeClr val="bg1">
                <a:lumMod val="50000"/>
              </a:schemeClr>
            </a:solidFill>
            <a:miter lim="8000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434157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Labor Profile</a:t>
            </a:r>
          </a:p>
        </p:txBody>
      </p:sp>
      <p:pic>
        <p:nvPicPr>
          <p:cNvPr id="5" name="Picture 4">
            <a:extLst>
              <a:ext uri="{FF2B5EF4-FFF2-40B4-BE49-F238E27FC236}">
                <a16:creationId xmlns:a16="http://schemas.microsoft.com/office/drawing/2014/main" id="{6BADEF82-DA8F-444B-9268-F6AEBEBC7B90}"/>
              </a:ext>
            </a:extLst>
          </p:cNvPr>
          <p:cNvPicPr>
            <a:picLocks noChangeAspect="1"/>
          </p:cNvPicPr>
          <p:nvPr/>
        </p:nvPicPr>
        <p:blipFill>
          <a:blip r:embed="rId2"/>
          <a:stretch>
            <a:fillRect/>
          </a:stretch>
        </p:blipFill>
        <p:spPr>
          <a:xfrm>
            <a:off x="1730885" y="1395808"/>
            <a:ext cx="8730229" cy="4066384"/>
          </a:xfrm>
          <a:prstGeom prst="rect">
            <a:avLst/>
          </a:prstGeom>
        </p:spPr>
      </p:pic>
      <p:sp>
        <p:nvSpPr>
          <p:cNvPr id="4" name="TextBox 3">
            <a:extLst>
              <a:ext uri="{FF2B5EF4-FFF2-40B4-BE49-F238E27FC236}">
                <a16:creationId xmlns:a16="http://schemas.microsoft.com/office/drawing/2014/main" id="{4056FD89-DD37-40B6-9428-263F3C7C3B1B}"/>
              </a:ext>
            </a:extLst>
          </p:cNvPr>
          <p:cNvSpPr txBox="1"/>
          <p:nvPr/>
        </p:nvSpPr>
        <p:spPr>
          <a:xfrm>
            <a:off x="4275221" y="5702552"/>
            <a:ext cx="4511171" cy="341632"/>
          </a:xfrm>
          <a:prstGeom prst="rect">
            <a:avLst/>
          </a:prstGeom>
          <a:noFill/>
        </p:spPr>
        <p:txBody>
          <a:bodyPr wrap="none" rtlCol="0">
            <a:spAutoFit/>
          </a:bodyPr>
          <a:lstStyle/>
          <a:p>
            <a:pPr marL="285750" indent="-285750" algn="l">
              <a:lnSpc>
                <a:spcPct val="90000"/>
              </a:lnSpc>
              <a:buFont typeface="Arial" panose="020B0604020202020204" pitchFamily="34" charset="0"/>
              <a:buChar char="•"/>
            </a:pPr>
            <a:r>
              <a:rPr lang="en-US" dirty="0">
                <a:latin typeface="+mn-lt"/>
              </a:rPr>
              <a:t>Procurement and installation in FY23</a:t>
            </a:r>
          </a:p>
        </p:txBody>
      </p:sp>
      <p:sp>
        <p:nvSpPr>
          <p:cNvPr id="3" name="TextBox 2">
            <a:extLst>
              <a:ext uri="{FF2B5EF4-FFF2-40B4-BE49-F238E27FC236}">
                <a16:creationId xmlns:a16="http://schemas.microsoft.com/office/drawing/2014/main" id="{E41490C8-2787-4525-9F90-028D7262AD75}"/>
              </a:ext>
            </a:extLst>
          </p:cNvPr>
          <p:cNvSpPr txBox="1"/>
          <p:nvPr/>
        </p:nvSpPr>
        <p:spPr>
          <a:xfrm>
            <a:off x="5993639" y="2202873"/>
            <a:ext cx="1074333" cy="341632"/>
          </a:xfrm>
          <a:prstGeom prst="rect">
            <a:avLst/>
          </a:prstGeom>
          <a:noFill/>
        </p:spPr>
        <p:txBody>
          <a:bodyPr wrap="none" rtlCol="0">
            <a:spAutoFit/>
          </a:bodyPr>
          <a:lstStyle/>
          <a:p>
            <a:pPr algn="l">
              <a:lnSpc>
                <a:spcPct val="90000"/>
              </a:lnSpc>
            </a:pPr>
            <a:r>
              <a:rPr lang="en-US" dirty="0">
                <a:latin typeface="+mn-lt"/>
              </a:rPr>
              <a:t>One FTE</a:t>
            </a:r>
          </a:p>
        </p:txBody>
      </p:sp>
      <p:cxnSp>
        <p:nvCxnSpPr>
          <p:cNvPr id="7" name="Straight Arrow Connector 6">
            <a:extLst>
              <a:ext uri="{FF2B5EF4-FFF2-40B4-BE49-F238E27FC236}">
                <a16:creationId xmlns:a16="http://schemas.microsoft.com/office/drawing/2014/main" id="{50CED40A-12D2-4763-9629-1D66D0B911BC}"/>
              </a:ext>
            </a:extLst>
          </p:cNvPr>
          <p:cNvCxnSpPr>
            <a:stCxn id="3" idx="1"/>
          </p:cNvCxnSpPr>
          <p:nvPr/>
        </p:nvCxnSpPr>
        <p:spPr>
          <a:xfrm flipH="1">
            <a:off x="5247409" y="2373689"/>
            <a:ext cx="746230" cy="47393"/>
          </a:xfrm>
          <a:prstGeom prst="straightConnector1">
            <a:avLst/>
          </a:prstGeom>
          <a:ln w="28575">
            <a:solidFill>
              <a:schemeClr val="bg1">
                <a:lumMod val="50000"/>
              </a:schemeClr>
            </a:solidFill>
            <a:miter lim="8000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560222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3D9D71B2-A233-48E4-AFA1-AA37F2C8A3D8}"/>
              </a:ext>
            </a:extLst>
          </p:cNvPr>
          <p:cNvSpPr txBox="1">
            <a:spLocks/>
          </p:cNvSpPr>
          <p:nvPr/>
        </p:nvSpPr>
        <p:spPr>
          <a:xfrm>
            <a:off x="456401" y="3862211"/>
            <a:ext cx="11430000" cy="2228759"/>
          </a:xfrm>
          <a:prstGeom prst="rect">
            <a:avLst/>
          </a:prstGeom>
        </p:spPr>
        <p:txBody>
          <a:bodyPr numCol="2"/>
          <a:lstStyle>
            <a:lvl1pPr marL="287338" indent="-287338" algn="l" rtl="0" eaLnBrk="1" fontAlgn="base" hangingPunct="1">
              <a:lnSpc>
                <a:spcPct val="90000"/>
              </a:lnSpc>
              <a:spcBef>
                <a:spcPts val="600"/>
              </a:spcBef>
              <a:spcAft>
                <a:spcPct val="0"/>
              </a:spcAft>
              <a:buClr>
                <a:schemeClr val="tx1"/>
              </a:buClr>
              <a:buSzPct val="90000"/>
              <a:buFont typeface="Century Gothic" panose="020B0502020202020204" pitchFamily="34" charset="0"/>
              <a:buChar char="•"/>
              <a:defRPr sz="2800" kern="1200">
                <a:solidFill>
                  <a:schemeClr val="tx1"/>
                </a:solidFill>
                <a:latin typeface="Century Gothic" panose="020B0502020202020204" pitchFamily="34" charset="0"/>
                <a:ea typeface="+mn-ea"/>
                <a:cs typeface="+mn-cs"/>
              </a:defRPr>
            </a:lvl1pPr>
            <a:lvl2pPr marL="688975" indent="-285750" algn="l" rtl="0" eaLnBrk="1" fontAlgn="base" hangingPunct="1">
              <a:lnSpc>
                <a:spcPct val="90000"/>
              </a:lnSpc>
              <a:spcBef>
                <a:spcPts val="600"/>
              </a:spcBef>
              <a:spcAft>
                <a:spcPct val="0"/>
              </a:spcAft>
              <a:buClr>
                <a:schemeClr val="tx1"/>
              </a:buClr>
              <a:buSzPct val="90000"/>
              <a:buFont typeface="Century Gothic" panose="020B0502020202020204" pitchFamily="34" charset="0"/>
              <a:buChar char="–"/>
              <a:defRPr sz="2400" kern="1200">
                <a:solidFill>
                  <a:schemeClr val="tx1"/>
                </a:solidFill>
                <a:latin typeface="Century Gothic" panose="020B0502020202020204" pitchFamily="34" charset="0"/>
                <a:ea typeface="+mn-ea"/>
                <a:cs typeface="+mn-cs"/>
              </a:defRPr>
            </a:lvl2pPr>
            <a:lvl3pPr marL="1030288" indent="-285750" algn="l" rtl="0" eaLnBrk="1" fontAlgn="base" hangingPunct="1">
              <a:lnSpc>
                <a:spcPct val="90000"/>
              </a:lnSpc>
              <a:spcBef>
                <a:spcPts val="600"/>
              </a:spcBef>
              <a:spcAft>
                <a:spcPct val="0"/>
              </a:spcAft>
              <a:buClr>
                <a:schemeClr val="tx1"/>
              </a:buClr>
              <a:buSzPct val="90000"/>
              <a:buFont typeface="Century Gothic" panose="020B0502020202020204" pitchFamily="34" charset="0"/>
              <a:buChar char="•"/>
              <a:defRPr sz="2000" kern="1200">
                <a:solidFill>
                  <a:schemeClr val="tx1"/>
                </a:solidFill>
                <a:latin typeface="Century Gothic" panose="020B0502020202020204" pitchFamily="34" charset="0"/>
                <a:ea typeface="+mn-ea"/>
                <a:cs typeface="+mn-cs"/>
              </a:defRPr>
            </a:lvl3pPr>
            <a:lvl4pPr marL="1144588" indent="-173038" algn="l" rtl="0" eaLnBrk="1" fontAlgn="base" hangingPunct="1">
              <a:lnSpc>
                <a:spcPct val="90000"/>
              </a:lnSpc>
              <a:spcBef>
                <a:spcPts val="800"/>
              </a:spcBef>
              <a:spcAft>
                <a:spcPct val="0"/>
              </a:spcAft>
              <a:buClr>
                <a:schemeClr val="tx1"/>
              </a:buClr>
              <a:buFont typeface="Arial" charset="0"/>
              <a:buChar char="–"/>
              <a:defRPr sz="1800" kern="1200">
                <a:solidFill>
                  <a:schemeClr val="tx1"/>
                </a:solidFill>
                <a:latin typeface="Century Gothic" panose="020B0502020202020204" pitchFamily="34" charset="0"/>
                <a:ea typeface="+mn-ea"/>
                <a:cs typeface="+mn-cs"/>
              </a:defRPr>
            </a:lvl4pPr>
            <a:lvl5pPr marL="1482725" indent="-222250" algn="l" rtl="0" eaLnBrk="1" fontAlgn="base" hangingPunct="1">
              <a:lnSpc>
                <a:spcPct val="90000"/>
              </a:lnSpc>
              <a:spcBef>
                <a:spcPts val="600"/>
              </a:spcBef>
              <a:spcAft>
                <a:spcPct val="0"/>
              </a:spcAft>
              <a:buClr>
                <a:schemeClr val="tx1"/>
              </a:buClr>
              <a:buFont typeface="Arial"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000" dirty="0"/>
              <a:t>Three active risks identified</a:t>
            </a:r>
          </a:p>
          <a:p>
            <a:pPr lvl="1"/>
            <a:r>
              <a:rPr lang="en-US" sz="1800" dirty="0"/>
              <a:t>Five risks retired</a:t>
            </a:r>
          </a:p>
          <a:p>
            <a:pPr lvl="1"/>
            <a:r>
              <a:rPr lang="en-US" sz="1800" dirty="0"/>
              <a:t>Pre-mitigated ranking: 1 Low, 1 Medium, 1 High</a:t>
            </a:r>
          </a:p>
          <a:p>
            <a:pPr lvl="1"/>
            <a:r>
              <a:rPr lang="en-US" sz="1800" dirty="0"/>
              <a:t>Post-mitigated ranking: 2 Low, 1 High</a:t>
            </a:r>
          </a:p>
          <a:p>
            <a:r>
              <a:rPr lang="en-US" sz="2000" dirty="0"/>
              <a:t>High Risks</a:t>
            </a:r>
          </a:p>
          <a:p>
            <a:pPr lvl="1"/>
            <a:r>
              <a:rPr lang="en-US" sz="1800" dirty="0"/>
              <a:t>One high risk identified</a:t>
            </a:r>
          </a:p>
          <a:p>
            <a:endParaRPr lang="en-US" sz="2000" dirty="0"/>
          </a:p>
          <a:p>
            <a:pPr marL="0" indent="0">
              <a:buNone/>
            </a:pPr>
            <a:endParaRPr lang="en-US" sz="2000" dirty="0"/>
          </a:p>
          <a:p>
            <a:r>
              <a:rPr lang="en-US" sz="2000" dirty="0"/>
              <a:t>Key risk categories analyzed</a:t>
            </a:r>
          </a:p>
          <a:p>
            <a:pPr lvl="1"/>
            <a:r>
              <a:rPr lang="en-US" sz="1800" dirty="0"/>
              <a:t>Fabrication </a:t>
            </a:r>
          </a:p>
          <a:p>
            <a:pPr lvl="1"/>
            <a:r>
              <a:rPr lang="en-US" sz="1800" dirty="0"/>
              <a:t>Partner Laboratory</a:t>
            </a:r>
          </a:p>
          <a:p>
            <a:pPr lvl="1"/>
            <a:r>
              <a:rPr lang="en-US" sz="1800" dirty="0"/>
              <a:t>Staff availability</a:t>
            </a:r>
          </a:p>
          <a:p>
            <a:r>
              <a:rPr lang="en-US" sz="2000" dirty="0"/>
              <a:t>Risks are reviewed on a regular basis</a:t>
            </a:r>
          </a:p>
          <a:p>
            <a:pPr lvl="1"/>
            <a:endParaRPr lang="en-US" sz="1800" dirty="0"/>
          </a:p>
          <a:p>
            <a:endParaRPr lang="en-US" sz="2000" dirty="0"/>
          </a:p>
        </p:txBody>
      </p:sp>
      <p:sp>
        <p:nvSpPr>
          <p:cNvPr id="11" name="Title 1">
            <a:extLst>
              <a:ext uri="{FF2B5EF4-FFF2-40B4-BE49-F238E27FC236}">
                <a16:creationId xmlns:a16="http://schemas.microsoft.com/office/drawing/2014/main" id="{2352E14D-8BFA-4462-AA82-A89979F5D678}"/>
              </a:ext>
            </a:extLst>
          </p:cNvPr>
          <p:cNvSpPr>
            <a:spLocks noGrp="1"/>
          </p:cNvSpPr>
          <p:nvPr>
            <p:ph type="title"/>
          </p:nvPr>
        </p:nvSpPr>
        <p:spPr>
          <a:xfrm>
            <a:off x="456401" y="309831"/>
            <a:ext cx="11425236" cy="535531"/>
          </a:xfrm>
        </p:spPr>
        <p:txBody>
          <a:bodyPr>
            <a:normAutofit/>
          </a:bodyPr>
          <a:lstStyle/>
          <a:p>
            <a:r>
              <a:rPr lang="en-US" dirty="0"/>
              <a:t>P.04.02 Injection Region Risk Register</a:t>
            </a:r>
          </a:p>
        </p:txBody>
      </p:sp>
      <p:graphicFrame>
        <p:nvGraphicFramePr>
          <p:cNvPr id="4" name="Table 3">
            <a:extLst>
              <a:ext uri="{FF2B5EF4-FFF2-40B4-BE49-F238E27FC236}">
                <a16:creationId xmlns:a16="http://schemas.microsoft.com/office/drawing/2014/main" id="{C76900F7-9F64-45DD-A364-A47AC604BD49}"/>
              </a:ext>
            </a:extLst>
          </p:cNvPr>
          <p:cNvGraphicFramePr>
            <a:graphicFrameLocks noGrp="1"/>
          </p:cNvGraphicFramePr>
          <p:nvPr/>
        </p:nvGraphicFramePr>
        <p:xfrm>
          <a:off x="456401" y="1072063"/>
          <a:ext cx="10515599" cy="2760904"/>
        </p:xfrm>
        <a:graphic>
          <a:graphicData uri="http://schemas.openxmlformats.org/drawingml/2006/table">
            <a:tbl>
              <a:tblPr/>
              <a:tblGrid>
                <a:gridCol w="696258">
                  <a:extLst>
                    <a:ext uri="{9D8B030D-6E8A-4147-A177-3AD203B41FA5}">
                      <a16:colId xmlns:a16="http://schemas.microsoft.com/office/drawing/2014/main" val="96797772"/>
                    </a:ext>
                  </a:extLst>
                </a:gridCol>
                <a:gridCol w="534473">
                  <a:extLst>
                    <a:ext uri="{9D8B030D-6E8A-4147-A177-3AD203B41FA5}">
                      <a16:colId xmlns:a16="http://schemas.microsoft.com/office/drawing/2014/main" val="3448133461"/>
                    </a:ext>
                  </a:extLst>
                </a:gridCol>
                <a:gridCol w="2607972">
                  <a:extLst>
                    <a:ext uri="{9D8B030D-6E8A-4147-A177-3AD203B41FA5}">
                      <a16:colId xmlns:a16="http://schemas.microsoft.com/office/drawing/2014/main" val="3022544882"/>
                    </a:ext>
                  </a:extLst>
                </a:gridCol>
                <a:gridCol w="888006">
                  <a:extLst>
                    <a:ext uri="{9D8B030D-6E8A-4147-A177-3AD203B41FA5}">
                      <a16:colId xmlns:a16="http://schemas.microsoft.com/office/drawing/2014/main" val="3156288969"/>
                    </a:ext>
                  </a:extLst>
                </a:gridCol>
                <a:gridCol w="4098251">
                  <a:extLst>
                    <a:ext uri="{9D8B030D-6E8A-4147-A177-3AD203B41FA5}">
                      <a16:colId xmlns:a16="http://schemas.microsoft.com/office/drawing/2014/main" val="3842360049"/>
                    </a:ext>
                  </a:extLst>
                </a:gridCol>
                <a:gridCol w="823191">
                  <a:extLst>
                    <a:ext uri="{9D8B030D-6E8A-4147-A177-3AD203B41FA5}">
                      <a16:colId xmlns:a16="http://schemas.microsoft.com/office/drawing/2014/main" val="6870784"/>
                    </a:ext>
                  </a:extLst>
                </a:gridCol>
                <a:gridCol w="867448">
                  <a:extLst>
                    <a:ext uri="{9D8B030D-6E8A-4147-A177-3AD203B41FA5}">
                      <a16:colId xmlns:a16="http://schemas.microsoft.com/office/drawing/2014/main" val="2490808502"/>
                    </a:ext>
                  </a:extLst>
                </a:gridCol>
              </a:tblGrid>
              <a:tr h="327506">
                <a:tc>
                  <a:txBody>
                    <a:bodyPr/>
                    <a:lstStyle/>
                    <a:p>
                      <a:pPr algn="l" fontAlgn="b"/>
                      <a:r>
                        <a:rPr lang="en-US" sz="1200" b="1" i="0" u="none" strike="noStrike" dirty="0">
                          <a:solidFill>
                            <a:srgbClr val="000000"/>
                          </a:solidFill>
                          <a:effectLst/>
                          <a:latin typeface="Calibri" panose="020F0502020204030204" pitchFamily="34" charset="0"/>
                        </a:rPr>
                        <a:t>Risk ID</a:t>
                      </a:r>
                    </a:p>
                  </a:txBody>
                  <a:tcPr marL="4426" marR="4426" marT="4426" marB="0" anchor="b">
                    <a:lnL w="6350" cap="flat" cmpd="sng" algn="ctr">
                      <a:solidFill>
                        <a:srgbClr val="ADD8E6"/>
                      </a:solidFill>
                      <a:prstDash val="solid"/>
                      <a:round/>
                      <a:headEnd type="none" w="med" len="med"/>
                      <a:tailEnd type="none" w="med" len="med"/>
                    </a:lnL>
                    <a:lnR w="6350" cap="flat" cmpd="sng" algn="ctr">
                      <a:solidFill>
                        <a:srgbClr val="ADD8E6"/>
                      </a:solidFill>
                      <a:prstDash val="solid"/>
                      <a:round/>
                      <a:headEnd type="none" w="med" len="med"/>
                      <a:tailEnd type="none" w="med" len="med"/>
                    </a:lnR>
                    <a:lnT w="6350" cap="flat" cmpd="sng" algn="ctr">
                      <a:solidFill>
                        <a:srgbClr val="00008B"/>
                      </a:solidFill>
                      <a:prstDash val="solid"/>
                      <a:round/>
                      <a:headEnd type="none" w="med" len="med"/>
                      <a:tailEnd type="none" w="med" len="med"/>
                    </a:lnT>
                    <a:lnB w="6350" cap="flat" cmpd="sng" algn="ctr">
                      <a:solidFill>
                        <a:srgbClr val="C9C9C9"/>
                      </a:solidFill>
                      <a:prstDash val="solid"/>
                      <a:round/>
                      <a:headEnd type="none" w="med" len="med"/>
                      <a:tailEnd type="none" w="med" len="med"/>
                    </a:lnB>
                    <a:solidFill>
                      <a:srgbClr val="ADD8E6"/>
                    </a:solidFill>
                  </a:tcPr>
                </a:tc>
                <a:tc>
                  <a:txBody>
                    <a:bodyPr/>
                    <a:lstStyle/>
                    <a:p>
                      <a:pPr algn="l" fontAlgn="b"/>
                      <a:r>
                        <a:rPr lang="en-US" sz="1200" b="1" i="0" u="none" strike="noStrike" dirty="0">
                          <a:solidFill>
                            <a:srgbClr val="000000"/>
                          </a:solidFill>
                          <a:effectLst/>
                          <a:latin typeface="Calibri" panose="020F0502020204030204" pitchFamily="34" charset="0"/>
                        </a:rPr>
                        <a:t>L3 WBS</a:t>
                      </a:r>
                    </a:p>
                  </a:txBody>
                  <a:tcPr marL="4426" marR="4426" marT="4426" marB="0" anchor="b">
                    <a:lnL w="6350" cap="flat" cmpd="sng" algn="ctr">
                      <a:solidFill>
                        <a:srgbClr val="ADD8E6"/>
                      </a:solidFill>
                      <a:prstDash val="solid"/>
                      <a:round/>
                      <a:headEnd type="none" w="med" len="med"/>
                      <a:tailEnd type="none" w="med" len="med"/>
                    </a:lnL>
                    <a:lnR w="6350" cap="flat" cmpd="sng" algn="ctr">
                      <a:solidFill>
                        <a:srgbClr val="ADD8E6"/>
                      </a:solidFill>
                      <a:prstDash val="solid"/>
                      <a:round/>
                      <a:headEnd type="none" w="med" len="med"/>
                      <a:tailEnd type="none" w="med" len="med"/>
                    </a:lnR>
                    <a:lnT w="6350" cap="flat" cmpd="sng" algn="ctr">
                      <a:solidFill>
                        <a:srgbClr val="00008B"/>
                      </a:solidFill>
                      <a:prstDash val="solid"/>
                      <a:round/>
                      <a:headEnd type="none" w="med" len="med"/>
                      <a:tailEnd type="none" w="med" len="med"/>
                    </a:lnT>
                    <a:lnB w="6350" cap="flat" cmpd="sng" algn="ctr">
                      <a:solidFill>
                        <a:srgbClr val="C9C9C9"/>
                      </a:solidFill>
                      <a:prstDash val="solid"/>
                      <a:round/>
                      <a:headEnd type="none" w="med" len="med"/>
                      <a:tailEnd type="none" w="med" len="med"/>
                    </a:lnB>
                    <a:solidFill>
                      <a:srgbClr val="ADD8E6"/>
                    </a:solidFill>
                  </a:tcPr>
                </a:tc>
                <a:tc>
                  <a:txBody>
                    <a:bodyPr/>
                    <a:lstStyle/>
                    <a:p>
                      <a:pPr algn="l" fontAlgn="b"/>
                      <a:r>
                        <a:rPr lang="en-US" sz="1200" b="1" i="0" u="none" strike="noStrike" dirty="0">
                          <a:solidFill>
                            <a:srgbClr val="000000"/>
                          </a:solidFill>
                          <a:effectLst/>
                          <a:latin typeface="Calibri" panose="020F0502020204030204" pitchFamily="34" charset="0"/>
                        </a:rPr>
                        <a:t>Risk Title</a:t>
                      </a:r>
                    </a:p>
                  </a:txBody>
                  <a:tcPr marL="4426" marR="4426" marT="4426" marB="0" anchor="b">
                    <a:lnL w="6350" cap="flat" cmpd="sng" algn="ctr">
                      <a:solidFill>
                        <a:srgbClr val="ADD8E6"/>
                      </a:solidFill>
                      <a:prstDash val="solid"/>
                      <a:round/>
                      <a:headEnd type="none" w="med" len="med"/>
                      <a:tailEnd type="none" w="med" len="med"/>
                    </a:lnL>
                    <a:lnR w="6350" cap="flat" cmpd="sng" algn="ctr">
                      <a:solidFill>
                        <a:srgbClr val="ADD8E6"/>
                      </a:solidFill>
                      <a:prstDash val="solid"/>
                      <a:round/>
                      <a:headEnd type="none" w="med" len="med"/>
                      <a:tailEnd type="none" w="med" len="med"/>
                    </a:lnR>
                    <a:lnT w="6350" cap="flat" cmpd="sng" algn="ctr">
                      <a:solidFill>
                        <a:srgbClr val="00008B"/>
                      </a:solidFill>
                      <a:prstDash val="solid"/>
                      <a:round/>
                      <a:headEnd type="none" w="med" len="med"/>
                      <a:tailEnd type="none" w="med" len="med"/>
                    </a:lnT>
                    <a:lnB w="6350" cap="flat" cmpd="sng" algn="ctr">
                      <a:solidFill>
                        <a:srgbClr val="C9C9C9"/>
                      </a:solidFill>
                      <a:prstDash val="solid"/>
                      <a:round/>
                      <a:headEnd type="none" w="med" len="med"/>
                      <a:tailEnd type="none" w="med" len="med"/>
                    </a:lnB>
                    <a:solidFill>
                      <a:srgbClr val="ADD8E6"/>
                    </a:solidFill>
                  </a:tcPr>
                </a:tc>
                <a:tc>
                  <a:txBody>
                    <a:bodyPr/>
                    <a:lstStyle/>
                    <a:p>
                      <a:pPr algn="ctr" fontAlgn="b"/>
                      <a:r>
                        <a:rPr lang="en-US" sz="1200" b="1" i="0" u="none" strike="noStrike">
                          <a:solidFill>
                            <a:srgbClr val="000000"/>
                          </a:solidFill>
                          <a:effectLst/>
                          <a:latin typeface="Calibri" panose="020F0502020204030204" pitchFamily="34" charset="0"/>
                        </a:rPr>
                        <a:t>Expiration </a:t>
                      </a:r>
                      <a:br>
                        <a:rPr lang="en-US" sz="1200" b="1" i="0" u="none" strike="noStrike">
                          <a:solidFill>
                            <a:srgbClr val="000000"/>
                          </a:solidFill>
                          <a:effectLst/>
                          <a:latin typeface="Calibri" panose="020F0502020204030204" pitchFamily="34" charset="0"/>
                        </a:rPr>
                      </a:br>
                      <a:r>
                        <a:rPr lang="en-US" sz="1200" b="1" i="0" u="none" strike="noStrike">
                          <a:solidFill>
                            <a:srgbClr val="000000"/>
                          </a:solidFill>
                          <a:effectLst/>
                          <a:latin typeface="Calibri" panose="020F0502020204030204" pitchFamily="34" charset="0"/>
                        </a:rPr>
                        <a:t>Date</a:t>
                      </a:r>
                    </a:p>
                  </a:txBody>
                  <a:tcPr marL="4426" marR="4426" marT="4426" marB="0" anchor="b">
                    <a:lnL w="6350" cap="flat" cmpd="sng" algn="ctr">
                      <a:solidFill>
                        <a:srgbClr val="ADD8E6"/>
                      </a:solidFill>
                      <a:prstDash val="solid"/>
                      <a:round/>
                      <a:headEnd type="none" w="med" len="med"/>
                      <a:tailEnd type="none" w="med" len="med"/>
                    </a:lnL>
                    <a:lnR w="6350" cap="flat" cmpd="sng" algn="ctr">
                      <a:solidFill>
                        <a:srgbClr val="ADD8E6"/>
                      </a:solidFill>
                      <a:prstDash val="solid"/>
                      <a:round/>
                      <a:headEnd type="none" w="med" len="med"/>
                      <a:tailEnd type="none" w="med" len="med"/>
                    </a:lnR>
                    <a:lnT w="6350" cap="flat" cmpd="sng" algn="ctr">
                      <a:solidFill>
                        <a:srgbClr val="00008B"/>
                      </a:solidFill>
                      <a:prstDash val="solid"/>
                      <a:round/>
                      <a:headEnd type="none" w="med" len="med"/>
                      <a:tailEnd type="none" w="med" len="med"/>
                    </a:lnT>
                    <a:lnB w="6350" cap="flat" cmpd="sng" algn="ctr">
                      <a:solidFill>
                        <a:srgbClr val="C9C9C9"/>
                      </a:solidFill>
                      <a:prstDash val="solid"/>
                      <a:round/>
                      <a:headEnd type="none" w="med" len="med"/>
                      <a:tailEnd type="none" w="med" len="med"/>
                    </a:lnB>
                    <a:solidFill>
                      <a:srgbClr val="ADD8E6"/>
                    </a:solidFill>
                  </a:tcPr>
                </a:tc>
                <a:tc>
                  <a:txBody>
                    <a:bodyPr/>
                    <a:lstStyle/>
                    <a:p>
                      <a:pPr algn="l" fontAlgn="b"/>
                      <a:r>
                        <a:rPr lang="en-US" sz="1200" b="1" i="0" u="none" strike="noStrike">
                          <a:solidFill>
                            <a:srgbClr val="000000"/>
                          </a:solidFill>
                          <a:effectLst/>
                          <a:latin typeface="Calibri" panose="020F0502020204030204" pitchFamily="34" charset="0"/>
                        </a:rPr>
                        <a:t>Mitigation </a:t>
                      </a:r>
                    </a:p>
                  </a:txBody>
                  <a:tcPr marL="4426" marR="4426" marT="4426" marB="0" anchor="b">
                    <a:lnL w="6350" cap="flat" cmpd="sng" algn="ctr">
                      <a:solidFill>
                        <a:srgbClr val="ADD8E6"/>
                      </a:solidFill>
                      <a:prstDash val="solid"/>
                      <a:round/>
                      <a:headEnd type="none" w="med" len="med"/>
                      <a:tailEnd type="none" w="med" len="med"/>
                    </a:lnL>
                    <a:lnR w="6350" cap="flat" cmpd="sng" algn="ctr">
                      <a:solidFill>
                        <a:srgbClr val="ADD8E6"/>
                      </a:solidFill>
                      <a:prstDash val="solid"/>
                      <a:round/>
                      <a:headEnd type="none" w="med" len="med"/>
                      <a:tailEnd type="none" w="med" len="med"/>
                    </a:lnR>
                    <a:lnT w="6350" cap="flat" cmpd="sng" algn="ctr">
                      <a:solidFill>
                        <a:srgbClr val="00008B"/>
                      </a:solidFill>
                      <a:prstDash val="solid"/>
                      <a:round/>
                      <a:headEnd type="none" w="med" len="med"/>
                      <a:tailEnd type="none" w="med" len="med"/>
                    </a:lnT>
                    <a:lnB w="6350" cap="flat" cmpd="sng" algn="ctr">
                      <a:solidFill>
                        <a:srgbClr val="C9C9C9"/>
                      </a:solidFill>
                      <a:prstDash val="solid"/>
                      <a:round/>
                      <a:headEnd type="none" w="med" len="med"/>
                      <a:tailEnd type="none" w="med" len="med"/>
                    </a:lnB>
                    <a:solidFill>
                      <a:srgbClr val="ADD8E6"/>
                    </a:solidFill>
                  </a:tcPr>
                </a:tc>
                <a:tc>
                  <a:txBody>
                    <a:bodyPr/>
                    <a:lstStyle/>
                    <a:p>
                      <a:pPr algn="ctr" fontAlgn="b"/>
                      <a:r>
                        <a:rPr lang="en-US" sz="1200" b="1" i="0" u="none" strike="noStrike">
                          <a:solidFill>
                            <a:srgbClr val="000000"/>
                          </a:solidFill>
                          <a:effectLst/>
                          <a:latin typeface="Calibri" panose="020F0502020204030204" pitchFamily="34" charset="0"/>
                        </a:rPr>
                        <a:t>Pre-Mitigation </a:t>
                      </a:r>
                      <a:br>
                        <a:rPr lang="en-US" sz="1200" b="1" i="0" u="none" strike="noStrike">
                          <a:solidFill>
                            <a:srgbClr val="000000"/>
                          </a:solidFill>
                          <a:effectLst/>
                          <a:latin typeface="Calibri" panose="020F0502020204030204" pitchFamily="34" charset="0"/>
                        </a:rPr>
                      </a:br>
                      <a:r>
                        <a:rPr lang="en-US" sz="1200" b="1" i="0" u="none" strike="noStrike">
                          <a:solidFill>
                            <a:srgbClr val="000000"/>
                          </a:solidFill>
                          <a:effectLst/>
                          <a:latin typeface="Calibri" panose="020F0502020204030204" pitchFamily="34" charset="0"/>
                        </a:rPr>
                        <a:t>Rank</a:t>
                      </a:r>
                    </a:p>
                  </a:txBody>
                  <a:tcPr marL="4426" marR="4426" marT="4426" marB="0" anchor="b">
                    <a:lnL w="6350" cap="flat" cmpd="sng" algn="ctr">
                      <a:solidFill>
                        <a:srgbClr val="ADD8E6"/>
                      </a:solidFill>
                      <a:prstDash val="solid"/>
                      <a:round/>
                      <a:headEnd type="none" w="med" len="med"/>
                      <a:tailEnd type="none" w="med" len="med"/>
                    </a:lnL>
                    <a:lnR w="6350" cap="flat" cmpd="sng" algn="ctr">
                      <a:solidFill>
                        <a:srgbClr val="ADD8E6"/>
                      </a:solidFill>
                      <a:prstDash val="solid"/>
                      <a:round/>
                      <a:headEnd type="none" w="med" len="med"/>
                      <a:tailEnd type="none" w="med" len="med"/>
                    </a:lnR>
                    <a:lnT w="6350" cap="flat" cmpd="sng" algn="ctr">
                      <a:solidFill>
                        <a:srgbClr val="00008B"/>
                      </a:solidFill>
                      <a:prstDash val="solid"/>
                      <a:round/>
                      <a:headEnd type="none" w="med" len="med"/>
                      <a:tailEnd type="none" w="med" len="med"/>
                    </a:lnT>
                    <a:lnB w="6350" cap="flat" cmpd="sng" algn="ctr">
                      <a:solidFill>
                        <a:srgbClr val="C9C9C9"/>
                      </a:solidFill>
                      <a:prstDash val="solid"/>
                      <a:round/>
                      <a:headEnd type="none" w="med" len="med"/>
                      <a:tailEnd type="none" w="med" len="med"/>
                    </a:lnB>
                    <a:solidFill>
                      <a:srgbClr val="ADD8E6"/>
                    </a:solidFill>
                  </a:tcPr>
                </a:tc>
                <a:tc>
                  <a:txBody>
                    <a:bodyPr/>
                    <a:lstStyle/>
                    <a:p>
                      <a:pPr algn="ctr" fontAlgn="b"/>
                      <a:r>
                        <a:rPr lang="en-US" sz="1200" b="1" i="0" u="none" strike="noStrike">
                          <a:solidFill>
                            <a:srgbClr val="000000"/>
                          </a:solidFill>
                          <a:effectLst/>
                          <a:latin typeface="Calibri" panose="020F0502020204030204" pitchFamily="34" charset="0"/>
                        </a:rPr>
                        <a:t>Post Mitigation </a:t>
                      </a:r>
                      <a:br>
                        <a:rPr lang="en-US" sz="1200" b="1" i="0" u="none" strike="noStrike">
                          <a:solidFill>
                            <a:srgbClr val="000000"/>
                          </a:solidFill>
                          <a:effectLst/>
                          <a:latin typeface="Calibri" panose="020F0502020204030204" pitchFamily="34" charset="0"/>
                        </a:rPr>
                      </a:br>
                      <a:r>
                        <a:rPr lang="en-US" sz="1200" b="1" i="0" u="none" strike="noStrike">
                          <a:solidFill>
                            <a:srgbClr val="000000"/>
                          </a:solidFill>
                          <a:effectLst/>
                          <a:latin typeface="Calibri" panose="020F0502020204030204" pitchFamily="34" charset="0"/>
                        </a:rPr>
                        <a:t>Rank</a:t>
                      </a:r>
                    </a:p>
                  </a:txBody>
                  <a:tcPr marL="4426" marR="4426" marT="4426" marB="0" anchor="b">
                    <a:lnL w="6350" cap="flat" cmpd="sng" algn="ctr">
                      <a:solidFill>
                        <a:srgbClr val="ADD8E6"/>
                      </a:solidFill>
                      <a:prstDash val="solid"/>
                      <a:round/>
                      <a:headEnd type="none" w="med" len="med"/>
                      <a:tailEnd type="none" w="med" len="med"/>
                    </a:lnL>
                    <a:lnR w="6350" cap="flat" cmpd="sng" algn="ctr">
                      <a:solidFill>
                        <a:srgbClr val="ADD8E6"/>
                      </a:solidFill>
                      <a:prstDash val="solid"/>
                      <a:round/>
                      <a:headEnd type="none" w="med" len="med"/>
                      <a:tailEnd type="none" w="med" len="med"/>
                    </a:lnR>
                    <a:lnT w="6350" cap="flat" cmpd="sng" algn="ctr">
                      <a:solidFill>
                        <a:srgbClr val="00008B"/>
                      </a:solidFill>
                      <a:prstDash val="solid"/>
                      <a:round/>
                      <a:headEnd type="none" w="med" len="med"/>
                      <a:tailEnd type="none" w="med" len="med"/>
                    </a:lnT>
                    <a:lnB w="6350" cap="flat" cmpd="sng" algn="ctr">
                      <a:solidFill>
                        <a:srgbClr val="C9C9C9"/>
                      </a:solidFill>
                      <a:prstDash val="solid"/>
                      <a:round/>
                      <a:headEnd type="none" w="med" len="med"/>
                      <a:tailEnd type="none" w="med" len="med"/>
                    </a:lnB>
                    <a:solidFill>
                      <a:srgbClr val="ADD8E6"/>
                    </a:solidFill>
                  </a:tcPr>
                </a:tc>
                <a:extLst>
                  <a:ext uri="{0D108BD9-81ED-4DB2-BD59-A6C34878D82A}">
                    <a16:rowId xmlns:a16="http://schemas.microsoft.com/office/drawing/2014/main" val="578720236"/>
                  </a:ext>
                </a:extLst>
              </a:tr>
              <a:tr h="818765">
                <a:tc>
                  <a:txBody>
                    <a:bodyPr/>
                    <a:lstStyle/>
                    <a:p>
                      <a:pPr algn="l" fontAlgn="ctr"/>
                      <a:r>
                        <a:rPr lang="en-US" sz="1200" b="0" i="0" u="none" strike="noStrike">
                          <a:solidFill>
                            <a:srgbClr val="000000"/>
                          </a:solidFill>
                          <a:effectLst/>
                          <a:latin typeface="Calibri" panose="020F0502020204030204" pitchFamily="34" charset="0"/>
                        </a:rPr>
                        <a:t>T-P.4-013</a:t>
                      </a:r>
                    </a:p>
                  </a:txBody>
                  <a:tcPr marL="4426" marR="4426" marT="4426" marB="0" anchor="ctr">
                    <a:lnL w="6350" cap="flat" cmpd="sng" algn="ctr">
                      <a:solidFill>
                        <a:srgbClr val="C9C9C9"/>
                      </a:solidFill>
                      <a:prstDash val="solid"/>
                      <a:round/>
                      <a:headEnd type="none" w="med" len="med"/>
                      <a:tailEnd type="none" w="med" len="med"/>
                    </a:lnL>
                    <a:lnR>
                      <a:noFill/>
                    </a:lnR>
                    <a:lnT w="6350" cap="flat" cmpd="sng" algn="ctr">
                      <a:solidFill>
                        <a:srgbClr val="C9C9C9"/>
                      </a:solidFill>
                      <a:prstDash val="solid"/>
                      <a:round/>
                      <a:headEnd type="none" w="med" len="med"/>
                      <a:tailEnd type="none" w="med" len="med"/>
                    </a:lnT>
                    <a:lnB w="6350" cap="flat" cmpd="sng" algn="ctr">
                      <a:solidFill>
                        <a:srgbClr val="C9C9C9"/>
                      </a:solidFill>
                      <a:prstDash val="solid"/>
                      <a:round/>
                      <a:headEnd type="none" w="med" len="med"/>
                      <a:tailEnd type="none" w="med" len="med"/>
                    </a:lnB>
                    <a:solidFill>
                      <a:srgbClr val="EDEDED"/>
                    </a:solidFill>
                  </a:tcPr>
                </a:tc>
                <a:tc>
                  <a:txBody>
                    <a:bodyPr/>
                    <a:lstStyle/>
                    <a:p>
                      <a:pPr algn="l" fontAlgn="ctr"/>
                      <a:r>
                        <a:rPr lang="en-US" sz="1200" b="0" i="0" u="none" strike="noStrike">
                          <a:solidFill>
                            <a:srgbClr val="000000"/>
                          </a:solidFill>
                          <a:effectLst/>
                          <a:latin typeface="Calibri" panose="020F0502020204030204" pitchFamily="34" charset="0"/>
                        </a:rPr>
                        <a:t>P.04.02</a:t>
                      </a:r>
                    </a:p>
                  </a:txBody>
                  <a:tcPr marL="4426" marR="4426" marT="4426" marB="0" anchor="ctr">
                    <a:lnL>
                      <a:noFill/>
                    </a:lnL>
                    <a:lnR>
                      <a:noFill/>
                    </a:lnR>
                    <a:lnT w="6350" cap="flat" cmpd="sng" algn="ctr">
                      <a:solidFill>
                        <a:srgbClr val="C9C9C9"/>
                      </a:solidFill>
                      <a:prstDash val="solid"/>
                      <a:round/>
                      <a:headEnd type="none" w="med" len="med"/>
                      <a:tailEnd type="none" w="med" len="med"/>
                    </a:lnT>
                    <a:lnB w="6350" cap="flat" cmpd="sng" algn="ctr">
                      <a:solidFill>
                        <a:srgbClr val="C9C9C9"/>
                      </a:solidFill>
                      <a:prstDash val="solid"/>
                      <a:round/>
                      <a:headEnd type="none" w="med" len="med"/>
                      <a:tailEnd type="none" w="med" len="med"/>
                    </a:lnB>
                    <a:solidFill>
                      <a:srgbClr val="EDEDED"/>
                    </a:solidFill>
                  </a:tcPr>
                </a:tc>
                <a:tc>
                  <a:txBody>
                    <a:bodyPr/>
                    <a:lstStyle/>
                    <a:p>
                      <a:pPr algn="l" fontAlgn="ctr"/>
                      <a:r>
                        <a:rPr lang="en-US" sz="1200" b="0" i="0" u="none" strike="noStrike">
                          <a:solidFill>
                            <a:srgbClr val="000000"/>
                          </a:solidFill>
                          <a:effectLst/>
                          <a:latin typeface="Calibri" panose="020F0502020204030204" pitchFamily="34" charset="0"/>
                        </a:rPr>
                        <a:t>Fermilab has competing projects or resource issues</a:t>
                      </a:r>
                    </a:p>
                  </a:txBody>
                  <a:tcPr marL="4426" marR="4426" marT="4426" marB="0" anchor="ctr">
                    <a:lnL>
                      <a:noFill/>
                    </a:lnL>
                    <a:lnR>
                      <a:noFill/>
                    </a:lnR>
                    <a:lnT w="6350" cap="flat" cmpd="sng" algn="ctr">
                      <a:solidFill>
                        <a:srgbClr val="C9C9C9"/>
                      </a:solidFill>
                      <a:prstDash val="solid"/>
                      <a:round/>
                      <a:headEnd type="none" w="med" len="med"/>
                      <a:tailEnd type="none" w="med" len="med"/>
                    </a:lnT>
                    <a:lnB w="6350" cap="flat" cmpd="sng" algn="ctr">
                      <a:solidFill>
                        <a:srgbClr val="C9C9C9"/>
                      </a:solidFill>
                      <a:prstDash val="solid"/>
                      <a:round/>
                      <a:headEnd type="none" w="med" len="med"/>
                      <a:tailEnd type="none" w="med" len="med"/>
                    </a:lnB>
                    <a:solidFill>
                      <a:srgbClr val="EDEDED"/>
                    </a:solidFill>
                  </a:tcPr>
                </a:tc>
                <a:tc>
                  <a:txBody>
                    <a:bodyPr/>
                    <a:lstStyle/>
                    <a:p>
                      <a:pPr algn="ctr" fontAlgn="ctr"/>
                      <a:r>
                        <a:rPr lang="en-US" sz="1200" b="0" i="0" u="none" strike="noStrike">
                          <a:solidFill>
                            <a:srgbClr val="000000"/>
                          </a:solidFill>
                          <a:effectLst/>
                          <a:latin typeface="Calibri" panose="020F0502020204030204" pitchFamily="34" charset="0"/>
                        </a:rPr>
                        <a:t>6/30/2022</a:t>
                      </a:r>
                    </a:p>
                  </a:txBody>
                  <a:tcPr marL="4426" marR="4426" marT="4426" marB="0" anchor="ctr">
                    <a:lnL>
                      <a:noFill/>
                    </a:lnL>
                    <a:lnR>
                      <a:noFill/>
                    </a:lnR>
                    <a:lnT w="6350" cap="flat" cmpd="sng" algn="ctr">
                      <a:solidFill>
                        <a:srgbClr val="C9C9C9"/>
                      </a:solidFill>
                      <a:prstDash val="solid"/>
                      <a:round/>
                      <a:headEnd type="none" w="med" len="med"/>
                      <a:tailEnd type="none" w="med" len="med"/>
                    </a:lnT>
                    <a:lnB w="6350" cap="flat" cmpd="sng" algn="ctr">
                      <a:solidFill>
                        <a:srgbClr val="C9C9C9"/>
                      </a:solidFill>
                      <a:prstDash val="solid"/>
                      <a:round/>
                      <a:headEnd type="none" w="med" len="med"/>
                      <a:tailEnd type="none" w="med" len="med"/>
                    </a:lnB>
                    <a:solidFill>
                      <a:srgbClr val="EDEDED"/>
                    </a:solidFill>
                  </a:tcPr>
                </a:tc>
                <a:tc>
                  <a:txBody>
                    <a:bodyPr/>
                    <a:lstStyle/>
                    <a:p>
                      <a:pPr algn="l" fontAlgn="ctr"/>
                      <a:r>
                        <a:rPr lang="en-US" sz="1200" b="0" i="0" u="none" strike="noStrike">
                          <a:solidFill>
                            <a:srgbClr val="000000"/>
                          </a:solidFill>
                          <a:effectLst/>
                          <a:latin typeface="Calibri" panose="020F0502020204030204" pitchFamily="34" charset="0"/>
                        </a:rPr>
                        <a:t>Maintain good communication between PPU and Fermilab so that schedule challenges can be discovered early and mitigated. Engage project management and Fermilab management as needed to ensure this work receives adequate priority. Perform periodic visits to Fermilab to assess progress.</a:t>
                      </a:r>
                    </a:p>
                  </a:txBody>
                  <a:tcPr marL="4426" marR="4426" marT="4426" marB="0" anchor="ctr">
                    <a:lnL>
                      <a:noFill/>
                    </a:lnL>
                    <a:lnR>
                      <a:noFill/>
                    </a:lnR>
                    <a:lnT w="6350" cap="flat" cmpd="sng" algn="ctr">
                      <a:solidFill>
                        <a:srgbClr val="C9C9C9"/>
                      </a:solidFill>
                      <a:prstDash val="solid"/>
                      <a:round/>
                      <a:headEnd type="none" w="med" len="med"/>
                      <a:tailEnd type="none" w="med" len="med"/>
                    </a:lnT>
                    <a:lnB w="6350" cap="flat" cmpd="sng" algn="ctr">
                      <a:solidFill>
                        <a:srgbClr val="C9C9C9"/>
                      </a:solidFill>
                      <a:prstDash val="solid"/>
                      <a:round/>
                      <a:headEnd type="none" w="med" len="med"/>
                      <a:tailEnd type="none" w="med" len="med"/>
                    </a:lnB>
                    <a:solidFill>
                      <a:srgbClr val="EDEDED"/>
                    </a:solidFill>
                  </a:tcPr>
                </a:tc>
                <a:tc>
                  <a:txBody>
                    <a:bodyPr/>
                    <a:lstStyle/>
                    <a:p>
                      <a:pPr algn="ctr" fontAlgn="ctr"/>
                      <a:r>
                        <a:rPr lang="en-US" sz="1200" b="0" i="0" u="none" strike="noStrike">
                          <a:solidFill>
                            <a:srgbClr val="000000"/>
                          </a:solidFill>
                          <a:effectLst/>
                          <a:latin typeface="Calibri" panose="020F0502020204030204" pitchFamily="34" charset="0"/>
                        </a:rPr>
                        <a:t>16</a:t>
                      </a:r>
                    </a:p>
                  </a:txBody>
                  <a:tcPr marL="4426" marR="4426" marT="4426" marB="0" anchor="ctr">
                    <a:lnL>
                      <a:noFill/>
                    </a:lnL>
                    <a:lnR>
                      <a:noFill/>
                    </a:lnR>
                    <a:lnT w="6350" cap="flat" cmpd="sng" algn="ctr">
                      <a:solidFill>
                        <a:srgbClr val="C9C9C9"/>
                      </a:solidFill>
                      <a:prstDash val="solid"/>
                      <a:round/>
                      <a:headEnd type="none" w="med" len="med"/>
                      <a:tailEnd type="none" w="med" len="med"/>
                    </a:lnT>
                    <a:lnB w="6350" cap="flat" cmpd="sng" algn="ctr">
                      <a:solidFill>
                        <a:srgbClr val="C9C9C9"/>
                      </a:solidFill>
                      <a:prstDash val="solid"/>
                      <a:round/>
                      <a:headEnd type="none" w="med" len="med"/>
                      <a:tailEnd type="none" w="med" len="med"/>
                    </a:lnB>
                    <a:solidFill>
                      <a:srgbClr val="FF0000"/>
                    </a:solidFill>
                  </a:tcPr>
                </a:tc>
                <a:tc>
                  <a:txBody>
                    <a:bodyPr/>
                    <a:lstStyle/>
                    <a:p>
                      <a:pPr algn="ctr" fontAlgn="ctr"/>
                      <a:r>
                        <a:rPr lang="en-US" sz="1200" b="0" i="0" u="none" strike="noStrike">
                          <a:solidFill>
                            <a:srgbClr val="000000"/>
                          </a:solidFill>
                          <a:effectLst/>
                          <a:latin typeface="Calibri" panose="020F0502020204030204" pitchFamily="34" charset="0"/>
                        </a:rPr>
                        <a:t>16</a:t>
                      </a:r>
                    </a:p>
                  </a:txBody>
                  <a:tcPr marL="4426" marR="4426" marT="4426" marB="0" anchor="ctr">
                    <a:lnL>
                      <a:noFill/>
                    </a:lnL>
                    <a:lnR w="6350" cap="flat" cmpd="sng" algn="ctr">
                      <a:solidFill>
                        <a:srgbClr val="C9C9C9"/>
                      </a:solidFill>
                      <a:prstDash val="solid"/>
                      <a:round/>
                      <a:headEnd type="none" w="med" len="med"/>
                      <a:tailEnd type="none" w="med" len="med"/>
                    </a:lnR>
                    <a:lnT w="6350" cap="flat" cmpd="sng" algn="ctr">
                      <a:solidFill>
                        <a:srgbClr val="C9C9C9"/>
                      </a:solidFill>
                      <a:prstDash val="solid"/>
                      <a:round/>
                      <a:headEnd type="none" w="med" len="med"/>
                      <a:tailEnd type="none" w="med" len="med"/>
                    </a:lnT>
                    <a:lnB w="6350" cap="flat" cmpd="sng" algn="ctr">
                      <a:solidFill>
                        <a:srgbClr val="C9C9C9"/>
                      </a:solidFill>
                      <a:prstDash val="solid"/>
                      <a:round/>
                      <a:headEnd type="none" w="med" len="med"/>
                      <a:tailEnd type="none" w="med" len="med"/>
                    </a:lnB>
                    <a:solidFill>
                      <a:srgbClr val="FF0000"/>
                    </a:solidFill>
                  </a:tcPr>
                </a:tc>
                <a:extLst>
                  <a:ext uri="{0D108BD9-81ED-4DB2-BD59-A6C34878D82A}">
                    <a16:rowId xmlns:a16="http://schemas.microsoft.com/office/drawing/2014/main" val="702998534"/>
                  </a:ext>
                </a:extLst>
              </a:tr>
              <a:tr h="491259">
                <a:tc>
                  <a:txBody>
                    <a:bodyPr/>
                    <a:lstStyle/>
                    <a:p>
                      <a:pPr algn="l" fontAlgn="ctr"/>
                      <a:r>
                        <a:rPr lang="en-US" sz="1200" b="0" i="0" u="none" strike="noStrike">
                          <a:solidFill>
                            <a:srgbClr val="000000"/>
                          </a:solidFill>
                          <a:effectLst/>
                          <a:latin typeface="Calibri" panose="020F0502020204030204" pitchFamily="34" charset="0"/>
                        </a:rPr>
                        <a:t>T-P.4-005</a:t>
                      </a:r>
                    </a:p>
                  </a:txBody>
                  <a:tcPr marL="4426" marR="4426" marT="4426" marB="0" anchor="ctr">
                    <a:lnL w="6350" cap="flat" cmpd="sng" algn="ctr">
                      <a:solidFill>
                        <a:srgbClr val="C9C9C9"/>
                      </a:solidFill>
                      <a:prstDash val="solid"/>
                      <a:round/>
                      <a:headEnd type="none" w="med" len="med"/>
                      <a:tailEnd type="none" w="med" len="med"/>
                    </a:lnL>
                    <a:lnR>
                      <a:noFill/>
                    </a:lnR>
                    <a:lnT w="6350" cap="flat" cmpd="sng" algn="ctr">
                      <a:solidFill>
                        <a:srgbClr val="C9C9C9"/>
                      </a:solidFill>
                      <a:prstDash val="solid"/>
                      <a:round/>
                      <a:headEnd type="none" w="med" len="med"/>
                      <a:tailEnd type="none" w="med" len="med"/>
                    </a:lnT>
                    <a:lnB w="6350" cap="flat" cmpd="sng" algn="ctr">
                      <a:solidFill>
                        <a:srgbClr val="C9C9C9"/>
                      </a:solidFill>
                      <a:prstDash val="solid"/>
                      <a:round/>
                      <a:headEnd type="none" w="med" len="med"/>
                      <a:tailEnd type="none" w="med" len="med"/>
                    </a:lnB>
                  </a:tcPr>
                </a:tc>
                <a:tc>
                  <a:txBody>
                    <a:bodyPr/>
                    <a:lstStyle/>
                    <a:p>
                      <a:pPr algn="l" fontAlgn="ctr"/>
                      <a:r>
                        <a:rPr lang="en-US" sz="1200" b="0" i="0" u="none" strike="noStrike">
                          <a:solidFill>
                            <a:srgbClr val="000000"/>
                          </a:solidFill>
                          <a:effectLst/>
                          <a:latin typeface="Calibri" panose="020F0502020204030204" pitchFamily="34" charset="0"/>
                        </a:rPr>
                        <a:t>P.04.02</a:t>
                      </a:r>
                    </a:p>
                  </a:txBody>
                  <a:tcPr marL="4426" marR="4426" marT="4426" marB="0" anchor="ctr">
                    <a:lnL>
                      <a:noFill/>
                    </a:lnL>
                    <a:lnR>
                      <a:noFill/>
                    </a:lnR>
                    <a:lnT w="6350" cap="flat" cmpd="sng" algn="ctr">
                      <a:solidFill>
                        <a:srgbClr val="C9C9C9"/>
                      </a:solidFill>
                      <a:prstDash val="solid"/>
                      <a:round/>
                      <a:headEnd type="none" w="med" len="med"/>
                      <a:tailEnd type="none" w="med" len="med"/>
                    </a:lnT>
                    <a:lnB w="6350" cap="flat" cmpd="sng" algn="ctr">
                      <a:solidFill>
                        <a:srgbClr val="C9C9C9"/>
                      </a:solidFill>
                      <a:prstDash val="solid"/>
                      <a:round/>
                      <a:headEnd type="none" w="med" len="med"/>
                      <a:tailEnd type="none" w="med" len="med"/>
                    </a:lnB>
                  </a:tcPr>
                </a:tc>
                <a:tc>
                  <a:txBody>
                    <a:bodyPr/>
                    <a:lstStyle/>
                    <a:p>
                      <a:pPr algn="l" fontAlgn="ctr"/>
                      <a:r>
                        <a:rPr lang="en-US" sz="1200" b="0" i="0" u="none" strike="noStrike">
                          <a:solidFill>
                            <a:srgbClr val="000000"/>
                          </a:solidFill>
                          <a:effectLst/>
                          <a:latin typeface="Calibri" panose="020F0502020204030204" pitchFamily="34" charset="0"/>
                        </a:rPr>
                        <a:t>Ring Vacuum Vessel Fabrication Complications</a:t>
                      </a:r>
                    </a:p>
                  </a:txBody>
                  <a:tcPr marL="4426" marR="4426" marT="4426" marB="0" anchor="ctr">
                    <a:lnL>
                      <a:noFill/>
                    </a:lnL>
                    <a:lnR>
                      <a:noFill/>
                    </a:lnR>
                    <a:lnT w="6350" cap="flat" cmpd="sng" algn="ctr">
                      <a:solidFill>
                        <a:srgbClr val="C9C9C9"/>
                      </a:solidFill>
                      <a:prstDash val="solid"/>
                      <a:round/>
                      <a:headEnd type="none" w="med" len="med"/>
                      <a:tailEnd type="none" w="med" len="med"/>
                    </a:lnT>
                    <a:lnB w="6350" cap="flat" cmpd="sng" algn="ctr">
                      <a:solidFill>
                        <a:srgbClr val="C9C9C9"/>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Calibri" panose="020F0502020204030204" pitchFamily="34" charset="0"/>
                        </a:rPr>
                        <a:t>3/31/2022</a:t>
                      </a:r>
                    </a:p>
                  </a:txBody>
                  <a:tcPr marL="4426" marR="4426" marT="4426" marB="0" anchor="ctr">
                    <a:lnL>
                      <a:noFill/>
                    </a:lnL>
                    <a:lnR>
                      <a:noFill/>
                    </a:lnR>
                    <a:lnT w="6350" cap="flat" cmpd="sng" algn="ctr">
                      <a:solidFill>
                        <a:srgbClr val="C9C9C9"/>
                      </a:solidFill>
                      <a:prstDash val="solid"/>
                      <a:round/>
                      <a:headEnd type="none" w="med" len="med"/>
                      <a:tailEnd type="none" w="med" len="med"/>
                    </a:lnT>
                    <a:lnB w="6350" cap="flat" cmpd="sng" algn="ctr">
                      <a:solidFill>
                        <a:srgbClr val="C9C9C9"/>
                      </a:solidFill>
                      <a:prstDash val="solid"/>
                      <a:round/>
                      <a:headEnd type="none" w="med" len="med"/>
                      <a:tailEnd type="none" w="med" len="med"/>
                    </a:lnB>
                  </a:tcPr>
                </a:tc>
                <a:tc>
                  <a:txBody>
                    <a:bodyPr/>
                    <a:lstStyle/>
                    <a:p>
                      <a:pPr algn="l" fontAlgn="ctr"/>
                      <a:r>
                        <a:rPr lang="en-US" sz="1200" b="0" i="0" u="none" strike="noStrike">
                          <a:solidFill>
                            <a:srgbClr val="000000"/>
                          </a:solidFill>
                          <a:effectLst/>
                          <a:latin typeface="Calibri" panose="020F0502020204030204" pitchFamily="34" charset="0"/>
                        </a:rPr>
                        <a:t>Stringent management of the fabrication of the vessels including a fabrication plan, fabrication schedule, fabrication milestones, scheduled meetings, and vendor visits.</a:t>
                      </a:r>
                    </a:p>
                  </a:txBody>
                  <a:tcPr marL="4426" marR="4426" marT="4426" marB="0" anchor="ctr">
                    <a:lnL>
                      <a:noFill/>
                    </a:lnL>
                    <a:lnR>
                      <a:noFill/>
                    </a:lnR>
                    <a:lnT w="6350" cap="flat" cmpd="sng" algn="ctr">
                      <a:solidFill>
                        <a:srgbClr val="C9C9C9"/>
                      </a:solidFill>
                      <a:prstDash val="solid"/>
                      <a:round/>
                      <a:headEnd type="none" w="med" len="med"/>
                      <a:tailEnd type="none" w="med" len="med"/>
                    </a:lnT>
                    <a:lnB w="6350" cap="flat" cmpd="sng" algn="ctr">
                      <a:solidFill>
                        <a:srgbClr val="C9C9C9"/>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Calibri" panose="020F0502020204030204" pitchFamily="34" charset="0"/>
                        </a:rPr>
                        <a:t>8</a:t>
                      </a:r>
                    </a:p>
                  </a:txBody>
                  <a:tcPr marL="4426" marR="4426" marT="4426" marB="0" anchor="ctr">
                    <a:lnL>
                      <a:noFill/>
                    </a:lnL>
                    <a:lnR>
                      <a:noFill/>
                    </a:lnR>
                    <a:lnT w="6350" cap="flat" cmpd="sng" algn="ctr">
                      <a:solidFill>
                        <a:srgbClr val="C9C9C9"/>
                      </a:solidFill>
                      <a:prstDash val="solid"/>
                      <a:round/>
                      <a:headEnd type="none" w="med" len="med"/>
                      <a:tailEnd type="none" w="med" len="med"/>
                    </a:lnT>
                    <a:lnB w="6350" cap="flat" cmpd="sng" algn="ctr">
                      <a:solidFill>
                        <a:srgbClr val="C9C9C9"/>
                      </a:solidFill>
                      <a:prstDash val="solid"/>
                      <a:round/>
                      <a:headEnd type="none" w="med" len="med"/>
                      <a:tailEnd type="none" w="med" len="med"/>
                    </a:lnB>
                    <a:solidFill>
                      <a:srgbClr val="FFFF00"/>
                    </a:solidFill>
                  </a:tcPr>
                </a:tc>
                <a:tc>
                  <a:txBody>
                    <a:bodyPr/>
                    <a:lstStyle/>
                    <a:p>
                      <a:pPr algn="ctr" fontAlgn="ctr"/>
                      <a:r>
                        <a:rPr lang="en-US" sz="1200" b="0" i="0" u="none" strike="noStrike">
                          <a:solidFill>
                            <a:srgbClr val="000000"/>
                          </a:solidFill>
                          <a:effectLst/>
                          <a:latin typeface="Calibri" panose="020F0502020204030204" pitchFamily="34" charset="0"/>
                        </a:rPr>
                        <a:t>2</a:t>
                      </a:r>
                    </a:p>
                  </a:txBody>
                  <a:tcPr marL="4426" marR="4426" marT="4426" marB="0" anchor="ctr">
                    <a:lnL>
                      <a:noFill/>
                    </a:lnL>
                    <a:lnR w="6350" cap="flat" cmpd="sng" algn="ctr">
                      <a:solidFill>
                        <a:srgbClr val="C9C9C9"/>
                      </a:solidFill>
                      <a:prstDash val="solid"/>
                      <a:round/>
                      <a:headEnd type="none" w="med" len="med"/>
                      <a:tailEnd type="none" w="med" len="med"/>
                    </a:lnR>
                    <a:lnT w="6350" cap="flat" cmpd="sng" algn="ctr">
                      <a:solidFill>
                        <a:srgbClr val="C9C9C9"/>
                      </a:solidFill>
                      <a:prstDash val="solid"/>
                      <a:round/>
                      <a:headEnd type="none" w="med" len="med"/>
                      <a:tailEnd type="none" w="med" len="med"/>
                    </a:lnT>
                    <a:lnB w="6350" cap="flat" cmpd="sng" algn="ctr">
                      <a:solidFill>
                        <a:srgbClr val="C9C9C9"/>
                      </a:solidFill>
                      <a:prstDash val="solid"/>
                      <a:round/>
                      <a:headEnd type="none" w="med" len="med"/>
                      <a:tailEnd type="none" w="med" len="med"/>
                    </a:lnB>
                    <a:solidFill>
                      <a:srgbClr val="008000"/>
                    </a:solidFill>
                  </a:tcPr>
                </a:tc>
                <a:extLst>
                  <a:ext uri="{0D108BD9-81ED-4DB2-BD59-A6C34878D82A}">
                    <a16:rowId xmlns:a16="http://schemas.microsoft.com/office/drawing/2014/main" val="3405246387"/>
                  </a:ext>
                </a:extLst>
              </a:tr>
              <a:tr h="655012">
                <a:tc>
                  <a:txBody>
                    <a:bodyPr/>
                    <a:lstStyle/>
                    <a:p>
                      <a:pPr algn="l" fontAlgn="ctr"/>
                      <a:r>
                        <a:rPr lang="en-US" sz="1200" b="0" i="0" u="none" strike="noStrike">
                          <a:solidFill>
                            <a:srgbClr val="000000"/>
                          </a:solidFill>
                          <a:effectLst/>
                          <a:latin typeface="Calibri" panose="020F0502020204030204" pitchFamily="34" charset="0"/>
                        </a:rPr>
                        <a:t>T-P.4-010</a:t>
                      </a:r>
                    </a:p>
                  </a:txBody>
                  <a:tcPr marL="4426" marR="4426" marT="4426" marB="0" anchor="ctr">
                    <a:lnL w="6350" cap="flat" cmpd="sng" algn="ctr">
                      <a:solidFill>
                        <a:srgbClr val="C9C9C9"/>
                      </a:solidFill>
                      <a:prstDash val="solid"/>
                      <a:round/>
                      <a:headEnd type="none" w="med" len="med"/>
                      <a:tailEnd type="none" w="med" len="med"/>
                    </a:lnL>
                    <a:lnR>
                      <a:noFill/>
                    </a:lnR>
                    <a:lnT w="6350" cap="flat" cmpd="sng" algn="ctr">
                      <a:solidFill>
                        <a:srgbClr val="C9C9C9"/>
                      </a:solidFill>
                      <a:prstDash val="solid"/>
                      <a:round/>
                      <a:headEnd type="none" w="med" len="med"/>
                      <a:tailEnd type="none" w="med" len="med"/>
                    </a:lnT>
                    <a:lnB w="6350" cap="flat" cmpd="sng" algn="ctr">
                      <a:solidFill>
                        <a:srgbClr val="C9C9C9"/>
                      </a:solidFill>
                      <a:prstDash val="solid"/>
                      <a:round/>
                      <a:headEnd type="none" w="med" len="med"/>
                      <a:tailEnd type="none" w="med" len="med"/>
                    </a:lnB>
                    <a:solidFill>
                      <a:srgbClr val="EDEDED"/>
                    </a:solidFill>
                  </a:tcPr>
                </a:tc>
                <a:tc>
                  <a:txBody>
                    <a:bodyPr/>
                    <a:lstStyle/>
                    <a:p>
                      <a:pPr algn="l" fontAlgn="ctr"/>
                      <a:r>
                        <a:rPr lang="en-US" sz="1200" b="0" i="0" u="none" strike="noStrike">
                          <a:solidFill>
                            <a:srgbClr val="000000"/>
                          </a:solidFill>
                          <a:effectLst/>
                          <a:latin typeface="Calibri" panose="020F0502020204030204" pitchFamily="34" charset="0"/>
                        </a:rPr>
                        <a:t>P.04.02</a:t>
                      </a:r>
                    </a:p>
                  </a:txBody>
                  <a:tcPr marL="4426" marR="4426" marT="4426" marB="0" anchor="ctr">
                    <a:lnL>
                      <a:noFill/>
                    </a:lnL>
                    <a:lnR>
                      <a:noFill/>
                    </a:lnR>
                    <a:lnT w="6350" cap="flat" cmpd="sng" algn="ctr">
                      <a:solidFill>
                        <a:srgbClr val="C9C9C9"/>
                      </a:solidFill>
                      <a:prstDash val="solid"/>
                      <a:round/>
                      <a:headEnd type="none" w="med" len="med"/>
                      <a:tailEnd type="none" w="med" len="med"/>
                    </a:lnT>
                    <a:lnB w="6350" cap="flat" cmpd="sng" algn="ctr">
                      <a:solidFill>
                        <a:srgbClr val="C9C9C9"/>
                      </a:solidFill>
                      <a:prstDash val="solid"/>
                      <a:round/>
                      <a:headEnd type="none" w="med" len="med"/>
                      <a:tailEnd type="none" w="med" len="med"/>
                    </a:lnB>
                    <a:solidFill>
                      <a:srgbClr val="EDEDED"/>
                    </a:solidFill>
                  </a:tcPr>
                </a:tc>
                <a:tc>
                  <a:txBody>
                    <a:bodyPr/>
                    <a:lstStyle/>
                    <a:p>
                      <a:pPr algn="l" fontAlgn="ctr"/>
                      <a:r>
                        <a:rPr lang="en-US" sz="1200" b="0" i="0" u="none" strike="noStrike">
                          <a:solidFill>
                            <a:srgbClr val="000000"/>
                          </a:solidFill>
                          <a:effectLst/>
                          <a:latin typeface="Calibri" panose="020F0502020204030204" pitchFamily="34" charset="0"/>
                        </a:rPr>
                        <a:t>Equipment is damaged during removal/installation of new magnets</a:t>
                      </a:r>
                    </a:p>
                  </a:txBody>
                  <a:tcPr marL="4426" marR="4426" marT="4426" marB="0" anchor="ctr">
                    <a:lnL>
                      <a:noFill/>
                    </a:lnL>
                    <a:lnR>
                      <a:noFill/>
                    </a:lnR>
                    <a:lnT w="6350" cap="flat" cmpd="sng" algn="ctr">
                      <a:solidFill>
                        <a:srgbClr val="C9C9C9"/>
                      </a:solidFill>
                      <a:prstDash val="solid"/>
                      <a:round/>
                      <a:headEnd type="none" w="med" len="med"/>
                      <a:tailEnd type="none" w="med" len="med"/>
                    </a:lnT>
                    <a:lnB w="6350" cap="flat" cmpd="sng" algn="ctr">
                      <a:solidFill>
                        <a:srgbClr val="C9C9C9"/>
                      </a:solidFill>
                      <a:prstDash val="solid"/>
                      <a:round/>
                      <a:headEnd type="none" w="med" len="med"/>
                      <a:tailEnd type="none" w="med" len="med"/>
                    </a:lnB>
                    <a:solidFill>
                      <a:srgbClr val="EDEDED"/>
                    </a:solidFill>
                  </a:tcPr>
                </a:tc>
                <a:tc>
                  <a:txBody>
                    <a:bodyPr/>
                    <a:lstStyle/>
                    <a:p>
                      <a:pPr algn="ctr" fontAlgn="ctr"/>
                      <a:r>
                        <a:rPr lang="en-US" sz="1200" b="0" i="0" u="none" strike="noStrike">
                          <a:solidFill>
                            <a:srgbClr val="000000"/>
                          </a:solidFill>
                          <a:effectLst/>
                          <a:latin typeface="Calibri" panose="020F0502020204030204" pitchFamily="34" charset="0"/>
                        </a:rPr>
                        <a:t>6/30/2023</a:t>
                      </a:r>
                    </a:p>
                  </a:txBody>
                  <a:tcPr marL="4426" marR="4426" marT="4426" marB="0" anchor="ctr">
                    <a:lnL>
                      <a:noFill/>
                    </a:lnL>
                    <a:lnR>
                      <a:noFill/>
                    </a:lnR>
                    <a:lnT w="6350" cap="flat" cmpd="sng" algn="ctr">
                      <a:solidFill>
                        <a:srgbClr val="C9C9C9"/>
                      </a:solidFill>
                      <a:prstDash val="solid"/>
                      <a:round/>
                      <a:headEnd type="none" w="med" len="med"/>
                      <a:tailEnd type="none" w="med" len="med"/>
                    </a:lnT>
                    <a:lnB w="6350" cap="flat" cmpd="sng" algn="ctr">
                      <a:solidFill>
                        <a:srgbClr val="C9C9C9"/>
                      </a:solidFill>
                      <a:prstDash val="solid"/>
                      <a:round/>
                      <a:headEnd type="none" w="med" len="med"/>
                      <a:tailEnd type="none" w="med" len="med"/>
                    </a:lnB>
                    <a:solidFill>
                      <a:srgbClr val="EDEDED"/>
                    </a:solidFill>
                  </a:tcPr>
                </a:tc>
                <a:tc>
                  <a:txBody>
                    <a:bodyPr/>
                    <a:lstStyle/>
                    <a:p>
                      <a:pPr algn="l" fontAlgn="ctr"/>
                      <a:r>
                        <a:rPr lang="en-US" sz="1200" b="0" i="0" u="none" strike="noStrike">
                          <a:solidFill>
                            <a:srgbClr val="000000"/>
                          </a:solidFill>
                          <a:effectLst/>
                          <a:latin typeface="Calibri" panose="020F0502020204030204" pitchFamily="34" charset="0"/>
                        </a:rPr>
                        <a:t>Carefully plan and document the removal/installation work in advance of the long PPU outage. Use mockups where appropriate to validate plans. Access the injection area during maintenance periods to validate understanding of existing systems.</a:t>
                      </a:r>
                    </a:p>
                  </a:txBody>
                  <a:tcPr marL="4426" marR="4426" marT="4426" marB="0" anchor="ctr">
                    <a:lnL>
                      <a:noFill/>
                    </a:lnL>
                    <a:lnR>
                      <a:noFill/>
                    </a:lnR>
                    <a:lnT w="6350" cap="flat" cmpd="sng" algn="ctr">
                      <a:solidFill>
                        <a:srgbClr val="C9C9C9"/>
                      </a:solidFill>
                      <a:prstDash val="solid"/>
                      <a:round/>
                      <a:headEnd type="none" w="med" len="med"/>
                      <a:tailEnd type="none" w="med" len="med"/>
                    </a:lnT>
                    <a:lnB w="6350" cap="flat" cmpd="sng" algn="ctr">
                      <a:solidFill>
                        <a:srgbClr val="C9C9C9"/>
                      </a:solidFill>
                      <a:prstDash val="solid"/>
                      <a:round/>
                      <a:headEnd type="none" w="med" len="med"/>
                      <a:tailEnd type="none" w="med" len="med"/>
                    </a:lnB>
                    <a:solidFill>
                      <a:srgbClr val="EDEDED"/>
                    </a:solidFill>
                  </a:tcPr>
                </a:tc>
                <a:tc>
                  <a:txBody>
                    <a:bodyPr/>
                    <a:lstStyle/>
                    <a:p>
                      <a:pPr algn="ctr" fontAlgn="ctr"/>
                      <a:r>
                        <a:rPr lang="en-US" sz="1200" b="0" i="0" u="none" strike="noStrike">
                          <a:solidFill>
                            <a:srgbClr val="000000"/>
                          </a:solidFill>
                          <a:effectLst/>
                          <a:latin typeface="Calibri" panose="020F0502020204030204" pitchFamily="34" charset="0"/>
                        </a:rPr>
                        <a:t>2</a:t>
                      </a:r>
                    </a:p>
                  </a:txBody>
                  <a:tcPr marL="4426" marR="4426" marT="4426" marB="0" anchor="ctr">
                    <a:lnL>
                      <a:noFill/>
                    </a:lnL>
                    <a:lnR>
                      <a:noFill/>
                    </a:lnR>
                    <a:lnT w="6350" cap="flat" cmpd="sng" algn="ctr">
                      <a:solidFill>
                        <a:srgbClr val="C9C9C9"/>
                      </a:solidFill>
                      <a:prstDash val="solid"/>
                      <a:round/>
                      <a:headEnd type="none" w="med" len="med"/>
                      <a:tailEnd type="none" w="med" len="med"/>
                    </a:lnT>
                    <a:lnB w="6350" cap="flat" cmpd="sng" algn="ctr">
                      <a:solidFill>
                        <a:srgbClr val="C9C9C9"/>
                      </a:solidFill>
                      <a:prstDash val="solid"/>
                      <a:round/>
                      <a:headEnd type="none" w="med" len="med"/>
                      <a:tailEnd type="none" w="med" len="med"/>
                    </a:lnB>
                    <a:solidFill>
                      <a:srgbClr val="008000"/>
                    </a:solidFill>
                  </a:tcPr>
                </a:tc>
                <a:tc>
                  <a:txBody>
                    <a:bodyPr/>
                    <a:lstStyle/>
                    <a:p>
                      <a:pPr algn="ctr" fontAlgn="ctr"/>
                      <a:r>
                        <a:rPr lang="en-US" sz="1200" b="0" i="0" u="none" strike="noStrike" dirty="0">
                          <a:solidFill>
                            <a:srgbClr val="000000"/>
                          </a:solidFill>
                          <a:effectLst/>
                          <a:latin typeface="Calibri" panose="020F0502020204030204" pitchFamily="34" charset="0"/>
                        </a:rPr>
                        <a:t>2</a:t>
                      </a:r>
                    </a:p>
                  </a:txBody>
                  <a:tcPr marL="4426" marR="4426" marT="4426" marB="0" anchor="ctr">
                    <a:lnL>
                      <a:noFill/>
                    </a:lnL>
                    <a:lnR w="6350" cap="flat" cmpd="sng" algn="ctr">
                      <a:solidFill>
                        <a:srgbClr val="C9C9C9"/>
                      </a:solidFill>
                      <a:prstDash val="solid"/>
                      <a:round/>
                      <a:headEnd type="none" w="med" len="med"/>
                      <a:tailEnd type="none" w="med" len="med"/>
                    </a:lnR>
                    <a:lnT w="6350" cap="flat" cmpd="sng" algn="ctr">
                      <a:solidFill>
                        <a:srgbClr val="C9C9C9"/>
                      </a:solidFill>
                      <a:prstDash val="solid"/>
                      <a:round/>
                      <a:headEnd type="none" w="med" len="med"/>
                      <a:tailEnd type="none" w="med" len="med"/>
                    </a:lnT>
                    <a:lnB w="6350" cap="flat" cmpd="sng" algn="ctr">
                      <a:solidFill>
                        <a:srgbClr val="C9C9C9"/>
                      </a:solidFill>
                      <a:prstDash val="solid"/>
                      <a:round/>
                      <a:headEnd type="none" w="med" len="med"/>
                      <a:tailEnd type="none" w="med" len="med"/>
                    </a:lnB>
                    <a:solidFill>
                      <a:srgbClr val="008000"/>
                    </a:solidFill>
                  </a:tcPr>
                </a:tc>
                <a:extLst>
                  <a:ext uri="{0D108BD9-81ED-4DB2-BD59-A6C34878D82A}">
                    <a16:rowId xmlns:a16="http://schemas.microsoft.com/office/drawing/2014/main" val="2438406753"/>
                  </a:ext>
                </a:extLst>
              </a:tr>
            </a:tbl>
          </a:graphicData>
        </a:graphic>
      </p:graphicFrame>
    </p:spTree>
    <p:extLst>
      <p:ext uri="{BB962C8B-B14F-4D97-AF65-F5344CB8AC3E}">
        <p14:creationId xmlns:p14="http://schemas.microsoft.com/office/powerpoint/2010/main" val="12218173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3D9D71B2-A233-48E4-AFA1-AA37F2C8A3D8}"/>
              </a:ext>
            </a:extLst>
          </p:cNvPr>
          <p:cNvSpPr txBox="1">
            <a:spLocks/>
          </p:cNvSpPr>
          <p:nvPr/>
        </p:nvSpPr>
        <p:spPr>
          <a:xfrm>
            <a:off x="643943" y="1117144"/>
            <a:ext cx="11296731" cy="3937814"/>
          </a:xfrm>
          <a:prstGeom prst="rect">
            <a:avLst/>
          </a:prstGeom>
        </p:spPr>
        <p:txBody>
          <a:bodyPr/>
          <a:lstStyle>
            <a:lvl1pPr marL="287338" indent="-287338" algn="l" rtl="0" eaLnBrk="1" fontAlgn="base" hangingPunct="1">
              <a:lnSpc>
                <a:spcPct val="90000"/>
              </a:lnSpc>
              <a:spcBef>
                <a:spcPts val="600"/>
              </a:spcBef>
              <a:spcAft>
                <a:spcPct val="0"/>
              </a:spcAft>
              <a:buClr>
                <a:schemeClr val="tx1"/>
              </a:buClr>
              <a:buSzPct val="90000"/>
              <a:buFont typeface="Century Gothic" panose="020B0502020202020204" pitchFamily="34" charset="0"/>
              <a:buChar char="•"/>
              <a:defRPr sz="2800" kern="1200">
                <a:solidFill>
                  <a:schemeClr val="tx1"/>
                </a:solidFill>
                <a:latin typeface="Century Gothic" panose="020B0502020202020204" pitchFamily="34" charset="0"/>
                <a:ea typeface="+mn-ea"/>
                <a:cs typeface="+mn-cs"/>
              </a:defRPr>
            </a:lvl1pPr>
            <a:lvl2pPr marL="688975" indent="-285750" algn="l" rtl="0" eaLnBrk="1" fontAlgn="base" hangingPunct="1">
              <a:lnSpc>
                <a:spcPct val="90000"/>
              </a:lnSpc>
              <a:spcBef>
                <a:spcPts val="600"/>
              </a:spcBef>
              <a:spcAft>
                <a:spcPct val="0"/>
              </a:spcAft>
              <a:buClr>
                <a:schemeClr val="tx1"/>
              </a:buClr>
              <a:buSzPct val="90000"/>
              <a:buFont typeface="Century Gothic" panose="020B0502020202020204" pitchFamily="34" charset="0"/>
              <a:buChar char="–"/>
              <a:defRPr sz="2400" kern="1200">
                <a:solidFill>
                  <a:schemeClr val="tx1"/>
                </a:solidFill>
                <a:latin typeface="Century Gothic" panose="020B0502020202020204" pitchFamily="34" charset="0"/>
                <a:ea typeface="+mn-ea"/>
                <a:cs typeface="+mn-cs"/>
              </a:defRPr>
            </a:lvl2pPr>
            <a:lvl3pPr marL="1030288" indent="-285750" algn="l" rtl="0" eaLnBrk="1" fontAlgn="base" hangingPunct="1">
              <a:lnSpc>
                <a:spcPct val="90000"/>
              </a:lnSpc>
              <a:spcBef>
                <a:spcPts val="600"/>
              </a:spcBef>
              <a:spcAft>
                <a:spcPct val="0"/>
              </a:spcAft>
              <a:buClr>
                <a:schemeClr val="tx1"/>
              </a:buClr>
              <a:buSzPct val="90000"/>
              <a:buFont typeface="Century Gothic" panose="020B0502020202020204" pitchFamily="34" charset="0"/>
              <a:buChar char="•"/>
              <a:defRPr sz="2000" kern="1200">
                <a:solidFill>
                  <a:schemeClr val="tx1"/>
                </a:solidFill>
                <a:latin typeface="Century Gothic" panose="020B0502020202020204" pitchFamily="34" charset="0"/>
                <a:ea typeface="+mn-ea"/>
                <a:cs typeface="+mn-cs"/>
              </a:defRPr>
            </a:lvl3pPr>
            <a:lvl4pPr marL="1144588" indent="-173038" algn="l" rtl="0" eaLnBrk="1" fontAlgn="base" hangingPunct="1">
              <a:lnSpc>
                <a:spcPct val="90000"/>
              </a:lnSpc>
              <a:spcBef>
                <a:spcPts val="800"/>
              </a:spcBef>
              <a:spcAft>
                <a:spcPct val="0"/>
              </a:spcAft>
              <a:buClr>
                <a:schemeClr val="tx1"/>
              </a:buClr>
              <a:buFont typeface="Arial" charset="0"/>
              <a:buChar char="–"/>
              <a:defRPr sz="1800" kern="1200">
                <a:solidFill>
                  <a:schemeClr val="tx1"/>
                </a:solidFill>
                <a:latin typeface="Century Gothic" panose="020B0502020202020204" pitchFamily="34" charset="0"/>
                <a:ea typeface="+mn-ea"/>
                <a:cs typeface="+mn-cs"/>
              </a:defRPr>
            </a:lvl4pPr>
            <a:lvl5pPr marL="1482725" indent="-222250" algn="l" rtl="0" eaLnBrk="1" fontAlgn="base" hangingPunct="1">
              <a:lnSpc>
                <a:spcPct val="90000"/>
              </a:lnSpc>
              <a:spcBef>
                <a:spcPts val="600"/>
              </a:spcBef>
              <a:spcAft>
                <a:spcPct val="0"/>
              </a:spcAft>
              <a:buClr>
                <a:schemeClr val="tx1"/>
              </a:buClr>
              <a:buFont typeface="Arial"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400" dirty="0"/>
              <a:t>No active risks identified</a:t>
            </a:r>
          </a:p>
          <a:p>
            <a:pPr lvl="1"/>
            <a:r>
              <a:rPr lang="en-US" dirty="0"/>
              <a:t>Two risks retired, 1 risk realized</a:t>
            </a:r>
          </a:p>
          <a:p>
            <a:r>
              <a:rPr lang="en-US" sz="2400" dirty="0"/>
              <a:t>High Risks</a:t>
            </a:r>
          </a:p>
          <a:p>
            <a:pPr lvl="1"/>
            <a:r>
              <a:rPr lang="en-US" dirty="0"/>
              <a:t>No high risks identified</a:t>
            </a:r>
          </a:p>
          <a:p>
            <a:r>
              <a:rPr lang="en-US" sz="2400" dirty="0"/>
              <a:t>Key risk categories analyzed</a:t>
            </a:r>
          </a:p>
          <a:p>
            <a:pPr lvl="1"/>
            <a:r>
              <a:rPr lang="en-US" dirty="0"/>
              <a:t>Magnet shim requirements</a:t>
            </a:r>
          </a:p>
          <a:p>
            <a:r>
              <a:rPr lang="en-US" sz="2400" dirty="0"/>
              <a:t>Risks are reviewed on a regular basis</a:t>
            </a:r>
          </a:p>
          <a:p>
            <a:pPr lvl="1"/>
            <a:endParaRPr lang="en-US" dirty="0"/>
          </a:p>
          <a:p>
            <a:endParaRPr lang="en-US" sz="2400" dirty="0"/>
          </a:p>
        </p:txBody>
      </p:sp>
      <p:sp>
        <p:nvSpPr>
          <p:cNvPr id="11" name="Title 1">
            <a:extLst>
              <a:ext uri="{FF2B5EF4-FFF2-40B4-BE49-F238E27FC236}">
                <a16:creationId xmlns:a16="http://schemas.microsoft.com/office/drawing/2014/main" id="{2352E14D-8BFA-4462-AA82-A89979F5D678}"/>
              </a:ext>
            </a:extLst>
          </p:cNvPr>
          <p:cNvSpPr>
            <a:spLocks noGrp="1"/>
          </p:cNvSpPr>
          <p:nvPr>
            <p:ph type="title"/>
          </p:nvPr>
        </p:nvSpPr>
        <p:spPr>
          <a:xfrm>
            <a:off x="456401" y="309831"/>
            <a:ext cx="11425236" cy="535531"/>
          </a:xfrm>
        </p:spPr>
        <p:txBody>
          <a:bodyPr>
            <a:normAutofit/>
          </a:bodyPr>
          <a:lstStyle/>
          <a:p>
            <a:r>
              <a:rPr lang="en-US" dirty="0"/>
              <a:t>P.04.04 Extraction Region Risk Register</a:t>
            </a:r>
          </a:p>
        </p:txBody>
      </p:sp>
    </p:spTree>
    <p:extLst>
      <p:ext uri="{BB962C8B-B14F-4D97-AF65-F5344CB8AC3E}">
        <p14:creationId xmlns:p14="http://schemas.microsoft.com/office/powerpoint/2010/main" val="36093283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Responses to Recommendations</a:t>
            </a:r>
          </a:p>
        </p:txBody>
      </p:sp>
      <p:sp>
        <p:nvSpPr>
          <p:cNvPr id="3" name="Content Placeholder 2"/>
          <p:cNvSpPr>
            <a:spLocks noGrp="1"/>
          </p:cNvSpPr>
          <p:nvPr>
            <p:ph idx="1"/>
          </p:nvPr>
        </p:nvSpPr>
        <p:spPr/>
        <p:txBody>
          <a:bodyPr/>
          <a:lstStyle/>
          <a:p>
            <a:r>
              <a:rPr lang="en-US" dirty="0"/>
              <a:t>No recommendations from the CD-2/3 review</a:t>
            </a:r>
          </a:p>
          <a:p>
            <a:r>
              <a:rPr lang="en-US" dirty="0"/>
              <a:t>Recommendations from prior DOE reviews are closed</a:t>
            </a:r>
          </a:p>
        </p:txBody>
      </p:sp>
      <p:sp>
        <p:nvSpPr>
          <p:cNvPr id="5" name="Rectangle: Rounded Corners 4">
            <a:extLst>
              <a:ext uri="{FF2B5EF4-FFF2-40B4-BE49-F238E27FC236}">
                <a16:creationId xmlns:a16="http://schemas.microsoft.com/office/drawing/2014/main" id="{EFDEE218-F3C2-4837-B203-468A56F458BA}"/>
              </a:ext>
            </a:extLst>
          </p:cNvPr>
          <p:cNvSpPr/>
          <p:nvPr/>
        </p:nvSpPr>
        <p:spPr>
          <a:xfrm>
            <a:off x="9872830" y="365760"/>
            <a:ext cx="1736250" cy="355807"/>
          </a:xfrm>
          <a:prstGeom prst="roundRect">
            <a:avLst/>
          </a:prstGeom>
          <a:solidFill>
            <a:schemeClr val="tx2"/>
          </a:solidFill>
          <a:ln w="19050">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r>
              <a:rPr lang="en-US" b="1" dirty="0">
                <a:solidFill>
                  <a:schemeClr val="bg1"/>
                </a:solidFill>
              </a:rPr>
              <a:t>Charge:</a:t>
            </a:r>
            <a:r>
              <a:rPr lang="en-US" b="1" baseline="0" dirty="0">
                <a:solidFill>
                  <a:schemeClr val="bg1"/>
                </a:solidFill>
              </a:rPr>
              <a:t> 6</a:t>
            </a:r>
            <a:endParaRPr lang="en-US" b="1" dirty="0">
              <a:solidFill>
                <a:schemeClr val="bg1"/>
              </a:solidFill>
            </a:endParaRPr>
          </a:p>
        </p:txBody>
      </p:sp>
    </p:spTree>
    <p:extLst>
      <p:ext uri="{BB962C8B-B14F-4D97-AF65-F5344CB8AC3E}">
        <p14:creationId xmlns:p14="http://schemas.microsoft.com/office/powerpoint/2010/main" val="13993135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911926" y="582403"/>
            <a:ext cx="7466983" cy="5693194"/>
          </a:xfrm>
          <a:prstGeom prst="rect">
            <a:avLst/>
          </a:prstGeom>
        </p:spPr>
      </p:pic>
      <p:sp>
        <p:nvSpPr>
          <p:cNvPr id="5" name="TextBox 4">
            <a:extLst>
              <a:ext uri="{FF2B5EF4-FFF2-40B4-BE49-F238E27FC236}">
                <a16:creationId xmlns:a16="http://schemas.microsoft.com/office/drawing/2014/main" id="{3C678DCA-4A00-7A48-8536-7279DF88D584}"/>
              </a:ext>
            </a:extLst>
          </p:cNvPr>
          <p:cNvSpPr txBox="1">
            <a:spLocks noChangeArrowheads="1"/>
          </p:cNvSpPr>
          <p:nvPr/>
        </p:nvSpPr>
        <p:spPr bwMode="auto">
          <a:xfrm>
            <a:off x="333188" y="2364913"/>
            <a:ext cx="3157475" cy="1815878"/>
          </a:xfrm>
          <a:prstGeom prst="rect">
            <a:avLst/>
          </a:prstGeom>
          <a:noFill/>
          <a:ln w="57150">
            <a:solidFill>
              <a:srgbClr val="0066FF"/>
            </a:solidFill>
            <a:miter lim="800000"/>
            <a:headEnd/>
            <a:tailEnd/>
          </a:ln>
          <a:extLst>
            <a:ext uri="{909E8E84-426E-40DD-AFC4-6F175D3DCCD1}">
              <a14:hiddenFill xmlns:a14="http://schemas.microsoft.com/office/drawing/2010/main">
                <a:solidFill>
                  <a:srgbClr val="FFFFFF"/>
                </a:solidFill>
              </a14:hiddenFill>
            </a:ext>
          </a:extLst>
        </p:spPr>
        <p:txBody>
          <a:bodyPr lIns="91435" tIns="45718" rIns="91435" bIns="45718">
            <a:spAutoFit/>
          </a:bodyPr>
          <a:lstStyle>
            <a:defPPr>
              <a:defRPr lang="en-US"/>
            </a:defPPr>
            <a:lvl1pPr marL="84138" indent="-84138" eaLnBrk="1" hangingPunct="1">
              <a:buFont typeface="Arial" charset="0"/>
              <a:buChar char="•"/>
              <a:defRPr sz="1400">
                <a:solidFill>
                  <a:srgbClr val="0000FF"/>
                </a:solidFill>
                <a:ea typeface="ＭＳ Ｐゴシック" charset="0"/>
              </a:defRPr>
            </a:lvl1pPr>
            <a:lvl2pPr marL="742950" indent="-285750" eaLnBrk="0" hangingPunct="0">
              <a:defRPr sz="2400">
                <a:ea typeface="ＭＳ Ｐゴシック" charset="0"/>
              </a:defRPr>
            </a:lvl2pPr>
            <a:lvl3pPr marL="1143000" indent="-228600" eaLnBrk="0" hangingPunct="0">
              <a:defRPr sz="2400">
                <a:ea typeface="ＭＳ Ｐゴシック" charset="0"/>
              </a:defRPr>
            </a:lvl3pPr>
            <a:lvl4pPr marL="1600200" indent="-228600" eaLnBrk="0" hangingPunct="0">
              <a:defRPr sz="2400">
                <a:ea typeface="ＭＳ Ｐゴシック" charset="0"/>
              </a:defRPr>
            </a:lvl4pPr>
            <a:lvl5pPr marL="2057400" indent="-228600" eaLnBrk="0" hangingPunct="0">
              <a:defRPr sz="2400">
                <a:ea typeface="ＭＳ Ｐゴシック" charset="0"/>
              </a:defRPr>
            </a:lvl5pPr>
            <a:lvl6pPr marL="2514600" indent="-228600" eaLnBrk="0" fontAlgn="base" hangingPunct="0">
              <a:spcBef>
                <a:spcPct val="0"/>
              </a:spcBef>
              <a:spcAft>
                <a:spcPct val="0"/>
              </a:spcAft>
              <a:defRPr sz="2400">
                <a:ea typeface="ＭＳ Ｐゴシック" charset="0"/>
              </a:defRPr>
            </a:lvl6pPr>
            <a:lvl7pPr marL="2971800" indent="-228600" eaLnBrk="0" fontAlgn="base" hangingPunct="0">
              <a:spcBef>
                <a:spcPct val="0"/>
              </a:spcBef>
              <a:spcAft>
                <a:spcPct val="0"/>
              </a:spcAft>
              <a:defRPr sz="2400">
                <a:ea typeface="ＭＳ Ｐゴシック" charset="0"/>
              </a:defRPr>
            </a:lvl7pPr>
            <a:lvl8pPr marL="3429000" indent="-228600" eaLnBrk="0" fontAlgn="base" hangingPunct="0">
              <a:spcBef>
                <a:spcPct val="0"/>
              </a:spcBef>
              <a:spcAft>
                <a:spcPct val="0"/>
              </a:spcAft>
              <a:defRPr sz="2400">
                <a:ea typeface="ＭＳ Ｐゴシック" charset="0"/>
              </a:defRPr>
            </a:lvl8pPr>
            <a:lvl9pPr marL="3886200" indent="-228600" eaLnBrk="0" fontAlgn="base" hangingPunct="0">
              <a:spcBef>
                <a:spcPct val="0"/>
              </a:spcBef>
              <a:spcAft>
                <a:spcPct val="0"/>
              </a:spcAft>
              <a:defRPr sz="2400">
                <a:ea typeface="ＭＳ Ｐゴシック" charset="0"/>
              </a:defRPr>
            </a:lvl9pPr>
          </a:lstStyle>
          <a:p>
            <a:pPr marL="84138" marR="0" lvl="0" indent="-84138" algn="l" defTabSz="914400" rtl="0" eaLnBrk="1" fontAlgn="auto" latinLnBrk="0" hangingPunct="1">
              <a:lnSpc>
                <a:spcPct val="100000"/>
              </a:lnSpc>
              <a:spcBef>
                <a:spcPts val="0"/>
              </a:spcBef>
              <a:spcAft>
                <a:spcPts val="0"/>
              </a:spcAft>
              <a:buClrTx/>
              <a:buSzTx/>
              <a:buFont typeface="Arial" charset="0"/>
              <a:buChar char="•"/>
              <a:tabLst/>
              <a:defRPr/>
            </a:pPr>
            <a:r>
              <a:rPr kumimoji="0" lang="en-US" sz="1400" b="0" i="0" u="none" strike="noStrike" kern="1200" cap="none" spc="0" normalizeH="0" baseline="0" noProof="0" dirty="0">
                <a:ln>
                  <a:noFill/>
                </a:ln>
                <a:solidFill>
                  <a:schemeClr val="tx1"/>
                </a:solidFill>
                <a:effectLst/>
                <a:uLnTx/>
                <a:uFillTx/>
                <a:latin typeface="Calibri" panose="020F0502020204030204"/>
                <a:ea typeface="ＭＳ Ｐゴシック" charset="0"/>
                <a:cs typeface="Arial" charset="0"/>
              </a:rPr>
              <a:t>Replace two chicane magnets</a:t>
            </a:r>
          </a:p>
          <a:p>
            <a:pPr marL="84138" marR="0" lvl="0" indent="-84138" algn="l" defTabSz="914400" rtl="0" eaLnBrk="1" fontAlgn="auto" latinLnBrk="0" hangingPunct="1">
              <a:lnSpc>
                <a:spcPct val="100000"/>
              </a:lnSpc>
              <a:spcBef>
                <a:spcPts val="0"/>
              </a:spcBef>
              <a:spcAft>
                <a:spcPts val="0"/>
              </a:spcAft>
              <a:buClrTx/>
              <a:buSzTx/>
              <a:buFont typeface="Arial" charset="0"/>
              <a:buChar char="•"/>
              <a:tabLst/>
              <a:defRPr/>
            </a:pPr>
            <a:r>
              <a:rPr kumimoji="0" lang="en-US" sz="1400" b="0" i="0" u="none" strike="noStrike" kern="1200" cap="none" spc="0" normalizeH="0" baseline="0" noProof="0" dirty="0">
                <a:ln>
                  <a:noFill/>
                </a:ln>
                <a:solidFill>
                  <a:schemeClr val="tx1"/>
                </a:solidFill>
                <a:effectLst/>
                <a:uLnTx/>
                <a:uFillTx/>
                <a:latin typeface="Calibri" panose="020F0502020204030204"/>
                <a:ea typeface="ＭＳ Ｐゴシック" charset="0"/>
                <a:cs typeface="Arial" charset="0"/>
              </a:rPr>
              <a:t>Upgrade injection kicker power supplies</a:t>
            </a:r>
          </a:p>
          <a:p>
            <a:pPr marL="84138" marR="0" lvl="0" indent="-84138" algn="l" defTabSz="914400" rtl="0" eaLnBrk="1" fontAlgn="auto" latinLnBrk="0" hangingPunct="1">
              <a:lnSpc>
                <a:spcPct val="100000"/>
              </a:lnSpc>
              <a:spcBef>
                <a:spcPts val="0"/>
              </a:spcBef>
              <a:spcAft>
                <a:spcPts val="0"/>
              </a:spcAft>
              <a:buClrTx/>
              <a:buSzTx/>
              <a:buFont typeface="Arial" charset="0"/>
              <a:buChar char="•"/>
              <a:tabLst/>
              <a:defRPr/>
            </a:pPr>
            <a:r>
              <a:rPr kumimoji="0" lang="en-US" sz="1400" b="0" i="0" u="none" strike="noStrike" kern="1200" cap="none" spc="0" normalizeH="0" baseline="0" noProof="0" dirty="0">
                <a:ln>
                  <a:noFill/>
                </a:ln>
                <a:solidFill>
                  <a:schemeClr val="tx1"/>
                </a:solidFill>
                <a:effectLst/>
                <a:uLnTx/>
                <a:uFillTx/>
                <a:latin typeface="Calibri" panose="020F0502020204030204"/>
                <a:ea typeface="ＭＳ Ｐゴシック" charset="0"/>
                <a:cs typeface="Arial" charset="0"/>
              </a:rPr>
              <a:t>Replace injection dump septum magnet</a:t>
            </a:r>
          </a:p>
          <a:p>
            <a:pPr lvl="0" fontAlgn="auto">
              <a:spcBef>
                <a:spcPts val="0"/>
              </a:spcBef>
              <a:spcAft>
                <a:spcPts val="0"/>
              </a:spcAft>
              <a:defRPr/>
            </a:pPr>
            <a:r>
              <a:rPr kumimoji="0" lang="en-US" sz="1400" b="0" i="0" u="none" strike="noStrike" kern="1200" cap="none" spc="0" normalizeH="0" baseline="0" noProof="0" dirty="0">
                <a:ln>
                  <a:noFill/>
                </a:ln>
                <a:solidFill>
                  <a:schemeClr val="tx1"/>
                </a:solidFill>
                <a:effectLst/>
                <a:uLnTx/>
                <a:uFillTx/>
                <a:latin typeface="Calibri" panose="020F0502020204030204"/>
                <a:ea typeface="ＭＳ Ｐゴシック" charset="0"/>
                <a:cs typeface="Arial" charset="0"/>
              </a:rPr>
              <a:t>Move chicane mag. #1 </a:t>
            </a:r>
            <a:r>
              <a:rPr lang="en-US" dirty="0">
                <a:solidFill>
                  <a:prstClr val="black"/>
                </a:solidFill>
                <a:latin typeface="Calibri" panose="020F0502020204030204"/>
              </a:rPr>
              <a:t>upstream</a:t>
            </a:r>
            <a:endParaRPr kumimoji="0" lang="en-US" sz="1400" b="0" i="0" u="none" strike="noStrike" kern="1200" cap="none" spc="0" normalizeH="0" baseline="0" noProof="0" dirty="0">
              <a:ln>
                <a:noFill/>
              </a:ln>
              <a:solidFill>
                <a:schemeClr val="tx1"/>
              </a:solidFill>
              <a:effectLst/>
              <a:uLnTx/>
              <a:uFillTx/>
              <a:latin typeface="Calibri" panose="020F0502020204030204"/>
              <a:ea typeface="ＭＳ Ｐゴシック" charset="0"/>
              <a:cs typeface="Arial" charset="0"/>
            </a:endParaRPr>
          </a:p>
          <a:p>
            <a:pPr marL="84138" marR="0" lvl="0" indent="-84138" algn="l" defTabSz="914400" rtl="0" eaLnBrk="1" fontAlgn="auto" latinLnBrk="0" hangingPunct="1">
              <a:lnSpc>
                <a:spcPct val="100000"/>
              </a:lnSpc>
              <a:spcBef>
                <a:spcPts val="0"/>
              </a:spcBef>
              <a:spcAft>
                <a:spcPts val="0"/>
              </a:spcAft>
              <a:buClrTx/>
              <a:buSzTx/>
              <a:buFont typeface="Arial" charset="0"/>
              <a:buChar char="•"/>
              <a:tabLst/>
              <a:defRPr/>
            </a:pPr>
            <a:r>
              <a:rPr kumimoji="0" lang="en-US" sz="1400" b="0" i="0" u="none" strike="noStrike" kern="1200" cap="none" spc="0" normalizeH="0" baseline="0" noProof="0" dirty="0">
                <a:ln>
                  <a:noFill/>
                </a:ln>
                <a:solidFill>
                  <a:schemeClr val="tx1"/>
                </a:solidFill>
                <a:effectLst/>
                <a:uLnTx/>
                <a:uFillTx/>
                <a:latin typeface="Calibri" panose="020F0502020204030204"/>
                <a:ea typeface="ＭＳ Ｐゴシック" charset="0"/>
                <a:cs typeface="Arial" charset="0"/>
              </a:rPr>
              <a:t>Add quad magnet to IDmp beamline</a:t>
            </a:r>
          </a:p>
          <a:p>
            <a:pPr marL="84138" marR="0" lvl="0" indent="-84138" algn="l" defTabSz="914400" rtl="0" eaLnBrk="1" fontAlgn="auto" latinLnBrk="0" hangingPunct="1">
              <a:lnSpc>
                <a:spcPct val="100000"/>
              </a:lnSpc>
              <a:spcBef>
                <a:spcPts val="0"/>
              </a:spcBef>
              <a:spcAft>
                <a:spcPts val="0"/>
              </a:spcAft>
              <a:buClrTx/>
              <a:buSzTx/>
              <a:buFont typeface="Arial" charset="0"/>
              <a:buChar char="•"/>
              <a:tabLst/>
              <a:defRPr/>
            </a:pPr>
            <a:r>
              <a:rPr kumimoji="0" lang="en-US" sz="1400" b="0" i="0" u="none" strike="noStrike" kern="1200" cap="none" spc="0" normalizeH="0" baseline="0" noProof="0" dirty="0">
                <a:ln>
                  <a:noFill/>
                </a:ln>
                <a:solidFill>
                  <a:schemeClr val="tx1"/>
                </a:solidFill>
                <a:effectLst/>
                <a:uLnTx/>
                <a:uFillTx/>
                <a:latin typeface="Calibri" panose="020F0502020204030204"/>
                <a:ea typeface="ＭＳ Ｐゴシック" charset="0"/>
                <a:cs typeface="Arial" charset="0"/>
              </a:rPr>
              <a:t>Add diag. to </a:t>
            </a:r>
            <a:r>
              <a:rPr kumimoji="0" lang="en-US" sz="1400" b="0" i="0" u="none" strike="noStrike" kern="1200" cap="none" spc="0" normalizeH="0" baseline="0" noProof="0" dirty="0" err="1">
                <a:ln>
                  <a:noFill/>
                </a:ln>
                <a:solidFill>
                  <a:schemeClr val="tx1"/>
                </a:solidFill>
                <a:effectLst/>
                <a:uLnTx/>
                <a:uFillTx/>
                <a:latin typeface="Calibri" panose="020F0502020204030204"/>
                <a:ea typeface="ＭＳ Ｐゴシック" charset="0"/>
                <a:cs typeface="Arial" charset="0"/>
              </a:rPr>
              <a:t>IDmp</a:t>
            </a:r>
            <a:r>
              <a:rPr kumimoji="0" lang="en-US" sz="1400" b="0" i="0" u="none" strike="noStrike" kern="1200" cap="none" spc="0" normalizeH="0" baseline="0" noProof="0" dirty="0">
                <a:ln>
                  <a:noFill/>
                </a:ln>
                <a:solidFill>
                  <a:schemeClr val="tx1"/>
                </a:solidFill>
                <a:effectLst/>
                <a:uLnTx/>
                <a:uFillTx/>
                <a:latin typeface="Calibri" panose="020F0502020204030204"/>
                <a:ea typeface="ＭＳ Ｐゴシック" charset="0"/>
                <a:cs typeface="Arial" charset="0"/>
              </a:rPr>
              <a:t> beamline</a:t>
            </a:r>
          </a:p>
          <a:p>
            <a:pPr fontAlgn="auto">
              <a:spcBef>
                <a:spcPts val="0"/>
              </a:spcBef>
              <a:spcAft>
                <a:spcPts val="0"/>
              </a:spcAft>
              <a:defRPr/>
            </a:pPr>
            <a:r>
              <a:rPr lang="en-US" dirty="0">
                <a:solidFill>
                  <a:prstClr val="black"/>
                </a:solidFill>
                <a:latin typeface="Calibri" panose="020F0502020204030204"/>
              </a:rPr>
              <a:t>2D Pyrometer for foil temperature measurements*</a:t>
            </a:r>
            <a:endParaRPr lang="en-US" sz="1100" dirty="0">
              <a:solidFill>
                <a:prstClr val="black"/>
              </a:solidFill>
              <a:latin typeface="Calibri" panose="020F0502020204030204"/>
            </a:endParaRPr>
          </a:p>
        </p:txBody>
      </p:sp>
      <p:sp>
        <p:nvSpPr>
          <p:cNvPr id="6" name="TextBox 7">
            <a:extLst>
              <a:ext uri="{FF2B5EF4-FFF2-40B4-BE49-F238E27FC236}">
                <a16:creationId xmlns:a16="http://schemas.microsoft.com/office/drawing/2014/main" id="{E24F27A0-98C6-3246-B3BE-DD7D37717127}"/>
              </a:ext>
            </a:extLst>
          </p:cNvPr>
          <p:cNvSpPr txBox="1">
            <a:spLocks noChangeArrowheads="1"/>
          </p:cNvSpPr>
          <p:nvPr/>
        </p:nvSpPr>
        <p:spPr bwMode="auto">
          <a:xfrm>
            <a:off x="7633232" y="896638"/>
            <a:ext cx="4060481" cy="523216"/>
          </a:xfrm>
          <a:prstGeom prst="rect">
            <a:avLst/>
          </a:prstGeom>
          <a:noFill/>
          <a:ln w="57150">
            <a:solidFill>
              <a:srgbClr val="0066FF"/>
            </a:solidFill>
            <a:miter lim="800000"/>
            <a:headEnd/>
            <a:tailEnd/>
          </a:ln>
          <a:extLst>
            <a:ext uri="{909E8E84-426E-40DD-AFC4-6F175D3DCCD1}">
              <a14:hiddenFill xmlns:a14="http://schemas.microsoft.com/office/drawing/2010/main">
                <a:solidFill>
                  <a:srgbClr val="FFFFFF"/>
                </a:solidFill>
              </a14:hiddenFill>
            </a:ext>
          </a:extLst>
        </p:spPr>
        <p:txBody>
          <a:bodyPr lIns="91435" tIns="45718" rIns="91435" bIns="45718">
            <a:spAutoFit/>
          </a:bodyPr>
          <a:lstStyle>
            <a:defPPr>
              <a:defRPr lang="en-US"/>
            </a:defPPr>
            <a:lvl1pPr marL="84138" indent="-84138" eaLnBrk="1" hangingPunct="1">
              <a:buFont typeface="Arial" charset="0"/>
              <a:buChar char="•"/>
              <a:defRPr sz="1400">
                <a:solidFill>
                  <a:srgbClr val="0000FF"/>
                </a:solidFill>
                <a:ea typeface="ＭＳ Ｐゴシック" charset="0"/>
              </a:defRPr>
            </a:lvl1pPr>
            <a:lvl2pPr marL="742950" indent="-285750" eaLnBrk="0" hangingPunct="0">
              <a:defRPr sz="2400">
                <a:ea typeface="ＭＳ Ｐゴシック" charset="0"/>
              </a:defRPr>
            </a:lvl2pPr>
            <a:lvl3pPr marL="1143000" indent="-228600" eaLnBrk="0" hangingPunct="0">
              <a:defRPr sz="2400">
                <a:ea typeface="ＭＳ Ｐゴシック" charset="0"/>
              </a:defRPr>
            </a:lvl3pPr>
            <a:lvl4pPr marL="1600200" indent="-228600" eaLnBrk="0" hangingPunct="0">
              <a:defRPr sz="2400">
                <a:ea typeface="ＭＳ Ｐゴシック" charset="0"/>
              </a:defRPr>
            </a:lvl4pPr>
            <a:lvl5pPr marL="2057400" indent="-228600" eaLnBrk="0" hangingPunct="0">
              <a:defRPr sz="2400">
                <a:ea typeface="ＭＳ Ｐゴシック" charset="0"/>
              </a:defRPr>
            </a:lvl5pPr>
            <a:lvl6pPr marL="2514600" indent="-228600" eaLnBrk="0" fontAlgn="base" hangingPunct="0">
              <a:spcBef>
                <a:spcPct val="0"/>
              </a:spcBef>
              <a:spcAft>
                <a:spcPct val="0"/>
              </a:spcAft>
              <a:defRPr sz="2400">
                <a:ea typeface="ＭＳ Ｐゴシック" charset="0"/>
              </a:defRPr>
            </a:lvl6pPr>
            <a:lvl7pPr marL="2971800" indent="-228600" eaLnBrk="0" fontAlgn="base" hangingPunct="0">
              <a:spcBef>
                <a:spcPct val="0"/>
              </a:spcBef>
              <a:spcAft>
                <a:spcPct val="0"/>
              </a:spcAft>
              <a:defRPr sz="2400">
                <a:ea typeface="ＭＳ Ｐゴシック" charset="0"/>
              </a:defRPr>
            </a:lvl7pPr>
            <a:lvl8pPr marL="3429000" indent="-228600" eaLnBrk="0" fontAlgn="base" hangingPunct="0">
              <a:spcBef>
                <a:spcPct val="0"/>
              </a:spcBef>
              <a:spcAft>
                <a:spcPct val="0"/>
              </a:spcAft>
              <a:defRPr sz="2400">
                <a:ea typeface="ＭＳ Ｐゴシック" charset="0"/>
              </a:defRPr>
            </a:lvl8pPr>
            <a:lvl9pPr marL="3886200" indent="-228600" eaLnBrk="0" fontAlgn="base" hangingPunct="0">
              <a:spcBef>
                <a:spcPct val="0"/>
              </a:spcBef>
              <a:spcAft>
                <a:spcPct val="0"/>
              </a:spcAft>
              <a:defRPr sz="2400">
                <a:ea typeface="ＭＳ Ｐゴシック" charset="0"/>
              </a:defRPr>
            </a:lvl9pPr>
          </a:lstStyle>
          <a:p>
            <a:pPr marL="84138" marR="0" lvl="1" indent="-84138" algn="l" defTabSz="914400" rtl="0" eaLnBrk="1" fontAlgn="auto" latinLnBrk="0" hangingPunct="1">
              <a:lnSpc>
                <a:spcPct val="100000"/>
              </a:lnSpc>
              <a:spcBef>
                <a:spcPts val="0"/>
              </a:spcBef>
              <a:spcAft>
                <a:spcPts val="0"/>
              </a:spcAft>
              <a:buClrTx/>
              <a:buSzTx/>
              <a:buFont typeface="Arial"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ＭＳ Ｐゴシック" charset="0"/>
                <a:cs typeface="Arial" charset="0"/>
              </a:rPr>
              <a:t>Upgrade charging power supplies to 45kV</a:t>
            </a:r>
          </a:p>
          <a:p>
            <a:pPr marL="84138" marR="0" lvl="1" indent="-84138" algn="l" defTabSz="914400" rtl="0" eaLnBrk="1" fontAlgn="auto" latinLnBrk="0" hangingPunct="1">
              <a:lnSpc>
                <a:spcPct val="100000"/>
              </a:lnSpc>
              <a:spcBef>
                <a:spcPts val="0"/>
              </a:spcBef>
              <a:spcAft>
                <a:spcPts val="0"/>
              </a:spcAft>
              <a:buClrTx/>
              <a:buSzTx/>
              <a:buFont typeface="Arial"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ＭＳ Ｐゴシック" charset="0"/>
                <a:cs typeface="Arial" charset="0"/>
              </a:rPr>
              <a:t>Replace shims in extraction septum magnet</a:t>
            </a:r>
          </a:p>
        </p:txBody>
      </p:sp>
      <p:cxnSp>
        <p:nvCxnSpPr>
          <p:cNvPr id="7" name="Straight Arrow Connector 9">
            <a:extLst>
              <a:ext uri="{FF2B5EF4-FFF2-40B4-BE49-F238E27FC236}">
                <a16:creationId xmlns:a16="http://schemas.microsoft.com/office/drawing/2014/main" id="{97CD19E6-DCFF-7A4E-B167-3CDFBA12D7EF}"/>
              </a:ext>
            </a:extLst>
          </p:cNvPr>
          <p:cNvCxnSpPr>
            <a:cxnSpLocks noChangeShapeType="1"/>
            <a:stCxn id="6" idx="1"/>
          </p:cNvCxnSpPr>
          <p:nvPr/>
        </p:nvCxnSpPr>
        <p:spPr bwMode="auto">
          <a:xfrm flipH="1">
            <a:off x="6555180" y="1158246"/>
            <a:ext cx="1078052" cy="991334"/>
          </a:xfrm>
          <a:prstGeom prst="straightConnector1">
            <a:avLst/>
          </a:prstGeom>
          <a:noFill/>
          <a:ln w="19050">
            <a:solidFill>
              <a:schemeClr val="tx1"/>
            </a:solidFill>
            <a:round/>
            <a:headEnd/>
            <a:tailEnd type="arrow" w="med" len="med"/>
          </a:ln>
          <a:effectLst/>
          <a:extLst>
            <a:ext uri="{909E8E84-426E-40DD-AFC4-6F175D3DCCD1}">
              <a14:hiddenFill xmlns:a14="http://schemas.microsoft.com/office/drawing/2010/main">
                <a:noFill/>
              </a14:hiddenFill>
            </a:ext>
          </a:extLst>
        </p:spPr>
      </p:cxnSp>
      <p:sp>
        <p:nvSpPr>
          <p:cNvPr id="8" name="TextBox 8">
            <a:extLst>
              <a:ext uri="{FF2B5EF4-FFF2-40B4-BE49-F238E27FC236}">
                <a16:creationId xmlns:a16="http://schemas.microsoft.com/office/drawing/2014/main" id="{551B341A-EC2F-C84C-BE5C-48CEF91E3868}"/>
              </a:ext>
            </a:extLst>
          </p:cNvPr>
          <p:cNvSpPr txBox="1">
            <a:spLocks noChangeArrowheads="1"/>
          </p:cNvSpPr>
          <p:nvPr/>
        </p:nvSpPr>
        <p:spPr bwMode="auto">
          <a:xfrm>
            <a:off x="3700676" y="5604970"/>
            <a:ext cx="3810000" cy="1169547"/>
          </a:xfrm>
          <a:prstGeom prst="rect">
            <a:avLst/>
          </a:prstGeom>
          <a:solidFill>
            <a:schemeClr val="bg1"/>
          </a:solidFill>
          <a:ln w="9525">
            <a:solidFill>
              <a:schemeClr val="tx1"/>
            </a:solidFill>
            <a:miter lim="800000"/>
            <a:headEnd/>
            <a:tailEnd/>
          </a:ln>
        </p:spPr>
        <p:txBody>
          <a:bodyPr lIns="91435" tIns="45718" rIns="91435" bIns="45718">
            <a:spAutoFit/>
          </a:bodyPr>
          <a:lstStyle>
            <a:defPPr>
              <a:defRPr lang="en-US"/>
            </a:defPPr>
            <a:lvl1pPr marL="342900" indent="-342900" eaLnBrk="0" hangingPunct="0">
              <a:defRPr sz="2400">
                <a:ea typeface="ＭＳ Ｐゴシック" charset="0"/>
                <a:cs typeface="ＭＳ Ｐゴシック" charset="0"/>
              </a:defRPr>
            </a:lvl1pPr>
            <a:lvl2pPr marL="179388" lvl="1" indent="-179388" eaLnBrk="1" hangingPunct="1">
              <a:buFont typeface="Arial" charset="0"/>
              <a:buChar char="•"/>
              <a:defRPr sz="1400">
                <a:solidFill>
                  <a:schemeClr val="bg2">
                    <a:lumMod val="85000"/>
                  </a:schemeClr>
                </a:solidFill>
                <a:ea typeface="ＭＳ Ｐゴシック" charset="0"/>
              </a:defRPr>
            </a:lvl2pPr>
            <a:lvl3pPr marL="1143000" indent="-228600" eaLnBrk="0" hangingPunct="0">
              <a:defRPr sz="2400">
                <a:ea typeface="ＭＳ Ｐゴシック" charset="0"/>
              </a:defRPr>
            </a:lvl3pPr>
            <a:lvl4pPr marL="1600200" indent="-228600" eaLnBrk="0" hangingPunct="0">
              <a:defRPr sz="2400">
                <a:ea typeface="ＭＳ Ｐゴシック" charset="0"/>
              </a:defRPr>
            </a:lvl4pPr>
            <a:lvl5pPr marL="2057400" indent="-228600" eaLnBrk="0" hangingPunct="0">
              <a:defRPr sz="2400">
                <a:ea typeface="ＭＳ Ｐゴシック" charset="0"/>
              </a:defRPr>
            </a:lvl5pPr>
            <a:lvl6pPr marL="2514600" indent="-228600" eaLnBrk="0" fontAlgn="base" hangingPunct="0">
              <a:spcBef>
                <a:spcPct val="0"/>
              </a:spcBef>
              <a:spcAft>
                <a:spcPct val="0"/>
              </a:spcAft>
              <a:defRPr sz="2400">
                <a:ea typeface="ＭＳ Ｐゴシック" charset="0"/>
              </a:defRPr>
            </a:lvl6pPr>
            <a:lvl7pPr marL="2971800" indent="-228600" eaLnBrk="0" fontAlgn="base" hangingPunct="0">
              <a:spcBef>
                <a:spcPct val="0"/>
              </a:spcBef>
              <a:spcAft>
                <a:spcPct val="0"/>
              </a:spcAft>
              <a:defRPr sz="2400">
                <a:ea typeface="ＭＳ Ｐゴシック" charset="0"/>
              </a:defRPr>
            </a:lvl7pPr>
            <a:lvl8pPr marL="3429000" indent="-228600" eaLnBrk="0" fontAlgn="base" hangingPunct="0">
              <a:spcBef>
                <a:spcPct val="0"/>
              </a:spcBef>
              <a:spcAft>
                <a:spcPct val="0"/>
              </a:spcAft>
              <a:defRPr sz="2400">
                <a:ea typeface="ＭＳ Ｐゴシック" charset="0"/>
              </a:defRPr>
            </a:lvl8pPr>
            <a:lvl9pPr marL="3886200" indent="-228600" eaLnBrk="0" fontAlgn="base" hangingPunct="0">
              <a:spcBef>
                <a:spcPct val="0"/>
              </a:spcBef>
              <a:spcAft>
                <a:spcPct val="0"/>
              </a:spcAft>
              <a:defRPr sz="2400">
                <a:ea typeface="ＭＳ Ｐゴシック" charset="0"/>
              </a:defRPr>
            </a:lvl9pPr>
          </a:lstStyle>
          <a:p>
            <a:pPr marL="179388" marR="0" lvl="1" indent="-179388" algn="l" defTabSz="914400" rtl="0" eaLnBrk="1" fontAlgn="auto" latinLnBrk="0" hangingPunct="1">
              <a:lnSpc>
                <a:spcPct val="100000"/>
              </a:lnSpc>
              <a:spcBef>
                <a:spcPts val="0"/>
              </a:spcBef>
              <a:spcAft>
                <a:spcPts val="0"/>
              </a:spcAft>
              <a:buClrTx/>
              <a:buSzTx/>
              <a:buFont typeface="Arial"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ＭＳ Ｐゴシック" charset="0"/>
                <a:cs typeface="Arial" charset="0"/>
              </a:rPr>
              <a:t>Upgrade water cooling system for the power supplies in the Ring service building</a:t>
            </a:r>
          </a:p>
          <a:p>
            <a:pPr marL="179388" marR="0" lvl="1" indent="-179388" algn="l" defTabSz="914400" rtl="0" eaLnBrk="1" fontAlgn="auto" latinLnBrk="0" hangingPunct="1">
              <a:lnSpc>
                <a:spcPct val="100000"/>
              </a:lnSpc>
              <a:spcBef>
                <a:spcPts val="0"/>
              </a:spcBef>
              <a:spcAft>
                <a:spcPts val="0"/>
              </a:spcAft>
              <a:buClrTx/>
              <a:buSzTx/>
              <a:buFont typeface="Arial"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ＭＳ Ｐゴシック" charset="0"/>
                <a:cs typeface="Arial" charset="0"/>
              </a:rPr>
              <a:t>Cooling fan kit for the main ring dipoles substation power transformers</a:t>
            </a:r>
          </a:p>
          <a:p>
            <a:pPr lvl="1" fontAlgn="auto">
              <a:spcBef>
                <a:spcPts val="0"/>
              </a:spcBef>
              <a:spcAft>
                <a:spcPts val="0"/>
              </a:spcAft>
              <a:defRPr/>
            </a:pPr>
            <a:r>
              <a:rPr lang="en-US" dirty="0">
                <a:solidFill>
                  <a:prstClr val="black"/>
                </a:solidFill>
                <a:latin typeface="Calibri" panose="020F0502020204030204"/>
              </a:rPr>
              <a:t>Install air conditioning in PFN Room</a:t>
            </a:r>
            <a:endParaRPr lang="en-US" sz="1100" dirty="0">
              <a:solidFill>
                <a:prstClr val="black"/>
              </a:solidFill>
              <a:latin typeface="Calibri" panose="020F0502020204030204"/>
            </a:endParaRPr>
          </a:p>
        </p:txBody>
      </p:sp>
      <p:sp>
        <p:nvSpPr>
          <p:cNvPr id="9" name="TextBox 7">
            <a:extLst>
              <a:ext uri="{FF2B5EF4-FFF2-40B4-BE49-F238E27FC236}">
                <a16:creationId xmlns:a16="http://schemas.microsoft.com/office/drawing/2014/main" id="{7E7885FD-ED28-2549-8C4C-8095744D5B49}"/>
              </a:ext>
            </a:extLst>
          </p:cNvPr>
          <p:cNvSpPr txBox="1">
            <a:spLocks noChangeArrowheads="1"/>
          </p:cNvSpPr>
          <p:nvPr/>
        </p:nvSpPr>
        <p:spPr bwMode="auto">
          <a:xfrm>
            <a:off x="9565398" y="3075682"/>
            <a:ext cx="2057400" cy="954103"/>
          </a:xfrm>
          <a:prstGeom prst="rect">
            <a:avLst/>
          </a:prstGeom>
          <a:solidFill>
            <a:schemeClr val="bg1"/>
          </a:solidFill>
          <a:ln w="9525">
            <a:solidFill>
              <a:schemeClr val="tx1"/>
            </a:solidFill>
            <a:miter lim="800000"/>
            <a:headEnd/>
            <a:tailEnd/>
          </a:ln>
        </p:spPr>
        <p:txBody>
          <a:bodyPr lIns="91435" tIns="45718" rIns="91435" bIns="45718">
            <a:spAutoFit/>
          </a:bodyPr>
          <a:lstStyle>
            <a:defPPr>
              <a:defRPr lang="en-US"/>
            </a:defPPr>
            <a:lvl1pPr marL="342900" indent="-342900" eaLnBrk="0" hangingPunct="0">
              <a:defRPr sz="2400">
                <a:ea typeface="ＭＳ Ｐゴシック" charset="0"/>
                <a:cs typeface="ＭＳ Ｐゴシック" charset="0"/>
              </a:defRPr>
            </a:lvl1pPr>
            <a:lvl2pPr marL="179388" lvl="1" indent="-179388" eaLnBrk="1" hangingPunct="1">
              <a:buFont typeface="Arial" charset="0"/>
              <a:buChar char="•"/>
              <a:defRPr sz="1400">
                <a:solidFill>
                  <a:schemeClr val="bg2">
                    <a:lumMod val="85000"/>
                  </a:schemeClr>
                </a:solidFill>
                <a:ea typeface="ＭＳ Ｐゴシック" charset="0"/>
              </a:defRPr>
            </a:lvl2pPr>
            <a:lvl3pPr marL="1143000" indent="-228600" eaLnBrk="0" hangingPunct="0">
              <a:defRPr sz="2400">
                <a:ea typeface="ＭＳ Ｐゴシック" charset="0"/>
              </a:defRPr>
            </a:lvl3pPr>
            <a:lvl4pPr marL="1600200" indent="-228600" eaLnBrk="0" hangingPunct="0">
              <a:defRPr sz="2400">
                <a:ea typeface="ＭＳ Ｐゴシック" charset="0"/>
              </a:defRPr>
            </a:lvl4pPr>
            <a:lvl5pPr marL="2057400" indent="-228600" eaLnBrk="0" hangingPunct="0">
              <a:defRPr sz="2400">
                <a:ea typeface="ＭＳ Ｐゴシック" charset="0"/>
              </a:defRPr>
            </a:lvl5pPr>
            <a:lvl6pPr marL="2514600" indent="-228600" eaLnBrk="0" fontAlgn="base" hangingPunct="0">
              <a:spcBef>
                <a:spcPct val="0"/>
              </a:spcBef>
              <a:spcAft>
                <a:spcPct val="0"/>
              </a:spcAft>
              <a:defRPr sz="2400">
                <a:ea typeface="ＭＳ Ｐゴシック" charset="0"/>
              </a:defRPr>
            </a:lvl6pPr>
            <a:lvl7pPr marL="2971800" indent="-228600" eaLnBrk="0" fontAlgn="base" hangingPunct="0">
              <a:spcBef>
                <a:spcPct val="0"/>
              </a:spcBef>
              <a:spcAft>
                <a:spcPct val="0"/>
              </a:spcAft>
              <a:defRPr sz="2400">
                <a:ea typeface="ＭＳ Ｐゴシック" charset="0"/>
              </a:defRPr>
            </a:lvl7pPr>
            <a:lvl8pPr marL="3429000" indent="-228600" eaLnBrk="0" fontAlgn="base" hangingPunct="0">
              <a:spcBef>
                <a:spcPct val="0"/>
              </a:spcBef>
              <a:spcAft>
                <a:spcPct val="0"/>
              </a:spcAft>
              <a:defRPr sz="2400">
                <a:ea typeface="ＭＳ Ｐゴシック" charset="0"/>
              </a:defRPr>
            </a:lvl8pPr>
            <a:lvl9pPr marL="3886200" indent="-228600" eaLnBrk="0" fontAlgn="base" hangingPunct="0">
              <a:spcBef>
                <a:spcPct val="0"/>
              </a:spcBef>
              <a:spcAft>
                <a:spcPct val="0"/>
              </a:spcAft>
              <a:defRPr sz="2400">
                <a:ea typeface="ＭＳ Ｐゴシック" charset="0"/>
              </a:defRPr>
            </a:lvl9pPr>
          </a:lstStyle>
          <a:p>
            <a:pPr marL="179388" marR="0" lvl="1" indent="-179388" algn="l" defTabSz="914400" rtl="0" eaLnBrk="1" fontAlgn="auto" latinLnBrk="0" hangingPunct="1">
              <a:lnSpc>
                <a:spcPct val="100000"/>
              </a:lnSpc>
              <a:spcBef>
                <a:spcPts val="0"/>
              </a:spcBef>
              <a:spcAft>
                <a:spcPts val="0"/>
              </a:spcAft>
              <a:buClrTx/>
              <a:buSzTx/>
              <a:buFont typeface="Arial"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ＭＳ Ｐゴシック" charset="0"/>
                <a:cs typeface="Arial" charset="0"/>
              </a:rPr>
              <a:t>Neutronics and shielding calculations for RTBT tunnel stub</a:t>
            </a:r>
          </a:p>
          <a:p>
            <a:pPr marL="179388" marR="0" lvl="1" indent="-179388" algn="l" defTabSz="914400" rtl="0" eaLnBrk="1" fontAlgn="auto" latinLnBrk="0" hangingPunct="1">
              <a:lnSpc>
                <a:spcPct val="100000"/>
              </a:lnSpc>
              <a:spcBef>
                <a:spcPts val="0"/>
              </a:spcBef>
              <a:spcAft>
                <a:spcPts val="0"/>
              </a:spcAft>
              <a:buClrTx/>
              <a:buSzTx/>
              <a:buFont typeface="Arial"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ＭＳ Ｐゴシック" charset="0"/>
                <a:cs typeface="Arial" charset="0"/>
              </a:rPr>
              <a:t>PPS for stub</a:t>
            </a:r>
          </a:p>
        </p:txBody>
      </p:sp>
      <p:cxnSp>
        <p:nvCxnSpPr>
          <p:cNvPr id="10" name="Straight Arrow Connector 9">
            <a:extLst>
              <a:ext uri="{FF2B5EF4-FFF2-40B4-BE49-F238E27FC236}">
                <a16:creationId xmlns:a16="http://schemas.microsoft.com/office/drawing/2014/main" id="{3B24263C-29FF-1A45-8EB7-75295478FA37}"/>
              </a:ext>
            </a:extLst>
          </p:cNvPr>
          <p:cNvCxnSpPr>
            <a:cxnSpLocks noChangeShapeType="1"/>
            <a:stCxn id="9" idx="1"/>
          </p:cNvCxnSpPr>
          <p:nvPr/>
        </p:nvCxnSpPr>
        <p:spPr bwMode="auto">
          <a:xfrm flipH="1">
            <a:off x="7374578" y="3552734"/>
            <a:ext cx="2190820" cy="371955"/>
          </a:xfrm>
          <a:prstGeom prst="straightConnector1">
            <a:avLst/>
          </a:prstGeom>
          <a:noFill/>
          <a:ln w="19050">
            <a:solidFill>
              <a:schemeClr val="tx1"/>
            </a:solidFill>
            <a:round/>
            <a:headEnd/>
            <a:tailEnd type="arrow" w="med" len="med"/>
          </a:ln>
          <a:effectLst/>
          <a:extLst>
            <a:ext uri="{909E8E84-426E-40DD-AFC4-6F175D3DCCD1}">
              <a14:hiddenFill xmlns:a14="http://schemas.microsoft.com/office/drawing/2010/main">
                <a:noFill/>
              </a14:hiddenFill>
            </a:ext>
          </a:extLst>
        </p:spPr>
      </p:cxnSp>
      <p:cxnSp>
        <p:nvCxnSpPr>
          <p:cNvPr id="11" name="Straight Arrow Connector 9">
            <a:extLst>
              <a:ext uri="{FF2B5EF4-FFF2-40B4-BE49-F238E27FC236}">
                <a16:creationId xmlns:a16="http://schemas.microsoft.com/office/drawing/2014/main" id="{62CD9A6E-75B6-CB45-8269-44E25BC51EFD}"/>
              </a:ext>
            </a:extLst>
          </p:cNvPr>
          <p:cNvCxnSpPr>
            <a:cxnSpLocks noChangeShapeType="1"/>
            <a:stCxn id="8" idx="0"/>
          </p:cNvCxnSpPr>
          <p:nvPr/>
        </p:nvCxnSpPr>
        <p:spPr bwMode="auto">
          <a:xfrm flipH="1" flipV="1">
            <a:off x="5575732" y="2477462"/>
            <a:ext cx="29944" cy="3127508"/>
          </a:xfrm>
          <a:prstGeom prst="straightConnector1">
            <a:avLst/>
          </a:prstGeom>
          <a:noFill/>
          <a:ln w="19050">
            <a:solidFill>
              <a:schemeClr val="tx1"/>
            </a:solidFill>
            <a:round/>
            <a:headEnd/>
            <a:tailEnd type="arrow" w="med" len="med"/>
          </a:ln>
          <a:effectLst/>
          <a:extLst>
            <a:ext uri="{909E8E84-426E-40DD-AFC4-6F175D3DCCD1}">
              <a14:hiddenFill xmlns:a14="http://schemas.microsoft.com/office/drawing/2010/main">
                <a:noFill/>
              </a14:hiddenFill>
            </a:ext>
          </a:extLst>
        </p:spPr>
      </p:cxnSp>
      <p:sp>
        <p:nvSpPr>
          <p:cNvPr id="14" name="TextBox 4">
            <a:extLst>
              <a:ext uri="{FF2B5EF4-FFF2-40B4-BE49-F238E27FC236}">
                <a16:creationId xmlns:a16="http://schemas.microsoft.com/office/drawing/2014/main" id="{17E30C1F-7020-8C40-8A11-0525B84A2751}"/>
              </a:ext>
            </a:extLst>
          </p:cNvPr>
          <p:cNvSpPr txBox="1">
            <a:spLocks noChangeArrowheads="1"/>
          </p:cNvSpPr>
          <p:nvPr/>
        </p:nvSpPr>
        <p:spPr bwMode="auto">
          <a:xfrm>
            <a:off x="362554" y="739080"/>
            <a:ext cx="2730690" cy="73866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lIns="91435" tIns="45718" rIns="91435" bIns="45718">
            <a:spAutoFit/>
          </a:bodyPr>
          <a:lstStyle>
            <a:lvl1pPr marL="84138" indent="-84138"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84138" marR="0" lvl="0" indent="-84138" algn="l" defTabSz="914400" rtl="0" eaLnBrk="1" fontAlgn="auto" latinLnBrk="0" hangingPunct="1">
              <a:lnSpc>
                <a:spcPct val="100000"/>
              </a:lnSpc>
              <a:spcBef>
                <a:spcPts val="0"/>
              </a:spcBef>
              <a:spcAft>
                <a:spcPts val="0"/>
              </a:spcAft>
              <a:buClrTx/>
              <a:buSzTx/>
              <a:buFont typeface="Arial" charset="0"/>
              <a:buChar char="•"/>
              <a:tabLst/>
              <a:defRPr/>
            </a:pPr>
            <a:r>
              <a:rPr kumimoji="0" lang="en-US" sz="1400" b="0" i="0" u="none" strike="noStrike" kern="1200" cap="none" spc="0" normalizeH="0" baseline="0" noProof="0" dirty="0">
                <a:ln>
                  <a:noFill/>
                </a:ln>
                <a:solidFill>
                  <a:prstClr val="black"/>
                </a:solidFill>
                <a:effectLst/>
                <a:uLnTx/>
                <a:uFillTx/>
                <a:latin typeface="Arial" charset="0"/>
                <a:ea typeface="ＭＳ Ｐゴシック" charset="0"/>
                <a:cs typeface="Arial" charset="0"/>
              </a:rPr>
              <a:t>Re-evaluate injection dump power limit</a:t>
            </a:r>
          </a:p>
          <a:p>
            <a:pPr marL="84138" marR="0" lvl="0" indent="-84138" algn="l" defTabSz="914400" rtl="0" eaLnBrk="1" fontAlgn="auto" latinLnBrk="0" hangingPunct="1">
              <a:lnSpc>
                <a:spcPct val="100000"/>
              </a:lnSpc>
              <a:spcBef>
                <a:spcPts val="0"/>
              </a:spcBef>
              <a:spcAft>
                <a:spcPts val="0"/>
              </a:spcAft>
              <a:buClrTx/>
              <a:buSzTx/>
              <a:buFont typeface="Arial" charset="0"/>
              <a:buChar char="•"/>
              <a:tabLst/>
              <a:defRPr/>
            </a:pPr>
            <a:r>
              <a:rPr kumimoji="0" lang="en-US" sz="1400" b="0" i="0" u="none" strike="noStrike" kern="1200" cap="none" spc="0" normalizeH="0" baseline="0" noProof="0" dirty="0">
                <a:ln>
                  <a:noFill/>
                </a:ln>
                <a:solidFill>
                  <a:prstClr val="black"/>
                </a:solidFill>
                <a:effectLst/>
                <a:uLnTx/>
                <a:uFillTx/>
                <a:latin typeface="Arial" charset="0"/>
                <a:ea typeface="ＭＳ Ｐゴシック" charset="0"/>
                <a:cs typeface="Arial" charset="0"/>
              </a:rPr>
              <a:t>Install view screen</a:t>
            </a:r>
          </a:p>
        </p:txBody>
      </p:sp>
      <p:cxnSp>
        <p:nvCxnSpPr>
          <p:cNvPr id="15" name="Straight Arrow Connector 9">
            <a:extLst>
              <a:ext uri="{FF2B5EF4-FFF2-40B4-BE49-F238E27FC236}">
                <a16:creationId xmlns:a16="http://schemas.microsoft.com/office/drawing/2014/main" id="{BA234147-5F90-864B-8EE8-E6CC5AB2E036}"/>
              </a:ext>
            </a:extLst>
          </p:cNvPr>
          <p:cNvCxnSpPr>
            <a:cxnSpLocks noChangeShapeType="1"/>
            <a:stCxn id="14" idx="3"/>
          </p:cNvCxnSpPr>
          <p:nvPr/>
        </p:nvCxnSpPr>
        <p:spPr bwMode="auto">
          <a:xfrm>
            <a:off x="3093244" y="1108410"/>
            <a:ext cx="759435" cy="311444"/>
          </a:xfrm>
          <a:prstGeom prst="straightConnector1">
            <a:avLst/>
          </a:prstGeom>
          <a:noFill/>
          <a:ln w="19050">
            <a:solidFill>
              <a:schemeClr val="tx1"/>
            </a:solidFill>
            <a:round/>
            <a:headEnd/>
            <a:tailEnd type="arrow" w="med" len="med"/>
          </a:ln>
          <a:effectLst/>
          <a:extLst>
            <a:ext uri="{909E8E84-426E-40DD-AFC4-6F175D3DCCD1}">
              <a14:hiddenFill xmlns:a14="http://schemas.microsoft.com/office/drawing/2010/main">
                <a:noFill/>
              </a14:hiddenFill>
            </a:ext>
          </a:extLst>
        </p:spPr>
      </p:cxnSp>
      <p:sp>
        <p:nvSpPr>
          <p:cNvPr id="16" name="TextBox 7">
            <a:extLst>
              <a:ext uri="{FF2B5EF4-FFF2-40B4-BE49-F238E27FC236}">
                <a16:creationId xmlns:a16="http://schemas.microsoft.com/office/drawing/2014/main" id="{AFCFC105-054C-2440-8864-9B37FA40AEF5}"/>
              </a:ext>
            </a:extLst>
          </p:cNvPr>
          <p:cNvSpPr txBox="1">
            <a:spLocks noChangeArrowheads="1"/>
          </p:cNvSpPr>
          <p:nvPr/>
        </p:nvSpPr>
        <p:spPr bwMode="auto">
          <a:xfrm>
            <a:off x="9565398" y="4550580"/>
            <a:ext cx="2057400" cy="523216"/>
          </a:xfrm>
          <a:prstGeom prst="rect">
            <a:avLst/>
          </a:prstGeom>
          <a:solidFill>
            <a:schemeClr val="bg1"/>
          </a:solidFill>
          <a:ln w="9525">
            <a:solidFill>
              <a:schemeClr val="tx1"/>
            </a:solidFill>
            <a:miter lim="800000"/>
            <a:headEnd/>
            <a:tailEnd/>
          </a:ln>
        </p:spPr>
        <p:txBody>
          <a:bodyPr lIns="91435" tIns="45718" rIns="91435" bIns="45718">
            <a:spAutoFit/>
          </a:bodyPr>
          <a:lstStyle>
            <a:defPPr>
              <a:defRPr lang="en-US"/>
            </a:defPPr>
            <a:lvl1pPr marL="342900" indent="-342900" eaLnBrk="0" hangingPunct="0">
              <a:defRPr sz="2400">
                <a:ea typeface="ＭＳ Ｐゴシック" charset="0"/>
                <a:cs typeface="ＭＳ Ｐゴシック" charset="0"/>
              </a:defRPr>
            </a:lvl1pPr>
            <a:lvl2pPr marL="179388" lvl="1" indent="-179388" eaLnBrk="1" hangingPunct="1">
              <a:buFont typeface="Arial" charset="0"/>
              <a:buChar char="•"/>
              <a:defRPr sz="1400">
                <a:solidFill>
                  <a:schemeClr val="bg2">
                    <a:lumMod val="85000"/>
                  </a:schemeClr>
                </a:solidFill>
                <a:ea typeface="ＭＳ Ｐゴシック" charset="0"/>
              </a:defRPr>
            </a:lvl2pPr>
            <a:lvl3pPr marL="1143000" indent="-228600" eaLnBrk="0" hangingPunct="0">
              <a:defRPr sz="2400">
                <a:ea typeface="ＭＳ Ｐゴシック" charset="0"/>
              </a:defRPr>
            </a:lvl3pPr>
            <a:lvl4pPr marL="1600200" indent="-228600" eaLnBrk="0" hangingPunct="0">
              <a:defRPr sz="2400">
                <a:ea typeface="ＭＳ Ｐゴシック" charset="0"/>
              </a:defRPr>
            </a:lvl4pPr>
            <a:lvl5pPr marL="2057400" indent="-228600" eaLnBrk="0" hangingPunct="0">
              <a:defRPr sz="2400">
                <a:ea typeface="ＭＳ Ｐゴシック" charset="0"/>
              </a:defRPr>
            </a:lvl5pPr>
            <a:lvl6pPr marL="2514600" indent="-228600" eaLnBrk="0" fontAlgn="base" hangingPunct="0">
              <a:spcBef>
                <a:spcPct val="0"/>
              </a:spcBef>
              <a:spcAft>
                <a:spcPct val="0"/>
              </a:spcAft>
              <a:defRPr sz="2400">
                <a:ea typeface="ＭＳ Ｐゴシック" charset="0"/>
              </a:defRPr>
            </a:lvl6pPr>
            <a:lvl7pPr marL="2971800" indent="-228600" eaLnBrk="0" fontAlgn="base" hangingPunct="0">
              <a:spcBef>
                <a:spcPct val="0"/>
              </a:spcBef>
              <a:spcAft>
                <a:spcPct val="0"/>
              </a:spcAft>
              <a:defRPr sz="2400">
                <a:ea typeface="ＭＳ Ｐゴシック" charset="0"/>
              </a:defRPr>
            </a:lvl7pPr>
            <a:lvl8pPr marL="3429000" indent="-228600" eaLnBrk="0" fontAlgn="base" hangingPunct="0">
              <a:spcBef>
                <a:spcPct val="0"/>
              </a:spcBef>
              <a:spcAft>
                <a:spcPct val="0"/>
              </a:spcAft>
              <a:defRPr sz="2400">
                <a:ea typeface="ＭＳ Ｐゴシック" charset="0"/>
              </a:defRPr>
            </a:lvl8pPr>
            <a:lvl9pPr marL="3886200" indent="-228600" eaLnBrk="0" fontAlgn="base" hangingPunct="0">
              <a:spcBef>
                <a:spcPct val="0"/>
              </a:spcBef>
              <a:spcAft>
                <a:spcPct val="0"/>
              </a:spcAft>
              <a:defRPr sz="2400">
                <a:ea typeface="ＭＳ Ｐゴシック" charset="0"/>
              </a:defRPr>
            </a:lvl9pPr>
          </a:lstStyle>
          <a:p>
            <a:pPr marL="179388" marR="0" lvl="1" indent="-179388" algn="l" defTabSz="914400" rtl="0" eaLnBrk="1" fontAlgn="auto" latinLnBrk="0" hangingPunct="1">
              <a:lnSpc>
                <a:spcPct val="100000"/>
              </a:lnSpc>
              <a:spcBef>
                <a:spcPts val="0"/>
              </a:spcBef>
              <a:spcAft>
                <a:spcPts val="0"/>
              </a:spcAft>
              <a:buClrTx/>
              <a:buSzTx/>
              <a:buFont typeface="Arial"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ＭＳ Ｐゴシック" charset="0"/>
                <a:cs typeface="Arial" charset="0"/>
              </a:rPr>
              <a:t>Power limit system </a:t>
            </a:r>
            <a:br>
              <a:rPr kumimoji="0" lang="en-US" sz="1400" b="0" i="0" u="none" strike="noStrike" kern="1200" cap="none" spc="0" normalizeH="0" baseline="0" noProof="0" dirty="0">
                <a:ln>
                  <a:noFill/>
                </a:ln>
                <a:solidFill>
                  <a:prstClr val="black"/>
                </a:solidFill>
                <a:effectLst/>
                <a:uLnTx/>
                <a:uFillTx/>
                <a:latin typeface="Calibri" panose="020F0502020204030204"/>
                <a:ea typeface="ＭＳ Ｐゴシック" charset="0"/>
                <a:cs typeface="Arial" charset="0"/>
              </a:rPr>
            </a:br>
            <a:r>
              <a:rPr kumimoji="0" lang="en-US" sz="1400" b="0" i="0" u="none" strike="noStrike" kern="1200" cap="none" spc="0" normalizeH="0" baseline="0" noProof="0" dirty="0">
                <a:ln>
                  <a:noFill/>
                </a:ln>
                <a:solidFill>
                  <a:prstClr val="black"/>
                </a:solidFill>
                <a:effectLst/>
                <a:uLnTx/>
                <a:uFillTx/>
                <a:latin typeface="Calibri" panose="020F0502020204030204"/>
                <a:ea typeface="ＭＳ Ｐゴシック" charset="0"/>
                <a:cs typeface="Arial" charset="0"/>
              </a:rPr>
              <a:t>2 MW</a:t>
            </a:r>
          </a:p>
        </p:txBody>
      </p:sp>
      <p:cxnSp>
        <p:nvCxnSpPr>
          <p:cNvPr id="17" name="Straight Arrow Connector 9">
            <a:extLst>
              <a:ext uri="{FF2B5EF4-FFF2-40B4-BE49-F238E27FC236}">
                <a16:creationId xmlns:a16="http://schemas.microsoft.com/office/drawing/2014/main" id="{6C5B7E75-EACA-C94F-8F2B-1B318A1A1CDE}"/>
              </a:ext>
            </a:extLst>
          </p:cNvPr>
          <p:cNvCxnSpPr>
            <a:cxnSpLocks noChangeShapeType="1"/>
          </p:cNvCxnSpPr>
          <p:nvPr/>
        </p:nvCxnSpPr>
        <p:spPr bwMode="auto">
          <a:xfrm flipH="1">
            <a:off x="7633233" y="4642558"/>
            <a:ext cx="1932165" cy="1"/>
          </a:xfrm>
          <a:prstGeom prst="straightConnector1">
            <a:avLst/>
          </a:prstGeom>
          <a:noFill/>
          <a:ln w="19050">
            <a:solidFill>
              <a:schemeClr val="tx1"/>
            </a:solidFill>
            <a:round/>
            <a:headEnd/>
            <a:tailEnd type="arrow" w="med" len="med"/>
          </a:ln>
          <a:effectLst/>
          <a:extLst>
            <a:ext uri="{909E8E84-426E-40DD-AFC4-6F175D3DCCD1}">
              <a14:hiddenFill xmlns:a14="http://schemas.microsoft.com/office/drawing/2010/main">
                <a:noFill/>
              </a14:hiddenFill>
            </a:ext>
          </a:extLst>
        </p:spPr>
      </p:cxnSp>
      <p:sp>
        <p:nvSpPr>
          <p:cNvPr id="2" name="Title 1">
            <a:extLst>
              <a:ext uri="{FF2B5EF4-FFF2-40B4-BE49-F238E27FC236}">
                <a16:creationId xmlns:a16="http://schemas.microsoft.com/office/drawing/2014/main" id="{AEF10728-AB38-DC41-8B18-C93E10B57627}"/>
              </a:ext>
            </a:extLst>
          </p:cNvPr>
          <p:cNvSpPr>
            <a:spLocks noGrp="1"/>
          </p:cNvSpPr>
          <p:nvPr>
            <p:ph type="title"/>
          </p:nvPr>
        </p:nvSpPr>
        <p:spPr/>
        <p:txBody>
          <a:bodyPr>
            <a:normAutofit/>
          </a:bodyPr>
          <a:lstStyle/>
          <a:p>
            <a:r>
              <a:rPr lang="en-US" dirty="0"/>
              <a:t>PPU-Ring Technical scope</a:t>
            </a:r>
          </a:p>
        </p:txBody>
      </p:sp>
      <p:sp>
        <p:nvSpPr>
          <p:cNvPr id="19" name="Freeform 18">
            <a:extLst>
              <a:ext uri="{FF2B5EF4-FFF2-40B4-BE49-F238E27FC236}">
                <a16:creationId xmlns:a16="http://schemas.microsoft.com/office/drawing/2014/main" id="{879FDE2D-46DE-9441-AEE9-7BD56BC89AAA}"/>
              </a:ext>
            </a:extLst>
          </p:cNvPr>
          <p:cNvSpPr/>
          <p:nvPr/>
        </p:nvSpPr>
        <p:spPr>
          <a:xfrm>
            <a:off x="3645408" y="2779776"/>
            <a:ext cx="207271" cy="1463040"/>
          </a:xfrm>
          <a:custGeom>
            <a:avLst/>
            <a:gdLst>
              <a:gd name="connsiteX0" fmla="*/ 0 w 207271"/>
              <a:gd name="connsiteY0" fmla="*/ 1463040 h 1463040"/>
              <a:gd name="connsiteX1" fmla="*/ 48768 w 207271"/>
              <a:gd name="connsiteY1" fmla="*/ 1328928 h 1463040"/>
              <a:gd name="connsiteX2" fmla="*/ 60960 w 207271"/>
              <a:gd name="connsiteY2" fmla="*/ 1255776 h 1463040"/>
              <a:gd name="connsiteX3" fmla="*/ 73152 w 207271"/>
              <a:gd name="connsiteY3" fmla="*/ 1219200 h 1463040"/>
              <a:gd name="connsiteX4" fmla="*/ 85344 w 207271"/>
              <a:gd name="connsiteY4" fmla="*/ 1158240 h 1463040"/>
              <a:gd name="connsiteX5" fmla="*/ 121920 w 207271"/>
              <a:gd name="connsiteY5" fmla="*/ 1024128 h 1463040"/>
              <a:gd name="connsiteX6" fmla="*/ 134112 w 207271"/>
              <a:gd name="connsiteY6" fmla="*/ 938784 h 1463040"/>
              <a:gd name="connsiteX7" fmla="*/ 158496 w 207271"/>
              <a:gd name="connsiteY7" fmla="*/ 780288 h 1463040"/>
              <a:gd name="connsiteX8" fmla="*/ 170688 w 207271"/>
              <a:gd name="connsiteY8" fmla="*/ 597408 h 1463040"/>
              <a:gd name="connsiteX9" fmla="*/ 182880 w 207271"/>
              <a:gd name="connsiteY9" fmla="*/ 487680 h 1463040"/>
              <a:gd name="connsiteX10" fmla="*/ 195072 w 207271"/>
              <a:gd name="connsiteY10" fmla="*/ 316992 h 1463040"/>
              <a:gd name="connsiteX11" fmla="*/ 207264 w 207271"/>
              <a:gd name="connsiteY11" fmla="*/ 0 h 1463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7271" h="1463040">
                <a:moveTo>
                  <a:pt x="0" y="1463040"/>
                </a:moveTo>
                <a:cubicBezTo>
                  <a:pt x="11083" y="1435333"/>
                  <a:pt x="44296" y="1355761"/>
                  <a:pt x="48768" y="1328928"/>
                </a:cubicBezTo>
                <a:cubicBezTo>
                  <a:pt x="52832" y="1304544"/>
                  <a:pt x="55597" y="1279908"/>
                  <a:pt x="60960" y="1255776"/>
                </a:cubicBezTo>
                <a:cubicBezTo>
                  <a:pt x="63748" y="1243231"/>
                  <a:pt x="70035" y="1231668"/>
                  <a:pt x="73152" y="1219200"/>
                </a:cubicBezTo>
                <a:cubicBezTo>
                  <a:pt x="78178" y="1199096"/>
                  <a:pt x="80684" y="1178432"/>
                  <a:pt x="85344" y="1158240"/>
                </a:cubicBezTo>
                <a:cubicBezTo>
                  <a:pt x="105970" y="1068862"/>
                  <a:pt x="101767" y="1084587"/>
                  <a:pt x="121920" y="1024128"/>
                </a:cubicBezTo>
                <a:cubicBezTo>
                  <a:pt x="125984" y="995680"/>
                  <a:pt x="129742" y="967187"/>
                  <a:pt x="134112" y="938784"/>
                </a:cubicBezTo>
                <a:cubicBezTo>
                  <a:pt x="167945" y="718872"/>
                  <a:pt x="123143" y="1027758"/>
                  <a:pt x="158496" y="780288"/>
                </a:cubicBezTo>
                <a:cubicBezTo>
                  <a:pt x="162560" y="719328"/>
                  <a:pt x="165614" y="658292"/>
                  <a:pt x="170688" y="597408"/>
                </a:cubicBezTo>
                <a:cubicBezTo>
                  <a:pt x="173744" y="560734"/>
                  <a:pt x="179692" y="524343"/>
                  <a:pt x="182880" y="487680"/>
                </a:cubicBezTo>
                <a:cubicBezTo>
                  <a:pt x="187821" y="430853"/>
                  <a:pt x="191908" y="373945"/>
                  <a:pt x="195072" y="316992"/>
                </a:cubicBezTo>
                <a:cubicBezTo>
                  <a:pt x="208002" y="84249"/>
                  <a:pt x="207264" y="128874"/>
                  <a:pt x="207264" y="0"/>
                </a:cubicBezTo>
              </a:path>
            </a:pathLst>
          </a:custGeom>
          <a:solidFill>
            <a:schemeClr val="bg1"/>
          </a:solidFill>
          <a:ln w="2000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Freeform 20">
            <a:extLst>
              <a:ext uri="{FF2B5EF4-FFF2-40B4-BE49-F238E27FC236}">
                <a16:creationId xmlns:a16="http://schemas.microsoft.com/office/drawing/2014/main" id="{CFBD53F8-E261-5F46-AC94-A094E38C40BA}"/>
              </a:ext>
            </a:extLst>
          </p:cNvPr>
          <p:cNvSpPr/>
          <p:nvPr/>
        </p:nvSpPr>
        <p:spPr>
          <a:xfrm>
            <a:off x="3626069" y="851253"/>
            <a:ext cx="1072055" cy="409988"/>
          </a:xfrm>
          <a:custGeom>
            <a:avLst/>
            <a:gdLst>
              <a:gd name="connsiteX0" fmla="*/ 0 w 1072055"/>
              <a:gd name="connsiteY0" fmla="*/ 409988 h 409988"/>
              <a:gd name="connsiteX1" fmla="*/ 551793 w 1072055"/>
              <a:gd name="connsiteY1" fmla="*/ 141975 h 409988"/>
              <a:gd name="connsiteX2" fmla="*/ 599090 w 1072055"/>
              <a:gd name="connsiteY2" fmla="*/ 126209 h 409988"/>
              <a:gd name="connsiteX3" fmla="*/ 677917 w 1072055"/>
              <a:gd name="connsiteY3" fmla="*/ 94678 h 409988"/>
              <a:gd name="connsiteX4" fmla="*/ 882869 w 1072055"/>
              <a:gd name="connsiteY4" fmla="*/ 47381 h 409988"/>
              <a:gd name="connsiteX5" fmla="*/ 945931 w 1072055"/>
              <a:gd name="connsiteY5" fmla="*/ 31616 h 409988"/>
              <a:gd name="connsiteX6" fmla="*/ 1072055 w 1072055"/>
              <a:gd name="connsiteY6" fmla="*/ 85 h 409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2055" h="409988">
                <a:moveTo>
                  <a:pt x="0" y="409988"/>
                </a:moveTo>
                <a:lnTo>
                  <a:pt x="551793" y="141975"/>
                </a:lnTo>
                <a:cubicBezTo>
                  <a:pt x="566812" y="134861"/>
                  <a:pt x="583530" y="132044"/>
                  <a:pt x="599090" y="126209"/>
                </a:cubicBezTo>
                <a:cubicBezTo>
                  <a:pt x="625588" y="116272"/>
                  <a:pt x="650869" y="103001"/>
                  <a:pt x="677917" y="94678"/>
                </a:cubicBezTo>
                <a:cubicBezTo>
                  <a:pt x="778355" y="63774"/>
                  <a:pt x="793505" y="67240"/>
                  <a:pt x="882869" y="47381"/>
                </a:cubicBezTo>
                <a:cubicBezTo>
                  <a:pt x="904021" y="42681"/>
                  <a:pt x="925177" y="37842"/>
                  <a:pt x="945931" y="31616"/>
                </a:cubicBezTo>
                <a:cubicBezTo>
                  <a:pt x="1062114" y="-3239"/>
                  <a:pt x="1003613" y="85"/>
                  <a:pt x="1072055" y="85"/>
                </a:cubicBezTo>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27312FCD-8882-2A4E-B376-7E149CFF6E9E}"/>
              </a:ext>
            </a:extLst>
          </p:cNvPr>
          <p:cNvSpPr txBox="1"/>
          <p:nvPr/>
        </p:nvSpPr>
        <p:spPr>
          <a:xfrm>
            <a:off x="5122067" y="1735930"/>
            <a:ext cx="764953" cy="590931"/>
          </a:xfrm>
          <a:prstGeom prst="rect">
            <a:avLst/>
          </a:prstGeom>
          <a:noFill/>
        </p:spPr>
        <p:txBody>
          <a:bodyPr wrap="none" rtlCol="0">
            <a:spAutoFit/>
          </a:body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entury Gothic" panose="020F0302020204030204"/>
                <a:ea typeface="+mn-ea"/>
                <a:cs typeface="Arial" charset="0"/>
              </a:rPr>
              <a:t>Ring </a:t>
            </a:r>
            <a:br>
              <a:rPr kumimoji="0" lang="en-US" sz="1200" b="0" i="0" u="none" strike="noStrike" kern="1200" cap="none" spc="0" normalizeH="0" baseline="0" noProof="0" dirty="0">
                <a:ln>
                  <a:noFill/>
                </a:ln>
                <a:solidFill>
                  <a:prstClr val="black"/>
                </a:solidFill>
                <a:effectLst/>
                <a:uLnTx/>
                <a:uFillTx/>
                <a:latin typeface="Century Gothic" panose="020F0302020204030204"/>
                <a:ea typeface="+mn-ea"/>
                <a:cs typeface="Arial" charset="0"/>
              </a:rPr>
            </a:br>
            <a:r>
              <a:rPr kumimoji="0" lang="en-US" sz="1200" b="0" i="0" u="none" strike="noStrike" kern="1200" cap="none" spc="0" normalizeH="0" baseline="0" noProof="0" dirty="0">
                <a:ln>
                  <a:noFill/>
                </a:ln>
                <a:solidFill>
                  <a:prstClr val="black"/>
                </a:solidFill>
                <a:effectLst/>
                <a:uLnTx/>
                <a:uFillTx/>
                <a:latin typeface="Century Gothic" panose="020F0302020204030204"/>
                <a:ea typeface="+mn-ea"/>
                <a:cs typeface="Arial" charset="0"/>
              </a:rPr>
              <a:t>Service </a:t>
            </a:r>
            <a:br>
              <a:rPr kumimoji="0" lang="en-US" sz="1200" b="0" i="0" u="none" strike="noStrike" kern="1200" cap="none" spc="0" normalizeH="0" baseline="0" noProof="0" dirty="0">
                <a:ln>
                  <a:noFill/>
                </a:ln>
                <a:solidFill>
                  <a:prstClr val="black"/>
                </a:solidFill>
                <a:effectLst/>
                <a:uLnTx/>
                <a:uFillTx/>
                <a:latin typeface="Century Gothic" panose="020F0302020204030204"/>
                <a:ea typeface="+mn-ea"/>
                <a:cs typeface="Arial" charset="0"/>
              </a:rPr>
            </a:br>
            <a:r>
              <a:rPr kumimoji="0" lang="en-US" sz="1200" b="0" i="0" u="none" strike="noStrike" kern="1200" cap="none" spc="0" normalizeH="0" baseline="0" noProof="0" dirty="0">
                <a:ln>
                  <a:noFill/>
                </a:ln>
                <a:solidFill>
                  <a:prstClr val="black"/>
                </a:solidFill>
                <a:effectLst/>
                <a:uLnTx/>
                <a:uFillTx/>
                <a:latin typeface="Century Gothic" panose="020F0302020204030204"/>
                <a:ea typeface="+mn-ea"/>
                <a:cs typeface="Arial" charset="0"/>
              </a:rPr>
              <a:t>Building</a:t>
            </a:r>
          </a:p>
        </p:txBody>
      </p:sp>
      <p:sp>
        <p:nvSpPr>
          <p:cNvPr id="23" name="Rectangle: Rounded Corners 11">
            <a:extLst>
              <a:ext uri="{FF2B5EF4-FFF2-40B4-BE49-F238E27FC236}">
                <a16:creationId xmlns:a16="http://schemas.microsoft.com/office/drawing/2014/main" id="{C63C6FEC-31EE-3145-9134-945F36F6E747}"/>
              </a:ext>
            </a:extLst>
          </p:cNvPr>
          <p:cNvSpPr/>
          <p:nvPr/>
        </p:nvSpPr>
        <p:spPr>
          <a:xfrm>
            <a:off x="10034727" y="280433"/>
            <a:ext cx="1736250" cy="355807"/>
          </a:xfrm>
          <a:prstGeom prst="roundRect">
            <a:avLst/>
          </a:prstGeom>
          <a:solidFill>
            <a:schemeClr val="tx2"/>
          </a:solidFill>
          <a:ln w="19050">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r>
              <a:rPr lang="en-US" b="1" dirty="0">
                <a:solidFill>
                  <a:schemeClr val="bg1"/>
                </a:solidFill>
              </a:rPr>
              <a:t>Charge:</a:t>
            </a:r>
            <a:r>
              <a:rPr lang="en-US" b="1" baseline="0" dirty="0">
                <a:solidFill>
                  <a:schemeClr val="bg1"/>
                </a:solidFill>
              </a:rPr>
              <a:t> 1</a:t>
            </a:r>
            <a:endParaRPr lang="en-US" b="1" dirty="0">
              <a:solidFill>
                <a:schemeClr val="bg1"/>
              </a:solidFill>
            </a:endParaRPr>
          </a:p>
        </p:txBody>
      </p:sp>
      <p:cxnSp>
        <p:nvCxnSpPr>
          <p:cNvPr id="12" name="Straight Arrow Connector 9">
            <a:extLst>
              <a:ext uri="{FF2B5EF4-FFF2-40B4-BE49-F238E27FC236}">
                <a16:creationId xmlns:a16="http://schemas.microsoft.com/office/drawing/2014/main" id="{313BBDB1-269F-A944-939F-416F875373DD}"/>
              </a:ext>
            </a:extLst>
          </p:cNvPr>
          <p:cNvCxnSpPr>
            <a:cxnSpLocks noChangeShapeType="1"/>
          </p:cNvCxnSpPr>
          <p:nvPr/>
        </p:nvCxnSpPr>
        <p:spPr bwMode="auto">
          <a:xfrm flipV="1">
            <a:off x="3490663" y="2280856"/>
            <a:ext cx="963244" cy="991996"/>
          </a:xfrm>
          <a:prstGeom prst="straightConnector1">
            <a:avLst/>
          </a:prstGeom>
          <a:noFill/>
          <a:ln w="19050">
            <a:solidFill>
              <a:schemeClr val="tx1"/>
            </a:solidFill>
            <a:round/>
            <a:headEnd/>
            <a:tailEnd type="arrow" w="med" len="med"/>
          </a:ln>
          <a:effectLst/>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30470388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ESH&amp;Q and COVID-19 Impacts</a:t>
            </a:r>
          </a:p>
        </p:txBody>
      </p:sp>
      <p:sp>
        <p:nvSpPr>
          <p:cNvPr id="3" name="Content Placeholder 2"/>
          <p:cNvSpPr>
            <a:spLocks noGrp="1"/>
          </p:cNvSpPr>
          <p:nvPr>
            <p:ph idx="1"/>
          </p:nvPr>
        </p:nvSpPr>
        <p:spPr/>
        <p:txBody>
          <a:bodyPr/>
          <a:lstStyle/>
          <a:p>
            <a:r>
              <a:rPr lang="en-US" dirty="0"/>
              <a:t>ESH&amp;Q considerations or impacts this scope of work</a:t>
            </a:r>
          </a:p>
          <a:p>
            <a:pPr lvl="1"/>
            <a:r>
              <a:rPr lang="en-US" dirty="0"/>
              <a:t>Removal and installation of injection region equipment radiation decay well known but are still being monitored for any additional impact</a:t>
            </a:r>
          </a:p>
          <a:p>
            <a:r>
              <a:rPr lang="en-US" dirty="0"/>
              <a:t>COVID-19 impacts to scope</a:t>
            </a:r>
          </a:p>
          <a:p>
            <a:pPr lvl="1"/>
            <a:r>
              <a:rPr lang="en-US" dirty="0"/>
              <a:t>No vendor delays</a:t>
            </a:r>
          </a:p>
          <a:p>
            <a:pPr lvl="1"/>
            <a:r>
              <a:rPr lang="en-US" dirty="0"/>
              <a:t>Quarantines had limited impact, virtual meetings were effective</a:t>
            </a:r>
          </a:p>
          <a:p>
            <a:pPr lvl="1"/>
            <a:r>
              <a:rPr lang="en-US" dirty="0"/>
              <a:t>Key staff member disabled by COVID-19</a:t>
            </a:r>
          </a:p>
          <a:p>
            <a:pPr lvl="1"/>
            <a:r>
              <a:rPr lang="en-US" dirty="0"/>
              <a:t>Reduced scope for foil changers</a:t>
            </a:r>
          </a:p>
          <a:p>
            <a:pPr lvl="1"/>
            <a:r>
              <a:rPr lang="en-US" dirty="0"/>
              <a:t>Shifted responsibilities to another engineer</a:t>
            </a:r>
          </a:p>
          <a:p>
            <a:pPr lvl="1"/>
            <a:r>
              <a:rPr lang="en-US" dirty="0"/>
              <a:t>No impact on installation schedule (yet)</a:t>
            </a:r>
          </a:p>
          <a:p>
            <a:pPr marL="0" indent="0">
              <a:buNone/>
            </a:pPr>
            <a:endParaRPr lang="en-US" dirty="0"/>
          </a:p>
        </p:txBody>
      </p:sp>
      <p:sp>
        <p:nvSpPr>
          <p:cNvPr id="5" name="Rectangle: Rounded Corners 4">
            <a:extLst>
              <a:ext uri="{FF2B5EF4-FFF2-40B4-BE49-F238E27FC236}">
                <a16:creationId xmlns:a16="http://schemas.microsoft.com/office/drawing/2014/main" id="{D25CC0DF-C7E2-4CBB-B2F4-2AB3328E6374}"/>
              </a:ext>
            </a:extLst>
          </p:cNvPr>
          <p:cNvSpPr/>
          <p:nvPr/>
        </p:nvSpPr>
        <p:spPr>
          <a:xfrm>
            <a:off x="9872830" y="365760"/>
            <a:ext cx="1736250" cy="355807"/>
          </a:xfrm>
          <a:prstGeom prst="roundRect">
            <a:avLst/>
          </a:prstGeom>
          <a:solidFill>
            <a:schemeClr val="tx2"/>
          </a:solidFill>
          <a:ln w="19050">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r>
              <a:rPr lang="en-US" b="1" dirty="0">
                <a:solidFill>
                  <a:schemeClr val="bg1"/>
                </a:solidFill>
              </a:rPr>
              <a:t>Charge:</a:t>
            </a:r>
            <a:r>
              <a:rPr lang="en-US" b="1" baseline="0" dirty="0">
                <a:solidFill>
                  <a:schemeClr val="bg1"/>
                </a:solidFill>
              </a:rPr>
              <a:t> </a:t>
            </a:r>
            <a:r>
              <a:rPr lang="en-US" b="1" dirty="0">
                <a:solidFill>
                  <a:schemeClr val="bg1"/>
                </a:solidFill>
              </a:rPr>
              <a:t>3</a:t>
            </a:r>
          </a:p>
        </p:txBody>
      </p:sp>
    </p:spTree>
    <p:extLst>
      <p:ext uri="{BB962C8B-B14F-4D97-AF65-F5344CB8AC3E}">
        <p14:creationId xmlns:p14="http://schemas.microsoft.com/office/powerpoint/2010/main" val="18380722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12-Month Look-Ahead</a:t>
            </a:r>
          </a:p>
        </p:txBody>
      </p:sp>
      <p:sp>
        <p:nvSpPr>
          <p:cNvPr id="3" name="Content Placeholder 2"/>
          <p:cNvSpPr>
            <a:spLocks noGrp="1"/>
          </p:cNvSpPr>
          <p:nvPr>
            <p:ph idx="1"/>
          </p:nvPr>
        </p:nvSpPr>
        <p:spPr>
          <a:xfrm>
            <a:off x="448055" y="947148"/>
            <a:ext cx="10877671" cy="5355074"/>
          </a:xfrm>
        </p:spPr>
        <p:txBody>
          <a:bodyPr/>
          <a:lstStyle/>
          <a:p>
            <a:r>
              <a:rPr lang="en-US" dirty="0"/>
              <a:t>Receive Extraction Kicker RCPS parts and begin assembly and  testing </a:t>
            </a:r>
          </a:p>
          <a:p>
            <a:r>
              <a:rPr lang="en-US" dirty="0"/>
              <a:t>Receive Injection Dump Quad Power Supplies</a:t>
            </a:r>
          </a:p>
          <a:p>
            <a:r>
              <a:rPr lang="en-US" dirty="0"/>
              <a:t>Release Injection Dump Quad magnet PO</a:t>
            </a:r>
          </a:p>
          <a:p>
            <a:r>
              <a:rPr lang="en-US" sz="2800" b="0" dirty="0"/>
              <a:t>Receive Injection Dump Quadrupole Magnet</a:t>
            </a:r>
          </a:p>
          <a:p>
            <a:r>
              <a:rPr lang="en-US" dirty="0"/>
              <a:t>Contract oversight at FNAL</a:t>
            </a:r>
          </a:p>
          <a:p>
            <a:r>
              <a:rPr lang="en-US" sz="2800" b="0" dirty="0"/>
              <a:t>Dump Dipole Production Readiness Review</a:t>
            </a:r>
          </a:p>
          <a:p>
            <a:r>
              <a:rPr lang="en-US" sz="2800" b="0" dirty="0"/>
              <a:t>Chicane Magnet - Measure First Chicane Magnet </a:t>
            </a:r>
          </a:p>
          <a:p>
            <a:r>
              <a:rPr lang="en-US" dirty="0"/>
              <a:t>Complete Vacuum chamber design and start procurement</a:t>
            </a:r>
          </a:p>
          <a:p>
            <a:endParaRPr lang="en-US" dirty="0"/>
          </a:p>
        </p:txBody>
      </p:sp>
      <p:sp>
        <p:nvSpPr>
          <p:cNvPr id="5" name="Rectangle: Rounded Corners 4">
            <a:extLst>
              <a:ext uri="{FF2B5EF4-FFF2-40B4-BE49-F238E27FC236}">
                <a16:creationId xmlns:a16="http://schemas.microsoft.com/office/drawing/2014/main" id="{45EAE274-447F-4308-AF59-79D818774CE7}"/>
              </a:ext>
            </a:extLst>
          </p:cNvPr>
          <p:cNvSpPr/>
          <p:nvPr/>
        </p:nvSpPr>
        <p:spPr>
          <a:xfrm>
            <a:off x="9872830" y="365760"/>
            <a:ext cx="1736250" cy="355807"/>
          </a:xfrm>
          <a:prstGeom prst="roundRect">
            <a:avLst/>
          </a:prstGeom>
          <a:solidFill>
            <a:schemeClr val="tx2"/>
          </a:solidFill>
          <a:ln w="19050">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r>
              <a:rPr lang="en-US" b="1" dirty="0">
                <a:solidFill>
                  <a:schemeClr val="bg1"/>
                </a:solidFill>
              </a:rPr>
              <a:t>Charge:</a:t>
            </a:r>
            <a:r>
              <a:rPr lang="en-US" b="1" baseline="0" dirty="0">
                <a:solidFill>
                  <a:schemeClr val="bg1"/>
                </a:solidFill>
              </a:rPr>
              <a:t> 4</a:t>
            </a:r>
            <a:endParaRPr lang="en-US" b="1" dirty="0">
              <a:solidFill>
                <a:schemeClr val="bg1"/>
              </a:solidFill>
            </a:endParaRPr>
          </a:p>
        </p:txBody>
      </p:sp>
    </p:spTree>
    <p:extLst>
      <p:ext uri="{BB962C8B-B14F-4D97-AF65-F5344CB8AC3E}">
        <p14:creationId xmlns:p14="http://schemas.microsoft.com/office/powerpoint/2010/main" val="367005370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a:t>
            </a:r>
          </a:p>
        </p:txBody>
      </p:sp>
      <p:sp>
        <p:nvSpPr>
          <p:cNvPr id="3" name="Content Placeholder 2"/>
          <p:cNvSpPr>
            <a:spLocks noGrp="1"/>
          </p:cNvSpPr>
          <p:nvPr>
            <p:ph idx="1"/>
          </p:nvPr>
        </p:nvSpPr>
        <p:spPr/>
        <p:txBody>
          <a:bodyPr/>
          <a:lstStyle/>
          <a:p>
            <a:r>
              <a:rPr lang="en-US" dirty="0"/>
              <a:t>Final Designs are complete, except for vacuum, electron catcher, and foil changer</a:t>
            </a:r>
          </a:p>
          <a:p>
            <a:r>
              <a:rPr lang="en-US" dirty="0"/>
              <a:t>Completed Injection Kicker power supply upgrade early</a:t>
            </a:r>
          </a:p>
          <a:p>
            <a:r>
              <a:rPr lang="en-US" dirty="0"/>
              <a:t>Still on track to support power ramp up</a:t>
            </a:r>
          </a:p>
          <a:p>
            <a:r>
              <a:rPr lang="en-US" dirty="0"/>
              <a:t>Purchase orders on schedule</a:t>
            </a:r>
          </a:p>
          <a:p>
            <a:r>
              <a:rPr lang="en-US" dirty="0"/>
              <a:t>Concerns about delivery of Injection Chicanes, and Dump Septum</a:t>
            </a:r>
          </a:p>
          <a:p>
            <a:r>
              <a:rPr lang="en-US" dirty="0"/>
              <a:t>Overall, in good shape for cost</a:t>
            </a:r>
          </a:p>
        </p:txBody>
      </p:sp>
    </p:spTree>
    <p:extLst>
      <p:ext uri="{BB962C8B-B14F-4D97-AF65-F5344CB8AC3E}">
        <p14:creationId xmlns:p14="http://schemas.microsoft.com/office/powerpoint/2010/main" val="56224741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4CFEF7-5155-4668-8B26-CB0927E56E5F}"/>
              </a:ext>
            </a:extLst>
          </p:cNvPr>
          <p:cNvSpPr>
            <a:spLocks noGrp="1"/>
          </p:cNvSpPr>
          <p:nvPr>
            <p:ph type="title"/>
          </p:nvPr>
        </p:nvSpPr>
        <p:spPr/>
        <p:txBody>
          <a:bodyPr/>
          <a:lstStyle/>
          <a:p>
            <a:r>
              <a:rPr lang="en-US" dirty="0"/>
              <a:t>Backup</a:t>
            </a:r>
          </a:p>
        </p:txBody>
      </p:sp>
      <p:sp>
        <p:nvSpPr>
          <p:cNvPr id="3" name="Content Placeholder 2">
            <a:extLst>
              <a:ext uri="{FF2B5EF4-FFF2-40B4-BE49-F238E27FC236}">
                <a16:creationId xmlns:a16="http://schemas.microsoft.com/office/drawing/2014/main" id="{BAFBB09D-D37A-4D40-9C48-8E9D6D29C314}"/>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400937320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DB34D-4C02-4C22-B5BD-DD145E43109D}"/>
              </a:ext>
            </a:extLst>
          </p:cNvPr>
          <p:cNvSpPr>
            <a:spLocks noGrp="1"/>
          </p:cNvSpPr>
          <p:nvPr>
            <p:ph type="title"/>
          </p:nvPr>
        </p:nvSpPr>
        <p:spPr/>
        <p:txBody>
          <a:bodyPr/>
          <a:lstStyle/>
          <a:p>
            <a:endParaRPr lang="en-US" dirty="0"/>
          </a:p>
        </p:txBody>
      </p:sp>
      <p:pic>
        <p:nvPicPr>
          <p:cNvPr id="4" name="Content Placeholder 3">
            <a:extLst>
              <a:ext uri="{FF2B5EF4-FFF2-40B4-BE49-F238E27FC236}">
                <a16:creationId xmlns:a16="http://schemas.microsoft.com/office/drawing/2014/main" id="{E407C99F-14F3-4991-9171-F772FE249581}"/>
              </a:ext>
            </a:extLst>
          </p:cNvPr>
          <p:cNvPicPr>
            <a:picLocks noGrp="1" noChangeAspect="1"/>
          </p:cNvPicPr>
          <p:nvPr>
            <p:ph idx="1"/>
          </p:nvPr>
        </p:nvPicPr>
        <p:blipFill>
          <a:blip r:embed="rId2"/>
          <a:stretch>
            <a:fillRect/>
          </a:stretch>
        </p:blipFill>
        <p:spPr>
          <a:xfrm>
            <a:off x="2823293" y="947738"/>
            <a:ext cx="6678763" cy="5354637"/>
          </a:xfrm>
          <a:prstGeom prst="rect">
            <a:avLst/>
          </a:prstGeom>
        </p:spPr>
      </p:pic>
    </p:spTree>
    <p:extLst>
      <p:ext uri="{BB962C8B-B14F-4D97-AF65-F5344CB8AC3E}">
        <p14:creationId xmlns:p14="http://schemas.microsoft.com/office/powerpoint/2010/main" val="20860829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5349B5-4670-4CED-ACCF-1625DCBF4604}"/>
              </a:ext>
            </a:extLst>
          </p:cNvPr>
          <p:cNvSpPr>
            <a:spLocks noGrp="1"/>
          </p:cNvSpPr>
          <p:nvPr>
            <p:ph type="title"/>
          </p:nvPr>
        </p:nvSpPr>
        <p:spPr/>
        <p:txBody>
          <a:bodyPr/>
          <a:lstStyle/>
          <a:p>
            <a:r>
              <a:rPr lang="en-US" dirty="0"/>
              <a:t>December 2016 Radiation Survey Data</a:t>
            </a:r>
          </a:p>
        </p:txBody>
      </p:sp>
      <p:pic>
        <p:nvPicPr>
          <p:cNvPr id="4" name="Picture 3">
            <a:extLst>
              <a:ext uri="{FF2B5EF4-FFF2-40B4-BE49-F238E27FC236}">
                <a16:creationId xmlns:a16="http://schemas.microsoft.com/office/drawing/2014/main" id="{FA63171F-46CE-4DF2-B76F-1CF4421F0C34}"/>
              </a:ext>
            </a:extLst>
          </p:cNvPr>
          <p:cNvPicPr>
            <a:picLocks noChangeAspect="1"/>
          </p:cNvPicPr>
          <p:nvPr/>
        </p:nvPicPr>
        <p:blipFill>
          <a:blip r:embed="rId2"/>
          <a:stretch>
            <a:fillRect/>
          </a:stretch>
        </p:blipFill>
        <p:spPr>
          <a:xfrm>
            <a:off x="5656967" y="958510"/>
            <a:ext cx="5881662" cy="5355359"/>
          </a:xfrm>
          <a:prstGeom prst="rect">
            <a:avLst/>
          </a:prstGeom>
        </p:spPr>
      </p:pic>
      <p:sp>
        <p:nvSpPr>
          <p:cNvPr id="5" name="TextBox 4">
            <a:extLst>
              <a:ext uri="{FF2B5EF4-FFF2-40B4-BE49-F238E27FC236}">
                <a16:creationId xmlns:a16="http://schemas.microsoft.com/office/drawing/2014/main" id="{FF46FBAB-8727-4826-8A3C-53FF3783F41E}"/>
              </a:ext>
            </a:extLst>
          </p:cNvPr>
          <p:cNvSpPr txBox="1"/>
          <p:nvPr/>
        </p:nvSpPr>
        <p:spPr>
          <a:xfrm>
            <a:off x="10048665" y="761094"/>
            <a:ext cx="923651" cy="258532"/>
          </a:xfrm>
          <a:prstGeom prst="rect">
            <a:avLst/>
          </a:prstGeom>
          <a:noFill/>
        </p:spPr>
        <p:txBody>
          <a:bodyPr wrap="none" rtlCol="0">
            <a:spAutoFit/>
          </a:bodyPr>
          <a:lstStyle/>
          <a:p>
            <a:pPr algn="l">
              <a:lnSpc>
                <a:spcPct val="90000"/>
              </a:lnSpc>
            </a:pPr>
            <a:r>
              <a:rPr lang="en-US" sz="1200" dirty="0">
                <a:latin typeface="+mn-lt"/>
              </a:rPr>
              <a:t>Dec. 2016</a:t>
            </a:r>
          </a:p>
        </p:txBody>
      </p:sp>
      <p:pic>
        <p:nvPicPr>
          <p:cNvPr id="6" name="Picture 5">
            <a:extLst>
              <a:ext uri="{FF2B5EF4-FFF2-40B4-BE49-F238E27FC236}">
                <a16:creationId xmlns:a16="http://schemas.microsoft.com/office/drawing/2014/main" id="{BC569DD6-A092-4B47-8362-4C8241BC4593}"/>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1646163" y="3522377"/>
            <a:ext cx="2495015" cy="3061303"/>
          </a:xfrm>
          <a:prstGeom prst="rect">
            <a:avLst/>
          </a:prstGeom>
        </p:spPr>
      </p:pic>
      <p:pic>
        <p:nvPicPr>
          <p:cNvPr id="7" name="Picture 6">
            <a:extLst>
              <a:ext uri="{FF2B5EF4-FFF2-40B4-BE49-F238E27FC236}">
                <a16:creationId xmlns:a16="http://schemas.microsoft.com/office/drawing/2014/main" id="{876D415B-CB6B-4534-9EDD-C965BE7B1CA5}"/>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1640431" y="909900"/>
            <a:ext cx="2263516" cy="3164811"/>
          </a:xfrm>
          <a:prstGeom prst="rect">
            <a:avLst/>
          </a:prstGeom>
        </p:spPr>
      </p:pic>
      <p:sp>
        <p:nvSpPr>
          <p:cNvPr id="3" name="TextBox 2">
            <a:extLst>
              <a:ext uri="{FF2B5EF4-FFF2-40B4-BE49-F238E27FC236}">
                <a16:creationId xmlns:a16="http://schemas.microsoft.com/office/drawing/2014/main" id="{BD2A79E8-06AD-4F41-B2BD-37931A0F0F55}"/>
              </a:ext>
            </a:extLst>
          </p:cNvPr>
          <p:cNvSpPr txBox="1"/>
          <p:nvPr/>
        </p:nvSpPr>
        <p:spPr>
          <a:xfrm>
            <a:off x="4602832" y="2984740"/>
            <a:ext cx="2103461" cy="341632"/>
          </a:xfrm>
          <a:prstGeom prst="rect">
            <a:avLst/>
          </a:prstGeom>
          <a:solidFill>
            <a:schemeClr val="bg1"/>
          </a:solidFill>
        </p:spPr>
        <p:txBody>
          <a:bodyPr wrap="none" rtlCol="0">
            <a:spAutoFit/>
          </a:bodyPr>
          <a:lstStyle/>
          <a:p>
            <a:pPr algn="l">
              <a:lnSpc>
                <a:spcPct val="90000"/>
              </a:lnSpc>
            </a:pPr>
            <a:r>
              <a:rPr lang="en-US" dirty="0">
                <a:latin typeface="+mn-lt"/>
              </a:rPr>
              <a:t>1.2 MW, 972 MeV</a:t>
            </a:r>
          </a:p>
        </p:txBody>
      </p:sp>
    </p:spTree>
    <p:extLst>
      <p:ext uri="{BB962C8B-B14F-4D97-AF65-F5344CB8AC3E}">
        <p14:creationId xmlns:p14="http://schemas.microsoft.com/office/powerpoint/2010/main" val="38932724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F28C22AA-9032-A241-B6CD-335338E0481E}"/>
              </a:ext>
            </a:extLst>
          </p:cNvPr>
          <p:cNvPicPr>
            <a:picLocks noChangeAspect="1"/>
          </p:cNvPicPr>
          <p:nvPr/>
        </p:nvPicPr>
        <p:blipFill>
          <a:blip r:embed="rId3"/>
          <a:stretch>
            <a:fillRect/>
          </a:stretch>
        </p:blipFill>
        <p:spPr>
          <a:xfrm rot="20675098">
            <a:off x="1087055" y="2403186"/>
            <a:ext cx="9144000" cy="4411691"/>
          </a:xfrm>
          <a:prstGeom prst="rect">
            <a:avLst/>
          </a:prstGeom>
        </p:spPr>
      </p:pic>
      <p:sp>
        <p:nvSpPr>
          <p:cNvPr id="2" name="Title 1">
            <a:extLst>
              <a:ext uri="{FF2B5EF4-FFF2-40B4-BE49-F238E27FC236}">
                <a16:creationId xmlns:a16="http://schemas.microsoft.com/office/drawing/2014/main" id="{787E9C7A-EB1A-4430-8AE6-3BB424874F00}"/>
              </a:ext>
            </a:extLst>
          </p:cNvPr>
          <p:cNvSpPr>
            <a:spLocks noGrp="1"/>
          </p:cNvSpPr>
          <p:nvPr>
            <p:ph type="title"/>
          </p:nvPr>
        </p:nvSpPr>
        <p:spPr/>
        <p:txBody>
          <a:bodyPr/>
          <a:lstStyle/>
          <a:p>
            <a:r>
              <a:rPr lang="en-US" dirty="0"/>
              <a:t>Ring Injection Region Scope detail (WBS P.4.2)</a:t>
            </a:r>
          </a:p>
        </p:txBody>
      </p:sp>
      <p:pic>
        <p:nvPicPr>
          <p:cNvPr id="27" name="Picture 26" descr="Injection.png">
            <a:extLst>
              <a:ext uri="{FF2B5EF4-FFF2-40B4-BE49-F238E27FC236}">
                <a16:creationId xmlns:a16="http://schemas.microsoft.com/office/drawing/2014/main" id="{FDEE114D-DB2C-4FB3-8E8A-1FD4478FE555}"/>
              </a:ext>
            </a:extLst>
          </p:cNvPr>
          <p:cNvPicPr>
            <a:picLocks noChangeAspect="1"/>
          </p:cNvPicPr>
          <p:nvPr/>
        </p:nvPicPr>
        <p:blipFill>
          <a:blip r:embed="rId4">
            <a:extLst>
              <a:ext uri="{28A0092B-C50C-407E-A947-70E740481C1C}">
                <a14:useLocalDpi xmlns:a14="http://schemas.microsoft.com/office/drawing/2010/main"/>
              </a:ext>
            </a:extLst>
          </a:blip>
          <a:srcRect t="52106" b="30116"/>
          <a:stretch>
            <a:fillRect/>
          </a:stretch>
        </p:blipFill>
        <p:spPr>
          <a:xfrm rot="10800000">
            <a:off x="1212521" y="1524000"/>
            <a:ext cx="8200430" cy="1905000"/>
          </a:xfrm>
          <a:prstGeom prst="rect">
            <a:avLst/>
          </a:prstGeom>
        </p:spPr>
      </p:pic>
      <p:sp>
        <p:nvSpPr>
          <p:cNvPr id="29" name="TextBox 28">
            <a:extLst>
              <a:ext uri="{FF2B5EF4-FFF2-40B4-BE49-F238E27FC236}">
                <a16:creationId xmlns:a16="http://schemas.microsoft.com/office/drawing/2014/main" id="{2EA9CD8E-F6E7-4CC6-855B-842F8DCD4FA4}"/>
              </a:ext>
            </a:extLst>
          </p:cNvPr>
          <p:cNvSpPr txBox="1"/>
          <p:nvPr/>
        </p:nvSpPr>
        <p:spPr>
          <a:xfrm>
            <a:off x="4031546" y="3145057"/>
            <a:ext cx="3824108" cy="523216"/>
          </a:xfrm>
          <a:prstGeom prst="rect">
            <a:avLst/>
          </a:prstGeom>
          <a:solidFill>
            <a:schemeClr val="bg2"/>
          </a:solidFill>
          <a:ln>
            <a:solidFill>
              <a:srgbClr val="3366FF"/>
            </a:solidFill>
          </a:ln>
        </p:spPr>
        <p:txBody>
          <a:bodyPr wrap="square" lIns="91435" tIns="45718" rIns="91435" bIns="45718" rtlCol="0">
            <a:spAutoFit/>
          </a:bodyPr>
          <a:lstStyle/>
          <a:p>
            <a:r>
              <a:rPr lang="en-US" sz="1400" dirty="0">
                <a:solidFill>
                  <a:srgbClr val="0000FF"/>
                </a:solidFill>
              </a:rPr>
              <a:t>P.4.2.2 Two new magnets designed by FNAL</a:t>
            </a:r>
            <a:br>
              <a:rPr lang="en-US" sz="1400" dirty="0">
                <a:solidFill>
                  <a:srgbClr val="0000FF"/>
                </a:solidFill>
              </a:rPr>
            </a:br>
            <a:r>
              <a:rPr lang="en-US" sz="1400" dirty="0">
                <a:solidFill>
                  <a:srgbClr val="0000FF"/>
                </a:solidFill>
              </a:rPr>
              <a:t>Chicane #3 and Chicane #2 (Harding)</a:t>
            </a:r>
          </a:p>
        </p:txBody>
      </p:sp>
      <p:sp>
        <p:nvSpPr>
          <p:cNvPr id="30" name="TextBox 29">
            <a:extLst>
              <a:ext uri="{FF2B5EF4-FFF2-40B4-BE49-F238E27FC236}">
                <a16:creationId xmlns:a16="http://schemas.microsoft.com/office/drawing/2014/main" id="{5C9B8478-08B1-494C-B76A-E198F1EB7D92}"/>
              </a:ext>
            </a:extLst>
          </p:cNvPr>
          <p:cNvSpPr txBox="1"/>
          <p:nvPr/>
        </p:nvSpPr>
        <p:spPr>
          <a:xfrm>
            <a:off x="5153150" y="885285"/>
            <a:ext cx="2590800" cy="523216"/>
          </a:xfrm>
          <a:prstGeom prst="rect">
            <a:avLst/>
          </a:prstGeom>
          <a:noFill/>
          <a:ln w="38100">
            <a:solidFill>
              <a:srgbClr val="00B050"/>
            </a:solidFill>
          </a:ln>
        </p:spPr>
        <p:txBody>
          <a:bodyPr wrap="square" lIns="91435" tIns="45718" rIns="91435" bIns="45718" rtlCol="0">
            <a:spAutoFit/>
          </a:bodyPr>
          <a:lstStyle/>
          <a:p>
            <a:r>
              <a:rPr lang="en-US" sz="1400" dirty="0">
                <a:solidFill>
                  <a:srgbClr val="0000FF"/>
                </a:solidFill>
              </a:rPr>
              <a:t>P.4.2.3 Upgrade injection kicker power supplies (8 total)</a:t>
            </a:r>
          </a:p>
        </p:txBody>
      </p:sp>
      <p:sp>
        <p:nvSpPr>
          <p:cNvPr id="31" name="TextBox 30">
            <a:extLst>
              <a:ext uri="{FF2B5EF4-FFF2-40B4-BE49-F238E27FC236}">
                <a16:creationId xmlns:a16="http://schemas.microsoft.com/office/drawing/2014/main" id="{CB36FCF3-E2AB-4C6D-BA77-F7081698B002}"/>
              </a:ext>
            </a:extLst>
          </p:cNvPr>
          <p:cNvSpPr txBox="1"/>
          <p:nvPr/>
        </p:nvSpPr>
        <p:spPr>
          <a:xfrm>
            <a:off x="1015127" y="2771552"/>
            <a:ext cx="1900069" cy="954103"/>
          </a:xfrm>
          <a:prstGeom prst="rect">
            <a:avLst/>
          </a:prstGeom>
          <a:solidFill>
            <a:schemeClr val="bg1"/>
          </a:solidFill>
          <a:ln>
            <a:solidFill>
              <a:srgbClr val="3366FF"/>
            </a:solidFill>
          </a:ln>
        </p:spPr>
        <p:txBody>
          <a:bodyPr wrap="square" lIns="91435" tIns="45718" rIns="91435" bIns="45718" rtlCol="0">
            <a:spAutoFit/>
          </a:bodyPr>
          <a:lstStyle/>
          <a:p>
            <a:r>
              <a:rPr lang="en-US" sz="1400" dirty="0">
                <a:solidFill>
                  <a:srgbClr val="0000FF"/>
                </a:solidFill>
              </a:rPr>
              <a:t>P.4.2.2 New injection dump septum magnet designed by FNAL (Harding)</a:t>
            </a:r>
          </a:p>
        </p:txBody>
      </p:sp>
      <p:cxnSp>
        <p:nvCxnSpPr>
          <p:cNvPr id="33" name="Straight Arrow Connector 32">
            <a:extLst>
              <a:ext uri="{FF2B5EF4-FFF2-40B4-BE49-F238E27FC236}">
                <a16:creationId xmlns:a16="http://schemas.microsoft.com/office/drawing/2014/main" id="{915719C4-14C9-4B12-B1F0-70F903F9D0CA}"/>
              </a:ext>
            </a:extLst>
          </p:cNvPr>
          <p:cNvCxnSpPr>
            <a:cxnSpLocks/>
          </p:cNvCxnSpPr>
          <p:nvPr/>
        </p:nvCxnSpPr>
        <p:spPr>
          <a:xfrm flipH="1">
            <a:off x="5141350" y="1398687"/>
            <a:ext cx="822504" cy="757454"/>
          </a:xfrm>
          <a:prstGeom prst="straightConnector1">
            <a:avLst/>
          </a:prstGeom>
          <a:ln>
            <a:solidFill>
              <a:srgbClr val="0000FF"/>
            </a:solidFill>
            <a:tailEnd type="arrow"/>
          </a:ln>
        </p:spPr>
        <p:style>
          <a:lnRef idx="2">
            <a:schemeClr val="dk1"/>
          </a:lnRef>
          <a:fillRef idx="0">
            <a:schemeClr val="dk1"/>
          </a:fillRef>
          <a:effectRef idx="1">
            <a:schemeClr val="dk1"/>
          </a:effectRef>
          <a:fontRef idx="minor">
            <a:schemeClr val="tx1"/>
          </a:fontRef>
        </p:style>
      </p:cxnSp>
      <p:cxnSp>
        <p:nvCxnSpPr>
          <p:cNvPr id="35" name="Straight Arrow Connector 34">
            <a:extLst>
              <a:ext uri="{FF2B5EF4-FFF2-40B4-BE49-F238E27FC236}">
                <a16:creationId xmlns:a16="http://schemas.microsoft.com/office/drawing/2014/main" id="{B3948096-7FDE-4FC6-9D0B-F31CE4CC60F6}"/>
              </a:ext>
            </a:extLst>
          </p:cNvPr>
          <p:cNvCxnSpPr>
            <a:cxnSpLocks/>
          </p:cNvCxnSpPr>
          <p:nvPr/>
        </p:nvCxnSpPr>
        <p:spPr>
          <a:xfrm>
            <a:off x="7191910" y="1420675"/>
            <a:ext cx="760827" cy="735466"/>
          </a:xfrm>
          <a:prstGeom prst="straightConnector1">
            <a:avLst/>
          </a:prstGeom>
          <a:ln>
            <a:solidFill>
              <a:srgbClr val="0000FF"/>
            </a:solidFill>
            <a:tailEnd type="arrow"/>
          </a:ln>
        </p:spPr>
        <p:style>
          <a:lnRef idx="2">
            <a:schemeClr val="dk1"/>
          </a:lnRef>
          <a:fillRef idx="0">
            <a:schemeClr val="dk1"/>
          </a:fillRef>
          <a:effectRef idx="1">
            <a:schemeClr val="dk1"/>
          </a:effectRef>
          <a:fontRef idx="minor">
            <a:schemeClr val="tx1"/>
          </a:fontRef>
        </p:style>
      </p:cxnSp>
      <p:cxnSp>
        <p:nvCxnSpPr>
          <p:cNvPr id="38" name="Straight Arrow Connector 37">
            <a:extLst>
              <a:ext uri="{FF2B5EF4-FFF2-40B4-BE49-F238E27FC236}">
                <a16:creationId xmlns:a16="http://schemas.microsoft.com/office/drawing/2014/main" id="{CB510B4E-3503-4389-B048-44A43AC520B4}"/>
              </a:ext>
            </a:extLst>
          </p:cNvPr>
          <p:cNvCxnSpPr>
            <a:cxnSpLocks/>
            <a:stCxn id="31" idx="2"/>
          </p:cNvCxnSpPr>
          <p:nvPr/>
        </p:nvCxnSpPr>
        <p:spPr>
          <a:xfrm>
            <a:off x="1965162" y="3725655"/>
            <a:ext cx="223561" cy="683672"/>
          </a:xfrm>
          <a:prstGeom prst="straightConnector1">
            <a:avLst/>
          </a:prstGeom>
          <a:ln>
            <a:solidFill>
              <a:srgbClr val="0000FF"/>
            </a:solidFill>
            <a:tailEnd type="arrow"/>
          </a:ln>
        </p:spPr>
        <p:style>
          <a:lnRef idx="2">
            <a:schemeClr val="dk1"/>
          </a:lnRef>
          <a:fillRef idx="0">
            <a:schemeClr val="dk1"/>
          </a:fillRef>
          <a:effectRef idx="1">
            <a:schemeClr val="dk1"/>
          </a:effectRef>
          <a:fontRef idx="minor">
            <a:schemeClr val="tx1"/>
          </a:fontRef>
        </p:style>
      </p:cxnSp>
      <p:sp>
        <p:nvSpPr>
          <p:cNvPr id="39" name="TextBox 38">
            <a:extLst>
              <a:ext uri="{FF2B5EF4-FFF2-40B4-BE49-F238E27FC236}">
                <a16:creationId xmlns:a16="http://schemas.microsoft.com/office/drawing/2014/main" id="{A945B4FE-8B5E-4DB7-9212-CF6A003523BA}"/>
              </a:ext>
            </a:extLst>
          </p:cNvPr>
          <p:cNvSpPr txBox="1"/>
          <p:nvPr/>
        </p:nvSpPr>
        <p:spPr>
          <a:xfrm>
            <a:off x="8919779" y="3588864"/>
            <a:ext cx="2115878" cy="523216"/>
          </a:xfrm>
          <a:prstGeom prst="rect">
            <a:avLst/>
          </a:prstGeom>
          <a:noFill/>
          <a:ln>
            <a:solidFill>
              <a:srgbClr val="3366FF"/>
            </a:solidFill>
          </a:ln>
        </p:spPr>
        <p:txBody>
          <a:bodyPr wrap="square" lIns="91435" tIns="45718" rIns="91435" bIns="45718" rtlCol="0">
            <a:spAutoFit/>
          </a:bodyPr>
          <a:lstStyle/>
          <a:p>
            <a:r>
              <a:rPr lang="en-US" sz="1400" dirty="0">
                <a:solidFill>
                  <a:srgbClr val="0000FF"/>
                </a:solidFill>
              </a:rPr>
              <a:t>P.4.2.2 Move chicane #1 ~30 cm upstream</a:t>
            </a:r>
          </a:p>
        </p:txBody>
      </p:sp>
      <p:cxnSp>
        <p:nvCxnSpPr>
          <p:cNvPr id="40" name="Straight Arrow Connector 39">
            <a:extLst>
              <a:ext uri="{FF2B5EF4-FFF2-40B4-BE49-F238E27FC236}">
                <a16:creationId xmlns:a16="http://schemas.microsoft.com/office/drawing/2014/main" id="{1278BC4F-4C09-43AB-937A-8A6CA8D7997C}"/>
              </a:ext>
            </a:extLst>
          </p:cNvPr>
          <p:cNvCxnSpPr>
            <a:cxnSpLocks/>
          </p:cNvCxnSpPr>
          <p:nvPr/>
        </p:nvCxnSpPr>
        <p:spPr>
          <a:xfrm>
            <a:off x="5015994" y="3709245"/>
            <a:ext cx="125356" cy="177165"/>
          </a:xfrm>
          <a:prstGeom prst="straightConnector1">
            <a:avLst/>
          </a:prstGeom>
          <a:ln>
            <a:solidFill>
              <a:srgbClr val="0000FF"/>
            </a:solidFill>
            <a:tailEnd type="arrow"/>
          </a:ln>
        </p:spPr>
        <p:style>
          <a:lnRef idx="2">
            <a:schemeClr val="dk1"/>
          </a:lnRef>
          <a:fillRef idx="0">
            <a:schemeClr val="dk1"/>
          </a:fillRef>
          <a:effectRef idx="1">
            <a:schemeClr val="dk1"/>
          </a:effectRef>
          <a:fontRef idx="minor">
            <a:schemeClr val="tx1"/>
          </a:fontRef>
        </p:style>
      </p:cxnSp>
      <p:sp>
        <p:nvSpPr>
          <p:cNvPr id="41" name="Oval 40">
            <a:extLst>
              <a:ext uri="{FF2B5EF4-FFF2-40B4-BE49-F238E27FC236}">
                <a16:creationId xmlns:a16="http://schemas.microsoft.com/office/drawing/2014/main" id="{6E4DE749-1AF9-4B8B-AE13-528D66A881DA}"/>
              </a:ext>
            </a:extLst>
          </p:cNvPr>
          <p:cNvSpPr/>
          <p:nvPr/>
        </p:nvSpPr>
        <p:spPr>
          <a:xfrm>
            <a:off x="5552602" y="1942247"/>
            <a:ext cx="2057400" cy="762000"/>
          </a:xfrm>
          <a:prstGeom prst="ellipse">
            <a:avLst/>
          </a:prstGeom>
          <a:noFill/>
          <a:ln>
            <a:solidFill>
              <a:srgbClr val="000000"/>
            </a:solidFill>
            <a:prstDash val="dash"/>
          </a:ln>
          <a:effectLst/>
          <a:scene3d>
            <a:camera prst="orthographicFront">
              <a:rot lat="0" lon="0" rev="0"/>
            </a:camera>
            <a:lightRig rig="balanced" dir="t">
              <a:rot lat="0" lon="0" rev="0"/>
            </a:lightRig>
          </a:scene3d>
          <a:sp3d>
            <a:contourClr>
              <a:schemeClr val="lt1"/>
            </a:contourClr>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cxnSp>
        <p:nvCxnSpPr>
          <p:cNvPr id="42" name="Straight Arrow Connector 41">
            <a:extLst>
              <a:ext uri="{FF2B5EF4-FFF2-40B4-BE49-F238E27FC236}">
                <a16:creationId xmlns:a16="http://schemas.microsoft.com/office/drawing/2014/main" id="{A276F734-723F-46FC-BDED-C92663D767A8}"/>
              </a:ext>
            </a:extLst>
          </p:cNvPr>
          <p:cNvCxnSpPr>
            <a:cxnSpLocks/>
          </p:cNvCxnSpPr>
          <p:nvPr/>
        </p:nvCxnSpPr>
        <p:spPr>
          <a:xfrm>
            <a:off x="6724864" y="2704247"/>
            <a:ext cx="0" cy="287676"/>
          </a:xfrm>
          <a:prstGeom prst="straightConnector1">
            <a:avLst/>
          </a:prstGeom>
          <a:ln w="12700" cmpd="sng">
            <a:solidFill>
              <a:srgbClr val="000000"/>
            </a:solidFill>
            <a:prstDash val="dash"/>
            <a:tailEnd type="arrow"/>
          </a:ln>
          <a:effectLst/>
        </p:spPr>
        <p:style>
          <a:lnRef idx="2">
            <a:schemeClr val="accent1"/>
          </a:lnRef>
          <a:fillRef idx="0">
            <a:schemeClr val="accent1"/>
          </a:fillRef>
          <a:effectRef idx="1">
            <a:schemeClr val="accent1"/>
          </a:effectRef>
          <a:fontRef idx="minor">
            <a:schemeClr val="tx1"/>
          </a:fontRef>
        </p:style>
      </p:cxnSp>
      <p:sp>
        <p:nvSpPr>
          <p:cNvPr id="44" name="TextBox 43">
            <a:extLst>
              <a:ext uri="{FF2B5EF4-FFF2-40B4-BE49-F238E27FC236}">
                <a16:creationId xmlns:a16="http://schemas.microsoft.com/office/drawing/2014/main" id="{AAC937A1-C263-4CE5-A6E9-CD6B3845C3A7}"/>
              </a:ext>
            </a:extLst>
          </p:cNvPr>
          <p:cNvSpPr txBox="1"/>
          <p:nvPr/>
        </p:nvSpPr>
        <p:spPr>
          <a:xfrm>
            <a:off x="2057400" y="5379198"/>
            <a:ext cx="2590400" cy="307773"/>
          </a:xfrm>
          <a:prstGeom prst="rect">
            <a:avLst/>
          </a:prstGeom>
          <a:noFill/>
          <a:ln>
            <a:solidFill>
              <a:schemeClr val="tx1"/>
            </a:solidFill>
          </a:ln>
        </p:spPr>
        <p:txBody>
          <a:bodyPr wrap="square" lIns="91435" tIns="45718" rIns="91435" bIns="45718" rtlCol="0">
            <a:spAutoFit/>
          </a:bodyPr>
          <a:lstStyle/>
          <a:p>
            <a:r>
              <a:rPr lang="en-US" sz="1400" dirty="0"/>
              <a:t>Chicane #4 does not change </a:t>
            </a:r>
          </a:p>
        </p:txBody>
      </p:sp>
      <p:cxnSp>
        <p:nvCxnSpPr>
          <p:cNvPr id="45" name="Straight Arrow Connector 44">
            <a:extLst>
              <a:ext uri="{FF2B5EF4-FFF2-40B4-BE49-F238E27FC236}">
                <a16:creationId xmlns:a16="http://schemas.microsoft.com/office/drawing/2014/main" id="{E934461C-0F34-4923-9E5C-F85FC5369C5E}"/>
              </a:ext>
            </a:extLst>
          </p:cNvPr>
          <p:cNvCxnSpPr>
            <a:cxnSpLocks/>
            <a:stCxn id="44" idx="0"/>
          </p:cNvCxnSpPr>
          <p:nvPr/>
        </p:nvCxnSpPr>
        <p:spPr>
          <a:xfrm flipV="1">
            <a:off x="3352600" y="5094010"/>
            <a:ext cx="143718" cy="285188"/>
          </a:xfrm>
          <a:prstGeom prst="straightConnector1">
            <a:avLst/>
          </a:prstGeom>
          <a:ln>
            <a:solidFill>
              <a:schemeClr val="tx1"/>
            </a:solidFill>
            <a:tailEnd type="arrow"/>
          </a:ln>
        </p:spPr>
        <p:style>
          <a:lnRef idx="2">
            <a:schemeClr val="dk1"/>
          </a:lnRef>
          <a:fillRef idx="0">
            <a:schemeClr val="dk1"/>
          </a:fillRef>
          <a:effectRef idx="1">
            <a:schemeClr val="dk1"/>
          </a:effectRef>
          <a:fontRef idx="minor">
            <a:schemeClr val="tx1"/>
          </a:fontRef>
        </p:style>
      </p:cxnSp>
      <p:sp>
        <p:nvSpPr>
          <p:cNvPr id="47" name="TextBox 46">
            <a:extLst>
              <a:ext uri="{FF2B5EF4-FFF2-40B4-BE49-F238E27FC236}">
                <a16:creationId xmlns:a16="http://schemas.microsoft.com/office/drawing/2014/main" id="{582F679A-B4B0-4304-8C86-1AFBC0EE181B}"/>
              </a:ext>
            </a:extLst>
          </p:cNvPr>
          <p:cNvSpPr txBox="1"/>
          <p:nvPr/>
        </p:nvSpPr>
        <p:spPr>
          <a:xfrm>
            <a:off x="7003291" y="5773026"/>
            <a:ext cx="2952367" cy="954103"/>
          </a:xfrm>
          <a:prstGeom prst="rect">
            <a:avLst/>
          </a:prstGeom>
          <a:noFill/>
          <a:ln>
            <a:solidFill>
              <a:srgbClr val="3366FF"/>
            </a:solidFill>
          </a:ln>
        </p:spPr>
        <p:txBody>
          <a:bodyPr wrap="square" lIns="91435" tIns="45718" rIns="91435" bIns="45718" rtlCol="0">
            <a:spAutoFit/>
          </a:bodyPr>
          <a:lstStyle/>
          <a:p>
            <a:r>
              <a:rPr lang="en-US" sz="1400" dirty="0">
                <a:solidFill>
                  <a:srgbClr val="0000FF"/>
                </a:solidFill>
              </a:rPr>
              <a:t>P.4.2.4 New vacuum chambers, </a:t>
            </a:r>
            <a:r>
              <a:rPr lang="en-US" sz="1400" dirty="0" err="1">
                <a:solidFill>
                  <a:srgbClr val="0000FF"/>
                </a:solidFill>
              </a:rPr>
              <a:t>TiN</a:t>
            </a:r>
            <a:r>
              <a:rPr lang="en-US" sz="1400" dirty="0">
                <a:solidFill>
                  <a:srgbClr val="0000FF"/>
                </a:solidFill>
              </a:rPr>
              <a:t> coating of adapters, ion pumps, and gauges</a:t>
            </a:r>
          </a:p>
          <a:p>
            <a:r>
              <a:rPr lang="en-US" sz="1400" dirty="0">
                <a:solidFill>
                  <a:srgbClr val="0000FF"/>
                </a:solidFill>
              </a:rPr>
              <a:t>(Charlotte Barbier)</a:t>
            </a:r>
          </a:p>
        </p:txBody>
      </p:sp>
      <p:sp>
        <p:nvSpPr>
          <p:cNvPr id="55" name="TextBox 54">
            <a:extLst>
              <a:ext uri="{FF2B5EF4-FFF2-40B4-BE49-F238E27FC236}">
                <a16:creationId xmlns:a16="http://schemas.microsoft.com/office/drawing/2014/main" id="{C5E55DB6-E9F2-4AB5-B458-625443AFF59D}"/>
              </a:ext>
            </a:extLst>
          </p:cNvPr>
          <p:cNvSpPr txBox="1"/>
          <p:nvPr/>
        </p:nvSpPr>
        <p:spPr>
          <a:xfrm>
            <a:off x="4295302" y="5766753"/>
            <a:ext cx="2286000" cy="738660"/>
          </a:xfrm>
          <a:prstGeom prst="rect">
            <a:avLst/>
          </a:prstGeom>
          <a:solidFill>
            <a:schemeClr val="bg2"/>
          </a:solidFill>
          <a:ln>
            <a:solidFill>
              <a:srgbClr val="3366FF"/>
            </a:solidFill>
          </a:ln>
        </p:spPr>
        <p:txBody>
          <a:bodyPr wrap="square" lIns="91435" tIns="45718" rIns="91435" bIns="45718" rtlCol="0">
            <a:spAutoFit/>
          </a:bodyPr>
          <a:lstStyle/>
          <a:p>
            <a:r>
              <a:rPr lang="en-US" sz="1400" dirty="0">
                <a:solidFill>
                  <a:srgbClr val="0000FF"/>
                </a:solidFill>
              </a:rPr>
              <a:t>P.4.2.5 Primary and Secondary Foil Strippers</a:t>
            </a:r>
          </a:p>
          <a:p>
            <a:r>
              <a:rPr lang="en-US" sz="1400" dirty="0">
                <a:solidFill>
                  <a:srgbClr val="0000FF"/>
                </a:solidFill>
              </a:rPr>
              <a:t>(Charlotte Barbier)</a:t>
            </a:r>
          </a:p>
        </p:txBody>
      </p:sp>
      <p:cxnSp>
        <p:nvCxnSpPr>
          <p:cNvPr id="59" name="Straight Arrow Connector 58">
            <a:extLst>
              <a:ext uri="{FF2B5EF4-FFF2-40B4-BE49-F238E27FC236}">
                <a16:creationId xmlns:a16="http://schemas.microsoft.com/office/drawing/2014/main" id="{2FB1865B-045E-4FF7-BB5A-CEDD631EFCC8}"/>
              </a:ext>
            </a:extLst>
          </p:cNvPr>
          <p:cNvCxnSpPr>
            <a:cxnSpLocks/>
            <a:stCxn id="39" idx="1"/>
          </p:cNvCxnSpPr>
          <p:nvPr/>
        </p:nvCxnSpPr>
        <p:spPr>
          <a:xfrm flipH="1">
            <a:off x="8229929" y="3850472"/>
            <a:ext cx="689850" cy="430387"/>
          </a:xfrm>
          <a:prstGeom prst="straightConnector1">
            <a:avLst/>
          </a:prstGeom>
          <a:ln>
            <a:solidFill>
              <a:srgbClr val="0000FF"/>
            </a:solidFill>
            <a:tailEnd type="arrow"/>
          </a:ln>
        </p:spPr>
        <p:style>
          <a:lnRef idx="2">
            <a:schemeClr val="dk1"/>
          </a:lnRef>
          <a:fillRef idx="0">
            <a:schemeClr val="dk1"/>
          </a:fillRef>
          <a:effectRef idx="1">
            <a:schemeClr val="dk1"/>
          </a:effectRef>
          <a:fontRef idx="minor">
            <a:schemeClr val="tx1"/>
          </a:fontRef>
        </p:style>
      </p:cxnSp>
      <p:cxnSp>
        <p:nvCxnSpPr>
          <p:cNvPr id="73" name="Straight Arrow Connector 72">
            <a:extLst>
              <a:ext uri="{FF2B5EF4-FFF2-40B4-BE49-F238E27FC236}">
                <a16:creationId xmlns:a16="http://schemas.microsoft.com/office/drawing/2014/main" id="{AE7F153E-A19B-4C24-AE8A-0A3C06078B9C}"/>
              </a:ext>
            </a:extLst>
          </p:cNvPr>
          <p:cNvCxnSpPr>
            <a:cxnSpLocks/>
          </p:cNvCxnSpPr>
          <p:nvPr/>
        </p:nvCxnSpPr>
        <p:spPr>
          <a:xfrm flipH="1">
            <a:off x="7756989" y="4207626"/>
            <a:ext cx="391496" cy="0"/>
          </a:xfrm>
          <a:prstGeom prst="straightConnector1">
            <a:avLst/>
          </a:prstGeom>
          <a:ln>
            <a:solidFill>
              <a:schemeClr val="tx1"/>
            </a:solidFill>
            <a:headEnd type="arrow" w="med" len="med"/>
            <a:tailEnd type="none" w="med" len="med"/>
          </a:ln>
        </p:spPr>
        <p:style>
          <a:lnRef idx="2">
            <a:schemeClr val="dk1"/>
          </a:lnRef>
          <a:fillRef idx="0">
            <a:schemeClr val="dk1"/>
          </a:fillRef>
          <a:effectRef idx="1">
            <a:schemeClr val="dk1"/>
          </a:effectRef>
          <a:fontRef idx="minor">
            <a:schemeClr val="tx1"/>
          </a:fontRef>
        </p:style>
      </p:cxnSp>
      <p:sp>
        <p:nvSpPr>
          <p:cNvPr id="28" name="TextBox 27">
            <a:extLst>
              <a:ext uri="{FF2B5EF4-FFF2-40B4-BE49-F238E27FC236}">
                <a16:creationId xmlns:a16="http://schemas.microsoft.com/office/drawing/2014/main" id="{CFF3277F-E3AD-4FA4-9E00-1DDCB42F997C}"/>
              </a:ext>
            </a:extLst>
          </p:cNvPr>
          <p:cNvSpPr txBox="1"/>
          <p:nvPr/>
        </p:nvSpPr>
        <p:spPr>
          <a:xfrm>
            <a:off x="387022" y="1478036"/>
            <a:ext cx="3156280" cy="523216"/>
          </a:xfrm>
          <a:prstGeom prst="rect">
            <a:avLst/>
          </a:prstGeom>
          <a:solidFill>
            <a:schemeClr val="bg1"/>
          </a:solidFill>
          <a:ln>
            <a:solidFill>
              <a:srgbClr val="3366FF"/>
            </a:solidFill>
          </a:ln>
        </p:spPr>
        <p:txBody>
          <a:bodyPr wrap="square" lIns="91435" tIns="45718" rIns="91435" bIns="45718" rtlCol="0">
            <a:spAutoFit/>
          </a:bodyPr>
          <a:lstStyle/>
          <a:p>
            <a:r>
              <a:rPr lang="en-US" sz="1400" dirty="0">
                <a:solidFill>
                  <a:srgbClr val="0000FF"/>
                </a:solidFill>
              </a:rPr>
              <a:t>P.4.2.2 Add injection dump quadrupole magnet and power supply </a:t>
            </a:r>
          </a:p>
        </p:txBody>
      </p:sp>
      <p:cxnSp>
        <p:nvCxnSpPr>
          <p:cNvPr id="43" name="Straight Arrow Connector 42">
            <a:extLst>
              <a:ext uri="{FF2B5EF4-FFF2-40B4-BE49-F238E27FC236}">
                <a16:creationId xmlns:a16="http://schemas.microsoft.com/office/drawing/2014/main" id="{41796E20-D44C-4DCC-A79D-9EC52A18F98D}"/>
              </a:ext>
            </a:extLst>
          </p:cNvPr>
          <p:cNvCxnSpPr>
            <a:cxnSpLocks/>
            <a:stCxn id="28" idx="2"/>
          </p:cNvCxnSpPr>
          <p:nvPr/>
        </p:nvCxnSpPr>
        <p:spPr>
          <a:xfrm>
            <a:off x="1965162" y="2001252"/>
            <a:ext cx="2492539" cy="567584"/>
          </a:xfrm>
          <a:prstGeom prst="straightConnector1">
            <a:avLst/>
          </a:prstGeom>
          <a:ln>
            <a:solidFill>
              <a:srgbClr val="0000FF"/>
            </a:solidFill>
            <a:tailEnd type="arrow"/>
          </a:ln>
        </p:spPr>
        <p:style>
          <a:lnRef idx="2">
            <a:schemeClr val="dk1"/>
          </a:lnRef>
          <a:fillRef idx="0">
            <a:schemeClr val="dk1"/>
          </a:fillRef>
          <a:effectRef idx="1">
            <a:schemeClr val="dk1"/>
          </a:effectRef>
          <a:fontRef idx="minor">
            <a:schemeClr val="tx1"/>
          </a:fontRef>
        </p:style>
      </p:cxnSp>
      <p:sp>
        <p:nvSpPr>
          <p:cNvPr id="48" name="Arrow: Left 8">
            <a:extLst>
              <a:ext uri="{FF2B5EF4-FFF2-40B4-BE49-F238E27FC236}">
                <a16:creationId xmlns:a16="http://schemas.microsoft.com/office/drawing/2014/main" id="{DCECC86E-7FAB-434E-96C0-3348CEF92429}"/>
              </a:ext>
            </a:extLst>
          </p:cNvPr>
          <p:cNvSpPr/>
          <p:nvPr/>
        </p:nvSpPr>
        <p:spPr>
          <a:xfrm>
            <a:off x="10108641" y="2862448"/>
            <a:ext cx="1912123" cy="535530"/>
          </a:xfrm>
          <a:prstGeom prst="leftArrow">
            <a:avLst>
              <a:gd name="adj1" fmla="val 66495"/>
              <a:gd name="adj2" fmla="val 93299"/>
            </a:avLst>
          </a:prstGeom>
          <a:solidFill>
            <a:schemeClr val="bg1">
              <a:lumMod val="85000"/>
            </a:schemeClr>
          </a:solidFill>
          <a:ln w="38100">
            <a:solidFill>
              <a:schemeClr val="tx1"/>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r>
              <a:rPr lang="en-US" sz="1200" dirty="0">
                <a:solidFill>
                  <a:schemeClr val="tx1"/>
                </a:solidFill>
                <a:cs typeface="Arial" charset="0"/>
              </a:rPr>
              <a:t>Beam direction</a:t>
            </a:r>
          </a:p>
        </p:txBody>
      </p:sp>
      <p:cxnSp>
        <p:nvCxnSpPr>
          <p:cNvPr id="26" name="Straight Arrow Connector 25">
            <a:extLst>
              <a:ext uri="{FF2B5EF4-FFF2-40B4-BE49-F238E27FC236}">
                <a16:creationId xmlns:a16="http://schemas.microsoft.com/office/drawing/2014/main" id="{54378B94-D9F7-4625-812B-1B7AF19512DF}"/>
              </a:ext>
            </a:extLst>
          </p:cNvPr>
          <p:cNvCxnSpPr>
            <a:cxnSpLocks/>
          </p:cNvCxnSpPr>
          <p:nvPr/>
        </p:nvCxnSpPr>
        <p:spPr>
          <a:xfrm>
            <a:off x="6249047" y="3668273"/>
            <a:ext cx="199503" cy="239272"/>
          </a:xfrm>
          <a:prstGeom prst="straightConnector1">
            <a:avLst/>
          </a:prstGeom>
          <a:ln>
            <a:solidFill>
              <a:srgbClr val="0000FF"/>
            </a:solidFill>
            <a:tailEnd type="arrow"/>
          </a:ln>
        </p:spPr>
        <p:style>
          <a:lnRef idx="2">
            <a:schemeClr val="dk1"/>
          </a:lnRef>
          <a:fillRef idx="0">
            <a:schemeClr val="dk1"/>
          </a:fillRef>
          <a:effectRef idx="1">
            <a:schemeClr val="dk1"/>
          </a:effectRef>
          <a:fontRef idx="minor">
            <a:schemeClr val="tx1"/>
          </a:fontRef>
        </p:style>
      </p:cxnSp>
      <p:pic>
        <p:nvPicPr>
          <p:cNvPr id="8" name="Graphic 7" descr="Clipboard Checked with solid fill">
            <a:extLst>
              <a:ext uri="{FF2B5EF4-FFF2-40B4-BE49-F238E27FC236}">
                <a16:creationId xmlns:a16="http://schemas.microsoft.com/office/drawing/2014/main" id="{8CB98172-CC26-4F5B-BF10-8272D982D5B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755750" y="989081"/>
            <a:ext cx="914400" cy="914400"/>
          </a:xfrm>
          <a:prstGeom prst="rect">
            <a:avLst/>
          </a:prstGeom>
        </p:spPr>
      </p:pic>
      <p:cxnSp>
        <p:nvCxnSpPr>
          <p:cNvPr id="10" name="Straight Connector 9">
            <a:extLst>
              <a:ext uri="{FF2B5EF4-FFF2-40B4-BE49-F238E27FC236}">
                <a16:creationId xmlns:a16="http://schemas.microsoft.com/office/drawing/2014/main" id="{FEA0D877-6B70-4361-91E6-B4DF86F40799}"/>
              </a:ext>
            </a:extLst>
          </p:cNvPr>
          <p:cNvCxnSpPr/>
          <p:nvPr/>
        </p:nvCxnSpPr>
        <p:spPr>
          <a:xfrm flipH="1" flipV="1">
            <a:off x="7743950" y="911813"/>
            <a:ext cx="435511" cy="186921"/>
          </a:xfrm>
          <a:prstGeom prst="line">
            <a:avLst/>
          </a:prstGeom>
          <a:ln w="28575">
            <a:solidFill>
              <a:srgbClr val="00B050"/>
            </a:solidFill>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170426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Ring Extraction Region Scope Detail (WBS P.4.4)</a:t>
            </a:r>
          </a:p>
        </p:txBody>
      </p:sp>
      <p:pic>
        <p:nvPicPr>
          <p:cNvPr id="8" name="Picture 7" descr="Description: FIGURE_01.BMP"/>
          <p:cNvPicPr/>
          <p:nvPr/>
        </p:nvPicPr>
        <p:blipFill>
          <a:blip r:embed="rId3">
            <a:extLst>
              <a:ext uri="{28A0092B-C50C-407E-A947-70E740481C1C}">
                <a14:useLocalDpi xmlns:a14="http://schemas.microsoft.com/office/drawing/2010/main"/>
              </a:ext>
            </a:extLst>
          </a:blip>
          <a:srcRect/>
          <a:stretch>
            <a:fillRect/>
          </a:stretch>
        </p:blipFill>
        <p:spPr bwMode="auto">
          <a:xfrm>
            <a:off x="1417981" y="2344796"/>
            <a:ext cx="7974603" cy="2383110"/>
          </a:xfrm>
          <a:prstGeom prst="rect">
            <a:avLst/>
          </a:prstGeom>
          <a:noFill/>
          <a:ln>
            <a:noFill/>
          </a:ln>
        </p:spPr>
      </p:pic>
      <p:sp>
        <p:nvSpPr>
          <p:cNvPr id="9" name="TextBox 7"/>
          <p:cNvSpPr txBox="1">
            <a:spLocks noChangeArrowheads="1"/>
          </p:cNvSpPr>
          <p:nvPr/>
        </p:nvSpPr>
        <p:spPr bwMode="auto">
          <a:xfrm>
            <a:off x="2169574" y="4589336"/>
            <a:ext cx="2551112" cy="523216"/>
          </a:xfrm>
          <a:prstGeom prst="rect">
            <a:avLst/>
          </a:prstGeom>
          <a:solidFill>
            <a:schemeClr val="bg1"/>
          </a:solidFill>
          <a:ln w="9525">
            <a:solidFill>
              <a:srgbClr val="0000FF"/>
            </a:solidFill>
            <a:miter lim="800000"/>
            <a:headEnd/>
            <a:tailEnd/>
          </a:ln>
        </p:spPr>
        <p:txBody>
          <a:bodyPr lIns="91435" tIns="45718" rIns="91435" bIns="45718">
            <a:spAutoFit/>
          </a:bodyPr>
          <a:lstStyle>
            <a:lvl1pPr marL="342900" indent="-342900" eaLnBrk="0" hangingPunct="0">
              <a:defRPr sz="2400">
                <a:solidFill>
                  <a:schemeClr val="tx1"/>
                </a:solidFill>
                <a:latin typeface="Arial" charset="0"/>
                <a:ea typeface="ＭＳ Ｐゴシック" charset="0"/>
                <a:cs typeface="ＭＳ Ｐゴシック" charset="0"/>
              </a:defRPr>
            </a:lvl1pPr>
            <a:lvl2pPr marL="179388" indent="-179388"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lvl="1" eaLnBrk="1" hangingPunct="1">
              <a:buFont typeface="Arial" charset="0"/>
              <a:buChar char="•"/>
            </a:pPr>
            <a:r>
              <a:rPr lang="en-US" sz="1400" dirty="0">
                <a:solidFill>
                  <a:srgbClr val="0000FF"/>
                </a:solidFill>
              </a:rPr>
              <a:t>Replace shims in extraction septum magnet</a:t>
            </a:r>
            <a:endParaRPr lang="en-US" sz="1800" dirty="0">
              <a:solidFill>
                <a:prstClr val="black"/>
              </a:solidFill>
            </a:endParaRPr>
          </a:p>
        </p:txBody>
      </p:sp>
      <p:cxnSp>
        <p:nvCxnSpPr>
          <p:cNvPr id="17" name="Straight Arrow Connector 9"/>
          <p:cNvCxnSpPr>
            <a:cxnSpLocks noChangeShapeType="1"/>
            <a:stCxn id="9" idx="0"/>
          </p:cNvCxnSpPr>
          <p:nvPr/>
        </p:nvCxnSpPr>
        <p:spPr bwMode="auto">
          <a:xfrm flipV="1">
            <a:off x="3445130" y="3378078"/>
            <a:ext cx="569912" cy="1211259"/>
          </a:xfrm>
          <a:prstGeom prst="straightConnector1">
            <a:avLst/>
          </a:prstGeom>
          <a:noFill/>
          <a:ln w="19050">
            <a:solidFill>
              <a:srgbClr val="0000FF"/>
            </a:solidFill>
            <a:round/>
            <a:headEnd/>
            <a:tailEnd type="arrow" w="med" len="med"/>
          </a:ln>
          <a:effectLst/>
          <a:extLst>
            <a:ext uri="{909E8E84-426E-40DD-AFC4-6F175D3DCCD1}">
              <a14:hiddenFill xmlns:a14="http://schemas.microsoft.com/office/drawing/2010/main">
                <a:noFill/>
              </a14:hiddenFill>
            </a:ext>
          </a:extLst>
        </p:spPr>
      </p:cxnSp>
      <p:sp>
        <p:nvSpPr>
          <p:cNvPr id="25" name="Rounded Rectangle 24"/>
          <p:cNvSpPr/>
          <p:nvPr/>
        </p:nvSpPr>
        <p:spPr>
          <a:xfrm>
            <a:off x="5571699" y="2213307"/>
            <a:ext cx="3494314" cy="1545771"/>
          </a:xfrm>
          <a:prstGeom prst="roundRect">
            <a:avLst/>
          </a:prstGeom>
          <a:noFill/>
          <a:ln>
            <a:solidFill>
              <a:srgbClr val="0000FF"/>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5" name="TextBox 7">
            <a:extLst>
              <a:ext uri="{FF2B5EF4-FFF2-40B4-BE49-F238E27FC236}">
                <a16:creationId xmlns:a16="http://schemas.microsoft.com/office/drawing/2014/main" id="{35D0AC84-846B-4164-828B-58ADAF05CED0}"/>
              </a:ext>
            </a:extLst>
          </p:cNvPr>
          <p:cNvSpPr txBox="1">
            <a:spLocks noChangeArrowheads="1"/>
          </p:cNvSpPr>
          <p:nvPr/>
        </p:nvSpPr>
        <p:spPr bwMode="auto">
          <a:xfrm>
            <a:off x="6144827" y="4310271"/>
            <a:ext cx="2196966" cy="523216"/>
          </a:xfrm>
          <a:prstGeom prst="rect">
            <a:avLst/>
          </a:prstGeom>
          <a:solidFill>
            <a:schemeClr val="bg1"/>
          </a:solidFill>
          <a:ln w="9525">
            <a:solidFill>
              <a:srgbClr val="0000FF"/>
            </a:solidFill>
            <a:miter lim="800000"/>
            <a:headEnd/>
            <a:tailEnd/>
          </a:ln>
        </p:spPr>
        <p:txBody>
          <a:bodyPr wrap="square" lIns="91435" tIns="45718" rIns="91435" bIns="45718">
            <a:spAutoFit/>
          </a:bodyPr>
          <a:lstStyle>
            <a:lvl1pPr marL="342900" indent="-342900" eaLnBrk="0" hangingPunct="0">
              <a:defRPr sz="2400">
                <a:solidFill>
                  <a:schemeClr val="tx1"/>
                </a:solidFill>
                <a:latin typeface="Arial" charset="0"/>
                <a:ea typeface="ＭＳ Ｐゴシック" charset="0"/>
                <a:cs typeface="ＭＳ Ｐゴシック" charset="0"/>
              </a:defRPr>
            </a:lvl1pPr>
            <a:lvl2pPr marL="179388" indent="-179388"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lvl="1" eaLnBrk="1" hangingPunct="1">
              <a:buFont typeface="Arial" charset="0"/>
              <a:buChar char="•"/>
            </a:pPr>
            <a:r>
              <a:rPr lang="en-US" sz="1400" dirty="0">
                <a:solidFill>
                  <a:srgbClr val="0000FF"/>
                </a:solidFill>
              </a:rPr>
              <a:t>Upgrade existing PFNs to Higher Current</a:t>
            </a:r>
            <a:endParaRPr lang="en-US" sz="1800" dirty="0">
              <a:solidFill>
                <a:prstClr val="black"/>
              </a:solidFill>
            </a:endParaRPr>
          </a:p>
        </p:txBody>
      </p:sp>
      <p:sp>
        <p:nvSpPr>
          <p:cNvPr id="22" name="Arrow: Left 8">
            <a:extLst>
              <a:ext uri="{FF2B5EF4-FFF2-40B4-BE49-F238E27FC236}">
                <a16:creationId xmlns:a16="http://schemas.microsoft.com/office/drawing/2014/main" id="{6E1F8470-7296-994A-AA09-D606A0C6403A}"/>
              </a:ext>
            </a:extLst>
          </p:cNvPr>
          <p:cNvSpPr/>
          <p:nvPr/>
        </p:nvSpPr>
        <p:spPr>
          <a:xfrm>
            <a:off x="9487968" y="3012438"/>
            <a:ext cx="1726416" cy="284377"/>
          </a:xfrm>
          <a:prstGeom prst="leftArrow">
            <a:avLst>
              <a:gd name="adj1" fmla="val 66495"/>
              <a:gd name="adj2" fmla="val 93299"/>
            </a:avLst>
          </a:prstGeom>
          <a:solidFill>
            <a:schemeClr val="bg1">
              <a:lumMod val="85000"/>
            </a:schemeClr>
          </a:solidFill>
          <a:ln w="38100">
            <a:solidFill>
              <a:schemeClr val="tx1"/>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r>
              <a:rPr lang="en-US" sz="1200" dirty="0">
                <a:solidFill>
                  <a:schemeClr val="tx1"/>
                </a:solidFill>
                <a:cs typeface="Arial" charset="0"/>
              </a:rPr>
              <a:t>Beam direction</a:t>
            </a:r>
          </a:p>
        </p:txBody>
      </p:sp>
    </p:spTree>
    <p:extLst>
      <p:ext uri="{BB962C8B-B14F-4D97-AF65-F5344CB8AC3E}">
        <p14:creationId xmlns:p14="http://schemas.microsoft.com/office/powerpoint/2010/main" val="41509246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Latest Chicane 2 &amp; 3 Design</a:t>
            </a:r>
          </a:p>
        </p:txBody>
      </p:sp>
      <p:sp>
        <p:nvSpPr>
          <p:cNvPr id="3" name="Content Placeholder 2"/>
          <p:cNvSpPr>
            <a:spLocks noGrp="1"/>
          </p:cNvSpPr>
          <p:nvPr>
            <p:ph idx="4294967295"/>
          </p:nvPr>
        </p:nvSpPr>
        <p:spPr>
          <a:xfrm>
            <a:off x="429768" y="955358"/>
            <a:ext cx="10872216" cy="2290762"/>
          </a:xfrm>
        </p:spPr>
        <p:txBody>
          <a:bodyPr/>
          <a:lstStyle/>
          <a:p>
            <a:r>
              <a:rPr lang="en-US" sz="2400" dirty="0">
                <a:latin typeface="+mn-lt"/>
              </a:rPr>
              <a:t>Magnet design at FNAL </a:t>
            </a:r>
          </a:p>
          <a:p>
            <a:pPr lvl="1"/>
            <a:r>
              <a:rPr lang="en-US" sz="2000" dirty="0">
                <a:latin typeface="+mn-lt"/>
              </a:rPr>
              <a:t>Design Complete</a:t>
            </a:r>
          </a:p>
          <a:p>
            <a:pPr lvl="1"/>
            <a:r>
              <a:rPr lang="en-US" sz="2000" dirty="0">
                <a:latin typeface="+mn-lt"/>
              </a:rPr>
              <a:t>FNAL contract for manufacture of the chicane and injection dump septum magnets released</a:t>
            </a:r>
          </a:p>
          <a:p>
            <a:pPr marL="403225" lvl="1" indent="0">
              <a:buNone/>
            </a:pPr>
            <a:endParaRPr lang="en-US" sz="2000" dirty="0">
              <a:latin typeface="+mn-lt"/>
            </a:endParaRPr>
          </a:p>
        </p:txBody>
      </p:sp>
      <p:sp>
        <p:nvSpPr>
          <p:cNvPr id="4" name="TextBox 3">
            <a:extLst>
              <a:ext uri="{FF2B5EF4-FFF2-40B4-BE49-F238E27FC236}">
                <a16:creationId xmlns:a16="http://schemas.microsoft.com/office/drawing/2014/main" id="{20C8F8D8-990C-2B4E-82AA-4AC1F197D90C}"/>
              </a:ext>
            </a:extLst>
          </p:cNvPr>
          <p:cNvSpPr txBox="1"/>
          <p:nvPr/>
        </p:nvSpPr>
        <p:spPr>
          <a:xfrm>
            <a:off x="31887" y="2308302"/>
            <a:ext cx="184731" cy="341632"/>
          </a:xfrm>
          <a:prstGeom prst="rect">
            <a:avLst/>
          </a:prstGeom>
          <a:noFill/>
        </p:spPr>
        <p:txBody>
          <a:bodyPr wrap="none" rtlCol="0">
            <a:spAutoFit/>
          </a:bodyPr>
          <a:lstStyle/>
          <a:p>
            <a:pPr algn="ctr">
              <a:lnSpc>
                <a:spcPct val="90000"/>
              </a:lnSpc>
            </a:pPr>
            <a:endParaRPr lang="en-US" dirty="0"/>
          </a:p>
        </p:txBody>
      </p:sp>
      <p:pic>
        <p:nvPicPr>
          <p:cNvPr id="9" name="Picture 8">
            <a:extLst>
              <a:ext uri="{FF2B5EF4-FFF2-40B4-BE49-F238E27FC236}">
                <a16:creationId xmlns:a16="http://schemas.microsoft.com/office/drawing/2014/main" id="{A6712465-E540-3F4B-9590-C78A88769D51}"/>
              </a:ext>
            </a:extLst>
          </p:cNvPr>
          <p:cNvPicPr>
            <a:picLocks noChangeAspect="1"/>
          </p:cNvPicPr>
          <p:nvPr/>
        </p:nvPicPr>
        <p:blipFill>
          <a:blip r:embed="rId2"/>
          <a:stretch>
            <a:fillRect/>
          </a:stretch>
        </p:blipFill>
        <p:spPr>
          <a:xfrm>
            <a:off x="3420865" y="2771598"/>
            <a:ext cx="5164379" cy="3512352"/>
          </a:xfrm>
          <a:prstGeom prst="rect">
            <a:avLst/>
          </a:prstGeom>
        </p:spPr>
      </p:pic>
      <p:sp>
        <p:nvSpPr>
          <p:cNvPr id="6" name="Rectangle 5">
            <a:extLst>
              <a:ext uri="{FF2B5EF4-FFF2-40B4-BE49-F238E27FC236}">
                <a16:creationId xmlns:a16="http://schemas.microsoft.com/office/drawing/2014/main" id="{D41F753D-F53F-4217-8BF8-B7CECA5957C2}"/>
              </a:ext>
            </a:extLst>
          </p:cNvPr>
          <p:cNvSpPr/>
          <p:nvPr/>
        </p:nvSpPr>
        <p:spPr>
          <a:xfrm>
            <a:off x="4933569" y="5914618"/>
            <a:ext cx="1928733" cy="646331"/>
          </a:xfrm>
          <a:prstGeom prst="rect">
            <a:avLst/>
          </a:prstGeom>
        </p:spPr>
        <p:txBody>
          <a:bodyPr wrap="none">
            <a:spAutoFit/>
          </a:bodyPr>
          <a:lstStyle/>
          <a:p>
            <a:r>
              <a:rPr lang="en-US" dirty="0"/>
              <a:t>Chicane 2 and 3 </a:t>
            </a:r>
          </a:p>
          <a:p>
            <a:r>
              <a:rPr lang="en-US" dirty="0"/>
              <a:t>with foil changer</a:t>
            </a:r>
          </a:p>
        </p:txBody>
      </p:sp>
      <p:sp>
        <p:nvSpPr>
          <p:cNvPr id="7" name="Rectangle 6">
            <a:extLst>
              <a:ext uri="{FF2B5EF4-FFF2-40B4-BE49-F238E27FC236}">
                <a16:creationId xmlns:a16="http://schemas.microsoft.com/office/drawing/2014/main" id="{5D4BBCAA-643C-4266-B349-02B4DC5CEC8D}"/>
              </a:ext>
            </a:extLst>
          </p:cNvPr>
          <p:cNvSpPr/>
          <p:nvPr/>
        </p:nvSpPr>
        <p:spPr>
          <a:xfrm>
            <a:off x="1902134" y="4662288"/>
            <a:ext cx="1364476" cy="369332"/>
          </a:xfrm>
          <a:prstGeom prst="rect">
            <a:avLst/>
          </a:prstGeom>
        </p:spPr>
        <p:txBody>
          <a:bodyPr wrap="none">
            <a:spAutoFit/>
          </a:bodyPr>
          <a:lstStyle/>
          <a:p>
            <a:r>
              <a:rPr lang="en-US" dirty="0"/>
              <a:t>Field clamp</a:t>
            </a:r>
          </a:p>
        </p:txBody>
      </p:sp>
      <p:cxnSp>
        <p:nvCxnSpPr>
          <p:cNvPr id="8" name="Straight Arrow Connector 7">
            <a:extLst>
              <a:ext uri="{FF2B5EF4-FFF2-40B4-BE49-F238E27FC236}">
                <a16:creationId xmlns:a16="http://schemas.microsoft.com/office/drawing/2014/main" id="{3E81ED66-6885-422E-80AE-1511F734C2EC}"/>
              </a:ext>
            </a:extLst>
          </p:cNvPr>
          <p:cNvCxnSpPr/>
          <p:nvPr/>
        </p:nvCxnSpPr>
        <p:spPr>
          <a:xfrm flipV="1">
            <a:off x="3266610" y="4395703"/>
            <a:ext cx="331355" cy="266585"/>
          </a:xfrm>
          <a:prstGeom prst="straightConnector1">
            <a:avLst/>
          </a:prstGeom>
          <a:ln w="28575">
            <a:solidFill>
              <a:schemeClr val="bg1">
                <a:lumMod val="50000"/>
              </a:schemeClr>
            </a:solidFill>
            <a:miter lim="8000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145936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5966AECB-C07C-4BC8-815D-866EA236A2B3}"/>
              </a:ext>
            </a:extLst>
          </p:cNvPr>
          <p:cNvPicPr>
            <a:picLocks noChangeAspect="1"/>
          </p:cNvPicPr>
          <p:nvPr/>
        </p:nvPicPr>
        <p:blipFill rotWithShape="1">
          <a:blip r:embed="rId2"/>
          <a:srcRect l="7124" t="7564" r="10006"/>
          <a:stretch/>
        </p:blipFill>
        <p:spPr>
          <a:xfrm>
            <a:off x="7314424" y="562069"/>
            <a:ext cx="4526545" cy="3359286"/>
          </a:xfrm>
          <a:prstGeom prst="rect">
            <a:avLst/>
          </a:prstGeom>
        </p:spPr>
      </p:pic>
      <p:pic>
        <p:nvPicPr>
          <p:cNvPr id="17" name="Picture 16">
            <a:extLst>
              <a:ext uri="{FF2B5EF4-FFF2-40B4-BE49-F238E27FC236}">
                <a16:creationId xmlns:a16="http://schemas.microsoft.com/office/drawing/2014/main" id="{6086D9EF-B23A-41BE-8723-611A504E1BAE}"/>
              </a:ext>
            </a:extLst>
          </p:cNvPr>
          <p:cNvPicPr>
            <a:picLocks noChangeAspect="1"/>
          </p:cNvPicPr>
          <p:nvPr/>
        </p:nvPicPr>
        <p:blipFill>
          <a:blip r:embed="rId3"/>
          <a:stretch>
            <a:fillRect/>
          </a:stretch>
        </p:blipFill>
        <p:spPr>
          <a:xfrm>
            <a:off x="3657005" y="3715324"/>
            <a:ext cx="4414651" cy="2580607"/>
          </a:xfrm>
          <a:prstGeom prst="rect">
            <a:avLst/>
          </a:prstGeom>
        </p:spPr>
      </p:pic>
      <p:sp>
        <p:nvSpPr>
          <p:cNvPr id="2" name="Title 1">
            <a:extLst>
              <a:ext uri="{FF2B5EF4-FFF2-40B4-BE49-F238E27FC236}">
                <a16:creationId xmlns:a16="http://schemas.microsoft.com/office/drawing/2014/main" id="{FA87EFBE-0A33-6041-A144-C7BAB806148E}"/>
              </a:ext>
            </a:extLst>
          </p:cNvPr>
          <p:cNvSpPr>
            <a:spLocks noGrp="1"/>
          </p:cNvSpPr>
          <p:nvPr>
            <p:ph type="title"/>
          </p:nvPr>
        </p:nvSpPr>
        <p:spPr>
          <a:xfrm>
            <a:off x="429767" y="274320"/>
            <a:ext cx="11430000" cy="539496"/>
          </a:xfrm>
        </p:spPr>
        <p:txBody>
          <a:bodyPr/>
          <a:lstStyle/>
          <a:p>
            <a:r>
              <a:rPr lang="en-US" dirty="0"/>
              <a:t>Injection Region Vacuum Chambers</a:t>
            </a:r>
          </a:p>
        </p:txBody>
      </p:sp>
      <p:sp>
        <p:nvSpPr>
          <p:cNvPr id="10" name="TextBox 9">
            <a:extLst>
              <a:ext uri="{FF2B5EF4-FFF2-40B4-BE49-F238E27FC236}">
                <a16:creationId xmlns:a16="http://schemas.microsoft.com/office/drawing/2014/main" id="{9A4A51D3-E23B-48ED-B68C-2844B75A5CC4}"/>
              </a:ext>
            </a:extLst>
          </p:cNvPr>
          <p:cNvSpPr txBox="1"/>
          <p:nvPr/>
        </p:nvSpPr>
        <p:spPr>
          <a:xfrm>
            <a:off x="429768" y="944085"/>
            <a:ext cx="7001810" cy="2751522"/>
          </a:xfrm>
          <a:prstGeom prst="rect">
            <a:avLst/>
          </a:prstGeom>
          <a:noFill/>
        </p:spPr>
        <p:txBody>
          <a:bodyPr wrap="square" rtlCol="0">
            <a:spAutoFit/>
          </a:bodyPr>
          <a:lstStyle/>
          <a:p>
            <a:pPr marL="285750" indent="-285750">
              <a:lnSpc>
                <a:spcPct val="90000"/>
              </a:lnSpc>
              <a:buFont typeface="Arial" panose="020B0604020202020204" pitchFamily="34" charset="0"/>
              <a:buChar char="•"/>
            </a:pPr>
            <a:r>
              <a:rPr lang="en-US" sz="2400" dirty="0">
                <a:latin typeface="+mn-lt"/>
              </a:rPr>
              <a:t>Titanium-Nitride Coating/Installation of new vacuum vessels and vacuum hardware</a:t>
            </a:r>
          </a:p>
          <a:p>
            <a:pPr marL="285750" indent="-285750" algn="l">
              <a:lnSpc>
                <a:spcPct val="90000"/>
              </a:lnSpc>
              <a:buFont typeface="Arial" panose="020B0604020202020204" pitchFamily="34" charset="0"/>
              <a:buChar char="•"/>
            </a:pPr>
            <a:r>
              <a:rPr lang="en-US" sz="2400" dirty="0">
                <a:latin typeface="+mn-lt"/>
              </a:rPr>
              <a:t>Adjustable and replaceable electron catcher</a:t>
            </a:r>
          </a:p>
          <a:p>
            <a:pPr marL="285750" indent="-285750" algn="l">
              <a:lnSpc>
                <a:spcPct val="90000"/>
              </a:lnSpc>
              <a:buFont typeface="Arial" panose="020B0604020202020204" pitchFamily="34" charset="0"/>
              <a:buChar char="•"/>
            </a:pPr>
            <a:r>
              <a:rPr lang="en-US" sz="2400" dirty="0">
                <a:latin typeface="+mn-lt"/>
              </a:rPr>
              <a:t>Features improved lighting and larger view ports for the e-catcher and foils</a:t>
            </a:r>
          </a:p>
          <a:p>
            <a:pPr marL="285750" indent="-285750" algn="l">
              <a:lnSpc>
                <a:spcPct val="90000"/>
              </a:lnSpc>
              <a:buFont typeface="Arial" panose="020B0604020202020204" pitchFamily="34" charset="0"/>
              <a:buChar char="•"/>
            </a:pPr>
            <a:r>
              <a:rPr lang="en-US" sz="2400" dirty="0">
                <a:solidFill>
                  <a:srgbClr val="FF0000"/>
                </a:solidFill>
                <a:latin typeface="+mn-lt"/>
              </a:rPr>
              <a:t>COVID-19 and staff loss has impacted this scope</a:t>
            </a:r>
          </a:p>
        </p:txBody>
      </p:sp>
      <p:sp>
        <p:nvSpPr>
          <p:cNvPr id="3" name="Rectangle 2">
            <a:extLst>
              <a:ext uri="{FF2B5EF4-FFF2-40B4-BE49-F238E27FC236}">
                <a16:creationId xmlns:a16="http://schemas.microsoft.com/office/drawing/2014/main" id="{7E2A3CF8-7C3A-4B85-92D6-C239C567C01D}"/>
              </a:ext>
            </a:extLst>
          </p:cNvPr>
          <p:cNvSpPr/>
          <p:nvPr/>
        </p:nvSpPr>
        <p:spPr>
          <a:xfrm>
            <a:off x="5864330" y="6200239"/>
            <a:ext cx="1518364" cy="369332"/>
          </a:xfrm>
          <a:prstGeom prst="rect">
            <a:avLst/>
          </a:prstGeom>
        </p:spPr>
        <p:txBody>
          <a:bodyPr wrap="none">
            <a:spAutoFit/>
          </a:bodyPr>
          <a:lstStyle/>
          <a:p>
            <a:r>
              <a:rPr lang="en-US" dirty="0"/>
              <a:t>Foil changer </a:t>
            </a:r>
          </a:p>
        </p:txBody>
      </p:sp>
      <p:sp>
        <p:nvSpPr>
          <p:cNvPr id="8" name="Rectangle 7">
            <a:extLst>
              <a:ext uri="{FF2B5EF4-FFF2-40B4-BE49-F238E27FC236}">
                <a16:creationId xmlns:a16="http://schemas.microsoft.com/office/drawing/2014/main" id="{ABBA765B-B1C4-BA4C-AF3A-E6701E69F5C9}"/>
              </a:ext>
            </a:extLst>
          </p:cNvPr>
          <p:cNvSpPr/>
          <p:nvPr/>
        </p:nvSpPr>
        <p:spPr>
          <a:xfrm>
            <a:off x="8645391" y="3834504"/>
            <a:ext cx="1864613" cy="369332"/>
          </a:xfrm>
          <a:prstGeom prst="rect">
            <a:avLst/>
          </a:prstGeom>
        </p:spPr>
        <p:txBody>
          <a:bodyPr wrap="none">
            <a:spAutoFit/>
          </a:bodyPr>
          <a:lstStyle/>
          <a:p>
            <a:r>
              <a:rPr lang="en-US" dirty="0"/>
              <a:t>Chicane 2 and 3</a:t>
            </a:r>
          </a:p>
        </p:txBody>
      </p:sp>
      <p:sp>
        <p:nvSpPr>
          <p:cNvPr id="12" name="Rectangle 11">
            <a:extLst>
              <a:ext uri="{FF2B5EF4-FFF2-40B4-BE49-F238E27FC236}">
                <a16:creationId xmlns:a16="http://schemas.microsoft.com/office/drawing/2014/main" id="{03B65B1A-8E15-4C46-9F6D-0A162CA1E2BE}"/>
              </a:ext>
            </a:extLst>
          </p:cNvPr>
          <p:cNvSpPr/>
          <p:nvPr/>
        </p:nvSpPr>
        <p:spPr>
          <a:xfrm>
            <a:off x="921004" y="6015573"/>
            <a:ext cx="3057247" cy="369332"/>
          </a:xfrm>
          <a:prstGeom prst="rect">
            <a:avLst/>
          </a:prstGeom>
        </p:spPr>
        <p:txBody>
          <a:bodyPr wrap="none">
            <a:spAutoFit/>
          </a:bodyPr>
          <a:lstStyle/>
          <a:p>
            <a:r>
              <a:rPr lang="en-US" dirty="0"/>
              <a:t>Chicane 2 vacuum chamber</a:t>
            </a:r>
          </a:p>
        </p:txBody>
      </p:sp>
      <p:pic>
        <p:nvPicPr>
          <p:cNvPr id="11" name="Picture 10">
            <a:extLst>
              <a:ext uri="{FF2B5EF4-FFF2-40B4-BE49-F238E27FC236}">
                <a16:creationId xmlns:a16="http://schemas.microsoft.com/office/drawing/2014/main" id="{FF2FDEB6-6260-4BFB-848D-7E6D115E02B1}"/>
              </a:ext>
            </a:extLst>
          </p:cNvPr>
          <p:cNvPicPr>
            <a:picLocks noChangeAspect="1"/>
          </p:cNvPicPr>
          <p:nvPr/>
        </p:nvPicPr>
        <p:blipFill>
          <a:blip r:embed="rId4"/>
          <a:stretch>
            <a:fillRect/>
          </a:stretch>
        </p:blipFill>
        <p:spPr>
          <a:xfrm>
            <a:off x="729442" y="3768958"/>
            <a:ext cx="3942035" cy="2117283"/>
          </a:xfrm>
          <a:prstGeom prst="rect">
            <a:avLst/>
          </a:prstGeom>
        </p:spPr>
      </p:pic>
      <p:sp>
        <p:nvSpPr>
          <p:cNvPr id="4" name="Rectangle 3">
            <a:extLst>
              <a:ext uri="{FF2B5EF4-FFF2-40B4-BE49-F238E27FC236}">
                <a16:creationId xmlns:a16="http://schemas.microsoft.com/office/drawing/2014/main" id="{B2439F9C-D7E6-4F4F-857C-FE93C20A9342}"/>
              </a:ext>
            </a:extLst>
          </p:cNvPr>
          <p:cNvSpPr/>
          <p:nvPr/>
        </p:nvSpPr>
        <p:spPr>
          <a:xfrm>
            <a:off x="3619299" y="6453963"/>
            <a:ext cx="2659702" cy="369332"/>
          </a:xfrm>
          <a:prstGeom prst="rect">
            <a:avLst/>
          </a:prstGeom>
        </p:spPr>
        <p:txBody>
          <a:bodyPr wrap="none">
            <a:spAutoFit/>
          </a:bodyPr>
          <a:lstStyle/>
          <a:p>
            <a:r>
              <a:rPr lang="en-US" dirty="0"/>
              <a:t>Graphics by D. Pomella</a:t>
            </a:r>
          </a:p>
        </p:txBody>
      </p:sp>
      <p:pic>
        <p:nvPicPr>
          <p:cNvPr id="13" name="Picture 12">
            <a:extLst>
              <a:ext uri="{FF2B5EF4-FFF2-40B4-BE49-F238E27FC236}">
                <a16:creationId xmlns:a16="http://schemas.microsoft.com/office/drawing/2014/main" id="{1FE1FA65-80DA-479C-BCCF-06ECCAF722E9}"/>
              </a:ext>
            </a:extLst>
          </p:cNvPr>
          <p:cNvPicPr>
            <a:picLocks noChangeAspect="1"/>
          </p:cNvPicPr>
          <p:nvPr/>
        </p:nvPicPr>
        <p:blipFill>
          <a:blip r:embed="rId5"/>
          <a:stretch>
            <a:fillRect/>
          </a:stretch>
        </p:blipFill>
        <p:spPr>
          <a:xfrm>
            <a:off x="8477467" y="4551560"/>
            <a:ext cx="2769704" cy="1276754"/>
          </a:xfrm>
          <a:prstGeom prst="rect">
            <a:avLst/>
          </a:prstGeom>
        </p:spPr>
      </p:pic>
      <p:sp>
        <p:nvSpPr>
          <p:cNvPr id="14" name="Rectangle 13">
            <a:extLst>
              <a:ext uri="{FF2B5EF4-FFF2-40B4-BE49-F238E27FC236}">
                <a16:creationId xmlns:a16="http://schemas.microsoft.com/office/drawing/2014/main" id="{EECA148E-14E2-40B7-A2D6-99175F45D01B}"/>
              </a:ext>
            </a:extLst>
          </p:cNvPr>
          <p:cNvSpPr/>
          <p:nvPr/>
        </p:nvSpPr>
        <p:spPr>
          <a:xfrm>
            <a:off x="8090039" y="5884116"/>
            <a:ext cx="3544560" cy="369332"/>
          </a:xfrm>
          <a:prstGeom prst="rect">
            <a:avLst/>
          </a:prstGeom>
        </p:spPr>
        <p:txBody>
          <a:bodyPr wrap="none">
            <a:spAutoFit/>
          </a:bodyPr>
          <a:lstStyle/>
          <a:p>
            <a:r>
              <a:rPr lang="en-US" dirty="0"/>
              <a:t>Adjustable/replaceable e-catcher</a:t>
            </a:r>
          </a:p>
        </p:txBody>
      </p:sp>
    </p:spTree>
    <p:extLst>
      <p:ext uri="{BB962C8B-B14F-4D97-AF65-F5344CB8AC3E}">
        <p14:creationId xmlns:p14="http://schemas.microsoft.com/office/powerpoint/2010/main" val="30353063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Injection dump septum magnet</a:t>
            </a:r>
          </a:p>
        </p:txBody>
      </p:sp>
      <p:sp>
        <p:nvSpPr>
          <p:cNvPr id="5" name="Content Placeholder 4">
            <a:extLst>
              <a:ext uri="{FF2B5EF4-FFF2-40B4-BE49-F238E27FC236}">
                <a16:creationId xmlns:a16="http://schemas.microsoft.com/office/drawing/2014/main" id="{7BB2AB79-E706-0245-98BA-DB456972D46B}"/>
              </a:ext>
            </a:extLst>
          </p:cNvPr>
          <p:cNvSpPr>
            <a:spLocks noGrp="1"/>
          </p:cNvSpPr>
          <p:nvPr>
            <p:ph idx="1"/>
          </p:nvPr>
        </p:nvSpPr>
        <p:spPr>
          <a:xfrm>
            <a:off x="448055" y="1072896"/>
            <a:ext cx="7133152" cy="2603177"/>
          </a:xfrm>
        </p:spPr>
        <p:txBody>
          <a:bodyPr/>
          <a:lstStyle/>
          <a:p>
            <a:pPr marL="230188" indent="-230188">
              <a:spcBef>
                <a:spcPts val="1400"/>
              </a:spcBef>
              <a:buFont typeface="Arial" pitchFamily="34" charset="0"/>
              <a:buChar char="•"/>
            </a:pPr>
            <a:r>
              <a:rPr lang="en-US" sz="2400" dirty="0">
                <a:latin typeface="+mn-lt"/>
                <a:cs typeface="Arial" panose="020B0604020202020204" pitchFamily="34" charset="0"/>
              </a:rPr>
              <a:t>The new magnet will use the existing 5000 A power supply</a:t>
            </a:r>
          </a:p>
          <a:p>
            <a:pPr marL="230188" indent="-230188">
              <a:spcBef>
                <a:spcPts val="1400"/>
              </a:spcBef>
              <a:buFont typeface="Arial" pitchFamily="34" charset="0"/>
              <a:buChar char="•"/>
            </a:pPr>
            <a:r>
              <a:rPr lang="en-US" sz="2400" dirty="0">
                <a:latin typeface="+mn-lt"/>
                <a:cs typeface="Arial" panose="020B0604020202020204" pitchFamily="34" charset="0"/>
              </a:rPr>
              <a:t>Design complete</a:t>
            </a:r>
          </a:p>
          <a:p>
            <a:pPr marL="230188" indent="-230188">
              <a:spcBef>
                <a:spcPts val="1400"/>
              </a:spcBef>
              <a:buFont typeface="Arial" pitchFamily="34" charset="0"/>
              <a:buChar char="•"/>
            </a:pPr>
            <a:r>
              <a:rPr lang="en-US" sz="2400" dirty="0">
                <a:latin typeface="+mn-lt"/>
                <a:cs typeface="Arial" panose="020B0604020202020204" pitchFamily="34" charset="0"/>
              </a:rPr>
              <a:t>Contract for manufacture released</a:t>
            </a:r>
          </a:p>
        </p:txBody>
      </p:sp>
      <p:pic>
        <p:nvPicPr>
          <p:cNvPr id="6" name="Picture 5">
            <a:extLst>
              <a:ext uri="{FF2B5EF4-FFF2-40B4-BE49-F238E27FC236}">
                <a16:creationId xmlns:a16="http://schemas.microsoft.com/office/drawing/2014/main" id="{8A4E5667-721C-4C4E-8D9C-E52C0D1F624A}"/>
              </a:ext>
            </a:extLst>
          </p:cNvPr>
          <p:cNvPicPr>
            <a:picLocks noChangeAspect="1"/>
          </p:cNvPicPr>
          <p:nvPr/>
        </p:nvPicPr>
        <p:blipFill rotWithShape="1">
          <a:blip r:embed="rId3">
            <a:extLst>
              <a:ext uri="{28A0092B-C50C-407E-A947-70E740481C1C}">
                <a14:useLocalDpi xmlns:a14="http://schemas.microsoft.com/office/drawing/2010/main"/>
              </a:ext>
            </a:extLst>
          </a:blip>
          <a:srcRect l="3787" t="5752" r="13014" b="3955"/>
          <a:stretch/>
        </p:blipFill>
        <p:spPr>
          <a:xfrm>
            <a:off x="7736931" y="97551"/>
            <a:ext cx="4196510" cy="3158779"/>
          </a:xfrm>
          <a:prstGeom prst="rect">
            <a:avLst/>
          </a:prstGeom>
        </p:spPr>
      </p:pic>
      <p:pic>
        <p:nvPicPr>
          <p:cNvPr id="7" name="Picture 6">
            <a:extLst>
              <a:ext uri="{FF2B5EF4-FFF2-40B4-BE49-F238E27FC236}">
                <a16:creationId xmlns:a16="http://schemas.microsoft.com/office/drawing/2014/main" id="{0A53557F-204C-874E-B3E2-822BE829B66E}"/>
              </a:ext>
            </a:extLst>
          </p:cNvPr>
          <p:cNvPicPr>
            <a:picLocks noChangeAspect="1"/>
          </p:cNvPicPr>
          <p:nvPr/>
        </p:nvPicPr>
        <p:blipFill>
          <a:blip r:embed="rId4"/>
          <a:stretch>
            <a:fillRect/>
          </a:stretch>
        </p:blipFill>
        <p:spPr>
          <a:xfrm>
            <a:off x="7736932" y="3258836"/>
            <a:ext cx="4196509" cy="3079044"/>
          </a:xfrm>
          <a:prstGeom prst="rect">
            <a:avLst/>
          </a:prstGeom>
        </p:spPr>
      </p:pic>
      <p:pic>
        <p:nvPicPr>
          <p:cNvPr id="8" name="Picture 7">
            <a:extLst>
              <a:ext uri="{FF2B5EF4-FFF2-40B4-BE49-F238E27FC236}">
                <a16:creationId xmlns:a16="http://schemas.microsoft.com/office/drawing/2014/main" id="{0A4CA1AE-684D-B046-BC09-A7FA01DA2137}"/>
              </a:ext>
            </a:extLst>
          </p:cNvPr>
          <p:cNvPicPr>
            <a:picLocks noChangeAspect="1"/>
          </p:cNvPicPr>
          <p:nvPr/>
        </p:nvPicPr>
        <p:blipFill>
          <a:blip r:embed="rId5"/>
          <a:stretch>
            <a:fillRect/>
          </a:stretch>
        </p:blipFill>
        <p:spPr>
          <a:xfrm>
            <a:off x="1644073" y="3881582"/>
            <a:ext cx="4572000" cy="2182436"/>
          </a:xfrm>
          <a:prstGeom prst="rect">
            <a:avLst/>
          </a:prstGeom>
        </p:spPr>
      </p:pic>
      <p:sp>
        <p:nvSpPr>
          <p:cNvPr id="3" name="TextBox 2">
            <a:extLst>
              <a:ext uri="{FF2B5EF4-FFF2-40B4-BE49-F238E27FC236}">
                <a16:creationId xmlns:a16="http://schemas.microsoft.com/office/drawing/2014/main" id="{D2954515-C23F-4B54-9256-9713B901D0BD}"/>
              </a:ext>
            </a:extLst>
          </p:cNvPr>
          <p:cNvSpPr txBox="1"/>
          <p:nvPr/>
        </p:nvSpPr>
        <p:spPr>
          <a:xfrm>
            <a:off x="2522476" y="5927895"/>
            <a:ext cx="3076483" cy="480131"/>
          </a:xfrm>
          <a:prstGeom prst="rect">
            <a:avLst/>
          </a:prstGeom>
          <a:noFill/>
        </p:spPr>
        <p:txBody>
          <a:bodyPr wrap="none" rtlCol="0">
            <a:spAutoFit/>
          </a:bodyPr>
          <a:lstStyle/>
          <a:p>
            <a:pPr algn="l">
              <a:lnSpc>
                <a:spcPct val="90000"/>
              </a:lnSpc>
            </a:pPr>
            <a:r>
              <a:rPr lang="en-US" sz="1400" dirty="0">
                <a:latin typeface="+mn-lt"/>
              </a:rPr>
              <a:t>New Injection Dump Septum with</a:t>
            </a:r>
          </a:p>
          <a:p>
            <a:pPr algn="l">
              <a:lnSpc>
                <a:spcPct val="90000"/>
              </a:lnSpc>
            </a:pPr>
            <a:r>
              <a:rPr lang="en-US" sz="1400" dirty="0">
                <a:latin typeface="+mn-lt"/>
              </a:rPr>
              <a:t>Red outline of existing magnet</a:t>
            </a:r>
          </a:p>
        </p:txBody>
      </p:sp>
      <p:sp>
        <p:nvSpPr>
          <p:cNvPr id="9" name="TextBox 8">
            <a:extLst>
              <a:ext uri="{FF2B5EF4-FFF2-40B4-BE49-F238E27FC236}">
                <a16:creationId xmlns:a16="http://schemas.microsoft.com/office/drawing/2014/main" id="{D19AB688-9446-463D-BB4D-B623A70008B6}"/>
              </a:ext>
            </a:extLst>
          </p:cNvPr>
          <p:cNvSpPr txBox="1"/>
          <p:nvPr/>
        </p:nvSpPr>
        <p:spPr>
          <a:xfrm>
            <a:off x="8088222" y="6024844"/>
            <a:ext cx="3634328" cy="286232"/>
          </a:xfrm>
          <a:prstGeom prst="rect">
            <a:avLst/>
          </a:prstGeom>
          <a:solidFill>
            <a:schemeClr val="bg1"/>
          </a:solidFill>
        </p:spPr>
        <p:txBody>
          <a:bodyPr wrap="none" rtlCol="0">
            <a:spAutoFit/>
          </a:bodyPr>
          <a:lstStyle/>
          <a:p>
            <a:pPr>
              <a:lnSpc>
                <a:spcPct val="90000"/>
              </a:lnSpc>
            </a:pPr>
            <a:r>
              <a:rPr lang="en-US" sz="1400" dirty="0">
                <a:latin typeface="+mn-lt"/>
              </a:rPr>
              <a:t>Existing Injection Dump Septum in tunnel</a:t>
            </a:r>
          </a:p>
        </p:txBody>
      </p:sp>
      <p:sp>
        <p:nvSpPr>
          <p:cNvPr id="10" name="TextBox 9">
            <a:extLst>
              <a:ext uri="{FF2B5EF4-FFF2-40B4-BE49-F238E27FC236}">
                <a16:creationId xmlns:a16="http://schemas.microsoft.com/office/drawing/2014/main" id="{826117A3-D963-413F-B4B8-E4CFF8A155DF}"/>
              </a:ext>
            </a:extLst>
          </p:cNvPr>
          <p:cNvSpPr txBox="1"/>
          <p:nvPr/>
        </p:nvSpPr>
        <p:spPr>
          <a:xfrm>
            <a:off x="8426153" y="2860247"/>
            <a:ext cx="2672526" cy="286232"/>
          </a:xfrm>
          <a:prstGeom prst="rect">
            <a:avLst/>
          </a:prstGeom>
          <a:solidFill>
            <a:schemeClr val="bg1"/>
          </a:solidFill>
        </p:spPr>
        <p:txBody>
          <a:bodyPr wrap="none" rtlCol="0">
            <a:spAutoFit/>
          </a:bodyPr>
          <a:lstStyle/>
          <a:p>
            <a:pPr algn="l">
              <a:lnSpc>
                <a:spcPct val="90000"/>
              </a:lnSpc>
            </a:pPr>
            <a:r>
              <a:rPr lang="en-US" sz="1400" dirty="0">
                <a:latin typeface="+mn-lt"/>
              </a:rPr>
              <a:t>New Injection Dump Septum</a:t>
            </a:r>
          </a:p>
        </p:txBody>
      </p:sp>
    </p:spTree>
    <p:extLst>
      <p:ext uri="{BB962C8B-B14F-4D97-AF65-F5344CB8AC3E}">
        <p14:creationId xmlns:p14="http://schemas.microsoft.com/office/powerpoint/2010/main" val="4537501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7FF7DB3-FFE8-49DD-A976-DACE2A52483B}"/>
              </a:ext>
            </a:extLst>
          </p:cNvPr>
          <p:cNvPicPr>
            <a:picLocks noChangeAspect="1"/>
          </p:cNvPicPr>
          <p:nvPr/>
        </p:nvPicPr>
        <p:blipFill rotWithShape="1">
          <a:blip r:embed="rId3">
            <a:extLst>
              <a:ext uri="{28A0092B-C50C-407E-A947-70E740481C1C}">
                <a14:useLocalDpi xmlns:a14="http://schemas.microsoft.com/office/drawing/2010/main"/>
              </a:ext>
            </a:extLst>
          </a:blip>
          <a:srcRect l="39015"/>
          <a:stretch/>
        </p:blipFill>
        <p:spPr>
          <a:xfrm>
            <a:off x="4565350" y="1802178"/>
            <a:ext cx="5576455" cy="2773672"/>
          </a:xfrm>
          <a:prstGeom prst="rect">
            <a:avLst/>
          </a:prstGeom>
        </p:spPr>
      </p:pic>
      <p:sp>
        <p:nvSpPr>
          <p:cNvPr id="2" name="Title 1">
            <a:extLst>
              <a:ext uri="{FF2B5EF4-FFF2-40B4-BE49-F238E27FC236}">
                <a16:creationId xmlns:a16="http://schemas.microsoft.com/office/drawing/2014/main" id="{A2C04703-7618-4EC4-8979-098AEF037EA4}"/>
              </a:ext>
            </a:extLst>
          </p:cNvPr>
          <p:cNvSpPr>
            <a:spLocks noGrp="1"/>
          </p:cNvSpPr>
          <p:nvPr>
            <p:ph type="title"/>
          </p:nvPr>
        </p:nvSpPr>
        <p:spPr>
          <a:xfrm>
            <a:off x="429767" y="274320"/>
            <a:ext cx="9602121" cy="978729"/>
          </a:xfrm>
        </p:spPr>
        <p:txBody>
          <a:bodyPr/>
          <a:lstStyle/>
          <a:p>
            <a:r>
              <a:rPr lang="en-US" dirty="0"/>
              <a:t>Injection Dump Quadrupole Magnet and Power Supply (P.4.2.2 and P.4.2.3)</a:t>
            </a:r>
          </a:p>
        </p:txBody>
      </p:sp>
      <p:sp>
        <p:nvSpPr>
          <p:cNvPr id="3" name="Content Placeholder 2">
            <a:extLst>
              <a:ext uri="{FF2B5EF4-FFF2-40B4-BE49-F238E27FC236}">
                <a16:creationId xmlns:a16="http://schemas.microsoft.com/office/drawing/2014/main" id="{AAB75CEB-B9AB-4E60-9A36-08FDBA84AE8F}"/>
              </a:ext>
            </a:extLst>
          </p:cNvPr>
          <p:cNvSpPr>
            <a:spLocks noGrp="1"/>
          </p:cNvSpPr>
          <p:nvPr>
            <p:ph idx="1"/>
          </p:nvPr>
        </p:nvSpPr>
        <p:spPr>
          <a:xfrm>
            <a:off x="448055" y="1361209"/>
            <a:ext cx="11430000" cy="1145594"/>
          </a:xfrm>
        </p:spPr>
        <p:txBody>
          <a:bodyPr/>
          <a:lstStyle/>
          <a:p>
            <a:r>
              <a:rPr lang="en-US" sz="2400" dirty="0"/>
              <a:t>Provides additional control of beam distribution at injection dump</a:t>
            </a:r>
          </a:p>
          <a:p>
            <a:r>
              <a:rPr lang="en-US" sz="2400" dirty="0"/>
              <a:t>Add new wire scanner to improve ability to extrapolate beam size at dump</a:t>
            </a:r>
          </a:p>
        </p:txBody>
      </p:sp>
      <p:sp>
        <p:nvSpPr>
          <p:cNvPr id="6" name="Rectangle 5">
            <a:extLst>
              <a:ext uri="{FF2B5EF4-FFF2-40B4-BE49-F238E27FC236}">
                <a16:creationId xmlns:a16="http://schemas.microsoft.com/office/drawing/2014/main" id="{0018BC31-2401-456D-854F-B16472CC443A}"/>
              </a:ext>
            </a:extLst>
          </p:cNvPr>
          <p:cNvSpPr/>
          <p:nvPr/>
        </p:nvSpPr>
        <p:spPr>
          <a:xfrm>
            <a:off x="609866" y="5332777"/>
            <a:ext cx="2980303" cy="369332"/>
          </a:xfrm>
          <a:prstGeom prst="rect">
            <a:avLst/>
          </a:prstGeom>
        </p:spPr>
        <p:txBody>
          <a:bodyPr wrap="none">
            <a:spAutoFit/>
          </a:bodyPr>
          <a:lstStyle/>
          <a:p>
            <a:r>
              <a:rPr lang="en-US" dirty="0"/>
              <a:t>Quadrupole Magnet 30Q58</a:t>
            </a:r>
          </a:p>
        </p:txBody>
      </p:sp>
      <p:pic>
        <p:nvPicPr>
          <p:cNvPr id="8" name="Picture 7">
            <a:extLst>
              <a:ext uri="{FF2B5EF4-FFF2-40B4-BE49-F238E27FC236}">
                <a16:creationId xmlns:a16="http://schemas.microsoft.com/office/drawing/2014/main" id="{A4E69FBC-B032-4B6D-92A9-0F2FBFF6AA27}"/>
              </a:ext>
            </a:extLst>
          </p:cNvPr>
          <p:cNvPicPr>
            <a:picLocks noChangeAspect="1"/>
          </p:cNvPicPr>
          <p:nvPr/>
        </p:nvPicPr>
        <p:blipFill rotWithShape="1">
          <a:blip r:embed="rId4">
            <a:extLst>
              <a:ext uri="{28A0092B-C50C-407E-A947-70E740481C1C}">
                <a14:useLocalDpi xmlns:a14="http://schemas.microsoft.com/office/drawing/2010/main"/>
              </a:ext>
            </a:extLst>
          </a:blip>
          <a:srcRect l="-2177" t="-821" r="-1"/>
          <a:stretch/>
        </p:blipFill>
        <p:spPr>
          <a:xfrm>
            <a:off x="514119" y="2614964"/>
            <a:ext cx="3404041" cy="2717814"/>
          </a:xfrm>
          <a:prstGeom prst="rect">
            <a:avLst/>
          </a:prstGeom>
        </p:spPr>
      </p:pic>
      <p:sp>
        <p:nvSpPr>
          <p:cNvPr id="9" name="Rectangle 8">
            <a:extLst>
              <a:ext uri="{FF2B5EF4-FFF2-40B4-BE49-F238E27FC236}">
                <a16:creationId xmlns:a16="http://schemas.microsoft.com/office/drawing/2014/main" id="{7736D6ED-6F9F-4192-B91E-35EDC8E376A9}"/>
              </a:ext>
            </a:extLst>
          </p:cNvPr>
          <p:cNvSpPr/>
          <p:nvPr/>
        </p:nvSpPr>
        <p:spPr>
          <a:xfrm>
            <a:off x="4565350" y="4471551"/>
            <a:ext cx="1659429" cy="369332"/>
          </a:xfrm>
          <a:prstGeom prst="rect">
            <a:avLst/>
          </a:prstGeom>
        </p:spPr>
        <p:txBody>
          <a:bodyPr wrap="none">
            <a:spAutoFit/>
          </a:bodyPr>
          <a:lstStyle/>
          <a:p>
            <a:r>
              <a:rPr lang="en-US" dirty="0"/>
              <a:t>Existing QV01</a:t>
            </a:r>
          </a:p>
        </p:txBody>
      </p:sp>
      <p:sp>
        <p:nvSpPr>
          <p:cNvPr id="10" name="Rectangle 9">
            <a:extLst>
              <a:ext uri="{FF2B5EF4-FFF2-40B4-BE49-F238E27FC236}">
                <a16:creationId xmlns:a16="http://schemas.microsoft.com/office/drawing/2014/main" id="{A60C4921-2941-4643-9FE4-D61C2CECD406}"/>
              </a:ext>
            </a:extLst>
          </p:cNvPr>
          <p:cNvSpPr/>
          <p:nvPr/>
        </p:nvSpPr>
        <p:spPr>
          <a:xfrm>
            <a:off x="6514853" y="4507808"/>
            <a:ext cx="1313180" cy="369332"/>
          </a:xfrm>
          <a:prstGeom prst="rect">
            <a:avLst/>
          </a:prstGeom>
        </p:spPr>
        <p:txBody>
          <a:bodyPr wrap="none">
            <a:spAutoFit/>
          </a:bodyPr>
          <a:lstStyle/>
          <a:p>
            <a:r>
              <a:rPr lang="en-US" dirty="0"/>
              <a:t>New QH01</a:t>
            </a:r>
          </a:p>
        </p:txBody>
      </p:sp>
      <p:sp>
        <p:nvSpPr>
          <p:cNvPr id="12" name="Rectangle: Rounded Corners 11">
            <a:extLst>
              <a:ext uri="{FF2B5EF4-FFF2-40B4-BE49-F238E27FC236}">
                <a16:creationId xmlns:a16="http://schemas.microsoft.com/office/drawing/2014/main" id="{40AA80DD-EC0A-45D3-A5AD-7C5EA3FFC773}"/>
              </a:ext>
            </a:extLst>
          </p:cNvPr>
          <p:cNvSpPr/>
          <p:nvPr/>
        </p:nvSpPr>
        <p:spPr>
          <a:xfrm>
            <a:off x="10260791" y="2328899"/>
            <a:ext cx="1736250" cy="355807"/>
          </a:xfrm>
          <a:prstGeom prst="roundRect">
            <a:avLst/>
          </a:prstGeom>
          <a:solidFill>
            <a:schemeClr val="tx2"/>
          </a:solidFill>
          <a:ln w="19050">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r>
              <a:rPr lang="en-US" b="1">
                <a:solidFill>
                  <a:schemeClr val="bg1"/>
                </a:solidFill>
              </a:rPr>
              <a:t>B4-1 </a:t>
            </a:r>
            <a:r>
              <a:rPr lang="en-US" b="1" dirty="0">
                <a:solidFill>
                  <a:schemeClr val="bg1"/>
                </a:solidFill>
              </a:rPr>
              <a:t>- Evans</a:t>
            </a:r>
          </a:p>
        </p:txBody>
      </p:sp>
      <p:pic>
        <p:nvPicPr>
          <p:cNvPr id="11" name="Picture 10">
            <a:extLst>
              <a:ext uri="{FF2B5EF4-FFF2-40B4-BE49-F238E27FC236}">
                <a16:creationId xmlns:a16="http://schemas.microsoft.com/office/drawing/2014/main" id="{21EAD61A-9896-A947-8AE5-85AAD6C8DCCA}"/>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8707519" y="4055947"/>
            <a:ext cx="2970362" cy="2227771"/>
          </a:xfrm>
          <a:prstGeom prst="rect">
            <a:avLst/>
          </a:prstGeom>
        </p:spPr>
      </p:pic>
      <p:cxnSp>
        <p:nvCxnSpPr>
          <p:cNvPr id="13" name="Straight Arrow Connector 12">
            <a:extLst>
              <a:ext uri="{FF2B5EF4-FFF2-40B4-BE49-F238E27FC236}">
                <a16:creationId xmlns:a16="http://schemas.microsoft.com/office/drawing/2014/main" id="{ED793691-B698-0746-80B0-3321E8D2F15A}"/>
              </a:ext>
            </a:extLst>
          </p:cNvPr>
          <p:cNvCxnSpPr>
            <a:cxnSpLocks/>
          </p:cNvCxnSpPr>
          <p:nvPr/>
        </p:nvCxnSpPr>
        <p:spPr>
          <a:xfrm>
            <a:off x="7171443" y="3929974"/>
            <a:ext cx="2390846" cy="1157592"/>
          </a:xfrm>
          <a:prstGeom prst="straightConnector1">
            <a:avLst/>
          </a:prstGeom>
          <a:ln w="28575">
            <a:solidFill>
              <a:srgbClr val="FF0000"/>
            </a:solidFill>
            <a:miter lim="8000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5EA428D9-FBF9-7940-B016-16CC18D0A265}"/>
              </a:ext>
            </a:extLst>
          </p:cNvPr>
          <p:cNvCxnSpPr>
            <a:cxnSpLocks/>
            <a:stCxn id="10" idx="0"/>
          </p:cNvCxnSpPr>
          <p:nvPr/>
        </p:nvCxnSpPr>
        <p:spPr>
          <a:xfrm flipH="1" flipV="1">
            <a:off x="7052553" y="3929976"/>
            <a:ext cx="118890" cy="577832"/>
          </a:xfrm>
          <a:prstGeom prst="straightConnector1">
            <a:avLst/>
          </a:prstGeom>
          <a:ln w="28575">
            <a:solidFill>
              <a:srgbClr val="FF0000"/>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5186C3B5-65E0-6943-B8B4-F9E41D426BEA}"/>
              </a:ext>
            </a:extLst>
          </p:cNvPr>
          <p:cNvCxnSpPr>
            <a:cxnSpLocks/>
            <a:stCxn id="9" idx="0"/>
          </p:cNvCxnSpPr>
          <p:nvPr/>
        </p:nvCxnSpPr>
        <p:spPr>
          <a:xfrm flipH="1" flipV="1">
            <a:off x="5316303" y="3929974"/>
            <a:ext cx="78762" cy="541577"/>
          </a:xfrm>
          <a:prstGeom prst="straightConnector1">
            <a:avLst/>
          </a:prstGeom>
          <a:ln w="28575">
            <a:solidFill>
              <a:srgbClr val="FF0000"/>
            </a:solidFill>
            <a:miter lim="800000"/>
            <a:tailEnd type="triangle"/>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7E3185F7-9907-9B49-BF1D-8EDACFDE441B}"/>
              </a:ext>
            </a:extLst>
          </p:cNvPr>
          <p:cNvSpPr/>
          <p:nvPr/>
        </p:nvSpPr>
        <p:spPr>
          <a:xfrm>
            <a:off x="4797646" y="5418715"/>
            <a:ext cx="3122966" cy="646331"/>
          </a:xfrm>
          <a:prstGeom prst="rect">
            <a:avLst/>
          </a:prstGeom>
        </p:spPr>
        <p:txBody>
          <a:bodyPr wrap="square">
            <a:spAutoFit/>
          </a:bodyPr>
          <a:lstStyle/>
          <a:p>
            <a:r>
              <a:rPr lang="en-US" dirty="0"/>
              <a:t>New unipolar PS 120A/10V to be installed in RSB</a:t>
            </a:r>
          </a:p>
        </p:txBody>
      </p:sp>
      <p:sp>
        <p:nvSpPr>
          <p:cNvPr id="16" name="Rectangle 15">
            <a:extLst>
              <a:ext uri="{FF2B5EF4-FFF2-40B4-BE49-F238E27FC236}">
                <a16:creationId xmlns:a16="http://schemas.microsoft.com/office/drawing/2014/main" id="{B289D7DA-001A-4316-A381-3A50E22F973E}"/>
              </a:ext>
            </a:extLst>
          </p:cNvPr>
          <p:cNvSpPr/>
          <p:nvPr/>
        </p:nvSpPr>
        <p:spPr>
          <a:xfrm>
            <a:off x="4961188" y="6211529"/>
            <a:ext cx="2698175" cy="369332"/>
          </a:xfrm>
          <a:prstGeom prst="rect">
            <a:avLst/>
          </a:prstGeom>
          <a:ln w="38100">
            <a:solidFill>
              <a:srgbClr val="00B050"/>
            </a:solidFill>
          </a:ln>
        </p:spPr>
        <p:txBody>
          <a:bodyPr wrap="none">
            <a:spAutoFit/>
          </a:bodyPr>
          <a:lstStyle/>
          <a:p>
            <a:r>
              <a:rPr lang="en-US" dirty="0"/>
              <a:t>PO 4000190477 Placed</a:t>
            </a:r>
          </a:p>
        </p:txBody>
      </p:sp>
    </p:spTree>
    <p:extLst>
      <p:ext uri="{BB962C8B-B14F-4D97-AF65-F5344CB8AC3E}">
        <p14:creationId xmlns:p14="http://schemas.microsoft.com/office/powerpoint/2010/main" val="2348430816"/>
      </p:ext>
    </p:extLst>
  </p:cSld>
  <p:clrMapOvr>
    <a:masterClrMapping/>
  </p:clrMapOvr>
</p:sld>
</file>

<file path=ppt/theme/theme1.xml><?xml version="1.0" encoding="utf-8"?>
<a:theme xmlns:a="http://schemas.openxmlformats.org/drawingml/2006/main" name="ORNL">
  <a:themeElements>
    <a:clrScheme name="ORNL theme colors 180717 final">
      <a:dk1>
        <a:sysClr val="windowText" lastClr="000000"/>
      </a:dk1>
      <a:lt1>
        <a:sysClr val="window" lastClr="FFFFFF"/>
      </a:lt1>
      <a:dk2>
        <a:srgbClr val="447E59"/>
      </a:dk2>
      <a:lt2>
        <a:srgbClr val="FFFFFF"/>
      </a:lt2>
      <a:accent1>
        <a:srgbClr val="3BA2AD"/>
      </a:accent1>
      <a:accent2>
        <a:srgbClr val="8FBB55"/>
      </a:accent2>
      <a:accent3>
        <a:srgbClr val="5785B7"/>
      </a:accent3>
      <a:accent4>
        <a:srgbClr val="E5A940"/>
      </a:accent4>
      <a:accent5>
        <a:srgbClr val="919785"/>
      </a:accent5>
      <a:accent6>
        <a:srgbClr val="CB4D3D"/>
      </a:accent6>
      <a:hlink>
        <a:srgbClr val="397D52"/>
      </a:hlink>
      <a:folHlink>
        <a:srgbClr val="000000"/>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lumMod val="85000"/>
          </a:schemeClr>
        </a:solidFill>
        <a:ln w="38100">
          <a:solidFill>
            <a:schemeClr val="bg2"/>
          </a:solidFill>
          <a:miter lim="800000"/>
        </a:ln>
        <a:effectLst/>
        <a:scene3d>
          <a:camera prst="orthographicFront">
            <a:rot lat="0" lon="0" rev="0"/>
          </a:camera>
          <a:lightRig rig="threePt" dir="t">
            <a:rot lat="0" lon="0" rev="1200000"/>
          </a:lightRig>
        </a:scene3d>
        <a:sp3d/>
      </a:spPr>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defPPr algn="l">
          <a:lnSpc>
            <a:spcPct val="90000"/>
          </a:lnSpc>
          <a:defRPr dirty="0" smtClean="0">
            <a:solidFill>
              <a:schemeClr val="tx1"/>
            </a:solidFill>
          </a:defRPr>
        </a:defPPr>
      </a:lstStyle>
      <a:style>
        <a:lnRef idx="0">
          <a:schemeClr val="accent1"/>
        </a:lnRef>
        <a:fillRef idx="3">
          <a:schemeClr val="accent1"/>
        </a:fillRef>
        <a:effectRef idx="3">
          <a:schemeClr val="accent1"/>
        </a:effectRef>
        <a:fontRef idx="minor">
          <a:schemeClr val="lt1"/>
        </a:fontRef>
      </a:style>
    </a:spDef>
    <a:lnDef>
      <a:spPr>
        <a:ln w="28575">
          <a:solidFill>
            <a:schemeClr val="bg1">
              <a:lumMod val="50000"/>
            </a:schemeClr>
          </a:solidFill>
          <a:miter lim="800000"/>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lnSpc>
            <a:spcPct val="90000"/>
          </a:lnSpc>
          <a:defRPr dirty="0" smtClean="0">
            <a:latin typeface="+mn-lt"/>
          </a:defRPr>
        </a:defPPr>
      </a:lstStyle>
    </a:txDef>
  </a:objectDefaults>
  <a:extraClrSchemeLst/>
  <a:extLst>
    <a:ext uri="{05A4C25C-085E-4340-85A3-A5531E510DB2}">
      <thm15:themeFamily xmlns:thm15="http://schemas.microsoft.com/office/thememl/2012/main" name="ORNL 16x9 template 180719" id="{91F5A9DE-0FF5-42D2-8B71-414341298470}" vid="{19B61368-BE15-4FF9-B836-7A1A3976FBB8}"/>
    </a:ext>
  </a:extLst>
</a:theme>
</file>

<file path=ppt/theme/theme2.xml><?xml version="1.0" encoding="utf-8"?>
<a:theme xmlns:a="http://schemas.openxmlformats.org/drawingml/2006/main" name="Office Theme">
  <a:themeElements>
    <a:clrScheme name="ORNL presentation palette 180710">
      <a:dk1>
        <a:sysClr val="windowText" lastClr="000000"/>
      </a:dk1>
      <a:lt1>
        <a:sysClr val="window" lastClr="FFFFFF"/>
      </a:lt1>
      <a:dk2>
        <a:srgbClr val="447E59"/>
      </a:dk2>
      <a:lt2>
        <a:srgbClr val="FFFFFF"/>
      </a:lt2>
      <a:accent1>
        <a:srgbClr val="17A6B6"/>
      </a:accent1>
      <a:accent2>
        <a:srgbClr val="98BA6A"/>
      </a:accent2>
      <a:accent3>
        <a:srgbClr val="5085C0"/>
      </a:accent3>
      <a:accent4>
        <a:srgbClr val="EC855C"/>
      </a:accent4>
      <a:accent5>
        <a:srgbClr val="8E7B6C"/>
      </a:accent5>
      <a:accent6>
        <a:srgbClr val="C75653"/>
      </a:accent6>
      <a:hlink>
        <a:srgbClr val="397D52"/>
      </a:hlink>
      <a:folHlink>
        <a:srgbClr val="000000"/>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RNL presentation palette 180710">
      <a:dk1>
        <a:sysClr val="windowText" lastClr="000000"/>
      </a:dk1>
      <a:lt1>
        <a:sysClr val="window" lastClr="FFFFFF"/>
      </a:lt1>
      <a:dk2>
        <a:srgbClr val="447E59"/>
      </a:dk2>
      <a:lt2>
        <a:srgbClr val="FFFFFF"/>
      </a:lt2>
      <a:accent1>
        <a:srgbClr val="17A6B6"/>
      </a:accent1>
      <a:accent2>
        <a:srgbClr val="98BA6A"/>
      </a:accent2>
      <a:accent3>
        <a:srgbClr val="5085C0"/>
      </a:accent3>
      <a:accent4>
        <a:srgbClr val="EC855C"/>
      </a:accent4>
      <a:accent5>
        <a:srgbClr val="8E7B6C"/>
      </a:accent5>
      <a:accent6>
        <a:srgbClr val="C75653"/>
      </a:accent6>
      <a:hlink>
        <a:srgbClr val="397D52"/>
      </a:hlink>
      <a:folHlink>
        <a:srgbClr val="000000"/>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3975B17BC858B94FAA5409F11FF9B884" ma:contentTypeVersion="0" ma:contentTypeDescription="Create a new document." ma:contentTypeScope="" ma:versionID="ba30602e445ba7bd833ef2f532e4a594">
  <xsd:schema xmlns:xsd="http://www.w3.org/2001/XMLSchema" xmlns:xs="http://www.w3.org/2001/XMLSchema" xmlns:p="http://schemas.microsoft.com/office/2006/metadata/properties" targetNamespace="http://schemas.microsoft.com/office/2006/metadata/properties" ma:root="true" ma:fieldsID="c64490b4aec6201516c3a874156f37b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FF1CA81-B025-421E-9746-B1FF59551E5E}">
  <ds:schemaRefs>
    <ds:schemaRef ds:uri="http://schemas.microsoft.com/sharepoint/v3/contenttype/forms"/>
  </ds:schemaRefs>
</ds:datastoreItem>
</file>

<file path=customXml/itemProps2.xml><?xml version="1.0" encoding="utf-8"?>
<ds:datastoreItem xmlns:ds="http://schemas.openxmlformats.org/officeDocument/2006/customXml" ds:itemID="{6B6F5DE5-FF42-42F2-9962-F83010572F4E}">
  <ds:schemaRefs>
    <ds:schemaRef ds:uri="http://www.w3.org/XML/1998/namespace"/>
    <ds:schemaRef ds:uri="http://purl.org/dc/dcmitype/"/>
    <ds:schemaRef ds:uri="http://schemas.microsoft.com/office/2006/documentManagement/types"/>
    <ds:schemaRef ds:uri="http://schemas.microsoft.com/office/2006/metadata/properties"/>
    <ds:schemaRef ds:uri="http://purl.org/dc/terms/"/>
    <ds:schemaRef ds:uri="http://purl.org/dc/elements/1.1/"/>
    <ds:schemaRef ds:uri="http://schemas.microsoft.com/office/infopath/2007/PartnerControls"/>
    <ds:schemaRef ds:uri="http://schemas.openxmlformats.org/package/2006/metadata/core-properties"/>
  </ds:schemaRefs>
</ds:datastoreItem>
</file>

<file path=customXml/itemProps3.xml><?xml version="1.0" encoding="utf-8"?>
<ds:datastoreItem xmlns:ds="http://schemas.openxmlformats.org/officeDocument/2006/customXml" ds:itemID="{4950AF3C-223B-4322-9D84-8F5422CEAFA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
  <TotalTime>0</TotalTime>
  <Words>2046</Words>
  <Application>Microsoft Office PowerPoint</Application>
  <PresentationFormat>Widescreen</PresentationFormat>
  <Paragraphs>376</Paragraphs>
  <Slides>35</Slides>
  <Notes>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35</vt:i4>
      </vt:variant>
    </vt:vector>
  </HeadingPairs>
  <TitlesOfParts>
    <vt:vector size="42" baseType="lpstr">
      <vt:lpstr>Arial</vt:lpstr>
      <vt:lpstr>Arial Black</vt:lpstr>
      <vt:lpstr>Arial Narrow</vt:lpstr>
      <vt:lpstr>Calibri</vt:lpstr>
      <vt:lpstr>Century Gothic</vt:lpstr>
      <vt:lpstr>Wingdings</vt:lpstr>
      <vt:lpstr>ORNL</vt:lpstr>
      <vt:lpstr>PowerPoint Presentation</vt:lpstr>
      <vt:lpstr>Outline</vt:lpstr>
      <vt:lpstr>PPU-Ring Technical scope</vt:lpstr>
      <vt:lpstr>Ring Injection Region Scope detail (WBS P.4.2)</vt:lpstr>
      <vt:lpstr>Ring Extraction Region Scope Detail (WBS P.4.4)</vt:lpstr>
      <vt:lpstr>Latest Chicane 2 &amp; 3 Design</vt:lpstr>
      <vt:lpstr>Injection Region Vacuum Chambers</vt:lpstr>
      <vt:lpstr>Injection dump septum magnet</vt:lpstr>
      <vt:lpstr>Injection Dump Quadrupole Magnet and Power Supply (P.4.2.2 and P.4.2.3)</vt:lpstr>
      <vt:lpstr>Organization</vt:lpstr>
      <vt:lpstr>CD 2/3 Review’s in July 2020 12-Month Look-Ahead</vt:lpstr>
      <vt:lpstr>CD 2/3 Review’s in July 2020 12-Month Look-Ahead cont.</vt:lpstr>
      <vt:lpstr>CD 2/3 Review’s in July 2020 12-Month Look-Ahead cont.</vt:lpstr>
      <vt:lpstr>PPU Changes since CD-2/3</vt:lpstr>
      <vt:lpstr>Project Change Requests since CD-2/3</vt:lpstr>
      <vt:lpstr>Challenges</vt:lpstr>
      <vt:lpstr>Challenges cont.</vt:lpstr>
      <vt:lpstr>Final Design Status</vt:lpstr>
      <vt:lpstr>P.4 – Ring Systems May 2021 Status Summary Schedule</vt:lpstr>
      <vt:lpstr>Injection Region Magnets Removal and Installation Plan during Long Outage</vt:lpstr>
      <vt:lpstr>Injection Region Magnet Installation ES&amp;H</vt:lpstr>
      <vt:lpstr>Budget and Estimate to Complete</vt:lpstr>
      <vt:lpstr>Estimate to Complete by FY</vt:lpstr>
      <vt:lpstr>Estimate to Complete by FY</vt:lpstr>
      <vt:lpstr>Labor Profile</vt:lpstr>
      <vt:lpstr>Labor Profile</vt:lpstr>
      <vt:lpstr>P.04.02 Injection Region Risk Register</vt:lpstr>
      <vt:lpstr>P.04.04 Extraction Region Risk Register</vt:lpstr>
      <vt:lpstr>Responses to Recommendations</vt:lpstr>
      <vt:lpstr>ESH&amp;Q and COVID-19 Impacts</vt:lpstr>
      <vt:lpstr>12-Month Look-Ahead</vt:lpstr>
      <vt:lpstr>Summary</vt:lpstr>
      <vt:lpstr>Backup</vt:lpstr>
      <vt:lpstr>PowerPoint Presentation</vt:lpstr>
      <vt:lpstr>December 2016 Radiation Survey Data</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
  <cp:lastModifiedBy/>
  <cp:revision>1</cp:revision>
  <dcterms:created xsi:type="dcterms:W3CDTF">2018-07-12T19:30:01Z</dcterms:created>
  <dcterms:modified xsi:type="dcterms:W3CDTF">2021-08-19T15:38:23Z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0x0101003975B17BC858B94FAA5409F11FF9B884</vt:lpwstr>
  </property>
</Properties>
</file>