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319" r:id="rId5"/>
    <p:sldId id="304" r:id="rId6"/>
    <p:sldId id="267" r:id="rId7"/>
    <p:sldId id="605" r:id="rId8"/>
    <p:sldId id="869" r:id="rId9"/>
    <p:sldId id="541" r:id="rId10"/>
    <p:sldId id="866" r:id="rId11"/>
    <p:sldId id="532" r:id="rId12"/>
    <p:sldId id="534" r:id="rId13"/>
    <p:sldId id="287" r:id="rId14"/>
    <p:sldId id="270" r:id="rId15"/>
    <p:sldId id="539" r:id="rId16"/>
    <p:sldId id="601" r:id="rId17"/>
    <p:sldId id="447" r:id="rId18"/>
    <p:sldId id="606" r:id="rId19"/>
    <p:sldId id="446" r:id="rId20"/>
    <p:sldId id="450" r:id="rId21"/>
    <p:sldId id="856" r:id="rId22"/>
    <p:sldId id="464" r:id="rId23"/>
    <p:sldId id="865" r:id="rId24"/>
    <p:sldId id="486" r:id="rId25"/>
    <p:sldId id="436" r:id="rId26"/>
    <p:sldId id="602" r:id="rId27"/>
    <p:sldId id="868" r:id="rId28"/>
    <p:sldId id="440" r:id="rId29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860"/>
    <a:srgbClr val="9A9B9D"/>
    <a:srgbClr val="AEB0AF"/>
    <a:srgbClr val="CEC7C1"/>
    <a:srgbClr val="8C8D90"/>
    <a:srgbClr val="D25350"/>
    <a:srgbClr val="808184"/>
    <a:srgbClr val="75767A"/>
    <a:srgbClr val="4E4F54"/>
    <a:srgbClr val="848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1" autoAdjust="0"/>
    <p:restoredTop sz="86395" autoAdjust="0"/>
  </p:normalViewPr>
  <p:slideViewPr>
    <p:cSldViewPr snapToGrid="0" showGuides="1">
      <p:cViewPr varScale="1">
        <p:scale>
          <a:sx n="97" d="100"/>
          <a:sy n="97" d="100"/>
        </p:scale>
        <p:origin x="104" y="6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23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22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5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10" Type="http://schemas.openxmlformats.org/officeDocument/2006/relationships/slide" Target="slides/slide10.xml"/><Relationship Id="rId19" Type="http://schemas.openxmlformats.org/officeDocument/2006/relationships/slide" Target="slides/slide24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8/24/2021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48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14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52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89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91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17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97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27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09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68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014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63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66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81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23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44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976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9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4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14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58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90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84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08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3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22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23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826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3" r:id="rId3"/>
    <p:sldLayoutId id="2147483734" r:id="rId4"/>
    <p:sldLayoutId id="2147483735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s-staff.ornl.gov/operations/Schedules/DraftLong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50" Type="http://schemas.openxmlformats.org/officeDocument/2006/relationships/image" Target="../media/image5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3" Type="http://schemas.openxmlformats.org/officeDocument/2006/relationships/image" Target="../media/image60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49" Type="http://schemas.openxmlformats.org/officeDocument/2006/relationships/image" Target="../media/image56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52" Type="http://schemas.openxmlformats.org/officeDocument/2006/relationships/image" Target="../media/image59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openxmlformats.org/officeDocument/2006/relationships/image" Target="../media/image55.png"/><Relationship Id="rId8" Type="http://schemas.openxmlformats.org/officeDocument/2006/relationships/image" Target="../media/image15.png"/><Relationship Id="rId51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Kelly Mahoney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4 Manager for Protection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0388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P.04.6 Ring/RTBT Controls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F921-8EDB-794E-9469-138EB1AF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P.4.6.4 Ring Injection Section – Power Supply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D4800-E21D-F440-890F-BE8C7215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75871"/>
            <a:ext cx="5808000" cy="4091803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WBS P.4.6.4 Ring Injection Devices</a:t>
            </a:r>
          </a:p>
          <a:p>
            <a:pPr lvl="1"/>
            <a:r>
              <a:rPr lang="en-US" sz="2000" dirty="0"/>
              <a:t>Injection Kicker power supplies will be upgraded using existing controller hardware</a:t>
            </a:r>
          </a:p>
          <a:p>
            <a:pPr lvl="1"/>
            <a:r>
              <a:rPr lang="en-US" sz="2000" dirty="0"/>
              <a:t>Replacement Chicane/Septum magnets will use existing power supplies and controllers</a:t>
            </a:r>
          </a:p>
          <a:p>
            <a:pPr lvl="1"/>
            <a:r>
              <a:rPr lang="en-US" sz="2000" dirty="0"/>
              <a:t>Add Controls for new </a:t>
            </a:r>
            <a:r>
              <a:rPr lang="en-US" sz="2000" dirty="0" err="1"/>
              <a:t>IDump</a:t>
            </a:r>
            <a:r>
              <a:rPr lang="en-US" sz="2000" dirty="0"/>
              <a:t> quad</a:t>
            </a:r>
          </a:p>
          <a:p>
            <a:pPr lvl="1">
              <a:buFont typeface="System Font Regular"/>
              <a:buChar char="✓"/>
            </a:pPr>
            <a:r>
              <a:rPr lang="en-US" sz="2000" dirty="0">
                <a:solidFill>
                  <a:srgbClr val="4C8860"/>
                </a:solidFill>
              </a:rPr>
              <a:t>Control software scaling changes are complete</a:t>
            </a:r>
          </a:p>
          <a:p>
            <a:pPr lvl="2"/>
            <a:r>
              <a:rPr lang="en-US" sz="1600" dirty="0">
                <a:solidFill>
                  <a:srgbClr val="4C8860"/>
                </a:solidFill>
              </a:rPr>
              <a:t>Ampl</a:t>
            </a:r>
            <a:r>
              <a:rPr lang="en-US" sz="1600" baseline="-25000" dirty="0">
                <a:solidFill>
                  <a:srgbClr val="4C8860"/>
                </a:solidFill>
              </a:rPr>
              <a:t>p-p</a:t>
            </a:r>
            <a:r>
              <a:rPr lang="en-US" sz="1600" dirty="0">
                <a:solidFill>
                  <a:srgbClr val="4C8860"/>
                </a:solidFill>
              </a:rPr>
              <a:t> 20V =1600A</a:t>
            </a:r>
          </a:p>
          <a:p>
            <a:pPr lvl="2"/>
            <a:r>
              <a:rPr lang="en-US" sz="1600" dirty="0">
                <a:solidFill>
                  <a:srgbClr val="4C8860"/>
                </a:solidFill>
              </a:rPr>
              <a:t>Monitor scaling 10V = 1600A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4DDCF-AF9A-4F44-A6B2-944D840B1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3" y="813815"/>
            <a:ext cx="5681475" cy="363096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82DC48-0450-41AF-A51C-68A483B39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591" y="4743970"/>
            <a:ext cx="6869927" cy="1839709"/>
          </a:xfrm>
          <a:prstGeom prst="rect">
            <a:avLst/>
          </a:prstGeom>
        </p:spPr>
      </p:pic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id="{AB2ACF15-AC2C-8545-AB6D-AA5289B961A3}"/>
              </a:ext>
            </a:extLst>
          </p:cNvPr>
          <p:cNvSpPr/>
          <p:nvPr/>
        </p:nvSpPr>
        <p:spPr>
          <a:xfrm>
            <a:off x="1726939" y="5051825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B4-2 - Saethre</a:t>
            </a:r>
          </a:p>
        </p:txBody>
      </p:sp>
    </p:spTree>
    <p:extLst>
      <p:ext uri="{BB962C8B-B14F-4D97-AF65-F5344CB8AC3E}">
        <p14:creationId xmlns:p14="http://schemas.microsoft.com/office/powerpoint/2010/main" val="2531776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F921-8EDB-794E-9469-138EB1AF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P.4.6.4 Ring RN03 Power Supply DI Water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D4800-E21D-F440-890F-BE8C7215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169134"/>
            <a:ext cx="4759090" cy="4951445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RN03 DI Water System includes: </a:t>
            </a:r>
          </a:p>
          <a:p>
            <a:pPr lvl="1">
              <a:buFont typeface="System Font Regular"/>
              <a:buChar char="✓"/>
            </a:pPr>
            <a:r>
              <a:rPr lang="en-US" sz="2000" dirty="0"/>
              <a:t>Hardware design drawings</a:t>
            </a:r>
          </a:p>
          <a:p>
            <a:pPr lvl="1"/>
            <a:r>
              <a:rPr lang="en-US" sz="2000" dirty="0"/>
              <a:t>New PLC system (Allen-Bradley Control Logix)</a:t>
            </a:r>
          </a:p>
          <a:p>
            <a:pPr lvl="1"/>
            <a:r>
              <a:rPr lang="en-US" sz="2000" dirty="0"/>
              <a:t>I/O enclosure</a:t>
            </a:r>
          </a:p>
          <a:p>
            <a:pPr lvl="1"/>
            <a:r>
              <a:rPr lang="en-US" sz="2000" dirty="0"/>
              <a:t>PLC and EPICS Software</a:t>
            </a:r>
          </a:p>
          <a:p>
            <a:pPr lvl="1"/>
            <a:r>
              <a:rPr lang="en-US" sz="2000" dirty="0"/>
              <a:t>Instrumentation setup</a:t>
            </a:r>
          </a:p>
          <a:p>
            <a:pPr lvl="1"/>
            <a:r>
              <a:rPr lang="en-US" sz="2000" dirty="0"/>
              <a:t>VFD configuration</a:t>
            </a:r>
          </a:p>
          <a:p>
            <a:pPr lvl="1"/>
            <a:r>
              <a:rPr lang="en-US" sz="2000" dirty="0"/>
              <a:t>New diagnostic sensors</a:t>
            </a:r>
          </a:p>
          <a:p>
            <a:pPr lvl="1"/>
            <a:r>
              <a:rPr lang="en-US" sz="2000" dirty="0"/>
              <a:t>Integration and commissioning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066AE4-7D80-44EC-ADC9-DB7ACE52E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857" y="1455331"/>
            <a:ext cx="6721454" cy="40212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7BF0DD-29D4-4439-A1DF-4F2CDBED43E7}"/>
              </a:ext>
            </a:extLst>
          </p:cNvPr>
          <p:cNvSpPr/>
          <p:nvPr/>
        </p:nvSpPr>
        <p:spPr>
          <a:xfrm>
            <a:off x="5720522" y="5526782"/>
            <a:ext cx="6139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Design Basis: Nearly identical to existing DI Water System</a:t>
            </a:r>
          </a:p>
        </p:txBody>
      </p:sp>
      <p:sp>
        <p:nvSpPr>
          <p:cNvPr id="7" name="Rectangle: Rounded Corners 20">
            <a:extLst>
              <a:ext uri="{FF2B5EF4-FFF2-40B4-BE49-F238E27FC236}">
                <a16:creationId xmlns:a16="http://schemas.microsoft.com/office/drawing/2014/main" id="{0648B7D0-1434-374A-8B08-37E865248B38}"/>
              </a:ext>
            </a:extLst>
          </p:cNvPr>
          <p:cNvSpPr/>
          <p:nvPr/>
        </p:nvSpPr>
        <p:spPr>
          <a:xfrm>
            <a:off x="10123517" y="1025632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B4-4 - Norman</a:t>
            </a:r>
          </a:p>
        </p:txBody>
      </p:sp>
    </p:spTree>
    <p:extLst>
      <p:ext uri="{BB962C8B-B14F-4D97-AF65-F5344CB8AC3E}">
        <p14:creationId xmlns:p14="http://schemas.microsoft.com/office/powerpoint/2010/main" val="346620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F921-8EDB-794E-9469-138EB1AF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P.4.6.5 Ring Extraction Section – Power Supply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D4800-E21D-F440-890F-BE8C7215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369940"/>
            <a:ext cx="4851989" cy="4238380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Existing Design</a:t>
            </a:r>
          </a:p>
          <a:p>
            <a:r>
              <a:rPr lang="en-US" sz="2000" dirty="0">
                <a:latin typeface="+mn-lt"/>
              </a:rPr>
              <a:t>Increase current for the existing kicker power supply</a:t>
            </a:r>
          </a:p>
          <a:p>
            <a:pPr lvl="1"/>
            <a:r>
              <a:rPr lang="en-US" sz="2000" dirty="0"/>
              <a:t>Control software changes are minimal and will only require adjusting scaling tables</a:t>
            </a:r>
          </a:p>
          <a:p>
            <a:r>
              <a:rPr lang="en-US" sz="2000" dirty="0">
                <a:latin typeface="+mn-lt"/>
              </a:rPr>
              <a:t>Adding additional resonant charging power supplies for kickers</a:t>
            </a:r>
          </a:p>
          <a:p>
            <a:pPr lvl="1"/>
            <a:r>
              <a:rPr lang="en-US" sz="2000" dirty="0"/>
              <a:t>Add channels to the existing PLC and modify EPICS interface</a:t>
            </a:r>
            <a:endParaRPr lang="en-US" sz="1800" dirty="0"/>
          </a:p>
          <a:p>
            <a:pPr lvl="1"/>
            <a:endParaRPr lang="en-US" sz="1800" dirty="0"/>
          </a:p>
          <a:p>
            <a:pPr lvl="2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4DDCF-AF9A-4F44-A6B2-944D840B1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756" y="1646114"/>
            <a:ext cx="6798461" cy="3841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E9886-60C5-B346-9130-0D402D45B6C2}"/>
              </a:ext>
            </a:extLst>
          </p:cNvPr>
          <p:cNvSpPr txBox="1"/>
          <p:nvPr/>
        </p:nvSpPr>
        <p:spPr>
          <a:xfrm>
            <a:off x="5791200" y="5488059"/>
            <a:ext cx="5791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Extraction kicker PS controls are duplicated and scaled for 1.3 GeV beam energy. </a:t>
            </a:r>
          </a:p>
        </p:txBody>
      </p:sp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id="{B638844E-0D68-1442-978B-D58891B98CFC}"/>
              </a:ext>
            </a:extLst>
          </p:cNvPr>
          <p:cNvSpPr/>
          <p:nvPr/>
        </p:nvSpPr>
        <p:spPr>
          <a:xfrm>
            <a:off x="1925722" y="472582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B4-2 - Saethre</a:t>
            </a:r>
          </a:p>
        </p:txBody>
      </p:sp>
    </p:spTree>
    <p:extLst>
      <p:ext uri="{BB962C8B-B14F-4D97-AF65-F5344CB8AC3E}">
        <p14:creationId xmlns:p14="http://schemas.microsoft.com/office/powerpoint/2010/main" val="34998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5877" y="167641"/>
            <a:ext cx="11422261" cy="535531"/>
          </a:xfrm>
        </p:spPr>
        <p:txBody>
          <a:bodyPr/>
          <a:lstStyle/>
          <a:p>
            <a:r>
              <a:rPr lang="en-US" dirty="0"/>
              <a:t>Progress since CD2/3 Review July 2020…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082" y="780722"/>
            <a:ext cx="9493996" cy="5527089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P.4.6.2 BPLS</a:t>
            </a:r>
          </a:p>
          <a:p>
            <a:pPr lvl="1">
              <a:spcBef>
                <a:spcPts val="600"/>
              </a:spcBef>
              <a:buFont typeface=".Apple Color Emoji UI"/>
              <a:buChar char="✅"/>
            </a:pPr>
            <a:r>
              <a:rPr lang="en-US" sz="2000" dirty="0">
                <a:latin typeface="Century Gothic" panose="020B0502020202020204" pitchFamily="34" charset="0"/>
              </a:rPr>
              <a:t>Complete preliminary design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P.4.6.3 PPS</a:t>
            </a:r>
          </a:p>
          <a:p>
            <a:pPr lvl="1">
              <a:buFont typeface=".Apple Color Emoji UI"/>
              <a:buChar char="✅"/>
            </a:pPr>
            <a:r>
              <a:rPr lang="en-US" sz="2000" dirty="0">
                <a:latin typeface="Century Gothic" panose="020B0502020202020204" pitchFamily="34" charset="0"/>
              </a:rPr>
              <a:t>Complete final design</a:t>
            </a:r>
          </a:p>
          <a:p>
            <a:pPr lvl="1">
              <a:buFont typeface=".Apple Color Emoji UI"/>
              <a:buChar char="✅"/>
            </a:pPr>
            <a:r>
              <a:rPr lang="en-US" sz="2000" dirty="0">
                <a:latin typeface="Century Gothic" panose="020B0502020202020204" pitchFamily="34" charset="0"/>
              </a:rPr>
              <a:t>Final Design Review</a:t>
            </a:r>
          </a:p>
          <a:p>
            <a:pPr lvl="1">
              <a:buFont typeface=".Apple Color Emoji UI"/>
              <a:buChar char="✅"/>
            </a:pPr>
            <a:r>
              <a:rPr lang="en-US" sz="2000" dirty="0">
                <a:latin typeface="Century Gothic" panose="020B0502020202020204" pitchFamily="34" charset="0"/>
              </a:rPr>
              <a:t>Cabinets on order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P.4.6.4 Injection controls</a:t>
            </a:r>
          </a:p>
          <a:p>
            <a:pPr lvl="1">
              <a:buFont typeface=".Apple Color Emoji UI"/>
              <a:buChar char="✅"/>
            </a:pPr>
            <a:r>
              <a:rPr lang="en-US" sz="2000" dirty="0">
                <a:latin typeface="Century Gothic" panose="020B0502020202020204" pitchFamily="34" charset="0"/>
              </a:rPr>
              <a:t>Complete final hardware design for dump quad power supply controls</a:t>
            </a:r>
          </a:p>
          <a:p>
            <a:pPr lvl="1">
              <a:buFont typeface=".Apple Color Emoji UI"/>
              <a:buChar char="✅"/>
            </a:pPr>
            <a:r>
              <a:rPr lang="en-US" sz="2000" dirty="0">
                <a:latin typeface="Century Gothic" panose="020B0502020202020204" pitchFamily="34" charset="0"/>
              </a:rPr>
              <a:t>Complete final hardware design for RN03 DI Water controls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P.4.6.5 Extraction controls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Complete final design for extraction power supply controls</a:t>
            </a:r>
          </a:p>
          <a:p>
            <a:pPr lvl="2"/>
            <a:r>
              <a:rPr lang="en-US" sz="1600" dirty="0">
                <a:latin typeface="Century Gothic" panose="020B0502020202020204" pitchFamily="34" charset="0"/>
              </a:rPr>
              <a:t>Software – not needed until FY23 Q3</a:t>
            </a:r>
          </a:p>
          <a:p>
            <a:pPr lvl="1">
              <a:spcBef>
                <a:spcPts val="600"/>
              </a:spcBef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E0FE9749-57F7-0948-A43B-D92C71D81EDA}"/>
              </a:ext>
            </a:extLst>
          </p:cNvPr>
          <p:cNvSpPr/>
          <p:nvPr/>
        </p:nvSpPr>
        <p:spPr>
          <a:xfrm>
            <a:off x="10384078" y="119426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B4-7 - Bong</a:t>
            </a:r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947B4D91-A7EA-5448-B0E0-6CFAF401E4D3}"/>
              </a:ext>
            </a:extLst>
          </p:cNvPr>
          <p:cNvSpPr/>
          <p:nvPr/>
        </p:nvSpPr>
        <p:spPr>
          <a:xfrm>
            <a:off x="10384078" y="257502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428236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P.4.6.3 – P.4.6.5 are based on existing systems and technology – no issues.</a:t>
            </a:r>
          </a:p>
          <a:p>
            <a:endParaRPr lang="en-US" sz="2400" dirty="0"/>
          </a:p>
          <a:p>
            <a:r>
              <a:rPr lang="en-US" sz="2400" dirty="0"/>
              <a:t>P.4.6.2 BPLS is technically challenging, but challenges are understood and being addressed</a:t>
            </a:r>
          </a:p>
          <a:p>
            <a:pPr lvl="1"/>
            <a:r>
              <a:rPr lang="en-US" sz="2000" dirty="0"/>
              <a:t>International shortage of computer chips extending procurement time of microTCA cards by 4-6x</a:t>
            </a:r>
          </a:p>
          <a:p>
            <a:pPr lvl="2"/>
            <a:r>
              <a:rPr lang="en-US" sz="1800" dirty="0"/>
              <a:t>Purchasing Long Lead/High Tech components ahead of schedule</a:t>
            </a:r>
          </a:p>
          <a:p>
            <a:endParaRPr lang="en-US" sz="2400" dirty="0"/>
          </a:p>
          <a:p>
            <a:r>
              <a:rPr lang="en-US" sz="2400" dirty="0"/>
              <a:t>Personnel Resources</a:t>
            </a:r>
          </a:p>
          <a:p>
            <a:pPr lvl="1"/>
            <a:r>
              <a:rPr lang="en-US" sz="2000" dirty="0"/>
              <a:t>Lost mid-career PPS engineer to STS</a:t>
            </a:r>
          </a:p>
          <a:p>
            <a:pPr lvl="2"/>
            <a:r>
              <a:rPr lang="en-US" sz="1800" dirty="0"/>
              <a:t>Matrixed to BPLS for FY21-22</a:t>
            </a:r>
          </a:p>
          <a:p>
            <a:pPr lvl="1"/>
            <a:r>
              <a:rPr lang="en-US" sz="2000" dirty="0"/>
              <a:t>Posting opened and actively recruiting</a:t>
            </a:r>
          </a:p>
          <a:p>
            <a:pPr lvl="1"/>
            <a:r>
              <a:rPr lang="en-US" sz="2000" dirty="0"/>
              <a:t>Hired contract engineering support </a:t>
            </a: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EBD4265B-B3CD-EB44-A05F-DFE920B52AA1}"/>
              </a:ext>
            </a:extLst>
          </p:cNvPr>
          <p:cNvSpPr/>
          <p:nvPr/>
        </p:nvSpPr>
        <p:spPr>
          <a:xfrm>
            <a:off x="3667873" y="2120075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B4-7 - Bong</a:t>
            </a:r>
          </a:p>
        </p:txBody>
      </p:sp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1606-BFB8-304E-8708-7852E4388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P.4.6 Final Design Status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641AE1A-4533-AD43-9A82-0ED2FBAC90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522051"/>
              </p:ext>
            </p:extLst>
          </p:nvPr>
        </p:nvGraphicFramePr>
        <p:xfrm>
          <a:off x="429767" y="1703112"/>
          <a:ext cx="11430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17613077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8455215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2963216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2696816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47243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Final Design Review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Purchase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76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P4.6.2 BPLS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FY22</a:t>
                      </a:r>
                      <a:r>
                        <a:rPr lang="en-US" baseline="0" dirty="0"/>
                        <a:t> Q1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FY21 Q3 - FY22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FY22 Q3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679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P.4.6.3 PPS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FY21 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FY21 Q3 - FY22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FY22 Q1-FY23 Q3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758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P.4.6.4 Injection Controls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FY21 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FY22 Q2-Q3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FY22 Q3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867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P.4.6.5 Extraction Controls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FY23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FY23 Q2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379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04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93" y="46383"/>
            <a:ext cx="11430000" cy="384998"/>
          </a:xfrm>
        </p:spPr>
        <p:txBody>
          <a:bodyPr/>
          <a:lstStyle/>
          <a:p>
            <a:r>
              <a:rPr lang="en-US" dirty="0"/>
              <a:t>P4.6 Installation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3F0A1-74D3-2C4B-AB0A-FE809A1A1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68" y="502516"/>
            <a:ext cx="10412032" cy="5932151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DCCA8095-C720-5E43-8406-4B3DA9E7EFAF}"/>
              </a:ext>
            </a:extLst>
          </p:cNvPr>
          <p:cNvSpPr/>
          <p:nvPr/>
        </p:nvSpPr>
        <p:spPr>
          <a:xfrm>
            <a:off x="7276671" y="1439187"/>
            <a:ext cx="1099930" cy="622852"/>
          </a:xfrm>
          <a:prstGeom prst="wedgeRoundRectCallout">
            <a:avLst>
              <a:gd name="adj1" fmla="val -40351"/>
              <a:gd name="adj2" fmla="val 70160"/>
              <a:gd name="adj3" fmla="val 16667"/>
            </a:avLst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4.6.2 Install BPLS Test System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321359E-8DA6-6447-8897-93049AFE6826}"/>
              </a:ext>
            </a:extLst>
          </p:cNvPr>
          <p:cNvSpPr/>
          <p:nvPr/>
        </p:nvSpPr>
        <p:spPr>
          <a:xfrm>
            <a:off x="3043860" y="1510749"/>
            <a:ext cx="1509091" cy="622852"/>
          </a:xfrm>
          <a:prstGeom prst="wedgeRoundRectCallout">
            <a:avLst>
              <a:gd name="adj1" fmla="val -36640"/>
              <a:gd name="adj2" fmla="val 79521"/>
              <a:gd name="adj3" fmla="val 16667"/>
            </a:avLst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4.6.3 Install RTBT PPS Rack Upgrade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4D51AE5-E77B-4641-B352-6C55F2D1BAFB}"/>
              </a:ext>
            </a:extLst>
          </p:cNvPr>
          <p:cNvSpPr/>
          <p:nvPr/>
        </p:nvSpPr>
        <p:spPr>
          <a:xfrm>
            <a:off x="9315449" y="1235105"/>
            <a:ext cx="1318590" cy="622852"/>
          </a:xfrm>
          <a:prstGeom prst="wedgeRoundRectCallout">
            <a:avLst>
              <a:gd name="adj1" fmla="val -37014"/>
              <a:gd name="adj2" fmla="val 84841"/>
              <a:gd name="adj3" fmla="val 16667"/>
            </a:avLst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4.6.2 Commission BPLS System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FF14F7FF-AC9E-D34B-B000-A051382E9B76}"/>
              </a:ext>
            </a:extLst>
          </p:cNvPr>
          <p:cNvSpPr/>
          <p:nvPr/>
        </p:nvSpPr>
        <p:spPr>
          <a:xfrm>
            <a:off x="8454887" y="2259879"/>
            <a:ext cx="1318590" cy="622852"/>
          </a:xfrm>
          <a:prstGeom prst="wedgeRoundRectCallout">
            <a:avLst>
              <a:gd name="adj1" fmla="val 111830"/>
              <a:gd name="adj2" fmla="val 2926"/>
              <a:gd name="adj3" fmla="val 16667"/>
            </a:avLst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4.6.2 Certify BPLS System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CAD1470-4F5E-384E-BB37-BA79ACC819AA}"/>
              </a:ext>
            </a:extLst>
          </p:cNvPr>
          <p:cNvSpPr/>
          <p:nvPr/>
        </p:nvSpPr>
        <p:spPr>
          <a:xfrm>
            <a:off x="9974744" y="2816470"/>
            <a:ext cx="1442003" cy="622852"/>
          </a:xfrm>
          <a:prstGeom prst="wedgeRoundRectCallout">
            <a:avLst>
              <a:gd name="adj1" fmla="val -36341"/>
              <a:gd name="adj2" fmla="val 84841"/>
              <a:gd name="adj3" fmla="val 16667"/>
            </a:avLst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4.6.3 Integrate Stub PPS Components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2EF22DCD-2E1B-A648-AA62-7AC30D8CC30E}"/>
              </a:ext>
            </a:extLst>
          </p:cNvPr>
          <p:cNvSpPr/>
          <p:nvPr/>
        </p:nvSpPr>
        <p:spPr>
          <a:xfrm flipH="1">
            <a:off x="5753828" y="1439187"/>
            <a:ext cx="1099930" cy="622852"/>
          </a:xfrm>
          <a:prstGeom prst="wedgeRoundRectCallout">
            <a:avLst>
              <a:gd name="adj1" fmla="val -40351"/>
              <a:gd name="adj2" fmla="val 70160"/>
              <a:gd name="adj3" fmla="val 16667"/>
            </a:avLst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4.6.4 Install Injection Kicker control HW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E13B226-D051-C841-924A-C891FF1CD55C}"/>
              </a:ext>
            </a:extLst>
          </p:cNvPr>
          <p:cNvSpPr/>
          <p:nvPr/>
        </p:nvSpPr>
        <p:spPr>
          <a:xfrm flipH="1">
            <a:off x="4895237" y="2820773"/>
            <a:ext cx="1099930" cy="622852"/>
          </a:xfrm>
          <a:prstGeom prst="wedgeRoundRectCallout">
            <a:avLst>
              <a:gd name="adj1" fmla="val -40351"/>
              <a:gd name="adj2" fmla="val 70160"/>
              <a:gd name="adj3" fmla="val 16667"/>
            </a:avLst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4.6.4 Install Injection Controls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6EF14A6-A7FF-7845-87CA-2AB74BAD985A}"/>
              </a:ext>
            </a:extLst>
          </p:cNvPr>
          <p:cNvSpPr/>
          <p:nvPr/>
        </p:nvSpPr>
        <p:spPr>
          <a:xfrm flipH="1">
            <a:off x="6652715" y="2816470"/>
            <a:ext cx="1099930" cy="622852"/>
          </a:xfrm>
          <a:prstGeom prst="wedgeRoundRectCallout">
            <a:avLst>
              <a:gd name="adj1" fmla="val -40351"/>
              <a:gd name="adj2" fmla="val 70160"/>
              <a:gd name="adj3" fmla="val 16667"/>
            </a:avLst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4.6.5 Install Extraction Controls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1FC473-3917-3848-BD4D-048D8DCE6EC5}"/>
              </a:ext>
            </a:extLst>
          </p:cNvPr>
          <p:cNvSpPr/>
          <p:nvPr/>
        </p:nvSpPr>
        <p:spPr>
          <a:xfrm>
            <a:off x="3043860" y="6434667"/>
            <a:ext cx="7340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https://ns-staff.ornl.gov/operations/Schedules/DraftLong.pdf</a:t>
            </a:r>
            <a:r>
              <a:rPr lang="en-US" sz="1200" dirty="0"/>
              <a:t>. Accessed 14 July, 2021</a:t>
            </a:r>
          </a:p>
        </p:txBody>
      </p:sp>
      <p:sp>
        <p:nvSpPr>
          <p:cNvPr id="13" name="Rectangle: Rounded Corners 20">
            <a:extLst>
              <a:ext uri="{FF2B5EF4-FFF2-40B4-BE49-F238E27FC236}">
                <a16:creationId xmlns:a16="http://schemas.microsoft.com/office/drawing/2014/main" id="{CD95E2AF-A6A4-764B-B75C-E908D7958C05}"/>
              </a:ext>
            </a:extLst>
          </p:cNvPr>
          <p:cNvSpPr/>
          <p:nvPr/>
        </p:nvSpPr>
        <p:spPr>
          <a:xfrm>
            <a:off x="10695745" y="124340"/>
            <a:ext cx="1187285" cy="30704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Charge 5</a:t>
            </a: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9">
            <a:extLst>
              <a:ext uri="{FF2B5EF4-FFF2-40B4-BE49-F238E27FC236}">
                <a16:creationId xmlns:a16="http://schemas.microsoft.com/office/drawing/2014/main" id="{52A8AC66-589C-A446-8A13-1376C288A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3212" y="938247"/>
            <a:ext cx="7825136" cy="5354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7CBF9-D93D-4A7B-ADF6-041920F92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P.4 – Ring Systems May 2021 Status Summary Schedule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8A4B6D8-3C4B-564C-97F2-C02C4C18221A}"/>
              </a:ext>
            </a:extLst>
          </p:cNvPr>
          <p:cNvSpPr/>
          <p:nvPr/>
        </p:nvSpPr>
        <p:spPr>
          <a:xfrm>
            <a:off x="747873" y="4372655"/>
            <a:ext cx="6512069" cy="609600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79E46634-DEEC-5E43-B3F1-4320841119D8}"/>
              </a:ext>
            </a:extLst>
          </p:cNvPr>
          <p:cNvSpPr/>
          <p:nvPr/>
        </p:nvSpPr>
        <p:spPr>
          <a:xfrm>
            <a:off x="10933042" y="257502"/>
            <a:ext cx="1187285" cy="30704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Charge 4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84CE508-5B7B-EF4D-9703-3D4CC4325E35}"/>
              </a:ext>
            </a:extLst>
          </p:cNvPr>
          <p:cNvSpPr/>
          <p:nvPr/>
        </p:nvSpPr>
        <p:spPr>
          <a:xfrm>
            <a:off x="4634432" y="3338115"/>
            <a:ext cx="214272" cy="230589"/>
          </a:xfrm>
          <a:prstGeom prst="triangle">
            <a:avLst/>
          </a:prstGeom>
          <a:noFill/>
          <a:ln w="38100">
            <a:solidFill>
              <a:srgbClr val="7030A0"/>
            </a:solidFill>
            <a:prstDash val="sys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3923DFB-5B9D-384A-9A30-C8983FD54289}"/>
              </a:ext>
            </a:extLst>
          </p:cNvPr>
          <p:cNvSpPr/>
          <p:nvPr/>
        </p:nvSpPr>
        <p:spPr>
          <a:xfrm>
            <a:off x="4675780" y="1754129"/>
            <a:ext cx="214272" cy="230589"/>
          </a:xfrm>
          <a:prstGeom prst="triangle">
            <a:avLst/>
          </a:prstGeom>
          <a:noFill/>
          <a:ln w="38100">
            <a:solidFill>
              <a:srgbClr val="7030A0"/>
            </a:solidFill>
            <a:prstDash val="sys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0D56493D-8727-FD46-911D-E1CB5F90B596}"/>
              </a:ext>
            </a:extLst>
          </p:cNvPr>
          <p:cNvSpPr/>
          <p:nvPr/>
        </p:nvSpPr>
        <p:spPr>
          <a:xfrm>
            <a:off x="4550737" y="3099575"/>
            <a:ext cx="214272" cy="230589"/>
          </a:xfrm>
          <a:prstGeom prst="triangle">
            <a:avLst/>
          </a:prstGeom>
          <a:noFill/>
          <a:ln w="38100">
            <a:solidFill>
              <a:srgbClr val="7030A0"/>
            </a:solidFill>
            <a:prstDash val="sys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7713D66-5A67-AD44-8D41-3CF281A1865C}"/>
              </a:ext>
            </a:extLst>
          </p:cNvPr>
          <p:cNvSpPr/>
          <p:nvPr/>
        </p:nvSpPr>
        <p:spPr>
          <a:xfrm>
            <a:off x="3831860" y="3883567"/>
            <a:ext cx="933149" cy="261630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sys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8CCBD0B8-21E1-5A4C-B97B-B300D94CC676}"/>
              </a:ext>
            </a:extLst>
          </p:cNvPr>
          <p:cNvSpPr/>
          <p:nvPr/>
        </p:nvSpPr>
        <p:spPr>
          <a:xfrm>
            <a:off x="8949133" y="1975334"/>
            <a:ext cx="214272" cy="230589"/>
          </a:xfrm>
          <a:prstGeom prst="triangle">
            <a:avLst/>
          </a:prstGeom>
          <a:noFill/>
          <a:ln w="38100">
            <a:solidFill>
              <a:srgbClr val="7030A0"/>
            </a:solidFill>
            <a:prstDash val="sys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D60F03C-A145-634D-972C-381E5EEDD607}"/>
              </a:ext>
            </a:extLst>
          </p:cNvPr>
          <p:cNvSpPr/>
          <p:nvPr/>
        </p:nvSpPr>
        <p:spPr>
          <a:xfrm>
            <a:off x="8949134" y="2387979"/>
            <a:ext cx="214272" cy="261630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sys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EC6130-B5CB-8F41-9125-F67DFEA24189}"/>
              </a:ext>
            </a:extLst>
          </p:cNvPr>
          <p:cNvSpPr/>
          <p:nvPr/>
        </p:nvSpPr>
        <p:spPr>
          <a:xfrm>
            <a:off x="8937680" y="1373907"/>
            <a:ext cx="451449" cy="28435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10313B6B-FABD-5640-8DC5-1582E3A6C07B}"/>
              </a:ext>
            </a:extLst>
          </p:cNvPr>
          <p:cNvSpPr/>
          <p:nvPr/>
        </p:nvSpPr>
        <p:spPr>
          <a:xfrm>
            <a:off x="4741539" y="4944953"/>
            <a:ext cx="214272" cy="230589"/>
          </a:xfrm>
          <a:prstGeom prst="triangle">
            <a:avLst/>
          </a:prstGeom>
          <a:noFill/>
          <a:ln w="38100">
            <a:solidFill>
              <a:srgbClr val="7030A0"/>
            </a:solidFill>
            <a:prstDash val="sys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718E1EB5-E250-E64F-A9C6-F1BD0CD7293A}"/>
              </a:ext>
            </a:extLst>
          </p:cNvPr>
          <p:cNvSpPr/>
          <p:nvPr/>
        </p:nvSpPr>
        <p:spPr>
          <a:xfrm>
            <a:off x="9234697" y="1892410"/>
            <a:ext cx="214272" cy="852317"/>
          </a:xfrm>
          <a:prstGeom prst="righ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DD2942-B541-C346-9DEA-0C3C8E525E36}"/>
              </a:ext>
            </a:extLst>
          </p:cNvPr>
          <p:cNvSpPr txBox="1"/>
          <p:nvPr/>
        </p:nvSpPr>
        <p:spPr>
          <a:xfrm>
            <a:off x="9556105" y="2175452"/>
            <a:ext cx="163846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P.4.6 Dependent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02DAE1-A77E-9648-BFBC-DA593A71E07B}"/>
              </a:ext>
            </a:extLst>
          </p:cNvPr>
          <p:cNvSpPr txBox="1"/>
          <p:nvPr/>
        </p:nvSpPr>
        <p:spPr>
          <a:xfrm>
            <a:off x="9556105" y="1372034"/>
            <a:ext cx="139942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P.4.6 Scope</a:t>
            </a:r>
          </a:p>
        </p:txBody>
      </p:sp>
    </p:spTree>
    <p:extLst>
      <p:ext uri="{BB962C8B-B14F-4D97-AF65-F5344CB8AC3E}">
        <p14:creationId xmlns:p14="http://schemas.microsoft.com/office/powerpoint/2010/main" val="1310782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12DB4E-EFBF-0149-BCBF-BE4C72D70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2" y="1449426"/>
            <a:ext cx="11683695" cy="877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9DE87-2CA6-4D10-BB0F-4AF2FF6E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Changes since CD-2/3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6214E-61C8-5844-A717-6BA5A453533D}"/>
              </a:ext>
            </a:extLst>
          </p:cNvPr>
          <p:cNvSpPr txBox="1"/>
          <p:nvPr/>
        </p:nvSpPr>
        <p:spPr>
          <a:xfrm>
            <a:off x="787179" y="2926080"/>
            <a:ext cx="10980751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Ring Controls is 49% complete with 2.5 FY remaining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Change in ETC since CD2/3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P.4.6.2	BPLS: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+mn-lt"/>
              </a:rPr>
              <a:t>Per preliminary design review recommendations: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Purchased development equipment and software to mitigate technical risk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Designed and fabricated special test fixtures needed for calibration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Added additional contract FPGA design and V&amp;V engineering experts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Early purchase of equipment impacted by COVID-19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dirty="0"/>
              <a:t>P.4.6.3</a:t>
            </a:r>
            <a:r>
              <a:rPr lang="en-US" dirty="0">
                <a:latin typeface="+mn-lt"/>
              </a:rPr>
              <a:t>	PPS: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	Incorporated PPU scope of the RTBT PPS Rack Upgrade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Engineering and design labor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Materials</a:t>
            </a:r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47D00307-C430-EC40-BF26-67C6DA0D9DF6}"/>
              </a:ext>
            </a:extLst>
          </p:cNvPr>
          <p:cNvSpPr/>
          <p:nvPr/>
        </p:nvSpPr>
        <p:spPr>
          <a:xfrm>
            <a:off x="10933042" y="257502"/>
            <a:ext cx="1187285" cy="30704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Charge 4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82EF83-AE76-A343-8293-5B1E8A5FB0FE}"/>
              </a:ext>
            </a:extLst>
          </p:cNvPr>
          <p:cNvSpPr/>
          <p:nvPr/>
        </p:nvSpPr>
        <p:spPr>
          <a:xfrm>
            <a:off x="11152414" y="1420586"/>
            <a:ext cx="967913" cy="90623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CFEED-190B-A442-A9B8-736A356FBC3D}"/>
              </a:ext>
            </a:extLst>
          </p:cNvPr>
          <p:cNvSpPr txBox="1"/>
          <p:nvPr/>
        </p:nvSpPr>
        <p:spPr>
          <a:xfrm>
            <a:off x="4301655" y="3429000"/>
            <a:ext cx="263983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4C8860"/>
                </a:solidFill>
                <a:latin typeface="+mn-lt"/>
              </a:rPr>
              <a:t>Ref: PCR PP-2021-01</a:t>
            </a:r>
          </a:p>
        </p:txBody>
      </p:sp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F01A0AD7-7E05-FE43-85DF-D12F4865114F}"/>
              </a:ext>
            </a:extLst>
          </p:cNvPr>
          <p:cNvSpPr/>
          <p:nvPr/>
        </p:nvSpPr>
        <p:spPr>
          <a:xfrm>
            <a:off x="10455965" y="3770632"/>
            <a:ext cx="1290092" cy="30704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B4-7 Bong</a:t>
            </a:r>
          </a:p>
        </p:txBody>
      </p:sp>
    </p:spTree>
    <p:extLst>
      <p:ext uri="{BB962C8B-B14F-4D97-AF65-F5344CB8AC3E}">
        <p14:creationId xmlns:p14="http://schemas.microsoft.com/office/powerpoint/2010/main" val="1202133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7763-1C42-44D1-AAB5-0F0E37FF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and Estimate to Complete</a:t>
            </a:r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BB171774-2D7E-964A-BDE0-5D53123DCD6E}"/>
              </a:ext>
            </a:extLst>
          </p:cNvPr>
          <p:cNvSpPr/>
          <p:nvPr/>
        </p:nvSpPr>
        <p:spPr>
          <a:xfrm>
            <a:off x="10686554" y="257502"/>
            <a:ext cx="1433774" cy="30704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Charges: 4,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ABF2F-AAFE-F54C-A0E5-AB5A20531855}"/>
              </a:ext>
            </a:extLst>
          </p:cNvPr>
          <p:cNvSpPr txBox="1"/>
          <p:nvPr/>
        </p:nvSpPr>
        <p:spPr>
          <a:xfrm>
            <a:off x="2433099" y="4365266"/>
            <a:ext cx="61702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ETC is understood and achievable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9E14D-3D8C-B64A-8B2B-19EB3E1C4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67" y="1751823"/>
            <a:ext cx="10687665" cy="24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2395C-984A-401B-A8EC-7EBE630B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to Complete by FY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7BFAC4-CC91-43D5-8C3D-8AFB7DF33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8308" y="1009578"/>
            <a:ext cx="8235383" cy="4222379"/>
          </a:xfrm>
          <a:prstGeom prst="rect">
            <a:avLst/>
          </a:prstGeom>
        </p:spPr>
      </p:pic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E0B20C46-64A2-144D-8895-3B5D4E3CE2AC}"/>
              </a:ext>
            </a:extLst>
          </p:cNvPr>
          <p:cNvSpPr/>
          <p:nvPr/>
        </p:nvSpPr>
        <p:spPr>
          <a:xfrm>
            <a:off x="10933042" y="257502"/>
            <a:ext cx="1187285" cy="30704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Charge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BD783-913F-2545-9F14-0C4FF5B85A2D}"/>
              </a:ext>
            </a:extLst>
          </p:cNvPr>
          <p:cNvSpPr txBox="1"/>
          <p:nvPr/>
        </p:nvSpPr>
        <p:spPr>
          <a:xfrm>
            <a:off x="1978309" y="5446643"/>
            <a:ext cx="82353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FY21 Design and long lead procurements. FY22 Procurement, fabrication and installation. FY23 Commissioning and clean up</a:t>
            </a:r>
          </a:p>
        </p:txBody>
      </p:sp>
    </p:spTree>
    <p:extLst>
      <p:ext uri="{BB962C8B-B14F-4D97-AF65-F5344CB8AC3E}">
        <p14:creationId xmlns:p14="http://schemas.microsoft.com/office/powerpoint/2010/main" val="3293483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5F16B-1C5C-406E-A688-B15B95D17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885" y="1395808"/>
            <a:ext cx="8730229" cy="4066384"/>
          </a:xfrm>
          <a:prstGeom prst="rect">
            <a:avLst/>
          </a:prstGeom>
        </p:spPr>
      </p:pic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34F09565-5316-0948-BBFD-5A425442C180}"/>
              </a:ext>
            </a:extLst>
          </p:cNvPr>
          <p:cNvSpPr/>
          <p:nvPr/>
        </p:nvSpPr>
        <p:spPr>
          <a:xfrm>
            <a:off x="10933042" y="257502"/>
            <a:ext cx="1187285" cy="30704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Charge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58020-429E-BA48-AEAA-08EA35F0FD08}"/>
              </a:ext>
            </a:extLst>
          </p:cNvPr>
          <p:cNvSpPr txBox="1"/>
          <p:nvPr/>
        </p:nvSpPr>
        <p:spPr>
          <a:xfrm>
            <a:off x="1730885" y="5573864"/>
            <a:ext cx="873022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BPLS requires significant labor support because it is a credited control</a:t>
            </a:r>
          </a:p>
        </p:txBody>
      </p:sp>
    </p:spTree>
    <p:extLst>
      <p:ext uri="{BB962C8B-B14F-4D97-AF65-F5344CB8AC3E}">
        <p14:creationId xmlns:p14="http://schemas.microsoft.com/office/powerpoint/2010/main" val="631771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37968"/>
            <a:ext cx="11430000" cy="4664253"/>
          </a:xfrm>
        </p:spPr>
        <p:txBody>
          <a:bodyPr/>
          <a:lstStyle/>
          <a:p>
            <a:pPr lvl="1"/>
            <a:r>
              <a:rPr lang="en-US" dirty="0"/>
              <a:t>CD 2/3 - Added BPLS to Risk Registry</a:t>
            </a:r>
          </a:p>
          <a:p>
            <a:pPr lvl="2"/>
            <a:r>
              <a:rPr lang="en-US" dirty="0"/>
              <a:t>Low Risk to achieving power ramp up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 recommendations from prior reviews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099BCAB5-E4AC-114C-AAD8-662D4C6295E6}"/>
              </a:ext>
            </a:extLst>
          </p:cNvPr>
          <p:cNvSpPr/>
          <p:nvPr/>
        </p:nvSpPr>
        <p:spPr>
          <a:xfrm>
            <a:off x="8935901" y="1726759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B4-1 Evans</a:t>
            </a: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5877" y="167641"/>
            <a:ext cx="11422261" cy="535531"/>
          </a:xfrm>
        </p:spPr>
        <p:txBody>
          <a:bodyPr/>
          <a:lstStyle/>
          <a:p>
            <a:r>
              <a:rPr lang="en-US" dirty="0"/>
              <a:t>One Year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082" y="780722"/>
            <a:ext cx="9493996" cy="5527089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P.4.6.2 BPLS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Complete final design and final design review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Install test system in FY22B Outage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P.4.6.3 PPS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Complete RTBT PPS Rack Upgrade to certified safety hardware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P.4.6.4 Injection controls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Procure and fabricate injection region water skid control cabinets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Century Gothic" panose="020B0502020202020204" pitchFamily="34" charset="0"/>
              </a:rPr>
              <a:t>P.4.6.5 Extraction controls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latin typeface="Century Gothic" panose="020B0502020202020204" pitchFamily="34" charset="0"/>
              </a:rPr>
              <a:t>No activity planned until FY23 2Q</a:t>
            </a:r>
          </a:p>
          <a:p>
            <a:pPr lvl="1">
              <a:spcBef>
                <a:spcPts val="600"/>
              </a:spcBef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/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BB4299C8-84B3-8E44-87D6-E7F259BEAD4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1, 2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95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5877" y="167641"/>
            <a:ext cx="11422261" cy="535531"/>
          </a:xfrm>
        </p:spPr>
        <p:txBody>
          <a:bodyPr/>
          <a:lstStyle/>
          <a:p>
            <a:r>
              <a:rPr lang="en-US" dirty="0"/>
              <a:t>EHS&amp;Q fully integrated into P.4.6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082" y="780722"/>
            <a:ext cx="9493996" cy="5527089"/>
          </a:xfrm>
        </p:spPr>
        <p:txBody>
          <a:bodyPr/>
          <a:lstStyle/>
          <a:p>
            <a:pPr marL="403225" lvl="1" indent="0">
              <a:spcBef>
                <a:spcPts val="600"/>
              </a:spcBef>
              <a:buNone/>
            </a:pPr>
            <a:r>
              <a:rPr lang="en-US" sz="2000" dirty="0">
                <a:latin typeface="Century Gothic" panose="020B0502020202020204" pitchFamily="34" charset="0"/>
              </a:rPr>
              <a:t>EH&amp;S in an integral part of the design and work planning process</a:t>
            </a:r>
          </a:p>
          <a:p>
            <a:pPr marL="403225" lvl="1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	Designs like PPS power distribution minimize hazards like AC voltage</a:t>
            </a:r>
          </a:p>
          <a:p>
            <a:pPr marL="403225" lvl="1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	Material handling considered in rack design</a:t>
            </a:r>
          </a:p>
          <a:p>
            <a:pPr marL="403225" lvl="1" indent="0">
              <a:spcBef>
                <a:spcPts val="600"/>
              </a:spcBef>
              <a:buNone/>
            </a:pPr>
            <a:r>
              <a:rPr lang="en-US" sz="2000" dirty="0">
                <a:latin typeface="Century Gothic" panose="020B0502020202020204" pitchFamily="34" charset="0"/>
              </a:rPr>
              <a:t>	Preparing work packages, which address safety, is included 	in the schedule</a:t>
            </a:r>
          </a:p>
          <a:p>
            <a:pPr marL="403225" lvl="1" indent="0">
              <a:spcBef>
                <a:spcPts val="600"/>
              </a:spcBef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403225" lvl="1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Workspaces have Research Safety Summaries (RSS) – personnel required to read and acknowledge</a:t>
            </a:r>
          </a:p>
          <a:p>
            <a:pPr marL="403225" lvl="1" indent="0">
              <a:spcBef>
                <a:spcPts val="600"/>
              </a:spcBef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403225" lvl="1" indent="0">
              <a:spcBef>
                <a:spcPts val="600"/>
              </a:spcBef>
              <a:buNone/>
            </a:pPr>
            <a:r>
              <a:rPr lang="en-US" sz="2000" dirty="0">
                <a:latin typeface="Century Gothic" panose="020B0502020202020204" pitchFamily="34" charset="0"/>
              </a:rPr>
              <a:t>March 2020 to present ORNL has been operating under DOE approved COVID restrictions</a:t>
            </a:r>
          </a:p>
          <a:p>
            <a:pPr marL="403225" lvl="1" indent="0">
              <a:spcBef>
                <a:spcPts val="600"/>
              </a:spcBef>
              <a:buNone/>
            </a:pPr>
            <a:r>
              <a:rPr lang="en-US" sz="2000" dirty="0">
                <a:latin typeface="Century Gothic" panose="020B0502020202020204" pitchFamily="34" charset="0"/>
              </a:rPr>
              <a:t>	P.4.6 work not significantly impacted by restrictions</a:t>
            </a:r>
          </a:p>
          <a:p>
            <a:pPr marL="403225" lvl="1" indent="0">
              <a:spcBef>
                <a:spcPts val="600"/>
              </a:spcBef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403225" lvl="1" indent="0">
              <a:spcBef>
                <a:spcPts val="600"/>
              </a:spcBef>
              <a:buNone/>
            </a:pPr>
            <a:r>
              <a:rPr lang="en-US" sz="2000" dirty="0">
                <a:latin typeface="Century Gothic" panose="020B0502020202020204" pitchFamily="34" charset="0"/>
              </a:rPr>
              <a:t>Quality representatives included in P.4.6 from the beginning</a:t>
            </a:r>
          </a:p>
          <a:p>
            <a:pPr marL="403225" lvl="1" indent="0">
              <a:spcBef>
                <a:spcPts val="600"/>
              </a:spcBef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403225" lvl="1" indent="0">
              <a:spcBef>
                <a:spcPts val="600"/>
              </a:spcBef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/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BB4299C8-84B3-8E44-87D6-E7F259BEAD4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 3</a:t>
            </a:r>
          </a:p>
        </p:txBody>
      </p:sp>
    </p:spTree>
    <p:extLst>
      <p:ext uri="{BB962C8B-B14F-4D97-AF65-F5344CB8AC3E}">
        <p14:creationId xmlns:p14="http://schemas.microsoft.com/office/powerpoint/2010/main" val="3710650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Controls are Ready to Support PPU KPPs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preliminary technical design for the BPLS (P.4.6.2) is complete and final design progressing</a:t>
            </a:r>
          </a:p>
          <a:p>
            <a:pPr lvl="1"/>
            <a:r>
              <a:rPr lang="en-US" sz="1800" dirty="0"/>
              <a:t>Preliminary design review recommendations are being addressed</a:t>
            </a:r>
          </a:p>
          <a:p>
            <a:pPr lvl="1"/>
            <a:endParaRPr lang="en-US" sz="1800" dirty="0"/>
          </a:p>
          <a:p>
            <a:r>
              <a:rPr lang="en-US" sz="2000" dirty="0"/>
              <a:t>The final technical design for the PPS (P.4.6.3) and Injection Controls (4.6.4) are complete</a:t>
            </a:r>
          </a:p>
          <a:p>
            <a:endParaRPr lang="en-US" sz="2000" dirty="0"/>
          </a:p>
          <a:p>
            <a:r>
              <a:rPr lang="en-US" sz="2000" dirty="0"/>
              <a:t>The Final technical design and implementation for Extraction Controls (P4.6.5) – software only – is scheduled for FY23 Q2</a:t>
            </a:r>
          </a:p>
          <a:p>
            <a:endParaRPr lang="en-US" sz="2000" dirty="0"/>
          </a:p>
          <a:p>
            <a:r>
              <a:rPr lang="en-US" sz="2000" dirty="0"/>
              <a:t>Equipment potentially affected by COVID-19 procured early and are are progressing</a:t>
            </a:r>
          </a:p>
          <a:p>
            <a:endParaRPr lang="en-US" sz="2000" dirty="0"/>
          </a:p>
          <a:p>
            <a:r>
              <a:rPr lang="en-US" sz="2000" dirty="0"/>
              <a:t>P.4.6 Ring Controls cost and schedule are well understood and integrated into overall SNS operating schedule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DFC70-E67B-6341-9251-6D6C79CB64B0}"/>
              </a:ext>
            </a:extLst>
          </p:cNvPr>
          <p:cNvSpPr txBox="1"/>
          <p:nvPr/>
        </p:nvSpPr>
        <p:spPr>
          <a:xfrm>
            <a:off x="3522427" y="5726186"/>
            <a:ext cx="468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C8860"/>
                </a:solidFill>
              </a:rPr>
              <a:t>Thank you for your time!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31835F82-F1CF-D742-915F-5D18136C63DB}"/>
              </a:ext>
            </a:extLst>
          </p:cNvPr>
          <p:cNvSpPr/>
          <p:nvPr/>
        </p:nvSpPr>
        <p:spPr>
          <a:xfrm>
            <a:off x="9622400" y="304514"/>
            <a:ext cx="2002407" cy="286246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Charges:</a:t>
            </a:r>
            <a:r>
              <a:rPr lang="en-US" sz="1400" b="1" baseline="0" dirty="0">
                <a:solidFill>
                  <a:schemeClr val="bg1"/>
                </a:solidFill>
              </a:rPr>
              <a:t> 1, 2, 4, 5, 6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CEB1F-4AFD-024D-8A66-3B7E0186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Controls 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7227C-85BB-704A-8BA8-0A1FEFAF4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10344"/>
            <a:ext cx="11430000" cy="529045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5B00"/>
                </a:solidFill>
              </a:rPr>
              <a:t>P.4.6.1 Management and System Integration </a:t>
            </a:r>
            <a:r>
              <a:rPr lang="en-US" sz="2000" i="1" dirty="0"/>
              <a:t>for WBS P.4.6 Ring Control Systems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5B00"/>
                </a:solidFill>
              </a:rPr>
              <a:t>P.4.6.2 Beam Power Limit System (BPLS): </a:t>
            </a:r>
            <a:r>
              <a:rPr lang="en-US" sz="2000" i="1" dirty="0"/>
              <a:t>Design, Install, and certify a credited control to detect excessive beam power to the First Target Station (FTS) and to shut off the proton beam if the power exceeds a pre-determined limit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5B00"/>
                </a:solidFill>
              </a:rPr>
              <a:t>P.4.6.3 Personnel Protection System (PPS): </a:t>
            </a:r>
            <a:r>
              <a:rPr lang="en-US" sz="2000" i="1" dirty="0"/>
              <a:t>Modify the RTBT PPS to assure continued radiological protection during and after the RTBT stub construction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5B00"/>
                </a:solidFill>
              </a:rPr>
              <a:t>P.4.6.4 Injection Controls: </a:t>
            </a:r>
            <a:r>
              <a:rPr lang="en-US" sz="2000" i="1" dirty="0"/>
              <a:t>Modify Injection stripper foil, power supply, vacuum, and cooling  controls to be compatible with increased beam energy requirements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5B00"/>
                </a:solidFill>
              </a:rPr>
              <a:t>P.4.6.5 Extraction Controls: </a:t>
            </a:r>
            <a:r>
              <a:rPr lang="en-US" sz="2000" i="1" dirty="0"/>
              <a:t>Modify Extraction power supply, vacuum, and cooling controls to be compatible with increased beam energy requirements. Add controls for additional extraction kicker power supplies</a:t>
            </a:r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id="{E690BCB6-E7F4-4A40-867C-2673D79041D0}"/>
              </a:ext>
            </a:extLst>
          </p:cNvPr>
          <p:cNvSpPr/>
          <p:nvPr/>
        </p:nvSpPr>
        <p:spPr>
          <a:xfrm>
            <a:off x="7947690" y="255018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B4-7 - Bong</a:t>
            </a:r>
          </a:p>
        </p:txBody>
      </p:sp>
    </p:spTree>
    <p:extLst>
      <p:ext uri="{BB962C8B-B14F-4D97-AF65-F5344CB8AC3E}">
        <p14:creationId xmlns:p14="http://schemas.microsoft.com/office/powerpoint/2010/main" val="137570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E79FDE-A0DB-D447-BDFC-8FC81C614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904" y="1191491"/>
            <a:ext cx="7439424" cy="53013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304D1-3F23-DE44-8D67-1821BFB1A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2" y="1825625"/>
            <a:ext cx="3246634" cy="4351338"/>
          </a:xfrm>
        </p:spPr>
        <p:txBody>
          <a:bodyPr>
            <a:normAutofit fontScale="92500" lnSpcReduction="20000"/>
          </a:bodyPr>
          <a:lstStyle/>
          <a:p>
            <a:pPr marL="285750" indent="-285750"/>
            <a:r>
              <a:rPr lang="en-US" dirty="0">
                <a:latin typeface="+mn-lt"/>
              </a:rPr>
              <a:t>Architecture remains the same for PPU</a:t>
            </a:r>
          </a:p>
          <a:p>
            <a:pPr marL="285750" indent="-285750"/>
            <a:endParaRPr lang="en-US" dirty="0">
              <a:latin typeface="+mn-lt"/>
            </a:endParaRPr>
          </a:p>
          <a:p>
            <a:pPr marL="285750" indent="-285750"/>
            <a:r>
              <a:rPr lang="en-US" dirty="0">
                <a:latin typeface="+mn-lt"/>
              </a:rPr>
              <a:t>Adding more network nodes, IOCs, PLCs</a:t>
            </a:r>
          </a:p>
          <a:p>
            <a:pPr marL="285750" indent="-285750"/>
            <a:endParaRPr lang="en-US" dirty="0">
              <a:latin typeface="+mn-lt"/>
            </a:endParaRPr>
          </a:p>
          <a:p>
            <a:pPr marL="285750" indent="-285750"/>
            <a:r>
              <a:rPr lang="en-US" dirty="0">
                <a:latin typeface="+mn-lt"/>
              </a:rPr>
              <a:t>Modifying systems to support additional hardware for RING controls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F4864-BC8D-0140-8447-FBCA324B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51473" cy="1421928"/>
          </a:xfrm>
        </p:spPr>
        <p:txBody>
          <a:bodyPr/>
          <a:lstStyle/>
          <a:p>
            <a:r>
              <a:rPr lang="en-US" dirty="0"/>
              <a:t>Controls are based on existing EPICS architecture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C6DBC-8614-5B4E-9D1A-4AE71BA1E4D9}"/>
              </a:ext>
            </a:extLst>
          </p:cNvPr>
          <p:cNvSpPr txBox="1"/>
          <p:nvPr/>
        </p:nvSpPr>
        <p:spPr>
          <a:xfrm>
            <a:off x="4201886" y="6379029"/>
            <a:ext cx="537754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EPICS architecture is scalable and extensible 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45C58242-DC20-1D4C-8D41-4335B4DDCD76}"/>
              </a:ext>
            </a:extLst>
          </p:cNvPr>
          <p:cNvSpPr/>
          <p:nvPr/>
        </p:nvSpPr>
        <p:spPr>
          <a:xfrm>
            <a:off x="9617550" y="963705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B3-7 - Justice</a:t>
            </a:r>
          </a:p>
        </p:txBody>
      </p:sp>
    </p:spTree>
    <p:extLst>
      <p:ext uri="{BB962C8B-B14F-4D97-AF65-F5344CB8AC3E}">
        <p14:creationId xmlns:p14="http://schemas.microsoft.com/office/powerpoint/2010/main" val="3383861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ject 90"/>
          <p:cNvSpPr/>
          <p:nvPr/>
        </p:nvSpPr>
        <p:spPr>
          <a:xfrm>
            <a:off x="1669904" y="12149"/>
            <a:ext cx="815394" cy="121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Rectangle: Rounded Corners 9">
            <a:extLst>
              <a:ext uri="{FF2B5EF4-FFF2-40B4-BE49-F238E27FC236}">
                <a16:creationId xmlns:a16="http://schemas.microsoft.com/office/drawing/2014/main" id="{47F81E20-CCA2-704E-8C07-07E6B7A01BDF}"/>
              </a:ext>
            </a:extLst>
          </p:cNvPr>
          <p:cNvSpPr/>
          <p:nvPr/>
        </p:nvSpPr>
        <p:spPr>
          <a:xfrm>
            <a:off x="10141805" y="27432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 5</a:t>
            </a:r>
          </a:p>
        </p:txBody>
      </p:sp>
      <p:sp>
        <p:nvSpPr>
          <p:cNvPr id="178" name="Title 177">
            <a:extLst>
              <a:ext uri="{FF2B5EF4-FFF2-40B4-BE49-F238E27FC236}">
                <a16:creationId xmlns:a16="http://schemas.microsoft.com/office/drawing/2014/main" id="{0E631E44-9051-1D4F-9AD4-3ED042FA958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fontAlgn="base"/>
            <a:r>
              <a:rPr lang="en-US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WBS P.4.6 Organization</a:t>
            </a:r>
            <a:endParaRPr lang="en-US" dirty="0">
              <a:effectLst/>
            </a:endParaRPr>
          </a:p>
        </p:txBody>
      </p:sp>
      <p:grpSp>
        <p:nvGrpSpPr>
          <p:cNvPr id="388" name="object 2">
            <a:extLst>
              <a:ext uri="{FF2B5EF4-FFF2-40B4-BE49-F238E27FC236}">
                <a16:creationId xmlns:a16="http://schemas.microsoft.com/office/drawing/2014/main" id="{63CB6F93-4101-4BDB-9571-14C8625513DB}"/>
              </a:ext>
            </a:extLst>
          </p:cNvPr>
          <p:cNvGrpSpPr/>
          <p:nvPr/>
        </p:nvGrpSpPr>
        <p:grpSpPr>
          <a:xfrm>
            <a:off x="4999250" y="1221639"/>
            <a:ext cx="1853564" cy="755650"/>
            <a:chOff x="4111164" y="1688706"/>
            <a:chExt cx="1853564" cy="755650"/>
          </a:xfrm>
        </p:grpSpPr>
        <p:pic>
          <p:nvPicPr>
            <p:cNvPr id="389" name="object 3">
              <a:extLst>
                <a:ext uri="{FF2B5EF4-FFF2-40B4-BE49-F238E27FC236}">
                  <a16:creationId xmlns:a16="http://schemas.microsoft.com/office/drawing/2014/main" id="{14D5EEFC-2A22-46D3-A768-57EC6F016F7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0498" y="1709669"/>
              <a:ext cx="1833720" cy="734282"/>
            </a:xfrm>
            <a:prstGeom prst="rect">
              <a:avLst/>
            </a:prstGeom>
          </p:spPr>
        </p:pic>
        <p:pic>
          <p:nvPicPr>
            <p:cNvPr id="390" name="object 4">
              <a:extLst>
                <a:ext uri="{FF2B5EF4-FFF2-40B4-BE49-F238E27FC236}">
                  <a16:creationId xmlns:a16="http://schemas.microsoft.com/office/drawing/2014/main" id="{705DF1FD-6BD3-422A-9584-29BFC9B6000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2751" y="1690293"/>
              <a:ext cx="1827169" cy="731353"/>
            </a:xfrm>
            <a:prstGeom prst="rect">
              <a:avLst/>
            </a:prstGeom>
          </p:spPr>
        </p:pic>
        <p:sp>
          <p:nvSpPr>
            <p:cNvPr id="391" name="object 5">
              <a:extLst>
                <a:ext uri="{FF2B5EF4-FFF2-40B4-BE49-F238E27FC236}">
                  <a16:creationId xmlns:a16="http://schemas.microsoft.com/office/drawing/2014/main" id="{C87A5900-A456-4CE0-97F6-356A348844F9}"/>
                </a:ext>
              </a:extLst>
            </p:cNvPr>
            <p:cNvSpPr/>
            <p:nvPr/>
          </p:nvSpPr>
          <p:spPr>
            <a:xfrm>
              <a:off x="4112751" y="1690293"/>
              <a:ext cx="1827530" cy="731520"/>
            </a:xfrm>
            <a:custGeom>
              <a:avLst/>
              <a:gdLst/>
              <a:ahLst/>
              <a:cxnLst/>
              <a:rect l="l" t="t" r="r" b="b"/>
              <a:pathLst>
                <a:path w="1827529" h="731519">
                  <a:moveTo>
                    <a:pt x="0" y="731353"/>
                  </a:moveTo>
                  <a:lnTo>
                    <a:pt x="0" y="0"/>
                  </a:lnTo>
                  <a:lnTo>
                    <a:pt x="1827169" y="0"/>
                  </a:lnTo>
                  <a:lnTo>
                    <a:pt x="1827169" y="731353"/>
                  </a:lnTo>
                  <a:lnTo>
                    <a:pt x="0" y="731353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6">
              <a:extLst>
                <a:ext uri="{FF2B5EF4-FFF2-40B4-BE49-F238E27FC236}">
                  <a16:creationId xmlns:a16="http://schemas.microsoft.com/office/drawing/2014/main" id="{A6D0FE3B-1B16-42C5-A708-7899C26F6273}"/>
                </a:ext>
              </a:extLst>
            </p:cNvPr>
            <p:cNvSpPr/>
            <p:nvPr/>
          </p:nvSpPr>
          <p:spPr>
            <a:xfrm>
              <a:off x="4135429" y="1713781"/>
              <a:ext cx="1781810" cy="685800"/>
            </a:xfrm>
            <a:custGeom>
              <a:avLst/>
              <a:gdLst/>
              <a:ahLst/>
              <a:cxnLst/>
              <a:rect l="l" t="t" r="r" b="b"/>
              <a:pathLst>
                <a:path w="1781810" h="685800">
                  <a:moveTo>
                    <a:pt x="0" y="685188"/>
                  </a:moveTo>
                  <a:lnTo>
                    <a:pt x="0" y="0"/>
                  </a:lnTo>
                  <a:lnTo>
                    <a:pt x="1781814" y="0"/>
                  </a:lnTo>
                  <a:lnTo>
                    <a:pt x="178181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3" name="object 7">
            <a:extLst>
              <a:ext uri="{FF2B5EF4-FFF2-40B4-BE49-F238E27FC236}">
                <a16:creationId xmlns:a16="http://schemas.microsoft.com/office/drawing/2014/main" id="{DB08D791-1353-494F-B9D5-EACDE9F0ADB1}"/>
              </a:ext>
            </a:extLst>
          </p:cNvPr>
          <p:cNvSpPr txBox="1"/>
          <p:nvPr/>
        </p:nvSpPr>
        <p:spPr>
          <a:xfrm>
            <a:off x="5616632" y="1419486"/>
            <a:ext cx="59690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P.4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Ring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spc="-5" dirty="0">
                <a:latin typeface="Arial"/>
                <a:cs typeface="Arial"/>
              </a:rPr>
              <a:t>Nic</a:t>
            </a:r>
            <a:r>
              <a:rPr sz="900" dirty="0">
                <a:latin typeface="Arial"/>
                <a:cs typeface="Arial"/>
              </a:rPr>
              <a:t>k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Evans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94" name="object 8">
            <a:extLst>
              <a:ext uri="{FF2B5EF4-FFF2-40B4-BE49-F238E27FC236}">
                <a16:creationId xmlns:a16="http://schemas.microsoft.com/office/drawing/2014/main" id="{B8863ECA-512F-4663-93AF-8B53F2F90FE0}"/>
              </a:ext>
            </a:extLst>
          </p:cNvPr>
          <p:cNvGrpSpPr/>
          <p:nvPr/>
        </p:nvGrpSpPr>
        <p:grpSpPr>
          <a:xfrm>
            <a:off x="2874031" y="2250232"/>
            <a:ext cx="846455" cy="708025"/>
            <a:chOff x="1985945" y="2717299"/>
            <a:chExt cx="846455" cy="708025"/>
          </a:xfrm>
        </p:grpSpPr>
        <p:pic>
          <p:nvPicPr>
            <p:cNvPr id="395" name="object 9">
              <a:extLst>
                <a:ext uri="{FF2B5EF4-FFF2-40B4-BE49-F238E27FC236}">
                  <a16:creationId xmlns:a16="http://schemas.microsoft.com/office/drawing/2014/main" id="{2F142613-AA44-4D27-A365-3F892325309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4914" y="2734649"/>
              <a:ext cx="826988" cy="690109"/>
            </a:xfrm>
            <a:prstGeom prst="rect">
              <a:avLst/>
            </a:prstGeom>
          </p:spPr>
        </p:pic>
        <p:pic>
          <p:nvPicPr>
            <p:cNvPr id="396" name="object 10">
              <a:extLst>
                <a:ext uri="{FF2B5EF4-FFF2-40B4-BE49-F238E27FC236}">
                  <a16:creationId xmlns:a16="http://schemas.microsoft.com/office/drawing/2014/main" id="{D9EB2D77-F8EA-4D60-B571-AB34130174D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87533" y="2718886"/>
              <a:ext cx="822874" cy="685188"/>
            </a:xfrm>
            <a:prstGeom prst="rect">
              <a:avLst/>
            </a:prstGeom>
          </p:spPr>
        </p:pic>
        <p:sp>
          <p:nvSpPr>
            <p:cNvPr id="397" name="object 11">
              <a:extLst>
                <a:ext uri="{FF2B5EF4-FFF2-40B4-BE49-F238E27FC236}">
                  <a16:creationId xmlns:a16="http://schemas.microsoft.com/office/drawing/2014/main" id="{2693D451-0A93-4763-A913-522102960B41}"/>
                </a:ext>
              </a:extLst>
            </p:cNvPr>
            <p:cNvSpPr/>
            <p:nvPr/>
          </p:nvSpPr>
          <p:spPr>
            <a:xfrm>
              <a:off x="1987533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60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8" name="object 12">
            <a:extLst>
              <a:ext uri="{FF2B5EF4-FFF2-40B4-BE49-F238E27FC236}">
                <a16:creationId xmlns:a16="http://schemas.microsoft.com/office/drawing/2014/main" id="{D0E8EE62-F1B2-4988-AC52-0023C814BD6F}"/>
              </a:ext>
            </a:extLst>
          </p:cNvPr>
          <p:cNvSpPr txBox="1"/>
          <p:nvPr/>
        </p:nvSpPr>
        <p:spPr>
          <a:xfrm>
            <a:off x="2890455" y="2372755"/>
            <a:ext cx="79375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835" marR="5080" indent="-19177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P.4.2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Injection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Region</a:t>
            </a:r>
            <a:endParaRPr sz="900">
              <a:latin typeface="Arial"/>
              <a:cs typeface="Arial"/>
            </a:endParaRPr>
          </a:p>
          <a:p>
            <a:pPr marL="52705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Robert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Saethre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99" name="object 13">
            <a:extLst>
              <a:ext uri="{FF2B5EF4-FFF2-40B4-BE49-F238E27FC236}">
                <a16:creationId xmlns:a16="http://schemas.microsoft.com/office/drawing/2014/main" id="{464D46EB-E7D5-45F3-9D27-8296791F8070}"/>
              </a:ext>
            </a:extLst>
          </p:cNvPr>
          <p:cNvGrpSpPr/>
          <p:nvPr/>
        </p:nvGrpSpPr>
        <p:grpSpPr>
          <a:xfrm>
            <a:off x="3280706" y="1948230"/>
            <a:ext cx="5697220" cy="1009650"/>
            <a:chOff x="2392620" y="2415297"/>
            <a:chExt cx="5697220" cy="1009650"/>
          </a:xfrm>
        </p:grpSpPr>
        <p:sp>
          <p:nvSpPr>
            <p:cNvPr id="400" name="object 14">
              <a:extLst>
                <a:ext uri="{FF2B5EF4-FFF2-40B4-BE49-F238E27FC236}">
                  <a16:creationId xmlns:a16="http://schemas.microsoft.com/office/drawing/2014/main" id="{008A138E-508C-4AF6-8AAF-281B27750FDB}"/>
                </a:ext>
              </a:extLst>
            </p:cNvPr>
            <p:cNvSpPr/>
            <p:nvPr/>
          </p:nvSpPr>
          <p:spPr>
            <a:xfrm>
              <a:off x="2398970" y="2421647"/>
              <a:ext cx="2627630" cy="297815"/>
            </a:xfrm>
            <a:custGeom>
              <a:avLst/>
              <a:gdLst/>
              <a:ahLst/>
              <a:cxnLst/>
              <a:rect l="l" t="t" r="r" b="b"/>
              <a:pathLst>
                <a:path w="2627629" h="297814">
                  <a:moveTo>
                    <a:pt x="2627366" y="0"/>
                  </a:moveTo>
                  <a:lnTo>
                    <a:pt x="2627366" y="183040"/>
                  </a:lnTo>
                  <a:lnTo>
                    <a:pt x="0" y="183040"/>
                  </a:lnTo>
                  <a:lnTo>
                    <a:pt x="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1" name="object 15">
              <a:extLst>
                <a:ext uri="{FF2B5EF4-FFF2-40B4-BE49-F238E27FC236}">
                  <a16:creationId xmlns:a16="http://schemas.microsoft.com/office/drawing/2014/main" id="{0D7188A8-3E5A-4505-9F67-9E3F3099178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2449" y="2734649"/>
              <a:ext cx="826988" cy="690109"/>
            </a:xfrm>
            <a:prstGeom prst="rect">
              <a:avLst/>
            </a:prstGeom>
          </p:spPr>
        </p:pic>
        <p:pic>
          <p:nvPicPr>
            <p:cNvPr id="402" name="object 16">
              <a:extLst>
                <a:ext uri="{FF2B5EF4-FFF2-40B4-BE49-F238E27FC236}">
                  <a16:creationId xmlns:a16="http://schemas.microsoft.com/office/drawing/2014/main" id="{D9FCF588-E66B-4494-9429-AE285B89134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42266" y="2718886"/>
              <a:ext cx="822874" cy="685188"/>
            </a:xfrm>
            <a:prstGeom prst="rect">
              <a:avLst/>
            </a:prstGeom>
          </p:spPr>
        </p:pic>
        <p:sp>
          <p:nvSpPr>
            <p:cNvPr id="403" name="object 17">
              <a:extLst>
                <a:ext uri="{FF2B5EF4-FFF2-40B4-BE49-F238E27FC236}">
                  <a16:creationId xmlns:a16="http://schemas.microsoft.com/office/drawing/2014/main" id="{E1B8677A-A1AA-49E2-B9A9-AC02C32A81F6}"/>
                </a:ext>
              </a:extLst>
            </p:cNvPr>
            <p:cNvSpPr/>
            <p:nvPr/>
          </p:nvSpPr>
          <p:spPr>
            <a:xfrm>
              <a:off x="7242266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59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4" name="object 18">
            <a:extLst>
              <a:ext uri="{FF2B5EF4-FFF2-40B4-BE49-F238E27FC236}">
                <a16:creationId xmlns:a16="http://schemas.microsoft.com/office/drawing/2014/main" id="{30299E98-C1FA-4ECE-9BF6-593427B33482}"/>
              </a:ext>
            </a:extLst>
          </p:cNvPr>
          <p:cNvSpPr txBox="1"/>
          <p:nvPr/>
        </p:nvSpPr>
        <p:spPr>
          <a:xfrm>
            <a:off x="8227800" y="2372755"/>
            <a:ext cx="62801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325" marR="5080" indent="-17526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P.4.</a:t>
            </a:r>
            <a:r>
              <a:rPr sz="900" b="1" dirty="0">
                <a:latin typeface="Arial"/>
                <a:cs typeface="Arial"/>
              </a:rPr>
              <a:t>7</a:t>
            </a:r>
            <a:r>
              <a:rPr sz="900" b="1" spc="-5" dirty="0">
                <a:latin typeface="Arial"/>
                <a:cs typeface="Arial"/>
              </a:rPr>
              <a:t> RTBT  Stub</a:t>
            </a:r>
            <a:endParaRPr sz="900">
              <a:latin typeface="Arial"/>
              <a:cs typeface="Arial"/>
            </a:endParaRPr>
          </a:p>
          <a:p>
            <a:pPr marL="60325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Nick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Evans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05" name="object 19">
            <a:extLst>
              <a:ext uri="{FF2B5EF4-FFF2-40B4-BE49-F238E27FC236}">
                <a16:creationId xmlns:a16="http://schemas.microsoft.com/office/drawing/2014/main" id="{ABFAE79A-AEAC-4218-9AA8-2241712C7E00}"/>
              </a:ext>
            </a:extLst>
          </p:cNvPr>
          <p:cNvGrpSpPr/>
          <p:nvPr/>
        </p:nvGrpSpPr>
        <p:grpSpPr>
          <a:xfrm>
            <a:off x="5908072" y="1948230"/>
            <a:ext cx="2640330" cy="1009650"/>
            <a:chOff x="5019986" y="2415297"/>
            <a:chExt cx="2640330" cy="1009650"/>
          </a:xfrm>
        </p:grpSpPr>
        <p:sp>
          <p:nvSpPr>
            <p:cNvPr id="406" name="object 20">
              <a:extLst>
                <a:ext uri="{FF2B5EF4-FFF2-40B4-BE49-F238E27FC236}">
                  <a16:creationId xmlns:a16="http://schemas.microsoft.com/office/drawing/2014/main" id="{C9B02644-FF23-4AEB-A2AB-8521E6D89065}"/>
                </a:ext>
              </a:extLst>
            </p:cNvPr>
            <p:cNvSpPr/>
            <p:nvPr/>
          </p:nvSpPr>
          <p:spPr>
            <a:xfrm>
              <a:off x="5026336" y="2421647"/>
              <a:ext cx="2627630" cy="297815"/>
            </a:xfrm>
            <a:custGeom>
              <a:avLst/>
              <a:gdLst/>
              <a:ahLst/>
              <a:cxnLst/>
              <a:rect l="l" t="t" r="r" b="b"/>
              <a:pathLst>
                <a:path w="2627629" h="297814">
                  <a:moveTo>
                    <a:pt x="0" y="0"/>
                  </a:moveTo>
                  <a:lnTo>
                    <a:pt x="0" y="183040"/>
                  </a:lnTo>
                  <a:lnTo>
                    <a:pt x="2627366" y="183040"/>
                  </a:lnTo>
                  <a:lnTo>
                    <a:pt x="2627366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7" name="object 21">
              <a:extLst>
                <a:ext uri="{FF2B5EF4-FFF2-40B4-BE49-F238E27FC236}">
                  <a16:creationId xmlns:a16="http://schemas.microsoft.com/office/drawing/2014/main" id="{263DC9E9-4E75-4900-9A84-E9AFE8A2BE5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3047" y="2734649"/>
              <a:ext cx="826988" cy="690109"/>
            </a:xfrm>
            <a:prstGeom prst="rect">
              <a:avLst/>
            </a:prstGeom>
          </p:spPr>
        </p:pic>
        <p:pic>
          <p:nvPicPr>
            <p:cNvPr id="408" name="object 22">
              <a:extLst>
                <a:ext uri="{FF2B5EF4-FFF2-40B4-BE49-F238E27FC236}">
                  <a16:creationId xmlns:a16="http://schemas.microsoft.com/office/drawing/2014/main" id="{A8DA424B-9B9F-4B78-A561-70ED2F46C48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4483" y="2718886"/>
              <a:ext cx="822064" cy="685188"/>
            </a:xfrm>
            <a:prstGeom prst="rect">
              <a:avLst/>
            </a:prstGeom>
          </p:spPr>
        </p:pic>
        <p:sp>
          <p:nvSpPr>
            <p:cNvPr id="409" name="object 23">
              <a:extLst>
                <a:ext uri="{FF2B5EF4-FFF2-40B4-BE49-F238E27FC236}">
                  <a16:creationId xmlns:a16="http://schemas.microsoft.com/office/drawing/2014/main" id="{34A20F78-DEA8-4B5E-A442-EE766A7874AC}"/>
                </a:ext>
              </a:extLst>
            </p:cNvPr>
            <p:cNvSpPr/>
            <p:nvPr/>
          </p:nvSpPr>
          <p:spPr>
            <a:xfrm>
              <a:off x="6214483" y="2718886"/>
              <a:ext cx="822325" cy="685800"/>
            </a:xfrm>
            <a:custGeom>
              <a:avLst/>
              <a:gdLst/>
              <a:ahLst/>
              <a:cxnLst/>
              <a:rect l="l" t="t" r="r" b="b"/>
              <a:pathLst>
                <a:path w="822325" h="685800">
                  <a:moveTo>
                    <a:pt x="0" y="68518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0" name="object 24">
            <a:extLst>
              <a:ext uri="{FF2B5EF4-FFF2-40B4-BE49-F238E27FC236}">
                <a16:creationId xmlns:a16="http://schemas.microsoft.com/office/drawing/2014/main" id="{7F508852-1365-42F5-A16F-D6E3E5EA2967}"/>
              </a:ext>
            </a:extLst>
          </p:cNvPr>
          <p:cNvSpPr txBox="1"/>
          <p:nvPr/>
        </p:nvSpPr>
        <p:spPr>
          <a:xfrm>
            <a:off x="7221884" y="2303913"/>
            <a:ext cx="584835" cy="560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P.4.</a:t>
            </a:r>
            <a:r>
              <a:rPr sz="900" b="1" dirty="0">
                <a:latin typeface="Arial"/>
                <a:cs typeface="Arial"/>
              </a:rPr>
              <a:t>6</a:t>
            </a:r>
            <a:r>
              <a:rPr sz="900" b="1" spc="-5" dirty="0">
                <a:latin typeface="Arial"/>
                <a:cs typeface="Arial"/>
              </a:rPr>
              <a:t> R</a:t>
            </a:r>
            <a:r>
              <a:rPr sz="900" b="1" spc="5" dirty="0">
                <a:latin typeface="Arial"/>
                <a:cs typeface="Arial"/>
              </a:rPr>
              <a:t>i</a:t>
            </a:r>
            <a:r>
              <a:rPr sz="900" b="1" spc="-5" dirty="0">
                <a:latin typeface="Arial"/>
                <a:cs typeface="Arial"/>
              </a:rPr>
              <a:t>ng  Control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Systems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K</a:t>
            </a:r>
            <a:r>
              <a:rPr sz="800" spc="-10" dirty="0">
                <a:latin typeface="Arial"/>
                <a:cs typeface="Arial"/>
              </a:rPr>
              <a:t>a</a:t>
            </a:r>
            <a:r>
              <a:rPr sz="800" spc="-5" dirty="0">
                <a:latin typeface="Arial"/>
                <a:cs typeface="Arial"/>
              </a:rPr>
              <a:t>ren W</a:t>
            </a:r>
            <a:r>
              <a:rPr sz="800" spc="-10" dirty="0">
                <a:latin typeface="Arial"/>
                <a:cs typeface="Arial"/>
              </a:rPr>
              <a:t>h</a:t>
            </a:r>
            <a:r>
              <a:rPr sz="800" spc="-5" dirty="0">
                <a:latin typeface="Arial"/>
                <a:cs typeface="Arial"/>
              </a:rPr>
              <a:t>ite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11" name="object 25">
            <a:extLst>
              <a:ext uri="{FF2B5EF4-FFF2-40B4-BE49-F238E27FC236}">
                <a16:creationId xmlns:a16="http://schemas.microsoft.com/office/drawing/2014/main" id="{0D7D8C46-2A3D-406D-A02B-F06C5F22B03E}"/>
              </a:ext>
            </a:extLst>
          </p:cNvPr>
          <p:cNvGrpSpPr/>
          <p:nvPr/>
        </p:nvGrpSpPr>
        <p:grpSpPr>
          <a:xfrm>
            <a:off x="3902624" y="1948230"/>
            <a:ext cx="3618229" cy="1009650"/>
            <a:chOff x="3014538" y="2415297"/>
            <a:chExt cx="3618229" cy="1009650"/>
          </a:xfrm>
        </p:grpSpPr>
        <p:sp>
          <p:nvSpPr>
            <p:cNvPr id="412" name="object 26">
              <a:extLst>
                <a:ext uri="{FF2B5EF4-FFF2-40B4-BE49-F238E27FC236}">
                  <a16:creationId xmlns:a16="http://schemas.microsoft.com/office/drawing/2014/main" id="{924DF99C-2B03-4F8D-A1CB-BE4C093AD659}"/>
                </a:ext>
              </a:extLst>
            </p:cNvPr>
            <p:cNvSpPr/>
            <p:nvPr/>
          </p:nvSpPr>
          <p:spPr>
            <a:xfrm>
              <a:off x="5026336" y="2421647"/>
              <a:ext cx="1600200" cy="297815"/>
            </a:xfrm>
            <a:custGeom>
              <a:avLst/>
              <a:gdLst/>
              <a:ahLst/>
              <a:cxnLst/>
              <a:rect l="l" t="t" r="r" b="b"/>
              <a:pathLst>
                <a:path w="1600200" h="297814">
                  <a:moveTo>
                    <a:pt x="0" y="0"/>
                  </a:moveTo>
                  <a:lnTo>
                    <a:pt x="0" y="183040"/>
                  </a:lnTo>
                  <a:lnTo>
                    <a:pt x="1599583" y="183040"/>
                  </a:lnTo>
                  <a:lnTo>
                    <a:pt x="1599583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3" name="object 27">
              <a:extLst>
                <a:ext uri="{FF2B5EF4-FFF2-40B4-BE49-F238E27FC236}">
                  <a16:creationId xmlns:a16="http://schemas.microsoft.com/office/drawing/2014/main" id="{297720A7-C9EE-4623-B507-6B313ED0EF0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34689" y="2734649"/>
              <a:ext cx="826988" cy="690109"/>
            </a:xfrm>
            <a:prstGeom prst="rect">
              <a:avLst/>
            </a:prstGeom>
          </p:spPr>
        </p:pic>
        <p:pic>
          <p:nvPicPr>
            <p:cNvPr id="414" name="object 28">
              <a:extLst>
                <a:ext uri="{FF2B5EF4-FFF2-40B4-BE49-F238E27FC236}">
                  <a16:creationId xmlns:a16="http://schemas.microsoft.com/office/drawing/2014/main" id="{33CE14CE-9D70-4A8A-8C44-624B3A55871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16125" y="2718886"/>
              <a:ext cx="822064" cy="685188"/>
            </a:xfrm>
            <a:prstGeom prst="rect">
              <a:avLst/>
            </a:prstGeom>
          </p:spPr>
        </p:pic>
        <p:sp>
          <p:nvSpPr>
            <p:cNvPr id="415" name="object 29">
              <a:extLst>
                <a:ext uri="{FF2B5EF4-FFF2-40B4-BE49-F238E27FC236}">
                  <a16:creationId xmlns:a16="http://schemas.microsoft.com/office/drawing/2014/main" id="{ED6565F1-6A5A-4504-A165-5C916CAE7609}"/>
                </a:ext>
              </a:extLst>
            </p:cNvPr>
            <p:cNvSpPr/>
            <p:nvPr/>
          </p:nvSpPr>
          <p:spPr>
            <a:xfrm>
              <a:off x="3016125" y="2718886"/>
              <a:ext cx="822325" cy="685800"/>
            </a:xfrm>
            <a:custGeom>
              <a:avLst/>
              <a:gdLst/>
              <a:ahLst/>
              <a:cxnLst/>
              <a:rect l="l" t="t" r="r" b="b"/>
              <a:pathLst>
                <a:path w="822325" h="685800">
                  <a:moveTo>
                    <a:pt x="0" y="68518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6" name="object 30">
            <a:extLst>
              <a:ext uri="{FF2B5EF4-FFF2-40B4-BE49-F238E27FC236}">
                <a16:creationId xmlns:a16="http://schemas.microsoft.com/office/drawing/2014/main" id="{38565546-8DDC-48A8-86C4-3A9B697E4910}"/>
              </a:ext>
            </a:extLst>
          </p:cNvPr>
          <p:cNvSpPr txBox="1"/>
          <p:nvPr/>
        </p:nvSpPr>
        <p:spPr>
          <a:xfrm>
            <a:off x="3919048" y="2372755"/>
            <a:ext cx="79375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080" indent="-22225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P.4.3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Injection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Dump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Charlotte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Barbier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17" name="object 31">
            <a:extLst>
              <a:ext uri="{FF2B5EF4-FFF2-40B4-BE49-F238E27FC236}">
                <a16:creationId xmlns:a16="http://schemas.microsoft.com/office/drawing/2014/main" id="{9695118A-DEBD-4220-9483-4ADC81713A72}"/>
              </a:ext>
            </a:extLst>
          </p:cNvPr>
          <p:cNvGrpSpPr/>
          <p:nvPr/>
        </p:nvGrpSpPr>
        <p:grpSpPr>
          <a:xfrm>
            <a:off x="1846248" y="1948230"/>
            <a:ext cx="4074795" cy="1009650"/>
            <a:chOff x="958162" y="2415297"/>
            <a:chExt cx="4074795" cy="1009650"/>
          </a:xfrm>
        </p:grpSpPr>
        <p:sp>
          <p:nvSpPr>
            <p:cNvPr id="418" name="object 32">
              <a:extLst>
                <a:ext uri="{FF2B5EF4-FFF2-40B4-BE49-F238E27FC236}">
                  <a16:creationId xmlns:a16="http://schemas.microsoft.com/office/drawing/2014/main" id="{B8BAE703-4867-4C42-BDA6-FC02080B0382}"/>
                </a:ext>
              </a:extLst>
            </p:cNvPr>
            <p:cNvSpPr/>
            <p:nvPr/>
          </p:nvSpPr>
          <p:spPr>
            <a:xfrm>
              <a:off x="3427563" y="2421647"/>
              <a:ext cx="1598930" cy="297815"/>
            </a:xfrm>
            <a:custGeom>
              <a:avLst/>
              <a:gdLst/>
              <a:ahLst/>
              <a:cxnLst/>
              <a:rect l="l" t="t" r="r" b="b"/>
              <a:pathLst>
                <a:path w="1598929" h="297814">
                  <a:moveTo>
                    <a:pt x="1598773" y="0"/>
                  </a:moveTo>
                  <a:lnTo>
                    <a:pt x="1598773" y="183040"/>
                  </a:lnTo>
                  <a:lnTo>
                    <a:pt x="0" y="183040"/>
                  </a:lnTo>
                  <a:lnTo>
                    <a:pt x="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9" name="object 33">
              <a:extLst>
                <a:ext uri="{FF2B5EF4-FFF2-40B4-BE49-F238E27FC236}">
                  <a16:creationId xmlns:a16="http://schemas.microsoft.com/office/drawing/2014/main" id="{697C1CD3-3FC2-434B-B025-CBB8AD614C1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6316" y="2734649"/>
              <a:ext cx="826186" cy="690109"/>
            </a:xfrm>
            <a:prstGeom prst="rect">
              <a:avLst/>
            </a:prstGeom>
          </p:spPr>
        </p:pic>
        <p:pic>
          <p:nvPicPr>
            <p:cNvPr id="420" name="object 34">
              <a:extLst>
                <a:ext uri="{FF2B5EF4-FFF2-40B4-BE49-F238E27FC236}">
                  <a16:creationId xmlns:a16="http://schemas.microsoft.com/office/drawing/2014/main" id="{A083063A-AA66-4A6F-9266-863BC666E79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9750" y="2718886"/>
              <a:ext cx="822874" cy="685188"/>
            </a:xfrm>
            <a:prstGeom prst="rect">
              <a:avLst/>
            </a:prstGeom>
          </p:spPr>
        </p:pic>
        <p:sp>
          <p:nvSpPr>
            <p:cNvPr id="421" name="object 35">
              <a:extLst>
                <a:ext uri="{FF2B5EF4-FFF2-40B4-BE49-F238E27FC236}">
                  <a16:creationId xmlns:a16="http://schemas.microsoft.com/office/drawing/2014/main" id="{7968B95B-CDC7-4C0E-B9A7-E7BEE0ADF962}"/>
                </a:ext>
              </a:extLst>
            </p:cNvPr>
            <p:cNvSpPr/>
            <p:nvPr/>
          </p:nvSpPr>
          <p:spPr>
            <a:xfrm>
              <a:off x="959750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60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2" name="object 36">
            <a:extLst>
              <a:ext uri="{FF2B5EF4-FFF2-40B4-BE49-F238E27FC236}">
                <a16:creationId xmlns:a16="http://schemas.microsoft.com/office/drawing/2014/main" id="{92C1D2C6-C518-40B7-B71A-D8B58B8C3E28}"/>
              </a:ext>
            </a:extLst>
          </p:cNvPr>
          <p:cNvSpPr txBox="1"/>
          <p:nvPr/>
        </p:nvSpPr>
        <p:spPr>
          <a:xfrm>
            <a:off x="1897454" y="2243168"/>
            <a:ext cx="723900" cy="68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08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P.4.1</a:t>
            </a:r>
            <a:endParaRPr sz="9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Management  and </a:t>
            </a:r>
            <a:r>
              <a:rPr sz="900" b="1" spc="-5" dirty="0">
                <a:latin typeface="Arial"/>
                <a:cs typeface="Arial"/>
              </a:rPr>
              <a:t>System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Integration 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Nick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Evans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23" name="object 37">
            <a:extLst>
              <a:ext uri="{FF2B5EF4-FFF2-40B4-BE49-F238E27FC236}">
                <a16:creationId xmlns:a16="http://schemas.microsoft.com/office/drawing/2014/main" id="{D4B765B1-1CF2-4024-943D-5DD166573A63}"/>
              </a:ext>
            </a:extLst>
          </p:cNvPr>
          <p:cNvGrpSpPr/>
          <p:nvPr/>
        </p:nvGrpSpPr>
        <p:grpSpPr>
          <a:xfrm>
            <a:off x="2252923" y="1948230"/>
            <a:ext cx="7750175" cy="1009650"/>
            <a:chOff x="1364837" y="2415297"/>
            <a:chExt cx="7750175" cy="1009650"/>
          </a:xfrm>
        </p:grpSpPr>
        <p:sp>
          <p:nvSpPr>
            <p:cNvPr id="424" name="object 38">
              <a:extLst>
                <a:ext uri="{FF2B5EF4-FFF2-40B4-BE49-F238E27FC236}">
                  <a16:creationId xmlns:a16="http://schemas.microsoft.com/office/drawing/2014/main" id="{1158AEF2-E03F-4614-84F6-E80BFA67D03B}"/>
                </a:ext>
              </a:extLst>
            </p:cNvPr>
            <p:cNvSpPr/>
            <p:nvPr/>
          </p:nvSpPr>
          <p:spPr>
            <a:xfrm>
              <a:off x="1371187" y="2421647"/>
              <a:ext cx="3655695" cy="297815"/>
            </a:xfrm>
            <a:custGeom>
              <a:avLst/>
              <a:gdLst/>
              <a:ahLst/>
              <a:cxnLst/>
              <a:rect l="l" t="t" r="r" b="b"/>
              <a:pathLst>
                <a:path w="3655695" h="297814">
                  <a:moveTo>
                    <a:pt x="3655149" y="0"/>
                  </a:moveTo>
                  <a:lnTo>
                    <a:pt x="3655149" y="183040"/>
                  </a:lnTo>
                  <a:lnTo>
                    <a:pt x="0" y="183040"/>
                  </a:lnTo>
                  <a:lnTo>
                    <a:pt x="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5" name="object 39">
              <a:extLst>
                <a:ext uri="{FF2B5EF4-FFF2-40B4-BE49-F238E27FC236}">
                  <a16:creationId xmlns:a16="http://schemas.microsoft.com/office/drawing/2014/main" id="{B71B8403-12F7-43A3-8734-BFF5B35F696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87429" y="2734649"/>
              <a:ext cx="826988" cy="690109"/>
            </a:xfrm>
            <a:prstGeom prst="rect">
              <a:avLst/>
            </a:prstGeom>
          </p:spPr>
        </p:pic>
        <p:pic>
          <p:nvPicPr>
            <p:cNvPr id="426" name="object 40">
              <a:extLst>
                <a:ext uri="{FF2B5EF4-FFF2-40B4-BE49-F238E27FC236}">
                  <a16:creationId xmlns:a16="http://schemas.microsoft.com/office/drawing/2014/main" id="{216F9D50-3960-47B5-8AEA-6508EBF36B4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70049" y="2718886"/>
              <a:ext cx="822874" cy="685188"/>
            </a:xfrm>
            <a:prstGeom prst="rect">
              <a:avLst/>
            </a:prstGeom>
          </p:spPr>
        </p:pic>
        <p:sp>
          <p:nvSpPr>
            <p:cNvPr id="427" name="object 41">
              <a:extLst>
                <a:ext uri="{FF2B5EF4-FFF2-40B4-BE49-F238E27FC236}">
                  <a16:creationId xmlns:a16="http://schemas.microsoft.com/office/drawing/2014/main" id="{64D56411-E2D3-43FC-8F51-F405AB5C6C1E}"/>
                </a:ext>
              </a:extLst>
            </p:cNvPr>
            <p:cNvSpPr/>
            <p:nvPr/>
          </p:nvSpPr>
          <p:spPr>
            <a:xfrm>
              <a:off x="8270049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59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8" name="object 42">
            <a:extLst>
              <a:ext uri="{FF2B5EF4-FFF2-40B4-BE49-F238E27FC236}">
                <a16:creationId xmlns:a16="http://schemas.microsoft.com/office/drawing/2014/main" id="{082CCA9F-7840-4E5A-87B7-3B04774E2144}"/>
              </a:ext>
            </a:extLst>
          </p:cNvPr>
          <p:cNvSpPr txBox="1"/>
          <p:nvPr/>
        </p:nvSpPr>
        <p:spPr>
          <a:xfrm>
            <a:off x="9243383" y="2303913"/>
            <a:ext cx="654050" cy="560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8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P.4.8</a:t>
            </a:r>
            <a:endParaRPr sz="9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Accelerator  </a:t>
            </a:r>
            <a:r>
              <a:rPr sz="900" b="1" dirty="0">
                <a:latin typeface="Arial"/>
                <a:cs typeface="Arial"/>
              </a:rPr>
              <a:t>Physics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Nick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Evans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29" name="object 43">
            <a:extLst>
              <a:ext uri="{FF2B5EF4-FFF2-40B4-BE49-F238E27FC236}">
                <a16:creationId xmlns:a16="http://schemas.microsoft.com/office/drawing/2014/main" id="{2186DAE8-DC6A-4E09-B39F-63642948DF01}"/>
              </a:ext>
            </a:extLst>
          </p:cNvPr>
          <p:cNvGrpSpPr/>
          <p:nvPr/>
        </p:nvGrpSpPr>
        <p:grpSpPr>
          <a:xfrm>
            <a:off x="5908072" y="1948230"/>
            <a:ext cx="3668395" cy="1009650"/>
            <a:chOff x="5019986" y="2415297"/>
            <a:chExt cx="3668395" cy="1009650"/>
          </a:xfrm>
        </p:grpSpPr>
        <p:sp>
          <p:nvSpPr>
            <p:cNvPr id="430" name="object 44">
              <a:extLst>
                <a:ext uri="{FF2B5EF4-FFF2-40B4-BE49-F238E27FC236}">
                  <a16:creationId xmlns:a16="http://schemas.microsoft.com/office/drawing/2014/main" id="{38D74C90-7CCF-40E4-B5AA-376205295905}"/>
                </a:ext>
              </a:extLst>
            </p:cNvPr>
            <p:cNvSpPr/>
            <p:nvPr/>
          </p:nvSpPr>
          <p:spPr>
            <a:xfrm>
              <a:off x="5026336" y="2421647"/>
              <a:ext cx="3655695" cy="297815"/>
            </a:xfrm>
            <a:custGeom>
              <a:avLst/>
              <a:gdLst/>
              <a:ahLst/>
              <a:cxnLst/>
              <a:rect l="l" t="t" r="r" b="b"/>
              <a:pathLst>
                <a:path w="3655695" h="297814">
                  <a:moveTo>
                    <a:pt x="0" y="0"/>
                  </a:moveTo>
                  <a:lnTo>
                    <a:pt x="0" y="183040"/>
                  </a:lnTo>
                  <a:lnTo>
                    <a:pt x="3655149" y="183040"/>
                  </a:lnTo>
                  <a:lnTo>
                    <a:pt x="3655149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1" name="object 45">
              <a:extLst>
                <a:ext uri="{FF2B5EF4-FFF2-40B4-BE49-F238E27FC236}">
                  <a16:creationId xmlns:a16="http://schemas.microsoft.com/office/drawing/2014/main" id="{568A09C3-4CC4-475E-AB89-2C2FBB86B67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04076" y="2734649"/>
              <a:ext cx="826186" cy="690109"/>
            </a:xfrm>
            <a:prstGeom prst="rect">
              <a:avLst/>
            </a:prstGeom>
          </p:spPr>
        </p:pic>
        <p:pic>
          <p:nvPicPr>
            <p:cNvPr id="432" name="object 46">
              <a:extLst>
                <a:ext uri="{FF2B5EF4-FFF2-40B4-BE49-F238E27FC236}">
                  <a16:creationId xmlns:a16="http://schemas.microsoft.com/office/drawing/2014/main" id="{BEB75910-A409-4674-A19B-F608AF57C7B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5890" y="2718886"/>
              <a:ext cx="822874" cy="685188"/>
            </a:xfrm>
            <a:prstGeom prst="rect">
              <a:avLst/>
            </a:prstGeom>
          </p:spPr>
        </p:pic>
        <p:sp>
          <p:nvSpPr>
            <p:cNvPr id="433" name="object 47">
              <a:extLst>
                <a:ext uri="{FF2B5EF4-FFF2-40B4-BE49-F238E27FC236}">
                  <a16:creationId xmlns:a16="http://schemas.microsoft.com/office/drawing/2014/main" id="{8FD8463F-52B6-485D-8AF7-8154B664D233}"/>
                </a:ext>
              </a:extLst>
            </p:cNvPr>
            <p:cNvSpPr/>
            <p:nvPr/>
          </p:nvSpPr>
          <p:spPr>
            <a:xfrm>
              <a:off x="5185890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60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4" name="object 48">
            <a:extLst>
              <a:ext uri="{FF2B5EF4-FFF2-40B4-BE49-F238E27FC236}">
                <a16:creationId xmlns:a16="http://schemas.microsoft.com/office/drawing/2014/main" id="{3CF4550F-89EC-435A-AEE5-38C5E457B7F9}"/>
              </a:ext>
            </a:extLst>
          </p:cNvPr>
          <p:cNvSpPr txBox="1"/>
          <p:nvPr/>
        </p:nvSpPr>
        <p:spPr>
          <a:xfrm>
            <a:off x="6117970" y="2440788"/>
            <a:ext cx="735965" cy="28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P.4.5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Utilities</a:t>
            </a:r>
            <a:endParaRPr sz="900">
              <a:latin typeface="Arial"/>
              <a:cs typeface="Arial"/>
            </a:endParaRPr>
          </a:p>
          <a:p>
            <a:pPr marL="60325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Greg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Norman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35" name="object 49">
            <a:extLst>
              <a:ext uri="{FF2B5EF4-FFF2-40B4-BE49-F238E27FC236}">
                <a16:creationId xmlns:a16="http://schemas.microsoft.com/office/drawing/2014/main" id="{6C76D0AA-FF90-4CE7-BEB3-E02270C6AECF}"/>
              </a:ext>
            </a:extLst>
          </p:cNvPr>
          <p:cNvGrpSpPr/>
          <p:nvPr/>
        </p:nvGrpSpPr>
        <p:grpSpPr>
          <a:xfrm>
            <a:off x="4958754" y="1948230"/>
            <a:ext cx="1533525" cy="1009650"/>
            <a:chOff x="4070668" y="2415297"/>
            <a:chExt cx="1533525" cy="1009650"/>
          </a:xfrm>
        </p:grpSpPr>
        <p:sp>
          <p:nvSpPr>
            <p:cNvPr id="436" name="object 50">
              <a:extLst>
                <a:ext uri="{FF2B5EF4-FFF2-40B4-BE49-F238E27FC236}">
                  <a16:creationId xmlns:a16="http://schemas.microsoft.com/office/drawing/2014/main" id="{97821CED-544A-4381-8BD7-3BFD490F948B}"/>
                </a:ext>
              </a:extLst>
            </p:cNvPr>
            <p:cNvSpPr/>
            <p:nvPr/>
          </p:nvSpPr>
          <p:spPr>
            <a:xfrm>
              <a:off x="5026336" y="2421647"/>
              <a:ext cx="571500" cy="297815"/>
            </a:xfrm>
            <a:custGeom>
              <a:avLst/>
              <a:gdLst/>
              <a:ahLst/>
              <a:cxnLst/>
              <a:rect l="l" t="t" r="r" b="b"/>
              <a:pathLst>
                <a:path w="571500" h="297814">
                  <a:moveTo>
                    <a:pt x="0" y="0"/>
                  </a:moveTo>
                  <a:lnTo>
                    <a:pt x="0" y="183040"/>
                  </a:lnTo>
                  <a:lnTo>
                    <a:pt x="570990" y="183040"/>
                  </a:lnTo>
                  <a:lnTo>
                    <a:pt x="57099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7" name="object 51">
              <a:extLst>
                <a:ext uri="{FF2B5EF4-FFF2-40B4-BE49-F238E27FC236}">
                  <a16:creationId xmlns:a16="http://schemas.microsoft.com/office/drawing/2014/main" id="{FE22FD9A-242B-47DC-9E9A-ACC1DDACAA9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90811" y="2734649"/>
              <a:ext cx="826186" cy="690109"/>
            </a:xfrm>
            <a:prstGeom prst="rect">
              <a:avLst/>
            </a:prstGeom>
          </p:spPr>
        </p:pic>
        <p:pic>
          <p:nvPicPr>
            <p:cNvPr id="438" name="object 52">
              <a:extLst>
                <a:ext uri="{FF2B5EF4-FFF2-40B4-BE49-F238E27FC236}">
                  <a16:creationId xmlns:a16="http://schemas.microsoft.com/office/drawing/2014/main" id="{F89D2ACA-E4F3-46ED-B5A1-B34A5BEDC87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72256" y="2718886"/>
              <a:ext cx="822874" cy="685188"/>
            </a:xfrm>
            <a:prstGeom prst="rect">
              <a:avLst/>
            </a:prstGeom>
          </p:spPr>
        </p:pic>
        <p:sp>
          <p:nvSpPr>
            <p:cNvPr id="439" name="object 53">
              <a:extLst>
                <a:ext uri="{FF2B5EF4-FFF2-40B4-BE49-F238E27FC236}">
                  <a16:creationId xmlns:a16="http://schemas.microsoft.com/office/drawing/2014/main" id="{523CC77D-085E-4954-812F-43E80A10F147}"/>
                </a:ext>
              </a:extLst>
            </p:cNvPr>
            <p:cNvSpPr/>
            <p:nvPr/>
          </p:nvSpPr>
          <p:spPr>
            <a:xfrm>
              <a:off x="4072256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60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0" name="object 54">
            <a:extLst>
              <a:ext uri="{FF2B5EF4-FFF2-40B4-BE49-F238E27FC236}">
                <a16:creationId xmlns:a16="http://schemas.microsoft.com/office/drawing/2014/main" id="{8CFE0545-A33E-40EE-8373-BF93D11175F7}"/>
              </a:ext>
            </a:extLst>
          </p:cNvPr>
          <p:cNvSpPr txBox="1"/>
          <p:nvPr/>
        </p:nvSpPr>
        <p:spPr>
          <a:xfrm>
            <a:off x="5014864" y="2303913"/>
            <a:ext cx="713740" cy="560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08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P.4.4</a:t>
            </a:r>
            <a:endParaRPr sz="900">
              <a:latin typeface="Arial"/>
              <a:cs typeface="Arial"/>
            </a:endParaRPr>
          </a:p>
          <a:p>
            <a:pPr marL="12700" marR="5080" indent="1905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Extraction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Region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R</a:t>
            </a:r>
            <a:r>
              <a:rPr sz="800" spc="-10" dirty="0">
                <a:latin typeface="Arial"/>
                <a:cs typeface="Arial"/>
              </a:rPr>
              <a:t>o</a:t>
            </a:r>
            <a:r>
              <a:rPr sz="800" spc="-5" dirty="0">
                <a:latin typeface="Arial"/>
                <a:cs typeface="Arial"/>
              </a:rPr>
              <a:t>be</a:t>
            </a:r>
            <a:r>
              <a:rPr sz="800" spc="-10" dirty="0">
                <a:latin typeface="Arial"/>
                <a:cs typeface="Arial"/>
              </a:rPr>
              <a:t>r</a:t>
            </a:r>
            <a:r>
              <a:rPr sz="800" spc="-5" dirty="0">
                <a:latin typeface="Arial"/>
                <a:cs typeface="Arial"/>
              </a:rPr>
              <a:t>t</a:t>
            </a:r>
            <a:r>
              <a:rPr sz="80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</a:t>
            </a:r>
            <a:r>
              <a:rPr sz="800" spc="-10" dirty="0">
                <a:latin typeface="Arial"/>
                <a:cs typeface="Arial"/>
              </a:rPr>
              <a:t>a</a:t>
            </a:r>
            <a:r>
              <a:rPr sz="800" spc="-5" dirty="0">
                <a:latin typeface="Arial"/>
                <a:cs typeface="Arial"/>
              </a:rPr>
              <a:t>eth</a:t>
            </a:r>
            <a:r>
              <a:rPr sz="800" spc="-10" dirty="0">
                <a:latin typeface="Arial"/>
                <a:cs typeface="Arial"/>
              </a:rPr>
              <a:t>r</a:t>
            </a:r>
            <a:r>
              <a:rPr sz="800" spc="-5" dirty="0"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41" name="object 55">
            <a:extLst>
              <a:ext uri="{FF2B5EF4-FFF2-40B4-BE49-F238E27FC236}">
                <a16:creationId xmlns:a16="http://schemas.microsoft.com/office/drawing/2014/main" id="{B2140C92-C989-4E90-BE82-76C180299F1F}"/>
              </a:ext>
            </a:extLst>
          </p:cNvPr>
          <p:cNvGrpSpPr/>
          <p:nvPr/>
        </p:nvGrpSpPr>
        <p:grpSpPr>
          <a:xfrm>
            <a:off x="1915091" y="1948230"/>
            <a:ext cx="4006215" cy="1717039"/>
            <a:chOff x="1027005" y="2415297"/>
            <a:chExt cx="4006215" cy="1717039"/>
          </a:xfrm>
        </p:grpSpPr>
        <p:sp>
          <p:nvSpPr>
            <p:cNvPr id="442" name="object 56">
              <a:extLst>
                <a:ext uri="{FF2B5EF4-FFF2-40B4-BE49-F238E27FC236}">
                  <a16:creationId xmlns:a16="http://schemas.microsoft.com/office/drawing/2014/main" id="{889E2C77-1AD9-42DC-8D58-103E955DED29}"/>
                </a:ext>
              </a:extLst>
            </p:cNvPr>
            <p:cNvSpPr/>
            <p:nvPr/>
          </p:nvSpPr>
          <p:spPr>
            <a:xfrm>
              <a:off x="4483693" y="2421647"/>
              <a:ext cx="542925" cy="297815"/>
            </a:xfrm>
            <a:custGeom>
              <a:avLst/>
              <a:gdLst/>
              <a:ahLst/>
              <a:cxnLst/>
              <a:rect l="l" t="t" r="r" b="b"/>
              <a:pathLst>
                <a:path w="542925" h="297814">
                  <a:moveTo>
                    <a:pt x="542643" y="0"/>
                  </a:moveTo>
                  <a:lnTo>
                    <a:pt x="542643" y="183040"/>
                  </a:lnTo>
                  <a:lnTo>
                    <a:pt x="0" y="183040"/>
                  </a:lnTo>
                  <a:lnTo>
                    <a:pt x="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3" name="object 57">
              <a:extLst>
                <a:ext uri="{FF2B5EF4-FFF2-40B4-BE49-F238E27FC236}">
                  <a16:creationId xmlns:a16="http://schemas.microsoft.com/office/drawing/2014/main" id="{3A2CD5E5-349B-4690-9569-C4C1AECE129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6355" y="3671722"/>
              <a:ext cx="690536" cy="460093"/>
            </a:xfrm>
            <a:prstGeom prst="rect">
              <a:avLst/>
            </a:prstGeom>
          </p:spPr>
        </p:pic>
        <p:pic>
          <p:nvPicPr>
            <p:cNvPr id="444" name="object 58">
              <a:extLst>
                <a:ext uri="{FF2B5EF4-FFF2-40B4-BE49-F238E27FC236}">
                  <a16:creationId xmlns:a16="http://schemas.microsoft.com/office/drawing/2014/main" id="{8E2EA18C-7105-41E9-B735-07784E6B65F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28592" y="3653529"/>
              <a:ext cx="685188" cy="456792"/>
            </a:xfrm>
            <a:prstGeom prst="rect">
              <a:avLst/>
            </a:prstGeom>
          </p:spPr>
        </p:pic>
        <p:sp>
          <p:nvSpPr>
            <p:cNvPr id="445" name="object 59">
              <a:extLst>
                <a:ext uri="{FF2B5EF4-FFF2-40B4-BE49-F238E27FC236}">
                  <a16:creationId xmlns:a16="http://schemas.microsoft.com/office/drawing/2014/main" id="{51093658-884A-4385-8022-A2F37C464185}"/>
                </a:ext>
              </a:extLst>
            </p:cNvPr>
            <p:cNvSpPr/>
            <p:nvPr/>
          </p:nvSpPr>
          <p:spPr>
            <a:xfrm>
              <a:off x="1028592" y="365352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6" name="object 60">
            <a:extLst>
              <a:ext uri="{FF2B5EF4-FFF2-40B4-BE49-F238E27FC236}">
                <a16:creationId xmlns:a16="http://schemas.microsoft.com/office/drawing/2014/main" id="{335945EF-54D1-4177-8824-9E6B3F4E50DC}"/>
              </a:ext>
            </a:extLst>
          </p:cNvPr>
          <p:cNvSpPr txBox="1"/>
          <p:nvPr/>
        </p:nvSpPr>
        <p:spPr>
          <a:xfrm>
            <a:off x="1935566" y="3166474"/>
            <a:ext cx="64833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P.4.1.1</a:t>
            </a:r>
            <a:endParaRPr sz="6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Nic</a:t>
            </a: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 Evans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47" name="object 61">
            <a:extLst>
              <a:ext uri="{FF2B5EF4-FFF2-40B4-BE49-F238E27FC236}">
                <a16:creationId xmlns:a16="http://schemas.microsoft.com/office/drawing/2014/main" id="{A37BF7BD-9B30-42D2-8FB8-3C3909F9002B}"/>
              </a:ext>
            </a:extLst>
          </p:cNvPr>
          <p:cNvGrpSpPr/>
          <p:nvPr/>
        </p:nvGrpSpPr>
        <p:grpSpPr>
          <a:xfrm>
            <a:off x="2252923" y="2930658"/>
            <a:ext cx="2493010" cy="707390"/>
            <a:chOff x="1364837" y="3397725"/>
            <a:chExt cx="2493010" cy="707390"/>
          </a:xfrm>
        </p:grpSpPr>
        <p:sp>
          <p:nvSpPr>
            <p:cNvPr id="448" name="object 62">
              <a:extLst>
                <a:ext uri="{FF2B5EF4-FFF2-40B4-BE49-F238E27FC236}">
                  <a16:creationId xmlns:a16="http://schemas.microsoft.com/office/drawing/2014/main" id="{EBF29F20-90A8-4D10-BB66-9D1177DB7412}"/>
                </a:ext>
              </a:extLst>
            </p:cNvPr>
            <p:cNvSpPr/>
            <p:nvPr/>
          </p:nvSpPr>
          <p:spPr>
            <a:xfrm>
              <a:off x="1371187" y="3404075"/>
              <a:ext cx="0" cy="249554"/>
            </a:xfrm>
            <a:custGeom>
              <a:avLst/>
              <a:gdLst/>
              <a:ahLst/>
              <a:cxnLst/>
              <a:rect l="l" t="t" r="r" b="b"/>
              <a:pathLst>
                <a:path h="249554">
                  <a:moveTo>
                    <a:pt x="0" y="0"/>
                  </a:moveTo>
                  <a:lnTo>
                    <a:pt x="0" y="24945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9" name="object 63">
              <a:extLst>
                <a:ext uri="{FF2B5EF4-FFF2-40B4-BE49-F238E27FC236}">
                  <a16:creationId xmlns:a16="http://schemas.microsoft.com/office/drawing/2014/main" id="{B33A6EDC-F4A1-4014-82B3-58B164F372C2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67144" y="3645362"/>
              <a:ext cx="690109" cy="459729"/>
            </a:xfrm>
            <a:prstGeom prst="rect">
              <a:avLst/>
            </a:prstGeom>
          </p:spPr>
        </p:pic>
        <p:pic>
          <p:nvPicPr>
            <p:cNvPr id="450" name="object 64">
              <a:extLst>
                <a:ext uri="{FF2B5EF4-FFF2-40B4-BE49-F238E27FC236}">
                  <a16:creationId xmlns:a16="http://schemas.microsoft.com/office/drawing/2014/main" id="{31C0C8F4-576F-4456-B313-8CCF9D4645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50572" y="3626802"/>
              <a:ext cx="685188" cy="456792"/>
            </a:xfrm>
            <a:prstGeom prst="rect">
              <a:avLst/>
            </a:prstGeom>
          </p:spPr>
        </p:pic>
        <p:sp>
          <p:nvSpPr>
            <p:cNvPr id="451" name="object 65">
              <a:extLst>
                <a:ext uri="{FF2B5EF4-FFF2-40B4-BE49-F238E27FC236}">
                  <a16:creationId xmlns:a16="http://schemas.microsoft.com/office/drawing/2014/main" id="{7D09E9DF-6F3F-46FD-95C3-381F0966A9FF}"/>
                </a:ext>
              </a:extLst>
            </p:cNvPr>
            <p:cNvSpPr/>
            <p:nvPr/>
          </p:nvSpPr>
          <p:spPr>
            <a:xfrm>
              <a:off x="3150572" y="362680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2" name="object 66">
            <a:extLst>
              <a:ext uri="{FF2B5EF4-FFF2-40B4-BE49-F238E27FC236}">
                <a16:creationId xmlns:a16="http://schemas.microsoft.com/office/drawing/2014/main" id="{DEA5418A-B0AB-497C-966D-2083DEC1F323}"/>
              </a:ext>
            </a:extLst>
          </p:cNvPr>
          <p:cNvSpPr txBox="1"/>
          <p:nvPr/>
        </p:nvSpPr>
        <p:spPr>
          <a:xfrm>
            <a:off x="4058356" y="3139746"/>
            <a:ext cx="64770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5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P.4.3.1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ts val="720"/>
              </a:lnSpc>
              <a:spcBef>
                <a:spcPts val="20"/>
              </a:spcBef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00"/>
              </a:lnSpc>
            </a:pPr>
            <a:r>
              <a:rPr sz="600" spc="-5" dirty="0">
                <a:latin typeface="Arial"/>
                <a:cs typeface="Arial"/>
              </a:rPr>
              <a:t>Dav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</a:t>
            </a:r>
            <a:r>
              <a:rPr sz="600" dirty="0">
                <a:latin typeface="Arial"/>
                <a:cs typeface="Arial"/>
              </a:rPr>
              <a:t>illis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53" name="object 67">
            <a:extLst>
              <a:ext uri="{FF2B5EF4-FFF2-40B4-BE49-F238E27FC236}">
                <a16:creationId xmlns:a16="http://schemas.microsoft.com/office/drawing/2014/main" id="{4E72A46B-663E-4673-8CC0-09CB66836E38}"/>
              </a:ext>
            </a:extLst>
          </p:cNvPr>
          <p:cNvGrpSpPr/>
          <p:nvPr/>
        </p:nvGrpSpPr>
        <p:grpSpPr>
          <a:xfrm>
            <a:off x="3897861" y="2930658"/>
            <a:ext cx="1885950" cy="1856105"/>
            <a:chOff x="3009775" y="3397725"/>
            <a:chExt cx="1885950" cy="1856105"/>
          </a:xfrm>
        </p:grpSpPr>
        <p:sp>
          <p:nvSpPr>
            <p:cNvPr id="454" name="object 68">
              <a:extLst>
                <a:ext uri="{FF2B5EF4-FFF2-40B4-BE49-F238E27FC236}">
                  <a16:creationId xmlns:a16="http://schemas.microsoft.com/office/drawing/2014/main" id="{0D8F102F-3C34-466A-900A-F8BFEE5103A4}"/>
                </a:ext>
              </a:extLst>
            </p:cNvPr>
            <p:cNvSpPr/>
            <p:nvPr/>
          </p:nvSpPr>
          <p:spPr>
            <a:xfrm>
              <a:off x="3016125" y="3404075"/>
              <a:ext cx="411480" cy="451484"/>
            </a:xfrm>
            <a:custGeom>
              <a:avLst/>
              <a:gdLst/>
              <a:ahLst/>
              <a:cxnLst/>
              <a:rect l="l" t="t" r="r" b="b"/>
              <a:pathLst>
                <a:path w="411479" h="45148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1123"/>
                  </a:lnTo>
                  <a:lnTo>
                    <a:pt x="134446" y="45112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5" name="object 69">
              <a:extLst>
                <a:ext uri="{FF2B5EF4-FFF2-40B4-BE49-F238E27FC236}">
                  <a16:creationId xmlns:a16="http://schemas.microsoft.com/office/drawing/2014/main" id="{F8F71B18-D693-4FA6-A9E4-81B7799541C5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05020" y="4793822"/>
              <a:ext cx="690109" cy="459729"/>
            </a:xfrm>
            <a:prstGeom prst="rect">
              <a:avLst/>
            </a:prstGeom>
          </p:spPr>
        </p:pic>
        <p:pic>
          <p:nvPicPr>
            <p:cNvPr id="456" name="object 70">
              <a:extLst>
                <a:ext uri="{FF2B5EF4-FFF2-40B4-BE49-F238E27FC236}">
                  <a16:creationId xmlns:a16="http://schemas.microsoft.com/office/drawing/2014/main" id="{97247682-1B53-4249-9F1C-4EA3E4D48C5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86454" y="4774452"/>
              <a:ext cx="685998" cy="456792"/>
            </a:xfrm>
            <a:prstGeom prst="rect">
              <a:avLst/>
            </a:prstGeom>
          </p:spPr>
        </p:pic>
        <p:sp>
          <p:nvSpPr>
            <p:cNvPr id="457" name="object 71">
              <a:extLst>
                <a:ext uri="{FF2B5EF4-FFF2-40B4-BE49-F238E27FC236}">
                  <a16:creationId xmlns:a16="http://schemas.microsoft.com/office/drawing/2014/main" id="{6694F297-1F23-4BBB-87D1-6A0C95FB4C67}"/>
                </a:ext>
              </a:extLst>
            </p:cNvPr>
            <p:cNvSpPr/>
            <p:nvPr/>
          </p:nvSpPr>
          <p:spPr>
            <a:xfrm>
              <a:off x="4186454" y="4774452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8" name="object 72">
            <a:extLst>
              <a:ext uri="{FF2B5EF4-FFF2-40B4-BE49-F238E27FC236}">
                <a16:creationId xmlns:a16="http://schemas.microsoft.com/office/drawing/2014/main" id="{4A65B28E-1A2D-4D85-BB9B-B680BE3FA3BE}"/>
              </a:ext>
            </a:extLst>
          </p:cNvPr>
          <p:cNvSpPr txBox="1"/>
          <p:nvPr/>
        </p:nvSpPr>
        <p:spPr>
          <a:xfrm>
            <a:off x="5146897" y="4378917"/>
            <a:ext cx="5416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760" marR="16510" indent="-86995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ow</a:t>
            </a:r>
            <a:r>
              <a:rPr sz="600" b="1" dirty="0">
                <a:latin typeface="Arial"/>
                <a:cs typeface="Arial"/>
              </a:rPr>
              <a:t>er  </a:t>
            </a:r>
            <a:r>
              <a:rPr sz="600" b="1" spc="-5" dirty="0">
                <a:latin typeface="Arial"/>
                <a:cs typeface="Arial"/>
              </a:rPr>
              <a:t>Supplies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Rob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-5" dirty="0">
                <a:latin typeface="Arial"/>
                <a:cs typeface="Arial"/>
              </a:rPr>
              <a:t>r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-5" dirty="0">
                <a:latin typeface="Arial"/>
                <a:cs typeface="Arial"/>
              </a:rPr>
              <a:t>thre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59" name="object 73">
            <a:extLst>
              <a:ext uri="{FF2B5EF4-FFF2-40B4-BE49-F238E27FC236}">
                <a16:creationId xmlns:a16="http://schemas.microsoft.com/office/drawing/2014/main" id="{5C13B6C0-818C-4183-94B4-D0890B5BCCA2}"/>
              </a:ext>
            </a:extLst>
          </p:cNvPr>
          <p:cNvGrpSpPr/>
          <p:nvPr/>
        </p:nvGrpSpPr>
        <p:grpSpPr>
          <a:xfrm>
            <a:off x="4953992" y="2930658"/>
            <a:ext cx="829310" cy="1611630"/>
            <a:chOff x="4065906" y="3397725"/>
            <a:chExt cx="829310" cy="1611630"/>
          </a:xfrm>
        </p:grpSpPr>
        <p:sp>
          <p:nvSpPr>
            <p:cNvPr id="460" name="object 74">
              <a:extLst>
                <a:ext uri="{FF2B5EF4-FFF2-40B4-BE49-F238E27FC236}">
                  <a16:creationId xmlns:a16="http://schemas.microsoft.com/office/drawing/2014/main" id="{CFAD78A4-7552-4F65-BA41-32EFCD5CD39E}"/>
                </a:ext>
              </a:extLst>
            </p:cNvPr>
            <p:cNvSpPr/>
            <p:nvPr/>
          </p:nvSpPr>
          <p:spPr>
            <a:xfrm>
              <a:off x="4072256" y="3404075"/>
              <a:ext cx="411480" cy="1598930"/>
            </a:xfrm>
            <a:custGeom>
              <a:avLst/>
              <a:gdLst/>
              <a:ahLst/>
              <a:cxnLst/>
              <a:rect l="l" t="t" r="r" b="b"/>
              <a:pathLst>
                <a:path w="411479" h="1598929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1" name="object 75">
              <a:extLst>
                <a:ext uri="{FF2B5EF4-FFF2-40B4-BE49-F238E27FC236}">
                  <a16:creationId xmlns:a16="http://schemas.microsoft.com/office/drawing/2014/main" id="{79985238-74F2-470C-8410-858412BFE7C4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96173" y="4214800"/>
              <a:ext cx="698957" cy="468941"/>
            </a:xfrm>
            <a:prstGeom prst="rect">
              <a:avLst/>
            </a:prstGeom>
          </p:spPr>
        </p:pic>
        <p:pic>
          <p:nvPicPr>
            <p:cNvPr id="462" name="object 76">
              <a:extLst>
                <a:ext uri="{FF2B5EF4-FFF2-40B4-BE49-F238E27FC236}">
                  <a16:creationId xmlns:a16="http://schemas.microsoft.com/office/drawing/2014/main" id="{FCC8428F-151D-4E3A-856F-23BD77AEF308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86454" y="4203462"/>
              <a:ext cx="685998" cy="456792"/>
            </a:xfrm>
            <a:prstGeom prst="rect">
              <a:avLst/>
            </a:prstGeom>
          </p:spPr>
        </p:pic>
        <p:sp>
          <p:nvSpPr>
            <p:cNvPr id="463" name="object 77">
              <a:extLst>
                <a:ext uri="{FF2B5EF4-FFF2-40B4-BE49-F238E27FC236}">
                  <a16:creationId xmlns:a16="http://schemas.microsoft.com/office/drawing/2014/main" id="{D5D6A818-3990-4A6B-AE92-A3597F89A486}"/>
                </a:ext>
              </a:extLst>
            </p:cNvPr>
            <p:cNvSpPr/>
            <p:nvPr/>
          </p:nvSpPr>
          <p:spPr>
            <a:xfrm>
              <a:off x="4186454" y="4203462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4" name="object 78">
            <a:extLst>
              <a:ext uri="{FF2B5EF4-FFF2-40B4-BE49-F238E27FC236}">
                <a16:creationId xmlns:a16="http://schemas.microsoft.com/office/drawing/2014/main" id="{D81976C2-5C6D-4B37-A131-866200E49563}"/>
              </a:ext>
            </a:extLst>
          </p:cNvPr>
          <p:cNvSpPr txBox="1"/>
          <p:nvPr/>
        </p:nvSpPr>
        <p:spPr>
          <a:xfrm>
            <a:off x="5119343" y="3853282"/>
            <a:ext cx="596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g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ets</a:t>
            </a:r>
            <a:endParaRPr sz="60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Rob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-5" dirty="0">
                <a:latin typeface="Arial"/>
                <a:cs typeface="Arial"/>
              </a:rPr>
              <a:t>r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-5" dirty="0">
                <a:latin typeface="Arial"/>
                <a:cs typeface="Arial"/>
              </a:rPr>
              <a:t>thre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65" name="object 79">
            <a:extLst>
              <a:ext uri="{FF2B5EF4-FFF2-40B4-BE49-F238E27FC236}">
                <a16:creationId xmlns:a16="http://schemas.microsoft.com/office/drawing/2014/main" id="{A41F0886-0EB1-4ABB-AB4F-30422534C264}"/>
              </a:ext>
            </a:extLst>
          </p:cNvPr>
          <p:cNvGrpSpPr/>
          <p:nvPr/>
        </p:nvGrpSpPr>
        <p:grpSpPr>
          <a:xfrm>
            <a:off x="4953992" y="2930658"/>
            <a:ext cx="829310" cy="1040765"/>
            <a:chOff x="4065906" y="3397725"/>
            <a:chExt cx="829310" cy="1040765"/>
          </a:xfrm>
        </p:grpSpPr>
        <p:sp>
          <p:nvSpPr>
            <p:cNvPr id="466" name="object 80">
              <a:extLst>
                <a:ext uri="{FF2B5EF4-FFF2-40B4-BE49-F238E27FC236}">
                  <a16:creationId xmlns:a16="http://schemas.microsoft.com/office/drawing/2014/main" id="{B4E2FFDE-B19D-438B-A0FC-423032F0A3D7}"/>
                </a:ext>
              </a:extLst>
            </p:cNvPr>
            <p:cNvSpPr/>
            <p:nvPr/>
          </p:nvSpPr>
          <p:spPr>
            <a:xfrm>
              <a:off x="4072256" y="3404075"/>
              <a:ext cx="411480" cy="1028065"/>
            </a:xfrm>
            <a:custGeom>
              <a:avLst/>
              <a:gdLst/>
              <a:ahLst/>
              <a:cxnLst/>
              <a:rect l="l" t="t" r="r" b="b"/>
              <a:pathLst>
                <a:path w="411479" h="1028064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7" name="object 81">
              <a:extLst>
                <a:ext uri="{FF2B5EF4-FFF2-40B4-BE49-F238E27FC236}">
                  <a16:creationId xmlns:a16="http://schemas.microsoft.com/office/drawing/2014/main" id="{80711337-B277-44E9-900F-67DD5F2EE627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96173" y="3644620"/>
              <a:ext cx="698957" cy="469750"/>
            </a:xfrm>
            <a:prstGeom prst="rect">
              <a:avLst/>
            </a:prstGeom>
          </p:spPr>
        </p:pic>
        <p:pic>
          <p:nvPicPr>
            <p:cNvPr id="468" name="object 82">
              <a:extLst>
                <a:ext uri="{FF2B5EF4-FFF2-40B4-BE49-F238E27FC236}">
                  <a16:creationId xmlns:a16="http://schemas.microsoft.com/office/drawing/2014/main" id="{24B61031-60DF-4B9C-AD94-BA168DF78169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86454" y="3632471"/>
              <a:ext cx="685998" cy="456792"/>
            </a:xfrm>
            <a:prstGeom prst="rect">
              <a:avLst/>
            </a:prstGeom>
          </p:spPr>
        </p:pic>
        <p:sp>
          <p:nvSpPr>
            <p:cNvPr id="469" name="object 83">
              <a:extLst>
                <a:ext uri="{FF2B5EF4-FFF2-40B4-BE49-F238E27FC236}">
                  <a16:creationId xmlns:a16="http://schemas.microsoft.com/office/drawing/2014/main" id="{567D20E0-AA49-493A-A759-74D81FF9C5F5}"/>
                </a:ext>
              </a:extLst>
            </p:cNvPr>
            <p:cNvSpPr/>
            <p:nvPr/>
          </p:nvSpPr>
          <p:spPr>
            <a:xfrm>
              <a:off x="4186454" y="3632471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0" name="object 84">
            <a:extLst>
              <a:ext uri="{FF2B5EF4-FFF2-40B4-BE49-F238E27FC236}">
                <a16:creationId xmlns:a16="http://schemas.microsoft.com/office/drawing/2014/main" id="{F68891E0-793B-49E1-8773-9D6F97719C09}"/>
              </a:ext>
            </a:extLst>
          </p:cNvPr>
          <p:cNvSpPr txBox="1"/>
          <p:nvPr/>
        </p:nvSpPr>
        <p:spPr>
          <a:xfrm>
            <a:off x="5094238" y="3145416"/>
            <a:ext cx="64833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P.4.4.1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Robert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Saethre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71" name="object 85">
            <a:extLst>
              <a:ext uri="{FF2B5EF4-FFF2-40B4-BE49-F238E27FC236}">
                <a16:creationId xmlns:a16="http://schemas.microsoft.com/office/drawing/2014/main" id="{AC152D39-335A-4981-9E25-11A6156821DD}"/>
              </a:ext>
            </a:extLst>
          </p:cNvPr>
          <p:cNvGrpSpPr/>
          <p:nvPr/>
        </p:nvGrpSpPr>
        <p:grpSpPr>
          <a:xfrm>
            <a:off x="4953992" y="2930658"/>
            <a:ext cx="1735455" cy="1282065"/>
            <a:chOff x="4065906" y="3397725"/>
            <a:chExt cx="1735455" cy="1282065"/>
          </a:xfrm>
        </p:grpSpPr>
        <p:sp>
          <p:nvSpPr>
            <p:cNvPr id="472" name="object 86">
              <a:extLst>
                <a:ext uri="{FF2B5EF4-FFF2-40B4-BE49-F238E27FC236}">
                  <a16:creationId xmlns:a16="http://schemas.microsoft.com/office/drawing/2014/main" id="{EBEE1B67-B00B-4C8A-AFDF-46A45674B88F}"/>
                </a:ext>
              </a:extLst>
            </p:cNvPr>
            <p:cNvSpPr/>
            <p:nvPr/>
          </p:nvSpPr>
          <p:spPr>
            <a:xfrm>
              <a:off x="4072256" y="3404075"/>
              <a:ext cx="411480" cy="457200"/>
            </a:xfrm>
            <a:custGeom>
              <a:avLst/>
              <a:gdLst/>
              <a:ahLst/>
              <a:cxnLst/>
              <a:rect l="l" t="t" r="r" b="b"/>
              <a:pathLst>
                <a:path w="411479" h="45720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3" name="object 87">
              <a:extLst>
                <a:ext uri="{FF2B5EF4-FFF2-40B4-BE49-F238E27FC236}">
                  <a16:creationId xmlns:a16="http://schemas.microsoft.com/office/drawing/2014/main" id="{F3234809-7CAE-4963-B5BD-A69598A1E8BD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10942" y="4219224"/>
              <a:ext cx="690109" cy="460093"/>
            </a:xfrm>
            <a:prstGeom prst="rect">
              <a:avLst/>
            </a:prstGeom>
          </p:spPr>
        </p:pic>
        <p:pic>
          <p:nvPicPr>
            <p:cNvPr id="474" name="object 88">
              <a:extLst>
                <a:ext uri="{FF2B5EF4-FFF2-40B4-BE49-F238E27FC236}">
                  <a16:creationId xmlns:a16="http://schemas.microsoft.com/office/drawing/2014/main" id="{9DB631A0-7060-4D4F-B27F-D1EB245EB422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95179" y="4203462"/>
              <a:ext cx="685188" cy="456792"/>
            </a:xfrm>
            <a:prstGeom prst="rect">
              <a:avLst/>
            </a:prstGeom>
          </p:spPr>
        </p:pic>
        <p:sp>
          <p:nvSpPr>
            <p:cNvPr id="475" name="object 89">
              <a:extLst>
                <a:ext uri="{FF2B5EF4-FFF2-40B4-BE49-F238E27FC236}">
                  <a16:creationId xmlns:a16="http://schemas.microsoft.com/office/drawing/2014/main" id="{894A80CB-2531-42FA-A974-A3AF7381AAF9}"/>
                </a:ext>
              </a:extLst>
            </p:cNvPr>
            <p:cNvSpPr/>
            <p:nvPr/>
          </p:nvSpPr>
          <p:spPr>
            <a:xfrm>
              <a:off x="5095179" y="420346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6" name="object 90">
            <a:extLst>
              <a:ext uri="{FF2B5EF4-FFF2-40B4-BE49-F238E27FC236}">
                <a16:creationId xmlns:a16="http://schemas.microsoft.com/office/drawing/2014/main" id="{6489694B-90A6-446F-A621-81D7EAB7C7EC}"/>
              </a:ext>
            </a:extLst>
          </p:cNvPr>
          <p:cNvSpPr txBox="1"/>
          <p:nvPr/>
        </p:nvSpPr>
        <p:spPr>
          <a:xfrm>
            <a:off x="6000532" y="3762571"/>
            <a:ext cx="65214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 marR="5080" indent="-78105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P.4.5.2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Main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Ring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Dipole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XFMR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Upgrade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Gr</a:t>
            </a:r>
            <a:r>
              <a:rPr sz="600" dirty="0">
                <a:latin typeface="Arial"/>
                <a:cs typeface="Arial"/>
              </a:rPr>
              <a:t>eg</a:t>
            </a:r>
            <a:r>
              <a:rPr sz="600" spc="-5" dirty="0">
                <a:latin typeface="Arial"/>
                <a:cs typeface="Arial"/>
              </a:rPr>
              <a:t> No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man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77" name="object 91">
            <a:extLst>
              <a:ext uri="{FF2B5EF4-FFF2-40B4-BE49-F238E27FC236}">
                <a16:creationId xmlns:a16="http://schemas.microsoft.com/office/drawing/2014/main" id="{B954BD1E-0977-40E4-AC14-F52D89A2B577}"/>
              </a:ext>
            </a:extLst>
          </p:cNvPr>
          <p:cNvGrpSpPr/>
          <p:nvPr/>
        </p:nvGrpSpPr>
        <p:grpSpPr>
          <a:xfrm>
            <a:off x="5981678" y="2930658"/>
            <a:ext cx="807720" cy="1856105"/>
            <a:chOff x="5093592" y="3397725"/>
            <a:chExt cx="807720" cy="1856105"/>
          </a:xfrm>
        </p:grpSpPr>
        <p:sp>
          <p:nvSpPr>
            <p:cNvPr id="478" name="object 92">
              <a:extLst>
                <a:ext uri="{FF2B5EF4-FFF2-40B4-BE49-F238E27FC236}">
                  <a16:creationId xmlns:a16="http://schemas.microsoft.com/office/drawing/2014/main" id="{3FED9162-B687-414C-BE9B-5953375A0C68}"/>
                </a:ext>
              </a:extLst>
            </p:cNvPr>
            <p:cNvSpPr/>
            <p:nvPr/>
          </p:nvSpPr>
          <p:spPr>
            <a:xfrm>
              <a:off x="5597327" y="3404075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4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9" name="object 93">
              <a:extLst>
                <a:ext uri="{FF2B5EF4-FFF2-40B4-BE49-F238E27FC236}">
                  <a16:creationId xmlns:a16="http://schemas.microsoft.com/office/drawing/2014/main" id="{8F566AFA-73DF-43D3-BB79-0FF8DB73B765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10942" y="4793822"/>
              <a:ext cx="690109" cy="459729"/>
            </a:xfrm>
            <a:prstGeom prst="rect">
              <a:avLst/>
            </a:prstGeom>
          </p:spPr>
        </p:pic>
        <p:pic>
          <p:nvPicPr>
            <p:cNvPr id="480" name="object 94">
              <a:extLst>
                <a:ext uri="{FF2B5EF4-FFF2-40B4-BE49-F238E27FC236}">
                  <a16:creationId xmlns:a16="http://schemas.microsoft.com/office/drawing/2014/main" id="{0A975A4F-F3D8-498B-A79B-533C6517FBD7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95179" y="4774452"/>
              <a:ext cx="685188" cy="456792"/>
            </a:xfrm>
            <a:prstGeom prst="rect">
              <a:avLst/>
            </a:prstGeom>
          </p:spPr>
        </p:pic>
        <p:sp>
          <p:nvSpPr>
            <p:cNvPr id="481" name="object 95">
              <a:extLst>
                <a:ext uri="{FF2B5EF4-FFF2-40B4-BE49-F238E27FC236}">
                  <a16:creationId xmlns:a16="http://schemas.microsoft.com/office/drawing/2014/main" id="{F345502E-8815-4D79-8DF4-19A99A1F5F20}"/>
                </a:ext>
              </a:extLst>
            </p:cNvPr>
            <p:cNvSpPr/>
            <p:nvPr/>
          </p:nvSpPr>
          <p:spPr>
            <a:xfrm>
              <a:off x="5095179" y="477445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2" name="object 96">
            <a:extLst>
              <a:ext uri="{FF2B5EF4-FFF2-40B4-BE49-F238E27FC236}">
                <a16:creationId xmlns:a16="http://schemas.microsoft.com/office/drawing/2014/main" id="{669FE250-1BA7-486E-9CC2-CB65A92A57CD}"/>
              </a:ext>
            </a:extLst>
          </p:cNvPr>
          <p:cNvSpPr txBox="1"/>
          <p:nvPr/>
        </p:nvSpPr>
        <p:spPr>
          <a:xfrm>
            <a:off x="6007026" y="4333562"/>
            <a:ext cx="63881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0" marR="117475" indent="7366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P.4.5.3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RN-0</a:t>
            </a:r>
            <a:r>
              <a:rPr sz="600" b="1" dirty="0">
                <a:latin typeface="Arial"/>
                <a:cs typeface="Arial"/>
              </a:rPr>
              <a:t>3 </a:t>
            </a:r>
            <a:r>
              <a:rPr sz="600" b="1" spc="-5" dirty="0">
                <a:latin typeface="Arial"/>
                <a:cs typeface="Arial"/>
              </a:rPr>
              <a:t>DIW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Cooling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Upgrade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Gr</a:t>
            </a:r>
            <a:r>
              <a:rPr sz="600" dirty="0">
                <a:latin typeface="Arial"/>
                <a:cs typeface="Arial"/>
              </a:rPr>
              <a:t>eg</a:t>
            </a:r>
            <a:r>
              <a:rPr sz="600" spc="-5" dirty="0">
                <a:latin typeface="Arial"/>
                <a:cs typeface="Arial"/>
              </a:rPr>
              <a:t> No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man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83" name="object 97">
            <a:extLst>
              <a:ext uri="{FF2B5EF4-FFF2-40B4-BE49-F238E27FC236}">
                <a16:creationId xmlns:a16="http://schemas.microsoft.com/office/drawing/2014/main" id="{839127A6-6278-448D-B60B-F83593D72018}"/>
              </a:ext>
            </a:extLst>
          </p:cNvPr>
          <p:cNvGrpSpPr/>
          <p:nvPr/>
        </p:nvGrpSpPr>
        <p:grpSpPr>
          <a:xfrm>
            <a:off x="5981678" y="2930658"/>
            <a:ext cx="807720" cy="1611630"/>
            <a:chOff x="5093592" y="3397725"/>
            <a:chExt cx="807720" cy="1611630"/>
          </a:xfrm>
        </p:grpSpPr>
        <p:sp>
          <p:nvSpPr>
            <p:cNvPr id="484" name="object 98">
              <a:extLst>
                <a:ext uri="{FF2B5EF4-FFF2-40B4-BE49-F238E27FC236}">
                  <a16:creationId xmlns:a16="http://schemas.microsoft.com/office/drawing/2014/main" id="{A45992F1-4853-469C-9688-E7DB80ACB5BC}"/>
                </a:ext>
              </a:extLst>
            </p:cNvPr>
            <p:cNvSpPr/>
            <p:nvPr/>
          </p:nvSpPr>
          <p:spPr>
            <a:xfrm>
              <a:off x="5597327" y="3404075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4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5" name="object 99">
              <a:extLst>
                <a:ext uri="{FF2B5EF4-FFF2-40B4-BE49-F238E27FC236}">
                  <a16:creationId xmlns:a16="http://schemas.microsoft.com/office/drawing/2014/main" id="{9BC5C296-E4B0-49DD-90C5-D24275DD32A3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06518" y="3644620"/>
              <a:ext cx="698957" cy="469750"/>
            </a:xfrm>
            <a:prstGeom prst="rect">
              <a:avLst/>
            </a:prstGeom>
          </p:spPr>
        </p:pic>
        <p:pic>
          <p:nvPicPr>
            <p:cNvPr id="486" name="object 100">
              <a:extLst>
                <a:ext uri="{FF2B5EF4-FFF2-40B4-BE49-F238E27FC236}">
                  <a16:creationId xmlns:a16="http://schemas.microsoft.com/office/drawing/2014/main" id="{2D880ED3-61C3-4A2F-8491-4BEDDBA84773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95179" y="3632471"/>
              <a:ext cx="685188" cy="456792"/>
            </a:xfrm>
            <a:prstGeom prst="rect">
              <a:avLst/>
            </a:prstGeom>
          </p:spPr>
        </p:pic>
        <p:sp>
          <p:nvSpPr>
            <p:cNvPr id="487" name="object 101">
              <a:extLst>
                <a:ext uri="{FF2B5EF4-FFF2-40B4-BE49-F238E27FC236}">
                  <a16:creationId xmlns:a16="http://schemas.microsoft.com/office/drawing/2014/main" id="{36DB39E7-1614-4C1A-8643-396DF4CE84C2}"/>
                </a:ext>
              </a:extLst>
            </p:cNvPr>
            <p:cNvSpPr/>
            <p:nvPr/>
          </p:nvSpPr>
          <p:spPr>
            <a:xfrm>
              <a:off x="5095179" y="3632471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8" name="object 102">
            <a:extLst>
              <a:ext uri="{FF2B5EF4-FFF2-40B4-BE49-F238E27FC236}">
                <a16:creationId xmlns:a16="http://schemas.microsoft.com/office/drawing/2014/main" id="{0FBCB1B8-7489-4423-B334-4DECE4342D84}"/>
              </a:ext>
            </a:extLst>
          </p:cNvPr>
          <p:cNvSpPr txBox="1"/>
          <p:nvPr/>
        </p:nvSpPr>
        <p:spPr>
          <a:xfrm>
            <a:off x="6002153" y="3145416"/>
            <a:ext cx="64770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P.4.5.1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Gr</a:t>
            </a:r>
            <a:r>
              <a:rPr sz="600" dirty="0">
                <a:latin typeface="Arial"/>
                <a:cs typeface="Arial"/>
              </a:rPr>
              <a:t>eg</a:t>
            </a:r>
            <a:r>
              <a:rPr sz="600" spc="-5" dirty="0">
                <a:latin typeface="Arial"/>
                <a:cs typeface="Arial"/>
              </a:rPr>
              <a:t> No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man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89" name="object 103">
            <a:extLst>
              <a:ext uri="{FF2B5EF4-FFF2-40B4-BE49-F238E27FC236}">
                <a16:creationId xmlns:a16="http://schemas.microsoft.com/office/drawing/2014/main" id="{0F5ECAFB-C5A8-408C-A60F-C002CA8A87BC}"/>
              </a:ext>
            </a:extLst>
          </p:cNvPr>
          <p:cNvGrpSpPr/>
          <p:nvPr/>
        </p:nvGrpSpPr>
        <p:grpSpPr>
          <a:xfrm>
            <a:off x="6479063" y="2930658"/>
            <a:ext cx="1239520" cy="1856105"/>
            <a:chOff x="5590977" y="3397725"/>
            <a:chExt cx="1239520" cy="1856105"/>
          </a:xfrm>
        </p:grpSpPr>
        <p:sp>
          <p:nvSpPr>
            <p:cNvPr id="490" name="object 104">
              <a:extLst>
                <a:ext uri="{FF2B5EF4-FFF2-40B4-BE49-F238E27FC236}">
                  <a16:creationId xmlns:a16="http://schemas.microsoft.com/office/drawing/2014/main" id="{0F226CF3-54D5-4EB3-9250-1CE72B6B2BB4}"/>
                </a:ext>
              </a:extLst>
            </p:cNvPr>
            <p:cNvSpPr/>
            <p:nvPr/>
          </p:nvSpPr>
          <p:spPr>
            <a:xfrm>
              <a:off x="5597327" y="3404075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4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1" name="object 105">
              <a:extLst>
                <a:ext uri="{FF2B5EF4-FFF2-40B4-BE49-F238E27FC236}">
                  <a16:creationId xmlns:a16="http://schemas.microsoft.com/office/drawing/2014/main" id="{92CB4717-DC1C-4520-A450-8BBA8A19BEB6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40344" y="4793822"/>
              <a:ext cx="690109" cy="459729"/>
            </a:xfrm>
            <a:prstGeom prst="rect">
              <a:avLst/>
            </a:prstGeom>
          </p:spPr>
        </p:pic>
        <p:pic>
          <p:nvPicPr>
            <p:cNvPr id="492" name="object 106">
              <a:extLst>
                <a:ext uri="{FF2B5EF4-FFF2-40B4-BE49-F238E27FC236}">
                  <a16:creationId xmlns:a16="http://schemas.microsoft.com/office/drawing/2014/main" id="{10C441A5-2886-4FC9-9CE7-C04FE553A24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22962" y="4774452"/>
              <a:ext cx="685188" cy="456792"/>
            </a:xfrm>
            <a:prstGeom prst="rect">
              <a:avLst/>
            </a:prstGeom>
          </p:spPr>
        </p:pic>
        <p:sp>
          <p:nvSpPr>
            <p:cNvPr id="493" name="object 107">
              <a:extLst>
                <a:ext uri="{FF2B5EF4-FFF2-40B4-BE49-F238E27FC236}">
                  <a16:creationId xmlns:a16="http://schemas.microsoft.com/office/drawing/2014/main" id="{44735E74-5C6B-4B17-A492-CD37B68F1C83}"/>
                </a:ext>
              </a:extLst>
            </p:cNvPr>
            <p:cNvSpPr/>
            <p:nvPr/>
          </p:nvSpPr>
          <p:spPr>
            <a:xfrm>
              <a:off x="6122962" y="477445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4" name="object 108">
            <a:extLst>
              <a:ext uri="{FF2B5EF4-FFF2-40B4-BE49-F238E27FC236}">
                <a16:creationId xmlns:a16="http://schemas.microsoft.com/office/drawing/2014/main" id="{4637476D-0F8E-4DA9-B453-4E74B676A794}"/>
              </a:ext>
            </a:extLst>
          </p:cNvPr>
          <p:cNvSpPr txBox="1"/>
          <p:nvPr/>
        </p:nvSpPr>
        <p:spPr>
          <a:xfrm>
            <a:off x="7007233" y="4378917"/>
            <a:ext cx="694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415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P.4.6.3 Personnel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r</a:t>
            </a:r>
            <a:r>
              <a:rPr sz="600" b="1" dirty="0">
                <a:latin typeface="Arial"/>
                <a:cs typeface="Arial"/>
              </a:rPr>
              <a:t>o</a:t>
            </a:r>
            <a:r>
              <a:rPr sz="600" b="1" spc="-5" dirty="0">
                <a:latin typeface="Arial"/>
                <a:cs typeface="Arial"/>
              </a:rPr>
              <a:t>te</a:t>
            </a:r>
            <a:r>
              <a:rPr sz="600" b="1" dirty="0">
                <a:latin typeface="Arial"/>
                <a:cs typeface="Arial"/>
              </a:rPr>
              <a:t>c</a:t>
            </a:r>
            <a:r>
              <a:rPr sz="600" b="1" spc="-5" dirty="0">
                <a:latin typeface="Arial"/>
                <a:cs typeface="Arial"/>
              </a:rPr>
              <a:t>tio</a:t>
            </a:r>
            <a:r>
              <a:rPr sz="600" b="1" dirty="0">
                <a:latin typeface="Arial"/>
                <a:cs typeface="Arial"/>
              </a:rPr>
              <a:t>n S</a:t>
            </a:r>
            <a:r>
              <a:rPr sz="600" b="1" spc="-5" dirty="0">
                <a:latin typeface="Arial"/>
                <a:cs typeface="Arial"/>
              </a:rPr>
              <a:t>ys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em</a:t>
            </a:r>
            <a:endParaRPr sz="6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ell</a:t>
            </a:r>
            <a:r>
              <a:rPr sz="600" dirty="0">
                <a:latin typeface="Arial"/>
                <a:cs typeface="Arial"/>
              </a:rPr>
              <a:t>y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hon</a:t>
            </a:r>
            <a:r>
              <a:rPr sz="600" dirty="0">
                <a:latin typeface="Arial"/>
                <a:cs typeface="Arial"/>
              </a:rPr>
              <a:t>ey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95" name="object 110">
            <a:extLst>
              <a:ext uri="{FF2B5EF4-FFF2-40B4-BE49-F238E27FC236}">
                <a16:creationId xmlns:a16="http://schemas.microsoft.com/office/drawing/2014/main" id="{799963AA-5EE2-45E9-9F78-147FC779FEAC}"/>
              </a:ext>
            </a:extLst>
          </p:cNvPr>
          <p:cNvGrpSpPr/>
          <p:nvPr/>
        </p:nvGrpSpPr>
        <p:grpSpPr>
          <a:xfrm>
            <a:off x="7009461" y="2930658"/>
            <a:ext cx="807720" cy="2426335"/>
            <a:chOff x="6121375" y="3397725"/>
            <a:chExt cx="807720" cy="2426335"/>
          </a:xfrm>
        </p:grpSpPr>
        <p:sp>
          <p:nvSpPr>
            <p:cNvPr id="496" name="object 111">
              <a:extLst>
                <a:ext uri="{FF2B5EF4-FFF2-40B4-BE49-F238E27FC236}">
                  <a16:creationId xmlns:a16="http://schemas.microsoft.com/office/drawing/2014/main" id="{4180A9DF-F926-4703-BD46-DA7C58B26F60}"/>
                </a:ext>
              </a:extLst>
            </p:cNvPr>
            <p:cNvSpPr/>
            <p:nvPr/>
          </p:nvSpPr>
          <p:spPr>
            <a:xfrm>
              <a:off x="6625920" y="3404075"/>
              <a:ext cx="296545" cy="1598930"/>
            </a:xfrm>
            <a:custGeom>
              <a:avLst/>
              <a:gdLst/>
              <a:ahLst/>
              <a:cxnLst/>
              <a:rect l="l" t="t" r="r" b="b"/>
              <a:pathLst>
                <a:path w="296545" h="1598929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598773"/>
                  </a:lnTo>
                  <a:lnTo>
                    <a:pt x="182231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7" name="object 112">
              <a:extLst>
                <a:ext uri="{FF2B5EF4-FFF2-40B4-BE49-F238E27FC236}">
                  <a16:creationId xmlns:a16="http://schemas.microsoft.com/office/drawing/2014/main" id="{4DB03252-BB0D-446F-A3BC-E893E14A1357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140344" y="5363635"/>
              <a:ext cx="690109" cy="460093"/>
            </a:xfrm>
            <a:prstGeom prst="rect">
              <a:avLst/>
            </a:prstGeom>
          </p:spPr>
        </p:pic>
        <p:pic>
          <p:nvPicPr>
            <p:cNvPr id="498" name="object 113">
              <a:extLst>
                <a:ext uri="{FF2B5EF4-FFF2-40B4-BE49-F238E27FC236}">
                  <a16:creationId xmlns:a16="http://schemas.microsoft.com/office/drawing/2014/main" id="{502CCA5B-3B72-46C0-B210-55777CC86102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22962" y="5346253"/>
              <a:ext cx="685188" cy="456792"/>
            </a:xfrm>
            <a:prstGeom prst="rect">
              <a:avLst/>
            </a:prstGeom>
          </p:spPr>
        </p:pic>
        <p:sp>
          <p:nvSpPr>
            <p:cNvPr id="499" name="object 114">
              <a:extLst>
                <a:ext uri="{FF2B5EF4-FFF2-40B4-BE49-F238E27FC236}">
                  <a16:creationId xmlns:a16="http://schemas.microsoft.com/office/drawing/2014/main" id="{BC33E538-9A06-42B4-A6F9-012A57BAC266}"/>
                </a:ext>
              </a:extLst>
            </p:cNvPr>
            <p:cNvSpPr/>
            <p:nvPr/>
          </p:nvSpPr>
          <p:spPr>
            <a:xfrm>
              <a:off x="6122962" y="5346253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0" name="object 115">
            <a:extLst>
              <a:ext uri="{FF2B5EF4-FFF2-40B4-BE49-F238E27FC236}">
                <a16:creationId xmlns:a16="http://schemas.microsoft.com/office/drawing/2014/main" id="{C5A7C2FF-A290-456A-8FED-9CF639574D90}"/>
              </a:ext>
            </a:extLst>
          </p:cNvPr>
          <p:cNvSpPr txBox="1"/>
          <p:nvPr/>
        </p:nvSpPr>
        <p:spPr>
          <a:xfrm>
            <a:off x="7036431" y="4904552"/>
            <a:ext cx="63500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9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P.4.6.4 Ring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jec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io</a:t>
            </a:r>
            <a:r>
              <a:rPr sz="600" b="1" dirty="0">
                <a:latin typeface="Arial"/>
                <a:cs typeface="Arial"/>
              </a:rPr>
              <a:t>n 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dirty="0">
                <a:latin typeface="Arial"/>
                <a:cs typeface="Arial"/>
              </a:rPr>
              <a:t>e</a:t>
            </a:r>
            <a:r>
              <a:rPr sz="600" b="1" spc="-5" dirty="0">
                <a:latin typeface="Arial"/>
                <a:cs typeface="Arial"/>
              </a:rPr>
              <a:t>cti</a:t>
            </a:r>
            <a:r>
              <a:rPr sz="600" b="1" dirty="0">
                <a:latin typeface="Arial"/>
                <a:cs typeface="Arial"/>
              </a:rPr>
              <a:t>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Controls</a:t>
            </a:r>
            <a:endParaRPr sz="600">
              <a:latin typeface="Arial"/>
              <a:cs typeface="Arial"/>
            </a:endParaRPr>
          </a:p>
          <a:p>
            <a:pPr marL="1270"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Derrick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Williams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01" name="object 116">
            <a:extLst>
              <a:ext uri="{FF2B5EF4-FFF2-40B4-BE49-F238E27FC236}">
                <a16:creationId xmlns:a16="http://schemas.microsoft.com/office/drawing/2014/main" id="{6A363C3C-4970-44F9-A0DA-6735D1645BAD}"/>
              </a:ext>
            </a:extLst>
          </p:cNvPr>
          <p:cNvGrpSpPr/>
          <p:nvPr/>
        </p:nvGrpSpPr>
        <p:grpSpPr>
          <a:xfrm>
            <a:off x="7009461" y="2930658"/>
            <a:ext cx="807720" cy="2183765"/>
            <a:chOff x="6121375" y="3397725"/>
            <a:chExt cx="807720" cy="2183765"/>
          </a:xfrm>
        </p:grpSpPr>
        <p:sp>
          <p:nvSpPr>
            <p:cNvPr id="502" name="object 117">
              <a:extLst>
                <a:ext uri="{FF2B5EF4-FFF2-40B4-BE49-F238E27FC236}">
                  <a16:creationId xmlns:a16="http://schemas.microsoft.com/office/drawing/2014/main" id="{C73F5AEE-E16A-4403-9C62-6D85A4002A76}"/>
                </a:ext>
              </a:extLst>
            </p:cNvPr>
            <p:cNvSpPr/>
            <p:nvPr/>
          </p:nvSpPr>
          <p:spPr>
            <a:xfrm>
              <a:off x="6625920" y="3404075"/>
              <a:ext cx="296545" cy="2171065"/>
            </a:xfrm>
            <a:custGeom>
              <a:avLst/>
              <a:gdLst/>
              <a:ahLst/>
              <a:cxnLst/>
              <a:rect l="l" t="t" r="r" b="b"/>
              <a:pathLst>
                <a:path w="296545" h="2171065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2170574"/>
                  </a:lnTo>
                  <a:lnTo>
                    <a:pt x="182231" y="217057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3" name="object 118">
              <a:extLst>
                <a:ext uri="{FF2B5EF4-FFF2-40B4-BE49-F238E27FC236}">
                  <a16:creationId xmlns:a16="http://schemas.microsoft.com/office/drawing/2014/main" id="{69CA9CA4-27EA-43B4-9133-BE0E11A14FF4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35921" y="4214800"/>
              <a:ext cx="698957" cy="468941"/>
            </a:xfrm>
            <a:prstGeom prst="rect">
              <a:avLst/>
            </a:prstGeom>
          </p:spPr>
        </p:pic>
        <p:pic>
          <p:nvPicPr>
            <p:cNvPr id="504" name="object 119">
              <a:extLst>
                <a:ext uri="{FF2B5EF4-FFF2-40B4-BE49-F238E27FC236}">
                  <a16:creationId xmlns:a16="http://schemas.microsoft.com/office/drawing/2014/main" id="{2302F1C2-B8C1-44E5-8B86-61DE38F75EE0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22962" y="4203462"/>
              <a:ext cx="685188" cy="456792"/>
            </a:xfrm>
            <a:prstGeom prst="rect">
              <a:avLst/>
            </a:prstGeom>
          </p:spPr>
        </p:pic>
        <p:sp>
          <p:nvSpPr>
            <p:cNvPr id="505" name="object 120">
              <a:extLst>
                <a:ext uri="{FF2B5EF4-FFF2-40B4-BE49-F238E27FC236}">
                  <a16:creationId xmlns:a16="http://schemas.microsoft.com/office/drawing/2014/main" id="{629B3E29-0374-4592-BB76-6DA2250F9314}"/>
                </a:ext>
              </a:extLst>
            </p:cNvPr>
            <p:cNvSpPr/>
            <p:nvPr/>
          </p:nvSpPr>
          <p:spPr>
            <a:xfrm>
              <a:off x="6122962" y="420346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6" name="object 121">
            <a:extLst>
              <a:ext uri="{FF2B5EF4-FFF2-40B4-BE49-F238E27FC236}">
                <a16:creationId xmlns:a16="http://schemas.microsoft.com/office/drawing/2014/main" id="{E1DC7C05-1EA0-41A4-8678-070FE2436E6C}"/>
              </a:ext>
            </a:extLst>
          </p:cNvPr>
          <p:cNvSpPr txBox="1"/>
          <p:nvPr/>
        </p:nvSpPr>
        <p:spPr>
          <a:xfrm>
            <a:off x="7106066" y="3762571"/>
            <a:ext cx="495934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 marR="5080" indent="-19685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6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Be</a:t>
            </a:r>
            <a:r>
              <a:rPr sz="600" b="1" dirty="0">
                <a:latin typeface="Arial"/>
                <a:cs typeface="Arial"/>
              </a:rPr>
              <a:t>am  </a:t>
            </a:r>
            <a:r>
              <a:rPr sz="600" b="1" spc="-5" dirty="0">
                <a:latin typeface="Arial"/>
                <a:cs typeface="Arial"/>
              </a:rPr>
              <a:t>Power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Limit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Systems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Cr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10" dirty="0">
                <a:latin typeface="Arial"/>
                <a:cs typeface="Arial"/>
              </a:rPr>
              <a:t>i</a:t>
            </a:r>
            <a:r>
              <a:rPr sz="600" dirty="0">
                <a:latin typeface="Arial"/>
                <a:cs typeface="Arial"/>
              </a:rPr>
              <a:t>g </a:t>
            </a:r>
            <a:r>
              <a:rPr sz="600" spc="-5" dirty="0">
                <a:latin typeface="Arial"/>
                <a:cs typeface="Arial"/>
              </a:rPr>
              <a:t>Deibele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07" name="object 122">
            <a:extLst>
              <a:ext uri="{FF2B5EF4-FFF2-40B4-BE49-F238E27FC236}">
                <a16:creationId xmlns:a16="http://schemas.microsoft.com/office/drawing/2014/main" id="{3AFE7953-EA57-4C19-83F3-91DBA3746903}"/>
              </a:ext>
            </a:extLst>
          </p:cNvPr>
          <p:cNvGrpSpPr/>
          <p:nvPr/>
        </p:nvGrpSpPr>
        <p:grpSpPr>
          <a:xfrm>
            <a:off x="7009461" y="2930658"/>
            <a:ext cx="807720" cy="2996565"/>
            <a:chOff x="6121375" y="3397725"/>
            <a:chExt cx="807720" cy="2996565"/>
          </a:xfrm>
        </p:grpSpPr>
        <p:sp>
          <p:nvSpPr>
            <p:cNvPr id="508" name="object 123">
              <a:extLst>
                <a:ext uri="{FF2B5EF4-FFF2-40B4-BE49-F238E27FC236}">
                  <a16:creationId xmlns:a16="http://schemas.microsoft.com/office/drawing/2014/main" id="{D1BF335A-D4D5-45AE-915A-7DF3F6BF8FF1}"/>
                </a:ext>
              </a:extLst>
            </p:cNvPr>
            <p:cNvSpPr/>
            <p:nvPr/>
          </p:nvSpPr>
          <p:spPr>
            <a:xfrm>
              <a:off x="6625920" y="3404075"/>
              <a:ext cx="296545" cy="1028065"/>
            </a:xfrm>
            <a:custGeom>
              <a:avLst/>
              <a:gdLst/>
              <a:ahLst/>
              <a:cxnLst/>
              <a:rect l="l" t="t" r="r" b="b"/>
              <a:pathLst>
                <a:path w="296545" h="1028064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027782"/>
                  </a:lnTo>
                  <a:lnTo>
                    <a:pt x="182231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9" name="object 124">
              <a:extLst>
                <a:ext uri="{FF2B5EF4-FFF2-40B4-BE49-F238E27FC236}">
                  <a16:creationId xmlns:a16="http://schemas.microsoft.com/office/drawing/2014/main" id="{1D8451F9-2897-410B-97BB-2DE9650CB904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40344" y="5933014"/>
              <a:ext cx="690109" cy="460887"/>
            </a:xfrm>
            <a:prstGeom prst="rect">
              <a:avLst/>
            </a:prstGeom>
          </p:spPr>
        </p:pic>
        <p:pic>
          <p:nvPicPr>
            <p:cNvPr id="510" name="object 125">
              <a:extLst>
                <a:ext uri="{FF2B5EF4-FFF2-40B4-BE49-F238E27FC236}">
                  <a16:creationId xmlns:a16="http://schemas.microsoft.com/office/drawing/2014/main" id="{D00B9B6F-58E8-4436-BEAA-5DE4634FF709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22962" y="5917243"/>
              <a:ext cx="685188" cy="456792"/>
            </a:xfrm>
            <a:prstGeom prst="rect">
              <a:avLst/>
            </a:prstGeom>
          </p:spPr>
        </p:pic>
        <p:sp>
          <p:nvSpPr>
            <p:cNvPr id="511" name="object 126">
              <a:extLst>
                <a:ext uri="{FF2B5EF4-FFF2-40B4-BE49-F238E27FC236}">
                  <a16:creationId xmlns:a16="http://schemas.microsoft.com/office/drawing/2014/main" id="{64186AA0-97DC-47AD-9D74-724B47F5CBF6}"/>
                </a:ext>
              </a:extLst>
            </p:cNvPr>
            <p:cNvSpPr/>
            <p:nvPr/>
          </p:nvSpPr>
          <p:spPr>
            <a:xfrm>
              <a:off x="6122962" y="5917243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2" name="object 127">
            <a:extLst>
              <a:ext uri="{FF2B5EF4-FFF2-40B4-BE49-F238E27FC236}">
                <a16:creationId xmlns:a16="http://schemas.microsoft.com/office/drawing/2014/main" id="{6A234413-9B8A-49E1-83A1-F2FFF4D0DD10}"/>
              </a:ext>
            </a:extLst>
          </p:cNvPr>
          <p:cNvSpPr txBox="1"/>
          <p:nvPr/>
        </p:nvSpPr>
        <p:spPr>
          <a:xfrm>
            <a:off x="7007273" y="5475543"/>
            <a:ext cx="6940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811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P.4.6.5 Ring </a:t>
            </a:r>
            <a:r>
              <a:rPr sz="600" b="1" dirty="0">
                <a:latin typeface="Arial"/>
                <a:cs typeface="Arial"/>
              </a:rPr>
              <a:t> E</a:t>
            </a:r>
            <a:r>
              <a:rPr sz="600" b="1" spc="-5" dirty="0">
                <a:latin typeface="Arial"/>
                <a:cs typeface="Arial"/>
              </a:rPr>
              <a:t>xt</a:t>
            </a:r>
            <a:r>
              <a:rPr sz="600" b="1" dirty="0">
                <a:latin typeface="Arial"/>
                <a:cs typeface="Arial"/>
              </a:rPr>
              <a:t>r</a:t>
            </a:r>
            <a:r>
              <a:rPr sz="600" b="1" spc="-5" dirty="0">
                <a:latin typeface="Arial"/>
                <a:cs typeface="Arial"/>
              </a:rPr>
              <a:t>ac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io</a:t>
            </a:r>
            <a:r>
              <a:rPr sz="600" b="1" dirty="0">
                <a:latin typeface="Arial"/>
                <a:cs typeface="Arial"/>
              </a:rPr>
              <a:t>n S</a:t>
            </a:r>
            <a:r>
              <a:rPr sz="600" b="1" spc="-5" dirty="0">
                <a:latin typeface="Arial"/>
                <a:cs typeface="Arial"/>
              </a:rPr>
              <a:t>ec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Controls</a:t>
            </a:r>
            <a:endParaRPr sz="6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Derrick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Williams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13" name="object 128">
            <a:extLst>
              <a:ext uri="{FF2B5EF4-FFF2-40B4-BE49-F238E27FC236}">
                <a16:creationId xmlns:a16="http://schemas.microsoft.com/office/drawing/2014/main" id="{7C5E0584-689D-47D6-8173-8E732300CBC5}"/>
              </a:ext>
            </a:extLst>
          </p:cNvPr>
          <p:cNvGrpSpPr/>
          <p:nvPr/>
        </p:nvGrpSpPr>
        <p:grpSpPr>
          <a:xfrm>
            <a:off x="7009461" y="2930658"/>
            <a:ext cx="807720" cy="2754630"/>
            <a:chOff x="6121375" y="3397725"/>
            <a:chExt cx="807720" cy="2754630"/>
          </a:xfrm>
        </p:grpSpPr>
        <p:sp>
          <p:nvSpPr>
            <p:cNvPr id="514" name="object 129">
              <a:extLst>
                <a:ext uri="{FF2B5EF4-FFF2-40B4-BE49-F238E27FC236}">
                  <a16:creationId xmlns:a16="http://schemas.microsoft.com/office/drawing/2014/main" id="{B0E5B906-B1DA-4A5F-A1EF-24F4036F36A5}"/>
                </a:ext>
              </a:extLst>
            </p:cNvPr>
            <p:cNvSpPr/>
            <p:nvPr/>
          </p:nvSpPr>
          <p:spPr>
            <a:xfrm>
              <a:off x="6625920" y="3404075"/>
              <a:ext cx="296545" cy="2741930"/>
            </a:xfrm>
            <a:custGeom>
              <a:avLst/>
              <a:gdLst/>
              <a:ahLst/>
              <a:cxnLst/>
              <a:rect l="l" t="t" r="r" b="b"/>
              <a:pathLst>
                <a:path w="296545" h="2741929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2741564"/>
                  </a:lnTo>
                  <a:lnTo>
                    <a:pt x="182231" y="27415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5" name="object 130">
              <a:extLst>
                <a:ext uri="{FF2B5EF4-FFF2-40B4-BE49-F238E27FC236}">
                  <a16:creationId xmlns:a16="http://schemas.microsoft.com/office/drawing/2014/main" id="{199E59EB-A45C-43B9-8958-7FCBD5FD8F7E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135921" y="3644620"/>
              <a:ext cx="698957" cy="469750"/>
            </a:xfrm>
            <a:prstGeom prst="rect">
              <a:avLst/>
            </a:prstGeom>
          </p:spPr>
        </p:pic>
        <p:pic>
          <p:nvPicPr>
            <p:cNvPr id="516" name="object 131">
              <a:extLst>
                <a:ext uri="{FF2B5EF4-FFF2-40B4-BE49-F238E27FC236}">
                  <a16:creationId xmlns:a16="http://schemas.microsoft.com/office/drawing/2014/main" id="{62C405A5-B438-46AC-958E-05FCC4CBA91A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22962" y="3632471"/>
              <a:ext cx="685188" cy="456792"/>
            </a:xfrm>
            <a:prstGeom prst="rect">
              <a:avLst/>
            </a:prstGeom>
          </p:spPr>
        </p:pic>
        <p:sp>
          <p:nvSpPr>
            <p:cNvPr id="517" name="object 132">
              <a:extLst>
                <a:ext uri="{FF2B5EF4-FFF2-40B4-BE49-F238E27FC236}">
                  <a16:creationId xmlns:a16="http://schemas.microsoft.com/office/drawing/2014/main" id="{A4FFB71E-C2A0-4F56-A77A-CFB7612472BB}"/>
                </a:ext>
              </a:extLst>
            </p:cNvPr>
            <p:cNvSpPr/>
            <p:nvPr/>
          </p:nvSpPr>
          <p:spPr>
            <a:xfrm>
              <a:off x="6122962" y="3632471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8" name="object 133">
            <a:extLst>
              <a:ext uri="{FF2B5EF4-FFF2-40B4-BE49-F238E27FC236}">
                <a16:creationId xmlns:a16="http://schemas.microsoft.com/office/drawing/2014/main" id="{0BF42D62-F10C-4AC2-A760-6233FAED81E5}"/>
              </a:ext>
            </a:extLst>
          </p:cNvPr>
          <p:cNvSpPr txBox="1"/>
          <p:nvPr/>
        </p:nvSpPr>
        <p:spPr>
          <a:xfrm>
            <a:off x="7030747" y="3145416"/>
            <a:ext cx="64833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P.4.6.1</a:t>
            </a:r>
            <a:endParaRPr sz="6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Derrick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Williams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19" name="object 134">
            <a:extLst>
              <a:ext uri="{FF2B5EF4-FFF2-40B4-BE49-F238E27FC236}">
                <a16:creationId xmlns:a16="http://schemas.microsoft.com/office/drawing/2014/main" id="{73874C96-8A72-4CEB-A5FC-166C51D0E354}"/>
              </a:ext>
            </a:extLst>
          </p:cNvPr>
          <p:cNvGrpSpPr/>
          <p:nvPr/>
        </p:nvGrpSpPr>
        <p:grpSpPr>
          <a:xfrm>
            <a:off x="7507656" y="2930658"/>
            <a:ext cx="1240155" cy="712470"/>
            <a:chOff x="6619570" y="3397725"/>
            <a:chExt cx="1240155" cy="712470"/>
          </a:xfrm>
        </p:grpSpPr>
        <p:sp>
          <p:nvSpPr>
            <p:cNvPr id="520" name="object 135">
              <a:extLst>
                <a:ext uri="{FF2B5EF4-FFF2-40B4-BE49-F238E27FC236}">
                  <a16:creationId xmlns:a16="http://schemas.microsoft.com/office/drawing/2014/main" id="{1BD0B16A-8D51-474F-86C1-256080BA57BA}"/>
                </a:ext>
              </a:extLst>
            </p:cNvPr>
            <p:cNvSpPr/>
            <p:nvPr/>
          </p:nvSpPr>
          <p:spPr>
            <a:xfrm>
              <a:off x="6625920" y="3404075"/>
              <a:ext cx="296545" cy="457200"/>
            </a:xfrm>
            <a:custGeom>
              <a:avLst/>
              <a:gdLst/>
              <a:ahLst/>
              <a:cxnLst/>
              <a:rect l="l" t="t" r="r" b="b"/>
              <a:pathLst>
                <a:path w="296545" h="457200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456792"/>
                  </a:lnTo>
                  <a:lnTo>
                    <a:pt x="182231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1" name="object 136">
              <a:extLst>
                <a:ext uri="{FF2B5EF4-FFF2-40B4-BE49-F238E27FC236}">
                  <a16:creationId xmlns:a16="http://schemas.microsoft.com/office/drawing/2014/main" id="{DBCE4DE4-CAE6-401C-B591-6ECD6343E481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69312" y="3649051"/>
              <a:ext cx="690109" cy="460887"/>
            </a:xfrm>
            <a:prstGeom prst="rect">
              <a:avLst/>
            </a:prstGeom>
          </p:spPr>
        </p:pic>
        <p:pic>
          <p:nvPicPr>
            <p:cNvPr id="522" name="object 137">
              <a:extLst>
                <a:ext uri="{FF2B5EF4-FFF2-40B4-BE49-F238E27FC236}">
                  <a16:creationId xmlns:a16="http://schemas.microsoft.com/office/drawing/2014/main" id="{CB2D50C0-08A7-4C7D-BE4E-4AA303B6FBC9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50745" y="3632471"/>
              <a:ext cx="685188" cy="456792"/>
            </a:xfrm>
            <a:prstGeom prst="rect">
              <a:avLst/>
            </a:prstGeom>
          </p:spPr>
        </p:pic>
        <p:sp>
          <p:nvSpPr>
            <p:cNvPr id="523" name="object 138">
              <a:extLst>
                <a:ext uri="{FF2B5EF4-FFF2-40B4-BE49-F238E27FC236}">
                  <a16:creationId xmlns:a16="http://schemas.microsoft.com/office/drawing/2014/main" id="{0DF1449D-C1AE-4212-9389-5B1D917F0BE1}"/>
                </a:ext>
              </a:extLst>
            </p:cNvPr>
            <p:cNvSpPr/>
            <p:nvPr/>
          </p:nvSpPr>
          <p:spPr>
            <a:xfrm>
              <a:off x="7150745" y="3632471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4" name="object 139">
            <a:extLst>
              <a:ext uri="{FF2B5EF4-FFF2-40B4-BE49-F238E27FC236}">
                <a16:creationId xmlns:a16="http://schemas.microsoft.com/office/drawing/2014/main" id="{3A98D88B-10BB-4309-9997-8BA557631C1E}"/>
              </a:ext>
            </a:extLst>
          </p:cNvPr>
          <p:cNvSpPr txBox="1"/>
          <p:nvPr/>
        </p:nvSpPr>
        <p:spPr>
          <a:xfrm>
            <a:off x="8041519" y="3190771"/>
            <a:ext cx="6813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marR="5080" indent="-131445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P.4.7.2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RTBT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Stub </a:t>
            </a:r>
            <a:r>
              <a:rPr sz="600" b="1" spc="-15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Temporary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Shielding</a:t>
            </a:r>
            <a:endParaRPr sz="600">
              <a:latin typeface="Arial"/>
              <a:cs typeface="Arial"/>
            </a:endParaRPr>
          </a:p>
          <a:p>
            <a:pPr marL="14986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Nic</a:t>
            </a: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 Evans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25" name="object 140">
            <a:extLst>
              <a:ext uri="{FF2B5EF4-FFF2-40B4-BE49-F238E27FC236}">
                <a16:creationId xmlns:a16="http://schemas.microsoft.com/office/drawing/2014/main" id="{7534FEB4-826C-41B7-B324-88D8A9D78EBF}"/>
              </a:ext>
            </a:extLst>
          </p:cNvPr>
          <p:cNvGrpSpPr/>
          <p:nvPr/>
        </p:nvGrpSpPr>
        <p:grpSpPr>
          <a:xfrm>
            <a:off x="8037244" y="2930658"/>
            <a:ext cx="808355" cy="1282065"/>
            <a:chOff x="7149158" y="3397725"/>
            <a:chExt cx="808355" cy="1282065"/>
          </a:xfrm>
        </p:grpSpPr>
        <p:sp>
          <p:nvSpPr>
            <p:cNvPr id="526" name="object 141">
              <a:extLst>
                <a:ext uri="{FF2B5EF4-FFF2-40B4-BE49-F238E27FC236}">
                  <a16:creationId xmlns:a16="http://schemas.microsoft.com/office/drawing/2014/main" id="{27E3DD30-7C81-48D1-9126-0A38C0647E2A}"/>
                </a:ext>
              </a:extLst>
            </p:cNvPr>
            <p:cNvSpPr/>
            <p:nvPr/>
          </p:nvSpPr>
          <p:spPr>
            <a:xfrm>
              <a:off x="7653703" y="3404075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5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2231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7" name="object 142">
              <a:extLst>
                <a:ext uri="{FF2B5EF4-FFF2-40B4-BE49-F238E27FC236}">
                  <a16:creationId xmlns:a16="http://schemas.microsoft.com/office/drawing/2014/main" id="{279C2E85-F508-4C45-B515-6683BD097334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169312" y="4219224"/>
              <a:ext cx="690109" cy="460093"/>
            </a:xfrm>
            <a:prstGeom prst="rect">
              <a:avLst/>
            </a:prstGeom>
          </p:spPr>
        </p:pic>
        <p:pic>
          <p:nvPicPr>
            <p:cNvPr id="528" name="object 143">
              <a:extLst>
                <a:ext uri="{FF2B5EF4-FFF2-40B4-BE49-F238E27FC236}">
                  <a16:creationId xmlns:a16="http://schemas.microsoft.com/office/drawing/2014/main" id="{09B71F07-BF0C-44F2-A912-5A36906EED22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50745" y="4203462"/>
              <a:ext cx="685188" cy="456792"/>
            </a:xfrm>
            <a:prstGeom prst="rect">
              <a:avLst/>
            </a:prstGeom>
          </p:spPr>
        </p:pic>
        <p:sp>
          <p:nvSpPr>
            <p:cNvPr id="529" name="object 144">
              <a:extLst>
                <a:ext uri="{FF2B5EF4-FFF2-40B4-BE49-F238E27FC236}">
                  <a16:creationId xmlns:a16="http://schemas.microsoft.com/office/drawing/2014/main" id="{03BDEBFC-CFC1-4FAB-8FE6-94DE16BC9BA1}"/>
                </a:ext>
              </a:extLst>
            </p:cNvPr>
            <p:cNvSpPr/>
            <p:nvPr/>
          </p:nvSpPr>
          <p:spPr>
            <a:xfrm>
              <a:off x="7150745" y="420346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0" name="object 145">
            <a:extLst>
              <a:ext uri="{FF2B5EF4-FFF2-40B4-BE49-F238E27FC236}">
                <a16:creationId xmlns:a16="http://schemas.microsoft.com/office/drawing/2014/main" id="{4AA2BB21-C2DF-475B-BC6B-BE67A5D11586}"/>
              </a:ext>
            </a:extLst>
          </p:cNvPr>
          <p:cNvSpPr txBox="1"/>
          <p:nvPr/>
        </p:nvSpPr>
        <p:spPr>
          <a:xfrm>
            <a:off x="8041519" y="3762571"/>
            <a:ext cx="68135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620" marR="5080" indent="-122555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P.4.7.3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RTBT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Stub </a:t>
            </a:r>
            <a:r>
              <a:rPr sz="600" b="1" spc="-15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Earth Berm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Shielding</a:t>
            </a:r>
            <a:endParaRPr sz="600">
              <a:latin typeface="Arial"/>
              <a:cs typeface="Arial"/>
            </a:endParaRPr>
          </a:p>
          <a:p>
            <a:pPr marL="149860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Nic</a:t>
            </a: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 Evans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31" name="object 146">
            <a:extLst>
              <a:ext uri="{FF2B5EF4-FFF2-40B4-BE49-F238E27FC236}">
                <a16:creationId xmlns:a16="http://schemas.microsoft.com/office/drawing/2014/main" id="{A5FDBDFE-FF1D-47C4-BF8D-ED9EE428CE51}"/>
              </a:ext>
            </a:extLst>
          </p:cNvPr>
          <p:cNvGrpSpPr/>
          <p:nvPr/>
        </p:nvGrpSpPr>
        <p:grpSpPr>
          <a:xfrm>
            <a:off x="8535439" y="2930658"/>
            <a:ext cx="1400810" cy="1040765"/>
            <a:chOff x="7647353" y="3397725"/>
            <a:chExt cx="1400810" cy="1040765"/>
          </a:xfrm>
        </p:grpSpPr>
        <p:sp>
          <p:nvSpPr>
            <p:cNvPr id="532" name="object 147">
              <a:extLst>
                <a:ext uri="{FF2B5EF4-FFF2-40B4-BE49-F238E27FC236}">
                  <a16:creationId xmlns:a16="http://schemas.microsoft.com/office/drawing/2014/main" id="{ACD0D878-3437-46A9-8252-0D35B42A53BA}"/>
                </a:ext>
              </a:extLst>
            </p:cNvPr>
            <p:cNvSpPr/>
            <p:nvPr/>
          </p:nvSpPr>
          <p:spPr>
            <a:xfrm>
              <a:off x="7653703" y="3404075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5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2231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3" name="object 148">
              <a:extLst>
                <a:ext uri="{FF2B5EF4-FFF2-40B4-BE49-F238E27FC236}">
                  <a16:creationId xmlns:a16="http://schemas.microsoft.com/office/drawing/2014/main" id="{088EDB99-B76E-46F5-9850-48E7DA893DCA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358258" y="3667236"/>
              <a:ext cx="689310" cy="460093"/>
            </a:xfrm>
            <a:prstGeom prst="rect">
              <a:avLst/>
            </a:prstGeom>
          </p:spPr>
        </p:pic>
        <p:pic>
          <p:nvPicPr>
            <p:cNvPr id="534" name="object 149">
              <a:extLst>
                <a:ext uri="{FF2B5EF4-FFF2-40B4-BE49-F238E27FC236}">
                  <a16:creationId xmlns:a16="http://schemas.microsoft.com/office/drawing/2014/main" id="{9D997D10-8DC0-46D8-9D91-032F29382669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338892" y="3647859"/>
              <a:ext cx="685188" cy="456792"/>
            </a:xfrm>
            <a:prstGeom prst="rect">
              <a:avLst/>
            </a:prstGeom>
          </p:spPr>
        </p:pic>
        <p:sp>
          <p:nvSpPr>
            <p:cNvPr id="535" name="object 150">
              <a:extLst>
                <a:ext uri="{FF2B5EF4-FFF2-40B4-BE49-F238E27FC236}">
                  <a16:creationId xmlns:a16="http://schemas.microsoft.com/office/drawing/2014/main" id="{77D61A27-E3F4-4557-8894-761724DB56F8}"/>
                </a:ext>
              </a:extLst>
            </p:cNvPr>
            <p:cNvSpPr/>
            <p:nvPr/>
          </p:nvSpPr>
          <p:spPr>
            <a:xfrm>
              <a:off x="8338892" y="364785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6" name="object 151">
            <a:extLst>
              <a:ext uri="{FF2B5EF4-FFF2-40B4-BE49-F238E27FC236}">
                <a16:creationId xmlns:a16="http://schemas.microsoft.com/office/drawing/2014/main" id="{3A2196D6-C644-4AF6-BD12-64FE4D8476D7}"/>
              </a:ext>
            </a:extLst>
          </p:cNvPr>
          <p:cNvSpPr txBox="1"/>
          <p:nvPr/>
        </p:nvSpPr>
        <p:spPr>
          <a:xfrm>
            <a:off x="9216707" y="3252324"/>
            <a:ext cx="70675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 marR="5080" indent="-19685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8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1</a:t>
            </a:r>
            <a:r>
              <a:rPr sz="600" b="1" spc="-5" dirty="0">
                <a:latin typeface="Arial"/>
                <a:cs typeface="Arial"/>
              </a:rPr>
              <a:t> Ac</a:t>
            </a:r>
            <a:r>
              <a:rPr sz="600" b="1" dirty="0">
                <a:latin typeface="Arial"/>
                <a:cs typeface="Arial"/>
              </a:rPr>
              <a:t>c</a:t>
            </a:r>
            <a:r>
              <a:rPr sz="600" b="1" spc="-5" dirty="0">
                <a:latin typeface="Arial"/>
                <a:cs typeface="Arial"/>
              </a:rPr>
              <a:t>ele</a:t>
            </a:r>
            <a:r>
              <a:rPr sz="600" b="1" dirty="0">
                <a:latin typeface="Arial"/>
                <a:cs typeface="Arial"/>
              </a:rPr>
              <a:t>r</a:t>
            </a:r>
            <a:r>
              <a:rPr sz="600" b="1" spc="-5" dirty="0">
                <a:latin typeface="Arial"/>
                <a:cs typeface="Arial"/>
              </a:rPr>
              <a:t>at</a:t>
            </a:r>
            <a:r>
              <a:rPr sz="600" b="1" dirty="0">
                <a:latin typeface="Arial"/>
                <a:cs typeface="Arial"/>
              </a:rPr>
              <a:t>or  </a:t>
            </a:r>
            <a:r>
              <a:rPr sz="600" b="1" spc="-5" dirty="0">
                <a:latin typeface="Arial"/>
                <a:cs typeface="Arial"/>
              </a:rPr>
              <a:t>Physics</a:t>
            </a:r>
            <a:endParaRPr sz="600">
              <a:latin typeface="Arial"/>
              <a:cs typeface="Arial"/>
            </a:endParaRPr>
          </a:p>
          <a:p>
            <a:pPr marL="161925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Nic</a:t>
            </a: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 Evans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37" name="object 152">
            <a:extLst>
              <a:ext uri="{FF2B5EF4-FFF2-40B4-BE49-F238E27FC236}">
                <a16:creationId xmlns:a16="http://schemas.microsoft.com/office/drawing/2014/main" id="{2DA4012A-DF03-471E-A742-857A2D5FA593}"/>
              </a:ext>
            </a:extLst>
          </p:cNvPr>
          <p:cNvGrpSpPr/>
          <p:nvPr/>
        </p:nvGrpSpPr>
        <p:grpSpPr>
          <a:xfrm>
            <a:off x="6010834" y="2930658"/>
            <a:ext cx="3565525" cy="2453005"/>
            <a:chOff x="5122748" y="3397725"/>
            <a:chExt cx="3565525" cy="2453005"/>
          </a:xfrm>
        </p:grpSpPr>
        <p:sp>
          <p:nvSpPr>
            <p:cNvPr id="538" name="object 153">
              <a:extLst>
                <a:ext uri="{FF2B5EF4-FFF2-40B4-BE49-F238E27FC236}">
                  <a16:creationId xmlns:a16="http://schemas.microsoft.com/office/drawing/2014/main" id="{A95A68A0-C09C-4E68-9546-FBEAE914E59F}"/>
                </a:ext>
              </a:extLst>
            </p:cNvPr>
            <p:cNvSpPr/>
            <p:nvPr/>
          </p:nvSpPr>
          <p:spPr>
            <a:xfrm>
              <a:off x="8681485" y="3404075"/>
              <a:ext cx="0" cy="243840"/>
            </a:xfrm>
            <a:custGeom>
              <a:avLst/>
              <a:gdLst/>
              <a:ahLst/>
              <a:cxnLst/>
              <a:rect l="l" t="t" r="r" b="b"/>
              <a:pathLst>
                <a:path h="243839">
                  <a:moveTo>
                    <a:pt x="0" y="0"/>
                  </a:moveTo>
                  <a:lnTo>
                    <a:pt x="0" y="24378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9" name="object 154">
              <a:extLst>
                <a:ext uri="{FF2B5EF4-FFF2-40B4-BE49-F238E27FC236}">
                  <a16:creationId xmlns:a16="http://schemas.microsoft.com/office/drawing/2014/main" id="{734479C8-C3E6-4E69-A193-D55FBCCD39E4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141718" y="5390362"/>
              <a:ext cx="690109" cy="460093"/>
            </a:xfrm>
            <a:prstGeom prst="rect">
              <a:avLst/>
            </a:prstGeom>
          </p:spPr>
        </p:pic>
        <p:pic>
          <p:nvPicPr>
            <p:cNvPr id="540" name="object 155">
              <a:extLst>
                <a:ext uri="{FF2B5EF4-FFF2-40B4-BE49-F238E27FC236}">
                  <a16:creationId xmlns:a16="http://schemas.microsoft.com/office/drawing/2014/main" id="{94664351-7264-483B-B141-6279DA926894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124336" y="5374600"/>
              <a:ext cx="685998" cy="456792"/>
            </a:xfrm>
            <a:prstGeom prst="rect">
              <a:avLst/>
            </a:prstGeom>
          </p:spPr>
        </p:pic>
        <p:sp>
          <p:nvSpPr>
            <p:cNvPr id="541" name="object 156">
              <a:extLst>
                <a:ext uri="{FF2B5EF4-FFF2-40B4-BE49-F238E27FC236}">
                  <a16:creationId xmlns:a16="http://schemas.microsoft.com/office/drawing/2014/main" id="{58ECC43B-68B1-4420-A446-6A46B95D6780}"/>
                </a:ext>
              </a:extLst>
            </p:cNvPr>
            <p:cNvSpPr/>
            <p:nvPr/>
          </p:nvSpPr>
          <p:spPr>
            <a:xfrm>
              <a:off x="5124336" y="5374600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2" name="object 157">
            <a:extLst>
              <a:ext uri="{FF2B5EF4-FFF2-40B4-BE49-F238E27FC236}">
                <a16:creationId xmlns:a16="http://schemas.microsoft.com/office/drawing/2014/main" id="{74FAAA3B-9400-440F-B861-2ACD801B993B}"/>
              </a:ext>
            </a:extLst>
          </p:cNvPr>
          <p:cNvSpPr txBox="1"/>
          <p:nvPr/>
        </p:nvSpPr>
        <p:spPr>
          <a:xfrm>
            <a:off x="6029684" y="4979064"/>
            <a:ext cx="651510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715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P.4.5.4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PFN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Room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HVAC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Gr</a:t>
            </a:r>
            <a:r>
              <a:rPr sz="600" dirty="0">
                <a:latin typeface="Arial"/>
                <a:cs typeface="Arial"/>
              </a:rPr>
              <a:t>eg</a:t>
            </a:r>
            <a:r>
              <a:rPr sz="600" spc="-5" dirty="0">
                <a:latin typeface="Arial"/>
                <a:cs typeface="Arial"/>
              </a:rPr>
              <a:t> No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man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43" name="object 158">
            <a:extLst>
              <a:ext uri="{FF2B5EF4-FFF2-40B4-BE49-F238E27FC236}">
                <a16:creationId xmlns:a16="http://schemas.microsoft.com/office/drawing/2014/main" id="{07338BE7-D7F8-4BE1-BCB0-4C5FDD3258B8}"/>
              </a:ext>
            </a:extLst>
          </p:cNvPr>
          <p:cNvGrpSpPr/>
          <p:nvPr/>
        </p:nvGrpSpPr>
        <p:grpSpPr>
          <a:xfrm>
            <a:off x="4071896" y="2930658"/>
            <a:ext cx="2717165" cy="2211705"/>
            <a:chOff x="3183810" y="3397725"/>
            <a:chExt cx="2717165" cy="2211705"/>
          </a:xfrm>
        </p:grpSpPr>
        <p:sp>
          <p:nvSpPr>
            <p:cNvPr id="544" name="object 159">
              <a:extLst>
                <a:ext uri="{FF2B5EF4-FFF2-40B4-BE49-F238E27FC236}">
                  <a16:creationId xmlns:a16="http://schemas.microsoft.com/office/drawing/2014/main" id="{BA01B720-EC19-40D6-9C54-D5DBC3F8EDE9}"/>
                </a:ext>
              </a:extLst>
            </p:cNvPr>
            <p:cNvSpPr/>
            <p:nvPr/>
          </p:nvSpPr>
          <p:spPr>
            <a:xfrm>
              <a:off x="5597327" y="3404075"/>
              <a:ext cx="297815" cy="2199005"/>
            </a:xfrm>
            <a:custGeom>
              <a:avLst/>
              <a:gdLst/>
              <a:ahLst/>
              <a:cxnLst/>
              <a:rect l="l" t="t" r="r" b="b"/>
              <a:pathLst>
                <a:path w="297814" h="219900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198921"/>
                  </a:lnTo>
                  <a:lnTo>
                    <a:pt x="213007" y="2198921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5" name="object 160">
              <a:extLst>
                <a:ext uri="{FF2B5EF4-FFF2-40B4-BE49-F238E27FC236}">
                  <a16:creationId xmlns:a16="http://schemas.microsoft.com/office/drawing/2014/main" id="{ABDD0943-5BC6-483C-A7B8-A9C4887EB961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202775" y="4250001"/>
              <a:ext cx="689310" cy="460093"/>
            </a:xfrm>
            <a:prstGeom prst="rect">
              <a:avLst/>
            </a:prstGeom>
          </p:spPr>
        </p:pic>
        <p:pic>
          <p:nvPicPr>
            <p:cNvPr id="546" name="object 161">
              <a:extLst>
                <a:ext uri="{FF2B5EF4-FFF2-40B4-BE49-F238E27FC236}">
                  <a16:creationId xmlns:a16="http://schemas.microsoft.com/office/drawing/2014/main" id="{75711AD4-77FD-4F67-99CA-3BA607994647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185398" y="4233428"/>
              <a:ext cx="685188" cy="456792"/>
            </a:xfrm>
            <a:prstGeom prst="rect">
              <a:avLst/>
            </a:prstGeom>
          </p:spPr>
        </p:pic>
        <p:sp>
          <p:nvSpPr>
            <p:cNvPr id="547" name="object 162">
              <a:extLst>
                <a:ext uri="{FF2B5EF4-FFF2-40B4-BE49-F238E27FC236}">
                  <a16:creationId xmlns:a16="http://schemas.microsoft.com/office/drawing/2014/main" id="{DEF33D49-9872-4088-9429-C47CEE268FB2}"/>
                </a:ext>
              </a:extLst>
            </p:cNvPr>
            <p:cNvSpPr/>
            <p:nvPr/>
          </p:nvSpPr>
          <p:spPr>
            <a:xfrm>
              <a:off x="3185398" y="423342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8" name="object 163">
            <a:extLst>
              <a:ext uri="{FF2B5EF4-FFF2-40B4-BE49-F238E27FC236}">
                <a16:creationId xmlns:a16="http://schemas.microsoft.com/office/drawing/2014/main" id="{92251CB8-01CE-4559-90EC-8D185A247D2D}"/>
              </a:ext>
            </a:extLst>
          </p:cNvPr>
          <p:cNvSpPr txBox="1"/>
          <p:nvPr/>
        </p:nvSpPr>
        <p:spPr>
          <a:xfrm>
            <a:off x="4115858" y="3837893"/>
            <a:ext cx="6007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 marR="5080" indent="-23495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I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jec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ion  Dump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Imaging</a:t>
            </a:r>
            <a:endParaRPr sz="600">
              <a:latin typeface="Arial"/>
              <a:cs typeface="Arial"/>
            </a:endParaRPr>
          </a:p>
          <a:p>
            <a:pPr marL="11176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Dave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Willis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49" name="object 164">
            <a:extLst>
              <a:ext uri="{FF2B5EF4-FFF2-40B4-BE49-F238E27FC236}">
                <a16:creationId xmlns:a16="http://schemas.microsoft.com/office/drawing/2014/main" id="{A89DB6C2-6ED0-4FA7-92ED-F5FB1F92C0DF}"/>
              </a:ext>
            </a:extLst>
          </p:cNvPr>
          <p:cNvGrpSpPr/>
          <p:nvPr/>
        </p:nvGrpSpPr>
        <p:grpSpPr>
          <a:xfrm>
            <a:off x="3897861" y="2930658"/>
            <a:ext cx="900430" cy="1882775"/>
            <a:chOff x="3009775" y="3397725"/>
            <a:chExt cx="900430" cy="1882775"/>
          </a:xfrm>
        </p:grpSpPr>
        <p:sp>
          <p:nvSpPr>
            <p:cNvPr id="550" name="object 165">
              <a:extLst>
                <a:ext uri="{FF2B5EF4-FFF2-40B4-BE49-F238E27FC236}">
                  <a16:creationId xmlns:a16="http://schemas.microsoft.com/office/drawing/2014/main" id="{7B87DD69-9267-4D44-955D-859885D78AC4}"/>
                </a:ext>
              </a:extLst>
            </p:cNvPr>
            <p:cNvSpPr/>
            <p:nvPr/>
          </p:nvSpPr>
          <p:spPr>
            <a:xfrm>
              <a:off x="3016125" y="3404075"/>
              <a:ext cx="411480" cy="1057910"/>
            </a:xfrm>
            <a:custGeom>
              <a:avLst/>
              <a:gdLst/>
              <a:ahLst/>
              <a:cxnLst/>
              <a:rect l="l" t="t" r="r" b="b"/>
              <a:pathLst>
                <a:path w="411479" h="105791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057749"/>
                  </a:lnTo>
                  <a:lnTo>
                    <a:pt x="169272" y="105774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1" name="object 166">
              <a:extLst>
                <a:ext uri="{FF2B5EF4-FFF2-40B4-BE49-F238E27FC236}">
                  <a16:creationId xmlns:a16="http://schemas.microsoft.com/office/drawing/2014/main" id="{32B146DD-6A46-4B49-91D3-95984AE81F4C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219789" y="4819754"/>
              <a:ext cx="690109" cy="460516"/>
            </a:xfrm>
            <a:prstGeom prst="rect">
              <a:avLst/>
            </a:prstGeom>
          </p:spPr>
        </p:pic>
        <p:pic>
          <p:nvPicPr>
            <p:cNvPr id="552" name="object 167">
              <a:extLst>
                <a:ext uri="{FF2B5EF4-FFF2-40B4-BE49-F238E27FC236}">
                  <a16:creationId xmlns:a16="http://schemas.microsoft.com/office/drawing/2014/main" id="{3F76740D-3518-4D5A-992C-5508C1236CD5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203216" y="4801989"/>
              <a:ext cx="685998" cy="457602"/>
            </a:xfrm>
            <a:prstGeom prst="rect">
              <a:avLst/>
            </a:prstGeom>
          </p:spPr>
        </p:pic>
        <p:sp>
          <p:nvSpPr>
            <p:cNvPr id="553" name="object 168">
              <a:extLst>
                <a:ext uri="{FF2B5EF4-FFF2-40B4-BE49-F238E27FC236}">
                  <a16:creationId xmlns:a16="http://schemas.microsoft.com/office/drawing/2014/main" id="{16C7E773-4E60-4D69-94D9-3530A8417CA6}"/>
                </a:ext>
              </a:extLst>
            </p:cNvPr>
            <p:cNvSpPr/>
            <p:nvPr/>
          </p:nvSpPr>
          <p:spPr>
            <a:xfrm>
              <a:off x="3203216" y="4801989"/>
              <a:ext cx="686435" cy="457834"/>
            </a:xfrm>
            <a:custGeom>
              <a:avLst/>
              <a:gdLst/>
              <a:ahLst/>
              <a:cxnLst/>
              <a:rect l="l" t="t" r="r" b="b"/>
              <a:pathLst>
                <a:path w="686435" h="457835">
                  <a:moveTo>
                    <a:pt x="0" y="45760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7602"/>
                  </a:lnTo>
                  <a:lnTo>
                    <a:pt x="0" y="45760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4" name="object 169">
            <a:extLst>
              <a:ext uri="{FF2B5EF4-FFF2-40B4-BE49-F238E27FC236}">
                <a16:creationId xmlns:a16="http://schemas.microsoft.com/office/drawing/2014/main" id="{319E9F21-E138-4CEA-9A67-EF68309A679B}"/>
              </a:ext>
            </a:extLst>
          </p:cNvPr>
          <p:cNvSpPr txBox="1"/>
          <p:nvPr/>
        </p:nvSpPr>
        <p:spPr>
          <a:xfrm>
            <a:off x="4134486" y="4361099"/>
            <a:ext cx="6007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I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jec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ion</a:t>
            </a:r>
            <a:endParaRPr sz="600">
              <a:latin typeface="Arial"/>
              <a:cs typeface="Arial"/>
            </a:endParaRPr>
          </a:p>
        </p:txBody>
      </p:sp>
      <p:sp>
        <p:nvSpPr>
          <p:cNvPr id="555" name="object 170">
            <a:extLst>
              <a:ext uri="{FF2B5EF4-FFF2-40B4-BE49-F238E27FC236}">
                <a16:creationId xmlns:a16="http://schemas.microsoft.com/office/drawing/2014/main" id="{3787D49F-7AF9-4E1A-8CCD-07C34E0E02B1}"/>
              </a:ext>
            </a:extLst>
          </p:cNvPr>
          <p:cNvSpPr txBox="1"/>
          <p:nvPr/>
        </p:nvSpPr>
        <p:spPr>
          <a:xfrm>
            <a:off x="4083478" y="4452609"/>
            <a:ext cx="7023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Du</a:t>
            </a:r>
            <a:r>
              <a:rPr sz="600" b="1" dirty="0">
                <a:latin typeface="Arial"/>
                <a:cs typeface="Arial"/>
              </a:rPr>
              <a:t>mp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En</a:t>
            </a:r>
            <a:r>
              <a:rPr sz="600" b="1" spc="-5" dirty="0">
                <a:latin typeface="Arial"/>
                <a:cs typeface="Arial"/>
              </a:rPr>
              <a:t>gi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ee</a:t>
            </a:r>
            <a:r>
              <a:rPr sz="600" b="1" dirty="0">
                <a:latin typeface="Arial"/>
                <a:cs typeface="Arial"/>
              </a:rPr>
              <a:t>r</a:t>
            </a:r>
            <a:r>
              <a:rPr sz="600" b="1" spc="-5" dirty="0">
                <a:latin typeface="Arial"/>
                <a:cs typeface="Arial"/>
              </a:rPr>
              <a:t>ing</a:t>
            </a:r>
            <a:endParaRPr sz="600">
              <a:latin typeface="Arial"/>
              <a:cs typeface="Arial"/>
            </a:endParaRPr>
          </a:p>
        </p:txBody>
      </p:sp>
      <p:sp>
        <p:nvSpPr>
          <p:cNvPr id="556" name="object 171">
            <a:extLst>
              <a:ext uri="{FF2B5EF4-FFF2-40B4-BE49-F238E27FC236}">
                <a16:creationId xmlns:a16="http://schemas.microsoft.com/office/drawing/2014/main" id="{E134650B-8387-4463-A962-30A13B0D137C}"/>
              </a:ext>
            </a:extLst>
          </p:cNvPr>
          <p:cNvSpPr txBox="1"/>
          <p:nvPr/>
        </p:nvSpPr>
        <p:spPr>
          <a:xfrm>
            <a:off x="4162046" y="4544119"/>
            <a:ext cx="546100" cy="207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5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Review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Melissa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Harvey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57" name="object 172">
            <a:extLst>
              <a:ext uri="{FF2B5EF4-FFF2-40B4-BE49-F238E27FC236}">
                <a16:creationId xmlns:a16="http://schemas.microsoft.com/office/drawing/2014/main" id="{C0A5ABDB-E83D-446C-AD79-9EB3F4DFD970}"/>
              </a:ext>
            </a:extLst>
          </p:cNvPr>
          <p:cNvGrpSpPr/>
          <p:nvPr/>
        </p:nvGrpSpPr>
        <p:grpSpPr>
          <a:xfrm>
            <a:off x="1915091" y="2930658"/>
            <a:ext cx="2407285" cy="1640205"/>
            <a:chOff x="1027005" y="3397725"/>
            <a:chExt cx="2407285" cy="1640205"/>
          </a:xfrm>
        </p:grpSpPr>
        <p:sp>
          <p:nvSpPr>
            <p:cNvPr id="558" name="object 173">
              <a:extLst>
                <a:ext uri="{FF2B5EF4-FFF2-40B4-BE49-F238E27FC236}">
                  <a16:creationId xmlns:a16="http://schemas.microsoft.com/office/drawing/2014/main" id="{409E036B-CEBC-44BB-971B-559752C2FECF}"/>
                </a:ext>
              </a:extLst>
            </p:cNvPr>
            <p:cNvSpPr/>
            <p:nvPr/>
          </p:nvSpPr>
          <p:spPr>
            <a:xfrm>
              <a:off x="3016125" y="3404075"/>
              <a:ext cx="411480" cy="1627505"/>
            </a:xfrm>
            <a:custGeom>
              <a:avLst/>
              <a:gdLst/>
              <a:ahLst/>
              <a:cxnLst/>
              <a:rect l="l" t="t" r="r" b="b"/>
              <a:pathLst>
                <a:path w="411479" h="1627504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627120"/>
                  </a:lnTo>
                  <a:lnTo>
                    <a:pt x="187090" y="1627120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9" name="object 174">
              <a:extLst>
                <a:ext uri="{FF2B5EF4-FFF2-40B4-BE49-F238E27FC236}">
                  <a16:creationId xmlns:a16="http://schemas.microsoft.com/office/drawing/2014/main" id="{9E9C9F0D-6FDC-4284-AE69-EE9A56E5B380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46355" y="4245531"/>
              <a:ext cx="690536" cy="460887"/>
            </a:xfrm>
            <a:prstGeom prst="rect">
              <a:avLst/>
            </a:prstGeom>
          </p:spPr>
        </p:pic>
        <p:pic>
          <p:nvPicPr>
            <p:cNvPr id="560" name="object 175">
              <a:extLst>
                <a:ext uri="{FF2B5EF4-FFF2-40B4-BE49-F238E27FC236}">
                  <a16:creationId xmlns:a16="http://schemas.microsoft.com/office/drawing/2014/main" id="{C78A61FC-6DE4-43C4-B521-DA9E42A58626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28592" y="4226139"/>
              <a:ext cx="685188" cy="456792"/>
            </a:xfrm>
            <a:prstGeom prst="rect">
              <a:avLst/>
            </a:prstGeom>
          </p:spPr>
        </p:pic>
        <p:sp>
          <p:nvSpPr>
            <p:cNvPr id="561" name="object 176">
              <a:extLst>
                <a:ext uri="{FF2B5EF4-FFF2-40B4-BE49-F238E27FC236}">
                  <a16:creationId xmlns:a16="http://schemas.microsoft.com/office/drawing/2014/main" id="{30A3A92E-B712-42D7-855B-2D9F0868D7CE}"/>
                </a:ext>
              </a:extLst>
            </p:cNvPr>
            <p:cNvSpPr/>
            <p:nvPr/>
          </p:nvSpPr>
          <p:spPr>
            <a:xfrm>
              <a:off x="1028592" y="422613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2" name="object 177">
            <a:extLst>
              <a:ext uri="{FF2B5EF4-FFF2-40B4-BE49-F238E27FC236}">
                <a16:creationId xmlns:a16="http://schemas.microsoft.com/office/drawing/2014/main" id="{AEC4EE46-E784-444A-AE70-60CE943F1FE3}"/>
              </a:ext>
            </a:extLst>
          </p:cNvPr>
          <p:cNvSpPr txBox="1"/>
          <p:nvPr/>
        </p:nvSpPr>
        <p:spPr>
          <a:xfrm>
            <a:off x="2056235" y="3830605"/>
            <a:ext cx="4064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3660" algn="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P.4.1.2</a:t>
            </a:r>
            <a:endParaRPr sz="600">
              <a:latin typeface="Arial"/>
              <a:cs typeface="Arial"/>
            </a:endParaRPr>
          </a:p>
          <a:p>
            <a:pPr marR="67945" algn="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Design</a:t>
            </a:r>
            <a:endParaRPr sz="6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Nic</a:t>
            </a: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 Evans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63" name="object 178">
            <a:extLst>
              <a:ext uri="{FF2B5EF4-FFF2-40B4-BE49-F238E27FC236}">
                <a16:creationId xmlns:a16="http://schemas.microsoft.com/office/drawing/2014/main" id="{0336D39F-FF17-4C5E-A6E7-F895B007EF13}"/>
              </a:ext>
            </a:extLst>
          </p:cNvPr>
          <p:cNvGrpSpPr/>
          <p:nvPr/>
        </p:nvGrpSpPr>
        <p:grpSpPr>
          <a:xfrm>
            <a:off x="2252923" y="3166246"/>
            <a:ext cx="1445260" cy="599440"/>
            <a:chOff x="1364837" y="3633313"/>
            <a:chExt cx="1445260" cy="599440"/>
          </a:xfrm>
        </p:grpSpPr>
        <p:sp>
          <p:nvSpPr>
            <p:cNvPr id="564" name="object 179">
              <a:extLst>
                <a:ext uri="{FF2B5EF4-FFF2-40B4-BE49-F238E27FC236}">
                  <a16:creationId xmlns:a16="http://schemas.microsoft.com/office/drawing/2014/main" id="{DECDE202-E82D-4F06-9668-B972AFCA5B9D}"/>
                </a:ext>
              </a:extLst>
            </p:cNvPr>
            <p:cNvSpPr/>
            <p:nvPr/>
          </p:nvSpPr>
          <p:spPr>
            <a:xfrm>
              <a:off x="1371187" y="4110321"/>
              <a:ext cx="0" cy="116205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0"/>
                  </a:moveTo>
                  <a:lnTo>
                    <a:pt x="0" y="115817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5" name="object 180">
              <a:extLst>
                <a:ext uri="{FF2B5EF4-FFF2-40B4-BE49-F238E27FC236}">
                  <a16:creationId xmlns:a16="http://schemas.microsoft.com/office/drawing/2014/main" id="{327B695F-35D1-4A6C-AA5E-86E402BA06B5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19923" y="3653476"/>
              <a:ext cx="690109" cy="460516"/>
            </a:xfrm>
            <a:prstGeom prst="rect">
              <a:avLst/>
            </a:prstGeom>
          </p:spPr>
        </p:pic>
        <p:pic>
          <p:nvPicPr>
            <p:cNvPr id="566" name="object 181">
              <a:extLst>
                <a:ext uri="{FF2B5EF4-FFF2-40B4-BE49-F238E27FC236}">
                  <a16:creationId xmlns:a16="http://schemas.microsoft.com/office/drawing/2014/main" id="{DB70E49C-4118-4B3E-B0F1-09B756B487AA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103351" y="3634901"/>
              <a:ext cx="685188" cy="456792"/>
            </a:xfrm>
            <a:prstGeom prst="rect">
              <a:avLst/>
            </a:prstGeom>
          </p:spPr>
        </p:pic>
        <p:sp>
          <p:nvSpPr>
            <p:cNvPr id="567" name="object 182">
              <a:extLst>
                <a:ext uri="{FF2B5EF4-FFF2-40B4-BE49-F238E27FC236}">
                  <a16:creationId xmlns:a16="http://schemas.microsoft.com/office/drawing/2014/main" id="{748CB8A6-9612-4DBE-9B8A-FD03A4D751F0}"/>
                </a:ext>
              </a:extLst>
            </p:cNvPr>
            <p:cNvSpPr/>
            <p:nvPr/>
          </p:nvSpPr>
          <p:spPr>
            <a:xfrm>
              <a:off x="2103351" y="3634901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8" name="object 183">
            <a:extLst>
              <a:ext uri="{FF2B5EF4-FFF2-40B4-BE49-F238E27FC236}">
                <a16:creationId xmlns:a16="http://schemas.microsoft.com/office/drawing/2014/main" id="{D625EF3B-2794-49F3-AEC2-38B5AD009249}"/>
              </a:ext>
            </a:extLst>
          </p:cNvPr>
          <p:cNvSpPr txBox="1"/>
          <p:nvPr/>
        </p:nvSpPr>
        <p:spPr>
          <a:xfrm>
            <a:off x="3011134" y="3147845"/>
            <a:ext cx="64833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P.4.2.1</a:t>
            </a:r>
            <a:endParaRPr sz="6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Robert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Saethre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69" name="object 184">
            <a:extLst>
              <a:ext uri="{FF2B5EF4-FFF2-40B4-BE49-F238E27FC236}">
                <a16:creationId xmlns:a16="http://schemas.microsoft.com/office/drawing/2014/main" id="{099CDC97-6127-494E-A173-3DA3625AF681}"/>
              </a:ext>
            </a:extLst>
          </p:cNvPr>
          <p:cNvGrpSpPr/>
          <p:nvPr/>
        </p:nvGrpSpPr>
        <p:grpSpPr>
          <a:xfrm>
            <a:off x="2870888" y="2930658"/>
            <a:ext cx="827405" cy="1304290"/>
            <a:chOff x="1982802" y="3397725"/>
            <a:chExt cx="827405" cy="1304290"/>
          </a:xfrm>
        </p:grpSpPr>
        <p:sp>
          <p:nvSpPr>
            <p:cNvPr id="570" name="object 185">
              <a:extLst>
                <a:ext uri="{FF2B5EF4-FFF2-40B4-BE49-F238E27FC236}">
                  <a16:creationId xmlns:a16="http://schemas.microsoft.com/office/drawing/2014/main" id="{4C07E0D0-1DA8-4479-867D-B11EEA8BB840}"/>
                </a:ext>
              </a:extLst>
            </p:cNvPr>
            <p:cNvSpPr/>
            <p:nvPr/>
          </p:nvSpPr>
          <p:spPr>
            <a:xfrm>
              <a:off x="1989152" y="3404075"/>
              <a:ext cx="410209" cy="459740"/>
            </a:xfrm>
            <a:custGeom>
              <a:avLst/>
              <a:gdLst/>
              <a:ahLst/>
              <a:cxnLst/>
              <a:rect l="l" t="t" r="r" b="b"/>
              <a:pathLst>
                <a:path w="410210" h="459739">
                  <a:moveTo>
                    <a:pt x="409817" y="0"/>
                  </a:moveTo>
                  <a:lnTo>
                    <a:pt x="409817" y="114198"/>
                  </a:lnTo>
                  <a:lnTo>
                    <a:pt x="0" y="114198"/>
                  </a:lnTo>
                  <a:lnTo>
                    <a:pt x="0" y="459222"/>
                  </a:lnTo>
                  <a:lnTo>
                    <a:pt x="114198" y="45922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1" name="object 186">
              <a:extLst>
                <a:ext uri="{FF2B5EF4-FFF2-40B4-BE49-F238E27FC236}">
                  <a16:creationId xmlns:a16="http://schemas.microsoft.com/office/drawing/2014/main" id="{CC4779A5-F951-4F2C-94FE-6B52B0DF4732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119923" y="4241100"/>
              <a:ext cx="690109" cy="460887"/>
            </a:xfrm>
            <a:prstGeom prst="rect">
              <a:avLst/>
            </a:prstGeom>
          </p:spPr>
        </p:pic>
        <p:pic>
          <p:nvPicPr>
            <p:cNvPr id="572" name="object 187">
              <a:extLst>
                <a:ext uri="{FF2B5EF4-FFF2-40B4-BE49-F238E27FC236}">
                  <a16:creationId xmlns:a16="http://schemas.microsoft.com/office/drawing/2014/main" id="{5DAC9798-4CC2-46E0-BC99-AA94C3326EF3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103350" y="4225329"/>
              <a:ext cx="685188" cy="456792"/>
            </a:xfrm>
            <a:prstGeom prst="rect">
              <a:avLst/>
            </a:prstGeom>
          </p:spPr>
        </p:pic>
        <p:sp>
          <p:nvSpPr>
            <p:cNvPr id="573" name="object 188">
              <a:extLst>
                <a:ext uri="{FF2B5EF4-FFF2-40B4-BE49-F238E27FC236}">
                  <a16:creationId xmlns:a16="http://schemas.microsoft.com/office/drawing/2014/main" id="{14DDFDC2-7307-49F5-9B50-069598DF12ED}"/>
                </a:ext>
              </a:extLst>
            </p:cNvPr>
            <p:cNvSpPr/>
            <p:nvPr/>
          </p:nvSpPr>
          <p:spPr>
            <a:xfrm>
              <a:off x="2103350" y="422532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4" name="object 189">
            <a:extLst>
              <a:ext uri="{FF2B5EF4-FFF2-40B4-BE49-F238E27FC236}">
                <a16:creationId xmlns:a16="http://schemas.microsoft.com/office/drawing/2014/main" id="{800DDC3D-27BA-4150-827F-6CF6CB7554B3}"/>
              </a:ext>
            </a:extLst>
          </p:cNvPr>
          <p:cNvSpPr txBox="1"/>
          <p:nvPr/>
        </p:nvSpPr>
        <p:spPr>
          <a:xfrm>
            <a:off x="3036241" y="3875150"/>
            <a:ext cx="596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g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ets</a:t>
            </a:r>
            <a:endParaRPr sz="60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Rob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-5" dirty="0">
                <a:latin typeface="Arial"/>
                <a:cs typeface="Arial"/>
              </a:rPr>
              <a:t>r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-5" dirty="0">
                <a:latin typeface="Arial"/>
                <a:cs typeface="Arial"/>
              </a:rPr>
              <a:t>thre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75" name="object 190">
            <a:extLst>
              <a:ext uri="{FF2B5EF4-FFF2-40B4-BE49-F238E27FC236}">
                <a16:creationId xmlns:a16="http://schemas.microsoft.com/office/drawing/2014/main" id="{1A090179-0B6E-40E4-99C5-8B85DC659386}"/>
              </a:ext>
            </a:extLst>
          </p:cNvPr>
          <p:cNvGrpSpPr/>
          <p:nvPr/>
        </p:nvGrpSpPr>
        <p:grpSpPr>
          <a:xfrm>
            <a:off x="2870888" y="2930658"/>
            <a:ext cx="827405" cy="1882775"/>
            <a:chOff x="1982802" y="3397725"/>
            <a:chExt cx="827405" cy="1882775"/>
          </a:xfrm>
        </p:grpSpPr>
        <p:sp>
          <p:nvSpPr>
            <p:cNvPr id="576" name="object 191">
              <a:extLst>
                <a:ext uri="{FF2B5EF4-FFF2-40B4-BE49-F238E27FC236}">
                  <a16:creationId xmlns:a16="http://schemas.microsoft.com/office/drawing/2014/main" id="{B9F3EADD-E2F5-46C0-82DA-645B0DC69A29}"/>
                </a:ext>
              </a:extLst>
            </p:cNvPr>
            <p:cNvSpPr/>
            <p:nvPr/>
          </p:nvSpPr>
          <p:spPr>
            <a:xfrm>
              <a:off x="1989152" y="3404075"/>
              <a:ext cx="410209" cy="1049655"/>
            </a:xfrm>
            <a:custGeom>
              <a:avLst/>
              <a:gdLst/>
              <a:ahLst/>
              <a:cxnLst/>
              <a:rect l="l" t="t" r="r" b="b"/>
              <a:pathLst>
                <a:path w="410210" h="1049654">
                  <a:moveTo>
                    <a:pt x="409817" y="0"/>
                  </a:moveTo>
                  <a:lnTo>
                    <a:pt x="409817" y="114198"/>
                  </a:lnTo>
                  <a:lnTo>
                    <a:pt x="0" y="114198"/>
                  </a:lnTo>
                  <a:lnTo>
                    <a:pt x="0" y="1049650"/>
                  </a:lnTo>
                  <a:lnTo>
                    <a:pt x="114198" y="1049650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7" name="object 192">
              <a:extLst>
                <a:ext uri="{FF2B5EF4-FFF2-40B4-BE49-F238E27FC236}">
                  <a16:creationId xmlns:a16="http://schemas.microsoft.com/office/drawing/2014/main" id="{057AD4C4-9469-49F1-A5FC-FCEFE8224E9B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119923" y="4819754"/>
              <a:ext cx="690109" cy="460516"/>
            </a:xfrm>
            <a:prstGeom prst="rect">
              <a:avLst/>
            </a:prstGeom>
          </p:spPr>
        </p:pic>
        <p:pic>
          <p:nvPicPr>
            <p:cNvPr id="578" name="object 193">
              <a:extLst>
                <a:ext uri="{FF2B5EF4-FFF2-40B4-BE49-F238E27FC236}">
                  <a16:creationId xmlns:a16="http://schemas.microsoft.com/office/drawing/2014/main" id="{0526F088-10F6-4977-BCC1-E9CD224178C6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103350" y="4801179"/>
              <a:ext cx="685188" cy="456792"/>
            </a:xfrm>
            <a:prstGeom prst="rect">
              <a:avLst/>
            </a:prstGeom>
          </p:spPr>
        </p:pic>
        <p:sp>
          <p:nvSpPr>
            <p:cNvPr id="579" name="object 194">
              <a:extLst>
                <a:ext uri="{FF2B5EF4-FFF2-40B4-BE49-F238E27FC236}">
                  <a16:creationId xmlns:a16="http://schemas.microsoft.com/office/drawing/2014/main" id="{08BA58D8-94CD-42EB-84A6-66D22E29EAE8}"/>
                </a:ext>
              </a:extLst>
            </p:cNvPr>
            <p:cNvSpPr/>
            <p:nvPr/>
          </p:nvSpPr>
          <p:spPr>
            <a:xfrm>
              <a:off x="2103350" y="480117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0" name="object 195">
            <a:extLst>
              <a:ext uri="{FF2B5EF4-FFF2-40B4-BE49-F238E27FC236}">
                <a16:creationId xmlns:a16="http://schemas.microsoft.com/office/drawing/2014/main" id="{E3971418-3A7B-40BC-8AE6-77DAE17E4C6A}"/>
              </a:ext>
            </a:extLst>
          </p:cNvPr>
          <p:cNvSpPr txBox="1"/>
          <p:nvPr/>
        </p:nvSpPr>
        <p:spPr>
          <a:xfrm>
            <a:off x="3063821" y="4405644"/>
            <a:ext cx="5416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760" marR="17780" indent="-8763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ow</a:t>
            </a:r>
            <a:r>
              <a:rPr sz="600" b="1" dirty="0">
                <a:latin typeface="Arial"/>
                <a:cs typeface="Arial"/>
              </a:rPr>
              <a:t>er  </a:t>
            </a:r>
            <a:r>
              <a:rPr sz="600" b="1" spc="-5" dirty="0">
                <a:latin typeface="Arial"/>
                <a:cs typeface="Arial"/>
              </a:rPr>
              <a:t>Supplies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Rob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-5" dirty="0">
                <a:latin typeface="Arial"/>
                <a:cs typeface="Arial"/>
              </a:rPr>
              <a:t>r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dirty="0">
                <a:latin typeface="Arial"/>
                <a:cs typeface="Arial"/>
              </a:rPr>
              <a:t>e</a:t>
            </a:r>
            <a:r>
              <a:rPr sz="600" spc="-5" dirty="0">
                <a:latin typeface="Arial"/>
                <a:cs typeface="Arial"/>
              </a:rPr>
              <a:t>thre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81" name="object 196">
            <a:extLst>
              <a:ext uri="{FF2B5EF4-FFF2-40B4-BE49-F238E27FC236}">
                <a16:creationId xmlns:a16="http://schemas.microsoft.com/office/drawing/2014/main" id="{B099ECE8-CC47-44B4-853D-67EDB0A7F753}"/>
              </a:ext>
            </a:extLst>
          </p:cNvPr>
          <p:cNvGrpSpPr/>
          <p:nvPr/>
        </p:nvGrpSpPr>
        <p:grpSpPr>
          <a:xfrm>
            <a:off x="2870888" y="2930658"/>
            <a:ext cx="827405" cy="2447925"/>
            <a:chOff x="1982802" y="3397725"/>
            <a:chExt cx="827405" cy="2447925"/>
          </a:xfrm>
        </p:grpSpPr>
        <p:sp>
          <p:nvSpPr>
            <p:cNvPr id="582" name="object 197">
              <a:extLst>
                <a:ext uri="{FF2B5EF4-FFF2-40B4-BE49-F238E27FC236}">
                  <a16:creationId xmlns:a16="http://schemas.microsoft.com/office/drawing/2014/main" id="{4449C501-0CCD-41F7-83E0-FF09F218BFEE}"/>
                </a:ext>
              </a:extLst>
            </p:cNvPr>
            <p:cNvSpPr/>
            <p:nvPr/>
          </p:nvSpPr>
          <p:spPr>
            <a:xfrm>
              <a:off x="1989152" y="3404075"/>
              <a:ext cx="410209" cy="1625600"/>
            </a:xfrm>
            <a:custGeom>
              <a:avLst/>
              <a:gdLst/>
              <a:ahLst/>
              <a:cxnLst/>
              <a:rect l="l" t="t" r="r" b="b"/>
              <a:pathLst>
                <a:path w="410210" h="1625600">
                  <a:moveTo>
                    <a:pt x="409817" y="0"/>
                  </a:moveTo>
                  <a:lnTo>
                    <a:pt x="409817" y="114198"/>
                  </a:lnTo>
                  <a:lnTo>
                    <a:pt x="0" y="114198"/>
                  </a:lnTo>
                  <a:lnTo>
                    <a:pt x="0" y="1625500"/>
                  </a:lnTo>
                  <a:lnTo>
                    <a:pt x="114198" y="1625500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3" name="object 198">
              <a:extLst>
                <a:ext uri="{FF2B5EF4-FFF2-40B4-BE49-F238E27FC236}">
                  <a16:creationId xmlns:a16="http://schemas.microsoft.com/office/drawing/2014/main" id="{143B592A-9A8B-4369-954B-A102C5E09B70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119923" y="5385870"/>
              <a:ext cx="690109" cy="459729"/>
            </a:xfrm>
            <a:prstGeom prst="rect">
              <a:avLst/>
            </a:prstGeom>
          </p:spPr>
        </p:pic>
        <p:pic>
          <p:nvPicPr>
            <p:cNvPr id="584" name="object 199">
              <a:extLst>
                <a:ext uri="{FF2B5EF4-FFF2-40B4-BE49-F238E27FC236}">
                  <a16:creationId xmlns:a16="http://schemas.microsoft.com/office/drawing/2014/main" id="{CBFC0DDA-D836-4497-9ACA-8A8E0DED93F9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103350" y="5367310"/>
              <a:ext cx="685188" cy="456792"/>
            </a:xfrm>
            <a:prstGeom prst="rect">
              <a:avLst/>
            </a:prstGeom>
          </p:spPr>
        </p:pic>
        <p:sp>
          <p:nvSpPr>
            <p:cNvPr id="585" name="object 200">
              <a:extLst>
                <a:ext uri="{FF2B5EF4-FFF2-40B4-BE49-F238E27FC236}">
                  <a16:creationId xmlns:a16="http://schemas.microsoft.com/office/drawing/2014/main" id="{A39302C5-D164-468E-A6C1-D05F71F15EA8}"/>
                </a:ext>
              </a:extLst>
            </p:cNvPr>
            <p:cNvSpPr/>
            <p:nvPr/>
          </p:nvSpPr>
          <p:spPr>
            <a:xfrm>
              <a:off x="2103350" y="5367310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6" name="object 201">
            <a:extLst>
              <a:ext uri="{FF2B5EF4-FFF2-40B4-BE49-F238E27FC236}">
                <a16:creationId xmlns:a16="http://schemas.microsoft.com/office/drawing/2014/main" id="{C4A4131A-F957-4459-A78A-0D3524C5B55B}"/>
              </a:ext>
            </a:extLst>
          </p:cNvPr>
          <p:cNvSpPr txBox="1"/>
          <p:nvPr/>
        </p:nvSpPr>
        <p:spPr>
          <a:xfrm>
            <a:off x="3033831" y="4971716"/>
            <a:ext cx="6007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marR="12700" indent="-122555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V</a:t>
            </a:r>
            <a:r>
              <a:rPr sz="600" b="1" spc="-5" dirty="0">
                <a:latin typeface="Arial"/>
                <a:cs typeface="Arial"/>
              </a:rPr>
              <a:t>ac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um  Systems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Cha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lott</a:t>
            </a:r>
            <a:r>
              <a:rPr sz="600" dirty="0">
                <a:latin typeface="Arial"/>
                <a:cs typeface="Arial"/>
              </a:rPr>
              <a:t>e </a:t>
            </a:r>
            <a:r>
              <a:rPr sz="600" spc="-5" dirty="0">
                <a:latin typeface="Arial"/>
                <a:cs typeface="Arial"/>
              </a:rPr>
              <a:t>B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rbier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87" name="object 202">
            <a:extLst>
              <a:ext uri="{FF2B5EF4-FFF2-40B4-BE49-F238E27FC236}">
                <a16:creationId xmlns:a16="http://schemas.microsoft.com/office/drawing/2014/main" id="{A30F395A-B343-4490-A9A2-F45D98BEC017}"/>
              </a:ext>
            </a:extLst>
          </p:cNvPr>
          <p:cNvGrpSpPr/>
          <p:nvPr/>
        </p:nvGrpSpPr>
        <p:grpSpPr>
          <a:xfrm>
            <a:off x="2870888" y="2930658"/>
            <a:ext cx="827405" cy="3022600"/>
            <a:chOff x="1982802" y="3397725"/>
            <a:chExt cx="827405" cy="3022600"/>
          </a:xfrm>
        </p:grpSpPr>
        <p:sp>
          <p:nvSpPr>
            <p:cNvPr id="588" name="object 203">
              <a:extLst>
                <a:ext uri="{FF2B5EF4-FFF2-40B4-BE49-F238E27FC236}">
                  <a16:creationId xmlns:a16="http://schemas.microsoft.com/office/drawing/2014/main" id="{C22017C8-4D6E-441A-A02A-C5FA1095FD6C}"/>
                </a:ext>
              </a:extLst>
            </p:cNvPr>
            <p:cNvSpPr/>
            <p:nvPr/>
          </p:nvSpPr>
          <p:spPr>
            <a:xfrm>
              <a:off x="1989152" y="3404075"/>
              <a:ext cx="410209" cy="2192020"/>
            </a:xfrm>
            <a:custGeom>
              <a:avLst/>
              <a:gdLst/>
              <a:ahLst/>
              <a:cxnLst/>
              <a:rect l="l" t="t" r="r" b="b"/>
              <a:pathLst>
                <a:path w="410210" h="2192020">
                  <a:moveTo>
                    <a:pt x="409817" y="0"/>
                  </a:moveTo>
                  <a:lnTo>
                    <a:pt x="409817" y="114198"/>
                  </a:lnTo>
                  <a:lnTo>
                    <a:pt x="0" y="114198"/>
                  </a:lnTo>
                  <a:lnTo>
                    <a:pt x="0" y="2191631"/>
                  </a:lnTo>
                  <a:lnTo>
                    <a:pt x="114198" y="2191631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9" name="object 204">
              <a:extLst>
                <a:ext uri="{FF2B5EF4-FFF2-40B4-BE49-F238E27FC236}">
                  <a16:creationId xmlns:a16="http://schemas.microsoft.com/office/drawing/2014/main" id="{D89DCE57-5AE7-4B9B-AA70-37513182AC99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119923" y="5959733"/>
              <a:ext cx="690109" cy="460093"/>
            </a:xfrm>
            <a:prstGeom prst="rect">
              <a:avLst/>
            </a:prstGeom>
          </p:spPr>
        </p:pic>
        <p:pic>
          <p:nvPicPr>
            <p:cNvPr id="590" name="object 205">
              <a:extLst>
                <a:ext uri="{FF2B5EF4-FFF2-40B4-BE49-F238E27FC236}">
                  <a16:creationId xmlns:a16="http://schemas.microsoft.com/office/drawing/2014/main" id="{ACF6FC6E-8388-4F1E-A2BB-C4E18163B0F2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03350" y="5943160"/>
              <a:ext cx="685188" cy="456792"/>
            </a:xfrm>
            <a:prstGeom prst="rect">
              <a:avLst/>
            </a:prstGeom>
          </p:spPr>
        </p:pic>
        <p:sp>
          <p:nvSpPr>
            <p:cNvPr id="591" name="object 206">
              <a:extLst>
                <a:ext uri="{FF2B5EF4-FFF2-40B4-BE49-F238E27FC236}">
                  <a16:creationId xmlns:a16="http://schemas.microsoft.com/office/drawing/2014/main" id="{BF83E223-9EA7-49F6-83DD-F24CA9EC5162}"/>
                </a:ext>
              </a:extLst>
            </p:cNvPr>
            <p:cNvSpPr/>
            <p:nvPr/>
          </p:nvSpPr>
          <p:spPr>
            <a:xfrm>
              <a:off x="2103350" y="5943160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2" name="object 207">
            <a:extLst>
              <a:ext uri="{FF2B5EF4-FFF2-40B4-BE49-F238E27FC236}">
                <a16:creationId xmlns:a16="http://schemas.microsoft.com/office/drawing/2014/main" id="{8E334BE8-AB1C-4F07-9521-4E79CD2DD16A}"/>
              </a:ext>
            </a:extLst>
          </p:cNvPr>
          <p:cNvSpPr txBox="1"/>
          <p:nvPr/>
        </p:nvSpPr>
        <p:spPr>
          <a:xfrm>
            <a:off x="3033847" y="5502270"/>
            <a:ext cx="60071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" marR="18415" indent="-1270" algn="r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.4.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ri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ry 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S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c</a:t>
            </a:r>
            <a:r>
              <a:rPr sz="600" b="1" spc="-5" dirty="0">
                <a:latin typeface="Arial"/>
                <a:cs typeface="Arial"/>
              </a:rPr>
              <a:t>on</a:t>
            </a:r>
            <a:r>
              <a:rPr sz="600" b="1" dirty="0">
                <a:latin typeface="Arial"/>
                <a:cs typeface="Arial"/>
              </a:rPr>
              <a:t>d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ry</a:t>
            </a:r>
            <a:endParaRPr sz="600">
              <a:latin typeface="Arial"/>
              <a:cs typeface="Arial"/>
            </a:endParaRPr>
          </a:p>
          <a:p>
            <a:pPr marR="66675" algn="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Stripper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Foil</a:t>
            </a:r>
            <a:endParaRPr sz="6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Cha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lott</a:t>
            </a:r>
            <a:r>
              <a:rPr sz="600" dirty="0">
                <a:latin typeface="Arial"/>
                <a:cs typeface="Arial"/>
              </a:rPr>
              <a:t>e </a:t>
            </a:r>
            <a:r>
              <a:rPr sz="600" spc="-5" dirty="0">
                <a:latin typeface="Arial"/>
                <a:cs typeface="Arial"/>
              </a:rPr>
              <a:t>B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rbier</a:t>
            </a:r>
            <a:endParaRPr sz="600">
              <a:latin typeface="Arial"/>
              <a:cs typeface="Arial"/>
            </a:endParaRPr>
          </a:p>
        </p:txBody>
      </p:sp>
      <p:sp>
        <p:nvSpPr>
          <p:cNvPr id="593" name="object 208">
            <a:extLst>
              <a:ext uri="{FF2B5EF4-FFF2-40B4-BE49-F238E27FC236}">
                <a16:creationId xmlns:a16="http://schemas.microsoft.com/office/drawing/2014/main" id="{E7D71A01-C491-48E2-AB72-2F20E5C3369A}"/>
              </a:ext>
            </a:extLst>
          </p:cNvPr>
          <p:cNvSpPr/>
          <p:nvPr/>
        </p:nvSpPr>
        <p:spPr>
          <a:xfrm>
            <a:off x="2877238" y="2937008"/>
            <a:ext cx="410209" cy="2767965"/>
          </a:xfrm>
          <a:custGeom>
            <a:avLst/>
            <a:gdLst/>
            <a:ahLst/>
            <a:cxnLst/>
            <a:rect l="l" t="t" r="r" b="b"/>
            <a:pathLst>
              <a:path w="410210" h="2767965">
                <a:moveTo>
                  <a:pt x="409817" y="0"/>
                </a:moveTo>
                <a:lnTo>
                  <a:pt x="409817" y="114198"/>
                </a:lnTo>
                <a:lnTo>
                  <a:pt x="0" y="114198"/>
                </a:lnTo>
                <a:lnTo>
                  <a:pt x="0" y="2767481"/>
                </a:lnTo>
                <a:lnTo>
                  <a:pt x="114198" y="2767481"/>
                </a:lnTo>
              </a:path>
            </a:pathLst>
          </a:custGeom>
          <a:ln w="1268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Rounded Rectangle 251">
            <a:extLst>
              <a:ext uri="{FF2B5EF4-FFF2-40B4-BE49-F238E27FC236}">
                <a16:creationId xmlns:a16="http://schemas.microsoft.com/office/drawing/2014/main" id="{2357B1AD-72DD-4B4A-BDA0-22E9C192DBAA}"/>
              </a:ext>
            </a:extLst>
          </p:cNvPr>
          <p:cNvSpPr/>
          <p:nvPr/>
        </p:nvSpPr>
        <p:spPr>
          <a:xfrm>
            <a:off x="6907121" y="1954579"/>
            <a:ext cx="1048134" cy="4110722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9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416B-7BA5-0542-A1B1-A4370A7D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P.4.6.2 Beam Power Limit System (BPLS)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1DCB6-8805-6449-99CE-AF1014DF9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12" y="939452"/>
            <a:ext cx="11430000" cy="5185775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Accelerator Safety Envelope (ASE) max power to first target is 2MW</a:t>
            </a:r>
          </a:p>
          <a:p>
            <a:r>
              <a:rPr lang="en-US" sz="2400" dirty="0"/>
              <a:t>PPU Upgrade has potential for 2.8MW to the first target</a:t>
            </a:r>
          </a:p>
          <a:p>
            <a:r>
              <a:rPr lang="en-US" sz="2400" dirty="0"/>
              <a:t>A credited control is required to limit power to &lt; the Accelerator Safety Envelope value</a:t>
            </a:r>
          </a:p>
          <a:p>
            <a:r>
              <a:rPr lang="en-US" sz="2400" dirty="0"/>
              <a:t>The BPLS will be a credited system to calculate pulse energy and trip the PPS if it exceeds 2MW-s.</a:t>
            </a:r>
          </a:p>
          <a:p>
            <a:r>
              <a:rPr lang="en-US" sz="2400" dirty="0"/>
              <a:t>The normal PPS computers (PLCs) are not powerful enough to make these calculations pulse to pulse</a:t>
            </a:r>
          </a:p>
          <a:p>
            <a:pPr lvl="1"/>
            <a:r>
              <a:rPr lang="en-US" sz="2000" dirty="0"/>
              <a:t>The BPLS signal processor will be FPGA-based in a high-reliability </a:t>
            </a:r>
            <a:r>
              <a:rPr lang="en-US" sz="2000" dirty="0" err="1">
                <a:latin typeface="Symbol" pitchFamily="2" charset="2"/>
              </a:rPr>
              <a:t>m</a:t>
            </a:r>
            <a:r>
              <a:rPr lang="en-US" sz="2000" dirty="0" err="1"/>
              <a:t>TCA</a:t>
            </a:r>
            <a:r>
              <a:rPr lang="en-US" sz="2000" dirty="0"/>
              <a:t> design</a:t>
            </a:r>
          </a:p>
          <a:p>
            <a:pPr lvl="1"/>
            <a:r>
              <a:rPr lang="en-US" sz="2000" dirty="0"/>
              <a:t>First digital credited control at SNS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9E56B5A2-7E72-B447-8811-F4CF942A1387}"/>
              </a:ext>
            </a:extLst>
          </p:cNvPr>
          <p:cNvSpPr/>
          <p:nvPr/>
        </p:nvSpPr>
        <p:spPr>
          <a:xfrm>
            <a:off x="9557460" y="73277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B4-7 - Bong</a:t>
            </a:r>
          </a:p>
        </p:txBody>
      </p:sp>
    </p:spTree>
    <p:extLst>
      <p:ext uri="{BB962C8B-B14F-4D97-AF65-F5344CB8AC3E}">
        <p14:creationId xmlns:p14="http://schemas.microsoft.com/office/powerpoint/2010/main" val="344176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416B-7BA5-0542-A1B1-A4370A7D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P.4.6.2 Beam Power Limit System (BPLS)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1DCB6-8805-6449-99CE-AF1014DF9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12" y="939452"/>
            <a:ext cx="11430000" cy="5185775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Design a credited system to shut off proton beam if beam power exceeds 2MW </a:t>
            </a:r>
          </a:p>
          <a:p>
            <a:r>
              <a:rPr lang="en-US" sz="2400" dirty="0"/>
              <a:t>Redundantly measure beam energy and calculate trip threshold using safety PLC based controls</a:t>
            </a:r>
          </a:p>
          <a:p>
            <a:r>
              <a:rPr lang="en-US" sz="2400" dirty="0"/>
              <a:t>Redundantly measure beam charge using fast current transformers and FPGA based signal processors</a:t>
            </a:r>
          </a:p>
          <a:p>
            <a:r>
              <a:rPr lang="en-US" sz="2400" dirty="0"/>
              <a:t>Generate PPS trip if power exceeds limit for one minute</a:t>
            </a:r>
          </a:p>
          <a:p>
            <a:r>
              <a:rPr lang="en-US" sz="2400" dirty="0"/>
              <a:t>Generate MPS trip if power exceeds limit for ten seconds</a:t>
            </a:r>
          </a:p>
          <a:p>
            <a:r>
              <a:rPr lang="en-US" sz="2400" dirty="0"/>
              <a:t>Incorporate extensive self-test and diagnostics</a:t>
            </a:r>
          </a:p>
          <a:p>
            <a:r>
              <a:rPr lang="en-US" sz="2400" dirty="0"/>
              <a:t>Generate extensive design basis and design documentation</a:t>
            </a:r>
          </a:p>
          <a:p>
            <a:r>
              <a:rPr lang="en-US" sz="2400" dirty="0"/>
              <a:t>Extensively test system in FY22 before ‘certifying’ as a credited control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9E56B5A2-7E72-B447-8811-F4CF942A1387}"/>
              </a:ext>
            </a:extLst>
          </p:cNvPr>
          <p:cNvSpPr/>
          <p:nvPr/>
        </p:nvSpPr>
        <p:spPr>
          <a:xfrm>
            <a:off x="9557460" y="73277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B4-7 - Bong</a:t>
            </a:r>
          </a:p>
        </p:txBody>
      </p:sp>
    </p:spTree>
    <p:extLst>
      <p:ext uri="{BB962C8B-B14F-4D97-AF65-F5344CB8AC3E}">
        <p14:creationId xmlns:p14="http://schemas.microsoft.com/office/powerpoint/2010/main" val="1643894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3A2F0F-A829-4A46-B14D-008AC96DD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0" t="27450" r="16347" b="32507"/>
          <a:stretch/>
        </p:blipFill>
        <p:spPr>
          <a:xfrm>
            <a:off x="6010656" y="766327"/>
            <a:ext cx="6092464" cy="5463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52F6BF-851B-DE48-AD5D-54FB88A2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0320"/>
            <a:ext cx="11430000" cy="539496"/>
          </a:xfrm>
        </p:spPr>
        <p:txBody>
          <a:bodyPr/>
          <a:lstStyle/>
          <a:p>
            <a:r>
              <a:rPr lang="en-US" dirty="0"/>
              <a:t>P.4.6.3 Ring Personnel Protection System (PPS) PPU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ACC4C-B27A-4D44-A1CC-7BB3D3698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58" y="944014"/>
            <a:ext cx="5390437" cy="5356773"/>
          </a:xfrm>
        </p:spPr>
        <p:txBody>
          <a:bodyPr/>
          <a:lstStyle/>
          <a:p>
            <a:r>
              <a:rPr lang="en-US" sz="1800" dirty="0"/>
              <a:t>Upgrade PPS equipment to certified safety hardware</a:t>
            </a:r>
          </a:p>
          <a:p>
            <a:r>
              <a:rPr lang="en-US" sz="1800" dirty="0"/>
              <a:t>Install one beam shutdown station (BSS) in the RTBT Stub</a:t>
            </a:r>
          </a:p>
          <a:p>
            <a:r>
              <a:rPr lang="en-US" sz="1800" dirty="0"/>
              <a:t>Install new radiation monitor on the downstream side of the RTBT stub shield wall</a:t>
            </a:r>
          </a:p>
          <a:p>
            <a:r>
              <a:rPr lang="en-US" sz="1800" dirty="0"/>
              <a:t>Install temporary cable for the RTBT Truck Ramp radiation monitor</a:t>
            </a:r>
            <a:r>
              <a:rPr lang="en-US" sz="1800" dirty="0">
                <a:solidFill>
                  <a:srgbClr val="005B00"/>
                </a:solidFill>
              </a:rPr>
              <a:t>*</a:t>
            </a:r>
          </a:p>
          <a:p>
            <a:r>
              <a:rPr lang="en-US" sz="1800" dirty="0"/>
              <a:t>Integrate a beam power limit system (BPLS) trip</a:t>
            </a:r>
          </a:p>
          <a:p>
            <a:r>
              <a:rPr lang="en-US" sz="1800" dirty="0"/>
              <a:t>Update and certify RTBT PPS logic to accommodate the above</a:t>
            </a:r>
          </a:p>
          <a:p>
            <a:r>
              <a:rPr lang="en-US" sz="1800" dirty="0"/>
              <a:t>Update EPICS screens to reflect added components</a:t>
            </a:r>
          </a:p>
          <a:p>
            <a:pPr marL="0" indent="0">
              <a:buNone/>
            </a:pPr>
            <a:endParaRPr lang="en-US" sz="1600" dirty="0">
              <a:solidFill>
                <a:srgbClr val="005B00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5B00"/>
                </a:solidFill>
              </a:rPr>
              <a:t>* removal and reinstallation of buried conduit is in CF scope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49D673-64B0-4E4D-A0C0-832AAB995C32}"/>
              </a:ext>
            </a:extLst>
          </p:cNvPr>
          <p:cNvSpPr/>
          <p:nvPr/>
        </p:nvSpPr>
        <p:spPr>
          <a:xfrm rot="13165541">
            <a:off x="9640366" y="4870397"/>
            <a:ext cx="195904" cy="82489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680BE-EF61-7C44-AEFB-8A805B23E573}"/>
              </a:ext>
            </a:extLst>
          </p:cNvPr>
          <p:cNvSpPr/>
          <p:nvPr/>
        </p:nvSpPr>
        <p:spPr>
          <a:xfrm rot="12397402">
            <a:off x="10035230" y="5019689"/>
            <a:ext cx="88411" cy="109955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Line Callout 2 (Accent Bar) 6">
            <a:extLst>
              <a:ext uri="{FF2B5EF4-FFF2-40B4-BE49-F238E27FC236}">
                <a16:creationId xmlns:a16="http://schemas.microsoft.com/office/drawing/2014/main" id="{763A7CA9-2084-8248-915E-28904DFA86D6}"/>
              </a:ext>
            </a:extLst>
          </p:cNvPr>
          <p:cNvSpPr/>
          <p:nvPr/>
        </p:nvSpPr>
        <p:spPr>
          <a:xfrm>
            <a:off x="10553745" y="5582399"/>
            <a:ext cx="854667" cy="464625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8429"/>
              <a:gd name="adj6" fmla="val -51762"/>
            </a:avLst>
          </a:prstGeom>
          <a:solidFill>
            <a:schemeClr val="bg1"/>
          </a:solidFill>
          <a:ln w="127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New Radiation Monitor</a:t>
            </a:r>
          </a:p>
        </p:txBody>
      </p:sp>
      <p:sp>
        <p:nvSpPr>
          <p:cNvPr id="8" name="Line Callout 2 (Accent Bar) 7">
            <a:extLst>
              <a:ext uri="{FF2B5EF4-FFF2-40B4-BE49-F238E27FC236}">
                <a16:creationId xmlns:a16="http://schemas.microsoft.com/office/drawing/2014/main" id="{8C1D4578-6715-AF47-8084-F23B71EED976}"/>
              </a:ext>
            </a:extLst>
          </p:cNvPr>
          <p:cNvSpPr/>
          <p:nvPr/>
        </p:nvSpPr>
        <p:spPr>
          <a:xfrm flipH="1">
            <a:off x="7396697" y="3733331"/>
            <a:ext cx="882674" cy="48765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5227"/>
              <a:gd name="adj6" fmla="val -154185"/>
            </a:avLst>
          </a:prstGeom>
          <a:solidFill>
            <a:schemeClr val="bg1"/>
          </a:solidFill>
          <a:ln w="127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Beam Shutdown Station</a:t>
            </a:r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DA9DF3A9-91D4-974D-A15E-6A1E4BC91E22}"/>
              </a:ext>
            </a:extLst>
          </p:cNvPr>
          <p:cNvSpPr/>
          <p:nvPr/>
        </p:nvSpPr>
        <p:spPr>
          <a:xfrm rot="19608302">
            <a:off x="9715985" y="5790571"/>
            <a:ext cx="195518" cy="220960"/>
          </a:xfrm>
          <a:prstGeom prst="can">
            <a:avLst>
              <a:gd name="adj" fmla="val 7324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Line Callout 2 (Accent Bar) 9">
            <a:extLst>
              <a:ext uri="{FF2B5EF4-FFF2-40B4-BE49-F238E27FC236}">
                <a16:creationId xmlns:a16="http://schemas.microsoft.com/office/drawing/2014/main" id="{D94F6BBD-54AE-1C49-BD82-59D712CFD9F8}"/>
              </a:ext>
            </a:extLst>
          </p:cNvPr>
          <p:cNvSpPr/>
          <p:nvPr/>
        </p:nvSpPr>
        <p:spPr>
          <a:xfrm flipH="1">
            <a:off x="8374797" y="5755077"/>
            <a:ext cx="698946" cy="509273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45012"/>
              <a:gd name="adj5" fmla="val 30671"/>
              <a:gd name="adj6" fmla="val -96991"/>
            </a:avLst>
          </a:prstGeom>
          <a:solidFill>
            <a:schemeClr val="bg1"/>
          </a:solidFill>
          <a:ln w="127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BPLS Current XDR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AADA4E-2ED9-274C-A137-F000879A0C09}"/>
              </a:ext>
            </a:extLst>
          </p:cNvPr>
          <p:cNvSpPr/>
          <p:nvPr/>
        </p:nvSpPr>
        <p:spPr>
          <a:xfrm rot="8896909">
            <a:off x="11710859" y="2962967"/>
            <a:ext cx="95467" cy="188478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ine Callout 2 (Accent Bar) 11">
            <a:extLst>
              <a:ext uri="{FF2B5EF4-FFF2-40B4-BE49-F238E27FC236}">
                <a16:creationId xmlns:a16="http://schemas.microsoft.com/office/drawing/2014/main" id="{5EAB1AF0-D232-BA48-ADE4-A4F16A64D1A9}"/>
              </a:ext>
            </a:extLst>
          </p:cNvPr>
          <p:cNvSpPr/>
          <p:nvPr/>
        </p:nvSpPr>
        <p:spPr>
          <a:xfrm flipH="1">
            <a:off x="10249006" y="3603661"/>
            <a:ext cx="1159406" cy="74699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29949"/>
              <a:gd name="adj5" fmla="val -48924"/>
              <a:gd name="adj6" fmla="val -33582"/>
            </a:avLst>
          </a:prstGeom>
          <a:solidFill>
            <a:schemeClr val="bg1"/>
          </a:solidFill>
          <a:ln w="127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Reroute cable to this radiation monitor</a:t>
            </a:r>
          </a:p>
        </p:txBody>
      </p:sp>
    </p:spTree>
    <p:extLst>
      <p:ext uri="{BB962C8B-B14F-4D97-AF65-F5344CB8AC3E}">
        <p14:creationId xmlns:p14="http://schemas.microsoft.com/office/powerpoint/2010/main" val="86171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2931D-CB47-8A4D-B03B-56DE53A1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9184"/>
            <a:ext cx="11430000" cy="978729"/>
          </a:xfrm>
        </p:spPr>
        <p:txBody>
          <a:bodyPr/>
          <a:lstStyle/>
          <a:p>
            <a:pPr lvl="0"/>
            <a:r>
              <a:rPr lang="en-US" dirty="0"/>
              <a:t>Ring/RTBT PPS system</a:t>
            </a:r>
            <a:r>
              <a:rPr lang="en-US" baseline="0" dirty="0"/>
              <a:t> design is based on replication of standard functions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E307E-6EDE-024F-A30E-6238CB6F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409700"/>
            <a:ext cx="9453327" cy="3804956"/>
          </a:xfrm>
        </p:spPr>
        <p:txBody>
          <a:bodyPr/>
          <a:lstStyle/>
          <a:p>
            <a:r>
              <a:rPr lang="en-US" sz="2000" dirty="0"/>
              <a:t>Enforce a search and secure pattern that includes the new RTBT stub</a:t>
            </a:r>
          </a:p>
          <a:p>
            <a:endParaRPr lang="en-US" sz="2000" dirty="0"/>
          </a:p>
          <a:p>
            <a:r>
              <a:rPr lang="en-US" sz="2000" dirty="0"/>
              <a:t>Provide ESTOP capability in the RTST stub</a:t>
            </a:r>
          </a:p>
          <a:p>
            <a:endParaRPr lang="en-US" sz="2000" dirty="0"/>
          </a:p>
          <a:p>
            <a:r>
              <a:rPr lang="en-US" sz="2000" dirty="0"/>
              <a:t>Provide</a:t>
            </a:r>
            <a:r>
              <a:rPr lang="en-US" sz="2000" baseline="0" dirty="0"/>
              <a:t> interlocked radiation monitoring at the downstream side of the RTBT/RTST shield wall.  Monitor shall trip the PPS if prompt ionizing radiation exceeds 5 mrem/hr for 15 minutes or instantaneously for &gt;100 mrem/hr. </a:t>
            </a:r>
          </a:p>
          <a:p>
            <a:endParaRPr lang="en-US" sz="2000" baseline="0" dirty="0"/>
          </a:p>
          <a:p>
            <a:r>
              <a:rPr lang="en-US" sz="2000" dirty="0"/>
              <a:t>Shut off the proton beam on a BPLS trip (same action as radiation monitor trip)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39904-A280-9C41-A378-ABB718E53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075" y="878523"/>
            <a:ext cx="1240830" cy="4875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A1561-E82B-384A-869F-7F8FE09C228A}"/>
              </a:ext>
            </a:extLst>
          </p:cNvPr>
          <p:cNvSpPr txBox="1"/>
          <p:nvPr/>
        </p:nvSpPr>
        <p:spPr>
          <a:xfrm>
            <a:off x="10223558" y="5754255"/>
            <a:ext cx="152986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Updated RTBT PPS Rack Design Complete</a:t>
            </a:r>
          </a:p>
        </p:txBody>
      </p:sp>
    </p:spTree>
    <p:extLst>
      <p:ext uri="{BB962C8B-B14F-4D97-AF65-F5344CB8AC3E}">
        <p14:creationId xmlns:p14="http://schemas.microsoft.com/office/powerpoint/2010/main" val="254639007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1934</Words>
  <Application>Microsoft Office PowerPoint</Application>
  <PresentationFormat>Widescreen</PresentationFormat>
  <Paragraphs>371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.Apple Color Emoji UI</vt:lpstr>
      <vt:lpstr>Arial</vt:lpstr>
      <vt:lpstr>Arial Black</vt:lpstr>
      <vt:lpstr>Arial Narrow</vt:lpstr>
      <vt:lpstr>Century Gothic</vt:lpstr>
      <vt:lpstr>Symbol</vt:lpstr>
      <vt:lpstr>System Font Regular</vt:lpstr>
      <vt:lpstr>Wingdings</vt:lpstr>
      <vt:lpstr>ORNL</vt:lpstr>
      <vt:lpstr>PowerPoint Presentation</vt:lpstr>
      <vt:lpstr>Outline</vt:lpstr>
      <vt:lpstr>Ring Controls Scope of Work</vt:lpstr>
      <vt:lpstr>Controls are based on existing EPICS architecture</vt:lpstr>
      <vt:lpstr>WBS P.4.6 Organization</vt:lpstr>
      <vt:lpstr>P.4.6.2 Beam Power Limit System (BPLS)</vt:lpstr>
      <vt:lpstr>P.4.6.2 Beam Power Limit System (BPLS) Scope</vt:lpstr>
      <vt:lpstr>P.4.6.3 Ring Personnel Protection System (PPS) PPU Scope</vt:lpstr>
      <vt:lpstr>Ring/RTBT PPS system design is based on replication of standard functions</vt:lpstr>
      <vt:lpstr>P.4.6.4 Ring Injection Section – Power Supply Controls</vt:lpstr>
      <vt:lpstr>P.4.6.4 Ring RN03 Power Supply DI Water Controls</vt:lpstr>
      <vt:lpstr>P.4.6.5 Ring Extraction Section – Power Supply Controls</vt:lpstr>
      <vt:lpstr>Progress since CD2/3 Review July 2020…</vt:lpstr>
      <vt:lpstr>Challenges</vt:lpstr>
      <vt:lpstr>P.4.6 Final Design Status</vt:lpstr>
      <vt:lpstr>P4.6 Installation Plans</vt:lpstr>
      <vt:lpstr>P.4 – Ring Systems May 2021 Status Summary Schedule</vt:lpstr>
      <vt:lpstr>PPU Changes since CD-2/3</vt:lpstr>
      <vt:lpstr>Budget and Estimate to Complete</vt:lpstr>
      <vt:lpstr>Estimate to Complete by FY</vt:lpstr>
      <vt:lpstr>Labor Profile</vt:lpstr>
      <vt:lpstr>Responses to Recommendations</vt:lpstr>
      <vt:lpstr>One Year Look-Ahead</vt:lpstr>
      <vt:lpstr>EHS&amp;Q fully integrated into P.4.6</vt:lpstr>
      <vt:lpstr>Ring Controls are Ready to Support PPU KPPs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2021-08-24T15:58:19Z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