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5" r:id="rId4"/>
  </p:sldMasterIdLst>
  <p:notesMasterIdLst>
    <p:notesMasterId r:id="rId27"/>
  </p:notesMasterIdLst>
  <p:handoutMasterIdLst>
    <p:handoutMasterId r:id="rId28"/>
  </p:handoutMasterIdLst>
  <p:sldIdLst>
    <p:sldId id="319" r:id="rId5"/>
    <p:sldId id="304" r:id="rId6"/>
    <p:sldId id="260" r:id="rId7"/>
    <p:sldId id="430" r:id="rId8"/>
    <p:sldId id="256" r:id="rId9"/>
    <p:sldId id="541" r:id="rId10"/>
    <p:sldId id="548" r:id="rId11"/>
    <p:sldId id="433" r:id="rId12"/>
    <p:sldId id="856" r:id="rId13"/>
    <p:sldId id="447" r:id="rId14"/>
    <p:sldId id="444" r:id="rId15"/>
    <p:sldId id="446" r:id="rId16"/>
    <p:sldId id="464" r:id="rId17"/>
    <p:sldId id="865" r:id="rId18"/>
    <p:sldId id="486" r:id="rId19"/>
    <p:sldId id="866" r:id="rId20"/>
    <p:sldId id="549" r:id="rId21"/>
    <p:sldId id="453" r:id="rId22"/>
    <p:sldId id="436" r:id="rId23"/>
    <p:sldId id="445" r:id="rId24"/>
    <p:sldId id="442" r:id="rId25"/>
    <p:sldId id="440" r:id="rId2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9" autoAdjust="0"/>
    <p:restoredTop sz="95161" autoAdjust="0"/>
  </p:normalViewPr>
  <p:slideViewPr>
    <p:cSldViewPr snapToGrid="0" showGuides="1">
      <p:cViewPr varScale="1">
        <p:scale>
          <a:sx n="106" d="100"/>
          <a:sy n="106" d="100"/>
        </p:scale>
        <p:origin x="104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8/30/2021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8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9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6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325058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04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6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2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98900-4CB7-4552-8BD7-DCD09315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E4D9D-B330-4462-9BBB-1A6191A9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5095-E9BD-40F3-BA40-6593A09B4A2E}" type="datetimeFigureOut">
              <a:rPr lang="en-US" smtClean="0"/>
              <a:t>8/30/2021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D74FA4-5477-411A-B608-BE7A8F14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F05FC-68E5-4B8D-8740-64D04983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26DE1-51B3-4F83-A0C9-8740726F10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9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32264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iff"/><Relationship Id="rId13" Type="http://schemas.openxmlformats.org/officeDocument/2006/relationships/image" Target="../media/image81.tiff"/><Relationship Id="rId18" Type="http://schemas.openxmlformats.org/officeDocument/2006/relationships/image" Target="../media/image86.jpeg"/><Relationship Id="rId26" Type="http://schemas.openxmlformats.org/officeDocument/2006/relationships/image" Target="../media/image94.png"/><Relationship Id="rId3" Type="http://schemas.openxmlformats.org/officeDocument/2006/relationships/image" Target="../media/image71.tiff"/><Relationship Id="rId21" Type="http://schemas.openxmlformats.org/officeDocument/2006/relationships/image" Target="../media/image89.jpeg"/><Relationship Id="rId7" Type="http://schemas.openxmlformats.org/officeDocument/2006/relationships/image" Target="../media/image75.tiff"/><Relationship Id="rId12" Type="http://schemas.openxmlformats.org/officeDocument/2006/relationships/image" Target="../media/image80.tiff"/><Relationship Id="rId17" Type="http://schemas.openxmlformats.org/officeDocument/2006/relationships/image" Target="../media/image85.jpeg"/><Relationship Id="rId25" Type="http://schemas.openxmlformats.org/officeDocument/2006/relationships/image" Target="../media/image9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tiff"/><Relationship Id="rId11" Type="http://schemas.openxmlformats.org/officeDocument/2006/relationships/image" Target="../media/image79.tiff"/><Relationship Id="rId24" Type="http://schemas.openxmlformats.org/officeDocument/2006/relationships/image" Target="../media/image92.jpeg"/><Relationship Id="rId5" Type="http://schemas.openxmlformats.org/officeDocument/2006/relationships/image" Target="../media/image73.tiff"/><Relationship Id="rId15" Type="http://schemas.openxmlformats.org/officeDocument/2006/relationships/image" Target="../media/image83.jpeg"/><Relationship Id="rId23" Type="http://schemas.openxmlformats.org/officeDocument/2006/relationships/image" Target="../media/image91.jpeg"/><Relationship Id="rId10" Type="http://schemas.openxmlformats.org/officeDocument/2006/relationships/image" Target="../media/image78.tiff"/><Relationship Id="rId19" Type="http://schemas.openxmlformats.org/officeDocument/2006/relationships/image" Target="../media/image87.jpeg"/><Relationship Id="rId4" Type="http://schemas.openxmlformats.org/officeDocument/2006/relationships/image" Target="../media/image72.tiff"/><Relationship Id="rId9" Type="http://schemas.openxmlformats.org/officeDocument/2006/relationships/image" Target="../media/image77.tiff"/><Relationship Id="rId14" Type="http://schemas.openxmlformats.org/officeDocument/2006/relationships/image" Target="../media/image82.jpeg"/><Relationship Id="rId22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50" Type="http://schemas.openxmlformats.org/officeDocument/2006/relationships/image" Target="../media/image6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4" Type="http://schemas.openxmlformats.org/officeDocument/2006/relationships/image" Target="../media/image55.png"/><Relationship Id="rId52" Type="http://schemas.openxmlformats.org/officeDocument/2006/relationships/image" Target="../media/image6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8" Type="http://schemas.openxmlformats.org/officeDocument/2006/relationships/image" Target="../media/image19.png"/><Relationship Id="rId51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35530" y="3519890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Patrick Bong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4 Manager for BPLS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  <a:endParaRPr lang="en-US" sz="16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1" y="1327150"/>
            <a:ext cx="719231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P.04.6 Beam Power Limit System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is tight.  Schedule was revised to account for missing elements</a:t>
            </a:r>
          </a:p>
          <a:p>
            <a:endParaRPr lang="en-US" dirty="0"/>
          </a:p>
          <a:p>
            <a:r>
              <a:rPr lang="en-US" dirty="0"/>
              <a:t>Project is in preliminary design.  FDR is in February 2022</a:t>
            </a:r>
          </a:p>
          <a:p>
            <a:endParaRPr lang="en-US" dirty="0"/>
          </a:p>
          <a:p>
            <a:r>
              <a:rPr lang="en-US" dirty="0"/>
              <a:t>BPLS is required for power ramp-up</a:t>
            </a:r>
          </a:p>
          <a:p>
            <a:endParaRPr lang="en-US" dirty="0"/>
          </a:p>
          <a:p>
            <a:r>
              <a:rPr lang="en-US" dirty="0"/>
              <a:t>Error budget is tight.  Trip thresholds are 2.5% away from operating power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is at Preliminary Design</a:t>
            </a:r>
          </a:p>
          <a:p>
            <a:r>
              <a:rPr lang="en-US" dirty="0"/>
              <a:t>Mini-PDR for the digital design components in August 2021</a:t>
            </a:r>
          </a:p>
          <a:p>
            <a:pPr lvl="1"/>
            <a:r>
              <a:rPr lang="en-US" dirty="0"/>
              <a:t>Presented path forward to committee for the Mini-PDR</a:t>
            </a:r>
          </a:p>
          <a:p>
            <a:r>
              <a:rPr lang="en-US" dirty="0"/>
              <a:t>Final Design Review in February 2022</a:t>
            </a:r>
          </a:p>
          <a:p>
            <a:pPr lvl="1"/>
            <a:r>
              <a:rPr lang="en-US" dirty="0"/>
              <a:t>Added digital designers with experience in safety systems</a:t>
            </a:r>
          </a:p>
          <a:p>
            <a:pPr lvl="1"/>
            <a:r>
              <a:rPr lang="en-US" dirty="0"/>
              <a:t>Leveraging vendor support for design of DCCT</a:t>
            </a:r>
          </a:p>
          <a:p>
            <a:pPr lvl="1"/>
            <a:r>
              <a:rPr lang="en-US" dirty="0"/>
              <a:t>Reduced dependencies on thermal variation.</a:t>
            </a:r>
          </a:p>
          <a:p>
            <a:r>
              <a:rPr lang="en-US" dirty="0"/>
              <a:t>Requirements tracking software is being populated</a:t>
            </a:r>
          </a:p>
          <a:p>
            <a:r>
              <a:rPr lang="en-US" dirty="0"/>
              <a:t>Beamline hardware is complete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686B64-7859-4EA1-B680-E7E73DD4EDF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Stand is populated with Safety PLC and </a:t>
            </a:r>
            <a:r>
              <a:rPr lang="en-US" dirty="0" err="1"/>
              <a:t>MicroTCA</a:t>
            </a:r>
            <a:r>
              <a:rPr lang="en-US" dirty="0"/>
              <a:t> hardware</a:t>
            </a:r>
          </a:p>
          <a:p>
            <a:r>
              <a:rPr lang="en-US" dirty="0"/>
              <a:t>Install the FCT Summer 2022.  Receipt is mid December 2021</a:t>
            </a:r>
          </a:p>
          <a:p>
            <a:pPr lvl="1"/>
            <a:r>
              <a:rPr lang="en-US" dirty="0"/>
              <a:t>Cabling infrastructure is installed</a:t>
            </a:r>
          </a:p>
          <a:p>
            <a:pPr lvl="1"/>
            <a:r>
              <a:rPr lang="en-US" dirty="0"/>
              <a:t>Mechanical covers are installed</a:t>
            </a:r>
          </a:p>
          <a:p>
            <a:pPr lvl="1"/>
            <a:r>
              <a:rPr lang="en-US" dirty="0"/>
              <a:t>Extra spool pieces are on-hand</a:t>
            </a:r>
          </a:p>
          <a:p>
            <a:r>
              <a:rPr lang="en-US" dirty="0"/>
              <a:t>Install racks upon receipt</a:t>
            </a:r>
          </a:p>
          <a:p>
            <a:pPr lvl="1"/>
            <a:r>
              <a:rPr lang="en-US" dirty="0"/>
              <a:t>Racks are air conditioned and make tests before system is installed</a:t>
            </a:r>
          </a:p>
          <a:p>
            <a:pPr lvl="1"/>
            <a:r>
              <a:rPr lang="en-US" dirty="0"/>
              <a:t>Looking at options currently</a:t>
            </a:r>
          </a:p>
          <a:p>
            <a:r>
              <a:rPr lang="en-US" dirty="0"/>
              <a:t>Install components in racks after FDR</a:t>
            </a:r>
          </a:p>
          <a:p>
            <a:pPr lvl="1"/>
            <a:r>
              <a:rPr lang="en-US" dirty="0"/>
              <a:t>Perform individual tests and system tests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635CE8-AD69-41DF-808E-B95DFBD2A82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7763-1C42-44D1-AAB5-0F0E37FF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and Estimate to Complete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D5335-E962-41EA-B43F-AD67AFD27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0" y="2550795"/>
            <a:ext cx="7635240" cy="175641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9A4502-0838-46AE-B2F9-1C4FA5A43589}"/>
              </a:ext>
            </a:extLst>
          </p:cNvPr>
          <p:cNvCxnSpPr/>
          <p:nvPr/>
        </p:nvCxnSpPr>
        <p:spPr>
          <a:xfrm>
            <a:off x="1059125" y="3637865"/>
            <a:ext cx="1219255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99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2395C-984A-401B-A8EC-7EBE630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to Complete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7BFAC4-CC91-43D5-8C3D-8AFB7DF33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723" y="1780856"/>
            <a:ext cx="719390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8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5F16B-1C5C-406E-A688-B15B95D17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85" y="1395808"/>
            <a:ext cx="8730229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7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995C1C-9EAB-4ED4-A78B-4A8E9E57BAA7}"/>
              </a:ext>
            </a:extLst>
          </p:cNvPr>
          <p:cNvGrpSpPr/>
          <p:nvPr/>
        </p:nvGrpSpPr>
        <p:grpSpPr>
          <a:xfrm>
            <a:off x="332232" y="680746"/>
            <a:ext cx="9210571" cy="5496507"/>
            <a:chOff x="900992" y="404563"/>
            <a:chExt cx="10194265" cy="61801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76A24E-3BFE-AD41-AE05-15A369ADEDBB}"/>
                </a:ext>
              </a:extLst>
            </p:cNvPr>
            <p:cNvSpPr txBox="1"/>
            <p:nvPr/>
          </p:nvSpPr>
          <p:spPr>
            <a:xfrm>
              <a:off x="5504417" y="406212"/>
              <a:ext cx="2130462" cy="54553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Accelerator Physics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L2 Manager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Analysis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Device Location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EF6957-35A8-D942-8A02-FEEC037E4E2A}"/>
                </a:ext>
              </a:extLst>
            </p:cNvPr>
            <p:cNvSpPr txBox="1"/>
            <p:nvPr/>
          </p:nvSpPr>
          <p:spPr>
            <a:xfrm>
              <a:off x="9126281" y="1422399"/>
              <a:ext cx="1818332" cy="54553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Quality Assurance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Reliability Support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Quality Planning</a:t>
              </a:r>
            </a:p>
            <a:p>
              <a:pPr algn="l">
                <a:lnSpc>
                  <a:spcPct val="90000"/>
                </a:lnSpc>
              </a:pPr>
              <a:endParaRPr lang="en-US" sz="818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578787-C22C-BA42-91AD-6BD79B916AF8}"/>
                </a:ext>
              </a:extLst>
            </p:cNvPr>
            <p:cNvSpPr txBox="1"/>
            <p:nvPr/>
          </p:nvSpPr>
          <p:spPr>
            <a:xfrm>
              <a:off x="1997814" y="1056147"/>
              <a:ext cx="1847810" cy="54553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Safety Basis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Guidance 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Credited Control Evaluation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ASE/SAD Update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8335AA-1C3E-C247-A6FD-A0907849DB91}"/>
                </a:ext>
              </a:extLst>
            </p:cNvPr>
            <p:cNvSpPr txBox="1"/>
            <p:nvPr/>
          </p:nvSpPr>
          <p:spPr>
            <a:xfrm>
              <a:off x="4695222" y="4662269"/>
              <a:ext cx="2319102" cy="77213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Controls Integration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Electronics Design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Firmware Support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Drivers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EPICS Software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Screens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FBC844-19FD-534F-ACEE-F3D951D22D3A}"/>
                </a:ext>
              </a:extLst>
            </p:cNvPr>
            <p:cNvSpPr txBox="1"/>
            <p:nvPr/>
          </p:nvSpPr>
          <p:spPr>
            <a:xfrm>
              <a:off x="8356184" y="4662270"/>
              <a:ext cx="2538116" cy="88543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Protection Systems Group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System Owner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Beam Energy Calculation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PPS Interface 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Rack Layout and Power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 err="1"/>
                <a:t>Reqtracer</a:t>
              </a:r>
              <a:endParaRPr lang="en-US" sz="818" dirty="0"/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PLC V&amp;V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F764E0-C2AD-074B-8037-817192ED1801}"/>
                </a:ext>
              </a:extLst>
            </p:cNvPr>
            <p:cNvSpPr txBox="1"/>
            <p:nvPr/>
          </p:nvSpPr>
          <p:spPr>
            <a:xfrm>
              <a:off x="5068595" y="2866750"/>
              <a:ext cx="2992223" cy="88543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Controls System Engineer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L4 Manager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Oversight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System Requirements/Spec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System Integration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CT and AFE Design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Project Management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DDC934-61E2-7C4C-9452-8E0C9FCEE346}"/>
                </a:ext>
              </a:extLst>
            </p:cNvPr>
            <p:cNvSpPr txBox="1"/>
            <p:nvPr/>
          </p:nvSpPr>
          <p:spPr>
            <a:xfrm>
              <a:off x="1589382" y="4669780"/>
              <a:ext cx="1433798" cy="77213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Mechanical Engineering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Mechanical Analysis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FCT Stand Design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DCCT Housing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endParaRPr lang="en-US" sz="818" dirty="0"/>
            </a:p>
            <a:p>
              <a:pPr>
                <a:lnSpc>
                  <a:spcPct val="90000"/>
                </a:lnSpc>
              </a:pPr>
              <a:endParaRPr lang="en-US" sz="818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41EB67-F858-7C4B-9F2A-8BF1C8A8D636}"/>
                </a:ext>
              </a:extLst>
            </p:cNvPr>
            <p:cNvCxnSpPr>
              <a:cxnSpLocks/>
              <a:stCxn id="5" idx="1"/>
              <a:endCxn id="9" idx="3"/>
            </p:cNvCxnSpPr>
            <p:nvPr/>
          </p:nvCxnSpPr>
          <p:spPr>
            <a:xfrm flipH="1">
              <a:off x="8060818" y="1695166"/>
              <a:ext cx="1065463" cy="16143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CD3866-C8FA-EC44-8288-B077EC22A7BB}"/>
                </a:ext>
              </a:extLst>
            </p:cNvPr>
            <p:cNvCxnSpPr>
              <a:cxnSpLocks/>
              <a:stCxn id="9" idx="1"/>
              <a:endCxn id="6" idx="3"/>
            </p:cNvCxnSpPr>
            <p:nvPr/>
          </p:nvCxnSpPr>
          <p:spPr>
            <a:xfrm flipH="1" flipV="1">
              <a:off x="3845624" y="1328914"/>
              <a:ext cx="1222971" cy="1980554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2ABD205-F6CB-1B48-A4B7-8F595B1615F3}"/>
                </a:ext>
              </a:extLst>
            </p:cNvPr>
            <p:cNvCxnSpPr>
              <a:cxnSpLocks/>
              <a:stCxn id="9" idx="0"/>
              <a:endCxn id="30" idx="2"/>
            </p:cNvCxnSpPr>
            <p:nvPr/>
          </p:nvCxnSpPr>
          <p:spPr>
            <a:xfrm flipH="1" flipV="1">
              <a:off x="6561438" y="2230982"/>
              <a:ext cx="3269" cy="63576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D760C2AE-9A91-5B45-B6C3-B60EFE9A78D6}"/>
                </a:ext>
              </a:extLst>
            </p:cNvPr>
            <p:cNvCxnSpPr>
              <a:cxnSpLocks/>
              <a:stCxn id="9" idx="2"/>
              <a:endCxn id="8" idx="0"/>
            </p:cNvCxnSpPr>
            <p:nvPr/>
          </p:nvCxnSpPr>
          <p:spPr>
            <a:xfrm rot="16200000" flipH="1">
              <a:off x="7639932" y="2676959"/>
              <a:ext cx="910085" cy="3060535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F0EB7580-135E-044F-8571-E334904F240D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 rot="5400000">
              <a:off x="3976697" y="2081769"/>
              <a:ext cx="917595" cy="4258426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8C6255-0424-D84C-BE3F-E0193457BC65}"/>
                </a:ext>
              </a:extLst>
            </p:cNvPr>
            <p:cNvSpPr txBox="1"/>
            <p:nvPr/>
          </p:nvSpPr>
          <p:spPr>
            <a:xfrm>
              <a:off x="5496207" y="1685448"/>
              <a:ext cx="2130462" cy="54553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Controls Section Leader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L3 Manager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Resource Planning</a:t>
              </a:r>
            </a:p>
            <a:p>
              <a:pPr algn="l">
                <a:lnSpc>
                  <a:spcPct val="90000"/>
                </a:lnSpc>
              </a:pPr>
              <a:endParaRPr lang="en-US" sz="818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830045-F773-E841-A2BC-8EEAF3B827F4}"/>
                </a:ext>
              </a:extLst>
            </p:cNvPr>
            <p:cNvCxnSpPr>
              <a:cxnSpLocks/>
              <a:stCxn id="30" idx="0"/>
              <a:endCxn id="4" idx="2"/>
            </p:cNvCxnSpPr>
            <p:nvPr/>
          </p:nvCxnSpPr>
          <p:spPr>
            <a:xfrm flipV="1">
              <a:off x="6561438" y="951746"/>
              <a:ext cx="8210" cy="7337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3DA5798-E340-4D47-8AA5-9CD9CA7D6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4878" y="404563"/>
              <a:ext cx="531955" cy="74814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074762-749A-6745-BE1D-00E06E8FE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8447" y="1685448"/>
              <a:ext cx="509789" cy="71697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3DCFF78-7BD7-494D-BA08-01008A47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5642" y="3000006"/>
              <a:ext cx="476838" cy="67062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44C8A62-9D5A-A24B-A3F6-309854CC5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47043" y="1427693"/>
              <a:ext cx="509790" cy="71697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D948BA4-713C-A043-8695-51818E1F1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8212" y="1628099"/>
              <a:ext cx="534698" cy="71697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94CCA6B-F88D-6C45-9541-BE46D6FB4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51729" y="963391"/>
              <a:ext cx="509790" cy="71697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BCF3AB-AB18-1B44-954F-E902AF61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1617" y="4669780"/>
              <a:ext cx="509789" cy="71697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0A05B0F-81E9-F74E-9251-03AFF9D9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89575" y="5597525"/>
              <a:ext cx="509789" cy="7169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B42303C-E759-0E4A-953D-8845A375A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96072" y="5597525"/>
              <a:ext cx="534698" cy="7169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3531147-2505-C440-A8FA-A4D5D2576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36335" y="4662269"/>
              <a:ext cx="509790" cy="7169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C51234D-B485-EF42-A7E9-3C54E0C13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69559" y="3058922"/>
              <a:ext cx="509790" cy="716973"/>
            </a:xfrm>
            <a:prstGeom prst="rect">
              <a:avLst/>
            </a:prstGeom>
          </p:spPr>
        </p:pic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2F835CD0-00BB-A840-8B6C-C7B2B4F9F01D}"/>
                </a:ext>
              </a:extLst>
            </p:cNvPr>
            <p:cNvCxnSpPr>
              <a:cxnSpLocks/>
              <a:stCxn id="9" idx="2"/>
              <a:endCxn id="7" idx="0"/>
            </p:cNvCxnSpPr>
            <p:nvPr/>
          </p:nvCxnSpPr>
          <p:spPr>
            <a:xfrm rot="5400000">
              <a:off x="5754698" y="3852260"/>
              <a:ext cx="910084" cy="709934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Photo">
              <a:extLst>
                <a:ext uri="{FF2B5EF4-FFF2-40B4-BE49-F238E27FC236}">
                  <a16:creationId xmlns:a16="http://schemas.microsoft.com/office/drawing/2014/main" id="{41C7F74C-0B5E-4A07-864B-B77B1B25B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443" y="4662269"/>
              <a:ext cx="509790" cy="71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hoto">
              <a:extLst>
                <a:ext uri="{FF2B5EF4-FFF2-40B4-BE49-F238E27FC236}">
                  <a16:creationId xmlns:a16="http://schemas.microsoft.com/office/drawing/2014/main" id="{A7CA6895-4A9A-4DAA-AB4C-E78197FFB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415" y="5597525"/>
              <a:ext cx="542329" cy="71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hoto">
              <a:extLst>
                <a:ext uri="{FF2B5EF4-FFF2-40B4-BE49-F238E27FC236}">
                  <a16:creationId xmlns:a16="http://schemas.microsoft.com/office/drawing/2014/main" id="{8E00847F-0229-4174-9DC8-FE4D68010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7444" y="5601611"/>
              <a:ext cx="509789" cy="71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hoto">
              <a:extLst>
                <a:ext uri="{FF2B5EF4-FFF2-40B4-BE49-F238E27FC236}">
                  <a16:creationId xmlns:a16="http://schemas.microsoft.com/office/drawing/2014/main" id="{1DC0C118-5DED-47BF-B1C4-F3F705183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956" y="5601611"/>
              <a:ext cx="509790" cy="71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Photo">
              <a:extLst>
                <a:ext uri="{FF2B5EF4-FFF2-40B4-BE49-F238E27FC236}">
                  <a16:creationId xmlns:a16="http://schemas.microsoft.com/office/drawing/2014/main" id="{E20026E0-8E06-4327-970F-C66EEB625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7233" y="5601611"/>
              <a:ext cx="509790" cy="71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Photo">
              <a:extLst>
                <a:ext uri="{FF2B5EF4-FFF2-40B4-BE49-F238E27FC236}">
                  <a16:creationId xmlns:a16="http://schemas.microsoft.com/office/drawing/2014/main" id="{F8D5D26B-CDD4-4E56-AF8F-74CF556BA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2746" y="5601611"/>
              <a:ext cx="534698" cy="71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Photo">
              <a:extLst>
                <a:ext uri="{FF2B5EF4-FFF2-40B4-BE49-F238E27FC236}">
                  <a16:creationId xmlns:a16="http://schemas.microsoft.com/office/drawing/2014/main" id="{6417413C-ECB9-4C28-BB59-CEC881E71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108" y="5605697"/>
              <a:ext cx="508483" cy="71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657EAC-CFCD-4C48-AD7A-3FD92DE2B1E9}"/>
                </a:ext>
              </a:extLst>
            </p:cNvPr>
            <p:cNvSpPr/>
            <p:nvPr/>
          </p:nvSpPr>
          <p:spPr>
            <a:xfrm>
              <a:off x="5673289" y="5597525"/>
              <a:ext cx="530506" cy="7169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4691" tIns="124691" rIns="124691" bIns="1246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341" dirty="0">
                  <a:solidFill>
                    <a:schemeClr val="tx1"/>
                  </a:solidFill>
                </a:rPr>
                <a:t>Trent Allison</a:t>
              </a:r>
            </a:p>
          </p:txBody>
        </p:sp>
        <p:pic>
          <p:nvPicPr>
            <p:cNvPr id="3" name="Picture 2" descr="Photo">
              <a:extLst>
                <a:ext uri="{FF2B5EF4-FFF2-40B4-BE49-F238E27FC236}">
                  <a16:creationId xmlns:a16="http://schemas.microsoft.com/office/drawing/2014/main" id="{39A83FA1-C6E5-4A18-B9F4-0911780D1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2365" y="2997172"/>
              <a:ext cx="476838" cy="670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Photo">
              <a:extLst>
                <a:ext uri="{FF2B5EF4-FFF2-40B4-BE49-F238E27FC236}">
                  <a16:creationId xmlns:a16="http://schemas.microsoft.com/office/drawing/2014/main" id="{AA6D80F2-4EDF-4BB2-BAAC-80CCA2260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021" y="5597525"/>
              <a:ext cx="509790" cy="71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hoto">
              <a:extLst>
                <a:ext uri="{FF2B5EF4-FFF2-40B4-BE49-F238E27FC236}">
                  <a16:creationId xmlns:a16="http://schemas.microsoft.com/office/drawing/2014/main" id="{11FDA738-12EC-445C-AE4F-26AC2FC74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84" y="1042631"/>
              <a:ext cx="507774" cy="714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Photo">
              <a:extLst>
                <a:ext uri="{FF2B5EF4-FFF2-40B4-BE49-F238E27FC236}">
                  <a16:creationId xmlns:a16="http://schemas.microsoft.com/office/drawing/2014/main" id="{4E2B989E-D087-43D7-9FA0-4C40ACA1D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259" y="5605697"/>
              <a:ext cx="508483" cy="71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AED8EB-1E2D-4682-B5A8-F94687B638E8}"/>
                </a:ext>
              </a:extLst>
            </p:cNvPr>
            <p:cNvSpPr txBox="1"/>
            <p:nvPr/>
          </p:nvSpPr>
          <p:spPr>
            <a:xfrm>
              <a:off x="7466615" y="1157548"/>
              <a:ext cx="853454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Nick Evans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9A3C9C-A3BD-44E9-BBC9-B9D3395294C3}"/>
                </a:ext>
              </a:extLst>
            </p:cNvPr>
            <p:cNvSpPr txBox="1"/>
            <p:nvPr/>
          </p:nvSpPr>
          <p:spPr>
            <a:xfrm>
              <a:off x="7458405" y="2423553"/>
              <a:ext cx="853454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Karen White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794A40-D1AF-45E6-9D6B-55069DE3CA11}"/>
                </a:ext>
              </a:extLst>
            </p:cNvPr>
            <p:cNvSpPr txBox="1"/>
            <p:nvPr/>
          </p:nvSpPr>
          <p:spPr>
            <a:xfrm>
              <a:off x="4763945" y="1785491"/>
              <a:ext cx="853454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Lisa Turvin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31C9C0B-677F-489B-B720-FB755AD558DB}"/>
                </a:ext>
              </a:extLst>
            </p:cNvPr>
            <p:cNvSpPr txBox="1"/>
            <p:nvPr/>
          </p:nvSpPr>
          <p:spPr>
            <a:xfrm>
              <a:off x="9684637" y="3675348"/>
              <a:ext cx="471885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750" dirty="0" err="1"/>
                <a:t>Yugang</a:t>
              </a:r>
              <a:r>
                <a:rPr lang="en-US" sz="750" dirty="0"/>
                <a:t> </a:t>
              </a:r>
            </a:p>
            <a:p>
              <a:pPr algn="ctr"/>
              <a:r>
                <a:rPr lang="en-US" sz="750" dirty="0"/>
                <a:t>Tan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B95253-64C0-4659-AB62-18C6A6056DF7}"/>
                </a:ext>
              </a:extLst>
            </p:cNvPr>
            <p:cNvSpPr txBox="1"/>
            <p:nvPr/>
          </p:nvSpPr>
          <p:spPr>
            <a:xfrm>
              <a:off x="10308619" y="2189214"/>
              <a:ext cx="786638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Bryan Robertson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EF6723F-8ACD-4BB7-AB3C-238796E4296D}"/>
                </a:ext>
              </a:extLst>
            </p:cNvPr>
            <p:cNvSpPr txBox="1"/>
            <p:nvPr/>
          </p:nvSpPr>
          <p:spPr>
            <a:xfrm>
              <a:off x="9155757" y="3677392"/>
              <a:ext cx="497153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750" dirty="0"/>
                <a:t>Craig </a:t>
              </a:r>
            </a:p>
            <a:p>
              <a:pPr algn="ctr"/>
              <a:r>
                <a:rPr lang="en-US" sz="750" dirty="0"/>
                <a:t>Deibele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7DE7B1-CA85-4161-86EE-D0AC30B74A52}"/>
                </a:ext>
              </a:extLst>
            </p:cNvPr>
            <p:cNvSpPr txBox="1"/>
            <p:nvPr/>
          </p:nvSpPr>
          <p:spPr>
            <a:xfrm>
              <a:off x="1391506" y="1703518"/>
              <a:ext cx="604919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David Freeman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44CAC7-0555-4957-AF70-5632A456D0BA}"/>
                </a:ext>
              </a:extLst>
            </p:cNvPr>
            <p:cNvSpPr txBox="1"/>
            <p:nvPr/>
          </p:nvSpPr>
          <p:spPr>
            <a:xfrm>
              <a:off x="900992" y="5405130"/>
              <a:ext cx="874495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Tom Roseberry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3390572-910A-4895-B3FD-6E925C4B7175}"/>
                </a:ext>
              </a:extLst>
            </p:cNvPr>
            <p:cNvSpPr txBox="1"/>
            <p:nvPr/>
          </p:nvSpPr>
          <p:spPr>
            <a:xfrm>
              <a:off x="2034788" y="2353094"/>
              <a:ext cx="63599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Jake </a:t>
              </a:r>
            </a:p>
            <a:p>
              <a:pPr algn="ctr"/>
              <a:r>
                <a:rPr lang="en-US" sz="750" dirty="0"/>
                <a:t>Platfoot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28EBDA9-224B-49CE-9F90-E224E9AB91C8}"/>
                </a:ext>
              </a:extLst>
            </p:cNvPr>
            <p:cNvSpPr txBox="1"/>
            <p:nvPr/>
          </p:nvSpPr>
          <p:spPr>
            <a:xfrm>
              <a:off x="1851853" y="6353887"/>
              <a:ext cx="618107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Tim </a:t>
              </a:r>
            </a:p>
            <a:p>
              <a:pPr algn="ctr"/>
              <a:r>
                <a:rPr lang="en-US" sz="750" dirty="0"/>
                <a:t>Lessard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572CA1E-F5CC-4469-8C95-2D6397219944}"/>
                </a:ext>
              </a:extLst>
            </p:cNvPr>
            <p:cNvSpPr txBox="1"/>
            <p:nvPr/>
          </p:nvSpPr>
          <p:spPr>
            <a:xfrm>
              <a:off x="2395701" y="6353887"/>
              <a:ext cx="618107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Dave </a:t>
              </a:r>
            </a:p>
            <a:p>
              <a:pPr algn="ctr"/>
              <a:r>
                <a:rPr lang="en-US" sz="750" dirty="0"/>
                <a:t>Willis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612A9D8-FBF0-4B6A-BEC0-F3B9D794423A}"/>
                </a:ext>
              </a:extLst>
            </p:cNvPr>
            <p:cNvSpPr txBox="1"/>
            <p:nvPr/>
          </p:nvSpPr>
          <p:spPr>
            <a:xfrm>
              <a:off x="4029150" y="5405130"/>
              <a:ext cx="752732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Klemen Vodopivec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E81032F-AC04-4AD8-A1A3-7AE9D196B79B}"/>
                </a:ext>
              </a:extLst>
            </p:cNvPr>
            <p:cNvSpPr txBox="1"/>
            <p:nvPr/>
          </p:nvSpPr>
          <p:spPr>
            <a:xfrm>
              <a:off x="3946897" y="6349801"/>
              <a:ext cx="752732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Eric </a:t>
              </a:r>
            </a:p>
            <a:p>
              <a:pPr algn="ctr"/>
              <a:r>
                <a:rPr lang="en-US" sz="750" dirty="0"/>
                <a:t>Breeding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6752927-BAE0-43F0-BC85-7418186EF235}"/>
                </a:ext>
              </a:extLst>
            </p:cNvPr>
            <p:cNvSpPr txBox="1"/>
            <p:nvPr/>
          </p:nvSpPr>
          <p:spPr>
            <a:xfrm>
              <a:off x="4605188" y="6349801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Chuck Roberts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4BD9FAD-41E6-4331-8CEE-4316EC851556}"/>
                </a:ext>
              </a:extLst>
            </p:cNvPr>
            <p:cNvSpPr txBox="1"/>
            <p:nvPr/>
          </p:nvSpPr>
          <p:spPr>
            <a:xfrm>
              <a:off x="5130414" y="6349801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Kay </a:t>
              </a:r>
            </a:p>
            <a:p>
              <a:pPr algn="ctr"/>
              <a:r>
                <a:rPr lang="en-US" sz="750" dirty="0" err="1"/>
                <a:t>Kasemir</a:t>
              </a:r>
              <a:endParaRPr lang="en-US" sz="75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DBD39D0-C311-47D4-A422-3E78BC7FFC7D}"/>
                </a:ext>
              </a:extLst>
            </p:cNvPr>
            <p:cNvSpPr txBox="1"/>
            <p:nvPr/>
          </p:nvSpPr>
          <p:spPr>
            <a:xfrm>
              <a:off x="2720287" y="3798360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Trent </a:t>
              </a:r>
            </a:p>
            <a:p>
              <a:pPr algn="ctr"/>
              <a:r>
                <a:rPr lang="en-US" sz="750" dirty="0"/>
                <a:t>Allison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6BBD57C-6EC5-48FC-B2E2-DD4F85EE2A3E}"/>
                </a:ext>
              </a:extLst>
            </p:cNvPr>
            <p:cNvSpPr txBox="1"/>
            <p:nvPr/>
          </p:nvSpPr>
          <p:spPr>
            <a:xfrm>
              <a:off x="6233683" y="6349801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Alan </a:t>
              </a:r>
            </a:p>
            <a:p>
              <a:pPr algn="ctr"/>
              <a:r>
                <a:rPr lang="en-US" sz="750" dirty="0"/>
                <a:t>Justice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C128079-FAB8-4436-8D56-447AB6378703}"/>
                </a:ext>
              </a:extLst>
            </p:cNvPr>
            <p:cNvSpPr txBox="1"/>
            <p:nvPr/>
          </p:nvSpPr>
          <p:spPr>
            <a:xfrm>
              <a:off x="8343463" y="6349801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750" dirty="0"/>
                <a:t>Ashwini</a:t>
              </a:r>
            </a:p>
            <a:p>
              <a:pPr algn="ctr"/>
              <a:r>
                <a:rPr lang="en-US" sz="750" dirty="0"/>
                <a:t>Aher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571891C-1EA9-4116-BC5D-7B759D269126}"/>
                </a:ext>
              </a:extLst>
            </p:cNvPr>
            <p:cNvSpPr txBox="1"/>
            <p:nvPr/>
          </p:nvSpPr>
          <p:spPr>
            <a:xfrm>
              <a:off x="7386826" y="3756432"/>
              <a:ext cx="761410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Patrick Bong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73A2EB-C7EB-49B8-9C7B-7B8C6D99F24B}"/>
                </a:ext>
              </a:extLst>
            </p:cNvPr>
            <p:cNvSpPr txBox="1"/>
            <p:nvPr/>
          </p:nvSpPr>
          <p:spPr>
            <a:xfrm>
              <a:off x="3302719" y="3798360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Tommy</a:t>
              </a:r>
            </a:p>
            <a:p>
              <a:pPr algn="ctr"/>
              <a:r>
                <a:rPr lang="en-US" sz="750" dirty="0"/>
                <a:t>Michaelides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F170E5B-CE20-40C6-903A-2675C3320012}"/>
                </a:ext>
              </a:extLst>
            </p:cNvPr>
            <p:cNvSpPr txBox="1"/>
            <p:nvPr/>
          </p:nvSpPr>
          <p:spPr>
            <a:xfrm>
              <a:off x="8867978" y="6349801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750" dirty="0"/>
                <a:t>Bryan</a:t>
              </a:r>
            </a:p>
            <a:p>
              <a:pPr algn="ctr"/>
              <a:r>
                <a:rPr lang="en-US" sz="750" dirty="0"/>
                <a:t>Moss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B111BFC-7DBC-450D-98BB-CA0E8474FDAF}"/>
                </a:ext>
              </a:extLst>
            </p:cNvPr>
            <p:cNvSpPr txBox="1"/>
            <p:nvPr/>
          </p:nvSpPr>
          <p:spPr>
            <a:xfrm>
              <a:off x="9417444" y="6349801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750" dirty="0"/>
                <a:t>Gabriela</a:t>
              </a:r>
            </a:p>
            <a:p>
              <a:pPr algn="ctr"/>
              <a:r>
                <a:rPr lang="en-US" sz="750" dirty="0"/>
                <a:t>Sabin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6A55AA9-A632-4CA0-B776-C01E397B15E1}"/>
                </a:ext>
              </a:extLst>
            </p:cNvPr>
            <p:cNvSpPr txBox="1"/>
            <p:nvPr/>
          </p:nvSpPr>
          <p:spPr>
            <a:xfrm>
              <a:off x="9956047" y="6349801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750" dirty="0"/>
                <a:t>Melanie</a:t>
              </a:r>
            </a:p>
            <a:p>
              <a:pPr algn="ctr"/>
              <a:r>
                <a:rPr lang="en-US" sz="750" dirty="0"/>
                <a:t>Smith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A007975-92A9-4AFB-9DAB-336487F0A865}"/>
                </a:ext>
              </a:extLst>
            </p:cNvPr>
            <p:cNvSpPr txBox="1"/>
            <p:nvPr/>
          </p:nvSpPr>
          <p:spPr>
            <a:xfrm>
              <a:off x="7666268" y="5405130"/>
              <a:ext cx="708619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Kelly Mahoney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3C03E1B-263D-49C1-B340-5B54021FEA6B}"/>
                </a:ext>
              </a:extLst>
            </p:cNvPr>
            <p:cNvSpPr txBox="1"/>
            <p:nvPr/>
          </p:nvSpPr>
          <p:spPr>
            <a:xfrm>
              <a:off x="9126280" y="2550430"/>
              <a:ext cx="1847809" cy="43223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Controls System Engineer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System Integration</a:t>
              </a:r>
            </a:p>
            <a:p>
              <a:pPr marL="194824" indent="-194824">
                <a:lnSpc>
                  <a:spcPct val="90000"/>
                </a:lnSpc>
                <a:buFontTx/>
                <a:buChar char="-"/>
              </a:pPr>
              <a:r>
                <a:rPr lang="en-US" sz="818" dirty="0"/>
                <a:t>CT and AFE Design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E38712D-35CC-4448-A484-47400F470E85}"/>
                </a:ext>
              </a:extLst>
            </p:cNvPr>
            <p:cNvSpPr txBox="1"/>
            <p:nvPr/>
          </p:nvSpPr>
          <p:spPr>
            <a:xfrm>
              <a:off x="1612474" y="2656440"/>
              <a:ext cx="2166875" cy="432234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18" dirty="0"/>
                <a:t>Contract/Matrix</a:t>
              </a:r>
            </a:p>
            <a:p>
              <a:pPr algn="l">
                <a:lnSpc>
                  <a:spcPct val="90000"/>
                </a:lnSpc>
              </a:pPr>
              <a:endParaRPr lang="en-US" sz="818" dirty="0"/>
            </a:p>
            <a:p>
              <a:pPr algn="l">
                <a:lnSpc>
                  <a:spcPct val="90000"/>
                </a:lnSpc>
              </a:pPr>
              <a:endParaRPr lang="en-US" sz="818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F67B339-9DDB-4647-9E9E-32029EE5EB52}"/>
                </a:ext>
              </a:extLst>
            </p:cNvPr>
            <p:cNvSpPr/>
            <p:nvPr/>
          </p:nvSpPr>
          <p:spPr>
            <a:xfrm>
              <a:off x="1609194" y="3064330"/>
              <a:ext cx="530506" cy="7169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16" dirty="0">
                  <a:solidFill>
                    <a:schemeClr val="tx1"/>
                  </a:solidFill>
                </a:rPr>
                <a:t>System </a:t>
              </a:r>
            </a:p>
            <a:p>
              <a:pPr algn="ctr">
                <a:lnSpc>
                  <a:spcPct val="90000"/>
                </a:lnSpc>
              </a:pPr>
              <a:r>
                <a:rPr lang="en-US" sz="716" dirty="0">
                  <a:solidFill>
                    <a:schemeClr val="tx1"/>
                  </a:solidFill>
                </a:rPr>
                <a:t>Modeling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7A644C-58F4-49E4-A689-0258EE829A73}"/>
                </a:ext>
              </a:extLst>
            </p:cNvPr>
            <p:cNvSpPr txBox="1"/>
            <p:nvPr/>
          </p:nvSpPr>
          <p:spPr>
            <a:xfrm>
              <a:off x="1551365" y="3798360"/>
              <a:ext cx="627839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Milko </a:t>
              </a:r>
            </a:p>
            <a:p>
              <a:pPr algn="ctr"/>
              <a:r>
                <a:rPr lang="en-US" sz="750" dirty="0" err="1"/>
                <a:t>Bobbrek</a:t>
              </a:r>
              <a:endParaRPr lang="en-US" sz="75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099E931-8E21-45FD-B827-ED615034F547}"/>
                </a:ext>
              </a:extLst>
            </p:cNvPr>
            <p:cNvSpPr txBox="1"/>
            <p:nvPr/>
          </p:nvSpPr>
          <p:spPr>
            <a:xfrm>
              <a:off x="2116149" y="3798360"/>
              <a:ext cx="627839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John</a:t>
              </a:r>
            </a:p>
            <a:p>
              <a:pPr algn="ctr"/>
              <a:r>
                <a:rPr lang="en-US" sz="750" dirty="0"/>
                <a:t>Jones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CE4B80B-123F-43B2-A925-61C828981BF3}"/>
                </a:ext>
              </a:extLst>
            </p:cNvPr>
            <p:cNvSpPr/>
            <p:nvPr/>
          </p:nvSpPr>
          <p:spPr>
            <a:xfrm>
              <a:off x="2167198" y="3064330"/>
              <a:ext cx="530506" cy="7169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16" dirty="0">
                  <a:solidFill>
                    <a:schemeClr val="tx1"/>
                  </a:solidFill>
                </a:rPr>
                <a:t>FPGA V&amp;V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1281D50-1025-4467-B477-688B601C6B1D}"/>
                </a:ext>
              </a:extLst>
            </p:cNvPr>
            <p:cNvSpPr/>
            <p:nvPr/>
          </p:nvSpPr>
          <p:spPr>
            <a:xfrm>
              <a:off x="2723851" y="3064330"/>
              <a:ext cx="530506" cy="7169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16" dirty="0">
                  <a:solidFill>
                    <a:schemeClr val="tx1"/>
                  </a:solidFill>
                </a:rPr>
                <a:t>FPGA Design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5F6C38A-E85A-4FA7-A7E8-E252C8D39453}"/>
                </a:ext>
              </a:extLst>
            </p:cNvPr>
            <p:cNvCxnSpPr>
              <a:cxnSpLocks/>
              <a:stCxn id="9" idx="1"/>
              <a:endCxn id="76" idx="3"/>
            </p:cNvCxnSpPr>
            <p:nvPr/>
          </p:nvCxnSpPr>
          <p:spPr>
            <a:xfrm flipH="1" flipV="1">
              <a:off x="3779349" y="2872557"/>
              <a:ext cx="1289246" cy="43691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5A15B01-B180-45AE-9BB2-11BDAAEC356A}"/>
                </a:ext>
              </a:extLst>
            </p:cNvPr>
            <p:cNvCxnSpPr>
              <a:cxnSpLocks/>
              <a:stCxn id="75" idx="1"/>
              <a:endCxn id="9" idx="3"/>
            </p:cNvCxnSpPr>
            <p:nvPr/>
          </p:nvCxnSpPr>
          <p:spPr>
            <a:xfrm flipH="1">
              <a:off x="8060818" y="2766547"/>
              <a:ext cx="1065462" cy="54292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32CC0859-A219-4023-AF2E-7D7072673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3" r="18217"/>
            <a:stretch/>
          </p:blipFill>
          <p:spPr>
            <a:xfrm>
              <a:off x="7481525" y="2919655"/>
              <a:ext cx="539053" cy="748145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D58AE8E-8213-43EE-AF19-4F906F7C98BC}"/>
                </a:ext>
              </a:extLst>
            </p:cNvPr>
            <p:cNvSpPr txBox="1"/>
            <p:nvPr/>
          </p:nvSpPr>
          <p:spPr>
            <a:xfrm>
              <a:off x="5652527" y="6349801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Trent </a:t>
              </a:r>
            </a:p>
            <a:p>
              <a:pPr algn="ctr"/>
              <a:r>
                <a:rPr lang="en-US" sz="750" dirty="0"/>
                <a:t>Allison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17E594-8589-48E7-A93B-5AED1C1FD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88265" y="5597525"/>
              <a:ext cx="539790" cy="71697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7116130-4AE2-4F4A-B546-59D85F0B881F}"/>
                </a:ext>
              </a:extLst>
            </p:cNvPr>
            <p:cNvSpPr txBox="1"/>
            <p:nvPr/>
          </p:nvSpPr>
          <p:spPr>
            <a:xfrm>
              <a:off x="6693986" y="6345715"/>
              <a:ext cx="53407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50" dirty="0"/>
                <a:t>Shaun</a:t>
              </a:r>
            </a:p>
            <a:p>
              <a:pPr algn="ctr"/>
              <a:r>
                <a:rPr lang="en-US" sz="750" dirty="0"/>
                <a:t>Cooper</a:t>
              </a:r>
            </a:p>
          </p:txBody>
        </p:sp>
      </p:grpSp>
      <p:sp>
        <p:nvSpPr>
          <p:cNvPr id="85" name="Title 1">
            <a:extLst>
              <a:ext uri="{FF2B5EF4-FFF2-40B4-BE49-F238E27FC236}">
                <a16:creationId xmlns:a16="http://schemas.microsoft.com/office/drawing/2014/main" id="{41B56D3A-86CE-4188-A55C-39C6BB10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Labor Profile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133FA34-8B62-4F64-835F-0250D71AD6F6}"/>
              </a:ext>
            </a:extLst>
          </p:cNvPr>
          <p:cNvSpPr txBox="1"/>
          <p:nvPr/>
        </p:nvSpPr>
        <p:spPr>
          <a:xfrm>
            <a:off x="9504661" y="3226806"/>
            <a:ext cx="2496196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2 Contractors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 Full time ORNL staff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Rest are part time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7448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CBF9-D93D-4A7B-ADF6-041920F9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P.4 – Ring Systems May 2021 Status Summary Schedule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AE8A4A6-A4F8-4E6B-8748-E81B2D86C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767" y="947738"/>
            <a:ext cx="7855815" cy="53546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2B23234-E2CE-4B9B-BD18-935FFEA7E6E8}"/>
              </a:ext>
            </a:extLst>
          </p:cNvPr>
          <p:cNvSpPr/>
          <p:nvPr/>
        </p:nvSpPr>
        <p:spPr>
          <a:xfrm>
            <a:off x="1933073" y="4189075"/>
            <a:ext cx="6753727" cy="986589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1206-9D86-4DBC-B3A9-D191D520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are Identified and Monitored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E89C6309-B3FA-4119-837E-4A45F495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7" y="1193039"/>
            <a:ext cx="10525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CAE012-A4FF-46D3-B64B-EA623EA0752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35B0B1-F8BD-4189-B529-C2BA6631C9C7}"/>
              </a:ext>
            </a:extLst>
          </p:cNvPr>
          <p:cNvSpPr txBox="1">
            <a:spLocks/>
          </p:cNvSpPr>
          <p:nvPr/>
        </p:nvSpPr>
        <p:spPr>
          <a:xfrm>
            <a:off x="535851" y="2283333"/>
            <a:ext cx="11430000" cy="3904816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One active risk identified</a:t>
            </a:r>
          </a:p>
          <a:p>
            <a:pPr lvl="1"/>
            <a:r>
              <a:rPr lang="en-US" sz="1800" dirty="0"/>
              <a:t>Two risks retired</a:t>
            </a:r>
          </a:p>
          <a:p>
            <a:pPr lvl="1"/>
            <a:r>
              <a:rPr lang="en-US" sz="1800" dirty="0"/>
              <a:t>Pre-mitigated ranking: 1 Medium</a:t>
            </a:r>
          </a:p>
          <a:p>
            <a:pPr lvl="1"/>
            <a:r>
              <a:rPr lang="en-US" sz="1800" dirty="0"/>
              <a:t>Post-mitigated ranking: 1 Medium</a:t>
            </a:r>
          </a:p>
          <a:p>
            <a:r>
              <a:rPr lang="en-US" sz="2000" dirty="0"/>
              <a:t>High Risks</a:t>
            </a:r>
          </a:p>
          <a:p>
            <a:pPr lvl="1"/>
            <a:r>
              <a:rPr lang="en-US" sz="1800" dirty="0"/>
              <a:t>No high risks identified</a:t>
            </a:r>
          </a:p>
          <a:p>
            <a:r>
              <a:rPr lang="en-US" sz="2000" dirty="0"/>
              <a:t>Key risk categories analyzed</a:t>
            </a:r>
          </a:p>
          <a:p>
            <a:pPr lvl="1"/>
            <a:r>
              <a:rPr lang="en-US" sz="1800" dirty="0"/>
              <a:t>Fabrication</a:t>
            </a:r>
          </a:p>
          <a:p>
            <a:pPr lvl="1"/>
            <a:r>
              <a:rPr lang="en-US" sz="1800" dirty="0"/>
              <a:t>Requirements</a:t>
            </a:r>
          </a:p>
          <a:p>
            <a:r>
              <a:rPr lang="en-US" sz="2000" dirty="0"/>
              <a:t>Risks are reviewed on a regular basis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57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recommendations from the 2020 Directors Review</a:t>
            </a:r>
          </a:p>
          <a:p>
            <a:r>
              <a:rPr lang="en-US" dirty="0"/>
              <a:t>One from the CD 2/3 review:</a:t>
            </a:r>
          </a:p>
          <a:p>
            <a:pPr lvl="1"/>
            <a:r>
              <a:rPr lang="en-US" dirty="0"/>
              <a:t>By the next DOE IPR, evaluate adding a Risk Registry entry for the Beam Power Limit System</a:t>
            </a:r>
          </a:p>
          <a:p>
            <a:pPr lvl="1"/>
            <a:r>
              <a:rPr lang="en-US" dirty="0"/>
              <a:t>Management and technical team evaluated schedule and cost impact of slip in BPLS schedule, mitigation, included in risk register</a:t>
            </a:r>
          </a:p>
          <a:p>
            <a:pPr lvl="1"/>
            <a:r>
              <a:rPr lang="en-US" dirty="0"/>
              <a:t>Risk to project is low, mitigation is administrative, could impact power ramp up</a:t>
            </a:r>
          </a:p>
          <a:p>
            <a:pPr lvl="1"/>
            <a:r>
              <a:rPr lang="en-US" sz="2400" dirty="0"/>
              <a:t>Contingently planning is in progress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i="1" dirty="0"/>
              <a:t>Cost and schedule</a:t>
            </a:r>
          </a:p>
          <a:p>
            <a:r>
              <a:rPr lang="en-US" sz="2400" i="1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Delay in production of test article FCT</a:t>
            </a:r>
          </a:p>
          <a:p>
            <a:pPr lvl="1"/>
            <a:r>
              <a:rPr lang="en-US" dirty="0"/>
              <a:t>Used surrogate personnel for acceptance testing</a:t>
            </a:r>
          </a:p>
          <a:p>
            <a:pPr lvl="1"/>
            <a:r>
              <a:rPr lang="en-US" dirty="0"/>
              <a:t>Had issues with required documentation</a:t>
            </a:r>
          </a:p>
          <a:p>
            <a:r>
              <a:rPr lang="en-US" dirty="0"/>
              <a:t>Circuit Board house availability reduced from COVID</a:t>
            </a:r>
          </a:p>
          <a:p>
            <a:pPr lvl="1"/>
            <a:r>
              <a:rPr lang="en-US" dirty="0"/>
              <a:t>Vendor has unique requirements for </a:t>
            </a:r>
            <a:r>
              <a:rPr lang="en-US" dirty="0" err="1"/>
              <a:t>MicroTCA</a:t>
            </a:r>
            <a:endParaRPr lang="en-US" dirty="0"/>
          </a:p>
          <a:p>
            <a:pPr lvl="1"/>
            <a:r>
              <a:rPr lang="en-US" dirty="0"/>
              <a:t>Limited availability for board house caused delays</a:t>
            </a:r>
          </a:p>
          <a:p>
            <a:pPr lvl="1"/>
            <a:r>
              <a:rPr lang="en-US" dirty="0"/>
              <a:t>Re-tooled ordering components to stay on track for installation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2, 3, 5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Design Review, February 2022</a:t>
            </a:r>
          </a:p>
          <a:p>
            <a:r>
              <a:rPr lang="en-US" dirty="0"/>
              <a:t>System installation following FDR</a:t>
            </a:r>
          </a:p>
          <a:p>
            <a:pPr lvl="1"/>
            <a:r>
              <a:rPr lang="en-US" dirty="0"/>
              <a:t>Test individual subcomponents with beam</a:t>
            </a:r>
          </a:p>
          <a:p>
            <a:pPr lvl="1"/>
            <a:r>
              <a:rPr lang="en-US" dirty="0"/>
              <a:t>Test integrated systems with beam</a:t>
            </a:r>
          </a:p>
          <a:p>
            <a:pPr lvl="1"/>
            <a:r>
              <a:rPr lang="en-US" dirty="0"/>
              <a:t>Test integrated system with PPS</a:t>
            </a:r>
          </a:p>
          <a:p>
            <a:r>
              <a:rPr lang="en-US" dirty="0"/>
              <a:t>Finalize all documentation August 2022</a:t>
            </a:r>
          </a:p>
          <a:p>
            <a:r>
              <a:rPr lang="en-US" dirty="0"/>
              <a:t>ARR in September 2022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BPLS schedule was updated during a project change request</a:t>
            </a:r>
          </a:p>
          <a:p>
            <a:r>
              <a:rPr lang="en-US" dirty="0"/>
              <a:t>BPLS has long lead procurements underway</a:t>
            </a:r>
          </a:p>
          <a:p>
            <a:pPr lvl="1"/>
            <a:r>
              <a:rPr lang="en-US" dirty="0"/>
              <a:t>Fast Current Transformer</a:t>
            </a:r>
          </a:p>
          <a:p>
            <a:pPr lvl="1"/>
            <a:r>
              <a:rPr lang="en-US" dirty="0" err="1"/>
              <a:t>MicroTCA</a:t>
            </a:r>
            <a:r>
              <a:rPr lang="en-US" dirty="0"/>
              <a:t> hardware</a:t>
            </a:r>
          </a:p>
          <a:p>
            <a:r>
              <a:rPr lang="en-US" dirty="0"/>
              <a:t>BPLS has developed a test stand for system testing / development</a:t>
            </a:r>
          </a:p>
          <a:p>
            <a:r>
              <a:rPr lang="en-US" dirty="0"/>
              <a:t>BPLS has </a:t>
            </a:r>
          </a:p>
          <a:p>
            <a:pPr lvl="1"/>
            <a:r>
              <a:rPr lang="en-US" dirty="0"/>
              <a:t>Mini PDR in August</a:t>
            </a:r>
          </a:p>
          <a:p>
            <a:pPr lvl="1"/>
            <a:r>
              <a:rPr lang="en-US" dirty="0"/>
              <a:t>FDR in February 2022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A13A7B-C614-4693-804F-B98A08C3EFC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x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6" y="582403"/>
            <a:ext cx="7466983" cy="5693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B6BFC-C7A6-D54A-993D-4380B255800D}"/>
              </a:ext>
            </a:extLst>
          </p:cNvPr>
          <p:cNvSpPr/>
          <p:nvPr/>
        </p:nvSpPr>
        <p:spPr>
          <a:xfrm>
            <a:off x="1233715" y="6195786"/>
            <a:ext cx="2385786" cy="589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100" tIns="38100" rIns="381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78DCA-4A00-7A48-8536-7279DF88D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89" y="1677244"/>
            <a:ext cx="3157475" cy="2031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marL="84138" indent="-84138" eaLnBrk="1" hangingPunct="1">
              <a:buFont typeface="Arial" charset="0"/>
              <a:buChar char="•"/>
              <a:defRPr sz="1400">
                <a:solidFill>
                  <a:srgbClr val="0000FF"/>
                </a:solidFill>
                <a:ea typeface="ＭＳ Ｐゴシック" charset="0"/>
              </a:defRPr>
            </a:lvl1pPr>
            <a:lvl2pPr marL="742950" indent="-285750" eaLnBrk="0" hangingPunct="0">
              <a:defRPr sz="2400">
                <a:ea typeface="ＭＳ Ｐゴシック" charset="0"/>
              </a:defRPr>
            </a:lvl2pPr>
            <a:lvl3pPr marL="1143000" indent="-228600" eaLnBrk="0" hangingPunct="0">
              <a:defRPr sz="2400">
                <a:ea typeface="ＭＳ Ｐゴシック" charset="0"/>
              </a:defRPr>
            </a:lvl3pPr>
            <a:lvl4pPr marL="1600200" indent="-228600" eaLnBrk="0" hangingPunct="0">
              <a:defRPr sz="2400">
                <a:ea typeface="ＭＳ Ｐゴシック" charset="0"/>
              </a:defRPr>
            </a:lvl4pPr>
            <a:lvl5pPr marL="2057400" indent="-228600" eaLnBrk="0" hangingPunct="0">
              <a:defRPr sz="2400"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9pPr>
          </a:lstStyle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Replace two chicane magnets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Upgrade injection kicker power supplies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Replace injection dump septum magnet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Move chicane magnet #1 upstream ~32 cm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 quad magnet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IDmp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beamline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 diag.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IDmp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beamline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2D Pyrometer for foil temperature measurements*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24F27A0-98C6-3246-B3BE-DD7D37717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3232" y="896638"/>
            <a:ext cx="4060481" cy="523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marL="84138" indent="-84138" eaLnBrk="1" hangingPunct="1">
              <a:buFont typeface="Arial" charset="0"/>
              <a:buChar char="•"/>
              <a:defRPr sz="1400">
                <a:solidFill>
                  <a:srgbClr val="0000FF"/>
                </a:solidFill>
                <a:ea typeface="ＭＳ Ｐゴシック" charset="0"/>
              </a:defRPr>
            </a:lvl1pPr>
            <a:lvl2pPr marL="742950" indent="-285750" eaLnBrk="0" hangingPunct="0">
              <a:defRPr sz="2400">
                <a:ea typeface="ＭＳ Ｐゴシック" charset="0"/>
              </a:defRPr>
            </a:lvl2pPr>
            <a:lvl3pPr marL="1143000" indent="-228600" eaLnBrk="0" hangingPunct="0">
              <a:defRPr sz="2400">
                <a:ea typeface="ＭＳ Ｐゴシック" charset="0"/>
              </a:defRPr>
            </a:lvl3pPr>
            <a:lvl4pPr marL="1600200" indent="-228600" eaLnBrk="0" hangingPunct="0">
              <a:defRPr sz="2400">
                <a:ea typeface="ＭＳ Ｐゴシック" charset="0"/>
              </a:defRPr>
            </a:lvl4pPr>
            <a:lvl5pPr marL="2057400" indent="-228600" eaLnBrk="0" hangingPunct="0">
              <a:defRPr sz="2400"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9pPr>
          </a:lstStyle>
          <a:p>
            <a:pPr marL="84138" marR="0" lvl="1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Upgrade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charging power supplies to 45kV</a:t>
            </a:r>
          </a:p>
          <a:p>
            <a:pPr marL="84138" marR="0" lvl="1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Replace shims in extraction septum magnet</a:t>
            </a:r>
          </a:p>
        </p:txBody>
      </p:sp>
      <p:cxnSp>
        <p:nvCxnSpPr>
          <p:cNvPr id="7" name="Straight Arrow Connector 9">
            <a:extLst>
              <a:ext uri="{FF2B5EF4-FFF2-40B4-BE49-F238E27FC236}">
                <a16:creationId xmlns:a16="http://schemas.microsoft.com/office/drawing/2014/main" id="{97CD19E6-DCFF-7A4E-B167-3CDFBA12D7EF}"/>
              </a:ext>
            </a:extLst>
          </p:cNvPr>
          <p:cNvCxnSpPr>
            <a:cxnSpLocks noChangeShapeType="1"/>
            <a:stCxn id="6" idx="1"/>
          </p:cNvCxnSpPr>
          <p:nvPr/>
        </p:nvCxnSpPr>
        <p:spPr bwMode="auto">
          <a:xfrm flipH="1">
            <a:off x="6555180" y="1158246"/>
            <a:ext cx="1078052" cy="991334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8">
            <a:extLst>
              <a:ext uri="{FF2B5EF4-FFF2-40B4-BE49-F238E27FC236}">
                <a16:creationId xmlns:a16="http://schemas.microsoft.com/office/drawing/2014/main" id="{551B341A-EC2F-C84C-BE5C-48CEF91E3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676" y="5604970"/>
            <a:ext cx="3810000" cy="9541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marL="342900" indent="-342900" eaLnBrk="0" hangingPunct="0">
              <a:defRPr sz="2400">
                <a:ea typeface="ＭＳ Ｐゴシック" charset="0"/>
                <a:cs typeface="ＭＳ Ｐゴシック" charset="0"/>
              </a:defRPr>
            </a:lvl1pPr>
            <a:lvl2pPr marL="179388" lvl="1" indent="-179388" eaLnBrk="1" hangingPunct="1">
              <a:buFont typeface="Arial" charset="0"/>
              <a:buChar char="•"/>
              <a:defRPr sz="1400">
                <a:solidFill>
                  <a:schemeClr val="bg2">
                    <a:lumMod val="85000"/>
                  </a:schemeClr>
                </a:solidFill>
                <a:ea typeface="ＭＳ Ｐゴシック" charset="0"/>
              </a:defRPr>
            </a:lvl2pPr>
            <a:lvl3pPr marL="1143000" indent="-228600" eaLnBrk="0" hangingPunct="0">
              <a:defRPr sz="2400">
                <a:ea typeface="ＭＳ Ｐゴシック" charset="0"/>
              </a:defRPr>
            </a:lvl3pPr>
            <a:lvl4pPr marL="1600200" indent="-228600" eaLnBrk="0" hangingPunct="0">
              <a:defRPr sz="2400">
                <a:ea typeface="ＭＳ Ｐゴシック" charset="0"/>
              </a:defRPr>
            </a:lvl4pPr>
            <a:lvl5pPr marL="2057400" indent="-228600" eaLnBrk="0" hangingPunct="0">
              <a:defRPr sz="2400"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9pPr>
          </a:lstStyle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Upgrade water cooling system for the power supplies in the Ring service building</a:t>
            </a:r>
          </a:p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Cooling fan kit for the main ring dipoles substation power transformers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E7885FD-ED28-2549-8C4C-8095744D5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5398" y="3075682"/>
            <a:ext cx="2057400" cy="11695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marL="342900" indent="-342900" eaLnBrk="0" hangingPunct="0">
              <a:defRPr sz="2400">
                <a:ea typeface="ＭＳ Ｐゴシック" charset="0"/>
                <a:cs typeface="ＭＳ Ｐゴシック" charset="0"/>
              </a:defRPr>
            </a:lvl1pPr>
            <a:lvl2pPr marL="179388" lvl="1" indent="-179388" eaLnBrk="1" hangingPunct="1">
              <a:buFont typeface="Arial" charset="0"/>
              <a:buChar char="•"/>
              <a:defRPr sz="1400">
                <a:solidFill>
                  <a:schemeClr val="bg2">
                    <a:lumMod val="85000"/>
                  </a:schemeClr>
                </a:solidFill>
                <a:ea typeface="ＭＳ Ｐゴシック" charset="0"/>
              </a:defRPr>
            </a:lvl2pPr>
            <a:lvl3pPr marL="1143000" indent="-228600" eaLnBrk="0" hangingPunct="0">
              <a:defRPr sz="2400">
                <a:ea typeface="ＭＳ Ｐゴシック" charset="0"/>
              </a:defRPr>
            </a:lvl3pPr>
            <a:lvl4pPr marL="1600200" indent="-228600" eaLnBrk="0" hangingPunct="0">
              <a:defRPr sz="2400">
                <a:ea typeface="ＭＳ Ｐゴシック" charset="0"/>
              </a:defRPr>
            </a:lvl4pPr>
            <a:lvl5pPr marL="2057400" indent="-228600" eaLnBrk="0" hangingPunct="0">
              <a:defRPr sz="2400"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9pPr>
          </a:lstStyle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Neutronics and shielding calculations for RTBT to RTST  tunnel stub</a:t>
            </a:r>
          </a:p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PPS for stub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24263C-29FF-1A45-8EB7-75295478FA37}"/>
              </a:ext>
            </a:extLst>
          </p:cNvPr>
          <p:cNvCxnSpPr>
            <a:cxnSpLocks noChangeShapeType="1"/>
            <a:stCxn id="9" idx="1"/>
          </p:cNvCxnSpPr>
          <p:nvPr/>
        </p:nvCxnSpPr>
        <p:spPr bwMode="auto">
          <a:xfrm flipH="1">
            <a:off x="7374577" y="3660456"/>
            <a:ext cx="2190821" cy="2642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9">
            <a:extLst>
              <a:ext uri="{FF2B5EF4-FFF2-40B4-BE49-F238E27FC236}">
                <a16:creationId xmlns:a16="http://schemas.microsoft.com/office/drawing/2014/main" id="{62CD9A6E-75B6-CB45-8269-44E25BC51EFD}"/>
              </a:ext>
            </a:extLst>
          </p:cNvPr>
          <p:cNvCxnSpPr>
            <a:cxnSpLocks noChangeShapeType="1"/>
            <a:stCxn id="8" idx="0"/>
          </p:cNvCxnSpPr>
          <p:nvPr/>
        </p:nvCxnSpPr>
        <p:spPr bwMode="auto">
          <a:xfrm flipH="1" flipV="1">
            <a:off x="5575732" y="2477461"/>
            <a:ext cx="29944" cy="3127509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9">
            <a:extLst>
              <a:ext uri="{FF2B5EF4-FFF2-40B4-BE49-F238E27FC236}">
                <a16:creationId xmlns:a16="http://schemas.microsoft.com/office/drawing/2014/main" id="{313BBDB1-269F-A944-939F-416F875373DD}"/>
              </a:ext>
            </a:extLst>
          </p:cNvPr>
          <p:cNvCxnSpPr>
            <a:cxnSpLocks noChangeShapeType="1"/>
            <a:stCxn id="5" idx="3"/>
          </p:cNvCxnSpPr>
          <p:nvPr/>
        </p:nvCxnSpPr>
        <p:spPr bwMode="auto">
          <a:xfrm flipV="1">
            <a:off x="3490664" y="2368327"/>
            <a:ext cx="981706" cy="32457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4">
            <a:extLst>
              <a:ext uri="{FF2B5EF4-FFF2-40B4-BE49-F238E27FC236}">
                <a16:creationId xmlns:a16="http://schemas.microsoft.com/office/drawing/2014/main" id="{17E30C1F-7020-8C40-8A11-0525B84A2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87" y="739080"/>
            <a:ext cx="2475132" cy="738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5" tIns="45718" rIns="91435" bIns="45718">
            <a:spAutoFit/>
          </a:bodyPr>
          <a:lstStyle>
            <a:lvl1pPr marL="84138" indent="-84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Re-evaluate injection dump power limit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Install view screen</a:t>
            </a:r>
          </a:p>
        </p:txBody>
      </p:sp>
      <p:cxnSp>
        <p:nvCxnSpPr>
          <p:cNvPr id="15" name="Straight Arrow Connector 9">
            <a:extLst>
              <a:ext uri="{FF2B5EF4-FFF2-40B4-BE49-F238E27FC236}">
                <a16:creationId xmlns:a16="http://schemas.microsoft.com/office/drawing/2014/main" id="{BA234147-5F90-864B-8EE8-E6CC5AB2E036}"/>
              </a:ext>
            </a:extLst>
          </p:cNvPr>
          <p:cNvCxnSpPr>
            <a:cxnSpLocks noChangeShapeType="1"/>
            <a:stCxn id="14" idx="3"/>
          </p:cNvCxnSpPr>
          <p:nvPr/>
        </p:nvCxnSpPr>
        <p:spPr bwMode="auto">
          <a:xfrm>
            <a:off x="2973419" y="1108410"/>
            <a:ext cx="934874" cy="392524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7">
            <a:extLst>
              <a:ext uri="{FF2B5EF4-FFF2-40B4-BE49-F238E27FC236}">
                <a16:creationId xmlns:a16="http://schemas.microsoft.com/office/drawing/2014/main" id="{AFCFC105-054C-2440-8864-9B37FA40A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5398" y="4550580"/>
            <a:ext cx="2057400" cy="5232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marL="342900" indent="-342900" eaLnBrk="0" hangingPunct="0">
              <a:defRPr sz="2400">
                <a:ea typeface="ＭＳ Ｐゴシック" charset="0"/>
                <a:cs typeface="ＭＳ Ｐゴシック" charset="0"/>
              </a:defRPr>
            </a:lvl1pPr>
            <a:lvl2pPr marL="179388" lvl="1" indent="-179388" eaLnBrk="1" hangingPunct="1">
              <a:buFont typeface="Arial" charset="0"/>
              <a:buChar char="•"/>
              <a:defRPr sz="1400">
                <a:solidFill>
                  <a:schemeClr val="bg2">
                    <a:lumMod val="85000"/>
                  </a:schemeClr>
                </a:solidFill>
                <a:ea typeface="ＭＳ Ｐゴシック" charset="0"/>
              </a:defRPr>
            </a:lvl2pPr>
            <a:lvl3pPr marL="1143000" indent="-228600" eaLnBrk="0" hangingPunct="0">
              <a:defRPr sz="2400">
                <a:ea typeface="ＭＳ Ｐゴシック" charset="0"/>
              </a:defRPr>
            </a:lvl3pPr>
            <a:lvl4pPr marL="1600200" indent="-228600" eaLnBrk="0" hangingPunct="0">
              <a:defRPr sz="2400">
                <a:ea typeface="ＭＳ Ｐゴシック" charset="0"/>
              </a:defRPr>
            </a:lvl4pPr>
            <a:lvl5pPr marL="2057400" indent="-228600" eaLnBrk="0" hangingPunct="0">
              <a:defRPr sz="2400"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9pPr>
          </a:lstStyle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Power limit system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2 MW</a:t>
            </a:r>
          </a:p>
        </p:txBody>
      </p:sp>
      <p:cxnSp>
        <p:nvCxnSpPr>
          <p:cNvPr id="17" name="Straight Arrow Connector 9">
            <a:extLst>
              <a:ext uri="{FF2B5EF4-FFF2-40B4-BE49-F238E27FC236}">
                <a16:creationId xmlns:a16="http://schemas.microsoft.com/office/drawing/2014/main" id="{6C5B7E75-EACA-C94F-8F2B-1B318A1A1CD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633233" y="4642558"/>
            <a:ext cx="1932165" cy="1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40FEA1DE-064F-FC42-B439-6526F329D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69" y="3910561"/>
            <a:ext cx="3157475" cy="70788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marL="84138" indent="-84138" eaLnBrk="1" hangingPunct="1">
              <a:buFont typeface="Arial" charset="0"/>
              <a:buChar char="•"/>
              <a:defRPr sz="1400">
                <a:solidFill>
                  <a:srgbClr val="0000FF"/>
                </a:solidFill>
                <a:ea typeface="ＭＳ Ｐゴシック" charset="0"/>
              </a:defRPr>
            </a:lvl1pPr>
            <a:lvl2pPr marL="742950" indent="-285750" eaLnBrk="0" hangingPunct="0">
              <a:defRPr sz="2400">
                <a:ea typeface="ＭＳ Ｐゴシック" charset="0"/>
              </a:defRPr>
            </a:lvl2pPr>
            <a:lvl3pPr marL="1143000" indent="-228600" eaLnBrk="0" hangingPunct="0">
              <a:defRPr sz="2400">
                <a:ea typeface="ＭＳ Ｐゴシック" charset="0"/>
              </a:defRPr>
            </a:lvl3pPr>
            <a:lvl4pPr marL="1600200" indent="-228600" eaLnBrk="0" hangingPunct="0">
              <a:defRPr sz="2400">
                <a:ea typeface="ＭＳ Ｐゴシック" charset="0"/>
              </a:defRPr>
            </a:lvl4pPr>
            <a:lvl5pPr marL="2057400" indent="-228600" eaLnBrk="0" hangingPunct="0">
              <a:defRPr sz="2400"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This scope had no CD-3B Long Lead Procurements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10728-AB38-DC41-8B18-C93E10B5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4" y="133384"/>
            <a:ext cx="10515600" cy="508319"/>
          </a:xfrm>
        </p:spPr>
        <p:txBody>
          <a:bodyPr>
            <a:normAutofit fontScale="90000"/>
          </a:bodyPr>
          <a:lstStyle/>
          <a:p>
            <a:r>
              <a:rPr lang="en-US" dirty="0"/>
              <a:t>PPU-Ring Technical scope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79FDE2D-46DE-9441-AEE9-7BD56BC89AAA}"/>
              </a:ext>
            </a:extLst>
          </p:cNvPr>
          <p:cNvSpPr/>
          <p:nvPr/>
        </p:nvSpPr>
        <p:spPr>
          <a:xfrm>
            <a:off x="3645408" y="2779776"/>
            <a:ext cx="207271" cy="1463040"/>
          </a:xfrm>
          <a:custGeom>
            <a:avLst/>
            <a:gdLst>
              <a:gd name="connsiteX0" fmla="*/ 0 w 207271"/>
              <a:gd name="connsiteY0" fmla="*/ 1463040 h 1463040"/>
              <a:gd name="connsiteX1" fmla="*/ 48768 w 207271"/>
              <a:gd name="connsiteY1" fmla="*/ 1328928 h 1463040"/>
              <a:gd name="connsiteX2" fmla="*/ 60960 w 207271"/>
              <a:gd name="connsiteY2" fmla="*/ 1255776 h 1463040"/>
              <a:gd name="connsiteX3" fmla="*/ 73152 w 207271"/>
              <a:gd name="connsiteY3" fmla="*/ 1219200 h 1463040"/>
              <a:gd name="connsiteX4" fmla="*/ 85344 w 207271"/>
              <a:gd name="connsiteY4" fmla="*/ 1158240 h 1463040"/>
              <a:gd name="connsiteX5" fmla="*/ 121920 w 207271"/>
              <a:gd name="connsiteY5" fmla="*/ 1024128 h 1463040"/>
              <a:gd name="connsiteX6" fmla="*/ 134112 w 207271"/>
              <a:gd name="connsiteY6" fmla="*/ 938784 h 1463040"/>
              <a:gd name="connsiteX7" fmla="*/ 158496 w 207271"/>
              <a:gd name="connsiteY7" fmla="*/ 780288 h 1463040"/>
              <a:gd name="connsiteX8" fmla="*/ 170688 w 207271"/>
              <a:gd name="connsiteY8" fmla="*/ 597408 h 1463040"/>
              <a:gd name="connsiteX9" fmla="*/ 182880 w 207271"/>
              <a:gd name="connsiteY9" fmla="*/ 487680 h 1463040"/>
              <a:gd name="connsiteX10" fmla="*/ 195072 w 207271"/>
              <a:gd name="connsiteY10" fmla="*/ 316992 h 1463040"/>
              <a:gd name="connsiteX11" fmla="*/ 207264 w 207271"/>
              <a:gd name="connsiteY11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271" h="1463040">
                <a:moveTo>
                  <a:pt x="0" y="1463040"/>
                </a:moveTo>
                <a:cubicBezTo>
                  <a:pt x="11083" y="1435333"/>
                  <a:pt x="44296" y="1355761"/>
                  <a:pt x="48768" y="1328928"/>
                </a:cubicBezTo>
                <a:cubicBezTo>
                  <a:pt x="52832" y="1304544"/>
                  <a:pt x="55597" y="1279908"/>
                  <a:pt x="60960" y="1255776"/>
                </a:cubicBezTo>
                <a:cubicBezTo>
                  <a:pt x="63748" y="1243231"/>
                  <a:pt x="70035" y="1231668"/>
                  <a:pt x="73152" y="1219200"/>
                </a:cubicBezTo>
                <a:cubicBezTo>
                  <a:pt x="78178" y="1199096"/>
                  <a:pt x="80684" y="1178432"/>
                  <a:pt x="85344" y="1158240"/>
                </a:cubicBezTo>
                <a:cubicBezTo>
                  <a:pt x="105970" y="1068862"/>
                  <a:pt x="101767" y="1084587"/>
                  <a:pt x="121920" y="1024128"/>
                </a:cubicBezTo>
                <a:cubicBezTo>
                  <a:pt x="125984" y="995680"/>
                  <a:pt x="129742" y="967187"/>
                  <a:pt x="134112" y="938784"/>
                </a:cubicBezTo>
                <a:cubicBezTo>
                  <a:pt x="167945" y="718872"/>
                  <a:pt x="123143" y="1027758"/>
                  <a:pt x="158496" y="780288"/>
                </a:cubicBezTo>
                <a:cubicBezTo>
                  <a:pt x="162560" y="719328"/>
                  <a:pt x="165614" y="658292"/>
                  <a:pt x="170688" y="597408"/>
                </a:cubicBezTo>
                <a:cubicBezTo>
                  <a:pt x="173744" y="560734"/>
                  <a:pt x="179692" y="524343"/>
                  <a:pt x="182880" y="487680"/>
                </a:cubicBezTo>
                <a:cubicBezTo>
                  <a:pt x="187821" y="430853"/>
                  <a:pt x="191908" y="373945"/>
                  <a:pt x="195072" y="316992"/>
                </a:cubicBezTo>
                <a:cubicBezTo>
                  <a:pt x="208002" y="84249"/>
                  <a:pt x="207264" y="128874"/>
                  <a:pt x="207264" y="0"/>
                </a:cubicBezTo>
              </a:path>
            </a:pathLst>
          </a:custGeom>
          <a:solidFill>
            <a:schemeClr val="bg1"/>
          </a:solidFill>
          <a:ln w="200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FBD53F8-E261-5F46-AC94-A094E38C40BA}"/>
              </a:ext>
            </a:extLst>
          </p:cNvPr>
          <p:cNvSpPr/>
          <p:nvPr/>
        </p:nvSpPr>
        <p:spPr>
          <a:xfrm>
            <a:off x="3626069" y="851253"/>
            <a:ext cx="1072055" cy="409988"/>
          </a:xfrm>
          <a:custGeom>
            <a:avLst/>
            <a:gdLst>
              <a:gd name="connsiteX0" fmla="*/ 0 w 1072055"/>
              <a:gd name="connsiteY0" fmla="*/ 409988 h 409988"/>
              <a:gd name="connsiteX1" fmla="*/ 551793 w 1072055"/>
              <a:gd name="connsiteY1" fmla="*/ 141975 h 409988"/>
              <a:gd name="connsiteX2" fmla="*/ 599090 w 1072055"/>
              <a:gd name="connsiteY2" fmla="*/ 126209 h 409988"/>
              <a:gd name="connsiteX3" fmla="*/ 677917 w 1072055"/>
              <a:gd name="connsiteY3" fmla="*/ 94678 h 409988"/>
              <a:gd name="connsiteX4" fmla="*/ 882869 w 1072055"/>
              <a:gd name="connsiteY4" fmla="*/ 47381 h 409988"/>
              <a:gd name="connsiteX5" fmla="*/ 945931 w 1072055"/>
              <a:gd name="connsiteY5" fmla="*/ 31616 h 409988"/>
              <a:gd name="connsiteX6" fmla="*/ 1072055 w 1072055"/>
              <a:gd name="connsiteY6" fmla="*/ 85 h 4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2055" h="409988">
                <a:moveTo>
                  <a:pt x="0" y="409988"/>
                </a:moveTo>
                <a:lnTo>
                  <a:pt x="551793" y="141975"/>
                </a:lnTo>
                <a:cubicBezTo>
                  <a:pt x="566812" y="134861"/>
                  <a:pt x="583530" y="132044"/>
                  <a:pt x="599090" y="126209"/>
                </a:cubicBezTo>
                <a:cubicBezTo>
                  <a:pt x="625588" y="116272"/>
                  <a:pt x="650869" y="103001"/>
                  <a:pt x="677917" y="94678"/>
                </a:cubicBezTo>
                <a:cubicBezTo>
                  <a:pt x="778355" y="63774"/>
                  <a:pt x="793505" y="67240"/>
                  <a:pt x="882869" y="47381"/>
                </a:cubicBezTo>
                <a:cubicBezTo>
                  <a:pt x="904021" y="42681"/>
                  <a:pt x="925177" y="37842"/>
                  <a:pt x="945931" y="31616"/>
                </a:cubicBezTo>
                <a:cubicBezTo>
                  <a:pt x="1062114" y="-3239"/>
                  <a:pt x="1003613" y="85"/>
                  <a:pt x="1072055" y="85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B74445E-1ACC-46EF-A479-477F61482121}"/>
              </a:ext>
            </a:extLst>
          </p:cNvPr>
          <p:cNvSpPr/>
          <p:nvPr/>
        </p:nvSpPr>
        <p:spPr>
          <a:xfrm>
            <a:off x="9187883" y="4186100"/>
            <a:ext cx="2812430" cy="1418870"/>
          </a:xfrm>
          <a:prstGeom prst="ellipse">
            <a:avLst/>
          </a:prstGeom>
          <a:noFill/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B292856-38EB-40F1-9192-C1035E0AA12B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0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577688-D2D3-46BF-AB54-6D4BC9189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10344"/>
            <a:ext cx="11430000" cy="529045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5B00"/>
                </a:solidFill>
              </a:rPr>
              <a:t>P.4.6.2 Beam Power Limit System: </a:t>
            </a:r>
            <a:r>
              <a:rPr lang="en-US" sz="2000" i="1" dirty="0"/>
              <a:t>Design, Install, and certify a credited control to detect excessive beam power to the First Target Station (FTS) and to shut off the proton beam if the power exceeds a pre-determined limit</a:t>
            </a:r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2DDF83-D10B-4B94-A668-19C9C4473823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59A61-11AB-48F6-80A3-581C8D6889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29767" y="2351638"/>
            <a:ext cx="6346003" cy="261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B286B-0D0C-4AA8-B812-2FA4777485B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70" y="2351638"/>
            <a:ext cx="3432587" cy="2007321"/>
          </a:xfrm>
          <a:prstGeom prst="rect">
            <a:avLst/>
          </a:prstGeom>
          <a:noFill/>
        </p:spPr>
      </p:pic>
      <p:pic>
        <p:nvPicPr>
          <p:cNvPr id="10" name="Picture 9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D75CEB60-8BDB-4A42-BF73-1D1DE79D2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33" y="4358959"/>
            <a:ext cx="3009779" cy="22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8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85968" y="1490035"/>
            <a:ext cx="1635498" cy="666750"/>
            <a:chOff x="4111164" y="1688706"/>
            <a:chExt cx="1853564" cy="755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0498" y="1709669"/>
              <a:ext cx="1833720" cy="7342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2751" y="1690293"/>
              <a:ext cx="1827169" cy="73135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12751" y="1690293"/>
              <a:ext cx="1827530" cy="731520"/>
            </a:xfrm>
            <a:custGeom>
              <a:avLst/>
              <a:gdLst/>
              <a:ahLst/>
              <a:cxnLst/>
              <a:rect l="l" t="t" r="r" b="b"/>
              <a:pathLst>
                <a:path w="1827529" h="731519">
                  <a:moveTo>
                    <a:pt x="0" y="731353"/>
                  </a:moveTo>
                  <a:lnTo>
                    <a:pt x="0" y="0"/>
                  </a:lnTo>
                  <a:lnTo>
                    <a:pt x="1827169" y="0"/>
                  </a:lnTo>
                  <a:lnTo>
                    <a:pt x="1827169" y="731353"/>
                  </a:lnTo>
                  <a:lnTo>
                    <a:pt x="0" y="731353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5429" y="1713781"/>
              <a:ext cx="1781810" cy="685800"/>
            </a:xfrm>
            <a:custGeom>
              <a:avLst/>
              <a:gdLst/>
              <a:ahLst/>
              <a:cxnLst/>
              <a:rect l="l" t="t" r="r" b="b"/>
              <a:pathLst>
                <a:path w="1781810" h="685800">
                  <a:moveTo>
                    <a:pt x="0" y="685188"/>
                  </a:moveTo>
                  <a:lnTo>
                    <a:pt x="0" y="0"/>
                  </a:lnTo>
                  <a:lnTo>
                    <a:pt x="1781814" y="0"/>
                  </a:lnTo>
                  <a:lnTo>
                    <a:pt x="178181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30717" y="1664605"/>
            <a:ext cx="526676" cy="2692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8662">
              <a:spcBef>
                <a:spcPts val="88"/>
              </a:spcBef>
            </a:pPr>
            <a:r>
              <a:rPr sz="882" b="1" spc="-4" dirty="0">
                <a:latin typeface="Arial"/>
                <a:cs typeface="Arial"/>
              </a:rPr>
              <a:t>P.4</a:t>
            </a:r>
            <a:r>
              <a:rPr sz="882" b="1" spc="-40" dirty="0">
                <a:latin typeface="Arial"/>
                <a:cs typeface="Arial"/>
              </a:rPr>
              <a:t> </a:t>
            </a:r>
            <a:r>
              <a:rPr sz="882" b="1" spc="-4" dirty="0">
                <a:latin typeface="Arial"/>
                <a:cs typeface="Arial"/>
              </a:rPr>
              <a:t>Ring</a:t>
            </a:r>
            <a:endParaRPr sz="882">
              <a:latin typeface="Arial"/>
              <a:cs typeface="Arial"/>
            </a:endParaRPr>
          </a:p>
          <a:p>
            <a:pPr marL="11206">
              <a:spcBef>
                <a:spcPts val="4"/>
              </a:spcBef>
            </a:pPr>
            <a:r>
              <a:rPr sz="794" spc="-4" dirty="0">
                <a:latin typeface="Arial"/>
                <a:cs typeface="Arial"/>
              </a:rPr>
              <a:t>Nic</a:t>
            </a:r>
            <a:r>
              <a:rPr sz="794" dirty="0">
                <a:latin typeface="Arial"/>
                <a:cs typeface="Arial"/>
              </a:rPr>
              <a:t>k</a:t>
            </a:r>
            <a:r>
              <a:rPr sz="794" spc="-4" dirty="0">
                <a:latin typeface="Arial"/>
                <a:cs typeface="Arial"/>
              </a:rPr>
              <a:t> </a:t>
            </a:r>
            <a:r>
              <a:rPr sz="794" dirty="0">
                <a:latin typeface="Arial"/>
                <a:cs typeface="Arial"/>
              </a:rPr>
              <a:t>Evans</a:t>
            </a:r>
            <a:endParaRPr sz="794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10775" y="2397617"/>
            <a:ext cx="746872" cy="624728"/>
            <a:chOff x="1985945" y="2717299"/>
            <a:chExt cx="846455" cy="7080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4914" y="2734649"/>
              <a:ext cx="826988" cy="6901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7533" y="2718886"/>
              <a:ext cx="822874" cy="6851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87533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60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425267" y="2505726"/>
            <a:ext cx="700368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79864" marR="4483" indent="-169218">
              <a:spcBef>
                <a:spcPts val="88"/>
              </a:spcBef>
            </a:pPr>
            <a:r>
              <a:rPr sz="794" b="1" spc="-4" dirty="0">
                <a:latin typeface="Arial"/>
                <a:cs typeface="Arial"/>
              </a:rPr>
              <a:t>P.4.2</a:t>
            </a:r>
            <a:r>
              <a:rPr sz="794" b="1" spc="-49" dirty="0">
                <a:latin typeface="Arial"/>
                <a:cs typeface="Arial"/>
              </a:rPr>
              <a:t> </a:t>
            </a:r>
            <a:r>
              <a:rPr sz="794" b="1" spc="-4" dirty="0">
                <a:latin typeface="Arial"/>
                <a:cs typeface="Arial"/>
              </a:rPr>
              <a:t>Injection </a:t>
            </a:r>
            <a:r>
              <a:rPr sz="794" b="1" spc="-207" dirty="0">
                <a:latin typeface="Arial"/>
                <a:cs typeface="Arial"/>
              </a:rPr>
              <a:t> </a:t>
            </a:r>
            <a:r>
              <a:rPr sz="794" b="1" spc="-4" dirty="0">
                <a:latin typeface="Arial"/>
                <a:cs typeface="Arial"/>
              </a:rPr>
              <a:t>Region</a:t>
            </a:r>
            <a:endParaRPr sz="794" dirty="0">
              <a:latin typeface="Arial"/>
              <a:cs typeface="Arial"/>
            </a:endParaRPr>
          </a:p>
          <a:p>
            <a:pPr marL="46507">
              <a:spcBef>
                <a:spcPts val="4"/>
              </a:spcBef>
            </a:pPr>
            <a:r>
              <a:rPr sz="706" spc="-4" dirty="0">
                <a:latin typeface="Arial"/>
                <a:cs typeface="Arial"/>
              </a:rPr>
              <a:t>Robert</a:t>
            </a:r>
            <a:r>
              <a:rPr sz="706" spc="-31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Saethre</a:t>
            </a:r>
            <a:endParaRPr sz="706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69606" y="2131144"/>
            <a:ext cx="5026959" cy="890868"/>
            <a:chOff x="2392620" y="2415297"/>
            <a:chExt cx="5697220" cy="1009650"/>
          </a:xfrm>
        </p:grpSpPr>
        <p:sp>
          <p:nvSpPr>
            <p:cNvPr id="14" name="object 14"/>
            <p:cNvSpPr/>
            <p:nvPr/>
          </p:nvSpPr>
          <p:spPr>
            <a:xfrm>
              <a:off x="2398970" y="2421647"/>
              <a:ext cx="2627630" cy="297815"/>
            </a:xfrm>
            <a:custGeom>
              <a:avLst/>
              <a:gdLst/>
              <a:ahLst/>
              <a:cxnLst/>
              <a:rect l="l" t="t" r="r" b="b"/>
              <a:pathLst>
                <a:path w="2627629" h="297814">
                  <a:moveTo>
                    <a:pt x="2627366" y="0"/>
                  </a:moveTo>
                  <a:lnTo>
                    <a:pt x="2627366" y="183040"/>
                  </a:lnTo>
                  <a:lnTo>
                    <a:pt x="0" y="183040"/>
                  </a:lnTo>
                  <a:lnTo>
                    <a:pt x="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62449" y="2734649"/>
              <a:ext cx="826988" cy="6901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2266" y="2718886"/>
              <a:ext cx="822874" cy="6851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42266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59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134689" y="2505726"/>
            <a:ext cx="554131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65296" marR="4483" indent="-154649">
              <a:spcBef>
                <a:spcPts val="88"/>
              </a:spcBef>
            </a:pPr>
            <a:r>
              <a:rPr sz="794" b="1" spc="-4" dirty="0">
                <a:latin typeface="Arial"/>
                <a:cs typeface="Arial"/>
              </a:rPr>
              <a:t>P.4.</a:t>
            </a:r>
            <a:r>
              <a:rPr sz="794" b="1" dirty="0">
                <a:latin typeface="Arial"/>
                <a:cs typeface="Arial"/>
              </a:rPr>
              <a:t>7</a:t>
            </a:r>
            <a:r>
              <a:rPr sz="794" b="1" spc="-4" dirty="0">
                <a:latin typeface="Arial"/>
                <a:cs typeface="Arial"/>
              </a:rPr>
              <a:t> RTBT  Stub</a:t>
            </a:r>
            <a:endParaRPr sz="794">
              <a:latin typeface="Arial"/>
              <a:cs typeface="Arial"/>
            </a:endParaRPr>
          </a:p>
          <a:p>
            <a:pPr marL="53231">
              <a:spcBef>
                <a:spcPts val="4"/>
              </a:spcBef>
            </a:pPr>
            <a:r>
              <a:rPr sz="706" spc="-4" dirty="0">
                <a:latin typeface="Arial"/>
                <a:cs typeface="Arial"/>
              </a:rPr>
              <a:t>Nick</a:t>
            </a:r>
            <a:r>
              <a:rPr sz="706" spc="-40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Evans</a:t>
            </a:r>
            <a:endParaRPr sz="706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087870" y="2131144"/>
            <a:ext cx="2329703" cy="890868"/>
            <a:chOff x="5019986" y="2415297"/>
            <a:chExt cx="2640330" cy="1009650"/>
          </a:xfrm>
        </p:grpSpPr>
        <p:sp>
          <p:nvSpPr>
            <p:cNvPr id="20" name="object 20"/>
            <p:cNvSpPr/>
            <p:nvPr/>
          </p:nvSpPr>
          <p:spPr>
            <a:xfrm>
              <a:off x="5026336" y="2421647"/>
              <a:ext cx="2627630" cy="297815"/>
            </a:xfrm>
            <a:custGeom>
              <a:avLst/>
              <a:gdLst/>
              <a:ahLst/>
              <a:cxnLst/>
              <a:rect l="l" t="t" r="r" b="b"/>
              <a:pathLst>
                <a:path w="2627629" h="297814">
                  <a:moveTo>
                    <a:pt x="0" y="0"/>
                  </a:moveTo>
                  <a:lnTo>
                    <a:pt x="0" y="183040"/>
                  </a:lnTo>
                  <a:lnTo>
                    <a:pt x="2627366" y="183040"/>
                  </a:lnTo>
                  <a:lnTo>
                    <a:pt x="2627366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33047" y="2734649"/>
              <a:ext cx="826988" cy="6901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4483" y="2718886"/>
              <a:ext cx="822064" cy="6851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214483" y="2718886"/>
              <a:ext cx="822325" cy="685800"/>
            </a:xfrm>
            <a:custGeom>
              <a:avLst/>
              <a:gdLst/>
              <a:ahLst/>
              <a:cxnLst/>
              <a:rect l="l" t="t" r="r" b="b"/>
              <a:pathLst>
                <a:path w="822325" h="685800">
                  <a:moveTo>
                    <a:pt x="0" y="68518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247116" y="2444982"/>
            <a:ext cx="516031" cy="48657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2802">
              <a:spcBef>
                <a:spcPts val="88"/>
              </a:spcBef>
            </a:pPr>
            <a:r>
              <a:rPr sz="794" b="1" spc="-4" dirty="0">
                <a:latin typeface="Arial"/>
                <a:cs typeface="Arial"/>
              </a:rPr>
              <a:t>P.4.</a:t>
            </a:r>
            <a:r>
              <a:rPr sz="794" b="1" dirty="0">
                <a:latin typeface="Arial"/>
                <a:cs typeface="Arial"/>
              </a:rPr>
              <a:t>6</a:t>
            </a:r>
            <a:r>
              <a:rPr sz="794" b="1" spc="-4" dirty="0">
                <a:latin typeface="Arial"/>
                <a:cs typeface="Arial"/>
              </a:rPr>
              <a:t> R</a:t>
            </a:r>
            <a:r>
              <a:rPr sz="794" b="1" spc="4" dirty="0">
                <a:latin typeface="Arial"/>
                <a:cs typeface="Arial"/>
              </a:rPr>
              <a:t>i</a:t>
            </a:r>
            <a:r>
              <a:rPr sz="794" b="1" spc="-4" dirty="0">
                <a:latin typeface="Arial"/>
                <a:cs typeface="Arial"/>
              </a:rPr>
              <a:t>ng  Control </a:t>
            </a:r>
            <a:r>
              <a:rPr sz="794" b="1" dirty="0">
                <a:latin typeface="Arial"/>
                <a:cs typeface="Arial"/>
              </a:rPr>
              <a:t> </a:t>
            </a:r>
            <a:r>
              <a:rPr sz="794" b="1" spc="-4" dirty="0">
                <a:latin typeface="Arial"/>
                <a:cs typeface="Arial"/>
              </a:rPr>
              <a:t>Systems </a:t>
            </a:r>
            <a:r>
              <a:rPr sz="794" b="1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K</a:t>
            </a:r>
            <a:r>
              <a:rPr sz="706" spc="-9" dirty="0">
                <a:latin typeface="Arial"/>
                <a:cs typeface="Arial"/>
              </a:rPr>
              <a:t>a</a:t>
            </a:r>
            <a:r>
              <a:rPr sz="706" spc="-4" dirty="0">
                <a:latin typeface="Arial"/>
                <a:cs typeface="Arial"/>
              </a:rPr>
              <a:t>ren W</a:t>
            </a:r>
            <a:r>
              <a:rPr sz="706" spc="-9" dirty="0">
                <a:latin typeface="Arial"/>
                <a:cs typeface="Arial"/>
              </a:rPr>
              <a:t>h</a:t>
            </a:r>
            <a:r>
              <a:rPr sz="706" spc="-4" dirty="0">
                <a:latin typeface="Arial"/>
                <a:cs typeface="Arial"/>
              </a:rPr>
              <a:t>ite</a:t>
            </a:r>
            <a:endParaRPr sz="706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318358" y="2131144"/>
            <a:ext cx="3192555" cy="890868"/>
            <a:chOff x="3014538" y="2415297"/>
            <a:chExt cx="3618229" cy="1009650"/>
          </a:xfrm>
        </p:grpSpPr>
        <p:sp>
          <p:nvSpPr>
            <p:cNvPr id="26" name="object 26"/>
            <p:cNvSpPr/>
            <p:nvPr/>
          </p:nvSpPr>
          <p:spPr>
            <a:xfrm>
              <a:off x="5026336" y="2421647"/>
              <a:ext cx="1600200" cy="297815"/>
            </a:xfrm>
            <a:custGeom>
              <a:avLst/>
              <a:gdLst/>
              <a:ahLst/>
              <a:cxnLst/>
              <a:rect l="l" t="t" r="r" b="b"/>
              <a:pathLst>
                <a:path w="1600200" h="297814">
                  <a:moveTo>
                    <a:pt x="0" y="0"/>
                  </a:moveTo>
                  <a:lnTo>
                    <a:pt x="0" y="183040"/>
                  </a:lnTo>
                  <a:lnTo>
                    <a:pt x="1599583" y="183040"/>
                  </a:lnTo>
                  <a:lnTo>
                    <a:pt x="1599583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34689" y="2734649"/>
              <a:ext cx="826988" cy="69010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6125" y="2718886"/>
              <a:ext cx="822064" cy="68518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016125" y="2718886"/>
              <a:ext cx="822325" cy="685800"/>
            </a:xfrm>
            <a:custGeom>
              <a:avLst/>
              <a:gdLst/>
              <a:ahLst/>
              <a:cxnLst/>
              <a:rect l="l" t="t" r="r" b="b"/>
              <a:pathLst>
                <a:path w="822325" h="685800">
                  <a:moveTo>
                    <a:pt x="0" y="68518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332849" y="2505726"/>
            <a:ext cx="700368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06760" marR="4483" indent="-196113">
              <a:spcBef>
                <a:spcPts val="88"/>
              </a:spcBef>
            </a:pPr>
            <a:r>
              <a:rPr sz="794" b="1" spc="-4" dirty="0">
                <a:latin typeface="Arial"/>
                <a:cs typeface="Arial"/>
              </a:rPr>
              <a:t>P.4.3</a:t>
            </a:r>
            <a:r>
              <a:rPr sz="794" b="1" spc="-49" dirty="0">
                <a:latin typeface="Arial"/>
                <a:cs typeface="Arial"/>
              </a:rPr>
              <a:t> </a:t>
            </a:r>
            <a:r>
              <a:rPr sz="794" b="1" spc="-4" dirty="0">
                <a:latin typeface="Arial"/>
                <a:cs typeface="Arial"/>
              </a:rPr>
              <a:t>Injection </a:t>
            </a:r>
            <a:r>
              <a:rPr sz="794" b="1" spc="-207" dirty="0">
                <a:latin typeface="Arial"/>
                <a:cs typeface="Arial"/>
              </a:rPr>
              <a:t> </a:t>
            </a:r>
            <a:r>
              <a:rPr sz="794" b="1" spc="-4" dirty="0">
                <a:latin typeface="Arial"/>
                <a:cs typeface="Arial"/>
              </a:rPr>
              <a:t>Dump</a:t>
            </a:r>
            <a:endParaRPr sz="794">
              <a:latin typeface="Arial"/>
              <a:cs typeface="Arial"/>
            </a:endParaRPr>
          </a:p>
          <a:p>
            <a:pPr marL="11206">
              <a:spcBef>
                <a:spcPts val="4"/>
              </a:spcBef>
            </a:pPr>
            <a:r>
              <a:rPr sz="706" spc="-4" dirty="0">
                <a:latin typeface="Arial"/>
                <a:cs typeface="Arial"/>
              </a:rPr>
              <a:t>Charlotte</a:t>
            </a:r>
            <a:r>
              <a:rPr sz="706" spc="-35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Barbier</a:t>
            </a:r>
            <a:endParaRPr sz="706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503908" y="2131144"/>
            <a:ext cx="3595407" cy="890868"/>
            <a:chOff x="958162" y="2415297"/>
            <a:chExt cx="4074795" cy="1009650"/>
          </a:xfrm>
        </p:grpSpPr>
        <p:sp>
          <p:nvSpPr>
            <p:cNvPr id="32" name="object 32"/>
            <p:cNvSpPr/>
            <p:nvPr/>
          </p:nvSpPr>
          <p:spPr>
            <a:xfrm>
              <a:off x="3427563" y="2421647"/>
              <a:ext cx="1598930" cy="297815"/>
            </a:xfrm>
            <a:custGeom>
              <a:avLst/>
              <a:gdLst/>
              <a:ahLst/>
              <a:cxnLst/>
              <a:rect l="l" t="t" r="r" b="b"/>
              <a:pathLst>
                <a:path w="1598929" h="297814">
                  <a:moveTo>
                    <a:pt x="1598773" y="0"/>
                  </a:moveTo>
                  <a:lnTo>
                    <a:pt x="1598773" y="183040"/>
                  </a:lnTo>
                  <a:lnTo>
                    <a:pt x="0" y="183040"/>
                  </a:lnTo>
                  <a:lnTo>
                    <a:pt x="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6316" y="2734649"/>
              <a:ext cx="826186" cy="69010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9750" y="2718886"/>
              <a:ext cx="822874" cy="68518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59750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60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549090" y="2391384"/>
            <a:ext cx="638735" cy="60122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560" algn="ctr">
              <a:lnSpc>
                <a:spcPts val="953"/>
              </a:lnSpc>
              <a:spcBef>
                <a:spcPts val="88"/>
              </a:spcBef>
            </a:pPr>
            <a:r>
              <a:rPr sz="794" b="1" spc="-4" dirty="0">
                <a:latin typeface="Arial"/>
                <a:cs typeface="Arial"/>
              </a:rPr>
              <a:t>P.4.1</a:t>
            </a:r>
            <a:endParaRPr sz="794" dirty="0">
              <a:latin typeface="Arial"/>
              <a:cs typeface="Arial"/>
            </a:endParaRPr>
          </a:p>
          <a:p>
            <a:pPr marL="11206" marR="4483" algn="ctr"/>
            <a:r>
              <a:rPr sz="794" b="1" dirty="0">
                <a:latin typeface="Arial"/>
                <a:cs typeface="Arial"/>
              </a:rPr>
              <a:t>Management  and </a:t>
            </a:r>
            <a:r>
              <a:rPr sz="794" b="1" spc="-4" dirty="0">
                <a:latin typeface="Arial"/>
                <a:cs typeface="Arial"/>
              </a:rPr>
              <a:t>System </a:t>
            </a:r>
            <a:r>
              <a:rPr sz="794" b="1" dirty="0">
                <a:latin typeface="Arial"/>
                <a:cs typeface="Arial"/>
              </a:rPr>
              <a:t> </a:t>
            </a:r>
            <a:r>
              <a:rPr sz="706" b="1" spc="-4" dirty="0">
                <a:latin typeface="Arial"/>
                <a:cs typeface="Arial"/>
              </a:rPr>
              <a:t>Integration </a:t>
            </a:r>
            <a:r>
              <a:rPr sz="706" b="1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Nick</a:t>
            </a:r>
            <a:r>
              <a:rPr sz="706" spc="-13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Evans</a:t>
            </a:r>
            <a:endParaRPr sz="706" dirty="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862739" y="2131144"/>
            <a:ext cx="6838390" cy="890868"/>
            <a:chOff x="1364837" y="2415297"/>
            <a:chExt cx="7750175" cy="1009650"/>
          </a:xfrm>
        </p:grpSpPr>
        <p:sp>
          <p:nvSpPr>
            <p:cNvPr id="38" name="object 38"/>
            <p:cNvSpPr/>
            <p:nvPr/>
          </p:nvSpPr>
          <p:spPr>
            <a:xfrm>
              <a:off x="1371187" y="2421647"/>
              <a:ext cx="3655695" cy="297815"/>
            </a:xfrm>
            <a:custGeom>
              <a:avLst/>
              <a:gdLst/>
              <a:ahLst/>
              <a:cxnLst/>
              <a:rect l="l" t="t" r="r" b="b"/>
              <a:pathLst>
                <a:path w="3655695" h="297814">
                  <a:moveTo>
                    <a:pt x="3655149" y="0"/>
                  </a:moveTo>
                  <a:lnTo>
                    <a:pt x="3655149" y="183040"/>
                  </a:lnTo>
                  <a:lnTo>
                    <a:pt x="0" y="183040"/>
                  </a:lnTo>
                  <a:lnTo>
                    <a:pt x="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87429" y="2734649"/>
              <a:ext cx="826988" cy="69010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0049" y="2718886"/>
              <a:ext cx="822874" cy="68518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270049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59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030791" y="2444983"/>
            <a:ext cx="577103" cy="49260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953"/>
              </a:lnSpc>
              <a:spcBef>
                <a:spcPts val="88"/>
              </a:spcBef>
            </a:pPr>
            <a:r>
              <a:rPr sz="794" b="1" spc="-4" dirty="0">
                <a:latin typeface="Arial"/>
                <a:cs typeface="Arial"/>
              </a:rPr>
              <a:t>P.4.8</a:t>
            </a:r>
            <a:endParaRPr sz="794">
              <a:latin typeface="Arial"/>
              <a:cs typeface="Arial"/>
            </a:endParaRPr>
          </a:p>
          <a:p>
            <a:pPr marL="10646" marR="4483" algn="ctr"/>
            <a:r>
              <a:rPr sz="794" b="1" spc="-4" dirty="0">
                <a:latin typeface="Arial"/>
                <a:cs typeface="Arial"/>
              </a:rPr>
              <a:t>Accelerator  </a:t>
            </a:r>
            <a:r>
              <a:rPr sz="794" b="1" dirty="0">
                <a:latin typeface="Arial"/>
                <a:cs typeface="Arial"/>
              </a:rPr>
              <a:t>Physics </a:t>
            </a:r>
            <a:r>
              <a:rPr sz="794" b="1" spc="4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Nick</a:t>
            </a:r>
            <a:r>
              <a:rPr sz="706" spc="-18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Evans</a:t>
            </a:r>
            <a:endParaRPr sz="706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087871" y="2131144"/>
            <a:ext cx="3236819" cy="890868"/>
            <a:chOff x="5019986" y="2415297"/>
            <a:chExt cx="3668395" cy="1009650"/>
          </a:xfrm>
        </p:grpSpPr>
        <p:sp>
          <p:nvSpPr>
            <p:cNvPr id="44" name="object 44"/>
            <p:cNvSpPr/>
            <p:nvPr/>
          </p:nvSpPr>
          <p:spPr>
            <a:xfrm>
              <a:off x="5026336" y="2421647"/>
              <a:ext cx="3655695" cy="297815"/>
            </a:xfrm>
            <a:custGeom>
              <a:avLst/>
              <a:gdLst/>
              <a:ahLst/>
              <a:cxnLst/>
              <a:rect l="l" t="t" r="r" b="b"/>
              <a:pathLst>
                <a:path w="3655695" h="297814">
                  <a:moveTo>
                    <a:pt x="0" y="0"/>
                  </a:moveTo>
                  <a:lnTo>
                    <a:pt x="0" y="183040"/>
                  </a:lnTo>
                  <a:lnTo>
                    <a:pt x="3655149" y="183040"/>
                  </a:lnTo>
                  <a:lnTo>
                    <a:pt x="3655149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04076" y="2734649"/>
              <a:ext cx="826186" cy="69010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5890" y="2718886"/>
              <a:ext cx="822874" cy="68518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185890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60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273075" y="2565754"/>
            <a:ext cx="649381" cy="2421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794" b="1" spc="-4" dirty="0">
                <a:latin typeface="Arial"/>
                <a:cs typeface="Arial"/>
              </a:rPr>
              <a:t>P.4.5</a:t>
            </a:r>
            <a:r>
              <a:rPr sz="794" b="1" spc="-49" dirty="0">
                <a:latin typeface="Arial"/>
                <a:cs typeface="Arial"/>
              </a:rPr>
              <a:t> </a:t>
            </a:r>
            <a:r>
              <a:rPr sz="794" b="1" spc="-4" dirty="0">
                <a:latin typeface="Arial"/>
                <a:cs typeface="Arial"/>
              </a:rPr>
              <a:t>Utilities</a:t>
            </a:r>
            <a:endParaRPr sz="794">
              <a:latin typeface="Arial"/>
              <a:cs typeface="Arial"/>
            </a:endParaRPr>
          </a:p>
          <a:p>
            <a:pPr marL="53231">
              <a:spcBef>
                <a:spcPts val="4"/>
              </a:spcBef>
            </a:pPr>
            <a:r>
              <a:rPr sz="706" spc="-4" dirty="0">
                <a:latin typeface="Arial"/>
                <a:cs typeface="Arial"/>
              </a:rPr>
              <a:t>Greg</a:t>
            </a:r>
            <a:r>
              <a:rPr sz="706" spc="-31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Norman</a:t>
            </a:r>
            <a:endParaRPr sz="706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250237" y="2131144"/>
            <a:ext cx="1353110" cy="890868"/>
            <a:chOff x="4070668" y="2415297"/>
            <a:chExt cx="1533525" cy="1009650"/>
          </a:xfrm>
        </p:grpSpPr>
        <p:sp>
          <p:nvSpPr>
            <p:cNvPr id="50" name="object 50"/>
            <p:cNvSpPr/>
            <p:nvPr/>
          </p:nvSpPr>
          <p:spPr>
            <a:xfrm>
              <a:off x="5026336" y="2421647"/>
              <a:ext cx="571500" cy="297815"/>
            </a:xfrm>
            <a:custGeom>
              <a:avLst/>
              <a:gdLst/>
              <a:ahLst/>
              <a:cxnLst/>
              <a:rect l="l" t="t" r="r" b="b"/>
              <a:pathLst>
                <a:path w="571500" h="297814">
                  <a:moveTo>
                    <a:pt x="0" y="0"/>
                  </a:moveTo>
                  <a:lnTo>
                    <a:pt x="0" y="183040"/>
                  </a:lnTo>
                  <a:lnTo>
                    <a:pt x="570990" y="183040"/>
                  </a:lnTo>
                  <a:lnTo>
                    <a:pt x="57099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90811" y="2734649"/>
              <a:ext cx="826186" cy="69010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2256" y="2718886"/>
              <a:ext cx="822874" cy="68518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072256" y="2718886"/>
              <a:ext cx="822960" cy="685800"/>
            </a:xfrm>
            <a:custGeom>
              <a:avLst/>
              <a:gdLst/>
              <a:ahLst/>
              <a:cxnLst/>
              <a:rect l="l" t="t" r="r" b="b"/>
              <a:pathLst>
                <a:path w="822960" h="685800">
                  <a:moveTo>
                    <a:pt x="0" y="68518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188"/>
                  </a:lnTo>
                  <a:lnTo>
                    <a:pt x="0" y="68518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5299745" y="2444983"/>
            <a:ext cx="629771" cy="49260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560" algn="ctr">
              <a:lnSpc>
                <a:spcPts val="953"/>
              </a:lnSpc>
              <a:spcBef>
                <a:spcPts val="88"/>
              </a:spcBef>
            </a:pPr>
            <a:r>
              <a:rPr sz="794" b="1" spc="-4" dirty="0">
                <a:latin typeface="Arial"/>
                <a:cs typeface="Arial"/>
              </a:rPr>
              <a:t>P.4.4</a:t>
            </a:r>
            <a:endParaRPr sz="794" dirty="0">
              <a:latin typeface="Arial"/>
              <a:cs typeface="Arial"/>
            </a:endParaRPr>
          </a:p>
          <a:p>
            <a:pPr marL="11206" marR="4483" indent="1681" algn="ctr"/>
            <a:r>
              <a:rPr sz="794" b="1" spc="-4" dirty="0">
                <a:latin typeface="Arial"/>
                <a:cs typeface="Arial"/>
              </a:rPr>
              <a:t>Extraction </a:t>
            </a:r>
            <a:r>
              <a:rPr sz="794" b="1" dirty="0">
                <a:latin typeface="Arial"/>
                <a:cs typeface="Arial"/>
              </a:rPr>
              <a:t> </a:t>
            </a:r>
            <a:r>
              <a:rPr sz="794" b="1" spc="-4" dirty="0">
                <a:latin typeface="Arial"/>
                <a:cs typeface="Arial"/>
              </a:rPr>
              <a:t>Region </a:t>
            </a:r>
            <a:r>
              <a:rPr sz="794" b="1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R</a:t>
            </a:r>
            <a:r>
              <a:rPr sz="706" spc="-9" dirty="0">
                <a:latin typeface="Arial"/>
                <a:cs typeface="Arial"/>
              </a:rPr>
              <a:t>o</a:t>
            </a:r>
            <a:r>
              <a:rPr sz="706" spc="-4" dirty="0">
                <a:latin typeface="Arial"/>
                <a:cs typeface="Arial"/>
              </a:rPr>
              <a:t>be</a:t>
            </a:r>
            <a:r>
              <a:rPr sz="706" spc="-9" dirty="0">
                <a:latin typeface="Arial"/>
                <a:cs typeface="Arial"/>
              </a:rPr>
              <a:t>r</a:t>
            </a:r>
            <a:r>
              <a:rPr sz="706" spc="-4" dirty="0">
                <a:latin typeface="Arial"/>
                <a:cs typeface="Arial"/>
              </a:rPr>
              <a:t>t</a:t>
            </a:r>
            <a:r>
              <a:rPr sz="706" dirty="0">
                <a:latin typeface="Arial"/>
                <a:cs typeface="Arial"/>
              </a:rPr>
              <a:t> </a:t>
            </a:r>
            <a:r>
              <a:rPr sz="706" spc="-4" dirty="0">
                <a:latin typeface="Arial"/>
                <a:cs typeface="Arial"/>
              </a:rPr>
              <a:t>S</a:t>
            </a:r>
            <a:r>
              <a:rPr sz="706" spc="-9" dirty="0">
                <a:latin typeface="Arial"/>
                <a:cs typeface="Arial"/>
              </a:rPr>
              <a:t>a</a:t>
            </a:r>
            <a:r>
              <a:rPr sz="706" spc="-4" dirty="0">
                <a:latin typeface="Arial"/>
                <a:cs typeface="Arial"/>
              </a:rPr>
              <a:t>eth</a:t>
            </a:r>
            <a:r>
              <a:rPr sz="706" spc="-9" dirty="0">
                <a:latin typeface="Arial"/>
                <a:cs typeface="Arial"/>
              </a:rPr>
              <a:t>r</a:t>
            </a:r>
            <a:r>
              <a:rPr sz="706" spc="-4" dirty="0">
                <a:latin typeface="Arial"/>
                <a:cs typeface="Arial"/>
              </a:rPr>
              <a:t>e</a:t>
            </a:r>
            <a:endParaRPr sz="706" dirty="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564652" y="2131145"/>
            <a:ext cx="3534896" cy="1515034"/>
            <a:chOff x="1027005" y="2415297"/>
            <a:chExt cx="4006215" cy="1717039"/>
          </a:xfrm>
        </p:grpSpPr>
        <p:sp>
          <p:nvSpPr>
            <p:cNvPr id="56" name="object 56"/>
            <p:cNvSpPr/>
            <p:nvPr/>
          </p:nvSpPr>
          <p:spPr>
            <a:xfrm>
              <a:off x="4483693" y="2421647"/>
              <a:ext cx="542925" cy="297815"/>
            </a:xfrm>
            <a:custGeom>
              <a:avLst/>
              <a:gdLst/>
              <a:ahLst/>
              <a:cxnLst/>
              <a:rect l="l" t="t" r="r" b="b"/>
              <a:pathLst>
                <a:path w="542925" h="297814">
                  <a:moveTo>
                    <a:pt x="542643" y="0"/>
                  </a:moveTo>
                  <a:lnTo>
                    <a:pt x="542643" y="183040"/>
                  </a:lnTo>
                  <a:lnTo>
                    <a:pt x="0" y="183040"/>
                  </a:lnTo>
                  <a:lnTo>
                    <a:pt x="0" y="29723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6355" y="3671722"/>
              <a:ext cx="690536" cy="46009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8592" y="3653529"/>
              <a:ext cx="685188" cy="45679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28592" y="365352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2582718" y="3206066"/>
            <a:ext cx="572060" cy="4184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P.4.1.1</a:t>
            </a:r>
            <a:endParaRPr sz="529">
              <a:latin typeface="Arial"/>
              <a:cs typeface="Arial"/>
            </a:endParaRPr>
          </a:p>
          <a:p>
            <a:pPr marL="10646" marR="4483" algn="ctr"/>
            <a:r>
              <a:rPr sz="529" b="1" spc="-4" dirty="0">
                <a:latin typeface="Arial"/>
                <a:cs typeface="Arial"/>
              </a:rPr>
              <a:t>M</a:t>
            </a:r>
            <a:r>
              <a:rPr sz="529" b="1" dirty="0">
                <a:latin typeface="Arial"/>
                <a:cs typeface="Arial"/>
              </a:rPr>
              <a:t>a</a:t>
            </a:r>
            <a:r>
              <a:rPr sz="529" b="1" spc="-4" dirty="0">
                <a:latin typeface="Arial"/>
                <a:cs typeface="Arial"/>
              </a:rPr>
              <a:t>na</a:t>
            </a:r>
            <a:r>
              <a:rPr sz="529" b="1" dirty="0">
                <a:latin typeface="Arial"/>
                <a:cs typeface="Arial"/>
              </a:rPr>
              <a:t>g</a:t>
            </a:r>
            <a:r>
              <a:rPr sz="529" b="1" spc="-4" dirty="0">
                <a:latin typeface="Arial"/>
                <a:cs typeface="Arial"/>
              </a:rPr>
              <a:t>e</a:t>
            </a:r>
            <a:r>
              <a:rPr sz="529" b="1" dirty="0">
                <a:latin typeface="Arial"/>
                <a:cs typeface="Arial"/>
              </a:rPr>
              <a:t>m</a:t>
            </a:r>
            <a:r>
              <a:rPr sz="529" b="1" spc="-4" dirty="0">
                <a:latin typeface="Arial"/>
                <a:cs typeface="Arial"/>
              </a:rPr>
              <a:t>en</a:t>
            </a:r>
            <a:r>
              <a:rPr sz="529" b="1" dirty="0">
                <a:latin typeface="Arial"/>
                <a:cs typeface="Arial"/>
              </a:rPr>
              <a:t>t 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nd  </a:t>
            </a:r>
            <a:r>
              <a:rPr sz="529" b="1" spc="-4" dirty="0">
                <a:latin typeface="Arial"/>
                <a:cs typeface="Arial"/>
              </a:rPr>
              <a:t>System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Integration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529" spc="-4" dirty="0">
                <a:latin typeface="Arial"/>
                <a:cs typeface="Arial"/>
              </a:rPr>
              <a:t>Nic</a:t>
            </a:r>
            <a:r>
              <a:rPr sz="529" dirty="0">
                <a:latin typeface="Arial"/>
                <a:cs typeface="Arial"/>
              </a:rPr>
              <a:t>k</a:t>
            </a:r>
            <a:r>
              <a:rPr sz="529" spc="-4" dirty="0">
                <a:latin typeface="Arial"/>
                <a:cs typeface="Arial"/>
              </a:rPr>
              <a:t> Evans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2862738" y="2997992"/>
            <a:ext cx="2199715" cy="624168"/>
            <a:chOff x="1364837" y="3397725"/>
            <a:chExt cx="2493010" cy="707390"/>
          </a:xfrm>
        </p:grpSpPr>
        <p:sp>
          <p:nvSpPr>
            <p:cNvPr id="62" name="object 62"/>
            <p:cNvSpPr/>
            <p:nvPr/>
          </p:nvSpPr>
          <p:spPr>
            <a:xfrm>
              <a:off x="1371187" y="3404075"/>
              <a:ext cx="0" cy="249554"/>
            </a:xfrm>
            <a:custGeom>
              <a:avLst/>
              <a:gdLst/>
              <a:ahLst/>
              <a:cxnLst/>
              <a:rect l="l" t="t" r="r" b="b"/>
              <a:pathLst>
                <a:path h="249554">
                  <a:moveTo>
                    <a:pt x="0" y="0"/>
                  </a:moveTo>
                  <a:lnTo>
                    <a:pt x="0" y="24945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67144" y="3645362"/>
              <a:ext cx="690109" cy="45972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50572" y="3626802"/>
              <a:ext cx="685188" cy="45679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150572" y="362680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4455768" y="3182483"/>
            <a:ext cx="571500" cy="39603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631"/>
              </a:lnSpc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P.4.3.1</a:t>
            </a:r>
            <a:endParaRPr sz="529">
              <a:latin typeface="Arial"/>
              <a:cs typeface="Arial"/>
            </a:endParaRPr>
          </a:p>
          <a:p>
            <a:pPr marL="11206" marR="4483" algn="ctr">
              <a:lnSpc>
                <a:spcPts val="635"/>
              </a:lnSpc>
              <a:spcBef>
                <a:spcPts val="18"/>
              </a:spcBef>
            </a:pPr>
            <a:r>
              <a:rPr sz="529" b="1" spc="-4" dirty="0">
                <a:latin typeface="Arial"/>
                <a:cs typeface="Arial"/>
              </a:rPr>
              <a:t>M</a:t>
            </a:r>
            <a:r>
              <a:rPr sz="529" b="1" dirty="0">
                <a:latin typeface="Arial"/>
                <a:cs typeface="Arial"/>
              </a:rPr>
              <a:t>a</a:t>
            </a:r>
            <a:r>
              <a:rPr sz="529" b="1" spc="-4" dirty="0">
                <a:latin typeface="Arial"/>
                <a:cs typeface="Arial"/>
              </a:rPr>
              <a:t>na</a:t>
            </a:r>
            <a:r>
              <a:rPr sz="529" b="1" dirty="0">
                <a:latin typeface="Arial"/>
                <a:cs typeface="Arial"/>
              </a:rPr>
              <a:t>g</a:t>
            </a:r>
            <a:r>
              <a:rPr sz="529" b="1" spc="-4" dirty="0">
                <a:latin typeface="Arial"/>
                <a:cs typeface="Arial"/>
              </a:rPr>
              <a:t>e</a:t>
            </a:r>
            <a:r>
              <a:rPr sz="529" b="1" dirty="0">
                <a:latin typeface="Arial"/>
                <a:cs typeface="Arial"/>
              </a:rPr>
              <a:t>m</a:t>
            </a:r>
            <a:r>
              <a:rPr sz="529" b="1" spc="-4" dirty="0">
                <a:latin typeface="Arial"/>
                <a:cs typeface="Arial"/>
              </a:rPr>
              <a:t>en</a:t>
            </a:r>
            <a:r>
              <a:rPr sz="529" b="1" dirty="0">
                <a:latin typeface="Arial"/>
                <a:cs typeface="Arial"/>
              </a:rPr>
              <a:t>t 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nd  </a:t>
            </a:r>
            <a:r>
              <a:rPr sz="529" b="1" spc="-4" dirty="0">
                <a:latin typeface="Arial"/>
                <a:cs typeface="Arial"/>
              </a:rPr>
              <a:t>System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Integration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618"/>
              </a:lnSpc>
            </a:pPr>
            <a:r>
              <a:rPr sz="529" spc="-4" dirty="0">
                <a:latin typeface="Arial"/>
                <a:cs typeface="Arial"/>
              </a:rPr>
              <a:t>Dav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4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W</a:t>
            </a:r>
            <a:r>
              <a:rPr sz="529" dirty="0">
                <a:latin typeface="Arial"/>
                <a:cs typeface="Arial"/>
              </a:rPr>
              <a:t>illis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314154" y="2997993"/>
            <a:ext cx="1664074" cy="1637740"/>
            <a:chOff x="3009775" y="3397725"/>
            <a:chExt cx="1885950" cy="1856105"/>
          </a:xfrm>
        </p:grpSpPr>
        <p:sp>
          <p:nvSpPr>
            <p:cNvPr id="68" name="object 68"/>
            <p:cNvSpPr/>
            <p:nvPr/>
          </p:nvSpPr>
          <p:spPr>
            <a:xfrm>
              <a:off x="3016125" y="3404075"/>
              <a:ext cx="411480" cy="451484"/>
            </a:xfrm>
            <a:custGeom>
              <a:avLst/>
              <a:gdLst/>
              <a:ahLst/>
              <a:cxnLst/>
              <a:rect l="l" t="t" r="r" b="b"/>
              <a:pathLst>
                <a:path w="411479" h="45148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1123"/>
                  </a:lnTo>
                  <a:lnTo>
                    <a:pt x="134446" y="45112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05020" y="4793822"/>
              <a:ext cx="690109" cy="45972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86454" y="4774452"/>
              <a:ext cx="685998" cy="45679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186454" y="4774452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5416245" y="4275868"/>
            <a:ext cx="477931" cy="25561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98617" marR="14568" indent="-76764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4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3</a:t>
            </a:r>
            <a:r>
              <a:rPr sz="529" b="1" spc="-4" dirty="0">
                <a:latin typeface="Arial"/>
                <a:cs typeface="Arial"/>
              </a:rPr>
              <a:t> </a:t>
            </a: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ow</a:t>
            </a:r>
            <a:r>
              <a:rPr sz="529" b="1" dirty="0">
                <a:latin typeface="Arial"/>
                <a:cs typeface="Arial"/>
              </a:rPr>
              <a:t>er  </a:t>
            </a:r>
            <a:r>
              <a:rPr sz="529" b="1" spc="-4" dirty="0">
                <a:latin typeface="Arial"/>
                <a:cs typeface="Arial"/>
              </a:rPr>
              <a:t>Supplies</a:t>
            </a:r>
            <a:endParaRPr sz="529">
              <a:latin typeface="Arial"/>
              <a:cs typeface="Arial"/>
            </a:endParaRPr>
          </a:p>
          <a:p>
            <a:pPr marL="11206"/>
            <a:r>
              <a:rPr sz="529" spc="-4" dirty="0">
                <a:latin typeface="Arial"/>
                <a:cs typeface="Arial"/>
              </a:rPr>
              <a:t>Rob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-4" dirty="0">
                <a:latin typeface="Arial"/>
                <a:cs typeface="Arial"/>
              </a:rPr>
              <a:t>r</a:t>
            </a:r>
            <a:r>
              <a:rPr sz="529" dirty="0">
                <a:latin typeface="Arial"/>
                <a:cs typeface="Arial"/>
              </a:rPr>
              <a:t>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S</a:t>
            </a:r>
            <a:r>
              <a:rPr sz="529" spc="-4" dirty="0">
                <a:latin typeface="Arial"/>
                <a:cs typeface="Arial"/>
              </a:rPr>
              <a:t>a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-4" dirty="0">
                <a:latin typeface="Arial"/>
                <a:cs typeface="Arial"/>
              </a:rPr>
              <a:t>thre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5246035" y="2997993"/>
            <a:ext cx="731744" cy="1422026"/>
            <a:chOff x="4065906" y="3397725"/>
            <a:chExt cx="829310" cy="1611630"/>
          </a:xfrm>
        </p:grpSpPr>
        <p:sp>
          <p:nvSpPr>
            <p:cNvPr id="74" name="object 74"/>
            <p:cNvSpPr/>
            <p:nvPr/>
          </p:nvSpPr>
          <p:spPr>
            <a:xfrm>
              <a:off x="4072256" y="3404075"/>
              <a:ext cx="411480" cy="1598930"/>
            </a:xfrm>
            <a:custGeom>
              <a:avLst/>
              <a:gdLst/>
              <a:ahLst/>
              <a:cxnLst/>
              <a:rect l="l" t="t" r="r" b="b"/>
              <a:pathLst>
                <a:path w="411479" h="1598929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96173" y="4214800"/>
              <a:ext cx="698957" cy="46894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86454" y="4203462"/>
              <a:ext cx="685998" cy="456792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186454" y="4203462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5391933" y="3812073"/>
            <a:ext cx="526116" cy="17418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4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2</a:t>
            </a:r>
            <a:r>
              <a:rPr sz="529" b="1" spc="-4" dirty="0">
                <a:latin typeface="Arial"/>
                <a:cs typeface="Arial"/>
              </a:rPr>
              <a:t> M</a:t>
            </a:r>
            <a:r>
              <a:rPr sz="529" b="1" dirty="0">
                <a:latin typeface="Arial"/>
                <a:cs typeface="Arial"/>
              </a:rPr>
              <a:t>a</a:t>
            </a:r>
            <a:r>
              <a:rPr sz="529" b="1" spc="-4" dirty="0">
                <a:latin typeface="Arial"/>
                <a:cs typeface="Arial"/>
              </a:rPr>
              <a:t>g</a:t>
            </a:r>
            <a:r>
              <a:rPr sz="529" b="1" dirty="0">
                <a:latin typeface="Arial"/>
                <a:cs typeface="Arial"/>
              </a:rPr>
              <a:t>n</a:t>
            </a:r>
            <a:r>
              <a:rPr sz="529" b="1" spc="-4" dirty="0">
                <a:latin typeface="Arial"/>
                <a:cs typeface="Arial"/>
              </a:rPr>
              <a:t>ets</a:t>
            </a:r>
            <a:endParaRPr sz="529">
              <a:latin typeface="Arial"/>
              <a:cs typeface="Arial"/>
            </a:endParaRPr>
          </a:p>
          <a:p>
            <a:pPr marL="35300"/>
            <a:r>
              <a:rPr sz="529" spc="-4" dirty="0">
                <a:latin typeface="Arial"/>
                <a:cs typeface="Arial"/>
              </a:rPr>
              <a:t>Rob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-4" dirty="0">
                <a:latin typeface="Arial"/>
                <a:cs typeface="Arial"/>
              </a:rPr>
              <a:t>r</a:t>
            </a:r>
            <a:r>
              <a:rPr sz="529" dirty="0">
                <a:latin typeface="Arial"/>
                <a:cs typeface="Arial"/>
              </a:rPr>
              <a:t>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S</a:t>
            </a:r>
            <a:r>
              <a:rPr sz="529" spc="-4" dirty="0">
                <a:latin typeface="Arial"/>
                <a:cs typeface="Arial"/>
              </a:rPr>
              <a:t>a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-4" dirty="0">
                <a:latin typeface="Arial"/>
                <a:cs typeface="Arial"/>
              </a:rPr>
              <a:t>thre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5246035" y="2997993"/>
            <a:ext cx="731744" cy="918322"/>
            <a:chOff x="4065906" y="3397725"/>
            <a:chExt cx="829310" cy="1040765"/>
          </a:xfrm>
        </p:grpSpPr>
        <p:sp>
          <p:nvSpPr>
            <p:cNvPr id="80" name="object 80"/>
            <p:cNvSpPr/>
            <p:nvPr/>
          </p:nvSpPr>
          <p:spPr>
            <a:xfrm>
              <a:off x="4072256" y="3404075"/>
              <a:ext cx="411480" cy="1028065"/>
            </a:xfrm>
            <a:custGeom>
              <a:avLst/>
              <a:gdLst/>
              <a:ahLst/>
              <a:cxnLst/>
              <a:rect l="l" t="t" r="r" b="b"/>
              <a:pathLst>
                <a:path w="411479" h="102806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96173" y="3644620"/>
              <a:ext cx="698957" cy="46975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86454" y="3632471"/>
              <a:ext cx="685998" cy="45679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186454" y="3632471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5369782" y="3187485"/>
            <a:ext cx="572060" cy="4184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P.4.4.1</a:t>
            </a:r>
            <a:endParaRPr sz="529">
              <a:latin typeface="Arial"/>
              <a:cs typeface="Arial"/>
            </a:endParaRPr>
          </a:p>
          <a:p>
            <a:pPr marL="11206" marR="4483" algn="ctr"/>
            <a:r>
              <a:rPr sz="529" b="1" spc="-4" dirty="0">
                <a:latin typeface="Arial"/>
                <a:cs typeface="Arial"/>
              </a:rPr>
              <a:t>M</a:t>
            </a:r>
            <a:r>
              <a:rPr sz="529" b="1" dirty="0">
                <a:latin typeface="Arial"/>
                <a:cs typeface="Arial"/>
              </a:rPr>
              <a:t>a</a:t>
            </a:r>
            <a:r>
              <a:rPr sz="529" b="1" spc="-4" dirty="0">
                <a:latin typeface="Arial"/>
                <a:cs typeface="Arial"/>
              </a:rPr>
              <a:t>na</a:t>
            </a:r>
            <a:r>
              <a:rPr sz="529" b="1" dirty="0">
                <a:latin typeface="Arial"/>
                <a:cs typeface="Arial"/>
              </a:rPr>
              <a:t>g</a:t>
            </a:r>
            <a:r>
              <a:rPr sz="529" b="1" spc="-4" dirty="0">
                <a:latin typeface="Arial"/>
                <a:cs typeface="Arial"/>
              </a:rPr>
              <a:t>e</a:t>
            </a:r>
            <a:r>
              <a:rPr sz="529" b="1" dirty="0">
                <a:latin typeface="Arial"/>
                <a:cs typeface="Arial"/>
              </a:rPr>
              <a:t>m</a:t>
            </a:r>
            <a:r>
              <a:rPr sz="529" b="1" spc="-4" dirty="0">
                <a:latin typeface="Arial"/>
                <a:cs typeface="Arial"/>
              </a:rPr>
              <a:t>en</a:t>
            </a:r>
            <a:r>
              <a:rPr sz="529" b="1" dirty="0">
                <a:latin typeface="Arial"/>
                <a:cs typeface="Arial"/>
              </a:rPr>
              <a:t>t 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nd  </a:t>
            </a:r>
            <a:r>
              <a:rPr sz="529" b="1" spc="-4" dirty="0">
                <a:latin typeface="Arial"/>
                <a:cs typeface="Arial"/>
              </a:rPr>
              <a:t>System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Integration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Robert</a:t>
            </a:r>
            <a:r>
              <a:rPr sz="529" spc="-18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Saethre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5246035" y="2997993"/>
            <a:ext cx="1531284" cy="1131234"/>
            <a:chOff x="4065906" y="3397725"/>
            <a:chExt cx="1735455" cy="1282065"/>
          </a:xfrm>
        </p:grpSpPr>
        <p:sp>
          <p:nvSpPr>
            <p:cNvPr id="86" name="object 86"/>
            <p:cNvSpPr/>
            <p:nvPr/>
          </p:nvSpPr>
          <p:spPr>
            <a:xfrm>
              <a:off x="4072256" y="3404075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79" h="45720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110942" y="4219224"/>
              <a:ext cx="690109" cy="46009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95179" y="4203462"/>
              <a:ext cx="685188" cy="45679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095179" y="420346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6169453" y="3732034"/>
            <a:ext cx="575422" cy="33255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79566" marR="4483" indent="-68920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P.4.5.2</a:t>
            </a:r>
            <a:r>
              <a:rPr sz="529" b="1" spc="-3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Main</a:t>
            </a:r>
            <a:r>
              <a:rPr sz="529" b="1" spc="-26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Ring </a:t>
            </a:r>
            <a:r>
              <a:rPr sz="529" b="1" spc="-137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Dipole</a:t>
            </a:r>
            <a:r>
              <a:rPr sz="529" b="1" spc="-22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XFMR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631"/>
              </a:lnSpc>
            </a:pPr>
            <a:r>
              <a:rPr sz="529" b="1" spc="-4" dirty="0">
                <a:latin typeface="Arial"/>
                <a:cs typeface="Arial"/>
              </a:rPr>
              <a:t>Upgrade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529" spc="-4" dirty="0">
                <a:latin typeface="Arial"/>
                <a:cs typeface="Arial"/>
              </a:rPr>
              <a:t>Gr</a:t>
            </a:r>
            <a:r>
              <a:rPr sz="529" dirty="0">
                <a:latin typeface="Arial"/>
                <a:cs typeface="Arial"/>
              </a:rPr>
              <a:t>eg</a:t>
            </a:r>
            <a:r>
              <a:rPr sz="529" spc="-4" dirty="0">
                <a:latin typeface="Arial"/>
                <a:cs typeface="Arial"/>
              </a:rPr>
              <a:t> No</a:t>
            </a:r>
            <a:r>
              <a:rPr sz="529" dirty="0">
                <a:latin typeface="Arial"/>
                <a:cs typeface="Arial"/>
              </a:rPr>
              <a:t>r</a:t>
            </a:r>
            <a:r>
              <a:rPr sz="529" spc="-4" dirty="0">
                <a:latin typeface="Arial"/>
                <a:cs typeface="Arial"/>
              </a:rPr>
              <a:t>man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6152817" y="2997993"/>
            <a:ext cx="712694" cy="1637740"/>
            <a:chOff x="5093592" y="3397725"/>
            <a:chExt cx="807720" cy="1856105"/>
          </a:xfrm>
        </p:grpSpPr>
        <p:sp>
          <p:nvSpPr>
            <p:cNvPr id="92" name="object 92"/>
            <p:cNvSpPr/>
            <p:nvPr/>
          </p:nvSpPr>
          <p:spPr>
            <a:xfrm>
              <a:off x="5597327" y="3404075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4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10942" y="4793822"/>
              <a:ext cx="690109" cy="45972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95179" y="4774452"/>
              <a:ext cx="685188" cy="456792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5095179" y="477445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6175182" y="4235849"/>
            <a:ext cx="563656" cy="33255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09824" marR="103660" indent="64998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P.4.5.3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RN-0</a:t>
            </a:r>
            <a:r>
              <a:rPr sz="529" b="1" dirty="0">
                <a:latin typeface="Arial"/>
                <a:cs typeface="Arial"/>
              </a:rPr>
              <a:t>3 </a:t>
            </a:r>
            <a:r>
              <a:rPr sz="529" b="1" spc="-4" dirty="0">
                <a:latin typeface="Arial"/>
                <a:cs typeface="Arial"/>
              </a:rPr>
              <a:t>DIW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631"/>
              </a:lnSpc>
            </a:pPr>
            <a:r>
              <a:rPr sz="529" b="1" spc="-4" dirty="0">
                <a:latin typeface="Arial"/>
                <a:cs typeface="Arial"/>
              </a:rPr>
              <a:t>Cooling</a:t>
            </a:r>
            <a:r>
              <a:rPr sz="529" b="1" spc="-26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Upgrade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529" spc="-4" dirty="0">
                <a:latin typeface="Arial"/>
                <a:cs typeface="Arial"/>
              </a:rPr>
              <a:t>Gr</a:t>
            </a:r>
            <a:r>
              <a:rPr sz="529" dirty="0">
                <a:latin typeface="Arial"/>
                <a:cs typeface="Arial"/>
              </a:rPr>
              <a:t>eg</a:t>
            </a:r>
            <a:r>
              <a:rPr sz="529" spc="-4" dirty="0">
                <a:latin typeface="Arial"/>
                <a:cs typeface="Arial"/>
              </a:rPr>
              <a:t> No</a:t>
            </a:r>
            <a:r>
              <a:rPr sz="529" dirty="0">
                <a:latin typeface="Arial"/>
                <a:cs typeface="Arial"/>
              </a:rPr>
              <a:t>r</a:t>
            </a:r>
            <a:r>
              <a:rPr sz="529" spc="-4" dirty="0">
                <a:latin typeface="Arial"/>
                <a:cs typeface="Arial"/>
              </a:rPr>
              <a:t>man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6152817" y="2997993"/>
            <a:ext cx="712694" cy="1422026"/>
            <a:chOff x="5093592" y="3397725"/>
            <a:chExt cx="807720" cy="1611630"/>
          </a:xfrm>
        </p:grpSpPr>
        <p:sp>
          <p:nvSpPr>
            <p:cNvPr id="98" name="object 98"/>
            <p:cNvSpPr/>
            <p:nvPr/>
          </p:nvSpPr>
          <p:spPr>
            <a:xfrm>
              <a:off x="5597327" y="3404075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4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06518" y="3644620"/>
              <a:ext cx="698957" cy="46975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95179" y="3632471"/>
              <a:ext cx="685188" cy="456792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5095179" y="3632471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6170883" y="3187485"/>
            <a:ext cx="571500" cy="41399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P.4.5.1</a:t>
            </a:r>
            <a:endParaRPr sz="529">
              <a:latin typeface="Arial"/>
              <a:cs typeface="Arial"/>
            </a:endParaRPr>
          </a:p>
          <a:p>
            <a:pPr marL="11206" marR="4483" algn="ctr"/>
            <a:r>
              <a:rPr sz="529" b="1" spc="-4" dirty="0">
                <a:latin typeface="Arial"/>
                <a:cs typeface="Arial"/>
              </a:rPr>
              <a:t>M</a:t>
            </a:r>
            <a:r>
              <a:rPr sz="529" b="1" dirty="0">
                <a:latin typeface="Arial"/>
                <a:cs typeface="Arial"/>
              </a:rPr>
              <a:t>a</a:t>
            </a:r>
            <a:r>
              <a:rPr sz="529" b="1" spc="-4" dirty="0">
                <a:latin typeface="Arial"/>
                <a:cs typeface="Arial"/>
              </a:rPr>
              <a:t>na</a:t>
            </a:r>
            <a:r>
              <a:rPr sz="529" b="1" dirty="0">
                <a:latin typeface="Arial"/>
                <a:cs typeface="Arial"/>
              </a:rPr>
              <a:t>g</a:t>
            </a:r>
            <a:r>
              <a:rPr sz="529" b="1" spc="-4" dirty="0">
                <a:latin typeface="Arial"/>
                <a:cs typeface="Arial"/>
              </a:rPr>
              <a:t>e</a:t>
            </a:r>
            <a:r>
              <a:rPr sz="529" b="1" dirty="0">
                <a:latin typeface="Arial"/>
                <a:cs typeface="Arial"/>
              </a:rPr>
              <a:t>m</a:t>
            </a:r>
            <a:r>
              <a:rPr sz="529" b="1" spc="-4" dirty="0">
                <a:latin typeface="Arial"/>
                <a:cs typeface="Arial"/>
              </a:rPr>
              <a:t>en</a:t>
            </a:r>
            <a:r>
              <a:rPr sz="529" b="1" dirty="0">
                <a:latin typeface="Arial"/>
                <a:cs typeface="Arial"/>
              </a:rPr>
              <a:t>t 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nd  </a:t>
            </a:r>
            <a:r>
              <a:rPr sz="529" b="1" spc="-4" dirty="0">
                <a:latin typeface="Arial"/>
                <a:cs typeface="Arial"/>
              </a:rPr>
              <a:t>System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Integration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631"/>
              </a:lnSpc>
            </a:pPr>
            <a:r>
              <a:rPr sz="529" spc="-4" dirty="0">
                <a:latin typeface="Arial"/>
                <a:cs typeface="Arial"/>
              </a:rPr>
              <a:t>Gr</a:t>
            </a:r>
            <a:r>
              <a:rPr sz="529" dirty="0">
                <a:latin typeface="Arial"/>
                <a:cs typeface="Arial"/>
              </a:rPr>
              <a:t>eg</a:t>
            </a:r>
            <a:r>
              <a:rPr sz="529" spc="-4" dirty="0">
                <a:latin typeface="Arial"/>
                <a:cs typeface="Arial"/>
              </a:rPr>
              <a:t> No</a:t>
            </a:r>
            <a:r>
              <a:rPr sz="529" dirty="0">
                <a:latin typeface="Arial"/>
                <a:cs typeface="Arial"/>
              </a:rPr>
              <a:t>r</a:t>
            </a:r>
            <a:r>
              <a:rPr sz="529" spc="-4" dirty="0">
                <a:latin typeface="Arial"/>
                <a:cs typeface="Arial"/>
              </a:rPr>
              <a:t>man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6591686" y="2997993"/>
            <a:ext cx="1093694" cy="1637740"/>
            <a:chOff x="5590977" y="3397725"/>
            <a:chExt cx="1239520" cy="1856105"/>
          </a:xfrm>
        </p:grpSpPr>
        <p:sp>
          <p:nvSpPr>
            <p:cNvPr id="104" name="object 104"/>
            <p:cNvSpPr/>
            <p:nvPr/>
          </p:nvSpPr>
          <p:spPr>
            <a:xfrm>
              <a:off x="5597327" y="3404075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4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140344" y="4793822"/>
              <a:ext cx="690109" cy="45972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22962" y="4774452"/>
              <a:ext cx="685188" cy="456792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6122962" y="477445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08"/>
          <p:cNvSpPr txBox="1"/>
          <p:nvPr/>
        </p:nvSpPr>
        <p:spPr>
          <a:xfrm>
            <a:off x="7057719" y="4275868"/>
            <a:ext cx="612401" cy="25561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16249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P.4.6.3 Personnel </a:t>
            </a:r>
            <a:r>
              <a:rPr sz="529" b="1" spc="-137" dirty="0">
                <a:latin typeface="Arial"/>
                <a:cs typeface="Arial"/>
              </a:rPr>
              <a:t> </a:t>
            </a: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r</a:t>
            </a:r>
            <a:r>
              <a:rPr sz="529" b="1" dirty="0">
                <a:latin typeface="Arial"/>
                <a:cs typeface="Arial"/>
              </a:rPr>
              <a:t>o</a:t>
            </a:r>
            <a:r>
              <a:rPr sz="529" b="1" spc="-4" dirty="0">
                <a:latin typeface="Arial"/>
                <a:cs typeface="Arial"/>
              </a:rPr>
              <a:t>te</a:t>
            </a:r>
            <a:r>
              <a:rPr sz="529" b="1" dirty="0">
                <a:latin typeface="Arial"/>
                <a:cs typeface="Arial"/>
              </a:rPr>
              <a:t>c</a:t>
            </a:r>
            <a:r>
              <a:rPr sz="529" b="1" spc="-4" dirty="0">
                <a:latin typeface="Arial"/>
                <a:cs typeface="Arial"/>
              </a:rPr>
              <a:t>tio</a:t>
            </a:r>
            <a:r>
              <a:rPr sz="529" b="1" dirty="0">
                <a:latin typeface="Arial"/>
                <a:cs typeface="Arial"/>
              </a:rPr>
              <a:t>n S</a:t>
            </a:r>
            <a:r>
              <a:rPr sz="529" b="1" spc="-4" dirty="0">
                <a:latin typeface="Arial"/>
                <a:cs typeface="Arial"/>
              </a:rPr>
              <a:t>ys</a:t>
            </a:r>
            <a:r>
              <a:rPr sz="529" b="1" dirty="0">
                <a:latin typeface="Arial"/>
                <a:cs typeface="Arial"/>
              </a:rPr>
              <a:t>t</a:t>
            </a:r>
            <a:r>
              <a:rPr sz="529" b="1" spc="-4" dirty="0">
                <a:latin typeface="Arial"/>
                <a:cs typeface="Arial"/>
              </a:rPr>
              <a:t>em</a:t>
            </a:r>
            <a:endParaRPr sz="529">
              <a:latin typeface="Arial"/>
              <a:cs typeface="Arial"/>
            </a:endParaRPr>
          </a:p>
          <a:p>
            <a:pPr marL="85169"/>
            <a:r>
              <a:rPr sz="529" dirty="0">
                <a:latin typeface="Arial"/>
                <a:cs typeface="Arial"/>
              </a:rPr>
              <a:t>K</a:t>
            </a:r>
            <a:r>
              <a:rPr sz="529" spc="-4" dirty="0">
                <a:latin typeface="Arial"/>
                <a:cs typeface="Arial"/>
              </a:rPr>
              <a:t>ell</a:t>
            </a:r>
            <a:r>
              <a:rPr sz="529" dirty="0">
                <a:latin typeface="Arial"/>
                <a:cs typeface="Arial"/>
              </a:rPr>
              <a:t>y</a:t>
            </a:r>
            <a:r>
              <a:rPr sz="529" spc="-4" dirty="0">
                <a:latin typeface="Arial"/>
                <a:cs typeface="Arial"/>
              </a:rPr>
              <a:t> M</a:t>
            </a:r>
            <a:r>
              <a:rPr sz="529" dirty="0">
                <a:latin typeface="Arial"/>
                <a:cs typeface="Arial"/>
              </a:rPr>
              <a:t>a</a:t>
            </a:r>
            <a:r>
              <a:rPr sz="529" spc="-4" dirty="0">
                <a:latin typeface="Arial"/>
                <a:cs typeface="Arial"/>
              </a:rPr>
              <a:t>hon</a:t>
            </a:r>
            <a:r>
              <a:rPr sz="529" dirty="0">
                <a:latin typeface="Arial"/>
                <a:cs typeface="Arial"/>
              </a:rPr>
              <a:t>ey</a:t>
            </a:r>
            <a:endParaRPr sz="529">
              <a:latin typeface="Arial"/>
              <a:cs typeface="Arial"/>
            </a:endParaRPr>
          </a:p>
        </p:txBody>
      </p:sp>
      <p:pic>
        <p:nvPicPr>
          <p:cNvPr id="109" name="object 10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669904" y="12149"/>
            <a:ext cx="815394" cy="121487"/>
          </a:xfrm>
          <a:prstGeom prst="rect">
            <a:avLst/>
          </a:prstGeom>
        </p:spPr>
      </p:pic>
      <p:grpSp>
        <p:nvGrpSpPr>
          <p:cNvPr id="110" name="object 110"/>
          <p:cNvGrpSpPr/>
          <p:nvPr/>
        </p:nvGrpSpPr>
        <p:grpSpPr>
          <a:xfrm>
            <a:off x="7059684" y="2997993"/>
            <a:ext cx="712694" cy="2140884"/>
            <a:chOff x="6121375" y="3397725"/>
            <a:chExt cx="807720" cy="2426335"/>
          </a:xfrm>
        </p:grpSpPr>
        <p:sp>
          <p:nvSpPr>
            <p:cNvPr id="111" name="object 111"/>
            <p:cNvSpPr/>
            <p:nvPr/>
          </p:nvSpPr>
          <p:spPr>
            <a:xfrm>
              <a:off x="6625920" y="3404075"/>
              <a:ext cx="296545" cy="1598930"/>
            </a:xfrm>
            <a:custGeom>
              <a:avLst/>
              <a:gdLst/>
              <a:ahLst/>
              <a:cxnLst/>
              <a:rect l="l" t="t" r="r" b="b"/>
              <a:pathLst>
                <a:path w="296545" h="1598929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598773"/>
                  </a:lnTo>
                  <a:lnTo>
                    <a:pt x="182231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40344" y="5363635"/>
              <a:ext cx="690109" cy="460093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122962" y="5346253"/>
              <a:ext cx="685188" cy="456792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6122962" y="5346253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5"/>
          <p:cNvSpPr txBox="1"/>
          <p:nvPr/>
        </p:nvSpPr>
        <p:spPr>
          <a:xfrm>
            <a:off x="7083481" y="4739664"/>
            <a:ext cx="560294" cy="32806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78445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P.4.6.4 Ring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I</a:t>
            </a:r>
            <a:r>
              <a:rPr sz="529" b="1" dirty="0">
                <a:latin typeface="Arial"/>
                <a:cs typeface="Arial"/>
              </a:rPr>
              <a:t>n</a:t>
            </a:r>
            <a:r>
              <a:rPr sz="529" b="1" spc="-4" dirty="0">
                <a:latin typeface="Arial"/>
                <a:cs typeface="Arial"/>
              </a:rPr>
              <a:t>jec</a:t>
            </a:r>
            <a:r>
              <a:rPr sz="529" b="1" dirty="0">
                <a:latin typeface="Arial"/>
                <a:cs typeface="Arial"/>
              </a:rPr>
              <a:t>t</a:t>
            </a:r>
            <a:r>
              <a:rPr sz="529" b="1" spc="-4" dirty="0">
                <a:latin typeface="Arial"/>
                <a:cs typeface="Arial"/>
              </a:rPr>
              <a:t>io</a:t>
            </a:r>
            <a:r>
              <a:rPr sz="529" b="1" dirty="0">
                <a:latin typeface="Arial"/>
                <a:cs typeface="Arial"/>
              </a:rPr>
              <a:t>n </a:t>
            </a:r>
            <a:r>
              <a:rPr sz="529" b="1" spc="-4" dirty="0">
                <a:latin typeface="Arial"/>
                <a:cs typeface="Arial"/>
              </a:rPr>
              <a:t>S</a:t>
            </a:r>
            <a:r>
              <a:rPr sz="529" b="1" dirty="0">
                <a:latin typeface="Arial"/>
                <a:cs typeface="Arial"/>
              </a:rPr>
              <a:t>e</a:t>
            </a:r>
            <a:r>
              <a:rPr sz="529" b="1" spc="-4" dirty="0">
                <a:latin typeface="Arial"/>
                <a:cs typeface="Arial"/>
              </a:rPr>
              <a:t>cti</a:t>
            </a:r>
            <a:r>
              <a:rPr sz="529" b="1" dirty="0">
                <a:latin typeface="Arial"/>
                <a:cs typeface="Arial"/>
              </a:rPr>
              <a:t>on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631"/>
              </a:lnSpc>
            </a:pPr>
            <a:r>
              <a:rPr sz="529" b="1" spc="-4" dirty="0">
                <a:latin typeface="Arial"/>
                <a:cs typeface="Arial"/>
              </a:rPr>
              <a:t>Controls</a:t>
            </a:r>
            <a:endParaRPr sz="529">
              <a:latin typeface="Arial"/>
              <a:cs typeface="Arial"/>
            </a:endParaRPr>
          </a:p>
          <a:p>
            <a:pPr marL="1121" algn="ctr">
              <a:lnSpc>
                <a:spcPts val="631"/>
              </a:lnSpc>
            </a:pPr>
            <a:r>
              <a:rPr sz="529" spc="-4" dirty="0">
                <a:latin typeface="Arial"/>
                <a:cs typeface="Arial"/>
              </a:rPr>
              <a:t>Derrick</a:t>
            </a:r>
            <a:r>
              <a:rPr sz="529" spc="-22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Williams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7059684" y="2997993"/>
            <a:ext cx="712694" cy="1926851"/>
            <a:chOff x="6121375" y="3397725"/>
            <a:chExt cx="807720" cy="2183765"/>
          </a:xfrm>
        </p:grpSpPr>
        <p:sp>
          <p:nvSpPr>
            <p:cNvPr id="117" name="object 117"/>
            <p:cNvSpPr/>
            <p:nvPr/>
          </p:nvSpPr>
          <p:spPr>
            <a:xfrm>
              <a:off x="6625920" y="3404075"/>
              <a:ext cx="296545" cy="2171065"/>
            </a:xfrm>
            <a:custGeom>
              <a:avLst/>
              <a:gdLst/>
              <a:ahLst/>
              <a:cxnLst/>
              <a:rect l="l" t="t" r="r" b="b"/>
              <a:pathLst>
                <a:path w="296545" h="2171065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2170574"/>
                  </a:lnTo>
                  <a:lnTo>
                    <a:pt x="182231" y="217057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35921" y="4214800"/>
              <a:ext cx="698957" cy="468941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22962" y="4203462"/>
              <a:ext cx="685188" cy="45679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6122962" y="420346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7144923" y="3732034"/>
            <a:ext cx="437589" cy="33255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8016" marR="4483" indent="-17370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6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2</a:t>
            </a:r>
            <a:r>
              <a:rPr sz="529" b="1" spc="-4" dirty="0">
                <a:latin typeface="Arial"/>
                <a:cs typeface="Arial"/>
              </a:rPr>
              <a:t> Be</a:t>
            </a:r>
            <a:r>
              <a:rPr sz="529" b="1" dirty="0">
                <a:latin typeface="Arial"/>
                <a:cs typeface="Arial"/>
              </a:rPr>
              <a:t>am  </a:t>
            </a:r>
            <a:r>
              <a:rPr sz="529" b="1" spc="-4" dirty="0">
                <a:latin typeface="Arial"/>
                <a:cs typeface="Arial"/>
              </a:rPr>
              <a:t>Power</a:t>
            </a:r>
            <a:r>
              <a:rPr sz="529" b="1" spc="-35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Limit</a:t>
            </a:r>
            <a:endParaRPr sz="529" dirty="0">
              <a:latin typeface="Arial"/>
              <a:cs typeface="Arial"/>
            </a:endParaRPr>
          </a:p>
          <a:p>
            <a:pPr algn="ctr">
              <a:lnSpc>
                <a:spcPts val="631"/>
              </a:lnSpc>
            </a:pPr>
            <a:r>
              <a:rPr sz="529" b="1" spc="-4" dirty="0">
                <a:latin typeface="Arial"/>
                <a:cs typeface="Arial"/>
              </a:rPr>
              <a:t>Systems</a:t>
            </a:r>
            <a:endParaRPr sz="529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529" spc="-4">
                <a:latin typeface="Arial"/>
                <a:cs typeface="Arial"/>
              </a:rPr>
              <a:t>Patrick Bong</a:t>
            </a:r>
            <a:endParaRPr sz="529" dirty="0">
              <a:latin typeface="Arial"/>
              <a:cs typeface="Arial"/>
            </a:endParaRPr>
          </a:p>
        </p:txBody>
      </p:sp>
      <p:grpSp>
        <p:nvGrpSpPr>
          <p:cNvPr id="122" name="object 122"/>
          <p:cNvGrpSpPr/>
          <p:nvPr/>
        </p:nvGrpSpPr>
        <p:grpSpPr>
          <a:xfrm>
            <a:off x="7059684" y="2997993"/>
            <a:ext cx="712694" cy="2644028"/>
            <a:chOff x="6121375" y="3397725"/>
            <a:chExt cx="807720" cy="2996565"/>
          </a:xfrm>
        </p:grpSpPr>
        <p:sp>
          <p:nvSpPr>
            <p:cNvPr id="123" name="object 123"/>
            <p:cNvSpPr/>
            <p:nvPr/>
          </p:nvSpPr>
          <p:spPr>
            <a:xfrm>
              <a:off x="6625920" y="3404075"/>
              <a:ext cx="296545" cy="1028065"/>
            </a:xfrm>
            <a:custGeom>
              <a:avLst/>
              <a:gdLst/>
              <a:ahLst/>
              <a:cxnLst/>
              <a:rect l="l" t="t" r="r" b="b"/>
              <a:pathLst>
                <a:path w="296545" h="1028064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027782"/>
                  </a:lnTo>
                  <a:lnTo>
                    <a:pt x="182231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40344" y="5933014"/>
              <a:ext cx="690109" cy="46088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22962" y="5917243"/>
              <a:ext cx="685188" cy="456792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6122962" y="5917243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7057754" y="5243479"/>
            <a:ext cx="612401" cy="33704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104220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P.4.6.5 Ring </a:t>
            </a:r>
            <a:r>
              <a:rPr sz="529" b="1" dirty="0">
                <a:latin typeface="Arial"/>
                <a:cs typeface="Arial"/>
              </a:rPr>
              <a:t> E</a:t>
            </a:r>
            <a:r>
              <a:rPr sz="529" b="1" spc="-4" dirty="0">
                <a:latin typeface="Arial"/>
                <a:cs typeface="Arial"/>
              </a:rPr>
              <a:t>xt</a:t>
            </a:r>
            <a:r>
              <a:rPr sz="529" b="1" dirty="0">
                <a:latin typeface="Arial"/>
                <a:cs typeface="Arial"/>
              </a:rPr>
              <a:t>r</a:t>
            </a:r>
            <a:r>
              <a:rPr sz="529" b="1" spc="-4" dirty="0">
                <a:latin typeface="Arial"/>
                <a:cs typeface="Arial"/>
              </a:rPr>
              <a:t>ac</a:t>
            </a:r>
            <a:r>
              <a:rPr sz="529" b="1" dirty="0">
                <a:latin typeface="Arial"/>
                <a:cs typeface="Arial"/>
              </a:rPr>
              <a:t>t</a:t>
            </a:r>
            <a:r>
              <a:rPr sz="529" b="1" spc="-4" dirty="0">
                <a:latin typeface="Arial"/>
                <a:cs typeface="Arial"/>
              </a:rPr>
              <a:t>io</a:t>
            </a:r>
            <a:r>
              <a:rPr sz="529" b="1" dirty="0">
                <a:latin typeface="Arial"/>
                <a:cs typeface="Arial"/>
              </a:rPr>
              <a:t>n S</a:t>
            </a:r>
            <a:r>
              <a:rPr sz="529" b="1" spc="-4" dirty="0">
                <a:latin typeface="Arial"/>
                <a:cs typeface="Arial"/>
              </a:rPr>
              <a:t>ec</a:t>
            </a:r>
            <a:r>
              <a:rPr sz="529" b="1" dirty="0">
                <a:latin typeface="Arial"/>
                <a:cs typeface="Arial"/>
              </a:rPr>
              <a:t>t</a:t>
            </a:r>
            <a:r>
              <a:rPr sz="529" b="1" spc="-4" dirty="0">
                <a:latin typeface="Arial"/>
                <a:cs typeface="Arial"/>
              </a:rPr>
              <a:t>ion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529" b="1" spc="-4" dirty="0">
                <a:latin typeface="Arial"/>
                <a:cs typeface="Arial"/>
              </a:rPr>
              <a:t>Controls</a:t>
            </a:r>
            <a:endParaRPr sz="529">
              <a:latin typeface="Arial"/>
              <a:cs typeface="Arial"/>
            </a:endParaRPr>
          </a:p>
          <a:p>
            <a:pPr marL="560" algn="ctr"/>
            <a:r>
              <a:rPr sz="529" spc="-4" dirty="0">
                <a:latin typeface="Arial"/>
                <a:cs typeface="Arial"/>
              </a:rPr>
              <a:t>Derrick</a:t>
            </a:r>
            <a:r>
              <a:rPr sz="529" spc="-22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Williams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7059684" y="2997993"/>
            <a:ext cx="712694" cy="2430556"/>
            <a:chOff x="6121375" y="3397725"/>
            <a:chExt cx="807720" cy="2754630"/>
          </a:xfrm>
        </p:grpSpPr>
        <p:sp>
          <p:nvSpPr>
            <p:cNvPr id="129" name="object 129"/>
            <p:cNvSpPr/>
            <p:nvPr/>
          </p:nvSpPr>
          <p:spPr>
            <a:xfrm>
              <a:off x="6625920" y="3404075"/>
              <a:ext cx="296545" cy="2741930"/>
            </a:xfrm>
            <a:custGeom>
              <a:avLst/>
              <a:gdLst/>
              <a:ahLst/>
              <a:cxnLst/>
              <a:rect l="l" t="t" r="r" b="b"/>
              <a:pathLst>
                <a:path w="296545" h="2741929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2741564"/>
                  </a:lnTo>
                  <a:lnTo>
                    <a:pt x="182231" y="27415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35921" y="3644620"/>
              <a:ext cx="698957" cy="46975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22962" y="3632471"/>
              <a:ext cx="685188" cy="456792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6122962" y="3632471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3" name="object 133"/>
          <p:cNvSpPr txBox="1"/>
          <p:nvPr/>
        </p:nvSpPr>
        <p:spPr>
          <a:xfrm>
            <a:off x="7078466" y="3187485"/>
            <a:ext cx="572060" cy="4184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P.4.6.1</a:t>
            </a:r>
            <a:endParaRPr sz="529">
              <a:latin typeface="Arial"/>
              <a:cs typeface="Arial"/>
            </a:endParaRPr>
          </a:p>
          <a:p>
            <a:pPr marL="10646" marR="4483" algn="ctr"/>
            <a:r>
              <a:rPr sz="529" b="1" spc="-4" dirty="0">
                <a:latin typeface="Arial"/>
                <a:cs typeface="Arial"/>
              </a:rPr>
              <a:t>M</a:t>
            </a:r>
            <a:r>
              <a:rPr sz="529" b="1" dirty="0">
                <a:latin typeface="Arial"/>
                <a:cs typeface="Arial"/>
              </a:rPr>
              <a:t>a</a:t>
            </a:r>
            <a:r>
              <a:rPr sz="529" b="1" spc="-4" dirty="0">
                <a:latin typeface="Arial"/>
                <a:cs typeface="Arial"/>
              </a:rPr>
              <a:t>na</a:t>
            </a:r>
            <a:r>
              <a:rPr sz="529" b="1" dirty="0">
                <a:latin typeface="Arial"/>
                <a:cs typeface="Arial"/>
              </a:rPr>
              <a:t>g</a:t>
            </a:r>
            <a:r>
              <a:rPr sz="529" b="1" spc="-4" dirty="0">
                <a:latin typeface="Arial"/>
                <a:cs typeface="Arial"/>
              </a:rPr>
              <a:t>e</a:t>
            </a:r>
            <a:r>
              <a:rPr sz="529" b="1" dirty="0">
                <a:latin typeface="Arial"/>
                <a:cs typeface="Arial"/>
              </a:rPr>
              <a:t>m</a:t>
            </a:r>
            <a:r>
              <a:rPr sz="529" b="1" spc="-4" dirty="0">
                <a:latin typeface="Arial"/>
                <a:cs typeface="Arial"/>
              </a:rPr>
              <a:t>en</a:t>
            </a:r>
            <a:r>
              <a:rPr sz="529" b="1" dirty="0">
                <a:latin typeface="Arial"/>
                <a:cs typeface="Arial"/>
              </a:rPr>
              <a:t>t 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nd  </a:t>
            </a:r>
            <a:r>
              <a:rPr sz="529" b="1" spc="-4" dirty="0">
                <a:latin typeface="Arial"/>
                <a:cs typeface="Arial"/>
              </a:rPr>
              <a:t>System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Integration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Derrick</a:t>
            </a:r>
            <a:r>
              <a:rPr sz="529" spc="-13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Williams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34" name="object 134"/>
          <p:cNvGrpSpPr/>
          <p:nvPr/>
        </p:nvGrpSpPr>
        <p:grpSpPr>
          <a:xfrm>
            <a:off x="7499268" y="2997993"/>
            <a:ext cx="1094254" cy="628650"/>
            <a:chOff x="6619570" y="3397725"/>
            <a:chExt cx="1240155" cy="712470"/>
          </a:xfrm>
        </p:grpSpPr>
        <p:sp>
          <p:nvSpPr>
            <p:cNvPr id="135" name="object 135"/>
            <p:cNvSpPr/>
            <p:nvPr/>
          </p:nvSpPr>
          <p:spPr>
            <a:xfrm>
              <a:off x="6625920" y="3404075"/>
              <a:ext cx="296545" cy="457200"/>
            </a:xfrm>
            <a:custGeom>
              <a:avLst/>
              <a:gdLst/>
              <a:ahLst/>
              <a:cxnLst/>
              <a:rect l="l" t="t" r="r" b="b"/>
              <a:pathLst>
                <a:path w="296545" h="457200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456792"/>
                  </a:lnTo>
                  <a:lnTo>
                    <a:pt x="182231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69312" y="3649051"/>
              <a:ext cx="690109" cy="46088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50745" y="3632471"/>
              <a:ext cx="685188" cy="456792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7150745" y="3632471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 txBox="1"/>
          <p:nvPr/>
        </p:nvSpPr>
        <p:spPr>
          <a:xfrm>
            <a:off x="7970323" y="3227504"/>
            <a:ext cx="601196" cy="33704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26633" marR="4483" indent="-115987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P.4.7.2</a:t>
            </a:r>
            <a:r>
              <a:rPr sz="529" b="1" spc="-35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RTBT</a:t>
            </a:r>
            <a:r>
              <a:rPr sz="529" b="1" spc="-26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Stub </a:t>
            </a:r>
            <a:r>
              <a:rPr sz="529" b="1" spc="-132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Temporary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Shielding</a:t>
            </a:r>
            <a:endParaRPr sz="529">
              <a:latin typeface="Arial"/>
              <a:cs typeface="Arial"/>
            </a:endParaRPr>
          </a:p>
          <a:p>
            <a:pPr marL="132236"/>
            <a:r>
              <a:rPr sz="529" spc="-4" dirty="0">
                <a:latin typeface="Arial"/>
                <a:cs typeface="Arial"/>
              </a:rPr>
              <a:t>Nic</a:t>
            </a:r>
            <a:r>
              <a:rPr sz="529" dirty="0">
                <a:latin typeface="Arial"/>
                <a:cs typeface="Arial"/>
              </a:rPr>
              <a:t>k</a:t>
            </a:r>
            <a:r>
              <a:rPr sz="529" spc="-4" dirty="0">
                <a:latin typeface="Arial"/>
                <a:cs typeface="Arial"/>
              </a:rPr>
              <a:t> Evans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40" name="object 140"/>
          <p:cNvGrpSpPr/>
          <p:nvPr/>
        </p:nvGrpSpPr>
        <p:grpSpPr>
          <a:xfrm>
            <a:off x="7966552" y="2997993"/>
            <a:ext cx="713254" cy="1131234"/>
            <a:chOff x="7149158" y="3397725"/>
            <a:chExt cx="808355" cy="1282065"/>
          </a:xfrm>
        </p:grpSpPr>
        <p:sp>
          <p:nvSpPr>
            <p:cNvPr id="141" name="object 141"/>
            <p:cNvSpPr/>
            <p:nvPr/>
          </p:nvSpPr>
          <p:spPr>
            <a:xfrm>
              <a:off x="7653703" y="3404075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5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2231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69312" y="4219224"/>
              <a:ext cx="690109" cy="46009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50745" y="4203462"/>
              <a:ext cx="685188" cy="456792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7150745" y="420346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5" name="object 145"/>
          <p:cNvSpPr txBox="1"/>
          <p:nvPr/>
        </p:nvSpPr>
        <p:spPr>
          <a:xfrm>
            <a:off x="7970323" y="3732034"/>
            <a:ext cx="601196" cy="33255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8789" marR="4483" indent="-108143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P.4.7.3</a:t>
            </a:r>
            <a:r>
              <a:rPr sz="529" b="1" spc="-35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RTBT</a:t>
            </a:r>
            <a:r>
              <a:rPr sz="529" b="1" spc="-26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Stub </a:t>
            </a:r>
            <a:r>
              <a:rPr sz="529" b="1" spc="-132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Earth Berm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Shielding</a:t>
            </a:r>
            <a:endParaRPr sz="529">
              <a:latin typeface="Arial"/>
              <a:cs typeface="Arial"/>
            </a:endParaRPr>
          </a:p>
          <a:p>
            <a:pPr marL="132236">
              <a:lnSpc>
                <a:spcPts val="631"/>
              </a:lnSpc>
            </a:pPr>
            <a:r>
              <a:rPr sz="529" spc="-4" dirty="0">
                <a:latin typeface="Arial"/>
                <a:cs typeface="Arial"/>
              </a:rPr>
              <a:t>Nic</a:t>
            </a:r>
            <a:r>
              <a:rPr sz="529" dirty="0">
                <a:latin typeface="Arial"/>
                <a:cs typeface="Arial"/>
              </a:rPr>
              <a:t>k</a:t>
            </a:r>
            <a:r>
              <a:rPr sz="529" spc="-4" dirty="0">
                <a:latin typeface="Arial"/>
                <a:cs typeface="Arial"/>
              </a:rPr>
              <a:t> Evans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46" name="object 146"/>
          <p:cNvGrpSpPr/>
          <p:nvPr/>
        </p:nvGrpSpPr>
        <p:grpSpPr>
          <a:xfrm>
            <a:off x="8406135" y="2997993"/>
            <a:ext cx="1236009" cy="918322"/>
            <a:chOff x="7647353" y="3397725"/>
            <a:chExt cx="1400810" cy="1040765"/>
          </a:xfrm>
        </p:grpSpPr>
        <p:sp>
          <p:nvSpPr>
            <p:cNvPr id="147" name="object 147"/>
            <p:cNvSpPr/>
            <p:nvPr/>
          </p:nvSpPr>
          <p:spPr>
            <a:xfrm>
              <a:off x="7653703" y="3404075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5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2231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358258" y="3667236"/>
              <a:ext cx="689310" cy="46009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338892" y="3647859"/>
              <a:ext cx="685188" cy="456792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8338892" y="364785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" name="object 151"/>
          <p:cNvSpPr txBox="1"/>
          <p:nvPr/>
        </p:nvSpPr>
        <p:spPr>
          <a:xfrm>
            <a:off x="9007254" y="3281816"/>
            <a:ext cx="623607" cy="25112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84347" marR="4483" indent="-173700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8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1</a:t>
            </a:r>
            <a:r>
              <a:rPr sz="529" b="1" spc="-4" dirty="0">
                <a:latin typeface="Arial"/>
                <a:cs typeface="Arial"/>
              </a:rPr>
              <a:t> Ac</a:t>
            </a:r>
            <a:r>
              <a:rPr sz="529" b="1" dirty="0">
                <a:latin typeface="Arial"/>
                <a:cs typeface="Arial"/>
              </a:rPr>
              <a:t>c</a:t>
            </a:r>
            <a:r>
              <a:rPr sz="529" b="1" spc="-4" dirty="0">
                <a:latin typeface="Arial"/>
                <a:cs typeface="Arial"/>
              </a:rPr>
              <a:t>ele</a:t>
            </a:r>
            <a:r>
              <a:rPr sz="529" b="1" dirty="0">
                <a:latin typeface="Arial"/>
                <a:cs typeface="Arial"/>
              </a:rPr>
              <a:t>r</a:t>
            </a:r>
            <a:r>
              <a:rPr sz="529" b="1" spc="-4" dirty="0">
                <a:latin typeface="Arial"/>
                <a:cs typeface="Arial"/>
              </a:rPr>
              <a:t>at</a:t>
            </a:r>
            <a:r>
              <a:rPr sz="529" b="1" dirty="0">
                <a:latin typeface="Arial"/>
                <a:cs typeface="Arial"/>
              </a:rPr>
              <a:t>or  </a:t>
            </a:r>
            <a:r>
              <a:rPr sz="529" b="1" spc="-4" dirty="0">
                <a:latin typeface="Arial"/>
                <a:cs typeface="Arial"/>
              </a:rPr>
              <a:t>Physics</a:t>
            </a:r>
            <a:endParaRPr sz="529">
              <a:latin typeface="Arial"/>
              <a:cs typeface="Arial"/>
            </a:endParaRPr>
          </a:p>
          <a:p>
            <a:pPr marL="142883">
              <a:lnSpc>
                <a:spcPts val="631"/>
              </a:lnSpc>
            </a:pPr>
            <a:r>
              <a:rPr sz="529" spc="-4" dirty="0">
                <a:latin typeface="Arial"/>
                <a:cs typeface="Arial"/>
              </a:rPr>
              <a:t>Nic</a:t>
            </a:r>
            <a:r>
              <a:rPr sz="529" dirty="0">
                <a:latin typeface="Arial"/>
                <a:cs typeface="Arial"/>
              </a:rPr>
              <a:t>k</a:t>
            </a:r>
            <a:r>
              <a:rPr sz="529" spc="-4" dirty="0">
                <a:latin typeface="Arial"/>
                <a:cs typeface="Arial"/>
              </a:rPr>
              <a:t> Evans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52" name="object 152"/>
          <p:cNvGrpSpPr/>
          <p:nvPr/>
        </p:nvGrpSpPr>
        <p:grpSpPr>
          <a:xfrm>
            <a:off x="6178543" y="2997993"/>
            <a:ext cx="3146051" cy="2164416"/>
            <a:chOff x="5122748" y="3397725"/>
            <a:chExt cx="3565525" cy="2453005"/>
          </a:xfrm>
        </p:grpSpPr>
        <p:sp>
          <p:nvSpPr>
            <p:cNvPr id="153" name="object 153"/>
            <p:cNvSpPr/>
            <p:nvPr/>
          </p:nvSpPr>
          <p:spPr>
            <a:xfrm>
              <a:off x="8681485" y="3404075"/>
              <a:ext cx="0" cy="243840"/>
            </a:xfrm>
            <a:custGeom>
              <a:avLst/>
              <a:gdLst/>
              <a:ahLst/>
              <a:cxnLst/>
              <a:rect l="l" t="t" r="r" b="b"/>
              <a:pathLst>
                <a:path h="243839">
                  <a:moveTo>
                    <a:pt x="0" y="0"/>
                  </a:moveTo>
                  <a:lnTo>
                    <a:pt x="0" y="24378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141718" y="5390362"/>
              <a:ext cx="690109" cy="460093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24336" y="5374600"/>
              <a:ext cx="685998" cy="456792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5124336" y="5374600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7" name="object 157"/>
          <p:cNvSpPr txBox="1"/>
          <p:nvPr/>
        </p:nvSpPr>
        <p:spPr>
          <a:xfrm>
            <a:off x="6195175" y="4805410"/>
            <a:ext cx="574862" cy="24663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1" algn="ctr">
              <a:lnSpc>
                <a:spcPts val="631"/>
              </a:lnSpc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P.4.5.4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631"/>
              </a:lnSpc>
            </a:pPr>
            <a:r>
              <a:rPr sz="529" b="1" spc="-4" dirty="0">
                <a:latin typeface="Arial"/>
                <a:cs typeface="Arial"/>
              </a:rPr>
              <a:t>PFN</a:t>
            </a:r>
            <a:r>
              <a:rPr sz="529" b="1" spc="-18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Room</a:t>
            </a:r>
            <a:r>
              <a:rPr sz="529" b="1" spc="-18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HVAC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529" spc="-4" dirty="0">
                <a:latin typeface="Arial"/>
                <a:cs typeface="Arial"/>
              </a:rPr>
              <a:t>Gr</a:t>
            </a:r>
            <a:r>
              <a:rPr sz="529" dirty="0">
                <a:latin typeface="Arial"/>
                <a:cs typeface="Arial"/>
              </a:rPr>
              <a:t>eg</a:t>
            </a:r>
            <a:r>
              <a:rPr sz="529" spc="-4" dirty="0">
                <a:latin typeface="Arial"/>
                <a:cs typeface="Arial"/>
              </a:rPr>
              <a:t> No</a:t>
            </a:r>
            <a:r>
              <a:rPr sz="529" dirty="0">
                <a:latin typeface="Arial"/>
                <a:cs typeface="Arial"/>
              </a:rPr>
              <a:t>r</a:t>
            </a:r>
            <a:r>
              <a:rPr sz="529" spc="-4" dirty="0">
                <a:latin typeface="Arial"/>
                <a:cs typeface="Arial"/>
              </a:rPr>
              <a:t>man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58" name="object 158"/>
          <p:cNvGrpSpPr/>
          <p:nvPr/>
        </p:nvGrpSpPr>
        <p:grpSpPr>
          <a:xfrm>
            <a:off x="4467715" y="2997993"/>
            <a:ext cx="2397499" cy="1951504"/>
            <a:chOff x="3183810" y="3397725"/>
            <a:chExt cx="2717165" cy="2211705"/>
          </a:xfrm>
        </p:grpSpPr>
        <p:sp>
          <p:nvSpPr>
            <p:cNvPr id="159" name="object 159"/>
            <p:cNvSpPr/>
            <p:nvPr/>
          </p:nvSpPr>
          <p:spPr>
            <a:xfrm>
              <a:off x="5597327" y="3404075"/>
              <a:ext cx="297815" cy="2199005"/>
            </a:xfrm>
            <a:custGeom>
              <a:avLst/>
              <a:gdLst/>
              <a:ahLst/>
              <a:cxnLst/>
              <a:rect l="l" t="t" r="r" b="b"/>
              <a:pathLst>
                <a:path w="297814" h="219900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198921"/>
                  </a:lnTo>
                  <a:lnTo>
                    <a:pt x="213007" y="2198921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202775" y="4250001"/>
              <a:ext cx="689310" cy="460093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85398" y="4233428"/>
              <a:ext cx="685188" cy="456792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3185398" y="423342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" name="object 163"/>
          <p:cNvSpPr txBox="1"/>
          <p:nvPr/>
        </p:nvSpPr>
        <p:spPr>
          <a:xfrm>
            <a:off x="4506505" y="3798494"/>
            <a:ext cx="530038" cy="25561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" marR="4483" indent="-20732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3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2</a:t>
            </a:r>
            <a:r>
              <a:rPr sz="529" b="1" spc="-4" dirty="0">
                <a:latin typeface="Arial"/>
                <a:cs typeface="Arial"/>
              </a:rPr>
              <a:t> I</a:t>
            </a:r>
            <a:r>
              <a:rPr sz="529" b="1" dirty="0">
                <a:latin typeface="Arial"/>
                <a:cs typeface="Arial"/>
              </a:rPr>
              <a:t>n</a:t>
            </a:r>
            <a:r>
              <a:rPr sz="529" b="1" spc="-4" dirty="0">
                <a:latin typeface="Arial"/>
                <a:cs typeface="Arial"/>
              </a:rPr>
              <a:t>jec</a:t>
            </a:r>
            <a:r>
              <a:rPr sz="529" b="1" dirty="0">
                <a:latin typeface="Arial"/>
                <a:cs typeface="Arial"/>
              </a:rPr>
              <a:t>t</a:t>
            </a:r>
            <a:r>
              <a:rPr sz="529" b="1" spc="-4" dirty="0">
                <a:latin typeface="Arial"/>
                <a:cs typeface="Arial"/>
              </a:rPr>
              <a:t>ion  Dump</a:t>
            </a:r>
            <a:r>
              <a:rPr sz="529" b="1" spc="-35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Imaging</a:t>
            </a:r>
            <a:endParaRPr sz="529">
              <a:latin typeface="Arial"/>
              <a:cs typeface="Arial"/>
            </a:endParaRPr>
          </a:p>
          <a:p>
            <a:pPr marL="98617"/>
            <a:r>
              <a:rPr sz="529" spc="-4" dirty="0">
                <a:latin typeface="Arial"/>
                <a:cs typeface="Arial"/>
              </a:rPr>
              <a:t>Dave</a:t>
            </a:r>
            <a:r>
              <a:rPr sz="529" spc="-26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Willis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64" name="object 164"/>
          <p:cNvGrpSpPr/>
          <p:nvPr/>
        </p:nvGrpSpPr>
        <p:grpSpPr>
          <a:xfrm>
            <a:off x="4314154" y="2997993"/>
            <a:ext cx="794497" cy="1661272"/>
            <a:chOff x="3009775" y="3397725"/>
            <a:chExt cx="900430" cy="1882775"/>
          </a:xfrm>
        </p:grpSpPr>
        <p:sp>
          <p:nvSpPr>
            <p:cNvPr id="165" name="object 165"/>
            <p:cNvSpPr/>
            <p:nvPr/>
          </p:nvSpPr>
          <p:spPr>
            <a:xfrm>
              <a:off x="3016125" y="3404075"/>
              <a:ext cx="411480" cy="1057910"/>
            </a:xfrm>
            <a:custGeom>
              <a:avLst/>
              <a:gdLst/>
              <a:ahLst/>
              <a:cxnLst/>
              <a:rect l="l" t="t" r="r" b="b"/>
              <a:pathLst>
                <a:path w="411479" h="105791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57749"/>
                  </a:lnTo>
                  <a:lnTo>
                    <a:pt x="169272" y="105774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19789" y="4819754"/>
              <a:ext cx="690109" cy="460516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203216" y="4801989"/>
              <a:ext cx="685998" cy="457602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3203216" y="4801989"/>
              <a:ext cx="686435" cy="457834"/>
            </a:xfrm>
            <a:custGeom>
              <a:avLst/>
              <a:gdLst/>
              <a:ahLst/>
              <a:cxnLst/>
              <a:rect l="l" t="t" r="r" b="b"/>
              <a:pathLst>
                <a:path w="686435" h="457835">
                  <a:moveTo>
                    <a:pt x="0" y="45760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7602"/>
                  </a:lnTo>
                  <a:lnTo>
                    <a:pt x="0" y="45760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9" name="object 169"/>
          <p:cNvSpPr txBox="1"/>
          <p:nvPr/>
        </p:nvSpPr>
        <p:spPr>
          <a:xfrm>
            <a:off x="4522941" y="4260147"/>
            <a:ext cx="530038" cy="927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3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3</a:t>
            </a:r>
            <a:r>
              <a:rPr sz="529" b="1" spc="-4" dirty="0">
                <a:latin typeface="Arial"/>
                <a:cs typeface="Arial"/>
              </a:rPr>
              <a:t> I</a:t>
            </a:r>
            <a:r>
              <a:rPr sz="529" b="1" dirty="0">
                <a:latin typeface="Arial"/>
                <a:cs typeface="Arial"/>
              </a:rPr>
              <a:t>n</a:t>
            </a:r>
            <a:r>
              <a:rPr sz="529" b="1" spc="-4" dirty="0">
                <a:latin typeface="Arial"/>
                <a:cs typeface="Arial"/>
              </a:rPr>
              <a:t>jec</a:t>
            </a:r>
            <a:r>
              <a:rPr sz="529" b="1" dirty="0">
                <a:latin typeface="Arial"/>
                <a:cs typeface="Arial"/>
              </a:rPr>
              <a:t>t</a:t>
            </a:r>
            <a:r>
              <a:rPr sz="529" b="1" spc="-4" dirty="0">
                <a:latin typeface="Arial"/>
                <a:cs typeface="Arial"/>
              </a:rPr>
              <a:t>ion</a:t>
            </a:r>
            <a:endParaRPr sz="529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4477934" y="4340891"/>
            <a:ext cx="619685" cy="927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Du</a:t>
            </a:r>
            <a:r>
              <a:rPr sz="529" b="1" dirty="0">
                <a:latin typeface="Arial"/>
                <a:cs typeface="Arial"/>
              </a:rPr>
              <a:t>mp</a:t>
            </a:r>
            <a:r>
              <a:rPr sz="529" b="1" spc="-4" dirty="0">
                <a:latin typeface="Arial"/>
                <a:cs typeface="Arial"/>
              </a:rPr>
              <a:t> </a:t>
            </a:r>
            <a:r>
              <a:rPr sz="529" b="1" dirty="0">
                <a:latin typeface="Arial"/>
                <a:cs typeface="Arial"/>
              </a:rPr>
              <a:t>En</a:t>
            </a:r>
            <a:r>
              <a:rPr sz="529" b="1" spc="-4" dirty="0">
                <a:latin typeface="Arial"/>
                <a:cs typeface="Arial"/>
              </a:rPr>
              <a:t>gi</a:t>
            </a:r>
            <a:r>
              <a:rPr sz="529" b="1" dirty="0">
                <a:latin typeface="Arial"/>
                <a:cs typeface="Arial"/>
              </a:rPr>
              <a:t>n</a:t>
            </a:r>
            <a:r>
              <a:rPr sz="529" b="1" spc="-4" dirty="0">
                <a:latin typeface="Arial"/>
                <a:cs typeface="Arial"/>
              </a:rPr>
              <a:t>ee</a:t>
            </a:r>
            <a:r>
              <a:rPr sz="529" b="1" dirty="0">
                <a:latin typeface="Arial"/>
                <a:cs typeface="Arial"/>
              </a:rPr>
              <a:t>r</a:t>
            </a:r>
            <a:r>
              <a:rPr sz="529" b="1" spc="-4" dirty="0">
                <a:latin typeface="Arial"/>
                <a:cs typeface="Arial"/>
              </a:rPr>
              <a:t>ing</a:t>
            </a:r>
            <a:endParaRPr sz="529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4547259" y="4421635"/>
            <a:ext cx="481853" cy="16520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631"/>
              </a:lnSpc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Review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631"/>
              </a:lnSpc>
            </a:pPr>
            <a:r>
              <a:rPr sz="529" spc="-4" dirty="0">
                <a:latin typeface="Arial"/>
                <a:cs typeface="Arial"/>
              </a:rPr>
              <a:t>Melissa</a:t>
            </a:r>
            <a:r>
              <a:rPr sz="529" spc="-35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Harvey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72" name="object 172"/>
          <p:cNvGrpSpPr/>
          <p:nvPr/>
        </p:nvGrpSpPr>
        <p:grpSpPr>
          <a:xfrm>
            <a:off x="2564652" y="2997993"/>
            <a:ext cx="2124075" cy="1447240"/>
            <a:chOff x="1027005" y="3397725"/>
            <a:chExt cx="2407285" cy="1640205"/>
          </a:xfrm>
        </p:grpSpPr>
        <p:sp>
          <p:nvSpPr>
            <p:cNvPr id="173" name="object 173"/>
            <p:cNvSpPr/>
            <p:nvPr/>
          </p:nvSpPr>
          <p:spPr>
            <a:xfrm>
              <a:off x="3016125" y="3404075"/>
              <a:ext cx="411480" cy="1627505"/>
            </a:xfrm>
            <a:custGeom>
              <a:avLst/>
              <a:gdLst/>
              <a:ahLst/>
              <a:cxnLst/>
              <a:rect l="l" t="t" r="r" b="b"/>
              <a:pathLst>
                <a:path w="411479" h="162750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627120"/>
                  </a:lnTo>
                  <a:lnTo>
                    <a:pt x="187090" y="1627120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46355" y="4245531"/>
              <a:ext cx="690536" cy="460887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28592" y="4226139"/>
              <a:ext cx="685188" cy="456792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1028592" y="422613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7" name="object 177"/>
          <p:cNvSpPr txBox="1"/>
          <p:nvPr/>
        </p:nvSpPr>
        <p:spPr>
          <a:xfrm>
            <a:off x="2689190" y="3792064"/>
            <a:ext cx="358588" cy="25561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R="64998" algn="r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P.4.1.2</a:t>
            </a:r>
            <a:endParaRPr sz="529">
              <a:latin typeface="Arial"/>
              <a:cs typeface="Arial"/>
            </a:endParaRPr>
          </a:p>
          <a:p>
            <a:pPr marR="59955" algn="r"/>
            <a:r>
              <a:rPr sz="529" b="1" spc="-4" dirty="0">
                <a:latin typeface="Arial"/>
                <a:cs typeface="Arial"/>
              </a:rPr>
              <a:t>Design</a:t>
            </a:r>
            <a:endParaRPr sz="529">
              <a:latin typeface="Arial"/>
              <a:cs typeface="Arial"/>
            </a:endParaRPr>
          </a:p>
          <a:p>
            <a:pPr marR="4483" algn="r"/>
            <a:r>
              <a:rPr sz="529" spc="-4" dirty="0">
                <a:latin typeface="Arial"/>
                <a:cs typeface="Arial"/>
              </a:rPr>
              <a:t>Nic</a:t>
            </a:r>
            <a:r>
              <a:rPr sz="529" dirty="0">
                <a:latin typeface="Arial"/>
                <a:cs typeface="Arial"/>
              </a:rPr>
              <a:t>k</a:t>
            </a:r>
            <a:r>
              <a:rPr sz="529" spc="-4" dirty="0">
                <a:latin typeface="Arial"/>
                <a:cs typeface="Arial"/>
              </a:rPr>
              <a:t> Evans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78" name="object 178"/>
          <p:cNvGrpSpPr/>
          <p:nvPr/>
        </p:nvGrpSpPr>
        <p:grpSpPr>
          <a:xfrm>
            <a:off x="2862739" y="3205864"/>
            <a:ext cx="1275229" cy="528918"/>
            <a:chOff x="1364837" y="3633313"/>
            <a:chExt cx="1445260" cy="599440"/>
          </a:xfrm>
        </p:grpSpPr>
        <p:sp>
          <p:nvSpPr>
            <p:cNvPr id="179" name="object 179"/>
            <p:cNvSpPr/>
            <p:nvPr/>
          </p:nvSpPr>
          <p:spPr>
            <a:xfrm>
              <a:off x="1371187" y="4110321"/>
              <a:ext cx="0" cy="116205"/>
            </a:xfrm>
            <a:custGeom>
              <a:avLst/>
              <a:gdLst/>
              <a:ahLst/>
              <a:cxnLst/>
              <a:rect l="l" t="t" r="r" b="b"/>
              <a:pathLst>
                <a:path h="116204">
                  <a:moveTo>
                    <a:pt x="0" y="0"/>
                  </a:moveTo>
                  <a:lnTo>
                    <a:pt x="0" y="115817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19923" y="3653476"/>
              <a:ext cx="690109" cy="460516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103351" y="3634901"/>
              <a:ext cx="685188" cy="456792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2103351" y="3634901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3" name="object 183"/>
          <p:cNvSpPr txBox="1"/>
          <p:nvPr/>
        </p:nvSpPr>
        <p:spPr>
          <a:xfrm>
            <a:off x="3531749" y="3189628"/>
            <a:ext cx="572060" cy="4184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529" b="1" spc="-4" dirty="0">
                <a:latin typeface="Arial"/>
                <a:cs typeface="Arial"/>
              </a:rPr>
              <a:t>P.4.2.1</a:t>
            </a:r>
            <a:endParaRPr sz="529">
              <a:latin typeface="Arial"/>
              <a:cs typeface="Arial"/>
            </a:endParaRPr>
          </a:p>
          <a:p>
            <a:pPr marL="10646" marR="4483" algn="ctr"/>
            <a:r>
              <a:rPr sz="529" b="1" spc="-4" dirty="0">
                <a:latin typeface="Arial"/>
                <a:cs typeface="Arial"/>
              </a:rPr>
              <a:t>M</a:t>
            </a:r>
            <a:r>
              <a:rPr sz="529" b="1" dirty="0">
                <a:latin typeface="Arial"/>
                <a:cs typeface="Arial"/>
              </a:rPr>
              <a:t>a</a:t>
            </a:r>
            <a:r>
              <a:rPr sz="529" b="1" spc="-4" dirty="0">
                <a:latin typeface="Arial"/>
                <a:cs typeface="Arial"/>
              </a:rPr>
              <a:t>na</a:t>
            </a:r>
            <a:r>
              <a:rPr sz="529" b="1" dirty="0">
                <a:latin typeface="Arial"/>
                <a:cs typeface="Arial"/>
              </a:rPr>
              <a:t>g</a:t>
            </a:r>
            <a:r>
              <a:rPr sz="529" b="1" spc="-4" dirty="0">
                <a:latin typeface="Arial"/>
                <a:cs typeface="Arial"/>
              </a:rPr>
              <a:t>e</a:t>
            </a:r>
            <a:r>
              <a:rPr sz="529" b="1" dirty="0">
                <a:latin typeface="Arial"/>
                <a:cs typeface="Arial"/>
              </a:rPr>
              <a:t>m</a:t>
            </a:r>
            <a:r>
              <a:rPr sz="529" b="1" spc="-4" dirty="0">
                <a:latin typeface="Arial"/>
                <a:cs typeface="Arial"/>
              </a:rPr>
              <a:t>en</a:t>
            </a:r>
            <a:r>
              <a:rPr sz="529" b="1" dirty="0">
                <a:latin typeface="Arial"/>
                <a:cs typeface="Arial"/>
              </a:rPr>
              <a:t>t 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nd  </a:t>
            </a:r>
            <a:r>
              <a:rPr sz="529" b="1" spc="-4" dirty="0">
                <a:latin typeface="Arial"/>
                <a:cs typeface="Arial"/>
              </a:rPr>
              <a:t>System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Integration </a:t>
            </a:r>
            <a:r>
              <a:rPr sz="529" b="1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Robert</a:t>
            </a:r>
            <a:r>
              <a:rPr sz="529" spc="-18" dirty="0">
                <a:latin typeface="Arial"/>
                <a:cs typeface="Arial"/>
              </a:rPr>
              <a:t> </a:t>
            </a:r>
            <a:r>
              <a:rPr sz="529" spc="-4" dirty="0">
                <a:latin typeface="Arial"/>
                <a:cs typeface="Arial"/>
              </a:rPr>
              <a:t>Saethre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84" name="object 184"/>
          <p:cNvGrpSpPr/>
          <p:nvPr/>
        </p:nvGrpSpPr>
        <p:grpSpPr>
          <a:xfrm>
            <a:off x="3408002" y="2997993"/>
            <a:ext cx="730063" cy="1150844"/>
            <a:chOff x="1982802" y="3397725"/>
            <a:chExt cx="827405" cy="1304290"/>
          </a:xfrm>
        </p:grpSpPr>
        <p:sp>
          <p:nvSpPr>
            <p:cNvPr id="185" name="object 185"/>
            <p:cNvSpPr/>
            <p:nvPr/>
          </p:nvSpPr>
          <p:spPr>
            <a:xfrm>
              <a:off x="1989152" y="3404075"/>
              <a:ext cx="410209" cy="459740"/>
            </a:xfrm>
            <a:custGeom>
              <a:avLst/>
              <a:gdLst/>
              <a:ahLst/>
              <a:cxnLst/>
              <a:rect l="l" t="t" r="r" b="b"/>
              <a:pathLst>
                <a:path w="410210" h="459739">
                  <a:moveTo>
                    <a:pt x="409817" y="0"/>
                  </a:moveTo>
                  <a:lnTo>
                    <a:pt x="409817" y="114198"/>
                  </a:lnTo>
                  <a:lnTo>
                    <a:pt x="0" y="114198"/>
                  </a:lnTo>
                  <a:lnTo>
                    <a:pt x="0" y="459222"/>
                  </a:lnTo>
                  <a:lnTo>
                    <a:pt x="114198" y="45922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19923" y="4241100"/>
              <a:ext cx="690109" cy="460887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103350" y="4225329"/>
              <a:ext cx="685188" cy="456792"/>
            </a:xfrm>
            <a:prstGeom prst="rect">
              <a:avLst/>
            </a:prstGeom>
          </p:spPr>
        </p:pic>
        <p:sp>
          <p:nvSpPr>
            <p:cNvPr id="188" name="object 188"/>
            <p:cNvSpPr/>
            <p:nvPr/>
          </p:nvSpPr>
          <p:spPr>
            <a:xfrm>
              <a:off x="2103350" y="422532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9" name="object 189"/>
          <p:cNvSpPr txBox="1"/>
          <p:nvPr/>
        </p:nvSpPr>
        <p:spPr>
          <a:xfrm>
            <a:off x="3553902" y="3831368"/>
            <a:ext cx="526116" cy="17418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2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2</a:t>
            </a:r>
            <a:r>
              <a:rPr sz="529" b="1" spc="-4" dirty="0">
                <a:latin typeface="Arial"/>
                <a:cs typeface="Arial"/>
              </a:rPr>
              <a:t> M</a:t>
            </a:r>
            <a:r>
              <a:rPr sz="529" b="1" dirty="0">
                <a:latin typeface="Arial"/>
                <a:cs typeface="Arial"/>
              </a:rPr>
              <a:t>a</a:t>
            </a:r>
            <a:r>
              <a:rPr sz="529" b="1" spc="-4" dirty="0">
                <a:latin typeface="Arial"/>
                <a:cs typeface="Arial"/>
              </a:rPr>
              <a:t>g</a:t>
            </a:r>
            <a:r>
              <a:rPr sz="529" b="1" dirty="0">
                <a:latin typeface="Arial"/>
                <a:cs typeface="Arial"/>
              </a:rPr>
              <a:t>n</a:t>
            </a:r>
            <a:r>
              <a:rPr sz="529" b="1" spc="-4" dirty="0">
                <a:latin typeface="Arial"/>
                <a:cs typeface="Arial"/>
              </a:rPr>
              <a:t>ets</a:t>
            </a:r>
            <a:endParaRPr sz="529">
              <a:latin typeface="Arial"/>
              <a:cs typeface="Arial"/>
            </a:endParaRPr>
          </a:p>
          <a:p>
            <a:pPr marL="35300"/>
            <a:r>
              <a:rPr sz="529" spc="-4" dirty="0">
                <a:latin typeface="Arial"/>
                <a:cs typeface="Arial"/>
              </a:rPr>
              <a:t>Rob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-4" dirty="0">
                <a:latin typeface="Arial"/>
                <a:cs typeface="Arial"/>
              </a:rPr>
              <a:t>r</a:t>
            </a:r>
            <a:r>
              <a:rPr sz="529" dirty="0">
                <a:latin typeface="Arial"/>
                <a:cs typeface="Arial"/>
              </a:rPr>
              <a:t>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S</a:t>
            </a:r>
            <a:r>
              <a:rPr sz="529" spc="-4" dirty="0">
                <a:latin typeface="Arial"/>
                <a:cs typeface="Arial"/>
              </a:rPr>
              <a:t>a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-4" dirty="0">
                <a:latin typeface="Arial"/>
                <a:cs typeface="Arial"/>
              </a:rPr>
              <a:t>thre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90" name="object 190"/>
          <p:cNvGrpSpPr/>
          <p:nvPr/>
        </p:nvGrpSpPr>
        <p:grpSpPr>
          <a:xfrm>
            <a:off x="3408002" y="2997993"/>
            <a:ext cx="730063" cy="1661272"/>
            <a:chOff x="1982802" y="3397725"/>
            <a:chExt cx="827405" cy="1882775"/>
          </a:xfrm>
        </p:grpSpPr>
        <p:sp>
          <p:nvSpPr>
            <p:cNvPr id="191" name="object 191"/>
            <p:cNvSpPr/>
            <p:nvPr/>
          </p:nvSpPr>
          <p:spPr>
            <a:xfrm>
              <a:off x="1989152" y="3404075"/>
              <a:ext cx="410209" cy="1049655"/>
            </a:xfrm>
            <a:custGeom>
              <a:avLst/>
              <a:gdLst/>
              <a:ahLst/>
              <a:cxnLst/>
              <a:rect l="l" t="t" r="r" b="b"/>
              <a:pathLst>
                <a:path w="410210" h="1049654">
                  <a:moveTo>
                    <a:pt x="409817" y="0"/>
                  </a:moveTo>
                  <a:lnTo>
                    <a:pt x="409817" y="114198"/>
                  </a:lnTo>
                  <a:lnTo>
                    <a:pt x="0" y="114198"/>
                  </a:lnTo>
                  <a:lnTo>
                    <a:pt x="0" y="1049650"/>
                  </a:lnTo>
                  <a:lnTo>
                    <a:pt x="114198" y="1049650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119923" y="4819754"/>
              <a:ext cx="690109" cy="460516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103350" y="4801179"/>
              <a:ext cx="685188" cy="456792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2103350" y="480117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5" name="object 195"/>
          <p:cNvSpPr txBox="1"/>
          <p:nvPr/>
        </p:nvSpPr>
        <p:spPr>
          <a:xfrm>
            <a:off x="3578237" y="4299451"/>
            <a:ext cx="477931" cy="25561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98617" marR="15689" indent="-77325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2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3</a:t>
            </a:r>
            <a:r>
              <a:rPr sz="529" b="1" spc="-4" dirty="0">
                <a:latin typeface="Arial"/>
                <a:cs typeface="Arial"/>
              </a:rPr>
              <a:t> </a:t>
            </a: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ow</a:t>
            </a:r>
            <a:r>
              <a:rPr sz="529" b="1" dirty="0">
                <a:latin typeface="Arial"/>
                <a:cs typeface="Arial"/>
              </a:rPr>
              <a:t>er  </a:t>
            </a:r>
            <a:r>
              <a:rPr sz="529" b="1" spc="-4" dirty="0">
                <a:latin typeface="Arial"/>
                <a:cs typeface="Arial"/>
              </a:rPr>
              <a:t>Supplies</a:t>
            </a:r>
            <a:endParaRPr sz="529">
              <a:latin typeface="Arial"/>
              <a:cs typeface="Arial"/>
            </a:endParaRPr>
          </a:p>
          <a:p>
            <a:pPr marL="11206"/>
            <a:r>
              <a:rPr sz="529" spc="-4" dirty="0">
                <a:latin typeface="Arial"/>
                <a:cs typeface="Arial"/>
              </a:rPr>
              <a:t>Rob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-4" dirty="0">
                <a:latin typeface="Arial"/>
                <a:cs typeface="Arial"/>
              </a:rPr>
              <a:t>r</a:t>
            </a:r>
            <a:r>
              <a:rPr sz="529" dirty="0">
                <a:latin typeface="Arial"/>
                <a:cs typeface="Arial"/>
              </a:rPr>
              <a:t>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S</a:t>
            </a:r>
            <a:r>
              <a:rPr sz="529" spc="-4" dirty="0">
                <a:latin typeface="Arial"/>
                <a:cs typeface="Arial"/>
              </a:rPr>
              <a:t>a</a:t>
            </a:r>
            <a:r>
              <a:rPr sz="529" dirty="0">
                <a:latin typeface="Arial"/>
                <a:cs typeface="Arial"/>
              </a:rPr>
              <a:t>e</a:t>
            </a:r>
            <a:r>
              <a:rPr sz="529" spc="-4" dirty="0">
                <a:latin typeface="Arial"/>
                <a:cs typeface="Arial"/>
              </a:rPr>
              <a:t>thre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196" name="object 196"/>
          <p:cNvGrpSpPr/>
          <p:nvPr/>
        </p:nvGrpSpPr>
        <p:grpSpPr>
          <a:xfrm>
            <a:off x="3408002" y="2997993"/>
            <a:ext cx="730063" cy="2159934"/>
            <a:chOff x="1982802" y="3397725"/>
            <a:chExt cx="827405" cy="2447925"/>
          </a:xfrm>
        </p:grpSpPr>
        <p:sp>
          <p:nvSpPr>
            <p:cNvPr id="197" name="object 197"/>
            <p:cNvSpPr/>
            <p:nvPr/>
          </p:nvSpPr>
          <p:spPr>
            <a:xfrm>
              <a:off x="1989152" y="3404075"/>
              <a:ext cx="410209" cy="1625600"/>
            </a:xfrm>
            <a:custGeom>
              <a:avLst/>
              <a:gdLst/>
              <a:ahLst/>
              <a:cxnLst/>
              <a:rect l="l" t="t" r="r" b="b"/>
              <a:pathLst>
                <a:path w="410210" h="1625600">
                  <a:moveTo>
                    <a:pt x="409817" y="0"/>
                  </a:moveTo>
                  <a:lnTo>
                    <a:pt x="409817" y="114198"/>
                  </a:lnTo>
                  <a:lnTo>
                    <a:pt x="0" y="114198"/>
                  </a:lnTo>
                  <a:lnTo>
                    <a:pt x="0" y="1625500"/>
                  </a:lnTo>
                  <a:lnTo>
                    <a:pt x="114198" y="1625500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119923" y="5385870"/>
              <a:ext cx="690109" cy="459729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103350" y="5367310"/>
              <a:ext cx="685188" cy="456792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2103350" y="5367310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1" name="object 201"/>
          <p:cNvSpPr txBox="1"/>
          <p:nvPr/>
        </p:nvSpPr>
        <p:spPr>
          <a:xfrm>
            <a:off x="3551775" y="4798926"/>
            <a:ext cx="530038" cy="25561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26633" marR="11206" indent="-108143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2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4</a:t>
            </a:r>
            <a:r>
              <a:rPr sz="529" b="1" spc="-4" dirty="0">
                <a:latin typeface="Arial"/>
                <a:cs typeface="Arial"/>
              </a:rPr>
              <a:t> </a:t>
            </a:r>
            <a:r>
              <a:rPr sz="529" b="1" dirty="0">
                <a:latin typeface="Arial"/>
                <a:cs typeface="Arial"/>
              </a:rPr>
              <a:t>V</a:t>
            </a:r>
            <a:r>
              <a:rPr sz="529" b="1" spc="-4" dirty="0">
                <a:latin typeface="Arial"/>
                <a:cs typeface="Arial"/>
              </a:rPr>
              <a:t>ac</a:t>
            </a:r>
            <a:r>
              <a:rPr sz="529" b="1" dirty="0">
                <a:latin typeface="Arial"/>
                <a:cs typeface="Arial"/>
              </a:rPr>
              <a:t>u</a:t>
            </a:r>
            <a:r>
              <a:rPr sz="529" b="1" spc="-4" dirty="0">
                <a:latin typeface="Arial"/>
                <a:cs typeface="Arial"/>
              </a:rPr>
              <a:t>um  Systems</a:t>
            </a:r>
            <a:endParaRPr sz="529">
              <a:latin typeface="Arial"/>
              <a:cs typeface="Arial"/>
            </a:endParaRPr>
          </a:p>
          <a:p>
            <a:pPr marL="11206"/>
            <a:r>
              <a:rPr sz="529" spc="-4" dirty="0">
                <a:latin typeface="Arial"/>
                <a:cs typeface="Arial"/>
              </a:rPr>
              <a:t>Cha</a:t>
            </a:r>
            <a:r>
              <a:rPr sz="529" dirty="0">
                <a:latin typeface="Arial"/>
                <a:cs typeface="Arial"/>
              </a:rPr>
              <a:t>r</a:t>
            </a:r>
            <a:r>
              <a:rPr sz="529" spc="-4" dirty="0">
                <a:latin typeface="Arial"/>
                <a:cs typeface="Arial"/>
              </a:rPr>
              <a:t>lott</a:t>
            </a:r>
            <a:r>
              <a:rPr sz="529" dirty="0">
                <a:latin typeface="Arial"/>
                <a:cs typeface="Arial"/>
              </a:rPr>
              <a:t>e </a:t>
            </a:r>
            <a:r>
              <a:rPr sz="529" spc="-4" dirty="0">
                <a:latin typeface="Arial"/>
                <a:cs typeface="Arial"/>
              </a:rPr>
              <a:t>B</a:t>
            </a:r>
            <a:r>
              <a:rPr sz="529" dirty="0">
                <a:latin typeface="Arial"/>
                <a:cs typeface="Arial"/>
              </a:rPr>
              <a:t>a</a:t>
            </a:r>
            <a:r>
              <a:rPr sz="529" spc="-4" dirty="0">
                <a:latin typeface="Arial"/>
                <a:cs typeface="Arial"/>
              </a:rPr>
              <a:t>rbier</a:t>
            </a:r>
            <a:endParaRPr sz="529">
              <a:latin typeface="Arial"/>
              <a:cs typeface="Arial"/>
            </a:endParaRPr>
          </a:p>
        </p:txBody>
      </p:sp>
      <p:grpSp>
        <p:nvGrpSpPr>
          <p:cNvPr id="202" name="object 202"/>
          <p:cNvGrpSpPr/>
          <p:nvPr/>
        </p:nvGrpSpPr>
        <p:grpSpPr>
          <a:xfrm>
            <a:off x="3408002" y="2997993"/>
            <a:ext cx="730063" cy="2667000"/>
            <a:chOff x="1982802" y="3397725"/>
            <a:chExt cx="827405" cy="3022600"/>
          </a:xfrm>
        </p:grpSpPr>
        <p:sp>
          <p:nvSpPr>
            <p:cNvPr id="203" name="object 203"/>
            <p:cNvSpPr/>
            <p:nvPr/>
          </p:nvSpPr>
          <p:spPr>
            <a:xfrm>
              <a:off x="1989152" y="3404075"/>
              <a:ext cx="410209" cy="2192020"/>
            </a:xfrm>
            <a:custGeom>
              <a:avLst/>
              <a:gdLst/>
              <a:ahLst/>
              <a:cxnLst/>
              <a:rect l="l" t="t" r="r" b="b"/>
              <a:pathLst>
                <a:path w="410210" h="2192020">
                  <a:moveTo>
                    <a:pt x="409817" y="0"/>
                  </a:moveTo>
                  <a:lnTo>
                    <a:pt x="409817" y="114198"/>
                  </a:lnTo>
                  <a:lnTo>
                    <a:pt x="0" y="114198"/>
                  </a:lnTo>
                  <a:lnTo>
                    <a:pt x="0" y="2191631"/>
                  </a:lnTo>
                  <a:lnTo>
                    <a:pt x="114198" y="2191631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119923" y="5959733"/>
              <a:ext cx="690109" cy="460093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03350" y="5943160"/>
              <a:ext cx="685188" cy="456792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2103350" y="5943160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7" name="object 207"/>
          <p:cNvSpPr txBox="1"/>
          <p:nvPr/>
        </p:nvSpPr>
        <p:spPr>
          <a:xfrm>
            <a:off x="3551789" y="5267062"/>
            <a:ext cx="530038" cy="33255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4654" marR="16249" indent="-1121" algn="r">
              <a:spcBef>
                <a:spcPts val="88"/>
              </a:spcBef>
            </a:pP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.4.</a:t>
            </a:r>
            <a:r>
              <a:rPr sz="529" b="1" dirty="0">
                <a:latin typeface="Arial"/>
                <a:cs typeface="Arial"/>
              </a:rPr>
              <a:t>2</a:t>
            </a:r>
            <a:r>
              <a:rPr sz="529" b="1" spc="-4" dirty="0">
                <a:latin typeface="Arial"/>
                <a:cs typeface="Arial"/>
              </a:rPr>
              <a:t>.</a:t>
            </a:r>
            <a:r>
              <a:rPr sz="529" b="1" dirty="0">
                <a:latin typeface="Arial"/>
                <a:cs typeface="Arial"/>
              </a:rPr>
              <a:t>5</a:t>
            </a:r>
            <a:r>
              <a:rPr sz="529" b="1" spc="-4" dirty="0">
                <a:latin typeface="Arial"/>
                <a:cs typeface="Arial"/>
              </a:rPr>
              <a:t> </a:t>
            </a:r>
            <a:r>
              <a:rPr sz="529" b="1" dirty="0">
                <a:latin typeface="Arial"/>
                <a:cs typeface="Arial"/>
              </a:rPr>
              <a:t>P</a:t>
            </a:r>
            <a:r>
              <a:rPr sz="529" b="1" spc="-4" dirty="0">
                <a:latin typeface="Arial"/>
                <a:cs typeface="Arial"/>
              </a:rPr>
              <a:t>ri</a:t>
            </a:r>
            <a:r>
              <a:rPr sz="529" b="1" dirty="0">
                <a:latin typeface="Arial"/>
                <a:cs typeface="Arial"/>
              </a:rPr>
              <a:t>m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ry  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nd</a:t>
            </a:r>
            <a:r>
              <a:rPr sz="529" b="1" spc="-4" dirty="0">
                <a:latin typeface="Arial"/>
                <a:cs typeface="Arial"/>
              </a:rPr>
              <a:t> </a:t>
            </a:r>
            <a:r>
              <a:rPr sz="529" b="1" dirty="0">
                <a:latin typeface="Arial"/>
                <a:cs typeface="Arial"/>
              </a:rPr>
              <a:t>S</a:t>
            </a:r>
            <a:r>
              <a:rPr sz="529" b="1" spc="-4" dirty="0">
                <a:latin typeface="Arial"/>
                <a:cs typeface="Arial"/>
              </a:rPr>
              <a:t>e</a:t>
            </a:r>
            <a:r>
              <a:rPr sz="529" b="1" dirty="0">
                <a:latin typeface="Arial"/>
                <a:cs typeface="Arial"/>
              </a:rPr>
              <a:t>c</a:t>
            </a:r>
            <a:r>
              <a:rPr sz="529" b="1" spc="-4" dirty="0">
                <a:latin typeface="Arial"/>
                <a:cs typeface="Arial"/>
              </a:rPr>
              <a:t>on</a:t>
            </a:r>
            <a:r>
              <a:rPr sz="529" b="1" dirty="0">
                <a:latin typeface="Arial"/>
                <a:cs typeface="Arial"/>
              </a:rPr>
              <a:t>d</a:t>
            </a:r>
            <a:r>
              <a:rPr sz="529" b="1" spc="-4" dirty="0">
                <a:latin typeface="Arial"/>
                <a:cs typeface="Arial"/>
              </a:rPr>
              <a:t>a</a:t>
            </a:r>
            <a:r>
              <a:rPr sz="529" b="1" dirty="0">
                <a:latin typeface="Arial"/>
                <a:cs typeface="Arial"/>
              </a:rPr>
              <a:t>ry</a:t>
            </a:r>
            <a:endParaRPr sz="529">
              <a:latin typeface="Arial"/>
              <a:cs typeface="Arial"/>
            </a:endParaRPr>
          </a:p>
          <a:p>
            <a:pPr marR="58834" algn="r">
              <a:lnSpc>
                <a:spcPts val="631"/>
              </a:lnSpc>
            </a:pPr>
            <a:r>
              <a:rPr sz="529" b="1" spc="-4" dirty="0">
                <a:latin typeface="Arial"/>
                <a:cs typeface="Arial"/>
              </a:rPr>
              <a:t>Stripper</a:t>
            </a:r>
            <a:r>
              <a:rPr sz="529" b="1" spc="-26" dirty="0">
                <a:latin typeface="Arial"/>
                <a:cs typeface="Arial"/>
              </a:rPr>
              <a:t> </a:t>
            </a:r>
            <a:r>
              <a:rPr sz="529" b="1" spc="-4" dirty="0">
                <a:latin typeface="Arial"/>
                <a:cs typeface="Arial"/>
              </a:rPr>
              <a:t>Foil</a:t>
            </a:r>
            <a:endParaRPr sz="529">
              <a:latin typeface="Arial"/>
              <a:cs typeface="Arial"/>
            </a:endParaRPr>
          </a:p>
          <a:p>
            <a:pPr marR="4483" algn="r"/>
            <a:r>
              <a:rPr sz="529" spc="-4" dirty="0">
                <a:latin typeface="Arial"/>
                <a:cs typeface="Arial"/>
              </a:rPr>
              <a:t>Cha</a:t>
            </a:r>
            <a:r>
              <a:rPr sz="529" dirty="0">
                <a:latin typeface="Arial"/>
                <a:cs typeface="Arial"/>
              </a:rPr>
              <a:t>r</a:t>
            </a:r>
            <a:r>
              <a:rPr sz="529" spc="-4" dirty="0">
                <a:latin typeface="Arial"/>
                <a:cs typeface="Arial"/>
              </a:rPr>
              <a:t>lott</a:t>
            </a:r>
            <a:r>
              <a:rPr sz="529" dirty="0">
                <a:latin typeface="Arial"/>
                <a:cs typeface="Arial"/>
              </a:rPr>
              <a:t>e </a:t>
            </a:r>
            <a:r>
              <a:rPr sz="529" spc="-4" dirty="0">
                <a:latin typeface="Arial"/>
                <a:cs typeface="Arial"/>
              </a:rPr>
              <a:t>B</a:t>
            </a:r>
            <a:r>
              <a:rPr sz="529" dirty="0">
                <a:latin typeface="Arial"/>
                <a:cs typeface="Arial"/>
              </a:rPr>
              <a:t>a</a:t>
            </a:r>
            <a:r>
              <a:rPr sz="529" spc="-4" dirty="0">
                <a:latin typeface="Arial"/>
                <a:cs typeface="Arial"/>
              </a:rPr>
              <a:t>rbier</a:t>
            </a:r>
            <a:endParaRPr sz="529">
              <a:latin typeface="Arial"/>
              <a:cs typeface="Arial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413605" y="3003596"/>
            <a:ext cx="361949" cy="2442322"/>
          </a:xfrm>
          <a:custGeom>
            <a:avLst/>
            <a:gdLst/>
            <a:ahLst/>
            <a:cxnLst/>
            <a:rect l="l" t="t" r="r" b="b"/>
            <a:pathLst>
              <a:path w="410210" h="2767965">
                <a:moveTo>
                  <a:pt x="409817" y="0"/>
                </a:moveTo>
                <a:lnTo>
                  <a:pt x="409817" y="114198"/>
                </a:lnTo>
                <a:lnTo>
                  <a:pt x="0" y="114198"/>
                </a:lnTo>
                <a:lnTo>
                  <a:pt x="0" y="2767481"/>
                </a:lnTo>
                <a:lnTo>
                  <a:pt x="114198" y="2767481"/>
                </a:lnTo>
              </a:path>
            </a:pathLst>
          </a:custGeom>
          <a:ln w="12688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9287A782-0B44-4DDB-8C53-C823FECA9749}"/>
              </a:ext>
            </a:extLst>
          </p:cNvPr>
          <p:cNvSpPr/>
          <p:nvPr/>
        </p:nvSpPr>
        <p:spPr>
          <a:xfrm>
            <a:off x="6764104" y="3536601"/>
            <a:ext cx="1188639" cy="769659"/>
          </a:xfrm>
          <a:prstGeom prst="ellipse">
            <a:avLst/>
          </a:prstGeom>
          <a:noFill/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A65A1B83-274F-4E83-86B8-5DF0246FA54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416B-7BA5-0542-A1B1-A4370A7D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>
                <a:solidFill>
                  <a:srgbClr val="005B00"/>
                </a:solidFill>
              </a:rPr>
              <a:t>P.4.6.2 Beam Power Limit System (BPLS) is new scope since CD1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1DCB6-8805-6449-99CE-AF1014DF9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12" y="939452"/>
            <a:ext cx="11430000" cy="5185775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Accelerator Safety Envelope max power to first target is 2MW</a:t>
            </a:r>
          </a:p>
          <a:p>
            <a:r>
              <a:rPr lang="en-US" sz="2400" dirty="0"/>
              <a:t>PPU Upgrade has potential for 2.8MW to the first target</a:t>
            </a:r>
          </a:p>
          <a:p>
            <a:r>
              <a:rPr lang="en-US" sz="2400" dirty="0"/>
              <a:t>A credited control is required to limit power to &lt; the Accelerator Safety Envelope (ASE) value</a:t>
            </a:r>
          </a:p>
          <a:p>
            <a:r>
              <a:rPr lang="en-US" sz="2400" dirty="0"/>
              <a:t>The normal PPS computers (PLCs) are not powerful enough to make these calculations pulse to pulse</a:t>
            </a:r>
          </a:p>
          <a:p>
            <a:pPr lvl="1"/>
            <a:r>
              <a:rPr lang="en-US" sz="2000" dirty="0"/>
              <a:t>The BPLS signal processor will be FPGA-based in a high-reliability </a:t>
            </a:r>
            <a:r>
              <a:rPr lang="en-US" sz="2000" dirty="0" err="1">
                <a:latin typeface="Symbol" pitchFamily="2" charset="2"/>
              </a:rPr>
              <a:t>m</a:t>
            </a:r>
            <a:r>
              <a:rPr lang="en-US" sz="2000" dirty="0" err="1"/>
              <a:t>TCA</a:t>
            </a:r>
            <a:r>
              <a:rPr lang="en-US" sz="2000" dirty="0"/>
              <a:t> design coupled with Safety PLCs</a:t>
            </a:r>
          </a:p>
          <a:p>
            <a:pPr lvl="1"/>
            <a:r>
              <a:rPr lang="en-US" sz="2000" dirty="0"/>
              <a:t>First custom digital FPGA credited control at SNS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DDEA2B-62B1-654B-A89F-AD397F5B780A}"/>
              </a:ext>
            </a:extLst>
          </p:cNvPr>
          <p:cNvGrpSpPr/>
          <p:nvPr/>
        </p:nvGrpSpPr>
        <p:grpSpPr>
          <a:xfrm>
            <a:off x="10708481" y="1399785"/>
            <a:ext cx="1046380" cy="914400"/>
            <a:chOff x="10708481" y="1399785"/>
            <a:chExt cx="1046380" cy="914400"/>
          </a:xfrm>
        </p:grpSpPr>
        <p:pic>
          <p:nvPicPr>
            <p:cNvPr id="24" name="Graphic 23" descr="Upward trend">
              <a:extLst>
                <a:ext uri="{FF2B5EF4-FFF2-40B4-BE49-F238E27FC236}">
                  <a16:creationId xmlns:a16="http://schemas.microsoft.com/office/drawing/2014/main" id="{D91106C3-BC0D-ED47-AE32-62E47E9D4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08481" y="1399785"/>
              <a:ext cx="1046380" cy="91440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8E53AB8-121B-604D-A768-113D4889AA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5222" y="1603332"/>
              <a:ext cx="81963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6F8F98-BC3C-4552-B8B8-369BC826A383}"/>
              </a:ext>
            </a:extLst>
          </p:cNvPr>
          <p:cNvSpPr/>
          <p:nvPr/>
        </p:nvSpPr>
        <p:spPr>
          <a:xfrm>
            <a:off x="9872830" y="95278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4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6C8A-A643-E340-B42E-DCCDB001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P.4.6.2 BPLS High Level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41C2-7EC1-A441-B83F-05B1A994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147482"/>
            <a:ext cx="6395576" cy="4047778"/>
          </a:xfrm>
        </p:spPr>
        <p:txBody>
          <a:bodyPr/>
          <a:lstStyle/>
          <a:p>
            <a:r>
              <a:rPr lang="en-US" sz="2400" dirty="0"/>
              <a:t>Calculate beam pulse energy based on measurements of magnet dipole current  PPU-406-CA001</a:t>
            </a:r>
          </a:p>
          <a:p>
            <a:r>
              <a:rPr lang="en-US" sz="2400" dirty="0"/>
              <a:t>Calculate beam charge based on measurement of beam current  PPU-406-CA0003</a:t>
            </a:r>
          </a:p>
          <a:p>
            <a:r>
              <a:rPr lang="en-US" sz="2400" dirty="0"/>
              <a:t>Trip the proton beam if power exceeds 2.145MW-s over 60 sec period with credited control  PPU-500-TS0001</a:t>
            </a:r>
          </a:p>
          <a:p>
            <a:r>
              <a:rPr lang="en-US" sz="2400" dirty="0"/>
              <a:t>Pedigree and reliability consistent with Safety Integrity Level (SIL) 2</a:t>
            </a:r>
          </a:p>
          <a:p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6AE5BD-1401-42E8-BE94-88C77FB1C7AB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3F2DD-D6D8-45FC-99F7-A8A77DCADF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18950" y="1291609"/>
            <a:ext cx="3646592" cy="477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17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Requirement Documentation at Final maturity.</a:t>
            </a:r>
          </a:p>
          <a:p>
            <a:pPr lvl="1"/>
            <a:r>
              <a:rPr lang="en-US" dirty="0"/>
              <a:t>21 Documents</a:t>
            </a:r>
          </a:p>
          <a:p>
            <a:r>
              <a:rPr lang="en-US" dirty="0"/>
              <a:t>Subsystem documentation at Preliminary maturity</a:t>
            </a:r>
          </a:p>
          <a:p>
            <a:pPr lvl="1"/>
            <a:r>
              <a:rPr lang="en-US" dirty="0"/>
              <a:t>10 Documents</a:t>
            </a:r>
          </a:p>
          <a:p>
            <a:r>
              <a:rPr lang="en-US" dirty="0"/>
              <a:t>Held PDR in March 2021</a:t>
            </a:r>
          </a:p>
          <a:p>
            <a:pPr lvl="1"/>
            <a:r>
              <a:rPr lang="en-US" dirty="0"/>
              <a:t>Mini-PDR for the digital subsystem in August 2021</a:t>
            </a:r>
          </a:p>
          <a:p>
            <a:r>
              <a:rPr lang="en-US" dirty="0"/>
              <a:t>Tested Fast Current Transformer</a:t>
            </a:r>
          </a:p>
          <a:p>
            <a:r>
              <a:rPr lang="en-US" dirty="0"/>
              <a:t>Long Lead, Low Risk Procurements underway</a:t>
            </a:r>
          </a:p>
          <a:p>
            <a:pPr lvl="1"/>
            <a:r>
              <a:rPr lang="en-US" dirty="0"/>
              <a:t>Fast Current Transformer procurement awarded July 2021</a:t>
            </a:r>
          </a:p>
          <a:p>
            <a:pPr lvl="1"/>
            <a:r>
              <a:rPr lang="en-US" dirty="0" err="1"/>
              <a:t>MicroTCA</a:t>
            </a:r>
            <a:r>
              <a:rPr lang="en-US" dirty="0"/>
              <a:t> crate and cards ordered in June 2021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46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DE87-2CA6-4D10-BB0F-4AF2FF6E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Changes since CD-2/3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5B6C5A0-6792-47FF-938E-410096843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75" y="3323255"/>
            <a:ext cx="11430000" cy="6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3399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1374</Words>
  <Application>Microsoft Office PowerPoint</Application>
  <PresentationFormat>Widescreen</PresentationFormat>
  <Paragraphs>337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Arial Narrow</vt:lpstr>
      <vt:lpstr>Calibri</vt:lpstr>
      <vt:lpstr>Century Gothic</vt:lpstr>
      <vt:lpstr>Symbol</vt:lpstr>
      <vt:lpstr>ORNL</vt:lpstr>
      <vt:lpstr>PowerPoint Presentation</vt:lpstr>
      <vt:lpstr>Outline</vt:lpstr>
      <vt:lpstr>PPU-Ring Technical scope</vt:lpstr>
      <vt:lpstr>Scope</vt:lpstr>
      <vt:lpstr>PowerPoint Presentation</vt:lpstr>
      <vt:lpstr>P.4.6.2 Beam Power Limit System (BPLS) is new scope since CD1</vt:lpstr>
      <vt:lpstr>P.4.6.2 BPLS High Level Requirements</vt:lpstr>
      <vt:lpstr>Progress since CD-2/3</vt:lpstr>
      <vt:lpstr>PPU Changes since CD-2/3</vt:lpstr>
      <vt:lpstr>Challenges</vt:lpstr>
      <vt:lpstr>Final Design Status</vt:lpstr>
      <vt:lpstr>Installation Plans</vt:lpstr>
      <vt:lpstr>Budget and Estimate to Complete</vt:lpstr>
      <vt:lpstr>Estimate to Complete</vt:lpstr>
      <vt:lpstr>Labor Profile</vt:lpstr>
      <vt:lpstr>Labor Profile</vt:lpstr>
      <vt:lpstr>P.4 – Ring Systems May 2021 Status Summary Schedule</vt:lpstr>
      <vt:lpstr>Risks are Identified and Monitored</vt:lpstr>
      <vt:lpstr>Responses to Recommendations</vt:lpstr>
      <vt:lpstr>ESH&amp;Q and COVID-19 Impacts</vt:lpstr>
      <vt:lpstr>12-Month Look-Ahead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2021-08-30T13:30:18Z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