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0" r:id="rId4"/>
  </p:sldMasterIdLst>
  <p:notesMasterIdLst>
    <p:notesMasterId r:id="rId34"/>
  </p:notesMasterIdLst>
  <p:handoutMasterIdLst>
    <p:handoutMasterId r:id="rId35"/>
  </p:handoutMasterIdLst>
  <p:sldIdLst>
    <p:sldId id="319" r:id="rId5"/>
    <p:sldId id="304" r:id="rId6"/>
    <p:sldId id="448" r:id="rId7"/>
    <p:sldId id="449" r:id="rId8"/>
    <p:sldId id="462" r:id="rId9"/>
    <p:sldId id="450" r:id="rId10"/>
    <p:sldId id="451" r:id="rId11"/>
    <p:sldId id="256" r:id="rId12"/>
    <p:sldId id="452" r:id="rId13"/>
    <p:sldId id="453" r:id="rId14"/>
    <p:sldId id="454" r:id="rId15"/>
    <p:sldId id="855" r:id="rId16"/>
    <p:sldId id="469" r:id="rId17"/>
    <p:sldId id="447" r:id="rId18"/>
    <p:sldId id="456" r:id="rId19"/>
    <p:sldId id="444" r:id="rId20"/>
    <p:sldId id="446" r:id="rId21"/>
    <p:sldId id="464" r:id="rId22"/>
    <p:sldId id="465" r:id="rId23"/>
    <p:sldId id="263" r:id="rId24"/>
    <p:sldId id="877" r:id="rId25"/>
    <p:sldId id="457" r:id="rId26"/>
    <p:sldId id="860" r:id="rId27"/>
    <p:sldId id="875" r:id="rId28"/>
    <p:sldId id="436" r:id="rId29"/>
    <p:sldId id="445" r:id="rId30"/>
    <p:sldId id="442" r:id="rId31"/>
    <p:sldId id="467" r:id="rId32"/>
    <p:sldId id="440" r:id="rId33"/>
  </p:sldIdLst>
  <p:sldSz cx="12192000" cy="6858000"/>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A9B9D"/>
    <a:srgbClr val="AEB0AF"/>
    <a:srgbClr val="CEC7C1"/>
    <a:srgbClr val="8C8D90"/>
    <a:srgbClr val="D25350"/>
    <a:srgbClr val="808184"/>
    <a:srgbClr val="75767A"/>
    <a:srgbClr val="4E4F54"/>
    <a:srgbClr val="84888B"/>
    <a:srgbClr val="A04942"/>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056" autoAdjust="0"/>
    <p:restoredTop sz="95161" autoAdjust="0"/>
  </p:normalViewPr>
  <p:slideViewPr>
    <p:cSldViewPr snapToGrid="0" showGuides="1">
      <p:cViewPr>
        <p:scale>
          <a:sx n="98" d="100"/>
          <a:sy n="98" d="100"/>
        </p:scale>
        <p:origin x="245" y="91"/>
      </p:cViewPr>
      <p:guideLst/>
    </p:cSldViewPr>
  </p:slideViewPr>
  <p:notesTextViewPr>
    <p:cViewPr>
      <p:scale>
        <a:sx n="3" d="2"/>
        <a:sy n="3" d="2"/>
      </p:scale>
      <p:origin x="0" y="0"/>
    </p:cViewPr>
  </p:notesTextViewPr>
  <p:sorterViewPr>
    <p:cViewPr>
      <p:scale>
        <a:sx n="1" d="1"/>
        <a:sy n="1" d="1"/>
      </p:scale>
      <p:origin x="0" y="0"/>
    </p:cViewPr>
  </p:sorterViewPr>
  <p:notesViewPr>
    <p:cSldViewPr snapToGrid="0" showGuides="1">
      <p:cViewPr>
        <p:scale>
          <a:sx n="50" d="100"/>
          <a:sy n="50" d="100"/>
        </p:scale>
        <p:origin x="5664" y="167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embeddings/oleObject1.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P.03.07 Utilities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8373826642616095"/>
          <c:y val="9.5886900033676004E-2"/>
          <c:w val="0.79097463463511608"/>
          <c:h val="0.71827758797535224"/>
        </c:manualLayout>
      </c:layout>
      <c:barChart>
        <c:barDir val="col"/>
        <c:grouping val="stacked"/>
        <c:varyColors val="0"/>
        <c:ser>
          <c:idx val="1"/>
          <c:order val="0"/>
          <c:tx>
            <c:strRef>
              <c:f>'[IPR 21 Labor Material Charts Cobra Labor vs Material By FY L1 L2 and L3 W actuals in FY21.xlsx]Sheet1 - ACWP Added L2 L3'!$Q$149</c:f>
              <c:strCache>
                <c:ptCount val="1"/>
                <c:pt idx="0">
                  <c:v>Actual Cost Oct - May FY21</c:v>
                </c:pt>
              </c:strCache>
            </c:strRef>
          </c:tx>
          <c:spPr>
            <a:solidFill>
              <a:schemeClr val="accent5">
                <a:lumMod val="40000"/>
                <a:lumOff val="60000"/>
              </a:schemeClr>
            </a:solidFill>
            <a:ln w="15875">
              <a:solidFill>
                <a:schemeClr val="tx1"/>
              </a:solidFill>
            </a:ln>
            <a:effectLst/>
          </c:spPr>
          <c:invertIfNegative val="0"/>
          <c:cat>
            <c:strRef>
              <c:f>'[IPR 21 Labor Material Charts Cobra Labor vs Material By FY L1 L2 and L3 W actuals in FY21.xlsx]Sheet1 - ACWP Added L2 L3'!$R$148:$V$148</c:f>
              <c:strCache>
                <c:ptCount val="5"/>
                <c:pt idx="0">
                  <c:v>FY2021</c:v>
                </c:pt>
                <c:pt idx="1">
                  <c:v>FY2022</c:v>
                </c:pt>
                <c:pt idx="2">
                  <c:v>FY2023</c:v>
                </c:pt>
                <c:pt idx="3">
                  <c:v>FY2024</c:v>
                </c:pt>
                <c:pt idx="4">
                  <c:v>FY2025</c:v>
                </c:pt>
              </c:strCache>
            </c:strRef>
          </c:cat>
          <c:val>
            <c:numRef>
              <c:f>'[IPR 21 Labor Material Charts Cobra Labor vs Material By FY L1 L2 and L3 W actuals in FY21.xlsx]Sheet1 - ACWP Added L2 L3'!$R$149:$V$149</c:f>
              <c:numCache>
                <c:formatCode>General</c:formatCode>
                <c:ptCount val="5"/>
                <c:pt idx="0" formatCode="_(* #,##0_);_(* \(#,##0\);_(* &quot;-&quot;??_);_(@_)">
                  <c:v>952.85550999999998</c:v>
                </c:pt>
              </c:numCache>
            </c:numRef>
          </c:val>
          <c:extLst>
            <c:ext xmlns:c16="http://schemas.microsoft.com/office/drawing/2014/chart" uri="{C3380CC4-5D6E-409C-BE32-E72D297353CC}">
              <c16:uniqueId val="{00000000-C025-4CA6-B49A-9503D51C6203}"/>
            </c:ext>
          </c:extLst>
        </c:ser>
        <c:ser>
          <c:idx val="2"/>
          <c:order val="1"/>
          <c:tx>
            <c:strRef>
              <c:f>'[IPR 21 Labor Material Charts Cobra Labor vs Material By FY L1 L2 and L3 W actuals in FY21.xlsx]Sheet1 - ACWP Added L2 L3'!$Q$150</c:f>
              <c:strCache>
                <c:ptCount val="1"/>
                <c:pt idx="0">
                  <c:v>Labor</c:v>
                </c:pt>
              </c:strCache>
            </c:strRef>
          </c:tx>
          <c:spPr>
            <a:solidFill>
              <a:schemeClr val="accent3">
                <a:lumMod val="20000"/>
                <a:lumOff val="80000"/>
              </a:schemeClr>
            </a:solidFill>
            <a:ln w="15875">
              <a:solidFill>
                <a:schemeClr val="tx1"/>
              </a:solidFill>
            </a:ln>
            <a:effectLst/>
          </c:spPr>
          <c:invertIfNegative val="0"/>
          <c:cat>
            <c:strRef>
              <c:f>'[IPR 21 Labor Material Charts Cobra Labor vs Material By FY L1 L2 and L3 W actuals in FY21.xlsx]Sheet1 - ACWP Added L2 L3'!$R$148:$V$148</c:f>
              <c:strCache>
                <c:ptCount val="5"/>
                <c:pt idx="0">
                  <c:v>FY2021</c:v>
                </c:pt>
                <c:pt idx="1">
                  <c:v>FY2022</c:v>
                </c:pt>
                <c:pt idx="2">
                  <c:v>FY2023</c:v>
                </c:pt>
                <c:pt idx="3">
                  <c:v>FY2024</c:v>
                </c:pt>
                <c:pt idx="4">
                  <c:v>FY2025</c:v>
                </c:pt>
              </c:strCache>
            </c:strRef>
          </c:cat>
          <c:val>
            <c:numRef>
              <c:f>'[IPR 21 Labor Material Charts Cobra Labor vs Material By FY L1 L2 and L3 W actuals in FY21.xlsx]Sheet1 - ACWP Added L2 L3'!$R$150:$V$150</c:f>
              <c:numCache>
                <c:formatCode>_(* #,##0_);_(* \(#,##0\);_(* "-"??_);_(@_)</c:formatCode>
                <c:ptCount val="5"/>
                <c:pt idx="0">
                  <c:v>1078.0063</c:v>
                </c:pt>
                <c:pt idx="1">
                  <c:v>2003.4172000000001</c:v>
                </c:pt>
                <c:pt idx="2">
                  <c:v>404.2423</c:v>
                </c:pt>
                <c:pt idx="3">
                  <c:v>102.12479999999999</c:v>
                </c:pt>
                <c:pt idx="4">
                  <c:v>0</c:v>
                </c:pt>
              </c:numCache>
            </c:numRef>
          </c:val>
          <c:extLst>
            <c:ext xmlns:c16="http://schemas.microsoft.com/office/drawing/2014/chart" uri="{C3380CC4-5D6E-409C-BE32-E72D297353CC}">
              <c16:uniqueId val="{00000001-C025-4CA6-B49A-9503D51C6203}"/>
            </c:ext>
          </c:extLst>
        </c:ser>
        <c:ser>
          <c:idx val="0"/>
          <c:order val="2"/>
          <c:tx>
            <c:strRef>
              <c:f>'[IPR 21 Labor Material Charts Cobra Labor vs Material By FY L1 L2 and L3 W actuals in FY21.xlsx]Sheet1 - ACWP Added L2 L3'!$Q$151</c:f>
              <c:strCache>
                <c:ptCount val="1"/>
                <c:pt idx="0">
                  <c:v>Material</c:v>
                </c:pt>
              </c:strCache>
            </c:strRef>
          </c:tx>
          <c:spPr>
            <a:solidFill>
              <a:schemeClr val="tx2">
                <a:lumMod val="40000"/>
                <a:lumOff val="60000"/>
              </a:schemeClr>
            </a:solidFill>
            <a:ln w="19050">
              <a:solidFill>
                <a:sysClr val="windowText" lastClr="000000"/>
              </a:solidFill>
            </a:ln>
            <a:effectLst/>
          </c:spPr>
          <c:invertIfNegative val="0"/>
          <c:cat>
            <c:strRef>
              <c:f>'[IPR 21 Labor Material Charts Cobra Labor vs Material By FY L1 L2 and L3 W actuals in FY21.xlsx]Sheet1 - ACWP Added L2 L3'!$R$148:$V$148</c:f>
              <c:strCache>
                <c:ptCount val="5"/>
                <c:pt idx="0">
                  <c:v>FY2021</c:v>
                </c:pt>
                <c:pt idx="1">
                  <c:v>FY2022</c:v>
                </c:pt>
                <c:pt idx="2">
                  <c:v>FY2023</c:v>
                </c:pt>
                <c:pt idx="3">
                  <c:v>FY2024</c:v>
                </c:pt>
                <c:pt idx="4">
                  <c:v>FY2025</c:v>
                </c:pt>
              </c:strCache>
            </c:strRef>
          </c:cat>
          <c:val>
            <c:numRef>
              <c:f>'[IPR 21 Labor Material Charts Cobra Labor vs Material By FY L1 L2 and L3 W actuals in FY21.xlsx]Sheet1 - ACWP Added L2 L3'!$R$151:$V$151</c:f>
              <c:numCache>
                <c:formatCode>_(* #,##0_);_(* \(#,##0\);_(* "-"??_);_(@_)</c:formatCode>
                <c:ptCount val="5"/>
                <c:pt idx="0">
                  <c:v>1006.2734999999998</c:v>
                </c:pt>
                <c:pt idx="1">
                  <c:v>587.67840000000001</c:v>
                </c:pt>
                <c:pt idx="2">
                  <c:v>1.5233000000000001</c:v>
                </c:pt>
                <c:pt idx="3">
                  <c:v>29.3888</c:v>
                </c:pt>
                <c:pt idx="4">
                  <c:v>0</c:v>
                </c:pt>
              </c:numCache>
            </c:numRef>
          </c:val>
          <c:extLst>
            <c:ext xmlns:c16="http://schemas.microsoft.com/office/drawing/2014/chart" uri="{C3380CC4-5D6E-409C-BE32-E72D297353CC}">
              <c16:uniqueId val="{00000002-C025-4CA6-B49A-9503D51C6203}"/>
            </c:ext>
          </c:extLst>
        </c:ser>
        <c:dLbls>
          <c:showLegendKey val="0"/>
          <c:showVal val="0"/>
          <c:showCatName val="0"/>
          <c:showSerName val="0"/>
          <c:showPercent val="0"/>
          <c:showBubbleSize val="0"/>
        </c:dLbls>
        <c:gapWidth val="100"/>
        <c:overlap val="100"/>
        <c:axId val="418612264"/>
        <c:axId val="418619152"/>
      </c:barChart>
      <c:catAx>
        <c:axId val="4186122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18619152"/>
        <c:crosses val="autoZero"/>
        <c:auto val="1"/>
        <c:lblAlgn val="ctr"/>
        <c:lblOffset val="100"/>
        <c:noMultiLvlLbl val="0"/>
      </c:catAx>
      <c:valAx>
        <c:axId val="41861915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($K)</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18612264"/>
        <c:crosses val="autoZero"/>
        <c:crossBetween val="between"/>
      </c:valAx>
      <c:dTable>
        <c:showHorzBorder val="1"/>
        <c:showVertBorder val="1"/>
        <c:showOutline val="1"/>
        <c:showKeys val="1"/>
        <c:spPr>
          <a:noFill/>
          <a:ln w="12700" cap="flat" cmpd="sng" algn="ctr">
            <a:solidFill>
              <a:schemeClr val="tx1"/>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8533024-10F1-4BC3-BAA5-CB28D8F9B618}"/>
              </a:ext>
            </a:extLst>
          </p:cNvPr>
          <p:cNvSpPr>
            <a:spLocks noGrp="1"/>
          </p:cNvSpPr>
          <p:nvPr>
            <p:ph type="dt" sz="quarter" idx="1"/>
          </p:nvPr>
        </p:nvSpPr>
        <p:spPr>
          <a:xfrm>
            <a:off x="3970338" y="8810624"/>
            <a:ext cx="3038475" cy="466726"/>
          </a:xfrm>
          <a:prstGeom prst="rect">
            <a:avLst/>
          </a:prstGeom>
        </p:spPr>
        <p:txBody>
          <a:bodyPr vert="horz" lIns="91440" tIns="45720" rIns="91440" bIns="45720" rtlCol="0" anchor="b"/>
          <a:lstStyle>
            <a:lvl1pPr algn="r">
              <a:defRPr sz="1200"/>
            </a:lvl1pPr>
          </a:lstStyle>
          <a:p>
            <a:fld id="{9074A39D-78C5-4FF5-94A2-BCBFAF602A34}" type="datetimeFigureOut">
              <a:rPr lang="en-US" smtClean="0">
                <a:latin typeface="+mn-lt"/>
              </a:rPr>
              <a:t>8/30/2021</a:t>
            </a:fld>
            <a:endParaRPr lang="en-US" dirty="0">
              <a:latin typeface="+mn-lt"/>
            </a:endParaRPr>
          </a:p>
        </p:txBody>
      </p:sp>
      <p:sp>
        <p:nvSpPr>
          <p:cNvPr id="5" name="Slide Number Placeholder 4">
            <a:extLst>
              <a:ext uri="{FF2B5EF4-FFF2-40B4-BE49-F238E27FC236}">
                <a16:creationId xmlns:a16="http://schemas.microsoft.com/office/drawing/2014/main" id="{D1D2005F-34EB-4228-A469-9DA7EF685E32}"/>
              </a:ext>
            </a:extLst>
          </p:cNvPr>
          <p:cNvSpPr>
            <a:spLocks noGrp="1"/>
          </p:cNvSpPr>
          <p:nvPr>
            <p:ph type="sldNum" sz="quarter" idx="3"/>
          </p:nvPr>
        </p:nvSpPr>
        <p:spPr>
          <a:xfrm>
            <a:off x="0" y="8810626"/>
            <a:ext cx="3038475" cy="466726"/>
          </a:xfrm>
          <a:prstGeom prst="rect">
            <a:avLst/>
          </a:prstGeom>
        </p:spPr>
        <p:txBody>
          <a:bodyPr vert="horz" lIns="91440" tIns="45720" rIns="91440" bIns="45720" rtlCol="0" anchor="b"/>
          <a:lstStyle>
            <a:lvl1pPr algn="r">
              <a:defRPr sz="1200"/>
            </a:lvl1pPr>
          </a:lstStyle>
          <a:p>
            <a:pPr algn="l"/>
            <a:fld id="{C75DCF9F-B5D2-4E17-BF72-5579017E6EA3}" type="slidenum">
              <a:rPr lang="en-US" smtClean="0">
                <a:latin typeface="+mn-lt"/>
              </a:rPr>
              <a:pPr algn="l"/>
              <a:t>‹#›</a:t>
            </a:fld>
            <a:endParaRPr lang="en-US" dirty="0">
              <a:latin typeface="+mn-lt"/>
            </a:endParaRPr>
          </a:p>
        </p:txBody>
      </p:sp>
    </p:spTree>
    <p:extLst>
      <p:ext uri="{BB962C8B-B14F-4D97-AF65-F5344CB8AC3E}">
        <p14:creationId xmlns:p14="http://schemas.microsoft.com/office/powerpoint/2010/main" val="17357578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970341" y="8801100"/>
            <a:ext cx="3038475" cy="466726"/>
          </a:xfrm>
          <a:prstGeom prst="rect">
            <a:avLst/>
          </a:prstGeom>
        </p:spPr>
        <p:txBody>
          <a:bodyPr vert="horz" lIns="91440" tIns="45720" rIns="91440" bIns="45720" rtlCol="0"/>
          <a:lstStyle>
            <a:lvl1pPr algn="r">
              <a:defRPr sz="1200">
                <a:latin typeface="+mn-lt"/>
              </a:defRPr>
            </a:lvl1pPr>
          </a:lstStyle>
          <a:p>
            <a:fld id="{D7992059-949A-4D84-A84D-82EB5F97947B}" type="datetimeFigureOut">
              <a:rPr lang="en-US" smtClean="0"/>
              <a:pPr/>
              <a:t>8/30/2021</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4473577"/>
            <a:ext cx="5607050" cy="3660774"/>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5"/>
          </p:nvPr>
        </p:nvSpPr>
        <p:spPr>
          <a:xfrm>
            <a:off x="1" y="8801100"/>
            <a:ext cx="3038475" cy="466726"/>
          </a:xfrm>
          <a:prstGeom prst="rect">
            <a:avLst/>
          </a:prstGeom>
        </p:spPr>
        <p:txBody>
          <a:bodyPr vert="horz" lIns="91440" tIns="45720" rIns="91440" bIns="45720" rtlCol="0" anchor="b"/>
          <a:lstStyle>
            <a:lvl1pPr algn="l">
              <a:defRPr sz="1200">
                <a:latin typeface="+mn-lt"/>
              </a:defRPr>
            </a:lvl1pPr>
          </a:lstStyle>
          <a:p>
            <a:fld id="{DBFF095A-F86B-4B29-8A9F-DF3D3D1F3E2A}" type="slidenum">
              <a:rPr lang="en-US" smtClean="0"/>
              <a:pPr/>
              <a:t>‹#›</a:t>
            </a:fld>
            <a:endParaRPr lang="en-US" dirty="0"/>
          </a:p>
        </p:txBody>
      </p:sp>
    </p:spTree>
    <p:extLst>
      <p:ext uri="{BB962C8B-B14F-4D97-AF65-F5344CB8AC3E}">
        <p14:creationId xmlns:p14="http://schemas.microsoft.com/office/powerpoint/2010/main" val="1877089979"/>
      </p:ext>
    </p:extLst>
  </p:cSld>
  <p:clrMap bg1="lt1" tx1="dk1" bg2="lt2" tx2="dk2" accent1="accent1" accent2="accent2" accent3="accent3" accent4="accent4" accent5="accent5" accent6="accent6" hlink="hlink" folHlink="folHlink"/>
  <p:notesStyle>
    <a:lvl1pPr marL="0" algn="l" defTabSz="914400" rtl="0" eaLnBrk="1" latinLnBrk="0" hangingPunct="1">
      <a:lnSpc>
        <a:spcPct val="90000"/>
      </a:lnSpc>
      <a:spcBef>
        <a:spcPts val="300"/>
      </a:spcBef>
      <a:defRPr sz="1200" kern="1200">
        <a:solidFill>
          <a:schemeClr val="tx1"/>
        </a:solidFill>
        <a:latin typeface="+mn-lt"/>
        <a:ea typeface="+mn-ea"/>
        <a:cs typeface="+mn-cs"/>
      </a:defRPr>
    </a:lvl1pPr>
    <a:lvl2pPr marL="457200" algn="l" defTabSz="914400" rtl="0" eaLnBrk="1" latinLnBrk="0" hangingPunct="1">
      <a:lnSpc>
        <a:spcPct val="90000"/>
      </a:lnSpc>
      <a:spcBef>
        <a:spcPts val="300"/>
      </a:spcBef>
      <a:defRPr sz="1200" kern="1200">
        <a:solidFill>
          <a:schemeClr val="tx1"/>
        </a:solidFill>
        <a:latin typeface="+mn-lt"/>
        <a:ea typeface="+mn-ea"/>
        <a:cs typeface="+mn-cs"/>
      </a:defRPr>
    </a:lvl2pPr>
    <a:lvl3pPr marL="914400" algn="l" defTabSz="914400" rtl="0" eaLnBrk="1" latinLnBrk="0" hangingPunct="1">
      <a:lnSpc>
        <a:spcPct val="90000"/>
      </a:lnSpc>
      <a:spcBef>
        <a:spcPts val="300"/>
      </a:spcBef>
      <a:defRPr sz="1200" kern="1200">
        <a:solidFill>
          <a:schemeClr val="tx1"/>
        </a:solidFill>
        <a:latin typeface="+mn-lt"/>
        <a:ea typeface="+mn-ea"/>
        <a:cs typeface="+mn-cs"/>
      </a:defRPr>
    </a:lvl3pPr>
    <a:lvl4pPr marL="1371600" algn="l" defTabSz="914400" rtl="0" eaLnBrk="1" latinLnBrk="0" hangingPunct="1">
      <a:lnSpc>
        <a:spcPct val="90000"/>
      </a:lnSpc>
      <a:spcBef>
        <a:spcPts val="300"/>
      </a:spcBef>
      <a:defRPr sz="1200" kern="1200">
        <a:solidFill>
          <a:schemeClr val="tx1"/>
        </a:solidFill>
        <a:latin typeface="+mn-lt"/>
        <a:ea typeface="+mn-ea"/>
        <a:cs typeface="+mn-cs"/>
      </a:defRPr>
    </a:lvl4pPr>
    <a:lvl5pPr marL="1828800" algn="l" defTabSz="914400" rtl="0" eaLnBrk="1" latinLnBrk="0" hangingPunct="1">
      <a:lnSpc>
        <a:spcPct val="90000"/>
      </a:lnSpc>
      <a:spcBef>
        <a:spcPts val="300"/>
      </a:spcBef>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337BA4A-B024-42C0-AEE3-721B228F8259}"/>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C29E6EA7-E7F1-42F0-95B8-1B1A5A465AF6}"/>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pic>
        <p:nvPicPr>
          <p:cNvPr id="5" name="Picture 4">
            <a:extLst>
              <a:ext uri="{FF2B5EF4-FFF2-40B4-BE49-F238E27FC236}">
                <a16:creationId xmlns:a16="http://schemas.microsoft.com/office/drawing/2014/main" id="{F7A5D040-4FD6-4BA1-AC81-B5CFF26CC671}"/>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a:stretch/>
        </p:blipFill>
        <p:spPr>
          <a:xfrm>
            <a:off x="274321" y="1074420"/>
            <a:ext cx="11334582" cy="4233245"/>
          </a:xfrm>
          <a:prstGeom prst="rect">
            <a:avLst/>
          </a:prstGeom>
        </p:spPr>
      </p:pic>
      <p:sp>
        <p:nvSpPr>
          <p:cNvPr id="10" name="TextBox 9"/>
          <p:cNvSpPr txBox="1"/>
          <p:nvPr userDrawn="1"/>
        </p:nvSpPr>
        <p:spPr>
          <a:xfrm>
            <a:off x="267160" y="5343835"/>
            <a:ext cx="5384807" cy="276999"/>
          </a:xfrm>
          <a:prstGeom prst="rect">
            <a:avLst/>
          </a:prstGeom>
          <a:noFill/>
        </p:spPr>
        <p:txBody>
          <a:bodyPr wrap="square" rtlCol="0">
            <a:spAutoFit/>
          </a:bodyPr>
          <a:lstStyle/>
          <a:p>
            <a:r>
              <a:rPr lang="en-US" sz="1200" b="0" dirty="0">
                <a:solidFill>
                  <a:schemeClr val="tx1"/>
                </a:solidFill>
                <a:latin typeface="Century Gothic" panose="020B0502020202020204" pitchFamily="34" charset="0"/>
              </a:rPr>
              <a:t>ORNL is managed by UT-Battelle, LLC for the US Department of Energy</a:t>
            </a:r>
          </a:p>
        </p:txBody>
      </p:sp>
      <p:sp>
        <p:nvSpPr>
          <p:cNvPr id="2" name="Title 1"/>
          <p:cNvSpPr>
            <a:spLocks noGrp="1"/>
          </p:cNvSpPr>
          <p:nvPr userDrawn="1">
            <p:ph type="ctrTitle" hasCustomPrompt="1"/>
          </p:nvPr>
        </p:nvSpPr>
        <p:spPr>
          <a:xfrm>
            <a:off x="428736" y="1388962"/>
            <a:ext cx="8678194" cy="978729"/>
          </a:xfrm>
        </p:spPr>
        <p:txBody>
          <a:bodyPr/>
          <a:lstStyle>
            <a:lvl1pPr algn="l">
              <a:defRPr sz="3200" b="0" baseline="0">
                <a:solidFill>
                  <a:schemeClr val="bg1"/>
                </a:solidFill>
                <a:latin typeface="Century Gothic" panose="020B0502020202020204" pitchFamily="34" charset="0"/>
              </a:defRPr>
            </a:lvl1pPr>
          </a:lstStyle>
          <a:p>
            <a:r>
              <a:rPr lang="en-US" dirty="0"/>
              <a:t>Click to edit Master </a:t>
            </a:r>
            <a:br>
              <a:rPr lang="en-US" dirty="0"/>
            </a:br>
            <a:r>
              <a:rPr lang="en-US" dirty="0"/>
              <a:t>title style</a:t>
            </a:r>
          </a:p>
        </p:txBody>
      </p:sp>
      <p:sp>
        <p:nvSpPr>
          <p:cNvPr id="3" name="Subtitle 2"/>
          <p:cNvSpPr>
            <a:spLocks noGrp="1"/>
          </p:cNvSpPr>
          <p:nvPr userDrawn="1">
            <p:ph type="subTitle" idx="1"/>
          </p:nvPr>
        </p:nvSpPr>
        <p:spPr>
          <a:xfrm>
            <a:off x="447481" y="3013455"/>
            <a:ext cx="5440514" cy="2028101"/>
          </a:xfrm>
        </p:spPr>
        <p:txBody>
          <a:bodyPr/>
          <a:lstStyle>
            <a:lvl1pPr marL="0" indent="0" algn="l">
              <a:buNone/>
              <a:defRPr sz="2000" baseline="0">
                <a:solidFill>
                  <a:schemeClr val="bg1"/>
                </a:solidFill>
                <a:latin typeface="Century Gothic" panose="020B0502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13" name="Picture 12">
            <a:extLst>
              <a:ext uri="{FF2B5EF4-FFF2-40B4-BE49-F238E27FC236}">
                <a16:creationId xmlns:a16="http://schemas.microsoft.com/office/drawing/2014/main" id="{05E99884-2636-4794-A093-0F9256951E03}"/>
              </a:ext>
            </a:extLst>
          </p:cNvPr>
          <p:cNvPicPr>
            <a:picLocks noChangeAspect="1"/>
          </p:cNvPicPr>
          <p:nvPr userDrawn="1"/>
        </p:nvPicPr>
        <p:blipFill>
          <a:blip r:embed="rId3"/>
          <a:stretch>
            <a:fillRect/>
          </a:stretch>
        </p:blipFill>
        <p:spPr>
          <a:xfrm>
            <a:off x="413129" y="456244"/>
            <a:ext cx="1088136" cy="261860"/>
          </a:xfrm>
          <a:prstGeom prst="rect">
            <a:avLst/>
          </a:prstGeom>
        </p:spPr>
      </p:pic>
      <p:sp>
        <p:nvSpPr>
          <p:cNvPr id="15" name="Freeform 7">
            <a:extLst>
              <a:ext uri="{FF2B5EF4-FFF2-40B4-BE49-F238E27FC236}">
                <a16:creationId xmlns:a16="http://schemas.microsoft.com/office/drawing/2014/main" id="{454A96CC-B6D3-471D-892D-1DBFEFBD0D12}"/>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rgbClr val="BFBFB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latin typeface="+mn-lt"/>
              <a:cs typeface="+mn-cs"/>
            </a:endParaRPr>
          </a:p>
        </p:txBody>
      </p:sp>
      <p:pic>
        <p:nvPicPr>
          <p:cNvPr id="14" name="Picture 13">
            <a:extLst>
              <a:ext uri="{FF2B5EF4-FFF2-40B4-BE49-F238E27FC236}">
                <a16:creationId xmlns:a16="http://schemas.microsoft.com/office/drawing/2014/main" id="{027030A5-C7D7-48D4-B261-45DC936EE5D9}"/>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9934576" y="5409488"/>
            <a:ext cx="1603756" cy="388553"/>
          </a:xfrm>
          <a:prstGeom prst="rect">
            <a:avLst/>
          </a:prstGeom>
        </p:spPr>
      </p:pic>
    </p:spTree>
    <p:extLst>
      <p:ext uri="{BB962C8B-B14F-4D97-AF65-F5344CB8AC3E}">
        <p14:creationId xmlns:p14="http://schemas.microsoft.com/office/powerpoint/2010/main" val="3793082440"/>
      </p:ext>
    </p:extLst>
  </p:cSld>
  <p:clrMapOvr>
    <a:masterClrMapping/>
  </p:clrMapOvr>
  <p:extLst>
    <p:ext uri="{DCECCB84-F9BA-43D5-87BE-67443E8EF086}">
      <p15:sldGuideLst xmlns:p15="http://schemas.microsoft.com/office/powerpoint/2012/main">
        <p15:guide id="1" pos="216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9767" y="274320"/>
            <a:ext cx="11430000" cy="539496"/>
          </a:xfrm>
        </p:spPr>
        <p:txBody>
          <a:bodyPr/>
          <a:lstStyle>
            <a:lvl1pPr>
              <a:lnSpc>
                <a:spcPct val="90000"/>
              </a:lnSpc>
              <a:defRPr sz="3200"/>
            </a:lvl1pPr>
          </a:lstStyle>
          <a:p>
            <a:r>
              <a:rPr lang="en-US" dirty="0"/>
              <a:t>Click to edit Master title style</a:t>
            </a:r>
          </a:p>
        </p:txBody>
      </p:sp>
      <p:sp>
        <p:nvSpPr>
          <p:cNvPr id="3" name="Content Placeholder 2"/>
          <p:cNvSpPr>
            <a:spLocks noGrp="1"/>
          </p:cNvSpPr>
          <p:nvPr>
            <p:ph idx="1"/>
          </p:nvPr>
        </p:nvSpPr>
        <p:spPr>
          <a:xfrm>
            <a:off x="448055" y="947148"/>
            <a:ext cx="11430000" cy="5355074"/>
          </a:xfrm>
        </p:spPr>
        <p:txBody>
          <a:bodyPr/>
          <a:lstStyle>
            <a:lvl1pPr marL="288925" indent="-288925">
              <a:spcBef>
                <a:spcPts val="600"/>
              </a:spcBef>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spcBef>
                <a:spcPts val="600"/>
              </a:spcBef>
              <a:buClr>
                <a:schemeClr val="tx1"/>
              </a:buClr>
              <a:buSzPct val="90000"/>
              <a:buFont typeface="Century Gothic" panose="020B0502020202020204" pitchFamily="34" charset="0"/>
              <a:buChar char="–"/>
              <a:defRPr>
                <a:latin typeface="+mn-lt"/>
                <a:cs typeface="Arial" panose="020B0604020202020204" pitchFamily="34" charset="0"/>
              </a:defRPr>
            </a:lvl2pPr>
            <a:lvl3pPr marL="1031875" indent="-288925">
              <a:spcBef>
                <a:spcPts val="600"/>
              </a:spcBef>
              <a:buClr>
                <a:schemeClr val="tx1"/>
              </a:buClr>
              <a:buSzPct val="90000"/>
              <a:buFont typeface="Century Gothic" panose="020B0502020202020204" pitchFamily="34" charset="0"/>
              <a:buChar char="•"/>
              <a:defRPr>
                <a:latin typeface="+mn-lt"/>
                <a:cs typeface="Arial" panose="020B0604020202020204" pitchFamily="34" charset="0"/>
              </a:defRPr>
            </a:lvl3pPr>
            <a:lvl4pPr>
              <a:buClr>
                <a:schemeClr val="tx1"/>
              </a:buClr>
              <a:defRPr>
                <a:latin typeface="+mn-lt"/>
                <a:cs typeface="Arial" panose="020B0604020202020204" pitchFamily="34" charset="0"/>
              </a:defRPr>
            </a:lvl4pPr>
            <a:lvl5pPr marL="1482725" indent="-222250">
              <a:buClr>
                <a:schemeClr val="tx1"/>
              </a:buClr>
              <a:buFont typeface="Arial" panose="020B0604020202020204" pitchFamily="34" charset="0"/>
              <a:buChar char="•"/>
              <a:defRPr>
                <a:latin typeface="+mn-lt"/>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p:txBody>
      </p:sp>
      <p:sp>
        <p:nvSpPr>
          <p:cNvPr id="10" name="Rectangle 9">
            <a:extLst>
              <a:ext uri="{FF2B5EF4-FFF2-40B4-BE49-F238E27FC236}">
                <a16:creationId xmlns:a16="http://schemas.microsoft.com/office/drawing/2014/main" id="{E885FFDA-509C-4548-B17D-5409853CA429}"/>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4" name="Rectangle 6">
            <a:extLst>
              <a:ext uri="{FF2B5EF4-FFF2-40B4-BE49-F238E27FC236}">
                <a16:creationId xmlns:a16="http://schemas.microsoft.com/office/drawing/2014/main" id="{AD9F2534-297B-446C-B822-74E3C23864F7}"/>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200" smtClean="0">
                <a:solidFill>
                  <a:schemeClr val="bg1"/>
                </a:solidFill>
                <a:latin typeface="+mn-lt"/>
                <a:cs typeface="Times New Roman" panose="02020603050405020304" pitchFamily="18" charset="0"/>
              </a:rPr>
              <a:pPr algn="ctr" defTabSz="173038">
                <a:lnSpc>
                  <a:spcPct val="90000"/>
                </a:lnSpc>
                <a:tabLst>
                  <a:tab pos="230188" algn="l"/>
                </a:tabLst>
                <a:defRPr/>
              </a:pPr>
              <a:t>‹#›</a:t>
            </a:fld>
            <a:endParaRPr lang="en-US" sz="1200" dirty="0">
              <a:solidFill>
                <a:schemeClr val="bg1"/>
              </a:solidFill>
              <a:latin typeface="+mn-lt"/>
              <a:cs typeface="Times New Roman" panose="02020603050405020304" pitchFamily="18" charset="0"/>
            </a:endParaRPr>
          </a:p>
        </p:txBody>
      </p:sp>
      <p:sp>
        <p:nvSpPr>
          <p:cNvPr id="8" name="Rectangle 256">
            <a:extLst>
              <a:ext uri="{FF2B5EF4-FFF2-40B4-BE49-F238E27FC236}">
                <a16:creationId xmlns:a16="http://schemas.microsoft.com/office/drawing/2014/main" id="{6349825E-C749-4CDB-BDE4-DDAFE00D2BF9}"/>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pic>
        <p:nvPicPr>
          <p:cNvPr id="14" name="Picture 13">
            <a:extLst>
              <a:ext uri="{FF2B5EF4-FFF2-40B4-BE49-F238E27FC236}">
                <a16:creationId xmlns:a16="http://schemas.microsoft.com/office/drawing/2014/main" id="{65298622-4D3C-4849-B0FA-4101271A784D}"/>
              </a:ext>
            </a:extLst>
          </p:cNvPr>
          <p:cNvPicPr>
            <a:picLocks noChangeAspect="1"/>
          </p:cNvPicPr>
          <p:nvPr userDrawn="1"/>
        </p:nvPicPr>
        <p:blipFill>
          <a:blip r:embed="rId2"/>
          <a:stretch>
            <a:fillRect/>
          </a:stretch>
        </p:blipFill>
        <p:spPr>
          <a:xfrm>
            <a:off x="405644" y="6452482"/>
            <a:ext cx="2112264" cy="301752"/>
          </a:xfrm>
          <a:prstGeom prst="rect">
            <a:avLst/>
          </a:prstGeom>
        </p:spPr>
      </p:pic>
      <p:sp>
        <p:nvSpPr>
          <p:cNvPr id="9" name="TextBox 8">
            <a:extLst>
              <a:ext uri="{FF2B5EF4-FFF2-40B4-BE49-F238E27FC236}">
                <a16:creationId xmlns:a16="http://schemas.microsoft.com/office/drawing/2014/main" id="{CF3A1AE5-746F-4057-86D7-F0AA4F73942C}"/>
              </a:ext>
            </a:extLst>
          </p:cNvPr>
          <p:cNvSpPr txBox="1"/>
          <p:nvPr userDrawn="1"/>
        </p:nvSpPr>
        <p:spPr>
          <a:xfrm>
            <a:off x="9821917" y="6302222"/>
            <a:ext cx="2037851" cy="400110"/>
          </a:xfrm>
          <a:prstGeom prst="rect">
            <a:avLst/>
          </a:prstGeom>
          <a:noFill/>
        </p:spPr>
        <p:txBody>
          <a:bodyPr wrap="square" rtlCol="0">
            <a:spAutoFit/>
          </a:bodyPr>
          <a:lstStyle/>
          <a:p>
            <a:pPr algn="l"/>
            <a:r>
              <a:rPr lang="en-US" sz="1000" b="0" dirty="0">
                <a:solidFill>
                  <a:srgbClr val="BFBFBF"/>
                </a:solidFill>
                <a:latin typeface="Arial" pitchFamily="34" charset="0"/>
                <a:cs typeface="Arial" pitchFamily="34" charset="0"/>
              </a:rPr>
              <a:t>PPU DOE/SC IPR</a:t>
            </a:r>
            <a:endParaRPr lang="en-US" sz="1000" b="0" baseline="0" dirty="0">
              <a:solidFill>
                <a:srgbClr val="BFBFBF"/>
              </a:solidFill>
              <a:latin typeface="Arial" pitchFamily="34" charset="0"/>
              <a:cs typeface="Arial" pitchFamily="34" charset="0"/>
            </a:endParaRPr>
          </a:p>
          <a:p>
            <a:pPr algn="l"/>
            <a:r>
              <a:rPr lang="en-US" sz="1000" b="0" baseline="0" dirty="0">
                <a:solidFill>
                  <a:srgbClr val="BFBFBF"/>
                </a:solidFill>
                <a:latin typeface="Arial" pitchFamily="34" charset="0"/>
                <a:cs typeface="Arial" pitchFamily="34" charset="0"/>
              </a:rPr>
              <a:t>September 14-17, 2021</a:t>
            </a:r>
          </a:p>
        </p:txBody>
      </p:sp>
    </p:spTree>
    <p:extLst>
      <p:ext uri="{BB962C8B-B14F-4D97-AF65-F5344CB8AC3E}">
        <p14:creationId xmlns:p14="http://schemas.microsoft.com/office/powerpoint/2010/main" val="22274589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8/30/2021</a:t>
            </a:fld>
            <a:endParaRPr lang="en-US" dirty="0"/>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333312821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F862842F-612F-3641-9908-4224FD3698B3}"/>
              </a:ext>
            </a:extLst>
          </p:cNvPr>
          <p:cNvPicPr>
            <a:picLocks noChangeAspect="1"/>
          </p:cNvPicPr>
          <p:nvPr userDrawn="1"/>
        </p:nvPicPr>
        <p:blipFill>
          <a:blip r:embed="rId5"/>
          <a:stretch>
            <a:fillRect/>
          </a:stretch>
        </p:blipFill>
        <p:spPr>
          <a:xfrm>
            <a:off x="405644" y="6452482"/>
            <a:ext cx="2112264" cy="301752"/>
          </a:xfrm>
          <a:prstGeom prst="rect">
            <a:avLst/>
          </a:prstGeom>
        </p:spPr>
      </p:pic>
      <p:sp>
        <p:nvSpPr>
          <p:cNvPr id="1026" name="Title Placeholder 1"/>
          <p:cNvSpPr>
            <a:spLocks noGrp="1"/>
          </p:cNvSpPr>
          <p:nvPr>
            <p:ph type="title"/>
          </p:nvPr>
        </p:nvSpPr>
        <p:spPr bwMode="auto">
          <a:xfrm>
            <a:off x="429768" y="274320"/>
            <a:ext cx="11430000" cy="5355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dirty="0"/>
              <a:t>Click to edit Master title style</a:t>
            </a:r>
          </a:p>
        </p:txBody>
      </p:sp>
      <p:sp>
        <p:nvSpPr>
          <p:cNvPr id="1027" name="Text Placeholder 2"/>
          <p:cNvSpPr>
            <a:spLocks noGrp="1"/>
          </p:cNvSpPr>
          <p:nvPr>
            <p:ph type="body" idx="1"/>
          </p:nvPr>
        </p:nvSpPr>
        <p:spPr bwMode="auto">
          <a:xfrm>
            <a:off x="451614" y="1650029"/>
            <a:ext cx="11419468" cy="40409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dirty="0"/>
              <a:t>Edit Master text styles</a:t>
            </a:r>
          </a:p>
          <a:p>
            <a:pPr lvl="1"/>
            <a:r>
              <a:rPr lang="en-US" dirty="0"/>
              <a:t>Second level</a:t>
            </a:r>
          </a:p>
          <a:p>
            <a:pPr lvl="2"/>
            <a:r>
              <a:rPr lang="en-US" dirty="0"/>
              <a:t>Third level</a:t>
            </a:r>
          </a:p>
        </p:txBody>
      </p:sp>
      <p:sp>
        <p:nvSpPr>
          <p:cNvPr id="8" name="Rectangle 6"/>
          <p:cNvSpPr>
            <a:spLocks noChangeArrowheads="1"/>
          </p:cNvSpPr>
          <p:nvPr/>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12" name="Rectangle 11">
            <a:extLst>
              <a:ext uri="{FF2B5EF4-FFF2-40B4-BE49-F238E27FC236}">
                <a16:creationId xmlns:a16="http://schemas.microsoft.com/office/drawing/2014/main" id="{4D3B0D07-6BED-A646-84B4-4749F06D6579}"/>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3" name="Rectangle 6">
            <a:extLst>
              <a:ext uri="{FF2B5EF4-FFF2-40B4-BE49-F238E27FC236}">
                <a16:creationId xmlns:a16="http://schemas.microsoft.com/office/drawing/2014/main" id="{5832D77F-AA48-5846-ACCE-C0EB6A92350A}"/>
              </a:ext>
            </a:extLst>
          </p:cNvPr>
          <p:cNvSpPr>
            <a:spLocks noChangeArrowheads="1"/>
          </p:cNvSpPr>
          <p:nvPr userDrawn="1"/>
        </p:nvSpPr>
        <p:spPr bwMode="auto">
          <a:xfrm flipH="1">
            <a:off x="-4391" y="6616607"/>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200" smtClean="0">
                <a:solidFill>
                  <a:schemeClr val="bg1"/>
                </a:solidFill>
                <a:latin typeface="+mn-lt"/>
                <a:cs typeface="Times New Roman" panose="02020603050405020304" pitchFamily="18" charset="0"/>
              </a:rPr>
              <a:pPr algn="ctr" defTabSz="173038">
                <a:lnSpc>
                  <a:spcPct val="90000"/>
                </a:lnSpc>
                <a:tabLst>
                  <a:tab pos="230188" algn="l"/>
                </a:tabLst>
                <a:defRPr/>
              </a:pPr>
              <a:t>‹#›</a:t>
            </a:fld>
            <a:endParaRPr lang="en-US" sz="1200" dirty="0">
              <a:solidFill>
                <a:schemeClr val="bg1"/>
              </a:solidFill>
              <a:latin typeface="+mn-lt"/>
              <a:cs typeface="Times New Roman" panose="02020603050405020304" pitchFamily="18" charset="0"/>
            </a:endParaRPr>
          </a:p>
        </p:txBody>
      </p:sp>
      <p:sp>
        <p:nvSpPr>
          <p:cNvPr id="10" name="Rectangle 256">
            <a:extLst>
              <a:ext uri="{FF2B5EF4-FFF2-40B4-BE49-F238E27FC236}">
                <a16:creationId xmlns:a16="http://schemas.microsoft.com/office/drawing/2014/main" id="{323F2AC7-81B7-4181-8965-07F2D3F8B684}"/>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
        <p:nvSpPr>
          <p:cNvPr id="9" name="TextBox 8">
            <a:extLst>
              <a:ext uri="{FF2B5EF4-FFF2-40B4-BE49-F238E27FC236}">
                <a16:creationId xmlns:a16="http://schemas.microsoft.com/office/drawing/2014/main" id="{FD120E19-8932-43D2-8486-22CBE0B2C373}"/>
              </a:ext>
            </a:extLst>
          </p:cNvPr>
          <p:cNvSpPr txBox="1"/>
          <p:nvPr userDrawn="1"/>
        </p:nvSpPr>
        <p:spPr>
          <a:xfrm>
            <a:off x="9821917" y="6302222"/>
            <a:ext cx="2037851" cy="400110"/>
          </a:xfrm>
          <a:prstGeom prst="rect">
            <a:avLst/>
          </a:prstGeom>
          <a:noFill/>
        </p:spPr>
        <p:txBody>
          <a:bodyPr wrap="square" rtlCol="0">
            <a:spAutoFit/>
          </a:bodyPr>
          <a:lstStyle/>
          <a:p>
            <a:pPr algn="l"/>
            <a:r>
              <a:rPr lang="en-US" sz="1000" b="0" dirty="0">
                <a:solidFill>
                  <a:srgbClr val="BFBFBF"/>
                </a:solidFill>
                <a:latin typeface="Arial" pitchFamily="34" charset="0"/>
                <a:cs typeface="Arial" pitchFamily="34" charset="0"/>
              </a:rPr>
              <a:t>PPU Director’s Review</a:t>
            </a:r>
            <a:endParaRPr lang="en-US" sz="1000" b="0" baseline="0" dirty="0">
              <a:solidFill>
                <a:srgbClr val="BFBFBF"/>
              </a:solidFill>
              <a:latin typeface="Arial" pitchFamily="34" charset="0"/>
              <a:cs typeface="Arial" pitchFamily="34" charset="0"/>
            </a:endParaRPr>
          </a:p>
          <a:p>
            <a:pPr algn="l"/>
            <a:r>
              <a:rPr lang="en-US" sz="1000" b="0" baseline="0" dirty="0">
                <a:solidFill>
                  <a:srgbClr val="BFBFBF"/>
                </a:solidFill>
                <a:latin typeface="Arial" pitchFamily="34" charset="0"/>
                <a:cs typeface="Arial" pitchFamily="34" charset="0"/>
              </a:rPr>
              <a:t>August  3-5, 2021</a:t>
            </a:r>
          </a:p>
        </p:txBody>
      </p:sp>
    </p:spTree>
    <p:extLst>
      <p:ext uri="{BB962C8B-B14F-4D97-AF65-F5344CB8AC3E}">
        <p14:creationId xmlns:p14="http://schemas.microsoft.com/office/powerpoint/2010/main" val="2725756759"/>
      </p:ext>
    </p:extLst>
  </p:cSld>
  <p:clrMap bg1="lt1" tx1="dk1" bg2="lt2" tx2="dk2" accent1="accent1" accent2="accent2" accent3="accent3" accent4="accent4" accent5="accent5" accent6="accent6" hlink="hlink" folHlink="folHlink"/>
  <p:sldLayoutIdLst>
    <p:sldLayoutId id="2147483671" r:id="rId1"/>
    <p:sldLayoutId id="2147483732" r:id="rId2"/>
    <p:sldLayoutId id="2147483733" r:id="rId3"/>
  </p:sldLayoutIdLst>
  <p:txStyles>
    <p:titleStyle>
      <a:lvl1pPr algn="l" rtl="0" eaLnBrk="1" fontAlgn="base" hangingPunct="1">
        <a:lnSpc>
          <a:spcPct val="90000"/>
        </a:lnSpc>
        <a:spcBef>
          <a:spcPct val="0"/>
        </a:spcBef>
        <a:spcAft>
          <a:spcPct val="0"/>
        </a:spcAft>
        <a:defRPr sz="3200" b="0" kern="1200">
          <a:solidFill>
            <a:schemeClr val="tx1"/>
          </a:solidFill>
          <a:latin typeface="Century Gothic" panose="020B0502020202020204" pitchFamily="34" charset="0"/>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p:titleStyle>
    <p:bodyStyle>
      <a:lvl1pPr marL="287338" indent="-287338" algn="l" rtl="0" eaLnBrk="1" fontAlgn="base" hangingPunct="1">
        <a:lnSpc>
          <a:spcPct val="90000"/>
        </a:lnSpc>
        <a:spcBef>
          <a:spcPts val="600"/>
        </a:spcBef>
        <a:spcAft>
          <a:spcPct val="0"/>
        </a:spcAft>
        <a:buClr>
          <a:schemeClr val="tx1"/>
        </a:buClr>
        <a:buSzPct val="90000"/>
        <a:buFont typeface="Century Gothic" panose="020B0502020202020204" pitchFamily="34" charset="0"/>
        <a:buChar char="•"/>
        <a:defRPr sz="2800" kern="1200">
          <a:solidFill>
            <a:schemeClr val="tx1"/>
          </a:solidFill>
          <a:latin typeface="Century Gothic" panose="020B0502020202020204" pitchFamily="34" charset="0"/>
          <a:ea typeface="+mn-ea"/>
          <a:cs typeface="+mn-cs"/>
        </a:defRPr>
      </a:lvl1pPr>
      <a:lvl2pPr marL="688975" indent="-285750" algn="l" rtl="0" eaLnBrk="1" fontAlgn="base" hangingPunct="1">
        <a:lnSpc>
          <a:spcPct val="90000"/>
        </a:lnSpc>
        <a:spcBef>
          <a:spcPts val="600"/>
        </a:spcBef>
        <a:spcAft>
          <a:spcPct val="0"/>
        </a:spcAft>
        <a:buClr>
          <a:schemeClr val="tx1"/>
        </a:buClr>
        <a:buSzPct val="90000"/>
        <a:buFont typeface="Century Gothic" panose="020B0502020202020204" pitchFamily="34" charset="0"/>
        <a:buChar char="–"/>
        <a:defRPr sz="2400" kern="1200">
          <a:solidFill>
            <a:schemeClr val="tx1"/>
          </a:solidFill>
          <a:latin typeface="Century Gothic" panose="020B0502020202020204" pitchFamily="34" charset="0"/>
          <a:ea typeface="+mn-ea"/>
          <a:cs typeface="+mn-cs"/>
        </a:defRPr>
      </a:lvl2pPr>
      <a:lvl3pPr marL="1030288" indent="-285750" algn="l" rtl="0" eaLnBrk="1" fontAlgn="base" hangingPunct="1">
        <a:lnSpc>
          <a:spcPct val="90000"/>
        </a:lnSpc>
        <a:spcBef>
          <a:spcPts val="600"/>
        </a:spcBef>
        <a:spcAft>
          <a:spcPct val="0"/>
        </a:spcAft>
        <a:buClr>
          <a:schemeClr val="tx1"/>
        </a:buClr>
        <a:buSzPct val="90000"/>
        <a:buFont typeface="Century Gothic" panose="020B0502020202020204" pitchFamily="34" charset="0"/>
        <a:buChar char="•"/>
        <a:defRPr sz="2000" kern="1200">
          <a:solidFill>
            <a:schemeClr val="tx1"/>
          </a:solidFill>
          <a:latin typeface="Century Gothic" panose="020B0502020202020204" pitchFamily="34" charset="0"/>
          <a:ea typeface="+mn-ea"/>
          <a:cs typeface="+mn-cs"/>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4pPr>
      <a:lvl5pPr marL="1482725" indent="-222250" algn="l" rtl="0" eaLnBrk="1" fontAlgn="base" hangingPunct="1">
        <a:lnSpc>
          <a:spcPct val="90000"/>
        </a:lnSpc>
        <a:spcBef>
          <a:spcPts val="6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3" Type="http://schemas.openxmlformats.org/officeDocument/2006/relationships/image" Target="../media/image25.png"/><Relationship Id="rId18" Type="http://schemas.openxmlformats.org/officeDocument/2006/relationships/image" Target="../media/image30.png"/><Relationship Id="rId26" Type="http://schemas.openxmlformats.org/officeDocument/2006/relationships/image" Target="../media/image38.png"/><Relationship Id="rId39" Type="http://schemas.openxmlformats.org/officeDocument/2006/relationships/image" Target="../media/image51.png"/><Relationship Id="rId21" Type="http://schemas.openxmlformats.org/officeDocument/2006/relationships/image" Target="../media/image33.png"/><Relationship Id="rId34" Type="http://schemas.openxmlformats.org/officeDocument/2006/relationships/image" Target="../media/image46.png"/><Relationship Id="rId42" Type="http://schemas.openxmlformats.org/officeDocument/2006/relationships/image" Target="../media/image54.png"/><Relationship Id="rId47" Type="http://schemas.openxmlformats.org/officeDocument/2006/relationships/image" Target="../media/image59.png"/><Relationship Id="rId50" Type="http://schemas.openxmlformats.org/officeDocument/2006/relationships/image" Target="../media/image62.png"/><Relationship Id="rId55" Type="http://schemas.openxmlformats.org/officeDocument/2006/relationships/image" Target="../media/image67.png"/><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image" Target="../media/image29.png"/><Relationship Id="rId25" Type="http://schemas.openxmlformats.org/officeDocument/2006/relationships/image" Target="../media/image37.png"/><Relationship Id="rId33" Type="http://schemas.openxmlformats.org/officeDocument/2006/relationships/image" Target="../media/image45.png"/><Relationship Id="rId38" Type="http://schemas.openxmlformats.org/officeDocument/2006/relationships/image" Target="../media/image50.png"/><Relationship Id="rId46" Type="http://schemas.openxmlformats.org/officeDocument/2006/relationships/image" Target="../media/image58.png"/><Relationship Id="rId59" Type="http://schemas.openxmlformats.org/officeDocument/2006/relationships/image" Target="../media/image71.png"/><Relationship Id="rId2" Type="http://schemas.openxmlformats.org/officeDocument/2006/relationships/image" Target="../media/image14.png"/><Relationship Id="rId16" Type="http://schemas.openxmlformats.org/officeDocument/2006/relationships/image" Target="../media/image28.png"/><Relationship Id="rId20" Type="http://schemas.openxmlformats.org/officeDocument/2006/relationships/image" Target="../media/image32.png"/><Relationship Id="rId29" Type="http://schemas.openxmlformats.org/officeDocument/2006/relationships/image" Target="../media/image41.png"/><Relationship Id="rId41" Type="http://schemas.openxmlformats.org/officeDocument/2006/relationships/image" Target="../media/image53.png"/><Relationship Id="rId54" Type="http://schemas.openxmlformats.org/officeDocument/2006/relationships/image" Target="../media/image66.png"/><Relationship Id="rId1" Type="http://schemas.openxmlformats.org/officeDocument/2006/relationships/slideLayout" Target="../slideLayouts/slideLayout3.xml"/><Relationship Id="rId6" Type="http://schemas.openxmlformats.org/officeDocument/2006/relationships/image" Target="../media/image18.png"/><Relationship Id="rId11" Type="http://schemas.openxmlformats.org/officeDocument/2006/relationships/image" Target="../media/image23.png"/><Relationship Id="rId24" Type="http://schemas.openxmlformats.org/officeDocument/2006/relationships/image" Target="../media/image36.png"/><Relationship Id="rId32" Type="http://schemas.openxmlformats.org/officeDocument/2006/relationships/image" Target="../media/image44.png"/><Relationship Id="rId37" Type="http://schemas.openxmlformats.org/officeDocument/2006/relationships/image" Target="../media/image49.png"/><Relationship Id="rId40" Type="http://schemas.openxmlformats.org/officeDocument/2006/relationships/image" Target="../media/image52.png"/><Relationship Id="rId45" Type="http://schemas.openxmlformats.org/officeDocument/2006/relationships/image" Target="../media/image57.png"/><Relationship Id="rId53" Type="http://schemas.openxmlformats.org/officeDocument/2006/relationships/image" Target="../media/image65.png"/><Relationship Id="rId58" Type="http://schemas.openxmlformats.org/officeDocument/2006/relationships/image" Target="../media/image70.png"/><Relationship Id="rId5" Type="http://schemas.openxmlformats.org/officeDocument/2006/relationships/image" Target="../media/image17.png"/><Relationship Id="rId15" Type="http://schemas.openxmlformats.org/officeDocument/2006/relationships/image" Target="../media/image27.png"/><Relationship Id="rId23" Type="http://schemas.openxmlformats.org/officeDocument/2006/relationships/image" Target="../media/image35.png"/><Relationship Id="rId28" Type="http://schemas.openxmlformats.org/officeDocument/2006/relationships/image" Target="../media/image40.png"/><Relationship Id="rId36" Type="http://schemas.openxmlformats.org/officeDocument/2006/relationships/image" Target="../media/image48.png"/><Relationship Id="rId49" Type="http://schemas.openxmlformats.org/officeDocument/2006/relationships/image" Target="../media/image61.png"/><Relationship Id="rId57" Type="http://schemas.openxmlformats.org/officeDocument/2006/relationships/image" Target="../media/image69.png"/><Relationship Id="rId10" Type="http://schemas.openxmlformats.org/officeDocument/2006/relationships/image" Target="../media/image22.png"/><Relationship Id="rId19" Type="http://schemas.openxmlformats.org/officeDocument/2006/relationships/image" Target="../media/image31.png"/><Relationship Id="rId31" Type="http://schemas.openxmlformats.org/officeDocument/2006/relationships/image" Target="../media/image43.png"/><Relationship Id="rId44" Type="http://schemas.openxmlformats.org/officeDocument/2006/relationships/image" Target="../media/image56.png"/><Relationship Id="rId52" Type="http://schemas.openxmlformats.org/officeDocument/2006/relationships/image" Target="../media/image64.png"/><Relationship Id="rId60" Type="http://schemas.openxmlformats.org/officeDocument/2006/relationships/image" Target="../media/image72.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6.png"/><Relationship Id="rId22" Type="http://schemas.openxmlformats.org/officeDocument/2006/relationships/image" Target="../media/image34.png"/><Relationship Id="rId27" Type="http://schemas.openxmlformats.org/officeDocument/2006/relationships/image" Target="../media/image39.png"/><Relationship Id="rId30" Type="http://schemas.openxmlformats.org/officeDocument/2006/relationships/image" Target="../media/image42.png"/><Relationship Id="rId35" Type="http://schemas.openxmlformats.org/officeDocument/2006/relationships/image" Target="../media/image47.png"/><Relationship Id="rId43" Type="http://schemas.openxmlformats.org/officeDocument/2006/relationships/image" Target="../media/image55.png"/><Relationship Id="rId48" Type="http://schemas.openxmlformats.org/officeDocument/2006/relationships/image" Target="../media/image60.png"/><Relationship Id="rId56" Type="http://schemas.openxmlformats.org/officeDocument/2006/relationships/image" Target="../media/image68.png"/><Relationship Id="rId8" Type="http://schemas.openxmlformats.org/officeDocument/2006/relationships/image" Target="../media/image20.png"/><Relationship Id="rId51" Type="http://schemas.openxmlformats.org/officeDocument/2006/relationships/image" Target="../media/image63.png"/><Relationship Id="rId3"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47472" y="2109215"/>
            <a:ext cx="4702700" cy="755905"/>
          </a:xfrm>
        </p:spPr>
        <p:txBody>
          <a:bodyPr/>
          <a:lstStyle/>
          <a:p>
            <a:r>
              <a:rPr lang="en-US" b="1" dirty="0"/>
              <a:t>DOE/SC Independent Project Review of the Proton Power Upgrade Project</a:t>
            </a:r>
          </a:p>
          <a:p>
            <a:endParaRPr lang="en-US" dirty="0"/>
          </a:p>
        </p:txBody>
      </p:sp>
      <p:sp>
        <p:nvSpPr>
          <p:cNvPr id="4" name="Subtitle 2">
            <a:extLst>
              <a:ext uri="{FF2B5EF4-FFF2-40B4-BE49-F238E27FC236}">
                <a16:creationId xmlns:a16="http://schemas.microsoft.com/office/drawing/2014/main" id="{072314AD-83B8-6E4A-B9A7-E11C3868B27F}"/>
              </a:ext>
            </a:extLst>
          </p:cNvPr>
          <p:cNvSpPr txBox="1">
            <a:spLocks/>
          </p:cNvSpPr>
          <p:nvPr/>
        </p:nvSpPr>
        <p:spPr bwMode="auto">
          <a:xfrm>
            <a:off x="347472" y="3519891"/>
            <a:ext cx="5702131" cy="137799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0" indent="0" algn="l" rtl="0" eaLnBrk="1" fontAlgn="base" hangingPunct="1">
              <a:lnSpc>
                <a:spcPct val="90000"/>
              </a:lnSpc>
              <a:spcBef>
                <a:spcPts val="1400"/>
              </a:spcBef>
              <a:spcAft>
                <a:spcPct val="0"/>
              </a:spcAft>
              <a:buClr>
                <a:schemeClr val="tx2"/>
              </a:buClr>
              <a:buFont typeface="Arial" charset="0"/>
              <a:buNone/>
              <a:defRPr sz="2400" kern="1200">
                <a:solidFill>
                  <a:schemeClr val="tx1"/>
                </a:solidFill>
                <a:latin typeface="+mn-lt"/>
                <a:ea typeface="+mn-ea"/>
                <a:cs typeface="Arial" panose="020B0604020202020204" pitchFamily="34" charset="0"/>
              </a:defRPr>
            </a:lvl1pPr>
            <a:lvl2pPr marL="457200" indent="0" algn="ctr" rtl="0" eaLnBrk="1" fontAlgn="base" hangingPunct="1">
              <a:lnSpc>
                <a:spcPct val="90000"/>
              </a:lnSpc>
              <a:spcBef>
                <a:spcPts val="800"/>
              </a:spcBef>
              <a:spcAft>
                <a:spcPct val="0"/>
              </a:spcAft>
              <a:buClr>
                <a:schemeClr val="tx2"/>
              </a:buClr>
              <a:buFont typeface="Arial" charset="0"/>
              <a:buNone/>
              <a:defRPr sz="2400" kern="1200">
                <a:solidFill>
                  <a:schemeClr val="tx1">
                    <a:tint val="75000"/>
                  </a:schemeClr>
                </a:solidFill>
                <a:latin typeface="+mn-lt"/>
                <a:ea typeface="+mn-ea"/>
                <a:cs typeface="+mn-cs"/>
              </a:defRPr>
            </a:lvl2pPr>
            <a:lvl3pPr marL="914400" indent="0" algn="ctr" rtl="0" eaLnBrk="1" fontAlgn="base" hangingPunct="1">
              <a:lnSpc>
                <a:spcPct val="90000"/>
              </a:lnSpc>
              <a:spcBef>
                <a:spcPts val="800"/>
              </a:spcBef>
              <a:spcAft>
                <a:spcPct val="0"/>
              </a:spcAft>
              <a:buClr>
                <a:schemeClr val="tx2"/>
              </a:buClr>
              <a:buFont typeface="Arial" charset="0"/>
              <a:buNone/>
              <a:defRPr sz="2000" kern="1200">
                <a:solidFill>
                  <a:schemeClr val="tx1">
                    <a:tint val="75000"/>
                  </a:schemeClr>
                </a:solidFill>
                <a:latin typeface="+mn-lt"/>
                <a:ea typeface="+mn-ea"/>
                <a:cs typeface="+mn-cs"/>
              </a:defRPr>
            </a:lvl3pPr>
            <a:lvl4pPr marL="1371600" indent="0" algn="ctr" rtl="0" eaLnBrk="1" fontAlgn="base" hangingPunct="1">
              <a:lnSpc>
                <a:spcPct val="90000"/>
              </a:lnSpc>
              <a:spcBef>
                <a:spcPts val="800"/>
              </a:spcBef>
              <a:spcAft>
                <a:spcPct val="0"/>
              </a:spcAft>
              <a:buClr>
                <a:schemeClr val="tx2"/>
              </a:buClr>
              <a:buFont typeface="Arial" charset="0"/>
              <a:buNone/>
              <a:defRPr sz="1800" kern="1200">
                <a:solidFill>
                  <a:schemeClr val="tx1">
                    <a:tint val="75000"/>
                  </a:schemeClr>
                </a:solidFill>
                <a:latin typeface="+mn-lt"/>
                <a:ea typeface="+mn-ea"/>
                <a:cs typeface="+mn-cs"/>
              </a:defRPr>
            </a:lvl4pPr>
            <a:lvl5pPr marL="1828800" indent="0" algn="ctr" rtl="0" eaLnBrk="1" fontAlgn="base" hangingPunct="1">
              <a:lnSpc>
                <a:spcPct val="90000"/>
              </a:lnSpc>
              <a:spcBef>
                <a:spcPts val="600"/>
              </a:spcBef>
              <a:spcAft>
                <a:spcPct val="0"/>
              </a:spcAft>
              <a:buClr>
                <a:schemeClr val="tx2"/>
              </a:buClr>
              <a:buFont typeface="Arial" charset="0"/>
              <a:buNone/>
              <a:defRPr sz="18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nSpc>
                <a:spcPct val="100000"/>
              </a:lnSpc>
              <a:spcBef>
                <a:spcPts val="0"/>
              </a:spcBef>
            </a:pPr>
            <a:endParaRPr lang="en-US" sz="1400" b="1" dirty="0">
              <a:latin typeface="Arial Narrow" panose="020B0606020202030204" pitchFamily="34" charset="0"/>
            </a:endParaRPr>
          </a:p>
          <a:p>
            <a:pPr>
              <a:lnSpc>
                <a:spcPct val="100000"/>
              </a:lnSpc>
              <a:spcBef>
                <a:spcPts val="0"/>
              </a:spcBef>
            </a:pPr>
            <a:r>
              <a:rPr lang="en-US" sz="2000" b="1" dirty="0">
                <a:solidFill>
                  <a:schemeClr val="bg1"/>
                </a:solidFill>
                <a:latin typeface="Century Gothic" panose="020B0502020202020204" pitchFamily="34" charset="0"/>
              </a:rPr>
              <a:t>Greg Norman</a:t>
            </a:r>
          </a:p>
          <a:p>
            <a:pPr>
              <a:lnSpc>
                <a:spcPct val="100000"/>
              </a:lnSpc>
              <a:spcBef>
                <a:spcPts val="0"/>
              </a:spcBef>
            </a:pPr>
            <a:r>
              <a:rPr lang="en-US" sz="2000" dirty="0">
                <a:solidFill>
                  <a:schemeClr val="bg1"/>
                </a:solidFill>
                <a:latin typeface="Century Gothic" panose="020B0502020202020204" pitchFamily="34" charset="0"/>
              </a:rPr>
              <a:t>Level 3 Manager for RF System Utilities </a:t>
            </a:r>
          </a:p>
          <a:p>
            <a:pPr>
              <a:lnSpc>
                <a:spcPct val="100000"/>
              </a:lnSpc>
              <a:spcBef>
                <a:spcPts val="0"/>
              </a:spcBef>
            </a:pPr>
            <a:r>
              <a:rPr lang="en-US" sz="2000" dirty="0">
                <a:solidFill>
                  <a:schemeClr val="bg1"/>
                </a:solidFill>
                <a:latin typeface="Century Gothic" panose="020B0502020202020204" pitchFamily="34" charset="0"/>
              </a:rPr>
              <a:t>September 14-17, 2021</a:t>
            </a:r>
          </a:p>
          <a:p>
            <a:pPr>
              <a:lnSpc>
                <a:spcPct val="100000"/>
              </a:lnSpc>
              <a:spcBef>
                <a:spcPts val="0"/>
              </a:spcBef>
            </a:pPr>
            <a:endParaRPr lang="en-US" b="1" dirty="0"/>
          </a:p>
          <a:p>
            <a:pPr>
              <a:lnSpc>
                <a:spcPct val="100000"/>
              </a:lnSpc>
              <a:spcBef>
                <a:spcPts val="0"/>
              </a:spcBef>
            </a:pPr>
            <a:endParaRPr lang="en-US" b="1" dirty="0"/>
          </a:p>
          <a:p>
            <a:pPr>
              <a:lnSpc>
                <a:spcPct val="100000"/>
              </a:lnSpc>
              <a:spcBef>
                <a:spcPts val="0"/>
              </a:spcBef>
            </a:pPr>
            <a:endParaRPr lang="en-US" sz="1600" dirty="0"/>
          </a:p>
          <a:p>
            <a:endParaRPr lang="en-US" dirty="0"/>
          </a:p>
        </p:txBody>
      </p:sp>
      <p:grpSp>
        <p:nvGrpSpPr>
          <p:cNvPr id="5" name="Group 4">
            <a:extLst>
              <a:ext uri="{FF2B5EF4-FFF2-40B4-BE49-F238E27FC236}">
                <a16:creationId xmlns:a16="http://schemas.microsoft.com/office/drawing/2014/main" id="{3CF42CF9-0429-4A09-BCDF-CF9E3487102D}"/>
              </a:ext>
            </a:extLst>
          </p:cNvPr>
          <p:cNvGrpSpPr/>
          <p:nvPr/>
        </p:nvGrpSpPr>
        <p:grpSpPr>
          <a:xfrm>
            <a:off x="6664003" y="1467358"/>
            <a:ext cx="3240473" cy="3273716"/>
            <a:chOff x="6945943" y="1033555"/>
            <a:chExt cx="3750440" cy="3799512"/>
          </a:xfrm>
        </p:grpSpPr>
        <p:pic>
          <p:nvPicPr>
            <p:cNvPr id="6" name="Picture 5">
              <a:extLst>
                <a:ext uri="{FF2B5EF4-FFF2-40B4-BE49-F238E27FC236}">
                  <a16:creationId xmlns:a16="http://schemas.microsoft.com/office/drawing/2014/main" id="{4C4A4EB3-0E48-456A-BC84-EC0BC3DC6208}"/>
                </a:ext>
              </a:extLst>
            </p:cNvPr>
            <p:cNvPicPr preferRelativeResize="0">
              <a:picLocks noChangeArrowheads="1"/>
            </p:cNvPicPr>
            <p:nvPr/>
          </p:nvPicPr>
          <p:blipFill rotWithShape="1">
            <a:blip r:embed="rId2" cstate="print">
              <a:extLst>
                <a:ext uri="{28A0092B-C50C-407E-A947-70E740481C1C}">
                  <a14:useLocalDpi xmlns:a14="http://schemas.microsoft.com/office/drawing/2010/main" val="0"/>
                </a:ext>
              </a:extLst>
            </a:blip>
            <a:srcRect l="14592" t="528" r="33679" b="7508"/>
            <a:stretch/>
          </p:blipFill>
          <p:spPr bwMode="auto">
            <a:xfrm>
              <a:off x="6945943" y="1033555"/>
              <a:ext cx="2382192" cy="2382192"/>
            </a:xfrm>
            <a:prstGeom prst="ellipse">
              <a:avLst/>
            </a:prstGeom>
            <a:noFill/>
            <a:ln w="76200">
              <a:solidFill>
                <a:schemeClr val="bg2">
                  <a:lumMod val="95000"/>
                  <a:alpha val="65000"/>
                </a:schemeClr>
              </a:solidFill>
              <a:miter lim="800000"/>
              <a:headEnd/>
              <a:tailEnd/>
            </a:ln>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36B269DE-4986-46AB-B747-CCA1CE35B3F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7295" t="-312" r="11884" b="9963"/>
            <a:stretch/>
          </p:blipFill>
          <p:spPr>
            <a:xfrm>
              <a:off x="8628438" y="1658698"/>
              <a:ext cx="2067945" cy="2067945"/>
            </a:xfrm>
            <a:prstGeom prst="ellipse">
              <a:avLst/>
            </a:prstGeom>
            <a:noFill/>
            <a:ln w="76200">
              <a:solidFill>
                <a:schemeClr val="bg2">
                  <a:lumMod val="95000"/>
                  <a:alpha val="65000"/>
                </a:schemeClr>
              </a:solidFill>
            </a:ln>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D7A3A831-DC07-4E67-B120-C5F7EA1E8B4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667" r="16667"/>
            <a:stretch/>
          </p:blipFill>
          <p:spPr>
            <a:xfrm>
              <a:off x="7878631" y="2998273"/>
              <a:ext cx="1834794" cy="1834794"/>
            </a:xfrm>
            <a:prstGeom prst="ellipse">
              <a:avLst/>
            </a:prstGeom>
            <a:blipFill>
              <a:blip r:embed="rId5" cstate="print">
                <a:extLst>
                  <a:ext uri="{28A0092B-C50C-407E-A947-70E740481C1C}">
                    <a14:useLocalDpi xmlns:a14="http://schemas.microsoft.com/office/drawing/2010/main"/>
                  </a:ext>
                </a:extLst>
              </a:blip>
              <a:stretch>
                <a:fillRect/>
              </a:stretch>
            </a:blipFill>
            <a:ln w="76200">
              <a:solidFill>
                <a:schemeClr val="bg2">
                  <a:lumMod val="95000"/>
                  <a:alpha val="65000"/>
                </a:schemeClr>
              </a:solidFill>
            </a:ln>
            <a:effectLst>
              <a:outerShdw blurRad="50800" dist="38100" dir="2700000" algn="tl" rotWithShape="0">
                <a:prstClr val="black">
                  <a:alpha val="40000"/>
                </a:prstClr>
              </a:outerShdw>
            </a:effectLst>
          </p:spPr>
        </p:pic>
      </p:grpSp>
      <p:sp>
        <p:nvSpPr>
          <p:cNvPr id="11" name="TextBox 10">
            <a:extLst>
              <a:ext uri="{FF2B5EF4-FFF2-40B4-BE49-F238E27FC236}">
                <a16:creationId xmlns:a16="http://schemas.microsoft.com/office/drawing/2014/main" id="{36589B06-3CAE-4C9F-BA9C-B8C39C4D7B4B}"/>
              </a:ext>
            </a:extLst>
          </p:cNvPr>
          <p:cNvSpPr txBox="1"/>
          <p:nvPr/>
        </p:nvSpPr>
        <p:spPr>
          <a:xfrm>
            <a:off x="347472" y="1327150"/>
            <a:ext cx="6038850" cy="535531"/>
          </a:xfrm>
          <a:prstGeom prst="rect">
            <a:avLst/>
          </a:prstGeom>
          <a:noFill/>
        </p:spPr>
        <p:txBody>
          <a:bodyPr wrap="square" rtlCol="0">
            <a:spAutoFit/>
          </a:bodyPr>
          <a:lstStyle/>
          <a:p>
            <a:pPr>
              <a:lnSpc>
                <a:spcPct val="90000"/>
              </a:lnSpc>
            </a:pPr>
            <a:r>
              <a:rPr lang="en-US" sz="3200" dirty="0">
                <a:solidFill>
                  <a:schemeClr val="bg1"/>
                </a:solidFill>
                <a:latin typeface="+mj-lt"/>
              </a:rPr>
              <a:t>P.03.07 RF System Utilities</a:t>
            </a:r>
          </a:p>
        </p:txBody>
      </p:sp>
    </p:spTree>
    <p:extLst>
      <p:ext uri="{BB962C8B-B14F-4D97-AF65-F5344CB8AC3E}">
        <p14:creationId xmlns:p14="http://schemas.microsoft.com/office/powerpoint/2010/main" val="41852767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Progress since CD 2/3</a:t>
            </a:r>
          </a:p>
        </p:txBody>
      </p:sp>
      <p:sp>
        <p:nvSpPr>
          <p:cNvPr id="3" name="Content Placeholder 2"/>
          <p:cNvSpPr>
            <a:spLocks noGrp="1"/>
          </p:cNvSpPr>
          <p:nvPr>
            <p:ph idx="1"/>
          </p:nvPr>
        </p:nvSpPr>
        <p:spPr/>
        <p:txBody>
          <a:bodyPr/>
          <a:lstStyle/>
          <a:p>
            <a:pPr marL="288925" lvl="1">
              <a:buFont typeface="Century Gothic" panose="020B0502020202020204" pitchFamily="34" charset="0"/>
              <a:buChar char="•"/>
            </a:pPr>
            <a:r>
              <a:rPr lang="en-US" sz="2800" dirty="0">
                <a:latin typeface="Century Gothic" panose="020B0502020202020204" pitchFamily="34" charset="0"/>
              </a:rPr>
              <a:t>P.3.7.4 Modify KL-04 DTL DI Water Cooling System</a:t>
            </a:r>
          </a:p>
          <a:p>
            <a:pPr lvl="1"/>
            <a:r>
              <a:rPr lang="en-US" dirty="0"/>
              <a:t>CD-2/3 12 Month Look-Ahead</a:t>
            </a:r>
          </a:p>
          <a:p>
            <a:pPr lvl="2"/>
            <a:r>
              <a:rPr lang="en-US" i="1" dirty="0"/>
              <a:t>“All design and construction documents are complete and approved and ready for start of construction in June 2021”</a:t>
            </a:r>
          </a:p>
          <a:p>
            <a:pPr marL="398463" lvl="1" indent="0">
              <a:buNone/>
            </a:pPr>
            <a:endParaRPr lang="en-US" dirty="0"/>
          </a:p>
          <a:p>
            <a:pPr lvl="1"/>
            <a:r>
              <a:rPr lang="en-US" dirty="0"/>
              <a:t>Progress:</a:t>
            </a:r>
          </a:p>
          <a:p>
            <a:pPr lvl="2"/>
            <a:r>
              <a:rPr lang="en-US" dirty="0"/>
              <a:t>Construction was moved back to Oct-21 (Outage FY22A)after a more fully developed installation schedule showed more outage days were required </a:t>
            </a:r>
          </a:p>
          <a:p>
            <a:pPr lvl="2"/>
            <a:r>
              <a:rPr lang="en-US" dirty="0"/>
              <a:t>The new pumps, motors, and Variable Frequency Drives are on order and scheduled to be received in September 2021</a:t>
            </a:r>
            <a:endParaRPr lang="en-US" dirty="0">
              <a:solidFill>
                <a:srgbClr val="FF0000"/>
              </a:solidFill>
            </a:endParaRPr>
          </a:p>
          <a:p>
            <a:pPr lvl="2"/>
            <a:r>
              <a:rPr lang="en-US" dirty="0"/>
              <a:t>The installation contract has been awarded </a:t>
            </a:r>
          </a:p>
        </p:txBody>
      </p:sp>
      <p:sp>
        <p:nvSpPr>
          <p:cNvPr id="7" name="Rectangle: Rounded Corners 6">
            <a:extLst>
              <a:ext uri="{FF2B5EF4-FFF2-40B4-BE49-F238E27FC236}">
                <a16:creationId xmlns:a16="http://schemas.microsoft.com/office/drawing/2014/main" id="{7307627D-3B40-4A13-B375-63B60E48B47A}"/>
              </a:ext>
            </a:extLst>
          </p:cNvPr>
          <p:cNvSpPr/>
          <p:nvPr/>
        </p:nvSpPr>
        <p:spPr>
          <a:xfrm>
            <a:off x="9872830" y="365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1,2</a:t>
            </a:r>
            <a:endParaRPr lang="en-US" b="1" dirty="0">
              <a:solidFill>
                <a:schemeClr val="bg1"/>
              </a:solidFill>
            </a:endParaRPr>
          </a:p>
        </p:txBody>
      </p:sp>
    </p:spTree>
    <p:extLst>
      <p:ext uri="{BB962C8B-B14F-4D97-AF65-F5344CB8AC3E}">
        <p14:creationId xmlns:p14="http://schemas.microsoft.com/office/powerpoint/2010/main" val="26267245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Progress since CD 2/3</a:t>
            </a:r>
          </a:p>
        </p:txBody>
      </p:sp>
      <p:sp>
        <p:nvSpPr>
          <p:cNvPr id="3" name="Content Placeholder 2"/>
          <p:cNvSpPr>
            <a:spLocks noGrp="1"/>
          </p:cNvSpPr>
          <p:nvPr>
            <p:ph idx="1"/>
          </p:nvPr>
        </p:nvSpPr>
        <p:spPr/>
        <p:txBody>
          <a:bodyPr/>
          <a:lstStyle/>
          <a:p>
            <a:pPr marL="288925" lvl="1">
              <a:buFont typeface="Century Gothic" panose="020B0502020202020204" pitchFamily="34" charset="0"/>
              <a:buChar char="•"/>
            </a:pPr>
            <a:r>
              <a:rPr lang="en-US" sz="2800" dirty="0">
                <a:latin typeface="Century Gothic" panose="020B0502020202020204" pitchFamily="34" charset="0"/>
              </a:rPr>
              <a:t>P.3.7.7 Klystron Gallery SCL Electrical Utilities</a:t>
            </a:r>
          </a:p>
          <a:p>
            <a:pPr lvl="1"/>
            <a:r>
              <a:rPr lang="en-US" dirty="0"/>
              <a:t>CD-2/3 12 Month Look-Ahead</a:t>
            </a:r>
          </a:p>
          <a:p>
            <a:pPr lvl="2"/>
            <a:r>
              <a:rPr lang="en-US" sz="1800" i="1" dirty="0"/>
              <a:t>“Remainder of cable, racks, and hardware necessary for completion of  PHASE 1 (CM31 &amp; CM32) will be purchased and received and the PHASE 1 installation will begin”</a:t>
            </a:r>
          </a:p>
          <a:p>
            <a:pPr lvl="1"/>
            <a:r>
              <a:rPr lang="en-US" dirty="0"/>
              <a:t>Progress:</a:t>
            </a:r>
          </a:p>
          <a:p>
            <a:pPr lvl="2"/>
            <a:r>
              <a:rPr lang="en-US" sz="1400" dirty="0"/>
              <a:t>All cable, racks, and hardware for Phase 1 installation have been purchased. All have been received with the following exceptions: </a:t>
            </a:r>
          </a:p>
          <a:p>
            <a:pPr lvl="4"/>
            <a:r>
              <a:rPr lang="en-US" sz="1400" dirty="0"/>
              <a:t>CRYO Marshalling, Tuner and CRYO Control racks  [Obsolescence of specified components]</a:t>
            </a:r>
          </a:p>
          <a:p>
            <a:pPr lvl="4"/>
            <a:r>
              <a:rPr lang="en-US" sz="1400" dirty="0"/>
              <a:t>~ ½ the vacuum connectors.  Beam Line and Insulating [Availability]</a:t>
            </a:r>
          </a:p>
          <a:p>
            <a:pPr lvl="4"/>
            <a:r>
              <a:rPr lang="en-US" sz="1400" dirty="0"/>
              <a:t>Specialized cables delivery has been delayed [Availability]</a:t>
            </a:r>
          </a:p>
          <a:p>
            <a:pPr lvl="2"/>
            <a:r>
              <a:rPr lang="en-US" sz="1400" dirty="0"/>
              <a:t>Installation of the ground plane for the racks and equipment involved with Phase 1 is underway</a:t>
            </a:r>
          </a:p>
          <a:p>
            <a:pPr lvl="2"/>
            <a:r>
              <a:rPr lang="en-US" sz="1400" dirty="0"/>
              <a:t>All racks that have been received for Phase 1 are installed</a:t>
            </a:r>
          </a:p>
          <a:p>
            <a:pPr lvl="2"/>
            <a:r>
              <a:rPr lang="en-US" sz="1400" dirty="0"/>
              <a:t>Waterfall cable tray to technical racks is complete for rack rows 53,52,51 and 50</a:t>
            </a:r>
          </a:p>
          <a:p>
            <a:pPr lvl="2"/>
            <a:r>
              <a:rPr lang="en-US" sz="1400" dirty="0"/>
              <a:t>2100 VAC OKONITE cable pulls from PPU Substations to corresponding HVCM SCR locations are complete</a:t>
            </a:r>
          </a:p>
          <a:p>
            <a:pPr lvl="2"/>
            <a:r>
              <a:rPr lang="en-US" sz="1400" dirty="0"/>
              <a:t>13.8 KV AC feeds to the PPU substations are complete</a:t>
            </a:r>
          </a:p>
          <a:p>
            <a:pPr lvl="2"/>
            <a:r>
              <a:rPr lang="en-US" sz="1400" dirty="0"/>
              <a:t>Cable pull lists for the October Outage are complete for LLRF, CRYO and Beam Line &amp; Insulating Vacuum Systems</a:t>
            </a:r>
          </a:p>
          <a:p>
            <a:pPr lvl="2"/>
            <a:r>
              <a:rPr lang="en-US" sz="1400" dirty="0"/>
              <a:t>Cable pulls for AC service to rack rows 53, 52, 51, 50 and 49 is underway</a:t>
            </a:r>
          </a:p>
          <a:p>
            <a:pPr marL="742950" lvl="2" indent="0">
              <a:buNone/>
            </a:pPr>
            <a:endParaRPr lang="en-US" sz="2400" dirty="0">
              <a:latin typeface="Century Gothic" panose="020B0502020202020204" pitchFamily="34" charset="0"/>
            </a:endParaRPr>
          </a:p>
          <a:p>
            <a:pPr marL="398463" lvl="1" indent="0">
              <a:buNone/>
            </a:pPr>
            <a:endParaRPr lang="en-US" dirty="0"/>
          </a:p>
          <a:p>
            <a:pPr marL="398463" lvl="1" indent="0">
              <a:buNone/>
            </a:pPr>
            <a:endParaRPr lang="en-US" dirty="0"/>
          </a:p>
          <a:p>
            <a:pPr marL="0" indent="0">
              <a:buNone/>
            </a:pPr>
            <a:endParaRPr lang="en-US" dirty="0"/>
          </a:p>
        </p:txBody>
      </p:sp>
      <p:sp>
        <p:nvSpPr>
          <p:cNvPr id="7" name="Rectangle: Rounded Corners 6">
            <a:extLst>
              <a:ext uri="{FF2B5EF4-FFF2-40B4-BE49-F238E27FC236}">
                <a16:creationId xmlns:a16="http://schemas.microsoft.com/office/drawing/2014/main" id="{7307627D-3B40-4A13-B375-63B60E48B47A}"/>
              </a:ext>
            </a:extLst>
          </p:cNvPr>
          <p:cNvSpPr/>
          <p:nvPr/>
        </p:nvSpPr>
        <p:spPr>
          <a:xfrm>
            <a:off x="9872830" y="365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1,2</a:t>
            </a:r>
            <a:endParaRPr lang="en-US" b="1" dirty="0">
              <a:solidFill>
                <a:schemeClr val="bg1"/>
              </a:solidFill>
            </a:endParaRPr>
          </a:p>
        </p:txBody>
      </p:sp>
    </p:spTree>
    <p:extLst>
      <p:ext uri="{BB962C8B-B14F-4D97-AF65-F5344CB8AC3E}">
        <p14:creationId xmlns:p14="http://schemas.microsoft.com/office/powerpoint/2010/main" val="9132698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9DE87-2CA6-4D10-BB0F-4AF2FF6EA710}"/>
              </a:ext>
            </a:extLst>
          </p:cNvPr>
          <p:cNvSpPr>
            <a:spLocks noGrp="1"/>
          </p:cNvSpPr>
          <p:nvPr>
            <p:ph type="title"/>
          </p:nvPr>
        </p:nvSpPr>
        <p:spPr/>
        <p:txBody>
          <a:bodyPr/>
          <a:lstStyle/>
          <a:p>
            <a:r>
              <a:rPr lang="en-US" dirty="0"/>
              <a:t>Progress since CD 2/3</a:t>
            </a:r>
          </a:p>
        </p:txBody>
      </p:sp>
      <p:sp>
        <p:nvSpPr>
          <p:cNvPr id="3" name="TextBox 2">
            <a:extLst>
              <a:ext uri="{FF2B5EF4-FFF2-40B4-BE49-F238E27FC236}">
                <a16:creationId xmlns:a16="http://schemas.microsoft.com/office/drawing/2014/main" id="{351A5DD7-99DC-4F29-82E4-EF765F1F4CB6}"/>
              </a:ext>
            </a:extLst>
          </p:cNvPr>
          <p:cNvSpPr txBox="1"/>
          <p:nvPr/>
        </p:nvSpPr>
        <p:spPr>
          <a:xfrm>
            <a:off x="429766" y="3151279"/>
            <a:ext cx="11179314" cy="341632"/>
          </a:xfrm>
          <a:prstGeom prst="rect">
            <a:avLst/>
          </a:prstGeom>
          <a:noFill/>
        </p:spPr>
        <p:txBody>
          <a:bodyPr wrap="square" rtlCol="0">
            <a:spAutoFit/>
          </a:bodyPr>
          <a:lstStyle/>
          <a:p>
            <a:pPr marL="285750" indent="-285750" algn="l">
              <a:lnSpc>
                <a:spcPct val="90000"/>
              </a:lnSpc>
              <a:buFont typeface="Arial" panose="020B0604020202020204" pitchFamily="34" charset="0"/>
              <a:buChar char="•"/>
            </a:pPr>
            <a:r>
              <a:rPr lang="en-US" dirty="0">
                <a:latin typeface="+mn-lt"/>
              </a:rPr>
              <a:t>16% of the scheduled work has been completed with an increase of $613K in BAC since CD 2/3</a:t>
            </a:r>
          </a:p>
        </p:txBody>
      </p:sp>
      <p:sp>
        <p:nvSpPr>
          <p:cNvPr id="5" name="Rectangle: Rounded Corners 4">
            <a:extLst>
              <a:ext uri="{FF2B5EF4-FFF2-40B4-BE49-F238E27FC236}">
                <a16:creationId xmlns:a16="http://schemas.microsoft.com/office/drawing/2014/main" id="{E6B9D8F6-9282-41EA-9844-DFD54CD8C207}"/>
              </a:ext>
            </a:extLst>
          </p:cNvPr>
          <p:cNvSpPr/>
          <p:nvPr/>
        </p:nvSpPr>
        <p:spPr>
          <a:xfrm>
            <a:off x="9872830" y="365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4</a:t>
            </a:r>
            <a:endParaRPr lang="en-US" b="1" dirty="0">
              <a:solidFill>
                <a:schemeClr val="bg1"/>
              </a:solidFill>
            </a:endParaRPr>
          </a:p>
        </p:txBody>
      </p:sp>
      <p:pic>
        <p:nvPicPr>
          <p:cNvPr id="9" name="Content Placeholder 2">
            <a:extLst>
              <a:ext uri="{FF2B5EF4-FFF2-40B4-BE49-F238E27FC236}">
                <a16:creationId xmlns:a16="http://schemas.microsoft.com/office/drawing/2014/main" id="{F5332056-CB41-4749-AC67-52A0A46F9DED}"/>
              </a:ext>
            </a:extLst>
          </p:cNvPr>
          <p:cNvPicPr>
            <a:picLocks noGrp="1" noChangeAspect="1"/>
          </p:cNvPicPr>
          <p:nvPr>
            <p:ph idx="1"/>
          </p:nvPr>
        </p:nvPicPr>
        <p:blipFill>
          <a:blip r:embed="rId2"/>
          <a:stretch>
            <a:fillRect/>
          </a:stretch>
        </p:blipFill>
        <p:spPr>
          <a:xfrm>
            <a:off x="429767" y="1701079"/>
            <a:ext cx="11430000" cy="935573"/>
          </a:xfrm>
          <a:prstGeom prst="rect">
            <a:avLst/>
          </a:prstGeom>
        </p:spPr>
      </p:pic>
      <p:sp>
        <p:nvSpPr>
          <p:cNvPr id="7" name="Oval 6">
            <a:extLst>
              <a:ext uri="{FF2B5EF4-FFF2-40B4-BE49-F238E27FC236}">
                <a16:creationId xmlns:a16="http://schemas.microsoft.com/office/drawing/2014/main" id="{A5210166-6BAC-435D-BE0C-8BE47F217AB7}"/>
              </a:ext>
            </a:extLst>
          </p:cNvPr>
          <p:cNvSpPr/>
          <p:nvPr/>
        </p:nvSpPr>
        <p:spPr>
          <a:xfrm>
            <a:off x="9786346" y="1390493"/>
            <a:ext cx="2259551" cy="1556747"/>
          </a:xfrm>
          <a:prstGeom prst="ellipse">
            <a:avLst/>
          </a:prstGeom>
          <a:noFill/>
          <a:ln w="38100">
            <a:solidFill>
              <a:srgbClr val="FF00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Tree>
    <p:extLst>
      <p:ext uri="{BB962C8B-B14F-4D97-AF65-F5344CB8AC3E}">
        <p14:creationId xmlns:p14="http://schemas.microsoft.com/office/powerpoint/2010/main" val="25880637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C6913-61B9-467B-BDC9-9D68DCA7C505}"/>
              </a:ext>
            </a:extLst>
          </p:cNvPr>
          <p:cNvSpPr>
            <a:spLocks noGrp="1"/>
          </p:cNvSpPr>
          <p:nvPr>
            <p:ph type="title"/>
          </p:nvPr>
        </p:nvSpPr>
        <p:spPr/>
        <p:txBody>
          <a:bodyPr/>
          <a:lstStyle/>
          <a:p>
            <a:r>
              <a:rPr lang="en-US" dirty="0"/>
              <a:t>Project Change Requests since CD 2/3</a:t>
            </a:r>
          </a:p>
        </p:txBody>
      </p:sp>
      <p:pic>
        <p:nvPicPr>
          <p:cNvPr id="7" name="Picture 6">
            <a:extLst>
              <a:ext uri="{FF2B5EF4-FFF2-40B4-BE49-F238E27FC236}">
                <a16:creationId xmlns:a16="http://schemas.microsoft.com/office/drawing/2014/main" id="{D6B2B640-BA70-4FB1-9E9E-682C962E7866}"/>
              </a:ext>
            </a:extLst>
          </p:cNvPr>
          <p:cNvPicPr>
            <a:picLocks noChangeAspect="1"/>
          </p:cNvPicPr>
          <p:nvPr/>
        </p:nvPicPr>
        <p:blipFill>
          <a:blip r:embed="rId2"/>
          <a:stretch>
            <a:fillRect/>
          </a:stretch>
        </p:blipFill>
        <p:spPr>
          <a:xfrm>
            <a:off x="2967215" y="869058"/>
            <a:ext cx="5708249" cy="5569867"/>
          </a:xfrm>
          <a:prstGeom prst="rect">
            <a:avLst/>
          </a:prstGeom>
        </p:spPr>
      </p:pic>
      <p:sp>
        <p:nvSpPr>
          <p:cNvPr id="4" name="Rectangle: Rounded Corners 3">
            <a:extLst>
              <a:ext uri="{FF2B5EF4-FFF2-40B4-BE49-F238E27FC236}">
                <a16:creationId xmlns:a16="http://schemas.microsoft.com/office/drawing/2014/main" id="{973205E8-FA4F-4DA0-9534-4D1F4940C7BE}"/>
              </a:ext>
            </a:extLst>
          </p:cNvPr>
          <p:cNvSpPr/>
          <p:nvPr/>
        </p:nvSpPr>
        <p:spPr>
          <a:xfrm>
            <a:off x="9872830" y="365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4</a:t>
            </a:r>
            <a:endParaRPr lang="en-US" b="1" dirty="0">
              <a:solidFill>
                <a:schemeClr val="bg1"/>
              </a:solidFill>
            </a:endParaRPr>
          </a:p>
        </p:txBody>
      </p:sp>
      <p:sp>
        <p:nvSpPr>
          <p:cNvPr id="3" name="Rectangle 2">
            <a:extLst>
              <a:ext uri="{FF2B5EF4-FFF2-40B4-BE49-F238E27FC236}">
                <a16:creationId xmlns:a16="http://schemas.microsoft.com/office/drawing/2014/main" id="{55A07128-FF79-4891-AC2D-91379BFA00FF}"/>
              </a:ext>
            </a:extLst>
          </p:cNvPr>
          <p:cNvSpPr/>
          <p:nvPr/>
        </p:nvSpPr>
        <p:spPr>
          <a:xfrm>
            <a:off x="5282052" y="900854"/>
            <a:ext cx="953145" cy="90311"/>
          </a:xfrm>
          <a:prstGeom prst="rect">
            <a:avLst/>
          </a:prstGeom>
          <a:solidFill>
            <a:schemeClr val="accent2">
              <a:lumMod val="75000"/>
            </a:schemeClr>
          </a:solidFill>
          <a:ln w="38100">
            <a:solidFill>
              <a:schemeClr val="accent2">
                <a:lumMod val="75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Tree>
    <p:extLst>
      <p:ext uri="{BB962C8B-B14F-4D97-AF65-F5344CB8AC3E}">
        <p14:creationId xmlns:p14="http://schemas.microsoft.com/office/powerpoint/2010/main" val="698881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71608-900A-EA4E-9673-97FFC3D14BB8}"/>
              </a:ext>
            </a:extLst>
          </p:cNvPr>
          <p:cNvSpPr>
            <a:spLocks noGrp="1"/>
          </p:cNvSpPr>
          <p:nvPr>
            <p:ph type="title"/>
          </p:nvPr>
        </p:nvSpPr>
        <p:spPr/>
        <p:txBody>
          <a:bodyPr/>
          <a:lstStyle/>
          <a:p>
            <a:r>
              <a:rPr lang="en-US" dirty="0"/>
              <a:t>Challenges</a:t>
            </a:r>
          </a:p>
        </p:txBody>
      </p:sp>
      <p:sp>
        <p:nvSpPr>
          <p:cNvPr id="3" name="Content Placeholder 2">
            <a:extLst>
              <a:ext uri="{FF2B5EF4-FFF2-40B4-BE49-F238E27FC236}">
                <a16:creationId xmlns:a16="http://schemas.microsoft.com/office/drawing/2014/main" id="{27BF6969-DEE8-F248-9F28-CFAC526F6A0D}"/>
              </a:ext>
            </a:extLst>
          </p:cNvPr>
          <p:cNvSpPr>
            <a:spLocks noGrp="1"/>
          </p:cNvSpPr>
          <p:nvPr>
            <p:ph idx="1"/>
          </p:nvPr>
        </p:nvSpPr>
        <p:spPr>
          <a:xfrm>
            <a:off x="429767" y="1228606"/>
            <a:ext cx="11430000" cy="5355074"/>
          </a:xfrm>
        </p:spPr>
        <p:txBody>
          <a:bodyPr/>
          <a:lstStyle/>
          <a:p>
            <a:r>
              <a:rPr lang="en-US" dirty="0"/>
              <a:t>P.3.7.2 New KL-06 SCL DI Water Cooling System</a:t>
            </a:r>
          </a:p>
          <a:p>
            <a:pPr lvl="1"/>
            <a:r>
              <a:rPr lang="en-US" sz="2000" dirty="0">
                <a:latin typeface="Century Gothic" panose="020B0502020202020204" pitchFamily="34" charset="0"/>
                <a:cs typeface="+mn-cs"/>
              </a:rPr>
              <a:t>No current challenges</a:t>
            </a:r>
          </a:p>
          <a:p>
            <a:pPr lvl="1"/>
            <a:endParaRPr lang="en-US" sz="2000" dirty="0">
              <a:latin typeface="Century Gothic" panose="020B0502020202020204" pitchFamily="34" charset="0"/>
              <a:cs typeface="+mn-cs"/>
            </a:endParaRPr>
          </a:p>
          <a:p>
            <a:pPr marL="288925" lvl="1">
              <a:buFont typeface="Century Gothic" panose="020B0502020202020204" pitchFamily="34" charset="0"/>
              <a:buChar char="•"/>
            </a:pPr>
            <a:r>
              <a:rPr lang="en-US" sz="2800" dirty="0">
                <a:latin typeface="Century Gothic" panose="020B0502020202020204" pitchFamily="34" charset="0"/>
              </a:rPr>
              <a:t>P.3.7.4 Modify KL-04 DTL DI Water Cooling System</a:t>
            </a:r>
          </a:p>
          <a:p>
            <a:pPr lvl="1"/>
            <a:r>
              <a:rPr lang="en-US" sz="2000" dirty="0">
                <a:latin typeface="Century Gothic" panose="020B0502020202020204" pitchFamily="34" charset="0"/>
                <a:cs typeface="+mn-cs"/>
              </a:rPr>
              <a:t>No current challenges</a:t>
            </a:r>
          </a:p>
          <a:p>
            <a:pPr marL="398463" lvl="1" indent="0">
              <a:buNone/>
            </a:pPr>
            <a:endParaRPr lang="en-US" dirty="0"/>
          </a:p>
          <a:p>
            <a:pPr marL="0" indent="0">
              <a:buNone/>
            </a:pPr>
            <a:endParaRPr lang="en-US" dirty="0"/>
          </a:p>
        </p:txBody>
      </p:sp>
      <p:sp>
        <p:nvSpPr>
          <p:cNvPr id="4" name="Rectangle: Rounded Corners 3">
            <a:extLst>
              <a:ext uri="{FF2B5EF4-FFF2-40B4-BE49-F238E27FC236}">
                <a16:creationId xmlns:a16="http://schemas.microsoft.com/office/drawing/2014/main" id="{863D6B6D-F719-44C6-93E3-026731A9844B}"/>
              </a:ext>
            </a:extLst>
          </p:cNvPr>
          <p:cNvSpPr/>
          <p:nvPr/>
        </p:nvSpPr>
        <p:spPr>
          <a:xfrm>
            <a:off x="9872830" y="365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1,2</a:t>
            </a:r>
            <a:endParaRPr lang="en-US" b="1" dirty="0">
              <a:solidFill>
                <a:schemeClr val="bg1"/>
              </a:solidFill>
            </a:endParaRPr>
          </a:p>
        </p:txBody>
      </p:sp>
    </p:spTree>
    <p:extLst>
      <p:ext uri="{BB962C8B-B14F-4D97-AF65-F5344CB8AC3E}">
        <p14:creationId xmlns:p14="http://schemas.microsoft.com/office/powerpoint/2010/main" val="12420027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71608-900A-EA4E-9673-97FFC3D14BB8}"/>
              </a:ext>
            </a:extLst>
          </p:cNvPr>
          <p:cNvSpPr>
            <a:spLocks noGrp="1"/>
          </p:cNvSpPr>
          <p:nvPr>
            <p:ph type="title"/>
          </p:nvPr>
        </p:nvSpPr>
        <p:spPr/>
        <p:txBody>
          <a:bodyPr/>
          <a:lstStyle/>
          <a:p>
            <a:r>
              <a:rPr lang="en-US" dirty="0"/>
              <a:t>Challenges (</a:t>
            </a:r>
            <a:r>
              <a:rPr lang="en-US" dirty="0" err="1"/>
              <a:t>cont</a:t>
            </a:r>
            <a:r>
              <a:rPr lang="en-US" dirty="0"/>
              <a:t>)</a:t>
            </a:r>
          </a:p>
        </p:txBody>
      </p:sp>
      <p:sp>
        <p:nvSpPr>
          <p:cNvPr id="3" name="Content Placeholder 2">
            <a:extLst>
              <a:ext uri="{FF2B5EF4-FFF2-40B4-BE49-F238E27FC236}">
                <a16:creationId xmlns:a16="http://schemas.microsoft.com/office/drawing/2014/main" id="{27BF6969-DEE8-F248-9F28-CFAC526F6A0D}"/>
              </a:ext>
            </a:extLst>
          </p:cNvPr>
          <p:cNvSpPr>
            <a:spLocks noGrp="1"/>
          </p:cNvSpPr>
          <p:nvPr>
            <p:ph idx="1"/>
          </p:nvPr>
        </p:nvSpPr>
        <p:spPr/>
        <p:txBody>
          <a:bodyPr/>
          <a:lstStyle/>
          <a:p>
            <a:pPr marL="288925" lvl="1">
              <a:buFont typeface="Century Gothic" panose="020B0502020202020204" pitchFamily="34" charset="0"/>
              <a:buChar char="•"/>
            </a:pPr>
            <a:r>
              <a:rPr lang="en-US" sz="2800" dirty="0">
                <a:latin typeface="Century Gothic" panose="020B0502020202020204" pitchFamily="34" charset="0"/>
              </a:rPr>
              <a:t>P.3.7.7 Klystron Gallery SCL Electrical Utilities</a:t>
            </a:r>
          </a:p>
          <a:p>
            <a:pPr marL="0" lvl="1" indent="0">
              <a:buNone/>
            </a:pPr>
            <a:endParaRPr lang="en-US" sz="2800" dirty="0">
              <a:latin typeface="Century Gothic" panose="020B0502020202020204" pitchFamily="34" charset="0"/>
            </a:endParaRPr>
          </a:p>
          <a:p>
            <a:pPr lvl="1"/>
            <a:r>
              <a:rPr lang="en-US" dirty="0"/>
              <a:t>Late completion of Klystron Gallery SCL area construction delayed the utilities installation start date</a:t>
            </a:r>
          </a:p>
          <a:p>
            <a:pPr lvl="1"/>
            <a:r>
              <a:rPr lang="en-US" dirty="0"/>
              <a:t>Availability of Davis-Bacon craft personnel is compromised</a:t>
            </a:r>
          </a:p>
          <a:p>
            <a:pPr lvl="1"/>
            <a:r>
              <a:rPr lang="en-US" dirty="0"/>
              <a:t>Technical equipment delivery delays</a:t>
            </a:r>
          </a:p>
          <a:p>
            <a:pPr lvl="1"/>
            <a:r>
              <a:rPr lang="en-US" dirty="0"/>
              <a:t>Availability or obsolescence of specified parts, [cable, connectors, system components</a:t>
            </a:r>
          </a:p>
          <a:p>
            <a:pPr marL="398463" lvl="1" indent="0">
              <a:buNone/>
            </a:pPr>
            <a:endParaRPr lang="en-US" dirty="0"/>
          </a:p>
          <a:p>
            <a:pPr lvl="2"/>
            <a:r>
              <a:rPr lang="en-US" sz="1600" i="1" dirty="0"/>
              <a:t>A PCR was processed in June which has updated the baseline based on all of the above</a:t>
            </a:r>
          </a:p>
          <a:p>
            <a:pPr marL="398463" lvl="1" indent="0">
              <a:buNone/>
            </a:pPr>
            <a:endParaRPr lang="en-US" sz="1800" dirty="0">
              <a:solidFill>
                <a:srgbClr val="FF0000"/>
              </a:solidFill>
            </a:endParaRPr>
          </a:p>
        </p:txBody>
      </p:sp>
      <p:sp>
        <p:nvSpPr>
          <p:cNvPr id="4" name="Rectangle: Rounded Corners 3">
            <a:extLst>
              <a:ext uri="{FF2B5EF4-FFF2-40B4-BE49-F238E27FC236}">
                <a16:creationId xmlns:a16="http://schemas.microsoft.com/office/drawing/2014/main" id="{2A6DF71C-4040-4352-A375-617B3EA90B0A}"/>
              </a:ext>
            </a:extLst>
          </p:cNvPr>
          <p:cNvSpPr/>
          <p:nvPr/>
        </p:nvSpPr>
        <p:spPr>
          <a:xfrm>
            <a:off x="9872830" y="365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1,2</a:t>
            </a:r>
            <a:endParaRPr lang="en-US" b="1" dirty="0">
              <a:solidFill>
                <a:schemeClr val="bg1"/>
              </a:solidFill>
            </a:endParaRPr>
          </a:p>
        </p:txBody>
      </p:sp>
    </p:spTree>
    <p:extLst>
      <p:ext uri="{BB962C8B-B14F-4D97-AF65-F5344CB8AC3E}">
        <p14:creationId xmlns:p14="http://schemas.microsoft.com/office/powerpoint/2010/main" val="36256082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472E5-F83E-4250-B4D7-35C3A2C01B08}"/>
              </a:ext>
            </a:extLst>
          </p:cNvPr>
          <p:cNvSpPr>
            <a:spLocks noGrp="1"/>
          </p:cNvSpPr>
          <p:nvPr>
            <p:ph type="title"/>
          </p:nvPr>
        </p:nvSpPr>
        <p:spPr/>
        <p:txBody>
          <a:bodyPr/>
          <a:lstStyle/>
          <a:p>
            <a:r>
              <a:rPr lang="en-US" dirty="0"/>
              <a:t>Final Design Status</a:t>
            </a:r>
          </a:p>
        </p:txBody>
      </p:sp>
      <p:sp>
        <p:nvSpPr>
          <p:cNvPr id="3" name="Content Placeholder 2">
            <a:extLst>
              <a:ext uri="{FF2B5EF4-FFF2-40B4-BE49-F238E27FC236}">
                <a16:creationId xmlns:a16="http://schemas.microsoft.com/office/drawing/2014/main" id="{7BD40622-B772-45B5-867A-5722FC530925}"/>
              </a:ext>
            </a:extLst>
          </p:cNvPr>
          <p:cNvSpPr>
            <a:spLocks noGrp="1"/>
          </p:cNvSpPr>
          <p:nvPr>
            <p:ph idx="1"/>
          </p:nvPr>
        </p:nvSpPr>
        <p:spPr>
          <a:xfrm>
            <a:off x="429767" y="1228606"/>
            <a:ext cx="11430000" cy="5355074"/>
          </a:xfrm>
        </p:spPr>
        <p:txBody>
          <a:bodyPr/>
          <a:lstStyle/>
          <a:p>
            <a:r>
              <a:rPr lang="en-US" dirty="0"/>
              <a:t>All RF Utilities Final Design Reviews are complete with no outstanding recommendations</a:t>
            </a:r>
          </a:p>
        </p:txBody>
      </p:sp>
      <p:sp>
        <p:nvSpPr>
          <p:cNvPr id="4" name="Rectangle: Rounded Corners 3">
            <a:extLst>
              <a:ext uri="{FF2B5EF4-FFF2-40B4-BE49-F238E27FC236}">
                <a16:creationId xmlns:a16="http://schemas.microsoft.com/office/drawing/2014/main" id="{EE686B64-7859-4EA1-B680-E7E73DD4EDFC}"/>
              </a:ext>
            </a:extLst>
          </p:cNvPr>
          <p:cNvSpPr/>
          <p:nvPr/>
        </p:nvSpPr>
        <p:spPr>
          <a:xfrm>
            <a:off x="9872830" y="365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6</a:t>
            </a:r>
            <a:endParaRPr lang="en-US" b="1" dirty="0">
              <a:solidFill>
                <a:schemeClr val="bg1"/>
              </a:solidFill>
            </a:endParaRPr>
          </a:p>
        </p:txBody>
      </p:sp>
    </p:spTree>
    <p:extLst>
      <p:ext uri="{BB962C8B-B14F-4D97-AF65-F5344CB8AC3E}">
        <p14:creationId xmlns:p14="http://schemas.microsoft.com/office/powerpoint/2010/main" val="19357013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A5577-C4A3-C142-AE4A-22F0F9A3D450}"/>
              </a:ext>
            </a:extLst>
          </p:cNvPr>
          <p:cNvSpPr>
            <a:spLocks noGrp="1"/>
          </p:cNvSpPr>
          <p:nvPr>
            <p:ph type="title"/>
          </p:nvPr>
        </p:nvSpPr>
        <p:spPr/>
        <p:txBody>
          <a:bodyPr/>
          <a:lstStyle/>
          <a:p>
            <a:r>
              <a:rPr lang="en-US" dirty="0"/>
              <a:t>Installation Plans - DI Water Systems </a:t>
            </a:r>
          </a:p>
        </p:txBody>
      </p:sp>
      <p:sp>
        <p:nvSpPr>
          <p:cNvPr id="3" name="Content Placeholder 2">
            <a:extLst>
              <a:ext uri="{FF2B5EF4-FFF2-40B4-BE49-F238E27FC236}">
                <a16:creationId xmlns:a16="http://schemas.microsoft.com/office/drawing/2014/main" id="{740C434C-CA54-244F-A847-41FD7200C93B}"/>
              </a:ext>
            </a:extLst>
          </p:cNvPr>
          <p:cNvSpPr>
            <a:spLocks noGrp="1"/>
          </p:cNvSpPr>
          <p:nvPr>
            <p:ph idx="1"/>
          </p:nvPr>
        </p:nvSpPr>
        <p:spPr/>
        <p:txBody>
          <a:bodyPr/>
          <a:lstStyle/>
          <a:p>
            <a:r>
              <a:rPr lang="en-US" dirty="0"/>
              <a:t>Remaining KL-06 DI Cooling System installation of TRCC carts and final connections to RF equipment is not outage dependent</a:t>
            </a:r>
          </a:p>
          <a:p>
            <a:pPr lvl="1"/>
            <a:r>
              <a:rPr lang="en-US" dirty="0">
                <a:latin typeface="Century Gothic" panose="020B0502020202020204" pitchFamily="34" charset="0"/>
              </a:rPr>
              <a:t>3 Phase approach</a:t>
            </a:r>
          </a:p>
          <a:p>
            <a:pPr lvl="2"/>
            <a:r>
              <a:rPr lang="en-US" dirty="0">
                <a:latin typeface="Century Gothic" panose="020B0502020202020204" pitchFamily="34" charset="0"/>
              </a:rPr>
              <a:t>Phase 1 – Install TRCC carts 30 &amp; 31, cooling connections to SCR/HVCM 30, and cooling connections to the 1</a:t>
            </a:r>
            <a:r>
              <a:rPr lang="en-US" baseline="30000" dirty="0">
                <a:latin typeface="Century Gothic" panose="020B0502020202020204" pitchFamily="34" charset="0"/>
              </a:rPr>
              <a:t>st</a:t>
            </a:r>
            <a:r>
              <a:rPr lang="en-US" dirty="0">
                <a:latin typeface="Century Gothic" panose="020B0502020202020204" pitchFamily="34" charset="0"/>
              </a:rPr>
              <a:t> 10 Klystrons, Circulators and RF Loads</a:t>
            </a:r>
          </a:p>
          <a:p>
            <a:pPr lvl="2"/>
            <a:endParaRPr lang="en-US" dirty="0">
              <a:latin typeface="Century Gothic" panose="020B0502020202020204" pitchFamily="34" charset="0"/>
            </a:endParaRPr>
          </a:p>
          <a:p>
            <a:pPr lvl="2"/>
            <a:r>
              <a:rPr lang="en-US" dirty="0">
                <a:latin typeface="Century Gothic" panose="020B0502020202020204" pitchFamily="34" charset="0"/>
              </a:rPr>
              <a:t>Phase 2 – Install TRCC carts 27 &amp; 28, cooling connections to SCR/HVCM 28, and cooling connections to the 2</a:t>
            </a:r>
            <a:r>
              <a:rPr lang="en-US" baseline="30000" dirty="0">
                <a:latin typeface="Century Gothic" panose="020B0502020202020204" pitchFamily="34" charset="0"/>
              </a:rPr>
              <a:t>nd</a:t>
            </a:r>
            <a:r>
              <a:rPr lang="en-US" dirty="0">
                <a:latin typeface="Century Gothic" panose="020B0502020202020204" pitchFamily="34" charset="0"/>
              </a:rPr>
              <a:t> set of 10</a:t>
            </a:r>
            <a:r>
              <a:rPr lang="en-US" dirty="0">
                <a:solidFill>
                  <a:srgbClr val="FF0000"/>
                </a:solidFill>
                <a:latin typeface="Century Gothic" panose="020B0502020202020204" pitchFamily="34" charset="0"/>
              </a:rPr>
              <a:t> </a:t>
            </a:r>
            <a:r>
              <a:rPr lang="en-US" dirty="0">
                <a:latin typeface="Century Gothic" panose="020B0502020202020204" pitchFamily="34" charset="0"/>
              </a:rPr>
              <a:t>Klystrons, Circulators, and RF Loads</a:t>
            </a:r>
          </a:p>
          <a:p>
            <a:pPr lvl="2"/>
            <a:endParaRPr lang="en-US" dirty="0">
              <a:latin typeface="Century Gothic" panose="020B0502020202020204" pitchFamily="34" charset="0"/>
            </a:endParaRPr>
          </a:p>
          <a:p>
            <a:pPr lvl="2"/>
            <a:r>
              <a:rPr lang="en-US" dirty="0">
                <a:latin typeface="Century Gothic" panose="020B0502020202020204" pitchFamily="34" charset="0"/>
              </a:rPr>
              <a:t>Phase 3 – Install TRCC cart 25, cooling connections to SCR/HVCM 25, and cooling connections to the 3rd set of 8</a:t>
            </a:r>
            <a:r>
              <a:rPr lang="en-US" dirty="0">
                <a:solidFill>
                  <a:srgbClr val="FF0000"/>
                </a:solidFill>
                <a:latin typeface="Century Gothic" panose="020B0502020202020204" pitchFamily="34" charset="0"/>
              </a:rPr>
              <a:t> </a:t>
            </a:r>
            <a:r>
              <a:rPr lang="en-US" dirty="0">
                <a:latin typeface="Century Gothic" panose="020B0502020202020204" pitchFamily="34" charset="0"/>
              </a:rPr>
              <a:t>Klystrons, Circulators, and RF Loads</a:t>
            </a:r>
          </a:p>
          <a:p>
            <a:pPr marL="971550" lvl="3" indent="0">
              <a:buNone/>
            </a:pPr>
            <a:endParaRPr lang="en-US" dirty="0">
              <a:solidFill>
                <a:srgbClr val="FF0000"/>
              </a:solidFill>
              <a:latin typeface="Century Gothic" panose="020B0502020202020204" pitchFamily="34" charset="0"/>
            </a:endParaRPr>
          </a:p>
          <a:p>
            <a:pPr marL="288925" lvl="3" indent="-288925">
              <a:spcBef>
                <a:spcPts val="600"/>
              </a:spcBef>
              <a:buSzPct val="90000"/>
              <a:buFont typeface="Century Gothic" panose="020B0502020202020204" pitchFamily="34" charset="0"/>
              <a:buChar char="•"/>
            </a:pPr>
            <a:r>
              <a:rPr lang="en-US" sz="2800" dirty="0">
                <a:latin typeface="Century Gothic" panose="020B0502020202020204" pitchFamily="34" charset="0"/>
                <a:cs typeface="+mn-cs"/>
              </a:rPr>
              <a:t>KL-04 DI Cooling Pump Upgrades are scheduled to be completed during Outage FY22A in October 2021</a:t>
            </a:r>
            <a:endParaRPr lang="en-US" dirty="0"/>
          </a:p>
        </p:txBody>
      </p:sp>
      <p:sp>
        <p:nvSpPr>
          <p:cNvPr id="4" name="Rectangle: Rounded Corners 3">
            <a:extLst>
              <a:ext uri="{FF2B5EF4-FFF2-40B4-BE49-F238E27FC236}">
                <a16:creationId xmlns:a16="http://schemas.microsoft.com/office/drawing/2014/main" id="{F57A0E6A-2047-4600-B7E7-B047929100F5}"/>
              </a:ext>
            </a:extLst>
          </p:cNvPr>
          <p:cNvSpPr/>
          <p:nvPr/>
        </p:nvSpPr>
        <p:spPr>
          <a:xfrm>
            <a:off x="9872830" y="365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4,5</a:t>
            </a:r>
            <a:endParaRPr lang="en-US" b="1" dirty="0">
              <a:solidFill>
                <a:schemeClr val="bg1"/>
              </a:solidFill>
            </a:endParaRPr>
          </a:p>
        </p:txBody>
      </p:sp>
    </p:spTree>
    <p:extLst>
      <p:ext uri="{BB962C8B-B14F-4D97-AF65-F5344CB8AC3E}">
        <p14:creationId xmlns:p14="http://schemas.microsoft.com/office/powerpoint/2010/main" val="21568053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A5577-C4A3-C142-AE4A-22F0F9A3D450}"/>
              </a:ext>
            </a:extLst>
          </p:cNvPr>
          <p:cNvSpPr>
            <a:spLocks noGrp="1"/>
          </p:cNvSpPr>
          <p:nvPr>
            <p:ph type="title"/>
          </p:nvPr>
        </p:nvSpPr>
        <p:spPr/>
        <p:txBody>
          <a:bodyPr/>
          <a:lstStyle/>
          <a:p>
            <a:r>
              <a:rPr lang="en-US" dirty="0"/>
              <a:t>Installation Plans – SCL RF Electrical Utilities</a:t>
            </a:r>
          </a:p>
        </p:txBody>
      </p:sp>
      <p:sp>
        <p:nvSpPr>
          <p:cNvPr id="3" name="Content Placeholder 2">
            <a:extLst>
              <a:ext uri="{FF2B5EF4-FFF2-40B4-BE49-F238E27FC236}">
                <a16:creationId xmlns:a16="http://schemas.microsoft.com/office/drawing/2014/main" id="{740C434C-CA54-244F-A847-41FD7200C93B}"/>
              </a:ext>
            </a:extLst>
          </p:cNvPr>
          <p:cNvSpPr>
            <a:spLocks noGrp="1"/>
          </p:cNvSpPr>
          <p:nvPr>
            <p:ph idx="1"/>
          </p:nvPr>
        </p:nvSpPr>
        <p:spPr>
          <a:xfrm>
            <a:off x="332233" y="813007"/>
            <a:ext cx="11430000" cy="5355074"/>
          </a:xfrm>
        </p:spPr>
        <p:txBody>
          <a:bodyPr/>
          <a:lstStyle/>
          <a:p>
            <a:r>
              <a:rPr lang="en-US" sz="2400" dirty="0">
                <a:latin typeface="Century Gothic" panose="020B0502020202020204" pitchFamily="34" charset="0"/>
              </a:rPr>
              <a:t>SCL Electrical Utilities installation occurs in 3 phases </a:t>
            </a:r>
          </a:p>
          <a:p>
            <a:pPr lvl="2">
              <a:buFont typeface="Wingdings" panose="05000000000000000000" pitchFamily="2" charset="2"/>
              <a:buChar char="Ø"/>
            </a:pPr>
            <a:r>
              <a:rPr lang="en-US" dirty="0">
                <a:latin typeface="Century Gothic" panose="020B0502020202020204" pitchFamily="34" charset="0"/>
              </a:rPr>
              <a:t>Phase 1 Activities (Klystron Gallery – non outage work)</a:t>
            </a:r>
          </a:p>
          <a:p>
            <a:pPr lvl="3"/>
            <a:r>
              <a:rPr lang="en-US" sz="1400" dirty="0">
                <a:latin typeface="Century Gothic" panose="020B0502020202020204" pitchFamily="34" charset="0"/>
              </a:rPr>
              <a:t>Transmitter 30 &amp; 31 racks and all associated racks, 10 klystron tanks, and TRCC carts, SCR/HVCM 30 and 1</a:t>
            </a:r>
            <a:r>
              <a:rPr lang="en-US" sz="1400" baseline="30000" dirty="0">
                <a:latin typeface="Century Gothic" panose="020B0502020202020204" pitchFamily="34" charset="0"/>
              </a:rPr>
              <a:t>st</a:t>
            </a:r>
            <a:r>
              <a:rPr lang="en-US" sz="1400" dirty="0">
                <a:latin typeface="Century Gothic" panose="020B0502020202020204" pitchFamily="34" charset="0"/>
              </a:rPr>
              <a:t> 10 Klystrons.  All cable tray, ground plane, wiring, and terminations for the above. Waveguide, RF Circulators, and RF Loads</a:t>
            </a:r>
          </a:p>
          <a:p>
            <a:pPr lvl="2">
              <a:buFont typeface="Wingdings" panose="05000000000000000000" pitchFamily="2" charset="2"/>
              <a:buChar char="Ø"/>
            </a:pPr>
            <a:r>
              <a:rPr lang="en-US" dirty="0">
                <a:latin typeface="Century Gothic" panose="020B0502020202020204" pitchFamily="34" charset="0"/>
              </a:rPr>
              <a:t>Phase 1 Activities (LINAC – outage work)</a:t>
            </a:r>
          </a:p>
          <a:p>
            <a:pPr lvl="3"/>
            <a:r>
              <a:rPr lang="en-US" sz="1400" dirty="0">
                <a:latin typeface="Century Gothic" panose="020B0502020202020204" pitchFamily="34" charset="0"/>
              </a:rPr>
              <a:t>All Phase 1 cables from the KG to the LINAC and terminations [CM32 &amp; 31]</a:t>
            </a:r>
          </a:p>
          <a:p>
            <a:pPr lvl="2">
              <a:buFont typeface="Wingdings" panose="05000000000000000000" pitchFamily="2" charset="2"/>
              <a:buChar char="Ø"/>
            </a:pPr>
            <a:r>
              <a:rPr lang="en-US" dirty="0">
                <a:latin typeface="Century Gothic" panose="020B0502020202020204" pitchFamily="34" charset="0"/>
              </a:rPr>
              <a:t>Phase 2 Activities (Klystron Gallery – non outage work)</a:t>
            </a:r>
          </a:p>
          <a:p>
            <a:pPr lvl="3"/>
            <a:r>
              <a:rPr lang="en-US" sz="1400" dirty="0">
                <a:latin typeface="Century Gothic" panose="020B0502020202020204" pitchFamily="34" charset="0"/>
              </a:rPr>
              <a:t>Transmitter 27 &amp; 28 racks and all associated racks, 10 klystron tanks, and TRCC carts, SCR/HVCM 28 and 2</a:t>
            </a:r>
            <a:r>
              <a:rPr lang="en-US" sz="1400" baseline="30000" dirty="0">
                <a:latin typeface="Century Gothic" panose="020B0502020202020204" pitchFamily="34" charset="0"/>
              </a:rPr>
              <a:t>nd</a:t>
            </a:r>
            <a:r>
              <a:rPr lang="en-US" sz="1400" dirty="0">
                <a:latin typeface="Century Gothic" panose="020B0502020202020204" pitchFamily="34" charset="0"/>
              </a:rPr>
              <a:t> 10 Klystrons.  All cable tray, ground plane, wiring, and terminations for the above. Waveguide, RF Circulators, and RF Loads</a:t>
            </a:r>
          </a:p>
          <a:p>
            <a:pPr lvl="2">
              <a:buFont typeface="Wingdings" panose="05000000000000000000" pitchFamily="2" charset="2"/>
              <a:buChar char="Ø"/>
            </a:pPr>
            <a:r>
              <a:rPr lang="en-US" dirty="0">
                <a:latin typeface="Century Gothic" panose="020B0502020202020204" pitchFamily="34" charset="0"/>
              </a:rPr>
              <a:t>Phase 2 Activities (LINAC – outage work)</a:t>
            </a:r>
          </a:p>
          <a:p>
            <a:pPr lvl="3"/>
            <a:r>
              <a:rPr lang="en-US" sz="1400" dirty="0">
                <a:latin typeface="Century Gothic" panose="020B0502020202020204" pitchFamily="34" charset="0"/>
              </a:rPr>
              <a:t>All Phase 2 cables from the KG to the LINAC and terminations [CM30, 29, &amp; 28]</a:t>
            </a:r>
          </a:p>
          <a:p>
            <a:pPr lvl="2">
              <a:buFont typeface="Wingdings" panose="05000000000000000000" pitchFamily="2" charset="2"/>
              <a:buChar char="Ø"/>
            </a:pPr>
            <a:r>
              <a:rPr lang="en-US" dirty="0">
                <a:latin typeface="Century Gothic" panose="020B0502020202020204" pitchFamily="34" charset="0"/>
              </a:rPr>
              <a:t>Phase 3 Activities (Klystron Gallery – non outage work)</a:t>
            </a:r>
          </a:p>
          <a:p>
            <a:pPr lvl="3"/>
            <a:r>
              <a:rPr lang="en-US" sz="1400" dirty="0">
                <a:latin typeface="Century Gothic" panose="020B0502020202020204" pitchFamily="34" charset="0"/>
              </a:rPr>
              <a:t>Transmitter 25 racks and all associated racks, 8 klystron tanks, and TRCC carts, SCR/HVCM 25 and final 8 Klystrons.  All cable tray, ground plane, wiring, and terminations for the above. Waveguide, RF Circulators, and RF Loads</a:t>
            </a:r>
          </a:p>
          <a:p>
            <a:pPr lvl="2">
              <a:buFont typeface="Wingdings" panose="05000000000000000000" pitchFamily="2" charset="2"/>
              <a:buChar char="Ø"/>
            </a:pPr>
            <a:r>
              <a:rPr lang="en-US" dirty="0">
                <a:latin typeface="Century Gothic" panose="020B0502020202020204" pitchFamily="34" charset="0"/>
              </a:rPr>
              <a:t>Phase 3 Activities (LINAC – outage work)</a:t>
            </a:r>
          </a:p>
          <a:p>
            <a:pPr lvl="3"/>
            <a:r>
              <a:rPr lang="en-US" sz="1400" dirty="0">
                <a:latin typeface="Century Gothic" panose="020B0502020202020204" pitchFamily="34" charset="0"/>
              </a:rPr>
              <a:t>All Phase 3 cables from the KG to the LINAC and terminations [CM27 &amp; 25]</a:t>
            </a:r>
            <a:endParaRPr lang="en-US" dirty="0">
              <a:latin typeface="Century Gothic" panose="020B0502020202020204" pitchFamily="34" charset="0"/>
            </a:endParaRPr>
          </a:p>
        </p:txBody>
      </p:sp>
      <p:sp>
        <p:nvSpPr>
          <p:cNvPr id="4" name="Rectangle: Rounded Corners 3">
            <a:extLst>
              <a:ext uri="{FF2B5EF4-FFF2-40B4-BE49-F238E27FC236}">
                <a16:creationId xmlns:a16="http://schemas.microsoft.com/office/drawing/2014/main" id="{5F457027-8E1F-4AEB-97E6-D7D4D5976D10}"/>
              </a:ext>
            </a:extLst>
          </p:cNvPr>
          <p:cNvSpPr/>
          <p:nvPr/>
        </p:nvSpPr>
        <p:spPr>
          <a:xfrm>
            <a:off x="9872830" y="365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4,5</a:t>
            </a:r>
            <a:endParaRPr lang="en-US" b="1" dirty="0">
              <a:solidFill>
                <a:schemeClr val="bg1"/>
              </a:solidFill>
            </a:endParaRPr>
          </a:p>
        </p:txBody>
      </p:sp>
    </p:spTree>
    <p:extLst>
      <p:ext uri="{BB962C8B-B14F-4D97-AF65-F5344CB8AC3E}">
        <p14:creationId xmlns:p14="http://schemas.microsoft.com/office/powerpoint/2010/main" val="30910732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EC1A1-06DC-4BB4-A95F-ADE3CFCEEA05}"/>
              </a:ext>
            </a:extLst>
          </p:cNvPr>
          <p:cNvSpPr>
            <a:spLocks noGrp="1"/>
          </p:cNvSpPr>
          <p:nvPr>
            <p:ph type="title"/>
          </p:nvPr>
        </p:nvSpPr>
        <p:spPr/>
        <p:txBody>
          <a:bodyPr/>
          <a:lstStyle/>
          <a:p>
            <a:r>
              <a:rPr lang="en-US" dirty="0"/>
              <a:t>Installation Layout by Phase – RF Electrical Utilities</a:t>
            </a:r>
          </a:p>
        </p:txBody>
      </p:sp>
      <p:pic>
        <p:nvPicPr>
          <p:cNvPr id="7" name="Picture 6">
            <a:extLst>
              <a:ext uri="{FF2B5EF4-FFF2-40B4-BE49-F238E27FC236}">
                <a16:creationId xmlns:a16="http://schemas.microsoft.com/office/drawing/2014/main" id="{75C2AD1B-1B9F-4D1B-BF0D-042FA587A310}"/>
              </a:ext>
            </a:extLst>
          </p:cNvPr>
          <p:cNvPicPr>
            <a:picLocks noChangeAspect="1"/>
          </p:cNvPicPr>
          <p:nvPr/>
        </p:nvPicPr>
        <p:blipFill>
          <a:blip r:embed="rId2"/>
          <a:stretch>
            <a:fillRect/>
          </a:stretch>
        </p:blipFill>
        <p:spPr>
          <a:xfrm>
            <a:off x="429767" y="1468265"/>
            <a:ext cx="11430001" cy="3718887"/>
          </a:xfrm>
          <a:prstGeom prst="rect">
            <a:avLst/>
          </a:prstGeom>
        </p:spPr>
      </p:pic>
      <p:cxnSp>
        <p:nvCxnSpPr>
          <p:cNvPr id="4" name="Straight Connector 3">
            <a:extLst>
              <a:ext uri="{FF2B5EF4-FFF2-40B4-BE49-F238E27FC236}">
                <a16:creationId xmlns:a16="http://schemas.microsoft.com/office/drawing/2014/main" id="{8F90CBFF-A018-49AD-86DB-5DDAB6BD082E}"/>
              </a:ext>
            </a:extLst>
          </p:cNvPr>
          <p:cNvCxnSpPr/>
          <p:nvPr/>
        </p:nvCxnSpPr>
        <p:spPr>
          <a:xfrm flipV="1">
            <a:off x="4944234" y="1221897"/>
            <a:ext cx="0" cy="614995"/>
          </a:xfrm>
          <a:prstGeom prst="line">
            <a:avLst/>
          </a:prstGeom>
          <a:ln w="2857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CE5E8DD-680F-48E5-87FE-1402F87571A8}"/>
              </a:ext>
            </a:extLst>
          </p:cNvPr>
          <p:cNvCxnSpPr/>
          <p:nvPr/>
        </p:nvCxnSpPr>
        <p:spPr>
          <a:xfrm flipV="1">
            <a:off x="8802787" y="1221897"/>
            <a:ext cx="0" cy="614995"/>
          </a:xfrm>
          <a:prstGeom prst="line">
            <a:avLst/>
          </a:prstGeom>
          <a:ln w="2857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C510CAC-127A-490B-A2E2-B34D777B034D}"/>
              </a:ext>
            </a:extLst>
          </p:cNvPr>
          <p:cNvSpPr txBox="1"/>
          <p:nvPr/>
        </p:nvSpPr>
        <p:spPr>
          <a:xfrm>
            <a:off x="2451887" y="1529394"/>
            <a:ext cx="1286633" cy="341632"/>
          </a:xfrm>
          <a:prstGeom prst="rect">
            <a:avLst/>
          </a:prstGeom>
          <a:noFill/>
        </p:spPr>
        <p:txBody>
          <a:bodyPr wrap="square" rtlCol="0">
            <a:spAutoFit/>
          </a:bodyPr>
          <a:lstStyle/>
          <a:p>
            <a:pPr algn="l">
              <a:lnSpc>
                <a:spcPct val="90000"/>
              </a:lnSpc>
            </a:pPr>
            <a:r>
              <a:rPr lang="en-US" dirty="0">
                <a:solidFill>
                  <a:schemeClr val="accent4">
                    <a:lumMod val="75000"/>
                  </a:schemeClr>
                </a:solidFill>
                <a:latin typeface="+mn-lt"/>
              </a:rPr>
              <a:t>PHASE 3</a:t>
            </a:r>
          </a:p>
        </p:txBody>
      </p:sp>
      <p:sp>
        <p:nvSpPr>
          <p:cNvPr id="8" name="TextBox 7">
            <a:extLst>
              <a:ext uri="{FF2B5EF4-FFF2-40B4-BE49-F238E27FC236}">
                <a16:creationId xmlns:a16="http://schemas.microsoft.com/office/drawing/2014/main" id="{90F16871-DBA9-4818-84F4-A7E51136938C}"/>
              </a:ext>
            </a:extLst>
          </p:cNvPr>
          <p:cNvSpPr txBox="1"/>
          <p:nvPr/>
        </p:nvSpPr>
        <p:spPr>
          <a:xfrm>
            <a:off x="6310439" y="1495260"/>
            <a:ext cx="1286633" cy="341632"/>
          </a:xfrm>
          <a:prstGeom prst="rect">
            <a:avLst/>
          </a:prstGeom>
          <a:noFill/>
        </p:spPr>
        <p:txBody>
          <a:bodyPr wrap="square" rtlCol="0">
            <a:spAutoFit/>
          </a:bodyPr>
          <a:lstStyle/>
          <a:p>
            <a:pPr algn="l">
              <a:lnSpc>
                <a:spcPct val="90000"/>
              </a:lnSpc>
            </a:pPr>
            <a:r>
              <a:rPr lang="en-US" dirty="0">
                <a:solidFill>
                  <a:schemeClr val="accent2"/>
                </a:solidFill>
                <a:latin typeface="+mn-lt"/>
              </a:rPr>
              <a:t>PHASE 2</a:t>
            </a:r>
          </a:p>
        </p:txBody>
      </p:sp>
      <p:sp>
        <p:nvSpPr>
          <p:cNvPr id="9" name="TextBox 8">
            <a:extLst>
              <a:ext uri="{FF2B5EF4-FFF2-40B4-BE49-F238E27FC236}">
                <a16:creationId xmlns:a16="http://schemas.microsoft.com/office/drawing/2014/main" id="{30E755A2-F1CC-4CF6-866F-B78F9B84BBF9}"/>
              </a:ext>
            </a:extLst>
          </p:cNvPr>
          <p:cNvSpPr txBox="1"/>
          <p:nvPr/>
        </p:nvSpPr>
        <p:spPr>
          <a:xfrm>
            <a:off x="9553997" y="1495260"/>
            <a:ext cx="1286633" cy="341632"/>
          </a:xfrm>
          <a:prstGeom prst="rect">
            <a:avLst/>
          </a:prstGeom>
          <a:noFill/>
        </p:spPr>
        <p:txBody>
          <a:bodyPr wrap="square" rtlCol="0">
            <a:spAutoFit/>
          </a:bodyPr>
          <a:lstStyle/>
          <a:p>
            <a:pPr algn="l">
              <a:lnSpc>
                <a:spcPct val="90000"/>
              </a:lnSpc>
            </a:pPr>
            <a:r>
              <a:rPr lang="en-US" dirty="0">
                <a:solidFill>
                  <a:schemeClr val="accent3"/>
                </a:solidFill>
                <a:latin typeface="+mn-lt"/>
              </a:rPr>
              <a:t>PHASE 1</a:t>
            </a:r>
          </a:p>
        </p:txBody>
      </p:sp>
    </p:spTree>
    <p:extLst>
      <p:ext uri="{BB962C8B-B14F-4D97-AF65-F5344CB8AC3E}">
        <p14:creationId xmlns:p14="http://schemas.microsoft.com/office/powerpoint/2010/main" val="15884677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lstStyle/>
          <a:p>
            <a:r>
              <a:rPr lang="en-US" sz="2400" dirty="0"/>
              <a:t>Scope</a:t>
            </a:r>
          </a:p>
          <a:p>
            <a:r>
              <a:rPr lang="en-US" sz="2400" dirty="0"/>
              <a:t>Organization</a:t>
            </a:r>
          </a:p>
          <a:p>
            <a:r>
              <a:rPr lang="en-US" sz="2400" dirty="0"/>
              <a:t>Progress since CD 2/3</a:t>
            </a:r>
          </a:p>
          <a:p>
            <a:r>
              <a:rPr lang="en-US" sz="2400" dirty="0"/>
              <a:t>Challenges</a:t>
            </a:r>
          </a:p>
          <a:p>
            <a:r>
              <a:rPr lang="en-US" sz="2400" dirty="0"/>
              <a:t>Final design status</a:t>
            </a:r>
          </a:p>
          <a:p>
            <a:r>
              <a:rPr lang="en-US" sz="2400" dirty="0"/>
              <a:t>Installation plans</a:t>
            </a:r>
          </a:p>
          <a:p>
            <a:r>
              <a:rPr lang="en-US" sz="2400" dirty="0"/>
              <a:t>Cost and schedule</a:t>
            </a:r>
          </a:p>
          <a:p>
            <a:r>
              <a:rPr lang="en-US" sz="2400" dirty="0"/>
              <a:t>Labor profile</a:t>
            </a:r>
          </a:p>
          <a:p>
            <a:r>
              <a:rPr lang="en-US" sz="2400" dirty="0"/>
              <a:t>Risk register</a:t>
            </a:r>
          </a:p>
          <a:p>
            <a:r>
              <a:rPr lang="en-US" sz="2400" dirty="0"/>
              <a:t>Responses to recommendations</a:t>
            </a:r>
          </a:p>
          <a:p>
            <a:r>
              <a:rPr lang="en-US" sz="2400" dirty="0"/>
              <a:t>ESH&amp;Q and COVID-19 impacts</a:t>
            </a:r>
          </a:p>
          <a:p>
            <a:r>
              <a:rPr lang="en-US" sz="2400" dirty="0"/>
              <a:t>12-month look-ahead</a:t>
            </a:r>
          </a:p>
          <a:p>
            <a:r>
              <a:rPr lang="en-US" sz="2400" dirty="0"/>
              <a:t>Summary</a:t>
            </a:r>
          </a:p>
        </p:txBody>
      </p:sp>
    </p:spTree>
    <p:extLst>
      <p:ext uri="{BB962C8B-B14F-4D97-AF65-F5344CB8AC3E}">
        <p14:creationId xmlns:p14="http://schemas.microsoft.com/office/powerpoint/2010/main" val="25267897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484AD423-8E47-4C75-B937-353ED1B23136}"/>
              </a:ext>
            </a:extLst>
          </p:cNvPr>
          <p:cNvCxnSpPr/>
          <p:nvPr/>
        </p:nvCxnSpPr>
        <p:spPr>
          <a:xfrm>
            <a:off x="6480048" y="649542"/>
            <a:ext cx="0" cy="53656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8" name="Group 77">
            <a:extLst>
              <a:ext uri="{FF2B5EF4-FFF2-40B4-BE49-F238E27FC236}">
                <a16:creationId xmlns:a16="http://schemas.microsoft.com/office/drawing/2014/main" id="{A0FEB582-2529-4F84-BA73-17E56FB6149D}"/>
              </a:ext>
            </a:extLst>
          </p:cNvPr>
          <p:cNvGrpSpPr/>
          <p:nvPr/>
        </p:nvGrpSpPr>
        <p:grpSpPr>
          <a:xfrm>
            <a:off x="6015768" y="911645"/>
            <a:ext cx="503787" cy="5116180"/>
            <a:chOff x="4449080" y="908380"/>
            <a:chExt cx="579978" cy="5116180"/>
          </a:xfrm>
          <a:solidFill>
            <a:schemeClr val="accent5">
              <a:lumMod val="20000"/>
              <a:lumOff val="80000"/>
            </a:schemeClr>
          </a:solidFill>
        </p:grpSpPr>
        <p:sp>
          <p:nvSpPr>
            <p:cNvPr id="79" name="Rectangle 78">
              <a:extLst>
                <a:ext uri="{FF2B5EF4-FFF2-40B4-BE49-F238E27FC236}">
                  <a16:creationId xmlns:a16="http://schemas.microsoft.com/office/drawing/2014/main" id="{9CEF41CC-4515-49E8-B35F-26AF48F5A003}"/>
                </a:ext>
              </a:extLst>
            </p:cNvPr>
            <p:cNvSpPr/>
            <p:nvPr/>
          </p:nvSpPr>
          <p:spPr>
            <a:xfrm>
              <a:off x="4456811" y="908838"/>
              <a:ext cx="569186" cy="5115722"/>
            </a:xfrm>
            <a:prstGeom prst="rect">
              <a:avLst/>
            </a:prstGeom>
            <a:grp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80" name="TextBox 79">
              <a:extLst>
                <a:ext uri="{FF2B5EF4-FFF2-40B4-BE49-F238E27FC236}">
                  <a16:creationId xmlns:a16="http://schemas.microsoft.com/office/drawing/2014/main" id="{3B928F5B-6CDE-407F-95FA-0DE86F8940FB}"/>
                </a:ext>
              </a:extLst>
            </p:cNvPr>
            <p:cNvSpPr txBox="1"/>
            <p:nvPr/>
          </p:nvSpPr>
          <p:spPr>
            <a:xfrm>
              <a:off x="4449080" y="908380"/>
              <a:ext cx="579978" cy="379737"/>
            </a:xfrm>
            <a:prstGeom prst="rect">
              <a:avLst/>
            </a:prstGeom>
            <a:grpFill/>
            <a:ln>
              <a:solidFill>
                <a:schemeClr val="tx1"/>
              </a:solidFill>
            </a:ln>
          </p:spPr>
          <p:txBody>
            <a:bodyPr wrap="square" lIns="27432" rIns="27432" rtlCol="0">
              <a:spAutoFit/>
            </a:bodyPr>
            <a:lstStyle/>
            <a:p>
              <a:pPr algn="ctr">
                <a:lnSpc>
                  <a:spcPct val="90000"/>
                </a:lnSpc>
              </a:pPr>
              <a:r>
                <a:rPr lang="en-US" sz="1000" b="1" dirty="0">
                  <a:latin typeface="Calibri" panose="020F0502020204030204" pitchFamily="34" charset="0"/>
                  <a:cs typeface="Calibri" panose="020F0502020204030204" pitchFamily="34" charset="0"/>
                </a:rPr>
                <a:t>long outage</a:t>
              </a:r>
            </a:p>
          </p:txBody>
        </p:sp>
      </p:grpSp>
      <p:cxnSp>
        <p:nvCxnSpPr>
          <p:cNvPr id="14" name="Straight Connector 13">
            <a:extLst>
              <a:ext uri="{FF2B5EF4-FFF2-40B4-BE49-F238E27FC236}">
                <a16:creationId xmlns:a16="http://schemas.microsoft.com/office/drawing/2014/main" id="{5023060B-23B7-4CF1-8D52-BA56454181A6}"/>
              </a:ext>
            </a:extLst>
          </p:cNvPr>
          <p:cNvCxnSpPr/>
          <p:nvPr/>
        </p:nvCxnSpPr>
        <p:spPr>
          <a:xfrm>
            <a:off x="3550117" y="658930"/>
            <a:ext cx="0" cy="52599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8C4B1367-519F-4035-8036-619AFF18EE57}"/>
              </a:ext>
            </a:extLst>
          </p:cNvPr>
          <p:cNvCxnSpPr/>
          <p:nvPr/>
        </p:nvCxnSpPr>
        <p:spPr>
          <a:xfrm>
            <a:off x="7939160" y="650069"/>
            <a:ext cx="0" cy="53656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CC593E51-7600-4D71-A02A-1C4B5D4314C6}"/>
              </a:ext>
            </a:extLst>
          </p:cNvPr>
          <p:cNvCxnSpPr/>
          <p:nvPr/>
        </p:nvCxnSpPr>
        <p:spPr>
          <a:xfrm>
            <a:off x="5014751" y="649542"/>
            <a:ext cx="0" cy="53656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409B28F-FF7F-4297-86D4-1B00983F7E9C}"/>
              </a:ext>
            </a:extLst>
          </p:cNvPr>
          <p:cNvCxnSpPr/>
          <p:nvPr/>
        </p:nvCxnSpPr>
        <p:spPr>
          <a:xfrm>
            <a:off x="4283501" y="658930"/>
            <a:ext cx="0" cy="53656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30DE4B0D-9443-4C97-8A42-6DC705136B31}"/>
              </a:ext>
            </a:extLst>
          </p:cNvPr>
          <p:cNvCxnSpPr/>
          <p:nvPr/>
        </p:nvCxnSpPr>
        <p:spPr>
          <a:xfrm>
            <a:off x="2085374" y="658930"/>
            <a:ext cx="0" cy="53656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2A427EF-E459-4A9A-8208-5A5384FE5AE9}"/>
              </a:ext>
            </a:extLst>
          </p:cNvPr>
          <p:cNvCxnSpPr/>
          <p:nvPr/>
        </p:nvCxnSpPr>
        <p:spPr>
          <a:xfrm>
            <a:off x="7209932" y="658930"/>
            <a:ext cx="0" cy="53656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9CA5482-BFD3-4658-997C-F92AE2D0C503}"/>
              </a:ext>
            </a:extLst>
          </p:cNvPr>
          <p:cNvCxnSpPr/>
          <p:nvPr/>
        </p:nvCxnSpPr>
        <p:spPr>
          <a:xfrm>
            <a:off x="8675019" y="650069"/>
            <a:ext cx="0" cy="53656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B4EC1A5-8944-4B95-808D-10764F13D504}"/>
              </a:ext>
            </a:extLst>
          </p:cNvPr>
          <p:cNvCxnSpPr/>
          <p:nvPr/>
        </p:nvCxnSpPr>
        <p:spPr>
          <a:xfrm>
            <a:off x="9405274" y="650069"/>
            <a:ext cx="0" cy="53656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50E081EE-4877-498D-9B33-7023AA2DE498}"/>
              </a:ext>
            </a:extLst>
          </p:cNvPr>
          <p:cNvSpPr txBox="1"/>
          <p:nvPr/>
        </p:nvSpPr>
        <p:spPr>
          <a:xfrm>
            <a:off x="2085374" y="650306"/>
            <a:ext cx="731520" cy="258532"/>
          </a:xfrm>
          <a:prstGeom prst="rect">
            <a:avLst/>
          </a:prstGeom>
          <a:solidFill>
            <a:schemeClr val="accent2">
              <a:lumMod val="40000"/>
              <a:lumOff val="60000"/>
            </a:schemeClr>
          </a:solidFill>
          <a:ln>
            <a:solidFill>
              <a:schemeClr val="tx1"/>
            </a:solidFill>
          </a:ln>
        </p:spPr>
        <p:txBody>
          <a:bodyPr wrap="square" rtlCol="0">
            <a:spAutoFit/>
          </a:bodyPr>
          <a:lstStyle/>
          <a:p>
            <a:pPr algn="ctr">
              <a:lnSpc>
                <a:spcPct val="90000"/>
              </a:lnSpc>
            </a:pPr>
            <a:r>
              <a:rPr lang="en-US" sz="1200" dirty="0">
                <a:latin typeface="Calibri" panose="020F0502020204030204" pitchFamily="34" charset="0"/>
                <a:cs typeface="Calibri" panose="020F0502020204030204" pitchFamily="34" charset="0"/>
              </a:rPr>
              <a:t>FY18</a:t>
            </a:r>
            <a:endParaRPr lang="en-US" sz="1600" dirty="0">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A9EDCCCC-3FB8-46D1-AE25-F081CF778B78}"/>
              </a:ext>
            </a:extLst>
          </p:cNvPr>
          <p:cNvSpPr txBox="1"/>
          <p:nvPr/>
        </p:nvSpPr>
        <p:spPr>
          <a:xfrm>
            <a:off x="2818629" y="650062"/>
            <a:ext cx="731520" cy="258532"/>
          </a:xfrm>
          <a:prstGeom prst="rect">
            <a:avLst/>
          </a:prstGeom>
          <a:solidFill>
            <a:schemeClr val="accent2">
              <a:lumMod val="40000"/>
              <a:lumOff val="60000"/>
            </a:schemeClr>
          </a:solidFill>
          <a:ln>
            <a:solidFill>
              <a:schemeClr val="tx1"/>
            </a:solidFill>
          </a:ln>
        </p:spPr>
        <p:txBody>
          <a:bodyPr wrap="square" rtlCol="0">
            <a:spAutoFit/>
          </a:bodyPr>
          <a:lstStyle/>
          <a:p>
            <a:pPr algn="ctr">
              <a:lnSpc>
                <a:spcPct val="90000"/>
              </a:lnSpc>
            </a:pPr>
            <a:r>
              <a:rPr lang="en-US" sz="1200" dirty="0">
                <a:latin typeface="Calibri" panose="020F0502020204030204" pitchFamily="34" charset="0"/>
                <a:cs typeface="Calibri" panose="020F0502020204030204" pitchFamily="34" charset="0"/>
              </a:rPr>
              <a:t>FY19</a:t>
            </a:r>
            <a:endParaRPr lang="en-US" sz="1600" dirty="0">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5BD6103E-D1DF-4135-958C-E1F9524F0E2D}"/>
              </a:ext>
            </a:extLst>
          </p:cNvPr>
          <p:cNvSpPr txBox="1"/>
          <p:nvPr/>
        </p:nvSpPr>
        <p:spPr>
          <a:xfrm>
            <a:off x="3550117" y="649848"/>
            <a:ext cx="731520" cy="258532"/>
          </a:xfrm>
          <a:prstGeom prst="rect">
            <a:avLst/>
          </a:prstGeom>
          <a:solidFill>
            <a:schemeClr val="accent2">
              <a:lumMod val="40000"/>
              <a:lumOff val="60000"/>
            </a:schemeClr>
          </a:solidFill>
          <a:ln>
            <a:solidFill>
              <a:schemeClr val="tx1"/>
            </a:solidFill>
          </a:ln>
        </p:spPr>
        <p:txBody>
          <a:bodyPr wrap="square" rtlCol="0">
            <a:spAutoFit/>
          </a:bodyPr>
          <a:lstStyle/>
          <a:p>
            <a:pPr algn="ctr">
              <a:lnSpc>
                <a:spcPct val="90000"/>
              </a:lnSpc>
            </a:pPr>
            <a:r>
              <a:rPr lang="en-US" sz="1200" dirty="0">
                <a:latin typeface="Calibri" panose="020F0502020204030204" pitchFamily="34" charset="0"/>
                <a:cs typeface="Calibri" panose="020F0502020204030204" pitchFamily="34" charset="0"/>
              </a:rPr>
              <a:t>FY20</a:t>
            </a:r>
            <a:endParaRPr lang="en-US" sz="1600" dirty="0">
              <a:latin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908EFCB6-CE5D-4BA9-B717-9C1DE796DE09}"/>
              </a:ext>
            </a:extLst>
          </p:cNvPr>
          <p:cNvSpPr txBox="1"/>
          <p:nvPr/>
        </p:nvSpPr>
        <p:spPr>
          <a:xfrm>
            <a:off x="4283231" y="649848"/>
            <a:ext cx="731520" cy="258532"/>
          </a:xfrm>
          <a:prstGeom prst="rect">
            <a:avLst/>
          </a:prstGeom>
          <a:solidFill>
            <a:schemeClr val="accent2">
              <a:lumMod val="40000"/>
              <a:lumOff val="60000"/>
            </a:schemeClr>
          </a:solidFill>
          <a:ln>
            <a:solidFill>
              <a:schemeClr val="tx1"/>
            </a:solidFill>
          </a:ln>
        </p:spPr>
        <p:txBody>
          <a:bodyPr wrap="square" rtlCol="0">
            <a:spAutoFit/>
          </a:bodyPr>
          <a:lstStyle/>
          <a:p>
            <a:pPr algn="ctr">
              <a:lnSpc>
                <a:spcPct val="90000"/>
              </a:lnSpc>
            </a:pPr>
            <a:r>
              <a:rPr lang="en-US" sz="1200" dirty="0">
                <a:latin typeface="Calibri" panose="020F0502020204030204" pitchFamily="34" charset="0"/>
                <a:cs typeface="Calibri" panose="020F0502020204030204" pitchFamily="34" charset="0"/>
              </a:rPr>
              <a:t>FY21</a:t>
            </a:r>
            <a:endParaRPr lang="en-US" sz="1600" dirty="0">
              <a:latin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0C82D359-3824-440C-9A5F-D34B98903453}"/>
              </a:ext>
            </a:extLst>
          </p:cNvPr>
          <p:cNvSpPr txBox="1"/>
          <p:nvPr/>
        </p:nvSpPr>
        <p:spPr>
          <a:xfrm>
            <a:off x="5015493" y="649848"/>
            <a:ext cx="731520" cy="258532"/>
          </a:xfrm>
          <a:prstGeom prst="rect">
            <a:avLst/>
          </a:prstGeom>
          <a:solidFill>
            <a:schemeClr val="accent2">
              <a:lumMod val="40000"/>
              <a:lumOff val="60000"/>
            </a:schemeClr>
          </a:solidFill>
          <a:ln>
            <a:solidFill>
              <a:schemeClr val="tx1"/>
            </a:solidFill>
          </a:ln>
        </p:spPr>
        <p:txBody>
          <a:bodyPr wrap="square" rtlCol="0">
            <a:spAutoFit/>
          </a:bodyPr>
          <a:lstStyle/>
          <a:p>
            <a:pPr algn="ctr">
              <a:lnSpc>
                <a:spcPct val="90000"/>
              </a:lnSpc>
            </a:pPr>
            <a:r>
              <a:rPr lang="en-US" sz="1200" dirty="0">
                <a:latin typeface="Calibri" panose="020F0502020204030204" pitchFamily="34" charset="0"/>
                <a:cs typeface="Calibri" panose="020F0502020204030204" pitchFamily="34" charset="0"/>
              </a:rPr>
              <a:t>FY22</a:t>
            </a:r>
          </a:p>
        </p:txBody>
      </p:sp>
      <p:sp>
        <p:nvSpPr>
          <p:cNvPr id="21" name="TextBox 20">
            <a:extLst>
              <a:ext uri="{FF2B5EF4-FFF2-40B4-BE49-F238E27FC236}">
                <a16:creationId xmlns:a16="http://schemas.microsoft.com/office/drawing/2014/main" id="{EB5D494B-5C9B-4583-ACD0-258DAE48DE84}"/>
              </a:ext>
            </a:extLst>
          </p:cNvPr>
          <p:cNvSpPr txBox="1"/>
          <p:nvPr/>
        </p:nvSpPr>
        <p:spPr>
          <a:xfrm>
            <a:off x="5748528" y="649848"/>
            <a:ext cx="731520" cy="258532"/>
          </a:xfrm>
          <a:prstGeom prst="rect">
            <a:avLst/>
          </a:prstGeom>
          <a:solidFill>
            <a:schemeClr val="accent2">
              <a:lumMod val="40000"/>
              <a:lumOff val="60000"/>
            </a:schemeClr>
          </a:solidFill>
          <a:ln>
            <a:solidFill>
              <a:schemeClr val="tx1"/>
            </a:solidFill>
          </a:ln>
        </p:spPr>
        <p:txBody>
          <a:bodyPr wrap="square" rtlCol="0">
            <a:spAutoFit/>
          </a:bodyPr>
          <a:lstStyle/>
          <a:p>
            <a:pPr algn="ctr">
              <a:lnSpc>
                <a:spcPct val="90000"/>
              </a:lnSpc>
            </a:pPr>
            <a:r>
              <a:rPr lang="en-US" sz="1200" dirty="0">
                <a:latin typeface="Calibri" panose="020F0502020204030204" pitchFamily="34" charset="0"/>
                <a:cs typeface="Calibri" panose="020F0502020204030204" pitchFamily="34" charset="0"/>
              </a:rPr>
              <a:t>FY23</a:t>
            </a:r>
            <a:endParaRPr lang="en-US" sz="1600" dirty="0">
              <a:latin typeface="Calibri" panose="020F050202020403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A1A3465B-7006-4305-9301-164D7B471F72}"/>
              </a:ext>
            </a:extLst>
          </p:cNvPr>
          <p:cNvSpPr txBox="1"/>
          <p:nvPr/>
        </p:nvSpPr>
        <p:spPr>
          <a:xfrm>
            <a:off x="6481058" y="649689"/>
            <a:ext cx="731520" cy="258793"/>
          </a:xfrm>
          <a:prstGeom prst="rect">
            <a:avLst/>
          </a:prstGeom>
          <a:solidFill>
            <a:schemeClr val="accent2">
              <a:lumMod val="40000"/>
              <a:lumOff val="60000"/>
            </a:schemeClr>
          </a:solidFill>
          <a:ln>
            <a:solidFill>
              <a:schemeClr val="tx1"/>
            </a:solidFill>
          </a:ln>
        </p:spPr>
        <p:txBody>
          <a:bodyPr wrap="square" rtlCol="0">
            <a:spAutoFit/>
          </a:bodyPr>
          <a:lstStyle/>
          <a:p>
            <a:pPr algn="ctr">
              <a:lnSpc>
                <a:spcPct val="90000"/>
              </a:lnSpc>
            </a:pPr>
            <a:r>
              <a:rPr lang="en-US" sz="1200" dirty="0">
                <a:latin typeface="Calibri" panose="020F0502020204030204" pitchFamily="34" charset="0"/>
                <a:cs typeface="Calibri" panose="020F0502020204030204" pitchFamily="34" charset="0"/>
              </a:rPr>
              <a:t>FY24</a:t>
            </a:r>
            <a:endParaRPr lang="en-US" sz="1600" dirty="0">
              <a:latin typeface="Calibri" panose="020F050202020403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id="{2EE5C4B6-D800-4E18-8434-D2EB0AFB365A}"/>
              </a:ext>
            </a:extLst>
          </p:cNvPr>
          <p:cNvSpPr txBox="1"/>
          <p:nvPr/>
        </p:nvSpPr>
        <p:spPr>
          <a:xfrm>
            <a:off x="7209932" y="650557"/>
            <a:ext cx="731520" cy="258532"/>
          </a:xfrm>
          <a:prstGeom prst="rect">
            <a:avLst/>
          </a:prstGeom>
          <a:solidFill>
            <a:schemeClr val="accent2">
              <a:lumMod val="40000"/>
              <a:lumOff val="60000"/>
            </a:schemeClr>
          </a:solidFill>
          <a:ln>
            <a:solidFill>
              <a:schemeClr val="tx1"/>
            </a:solidFill>
          </a:ln>
        </p:spPr>
        <p:txBody>
          <a:bodyPr wrap="square" rtlCol="0">
            <a:spAutoFit/>
          </a:bodyPr>
          <a:lstStyle/>
          <a:p>
            <a:pPr algn="ctr">
              <a:lnSpc>
                <a:spcPct val="90000"/>
              </a:lnSpc>
            </a:pPr>
            <a:r>
              <a:rPr lang="en-US" sz="1200" dirty="0">
                <a:latin typeface="Calibri" panose="020F0502020204030204" pitchFamily="34" charset="0"/>
                <a:cs typeface="Calibri" panose="020F0502020204030204" pitchFamily="34" charset="0"/>
              </a:rPr>
              <a:t>FY25</a:t>
            </a:r>
            <a:endParaRPr lang="en-US" sz="1600" dirty="0">
              <a:latin typeface="Calibri" panose="020F0502020204030204" pitchFamily="34" charset="0"/>
              <a:cs typeface="Calibri" panose="020F0502020204030204" pitchFamily="34" charset="0"/>
            </a:endParaRPr>
          </a:p>
        </p:txBody>
      </p:sp>
      <p:cxnSp>
        <p:nvCxnSpPr>
          <p:cNvPr id="56" name="Straight Connector 55">
            <a:extLst>
              <a:ext uri="{FF2B5EF4-FFF2-40B4-BE49-F238E27FC236}">
                <a16:creationId xmlns:a16="http://schemas.microsoft.com/office/drawing/2014/main" id="{63B96361-9475-4A3D-82F3-E5B8118FCED3}"/>
              </a:ext>
            </a:extLst>
          </p:cNvPr>
          <p:cNvCxnSpPr/>
          <p:nvPr/>
        </p:nvCxnSpPr>
        <p:spPr>
          <a:xfrm>
            <a:off x="10137096" y="650069"/>
            <a:ext cx="0" cy="53656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10C86C45-EEBD-450C-8659-CDB1D61BB445}"/>
              </a:ext>
            </a:extLst>
          </p:cNvPr>
          <p:cNvSpPr txBox="1"/>
          <p:nvPr/>
        </p:nvSpPr>
        <p:spPr>
          <a:xfrm>
            <a:off x="7942089" y="649607"/>
            <a:ext cx="731520" cy="258532"/>
          </a:xfrm>
          <a:prstGeom prst="rect">
            <a:avLst/>
          </a:prstGeom>
          <a:solidFill>
            <a:schemeClr val="accent2">
              <a:lumMod val="40000"/>
              <a:lumOff val="60000"/>
            </a:schemeClr>
          </a:solidFill>
          <a:ln>
            <a:solidFill>
              <a:schemeClr val="tx1"/>
            </a:solidFill>
          </a:ln>
        </p:spPr>
        <p:txBody>
          <a:bodyPr wrap="square" rtlCol="0">
            <a:spAutoFit/>
          </a:bodyPr>
          <a:lstStyle/>
          <a:p>
            <a:pPr algn="ctr">
              <a:lnSpc>
                <a:spcPct val="90000"/>
              </a:lnSpc>
            </a:pPr>
            <a:r>
              <a:rPr lang="en-US" sz="1200" dirty="0">
                <a:latin typeface="Calibri" panose="020F0502020204030204" pitchFamily="34" charset="0"/>
                <a:cs typeface="Calibri" panose="020F0502020204030204" pitchFamily="34" charset="0"/>
              </a:rPr>
              <a:t>FY26</a:t>
            </a:r>
            <a:endParaRPr lang="en-US" sz="1600" dirty="0">
              <a:latin typeface="Calibri" panose="020F0502020204030204" pitchFamily="34" charset="0"/>
              <a:cs typeface="Calibri" panose="020F0502020204030204" pitchFamily="34" charset="0"/>
            </a:endParaRPr>
          </a:p>
        </p:txBody>
      </p:sp>
      <p:grpSp>
        <p:nvGrpSpPr>
          <p:cNvPr id="44" name="Group 43">
            <a:extLst>
              <a:ext uri="{FF2B5EF4-FFF2-40B4-BE49-F238E27FC236}">
                <a16:creationId xmlns:a16="http://schemas.microsoft.com/office/drawing/2014/main" id="{0AACAE8D-794C-4043-8805-5338BC3FF874}"/>
              </a:ext>
            </a:extLst>
          </p:cNvPr>
          <p:cNvGrpSpPr/>
          <p:nvPr/>
        </p:nvGrpSpPr>
        <p:grpSpPr>
          <a:xfrm>
            <a:off x="7251125" y="5476082"/>
            <a:ext cx="2977135" cy="725465"/>
            <a:chOff x="6346543" y="5270391"/>
            <a:chExt cx="2556018" cy="725465"/>
          </a:xfrm>
        </p:grpSpPr>
        <p:sp>
          <p:nvSpPr>
            <p:cNvPr id="24" name="Isosceles Triangle 23">
              <a:extLst>
                <a:ext uri="{FF2B5EF4-FFF2-40B4-BE49-F238E27FC236}">
                  <a16:creationId xmlns:a16="http://schemas.microsoft.com/office/drawing/2014/main" id="{9B6A79F3-E524-48D0-95F1-C1B3E6E33458}"/>
                </a:ext>
              </a:extLst>
            </p:cNvPr>
            <p:cNvSpPr/>
            <p:nvPr/>
          </p:nvSpPr>
          <p:spPr>
            <a:xfrm>
              <a:off x="6446956" y="5293996"/>
              <a:ext cx="177158" cy="327806"/>
            </a:xfrm>
            <a:prstGeom prst="triangle">
              <a:avLst/>
            </a:prstGeom>
            <a:solidFill>
              <a:srgbClr val="00B0F0"/>
            </a:solidFill>
            <a:ln w="19050">
              <a:solidFill>
                <a:srgbClr val="FF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5" name="TextBox 24">
              <a:extLst>
                <a:ext uri="{FF2B5EF4-FFF2-40B4-BE49-F238E27FC236}">
                  <a16:creationId xmlns:a16="http://schemas.microsoft.com/office/drawing/2014/main" id="{3876AC3B-41E9-40AA-9DAD-3646837825A4}"/>
                </a:ext>
              </a:extLst>
            </p:cNvPr>
            <p:cNvSpPr txBox="1"/>
            <p:nvPr/>
          </p:nvSpPr>
          <p:spPr>
            <a:xfrm>
              <a:off x="6346543" y="5654224"/>
              <a:ext cx="389756" cy="341632"/>
            </a:xfrm>
            <a:prstGeom prst="rect">
              <a:avLst/>
            </a:prstGeom>
            <a:noFill/>
          </p:spPr>
          <p:txBody>
            <a:bodyPr wrap="none" rtlCol="0">
              <a:spAutoFit/>
            </a:bodyPr>
            <a:lstStyle/>
            <a:p>
              <a:pPr algn="ctr">
                <a:lnSpc>
                  <a:spcPct val="90000"/>
                </a:lnSpc>
              </a:pPr>
              <a:r>
                <a:rPr lang="en-US" sz="900" dirty="0"/>
                <a:t>CD-4</a:t>
              </a:r>
            </a:p>
            <a:p>
              <a:pPr algn="ctr">
                <a:lnSpc>
                  <a:spcPct val="90000"/>
                </a:lnSpc>
              </a:pPr>
              <a:r>
                <a:rPr lang="en-US" sz="900" dirty="0"/>
                <a:t>(E)</a:t>
              </a:r>
            </a:p>
          </p:txBody>
        </p:sp>
        <p:sp>
          <p:nvSpPr>
            <p:cNvPr id="26" name="TextBox 25">
              <a:extLst>
                <a:ext uri="{FF2B5EF4-FFF2-40B4-BE49-F238E27FC236}">
                  <a16:creationId xmlns:a16="http://schemas.microsoft.com/office/drawing/2014/main" id="{2C9DAE97-7255-4449-82FB-4BEEFDCA98EE}"/>
                </a:ext>
              </a:extLst>
            </p:cNvPr>
            <p:cNvSpPr txBox="1"/>
            <p:nvPr/>
          </p:nvSpPr>
          <p:spPr>
            <a:xfrm>
              <a:off x="8512805" y="5654224"/>
              <a:ext cx="389756" cy="341632"/>
            </a:xfrm>
            <a:prstGeom prst="rect">
              <a:avLst/>
            </a:prstGeom>
            <a:solidFill>
              <a:schemeClr val="bg1"/>
            </a:solidFill>
          </p:spPr>
          <p:txBody>
            <a:bodyPr wrap="none" rtlCol="0">
              <a:spAutoFit/>
            </a:bodyPr>
            <a:lstStyle/>
            <a:p>
              <a:pPr algn="ctr">
                <a:lnSpc>
                  <a:spcPct val="90000"/>
                </a:lnSpc>
              </a:pPr>
              <a:r>
                <a:rPr lang="en-US" sz="900" dirty="0"/>
                <a:t>CD-4</a:t>
              </a:r>
            </a:p>
            <a:p>
              <a:pPr algn="ctr">
                <a:lnSpc>
                  <a:spcPct val="90000"/>
                </a:lnSpc>
              </a:pPr>
              <a:r>
                <a:rPr lang="en-US" sz="900" dirty="0"/>
                <a:t> (L)</a:t>
              </a:r>
            </a:p>
          </p:txBody>
        </p:sp>
        <p:sp>
          <p:nvSpPr>
            <p:cNvPr id="27" name="Isosceles Triangle 26">
              <a:extLst>
                <a:ext uri="{FF2B5EF4-FFF2-40B4-BE49-F238E27FC236}">
                  <a16:creationId xmlns:a16="http://schemas.microsoft.com/office/drawing/2014/main" id="{18D8626B-06C8-40FA-9A02-D069EF9EB84D}"/>
                </a:ext>
              </a:extLst>
            </p:cNvPr>
            <p:cNvSpPr/>
            <p:nvPr/>
          </p:nvSpPr>
          <p:spPr>
            <a:xfrm>
              <a:off x="8613215" y="5293996"/>
              <a:ext cx="177158" cy="327806"/>
            </a:xfrm>
            <a:prstGeom prst="triangle">
              <a:avLst/>
            </a:prstGeom>
            <a:solidFill>
              <a:srgbClr val="00B0F0"/>
            </a:solidFill>
            <a:ln w="19050">
              <a:solidFill>
                <a:srgbClr val="FF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cxnSp>
          <p:nvCxnSpPr>
            <p:cNvPr id="28" name="Straight Connector 27">
              <a:extLst>
                <a:ext uri="{FF2B5EF4-FFF2-40B4-BE49-F238E27FC236}">
                  <a16:creationId xmlns:a16="http://schemas.microsoft.com/office/drawing/2014/main" id="{93F12AE2-D6F3-4FF5-80BC-EBE2AFB45C28}"/>
                </a:ext>
              </a:extLst>
            </p:cNvPr>
            <p:cNvCxnSpPr>
              <a:cxnSpLocks/>
            </p:cNvCxnSpPr>
            <p:nvPr/>
          </p:nvCxnSpPr>
          <p:spPr>
            <a:xfrm>
              <a:off x="6724991" y="5529133"/>
              <a:ext cx="1771345"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331B58EC-AFE9-487F-9251-9FCA5E8B0480}"/>
                </a:ext>
              </a:extLst>
            </p:cNvPr>
            <p:cNvSpPr txBox="1"/>
            <p:nvPr/>
          </p:nvSpPr>
          <p:spPr>
            <a:xfrm>
              <a:off x="6996984" y="5270391"/>
              <a:ext cx="1276065" cy="237757"/>
            </a:xfrm>
            <a:prstGeom prst="rect">
              <a:avLst/>
            </a:prstGeom>
            <a:noFill/>
          </p:spPr>
          <p:txBody>
            <a:bodyPr wrap="none" rtlCol="0">
              <a:spAutoFit/>
            </a:bodyPr>
            <a:lstStyle/>
            <a:p>
              <a:pPr algn="ctr">
                <a:lnSpc>
                  <a:spcPct val="90000"/>
                </a:lnSpc>
              </a:pPr>
              <a:r>
                <a:rPr lang="en-US" sz="1050" b="1" dirty="0">
                  <a:latin typeface="Calibri" panose="020F0502020204030204" pitchFamily="34" charset="0"/>
                  <a:cs typeface="Calibri" panose="020F0502020204030204" pitchFamily="34" charset="0"/>
                </a:rPr>
                <a:t>42 months contingency</a:t>
              </a:r>
            </a:p>
          </p:txBody>
        </p:sp>
      </p:grpSp>
      <p:sp>
        <p:nvSpPr>
          <p:cNvPr id="67" name="Isosceles Triangle 66">
            <a:extLst>
              <a:ext uri="{FF2B5EF4-FFF2-40B4-BE49-F238E27FC236}">
                <a16:creationId xmlns:a16="http://schemas.microsoft.com/office/drawing/2014/main" id="{B0804502-CA02-420D-AFB9-8C5470D30914}"/>
              </a:ext>
            </a:extLst>
          </p:cNvPr>
          <p:cNvSpPr/>
          <p:nvPr/>
        </p:nvSpPr>
        <p:spPr>
          <a:xfrm>
            <a:off x="3365361" y="5479320"/>
            <a:ext cx="177158" cy="327806"/>
          </a:xfrm>
          <a:prstGeom prst="triangle">
            <a:avLst/>
          </a:prstGeom>
          <a:solidFill>
            <a:srgbClr val="00B0F0"/>
          </a:solidFill>
          <a:ln>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71" name="TextBox 70">
            <a:extLst>
              <a:ext uri="{FF2B5EF4-FFF2-40B4-BE49-F238E27FC236}">
                <a16:creationId xmlns:a16="http://schemas.microsoft.com/office/drawing/2014/main" id="{F823E246-FEDC-4BFE-8A1B-BF6A5F9044F4}"/>
              </a:ext>
            </a:extLst>
          </p:cNvPr>
          <p:cNvSpPr txBox="1"/>
          <p:nvPr/>
        </p:nvSpPr>
        <p:spPr>
          <a:xfrm>
            <a:off x="8671849" y="650557"/>
            <a:ext cx="731520" cy="258532"/>
          </a:xfrm>
          <a:prstGeom prst="rect">
            <a:avLst/>
          </a:prstGeom>
          <a:solidFill>
            <a:schemeClr val="accent2">
              <a:lumMod val="40000"/>
              <a:lumOff val="60000"/>
            </a:schemeClr>
          </a:solidFill>
          <a:ln>
            <a:solidFill>
              <a:schemeClr val="tx1"/>
            </a:solidFill>
          </a:ln>
        </p:spPr>
        <p:txBody>
          <a:bodyPr wrap="square" rtlCol="0">
            <a:spAutoFit/>
          </a:bodyPr>
          <a:lstStyle/>
          <a:p>
            <a:pPr algn="ctr">
              <a:lnSpc>
                <a:spcPct val="90000"/>
              </a:lnSpc>
            </a:pPr>
            <a:r>
              <a:rPr lang="en-US" sz="1200" dirty="0">
                <a:latin typeface="Calibri" panose="020F0502020204030204" pitchFamily="34" charset="0"/>
                <a:cs typeface="Calibri" panose="020F0502020204030204" pitchFamily="34" charset="0"/>
              </a:rPr>
              <a:t>FY27</a:t>
            </a:r>
            <a:endParaRPr lang="en-US" sz="1600" dirty="0">
              <a:latin typeface="Calibri" panose="020F0502020204030204" pitchFamily="34" charset="0"/>
              <a:cs typeface="Calibri" panose="020F0502020204030204" pitchFamily="34" charset="0"/>
            </a:endParaRPr>
          </a:p>
        </p:txBody>
      </p:sp>
      <p:sp>
        <p:nvSpPr>
          <p:cNvPr id="72" name="TextBox 71">
            <a:extLst>
              <a:ext uri="{FF2B5EF4-FFF2-40B4-BE49-F238E27FC236}">
                <a16:creationId xmlns:a16="http://schemas.microsoft.com/office/drawing/2014/main" id="{3EAA6BEC-94AF-42AB-8724-DAC324410222}"/>
              </a:ext>
            </a:extLst>
          </p:cNvPr>
          <p:cNvSpPr txBox="1"/>
          <p:nvPr/>
        </p:nvSpPr>
        <p:spPr>
          <a:xfrm>
            <a:off x="9405852" y="649809"/>
            <a:ext cx="731520" cy="258532"/>
          </a:xfrm>
          <a:prstGeom prst="rect">
            <a:avLst/>
          </a:prstGeom>
          <a:solidFill>
            <a:schemeClr val="accent2">
              <a:lumMod val="40000"/>
              <a:lumOff val="60000"/>
            </a:schemeClr>
          </a:solidFill>
          <a:ln>
            <a:solidFill>
              <a:schemeClr val="tx1"/>
            </a:solidFill>
          </a:ln>
        </p:spPr>
        <p:txBody>
          <a:bodyPr wrap="square" rtlCol="0">
            <a:spAutoFit/>
          </a:bodyPr>
          <a:lstStyle/>
          <a:p>
            <a:pPr algn="ctr">
              <a:lnSpc>
                <a:spcPct val="90000"/>
              </a:lnSpc>
            </a:pPr>
            <a:r>
              <a:rPr lang="en-US" sz="1200" dirty="0">
                <a:latin typeface="Calibri" panose="020F0502020204030204" pitchFamily="34" charset="0"/>
                <a:cs typeface="Calibri" panose="020F0502020204030204" pitchFamily="34" charset="0"/>
              </a:rPr>
              <a:t>FY28</a:t>
            </a:r>
            <a:endParaRPr lang="en-US" sz="1600" dirty="0">
              <a:latin typeface="Calibri" panose="020F0502020204030204" pitchFamily="34" charset="0"/>
              <a:cs typeface="Calibri" panose="020F0502020204030204" pitchFamily="34" charset="0"/>
            </a:endParaRPr>
          </a:p>
        </p:txBody>
      </p:sp>
      <p:cxnSp>
        <p:nvCxnSpPr>
          <p:cNvPr id="74" name="Straight Connector 73">
            <a:extLst>
              <a:ext uri="{FF2B5EF4-FFF2-40B4-BE49-F238E27FC236}">
                <a16:creationId xmlns:a16="http://schemas.microsoft.com/office/drawing/2014/main" id="{68D587F4-4393-49C3-8398-005A465C5A3F}"/>
              </a:ext>
            </a:extLst>
          </p:cNvPr>
          <p:cNvCxnSpPr>
            <a:cxnSpLocks/>
          </p:cNvCxnSpPr>
          <p:nvPr/>
        </p:nvCxnSpPr>
        <p:spPr>
          <a:xfrm>
            <a:off x="2816894" y="672403"/>
            <a:ext cx="0" cy="53661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EBBAFCD6-675A-4840-922E-E1F44F3B24C8}"/>
              </a:ext>
            </a:extLst>
          </p:cNvPr>
          <p:cNvCxnSpPr/>
          <p:nvPr/>
        </p:nvCxnSpPr>
        <p:spPr>
          <a:xfrm>
            <a:off x="5747013" y="649542"/>
            <a:ext cx="0" cy="53656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id="{452F6AD2-D4E1-48AC-BD84-8DD512CD04C0}"/>
              </a:ext>
            </a:extLst>
          </p:cNvPr>
          <p:cNvSpPr txBox="1"/>
          <p:nvPr/>
        </p:nvSpPr>
        <p:spPr>
          <a:xfrm>
            <a:off x="3178537" y="5813222"/>
            <a:ext cx="550807" cy="341632"/>
          </a:xfrm>
          <a:prstGeom prst="rect">
            <a:avLst/>
          </a:prstGeom>
          <a:solidFill>
            <a:schemeClr val="bg1"/>
          </a:solidFill>
        </p:spPr>
        <p:txBody>
          <a:bodyPr wrap="square" rtlCol="0">
            <a:spAutoFit/>
          </a:bodyPr>
          <a:lstStyle/>
          <a:p>
            <a:pPr algn="ctr">
              <a:lnSpc>
                <a:spcPct val="90000"/>
              </a:lnSpc>
            </a:pPr>
            <a:r>
              <a:rPr lang="en-US" sz="900" dirty="0"/>
              <a:t>CD</a:t>
            </a:r>
          </a:p>
          <a:p>
            <a:pPr algn="ctr">
              <a:lnSpc>
                <a:spcPct val="90000"/>
              </a:lnSpc>
            </a:pPr>
            <a:r>
              <a:rPr lang="en-US" sz="900" dirty="0"/>
              <a:t>3B</a:t>
            </a:r>
          </a:p>
        </p:txBody>
      </p:sp>
      <p:sp>
        <p:nvSpPr>
          <p:cNvPr id="82" name="Isosceles Triangle 81">
            <a:extLst>
              <a:ext uri="{FF2B5EF4-FFF2-40B4-BE49-F238E27FC236}">
                <a16:creationId xmlns:a16="http://schemas.microsoft.com/office/drawing/2014/main" id="{DCF6C153-F3FD-4E8B-AF37-86D869F2C29D}"/>
              </a:ext>
            </a:extLst>
          </p:cNvPr>
          <p:cNvSpPr/>
          <p:nvPr/>
        </p:nvSpPr>
        <p:spPr>
          <a:xfrm>
            <a:off x="4254175" y="5481225"/>
            <a:ext cx="177158" cy="327806"/>
          </a:xfrm>
          <a:prstGeom prst="triangle">
            <a:avLst/>
          </a:prstGeom>
          <a:solidFill>
            <a:srgbClr val="00B0F0"/>
          </a:solidFill>
          <a:ln>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83" name="TextBox 82">
            <a:extLst>
              <a:ext uri="{FF2B5EF4-FFF2-40B4-BE49-F238E27FC236}">
                <a16:creationId xmlns:a16="http://schemas.microsoft.com/office/drawing/2014/main" id="{CFC9869F-F135-442A-B65D-7FA98BAA43C9}"/>
              </a:ext>
            </a:extLst>
          </p:cNvPr>
          <p:cNvSpPr txBox="1"/>
          <p:nvPr/>
        </p:nvSpPr>
        <p:spPr>
          <a:xfrm>
            <a:off x="4067351" y="5815127"/>
            <a:ext cx="550807" cy="341632"/>
          </a:xfrm>
          <a:prstGeom prst="rect">
            <a:avLst/>
          </a:prstGeom>
          <a:solidFill>
            <a:schemeClr val="bg1"/>
          </a:solidFill>
        </p:spPr>
        <p:txBody>
          <a:bodyPr wrap="square" rtlCol="0">
            <a:spAutoFit/>
          </a:bodyPr>
          <a:lstStyle/>
          <a:p>
            <a:pPr algn="ctr">
              <a:lnSpc>
                <a:spcPct val="90000"/>
              </a:lnSpc>
            </a:pPr>
            <a:r>
              <a:rPr lang="en-US" sz="900" dirty="0"/>
              <a:t>CD</a:t>
            </a:r>
          </a:p>
          <a:p>
            <a:pPr algn="ctr">
              <a:lnSpc>
                <a:spcPct val="90000"/>
              </a:lnSpc>
            </a:pPr>
            <a:r>
              <a:rPr lang="en-US" sz="900" dirty="0"/>
              <a:t>2/3</a:t>
            </a:r>
          </a:p>
        </p:txBody>
      </p:sp>
      <p:sp>
        <p:nvSpPr>
          <p:cNvPr id="85" name="Isosceles Triangle 84">
            <a:extLst>
              <a:ext uri="{FF2B5EF4-FFF2-40B4-BE49-F238E27FC236}">
                <a16:creationId xmlns:a16="http://schemas.microsoft.com/office/drawing/2014/main" id="{802AB31C-AB3A-4827-BCA6-0CEE2C3ACA5E}"/>
              </a:ext>
            </a:extLst>
          </p:cNvPr>
          <p:cNvSpPr/>
          <p:nvPr/>
        </p:nvSpPr>
        <p:spPr>
          <a:xfrm>
            <a:off x="2413591" y="5481958"/>
            <a:ext cx="177158" cy="327806"/>
          </a:xfrm>
          <a:prstGeom prst="triangle">
            <a:avLst/>
          </a:prstGeom>
          <a:solidFill>
            <a:srgbClr val="00B0F0"/>
          </a:solidFill>
          <a:ln>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86" name="TextBox 85">
            <a:extLst>
              <a:ext uri="{FF2B5EF4-FFF2-40B4-BE49-F238E27FC236}">
                <a16:creationId xmlns:a16="http://schemas.microsoft.com/office/drawing/2014/main" id="{74CDC355-B024-4FD1-B81C-0755705B5D20}"/>
              </a:ext>
            </a:extLst>
          </p:cNvPr>
          <p:cNvSpPr txBox="1"/>
          <p:nvPr/>
        </p:nvSpPr>
        <p:spPr>
          <a:xfrm>
            <a:off x="2226767" y="5815860"/>
            <a:ext cx="550807" cy="341632"/>
          </a:xfrm>
          <a:prstGeom prst="rect">
            <a:avLst/>
          </a:prstGeom>
          <a:solidFill>
            <a:schemeClr val="bg1"/>
          </a:solidFill>
        </p:spPr>
        <p:txBody>
          <a:bodyPr wrap="square" rtlCol="0">
            <a:spAutoFit/>
          </a:bodyPr>
          <a:lstStyle/>
          <a:p>
            <a:pPr algn="ctr">
              <a:lnSpc>
                <a:spcPct val="90000"/>
              </a:lnSpc>
            </a:pPr>
            <a:r>
              <a:rPr lang="en-US" sz="900" dirty="0"/>
              <a:t>CD</a:t>
            </a:r>
          </a:p>
          <a:p>
            <a:pPr algn="ctr">
              <a:lnSpc>
                <a:spcPct val="90000"/>
              </a:lnSpc>
            </a:pPr>
            <a:r>
              <a:rPr lang="en-US" sz="900" dirty="0"/>
              <a:t>1</a:t>
            </a:r>
          </a:p>
        </p:txBody>
      </p:sp>
      <p:sp>
        <p:nvSpPr>
          <p:cNvPr id="88" name="Isosceles Triangle 87">
            <a:extLst>
              <a:ext uri="{FF2B5EF4-FFF2-40B4-BE49-F238E27FC236}">
                <a16:creationId xmlns:a16="http://schemas.microsoft.com/office/drawing/2014/main" id="{8417C491-180D-44FD-8685-997A90F7F80A}"/>
              </a:ext>
            </a:extLst>
          </p:cNvPr>
          <p:cNvSpPr/>
          <p:nvPr/>
        </p:nvSpPr>
        <p:spPr>
          <a:xfrm>
            <a:off x="2782407" y="5480062"/>
            <a:ext cx="177158" cy="328040"/>
          </a:xfrm>
          <a:prstGeom prst="triangle">
            <a:avLst/>
          </a:prstGeom>
          <a:solidFill>
            <a:srgbClr val="00B0F0"/>
          </a:solidFill>
          <a:ln>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92" name="TextBox 91">
            <a:extLst>
              <a:ext uri="{FF2B5EF4-FFF2-40B4-BE49-F238E27FC236}">
                <a16:creationId xmlns:a16="http://schemas.microsoft.com/office/drawing/2014/main" id="{5C98E578-C525-48D2-8633-D2EBE0C946AD}"/>
              </a:ext>
            </a:extLst>
          </p:cNvPr>
          <p:cNvSpPr txBox="1"/>
          <p:nvPr/>
        </p:nvSpPr>
        <p:spPr>
          <a:xfrm>
            <a:off x="2595583" y="5814198"/>
            <a:ext cx="550807" cy="341632"/>
          </a:xfrm>
          <a:prstGeom prst="rect">
            <a:avLst/>
          </a:prstGeom>
          <a:solidFill>
            <a:schemeClr val="bg1"/>
          </a:solidFill>
        </p:spPr>
        <p:txBody>
          <a:bodyPr wrap="square" rtlCol="0">
            <a:spAutoFit/>
          </a:bodyPr>
          <a:lstStyle/>
          <a:p>
            <a:pPr algn="ctr">
              <a:lnSpc>
                <a:spcPct val="90000"/>
              </a:lnSpc>
            </a:pPr>
            <a:r>
              <a:rPr lang="en-US" sz="900" dirty="0"/>
              <a:t>CD</a:t>
            </a:r>
          </a:p>
          <a:p>
            <a:pPr algn="ctr">
              <a:lnSpc>
                <a:spcPct val="90000"/>
              </a:lnSpc>
            </a:pPr>
            <a:r>
              <a:rPr lang="en-US" sz="900" dirty="0"/>
              <a:t>3A</a:t>
            </a:r>
          </a:p>
        </p:txBody>
      </p:sp>
      <p:sp>
        <p:nvSpPr>
          <p:cNvPr id="63" name="Isosceles Triangle 62">
            <a:extLst>
              <a:ext uri="{FF2B5EF4-FFF2-40B4-BE49-F238E27FC236}">
                <a16:creationId xmlns:a16="http://schemas.microsoft.com/office/drawing/2014/main" id="{40116B88-498F-4D9B-9DB2-653559B11F0E}"/>
              </a:ext>
            </a:extLst>
          </p:cNvPr>
          <p:cNvSpPr/>
          <p:nvPr/>
        </p:nvSpPr>
        <p:spPr>
          <a:xfrm>
            <a:off x="3670670" y="956968"/>
            <a:ext cx="148070" cy="181613"/>
          </a:xfrm>
          <a:prstGeom prst="triangle">
            <a:avLst/>
          </a:prstGeom>
          <a:solidFill>
            <a:schemeClr val="accent2">
              <a:lumMod val="40000"/>
              <a:lumOff val="60000"/>
            </a:schemeClr>
          </a:solidFill>
          <a:ln>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65" name="Isosceles Triangle 64">
            <a:extLst>
              <a:ext uri="{FF2B5EF4-FFF2-40B4-BE49-F238E27FC236}">
                <a16:creationId xmlns:a16="http://schemas.microsoft.com/office/drawing/2014/main" id="{5D81EAED-5EEB-4715-B7AA-DBE2D878DE04}"/>
              </a:ext>
            </a:extLst>
          </p:cNvPr>
          <p:cNvSpPr/>
          <p:nvPr/>
        </p:nvSpPr>
        <p:spPr>
          <a:xfrm>
            <a:off x="3337186" y="1162472"/>
            <a:ext cx="148070" cy="181613"/>
          </a:xfrm>
          <a:prstGeom prst="triangle">
            <a:avLst/>
          </a:prstGeom>
          <a:solidFill>
            <a:schemeClr val="accent2">
              <a:lumMod val="40000"/>
              <a:lumOff val="60000"/>
            </a:schemeClr>
          </a:solidFill>
          <a:ln>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68" name="Rectangle 67">
            <a:extLst>
              <a:ext uri="{FF2B5EF4-FFF2-40B4-BE49-F238E27FC236}">
                <a16:creationId xmlns:a16="http://schemas.microsoft.com/office/drawing/2014/main" id="{3BDC279C-F175-43AC-9C48-6788176CA3BF}"/>
              </a:ext>
            </a:extLst>
          </p:cNvPr>
          <p:cNvSpPr/>
          <p:nvPr/>
        </p:nvSpPr>
        <p:spPr>
          <a:xfrm>
            <a:off x="3703927" y="903610"/>
            <a:ext cx="2220888" cy="301923"/>
          </a:xfrm>
          <a:prstGeom prst="rect">
            <a:avLst/>
          </a:prstGeom>
          <a:noFill/>
          <a:ln>
            <a:noFill/>
          </a:ln>
        </p:spPr>
        <p:style>
          <a:lnRef idx="0">
            <a:scrgbClr r="0" g="0" b="0"/>
          </a:lnRef>
          <a:fillRef idx="0">
            <a:scrgbClr r="0" g="0" b="0"/>
          </a:fillRef>
          <a:effectRef idx="0">
            <a:scrgbClr r="0" g="0" b="0"/>
          </a:effectRef>
          <a:fontRef idx="minor">
            <a:schemeClr val="accen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sz="900" b="1" dirty="0">
                <a:solidFill>
                  <a:schemeClr val="tx1"/>
                </a:solidFill>
                <a:latin typeface="Calibri" panose="020F0502020204030204" pitchFamily="34" charset="0"/>
                <a:cs typeface="Calibri" panose="020F0502020204030204" pitchFamily="34" charset="0"/>
              </a:rPr>
              <a:t>RF Systems Preliminary Design Complete</a:t>
            </a:r>
          </a:p>
        </p:txBody>
      </p:sp>
      <p:sp>
        <p:nvSpPr>
          <p:cNvPr id="70" name="Rectangle 69">
            <a:extLst>
              <a:ext uri="{FF2B5EF4-FFF2-40B4-BE49-F238E27FC236}">
                <a16:creationId xmlns:a16="http://schemas.microsoft.com/office/drawing/2014/main" id="{3974484F-0F36-467E-8D54-49F0FCB44FAE}"/>
              </a:ext>
            </a:extLst>
          </p:cNvPr>
          <p:cNvSpPr/>
          <p:nvPr/>
        </p:nvSpPr>
        <p:spPr>
          <a:xfrm>
            <a:off x="3316554" y="1181939"/>
            <a:ext cx="2975125" cy="158565"/>
          </a:xfrm>
          <a:prstGeom prst="rect">
            <a:avLst/>
          </a:prstGeom>
          <a:noFill/>
          <a:ln>
            <a:noFill/>
          </a:ln>
        </p:spPr>
        <p:style>
          <a:lnRef idx="0">
            <a:scrgbClr r="0" g="0" b="0"/>
          </a:lnRef>
          <a:fillRef idx="0">
            <a:scrgbClr r="0" g="0" b="0"/>
          </a:fillRef>
          <a:effectRef idx="0">
            <a:scrgbClr r="0" g="0" b="0"/>
          </a:effectRef>
          <a:fontRef idx="minor">
            <a:schemeClr val="accen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sz="900" b="1" dirty="0">
                <a:solidFill>
                  <a:schemeClr val="tx1"/>
                </a:solidFill>
                <a:latin typeface="Calibri" panose="020F0502020204030204" pitchFamily="34" charset="0"/>
                <a:cs typeface="Calibri" panose="020F0502020204030204" pitchFamily="34" charset="0"/>
              </a:rPr>
              <a:t>RF Systems FD Complete (Excl. LLRF &amp; RFQ-DTL HVCM)</a:t>
            </a:r>
          </a:p>
        </p:txBody>
      </p:sp>
      <p:sp>
        <p:nvSpPr>
          <p:cNvPr id="76" name="Isosceles Triangle 75">
            <a:extLst>
              <a:ext uri="{FF2B5EF4-FFF2-40B4-BE49-F238E27FC236}">
                <a16:creationId xmlns:a16="http://schemas.microsoft.com/office/drawing/2014/main" id="{25DEE28F-420A-47CB-AC95-15A3C9CA89F4}"/>
              </a:ext>
            </a:extLst>
          </p:cNvPr>
          <p:cNvSpPr/>
          <p:nvPr/>
        </p:nvSpPr>
        <p:spPr>
          <a:xfrm>
            <a:off x="4181318" y="1362069"/>
            <a:ext cx="148070" cy="181613"/>
          </a:xfrm>
          <a:prstGeom prst="triangle">
            <a:avLst/>
          </a:prstGeom>
          <a:solidFill>
            <a:schemeClr val="accent2">
              <a:lumMod val="40000"/>
              <a:lumOff val="60000"/>
            </a:schemeClr>
          </a:solidFill>
          <a:ln>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77" name="Rectangle 76">
            <a:extLst>
              <a:ext uri="{FF2B5EF4-FFF2-40B4-BE49-F238E27FC236}">
                <a16:creationId xmlns:a16="http://schemas.microsoft.com/office/drawing/2014/main" id="{21EF9B21-F5C5-42DA-A2CA-2069476CB63C}"/>
              </a:ext>
            </a:extLst>
          </p:cNvPr>
          <p:cNvSpPr/>
          <p:nvPr/>
        </p:nvSpPr>
        <p:spPr>
          <a:xfrm>
            <a:off x="4207457" y="1383622"/>
            <a:ext cx="2627485" cy="181614"/>
          </a:xfrm>
          <a:prstGeom prst="rect">
            <a:avLst/>
          </a:prstGeom>
          <a:noFill/>
          <a:ln>
            <a:noFill/>
          </a:ln>
        </p:spPr>
        <p:style>
          <a:lnRef idx="0">
            <a:scrgbClr r="0" g="0" b="0"/>
          </a:lnRef>
          <a:fillRef idx="0">
            <a:scrgbClr r="0" g="0" b="0"/>
          </a:fillRef>
          <a:effectRef idx="0">
            <a:scrgbClr r="0" g="0" b="0"/>
          </a:effectRef>
          <a:fontRef idx="minor">
            <a:schemeClr val="accen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sz="900" b="1" dirty="0">
                <a:solidFill>
                  <a:schemeClr val="tx1"/>
                </a:solidFill>
                <a:latin typeface="Calibri" panose="020F0502020204030204" pitchFamily="34" charset="0"/>
                <a:cs typeface="Calibri" panose="020F0502020204030204" pitchFamily="34" charset="0"/>
              </a:rPr>
              <a:t>RF Systems FD Complete (LLRF &amp; RFQ-DTL HVCM)</a:t>
            </a:r>
          </a:p>
        </p:txBody>
      </p:sp>
      <p:sp>
        <p:nvSpPr>
          <p:cNvPr id="93" name="Rectangle 92">
            <a:extLst>
              <a:ext uri="{FF2B5EF4-FFF2-40B4-BE49-F238E27FC236}">
                <a16:creationId xmlns:a16="http://schemas.microsoft.com/office/drawing/2014/main" id="{3CA724DB-EF28-4E95-9FFF-4273674AFAEB}"/>
              </a:ext>
            </a:extLst>
          </p:cNvPr>
          <p:cNvSpPr/>
          <p:nvPr/>
        </p:nvSpPr>
        <p:spPr>
          <a:xfrm>
            <a:off x="3501390" y="1635972"/>
            <a:ext cx="1663310" cy="228600"/>
          </a:xfrm>
          <a:prstGeom prst="rect">
            <a:avLst/>
          </a:prstGeom>
          <a:solidFill>
            <a:schemeClr val="accent2">
              <a:lumMod val="60000"/>
              <a:lumOff val="40000"/>
            </a:schemeClr>
          </a:solidFill>
          <a:ln>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sz="800" b="1" dirty="0">
                <a:solidFill>
                  <a:schemeClr val="tx1"/>
                </a:solidFill>
                <a:latin typeface="Calibri" panose="020F0502020204030204" pitchFamily="34" charset="0"/>
                <a:cs typeface="Calibri" panose="020F0502020204030204" pitchFamily="34" charset="0"/>
              </a:rPr>
              <a:t>Procure/Fab RF Systems Controls</a:t>
            </a:r>
          </a:p>
        </p:txBody>
      </p:sp>
      <p:sp>
        <p:nvSpPr>
          <p:cNvPr id="94" name="Rectangle 93">
            <a:extLst>
              <a:ext uri="{FF2B5EF4-FFF2-40B4-BE49-F238E27FC236}">
                <a16:creationId xmlns:a16="http://schemas.microsoft.com/office/drawing/2014/main" id="{E1C36A2A-99AC-42D1-B5F7-096B6B76FC02}"/>
              </a:ext>
            </a:extLst>
          </p:cNvPr>
          <p:cNvSpPr/>
          <p:nvPr/>
        </p:nvSpPr>
        <p:spPr>
          <a:xfrm>
            <a:off x="2729197" y="1967453"/>
            <a:ext cx="2487744" cy="228600"/>
          </a:xfrm>
          <a:prstGeom prst="rect">
            <a:avLst/>
          </a:prstGeom>
          <a:solidFill>
            <a:schemeClr val="accent2">
              <a:lumMod val="60000"/>
              <a:lumOff val="40000"/>
            </a:schemeClr>
          </a:solidFill>
          <a:ln>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sz="900" b="1" dirty="0">
                <a:solidFill>
                  <a:schemeClr val="tx1"/>
                </a:solidFill>
                <a:latin typeface="Calibri" panose="020F0502020204030204" pitchFamily="34" charset="0"/>
                <a:cs typeface="Calibri" panose="020F0502020204030204" pitchFamily="34" charset="0"/>
              </a:rPr>
              <a:t>Transmitter Design &amp; Fab First Article</a:t>
            </a:r>
          </a:p>
        </p:txBody>
      </p:sp>
      <p:sp>
        <p:nvSpPr>
          <p:cNvPr id="95" name="Rectangle 94">
            <a:extLst>
              <a:ext uri="{FF2B5EF4-FFF2-40B4-BE49-F238E27FC236}">
                <a16:creationId xmlns:a16="http://schemas.microsoft.com/office/drawing/2014/main" id="{A7C10F84-4299-4C72-9F36-CCFC3CA3AE59}"/>
              </a:ext>
            </a:extLst>
          </p:cNvPr>
          <p:cNvSpPr/>
          <p:nvPr/>
        </p:nvSpPr>
        <p:spPr>
          <a:xfrm>
            <a:off x="3460370" y="2280444"/>
            <a:ext cx="1920240" cy="228600"/>
          </a:xfrm>
          <a:prstGeom prst="rect">
            <a:avLst/>
          </a:prstGeom>
          <a:solidFill>
            <a:schemeClr val="accent2">
              <a:lumMod val="60000"/>
              <a:lumOff val="40000"/>
            </a:schemeClr>
          </a:solidFill>
          <a:ln>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sz="900" b="1" dirty="0">
                <a:solidFill>
                  <a:schemeClr val="tx1"/>
                </a:solidFill>
                <a:latin typeface="Calibri" panose="020F0502020204030204" pitchFamily="34" charset="0"/>
                <a:cs typeface="Calibri" panose="020F0502020204030204" pitchFamily="34" charset="0"/>
              </a:rPr>
              <a:t>Procure/Fab Transmitters</a:t>
            </a:r>
          </a:p>
        </p:txBody>
      </p:sp>
      <p:sp>
        <p:nvSpPr>
          <p:cNvPr id="96" name="Rectangle 95">
            <a:extLst>
              <a:ext uri="{FF2B5EF4-FFF2-40B4-BE49-F238E27FC236}">
                <a16:creationId xmlns:a16="http://schemas.microsoft.com/office/drawing/2014/main" id="{189763C7-8525-4F22-A318-69CF2DD54B79}"/>
              </a:ext>
            </a:extLst>
          </p:cNvPr>
          <p:cNvSpPr/>
          <p:nvPr/>
        </p:nvSpPr>
        <p:spPr>
          <a:xfrm>
            <a:off x="3471040" y="2600991"/>
            <a:ext cx="2103120" cy="228600"/>
          </a:xfrm>
          <a:prstGeom prst="rect">
            <a:avLst/>
          </a:prstGeom>
          <a:solidFill>
            <a:schemeClr val="accent2">
              <a:lumMod val="60000"/>
              <a:lumOff val="40000"/>
            </a:schemeClr>
          </a:solidFill>
          <a:ln w="19050">
            <a:solidFill>
              <a:srgbClr val="FF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sz="900" b="1" dirty="0">
                <a:solidFill>
                  <a:schemeClr val="tx1"/>
                </a:solidFill>
                <a:latin typeface="Calibri" panose="020F0502020204030204" pitchFamily="34" charset="0"/>
                <a:cs typeface="Calibri" panose="020F0502020204030204" pitchFamily="34" charset="0"/>
              </a:rPr>
              <a:t>Procure/Fab SCL Klystrons</a:t>
            </a:r>
          </a:p>
        </p:txBody>
      </p:sp>
      <p:sp>
        <p:nvSpPr>
          <p:cNvPr id="97" name="Rectangle 96">
            <a:extLst>
              <a:ext uri="{FF2B5EF4-FFF2-40B4-BE49-F238E27FC236}">
                <a16:creationId xmlns:a16="http://schemas.microsoft.com/office/drawing/2014/main" id="{145F86B2-7C8F-4AC0-80E8-9568C0B6C900}"/>
              </a:ext>
            </a:extLst>
          </p:cNvPr>
          <p:cNvSpPr/>
          <p:nvPr/>
        </p:nvSpPr>
        <p:spPr>
          <a:xfrm>
            <a:off x="6704217" y="4498792"/>
            <a:ext cx="3692934" cy="213564"/>
          </a:xfrm>
          <a:prstGeom prst="rect">
            <a:avLst/>
          </a:prstGeom>
          <a:noFill/>
          <a:ln>
            <a:noFill/>
          </a:ln>
        </p:spPr>
        <p:style>
          <a:lnRef idx="0">
            <a:scrgbClr r="0" g="0" b="0"/>
          </a:lnRef>
          <a:fillRef idx="0">
            <a:scrgbClr r="0" g="0" b="0"/>
          </a:fillRef>
          <a:effectRef idx="0">
            <a:scrgbClr r="0" g="0" b="0"/>
          </a:effectRef>
          <a:fontRef idx="minor">
            <a:schemeClr val="accen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sz="700" b="1" dirty="0">
                <a:solidFill>
                  <a:schemeClr val="tx1"/>
                </a:solidFill>
                <a:latin typeface="Calibri" panose="020F0502020204030204" pitchFamily="34" charset="0"/>
                <a:cs typeface="Calibri" panose="020F0502020204030204" pitchFamily="34" charset="0"/>
              </a:rPr>
              <a:t>First High-Power Test for XMTR 30 &amp; 31 (8/2022), </a:t>
            </a:r>
            <a:r>
              <a:rPr lang="en-US" sz="700" b="1" dirty="0">
                <a:solidFill>
                  <a:srgbClr val="FF0000"/>
                </a:solidFill>
                <a:latin typeface="Calibri" panose="020F0502020204030204" pitchFamily="34" charset="0"/>
                <a:cs typeface="Calibri" panose="020F0502020204030204" pitchFamily="34" charset="0"/>
              </a:rPr>
              <a:t>27 &amp; 28 (11/2022), and 25 (11/2023) </a:t>
            </a:r>
            <a:r>
              <a:rPr lang="en-US" sz="700" b="1" dirty="0">
                <a:solidFill>
                  <a:schemeClr val="tx1"/>
                </a:solidFill>
                <a:latin typeface="Calibri" panose="020F0502020204030204" pitchFamily="34" charset="0"/>
                <a:cs typeface="Calibri" panose="020F0502020204030204" pitchFamily="34" charset="0"/>
              </a:rPr>
              <a:t>Complete</a:t>
            </a:r>
          </a:p>
        </p:txBody>
      </p:sp>
      <p:sp>
        <p:nvSpPr>
          <p:cNvPr id="98" name="Rectangle 97">
            <a:extLst>
              <a:ext uri="{FF2B5EF4-FFF2-40B4-BE49-F238E27FC236}">
                <a16:creationId xmlns:a16="http://schemas.microsoft.com/office/drawing/2014/main" id="{1D041928-4D31-4862-B8FB-2196BD1A4438}"/>
              </a:ext>
            </a:extLst>
          </p:cNvPr>
          <p:cNvSpPr/>
          <p:nvPr/>
        </p:nvSpPr>
        <p:spPr>
          <a:xfrm>
            <a:off x="3471431" y="2925375"/>
            <a:ext cx="1821824" cy="228600"/>
          </a:xfrm>
          <a:prstGeom prst="rect">
            <a:avLst/>
          </a:prstGeom>
          <a:solidFill>
            <a:schemeClr val="accent2">
              <a:lumMod val="60000"/>
              <a:lumOff val="40000"/>
            </a:schemeClr>
          </a:solidFill>
          <a:ln>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sz="900" b="1" dirty="0">
                <a:solidFill>
                  <a:schemeClr val="tx1"/>
                </a:solidFill>
                <a:latin typeface="Calibri" panose="020F0502020204030204" pitchFamily="34" charset="0"/>
                <a:cs typeface="Calibri" panose="020F0502020204030204" pitchFamily="34" charset="0"/>
              </a:rPr>
              <a:t>Procure/Fab WG, Circs and Loads</a:t>
            </a:r>
          </a:p>
        </p:txBody>
      </p:sp>
      <p:sp>
        <p:nvSpPr>
          <p:cNvPr id="99" name="Rectangle 98">
            <a:extLst>
              <a:ext uri="{FF2B5EF4-FFF2-40B4-BE49-F238E27FC236}">
                <a16:creationId xmlns:a16="http://schemas.microsoft.com/office/drawing/2014/main" id="{02AE0ED8-4C35-4AAC-870E-CABA87A8F491}"/>
              </a:ext>
            </a:extLst>
          </p:cNvPr>
          <p:cNvSpPr/>
          <p:nvPr/>
        </p:nvSpPr>
        <p:spPr>
          <a:xfrm>
            <a:off x="3471431" y="3239845"/>
            <a:ext cx="1687887" cy="226319"/>
          </a:xfrm>
          <a:prstGeom prst="rect">
            <a:avLst/>
          </a:prstGeom>
          <a:solidFill>
            <a:schemeClr val="accent2">
              <a:lumMod val="60000"/>
              <a:lumOff val="40000"/>
            </a:schemeClr>
          </a:solidFill>
          <a:ln>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sz="900" b="1" dirty="0">
                <a:solidFill>
                  <a:schemeClr val="tx1"/>
                </a:solidFill>
                <a:latin typeface="Calibri" panose="020F0502020204030204" pitchFamily="34" charset="0"/>
                <a:cs typeface="Calibri" panose="020F0502020204030204" pitchFamily="34" charset="0"/>
              </a:rPr>
              <a:t>Procure/Fab Transformers &amp; SCR</a:t>
            </a:r>
          </a:p>
        </p:txBody>
      </p:sp>
      <p:sp>
        <p:nvSpPr>
          <p:cNvPr id="101" name="Rectangle 100">
            <a:extLst>
              <a:ext uri="{FF2B5EF4-FFF2-40B4-BE49-F238E27FC236}">
                <a16:creationId xmlns:a16="http://schemas.microsoft.com/office/drawing/2014/main" id="{43994F5D-B6C1-450D-BE58-4A0FEAAC4D0E}"/>
              </a:ext>
            </a:extLst>
          </p:cNvPr>
          <p:cNvSpPr/>
          <p:nvPr/>
        </p:nvSpPr>
        <p:spPr>
          <a:xfrm>
            <a:off x="3479552" y="3574211"/>
            <a:ext cx="1725961" cy="226319"/>
          </a:xfrm>
          <a:prstGeom prst="rect">
            <a:avLst/>
          </a:prstGeom>
          <a:solidFill>
            <a:schemeClr val="accent2">
              <a:lumMod val="60000"/>
              <a:lumOff val="40000"/>
            </a:schemeClr>
          </a:solidFill>
          <a:ln>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sz="900" b="1" dirty="0">
                <a:solidFill>
                  <a:schemeClr val="tx1"/>
                </a:solidFill>
                <a:latin typeface="Calibri" panose="020F0502020204030204" pitchFamily="34" charset="0"/>
                <a:cs typeface="Calibri" panose="020F0502020204030204" pitchFamily="34" charset="0"/>
              </a:rPr>
              <a:t>Procure/Fab New Modulator Systems</a:t>
            </a:r>
          </a:p>
        </p:txBody>
      </p:sp>
      <p:sp>
        <p:nvSpPr>
          <p:cNvPr id="102" name="Rectangle 101">
            <a:extLst>
              <a:ext uri="{FF2B5EF4-FFF2-40B4-BE49-F238E27FC236}">
                <a16:creationId xmlns:a16="http://schemas.microsoft.com/office/drawing/2014/main" id="{8710C952-7F4F-49A9-AD4F-25A0C1BFD88E}"/>
              </a:ext>
            </a:extLst>
          </p:cNvPr>
          <p:cNvSpPr/>
          <p:nvPr/>
        </p:nvSpPr>
        <p:spPr>
          <a:xfrm>
            <a:off x="4296066" y="4216611"/>
            <a:ext cx="774585" cy="228600"/>
          </a:xfrm>
          <a:prstGeom prst="rect">
            <a:avLst/>
          </a:prstGeom>
          <a:solidFill>
            <a:schemeClr val="accent2">
              <a:lumMod val="60000"/>
              <a:lumOff val="40000"/>
            </a:schemeClr>
          </a:solidFill>
          <a:ln w="9525">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sz="900" b="1" dirty="0">
                <a:solidFill>
                  <a:schemeClr val="tx1"/>
                </a:solidFill>
                <a:latin typeface="Calibri" panose="020F0502020204030204" pitchFamily="34" charset="0"/>
                <a:cs typeface="Calibri" panose="020F0502020204030204" pitchFamily="34" charset="0"/>
              </a:rPr>
              <a:t>Proc/Fab LLRF</a:t>
            </a:r>
          </a:p>
        </p:txBody>
      </p:sp>
      <p:sp>
        <p:nvSpPr>
          <p:cNvPr id="104" name="Rectangle 103">
            <a:extLst>
              <a:ext uri="{FF2B5EF4-FFF2-40B4-BE49-F238E27FC236}">
                <a16:creationId xmlns:a16="http://schemas.microsoft.com/office/drawing/2014/main" id="{1BA49AB9-7947-4A9A-BF0D-2A7BA1D50950}"/>
              </a:ext>
            </a:extLst>
          </p:cNvPr>
          <p:cNvSpPr/>
          <p:nvPr/>
        </p:nvSpPr>
        <p:spPr>
          <a:xfrm>
            <a:off x="4290687" y="4815463"/>
            <a:ext cx="1222650" cy="246888"/>
          </a:xfrm>
          <a:prstGeom prst="rect">
            <a:avLst/>
          </a:prstGeom>
          <a:solidFill>
            <a:schemeClr val="accent2">
              <a:lumMod val="60000"/>
              <a:lumOff val="40000"/>
            </a:schemeClr>
          </a:solidFill>
          <a:ln>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sz="700" b="1" dirty="0">
                <a:solidFill>
                  <a:schemeClr val="tx1"/>
                </a:solidFill>
                <a:latin typeface="Calibri" panose="020F0502020204030204" pitchFamily="34" charset="0"/>
                <a:cs typeface="Calibri" panose="020F0502020204030204" pitchFamily="34" charset="0"/>
              </a:rPr>
              <a:t>Proc/Fab </a:t>
            </a:r>
            <a:r>
              <a:rPr lang="en-US" sz="700" b="1" dirty="0" err="1">
                <a:solidFill>
                  <a:schemeClr val="tx1"/>
                </a:solidFill>
                <a:latin typeface="Calibri" panose="020F0502020204030204" pitchFamily="34" charset="0"/>
                <a:cs typeface="Calibri" panose="020F0502020204030204" pitchFamily="34" charset="0"/>
              </a:rPr>
              <a:t>Upg</a:t>
            </a:r>
            <a:r>
              <a:rPr lang="en-US" sz="700" b="1" dirty="0">
                <a:solidFill>
                  <a:schemeClr val="tx1"/>
                </a:solidFill>
                <a:latin typeface="Calibri" panose="020F0502020204030204" pitchFamily="34" charset="0"/>
                <a:cs typeface="Calibri" panose="020F0502020204030204" pitchFamily="34" charset="0"/>
              </a:rPr>
              <a:t>. </a:t>
            </a:r>
            <a:r>
              <a:rPr lang="en-US" sz="700" b="1" dirty="0" err="1">
                <a:solidFill>
                  <a:schemeClr val="tx1"/>
                </a:solidFill>
                <a:latin typeface="Calibri" panose="020F0502020204030204" pitchFamily="34" charset="0"/>
                <a:cs typeface="Calibri" panose="020F0502020204030204" pitchFamily="34" charset="0"/>
              </a:rPr>
              <a:t>Linac</a:t>
            </a:r>
            <a:r>
              <a:rPr lang="en-US" sz="700" b="1" dirty="0">
                <a:solidFill>
                  <a:schemeClr val="tx1"/>
                </a:solidFill>
                <a:latin typeface="Calibri" panose="020F0502020204030204" pitchFamily="34" charset="0"/>
                <a:cs typeface="Calibri" panose="020F0502020204030204" pitchFamily="34" charset="0"/>
              </a:rPr>
              <a:t> Modulators</a:t>
            </a:r>
          </a:p>
        </p:txBody>
      </p:sp>
      <p:sp>
        <p:nvSpPr>
          <p:cNvPr id="106" name="Rectangle 105">
            <a:extLst>
              <a:ext uri="{FF2B5EF4-FFF2-40B4-BE49-F238E27FC236}">
                <a16:creationId xmlns:a16="http://schemas.microsoft.com/office/drawing/2014/main" id="{AF7FAF20-B351-4B8F-AC21-2DF4872BB574}"/>
              </a:ext>
            </a:extLst>
          </p:cNvPr>
          <p:cNvSpPr/>
          <p:nvPr/>
        </p:nvSpPr>
        <p:spPr>
          <a:xfrm>
            <a:off x="4954926" y="5136237"/>
            <a:ext cx="987082" cy="228600"/>
          </a:xfrm>
          <a:prstGeom prst="rect">
            <a:avLst/>
          </a:prstGeom>
          <a:solidFill>
            <a:schemeClr val="accent2">
              <a:lumMod val="60000"/>
              <a:lumOff val="40000"/>
            </a:schemeClr>
          </a:solidFill>
          <a:ln w="19050">
            <a:solidFill>
              <a:srgbClr val="FF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sz="900" b="1" dirty="0">
                <a:solidFill>
                  <a:schemeClr val="tx1"/>
                </a:solidFill>
                <a:latin typeface="Calibri" panose="020F0502020204030204" pitchFamily="34" charset="0"/>
                <a:cs typeface="Calibri" panose="020F0502020204030204" pitchFamily="34" charset="0"/>
              </a:rPr>
              <a:t>Procure/Fab 3MW Klystrons</a:t>
            </a:r>
          </a:p>
        </p:txBody>
      </p:sp>
      <p:sp>
        <p:nvSpPr>
          <p:cNvPr id="107" name="Rectangle 106">
            <a:extLst>
              <a:ext uri="{FF2B5EF4-FFF2-40B4-BE49-F238E27FC236}">
                <a16:creationId xmlns:a16="http://schemas.microsoft.com/office/drawing/2014/main" id="{E957E225-B622-45D5-AFEA-DE38E43EEFB5}"/>
              </a:ext>
            </a:extLst>
          </p:cNvPr>
          <p:cNvSpPr/>
          <p:nvPr/>
        </p:nvSpPr>
        <p:spPr>
          <a:xfrm>
            <a:off x="3132504" y="5140404"/>
            <a:ext cx="1846817" cy="228600"/>
          </a:xfrm>
          <a:prstGeom prst="rect">
            <a:avLst/>
          </a:prstGeom>
          <a:solidFill>
            <a:schemeClr val="accent2">
              <a:lumMod val="60000"/>
              <a:lumOff val="40000"/>
            </a:schemeClr>
          </a:solidFill>
          <a:ln w="19050">
            <a:solidFill>
              <a:srgbClr val="FF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sz="900" b="1" dirty="0">
                <a:solidFill>
                  <a:schemeClr val="tx1"/>
                </a:solidFill>
                <a:latin typeface="Calibri" panose="020F0502020204030204" pitchFamily="34" charset="0"/>
                <a:cs typeface="Calibri" panose="020F0502020204030204" pitchFamily="34" charset="0"/>
              </a:rPr>
              <a:t>3MW Klystron Design &amp; Fab First Article</a:t>
            </a:r>
          </a:p>
        </p:txBody>
      </p:sp>
      <p:sp>
        <p:nvSpPr>
          <p:cNvPr id="108" name="Rectangle 107">
            <a:extLst>
              <a:ext uri="{FF2B5EF4-FFF2-40B4-BE49-F238E27FC236}">
                <a16:creationId xmlns:a16="http://schemas.microsoft.com/office/drawing/2014/main" id="{902B7C18-029B-4A4A-81BB-2B16F828E87C}"/>
              </a:ext>
            </a:extLst>
          </p:cNvPr>
          <p:cNvSpPr/>
          <p:nvPr/>
        </p:nvSpPr>
        <p:spPr>
          <a:xfrm>
            <a:off x="3480680" y="3890320"/>
            <a:ext cx="1724832" cy="228600"/>
          </a:xfrm>
          <a:prstGeom prst="rect">
            <a:avLst/>
          </a:prstGeom>
          <a:solidFill>
            <a:schemeClr val="accent2">
              <a:lumMod val="60000"/>
              <a:lumOff val="40000"/>
            </a:schemeClr>
          </a:solidFill>
          <a:ln>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sz="900" b="1" dirty="0">
                <a:solidFill>
                  <a:schemeClr val="tx1"/>
                </a:solidFill>
                <a:latin typeface="Calibri" panose="020F0502020204030204" pitchFamily="34" charset="0"/>
                <a:cs typeface="Calibri" panose="020F0502020204030204" pitchFamily="34" charset="0"/>
              </a:rPr>
              <a:t>Procure/Fab Utilities/Electrical</a:t>
            </a:r>
          </a:p>
        </p:txBody>
      </p:sp>
      <p:sp>
        <p:nvSpPr>
          <p:cNvPr id="109" name="Isosceles Triangle 108">
            <a:extLst>
              <a:ext uri="{FF2B5EF4-FFF2-40B4-BE49-F238E27FC236}">
                <a16:creationId xmlns:a16="http://schemas.microsoft.com/office/drawing/2014/main" id="{76A62F5E-2C23-4B37-84F9-A6A6F91950BF}"/>
              </a:ext>
            </a:extLst>
          </p:cNvPr>
          <p:cNvSpPr/>
          <p:nvPr/>
        </p:nvSpPr>
        <p:spPr>
          <a:xfrm>
            <a:off x="6189695" y="5006604"/>
            <a:ext cx="148070" cy="181613"/>
          </a:xfrm>
          <a:prstGeom prst="triangle">
            <a:avLst/>
          </a:prstGeom>
          <a:solidFill>
            <a:schemeClr val="accent2">
              <a:lumMod val="40000"/>
              <a:lumOff val="60000"/>
            </a:schemeClr>
          </a:solidFill>
          <a:ln>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10" name="Rectangle 109">
            <a:extLst>
              <a:ext uri="{FF2B5EF4-FFF2-40B4-BE49-F238E27FC236}">
                <a16:creationId xmlns:a16="http://schemas.microsoft.com/office/drawing/2014/main" id="{B477FA24-DB01-414F-8118-E2B17CD90939}"/>
              </a:ext>
            </a:extLst>
          </p:cNvPr>
          <p:cNvSpPr/>
          <p:nvPr/>
        </p:nvSpPr>
        <p:spPr>
          <a:xfrm>
            <a:off x="6273626" y="4998250"/>
            <a:ext cx="2141318" cy="173984"/>
          </a:xfrm>
          <a:prstGeom prst="rect">
            <a:avLst/>
          </a:prstGeom>
          <a:noFill/>
          <a:ln>
            <a:noFill/>
          </a:ln>
        </p:spPr>
        <p:style>
          <a:lnRef idx="0">
            <a:scrgbClr r="0" g="0" b="0"/>
          </a:lnRef>
          <a:fillRef idx="0">
            <a:scrgbClr r="0" g="0" b="0"/>
          </a:fillRef>
          <a:effectRef idx="0">
            <a:scrgbClr r="0" g="0" b="0"/>
          </a:effectRef>
          <a:fontRef idx="minor">
            <a:schemeClr val="accen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sz="700" b="1" dirty="0">
                <a:solidFill>
                  <a:schemeClr val="tx1"/>
                </a:solidFill>
                <a:latin typeface="Calibri" panose="020F0502020204030204" pitchFamily="34" charset="0"/>
                <a:cs typeface="Calibri" panose="020F0502020204030204" pitchFamily="34" charset="0"/>
              </a:rPr>
              <a:t>Existing </a:t>
            </a:r>
            <a:r>
              <a:rPr lang="en-US" sz="700" b="1" dirty="0" err="1">
                <a:solidFill>
                  <a:schemeClr val="tx1"/>
                </a:solidFill>
                <a:latin typeface="Calibri" panose="020F0502020204030204" pitchFamily="34" charset="0"/>
                <a:cs typeface="Calibri" panose="020F0502020204030204" pitchFamily="34" charset="0"/>
              </a:rPr>
              <a:t>Linac</a:t>
            </a:r>
            <a:r>
              <a:rPr lang="en-US" sz="700" b="1" dirty="0">
                <a:solidFill>
                  <a:schemeClr val="tx1"/>
                </a:solidFill>
                <a:latin typeface="Calibri" panose="020F0502020204030204" pitchFamily="34" charset="0"/>
                <a:cs typeface="Calibri" panose="020F0502020204030204" pitchFamily="34" charset="0"/>
              </a:rPr>
              <a:t> – Test HVCM w. Dual 3.0 MW Klystrons</a:t>
            </a:r>
          </a:p>
        </p:txBody>
      </p:sp>
      <p:sp>
        <p:nvSpPr>
          <p:cNvPr id="123" name="Rectangle 122">
            <a:extLst>
              <a:ext uri="{FF2B5EF4-FFF2-40B4-BE49-F238E27FC236}">
                <a16:creationId xmlns:a16="http://schemas.microsoft.com/office/drawing/2014/main" id="{DB13241E-FB7C-4275-B704-4AF920C8A86F}"/>
              </a:ext>
            </a:extLst>
          </p:cNvPr>
          <p:cNvSpPr/>
          <p:nvPr/>
        </p:nvSpPr>
        <p:spPr>
          <a:xfrm>
            <a:off x="4544764" y="4498792"/>
            <a:ext cx="2063485" cy="228600"/>
          </a:xfrm>
          <a:prstGeom prst="rect">
            <a:avLst/>
          </a:prstGeom>
          <a:solidFill>
            <a:schemeClr val="accent2">
              <a:lumMod val="60000"/>
              <a:lumOff val="40000"/>
            </a:schemeClr>
          </a:solidFill>
          <a:ln w="25400">
            <a:solidFill>
              <a:srgbClr val="0070C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sz="900" b="1" dirty="0">
                <a:solidFill>
                  <a:schemeClr val="tx1"/>
                </a:solidFill>
                <a:latin typeface="Calibri" panose="020F0502020204030204" pitchFamily="34" charset="0"/>
                <a:cs typeface="Calibri" panose="020F0502020204030204" pitchFamily="34" charset="0"/>
              </a:rPr>
              <a:t>RF SCL Installation</a:t>
            </a:r>
          </a:p>
        </p:txBody>
      </p:sp>
      <p:sp>
        <p:nvSpPr>
          <p:cNvPr id="124" name="Isosceles Triangle 123">
            <a:extLst>
              <a:ext uri="{FF2B5EF4-FFF2-40B4-BE49-F238E27FC236}">
                <a16:creationId xmlns:a16="http://schemas.microsoft.com/office/drawing/2014/main" id="{FB5D15D4-4A51-4510-864B-039855AC3ABB}"/>
              </a:ext>
            </a:extLst>
          </p:cNvPr>
          <p:cNvSpPr/>
          <p:nvPr/>
        </p:nvSpPr>
        <p:spPr>
          <a:xfrm>
            <a:off x="6535845" y="4507868"/>
            <a:ext cx="148070" cy="181613"/>
          </a:xfrm>
          <a:prstGeom prst="triangle">
            <a:avLst/>
          </a:prstGeom>
          <a:solidFill>
            <a:schemeClr val="accent2">
              <a:lumMod val="40000"/>
              <a:lumOff val="60000"/>
            </a:schemeClr>
          </a:solidFill>
          <a:ln w="19050">
            <a:solidFill>
              <a:srgbClr val="FF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25" name="TextBox 124">
            <a:extLst>
              <a:ext uri="{FF2B5EF4-FFF2-40B4-BE49-F238E27FC236}">
                <a16:creationId xmlns:a16="http://schemas.microsoft.com/office/drawing/2014/main" id="{85038FFF-2F2E-4D95-B8C0-0CA3AF87B82B}"/>
              </a:ext>
            </a:extLst>
          </p:cNvPr>
          <p:cNvSpPr txBox="1"/>
          <p:nvPr/>
        </p:nvSpPr>
        <p:spPr>
          <a:xfrm>
            <a:off x="4120916" y="58612"/>
            <a:ext cx="3633654" cy="590931"/>
          </a:xfrm>
          <a:prstGeom prst="rect">
            <a:avLst/>
          </a:prstGeom>
          <a:noFill/>
        </p:spPr>
        <p:txBody>
          <a:bodyPr wrap="square" rtlCol="0">
            <a:spAutoFit/>
          </a:bodyPr>
          <a:lstStyle/>
          <a:p>
            <a:pPr algn="ctr">
              <a:lnSpc>
                <a:spcPct val="90000"/>
              </a:lnSpc>
            </a:pPr>
            <a:r>
              <a:rPr lang="en-US" dirty="0"/>
              <a:t>RF Summary Schedule Editable Diagram</a:t>
            </a:r>
          </a:p>
        </p:txBody>
      </p:sp>
      <p:sp>
        <p:nvSpPr>
          <p:cNvPr id="73" name="Isosceles Triangle 72">
            <a:extLst>
              <a:ext uri="{FF2B5EF4-FFF2-40B4-BE49-F238E27FC236}">
                <a16:creationId xmlns:a16="http://schemas.microsoft.com/office/drawing/2014/main" id="{FE1F2ADC-6255-49B3-B7E2-98C4F804AB2C}"/>
              </a:ext>
            </a:extLst>
          </p:cNvPr>
          <p:cNvSpPr/>
          <p:nvPr/>
        </p:nvSpPr>
        <p:spPr>
          <a:xfrm>
            <a:off x="5816415" y="4360452"/>
            <a:ext cx="148070" cy="181613"/>
          </a:xfrm>
          <a:prstGeom prst="triangle">
            <a:avLst/>
          </a:prstGeom>
          <a:solidFill>
            <a:schemeClr val="accent2">
              <a:lumMod val="40000"/>
              <a:lumOff val="60000"/>
            </a:schemeClr>
          </a:solidFill>
          <a:ln w="19050">
            <a:solidFill>
              <a:srgbClr val="FF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 name="Rectangle 1">
            <a:extLst>
              <a:ext uri="{FF2B5EF4-FFF2-40B4-BE49-F238E27FC236}">
                <a16:creationId xmlns:a16="http://schemas.microsoft.com/office/drawing/2014/main" id="{435D1B3A-3BE3-40A3-A44B-09A7C0C03A1E}"/>
              </a:ext>
            </a:extLst>
          </p:cNvPr>
          <p:cNvSpPr/>
          <p:nvPr/>
        </p:nvSpPr>
        <p:spPr>
          <a:xfrm>
            <a:off x="3471041" y="3890321"/>
            <a:ext cx="1741183" cy="226319"/>
          </a:xfrm>
          <a:prstGeom prst="rect">
            <a:avLst/>
          </a:prstGeom>
          <a:noFill/>
          <a:ln w="25400">
            <a:solidFill>
              <a:srgbClr val="0070C0"/>
            </a:solidFill>
            <a:prstDash val="solid"/>
            <a:extLst>
              <a:ext uri="{C807C97D-BFC1-408E-A445-0C87EB9F89A2}">
                <ask:lineSketchStyleProps xmlns:ask="http://schemas.microsoft.com/office/drawing/2018/sketchyshapes">
                  <ask:type>
                    <ask:lineSketchNone/>
                  </ask:type>
                </ask:lineSketchStyleProps>
              </a:ext>
            </a:extLst>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sz="900" b="1" dirty="0">
              <a:solidFill>
                <a:schemeClr val="tx1"/>
              </a:solidFill>
              <a:latin typeface="Calibri" panose="020F0502020204030204" pitchFamily="34" charset="0"/>
              <a:cs typeface="Calibri" panose="020F0502020204030204" pitchFamily="34" charset="0"/>
            </a:endParaRPr>
          </a:p>
        </p:txBody>
      </p:sp>
      <p:sp>
        <p:nvSpPr>
          <p:cNvPr id="87" name="Rectangle: Rounded Corners 86">
            <a:extLst>
              <a:ext uri="{FF2B5EF4-FFF2-40B4-BE49-F238E27FC236}">
                <a16:creationId xmlns:a16="http://schemas.microsoft.com/office/drawing/2014/main" id="{5DF6A596-E29C-4B97-B25B-B81FD20C2B66}"/>
              </a:ext>
            </a:extLst>
          </p:cNvPr>
          <p:cNvSpPr/>
          <p:nvPr/>
        </p:nvSpPr>
        <p:spPr>
          <a:xfrm>
            <a:off x="10190226" y="769834"/>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4</a:t>
            </a:r>
            <a:endParaRPr lang="en-US" b="1" dirty="0">
              <a:solidFill>
                <a:schemeClr val="bg1"/>
              </a:solidFill>
            </a:endParaRPr>
          </a:p>
        </p:txBody>
      </p:sp>
    </p:spTree>
    <p:extLst>
      <p:ext uri="{BB962C8B-B14F-4D97-AF65-F5344CB8AC3E}">
        <p14:creationId xmlns:p14="http://schemas.microsoft.com/office/powerpoint/2010/main" val="34308287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B7763-1C42-44D1-AAB5-0F0E37FFF841}"/>
              </a:ext>
            </a:extLst>
          </p:cNvPr>
          <p:cNvSpPr>
            <a:spLocks noGrp="1"/>
          </p:cNvSpPr>
          <p:nvPr>
            <p:ph type="title"/>
          </p:nvPr>
        </p:nvSpPr>
        <p:spPr/>
        <p:txBody>
          <a:bodyPr/>
          <a:lstStyle/>
          <a:p>
            <a:r>
              <a:rPr lang="en-US" dirty="0"/>
              <a:t>Budget and Estimate to Complete</a:t>
            </a:r>
          </a:p>
        </p:txBody>
      </p:sp>
      <p:sp>
        <p:nvSpPr>
          <p:cNvPr id="4" name="Rectangle: Rounded Corners 3">
            <a:extLst>
              <a:ext uri="{FF2B5EF4-FFF2-40B4-BE49-F238E27FC236}">
                <a16:creationId xmlns:a16="http://schemas.microsoft.com/office/drawing/2014/main" id="{64D30431-7772-49CD-8B73-AD98AC3BF5F8}"/>
              </a:ext>
            </a:extLst>
          </p:cNvPr>
          <p:cNvSpPr/>
          <p:nvPr/>
        </p:nvSpPr>
        <p:spPr>
          <a:xfrm>
            <a:off x="9872830" y="365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4</a:t>
            </a:r>
            <a:endParaRPr lang="en-US" b="1" dirty="0">
              <a:solidFill>
                <a:schemeClr val="bg1"/>
              </a:solidFill>
            </a:endParaRPr>
          </a:p>
        </p:txBody>
      </p:sp>
      <p:sp>
        <p:nvSpPr>
          <p:cNvPr id="5" name="TextBox 4">
            <a:extLst>
              <a:ext uri="{FF2B5EF4-FFF2-40B4-BE49-F238E27FC236}">
                <a16:creationId xmlns:a16="http://schemas.microsoft.com/office/drawing/2014/main" id="{63ADF266-E616-456F-A124-AB2F7986107D}"/>
              </a:ext>
            </a:extLst>
          </p:cNvPr>
          <p:cNvSpPr txBox="1"/>
          <p:nvPr/>
        </p:nvSpPr>
        <p:spPr>
          <a:xfrm>
            <a:off x="2205454" y="3493790"/>
            <a:ext cx="7544053" cy="590931"/>
          </a:xfrm>
          <a:prstGeom prst="rect">
            <a:avLst/>
          </a:prstGeom>
          <a:noFill/>
        </p:spPr>
        <p:txBody>
          <a:bodyPr wrap="none" rtlCol="0">
            <a:spAutoFit/>
          </a:bodyPr>
          <a:lstStyle/>
          <a:p>
            <a:pPr marL="285750" indent="-285750" algn="l">
              <a:lnSpc>
                <a:spcPct val="90000"/>
              </a:lnSpc>
              <a:buFont typeface="Arial" panose="020B0604020202020204" pitchFamily="34" charset="0"/>
              <a:buChar char="•"/>
            </a:pPr>
            <a:r>
              <a:rPr lang="en-US" dirty="0">
                <a:latin typeface="+mn-lt"/>
              </a:rPr>
              <a:t>We are 29% complete in RF Utilities </a:t>
            </a:r>
            <a:r>
              <a:rPr lang="en-US" sz="1400" i="1" dirty="0">
                <a:latin typeface="+mn-lt"/>
              </a:rPr>
              <a:t>(Design’s and major procurements) </a:t>
            </a:r>
          </a:p>
          <a:p>
            <a:pPr marL="285750" indent="-285750" algn="l">
              <a:lnSpc>
                <a:spcPct val="90000"/>
              </a:lnSpc>
              <a:buFont typeface="Arial" panose="020B0604020202020204" pitchFamily="34" charset="0"/>
              <a:buChar char="•"/>
            </a:pPr>
            <a:r>
              <a:rPr lang="en-US" dirty="0">
                <a:latin typeface="+mn-lt"/>
              </a:rPr>
              <a:t>Installation is remaining </a:t>
            </a:r>
          </a:p>
        </p:txBody>
      </p:sp>
      <p:pic>
        <p:nvPicPr>
          <p:cNvPr id="7" name="Content Placeholder 2">
            <a:extLst>
              <a:ext uri="{FF2B5EF4-FFF2-40B4-BE49-F238E27FC236}">
                <a16:creationId xmlns:a16="http://schemas.microsoft.com/office/drawing/2014/main" id="{CA58CDC0-F17F-4B17-915E-A3DC04B8A707}"/>
              </a:ext>
            </a:extLst>
          </p:cNvPr>
          <p:cNvPicPr>
            <a:picLocks noGrp="1" noChangeAspect="1"/>
          </p:cNvPicPr>
          <p:nvPr>
            <p:ph idx="1"/>
          </p:nvPr>
        </p:nvPicPr>
        <p:blipFill>
          <a:blip r:embed="rId2"/>
          <a:stretch>
            <a:fillRect/>
          </a:stretch>
        </p:blipFill>
        <p:spPr>
          <a:xfrm>
            <a:off x="2205454" y="1562932"/>
            <a:ext cx="8235950" cy="1600200"/>
          </a:xfrm>
          <a:prstGeom prst="rect">
            <a:avLst/>
          </a:prstGeom>
        </p:spPr>
      </p:pic>
    </p:spTree>
    <p:extLst>
      <p:ext uri="{BB962C8B-B14F-4D97-AF65-F5344CB8AC3E}">
        <p14:creationId xmlns:p14="http://schemas.microsoft.com/office/powerpoint/2010/main" val="15216251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BE30C-0BCB-4650-8A78-5506D406C691}"/>
              </a:ext>
            </a:extLst>
          </p:cNvPr>
          <p:cNvSpPr>
            <a:spLocks noGrp="1"/>
          </p:cNvSpPr>
          <p:nvPr>
            <p:ph type="title"/>
          </p:nvPr>
        </p:nvSpPr>
        <p:spPr/>
        <p:txBody>
          <a:bodyPr/>
          <a:lstStyle/>
          <a:p>
            <a:r>
              <a:rPr lang="en-US" dirty="0"/>
              <a:t>Cost Estimate by FY</a:t>
            </a:r>
          </a:p>
        </p:txBody>
      </p:sp>
      <p:graphicFrame>
        <p:nvGraphicFramePr>
          <p:cNvPr id="7" name="Content Placeholder 6">
            <a:extLst>
              <a:ext uri="{FF2B5EF4-FFF2-40B4-BE49-F238E27FC236}">
                <a16:creationId xmlns:a16="http://schemas.microsoft.com/office/drawing/2014/main" id="{4EACF568-FB84-452E-B56A-9F2D9E07A3E2}"/>
              </a:ext>
            </a:extLst>
          </p:cNvPr>
          <p:cNvGraphicFramePr>
            <a:graphicFrameLocks noGrp="1"/>
          </p:cNvGraphicFramePr>
          <p:nvPr>
            <p:ph idx="1"/>
          </p:nvPr>
        </p:nvGraphicFramePr>
        <p:xfrm>
          <a:off x="447675" y="947738"/>
          <a:ext cx="11430000" cy="5354637"/>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Rounded Corners 3">
            <a:extLst>
              <a:ext uri="{FF2B5EF4-FFF2-40B4-BE49-F238E27FC236}">
                <a16:creationId xmlns:a16="http://schemas.microsoft.com/office/drawing/2014/main" id="{99C3EDF0-00EF-4A42-A4A1-E1E686AA3605}"/>
              </a:ext>
            </a:extLst>
          </p:cNvPr>
          <p:cNvSpPr/>
          <p:nvPr/>
        </p:nvSpPr>
        <p:spPr>
          <a:xfrm>
            <a:off x="9872830" y="365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4</a:t>
            </a:r>
            <a:endParaRPr lang="en-US" b="1" dirty="0">
              <a:solidFill>
                <a:schemeClr val="bg1"/>
              </a:solidFill>
            </a:endParaRPr>
          </a:p>
        </p:txBody>
      </p:sp>
      <p:sp>
        <p:nvSpPr>
          <p:cNvPr id="5" name="TextBox 4">
            <a:extLst>
              <a:ext uri="{FF2B5EF4-FFF2-40B4-BE49-F238E27FC236}">
                <a16:creationId xmlns:a16="http://schemas.microsoft.com/office/drawing/2014/main" id="{51759107-BE3A-4B44-A9F2-D9A4C54ACE9A}"/>
              </a:ext>
            </a:extLst>
          </p:cNvPr>
          <p:cNvSpPr txBox="1"/>
          <p:nvPr/>
        </p:nvSpPr>
        <p:spPr>
          <a:xfrm>
            <a:off x="4280539" y="1540629"/>
            <a:ext cx="7695378" cy="729430"/>
          </a:xfrm>
          <a:prstGeom prst="rect">
            <a:avLst/>
          </a:prstGeom>
          <a:noFill/>
        </p:spPr>
        <p:txBody>
          <a:bodyPr wrap="square" rtlCol="0">
            <a:spAutoFit/>
          </a:bodyPr>
          <a:lstStyle/>
          <a:p>
            <a:pPr algn="l">
              <a:lnSpc>
                <a:spcPct val="90000"/>
              </a:lnSpc>
            </a:pPr>
            <a:r>
              <a:rPr lang="en-US" dirty="0">
                <a:latin typeface="+mn-lt"/>
              </a:rPr>
              <a:t>- </a:t>
            </a:r>
            <a:r>
              <a:rPr lang="en-US" sz="1400" dirty="0">
                <a:latin typeface="+mn-lt"/>
              </a:rPr>
              <a:t>Labor is mostly Davis-Bacon Craft (Electrical Utilities)</a:t>
            </a:r>
          </a:p>
          <a:p>
            <a:pPr algn="l">
              <a:lnSpc>
                <a:spcPct val="90000"/>
              </a:lnSpc>
            </a:pPr>
            <a:endParaRPr lang="en-US" sz="1400" dirty="0">
              <a:latin typeface="+mn-lt"/>
            </a:endParaRPr>
          </a:p>
          <a:p>
            <a:pPr algn="l">
              <a:lnSpc>
                <a:spcPct val="90000"/>
              </a:lnSpc>
            </a:pPr>
            <a:r>
              <a:rPr lang="en-US" sz="1400" dirty="0">
                <a:latin typeface="+mn-lt"/>
              </a:rPr>
              <a:t>- FY21/22 materials are primarily the receipt of Phase 2 &amp; 3 electrical items </a:t>
            </a:r>
          </a:p>
        </p:txBody>
      </p:sp>
    </p:spTree>
    <p:extLst>
      <p:ext uri="{BB962C8B-B14F-4D97-AF65-F5344CB8AC3E}">
        <p14:creationId xmlns:p14="http://schemas.microsoft.com/office/powerpoint/2010/main" val="34444298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Labor Profile</a:t>
            </a:r>
          </a:p>
        </p:txBody>
      </p:sp>
      <p:pic>
        <p:nvPicPr>
          <p:cNvPr id="3" name="Picture 2">
            <a:extLst>
              <a:ext uri="{FF2B5EF4-FFF2-40B4-BE49-F238E27FC236}">
                <a16:creationId xmlns:a16="http://schemas.microsoft.com/office/drawing/2014/main" id="{6A8AFEDD-4478-4A95-976B-775088148545}"/>
              </a:ext>
            </a:extLst>
          </p:cNvPr>
          <p:cNvPicPr>
            <a:picLocks noChangeAspect="1"/>
          </p:cNvPicPr>
          <p:nvPr/>
        </p:nvPicPr>
        <p:blipFill>
          <a:blip r:embed="rId2"/>
          <a:stretch>
            <a:fillRect/>
          </a:stretch>
        </p:blipFill>
        <p:spPr>
          <a:xfrm>
            <a:off x="2078388" y="1377518"/>
            <a:ext cx="8035224" cy="4102964"/>
          </a:xfrm>
          <a:prstGeom prst="rect">
            <a:avLst/>
          </a:prstGeom>
        </p:spPr>
      </p:pic>
      <p:sp>
        <p:nvSpPr>
          <p:cNvPr id="4" name="TextBox 3">
            <a:extLst>
              <a:ext uri="{FF2B5EF4-FFF2-40B4-BE49-F238E27FC236}">
                <a16:creationId xmlns:a16="http://schemas.microsoft.com/office/drawing/2014/main" id="{0FD39601-6C8F-4543-A5DD-0A728EAE02FA}"/>
              </a:ext>
            </a:extLst>
          </p:cNvPr>
          <p:cNvSpPr txBox="1"/>
          <p:nvPr/>
        </p:nvSpPr>
        <p:spPr>
          <a:xfrm>
            <a:off x="2021238" y="5702552"/>
            <a:ext cx="7289017" cy="535531"/>
          </a:xfrm>
          <a:prstGeom prst="rect">
            <a:avLst/>
          </a:prstGeom>
          <a:noFill/>
        </p:spPr>
        <p:txBody>
          <a:bodyPr wrap="square" rtlCol="0">
            <a:spAutoFit/>
          </a:bodyPr>
          <a:lstStyle/>
          <a:p>
            <a:pPr marL="285750" indent="-285750" algn="l">
              <a:lnSpc>
                <a:spcPct val="90000"/>
              </a:lnSpc>
              <a:buFont typeface="Arial" panose="020B0604020202020204" pitchFamily="34" charset="0"/>
              <a:buChar char="•"/>
            </a:pPr>
            <a:r>
              <a:rPr lang="en-US" i="1" dirty="0">
                <a:latin typeface="+mn-lt"/>
              </a:rPr>
              <a:t>The majority of the labor is for RF Electrical Utilities Installation  </a:t>
            </a:r>
          </a:p>
          <a:p>
            <a:pPr marL="742950" lvl="1" indent="-285750">
              <a:lnSpc>
                <a:spcPct val="90000"/>
              </a:lnSpc>
              <a:buFont typeface="Arial" panose="020B0604020202020204" pitchFamily="34" charset="0"/>
              <a:buChar char="•"/>
            </a:pPr>
            <a:r>
              <a:rPr lang="en-US" sz="1400" i="1" dirty="0">
                <a:latin typeface="+mn-lt"/>
              </a:rPr>
              <a:t>June PCR changes this distribution</a:t>
            </a:r>
          </a:p>
        </p:txBody>
      </p:sp>
      <p:sp>
        <p:nvSpPr>
          <p:cNvPr id="5" name="Rectangle: Rounded Corners 4">
            <a:extLst>
              <a:ext uri="{FF2B5EF4-FFF2-40B4-BE49-F238E27FC236}">
                <a16:creationId xmlns:a16="http://schemas.microsoft.com/office/drawing/2014/main" id="{43DF3D76-BDF0-4F03-BBFE-3B144E234476}"/>
              </a:ext>
            </a:extLst>
          </p:cNvPr>
          <p:cNvSpPr/>
          <p:nvPr/>
        </p:nvSpPr>
        <p:spPr>
          <a:xfrm>
            <a:off x="9872830" y="365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4</a:t>
            </a:r>
            <a:endParaRPr lang="en-US" b="1" dirty="0">
              <a:solidFill>
                <a:schemeClr val="bg1"/>
              </a:solidFill>
            </a:endParaRPr>
          </a:p>
        </p:txBody>
      </p:sp>
    </p:spTree>
    <p:extLst>
      <p:ext uri="{BB962C8B-B14F-4D97-AF65-F5344CB8AC3E}">
        <p14:creationId xmlns:p14="http://schemas.microsoft.com/office/powerpoint/2010/main" val="38870241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3D9D71B2-A233-48E4-AFA1-AA37F2C8A3D8}"/>
              </a:ext>
            </a:extLst>
          </p:cNvPr>
          <p:cNvSpPr txBox="1">
            <a:spLocks/>
          </p:cNvSpPr>
          <p:nvPr/>
        </p:nvSpPr>
        <p:spPr>
          <a:xfrm>
            <a:off x="597008" y="2854684"/>
            <a:ext cx="11430000" cy="3383383"/>
          </a:xfrm>
          <a:prstGeom prst="rect">
            <a:avLst/>
          </a:prstGeom>
        </p:spPr>
        <p:txBody>
          <a:bodyPr/>
          <a:lstStyle>
            <a:lvl1pPr marL="287338" indent="-287338" algn="l" rtl="0" eaLnBrk="1" fontAlgn="base" hangingPunct="1">
              <a:lnSpc>
                <a:spcPct val="90000"/>
              </a:lnSpc>
              <a:spcBef>
                <a:spcPts val="600"/>
              </a:spcBef>
              <a:spcAft>
                <a:spcPct val="0"/>
              </a:spcAft>
              <a:buClr>
                <a:schemeClr val="tx1"/>
              </a:buClr>
              <a:buSzPct val="90000"/>
              <a:buFont typeface="Century Gothic" panose="020B0502020202020204" pitchFamily="34" charset="0"/>
              <a:buChar char="•"/>
              <a:defRPr sz="2800" kern="1200">
                <a:solidFill>
                  <a:schemeClr val="tx1"/>
                </a:solidFill>
                <a:latin typeface="Century Gothic" panose="020B0502020202020204" pitchFamily="34" charset="0"/>
                <a:ea typeface="+mn-ea"/>
                <a:cs typeface="+mn-cs"/>
              </a:defRPr>
            </a:lvl1pPr>
            <a:lvl2pPr marL="688975" indent="-285750" algn="l" rtl="0" eaLnBrk="1" fontAlgn="base" hangingPunct="1">
              <a:lnSpc>
                <a:spcPct val="90000"/>
              </a:lnSpc>
              <a:spcBef>
                <a:spcPts val="600"/>
              </a:spcBef>
              <a:spcAft>
                <a:spcPct val="0"/>
              </a:spcAft>
              <a:buClr>
                <a:schemeClr val="tx1"/>
              </a:buClr>
              <a:buSzPct val="90000"/>
              <a:buFont typeface="Century Gothic" panose="020B0502020202020204" pitchFamily="34" charset="0"/>
              <a:buChar char="–"/>
              <a:defRPr sz="2400" kern="1200">
                <a:solidFill>
                  <a:schemeClr val="tx1"/>
                </a:solidFill>
                <a:latin typeface="Century Gothic" panose="020B0502020202020204" pitchFamily="34" charset="0"/>
                <a:ea typeface="+mn-ea"/>
                <a:cs typeface="+mn-cs"/>
              </a:defRPr>
            </a:lvl2pPr>
            <a:lvl3pPr marL="1030288" indent="-285750" algn="l" rtl="0" eaLnBrk="1" fontAlgn="base" hangingPunct="1">
              <a:lnSpc>
                <a:spcPct val="90000"/>
              </a:lnSpc>
              <a:spcBef>
                <a:spcPts val="600"/>
              </a:spcBef>
              <a:spcAft>
                <a:spcPct val="0"/>
              </a:spcAft>
              <a:buClr>
                <a:schemeClr val="tx1"/>
              </a:buClr>
              <a:buSzPct val="90000"/>
              <a:buFont typeface="Century Gothic" panose="020B0502020202020204" pitchFamily="34" charset="0"/>
              <a:buChar char="•"/>
              <a:defRPr sz="2000" kern="1200">
                <a:solidFill>
                  <a:schemeClr val="tx1"/>
                </a:solidFill>
                <a:latin typeface="Century Gothic" panose="020B0502020202020204" pitchFamily="34" charset="0"/>
                <a:ea typeface="+mn-ea"/>
                <a:cs typeface="+mn-cs"/>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4pPr>
            <a:lvl5pPr marL="1482725" indent="-222250" algn="l" rtl="0" eaLnBrk="1" fontAlgn="base" hangingPunct="1">
              <a:lnSpc>
                <a:spcPct val="90000"/>
              </a:lnSpc>
              <a:spcBef>
                <a:spcPts val="6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dirty="0"/>
              <a:t>Two active risks identified</a:t>
            </a:r>
          </a:p>
          <a:p>
            <a:pPr lvl="1"/>
            <a:r>
              <a:rPr lang="en-US" sz="1800" dirty="0"/>
              <a:t>No risks retired</a:t>
            </a:r>
          </a:p>
          <a:p>
            <a:pPr lvl="1"/>
            <a:r>
              <a:rPr lang="en-US" sz="1800" dirty="0"/>
              <a:t>Pre-mitigated ranking: 2 Medium</a:t>
            </a:r>
          </a:p>
          <a:p>
            <a:pPr lvl="1"/>
            <a:r>
              <a:rPr lang="en-US" sz="1800" dirty="0"/>
              <a:t>Post-mitigated ranking: 1 Low, 1 Medium</a:t>
            </a:r>
          </a:p>
          <a:p>
            <a:r>
              <a:rPr lang="en-US" sz="2000" dirty="0"/>
              <a:t>High Risks</a:t>
            </a:r>
          </a:p>
          <a:p>
            <a:pPr lvl="1"/>
            <a:r>
              <a:rPr lang="en-US" sz="1800" dirty="0"/>
              <a:t>No high risks identified</a:t>
            </a:r>
          </a:p>
          <a:p>
            <a:r>
              <a:rPr lang="en-US" sz="2000" dirty="0"/>
              <a:t>Key risk categories analyzed</a:t>
            </a:r>
          </a:p>
          <a:p>
            <a:pPr lvl="1"/>
            <a:r>
              <a:rPr lang="en-US" sz="1800" dirty="0"/>
              <a:t>Vendor skill</a:t>
            </a:r>
          </a:p>
          <a:p>
            <a:pPr lvl="1"/>
            <a:r>
              <a:rPr lang="en-US" sz="1800" dirty="0"/>
              <a:t>Craft availability</a:t>
            </a:r>
          </a:p>
          <a:p>
            <a:r>
              <a:rPr lang="en-US" sz="2000" dirty="0"/>
              <a:t>Risks are reviewed on a regular basis</a:t>
            </a:r>
          </a:p>
          <a:p>
            <a:pPr lvl="1"/>
            <a:endParaRPr lang="en-US" sz="1800" dirty="0"/>
          </a:p>
          <a:p>
            <a:endParaRPr lang="en-US" sz="2000" dirty="0"/>
          </a:p>
        </p:txBody>
      </p:sp>
      <p:sp>
        <p:nvSpPr>
          <p:cNvPr id="11" name="Title 1">
            <a:extLst>
              <a:ext uri="{FF2B5EF4-FFF2-40B4-BE49-F238E27FC236}">
                <a16:creationId xmlns:a16="http://schemas.microsoft.com/office/drawing/2014/main" id="{2352E14D-8BFA-4462-AA82-A89979F5D678}"/>
              </a:ext>
            </a:extLst>
          </p:cNvPr>
          <p:cNvSpPr>
            <a:spLocks noGrp="1"/>
          </p:cNvSpPr>
          <p:nvPr>
            <p:ph type="title"/>
          </p:nvPr>
        </p:nvSpPr>
        <p:spPr>
          <a:xfrm>
            <a:off x="456401" y="309831"/>
            <a:ext cx="11425236" cy="535531"/>
          </a:xfrm>
        </p:spPr>
        <p:txBody>
          <a:bodyPr>
            <a:normAutofit/>
          </a:bodyPr>
          <a:lstStyle/>
          <a:p>
            <a:r>
              <a:rPr lang="en-US" dirty="0"/>
              <a:t>P.03.07 Utilities Risk Register</a:t>
            </a:r>
          </a:p>
        </p:txBody>
      </p:sp>
      <p:graphicFrame>
        <p:nvGraphicFramePr>
          <p:cNvPr id="4" name="Table 3">
            <a:extLst>
              <a:ext uri="{FF2B5EF4-FFF2-40B4-BE49-F238E27FC236}">
                <a16:creationId xmlns:a16="http://schemas.microsoft.com/office/drawing/2014/main" id="{BB6F7F6B-2F2B-4560-83F3-93FCAC326562}"/>
              </a:ext>
            </a:extLst>
          </p:cNvPr>
          <p:cNvGraphicFramePr>
            <a:graphicFrameLocks noGrp="1"/>
          </p:cNvGraphicFramePr>
          <p:nvPr/>
        </p:nvGraphicFramePr>
        <p:xfrm>
          <a:off x="597008" y="845362"/>
          <a:ext cx="10515600" cy="1659198"/>
        </p:xfrm>
        <a:graphic>
          <a:graphicData uri="http://schemas.openxmlformats.org/drawingml/2006/table">
            <a:tbl>
              <a:tblPr/>
              <a:tblGrid>
                <a:gridCol w="697319">
                  <a:extLst>
                    <a:ext uri="{9D8B030D-6E8A-4147-A177-3AD203B41FA5}">
                      <a16:colId xmlns:a16="http://schemas.microsoft.com/office/drawing/2014/main" val="1090002089"/>
                    </a:ext>
                  </a:extLst>
                </a:gridCol>
                <a:gridCol w="611746">
                  <a:extLst>
                    <a:ext uri="{9D8B030D-6E8A-4147-A177-3AD203B41FA5}">
                      <a16:colId xmlns:a16="http://schemas.microsoft.com/office/drawing/2014/main" val="2557942380"/>
                    </a:ext>
                  </a:extLst>
                </a:gridCol>
                <a:gridCol w="2709523">
                  <a:extLst>
                    <a:ext uri="{9D8B030D-6E8A-4147-A177-3AD203B41FA5}">
                      <a16:colId xmlns:a16="http://schemas.microsoft.com/office/drawing/2014/main" val="2686885652"/>
                    </a:ext>
                  </a:extLst>
                </a:gridCol>
                <a:gridCol w="806410">
                  <a:extLst>
                    <a:ext uri="{9D8B030D-6E8A-4147-A177-3AD203B41FA5}">
                      <a16:colId xmlns:a16="http://schemas.microsoft.com/office/drawing/2014/main" val="292947338"/>
                    </a:ext>
                  </a:extLst>
                </a:gridCol>
                <a:gridCol w="3999963">
                  <a:extLst>
                    <a:ext uri="{9D8B030D-6E8A-4147-A177-3AD203B41FA5}">
                      <a16:colId xmlns:a16="http://schemas.microsoft.com/office/drawing/2014/main" val="4079842976"/>
                    </a:ext>
                  </a:extLst>
                </a:gridCol>
                <a:gridCol w="823191">
                  <a:extLst>
                    <a:ext uri="{9D8B030D-6E8A-4147-A177-3AD203B41FA5}">
                      <a16:colId xmlns:a16="http://schemas.microsoft.com/office/drawing/2014/main" val="3205738866"/>
                    </a:ext>
                  </a:extLst>
                </a:gridCol>
                <a:gridCol w="867448">
                  <a:extLst>
                    <a:ext uri="{9D8B030D-6E8A-4147-A177-3AD203B41FA5}">
                      <a16:colId xmlns:a16="http://schemas.microsoft.com/office/drawing/2014/main" val="3519416958"/>
                    </a:ext>
                  </a:extLst>
                </a:gridCol>
              </a:tblGrid>
              <a:tr h="327506">
                <a:tc>
                  <a:txBody>
                    <a:bodyPr/>
                    <a:lstStyle/>
                    <a:p>
                      <a:pPr algn="l" fontAlgn="b"/>
                      <a:r>
                        <a:rPr lang="en-US" sz="1200" b="1" i="0" u="none" strike="noStrike" dirty="0">
                          <a:solidFill>
                            <a:srgbClr val="000000"/>
                          </a:solidFill>
                          <a:effectLst/>
                          <a:latin typeface="Calibri" panose="020F0502020204030204" pitchFamily="34" charset="0"/>
                        </a:rPr>
                        <a:t>Risk ID</a:t>
                      </a:r>
                    </a:p>
                  </a:txBody>
                  <a:tcPr marL="4426" marR="4426" marT="4426" marB="0" anchor="b">
                    <a:lnL w="6350" cap="flat" cmpd="sng" algn="ctr">
                      <a:solidFill>
                        <a:srgbClr val="ADD8E6"/>
                      </a:solidFill>
                      <a:prstDash val="solid"/>
                      <a:round/>
                      <a:headEnd type="none" w="med" len="med"/>
                      <a:tailEnd type="none" w="med" len="med"/>
                    </a:lnL>
                    <a:lnR w="6350" cap="flat" cmpd="sng" algn="ctr">
                      <a:solidFill>
                        <a:srgbClr val="ADD8E6"/>
                      </a:solidFill>
                      <a:prstDash val="solid"/>
                      <a:round/>
                      <a:headEnd type="none" w="med" len="med"/>
                      <a:tailEnd type="none" w="med" len="med"/>
                    </a:lnR>
                    <a:lnT w="6350" cap="flat" cmpd="sng" algn="ctr">
                      <a:solidFill>
                        <a:srgbClr val="00008B"/>
                      </a:solidFill>
                      <a:prstDash val="solid"/>
                      <a:round/>
                      <a:headEnd type="none" w="med" len="med"/>
                      <a:tailEnd type="none" w="med" len="med"/>
                    </a:lnT>
                    <a:lnB w="6350" cap="flat" cmpd="sng" algn="ctr">
                      <a:solidFill>
                        <a:srgbClr val="C9C9C9"/>
                      </a:solidFill>
                      <a:prstDash val="solid"/>
                      <a:round/>
                      <a:headEnd type="none" w="med" len="med"/>
                      <a:tailEnd type="none" w="med" len="med"/>
                    </a:lnB>
                    <a:solidFill>
                      <a:srgbClr val="ADD8E6"/>
                    </a:solidFill>
                  </a:tcPr>
                </a:tc>
                <a:tc>
                  <a:txBody>
                    <a:bodyPr/>
                    <a:lstStyle/>
                    <a:p>
                      <a:pPr algn="l" fontAlgn="b"/>
                      <a:r>
                        <a:rPr lang="en-US" sz="1200" b="1" i="0" u="none" strike="noStrike" dirty="0">
                          <a:solidFill>
                            <a:srgbClr val="000000"/>
                          </a:solidFill>
                          <a:effectLst/>
                          <a:latin typeface="Calibri" panose="020F0502020204030204" pitchFamily="34" charset="0"/>
                        </a:rPr>
                        <a:t>L3 WBS</a:t>
                      </a:r>
                    </a:p>
                  </a:txBody>
                  <a:tcPr marL="4426" marR="4426" marT="4426" marB="0" anchor="b">
                    <a:lnL w="6350" cap="flat" cmpd="sng" algn="ctr">
                      <a:solidFill>
                        <a:srgbClr val="ADD8E6"/>
                      </a:solidFill>
                      <a:prstDash val="solid"/>
                      <a:round/>
                      <a:headEnd type="none" w="med" len="med"/>
                      <a:tailEnd type="none" w="med" len="med"/>
                    </a:lnL>
                    <a:lnR w="6350" cap="flat" cmpd="sng" algn="ctr">
                      <a:solidFill>
                        <a:srgbClr val="ADD8E6"/>
                      </a:solidFill>
                      <a:prstDash val="solid"/>
                      <a:round/>
                      <a:headEnd type="none" w="med" len="med"/>
                      <a:tailEnd type="none" w="med" len="med"/>
                    </a:lnR>
                    <a:lnT w="6350" cap="flat" cmpd="sng" algn="ctr">
                      <a:solidFill>
                        <a:srgbClr val="00008B"/>
                      </a:solidFill>
                      <a:prstDash val="solid"/>
                      <a:round/>
                      <a:headEnd type="none" w="med" len="med"/>
                      <a:tailEnd type="none" w="med" len="med"/>
                    </a:lnT>
                    <a:lnB w="6350" cap="flat" cmpd="sng" algn="ctr">
                      <a:solidFill>
                        <a:srgbClr val="C9C9C9"/>
                      </a:solidFill>
                      <a:prstDash val="solid"/>
                      <a:round/>
                      <a:headEnd type="none" w="med" len="med"/>
                      <a:tailEnd type="none" w="med" len="med"/>
                    </a:lnB>
                    <a:solidFill>
                      <a:srgbClr val="ADD8E6"/>
                    </a:solidFill>
                  </a:tcPr>
                </a:tc>
                <a:tc>
                  <a:txBody>
                    <a:bodyPr/>
                    <a:lstStyle/>
                    <a:p>
                      <a:pPr algn="l" fontAlgn="b"/>
                      <a:r>
                        <a:rPr lang="en-US" sz="1200" b="1" i="0" u="none" strike="noStrike" dirty="0">
                          <a:solidFill>
                            <a:srgbClr val="000000"/>
                          </a:solidFill>
                          <a:effectLst/>
                          <a:latin typeface="Calibri" panose="020F0502020204030204" pitchFamily="34" charset="0"/>
                        </a:rPr>
                        <a:t>Risk Title</a:t>
                      </a:r>
                    </a:p>
                  </a:txBody>
                  <a:tcPr marL="4426" marR="4426" marT="4426" marB="0" anchor="b">
                    <a:lnL w="6350" cap="flat" cmpd="sng" algn="ctr">
                      <a:solidFill>
                        <a:srgbClr val="ADD8E6"/>
                      </a:solidFill>
                      <a:prstDash val="solid"/>
                      <a:round/>
                      <a:headEnd type="none" w="med" len="med"/>
                      <a:tailEnd type="none" w="med" len="med"/>
                    </a:lnL>
                    <a:lnR w="6350" cap="flat" cmpd="sng" algn="ctr">
                      <a:solidFill>
                        <a:srgbClr val="ADD8E6"/>
                      </a:solidFill>
                      <a:prstDash val="solid"/>
                      <a:round/>
                      <a:headEnd type="none" w="med" len="med"/>
                      <a:tailEnd type="none" w="med" len="med"/>
                    </a:lnR>
                    <a:lnT w="6350" cap="flat" cmpd="sng" algn="ctr">
                      <a:solidFill>
                        <a:srgbClr val="00008B"/>
                      </a:solidFill>
                      <a:prstDash val="solid"/>
                      <a:round/>
                      <a:headEnd type="none" w="med" len="med"/>
                      <a:tailEnd type="none" w="med" len="med"/>
                    </a:lnT>
                    <a:lnB w="6350" cap="flat" cmpd="sng" algn="ctr">
                      <a:solidFill>
                        <a:srgbClr val="C9C9C9"/>
                      </a:solidFill>
                      <a:prstDash val="solid"/>
                      <a:round/>
                      <a:headEnd type="none" w="med" len="med"/>
                      <a:tailEnd type="none" w="med" len="med"/>
                    </a:lnB>
                    <a:solidFill>
                      <a:srgbClr val="ADD8E6"/>
                    </a:solidFill>
                  </a:tcPr>
                </a:tc>
                <a:tc>
                  <a:txBody>
                    <a:bodyPr/>
                    <a:lstStyle/>
                    <a:p>
                      <a:pPr algn="ctr" fontAlgn="b"/>
                      <a:r>
                        <a:rPr lang="en-US" sz="1200" b="1" i="0" u="none" strike="noStrike" dirty="0">
                          <a:solidFill>
                            <a:srgbClr val="000000"/>
                          </a:solidFill>
                          <a:effectLst/>
                          <a:latin typeface="Calibri" panose="020F0502020204030204" pitchFamily="34" charset="0"/>
                        </a:rPr>
                        <a:t>Expiration </a:t>
                      </a:r>
                      <a:br>
                        <a:rPr lang="en-US" sz="1200" b="1" i="0" u="none" strike="noStrike" dirty="0">
                          <a:solidFill>
                            <a:srgbClr val="000000"/>
                          </a:solidFill>
                          <a:effectLst/>
                          <a:latin typeface="Calibri" panose="020F0502020204030204" pitchFamily="34" charset="0"/>
                        </a:rPr>
                      </a:br>
                      <a:r>
                        <a:rPr lang="en-US" sz="1200" b="1" i="0" u="none" strike="noStrike" dirty="0">
                          <a:solidFill>
                            <a:srgbClr val="000000"/>
                          </a:solidFill>
                          <a:effectLst/>
                          <a:latin typeface="Calibri" panose="020F0502020204030204" pitchFamily="34" charset="0"/>
                        </a:rPr>
                        <a:t>Date</a:t>
                      </a:r>
                    </a:p>
                  </a:txBody>
                  <a:tcPr marL="4426" marR="4426" marT="4426" marB="0" anchor="b">
                    <a:lnL w="6350" cap="flat" cmpd="sng" algn="ctr">
                      <a:solidFill>
                        <a:srgbClr val="ADD8E6"/>
                      </a:solidFill>
                      <a:prstDash val="solid"/>
                      <a:round/>
                      <a:headEnd type="none" w="med" len="med"/>
                      <a:tailEnd type="none" w="med" len="med"/>
                    </a:lnL>
                    <a:lnR w="6350" cap="flat" cmpd="sng" algn="ctr">
                      <a:solidFill>
                        <a:srgbClr val="ADD8E6"/>
                      </a:solidFill>
                      <a:prstDash val="solid"/>
                      <a:round/>
                      <a:headEnd type="none" w="med" len="med"/>
                      <a:tailEnd type="none" w="med" len="med"/>
                    </a:lnR>
                    <a:lnT w="6350" cap="flat" cmpd="sng" algn="ctr">
                      <a:solidFill>
                        <a:srgbClr val="00008B"/>
                      </a:solidFill>
                      <a:prstDash val="solid"/>
                      <a:round/>
                      <a:headEnd type="none" w="med" len="med"/>
                      <a:tailEnd type="none" w="med" len="med"/>
                    </a:lnT>
                    <a:lnB w="6350" cap="flat" cmpd="sng" algn="ctr">
                      <a:solidFill>
                        <a:srgbClr val="C9C9C9"/>
                      </a:solidFill>
                      <a:prstDash val="solid"/>
                      <a:round/>
                      <a:headEnd type="none" w="med" len="med"/>
                      <a:tailEnd type="none" w="med" len="med"/>
                    </a:lnB>
                    <a:solidFill>
                      <a:srgbClr val="ADD8E6"/>
                    </a:solidFill>
                  </a:tcPr>
                </a:tc>
                <a:tc>
                  <a:txBody>
                    <a:bodyPr/>
                    <a:lstStyle/>
                    <a:p>
                      <a:pPr algn="l" fontAlgn="b"/>
                      <a:r>
                        <a:rPr lang="en-US" sz="1200" b="1" i="0" u="none" strike="noStrike" dirty="0">
                          <a:solidFill>
                            <a:srgbClr val="000000"/>
                          </a:solidFill>
                          <a:effectLst/>
                          <a:latin typeface="Calibri" panose="020F0502020204030204" pitchFamily="34" charset="0"/>
                        </a:rPr>
                        <a:t>Mitigation </a:t>
                      </a:r>
                    </a:p>
                  </a:txBody>
                  <a:tcPr marL="4426" marR="4426" marT="4426" marB="0" anchor="b">
                    <a:lnL w="6350" cap="flat" cmpd="sng" algn="ctr">
                      <a:solidFill>
                        <a:srgbClr val="ADD8E6"/>
                      </a:solidFill>
                      <a:prstDash val="solid"/>
                      <a:round/>
                      <a:headEnd type="none" w="med" len="med"/>
                      <a:tailEnd type="none" w="med" len="med"/>
                    </a:lnL>
                    <a:lnR w="6350" cap="flat" cmpd="sng" algn="ctr">
                      <a:solidFill>
                        <a:srgbClr val="ADD8E6"/>
                      </a:solidFill>
                      <a:prstDash val="solid"/>
                      <a:round/>
                      <a:headEnd type="none" w="med" len="med"/>
                      <a:tailEnd type="none" w="med" len="med"/>
                    </a:lnR>
                    <a:lnT w="6350" cap="flat" cmpd="sng" algn="ctr">
                      <a:solidFill>
                        <a:srgbClr val="00008B"/>
                      </a:solidFill>
                      <a:prstDash val="solid"/>
                      <a:round/>
                      <a:headEnd type="none" w="med" len="med"/>
                      <a:tailEnd type="none" w="med" len="med"/>
                    </a:lnT>
                    <a:lnB w="6350" cap="flat" cmpd="sng" algn="ctr">
                      <a:solidFill>
                        <a:srgbClr val="C9C9C9"/>
                      </a:solidFill>
                      <a:prstDash val="solid"/>
                      <a:round/>
                      <a:headEnd type="none" w="med" len="med"/>
                      <a:tailEnd type="none" w="med" len="med"/>
                    </a:lnB>
                    <a:solidFill>
                      <a:srgbClr val="ADD8E6"/>
                    </a:solidFill>
                  </a:tcPr>
                </a:tc>
                <a:tc>
                  <a:txBody>
                    <a:bodyPr/>
                    <a:lstStyle/>
                    <a:p>
                      <a:pPr algn="ctr" fontAlgn="b"/>
                      <a:r>
                        <a:rPr lang="en-US" sz="1200" b="1" i="0" u="none" strike="noStrike" dirty="0">
                          <a:solidFill>
                            <a:srgbClr val="000000"/>
                          </a:solidFill>
                          <a:effectLst/>
                          <a:latin typeface="Calibri" panose="020F0502020204030204" pitchFamily="34" charset="0"/>
                        </a:rPr>
                        <a:t>Pre-Mitigation </a:t>
                      </a:r>
                      <a:br>
                        <a:rPr lang="en-US" sz="1200" b="1" i="0" u="none" strike="noStrike" dirty="0">
                          <a:solidFill>
                            <a:srgbClr val="000000"/>
                          </a:solidFill>
                          <a:effectLst/>
                          <a:latin typeface="Calibri" panose="020F0502020204030204" pitchFamily="34" charset="0"/>
                        </a:rPr>
                      </a:br>
                      <a:r>
                        <a:rPr lang="en-US" sz="1200" b="1" i="0" u="none" strike="noStrike" dirty="0">
                          <a:solidFill>
                            <a:srgbClr val="000000"/>
                          </a:solidFill>
                          <a:effectLst/>
                          <a:latin typeface="Calibri" panose="020F0502020204030204" pitchFamily="34" charset="0"/>
                        </a:rPr>
                        <a:t>Rank</a:t>
                      </a:r>
                    </a:p>
                  </a:txBody>
                  <a:tcPr marL="4426" marR="4426" marT="4426" marB="0" anchor="b">
                    <a:lnL w="6350" cap="flat" cmpd="sng" algn="ctr">
                      <a:solidFill>
                        <a:srgbClr val="ADD8E6"/>
                      </a:solidFill>
                      <a:prstDash val="solid"/>
                      <a:round/>
                      <a:headEnd type="none" w="med" len="med"/>
                      <a:tailEnd type="none" w="med" len="med"/>
                    </a:lnL>
                    <a:lnR w="6350" cap="flat" cmpd="sng" algn="ctr">
                      <a:solidFill>
                        <a:srgbClr val="ADD8E6"/>
                      </a:solidFill>
                      <a:prstDash val="solid"/>
                      <a:round/>
                      <a:headEnd type="none" w="med" len="med"/>
                      <a:tailEnd type="none" w="med" len="med"/>
                    </a:lnR>
                    <a:lnT w="6350" cap="flat" cmpd="sng" algn="ctr">
                      <a:solidFill>
                        <a:srgbClr val="00008B"/>
                      </a:solidFill>
                      <a:prstDash val="solid"/>
                      <a:round/>
                      <a:headEnd type="none" w="med" len="med"/>
                      <a:tailEnd type="none" w="med" len="med"/>
                    </a:lnT>
                    <a:lnB w="6350" cap="flat" cmpd="sng" algn="ctr">
                      <a:solidFill>
                        <a:srgbClr val="C9C9C9"/>
                      </a:solidFill>
                      <a:prstDash val="solid"/>
                      <a:round/>
                      <a:headEnd type="none" w="med" len="med"/>
                      <a:tailEnd type="none" w="med" len="med"/>
                    </a:lnB>
                    <a:solidFill>
                      <a:srgbClr val="ADD8E6"/>
                    </a:solidFill>
                  </a:tcPr>
                </a:tc>
                <a:tc>
                  <a:txBody>
                    <a:bodyPr/>
                    <a:lstStyle/>
                    <a:p>
                      <a:pPr algn="ctr" fontAlgn="b"/>
                      <a:r>
                        <a:rPr lang="en-US" sz="1200" b="1" i="0" u="none" strike="noStrike" dirty="0">
                          <a:solidFill>
                            <a:srgbClr val="000000"/>
                          </a:solidFill>
                          <a:effectLst/>
                          <a:latin typeface="Calibri" panose="020F0502020204030204" pitchFamily="34" charset="0"/>
                        </a:rPr>
                        <a:t>Post Mitigation </a:t>
                      </a:r>
                      <a:br>
                        <a:rPr lang="en-US" sz="1200" b="1" i="0" u="none" strike="noStrike" dirty="0">
                          <a:solidFill>
                            <a:srgbClr val="000000"/>
                          </a:solidFill>
                          <a:effectLst/>
                          <a:latin typeface="Calibri" panose="020F0502020204030204" pitchFamily="34" charset="0"/>
                        </a:rPr>
                      </a:br>
                      <a:r>
                        <a:rPr lang="en-US" sz="1200" b="1" i="0" u="none" strike="noStrike" dirty="0">
                          <a:solidFill>
                            <a:srgbClr val="000000"/>
                          </a:solidFill>
                          <a:effectLst/>
                          <a:latin typeface="Calibri" panose="020F0502020204030204" pitchFamily="34" charset="0"/>
                        </a:rPr>
                        <a:t>Rank</a:t>
                      </a:r>
                    </a:p>
                  </a:txBody>
                  <a:tcPr marL="4426" marR="4426" marT="4426" marB="0" anchor="b">
                    <a:lnL w="6350" cap="flat" cmpd="sng" algn="ctr">
                      <a:solidFill>
                        <a:srgbClr val="ADD8E6"/>
                      </a:solidFill>
                      <a:prstDash val="solid"/>
                      <a:round/>
                      <a:headEnd type="none" w="med" len="med"/>
                      <a:tailEnd type="none" w="med" len="med"/>
                    </a:lnL>
                    <a:lnR w="6350" cap="flat" cmpd="sng" algn="ctr">
                      <a:solidFill>
                        <a:srgbClr val="ADD8E6"/>
                      </a:solidFill>
                      <a:prstDash val="solid"/>
                      <a:round/>
                      <a:headEnd type="none" w="med" len="med"/>
                      <a:tailEnd type="none" w="med" len="med"/>
                    </a:lnR>
                    <a:lnT w="6350" cap="flat" cmpd="sng" algn="ctr">
                      <a:solidFill>
                        <a:srgbClr val="00008B"/>
                      </a:solidFill>
                      <a:prstDash val="solid"/>
                      <a:round/>
                      <a:headEnd type="none" w="med" len="med"/>
                      <a:tailEnd type="none" w="med" len="med"/>
                    </a:lnT>
                    <a:lnB w="6350" cap="flat" cmpd="sng" algn="ctr">
                      <a:solidFill>
                        <a:srgbClr val="C9C9C9"/>
                      </a:solidFill>
                      <a:prstDash val="solid"/>
                      <a:round/>
                      <a:headEnd type="none" w="med" len="med"/>
                      <a:tailEnd type="none" w="med" len="med"/>
                    </a:lnB>
                    <a:solidFill>
                      <a:srgbClr val="ADD8E6"/>
                    </a:solidFill>
                  </a:tcPr>
                </a:tc>
                <a:extLst>
                  <a:ext uri="{0D108BD9-81ED-4DB2-BD59-A6C34878D82A}">
                    <a16:rowId xmlns:a16="http://schemas.microsoft.com/office/drawing/2014/main" val="1116890072"/>
                  </a:ext>
                </a:extLst>
              </a:tr>
              <a:tr h="655012">
                <a:tc>
                  <a:txBody>
                    <a:bodyPr/>
                    <a:lstStyle/>
                    <a:p>
                      <a:pPr algn="l" fontAlgn="ctr"/>
                      <a:r>
                        <a:rPr lang="en-US" sz="1200" b="0" i="0" u="none" strike="noStrike" dirty="0">
                          <a:solidFill>
                            <a:srgbClr val="000000"/>
                          </a:solidFill>
                          <a:effectLst/>
                          <a:latin typeface="Calibri" panose="020F0502020204030204" pitchFamily="34" charset="0"/>
                        </a:rPr>
                        <a:t>T-P.3-031</a:t>
                      </a:r>
                    </a:p>
                  </a:txBody>
                  <a:tcPr marL="4426" marR="4426" marT="4426" marB="0" anchor="ctr">
                    <a:lnL w="6350" cap="flat" cmpd="sng" algn="ctr">
                      <a:solidFill>
                        <a:srgbClr val="C9C9C9"/>
                      </a:solidFill>
                      <a:prstDash val="solid"/>
                      <a:round/>
                      <a:headEnd type="none" w="med" len="med"/>
                      <a:tailEnd type="none" w="med" len="med"/>
                    </a:lnL>
                    <a:lnR>
                      <a:noFill/>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solidFill>
                      <a:srgbClr val="EDEDED"/>
                    </a:solidFill>
                  </a:tcPr>
                </a:tc>
                <a:tc>
                  <a:txBody>
                    <a:bodyPr/>
                    <a:lstStyle/>
                    <a:p>
                      <a:pPr algn="l" fontAlgn="ctr"/>
                      <a:r>
                        <a:rPr lang="en-US" sz="1200" b="0" i="0" u="none" strike="noStrike" dirty="0">
                          <a:solidFill>
                            <a:srgbClr val="000000"/>
                          </a:solidFill>
                          <a:effectLst/>
                          <a:latin typeface="Calibri" panose="020F0502020204030204" pitchFamily="34" charset="0"/>
                        </a:rPr>
                        <a:t>P.03.07</a:t>
                      </a:r>
                    </a:p>
                  </a:txBody>
                  <a:tcPr marL="4426" marR="4426" marT="4426" marB="0" anchor="ctr">
                    <a:lnL>
                      <a:noFill/>
                    </a:lnL>
                    <a:lnR>
                      <a:noFill/>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solidFill>
                      <a:srgbClr val="EDEDED"/>
                    </a:solidFill>
                  </a:tcPr>
                </a:tc>
                <a:tc>
                  <a:txBody>
                    <a:bodyPr/>
                    <a:lstStyle/>
                    <a:p>
                      <a:pPr algn="l" fontAlgn="ctr"/>
                      <a:r>
                        <a:rPr lang="en-US" sz="1200" b="0" i="0" u="none" strike="noStrike" dirty="0">
                          <a:solidFill>
                            <a:srgbClr val="000000"/>
                          </a:solidFill>
                          <a:effectLst/>
                          <a:latin typeface="Calibri" panose="020F0502020204030204" pitchFamily="34" charset="0"/>
                        </a:rPr>
                        <a:t>Availability of Davis-Bacon craft personnel is compromised</a:t>
                      </a:r>
                    </a:p>
                  </a:txBody>
                  <a:tcPr marL="4426" marR="4426" marT="4426" marB="0" anchor="ctr">
                    <a:lnL>
                      <a:noFill/>
                    </a:lnL>
                    <a:lnR>
                      <a:noFill/>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solidFill>
                      <a:srgbClr val="EDEDED"/>
                    </a:solidFill>
                  </a:tcPr>
                </a:tc>
                <a:tc>
                  <a:txBody>
                    <a:bodyPr/>
                    <a:lstStyle/>
                    <a:p>
                      <a:pPr algn="ctr" fontAlgn="ctr"/>
                      <a:r>
                        <a:rPr lang="en-US" sz="1200" b="0" i="0" u="none" strike="noStrike" dirty="0">
                          <a:solidFill>
                            <a:srgbClr val="000000"/>
                          </a:solidFill>
                          <a:effectLst/>
                          <a:latin typeface="Calibri" panose="020F0502020204030204" pitchFamily="34" charset="0"/>
                        </a:rPr>
                        <a:t>10/1/2021</a:t>
                      </a:r>
                    </a:p>
                  </a:txBody>
                  <a:tcPr marL="4426" marR="4426" marT="4426" marB="0" anchor="ctr">
                    <a:lnL>
                      <a:noFill/>
                    </a:lnL>
                    <a:lnR>
                      <a:noFill/>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solidFill>
                      <a:srgbClr val="EDEDED"/>
                    </a:solidFill>
                  </a:tcPr>
                </a:tc>
                <a:tc>
                  <a:txBody>
                    <a:bodyPr/>
                    <a:lstStyle/>
                    <a:p>
                      <a:pPr algn="l" fontAlgn="ctr"/>
                      <a:r>
                        <a:rPr lang="en-US" sz="1200" b="0" i="0" u="none" strike="noStrike" dirty="0">
                          <a:solidFill>
                            <a:srgbClr val="000000"/>
                          </a:solidFill>
                          <a:effectLst/>
                          <a:latin typeface="Calibri" panose="020F0502020204030204" pitchFamily="34" charset="0"/>
                        </a:rPr>
                        <a:t>Work with the PPU installation coordinator, who also manages the GEM Technologies contract, to ensure needed craft resources are available when needed. Consider premium payments and/or overtime to compete with other local projects, e.g., UPF</a:t>
                      </a:r>
                    </a:p>
                  </a:txBody>
                  <a:tcPr marL="4426" marR="4426" marT="4426" marB="0" anchor="ctr">
                    <a:lnL>
                      <a:noFill/>
                    </a:lnL>
                    <a:lnR>
                      <a:noFill/>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solidFill>
                      <a:srgbClr val="EDEDED"/>
                    </a:solidFill>
                  </a:tcPr>
                </a:tc>
                <a:tc>
                  <a:txBody>
                    <a:bodyPr/>
                    <a:lstStyle/>
                    <a:p>
                      <a:pPr algn="ctr" fontAlgn="ctr"/>
                      <a:r>
                        <a:rPr lang="en-US" sz="1200" b="0" i="0" u="none" strike="noStrike" dirty="0">
                          <a:solidFill>
                            <a:srgbClr val="000000"/>
                          </a:solidFill>
                          <a:effectLst/>
                          <a:latin typeface="Calibri" panose="020F0502020204030204" pitchFamily="34" charset="0"/>
                        </a:rPr>
                        <a:t>6</a:t>
                      </a:r>
                    </a:p>
                  </a:txBody>
                  <a:tcPr marL="4426" marR="4426" marT="4426" marB="0" anchor="ctr">
                    <a:lnL>
                      <a:noFill/>
                    </a:lnL>
                    <a:lnR>
                      <a:noFill/>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solidFill>
                      <a:srgbClr val="FFFF00"/>
                    </a:solidFill>
                  </a:tcPr>
                </a:tc>
                <a:tc>
                  <a:txBody>
                    <a:bodyPr/>
                    <a:lstStyle/>
                    <a:p>
                      <a:pPr algn="ctr" fontAlgn="ctr"/>
                      <a:r>
                        <a:rPr lang="en-US" sz="1200" b="0" i="0" u="none" strike="noStrike" dirty="0">
                          <a:solidFill>
                            <a:srgbClr val="000000"/>
                          </a:solidFill>
                          <a:effectLst/>
                          <a:latin typeface="Calibri" panose="020F0502020204030204" pitchFamily="34" charset="0"/>
                        </a:rPr>
                        <a:t>6</a:t>
                      </a:r>
                    </a:p>
                  </a:txBody>
                  <a:tcPr marL="4426" marR="4426" marT="4426" marB="0" anchor="ctr">
                    <a:lnL>
                      <a:noFill/>
                    </a:lnL>
                    <a:lnR w="6350" cap="flat" cmpd="sng" algn="ctr">
                      <a:solidFill>
                        <a:srgbClr val="C9C9C9"/>
                      </a:solidFill>
                      <a:prstDash val="solid"/>
                      <a:round/>
                      <a:headEnd type="none" w="med" len="med"/>
                      <a:tailEnd type="none" w="med" len="med"/>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solidFill>
                      <a:srgbClr val="FFFF00"/>
                    </a:solidFill>
                  </a:tcPr>
                </a:tc>
                <a:extLst>
                  <a:ext uri="{0D108BD9-81ED-4DB2-BD59-A6C34878D82A}">
                    <a16:rowId xmlns:a16="http://schemas.microsoft.com/office/drawing/2014/main" val="3239282383"/>
                  </a:ext>
                </a:extLst>
              </a:tr>
              <a:tr h="163753">
                <a:tc>
                  <a:txBody>
                    <a:bodyPr/>
                    <a:lstStyle/>
                    <a:p>
                      <a:pPr algn="l" fontAlgn="ctr"/>
                      <a:r>
                        <a:rPr lang="en-US" sz="1200" b="0" i="0" u="none" strike="noStrike" dirty="0">
                          <a:solidFill>
                            <a:srgbClr val="000000"/>
                          </a:solidFill>
                          <a:effectLst/>
                          <a:latin typeface="Calibri" panose="020F0502020204030204" pitchFamily="34" charset="0"/>
                        </a:rPr>
                        <a:t>T-P.3-030</a:t>
                      </a:r>
                    </a:p>
                  </a:txBody>
                  <a:tcPr marL="4426" marR="4426" marT="4426" marB="0" anchor="ctr">
                    <a:lnL w="6350" cap="flat" cmpd="sng" algn="ctr">
                      <a:solidFill>
                        <a:srgbClr val="C9C9C9"/>
                      </a:solidFill>
                      <a:prstDash val="solid"/>
                      <a:round/>
                      <a:headEnd type="none" w="med" len="med"/>
                      <a:tailEnd type="none" w="med" len="med"/>
                    </a:lnL>
                    <a:lnR>
                      <a:noFill/>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tcPr>
                </a:tc>
                <a:tc>
                  <a:txBody>
                    <a:bodyPr/>
                    <a:lstStyle/>
                    <a:p>
                      <a:pPr algn="l" fontAlgn="ctr"/>
                      <a:r>
                        <a:rPr lang="en-US" sz="1200" b="0" i="0" u="none" strike="noStrike" dirty="0">
                          <a:solidFill>
                            <a:srgbClr val="000000"/>
                          </a:solidFill>
                          <a:effectLst/>
                          <a:latin typeface="Calibri" panose="020F0502020204030204" pitchFamily="34" charset="0"/>
                        </a:rPr>
                        <a:t>P.03.07</a:t>
                      </a:r>
                    </a:p>
                  </a:txBody>
                  <a:tcPr marL="4426" marR="4426" marT="4426" marB="0" anchor="ctr">
                    <a:lnL>
                      <a:noFill/>
                    </a:lnL>
                    <a:lnR>
                      <a:noFill/>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tcPr>
                </a:tc>
                <a:tc>
                  <a:txBody>
                    <a:bodyPr/>
                    <a:lstStyle/>
                    <a:p>
                      <a:pPr algn="l" fontAlgn="ctr"/>
                      <a:r>
                        <a:rPr lang="en-US" sz="1200" b="0" i="0" u="none" strike="noStrike" dirty="0">
                          <a:solidFill>
                            <a:srgbClr val="000000"/>
                          </a:solidFill>
                          <a:effectLst/>
                          <a:latin typeface="Calibri" panose="020F0502020204030204" pitchFamily="34" charset="0"/>
                        </a:rPr>
                        <a:t>Installation does not match 3D model</a:t>
                      </a:r>
                    </a:p>
                  </a:txBody>
                  <a:tcPr marL="4426" marR="4426" marT="4426" marB="0" anchor="ctr">
                    <a:lnL>
                      <a:noFill/>
                    </a:lnL>
                    <a:lnR>
                      <a:noFill/>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Calibri" panose="020F0502020204030204" pitchFamily="34" charset="0"/>
                        </a:rPr>
                        <a:t>9/1/2022</a:t>
                      </a:r>
                    </a:p>
                  </a:txBody>
                  <a:tcPr marL="4426" marR="4426" marT="4426" marB="0" anchor="ctr">
                    <a:lnL>
                      <a:noFill/>
                    </a:lnL>
                    <a:lnR>
                      <a:noFill/>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tcPr>
                </a:tc>
                <a:tc>
                  <a:txBody>
                    <a:bodyPr/>
                    <a:lstStyle/>
                    <a:p>
                      <a:pPr algn="l" fontAlgn="ctr"/>
                      <a:r>
                        <a:rPr lang="en-US" sz="1200" b="0" i="0" u="none" strike="noStrike" dirty="0">
                          <a:solidFill>
                            <a:srgbClr val="000000"/>
                          </a:solidFill>
                          <a:effectLst/>
                          <a:latin typeface="Calibri" panose="020F0502020204030204" pitchFamily="34" charset="0"/>
                        </a:rPr>
                        <a:t>Ensure adequate Quality Controls Oversight</a:t>
                      </a:r>
                    </a:p>
                  </a:txBody>
                  <a:tcPr marL="4426" marR="4426" marT="4426" marB="0" anchor="ctr">
                    <a:lnL>
                      <a:noFill/>
                    </a:lnL>
                    <a:lnR>
                      <a:noFill/>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Calibri" panose="020F0502020204030204" pitchFamily="34" charset="0"/>
                        </a:rPr>
                        <a:t>6</a:t>
                      </a:r>
                    </a:p>
                  </a:txBody>
                  <a:tcPr marL="4426" marR="4426" marT="4426" marB="0" anchor="ctr">
                    <a:lnL>
                      <a:noFill/>
                    </a:lnL>
                    <a:lnR>
                      <a:noFill/>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solidFill>
                      <a:srgbClr val="FFFF00"/>
                    </a:solidFill>
                  </a:tcPr>
                </a:tc>
                <a:tc>
                  <a:txBody>
                    <a:bodyPr/>
                    <a:lstStyle/>
                    <a:p>
                      <a:pPr algn="ctr" fontAlgn="ctr"/>
                      <a:r>
                        <a:rPr lang="en-US" sz="1200" b="0" i="0" u="none" strike="noStrike" dirty="0">
                          <a:solidFill>
                            <a:srgbClr val="000000"/>
                          </a:solidFill>
                          <a:effectLst/>
                          <a:latin typeface="Calibri" panose="020F0502020204030204" pitchFamily="34" charset="0"/>
                        </a:rPr>
                        <a:t>2</a:t>
                      </a:r>
                    </a:p>
                  </a:txBody>
                  <a:tcPr marL="4426" marR="4426" marT="4426" marB="0" anchor="ctr">
                    <a:lnL>
                      <a:noFill/>
                    </a:lnL>
                    <a:lnR w="6350" cap="flat" cmpd="sng" algn="ctr">
                      <a:solidFill>
                        <a:srgbClr val="C9C9C9"/>
                      </a:solidFill>
                      <a:prstDash val="solid"/>
                      <a:round/>
                      <a:headEnd type="none" w="med" len="med"/>
                      <a:tailEnd type="none" w="med" len="med"/>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solidFill>
                      <a:srgbClr val="008000"/>
                    </a:solidFill>
                  </a:tcPr>
                </a:tc>
                <a:extLst>
                  <a:ext uri="{0D108BD9-81ED-4DB2-BD59-A6C34878D82A}">
                    <a16:rowId xmlns:a16="http://schemas.microsoft.com/office/drawing/2014/main" val="960395286"/>
                  </a:ext>
                </a:extLst>
              </a:tr>
            </a:tbl>
          </a:graphicData>
        </a:graphic>
      </p:graphicFrame>
      <p:sp>
        <p:nvSpPr>
          <p:cNvPr id="2" name="TextBox 1">
            <a:extLst>
              <a:ext uri="{FF2B5EF4-FFF2-40B4-BE49-F238E27FC236}">
                <a16:creationId xmlns:a16="http://schemas.microsoft.com/office/drawing/2014/main" id="{0328340A-2F52-426B-941F-9C440CF3C1F3}"/>
              </a:ext>
            </a:extLst>
          </p:cNvPr>
          <p:cNvSpPr txBox="1"/>
          <p:nvPr/>
        </p:nvSpPr>
        <p:spPr>
          <a:xfrm>
            <a:off x="6687967" y="3068152"/>
            <a:ext cx="4907025" cy="1837426"/>
          </a:xfrm>
          <a:prstGeom prst="rect">
            <a:avLst/>
          </a:prstGeom>
          <a:noFill/>
          <a:ln>
            <a:solidFill>
              <a:schemeClr val="tx1"/>
            </a:solidFill>
          </a:ln>
        </p:spPr>
        <p:txBody>
          <a:bodyPr wrap="square" rtlCol="0">
            <a:spAutoFit/>
          </a:bodyPr>
          <a:lstStyle/>
          <a:p>
            <a:pPr>
              <a:lnSpc>
                <a:spcPct val="90000"/>
              </a:lnSpc>
            </a:pPr>
            <a:r>
              <a:rPr lang="en-US" dirty="0">
                <a:solidFill>
                  <a:srgbClr val="00B050"/>
                </a:solidFill>
                <a:latin typeface="+mn-lt"/>
              </a:rPr>
              <a:t>T-P.3-031 mitigation:</a:t>
            </a:r>
          </a:p>
          <a:p>
            <a:pPr>
              <a:lnSpc>
                <a:spcPct val="90000"/>
              </a:lnSpc>
            </a:pPr>
            <a:endParaRPr lang="en-US" dirty="0">
              <a:solidFill>
                <a:srgbClr val="00B050"/>
              </a:solidFill>
              <a:latin typeface="+mn-lt"/>
            </a:endParaRPr>
          </a:p>
          <a:p>
            <a:pPr marL="285750" indent="-285750" algn="l">
              <a:lnSpc>
                <a:spcPct val="90000"/>
              </a:lnSpc>
              <a:buFontTx/>
              <a:buChar char="-"/>
            </a:pPr>
            <a:r>
              <a:rPr lang="en-US" dirty="0">
                <a:solidFill>
                  <a:srgbClr val="00B050"/>
                </a:solidFill>
                <a:latin typeface="+mn-lt"/>
              </a:rPr>
              <a:t>Utilizing internal resources to supplement D-B craft</a:t>
            </a:r>
          </a:p>
          <a:p>
            <a:pPr marL="285750" indent="-285750">
              <a:lnSpc>
                <a:spcPct val="90000"/>
              </a:lnSpc>
              <a:buFontTx/>
              <a:buChar char="-"/>
            </a:pPr>
            <a:r>
              <a:rPr lang="en-US" dirty="0">
                <a:solidFill>
                  <a:srgbClr val="00B050"/>
                </a:solidFill>
                <a:latin typeface="+mn-lt"/>
              </a:rPr>
              <a:t>Retaining Electrical SME  </a:t>
            </a:r>
          </a:p>
          <a:p>
            <a:pPr marL="285750" indent="-285750" algn="l">
              <a:lnSpc>
                <a:spcPct val="90000"/>
              </a:lnSpc>
              <a:buFontTx/>
              <a:buChar char="-"/>
            </a:pPr>
            <a:r>
              <a:rPr lang="en-US" dirty="0">
                <a:solidFill>
                  <a:srgbClr val="00B050"/>
                </a:solidFill>
                <a:latin typeface="+mn-lt"/>
              </a:rPr>
              <a:t>Schedule has been adjusted to redistribute the manpower.</a:t>
            </a:r>
          </a:p>
        </p:txBody>
      </p:sp>
      <p:sp>
        <p:nvSpPr>
          <p:cNvPr id="6" name="Rectangle: Rounded Corners 5">
            <a:extLst>
              <a:ext uri="{FF2B5EF4-FFF2-40B4-BE49-F238E27FC236}">
                <a16:creationId xmlns:a16="http://schemas.microsoft.com/office/drawing/2014/main" id="{95C14633-E2AB-4014-8DE1-9BCC1D7CA00C}"/>
              </a:ext>
            </a:extLst>
          </p:cNvPr>
          <p:cNvSpPr/>
          <p:nvPr/>
        </p:nvSpPr>
        <p:spPr>
          <a:xfrm>
            <a:off x="9872830" y="365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5</a:t>
            </a:r>
            <a:endParaRPr lang="en-US" b="1" dirty="0">
              <a:solidFill>
                <a:schemeClr val="bg1"/>
              </a:solidFill>
            </a:endParaRPr>
          </a:p>
        </p:txBody>
      </p:sp>
    </p:spTree>
    <p:extLst>
      <p:ext uri="{BB962C8B-B14F-4D97-AF65-F5344CB8AC3E}">
        <p14:creationId xmlns:p14="http://schemas.microsoft.com/office/powerpoint/2010/main" val="40186540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Responses to Recommendations</a:t>
            </a:r>
          </a:p>
        </p:txBody>
      </p:sp>
      <p:sp>
        <p:nvSpPr>
          <p:cNvPr id="3" name="Content Placeholder 2"/>
          <p:cNvSpPr>
            <a:spLocks noGrp="1"/>
          </p:cNvSpPr>
          <p:nvPr>
            <p:ph idx="1"/>
          </p:nvPr>
        </p:nvSpPr>
        <p:spPr/>
        <p:txBody>
          <a:bodyPr/>
          <a:lstStyle/>
          <a:p>
            <a:endParaRPr lang="en-US" dirty="0"/>
          </a:p>
          <a:p>
            <a:r>
              <a:rPr lang="en-US" dirty="0"/>
              <a:t>No recommendations from the CD 2/3 review </a:t>
            </a:r>
          </a:p>
          <a:p>
            <a:endParaRPr lang="en-US" dirty="0"/>
          </a:p>
          <a:p>
            <a:r>
              <a:rPr lang="en-US" dirty="0"/>
              <a:t>Recommendations from prior DOE reviews are closed</a:t>
            </a:r>
          </a:p>
        </p:txBody>
      </p:sp>
      <p:sp>
        <p:nvSpPr>
          <p:cNvPr id="5" name="Rectangle: Rounded Corners 4">
            <a:extLst>
              <a:ext uri="{FF2B5EF4-FFF2-40B4-BE49-F238E27FC236}">
                <a16:creationId xmlns:a16="http://schemas.microsoft.com/office/drawing/2014/main" id="{EFDEE218-F3C2-4837-B203-468A56F458BA}"/>
              </a:ext>
            </a:extLst>
          </p:cNvPr>
          <p:cNvSpPr/>
          <p:nvPr/>
        </p:nvSpPr>
        <p:spPr>
          <a:xfrm>
            <a:off x="9872830" y="365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6</a:t>
            </a:r>
            <a:endParaRPr lang="en-US" b="1" dirty="0">
              <a:solidFill>
                <a:schemeClr val="bg1"/>
              </a:solidFill>
            </a:endParaRPr>
          </a:p>
        </p:txBody>
      </p:sp>
    </p:spTree>
    <p:extLst>
      <p:ext uri="{BB962C8B-B14F-4D97-AF65-F5344CB8AC3E}">
        <p14:creationId xmlns:p14="http://schemas.microsoft.com/office/powerpoint/2010/main" val="13993135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ESH&amp;Q and COVID-19 Impacts</a:t>
            </a:r>
          </a:p>
        </p:txBody>
      </p:sp>
      <p:sp>
        <p:nvSpPr>
          <p:cNvPr id="3" name="Content Placeholder 2"/>
          <p:cNvSpPr>
            <a:spLocks noGrp="1"/>
          </p:cNvSpPr>
          <p:nvPr>
            <p:ph idx="1"/>
          </p:nvPr>
        </p:nvSpPr>
        <p:spPr/>
        <p:txBody>
          <a:bodyPr/>
          <a:lstStyle/>
          <a:p>
            <a:r>
              <a:rPr lang="en-US" dirty="0"/>
              <a:t>ESH&amp;Q impacts</a:t>
            </a:r>
          </a:p>
          <a:p>
            <a:pPr lvl="1"/>
            <a:r>
              <a:rPr lang="en-US" dirty="0"/>
              <a:t>One procurement non-conformance:  KL-06 pump motor amps are higher than the manufacturers published values</a:t>
            </a:r>
          </a:p>
          <a:p>
            <a:pPr marL="398463" lvl="1" indent="0">
              <a:buNone/>
            </a:pPr>
            <a:endParaRPr lang="en-US" dirty="0"/>
          </a:p>
          <a:p>
            <a:r>
              <a:rPr lang="en-US" dirty="0"/>
              <a:t>COVID-19 impacts </a:t>
            </a:r>
          </a:p>
          <a:p>
            <a:pPr lvl="2"/>
            <a:r>
              <a:rPr lang="en-US" sz="2400" dirty="0"/>
              <a:t>Quarantines during CF construction (5 weeks)</a:t>
            </a:r>
          </a:p>
          <a:p>
            <a:pPr lvl="2"/>
            <a:r>
              <a:rPr lang="en-US" sz="2400" dirty="0"/>
              <a:t>Technical equipment fabrication and delivery delays </a:t>
            </a:r>
          </a:p>
          <a:p>
            <a:pPr marL="398463" lvl="1" indent="0">
              <a:buNone/>
            </a:pPr>
            <a:endParaRPr lang="en-US" dirty="0"/>
          </a:p>
          <a:p>
            <a:pPr marL="0" indent="0">
              <a:buNone/>
            </a:pPr>
            <a:endParaRPr lang="en-US" dirty="0"/>
          </a:p>
        </p:txBody>
      </p:sp>
      <p:sp>
        <p:nvSpPr>
          <p:cNvPr id="5" name="Rectangle: Rounded Corners 4">
            <a:extLst>
              <a:ext uri="{FF2B5EF4-FFF2-40B4-BE49-F238E27FC236}">
                <a16:creationId xmlns:a16="http://schemas.microsoft.com/office/drawing/2014/main" id="{D25CC0DF-C7E2-4CBB-B2F4-2AB3328E6374}"/>
              </a:ext>
            </a:extLst>
          </p:cNvPr>
          <p:cNvSpPr/>
          <p:nvPr/>
        </p:nvSpPr>
        <p:spPr>
          <a:xfrm>
            <a:off x="9872830" y="365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3,5</a:t>
            </a:r>
            <a:endParaRPr lang="en-US" b="1" dirty="0">
              <a:solidFill>
                <a:schemeClr val="bg1"/>
              </a:solidFill>
            </a:endParaRPr>
          </a:p>
        </p:txBody>
      </p:sp>
    </p:spTree>
    <p:extLst>
      <p:ext uri="{BB962C8B-B14F-4D97-AF65-F5344CB8AC3E}">
        <p14:creationId xmlns:p14="http://schemas.microsoft.com/office/powerpoint/2010/main" val="1838072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12-Month Look-Ahead</a:t>
            </a:r>
          </a:p>
        </p:txBody>
      </p:sp>
      <p:sp>
        <p:nvSpPr>
          <p:cNvPr id="5" name="Rectangle: Rounded Corners 4">
            <a:extLst>
              <a:ext uri="{FF2B5EF4-FFF2-40B4-BE49-F238E27FC236}">
                <a16:creationId xmlns:a16="http://schemas.microsoft.com/office/drawing/2014/main" id="{45EAE274-447F-4308-AF59-79D818774CE7}"/>
              </a:ext>
            </a:extLst>
          </p:cNvPr>
          <p:cNvSpPr/>
          <p:nvPr/>
        </p:nvSpPr>
        <p:spPr>
          <a:xfrm>
            <a:off x="9872830" y="365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4,5</a:t>
            </a:r>
            <a:endParaRPr lang="en-US" b="1" dirty="0">
              <a:solidFill>
                <a:schemeClr val="bg1"/>
              </a:solidFill>
            </a:endParaRPr>
          </a:p>
        </p:txBody>
      </p:sp>
      <p:sp>
        <p:nvSpPr>
          <p:cNvPr id="6" name="Content Placeholder 2">
            <a:extLst>
              <a:ext uri="{FF2B5EF4-FFF2-40B4-BE49-F238E27FC236}">
                <a16:creationId xmlns:a16="http://schemas.microsoft.com/office/drawing/2014/main" id="{257C5C29-C3D9-416E-A128-9B5A75B36FD9}"/>
              </a:ext>
            </a:extLst>
          </p:cNvPr>
          <p:cNvSpPr>
            <a:spLocks noGrp="1"/>
          </p:cNvSpPr>
          <p:nvPr>
            <p:ph idx="1"/>
          </p:nvPr>
        </p:nvSpPr>
        <p:spPr>
          <a:xfrm>
            <a:off x="448055" y="947148"/>
            <a:ext cx="11430000" cy="5355074"/>
          </a:xfrm>
        </p:spPr>
        <p:txBody>
          <a:bodyPr/>
          <a:lstStyle/>
          <a:p>
            <a:r>
              <a:rPr lang="en-US" dirty="0"/>
              <a:t>P.3.7.2 KL-06 SCL DI Water Cooling System  </a:t>
            </a:r>
          </a:p>
          <a:p>
            <a:pPr lvl="1"/>
            <a:r>
              <a:rPr lang="en-US" dirty="0">
                <a:latin typeface="Century Gothic" panose="020B0502020202020204" pitchFamily="34" charset="0"/>
              </a:rPr>
              <a:t>Install TRCC carts 30 &amp; 31, cooling connections to SCR/HVCM 30, and cooling connections to the 1</a:t>
            </a:r>
            <a:r>
              <a:rPr lang="en-US" baseline="30000" dirty="0">
                <a:latin typeface="Century Gothic" panose="020B0502020202020204" pitchFamily="34" charset="0"/>
              </a:rPr>
              <a:t>st</a:t>
            </a:r>
            <a:r>
              <a:rPr lang="en-US" dirty="0">
                <a:latin typeface="Century Gothic" panose="020B0502020202020204" pitchFamily="34" charset="0"/>
              </a:rPr>
              <a:t> 10 Klystrons, Circulators and RF Loads</a:t>
            </a:r>
          </a:p>
          <a:p>
            <a:pPr lvl="3"/>
            <a:r>
              <a:rPr lang="en-US" dirty="0">
                <a:latin typeface="Century Gothic" panose="020B0502020202020204" pitchFamily="34" charset="0"/>
              </a:rPr>
              <a:t>Phase 1 Piping Complete in April 2022</a:t>
            </a:r>
          </a:p>
          <a:p>
            <a:pPr lvl="1"/>
            <a:r>
              <a:rPr lang="en-US" dirty="0">
                <a:latin typeface="Century Gothic" panose="020B0502020202020204" pitchFamily="34" charset="0"/>
              </a:rPr>
              <a:t>Install TRCC carts 27 &amp; 28, cooling connections to SCR/HVCM 28, and cooling connections to the 2nd 10 Klystrons, Circulators and RF Loads</a:t>
            </a:r>
          </a:p>
          <a:p>
            <a:pPr lvl="3"/>
            <a:r>
              <a:rPr lang="en-US" dirty="0">
                <a:latin typeface="Century Gothic" panose="020B0502020202020204" pitchFamily="34" charset="0"/>
              </a:rPr>
              <a:t>Phase 2 Piping Complete in August 2022</a:t>
            </a:r>
          </a:p>
          <a:p>
            <a:pPr lvl="1"/>
            <a:r>
              <a:rPr lang="en-US" dirty="0">
                <a:latin typeface="Century Gothic" panose="020B0502020202020204" pitchFamily="34" charset="0"/>
              </a:rPr>
              <a:t>Phase 1 1st High Power Test (Xmtr 30&amp;31) in July 2022</a:t>
            </a:r>
          </a:p>
          <a:p>
            <a:pPr marL="971550" lvl="3" indent="0">
              <a:buNone/>
            </a:pPr>
            <a:endParaRPr lang="en-US" dirty="0">
              <a:latin typeface="Century Gothic" panose="020B0502020202020204" pitchFamily="34" charset="0"/>
            </a:endParaRPr>
          </a:p>
          <a:p>
            <a:pPr marL="288925" lvl="1">
              <a:buFont typeface="Century Gothic" panose="020B0502020202020204" pitchFamily="34" charset="0"/>
              <a:buChar char="•"/>
            </a:pPr>
            <a:r>
              <a:rPr lang="en-US" sz="2800" dirty="0">
                <a:latin typeface="Century Gothic" panose="020B0502020202020204" pitchFamily="34" charset="0"/>
              </a:rPr>
              <a:t>P.3.7.4 Modify KL-04 DTL DI Water Cooling System</a:t>
            </a:r>
          </a:p>
          <a:p>
            <a:pPr lvl="1"/>
            <a:r>
              <a:rPr lang="en-US" dirty="0">
                <a:latin typeface="Century Gothic" panose="020B0502020202020204" pitchFamily="34" charset="0"/>
              </a:rPr>
              <a:t>Receive pumps and VFD’s in September 2021</a:t>
            </a:r>
          </a:p>
          <a:p>
            <a:pPr lvl="1"/>
            <a:r>
              <a:rPr lang="en-US" dirty="0">
                <a:latin typeface="Century Gothic" panose="020B0502020202020204" pitchFamily="34" charset="0"/>
              </a:rPr>
              <a:t>Installation is scheduled to be completed during Outage FY22A (October 2021)</a:t>
            </a:r>
          </a:p>
          <a:p>
            <a:pPr marL="398463" lvl="1" indent="0">
              <a:buNone/>
            </a:pPr>
            <a:endParaRPr lang="en-US" dirty="0">
              <a:solidFill>
                <a:srgbClr val="FF0000"/>
              </a:solidFill>
              <a:latin typeface="Century Gothic" panose="020B0502020202020204" pitchFamily="34" charset="0"/>
            </a:endParaRPr>
          </a:p>
        </p:txBody>
      </p:sp>
    </p:spTree>
    <p:extLst>
      <p:ext uri="{BB962C8B-B14F-4D97-AF65-F5344CB8AC3E}">
        <p14:creationId xmlns:p14="http://schemas.microsoft.com/office/powerpoint/2010/main" val="36700537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12-Month Look-Ahead</a:t>
            </a:r>
          </a:p>
        </p:txBody>
      </p:sp>
      <p:sp>
        <p:nvSpPr>
          <p:cNvPr id="5" name="Rectangle: Rounded Corners 4">
            <a:extLst>
              <a:ext uri="{FF2B5EF4-FFF2-40B4-BE49-F238E27FC236}">
                <a16:creationId xmlns:a16="http://schemas.microsoft.com/office/drawing/2014/main" id="{45EAE274-447F-4308-AF59-79D818774CE7}"/>
              </a:ext>
            </a:extLst>
          </p:cNvPr>
          <p:cNvSpPr/>
          <p:nvPr/>
        </p:nvSpPr>
        <p:spPr>
          <a:xfrm>
            <a:off x="9872830" y="365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4,5</a:t>
            </a:r>
            <a:endParaRPr lang="en-US" b="1" dirty="0">
              <a:solidFill>
                <a:schemeClr val="bg1"/>
              </a:solidFill>
            </a:endParaRPr>
          </a:p>
        </p:txBody>
      </p:sp>
      <p:sp>
        <p:nvSpPr>
          <p:cNvPr id="6" name="Content Placeholder 2">
            <a:extLst>
              <a:ext uri="{FF2B5EF4-FFF2-40B4-BE49-F238E27FC236}">
                <a16:creationId xmlns:a16="http://schemas.microsoft.com/office/drawing/2014/main" id="{257C5C29-C3D9-416E-A128-9B5A75B36FD9}"/>
              </a:ext>
            </a:extLst>
          </p:cNvPr>
          <p:cNvSpPr>
            <a:spLocks noGrp="1"/>
          </p:cNvSpPr>
          <p:nvPr>
            <p:ph idx="1"/>
          </p:nvPr>
        </p:nvSpPr>
        <p:spPr>
          <a:xfrm>
            <a:off x="448055" y="947148"/>
            <a:ext cx="11430000" cy="5355074"/>
          </a:xfrm>
        </p:spPr>
        <p:txBody>
          <a:bodyPr/>
          <a:lstStyle/>
          <a:p>
            <a:pPr marL="288925" lvl="1">
              <a:buFont typeface="Century Gothic" panose="020B0502020202020204" pitchFamily="34" charset="0"/>
              <a:buChar char="•"/>
            </a:pPr>
            <a:r>
              <a:rPr lang="en-US" sz="2800" dirty="0">
                <a:latin typeface="Century Gothic" panose="020B0502020202020204" pitchFamily="34" charset="0"/>
              </a:rPr>
              <a:t>P.3.7.7 Klystron Gallery SCL Electrical Utilities</a:t>
            </a:r>
          </a:p>
          <a:p>
            <a:pPr lvl="2">
              <a:buFont typeface="Wingdings" panose="05000000000000000000" pitchFamily="2" charset="2"/>
              <a:buChar char="Ø"/>
            </a:pPr>
            <a:r>
              <a:rPr lang="en-US" dirty="0">
                <a:latin typeface="Century Gothic" panose="020B0502020202020204" pitchFamily="34" charset="0"/>
              </a:rPr>
              <a:t>Phase 1 Activities (Klystron Gallery – non outage work)</a:t>
            </a:r>
          </a:p>
          <a:p>
            <a:pPr lvl="3"/>
            <a:r>
              <a:rPr lang="en-US" sz="1400" dirty="0">
                <a:latin typeface="Century Gothic" panose="020B0502020202020204" pitchFamily="34" charset="0"/>
              </a:rPr>
              <a:t>Transmitter 30 &amp; 31 racks and all associated racks, klystron tanks, and TRCC carts, SCR/HVCM 30 and 1</a:t>
            </a:r>
            <a:r>
              <a:rPr lang="en-US" sz="1400" baseline="30000" dirty="0">
                <a:latin typeface="Century Gothic" panose="020B0502020202020204" pitchFamily="34" charset="0"/>
              </a:rPr>
              <a:t>st</a:t>
            </a:r>
            <a:r>
              <a:rPr lang="en-US" sz="1400" dirty="0">
                <a:latin typeface="Century Gothic" panose="020B0502020202020204" pitchFamily="34" charset="0"/>
              </a:rPr>
              <a:t> 10 Klystrons.  All cable tray, ground plane, wiring, and terminations for the above.  Waveguide, RF Circulators, and RF Loads</a:t>
            </a:r>
          </a:p>
          <a:p>
            <a:pPr lvl="2">
              <a:buFont typeface="Wingdings" panose="05000000000000000000" pitchFamily="2" charset="2"/>
              <a:buChar char="Ø"/>
            </a:pPr>
            <a:r>
              <a:rPr lang="en-US" dirty="0">
                <a:latin typeface="Century Gothic" panose="020B0502020202020204" pitchFamily="34" charset="0"/>
              </a:rPr>
              <a:t>Phase 1 Activities (LINAC – outage work)</a:t>
            </a:r>
          </a:p>
          <a:p>
            <a:pPr lvl="3"/>
            <a:r>
              <a:rPr lang="en-US" sz="1400" dirty="0">
                <a:latin typeface="Century Gothic" panose="020B0502020202020204" pitchFamily="34" charset="0"/>
              </a:rPr>
              <a:t>All Phase 1 cables from the KG to the LINAC [Outage FY22A – October 2021]</a:t>
            </a:r>
          </a:p>
          <a:p>
            <a:pPr lvl="3"/>
            <a:r>
              <a:rPr lang="en-US" sz="1400" dirty="0">
                <a:latin typeface="Century Gothic" panose="020B0502020202020204" pitchFamily="34" charset="0"/>
              </a:rPr>
              <a:t>Terminate all Phase 1 cables in the LINAC [Outage FY22B – March 2022]</a:t>
            </a:r>
          </a:p>
          <a:p>
            <a:pPr lvl="2">
              <a:buFont typeface="Wingdings" panose="05000000000000000000" pitchFamily="2" charset="2"/>
              <a:buChar char="Ø"/>
            </a:pPr>
            <a:r>
              <a:rPr lang="en-US" dirty="0">
                <a:latin typeface="Century Gothic" panose="020B0502020202020204" pitchFamily="34" charset="0"/>
              </a:rPr>
              <a:t>1st High Power Test (Phase 1 - Xmtr 30&amp;31) in July 2022</a:t>
            </a:r>
          </a:p>
          <a:p>
            <a:pPr lvl="2">
              <a:buFont typeface="Wingdings" panose="05000000000000000000" pitchFamily="2" charset="2"/>
              <a:buChar char="Ø"/>
            </a:pPr>
            <a:r>
              <a:rPr lang="en-US" dirty="0">
                <a:latin typeface="Century Gothic" panose="020B0502020202020204" pitchFamily="34" charset="0"/>
              </a:rPr>
              <a:t>Phase 2 Activities (Klystron Gallery – non outage work)</a:t>
            </a:r>
          </a:p>
          <a:p>
            <a:pPr lvl="3"/>
            <a:r>
              <a:rPr lang="en-US" sz="1400" dirty="0">
                <a:latin typeface="Century Gothic" panose="020B0502020202020204" pitchFamily="34" charset="0"/>
              </a:rPr>
              <a:t>Transmitter 27 &amp; 28 racks and all associated racks, klystron tanks, and TRCC carts, SCR/HVCM 28 and 2</a:t>
            </a:r>
            <a:r>
              <a:rPr lang="en-US" sz="1400" baseline="30000" dirty="0">
                <a:latin typeface="Century Gothic" panose="020B0502020202020204" pitchFamily="34" charset="0"/>
              </a:rPr>
              <a:t>nd</a:t>
            </a:r>
            <a:r>
              <a:rPr lang="en-US" sz="1400" dirty="0">
                <a:latin typeface="Century Gothic" panose="020B0502020202020204" pitchFamily="34" charset="0"/>
              </a:rPr>
              <a:t> 10 Klystrons.  All cable tray, ground plane, wiring, and terminations for the above. Waveguide, RF Circulators, and RF Loads</a:t>
            </a:r>
          </a:p>
          <a:p>
            <a:pPr marL="971550" lvl="3" indent="0">
              <a:buNone/>
            </a:pPr>
            <a:r>
              <a:rPr lang="en-US" sz="1400" dirty="0">
                <a:latin typeface="Century Gothic" panose="020B0502020202020204" pitchFamily="34" charset="0"/>
              </a:rPr>
              <a:t> </a:t>
            </a:r>
          </a:p>
          <a:p>
            <a:pPr marL="971550" lvl="3" indent="0">
              <a:buNone/>
            </a:pPr>
            <a:r>
              <a:rPr lang="en-US" sz="1400" dirty="0">
                <a:latin typeface="Century Gothic" panose="020B0502020202020204" pitchFamily="34" charset="0"/>
              </a:rPr>
              <a:t>Note:  Dates shown are based on the PCR processed in June 2021</a:t>
            </a:r>
          </a:p>
          <a:p>
            <a:pPr marL="288925" lvl="1">
              <a:buFont typeface="Century Gothic" panose="020B0502020202020204" pitchFamily="34" charset="0"/>
              <a:buChar char="•"/>
            </a:pPr>
            <a:endParaRPr lang="en-US" sz="2800" dirty="0">
              <a:solidFill>
                <a:srgbClr val="FF0000"/>
              </a:solidFill>
              <a:latin typeface="Century Gothic" panose="020B0502020202020204" pitchFamily="34" charset="0"/>
            </a:endParaRPr>
          </a:p>
          <a:p>
            <a:pPr marL="398463" lvl="1" indent="0">
              <a:buNone/>
            </a:pPr>
            <a:endParaRPr lang="en-US" dirty="0">
              <a:solidFill>
                <a:srgbClr val="FF0000"/>
              </a:solidFill>
              <a:latin typeface="Century Gothic" panose="020B0502020202020204" pitchFamily="34" charset="0"/>
            </a:endParaRPr>
          </a:p>
        </p:txBody>
      </p:sp>
    </p:spTree>
    <p:extLst>
      <p:ext uri="{BB962C8B-B14F-4D97-AF65-F5344CB8AC3E}">
        <p14:creationId xmlns:p14="http://schemas.microsoft.com/office/powerpoint/2010/main" val="34438357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idx="1"/>
          </p:nvPr>
        </p:nvSpPr>
        <p:spPr>
          <a:xfrm>
            <a:off x="429767" y="1105846"/>
            <a:ext cx="11430000" cy="5355074"/>
          </a:xfrm>
        </p:spPr>
        <p:txBody>
          <a:bodyPr/>
          <a:lstStyle/>
          <a:p>
            <a:r>
              <a:rPr lang="en-US" sz="1800" dirty="0"/>
              <a:t>All designs and FDRs are complete for the Klystron Gallery RF Utilities WBS’s </a:t>
            </a:r>
          </a:p>
          <a:p>
            <a:pPr marL="0" indent="0">
              <a:buNone/>
            </a:pPr>
            <a:endParaRPr lang="en-US" sz="1800" dirty="0"/>
          </a:p>
          <a:p>
            <a:r>
              <a:rPr lang="en-US" sz="1800" dirty="0"/>
              <a:t>There are no outstanding recommendations from previous reviews</a:t>
            </a:r>
          </a:p>
          <a:p>
            <a:pPr marL="0" indent="0">
              <a:buNone/>
            </a:pPr>
            <a:endParaRPr lang="en-US" sz="1800" dirty="0"/>
          </a:p>
          <a:p>
            <a:r>
              <a:rPr lang="en-US" sz="1800" dirty="0"/>
              <a:t>The KL-06 SCL DI Water Cooling System equipment, instrument, and piping installation has been completed and fully tested, and the tie ins to the RF equipment and HVCM’s are on schedule and will occur for Phase 1 &amp; 2 in the next 12 months</a:t>
            </a:r>
          </a:p>
          <a:p>
            <a:pPr marL="398463" lvl="1" indent="0">
              <a:buNone/>
            </a:pPr>
            <a:endParaRPr lang="en-US" sz="1400" dirty="0"/>
          </a:p>
          <a:p>
            <a:r>
              <a:rPr lang="en-US" sz="1800" dirty="0"/>
              <a:t>The KL-04 DTL DI Water System modifications are scheduled for October 2021 [Outage FY22A]</a:t>
            </a:r>
          </a:p>
          <a:p>
            <a:pPr marL="398463" lvl="1" indent="0">
              <a:buNone/>
            </a:pPr>
            <a:endParaRPr lang="en-US" sz="1400" dirty="0"/>
          </a:p>
          <a:p>
            <a:r>
              <a:rPr lang="en-US" sz="1800" dirty="0"/>
              <a:t>The SCL RF Electrical Utilities installation ramped up slower than scheduled but has now recovered</a:t>
            </a:r>
          </a:p>
          <a:p>
            <a:pPr lvl="1"/>
            <a:r>
              <a:rPr lang="en-US" sz="1400" dirty="0"/>
              <a:t>Risk # T-P.3-031 “Availability of Davis-Bacon craft personnel is compromised” was realized </a:t>
            </a:r>
          </a:p>
          <a:p>
            <a:pPr lvl="1"/>
            <a:r>
              <a:rPr lang="en-US" sz="1400" dirty="0"/>
              <a:t>PCR to modify schedule dates was approved in June, before any large variances </a:t>
            </a:r>
            <a:r>
              <a:rPr lang="en-US" sz="1400" dirty="0" err="1"/>
              <a:t>ocurred</a:t>
            </a:r>
            <a:r>
              <a:rPr lang="en-US" sz="1400" dirty="0"/>
              <a:t> </a:t>
            </a:r>
          </a:p>
          <a:p>
            <a:pPr lvl="1"/>
            <a:r>
              <a:rPr lang="en-US" sz="1400" dirty="0"/>
              <a:t>Detailed planning and installation coordination is ongoing so installation efficiency should improve over time and result in schedule benefits to offset some of the slip from initial manpower limitations</a:t>
            </a:r>
          </a:p>
        </p:txBody>
      </p:sp>
    </p:spTree>
    <p:extLst>
      <p:ext uri="{BB962C8B-B14F-4D97-AF65-F5344CB8AC3E}">
        <p14:creationId xmlns:p14="http://schemas.microsoft.com/office/powerpoint/2010/main" val="5622474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Scope</a:t>
            </a:r>
          </a:p>
        </p:txBody>
      </p:sp>
      <p:sp>
        <p:nvSpPr>
          <p:cNvPr id="3" name="Content Placeholder 2"/>
          <p:cNvSpPr>
            <a:spLocks noGrp="1"/>
          </p:cNvSpPr>
          <p:nvPr>
            <p:ph idx="1"/>
          </p:nvPr>
        </p:nvSpPr>
        <p:spPr>
          <a:xfrm>
            <a:off x="448055" y="1191024"/>
            <a:ext cx="11430000" cy="5209775"/>
          </a:xfrm>
        </p:spPr>
        <p:txBody>
          <a:bodyPr/>
          <a:lstStyle/>
          <a:p>
            <a:r>
              <a:rPr lang="en-US" sz="2400" dirty="0">
                <a:latin typeface="+mn-lt"/>
              </a:rPr>
              <a:t>P.3.7 RF Utilities </a:t>
            </a:r>
          </a:p>
          <a:p>
            <a:pPr lvl="1"/>
            <a:r>
              <a:rPr lang="en-US" dirty="0"/>
              <a:t>P.3.7.1 Management and system integration</a:t>
            </a:r>
          </a:p>
          <a:p>
            <a:pPr lvl="1"/>
            <a:r>
              <a:rPr lang="en-US" dirty="0"/>
              <a:t>P.3.7.2 New SCL DI Water Cooling System (KL-06)</a:t>
            </a:r>
          </a:p>
          <a:p>
            <a:pPr lvl="1"/>
            <a:r>
              <a:rPr lang="en-US" altLang="en-US" dirty="0"/>
              <a:t>P.3.7.3 Upgrade existing DTL DI Water RF Cooling System (KL-04)</a:t>
            </a:r>
          </a:p>
          <a:p>
            <a:pPr lvl="1"/>
            <a:r>
              <a:rPr lang="en-US" altLang="en-US" dirty="0"/>
              <a:t>P.3.7.7 New SCL RF Electrical Utilities</a:t>
            </a:r>
          </a:p>
          <a:p>
            <a:pPr marL="971550" lvl="3" indent="0">
              <a:buNone/>
            </a:pPr>
            <a:endParaRPr lang="en-US" sz="1600" i="1" dirty="0"/>
          </a:p>
        </p:txBody>
      </p:sp>
      <p:sp>
        <p:nvSpPr>
          <p:cNvPr id="12" name="Rectangle: Rounded Corners 11">
            <a:extLst>
              <a:ext uri="{FF2B5EF4-FFF2-40B4-BE49-F238E27FC236}">
                <a16:creationId xmlns:a16="http://schemas.microsoft.com/office/drawing/2014/main" id="{BC2DDF83-D10B-4B94-A668-19C9C4473823}"/>
              </a:ext>
            </a:extLst>
          </p:cNvPr>
          <p:cNvSpPr/>
          <p:nvPr/>
        </p:nvSpPr>
        <p:spPr>
          <a:xfrm>
            <a:off x="9872830" y="365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1</a:t>
            </a:r>
            <a:endParaRPr lang="en-US" b="1" dirty="0">
              <a:solidFill>
                <a:schemeClr val="bg1"/>
              </a:solidFill>
            </a:endParaRPr>
          </a:p>
        </p:txBody>
      </p:sp>
    </p:spTree>
    <p:extLst>
      <p:ext uri="{BB962C8B-B14F-4D97-AF65-F5344CB8AC3E}">
        <p14:creationId xmlns:p14="http://schemas.microsoft.com/office/powerpoint/2010/main" val="17191201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070281-F276-47A7-999C-DB48BC3B8588}"/>
              </a:ext>
            </a:extLst>
          </p:cNvPr>
          <p:cNvSpPr>
            <a:spLocks noGrp="1"/>
          </p:cNvSpPr>
          <p:nvPr>
            <p:ph idx="1"/>
          </p:nvPr>
        </p:nvSpPr>
        <p:spPr/>
        <p:txBody>
          <a:bodyPr/>
          <a:lstStyle/>
          <a:p>
            <a:pPr lvl="1"/>
            <a:r>
              <a:rPr lang="en-US" dirty="0"/>
              <a:t>P.3.7.2 New SCL RF Cooling System (KL-06) </a:t>
            </a:r>
          </a:p>
          <a:p>
            <a:pPr lvl="2"/>
            <a:r>
              <a:rPr lang="en-US" altLang="en-US" sz="1800" dirty="0"/>
              <a:t>New KL-06 SCL DI water cooling system will be provided to cool the 28 new SCL klystrons, the associated RF equipment, and 3 HVCM’s to be added to the klystron gallery</a:t>
            </a:r>
            <a:endParaRPr lang="en-US" altLang="en-US" sz="1800" dirty="0">
              <a:solidFill>
                <a:schemeClr val="tx2">
                  <a:lumMod val="50000"/>
                </a:schemeClr>
              </a:solidFill>
            </a:endParaRPr>
          </a:p>
          <a:p>
            <a:pPr lvl="2"/>
            <a:r>
              <a:rPr lang="en-US" altLang="en-US" sz="1800" dirty="0"/>
              <a:t>The 3.7.2 WBS scope includes the following:</a:t>
            </a:r>
          </a:p>
          <a:p>
            <a:pPr lvl="3"/>
            <a:r>
              <a:rPr lang="en-US" altLang="en-US" sz="1600" dirty="0"/>
              <a:t>Design the new pump room and DI water distribution system - </a:t>
            </a:r>
            <a:r>
              <a:rPr lang="en-US" altLang="en-US" sz="1600" i="1" dirty="0"/>
              <a:t>complete</a:t>
            </a:r>
          </a:p>
          <a:p>
            <a:pPr lvl="3"/>
            <a:r>
              <a:rPr lang="en-US" altLang="en-US" sz="1600" dirty="0"/>
              <a:t>Purchase Pump room major equipment (pumps &amp; heat exchanger) - </a:t>
            </a:r>
            <a:r>
              <a:rPr lang="en-US" altLang="en-US" sz="1600" i="1" dirty="0"/>
              <a:t>complete</a:t>
            </a:r>
            <a:endParaRPr lang="en-US" altLang="en-US" sz="1200" i="1" dirty="0"/>
          </a:p>
          <a:p>
            <a:pPr lvl="3"/>
            <a:r>
              <a:rPr lang="en-US" altLang="en-US" sz="1600" dirty="0"/>
              <a:t>Provide RF equipment piping tie-in’s </a:t>
            </a:r>
          </a:p>
        </p:txBody>
      </p:sp>
      <p:sp>
        <p:nvSpPr>
          <p:cNvPr id="4" name="Title 1">
            <a:extLst>
              <a:ext uri="{FF2B5EF4-FFF2-40B4-BE49-F238E27FC236}">
                <a16:creationId xmlns:a16="http://schemas.microsoft.com/office/drawing/2014/main" id="{CEB3521C-F0D0-4622-AA2D-3AEB3C3726EE}"/>
              </a:ext>
            </a:extLst>
          </p:cNvPr>
          <p:cNvSpPr>
            <a:spLocks noGrp="1"/>
          </p:cNvSpPr>
          <p:nvPr>
            <p:ph type="title"/>
          </p:nvPr>
        </p:nvSpPr>
        <p:spPr>
          <a:xfrm>
            <a:off x="430213" y="274638"/>
            <a:ext cx="11430000" cy="539750"/>
          </a:xfrm>
        </p:spPr>
        <p:txBody>
          <a:bodyPr/>
          <a:lstStyle/>
          <a:p>
            <a:r>
              <a:rPr lang="en-US" dirty="0"/>
              <a:t>Scope</a:t>
            </a:r>
          </a:p>
        </p:txBody>
      </p:sp>
      <p:pic>
        <p:nvPicPr>
          <p:cNvPr id="5" name="Picture 4">
            <a:extLst>
              <a:ext uri="{FF2B5EF4-FFF2-40B4-BE49-F238E27FC236}">
                <a16:creationId xmlns:a16="http://schemas.microsoft.com/office/drawing/2014/main" id="{C5F17DCC-809F-4271-A3AE-4806B82A80B5}"/>
              </a:ext>
            </a:extLst>
          </p:cNvPr>
          <p:cNvPicPr>
            <a:picLocks noChangeAspect="1"/>
          </p:cNvPicPr>
          <p:nvPr/>
        </p:nvPicPr>
        <p:blipFill>
          <a:blip r:embed="rId2"/>
          <a:stretch>
            <a:fillRect/>
          </a:stretch>
        </p:blipFill>
        <p:spPr>
          <a:xfrm>
            <a:off x="1028649" y="3196621"/>
            <a:ext cx="10382775" cy="3167853"/>
          </a:xfrm>
          <a:prstGeom prst="rect">
            <a:avLst/>
          </a:prstGeom>
        </p:spPr>
      </p:pic>
      <p:sp>
        <p:nvSpPr>
          <p:cNvPr id="6" name="Rectangle: Rounded Corners 5">
            <a:extLst>
              <a:ext uri="{FF2B5EF4-FFF2-40B4-BE49-F238E27FC236}">
                <a16:creationId xmlns:a16="http://schemas.microsoft.com/office/drawing/2014/main" id="{8324C0C8-1B08-4A37-B44B-9D44C88A26BB}"/>
              </a:ext>
            </a:extLst>
          </p:cNvPr>
          <p:cNvSpPr/>
          <p:nvPr/>
        </p:nvSpPr>
        <p:spPr>
          <a:xfrm>
            <a:off x="9872830" y="365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1</a:t>
            </a:r>
            <a:endParaRPr lang="en-US" b="1" dirty="0">
              <a:solidFill>
                <a:schemeClr val="bg1"/>
              </a:solidFill>
            </a:endParaRPr>
          </a:p>
        </p:txBody>
      </p:sp>
      <p:sp>
        <p:nvSpPr>
          <p:cNvPr id="2" name="TextBox 1">
            <a:extLst>
              <a:ext uri="{FF2B5EF4-FFF2-40B4-BE49-F238E27FC236}">
                <a16:creationId xmlns:a16="http://schemas.microsoft.com/office/drawing/2014/main" id="{0D500F59-C9F2-4D2D-93DF-E23B71E5D9F1}"/>
              </a:ext>
            </a:extLst>
          </p:cNvPr>
          <p:cNvSpPr txBox="1"/>
          <p:nvPr/>
        </p:nvSpPr>
        <p:spPr>
          <a:xfrm>
            <a:off x="10299590" y="3624685"/>
            <a:ext cx="1345150" cy="230832"/>
          </a:xfrm>
          <a:prstGeom prst="rect">
            <a:avLst/>
          </a:prstGeom>
          <a:noFill/>
        </p:spPr>
        <p:txBody>
          <a:bodyPr wrap="square" rtlCol="0">
            <a:spAutoFit/>
          </a:bodyPr>
          <a:lstStyle/>
          <a:p>
            <a:pPr algn="l">
              <a:lnSpc>
                <a:spcPct val="90000"/>
              </a:lnSpc>
            </a:pPr>
            <a:r>
              <a:rPr lang="en-US" sz="1000" dirty="0">
                <a:solidFill>
                  <a:schemeClr val="bg1"/>
                </a:solidFill>
                <a:latin typeface="+mn-lt"/>
              </a:rPr>
              <a:t>PUMP ROOM</a:t>
            </a:r>
          </a:p>
        </p:txBody>
      </p:sp>
      <p:sp>
        <p:nvSpPr>
          <p:cNvPr id="9" name="TextBox 8">
            <a:extLst>
              <a:ext uri="{FF2B5EF4-FFF2-40B4-BE49-F238E27FC236}">
                <a16:creationId xmlns:a16="http://schemas.microsoft.com/office/drawing/2014/main" id="{1055BBEC-FBD2-4B34-B5F0-CBC8A670515F}"/>
              </a:ext>
            </a:extLst>
          </p:cNvPr>
          <p:cNvSpPr txBox="1"/>
          <p:nvPr/>
        </p:nvSpPr>
        <p:spPr>
          <a:xfrm rot="20392898">
            <a:off x="4844677" y="5620999"/>
            <a:ext cx="611494" cy="230832"/>
          </a:xfrm>
          <a:prstGeom prst="rect">
            <a:avLst/>
          </a:prstGeom>
          <a:noFill/>
        </p:spPr>
        <p:txBody>
          <a:bodyPr wrap="square" rtlCol="0">
            <a:spAutoFit/>
          </a:bodyPr>
          <a:lstStyle/>
          <a:p>
            <a:pPr algn="l">
              <a:lnSpc>
                <a:spcPct val="90000"/>
              </a:lnSpc>
            </a:pPr>
            <a:r>
              <a:rPr lang="en-US" sz="1000" dirty="0">
                <a:solidFill>
                  <a:schemeClr val="bg1"/>
                </a:solidFill>
                <a:latin typeface="+mn-lt"/>
              </a:rPr>
              <a:t>HVCM</a:t>
            </a:r>
          </a:p>
        </p:txBody>
      </p:sp>
      <p:sp>
        <p:nvSpPr>
          <p:cNvPr id="10" name="TextBox 9">
            <a:extLst>
              <a:ext uri="{FF2B5EF4-FFF2-40B4-BE49-F238E27FC236}">
                <a16:creationId xmlns:a16="http://schemas.microsoft.com/office/drawing/2014/main" id="{EDB5105F-9815-4656-B286-5C67A4E8BAEB}"/>
              </a:ext>
            </a:extLst>
          </p:cNvPr>
          <p:cNvSpPr txBox="1"/>
          <p:nvPr/>
        </p:nvSpPr>
        <p:spPr>
          <a:xfrm rot="20392898">
            <a:off x="6878008" y="4887642"/>
            <a:ext cx="884361" cy="230832"/>
          </a:xfrm>
          <a:prstGeom prst="rect">
            <a:avLst/>
          </a:prstGeom>
          <a:noFill/>
        </p:spPr>
        <p:txBody>
          <a:bodyPr wrap="square" rtlCol="0">
            <a:spAutoFit/>
          </a:bodyPr>
          <a:lstStyle/>
          <a:p>
            <a:pPr algn="l">
              <a:lnSpc>
                <a:spcPct val="90000"/>
              </a:lnSpc>
            </a:pPr>
            <a:r>
              <a:rPr lang="en-US" sz="1000" dirty="0">
                <a:solidFill>
                  <a:schemeClr val="bg1"/>
                </a:solidFill>
                <a:latin typeface="+mn-lt"/>
              </a:rPr>
              <a:t>KLYSTRONS</a:t>
            </a:r>
          </a:p>
        </p:txBody>
      </p:sp>
      <p:sp>
        <p:nvSpPr>
          <p:cNvPr id="11" name="TextBox 10">
            <a:extLst>
              <a:ext uri="{FF2B5EF4-FFF2-40B4-BE49-F238E27FC236}">
                <a16:creationId xmlns:a16="http://schemas.microsoft.com/office/drawing/2014/main" id="{FD4F68B0-2062-46D3-9719-48D107D9952C}"/>
              </a:ext>
            </a:extLst>
          </p:cNvPr>
          <p:cNvSpPr txBox="1"/>
          <p:nvPr/>
        </p:nvSpPr>
        <p:spPr>
          <a:xfrm rot="20392898">
            <a:off x="6369845" y="4949573"/>
            <a:ext cx="524257" cy="230832"/>
          </a:xfrm>
          <a:prstGeom prst="rect">
            <a:avLst/>
          </a:prstGeom>
          <a:noFill/>
        </p:spPr>
        <p:txBody>
          <a:bodyPr wrap="square" rtlCol="0">
            <a:spAutoFit/>
          </a:bodyPr>
          <a:lstStyle/>
          <a:p>
            <a:pPr algn="l">
              <a:lnSpc>
                <a:spcPct val="90000"/>
              </a:lnSpc>
            </a:pPr>
            <a:r>
              <a:rPr lang="en-US" sz="1000" dirty="0">
                <a:solidFill>
                  <a:schemeClr val="bg1"/>
                </a:solidFill>
                <a:latin typeface="+mn-lt"/>
              </a:rPr>
              <a:t>TRCC</a:t>
            </a:r>
          </a:p>
        </p:txBody>
      </p:sp>
      <p:sp>
        <p:nvSpPr>
          <p:cNvPr id="12" name="TextBox 11">
            <a:extLst>
              <a:ext uri="{FF2B5EF4-FFF2-40B4-BE49-F238E27FC236}">
                <a16:creationId xmlns:a16="http://schemas.microsoft.com/office/drawing/2014/main" id="{4FF4D3A8-6343-4713-9742-22CBB50F0F6E}"/>
              </a:ext>
            </a:extLst>
          </p:cNvPr>
          <p:cNvSpPr txBox="1"/>
          <p:nvPr/>
        </p:nvSpPr>
        <p:spPr>
          <a:xfrm rot="20995109">
            <a:off x="2582840" y="4524301"/>
            <a:ext cx="1292224" cy="230832"/>
          </a:xfrm>
          <a:prstGeom prst="rect">
            <a:avLst/>
          </a:prstGeom>
          <a:noFill/>
        </p:spPr>
        <p:txBody>
          <a:bodyPr wrap="square" rtlCol="0">
            <a:spAutoFit/>
          </a:bodyPr>
          <a:lstStyle/>
          <a:p>
            <a:pPr algn="l">
              <a:lnSpc>
                <a:spcPct val="90000"/>
              </a:lnSpc>
            </a:pPr>
            <a:r>
              <a:rPr lang="en-US" sz="1000" dirty="0">
                <a:solidFill>
                  <a:schemeClr val="bg1"/>
                </a:solidFill>
                <a:latin typeface="+mn-lt"/>
              </a:rPr>
              <a:t>XMTR 25 AREA</a:t>
            </a:r>
          </a:p>
        </p:txBody>
      </p:sp>
      <p:sp>
        <p:nvSpPr>
          <p:cNvPr id="13" name="TextBox 12">
            <a:extLst>
              <a:ext uri="{FF2B5EF4-FFF2-40B4-BE49-F238E27FC236}">
                <a16:creationId xmlns:a16="http://schemas.microsoft.com/office/drawing/2014/main" id="{CB63A9E3-2513-4837-9B2D-445E0E8B5160}"/>
              </a:ext>
            </a:extLst>
          </p:cNvPr>
          <p:cNvSpPr txBox="1"/>
          <p:nvPr/>
        </p:nvSpPr>
        <p:spPr>
          <a:xfrm rot="20995109">
            <a:off x="6219178" y="3861115"/>
            <a:ext cx="1292224" cy="216982"/>
          </a:xfrm>
          <a:prstGeom prst="rect">
            <a:avLst/>
          </a:prstGeom>
          <a:noFill/>
        </p:spPr>
        <p:txBody>
          <a:bodyPr wrap="square" rtlCol="0">
            <a:spAutoFit/>
          </a:bodyPr>
          <a:lstStyle/>
          <a:p>
            <a:pPr algn="l">
              <a:lnSpc>
                <a:spcPct val="90000"/>
              </a:lnSpc>
            </a:pPr>
            <a:r>
              <a:rPr lang="en-US" sz="900" dirty="0">
                <a:solidFill>
                  <a:schemeClr val="bg1"/>
                </a:solidFill>
                <a:latin typeface="+mn-lt"/>
              </a:rPr>
              <a:t>XMTR 27 AREA</a:t>
            </a:r>
          </a:p>
        </p:txBody>
      </p:sp>
      <p:sp>
        <p:nvSpPr>
          <p:cNvPr id="14" name="TextBox 13">
            <a:extLst>
              <a:ext uri="{FF2B5EF4-FFF2-40B4-BE49-F238E27FC236}">
                <a16:creationId xmlns:a16="http://schemas.microsoft.com/office/drawing/2014/main" id="{B09266C5-ED50-4A1F-B71D-FA56DC586B81}"/>
              </a:ext>
            </a:extLst>
          </p:cNvPr>
          <p:cNvSpPr txBox="1"/>
          <p:nvPr/>
        </p:nvSpPr>
        <p:spPr>
          <a:xfrm rot="20995109">
            <a:off x="7381108" y="3679999"/>
            <a:ext cx="1005912" cy="203133"/>
          </a:xfrm>
          <a:prstGeom prst="rect">
            <a:avLst/>
          </a:prstGeom>
          <a:noFill/>
        </p:spPr>
        <p:txBody>
          <a:bodyPr wrap="square" rtlCol="0">
            <a:spAutoFit/>
          </a:bodyPr>
          <a:lstStyle/>
          <a:p>
            <a:pPr algn="l">
              <a:lnSpc>
                <a:spcPct val="90000"/>
              </a:lnSpc>
            </a:pPr>
            <a:r>
              <a:rPr lang="en-US" sz="800" dirty="0">
                <a:solidFill>
                  <a:schemeClr val="bg1"/>
                </a:solidFill>
                <a:latin typeface="+mn-lt"/>
              </a:rPr>
              <a:t>XMTR 28 AREA</a:t>
            </a:r>
          </a:p>
        </p:txBody>
      </p:sp>
      <p:sp>
        <p:nvSpPr>
          <p:cNvPr id="15" name="TextBox 14">
            <a:extLst>
              <a:ext uri="{FF2B5EF4-FFF2-40B4-BE49-F238E27FC236}">
                <a16:creationId xmlns:a16="http://schemas.microsoft.com/office/drawing/2014/main" id="{81672AB6-8A7F-45DF-A56B-653B56C706E4}"/>
              </a:ext>
            </a:extLst>
          </p:cNvPr>
          <p:cNvSpPr txBox="1"/>
          <p:nvPr/>
        </p:nvSpPr>
        <p:spPr>
          <a:xfrm rot="20995109">
            <a:off x="8280851" y="3567991"/>
            <a:ext cx="831595" cy="189283"/>
          </a:xfrm>
          <a:prstGeom prst="rect">
            <a:avLst/>
          </a:prstGeom>
          <a:noFill/>
        </p:spPr>
        <p:txBody>
          <a:bodyPr wrap="square" rtlCol="0">
            <a:spAutoFit/>
          </a:bodyPr>
          <a:lstStyle/>
          <a:p>
            <a:pPr algn="l">
              <a:lnSpc>
                <a:spcPct val="90000"/>
              </a:lnSpc>
            </a:pPr>
            <a:r>
              <a:rPr lang="en-US" sz="700" dirty="0">
                <a:solidFill>
                  <a:schemeClr val="bg1"/>
                </a:solidFill>
                <a:latin typeface="+mn-lt"/>
              </a:rPr>
              <a:t>XMTR 30 AREA</a:t>
            </a:r>
          </a:p>
        </p:txBody>
      </p:sp>
      <p:sp>
        <p:nvSpPr>
          <p:cNvPr id="17" name="TextBox 16">
            <a:extLst>
              <a:ext uri="{FF2B5EF4-FFF2-40B4-BE49-F238E27FC236}">
                <a16:creationId xmlns:a16="http://schemas.microsoft.com/office/drawing/2014/main" id="{66DB1FFA-BE76-4FBB-BDA0-6208BA723A93}"/>
              </a:ext>
            </a:extLst>
          </p:cNvPr>
          <p:cNvSpPr txBox="1"/>
          <p:nvPr/>
        </p:nvSpPr>
        <p:spPr>
          <a:xfrm rot="20995109">
            <a:off x="8935031" y="3469996"/>
            <a:ext cx="723226" cy="175433"/>
          </a:xfrm>
          <a:prstGeom prst="rect">
            <a:avLst/>
          </a:prstGeom>
          <a:noFill/>
        </p:spPr>
        <p:txBody>
          <a:bodyPr wrap="square" rtlCol="0">
            <a:spAutoFit/>
          </a:bodyPr>
          <a:lstStyle/>
          <a:p>
            <a:pPr algn="l">
              <a:lnSpc>
                <a:spcPct val="90000"/>
              </a:lnSpc>
            </a:pPr>
            <a:r>
              <a:rPr lang="en-US" sz="600" dirty="0">
                <a:solidFill>
                  <a:schemeClr val="bg1"/>
                </a:solidFill>
                <a:latin typeface="+mn-lt"/>
              </a:rPr>
              <a:t>XMTR 31 AREA</a:t>
            </a:r>
          </a:p>
        </p:txBody>
      </p:sp>
    </p:spTree>
    <p:extLst>
      <p:ext uri="{BB962C8B-B14F-4D97-AF65-F5344CB8AC3E}">
        <p14:creationId xmlns:p14="http://schemas.microsoft.com/office/powerpoint/2010/main" val="42881778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070281-F276-47A7-999C-DB48BC3B8588}"/>
              </a:ext>
            </a:extLst>
          </p:cNvPr>
          <p:cNvSpPr>
            <a:spLocks noGrp="1"/>
          </p:cNvSpPr>
          <p:nvPr>
            <p:ph idx="1"/>
          </p:nvPr>
        </p:nvSpPr>
        <p:spPr/>
        <p:txBody>
          <a:bodyPr/>
          <a:lstStyle/>
          <a:p>
            <a:pPr lvl="1"/>
            <a:r>
              <a:rPr lang="en-US" dirty="0"/>
              <a:t>P.3.7.2 New SCL RF Cooling System (KL-06) – cont.</a:t>
            </a:r>
          </a:p>
          <a:p>
            <a:pPr lvl="2"/>
            <a:r>
              <a:rPr lang="en-US" altLang="en-US" sz="2000" i="1" dirty="0">
                <a:solidFill>
                  <a:schemeClr val="tx2">
                    <a:lumMod val="50000"/>
                  </a:schemeClr>
                </a:solidFill>
              </a:rPr>
              <a:t>KL-06 system construction scope is under conventional facilities WBS P10.6.2.1</a:t>
            </a:r>
            <a:endParaRPr lang="en-US" altLang="en-US" sz="1200" i="1" dirty="0">
              <a:solidFill>
                <a:schemeClr val="tx2">
                  <a:lumMod val="50000"/>
                </a:schemeClr>
              </a:solidFill>
            </a:endParaRPr>
          </a:p>
          <a:p>
            <a:pPr lvl="3"/>
            <a:r>
              <a:rPr lang="en-US" i="1" dirty="0">
                <a:solidFill>
                  <a:schemeClr val="tx2">
                    <a:lumMod val="50000"/>
                  </a:schemeClr>
                </a:solidFill>
              </a:rPr>
              <a:t>Construction was completed April 2021</a:t>
            </a:r>
          </a:p>
          <a:p>
            <a:pPr marL="971550" lvl="3" indent="0">
              <a:buNone/>
            </a:pPr>
            <a:endParaRPr lang="en-US" dirty="0"/>
          </a:p>
        </p:txBody>
      </p:sp>
      <p:sp>
        <p:nvSpPr>
          <p:cNvPr id="4" name="Title 1">
            <a:extLst>
              <a:ext uri="{FF2B5EF4-FFF2-40B4-BE49-F238E27FC236}">
                <a16:creationId xmlns:a16="http://schemas.microsoft.com/office/drawing/2014/main" id="{CEB3521C-F0D0-4622-AA2D-3AEB3C3726EE}"/>
              </a:ext>
            </a:extLst>
          </p:cNvPr>
          <p:cNvSpPr>
            <a:spLocks noGrp="1"/>
          </p:cNvSpPr>
          <p:nvPr>
            <p:ph type="title"/>
          </p:nvPr>
        </p:nvSpPr>
        <p:spPr>
          <a:xfrm>
            <a:off x="430213" y="274638"/>
            <a:ext cx="11430000" cy="539750"/>
          </a:xfrm>
        </p:spPr>
        <p:txBody>
          <a:bodyPr/>
          <a:lstStyle/>
          <a:p>
            <a:r>
              <a:rPr lang="en-US" dirty="0"/>
              <a:t>Scope</a:t>
            </a:r>
          </a:p>
        </p:txBody>
      </p:sp>
      <p:sp>
        <p:nvSpPr>
          <p:cNvPr id="6" name="Rectangle: Rounded Corners 5">
            <a:extLst>
              <a:ext uri="{FF2B5EF4-FFF2-40B4-BE49-F238E27FC236}">
                <a16:creationId xmlns:a16="http://schemas.microsoft.com/office/drawing/2014/main" id="{8324C0C8-1B08-4A37-B44B-9D44C88A26BB}"/>
              </a:ext>
            </a:extLst>
          </p:cNvPr>
          <p:cNvSpPr/>
          <p:nvPr/>
        </p:nvSpPr>
        <p:spPr>
          <a:xfrm>
            <a:off x="9872830" y="365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1</a:t>
            </a:r>
            <a:endParaRPr lang="en-US" b="1" dirty="0">
              <a:solidFill>
                <a:schemeClr val="bg1"/>
              </a:solidFill>
            </a:endParaRPr>
          </a:p>
        </p:txBody>
      </p:sp>
      <p:sp>
        <p:nvSpPr>
          <p:cNvPr id="8" name="Rectangle: Rounded Corners 7">
            <a:extLst>
              <a:ext uri="{FF2B5EF4-FFF2-40B4-BE49-F238E27FC236}">
                <a16:creationId xmlns:a16="http://schemas.microsoft.com/office/drawing/2014/main" id="{A43C1D69-E705-48B1-AB99-43FF2BA1B2DA}"/>
              </a:ext>
            </a:extLst>
          </p:cNvPr>
          <p:cNvSpPr/>
          <p:nvPr/>
        </p:nvSpPr>
        <p:spPr>
          <a:xfrm>
            <a:off x="6096000" y="1758843"/>
            <a:ext cx="1590263" cy="319400"/>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B5-2 Santee</a:t>
            </a:r>
          </a:p>
        </p:txBody>
      </p:sp>
      <p:pic>
        <p:nvPicPr>
          <p:cNvPr id="7" name="Picture 6" descr="A picture containing indoor, pan&#10;&#10;Description automatically generated">
            <a:extLst>
              <a:ext uri="{FF2B5EF4-FFF2-40B4-BE49-F238E27FC236}">
                <a16:creationId xmlns:a16="http://schemas.microsoft.com/office/drawing/2014/main" id="{EB22A9AB-AD76-4E88-9F17-DF867EED16F4}"/>
              </a:ext>
            </a:extLst>
          </p:cNvPr>
          <p:cNvPicPr>
            <a:picLocks noChangeAspect="1"/>
          </p:cNvPicPr>
          <p:nvPr/>
        </p:nvPicPr>
        <p:blipFill>
          <a:blip r:embed="rId2"/>
          <a:stretch>
            <a:fillRect/>
          </a:stretch>
        </p:blipFill>
        <p:spPr>
          <a:xfrm>
            <a:off x="669098" y="2350235"/>
            <a:ext cx="5493957" cy="3090351"/>
          </a:xfrm>
          <a:prstGeom prst="rect">
            <a:avLst/>
          </a:prstGeom>
        </p:spPr>
      </p:pic>
      <p:pic>
        <p:nvPicPr>
          <p:cNvPr id="10" name="Picture 9" descr="A picture containing indoor, miller&#10;&#10;Description automatically generated">
            <a:extLst>
              <a:ext uri="{FF2B5EF4-FFF2-40B4-BE49-F238E27FC236}">
                <a16:creationId xmlns:a16="http://schemas.microsoft.com/office/drawing/2014/main" id="{400A454B-6D96-44D5-97A2-424340BF4875}"/>
              </a:ext>
            </a:extLst>
          </p:cNvPr>
          <p:cNvPicPr>
            <a:picLocks noChangeAspect="1"/>
          </p:cNvPicPr>
          <p:nvPr/>
        </p:nvPicPr>
        <p:blipFill>
          <a:blip r:embed="rId3"/>
          <a:stretch>
            <a:fillRect/>
          </a:stretch>
        </p:blipFill>
        <p:spPr>
          <a:xfrm>
            <a:off x="6370849" y="2350234"/>
            <a:ext cx="5493957" cy="3090351"/>
          </a:xfrm>
          <a:prstGeom prst="rect">
            <a:avLst/>
          </a:prstGeom>
        </p:spPr>
      </p:pic>
    </p:spTree>
    <p:extLst>
      <p:ext uri="{BB962C8B-B14F-4D97-AF65-F5344CB8AC3E}">
        <p14:creationId xmlns:p14="http://schemas.microsoft.com/office/powerpoint/2010/main" val="29765393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88508-B7B1-4F79-A8CB-B2BAE7079F18}"/>
              </a:ext>
            </a:extLst>
          </p:cNvPr>
          <p:cNvSpPr>
            <a:spLocks noGrp="1"/>
          </p:cNvSpPr>
          <p:nvPr>
            <p:ph type="title"/>
          </p:nvPr>
        </p:nvSpPr>
        <p:spPr/>
        <p:txBody>
          <a:bodyPr/>
          <a:lstStyle/>
          <a:p>
            <a:r>
              <a:rPr lang="en-US" dirty="0"/>
              <a:t>Scope</a:t>
            </a:r>
          </a:p>
        </p:txBody>
      </p:sp>
      <p:sp>
        <p:nvSpPr>
          <p:cNvPr id="3" name="Content Placeholder 2">
            <a:extLst>
              <a:ext uri="{FF2B5EF4-FFF2-40B4-BE49-F238E27FC236}">
                <a16:creationId xmlns:a16="http://schemas.microsoft.com/office/drawing/2014/main" id="{AE7B96A6-4A37-4B8C-B16A-DA8ED7C87270}"/>
              </a:ext>
            </a:extLst>
          </p:cNvPr>
          <p:cNvSpPr>
            <a:spLocks noGrp="1"/>
          </p:cNvSpPr>
          <p:nvPr>
            <p:ph idx="1"/>
          </p:nvPr>
        </p:nvSpPr>
        <p:spPr/>
        <p:txBody>
          <a:bodyPr/>
          <a:lstStyle/>
          <a:p>
            <a:pPr lvl="1"/>
            <a:r>
              <a:rPr lang="en-US" dirty="0"/>
              <a:t>P.3.7.3 Modify DTL &amp; FEB RF Cooling System (KL-04)</a:t>
            </a:r>
          </a:p>
          <a:p>
            <a:pPr lvl="2"/>
            <a:r>
              <a:rPr lang="en-US" sz="1600" dirty="0"/>
              <a:t>Modify existing KL-04 DTL &amp; FEB DI water cooling system to meet increased loads from the new 3.0 MW klystrons being added. The pumps are already </a:t>
            </a:r>
            <a:r>
              <a:rPr lang="en-US" altLang="en-US" sz="1600" dirty="0"/>
              <a:t>overloaded with existing equipment requirements.</a:t>
            </a:r>
            <a:r>
              <a:rPr lang="en-US" sz="1600" dirty="0"/>
              <a:t> The project will increase the size of the two DI water cooling pumps, and all associated electrical feed equipment</a:t>
            </a:r>
          </a:p>
          <a:p>
            <a:pPr lvl="2"/>
            <a:r>
              <a:rPr lang="en-US" sz="1600" dirty="0"/>
              <a:t>Provide the new </a:t>
            </a:r>
            <a:r>
              <a:rPr lang="en-US" altLang="en-US" sz="1600" dirty="0"/>
              <a:t>DI water cooling tie in piping for the 3.0 MW Klystrons</a:t>
            </a:r>
            <a:endParaRPr lang="en-US" sz="1600" dirty="0">
              <a:solidFill>
                <a:srgbClr val="FF0000"/>
              </a:solidFill>
            </a:endParaRPr>
          </a:p>
          <a:p>
            <a:pPr marL="0" indent="0">
              <a:buNone/>
            </a:pPr>
            <a:endParaRPr lang="en-US" dirty="0"/>
          </a:p>
        </p:txBody>
      </p:sp>
      <p:pic>
        <p:nvPicPr>
          <p:cNvPr id="4" name="Picture 3">
            <a:extLst>
              <a:ext uri="{FF2B5EF4-FFF2-40B4-BE49-F238E27FC236}">
                <a16:creationId xmlns:a16="http://schemas.microsoft.com/office/drawing/2014/main" id="{033D3D1C-70F3-4E07-A4ED-EE96F76F8B96}"/>
              </a:ext>
            </a:extLst>
          </p:cNvPr>
          <p:cNvPicPr>
            <a:picLocks noChangeAspect="1"/>
          </p:cNvPicPr>
          <p:nvPr/>
        </p:nvPicPr>
        <p:blipFill>
          <a:blip r:embed="rId2"/>
          <a:stretch>
            <a:fillRect/>
          </a:stretch>
        </p:blipFill>
        <p:spPr>
          <a:xfrm>
            <a:off x="1536806" y="2856665"/>
            <a:ext cx="4145467" cy="3050359"/>
          </a:xfrm>
          <a:prstGeom prst="rect">
            <a:avLst/>
          </a:prstGeom>
        </p:spPr>
      </p:pic>
      <p:sp>
        <p:nvSpPr>
          <p:cNvPr id="5" name="Rectangle: Rounded Corners 4">
            <a:extLst>
              <a:ext uri="{FF2B5EF4-FFF2-40B4-BE49-F238E27FC236}">
                <a16:creationId xmlns:a16="http://schemas.microsoft.com/office/drawing/2014/main" id="{10BD5A71-8748-4DB1-B211-A3FF2C04CFE2}"/>
              </a:ext>
            </a:extLst>
          </p:cNvPr>
          <p:cNvSpPr/>
          <p:nvPr/>
        </p:nvSpPr>
        <p:spPr>
          <a:xfrm>
            <a:off x="9872830" y="365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1</a:t>
            </a:r>
            <a:endParaRPr lang="en-US" b="1" dirty="0">
              <a:solidFill>
                <a:schemeClr val="bg1"/>
              </a:solidFill>
            </a:endParaRPr>
          </a:p>
        </p:txBody>
      </p:sp>
      <p:pic>
        <p:nvPicPr>
          <p:cNvPr id="6" name="Picture 5">
            <a:extLst>
              <a:ext uri="{FF2B5EF4-FFF2-40B4-BE49-F238E27FC236}">
                <a16:creationId xmlns:a16="http://schemas.microsoft.com/office/drawing/2014/main" id="{98DFA448-65C9-42BE-A6C5-CA8A3FCBC9A5}"/>
              </a:ext>
            </a:extLst>
          </p:cNvPr>
          <p:cNvPicPr>
            <a:picLocks noChangeAspect="1"/>
          </p:cNvPicPr>
          <p:nvPr/>
        </p:nvPicPr>
        <p:blipFill>
          <a:blip r:embed="rId3"/>
          <a:stretch>
            <a:fillRect/>
          </a:stretch>
        </p:blipFill>
        <p:spPr>
          <a:xfrm>
            <a:off x="8046574" y="2734019"/>
            <a:ext cx="1895475" cy="3295650"/>
          </a:xfrm>
          <a:prstGeom prst="rect">
            <a:avLst/>
          </a:prstGeom>
        </p:spPr>
      </p:pic>
      <p:sp>
        <p:nvSpPr>
          <p:cNvPr id="7" name="TextBox 6">
            <a:extLst>
              <a:ext uri="{FF2B5EF4-FFF2-40B4-BE49-F238E27FC236}">
                <a16:creationId xmlns:a16="http://schemas.microsoft.com/office/drawing/2014/main" id="{437B1A12-3024-45F2-95E0-627E6C37ABA0}"/>
              </a:ext>
            </a:extLst>
          </p:cNvPr>
          <p:cNvSpPr txBox="1"/>
          <p:nvPr/>
        </p:nvSpPr>
        <p:spPr>
          <a:xfrm>
            <a:off x="2105425" y="5555556"/>
            <a:ext cx="2666360" cy="341632"/>
          </a:xfrm>
          <a:prstGeom prst="rect">
            <a:avLst/>
          </a:prstGeom>
          <a:noFill/>
        </p:spPr>
        <p:txBody>
          <a:bodyPr wrap="square" rtlCol="0">
            <a:spAutoFit/>
          </a:bodyPr>
          <a:lstStyle/>
          <a:p>
            <a:pPr algn="l">
              <a:lnSpc>
                <a:spcPct val="90000"/>
              </a:lnSpc>
            </a:pPr>
            <a:r>
              <a:rPr lang="en-US" b="1" dirty="0">
                <a:solidFill>
                  <a:schemeClr val="bg1"/>
                </a:solidFill>
                <a:latin typeface="+mn-lt"/>
              </a:rPr>
              <a:t>KL-04 DI Water Pumps</a:t>
            </a:r>
          </a:p>
        </p:txBody>
      </p:sp>
      <p:sp>
        <p:nvSpPr>
          <p:cNvPr id="8" name="TextBox 7">
            <a:extLst>
              <a:ext uri="{FF2B5EF4-FFF2-40B4-BE49-F238E27FC236}">
                <a16:creationId xmlns:a16="http://schemas.microsoft.com/office/drawing/2014/main" id="{9C150BB4-031F-4335-8AE4-75E682D4A83B}"/>
              </a:ext>
            </a:extLst>
          </p:cNvPr>
          <p:cNvSpPr txBox="1"/>
          <p:nvPr/>
        </p:nvSpPr>
        <p:spPr>
          <a:xfrm>
            <a:off x="8046574" y="5726372"/>
            <a:ext cx="1895475" cy="341632"/>
          </a:xfrm>
          <a:prstGeom prst="rect">
            <a:avLst/>
          </a:prstGeom>
          <a:noFill/>
        </p:spPr>
        <p:txBody>
          <a:bodyPr wrap="square" rtlCol="0">
            <a:spAutoFit/>
          </a:bodyPr>
          <a:lstStyle/>
          <a:p>
            <a:pPr algn="l">
              <a:lnSpc>
                <a:spcPct val="90000"/>
              </a:lnSpc>
            </a:pPr>
            <a:r>
              <a:rPr lang="en-US" b="1" dirty="0">
                <a:solidFill>
                  <a:schemeClr val="bg1"/>
                </a:solidFill>
                <a:latin typeface="+mn-lt"/>
              </a:rPr>
              <a:t>Klystron Piping</a:t>
            </a:r>
          </a:p>
        </p:txBody>
      </p:sp>
    </p:spTree>
    <p:extLst>
      <p:ext uri="{BB962C8B-B14F-4D97-AF65-F5344CB8AC3E}">
        <p14:creationId xmlns:p14="http://schemas.microsoft.com/office/powerpoint/2010/main" val="13941104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300C9-8E3B-4AA7-8AC5-48D22A62F36A}"/>
              </a:ext>
            </a:extLst>
          </p:cNvPr>
          <p:cNvSpPr>
            <a:spLocks noGrp="1"/>
          </p:cNvSpPr>
          <p:nvPr>
            <p:ph type="title"/>
          </p:nvPr>
        </p:nvSpPr>
        <p:spPr/>
        <p:txBody>
          <a:bodyPr/>
          <a:lstStyle/>
          <a:p>
            <a:r>
              <a:rPr lang="en-US" dirty="0"/>
              <a:t>Scope</a:t>
            </a:r>
          </a:p>
        </p:txBody>
      </p:sp>
      <p:sp>
        <p:nvSpPr>
          <p:cNvPr id="3" name="Content Placeholder 2">
            <a:extLst>
              <a:ext uri="{FF2B5EF4-FFF2-40B4-BE49-F238E27FC236}">
                <a16:creationId xmlns:a16="http://schemas.microsoft.com/office/drawing/2014/main" id="{0094FB14-F6BC-4A3F-9CB8-302EAC87ABA8}"/>
              </a:ext>
            </a:extLst>
          </p:cNvPr>
          <p:cNvSpPr>
            <a:spLocks noGrp="1"/>
          </p:cNvSpPr>
          <p:nvPr>
            <p:ph idx="1"/>
          </p:nvPr>
        </p:nvSpPr>
        <p:spPr/>
        <p:txBody>
          <a:bodyPr/>
          <a:lstStyle/>
          <a:p>
            <a:pPr lvl="1"/>
            <a:r>
              <a:rPr lang="en-US" dirty="0"/>
              <a:t>P.3.7.7 SCL RF Electrical Utilities </a:t>
            </a:r>
          </a:p>
          <a:p>
            <a:pPr lvl="2"/>
            <a:r>
              <a:rPr lang="en-US" dirty="0"/>
              <a:t>The WBS 3.7.7 scope:</a:t>
            </a:r>
          </a:p>
          <a:p>
            <a:pPr lvl="3"/>
            <a:r>
              <a:rPr lang="en-US" sz="2000" dirty="0"/>
              <a:t>Provide all technical equipment racks</a:t>
            </a:r>
          </a:p>
          <a:p>
            <a:pPr lvl="3"/>
            <a:r>
              <a:rPr lang="en-US" sz="2000" dirty="0"/>
              <a:t>Provide electrical service cables to technical equipment racks and systems from the AC distribution panels (Interface is the circuit breaker)</a:t>
            </a:r>
          </a:p>
          <a:p>
            <a:pPr lvl="3"/>
            <a:r>
              <a:rPr lang="en-US" sz="2000" dirty="0"/>
              <a:t>Provide all control cabling from technical equipment racks to the equipment, including the cryomodules in the LINAC</a:t>
            </a:r>
          </a:p>
          <a:p>
            <a:pPr lvl="3"/>
            <a:r>
              <a:rPr lang="en-US" sz="2000" dirty="0"/>
              <a:t>Provide grounding plane for all technical equipment</a:t>
            </a:r>
          </a:p>
          <a:p>
            <a:pPr lvl="3"/>
            <a:r>
              <a:rPr lang="en-US" sz="2000" dirty="0"/>
              <a:t>Install all waveguides, circulators, and loads</a:t>
            </a:r>
          </a:p>
          <a:p>
            <a:pPr lvl="2"/>
            <a:r>
              <a:rPr lang="en-US" dirty="0"/>
              <a:t>Conventional facilities CD 3B scope:</a:t>
            </a:r>
          </a:p>
          <a:p>
            <a:pPr lvl="3"/>
            <a:r>
              <a:rPr lang="en-US" sz="2000" dirty="0"/>
              <a:t>Provide</a:t>
            </a:r>
            <a:r>
              <a:rPr lang="en-US" sz="2000" dirty="0">
                <a:solidFill>
                  <a:srgbClr val="FF0000"/>
                </a:solidFill>
              </a:rPr>
              <a:t> </a:t>
            </a:r>
            <a:r>
              <a:rPr lang="en-US" sz="2000" dirty="0"/>
              <a:t>the primary AC distribution equipment including all power panels and transformers - </a:t>
            </a:r>
            <a:r>
              <a:rPr lang="en-US" sz="2000" i="1" dirty="0"/>
              <a:t>complete</a:t>
            </a:r>
          </a:p>
          <a:p>
            <a:pPr lvl="3"/>
            <a:r>
              <a:rPr lang="en-US" sz="2000" dirty="0"/>
              <a:t>Provide all primary raceway such as the main wire-way and cable-tray for all cable types - </a:t>
            </a:r>
            <a:r>
              <a:rPr lang="en-US" sz="2000" i="1" dirty="0"/>
              <a:t>complete</a:t>
            </a:r>
            <a:endParaRPr lang="en-US" sz="2000" dirty="0"/>
          </a:p>
          <a:p>
            <a:pPr lvl="3"/>
            <a:r>
              <a:rPr lang="en-US" sz="2000" dirty="0"/>
              <a:t>Provide the 80kVA UPS and distribution panel - </a:t>
            </a:r>
            <a:r>
              <a:rPr lang="en-US" sz="2000" i="1" dirty="0"/>
              <a:t>complete</a:t>
            </a:r>
            <a:endParaRPr lang="en-US" sz="2000" dirty="0"/>
          </a:p>
          <a:p>
            <a:pPr marL="0" indent="0">
              <a:buNone/>
            </a:pPr>
            <a:endParaRPr lang="en-US" dirty="0"/>
          </a:p>
        </p:txBody>
      </p:sp>
      <p:sp>
        <p:nvSpPr>
          <p:cNvPr id="4" name="Rectangle: Rounded Corners 3">
            <a:extLst>
              <a:ext uri="{FF2B5EF4-FFF2-40B4-BE49-F238E27FC236}">
                <a16:creationId xmlns:a16="http://schemas.microsoft.com/office/drawing/2014/main" id="{7EC645A0-4A5D-4543-8ADD-795F33CD8CDC}"/>
              </a:ext>
            </a:extLst>
          </p:cNvPr>
          <p:cNvSpPr/>
          <p:nvPr/>
        </p:nvSpPr>
        <p:spPr>
          <a:xfrm>
            <a:off x="9872830" y="365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1</a:t>
            </a:r>
            <a:endParaRPr lang="en-US" b="1" dirty="0">
              <a:solidFill>
                <a:schemeClr val="bg1"/>
              </a:solidFill>
            </a:endParaRPr>
          </a:p>
        </p:txBody>
      </p:sp>
      <p:sp>
        <p:nvSpPr>
          <p:cNvPr id="7" name="Rectangle: Rounded Corners 6">
            <a:extLst>
              <a:ext uri="{FF2B5EF4-FFF2-40B4-BE49-F238E27FC236}">
                <a16:creationId xmlns:a16="http://schemas.microsoft.com/office/drawing/2014/main" id="{B6182D23-6E87-49D9-8E19-B9FEDF37AAD7}"/>
              </a:ext>
            </a:extLst>
          </p:cNvPr>
          <p:cNvSpPr/>
          <p:nvPr/>
        </p:nvSpPr>
        <p:spPr>
          <a:xfrm>
            <a:off x="6144767" y="4139306"/>
            <a:ext cx="1590263" cy="319400"/>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B5-2 Santee</a:t>
            </a:r>
          </a:p>
        </p:txBody>
      </p:sp>
    </p:spTree>
    <p:extLst>
      <p:ext uri="{BB962C8B-B14F-4D97-AF65-F5344CB8AC3E}">
        <p14:creationId xmlns:p14="http://schemas.microsoft.com/office/powerpoint/2010/main" val="21558430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 name="object 221">
            <a:extLst>
              <a:ext uri="{FF2B5EF4-FFF2-40B4-BE49-F238E27FC236}">
                <a16:creationId xmlns:a16="http://schemas.microsoft.com/office/drawing/2014/main" id="{CF4C03E7-FE29-49AD-9599-6904E7B710E3}"/>
              </a:ext>
            </a:extLst>
          </p:cNvPr>
          <p:cNvPicPr/>
          <p:nvPr/>
        </p:nvPicPr>
        <p:blipFill>
          <a:blip r:embed="rId2" cstate="print"/>
          <a:stretch>
            <a:fillRect/>
          </a:stretch>
        </p:blipFill>
        <p:spPr>
          <a:xfrm>
            <a:off x="7500951" y="4604640"/>
            <a:ext cx="1502112" cy="1342172"/>
          </a:xfrm>
          <a:prstGeom prst="rect">
            <a:avLst/>
          </a:prstGeom>
        </p:spPr>
      </p:pic>
      <p:grpSp>
        <p:nvGrpSpPr>
          <p:cNvPr id="2" name="object 2"/>
          <p:cNvGrpSpPr/>
          <p:nvPr/>
        </p:nvGrpSpPr>
        <p:grpSpPr>
          <a:xfrm>
            <a:off x="5285968" y="683931"/>
            <a:ext cx="1635498" cy="666190"/>
            <a:chOff x="4111164" y="775121"/>
            <a:chExt cx="1853564" cy="755015"/>
          </a:xfrm>
        </p:grpSpPr>
        <p:pic>
          <p:nvPicPr>
            <p:cNvPr id="3" name="object 3"/>
            <p:cNvPicPr/>
            <p:nvPr/>
          </p:nvPicPr>
          <p:blipFill>
            <a:blip r:embed="rId3" cstate="print"/>
            <a:stretch>
              <a:fillRect/>
            </a:stretch>
          </p:blipFill>
          <p:spPr>
            <a:xfrm>
              <a:off x="4130498" y="795274"/>
              <a:ext cx="1833720" cy="734282"/>
            </a:xfrm>
            <a:prstGeom prst="rect">
              <a:avLst/>
            </a:prstGeom>
          </p:spPr>
        </p:pic>
        <p:pic>
          <p:nvPicPr>
            <p:cNvPr id="4" name="object 4"/>
            <p:cNvPicPr/>
            <p:nvPr/>
          </p:nvPicPr>
          <p:blipFill>
            <a:blip r:embed="rId4" cstate="print"/>
            <a:stretch>
              <a:fillRect/>
            </a:stretch>
          </p:blipFill>
          <p:spPr>
            <a:xfrm>
              <a:off x="4112751" y="776708"/>
              <a:ext cx="1827169" cy="731353"/>
            </a:xfrm>
            <a:prstGeom prst="rect">
              <a:avLst/>
            </a:prstGeom>
          </p:spPr>
        </p:pic>
        <p:sp>
          <p:nvSpPr>
            <p:cNvPr id="5" name="object 5"/>
            <p:cNvSpPr/>
            <p:nvPr/>
          </p:nvSpPr>
          <p:spPr>
            <a:xfrm>
              <a:off x="4112751" y="776709"/>
              <a:ext cx="1827530" cy="731520"/>
            </a:xfrm>
            <a:custGeom>
              <a:avLst/>
              <a:gdLst/>
              <a:ahLst/>
              <a:cxnLst/>
              <a:rect l="l" t="t" r="r" b="b"/>
              <a:pathLst>
                <a:path w="1827529" h="731519">
                  <a:moveTo>
                    <a:pt x="0" y="731353"/>
                  </a:moveTo>
                  <a:lnTo>
                    <a:pt x="0" y="0"/>
                  </a:lnTo>
                  <a:lnTo>
                    <a:pt x="1827169" y="0"/>
                  </a:lnTo>
                  <a:lnTo>
                    <a:pt x="1827169" y="731353"/>
                  </a:lnTo>
                  <a:lnTo>
                    <a:pt x="0" y="731353"/>
                  </a:lnTo>
                  <a:close/>
                </a:path>
              </a:pathLst>
            </a:custGeom>
            <a:ln w="3175">
              <a:solidFill>
                <a:srgbClr val="404040"/>
              </a:solidFill>
            </a:ln>
          </p:spPr>
          <p:txBody>
            <a:bodyPr wrap="square" lIns="0" tIns="0" rIns="0" bIns="0" rtlCol="0"/>
            <a:lstStyle/>
            <a:p>
              <a:endParaRPr dirty="0"/>
            </a:p>
          </p:txBody>
        </p:sp>
        <p:sp>
          <p:nvSpPr>
            <p:cNvPr id="6" name="object 6"/>
            <p:cNvSpPr/>
            <p:nvPr/>
          </p:nvSpPr>
          <p:spPr>
            <a:xfrm>
              <a:off x="4135429" y="799386"/>
              <a:ext cx="1781810" cy="686435"/>
            </a:xfrm>
            <a:custGeom>
              <a:avLst/>
              <a:gdLst/>
              <a:ahLst/>
              <a:cxnLst/>
              <a:rect l="l" t="t" r="r" b="b"/>
              <a:pathLst>
                <a:path w="1781810" h="686435">
                  <a:moveTo>
                    <a:pt x="0" y="685998"/>
                  </a:moveTo>
                  <a:lnTo>
                    <a:pt x="0" y="0"/>
                  </a:lnTo>
                  <a:lnTo>
                    <a:pt x="1781814" y="0"/>
                  </a:lnTo>
                  <a:lnTo>
                    <a:pt x="1781814" y="685998"/>
                  </a:lnTo>
                  <a:lnTo>
                    <a:pt x="0" y="685998"/>
                  </a:lnTo>
                  <a:close/>
                </a:path>
              </a:pathLst>
            </a:custGeom>
            <a:ln w="3175">
              <a:solidFill>
                <a:srgbClr val="404040"/>
              </a:solidFill>
            </a:ln>
          </p:spPr>
          <p:txBody>
            <a:bodyPr wrap="square" lIns="0" tIns="0" rIns="0" bIns="0" rtlCol="0"/>
            <a:lstStyle/>
            <a:p>
              <a:endParaRPr dirty="0"/>
            </a:p>
          </p:txBody>
        </p:sp>
      </p:grpSp>
      <p:sp>
        <p:nvSpPr>
          <p:cNvPr id="7" name="object 7"/>
          <p:cNvSpPr txBox="1"/>
          <p:nvPr/>
        </p:nvSpPr>
        <p:spPr>
          <a:xfrm>
            <a:off x="5615613" y="857786"/>
            <a:ext cx="956422" cy="269271"/>
          </a:xfrm>
          <a:prstGeom prst="rect">
            <a:avLst/>
          </a:prstGeom>
        </p:spPr>
        <p:txBody>
          <a:bodyPr vert="horz" wrap="square" lIns="0" tIns="11206" rIns="0" bIns="0" rtlCol="0">
            <a:spAutoFit/>
          </a:bodyPr>
          <a:lstStyle/>
          <a:p>
            <a:pPr marL="11206">
              <a:spcBef>
                <a:spcPts val="88"/>
              </a:spcBef>
            </a:pPr>
            <a:r>
              <a:rPr sz="882" b="1" spc="-4" dirty="0">
                <a:latin typeface="Arial"/>
                <a:cs typeface="Arial"/>
              </a:rPr>
              <a:t>P.3</a:t>
            </a:r>
            <a:r>
              <a:rPr sz="882" b="1" spc="-22" dirty="0">
                <a:latin typeface="Arial"/>
                <a:cs typeface="Arial"/>
              </a:rPr>
              <a:t> </a:t>
            </a:r>
            <a:r>
              <a:rPr sz="882" b="1" dirty="0">
                <a:latin typeface="Arial"/>
                <a:cs typeface="Arial"/>
              </a:rPr>
              <a:t>–</a:t>
            </a:r>
            <a:r>
              <a:rPr sz="882" b="1" spc="-18" dirty="0">
                <a:latin typeface="Arial"/>
                <a:cs typeface="Arial"/>
              </a:rPr>
              <a:t> </a:t>
            </a:r>
            <a:r>
              <a:rPr sz="882" b="1" spc="-4" dirty="0">
                <a:latin typeface="Arial"/>
                <a:cs typeface="Arial"/>
              </a:rPr>
              <a:t>RF</a:t>
            </a:r>
            <a:r>
              <a:rPr sz="882" b="1" spc="-26" dirty="0">
                <a:latin typeface="Arial"/>
                <a:cs typeface="Arial"/>
              </a:rPr>
              <a:t> </a:t>
            </a:r>
            <a:r>
              <a:rPr sz="882" b="1" spc="-4" dirty="0">
                <a:latin typeface="Arial"/>
                <a:cs typeface="Arial"/>
              </a:rPr>
              <a:t>Systems</a:t>
            </a:r>
            <a:endParaRPr sz="882" dirty="0">
              <a:latin typeface="Arial"/>
              <a:cs typeface="Arial"/>
            </a:endParaRPr>
          </a:p>
          <a:p>
            <a:pPr marL="233655">
              <a:spcBef>
                <a:spcPts val="9"/>
              </a:spcBef>
            </a:pPr>
            <a:r>
              <a:rPr sz="794" spc="-4" dirty="0">
                <a:latin typeface="Arial"/>
                <a:cs typeface="Arial"/>
              </a:rPr>
              <a:t>John</a:t>
            </a:r>
            <a:r>
              <a:rPr sz="794" spc="-35" dirty="0">
                <a:latin typeface="Arial"/>
                <a:cs typeface="Arial"/>
              </a:rPr>
              <a:t> </a:t>
            </a:r>
            <a:r>
              <a:rPr sz="794" spc="-4" dirty="0">
                <a:latin typeface="Arial"/>
                <a:cs typeface="Arial"/>
              </a:rPr>
              <a:t>Moss</a:t>
            </a:r>
            <a:endParaRPr sz="794" dirty="0">
              <a:latin typeface="Arial"/>
              <a:cs typeface="Arial"/>
            </a:endParaRPr>
          </a:p>
        </p:txBody>
      </p:sp>
      <p:grpSp>
        <p:nvGrpSpPr>
          <p:cNvPr id="8" name="object 8"/>
          <p:cNvGrpSpPr/>
          <p:nvPr/>
        </p:nvGrpSpPr>
        <p:grpSpPr>
          <a:xfrm>
            <a:off x="7646397" y="1590798"/>
            <a:ext cx="744631" cy="624728"/>
            <a:chOff x="6786316" y="1802904"/>
            <a:chExt cx="843915" cy="708025"/>
          </a:xfrm>
        </p:grpSpPr>
        <p:pic>
          <p:nvPicPr>
            <p:cNvPr id="9" name="object 9"/>
            <p:cNvPicPr/>
            <p:nvPr/>
          </p:nvPicPr>
          <p:blipFill>
            <a:blip r:embed="rId5" cstate="print"/>
            <a:stretch>
              <a:fillRect/>
            </a:stretch>
          </p:blipFill>
          <p:spPr>
            <a:xfrm>
              <a:off x="6802854" y="1820254"/>
              <a:ext cx="826988" cy="690109"/>
            </a:xfrm>
            <a:prstGeom prst="rect">
              <a:avLst/>
            </a:prstGeom>
          </p:spPr>
        </p:pic>
        <p:pic>
          <p:nvPicPr>
            <p:cNvPr id="10" name="object 10"/>
            <p:cNvPicPr/>
            <p:nvPr/>
          </p:nvPicPr>
          <p:blipFill>
            <a:blip r:embed="rId6" cstate="print"/>
            <a:stretch>
              <a:fillRect/>
            </a:stretch>
          </p:blipFill>
          <p:spPr>
            <a:xfrm>
              <a:off x="6787903" y="1804491"/>
              <a:ext cx="822064" cy="685998"/>
            </a:xfrm>
            <a:prstGeom prst="rect">
              <a:avLst/>
            </a:prstGeom>
          </p:spPr>
        </p:pic>
        <p:sp>
          <p:nvSpPr>
            <p:cNvPr id="11" name="object 11"/>
            <p:cNvSpPr/>
            <p:nvPr/>
          </p:nvSpPr>
          <p:spPr>
            <a:xfrm>
              <a:off x="6787903" y="1804491"/>
              <a:ext cx="822325" cy="686435"/>
            </a:xfrm>
            <a:custGeom>
              <a:avLst/>
              <a:gdLst/>
              <a:ahLst/>
              <a:cxnLst/>
              <a:rect l="l" t="t" r="r" b="b"/>
              <a:pathLst>
                <a:path w="822325" h="686435">
                  <a:moveTo>
                    <a:pt x="0" y="685998"/>
                  </a:moveTo>
                  <a:lnTo>
                    <a:pt x="0" y="0"/>
                  </a:lnTo>
                  <a:lnTo>
                    <a:pt x="822064" y="0"/>
                  </a:lnTo>
                  <a:lnTo>
                    <a:pt x="822064" y="685998"/>
                  </a:lnTo>
                  <a:lnTo>
                    <a:pt x="0" y="685998"/>
                  </a:lnTo>
                  <a:close/>
                </a:path>
              </a:pathLst>
            </a:custGeom>
            <a:ln w="3175">
              <a:solidFill>
                <a:srgbClr val="404040"/>
              </a:solidFill>
            </a:ln>
          </p:spPr>
          <p:txBody>
            <a:bodyPr wrap="square" lIns="0" tIns="0" rIns="0" bIns="0" rtlCol="0"/>
            <a:lstStyle/>
            <a:p>
              <a:endParaRPr dirty="0"/>
            </a:p>
          </p:txBody>
        </p:sp>
      </p:grpSp>
      <p:sp>
        <p:nvSpPr>
          <p:cNvPr id="12" name="object 12"/>
          <p:cNvSpPr txBox="1"/>
          <p:nvPr/>
        </p:nvSpPr>
        <p:spPr>
          <a:xfrm>
            <a:off x="7685901" y="1759650"/>
            <a:ext cx="649381" cy="242148"/>
          </a:xfrm>
          <a:prstGeom prst="rect">
            <a:avLst/>
          </a:prstGeom>
        </p:spPr>
        <p:txBody>
          <a:bodyPr vert="horz" wrap="square" lIns="0" tIns="11206" rIns="0" bIns="0" rtlCol="0">
            <a:spAutoFit/>
          </a:bodyPr>
          <a:lstStyle/>
          <a:p>
            <a:pPr marL="11206">
              <a:spcBef>
                <a:spcPts val="88"/>
              </a:spcBef>
            </a:pPr>
            <a:r>
              <a:rPr sz="794" b="1" spc="-4" dirty="0">
                <a:latin typeface="Arial"/>
                <a:cs typeface="Arial"/>
              </a:rPr>
              <a:t>P.3.7</a:t>
            </a:r>
            <a:r>
              <a:rPr sz="794" b="1" spc="-49" dirty="0">
                <a:latin typeface="Arial"/>
                <a:cs typeface="Arial"/>
              </a:rPr>
              <a:t> </a:t>
            </a:r>
            <a:r>
              <a:rPr sz="794" b="1" spc="-4" dirty="0">
                <a:latin typeface="Arial"/>
                <a:cs typeface="Arial"/>
              </a:rPr>
              <a:t>Utilities</a:t>
            </a:r>
            <a:endParaRPr sz="794" dirty="0">
              <a:latin typeface="Arial"/>
              <a:cs typeface="Arial"/>
            </a:endParaRPr>
          </a:p>
          <a:p>
            <a:pPr marL="53231">
              <a:spcBef>
                <a:spcPts val="4"/>
              </a:spcBef>
            </a:pPr>
            <a:r>
              <a:rPr sz="706" spc="-4" dirty="0">
                <a:latin typeface="Arial"/>
                <a:cs typeface="Arial"/>
              </a:rPr>
              <a:t>Greg</a:t>
            </a:r>
            <a:r>
              <a:rPr sz="706" spc="-31" dirty="0">
                <a:latin typeface="Arial"/>
                <a:cs typeface="Arial"/>
              </a:rPr>
              <a:t> </a:t>
            </a:r>
            <a:r>
              <a:rPr sz="706" spc="-4" dirty="0">
                <a:latin typeface="Arial"/>
                <a:cs typeface="Arial"/>
              </a:rPr>
              <a:t>Norman</a:t>
            </a:r>
            <a:endParaRPr sz="706" dirty="0">
              <a:latin typeface="Arial"/>
              <a:cs typeface="Arial"/>
            </a:endParaRPr>
          </a:p>
        </p:txBody>
      </p:sp>
      <p:grpSp>
        <p:nvGrpSpPr>
          <p:cNvPr id="13" name="object 13"/>
          <p:cNvGrpSpPr/>
          <p:nvPr/>
        </p:nvGrpSpPr>
        <p:grpSpPr>
          <a:xfrm>
            <a:off x="3876715" y="1325041"/>
            <a:ext cx="4140013" cy="890307"/>
            <a:chOff x="2514010" y="1501712"/>
            <a:chExt cx="4692015" cy="1009015"/>
          </a:xfrm>
        </p:grpSpPr>
        <p:sp>
          <p:nvSpPr>
            <p:cNvPr id="14" name="object 14"/>
            <p:cNvSpPr/>
            <p:nvPr/>
          </p:nvSpPr>
          <p:spPr>
            <a:xfrm>
              <a:off x="5026336" y="1508062"/>
              <a:ext cx="2173605" cy="296545"/>
            </a:xfrm>
            <a:custGeom>
              <a:avLst/>
              <a:gdLst/>
              <a:ahLst/>
              <a:cxnLst/>
              <a:rect l="l" t="t" r="r" b="b"/>
              <a:pathLst>
                <a:path w="2173604" h="296544">
                  <a:moveTo>
                    <a:pt x="0" y="0"/>
                  </a:moveTo>
                  <a:lnTo>
                    <a:pt x="0" y="182231"/>
                  </a:lnTo>
                  <a:lnTo>
                    <a:pt x="2173003" y="182231"/>
                  </a:lnTo>
                  <a:lnTo>
                    <a:pt x="2173003" y="296429"/>
                  </a:lnTo>
                </a:path>
              </a:pathLst>
            </a:custGeom>
            <a:ln w="12688">
              <a:solidFill>
                <a:srgbClr val="404040"/>
              </a:solidFill>
            </a:ln>
          </p:spPr>
          <p:txBody>
            <a:bodyPr wrap="square" lIns="0" tIns="0" rIns="0" bIns="0" rtlCol="0"/>
            <a:lstStyle/>
            <a:p>
              <a:endParaRPr dirty="0"/>
            </a:p>
          </p:txBody>
        </p:sp>
        <p:pic>
          <p:nvPicPr>
            <p:cNvPr id="15" name="object 15"/>
            <p:cNvPicPr/>
            <p:nvPr/>
          </p:nvPicPr>
          <p:blipFill>
            <a:blip r:embed="rId7" cstate="print"/>
            <a:stretch>
              <a:fillRect/>
            </a:stretch>
          </p:blipFill>
          <p:spPr>
            <a:xfrm>
              <a:off x="2535773" y="1820254"/>
              <a:ext cx="826186" cy="690109"/>
            </a:xfrm>
            <a:prstGeom prst="rect">
              <a:avLst/>
            </a:prstGeom>
          </p:spPr>
        </p:pic>
        <p:pic>
          <p:nvPicPr>
            <p:cNvPr id="16" name="object 16"/>
            <p:cNvPicPr/>
            <p:nvPr/>
          </p:nvPicPr>
          <p:blipFill>
            <a:blip r:embed="rId6" cstate="print"/>
            <a:stretch>
              <a:fillRect/>
            </a:stretch>
          </p:blipFill>
          <p:spPr>
            <a:xfrm>
              <a:off x="2515598" y="1804491"/>
              <a:ext cx="822874" cy="685998"/>
            </a:xfrm>
            <a:prstGeom prst="rect">
              <a:avLst/>
            </a:prstGeom>
          </p:spPr>
        </p:pic>
        <p:sp>
          <p:nvSpPr>
            <p:cNvPr id="17" name="object 17"/>
            <p:cNvSpPr/>
            <p:nvPr/>
          </p:nvSpPr>
          <p:spPr>
            <a:xfrm>
              <a:off x="2515598" y="1804491"/>
              <a:ext cx="822960" cy="686435"/>
            </a:xfrm>
            <a:custGeom>
              <a:avLst/>
              <a:gdLst/>
              <a:ahLst/>
              <a:cxnLst/>
              <a:rect l="l" t="t" r="r" b="b"/>
              <a:pathLst>
                <a:path w="822960" h="686435">
                  <a:moveTo>
                    <a:pt x="0" y="685998"/>
                  </a:moveTo>
                  <a:lnTo>
                    <a:pt x="0" y="0"/>
                  </a:lnTo>
                  <a:lnTo>
                    <a:pt x="822874" y="0"/>
                  </a:lnTo>
                  <a:lnTo>
                    <a:pt x="822874" y="685998"/>
                  </a:lnTo>
                  <a:lnTo>
                    <a:pt x="0" y="685998"/>
                  </a:lnTo>
                  <a:close/>
                </a:path>
              </a:pathLst>
            </a:custGeom>
            <a:ln w="3175">
              <a:solidFill>
                <a:srgbClr val="404040"/>
              </a:solidFill>
            </a:ln>
          </p:spPr>
          <p:txBody>
            <a:bodyPr wrap="square" lIns="0" tIns="0" rIns="0" bIns="0" rtlCol="0"/>
            <a:lstStyle/>
            <a:p>
              <a:endParaRPr dirty="0"/>
            </a:p>
          </p:txBody>
        </p:sp>
      </p:grpSp>
      <p:sp>
        <p:nvSpPr>
          <p:cNvPr id="18" name="object 18"/>
          <p:cNvSpPr txBox="1"/>
          <p:nvPr/>
        </p:nvSpPr>
        <p:spPr>
          <a:xfrm>
            <a:off x="3994828" y="1698906"/>
            <a:ext cx="492499" cy="364361"/>
          </a:xfrm>
          <a:prstGeom prst="rect">
            <a:avLst/>
          </a:prstGeom>
        </p:spPr>
        <p:txBody>
          <a:bodyPr vert="horz" wrap="square" lIns="0" tIns="11206" rIns="0" bIns="0" rtlCol="0">
            <a:spAutoFit/>
          </a:bodyPr>
          <a:lstStyle/>
          <a:p>
            <a:pPr marL="108702" marR="4483" indent="-98057">
              <a:spcBef>
                <a:spcPts val="88"/>
              </a:spcBef>
            </a:pPr>
            <a:r>
              <a:rPr sz="794" b="1" spc="-4" dirty="0">
                <a:latin typeface="Arial"/>
                <a:cs typeface="Arial"/>
              </a:rPr>
              <a:t>P.3.</a:t>
            </a:r>
            <a:r>
              <a:rPr sz="794" b="1" dirty="0">
                <a:latin typeface="Arial"/>
                <a:cs typeface="Arial"/>
              </a:rPr>
              <a:t>3</a:t>
            </a:r>
            <a:r>
              <a:rPr sz="794" b="1" spc="-4" dirty="0">
                <a:latin typeface="Arial"/>
                <a:cs typeface="Arial"/>
              </a:rPr>
              <a:t> NCL  </a:t>
            </a:r>
            <a:r>
              <a:rPr sz="794" b="1" dirty="0">
                <a:latin typeface="Arial"/>
                <a:cs typeface="Arial"/>
              </a:rPr>
              <a:t>HPRF</a:t>
            </a:r>
            <a:endParaRPr sz="794" dirty="0">
              <a:latin typeface="Arial"/>
              <a:cs typeface="Arial"/>
            </a:endParaRPr>
          </a:p>
          <a:p>
            <a:pPr marL="29697">
              <a:spcBef>
                <a:spcPts val="9"/>
              </a:spcBef>
            </a:pPr>
            <a:r>
              <a:rPr sz="706" spc="-4" dirty="0">
                <a:latin typeface="Arial"/>
                <a:cs typeface="Arial"/>
              </a:rPr>
              <a:t>John</a:t>
            </a:r>
            <a:r>
              <a:rPr sz="706" spc="-35" dirty="0">
                <a:latin typeface="Arial"/>
                <a:cs typeface="Arial"/>
              </a:rPr>
              <a:t> </a:t>
            </a:r>
            <a:r>
              <a:rPr sz="706" spc="-4" dirty="0">
                <a:latin typeface="Arial"/>
                <a:cs typeface="Arial"/>
              </a:rPr>
              <a:t>Moss</a:t>
            </a:r>
            <a:endParaRPr sz="706" dirty="0">
              <a:latin typeface="Arial"/>
              <a:cs typeface="Arial"/>
            </a:endParaRPr>
          </a:p>
        </p:txBody>
      </p:sp>
      <p:grpSp>
        <p:nvGrpSpPr>
          <p:cNvPr id="19" name="object 19"/>
          <p:cNvGrpSpPr/>
          <p:nvPr/>
        </p:nvGrpSpPr>
        <p:grpSpPr>
          <a:xfrm>
            <a:off x="2949839" y="1325041"/>
            <a:ext cx="3149413" cy="890307"/>
            <a:chOff x="1463550" y="1501712"/>
            <a:chExt cx="3569335" cy="1009015"/>
          </a:xfrm>
        </p:grpSpPr>
        <p:sp>
          <p:nvSpPr>
            <p:cNvPr id="20" name="object 20"/>
            <p:cNvSpPr/>
            <p:nvPr/>
          </p:nvSpPr>
          <p:spPr>
            <a:xfrm>
              <a:off x="2927035" y="1508062"/>
              <a:ext cx="2099310" cy="296545"/>
            </a:xfrm>
            <a:custGeom>
              <a:avLst/>
              <a:gdLst/>
              <a:ahLst/>
              <a:cxnLst/>
              <a:rect l="l" t="t" r="r" b="b"/>
              <a:pathLst>
                <a:path w="2099310" h="296544">
                  <a:moveTo>
                    <a:pt x="2099301" y="0"/>
                  </a:moveTo>
                  <a:lnTo>
                    <a:pt x="2099301" y="182231"/>
                  </a:lnTo>
                  <a:lnTo>
                    <a:pt x="0" y="182231"/>
                  </a:lnTo>
                  <a:lnTo>
                    <a:pt x="0" y="296429"/>
                  </a:lnTo>
                </a:path>
              </a:pathLst>
            </a:custGeom>
            <a:ln w="12688">
              <a:solidFill>
                <a:srgbClr val="404040"/>
              </a:solidFill>
            </a:ln>
          </p:spPr>
          <p:txBody>
            <a:bodyPr wrap="square" lIns="0" tIns="0" rIns="0" bIns="0" rtlCol="0"/>
            <a:lstStyle/>
            <a:p>
              <a:endParaRPr dirty="0"/>
            </a:p>
          </p:txBody>
        </p:sp>
        <p:pic>
          <p:nvPicPr>
            <p:cNvPr id="21" name="object 21"/>
            <p:cNvPicPr/>
            <p:nvPr/>
          </p:nvPicPr>
          <p:blipFill>
            <a:blip r:embed="rId8" cstate="print"/>
            <a:stretch>
              <a:fillRect/>
            </a:stretch>
          </p:blipFill>
          <p:spPr>
            <a:xfrm>
              <a:off x="1483701" y="1820254"/>
              <a:ext cx="826988" cy="690109"/>
            </a:xfrm>
            <a:prstGeom prst="rect">
              <a:avLst/>
            </a:prstGeom>
          </p:spPr>
        </p:pic>
        <p:pic>
          <p:nvPicPr>
            <p:cNvPr id="22" name="object 22"/>
            <p:cNvPicPr/>
            <p:nvPr/>
          </p:nvPicPr>
          <p:blipFill>
            <a:blip r:embed="rId6" cstate="print"/>
            <a:stretch>
              <a:fillRect/>
            </a:stretch>
          </p:blipFill>
          <p:spPr>
            <a:xfrm>
              <a:off x="1465137" y="1804491"/>
              <a:ext cx="822064" cy="685998"/>
            </a:xfrm>
            <a:prstGeom prst="rect">
              <a:avLst/>
            </a:prstGeom>
          </p:spPr>
        </p:pic>
        <p:sp>
          <p:nvSpPr>
            <p:cNvPr id="23" name="object 23"/>
            <p:cNvSpPr/>
            <p:nvPr/>
          </p:nvSpPr>
          <p:spPr>
            <a:xfrm>
              <a:off x="1465137" y="1804491"/>
              <a:ext cx="822325" cy="686435"/>
            </a:xfrm>
            <a:custGeom>
              <a:avLst/>
              <a:gdLst/>
              <a:ahLst/>
              <a:cxnLst/>
              <a:rect l="l" t="t" r="r" b="b"/>
              <a:pathLst>
                <a:path w="822325" h="686435">
                  <a:moveTo>
                    <a:pt x="0" y="685998"/>
                  </a:moveTo>
                  <a:lnTo>
                    <a:pt x="0" y="0"/>
                  </a:lnTo>
                  <a:lnTo>
                    <a:pt x="822064" y="0"/>
                  </a:lnTo>
                  <a:lnTo>
                    <a:pt x="822064" y="685998"/>
                  </a:lnTo>
                  <a:lnTo>
                    <a:pt x="0" y="685998"/>
                  </a:lnTo>
                  <a:close/>
                </a:path>
              </a:pathLst>
            </a:custGeom>
            <a:ln w="3175">
              <a:solidFill>
                <a:srgbClr val="404040"/>
              </a:solidFill>
            </a:ln>
          </p:spPr>
          <p:txBody>
            <a:bodyPr wrap="square" lIns="0" tIns="0" rIns="0" bIns="0" rtlCol="0"/>
            <a:lstStyle/>
            <a:p>
              <a:endParaRPr dirty="0"/>
            </a:p>
          </p:txBody>
        </p:sp>
      </p:grpSp>
      <p:sp>
        <p:nvSpPr>
          <p:cNvPr id="24" name="object 24"/>
          <p:cNvSpPr txBox="1"/>
          <p:nvPr/>
        </p:nvSpPr>
        <p:spPr>
          <a:xfrm>
            <a:off x="3070095" y="1698906"/>
            <a:ext cx="486896" cy="364361"/>
          </a:xfrm>
          <a:prstGeom prst="rect">
            <a:avLst/>
          </a:prstGeom>
        </p:spPr>
        <p:txBody>
          <a:bodyPr vert="horz" wrap="square" lIns="0" tIns="11206" rIns="0" bIns="0" rtlCol="0">
            <a:spAutoFit/>
          </a:bodyPr>
          <a:lstStyle/>
          <a:p>
            <a:pPr marL="106462" marR="4483" indent="-95815">
              <a:spcBef>
                <a:spcPts val="88"/>
              </a:spcBef>
            </a:pPr>
            <a:r>
              <a:rPr sz="794" b="1" spc="-4" dirty="0">
                <a:latin typeface="Arial"/>
                <a:cs typeface="Arial"/>
              </a:rPr>
              <a:t>P.3.</a:t>
            </a:r>
            <a:r>
              <a:rPr sz="794" b="1" dirty="0">
                <a:latin typeface="Arial"/>
                <a:cs typeface="Arial"/>
              </a:rPr>
              <a:t>2</a:t>
            </a:r>
            <a:r>
              <a:rPr sz="794" b="1" spc="-4" dirty="0">
                <a:latin typeface="Arial"/>
                <a:cs typeface="Arial"/>
              </a:rPr>
              <a:t> </a:t>
            </a:r>
            <a:r>
              <a:rPr sz="794" b="1" spc="4" dirty="0">
                <a:latin typeface="Arial"/>
                <a:cs typeface="Arial"/>
              </a:rPr>
              <a:t>S</a:t>
            </a:r>
            <a:r>
              <a:rPr sz="794" b="1" spc="-9" dirty="0">
                <a:latin typeface="Arial"/>
                <a:cs typeface="Arial"/>
              </a:rPr>
              <a:t>C</a:t>
            </a:r>
            <a:r>
              <a:rPr sz="794" b="1" dirty="0">
                <a:latin typeface="Arial"/>
                <a:cs typeface="Arial"/>
              </a:rPr>
              <a:t>L  HPRF</a:t>
            </a:r>
            <a:endParaRPr sz="794" dirty="0">
              <a:latin typeface="Arial"/>
              <a:cs typeface="Arial"/>
            </a:endParaRPr>
          </a:p>
          <a:p>
            <a:pPr marL="27456">
              <a:spcBef>
                <a:spcPts val="9"/>
              </a:spcBef>
            </a:pPr>
            <a:r>
              <a:rPr sz="706" spc="-4" dirty="0">
                <a:latin typeface="Arial"/>
                <a:cs typeface="Arial"/>
              </a:rPr>
              <a:t>John</a:t>
            </a:r>
            <a:r>
              <a:rPr sz="706" spc="-35" dirty="0">
                <a:latin typeface="Arial"/>
                <a:cs typeface="Arial"/>
              </a:rPr>
              <a:t> </a:t>
            </a:r>
            <a:r>
              <a:rPr sz="706" spc="-4" dirty="0">
                <a:latin typeface="Arial"/>
                <a:cs typeface="Arial"/>
              </a:rPr>
              <a:t>Moss</a:t>
            </a:r>
            <a:endParaRPr sz="706" dirty="0">
              <a:latin typeface="Arial"/>
              <a:cs typeface="Arial"/>
            </a:endParaRPr>
          </a:p>
        </p:txBody>
      </p:sp>
      <p:grpSp>
        <p:nvGrpSpPr>
          <p:cNvPr id="25" name="object 25"/>
          <p:cNvGrpSpPr/>
          <p:nvPr/>
        </p:nvGrpSpPr>
        <p:grpSpPr>
          <a:xfrm>
            <a:off x="3307954" y="1325041"/>
            <a:ext cx="6010835" cy="890307"/>
            <a:chOff x="1869414" y="1501712"/>
            <a:chExt cx="6812280" cy="1009015"/>
          </a:xfrm>
        </p:grpSpPr>
        <p:sp>
          <p:nvSpPr>
            <p:cNvPr id="26" name="object 26"/>
            <p:cNvSpPr/>
            <p:nvPr/>
          </p:nvSpPr>
          <p:spPr>
            <a:xfrm>
              <a:off x="1875764" y="1508062"/>
              <a:ext cx="3150870" cy="296545"/>
            </a:xfrm>
            <a:custGeom>
              <a:avLst/>
              <a:gdLst/>
              <a:ahLst/>
              <a:cxnLst/>
              <a:rect l="l" t="t" r="r" b="b"/>
              <a:pathLst>
                <a:path w="3150870" h="296544">
                  <a:moveTo>
                    <a:pt x="3150571" y="0"/>
                  </a:moveTo>
                  <a:lnTo>
                    <a:pt x="3150571" y="182231"/>
                  </a:lnTo>
                  <a:lnTo>
                    <a:pt x="0" y="182231"/>
                  </a:lnTo>
                  <a:lnTo>
                    <a:pt x="0" y="296429"/>
                  </a:lnTo>
                </a:path>
              </a:pathLst>
            </a:custGeom>
            <a:ln w="12688">
              <a:solidFill>
                <a:srgbClr val="404040"/>
              </a:solidFill>
            </a:ln>
          </p:spPr>
          <p:txBody>
            <a:bodyPr wrap="square" lIns="0" tIns="0" rIns="0" bIns="0" rtlCol="0"/>
            <a:lstStyle/>
            <a:p>
              <a:endParaRPr dirty="0"/>
            </a:p>
          </p:txBody>
        </p:sp>
        <p:pic>
          <p:nvPicPr>
            <p:cNvPr id="27" name="object 27"/>
            <p:cNvPicPr/>
            <p:nvPr/>
          </p:nvPicPr>
          <p:blipFill>
            <a:blip r:embed="rId9" cstate="print"/>
            <a:stretch>
              <a:fillRect/>
            </a:stretch>
          </p:blipFill>
          <p:spPr>
            <a:xfrm>
              <a:off x="7854125" y="1820254"/>
              <a:ext cx="826988" cy="690109"/>
            </a:xfrm>
            <a:prstGeom prst="rect">
              <a:avLst/>
            </a:prstGeom>
          </p:spPr>
        </p:pic>
        <p:pic>
          <p:nvPicPr>
            <p:cNvPr id="28" name="object 28"/>
            <p:cNvPicPr/>
            <p:nvPr/>
          </p:nvPicPr>
          <p:blipFill>
            <a:blip r:embed="rId6" cstate="print"/>
            <a:stretch>
              <a:fillRect/>
            </a:stretch>
          </p:blipFill>
          <p:spPr>
            <a:xfrm>
              <a:off x="7838363" y="1804491"/>
              <a:ext cx="822874" cy="685998"/>
            </a:xfrm>
            <a:prstGeom prst="rect">
              <a:avLst/>
            </a:prstGeom>
          </p:spPr>
        </p:pic>
        <p:sp>
          <p:nvSpPr>
            <p:cNvPr id="29" name="object 29"/>
            <p:cNvSpPr/>
            <p:nvPr/>
          </p:nvSpPr>
          <p:spPr>
            <a:xfrm>
              <a:off x="7838363" y="1804491"/>
              <a:ext cx="822960" cy="686435"/>
            </a:xfrm>
            <a:custGeom>
              <a:avLst/>
              <a:gdLst/>
              <a:ahLst/>
              <a:cxnLst/>
              <a:rect l="l" t="t" r="r" b="b"/>
              <a:pathLst>
                <a:path w="822959" h="686435">
                  <a:moveTo>
                    <a:pt x="0" y="685998"/>
                  </a:moveTo>
                  <a:lnTo>
                    <a:pt x="0" y="0"/>
                  </a:lnTo>
                  <a:lnTo>
                    <a:pt x="822874" y="0"/>
                  </a:lnTo>
                  <a:lnTo>
                    <a:pt x="822874" y="685998"/>
                  </a:lnTo>
                  <a:lnTo>
                    <a:pt x="0" y="685998"/>
                  </a:lnTo>
                  <a:close/>
                </a:path>
              </a:pathLst>
            </a:custGeom>
            <a:ln w="3175">
              <a:solidFill>
                <a:srgbClr val="404040"/>
              </a:solidFill>
            </a:ln>
          </p:spPr>
          <p:txBody>
            <a:bodyPr wrap="square" lIns="0" tIns="0" rIns="0" bIns="0" rtlCol="0"/>
            <a:lstStyle/>
            <a:p>
              <a:endParaRPr dirty="0"/>
            </a:p>
          </p:txBody>
        </p:sp>
      </p:grpSp>
      <p:sp>
        <p:nvSpPr>
          <p:cNvPr id="30" name="object 30"/>
          <p:cNvSpPr txBox="1"/>
          <p:nvPr/>
        </p:nvSpPr>
        <p:spPr>
          <a:xfrm>
            <a:off x="8680668" y="1698906"/>
            <a:ext cx="516031" cy="364361"/>
          </a:xfrm>
          <a:prstGeom prst="rect">
            <a:avLst/>
          </a:prstGeom>
        </p:spPr>
        <p:txBody>
          <a:bodyPr vert="horz" wrap="square" lIns="0" tIns="11206" rIns="0" bIns="0" rtlCol="0">
            <a:spAutoFit/>
          </a:bodyPr>
          <a:lstStyle/>
          <a:p>
            <a:pPr marL="11206" marR="4483" indent="47067" algn="just">
              <a:spcBef>
                <a:spcPts val="88"/>
              </a:spcBef>
            </a:pPr>
            <a:r>
              <a:rPr sz="794" b="1" spc="-4" dirty="0">
                <a:latin typeface="Arial"/>
                <a:cs typeface="Arial"/>
              </a:rPr>
              <a:t>P.3.8 RF </a:t>
            </a:r>
            <a:r>
              <a:rPr sz="794" b="1" dirty="0">
                <a:latin typeface="Arial"/>
                <a:cs typeface="Arial"/>
              </a:rPr>
              <a:t> </a:t>
            </a:r>
            <a:r>
              <a:rPr sz="794" b="1" spc="-4" dirty="0">
                <a:latin typeface="Arial"/>
                <a:cs typeface="Arial"/>
              </a:rPr>
              <a:t>Controls </a:t>
            </a:r>
            <a:r>
              <a:rPr sz="794" b="1" dirty="0">
                <a:latin typeface="Arial"/>
                <a:cs typeface="Arial"/>
              </a:rPr>
              <a:t> </a:t>
            </a:r>
            <a:r>
              <a:rPr sz="706" spc="-4" dirty="0">
                <a:latin typeface="Arial"/>
                <a:cs typeface="Arial"/>
              </a:rPr>
              <a:t>K</a:t>
            </a:r>
            <a:r>
              <a:rPr sz="706" spc="-9" dirty="0">
                <a:latin typeface="Arial"/>
                <a:cs typeface="Arial"/>
              </a:rPr>
              <a:t>a</a:t>
            </a:r>
            <a:r>
              <a:rPr sz="706" spc="-4" dirty="0">
                <a:latin typeface="Arial"/>
                <a:cs typeface="Arial"/>
              </a:rPr>
              <a:t>ren W</a:t>
            </a:r>
            <a:r>
              <a:rPr sz="706" spc="-9" dirty="0">
                <a:latin typeface="Arial"/>
                <a:cs typeface="Arial"/>
              </a:rPr>
              <a:t>h</a:t>
            </a:r>
            <a:r>
              <a:rPr sz="706" spc="-4" dirty="0">
                <a:latin typeface="Arial"/>
                <a:cs typeface="Arial"/>
              </a:rPr>
              <a:t>ite</a:t>
            </a:r>
            <a:endParaRPr sz="706" dirty="0">
              <a:latin typeface="Arial"/>
              <a:cs typeface="Arial"/>
            </a:endParaRPr>
          </a:p>
        </p:txBody>
      </p:sp>
      <p:grpSp>
        <p:nvGrpSpPr>
          <p:cNvPr id="31" name="object 31"/>
          <p:cNvGrpSpPr/>
          <p:nvPr/>
        </p:nvGrpSpPr>
        <p:grpSpPr>
          <a:xfrm>
            <a:off x="6087871" y="1325041"/>
            <a:ext cx="2855819" cy="890307"/>
            <a:chOff x="5019986" y="1501712"/>
            <a:chExt cx="3236595" cy="1009015"/>
          </a:xfrm>
        </p:grpSpPr>
        <p:sp>
          <p:nvSpPr>
            <p:cNvPr id="32" name="object 32"/>
            <p:cNvSpPr/>
            <p:nvPr/>
          </p:nvSpPr>
          <p:spPr>
            <a:xfrm>
              <a:off x="5026336" y="1508062"/>
              <a:ext cx="3223895" cy="296545"/>
            </a:xfrm>
            <a:custGeom>
              <a:avLst/>
              <a:gdLst/>
              <a:ahLst/>
              <a:cxnLst/>
              <a:rect l="l" t="t" r="r" b="b"/>
              <a:pathLst>
                <a:path w="3223895" h="296544">
                  <a:moveTo>
                    <a:pt x="0" y="0"/>
                  </a:moveTo>
                  <a:lnTo>
                    <a:pt x="0" y="182231"/>
                  </a:lnTo>
                  <a:lnTo>
                    <a:pt x="3223464" y="182231"/>
                  </a:lnTo>
                  <a:lnTo>
                    <a:pt x="3223464" y="296429"/>
                  </a:lnTo>
                </a:path>
              </a:pathLst>
            </a:custGeom>
            <a:ln w="12688">
              <a:solidFill>
                <a:srgbClr val="404040"/>
              </a:solidFill>
            </a:ln>
          </p:spPr>
          <p:txBody>
            <a:bodyPr wrap="square" lIns="0" tIns="0" rIns="0" bIns="0" rtlCol="0"/>
            <a:lstStyle/>
            <a:p>
              <a:endParaRPr dirty="0"/>
            </a:p>
          </p:txBody>
        </p:sp>
        <p:pic>
          <p:nvPicPr>
            <p:cNvPr id="33" name="object 33"/>
            <p:cNvPicPr/>
            <p:nvPr/>
          </p:nvPicPr>
          <p:blipFill>
            <a:blip r:embed="rId10" cstate="print"/>
            <a:stretch>
              <a:fillRect/>
            </a:stretch>
          </p:blipFill>
          <p:spPr>
            <a:xfrm>
              <a:off x="5756006" y="1820254"/>
              <a:ext cx="826988" cy="690109"/>
            </a:xfrm>
            <a:prstGeom prst="rect">
              <a:avLst/>
            </a:prstGeom>
          </p:spPr>
        </p:pic>
        <p:pic>
          <p:nvPicPr>
            <p:cNvPr id="34" name="object 34"/>
            <p:cNvPicPr/>
            <p:nvPr/>
          </p:nvPicPr>
          <p:blipFill>
            <a:blip r:embed="rId6" cstate="print"/>
            <a:stretch>
              <a:fillRect/>
            </a:stretch>
          </p:blipFill>
          <p:spPr>
            <a:xfrm>
              <a:off x="5736632" y="1804491"/>
              <a:ext cx="822874" cy="685998"/>
            </a:xfrm>
            <a:prstGeom prst="rect">
              <a:avLst/>
            </a:prstGeom>
          </p:spPr>
        </p:pic>
        <p:sp>
          <p:nvSpPr>
            <p:cNvPr id="35" name="object 35"/>
            <p:cNvSpPr/>
            <p:nvPr/>
          </p:nvSpPr>
          <p:spPr>
            <a:xfrm>
              <a:off x="5736632" y="1804491"/>
              <a:ext cx="822960" cy="686435"/>
            </a:xfrm>
            <a:custGeom>
              <a:avLst/>
              <a:gdLst/>
              <a:ahLst/>
              <a:cxnLst/>
              <a:rect l="l" t="t" r="r" b="b"/>
              <a:pathLst>
                <a:path w="822959" h="686435">
                  <a:moveTo>
                    <a:pt x="0" y="685998"/>
                  </a:moveTo>
                  <a:lnTo>
                    <a:pt x="0" y="0"/>
                  </a:lnTo>
                  <a:lnTo>
                    <a:pt x="822874" y="0"/>
                  </a:lnTo>
                  <a:lnTo>
                    <a:pt x="822874" y="685998"/>
                  </a:lnTo>
                  <a:lnTo>
                    <a:pt x="0" y="685998"/>
                  </a:lnTo>
                  <a:close/>
                </a:path>
              </a:pathLst>
            </a:custGeom>
            <a:ln w="3175">
              <a:solidFill>
                <a:srgbClr val="404040"/>
              </a:solidFill>
            </a:ln>
          </p:spPr>
          <p:txBody>
            <a:bodyPr wrap="square" lIns="0" tIns="0" rIns="0" bIns="0" rtlCol="0"/>
            <a:lstStyle/>
            <a:p>
              <a:endParaRPr dirty="0"/>
            </a:p>
          </p:txBody>
        </p:sp>
      </p:grpSp>
      <p:sp>
        <p:nvSpPr>
          <p:cNvPr id="36" name="object 36"/>
          <p:cNvSpPr txBox="1"/>
          <p:nvPr/>
        </p:nvSpPr>
        <p:spPr>
          <a:xfrm>
            <a:off x="6753307" y="1638878"/>
            <a:ext cx="659466" cy="479777"/>
          </a:xfrm>
          <a:prstGeom prst="rect">
            <a:avLst/>
          </a:prstGeom>
        </p:spPr>
        <p:txBody>
          <a:bodyPr vert="horz" wrap="square" lIns="0" tIns="11206" rIns="0" bIns="0" rtlCol="0">
            <a:spAutoFit/>
          </a:bodyPr>
          <a:lstStyle/>
          <a:p>
            <a:pPr marL="198355" marR="87411" indent="-103660">
              <a:spcBef>
                <a:spcPts val="88"/>
              </a:spcBef>
            </a:pPr>
            <a:r>
              <a:rPr sz="794" b="1" spc="-4" dirty="0">
                <a:latin typeface="Arial"/>
                <a:cs typeface="Arial"/>
              </a:rPr>
              <a:t>P.3.</a:t>
            </a:r>
            <a:r>
              <a:rPr sz="794" b="1" dirty="0">
                <a:latin typeface="Arial"/>
                <a:cs typeface="Arial"/>
              </a:rPr>
              <a:t>6</a:t>
            </a:r>
            <a:r>
              <a:rPr sz="794" b="1" spc="-4" dirty="0">
                <a:latin typeface="Arial"/>
                <a:cs typeface="Arial"/>
              </a:rPr>
              <a:t> New  Linac</a:t>
            </a:r>
            <a:endParaRPr sz="794" dirty="0">
              <a:latin typeface="Arial"/>
              <a:cs typeface="Arial"/>
            </a:endParaRPr>
          </a:p>
          <a:p>
            <a:pPr marL="58274">
              <a:lnSpc>
                <a:spcPts val="949"/>
              </a:lnSpc>
            </a:pPr>
            <a:r>
              <a:rPr sz="794" b="1" spc="-4" dirty="0">
                <a:latin typeface="Arial"/>
                <a:cs typeface="Arial"/>
              </a:rPr>
              <a:t>Modulators</a:t>
            </a:r>
            <a:endParaRPr sz="794" dirty="0">
              <a:latin typeface="Arial"/>
              <a:cs typeface="Arial"/>
            </a:endParaRPr>
          </a:p>
          <a:p>
            <a:pPr marL="11206">
              <a:spcBef>
                <a:spcPts val="4"/>
              </a:spcBef>
            </a:pPr>
            <a:r>
              <a:rPr sz="706" spc="-4" dirty="0">
                <a:latin typeface="Arial"/>
                <a:cs typeface="Arial"/>
              </a:rPr>
              <a:t>D</a:t>
            </a:r>
            <a:r>
              <a:rPr sz="706" spc="-9" dirty="0">
                <a:latin typeface="Arial"/>
                <a:cs typeface="Arial"/>
              </a:rPr>
              <a:t>a</a:t>
            </a:r>
            <a:r>
              <a:rPr sz="706" spc="-4" dirty="0">
                <a:latin typeface="Arial"/>
                <a:cs typeface="Arial"/>
              </a:rPr>
              <a:t>vid An</a:t>
            </a:r>
            <a:r>
              <a:rPr sz="706" spc="-9" dirty="0">
                <a:latin typeface="Arial"/>
                <a:cs typeface="Arial"/>
              </a:rPr>
              <a:t>d</a:t>
            </a:r>
            <a:r>
              <a:rPr sz="706" spc="-4" dirty="0">
                <a:latin typeface="Arial"/>
                <a:cs typeface="Arial"/>
              </a:rPr>
              <a:t>ers</a:t>
            </a:r>
            <a:r>
              <a:rPr sz="706" spc="-9" dirty="0">
                <a:latin typeface="Arial"/>
                <a:cs typeface="Arial"/>
              </a:rPr>
              <a:t>on</a:t>
            </a:r>
            <a:endParaRPr sz="706" dirty="0">
              <a:latin typeface="Arial"/>
              <a:cs typeface="Arial"/>
            </a:endParaRPr>
          </a:p>
        </p:txBody>
      </p:sp>
      <p:grpSp>
        <p:nvGrpSpPr>
          <p:cNvPr id="37" name="object 37"/>
          <p:cNvGrpSpPr/>
          <p:nvPr/>
        </p:nvGrpSpPr>
        <p:grpSpPr>
          <a:xfrm>
            <a:off x="4804307" y="1325041"/>
            <a:ext cx="2284879" cy="890307"/>
            <a:chOff x="3565281" y="1501712"/>
            <a:chExt cx="2589530" cy="1009015"/>
          </a:xfrm>
        </p:grpSpPr>
        <p:sp>
          <p:nvSpPr>
            <p:cNvPr id="38" name="object 38"/>
            <p:cNvSpPr/>
            <p:nvPr/>
          </p:nvSpPr>
          <p:spPr>
            <a:xfrm>
              <a:off x="5026336" y="1508062"/>
              <a:ext cx="1122045" cy="296545"/>
            </a:xfrm>
            <a:custGeom>
              <a:avLst/>
              <a:gdLst/>
              <a:ahLst/>
              <a:cxnLst/>
              <a:rect l="l" t="t" r="r" b="b"/>
              <a:pathLst>
                <a:path w="1122045" h="296544">
                  <a:moveTo>
                    <a:pt x="0" y="0"/>
                  </a:moveTo>
                  <a:lnTo>
                    <a:pt x="0" y="182231"/>
                  </a:lnTo>
                  <a:lnTo>
                    <a:pt x="1121733" y="182231"/>
                  </a:lnTo>
                  <a:lnTo>
                    <a:pt x="1121733" y="296429"/>
                  </a:lnTo>
                </a:path>
              </a:pathLst>
            </a:custGeom>
            <a:ln w="12688">
              <a:solidFill>
                <a:srgbClr val="404040"/>
              </a:solidFill>
            </a:ln>
          </p:spPr>
          <p:txBody>
            <a:bodyPr wrap="square" lIns="0" tIns="0" rIns="0" bIns="0" rtlCol="0"/>
            <a:lstStyle/>
            <a:p>
              <a:endParaRPr dirty="0"/>
            </a:p>
          </p:txBody>
        </p:sp>
        <p:pic>
          <p:nvPicPr>
            <p:cNvPr id="39" name="object 39"/>
            <p:cNvPicPr/>
            <p:nvPr/>
          </p:nvPicPr>
          <p:blipFill>
            <a:blip r:embed="rId11" cstate="print"/>
            <a:stretch>
              <a:fillRect/>
            </a:stretch>
          </p:blipFill>
          <p:spPr>
            <a:xfrm>
              <a:off x="3582629" y="1820254"/>
              <a:ext cx="826988" cy="690109"/>
            </a:xfrm>
            <a:prstGeom prst="rect">
              <a:avLst/>
            </a:prstGeom>
          </p:spPr>
        </p:pic>
        <p:pic>
          <p:nvPicPr>
            <p:cNvPr id="40" name="object 40"/>
            <p:cNvPicPr/>
            <p:nvPr/>
          </p:nvPicPr>
          <p:blipFill>
            <a:blip r:embed="rId6" cstate="print"/>
            <a:stretch>
              <a:fillRect/>
            </a:stretch>
          </p:blipFill>
          <p:spPr>
            <a:xfrm>
              <a:off x="3566868" y="1804491"/>
              <a:ext cx="822064" cy="685998"/>
            </a:xfrm>
            <a:prstGeom prst="rect">
              <a:avLst/>
            </a:prstGeom>
          </p:spPr>
        </p:pic>
        <p:sp>
          <p:nvSpPr>
            <p:cNvPr id="41" name="object 41"/>
            <p:cNvSpPr/>
            <p:nvPr/>
          </p:nvSpPr>
          <p:spPr>
            <a:xfrm>
              <a:off x="3566868" y="1804491"/>
              <a:ext cx="822325" cy="686435"/>
            </a:xfrm>
            <a:custGeom>
              <a:avLst/>
              <a:gdLst/>
              <a:ahLst/>
              <a:cxnLst/>
              <a:rect l="l" t="t" r="r" b="b"/>
              <a:pathLst>
                <a:path w="822325" h="686435">
                  <a:moveTo>
                    <a:pt x="0" y="685998"/>
                  </a:moveTo>
                  <a:lnTo>
                    <a:pt x="0" y="0"/>
                  </a:lnTo>
                  <a:lnTo>
                    <a:pt x="822064" y="0"/>
                  </a:lnTo>
                  <a:lnTo>
                    <a:pt x="822064" y="685998"/>
                  </a:lnTo>
                  <a:lnTo>
                    <a:pt x="0" y="685998"/>
                  </a:lnTo>
                  <a:close/>
                </a:path>
              </a:pathLst>
            </a:custGeom>
            <a:ln w="3175">
              <a:solidFill>
                <a:srgbClr val="404040"/>
              </a:solidFill>
            </a:ln>
          </p:spPr>
          <p:txBody>
            <a:bodyPr wrap="square" lIns="0" tIns="0" rIns="0" bIns="0" rtlCol="0"/>
            <a:lstStyle/>
            <a:p>
              <a:endParaRPr dirty="0"/>
            </a:p>
          </p:txBody>
        </p:sp>
      </p:grpSp>
      <p:sp>
        <p:nvSpPr>
          <p:cNvPr id="42" name="object 42"/>
          <p:cNvSpPr txBox="1"/>
          <p:nvPr/>
        </p:nvSpPr>
        <p:spPr>
          <a:xfrm>
            <a:off x="4883831" y="1759650"/>
            <a:ext cx="570940" cy="242148"/>
          </a:xfrm>
          <a:prstGeom prst="rect">
            <a:avLst/>
          </a:prstGeom>
        </p:spPr>
        <p:txBody>
          <a:bodyPr vert="horz" wrap="square" lIns="0" tIns="11206" rIns="0" bIns="0" rtlCol="0">
            <a:spAutoFit/>
          </a:bodyPr>
          <a:lstStyle/>
          <a:p>
            <a:pPr marL="23534">
              <a:spcBef>
                <a:spcPts val="88"/>
              </a:spcBef>
            </a:pPr>
            <a:r>
              <a:rPr sz="794" b="1" spc="-4" dirty="0">
                <a:latin typeface="Arial"/>
                <a:cs typeface="Arial"/>
              </a:rPr>
              <a:t>P.3.</a:t>
            </a:r>
            <a:r>
              <a:rPr sz="794" b="1" dirty="0">
                <a:latin typeface="Arial"/>
                <a:cs typeface="Arial"/>
              </a:rPr>
              <a:t>4</a:t>
            </a:r>
            <a:r>
              <a:rPr sz="794" b="1" spc="-4" dirty="0">
                <a:latin typeface="Arial"/>
                <a:cs typeface="Arial"/>
              </a:rPr>
              <a:t> </a:t>
            </a:r>
            <a:r>
              <a:rPr sz="794" b="1" spc="4" dirty="0">
                <a:latin typeface="Arial"/>
                <a:cs typeface="Arial"/>
              </a:rPr>
              <a:t>L</a:t>
            </a:r>
            <a:r>
              <a:rPr sz="794" b="1" spc="-4" dirty="0">
                <a:latin typeface="Arial"/>
                <a:cs typeface="Arial"/>
              </a:rPr>
              <a:t>LRF</a:t>
            </a:r>
            <a:endParaRPr sz="794" dirty="0">
              <a:latin typeface="Arial"/>
              <a:cs typeface="Arial"/>
            </a:endParaRPr>
          </a:p>
          <a:p>
            <a:pPr marL="11206">
              <a:spcBef>
                <a:spcPts val="4"/>
              </a:spcBef>
            </a:pPr>
            <a:r>
              <a:rPr sz="706" spc="-4" dirty="0">
                <a:latin typeface="Arial"/>
                <a:cs typeface="Arial"/>
              </a:rPr>
              <a:t>Mark Cr</a:t>
            </a:r>
            <a:r>
              <a:rPr sz="706" spc="-9" dirty="0">
                <a:latin typeface="Arial"/>
                <a:cs typeface="Arial"/>
              </a:rPr>
              <a:t>o</a:t>
            </a:r>
            <a:r>
              <a:rPr sz="706" spc="-4" dirty="0">
                <a:latin typeface="Arial"/>
                <a:cs typeface="Arial"/>
              </a:rPr>
              <a:t>fford</a:t>
            </a:r>
            <a:endParaRPr sz="706" dirty="0">
              <a:latin typeface="Arial"/>
              <a:cs typeface="Arial"/>
            </a:endParaRPr>
          </a:p>
        </p:txBody>
      </p:sp>
      <p:grpSp>
        <p:nvGrpSpPr>
          <p:cNvPr id="43" name="object 43"/>
          <p:cNvGrpSpPr/>
          <p:nvPr/>
        </p:nvGrpSpPr>
        <p:grpSpPr>
          <a:xfrm>
            <a:off x="2022247" y="1325041"/>
            <a:ext cx="4077260" cy="890307"/>
            <a:chOff x="412279" y="1501712"/>
            <a:chExt cx="4620895" cy="1009015"/>
          </a:xfrm>
        </p:grpSpPr>
        <p:sp>
          <p:nvSpPr>
            <p:cNvPr id="44" name="object 44"/>
            <p:cNvSpPr/>
            <p:nvPr/>
          </p:nvSpPr>
          <p:spPr>
            <a:xfrm>
              <a:off x="3977495" y="1508062"/>
              <a:ext cx="1049020" cy="296545"/>
            </a:xfrm>
            <a:custGeom>
              <a:avLst/>
              <a:gdLst/>
              <a:ahLst/>
              <a:cxnLst/>
              <a:rect l="l" t="t" r="r" b="b"/>
              <a:pathLst>
                <a:path w="1049020" h="296544">
                  <a:moveTo>
                    <a:pt x="1048840" y="0"/>
                  </a:moveTo>
                  <a:lnTo>
                    <a:pt x="1048840" y="182231"/>
                  </a:lnTo>
                  <a:lnTo>
                    <a:pt x="0" y="182231"/>
                  </a:lnTo>
                  <a:lnTo>
                    <a:pt x="0" y="296429"/>
                  </a:lnTo>
                </a:path>
              </a:pathLst>
            </a:custGeom>
            <a:ln w="12688">
              <a:solidFill>
                <a:srgbClr val="404040"/>
              </a:solidFill>
            </a:ln>
          </p:spPr>
          <p:txBody>
            <a:bodyPr wrap="square" lIns="0" tIns="0" rIns="0" bIns="0" rtlCol="0"/>
            <a:lstStyle/>
            <a:p>
              <a:endParaRPr dirty="0"/>
            </a:p>
          </p:txBody>
        </p:sp>
        <p:pic>
          <p:nvPicPr>
            <p:cNvPr id="45" name="object 45"/>
            <p:cNvPicPr/>
            <p:nvPr/>
          </p:nvPicPr>
          <p:blipFill>
            <a:blip r:embed="rId12" cstate="print"/>
            <a:stretch>
              <a:fillRect/>
            </a:stretch>
          </p:blipFill>
          <p:spPr>
            <a:xfrm>
              <a:off x="432430" y="1820254"/>
              <a:ext cx="826988" cy="690109"/>
            </a:xfrm>
            <a:prstGeom prst="rect">
              <a:avLst/>
            </a:prstGeom>
          </p:spPr>
        </p:pic>
        <p:pic>
          <p:nvPicPr>
            <p:cNvPr id="46" name="object 46"/>
            <p:cNvPicPr/>
            <p:nvPr/>
          </p:nvPicPr>
          <p:blipFill>
            <a:blip r:embed="rId6" cstate="print"/>
            <a:stretch>
              <a:fillRect/>
            </a:stretch>
          </p:blipFill>
          <p:spPr>
            <a:xfrm>
              <a:off x="413866" y="1804491"/>
              <a:ext cx="822064" cy="685998"/>
            </a:xfrm>
            <a:prstGeom prst="rect">
              <a:avLst/>
            </a:prstGeom>
          </p:spPr>
        </p:pic>
        <p:sp>
          <p:nvSpPr>
            <p:cNvPr id="47" name="object 47"/>
            <p:cNvSpPr/>
            <p:nvPr/>
          </p:nvSpPr>
          <p:spPr>
            <a:xfrm>
              <a:off x="413866" y="1804491"/>
              <a:ext cx="822325" cy="686435"/>
            </a:xfrm>
            <a:custGeom>
              <a:avLst/>
              <a:gdLst/>
              <a:ahLst/>
              <a:cxnLst/>
              <a:rect l="l" t="t" r="r" b="b"/>
              <a:pathLst>
                <a:path w="822325" h="686435">
                  <a:moveTo>
                    <a:pt x="0" y="685998"/>
                  </a:moveTo>
                  <a:lnTo>
                    <a:pt x="0" y="0"/>
                  </a:lnTo>
                  <a:lnTo>
                    <a:pt x="822064" y="0"/>
                  </a:lnTo>
                  <a:lnTo>
                    <a:pt x="822064" y="685998"/>
                  </a:lnTo>
                  <a:lnTo>
                    <a:pt x="0" y="685998"/>
                  </a:lnTo>
                  <a:close/>
                </a:path>
              </a:pathLst>
            </a:custGeom>
            <a:ln w="3175">
              <a:solidFill>
                <a:srgbClr val="404040"/>
              </a:solidFill>
            </a:ln>
          </p:spPr>
          <p:txBody>
            <a:bodyPr wrap="square" lIns="0" tIns="0" rIns="0" bIns="0" rtlCol="0"/>
            <a:lstStyle/>
            <a:p>
              <a:endParaRPr dirty="0"/>
            </a:p>
          </p:txBody>
        </p:sp>
      </p:grpSp>
      <p:sp>
        <p:nvSpPr>
          <p:cNvPr id="48" name="object 48"/>
          <p:cNvSpPr txBox="1"/>
          <p:nvPr/>
        </p:nvSpPr>
        <p:spPr>
          <a:xfrm>
            <a:off x="2067428" y="1578135"/>
            <a:ext cx="638735" cy="614814"/>
          </a:xfrm>
          <a:prstGeom prst="rect">
            <a:avLst/>
          </a:prstGeom>
        </p:spPr>
        <p:txBody>
          <a:bodyPr vert="horz" wrap="square" lIns="0" tIns="11206" rIns="0" bIns="0" rtlCol="0">
            <a:spAutoFit/>
          </a:bodyPr>
          <a:lstStyle/>
          <a:p>
            <a:pPr marL="560" algn="ctr">
              <a:lnSpc>
                <a:spcPts val="953"/>
              </a:lnSpc>
              <a:spcBef>
                <a:spcPts val="88"/>
              </a:spcBef>
            </a:pPr>
            <a:r>
              <a:rPr sz="794" b="1" spc="-4" dirty="0">
                <a:latin typeface="Arial"/>
                <a:cs typeface="Arial"/>
              </a:rPr>
              <a:t>P.3.1</a:t>
            </a:r>
            <a:endParaRPr sz="794" dirty="0">
              <a:latin typeface="Arial"/>
              <a:cs typeface="Arial"/>
            </a:endParaRPr>
          </a:p>
          <a:p>
            <a:pPr marL="11206" marR="4483" algn="ctr"/>
            <a:r>
              <a:rPr sz="794" b="1" dirty="0">
                <a:latin typeface="Arial"/>
                <a:cs typeface="Arial"/>
              </a:rPr>
              <a:t>Management  and </a:t>
            </a:r>
            <a:r>
              <a:rPr sz="794" b="1" spc="-4" dirty="0">
                <a:latin typeface="Arial"/>
                <a:cs typeface="Arial"/>
              </a:rPr>
              <a:t>System </a:t>
            </a:r>
            <a:r>
              <a:rPr sz="794" b="1" dirty="0">
                <a:latin typeface="Arial"/>
                <a:cs typeface="Arial"/>
              </a:rPr>
              <a:t> </a:t>
            </a:r>
            <a:r>
              <a:rPr sz="794" b="1" spc="-4" dirty="0">
                <a:latin typeface="Arial"/>
                <a:cs typeface="Arial"/>
              </a:rPr>
              <a:t>Integration </a:t>
            </a:r>
            <a:r>
              <a:rPr sz="794" b="1" dirty="0">
                <a:latin typeface="Arial"/>
                <a:cs typeface="Arial"/>
              </a:rPr>
              <a:t> </a:t>
            </a:r>
            <a:r>
              <a:rPr sz="706" spc="-4" dirty="0">
                <a:latin typeface="Arial"/>
                <a:cs typeface="Arial"/>
              </a:rPr>
              <a:t>John</a:t>
            </a:r>
            <a:r>
              <a:rPr sz="706" spc="-9" dirty="0">
                <a:latin typeface="Arial"/>
                <a:cs typeface="Arial"/>
              </a:rPr>
              <a:t> </a:t>
            </a:r>
            <a:r>
              <a:rPr sz="706" spc="-4" dirty="0">
                <a:latin typeface="Arial"/>
                <a:cs typeface="Arial"/>
              </a:rPr>
              <a:t>Moss</a:t>
            </a:r>
            <a:endParaRPr sz="706" dirty="0">
              <a:latin typeface="Arial"/>
              <a:cs typeface="Arial"/>
            </a:endParaRPr>
          </a:p>
        </p:txBody>
      </p:sp>
      <p:grpSp>
        <p:nvGrpSpPr>
          <p:cNvPr id="49" name="object 49"/>
          <p:cNvGrpSpPr/>
          <p:nvPr/>
        </p:nvGrpSpPr>
        <p:grpSpPr>
          <a:xfrm>
            <a:off x="2381077" y="1325041"/>
            <a:ext cx="7864849" cy="890307"/>
            <a:chOff x="818954" y="1501712"/>
            <a:chExt cx="8913495" cy="1009015"/>
          </a:xfrm>
        </p:grpSpPr>
        <p:sp>
          <p:nvSpPr>
            <p:cNvPr id="50" name="object 50"/>
            <p:cNvSpPr/>
            <p:nvPr/>
          </p:nvSpPr>
          <p:spPr>
            <a:xfrm>
              <a:off x="825304" y="1508062"/>
              <a:ext cx="4201160" cy="296545"/>
            </a:xfrm>
            <a:custGeom>
              <a:avLst/>
              <a:gdLst/>
              <a:ahLst/>
              <a:cxnLst/>
              <a:rect l="l" t="t" r="r" b="b"/>
              <a:pathLst>
                <a:path w="4201160" h="296544">
                  <a:moveTo>
                    <a:pt x="4201032" y="0"/>
                  </a:moveTo>
                  <a:lnTo>
                    <a:pt x="4201032" y="182231"/>
                  </a:lnTo>
                  <a:lnTo>
                    <a:pt x="0" y="182231"/>
                  </a:lnTo>
                  <a:lnTo>
                    <a:pt x="0" y="296429"/>
                  </a:lnTo>
                </a:path>
              </a:pathLst>
            </a:custGeom>
            <a:ln w="12688">
              <a:solidFill>
                <a:srgbClr val="404040"/>
              </a:solidFill>
            </a:ln>
          </p:spPr>
          <p:txBody>
            <a:bodyPr wrap="square" lIns="0" tIns="0" rIns="0" bIns="0" rtlCol="0"/>
            <a:lstStyle/>
            <a:p>
              <a:endParaRPr dirty="0"/>
            </a:p>
          </p:txBody>
        </p:sp>
        <p:pic>
          <p:nvPicPr>
            <p:cNvPr id="51" name="object 51"/>
            <p:cNvPicPr/>
            <p:nvPr/>
          </p:nvPicPr>
          <p:blipFill>
            <a:blip r:embed="rId13" cstate="print"/>
            <a:stretch>
              <a:fillRect/>
            </a:stretch>
          </p:blipFill>
          <p:spPr>
            <a:xfrm>
              <a:off x="8905395" y="1820254"/>
              <a:ext cx="826988" cy="690109"/>
            </a:xfrm>
            <a:prstGeom prst="rect">
              <a:avLst/>
            </a:prstGeom>
          </p:spPr>
        </p:pic>
        <p:pic>
          <p:nvPicPr>
            <p:cNvPr id="52" name="object 52"/>
            <p:cNvPicPr/>
            <p:nvPr/>
          </p:nvPicPr>
          <p:blipFill>
            <a:blip r:embed="rId6" cstate="print"/>
            <a:stretch>
              <a:fillRect/>
            </a:stretch>
          </p:blipFill>
          <p:spPr>
            <a:xfrm>
              <a:off x="8889634" y="1804491"/>
              <a:ext cx="822064" cy="685998"/>
            </a:xfrm>
            <a:prstGeom prst="rect">
              <a:avLst/>
            </a:prstGeom>
          </p:spPr>
        </p:pic>
        <p:sp>
          <p:nvSpPr>
            <p:cNvPr id="53" name="object 53"/>
            <p:cNvSpPr/>
            <p:nvPr/>
          </p:nvSpPr>
          <p:spPr>
            <a:xfrm>
              <a:off x="8889634" y="1804491"/>
              <a:ext cx="822325" cy="686435"/>
            </a:xfrm>
            <a:custGeom>
              <a:avLst/>
              <a:gdLst/>
              <a:ahLst/>
              <a:cxnLst/>
              <a:rect l="l" t="t" r="r" b="b"/>
              <a:pathLst>
                <a:path w="822325" h="686435">
                  <a:moveTo>
                    <a:pt x="0" y="685998"/>
                  </a:moveTo>
                  <a:lnTo>
                    <a:pt x="0" y="0"/>
                  </a:lnTo>
                  <a:lnTo>
                    <a:pt x="822064" y="0"/>
                  </a:lnTo>
                  <a:lnTo>
                    <a:pt x="822064" y="685998"/>
                  </a:lnTo>
                  <a:lnTo>
                    <a:pt x="0" y="685998"/>
                  </a:lnTo>
                  <a:close/>
                </a:path>
              </a:pathLst>
            </a:custGeom>
            <a:ln w="3175">
              <a:solidFill>
                <a:srgbClr val="404040"/>
              </a:solidFill>
            </a:ln>
          </p:spPr>
          <p:txBody>
            <a:bodyPr wrap="square" lIns="0" tIns="0" rIns="0" bIns="0" rtlCol="0"/>
            <a:lstStyle/>
            <a:p>
              <a:endParaRPr dirty="0"/>
            </a:p>
          </p:txBody>
        </p:sp>
      </p:grpSp>
      <p:sp>
        <p:nvSpPr>
          <p:cNvPr id="54" name="object 54"/>
          <p:cNvSpPr txBox="1"/>
          <p:nvPr/>
        </p:nvSpPr>
        <p:spPr>
          <a:xfrm>
            <a:off x="9565381" y="1698906"/>
            <a:ext cx="599515" cy="364361"/>
          </a:xfrm>
          <a:prstGeom prst="rect">
            <a:avLst/>
          </a:prstGeom>
        </p:spPr>
        <p:txBody>
          <a:bodyPr vert="horz" wrap="square" lIns="0" tIns="11206" rIns="0" bIns="0" rtlCol="0">
            <a:spAutoFit/>
          </a:bodyPr>
          <a:lstStyle/>
          <a:p>
            <a:pPr marL="53231" marR="4483" indent="-42585">
              <a:spcBef>
                <a:spcPts val="88"/>
              </a:spcBef>
            </a:pPr>
            <a:r>
              <a:rPr sz="794" b="1" spc="-4" dirty="0">
                <a:latin typeface="Arial"/>
                <a:cs typeface="Arial"/>
              </a:rPr>
              <a:t>P.</a:t>
            </a:r>
            <a:r>
              <a:rPr sz="794" b="1" dirty="0">
                <a:latin typeface="Arial"/>
                <a:cs typeface="Arial"/>
              </a:rPr>
              <a:t>3</a:t>
            </a:r>
            <a:r>
              <a:rPr sz="794" b="1" spc="-4" dirty="0">
                <a:latin typeface="Arial"/>
                <a:cs typeface="Arial"/>
              </a:rPr>
              <a:t>.</a:t>
            </a:r>
            <a:r>
              <a:rPr sz="794" b="1" dirty="0">
                <a:latin typeface="Arial"/>
                <a:cs typeface="Arial"/>
              </a:rPr>
              <a:t>9</a:t>
            </a:r>
            <a:r>
              <a:rPr sz="794" b="1" spc="-4" dirty="0">
                <a:latin typeface="Arial"/>
                <a:cs typeface="Arial"/>
              </a:rPr>
              <a:t> </a:t>
            </a:r>
            <a:r>
              <a:rPr sz="794" b="1" dirty="0">
                <a:latin typeface="Arial"/>
                <a:cs typeface="Arial"/>
              </a:rPr>
              <a:t>G</a:t>
            </a:r>
            <a:r>
              <a:rPr sz="794" b="1" spc="-4" dirty="0">
                <a:latin typeface="Arial"/>
                <a:cs typeface="Arial"/>
              </a:rPr>
              <a:t>l</a:t>
            </a:r>
            <a:r>
              <a:rPr sz="794" b="1" spc="4" dirty="0">
                <a:latin typeface="Arial"/>
                <a:cs typeface="Arial"/>
              </a:rPr>
              <a:t>o</a:t>
            </a:r>
            <a:r>
              <a:rPr sz="794" b="1" spc="-4" dirty="0">
                <a:latin typeface="Arial"/>
                <a:cs typeface="Arial"/>
              </a:rPr>
              <a:t>bal  Controls </a:t>
            </a:r>
            <a:r>
              <a:rPr sz="794" b="1" dirty="0">
                <a:latin typeface="Arial"/>
                <a:cs typeface="Arial"/>
              </a:rPr>
              <a:t> </a:t>
            </a:r>
            <a:r>
              <a:rPr sz="706" spc="-4" dirty="0">
                <a:latin typeface="Arial"/>
                <a:cs typeface="Arial"/>
              </a:rPr>
              <a:t>Karen</a:t>
            </a:r>
            <a:r>
              <a:rPr sz="706" spc="-31" dirty="0">
                <a:latin typeface="Arial"/>
                <a:cs typeface="Arial"/>
              </a:rPr>
              <a:t> </a:t>
            </a:r>
            <a:r>
              <a:rPr sz="706" spc="-4" dirty="0">
                <a:latin typeface="Arial"/>
                <a:cs typeface="Arial"/>
              </a:rPr>
              <a:t>White</a:t>
            </a:r>
            <a:endParaRPr sz="706" dirty="0">
              <a:latin typeface="Arial"/>
              <a:cs typeface="Arial"/>
            </a:endParaRPr>
          </a:p>
        </p:txBody>
      </p:sp>
      <p:grpSp>
        <p:nvGrpSpPr>
          <p:cNvPr id="55" name="object 55"/>
          <p:cNvGrpSpPr/>
          <p:nvPr/>
        </p:nvGrpSpPr>
        <p:grpSpPr>
          <a:xfrm>
            <a:off x="5731184" y="1325041"/>
            <a:ext cx="4140013" cy="890307"/>
            <a:chOff x="4615741" y="1501712"/>
            <a:chExt cx="4692015" cy="1009015"/>
          </a:xfrm>
        </p:grpSpPr>
        <p:sp>
          <p:nvSpPr>
            <p:cNvPr id="56" name="object 56"/>
            <p:cNvSpPr/>
            <p:nvPr/>
          </p:nvSpPr>
          <p:spPr>
            <a:xfrm>
              <a:off x="5026336" y="1508062"/>
              <a:ext cx="4274820" cy="296545"/>
            </a:xfrm>
            <a:custGeom>
              <a:avLst/>
              <a:gdLst/>
              <a:ahLst/>
              <a:cxnLst/>
              <a:rect l="l" t="t" r="r" b="b"/>
              <a:pathLst>
                <a:path w="4274820" h="296544">
                  <a:moveTo>
                    <a:pt x="0" y="0"/>
                  </a:moveTo>
                  <a:lnTo>
                    <a:pt x="0" y="182231"/>
                  </a:lnTo>
                  <a:lnTo>
                    <a:pt x="4274734" y="182231"/>
                  </a:lnTo>
                  <a:lnTo>
                    <a:pt x="4274734" y="296429"/>
                  </a:lnTo>
                </a:path>
              </a:pathLst>
            </a:custGeom>
            <a:ln w="12688">
              <a:solidFill>
                <a:srgbClr val="404040"/>
              </a:solidFill>
            </a:ln>
          </p:spPr>
          <p:txBody>
            <a:bodyPr wrap="square" lIns="0" tIns="0" rIns="0" bIns="0" rtlCol="0"/>
            <a:lstStyle/>
            <a:p>
              <a:endParaRPr dirty="0"/>
            </a:p>
          </p:txBody>
        </p:sp>
        <p:pic>
          <p:nvPicPr>
            <p:cNvPr id="57" name="object 57"/>
            <p:cNvPicPr/>
            <p:nvPr/>
          </p:nvPicPr>
          <p:blipFill>
            <a:blip r:embed="rId14" cstate="print"/>
            <a:stretch>
              <a:fillRect/>
            </a:stretch>
          </p:blipFill>
          <p:spPr>
            <a:xfrm>
              <a:off x="4633900" y="1820254"/>
              <a:ext cx="826988" cy="690109"/>
            </a:xfrm>
            <a:prstGeom prst="rect">
              <a:avLst/>
            </a:prstGeom>
          </p:spPr>
        </p:pic>
        <p:pic>
          <p:nvPicPr>
            <p:cNvPr id="58" name="object 58"/>
            <p:cNvPicPr/>
            <p:nvPr/>
          </p:nvPicPr>
          <p:blipFill>
            <a:blip r:embed="rId6" cstate="print"/>
            <a:stretch>
              <a:fillRect/>
            </a:stretch>
          </p:blipFill>
          <p:spPr>
            <a:xfrm>
              <a:off x="4617329" y="1804491"/>
              <a:ext cx="822874" cy="685998"/>
            </a:xfrm>
            <a:prstGeom prst="rect">
              <a:avLst/>
            </a:prstGeom>
          </p:spPr>
        </p:pic>
        <p:sp>
          <p:nvSpPr>
            <p:cNvPr id="59" name="object 59"/>
            <p:cNvSpPr/>
            <p:nvPr/>
          </p:nvSpPr>
          <p:spPr>
            <a:xfrm>
              <a:off x="4617329" y="1804491"/>
              <a:ext cx="822960" cy="686435"/>
            </a:xfrm>
            <a:custGeom>
              <a:avLst/>
              <a:gdLst/>
              <a:ahLst/>
              <a:cxnLst/>
              <a:rect l="l" t="t" r="r" b="b"/>
              <a:pathLst>
                <a:path w="822960" h="686435">
                  <a:moveTo>
                    <a:pt x="0" y="685998"/>
                  </a:moveTo>
                  <a:lnTo>
                    <a:pt x="0" y="0"/>
                  </a:lnTo>
                  <a:lnTo>
                    <a:pt x="822874" y="0"/>
                  </a:lnTo>
                  <a:lnTo>
                    <a:pt x="822874" y="685998"/>
                  </a:lnTo>
                  <a:lnTo>
                    <a:pt x="0" y="685998"/>
                  </a:lnTo>
                  <a:close/>
                </a:path>
              </a:pathLst>
            </a:custGeom>
            <a:ln w="3175">
              <a:solidFill>
                <a:srgbClr val="404040"/>
              </a:solidFill>
            </a:ln>
          </p:spPr>
          <p:txBody>
            <a:bodyPr wrap="square" lIns="0" tIns="0" rIns="0" bIns="0" rtlCol="0"/>
            <a:lstStyle/>
            <a:p>
              <a:endParaRPr dirty="0"/>
            </a:p>
          </p:txBody>
        </p:sp>
      </p:grpSp>
      <p:sp>
        <p:nvSpPr>
          <p:cNvPr id="60" name="object 60"/>
          <p:cNvSpPr txBox="1"/>
          <p:nvPr/>
        </p:nvSpPr>
        <p:spPr>
          <a:xfrm>
            <a:off x="5757110" y="1638878"/>
            <a:ext cx="677956" cy="479777"/>
          </a:xfrm>
          <a:prstGeom prst="rect">
            <a:avLst/>
          </a:prstGeom>
        </p:spPr>
        <p:txBody>
          <a:bodyPr vert="horz" wrap="square" lIns="0" tIns="11206" rIns="0" bIns="0" rtlCol="0">
            <a:spAutoFit/>
          </a:bodyPr>
          <a:lstStyle/>
          <a:p>
            <a:pPr marL="206760" marR="4483" indent="-196113">
              <a:spcBef>
                <a:spcPts val="88"/>
              </a:spcBef>
            </a:pPr>
            <a:r>
              <a:rPr sz="794" b="1" spc="-4" dirty="0">
                <a:latin typeface="Arial"/>
                <a:cs typeface="Arial"/>
              </a:rPr>
              <a:t>P.3.</a:t>
            </a:r>
            <a:r>
              <a:rPr sz="794" b="1" dirty="0">
                <a:latin typeface="Arial"/>
                <a:cs typeface="Arial"/>
              </a:rPr>
              <a:t>5</a:t>
            </a:r>
            <a:r>
              <a:rPr sz="794" b="1" spc="-4" dirty="0">
                <a:latin typeface="Arial"/>
                <a:cs typeface="Arial"/>
              </a:rPr>
              <a:t> </a:t>
            </a:r>
            <a:r>
              <a:rPr sz="794" b="1" spc="4" dirty="0">
                <a:latin typeface="Arial"/>
                <a:cs typeface="Arial"/>
              </a:rPr>
              <a:t>E</a:t>
            </a:r>
            <a:r>
              <a:rPr sz="794" b="1" spc="-4" dirty="0">
                <a:latin typeface="Arial"/>
                <a:cs typeface="Arial"/>
              </a:rPr>
              <a:t>xisting  Linac</a:t>
            </a:r>
            <a:endParaRPr sz="794" dirty="0">
              <a:latin typeface="Arial"/>
              <a:cs typeface="Arial"/>
            </a:endParaRPr>
          </a:p>
          <a:p>
            <a:pPr marL="66679">
              <a:lnSpc>
                <a:spcPts val="949"/>
              </a:lnSpc>
            </a:pPr>
            <a:r>
              <a:rPr sz="794" b="1" spc="-4" dirty="0">
                <a:latin typeface="Arial"/>
                <a:cs typeface="Arial"/>
              </a:rPr>
              <a:t>Modulators</a:t>
            </a:r>
            <a:endParaRPr sz="794" dirty="0">
              <a:latin typeface="Arial"/>
              <a:cs typeface="Arial"/>
            </a:endParaRPr>
          </a:p>
          <a:p>
            <a:pPr marL="69480">
              <a:spcBef>
                <a:spcPts val="4"/>
              </a:spcBef>
            </a:pPr>
            <a:r>
              <a:rPr sz="706" spc="-4" dirty="0">
                <a:latin typeface="Arial"/>
                <a:cs typeface="Arial"/>
              </a:rPr>
              <a:t>C</a:t>
            </a:r>
            <a:r>
              <a:rPr sz="706" spc="-9" dirty="0">
                <a:latin typeface="Arial"/>
                <a:cs typeface="Arial"/>
              </a:rPr>
              <a:t>h</a:t>
            </a:r>
            <a:r>
              <a:rPr sz="706" spc="-4" dirty="0">
                <a:latin typeface="Arial"/>
                <a:cs typeface="Arial"/>
              </a:rPr>
              <a:t>ris Pa</a:t>
            </a:r>
            <a:r>
              <a:rPr sz="706" spc="-9" dirty="0">
                <a:latin typeface="Arial"/>
                <a:cs typeface="Arial"/>
              </a:rPr>
              <a:t>p</a:t>
            </a:r>
            <a:r>
              <a:rPr sz="706" spc="-4" dirty="0">
                <a:latin typeface="Arial"/>
                <a:cs typeface="Arial"/>
              </a:rPr>
              <a:t>pas</a:t>
            </a:r>
            <a:endParaRPr sz="706" dirty="0">
              <a:latin typeface="Arial"/>
              <a:cs typeface="Arial"/>
            </a:endParaRPr>
          </a:p>
        </p:txBody>
      </p:sp>
      <p:grpSp>
        <p:nvGrpSpPr>
          <p:cNvPr id="61" name="object 61"/>
          <p:cNvGrpSpPr/>
          <p:nvPr/>
        </p:nvGrpSpPr>
        <p:grpSpPr>
          <a:xfrm>
            <a:off x="2082990" y="1325040"/>
            <a:ext cx="4018429" cy="1494865"/>
            <a:chOff x="481122" y="1501712"/>
            <a:chExt cx="4554220" cy="1694180"/>
          </a:xfrm>
        </p:grpSpPr>
        <p:sp>
          <p:nvSpPr>
            <p:cNvPr id="62" name="object 62"/>
            <p:cNvSpPr/>
            <p:nvPr/>
          </p:nvSpPr>
          <p:spPr>
            <a:xfrm>
              <a:off x="5026336" y="1508062"/>
              <a:ext cx="2540" cy="296545"/>
            </a:xfrm>
            <a:custGeom>
              <a:avLst/>
              <a:gdLst/>
              <a:ahLst/>
              <a:cxnLst/>
              <a:rect l="l" t="t" r="r" b="b"/>
              <a:pathLst>
                <a:path w="2539" h="296544">
                  <a:moveTo>
                    <a:pt x="0" y="0"/>
                  </a:moveTo>
                  <a:lnTo>
                    <a:pt x="0" y="182231"/>
                  </a:lnTo>
                  <a:lnTo>
                    <a:pt x="2429" y="182231"/>
                  </a:lnTo>
                  <a:lnTo>
                    <a:pt x="2429" y="296429"/>
                  </a:lnTo>
                </a:path>
              </a:pathLst>
            </a:custGeom>
            <a:ln w="12688">
              <a:solidFill>
                <a:srgbClr val="404040"/>
              </a:solidFill>
            </a:ln>
          </p:spPr>
          <p:txBody>
            <a:bodyPr wrap="square" lIns="0" tIns="0" rIns="0" bIns="0" rtlCol="0"/>
            <a:lstStyle/>
            <a:p>
              <a:endParaRPr dirty="0"/>
            </a:p>
          </p:txBody>
        </p:sp>
        <p:pic>
          <p:nvPicPr>
            <p:cNvPr id="63" name="object 63"/>
            <p:cNvPicPr/>
            <p:nvPr/>
          </p:nvPicPr>
          <p:blipFill>
            <a:blip r:embed="rId15" cstate="print"/>
            <a:stretch>
              <a:fillRect/>
            </a:stretch>
          </p:blipFill>
          <p:spPr>
            <a:xfrm>
              <a:off x="498472" y="2734657"/>
              <a:ext cx="690109" cy="460887"/>
            </a:xfrm>
            <a:prstGeom prst="rect">
              <a:avLst/>
            </a:prstGeom>
          </p:spPr>
        </p:pic>
        <p:pic>
          <p:nvPicPr>
            <p:cNvPr id="64" name="object 64"/>
            <p:cNvPicPr/>
            <p:nvPr/>
          </p:nvPicPr>
          <p:blipFill>
            <a:blip r:embed="rId16" cstate="print"/>
            <a:stretch>
              <a:fillRect/>
            </a:stretch>
          </p:blipFill>
          <p:spPr>
            <a:xfrm>
              <a:off x="482709" y="2718886"/>
              <a:ext cx="685188" cy="456792"/>
            </a:xfrm>
            <a:prstGeom prst="rect">
              <a:avLst/>
            </a:prstGeom>
          </p:spPr>
        </p:pic>
        <p:sp>
          <p:nvSpPr>
            <p:cNvPr id="65" name="object 65"/>
            <p:cNvSpPr/>
            <p:nvPr/>
          </p:nvSpPr>
          <p:spPr>
            <a:xfrm>
              <a:off x="482709" y="2718886"/>
              <a:ext cx="685800" cy="457200"/>
            </a:xfrm>
            <a:custGeom>
              <a:avLst/>
              <a:gdLst/>
              <a:ahLst/>
              <a:cxnLst/>
              <a:rect l="l" t="t" r="r" b="b"/>
              <a:pathLst>
                <a:path w="685800" h="457200">
                  <a:moveTo>
                    <a:pt x="0" y="456792"/>
                  </a:moveTo>
                  <a:lnTo>
                    <a:pt x="0" y="0"/>
                  </a:lnTo>
                  <a:lnTo>
                    <a:pt x="685188" y="0"/>
                  </a:lnTo>
                  <a:lnTo>
                    <a:pt x="685188" y="456792"/>
                  </a:lnTo>
                  <a:lnTo>
                    <a:pt x="0" y="456792"/>
                  </a:lnTo>
                  <a:close/>
                </a:path>
              </a:pathLst>
            </a:custGeom>
            <a:ln w="3175">
              <a:solidFill>
                <a:srgbClr val="404040"/>
              </a:solidFill>
            </a:ln>
          </p:spPr>
          <p:txBody>
            <a:bodyPr wrap="square" lIns="0" tIns="0" rIns="0" bIns="0" rtlCol="0"/>
            <a:lstStyle/>
            <a:p>
              <a:endParaRPr dirty="0"/>
            </a:p>
          </p:txBody>
        </p:sp>
      </p:grpSp>
      <p:sp>
        <p:nvSpPr>
          <p:cNvPr id="66" name="object 66"/>
          <p:cNvSpPr txBox="1"/>
          <p:nvPr/>
        </p:nvSpPr>
        <p:spPr>
          <a:xfrm>
            <a:off x="2101057" y="2381381"/>
            <a:ext cx="572060" cy="413990"/>
          </a:xfrm>
          <a:prstGeom prst="rect">
            <a:avLst/>
          </a:prstGeom>
        </p:spPr>
        <p:txBody>
          <a:bodyPr vert="horz" wrap="square" lIns="0" tIns="11206" rIns="0" bIns="0" rtlCol="0">
            <a:spAutoFit/>
          </a:bodyPr>
          <a:lstStyle/>
          <a:p>
            <a:pPr algn="ctr">
              <a:spcBef>
                <a:spcPts val="88"/>
              </a:spcBef>
            </a:pPr>
            <a:r>
              <a:rPr sz="529" b="1" spc="-4" dirty="0">
                <a:latin typeface="Arial"/>
                <a:cs typeface="Arial"/>
              </a:rPr>
              <a:t>P.3.1.1</a:t>
            </a:r>
            <a:endParaRPr sz="529" dirty="0">
              <a:latin typeface="Arial"/>
              <a:cs typeface="Arial"/>
            </a:endParaRPr>
          </a:p>
          <a:p>
            <a:pPr marL="11206" marR="4483" algn="ctr"/>
            <a:r>
              <a:rPr sz="529" b="1" spc="-4" dirty="0">
                <a:latin typeface="Arial"/>
                <a:cs typeface="Arial"/>
              </a:rPr>
              <a:t>M</a:t>
            </a:r>
            <a:r>
              <a:rPr sz="529" b="1" dirty="0">
                <a:latin typeface="Arial"/>
                <a:cs typeface="Arial"/>
              </a:rPr>
              <a:t>a</a:t>
            </a:r>
            <a:r>
              <a:rPr sz="529" b="1" spc="-4" dirty="0">
                <a:latin typeface="Arial"/>
                <a:cs typeface="Arial"/>
              </a:rPr>
              <a:t>na</a:t>
            </a:r>
            <a:r>
              <a:rPr sz="529" b="1" dirty="0">
                <a:latin typeface="Arial"/>
                <a:cs typeface="Arial"/>
              </a:rPr>
              <a:t>g</a:t>
            </a:r>
            <a:r>
              <a:rPr sz="529" b="1" spc="-4" dirty="0">
                <a:latin typeface="Arial"/>
                <a:cs typeface="Arial"/>
              </a:rPr>
              <a:t>e</a:t>
            </a:r>
            <a:r>
              <a:rPr sz="529" b="1" dirty="0">
                <a:latin typeface="Arial"/>
                <a:cs typeface="Arial"/>
              </a:rPr>
              <a:t>m</a:t>
            </a:r>
            <a:r>
              <a:rPr sz="529" b="1" spc="-4" dirty="0">
                <a:latin typeface="Arial"/>
                <a:cs typeface="Arial"/>
              </a:rPr>
              <a:t>en</a:t>
            </a:r>
            <a:r>
              <a:rPr sz="529" b="1" dirty="0">
                <a:latin typeface="Arial"/>
                <a:cs typeface="Arial"/>
              </a:rPr>
              <a:t>t </a:t>
            </a:r>
            <a:r>
              <a:rPr sz="529" b="1" spc="-4" dirty="0">
                <a:latin typeface="Arial"/>
                <a:cs typeface="Arial"/>
              </a:rPr>
              <a:t>a</a:t>
            </a:r>
            <a:r>
              <a:rPr sz="529" b="1" dirty="0">
                <a:latin typeface="Arial"/>
                <a:cs typeface="Arial"/>
              </a:rPr>
              <a:t>nd  </a:t>
            </a:r>
            <a:r>
              <a:rPr sz="529" b="1" spc="-4" dirty="0">
                <a:latin typeface="Arial"/>
                <a:cs typeface="Arial"/>
              </a:rPr>
              <a:t>System </a:t>
            </a:r>
            <a:r>
              <a:rPr sz="529" b="1" dirty="0">
                <a:latin typeface="Arial"/>
                <a:cs typeface="Arial"/>
              </a:rPr>
              <a:t> </a:t>
            </a:r>
            <a:r>
              <a:rPr sz="529" b="1" spc="-4" dirty="0">
                <a:latin typeface="Arial"/>
                <a:cs typeface="Arial"/>
              </a:rPr>
              <a:t>Integration</a:t>
            </a:r>
            <a:endParaRPr sz="529" dirty="0">
              <a:latin typeface="Arial"/>
              <a:cs typeface="Arial"/>
            </a:endParaRPr>
          </a:p>
          <a:p>
            <a:pPr algn="ctr">
              <a:lnSpc>
                <a:spcPts val="631"/>
              </a:lnSpc>
            </a:pPr>
            <a:r>
              <a:rPr sz="529" spc="-4" dirty="0">
                <a:latin typeface="Arial"/>
                <a:cs typeface="Arial"/>
              </a:rPr>
              <a:t>Jo</a:t>
            </a:r>
            <a:r>
              <a:rPr sz="529" dirty="0">
                <a:latin typeface="Arial"/>
                <a:cs typeface="Arial"/>
              </a:rPr>
              <a:t>hn</a:t>
            </a:r>
            <a:r>
              <a:rPr sz="529" spc="-4" dirty="0">
                <a:latin typeface="Arial"/>
                <a:cs typeface="Arial"/>
              </a:rPr>
              <a:t> M</a:t>
            </a:r>
            <a:r>
              <a:rPr sz="529" dirty="0">
                <a:latin typeface="Arial"/>
                <a:cs typeface="Arial"/>
              </a:rPr>
              <a:t>o</a:t>
            </a:r>
            <a:r>
              <a:rPr sz="529" spc="-4" dirty="0">
                <a:latin typeface="Arial"/>
                <a:cs typeface="Arial"/>
              </a:rPr>
              <a:t>ss</a:t>
            </a:r>
            <a:endParaRPr sz="529" dirty="0">
              <a:latin typeface="Arial"/>
              <a:cs typeface="Arial"/>
            </a:endParaRPr>
          </a:p>
        </p:txBody>
      </p:sp>
      <p:grpSp>
        <p:nvGrpSpPr>
          <p:cNvPr id="67" name="object 67"/>
          <p:cNvGrpSpPr/>
          <p:nvPr/>
        </p:nvGrpSpPr>
        <p:grpSpPr>
          <a:xfrm>
            <a:off x="2381077" y="2191888"/>
            <a:ext cx="1195668" cy="2167218"/>
            <a:chOff x="818954" y="2484140"/>
            <a:chExt cx="1355090" cy="2456180"/>
          </a:xfrm>
        </p:grpSpPr>
        <p:sp>
          <p:nvSpPr>
            <p:cNvPr id="68" name="object 68"/>
            <p:cNvSpPr/>
            <p:nvPr/>
          </p:nvSpPr>
          <p:spPr>
            <a:xfrm>
              <a:off x="825304" y="2490490"/>
              <a:ext cx="0" cy="228600"/>
            </a:xfrm>
            <a:custGeom>
              <a:avLst/>
              <a:gdLst/>
              <a:ahLst/>
              <a:cxnLst/>
              <a:rect l="l" t="t" r="r" b="b"/>
              <a:pathLst>
                <a:path h="228600">
                  <a:moveTo>
                    <a:pt x="0" y="0"/>
                  </a:moveTo>
                  <a:lnTo>
                    <a:pt x="0" y="228396"/>
                  </a:lnTo>
                </a:path>
              </a:pathLst>
            </a:custGeom>
            <a:ln w="12688">
              <a:solidFill>
                <a:srgbClr val="000000"/>
              </a:solidFill>
            </a:ln>
          </p:spPr>
          <p:txBody>
            <a:bodyPr wrap="square" lIns="0" tIns="0" rIns="0" bIns="0" rtlCol="0"/>
            <a:lstStyle/>
            <a:p>
              <a:endParaRPr dirty="0"/>
            </a:p>
          </p:txBody>
        </p:sp>
        <p:pic>
          <p:nvPicPr>
            <p:cNvPr id="69" name="object 69"/>
            <p:cNvPicPr/>
            <p:nvPr/>
          </p:nvPicPr>
          <p:blipFill>
            <a:blip r:embed="rId17" cstate="print"/>
            <a:stretch>
              <a:fillRect/>
            </a:stretch>
          </p:blipFill>
          <p:spPr>
            <a:xfrm>
              <a:off x="1483703" y="4479590"/>
              <a:ext cx="690109" cy="460516"/>
            </a:xfrm>
            <a:prstGeom prst="rect">
              <a:avLst/>
            </a:prstGeom>
          </p:spPr>
        </p:pic>
        <p:pic>
          <p:nvPicPr>
            <p:cNvPr id="70" name="object 70"/>
            <p:cNvPicPr/>
            <p:nvPr/>
          </p:nvPicPr>
          <p:blipFill>
            <a:blip r:embed="rId18" cstate="print"/>
            <a:stretch>
              <a:fillRect/>
            </a:stretch>
          </p:blipFill>
          <p:spPr>
            <a:xfrm>
              <a:off x="1465137" y="4461015"/>
              <a:ext cx="685188" cy="456792"/>
            </a:xfrm>
            <a:prstGeom prst="rect">
              <a:avLst/>
            </a:prstGeom>
          </p:spPr>
        </p:pic>
        <p:sp>
          <p:nvSpPr>
            <p:cNvPr id="71" name="object 71"/>
            <p:cNvSpPr/>
            <p:nvPr/>
          </p:nvSpPr>
          <p:spPr>
            <a:xfrm>
              <a:off x="1465137" y="4461015"/>
              <a:ext cx="685800" cy="457200"/>
            </a:xfrm>
            <a:custGeom>
              <a:avLst/>
              <a:gdLst/>
              <a:ahLst/>
              <a:cxnLst/>
              <a:rect l="l" t="t" r="r" b="b"/>
              <a:pathLst>
                <a:path w="685800" h="457200">
                  <a:moveTo>
                    <a:pt x="0" y="456792"/>
                  </a:moveTo>
                  <a:lnTo>
                    <a:pt x="0" y="0"/>
                  </a:lnTo>
                  <a:lnTo>
                    <a:pt x="685188" y="0"/>
                  </a:lnTo>
                  <a:lnTo>
                    <a:pt x="685188" y="456792"/>
                  </a:lnTo>
                  <a:lnTo>
                    <a:pt x="0" y="456792"/>
                  </a:lnTo>
                  <a:close/>
                </a:path>
              </a:pathLst>
            </a:custGeom>
            <a:ln w="3175">
              <a:solidFill>
                <a:srgbClr val="404040"/>
              </a:solidFill>
            </a:ln>
          </p:spPr>
          <p:txBody>
            <a:bodyPr wrap="square" lIns="0" tIns="0" rIns="0" bIns="0" rtlCol="0"/>
            <a:lstStyle/>
            <a:p>
              <a:endParaRPr dirty="0"/>
            </a:p>
          </p:txBody>
        </p:sp>
      </p:grpSp>
      <p:sp>
        <p:nvSpPr>
          <p:cNvPr id="72" name="object 72"/>
          <p:cNvSpPr txBox="1"/>
          <p:nvPr/>
        </p:nvSpPr>
        <p:spPr>
          <a:xfrm>
            <a:off x="2949323" y="4039326"/>
            <a:ext cx="608479" cy="174181"/>
          </a:xfrm>
          <a:prstGeom prst="rect">
            <a:avLst/>
          </a:prstGeom>
        </p:spPr>
        <p:txBody>
          <a:bodyPr vert="horz" wrap="square" lIns="0" tIns="11206" rIns="0" bIns="0" rtlCol="0">
            <a:spAutoFit/>
          </a:bodyPr>
          <a:lstStyle/>
          <a:p>
            <a:pPr algn="ctr">
              <a:spcBef>
                <a:spcPts val="88"/>
              </a:spcBef>
            </a:pPr>
            <a:r>
              <a:rPr sz="529" b="1" spc="-4" dirty="0">
                <a:latin typeface="Arial"/>
                <a:cs typeface="Arial"/>
              </a:rPr>
              <a:t>P.3.2.5</a:t>
            </a:r>
            <a:r>
              <a:rPr sz="529" b="1" spc="-31" dirty="0">
                <a:latin typeface="Arial"/>
                <a:cs typeface="Arial"/>
              </a:rPr>
              <a:t> </a:t>
            </a:r>
            <a:r>
              <a:rPr sz="529" b="1" spc="-4" dirty="0">
                <a:latin typeface="Arial"/>
                <a:cs typeface="Arial"/>
              </a:rPr>
              <a:t>Circulators</a:t>
            </a:r>
            <a:endParaRPr sz="529" dirty="0">
              <a:latin typeface="Arial"/>
              <a:cs typeface="Arial"/>
            </a:endParaRPr>
          </a:p>
          <a:p>
            <a:pPr marL="560" algn="ctr"/>
            <a:r>
              <a:rPr sz="529" spc="-4" dirty="0">
                <a:latin typeface="Arial"/>
                <a:cs typeface="Arial"/>
              </a:rPr>
              <a:t>Jo</a:t>
            </a:r>
            <a:r>
              <a:rPr sz="529" dirty="0">
                <a:latin typeface="Arial"/>
                <a:cs typeface="Arial"/>
              </a:rPr>
              <a:t>hn</a:t>
            </a:r>
            <a:r>
              <a:rPr sz="529" spc="-4" dirty="0">
                <a:latin typeface="Arial"/>
                <a:cs typeface="Arial"/>
              </a:rPr>
              <a:t> M</a:t>
            </a:r>
            <a:r>
              <a:rPr sz="529" dirty="0">
                <a:latin typeface="Arial"/>
                <a:cs typeface="Arial"/>
              </a:rPr>
              <a:t>o</a:t>
            </a:r>
            <a:r>
              <a:rPr sz="529" spc="-4" dirty="0">
                <a:latin typeface="Arial"/>
                <a:cs typeface="Arial"/>
              </a:rPr>
              <a:t>ss</a:t>
            </a:r>
            <a:endParaRPr sz="529" dirty="0">
              <a:latin typeface="Arial"/>
              <a:cs typeface="Arial"/>
            </a:endParaRPr>
          </a:p>
        </p:txBody>
      </p:sp>
      <p:grpSp>
        <p:nvGrpSpPr>
          <p:cNvPr id="73" name="object 73"/>
          <p:cNvGrpSpPr/>
          <p:nvPr/>
        </p:nvGrpSpPr>
        <p:grpSpPr>
          <a:xfrm>
            <a:off x="2844873" y="2191889"/>
            <a:ext cx="731744" cy="1951504"/>
            <a:chOff x="1344589" y="2484140"/>
            <a:chExt cx="829310" cy="2211705"/>
          </a:xfrm>
        </p:grpSpPr>
        <p:sp>
          <p:nvSpPr>
            <p:cNvPr id="74" name="object 74"/>
            <p:cNvSpPr/>
            <p:nvPr/>
          </p:nvSpPr>
          <p:spPr>
            <a:xfrm>
              <a:off x="1350939" y="2490490"/>
              <a:ext cx="525145" cy="2199005"/>
            </a:xfrm>
            <a:custGeom>
              <a:avLst/>
              <a:gdLst/>
              <a:ahLst/>
              <a:cxnLst/>
              <a:rect l="l" t="t" r="r" b="b"/>
              <a:pathLst>
                <a:path w="525144" h="2199004">
                  <a:moveTo>
                    <a:pt x="524825" y="0"/>
                  </a:moveTo>
                  <a:lnTo>
                    <a:pt x="524825" y="114198"/>
                  </a:lnTo>
                  <a:lnTo>
                    <a:pt x="0" y="114198"/>
                  </a:lnTo>
                  <a:lnTo>
                    <a:pt x="0" y="2198921"/>
                  </a:lnTo>
                  <a:lnTo>
                    <a:pt x="114198" y="2198921"/>
                  </a:lnTo>
                </a:path>
              </a:pathLst>
            </a:custGeom>
            <a:ln w="12688">
              <a:solidFill>
                <a:srgbClr val="404040"/>
              </a:solidFill>
            </a:ln>
          </p:spPr>
          <p:txBody>
            <a:bodyPr wrap="square" lIns="0" tIns="0" rIns="0" bIns="0" rtlCol="0"/>
            <a:lstStyle/>
            <a:p>
              <a:endParaRPr dirty="0"/>
            </a:p>
          </p:txBody>
        </p:sp>
        <p:pic>
          <p:nvPicPr>
            <p:cNvPr id="75" name="object 75"/>
            <p:cNvPicPr/>
            <p:nvPr/>
          </p:nvPicPr>
          <p:blipFill>
            <a:blip r:embed="rId19" cstate="print"/>
            <a:stretch>
              <a:fillRect/>
            </a:stretch>
          </p:blipFill>
          <p:spPr>
            <a:xfrm>
              <a:off x="1474856" y="3870587"/>
              <a:ext cx="698957" cy="472990"/>
            </a:xfrm>
            <a:prstGeom prst="rect">
              <a:avLst/>
            </a:prstGeom>
          </p:spPr>
        </p:pic>
        <p:pic>
          <p:nvPicPr>
            <p:cNvPr id="76" name="object 76"/>
            <p:cNvPicPr/>
            <p:nvPr/>
          </p:nvPicPr>
          <p:blipFill>
            <a:blip r:embed="rId20" cstate="print"/>
            <a:stretch>
              <a:fillRect/>
            </a:stretch>
          </p:blipFill>
          <p:spPr>
            <a:xfrm>
              <a:off x="1465137" y="3860867"/>
              <a:ext cx="685188" cy="456792"/>
            </a:xfrm>
            <a:prstGeom prst="rect">
              <a:avLst/>
            </a:prstGeom>
          </p:spPr>
        </p:pic>
        <p:sp>
          <p:nvSpPr>
            <p:cNvPr id="77" name="object 77"/>
            <p:cNvSpPr/>
            <p:nvPr/>
          </p:nvSpPr>
          <p:spPr>
            <a:xfrm>
              <a:off x="1465137" y="3860867"/>
              <a:ext cx="685800" cy="457200"/>
            </a:xfrm>
            <a:custGeom>
              <a:avLst/>
              <a:gdLst/>
              <a:ahLst/>
              <a:cxnLst/>
              <a:rect l="l" t="t" r="r" b="b"/>
              <a:pathLst>
                <a:path w="685800" h="457200">
                  <a:moveTo>
                    <a:pt x="0" y="456792"/>
                  </a:moveTo>
                  <a:lnTo>
                    <a:pt x="0" y="0"/>
                  </a:lnTo>
                  <a:lnTo>
                    <a:pt x="685188" y="0"/>
                  </a:lnTo>
                  <a:lnTo>
                    <a:pt x="685188" y="456792"/>
                  </a:lnTo>
                  <a:lnTo>
                    <a:pt x="0" y="456792"/>
                  </a:lnTo>
                  <a:close/>
                </a:path>
              </a:pathLst>
            </a:custGeom>
            <a:ln w="3175">
              <a:solidFill>
                <a:srgbClr val="404040"/>
              </a:solidFill>
            </a:ln>
          </p:spPr>
          <p:txBody>
            <a:bodyPr wrap="square" lIns="0" tIns="0" rIns="0" bIns="0" rtlCol="0"/>
            <a:lstStyle/>
            <a:p>
              <a:endParaRPr dirty="0"/>
            </a:p>
          </p:txBody>
        </p:sp>
      </p:grpSp>
      <p:sp>
        <p:nvSpPr>
          <p:cNvPr id="78" name="object 78"/>
          <p:cNvSpPr txBox="1"/>
          <p:nvPr/>
        </p:nvSpPr>
        <p:spPr>
          <a:xfrm>
            <a:off x="2971475" y="3509784"/>
            <a:ext cx="563656" cy="174181"/>
          </a:xfrm>
          <a:prstGeom prst="rect">
            <a:avLst/>
          </a:prstGeom>
        </p:spPr>
        <p:txBody>
          <a:bodyPr vert="horz" wrap="square" lIns="0" tIns="11206" rIns="0" bIns="0" rtlCol="0">
            <a:spAutoFit/>
          </a:bodyPr>
          <a:lstStyle/>
          <a:p>
            <a:pPr algn="ctr">
              <a:spcBef>
                <a:spcPts val="88"/>
              </a:spcBef>
            </a:pPr>
            <a:r>
              <a:rPr sz="529" b="1" dirty="0">
                <a:latin typeface="Arial"/>
                <a:cs typeface="Arial"/>
              </a:rPr>
              <a:t>P</a:t>
            </a:r>
            <a:r>
              <a:rPr sz="529" b="1" spc="-4" dirty="0">
                <a:latin typeface="Arial"/>
                <a:cs typeface="Arial"/>
              </a:rPr>
              <a:t>.3.</a:t>
            </a:r>
            <a:r>
              <a:rPr sz="529" b="1" dirty="0">
                <a:latin typeface="Arial"/>
                <a:cs typeface="Arial"/>
              </a:rPr>
              <a:t>2</a:t>
            </a:r>
            <a:r>
              <a:rPr sz="529" b="1" spc="-4" dirty="0">
                <a:latin typeface="Arial"/>
                <a:cs typeface="Arial"/>
              </a:rPr>
              <a:t>.</a:t>
            </a:r>
            <a:r>
              <a:rPr sz="529" b="1" dirty="0">
                <a:latin typeface="Arial"/>
                <a:cs typeface="Arial"/>
              </a:rPr>
              <a:t>3</a:t>
            </a:r>
            <a:r>
              <a:rPr sz="529" b="1" spc="-4" dirty="0">
                <a:latin typeface="Arial"/>
                <a:cs typeface="Arial"/>
              </a:rPr>
              <a:t> Kly</a:t>
            </a:r>
            <a:r>
              <a:rPr sz="529" b="1" dirty="0">
                <a:latin typeface="Arial"/>
                <a:cs typeface="Arial"/>
              </a:rPr>
              <a:t>s</a:t>
            </a:r>
            <a:r>
              <a:rPr sz="529" b="1" spc="-4" dirty="0">
                <a:latin typeface="Arial"/>
                <a:cs typeface="Arial"/>
              </a:rPr>
              <a:t>t</a:t>
            </a:r>
            <a:r>
              <a:rPr sz="529" b="1" dirty="0">
                <a:latin typeface="Arial"/>
                <a:cs typeface="Arial"/>
              </a:rPr>
              <a:t>r</a:t>
            </a:r>
            <a:r>
              <a:rPr sz="529" b="1" spc="-4" dirty="0">
                <a:latin typeface="Arial"/>
                <a:cs typeface="Arial"/>
              </a:rPr>
              <a:t>ons</a:t>
            </a:r>
            <a:endParaRPr sz="529" dirty="0">
              <a:latin typeface="Arial"/>
              <a:cs typeface="Arial"/>
            </a:endParaRPr>
          </a:p>
          <a:p>
            <a:pPr marL="1121" algn="ctr"/>
            <a:r>
              <a:rPr sz="529" spc="-4" dirty="0">
                <a:latin typeface="Arial"/>
                <a:cs typeface="Arial"/>
              </a:rPr>
              <a:t>Jo</a:t>
            </a:r>
            <a:r>
              <a:rPr sz="529" dirty="0">
                <a:latin typeface="Arial"/>
                <a:cs typeface="Arial"/>
              </a:rPr>
              <a:t>hn</a:t>
            </a:r>
            <a:r>
              <a:rPr sz="529" spc="-4" dirty="0">
                <a:latin typeface="Arial"/>
                <a:cs typeface="Arial"/>
              </a:rPr>
              <a:t> M</a:t>
            </a:r>
            <a:r>
              <a:rPr sz="529" dirty="0">
                <a:latin typeface="Arial"/>
                <a:cs typeface="Arial"/>
              </a:rPr>
              <a:t>o</a:t>
            </a:r>
            <a:r>
              <a:rPr sz="529" spc="-4" dirty="0">
                <a:latin typeface="Arial"/>
                <a:cs typeface="Arial"/>
              </a:rPr>
              <a:t>ss</a:t>
            </a:r>
            <a:endParaRPr sz="529" dirty="0">
              <a:latin typeface="Arial"/>
              <a:cs typeface="Arial"/>
            </a:endParaRPr>
          </a:p>
        </p:txBody>
      </p:sp>
      <p:grpSp>
        <p:nvGrpSpPr>
          <p:cNvPr id="79" name="object 79"/>
          <p:cNvGrpSpPr/>
          <p:nvPr/>
        </p:nvGrpSpPr>
        <p:grpSpPr>
          <a:xfrm>
            <a:off x="2844873" y="2191888"/>
            <a:ext cx="731744" cy="1422026"/>
            <a:chOff x="1344589" y="2484140"/>
            <a:chExt cx="829310" cy="1611630"/>
          </a:xfrm>
        </p:grpSpPr>
        <p:sp>
          <p:nvSpPr>
            <p:cNvPr id="80" name="object 80"/>
            <p:cNvSpPr/>
            <p:nvPr/>
          </p:nvSpPr>
          <p:spPr>
            <a:xfrm>
              <a:off x="1350939" y="2490490"/>
              <a:ext cx="525145" cy="1598930"/>
            </a:xfrm>
            <a:custGeom>
              <a:avLst/>
              <a:gdLst/>
              <a:ahLst/>
              <a:cxnLst/>
              <a:rect l="l" t="t" r="r" b="b"/>
              <a:pathLst>
                <a:path w="525144" h="1598929">
                  <a:moveTo>
                    <a:pt x="524825" y="0"/>
                  </a:moveTo>
                  <a:lnTo>
                    <a:pt x="524825" y="114198"/>
                  </a:lnTo>
                  <a:lnTo>
                    <a:pt x="0" y="114198"/>
                  </a:lnTo>
                  <a:lnTo>
                    <a:pt x="0" y="1598773"/>
                  </a:lnTo>
                  <a:lnTo>
                    <a:pt x="114198" y="1598773"/>
                  </a:lnTo>
                </a:path>
              </a:pathLst>
            </a:custGeom>
            <a:ln w="12688">
              <a:solidFill>
                <a:srgbClr val="404040"/>
              </a:solidFill>
            </a:ln>
          </p:spPr>
          <p:txBody>
            <a:bodyPr wrap="square" lIns="0" tIns="0" rIns="0" bIns="0" rtlCol="0"/>
            <a:lstStyle/>
            <a:p>
              <a:endParaRPr dirty="0"/>
            </a:p>
          </p:txBody>
        </p:sp>
        <p:pic>
          <p:nvPicPr>
            <p:cNvPr id="81" name="object 81"/>
            <p:cNvPicPr/>
            <p:nvPr/>
          </p:nvPicPr>
          <p:blipFill>
            <a:blip r:embed="rId21" cstate="print"/>
            <a:stretch>
              <a:fillRect/>
            </a:stretch>
          </p:blipFill>
          <p:spPr>
            <a:xfrm>
              <a:off x="1474856" y="3300406"/>
              <a:ext cx="698957" cy="473800"/>
            </a:xfrm>
            <a:prstGeom prst="rect">
              <a:avLst/>
            </a:prstGeom>
          </p:spPr>
        </p:pic>
        <p:pic>
          <p:nvPicPr>
            <p:cNvPr id="82" name="object 82"/>
            <p:cNvPicPr/>
            <p:nvPr/>
          </p:nvPicPr>
          <p:blipFill>
            <a:blip r:embed="rId22" cstate="print"/>
            <a:stretch>
              <a:fillRect/>
            </a:stretch>
          </p:blipFill>
          <p:spPr>
            <a:xfrm>
              <a:off x="1465137" y="3289877"/>
              <a:ext cx="685188" cy="456792"/>
            </a:xfrm>
            <a:prstGeom prst="rect">
              <a:avLst/>
            </a:prstGeom>
          </p:spPr>
        </p:pic>
        <p:sp>
          <p:nvSpPr>
            <p:cNvPr id="83" name="object 83"/>
            <p:cNvSpPr/>
            <p:nvPr/>
          </p:nvSpPr>
          <p:spPr>
            <a:xfrm>
              <a:off x="1465137" y="3289877"/>
              <a:ext cx="685800" cy="457200"/>
            </a:xfrm>
            <a:custGeom>
              <a:avLst/>
              <a:gdLst/>
              <a:ahLst/>
              <a:cxnLst/>
              <a:rect l="l" t="t" r="r" b="b"/>
              <a:pathLst>
                <a:path w="685800" h="457200">
                  <a:moveTo>
                    <a:pt x="0" y="456792"/>
                  </a:moveTo>
                  <a:lnTo>
                    <a:pt x="0" y="0"/>
                  </a:lnTo>
                  <a:lnTo>
                    <a:pt x="685188" y="0"/>
                  </a:lnTo>
                  <a:lnTo>
                    <a:pt x="685188" y="456792"/>
                  </a:lnTo>
                  <a:lnTo>
                    <a:pt x="0" y="456792"/>
                  </a:lnTo>
                  <a:close/>
                </a:path>
              </a:pathLst>
            </a:custGeom>
            <a:ln w="3175">
              <a:solidFill>
                <a:srgbClr val="404040"/>
              </a:solidFill>
            </a:ln>
          </p:spPr>
          <p:txBody>
            <a:bodyPr wrap="square" lIns="0" tIns="0" rIns="0" bIns="0" rtlCol="0"/>
            <a:lstStyle/>
            <a:p>
              <a:endParaRPr dirty="0"/>
            </a:p>
          </p:txBody>
        </p:sp>
      </p:grpSp>
      <p:sp>
        <p:nvSpPr>
          <p:cNvPr id="84" name="object 84"/>
          <p:cNvSpPr txBox="1"/>
          <p:nvPr/>
        </p:nvSpPr>
        <p:spPr>
          <a:xfrm>
            <a:off x="3038640" y="2965950"/>
            <a:ext cx="429184" cy="246636"/>
          </a:xfrm>
          <a:prstGeom prst="rect">
            <a:avLst/>
          </a:prstGeom>
        </p:spPr>
        <p:txBody>
          <a:bodyPr vert="horz" wrap="square" lIns="0" tIns="11206" rIns="0" bIns="0" rtlCol="0">
            <a:spAutoFit/>
          </a:bodyPr>
          <a:lstStyle/>
          <a:p>
            <a:pPr marL="560" algn="ctr">
              <a:spcBef>
                <a:spcPts val="88"/>
              </a:spcBef>
            </a:pPr>
            <a:r>
              <a:rPr sz="529" b="1" spc="-4" dirty="0">
                <a:latin typeface="Arial"/>
                <a:cs typeface="Arial"/>
              </a:rPr>
              <a:t>P.3.2.2</a:t>
            </a:r>
            <a:endParaRPr sz="529" dirty="0">
              <a:latin typeface="Arial"/>
              <a:cs typeface="Arial"/>
            </a:endParaRPr>
          </a:p>
          <a:p>
            <a:pPr algn="ctr">
              <a:lnSpc>
                <a:spcPts val="631"/>
              </a:lnSpc>
            </a:pPr>
            <a:r>
              <a:rPr sz="529" b="1" spc="-4" dirty="0">
                <a:latin typeface="Arial"/>
                <a:cs typeface="Arial"/>
              </a:rPr>
              <a:t>Transmitters</a:t>
            </a:r>
            <a:endParaRPr sz="529" dirty="0">
              <a:latin typeface="Arial"/>
              <a:cs typeface="Arial"/>
            </a:endParaRPr>
          </a:p>
          <a:p>
            <a:pPr marL="1121" algn="ctr">
              <a:lnSpc>
                <a:spcPts val="631"/>
              </a:lnSpc>
            </a:pPr>
            <a:r>
              <a:rPr sz="529" spc="-4" dirty="0">
                <a:latin typeface="Arial"/>
                <a:cs typeface="Arial"/>
              </a:rPr>
              <a:t>Jo</a:t>
            </a:r>
            <a:r>
              <a:rPr sz="529" dirty="0">
                <a:latin typeface="Arial"/>
                <a:cs typeface="Arial"/>
              </a:rPr>
              <a:t>hn</a:t>
            </a:r>
            <a:r>
              <a:rPr sz="529" spc="-4" dirty="0">
                <a:latin typeface="Arial"/>
                <a:cs typeface="Arial"/>
              </a:rPr>
              <a:t> M</a:t>
            </a:r>
            <a:r>
              <a:rPr sz="529" dirty="0">
                <a:latin typeface="Arial"/>
                <a:cs typeface="Arial"/>
              </a:rPr>
              <a:t>o</a:t>
            </a:r>
            <a:r>
              <a:rPr sz="529" spc="-4" dirty="0">
                <a:latin typeface="Arial"/>
                <a:cs typeface="Arial"/>
              </a:rPr>
              <a:t>ss</a:t>
            </a:r>
            <a:endParaRPr sz="529" dirty="0">
              <a:latin typeface="Arial"/>
              <a:cs typeface="Arial"/>
            </a:endParaRPr>
          </a:p>
        </p:txBody>
      </p:sp>
      <p:grpSp>
        <p:nvGrpSpPr>
          <p:cNvPr id="85" name="object 85"/>
          <p:cNvGrpSpPr/>
          <p:nvPr/>
        </p:nvGrpSpPr>
        <p:grpSpPr>
          <a:xfrm>
            <a:off x="2844873" y="2191889"/>
            <a:ext cx="731744" cy="918322"/>
            <a:chOff x="1344589" y="2484140"/>
            <a:chExt cx="829310" cy="1040765"/>
          </a:xfrm>
        </p:grpSpPr>
        <p:sp>
          <p:nvSpPr>
            <p:cNvPr id="86" name="object 86"/>
            <p:cNvSpPr/>
            <p:nvPr/>
          </p:nvSpPr>
          <p:spPr>
            <a:xfrm>
              <a:off x="1350939" y="2490490"/>
              <a:ext cx="525145" cy="1028065"/>
            </a:xfrm>
            <a:custGeom>
              <a:avLst/>
              <a:gdLst/>
              <a:ahLst/>
              <a:cxnLst/>
              <a:rect l="l" t="t" r="r" b="b"/>
              <a:pathLst>
                <a:path w="525144" h="1028064">
                  <a:moveTo>
                    <a:pt x="524825" y="0"/>
                  </a:moveTo>
                  <a:lnTo>
                    <a:pt x="524825" y="114198"/>
                  </a:lnTo>
                  <a:lnTo>
                    <a:pt x="0" y="114198"/>
                  </a:lnTo>
                  <a:lnTo>
                    <a:pt x="0" y="1027782"/>
                  </a:lnTo>
                  <a:lnTo>
                    <a:pt x="114198" y="1027782"/>
                  </a:lnTo>
                </a:path>
              </a:pathLst>
            </a:custGeom>
            <a:ln w="12688">
              <a:solidFill>
                <a:srgbClr val="404040"/>
              </a:solidFill>
            </a:ln>
          </p:spPr>
          <p:txBody>
            <a:bodyPr wrap="square" lIns="0" tIns="0" rIns="0" bIns="0" rtlCol="0"/>
            <a:lstStyle/>
            <a:p>
              <a:endParaRPr dirty="0"/>
            </a:p>
          </p:txBody>
        </p:sp>
        <p:pic>
          <p:nvPicPr>
            <p:cNvPr id="87" name="object 87"/>
            <p:cNvPicPr/>
            <p:nvPr/>
          </p:nvPicPr>
          <p:blipFill>
            <a:blip r:embed="rId23" cstate="print"/>
            <a:stretch>
              <a:fillRect/>
            </a:stretch>
          </p:blipFill>
          <p:spPr>
            <a:xfrm>
              <a:off x="1474856" y="2730225"/>
              <a:ext cx="698957" cy="469750"/>
            </a:xfrm>
            <a:prstGeom prst="rect">
              <a:avLst/>
            </a:prstGeom>
          </p:spPr>
        </p:pic>
        <p:pic>
          <p:nvPicPr>
            <p:cNvPr id="88" name="object 88"/>
            <p:cNvPicPr/>
            <p:nvPr/>
          </p:nvPicPr>
          <p:blipFill>
            <a:blip r:embed="rId16" cstate="print"/>
            <a:stretch>
              <a:fillRect/>
            </a:stretch>
          </p:blipFill>
          <p:spPr>
            <a:xfrm>
              <a:off x="1465137" y="2718886"/>
              <a:ext cx="685188" cy="456792"/>
            </a:xfrm>
            <a:prstGeom prst="rect">
              <a:avLst/>
            </a:prstGeom>
          </p:spPr>
        </p:pic>
        <p:sp>
          <p:nvSpPr>
            <p:cNvPr id="89" name="object 89"/>
            <p:cNvSpPr/>
            <p:nvPr/>
          </p:nvSpPr>
          <p:spPr>
            <a:xfrm>
              <a:off x="1465137" y="2718886"/>
              <a:ext cx="685800" cy="457200"/>
            </a:xfrm>
            <a:custGeom>
              <a:avLst/>
              <a:gdLst/>
              <a:ahLst/>
              <a:cxnLst/>
              <a:rect l="l" t="t" r="r" b="b"/>
              <a:pathLst>
                <a:path w="685800" h="457200">
                  <a:moveTo>
                    <a:pt x="0" y="456792"/>
                  </a:moveTo>
                  <a:lnTo>
                    <a:pt x="0" y="0"/>
                  </a:lnTo>
                  <a:lnTo>
                    <a:pt x="685188" y="0"/>
                  </a:lnTo>
                  <a:lnTo>
                    <a:pt x="685188" y="456792"/>
                  </a:lnTo>
                  <a:lnTo>
                    <a:pt x="0" y="456792"/>
                  </a:lnTo>
                  <a:close/>
                </a:path>
              </a:pathLst>
            </a:custGeom>
            <a:ln w="3175">
              <a:solidFill>
                <a:srgbClr val="404040"/>
              </a:solidFill>
            </a:ln>
          </p:spPr>
          <p:txBody>
            <a:bodyPr wrap="square" lIns="0" tIns="0" rIns="0" bIns="0" rtlCol="0"/>
            <a:lstStyle/>
            <a:p>
              <a:endParaRPr dirty="0"/>
            </a:p>
          </p:txBody>
        </p:sp>
      </p:grpSp>
      <p:sp>
        <p:nvSpPr>
          <p:cNvPr id="90" name="object 90"/>
          <p:cNvSpPr txBox="1"/>
          <p:nvPr/>
        </p:nvSpPr>
        <p:spPr>
          <a:xfrm>
            <a:off x="2967905" y="2381381"/>
            <a:ext cx="572060" cy="413990"/>
          </a:xfrm>
          <a:prstGeom prst="rect">
            <a:avLst/>
          </a:prstGeom>
        </p:spPr>
        <p:txBody>
          <a:bodyPr vert="horz" wrap="square" lIns="0" tIns="11206" rIns="0" bIns="0" rtlCol="0">
            <a:spAutoFit/>
          </a:bodyPr>
          <a:lstStyle/>
          <a:p>
            <a:pPr algn="ctr">
              <a:spcBef>
                <a:spcPts val="88"/>
              </a:spcBef>
            </a:pPr>
            <a:r>
              <a:rPr sz="529" b="1" spc="-4" dirty="0">
                <a:latin typeface="Arial"/>
                <a:cs typeface="Arial"/>
              </a:rPr>
              <a:t>P.3.2.1</a:t>
            </a:r>
            <a:endParaRPr sz="529" dirty="0">
              <a:latin typeface="Arial"/>
              <a:cs typeface="Arial"/>
            </a:endParaRPr>
          </a:p>
          <a:p>
            <a:pPr marL="11206" marR="4483" algn="ctr"/>
            <a:r>
              <a:rPr sz="529" b="1" spc="-4" dirty="0">
                <a:latin typeface="Arial"/>
                <a:cs typeface="Arial"/>
              </a:rPr>
              <a:t>M</a:t>
            </a:r>
            <a:r>
              <a:rPr sz="529" b="1" dirty="0">
                <a:latin typeface="Arial"/>
                <a:cs typeface="Arial"/>
              </a:rPr>
              <a:t>a</a:t>
            </a:r>
            <a:r>
              <a:rPr sz="529" b="1" spc="-4" dirty="0">
                <a:latin typeface="Arial"/>
                <a:cs typeface="Arial"/>
              </a:rPr>
              <a:t>na</a:t>
            </a:r>
            <a:r>
              <a:rPr sz="529" b="1" dirty="0">
                <a:latin typeface="Arial"/>
                <a:cs typeface="Arial"/>
              </a:rPr>
              <a:t>g</a:t>
            </a:r>
            <a:r>
              <a:rPr sz="529" b="1" spc="-4" dirty="0">
                <a:latin typeface="Arial"/>
                <a:cs typeface="Arial"/>
              </a:rPr>
              <a:t>e</a:t>
            </a:r>
            <a:r>
              <a:rPr sz="529" b="1" dirty="0">
                <a:latin typeface="Arial"/>
                <a:cs typeface="Arial"/>
              </a:rPr>
              <a:t>m</a:t>
            </a:r>
            <a:r>
              <a:rPr sz="529" b="1" spc="-4" dirty="0">
                <a:latin typeface="Arial"/>
                <a:cs typeface="Arial"/>
              </a:rPr>
              <a:t>en</a:t>
            </a:r>
            <a:r>
              <a:rPr sz="529" b="1" dirty="0">
                <a:latin typeface="Arial"/>
                <a:cs typeface="Arial"/>
              </a:rPr>
              <a:t>t </a:t>
            </a:r>
            <a:r>
              <a:rPr sz="529" b="1" spc="-4" dirty="0">
                <a:latin typeface="Arial"/>
                <a:cs typeface="Arial"/>
              </a:rPr>
              <a:t>a</a:t>
            </a:r>
            <a:r>
              <a:rPr sz="529" b="1" dirty="0">
                <a:latin typeface="Arial"/>
                <a:cs typeface="Arial"/>
              </a:rPr>
              <a:t>nd  </a:t>
            </a:r>
            <a:r>
              <a:rPr sz="529" b="1" spc="-4" dirty="0">
                <a:latin typeface="Arial"/>
                <a:cs typeface="Arial"/>
              </a:rPr>
              <a:t>System </a:t>
            </a:r>
            <a:r>
              <a:rPr sz="529" b="1" dirty="0">
                <a:latin typeface="Arial"/>
                <a:cs typeface="Arial"/>
              </a:rPr>
              <a:t> </a:t>
            </a:r>
            <a:r>
              <a:rPr sz="529" b="1" spc="-4" dirty="0">
                <a:latin typeface="Arial"/>
                <a:cs typeface="Arial"/>
              </a:rPr>
              <a:t>Integration</a:t>
            </a:r>
            <a:endParaRPr sz="529" dirty="0">
              <a:latin typeface="Arial"/>
              <a:cs typeface="Arial"/>
            </a:endParaRPr>
          </a:p>
          <a:p>
            <a:pPr algn="ctr">
              <a:lnSpc>
                <a:spcPts val="631"/>
              </a:lnSpc>
            </a:pPr>
            <a:r>
              <a:rPr sz="529" spc="-4" dirty="0">
                <a:latin typeface="Arial"/>
                <a:cs typeface="Arial"/>
              </a:rPr>
              <a:t>Jo</a:t>
            </a:r>
            <a:r>
              <a:rPr sz="529" dirty="0">
                <a:latin typeface="Arial"/>
                <a:cs typeface="Arial"/>
              </a:rPr>
              <a:t>hn</a:t>
            </a:r>
            <a:r>
              <a:rPr sz="529" spc="-4" dirty="0">
                <a:latin typeface="Arial"/>
                <a:cs typeface="Arial"/>
              </a:rPr>
              <a:t> M</a:t>
            </a:r>
            <a:r>
              <a:rPr sz="529" dirty="0">
                <a:latin typeface="Arial"/>
                <a:cs typeface="Arial"/>
              </a:rPr>
              <a:t>o</a:t>
            </a:r>
            <a:r>
              <a:rPr sz="529" spc="-4" dirty="0">
                <a:latin typeface="Arial"/>
                <a:cs typeface="Arial"/>
              </a:rPr>
              <a:t>ss</a:t>
            </a:r>
            <a:endParaRPr sz="529" dirty="0">
              <a:latin typeface="Arial"/>
              <a:cs typeface="Arial"/>
            </a:endParaRPr>
          </a:p>
        </p:txBody>
      </p:sp>
      <p:grpSp>
        <p:nvGrpSpPr>
          <p:cNvPr id="91" name="object 91"/>
          <p:cNvGrpSpPr/>
          <p:nvPr/>
        </p:nvGrpSpPr>
        <p:grpSpPr>
          <a:xfrm>
            <a:off x="2844873" y="2191888"/>
            <a:ext cx="1757082" cy="1637179"/>
            <a:chOff x="1344589" y="2484140"/>
            <a:chExt cx="1991360" cy="1855470"/>
          </a:xfrm>
        </p:grpSpPr>
        <p:sp>
          <p:nvSpPr>
            <p:cNvPr id="92" name="object 92"/>
            <p:cNvSpPr/>
            <p:nvPr/>
          </p:nvSpPr>
          <p:spPr>
            <a:xfrm>
              <a:off x="1350939" y="2490490"/>
              <a:ext cx="525145" cy="457200"/>
            </a:xfrm>
            <a:custGeom>
              <a:avLst/>
              <a:gdLst/>
              <a:ahLst/>
              <a:cxnLst/>
              <a:rect l="l" t="t" r="r" b="b"/>
              <a:pathLst>
                <a:path w="525144" h="457200">
                  <a:moveTo>
                    <a:pt x="524825" y="0"/>
                  </a:moveTo>
                  <a:lnTo>
                    <a:pt x="524825" y="114198"/>
                  </a:lnTo>
                  <a:lnTo>
                    <a:pt x="0" y="114198"/>
                  </a:lnTo>
                  <a:lnTo>
                    <a:pt x="0" y="456792"/>
                  </a:lnTo>
                  <a:lnTo>
                    <a:pt x="114198" y="456792"/>
                  </a:lnTo>
                </a:path>
              </a:pathLst>
            </a:custGeom>
            <a:ln w="12688">
              <a:solidFill>
                <a:srgbClr val="404040"/>
              </a:solidFill>
            </a:ln>
          </p:spPr>
          <p:txBody>
            <a:bodyPr wrap="square" lIns="0" tIns="0" rIns="0" bIns="0" rtlCol="0"/>
            <a:lstStyle/>
            <a:p>
              <a:endParaRPr dirty="0"/>
            </a:p>
          </p:txBody>
        </p:sp>
        <p:pic>
          <p:nvPicPr>
            <p:cNvPr id="93" name="object 93"/>
            <p:cNvPicPr/>
            <p:nvPr/>
          </p:nvPicPr>
          <p:blipFill>
            <a:blip r:embed="rId24" cstate="print"/>
            <a:stretch>
              <a:fillRect/>
            </a:stretch>
          </p:blipFill>
          <p:spPr>
            <a:xfrm>
              <a:off x="2645558" y="3879428"/>
              <a:ext cx="690109" cy="459729"/>
            </a:xfrm>
            <a:prstGeom prst="rect">
              <a:avLst/>
            </a:prstGeom>
          </p:spPr>
        </p:pic>
        <p:pic>
          <p:nvPicPr>
            <p:cNvPr id="94" name="object 94"/>
            <p:cNvPicPr/>
            <p:nvPr/>
          </p:nvPicPr>
          <p:blipFill>
            <a:blip r:embed="rId20" cstate="print"/>
            <a:stretch>
              <a:fillRect/>
            </a:stretch>
          </p:blipFill>
          <p:spPr>
            <a:xfrm>
              <a:off x="2629796" y="3860867"/>
              <a:ext cx="685188" cy="456792"/>
            </a:xfrm>
            <a:prstGeom prst="rect">
              <a:avLst/>
            </a:prstGeom>
          </p:spPr>
        </p:pic>
        <p:sp>
          <p:nvSpPr>
            <p:cNvPr id="95" name="object 95"/>
            <p:cNvSpPr/>
            <p:nvPr/>
          </p:nvSpPr>
          <p:spPr>
            <a:xfrm>
              <a:off x="2629796" y="3860867"/>
              <a:ext cx="685800" cy="457200"/>
            </a:xfrm>
            <a:custGeom>
              <a:avLst/>
              <a:gdLst/>
              <a:ahLst/>
              <a:cxnLst/>
              <a:rect l="l" t="t" r="r" b="b"/>
              <a:pathLst>
                <a:path w="685800" h="457200">
                  <a:moveTo>
                    <a:pt x="0" y="456792"/>
                  </a:moveTo>
                  <a:lnTo>
                    <a:pt x="0" y="0"/>
                  </a:lnTo>
                  <a:lnTo>
                    <a:pt x="685188" y="0"/>
                  </a:lnTo>
                  <a:lnTo>
                    <a:pt x="685188" y="456792"/>
                  </a:lnTo>
                  <a:lnTo>
                    <a:pt x="0" y="456792"/>
                  </a:lnTo>
                  <a:close/>
                </a:path>
              </a:pathLst>
            </a:custGeom>
            <a:ln w="3175">
              <a:solidFill>
                <a:srgbClr val="404040"/>
              </a:solidFill>
            </a:ln>
          </p:spPr>
          <p:txBody>
            <a:bodyPr wrap="square" lIns="0" tIns="0" rIns="0" bIns="0" rtlCol="0"/>
            <a:lstStyle/>
            <a:p>
              <a:endParaRPr dirty="0"/>
            </a:p>
          </p:txBody>
        </p:sp>
      </p:grpSp>
      <p:sp>
        <p:nvSpPr>
          <p:cNvPr id="96" name="object 96"/>
          <p:cNvSpPr txBox="1"/>
          <p:nvPr/>
        </p:nvSpPr>
        <p:spPr>
          <a:xfrm>
            <a:off x="3999830" y="3509784"/>
            <a:ext cx="563656" cy="174181"/>
          </a:xfrm>
          <a:prstGeom prst="rect">
            <a:avLst/>
          </a:prstGeom>
        </p:spPr>
        <p:txBody>
          <a:bodyPr vert="horz" wrap="square" lIns="0" tIns="11206" rIns="0" bIns="0" rtlCol="0">
            <a:spAutoFit/>
          </a:bodyPr>
          <a:lstStyle/>
          <a:p>
            <a:pPr algn="ctr">
              <a:spcBef>
                <a:spcPts val="88"/>
              </a:spcBef>
            </a:pPr>
            <a:r>
              <a:rPr sz="529" b="1" dirty="0">
                <a:latin typeface="Arial"/>
                <a:cs typeface="Arial"/>
              </a:rPr>
              <a:t>P</a:t>
            </a:r>
            <a:r>
              <a:rPr sz="529" b="1" spc="-4" dirty="0">
                <a:latin typeface="Arial"/>
                <a:cs typeface="Arial"/>
              </a:rPr>
              <a:t>.3.</a:t>
            </a:r>
            <a:r>
              <a:rPr sz="529" b="1" dirty="0">
                <a:latin typeface="Arial"/>
                <a:cs typeface="Arial"/>
              </a:rPr>
              <a:t>3</a:t>
            </a:r>
            <a:r>
              <a:rPr sz="529" b="1" spc="-4" dirty="0">
                <a:latin typeface="Arial"/>
                <a:cs typeface="Arial"/>
              </a:rPr>
              <a:t>.</a:t>
            </a:r>
            <a:r>
              <a:rPr sz="529" b="1" dirty="0">
                <a:latin typeface="Arial"/>
                <a:cs typeface="Arial"/>
              </a:rPr>
              <a:t>3</a:t>
            </a:r>
            <a:r>
              <a:rPr sz="529" b="1" spc="-4" dirty="0">
                <a:latin typeface="Arial"/>
                <a:cs typeface="Arial"/>
              </a:rPr>
              <a:t> Kly</a:t>
            </a:r>
            <a:r>
              <a:rPr sz="529" b="1" dirty="0">
                <a:latin typeface="Arial"/>
                <a:cs typeface="Arial"/>
              </a:rPr>
              <a:t>s</a:t>
            </a:r>
            <a:r>
              <a:rPr sz="529" b="1" spc="-4" dirty="0">
                <a:latin typeface="Arial"/>
                <a:cs typeface="Arial"/>
              </a:rPr>
              <a:t>t</a:t>
            </a:r>
            <a:r>
              <a:rPr sz="529" b="1" dirty="0">
                <a:latin typeface="Arial"/>
                <a:cs typeface="Arial"/>
              </a:rPr>
              <a:t>r</a:t>
            </a:r>
            <a:r>
              <a:rPr sz="529" b="1" spc="-4" dirty="0">
                <a:latin typeface="Arial"/>
                <a:cs typeface="Arial"/>
              </a:rPr>
              <a:t>ons</a:t>
            </a:r>
            <a:endParaRPr sz="529" dirty="0">
              <a:latin typeface="Arial"/>
              <a:cs typeface="Arial"/>
            </a:endParaRPr>
          </a:p>
          <a:p>
            <a:pPr algn="ctr">
              <a:lnSpc>
                <a:spcPct val="100000"/>
              </a:lnSpc>
            </a:pPr>
            <a:r>
              <a:rPr sz="529" spc="-4" dirty="0">
                <a:latin typeface="Arial"/>
                <a:cs typeface="Arial"/>
              </a:rPr>
              <a:t>Jo</a:t>
            </a:r>
            <a:r>
              <a:rPr sz="529" dirty="0">
                <a:latin typeface="Arial"/>
                <a:cs typeface="Arial"/>
              </a:rPr>
              <a:t>hn</a:t>
            </a:r>
            <a:r>
              <a:rPr sz="529" spc="-4" dirty="0">
                <a:latin typeface="Arial"/>
                <a:cs typeface="Arial"/>
              </a:rPr>
              <a:t> M</a:t>
            </a:r>
            <a:r>
              <a:rPr sz="529" dirty="0">
                <a:latin typeface="Arial"/>
                <a:cs typeface="Arial"/>
              </a:rPr>
              <a:t>o</a:t>
            </a:r>
            <a:r>
              <a:rPr sz="529" spc="-4" dirty="0">
                <a:latin typeface="Arial"/>
                <a:cs typeface="Arial"/>
              </a:rPr>
              <a:t>ss</a:t>
            </a:r>
            <a:endParaRPr sz="529" dirty="0">
              <a:latin typeface="Arial"/>
              <a:cs typeface="Arial"/>
            </a:endParaRPr>
          </a:p>
        </p:txBody>
      </p:sp>
      <p:grpSp>
        <p:nvGrpSpPr>
          <p:cNvPr id="97" name="object 97"/>
          <p:cNvGrpSpPr/>
          <p:nvPr/>
        </p:nvGrpSpPr>
        <p:grpSpPr>
          <a:xfrm>
            <a:off x="3872513" y="2191888"/>
            <a:ext cx="729502" cy="2140324"/>
            <a:chOff x="2509248" y="2484140"/>
            <a:chExt cx="826769" cy="2425700"/>
          </a:xfrm>
        </p:grpSpPr>
        <p:sp>
          <p:nvSpPr>
            <p:cNvPr id="98" name="object 98"/>
            <p:cNvSpPr/>
            <p:nvPr/>
          </p:nvSpPr>
          <p:spPr>
            <a:xfrm>
              <a:off x="2515598" y="2490490"/>
              <a:ext cx="411480" cy="1598930"/>
            </a:xfrm>
            <a:custGeom>
              <a:avLst/>
              <a:gdLst/>
              <a:ahLst/>
              <a:cxnLst/>
              <a:rect l="l" t="t" r="r" b="b"/>
              <a:pathLst>
                <a:path w="411480" h="1598929">
                  <a:moveTo>
                    <a:pt x="411437" y="0"/>
                  </a:moveTo>
                  <a:lnTo>
                    <a:pt x="411437" y="114198"/>
                  </a:lnTo>
                  <a:lnTo>
                    <a:pt x="0" y="114198"/>
                  </a:lnTo>
                  <a:lnTo>
                    <a:pt x="0" y="1598773"/>
                  </a:lnTo>
                  <a:lnTo>
                    <a:pt x="114198" y="1598773"/>
                  </a:lnTo>
                </a:path>
              </a:pathLst>
            </a:custGeom>
            <a:ln w="12688">
              <a:solidFill>
                <a:srgbClr val="404040"/>
              </a:solidFill>
            </a:ln>
          </p:spPr>
          <p:txBody>
            <a:bodyPr wrap="square" lIns="0" tIns="0" rIns="0" bIns="0" rtlCol="0"/>
            <a:lstStyle/>
            <a:p>
              <a:endParaRPr dirty="0"/>
            </a:p>
          </p:txBody>
        </p:sp>
        <p:pic>
          <p:nvPicPr>
            <p:cNvPr id="99" name="object 99"/>
            <p:cNvPicPr/>
            <p:nvPr/>
          </p:nvPicPr>
          <p:blipFill>
            <a:blip r:embed="rId25" cstate="print"/>
            <a:stretch>
              <a:fillRect/>
            </a:stretch>
          </p:blipFill>
          <p:spPr>
            <a:xfrm>
              <a:off x="2645558" y="4449241"/>
              <a:ext cx="690109" cy="460093"/>
            </a:xfrm>
            <a:prstGeom prst="rect">
              <a:avLst/>
            </a:prstGeom>
          </p:spPr>
        </p:pic>
        <p:pic>
          <p:nvPicPr>
            <p:cNvPr id="100" name="object 100"/>
            <p:cNvPicPr/>
            <p:nvPr/>
          </p:nvPicPr>
          <p:blipFill>
            <a:blip r:embed="rId2" cstate="print"/>
            <a:stretch>
              <a:fillRect/>
            </a:stretch>
          </p:blipFill>
          <p:spPr>
            <a:xfrm>
              <a:off x="2629796" y="4431858"/>
              <a:ext cx="685188" cy="456792"/>
            </a:xfrm>
            <a:prstGeom prst="rect">
              <a:avLst/>
            </a:prstGeom>
          </p:spPr>
        </p:pic>
        <p:sp>
          <p:nvSpPr>
            <p:cNvPr id="101" name="object 101"/>
            <p:cNvSpPr/>
            <p:nvPr/>
          </p:nvSpPr>
          <p:spPr>
            <a:xfrm>
              <a:off x="2629796" y="4431858"/>
              <a:ext cx="685800" cy="457200"/>
            </a:xfrm>
            <a:custGeom>
              <a:avLst/>
              <a:gdLst/>
              <a:ahLst/>
              <a:cxnLst/>
              <a:rect l="l" t="t" r="r" b="b"/>
              <a:pathLst>
                <a:path w="685800" h="457200">
                  <a:moveTo>
                    <a:pt x="0" y="456792"/>
                  </a:moveTo>
                  <a:lnTo>
                    <a:pt x="0" y="0"/>
                  </a:lnTo>
                  <a:lnTo>
                    <a:pt x="685188" y="0"/>
                  </a:lnTo>
                  <a:lnTo>
                    <a:pt x="685188" y="456792"/>
                  </a:lnTo>
                  <a:lnTo>
                    <a:pt x="0" y="456792"/>
                  </a:lnTo>
                  <a:close/>
                </a:path>
              </a:pathLst>
            </a:custGeom>
            <a:ln w="3175">
              <a:solidFill>
                <a:srgbClr val="404040"/>
              </a:solidFill>
            </a:ln>
          </p:spPr>
          <p:txBody>
            <a:bodyPr wrap="square" lIns="0" tIns="0" rIns="0" bIns="0" rtlCol="0"/>
            <a:lstStyle/>
            <a:p>
              <a:endParaRPr dirty="0"/>
            </a:p>
          </p:txBody>
        </p:sp>
      </p:grpSp>
      <p:sp>
        <p:nvSpPr>
          <p:cNvPr id="102" name="object 102"/>
          <p:cNvSpPr txBox="1"/>
          <p:nvPr/>
        </p:nvSpPr>
        <p:spPr>
          <a:xfrm>
            <a:off x="3976963" y="4014313"/>
            <a:ext cx="608479" cy="165204"/>
          </a:xfrm>
          <a:prstGeom prst="rect">
            <a:avLst/>
          </a:prstGeom>
        </p:spPr>
        <p:txBody>
          <a:bodyPr vert="horz" wrap="square" lIns="0" tIns="11206" rIns="0" bIns="0" rtlCol="0">
            <a:spAutoFit/>
          </a:bodyPr>
          <a:lstStyle/>
          <a:p>
            <a:pPr algn="ctr">
              <a:lnSpc>
                <a:spcPts val="631"/>
              </a:lnSpc>
              <a:spcBef>
                <a:spcPts val="88"/>
              </a:spcBef>
            </a:pPr>
            <a:r>
              <a:rPr sz="529" b="1" spc="-4" dirty="0">
                <a:latin typeface="Arial"/>
                <a:cs typeface="Arial"/>
              </a:rPr>
              <a:t>P.3.3.4</a:t>
            </a:r>
            <a:r>
              <a:rPr sz="529" b="1" spc="-31" dirty="0">
                <a:latin typeface="Arial"/>
                <a:cs typeface="Arial"/>
              </a:rPr>
              <a:t> </a:t>
            </a:r>
            <a:r>
              <a:rPr sz="529" b="1" spc="-4" dirty="0">
                <a:latin typeface="Arial"/>
                <a:cs typeface="Arial"/>
              </a:rPr>
              <a:t>Circulators</a:t>
            </a:r>
            <a:endParaRPr sz="529" dirty="0">
              <a:latin typeface="Arial"/>
              <a:cs typeface="Arial"/>
            </a:endParaRPr>
          </a:p>
          <a:p>
            <a:pPr marL="560" algn="ctr">
              <a:lnSpc>
                <a:spcPts val="631"/>
              </a:lnSpc>
            </a:pPr>
            <a:r>
              <a:rPr sz="529" dirty="0">
                <a:latin typeface="Arial"/>
                <a:cs typeface="Arial"/>
              </a:rPr>
              <a:t>S</a:t>
            </a:r>
            <a:r>
              <a:rPr sz="529" spc="-4" dirty="0">
                <a:latin typeface="Arial"/>
                <a:cs typeface="Arial"/>
              </a:rPr>
              <a:t>un</a:t>
            </a:r>
            <a:r>
              <a:rPr sz="529" dirty="0">
                <a:latin typeface="Arial"/>
                <a:cs typeface="Arial"/>
              </a:rPr>
              <a:t>g</a:t>
            </a:r>
            <a:r>
              <a:rPr sz="529" spc="-4" dirty="0">
                <a:latin typeface="Arial"/>
                <a:cs typeface="Arial"/>
              </a:rPr>
              <a:t>-</a:t>
            </a:r>
            <a:r>
              <a:rPr sz="529" dirty="0">
                <a:latin typeface="Arial"/>
                <a:cs typeface="Arial"/>
              </a:rPr>
              <a:t>W</a:t>
            </a:r>
            <a:r>
              <a:rPr sz="529" spc="-4" dirty="0">
                <a:latin typeface="Arial"/>
                <a:cs typeface="Arial"/>
              </a:rPr>
              <a:t>o</a:t>
            </a:r>
            <a:r>
              <a:rPr sz="529" dirty="0">
                <a:latin typeface="Arial"/>
                <a:cs typeface="Arial"/>
              </a:rPr>
              <a:t>o</a:t>
            </a:r>
            <a:r>
              <a:rPr sz="529" spc="-4" dirty="0">
                <a:latin typeface="Arial"/>
                <a:cs typeface="Arial"/>
              </a:rPr>
              <a:t> </a:t>
            </a:r>
            <a:r>
              <a:rPr sz="529" dirty="0">
                <a:latin typeface="Arial"/>
                <a:cs typeface="Arial"/>
              </a:rPr>
              <a:t>L</a:t>
            </a:r>
            <a:r>
              <a:rPr sz="529" spc="-4" dirty="0">
                <a:latin typeface="Arial"/>
                <a:cs typeface="Arial"/>
              </a:rPr>
              <a:t>ee</a:t>
            </a:r>
            <a:endParaRPr sz="529" dirty="0">
              <a:latin typeface="Arial"/>
              <a:cs typeface="Arial"/>
            </a:endParaRPr>
          </a:p>
        </p:txBody>
      </p:sp>
      <p:grpSp>
        <p:nvGrpSpPr>
          <p:cNvPr id="103" name="object 103"/>
          <p:cNvGrpSpPr/>
          <p:nvPr/>
        </p:nvGrpSpPr>
        <p:grpSpPr>
          <a:xfrm>
            <a:off x="3872513" y="2191889"/>
            <a:ext cx="733425" cy="1925731"/>
            <a:chOff x="2509248" y="2484140"/>
            <a:chExt cx="831215" cy="2182495"/>
          </a:xfrm>
        </p:grpSpPr>
        <p:sp>
          <p:nvSpPr>
            <p:cNvPr id="104" name="object 104"/>
            <p:cNvSpPr/>
            <p:nvPr/>
          </p:nvSpPr>
          <p:spPr>
            <a:xfrm>
              <a:off x="2515598" y="2490490"/>
              <a:ext cx="411480" cy="2169795"/>
            </a:xfrm>
            <a:custGeom>
              <a:avLst/>
              <a:gdLst/>
              <a:ahLst/>
              <a:cxnLst/>
              <a:rect l="l" t="t" r="r" b="b"/>
              <a:pathLst>
                <a:path w="411480" h="2169795">
                  <a:moveTo>
                    <a:pt x="411437" y="0"/>
                  </a:moveTo>
                  <a:lnTo>
                    <a:pt x="411437" y="114198"/>
                  </a:lnTo>
                  <a:lnTo>
                    <a:pt x="0" y="114198"/>
                  </a:lnTo>
                  <a:lnTo>
                    <a:pt x="0" y="2169764"/>
                  </a:lnTo>
                  <a:lnTo>
                    <a:pt x="114198" y="2169764"/>
                  </a:lnTo>
                </a:path>
              </a:pathLst>
            </a:custGeom>
            <a:ln w="12688">
              <a:solidFill>
                <a:srgbClr val="404040"/>
              </a:solidFill>
            </a:ln>
          </p:spPr>
          <p:txBody>
            <a:bodyPr wrap="square" lIns="0" tIns="0" rIns="0" bIns="0" rtlCol="0"/>
            <a:lstStyle/>
            <a:p>
              <a:endParaRPr dirty="0"/>
            </a:p>
          </p:txBody>
        </p:sp>
        <p:pic>
          <p:nvPicPr>
            <p:cNvPr id="105" name="object 105"/>
            <p:cNvPicPr/>
            <p:nvPr/>
          </p:nvPicPr>
          <p:blipFill>
            <a:blip r:embed="rId26" cstate="print"/>
            <a:stretch>
              <a:fillRect/>
            </a:stretch>
          </p:blipFill>
          <p:spPr>
            <a:xfrm>
              <a:off x="2641134" y="3300406"/>
              <a:ext cx="698957" cy="473800"/>
            </a:xfrm>
            <a:prstGeom prst="rect">
              <a:avLst/>
            </a:prstGeom>
          </p:spPr>
        </p:pic>
        <p:pic>
          <p:nvPicPr>
            <p:cNvPr id="106" name="object 106"/>
            <p:cNvPicPr/>
            <p:nvPr/>
          </p:nvPicPr>
          <p:blipFill>
            <a:blip r:embed="rId22" cstate="print"/>
            <a:stretch>
              <a:fillRect/>
            </a:stretch>
          </p:blipFill>
          <p:spPr>
            <a:xfrm>
              <a:off x="2629796" y="3289877"/>
              <a:ext cx="685188" cy="456792"/>
            </a:xfrm>
            <a:prstGeom prst="rect">
              <a:avLst/>
            </a:prstGeom>
          </p:spPr>
        </p:pic>
        <p:sp>
          <p:nvSpPr>
            <p:cNvPr id="107" name="object 107"/>
            <p:cNvSpPr/>
            <p:nvPr/>
          </p:nvSpPr>
          <p:spPr>
            <a:xfrm>
              <a:off x="2629796" y="3289877"/>
              <a:ext cx="685800" cy="457200"/>
            </a:xfrm>
            <a:custGeom>
              <a:avLst/>
              <a:gdLst/>
              <a:ahLst/>
              <a:cxnLst/>
              <a:rect l="l" t="t" r="r" b="b"/>
              <a:pathLst>
                <a:path w="685800" h="457200">
                  <a:moveTo>
                    <a:pt x="0" y="456792"/>
                  </a:moveTo>
                  <a:lnTo>
                    <a:pt x="0" y="0"/>
                  </a:lnTo>
                  <a:lnTo>
                    <a:pt x="685188" y="0"/>
                  </a:lnTo>
                  <a:lnTo>
                    <a:pt x="685188" y="456792"/>
                  </a:lnTo>
                  <a:lnTo>
                    <a:pt x="0" y="456792"/>
                  </a:lnTo>
                  <a:close/>
                </a:path>
              </a:pathLst>
            </a:custGeom>
            <a:ln w="3175">
              <a:solidFill>
                <a:srgbClr val="404040"/>
              </a:solidFill>
            </a:ln>
          </p:spPr>
          <p:txBody>
            <a:bodyPr wrap="square" lIns="0" tIns="0" rIns="0" bIns="0" rtlCol="0"/>
            <a:lstStyle/>
            <a:p>
              <a:endParaRPr dirty="0"/>
            </a:p>
          </p:txBody>
        </p:sp>
      </p:grpSp>
      <p:sp>
        <p:nvSpPr>
          <p:cNvPr id="108" name="object 108"/>
          <p:cNvSpPr txBox="1"/>
          <p:nvPr/>
        </p:nvSpPr>
        <p:spPr>
          <a:xfrm>
            <a:off x="4066995" y="2965950"/>
            <a:ext cx="429184" cy="246636"/>
          </a:xfrm>
          <a:prstGeom prst="rect">
            <a:avLst/>
          </a:prstGeom>
        </p:spPr>
        <p:txBody>
          <a:bodyPr vert="horz" wrap="square" lIns="0" tIns="11206" rIns="0" bIns="0" rtlCol="0">
            <a:spAutoFit/>
          </a:bodyPr>
          <a:lstStyle/>
          <a:p>
            <a:pPr marL="560" algn="ctr">
              <a:spcBef>
                <a:spcPts val="88"/>
              </a:spcBef>
            </a:pPr>
            <a:r>
              <a:rPr sz="529" b="1" spc="-4" dirty="0">
                <a:latin typeface="Arial"/>
                <a:cs typeface="Arial"/>
              </a:rPr>
              <a:t>P.3.3.2</a:t>
            </a:r>
            <a:endParaRPr sz="529" dirty="0">
              <a:latin typeface="Arial"/>
              <a:cs typeface="Arial"/>
            </a:endParaRPr>
          </a:p>
          <a:p>
            <a:pPr algn="ctr">
              <a:lnSpc>
                <a:spcPts val="631"/>
              </a:lnSpc>
            </a:pPr>
            <a:r>
              <a:rPr sz="529" b="1" spc="-4" dirty="0">
                <a:latin typeface="Arial"/>
                <a:cs typeface="Arial"/>
              </a:rPr>
              <a:t>Transmitters</a:t>
            </a:r>
            <a:endParaRPr sz="529" dirty="0">
              <a:latin typeface="Arial"/>
              <a:cs typeface="Arial"/>
            </a:endParaRPr>
          </a:p>
          <a:p>
            <a:pPr algn="ctr">
              <a:lnSpc>
                <a:spcPts val="631"/>
              </a:lnSpc>
            </a:pPr>
            <a:r>
              <a:rPr sz="529" spc="-4" dirty="0">
                <a:latin typeface="Arial"/>
                <a:cs typeface="Arial"/>
              </a:rPr>
              <a:t>Jo</a:t>
            </a:r>
            <a:r>
              <a:rPr sz="529" dirty="0">
                <a:latin typeface="Arial"/>
                <a:cs typeface="Arial"/>
              </a:rPr>
              <a:t>hn</a:t>
            </a:r>
            <a:r>
              <a:rPr sz="529" spc="-4" dirty="0">
                <a:latin typeface="Arial"/>
                <a:cs typeface="Arial"/>
              </a:rPr>
              <a:t> M</a:t>
            </a:r>
            <a:r>
              <a:rPr sz="529" dirty="0">
                <a:latin typeface="Arial"/>
                <a:cs typeface="Arial"/>
              </a:rPr>
              <a:t>o</a:t>
            </a:r>
            <a:r>
              <a:rPr sz="529" spc="-4" dirty="0">
                <a:latin typeface="Arial"/>
                <a:cs typeface="Arial"/>
              </a:rPr>
              <a:t>ss</a:t>
            </a:r>
            <a:endParaRPr sz="529" dirty="0">
              <a:latin typeface="Arial"/>
              <a:cs typeface="Arial"/>
            </a:endParaRPr>
          </a:p>
        </p:txBody>
      </p:sp>
      <p:grpSp>
        <p:nvGrpSpPr>
          <p:cNvPr id="109" name="object 109"/>
          <p:cNvGrpSpPr/>
          <p:nvPr/>
        </p:nvGrpSpPr>
        <p:grpSpPr>
          <a:xfrm>
            <a:off x="3872513" y="2191888"/>
            <a:ext cx="729502" cy="2643468"/>
            <a:chOff x="2509248" y="2484140"/>
            <a:chExt cx="826769" cy="2995930"/>
          </a:xfrm>
        </p:grpSpPr>
        <p:sp>
          <p:nvSpPr>
            <p:cNvPr id="110" name="object 110"/>
            <p:cNvSpPr/>
            <p:nvPr/>
          </p:nvSpPr>
          <p:spPr>
            <a:xfrm>
              <a:off x="2515598" y="2490490"/>
              <a:ext cx="411480" cy="1028065"/>
            </a:xfrm>
            <a:custGeom>
              <a:avLst/>
              <a:gdLst/>
              <a:ahLst/>
              <a:cxnLst/>
              <a:rect l="l" t="t" r="r" b="b"/>
              <a:pathLst>
                <a:path w="411480" h="1028064">
                  <a:moveTo>
                    <a:pt x="411437" y="0"/>
                  </a:moveTo>
                  <a:lnTo>
                    <a:pt x="411437" y="114198"/>
                  </a:lnTo>
                  <a:lnTo>
                    <a:pt x="0" y="114198"/>
                  </a:lnTo>
                  <a:lnTo>
                    <a:pt x="0" y="1027782"/>
                  </a:lnTo>
                  <a:lnTo>
                    <a:pt x="114198" y="1027782"/>
                  </a:lnTo>
                </a:path>
              </a:pathLst>
            </a:custGeom>
            <a:ln w="12688">
              <a:solidFill>
                <a:srgbClr val="404040"/>
              </a:solidFill>
            </a:ln>
          </p:spPr>
          <p:txBody>
            <a:bodyPr wrap="square" lIns="0" tIns="0" rIns="0" bIns="0" rtlCol="0"/>
            <a:lstStyle/>
            <a:p>
              <a:endParaRPr dirty="0"/>
            </a:p>
          </p:txBody>
        </p:sp>
        <p:pic>
          <p:nvPicPr>
            <p:cNvPr id="111" name="object 111"/>
            <p:cNvPicPr/>
            <p:nvPr/>
          </p:nvPicPr>
          <p:blipFill>
            <a:blip r:embed="rId27" cstate="print"/>
            <a:stretch>
              <a:fillRect/>
            </a:stretch>
          </p:blipFill>
          <p:spPr>
            <a:xfrm>
              <a:off x="2645558" y="5018619"/>
              <a:ext cx="690109" cy="460887"/>
            </a:xfrm>
            <a:prstGeom prst="rect">
              <a:avLst/>
            </a:prstGeom>
          </p:spPr>
        </p:pic>
        <p:pic>
          <p:nvPicPr>
            <p:cNvPr id="112" name="object 112"/>
            <p:cNvPicPr/>
            <p:nvPr/>
          </p:nvPicPr>
          <p:blipFill>
            <a:blip r:embed="rId28" cstate="print"/>
            <a:stretch>
              <a:fillRect/>
            </a:stretch>
          </p:blipFill>
          <p:spPr>
            <a:xfrm>
              <a:off x="2629796" y="5002849"/>
              <a:ext cx="685188" cy="457602"/>
            </a:xfrm>
            <a:prstGeom prst="rect">
              <a:avLst/>
            </a:prstGeom>
          </p:spPr>
        </p:pic>
        <p:sp>
          <p:nvSpPr>
            <p:cNvPr id="113" name="object 113"/>
            <p:cNvSpPr/>
            <p:nvPr/>
          </p:nvSpPr>
          <p:spPr>
            <a:xfrm>
              <a:off x="2629796" y="5002849"/>
              <a:ext cx="685800" cy="457834"/>
            </a:xfrm>
            <a:custGeom>
              <a:avLst/>
              <a:gdLst/>
              <a:ahLst/>
              <a:cxnLst/>
              <a:rect l="l" t="t" r="r" b="b"/>
              <a:pathLst>
                <a:path w="685800" h="457835">
                  <a:moveTo>
                    <a:pt x="0" y="457602"/>
                  </a:moveTo>
                  <a:lnTo>
                    <a:pt x="0" y="0"/>
                  </a:lnTo>
                  <a:lnTo>
                    <a:pt x="685188" y="0"/>
                  </a:lnTo>
                  <a:lnTo>
                    <a:pt x="685188" y="457602"/>
                  </a:lnTo>
                  <a:lnTo>
                    <a:pt x="0" y="457602"/>
                  </a:lnTo>
                  <a:close/>
                </a:path>
              </a:pathLst>
            </a:custGeom>
            <a:ln w="3175">
              <a:solidFill>
                <a:srgbClr val="404040"/>
              </a:solidFill>
            </a:ln>
          </p:spPr>
          <p:txBody>
            <a:bodyPr wrap="square" lIns="0" tIns="0" rIns="0" bIns="0" rtlCol="0"/>
            <a:lstStyle/>
            <a:p>
              <a:endParaRPr dirty="0"/>
            </a:p>
          </p:txBody>
        </p:sp>
      </p:grpSp>
      <p:sp>
        <p:nvSpPr>
          <p:cNvPr id="114" name="object 114"/>
          <p:cNvSpPr txBox="1"/>
          <p:nvPr/>
        </p:nvSpPr>
        <p:spPr>
          <a:xfrm>
            <a:off x="4042710" y="4477395"/>
            <a:ext cx="477931" cy="255613"/>
          </a:xfrm>
          <a:prstGeom prst="rect">
            <a:avLst/>
          </a:prstGeom>
        </p:spPr>
        <p:txBody>
          <a:bodyPr vert="horz" wrap="square" lIns="0" tIns="11206" rIns="0" bIns="0" rtlCol="0">
            <a:spAutoFit/>
          </a:bodyPr>
          <a:lstStyle/>
          <a:p>
            <a:pPr marL="14568" marR="4483" indent="-3922">
              <a:spcBef>
                <a:spcPts val="88"/>
              </a:spcBef>
            </a:pPr>
            <a:r>
              <a:rPr sz="529" b="1" dirty="0">
                <a:latin typeface="Arial"/>
                <a:cs typeface="Arial"/>
              </a:rPr>
              <a:t>P</a:t>
            </a:r>
            <a:r>
              <a:rPr sz="529" b="1" spc="-4" dirty="0">
                <a:latin typeface="Arial"/>
                <a:cs typeface="Arial"/>
              </a:rPr>
              <a:t>.3.</a:t>
            </a:r>
            <a:r>
              <a:rPr sz="529" b="1" dirty="0">
                <a:latin typeface="Arial"/>
                <a:cs typeface="Arial"/>
              </a:rPr>
              <a:t>3</a:t>
            </a:r>
            <a:r>
              <a:rPr sz="529" b="1" spc="-4" dirty="0">
                <a:latin typeface="Arial"/>
                <a:cs typeface="Arial"/>
              </a:rPr>
              <a:t>.</a:t>
            </a:r>
            <a:r>
              <a:rPr sz="529" b="1" dirty="0">
                <a:latin typeface="Arial"/>
                <a:cs typeface="Arial"/>
              </a:rPr>
              <a:t>5</a:t>
            </a:r>
            <a:r>
              <a:rPr sz="529" b="1" spc="-4" dirty="0">
                <a:latin typeface="Arial"/>
                <a:cs typeface="Arial"/>
              </a:rPr>
              <a:t> Gl</a:t>
            </a:r>
            <a:r>
              <a:rPr sz="529" b="1" dirty="0">
                <a:latin typeface="Arial"/>
                <a:cs typeface="Arial"/>
              </a:rPr>
              <a:t>y</a:t>
            </a:r>
            <a:r>
              <a:rPr sz="529" b="1" spc="-4" dirty="0">
                <a:latin typeface="Arial"/>
                <a:cs typeface="Arial"/>
              </a:rPr>
              <a:t>col/  Water Loads </a:t>
            </a:r>
            <a:r>
              <a:rPr sz="529" b="1" dirty="0">
                <a:latin typeface="Arial"/>
                <a:cs typeface="Arial"/>
              </a:rPr>
              <a:t> </a:t>
            </a:r>
            <a:r>
              <a:rPr sz="529" dirty="0">
                <a:latin typeface="Arial"/>
                <a:cs typeface="Arial"/>
              </a:rPr>
              <a:t>S</a:t>
            </a:r>
            <a:r>
              <a:rPr sz="529" spc="-4" dirty="0">
                <a:latin typeface="Arial"/>
                <a:cs typeface="Arial"/>
              </a:rPr>
              <a:t>un</a:t>
            </a:r>
            <a:r>
              <a:rPr sz="529" dirty="0">
                <a:latin typeface="Arial"/>
                <a:cs typeface="Arial"/>
              </a:rPr>
              <a:t>g</a:t>
            </a:r>
            <a:r>
              <a:rPr sz="529" spc="-4" dirty="0">
                <a:latin typeface="Arial"/>
                <a:cs typeface="Arial"/>
              </a:rPr>
              <a:t>-</a:t>
            </a:r>
            <a:r>
              <a:rPr sz="529" dirty="0">
                <a:latin typeface="Arial"/>
                <a:cs typeface="Arial"/>
              </a:rPr>
              <a:t>W</a:t>
            </a:r>
            <a:r>
              <a:rPr sz="529" spc="-4" dirty="0">
                <a:latin typeface="Arial"/>
                <a:cs typeface="Arial"/>
              </a:rPr>
              <a:t>o</a:t>
            </a:r>
            <a:r>
              <a:rPr sz="529" dirty="0">
                <a:latin typeface="Arial"/>
                <a:cs typeface="Arial"/>
              </a:rPr>
              <a:t>o</a:t>
            </a:r>
            <a:r>
              <a:rPr sz="529" spc="-4" dirty="0">
                <a:latin typeface="Arial"/>
                <a:cs typeface="Arial"/>
              </a:rPr>
              <a:t> </a:t>
            </a:r>
            <a:r>
              <a:rPr sz="529" dirty="0">
                <a:latin typeface="Arial"/>
                <a:cs typeface="Arial"/>
              </a:rPr>
              <a:t>L</a:t>
            </a:r>
            <a:r>
              <a:rPr sz="529" spc="-4" dirty="0">
                <a:latin typeface="Arial"/>
                <a:cs typeface="Arial"/>
              </a:rPr>
              <a:t>ee</a:t>
            </a:r>
            <a:endParaRPr sz="529" dirty="0">
              <a:latin typeface="Arial"/>
              <a:cs typeface="Arial"/>
            </a:endParaRPr>
          </a:p>
        </p:txBody>
      </p:sp>
      <p:grpSp>
        <p:nvGrpSpPr>
          <p:cNvPr id="115" name="object 115"/>
          <p:cNvGrpSpPr/>
          <p:nvPr/>
        </p:nvGrpSpPr>
        <p:grpSpPr>
          <a:xfrm>
            <a:off x="3872513" y="2191888"/>
            <a:ext cx="733425" cy="2429996"/>
            <a:chOff x="2509248" y="2484140"/>
            <a:chExt cx="831215" cy="2753995"/>
          </a:xfrm>
        </p:grpSpPr>
        <p:sp>
          <p:nvSpPr>
            <p:cNvPr id="116" name="object 116"/>
            <p:cNvSpPr/>
            <p:nvPr/>
          </p:nvSpPr>
          <p:spPr>
            <a:xfrm>
              <a:off x="2515598" y="2490490"/>
              <a:ext cx="411480" cy="2741295"/>
            </a:xfrm>
            <a:custGeom>
              <a:avLst/>
              <a:gdLst/>
              <a:ahLst/>
              <a:cxnLst/>
              <a:rect l="l" t="t" r="r" b="b"/>
              <a:pathLst>
                <a:path w="411480" h="2741295">
                  <a:moveTo>
                    <a:pt x="411437" y="0"/>
                  </a:moveTo>
                  <a:lnTo>
                    <a:pt x="411437" y="114198"/>
                  </a:lnTo>
                  <a:lnTo>
                    <a:pt x="0" y="114198"/>
                  </a:lnTo>
                  <a:lnTo>
                    <a:pt x="0" y="2740754"/>
                  </a:lnTo>
                  <a:lnTo>
                    <a:pt x="114198" y="2740754"/>
                  </a:lnTo>
                </a:path>
              </a:pathLst>
            </a:custGeom>
            <a:ln w="12688">
              <a:solidFill>
                <a:srgbClr val="404040"/>
              </a:solidFill>
            </a:ln>
          </p:spPr>
          <p:txBody>
            <a:bodyPr wrap="square" lIns="0" tIns="0" rIns="0" bIns="0" rtlCol="0"/>
            <a:lstStyle/>
            <a:p>
              <a:endParaRPr dirty="0"/>
            </a:p>
          </p:txBody>
        </p:sp>
        <p:pic>
          <p:nvPicPr>
            <p:cNvPr id="117" name="object 117"/>
            <p:cNvPicPr/>
            <p:nvPr/>
          </p:nvPicPr>
          <p:blipFill>
            <a:blip r:embed="rId29" cstate="print"/>
            <a:stretch>
              <a:fillRect/>
            </a:stretch>
          </p:blipFill>
          <p:spPr>
            <a:xfrm>
              <a:off x="2641134" y="2730225"/>
              <a:ext cx="698957" cy="469750"/>
            </a:xfrm>
            <a:prstGeom prst="rect">
              <a:avLst/>
            </a:prstGeom>
          </p:spPr>
        </p:pic>
        <p:pic>
          <p:nvPicPr>
            <p:cNvPr id="118" name="object 118"/>
            <p:cNvPicPr/>
            <p:nvPr/>
          </p:nvPicPr>
          <p:blipFill>
            <a:blip r:embed="rId16" cstate="print"/>
            <a:stretch>
              <a:fillRect/>
            </a:stretch>
          </p:blipFill>
          <p:spPr>
            <a:xfrm>
              <a:off x="2629796" y="2718886"/>
              <a:ext cx="685188" cy="456792"/>
            </a:xfrm>
            <a:prstGeom prst="rect">
              <a:avLst/>
            </a:prstGeom>
          </p:spPr>
        </p:pic>
        <p:sp>
          <p:nvSpPr>
            <p:cNvPr id="119" name="object 119"/>
            <p:cNvSpPr/>
            <p:nvPr/>
          </p:nvSpPr>
          <p:spPr>
            <a:xfrm>
              <a:off x="2629796" y="2718886"/>
              <a:ext cx="685800" cy="457200"/>
            </a:xfrm>
            <a:custGeom>
              <a:avLst/>
              <a:gdLst/>
              <a:ahLst/>
              <a:cxnLst/>
              <a:rect l="l" t="t" r="r" b="b"/>
              <a:pathLst>
                <a:path w="685800" h="457200">
                  <a:moveTo>
                    <a:pt x="0" y="456792"/>
                  </a:moveTo>
                  <a:lnTo>
                    <a:pt x="0" y="0"/>
                  </a:lnTo>
                  <a:lnTo>
                    <a:pt x="685188" y="0"/>
                  </a:lnTo>
                  <a:lnTo>
                    <a:pt x="685188" y="456792"/>
                  </a:lnTo>
                  <a:lnTo>
                    <a:pt x="0" y="456792"/>
                  </a:lnTo>
                  <a:close/>
                </a:path>
              </a:pathLst>
            </a:custGeom>
            <a:ln w="3175">
              <a:solidFill>
                <a:srgbClr val="404040"/>
              </a:solidFill>
            </a:ln>
          </p:spPr>
          <p:txBody>
            <a:bodyPr wrap="square" lIns="0" tIns="0" rIns="0" bIns="0" rtlCol="0"/>
            <a:lstStyle/>
            <a:p>
              <a:endParaRPr dirty="0"/>
            </a:p>
          </p:txBody>
        </p:sp>
      </p:grpSp>
      <p:sp>
        <p:nvSpPr>
          <p:cNvPr id="120" name="object 120"/>
          <p:cNvSpPr txBox="1"/>
          <p:nvPr/>
        </p:nvSpPr>
        <p:spPr>
          <a:xfrm>
            <a:off x="3996260" y="2381381"/>
            <a:ext cx="572060" cy="413990"/>
          </a:xfrm>
          <a:prstGeom prst="rect">
            <a:avLst/>
          </a:prstGeom>
        </p:spPr>
        <p:txBody>
          <a:bodyPr vert="horz" wrap="square" lIns="0" tIns="11206" rIns="0" bIns="0" rtlCol="0">
            <a:spAutoFit/>
          </a:bodyPr>
          <a:lstStyle/>
          <a:p>
            <a:pPr algn="ctr">
              <a:spcBef>
                <a:spcPts val="88"/>
              </a:spcBef>
            </a:pPr>
            <a:r>
              <a:rPr sz="529" b="1" spc="-4" dirty="0">
                <a:latin typeface="Arial"/>
                <a:cs typeface="Arial"/>
              </a:rPr>
              <a:t>P.3.3.1</a:t>
            </a:r>
            <a:endParaRPr sz="529" dirty="0">
              <a:latin typeface="Arial"/>
              <a:cs typeface="Arial"/>
            </a:endParaRPr>
          </a:p>
          <a:p>
            <a:pPr marL="11206" marR="4483" algn="ctr"/>
            <a:r>
              <a:rPr sz="529" b="1" spc="-4" dirty="0">
                <a:latin typeface="Arial"/>
                <a:cs typeface="Arial"/>
              </a:rPr>
              <a:t>M</a:t>
            </a:r>
            <a:r>
              <a:rPr sz="529" b="1" dirty="0">
                <a:latin typeface="Arial"/>
                <a:cs typeface="Arial"/>
              </a:rPr>
              <a:t>a</a:t>
            </a:r>
            <a:r>
              <a:rPr sz="529" b="1" spc="-4" dirty="0">
                <a:latin typeface="Arial"/>
                <a:cs typeface="Arial"/>
              </a:rPr>
              <a:t>na</a:t>
            </a:r>
            <a:r>
              <a:rPr sz="529" b="1" dirty="0">
                <a:latin typeface="Arial"/>
                <a:cs typeface="Arial"/>
              </a:rPr>
              <a:t>g</a:t>
            </a:r>
            <a:r>
              <a:rPr sz="529" b="1" spc="-4" dirty="0">
                <a:latin typeface="Arial"/>
                <a:cs typeface="Arial"/>
              </a:rPr>
              <a:t>e</a:t>
            </a:r>
            <a:r>
              <a:rPr sz="529" b="1" dirty="0">
                <a:latin typeface="Arial"/>
                <a:cs typeface="Arial"/>
              </a:rPr>
              <a:t>m</a:t>
            </a:r>
            <a:r>
              <a:rPr sz="529" b="1" spc="-4" dirty="0">
                <a:latin typeface="Arial"/>
                <a:cs typeface="Arial"/>
              </a:rPr>
              <a:t>en</a:t>
            </a:r>
            <a:r>
              <a:rPr sz="529" b="1" dirty="0">
                <a:latin typeface="Arial"/>
                <a:cs typeface="Arial"/>
              </a:rPr>
              <a:t>t </a:t>
            </a:r>
            <a:r>
              <a:rPr sz="529" b="1" spc="-4" dirty="0">
                <a:latin typeface="Arial"/>
                <a:cs typeface="Arial"/>
              </a:rPr>
              <a:t>a</a:t>
            </a:r>
            <a:r>
              <a:rPr sz="529" b="1" dirty="0">
                <a:latin typeface="Arial"/>
                <a:cs typeface="Arial"/>
              </a:rPr>
              <a:t>nd  </a:t>
            </a:r>
            <a:r>
              <a:rPr sz="529" b="1" spc="-4" dirty="0">
                <a:latin typeface="Arial"/>
                <a:cs typeface="Arial"/>
              </a:rPr>
              <a:t>System </a:t>
            </a:r>
            <a:r>
              <a:rPr sz="529" b="1" dirty="0">
                <a:latin typeface="Arial"/>
                <a:cs typeface="Arial"/>
              </a:rPr>
              <a:t> </a:t>
            </a:r>
            <a:r>
              <a:rPr sz="529" b="1" spc="-4" dirty="0">
                <a:latin typeface="Arial"/>
                <a:cs typeface="Arial"/>
              </a:rPr>
              <a:t>Integration</a:t>
            </a:r>
            <a:endParaRPr sz="529" dirty="0">
              <a:latin typeface="Arial"/>
              <a:cs typeface="Arial"/>
            </a:endParaRPr>
          </a:p>
          <a:p>
            <a:pPr algn="ctr">
              <a:lnSpc>
                <a:spcPts val="631"/>
              </a:lnSpc>
            </a:pPr>
            <a:r>
              <a:rPr sz="529" spc="-4" dirty="0">
                <a:latin typeface="Arial"/>
                <a:cs typeface="Arial"/>
              </a:rPr>
              <a:t>Jo</a:t>
            </a:r>
            <a:r>
              <a:rPr sz="529" dirty="0">
                <a:latin typeface="Arial"/>
                <a:cs typeface="Arial"/>
              </a:rPr>
              <a:t>hn</a:t>
            </a:r>
            <a:r>
              <a:rPr sz="529" spc="-4" dirty="0">
                <a:latin typeface="Arial"/>
                <a:cs typeface="Arial"/>
              </a:rPr>
              <a:t> M</a:t>
            </a:r>
            <a:r>
              <a:rPr sz="529" dirty="0">
                <a:latin typeface="Arial"/>
                <a:cs typeface="Arial"/>
              </a:rPr>
              <a:t>o</a:t>
            </a:r>
            <a:r>
              <a:rPr sz="529" spc="-4" dirty="0">
                <a:latin typeface="Arial"/>
                <a:cs typeface="Arial"/>
              </a:rPr>
              <a:t>ss</a:t>
            </a:r>
            <a:endParaRPr sz="529" dirty="0">
              <a:latin typeface="Arial"/>
              <a:cs typeface="Arial"/>
            </a:endParaRPr>
          </a:p>
        </p:txBody>
      </p:sp>
      <p:grpSp>
        <p:nvGrpSpPr>
          <p:cNvPr id="121" name="object 121"/>
          <p:cNvGrpSpPr/>
          <p:nvPr/>
        </p:nvGrpSpPr>
        <p:grpSpPr>
          <a:xfrm>
            <a:off x="3872513" y="2191888"/>
            <a:ext cx="1556497" cy="1134596"/>
            <a:chOff x="2509248" y="2484140"/>
            <a:chExt cx="1764030" cy="1285875"/>
          </a:xfrm>
        </p:grpSpPr>
        <p:sp>
          <p:nvSpPr>
            <p:cNvPr id="122" name="object 122"/>
            <p:cNvSpPr/>
            <p:nvPr/>
          </p:nvSpPr>
          <p:spPr>
            <a:xfrm>
              <a:off x="2515598" y="2490490"/>
              <a:ext cx="411480" cy="457200"/>
            </a:xfrm>
            <a:custGeom>
              <a:avLst/>
              <a:gdLst/>
              <a:ahLst/>
              <a:cxnLst/>
              <a:rect l="l" t="t" r="r" b="b"/>
              <a:pathLst>
                <a:path w="411480" h="457200">
                  <a:moveTo>
                    <a:pt x="411437" y="0"/>
                  </a:moveTo>
                  <a:lnTo>
                    <a:pt x="411437" y="114198"/>
                  </a:lnTo>
                  <a:lnTo>
                    <a:pt x="0" y="114198"/>
                  </a:lnTo>
                  <a:lnTo>
                    <a:pt x="0" y="456792"/>
                  </a:lnTo>
                  <a:lnTo>
                    <a:pt x="114198" y="456792"/>
                  </a:lnTo>
                </a:path>
              </a:pathLst>
            </a:custGeom>
            <a:ln w="12688">
              <a:solidFill>
                <a:srgbClr val="404040"/>
              </a:solidFill>
            </a:ln>
          </p:spPr>
          <p:txBody>
            <a:bodyPr wrap="square" lIns="0" tIns="0" rIns="0" bIns="0" rtlCol="0"/>
            <a:lstStyle/>
            <a:p>
              <a:endParaRPr dirty="0"/>
            </a:p>
          </p:txBody>
        </p:sp>
        <p:pic>
          <p:nvPicPr>
            <p:cNvPr id="123" name="object 123"/>
            <p:cNvPicPr/>
            <p:nvPr/>
          </p:nvPicPr>
          <p:blipFill>
            <a:blip r:embed="rId30" cstate="print"/>
            <a:stretch>
              <a:fillRect/>
            </a:stretch>
          </p:blipFill>
          <p:spPr>
            <a:xfrm>
              <a:off x="3582631" y="3309262"/>
              <a:ext cx="690109" cy="460516"/>
            </a:xfrm>
            <a:prstGeom prst="rect">
              <a:avLst/>
            </a:prstGeom>
          </p:spPr>
        </p:pic>
        <p:pic>
          <p:nvPicPr>
            <p:cNvPr id="124" name="object 124"/>
            <p:cNvPicPr/>
            <p:nvPr/>
          </p:nvPicPr>
          <p:blipFill>
            <a:blip r:embed="rId22" cstate="print"/>
            <a:stretch>
              <a:fillRect/>
            </a:stretch>
          </p:blipFill>
          <p:spPr>
            <a:xfrm>
              <a:off x="3566868" y="3289877"/>
              <a:ext cx="685188" cy="456792"/>
            </a:xfrm>
            <a:prstGeom prst="rect">
              <a:avLst/>
            </a:prstGeom>
          </p:spPr>
        </p:pic>
        <p:sp>
          <p:nvSpPr>
            <p:cNvPr id="125" name="object 125"/>
            <p:cNvSpPr/>
            <p:nvPr/>
          </p:nvSpPr>
          <p:spPr>
            <a:xfrm>
              <a:off x="3566868" y="3289877"/>
              <a:ext cx="685800" cy="457200"/>
            </a:xfrm>
            <a:custGeom>
              <a:avLst/>
              <a:gdLst/>
              <a:ahLst/>
              <a:cxnLst/>
              <a:rect l="l" t="t" r="r" b="b"/>
              <a:pathLst>
                <a:path w="685800" h="457200">
                  <a:moveTo>
                    <a:pt x="0" y="456792"/>
                  </a:moveTo>
                  <a:lnTo>
                    <a:pt x="0" y="0"/>
                  </a:lnTo>
                  <a:lnTo>
                    <a:pt x="685188" y="0"/>
                  </a:lnTo>
                  <a:lnTo>
                    <a:pt x="685188" y="456792"/>
                  </a:lnTo>
                  <a:lnTo>
                    <a:pt x="0" y="456792"/>
                  </a:lnTo>
                  <a:close/>
                </a:path>
              </a:pathLst>
            </a:custGeom>
            <a:ln w="3175">
              <a:solidFill>
                <a:srgbClr val="404040"/>
              </a:solidFill>
            </a:ln>
          </p:spPr>
          <p:txBody>
            <a:bodyPr wrap="square" lIns="0" tIns="0" rIns="0" bIns="0" rtlCol="0"/>
            <a:lstStyle/>
            <a:p>
              <a:endParaRPr dirty="0"/>
            </a:p>
          </p:txBody>
        </p:sp>
      </p:grpSp>
      <p:sp>
        <p:nvSpPr>
          <p:cNvPr id="126" name="object 126"/>
          <p:cNvSpPr txBox="1"/>
          <p:nvPr/>
        </p:nvSpPr>
        <p:spPr>
          <a:xfrm>
            <a:off x="4891637" y="2965950"/>
            <a:ext cx="433107" cy="251125"/>
          </a:xfrm>
          <a:prstGeom prst="rect">
            <a:avLst/>
          </a:prstGeom>
        </p:spPr>
        <p:txBody>
          <a:bodyPr vert="horz" wrap="square" lIns="0" tIns="11206" rIns="0" bIns="0" rtlCol="0">
            <a:spAutoFit/>
          </a:bodyPr>
          <a:lstStyle/>
          <a:p>
            <a:pPr marL="96936" marR="7845" indent="-82368">
              <a:spcBef>
                <a:spcPts val="88"/>
              </a:spcBef>
            </a:pPr>
            <a:r>
              <a:rPr sz="529" b="1" dirty="0">
                <a:latin typeface="Arial"/>
                <a:cs typeface="Arial"/>
              </a:rPr>
              <a:t>P</a:t>
            </a:r>
            <a:r>
              <a:rPr sz="529" b="1" spc="-4" dirty="0">
                <a:latin typeface="Arial"/>
                <a:cs typeface="Arial"/>
              </a:rPr>
              <a:t>.3.</a:t>
            </a:r>
            <a:r>
              <a:rPr sz="529" b="1" dirty="0">
                <a:latin typeface="Arial"/>
                <a:cs typeface="Arial"/>
              </a:rPr>
              <a:t>4</a:t>
            </a:r>
            <a:r>
              <a:rPr sz="529" b="1" spc="-4" dirty="0">
                <a:latin typeface="Arial"/>
                <a:cs typeface="Arial"/>
              </a:rPr>
              <a:t>.</a:t>
            </a:r>
            <a:r>
              <a:rPr sz="529" b="1" dirty="0">
                <a:latin typeface="Arial"/>
                <a:cs typeface="Arial"/>
              </a:rPr>
              <a:t>2</a:t>
            </a:r>
            <a:r>
              <a:rPr sz="529" b="1" spc="-4" dirty="0">
                <a:latin typeface="Arial"/>
                <a:cs typeface="Arial"/>
              </a:rPr>
              <a:t> L</a:t>
            </a:r>
            <a:r>
              <a:rPr sz="529" b="1" dirty="0">
                <a:latin typeface="Arial"/>
                <a:cs typeface="Arial"/>
              </a:rPr>
              <a:t>L</a:t>
            </a:r>
            <a:r>
              <a:rPr sz="529" b="1" spc="-4" dirty="0">
                <a:latin typeface="Arial"/>
                <a:cs typeface="Arial"/>
              </a:rPr>
              <a:t>RF  System</a:t>
            </a:r>
            <a:endParaRPr sz="529" dirty="0">
              <a:latin typeface="Arial"/>
              <a:cs typeface="Arial"/>
            </a:endParaRPr>
          </a:p>
          <a:p>
            <a:pPr marL="11206">
              <a:lnSpc>
                <a:spcPts val="631"/>
              </a:lnSpc>
            </a:pPr>
            <a:r>
              <a:rPr sz="529" spc="-4" dirty="0">
                <a:latin typeface="Arial"/>
                <a:cs typeface="Arial"/>
              </a:rPr>
              <a:t>M</a:t>
            </a:r>
            <a:r>
              <a:rPr sz="529" dirty="0">
                <a:latin typeface="Arial"/>
                <a:cs typeface="Arial"/>
              </a:rPr>
              <a:t>a</a:t>
            </a:r>
            <a:r>
              <a:rPr sz="529" spc="-4" dirty="0">
                <a:latin typeface="Arial"/>
                <a:cs typeface="Arial"/>
              </a:rPr>
              <a:t>r</a:t>
            </a:r>
            <a:r>
              <a:rPr sz="529" dirty="0">
                <a:latin typeface="Arial"/>
                <a:cs typeface="Arial"/>
              </a:rPr>
              <a:t>k</a:t>
            </a:r>
            <a:r>
              <a:rPr sz="529" spc="-4" dirty="0">
                <a:latin typeface="Arial"/>
                <a:cs typeface="Arial"/>
              </a:rPr>
              <a:t> Cr</a:t>
            </a:r>
            <a:r>
              <a:rPr sz="529" dirty="0">
                <a:latin typeface="Arial"/>
                <a:cs typeface="Arial"/>
              </a:rPr>
              <a:t>o</a:t>
            </a:r>
            <a:r>
              <a:rPr sz="529" spc="-4" dirty="0">
                <a:latin typeface="Arial"/>
                <a:cs typeface="Arial"/>
              </a:rPr>
              <a:t>fford</a:t>
            </a:r>
            <a:endParaRPr sz="529" dirty="0">
              <a:latin typeface="Arial"/>
              <a:cs typeface="Arial"/>
            </a:endParaRPr>
          </a:p>
        </p:txBody>
      </p:sp>
      <p:grpSp>
        <p:nvGrpSpPr>
          <p:cNvPr id="127" name="object 127"/>
          <p:cNvGrpSpPr/>
          <p:nvPr/>
        </p:nvGrpSpPr>
        <p:grpSpPr>
          <a:xfrm>
            <a:off x="4699342" y="2191888"/>
            <a:ext cx="729502" cy="1637179"/>
            <a:chOff x="3446320" y="2484140"/>
            <a:chExt cx="826769" cy="1855470"/>
          </a:xfrm>
        </p:grpSpPr>
        <p:sp>
          <p:nvSpPr>
            <p:cNvPr id="128" name="object 128"/>
            <p:cNvSpPr/>
            <p:nvPr/>
          </p:nvSpPr>
          <p:spPr>
            <a:xfrm>
              <a:off x="3452670" y="2490490"/>
              <a:ext cx="525145" cy="1028065"/>
            </a:xfrm>
            <a:custGeom>
              <a:avLst/>
              <a:gdLst/>
              <a:ahLst/>
              <a:cxnLst/>
              <a:rect l="l" t="t" r="r" b="b"/>
              <a:pathLst>
                <a:path w="525145" h="1028064">
                  <a:moveTo>
                    <a:pt x="524825" y="0"/>
                  </a:moveTo>
                  <a:lnTo>
                    <a:pt x="524825" y="114198"/>
                  </a:lnTo>
                  <a:lnTo>
                    <a:pt x="0" y="114198"/>
                  </a:lnTo>
                  <a:lnTo>
                    <a:pt x="0" y="1027782"/>
                  </a:lnTo>
                  <a:lnTo>
                    <a:pt x="114198" y="1027782"/>
                  </a:lnTo>
                </a:path>
              </a:pathLst>
            </a:custGeom>
            <a:ln w="12688">
              <a:solidFill>
                <a:srgbClr val="404040"/>
              </a:solidFill>
            </a:ln>
          </p:spPr>
          <p:txBody>
            <a:bodyPr wrap="square" lIns="0" tIns="0" rIns="0" bIns="0" rtlCol="0"/>
            <a:lstStyle/>
            <a:p>
              <a:endParaRPr dirty="0"/>
            </a:p>
          </p:txBody>
        </p:sp>
        <p:pic>
          <p:nvPicPr>
            <p:cNvPr id="129" name="object 129"/>
            <p:cNvPicPr/>
            <p:nvPr/>
          </p:nvPicPr>
          <p:blipFill>
            <a:blip r:embed="rId31" cstate="print"/>
            <a:stretch>
              <a:fillRect/>
            </a:stretch>
          </p:blipFill>
          <p:spPr>
            <a:xfrm>
              <a:off x="3582631" y="3879428"/>
              <a:ext cx="690109" cy="459729"/>
            </a:xfrm>
            <a:prstGeom prst="rect">
              <a:avLst/>
            </a:prstGeom>
          </p:spPr>
        </p:pic>
        <p:pic>
          <p:nvPicPr>
            <p:cNvPr id="130" name="object 130"/>
            <p:cNvPicPr/>
            <p:nvPr/>
          </p:nvPicPr>
          <p:blipFill>
            <a:blip r:embed="rId20" cstate="print"/>
            <a:stretch>
              <a:fillRect/>
            </a:stretch>
          </p:blipFill>
          <p:spPr>
            <a:xfrm>
              <a:off x="3566868" y="3860867"/>
              <a:ext cx="685188" cy="456792"/>
            </a:xfrm>
            <a:prstGeom prst="rect">
              <a:avLst/>
            </a:prstGeom>
          </p:spPr>
        </p:pic>
        <p:sp>
          <p:nvSpPr>
            <p:cNvPr id="131" name="object 131"/>
            <p:cNvSpPr/>
            <p:nvPr/>
          </p:nvSpPr>
          <p:spPr>
            <a:xfrm>
              <a:off x="3566868" y="3860867"/>
              <a:ext cx="685800" cy="457200"/>
            </a:xfrm>
            <a:custGeom>
              <a:avLst/>
              <a:gdLst/>
              <a:ahLst/>
              <a:cxnLst/>
              <a:rect l="l" t="t" r="r" b="b"/>
              <a:pathLst>
                <a:path w="685800" h="457200">
                  <a:moveTo>
                    <a:pt x="0" y="456792"/>
                  </a:moveTo>
                  <a:lnTo>
                    <a:pt x="0" y="0"/>
                  </a:lnTo>
                  <a:lnTo>
                    <a:pt x="685188" y="0"/>
                  </a:lnTo>
                  <a:lnTo>
                    <a:pt x="685188" y="456792"/>
                  </a:lnTo>
                  <a:lnTo>
                    <a:pt x="0" y="456792"/>
                  </a:lnTo>
                  <a:close/>
                </a:path>
              </a:pathLst>
            </a:custGeom>
            <a:ln w="3175">
              <a:solidFill>
                <a:srgbClr val="404040"/>
              </a:solidFill>
            </a:ln>
          </p:spPr>
          <p:txBody>
            <a:bodyPr wrap="square" lIns="0" tIns="0" rIns="0" bIns="0" rtlCol="0"/>
            <a:lstStyle/>
            <a:p>
              <a:endParaRPr dirty="0"/>
            </a:p>
          </p:txBody>
        </p:sp>
      </p:grpSp>
      <p:sp>
        <p:nvSpPr>
          <p:cNvPr id="132" name="object 132"/>
          <p:cNvSpPr txBox="1"/>
          <p:nvPr/>
        </p:nvSpPr>
        <p:spPr>
          <a:xfrm>
            <a:off x="4891692" y="3469764"/>
            <a:ext cx="433107" cy="255613"/>
          </a:xfrm>
          <a:prstGeom prst="rect">
            <a:avLst/>
          </a:prstGeom>
        </p:spPr>
        <p:txBody>
          <a:bodyPr vert="horz" wrap="square" lIns="0" tIns="11206" rIns="0" bIns="0" rtlCol="0">
            <a:spAutoFit/>
          </a:bodyPr>
          <a:lstStyle/>
          <a:p>
            <a:pPr marL="61075" marR="36981" indent="-16810">
              <a:spcBef>
                <a:spcPts val="88"/>
              </a:spcBef>
            </a:pPr>
            <a:r>
              <a:rPr sz="529" b="1" dirty="0">
                <a:latin typeface="Arial"/>
                <a:cs typeface="Arial"/>
              </a:rPr>
              <a:t>P</a:t>
            </a:r>
            <a:r>
              <a:rPr sz="529" b="1" spc="-4" dirty="0">
                <a:latin typeface="Arial"/>
                <a:cs typeface="Arial"/>
              </a:rPr>
              <a:t>.3.</a:t>
            </a:r>
            <a:r>
              <a:rPr sz="529" b="1" dirty="0">
                <a:latin typeface="Arial"/>
                <a:cs typeface="Arial"/>
              </a:rPr>
              <a:t>4</a:t>
            </a:r>
            <a:r>
              <a:rPr sz="529" b="1" spc="-4" dirty="0">
                <a:latin typeface="Arial"/>
                <a:cs typeface="Arial"/>
              </a:rPr>
              <a:t>.</a:t>
            </a:r>
            <a:r>
              <a:rPr sz="529" b="1" dirty="0">
                <a:latin typeface="Arial"/>
                <a:cs typeface="Arial"/>
              </a:rPr>
              <a:t>3</a:t>
            </a:r>
            <a:r>
              <a:rPr sz="529" b="1" spc="-4" dirty="0">
                <a:latin typeface="Arial"/>
                <a:cs typeface="Arial"/>
              </a:rPr>
              <a:t> A</a:t>
            </a:r>
            <a:r>
              <a:rPr sz="529" b="1" dirty="0">
                <a:latin typeface="Arial"/>
                <a:cs typeface="Arial"/>
              </a:rPr>
              <a:t>rc  </a:t>
            </a:r>
            <a:r>
              <a:rPr sz="529" b="1" spc="-4" dirty="0">
                <a:latin typeface="Arial"/>
                <a:cs typeface="Arial"/>
              </a:rPr>
              <a:t>Detectors</a:t>
            </a:r>
            <a:endParaRPr sz="529" dirty="0">
              <a:latin typeface="Arial"/>
              <a:cs typeface="Arial"/>
            </a:endParaRPr>
          </a:p>
          <a:p>
            <a:pPr marL="11206"/>
            <a:r>
              <a:rPr sz="529" spc="-4" dirty="0">
                <a:latin typeface="Arial"/>
                <a:cs typeface="Arial"/>
              </a:rPr>
              <a:t>M</a:t>
            </a:r>
            <a:r>
              <a:rPr sz="529" dirty="0">
                <a:latin typeface="Arial"/>
                <a:cs typeface="Arial"/>
              </a:rPr>
              <a:t>a</a:t>
            </a:r>
            <a:r>
              <a:rPr sz="529" spc="-4" dirty="0">
                <a:latin typeface="Arial"/>
                <a:cs typeface="Arial"/>
              </a:rPr>
              <a:t>r</a:t>
            </a:r>
            <a:r>
              <a:rPr sz="529" dirty="0">
                <a:latin typeface="Arial"/>
                <a:cs typeface="Arial"/>
              </a:rPr>
              <a:t>k</a:t>
            </a:r>
            <a:r>
              <a:rPr sz="529" spc="-4" dirty="0">
                <a:latin typeface="Arial"/>
                <a:cs typeface="Arial"/>
              </a:rPr>
              <a:t> Cr</a:t>
            </a:r>
            <a:r>
              <a:rPr sz="529" dirty="0">
                <a:latin typeface="Arial"/>
                <a:cs typeface="Arial"/>
              </a:rPr>
              <a:t>o</a:t>
            </a:r>
            <a:r>
              <a:rPr sz="529" spc="-4" dirty="0">
                <a:latin typeface="Arial"/>
                <a:cs typeface="Arial"/>
              </a:rPr>
              <a:t>fford</a:t>
            </a:r>
            <a:endParaRPr sz="529" dirty="0">
              <a:latin typeface="Arial"/>
              <a:cs typeface="Arial"/>
            </a:endParaRPr>
          </a:p>
        </p:txBody>
      </p:sp>
      <p:grpSp>
        <p:nvGrpSpPr>
          <p:cNvPr id="133" name="object 133"/>
          <p:cNvGrpSpPr/>
          <p:nvPr/>
        </p:nvGrpSpPr>
        <p:grpSpPr>
          <a:xfrm>
            <a:off x="4699342" y="2191888"/>
            <a:ext cx="733425" cy="1422026"/>
            <a:chOff x="3446320" y="2484140"/>
            <a:chExt cx="831215" cy="1611630"/>
          </a:xfrm>
        </p:grpSpPr>
        <p:sp>
          <p:nvSpPr>
            <p:cNvPr id="134" name="object 134"/>
            <p:cNvSpPr/>
            <p:nvPr/>
          </p:nvSpPr>
          <p:spPr>
            <a:xfrm>
              <a:off x="3452670" y="2490490"/>
              <a:ext cx="525145" cy="1598930"/>
            </a:xfrm>
            <a:custGeom>
              <a:avLst/>
              <a:gdLst/>
              <a:ahLst/>
              <a:cxnLst/>
              <a:rect l="l" t="t" r="r" b="b"/>
              <a:pathLst>
                <a:path w="525145" h="1598929">
                  <a:moveTo>
                    <a:pt x="524825" y="0"/>
                  </a:moveTo>
                  <a:lnTo>
                    <a:pt x="524825" y="114198"/>
                  </a:lnTo>
                  <a:lnTo>
                    <a:pt x="0" y="114198"/>
                  </a:lnTo>
                  <a:lnTo>
                    <a:pt x="0" y="1598773"/>
                  </a:lnTo>
                  <a:lnTo>
                    <a:pt x="114198" y="1598773"/>
                  </a:lnTo>
                </a:path>
              </a:pathLst>
            </a:custGeom>
            <a:ln w="12688">
              <a:solidFill>
                <a:srgbClr val="404040"/>
              </a:solidFill>
            </a:ln>
          </p:spPr>
          <p:txBody>
            <a:bodyPr wrap="square" lIns="0" tIns="0" rIns="0" bIns="0" rtlCol="0"/>
            <a:lstStyle/>
            <a:p>
              <a:endParaRPr dirty="0"/>
            </a:p>
          </p:txBody>
        </p:sp>
        <p:pic>
          <p:nvPicPr>
            <p:cNvPr id="135" name="object 135"/>
            <p:cNvPicPr/>
            <p:nvPr/>
          </p:nvPicPr>
          <p:blipFill>
            <a:blip r:embed="rId32" cstate="print"/>
            <a:stretch>
              <a:fillRect/>
            </a:stretch>
          </p:blipFill>
          <p:spPr>
            <a:xfrm>
              <a:off x="3578207" y="2730225"/>
              <a:ext cx="698957" cy="469750"/>
            </a:xfrm>
            <a:prstGeom prst="rect">
              <a:avLst/>
            </a:prstGeom>
          </p:spPr>
        </p:pic>
        <p:pic>
          <p:nvPicPr>
            <p:cNvPr id="136" name="object 136"/>
            <p:cNvPicPr/>
            <p:nvPr/>
          </p:nvPicPr>
          <p:blipFill>
            <a:blip r:embed="rId16" cstate="print"/>
            <a:stretch>
              <a:fillRect/>
            </a:stretch>
          </p:blipFill>
          <p:spPr>
            <a:xfrm>
              <a:off x="3566868" y="2718886"/>
              <a:ext cx="685188" cy="456792"/>
            </a:xfrm>
            <a:prstGeom prst="rect">
              <a:avLst/>
            </a:prstGeom>
          </p:spPr>
        </p:pic>
        <p:sp>
          <p:nvSpPr>
            <p:cNvPr id="137" name="object 137"/>
            <p:cNvSpPr/>
            <p:nvPr/>
          </p:nvSpPr>
          <p:spPr>
            <a:xfrm>
              <a:off x="3566868" y="2718886"/>
              <a:ext cx="685800" cy="457200"/>
            </a:xfrm>
            <a:custGeom>
              <a:avLst/>
              <a:gdLst/>
              <a:ahLst/>
              <a:cxnLst/>
              <a:rect l="l" t="t" r="r" b="b"/>
              <a:pathLst>
                <a:path w="685800" h="457200">
                  <a:moveTo>
                    <a:pt x="0" y="456792"/>
                  </a:moveTo>
                  <a:lnTo>
                    <a:pt x="0" y="0"/>
                  </a:lnTo>
                  <a:lnTo>
                    <a:pt x="685188" y="0"/>
                  </a:lnTo>
                  <a:lnTo>
                    <a:pt x="685188" y="456792"/>
                  </a:lnTo>
                  <a:lnTo>
                    <a:pt x="0" y="456792"/>
                  </a:lnTo>
                  <a:close/>
                </a:path>
              </a:pathLst>
            </a:custGeom>
            <a:ln w="3175">
              <a:solidFill>
                <a:srgbClr val="404040"/>
              </a:solidFill>
            </a:ln>
          </p:spPr>
          <p:txBody>
            <a:bodyPr wrap="square" lIns="0" tIns="0" rIns="0" bIns="0" rtlCol="0"/>
            <a:lstStyle/>
            <a:p>
              <a:endParaRPr dirty="0"/>
            </a:p>
          </p:txBody>
        </p:sp>
      </p:grpSp>
      <p:sp>
        <p:nvSpPr>
          <p:cNvPr id="138" name="object 138"/>
          <p:cNvSpPr txBox="1"/>
          <p:nvPr/>
        </p:nvSpPr>
        <p:spPr>
          <a:xfrm>
            <a:off x="4822374" y="2381381"/>
            <a:ext cx="572060" cy="413990"/>
          </a:xfrm>
          <a:prstGeom prst="rect">
            <a:avLst/>
          </a:prstGeom>
        </p:spPr>
        <p:txBody>
          <a:bodyPr vert="horz" wrap="square" lIns="0" tIns="11206" rIns="0" bIns="0" rtlCol="0">
            <a:spAutoFit/>
          </a:bodyPr>
          <a:lstStyle/>
          <a:p>
            <a:pPr algn="ctr">
              <a:spcBef>
                <a:spcPts val="88"/>
              </a:spcBef>
            </a:pPr>
            <a:r>
              <a:rPr sz="529" b="1" spc="-4" dirty="0">
                <a:latin typeface="Arial"/>
                <a:cs typeface="Arial"/>
              </a:rPr>
              <a:t>P.3.4.1</a:t>
            </a:r>
            <a:endParaRPr sz="529" dirty="0">
              <a:latin typeface="Arial"/>
              <a:cs typeface="Arial"/>
            </a:endParaRPr>
          </a:p>
          <a:p>
            <a:pPr marL="11206" marR="4483" algn="ctr"/>
            <a:r>
              <a:rPr sz="529" b="1" spc="-4" dirty="0">
                <a:latin typeface="Arial"/>
                <a:cs typeface="Arial"/>
              </a:rPr>
              <a:t>M</a:t>
            </a:r>
            <a:r>
              <a:rPr sz="529" b="1" dirty="0">
                <a:latin typeface="Arial"/>
                <a:cs typeface="Arial"/>
              </a:rPr>
              <a:t>a</a:t>
            </a:r>
            <a:r>
              <a:rPr sz="529" b="1" spc="-4" dirty="0">
                <a:latin typeface="Arial"/>
                <a:cs typeface="Arial"/>
              </a:rPr>
              <a:t>na</a:t>
            </a:r>
            <a:r>
              <a:rPr sz="529" b="1" dirty="0">
                <a:latin typeface="Arial"/>
                <a:cs typeface="Arial"/>
              </a:rPr>
              <a:t>g</a:t>
            </a:r>
            <a:r>
              <a:rPr sz="529" b="1" spc="-4" dirty="0">
                <a:latin typeface="Arial"/>
                <a:cs typeface="Arial"/>
              </a:rPr>
              <a:t>e</a:t>
            </a:r>
            <a:r>
              <a:rPr sz="529" b="1" dirty="0">
                <a:latin typeface="Arial"/>
                <a:cs typeface="Arial"/>
              </a:rPr>
              <a:t>m</a:t>
            </a:r>
            <a:r>
              <a:rPr sz="529" b="1" spc="-4" dirty="0">
                <a:latin typeface="Arial"/>
                <a:cs typeface="Arial"/>
              </a:rPr>
              <a:t>en</a:t>
            </a:r>
            <a:r>
              <a:rPr sz="529" b="1" dirty="0">
                <a:latin typeface="Arial"/>
                <a:cs typeface="Arial"/>
              </a:rPr>
              <a:t>t </a:t>
            </a:r>
            <a:r>
              <a:rPr sz="529" b="1" spc="-4" dirty="0">
                <a:latin typeface="Arial"/>
                <a:cs typeface="Arial"/>
              </a:rPr>
              <a:t>a</a:t>
            </a:r>
            <a:r>
              <a:rPr sz="529" b="1" dirty="0">
                <a:latin typeface="Arial"/>
                <a:cs typeface="Arial"/>
              </a:rPr>
              <a:t>nd  </a:t>
            </a:r>
            <a:r>
              <a:rPr sz="529" b="1" spc="-4" dirty="0">
                <a:latin typeface="Arial"/>
                <a:cs typeface="Arial"/>
              </a:rPr>
              <a:t>System </a:t>
            </a:r>
            <a:r>
              <a:rPr sz="529" b="1" dirty="0">
                <a:latin typeface="Arial"/>
                <a:cs typeface="Arial"/>
              </a:rPr>
              <a:t> </a:t>
            </a:r>
            <a:r>
              <a:rPr sz="529" b="1" spc="-4" dirty="0">
                <a:latin typeface="Arial"/>
                <a:cs typeface="Arial"/>
              </a:rPr>
              <a:t>Integration</a:t>
            </a:r>
            <a:endParaRPr sz="529" dirty="0">
              <a:latin typeface="Arial"/>
              <a:cs typeface="Arial"/>
            </a:endParaRPr>
          </a:p>
          <a:p>
            <a:pPr algn="ctr">
              <a:lnSpc>
                <a:spcPts val="631"/>
              </a:lnSpc>
            </a:pPr>
            <a:r>
              <a:rPr sz="529" spc="-4" dirty="0">
                <a:latin typeface="Arial"/>
                <a:cs typeface="Arial"/>
              </a:rPr>
              <a:t>M</a:t>
            </a:r>
            <a:r>
              <a:rPr sz="529" dirty="0">
                <a:latin typeface="Arial"/>
                <a:cs typeface="Arial"/>
              </a:rPr>
              <a:t>a</a:t>
            </a:r>
            <a:r>
              <a:rPr sz="529" spc="-4" dirty="0">
                <a:latin typeface="Arial"/>
                <a:cs typeface="Arial"/>
              </a:rPr>
              <a:t>r</a:t>
            </a:r>
            <a:r>
              <a:rPr sz="529" dirty="0">
                <a:latin typeface="Arial"/>
                <a:cs typeface="Arial"/>
              </a:rPr>
              <a:t>k</a:t>
            </a:r>
            <a:r>
              <a:rPr sz="529" spc="-4" dirty="0">
                <a:latin typeface="Arial"/>
                <a:cs typeface="Arial"/>
              </a:rPr>
              <a:t> Cr</a:t>
            </a:r>
            <a:r>
              <a:rPr sz="529" dirty="0">
                <a:latin typeface="Arial"/>
                <a:cs typeface="Arial"/>
              </a:rPr>
              <a:t>o</a:t>
            </a:r>
            <a:r>
              <a:rPr sz="529" spc="-4" dirty="0">
                <a:latin typeface="Arial"/>
                <a:cs typeface="Arial"/>
              </a:rPr>
              <a:t>fford</a:t>
            </a:r>
            <a:endParaRPr sz="529" dirty="0">
              <a:latin typeface="Arial"/>
              <a:cs typeface="Arial"/>
            </a:endParaRPr>
          </a:p>
        </p:txBody>
      </p:sp>
      <p:grpSp>
        <p:nvGrpSpPr>
          <p:cNvPr id="139" name="object 139"/>
          <p:cNvGrpSpPr/>
          <p:nvPr/>
        </p:nvGrpSpPr>
        <p:grpSpPr>
          <a:xfrm>
            <a:off x="4699342" y="2191888"/>
            <a:ext cx="729502" cy="2140324"/>
            <a:chOff x="3446320" y="2484140"/>
            <a:chExt cx="826769" cy="2425700"/>
          </a:xfrm>
        </p:grpSpPr>
        <p:sp>
          <p:nvSpPr>
            <p:cNvPr id="140" name="object 140"/>
            <p:cNvSpPr/>
            <p:nvPr/>
          </p:nvSpPr>
          <p:spPr>
            <a:xfrm>
              <a:off x="3452670" y="2490490"/>
              <a:ext cx="525145" cy="457200"/>
            </a:xfrm>
            <a:custGeom>
              <a:avLst/>
              <a:gdLst/>
              <a:ahLst/>
              <a:cxnLst/>
              <a:rect l="l" t="t" r="r" b="b"/>
              <a:pathLst>
                <a:path w="525145" h="457200">
                  <a:moveTo>
                    <a:pt x="524825" y="0"/>
                  </a:moveTo>
                  <a:lnTo>
                    <a:pt x="524825" y="114198"/>
                  </a:lnTo>
                  <a:lnTo>
                    <a:pt x="0" y="114198"/>
                  </a:lnTo>
                  <a:lnTo>
                    <a:pt x="0" y="456792"/>
                  </a:lnTo>
                  <a:lnTo>
                    <a:pt x="114198" y="456792"/>
                  </a:lnTo>
                </a:path>
              </a:pathLst>
            </a:custGeom>
            <a:ln w="12688">
              <a:solidFill>
                <a:srgbClr val="404040"/>
              </a:solidFill>
            </a:ln>
          </p:spPr>
          <p:txBody>
            <a:bodyPr wrap="square" lIns="0" tIns="0" rIns="0" bIns="0" rtlCol="0"/>
            <a:lstStyle/>
            <a:p>
              <a:endParaRPr dirty="0"/>
            </a:p>
          </p:txBody>
        </p:sp>
        <p:pic>
          <p:nvPicPr>
            <p:cNvPr id="141" name="object 141"/>
            <p:cNvPicPr/>
            <p:nvPr/>
          </p:nvPicPr>
          <p:blipFill>
            <a:blip r:embed="rId33" cstate="print"/>
            <a:stretch>
              <a:fillRect/>
            </a:stretch>
          </p:blipFill>
          <p:spPr>
            <a:xfrm>
              <a:off x="3582631" y="4449241"/>
              <a:ext cx="690109" cy="460093"/>
            </a:xfrm>
            <a:prstGeom prst="rect">
              <a:avLst/>
            </a:prstGeom>
          </p:spPr>
        </p:pic>
        <p:pic>
          <p:nvPicPr>
            <p:cNvPr id="142" name="object 142"/>
            <p:cNvPicPr/>
            <p:nvPr/>
          </p:nvPicPr>
          <p:blipFill>
            <a:blip r:embed="rId2" cstate="print"/>
            <a:stretch>
              <a:fillRect/>
            </a:stretch>
          </p:blipFill>
          <p:spPr>
            <a:xfrm>
              <a:off x="3566868" y="4431858"/>
              <a:ext cx="685188" cy="456792"/>
            </a:xfrm>
            <a:prstGeom prst="rect">
              <a:avLst/>
            </a:prstGeom>
          </p:spPr>
        </p:pic>
        <p:sp>
          <p:nvSpPr>
            <p:cNvPr id="143" name="object 143"/>
            <p:cNvSpPr/>
            <p:nvPr/>
          </p:nvSpPr>
          <p:spPr>
            <a:xfrm>
              <a:off x="3566868" y="4431858"/>
              <a:ext cx="685800" cy="457200"/>
            </a:xfrm>
            <a:custGeom>
              <a:avLst/>
              <a:gdLst/>
              <a:ahLst/>
              <a:cxnLst/>
              <a:rect l="l" t="t" r="r" b="b"/>
              <a:pathLst>
                <a:path w="685800" h="457200">
                  <a:moveTo>
                    <a:pt x="0" y="456792"/>
                  </a:moveTo>
                  <a:lnTo>
                    <a:pt x="0" y="0"/>
                  </a:lnTo>
                  <a:lnTo>
                    <a:pt x="685188" y="0"/>
                  </a:lnTo>
                  <a:lnTo>
                    <a:pt x="685188" y="456792"/>
                  </a:lnTo>
                  <a:lnTo>
                    <a:pt x="0" y="456792"/>
                  </a:lnTo>
                  <a:close/>
                </a:path>
              </a:pathLst>
            </a:custGeom>
            <a:ln w="3175">
              <a:solidFill>
                <a:srgbClr val="404040"/>
              </a:solidFill>
            </a:ln>
          </p:spPr>
          <p:txBody>
            <a:bodyPr wrap="square" lIns="0" tIns="0" rIns="0" bIns="0" rtlCol="0"/>
            <a:lstStyle/>
            <a:p>
              <a:endParaRPr dirty="0"/>
            </a:p>
          </p:txBody>
        </p:sp>
      </p:grpSp>
      <p:sp>
        <p:nvSpPr>
          <p:cNvPr id="144" name="object 144"/>
          <p:cNvSpPr txBox="1"/>
          <p:nvPr/>
        </p:nvSpPr>
        <p:spPr>
          <a:xfrm>
            <a:off x="4818799" y="3973580"/>
            <a:ext cx="578224" cy="255613"/>
          </a:xfrm>
          <a:prstGeom prst="rect">
            <a:avLst/>
          </a:prstGeom>
        </p:spPr>
        <p:txBody>
          <a:bodyPr vert="horz" wrap="square" lIns="0" tIns="11206" rIns="0" bIns="0" rtlCol="0">
            <a:spAutoFit/>
          </a:bodyPr>
          <a:lstStyle/>
          <a:p>
            <a:pPr marL="220206" marR="4483" indent="-209561">
              <a:spcBef>
                <a:spcPts val="88"/>
              </a:spcBef>
            </a:pPr>
            <a:r>
              <a:rPr sz="529" b="1" dirty="0">
                <a:latin typeface="Arial"/>
                <a:cs typeface="Arial"/>
              </a:rPr>
              <a:t>P</a:t>
            </a:r>
            <a:r>
              <a:rPr sz="529" b="1" spc="-4" dirty="0">
                <a:latin typeface="Arial"/>
                <a:cs typeface="Arial"/>
              </a:rPr>
              <a:t>.3.</a:t>
            </a:r>
            <a:r>
              <a:rPr sz="529" b="1" dirty="0">
                <a:latin typeface="Arial"/>
                <a:cs typeface="Arial"/>
              </a:rPr>
              <a:t>4</a:t>
            </a:r>
            <a:r>
              <a:rPr sz="529" b="1" spc="-4" dirty="0">
                <a:latin typeface="Arial"/>
                <a:cs typeface="Arial"/>
              </a:rPr>
              <a:t>.</a:t>
            </a:r>
            <a:r>
              <a:rPr sz="529" b="1" dirty="0">
                <a:latin typeface="Arial"/>
                <a:cs typeface="Arial"/>
              </a:rPr>
              <a:t>4</a:t>
            </a:r>
            <a:r>
              <a:rPr sz="529" b="1" spc="-4" dirty="0">
                <a:latin typeface="Arial"/>
                <a:cs typeface="Arial"/>
              </a:rPr>
              <a:t> Re</a:t>
            </a:r>
            <a:r>
              <a:rPr sz="529" b="1" dirty="0">
                <a:latin typeface="Arial"/>
                <a:cs typeface="Arial"/>
              </a:rPr>
              <a:t>f</a:t>
            </a:r>
            <a:r>
              <a:rPr sz="529" b="1" spc="-4" dirty="0">
                <a:latin typeface="Arial"/>
                <a:cs typeface="Arial"/>
              </a:rPr>
              <a:t>er</a:t>
            </a:r>
            <a:r>
              <a:rPr sz="529" b="1" dirty="0">
                <a:latin typeface="Arial"/>
                <a:cs typeface="Arial"/>
              </a:rPr>
              <a:t>e</a:t>
            </a:r>
            <a:r>
              <a:rPr sz="529" b="1" spc="-4" dirty="0">
                <a:latin typeface="Arial"/>
                <a:cs typeface="Arial"/>
              </a:rPr>
              <a:t>nce  Line</a:t>
            </a:r>
            <a:endParaRPr sz="529" dirty="0">
              <a:latin typeface="Arial"/>
              <a:cs typeface="Arial"/>
            </a:endParaRPr>
          </a:p>
          <a:p>
            <a:pPr marL="136159"/>
            <a:r>
              <a:rPr sz="529" spc="-4" dirty="0">
                <a:latin typeface="Arial"/>
                <a:cs typeface="Arial"/>
              </a:rPr>
              <a:t>Chi</a:t>
            </a:r>
            <a:r>
              <a:rPr sz="529" dirty="0">
                <a:latin typeface="Arial"/>
                <a:cs typeface="Arial"/>
              </a:rPr>
              <a:t>p</a:t>
            </a:r>
            <a:r>
              <a:rPr sz="529" spc="-4" dirty="0">
                <a:latin typeface="Arial"/>
                <a:cs typeface="Arial"/>
              </a:rPr>
              <a:t> Piller</a:t>
            </a:r>
            <a:endParaRPr sz="529" dirty="0">
              <a:latin typeface="Arial"/>
              <a:cs typeface="Arial"/>
            </a:endParaRPr>
          </a:p>
        </p:txBody>
      </p:sp>
      <p:grpSp>
        <p:nvGrpSpPr>
          <p:cNvPr id="145" name="object 145"/>
          <p:cNvGrpSpPr/>
          <p:nvPr/>
        </p:nvGrpSpPr>
        <p:grpSpPr>
          <a:xfrm>
            <a:off x="4699341" y="2191889"/>
            <a:ext cx="1758762" cy="1925731"/>
            <a:chOff x="3446320" y="2484140"/>
            <a:chExt cx="1993264" cy="2182495"/>
          </a:xfrm>
        </p:grpSpPr>
        <p:sp>
          <p:nvSpPr>
            <p:cNvPr id="146" name="object 146"/>
            <p:cNvSpPr/>
            <p:nvPr/>
          </p:nvSpPr>
          <p:spPr>
            <a:xfrm>
              <a:off x="3452670" y="2490490"/>
              <a:ext cx="525145" cy="2169795"/>
            </a:xfrm>
            <a:custGeom>
              <a:avLst/>
              <a:gdLst/>
              <a:ahLst/>
              <a:cxnLst/>
              <a:rect l="l" t="t" r="r" b="b"/>
              <a:pathLst>
                <a:path w="525145" h="2169795">
                  <a:moveTo>
                    <a:pt x="524825" y="0"/>
                  </a:moveTo>
                  <a:lnTo>
                    <a:pt x="524825" y="114198"/>
                  </a:lnTo>
                  <a:lnTo>
                    <a:pt x="0" y="114198"/>
                  </a:lnTo>
                  <a:lnTo>
                    <a:pt x="0" y="2169764"/>
                  </a:lnTo>
                  <a:lnTo>
                    <a:pt x="114198" y="2169764"/>
                  </a:lnTo>
                </a:path>
              </a:pathLst>
            </a:custGeom>
            <a:ln w="12688">
              <a:solidFill>
                <a:srgbClr val="404040"/>
              </a:solidFill>
            </a:ln>
          </p:spPr>
          <p:txBody>
            <a:bodyPr wrap="square" lIns="0" tIns="0" rIns="0" bIns="0" rtlCol="0"/>
            <a:lstStyle/>
            <a:p>
              <a:endParaRPr dirty="0"/>
            </a:p>
          </p:txBody>
        </p:sp>
        <p:pic>
          <p:nvPicPr>
            <p:cNvPr id="147" name="object 147"/>
            <p:cNvPicPr/>
            <p:nvPr/>
          </p:nvPicPr>
          <p:blipFill>
            <a:blip r:embed="rId34" cstate="print"/>
            <a:stretch>
              <a:fillRect/>
            </a:stretch>
          </p:blipFill>
          <p:spPr>
            <a:xfrm>
              <a:off x="4748909" y="3309262"/>
              <a:ext cx="690109" cy="460516"/>
            </a:xfrm>
            <a:prstGeom prst="rect">
              <a:avLst/>
            </a:prstGeom>
          </p:spPr>
        </p:pic>
        <p:pic>
          <p:nvPicPr>
            <p:cNvPr id="148" name="object 148"/>
            <p:cNvPicPr/>
            <p:nvPr/>
          </p:nvPicPr>
          <p:blipFill>
            <a:blip r:embed="rId22" cstate="print"/>
            <a:stretch>
              <a:fillRect/>
            </a:stretch>
          </p:blipFill>
          <p:spPr>
            <a:xfrm>
              <a:off x="4731527" y="3289877"/>
              <a:ext cx="685188" cy="456792"/>
            </a:xfrm>
            <a:prstGeom prst="rect">
              <a:avLst/>
            </a:prstGeom>
          </p:spPr>
        </p:pic>
        <p:sp>
          <p:nvSpPr>
            <p:cNvPr id="149" name="object 149"/>
            <p:cNvSpPr/>
            <p:nvPr/>
          </p:nvSpPr>
          <p:spPr>
            <a:xfrm>
              <a:off x="4731527" y="3289877"/>
              <a:ext cx="685800" cy="457200"/>
            </a:xfrm>
            <a:custGeom>
              <a:avLst/>
              <a:gdLst/>
              <a:ahLst/>
              <a:cxnLst/>
              <a:rect l="l" t="t" r="r" b="b"/>
              <a:pathLst>
                <a:path w="685800" h="457200">
                  <a:moveTo>
                    <a:pt x="0" y="456792"/>
                  </a:moveTo>
                  <a:lnTo>
                    <a:pt x="0" y="0"/>
                  </a:lnTo>
                  <a:lnTo>
                    <a:pt x="685188" y="0"/>
                  </a:lnTo>
                  <a:lnTo>
                    <a:pt x="685188" y="456792"/>
                  </a:lnTo>
                  <a:lnTo>
                    <a:pt x="0" y="456792"/>
                  </a:lnTo>
                  <a:close/>
                </a:path>
              </a:pathLst>
            </a:custGeom>
            <a:ln w="3175">
              <a:solidFill>
                <a:srgbClr val="404040"/>
              </a:solidFill>
            </a:ln>
          </p:spPr>
          <p:txBody>
            <a:bodyPr wrap="square" lIns="0" tIns="0" rIns="0" bIns="0" rtlCol="0"/>
            <a:lstStyle/>
            <a:p>
              <a:endParaRPr dirty="0"/>
            </a:p>
          </p:txBody>
        </p:sp>
      </p:grpSp>
      <p:sp>
        <p:nvSpPr>
          <p:cNvPr id="150" name="object 150"/>
          <p:cNvSpPr txBox="1"/>
          <p:nvPr/>
        </p:nvSpPr>
        <p:spPr>
          <a:xfrm>
            <a:off x="5846439" y="2965950"/>
            <a:ext cx="578784" cy="251125"/>
          </a:xfrm>
          <a:prstGeom prst="rect">
            <a:avLst/>
          </a:prstGeom>
        </p:spPr>
        <p:txBody>
          <a:bodyPr vert="horz" wrap="square" lIns="0" tIns="11206" rIns="0" bIns="0" rtlCol="0">
            <a:spAutoFit/>
          </a:bodyPr>
          <a:lstStyle/>
          <a:p>
            <a:pPr marL="169778" marR="4483" indent="-159132">
              <a:spcBef>
                <a:spcPts val="88"/>
              </a:spcBef>
            </a:pPr>
            <a:r>
              <a:rPr sz="529" b="1" dirty="0">
                <a:latin typeface="Arial"/>
                <a:cs typeface="Arial"/>
              </a:rPr>
              <a:t>P</a:t>
            </a:r>
            <a:r>
              <a:rPr sz="529" b="1" spc="-4" dirty="0">
                <a:latin typeface="Arial"/>
                <a:cs typeface="Arial"/>
              </a:rPr>
              <a:t>.3.</a:t>
            </a:r>
            <a:r>
              <a:rPr sz="529" b="1" dirty="0">
                <a:latin typeface="Arial"/>
                <a:cs typeface="Arial"/>
              </a:rPr>
              <a:t>5</a:t>
            </a:r>
            <a:r>
              <a:rPr sz="529" b="1" spc="-4" dirty="0">
                <a:latin typeface="Arial"/>
                <a:cs typeface="Arial"/>
              </a:rPr>
              <a:t>.</a:t>
            </a:r>
            <a:r>
              <a:rPr sz="529" b="1" dirty="0">
                <a:latin typeface="Arial"/>
                <a:cs typeface="Arial"/>
              </a:rPr>
              <a:t>2</a:t>
            </a:r>
            <a:r>
              <a:rPr sz="529" b="1" spc="-4" dirty="0">
                <a:latin typeface="Arial"/>
                <a:cs typeface="Arial"/>
              </a:rPr>
              <a:t> M</a:t>
            </a:r>
            <a:r>
              <a:rPr sz="529" b="1" dirty="0">
                <a:latin typeface="Arial"/>
                <a:cs typeface="Arial"/>
              </a:rPr>
              <a:t>o</a:t>
            </a:r>
            <a:r>
              <a:rPr sz="529" b="1" spc="-4" dirty="0">
                <a:latin typeface="Arial"/>
                <a:cs typeface="Arial"/>
              </a:rPr>
              <a:t>d</a:t>
            </a:r>
            <a:r>
              <a:rPr sz="529" b="1" dirty="0">
                <a:latin typeface="Arial"/>
                <a:cs typeface="Arial"/>
              </a:rPr>
              <a:t>u</a:t>
            </a:r>
            <a:r>
              <a:rPr sz="529" b="1" spc="-4" dirty="0">
                <a:latin typeface="Arial"/>
                <a:cs typeface="Arial"/>
              </a:rPr>
              <a:t>lat</a:t>
            </a:r>
            <a:r>
              <a:rPr sz="529" b="1" dirty="0">
                <a:latin typeface="Arial"/>
                <a:cs typeface="Arial"/>
              </a:rPr>
              <a:t>or  </a:t>
            </a:r>
            <a:r>
              <a:rPr sz="529" b="1" spc="-4" dirty="0">
                <a:latin typeface="Arial"/>
                <a:cs typeface="Arial"/>
              </a:rPr>
              <a:t>System</a:t>
            </a:r>
            <a:endParaRPr sz="529" dirty="0">
              <a:latin typeface="Arial"/>
              <a:cs typeface="Arial"/>
            </a:endParaRPr>
          </a:p>
          <a:p>
            <a:pPr marL="87411">
              <a:lnSpc>
                <a:spcPts val="631"/>
              </a:lnSpc>
            </a:pPr>
            <a:r>
              <a:rPr sz="529" spc="-4" dirty="0">
                <a:latin typeface="Arial"/>
                <a:cs typeface="Arial"/>
              </a:rPr>
              <a:t>Ch</a:t>
            </a:r>
            <a:r>
              <a:rPr sz="529" dirty="0">
                <a:latin typeface="Arial"/>
                <a:cs typeface="Arial"/>
              </a:rPr>
              <a:t>r</a:t>
            </a:r>
            <a:r>
              <a:rPr sz="529" spc="-9" dirty="0">
                <a:latin typeface="Arial"/>
                <a:cs typeface="Arial"/>
              </a:rPr>
              <a:t>i</a:t>
            </a:r>
            <a:r>
              <a:rPr sz="529" dirty="0">
                <a:latin typeface="Arial"/>
                <a:cs typeface="Arial"/>
              </a:rPr>
              <a:t>s </a:t>
            </a:r>
            <a:r>
              <a:rPr sz="529" spc="-4" dirty="0">
                <a:latin typeface="Arial"/>
                <a:cs typeface="Arial"/>
              </a:rPr>
              <a:t>P</a:t>
            </a:r>
            <a:r>
              <a:rPr sz="529" dirty="0">
                <a:latin typeface="Arial"/>
                <a:cs typeface="Arial"/>
              </a:rPr>
              <a:t>a</a:t>
            </a:r>
            <a:r>
              <a:rPr sz="529" spc="-4" dirty="0">
                <a:latin typeface="Arial"/>
                <a:cs typeface="Arial"/>
              </a:rPr>
              <a:t>ppas</a:t>
            </a:r>
            <a:endParaRPr sz="529" dirty="0">
              <a:latin typeface="Arial"/>
              <a:cs typeface="Arial"/>
            </a:endParaRPr>
          </a:p>
        </p:txBody>
      </p:sp>
      <p:pic>
        <p:nvPicPr>
          <p:cNvPr id="151" name="object 151"/>
          <p:cNvPicPr/>
          <p:nvPr/>
        </p:nvPicPr>
        <p:blipFill>
          <a:blip r:embed="rId35" cstate="print"/>
          <a:stretch>
            <a:fillRect/>
          </a:stretch>
        </p:blipFill>
        <p:spPr>
          <a:xfrm>
            <a:off x="1669904" y="12149"/>
            <a:ext cx="815394" cy="121487"/>
          </a:xfrm>
          <a:prstGeom prst="rect">
            <a:avLst/>
          </a:prstGeom>
        </p:spPr>
      </p:pic>
      <p:grpSp>
        <p:nvGrpSpPr>
          <p:cNvPr id="152" name="object 152"/>
          <p:cNvGrpSpPr/>
          <p:nvPr/>
        </p:nvGrpSpPr>
        <p:grpSpPr>
          <a:xfrm>
            <a:off x="5726981" y="2191888"/>
            <a:ext cx="730624" cy="1637179"/>
            <a:chOff x="4610979" y="2484140"/>
            <a:chExt cx="828040" cy="1855470"/>
          </a:xfrm>
        </p:grpSpPr>
        <p:sp>
          <p:nvSpPr>
            <p:cNvPr id="153" name="object 153"/>
            <p:cNvSpPr/>
            <p:nvPr/>
          </p:nvSpPr>
          <p:spPr>
            <a:xfrm>
              <a:off x="4617329" y="2490490"/>
              <a:ext cx="411480" cy="1028065"/>
            </a:xfrm>
            <a:custGeom>
              <a:avLst/>
              <a:gdLst/>
              <a:ahLst/>
              <a:cxnLst/>
              <a:rect l="l" t="t" r="r" b="b"/>
              <a:pathLst>
                <a:path w="411479" h="1028064">
                  <a:moveTo>
                    <a:pt x="411437" y="0"/>
                  </a:moveTo>
                  <a:lnTo>
                    <a:pt x="411437" y="114198"/>
                  </a:lnTo>
                  <a:lnTo>
                    <a:pt x="0" y="114198"/>
                  </a:lnTo>
                  <a:lnTo>
                    <a:pt x="0" y="1027782"/>
                  </a:lnTo>
                  <a:lnTo>
                    <a:pt x="114198" y="1027782"/>
                  </a:lnTo>
                </a:path>
              </a:pathLst>
            </a:custGeom>
            <a:ln w="12688">
              <a:solidFill>
                <a:srgbClr val="404040"/>
              </a:solidFill>
            </a:ln>
          </p:spPr>
          <p:txBody>
            <a:bodyPr wrap="square" lIns="0" tIns="0" rIns="0" bIns="0" rtlCol="0"/>
            <a:lstStyle/>
            <a:p>
              <a:endParaRPr dirty="0"/>
            </a:p>
          </p:txBody>
        </p:sp>
        <p:pic>
          <p:nvPicPr>
            <p:cNvPr id="154" name="object 154"/>
            <p:cNvPicPr/>
            <p:nvPr/>
          </p:nvPicPr>
          <p:blipFill>
            <a:blip r:embed="rId36" cstate="print"/>
            <a:stretch>
              <a:fillRect/>
            </a:stretch>
          </p:blipFill>
          <p:spPr>
            <a:xfrm>
              <a:off x="4748909" y="3879428"/>
              <a:ext cx="690109" cy="459729"/>
            </a:xfrm>
            <a:prstGeom prst="rect">
              <a:avLst/>
            </a:prstGeom>
          </p:spPr>
        </p:pic>
        <p:pic>
          <p:nvPicPr>
            <p:cNvPr id="155" name="object 155"/>
            <p:cNvPicPr/>
            <p:nvPr/>
          </p:nvPicPr>
          <p:blipFill>
            <a:blip r:embed="rId20" cstate="print"/>
            <a:stretch>
              <a:fillRect/>
            </a:stretch>
          </p:blipFill>
          <p:spPr>
            <a:xfrm>
              <a:off x="4731527" y="3860867"/>
              <a:ext cx="685188" cy="456792"/>
            </a:xfrm>
            <a:prstGeom prst="rect">
              <a:avLst/>
            </a:prstGeom>
          </p:spPr>
        </p:pic>
        <p:sp>
          <p:nvSpPr>
            <p:cNvPr id="156" name="object 156"/>
            <p:cNvSpPr/>
            <p:nvPr/>
          </p:nvSpPr>
          <p:spPr>
            <a:xfrm>
              <a:off x="4731527" y="3860867"/>
              <a:ext cx="685800" cy="457200"/>
            </a:xfrm>
            <a:custGeom>
              <a:avLst/>
              <a:gdLst/>
              <a:ahLst/>
              <a:cxnLst/>
              <a:rect l="l" t="t" r="r" b="b"/>
              <a:pathLst>
                <a:path w="685800" h="457200">
                  <a:moveTo>
                    <a:pt x="0" y="456792"/>
                  </a:moveTo>
                  <a:lnTo>
                    <a:pt x="0" y="0"/>
                  </a:lnTo>
                  <a:lnTo>
                    <a:pt x="685188" y="0"/>
                  </a:lnTo>
                  <a:lnTo>
                    <a:pt x="685188" y="456792"/>
                  </a:lnTo>
                  <a:lnTo>
                    <a:pt x="0" y="456792"/>
                  </a:lnTo>
                  <a:close/>
                </a:path>
              </a:pathLst>
            </a:custGeom>
            <a:ln w="3175">
              <a:solidFill>
                <a:srgbClr val="404040"/>
              </a:solidFill>
            </a:ln>
          </p:spPr>
          <p:txBody>
            <a:bodyPr wrap="square" lIns="0" tIns="0" rIns="0" bIns="0" rtlCol="0"/>
            <a:lstStyle/>
            <a:p>
              <a:endParaRPr dirty="0"/>
            </a:p>
          </p:txBody>
        </p:sp>
      </p:grpSp>
      <p:sp>
        <p:nvSpPr>
          <p:cNvPr id="157" name="object 157"/>
          <p:cNvSpPr txBox="1"/>
          <p:nvPr/>
        </p:nvSpPr>
        <p:spPr>
          <a:xfrm>
            <a:off x="5846439" y="3469764"/>
            <a:ext cx="578784" cy="255613"/>
          </a:xfrm>
          <a:prstGeom prst="rect">
            <a:avLst/>
          </a:prstGeom>
        </p:spPr>
        <p:txBody>
          <a:bodyPr vert="horz" wrap="square" lIns="0" tIns="11206" rIns="0" bIns="0" rtlCol="0">
            <a:spAutoFit/>
          </a:bodyPr>
          <a:lstStyle/>
          <a:p>
            <a:pPr marL="40904" marR="4483" indent="-30257">
              <a:spcBef>
                <a:spcPts val="88"/>
              </a:spcBef>
            </a:pPr>
            <a:r>
              <a:rPr sz="529" b="1" dirty="0">
                <a:latin typeface="Arial"/>
                <a:cs typeface="Arial"/>
              </a:rPr>
              <a:t>P</a:t>
            </a:r>
            <a:r>
              <a:rPr sz="529" b="1" spc="-4" dirty="0">
                <a:latin typeface="Arial"/>
                <a:cs typeface="Arial"/>
              </a:rPr>
              <a:t>.3.</a:t>
            </a:r>
            <a:r>
              <a:rPr sz="529" b="1" dirty="0">
                <a:latin typeface="Arial"/>
                <a:cs typeface="Arial"/>
              </a:rPr>
              <a:t>5</a:t>
            </a:r>
            <a:r>
              <a:rPr sz="529" b="1" spc="-4" dirty="0">
                <a:latin typeface="Arial"/>
                <a:cs typeface="Arial"/>
              </a:rPr>
              <a:t>.</a:t>
            </a:r>
            <a:r>
              <a:rPr sz="529" b="1" dirty="0">
                <a:latin typeface="Arial"/>
                <a:cs typeface="Arial"/>
              </a:rPr>
              <a:t>3</a:t>
            </a:r>
            <a:r>
              <a:rPr sz="529" b="1" spc="-4" dirty="0">
                <a:latin typeface="Arial"/>
                <a:cs typeface="Arial"/>
              </a:rPr>
              <a:t> M</a:t>
            </a:r>
            <a:r>
              <a:rPr sz="529" b="1" dirty="0">
                <a:latin typeface="Arial"/>
                <a:cs typeface="Arial"/>
              </a:rPr>
              <a:t>o</a:t>
            </a:r>
            <a:r>
              <a:rPr sz="529" b="1" spc="-4" dirty="0">
                <a:latin typeface="Arial"/>
                <a:cs typeface="Arial"/>
              </a:rPr>
              <a:t>d</a:t>
            </a:r>
            <a:r>
              <a:rPr sz="529" b="1" dirty="0">
                <a:latin typeface="Arial"/>
                <a:cs typeface="Arial"/>
              </a:rPr>
              <a:t>u</a:t>
            </a:r>
            <a:r>
              <a:rPr sz="529" b="1" spc="-4" dirty="0">
                <a:latin typeface="Arial"/>
                <a:cs typeface="Arial"/>
              </a:rPr>
              <a:t>lat</a:t>
            </a:r>
            <a:r>
              <a:rPr sz="529" b="1" dirty="0">
                <a:latin typeface="Arial"/>
                <a:cs typeface="Arial"/>
              </a:rPr>
              <a:t>or  </a:t>
            </a:r>
            <a:r>
              <a:rPr sz="529" b="1" spc="-4" dirty="0">
                <a:latin typeface="Arial"/>
                <a:cs typeface="Arial"/>
              </a:rPr>
              <a:t>Control System </a:t>
            </a:r>
            <a:r>
              <a:rPr sz="529" b="1" dirty="0">
                <a:latin typeface="Arial"/>
                <a:cs typeface="Arial"/>
              </a:rPr>
              <a:t> </a:t>
            </a:r>
            <a:r>
              <a:rPr sz="529" spc="-4" dirty="0">
                <a:latin typeface="Arial"/>
                <a:cs typeface="Arial"/>
              </a:rPr>
              <a:t>Mark</a:t>
            </a:r>
            <a:r>
              <a:rPr sz="529" spc="-26" dirty="0">
                <a:latin typeface="Arial"/>
                <a:cs typeface="Arial"/>
              </a:rPr>
              <a:t> </a:t>
            </a:r>
            <a:r>
              <a:rPr sz="529" spc="-4" dirty="0">
                <a:latin typeface="Arial"/>
                <a:cs typeface="Arial"/>
              </a:rPr>
              <a:t>Wezensky</a:t>
            </a:r>
            <a:endParaRPr sz="529" dirty="0">
              <a:latin typeface="Arial"/>
              <a:cs typeface="Arial"/>
            </a:endParaRPr>
          </a:p>
        </p:txBody>
      </p:sp>
      <p:grpSp>
        <p:nvGrpSpPr>
          <p:cNvPr id="158" name="object 158"/>
          <p:cNvGrpSpPr/>
          <p:nvPr/>
        </p:nvGrpSpPr>
        <p:grpSpPr>
          <a:xfrm>
            <a:off x="5726982" y="2191888"/>
            <a:ext cx="734546" cy="1422026"/>
            <a:chOff x="4610979" y="2484140"/>
            <a:chExt cx="832485" cy="1611630"/>
          </a:xfrm>
        </p:grpSpPr>
        <p:sp>
          <p:nvSpPr>
            <p:cNvPr id="159" name="object 159"/>
            <p:cNvSpPr/>
            <p:nvPr/>
          </p:nvSpPr>
          <p:spPr>
            <a:xfrm>
              <a:off x="4617329" y="2490490"/>
              <a:ext cx="411480" cy="1598930"/>
            </a:xfrm>
            <a:custGeom>
              <a:avLst/>
              <a:gdLst/>
              <a:ahLst/>
              <a:cxnLst/>
              <a:rect l="l" t="t" r="r" b="b"/>
              <a:pathLst>
                <a:path w="411479" h="1598929">
                  <a:moveTo>
                    <a:pt x="411437" y="0"/>
                  </a:moveTo>
                  <a:lnTo>
                    <a:pt x="411437" y="114198"/>
                  </a:lnTo>
                  <a:lnTo>
                    <a:pt x="0" y="114198"/>
                  </a:lnTo>
                  <a:lnTo>
                    <a:pt x="0" y="1598773"/>
                  </a:lnTo>
                  <a:lnTo>
                    <a:pt x="114198" y="1598773"/>
                  </a:lnTo>
                </a:path>
              </a:pathLst>
            </a:custGeom>
            <a:ln w="12688">
              <a:solidFill>
                <a:srgbClr val="404040"/>
              </a:solidFill>
            </a:ln>
          </p:spPr>
          <p:txBody>
            <a:bodyPr wrap="square" lIns="0" tIns="0" rIns="0" bIns="0" rtlCol="0"/>
            <a:lstStyle/>
            <a:p>
              <a:endParaRPr dirty="0"/>
            </a:p>
          </p:txBody>
        </p:sp>
        <p:pic>
          <p:nvPicPr>
            <p:cNvPr id="160" name="object 160"/>
            <p:cNvPicPr/>
            <p:nvPr/>
          </p:nvPicPr>
          <p:blipFill>
            <a:blip r:embed="rId37" cstate="print"/>
            <a:stretch>
              <a:fillRect/>
            </a:stretch>
          </p:blipFill>
          <p:spPr>
            <a:xfrm>
              <a:off x="4744485" y="2730225"/>
              <a:ext cx="698957" cy="469750"/>
            </a:xfrm>
            <a:prstGeom prst="rect">
              <a:avLst/>
            </a:prstGeom>
          </p:spPr>
        </p:pic>
        <p:pic>
          <p:nvPicPr>
            <p:cNvPr id="161" name="object 161"/>
            <p:cNvPicPr/>
            <p:nvPr/>
          </p:nvPicPr>
          <p:blipFill>
            <a:blip r:embed="rId16" cstate="print"/>
            <a:stretch>
              <a:fillRect/>
            </a:stretch>
          </p:blipFill>
          <p:spPr>
            <a:xfrm>
              <a:off x="4731527" y="2718886"/>
              <a:ext cx="685188" cy="456792"/>
            </a:xfrm>
            <a:prstGeom prst="rect">
              <a:avLst/>
            </a:prstGeom>
          </p:spPr>
        </p:pic>
        <p:sp>
          <p:nvSpPr>
            <p:cNvPr id="162" name="object 162"/>
            <p:cNvSpPr/>
            <p:nvPr/>
          </p:nvSpPr>
          <p:spPr>
            <a:xfrm>
              <a:off x="4731527" y="2718886"/>
              <a:ext cx="685800" cy="457200"/>
            </a:xfrm>
            <a:custGeom>
              <a:avLst/>
              <a:gdLst/>
              <a:ahLst/>
              <a:cxnLst/>
              <a:rect l="l" t="t" r="r" b="b"/>
              <a:pathLst>
                <a:path w="685800" h="457200">
                  <a:moveTo>
                    <a:pt x="0" y="456792"/>
                  </a:moveTo>
                  <a:lnTo>
                    <a:pt x="0" y="0"/>
                  </a:lnTo>
                  <a:lnTo>
                    <a:pt x="685188" y="0"/>
                  </a:lnTo>
                  <a:lnTo>
                    <a:pt x="685188" y="456792"/>
                  </a:lnTo>
                  <a:lnTo>
                    <a:pt x="0" y="456792"/>
                  </a:lnTo>
                  <a:close/>
                </a:path>
              </a:pathLst>
            </a:custGeom>
            <a:ln w="3175">
              <a:solidFill>
                <a:srgbClr val="404040"/>
              </a:solidFill>
            </a:ln>
          </p:spPr>
          <p:txBody>
            <a:bodyPr wrap="square" lIns="0" tIns="0" rIns="0" bIns="0" rtlCol="0"/>
            <a:lstStyle/>
            <a:p>
              <a:endParaRPr dirty="0"/>
            </a:p>
          </p:txBody>
        </p:sp>
      </p:grpSp>
      <p:sp>
        <p:nvSpPr>
          <p:cNvPr id="163" name="object 163"/>
          <p:cNvSpPr txBox="1"/>
          <p:nvPr/>
        </p:nvSpPr>
        <p:spPr>
          <a:xfrm>
            <a:off x="5850729" y="2381381"/>
            <a:ext cx="572060" cy="413990"/>
          </a:xfrm>
          <a:prstGeom prst="rect">
            <a:avLst/>
          </a:prstGeom>
        </p:spPr>
        <p:txBody>
          <a:bodyPr vert="horz" wrap="square" lIns="0" tIns="11206" rIns="0" bIns="0" rtlCol="0">
            <a:spAutoFit/>
          </a:bodyPr>
          <a:lstStyle/>
          <a:p>
            <a:pPr algn="ctr">
              <a:spcBef>
                <a:spcPts val="88"/>
              </a:spcBef>
            </a:pPr>
            <a:r>
              <a:rPr sz="529" b="1" spc="-4" dirty="0">
                <a:latin typeface="Arial"/>
                <a:cs typeface="Arial"/>
              </a:rPr>
              <a:t>P.3.5.1</a:t>
            </a:r>
            <a:endParaRPr sz="529" dirty="0">
              <a:latin typeface="Arial"/>
              <a:cs typeface="Arial"/>
            </a:endParaRPr>
          </a:p>
          <a:p>
            <a:pPr marL="11206" marR="4483" algn="ctr"/>
            <a:r>
              <a:rPr sz="529" b="1" spc="-4" dirty="0">
                <a:latin typeface="Arial"/>
                <a:cs typeface="Arial"/>
              </a:rPr>
              <a:t>M</a:t>
            </a:r>
            <a:r>
              <a:rPr sz="529" b="1" dirty="0">
                <a:latin typeface="Arial"/>
                <a:cs typeface="Arial"/>
              </a:rPr>
              <a:t>a</a:t>
            </a:r>
            <a:r>
              <a:rPr sz="529" b="1" spc="-4" dirty="0">
                <a:latin typeface="Arial"/>
                <a:cs typeface="Arial"/>
              </a:rPr>
              <a:t>na</a:t>
            </a:r>
            <a:r>
              <a:rPr sz="529" b="1" dirty="0">
                <a:latin typeface="Arial"/>
                <a:cs typeface="Arial"/>
              </a:rPr>
              <a:t>g</a:t>
            </a:r>
            <a:r>
              <a:rPr sz="529" b="1" spc="-4" dirty="0">
                <a:latin typeface="Arial"/>
                <a:cs typeface="Arial"/>
              </a:rPr>
              <a:t>e</a:t>
            </a:r>
            <a:r>
              <a:rPr sz="529" b="1" dirty="0">
                <a:latin typeface="Arial"/>
                <a:cs typeface="Arial"/>
              </a:rPr>
              <a:t>m</a:t>
            </a:r>
            <a:r>
              <a:rPr sz="529" b="1" spc="-4" dirty="0">
                <a:latin typeface="Arial"/>
                <a:cs typeface="Arial"/>
              </a:rPr>
              <a:t>en</a:t>
            </a:r>
            <a:r>
              <a:rPr sz="529" b="1" dirty="0">
                <a:latin typeface="Arial"/>
                <a:cs typeface="Arial"/>
              </a:rPr>
              <a:t>t </a:t>
            </a:r>
            <a:r>
              <a:rPr sz="529" b="1" spc="-4" dirty="0">
                <a:latin typeface="Arial"/>
                <a:cs typeface="Arial"/>
              </a:rPr>
              <a:t>a</a:t>
            </a:r>
            <a:r>
              <a:rPr sz="529" b="1" dirty="0">
                <a:latin typeface="Arial"/>
                <a:cs typeface="Arial"/>
              </a:rPr>
              <a:t>nd  </a:t>
            </a:r>
            <a:r>
              <a:rPr sz="529" b="1" spc="-4" dirty="0">
                <a:latin typeface="Arial"/>
                <a:cs typeface="Arial"/>
              </a:rPr>
              <a:t>System </a:t>
            </a:r>
            <a:r>
              <a:rPr sz="529" b="1" dirty="0">
                <a:latin typeface="Arial"/>
                <a:cs typeface="Arial"/>
              </a:rPr>
              <a:t> </a:t>
            </a:r>
            <a:r>
              <a:rPr sz="529" b="1" spc="-4" dirty="0">
                <a:latin typeface="Arial"/>
                <a:cs typeface="Arial"/>
              </a:rPr>
              <a:t>Integration</a:t>
            </a:r>
            <a:endParaRPr sz="529" dirty="0">
              <a:latin typeface="Arial"/>
              <a:cs typeface="Arial"/>
            </a:endParaRPr>
          </a:p>
          <a:p>
            <a:pPr algn="ctr">
              <a:lnSpc>
                <a:spcPts val="631"/>
              </a:lnSpc>
            </a:pPr>
            <a:r>
              <a:rPr sz="529" spc="-4" dirty="0">
                <a:latin typeface="Arial"/>
                <a:cs typeface="Arial"/>
              </a:rPr>
              <a:t>Ch</a:t>
            </a:r>
            <a:r>
              <a:rPr sz="529" dirty="0">
                <a:latin typeface="Arial"/>
                <a:cs typeface="Arial"/>
              </a:rPr>
              <a:t>r</a:t>
            </a:r>
            <a:r>
              <a:rPr sz="529" spc="-9" dirty="0">
                <a:latin typeface="Arial"/>
                <a:cs typeface="Arial"/>
              </a:rPr>
              <a:t>i</a:t>
            </a:r>
            <a:r>
              <a:rPr sz="529" dirty="0">
                <a:latin typeface="Arial"/>
                <a:cs typeface="Arial"/>
              </a:rPr>
              <a:t>s </a:t>
            </a:r>
            <a:r>
              <a:rPr sz="529" spc="-4" dirty="0">
                <a:latin typeface="Arial"/>
                <a:cs typeface="Arial"/>
              </a:rPr>
              <a:t>P</a:t>
            </a:r>
            <a:r>
              <a:rPr sz="529" dirty="0">
                <a:latin typeface="Arial"/>
                <a:cs typeface="Arial"/>
              </a:rPr>
              <a:t>a</a:t>
            </a:r>
            <a:r>
              <a:rPr sz="529" spc="-4" dirty="0">
                <a:latin typeface="Arial"/>
                <a:cs typeface="Arial"/>
              </a:rPr>
              <a:t>ppas</a:t>
            </a:r>
            <a:endParaRPr sz="529" dirty="0">
              <a:latin typeface="Arial"/>
              <a:cs typeface="Arial"/>
            </a:endParaRPr>
          </a:p>
        </p:txBody>
      </p:sp>
      <p:grpSp>
        <p:nvGrpSpPr>
          <p:cNvPr id="164" name="object 164"/>
          <p:cNvGrpSpPr/>
          <p:nvPr/>
        </p:nvGrpSpPr>
        <p:grpSpPr>
          <a:xfrm>
            <a:off x="5726981" y="2191888"/>
            <a:ext cx="730624" cy="2140324"/>
            <a:chOff x="4610979" y="2484140"/>
            <a:chExt cx="828040" cy="2425700"/>
          </a:xfrm>
        </p:grpSpPr>
        <p:sp>
          <p:nvSpPr>
            <p:cNvPr id="165" name="object 165"/>
            <p:cNvSpPr/>
            <p:nvPr/>
          </p:nvSpPr>
          <p:spPr>
            <a:xfrm>
              <a:off x="4617329" y="2490490"/>
              <a:ext cx="411480" cy="457200"/>
            </a:xfrm>
            <a:custGeom>
              <a:avLst/>
              <a:gdLst/>
              <a:ahLst/>
              <a:cxnLst/>
              <a:rect l="l" t="t" r="r" b="b"/>
              <a:pathLst>
                <a:path w="411479" h="457200">
                  <a:moveTo>
                    <a:pt x="411437" y="0"/>
                  </a:moveTo>
                  <a:lnTo>
                    <a:pt x="411437" y="114198"/>
                  </a:lnTo>
                  <a:lnTo>
                    <a:pt x="0" y="114198"/>
                  </a:lnTo>
                  <a:lnTo>
                    <a:pt x="0" y="456792"/>
                  </a:lnTo>
                  <a:lnTo>
                    <a:pt x="114198" y="456792"/>
                  </a:lnTo>
                </a:path>
              </a:pathLst>
            </a:custGeom>
            <a:ln w="12688">
              <a:solidFill>
                <a:srgbClr val="404040"/>
              </a:solidFill>
            </a:ln>
          </p:spPr>
          <p:txBody>
            <a:bodyPr wrap="square" lIns="0" tIns="0" rIns="0" bIns="0" rtlCol="0"/>
            <a:lstStyle/>
            <a:p>
              <a:endParaRPr dirty="0"/>
            </a:p>
          </p:txBody>
        </p:sp>
        <p:pic>
          <p:nvPicPr>
            <p:cNvPr id="166" name="object 166"/>
            <p:cNvPicPr/>
            <p:nvPr/>
          </p:nvPicPr>
          <p:blipFill>
            <a:blip r:embed="rId38" cstate="print"/>
            <a:stretch>
              <a:fillRect/>
            </a:stretch>
          </p:blipFill>
          <p:spPr>
            <a:xfrm>
              <a:off x="4748909" y="4449241"/>
              <a:ext cx="690109" cy="460093"/>
            </a:xfrm>
            <a:prstGeom prst="rect">
              <a:avLst/>
            </a:prstGeom>
          </p:spPr>
        </p:pic>
        <p:pic>
          <p:nvPicPr>
            <p:cNvPr id="167" name="object 167"/>
            <p:cNvPicPr/>
            <p:nvPr/>
          </p:nvPicPr>
          <p:blipFill>
            <a:blip r:embed="rId2" cstate="print"/>
            <a:stretch>
              <a:fillRect/>
            </a:stretch>
          </p:blipFill>
          <p:spPr>
            <a:xfrm>
              <a:off x="4731527" y="4431858"/>
              <a:ext cx="685188" cy="456792"/>
            </a:xfrm>
            <a:prstGeom prst="rect">
              <a:avLst/>
            </a:prstGeom>
          </p:spPr>
        </p:pic>
        <p:sp>
          <p:nvSpPr>
            <p:cNvPr id="168" name="object 168"/>
            <p:cNvSpPr/>
            <p:nvPr/>
          </p:nvSpPr>
          <p:spPr>
            <a:xfrm>
              <a:off x="4731527" y="4431858"/>
              <a:ext cx="685800" cy="457200"/>
            </a:xfrm>
            <a:custGeom>
              <a:avLst/>
              <a:gdLst/>
              <a:ahLst/>
              <a:cxnLst/>
              <a:rect l="l" t="t" r="r" b="b"/>
              <a:pathLst>
                <a:path w="685800" h="457200">
                  <a:moveTo>
                    <a:pt x="0" y="456792"/>
                  </a:moveTo>
                  <a:lnTo>
                    <a:pt x="0" y="0"/>
                  </a:lnTo>
                  <a:lnTo>
                    <a:pt x="685188" y="0"/>
                  </a:lnTo>
                  <a:lnTo>
                    <a:pt x="685188" y="456792"/>
                  </a:lnTo>
                  <a:lnTo>
                    <a:pt x="0" y="456792"/>
                  </a:lnTo>
                  <a:close/>
                </a:path>
              </a:pathLst>
            </a:custGeom>
            <a:ln w="3175">
              <a:solidFill>
                <a:srgbClr val="404040"/>
              </a:solidFill>
            </a:ln>
          </p:spPr>
          <p:txBody>
            <a:bodyPr wrap="square" lIns="0" tIns="0" rIns="0" bIns="0" rtlCol="0"/>
            <a:lstStyle/>
            <a:p>
              <a:endParaRPr dirty="0"/>
            </a:p>
          </p:txBody>
        </p:sp>
      </p:grpSp>
      <p:sp>
        <p:nvSpPr>
          <p:cNvPr id="169" name="object 169"/>
          <p:cNvSpPr txBox="1"/>
          <p:nvPr/>
        </p:nvSpPr>
        <p:spPr>
          <a:xfrm>
            <a:off x="5846439" y="3933560"/>
            <a:ext cx="578784" cy="332557"/>
          </a:xfrm>
          <a:prstGeom prst="rect">
            <a:avLst/>
          </a:prstGeom>
        </p:spPr>
        <p:txBody>
          <a:bodyPr vert="horz" wrap="square" lIns="0" tIns="11206" rIns="0" bIns="0" rtlCol="0">
            <a:spAutoFit/>
          </a:bodyPr>
          <a:lstStyle/>
          <a:p>
            <a:pPr marL="100858" marR="4483" indent="-90212">
              <a:spcBef>
                <a:spcPts val="88"/>
              </a:spcBef>
            </a:pPr>
            <a:r>
              <a:rPr sz="529" b="1" dirty="0">
                <a:latin typeface="Arial"/>
                <a:cs typeface="Arial"/>
              </a:rPr>
              <a:t>P</a:t>
            </a:r>
            <a:r>
              <a:rPr sz="529" b="1" spc="-4" dirty="0">
                <a:latin typeface="Arial"/>
                <a:cs typeface="Arial"/>
              </a:rPr>
              <a:t>.3.</a:t>
            </a:r>
            <a:r>
              <a:rPr sz="529" b="1" dirty="0">
                <a:latin typeface="Arial"/>
                <a:cs typeface="Arial"/>
              </a:rPr>
              <a:t>5</a:t>
            </a:r>
            <a:r>
              <a:rPr sz="529" b="1" spc="-4" dirty="0">
                <a:latin typeface="Arial"/>
                <a:cs typeface="Arial"/>
              </a:rPr>
              <a:t>.</a:t>
            </a:r>
            <a:r>
              <a:rPr sz="529" b="1" dirty="0">
                <a:latin typeface="Arial"/>
                <a:cs typeface="Arial"/>
              </a:rPr>
              <a:t>4</a:t>
            </a:r>
            <a:r>
              <a:rPr sz="529" b="1" spc="-4" dirty="0">
                <a:latin typeface="Arial"/>
                <a:cs typeface="Arial"/>
              </a:rPr>
              <a:t> M</a:t>
            </a:r>
            <a:r>
              <a:rPr sz="529" b="1" dirty="0">
                <a:latin typeface="Arial"/>
                <a:cs typeface="Arial"/>
              </a:rPr>
              <a:t>o</a:t>
            </a:r>
            <a:r>
              <a:rPr sz="529" b="1" spc="-4" dirty="0">
                <a:latin typeface="Arial"/>
                <a:cs typeface="Arial"/>
              </a:rPr>
              <a:t>d</a:t>
            </a:r>
            <a:r>
              <a:rPr sz="529" b="1" dirty="0">
                <a:latin typeface="Arial"/>
                <a:cs typeface="Arial"/>
              </a:rPr>
              <a:t>u</a:t>
            </a:r>
            <a:r>
              <a:rPr sz="529" b="1" spc="-4" dirty="0">
                <a:latin typeface="Arial"/>
                <a:cs typeface="Arial"/>
              </a:rPr>
              <a:t>lat</a:t>
            </a:r>
            <a:r>
              <a:rPr sz="529" b="1" dirty="0">
                <a:latin typeface="Arial"/>
                <a:cs typeface="Arial"/>
              </a:rPr>
              <a:t>or  </a:t>
            </a:r>
            <a:r>
              <a:rPr sz="529" b="1" spc="-4" dirty="0">
                <a:latin typeface="Arial"/>
                <a:cs typeface="Arial"/>
              </a:rPr>
              <a:t>SystemTest</a:t>
            </a:r>
            <a:endParaRPr sz="529" dirty="0">
              <a:latin typeface="Arial"/>
              <a:cs typeface="Arial"/>
            </a:endParaRPr>
          </a:p>
          <a:p>
            <a:pPr algn="ctr">
              <a:lnSpc>
                <a:spcPts val="631"/>
              </a:lnSpc>
            </a:pPr>
            <a:r>
              <a:rPr sz="529" b="1" spc="-4" dirty="0">
                <a:latin typeface="Arial"/>
                <a:cs typeface="Arial"/>
              </a:rPr>
              <a:t>Article</a:t>
            </a:r>
            <a:endParaRPr sz="529" dirty="0">
              <a:latin typeface="Arial"/>
              <a:cs typeface="Arial"/>
            </a:endParaRPr>
          </a:p>
          <a:p>
            <a:pPr algn="ctr">
              <a:lnSpc>
                <a:spcPct val="100000"/>
              </a:lnSpc>
            </a:pPr>
            <a:r>
              <a:rPr sz="529" spc="-4" dirty="0">
                <a:latin typeface="Arial"/>
                <a:cs typeface="Arial"/>
              </a:rPr>
              <a:t>Ch</a:t>
            </a:r>
            <a:r>
              <a:rPr sz="529" dirty="0">
                <a:latin typeface="Arial"/>
                <a:cs typeface="Arial"/>
              </a:rPr>
              <a:t>r</a:t>
            </a:r>
            <a:r>
              <a:rPr sz="529" spc="-9" dirty="0">
                <a:latin typeface="Arial"/>
                <a:cs typeface="Arial"/>
              </a:rPr>
              <a:t>i</a:t>
            </a:r>
            <a:r>
              <a:rPr sz="529" dirty="0">
                <a:latin typeface="Arial"/>
                <a:cs typeface="Arial"/>
              </a:rPr>
              <a:t>s </a:t>
            </a:r>
            <a:r>
              <a:rPr sz="529" spc="-4" dirty="0">
                <a:latin typeface="Arial"/>
                <a:cs typeface="Arial"/>
              </a:rPr>
              <a:t>P</a:t>
            </a:r>
            <a:r>
              <a:rPr sz="529" dirty="0">
                <a:latin typeface="Arial"/>
                <a:cs typeface="Arial"/>
              </a:rPr>
              <a:t>a</a:t>
            </a:r>
            <a:r>
              <a:rPr sz="529" spc="-4" dirty="0">
                <a:latin typeface="Arial"/>
                <a:cs typeface="Arial"/>
              </a:rPr>
              <a:t>ppas</a:t>
            </a:r>
            <a:endParaRPr sz="529" dirty="0">
              <a:latin typeface="Arial"/>
              <a:cs typeface="Arial"/>
            </a:endParaRPr>
          </a:p>
        </p:txBody>
      </p:sp>
      <p:grpSp>
        <p:nvGrpSpPr>
          <p:cNvPr id="170" name="object 170"/>
          <p:cNvGrpSpPr/>
          <p:nvPr/>
        </p:nvGrpSpPr>
        <p:grpSpPr>
          <a:xfrm>
            <a:off x="5726982" y="2191889"/>
            <a:ext cx="1537446" cy="1925731"/>
            <a:chOff x="4610979" y="2484140"/>
            <a:chExt cx="1742439" cy="2182495"/>
          </a:xfrm>
        </p:grpSpPr>
        <p:sp>
          <p:nvSpPr>
            <p:cNvPr id="171" name="object 171"/>
            <p:cNvSpPr/>
            <p:nvPr/>
          </p:nvSpPr>
          <p:spPr>
            <a:xfrm>
              <a:off x="4617329" y="2490490"/>
              <a:ext cx="411480" cy="2169795"/>
            </a:xfrm>
            <a:custGeom>
              <a:avLst/>
              <a:gdLst/>
              <a:ahLst/>
              <a:cxnLst/>
              <a:rect l="l" t="t" r="r" b="b"/>
              <a:pathLst>
                <a:path w="411479" h="2169795">
                  <a:moveTo>
                    <a:pt x="411437" y="0"/>
                  </a:moveTo>
                  <a:lnTo>
                    <a:pt x="411437" y="114198"/>
                  </a:lnTo>
                  <a:lnTo>
                    <a:pt x="0" y="114198"/>
                  </a:lnTo>
                  <a:lnTo>
                    <a:pt x="0" y="2169764"/>
                  </a:lnTo>
                  <a:lnTo>
                    <a:pt x="114198" y="2169764"/>
                  </a:lnTo>
                </a:path>
              </a:pathLst>
            </a:custGeom>
            <a:ln w="12688">
              <a:solidFill>
                <a:srgbClr val="404040"/>
              </a:solidFill>
            </a:ln>
          </p:spPr>
          <p:txBody>
            <a:bodyPr wrap="square" lIns="0" tIns="0" rIns="0" bIns="0" rtlCol="0"/>
            <a:lstStyle/>
            <a:p>
              <a:endParaRPr dirty="0"/>
            </a:p>
          </p:txBody>
        </p:sp>
        <p:pic>
          <p:nvPicPr>
            <p:cNvPr id="172" name="object 172"/>
            <p:cNvPicPr/>
            <p:nvPr/>
          </p:nvPicPr>
          <p:blipFill>
            <a:blip r:embed="rId39" cstate="print"/>
            <a:stretch>
              <a:fillRect/>
            </a:stretch>
          </p:blipFill>
          <p:spPr>
            <a:xfrm>
              <a:off x="5663304" y="3879428"/>
              <a:ext cx="690109" cy="459729"/>
            </a:xfrm>
            <a:prstGeom prst="rect">
              <a:avLst/>
            </a:prstGeom>
          </p:spPr>
        </p:pic>
        <p:pic>
          <p:nvPicPr>
            <p:cNvPr id="173" name="object 173"/>
            <p:cNvPicPr/>
            <p:nvPr/>
          </p:nvPicPr>
          <p:blipFill>
            <a:blip r:embed="rId20" cstate="print"/>
            <a:stretch>
              <a:fillRect/>
            </a:stretch>
          </p:blipFill>
          <p:spPr>
            <a:xfrm>
              <a:off x="5645112" y="3860867"/>
              <a:ext cx="685998" cy="456792"/>
            </a:xfrm>
            <a:prstGeom prst="rect">
              <a:avLst/>
            </a:prstGeom>
          </p:spPr>
        </p:pic>
        <p:sp>
          <p:nvSpPr>
            <p:cNvPr id="174" name="object 174"/>
            <p:cNvSpPr/>
            <p:nvPr/>
          </p:nvSpPr>
          <p:spPr>
            <a:xfrm>
              <a:off x="5645112" y="3860867"/>
              <a:ext cx="686435" cy="457200"/>
            </a:xfrm>
            <a:custGeom>
              <a:avLst/>
              <a:gdLst/>
              <a:ahLst/>
              <a:cxnLst/>
              <a:rect l="l" t="t" r="r" b="b"/>
              <a:pathLst>
                <a:path w="686435" h="457200">
                  <a:moveTo>
                    <a:pt x="0" y="456792"/>
                  </a:moveTo>
                  <a:lnTo>
                    <a:pt x="0" y="0"/>
                  </a:lnTo>
                  <a:lnTo>
                    <a:pt x="685998" y="0"/>
                  </a:lnTo>
                  <a:lnTo>
                    <a:pt x="685998" y="456792"/>
                  </a:lnTo>
                  <a:lnTo>
                    <a:pt x="0" y="456792"/>
                  </a:lnTo>
                  <a:close/>
                </a:path>
              </a:pathLst>
            </a:custGeom>
            <a:ln w="3175">
              <a:solidFill>
                <a:srgbClr val="404040"/>
              </a:solidFill>
            </a:ln>
          </p:spPr>
          <p:txBody>
            <a:bodyPr wrap="square" lIns="0" tIns="0" rIns="0" bIns="0" rtlCol="0"/>
            <a:lstStyle/>
            <a:p>
              <a:endParaRPr dirty="0"/>
            </a:p>
          </p:txBody>
        </p:sp>
      </p:grpSp>
      <p:sp>
        <p:nvSpPr>
          <p:cNvPr id="175" name="object 175"/>
          <p:cNvSpPr txBox="1"/>
          <p:nvPr/>
        </p:nvSpPr>
        <p:spPr>
          <a:xfrm>
            <a:off x="6691865" y="3469764"/>
            <a:ext cx="500343" cy="255613"/>
          </a:xfrm>
          <a:prstGeom prst="rect">
            <a:avLst/>
          </a:prstGeom>
        </p:spPr>
        <p:txBody>
          <a:bodyPr vert="horz" wrap="square" lIns="0" tIns="11206" rIns="0" bIns="0" rtlCol="0">
            <a:spAutoFit/>
          </a:bodyPr>
          <a:lstStyle/>
          <a:p>
            <a:pPr marL="131116" marR="55472" indent="-67239">
              <a:spcBef>
                <a:spcPts val="88"/>
              </a:spcBef>
            </a:pPr>
            <a:r>
              <a:rPr sz="529" b="1" dirty="0">
                <a:latin typeface="Arial"/>
                <a:cs typeface="Arial"/>
              </a:rPr>
              <a:t>P</a:t>
            </a:r>
            <a:r>
              <a:rPr sz="529" b="1" spc="-4" dirty="0">
                <a:latin typeface="Arial"/>
                <a:cs typeface="Arial"/>
              </a:rPr>
              <a:t>.3.</a:t>
            </a:r>
            <a:r>
              <a:rPr sz="529" b="1" dirty="0">
                <a:latin typeface="Arial"/>
                <a:cs typeface="Arial"/>
              </a:rPr>
              <a:t>6</a:t>
            </a:r>
            <a:r>
              <a:rPr sz="529" b="1" spc="-4" dirty="0">
                <a:latin typeface="Arial"/>
                <a:cs typeface="Arial"/>
              </a:rPr>
              <a:t>.</a:t>
            </a:r>
            <a:r>
              <a:rPr sz="529" b="1" dirty="0">
                <a:latin typeface="Arial"/>
                <a:cs typeface="Arial"/>
              </a:rPr>
              <a:t>3</a:t>
            </a:r>
            <a:r>
              <a:rPr sz="529" b="1" spc="-4" dirty="0">
                <a:latin typeface="Arial"/>
                <a:cs typeface="Arial"/>
              </a:rPr>
              <a:t> </a:t>
            </a:r>
            <a:r>
              <a:rPr sz="529" b="1" dirty="0">
                <a:latin typeface="Arial"/>
                <a:cs typeface="Arial"/>
              </a:rPr>
              <a:t>S</a:t>
            </a:r>
            <a:r>
              <a:rPr sz="529" b="1" spc="-4" dirty="0">
                <a:latin typeface="Arial"/>
                <a:cs typeface="Arial"/>
              </a:rPr>
              <a:t>CR  System</a:t>
            </a:r>
            <a:endParaRPr sz="529" dirty="0">
              <a:latin typeface="Arial"/>
              <a:cs typeface="Arial"/>
            </a:endParaRPr>
          </a:p>
          <a:p>
            <a:pPr marL="11206"/>
            <a:r>
              <a:rPr sz="529" spc="-4" dirty="0">
                <a:latin typeface="Arial"/>
                <a:cs typeface="Arial"/>
              </a:rPr>
              <a:t>Davi</a:t>
            </a:r>
            <a:r>
              <a:rPr sz="529" dirty="0">
                <a:latin typeface="Arial"/>
                <a:cs typeface="Arial"/>
              </a:rPr>
              <a:t>d </a:t>
            </a:r>
            <a:r>
              <a:rPr sz="529" spc="-4" dirty="0">
                <a:latin typeface="Arial"/>
                <a:cs typeface="Arial"/>
              </a:rPr>
              <a:t>A</a:t>
            </a:r>
            <a:r>
              <a:rPr sz="529" dirty="0">
                <a:latin typeface="Arial"/>
                <a:cs typeface="Arial"/>
              </a:rPr>
              <a:t>n</a:t>
            </a:r>
            <a:r>
              <a:rPr sz="529" spc="-4" dirty="0">
                <a:latin typeface="Arial"/>
                <a:cs typeface="Arial"/>
              </a:rPr>
              <a:t>ders</a:t>
            </a:r>
            <a:r>
              <a:rPr sz="529" dirty="0">
                <a:latin typeface="Arial"/>
                <a:cs typeface="Arial"/>
              </a:rPr>
              <a:t>on</a:t>
            </a:r>
          </a:p>
        </p:txBody>
      </p:sp>
      <p:grpSp>
        <p:nvGrpSpPr>
          <p:cNvPr id="176" name="object 176"/>
          <p:cNvGrpSpPr/>
          <p:nvPr/>
        </p:nvGrpSpPr>
        <p:grpSpPr>
          <a:xfrm>
            <a:off x="6638051" y="2191888"/>
            <a:ext cx="713254" cy="2140324"/>
            <a:chOff x="5643524" y="2484140"/>
            <a:chExt cx="808355" cy="2425700"/>
          </a:xfrm>
        </p:grpSpPr>
        <p:sp>
          <p:nvSpPr>
            <p:cNvPr id="177" name="object 177"/>
            <p:cNvSpPr/>
            <p:nvPr/>
          </p:nvSpPr>
          <p:spPr>
            <a:xfrm>
              <a:off x="6148070" y="2490490"/>
              <a:ext cx="297815" cy="1598930"/>
            </a:xfrm>
            <a:custGeom>
              <a:avLst/>
              <a:gdLst/>
              <a:ahLst/>
              <a:cxnLst/>
              <a:rect l="l" t="t" r="r" b="b"/>
              <a:pathLst>
                <a:path w="297814" h="1598929">
                  <a:moveTo>
                    <a:pt x="0" y="0"/>
                  </a:moveTo>
                  <a:lnTo>
                    <a:pt x="0" y="114198"/>
                  </a:lnTo>
                  <a:lnTo>
                    <a:pt x="297239" y="114198"/>
                  </a:lnTo>
                  <a:lnTo>
                    <a:pt x="297239" y="1598773"/>
                  </a:lnTo>
                  <a:lnTo>
                    <a:pt x="183040" y="1598773"/>
                  </a:lnTo>
                </a:path>
              </a:pathLst>
            </a:custGeom>
            <a:ln w="12688">
              <a:solidFill>
                <a:srgbClr val="404040"/>
              </a:solidFill>
            </a:ln>
          </p:spPr>
          <p:txBody>
            <a:bodyPr wrap="square" lIns="0" tIns="0" rIns="0" bIns="0" rtlCol="0"/>
            <a:lstStyle/>
            <a:p>
              <a:endParaRPr dirty="0"/>
            </a:p>
          </p:txBody>
        </p:sp>
        <p:pic>
          <p:nvPicPr>
            <p:cNvPr id="178" name="object 178"/>
            <p:cNvPicPr/>
            <p:nvPr/>
          </p:nvPicPr>
          <p:blipFill>
            <a:blip r:embed="rId40" cstate="print"/>
            <a:stretch>
              <a:fillRect/>
            </a:stretch>
          </p:blipFill>
          <p:spPr>
            <a:xfrm>
              <a:off x="5663304" y="4449241"/>
              <a:ext cx="690109" cy="460093"/>
            </a:xfrm>
            <a:prstGeom prst="rect">
              <a:avLst/>
            </a:prstGeom>
          </p:spPr>
        </p:pic>
        <p:pic>
          <p:nvPicPr>
            <p:cNvPr id="179" name="object 179"/>
            <p:cNvPicPr/>
            <p:nvPr/>
          </p:nvPicPr>
          <p:blipFill>
            <a:blip r:embed="rId2" cstate="print"/>
            <a:stretch>
              <a:fillRect/>
            </a:stretch>
          </p:blipFill>
          <p:spPr>
            <a:xfrm>
              <a:off x="5645112" y="4431858"/>
              <a:ext cx="685998" cy="456792"/>
            </a:xfrm>
            <a:prstGeom prst="rect">
              <a:avLst/>
            </a:prstGeom>
          </p:spPr>
        </p:pic>
        <p:sp>
          <p:nvSpPr>
            <p:cNvPr id="180" name="object 180"/>
            <p:cNvSpPr/>
            <p:nvPr/>
          </p:nvSpPr>
          <p:spPr>
            <a:xfrm>
              <a:off x="5645112" y="4431858"/>
              <a:ext cx="686435" cy="457200"/>
            </a:xfrm>
            <a:custGeom>
              <a:avLst/>
              <a:gdLst/>
              <a:ahLst/>
              <a:cxnLst/>
              <a:rect l="l" t="t" r="r" b="b"/>
              <a:pathLst>
                <a:path w="686435" h="457200">
                  <a:moveTo>
                    <a:pt x="0" y="456792"/>
                  </a:moveTo>
                  <a:lnTo>
                    <a:pt x="0" y="0"/>
                  </a:lnTo>
                  <a:lnTo>
                    <a:pt x="685998" y="0"/>
                  </a:lnTo>
                  <a:lnTo>
                    <a:pt x="685998" y="456792"/>
                  </a:lnTo>
                  <a:lnTo>
                    <a:pt x="0" y="456792"/>
                  </a:lnTo>
                  <a:close/>
                </a:path>
              </a:pathLst>
            </a:custGeom>
            <a:ln w="3175">
              <a:solidFill>
                <a:srgbClr val="404040"/>
              </a:solidFill>
            </a:ln>
          </p:spPr>
          <p:txBody>
            <a:bodyPr wrap="square" lIns="0" tIns="0" rIns="0" bIns="0" rtlCol="0"/>
            <a:lstStyle/>
            <a:p>
              <a:endParaRPr dirty="0"/>
            </a:p>
          </p:txBody>
        </p:sp>
      </p:grpSp>
      <p:sp>
        <p:nvSpPr>
          <p:cNvPr id="181" name="object 181"/>
          <p:cNvSpPr txBox="1"/>
          <p:nvPr/>
        </p:nvSpPr>
        <p:spPr>
          <a:xfrm>
            <a:off x="6653258" y="3973580"/>
            <a:ext cx="578784" cy="255613"/>
          </a:xfrm>
          <a:prstGeom prst="rect">
            <a:avLst/>
          </a:prstGeom>
        </p:spPr>
        <p:txBody>
          <a:bodyPr vert="horz" wrap="square" lIns="0" tIns="11206" rIns="0" bIns="0" rtlCol="0">
            <a:spAutoFit/>
          </a:bodyPr>
          <a:lstStyle/>
          <a:p>
            <a:pPr marL="169778" marR="4483" indent="-159132">
              <a:spcBef>
                <a:spcPts val="88"/>
              </a:spcBef>
            </a:pPr>
            <a:r>
              <a:rPr sz="529" b="1" dirty="0">
                <a:latin typeface="Arial"/>
                <a:cs typeface="Arial"/>
              </a:rPr>
              <a:t>P</a:t>
            </a:r>
            <a:r>
              <a:rPr sz="529" b="1" spc="-4" dirty="0">
                <a:latin typeface="Arial"/>
                <a:cs typeface="Arial"/>
              </a:rPr>
              <a:t>.3.</a:t>
            </a:r>
            <a:r>
              <a:rPr sz="529" b="1" dirty="0">
                <a:latin typeface="Arial"/>
                <a:cs typeface="Arial"/>
              </a:rPr>
              <a:t>6</a:t>
            </a:r>
            <a:r>
              <a:rPr sz="529" b="1" spc="-4" dirty="0">
                <a:latin typeface="Arial"/>
                <a:cs typeface="Arial"/>
              </a:rPr>
              <a:t>.</a:t>
            </a:r>
            <a:r>
              <a:rPr sz="529" b="1" dirty="0">
                <a:latin typeface="Arial"/>
                <a:cs typeface="Arial"/>
              </a:rPr>
              <a:t>4</a:t>
            </a:r>
            <a:r>
              <a:rPr sz="529" b="1" spc="-4" dirty="0">
                <a:latin typeface="Arial"/>
                <a:cs typeface="Arial"/>
              </a:rPr>
              <a:t> M</a:t>
            </a:r>
            <a:r>
              <a:rPr sz="529" b="1" dirty="0">
                <a:latin typeface="Arial"/>
                <a:cs typeface="Arial"/>
              </a:rPr>
              <a:t>o</a:t>
            </a:r>
            <a:r>
              <a:rPr sz="529" b="1" spc="-4" dirty="0">
                <a:latin typeface="Arial"/>
                <a:cs typeface="Arial"/>
              </a:rPr>
              <a:t>d</a:t>
            </a:r>
            <a:r>
              <a:rPr sz="529" b="1" dirty="0">
                <a:latin typeface="Arial"/>
                <a:cs typeface="Arial"/>
              </a:rPr>
              <a:t>u</a:t>
            </a:r>
            <a:r>
              <a:rPr sz="529" b="1" spc="-4" dirty="0">
                <a:latin typeface="Arial"/>
                <a:cs typeface="Arial"/>
              </a:rPr>
              <a:t>lat</a:t>
            </a:r>
            <a:r>
              <a:rPr sz="529" b="1" dirty="0">
                <a:latin typeface="Arial"/>
                <a:cs typeface="Arial"/>
              </a:rPr>
              <a:t>or  </a:t>
            </a:r>
            <a:r>
              <a:rPr sz="529" b="1" spc="-4" dirty="0">
                <a:latin typeface="Arial"/>
                <a:cs typeface="Arial"/>
              </a:rPr>
              <a:t>System</a:t>
            </a:r>
            <a:endParaRPr sz="529" dirty="0">
              <a:latin typeface="Arial"/>
              <a:cs typeface="Arial"/>
            </a:endParaRPr>
          </a:p>
          <a:p>
            <a:pPr marL="49309"/>
            <a:r>
              <a:rPr sz="529" spc="-4" dirty="0">
                <a:latin typeface="Arial"/>
                <a:cs typeface="Arial"/>
              </a:rPr>
              <a:t>David</a:t>
            </a:r>
            <a:r>
              <a:rPr sz="529" spc="-35" dirty="0">
                <a:latin typeface="Arial"/>
                <a:cs typeface="Arial"/>
              </a:rPr>
              <a:t> </a:t>
            </a:r>
            <a:r>
              <a:rPr sz="529" spc="-4" dirty="0">
                <a:latin typeface="Arial"/>
                <a:cs typeface="Arial"/>
              </a:rPr>
              <a:t>Anderson</a:t>
            </a:r>
            <a:endParaRPr sz="529" dirty="0">
              <a:latin typeface="Arial"/>
              <a:cs typeface="Arial"/>
            </a:endParaRPr>
          </a:p>
        </p:txBody>
      </p:sp>
      <p:grpSp>
        <p:nvGrpSpPr>
          <p:cNvPr id="182" name="object 182"/>
          <p:cNvGrpSpPr/>
          <p:nvPr/>
        </p:nvGrpSpPr>
        <p:grpSpPr>
          <a:xfrm>
            <a:off x="6638051" y="2191889"/>
            <a:ext cx="713254" cy="1925731"/>
            <a:chOff x="5643524" y="2484140"/>
            <a:chExt cx="808355" cy="2182495"/>
          </a:xfrm>
        </p:grpSpPr>
        <p:sp>
          <p:nvSpPr>
            <p:cNvPr id="183" name="object 183"/>
            <p:cNvSpPr/>
            <p:nvPr/>
          </p:nvSpPr>
          <p:spPr>
            <a:xfrm>
              <a:off x="6148070" y="2490490"/>
              <a:ext cx="297815" cy="2169795"/>
            </a:xfrm>
            <a:custGeom>
              <a:avLst/>
              <a:gdLst/>
              <a:ahLst/>
              <a:cxnLst/>
              <a:rect l="l" t="t" r="r" b="b"/>
              <a:pathLst>
                <a:path w="297814" h="2169795">
                  <a:moveTo>
                    <a:pt x="0" y="0"/>
                  </a:moveTo>
                  <a:lnTo>
                    <a:pt x="0" y="114198"/>
                  </a:lnTo>
                  <a:lnTo>
                    <a:pt x="297239" y="114198"/>
                  </a:lnTo>
                  <a:lnTo>
                    <a:pt x="297239" y="2169764"/>
                  </a:lnTo>
                  <a:lnTo>
                    <a:pt x="183040" y="2169764"/>
                  </a:lnTo>
                </a:path>
              </a:pathLst>
            </a:custGeom>
            <a:ln w="12688">
              <a:solidFill>
                <a:srgbClr val="404040"/>
              </a:solidFill>
            </a:ln>
          </p:spPr>
          <p:txBody>
            <a:bodyPr wrap="square" lIns="0" tIns="0" rIns="0" bIns="0" rtlCol="0"/>
            <a:lstStyle/>
            <a:p>
              <a:endParaRPr dirty="0"/>
            </a:p>
          </p:txBody>
        </p:sp>
        <p:pic>
          <p:nvPicPr>
            <p:cNvPr id="184" name="object 184"/>
            <p:cNvPicPr/>
            <p:nvPr/>
          </p:nvPicPr>
          <p:blipFill>
            <a:blip r:embed="rId41" cstate="print"/>
            <a:stretch>
              <a:fillRect/>
            </a:stretch>
          </p:blipFill>
          <p:spPr>
            <a:xfrm>
              <a:off x="5658880" y="3300406"/>
              <a:ext cx="698957" cy="473800"/>
            </a:xfrm>
            <a:prstGeom prst="rect">
              <a:avLst/>
            </a:prstGeom>
          </p:spPr>
        </p:pic>
        <p:pic>
          <p:nvPicPr>
            <p:cNvPr id="185" name="object 185"/>
            <p:cNvPicPr/>
            <p:nvPr/>
          </p:nvPicPr>
          <p:blipFill>
            <a:blip r:embed="rId22" cstate="print"/>
            <a:stretch>
              <a:fillRect/>
            </a:stretch>
          </p:blipFill>
          <p:spPr>
            <a:xfrm>
              <a:off x="5645112" y="3289877"/>
              <a:ext cx="685998" cy="456792"/>
            </a:xfrm>
            <a:prstGeom prst="rect">
              <a:avLst/>
            </a:prstGeom>
          </p:spPr>
        </p:pic>
        <p:sp>
          <p:nvSpPr>
            <p:cNvPr id="186" name="object 186"/>
            <p:cNvSpPr/>
            <p:nvPr/>
          </p:nvSpPr>
          <p:spPr>
            <a:xfrm>
              <a:off x="5645112" y="3289877"/>
              <a:ext cx="686435" cy="457200"/>
            </a:xfrm>
            <a:custGeom>
              <a:avLst/>
              <a:gdLst/>
              <a:ahLst/>
              <a:cxnLst/>
              <a:rect l="l" t="t" r="r" b="b"/>
              <a:pathLst>
                <a:path w="686435" h="457200">
                  <a:moveTo>
                    <a:pt x="0" y="456792"/>
                  </a:moveTo>
                  <a:lnTo>
                    <a:pt x="0" y="0"/>
                  </a:lnTo>
                  <a:lnTo>
                    <a:pt x="685998" y="0"/>
                  </a:lnTo>
                  <a:lnTo>
                    <a:pt x="685998" y="456792"/>
                  </a:lnTo>
                  <a:lnTo>
                    <a:pt x="0" y="456792"/>
                  </a:lnTo>
                  <a:close/>
                </a:path>
              </a:pathLst>
            </a:custGeom>
            <a:ln w="3175">
              <a:solidFill>
                <a:srgbClr val="404040"/>
              </a:solidFill>
            </a:ln>
          </p:spPr>
          <p:txBody>
            <a:bodyPr wrap="square" lIns="0" tIns="0" rIns="0" bIns="0" rtlCol="0"/>
            <a:lstStyle/>
            <a:p>
              <a:endParaRPr dirty="0"/>
            </a:p>
          </p:txBody>
        </p:sp>
      </p:grpSp>
      <p:sp>
        <p:nvSpPr>
          <p:cNvPr id="187" name="object 187"/>
          <p:cNvSpPr txBox="1"/>
          <p:nvPr/>
        </p:nvSpPr>
        <p:spPr>
          <a:xfrm>
            <a:off x="6691831" y="2965950"/>
            <a:ext cx="500343" cy="246636"/>
          </a:xfrm>
          <a:prstGeom prst="rect">
            <a:avLst/>
          </a:prstGeom>
        </p:spPr>
        <p:txBody>
          <a:bodyPr vert="horz" wrap="square" lIns="0" tIns="11206" rIns="0" bIns="0" rtlCol="0">
            <a:spAutoFit/>
          </a:bodyPr>
          <a:lstStyle/>
          <a:p>
            <a:pPr marL="560" algn="ctr">
              <a:spcBef>
                <a:spcPts val="88"/>
              </a:spcBef>
            </a:pPr>
            <a:r>
              <a:rPr sz="529" b="1" spc="-4" dirty="0">
                <a:latin typeface="Arial"/>
                <a:cs typeface="Arial"/>
              </a:rPr>
              <a:t>P.3.6.2</a:t>
            </a:r>
            <a:endParaRPr sz="529" dirty="0">
              <a:latin typeface="Arial"/>
              <a:cs typeface="Arial"/>
            </a:endParaRPr>
          </a:p>
          <a:p>
            <a:pPr algn="ctr">
              <a:lnSpc>
                <a:spcPts val="631"/>
              </a:lnSpc>
            </a:pPr>
            <a:r>
              <a:rPr sz="529" b="1" spc="-4" dirty="0">
                <a:latin typeface="Arial"/>
                <a:cs typeface="Arial"/>
              </a:rPr>
              <a:t>Transformer</a:t>
            </a:r>
            <a:endParaRPr sz="529" dirty="0">
              <a:latin typeface="Arial"/>
              <a:cs typeface="Arial"/>
            </a:endParaRPr>
          </a:p>
          <a:p>
            <a:pPr algn="ctr">
              <a:lnSpc>
                <a:spcPts val="631"/>
              </a:lnSpc>
            </a:pPr>
            <a:r>
              <a:rPr sz="529" spc="-4" dirty="0">
                <a:latin typeface="Arial"/>
                <a:cs typeface="Arial"/>
              </a:rPr>
              <a:t>David</a:t>
            </a:r>
            <a:r>
              <a:rPr sz="529" spc="-35" dirty="0">
                <a:latin typeface="Arial"/>
                <a:cs typeface="Arial"/>
              </a:rPr>
              <a:t> </a:t>
            </a:r>
            <a:r>
              <a:rPr sz="529" spc="-4" dirty="0">
                <a:latin typeface="Arial"/>
                <a:cs typeface="Arial"/>
              </a:rPr>
              <a:t>Anderson</a:t>
            </a:r>
            <a:endParaRPr sz="529" dirty="0">
              <a:latin typeface="Arial"/>
              <a:cs typeface="Arial"/>
            </a:endParaRPr>
          </a:p>
        </p:txBody>
      </p:sp>
      <p:grpSp>
        <p:nvGrpSpPr>
          <p:cNvPr id="188" name="object 188"/>
          <p:cNvGrpSpPr/>
          <p:nvPr/>
        </p:nvGrpSpPr>
        <p:grpSpPr>
          <a:xfrm>
            <a:off x="6638051" y="2191888"/>
            <a:ext cx="713254" cy="2643468"/>
            <a:chOff x="5643524" y="2484140"/>
            <a:chExt cx="808355" cy="2995930"/>
          </a:xfrm>
        </p:grpSpPr>
        <p:sp>
          <p:nvSpPr>
            <p:cNvPr id="189" name="object 189"/>
            <p:cNvSpPr/>
            <p:nvPr/>
          </p:nvSpPr>
          <p:spPr>
            <a:xfrm>
              <a:off x="6148070" y="2490490"/>
              <a:ext cx="297815" cy="1028065"/>
            </a:xfrm>
            <a:custGeom>
              <a:avLst/>
              <a:gdLst/>
              <a:ahLst/>
              <a:cxnLst/>
              <a:rect l="l" t="t" r="r" b="b"/>
              <a:pathLst>
                <a:path w="297814" h="1028064">
                  <a:moveTo>
                    <a:pt x="0" y="0"/>
                  </a:moveTo>
                  <a:lnTo>
                    <a:pt x="0" y="114198"/>
                  </a:lnTo>
                  <a:lnTo>
                    <a:pt x="297239" y="114198"/>
                  </a:lnTo>
                  <a:lnTo>
                    <a:pt x="297239" y="1027782"/>
                  </a:lnTo>
                  <a:lnTo>
                    <a:pt x="183040" y="1027782"/>
                  </a:lnTo>
                </a:path>
              </a:pathLst>
            </a:custGeom>
            <a:ln w="12688">
              <a:solidFill>
                <a:srgbClr val="404040"/>
              </a:solidFill>
            </a:ln>
          </p:spPr>
          <p:txBody>
            <a:bodyPr wrap="square" lIns="0" tIns="0" rIns="0" bIns="0" rtlCol="0"/>
            <a:lstStyle/>
            <a:p>
              <a:endParaRPr dirty="0"/>
            </a:p>
          </p:txBody>
        </p:sp>
        <p:pic>
          <p:nvPicPr>
            <p:cNvPr id="190" name="object 190"/>
            <p:cNvPicPr/>
            <p:nvPr/>
          </p:nvPicPr>
          <p:blipFill>
            <a:blip r:embed="rId42" cstate="print"/>
            <a:stretch>
              <a:fillRect/>
            </a:stretch>
          </p:blipFill>
          <p:spPr>
            <a:xfrm>
              <a:off x="5663304" y="5018619"/>
              <a:ext cx="690109" cy="460887"/>
            </a:xfrm>
            <a:prstGeom prst="rect">
              <a:avLst/>
            </a:prstGeom>
          </p:spPr>
        </p:pic>
        <p:pic>
          <p:nvPicPr>
            <p:cNvPr id="191" name="object 191"/>
            <p:cNvPicPr/>
            <p:nvPr/>
          </p:nvPicPr>
          <p:blipFill>
            <a:blip r:embed="rId28" cstate="print"/>
            <a:stretch>
              <a:fillRect/>
            </a:stretch>
          </p:blipFill>
          <p:spPr>
            <a:xfrm>
              <a:off x="5645112" y="5002849"/>
              <a:ext cx="685998" cy="457602"/>
            </a:xfrm>
            <a:prstGeom prst="rect">
              <a:avLst/>
            </a:prstGeom>
          </p:spPr>
        </p:pic>
        <p:sp>
          <p:nvSpPr>
            <p:cNvPr id="192" name="object 192"/>
            <p:cNvSpPr/>
            <p:nvPr/>
          </p:nvSpPr>
          <p:spPr>
            <a:xfrm>
              <a:off x="5645112" y="5002849"/>
              <a:ext cx="686435" cy="457834"/>
            </a:xfrm>
            <a:custGeom>
              <a:avLst/>
              <a:gdLst/>
              <a:ahLst/>
              <a:cxnLst/>
              <a:rect l="l" t="t" r="r" b="b"/>
              <a:pathLst>
                <a:path w="686435" h="457835">
                  <a:moveTo>
                    <a:pt x="0" y="457602"/>
                  </a:moveTo>
                  <a:lnTo>
                    <a:pt x="0" y="0"/>
                  </a:lnTo>
                  <a:lnTo>
                    <a:pt x="685998" y="0"/>
                  </a:lnTo>
                  <a:lnTo>
                    <a:pt x="685998" y="457602"/>
                  </a:lnTo>
                  <a:lnTo>
                    <a:pt x="0" y="457602"/>
                  </a:lnTo>
                  <a:close/>
                </a:path>
              </a:pathLst>
            </a:custGeom>
            <a:ln w="3175">
              <a:solidFill>
                <a:srgbClr val="404040"/>
              </a:solidFill>
            </a:ln>
          </p:spPr>
          <p:txBody>
            <a:bodyPr wrap="square" lIns="0" tIns="0" rIns="0" bIns="0" rtlCol="0"/>
            <a:lstStyle/>
            <a:p>
              <a:endParaRPr dirty="0"/>
            </a:p>
          </p:txBody>
        </p:sp>
      </p:grpSp>
      <p:sp>
        <p:nvSpPr>
          <p:cNvPr id="193" name="object 193"/>
          <p:cNvSpPr txBox="1"/>
          <p:nvPr/>
        </p:nvSpPr>
        <p:spPr>
          <a:xfrm>
            <a:off x="6653258" y="4477395"/>
            <a:ext cx="578784" cy="255613"/>
          </a:xfrm>
          <a:prstGeom prst="rect">
            <a:avLst/>
          </a:prstGeom>
        </p:spPr>
        <p:txBody>
          <a:bodyPr vert="horz" wrap="square" lIns="0" tIns="11206" rIns="0" bIns="0" rtlCol="0">
            <a:spAutoFit/>
          </a:bodyPr>
          <a:lstStyle/>
          <a:p>
            <a:pPr marL="40904" marR="4483" indent="-30257">
              <a:spcBef>
                <a:spcPts val="88"/>
              </a:spcBef>
            </a:pPr>
            <a:r>
              <a:rPr sz="529" b="1" dirty="0">
                <a:latin typeface="Arial"/>
                <a:cs typeface="Arial"/>
              </a:rPr>
              <a:t>P</a:t>
            </a:r>
            <a:r>
              <a:rPr sz="529" b="1" spc="-4" dirty="0">
                <a:latin typeface="Arial"/>
                <a:cs typeface="Arial"/>
              </a:rPr>
              <a:t>.3.</a:t>
            </a:r>
            <a:r>
              <a:rPr sz="529" b="1" dirty="0">
                <a:latin typeface="Arial"/>
                <a:cs typeface="Arial"/>
              </a:rPr>
              <a:t>6</a:t>
            </a:r>
            <a:r>
              <a:rPr sz="529" b="1" spc="-4" dirty="0">
                <a:latin typeface="Arial"/>
                <a:cs typeface="Arial"/>
              </a:rPr>
              <a:t>.</a:t>
            </a:r>
            <a:r>
              <a:rPr sz="529" b="1" dirty="0">
                <a:latin typeface="Arial"/>
                <a:cs typeface="Arial"/>
              </a:rPr>
              <a:t>5</a:t>
            </a:r>
            <a:r>
              <a:rPr sz="529" b="1" spc="-4" dirty="0">
                <a:latin typeface="Arial"/>
                <a:cs typeface="Arial"/>
              </a:rPr>
              <a:t> M</a:t>
            </a:r>
            <a:r>
              <a:rPr sz="529" b="1" dirty="0">
                <a:latin typeface="Arial"/>
                <a:cs typeface="Arial"/>
              </a:rPr>
              <a:t>o</a:t>
            </a:r>
            <a:r>
              <a:rPr sz="529" b="1" spc="-4" dirty="0">
                <a:latin typeface="Arial"/>
                <a:cs typeface="Arial"/>
              </a:rPr>
              <a:t>d</a:t>
            </a:r>
            <a:r>
              <a:rPr sz="529" b="1" dirty="0">
                <a:latin typeface="Arial"/>
                <a:cs typeface="Arial"/>
              </a:rPr>
              <a:t>u</a:t>
            </a:r>
            <a:r>
              <a:rPr sz="529" b="1" spc="-4" dirty="0">
                <a:latin typeface="Arial"/>
                <a:cs typeface="Arial"/>
              </a:rPr>
              <a:t>lat</a:t>
            </a:r>
            <a:r>
              <a:rPr sz="529" b="1" dirty="0">
                <a:latin typeface="Arial"/>
                <a:cs typeface="Arial"/>
              </a:rPr>
              <a:t>or  </a:t>
            </a:r>
            <a:r>
              <a:rPr sz="529" b="1" spc="-4" dirty="0">
                <a:latin typeface="Arial"/>
                <a:cs typeface="Arial"/>
              </a:rPr>
              <a:t>Control System </a:t>
            </a:r>
            <a:r>
              <a:rPr sz="529" b="1" dirty="0">
                <a:latin typeface="Arial"/>
                <a:cs typeface="Arial"/>
              </a:rPr>
              <a:t> </a:t>
            </a:r>
            <a:r>
              <a:rPr sz="529" spc="-4" dirty="0">
                <a:latin typeface="Arial"/>
                <a:cs typeface="Arial"/>
              </a:rPr>
              <a:t>Mark</a:t>
            </a:r>
            <a:r>
              <a:rPr sz="529" spc="-26" dirty="0">
                <a:latin typeface="Arial"/>
                <a:cs typeface="Arial"/>
              </a:rPr>
              <a:t> </a:t>
            </a:r>
            <a:r>
              <a:rPr sz="529" spc="-4" dirty="0">
                <a:latin typeface="Arial"/>
                <a:cs typeface="Arial"/>
              </a:rPr>
              <a:t>Wezensky</a:t>
            </a:r>
            <a:endParaRPr sz="529" dirty="0">
              <a:latin typeface="Arial"/>
              <a:cs typeface="Arial"/>
            </a:endParaRPr>
          </a:p>
        </p:txBody>
      </p:sp>
      <p:grpSp>
        <p:nvGrpSpPr>
          <p:cNvPr id="194" name="object 194"/>
          <p:cNvGrpSpPr/>
          <p:nvPr/>
        </p:nvGrpSpPr>
        <p:grpSpPr>
          <a:xfrm>
            <a:off x="6638051" y="2191888"/>
            <a:ext cx="713254" cy="2429996"/>
            <a:chOff x="5643524" y="2484140"/>
            <a:chExt cx="808355" cy="2753995"/>
          </a:xfrm>
        </p:grpSpPr>
        <p:sp>
          <p:nvSpPr>
            <p:cNvPr id="195" name="object 195"/>
            <p:cNvSpPr/>
            <p:nvPr/>
          </p:nvSpPr>
          <p:spPr>
            <a:xfrm>
              <a:off x="6148070" y="2490490"/>
              <a:ext cx="297815" cy="2741295"/>
            </a:xfrm>
            <a:custGeom>
              <a:avLst/>
              <a:gdLst/>
              <a:ahLst/>
              <a:cxnLst/>
              <a:rect l="l" t="t" r="r" b="b"/>
              <a:pathLst>
                <a:path w="297814" h="2741295">
                  <a:moveTo>
                    <a:pt x="0" y="0"/>
                  </a:moveTo>
                  <a:lnTo>
                    <a:pt x="0" y="114198"/>
                  </a:lnTo>
                  <a:lnTo>
                    <a:pt x="297239" y="114198"/>
                  </a:lnTo>
                  <a:lnTo>
                    <a:pt x="297239" y="2740754"/>
                  </a:lnTo>
                  <a:lnTo>
                    <a:pt x="183040" y="2740754"/>
                  </a:lnTo>
                </a:path>
              </a:pathLst>
            </a:custGeom>
            <a:ln w="12688">
              <a:solidFill>
                <a:srgbClr val="404040"/>
              </a:solidFill>
            </a:ln>
          </p:spPr>
          <p:txBody>
            <a:bodyPr wrap="square" lIns="0" tIns="0" rIns="0" bIns="0" rtlCol="0"/>
            <a:lstStyle/>
            <a:p>
              <a:endParaRPr dirty="0"/>
            </a:p>
          </p:txBody>
        </p:sp>
        <p:pic>
          <p:nvPicPr>
            <p:cNvPr id="196" name="object 196"/>
            <p:cNvPicPr/>
            <p:nvPr/>
          </p:nvPicPr>
          <p:blipFill>
            <a:blip r:embed="rId43" cstate="print"/>
            <a:stretch>
              <a:fillRect/>
            </a:stretch>
          </p:blipFill>
          <p:spPr>
            <a:xfrm>
              <a:off x="5658880" y="2730225"/>
              <a:ext cx="698957" cy="469750"/>
            </a:xfrm>
            <a:prstGeom prst="rect">
              <a:avLst/>
            </a:prstGeom>
          </p:spPr>
        </p:pic>
        <p:pic>
          <p:nvPicPr>
            <p:cNvPr id="197" name="object 197"/>
            <p:cNvPicPr/>
            <p:nvPr/>
          </p:nvPicPr>
          <p:blipFill>
            <a:blip r:embed="rId16" cstate="print"/>
            <a:stretch>
              <a:fillRect/>
            </a:stretch>
          </p:blipFill>
          <p:spPr>
            <a:xfrm>
              <a:off x="5645112" y="2718886"/>
              <a:ext cx="685998" cy="456792"/>
            </a:xfrm>
            <a:prstGeom prst="rect">
              <a:avLst/>
            </a:prstGeom>
          </p:spPr>
        </p:pic>
        <p:sp>
          <p:nvSpPr>
            <p:cNvPr id="198" name="object 198"/>
            <p:cNvSpPr/>
            <p:nvPr/>
          </p:nvSpPr>
          <p:spPr>
            <a:xfrm>
              <a:off x="5645112" y="2718886"/>
              <a:ext cx="686435" cy="457200"/>
            </a:xfrm>
            <a:custGeom>
              <a:avLst/>
              <a:gdLst/>
              <a:ahLst/>
              <a:cxnLst/>
              <a:rect l="l" t="t" r="r" b="b"/>
              <a:pathLst>
                <a:path w="686435" h="457200">
                  <a:moveTo>
                    <a:pt x="0" y="456792"/>
                  </a:moveTo>
                  <a:lnTo>
                    <a:pt x="0" y="0"/>
                  </a:lnTo>
                  <a:lnTo>
                    <a:pt x="685998" y="0"/>
                  </a:lnTo>
                  <a:lnTo>
                    <a:pt x="685998" y="456792"/>
                  </a:lnTo>
                  <a:lnTo>
                    <a:pt x="0" y="456792"/>
                  </a:lnTo>
                  <a:close/>
                </a:path>
              </a:pathLst>
            </a:custGeom>
            <a:ln w="3175">
              <a:solidFill>
                <a:srgbClr val="404040"/>
              </a:solidFill>
            </a:ln>
          </p:spPr>
          <p:txBody>
            <a:bodyPr wrap="square" lIns="0" tIns="0" rIns="0" bIns="0" rtlCol="0"/>
            <a:lstStyle/>
            <a:p>
              <a:endParaRPr dirty="0"/>
            </a:p>
          </p:txBody>
        </p:sp>
      </p:grpSp>
      <p:sp>
        <p:nvSpPr>
          <p:cNvPr id="199" name="object 199"/>
          <p:cNvSpPr txBox="1"/>
          <p:nvPr/>
        </p:nvSpPr>
        <p:spPr>
          <a:xfrm>
            <a:off x="6656833" y="2381381"/>
            <a:ext cx="572060" cy="413990"/>
          </a:xfrm>
          <a:prstGeom prst="rect">
            <a:avLst/>
          </a:prstGeom>
        </p:spPr>
        <p:txBody>
          <a:bodyPr vert="horz" wrap="square" lIns="0" tIns="11206" rIns="0" bIns="0" rtlCol="0">
            <a:spAutoFit/>
          </a:bodyPr>
          <a:lstStyle/>
          <a:p>
            <a:pPr algn="ctr">
              <a:spcBef>
                <a:spcPts val="88"/>
              </a:spcBef>
            </a:pPr>
            <a:r>
              <a:rPr sz="529" b="1" spc="-4" dirty="0">
                <a:latin typeface="Arial"/>
                <a:cs typeface="Arial"/>
              </a:rPr>
              <a:t>P.3.6.1</a:t>
            </a:r>
            <a:endParaRPr sz="529" dirty="0">
              <a:latin typeface="Arial"/>
              <a:cs typeface="Arial"/>
            </a:endParaRPr>
          </a:p>
          <a:p>
            <a:pPr marL="11206" marR="4483" algn="ctr"/>
            <a:r>
              <a:rPr sz="529" b="1" spc="-4" dirty="0">
                <a:latin typeface="Arial"/>
                <a:cs typeface="Arial"/>
              </a:rPr>
              <a:t>M</a:t>
            </a:r>
            <a:r>
              <a:rPr sz="529" b="1" dirty="0">
                <a:latin typeface="Arial"/>
                <a:cs typeface="Arial"/>
              </a:rPr>
              <a:t>a</a:t>
            </a:r>
            <a:r>
              <a:rPr sz="529" b="1" spc="-4" dirty="0">
                <a:latin typeface="Arial"/>
                <a:cs typeface="Arial"/>
              </a:rPr>
              <a:t>na</a:t>
            </a:r>
            <a:r>
              <a:rPr sz="529" b="1" dirty="0">
                <a:latin typeface="Arial"/>
                <a:cs typeface="Arial"/>
              </a:rPr>
              <a:t>g</a:t>
            </a:r>
            <a:r>
              <a:rPr sz="529" b="1" spc="-4" dirty="0">
                <a:latin typeface="Arial"/>
                <a:cs typeface="Arial"/>
              </a:rPr>
              <a:t>e</a:t>
            </a:r>
            <a:r>
              <a:rPr sz="529" b="1" dirty="0">
                <a:latin typeface="Arial"/>
                <a:cs typeface="Arial"/>
              </a:rPr>
              <a:t>m</a:t>
            </a:r>
            <a:r>
              <a:rPr sz="529" b="1" spc="-4" dirty="0">
                <a:latin typeface="Arial"/>
                <a:cs typeface="Arial"/>
              </a:rPr>
              <a:t>en</a:t>
            </a:r>
            <a:r>
              <a:rPr sz="529" b="1" dirty="0">
                <a:latin typeface="Arial"/>
                <a:cs typeface="Arial"/>
              </a:rPr>
              <a:t>t </a:t>
            </a:r>
            <a:r>
              <a:rPr sz="529" b="1" spc="-4" dirty="0">
                <a:latin typeface="Arial"/>
                <a:cs typeface="Arial"/>
              </a:rPr>
              <a:t>a</a:t>
            </a:r>
            <a:r>
              <a:rPr sz="529" b="1" dirty="0">
                <a:latin typeface="Arial"/>
                <a:cs typeface="Arial"/>
              </a:rPr>
              <a:t>nd  </a:t>
            </a:r>
            <a:r>
              <a:rPr sz="529" b="1" spc="-4" dirty="0">
                <a:latin typeface="Arial"/>
                <a:cs typeface="Arial"/>
              </a:rPr>
              <a:t>System </a:t>
            </a:r>
            <a:r>
              <a:rPr sz="529" b="1" dirty="0">
                <a:latin typeface="Arial"/>
                <a:cs typeface="Arial"/>
              </a:rPr>
              <a:t> </a:t>
            </a:r>
            <a:r>
              <a:rPr sz="529" b="1" spc="-4" dirty="0">
                <a:latin typeface="Arial"/>
                <a:cs typeface="Arial"/>
              </a:rPr>
              <a:t>Integration</a:t>
            </a:r>
            <a:endParaRPr sz="529" dirty="0">
              <a:latin typeface="Arial"/>
              <a:cs typeface="Arial"/>
            </a:endParaRPr>
          </a:p>
          <a:p>
            <a:pPr algn="ctr">
              <a:lnSpc>
                <a:spcPts val="631"/>
              </a:lnSpc>
            </a:pPr>
            <a:r>
              <a:rPr sz="529" spc="-4" dirty="0">
                <a:latin typeface="Arial"/>
                <a:cs typeface="Arial"/>
              </a:rPr>
              <a:t>David</a:t>
            </a:r>
            <a:r>
              <a:rPr sz="529" spc="-35" dirty="0">
                <a:latin typeface="Arial"/>
                <a:cs typeface="Arial"/>
              </a:rPr>
              <a:t> </a:t>
            </a:r>
            <a:r>
              <a:rPr sz="529" spc="-4" dirty="0">
                <a:latin typeface="Arial"/>
                <a:cs typeface="Arial"/>
              </a:rPr>
              <a:t>Anderson</a:t>
            </a:r>
            <a:endParaRPr sz="529" dirty="0">
              <a:latin typeface="Arial"/>
              <a:cs typeface="Arial"/>
            </a:endParaRPr>
          </a:p>
        </p:txBody>
      </p:sp>
      <p:grpSp>
        <p:nvGrpSpPr>
          <p:cNvPr id="200" name="object 200"/>
          <p:cNvGrpSpPr/>
          <p:nvPr/>
        </p:nvGrpSpPr>
        <p:grpSpPr>
          <a:xfrm>
            <a:off x="6638051" y="2191888"/>
            <a:ext cx="713254" cy="3149974"/>
            <a:chOff x="5643524" y="2484140"/>
            <a:chExt cx="808355" cy="3569970"/>
          </a:xfrm>
        </p:grpSpPr>
        <p:sp>
          <p:nvSpPr>
            <p:cNvPr id="201" name="object 201"/>
            <p:cNvSpPr/>
            <p:nvPr/>
          </p:nvSpPr>
          <p:spPr>
            <a:xfrm>
              <a:off x="6148070" y="2490490"/>
              <a:ext cx="297815" cy="457200"/>
            </a:xfrm>
            <a:custGeom>
              <a:avLst/>
              <a:gdLst/>
              <a:ahLst/>
              <a:cxnLst/>
              <a:rect l="l" t="t" r="r" b="b"/>
              <a:pathLst>
                <a:path w="297814" h="457200">
                  <a:moveTo>
                    <a:pt x="0" y="0"/>
                  </a:moveTo>
                  <a:lnTo>
                    <a:pt x="0" y="114198"/>
                  </a:lnTo>
                  <a:lnTo>
                    <a:pt x="297239" y="114198"/>
                  </a:lnTo>
                  <a:lnTo>
                    <a:pt x="297239" y="456792"/>
                  </a:lnTo>
                  <a:lnTo>
                    <a:pt x="183040" y="456792"/>
                  </a:lnTo>
                </a:path>
              </a:pathLst>
            </a:custGeom>
            <a:ln w="12688">
              <a:solidFill>
                <a:srgbClr val="404040"/>
              </a:solidFill>
            </a:ln>
          </p:spPr>
          <p:txBody>
            <a:bodyPr wrap="square" lIns="0" tIns="0" rIns="0" bIns="0" rtlCol="0"/>
            <a:lstStyle/>
            <a:p>
              <a:endParaRPr dirty="0"/>
            </a:p>
          </p:txBody>
        </p:sp>
        <p:pic>
          <p:nvPicPr>
            <p:cNvPr id="202" name="object 202"/>
            <p:cNvPicPr/>
            <p:nvPr/>
          </p:nvPicPr>
          <p:blipFill>
            <a:blip r:embed="rId44" cstate="print"/>
            <a:stretch>
              <a:fillRect/>
            </a:stretch>
          </p:blipFill>
          <p:spPr>
            <a:xfrm>
              <a:off x="5663304" y="5593224"/>
              <a:ext cx="690109" cy="460516"/>
            </a:xfrm>
            <a:prstGeom prst="rect">
              <a:avLst/>
            </a:prstGeom>
          </p:spPr>
        </p:pic>
        <p:pic>
          <p:nvPicPr>
            <p:cNvPr id="203" name="object 203"/>
            <p:cNvPicPr/>
            <p:nvPr/>
          </p:nvPicPr>
          <p:blipFill>
            <a:blip r:embed="rId45" cstate="print"/>
            <a:stretch>
              <a:fillRect/>
            </a:stretch>
          </p:blipFill>
          <p:spPr>
            <a:xfrm>
              <a:off x="5645112" y="5574649"/>
              <a:ext cx="685998" cy="456792"/>
            </a:xfrm>
            <a:prstGeom prst="rect">
              <a:avLst/>
            </a:prstGeom>
          </p:spPr>
        </p:pic>
        <p:sp>
          <p:nvSpPr>
            <p:cNvPr id="204" name="object 204"/>
            <p:cNvSpPr/>
            <p:nvPr/>
          </p:nvSpPr>
          <p:spPr>
            <a:xfrm>
              <a:off x="5645112" y="5574649"/>
              <a:ext cx="686435" cy="457200"/>
            </a:xfrm>
            <a:custGeom>
              <a:avLst/>
              <a:gdLst/>
              <a:ahLst/>
              <a:cxnLst/>
              <a:rect l="l" t="t" r="r" b="b"/>
              <a:pathLst>
                <a:path w="686435" h="457200">
                  <a:moveTo>
                    <a:pt x="0" y="456792"/>
                  </a:moveTo>
                  <a:lnTo>
                    <a:pt x="0" y="0"/>
                  </a:lnTo>
                  <a:lnTo>
                    <a:pt x="685998" y="0"/>
                  </a:lnTo>
                  <a:lnTo>
                    <a:pt x="685998" y="456792"/>
                  </a:lnTo>
                  <a:lnTo>
                    <a:pt x="0" y="456792"/>
                  </a:lnTo>
                  <a:close/>
                </a:path>
              </a:pathLst>
            </a:custGeom>
            <a:ln w="3175">
              <a:solidFill>
                <a:srgbClr val="404040"/>
              </a:solidFill>
            </a:ln>
          </p:spPr>
          <p:txBody>
            <a:bodyPr wrap="square" lIns="0" tIns="0" rIns="0" bIns="0" rtlCol="0"/>
            <a:lstStyle/>
            <a:p>
              <a:endParaRPr dirty="0"/>
            </a:p>
          </p:txBody>
        </p:sp>
      </p:grpSp>
      <p:sp>
        <p:nvSpPr>
          <p:cNvPr id="205" name="object 205"/>
          <p:cNvSpPr txBox="1"/>
          <p:nvPr/>
        </p:nvSpPr>
        <p:spPr>
          <a:xfrm>
            <a:off x="6653258" y="4981209"/>
            <a:ext cx="578784" cy="255613"/>
          </a:xfrm>
          <a:prstGeom prst="rect">
            <a:avLst/>
          </a:prstGeom>
        </p:spPr>
        <p:txBody>
          <a:bodyPr vert="horz" wrap="square" lIns="0" tIns="11206" rIns="0" bIns="0" rtlCol="0">
            <a:spAutoFit/>
          </a:bodyPr>
          <a:lstStyle/>
          <a:p>
            <a:pPr marL="169778" marR="4483" indent="-159132">
              <a:spcBef>
                <a:spcPts val="88"/>
              </a:spcBef>
            </a:pPr>
            <a:r>
              <a:rPr sz="529" b="1" dirty="0">
                <a:latin typeface="Arial"/>
                <a:cs typeface="Arial"/>
              </a:rPr>
              <a:t>P</a:t>
            </a:r>
            <a:r>
              <a:rPr sz="529" b="1" spc="-4" dirty="0">
                <a:latin typeface="Arial"/>
                <a:cs typeface="Arial"/>
              </a:rPr>
              <a:t>.3.</a:t>
            </a:r>
            <a:r>
              <a:rPr sz="529" b="1" dirty="0">
                <a:latin typeface="Arial"/>
                <a:cs typeface="Arial"/>
              </a:rPr>
              <a:t>6</a:t>
            </a:r>
            <a:r>
              <a:rPr sz="529" b="1" spc="-4" dirty="0">
                <a:latin typeface="Arial"/>
                <a:cs typeface="Arial"/>
              </a:rPr>
              <a:t>.</a:t>
            </a:r>
            <a:r>
              <a:rPr sz="529" b="1" dirty="0">
                <a:latin typeface="Arial"/>
                <a:cs typeface="Arial"/>
              </a:rPr>
              <a:t>6</a:t>
            </a:r>
            <a:r>
              <a:rPr sz="529" b="1" spc="-4" dirty="0">
                <a:latin typeface="Arial"/>
                <a:cs typeface="Arial"/>
              </a:rPr>
              <a:t> I</a:t>
            </a:r>
            <a:r>
              <a:rPr sz="529" b="1" dirty="0">
                <a:latin typeface="Arial"/>
                <a:cs typeface="Arial"/>
              </a:rPr>
              <a:t>n</a:t>
            </a:r>
            <a:r>
              <a:rPr sz="529" b="1" spc="-4" dirty="0">
                <a:latin typeface="Arial"/>
                <a:cs typeface="Arial"/>
              </a:rPr>
              <a:t>te</a:t>
            </a:r>
            <a:r>
              <a:rPr sz="529" b="1" dirty="0">
                <a:latin typeface="Arial"/>
                <a:cs typeface="Arial"/>
              </a:rPr>
              <a:t>g</a:t>
            </a:r>
            <a:r>
              <a:rPr sz="529" b="1" spc="-4" dirty="0">
                <a:latin typeface="Arial"/>
                <a:cs typeface="Arial"/>
              </a:rPr>
              <a:t>r</a:t>
            </a:r>
            <a:r>
              <a:rPr sz="529" b="1" dirty="0">
                <a:latin typeface="Arial"/>
                <a:cs typeface="Arial"/>
              </a:rPr>
              <a:t>a</a:t>
            </a:r>
            <a:r>
              <a:rPr sz="529" b="1" spc="-4" dirty="0">
                <a:latin typeface="Arial"/>
                <a:cs typeface="Arial"/>
              </a:rPr>
              <a:t>ted  System</a:t>
            </a:r>
            <a:endParaRPr sz="529" dirty="0">
              <a:latin typeface="Arial"/>
              <a:cs typeface="Arial"/>
            </a:endParaRPr>
          </a:p>
          <a:p>
            <a:pPr marL="49309"/>
            <a:r>
              <a:rPr sz="529" spc="-4" dirty="0">
                <a:latin typeface="Arial"/>
                <a:cs typeface="Arial"/>
              </a:rPr>
              <a:t>David</a:t>
            </a:r>
            <a:r>
              <a:rPr sz="529" spc="-35" dirty="0">
                <a:latin typeface="Arial"/>
                <a:cs typeface="Arial"/>
              </a:rPr>
              <a:t> </a:t>
            </a:r>
            <a:r>
              <a:rPr sz="529" spc="-4" dirty="0">
                <a:latin typeface="Arial"/>
                <a:cs typeface="Arial"/>
              </a:rPr>
              <a:t>Anderson</a:t>
            </a:r>
            <a:endParaRPr sz="529" dirty="0">
              <a:latin typeface="Arial"/>
              <a:cs typeface="Arial"/>
            </a:endParaRPr>
          </a:p>
        </p:txBody>
      </p:sp>
      <p:grpSp>
        <p:nvGrpSpPr>
          <p:cNvPr id="206" name="object 206"/>
          <p:cNvGrpSpPr/>
          <p:nvPr/>
        </p:nvGrpSpPr>
        <p:grpSpPr>
          <a:xfrm>
            <a:off x="7077636" y="2191889"/>
            <a:ext cx="1114425" cy="2934260"/>
            <a:chOff x="6141720" y="2484140"/>
            <a:chExt cx="1263015" cy="3325495"/>
          </a:xfrm>
        </p:grpSpPr>
        <p:sp>
          <p:nvSpPr>
            <p:cNvPr id="207" name="object 207"/>
            <p:cNvSpPr/>
            <p:nvPr/>
          </p:nvSpPr>
          <p:spPr>
            <a:xfrm>
              <a:off x="6148070" y="2490490"/>
              <a:ext cx="297815" cy="3312795"/>
            </a:xfrm>
            <a:custGeom>
              <a:avLst/>
              <a:gdLst/>
              <a:ahLst/>
              <a:cxnLst/>
              <a:rect l="l" t="t" r="r" b="b"/>
              <a:pathLst>
                <a:path w="297814" h="3312795">
                  <a:moveTo>
                    <a:pt x="0" y="0"/>
                  </a:moveTo>
                  <a:lnTo>
                    <a:pt x="0" y="114198"/>
                  </a:lnTo>
                  <a:lnTo>
                    <a:pt x="297239" y="114198"/>
                  </a:lnTo>
                  <a:lnTo>
                    <a:pt x="297239" y="3312555"/>
                  </a:lnTo>
                  <a:lnTo>
                    <a:pt x="183040" y="3312555"/>
                  </a:lnTo>
                </a:path>
              </a:pathLst>
            </a:custGeom>
            <a:ln w="12688">
              <a:solidFill>
                <a:srgbClr val="404040"/>
              </a:solidFill>
            </a:ln>
          </p:spPr>
          <p:txBody>
            <a:bodyPr wrap="square" lIns="0" tIns="0" rIns="0" bIns="0" rtlCol="0"/>
            <a:lstStyle/>
            <a:p>
              <a:endParaRPr dirty="0"/>
            </a:p>
          </p:txBody>
        </p:sp>
        <p:pic>
          <p:nvPicPr>
            <p:cNvPr id="208" name="object 208"/>
            <p:cNvPicPr/>
            <p:nvPr/>
          </p:nvPicPr>
          <p:blipFill>
            <a:blip r:embed="rId46" cstate="print"/>
            <a:stretch>
              <a:fillRect/>
            </a:stretch>
          </p:blipFill>
          <p:spPr>
            <a:xfrm>
              <a:off x="6714939" y="3879428"/>
              <a:ext cx="689310" cy="459729"/>
            </a:xfrm>
            <a:prstGeom prst="rect">
              <a:avLst/>
            </a:prstGeom>
          </p:spPr>
        </p:pic>
        <p:pic>
          <p:nvPicPr>
            <p:cNvPr id="209" name="object 209"/>
            <p:cNvPicPr/>
            <p:nvPr/>
          </p:nvPicPr>
          <p:blipFill>
            <a:blip r:embed="rId20" cstate="print"/>
            <a:stretch>
              <a:fillRect/>
            </a:stretch>
          </p:blipFill>
          <p:spPr>
            <a:xfrm>
              <a:off x="6696382" y="3860867"/>
              <a:ext cx="685188" cy="456792"/>
            </a:xfrm>
            <a:prstGeom prst="rect">
              <a:avLst/>
            </a:prstGeom>
          </p:spPr>
        </p:pic>
        <p:sp>
          <p:nvSpPr>
            <p:cNvPr id="210" name="object 210"/>
            <p:cNvSpPr/>
            <p:nvPr/>
          </p:nvSpPr>
          <p:spPr>
            <a:xfrm>
              <a:off x="6696382" y="3860867"/>
              <a:ext cx="685800" cy="457200"/>
            </a:xfrm>
            <a:custGeom>
              <a:avLst/>
              <a:gdLst/>
              <a:ahLst/>
              <a:cxnLst/>
              <a:rect l="l" t="t" r="r" b="b"/>
              <a:pathLst>
                <a:path w="685800" h="457200">
                  <a:moveTo>
                    <a:pt x="0" y="456792"/>
                  </a:moveTo>
                  <a:lnTo>
                    <a:pt x="0" y="0"/>
                  </a:lnTo>
                  <a:lnTo>
                    <a:pt x="685188" y="0"/>
                  </a:lnTo>
                  <a:lnTo>
                    <a:pt x="685188" y="456792"/>
                  </a:lnTo>
                  <a:lnTo>
                    <a:pt x="0" y="456792"/>
                  </a:lnTo>
                  <a:close/>
                </a:path>
              </a:pathLst>
            </a:custGeom>
            <a:ln w="3175">
              <a:solidFill>
                <a:srgbClr val="404040"/>
              </a:solidFill>
            </a:ln>
          </p:spPr>
          <p:txBody>
            <a:bodyPr wrap="square" lIns="0" tIns="0" rIns="0" bIns="0" rtlCol="0"/>
            <a:lstStyle/>
            <a:p>
              <a:endParaRPr dirty="0"/>
            </a:p>
          </p:txBody>
        </p:sp>
      </p:grpSp>
      <p:sp>
        <p:nvSpPr>
          <p:cNvPr id="211" name="object 211"/>
          <p:cNvSpPr txBox="1"/>
          <p:nvPr/>
        </p:nvSpPr>
        <p:spPr>
          <a:xfrm>
            <a:off x="7573008" y="3429745"/>
            <a:ext cx="593912" cy="332557"/>
          </a:xfrm>
          <a:prstGeom prst="rect">
            <a:avLst/>
          </a:prstGeom>
        </p:spPr>
        <p:txBody>
          <a:bodyPr vert="horz" wrap="square" lIns="0" tIns="11206" rIns="0" bIns="0" rtlCol="0">
            <a:spAutoFit/>
          </a:bodyPr>
          <a:lstStyle/>
          <a:p>
            <a:pPr marL="57152" marR="51549" indent="29697">
              <a:spcBef>
                <a:spcPts val="88"/>
              </a:spcBef>
            </a:pPr>
            <a:r>
              <a:rPr sz="529" b="1" spc="-4" dirty="0">
                <a:latin typeface="Arial"/>
                <a:cs typeface="Arial"/>
              </a:rPr>
              <a:t>P.3.7.3 Water </a:t>
            </a:r>
            <a:r>
              <a:rPr sz="529" b="1" dirty="0">
                <a:latin typeface="Arial"/>
                <a:cs typeface="Arial"/>
              </a:rPr>
              <a:t> </a:t>
            </a:r>
            <a:r>
              <a:rPr sz="529" b="1" spc="-4" dirty="0">
                <a:latin typeface="Arial"/>
                <a:cs typeface="Arial"/>
              </a:rPr>
              <a:t>Util</a:t>
            </a:r>
            <a:r>
              <a:rPr sz="529" b="1" spc="4" dirty="0">
                <a:latin typeface="Arial"/>
                <a:cs typeface="Arial"/>
              </a:rPr>
              <a:t>i</a:t>
            </a:r>
            <a:r>
              <a:rPr sz="529" b="1" spc="-4" dirty="0">
                <a:latin typeface="Arial"/>
                <a:cs typeface="Arial"/>
              </a:rPr>
              <a:t>tes</a:t>
            </a:r>
            <a:r>
              <a:rPr sz="529" b="1" dirty="0">
                <a:latin typeface="Arial"/>
                <a:cs typeface="Arial"/>
              </a:rPr>
              <a:t>, </a:t>
            </a:r>
            <a:r>
              <a:rPr sz="529" b="1" spc="-4" dirty="0">
                <a:latin typeface="Arial"/>
                <a:cs typeface="Arial"/>
              </a:rPr>
              <a:t>Mo</a:t>
            </a:r>
            <a:r>
              <a:rPr sz="529" b="1" dirty="0">
                <a:latin typeface="Arial"/>
                <a:cs typeface="Arial"/>
              </a:rPr>
              <a:t>d</a:t>
            </a:r>
            <a:r>
              <a:rPr sz="529" b="1" spc="-4" dirty="0">
                <a:latin typeface="Arial"/>
                <a:cs typeface="Arial"/>
              </a:rPr>
              <a:t>ify</a:t>
            </a:r>
            <a:endParaRPr sz="529" dirty="0">
              <a:latin typeface="Arial"/>
              <a:cs typeface="Arial"/>
            </a:endParaRPr>
          </a:p>
          <a:p>
            <a:pPr algn="ctr">
              <a:lnSpc>
                <a:spcPts val="631"/>
              </a:lnSpc>
            </a:pPr>
            <a:r>
              <a:rPr sz="529" b="1" spc="-4" dirty="0">
                <a:latin typeface="Arial"/>
                <a:cs typeface="Arial"/>
              </a:rPr>
              <a:t>Existing</a:t>
            </a:r>
            <a:r>
              <a:rPr sz="529" b="1" spc="-35" dirty="0">
                <a:latin typeface="Arial"/>
                <a:cs typeface="Arial"/>
              </a:rPr>
              <a:t> </a:t>
            </a:r>
            <a:r>
              <a:rPr sz="529" b="1" spc="-4" dirty="0">
                <a:latin typeface="Arial"/>
                <a:cs typeface="Arial"/>
              </a:rPr>
              <a:t>RFQ/DTL</a:t>
            </a:r>
            <a:endParaRPr sz="529" dirty="0">
              <a:latin typeface="Arial"/>
              <a:cs typeface="Arial"/>
            </a:endParaRPr>
          </a:p>
          <a:p>
            <a:pPr algn="ctr">
              <a:lnSpc>
                <a:spcPct val="100000"/>
              </a:lnSpc>
            </a:pPr>
            <a:r>
              <a:rPr sz="529" spc="-4" dirty="0">
                <a:latin typeface="Arial"/>
                <a:cs typeface="Arial"/>
              </a:rPr>
              <a:t>Gr</a:t>
            </a:r>
            <a:r>
              <a:rPr sz="529" dirty="0">
                <a:latin typeface="Arial"/>
                <a:cs typeface="Arial"/>
              </a:rPr>
              <a:t>eg</a:t>
            </a:r>
            <a:r>
              <a:rPr sz="529" spc="-4" dirty="0">
                <a:latin typeface="Arial"/>
                <a:cs typeface="Arial"/>
              </a:rPr>
              <a:t> No</a:t>
            </a:r>
            <a:r>
              <a:rPr sz="529" dirty="0">
                <a:latin typeface="Arial"/>
                <a:cs typeface="Arial"/>
              </a:rPr>
              <a:t>r</a:t>
            </a:r>
            <a:r>
              <a:rPr sz="529" spc="-4" dirty="0">
                <a:latin typeface="Arial"/>
                <a:cs typeface="Arial"/>
              </a:rPr>
              <a:t>man</a:t>
            </a:r>
            <a:endParaRPr sz="529" dirty="0">
              <a:latin typeface="Arial"/>
              <a:cs typeface="Arial"/>
            </a:endParaRPr>
          </a:p>
        </p:txBody>
      </p:sp>
      <p:grpSp>
        <p:nvGrpSpPr>
          <p:cNvPr id="212" name="object 212"/>
          <p:cNvGrpSpPr/>
          <p:nvPr/>
        </p:nvGrpSpPr>
        <p:grpSpPr>
          <a:xfrm>
            <a:off x="7565643" y="2191888"/>
            <a:ext cx="712694" cy="1422026"/>
            <a:chOff x="6694795" y="2484140"/>
            <a:chExt cx="807720" cy="1611630"/>
          </a:xfrm>
        </p:grpSpPr>
        <p:sp>
          <p:nvSpPr>
            <p:cNvPr id="213" name="object 213"/>
            <p:cNvSpPr/>
            <p:nvPr/>
          </p:nvSpPr>
          <p:spPr>
            <a:xfrm>
              <a:off x="7199340" y="2490490"/>
              <a:ext cx="296545" cy="1598930"/>
            </a:xfrm>
            <a:custGeom>
              <a:avLst/>
              <a:gdLst/>
              <a:ahLst/>
              <a:cxnLst/>
              <a:rect l="l" t="t" r="r" b="b"/>
              <a:pathLst>
                <a:path w="296545" h="1598929">
                  <a:moveTo>
                    <a:pt x="0" y="0"/>
                  </a:moveTo>
                  <a:lnTo>
                    <a:pt x="0" y="114198"/>
                  </a:lnTo>
                  <a:lnTo>
                    <a:pt x="296429" y="114198"/>
                  </a:lnTo>
                  <a:lnTo>
                    <a:pt x="296429" y="1598773"/>
                  </a:lnTo>
                  <a:lnTo>
                    <a:pt x="182231" y="1598773"/>
                  </a:lnTo>
                </a:path>
              </a:pathLst>
            </a:custGeom>
            <a:ln w="12688">
              <a:solidFill>
                <a:srgbClr val="404040"/>
              </a:solidFill>
            </a:ln>
          </p:spPr>
          <p:txBody>
            <a:bodyPr wrap="square" lIns="0" tIns="0" rIns="0" bIns="0" rtlCol="0"/>
            <a:lstStyle/>
            <a:p>
              <a:endParaRPr dirty="0"/>
            </a:p>
          </p:txBody>
        </p:sp>
        <p:pic>
          <p:nvPicPr>
            <p:cNvPr id="214" name="object 214"/>
            <p:cNvPicPr/>
            <p:nvPr/>
          </p:nvPicPr>
          <p:blipFill>
            <a:blip r:embed="rId47" cstate="print"/>
            <a:stretch>
              <a:fillRect/>
            </a:stretch>
          </p:blipFill>
          <p:spPr>
            <a:xfrm>
              <a:off x="6706101" y="3300406"/>
              <a:ext cx="698147" cy="473800"/>
            </a:xfrm>
            <a:prstGeom prst="rect">
              <a:avLst/>
            </a:prstGeom>
          </p:spPr>
        </p:pic>
        <p:pic>
          <p:nvPicPr>
            <p:cNvPr id="215" name="object 215"/>
            <p:cNvPicPr/>
            <p:nvPr/>
          </p:nvPicPr>
          <p:blipFill>
            <a:blip r:embed="rId22" cstate="print"/>
            <a:stretch>
              <a:fillRect/>
            </a:stretch>
          </p:blipFill>
          <p:spPr>
            <a:xfrm>
              <a:off x="6696382" y="3289877"/>
              <a:ext cx="685188" cy="456792"/>
            </a:xfrm>
            <a:prstGeom prst="rect">
              <a:avLst/>
            </a:prstGeom>
          </p:spPr>
        </p:pic>
        <p:sp>
          <p:nvSpPr>
            <p:cNvPr id="216" name="object 216"/>
            <p:cNvSpPr/>
            <p:nvPr/>
          </p:nvSpPr>
          <p:spPr>
            <a:xfrm>
              <a:off x="6696382" y="3289877"/>
              <a:ext cx="685800" cy="457200"/>
            </a:xfrm>
            <a:custGeom>
              <a:avLst/>
              <a:gdLst/>
              <a:ahLst/>
              <a:cxnLst/>
              <a:rect l="l" t="t" r="r" b="b"/>
              <a:pathLst>
                <a:path w="685800" h="457200">
                  <a:moveTo>
                    <a:pt x="0" y="456792"/>
                  </a:moveTo>
                  <a:lnTo>
                    <a:pt x="0" y="0"/>
                  </a:lnTo>
                  <a:lnTo>
                    <a:pt x="685188" y="0"/>
                  </a:lnTo>
                  <a:lnTo>
                    <a:pt x="685188" y="456792"/>
                  </a:lnTo>
                  <a:lnTo>
                    <a:pt x="0" y="456792"/>
                  </a:lnTo>
                  <a:close/>
                </a:path>
              </a:pathLst>
            </a:custGeom>
            <a:ln w="3175">
              <a:solidFill>
                <a:srgbClr val="404040"/>
              </a:solidFill>
            </a:ln>
          </p:spPr>
          <p:txBody>
            <a:bodyPr wrap="square" lIns="0" tIns="0" rIns="0" bIns="0" rtlCol="0"/>
            <a:lstStyle/>
            <a:p>
              <a:endParaRPr dirty="0"/>
            </a:p>
          </p:txBody>
        </p:sp>
      </p:grpSp>
      <p:sp>
        <p:nvSpPr>
          <p:cNvPr id="217" name="object 217"/>
          <p:cNvSpPr txBox="1"/>
          <p:nvPr/>
        </p:nvSpPr>
        <p:spPr>
          <a:xfrm>
            <a:off x="7565149" y="2925214"/>
            <a:ext cx="608479" cy="337046"/>
          </a:xfrm>
          <a:prstGeom prst="rect">
            <a:avLst/>
          </a:prstGeom>
        </p:spPr>
        <p:txBody>
          <a:bodyPr vert="horz" wrap="square" lIns="0" tIns="11206" rIns="0" bIns="0" rtlCol="0">
            <a:spAutoFit/>
          </a:bodyPr>
          <a:lstStyle/>
          <a:p>
            <a:pPr marL="11206" marR="4483" indent="84049">
              <a:spcBef>
                <a:spcPts val="88"/>
              </a:spcBef>
            </a:pPr>
            <a:r>
              <a:rPr sz="529" b="1" spc="-4" dirty="0">
                <a:latin typeface="Arial"/>
                <a:cs typeface="Arial"/>
              </a:rPr>
              <a:t>P.3.7.2 Water </a:t>
            </a:r>
            <a:r>
              <a:rPr sz="529" b="1" dirty="0">
                <a:latin typeface="Arial"/>
                <a:cs typeface="Arial"/>
              </a:rPr>
              <a:t> </a:t>
            </a:r>
            <a:r>
              <a:rPr sz="529" b="1" spc="-4" dirty="0">
                <a:latin typeface="Arial"/>
                <a:cs typeface="Arial"/>
              </a:rPr>
              <a:t>Utilities,</a:t>
            </a:r>
            <a:r>
              <a:rPr sz="529" b="1" spc="-31" dirty="0">
                <a:latin typeface="Arial"/>
                <a:cs typeface="Arial"/>
              </a:rPr>
              <a:t> </a:t>
            </a:r>
            <a:r>
              <a:rPr sz="529" b="1" spc="-4" dirty="0">
                <a:latin typeface="Arial"/>
                <a:cs typeface="Arial"/>
              </a:rPr>
              <a:t>New</a:t>
            </a:r>
            <a:r>
              <a:rPr sz="529" b="1" spc="-31" dirty="0">
                <a:latin typeface="Arial"/>
                <a:cs typeface="Arial"/>
              </a:rPr>
              <a:t> </a:t>
            </a:r>
            <a:r>
              <a:rPr sz="529" b="1" spc="-4" dirty="0">
                <a:latin typeface="Arial"/>
                <a:cs typeface="Arial"/>
              </a:rPr>
              <a:t>Cold</a:t>
            </a:r>
            <a:endParaRPr sz="529" dirty="0">
              <a:latin typeface="Arial"/>
              <a:cs typeface="Arial"/>
            </a:endParaRPr>
          </a:p>
          <a:p>
            <a:pPr marL="85730"/>
            <a:r>
              <a:rPr sz="529" b="1" spc="-4" dirty="0">
                <a:latin typeface="Arial"/>
                <a:cs typeface="Arial"/>
              </a:rPr>
              <a:t>L</a:t>
            </a:r>
            <a:r>
              <a:rPr sz="529" b="1" spc="4" dirty="0">
                <a:latin typeface="Arial"/>
                <a:cs typeface="Arial"/>
              </a:rPr>
              <a:t>i</a:t>
            </a:r>
            <a:r>
              <a:rPr sz="529" b="1" spc="-4" dirty="0">
                <a:latin typeface="Arial"/>
                <a:cs typeface="Arial"/>
              </a:rPr>
              <a:t>na</a:t>
            </a:r>
            <a:r>
              <a:rPr sz="529" b="1" dirty="0">
                <a:latin typeface="Arial"/>
                <a:cs typeface="Arial"/>
              </a:rPr>
              <a:t>c </a:t>
            </a:r>
            <a:r>
              <a:rPr sz="529" b="1" spc="-4" dirty="0">
                <a:latin typeface="Arial"/>
                <a:cs typeface="Arial"/>
              </a:rPr>
              <a:t>S</a:t>
            </a:r>
            <a:r>
              <a:rPr sz="529" b="1" dirty="0">
                <a:latin typeface="Arial"/>
                <a:cs typeface="Arial"/>
              </a:rPr>
              <a:t>CL RF</a:t>
            </a:r>
            <a:endParaRPr sz="529" dirty="0">
              <a:latin typeface="Arial"/>
              <a:cs typeface="Arial"/>
            </a:endParaRPr>
          </a:p>
          <a:p>
            <a:pPr marL="100858"/>
            <a:r>
              <a:rPr sz="529" spc="-4" dirty="0">
                <a:latin typeface="Arial"/>
                <a:cs typeface="Arial"/>
              </a:rPr>
              <a:t>Gr</a:t>
            </a:r>
            <a:r>
              <a:rPr sz="529" dirty="0">
                <a:latin typeface="Arial"/>
                <a:cs typeface="Arial"/>
              </a:rPr>
              <a:t>eg</a:t>
            </a:r>
            <a:r>
              <a:rPr sz="529" spc="-4" dirty="0">
                <a:latin typeface="Arial"/>
                <a:cs typeface="Arial"/>
              </a:rPr>
              <a:t> No</a:t>
            </a:r>
            <a:r>
              <a:rPr sz="529" dirty="0">
                <a:latin typeface="Arial"/>
                <a:cs typeface="Arial"/>
              </a:rPr>
              <a:t>r</a:t>
            </a:r>
            <a:r>
              <a:rPr sz="529" spc="-4" dirty="0">
                <a:latin typeface="Arial"/>
                <a:cs typeface="Arial"/>
              </a:rPr>
              <a:t>man</a:t>
            </a:r>
            <a:endParaRPr sz="529" dirty="0">
              <a:latin typeface="Arial"/>
              <a:cs typeface="Arial"/>
            </a:endParaRPr>
          </a:p>
        </p:txBody>
      </p:sp>
      <p:grpSp>
        <p:nvGrpSpPr>
          <p:cNvPr id="218" name="object 218"/>
          <p:cNvGrpSpPr/>
          <p:nvPr/>
        </p:nvGrpSpPr>
        <p:grpSpPr>
          <a:xfrm>
            <a:off x="7565643" y="2191888"/>
            <a:ext cx="712694" cy="2140324"/>
            <a:chOff x="6694795" y="2484140"/>
            <a:chExt cx="807720" cy="2425700"/>
          </a:xfrm>
        </p:grpSpPr>
        <p:sp>
          <p:nvSpPr>
            <p:cNvPr id="219" name="object 219"/>
            <p:cNvSpPr/>
            <p:nvPr/>
          </p:nvSpPr>
          <p:spPr>
            <a:xfrm>
              <a:off x="7199340" y="2490490"/>
              <a:ext cx="296545" cy="1028065"/>
            </a:xfrm>
            <a:custGeom>
              <a:avLst/>
              <a:gdLst/>
              <a:ahLst/>
              <a:cxnLst/>
              <a:rect l="l" t="t" r="r" b="b"/>
              <a:pathLst>
                <a:path w="296545" h="1028064">
                  <a:moveTo>
                    <a:pt x="0" y="0"/>
                  </a:moveTo>
                  <a:lnTo>
                    <a:pt x="0" y="114198"/>
                  </a:lnTo>
                  <a:lnTo>
                    <a:pt x="296429" y="114198"/>
                  </a:lnTo>
                  <a:lnTo>
                    <a:pt x="296429" y="1027782"/>
                  </a:lnTo>
                  <a:lnTo>
                    <a:pt x="182231" y="1027782"/>
                  </a:lnTo>
                </a:path>
              </a:pathLst>
            </a:custGeom>
            <a:ln w="12688">
              <a:solidFill>
                <a:srgbClr val="404040"/>
              </a:solidFill>
            </a:ln>
          </p:spPr>
          <p:txBody>
            <a:bodyPr wrap="square" lIns="0" tIns="0" rIns="0" bIns="0" rtlCol="0"/>
            <a:lstStyle/>
            <a:p>
              <a:endParaRPr dirty="0"/>
            </a:p>
          </p:txBody>
        </p:sp>
        <p:pic>
          <p:nvPicPr>
            <p:cNvPr id="220" name="object 220"/>
            <p:cNvPicPr/>
            <p:nvPr/>
          </p:nvPicPr>
          <p:blipFill>
            <a:blip r:embed="rId48" cstate="print"/>
            <a:stretch>
              <a:fillRect/>
            </a:stretch>
          </p:blipFill>
          <p:spPr>
            <a:xfrm>
              <a:off x="6714938" y="4449241"/>
              <a:ext cx="689310" cy="460093"/>
            </a:xfrm>
            <a:prstGeom prst="rect">
              <a:avLst/>
            </a:prstGeom>
          </p:spPr>
        </p:pic>
        <p:pic>
          <p:nvPicPr>
            <p:cNvPr id="221" name="object 221"/>
            <p:cNvPicPr/>
            <p:nvPr/>
          </p:nvPicPr>
          <p:blipFill>
            <a:blip r:embed="rId2" cstate="print"/>
            <a:stretch>
              <a:fillRect/>
            </a:stretch>
          </p:blipFill>
          <p:spPr>
            <a:xfrm>
              <a:off x="6696382" y="4431858"/>
              <a:ext cx="685188" cy="456792"/>
            </a:xfrm>
            <a:prstGeom prst="rect">
              <a:avLst/>
            </a:prstGeom>
          </p:spPr>
        </p:pic>
        <p:sp>
          <p:nvSpPr>
            <p:cNvPr id="222" name="object 222"/>
            <p:cNvSpPr/>
            <p:nvPr/>
          </p:nvSpPr>
          <p:spPr>
            <a:xfrm>
              <a:off x="6696382" y="4431858"/>
              <a:ext cx="685800" cy="457200"/>
            </a:xfrm>
            <a:custGeom>
              <a:avLst/>
              <a:gdLst/>
              <a:ahLst/>
              <a:cxnLst/>
              <a:rect l="l" t="t" r="r" b="b"/>
              <a:pathLst>
                <a:path w="685800" h="457200">
                  <a:moveTo>
                    <a:pt x="0" y="456792"/>
                  </a:moveTo>
                  <a:lnTo>
                    <a:pt x="0" y="0"/>
                  </a:lnTo>
                  <a:lnTo>
                    <a:pt x="685188" y="0"/>
                  </a:lnTo>
                  <a:lnTo>
                    <a:pt x="685188" y="456792"/>
                  </a:lnTo>
                  <a:lnTo>
                    <a:pt x="0" y="456792"/>
                  </a:lnTo>
                  <a:close/>
                </a:path>
              </a:pathLst>
            </a:custGeom>
            <a:ln w="3175">
              <a:solidFill>
                <a:srgbClr val="404040"/>
              </a:solidFill>
            </a:ln>
          </p:spPr>
          <p:txBody>
            <a:bodyPr wrap="square" lIns="0" tIns="0" rIns="0" bIns="0" rtlCol="0"/>
            <a:lstStyle/>
            <a:p>
              <a:endParaRPr dirty="0"/>
            </a:p>
          </p:txBody>
        </p:sp>
      </p:grpSp>
      <p:sp>
        <p:nvSpPr>
          <p:cNvPr id="223" name="object 223"/>
          <p:cNvSpPr txBox="1"/>
          <p:nvPr/>
        </p:nvSpPr>
        <p:spPr>
          <a:xfrm>
            <a:off x="7592997" y="4014313"/>
            <a:ext cx="552450" cy="169692"/>
          </a:xfrm>
          <a:prstGeom prst="rect">
            <a:avLst/>
          </a:prstGeom>
        </p:spPr>
        <p:txBody>
          <a:bodyPr vert="horz" wrap="square" lIns="0" tIns="11206" rIns="0" bIns="0" rtlCol="0">
            <a:spAutoFit/>
          </a:bodyPr>
          <a:lstStyle/>
          <a:p>
            <a:pPr algn="ctr">
              <a:lnSpc>
                <a:spcPts val="631"/>
              </a:lnSpc>
              <a:spcBef>
                <a:spcPts val="88"/>
              </a:spcBef>
            </a:pPr>
            <a:r>
              <a:rPr sz="529" b="1" spc="-4" dirty="0">
                <a:latin typeface="Arial"/>
                <a:cs typeface="Arial"/>
              </a:rPr>
              <a:t>P.3.7.7</a:t>
            </a:r>
            <a:r>
              <a:rPr sz="529" b="1" spc="-35" dirty="0">
                <a:latin typeface="Arial"/>
                <a:cs typeface="Arial"/>
              </a:rPr>
              <a:t> </a:t>
            </a:r>
            <a:r>
              <a:rPr sz="529" b="1" spc="-4" dirty="0">
                <a:latin typeface="Arial"/>
                <a:cs typeface="Arial"/>
              </a:rPr>
              <a:t>Electrical</a:t>
            </a:r>
            <a:endParaRPr sz="529" dirty="0">
              <a:latin typeface="Arial"/>
              <a:cs typeface="Arial"/>
            </a:endParaRPr>
          </a:p>
          <a:p>
            <a:pPr algn="ctr">
              <a:lnSpc>
                <a:spcPct val="100000"/>
              </a:lnSpc>
            </a:pPr>
            <a:r>
              <a:rPr lang="en-US" sz="529" spc="-4" dirty="0">
                <a:latin typeface="Arial"/>
                <a:cs typeface="Arial"/>
              </a:rPr>
              <a:t>Gr</a:t>
            </a:r>
            <a:r>
              <a:rPr lang="en-US" sz="529" dirty="0">
                <a:latin typeface="Arial"/>
                <a:cs typeface="Arial"/>
              </a:rPr>
              <a:t>eg</a:t>
            </a:r>
            <a:r>
              <a:rPr lang="en-US" sz="529" spc="-4" dirty="0">
                <a:latin typeface="Arial"/>
                <a:cs typeface="Arial"/>
              </a:rPr>
              <a:t> No</a:t>
            </a:r>
            <a:r>
              <a:rPr lang="en-US" sz="529" dirty="0">
                <a:latin typeface="Arial"/>
                <a:cs typeface="Arial"/>
              </a:rPr>
              <a:t>r</a:t>
            </a:r>
            <a:r>
              <a:rPr lang="en-US" sz="529" spc="-4" dirty="0">
                <a:latin typeface="Arial"/>
                <a:cs typeface="Arial"/>
              </a:rPr>
              <a:t>man</a:t>
            </a:r>
            <a:endParaRPr lang="en-US" sz="529" dirty="0">
              <a:latin typeface="Arial"/>
              <a:cs typeface="Arial"/>
            </a:endParaRPr>
          </a:p>
        </p:txBody>
      </p:sp>
      <p:grpSp>
        <p:nvGrpSpPr>
          <p:cNvPr id="224" name="object 224"/>
          <p:cNvGrpSpPr/>
          <p:nvPr/>
        </p:nvGrpSpPr>
        <p:grpSpPr>
          <a:xfrm>
            <a:off x="7565643" y="2191889"/>
            <a:ext cx="712694" cy="1925731"/>
            <a:chOff x="6694795" y="2484140"/>
            <a:chExt cx="807720" cy="2182495"/>
          </a:xfrm>
        </p:grpSpPr>
        <p:sp>
          <p:nvSpPr>
            <p:cNvPr id="225" name="object 225"/>
            <p:cNvSpPr/>
            <p:nvPr/>
          </p:nvSpPr>
          <p:spPr>
            <a:xfrm>
              <a:off x="7199340" y="2490490"/>
              <a:ext cx="296545" cy="2169795"/>
            </a:xfrm>
            <a:custGeom>
              <a:avLst/>
              <a:gdLst/>
              <a:ahLst/>
              <a:cxnLst/>
              <a:rect l="l" t="t" r="r" b="b"/>
              <a:pathLst>
                <a:path w="296545" h="2169795">
                  <a:moveTo>
                    <a:pt x="0" y="0"/>
                  </a:moveTo>
                  <a:lnTo>
                    <a:pt x="0" y="114198"/>
                  </a:lnTo>
                  <a:lnTo>
                    <a:pt x="296429" y="114198"/>
                  </a:lnTo>
                  <a:lnTo>
                    <a:pt x="296429" y="2169764"/>
                  </a:lnTo>
                  <a:lnTo>
                    <a:pt x="182231" y="2169764"/>
                  </a:lnTo>
                </a:path>
              </a:pathLst>
            </a:custGeom>
            <a:ln w="12688">
              <a:solidFill>
                <a:srgbClr val="404040"/>
              </a:solidFill>
            </a:ln>
          </p:spPr>
          <p:txBody>
            <a:bodyPr wrap="square" lIns="0" tIns="0" rIns="0" bIns="0" rtlCol="0"/>
            <a:lstStyle/>
            <a:p>
              <a:endParaRPr dirty="0"/>
            </a:p>
          </p:txBody>
        </p:sp>
        <p:pic>
          <p:nvPicPr>
            <p:cNvPr id="226" name="object 226"/>
            <p:cNvPicPr/>
            <p:nvPr/>
          </p:nvPicPr>
          <p:blipFill>
            <a:blip r:embed="rId49" cstate="print"/>
            <a:stretch>
              <a:fillRect/>
            </a:stretch>
          </p:blipFill>
          <p:spPr>
            <a:xfrm>
              <a:off x="6706101" y="2730225"/>
              <a:ext cx="698147" cy="469750"/>
            </a:xfrm>
            <a:prstGeom prst="rect">
              <a:avLst/>
            </a:prstGeom>
          </p:spPr>
        </p:pic>
        <p:pic>
          <p:nvPicPr>
            <p:cNvPr id="227" name="object 227"/>
            <p:cNvPicPr/>
            <p:nvPr/>
          </p:nvPicPr>
          <p:blipFill>
            <a:blip r:embed="rId16" cstate="print"/>
            <a:stretch>
              <a:fillRect/>
            </a:stretch>
          </p:blipFill>
          <p:spPr>
            <a:xfrm>
              <a:off x="6696382" y="2718886"/>
              <a:ext cx="685188" cy="456792"/>
            </a:xfrm>
            <a:prstGeom prst="rect">
              <a:avLst/>
            </a:prstGeom>
          </p:spPr>
        </p:pic>
        <p:sp>
          <p:nvSpPr>
            <p:cNvPr id="228" name="object 228"/>
            <p:cNvSpPr/>
            <p:nvPr/>
          </p:nvSpPr>
          <p:spPr>
            <a:xfrm>
              <a:off x="6696382" y="2718886"/>
              <a:ext cx="685800" cy="457200"/>
            </a:xfrm>
            <a:custGeom>
              <a:avLst/>
              <a:gdLst/>
              <a:ahLst/>
              <a:cxnLst/>
              <a:rect l="l" t="t" r="r" b="b"/>
              <a:pathLst>
                <a:path w="685800" h="457200">
                  <a:moveTo>
                    <a:pt x="0" y="456792"/>
                  </a:moveTo>
                  <a:lnTo>
                    <a:pt x="0" y="0"/>
                  </a:lnTo>
                  <a:lnTo>
                    <a:pt x="685188" y="0"/>
                  </a:lnTo>
                  <a:lnTo>
                    <a:pt x="685188" y="456792"/>
                  </a:lnTo>
                  <a:lnTo>
                    <a:pt x="0" y="456792"/>
                  </a:lnTo>
                  <a:close/>
                </a:path>
              </a:pathLst>
            </a:custGeom>
            <a:ln w="3175">
              <a:solidFill>
                <a:srgbClr val="404040"/>
              </a:solidFill>
            </a:ln>
          </p:spPr>
          <p:txBody>
            <a:bodyPr wrap="square" lIns="0" tIns="0" rIns="0" bIns="0" rtlCol="0"/>
            <a:lstStyle/>
            <a:p>
              <a:endParaRPr dirty="0"/>
            </a:p>
          </p:txBody>
        </p:sp>
      </p:grpSp>
      <p:sp>
        <p:nvSpPr>
          <p:cNvPr id="229" name="object 229"/>
          <p:cNvSpPr txBox="1"/>
          <p:nvPr/>
        </p:nvSpPr>
        <p:spPr>
          <a:xfrm>
            <a:off x="7584424" y="2381381"/>
            <a:ext cx="571500" cy="413990"/>
          </a:xfrm>
          <a:prstGeom prst="rect">
            <a:avLst/>
          </a:prstGeom>
        </p:spPr>
        <p:txBody>
          <a:bodyPr vert="horz" wrap="square" lIns="0" tIns="11206" rIns="0" bIns="0" rtlCol="0">
            <a:spAutoFit/>
          </a:bodyPr>
          <a:lstStyle/>
          <a:p>
            <a:pPr algn="ctr">
              <a:spcBef>
                <a:spcPts val="88"/>
              </a:spcBef>
            </a:pPr>
            <a:r>
              <a:rPr sz="529" b="1" spc="-4" dirty="0">
                <a:latin typeface="Arial"/>
                <a:cs typeface="Arial"/>
              </a:rPr>
              <a:t>P.3.7.1</a:t>
            </a:r>
            <a:endParaRPr sz="529" dirty="0">
              <a:latin typeface="Arial"/>
              <a:cs typeface="Arial"/>
            </a:endParaRPr>
          </a:p>
          <a:p>
            <a:pPr marL="11206" marR="4483" algn="ctr"/>
            <a:r>
              <a:rPr sz="529" b="1" spc="-4" dirty="0">
                <a:latin typeface="Arial"/>
                <a:cs typeface="Arial"/>
              </a:rPr>
              <a:t>M</a:t>
            </a:r>
            <a:r>
              <a:rPr sz="529" b="1" dirty="0">
                <a:latin typeface="Arial"/>
                <a:cs typeface="Arial"/>
              </a:rPr>
              <a:t>a</a:t>
            </a:r>
            <a:r>
              <a:rPr sz="529" b="1" spc="-4" dirty="0">
                <a:latin typeface="Arial"/>
                <a:cs typeface="Arial"/>
              </a:rPr>
              <a:t>na</a:t>
            </a:r>
            <a:r>
              <a:rPr sz="529" b="1" dirty="0">
                <a:latin typeface="Arial"/>
                <a:cs typeface="Arial"/>
              </a:rPr>
              <a:t>g</a:t>
            </a:r>
            <a:r>
              <a:rPr sz="529" b="1" spc="-4" dirty="0">
                <a:latin typeface="Arial"/>
                <a:cs typeface="Arial"/>
              </a:rPr>
              <a:t>e</a:t>
            </a:r>
            <a:r>
              <a:rPr sz="529" b="1" dirty="0">
                <a:latin typeface="Arial"/>
                <a:cs typeface="Arial"/>
              </a:rPr>
              <a:t>m</a:t>
            </a:r>
            <a:r>
              <a:rPr sz="529" b="1" spc="-4" dirty="0">
                <a:latin typeface="Arial"/>
                <a:cs typeface="Arial"/>
              </a:rPr>
              <a:t>en</a:t>
            </a:r>
            <a:r>
              <a:rPr sz="529" b="1" dirty="0">
                <a:latin typeface="Arial"/>
                <a:cs typeface="Arial"/>
              </a:rPr>
              <a:t>t </a:t>
            </a:r>
            <a:r>
              <a:rPr sz="529" b="1" spc="-4" dirty="0">
                <a:latin typeface="Arial"/>
                <a:cs typeface="Arial"/>
              </a:rPr>
              <a:t>a</a:t>
            </a:r>
            <a:r>
              <a:rPr sz="529" b="1" dirty="0">
                <a:latin typeface="Arial"/>
                <a:cs typeface="Arial"/>
              </a:rPr>
              <a:t>nd  </a:t>
            </a:r>
            <a:r>
              <a:rPr sz="529" b="1" spc="-4" dirty="0">
                <a:latin typeface="Arial"/>
                <a:cs typeface="Arial"/>
              </a:rPr>
              <a:t>System </a:t>
            </a:r>
            <a:r>
              <a:rPr sz="529" b="1" dirty="0">
                <a:latin typeface="Arial"/>
                <a:cs typeface="Arial"/>
              </a:rPr>
              <a:t> </a:t>
            </a:r>
            <a:r>
              <a:rPr sz="529" b="1" spc="-4" dirty="0">
                <a:latin typeface="Arial"/>
                <a:cs typeface="Arial"/>
              </a:rPr>
              <a:t>Integration</a:t>
            </a:r>
            <a:endParaRPr sz="529" dirty="0">
              <a:latin typeface="Arial"/>
              <a:cs typeface="Arial"/>
            </a:endParaRPr>
          </a:p>
          <a:p>
            <a:pPr algn="ctr">
              <a:lnSpc>
                <a:spcPts val="631"/>
              </a:lnSpc>
            </a:pPr>
            <a:r>
              <a:rPr sz="529" spc="-4" dirty="0">
                <a:latin typeface="Arial"/>
                <a:cs typeface="Arial"/>
              </a:rPr>
              <a:t>Gr</a:t>
            </a:r>
            <a:r>
              <a:rPr sz="529" dirty="0">
                <a:latin typeface="Arial"/>
                <a:cs typeface="Arial"/>
              </a:rPr>
              <a:t>eg</a:t>
            </a:r>
            <a:r>
              <a:rPr sz="529" spc="-4" dirty="0">
                <a:latin typeface="Arial"/>
                <a:cs typeface="Arial"/>
              </a:rPr>
              <a:t> No</a:t>
            </a:r>
            <a:r>
              <a:rPr sz="529" dirty="0">
                <a:latin typeface="Arial"/>
                <a:cs typeface="Arial"/>
              </a:rPr>
              <a:t>r</a:t>
            </a:r>
            <a:r>
              <a:rPr sz="529" spc="-4" dirty="0">
                <a:latin typeface="Arial"/>
                <a:cs typeface="Arial"/>
              </a:rPr>
              <a:t>man</a:t>
            </a:r>
            <a:endParaRPr sz="529" dirty="0">
              <a:latin typeface="Arial"/>
              <a:cs typeface="Arial"/>
            </a:endParaRPr>
          </a:p>
        </p:txBody>
      </p:sp>
      <p:grpSp>
        <p:nvGrpSpPr>
          <p:cNvPr id="230" name="object 230"/>
          <p:cNvGrpSpPr/>
          <p:nvPr/>
        </p:nvGrpSpPr>
        <p:grpSpPr>
          <a:xfrm>
            <a:off x="8005227" y="2191888"/>
            <a:ext cx="1114985" cy="1134596"/>
            <a:chOff x="7192990" y="2484140"/>
            <a:chExt cx="1263650" cy="1285875"/>
          </a:xfrm>
        </p:grpSpPr>
        <p:sp>
          <p:nvSpPr>
            <p:cNvPr id="231" name="object 231"/>
            <p:cNvSpPr/>
            <p:nvPr/>
          </p:nvSpPr>
          <p:spPr>
            <a:xfrm>
              <a:off x="7199340" y="2490490"/>
              <a:ext cx="296545" cy="457200"/>
            </a:xfrm>
            <a:custGeom>
              <a:avLst/>
              <a:gdLst/>
              <a:ahLst/>
              <a:cxnLst/>
              <a:rect l="l" t="t" r="r" b="b"/>
              <a:pathLst>
                <a:path w="296545" h="457200">
                  <a:moveTo>
                    <a:pt x="0" y="0"/>
                  </a:moveTo>
                  <a:lnTo>
                    <a:pt x="0" y="114198"/>
                  </a:lnTo>
                  <a:lnTo>
                    <a:pt x="296429" y="114198"/>
                  </a:lnTo>
                  <a:lnTo>
                    <a:pt x="296429" y="456792"/>
                  </a:lnTo>
                  <a:lnTo>
                    <a:pt x="182231" y="456792"/>
                  </a:lnTo>
                </a:path>
              </a:pathLst>
            </a:custGeom>
            <a:ln w="12688">
              <a:solidFill>
                <a:srgbClr val="404040"/>
              </a:solidFill>
            </a:ln>
          </p:spPr>
          <p:txBody>
            <a:bodyPr wrap="square" lIns="0" tIns="0" rIns="0" bIns="0" rtlCol="0"/>
            <a:lstStyle/>
            <a:p>
              <a:endParaRPr dirty="0"/>
            </a:p>
          </p:txBody>
        </p:sp>
        <p:pic>
          <p:nvPicPr>
            <p:cNvPr id="232" name="object 232"/>
            <p:cNvPicPr/>
            <p:nvPr/>
          </p:nvPicPr>
          <p:blipFill>
            <a:blip r:embed="rId50" cstate="print"/>
            <a:stretch>
              <a:fillRect/>
            </a:stretch>
          </p:blipFill>
          <p:spPr>
            <a:xfrm>
              <a:off x="7766219" y="3309262"/>
              <a:ext cx="690109" cy="460516"/>
            </a:xfrm>
            <a:prstGeom prst="rect">
              <a:avLst/>
            </a:prstGeom>
          </p:spPr>
        </p:pic>
        <p:pic>
          <p:nvPicPr>
            <p:cNvPr id="233" name="object 233"/>
            <p:cNvPicPr/>
            <p:nvPr/>
          </p:nvPicPr>
          <p:blipFill>
            <a:blip r:embed="rId22" cstate="print"/>
            <a:stretch>
              <a:fillRect/>
            </a:stretch>
          </p:blipFill>
          <p:spPr>
            <a:xfrm>
              <a:off x="7746843" y="3289877"/>
              <a:ext cx="685998" cy="456792"/>
            </a:xfrm>
            <a:prstGeom prst="rect">
              <a:avLst/>
            </a:prstGeom>
          </p:spPr>
        </p:pic>
        <p:sp>
          <p:nvSpPr>
            <p:cNvPr id="234" name="object 234"/>
            <p:cNvSpPr/>
            <p:nvPr/>
          </p:nvSpPr>
          <p:spPr>
            <a:xfrm>
              <a:off x="7746843" y="3289877"/>
              <a:ext cx="686435" cy="457200"/>
            </a:xfrm>
            <a:custGeom>
              <a:avLst/>
              <a:gdLst/>
              <a:ahLst/>
              <a:cxnLst/>
              <a:rect l="l" t="t" r="r" b="b"/>
              <a:pathLst>
                <a:path w="686434" h="457200">
                  <a:moveTo>
                    <a:pt x="0" y="456792"/>
                  </a:moveTo>
                  <a:lnTo>
                    <a:pt x="0" y="0"/>
                  </a:lnTo>
                  <a:lnTo>
                    <a:pt x="685998" y="0"/>
                  </a:lnTo>
                  <a:lnTo>
                    <a:pt x="685998" y="456792"/>
                  </a:lnTo>
                  <a:lnTo>
                    <a:pt x="0" y="456792"/>
                  </a:lnTo>
                  <a:close/>
                </a:path>
              </a:pathLst>
            </a:custGeom>
            <a:ln w="3175">
              <a:solidFill>
                <a:srgbClr val="404040"/>
              </a:solidFill>
            </a:ln>
          </p:spPr>
          <p:txBody>
            <a:bodyPr wrap="square" lIns="0" tIns="0" rIns="0" bIns="0" rtlCol="0"/>
            <a:lstStyle/>
            <a:p>
              <a:endParaRPr dirty="0"/>
            </a:p>
          </p:txBody>
        </p:sp>
      </p:grpSp>
      <p:sp>
        <p:nvSpPr>
          <p:cNvPr id="235" name="object 235"/>
          <p:cNvSpPr txBox="1"/>
          <p:nvPr/>
        </p:nvSpPr>
        <p:spPr>
          <a:xfrm>
            <a:off x="8527737" y="2965950"/>
            <a:ext cx="538443" cy="251125"/>
          </a:xfrm>
          <a:prstGeom prst="rect">
            <a:avLst/>
          </a:prstGeom>
        </p:spPr>
        <p:txBody>
          <a:bodyPr vert="horz" wrap="square" lIns="0" tIns="11206" rIns="0" bIns="0" rtlCol="0">
            <a:spAutoFit/>
          </a:bodyPr>
          <a:lstStyle/>
          <a:p>
            <a:pPr marL="131116" marR="4483" indent="-120470">
              <a:spcBef>
                <a:spcPts val="88"/>
              </a:spcBef>
            </a:pPr>
            <a:r>
              <a:rPr sz="529" b="1" spc="-4" dirty="0">
                <a:latin typeface="Arial"/>
                <a:cs typeface="Arial"/>
              </a:rPr>
              <a:t>P.3.8.2</a:t>
            </a:r>
            <a:r>
              <a:rPr sz="529" b="1" spc="-31" dirty="0">
                <a:latin typeface="Arial"/>
                <a:cs typeface="Arial"/>
              </a:rPr>
              <a:t> </a:t>
            </a:r>
            <a:r>
              <a:rPr sz="529" b="1" spc="-4" dirty="0">
                <a:latin typeface="Arial"/>
                <a:cs typeface="Arial"/>
              </a:rPr>
              <a:t>Linac</a:t>
            </a:r>
            <a:r>
              <a:rPr sz="529" b="1" spc="-31" dirty="0">
                <a:latin typeface="Arial"/>
                <a:cs typeface="Arial"/>
              </a:rPr>
              <a:t> </a:t>
            </a:r>
            <a:r>
              <a:rPr sz="529" b="1" dirty="0">
                <a:latin typeface="Arial"/>
                <a:cs typeface="Arial"/>
              </a:rPr>
              <a:t>RF </a:t>
            </a:r>
            <a:r>
              <a:rPr sz="529" b="1" spc="-132" dirty="0">
                <a:latin typeface="Arial"/>
                <a:cs typeface="Arial"/>
              </a:rPr>
              <a:t> </a:t>
            </a:r>
            <a:r>
              <a:rPr sz="529" b="1" spc="-4" dirty="0">
                <a:latin typeface="Arial"/>
                <a:cs typeface="Arial"/>
              </a:rPr>
              <a:t>Controls</a:t>
            </a:r>
            <a:endParaRPr sz="529" dirty="0">
              <a:latin typeface="Arial"/>
              <a:cs typeface="Arial"/>
            </a:endParaRPr>
          </a:p>
          <a:p>
            <a:pPr marL="87971">
              <a:lnSpc>
                <a:spcPts val="631"/>
              </a:lnSpc>
            </a:pPr>
            <a:r>
              <a:rPr sz="529" spc="-4" dirty="0">
                <a:latin typeface="Arial"/>
                <a:cs typeface="Arial"/>
              </a:rPr>
              <a:t>Ala</a:t>
            </a:r>
            <a:r>
              <a:rPr sz="529" dirty="0">
                <a:latin typeface="Arial"/>
                <a:cs typeface="Arial"/>
              </a:rPr>
              <a:t>n</a:t>
            </a:r>
            <a:r>
              <a:rPr sz="529" spc="-4" dirty="0">
                <a:latin typeface="Arial"/>
                <a:cs typeface="Arial"/>
              </a:rPr>
              <a:t> J</a:t>
            </a:r>
            <a:r>
              <a:rPr sz="529" dirty="0">
                <a:latin typeface="Arial"/>
                <a:cs typeface="Arial"/>
              </a:rPr>
              <a:t>u</a:t>
            </a:r>
            <a:r>
              <a:rPr sz="529" spc="-4" dirty="0">
                <a:latin typeface="Arial"/>
                <a:cs typeface="Arial"/>
              </a:rPr>
              <a:t>stice</a:t>
            </a:r>
            <a:endParaRPr sz="529" dirty="0">
              <a:latin typeface="Arial"/>
              <a:cs typeface="Arial"/>
            </a:endParaRPr>
          </a:p>
        </p:txBody>
      </p:sp>
      <p:grpSp>
        <p:nvGrpSpPr>
          <p:cNvPr id="236" name="object 236"/>
          <p:cNvGrpSpPr/>
          <p:nvPr/>
        </p:nvGrpSpPr>
        <p:grpSpPr>
          <a:xfrm>
            <a:off x="8492520" y="2191888"/>
            <a:ext cx="713254" cy="1637179"/>
            <a:chOff x="7745255" y="2484140"/>
            <a:chExt cx="808355" cy="1855470"/>
          </a:xfrm>
        </p:grpSpPr>
        <p:sp>
          <p:nvSpPr>
            <p:cNvPr id="237" name="object 237"/>
            <p:cNvSpPr/>
            <p:nvPr/>
          </p:nvSpPr>
          <p:spPr>
            <a:xfrm>
              <a:off x="8249801" y="2490490"/>
              <a:ext cx="297815" cy="1028065"/>
            </a:xfrm>
            <a:custGeom>
              <a:avLst/>
              <a:gdLst/>
              <a:ahLst/>
              <a:cxnLst/>
              <a:rect l="l" t="t" r="r" b="b"/>
              <a:pathLst>
                <a:path w="297815" h="1028064">
                  <a:moveTo>
                    <a:pt x="0" y="0"/>
                  </a:moveTo>
                  <a:lnTo>
                    <a:pt x="0" y="114198"/>
                  </a:lnTo>
                  <a:lnTo>
                    <a:pt x="297239" y="114198"/>
                  </a:lnTo>
                  <a:lnTo>
                    <a:pt x="297239" y="1027782"/>
                  </a:lnTo>
                  <a:lnTo>
                    <a:pt x="183040" y="1027782"/>
                  </a:lnTo>
                </a:path>
              </a:pathLst>
            </a:custGeom>
            <a:ln w="12688">
              <a:solidFill>
                <a:srgbClr val="404040"/>
              </a:solidFill>
            </a:ln>
          </p:spPr>
          <p:txBody>
            <a:bodyPr wrap="square" lIns="0" tIns="0" rIns="0" bIns="0" rtlCol="0"/>
            <a:lstStyle/>
            <a:p>
              <a:endParaRPr dirty="0"/>
            </a:p>
          </p:txBody>
        </p:sp>
        <p:pic>
          <p:nvPicPr>
            <p:cNvPr id="238" name="object 238"/>
            <p:cNvPicPr/>
            <p:nvPr/>
          </p:nvPicPr>
          <p:blipFill>
            <a:blip r:embed="rId51" cstate="print"/>
            <a:stretch>
              <a:fillRect/>
            </a:stretch>
          </p:blipFill>
          <p:spPr>
            <a:xfrm>
              <a:off x="7766219" y="3879428"/>
              <a:ext cx="690109" cy="459729"/>
            </a:xfrm>
            <a:prstGeom prst="rect">
              <a:avLst/>
            </a:prstGeom>
          </p:spPr>
        </p:pic>
        <p:pic>
          <p:nvPicPr>
            <p:cNvPr id="239" name="object 239"/>
            <p:cNvPicPr/>
            <p:nvPr/>
          </p:nvPicPr>
          <p:blipFill>
            <a:blip r:embed="rId20" cstate="print"/>
            <a:stretch>
              <a:fillRect/>
            </a:stretch>
          </p:blipFill>
          <p:spPr>
            <a:xfrm>
              <a:off x="7746843" y="3860867"/>
              <a:ext cx="685998" cy="456792"/>
            </a:xfrm>
            <a:prstGeom prst="rect">
              <a:avLst/>
            </a:prstGeom>
          </p:spPr>
        </p:pic>
        <p:sp>
          <p:nvSpPr>
            <p:cNvPr id="240" name="object 240"/>
            <p:cNvSpPr/>
            <p:nvPr/>
          </p:nvSpPr>
          <p:spPr>
            <a:xfrm>
              <a:off x="7746843" y="3860867"/>
              <a:ext cx="686435" cy="457200"/>
            </a:xfrm>
            <a:custGeom>
              <a:avLst/>
              <a:gdLst/>
              <a:ahLst/>
              <a:cxnLst/>
              <a:rect l="l" t="t" r="r" b="b"/>
              <a:pathLst>
                <a:path w="686434" h="457200">
                  <a:moveTo>
                    <a:pt x="0" y="456792"/>
                  </a:moveTo>
                  <a:lnTo>
                    <a:pt x="0" y="0"/>
                  </a:lnTo>
                  <a:lnTo>
                    <a:pt x="685998" y="0"/>
                  </a:lnTo>
                  <a:lnTo>
                    <a:pt x="685998" y="456792"/>
                  </a:lnTo>
                  <a:lnTo>
                    <a:pt x="0" y="456792"/>
                  </a:lnTo>
                  <a:close/>
                </a:path>
              </a:pathLst>
            </a:custGeom>
            <a:ln w="3175">
              <a:solidFill>
                <a:srgbClr val="404040"/>
              </a:solidFill>
            </a:ln>
          </p:spPr>
          <p:txBody>
            <a:bodyPr wrap="square" lIns="0" tIns="0" rIns="0" bIns="0" rtlCol="0"/>
            <a:lstStyle/>
            <a:p>
              <a:endParaRPr dirty="0"/>
            </a:p>
          </p:txBody>
        </p:sp>
      </p:grpSp>
      <p:sp>
        <p:nvSpPr>
          <p:cNvPr id="241" name="object 241"/>
          <p:cNvSpPr txBox="1"/>
          <p:nvPr/>
        </p:nvSpPr>
        <p:spPr>
          <a:xfrm>
            <a:off x="8544833" y="3429745"/>
            <a:ext cx="504265" cy="332557"/>
          </a:xfrm>
          <a:prstGeom prst="rect">
            <a:avLst/>
          </a:prstGeom>
        </p:spPr>
        <p:txBody>
          <a:bodyPr vert="horz" wrap="square" lIns="0" tIns="11206" rIns="0" bIns="0" rtlCol="0">
            <a:spAutoFit/>
          </a:bodyPr>
          <a:lstStyle/>
          <a:p>
            <a:pPr marL="29697" marR="22972" indent="18491">
              <a:spcBef>
                <a:spcPts val="88"/>
              </a:spcBef>
            </a:pPr>
            <a:r>
              <a:rPr sz="529" b="1" dirty="0">
                <a:latin typeface="Arial"/>
                <a:cs typeface="Arial"/>
              </a:rPr>
              <a:t>P</a:t>
            </a:r>
            <a:r>
              <a:rPr sz="529" b="1" spc="-4" dirty="0">
                <a:latin typeface="Arial"/>
                <a:cs typeface="Arial"/>
              </a:rPr>
              <a:t>.3.</a:t>
            </a:r>
            <a:r>
              <a:rPr sz="529" b="1" dirty="0">
                <a:latin typeface="Arial"/>
                <a:cs typeface="Arial"/>
              </a:rPr>
              <a:t>8</a:t>
            </a:r>
            <a:r>
              <a:rPr sz="529" b="1" spc="-4" dirty="0">
                <a:latin typeface="Arial"/>
                <a:cs typeface="Arial"/>
              </a:rPr>
              <a:t>.</a:t>
            </a:r>
            <a:r>
              <a:rPr sz="529" b="1" dirty="0">
                <a:latin typeface="Arial"/>
                <a:cs typeface="Arial"/>
              </a:rPr>
              <a:t>3</a:t>
            </a:r>
            <a:r>
              <a:rPr sz="529" b="1" spc="-4" dirty="0">
                <a:latin typeface="Arial"/>
                <a:cs typeface="Arial"/>
              </a:rPr>
              <a:t> L</a:t>
            </a:r>
            <a:r>
              <a:rPr sz="529" b="1" spc="4" dirty="0">
                <a:latin typeface="Arial"/>
                <a:cs typeface="Arial"/>
              </a:rPr>
              <a:t>i</a:t>
            </a:r>
            <a:r>
              <a:rPr sz="529" b="1" spc="-4" dirty="0">
                <a:latin typeface="Arial"/>
                <a:cs typeface="Arial"/>
              </a:rPr>
              <a:t>nac  </a:t>
            </a:r>
            <a:r>
              <a:rPr sz="529" b="1" dirty="0">
                <a:latin typeface="Arial"/>
                <a:cs typeface="Arial"/>
              </a:rPr>
              <a:t>W</a:t>
            </a:r>
            <a:r>
              <a:rPr sz="529" b="1" spc="-4" dirty="0">
                <a:latin typeface="Arial"/>
                <a:cs typeface="Arial"/>
              </a:rPr>
              <a:t>at</a:t>
            </a:r>
            <a:r>
              <a:rPr sz="529" b="1" dirty="0">
                <a:latin typeface="Arial"/>
                <a:cs typeface="Arial"/>
              </a:rPr>
              <a:t>er</a:t>
            </a:r>
            <a:r>
              <a:rPr sz="529" b="1" spc="-4" dirty="0">
                <a:latin typeface="Arial"/>
                <a:cs typeface="Arial"/>
              </a:rPr>
              <a:t> </a:t>
            </a:r>
            <a:r>
              <a:rPr sz="529" b="1" dirty="0">
                <a:latin typeface="Arial"/>
                <a:cs typeface="Arial"/>
              </a:rPr>
              <a:t>S</a:t>
            </a:r>
            <a:r>
              <a:rPr sz="529" b="1" spc="-4" dirty="0">
                <a:latin typeface="Arial"/>
                <a:cs typeface="Arial"/>
              </a:rPr>
              <a:t>y</a:t>
            </a:r>
            <a:r>
              <a:rPr sz="529" b="1" dirty="0">
                <a:latin typeface="Arial"/>
                <a:cs typeface="Arial"/>
              </a:rPr>
              <a:t>s</a:t>
            </a:r>
            <a:r>
              <a:rPr sz="529" b="1" spc="-4" dirty="0">
                <a:latin typeface="Arial"/>
                <a:cs typeface="Arial"/>
              </a:rPr>
              <a:t>te</a:t>
            </a:r>
            <a:r>
              <a:rPr sz="529" b="1" dirty="0">
                <a:latin typeface="Arial"/>
                <a:cs typeface="Arial"/>
              </a:rPr>
              <a:t>m</a:t>
            </a:r>
            <a:endParaRPr sz="529" dirty="0">
              <a:latin typeface="Arial"/>
              <a:cs typeface="Arial"/>
            </a:endParaRPr>
          </a:p>
          <a:p>
            <a:pPr algn="ctr">
              <a:lnSpc>
                <a:spcPts val="631"/>
              </a:lnSpc>
            </a:pPr>
            <a:r>
              <a:rPr sz="529" b="1" spc="-4" dirty="0">
                <a:latin typeface="Arial"/>
                <a:cs typeface="Arial"/>
              </a:rPr>
              <a:t>Controls</a:t>
            </a:r>
            <a:endParaRPr sz="529" dirty="0">
              <a:latin typeface="Arial"/>
              <a:cs typeface="Arial"/>
            </a:endParaRPr>
          </a:p>
          <a:p>
            <a:pPr algn="ctr">
              <a:lnSpc>
                <a:spcPct val="100000"/>
              </a:lnSpc>
            </a:pPr>
            <a:r>
              <a:rPr sz="529" spc="-4" dirty="0">
                <a:latin typeface="Arial"/>
                <a:cs typeface="Arial"/>
              </a:rPr>
              <a:t>Derrick</a:t>
            </a:r>
            <a:r>
              <a:rPr sz="529" spc="-22" dirty="0">
                <a:latin typeface="Arial"/>
                <a:cs typeface="Arial"/>
              </a:rPr>
              <a:t> </a:t>
            </a:r>
            <a:r>
              <a:rPr sz="529" spc="-4" dirty="0">
                <a:latin typeface="Arial"/>
                <a:cs typeface="Arial"/>
              </a:rPr>
              <a:t>Williams</a:t>
            </a:r>
            <a:endParaRPr sz="529" dirty="0">
              <a:latin typeface="Arial"/>
              <a:cs typeface="Arial"/>
            </a:endParaRPr>
          </a:p>
        </p:txBody>
      </p:sp>
      <p:grpSp>
        <p:nvGrpSpPr>
          <p:cNvPr id="242" name="object 242"/>
          <p:cNvGrpSpPr/>
          <p:nvPr/>
        </p:nvGrpSpPr>
        <p:grpSpPr>
          <a:xfrm>
            <a:off x="8492520" y="2191888"/>
            <a:ext cx="713254" cy="1422026"/>
            <a:chOff x="7745255" y="2484140"/>
            <a:chExt cx="808355" cy="1611630"/>
          </a:xfrm>
        </p:grpSpPr>
        <p:sp>
          <p:nvSpPr>
            <p:cNvPr id="243" name="object 243"/>
            <p:cNvSpPr/>
            <p:nvPr/>
          </p:nvSpPr>
          <p:spPr>
            <a:xfrm>
              <a:off x="8249801" y="2490490"/>
              <a:ext cx="297815" cy="1598930"/>
            </a:xfrm>
            <a:custGeom>
              <a:avLst/>
              <a:gdLst/>
              <a:ahLst/>
              <a:cxnLst/>
              <a:rect l="l" t="t" r="r" b="b"/>
              <a:pathLst>
                <a:path w="297815" h="1598929">
                  <a:moveTo>
                    <a:pt x="0" y="0"/>
                  </a:moveTo>
                  <a:lnTo>
                    <a:pt x="0" y="114198"/>
                  </a:lnTo>
                  <a:lnTo>
                    <a:pt x="297239" y="114198"/>
                  </a:lnTo>
                  <a:lnTo>
                    <a:pt x="297239" y="1598773"/>
                  </a:lnTo>
                  <a:lnTo>
                    <a:pt x="183040" y="1598773"/>
                  </a:lnTo>
                </a:path>
              </a:pathLst>
            </a:custGeom>
            <a:ln w="12688">
              <a:solidFill>
                <a:srgbClr val="404040"/>
              </a:solidFill>
            </a:ln>
          </p:spPr>
          <p:txBody>
            <a:bodyPr wrap="square" lIns="0" tIns="0" rIns="0" bIns="0" rtlCol="0"/>
            <a:lstStyle/>
            <a:p>
              <a:endParaRPr dirty="0"/>
            </a:p>
          </p:txBody>
        </p:sp>
        <p:pic>
          <p:nvPicPr>
            <p:cNvPr id="244" name="object 244"/>
            <p:cNvPicPr/>
            <p:nvPr/>
          </p:nvPicPr>
          <p:blipFill>
            <a:blip r:embed="rId52" cstate="print"/>
            <a:stretch>
              <a:fillRect/>
            </a:stretch>
          </p:blipFill>
          <p:spPr>
            <a:xfrm>
              <a:off x="7757372" y="2730225"/>
              <a:ext cx="698957" cy="469750"/>
            </a:xfrm>
            <a:prstGeom prst="rect">
              <a:avLst/>
            </a:prstGeom>
          </p:spPr>
        </p:pic>
        <p:pic>
          <p:nvPicPr>
            <p:cNvPr id="245" name="object 245"/>
            <p:cNvPicPr/>
            <p:nvPr/>
          </p:nvPicPr>
          <p:blipFill>
            <a:blip r:embed="rId16" cstate="print"/>
            <a:stretch>
              <a:fillRect/>
            </a:stretch>
          </p:blipFill>
          <p:spPr>
            <a:xfrm>
              <a:off x="7746843" y="2718886"/>
              <a:ext cx="685998" cy="456792"/>
            </a:xfrm>
            <a:prstGeom prst="rect">
              <a:avLst/>
            </a:prstGeom>
          </p:spPr>
        </p:pic>
        <p:sp>
          <p:nvSpPr>
            <p:cNvPr id="246" name="object 246"/>
            <p:cNvSpPr/>
            <p:nvPr/>
          </p:nvSpPr>
          <p:spPr>
            <a:xfrm>
              <a:off x="7746843" y="2718886"/>
              <a:ext cx="686435" cy="457200"/>
            </a:xfrm>
            <a:custGeom>
              <a:avLst/>
              <a:gdLst/>
              <a:ahLst/>
              <a:cxnLst/>
              <a:rect l="l" t="t" r="r" b="b"/>
              <a:pathLst>
                <a:path w="686434" h="457200">
                  <a:moveTo>
                    <a:pt x="0" y="456792"/>
                  </a:moveTo>
                  <a:lnTo>
                    <a:pt x="0" y="0"/>
                  </a:lnTo>
                  <a:lnTo>
                    <a:pt x="685998" y="0"/>
                  </a:lnTo>
                  <a:lnTo>
                    <a:pt x="685998" y="456792"/>
                  </a:lnTo>
                  <a:lnTo>
                    <a:pt x="0" y="456792"/>
                  </a:lnTo>
                  <a:close/>
                </a:path>
              </a:pathLst>
            </a:custGeom>
            <a:ln w="3175">
              <a:solidFill>
                <a:srgbClr val="404040"/>
              </a:solidFill>
            </a:ln>
          </p:spPr>
          <p:txBody>
            <a:bodyPr wrap="square" lIns="0" tIns="0" rIns="0" bIns="0" rtlCol="0"/>
            <a:lstStyle/>
            <a:p>
              <a:endParaRPr dirty="0"/>
            </a:p>
          </p:txBody>
        </p:sp>
      </p:grpSp>
      <p:sp>
        <p:nvSpPr>
          <p:cNvPr id="247" name="object 247"/>
          <p:cNvSpPr txBox="1"/>
          <p:nvPr/>
        </p:nvSpPr>
        <p:spPr>
          <a:xfrm>
            <a:off x="8511301" y="2381381"/>
            <a:ext cx="571500" cy="413990"/>
          </a:xfrm>
          <a:prstGeom prst="rect">
            <a:avLst/>
          </a:prstGeom>
        </p:spPr>
        <p:txBody>
          <a:bodyPr vert="horz" wrap="square" lIns="0" tIns="11206" rIns="0" bIns="0" rtlCol="0">
            <a:spAutoFit/>
          </a:bodyPr>
          <a:lstStyle/>
          <a:p>
            <a:pPr algn="ctr">
              <a:spcBef>
                <a:spcPts val="88"/>
              </a:spcBef>
            </a:pPr>
            <a:r>
              <a:rPr sz="529" b="1" spc="-4" dirty="0">
                <a:latin typeface="Arial"/>
                <a:cs typeface="Arial"/>
              </a:rPr>
              <a:t>P.3.8.1</a:t>
            </a:r>
            <a:endParaRPr sz="529" dirty="0">
              <a:latin typeface="Arial"/>
              <a:cs typeface="Arial"/>
            </a:endParaRPr>
          </a:p>
          <a:p>
            <a:pPr marL="11206" marR="4483" algn="ctr"/>
            <a:r>
              <a:rPr sz="529" b="1" spc="-4" dirty="0">
                <a:latin typeface="Arial"/>
                <a:cs typeface="Arial"/>
              </a:rPr>
              <a:t>M</a:t>
            </a:r>
            <a:r>
              <a:rPr sz="529" b="1" dirty="0">
                <a:latin typeface="Arial"/>
                <a:cs typeface="Arial"/>
              </a:rPr>
              <a:t>a</a:t>
            </a:r>
            <a:r>
              <a:rPr sz="529" b="1" spc="-4" dirty="0">
                <a:latin typeface="Arial"/>
                <a:cs typeface="Arial"/>
              </a:rPr>
              <a:t>na</a:t>
            </a:r>
            <a:r>
              <a:rPr sz="529" b="1" dirty="0">
                <a:latin typeface="Arial"/>
                <a:cs typeface="Arial"/>
              </a:rPr>
              <a:t>g</a:t>
            </a:r>
            <a:r>
              <a:rPr sz="529" b="1" spc="-4" dirty="0">
                <a:latin typeface="Arial"/>
                <a:cs typeface="Arial"/>
              </a:rPr>
              <a:t>e</a:t>
            </a:r>
            <a:r>
              <a:rPr sz="529" b="1" dirty="0">
                <a:latin typeface="Arial"/>
                <a:cs typeface="Arial"/>
              </a:rPr>
              <a:t>m</a:t>
            </a:r>
            <a:r>
              <a:rPr sz="529" b="1" spc="-4" dirty="0">
                <a:latin typeface="Arial"/>
                <a:cs typeface="Arial"/>
              </a:rPr>
              <a:t>en</a:t>
            </a:r>
            <a:r>
              <a:rPr sz="529" b="1" dirty="0">
                <a:latin typeface="Arial"/>
                <a:cs typeface="Arial"/>
              </a:rPr>
              <a:t>t </a:t>
            </a:r>
            <a:r>
              <a:rPr sz="529" b="1" spc="-4" dirty="0">
                <a:latin typeface="Arial"/>
                <a:cs typeface="Arial"/>
              </a:rPr>
              <a:t>a</a:t>
            </a:r>
            <a:r>
              <a:rPr sz="529" b="1" dirty="0">
                <a:latin typeface="Arial"/>
                <a:cs typeface="Arial"/>
              </a:rPr>
              <a:t>nd  </a:t>
            </a:r>
            <a:r>
              <a:rPr sz="529" b="1" spc="-4" dirty="0">
                <a:latin typeface="Arial"/>
                <a:cs typeface="Arial"/>
              </a:rPr>
              <a:t>System </a:t>
            </a:r>
            <a:r>
              <a:rPr sz="529" b="1" dirty="0">
                <a:latin typeface="Arial"/>
                <a:cs typeface="Arial"/>
              </a:rPr>
              <a:t> </a:t>
            </a:r>
            <a:r>
              <a:rPr sz="529" b="1" spc="-4" dirty="0">
                <a:latin typeface="Arial"/>
                <a:cs typeface="Arial"/>
              </a:rPr>
              <a:t>Integration</a:t>
            </a:r>
            <a:endParaRPr sz="529" dirty="0">
              <a:latin typeface="Arial"/>
              <a:cs typeface="Arial"/>
            </a:endParaRPr>
          </a:p>
          <a:p>
            <a:pPr marL="560" algn="ctr">
              <a:lnSpc>
                <a:spcPts val="631"/>
              </a:lnSpc>
            </a:pPr>
            <a:r>
              <a:rPr sz="529" spc="-4" dirty="0">
                <a:latin typeface="Arial"/>
                <a:cs typeface="Arial"/>
              </a:rPr>
              <a:t>Ala</a:t>
            </a:r>
            <a:r>
              <a:rPr sz="529" dirty="0">
                <a:latin typeface="Arial"/>
                <a:cs typeface="Arial"/>
              </a:rPr>
              <a:t>n</a:t>
            </a:r>
            <a:r>
              <a:rPr sz="529" spc="-4" dirty="0">
                <a:latin typeface="Arial"/>
                <a:cs typeface="Arial"/>
              </a:rPr>
              <a:t> J</a:t>
            </a:r>
            <a:r>
              <a:rPr sz="529" dirty="0">
                <a:latin typeface="Arial"/>
                <a:cs typeface="Arial"/>
              </a:rPr>
              <a:t>u</a:t>
            </a:r>
            <a:r>
              <a:rPr sz="529" spc="-4" dirty="0">
                <a:latin typeface="Arial"/>
                <a:cs typeface="Arial"/>
              </a:rPr>
              <a:t>stice</a:t>
            </a:r>
            <a:endParaRPr sz="529" dirty="0">
              <a:latin typeface="Arial"/>
              <a:cs typeface="Arial"/>
            </a:endParaRPr>
          </a:p>
        </p:txBody>
      </p:sp>
      <p:grpSp>
        <p:nvGrpSpPr>
          <p:cNvPr id="248" name="object 248"/>
          <p:cNvGrpSpPr/>
          <p:nvPr/>
        </p:nvGrpSpPr>
        <p:grpSpPr>
          <a:xfrm>
            <a:off x="8932104" y="2191888"/>
            <a:ext cx="1115546" cy="1134596"/>
            <a:chOff x="8243451" y="2484140"/>
            <a:chExt cx="1264285" cy="1285875"/>
          </a:xfrm>
        </p:grpSpPr>
        <p:sp>
          <p:nvSpPr>
            <p:cNvPr id="249" name="object 249"/>
            <p:cNvSpPr/>
            <p:nvPr/>
          </p:nvSpPr>
          <p:spPr>
            <a:xfrm>
              <a:off x="8249801" y="2490490"/>
              <a:ext cx="297815" cy="457200"/>
            </a:xfrm>
            <a:custGeom>
              <a:avLst/>
              <a:gdLst/>
              <a:ahLst/>
              <a:cxnLst/>
              <a:rect l="l" t="t" r="r" b="b"/>
              <a:pathLst>
                <a:path w="297815" h="457200">
                  <a:moveTo>
                    <a:pt x="0" y="0"/>
                  </a:moveTo>
                  <a:lnTo>
                    <a:pt x="0" y="114198"/>
                  </a:lnTo>
                  <a:lnTo>
                    <a:pt x="297239" y="114198"/>
                  </a:lnTo>
                  <a:lnTo>
                    <a:pt x="297239" y="456792"/>
                  </a:lnTo>
                  <a:lnTo>
                    <a:pt x="183040" y="456792"/>
                  </a:lnTo>
                </a:path>
              </a:pathLst>
            </a:custGeom>
            <a:ln w="12688">
              <a:solidFill>
                <a:srgbClr val="404040"/>
              </a:solidFill>
            </a:ln>
          </p:spPr>
          <p:txBody>
            <a:bodyPr wrap="square" lIns="0" tIns="0" rIns="0" bIns="0" rtlCol="0"/>
            <a:lstStyle/>
            <a:p>
              <a:endParaRPr dirty="0"/>
            </a:p>
          </p:txBody>
        </p:sp>
        <p:pic>
          <p:nvPicPr>
            <p:cNvPr id="250" name="object 250"/>
            <p:cNvPicPr/>
            <p:nvPr/>
          </p:nvPicPr>
          <p:blipFill>
            <a:blip r:embed="rId53" cstate="print"/>
            <a:stretch>
              <a:fillRect/>
            </a:stretch>
          </p:blipFill>
          <p:spPr>
            <a:xfrm>
              <a:off x="8817490" y="3309262"/>
              <a:ext cx="690109" cy="460516"/>
            </a:xfrm>
            <a:prstGeom prst="rect">
              <a:avLst/>
            </a:prstGeom>
          </p:spPr>
        </p:pic>
        <p:pic>
          <p:nvPicPr>
            <p:cNvPr id="251" name="object 251"/>
            <p:cNvPicPr/>
            <p:nvPr/>
          </p:nvPicPr>
          <p:blipFill>
            <a:blip r:embed="rId22" cstate="print"/>
            <a:stretch>
              <a:fillRect/>
            </a:stretch>
          </p:blipFill>
          <p:spPr>
            <a:xfrm>
              <a:off x="8798114" y="3289877"/>
              <a:ext cx="685188" cy="456792"/>
            </a:xfrm>
            <a:prstGeom prst="rect">
              <a:avLst/>
            </a:prstGeom>
          </p:spPr>
        </p:pic>
        <p:sp>
          <p:nvSpPr>
            <p:cNvPr id="252" name="object 252"/>
            <p:cNvSpPr/>
            <p:nvPr/>
          </p:nvSpPr>
          <p:spPr>
            <a:xfrm>
              <a:off x="8798114" y="3289877"/>
              <a:ext cx="685800" cy="457200"/>
            </a:xfrm>
            <a:custGeom>
              <a:avLst/>
              <a:gdLst/>
              <a:ahLst/>
              <a:cxnLst/>
              <a:rect l="l" t="t" r="r" b="b"/>
              <a:pathLst>
                <a:path w="685800" h="457200">
                  <a:moveTo>
                    <a:pt x="0" y="456792"/>
                  </a:moveTo>
                  <a:lnTo>
                    <a:pt x="0" y="0"/>
                  </a:lnTo>
                  <a:lnTo>
                    <a:pt x="685188" y="0"/>
                  </a:lnTo>
                  <a:lnTo>
                    <a:pt x="685188" y="456792"/>
                  </a:lnTo>
                  <a:lnTo>
                    <a:pt x="0" y="456792"/>
                  </a:lnTo>
                  <a:close/>
                </a:path>
              </a:pathLst>
            </a:custGeom>
            <a:ln w="3175">
              <a:solidFill>
                <a:srgbClr val="404040"/>
              </a:solidFill>
            </a:ln>
          </p:spPr>
          <p:txBody>
            <a:bodyPr wrap="square" lIns="0" tIns="0" rIns="0" bIns="0" rtlCol="0"/>
            <a:lstStyle/>
            <a:p>
              <a:endParaRPr dirty="0"/>
            </a:p>
          </p:txBody>
        </p:sp>
      </p:grpSp>
      <p:sp>
        <p:nvSpPr>
          <p:cNvPr id="253" name="object 253"/>
          <p:cNvSpPr txBox="1"/>
          <p:nvPr/>
        </p:nvSpPr>
        <p:spPr>
          <a:xfrm>
            <a:off x="9433175" y="2965949"/>
            <a:ext cx="582146" cy="255613"/>
          </a:xfrm>
          <a:prstGeom prst="rect">
            <a:avLst/>
          </a:prstGeom>
        </p:spPr>
        <p:txBody>
          <a:bodyPr vert="horz" wrap="square" lIns="0" tIns="11206" rIns="0" bIns="0" rtlCol="0">
            <a:spAutoFit/>
          </a:bodyPr>
          <a:lstStyle/>
          <a:p>
            <a:pPr marL="98617" marR="4483" indent="-87971">
              <a:spcBef>
                <a:spcPts val="88"/>
              </a:spcBef>
            </a:pPr>
            <a:r>
              <a:rPr sz="529" b="1" dirty="0">
                <a:latin typeface="Arial"/>
                <a:cs typeface="Arial"/>
              </a:rPr>
              <a:t>P</a:t>
            </a:r>
            <a:r>
              <a:rPr sz="529" b="1" spc="-4" dirty="0">
                <a:latin typeface="Arial"/>
                <a:cs typeface="Arial"/>
              </a:rPr>
              <a:t>.3.</a:t>
            </a:r>
            <a:r>
              <a:rPr sz="529" b="1" dirty="0">
                <a:latin typeface="Arial"/>
                <a:cs typeface="Arial"/>
              </a:rPr>
              <a:t>9</a:t>
            </a:r>
            <a:r>
              <a:rPr sz="529" b="1" spc="-4" dirty="0">
                <a:latin typeface="Arial"/>
                <a:cs typeface="Arial"/>
              </a:rPr>
              <a:t>.</a:t>
            </a:r>
            <a:r>
              <a:rPr sz="529" b="1" dirty="0">
                <a:latin typeface="Arial"/>
                <a:cs typeface="Arial"/>
              </a:rPr>
              <a:t>2</a:t>
            </a:r>
            <a:r>
              <a:rPr sz="529" b="1" spc="-4" dirty="0">
                <a:latin typeface="Arial"/>
                <a:cs typeface="Arial"/>
              </a:rPr>
              <a:t> L</a:t>
            </a:r>
            <a:r>
              <a:rPr sz="529" b="1" spc="4" dirty="0">
                <a:latin typeface="Arial"/>
                <a:cs typeface="Arial"/>
              </a:rPr>
              <a:t>i</a:t>
            </a:r>
            <a:r>
              <a:rPr sz="529" b="1" spc="-4" dirty="0">
                <a:latin typeface="Arial"/>
                <a:cs typeface="Arial"/>
              </a:rPr>
              <a:t>na</a:t>
            </a:r>
            <a:r>
              <a:rPr sz="529" b="1" dirty="0">
                <a:latin typeface="Arial"/>
                <a:cs typeface="Arial"/>
              </a:rPr>
              <a:t>c</a:t>
            </a:r>
            <a:r>
              <a:rPr sz="529" b="1" spc="-4" dirty="0">
                <a:latin typeface="Arial"/>
                <a:cs typeface="Arial"/>
              </a:rPr>
              <a:t>/SCL  Timing/MPS </a:t>
            </a:r>
            <a:r>
              <a:rPr sz="529" b="1" dirty="0">
                <a:latin typeface="Arial"/>
                <a:cs typeface="Arial"/>
              </a:rPr>
              <a:t> </a:t>
            </a:r>
            <a:r>
              <a:rPr sz="529" spc="-4" dirty="0">
                <a:latin typeface="Arial"/>
                <a:cs typeface="Arial"/>
              </a:rPr>
              <a:t>Alan</a:t>
            </a:r>
            <a:r>
              <a:rPr sz="529" spc="-18" dirty="0">
                <a:latin typeface="Arial"/>
                <a:cs typeface="Arial"/>
              </a:rPr>
              <a:t> </a:t>
            </a:r>
            <a:r>
              <a:rPr sz="529" spc="-4" dirty="0">
                <a:latin typeface="Arial"/>
                <a:cs typeface="Arial"/>
              </a:rPr>
              <a:t>Justice</a:t>
            </a:r>
            <a:endParaRPr sz="529" dirty="0">
              <a:latin typeface="Arial"/>
              <a:cs typeface="Arial"/>
            </a:endParaRPr>
          </a:p>
        </p:txBody>
      </p:sp>
      <p:grpSp>
        <p:nvGrpSpPr>
          <p:cNvPr id="254" name="object 254"/>
          <p:cNvGrpSpPr/>
          <p:nvPr/>
        </p:nvGrpSpPr>
        <p:grpSpPr>
          <a:xfrm>
            <a:off x="9420111" y="2191888"/>
            <a:ext cx="712694" cy="1637179"/>
            <a:chOff x="8796526" y="2484140"/>
            <a:chExt cx="807720" cy="1855470"/>
          </a:xfrm>
        </p:grpSpPr>
        <p:sp>
          <p:nvSpPr>
            <p:cNvPr id="255" name="object 255"/>
            <p:cNvSpPr/>
            <p:nvPr/>
          </p:nvSpPr>
          <p:spPr>
            <a:xfrm>
              <a:off x="9301071" y="2490490"/>
              <a:ext cx="296545" cy="1028065"/>
            </a:xfrm>
            <a:custGeom>
              <a:avLst/>
              <a:gdLst/>
              <a:ahLst/>
              <a:cxnLst/>
              <a:rect l="l" t="t" r="r" b="b"/>
              <a:pathLst>
                <a:path w="296545" h="1028064">
                  <a:moveTo>
                    <a:pt x="0" y="0"/>
                  </a:moveTo>
                  <a:lnTo>
                    <a:pt x="0" y="114198"/>
                  </a:lnTo>
                  <a:lnTo>
                    <a:pt x="296429" y="114198"/>
                  </a:lnTo>
                  <a:lnTo>
                    <a:pt x="296429" y="1027782"/>
                  </a:lnTo>
                  <a:lnTo>
                    <a:pt x="182231" y="1027782"/>
                  </a:lnTo>
                </a:path>
              </a:pathLst>
            </a:custGeom>
            <a:ln w="12688">
              <a:solidFill>
                <a:srgbClr val="404040"/>
              </a:solidFill>
            </a:ln>
          </p:spPr>
          <p:txBody>
            <a:bodyPr wrap="square" lIns="0" tIns="0" rIns="0" bIns="0" rtlCol="0"/>
            <a:lstStyle/>
            <a:p>
              <a:endParaRPr dirty="0"/>
            </a:p>
          </p:txBody>
        </p:sp>
        <p:pic>
          <p:nvPicPr>
            <p:cNvPr id="256" name="object 256"/>
            <p:cNvPicPr/>
            <p:nvPr/>
          </p:nvPicPr>
          <p:blipFill>
            <a:blip r:embed="rId54" cstate="print"/>
            <a:stretch>
              <a:fillRect/>
            </a:stretch>
          </p:blipFill>
          <p:spPr>
            <a:xfrm>
              <a:off x="8817490" y="3879428"/>
              <a:ext cx="690109" cy="459729"/>
            </a:xfrm>
            <a:prstGeom prst="rect">
              <a:avLst/>
            </a:prstGeom>
          </p:spPr>
        </p:pic>
        <p:pic>
          <p:nvPicPr>
            <p:cNvPr id="257" name="object 257"/>
            <p:cNvPicPr/>
            <p:nvPr/>
          </p:nvPicPr>
          <p:blipFill>
            <a:blip r:embed="rId20" cstate="print"/>
            <a:stretch>
              <a:fillRect/>
            </a:stretch>
          </p:blipFill>
          <p:spPr>
            <a:xfrm>
              <a:off x="8798114" y="3860867"/>
              <a:ext cx="685188" cy="456792"/>
            </a:xfrm>
            <a:prstGeom prst="rect">
              <a:avLst/>
            </a:prstGeom>
          </p:spPr>
        </p:pic>
        <p:sp>
          <p:nvSpPr>
            <p:cNvPr id="258" name="object 258"/>
            <p:cNvSpPr/>
            <p:nvPr/>
          </p:nvSpPr>
          <p:spPr>
            <a:xfrm>
              <a:off x="8798114" y="3860867"/>
              <a:ext cx="685800" cy="457200"/>
            </a:xfrm>
            <a:custGeom>
              <a:avLst/>
              <a:gdLst/>
              <a:ahLst/>
              <a:cxnLst/>
              <a:rect l="l" t="t" r="r" b="b"/>
              <a:pathLst>
                <a:path w="685800" h="457200">
                  <a:moveTo>
                    <a:pt x="0" y="456792"/>
                  </a:moveTo>
                  <a:lnTo>
                    <a:pt x="0" y="0"/>
                  </a:lnTo>
                  <a:lnTo>
                    <a:pt x="685188" y="0"/>
                  </a:lnTo>
                  <a:lnTo>
                    <a:pt x="685188" y="456792"/>
                  </a:lnTo>
                  <a:lnTo>
                    <a:pt x="0" y="456792"/>
                  </a:lnTo>
                  <a:close/>
                </a:path>
              </a:pathLst>
            </a:custGeom>
            <a:ln w="3175">
              <a:solidFill>
                <a:srgbClr val="404040"/>
              </a:solidFill>
            </a:ln>
          </p:spPr>
          <p:txBody>
            <a:bodyPr wrap="square" lIns="0" tIns="0" rIns="0" bIns="0" rtlCol="0"/>
            <a:lstStyle/>
            <a:p>
              <a:endParaRPr dirty="0"/>
            </a:p>
          </p:txBody>
        </p:sp>
      </p:grpSp>
      <p:sp>
        <p:nvSpPr>
          <p:cNvPr id="259" name="object 259"/>
          <p:cNvSpPr txBox="1"/>
          <p:nvPr/>
        </p:nvSpPr>
        <p:spPr>
          <a:xfrm>
            <a:off x="9418195" y="3469764"/>
            <a:ext cx="612401" cy="255613"/>
          </a:xfrm>
          <a:prstGeom prst="rect">
            <a:avLst/>
          </a:prstGeom>
        </p:spPr>
        <p:txBody>
          <a:bodyPr vert="horz" wrap="square" lIns="0" tIns="11206" rIns="0" bIns="0" rtlCol="0">
            <a:spAutoFit/>
          </a:bodyPr>
          <a:lstStyle/>
          <a:p>
            <a:pPr marL="11206" marR="4483" indent="14568">
              <a:spcBef>
                <a:spcPts val="88"/>
              </a:spcBef>
            </a:pPr>
            <a:r>
              <a:rPr sz="529" b="1" spc="-4" dirty="0">
                <a:latin typeface="Arial"/>
                <a:cs typeface="Arial"/>
              </a:rPr>
              <a:t>P.3.9.3 Linac/SCL </a:t>
            </a:r>
            <a:r>
              <a:rPr sz="529" b="1" spc="-137" dirty="0">
                <a:latin typeface="Arial"/>
                <a:cs typeface="Arial"/>
              </a:rPr>
              <a:t> </a:t>
            </a:r>
            <a:r>
              <a:rPr sz="529" b="1" dirty="0">
                <a:latin typeface="Arial"/>
                <a:cs typeface="Arial"/>
              </a:rPr>
              <a:t>P</a:t>
            </a:r>
            <a:r>
              <a:rPr sz="529" b="1" spc="-4" dirty="0">
                <a:latin typeface="Arial"/>
                <a:cs typeface="Arial"/>
              </a:rPr>
              <a:t>r</a:t>
            </a:r>
            <a:r>
              <a:rPr sz="529" b="1" dirty="0">
                <a:latin typeface="Arial"/>
                <a:cs typeface="Arial"/>
              </a:rPr>
              <a:t>o</a:t>
            </a:r>
            <a:r>
              <a:rPr sz="529" b="1" spc="-4" dirty="0">
                <a:latin typeface="Arial"/>
                <a:cs typeface="Arial"/>
              </a:rPr>
              <a:t>te</a:t>
            </a:r>
            <a:r>
              <a:rPr sz="529" b="1" dirty="0">
                <a:latin typeface="Arial"/>
                <a:cs typeface="Arial"/>
              </a:rPr>
              <a:t>c</a:t>
            </a:r>
            <a:r>
              <a:rPr sz="529" b="1" spc="-4" dirty="0">
                <a:latin typeface="Arial"/>
                <a:cs typeface="Arial"/>
              </a:rPr>
              <a:t>tio</a:t>
            </a:r>
            <a:r>
              <a:rPr sz="529" b="1" dirty="0">
                <a:latin typeface="Arial"/>
                <a:cs typeface="Arial"/>
              </a:rPr>
              <a:t>n S</a:t>
            </a:r>
            <a:r>
              <a:rPr sz="529" b="1" spc="-4" dirty="0">
                <a:latin typeface="Arial"/>
                <a:cs typeface="Arial"/>
              </a:rPr>
              <a:t>ys</a:t>
            </a:r>
            <a:r>
              <a:rPr sz="529" b="1" dirty="0">
                <a:latin typeface="Arial"/>
                <a:cs typeface="Arial"/>
              </a:rPr>
              <a:t>t</a:t>
            </a:r>
            <a:r>
              <a:rPr sz="529" b="1" spc="-4" dirty="0">
                <a:latin typeface="Arial"/>
                <a:cs typeface="Arial"/>
              </a:rPr>
              <a:t>em</a:t>
            </a:r>
            <a:endParaRPr sz="529" dirty="0">
              <a:latin typeface="Arial"/>
              <a:cs typeface="Arial"/>
            </a:endParaRPr>
          </a:p>
          <a:p>
            <a:pPr marL="85169"/>
            <a:r>
              <a:rPr sz="529" dirty="0">
                <a:latin typeface="Arial"/>
                <a:cs typeface="Arial"/>
              </a:rPr>
              <a:t>K</a:t>
            </a:r>
            <a:r>
              <a:rPr sz="529" spc="-4" dirty="0">
                <a:latin typeface="Arial"/>
                <a:cs typeface="Arial"/>
              </a:rPr>
              <a:t>ell</a:t>
            </a:r>
            <a:r>
              <a:rPr sz="529" dirty="0">
                <a:latin typeface="Arial"/>
                <a:cs typeface="Arial"/>
              </a:rPr>
              <a:t>y</a:t>
            </a:r>
            <a:r>
              <a:rPr sz="529" spc="-4" dirty="0">
                <a:latin typeface="Arial"/>
                <a:cs typeface="Arial"/>
              </a:rPr>
              <a:t> M</a:t>
            </a:r>
            <a:r>
              <a:rPr sz="529" dirty="0">
                <a:latin typeface="Arial"/>
                <a:cs typeface="Arial"/>
              </a:rPr>
              <a:t>a</a:t>
            </a:r>
            <a:r>
              <a:rPr sz="529" spc="-4" dirty="0">
                <a:latin typeface="Arial"/>
                <a:cs typeface="Arial"/>
              </a:rPr>
              <a:t>hon</a:t>
            </a:r>
            <a:r>
              <a:rPr sz="529" dirty="0">
                <a:latin typeface="Arial"/>
                <a:cs typeface="Arial"/>
              </a:rPr>
              <a:t>ey</a:t>
            </a:r>
          </a:p>
        </p:txBody>
      </p:sp>
      <p:grpSp>
        <p:nvGrpSpPr>
          <p:cNvPr id="260" name="object 260"/>
          <p:cNvGrpSpPr/>
          <p:nvPr/>
        </p:nvGrpSpPr>
        <p:grpSpPr>
          <a:xfrm>
            <a:off x="9420111" y="2191888"/>
            <a:ext cx="712694" cy="1422026"/>
            <a:chOff x="8796526" y="2484140"/>
            <a:chExt cx="807720" cy="1611630"/>
          </a:xfrm>
        </p:grpSpPr>
        <p:sp>
          <p:nvSpPr>
            <p:cNvPr id="261" name="object 261"/>
            <p:cNvSpPr/>
            <p:nvPr/>
          </p:nvSpPr>
          <p:spPr>
            <a:xfrm>
              <a:off x="9301071" y="2490490"/>
              <a:ext cx="296545" cy="1598930"/>
            </a:xfrm>
            <a:custGeom>
              <a:avLst/>
              <a:gdLst/>
              <a:ahLst/>
              <a:cxnLst/>
              <a:rect l="l" t="t" r="r" b="b"/>
              <a:pathLst>
                <a:path w="296545" h="1598929">
                  <a:moveTo>
                    <a:pt x="0" y="0"/>
                  </a:moveTo>
                  <a:lnTo>
                    <a:pt x="0" y="114198"/>
                  </a:lnTo>
                  <a:lnTo>
                    <a:pt x="296429" y="114198"/>
                  </a:lnTo>
                  <a:lnTo>
                    <a:pt x="296429" y="1598773"/>
                  </a:lnTo>
                  <a:lnTo>
                    <a:pt x="182231" y="1598773"/>
                  </a:lnTo>
                </a:path>
              </a:pathLst>
            </a:custGeom>
            <a:ln w="12688">
              <a:solidFill>
                <a:srgbClr val="404040"/>
              </a:solidFill>
            </a:ln>
          </p:spPr>
          <p:txBody>
            <a:bodyPr wrap="square" lIns="0" tIns="0" rIns="0" bIns="0" rtlCol="0"/>
            <a:lstStyle/>
            <a:p>
              <a:endParaRPr dirty="0"/>
            </a:p>
          </p:txBody>
        </p:sp>
        <p:pic>
          <p:nvPicPr>
            <p:cNvPr id="262" name="object 262"/>
            <p:cNvPicPr/>
            <p:nvPr/>
          </p:nvPicPr>
          <p:blipFill>
            <a:blip r:embed="rId55" cstate="print"/>
            <a:stretch>
              <a:fillRect/>
            </a:stretch>
          </p:blipFill>
          <p:spPr>
            <a:xfrm>
              <a:off x="8808642" y="2730225"/>
              <a:ext cx="698957" cy="469750"/>
            </a:xfrm>
            <a:prstGeom prst="rect">
              <a:avLst/>
            </a:prstGeom>
          </p:spPr>
        </p:pic>
        <p:pic>
          <p:nvPicPr>
            <p:cNvPr id="263" name="object 263"/>
            <p:cNvPicPr/>
            <p:nvPr/>
          </p:nvPicPr>
          <p:blipFill>
            <a:blip r:embed="rId16" cstate="print"/>
            <a:stretch>
              <a:fillRect/>
            </a:stretch>
          </p:blipFill>
          <p:spPr>
            <a:xfrm>
              <a:off x="8798114" y="2718886"/>
              <a:ext cx="685188" cy="456792"/>
            </a:xfrm>
            <a:prstGeom prst="rect">
              <a:avLst/>
            </a:prstGeom>
          </p:spPr>
        </p:pic>
        <p:sp>
          <p:nvSpPr>
            <p:cNvPr id="264" name="object 264"/>
            <p:cNvSpPr/>
            <p:nvPr/>
          </p:nvSpPr>
          <p:spPr>
            <a:xfrm>
              <a:off x="8798114" y="2718886"/>
              <a:ext cx="685800" cy="457200"/>
            </a:xfrm>
            <a:custGeom>
              <a:avLst/>
              <a:gdLst/>
              <a:ahLst/>
              <a:cxnLst/>
              <a:rect l="l" t="t" r="r" b="b"/>
              <a:pathLst>
                <a:path w="685800" h="457200">
                  <a:moveTo>
                    <a:pt x="0" y="456792"/>
                  </a:moveTo>
                  <a:lnTo>
                    <a:pt x="0" y="0"/>
                  </a:lnTo>
                  <a:lnTo>
                    <a:pt x="685188" y="0"/>
                  </a:lnTo>
                  <a:lnTo>
                    <a:pt x="685188" y="456792"/>
                  </a:lnTo>
                  <a:lnTo>
                    <a:pt x="0" y="456792"/>
                  </a:lnTo>
                  <a:close/>
                </a:path>
              </a:pathLst>
            </a:custGeom>
            <a:ln w="3175">
              <a:solidFill>
                <a:srgbClr val="404040"/>
              </a:solidFill>
            </a:ln>
          </p:spPr>
          <p:txBody>
            <a:bodyPr wrap="square" lIns="0" tIns="0" rIns="0" bIns="0" rtlCol="0"/>
            <a:lstStyle/>
            <a:p>
              <a:endParaRPr dirty="0"/>
            </a:p>
          </p:txBody>
        </p:sp>
      </p:grpSp>
      <p:sp>
        <p:nvSpPr>
          <p:cNvPr id="265" name="object 265"/>
          <p:cNvSpPr txBox="1"/>
          <p:nvPr/>
        </p:nvSpPr>
        <p:spPr>
          <a:xfrm>
            <a:off x="9438893" y="2381381"/>
            <a:ext cx="571500" cy="413990"/>
          </a:xfrm>
          <a:prstGeom prst="rect">
            <a:avLst/>
          </a:prstGeom>
        </p:spPr>
        <p:txBody>
          <a:bodyPr vert="horz" wrap="square" lIns="0" tIns="11206" rIns="0" bIns="0" rtlCol="0">
            <a:spAutoFit/>
          </a:bodyPr>
          <a:lstStyle/>
          <a:p>
            <a:pPr algn="ctr">
              <a:spcBef>
                <a:spcPts val="88"/>
              </a:spcBef>
            </a:pPr>
            <a:r>
              <a:rPr sz="529" b="1" spc="-4" dirty="0">
                <a:latin typeface="Arial"/>
                <a:cs typeface="Arial"/>
              </a:rPr>
              <a:t>P.3.9.1</a:t>
            </a:r>
            <a:endParaRPr sz="529" dirty="0">
              <a:latin typeface="Arial"/>
              <a:cs typeface="Arial"/>
            </a:endParaRPr>
          </a:p>
          <a:p>
            <a:pPr marL="11206" marR="4483" algn="ctr"/>
            <a:r>
              <a:rPr sz="529" b="1" spc="-4" dirty="0">
                <a:latin typeface="Arial"/>
                <a:cs typeface="Arial"/>
              </a:rPr>
              <a:t>M</a:t>
            </a:r>
            <a:r>
              <a:rPr sz="529" b="1" dirty="0">
                <a:latin typeface="Arial"/>
                <a:cs typeface="Arial"/>
              </a:rPr>
              <a:t>a</a:t>
            </a:r>
            <a:r>
              <a:rPr sz="529" b="1" spc="-4" dirty="0">
                <a:latin typeface="Arial"/>
                <a:cs typeface="Arial"/>
              </a:rPr>
              <a:t>na</a:t>
            </a:r>
            <a:r>
              <a:rPr sz="529" b="1" dirty="0">
                <a:latin typeface="Arial"/>
                <a:cs typeface="Arial"/>
              </a:rPr>
              <a:t>g</a:t>
            </a:r>
            <a:r>
              <a:rPr sz="529" b="1" spc="-4" dirty="0">
                <a:latin typeface="Arial"/>
                <a:cs typeface="Arial"/>
              </a:rPr>
              <a:t>e</a:t>
            </a:r>
            <a:r>
              <a:rPr sz="529" b="1" dirty="0">
                <a:latin typeface="Arial"/>
                <a:cs typeface="Arial"/>
              </a:rPr>
              <a:t>m</a:t>
            </a:r>
            <a:r>
              <a:rPr sz="529" b="1" spc="-4" dirty="0">
                <a:latin typeface="Arial"/>
                <a:cs typeface="Arial"/>
              </a:rPr>
              <a:t>en</a:t>
            </a:r>
            <a:r>
              <a:rPr sz="529" b="1" dirty="0">
                <a:latin typeface="Arial"/>
                <a:cs typeface="Arial"/>
              </a:rPr>
              <a:t>t </a:t>
            </a:r>
            <a:r>
              <a:rPr sz="529" b="1" spc="-4" dirty="0">
                <a:latin typeface="Arial"/>
                <a:cs typeface="Arial"/>
              </a:rPr>
              <a:t>a</a:t>
            </a:r>
            <a:r>
              <a:rPr sz="529" b="1" dirty="0">
                <a:latin typeface="Arial"/>
                <a:cs typeface="Arial"/>
              </a:rPr>
              <a:t>nd  </a:t>
            </a:r>
            <a:r>
              <a:rPr sz="529" b="1" spc="-4" dirty="0">
                <a:latin typeface="Arial"/>
                <a:cs typeface="Arial"/>
              </a:rPr>
              <a:t>System </a:t>
            </a:r>
            <a:r>
              <a:rPr sz="529" b="1" dirty="0">
                <a:latin typeface="Arial"/>
                <a:cs typeface="Arial"/>
              </a:rPr>
              <a:t> </a:t>
            </a:r>
            <a:r>
              <a:rPr sz="529" b="1" spc="-4" dirty="0">
                <a:latin typeface="Arial"/>
                <a:cs typeface="Arial"/>
              </a:rPr>
              <a:t>Integration</a:t>
            </a:r>
            <a:endParaRPr sz="529" dirty="0">
              <a:latin typeface="Arial"/>
              <a:cs typeface="Arial"/>
            </a:endParaRPr>
          </a:p>
          <a:p>
            <a:pPr algn="ctr">
              <a:lnSpc>
                <a:spcPts val="631"/>
              </a:lnSpc>
            </a:pPr>
            <a:r>
              <a:rPr sz="529" spc="-4" dirty="0">
                <a:latin typeface="Arial"/>
                <a:cs typeface="Arial"/>
              </a:rPr>
              <a:t>Ala</a:t>
            </a:r>
            <a:r>
              <a:rPr sz="529" dirty="0">
                <a:latin typeface="Arial"/>
                <a:cs typeface="Arial"/>
              </a:rPr>
              <a:t>n</a:t>
            </a:r>
            <a:r>
              <a:rPr sz="529" spc="-4" dirty="0">
                <a:latin typeface="Arial"/>
                <a:cs typeface="Arial"/>
              </a:rPr>
              <a:t> J</a:t>
            </a:r>
            <a:r>
              <a:rPr sz="529" dirty="0">
                <a:latin typeface="Arial"/>
                <a:cs typeface="Arial"/>
              </a:rPr>
              <a:t>u</a:t>
            </a:r>
            <a:r>
              <a:rPr sz="529" spc="-4" dirty="0">
                <a:latin typeface="Arial"/>
                <a:cs typeface="Arial"/>
              </a:rPr>
              <a:t>stice</a:t>
            </a:r>
            <a:endParaRPr sz="529" dirty="0">
              <a:latin typeface="Arial"/>
              <a:cs typeface="Arial"/>
            </a:endParaRPr>
          </a:p>
        </p:txBody>
      </p:sp>
      <p:grpSp>
        <p:nvGrpSpPr>
          <p:cNvPr id="266" name="object 266"/>
          <p:cNvGrpSpPr/>
          <p:nvPr/>
        </p:nvGrpSpPr>
        <p:grpSpPr>
          <a:xfrm>
            <a:off x="9420111" y="2191888"/>
            <a:ext cx="712694" cy="2140324"/>
            <a:chOff x="8796526" y="2484140"/>
            <a:chExt cx="807720" cy="2425700"/>
          </a:xfrm>
        </p:grpSpPr>
        <p:sp>
          <p:nvSpPr>
            <p:cNvPr id="267" name="object 267"/>
            <p:cNvSpPr/>
            <p:nvPr/>
          </p:nvSpPr>
          <p:spPr>
            <a:xfrm>
              <a:off x="9301071" y="2490490"/>
              <a:ext cx="296545" cy="457200"/>
            </a:xfrm>
            <a:custGeom>
              <a:avLst/>
              <a:gdLst/>
              <a:ahLst/>
              <a:cxnLst/>
              <a:rect l="l" t="t" r="r" b="b"/>
              <a:pathLst>
                <a:path w="296545" h="457200">
                  <a:moveTo>
                    <a:pt x="0" y="0"/>
                  </a:moveTo>
                  <a:lnTo>
                    <a:pt x="0" y="114198"/>
                  </a:lnTo>
                  <a:lnTo>
                    <a:pt x="296429" y="114198"/>
                  </a:lnTo>
                  <a:lnTo>
                    <a:pt x="296429" y="456792"/>
                  </a:lnTo>
                  <a:lnTo>
                    <a:pt x="182231" y="456792"/>
                  </a:lnTo>
                </a:path>
              </a:pathLst>
            </a:custGeom>
            <a:ln w="12688">
              <a:solidFill>
                <a:srgbClr val="404040"/>
              </a:solidFill>
            </a:ln>
          </p:spPr>
          <p:txBody>
            <a:bodyPr wrap="square" lIns="0" tIns="0" rIns="0" bIns="0" rtlCol="0"/>
            <a:lstStyle/>
            <a:p>
              <a:endParaRPr dirty="0"/>
            </a:p>
          </p:txBody>
        </p:sp>
        <p:pic>
          <p:nvPicPr>
            <p:cNvPr id="268" name="object 268"/>
            <p:cNvPicPr/>
            <p:nvPr/>
          </p:nvPicPr>
          <p:blipFill>
            <a:blip r:embed="rId56" cstate="print"/>
            <a:stretch>
              <a:fillRect/>
            </a:stretch>
          </p:blipFill>
          <p:spPr>
            <a:xfrm>
              <a:off x="8817490" y="4449241"/>
              <a:ext cx="690109" cy="460093"/>
            </a:xfrm>
            <a:prstGeom prst="rect">
              <a:avLst/>
            </a:prstGeom>
          </p:spPr>
        </p:pic>
        <p:pic>
          <p:nvPicPr>
            <p:cNvPr id="269" name="object 269"/>
            <p:cNvPicPr/>
            <p:nvPr/>
          </p:nvPicPr>
          <p:blipFill>
            <a:blip r:embed="rId2" cstate="print"/>
            <a:stretch>
              <a:fillRect/>
            </a:stretch>
          </p:blipFill>
          <p:spPr>
            <a:xfrm>
              <a:off x="8798114" y="4431858"/>
              <a:ext cx="685188" cy="456792"/>
            </a:xfrm>
            <a:prstGeom prst="rect">
              <a:avLst/>
            </a:prstGeom>
          </p:spPr>
        </p:pic>
        <p:sp>
          <p:nvSpPr>
            <p:cNvPr id="270" name="object 270"/>
            <p:cNvSpPr/>
            <p:nvPr/>
          </p:nvSpPr>
          <p:spPr>
            <a:xfrm>
              <a:off x="8798114" y="4431858"/>
              <a:ext cx="685800" cy="457200"/>
            </a:xfrm>
            <a:custGeom>
              <a:avLst/>
              <a:gdLst/>
              <a:ahLst/>
              <a:cxnLst/>
              <a:rect l="l" t="t" r="r" b="b"/>
              <a:pathLst>
                <a:path w="685800" h="457200">
                  <a:moveTo>
                    <a:pt x="0" y="456792"/>
                  </a:moveTo>
                  <a:lnTo>
                    <a:pt x="0" y="0"/>
                  </a:lnTo>
                  <a:lnTo>
                    <a:pt x="685188" y="0"/>
                  </a:lnTo>
                  <a:lnTo>
                    <a:pt x="685188" y="456792"/>
                  </a:lnTo>
                  <a:lnTo>
                    <a:pt x="0" y="456792"/>
                  </a:lnTo>
                  <a:close/>
                </a:path>
              </a:pathLst>
            </a:custGeom>
            <a:ln w="3175">
              <a:solidFill>
                <a:srgbClr val="404040"/>
              </a:solidFill>
            </a:ln>
          </p:spPr>
          <p:txBody>
            <a:bodyPr wrap="square" lIns="0" tIns="0" rIns="0" bIns="0" rtlCol="0"/>
            <a:lstStyle/>
            <a:p>
              <a:endParaRPr dirty="0"/>
            </a:p>
          </p:txBody>
        </p:sp>
      </p:grpSp>
      <p:sp>
        <p:nvSpPr>
          <p:cNvPr id="271" name="object 271"/>
          <p:cNvSpPr txBox="1"/>
          <p:nvPr/>
        </p:nvSpPr>
        <p:spPr>
          <a:xfrm>
            <a:off x="9433175" y="3933560"/>
            <a:ext cx="582146" cy="332557"/>
          </a:xfrm>
          <a:prstGeom prst="rect">
            <a:avLst/>
          </a:prstGeom>
        </p:spPr>
        <p:txBody>
          <a:bodyPr vert="horz" wrap="square" lIns="0" tIns="11206" rIns="0" bIns="0" rtlCol="0">
            <a:spAutoFit/>
          </a:bodyPr>
          <a:lstStyle/>
          <a:p>
            <a:pPr marL="38662" marR="4483" indent="-28016">
              <a:spcBef>
                <a:spcPts val="88"/>
              </a:spcBef>
            </a:pPr>
            <a:r>
              <a:rPr sz="529" b="1" dirty="0">
                <a:latin typeface="Arial"/>
                <a:cs typeface="Arial"/>
              </a:rPr>
              <a:t>P</a:t>
            </a:r>
            <a:r>
              <a:rPr sz="529" b="1" spc="-4" dirty="0">
                <a:latin typeface="Arial"/>
                <a:cs typeface="Arial"/>
              </a:rPr>
              <a:t>.3.</a:t>
            </a:r>
            <a:r>
              <a:rPr sz="529" b="1" dirty="0">
                <a:latin typeface="Arial"/>
                <a:cs typeface="Arial"/>
              </a:rPr>
              <a:t>9</a:t>
            </a:r>
            <a:r>
              <a:rPr sz="529" b="1" spc="-4" dirty="0">
                <a:latin typeface="Arial"/>
                <a:cs typeface="Arial"/>
              </a:rPr>
              <a:t>.</a:t>
            </a:r>
            <a:r>
              <a:rPr sz="529" b="1" dirty="0">
                <a:latin typeface="Arial"/>
                <a:cs typeface="Arial"/>
              </a:rPr>
              <a:t>4</a:t>
            </a:r>
            <a:r>
              <a:rPr sz="529" b="1" spc="-4" dirty="0">
                <a:latin typeface="Arial"/>
                <a:cs typeface="Arial"/>
              </a:rPr>
              <a:t> L</a:t>
            </a:r>
            <a:r>
              <a:rPr sz="529" b="1" spc="4" dirty="0">
                <a:latin typeface="Arial"/>
                <a:cs typeface="Arial"/>
              </a:rPr>
              <a:t>i</a:t>
            </a:r>
            <a:r>
              <a:rPr sz="529" b="1" spc="-4" dirty="0">
                <a:latin typeface="Arial"/>
                <a:cs typeface="Arial"/>
              </a:rPr>
              <a:t>na</a:t>
            </a:r>
            <a:r>
              <a:rPr sz="529" b="1" dirty="0">
                <a:latin typeface="Arial"/>
                <a:cs typeface="Arial"/>
              </a:rPr>
              <a:t>c</a:t>
            </a:r>
            <a:r>
              <a:rPr sz="529" b="1" spc="-4" dirty="0">
                <a:latin typeface="Arial"/>
                <a:cs typeface="Arial"/>
              </a:rPr>
              <a:t>/SCL  Networking</a:t>
            </a:r>
            <a:r>
              <a:rPr sz="529" b="1" spc="-26" dirty="0">
                <a:latin typeface="Arial"/>
                <a:cs typeface="Arial"/>
              </a:rPr>
              <a:t> </a:t>
            </a:r>
            <a:r>
              <a:rPr sz="529" b="1" spc="-4" dirty="0">
                <a:latin typeface="Arial"/>
                <a:cs typeface="Arial"/>
              </a:rPr>
              <a:t>and</a:t>
            </a:r>
            <a:endParaRPr sz="529" dirty="0">
              <a:latin typeface="Arial"/>
              <a:cs typeface="Arial"/>
            </a:endParaRPr>
          </a:p>
          <a:p>
            <a:pPr marL="113746">
              <a:lnSpc>
                <a:spcPts val="631"/>
              </a:lnSpc>
            </a:pPr>
            <a:r>
              <a:rPr sz="529" b="1" spc="-4" dirty="0">
                <a:latin typeface="Arial"/>
                <a:cs typeface="Arial"/>
              </a:rPr>
              <a:t>Computing</a:t>
            </a:r>
            <a:endParaRPr sz="529" dirty="0">
              <a:latin typeface="Arial"/>
              <a:cs typeface="Arial"/>
            </a:endParaRPr>
          </a:p>
          <a:p>
            <a:pPr marL="109824"/>
            <a:r>
              <a:rPr sz="529" spc="-4" dirty="0">
                <a:latin typeface="Arial"/>
                <a:cs typeface="Arial"/>
              </a:rPr>
              <a:t>Ala</a:t>
            </a:r>
            <a:r>
              <a:rPr sz="529" dirty="0">
                <a:latin typeface="Arial"/>
                <a:cs typeface="Arial"/>
              </a:rPr>
              <a:t>n</a:t>
            </a:r>
            <a:r>
              <a:rPr sz="529" spc="-4" dirty="0">
                <a:latin typeface="Arial"/>
                <a:cs typeface="Arial"/>
              </a:rPr>
              <a:t> J</a:t>
            </a:r>
            <a:r>
              <a:rPr sz="529" dirty="0">
                <a:latin typeface="Arial"/>
                <a:cs typeface="Arial"/>
              </a:rPr>
              <a:t>u</a:t>
            </a:r>
            <a:r>
              <a:rPr sz="529" spc="-4" dirty="0">
                <a:latin typeface="Arial"/>
                <a:cs typeface="Arial"/>
              </a:rPr>
              <a:t>stice</a:t>
            </a:r>
            <a:endParaRPr sz="529" dirty="0">
              <a:latin typeface="Arial"/>
              <a:cs typeface="Arial"/>
            </a:endParaRPr>
          </a:p>
        </p:txBody>
      </p:sp>
      <p:grpSp>
        <p:nvGrpSpPr>
          <p:cNvPr id="272" name="object 272"/>
          <p:cNvGrpSpPr/>
          <p:nvPr/>
        </p:nvGrpSpPr>
        <p:grpSpPr>
          <a:xfrm>
            <a:off x="5831946" y="2191888"/>
            <a:ext cx="4300818" cy="2643468"/>
            <a:chOff x="4729939" y="2484140"/>
            <a:chExt cx="4874260" cy="2995930"/>
          </a:xfrm>
        </p:grpSpPr>
        <p:sp>
          <p:nvSpPr>
            <p:cNvPr id="273" name="object 273"/>
            <p:cNvSpPr/>
            <p:nvPr/>
          </p:nvSpPr>
          <p:spPr>
            <a:xfrm>
              <a:off x="9301071" y="2490490"/>
              <a:ext cx="296545" cy="2169795"/>
            </a:xfrm>
            <a:custGeom>
              <a:avLst/>
              <a:gdLst/>
              <a:ahLst/>
              <a:cxnLst/>
              <a:rect l="l" t="t" r="r" b="b"/>
              <a:pathLst>
                <a:path w="296545" h="2169795">
                  <a:moveTo>
                    <a:pt x="0" y="0"/>
                  </a:moveTo>
                  <a:lnTo>
                    <a:pt x="0" y="114198"/>
                  </a:lnTo>
                  <a:lnTo>
                    <a:pt x="296429" y="114198"/>
                  </a:lnTo>
                  <a:lnTo>
                    <a:pt x="296429" y="2169764"/>
                  </a:lnTo>
                  <a:lnTo>
                    <a:pt x="182231" y="2169764"/>
                  </a:lnTo>
                </a:path>
              </a:pathLst>
            </a:custGeom>
            <a:ln w="12688">
              <a:solidFill>
                <a:srgbClr val="404040"/>
              </a:solidFill>
            </a:ln>
          </p:spPr>
          <p:txBody>
            <a:bodyPr wrap="square" lIns="0" tIns="0" rIns="0" bIns="0" rtlCol="0"/>
            <a:lstStyle/>
            <a:p>
              <a:endParaRPr dirty="0"/>
            </a:p>
          </p:txBody>
        </p:sp>
        <p:pic>
          <p:nvPicPr>
            <p:cNvPr id="274" name="object 274"/>
            <p:cNvPicPr/>
            <p:nvPr/>
          </p:nvPicPr>
          <p:blipFill>
            <a:blip r:embed="rId57" cstate="print"/>
            <a:stretch>
              <a:fillRect/>
            </a:stretch>
          </p:blipFill>
          <p:spPr>
            <a:xfrm>
              <a:off x="4748909" y="5018619"/>
              <a:ext cx="690109" cy="460887"/>
            </a:xfrm>
            <a:prstGeom prst="rect">
              <a:avLst/>
            </a:prstGeom>
          </p:spPr>
        </p:pic>
        <p:pic>
          <p:nvPicPr>
            <p:cNvPr id="275" name="object 275"/>
            <p:cNvPicPr/>
            <p:nvPr/>
          </p:nvPicPr>
          <p:blipFill>
            <a:blip r:embed="rId58" cstate="print"/>
            <a:stretch>
              <a:fillRect/>
            </a:stretch>
          </p:blipFill>
          <p:spPr>
            <a:xfrm>
              <a:off x="4731527" y="5002849"/>
              <a:ext cx="685188" cy="457602"/>
            </a:xfrm>
            <a:prstGeom prst="rect">
              <a:avLst/>
            </a:prstGeom>
          </p:spPr>
        </p:pic>
        <p:sp>
          <p:nvSpPr>
            <p:cNvPr id="276" name="object 276"/>
            <p:cNvSpPr/>
            <p:nvPr/>
          </p:nvSpPr>
          <p:spPr>
            <a:xfrm>
              <a:off x="4731527" y="5002849"/>
              <a:ext cx="685800" cy="457834"/>
            </a:xfrm>
            <a:custGeom>
              <a:avLst/>
              <a:gdLst/>
              <a:ahLst/>
              <a:cxnLst/>
              <a:rect l="l" t="t" r="r" b="b"/>
              <a:pathLst>
                <a:path w="685800" h="457835">
                  <a:moveTo>
                    <a:pt x="0" y="457602"/>
                  </a:moveTo>
                  <a:lnTo>
                    <a:pt x="0" y="0"/>
                  </a:lnTo>
                  <a:lnTo>
                    <a:pt x="685188" y="0"/>
                  </a:lnTo>
                  <a:lnTo>
                    <a:pt x="685188" y="457602"/>
                  </a:lnTo>
                  <a:lnTo>
                    <a:pt x="0" y="457602"/>
                  </a:lnTo>
                  <a:close/>
                </a:path>
              </a:pathLst>
            </a:custGeom>
            <a:ln w="3175">
              <a:solidFill>
                <a:srgbClr val="404040"/>
              </a:solidFill>
            </a:ln>
          </p:spPr>
          <p:txBody>
            <a:bodyPr wrap="square" lIns="0" tIns="0" rIns="0" bIns="0" rtlCol="0"/>
            <a:lstStyle/>
            <a:p>
              <a:endParaRPr dirty="0"/>
            </a:p>
          </p:txBody>
        </p:sp>
      </p:grpSp>
      <p:sp>
        <p:nvSpPr>
          <p:cNvPr id="277" name="object 277"/>
          <p:cNvSpPr txBox="1"/>
          <p:nvPr/>
        </p:nvSpPr>
        <p:spPr>
          <a:xfrm>
            <a:off x="5850734" y="4477395"/>
            <a:ext cx="572060" cy="255613"/>
          </a:xfrm>
          <a:prstGeom prst="rect">
            <a:avLst/>
          </a:prstGeom>
        </p:spPr>
        <p:txBody>
          <a:bodyPr vert="horz" wrap="square" lIns="0" tIns="11206" rIns="0" bIns="0" rtlCol="0">
            <a:spAutoFit/>
          </a:bodyPr>
          <a:lstStyle/>
          <a:p>
            <a:pPr marL="11206" marR="4483" indent="64998">
              <a:spcBef>
                <a:spcPts val="88"/>
              </a:spcBef>
            </a:pPr>
            <a:r>
              <a:rPr sz="529" b="1" spc="-4" dirty="0">
                <a:latin typeface="Arial"/>
                <a:cs typeface="Arial"/>
              </a:rPr>
              <a:t>P.3.5.5 Warm </a:t>
            </a:r>
            <a:r>
              <a:rPr sz="529" b="1" dirty="0">
                <a:latin typeface="Arial"/>
                <a:cs typeface="Arial"/>
              </a:rPr>
              <a:t> </a:t>
            </a:r>
            <a:r>
              <a:rPr sz="529" b="1" spc="-4" dirty="0">
                <a:latin typeface="Arial"/>
                <a:cs typeface="Arial"/>
              </a:rPr>
              <a:t>L</a:t>
            </a:r>
            <a:r>
              <a:rPr sz="529" b="1" spc="4" dirty="0">
                <a:latin typeface="Arial"/>
                <a:cs typeface="Arial"/>
              </a:rPr>
              <a:t>i</a:t>
            </a:r>
            <a:r>
              <a:rPr sz="529" b="1" spc="-4" dirty="0">
                <a:latin typeface="Arial"/>
                <a:cs typeface="Arial"/>
              </a:rPr>
              <a:t>na</a:t>
            </a:r>
            <a:r>
              <a:rPr sz="529" b="1" dirty="0">
                <a:latin typeface="Arial"/>
                <a:cs typeface="Arial"/>
              </a:rPr>
              <a:t>c </a:t>
            </a:r>
            <a:r>
              <a:rPr sz="529" b="1" spc="-4" dirty="0">
                <a:latin typeface="Arial"/>
                <a:cs typeface="Arial"/>
              </a:rPr>
              <a:t>Te</a:t>
            </a:r>
            <a:r>
              <a:rPr sz="529" b="1" dirty="0">
                <a:latin typeface="Arial"/>
                <a:cs typeface="Arial"/>
              </a:rPr>
              <a:t>st</a:t>
            </a:r>
            <a:r>
              <a:rPr sz="529" b="1" spc="-4" dirty="0">
                <a:latin typeface="Arial"/>
                <a:cs typeface="Arial"/>
              </a:rPr>
              <a:t> </a:t>
            </a:r>
            <a:r>
              <a:rPr sz="529" b="1" dirty="0">
                <a:latin typeface="Arial"/>
                <a:cs typeface="Arial"/>
              </a:rPr>
              <a:t>HVCM</a:t>
            </a:r>
            <a:endParaRPr sz="529" dirty="0">
              <a:latin typeface="Arial"/>
              <a:cs typeface="Arial"/>
            </a:endParaRPr>
          </a:p>
          <a:p>
            <a:pPr marL="82928"/>
            <a:r>
              <a:rPr sz="529" spc="-4" dirty="0">
                <a:latin typeface="Arial"/>
                <a:cs typeface="Arial"/>
              </a:rPr>
              <a:t>Ch</a:t>
            </a:r>
            <a:r>
              <a:rPr sz="529" dirty="0">
                <a:latin typeface="Arial"/>
                <a:cs typeface="Arial"/>
              </a:rPr>
              <a:t>r</a:t>
            </a:r>
            <a:r>
              <a:rPr sz="529" spc="-9" dirty="0">
                <a:latin typeface="Arial"/>
                <a:cs typeface="Arial"/>
              </a:rPr>
              <a:t>i</a:t>
            </a:r>
            <a:r>
              <a:rPr sz="529" dirty="0">
                <a:latin typeface="Arial"/>
                <a:cs typeface="Arial"/>
              </a:rPr>
              <a:t>s </a:t>
            </a:r>
            <a:r>
              <a:rPr sz="529" spc="-4" dirty="0">
                <a:latin typeface="Arial"/>
                <a:cs typeface="Arial"/>
              </a:rPr>
              <a:t>P</a:t>
            </a:r>
            <a:r>
              <a:rPr sz="529" dirty="0">
                <a:latin typeface="Arial"/>
                <a:cs typeface="Arial"/>
              </a:rPr>
              <a:t>a</a:t>
            </a:r>
            <a:r>
              <a:rPr sz="529" spc="-4" dirty="0">
                <a:latin typeface="Arial"/>
                <a:cs typeface="Arial"/>
              </a:rPr>
              <a:t>ppas</a:t>
            </a:r>
            <a:endParaRPr sz="529" dirty="0">
              <a:latin typeface="Arial"/>
              <a:cs typeface="Arial"/>
            </a:endParaRPr>
          </a:p>
        </p:txBody>
      </p:sp>
      <p:grpSp>
        <p:nvGrpSpPr>
          <p:cNvPr id="278" name="object 278"/>
          <p:cNvGrpSpPr/>
          <p:nvPr/>
        </p:nvGrpSpPr>
        <p:grpSpPr>
          <a:xfrm>
            <a:off x="5726981" y="2191888"/>
            <a:ext cx="730624" cy="3149974"/>
            <a:chOff x="4610979" y="2484140"/>
            <a:chExt cx="828040" cy="3569970"/>
          </a:xfrm>
        </p:grpSpPr>
        <p:sp>
          <p:nvSpPr>
            <p:cNvPr id="279" name="object 279"/>
            <p:cNvSpPr/>
            <p:nvPr/>
          </p:nvSpPr>
          <p:spPr>
            <a:xfrm>
              <a:off x="4617329" y="2490490"/>
              <a:ext cx="411480" cy="2741295"/>
            </a:xfrm>
            <a:custGeom>
              <a:avLst/>
              <a:gdLst/>
              <a:ahLst/>
              <a:cxnLst/>
              <a:rect l="l" t="t" r="r" b="b"/>
              <a:pathLst>
                <a:path w="411479" h="2741295">
                  <a:moveTo>
                    <a:pt x="411437" y="0"/>
                  </a:moveTo>
                  <a:lnTo>
                    <a:pt x="411437" y="114198"/>
                  </a:lnTo>
                  <a:lnTo>
                    <a:pt x="0" y="114198"/>
                  </a:lnTo>
                  <a:lnTo>
                    <a:pt x="0" y="2740754"/>
                  </a:lnTo>
                  <a:lnTo>
                    <a:pt x="114198" y="2740754"/>
                  </a:lnTo>
                </a:path>
              </a:pathLst>
            </a:custGeom>
            <a:ln w="12688">
              <a:solidFill>
                <a:srgbClr val="404040"/>
              </a:solidFill>
            </a:ln>
          </p:spPr>
          <p:txBody>
            <a:bodyPr wrap="square" lIns="0" tIns="0" rIns="0" bIns="0" rtlCol="0"/>
            <a:lstStyle/>
            <a:p>
              <a:endParaRPr dirty="0"/>
            </a:p>
          </p:txBody>
        </p:sp>
        <p:pic>
          <p:nvPicPr>
            <p:cNvPr id="280" name="object 280"/>
            <p:cNvPicPr/>
            <p:nvPr/>
          </p:nvPicPr>
          <p:blipFill>
            <a:blip r:embed="rId59" cstate="print"/>
            <a:stretch>
              <a:fillRect/>
            </a:stretch>
          </p:blipFill>
          <p:spPr>
            <a:xfrm>
              <a:off x="4748909" y="5593224"/>
              <a:ext cx="690109" cy="460516"/>
            </a:xfrm>
            <a:prstGeom prst="rect">
              <a:avLst/>
            </a:prstGeom>
          </p:spPr>
        </p:pic>
        <p:pic>
          <p:nvPicPr>
            <p:cNvPr id="281" name="object 281"/>
            <p:cNvPicPr/>
            <p:nvPr/>
          </p:nvPicPr>
          <p:blipFill>
            <a:blip r:embed="rId60" cstate="print"/>
            <a:stretch>
              <a:fillRect/>
            </a:stretch>
          </p:blipFill>
          <p:spPr>
            <a:xfrm>
              <a:off x="4731527" y="5574649"/>
              <a:ext cx="685188" cy="456792"/>
            </a:xfrm>
            <a:prstGeom prst="rect">
              <a:avLst/>
            </a:prstGeom>
          </p:spPr>
        </p:pic>
        <p:sp>
          <p:nvSpPr>
            <p:cNvPr id="282" name="object 282"/>
            <p:cNvSpPr/>
            <p:nvPr/>
          </p:nvSpPr>
          <p:spPr>
            <a:xfrm>
              <a:off x="4731527" y="5574649"/>
              <a:ext cx="685800" cy="457200"/>
            </a:xfrm>
            <a:custGeom>
              <a:avLst/>
              <a:gdLst/>
              <a:ahLst/>
              <a:cxnLst/>
              <a:rect l="l" t="t" r="r" b="b"/>
              <a:pathLst>
                <a:path w="685800" h="457200">
                  <a:moveTo>
                    <a:pt x="0" y="456792"/>
                  </a:moveTo>
                  <a:lnTo>
                    <a:pt x="0" y="0"/>
                  </a:lnTo>
                  <a:lnTo>
                    <a:pt x="685188" y="0"/>
                  </a:lnTo>
                  <a:lnTo>
                    <a:pt x="685188" y="456792"/>
                  </a:lnTo>
                  <a:lnTo>
                    <a:pt x="0" y="456792"/>
                  </a:lnTo>
                  <a:close/>
                </a:path>
              </a:pathLst>
            </a:custGeom>
            <a:ln w="3175">
              <a:solidFill>
                <a:srgbClr val="404040"/>
              </a:solidFill>
            </a:ln>
          </p:spPr>
          <p:txBody>
            <a:bodyPr wrap="square" lIns="0" tIns="0" rIns="0" bIns="0" rtlCol="0"/>
            <a:lstStyle/>
            <a:p>
              <a:endParaRPr dirty="0"/>
            </a:p>
          </p:txBody>
        </p:sp>
      </p:grpSp>
      <p:sp>
        <p:nvSpPr>
          <p:cNvPr id="283" name="object 283"/>
          <p:cNvSpPr txBox="1"/>
          <p:nvPr/>
        </p:nvSpPr>
        <p:spPr>
          <a:xfrm>
            <a:off x="5872881" y="4981209"/>
            <a:ext cx="526676" cy="255613"/>
          </a:xfrm>
          <a:prstGeom prst="rect">
            <a:avLst/>
          </a:prstGeom>
        </p:spPr>
        <p:txBody>
          <a:bodyPr vert="horz" wrap="square" lIns="0" tIns="11206" rIns="0" bIns="0" rtlCol="0">
            <a:spAutoFit/>
          </a:bodyPr>
          <a:lstStyle/>
          <a:p>
            <a:pPr marL="61075" marR="4483" indent="-50429">
              <a:spcBef>
                <a:spcPts val="88"/>
              </a:spcBef>
            </a:pPr>
            <a:r>
              <a:rPr sz="529" b="1" dirty="0">
                <a:latin typeface="Arial"/>
                <a:cs typeface="Arial"/>
              </a:rPr>
              <a:t>P</a:t>
            </a:r>
            <a:r>
              <a:rPr sz="529" b="1" spc="-4" dirty="0">
                <a:latin typeface="Arial"/>
                <a:cs typeface="Arial"/>
              </a:rPr>
              <a:t>.3.</a:t>
            </a:r>
            <a:r>
              <a:rPr sz="529" b="1" dirty="0">
                <a:latin typeface="Arial"/>
                <a:cs typeface="Arial"/>
              </a:rPr>
              <a:t>5</a:t>
            </a:r>
            <a:r>
              <a:rPr sz="529" b="1" spc="-4" dirty="0">
                <a:latin typeface="Arial"/>
                <a:cs typeface="Arial"/>
              </a:rPr>
              <a:t>.</a:t>
            </a:r>
            <a:r>
              <a:rPr sz="529" b="1" dirty="0">
                <a:latin typeface="Arial"/>
                <a:cs typeface="Arial"/>
              </a:rPr>
              <a:t>6</a:t>
            </a:r>
            <a:r>
              <a:rPr sz="529" b="1" spc="-4" dirty="0">
                <a:latin typeface="Arial"/>
                <a:cs typeface="Arial"/>
              </a:rPr>
              <a:t> Up</a:t>
            </a:r>
            <a:r>
              <a:rPr sz="529" b="1" dirty="0">
                <a:latin typeface="Arial"/>
                <a:cs typeface="Arial"/>
              </a:rPr>
              <a:t>g</a:t>
            </a:r>
            <a:r>
              <a:rPr sz="529" b="1" spc="-4" dirty="0">
                <a:latin typeface="Arial"/>
                <a:cs typeface="Arial"/>
              </a:rPr>
              <a:t>r</a:t>
            </a:r>
            <a:r>
              <a:rPr sz="529" b="1" dirty="0">
                <a:latin typeface="Arial"/>
                <a:cs typeface="Arial"/>
              </a:rPr>
              <a:t>a</a:t>
            </a:r>
            <a:r>
              <a:rPr sz="529" b="1" spc="-4" dirty="0">
                <a:latin typeface="Arial"/>
                <a:cs typeface="Arial"/>
              </a:rPr>
              <a:t>d</a:t>
            </a:r>
            <a:r>
              <a:rPr sz="529" b="1" dirty="0">
                <a:latin typeface="Arial"/>
                <a:cs typeface="Arial"/>
              </a:rPr>
              <a:t>e  </a:t>
            </a:r>
            <a:r>
              <a:rPr sz="529" b="1" spc="-4" dirty="0">
                <a:latin typeface="Arial"/>
                <a:cs typeface="Arial"/>
              </a:rPr>
              <a:t>RFQ-Mod1 </a:t>
            </a:r>
            <a:r>
              <a:rPr sz="529" b="1" dirty="0">
                <a:latin typeface="Arial"/>
                <a:cs typeface="Arial"/>
              </a:rPr>
              <a:t> </a:t>
            </a:r>
            <a:r>
              <a:rPr sz="529" spc="-4" dirty="0">
                <a:latin typeface="Arial"/>
                <a:cs typeface="Arial"/>
              </a:rPr>
              <a:t>Chris</a:t>
            </a:r>
            <a:r>
              <a:rPr sz="529" spc="-22" dirty="0">
                <a:latin typeface="Arial"/>
                <a:cs typeface="Arial"/>
              </a:rPr>
              <a:t> </a:t>
            </a:r>
            <a:r>
              <a:rPr sz="529" spc="-4" dirty="0">
                <a:latin typeface="Arial"/>
                <a:cs typeface="Arial"/>
              </a:rPr>
              <a:t>Pappas</a:t>
            </a:r>
            <a:endParaRPr sz="529" dirty="0">
              <a:latin typeface="Arial"/>
              <a:cs typeface="Arial"/>
            </a:endParaRPr>
          </a:p>
        </p:txBody>
      </p:sp>
      <p:sp>
        <p:nvSpPr>
          <p:cNvPr id="284" name="object 284"/>
          <p:cNvSpPr/>
          <p:nvPr/>
        </p:nvSpPr>
        <p:spPr>
          <a:xfrm>
            <a:off x="5732584" y="2197492"/>
            <a:ext cx="363071" cy="2923054"/>
          </a:xfrm>
          <a:custGeom>
            <a:avLst/>
            <a:gdLst/>
            <a:ahLst/>
            <a:cxnLst/>
            <a:rect l="l" t="t" r="r" b="b"/>
            <a:pathLst>
              <a:path w="411479" h="3312795">
                <a:moveTo>
                  <a:pt x="411437" y="0"/>
                </a:moveTo>
                <a:lnTo>
                  <a:pt x="411437" y="114198"/>
                </a:lnTo>
                <a:lnTo>
                  <a:pt x="0" y="114198"/>
                </a:lnTo>
                <a:lnTo>
                  <a:pt x="0" y="3312555"/>
                </a:lnTo>
                <a:lnTo>
                  <a:pt x="114198" y="3312555"/>
                </a:lnTo>
              </a:path>
            </a:pathLst>
          </a:custGeom>
          <a:ln w="12688">
            <a:solidFill>
              <a:srgbClr val="404040"/>
            </a:solidFill>
          </a:ln>
        </p:spPr>
        <p:txBody>
          <a:bodyPr wrap="square" lIns="0" tIns="0" rIns="0" bIns="0" rtlCol="0"/>
          <a:lstStyle/>
          <a:p>
            <a:endParaRPr dirty="0"/>
          </a:p>
        </p:txBody>
      </p:sp>
      <p:sp>
        <p:nvSpPr>
          <p:cNvPr id="285" name="Rectangle 284">
            <a:extLst>
              <a:ext uri="{FF2B5EF4-FFF2-40B4-BE49-F238E27FC236}">
                <a16:creationId xmlns:a16="http://schemas.microsoft.com/office/drawing/2014/main" id="{5631E4DE-9808-4741-9694-55B7FED63DBD}"/>
              </a:ext>
            </a:extLst>
          </p:cNvPr>
          <p:cNvSpPr/>
          <p:nvPr/>
        </p:nvSpPr>
        <p:spPr>
          <a:xfrm>
            <a:off x="7532399" y="1485150"/>
            <a:ext cx="896509" cy="2943043"/>
          </a:xfrm>
          <a:prstGeom prst="rect">
            <a:avLst/>
          </a:prstGeom>
          <a:noFill/>
          <a:ln w="38100">
            <a:solidFill>
              <a:srgbClr val="FF00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86" name="Rectangle: Rounded Corners 15">
            <a:extLst>
              <a:ext uri="{FF2B5EF4-FFF2-40B4-BE49-F238E27FC236}">
                <a16:creationId xmlns:a16="http://schemas.microsoft.com/office/drawing/2014/main" id="{8173BBBB-5E4D-4FC4-9D48-86E8C6A93D76}"/>
              </a:ext>
            </a:extLst>
          </p:cNvPr>
          <p:cNvSpPr/>
          <p:nvPr/>
        </p:nvSpPr>
        <p:spPr>
          <a:xfrm>
            <a:off x="10029096" y="188261"/>
            <a:ext cx="1830671"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5</a:t>
            </a:r>
            <a:endParaRPr lang="en-US" b="1" dirty="0">
              <a:solidFill>
                <a:schemeClr val="bg1"/>
              </a:solidFill>
            </a:endParaRPr>
          </a:p>
        </p:txBody>
      </p:sp>
      <p:sp>
        <p:nvSpPr>
          <p:cNvPr id="287" name="Title 1">
            <a:extLst>
              <a:ext uri="{FF2B5EF4-FFF2-40B4-BE49-F238E27FC236}">
                <a16:creationId xmlns:a16="http://schemas.microsoft.com/office/drawing/2014/main" id="{FFC8C0DF-5BC6-43B2-BF74-6BA5BC1F4A27}"/>
              </a:ext>
            </a:extLst>
          </p:cNvPr>
          <p:cNvSpPr txBox="1">
            <a:spLocks/>
          </p:cNvSpPr>
          <p:nvPr/>
        </p:nvSpPr>
        <p:spPr>
          <a:xfrm>
            <a:off x="429767" y="274320"/>
            <a:ext cx="11430000" cy="539496"/>
          </a:xfrm>
          <a:prstGeom prst="rect">
            <a:avLst/>
          </a:prstGeom>
        </p:spPr>
        <p:txBody>
          <a:bodyPr/>
          <a:lstStyle>
            <a:lvl1pPr algn="l" rtl="0" eaLnBrk="1" fontAlgn="base" hangingPunct="1">
              <a:lnSpc>
                <a:spcPct val="90000"/>
              </a:lnSpc>
              <a:spcBef>
                <a:spcPct val="0"/>
              </a:spcBef>
              <a:spcAft>
                <a:spcPct val="0"/>
              </a:spcAft>
              <a:defRPr sz="3200" b="0" kern="1200">
                <a:solidFill>
                  <a:schemeClr val="tx1"/>
                </a:solidFill>
                <a:latin typeface="Century Gothic" panose="020B0502020202020204" pitchFamily="34" charset="0"/>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a:lstStyle>
          <a:p>
            <a:r>
              <a:rPr lang="en-US" dirty="0"/>
              <a:t>Organization</a:t>
            </a:r>
          </a:p>
        </p:txBody>
      </p:sp>
      <p:sp>
        <p:nvSpPr>
          <p:cNvPr id="289" name="TextBox 288">
            <a:extLst>
              <a:ext uri="{FF2B5EF4-FFF2-40B4-BE49-F238E27FC236}">
                <a16:creationId xmlns:a16="http://schemas.microsoft.com/office/drawing/2014/main" id="{61952767-1F41-4F73-81D9-49CDFA432B95}"/>
              </a:ext>
            </a:extLst>
          </p:cNvPr>
          <p:cNvSpPr txBox="1"/>
          <p:nvPr/>
        </p:nvSpPr>
        <p:spPr>
          <a:xfrm>
            <a:off x="7500951" y="4689748"/>
            <a:ext cx="1481387" cy="1158779"/>
          </a:xfrm>
          <a:prstGeom prst="rect">
            <a:avLst/>
          </a:prstGeom>
          <a:noFill/>
        </p:spPr>
        <p:txBody>
          <a:bodyPr wrap="square" rtlCol="0">
            <a:spAutoFit/>
          </a:bodyPr>
          <a:lstStyle/>
          <a:p>
            <a:pPr algn="l">
              <a:lnSpc>
                <a:spcPct val="90000"/>
              </a:lnSpc>
            </a:pPr>
            <a:r>
              <a:rPr lang="en-US" sz="900" b="1" dirty="0">
                <a:latin typeface="+mn-lt"/>
              </a:rPr>
              <a:t>John Kristy</a:t>
            </a:r>
          </a:p>
          <a:p>
            <a:pPr algn="l">
              <a:lnSpc>
                <a:spcPct val="90000"/>
              </a:lnSpc>
            </a:pPr>
            <a:r>
              <a:rPr lang="en-US" sz="800" dirty="0">
                <a:latin typeface="+mn-lt"/>
              </a:rPr>
              <a:t>(Installation Coordinator)</a:t>
            </a:r>
          </a:p>
          <a:p>
            <a:pPr algn="l">
              <a:lnSpc>
                <a:spcPct val="90000"/>
              </a:lnSpc>
            </a:pPr>
            <a:endParaRPr lang="en-US" sz="800" dirty="0">
              <a:latin typeface="+mn-lt"/>
            </a:endParaRPr>
          </a:p>
          <a:p>
            <a:pPr algn="l">
              <a:lnSpc>
                <a:spcPct val="90000"/>
              </a:lnSpc>
            </a:pPr>
            <a:r>
              <a:rPr lang="en-US" sz="800" b="1" dirty="0">
                <a:latin typeface="+mn-lt"/>
              </a:rPr>
              <a:t>William Barnett </a:t>
            </a:r>
          </a:p>
          <a:p>
            <a:pPr algn="l">
              <a:lnSpc>
                <a:spcPct val="90000"/>
              </a:lnSpc>
            </a:pPr>
            <a:r>
              <a:rPr lang="en-US" sz="800" dirty="0">
                <a:latin typeface="+mn-lt"/>
              </a:rPr>
              <a:t>(Electrical SME)</a:t>
            </a:r>
          </a:p>
          <a:p>
            <a:pPr algn="l">
              <a:lnSpc>
                <a:spcPct val="90000"/>
              </a:lnSpc>
            </a:pPr>
            <a:endParaRPr lang="en-US" sz="800" dirty="0">
              <a:latin typeface="+mn-lt"/>
            </a:endParaRPr>
          </a:p>
          <a:p>
            <a:pPr algn="l">
              <a:lnSpc>
                <a:spcPct val="90000"/>
              </a:lnSpc>
            </a:pPr>
            <a:r>
              <a:rPr lang="en-US" sz="800" b="1" dirty="0">
                <a:latin typeface="+mn-lt"/>
              </a:rPr>
              <a:t>David Carlson</a:t>
            </a:r>
          </a:p>
          <a:p>
            <a:pPr algn="l">
              <a:lnSpc>
                <a:spcPct val="90000"/>
              </a:lnSpc>
            </a:pPr>
            <a:r>
              <a:rPr lang="en-US" sz="800" dirty="0">
                <a:latin typeface="+mn-lt"/>
              </a:rPr>
              <a:t>(Elect. Installation Coord.)</a:t>
            </a:r>
          </a:p>
          <a:p>
            <a:pPr algn="l">
              <a:lnSpc>
                <a:spcPct val="90000"/>
              </a:lnSpc>
            </a:pPr>
            <a:endParaRPr lang="en-US" sz="600" dirty="0">
              <a:latin typeface="+mn-lt"/>
            </a:endParaRPr>
          </a:p>
          <a:p>
            <a:pPr algn="l">
              <a:lnSpc>
                <a:spcPct val="90000"/>
              </a:lnSpc>
            </a:pPr>
            <a:r>
              <a:rPr lang="en-US" sz="600" dirty="0">
                <a:latin typeface="+mn-lt"/>
              </a:rPr>
              <a:t> </a:t>
            </a:r>
          </a:p>
        </p:txBody>
      </p:sp>
      <p:sp>
        <p:nvSpPr>
          <p:cNvPr id="288" name="Rectangle 287">
            <a:extLst>
              <a:ext uri="{FF2B5EF4-FFF2-40B4-BE49-F238E27FC236}">
                <a16:creationId xmlns:a16="http://schemas.microsoft.com/office/drawing/2014/main" id="{145DCAC3-38B8-4B38-8F19-A87C325DDDF5}"/>
              </a:ext>
            </a:extLst>
          </p:cNvPr>
          <p:cNvSpPr/>
          <p:nvPr/>
        </p:nvSpPr>
        <p:spPr>
          <a:xfrm>
            <a:off x="7526485" y="4611697"/>
            <a:ext cx="1455853" cy="1342172"/>
          </a:xfrm>
          <a:prstGeom prst="rect">
            <a:avLst/>
          </a:prstGeom>
          <a:noFill/>
          <a:ln w="12700">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Progress since CD 2/3</a:t>
            </a:r>
          </a:p>
        </p:txBody>
      </p:sp>
      <p:sp>
        <p:nvSpPr>
          <p:cNvPr id="3" name="Content Placeholder 2"/>
          <p:cNvSpPr>
            <a:spLocks noGrp="1"/>
          </p:cNvSpPr>
          <p:nvPr>
            <p:ph idx="1"/>
          </p:nvPr>
        </p:nvSpPr>
        <p:spPr>
          <a:xfrm>
            <a:off x="448055" y="947148"/>
            <a:ext cx="11430000" cy="5545092"/>
          </a:xfrm>
        </p:spPr>
        <p:txBody>
          <a:bodyPr/>
          <a:lstStyle/>
          <a:p>
            <a:r>
              <a:rPr lang="en-US" dirty="0"/>
              <a:t>P.3.7.2 New KL-06 SCL DI Water Cooling System</a:t>
            </a:r>
          </a:p>
          <a:p>
            <a:pPr lvl="1"/>
            <a:r>
              <a:rPr lang="en-US" dirty="0"/>
              <a:t>CD 2/3 12 Month Look-Ahead</a:t>
            </a:r>
          </a:p>
          <a:p>
            <a:pPr lvl="2"/>
            <a:r>
              <a:rPr lang="en-US" i="1" dirty="0"/>
              <a:t>“Construction is scheduled to be completed in January 2021 (CD 3B scope), except for piping tie ins to the RF equipment after it is installed later in 2021/2022”</a:t>
            </a:r>
          </a:p>
          <a:p>
            <a:pPr lvl="1"/>
            <a:endParaRPr lang="en-US" dirty="0"/>
          </a:p>
          <a:p>
            <a:pPr lvl="1"/>
            <a:r>
              <a:rPr lang="en-US" dirty="0"/>
              <a:t>Progress:</a:t>
            </a:r>
          </a:p>
          <a:p>
            <a:pPr lvl="2"/>
            <a:r>
              <a:rPr lang="en-US" dirty="0"/>
              <a:t>Construction was completed in April 2021 for the Klystron Gallery Bldg. SCL expansion which included the KL-06 pump room, equipment, instruments, and all piping </a:t>
            </a:r>
          </a:p>
          <a:p>
            <a:pPr lvl="2"/>
            <a:r>
              <a:rPr lang="en-US" dirty="0"/>
              <a:t>The KL-06 DI water cooling system pump room equipment and instruments have been fully tested, and controls programming has been completed and tested </a:t>
            </a:r>
          </a:p>
          <a:p>
            <a:pPr lvl="2"/>
            <a:r>
              <a:rPr lang="en-US" dirty="0"/>
              <a:t>Remaining work includes installation of the RF Transmitter Cooling Carts (TRCC) and water connections to the RF Equipment once installed in the Klystron Gallery</a:t>
            </a:r>
          </a:p>
          <a:p>
            <a:pPr lvl="2"/>
            <a:r>
              <a:rPr lang="en-US" dirty="0"/>
              <a:t>KL-06 Commissioning Completion Milestone date is April 2023</a:t>
            </a:r>
            <a:endParaRPr lang="en-US" dirty="0">
              <a:solidFill>
                <a:srgbClr val="FF0000"/>
              </a:solidFill>
            </a:endParaRPr>
          </a:p>
          <a:p>
            <a:pPr marL="0" indent="0">
              <a:buNone/>
            </a:pPr>
            <a:endParaRPr lang="en-US" dirty="0"/>
          </a:p>
        </p:txBody>
      </p:sp>
      <p:sp>
        <p:nvSpPr>
          <p:cNvPr id="7" name="Rectangle: Rounded Corners 6">
            <a:extLst>
              <a:ext uri="{FF2B5EF4-FFF2-40B4-BE49-F238E27FC236}">
                <a16:creationId xmlns:a16="http://schemas.microsoft.com/office/drawing/2014/main" id="{7307627D-3B40-4A13-B375-63B60E48B47A}"/>
              </a:ext>
            </a:extLst>
          </p:cNvPr>
          <p:cNvSpPr/>
          <p:nvPr/>
        </p:nvSpPr>
        <p:spPr>
          <a:xfrm>
            <a:off x="9872830" y="365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1,2</a:t>
            </a:r>
            <a:endParaRPr lang="en-US" b="1" dirty="0">
              <a:solidFill>
                <a:schemeClr val="bg1"/>
              </a:solidFill>
            </a:endParaRPr>
          </a:p>
        </p:txBody>
      </p:sp>
    </p:spTree>
    <p:extLst>
      <p:ext uri="{BB962C8B-B14F-4D97-AF65-F5344CB8AC3E}">
        <p14:creationId xmlns:p14="http://schemas.microsoft.com/office/powerpoint/2010/main" val="2197242812"/>
      </p:ext>
    </p:extLst>
  </p:cSld>
  <p:clrMapOvr>
    <a:masterClrMapping/>
  </p:clrMapOvr>
</p:sld>
</file>

<file path=ppt/theme/theme1.xml><?xml version="1.0" encoding="utf-8"?>
<a:theme xmlns:a="http://schemas.openxmlformats.org/drawingml/2006/main" name="ORNL">
  <a:themeElements>
    <a:clrScheme name="ORNL theme colors 180717 final">
      <a:dk1>
        <a:sysClr val="windowText" lastClr="000000"/>
      </a:dk1>
      <a:lt1>
        <a:sysClr val="window" lastClr="FFFFFF"/>
      </a:lt1>
      <a:dk2>
        <a:srgbClr val="447E59"/>
      </a:dk2>
      <a:lt2>
        <a:srgbClr val="FFFFFF"/>
      </a:lt2>
      <a:accent1>
        <a:srgbClr val="3BA2AD"/>
      </a:accent1>
      <a:accent2>
        <a:srgbClr val="8FBB55"/>
      </a:accent2>
      <a:accent3>
        <a:srgbClr val="5785B7"/>
      </a:accent3>
      <a:accent4>
        <a:srgbClr val="E5A940"/>
      </a:accent4>
      <a:accent5>
        <a:srgbClr val="919785"/>
      </a:accent5>
      <a:accent6>
        <a:srgbClr val="CB4D3D"/>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85000"/>
          </a:schemeClr>
        </a:solidFill>
        <a:ln w="38100">
          <a:solidFill>
            <a:schemeClr val="bg2"/>
          </a:solidFill>
          <a:miter lim="800000"/>
        </a:ln>
        <a:effectLst/>
        <a:scene3d>
          <a:camera prst="orthographicFront">
            <a:rot lat="0" lon="0" rev="0"/>
          </a:camera>
          <a:lightRig rig="threePt" dir="t">
            <a:rot lat="0" lon="0" rev="1200000"/>
          </a:lightRig>
        </a:scene3d>
        <a:sp3d/>
      </a:spPr>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defPPr algn="l">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lnDef>
      <a:spPr>
        <a:ln w="28575">
          <a:solidFill>
            <a:schemeClr val="bg1">
              <a:lumMod val="50000"/>
            </a:schemeClr>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lnSpc>
            <a:spcPct val="90000"/>
          </a:lnSpc>
          <a:defRPr dirty="0" smtClean="0">
            <a:latin typeface="+mn-lt"/>
          </a:defRPr>
        </a:defPPr>
      </a:lstStyle>
    </a:txDef>
  </a:objectDefaults>
  <a:extraClrSchemeLst/>
  <a:extLst>
    <a:ext uri="{05A4C25C-085E-4340-85A3-A5531E510DB2}">
      <thm15:themeFamily xmlns:thm15="http://schemas.microsoft.com/office/thememl/2012/main" name="ORNL 16x9 template 180719" id="{91F5A9DE-0FF5-42D2-8B71-414341298470}" vid="{19B61368-BE15-4FF9-B836-7A1A3976FBB8}"/>
    </a:ext>
  </a:extLst>
</a:theme>
</file>

<file path=ppt/theme/theme2.xml><?xml version="1.0" encoding="utf-8"?>
<a:theme xmlns:a="http://schemas.openxmlformats.org/drawingml/2006/main" name="Office Theme">
  <a:themeElements>
    <a:clrScheme name="ORNL presentation palette 180710">
      <a:dk1>
        <a:sysClr val="windowText" lastClr="000000"/>
      </a:dk1>
      <a:lt1>
        <a:sysClr val="window" lastClr="FFFFFF"/>
      </a:lt1>
      <a:dk2>
        <a:srgbClr val="447E59"/>
      </a:dk2>
      <a:lt2>
        <a:srgbClr val="FFFFFF"/>
      </a:lt2>
      <a:accent1>
        <a:srgbClr val="17A6B6"/>
      </a:accent1>
      <a:accent2>
        <a:srgbClr val="98BA6A"/>
      </a:accent2>
      <a:accent3>
        <a:srgbClr val="5085C0"/>
      </a:accent3>
      <a:accent4>
        <a:srgbClr val="EC855C"/>
      </a:accent4>
      <a:accent5>
        <a:srgbClr val="8E7B6C"/>
      </a:accent5>
      <a:accent6>
        <a:srgbClr val="C75653"/>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RNL presentation palette 180710">
      <a:dk1>
        <a:sysClr val="windowText" lastClr="000000"/>
      </a:dk1>
      <a:lt1>
        <a:sysClr val="window" lastClr="FFFFFF"/>
      </a:lt1>
      <a:dk2>
        <a:srgbClr val="447E59"/>
      </a:dk2>
      <a:lt2>
        <a:srgbClr val="FFFFFF"/>
      </a:lt2>
      <a:accent1>
        <a:srgbClr val="17A6B6"/>
      </a:accent1>
      <a:accent2>
        <a:srgbClr val="98BA6A"/>
      </a:accent2>
      <a:accent3>
        <a:srgbClr val="5085C0"/>
      </a:accent3>
      <a:accent4>
        <a:srgbClr val="EC855C"/>
      </a:accent4>
      <a:accent5>
        <a:srgbClr val="8E7B6C"/>
      </a:accent5>
      <a:accent6>
        <a:srgbClr val="C75653"/>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975B17BC858B94FAA5409F11FF9B884" ma:contentTypeVersion="0" ma:contentTypeDescription="Create a new document." ma:contentTypeScope="" ma:versionID="ba30602e445ba7bd833ef2f532e4a594">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950AF3C-223B-4322-9D84-8F5422CEAFA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4FF1CA81-B025-421E-9746-B1FF59551E5E}">
  <ds:schemaRefs>
    <ds:schemaRef ds:uri="http://schemas.microsoft.com/sharepoint/v3/contenttype/forms"/>
  </ds:schemaRefs>
</ds:datastoreItem>
</file>

<file path=customXml/itemProps3.xml><?xml version="1.0" encoding="utf-8"?>
<ds:datastoreItem xmlns:ds="http://schemas.openxmlformats.org/officeDocument/2006/customXml" ds:itemID="{6B6F5DE5-FF42-42F2-9962-F83010572F4E}">
  <ds:schemaRef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purl.org/dc/term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0</TotalTime>
  <Words>2898</Words>
  <Application>Microsoft Office PowerPoint</Application>
  <PresentationFormat>Widescreen</PresentationFormat>
  <Paragraphs>436</Paragraphs>
  <Slides>29</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Arial</vt:lpstr>
      <vt:lpstr>Arial Black</vt:lpstr>
      <vt:lpstr>Arial Narrow</vt:lpstr>
      <vt:lpstr>Calibri</vt:lpstr>
      <vt:lpstr>Century Gothic</vt:lpstr>
      <vt:lpstr>Wingdings</vt:lpstr>
      <vt:lpstr>ORNL</vt:lpstr>
      <vt:lpstr>PowerPoint Presentation</vt:lpstr>
      <vt:lpstr>Outline</vt:lpstr>
      <vt:lpstr>Scope</vt:lpstr>
      <vt:lpstr>Scope</vt:lpstr>
      <vt:lpstr>Scope</vt:lpstr>
      <vt:lpstr>Scope</vt:lpstr>
      <vt:lpstr>Scope</vt:lpstr>
      <vt:lpstr>PowerPoint Presentation</vt:lpstr>
      <vt:lpstr>Progress since CD 2/3</vt:lpstr>
      <vt:lpstr>Progress since CD 2/3</vt:lpstr>
      <vt:lpstr>Progress since CD 2/3</vt:lpstr>
      <vt:lpstr>Progress since CD 2/3</vt:lpstr>
      <vt:lpstr>Project Change Requests since CD 2/3</vt:lpstr>
      <vt:lpstr>Challenges</vt:lpstr>
      <vt:lpstr>Challenges (cont)</vt:lpstr>
      <vt:lpstr>Final Design Status</vt:lpstr>
      <vt:lpstr>Installation Plans - DI Water Systems </vt:lpstr>
      <vt:lpstr>Installation Plans – SCL RF Electrical Utilities</vt:lpstr>
      <vt:lpstr>Installation Layout by Phase – RF Electrical Utilities</vt:lpstr>
      <vt:lpstr>PowerPoint Presentation</vt:lpstr>
      <vt:lpstr>Budget and Estimate to Complete</vt:lpstr>
      <vt:lpstr>Cost Estimate by FY</vt:lpstr>
      <vt:lpstr>Labor Profile</vt:lpstr>
      <vt:lpstr>P.03.07 Utilities Risk Register</vt:lpstr>
      <vt:lpstr>Responses to Recommendations</vt:lpstr>
      <vt:lpstr>ESH&amp;Q and COVID-19 Impacts</vt:lpstr>
      <vt:lpstr>12-Month Look-Ahead</vt:lpstr>
      <vt:lpstr>12-Month Look-Ahead</vt:lpstr>
      <vt:lpstr>Summary</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
  <cp:revision>1</cp:revision>
  <dcterms:created xsi:type="dcterms:W3CDTF">2018-07-12T19:30:01Z</dcterms:created>
  <dcterms:modified xsi:type="dcterms:W3CDTF">2021-08-30T13:33:35Z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0x0101003975B17BC858B94FAA5409F11FF9B884</vt:lpwstr>
  </property>
</Properties>
</file>