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19" r:id="rId5"/>
    <p:sldId id="304" r:id="rId6"/>
    <p:sldId id="448" r:id="rId7"/>
    <p:sldId id="449" r:id="rId8"/>
    <p:sldId id="450" r:id="rId9"/>
    <p:sldId id="451" r:id="rId10"/>
    <p:sldId id="256" r:id="rId11"/>
    <p:sldId id="452" r:id="rId12"/>
    <p:sldId id="854" r:id="rId13"/>
    <p:sldId id="855" r:id="rId14"/>
    <p:sldId id="447" r:id="rId15"/>
    <p:sldId id="444" r:id="rId16"/>
    <p:sldId id="446" r:id="rId17"/>
    <p:sldId id="463" r:id="rId18"/>
    <p:sldId id="479" r:id="rId19"/>
    <p:sldId id="487" r:id="rId20"/>
    <p:sldId id="862" r:id="rId21"/>
    <p:sldId id="861" r:id="rId22"/>
    <p:sldId id="436" r:id="rId23"/>
    <p:sldId id="445" r:id="rId24"/>
    <p:sldId id="442" r:id="rId25"/>
    <p:sldId id="440" r:id="rId2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8" autoAdjust="0"/>
    <p:restoredTop sz="95161" autoAdjust="0"/>
  </p:normalViewPr>
  <p:slideViewPr>
    <p:cSldViewPr snapToGrid="0" showGuides="1">
      <p:cViewPr>
        <p:scale>
          <a:sx n="107" d="100"/>
          <a:sy n="107" d="100"/>
        </p:scale>
        <p:origin x="-19" y="-2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8/30/2021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42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Greg Norman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 Manager for Ring Systems - Utilities 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P.04.05 Ring Systems - Utilities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6913-61B9-467B-BDC9-9D68DCA7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Change Requests since CD 2/3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082BC6-B0AE-40B3-B5D2-24149571A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45" y="2059146"/>
            <a:ext cx="11224260" cy="31318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041E7F-79EA-4CCD-A808-049F7F2E521A}"/>
              </a:ext>
            </a:extLst>
          </p:cNvPr>
          <p:cNvSpPr/>
          <p:nvPr/>
        </p:nvSpPr>
        <p:spPr>
          <a:xfrm>
            <a:off x="2803656" y="3143722"/>
            <a:ext cx="8971149" cy="19648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2428D-4ECA-4949-B8B5-F856E4EA46D6}"/>
              </a:ext>
            </a:extLst>
          </p:cNvPr>
          <p:cNvSpPr/>
          <p:nvPr/>
        </p:nvSpPr>
        <p:spPr>
          <a:xfrm>
            <a:off x="2803655" y="3888364"/>
            <a:ext cx="8971149" cy="19648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DFC323-5800-4AFA-958A-5CDF38280893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AE7AA-7752-49B7-9E99-2E958C9D71CA}"/>
              </a:ext>
            </a:extLst>
          </p:cNvPr>
          <p:cNvSpPr/>
          <p:nvPr/>
        </p:nvSpPr>
        <p:spPr>
          <a:xfrm>
            <a:off x="2803655" y="4441423"/>
            <a:ext cx="8971149" cy="5386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DC322-ED56-4790-A502-6B6FABF4EF4D}"/>
              </a:ext>
            </a:extLst>
          </p:cNvPr>
          <p:cNvSpPr txBox="1"/>
          <p:nvPr/>
        </p:nvSpPr>
        <p:spPr>
          <a:xfrm>
            <a:off x="874243" y="4581485"/>
            <a:ext cx="160653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Ring Utilities = $18K 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B92B9F0-9EFD-4880-A676-FE3045B41E8F}"/>
              </a:ext>
            </a:extLst>
          </p:cNvPr>
          <p:cNvSpPr/>
          <p:nvPr/>
        </p:nvSpPr>
        <p:spPr>
          <a:xfrm>
            <a:off x="2553136" y="4441423"/>
            <a:ext cx="174950" cy="538656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608-900A-EA4E-9673-97FFC3D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6969-DEE8-F248-9F28-CFAC526F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37166"/>
            <a:ext cx="11430000" cy="5355074"/>
          </a:xfrm>
        </p:spPr>
        <p:txBody>
          <a:bodyPr/>
          <a:lstStyle/>
          <a:p>
            <a:r>
              <a:rPr lang="en-US" sz="2800" dirty="0">
                <a:latin typeface="Century Gothic" panose="020B0502020202020204" pitchFamily="34" charset="0"/>
                <a:cs typeface="+mn-cs"/>
              </a:rPr>
              <a:t>No current challenges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880D54-7C09-4FD7-B4B9-90A84CC15BC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0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72E5-F83E-4250-B4D7-35C3A2C0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0622-B772-45B5-867A-5722FC53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Ring Utilities Final Design Reviews are complete</a:t>
            </a:r>
          </a:p>
          <a:p>
            <a:r>
              <a:rPr lang="en-US" dirty="0"/>
              <a:t>No open recommendations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86B64-7859-4EA1-B680-E7E73DD4EDF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0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577-C4A3-C142-AE4A-22F0F9A3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434C-CA54-244F-A847-41FD7200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P.4.5.2 Main Ring Dipole Transformer Upgrade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Installation scheduled for October 21 (Outage FY22A)</a:t>
            </a:r>
          </a:p>
          <a:p>
            <a:pPr lvl="2"/>
            <a:r>
              <a:rPr lang="en-US" sz="1800" dirty="0"/>
              <a:t>Pre-work: Install conduit / wiring from PP to transformers</a:t>
            </a:r>
          </a:p>
          <a:p>
            <a:pPr lvl="2"/>
            <a:r>
              <a:rPr lang="en-US" sz="1800" dirty="0"/>
              <a:t>Outage: Install fan kits and controls</a:t>
            </a:r>
          </a:p>
          <a:p>
            <a:r>
              <a:rPr lang="en-US" sz="2600" dirty="0"/>
              <a:t>P.4.5.3 RN-03 Magnet Power Supply DI Cooling Water Upgrade </a:t>
            </a:r>
          </a:p>
          <a:p>
            <a:pPr lvl="1"/>
            <a:r>
              <a:rPr lang="en-US" sz="2200" dirty="0"/>
              <a:t>Pre-outage construction scheduled to start in November 22</a:t>
            </a:r>
          </a:p>
          <a:p>
            <a:pPr lvl="2"/>
            <a:r>
              <a:rPr lang="en-US" sz="1800" dirty="0"/>
              <a:t>Pump foundations and pumps</a:t>
            </a:r>
          </a:p>
          <a:p>
            <a:pPr lvl="2"/>
            <a:r>
              <a:rPr lang="en-US" sz="1800" dirty="0"/>
              <a:t>Piping fabrication </a:t>
            </a:r>
          </a:p>
          <a:p>
            <a:pPr lvl="2"/>
            <a:r>
              <a:rPr lang="en-US" sz="1800" dirty="0"/>
              <a:t>Cable tray &amp; conduit installation</a:t>
            </a:r>
          </a:p>
          <a:p>
            <a:pPr lvl="1"/>
            <a:r>
              <a:rPr lang="en-US" sz="2200" dirty="0"/>
              <a:t>Outage construction scheduled for February 23 (Outage FY23A)</a:t>
            </a:r>
          </a:p>
          <a:p>
            <a:pPr lvl="2"/>
            <a:r>
              <a:rPr lang="en-US" sz="1800" dirty="0"/>
              <a:t>Piping demo and make the tie ins to the new pumps</a:t>
            </a:r>
          </a:p>
          <a:p>
            <a:pPr lvl="2"/>
            <a:r>
              <a:rPr lang="en-US" sz="1800" dirty="0"/>
              <a:t>Install additional heat exchanger plates</a:t>
            </a:r>
          </a:p>
          <a:p>
            <a:pPr lvl="2"/>
            <a:r>
              <a:rPr lang="en-US" sz="1800" dirty="0"/>
              <a:t>Install Instrumentation and wiring </a:t>
            </a:r>
          </a:p>
          <a:p>
            <a:pPr marL="288925" lvl="1">
              <a:buFont typeface="Century Gothic" panose="020B0502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P.4.5.4 PFN Room HVAC</a:t>
            </a:r>
          </a:p>
          <a:p>
            <a:pPr marL="746125" lvl="3"/>
            <a:r>
              <a:rPr lang="en-US" sz="2200" dirty="0"/>
              <a:t> PCR processed in August has shifted installation forward to March 22</a:t>
            </a:r>
          </a:p>
          <a:p>
            <a:pPr marL="573087" lvl="3" indent="0">
              <a:buNone/>
            </a:pPr>
            <a:endParaRPr lang="en-US" sz="2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3179BD-2FF5-4336-9F19-26D6D7216A53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4,5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7763-1C42-44D1-AAB5-0F0E37FF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to Complete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A271C9-3393-4214-8473-48D397A65BE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E8255-419B-4DAB-B343-F9CAF21C2F98}"/>
              </a:ext>
            </a:extLst>
          </p:cNvPr>
          <p:cNvSpPr txBox="1"/>
          <p:nvPr/>
        </p:nvSpPr>
        <p:spPr>
          <a:xfrm>
            <a:off x="593164" y="4359723"/>
            <a:ext cx="610135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We are 25% complete in Ring Utilities </a:t>
            </a:r>
            <a:r>
              <a:rPr lang="en-US" sz="1400" i="1" dirty="0">
                <a:latin typeface="+mn-lt"/>
              </a:rPr>
              <a:t>(Design and PM) 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Procurement and installation is remaining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9D6D4-B226-4DB8-9D35-7E422F45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4" y="1594541"/>
            <a:ext cx="10565811" cy="21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02395C-984A-401B-A8EC-7EBE630B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to Complete by FY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D8B5F2-8D24-43B3-B8A2-CADE5871F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723" y="1780856"/>
            <a:ext cx="7193903" cy="3688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3090B5-8A81-493E-BBBD-1BB5F36E971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1C876-68A9-470C-96F9-EB53DE41AB87}"/>
              </a:ext>
            </a:extLst>
          </p:cNvPr>
          <p:cNvSpPr txBox="1"/>
          <p:nvPr/>
        </p:nvSpPr>
        <p:spPr>
          <a:xfrm>
            <a:off x="2565723" y="5690440"/>
            <a:ext cx="7193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+mn-lt"/>
              </a:rPr>
              <a:t>FY22 labor is Main Ring Dipole Transformer Upgrade 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+mn-lt"/>
              </a:rPr>
              <a:t>FY23 labor &amp; material is PFN HVAC and RN-03 Pump Upgrades</a:t>
            </a:r>
          </a:p>
          <a:p>
            <a:pPr marL="742950" lvl="1" indent="-285750">
              <a:lnSpc>
                <a:spcPct val="90000"/>
              </a:lnSpc>
              <a:buFontTx/>
              <a:buChar char="-"/>
            </a:pPr>
            <a:r>
              <a:rPr lang="en-US" sz="1200" dirty="0">
                <a:latin typeface="+mn-lt"/>
              </a:rPr>
              <a:t>PFN HVAC and RN-03 are turnkey subcontracts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11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2AF2B-EACF-4FA2-ADFC-ED5A16FE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1408001"/>
            <a:ext cx="8718036" cy="40419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702793-5647-43DC-B538-D983AA10A58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E325-A134-4639-A13A-A2BA64663F9D}"/>
              </a:ext>
            </a:extLst>
          </p:cNvPr>
          <p:cNvSpPr txBox="1"/>
          <p:nvPr/>
        </p:nvSpPr>
        <p:spPr>
          <a:xfrm>
            <a:off x="1736982" y="5599756"/>
            <a:ext cx="861614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+mn-lt"/>
              </a:rPr>
              <a:t>Labor is largely support of turnkey installations (PFN HVAC and RN-03) 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+mn-lt"/>
              </a:rPr>
              <a:t>FY22 is primarily Main Ring Dipole Transformer Upgrade 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600" dirty="0">
                <a:latin typeface="+mn-lt"/>
              </a:rPr>
              <a:t>FY23 is PFN HVAC &amp; RN-03 Pump Upgrades</a:t>
            </a:r>
          </a:p>
        </p:txBody>
      </p:sp>
    </p:spTree>
    <p:extLst>
      <p:ext uri="{BB962C8B-B14F-4D97-AF65-F5344CB8AC3E}">
        <p14:creationId xmlns:p14="http://schemas.microsoft.com/office/powerpoint/2010/main" val="151883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CBF9-D93D-4A7B-ADF6-041920F9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P.4 Ring May 2021 Status Summary Schedule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A06379-E13F-4BD7-8D59-B0CE4997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141" y="947739"/>
            <a:ext cx="9026013" cy="5270182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5CE6F03-4D93-48B6-8747-883FAD4B53FF}"/>
              </a:ext>
            </a:extLst>
          </p:cNvPr>
          <p:cNvSpPr/>
          <p:nvPr/>
        </p:nvSpPr>
        <p:spPr>
          <a:xfrm>
            <a:off x="4768483" y="3650042"/>
            <a:ext cx="158697" cy="15114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1B16F2B-92D2-4348-A067-881588F9E2C8}"/>
              </a:ext>
            </a:extLst>
          </p:cNvPr>
          <p:cNvSpPr/>
          <p:nvPr/>
        </p:nvSpPr>
        <p:spPr>
          <a:xfrm>
            <a:off x="5970147" y="3914537"/>
            <a:ext cx="158697" cy="15114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0CE46AA-27EB-42D4-9E91-1B1F09A6A1C8}"/>
              </a:ext>
            </a:extLst>
          </p:cNvPr>
          <p:cNvSpPr/>
          <p:nvPr/>
        </p:nvSpPr>
        <p:spPr>
          <a:xfrm>
            <a:off x="5516628" y="4179225"/>
            <a:ext cx="158697" cy="151141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D5391B-9C46-45FE-868C-4B9B92F195FE}"/>
              </a:ext>
            </a:extLst>
          </p:cNvPr>
          <p:cNvSpPr/>
          <p:nvPr/>
        </p:nvSpPr>
        <p:spPr>
          <a:xfrm>
            <a:off x="10044981" y="36616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DFBFCB-105B-4B7B-9EEE-E1A09F03924F}"/>
              </a:ext>
            </a:extLst>
          </p:cNvPr>
          <p:cNvCxnSpPr/>
          <p:nvPr/>
        </p:nvCxnSpPr>
        <p:spPr>
          <a:xfrm flipH="1">
            <a:off x="5366998" y="4221544"/>
            <a:ext cx="17456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67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D9D71B2-A233-48E4-AFA1-AA37F2C8A3D8}"/>
              </a:ext>
            </a:extLst>
          </p:cNvPr>
          <p:cNvSpPr txBox="1">
            <a:spLocks/>
          </p:cNvSpPr>
          <p:nvPr/>
        </p:nvSpPr>
        <p:spPr>
          <a:xfrm>
            <a:off x="600455" y="1103376"/>
            <a:ext cx="11430000" cy="5358384"/>
          </a:xfrm>
          <a:prstGeom prst="rect">
            <a:avLst/>
          </a:prstGeom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active risks identified</a:t>
            </a:r>
          </a:p>
          <a:p>
            <a:pPr lvl="1"/>
            <a:r>
              <a:rPr lang="en-US" dirty="0"/>
              <a:t>No risks retired</a:t>
            </a:r>
          </a:p>
          <a:p>
            <a:r>
              <a:rPr lang="en-US" dirty="0"/>
              <a:t>High Risks</a:t>
            </a:r>
          </a:p>
          <a:p>
            <a:pPr lvl="1"/>
            <a:r>
              <a:rPr lang="en-US" dirty="0"/>
              <a:t>No high risks identified</a:t>
            </a:r>
          </a:p>
          <a:p>
            <a:r>
              <a:rPr lang="en-US" dirty="0"/>
              <a:t>Risks are reviewed on a regular basis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52E14D-8BFA-4462-AA82-A89979F5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01" y="309831"/>
            <a:ext cx="11425236" cy="535531"/>
          </a:xfrm>
        </p:spPr>
        <p:txBody>
          <a:bodyPr>
            <a:normAutofit/>
          </a:bodyPr>
          <a:lstStyle/>
          <a:p>
            <a:r>
              <a:rPr lang="en-US" dirty="0"/>
              <a:t>P.04.05 Utilities Risk Register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86570E-6389-47A9-8885-3C9F7C84F90D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3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1421928"/>
          </a:xfrm>
        </p:spPr>
        <p:txBody>
          <a:bodyPr/>
          <a:lstStyle/>
          <a:p>
            <a:r>
              <a:rPr lang="en-US" dirty="0"/>
              <a:t>Responses to Recommendations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 recommendations from the CD 2/3 review </a:t>
            </a:r>
          </a:p>
          <a:p>
            <a:r>
              <a:rPr lang="en-US" dirty="0"/>
              <a:t>Recommendations from prior DOE reviews are closed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DEE218-F3C2-4837-B203-468A56F458B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 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ESH&amp;Q and COVID-19 impacts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and COVID-19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7" y="1228606"/>
            <a:ext cx="11430000" cy="5355074"/>
          </a:xfrm>
        </p:spPr>
        <p:txBody>
          <a:bodyPr/>
          <a:lstStyle/>
          <a:p>
            <a:r>
              <a:rPr lang="en-US" dirty="0"/>
              <a:t>ESH&amp;Q impacts</a:t>
            </a:r>
          </a:p>
          <a:p>
            <a:pPr lvl="1"/>
            <a:r>
              <a:rPr lang="en-US" dirty="0"/>
              <a:t>None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COVID-19 impacts </a:t>
            </a:r>
          </a:p>
          <a:p>
            <a:pPr lvl="1"/>
            <a:r>
              <a:rPr lang="en-US" dirty="0"/>
              <a:t>None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3,5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7" y="905255"/>
            <a:ext cx="11430000" cy="5472873"/>
          </a:xfrm>
        </p:spPr>
        <p:txBody>
          <a:bodyPr/>
          <a:lstStyle/>
          <a:p>
            <a:r>
              <a:rPr lang="en-US" sz="2600" dirty="0"/>
              <a:t>P.4.5.2 Main Ring Dipole Transformer Upgrade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Installation scheduled for October 21 (Outage FY22A)</a:t>
            </a:r>
          </a:p>
          <a:p>
            <a:r>
              <a:rPr lang="en-US" sz="2600" dirty="0"/>
              <a:t>P.4.5.3 RN-03 Magnet Power Supply DI Cooling Water Upgrade</a:t>
            </a:r>
          </a:p>
          <a:p>
            <a:pPr lvl="1"/>
            <a:r>
              <a:rPr lang="en-US" sz="2200" dirty="0"/>
              <a:t>Prepare SOW and Tech Spec for Water Cooling Components in April 22</a:t>
            </a:r>
          </a:p>
          <a:p>
            <a:pPr lvl="1"/>
            <a:r>
              <a:rPr lang="en-US" sz="2200" dirty="0"/>
              <a:t>Procurement Readiness Review for Water Cooling Components in May 22</a:t>
            </a:r>
          </a:p>
          <a:p>
            <a:pPr lvl="1"/>
            <a:r>
              <a:rPr lang="en-US" sz="2200" dirty="0"/>
              <a:t>Review and award installation contract August 22</a:t>
            </a:r>
          </a:p>
          <a:p>
            <a:pPr lvl="1"/>
            <a:r>
              <a:rPr lang="en-US" sz="2200" dirty="0"/>
              <a:t>Installation scheduled to start November 22</a:t>
            </a:r>
          </a:p>
          <a:p>
            <a:pPr marL="288925" lvl="1">
              <a:buFont typeface="Century Gothic" panose="020B0502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P.4.5.4 PFN Room HVAC</a:t>
            </a:r>
          </a:p>
          <a:p>
            <a:pPr lvl="1"/>
            <a:r>
              <a:rPr lang="en-US" sz="2200" dirty="0"/>
              <a:t>Prepare SOW for PFN Room Cooling HVAC installation October 21</a:t>
            </a:r>
          </a:p>
          <a:p>
            <a:pPr lvl="1"/>
            <a:r>
              <a:rPr lang="en-US" sz="2200" dirty="0"/>
              <a:t>PRR for PFN Room Cooling HVAC installation November 21</a:t>
            </a:r>
          </a:p>
          <a:p>
            <a:pPr lvl="1"/>
            <a:r>
              <a:rPr lang="en-US" sz="2200" dirty="0"/>
              <a:t>Procure PFN HVAC Units as GFE in November 21</a:t>
            </a:r>
          </a:p>
          <a:p>
            <a:pPr lvl="1"/>
            <a:r>
              <a:rPr lang="en-US" sz="2200" dirty="0"/>
              <a:t>Review and award installation contract January 22</a:t>
            </a:r>
          </a:p>
          <a:p>
            <a:pPr lvl="1"/>
            <a:r>
              <a:rPr lang="en-US" sz="2200" dirty="0"/>
              <a:t>Install PFN HVAC Units March 22 (Outage FY22B)</a:t>
            </a:r>
          </a:p>
          <a:p>
            <a:pPr marL="398463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EAE274-447F-4308-AF59-79D818774CE7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4,5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3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D8EC95-367B-4365-8F6E-B6956CF6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40" y="1317442"/>
            <a:ext cx="11430000" cy="5355074"/>
          </a:xfrm>
        </p:spPr>
        <p:txBody>
          <a:bodyPr/>
          <a:lstStyle/>
          <a:p>
            <a:r>
              <a:rPr lang="en-US" sz="2600" dirty="0"/>
              <a:t>P.4.5.2 Main Ring Dipole Transformer Upgrade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Fan kits are on order with installation scheduled for October 21 (Outage FY22A)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No foreseen issues</a:t>
            </a:r>
          </a:p>
          <a:p>
            <a:r>
              <a:rPr lang="en-US" sz="2600" dirty="0"/>
              <a:t>P.4.5.3 RN-03 Magnet Power Supply DI Cooling Water Upgrade</a:t>
            </a:r>
          </a:p>
          <a:p>
            <a:pPr lvl="1"/>
            <a:r>
              <a:rPr lang="en-US" sz="2200" dirty="0"/>
              <a:t>Design is complete with installation contract PRR scheduled in May 22 </a:t>
            </a:r>
          </a:p>
          <a:p>
            <a:pPr lvl="1"/>
            <a:r>
              <a:rPr lang="en-US" sz="2200" dirty="0"/>
              <a:t>Installation scheduled to start in November 22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No foreseen issues</a:t>
            </a:r>
          </a:p>
          <a:p>
            <a:pPr marL="288925" lvl="1">
              <a:buFont typeface="Century Gothic" panose="020B0502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P.4.5.4 PFN Room HVAC</a:t>
            </a:r>
          </a:p>
          <a:p>
            <a:pPr lvl="1"/>
            <a:r>
              <a:rPr lang="en-US" sz="2200" dirty="0"/>
              <a:t>Design is complete with HVAC procurement scheduled for November 21 </a:t>
            </a:r>
          </a:p>
          <a:p>
            <a:pPr lvl="1"/>
            <a:r>
              <a:rPr lang="en-US" sz="2200" dirty="0"/>
              <a:t>Installation scheduled for March 22  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No foreseen 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P.4.5 Ring Utilities</a:t>
            </a:r>
          </a:p>
          <a:p>
            <a:pPr lvl="1"/>
            <a:r>
              <a:rPr lang="en-US" dirty="0"/>
              <a:t>P.4.5.1 Management and System Integration</a:t>
            </a:r>
          </a:p>
          <a:p>
            <a:pPr lvl="1"/>
            <a:r>
              <a:rPr lang="en-US" dirty="0"/>
              <a:t>P.4.5.2 Main Ring Dipole Transformer Cooling Upgrade</a:t>
            </a:r>
          </a:p>
          <a:p>
            <a:pPr lvl="1"/>
            <a:r>
              <a:rPr lang="en-US" dirty="0"/>
              <a:t>P.4.5.3 RN-03 Magnet Power Supply DI Cooling Water Upgrade</a:t>
            </a:r>
          </a:p>
          <a:p>
            <a:pPr lvl="1"/>
            <a:r>
              <a:rPr lang="en-US" dirty="0"/>
              <a:t>P.4.5.4 PFN Room HVAC</a:t>
            </a:r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2DDF83-D10B-4B94-A668-19C9C4473823}"/>
              </a:ext>
            </a:extLst>
          </p:cNvPr>
          <p:cNvSpPr/>
          <p:nvPr/>
        </p:nvSpPr>
        <p:spPr>
          <a:xfrm>
            <a:off x="10071703" y="21945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Charge: 1</a:t>
            </a:r>
          </a:p>
        </p:txBody>
      </p:sp>
    </p:spTree>
    <p:extLst>
      <p:ext uri="{BB962C8B-B14F-4D97-AF65-F5344CB8AC3E}">
        <p14:creationId xmlns:p14="http://schemas.microsoft.com/office/powerpoint/2010/main" val="298742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1539113"/>
          </a:xfrm>
        </p:spPr>
        <p:txBody>
          <a:bodyPr/>
          <a:lstStyle/>
          <a:p>
            <a:r>
              <a:rPr lang="en-US" dirty="0"/>
              <a:t>P.4.5.2 Main Ring Dipole Transformer Cooling Upgrade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2DDF83-D10B-4B94-A668-19C9C4473823}"/>
              </a:ext>
            </a:extLst>
          </p:cNvPr>
          <p:cNvSpPr/>
          <p:nvPr/>
        </p:nvSpPr>
        <p:spPr>
          <a:xfrm>
            <a:off x="10071703" y="21945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Charge: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2BDB3-ECF1-4478-BE08-2AB96CCB24FB}"/>
              </a:ext>
            </a:extLst>
          </p:cNvPr>
          <p:cNvSpPr txBox="1"/>
          <p:nvPr/>
        </p:nvSpPr>
        <p:spPr>
          <a:xfrm>
            <a:off x="2643975" y="5420312"/>
            <a:ext cx="605588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Add transformer cooling fan kits to existing 1500 </a:t>
            </a:r>
            <a:r>
              <a:rPr lang="en-US" dirty="0" err="1">
                <a:latin typeface="+mn-lt"/>
              </a:rPr>
              <a:t>kVa</a:t>
            </a:r>
            <a:r>
              <a:rPr lang="en-US" dirty="0">
                <a:latin typeface="+mn-lt"/>
              </a:rPr>
              <a:t> (4681 amp) transformers to increase capacity to 1725 </a:t>
            </a:r>
            <a:r>
              <a:rPr lang="en-US" dirty="0" err="1">
                <a:latin typeface="+mn-lt"/>
              </a:rPr>
              <a:t>kVa</a:t>
            </a:r>
            <a:r>
              <a:rPr lang="en-US" dirty="0">
                <a:latin typeface="+mn-lt"/>
              </a:rPr>
              <a:t> (5384 amps)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A7A66F-B5A7-4EEC-8C66-C46B4B481D3D}"/>
              </a:ext>
            </a:extLst>
          </p:cNvPr>
          <p:cNvGrpSpPr/>
          <p:nvPr/>
        </p:nvGrpSpPr>
        <p:grpSpPr>
          <a:xfrm>
            <a:off x="2737200" y="1620061"/>
            <a:ext cx="5962664" cy="3728919"/>
            <a:chOff x="2737200" y="1620061"/>
            <a:chExt cx="5962664" cy="37289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63551D-2A3B-42C7-8CED-B18B36BE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200" y="1620061"/>
              <a:ext cx="5962664" cy="3728919"/>
            </a:xfrm>
            <a:prstGeom prst="rect">
              <a:avLst/>
            </a:prstGeom>
          </p:spPr>
        </p:pic>
        <p:pic>
          <p:nvPicPr>
            <p:cNvPr id="10" name="Picture 9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E7CD0763-EDD6-45B6-A115-65ACA664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5793" y="2236552"/>
              <a:ext cx="609685" cy="895475"/>
            </a:xfrm>
            <a:prstGeom prst="rect">
              <a:avLst/>
            </a:prstGeom>
          </p:spPr>
        </p:pic>
        <p:pic>
          <p:nvPicPr>
            <p:cNvPr id="13" name="Picture 12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D15DDB50-332E-4874-9DDA-27D3B794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7820" y="3508152"/>
              <a:ext cx="609685" cy="895475"/>
            </a:xfrm>
            <a:prstGeom prst="rect">
              <a:avLst/>
            </a:prstGeom>
          </p:spPr>
        </p:pic>
        <p:pic>
          <p:nvPicPr>
            <p:cNvPr id="15" name="Picture 14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24F968AD-DF75-4EC9-9C4F-E5C421BA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1641" y="3338338"/>
              <a:ext cx="422856" cy="579019"/>
            </a:xfrm>
            <a:prstGeom prst="rect">
              <a:avLst/>
            </a:prstGeom>
          </p:spPr>
        </p:pic>
        <p:pic>
          <p:nvPicPr>
            <p:cNvPr id="16" name="Picture 15" descr="A picture containing close&#10;&#10;Description automatically generated">
              <a:extLst>
                <a:ext uri="{FF2B5EF4-FFF2-40B4-BE49-F238E27FC236}">
                  <a16:creationId xmlns:a16="http://schemas.microsoft.com/office/drawing/2014/main" id="{80FA2A0F-3176-4FB1-880C-84F4373A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6020" y="2619593"/>
              <a:ext cx="422856" cy="57901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0D9BAE8-B08F-4494-991E-5851A94DA9C9}"/>
              </a:ext>
            </a:extLst>
          </p:cNvPr>
          <p:cNvSpPr txBox="1"/>
          <p:nvPr/>
        </p:nvSpPr>
        <p:spPr>
          <a:xfrm>
            <a:off x="4974559" y="2923017"/>
            <a:ext cx="146932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2 Cooling Fans per Transformer (Typical)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10860B-F262-4E76-9587-0366CE7CA914}"/>
              </a:ext>
            </a:extLst>
          </p:cNvPr>
          <p:cNvCxnSpPr>
            <a:cxnSpLocks/>
          </p:cNvCxnSpPr>
          <p:nvPr/>
        </p:nvCxnSpPr>
        <p:spPr>
          <a:xfrm flipH="1" flipV="1">
            <a:off x="4789629" y="2782526"/>
            <a:ext cx="340065" cy="292366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04DFFC-1321-4F02-9015-356AE4C3EA72}"/>
              </a:ext>
            </a:extLst>
          </p:cNvPr>
          <p:cNvCxnSpPr>
            <a:cxnSpLocks/>
          </p:cNvCxnSpPr>
          <p:nvPr/>
        </p:nvCxnSpPr>
        <p:spPr>
          <a:xfrm flipH="1">
            <a:off x="4789629" y="3758147"/>
            <a:ext cx="327782" cy="159473"/>
          </a:xfrm>
          <a:prstGeom prst="straightConnector1">
            <a:avLst/>
          </a:prstGeom>
          <a:ln w="28575">
            <a:solidFill>
              <a:schemeClr val="bg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3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3639966"/>
          </a:xfrm>
        </p:spPr>
        <p:txBody>
          <a:bodyPr/>
          <a:lstStyle/>
          <a:p>
            <a:r>
              <a:rPr lang="en-US" sz="2700" dirty="0"/>
              <a:t>P.4.5.3 RN-03 Magnet Power Supply DI Water Cooling Upgrade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2DDF83-D10B-4B94-A668-19C9C4473823}"/>
              </a:ext>
            </a:extLst>
          </p:cNvPr>
          <p:cNvSpPr/>
          <p:nvPr/>
        </p:nvSpPr>
        <p:spPr>
          <a:xfrm>
            <a:off x="10071703" y="21945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Charge: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1CE51-A8D6-4EB1-9C36-701E4A476043}"/>
              </a:ext>
            </a:extLst>
          </p:cNvPr>
          <p:cNvSpPr txBox="1"/>
          <p:nvPr/>
        </p:nvSpPr>
        <p:spPr>
          <a:xfrm>
            <a:off x="604562" y="1503848"/>
            <a:ext cx="54914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Replace the 3 existing smaller capacity pumps with 2 larger pumps (1 installed spare)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Goulds 3196 </a:t>
            </a:r>
            <a:r>
              <a:rPr lang="en-US" sz="1200" i="1" dirty="0">
                <a:latin typeface="Century Gothic" panose="020B0502020202020204" pitchFamily="34" charset="0"/>
              </a:rPr>
              <a:t>(475 GPM @ 230 FT)</a:t>
            </a:r>
          </a:p>
          <a:p>
            <a:pPr lvl="1">
              <a:lnSpc>
                <a:spcPct val="90000"/>
              </a:lnSpc>
            </a:pPr>
            <a:endParaRPr lang="en-US" sz="1400" i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Add additional heat transfer area (plates) to the existing heat exchanger and change cooling media from Tower Water to Chilled Water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Alfa Laval  M10-BFG </a:t>
            </a:r>
            <a:r>
              <a:rPr lang="en-US" sz="1200" i="1" dirty="0">
                <a:latin typeface="Century Gothic" panose="020B0502020202020204" pitchFamily="34" charset="0"/>
              </a:rPr>
              <a:t>(550 kW/h)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1200" i="1" dirty="0">
              <a:latin typeface="Century Gothic" panose="020B0502020202020204" pitchFamily="34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Decommission existing RF Power Supply chilled water trim cooler on the main floor</a:t>
            </a:r>
          </a:p>
          <a:p>
            <a:pPr marL="0" lvl="1">
              <a:lnSpc>
                <a:spcPct val="90000"/>
              </a:lnSpc>
            </a:pPr>
            <a:endParaRPr lang="en-US" dirty="0">
              <a:latin typeface="Century Gothic" panose="020B0502020202020204" pitchFamily="34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Install Water Chemistry Panel and Flow Control Valve to automate system resistivity control</a:t>
            </a: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Add instrumentation for improved system monitoring and control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66515-5C2E-4080-8A21-15B63F35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013" y="1503848"/>
            <a:ext cx="5634549" cy="47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1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P.4.5.4 PFN Room HVAC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2DDF83-D10B-4B94-A668-19C9C4473823}"/>
              </a:ext>
            </a:extLst>
          </p:cNvPr>
          <p:cNvSpPr/>
          <p:nvPr/>
        </p:nvSpPr>
        <p:spPr>
          <a:xfrm>
            <a:off x="10071703" y="21945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Charge: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7043D-9699-470A-A855-88565CA0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45" y="1534471"/>
            <a:ext cx="5053096" cy="3906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A2B46-4FD0-4B0F-AA68-37B903665784}"/>
              </a:ext>
            </a:extLst>
          </p:cNvPr>
          <p:cNvSpPr txBox="1"/>
          <p:nvPr/>
        </p:nvSpPr>
        <p:spPr>
          <a:xfrm>
            <a:off x="627233" y="1406002"/>
            <a:ext cx="5468767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Install two Liebert Mini-Mate air handling units suspended from the roof structure; 12 tons total capacity </a:t>
            </a:r>
            <a:r>
              <a:rPr lang="en-US" sz="1600" i="1" dirty="0">
                <a:latin typeface="+mj-lt"/>
              </a:rPr>
              <a:t>(72 F @ 50-55% RH)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Utilize existing facility Chilled Water and Heating Water Systems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Humidification and dehumidification control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BACnet compatibility for controls connection to EPICS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Supply ductwork along the center of the room with air distribution grilles</a:t>
            </a:r>
          </a:p>
          <a:p>
            <a:pPr marL="285750" marR="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Remove existing roof-mounted fans and use those penetrations for outside air intake Remove, seal and insulate the existing wall-mounted filter louver intake openings and seal the partition wall at the roof deck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605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85968" y="1490035"/>
            <a:ext cx="1635498" cy="666750"/>
            <a:chOff x="4111164" y="1688706"/>
            <a:chExt cx="1853564" cy="755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0498" y="1709669"/>
              <a:ext cx="1833720" cy="7342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2751" y="1690293"/>
              <a:ext cx="1827169" cy="7313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12751" y="1690293"/>
              <a:ext cx="1827530" cy="731520"/>
            </a:xfrm>
            <a:custGeom>
              <a:avLst/>
              <a:gdLst/>
              <a:ahLst/>
              <a:cxnLst/>
              <a:rect l="l" t="t" r="r" b="b"/>
              <a:pathLst>
                <a:path w="1827529" h="731519">
                  <a:moveTo>
                    <a:pt x="0" y="731353"/>
                  </a:moveTo>
                  <a:lnTo>
                    <a:pt x="0" y="0"/>
                  </a:lnTo>
                  <a:lnTo>
                    <a:pt x="1827169" y="0"/>
                  </a:lnTo>
                  <a:lnTo>
                    <a:pt x="1827169" y="731353"/>
                  </a:lnTo>
                  <a:lnTo>
                    <a:pt x="0" y="731353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5429" y="1713781"/>
              <a:ext cx="1781810" cy="685800"/>
            </a:xfrm>
            <a:custGeom>
              <a:avLst/>
              <a:gdLst/>
              <a:ahLst/>
              <a:cxnLst/>
              <a:rect l="l" t="t" r="r" b="b"/>
              <a:pathLst>
                <a:path w="1781810" h="685800">
                  <a:moveTo>
                    <a:pt x="0" y="685188"/>
                  </a:moveTo>
                  <a:lnTo>
                    <a:pt x="0" y="0"/>
                  </a:lnTo>
                  <a:lnTo>
                    <a:pt x="1781814" y="0"/>
                  </a:lnTo>
                  <a:lnTo>
                    <a:pt x="178181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30717" y="1664605"/>
            <a:ext cx="526676" cy="2692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8662">
              <a:spcBef>
                <a:spcPts val="88"/>
              </a:spcBef>
            </a:pPr>
            <a:r>
              <a:rPr sz="882" b="1" spc="-4" dirty="0">
                <a:latin typeface="Arial"/>
                <a:cs typeface="Arial"/>
              </a:rPr>
              <a:t>P.4</a:t>
            </a:r>
            <a:r>
              <a:rPr sz="882" b="1" spc="-40" dirty="0">
                <a:latin typeface="Arial"/>
                <a:cs typeface="Arial"/>
              </a:rPr>
              <a:t> </a:t>
            </a:r>
            <a:r>
              <a:rPr sz="882" b="1" spc="-4" dirty="0">
                <a:latin typeface="Arial"/>
                <a:cs typeface="Arial"/>
              </a:rPr>
              <a:t>Ring</a:t>
            </a:r>
            <a:endParaRPr sz="882">
              <a:latin typeface="Arial"/>
              <a:cs typeface="Arial"/>
            </a:endParaRPr>
          </a:p>
          <a:p>
            <a:pPr marL="11206">
              <a:spcBef>
                <a:spcPts val="4"/>
              </a:spcBef>
            </a:pPr>
            <a:r>
              <a:rPr sz="794" spc="-4" dirty="0">
                <a:latin typeface="Arial"/>
                <a:cs typeface="Arial"/>
              </a:rPr>
              <a:t>Nic</a:t>
            </a:r>
            <a:r>
              <a:rPr sz="794" dirty="0">
                <a:latin typeface="Arial"/>
                <a:cs typeface="Arial"/>
              </a:rPr>
              <a:t>k</a:t>
            </a:r>
            <a:r>
              <a:rPr sz="794" spc="-4" dirty="0">
                <a:latin typeface="Arial"/>
                <a:cs typeface="Arial"/>
              </a:rPr>
              <a:t> </a:t>
            </a:r>
            <a:r>
              <a:rPr sz="794" dirty="0">
                <a:latin typeface="Arial"/>
                <a:cs typeface="Arial"/>
              </a:rPr>
              <a:t>Evans</a:t>
            </a:r>
            <a:endParaRPr sz="794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10775" y="2397617"/>
            <a:ext cx="746872" cy="624728"/>
            <a:chOff x="1985945" y="2717299"/>
            <a:chExt cx="846455" cy="7080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4914" y="2734649"/>
              <a:ext cx="826988" cy="6901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7533" y="2718886"/>
              <a:ext cx="822874" cy="6851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87533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25267" y="2505726"/>
            <a:ext cx="700368" cy="3643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9864" marR="4483" indent="-169218"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P.4.2</a:t>
            </a:r>
            <a:r>
              <a:rPr sz="794" b="1" spc="-49" dirty="0">
                <a:latin typeface="Arial"/>
                <a:cs typeface="Arial"/>
              </a:rPr>
              <a:t> </a:t>
            </a:r>
            <a:r>
              <a:rPr sz="794" b="1" spc="-4" dirty="0">
                <a:latin typeface="Arial"/>
                <a:cs typeface="Arial"/>
              </a:rPr>
              <a:t>Injection </a:t>
            </a:r>
            <a:r>
              <a:rPr sz="794" b="1" spc="-207" dirty="0">
                <a:latin typeface="Arial"/>
                <a:cs typeface="Arial"/>
              </a:rPr>
              <a:t> </a:t>
            </a:r>
            <a:r>
              <a:rPr sz="794" b="1" spc="-4" dirty="0">
                <a:latin typeface="Arial"/>
                <a:cs typeface="Arial"/>
              </a:rPr>
              <a:t>Region</a:t>
            </a:r>
            <a:endParaRPr sz="794">
              <a:latin typeface="Arial"/>
              <a:cs typeface="Arial"/>
            </a:endParaRPr>
          </a:p>
          <a:p>
            <a:pPr marL="46507">
              <a:spcBef>
                <a:spcPts val="4"/>
              </a:spcBef>
            </a:pPr>
            <a:r>
              <a:rPr sz="706" spc="-4" dirty="0">
                <a:latin typeface="Arial"/>
                <a:cs typeface="Arial"/>
              </a:rPr>
              <a:t>Robert</a:t>
            </a:r>
            <a:r>
              <a:rPr sz="706" spc="-31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Saethre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69606" y="2131144"/>
            <a:ext cx="5026959" cy="890868"/>
            <a:chOff x="2392620" y="2415297"/>
            <a:chExt cx="5697220" cy="1009650"/>
          </a:xfrm>
        </p:grpSpPr>
        <p:sp>
          <p:nvSpPr>
            <p:cNvPr id="14" name="object 14"/>
            <p:cNvSpPr/>
            <p:nvPr/>
          </p:nvSpPr>
          <p:spPr>
            <a:xfrm>
              <a:off x="2398970" y="2421647"/>
              <a:ext cx="2627630" cy="297815"/>
            </a:xfrm>
            <a:custGeom>
              <a:avLst/>
              <a:gdLst/>
              <a:ahLst/>
              <a:cxnLst/>
              <a:rect l="l" t="t" r="r" b="b"/>
              <a:pathLst>
                <a:path w="2627629" h="297814">
                  <a:moveTo>
                    <a:pt x="2627366" y="0"/>
                  </a:moveTo>
                  <a:lnTo>
                    <a:pt x="2627366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62449" y="2734649"/>
              <a:ext cx="826988" cy="6901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2266" y="2718886"/>
              <a:ext cx="822874" cy="6851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42266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59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134689" y="2505726"/>
            <a:ext cx="554131" cy="3643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65296" marR="4483" indent="-154649"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</a:t>
            </a:r>
            <a:r>
              <a:rPr sz="794" b="1" dirty="0">
                <a:latin typeface="Arial"/>
                <a:cs typeface="Arial"/>
              </a:rPr>
              <a:t>7</a:t>
            </a:r>
            <a:r>
              <a:rPr sz="794" b="1" spc="-4" dirty="0">
                <a:latin typeface="Arial"/>
                <a:cs typeface="Arial"/>
              </a:rPr>
              <a:t> RTBT  Stub</a:t>
            </a:r>
            <a:endParaRPr sz="794">
              <a:latin typeface="Arial"/>
              <a:cs typeface="Arial"/>
            </a:endParaRPr>
          </a:p>
          <a:p>
            <a:pPr marL="53231">
              <a:spcBef>
                <a:spcPts val="4"/>
              </a:spcBef>
            </a:pPr>
            <a:r>
              <a:rPr sz="706" spc="-4" dirty="0">
                <a:latin typeface="Arial"/>
                <a:cs typeface="Arial"/>
              </a:rPr>
              <a:t>Nick</a:t>
            </a:r>
            <a:r>
              <a:rPr sz="706" spc="-40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Evans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87870" y="2131144"/>
            <a:ext cx="2329703" cy="890868"/>
            <a:chOff x="5019986" y="2415297"/>
            <a:chExt cx="2640330" cy="1009650"/>
          </a:xfrm>
        </p:grpSpPr>
        <p:sp>
          <p:nvSpPr>
            <p:cNvPr id="20" name="object 20"/>
            <p:cNvSpPr/>
            <p:nvPr/>
          </p:nvSpPr>
          <p:spPr>
            <a:xfrm>
              <a:off x="5026336" y="2421647"/>
              <a:ext cx="2627630" cy="297815"/>
            </a:xfrm>
            <a:custGeom>
              <a:avLst/>
              <a:gdLst/>
              <a:ahLst/>
              <a:cxnLst/>
              <a:rect l="l" t="t" r="r" b="b"/>
              <a:pathLst>
                <a:path w="2627629" h="297814">
                  <a:moveTo>
                    <a:pt x="0" y="0"/>
                  </a:moveTo>
                  <a:lnTo>
                    <a:pt x="0" y="183040"/>
                  </a:lnTo>
                  <a:lnTo>
                    <a:pt x="2627366" y="183040"/>
                  </a:lnTo>
                  <a:lnTo>
                    <a:pt x="2627366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3047" y="2734649"/>
              <a:ext cx="826988" cy="6901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483" y="2718886"/>
              <a:ext cx="822064" cy="6851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14483" y="2718886"/>
              <a:ext cx="822325" cy="685800"/>
            </a:xfrm>
            <a:custGeom>
              <a:avLst/>
              <a:gdLst/>
              <a:ahLst/>
              <a:cxnLst/>
              <a:rect l="l" t="t" r="r" b="b"/>
              <a:pathLst>
                <a:path w="822325" h="685800">
                  <a:moveTo>
                    <a:pt x="0" y="685188"/>
                  </a:moveTo>
                  <a:lnTo>
                    <a:pt x="0" y="0"/>
                  </a:lnTo>
                  <a:lnTo>
                    <a:pt x="822064" y="0"/>
                  </a:lnTo>
                  <a:lnTo>
                    <a:pt x="82206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47116" y="2444982"/>
            <a:ext cx="516031" cy="4865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2802"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</a:t>
            </a:r>
            <a:r>
              <a:rPr sz="794" b="1" dirty="0">
                <a:latin typeface="Arial"/>
                <a:cs typeface="Arial"/>
              </a:rPr>
              <a:t>6</a:t>
            </a:r>
            <a:r>
              <a:rPr sz="794" b="1" spc="-4" dirty="0">
                <a:latin typeface="Arial"/>
                <a:cs typeface="Arial"/>
              </a:rPr>
              <a:t> R</a:t>
            </a:r>
            <a:r>
              <a:rPr sz="794" b="1" spc="4" dirty="0">
                <a:latin typeface="Arial"/>
                <a:cs typeface="Arial"/>
              </a:rPr>
              <a:t>i</a:t>
            </a:r>
            <a:r>
              <a:rPr sz="794" b="1" spc="-4" dirty="0">
                <a:latin typeface="Arial"/>
                <a:cs typeface="Arial"/>
              </a:rPr>
              <a:t>ng  Control </a:t>
            </a:r>
            <a:r>
              <a:rPr sz="794" b="1" dirty="0">
                <a:latin typeface="Arial"/>
                <a:cs typeface="Arial"/>
              </a:rPr>
              <a:t> </a:t>
            </a:r>
            <a:r>
              <a:rPr sz="794" b="1" spc="-4" dirty="0">
                <a:latin typeface="Arial"/>
                <a:cs typeface="Arial"/>
              </a:rPr>
              <a:t>Systems </a:t>
            </a:r>
            <a:r>
              <a:rPr sz="794" b="1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K</a:t>
            </a:r>
            <a:r>
              <a:rPr sz="706" spc="-9" dirty="0">
                <a:latin typeface="Arial"/>
                <a:cs typeface="Arial"/>
              </a:rPr>
              <a:t>a</a:t>
            </a:r>
            <a:r>
              <a:rPr sz="706" spc="-4" dirty="0">
                <a:latin typeface="Arial"/>
                <a:cs typeface="Arial"/>
              </a:rPr>
              <a:t>ren W</a:t>
            </a:r>
            <a:r>
              <a:rPr sz="706" spc="-9" dirty="0">
                <a:latin typeface="Arial"/>
                <a:cs typeface="Arial"/>
              </a:rPr>
              <a:t>h</a:t>
            </a:r>
            <a:r>
              <a:rPr sz="706" spc="-4" dirty="0">
                <a:latin typeface="Arial"/>
                <a:cs typeface="Arial"/>
              </a:rPr>
              <a:t>ite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18358" y="2131144"/>
            <a:ext cx="3192555" cy="890868"/>
            <a:chOff x="3014538" y="2415297"/>
            <a:chExt cx="3618229" cy="1009650"/>
          </a:xfrm>
        </p:grpSpPr>
        <p:sp>
          <p:nvSpPr>
            <p:cNvPr id="26" name="object 26"/>
            <p:cNvSpPr/>
            <p:nvPr/>
          </p:nvSpPr>
          <p:spPr>
            <a:xfrm>
              <a:off x="5026336" y="2421647"/>
              <a:ext cx="1600200" cy="297815"/>
            </a:xfrm>
            <a:custGeom>
              <a:avLst/>
              <a:gdLst/>
              <a:ahLst/>
              <a:cxnLst/>
              <a:rect l="l" t="t" r="r" b="b"/>
              <a:pathLst>
                <a:path w="1600200" h="297814">
                  <a:moveTo>
                    <a:pt x="0" y="0"/>
                  </a:moveTo>
                  <a:lnTo>
                    <a:pt x="0" y="183040"/>
                  </a:lnTo>
                  <a:lnTo>
                    <a:pt x="1599583" y="183040"/>
                  </a:lnTo>
                  <a:lnTo>
                    <a:pt x="1599583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4689" y="2734649"/>
              <a:ext cx="826988" cy="6901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6125" y="2718886"/>
              <a:ext cx="822064" cy="6851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016125" y="2718886"/>
              <a:ext cx="822325" cy="685800"/>
            </a:xfrm>
            <a:custGeom>
              <a:avLst/>
              <a:gdLst/>
              <a:ahLst/>
              <a:cxnLst/>
              <a:rect l="l" t="t" r="r" b="b"/>
              <a:pathLst>
                <a:path w="822325" h="685800">
                  <a:moveTo>
                    <a:pt x="0" y="685188"/>
                  </a:moveTo>
                  <a:lnTo>
                    <a:pt x="0" y="0"/>
                  </a:lnTo>
                  <a:lnTo>
                    <a:pt x="822064" y="0"/>
                  </a:lnTo>
                  <a:lnTo>
                    <a:pt x="82206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32849" y="2505726"/>
            <a:ext cx="700368" cy="3643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06760" marR="4483" indent="-196113"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P.4.3</a:t>
            </a:r>
            <a:r>
              <a:rPr sz="794" b="1" spc="-49" dirty="0">
                <a:latin typeface="Arial"/>
                <a:cs typeface="Arial"/>
              </a:rPr>
              <a:t> </a:t>
            </a:r>
            <a:r>
              <a:rPr sz="794" b="1" spc="-4" dirty="0">
                <a:latin typeface="Arial"/>
                <a:cs typeface="Arial"/>
              </a:rPr>
              <a:t>Injection </a:t>
            </a:r>
            <a:r>
              <a:rPr sz="794" b="1" spc="-207" dirty="0">
                <a:latin typeface="Arial"/>
                <a:cs typeface="Arial"/>
              </a:rPr>
              <a:t> </a:t>
            </a:r>
            <a:r>
              <a:rPr sz="794" b="1" spc="-4" dirty="0">
                <a:latin typeface="Arial"/>
                <a:cs typeface="Arial"/>
              </a:rPr>
              <a:t>Dump</a:t>
            </a:r>
            <a:endParaRPr sz="794">
              <a:latin typeface="Arial"/>
              <a:cs typeface="Arial"/>
            </a:endParaRPr>
          </a:p>
          <a:p>
            <a:pPr marL="11206">
              <a:spcBef>
                <a:spcPts val="4"/>
              </a:spcBef>
            </a:pPr>
            <a:r>
              <a:rPr sz="706" spc="-4" dirty="0">
                <a:latin typeface="Arial"/>
                <a:cs typeface="Arial"/>
              </a:rPr>
              <a:t>Charlotte</a:t>
            </a:r>
            <a:r>
              <a:rPr sz="706" spc="-35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Barbier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503908" y="2131144"/>
            <a:ext cx="3595407" cy="890868"/>
            <a:chOff x="958162" y="2415297"/>
            <a:chExt cx="4074795" cy="1009650"/>
          </a:xfrm>
        </p:grpSpPr>
        <p:sp>
          <p:nvSpPr>
            <p:cNvPr id="32" name="object 32"/>
            <p:cNvSpPr/>
            <p:nvPr/>
          </p:nvSpPr>
          <p:spPr>
            <a:xfrm>
              <a:off x="3427563" y="2421647"/>
              <a:ext cx="1598930" cy="297815"/>
            </a:xfrm>
            <a:custGeom>
              <a:avLst/>
              <a:gdLst/>
              <a:ahLst/>
              <a:cxnLst/>
              <a:rect l="l" t="t" r="r" b="b"/>
              <a:pathLst>
                <a:path w="1598929" h="297814">
                  <a:moveTo>
                    <a:pt x="1598773" y="0"/>
                  </a:moveTo>
                  <a:lnTo>
                    <a:pt x="1598773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6316" y="2734649"/>
              <a:ext cx="826186" cy="6901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750" y="2718886"/>
              <a:ext cx="822874" cy="6851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59750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549090" y="2391384"/>
            <a:ext cx="638735" cy="60122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0" algn="ctr">
              <a:lnSpc>
                <a:spcPts val="953"/>
              </a:lnSpc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P.4.1</a:t>
            </a:r>
            <a:endParaRPr sz="794">
              <a:latin typeface="Arial"/>
              <a:cs typeface="Arial"/>
            </a:endParaRPr>
          </a:p>
          <a:p>
            <a:pPr marL="11206" marR="4483" algn="ctr"/>
            <a:r>
              <a:rPr sz="794" b="1" dirty="0">
                <a:latin typeface="Arial"/>
                <a:cs typeface="Arial"/>
              </a:rPr>
              <a:t>Management  and </a:t>
            </a:r>
            <a:r>
              <a:rPr sz="794" b="1" spc="-4" dirty="0">
                <a:latin typeface="Arial"/>
                <a:cs typeface="Arial"/>
              </a:rPr>
              <a:t>System </a:t>
            </a:r>
            <a:r>
              <a:rPr sz="794" b="1" dirty="0">
                <a:latin typeface="Arial"/>
                <a:cs typeface="Arial"/>
              </a:rPr>
              <a:t> </a:t>
            </a:r>
            <a:r>
              <a:rPr sz="706" b="1" spc="-4" dirty="0">
                <a:latin typeface="Arial"/>
                <a:cs typeface="Arial"/>
              </a:rPr>
              <a:t>Integration </a:t>
            </a:r>
            <a:r>
              <a:rPr sz="706" b="1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Nick</a:t>
            </a:r>
            <a:r>
              <a:rPr sz="706" spc="-13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Evans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862739" y="2131144"/>
            <a:ext cx="6838390" cy="890868"/>
            <a:chOff x="1364837" y="2415297"/>
            <a:chExt cx="7750175" cy="1009650"/>
          </a:xfrm>
        </p:grpSpPr>
        <p:sp>
          <p:nvSpPr>
            <p:cNvPr id="38" name="object 38"/>
            <p:cNvSpPr/>
            <p:nvPr/>
          </p:nvSpPr>
          <p:spPr>
            <a:xfrm>
              <a:off x="1371187" y="2421647"/>
              <a:ext cx="3655695" cy="297815"/>
            </a:xfrm>
            <a:custGeom>
              <a:avLst/>
              <a:gdLst/>
              <a:ahLst/>
              <a:cxnLst/>
              <a:rect l="l" t="t" r="r" b="b"/>
              <a:pathLst>
                <a:path w="3655695" h="297814">
                  <a:moveTo>
                    <a:pt x="3655149" y="0"/>
                  </a:moveTo>
                  <a:lnTo>
                    <a:pt x="3655149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87429" y="2734649"/>
              <a:ext cx="826988" cy="69010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0049" y="2718886"/>
              <a:ext cx="822874" cy="68518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270049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59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030791" y="2444983"/>
            <a:ext cx="577103" cy="4926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953"/>
              </a:lnSpc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P.4.8</a:t>
            </a:r>
            <a:endParaRPr sz="794">
              <a:latin typeface="Arial"/>
              <a:cs typeface="Arial"/>
            </a:endParaRPr>
          </a:p>
          <a:p>
            <a:pPr marL="10646" marR="4483" algn="ctr"/>
            <a:r>
              <a:rPr sz="794" b="1" spc="-4" dirty="0">
                <a:latin typeface="Arial"/>
                <a:cs typeface="Arial"/>
              </a:rPr>
              <a:t>Accelerator  </a:t>
            </a:r>
            <a:r>
              <a:rPr sz="794" b="1" dirty="0">
                <a:latin typeface="Arial"/>
                <a:cs typeface="Arial"/>
              </a:rPr>
              <a:t>Physics </a:t>
            </a:r>
            <a:r>
              <a:rPr sz="794" b="1" spc="4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Nick</a:t>
            </a:r>
            <a:r>
              <a:rPr sz="706" spc="-18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Evans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087871" y="2131144"/>
            <a:ext cx="3236819" cy="890868"/>
            <a:chOff x="5019986" y="2415297"/>
            <a:chExt cx="3668395" cy="1009650"/>
          </a:xfrm>
        </p:grpSpPr>
        <p:sp>
          <p:nvSpPr>
            <p:cNvPr id="44" name="object 44"/>
            <p:cNvSpPr/>
            <p:nvPr/>
          </p:nvSpPr>
          <p:spPr>
            <a:xfrm>
              <a:off x="5026336" y="2421647"/>
              <a:ext cx="3655695" cy="297815"/>
            </a:xfrm>
            <a:custGeom>
              <a:avLst/>
              <a:gdLst/>
              <a:ahLst/>
              <a:cxnLst/>
              <a:rect l="l" t="t" r="r" b="b"/>
              <a:pathLst>
                <a:path w="3655695" h="297814">
                  <a:moveTo>
                    <a:pt x="0" y="0"/>
                  </a:moveTo>
                  <a:lnTo>
                    <a:pt x="0" y="183040"/>
                  </a:lnTo>
                  <a:lnTo>
                    <a:pt x="3655149" y="183040"/>
                  </a:lnTo>
                  <a:lnTo>
                    <a:pt x="3655149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04076" y="2734649"/>
              <a:ext cx="826186" cy="6901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5890" y="2718886"/>
              <a:ext cx="822874" cy="68518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185890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273075" y="2565754"/>
            <a:ext cx="649381" cy="2421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P.4.5</a:t>
            </a:r>
            <a:r>
              <a:rPr sz="794" b="1" spc="-49" dirty="0">
                <a:latin typeface="Arial"/>
                <a:cs typeface="Arial"/>
              </a:rPr>
              <a:t> </a:t>
            </a:r>
            <a:r>
              <a:rPr sz="794" b="1" spc="-4" dirty="0">
                <a:latin typeface="Arial"/>
                <a:cs typeface="Arial"/>
              </a:rPr>
              <a:t>Utilities</a:t>
            </a:r>
            <a:endParaRPr sz="794">
              <a:latin typeface="Arial"/>
              <a:cs typeface="Arial"/>
            </a:endParaRPr>
          </a:p>
          <a:p>
            <a:pPr marL="53231">
              <a:spcBef>
                <a:spcPts val="4"/>
              </a:spcBef>
            </a:pPr>
            <a:r>
              <a:rPr sz="706" spc="-4" dirty="0">
                <a:latin typeface="Arial"/>
                <a:cs typeface="Arial"/>
              </a:rPr>
              <a:t>Greg</a:t>
            </a:r>
            <a:r>
              <a:rPr sz="706" spc="-31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Norman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250237" y="2131144"/>
            <a:ext cx="1353110" cy="890868"/>
            <a:chOff x="4070668" y="2415297"/>
            <a:chExt cx="1533525" cy="1009650"/>
          </a:xfrm>
        </p:grpSpPr>
        <p:sp>
          <p:nvSpPr>
            <p:cNvPr id="50" name="object 50"/>
            <p:cNvSpPr/>
            <p:nvPr/>
          </p:nvSpPr>
          <p:spPr>
            <a:xfrm>
              <a:off x="5026336" y="2421647"/>
              <a:ext cx="571500" cy="297815"/>
            </a:xfrm>
            <a:custGeom>
              <a:avLst/>
              <a:gdLst/>
              <a:ahLst/>
              <a:cxnLst/>
              <a:rect l="l" t="t" r="r" b="b"/>
              <a:pathLst>
                <a:path w="571500" h="297814">
                  <a:moveTo>
                    <a:pt x="0" y="0"/>
                  </a:moveTo>
                  <a:lnTo>
                    <a:pt x="0" y="183040"/>
                  </a:lnTo>
                  <a:lnTo>
                    <a:pt x="570990" y="183040"/>
                  </a:lnTo>
                  <a:lnTo>
                    <a:pt x="57099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90811" y="2734649"/>
              <a:ext cx="826186" cy="69010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2256" y="2718886"/>
              <a:ext cx="822874" cy="685188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072256" y="2718886"/>
              <a:ext cx="822960" cy="685800"/>
            </a:xfrm>
            <a:custGeom>
              <a:avLst/>
              <a:gdLst/>
              <a:ahLst/>
              <a:cxnLst/>
              <a:rect l="l" t="t" r="r" b="b"/>
              <a:pathLst>
                <a:path w="822960" h="685800">
                  <a:moveTo>
                    <a:pt x="0" y="685188"/>
                  </a:moveTo>
                  <a:lnTo>
                    <a:pt x="0" y="0"/>
                  </a:lnTo>
                  <a:lnTo>
                    <a:pt x="822874" y="0"/>
                  </a:lnTo>
                  <a:lnTo>
                    <a:pt x="82287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299745" y="2444983"/>
            <a:ext cx="629771" cy="4926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560" algn="ctr">
              <a:lnSpc>
                <a:spcPts val="953"/>
              </a:lnSpc>
              <a:spcBef>
                <a:spcPts val="88"/>
              </a:spcBef>
            </a:pPr>
            <a:r>
              <a:rPr sz="794" b="1" spc="-4" dirty="0">
                <a:latin typeface="Arial"/>
                <a:cs typeface="Arial"/>
              </a:rPr>
              <a:t>P.4.4</a:t>
            </a:r>
            <a:endParaRPr sz="794">
              <a:latin typeface="Arial"/>
              <a:cs typeface="Arial"/>
            </a:endParaRPr>
          </a:p>
          <a:p>
            <a:pPr marL="11206" marR="4483" indent="1681" algn="ctr"/>
            <a:r>
              <a:rPr sz="794" b="1" spc="-4" dirty="0">
                <a:latin typeface="Arial"/>
                <a:cs typeface="Arial"/>
              </a:rPr>
              <a:t>Extraction </a:t>
            </a:r>
            <a:r>
              <a:rPr sz="794" b="1" dirty="0">
                <a:latin typeface="Arial"/>
                <a:cs typeface="Arial"/>
              </a:rPr>
              <a:t> </a:t>
            </a:r>
            <a:r>
              <a:rPr sz="794" b="1" spc="-4" dirty="0">
                <a:latin typeface="Arial"/>
                <a:cs typeface="Arial"/>
              </a:rPr>
              <a:t>Region </a:t>
            </a:r>
            <a:r>
              <a:rPr sz="794" b="1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R</a:t>
            </a:r>
            <a:r>
              <a:rPr sz="706" spc="-9" dirty="0">
                <a:latin typeface="Arial"/>
                <a:cs typeface="Arial"/>
              </a:rPr>
              <a:t>o</a:t>
            </a:r>
            <a:r>
              <a:rPr sz="706" spc="-4" dirty="0">
                <a:latin typeface="Arial"/>
                <a:cs typeface="Arial"/>
              </a:rPr>
              <a:t>be</a:t>
            </a:r>
            <a:r>
              <a:rPr sz="706" spc="-9" dirty="0">
                <a:latin typeface="Arial"/>
                <a:cs typeface="Arial"/>
              </a:rPr>
              <a:t>r</a:t>
            </a:r>
            <a:r>
              <a:rPr sz="706" spc="-4" dirty="0">
                <a:latin typeface="Arial"/>
                <a:cs typeface="Arial"/>
              </a:rPr>
              <a:t>t</a:t>
            </a:r>
            <a:r>
              <a:rPr sz="706" dirty="0">
                <a:latin typeface="Arial"/>
                <a:cs typeface="Arial"/>
              </a:rPr>
              <a:t> </a:t>
            </a:r>
            <a:r>
              <a:rPr sz="706" spc="-4" dirty="0">
                <a:latin typeface="Arial"/>
                <a:cs typeface="Arial"/>
              </a:rPr>
              <a:t>S</a:t>
            </a:r>
            <a:r>
              <a:rPr sz="706" spc="-9" dirty="0">
                <a:latin typeface="Arial"/>
                <a:cs typeface="Arial"/>
              </a:rPr>
              <a:t>a</a:t>
            </a:r>
            <a:r>
              <a:rPr sz="706" spc="-4" dirty="0">
                <a:latin typeface="Arial"/>
                <a:cs typeface="Arial"/>
              </a:rPr>
              <a:t>eth</a:t>
            </a:r>
            <a:r>
              <a:rPr sz="706" spc="-9" dirty="0">
                <a:latin typeface="Arial"/>
                <a:cs typeface="Arial"/>
              </a:rPr>
              <a:t>r</a:t>
            </a:r>
            <a:r>
              <a:rPr sz="706" spc="-4" dirty="0">
                <a:latin typeface="Arial"/>
                <a:cs typeface="Arial"/>
              </a:rPr>
              <a:t>e</a:t>
            </a:r>
            <a:endParaRPr sz="706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564652" y="2131145"/>
            <a:ext cx="3534896" cy="1515034"/>
            <a:chOff x="1027005" y="2415297"/>
            <a:chExt cx="4006215" cy="1717039"/>
          </a:xfrm>
        </p:grpSpPr>
        <p:sp>
          <p:nvSpPr>
            <p:cNvPr id="56" name="object 56"/>
            <p:cNvSpPr/>
            <p:nvPr/>
          </p:nvSpPr>
          <p:spPr>
            <a:xfrm>
              <a:off x="4483693" y="2421647"/>
              <a:ext cx="542925" cy="297815"/>
            </a:xfrm>
            <a:custGeom>
              <a:avLst/>
              <a:gdLst/>
              <a:ahLst/>
              <a:cxnLst/>
              <a:rect l="l" t="t" r="r" b="b"/>
              <a:pathLst>
                <a:path w="542925" h="297814">
                  <a:moveTo>
                    <a:pt x="542643" y="0"/>
                  </a:moveTo>
                  <a:lnTo>
                    <a:pt x="542643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6355" y="3671722"/>
              <a:ext cx="690536" cy="46009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8592" y="3653529"/>
              <a:ext cx="685188" cy="45679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28592" y="365352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582718" y="3206066"/>
            <a:ext cx="572060" cy="4184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P.4.1.1</a:t>
            </a:r>
            <a:endParaRPr sz="529">
              <a:latin typeface="Arial"/>
              <a:cs typeface="Arial"/>
            </a:endParaRPr>
          </a:p>
          <a:p>
            <a:pPr marL="10646" marR="4483" algn="ctr"/>
            <a:r>
              <a:rPr sz="529" b="1" spc="-4" dirty="0">
                <a:latin typeface="Arial"/>
                <a:cs typeface="Arial"/>
              </a:rPr>
              <a:t>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na</a:t>
            </a:r>
            <a:r>
              <a:rPr sz="529" b="1" dirty="0">
                <a:latin typeface="Arial"/>
                <a:cs typeface="Arial"/>
              </a:rPr>
              <a:t>g</a:t>
            </a:r>
            <a:r>
              <a:rPr sz="529" b="1" spc="-4" dirty="0">
                <a:latin typeface="Arial"/>
                <a:cs typeface="Arial"/>
              </a:rPr>
              <a:t>e</a:t>
            </a:r>
            <a:r>
              <a:rPr sz="529" b="1" dirty="0">
                <a:latin typeface="Arial"/>
                <a:cs typeface="Arial"/>
              </a:rPr>
              <a:t>m</a:t>
            </a:r>
            <a:r>
              <a:rPr sz="529" b="1" spc="-4" dirty="0">
                <a:latin typeface="Arial"/>
                <a:cs typeface="Arial"/>
              </a:rPr>
              <a:t>en</a:t>
            </a:r>
            <a:r>
              <a:rPr sz="529" b="1" dirty="0">
                <a:latin typeface="Arial"/>
                <a:cs typeface="Arial"/>
              </a:rPr>
              <a:t>t 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nd  </a:t>
            </a:r>
            <a:r>
              <a:rPr sz="529" b="1" spc="-4" dirty="0">
                <a:latin typeface="Arial"/>
                <a:cs typeface="Arial"/>
              </a:rPr>
              <a:t>System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Integration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29" spc="-4" dirty="0">
                <a:latin typeface="Arial"/>
                <a:cs typeface="Arial"/>
              </a:rPr>
              <a:t>Nic</a:t>
            </a:r>
            <a:r>
              <a:rPr sz="529" dirty="0">
                <a:latin typeface="Arial"/>
                <a:cs typeface="Arial"/>
              </a:rPr>
              <a:t>k</a:t>
            </a:r>
            <a:r>
              <a:rPr sz="529" spc="-4" dirty="0">
                <a:latin typeface="Arial"/>
                <a:cs typeface="Arial"/>
              </a:rPr>
              <a:t> Evans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862738" y="2997992"/>
            <a:ext cx="2199715" cy="624168"/>
            <a:chOff x="1364837" y="3397725"/>
            <a:chExt cx="2493010" cy="707390"/>
          </a:xfrm>
        </p:grpSpPr>
        <p:sp>
          <p:nvSpPr>
            <p:cNvPr id="62" name="object 62"/>
            <p:cNvSpPr/>
            <p:nvPr/>
          </p:nvSpPr>
          <p:spPr>
            <a:xfrm>
              <a:off x="1371187" y="3404075"/>
              <a:ext cx="0" cy="249554"/>
            </a:xfrm>
            <a:custGeom>
              <a:avLst/>
              <a:gdLst/>
              <a:ahLst/>
              <a:cxnLst/>
              <a:rect l="l" t="t" r="r" b="b"/>
              <a:pathLst>
                <a:path h="249554">
                  <a:moveTo>
                    <a:pt x="0" y="0"/>
                  </a:moveTo>
                  <a:lnTo>
                    <a:pt x="0" y="24945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67144" y="3645362"/>
              <a:ext cx="690109" cy="45972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50572" y="3626802"/>
              <a:ext cx="685188" cy="45679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3150572" y="362680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455768" y="3182483"/>
            <a:ext cx="571500" cy="39603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631"/>
              </a:lnSpc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P.4.3.1</a:t>
            </a:r>
            <a:endParaRPr sz="529">
              <a:latin typeface="Arial"/>
              <a:cs typeface="Arial"/>
            </a:endParaRPr>
          </a:p>
          <a:p>
            <a:pPr marL="11206" marR="4483" algn="ctr">
              <a:lnSpc>
                <a:spcPts val="635"/>
              </a:lnSpc>
              <a:spcBef>
                <a:spcPts val="18"/>
              </a:spcBef>
            </a:pPr>
            <a:r>
              <a:rPr sz="529" b="1" spc="-4" dirty="0">
                <a:latin typeface="Arial"/>
                <a:cs typeface="Arial"/>
              </a:rPr>
              <a:t>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na</a:t>
            </a:r>
            <a:r>
              <a:rPr sz="529" b="1" dirty="0">
                <a:latin typeface="Arial"/>
                <a:cs typeface="Arial"/>
              </a:rPr>
              <a:t>g</a:t>
            </a:r>
            <a:r>
              <a:rPr sz="529" b="1" spc="-4" dirty="0">
                <a:latin typeface="Arial"/>
                <a:cs typeface="Arial"/>
              </a:rPr>
              <a:t>e</a:t>
            </a:r>
            <a:r>
              <a:rPr sz="529" b="1" dirty="0">
                <a:latin typeface="Arial"/>
                <a:cs typeface="Arial"/>
              </a:rPr>
              <a:t>m</a:t>
            </a:r>
            <a:r>
              <a:rPr sz="529" b="1" spc="-4" dirty="0">
                <a:latin typeface="Arial"/>
                <a:cs typeface="Arial"/>
              </a:rPr>
              <a:t>en</a:t>
            </a:r>
            <a:r>
              <a:rPr sz="529" b="1" dirty="0">
                <a:latin typeface="Arial"/>
                <a:cs typeface="Arial"/>
              </a:rPr>
              <a:t>t 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nd  </a:t>
            </a:r>
            <a:r>
              <a:rPr sz="529" b="1" spc="-4" dirty="0">
                <a:latin typeface="Arial"/>
                <a:cs typeface="Arial"/>
              </a:rPr>
              <a:t>System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Integration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ts val="618"/>
              </a:lnSpc>
            </a:pPr>
            <a:r>
              <a:rPr sz="529" spc="-4" dirty="0">
                <a:latin typeface="Arial"/>
                <a:cs typeface="Arial"/>
              </a:rPr>
              <a:t>Dav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4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W</a:t>
            </a:r>
            <a:r>
              <a:rPr sz="529" dirty="0">
                <a:latin typeface="Arial"/>
                <a:cs typeface="Arial"/>
              </a:rPr>
              <a:t>illis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314154" y="2997993"/>
            <a:ext cx="1664074" cy="1637740"/>
            <a:chOff x="3009775" y="3397725"/>
            <a:chExt cx="1885950" cy="1856105"/>
          </a:xfrm>
        </p:grpSpPr>
        <p:sp>
          <p:nvSpPr>
            <p:cNvPr id="68" name="object 68"/>
            <p:cNvSpPr/>
            <p:nvPr/>
          </p:nvSpPr>
          <p:spPr>
            <a:xfrm>
              <a:off x="3016125" y="3404075"/>
              <a:ext cx="411480" cy="451484"/>
            </a:xfrm>
            <a:custGeom>
              <a:avLst/>
              <a:gdLst/>
              <a:ahLst/>
              <a:cxnLst/>
              <a:rect l="l" t="t" r="r" b="b"/>
              <a:pathLst>
                <a:path w="411479" h="451485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1123"/>
                  </a:lnTo>
                  <a:lnTo>
                    <a:pt x="134446" y="45112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05020" y="4793822"/>
              <a:ext cx="690109" cy="45972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6454" y="4774452"/>
              <a:ext cx="685998" cy="45679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186454" y="4774452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416245" y="4275868"/>
            <a:ext cx="477931" cy="2556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8617" marR="14568" indent="-76764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4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3</a:t>
            </a:r>
            <a:r>
              <a:rPr sz="529" b="1" spc="-4" dirty="0">
                <a:latin typeface="Arial"/>
                <a:cs typeface="Arial"/>
              </a:rPr>
              <a:t> </a:t>
            </a: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ow</a:t>
            </a:r>
            <a:r>
              <a:rPr sz="529" b="1" dirty="0">
                <a:latin typeface="Arial"/>
                <a:cs typeface="Arial"/>
              </a:rPr>
              <a:t>er  </a:t>
            </a:r>
            <a:r>
              <a:rPr sz="529" b="1" spc="-4" dirty="0">
                <a:latin typeface="Arial"/>
                <a:cs typeface="Arial"/>
              </a:rPr>
              <a:t>Supplies</a:t>
            </a:r>
            <a:endParaRPr sz="529">
              <a:latin typeface="Arial"/>
              <a:cs typeface="Arial"/>
            </a:endParaRPr>
          </a:p>
          <a:p>
            <a:pPr marL="11206"/>
            <a:r>
              <a:rPr sz="529" spc="-4" dirty="0">
                <a:latin typeface="Arial"/>
                <a:cs typeface="Arial"/>
              </a:rPr>
              <a:t>Rob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r</a:t>
            </a:r>
            <a:r>
              <a:rPr sz="529" dirty="0">
                <a:latin typeface="Arial"/>
                <a:cs typeface="Arial"/>
              </a:rPr>
              <a:t>t</a:t>
            </a:r>
            <a:r>
              <a:rPr sz="529" spc="-4" dirty="0">
                <a:latin typeface="Arial"/>
                <a:cs typeface="Arial"/>
              </a:rPr>
              <a:t> </a:t>
            </a:r>
            <a:r>
              <a:rPr sz="529" dirty="0">
                <a:latin typeface="Arial"/>
                <a:cs typeface="Arial"/>
              </a:rPr>
              <a:t>S</a:t>
            </a:r>
            <a:r>
              <a:rPr sz="529" spc="-4" dirty="0">
                <a:latin typeface="Arial"/>
                <a:cs typeface="Arial"/>
              </a:rPr>
              <a:t>a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thre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246035" y="2997993"/>
            <a:ext cx="731744" cy="1422026"/>
            <a:chOff x="4065906" y="3397725"/>
            <a:chExt cx="829310" cy="1611630"/>
          </a:xfrm>
        </p:grpSpPr>
        <p:sp>
          <p:nvSpPr>
            <p:cNvPr id="74" name="object 74"/>
            <p:cNvSpPr/>
            <p:nvPr/>
          </p:nvSpPr>
          <p:spPr>
            <a:xfrm>
              <a:off x="4072256" y="3404075"/>
              <a:ext cx="411480" cy="1598930"/>
            </a:xfrm>
            <a:custGeom>
              <a:avLst/>
              <a:gdLst/>
              <a:ahLst/>
              <a:cxnLst/>
              <a:rect l="l" t="t" r="r" b="b"/>
              <a:pathLst>
                <a:path w="411479" h="1598929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598773"/>
                  </a:lnTo>
                  <a:lnTo>
                    <a:pt x="114198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96173" y="4214800"/>
              <a:ext cx="698957" cy="46894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6454" y="4203462"/>
              <a:ext cx="685998" cy="45679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186454" y="4203462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391933" y="3812073"/>
            <a:ext cx="526116" cy="17418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4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 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g</a:t>
            </a:r>
            <a:r>
              <a:rPr sz="529" b="1" dirty="0">
                <a:latin typeface="Arial"/>
                <a:cs typeface="Arial"/>
              </a:rPr>
              <a:t>n</a:t>
            </a:r>
            <a:r>
              <a:rPr sz="529" b="1" spc="-4" dirty="0">
                <a:latin typeface="Arial"/>
                <a:cs typeface="Arial"/>
              </a:rPr>
              <a:t>ets</a:t>
            </a:r>
            <a:endParaRPr sz="529">
              <a:latin typeface="Arial"/>
              <a:cs typeface="Arial"/>
            </a:endParaRPr>
          </a:p>
          <a:p>
            <a:pPr marL="35300"/>
            <a:r>
              <a:rPr sz="529" spc="-4" dirty="0">
                <a:latin typeface="Arial"/>
                <a:cs typeface="Arial"/>
              </a:rPr>
              <a:t>Rob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r</a:t>
            </a:r>
            <a:r>
              <a:rPr sz="529" dirty="0">
                <a:latin typeface="Arial"/>
                <a:cs typeface="Arial"/>
              </a:rPr>
              <a:t>t</a:t>
            </a:r>
            <a:r>
              <a:rPr sz="529" spc="-4" dirty="0">
                <a:latin typeface="Arial"/>
                <a:cs typeface="Arial"/>
              </a:rPr>
              <a:t> </a:t>
            </a:r>
            <a:r>
              <a:rPr sz="529" dirty="0">
                <a:latin typeface="Arial"/>
                <a:cs typeface="Arial"/>
              </a:rPr>
              <a:t>S</a:t>
            </a:r>
            <a:r>
              <a:rPr sz="529" spc="-4" dirty="0">
                <a:latin typeface="Arial"/>
                <a:cs typeface="Arial"/>
              </a:rPr>
              <a:t>a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thre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5246035" y="2997993"/>
            <a:ext cx="731744" cy="918322"/>
            <a:chOff x="4065906" y="3397725"/>
            <a:chExt cx="829310" cy="1040765"/>
          </a:xfrm>
        </p:grpSpPr>
        <p:sp>
          <p:nvSpPr>
            <p:cNvPr id="80" name="object 80"/>
            <p:cNvSpPr/>
            <p:nvPr/>
          </p:nvSpPr>
          <p:spPr>
            <a:xfrm>
              <a:off x="4072256" y="3404075"/>
              <a:ext cx="411480" cy="1028065"/>
            </a:xfrm>
            <a:custGeom>
              <a:avLst/>
              <a:gdLst/>
              <a:ahLst/>
              <a:cxnLst/>
              <a:rect l="l" t="t" r="r" b="b"/>
              <a:pathLst>
                <a:path w="411479" h="1028064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027782"/>
                  </a:lnTo>
                  <a:lnTo>
                    <a:pt x="114198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96173" y="3644620"/>
              <a:ext cx="698957" cy="46975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86454" y="3632471"/>
              <a:ext cx="685998" cy="45679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186454" y="3632471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369782" y="3187485"/>
            <a:ext cx="572060" cy="4184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P.4.4.1</a:t>
            </a:r>
            <a:endParaRPr sz="529">
              <a:latin typeface="Arial"/>
              <a:cs typeface="Arial"/>
            </a:endParaRPr>
          </a:p>
          <a:p>
            <a:pPr marL="11206" marR="4483" algn="ctr"/>
            <a:r>
              <a:rPr sz="529" b="1" spc="-4" dirty="0">
                <a:latin typeface="Arial"/>
                <a:cs typeface="Arial"/>
              </a:rPr>
              <a:t>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na</a:t>
            </a:r>
            <a:r>
              <a:rPr sz="529" b="1" dirty="0">
                <a:latin typeface="Arial"/>
                <a:cs typeface="Arial"/>
              </a:rPr>
              <a:t>g</a:t>
            </a:r>
            <a:r>
              <a:rPr sz="529" b="1" spc="-4" dirty="0">
                <a:latin typeface="Arial"/>
                <a:cs typeface="Arial"/>
              </a:rPr>
              <a:t>e</a:t>
            </a:r>
            <a:r>
              <a:rPr sz="529" b="1" dirty="0">
                <a:latin typeface="Arial"/>
                <a:cs typeface="Arial"/>
              </a:rPr>
              <a:t>m</a:t>
            </a:r>
            <a:r>
              <a:rPr sz="529" b="1" spc="-4" dirty="0">
                <a:latin typeface="Arial"/>
                <a:cs typeface="Arial"/>
              </a:rPr>
              <a:t>en</a:t>
            </a:r>
            <a:r>
              <a:rPr sz="529" b="1" dirty="0">
                <a:latin typeface="Arial"/>
                <a:cs typeface="Arial"/>
              </a:rPr>
              <a:t>t 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nd  </a:t>
            </a:r>
            <a:r>
              <a:rPr sz="529" b="1" spc="-4" dirty="0">
                <a:latin typeface="Arial"/>
                <a:cs typeface="Arial"/>
              </a:rPr>
              <a:t>System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Integration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Robert</a:t>
            </a:r>
            <a:r>
              <a:rPr sz="529" spc="-18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Saethre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246035" y="2997993"/>
            <a:ext cx="1531284" cy="1131234"/>
            <a:chOff x="4065906" y="3397725"/>
            <a:chExt cx="1735455" cy="1282065"/>
          </a:xfrm>
        </p:grpSpPr>
        <p:sp>
          <p:nvSpPr>
            <p:cNvPr id="86" name="object 86"/>
            <p:cNvSpPr/>
            <p:nvPr/>
          </p:nvSpPr>
          <p:spPr>
            <a:xfrm>
              <a:off x="4072256" y="3404075"/>
              <a:ext cx="411480" cy="457200"/>
            </a:xfrm>
            <a:custGeom>
              <a:avLst/>
              <a:gdLst/>
              <a:ahLst/>
              <a:cxnLst/>
              <a:rect l="l" t="t" r="r" b="b"/>
              <a:pathLst>
                <a:path w="411479" h="45720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456792"/>
                  </a:lnTo>
                  <a:lnTo>
                    <a:pt x="114198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10942" y="4219224"/>
              <a:ext cx="690109" cy="46009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95179" y="4203462"/>
              <a:ext cx="685188" cy="45679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5095179" y="420346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169453" y="3732034"/>
            <a:ext cx="575422" cy="33255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9566" marR="4483" indent="-68920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P.4.5.2</a:t>
            </a:r>
            <a:r>
              <a:rPr sz="529" b="1" spc="-3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Main</a:t>
            </a:r>
            <a:r>
              <a:rPr sz="529" b="1" spc="-26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Ring </a:t>
            </a:r>
            <a:r>
              <a:rPr sz="529" b="1" spc="-137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Dipole</a:t>
            </a:r>
            <a:r>
              <a:rPr sz="529" b="1" spc="-22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XFMR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ts val="631"/>
              </a:lnSpc>
            </a:pPr>
            <a:r>
              <a:rPr sz="529" b="1" spc="-4" dirty="0">
                <a:latin typeface="Arial"/>
                <a:cs typeface="Arial"/>
              </a:rPr>
              <a:t>Upgrade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29" spc="-4" dirty="0">
                <a:latin typeface="Arial"/>
                <a:cs typeface="Arial"/>
              </a:rPr>
              <a:t>Gr</a:t>
            </a:r>
            <a:r>
              <a:rPr sz="529" dirty="0">
                <a:latin typeface="Arial"/>
                <a:cs typeface="Arial"/>
              </a:rPr>
              <a:t>eg</a:t>
            </a:r>
            <a:r>
              <a:rPr sz="529" spc="-4" dirty="0">
                <a:latin typeface="Arial"/>
                <a:cs typeface="Arial"/>
              </a:rPr>
              <a:t> No</a:t>
            </a:r>
            <a:r>
              <a:rPr sz="529" dirty="0">
                <a:latin typeface="Arial"/>
                <a:cs typeface="Arial"/>
              </a:rPr>
              <a:t>r</a:t>
            </a:r>
            <a:r>
              <a:rPr sz="529" spc="-4" dirty="0">
                <a:latin typeface="Arial"/>
                <a:cs typeface="Arial"/>
              </a:rPr>
              <a:t>man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6152817" y="2997993"/>
            <a:ext cx="712694" cy="1637740"/>
            <a:chOff x="5093592" y="3397725"/>
            <a:chExt cx="807720" cy="1856105"/>
          </a:xfrm>
        </p:grpSpPr>
        <p:sp>
          <p:nvSpPr>
            <p:cNvPr id="92" name="object 92"/>
            <p:cNvSpPr/>
            <p:nvPr/>
          </p:nvSpPr>
          <p:spPr>
            <a:xfrm>
              <a:off x="5597327" y="3404075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4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3040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10942" y="4793822"/>
              <a:ext cx="690109" cy="45972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95179" y="4774452"/>
              <a:ext cx="685188" cy="45679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5095179" y="477445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6175182" y="4235849"/>
            <a:ext cx="563656" cy="33255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09824" marR="103660" indent="64998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P.4.5.3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RN-0</a:t>
            </a:r>
            <a:r>
              <a:rPr sz="529" b="1" dirty="0">
                <a:latin typeface="Arial"/>
                <a:cs typeface="Arial"/>
              </a:rPr>
              <a:t>3 </a:t>
            </a:r>
            <a:r>
              <a:rPr sz="529" b="1" spc="-4" dirty="0">
                <a:latin typeface="Arial"/>
                <a:cs typeface="Arial"/>
              </a:rPr>
              <a:t>DIW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ts val="631"/>
              </a:lnSpc>
            </a:pPr>
            <a:r>
              <a:rPr sz="529" b="1" spc="-4" dirty="0">
                <a:latin typeface="Arial"/>
                <a:cs typeface="Arial"/>
              </a:rPr>
              <a:t>Cooling</a:t>
            </a:r>
            <a:r>
              <a:rPr sz="529" b="1" spc="-26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Upgrade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29" spc="-4" dirty="0">
                <a:latin typeface="Arial"/>
                <a:cs typeface="Arial"/>
              </a:rPr>
              <a:t>Gr</a:t>
            </a:r>
            <a:r>
              <a:rPr sz="529" dirty="0">
                <a:latin typeface="Arial"/>
                <a:cs typeface="Arial"/>
              </a:rPr>
              <a:t>eg</a:t>
            </a:r>
            <a:r>
              <a:rPr sz="529" spc="-4" dirty="0">
                <a:latin typeface="Arial"/>
                <a:cs typeface="Arial"/>
              </a:rPr>
              <a:t> No</a:t>
            </a:r>
            <a:r>
              <a:rPr sz="529" dirty="0">
                <a:latin typeface="Arial"/>
                <a:cs typeface="Arial"/>
              </a:rPr>
              <a:t>r</a:t>
            </a:r>
            <a:r>
              <a:rPr sz="529" spc="-4" dirty="0">
                <a:latin typeface="Arial"/>
                <a:cs typeface="Arial"/>
              </a:rPr>
              <a:t>man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152817" y="2997993"/>
            <a:ext cx="712694" cy="1422026"/>
            <a:chOff x="5093592" y="3397725"/>
            <a:chExt cx="807720" cy="1611630"/>
          </a:xfrm>
        </p:grpSpPr>
        <p:sp>
          <p:nvSpPr>
            <p:cNvPr id="98" name="object 98"/>
            <p:cNvSpPr/>
            <p:nvPr/>
          </p:nvSpPr>
          <p:spPr>
            <a:xfrm>
              <a:off x="5597327" y="3404075"/>
              <a:ext cx="297815" cy="1598930"/>
            </a:xfrm>
            <a:custGeom>
              <a:avLst/>
              <a:gdLst/>
              <a:ahLst/>
              <a:cxnLst/>
              <a:rect l="l" t="t" r="r" b="b"/>
              <a:pathLst>
                <a:path w="297814" h="1598929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598773"/>
                  </a:lnTo>
                  <a:lnTo>
                    <a:pt x="183040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06518" y="3644620"/>
              <a:ext cx="698957" cy="46975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95179" y="3632471"/>
              <a:ext cx="685188" cy="456792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095179" y="363247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6170883" y="3187485"/>
            <a:ext cx="571500" cy="41399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P.4.5.1</a:t>
            </a:r>
            <a:endParaRPr sz="529">
              <a:latin typeface="Arial"/>
              <a:cs typeface="Arial"/>
            </a:endParaRPr>
          </a:p>
          <a:p>
            <a:pPr marL="11206" marR="4483" algn="ctr"/>
            <a:r>
              <a:rPr sz="529" b="1" spc="-4" dirty="0">
                <a:latin typeface="Arial"/>
                <a:cs typeface="Arial"/>
              </a:rPr>
              <a:t>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na</a:t>
            </a:r>
            <a:r>
              <a:rPr sz="529" b="1" dirty="0">
                <a:latin typeface="Arial"/>
                <a:cs typeface="Arial"/>
              </a:rPr>
              <a:t>g</a:t>
            </a:r>
            <a:r>
              <a:rPr sz="529" b="1" spc="-4" dirty="0">
                <a:latin typeface="Arial"/>
                <a:cs typeface="Arial"/>
              </a:rPr>
              <a:t>e</a:t>
            </a:r>
            <a:r>
              <a:rPr sz="529" b="1" dirty="0">
                <a:latin typeface="Arial"/>
                <a:cs typeface="Arial"/>
              </a:rPr>
              <a:t>m</a:t>
            </a:r>
            <a:r>
              <a:rPr sz="529" b="1" spc="-4" dirty="0">
                <a:latin typeface="Arial"/>
                <a:cs typeface="Arial"/>
              </a:rPr>
              <a:t>en</a:t>
            </a:r>
            <a:r>
              <a:rPr sz="529" b="1" dirty="0">
                <a:latin typeface="Arial"/>
                <a:cs typeface="Arial"/>
              </a:rPr>
              <a:t>t 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nd  </a:t>
            </a:r>
            <a:r>
              <a:rPr sz="529" b="1" spc="-4" dirty="0">
                <a:latin typeface="Arial"/>
                <a:cs typeface="Arial"/>
              </a:rPr>
              <a:t>System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Integration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ts val="631"/>
              </a:lnSpc>
            </a:pPr>
            <a:r>
              <a:rPr sz="529" spc="-4" dirty="0">
                <a:latin typeface="Arial"/>
                <a:cs typeface="Arial"/>
              </a:rPr>
              <a:t>Gr</a:t>
            </a:r>
            <a:r>
              <a:rPr sz="529" dirty="0">
                <a:latin typeface="Arial"/>
                <a:cs typeface="Arial"/>
              </a:rPr>
              <a:t>eg</a:t>
            </a:r>
            <a:r>
              <a:rPr sz="529" spc="-4" dirty="0">
                <a:latin typeface="Arial"/>
                <a:cs typeface="Arial"/>
              </a:rPr>
              <a:t> No</a:t>
            </a:r>
            <a:r>
              <a:rPr sz="529" dirty="0">
                <a:latin typeface="Arial"/>
                <a:cs typeface="Arial"/>
              </a:rPr>
              <a:t>r</a:t>
            </a:r>
            <a:r>
              <a:rPr sz="529" spc="-4" dirty="0">
                <a:latin typeface="Arial"/>
                <a:cs typeface="Arial"/>
              </a:rPr>
              <a:t>man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6591686" y="2997993"/>
            <a:ext cx="1093694" cy="1637740"/>
            <a:chOff x="5590977" y="3397725"/>
            <a:chExt cx="1239520" cy="1856105"/>
          </a:xfrm>
        </p:grpSpPr>
        <p:sp>
          <p:nvSpPr>
            <p:cNvPr id="104" name="object 104"/>
            <p:cNvSpPr/>
            <p:nvPr/>
          </p:nvSpPr>
          <p:spPr>
            <a:xfrm>
              <a:off x="5597327" y="3404075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4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3040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40344" y="4793822"/>
              <a:ext cx="690109" cy="45972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22962" y="4774452"/>
              <a:ext cx="685188" cy="456792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6122962" y="477445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7057719" y="4275868"/>
            <a:ext cx="612401" cy="2556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16249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P.4.6.3 Personnel </a:t>
            </a:r>
            <a:r>
              <a:rPr sz="529" b="1" spc="-137" dirty="0">
                <a:latin typeface="Arial"/>
                <a:cs typeface="Arial"/>
              </a:rPr>
              <a:t> </a:t>
            </a: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r</a:t>
            </a:r>
            <a:r>
              <a:rPr sz="529" b="1" dirty="0">
                <a:latin typeface="Arial"/>
                <a:cs typeface="Arial"/>
              </a:rPr>
              <a:t>o</a:t>
            </a:r>
            <a:r>
              <a:rPr sz="529" b="1" spc="-4" dirty="0">
                <a:latin typeface="Arial"/>
                <a:cs typeface="Arial"/>
              </a:rPr>
              <a:t>te</a:t>
            </a:r>
            <a:r>
              <a:rPr sz="529" b="1" dirty="0">
                <a:latin typeface="Arial"/>
                <a:cs typeface="Arial"/>
              </a:rPr>
              <a:t>c</a:t>
            </a:r>
            <a:r>
              <a:rPr sz="529" b="1" spc="-4" dirty="0">
                <a:latin typeface="Arial"/>
                <a:cs typeface="Arial"/>
              </a:rPr>
              <a:t>tio</a:t>
            </a:r>
            <a:r>
              <a:rPr sz="529" b="1" dirty="0">
                <a:latin typeface="Arial"/>
                <a:cs typeface="Arial"/>
              </a:rPr>
              <a:t>n S</a:t>
            </a:r>
            <a:r>
              <a:rPr sz="529" b="1" spc="-4" dirty="0">
                <a:latin typeface="Arial"/>
                <a:cs typeface="Arial"/>
              </a:rPr>
              <a:t>ys</a:t>
            </a:r>
            <a:r>
              <a:rPr sz="529" b="1" dirty="0">
                <a:latin typeface="Arial"/>
                <a:cs typeface="Arial"/>
              </a:rPr>
              <a:t>t</a:t>
            </a:r>
            <a:r>
              <a:rPr sz="529" b="1" spc="-4" dirty="0">
                <a:latin typeface="Arial"/>
                <a:cs typeface="Arial"/>
              </a:rPr>
              <a:t>em</a:t>
            </a:r>
            <a:endParaRPr sz="529" dirty="0">
              <a:latin typeface="Arial"/>
              <a:cs typeface="Arial"/>
            </a:endParaRPr>
          </a:p>
          <a:p>
            <a:pPr marL="85169"/>
            <a:r>
              <a:rPr sz="529" dirty="0">
                <a:latin typeface="Arial"/>
                <a:cs typeface="Arial"/>
              </a:rPr>
              <a:t>K</a:t>
            </a:r>
            <a:r>
              <a:rPr sz="529" spc="-4" dirty="0">
                <a:latin typeface="Arial"/>
                <a:cs typeface="Arial"/>
              </a:rPr>
              <a:t>ell</a:t>
            </a:r>
            <a:r>
              <a:rPr sz="529" dirty="0">
                <a:latin typeface="Arial"/>
                <a:cs typeface="Arial"/>
              </a:rPr>
              <a:t>y</a:t>
            </a:r>
            <a:r>
              <a:rPr sz="529" spc="-4" dirty="0">
                <a:latin typeface="Arial"/>
                <a:cs typeface="Arial"/>
              </a:rPr>
              <a:t> M</a:t>
            </a:r>
            <a:r>
              <a:rPr sz="529" dirty="0">
                <a:latin typeface="Arial"/>
                <a:cs typeface="Arial"/>
              </a:rPr>
              <a:t>a</a:t>
            </a:r>
            <a:r>
              <a:rPr sz="529" spc="-4" dirty="0">
                <a:latin typeface="Arial"/>
                <a:cs typeface="Arial"/>
              </a:rPr>
              <a:t>hon</a:t>
            </a:r>
            <a:r>
              <a:rPr sz="529" dirty="0">
                <a:latin typeface="Arial"/>
                <a:cs typeface="Arial"/>
              </a:rPr>
              <a:t>ey</a:t>
            </a:r>
          </a:p>
        </p:txBody>
      </p:sp>
      <p:pic>
        <p:nvPicPr>
          <p:cNvPr id="109" name="object 10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69904" y="12149"/>
            <a:ext cx="815394" cy="121487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7059684" y="2997993"/>
            <a:ext cx="712694" cy="2140884"/>
            <a:chOff x="6121375" y="3397725"/>
            <a:chExt cx="807720" cy="2426335"/>
          </a:xfrm>
        </p:grpSpPr>
        <p:sp>
          <p:nvSpPr>
            <p:cNvPr id="111" name="object 111"/>
            <p:cNvSpPr/>
            <p:nvPr/>
          </p:nvSpPr>
          <p:spPr>
            <a:xfrm>
              <a:off x="6625920" y="3404075"/>
              <a:ext cx="296545" cy="1598930"/>
            </a:xfrm>
            <a:custGeom>
              <a:avLst/>
              <a:gdLst/>
              <a:ahLst/>
              <a:cxnLst/>
              <a:rect l="l" t="t" r="r" b="b"/>
              <a:pathLst>
                <a:path w="296545" h="1598929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1598773"/>
                  </a:lnTo>
                  <a:lnTo>
                    <a:pt x="182231" y="159877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40344" y="5363635"/>
              <a:ext cx="690109" cy="46009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2962" y="5346253"/>
              <a:ext cx="685188" cy="456792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122962" y="5346253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7083481" y="4739664"/>
            <a:ext cx="560294" cy="32806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78445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P.4.6.4 Ring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</a:t>
            </a:r>
            <a:r>
              <a:rPr sz="529" b="1" dirty="0">
                <a:latin typeface="Arial"/>
                <a:cs typeface="Arial"/>
              </a:rPr>
              <a:t>n</a:t>
            </a:r>
            <a:r>
              <a:rPr sz="529" b="1" spc="-4" dirty="0">
                <a:latin typeface="Arial"/>
                <a:cs typeface="Arial"/>
              </a:rPr>
              <a:t>jec</a:t>
            </a:r>
            <a:r>
              <a:rPr sz="529" b="1" dirty="0">
                <a:latin typeface="Arial"/>
                <a:cs typeface="Arial"/>
              </a:rPr>
              <a:t>t</a:t>
            </a:r>
            <a:r>
              <a:rPr sz="529" b="1" spc="-4" dirty="0">
                <a:latin typeface="Arial"/>
                <a:cs typeface="Arial"/>
              </a:rPr>
              <a:t>io</a:t>
            </a:r>
            <a:r>
              <a:rPr sz="529" b="1" dirty="0">
                <a:latin typeface="Arial"/>
                <a:cs typeface="Arial"/>
              </a:rPr>
              <a:t>n </a:t>
            </a:r>
            <a:r>
              <a:rPr sz="529" b="1" spc="-4" dirty="0">
                <a:latin typeface="Arial"/>
                <a:cs typeface="Arial"/>
              </a:rPr>
              <a:t>S</a:t>
            </a:r>
            <a:r>
              <a:rPr sz="529" b="1" dirty="0">
                <a:latin typeface="Arial"/>
                <a:cs typeface="Arial"/>
              </a:rPr>
              <a:t>e</a:t>
            </a:r>
            <a:r>
              <a:rPr sz="529" b="1" spc="-4" dirty="0">
                <a:latin typeface="Arial"/>
                <a:cs typeface="Arial"/>
              </a:rPr>
              <a:t>cti</a:t>
            </a:r>
            <a:r>
              <a:rPr sz="529" b="1" dirty="0">
                <a:latin typeface="Arial"/>
                <a:cs typeface="Arial"/>
              </a:rPr>
              <a:t>on</a:t>
            </a:r>
            <a:endParaRPr sz="529" dirty="0">
              <a:latin typeface="Arial"/>
              <a:cs typeface="Arial"/>
            </a:endParaRPr>
          </a:p>
          <a:p>
            <a:pPr algn="ctr">
              <a:lnSpc>
                <a:spcPts val="631"/>
              </a:lnSpc>
            </a:pPr>
            <a:r>
              <a:rPr sz="529" b="1" spc="-4" dirty="0">
                <a:latin typeface="Arial"/>
                <a:cs typeface="Arial"/>
              </a:rPr>
              <a:t>Controls</a:t>
            </a:r>
            <a:endParaRPr sz="529" dirty="0">
              <a:latin typeface="Arial"/>
              <a:cs typeface="Arial"/>
            </a:endParaRPr>
          </a:p>
          <a:p>
            <a:pPr marL="1121" algn="ctr">
              <a:lnSpc>
                <a:spcPts val="631"/>
              </a:lnSpc>
            </a:pPr>
            <a:r>
              <a:rPr sz="529" spc="-4" dirty="0">
                <a:latin typeface="Arial"/>
                <a:cs typeface="Arial"/>
              </a:rPr>
              <a:t>Derrick</a:t>
            </a:r>
            <a:r>
              <a:rPr sz="529" spc="-22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Williams</a:t>
            </a:r>
            <a:endParaRPr sz="529" dirty="0">
              <a:latin typeface="Arial"/>
              <a:cs typeface="Arial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7059684" y="2997993"/>
            <a:ext cx="712694" cy="1926851"/>
            <a:chOff x="6121375" y="3397725"/>
            <a:chExt cx="807720" cy="2183765"/>
          </a:xfrm>
        </p:grpSpPr>
        <p:sp>
          <p:nvSpPr>
            <p:cNvPr id="117" name="object 117"/>
            <p:cNvSpPr/>
            <p:nvPr/>
          </p:nvSpPr>
          <p:spPr>
            <a:xfrm>
              <a:off x="6625920" y="3404075"/>
              <a:ext cx="296545" cy="2171065"/>
            </a:xfrm>
            <a:custGeom>
              <a:avLst/>
              <a:gdLst/>
              <a:ahLst/>
              <a:cxnLst/>
              <a:rect l="l" t="t" r="r" b="b"/>
              <a:pathLst>
                <a:path w="296545" h="2171065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2170574"/>
                  </a:lnTo>
                  <a:lnTo>
                    <a:pt x="182231" y="217057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35921" y="4214800"/>
              <a:ext cx="698957" cy="468941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22962" y="4203462"/>
              <a:ext cx="685188" cy="456792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122962" y="420346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7144923" y="3732034"/>
            <a:ext cx="437589" cy="33255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016" marR="4483" indent="-17370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6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 Be</a:t>
            </a:r>
            <a:r>
              <a:rPr sz="529" b="1" dirty="0">
                <a:latin typeface="Arial"/>
                <a:cs typeface="Arial"/>
              </a:rPr>
              <a:t>am  </a:t>
            </a:r>
            <a:r>
              <a:rPr sz="529" b="1" spc="-4" dirty="0">
                <a:latin typeface="Arial"/>
                <a:cs typeface="Arial"/>
              </a:rPr>
              <a:t>Power</a:t>
            </a:r>
            <a:r>
              <a:rPr sz="529" b="1" spc="-35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Limit</a:t>
            </a:r>
            <a:endParaRPr sz="529" dirty="0">
              <a:latin typeface="Arial"/>
              <a:cs typeface="Arial"/>
            </a:endParaRPr>
          </a:p>
          <a:p>
            <a:pPr algn="ctr">
              <a:lnSpc>
                <a:spcPts val="631"/>
              </a:lnSpc>
            </a:pPr>
            <a:r>
              <a:rPr sz="529" b="1" spc="-4" dirty="0">
                <a:latin typeface="Arial"/>
                <a:cs typeface="Arial"/>
              </a:rPr>
              <a:t>Systems</a:t>
            </a:r>
            <a:endParaRPr sz="529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529" spc="-4" dirty="0">
                <a:latin typeface="Arial"/>
                <a:cs typeface="Arial"/>
              </a:rPr>
              <a:t>Patrick Bong</a:t>
            </a:r>
            <a:endParaRPr sz="529" dirty="0">
              <a:latin typeface="Arial"/>
              <a:cs typeface="Arial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059684" y="2997993"/>
            <a:ext cx="712694" cy="2644028"/>
            <a:chOff x="6121375" y="3397725"/>
            <a:chExt cx="807720" cy="2996565"/>
          </a:xfrm>
        </p:grpSpPr>
        <p:sp>
          <p:nvSpPr>
            <p:cNvPr id="123" name="object 123"/>
            <p:cNvSpPr/>
            <p:nvPr/>
          </p:nvSpPr>
          <p:spPr>
            <a:xfrm>
              <a:off x="6625920" y="3404075"/>
              <a:ext cx="296545" cy="1028065"/>
            </a:xfrm>
            <a:custGeom>
              <a:avLst/>
              <a:gdLst/>
              <a:ahLst/>
              <a:cxnLst/>
              <a:rect l="l" t="t" r="r" b="b"/>
              <a:pathLst>
                <a:path w="296545" h="1028064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1027782"/>
                  </a:lnTo>
                  <a:lnTo>
                    <a:pt x="182231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40344" y="5933014"/>
              <a:ext cx="690109" cy="4608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22962" y="5917243"/>
              <a:ext cx="685188" cy="45679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122962" y="5917243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057754" y="5243479"/>
            <a:ext cx="612401" cy="3370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104220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P.4.6.5 Ring </a:t>
            </a:r>
            <a:r>
              <a:rPr sz="529" b="1" dirty="0">
                <a:latin typeface="Arial"/>
                <a:cs typeface="Arial"/>
              </a:rPr>
              <a:t> E</a:t>
            </a:r>
            <a:r>
              <a:rPr sz="529" b="1" spc="-4" dirty="0">
                <a:latin typeface="Arial"/>
                <a:cs typeface="Arial"/>
              </a:rPr>
              <a:t>xt</a:t>
            </a:r>
            <a:r>
              <a:rPr sz="529" b="1" dirty="0">
                <a:latin typeface="Arial"/>
                <a:cs typeface="Arial"/>
              </a:rPr>
              <a:t>r</a:t>
            </a:r>
            <a:r>
              <a:rPr sz="529" b="1" spc="-4" dirty="0">
                <a:latin typeface="Arial"/>
                <a:cs typeface="Arial"/>
              </a:rPr>
              <a:t>ac</a:t>
            </a:r>
            <a:r>
              <a:rPr sz="529" b="1" dirty="0">
                <a:latin typeface="Arial"/>
                <a:cs typeface="Arial"/>
              </a:rPr>
              <a:t>t</a:t>
            </a:r>
            <a:r>
              <a:rPr sz="529" b="1" spc="-4" dirty="0">
                <a:latin typeface="Arial"/>
                <a:cs typeface="Arial"/>
              </a:rPr>
              <a:t>io</a:t>
            </a:r>
            <a:r>
              <a:rPr sz="529" b="1" dirty="0">
                <a:latin typeface="Arial"/>
                <a:cs typeface="Arial"/>
              </a:rPr>
              <a:t>n S</a:t>
            </a:r>
            <a:r>
              <a:rPr sz="529" b="1" spc="-4" dirty="0">
                <a:latin typeface="Arial"/>
                <a:cs typeface="Arial"/>
              </a:rPr>
              <a:t>ec</a:t>
            </a:r>
            <a:r>
              <a:rPr sz="529" b="1" dirty="0">
                <a:latin typeface="Arial"/>
                <a:cs typeface="Arial"/>
              </a:rPr>
              <a:t>t</a:t>
            </a:r>
            <a:r>
              <a:rPr sz="529" b="1" spc="-4" dirty="0">
                <a:latin typeface="Arial"/>
                <a:cs typeface="Arial"/>
              </a:rPr>
              <a:t>ion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29" b="1" spc="-4" dirty="0">
                <a:latin typeface="Arial"/>
                <a:cs typeface="Arial"/>
              </a:rPr>
              <a:t>Controls</a:t>
            </a:r>
            <a:endParaRPr sz="529">
              <a:latin typeface="Arial"/>
              <a:cs typeface="Arial"/>
            </a:endParaRPr>
          </a:p>
          <a:p>
            <a:pPr marL="560" algn="ctr"/>
            <a:r>
              <a:rPr sz="529" spc="-4" dirty="0">
                <a:latin typeface="Arial"/>
                <a:cs typeface="Arial"/>
              </a:rPr>
              <a:t>Derrick</a:t>
            </a:r>
            <a:r>
              <a:rPr sz="529" spc="-22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Williams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7059684" y="2997993"/>
            <a:ext cx="712694" cy="2430556"/>
            <a:chOff x="6121375" y="3397725"/>
            <a:chExt cx="807720" cy="2754630"/>
          </a:xfrm>
        </p:grpSpPr>
        <p:sp>
          <p:nvSpPr>
            <p:cNvPr id="129" name="object 129"/>
            <p:cNvSpPr/>
            <p:nvPr/>
          </p:nvSpPr>
          <p:spPr>
            <a:xfrm>
              <a:off x="6625920" y="3404075"/>
              <a:ext cx="296545" cy="2741930"/>
            </a:xfrm>
            <a:custGeom>
              <a:avLst/>
              <a:gdLst/>
              <a:ahLst/>
              <a:cxnLst/>
              <a:rect l="l" t="t" r="r" b="b"/>
              <a:pathLst>
                <a:path w="296545" h="2741929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2741564"/>
                  </a:lnTo>
                  <a:lnTo>
                    <a:pt x="182231" y="274156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35921" y="3644620"/>
              <a:ext cx="698957" cy="46975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22962" y="3632471"/>
              <a:ext cx="685188" cy="456792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6122962" y="363247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7078466" y="3187485"/>
            <a:ext cx="572060" cy="4184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P.4.6.1</a:t>
            </a:r>
            <a:endParaRPr sz="529">
              <a:latin typeface="Arial"/>
              <a:cs typeface="Arial"/>
            </a:endParaRPr>
          </a:p>
          <a:p>
            <a:pPr marL="10646" marR="4483" algn="ctr"/>
            <a:r>
              <a:rPr sz="529" b="1" spc="-4" dirty="0">
                <a:latin typeface="Arial"/>
                <a:cs typeface="Arial"/>
              </a:rPr>
              <a:t>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na</a:t>
            </a:r>
            <a:r>
              <a:rPr sz="529" b="1" dirty="0">
                <a:latin typeface="Arial"/>
                <a:cs typeface="Arial"/>
              </a:rPr>
              <a:t>g</a:t>
            </a:r>
            <a:r>
              <a:rPr sz="529" b="1" spc="-4" dirty="0">
                <a:latin typeface="Arial"/>
                <a:cs typeface="Arial"/>
              </a:rPr>
              <a:t>e</a:t>
            </a:r>
            <a:r>
              <a:rPr sz="529" b="1" dirty="0">
                <a:latin typeface="Arial"/>
                <a:cs typeface="Arial"/>
              </a:rPr>
              <a:t>m</a:t>
            </a:r>
            <a:r>
              <a:rPr sz="529" b="1" spc="-4" dirty="0">
                <a:latin typeface="Arial"/>
                <a:cs typeface="Arial"/>
              </a:rPr>
              <a:t>en</a:t>
            </a:r>
            <a:r>
              <a:rPr sz="529" b="1" dirty="0">
                <a:latin typeface="Arial"/>
                <a:cs typeface="Arial"/>
              </a:rPr>
              <a:t>t 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nd  </a:t>
            </a:r>
            <a:r>
              <a:rPr sz="529" b="1" spc="-4" dirty="0">
                <a:latin typeface="Arial"/>
                <a:cs typeface="Arial"/>
              </a:rPr>
              <a:t>System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Integration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Derrick</a:t>
            </a:r>
            <a:r>
              <a:rPr sz="529" spc="-13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Williams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7499268" y="2997993"/>
            <a:ext cx="1094254" cy="628650"/>
            <a:chOff x="6619570" y="3397725"/>
            <a:chExt cx="1240155" cy="712470"/>
          </a:xfrm>
        </p:grpSpPr>
        <p:sp>
          <p:nvSpPr>
            <p:cNvPr id="135" name="object 135"/>
            <p:cNvSpPr/>
            <p:nvPr/>
          </p:nvSpPr>
          <p:spPr>
            <a:xfrm>
              <a:off x="6625920" y="3404075"/>
              <a:ext cx="296545" cy="457200"/>
            </a:xfrm>
            <a:custGeom>
              <a:avLst/>
              <a:gdLst/>
              <a:ahLst/>
              <a:cxnLst/>
              <a:rect l="l" t="t" r="r" b="b"/>
              <a:pathLst>
                <a:path w="296545" h="457200">
                  <a:moveTo>
                    <a:pt x="0" y="0"/>
                  </a:moveTo>
                  <a:lnTo>
                    <a:pt x="0" y="114198"/>
                  </a:lnTo>
                  <a:lnTo>
                    <a:pt x="296429" y="114198"/>
                  </a:lnTo>
                  <a:lnTo>
                    <a:pt x="296429" y="456792"/>
                  </a:lnTo>
                  <a:lnTo>
                    <a:pt x="182231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69312" y="3649051"/>
              <a:ext cx="690109" cy="460887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50745" y="3632471"/>
              <a:ext cx="685188" cy="456792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7150745" y="363247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7970323" y="3227504"/>
            <a:ext cx="601196" cy="33704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4483" indent="-115987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P.4.7.2</a:t>
            </a:r>
            <a:r>
              <a:rPr sz="529" b="1" spc="-35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RTBT</a:t>
            </a:r>
            <a:r>
              <a:rPr sz="529" b="1" spc="-26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Stub </a:t>
            </a:r>
            <a:r>
              <a:rPr sz="529" b="1" spc="-132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Temporary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Shielding</a:t>
            </a:r>
            <a:endParaRPr sz="529">
              <a:latin typeface="Arial"/>
              <a:cs typeface="Arial"/>
            </a:endParaRPr>
          </a:p>
          <a:p>
            <a:pPr marL="132236"/>
            <a:r>
              <a:rPr sz="529" spc="-4" dirty="0">
                <a:latin typeface="Arial"/>
                <a:cs typeface="Arial"/>
              </a:rPr>
              <a:t>Nic</a:t>
            </a:r>
            <a:r>
              <a:rPr sz="529" dirty="0">
                <a:latin typeface="Arial"/>
                <a:cs typeface="Arial"/>
              </a:rPr>
              <a:t>k</a:t>
            </a:r>
            <a:r>
              <a:rPr sz="529" spc="-4" dirty="0">
                <a:latin typeface="Arial"/>
                <a:cs typeface="Arial"/>
              </a:rPr>
              <a:t> Evans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7966552" y="2997993"/>
            <a:ext cx="713254" cy="1131234"/>
            <a:chOff x="7149158" y="3397725"/>
            <a:chExt cx="808355" cy="1282065"/>
          </a:xfrm>
        </p:grpSpPr>
        <p:sp>
          <p:nvSpPr>
            <p:cNvPr id="141" name="object 141"/>
            <p:cNvSpPr/>
            <p:nvPr/>
          </p:nvSpPr>
          <p:spPr>
            <a:xfrm>
              <a:off x="7653703" y="3404075"/>
              <a:ext cx="297815" cy="457200"/>
            </a:xfrm>
            <a:custGeom>
              <a:avLst/>
              <a:gdLst/>
              <a:ahLst/>
              <a:cxnLst/>
              <a:rect l="l" t="t" r="r" b="b"/>
              <a:pathLst>
                <a:path w="297815" h="457200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456792"/>
                  </a:lnTo>
                  <a:lnTo>
                    <a:pt x="182231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69312" y="4219224"/>
              <a:ext cx="690109" cy="46009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50745" y="4203462"/>
              <a:ext cx="685188" cy="456792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7150745" y="4203462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7970323" y="3732034"/>
            <a:ext cx="601196" cy="33255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8789" marR="4483" indent="-108143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P.4.7.3</a:t>
            </a:r>
            <a:r>
              <a:rPr sz="529" b="1" spc="-35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RTBT</a:t>
            </a:r>
            <a:r>
              <a:rPr sz="529" b="1" spc="-26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Stub </a:t>
            </a:r>
            <a:r>
              <a:rPr sz="529" b="1" spc="-132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Earth Berm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Shielding</a:t>
            </a:r>
            <a:endParaRPr sz="529">
              <a:latin typeface="Arial"/>
              <a:cs typeface="Arial"/>
            </a:endParaRPr>
          </a:p>
          <a:p>
            <a:pPr marL="132236">
              <a:lnSpc>
                <a:spcPts val="631"/>
              </a:lnSpc>
            </a:pPr>
            <a:r>
              <a:rPr sz="529" spc="-4" dirty="0">
                <a:latin typeface="Arial"/>
                <a:cs typeface="Arial"/>
              </a:rPr>
              <a:t>Nic</a:t>
            </a:r>
            <a:r>
              <a:rPr sz="529" dirty="0">
                <a:latin typeface="Arial"/>
                <a:cs typeface="Arial"/>
              </a:rPr>
              <a:t>k</a:t>
            </a:r>
            <a:r>
              <a:rPr sz="529" spc="-4" dirty="0">
                <a:latin typeface="Arial"/>
                <a:cs typeface="Arial"/>
              </a:rPr>
              <a:t> Evans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8411738" y="3003596"/>
            <a:ext cx="1229881" cy="907116"/>
            <a:chOff x="7653703" y="3404075"/>
            <a:chExt cx="1393865" cy="1028065"/>
          </a:xfrm>
        </p:grpSpPr>
        <p:sp>
          <p:nvSpPr>
            <p:cNvPr id="147" name="object 147"/>
            <p:cNvSpPr/>
            <p:nvPr/>
          </p:nvSpPr>
          <p:spPr>
            <a:xfrm>
              <a:off x="7653703" y="3404075"/>
              <a:ext cx="297815" cy="1028065"/>
            </a:xfrm>
            <a:custGeom>
              <a:avLst/>
              <a:gdLst/>
              <a:ahLst/>
              <a:cxnLst/>
              <a:rect l="l" t="t" r="r" b="b"/>
              <a:pathLst>
                <a:path w="297815" h="102806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1027782"/>
                  </a:lnTo>
                  <a:lnTo>
                    <a:pt x="182231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58258" y="3667236"/>
              <a:ext cx="689310" cy="46009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44516" y="3647793"/>
              <a:ext cx="685188" cy="456792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8338892" y="364785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9007254" y="3281816"/>
            <a:ext cx="623607" cy="25112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84347" marR="4483" indent="-173700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8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1</a:t>
            </a:r>
            <a:r>
              <a:rPr sz="529" b="1" spc="-4" dirty="0">
                <a:latin typeface="Arial"/>
                <a:cs typeface="Arial"/>
              </a:rPr>
              <a:t> Ac</a:t>
            </a:r>
            <a:r>
              <a:rPr sz="529" b="1" dirty="0">
                <a:latin typeface="Arial"/>
                <a:cs typeface="Arial"/>
              </a:rPr>
              <a:t>c</a:t>
            </a:r>
            <a:r>
              <a:rPr sz="529" b="1" spc="-4" dirty="0">
                <a:latin typeface="Arial"/>
                <a:cs typeface="Arial"/>
              </a:rPr>
              <a:t>ele</a:t>
            </a:r>
            <a:r>
              <a:rPr sz="529" b="1" dirty="0">
                <a:latin typeface="Arial"/>
                <a:cs typeface="Arial"/>
              </a:rPr>
              <a:t>r</a:t>
            </a:r>
            <a:r>
              <a:rPr sz="529" b="1" spc="-4" dirty="0">
                <a:latin typeface="Arial"/>
                <a:cs typeface="Arial"/>
              </a:rPr>
              <a:t>at</a:t>
            </a:r>
            <a:r>
              <a:rPr sz="529" b="1" dirty="0">
                <a:latin typeface="Arial"/>
                <a:cs typeface="Arial"/>
              </a:rPr>
              <a:t>or  </a:t>
            </a:r>
            <a:r>
              <a:rPr sz="529" b="1" spc="-4" dirty="0">
                <a:latin typeface="Arial"/>
                <a:cs typeface="Arial"/>
              </a:rPr>
              <a:t>Physics</a:t>
            </a:r>
            <a:endParaRPr sz="529">
              <a:latin typeface="Arial"/>
              <a:cs typeface="Arial"/>
            </a:endParaRPr>
          </a:p>
          <a:p>
            <a:pPr marL="142883">
              <a:lnSpc>
                <a:spcPts val="631"/>
              </a:lnSpc>
            </a:pPr>
            <a:r>
              <a:rPr sz="529" spc="-4" dirty="0">
                <a:latin typeface="Arial"/>
                <a:cs typeface="Arial"/>
              </a:rPr>
              <a:t>Nic</a:t>
            </a:r>
            <a:r>
              <a:rPr sz="529" dirty="0">
                <a:latin typeface="Arial"/>
                <a:cs typeface="Arial"/>
              </a:rPr>
              <a:t>k</a:t>
            </a:r>
            <a:r>
              <a:rPr sz="529" spc="-4" dirty="0">
                <a:latin typeface="Arial"/>
                <a:cs typeface="Arial"/>
              </a:rPr>
              <a:t> Evans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6178543" y="2997993"/>
            <a:ext cx="3146051" cy="2164416"/>
            <a:chOff x="5122748" y="3397725"/>
            <a:chExt cx="3565525" cy="2453005"/>
          </a:xfrm>
        </p:grpSpPr>
        <p:sp>
          <p:nvSpPr>
            <p:cNvPr id="153" name="object 153"/>
            <p:cNvSpPr/>
            <p:nvPr/>
          </p:nvSpPr>
          <p:spPr>
            <a:xfrm>
              <a:off x="8681485" y="3404075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784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141718" y="5390362"/>
              <a:ext cx="690109" cy="460093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124336" y="5374600"/>
              <a:ext cx="685998" cy="456792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5124336" y="5374600"/>
              <a:ext cx="686435" cy="457200"/>
            </a:xfrm>
            <a:custGeom>
              <a:avLst/>
              <a:gdLst/>
              <a:ahLst/>
              <a:cxnLst/>
              <a:rect l="l" t="t" r="r" b="b"/>
              <a:pathLst>
                <a:path w="686435" h="457200">
                  <a:moveTo>
                    <a:pt x="0" y="45679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" name="object 157"/>
          <p:cNvSpPr txBox="1"/>
          <p:nvPr/>
        </p:nvSpPr>
        <p:spPr>
          <a:xfrm>
            <a:off x="6195175" y="4805410"/>
            <a:ext cx="574862" cy="24663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1" algn="ctr">
              <a:lnSpc>
                <a:spcPts val="631"/>
              </a:lnSpc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P.4.5.4</a:t>
            </a:r>
            <a:endParaRPr sz="529" dirty="0">
              <a:latin typeface="Arial"/>
              <a:cs typeface="Arial"/>
            </a:endParaRPr>
          </a:p>
          <a:p>
            <a:pPr algn="ctr">
              <a:lnSpc>
                <a:spcPts val="631"/>
              </a:lnSpc>
            </a:pPr>
            <a:r>
              <a:rPr sz="529" b="1" spc="-4" dirty="0">
                <a:latin typeface="Arial"/>
                <a:cs typeface="Arial"/>
              </a:rPr>
              <a:t>PFN</a:t>
            </a:r>
            <a:r>
              <a:rPr sz="529" b="1" spc="-18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Room</a:t>
            </a:r>
            <a:r>
              <a:rPr sz="529" b="1" spc="-18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HVAC</a:t>
            </a:r>
            <a:endParaRPr sz="529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529" spc="-4" dirty="0">
                <a:latin typeface="Arial"/>
                <a:cs typeface="Arial"/>
              </a:rPr>
              <a:t>Gr</a:t>
            </a:r>
            <a:r>
              <a:rPr sz="529" dirty="0">
                <a:latin typeface="Arial"/>
                <a:cs typeface="Arial"/>
              </a:rPr>
              <a:t>eg</a:t>
            </a:r>
            <a:r>
              <a:rPr sz="529" spc="-4" dirty="0">
                <a:latin typeface="Arial"/>
                <a:cs typeface="Arial"/>
              </a:rPr>
              <a:t> No</a:t>
            </a:r>
            <a:r>
              <a:rPr sz="529" dirty="0">
                <a:latin typeface="Arial"/>
                <a:cs typeface="Arial"/>
              </a:rPr>
              <a:t>r</a:t>
            </a:r>
            <a:r>
              <a:rPr sz="529" spc="-4" dirty="0">
                <a:latin typeface="Arial"/>
                <a:cs typeface="Arial"/>
              </a:rPr>
              <a:t>man</a:t>
            </a:r>
            <a:endParaRPr sz="529" dirty="0">
              <a:latin typeface="Arial"/>
              <a:cs typeface="Arial"/>
            </a:endParaRPr>
          </a:p>
        </p:txBody>
      </p:sp>
      <p:grpSp>
        <p:nvGrpSpPr>
          <p:cNvPr id="158" name="object 158"/>
          <p:cNvGrpSpPr/>
          <p:nvPr/>
        </p:nvGrpSpPr>
        <p:grpSpPr>
          <a:xfrm>
            <a:off x="4467715" y="2997993"/>
            <a:ext cx="2397499" cy="1951504"/>
            <a:chOff x="3183810" y="3397725"/>
            <a:chExt cx="2717165" cy="2211705"/>
          </a:xfrm>
        </p:grpSpPr>
        <p:sp>
          <p:nvSpPr>
            <p:cNvPr id="159" name="object 159"/>
            <p:cNvSpPr/>
            <p:nvPr/>
          </p:nvSpPr>
          <p:spPr>
            <a:xfrm>
              <a:off x="5597327" y="3404075"/>
              <a:ext cx="297815" cy="2199005"/>
            </a:xfrm>
            <a:custGeom>
              <a:avLst/>
              <a:gdLst/>
              <a:ahLst/>
              <a:cxnLst/>
              <a:rect l="l" t="t" r="r" b="b"/>
              <a:pathLst>
                <a:path w="297814" h="2199004">
                  <a:moveTo>
                    <a:pt x="0" y="0"/>
                  </a:moveTo>
                  <a:lnTo>
                    <a:pt x="0" y="114198"/>
                  </a:lnTo>
                  <a:lnTo>
                    <a:pt x="297239" y="114198"/>
                  </a:lnTo>
                  <a:lnTo>
                    <a:pt x="297239" y="2198921"/>
                  </a:lnTo>
                  <a:lnTo>
                    <a:pt x="213007" y="2198921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02775" y="4250001"/>
              <a:ext cx="689310" cy="460093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85398" y="4233428"/>
              <a:ext cx="685188" cy="456792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3185398" y="4233428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4506505" y="3798494"/>
            <a:ext cx="530038" cy="2556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" marR="4483" indent="-20732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3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 I</a:t>
            </a:r>
            <a:r>
              <a:rPr sz="529" b="1" dirty="0">
                <a:latin typeface="Arial"/>
                <a:cs typeface="Arial"/>
              </a:rPr>
              <a:t>n</a:t>
            </a:r>
            <a:r>
              <a:rPr sz="529" b="1" spc="-4" dirty="0">
                <a:latin typeface="Arial"/>
                <a:cs typeface="Arial"/>
              </a:rPr>
              <a:t>jec</a:t>
            </a:r>
            <a:r>
              <a:rPr sz="529" b="1" dirty="0">
                <a:latin typeface="Arial"/>
                <a:cs typeface="Arial"/>
              </a:rPr>
              <a:t>t</a:t>
            </a:r>
            <a:r>
              <a:rPr sz="529" b="1" spc="-4" dirty="0">
                <a:latin typeface="Arial"/>
                <a:cs typeface="Arial"/>
              </a:rPr>
              <a:t>ion  Dump</a:t>
            </a:r>
            <a:r>
              <a:rPr sz="529" b="1" spc="-35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Imaging</a:t>
            </a:r>
            <a:endParaRPr sz="529">
              <a:latin typeface="Arial"/>
              <a:cs typeface="Arial"/>
            </a:endParaRPr>
          </a:p>
          <a:p>
            <a:pPr marL="98617"/>
            <a:r>
              <a:rPr sz="529" spc="-4" dirty="0">
                <a:latin typeface="Arial"/>
                <a:cs typeface="Arial"/>
              </a:rPr>
              <a:t>Dave</a:t>
            </a:r>
            <a:r>
              <a:rPr sz="529" spc="-26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Willis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64" name="object 164"/>
          <p:cNvGrpSpPr/>
          <p:nvPr/>
        </p:nvGrpSpPr>
        <p:grpSpPr>
          <a:xfrm>
            <a:off x="4314154" y="2997993"/>
            <a:ext cx="794497" cy="1661272"/>
            <a:chOff x="3009775" y="3397725"/>
            <a:chExt cx="900430" cy="1882775"/>
          </a:xfrm>
        </p:grpSpPr>
        <p:sp>
          <p:nvSpPr>
            <p:cNvPr id="165" name="object 165"/>
            <p:cNvSpPr/>
            <p:nvPr/>
          </p:nvSpPr>
          <p:spPr>
            <a:xfrm>
              <a:off x="3016125" y="3404075"/>
              <a:ext cx="411480" cy="1057910"/>
            </a:xfrm>
            <a:custGeom>
              <a:avLst/>
              <a:gdLst/>
              <a:ahLst/>
              <a:cxnLst/>
              <a:rect l="l" t="t" r="r" b="b"/>
              <a:pathLst>
                <a:path w="411479" h="1057910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057749"/>
                  </a:lnTo>
                  <a:lnTo>
                    <a:pt x="169272" y="105774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19789" y="4819754"/>
              <a:ext cx="690109" cy="460516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03216" y="4801989"/>
              <a:ext cx="685998" cy="457602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3203216" y="4801989"/>
              <a:ext cx="686435" cy="457834"/>
            </a:xfrm>
            <a:custGeom>
              <a:avLst/>
              <a:gdLst/>
              <a:ahLst/>
              <a:cxnLst/>
              <a:rect l="l" t="t" r="r" b="b"/>
              <a:pathLst>
                <a:path w="686435" h="457835">
                  <a:moveTo>
                    <a:pt x="0" y="457602"/>
                  </a:moveTo>
                  <a:lnTo>
                    <a:pt x="0" y="0"/>
                  </a:lnTo>
                  <a:lnTo>
                    <a:pt x="685998" y="0"/>
                  </a:lnTo>
                  <a:lnTo>
                    <a:pt x="685998" y="457602"/>
                  </a:lnTo>
                  <a:lnTo>
                    <a:pt x="0" y="45760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4522941" y="4260147"/>
            <a:ext cx="530038" cy="927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3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3</a:t>
            </a:r>
            <a:r>
              <a:rPr sz="529" b="1" spc="-4" dirty="0">
                <a:latin typeface="Arial"/>
                <a:cs typeface="Arial"/>
              </a:rPr>
              <a:t> I</a:t>
            </a:r>
            <a:r>
              <a:rPr sz="529" b="1" dirty="0">
                <a:latin typeface="Arial"/>
                <a:cs typeface="Arial"/>
              </a:rPr>
              <a:t>n</a:t>
            </a:r>
            <a:r>
              <a:rPr sz="529" b="1" spc="-4" dirty="0">
                <a:latin typeface="Arial"/>
                <a:cs typeface="Arial"/>
              </a:rPr>
              <a:t>jec</a:t>
            </a:r>
            <a:r>
              <a:rPr sz="529" b="1" dirty="0">
                <a:latin typeface="Arial"/>
                <a:cs typeface="Arial"/>
              </a:rPr>
              <a:t>t</a:t>
            </a:r>
            <a:r>
              <a:rPr sz="529" b="1" spc="-4" dirty="0">
                <a:latin typeface="Arial"/>
                <a:cs typeface="Arial"/>
              </a:rPr>
              <a:t>ion</a:t>
            </a:r>
            <a:endParaRPr sz="529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477934" y="4340891"/>
            <a:ext cx="619685" cy="927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Du</a:t>
            </a:r>
            <a:r>
              <a:rPr sz="529" b="1" dirty="0">
                <a:latin typeface="Arial"/>
                <a:cs typeface="Arial"/>
              </a:rPr>
              <a:t>mp</a:t>
            </a:r>
            <a:r>
              <a:rPr sz="529" b="1" spc="-4" dirty="0">
                <a:latin typeface="Arial"/>
                <a:cs typeface="Arial"/>
              </a:rPr>
              <a:t> </a:t>
            </a:r>
            <a:r>
              <a:rPr sz="529" b="1" dirty="0">
                <a:latin typeface="Arial"/>
                <a:cs typeface="Arial"/>
              </a:rPr>
              <a:t>En</a:t>
            </a:r>
            <a:r>
              <a:rPr sz="529" b="1" spc="-4" dirty="0">
                <a:latin typeface="Arial"/>
                <a:cs typeface="Arial"/>
              </a:rPr>
              <a:t>gi</a:t>
            </a:r>
            <a:r>
              <a:rPr sz="529" b="1" dirty="0">
                <a:latin typeface="Arial"/>
                <a:cs typeface="Arial"/>
              </a:rPr>
              <a:t>n</a:t>
            </a:r>
            <a:r>
              <a:rPr sz="529" b="1" spc="-4" dirty="0">
                <a:latin typeface="Arial"/>
                <a:cs typeface="Arial"/>
              </a:rPr>
              <a:t>ee</a:t>
            </a:r>
            <a:r>
              <a:rPr sz="529" b="1" dirty="0">
                <a:latin typeface="Arial"/>
                <a:cs typeface="Arial"/>
              </a:rPr>
              <a:t>r</a:t>
            </a:r>
            <a:r>
              <a:rPr sz="529" b="1" spc="-4" dirty="0">
                <a:latin typeface="Arial"/>
                <a:cs typeface="Arial"/>
              </a:rPr>
              <a:t>ing</a:t>
            </a:r>
            <a:endParaRPr sz="529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4547259" y="4421635"/>
            <a:ext cx="481853" cy="16520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631"/>
              </a:lnSpc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Review</a:t>
            </a:r>
            <a:endParaRPr sz="529">
              <a:latin typeface="Arial"/>
              <a:cs typeface="Arial"/>
            </a:endParaRPr>
          </a:p>
          <a:p>
            <a:pPr algn="ctr">
              <a:lnSpc>
                <a:spcPts val="631"/>
              </a:lnSpc>
            </a:pPr>
            <a:r>
              <a:rPr sz="529" spc="-4" dirty="0">
                <a:latin typeface="Arial"/>
                <a:cs typeface="Arial"/>
              </a:rPr>
              <a:t>Melissa</a:t>
            </a:r>
            <a:r>
              <a:rPr sz="529" spc="-35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Harvey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2564652" y="2997993"/>
            <a:ext cx="2124075" cy="1447240"/>
            <a:chOff x="1027005" y="3397725"/>
            <a:chExt cx="2407285" cy="1640205"/>
          </a:xfrm>
        </p:grpSpPr>
        <p:sp>
          <p:nvSpPr>
            <p:cNvPr id="173" name="object 173"/>
            <p:cNvSpPr/>
            <p:nvPr/>
          </p:nvSpPr>
          <p:spPr>
            <a:xfrm>
              <a:off x="3016125" y="3404075"/>
              <a:ext cx="411480" cy="1627505"/>
            </a:xfrm>
            <a:custGeom>
              <a:avLst/>
              <a:gdLst/>
              <a:ahLst/>
              <a:cxnLst/>
              <a:rect l="l" t="t" r="r" b="b"/>
              <a:pathLst>
                <a:path w="411479" h="1627504">
                  <a:moveTo>
                    <a:pt x="411437" y="0"/>
                  </a:moveTo>
                  <a:lnTo>
                    <a:pt x="411437" y="114198"/>
                  </a:lnTo>
                  <a:lnTo>
                    <a:pt x="0" y="114198"/>
                  </a:lnTo>
                  <a:lnTo>
                    <a:pt x="0" y="1627120"/>
                  </a:lnTo>
                  <a:lnTo>
                    <a:pt x="187090" y="1627120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46355" y="4245531"/>
              <a:ext cx="690536" cy="460887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28592" y="4226139"/>
              <a:ext cx="685188" cy="456792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028592" y="422613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" name="object 177"/>
          <p:cNvSpPr txBox="1"/>
          <p:nvPr/>
        </p:nvSpPr>
        <p:spPr>
          <a:xfrm>
            <a:off x="2689190" y="3792064"/>
            <a:ext cx="358588" cy="2556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64998" algn="r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P.4.1.2</a:t>
            </a:r>
            <a:endParaRPr sz="529">
              <a:latin typeface="Arial"/>
              <a:cs typeface="Arial"/>
            </a:endParaRPr>
          </a:p>
          <a:p>
            <a:pPr marR="59955" algn="r"/>
            <a:r>
              <a:rPr sz="529" b="1" spc="-4" dirty="0">
                <a:latin typeface="Arial"/>
                <a:cs typeface="Arial"/>
              </a:rPr>
              <a:t>Design</a:t>
            </a:r>
            <a:endParaRPr sz="529">
              <a:latin typeface="Arial"/>
              <a:cs typeface="Arial"/>
            </a:endParaRPr>
          </a:p>
          <a:p>
            <a:pPr marR="4483" algn="r"/>
            <a:r>
              <a:rPr sz="529" spc="-4" dirty="0">
                <a:latin typeface="Arial"/>
                <a:cs typeface="Arial"/>
              </a:rPr>
              <a:t>Nic</a:t>
            </a:r>
            <a:r>
              <a:rPr sz="529" dirty="0">
                <a:latin typeface="Arial"/>
                <a:cs typeface="Arial"/>
              </a:rPr>
              <a:t>k</a:t>
            </a:r>
            <a:r>
              <a:rPr sz="529" spc="-4" dirty="0">
                <a:latin typeface="Arial"/>
                <a:cs typeface="Arial"/>
              </a:rPr>
              <a:t> Evans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862739" y="3205864"/>
            <a:ext cx="1275229" cy="528918"/>
            <a:chOff x="1364837" y="3633313"/>
            <a:chExt cx="1445260" cy="599440"/>
          </a:xfrm>
        </p:grpSpPr>
        <p:sp>
          <p:nvSpPr>
            <p:cNvPr id="179" name="object 179"/>
            <p:cNvSpPr/>
            <p:nvPr/>
          </p:nvSpPr>
          <p:spPr>
            <a:xfrm>
              <a:off x="1371187" y="4110321"/>
              <a:ext cx="0" cy="116205"/>
            </a:xfrm>
            <a:custGeom>
              <a:avLst/>
              <a:gdLst/>
              <a:ahLst/>
              <a:cxnLst/>
              <a:rect l="l" t="t" r="r" b="b"/>
              <a:pathLst>
                <a:path h="116204">
                  <a:moveTo>
                    <a:pt x="0" y="0"/>
                  </a:moveTo>
                  <a:lnTo>
                    <a:pt x="0" y="115817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19923" y="3653476"/>
              <a:ext cx="690109" cy="460516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03351" y="3634901"/>
              <a:ext cx="685188" cy="456792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2103351" y="3634901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 txBox="1"/>
          <p:nvPr/>
        </p:nvSpPr>
        <p:spPr>
          <a:xfrm>
            <a:off x="3531749" y="3189628"/>
            <a:ext cx="572060" cy="4184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529" b="1" spc="-4" dirty="0">
                <a:latin typeface="Arial"/>
                <a:cs typeface="Arial"/>
              </a:rPr>
              <a:t>P.4.2.1</a:t>
            </a:r>
            <a:endParaRPr sz="529">
              <a:latin typeface="Arial"/>
              <a:cs typeface="Arial"/>
            </a:endParaRPr>
          </a:p>
          <a:p>
            <a:pPr marL="10646" marR="4483" algn="ctr"/>
            <a:r>
              <a:rPr sz="529" b="1" spc="-4" dirty="0">
                <a:latin typeface="Arial"/>
                <a:cs typeface="Arial"/>
              </a:rPr>
              <a:t>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na</a:t>
            </a:r>
            <a:r>
              <a:rPr sz="529" b="1" dirty="0">
                <a:latin typeface="Arial"/>
                <a:cs typeface="Arial"/>
              </a:rPr>
              <a:t>g</a:t>
            </a:r>
            <a:r>
              <a:rPr sz="529" b="1" spc="-4" dirty="0">
                <a:latin typeface="Arial"/>
                <a:cs typeface="Arial"/>
              </a:rPr>
              <a:t>e</a:t>
            </a:r>
            <a:r>
              <a:rPr sz="529" b="1" dirty="0">
                <a:latin typeface="Arial"/>
                <a:cs typeface="Arial"/>
              </a:rPr>
              <a:t>m</a:t>
            </a:r>
            <a:r>
              <a:rPr sz="529" b="1" spc="-4" dirty="0">
                <a:latin typeface="Arial"/>
                <a:cs typeface="Arial"/>
              </a:rPr>
              <a:t>en</a:t>
            </a:r>
            <a:r>
              <a:rPr sz="529" b="1" dirty="0">
                <a:latin typeface="Arial"/>
                <a:cs typeface="Arial"/>
              </a:rPr>
              <a:t>t 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nd  </a:t>
            </a:r>
            <a:r>
              <a:rPr sz="529" b="1" spc="-4" dirty="0">
                <a:latin typeface="Arial"/>
                <a:cs typeface="Arial"/>
              </a:rPr>
              <a:t>System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Integration </a:t>
            </a:r>
            <a:r>
              <a:rPr sz="529" b="1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Robert</a:t>
            </a:r>
            <a:r>
              <a:rPr sz="529" spc="-18" dirty="0">
                <a:latin typeface="Arial"/>
                <a:cs typeface="Arial"/>
              </a:rPr>
              <a:t> </a:t>
            </a:r>
            <a:r>
              <a:rPr sz="529" spc="-4" dirty="0">
                <a:latin typeface="Arial"/>
                <a:cs typeface="Arial"/>
              </a:rPr>
              <a:t>Saethre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84" name="object 184"/>
          <p:cNvGrpSpPr/>
          <p:nvPr/>
        </p:nvGrpSpPr>
        <p:grpSpPr>
          <a:xfrm>
            <a:off x="3408002" y="2997993"/>
            <a:ext cx="730063" cy="1150844"/>
            <a:chOff x="1982802" y="3397725"/>
            <a:chExt cx="827405" cy="1304290"/>
          </a:xfrm>
        </p:grpSpPr>
        <p:sp>
          <p:nvSpPr>
            <p:cNvPr id="185" name="object 185"/>
            <p:cNvSpPr/>
            <p:nvPr/>
          </p:nvSpPr>
          <p:spPr>
            <a:xfrm>
              <a:off x="1989152" y="3404075"/>
              <a:ext cx="410209" cy="459740"/>
            </a:xfrm>
            <a:custGeom>
              <a:avLst/>
              <a:gdLst/>
              <a:ahLst/>
              <a:cxnLst/>
              <a:rect l="l" t="t" r="r" b="b"/>
              <a:pathLst>
                <a:path w="410210" h="459739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459222"/>
                  </a:lnTo>
                  <a:lnTo>
                    <a:pt x="114198" y="45922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19923" y="4241100"/>
              <a:ext cx="690109" cy="460887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103350" y="4225329"/>
              <a:ext cx="685188" cy="456792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2103350" y="422532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3553902" y="3831368"/>
            <a:ext cx="526116" cy="17418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 M</a:t>
            </a:r>
            <a:r>
              <a:rPr sz="529" b="1" dirty="0">
                <a:latin typeface="Arial"/>
                <a:cs typeface="Arial"/>
              </a:rPr>
              <a:t>a</a:t>
            </a:r>
            <a:r>
              <a:rPr sz="529" b="1" spc="-4" dirty="0">
                <a:latin typeface="Arial"/>
                <a:cs typeface="Arial"/>
              </a:rPr>
              <a:t>g</a:t>
            </a:r>
            <a:r>
              <a:rPr sz="529" b="1" dirty="0">
                <a:latin typeface="Arial"/>
                <a:cs typeface="Arial"/>
              </a:rPr>
              <a:t>n</a:t>
            </a:r>
            <a:r>
              <a:rPr sz="529" b="1" spc="-4" dirty="0">
                <a:latin typeface="Arial"/>
                <a:cs typeface="Arial"/>
              </a:rPr>
              <a:t>ets</a:t>
            </a:r>
            <a:endParaRPr sz="529">
              <a:latin typeface="Arial"/>
              <a:cs typeface="Arial"/>
            </a:endParaRPr>
          </a:p>
          <a:p>
            <a:pPr marL="35300"/>
            <a:r>
              <a:rPr sz="529" spc="-4" dirty="0">
                <a:latin typeface="Arial"/>
                <a:cs typeface="Arial"/>
              </a:rPr>
              <a:t>Rob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r</a:t>
            </a:r>
            <a:r>
              <a:rPr sz="529" dirty="0">
                <a:latin typeface="Arial"/>
                <a:cs typeface="Arial"/>
              </a:rPr>
              <a:t>t</a:t>
            </a:r>
            <a:r>
              <a:rPr sz="529" spc="-4" dirty="0">
                <a:latin typeface="Arial"/>
                <a:cs typeface="Arial"/>
              </a:rPr>
              <a:t> </a:t>
            </a:r>
            <a:r>
              <a:rPr sz="529" dirty="0">
                <a:latin typeface="Arial"/>
                <a:cs typeface="Arial"/>
              </a:rPr>
              <a:t>S</a:t>
            </a:r>
            <a:r>
              <a:rPr sz="529" spc="-4" dirty="0">
                <a:latin typeface="Arial"/>
                <a:cs typeface="Arial"/>
              </a:rPr>
              <a:t>a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thre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3408002" y="2997993"/>
            <a:ext cx="730063" cy="1661272"/>
            <a:chOff x="1982802" y="3397725"/>
            <a:chExt cx="827405" cy="1882775"/>
          </a:xfrm>
        </p:grpSpPr>
        <p:sp>
          <p:nvSpPr>
            <p:cNvPr id="191" name="object 191"/>
            <p:cNvSpPr/>
            <p:nvPr/>
          </p:nvSpPr>
          <p:spPr>
            <a:xfrm>
              <a:off x="1989152" y="3404075"/>
              <a:ext cx="410209" cy="1049655"/>
            </a:xfrm>
            <a:custGeom>
              <a:avLst/>
              <a:gdLst/>
              <a:ahLst/>
              <a:cxnLst/>
              <a:rect l="l" t="t" r="r" b="b"/>
              <a:pathLst>
                <a:path w="410210" h="1049654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1049650"/>
                  </a:lnTo>
                  <a:lnTo>
                    <a:pt x="114198" y="1049650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119923" y="4819754"/>
              <a:ext cx="690109" cy="460516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103350" y="4801179"/>
              <a:ext cx="685188" cy="456792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2103350" y="4801179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 txBox="1"/>
          <p:nvPr/>
        </p:nvSpPr>
        <p:spPr>
          <a:xfrm>
            <a:off x="3578237" y="4299451"/>
            <a:ext cx="477931" cy="2556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8617" marR="15689" indent="-77325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3</a:t>
            </a:r>
            <a:r>
              <a:rPr sz="529" b="1" spc="-4" dirty="0">
                <a:latin typeface="Arial"/>
                <a:cs typeface="Arial"/>
              </a:rPr>
              <a:t> </a:t>
            </a: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ow</a:t>
            </a:r>
            <a:r>
              <a:rPr sz="529" b="1" dirty="0">
                <a:latin typeface="Arial"/>
                <a:cs typeface="Arial"/>
              </a:rPr>
              <a:t>er  </a:t>
            </a:r>
            <a:r>
              <a:rPr sz="529" b="1" spc="-4" dirty="0">
                <a:latin typeface="Arial"/>
                <a:cs typeface="Arial"/>
              </a:rPr>
              <a:t>Supplies</a:t>
            </a:r>
            <a:endParaRPr sz="529">
              <a:latin typeface="Arial"/>
              <a:cs typeface="Arial"/>
            </a:endParaRPr>
          </a:p>
          <a:p>
            <a:pPr marL="11206"/>
            <a:r>
              <a:rPr sz="529" spc="-4" dirty="0">
                <a:latin typeface="Arial"/>
                <a:cs typeface="Arial"/>
              </a:rPr>
              <a:t>Rob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r</a:t>
            </a:r>
            <a:r>
              <a:rPr sz="529" dirty="0">
                <a:latin typeface="Arial"/>
                <a:cs typeface="Arial"/>
              </a:rPr>
              <a:t>t</a:t>
            </a:r>
            <a:r>
              <a:rPr sz="529" spc="-4" dirty="0">
                <a:latin typeface="Arial"/>
                <a:cs typeface="Arial"/>
              </a:rPr>
              <a:t> </a:t>
            </a:r>
            <a:r>
              <a:rPr sz="529" dirty="0">
                <a:latin typeface="Arial"/>
                <a:cs typeface="Arial"/>
              </a:rPr>
              <a:t>S</a:t>
            </a:r>
            <a:r>
              <a:rPr sz="529" spc="-4" dirty="0">
                <a:latin typeface="Arial"/>
                <a:cs typeface="Arial"/>
              </a:rPr>
              <a:t>a</a:t>
            </a:r>
            <a:r>
              <a:rPr sz="529" dirty="0">
                <a:latin typeface="Arial"/>
                <a:cs typeface="Arial"/>
              </a:rPr>
              <a:t>e</a:t>
            </a:r>
            <a:r>
              <a:rPr sz="529" spc="-4" dirty="0">
                <a:latin typeface="Arial"/>
                <a:cs typeface="Arial"/>
              </a:rPr>
              <a:t>thre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196" name="object 196"/>
          <p:cNvGrpSpPr/>
          <p:nvPr/>
        </p:nvGrpSpPr>
        <p:grpSpPr>
          <a:xfrm>
            <a:off x="3408002" y="2997993"/>
            <a:ext cx="730063" cy="2159934"/>
            <a:chOff x="1982802" y="3397725"/>
            <a:chExt cx="827405" cy="2447925"/>
          </a:xfrm>
        </p:grpSpPr>
        <p:sp>
          <p:nvSpPr>
            <p:cNvPr id="197" name="object 197"/>
            <p:cNvSpPr/>
            <p:nvPr/>
          </p:nvSpPr>
          <p:spPr>
            <a:xfrm>
              <a:off x="1989152" y="3404075"/>
              <a:ext cx="410209" cy="1625600"/>
            </a:xfrm>
            <a:custGeom>
              <a:avLst/>
              <a:gdLst/>
              <a:ahLst/>
              <a:cxnLst/>
              <a:rect l="l" t="t" r="r" b="b"/>
              <a:pathLst>
                <a:path w="410210" h="1625600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1625500"/>
                  </a:lnTo>
                  <a:lnTo>
                    <a:pt x="114198" y="1625500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119923" y="5385870"/>
              <a:ext cx="690109" cy="45972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103350" y="5367310"/>
              <a:ext cx="685188" cy="456792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103350" y="536731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3551775" y="4798926"/>
            <a:ext cx="530038" cy="25561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26633" marR="11206" indent="-108143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4</a:t>
            </a:r>
            <a:r>
              <a:rPr sz="529" b="1" spc="-4" dirty="0">
                <a:latin typeface="Arial"/>
                <a:cs typeface="Arial"/>
              </a:rPr>
              <a:t> </a:t>
            </a:r>
            <a:r>
              <a:rPr sz="529" b="1" dirty="0">
                <a:latin typeface="Arial"/>
                <a:cs typeface="Arial"/>
              </a:rPr>
              <a:t>V</a:t>
            </a:r>
            <a:r>
              <a:rPr sz="529" b="1" spc="-4" dirty="0">
                <a:latin typeface="Arial"/>
                <a:cs typeface="Arial"/>
              </a:rPr>
              <a:t>ac</a:t>
            </a:r>
            <a:r>
              <a:rPr sz="529" b="1" dirty="0">
                <a:latin typeface="Arial"/>
                <a:cs typeface="Arial"/>
              </a:rPr>
              <a:t>u</a:t>
            </a:r>
            <a:r>
              <a:rPr sz="529" b="1" spc="-4" dirty="0">
                <a:latin typeface="Arial"/>
                <a:cs typeface="Arial"/>
              </a:rPr>
              <a:t>um  Systems</a:t>
            </a:r>
            <a:endParaRPr sz="529">
              <a:latin typeface="Arial"/>
              <a:cs typeface="Arial"/>
            </a:endParaRPr>
          </a:p>
          <a:p>
            <a:pPr marL="11206"/>
            <a:r>
              <a:rPr sz="529" spc="-4" dirty="0">
                <a:latin typeface="Arial"/>
                <a:cs typeface="Arial"/>
              </a:rPr>
              <a:t>Cha</a:t>
            </a:r>
            <a:r>
              <a:rPr sz="529" dirty="0">
                <a:latin typeface="Arial"/>
                <a:cs typeface="Arial"/>
              </a:rPr>
              <a:t>r</a:t>
            </a:r>
            <a:r>
              <a:rPr sz="529" spc="-4" dirty="0">
                <a:latin typeface="Arial"/>
                <a:cs typeface="Arial"/>
              </a:rPr>
              <a:t>lott</a:t>
            </a:r>
            <a:r>
              <a:rPr sz="529" dirty="0">
                <a:latin typeface="Arial"/>
                <a:cs typeface="Arial"/>
              </a:rPr>
              <a:t>e </a:t>
            </a:r>
            <a:r>
              <a:rPr sz="529" spc="-4" dirty="0">
                <a:latin typeface="Arial"/>
                <a:cs typeface="Arial"/>
              </a:rPr>
              <a:t>B</a:t>
            </a:r>
            <a:r>
              <a:rPr sz="529" dirty="0">
                <a:latin typeface="Arial"/>
                <a:cs typeface="Arial"/>
              </a:rPr>
              <a:t>a</a:t>
            </a:r>
            <a:r>
              <a:rPr sz="529" spc="-4" dirty="0">
                <a:latin typeface="Arial"/>
                <a:cs typeface="Arial"/>
              </a:rPr>
              <a:t>rbier</a:t>
            </a:r>
            <a:endParaRPr sz="529">
              <a:latin typeface="Arial"/>
              <a:cs typeface="Arial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3408002" y="2997993"/>
            <a:ext cx="730063" cy="2667000"/>
            <a:chOff x="1982802" y="3397725"/>
            <a:chExt cx="827405" cy="3022600"/>
          </a:xfrm>
        </p:grpSpPr>
        <p:sp>
          <p:nvSpPr>
            <p:cNvPr id="203" name="object 203"/>
            <p:cNvSpPr/>
            <p:nvPr/>
          </p:nvSpPr>
          <p:spPr>
            <a:xfrm>
              <a:off x="1989152" y="3404075"/>
              <a:ext cx="410209" cy="2192020"/>
            </a:xfrm>
            <a:custGeom>
              <a:avLst/>
              <a:gdLst/>
              <a:ahLst/>
              <a:cxnLst/>
              <a:rect l="l" t="t" r="r" b="b"/>
              <a:pathLst>
                <a:path w="410210" h="2192020">
                  <a:moveTo>
                    <a:pt x="409817" y="0"/>
                  </a:moveTo>
                  <a:lnTo>
                    <a:pt x="409817" y="114198"/>
                  </a:lnTo>
                  <a:lnTo>
                    <a:pt x="0" y="114198"/>
                  </a:lnTo>
                  <a:lnTo>
                    <a:pt x="0" y="2191631"/>
                  </a:lnTo>
                  <a:lnTo>
                    <a:pt x="114198" y="2191631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19923" y="5959733"/>
              <a:ext cx="690109" cy="460093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03350" y="5943160"/>
              <a:ext cx="685188" cy="456792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103350" y="5943160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7" name="object 207"/>
          <p:cNvSpPr txBox="1"/>
          <p:nvPr/>
        </p:nvSpPr>
        <p:spPr>
          <a:xfrm>
            <a:off x="3551789" y="5267062"/>
            <a:ext cx="530038" cy="33255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4654" marR="16249" indent="-1121" algn="r">
              <a:spcBef>
                <a:spcPts val="88"/>
              </a:spcBef>
            </a:pP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.4.</a:t>
            </a:r>
            <a:r>
              <a:rPr sz="529" b="1" dirty="0">
                <a:latin typeface="Arial"/>
                <a:cs typeface="Arial"/>
              </a:rPr>
              <a:t>2</a:t>
            </a:r>
            <a:r>
              <a:rPr sz="529" b="1" spc="-4" dirty="0">
                <a:latin typeface="Arial"/>
                <a:cs typeface="Arial"/>
              </a:rPr>
              <a:t>.</a:t>
            </a:r>
            <a:r>
              <a:rPr sz="529" b="1" dirty="0">
                <a:latin typeface="Arial"/>
                <a:cs typeface="Arial"/>
              </a:rPr>
              <a:t>5</a:t>
            </a:r>
            <a:r>
              <a:rPr sz="529" b="1" spc="-4" dirty="0">
                <a:latin typeface="Arial"/>
                <a:cs typeface="Arial"/>
              </a:rPr>
              <a:t> </a:t>
            </a:r>
            <a:r>
              <a:rPr sz="529" b="1" dirty="0">
                <a:latin typeface="Arial"/>
                <a:cs typeface="Arial"/>
              </a:rPr>
              <a:t>P</a:t>
            </a:r>
            <a:r>
              <a:rPr sz="529" b="1" spc="-4" dirty="0">
                <a:latin typeface="Arial"/>
                <a:cs typeface="Arial"/>
              </a:rPr>
              <a:t>ri</a:t>
            </a:r>
            <a:r>
              <a:rPr sz="529" b="1" dirty="0">
                <a:latin typeface="Arial"/>
                <a:cs typeface="Arial"/>
              </a:rPr>
              <a:t>m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ry  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nd</a:t>
            </a:r>
            <a:r>
              <a:rPr sz="529" b="1" spc="-4" dirty="0">
                <a:latin typeface="Arial"/>
                <a:cs typeface="Arial"/>
              </a:rPr>
              <a:t> </a:t>
            </a:r>
            <a:r>
              <a:rPr sz="529" b="1" dirty="0">
                <a:latin typeface="Arial"/>
                <a:cs typeface="Arial"/>
              </a:rPr>
              <a:t>S</a:t>
            </a:r>
            <a:r>
              <a:rPr sz="529" b="1" spc="-4" dirty="0">
                <a:latin typeface="Arial"/>
                <a:cs typeface="Arial"/>
              </a:rPr>
              <a:t>e</a:t>
            </a:r>
            <a:r>
              <a:rPr sz="529" b="1" dirty="0">
                <a:latin typeface="Arial"/>
                <a:cs typeface="Arial"/>
              </a:rPr>
              <a:t>c</a:t>
            </a:r>
            <a:r>
              <a:rPr sz="529" b="1" spc="-4" dirty="0">
                <a:latin typeface="Arial"/>
                <a:cs typeface="Arial"/>
              </a:rPr>
              <a:t>on</a:t>
            </a:r>
            <a:r>
              <a:rPr sz="529" b="1" dirty="0">
                <a:latin typeface="Arial"/>
                <a:cs typeface="Arial"/>
              </a:rPr>
              <a:t>d</a:t>
            </a:r>
            <a:r>
              <a:rPr sz="529" b="1" spc="-4" dirty="0">
                <a:latin typeface="Arial"/>
                <a:cs typeface="Arial"/>
              </a:rPr>
              <a:t>a</a:t>
            </a:r>
            <a:r>
              <a:rPr sz="529" b="1" dirty="0">
                <a:latin typeface="Arial"/>
                <a:cs typeface="Arial"/>
              </a:rPr>
              <a:t>ry</a:t>
            </a:r>
            <a:endParaRPr sz="529">
              <a:latin typeface="Arial"/>
              <a:cs typeface="Arial"/>
            </a:endParaRPr>
          </a:p>
          <a:p>
            <a:pPr marR="58834" algn="r">
              <a:lnSpc>
                <a:spcPts val="631"/>
              </a:lnSpc>
            </a:pPr>
            <a:r>
              <a:rPr sz="529" b="1" spc="-4" dirty="0">
                <a:latin typeface="Arial"/>
                <a:cs typeface="Arial"/>
              </a:rPr>
              <a:t>Stripper</a:t>
            </a:r>
            <a:r>
              <a:rPr sz="529" b="1" spc="-26" dirty="0">
                <a:latin typeface="Arial"/>
                <a:cs typeface="Arial"/>
              </a:rPr>
              <a:t> </a:t>
            </a:r>
            <a:r>
              <a:rPr sz="529" b="1" spc="-4" dirty="0">
                <a:latin typeface="Arial"/>
                <a:cs typeface="Arial"/>
              </a:rPr>
              <a:t>Foil</a:t>
            </a:r>
            <a:endParaRPr sz="529">
              <a:latin typeface="Arial"/>
              <a:cs typeface="Arial"/>
            </a:endParaRPr>
          </a:p>
          <a:p>
            <a:pPr marR="4483" algn="r"/>
            <a:r>
              <a:rPr sz="529" spc="-4" dirty="0">
                <a:latin typeface="Arial"/>
                <a:cs typeface="Arial"/>
              </a:rPr>
              <a:t>Cha</a:t>
            </a:r>
            <a:r>
              <a:rPr sz="529" dirty="0">
                <a:latin typeface="Arial"/>
                <a:cs typeface="Arial"/>
              </a:rPr>
              <a:t>r</a:t>
            </a:r>
            <a:r>
              <a:rPr sz="529" spc="-4" dirty="0">
                <a:latin typeface="Arial"/>
                <a:cs typeface="Arial"/>
              </a:rPr>
              <a:t>lott</a:t>
            </a:r>
            <a:r>
              <a:rPr sz="529" dirty="0">
                <a:latin typeface="Arial"/>
                <a:cs typeface="Arial"/>
              </a:rPr>
              <a:t>e </a:t>
            </a:r>
            <a:r>
              <a:rPr sz="529" spc="-4" dirty="0">
                <a:latin typeface="Arial"/>
                <a:cs typeface="Arial"/>
              </a:rPr>
              <a:t>B</a:t>
            </a:r>
            <a:r>
              <a:rPr sz="529" dirty="0">
                <a:latin typeface="Arial"/>
                <a:cs typeface="Arial"/>
              </a:rPr>
              <a:t>a</a:t>
            </a:r>
            <a:r>
              <a:rPr sz="529" spc="-4" dirty="0">
                <a:latin typeface="Arial"/>
                <a:cs typeface="Arial"/>
              </a:rPr>
              <a:t>rbier</a:t>
            </a:r>
            <a:endParaRPr sz="529">
              <a:latin typeface="Arial"/>
              <a:cs typeface="Arial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413605" y="3003596"/>
            <a:ext cx="361949" cy="2442322"/>
          </a:xfrm>
          <a:custGeom>
            <a:avLst/>
            <a:gdLst/>
            <a:ahLst/>
            <a:cxnLst/>
            <a:rect l="l" t="t" r="r" b="b"/>
            <a:pathLst>
              <a:path w="410210" h="2767965">
                <a:moveTo>
                  <a:pt x="409817" y="0"/>
                </a:moveTo>
                <a:lnTo>
                  <a:pt x="409817" y="114198"/>
                </a:lnTo>
                <a:lnTo>
                  <a:pt x="0" y="114198"/>
                </a:lnTo>
                <a:lnTo>
                  <a:pt x="0" y="2767481"/>
                </a:lnTo>
                <a:lnTo>
                  <a:pt x="114198" y="2767481"/>
                </a:lnTo>
              </a:path>
            </a:pathLst>
          </a:custGeom>
          <a:ln w="12688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10C70D8-FE0B-4C1E-80CF-6C552A507063}"/>
              </a:ext>
            </a:extLst>
          </p:cNvPr>
          <p:cNvSpPr/>
          <p:nvPr/>
        </p:nvSpPr>
        <p:spPr>
          <a:xfrm>
            <a:off x="6093473" y="2308873"/>
            <a:ext cx="926673" cy="288452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0" name="Rectangle: Rounded Corners 15">
            <a:extLst>
              <a:ext uri="{FF2B5EF4-FFF2-40B4-BE49-F238E27FC236}">
                <a16:creationId xmlns:a16="http://schemas.microsoft.com/office/drawing/2014/main" id="{4D1C6EAA-5E5A-4650-88C7-87C582AA73E8}"/>
              </a:ext>
            </a:extLst>
          </p:cNvPr>
          <p:cNvSpPr/>
          <p:nvPr/>
        </p:nvSpPr>
        <p:spPr>
          <a:xfrm>
            <a:off x="10029096" y="188261"/>
            <a:ext cx="1830671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 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P.4.5.2 Main Ring Dipole Transformer Upgrade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Main Ring Dipole Transformer Fan kits have been ordered</a:t>
            </a:r>
          </a:p>
          <a:p>
            <a:pPr lvl="1"/>
            <a:r>
              <a:rPr lang="en-US" sz="2200" dirty="0">
                <a:latin typeface="Century Gothic" panose="020B0502020202020204" pitchFamily="34" charset="0"/>
                <a:cs typeface="+mn-cs"/>
              </a:rPr>
              <a:t>Installation scheduled for October 21 (Outage FY22A)</a:t>
            </a:r>
          </a:p>
          <a:p>
            <a:pPr marL="398463" lvl="1" indent="0">
              <a:buNone/>
            </a:pPr>
            <a:endParaRPr lang="en-US" sz="2200" dirty="0">
              <a:latin typeface="Century Gothic" panose="020B0502020202020204" pitchFamily="34" charset="0"/>
              <a:cs typeface="+mn-cs"/>
            </a:endParaRPr>
          </a:p>
          <a:p>
            <a:r>
              <a:rPr lang="en-US" sz="2600" dirty="0"/>
              <a:t>P.4.5.3 RN-03 Magnet Power Supply DI Cooling Water Upgrade</a:t>
            </a:r>
          </a:p>
          <a:p>
            <a:pPr lvl="1"/>
            <a:r>
              <a:rPr lang="en-US" sz="2200" dirty="0"/>
              <a:t>FDR was completed and there are no open recommendations  </a:t>
            </a:r>
          </a:p>
          <a:p>
            <a:pPr marL="398463" lvl="1" indent="0">
              <a:buNone/>
            </a:pPr>
            <a:r>
              <a:rPr lang="en-US" sz="2200" dirty="0"/>
              <a:t>  </a:t>
            </a:r>
          </a:p>
          <a:p>
            <a:pPr marL="288925" lvl="1">
              <a:buFont typeface="Century Gothic" panose="020B0502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  <a:cs typeface="+mn-cs"/>
              </a:rPr>
              <a:t>P.4.5.4 PFN Room HVAC</a:t>
            </a:r>
          </a:p>
          <a:p>
            <a:pPr lvl="1"/>
            <a:r>
              <a:rPr lang="en-US" sz="2200" dirty="0"/>
              <a:t>FDR was completed and there are no open recommendations  </a:t>
            </a:r>
          </a:p>
          <a:p>
            <a:pPr marL="862012" lvl="4" indent="0">
              <a:buNone/>
            </a:pPr>
            <a:endParaRPr lang="en-US" sz="2000" dirty="0">
              <a:latin typeface="Century Gothic" panose="020B0502020202020204" pitchFamily="34" charset="0"/>
              <a:cs typeface="+mn-cs"/>
            </a:endParaRPr>
          </a:p>
          <a:p>
            <a:pPr marL="398463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DF306-48F4-4702-9409-3B1AD449911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8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DE87-2CA6-4D10-BB0F-4AF2FF6E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BD770D-AC8F-499F-B40A-E84873B44850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42767-AFA5-4C42-B18E-A20E714323B3}"/>
              </a:ext>
            </a:extLst>
          </p:cNvPr>
          <p:cNvSpPr txBox="1"/>
          <p:nvPr/>
        </p:nvSpPr>
        <p:spPr>
          <a:xfrm>
            <a:off x="608490" y="3201029"/>
            <a:ext cx="1021465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Ring Utilities is 25% complete with only a slight increase (+$25K) in the BAC since CD 2/3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DEA6BB-974E-41D3-95F4-E10B9E15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441" y="1796200"/>
            <a:ext cx="11430000" cy="79653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4478701-10F3-4B65-89E1-E6BD59D2ECA3}"/>
              </a:ext>
            </a:extLst>
          </p:cNvPr>
          <p:cNvSpPr/>
          <p:nvPr/>
        </p:nvSpPr>
        <p:spPr>
          <a:xfrm>
            <a:off x="10224655" y="1654987"/>
            <a:ext cx="1760786" cy="1125997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343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1257</Words>
  <Application>Microsoft Office PowerPoint</Application>
  <PresentationFormat>Widescreen</PresentationFormat>
  <Paragraphs>243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Arial Narrow</vt:lpstr>
      <vt:lpstr>Century Gothic</vt:lpstr>
      <vt:lpstr>Wingdings</vt:lpstr>
      <vt:lpstr>ORNL</vt:lpstr>
      <vt:lpstr>PowerPoint Presentation</vt:lpstr>
      <vt:lpstr>Outline</vt:lpstr>
      <vt:lpstr>Scope</vt:lpstr>
      <vt:lpstr>Scope</vt:lpstr>
      <vt:lpstr>Scope</vt:lpstr>
      <vt:lpstr>Scope</vt:lpstr>
      <vt:lpstr>PowerPoint Presentation</vt:lpstr>
      <vt:lpstr>Progress since CD 2/3</vt:lpstr>
      <vt:lpstr>Progress since CD-2/3</vt:lpstr>
      <vt:lpstr>Project Change Requests since CD 2/3</vt:lpstr>
      <vt:lpstr>Challenges</vt:lpstr>
      <vt:lpstr>Final Design Status</vt:lpstr>
      <vt:lpstr>Installation Plans</vt:lpstr>
      <vt:lpstr>Estimate to Complete</vt:lpstr>
      <vt:lpstr>Estimate to Complete by FY</vt:lpstr>
      <vt:lpstr>Labor Profile</vt:lpstr>
      <vt:lpstr>P.4 Ring May 2021 Status Summary Schedule</vt:lpstr>
      <vt:lpstr>P.04.05 Utilities Risk Register</vt:lpstr>
      <vt:lpstr>Responses to Recommendations  </vt:lpstr>
      <vt:lpstr>ESH&amp;Q and COVID-19 Impacts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2021-08-30T13:47:26Z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