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44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C1E"/>
    <a:srgbClr val="282CEB"/>
    <a:srgbClr val="08B556"/>
    <a:srgbClr val="FFFF00"/>
    <a:srgbClr val="FFED99"/>
    <a:srgbClr val="E9D98B"/>
    <a:srgbClr val="FFFFFF"/>
    <a:srgbClr val="FFCC6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E7FA7-DCA2-48FD-B2A4-D4118C8E7137}" v="4" dt="2021-08-11T15:25:50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161" autoAdjust="0"/>
  </p:normalViewPr>
  <p:slideViewPr>
    <p:cSldViewPr snapToGrid="0" showGuides="1">
      <p:cViewPr varScale="1">
        <p:scale>
          <a:sx n="127" d="100"/>
          <a:sy n="127" d="100"/>
        </p:scale>
        <p:origin x="96" y="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scd\Groups\STS-PPU\PPU\P.1%20Project%20Management\Project%20control%20system\Project%20Controls%20-%20Working%20Docs\IPR%20-%20Sep21%20-%20Status%20Review%20Prep\Charts\BAC%20Charts\IPR%2021%20Labor%20Material%20Charts%20Cobra%20Labor%20vs%20Material%20By%20FY%20L1%20L2%20and%20L3%20W%20actuals%20in%20FY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P.02.02 Cavities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73826642616095"/>
          <c:y val="9.5886900033676004E-2"/>
          <c:w val="0.79097463463511608"/>
          <c:h val="0.718277587975352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'[IPR 21 Labor Material Charts Cobra Labor vs Material By FY L1 L2 and L3 W actuals in FY21.xlsx]Sheet1 - ACWP Added L2 L3'!$Q$88</c:f>
              <c:strCache>
                <c:ptCount val="1"/>
                <c:pt idx="0">
                  <c:v>Actual Cost Oct - May FY21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L3'!$R$87:$V$87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L3'!$R$88:$V$88</c:f>
              <c:numCache>
                <c:formatCode>General</c:formatCode>
                <c:ptCount val="5"/>
                <c:pt idx="0" formatCode="_(* #,##0_);_(* \(#,##0\);_(* &quot;-&quot;??_);_(@_)">
                  <c:v>291.85304000000002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0-4373-BBC1-64427DEAD9B6}"/>
            </c:ext>
          </c:extLst>
        </c:ser>
        <c:ser>
          <c:idx val="2"/>
          <c:order val="1"/>
          <c:tx>
            <c:strRef>
              <c:f>'[IPR 21 Labor Material Charts Cobra Labor vs Material By FY L1 L2 and L3 W actuals in FY21.xlsx]Sheet1 - ACWP Added L2 L3'!$Q$89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L3'!$R$87:$V$87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L3'!$R$89:$V$89</c:f>
              <c:numCache>
                <c:formatCode>_(* #,##0_);_(* \(#,##0\);_(* "-"??_);_(@_)</c:formatCode>
                <c:ptCount val="5"/>
                <c:pt idx="0">
                  <c:v>488.98899999999998</c:v>
                </c:pt>
                <c:pt idx="1">
                  <c:v>81.8202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0-4373-BBC1-64427DEAD9B6}"/>
            </c:ext>
          </c:extLst>
        </c:ser>
        <c:ser>
          <c:idx val="0"/>
          <c:order val="2"/>
          <c:tx>
            <c:strRef>
              <c:f>'[IPR 21 Labor Material Charts Cobra Labor vs Material By FY L1 L2 and L3 W actuals in FY21.xlsx]Sheet1 - ACWP Added L2 L3'!$Q$90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L3'!$R$87:$V$87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L3'!$R$90:$V$90</c:f>
              <c:numCache>
                <c:formatCode>_(* #,##0_);_(* \(#,##0\);_(* "-"??_);_(@_)</c:formatCode>
                <c:ptCount val="5"/>
                <c:pt idx="0">
                  <c:v>160.19809999999984</c:v>
                </c:pt>
                <c:pt idx="1">
                  <c:v>674.20090000000005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10-4373-BBC1-64427DEAD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8612264"/>
        <c:axId val="418619152"/>
      </c:barChart>
      <c:catAx>
        <c:axId val="4186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9152"/>
        <c:crosses val="autoZero"/>
        <c:auto val="1"/>
        <c:lblAlgn val="ctr"/>
        <c:lblOffset val="100"/>
        <c:noMultiLvlLbl val="0"/>
      </c:catAx>
      <c:valAx>
        <c:axId val="4186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($K)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P.10.02 SCL Systems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73826642616095"/>
          <c:y val="9.5886900033676004E-2"/>
          <c:w val="0.79097463463511608"/>
          <c:h val="0.718277587975352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'[IPR 21 Labor Material Charts Cobra Labor vs Material By FY L1 L2 and L3 W actuals in FY21.xlsx]Sheet1 - ACWP Added L2 L3'!$Q$294</c:f>
              <c:strCache>
                <c:ptCount val="1"/>
                <c:pt idx="0">
                  <c:v>Actual Cost Oct - May FY21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L3'!$R$293:$V$293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L3'!$R$294:$V$294</c:f>
              <c:numCache>
                <c:formatCode>General</c:formatCode>
                <c:ptCount val="5"/>
                <c:pt idx="0" formatCode="_(* #,##0_);_(* \(#,##0\);_(* &quot;-&quot;??_);_(@_)">
                  <c:v>3794.0636600000003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8-4145-8485-510013D5CA63}"/>
            </c:ext>
          </c:extLst>
        </c:ser>
        <c:ser>
          <c:idx val="2"/>
          <c:order val="1"/>
          <c:tx>
            <c:strRef>
              <c:f>'[IPR 21 Labor Material Charts Cobra Labor vs Material By FY L1 L2 and L3 W actuals in FY21.xlsx]Sheet1 - ACWP Added L2 L3'!$Q$295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L3'!$R$293:$V$293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L3'!$R$295:$V$295</c:f>
              <c:numCache>
                <c:formatCode>_(* #,##0_);_(* \(#,##0\);_(* "-"??_);_(@_)</c:formatCode>
                <c:ptCount val="5"/>
                <c:pt idx="0">
                  <c:v>9.7413000000000238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28-4145-8485-510013D5CA63}"/>
            </c:ext>
          </c:extLst>
        </c:ser>
        <c:ser>
          <c:idx val="0"/>
          <c:order val="2"/>
          <c:tx>
            <c:strRef>
              <c:f>'[IPR 21 Labor Material Charts Cobra Labor vs Material By FY L1 L2 and L3 W actuals in FY21.xlsx]Sheet1 - ACWP Added L2 L3'!$Q$296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L3'!$R$293:$V$293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L3'!$R$296:$V$296</c:f>
              <c:numCache>
                <c:formatCode>_(* #,##0_);_(* \(#,##0\);_(* "-"??_);_(@_)</c:formatCode>
                <c:ptCount val="5"/>
                <c:pt idx="0">
                  <c:v>1510.811700000002</c:v>
                </c:pt>
                <c:pt idx="1">
                  <c:v>33.592700000000001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8-4145-8485-510013D5C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8612264"/>
        <c:axId val="418619152"/>
      </c:barChart>
      <c:catAx>
        <c:axId val="4186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9152"/>
        <c:crosses val="autoZero"/>
        <c:auto val="1"/>
        <c:lblAlgn val="ctr"/>
        <c:lblOffset val="100"/>
        <c:noMultiLvlLbl val="0"/>
      </c:catAx>
      <c:valAx>
        <c:axId val="4186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($K)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8/30/2021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0"/>
            <a:ext cx="5983631" cy="15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John Mammosser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P.2.2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P.2.2- Cavities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1B2568-C5F5-45C3-B3DC-F14CE942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9F86BC-71B5-44F4-8A20-9E95C7D6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Cavity quality assurance plan was successfully implemented</a:t>
            </a:r>
          </a:p>
          <a:p>
            <a:r>
              <a:rPr lang="en-US" dirty="0"/>
              <a:t>Research Instruments has delivered all </a:t>
            </a:r>
            <a:r>
              <a:rPr lang="en-US" b="1" dirty="0">
                <a:solidFill>
                  <a:srgbClr val="FB2C1E"/>
                </a:solidFill>
              </a:rPr>
              <a:t>32</a:t>
            </a:r>
            <a:r>
              <a:rPr lang="en-US" dirty="0"/>
              <a:t> cavities to Jefferson Lab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Jefferson Lab has qualified </a:t>
            </a:r>
            <a:r>
              <a:rPr lang="en-US" b="1" dirty="0">
                <a:solidFill>
                  <a:srgbClr val="FB2C1E"/>
                </a:solidFill>
              </a:rPr>
              <a:t>19</a:t>
            </a:r>
            <a:r>
              <a:rPr lang="en-US" dirty="0"/>
              <a:t> of the 32 cavities to date</a:t>
            </a:r>
          </a:p>
          <a:p>
            <a:pPr lvl="1"/>
            <a:r>
              <a:rPr lang="en-US" dirty="0"/>
              <a:t> RF performance significantly exceeds PPU requirements in vertical test</a:t>
            </a:r>
          </a:p>
          <a:p>
            <a:pPr lvl="1"/>
            <a:endParaRPr lang="en-US" dirty="0"/>
          </a:p>
          <a:p>
            <a:r>
              <a:rPr lang="en-US" dirty="0"/>
              <a:t> RF Coupler production is underway with</a:t>
            </a:r>
          </a:p>
          <a:p>
            <a:pPr lvl="1"/>
            <a:r>
              <a:rPr lang="en-US" b="1" dirty="0">
                <a:solidFill>
                  <a:srgbClr val="FB2C1E"/>
                </a:solidFill>
              </a:rPr>
              <a:t>24</a:t>
            </a:r>
            <a:r>
              <a:rPr lang="en-US" dirty="0"/>
              <a:t> RF couplers delivered to Jefferson Lab</a:t>
            </a:r>
          </a:p>
          <a:p>
            <a:pPr lvl="1"/>
            <a:r>
              <a:rPr lang="en-US" dirty="0"/>
              <a:t>On schedule to complete effort at the end of this year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9F23CE-3732-460D-9660-78AC8648CE0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D49AD7-E5D5-4562-8781-5F560C3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D4BDE-365D-47E5-90CA-B4F93F8B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pPr lvl="1"/>
            <a:r>
              <a:rPr lang="en-US" dirty="0"/>
              <a:t>Due to Covid concerns, Partner Lab onsite visits were minimized and has made addressing production concerns more difficult 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337E95-131B-4B16-AA17-E2C7EF4D377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303999-133B-40BC-A048-46F5A3B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7CFF4A-C627-4EF9-A0A1-85B647DE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Cavities,  RF couplers and Airside Components have all completed their final design reviews and procurement of all components were awarded</a:t>
            </a:r>
          </a:p>
          <a:p>
            <a:pPr lvl="1"/>
            <a:r>
              <a:rPr lang="en-US" dirty="0"/>
              <a:t>RF coupler contracts are complete</a:t>
            </a:r>
          </a:p>
          <a:p>
            <a:pPr lvl="1"/>
            <a:r>
              <a:rPr lang="en-US" dirty="0"/>
              <a:t>Cavity contract is near complete</a:t>
            </a:r>
          </a:p>
          <a:p>
            <a:pPr lvl="1"/>
            <a:r>
              <a:rPr lang="en-US" dirty="0"/>
              <a:t>Airside components are starting the fabrication phase</a:t>
            </a:r>
          </a:p>
          <a:p>
            <a:pPr lvl="1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70C180-C74E-4498-AB48-07301FDDAAB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1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34B043-5778-4080-9984-1D98D9B0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14300"/>
            <a:ext cx="11430000" cy="539496"/>
          </a:xfrm>
        </p:spPr>
        <p:txBody>
          <a:bodyPr/>
          <a:lstStyle/>
          <a:p>
            <a:r>
              <a:rPr lang="en-US" dirty="0"/>
              <a:t>Installation Plans &amp; more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498A92-0B47-4164-B241-D982BC2803BC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83A3F-823D-46BE-A85B-446F7704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6" y="762210"/>
            <a:ext cx="10267403" cy="60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911065-DF39-439C-9345-22E3A44A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PPU Changes since CD 2/3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7A7BFB9-A995-446A-8947-BD8FAAEBE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37" y="3429000"/>
            <a:ext cx="11430000" cy="6817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4EDB5E-5DD3-4CCB-A35C-EE4E1792E81E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A18E-503E-44DF-A4BC-1454B5185367}"/>
              </a:ext>
            </a:extLst>
          </p:cNvPr>
          <p:cNvSpPr/>
          <p:nvPr/>
        </p:nvSpPr>
        <p:spPr>
          <a:xfrm>
            <a:off x="7705075" y="3453691"/>
            <a:ext cx="2169186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1B628-6385-4234-B991-293DB4E536A8}"/>
              </a:ext>
            </a:extLst>
          </p:cNvPr>
          <p:cNvSpPr/>
          <p:nvPr/>
        </p:nvSpPr>
        <p:spPr>
          <a:xfrm>
            <a:off x="10006345" y="3468347"/>
            <a:ext cx="184023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B056B-2E08-4574-B9FD-BF830517117B}"/>
              </a:ext>
            </a:extLst>
          </p:cNvPr>
          <p:cNvSpPr/>
          <p:nvPr/>
        </p:nvSpPr>
        <p:spPr>
          <a:xfrm>
            <a:off x="6755100" y="3453691"/>
            <a:ext cx="9144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1D0A6-16E1-4392-BB2A-C61FE9703DA1}"/>
              </a:ext>
            </a:extLst>
          </p:cNvPr>
          <p:cNvSpPr txBox="1"/>
          <p:nvPr/>
        </p:nvSpPr>
        <p:spPr>
          <a:xfrm>
            <a:off x="1691095" y="4442194"/>
            <a:ext cx="99452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Nearing completion for the long lead procurements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263ACCC-E0C5-4F36-B720-5DE6AB71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2233" y="1396138"/>
            <a:ext cx="11430000" cy="6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76899-89A4-48D0-AE5F-9A38903ED4F2}"/>
              </a:ext>
            </a:extLst>
          </p:cNvPr>
          <p:cNvSpPr/>
          <p:nvPr/>
        </p:nvSpPr>
        <p:spPr>
          <a:xfrm>
            <a:off x="7043977" y="1351701"/>
            <a:ext cx="9144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BA8000-29BE-44C7-BCD8-1F21ED06BA16}"/>
              </a:ext>
            </a:extLst>
          </p:cNvPr>
          <p:cNvSpPr/>
          <p:nvPr/>
        </p:nvSpPr>
        <p:spPr>
          <a:xfrm>
            <a:off x="10127563" y="1319091"/>
            <a:ext cx="184023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98DBE-B807-4924-9DF9-8E52236943D7}"/>
              </a:ext>
            </a:extLst>
          </p:cNvPr>
          <p:cNvSpPr/>
          <p:nvPr/>
        </p:nvSpPr>
        <p:spPr>
          <a:xfrm>
            <a:off x="7958377" y="1335396"/>
            <a:ext cx="2169186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48E0A5-6907-4475-88FE-D4CAB164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Budget and Estimate to Complete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A16431-9D41-4AFD-ABEE-4A2BE818C694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5D959-C1B4-465C-A8F0-7A3890BACA7E}"/>
              </a:ext>
            </a:extLst>
          </p:cNvPr>
          <p:cNvSpPr txBox="1"/>
          <p:nvPr/>
        </p:nvSpPr>
        <p:spPr>
          <a:xfrm>
            <a:off x="1482649" y="3770472"/>
            <a:ext cx="8275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Budget break down of P.02.02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D35AC-A8E6-4758-977D-C813A749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23" y="1176764"/>
            <a:ext cx="9601200" cy="23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50170-EDE9-4E7A-9148-5425A575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Budget and Estimate to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409C1-B748-4861-AECC-967B7BE2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80" y="2002155"/>
            <a:ext cx="7635240" cy="28536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8CCC61-00BE-4793-99CF-E0AF5DB96BB6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AFC28-70B5-4EF1-AD19-D0FBF5D16AD9}"/>
              </a:ext>
            </a:extLst>
          </p:cNvPr>
          <p:cNvSpPr/>
          <p:nvPr/>
        </p:nvSpPr>
        <p:spPr>
          <a:xfrm>
            <a:off x="2278380" y="2796540"/>
            <a:ext cx="7635240" cy="7571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09D62-2F17-4F28-968A-B75A16CC6C16}"/>
              </a:ext>
            </a:extLst>
          </p:cNvPr>
          <p:cNvSpPr txBox="1"/>
          <p:nvPr/>
        </p:nvSpPr>
        <p:spPr>
          <a:xfrm>
            <a:off x="2278380" y="5131772"/>
            <a:ext cx="76352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The specific long lead procurements for this portion of the WBS are identified in the red box</a:t>
            </a:r>
          </a:p>
        </p:txBody>
      </p:sp>
    </p:spTree>
    <p:extLst>
      <p:ext uri="{BB962C8B-B14F-4D97-AF65-F5344CB8AC3E}">
        <p14:creationId xmlns:p14="http://schemas.microsoft.com/office/powerpoint/2010/main" val="6156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0263A-644F-494B-9B6B-5A2DDF77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Cost Estimate by FY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B7D223-0593-4A82-9D9F-4EFD9202F7B4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E7779-BE28-4B58-AB70-F179F9403052}"/>
              </a:ext>
            </a:extLst>
          </p:cNvPr>
          <p:cNvSpPr txBox="1"/>
          <p:nvPr/>
        </p:nvSpPr>
        <p:spPr>
          <a:xfrm>
            <a:off x="2565722" y="5590096"/>
            <a:ext cx="71939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Working through the most active time of this WBS now through next year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685ABB-745F-4B57-97B3-88CC752DD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345268"/>
              </p:ext>
            </p:extLst>
          </p:nvPr>
        </p:nvGraphicFramePr>
        <p:xfrm>
          <a:off x="685800" y="851345"/>
          <a:ext cx="10676762" cy="473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24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E4D2E-B494-4995-A048-8516BC85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Cost Estimate by FY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9E9C05-049B-49D4-BF9D-DE90AD0793D3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F95FF-CC66-4000-950B-E2B398C6F9E7}"/>
              </a:ext>
            </a:extLst>
          </p:cNvPr>
          <p:cNvSpPr txBox="1"/>
          <p:nvPr/>
        </p:nvSpPr>
        <p:spPr>
          <a:xfrm>
            <a:off x="2565722" y="5590096"/>
            <a:ext cx="7193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Essentially complete LLPs this fiscal year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64172B-9CDE-4D42-A827-4E283D5D0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191519"/>
              </p:ext>
            </p:extLst>
          </p:nvPr>
        </p:nvGraphicFramePr>
        <p:xfrm>
          <a:off x="1463039" y="1121378"/>
          <a:ext cx="9088755" cy="416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84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BC8501-FFFD-4726-AE55-308917BE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Labor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40CF5-D72B-4063-B2B0-C3689715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3" y="1493352"/>
            <a:ext cx="8827773" cy="38712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DC7871-296E-4846-B2E5-7F3F9BF1C128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1071-F0AB-4DA5-AA5C-E411ABFB583A}"/>
              </a:ext>
            </a:extLst>
          </p:cNvPr>
          <p:cNvSpPr txBox="1"/>
          <p:nvPr/>
        </p:nvSpPr>
        <p:spPr>
          <a:xfrm>
            <a:off x="2565722" y="5590096"/>
            <a:ext cx="71939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Highest labor demand in FY21 and then it reduces to a small effort in FY22</a:t>
            </a:r>
          </a:p>
        </p:txBody>
      </p:sp>
    </p:spTree>
    <p:extLst>
      <p:ext uri="{BB962C8B-B14F-4D97-AF65-F5344CB8AC3E}">
        <p14:creationId xmlns:p14="http://schemas.microsoft.com/office/powerpoint/2010/main" val="12170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D7526F-F7CD-4AD1-94ED-96207E2B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BFFBC-C413-4877-B942-3031C56D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8857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4C88EA-71B4-483C-AEA4-2E8DAD7F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Labor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568E5-27D8-43EE-8560-065354A4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85" y="1395808"/>
            <a:ext cx="8730229" cy="40663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4572D8-BC8F-4F01-B5D0-1D9D72ADB44E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8623A-2A61-45E4-806E-67BD814B32FA}"/>
              </a:ext>
            </a:extLst>
          </p:cNvPr>
          <p:cNvSpPr txBox="1"/>
          <p:nvPr/>
        </p:nvSpPr>
        <p:spPr>
          <a:xfrm>
            <a:off x="2565722" y="5590096"/>
            <a:ext cx="7193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No labor remaining for LLPs</a:t>
            </a:r>
          </a:p>
        </p:txBody>
      </p:sp>
    </p:spTree>
    <p:extLst>
      <p:ext uri="{BB962C8B-B14F-4D97-AF65-F5344CB8AC3E}">
        <p14:creationId xmlns:p14="http://schemas.microsoft.com/office/powerpoint/2010/main" val="92824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EE7F04-96BF-42BF-A6F8-FDC30014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P.02 &amp; P.10.02 – SCL May 2021 Status Summary Schedule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29BD917-8F55-4C18-AA78-30F96CEF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837" y="947738"/>
            <a:ext cx="7679676" cy="53546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23885A-40CA-4E00-93E4-4E798A4A76E3}"/>
              </a:ext>
            </a:extLst>
          </p:cNvPr>
          <p:cNvSpPr/>
          <p:nvPr/>
        </p:nvSpPr>
        <p:spPr>
          <a:xfrm>
            <a:off x="10262203" y="560872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973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3434CF-70F4-4C0D-A535-DA176C7C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/>
          <a:p>
            <a:r>
              <a:rPr lang="en-US" dirty="0"/>
              <a:t>P.02.02 Cavities Risk Register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D08457-9E53-49FA-9F74-C3850C584B38}"/>
              </a:ext>
            </a:extLst>
          </p:cNvPr>
          <p:cNvSpPr txBox="1">
            <a:spLocks/>
          </p:cNvSpPr>
          <p:nvPr/>
        </p:nvSpPr>
        <p:spPr>
          <a:xfrm>
            <a:off x="600455" y="1103376"/>
            <a:ext cx="11430000" cy="5358384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active risks identified</a:t>
            </a:r>
          </a:p>
          <a:p>
            <a:pPr lvl="1"/>
            <a:r>
              <a:rPr lang="en-US" dirty="0"/>
              <a:t>Twelve retired, one realized</a:t>
            </a:r>
          </a:p>
          <a:p>
            <a:r>
              <a:rPr lang="en-US" dirty="0"/>
              <a:t>High Risks</a:t>
            </a:r>
          </a:p>
          <a:p>
            <a:pPr lvl="1"/>
            <a:r>
              <a:rPr lang="en-US" dirty="0"/>
              <a:t>No high risks identified</a:t>
            </a:r>
          </a:p>
          <a:p>
            <a:r>
              <a:rPr lang="en-US" dirty="0"/>
              <a:t>Key risk categories analyzed</a:t>
            </a:r>
          </a:p>
          <a:p>
            <a:pPr lvl="1"/>
            <a:r>
              <a:rPr lang="en-US" dirty="0"/>
              <a:t>Performance of cavities and couplers in similar projects</a:t>
            </a:r>
          </a:p>
          <a:p>
            <a:pPr lvl="1"/>
            <a:r>
              <a:rPr lang="en-US" dirty="0"/>
              <a:t>Management of vendors from similar projects</a:t>
            </a:r>
          </a:p>
          <a:p>
            <a:pPr lvl="1"/>
            <a:r>
              <a:rPr lang="en-US" dirty="0"/>
              <a:t>Overcoming technical issues previously experienced at SNS</a:t>
            </a:r>
          </a:p>
          <a:p>
            <a:pPr marL="403225" lvl="1" indent="0">
              <a:buNone/>
            </a:pPr>
            <a:endParaRPr lang="en-US" dirty="0"/>
          </a:p>
          <a:p>
            <a:r>
              <a:rPr lang="en-US" dirty="0"/>
              <a:t>Risks are reviewed on a regular basis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671E5B-503A-4137-BD78-AE193B735D3A}"/>
              </a:ext>
            </a:extLst>
          </p:cNvPr>
          <p:cNvSpPr/>
          <p:nvPr/>
        </p:nvSpPr>
        <p:spPr>
          <a:xfrm>
            <a:off x="10025983" y="20614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91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86B2B-88B4-46F2-85EB-8E03FF43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3714ED-6E1C-492B-891E-3379D6B5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2021 Directors Review recommendation: Develop a backup plan if a production cavity fails, no current spares due to the 8</a:t>
            </a:r>
            <a:r>
              <a:rPr lang="en-US" baseline="30000" dirty="0"/>
              <a:t>th</a:t>
            </a:r>
            <a:r>
              <a:rPr lang="en-US" dirty="0"/>
              <a:t> cryomodule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developing a plan for the case of 1-2 PPU cavity failures in qualification:</a:t>
            </a:r>
          </a:p>
          <a:p>
            <a:pPr lvl="1"/>
            <a:r>
              <a:rPr lang="en-US" dirty="0"/>
              <a:t>The first step is to try full reprocessing which the plan already includes 3 cycles of full chemistry and assembly, all still available</a:t>
            </a:r>
          </a:p>
          <a:p>
            <a:pPr lvl="1"/>
            <a:r>
              <a:rPr lang="en-US" dirty="0"/>
              <a:t>The backup to this is to utilize the 2 reference cavities which already meet PPU requirements, helium vessels would have to be welded to be used and vertical test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279A48-DF7A-49D9-AA4F-7C72F72C8EE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0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1139BA-6A70-43C5-B635-B3E82A4B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F56247-0822-46B6-8FC3-D378C018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pPr lvl="1"/>
            <a:r>
              <a:rPr lang="en-US" dirty="0"/>
              <a:t>A key COVID impact to this scope of work was onsite support of partner lab activities</a:t>
            </a:r>
          </a:p>
          <a:p>
            <a:pPr lvl="1"/>
            <a:r>
              <a:rPr lang="en-US" dirty="0"/>
              <a:t>We are always monitoring vendor supply chains for delays</a:t>
            </a:r>
          </a:p>
          <a:p>
            <a:pPr lvl="2"/>
            <a:r>
              <a:rPr lang="en-US" dirty="0"/>
              <a:t>Local consultant hired to monitor progress at cavity vendor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F12550-150F-4DB4-B4A1-2F48D30904F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5B887C-0A9A-4CAF-A8AF-CF15F771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B79EE1-5E60-49A0-91A6-65F70B6C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In the next year we will have completed delivery of all RF couplers to Jefferson Lab and they will have assembled all 8 cryomodule cavity strings</a:t>
            </a:r>
          </a:p>
          <a:p>
            <a:endParaRPr lang="en-US" dirty="0"/>
          </a:p>
          <a:p>
            <a:r>
              <a:rPr lang="en-US" dirty="0"/>
              <a:t>We should receive all the airside components for installation of cryomodules in the accelerator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D77D77-638A-4040-8ABC-06A2AA8D834B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9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48A07D-655E-4A76-9AE5-E6E14EA8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9FDA7C-ADA8-4AF9-A7E9-CDBC3C26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All 32 RF Couplers were received and 14 were successfully conditioned and delivered to JLab</a:t>
            </a:r>
          </a:p>
          <a:p>
            <a:r>
              <a:rPr lang="en-US" dirty="0"/>
              <a:t>30 Cavities were delivered to JLab for qualification and string assembly</a:t>
            </a:r>
          </a:p>
          <a:p>
            <a:r>
              <a:rPr lang="en-US" dirty="0"/>
              <a:t>Performance testing of ½ the PPU cavities was completed, and performance in vertical test all exceed PPU criteria</a:t>
            </a:r>
          </a:p>
          <a:p>
            <a:r>
              <a:rPr lang="en-US" dirty="0"/>
              <a:t>The first string was assembled at </a:t>
            </a:r>
            <a:r>
              <a:rPr lang="en-US" dirty="0" err="1"/>
              <a:t>JLab</a:t>
            </a:r>
            <a:endParaRPr lang="en-US" dirty="0"/>
          </a:p>
          <a:p>
            <a:r>
              <a:rPr lang="en-US" dirty="0"/>
              <a:t>All airside components were procured  </a:t>
            </a:r>
          </a:p>
        </p:txBody>
      </p:sp>
    </p:spTree>
    <p:extLst>
      <p:ext uri="{BB962C8B-B14F-4D97-AF65-F5344CB8AC3E}">
        <p14:creationId xmlns:p14="http://schemas.microsoft.com/office/powerpoint/2010/main" val="186289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961F20-F561-4744-AF11-DF559436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B5D342-1DCB-4BED-A65B-876611F14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55143"/>
            <a:ext cx="11430000" cy="4947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P02.02.02 Cavity procurement</a:t>
            </a:r>
            <a:endParaRPr lang="en-US" sz="2000" dirty="0"/>
          </a:p>
          <a:p>
            <a:pPr lvl="1"/>
            <a:r>
              <a:rPr lang="en-US" dirty="0"/>
              <a:t>Manage the procurement of 32 new PPU SRF cavities for the 8 new cryomodules (</a:t>
            </a:r>
            <a:r>
              <a:rPr lang="en-US" dirty="0">
                <a:solidFill>
                  <a:srgbClr val="0070C0"/>
                </a:solidFill>
              </a:rPr>
              <a:t>CD 3a Scope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Implement a QA plan that reduces the risk of not achieving the design gradient performance from the vendor’s production</a:t>
            </a:r>
          </a:p>
          <a:p>
            <a:pPr lvl="2"/>
            <a:r>
              <a:rPr lang="en-US" dirty="0"/>
              <a:t>Develop shipping and testing hardware that meets qualification testing needs at the partner lab Jefferson Lab</a:t>
            </a:r>
          </a:p>
          <a:p>
            <a:pPr lvl="2"/>
            <a:r>
              <a:rPr lang="en-US" dirty="0"/>
              <a:t>Provide support to the cavity vendor for development of processes</a:t>
            </a:r>
          </a:p>
          <a:p>
            <a:pPr lvl="1"/>
            <a:r>
              <a:rPr lang="en-US" dirty="0"/>
              <a:t>Perform three cavity-coupler integrated RF tests with HTA</a:t>
            </a:r>
          </a:p>
          <a:p>
            <a:pPr lvl="2"/>
            <a:r>
              <a:rPr lang="en-US" dirty="0"/>
              <a:t>These are to aid production if needed   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P02.02.04 Cavity Reprocessing</a:t>
            </a:r>
          </a:p>
          <a:p>
            <a:pPr lvl="1"/>
            <a:r>
              <a:rPr lang="en-US" sz="2000" dirty="0"/>
              <a:t>Provide funding and oversight for cavities identified as needing full chemistry at the partner lab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B504C1-DCC2-4045-9EB1-98BFA07B89BF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5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2FD551-0B6D-4EEA-B49C-E5BA0D2B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007"/>
            <a:ext cx="11430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P02.02.04 Coupler Acquisition</a:t>
            </a:r>
          </a:p>
          <a:p>
            <a:pPr lvl="1"/>
            <a:r>
              <a:rPr lang="en-US" dirty="0"/>
              <a:t>Manage the procurement of 32 new PPU RF couplers (</a:t>
            </a:r>
            <a:r>
              <a:rPr lang="en-US" dirty="0">
                <a:solidFill>
                  <a:srgbClr val="0070C0"/>
                </a:solidFill>
              </a:rPr>
              <a:t>CD 3a scope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Perform assembly, baking and conditioning of the new RF couplers </a:t>
            </a:r>
          </a:p>
          <a:p>
            <a:pPr lvl="1"/>
            <a:r>
              <a:rPr lang="en-US" dirty="0"/>
              <a:t>Deliver RF couplers to Jefferson Lab to meet the string production schedule</a:t>
            </a:r>
          </a:p>
          <a:p>
            <a:pPr marL="0" indent="0">
              <a:buNone/>
            </a:pPr>
            <a:r>
              <a:rPr lang="en-US" dirty="0"/>
              <a:t>P02.02.07 HTA Testing</a:t>
            </a:r>
          </a:p>
          <a:p>
            <a:pPr lvl="1"/>
            <a:r>
              <a:rPr lang="en-US" dirty="0"/>
              <a:t>Prepare Horizontal Test Apparatus (HTA) for the PPU cavity </a:t>
            </a:r>
          </a:p>
          <a:p>
            <a:pPr lvl="1"/>
            <a:r>
              <a:rPr lang="en-US" dirty="0"/>
              <a:t>Perform up to three cavity and coupler integrated cryogenic tests </a:t>
            </a:r>
          </a:p>
          <a:p>
            <a:pPr lvl="2"/>
            <a:r>
              <a:rPr lang="en-US" dirty="0"/>
              <a:t>Verifies cavity coupler integrated performance</a:t>
            </a:r>
          </a:p>
          <a:p>
            <a:pPr lvl="2"/>
            <a:r>
              <a:rPr lang="en-US" dirty="0"/>
              <a:t>Tests used to diagnose production issues</a:t>
            </a:r>
          </a:p>
          <a:p>
            <a:pPr marL="0" indent="0">
              <a:buNone/>
            </a:pPr>
            <a:r>
              <a:rPr lang="en-US" dirty="0"/>
              <a:t>P02.02.08 Coupler Waveguide Transition</a:t>
            </a:r>
          </a:p>
          <a:p>
            <a:pPr lvl="1"/>
            <a:r>
              <a:rPr lang="en-US" dirty="0"/>
              <a:t>Procure 30 sets of installation hardware</a:t>
            </a:r>
          </a:p>
          <a:p>
            <a:pPr lvl="2"/>
            <a:r>
              <a:rPr lang="en-US" dirty="0"/>
              <a:t>This hardware connects the HPRF waveguide to the cryomodule</a:t>
            </a:r>
          </a:p>
          <a:p>
            <a:pPr lvl="2"/>
            <a:r>
              <a:rPr lang="en-US" dirty="0"/>
              <a:t>Perform incoming inspection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409C7C-6212-4E9C-A9AD-9F771955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Scope Cont’d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507A6-2ACE-45AE-B8C4-BB67F4EC4430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33B642-3706-4402-9EE8-19B383EC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5050657" cy="535531"/>
          </a:xfrm>
        </p:spPr>
        <p:txBody>
          <a:bodyPr/>
          <a:lstStyle/>
          <a:p>
            <a:r>
              <a:rPr lang="en-US" dirty="0"/>
              <a:t>Hardware - RF Couplers 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2B14C050-06CF-442B-A5C5-0DA64EAE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6" name="Picture 5" descr="A picture containing indoor, set, cluttered&#10;&#10;Description automatically generated">
            <a:extLst>
              <a:ext uri="{FF2B5EF4-FFF2-40B4-BE49-F238E27FC236}">
                <a16:creationId xmlns:a16="http://schemas.microsoft.com/office/drawing/2014/main" id="{6C0046FA-4853-45A8-A7EA-E48DBD8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" y="867506"/>
            <a:ext cx="4189047" cy="3141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F7E12-4D5F-4817-80D6-0579897A4C57}"/>
              </a:ext>
            </a:extLst>
          </p:cNvPr>
          <p:cNvSpPr txBox="1"/>
          <p:nvPr/>
        </p:nvSpPr>
        <p:spPr>
          <a:xfrm>
            <a:off x="7151077" y="58615"/>
            <a:ext cx="3810000" cy="5909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Couplers at JLab waiting on string assembly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6BEF2-08DE-4909-88B9-F52E71C4D285}"/>
              </a:ext>
            </a:extLst>
          </p:cNvPr>
          <p:cNvSpPr txBox="1"/>
          <p:nvPr/>
        </p:nvSpPr>
        <p:spPr>
          <a:xfrm>
            <a:off x="429767" y="3429000"/>
            <a:ext cx="2694433" cy="5909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Coupler Assembly in Cleanroom</a:t>
            </a:r>
          </a:p>
        </p:txBody>
      </p:sp>
    </p:spTree>
    <p:extLst>
      <p:ext uri="{BB962C8B-B14F-4D97-AF65-F5344CB8AC3E}">
        <p14:creationId xmlns:p14="http://schemas.microsoft.com/office/powerpoint/2010/main" val="140676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63536D-64F6-4BD1-B23C-CA2A1CEE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142233" cy="539496"/>
          </a:xfrm>
        </p:spPr>
        <p:txBody>
          <a:bodyPr/>
          <a:lstStyle/>
          <a:p>
            <a:r>
              <a:rPr lang="en-US" dirty="0"/>
              <a:t>Hardware - Cavities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B09C0-09D0-4E5D-AD15-752C1508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76" y="3727938"/>
            <a:ext cx="7972425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9052A-14C1-474C-AC1B-6ED78E05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26" y="911733"/>
            <a:ext cx="7877175" cy="2876550"/>
          </a:xfrm>
          <a:prstGeom prst="rect">
            <a:avLst/>
          </a:prstGeom>
        </p:spPr>
      </p:pic>
      <p:pic>
        <p:nvPicPr>
          <p:cNvPr id="7" name="Picture 6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E906FCB8-479F-4688-B849-64533D1CD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3643" y="1544380"/>
            <a:ext cx="5061178" cy="3795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44D28-F8B0-4F93-AD87-865E1C2A8780}"/>
              </a:ext>
            </a:extLst>
          </p:cNvPr>
          <p:cNvSpPr txBox="1"/>
          <p:nvPr/>
        </p:nvSpPr>
        <p:spPr>
          <a:xfrm>
            <a:off x="650630" y="990600"/>
            <a:ext cx="3546231" cy="8402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Quality Assurance Steps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Vertical Test in support of RI process development at SNS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ABE56-257D-47A5-8EEB-4B8A6C8F9A81}"/>
              </a:ext>
            </a:extLst>
          </p:cNvPr>
          <p:cNvSpPr txBox="1"/>
          <p:nvPr/>
        </p:nvSpPr>
        <p:spPr>
          <a:xfrm>
            <a:off x="5597769" y="1037492"/>
            <a:ext cx="2836985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String assembly at JLab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2F47D-2891-4EFE-9A11-54C1DBB57A62}"/>
              </a:ext>
            </a:extLst>
          </p:cNvPr>
          <p:cNvSpPr txBox="1"/>
          <p:nvPr/>
        </p:nvSpPr>
        <p:spPr>
          <a:xfrm>
            <a:off x="6037385" y="3892062"/>
            <a:ext cx="3429000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PPU Cavity Shipped From RI</a:t>
            </a:r>
          </a:p>
        </p:txBody>
      </p:sp>
    </p:spTree>
    <p:extLst>
      <p:ext uri="{BB962C8B-B14F-4D97-AF65-F5344CB8AC3E}">
        <p14:creationId xmlns:p14="http://schemas.microsoft.com/office/powerpoint/2010/main" val="58557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92B9BF-D8A1-48D1-BCA2-F99D8ACF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Cavity 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FBA510-E198-4617-8856-774A646E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4549963" cy="5355074"/>
          </a:xfrm>
        </p:spPr>
        <p:txBody>
          <a:bodyPr/>
          <a:lstStyle/>
          <a:p>
            <a:r>
              <a:rPr lang="en-US" dirty="0"/>
              <a:t>All</a:t>
            </a:r>
            <a:r>
              <a:rPr lang="en-US" b="1" dirty="0">
                <a:solidFill>
                  <a:srgbClr val="FF0000"/>
                </a:solidFill>
              </a:rPr>
              <a:t> 32</a:t>
            </a:r>
            <a:r>
              <a:rPr lang="en-US" dirty="0"/>
              <a:t> cavities have been received at JLab from Research Instruments Company</a:t>
            </a:r>
          </a:p>
          <a:p>
            <a:r>
              <a:rPr lang="en-US" b="1" dirty="0">
                <a:solidFill>
                  <a:srgbClr val="FF0000"/>
                </a:solidFill>
              </a:rPr>
              <a:t>19</a:t>
            </a:r>
            <a:r>
              <a:rPr lang="en-US" dirty="0"/>
              <a:t> cavities have been qualified </a:t>
            </a:r>
          </a:p>
          <a:p>
            <a:r>
              <a:rPr lang="en-US" b="1" dirty="0">
                <a:solidFill>
                  <a:srgbClr val="FF0000"/>
                </a:solidFill>
              </a:rPr>
              <a:t>17</a:t>
            </a:r>
            <a:r>
              <a:rPr lang="en-US" dirty="0"/>
              <a:t> cavities dressed in helium tanks</a:t>
            </a:r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 cryomodule strings were assembled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C7085-243B-4DB3-983F-097BE38F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505" y="82061"/>
            <a:ext cx="58887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0E1B0-2A26-4A67-BA7E-05CE78106DBF}"/>
              </a:ext>
            </a:extLst>
          </p:cNvPr>
          <p:cNvSpPr txBox="1"/>
          <p:nvPr/>
        </p:nvSpPr>
        <p:spPr>
          <a:xfrm>
            <a:off x="6904893" y="7375"/>
            <a:ext cx="3323492" cy="341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Vertical Test Data from JLab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686C30-0908-4100-9F1F-A79B26448F35}"/>
              </a:ext>
            </a:extLst>
          </p:cNvPr>
          <p:cNvSpPr/>
          <p:nvPr/>
        </p:nvSpPr>
        <p:spPr>
          <a:xfrm>
            <a:off x="3261768" y="56616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78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21FEEEA-B5C9-4555-85F2-66DFF722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11438"/>
            <a:ext cx="8943473" cy="63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7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240801-4A31-4DBF-9562-09E875B3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Organization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07BEDC0D-4379-4728-A507-3B9645555990}"/>
              </a:ext>
            </a:extLst>
          </p:cNvPr>
          <p:cNvGrpSpPr/>
          <p:nvPr/>
        </p:nvGrpSpPr>
        <p:grpSpPr>
          <a:xfrm>
            <a:off x="4638429" y="813816"/>
            <a:ext cx="1852295" cy="758190"/>
            <a:chOff x="4226949" y="890907"/>
            <a:chExt cx="1852295" cy="758190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A3C6098D-AB64-45DB-8027-A4A7E9F5DE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0278" y="906228"/>
              <a:ext cx="1838578" cy="742759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A3E5A95D-3134-47C0-9526-44452AB6846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6949" y="890907"/>
              <a:ext cx="1827169" cy="731353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D77FDF92-1047-4CD3-9305-760ED7EFF85F}"/>
              </a:ext>
            </a:extLst>
          </p:cNvPr>
          <p:cNvSpPr txBox="1"/>
          <p:nvPr/>
        </p:nvSpPr>
        <p:spPr>
          <a:xfrm>
            <a:off x="4649768" y="825154"/>
            <a:ext cx="1804670" cy="709295"/>
          </a:xfrm>
          <a:prstGeom prst="rect">
            <a:avLst/>
          </a:prstGeom>
          <a:ln w="32194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P.2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SCL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latin typeface="Arial"/>
                <a:cs typeface="Arial"/>
              </a:rPr>
              <a:t>Mat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5" dirty="0">
                <a:latin typeface="Arial"/>
                <a:cs typeface="Arial"/>
              </a:rPr>
              <a:t> Howell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C3461A3D-C221-44DD-A929-B897CD7BBDD3}"/>
              </a:ext>
            </a:extLst>
          </p:cNvPr>
          <p:cNvGrpSpPr/>
          <p:nvPr/>
        </p:nvGrpSpPr>
        <p:grpSpPr>
          <a:xfrm>
            <a:off x="5175403" y="1841599"/>
            <a:ext cx="847090" cy="711200"/>
            <a:chOff x="4763923" y="1918690"/>
            <a:chExt cx="847090" cy="71120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1FB6B912-9DD6-4BA0-BC79-13695A4E1D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48" y="1935627"/>
              <a:ext cx="831473" cy="693799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4050690B-5D83-44A9-8E83-F99767B378B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923" y="1918690"/>
              <a:ext cx="822064" cy="685998"/>
            </a:xfrm>
            <a:prstGeom prst="rect">
              <a:avLst/>
            </a:prstGeom>
          </p:spPr>
        </p:pic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D2E245DD-C84C-408D-9A19-80F3268DF2D4}"/>
              </a:ext>
            </a:extLst>
          </p:cNvPr>
          <p:cNvSpPr txBox="1"/>
          <p:nvPr/>
        </p:nvSpPr>
        <p:spPr>
          <a:xfrm>
            <a:off x="5175403" y="1841599"/>
            <a:ext cx="822325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P.2.4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latin typeface="Arial"/>
                <a:cs typeface="Arial"/>
              </a:rPr>
              <a:t>Cryogenics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800" spc="-5" dirty="0">
                <a:latin typeface="Arial"/>
                <a:cs typeface="Arial"/>
              </a:rPr>
              <a:t>B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ian De</a:t>
            </a:r>
            <a:r>
              <a:rPr sz="800" spc="-1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raff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70B3CCFB-D137-49FB-9753-0FA566344D4D}"/>
              </a:ext>
            </a:extLst>
          </p:cNvPr>
          <p:cNvGrpSpPr/>
          <p:nvPr/>
        </p:nvGrpSpPr>
        <p:grpSpPr>
          <a:xfrm>
            <a:off x="4055290" y="1538819"/>
            <a:ext cx="1537335" cy="1014094"/>
            <a:chOff x="3643810" y="1615910"/>
            <a:chExt cx="1537335" cy="1014094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34A70C0-C4FB-4B39-986A-AA036CCD367B}"/>
                </a:ext>
              </a:extLst>
            </p:cNvPr>
            <p:cNvSpPr/>
            <p:nvPr/>
          </p:nvSpPr>
          <p:spPr>
            <a:xfrm>
              <a:off x="5140534" y="1622260"/>
              <a:ext cx="34290" cy="296545"/>
            </a:xfrm>
            <a:custGeom>
              <a:avLst/>
              <a:gdLst/>
              <a:ahLst/>
              <a:cxnLst/>
              <a:rect l="l" t="t" r="r" b="b"/>
              <a:pathLst>
                <a:path w="34289" h="296544">
                  <a:moveTo>
                    <a:pt x="0" y="0"/>
                  </a:moveTo>
                  <a:lnTo>
                    <a:pt x="0" y="182231"/>
                  </a:lnTo>
                  <a:lnTo>
                    <a:pt x="34016" y="182231"/>
                  </a:lnTo>
                  <a:lnTo>
                    <a:pt x="34016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EB3C49E2-3AD5-4861-869E-CBA6C253475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144" y="1935627"/>
              <a:ext cx="831842" cy="693799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4F35EAE4-8E8B-4866-AF38-F242C01219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3810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5675CF2-D1B4-4A21-847E-1DB399935AF3}"/>
              </a:ext>
            </a:extLst>
          </p:cNvPr>
          <p:cNvSpPr txBox="1"/>
          <p:nvPr/>
        </p:nvSpPr>
        <p:spPr>
          <a:xfrm>
            <a:off x="4055290" y="1841599"/>
            <a:ext cx="81153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1430" algn="ctr">
              <a:lnSpc>
                <a:spcPts val="1080"/>
              </a:lnSpc>
              <a:spcBef>
                <a:spcPts val="515"/>
              </a:spcBef>
            </a:pPr>
            <a:r>
              <a:rPr sz="900" b="1" spc="-5" dirty="0">
                <a:latin typeface="Arial"/>
                <a:cs typeface="Arial"/>
              </a:rPr>
              <a:t>P.2.3</a:t>
            </a:r>
            <a:endParaRPr sz="900">
              <a:latin typeface="Arial"/>
              <a:cs typeface="Arial"/>
            </a:endParaRPr>
          </a:p>
          <a:p>
            <a:pPr marL="46990" marR="26670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Cryo</a:t>
            </a:r>
            <a:r>
              <a:rPr sz="900" b="1" dirty="0">
                <a:latin typeface="Arial"/>
                <a:cs typeface="Arial"/>
              </a:rPr>
              <a:t>m</a:t>
            </a:r>
            <a:r>
              <a:rPr sz="900" b="1" spc="-5" dirty="0">
                <a:latin typeface="Arial"/>
                <a:cs typeface="Arial"/>
              </a:rPr>
              <a:t>odules  Integration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Daly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5">
            <a:extLst>
              <a:ext uri="{FF2B5EF4-FFF2-40B4-BE49-F238E27FC236}">
                <a16:creationId xmlns:a16="http://schemas.microsoft.com/office/drawing/2014/main" id="{39CD931E-1837-4C94-A790-1B02E6C14780}"/>
              </a:ext>
            </a:extLst>
          </p:cNvPr>
          <p:cNvGrpSpPr/>
          <p:nvPr/>
        </p:nvGrpSpPr>
        <p:grpSpPr>
          <a:xfrm>
            <a:off x="4460377" y="1538819"/>
            <a:ext cx="2613660" cy="1014094"/>
            <a:chOff x="4048897" y="1615910"/>
            <a:chExt cx="2613660" cy="1014094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AC12F6B8-155A-4ADB-AC68-B307B2062060}"/>
                </a:ext>
              </a:extLst>
            </p:cNvPr>
            <p:cNvSpPr/>
            <p:nvPr/>
          </p:nvSpPr>
          <p:spPr>
            <a:xfrm>
              <a:off x="4055247" y="1622260"/>
              <a:ext cx="1085850" cy="296545"/>
            </a:xfrm>
            <a:custGeom>
              <a:avLst/>
              <a:gdLst/>
              <a:ahLst/>
              <a:cxnLst/>
              <a:rect l="l" t="t" r="r" b="b"/>
              <a:pathLst>
                <a:path w="1085850" h="296544">
                  <a:moveTo>
                    <a:pt x="1085287" y="0"/>
                  </a:moveTo>
                  <a:lnTo>
                    <a:pt x="1085287" y="182231"/>
                  </a:lnTo>
                  <a:lnTo>
                    <a:pt x="0" y="182231"/>
                  </a:lnTo>
                  <a:lnTo>
                    <a:pt x="0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EDF28B4C-5445-412D-8557-70F50AD4C59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1320" y="1935627"/>
              <a:ext cx="830676" cy="693799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D6FD7AAD-2BDD-4A59-9D91-6067F15214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4384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22" name="object 19">
            <a:extLst>
              <a:ext uri="{FF2B5EF4-FFF2-40B4-BE49-F238E27FC236}">
                <a16:creationId xmlns:a16="http://schemas.microsoft.com/office/drawing/2014/main" id="{A6CC894F-747D-483E-A8F5-4541BB372F95}"/>
              </a:ext>
            </a:extLst>
          </p:cNvPr>
          <p:cNvSpPr txBox="1"/>
          <p:nvPr/>
        </p:nvSpPr>
        <p:spPr>
          <a:xfrm>
            <a:off x="6225864" y="1841599"/>
            <a:ext cx="82296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46050" marR="95885" indent="-4318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</a:t>
            </a:r>
            <a:r>
              <a:rPr sz="900" b="1" dirty="0">
                <a:latin typeface="Arial"/>
                <a:cs typeface="Arial"/>
              </a:rPr>
              <a:t>2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dirty="0">
                <a:latin typeface="Arial"/>
                <a:cs typeface="Arial"/>
              </a:rPr>
              <a:t>5</a:t>
            </a:r>
            <a:r>
              <a:rPr sz="900" b="1" spc="-5" dirty="0">
                <a:latin typeface="Arial"/>
                <a:cs typeface="Arial"/>
              </a:rPr>
              <a:t> Uti</a:t>
            </a:r>
            <a:r>
              <a:rPr sz="900" b="1" spc="5" dirty="0">
                <a:latin typeface="Arial"/>
                <a:cs typeface="Arial"/>
              </a:rPr>
              <a:t>l</a:t>
            </a:r>
            <a:r>
              <a:rPr sz="900" b="1" spc="-5" dirty="0">
                <a:latin typeface="Arial"/>
                <a:cs typeface="Arial"/>
              </a:rPr>
              <a:t>ity  Systems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Chris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Stone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3" name="object 20">
            <a:extLst>
              <a:ext uri="{FF2B5EF4-FFF2-40B4-BE49-F238E27FC236}">
                <a16:creationId xmlns:a16="http://schemas.microsoft.com/office/drawing/2014/main" id="{63417413-09C8-4F81-B017-5F43A71A182B}"/>
              </a:ext>
            </a:extLst>
          </p:cNvPr>
          <p:cNvGrpSpPr/>
          <p:nvPr/>
        </p:nvGrpSpPr>
        <p:grpSpPr>
          <a:xfrm>
            <a:off x="3004830" y="1538819"/>
            <a:ext cx="3639185" cy="1014094"/>
            <a:chOff x="2593350" y="1615910"/>
            <a:chExt cx="3639185" cy="1014094"/>
          </a:xfrm>
        </p:grpSpPr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0366B817-58D3-4C10-9BFF-09C2EF74408D}"/>
                </a:ext>
              </a:extLst>
            </p:cNvPr>
            <p:cNvSpPr/>
            <p:nvPr/>
          </p:nvSpPr>
          <p:spPr>
            <a:xfrm>
              <a:off x="5140534" y="1622260"/>
              <a:ext cx="1085850" cy="296545"/>
            </a:xfrm>
            <a:custGeom>
              <a:avLst/>
              <a:gdLst/>
              <a:ahLst/>
              <a:cxnLst/>
              <a:rect l="l" t="t" r="r" b="b"/>
              <a:pathLst>
                <a:path w="1085850" h="296544">
                  <a:moveTo>
                    <a:pt x="0" y="0"/>
                  </a:moveTo>
                  <a:lnTo>
                    <a:pt x="0" y="182231"/>
                  </a:lnTo>
                  <a:lnTo>
                    <a:pt x="1085287" y="182231"/>
                  </a:lnTo>
                  <a:lnTo>
                    <a:pt x="1085287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68A0440B-00C7-4B46-8CBC-6D7069BA934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5873" y="1935627"/>
              <a:ext cx="831842" cy="693799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9FF3DAA6-3A57-4453-89F5-64EDA7CAE3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3350" y="1918690"/>
              <a:ext cx="822064" cy="685998"/>
            </a:xfrm>
            <a:prstGeom prst="rect">
              <a:avLst/>
            </a:prstGeom>
          </p:spPr>
        </p:pic>
      </p:grpSp>
      <p:sp>
        <p:nvSpPr>
          <p:cNvPr id="27" name="object 24">
            <a:extLst>
              <a:ext uri="{FF2B5EF4-FFF2-40B4-BE49-F238E27FC236}">
                <a16:creationId xmlns:a16="http://schemas.microsoft.com/office/drawing/2014/main" id="{FA460C62-64E6-49C7-9F4E-DC2A4BBC1156}"/>
              </a:ext>
            </a:extLst>
          </p:cNvPr>
          <p:cNvSpPr txBox="1"/>
          <p:nvPr/>
        </p:nvSpPr>
        <p:spPr>
          <a:xfrm>
            <a:off x="3004830" y="1841599"/>
            <a:ext cx="82804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2545" marR="12065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P.2.2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Cavities</a:t>
            </a:r>
            <a:endParaRPr sz="900" dirty="0">
              <a:latin typeface="Arial"/>
              <a:cs typeface="Arial"/>
            </a:endParaRPr>
          </a:p>
          <a:p>
            <a:pPr marL="7620">
              <a:lnSpc>
                <a:spcPct val="100000"/>
              </a:lnSpc>
              <a:spcBef>
                <a:spcPts val="10"/>
              </a:spcBef>
            </a:pPr>
            <a:r>
              <a:rPr sz="800" spc="-5" dirty="0">
                <a:latin typeface="Arial"/>
                <a:cs typeface="Arial"/>
              </a:rPr>
              <a:t>J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hn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Mamm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ss</a:t>
            </a:r>
            <a:r>
              <a:rPr sz="800" spc="-1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r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8" name="object 25">
            <a:extLst>
              <a:ext uri="{FF2B5EF4-FFF2-40B4-BE49-F238E27FC236}">
                <a16:creationId xmlns:a16="http://schemas.microsoft.com/office/drawing/2014/main" id="{E3EF720B-90C4-418D-A989-19B9E8960A24}"/>
              </a:ext>
            </a:extLst>
          </p:cNvPr>
          <p:cNvGrpSpPr/>
          <p:nvPr/>
        </p:nvGrpSpPr>
        <p:grpSpPr>
          <a:xfrm>
            <a:off x="3409917" y="1538819"/>
            <a:ext cx="4716145" cy="1014094"/>
            <a:chOff x="2998437" y="1615910"/>
            <a:chExt cx="4716145" cy="1014094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C97F79BF-CC53-4CBA-AB2D-1E5261BB9206}"/>
                </a:ext>
              </a:extLst>
            </p:cNvPr>
            <p:cNvSpPr/>
            <p:nvPr/>
          </p:nvSpPr>
          <p:spPr>
            <a:xfrm>
              <a:off x="3004787" y="1622260"/>
              <a:ext cx="2136140" cy="296545"/>
            </a:xfrm>
            <a:custGeom>
              <a:avLst/>
              <a:gdLst/>
              <a:ahLst/>
              <a:cxnLst/>
              <a:rect l="l" t="t" r="r" b="b"/>
              <a:pathLst>
                <a:path w="2136140" h="296544">
                  <a:moveTo>
                    <a:pt x="2135747" y="0"/>
                  </a:moveTo>
                  <a:lnTo>
                    <a:pt x="2135747" y="182231"/>
                  </a:lnTo>
                  <a:lnTo>
                    <a:pt x="0" y="182231"/>
                  </a:lnTo>
                  <a:lnTo>
                    <a:pt x="0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D181F337-7B64-4320-B78A-F89A06F9EC5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8177" y="1935627"/>
              <a:ext cx="835896" cy="693799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FB4273B-F3E9-49FF-B03C-230C955BD0D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5654" y="1918690"/>
              <a:ext cx="822064" cy="685998"/>
            </a:xfrm>
            <a:prstGeom prst="rect">
              <a:avLst/>
            </a:prstGeom>
          </p:spPr>
        </p:pic>
      </p:grpSp>
      <p:sp>
        <p:nvSpPr>
          <p:cNvPr id="32" name="object 29">
            <a:extLst>
              <a:ext uri="{FF2B5EF4-FFF2-40B4-BE49-F238E27FC236}">
                <a16:creationId xmlns:a16="http://schemas.microsoft.com/office/drawing/2014/main" id="{93CD5A13-E809-49FA-8824-5C367DECF934}"/>
              </a:ext>
            </a:extLst>
          </p:cNvPr>
          <p:cNvSpPr txBox="1"/>
          <p:nvPr/>
        </p:nvSpPr>
        <p:spPr>
          <a:xfrm>
            <a:off x="7277135" y="1841599"/>
            <a:ext cx="822325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16205" marR="50165" indent="-57785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</a:t>
            </a:r>
            <a:r>
              <a:rPr sz="900" b="1" dirty="0">
                <a:latin typeface="Arial"/>
                <a:cs typeface="Arial"/>
              </a:rPr>
              <a:t>2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dirty="0">
                <a:latin typeface="Arial"/>
                <a:cs typeface="Arial"/>
              </a:rPr>
              <a:t>6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S</a:t>
            </a:r>
            <a:r>
              <a:rPr sz="900" b="1" spc="-5" dirty="0">
                <a:latin typeface="Arial"/>
                <a:cs typeface="Arial"/>
              </a:rPr>
              <a:t>yst</a:t>
            </a:r>
            <a:r>
              <a:rPr sz="900" b="1" dirty="0">
                <a:latin typeface="Arial"/>
                <a:cs typeface="Arial"/>
              </a:rPr>
              <a:t>em  </a:t>
            </a:r>
            <a:r>
              <a:rPr sz="900" b="1" spc="-5" dirty="0">
                <a:latin typeface="Arial"/>
                <a:cs typeface="Arial"/>
              </a:rPr>
              <a:t>Integration</a:t>
            </a:r>
            <a:endParaRPr sz="900">
              <a:latin typeface="Arial"/>
              <a:cs typeface="Arial"/>
            </a:endParaRPr>
          </a:p>
          <a:p>
            <a:pPr marL="762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</a:rPr>
              <a:t>John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Mammosser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3" name="object 30">
            <a:extLst>
              <a:ext uri="{FF2B5EF4-FFF2-40B4-BE49-F238E27FC236}">
                <a16:creationId xmlns:a16="http://schemas.microsoft.com/office/drawing/2014/main" id="{6E1AFA86-A049-4EC6-AA94-8D7B5536111C}"/>
              </a:ext>
            </a:extLst>
          </p:cNvPr>
          <p:cNvGrpSpPr/>
          <p:nvPr/>
        </p:nvGrpSpPr>
        <p:grpSpPr>
          <a:xfrm>
            <a:off x="1953559" y="1538819"/>
            <a:ext cx="5741035" cy="1014094"/>
            <a:chOff x="1542079" y="1615910"/>
            <a:chExt cx="5741035" cy="1014094"/>
          </a:xfrm>
        </p:grpSpPr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44627677-80B1-4067-8C83-A12D86DC4860}"/>
                </a:ext>
              </a:extLst>
            </p:cNvPr>
            <p:cNvSpPr/>
            <p:nvPr/>
          </p:nvSpPr>
          <p:spPr>
            <a:xfrm>
              <a:off x="5140534" y="1622260"/>
              <a:ext cx="2136140" cy="296545"/>
            </a:xfrm>
            <a:custGeom>
              <a:avLst/>
              <a:gdLst/>
              <a:ahLst/>
              <a:cxnLst/>
              <a:rect l="l" t="t" r="r" b="b"/>
              <a:pathLst>
                <a:path w="2136140" h="296544">
                  <a:moveTo>
                    <a:pt x="0" y="0"/>
                  </a:moveTo>
                  <a:lnTo>
                    <a:pt x="0" y="182231"/>
                  </a:lnTo>
                  <a:lnTo>
                    <a:pt x="2135747" y="182231"/>
                  </a:lnTo>
                  <a:lnTo>
                    <a:pt x="2135747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2">
              <a:extLst>
                <a:ext uri="{FF2B5EF4-FFF2-40B4-BE49-F238E27FC236}">
                  <a16:creationId xmlns:a16="http://schemas.microsoft.com/office/drawing/2014/main" id="{95AD649B-09AB-4F11-BEA1-A3CD95A5A45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4598" y="1935627"/>
              <a:ext cx="831041" cy="693799"/>
            </a:xfrm>
            <a:prstGeom prst="rect">
              <a:avLst/>
            </a:prstGeom>
          </p:spPr>
        </p:pic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E081642C-902A-4376-AEDE-1FDFE2FE695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2079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37" name="object 34">
            <a:extLst>
              <a:ext uri="{FF2B5EF4-FFF2-40B4-BE49-F238E27FC236}">
                <a16:creationId xmlns:a16="http://schemas.microsoft.com/office/drawing/2014/main" id="{12D28CF7-C7BE-4989-9D98-9C55E873BD67}"/>
              </a:ext>
            </a:extLst>
          </p:cNvPr>
          <p:cNvSpPr txBox="1"/>
          <p:nvPr/>
        </p:nvSpPr>
        <p:spPr>
          <a:xfrm>
            <a:off x="1953559" y="1841599"/>
            <a:ext cx="82296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55"/>
              </a:lnSpc>
            </a:pPr>
            <a:r>
              <a:rPr sz="900" b="1" spc="-5" dirty="0">
                <a:latin typeface="Arial"/>
                <a:cs typeface="Arial"/>
              </a:rPr>
              <a:t>P.2.1</a:t>
            </a:r>
            <a:endParaRPr sz="900">
              <a:latin typeface="Arial"/>
              <a:cs typeface="Arial"/>
            </a:endParaRPr>
          </a:p>
          <a:p>
            <a:pPr marL="62865" marR="53975" algn="ctr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Management  and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Integration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Matt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Howell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8" name="object 35">
            <a:extLst>
              <a:ext uri="{FF2B5EF4-FFF2-40B4-BE49-F238E27FC236}">
                <a16:creationId xmlns:a16="http://schemas.microsoft.com/office/drawing/2014/main" id="{09F96011-B0F5-4560-B9C5-A9777EAA3EF8}"/>
              </a:ext>
            </a:extLst>
          </p:cNvPr>
          <p:cNvGrpSpPr/>
          <p:nvPr/>
        </p:nvGrpSpPr>
        <p:grpSpPr>
          <a:xfrm>
            <a:off x="2358646" y="1538819"/>
            <a:ext cx="6813550" cy="1014094"/>
            <a:chOff x="1947166" y="1615910"/>
            <a:chExt cx="6813550" cy="1014094"/>
          </a:xfrm>
        </p:grpSpPr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BA8AC6F4-AAAB-4763-B0E5-BB6FBDB5D403}"/>
                </a:ext>
              </a:extLst>
            </p:cNvPr>
            <p:cNvSpPr/>
            <p:nvPr/>
          </p:nvSpPr>
          <p:spPr>
            <a:xfrm>
              <a:off x="1953516" y="1622260"/>
              <a:ext cx="3187065" cy="296545"/>
            </a:xfrm>
            <a:custGeom>
              <a:avLst/>
              <a:gdLst/>
              <a:ahLst/>
              <a:cxnLst/>
              <a:rect l="l" t="t" r="r" b="b"/>
              <a:pathLst>
                <a:path w="3187065" h="296544">
                  <a:moveTo>
                    <a:pt x="3187018" y="0"/>
                  </a:moveTo>
                  <a:lnTo>
                    <a:pt x="3187018" y="182231"/>
                  </a:lnTo>
                  <a:lnTo>
                    <a:pt x="0" y="182231"/>
                  </a:lnTo>
                  <a:lnTo>
                    <a:pt x="0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7">
              <a:extLst>
                <a:ext uri="{FF2B5EF4-FFF2-40B4-BE49-F238E27FC236}">
                  <a16:creationId xmlns:a16="http://schemas.microsoft.com/office/drawing/2014/main" id="{198D1811-0063-4DA0-8496-2A6EF192171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9445" y="1935627"/>
              <a:ext cx="831041" cy="693799"/>
            </a:xfrm>
            <a:prstGeom prst="rect">
              <a:avLst/>
            </a:prstGeom>
          </p:spPr>
        </p:pic>
        <p:pic>
          <p:nvPicPr>
            <p:cNvPr id="41" name="object 38">
              <a:extLst>
                <a:ext uri="{FF2B5EF4-FFF2-40B4-BE49-F238E27FC236}">
                  <a16:creationId xmlns:a16="http://schemas.microsoft.com/office/drawing/2014/main" id="{4D807E9B-8AA2-4D45-AE18-03E10F04551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6115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42" name="object 39">
            <a:extLst>
              <a:ext uri="{FF2B5EF4-FFF2-40B4-BE49-F238E27FC236}">
                <a16:creationId xmlns:a16="http://schemas.microsoft.com/office/drawing/2014/main" id="{2CA7DACB-B52D-4000-AC8D-4D87B62139A3}"/>
              </a:ext>
            </a:extLst>
          </p:cNvPr>
          <p:cNvSpPr txBox="1"/>
          <p:nvPr/>
        </p:nvSpPr>
        <p:spPr>
          <a:xfrm>
            <a:off x="8327596" y="1841599"/>
            <a:ext cx="82296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31445" marR="123825" indent="15875" algn="just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P.2.7 SCL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Controls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1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ren W</a:t>
            </a:r>
            <a:r>
              <a:rPr sz="800" spc="-10" dirty="0">
                <a:latin typeface="Arial"/>
                <a:cs typeface="Arial"/>
              </a:rPr>
              <a:t>h</a:t>
            </a:r>
            <a:r>
              <a:rPr sz="800" spc="-5" dirty="0">
                <a:latin typeface="Arial"/>
                <a:cs typeface="Arial"/>
              </a:rPr>
              <a:t>ite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3" name="object 40">
            <a:extLst>
              <a:ext uri="{FF2B5EF4-FFF2-40B4-BE49-F238E27FC236}">
                <a16:creationId xmlns:a16="http://schemas.microsoft.com/office/drawing/2014/main" id="{BE63AC82-D30A-441E-92BA-D82051DB3097}"/>
              </a:ext>
            </a:extLst>
          </p:cNvPr>
          <p:cNvGrpSpPr/>
          <p:nvPr/>
        </p:nvGrpSpPr>
        <p:grpSpPr>
          <a:xfrm>
            <a:off x="2022402" y="1538819"/>
            <a:ext cx="6723380" cy="1690370"/>
            <a:chOff x="1610922" y="1615910"/>
            <a:chExt cx="6723380" cy="1690370"/>
          </a:xfrm>
        </p:grpSpPr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7E6F7BD1-1F89-485D-AF77-00C8A1CE8716}"/>
                </a:ext>
              </a:extLst>
            </p:cNvPr>
            <p:cNvSpPr/>
            <p:nvPr/>
          </p:nvSpPr>
          <p:spPr>
            <a:xfrm>
              <a:off x="5140534" y="1622260"/>
              <a:ext cx="3187065" cy="296545"/>
            </a:xfrm>
            <a:custGeom>
              <a:avLst/>
              <a:gdLst/>
              <a:ahLst/>
              <a:cxnLst/>
              <a:rect l="l" t="t" r="r" b="b"/>
              <a:pathLst>
                <a:path w="3187065" h="296544">
                  <a:moveTo>
                    <a:pt x="0" y="0"/>
                  </a:moveTo>
                  <a:lnTo>
                    <a:pt x="0" y="182231"/>
                  </a:lnTo>
                  <a:lnTo>
                    <a:pt x="3187018" y="182231"/>
                  </a:lnTo>
                  <a:lnTo>
                    <a:pt x="3187018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2">
              <a:extLst>
                <a:ext uri="{FF2B5EF4-FFF2-40B4-BE49-F238E27FC236}">
                  <a16:creationId xmlns:a16="http://schemas.microsoft.com/office/drawing/2014/main" id="{F55181D6-8D30-4F3A-A9C8-8D6128AB1F1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9488" y="2845180"/>
              <a:ext cx="690109" cy="460516"/>
            </a:xfrm>
            <a:prstGeom prst="rect">
              <a:avLst/>
            </a:prstGeom>
          </p:spPr>
        </p:pic>
        <p:pic>
          <p:nvPicPr>
            <p:cNvPr id="46" name="object 43">
              <a:extLst>
                <a:ext uri="{FF2B5EF4-FFF2-40B4-BE49-F238E27FC236}">
                  <a16:creationId xmlns:a16="http://schemas.microsoft.com/office/drawing/2014/main" id="{92714528-8860-46A0-9A17-9D8559A782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0922" y="2826605"/>
              <a:ext cx="685188" cy="457602"/>
            </a:xfrm>
            <a:prstGeom prst="rect">
              <a:avLst/>
            </a:prstGeom>
          </p:spPr>
        </p:pic>
      </p:grpSp>
      <p:sp>
        <p:nvSpPr>
          <p:cNvPr id="47" name="object 44">
            <a:extLst>
              <a:ext uri="{FF2B5EF4-FFF2-40B4-BE49-F238E27FC236}">
                <a16:creationId xmlns:a16="http://schemas.microsoft.com/office/drawing/2014/main" id="{80849DD1-59AB-4D8C-87BE-FE83E2EB114C}"/>
              </a:ext>
            </a:extLst>
          </p:cNvPr>
          <p:cNvSpPr txBox="1"/>
          <p:nvPr/>
        </p:nvSpPr>
        <p:spPr>
          <a:xfrm>
            <a:off x="2022402" y="275356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635"/>
              </a:lnSpc>
            </a:pPr>
            <a:r>
              <a:rPr sz="600" b="1" spc="-5" dirty="0">
                <a:latin typeface="Arial"/>
                <a:cs typeface="Arial"/>
              </a:rPr>
              <a:t>P.2.1.1</a:t>
            </a:r>
            <a:endParaRPr sz="600">
              <a:latin typeface="Arial"/>
              <a:cs typeface="Arial"/>
            </a:endParaRPr>
          </a:p>
          <a:p>
            <a:pPr marL="32384" marR="22225" algn="ctr">
              <a:lnSpc>
                <a:spcPts val="720"/>
              </a:lnSpc>
              <a:spcBef>
                <a:spcPts val="20"/>
              </a:spcBef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t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 Howell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8" name="object 45">
            <a:extLst>
              <a:ext uri="{FF2B5EF4-FFF2-40B4-BE49-F238E27FC236}">
                <a16:creationId xmlns:a16="http://schemas.microsoft.com/office/drawing/2014/main" id="{CF3B3977-E0D6-41C4-BBED-27A69A8688EB}"/>
              </a:ext>
            </a:extLst>
          </p:cNvPr>
          <p:cNvGrpSpPr/>
          <p:nvPr/>
        </p:nvGrpSpPr>
        <p:grpSpPr>
          <a:xfrm>
            <a:off x="3119028" y="3897974"/>
            <a:ext cx="708025" cy="479425"/>
            <a:chOff x="2707548" y="3975065"/>
            <a:chExt cx="708025" cy="479425"/>
          </a:xfrm>
        </p:grpSpPr>
        <p:pic>
          <p:nvPicPr>
            <p:cNvPr id="49" name="object 46">
              <a:extLst>
                <a:ext uri="{FF2B5EF4-FFF2-40B4-BE49-F238E27FC236}">
                  <a16:creationId xmlns:a16="http://schemas.microsoft.com/office/drawing/2014/main" id="{E2EA86A9-5216-461E-BDCA-BE9031D09AF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5735" y="3993640"/>
              <a:ext cx="689310" cy="460516"/>
            </a:xfrm>
            <a:prstGeom prst="rect">
              <a:avLst/>
            </a:prstGeom>
          </p:spPr>
        </p:pic>
        <p:pic>
          <p:nvPicPr>
            <p:cNvPr id="50" name="object 47">
              <a:extLst>
                <a:ext uri="{FF2B5EF4-FFF2-40B4-BE49-F238E27FC236}">
                  <a16:creationId xmlns:a16="http://schemas.microsoft.com/office/drawing/2014/main" id="{504CE11F-ABD9-4210-9426-C92905108EE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07548" y="3975065"/>
              <a:ext cx="685188" cy="456792"/>
            </a:xfrm>
            <a:prstGeom prst="rect">
              <a:avLst/>
            </a:prstGeom>
          </p:spPr>
        </p:pic>
      </p:grpSp>
      <p:sp>
        <p:nvSpPr>
          <p:cNvPr id="51" name="object 48">
            <a:extLst>
              <a:ext uri="{FF2B5EF4-FFF2-40B4-BE49-F238E27FC236}">
                <a16:creationId xmlns:a16="http://schemas.microsoft.com/office/drawing/2014/main" id="{10B065CC-D2B3-465E-B5BF-9B8C53149A29}"/>
              </a:ext>
            </a:extLst>
          </p:cNvPr>
          <p:cNvSpPr txBox="1"/>
          <p:nvPr/>
        </p:nvSpPr>
        <p:spPr>
          <a:xfrm>
            <a:off x="3119028" y="3897974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91440" marR="86360" indent="571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 Ca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ity  Re</a:t>
            </a: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o</a:t>
            </a:r>
            <a:r>
              <a:rPr sz="600" b="1" spc="-5" dirty="0">
                <a:latin typeface="Arial"/>
                <a:cs typeface="Arial"/>
              </a:rPr>
              <a:t>ce</a:t>
            </a:r>
            <a:r>
              <a:rPr sz="600" b="1" dirty="0">
                <a:latin typeface="Arial"/>
                <a:cs typeface="Arial"/>
              </a:rPr>
              <a:t>s</a:t>
            </a:r>
            <a:r>
              <a:rPr sz="600" b="1" spc="-5" dirty="0">
                <a:latin typeface="Arial"/>
                <a:cs typeface="Arial"/>
              </a:rPr>
              <a:t>sing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2" name="object 49">
            <a:extLst>
              <a:ext uri="{FF2B5EF4-FFF2-40B4-BE49-F238E27FC236}">
                <a16:creationId xmlns:a16="http://schemas.microsoft.com/office/drawing/2014/main" id="{0EB10D00-9703-4ED9-87AC-46EB5F5F7C64}"/>
              </a:ext>
            </a:extLst>
          </p:cNvPr>
          <p:cNvGrpSpPr/>
          <p:nvPr/>
        </p:nvGrpSpPr>
        <p:grpSpPr>
          <a:xfrm>
            <a:off x="2998480" y="2521247"/>
            <a:ext cx="828040" cy="2426335"/>
            <a:chOff x="2587000" y="2598338"/>
            <a:chExt cx="828040" cy="2426335"/>
          </a:xfrm>
        </p:grpSpPr>
        <p:sp>
          <p:nvSpPr>
            <p:cNvPr id="53" name="object 50">
              <a:extLst>
                <a:ext uri="{FF2B5EF4-FFF2-40B4-BE49-F238E27FC236}">
                  <a16:creationId xmlns:a16="http://schemas.microsoft.com/office/drawing/2014/main" id="{2929E0C0-3F32-4BF6-932C-407D9840A99D}"/>
                </a:ext>
              </a:extLst>
            </p:cNvPr>
            <p:cNvSpPr/>
            <p:nvPr/>
          </p:nvSpPr>
          <p:spPr>
            <a:xfrm>
              <a:off x="2593350" y="2604688"/>
              <a:ext cx="411480" cy="1598930"/>
            </a:xfrm>
            <a:custGeom>
              <a:avLst/>
              <a:gdLst/>
              <a:ahLst/>
              <a:cxnLst/>
              <a:rect l="l" t="t" r="r" b="b"/>
              <a:pathLst>
                <a:path w="411480" h="1598929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598773"/>
                  </a:lnTo>
                  <a:lnTo>
                    <a:pt x="114198" y="1598773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1">
              <a:extLst>
                <a:ext uri="{FF2B5EF4-FFF2-40B4-BE49-F238E27FC236}">
                  <a16:creationId xmlns:a16="http://schemas.microsoft.com/office/drawing/2014/main" id="{AFA96433-D22B-45DD-B9A0-CB9F41ED126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25735" y="4564249"/>
              <a:ext cx="689310" cy="460093"/>
            </a:xfrm>
            <a:prstGeom prst="rect">
              <a:avLst/>
            </a:prstGeom>
          </p:spPr>
        </p:pic>
        <p:pic>
          <p:nvPicPr>
            <p:cNvPr id="55" name="object 52">
              <a:extLst>
                <a:ext uri="{FF2B5EF4-FFF2-40B4-BE49-F238E27FC236}">
                  <a16:creationId xmlns:a16="http://schemas.microsoft.com/office/drawing/2014/main" id="{339542AE-77B9-4CDB-B660-72787FF8D38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7548" y="4546056"/>
              <a:ext cx="685188" cy="456792"/>
            </a:xfrm>
            <a:prstGeom prst="rect">
              <a:avLst/>
            </a:prstGeom>
          </p:spPr>
        </p:pic>
      </p:grpSp>
      <p:sp>
        <p:nvSpPr>
          <p:cNvPr id="56" name="object 53">
            <a:extLst>
              <a:ext uri="{FF2B5EF4-FFF2-40B4-BE49-F238E27FC236}">
                <a16:creationId xmlns:a16="http://schemas.microsoft.com/office/drawing/2014/main" id="{13C1DD4B-B488-45CB-BA15-63316C7E924F}"/>
              </a:ext>
            </a:extLst>
          </p:cNvPr>
          <p:cNvSpPr txBox="1"/>
          <p:nvPr/>
        </p:nvSpPr>
        <p:spPr>
          <a:xfrm>
            <a:off x="3119028" y="4468965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35890" marR="62230" indent="-6858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 Co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pl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Acquisition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Yoon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Kang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7" name="object 54">
            <a:extLst>
              <a:ext uri="{FF2B5EF4-FFF2-40B4-BE49-F238E27FC236}">
                <a16:creationId xmlns:a16="http://schemas.microsoft.com/office/drawing/2014/main" id="{75697946-85E8-4774-8769-027AF576EBE8}"/>
              </a:ext>
            </a:extLst>
          </p:cNvPr>
          <p:cNvGrpSpPr/>
          <p:nvPr/>
        </p:nvGrpSpPr>
        <p:grpSpPr>
          <a:xfrm>
            <a:off x="2998480" y="2521247"/>
            <a:ext cx="832485" cy="2182495"/>
            <a:chOff x="2587000" y="2598338"/>
            <a:chExt cx="832485" cy="2182495"/>
          </a:xfrm>
        </p:grpSpPr>
        <p:sp>
          <p:nvSpPr>
            <p:cNvPr id="58" name="object 55">
              <a:extLst>
                <a:ext uri="{FF2B5EF4-FFF2-40B4-BE49-F238E27FC236}">
                  <a16:creationId xmlns:a16="http://schemas.microsoft.com/office/drawing/2014/main" id="{D1BB7F1D-E65D-475D-8D16-06F53C992C2A}"/>
                </a:ext>
              </a:extLst>
            </p:cNvPr>
            <p:cNvSpPr/>
            <p:nvPr/>
          </p:nvSpPr>
          <p:spPr>
            <a:xfrm>
              <a:off x="2593350" y="2604688"/>
              <a:ext cx="411480" cy="2169795"/>
            </a:xfrm>
            <a:custGeom>
              <a:avLst/>
              <a:gdLst/>
              <a:ahLst/>
              <a:cxnLst/>
              <a:rect l="l" t="t" r="r" b="b"/>
              <a:pathLst>
                <a:path w="411480" h="2169795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2169764"/>
                  </a:lnTo>
                  <a:lnTo>
                    <a:pt x="114198" y="2169764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6">
              <a:extLst>
                <a:ext uri="{FF2B5EF4-FFF2-40B4-BE49-F238E27FC236}">
                  <a16:creationId xmlns:a16="http://schemas.microsoft.com/office/drawing/2014/main" id="{5335FF33-4C54-413B-9D81-1959F8A5309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21316" y="3415414"/>
              <a:ext cx="698147" cy="468941"/>
            </a:xfrm>
            <a:prstGeom prst="rect">
              <a:avLst/>
            </a:prstGeom>
          </p:spPr>
        </p:pic>
        <p:pic>
          <p:nvPicPr>
            <p:cNvPr id="60" name="object 57">
              <a:extLst>
                <a:ext uri="{FF2B5EF4-FFF2-40B4-BE49-F238E27FC236}">
                  <a16:creationId xmlns:a16="http://schemas.microsoft.com/office/drawing/2014/main" id="{BB7D9D90-C8FC-48BE-99FB-807442FF266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7548" y="3404075"/>
              <a:ext cx="685188" cy="456792"/>
            </a:xfrm>
            <a:prstGeom prst="rect">
              <a:avLst/>
            </a:prstGeom>
          </p:spPr>
        </p:pic>
      </p:grpSp>
      <p:sp>
        <p:nvSpPr>
          <p:cNvPr id="61" name="object 58">
            <a:extLst>
              <a:ext uri="{FF2B5EF4-FFF2-40B4-BE49-F238E27FC236}">
                <a16:creationId xmlns:a16="http://schemas.microsoft.com/office/drawing/2014/main" id="{1F433A53-7680-48C6-BBC3-18DD9D8CF720}"/>
              </a:ext>
            </a:extLst>
          </p:cNvPr>
          <p:cNvSpPr txBox="1"/>
          <p:nvPr/>
        </p:nvSpPr>
        <p:spPr>
          <a:xfrm>
            <a:off x="3119028" y="3326984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07950" marR="92710" indent="-1143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Ca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ity  Procurement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2" name="object 59">
            <a:extLst>
              <a:ext uri="{FF2B5EF4-FFF2-40B4-BE49-F238E27FC236}">
                <a16:creationId xmlns:a16="http://schemas.microsoft.com/office/drawing/2014/main" id="{96F54BEB-D37E-4715-8026-BBA09AF06531}"/>
              </a:ext>
            </a:extLst>
          </p:cNvPr>
          <p:cNvGrpSpPr/>
          <p:nvPr/>
        </p:nvGrpSpPr>
        <p:grpSpPr>
          <a:xfrm>
            <a:off x="2998480" y="2521247"/>
            <a:ext cx="828040" cy="2995930"/>
            <a:chOff x="2587000" y="2598338"/>
            <a:chExt cx="828040" cy="2995930"/>
          </a:xfrm>
        </p:grpSpPr>
        <p:sp>
          <p:nvSpPr>
            <p:cNvPr id="63" name="object 60">
              <a:extLst>
                <a:ext uri="{FF2B5EF4-FFF2-40B4-BE49-F238E27FC236}">
                  <a16:creationId xmlns:a16="http://schemas.microsoft.com/office/drawing/2014/main" id="{4D3710C8-548A-4601-83C6-E6D7DD9F523E}"/>
                </a:ext>
              </a:extLst>
            </p:cNvPr>
            <p:cNvSpPr/>
            <p:nvPr/>
          </p:nvSpPr>
          <p:spPr>
            <a:xfrm>
              <a:off x="2593350" y="2604688"/>
              <a:ext cx="411480" cy="1028065"/>
            </a:xfrm>
            <a:custGeom>
              <a:avLst/>
              <a:gdLst/>
              <a:ahLst/>
              <a:cxnLst/>
              <a:rect l="l" t="t" r="r" b="b"/>
              <a:pathLst>
                <a:path w="411480" h="1028064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027782"/>
                  </a:lnTo>
                  <a:lnTo>
                    <a:pt x="114198" y="1027782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1">
              <a:extLst>
                <a:ext uri="{FF2B5EF4-FFF2-40B4-BE49-F238E27FC236}">
                  <a16:creationId xmlns:a16="http://schemas.microsoft.com/office/drawing/2014/main" id="{C533DF2F-EC63-4D69-9840-AB6A55F3F8E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25735" y="5133619"/>
              <a:ext cx="689310" cy="460093"/>
            </a:xfrm>
            <a:prstGeom prst="rect">
              <a:avLst/>
            </a:prstGeom>
          </p:spPr>
        </p:pic>
        <p:pic>
          <p:nvPicPr>
            <p:cNvPr id="65" name="object 62">
              <a:extLst>
                <a:ext uri="{FF2B5EF4-FFF2-40B4-BE49-F238E27FC236}">
                  <a16:creationId xmlns:a16="http://schemas.microsoft.com/office/drawing/2014/main" id="{38D4C82E-0920-45E5-BF61-62E8DAD843C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07548" y="5117047"/>
              <a:ext cx="685188" cy="457602"/>
            </a:xfrm>
            <a:prstGeom prst="rect">
              <a:avLst/>
            </a:prstGeom>
          </p:spPr>
        </p:pic>
      </p:grpSp>
      <p:sp>
        <p:nvSpPr>
          <p:cNvPr id="66" name="object 63">
            <a:extLst>
              <a:ext uri="{FF2B5EF4-FFF2-40B4-BE49-F238E27FC236}">
                <a16:creationId xmlns:a16="http://schemas.microsoft.com/office/drawing/2014/main" id="{4D10DAD5-86F5-4166-B95A-701118E24AB3}"/>
              </a:ext>
            </a:extLst>
          </p:cNvPr>
          <p:cNvSpPr txBox="1"/>
          <p:nvPr/>
        </p:nvSpPr>
        <p:spPr>
          <a:xfrm>
            <a:off x="3119028" y="5039955"/>
            <a:ext cx="688975" cy="457834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207010" marR="128270" indent="-7429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7</a:t>
            </a:r>
            <a:r>
              <a:rPr sz="600" b="1" spc="-5" dirty="0">
                <a:latin typeface="Arial"/>
                <a:cs typeface="Arial"/>
              </a:rPr>
              <a:t> HTA  Testing</a:t>
            </a:r>
            <a:endParaRPr sz="6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7" name="object 64">
            <a:extLst>
              <a:ext uri="{FF2B5EF4-FFF2-40B4-BE49-F238E27FC236}">
                <a16:creationId xmlns:a16="http://schemas.microsoft.com/office/drawing/2014/main" id="{D43923C1-D05E-4626-9BB3-0562003FD275}"/>
              </a:ext>
            </a:extLst>
          </p:cNvPr>
          <p:cNvGrpSpPr/>
          <p:nvPr/>
        </p:nvGrpSpPr>
        <p:grpSpPr>
          <a:xfrm>
            <a:off x="2998480" y="2521247"/>
            <a:ext cx="832485" cy="2754630"/>
            <a:chOff x="2587000" y="2598338"/>
            <a:chExt cx="832485" cy="2754630"/>
          </a:xfrm>
        </p:grpSpPr>
        <p:sp>
          <p:nvSpPr>
            <p:cNvPr id="68" name="object 65">
              <a:extLst>
                <a:ext uri="{FF2B5EF4-FFF2-40B4-BE49-F238E27FC236}">
                  <a16:creationId xmlns:a16="http://schemas.microsoft.com/office/drawing/2014/main" id="{29D9A2A3-85C0-454D-AA05-F65FCBE1A995}"/>
                </a:ext>
              </a:extLst>
            </p:cNvPr>
            <p:cNvSpPr/>
            <p:nvPr/>
          </p:nvSpPr>
          <p:spPr>
            <a:xfrm>
              <a:off x="2593350" y="2604688"/>
              <a:ext cx="411480" cy="2741930"/>
            </a:xfrm>
            <a:custGeom>
              <a:avLst/>
              <a:gdLst/>
              <a:ahLst/>
              <a:cxnLst/>
              <a:rect l="l" t="t" r="r" b="b"/>
              <a:pathLst>
                <a:path w="411480" h="2741929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2741564"/>
                  </a:lnTo>
                  <a:lnTo>
                    <a:pt x="114198" y="2741564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6">
              <a:extLst>
                <a:ext uri="{FF2B5EF4-FFF2-40B4-BE49-F238E27FC236}">
                  <a16:creationId xmlns:a16="http://schemas.microsoft.com/office/drawing/2014/main" id="{AB06E4F5-7B5A-47AE-A18A-D5FFAB0DF2C5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21316" y="2845233"/>
              <a:ext cx="698147" cy="468941"/>
            </a:xfrm>
            <a:prstGeom prst="rect">
              <a:avLst/>
            </a:prstGeom>
          </p:spPr>
        </p:pic>
        <p:pic>
          <p:nvPicPr>
            <p:cNvPr id="70" name="object 67">
              <a:extLst>
                <a:ext uri="{FF2B5EF4-FFF2-40B4-BE49-F238E27FC236}">
                  <a16:creationId xmlns:a16="http://schemas.microsoft.com/office/drawing/2014/main" id="{51C50DDD-18AD-435D-8624-7C17C562C526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07548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71" name="object 68">
            <a:extLst>
              <a:ext uri="{FF2B5EF4-FFF2-40B4-BE49-F238E27FC236}">
                <a16:creationId xmlns:a16="http://schemas.microsoft.com/office/drawing/2014/main" id="{24D9ED52-FA93-47CB-802F-7DCD7F1AE662}"/>
              </a:ext>
            </a:extLst>
          </p:cNvPr>
          <p:cNvSpPr txBox="1"/>
          <p:nvPr/>
        </p:nvSpPr>
        <p:spPr>
          <a:xfrm>
            <a:off x="3119028" y="2753564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P.2.2.1</a:t>
            </a:r>
            <a:endParaRPr sz="600">
              <a:latin typeface="Arial"/>
              <a:cs typeface="Arial"/>
            </a:endParaRPr>
          </a:p>
          <a:p>
            <a:pPr marL="32384" marR="26034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2" name="object 69">
            <a:extLst>
              <a:ext uri="{FF2B5EF4-FFF2-40B4-BE49-F238E27FC236}">
                <a16:creationId xmlns:a16="http://schemas.microsoft.com/office/drawing/2014/main" id="{1A4F986F-3EC7-48A8-823F-21ADC177561C}"/>
              </a:ext>
            </a:extLst>
          </p:cNvPr>
          <p:cNvGrpSpPr/>
          <p:nvPr/>
        </p:nvGrpSpPr>
        <p:grpSpPr>
          <a:xfrm>
            <a:off x="2998480" y="2521247"/>
            <a:ext cx="3845560" cy="1286510"/>
            <a:chOff x="2587000" y="2598338"/>
            <a:chExt cx="3845560" cy="1286510"/>
          </a:xfrm>
        </p:grpSpPr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FE4C84E9-B39C-4A8E-AF7C-ACA3023CBF66}"/>
                </a:ext>
              </a:extLst>
            </p:cNvPr>
            <p:cNvSpPr/>
            <p:nvPr/>
          </p:nvSpPr>
          <p:spPr>
            <a:xfrm>
              <a:off x="2593350" y="2604688"/>
              <a:ext cx="411480" cy="457200"/>
            </a:xfrm>
            <a:custGeom>
              <a:avLst/>
              <a:gdLst/>
              <a:ahLst/>
              <a:cxnLst/>
              <a:rect l="l" t="t" r="r" b="b"/>
              <a:pathLst>
                <a:path w="411480" h="45720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6792"/>
                  </a:lnTo>
                  <a:lnTo>
                    <a:pt x="114198" y="456792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1">
              <a:extLst>
                <a:ext uri="{FF2B5EF4-FFF2-40B4-BE49-F238E27FC236}">
                  <a16:creationId xmlns:a16="http://schemas.microsoft.com/office/drawing/2014/main" id="{12F9C185-8D2A-4940-ABD9-DD9CF16FAA8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43040" y="3424262"/>
              <a:ext cx="689310" cy="460093"/>
            </a:xfrm>
            <a:prstGeom prst="rect">
              <a:avLst/>
            </a:prstGeom>
          </p:spPr>
        </p:pic>
        <p:pic>
          <p:nvPicPr>
            <p:cNvPr id="75" name="object 72">
              <a:extLst>
                <a:ext uri="{FF2B5EF4-FFF2-40B4-BE49-F238E27FC236}">
                  <a16:creationId xmlns:a16="http://schemas.microsoft.com/office/drawing/2014/main" id="{D8730A92-EDF8-45C0-A0CC-8D9935C3273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2864" y="3404075"/>
              <a:ext cx="685998" cy="456792"/>
            </a:xfrm>
            <a:prstGeom prst="rect">
              <a:avLst/>
            </a:prstGeom>
          </p:spPr>
        </p:pic>
      </p:grpSp>
      <p:sp>
        <p:nvSpPr>
          <p:cNvPr id="76" name="object 73">
            <a:extLst>
              <a:ext uri="{FF2B5EF4-FFF2-40B4-BE49-F238E27FC236}">
                <a16:creationId xmlns:a16="http://schemas.microsoft.com/office/drawing/2014/main" id="{247FC92A-34E6-4B0D-94E1-896ABC5198AB}"/>
              </a:ext>
            </a:extLst>
          </p:cNvPr>
          <p:cNvSpPr txBox="1"/>
          <p:nvPr/>
        </p:nvSpPr>
        <p:spPr>
          <a:xfrm>
            <a:off x="6134344" y="3326984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94945" marR="34290" indent="-1524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Be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mli</a:t>
            </a:r>
            <a:r>
              <a:rPr sz="600" b="1" dirty="0">
                <a:latin typeface="Arial"/>
                <a:cs typeface="Arial"/>
              </a:rPr>
              <a:t>ne  </a:t>
            </a:r>
            <a:r>
              <a:rPr sz="600" b="1" spc="-5" dirty="0">
                <a:latin typeface="Arial"/>
                <a:cs typeface="Arial"/>
              </a:rPr>
              <a:t>Vacuum</a:t>
            </a:r>
            <a:endParaRPr sz="600">
              <a:latin typeface="Arial"/>
              <a:cs typeface="Arial"/>
            </a:endParaRPr>
          </a:p>
          <a:p>
            <a:pPr marL="144145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Chris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Stone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7" name="object 74">
            <a:extLst>
              <a:ext uri="{FF2B5EF4-FFF2-40B4-BE49-F238E27FC236}">
                <a16:creationId xmlns:a16="http://schemas.microsoft.com/office/drawing/2014/main" id="{BA0FA6EA-B7B1-42C5-B207-A82D4132A2E6}"/>
              </a:ext>
            </a:extLst>
          </p:cNvPr>
          <p:cNvGrpSpPr/>
          <p:nvPr/>
        </p:nvGrpSpPr>
        <p:grpSpPr>
          <a:xfrm>
            <a:off x="6134344" y="2521247"/>
            <a:ext cx="807085" cy="1856105"/>
            <a:chOff x="5722864" y="2598338"/>
            <a:chExt cx="807085" cy="1856105"/>
          </a:xfrm>
        </p:grpSpPr>
        <p:sp>
          <p:nvSpPr>
            <p:cNvPr id="78" name="object 75">
              <a:extLst>
                <a:ext uri="{FF2B5EF4-FFF2-40B4-BE49-F238E27FC236}">
                  <a16:creationId xmlns:a16="http://schemas.microsoft.com/office/drawing/2014/main" id="{5E743D04-1798-4D48-B440-4D0C7EBAB0B4}"/>
                </a:ext>
              </a:extLst>
            </p:cNvPr>
            <p:cNvSpPr/>
            <p:nvPr/>
          </p:nvSpPr>
          <p:spPr>
            <a:xfrm>
              <a:off x="6225821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6">
              <a:extLst>
                <a:ext uri="{FF2B5EF4-FFF2-40B4-BE49-F238E27FC236}">
                  <a16:creationId xmlns:a16="http://schemas.microsoft.com/office/drawing/2014/main" id="{B13476BC-C194-406D-9B81-B963BA80719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43040" y="3993640"/>
              <a:ext cx="689310" cy="460516"/>
            </a:xfrm>
            <a:prstGeom prst="rect">
              <a:avLst/>
            </a:prstGeom>
          </p:spPr>
        </p:pic>
        <p:pic>
          <p:nvPicPr>
            <p:cNvPr id="80" name="object 77">
              <a:extLst>
                <a:ext uri="{FF2B5EF4-FFF2-40B4-BE49-F238E27FC236}">
                  <a16:creationId xmlns:a16="http://schemas.microsoft.com/office/drawing/2014/main" id="{49F1C155-D25A-4CD5-BC9E-0883E93C19E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2864" y="3975065"/>
              <a:ext cx="685998" cy="456792"/>
            </a:xfrm>
            <a:prstGeom prst="rect">
              <a:avLst/>
            </a:prstGeom>
          </p:spPr>
        </p:pic>
      </p:grpSp>
      <p:sp>
        <p:nvSpPr>
          <p:cNvPr id="81" name="object 78">
            <a:extLst>
              <a:ext uri="{FF2B5EF4-FFF2-40B4-BE49-F238E27FC236}">
                <a16:creationId xmlns:a16="http://schemas.microsoft.com/office/drawing/2014/main" id="{A500B81A-015C-4F37-899E-9EF3590970DE}"/>
              </a:ext>
            </a:extLst>
          </p:cNvPr>
          <p:cNvSpPr txBox="1"/>
          <p:nvPr/>
        </p:nvSpPr>
        <p:spPr>
          <a:xfrm>
            <a:off x="6134344" y="3897974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48895" marR="23495" indent="-1714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sul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ti</a:t>
            </a:r>
            <a:r>
              <a:rPr sz="600" b="1" dirty="0">
                <a:latin typeface="Arial"/>
                <a:cs typeface="Arial"/>
              </a:rPr>
              <a:t>ng  </a:t>
            </a:r>
            <a:r>
              <a:rPr sz="600" b="1" spc="-5" dirty="0">
                <a:latin typeface="Arial"/>
                <a:cs typeface="Arial"/>
              </a:rPr>
              <a:t>Vacuum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System</a:t>
            </a:r>
            <a:endParaRPr sz="600">
              <a:latin typeface="Arial"/>
              <a:cs typeface="Arial"/>
            </a:endParaRPr>
          </a:p>
          <a:p>
            <a:pPr marL="14414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Chris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Stone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2" name="object 79">
            <a:extLst>
              <a:ext uri="{FF2B5EF4-FFF2-40B4-BE49-F238E27FC236}">
                <a16:creationId xmlns:a16="http://schemas.microsoft.com/office/drawing/2014/main" id="{C936C785-A852-42AD-8CBA-E5DB4687F91A}"/>
              </a:ext>
            </a:extLst>
          </p:cNvPr>
          <p:cNvGrpSpPr/>
          <p:nvPr/>
        </p:nvGrpSpPr>
        <p:grpSpPr>
          <a:xfrm>
            <a:off x="6134344" y="2521247"/>
            <a:ext cx="807085" cy="1611630"/>
            <a:chOff x="5722864" y="2598338"/>
            <a:chExt cx="807085" cy="1611630"/>
          </a:xfrm>
        </p:grpSpPr>
        <p:sp>
          <p:nvSpPr>
            <p:cNvPr id="83" name="object 80">
              <a:extLst>
                <a:ext uri="{FF2B5EF4-FFF2-40B4-BE49-F238E27FC236}">
                  <a16:creationId xmlns:a16="http://schemas.microsoft.com/office/drawing/2014/main" id="{16020542-E04A-4855-A9F2-2A7E2E2E7AF0}"/>
                </a:ext>
              </a:extLst>
            </p:cNvPr>
            <p:cNvSpPr/>
            <p:nvPr/>
          </p:nvSpPr>
          <p:spPr>
            <a:xfrm>
              <a:off x="6225821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5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1">
              <a:extLst>
                <a:ext uri="{FF2B5EF4-FFF2-40B4-BE49-F238E27FC236}">
                  <a16:creationId xmlns:a16="http://schemas.microsoft.com/office/drawing/2014/main" id="{CAA35536-E24A-4226-B449-9116D306310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34202" y="2845233"/>
              <a:ext cx="698147" cy="468941"/>
            </a:xfrm>
            <a:prstGeom prst="rect">
              <a:avLst/>
            </a:prstGeom>
          </p:spPr>
        </p:pic>
        <p:pic>
          <p:nvPicPr>
            <p:cNvPr id="85" name="object 82">
              <a:extLst>
                <a:ext uri="{FF2B5EF4-FFF2-40B4-BE49-F238E27FC236}">
                  <a16:creationId xmlns:a16="http://schemas.microsoft.com/office/drawing/2014/main" id="{BC251832-EC9E-4197-ABA7-5C4EC522D3C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22864" y="2833084"/>
              <a:ext cx="685998" cy="456792"/>
            </a:xfrm>
            <a:prstGeom prst="rect">
              <a:avLst/>
            </a:prstGeom>
          </p:spPr>
        </p:pic>
      </p:grpSp>
      <p:sp>
        <p:nvSpPr>
          <p:cNvPr id="86" name="object 83">
            <a:extLst>
              <a:ext uri="{FF2B5EF4-FFF2-40B4-BE49-F238E27FC236}">
                <a16:creationId xmlns:a16="http://schemas.microsoft.com/office/drawing/2014/main" id="{DAFD6CD7-4458-4499-957C-5D691A98E200}"/>
              </a:ext>
            </a:extLst>
          </p:cNvPr>
          <p:cNvSpPr txBox="1"/>
          <p:nvPr/>
        </p:nvSpPr>
        <p:spPr>
          <a:xfrm>
            <a:off x="6134344" y="2753564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P.2.5.1</a:t>
            </a:r>
            <a:endParaRPr sz="600">
              <a:latin typeface="Arial"/>
              <a:cs typeface="Arial"/>
            </a:endParaRPr>
          </a:p>
          <a:p>
            <a:pPr marL="32384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Ch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s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St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7" name="object 85">
            <a:extLst>
              <a:ext uri="{FF2B5EF4-FFF2-40B4-BE49-F238E27FC236}">
                <a16:creationId xmlns:a16="http://schemas.microsoft.com/office/drawing/2014/main" id="{BF74E574-E554-4FEE-8706-1A63195DCA58}"/>
              </a:ext>
            </a:extLst>
          </p:cNvPr>
          <p:cNvGrpSpPr/>
          <p:nvPr/>
        </p:nvGrpSpPr>
        <p:grpSpPr>
          <a:xfrm>
            <a:off x="6134344" y="2521247"/>
            <a:ext cx="807085" cy="2426335"/>
            <a:chOff x="5722864" y="2598338"/>
            <a:chExt cx="807085" cy="2426335"/>
          </a:xfrm>
        </p:grpSpPr>
        <p:sp>
          <p:nvSpPr>
            <p:cNvPr id="88" name="object 86">
              <a:extLst>
                <a:ext uri="{FF2B5EF4-FFF2-40B4-BE49-F238E27FC236}">
                  <a16:creationId xmlns:a16="http://schemas.microsoft.com/office/drawing/2014/main" id="{AE975D4A-1B5F-453A-AB85-9548C095B72F}"/>
                </a:ext>
              </a:extLst>
            </p:cNvPr>
            <p:cNvSpPr/>
            <p:nvPr/>
          </p:nvSpPr>
          <p:spPr>
            <a:xfrm>
              <a:off x="6225821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7">
              <a:extLst>
                <a:ext uri="{FF2B5EF4-FFF2-40B4-BE49-F238E27FC236}">
                  <a16:creationId xmlns:a16="http://schemas.microsoft.com/office/drawing/2014/main" id="{4734DB76-2976-415B-9485-4D021C515E63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43040" y="4564249"/>
              <a:ext cx="689310" cy="460093"/>
            </a:xfrm>
            <a:prstGeom prst="rect">
              <a:avLst/>
            </a:prstGeom>
          </p:spPr>
        </p:pic>
        <p:pic>
          <p:nvPicPr>
            <p:cNvPr id="90" name="object 88">
              <a:extLst>
                <a:ext uri="{FF2B5EF4-FFF2-40B4-BE49-F238E27FC236}">
                  <a16:creationId xmlns:a16="http://schemas.microsoft.com/office/drawing/2014/main" id="{E00A15F1-352D-4CCD-A1AE-36FC3D0BFDE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22864" y="4546056"/>
              <a:ext cx="685998" cy="456792"/>
            </a:xfrm>
            <a:prstGeom prst="rect">
              <a:avLst/>
            </a:prstGeom>
          </p:spPr>
        </p:pic>
      </p:grpSp>
      <p:sp>
        <p:nvSpPr>
          <p:cNvPr id="91" name="object 89">
            <a:extLst>
              <a:ext uri="{FF2B5EF4-FFF2-40B4-BE49-F238E27FC236}">
                <a16:creationId xmlns:a16="http://schemas.microsoft.com/office/drawing/2014/main" id="{00F04F79-BA7C-48C8-9133-2C2504130072}"/>
              </a:ext>
            </a:extLst>
          </p:cNvPr>
          <p:cNvSpPr txBox="1"/>
          <p:nvPr/>
        </p:nvSpPr>
        <p:spPr>
          <a:xfrm>
            <a:off x="6134344" y="4468965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56845" marR="97790" indent="-5143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W</a:t>
            </a:r>
            <a:r>
              <a:rPr sz="600" b="1" spc="-5" dirty="0">
                <a:latin typeface="Arial"/>
                <a:cs typeface="Arial"/>
              </a:rPr>
              <a:t>at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Systems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Klent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Pope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2" name="object 90">
            <a:extLst>
              <a:ext uri="{FF2B5EF4-FFF2-40B4-BE49-F238E27FC236}">
                <a16:creationId xmlns:a16="http://schemas.microsoft.com/office/drawing/2014/main" id="{2D08FAEB-F766-4E09-8CF8-901B9B1470A7}"/>
              </a:ext>
            </a:extLst>
          </p:cNvPr>
          <p:cNvGrpSpPr/>
          <p:nvPr/>
        </p:nvGrpSpPr>
        <p:grpSpPr>
          <a:xfrm>
            <a:off x="6630951" y="2521247"/>
            <a:ext cx="2312035" cy="2182495"/>
            <a:chOff x="6219471" y="2598338"/>
            <a:chExt cx="2312035" cy="2182495"/>
          </a:xfrm>
        </p:grpSpPr>
        <p:sp>
          <p:nvSpPr>
            <p:cNvPr id="93" name="object 91">
              <a:extLst>
                <a:ext uri="{FF2B5EF4-FFF2-40B4-BE49-F238E27FC236}">
                  <a16:creationId xmlns:a16="http://schemas.microsoft.com/office/drawing/2014/main" id="{5E50C006-EF12-4ADB-AF1D-60AE8FB18FBB}"/>
                </a:ext>
              </a:extLst>
            </p:cNvPr>
            <p:cNvSpPr/>
            <p:nvPr/>
          </p:nvSpPr>
          <p:spPr>
            <a:xfrm>
              <a:off x="6225821" y="2604688"/>
              <a:ext cx="297815" cy="2169795"/>
            </a:xfrm>
            <a:custGeom>
              <a:avLst/>
              <a:gdLst/>
              <a:ahLst/>
              <a:cxnLst/>
              <a:rect l="l" t="t" r="r" b="b"/>
              <a:pathLst>
                <a:path w="297815" h="2169795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69764"/>
                  </a:lnTo>
                  <a:lnTo>
                    <a:pt x="183040" y="2169764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2">
              <a:extLst>
                <a:ext uri="{FF2B5EF4-FFF2-40B4-BE49-F238E27FC236}">
                  <a16:creationId xmlns:a16="http://schemas.microsoft.com/office/drawing/2014/main" id="{BD7035EA-5916-487D-A187-C52BE012FEE4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41167" y="3424262"/>
              <a:ext cx="690109" cy="460093"/>
            </a:xfrm>
            <a:prstGeom prst="rect">
              <a:avLst/>
            </a:prstGeom>
          </p:spPr>
        </p:pic>
        <p:pic>
          <p:nvPicPr>
            <p:cNvPr id="95" name="object 93">
              <a:extLst>
                <a:ext uri="{FF2B5EF4-FFF2-40B4-BE49-F238E27FC236}">
                  <a16:creationId xmlns:a16="http://schemas.microsoft.com/office/drawing/2014/main" id="{81DE864B-0454-4EBC-925E-53A7DE86943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24595" y="3404075"/>
              <a:ext cx="685998" cy="456792"/>
            </a:xfrm>
            <a:prstGeom prst="rect">
              <a:avLst/>
            </a:prstGeom>
          </p:spPr>
        </p:pic>
      </p:grpSp>
      <p:sp>
        <p:nvSpPr>
          <p:cNvPr id="96" name="object 94">
            <a:extLst>
              <a:ext uri="{FF2B5EF4-FFF2-40B4-BE49-F238E27FC236}">
                <a16:creationId xmlns:a16="http://schemas.microsoft.com/office/drawing/2014/main" id="{1AB11608-1E1D-498C-88A7-AFBCAD623568}"/>
              </a:ext>
            </a:extLst>
          </p:cNvPr>
          <p:cNvSpPr txBox="1"/>
          <p:nvPr/>
        </p:nvSpPr>
        <p:spPr>
          <a:xfrm>
            <a:off x="8236075" y="3326984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240" marR="7620" indent="97155">
              <a:lnSpc>
                <a:spcPct val="100000"/>
              </a:lnSpc>
              <a:spcBef>
                <a:spcPts val="300"/>
              </a:spcBef>
            </a:pPr>
            <a:r>
              <a:rPr sz="600" b="1" spc="-5" dirty="0">
                <a:latin typeface="Arial"/>
                <a:cs typeface="Arial"/>
              </a:rPr>
              <a:t>P.2.7.2 Linac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Bea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li</a:t>
            </a:r>
            <a:r>
              <a:rPr sz="600" b="1" dirty="0">
                <a:latin typeface="Arial"/>
                <a:cs typeface="Arial"/>
              </a:rPr>
              <a:t>ne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ac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um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Controls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Derrick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7" name="object 95">
            <a:extLst>
              <a:ext uri="{FF2B5EF4-FFF2-40B4-BE49-F238E27FC236}">
                <a16:creationId xmlns:a16="http://schemas.microsoft.com/office/drawing/2014/main" id="{B4041494-7A27-4FC8-97A8-591A8B106435}"/>
              </a:ext>
            </a:extLst>
          </p:cNvPr>
          <p:cNvGrpSpPr/>
          <p:nvPr/>
        </p:nvGrpSpPr>
        <p:grpSpPr>
          <a:xfrm>
            <a:off x="8236075" y="2521247"/>
            <a:ext cx="807085" cy="1856105"/>
            <a:chOff x="7824595" y="2598338"/>
            <a:chExt cx="807085" cy="1856105"/>
          </a:xfrm>
        </p:grpSpPr>
        <p:sp>
          <p:nvSpPr>
            <p:cNvPr id="98" name="object 96">
              <a:extLst>
                <a:ext uri="{FF2B5EF4-FFF2-40B4-BE49-F238E27FC236}">
                  <a16:creationId xmlns:a16="http://schemas.microsoft.com/office/drawing/2014/main" id="{2055919B-7234-4F8D-B6EE-488A41D9E863}"/>
                </a:ext>
              </a:extLst>
            </p:cNvPr>
            <p:cNvSpPr/>
            <p:nvPr/>
          </p:nvSpPr>
          <p:spPr>
            <a:xfrm>
              <a:off x="8327552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7">
              <a:extLst>
                <a:ext uri="{FF2B5EF4-FFF2-40B4-BE49-F238E27FC236}">
                  <a16:creationId xmlns:a16="http://schemas.microsoft.com/office/drawing/2014/main" id="{39531D5E-8D3A-40B0-9FB3-C3D7698BCD43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41167" y="3993640"/>
              <a:ext cx="690109" cy="460516"/>
            </a:xfrm>
            <a:prstGeom prst="rect">
              <a:avLst/>
            </a:prstGeom>
          </p:spPr>
        </p:pic>
        <p:pic>
          <p:nvPicPr>
            <p:cNvPr id="100" name="object 98">
              <a:extLst>
                <a:ext uri="{FF2B5EF4-FFF2-40B4-BE49-F238E27FC236}">
                  <a16:creationId xmlns:a16="http://schemas.microsoft.com/office/drawing/2014/main" id="{7ABF4FEA-352D-4ADA-86B4-B59B34184A0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24595" y="3975065"/>
              <a:ext cx="685998" cy="456792"/>
            </a:xfrm>
            <a:prstGeom prst="rect">
              <a:avLst/>
            </a:prstGeom>
          </p:spPr>
        </p:pic>
      </p:grpSp>
      <p:sp>
        <p:nvSpPr>
          <p:cNvPr id="101" name="object 99">
            <a:extLst>
              <a:ext uri="{FF2B5EF4-FFF2-40B4-BE49-F238E27FC236}">
                <a16:creationId xmlns:a16="http://schemas.microsoft.com/office/drawing/2014/main" id="{098C1363-ABD8-4AE6-A1E0-D808018C849F}"/>
              </a:ext>
            </a:extLst>
          </p:cNvPr>
          <p:cNvSpPr txBox="1"/>
          <p:nvPr/>
        </p:nvSpPr>
        <p:spPr>
          <a:xfrm>
            <a:off x="8236075" y="3897974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445" indent="107314">
              <a:lnSpc>
                <a:spcPct val="100000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P.2.7.3 Linac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sul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ti</a:t>
            </a:r>
            <a:r>
              <a:rPr sz="600" b="1" dirty="0">
                <a:latin typeface="Arial"/>
                <a:cs typeface="Arial"/>
              </a:rPr>
              <a:t>ng</a:t>
            </a:r>
            <a:r>
              <a:rPr sz="600" b="1" spc="-5" dirty="0">
                <a:latin typeface="Arial"/>
                <a:cs typeface="Arial"/>
              </a:rPr>
              <a:t> Vac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um  System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Controls</a:t>
            </a:r>
            <a:endParaRPr sz="600">
              <a:latin typeface="Arial"/>
              <a:cs typeface="Arial"/>
            </a:endParaRPr>
          </a:p>
          <a:p>
            <a:pPr marL="69850">
              <a:lnSpc>
                <a:spcPts val="715"/>
              </a:lnSpc>
            </a:pPr>
            <a:r>
              <a:rPr sz="600" dirty="0">
                <a:latin typeface="Arial"/>
                <a:cs typeface="Arial"/>
              </a:rPr>
              <a:t>Der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ick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W</a:t>
            </a:r>
            <a:r>
              <a:rPr sz="600" spc="-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2" name="object 100">
            <a:extLst>
              <a:ext uri="{FF2B5EF4-FFF2-40B4-BE49-F238E27FC236}">
                <a16:creationId xmlns:a16="http://schemas.microsoft.com/office/drawing/2014/main" id="{1F565D7B-9965-46BB-8C33-81A31B6BDD3D}"/>
              </a:ext>
            </a:extLst>
          </p:cNvPr>
          <p:cNvGrpSpPr/>
          <p:nvPr/>
        </p:nvGrpSpPr>
        <p:grpSpPr>
          <a:xfrm>
            <a:off x="8236075" y="2521247"/>
            <a:ext cx="807085" cy="1611630"/>
            <a:chOff x="7824595" y="2598338"/>
            <a:chExt cx="807085" cy="1611630"/>
          </a:xfrm>
        </p:grpSpPr>
        <p:sp>
          <p:nvSpPr>
            <p:cNvPr id="103" name="object 101">
              <a:extLst>
                <a:ext uri="{FF2B5EF4-FFF2-40B4-BE49-F238E27FC236}">
                  <a16:creationId xmlns:a16="http://schemas.microsoft.com/office/drawing/2014/main" id="{0FB141C9-9957-4B41-895B-EBA2F175C50B}"/>
                </a:ext>
              </a:extLst>
            </p:cNvPr>
            <p:cNvSpPr/>
            <p:nvPr/>
          </p:nvSpPr>
          <p:spPr>
            <a:xfrm>
              <a:off x="8327552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5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2">
              <a:extLst>
                <a:ext uri="{FF2B5EF4-FFF2-40B4-BE49-F238E27FC236}">
                  <a16:creationId xmlns:a16="http://schemas.microsoft.com/office/drawing/2014/main" id="{052AAB29-299F-43FD-904D-943812D59D3F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36743" y="2845233"/>
              <a:ext cx="698957" cy="468941"/>
            </a:xfrm>
            <a:prstGeom prst="rect">
              <a:avLst/>
            </a:prstGeom>
          </p:spPr>
        </p:pic>
        <p:pic>
          <p:nvPicPr>
            <p:cNvPr id="105" name="object 103">
              <a:extLst>
                <a:ext uri="{FF2B5EF4-FFF2-40B4-BE49-F238E27FC236}">
                  <a16:creationId xmlns:a16="http://schemas.microsoft.com/office/drawing/2014/main" id="{92866650-E371-4F38-9B28-D431446D2EF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24595" y="2833084"/>
              <a:ext cx="685998" cy="456792"/>
            </a:xfrm>
            <a:prstGeom prst="rect">
              <a:avLst/>
            </a:prstGeom>
          </p:spPr>
        </p:pic>
      </p:grpSp>
      <p:sp>
        <p:nvSpPr>
          <p:cNvPr id="106" name="object 104">
            <a:extLst>
              <a:ext uri="{FF2B5EF4-FFF2-40B4-BE49-F238E27FC236}">
                <a16:creationId xmlns:a16="http://schemas.microsoft.com/office/drawing/2014/main" id="{4E70B5C1-FE68-4DD2-9EE8-51AB650338D8}"/>
              </a:ext>
            </a:extLst>
          </p:cNvPr>
          <p:cNvSpPr txBox="1"/>
          <p:nvPr/>
        </p:nvSpPr>
        <p:spPr>
          <a:xfrm>
            <a:off x="8236075" y="2753564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P.2.7.1</a:t>
            </a:r>
            <a:endParaRPr sz="600">
              <a:latin typeface="Arial"/>
              <a:cs typeface="Arial"/>
            </a:endParaRPr>
          </a:p>
          <a:p>
            <a:pPr marL="32384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Aar</a:t>
            </a:r>
            <a:r>
              <a:rPr sz="600" dirty="0">
                <a:latin typeface="Arial"/>
                <a:cs typeface="Arial"/>
              </a:rPr>
              <a:t>on</a:t>
            </a:r>
            <a:r>
              <a:rPr sz="600" spc="-5" dirty="0">
                <a:latin typeface="Arial"/>
                <a:cs typeface="Arial"/>
              </a:rPr>
              <a:t> Cole</a:t>
            </a:r>
            <a:r>
              <a:rPr sz="600" dirty="0">
                <a:latin typeface="Arial"/>
                <a:cs typeface="Arial"/>
              </a:rPr>
              <a:t>m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7" name="object 105">
            <a:extLst>
              <a:ext uri="{FF2B5EF4-FFF2-40B4-BE49-F238E27FC236}">
                <a16:creationId xmlns:a16="http://schemas.microsoft.com/office/drawing/2014/main" id="{F4228782-587C-4774-928A-8CB55FD99933}"/>
              </a:ext>
            </a:extLst>
          </p:cNvPr>
          <p:cNvGrpSpPr/>
          <p:nvPr/>
        </p:nvGrpSpPr>
        <p:grpSpPr>
          <a:xfrm>
            <a:off x="8236075" y="2521247"/>
            <a:ext cx="807085" cy="2430145"/>
            <a:chOff x="7824595" y="2598338"/>
            <a:chExt cx="807085" cy="2430145"/>
          </a:xfrm>
        </p:grpSpPr>
        <p:sp>
          <p:nvSpPr>
            <p:cNvPr id="108" name="object 106">
              <a:extLst>
                <a:ext uri="{FF2B5EF4-FFF2-40B4-BE49-F238E27FC236}">
                  <a16:creationId xmlns:a16="http://schemas.microsoft.com/office/drawing/2014/main" id="{395BEC2C-181F-4235-9037-0F3F40E4393C}"/>
                </a:ext>
              </a:extLst>
            </p:cNvPr>
            <p:cNvSpPr/>
            <p:nvPr/>
          </p:nvSpPr>
          <p:spPr>
            <a:xfrm>
              <a:off x="8327552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7">
              <a:extLst>
                <a:ext uri="{FF2B5EF4-FFF2-40B4-BE49-F238E27FC236}">
                  <a16:creationId xmlns:a16="http://schemas.microsoft.com/office/drawing/2014/main" id="{298A799C-3070-4F50-9BA6-4FC7E2EA429D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40732" y="4559390"/>
              <a:ext cx="694593" cy="469001"/>
            </a:xfrm>
            <a:prstGeom prst="rect">
              <a:avLst/>
            </a:prstGeom>
          </p:spPr>
        </p:pic>
        <p:pic>
          <p:nvPicPr>
            <p:cNvPr id="110" name="object 108">
              <a:extLst>
                <a:ext uri="{FF2B5EF4-FFF2-40B4-BE49-F238E27FC236}">
                  <a16:creationId xmlns:a16="http://schemas.microsoft.com/office/drawing/2014/main" id="{DC811CBF-3604-4B6A-B43B-5FE903E83A8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24595" y="4546056"/>
              <a:ext cx="685998" cy="456792"/>
            </a:xfrm>
            <a:prstGeom prst="rect">
              <a:avLst/>
            </a:prstGeom>
          </p:spPr>
        </p:pic>
      </p:grpSp>
      <p:sp>
        <p:nvSpPr>
          <p:cNvPr id="111" name="object 109">
            <a:extLst>
              <a:ext uri="{FF2B5EF4-FFF2-40B4-BE49-F238E27FC236}">
                <a16:creationId xmlns:a16="http://schemas.microsoft.com/office/drawing/2014/main" id="{143622CC-2890-4098-A659-36C85CF66F00}"/>
              </a:ext>
            </a:extLst>
          </p:cNvPr>
          <p:cNvSpPr txBox="1"/>
          <p:nvPr/>
        </p:nvSpPr>
        <p:spPr>
          <a:xfrm>
            <a:off x="8236075" y="4468965"/>
            <a:ext cx="686435" cy="457200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P.2.7.4</a:t>
            </a:r>
            <a:endParaRPr sz="600">
              <a:latin typeface="Arial"/>
              <a:cs typeface="Arial"/>
            </a:endParaRPr>
          </a:p>
          <a:p>
            <a:pPr marL="78105" marR="70485" indent="63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Cryomodule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Controls </a:t>
            </a:r>
            <a:r>
              <a:rPr sz="600" b="1" spc="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Aar</a:t>
            </a:r>
            <a:r>
              <a:rPr sz="600" dirty="0">
                <a:latin typeface="Arial"/>
                <a:cs typeface="Arial"/>
              </a:rPr>
              <a:t>on</a:t>
            </a:r>
            <a:r>
              <a:rPr sz="600" spc="-5" dirty="0">
                <a:latin typeface="Arial"/>
                <a:cs typeface="Arial"/>
              </a:rPr>
              <a:t> Cole</a:t>
            </a:r>
            <a:r>
              <a:rPr sz="600" dirty="0">
                <a:latin typeface="Arial"/>
                <a:cs typeface="Arial"/>
              </a:rPr>
              <a:t>m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2" name="object 110">
            <a:extLst>
              <a:ext uri="{FF2B5EF4-FFF2-40B4-BE49-F238E27FC236}">
                <a16:creationId xmlns:a16="http://schemas.microsoft.com/office/drawing/2014/main" id="{8657A1B6-FAE0-4F80-B15C-F0530A8B1C65}"/>
              </a:ext>
            </a:extLst>
          </p:cNvPr>
          <p:cNvGrpSpPr/>
          <p:nvPr/>
        </p:nvGrpSpPr>
        <p:grpSpPr>
          <a:xfrm>
            <a:off x="3119028" y="2521247"/>
            <a:ext cx="5923915" cy="3570604"/>
            <a:chOff x="2707548" y="2598338"/>
            <a:chExt cx="5923915" cy="3570604"/>
          </a:xfrm>
        </p:grpSpPr>
        <p:sp>
          <p:nvSpPr>
            <p:cNvPr id="113" name="object 111">
              <a:extLst>
                <a:ext uri="{FF2B5EF4-FFF2-40B4-BE49-F238E27FC236}">
                  <a16:creationId xmlns:a16="http://schemas.microsoft.com/office/drawing/2014/main" id="{61802A28-DFEB-4E22-81D6-4714A0F08840}"/>
                </a:ext>
              </a:extLst>
            </p:cNvPr>
            <p:cNvSpPr/>
            <p:nvPr/>
          </p:nvSpPr>
          <p:spPr>
            <a:xfrm>
              <a:off x="8327552" y="2604688"/>
              <a:ext cx="297815" cy="2169795"/>
            </a:xfrm>
            <a:custGeom>
              <a:avLst/>
              <a:gdLst/>
              <a:ahLst/>
              <a:cxnLst/>
              <a:rect l="l" t="t" r="r" b="b"/>
              <a:pathLst>
                <a:path w="297815" h="2169795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69764"/>
                  </a:lnTo>
                  <a:lnTo>
                    <a:pt x="183040" y="21697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2">
              <a:extLst>
                <a:ext uri="{FF2B5EF4-FFF2-40B4-BE49-F238E27FC236}">
                  <a16:creationId xmlns:a16="http://schemas.microsoft.com/office/drawing/2014/main" id="{5E74783D-3A2D-4647-AF2E-FC47CEF32397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25735" y="5708224"/>
              <a:ext cx="689310" cy="460093"/>
            </a:xfrm>
            <a:prstGeom prst="rect">
              <a:avLst/>
            </a:prstGeom>
          </p:spPr>
        </p:pic>
        <p:pic>
          <p:nvPicPr>
            <p:cNvPr id="115" name="object 113">
              <a:extLst>
                <a:ext uri="{FF2B5EF4-FFF2-40B4-BE49-F238E27FC236}">
                  <a16:creationId xmlns:a16="http://schemas.microsoft.com/office/drawing/2014/main" id="{1B5FE934-5567-4C94-83F5-A1120786F1AE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07548" y="5688847"/>
              <a:ext cx="685188" cy="456792"/>
            </a:xfrm>
            <a:prstGeom prst="rect">
              <a:avLst/>
            </a:prstGeom>
          </p:spPr>
        </p:pic>
      </p:grpSp>
      <p:sp>
        <p:nvSpPr>
          <p:cNvPr id="116" name="object 114">
            <a:extLst>
              <a:ext uri="{FF2B5EF4-FFF2-40B4-BE49-F238E27FC236}">
                <a16:creationId xmlns:a16="http://schemas.microsoft.com/office/drawing/2014/main" id="{40A1C400-BA59-4A67-B612-7CF8B87DC5EA}"/>
              </a:ext>
            </a:extLst>
          </p:cNvPr>
          <p:cNvSpPr txBox="1"/>
          <p:nvPr/>
        </p:nvSpPr>
        <p:spPr>
          <a:xfrm>
            <a:off x="3119028" y="5611756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1605" marR="62230" indent="-74295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8</a:t>
            </a:r>
            <a:r>
              <a:rPr sz="600" b="1" spc="-5" dirty="0">
                <a:latin typeface="Arial"/>
                <a:cs typeface="Arial"/>
              </a:rPr>
              <a:t> Co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pl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Waveguide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Transition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Yoon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Kang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7" name="object 115">
            <a:extLst>
              <a:ext uri="{FF2B5EF4-FFF2-40B4-BE49-F238E27FC236}">
                <a16:creationId xmlns:a16="http://schemas.microsoft.com/office/drawing/2014/main" id="{670563E7-18EB-4E00-87F9-C17AA7D653F5}"/>
              </a:ext>
            </a:extLst>
          </p:cNvPr>
          <p:cNvGrpSpPr/>
          <p:nvPr/>
        </p:nvGrpSpPr>
        <p:grpSpPr>
          <a:xfrm>
            <a:off x="2358646" y="2521247"/>
            <a:ext cx="2519680" cy="3325495"/>
            <a:chOff x="1947166" y="2598338"/>
            <a:chExt cx="2519680" cy="3325495"/>
          </a:xfrm>
        </p:grpSpPr>
        <p:sp>
          <p:nvSpPr>
            <p:cNvPr id="118" name="object 116">
              <a:extLst>
                <a:ext uri="{FF2B5EF4-FFF2-40B4-BE49-F238E27FC236}">
                  <a16:creationId xmlns:a16="http://schemas.microsoft.com/office/drawing/2014/main" id="{E8A000B5-BC93-4F56-AAB7-68C59A8ECDD6}"/>
                </a:ext>
              </a:extLst>
            </p:cNvPr>
            <p:cNvSpPr/>
            <p:nvPr/>
          </p:nvSpPr>
          <p:spPr>
            <a:xfrm>
              <a:off x="2593350" y="2604688"/>
              <a:ext cx="411480" cy="3312795"/>
            </a:xfrm>
            <a:custGeom>
              <a:avLst/>
              <a:gdLst/>
              <a:ahLst/>
              <a:cxnLst/>
              <a:rect l="l" t="t" r="r" b="b"/>
              <a:pathLst>
                <a:path w="411480" h="3312795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3312555"/>
                  </a:lnTo>
                  <a:lnTo>
                    <a:pt x="114198" y="3312555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>
              <a:extLst>
                <a:ext uri="{FF2B5EF4-FFF2-40B4-BE49-F238E27FC236}">
                  <a16:creationId xmlns:a16="http://schemas.microsoft.com/office/drawing/2014/main" id="{63E1B4AA-74CE-4C65-96D3-18CF603C57A7}"/>
                </a:ext>
              </a:extLst>
            </p:cNvPr>
            <p:cNvSpPr/>
            <p:nvPr/>
          </p:nvSpPr>
          <p:spPr>
            <a:xfrm>
              <a:off x="1953516" y="2604688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1916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18">
              <a:extLst>
                <a:ext uri="{FF2B5EF4-FFF2-40B4-BE49-F238E27FC236}">
                  <a16:creationId xmlns:a16="http://schemas.microsoft.com/office/drawing/2014/main" id="{4DB2B452-B04E-4EC3-9852-9644EF57D0F7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76575" y="2849657"/>
              <a:ext cx="690109" cy="460093"/>
            </a:xfrm>
            <a:prstGeom prst="rect">
              <a:avLst/>
            </a:prstGeom>
          </p:spPr>
        </p:pic>
        <p:pic>
          <p:nvPicPr>
            <p:cNvPr id="121" name="object 119">
              <a:extLst>
                <a:ext uri="{FF2B5EF4-FFF2-40B4-BE49-F238E27FC236}">
                  <a16:creationId xmlns:a16="http://schemas.microsoft.com/office/drawing/2014/main" id="{BA4E60C7-E30F-4289-9C67-A291F9AEB391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58818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122" name="object 120">
            <a:extLst>
              <a:ext uri="{FF2B5EF4-FFF2-40B4-BE49-F238E27FC236}">
                <a16:creationId xmlns:a16="http://schemas.microsoft.com/office/drawing/2014/main" id="{4F12D9BF-B961-40E4-A0DF-A78217B815A9}"/>
              </a:ext>
            </a:extLst>
          </p:cNvPr>
          <p:cNvSpPr txBox="1"/>
          <p:nvPr/>
        </p:nvSpPr>
        <p:spPr>
          <a:xfrm>
            <a:off x="4170298" y="2753564"/>
            <a:ext cx="69659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30810">
              <a:lnSpc>
                <a:spcPct val="100000"/>
              </a:lnSpc>
              <a:spcBef>
                <a:spcPts val="350"/>
              </a:spcBef>
            </a:pPr>
            <a:r>
              <a:rPr sz="600" b="1" spc="-5" dirty="0">
                <a:latin typeface="Arial"/>
                <a:cs typeface="Arial"/>
              </a:rPr>
              <a:t>Partner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Lab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3" name="object 121">
            <a:extLst>
              <a:ext uri="{FF2B5EF4-FFF2-40B4-BE49-F238E27FC236}">
                <a16:creationId xmlns:a16="http://schemas.microsoft.com/office/drawing/2014/main" id="{08F4A7FE-B5D8-4983-BFC2-539EF0EB464B}"/>
              </a:ext>
            </a:extLst>
          </p:cNvPr>
          <p:cNvGrpSpPr/>
          <p:nvPr/>
        </p:nvGrpSpPr>
        <p:grpSpPr>
          <a:xfrm>
            <a:off x="4048940" y="2521247"/>
            <a:ext cx="1743710" cy="711835"/>
            <a:chOff x="3637460" y="2598338"/>
            <a:chExt cx="1743710" cy="711835"/>
          </a:xfrm>
        </p:grpSpPr>
        <p:sp>
          <p:nvSpPr>
            <p:cNvPr id="124" name="object 122">
              <a:extLst>
                <a:ext uri="{FF2B5EF4-FFF2-40B4-BE49-F238E27FC236}">
                  <a16:creationId xmlns:a16="http://schemas.microsoft.com/office/drawing/2014/main" id="{2DC913E5-990A-43FA-951E-A9A536EC43E0}"/>
                </a:ext>
              </a:extLst>
            </p:cNvPr>
            <p:cNvSpPr/>
            <p:nvPr/>
          </p:nvSpPr>
          <p:spPr>
            <a:xfrm>
              <a:off x="3643810" y="2604688"/>
              <a:ext cx="411480" cy="457200"/>
            </a:xfrm>
            <a:custGeom>
              <a:avLst/>
              <a:gdLst/>
              <a:ahLst/>
              <a:cxnLst/>
              <a:rect l="l" t="t" r="r" b="b"/>
              <a:pathLst>
                <a:path w="411479" h="45720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6792"/>
                  </a:lnTo>
                  <a:lnTo>
                    <a:pt x="115008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3">
              <a:extLst>
                <a:ext uri="{FF2B5EF4-FFF2-40B4-BE49-F238E27FC236}">
                  <a16:creationId xmlns:a16="http://schemas.microsoft.com/office/drawing/2014/main" id="{BBE1FECC-E12E-4997-A685-E6DE6E24F982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90969" y="2849657"/>
              <a:ext cx="690109" cy="460093"/>
            </a:xfrm>
            <a:prstGeom prst="rect">
              <a:avLst/>
            </a:prstGeom>
          </p:spPr>
        </p:pic>
        <p:pic>
          <p:nvPicPr>
            <p:cNvPr id="126" name="object 124">
              <a:extLst>
                <a:ext uri="{FF2B5EF4-FFF2-40B4-BE49-F238E27FC236}">
                  <a16:creationId xmlns:a16="http://schemas.microsoft.com/office/drawing/2014/main" id="{4F43E5FB-5EAE-4F30-A741-765585F77EC5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72403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127" name="object 125">
            <a:extLst>
              <a:ext uri="{FF2B5EF4-FFF2-40B4-BE49-F238E27FC236}">
                <a16:creationId xmlns:a16="http://schemas.microsoft.com/office/drawing/2014/main" id="{463D53E5-FDD7-4A66-B251-6FA51AD7318A}"/>
              </a:ext>
            </a:extLst>
          </p:cNvPr>
          <p:cNvSpPr txBox="1"/>
          <p:nvPr/>
        </p:nvSpPr>
        <p:spPr>
          <a:xfrm>
            <a:off x="5083883" y="275356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P.2.4.1</a:t>
            </a:r>
            <a:endParaRPr sz="600">
              <a:latin typeface="Arial"/>
              <a:cs typeface="Arial"/>
            </a:endParaRPr>
          </a:p>
          <a:p>
            <a:pPr marL="31115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8" name="object 126">
            <a:extLst>
              <a:ext uri="{FF2B5EF4-FFF2-40B4-BE49-F238E27FC236}">
                <a16:creationId xmlns:a16="http://schemas.microsoft.com/office/drawing/2014/main" id="{E5FC88F2-A49A-4F43-B17C-0271E187414B}"/>
              </a:ext>
            </a:extLst>
          </p:cNvPr>
          <p:cNvGrpSpPr/>
          <p:nvPr/>
        </p:nvGrpSpPr>
        <p:grpSpPr>
          <a:xfrm>
            <a:off x="5083883" y="2521247"/>
            <a:ext cx="805815" cy="1286510"/>
            <a:chOff x="4672403" y="2598338"/>
            <a:chExt cx="805815" cy="1286510"/>
          </a:xfrm>
        </p:grpSpPr>
        <p:sp>
          <p:nvSpPr>
            <p:cNvPr id="129" name="object 127">
              <a:extLst>
                <a:ext uri="{FF2B5EF4-FFF2-40B4-BE49-F238E27FC236}">
                  <a16:creationId xmlns:a16="http://schemas.microsoft.com/office/drawing/2014/main" id="{4E5DAB49-395F-42BC-ABAB-52F157DCAD59}"/>
                </a:ext>
              </a:extLst>
            </p:cNvPr>
            <p:cNvSpPr/>
            <p:nvPr/>
          </p:nvSpPr>
          <p:spPr>
            <a:xfrm>
              <a:off x="5174551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4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28">
              <a:extLst>
                <a:ext uri="{FF2B5EF4-FFF2-40B4-BE49-F238E27FC236}">
                  <a16:creationId xmlns:a16="http://schemas.microsoft.com/office/drawing/2014/main" id="{0F2F5F3D-E0A3-4DB2-B4E7-8871727B5CEA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90970" y="3424262"/>
              <a:ext cx="690109" cy="460093"/>
            </a:xfrm>
            <a:prstGeom prst="rect">
              <a:avLst/>
            </a:prstGeom>
          </p:spPr>
        </p:pic>
        <p:pic>
          <p:nvPicPr>
            <p:cNvPr id="131" name="object 129">
              <a:extLst>
                <a:ext uri="{FF2B5EF4-FFF2-40B4-BE49-F238E27FC236}">
                  <a16:creationId xmlns:a16="http://schemas.microsoft.com/office/drawing/2014/main" id="{8E0027D4-53D9-4041-8D58-4BB849C41E59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72403" y="3404075"/>
              <a:ext cx="685188" cy="456792"/>
            </a:xfrm>
            <a:prstGeom prst="rect">
              <a:avLst/>
            </a:prstGeom>
          </p:spPr>
        </p:pic>
      </p:grpSp>
      <p:sp>
        <p:nvSpPr>
          <p:cNvPr id="132" name="object 130">
            <a:extLst>
              <a:ext uri="{FF2B5EF4-FFF2-40B4-BE49-F238E27FC236}">
                <a16:creationId xmlns:a16="http://schemas.microsoft.com/office/drawing/2014/main" id="{FA7872AA-8032-4976-8C39-ABDF1F45484C}"/>
              </a:ext>
            </a:extLst>
          </p:cNvPr>
          <p:cNvSpPr txBox="1"/>
          <p:nvPr/>
        </p:nvSpPr>
        <p:spPr>
          <a:xfrm>
            <a:off x="5083883" y="332698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09855" marR="17145" indent="-8509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C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yo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spc="5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c  </a:t>
            </a:r>
            <a:r>
              <a:rPr sz="600" b="1" spc="-5" dirty="0">
                <a:latin typeface="Arial"/>
                <a:cs typeface="Arial"/>
              </a:rPr>
              <a:t>Components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3" name="object 131">
            <a:extLst>
              <a:ext uri="{FF2B5EF4-FFF2-40B4-BE49-F238E27FC236}">
                <a16:creationId xmlns:a16="http://schemas.microsoft.com/office/drawing/2014/main" id="{6403B7A9-F384-48AF-ABC9-D03C2DFB94A5}"/>
              </a:ext>
            </a:extLst>
          </p:cNvPr>
          <p:cNvGrpSpPr/>
          <p:nvPr/>
        </p:nvGrpSpPr>
        <p:grpSpPr>
          <a:xfrm>
            <a:off x="5083883" y="2521247"/>
            <a:ext cx="805815" cy="1856105"/>
            <a:chOff x="4672403" y="2598338"/>
            <a:chExt cx="805815" cy="1856105"/>
          </a:xfrm>
        </p:grpSpPr>
        <p:sp>
          <p:nvSpPr>
            <p:cNvPr id="134" name="object 132">
              <a:extLst>
                <a:ext uri="{FF2B5EF4-FFF2-40B4-BE49-F238E27FC236}">
                  <a16:creationId xmlns:a16="http://schemas.microsoft.com/office/drawing/2014/main" id="{A13FD6AD-EABD-43B9-8A2E-E48A66668DBE}"/>
                </a:ext>
              </a:extLst>
            </p:cNvPr>
            <p:cNvSpPr/>
            <p:nvPr/>
          </p:nvSpPr>
          <p:spPr>
            <a:xfrm>
              <a:off x="5174551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4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3">
              <a:extLst>
                <a:ext uri="{FF2B5EF4-FFF2-40B4-BE49-F238E27FC236}">
                  <a16:creationId xmlns:a16="http://schemas.microsoft.com/office/drawing/2014/main" id="{48585F48-64FF-40C5-8273-C1E0032416B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90970" y="3993640"/>
              <a:ext cx="690109" cy="460516"/>
            </a:xfrm>
            <a:prstGeom prst="rect">
              <a:avLst/>
            </a:prstGeom>
          </p:spPr>
        </p:pic>
        <p:pic>
          <p:nvPicPr>
            <p:cNvPr id="136" name="object 134">
              <a:extLst>
                <a:ext uri="{FF2B5EF4-FFF2-40B4-BE49-F238E27FC236}">
                  <a16:creationId xmlns:a16="http://schemas.microsoft.com/office/drawing/2014/main" id="{D9091909-B780-4163-8965-58CE6BD62717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72403" y="3975065"/>
              <a:ext cx="685188" cy="456792"/>
            </a:xfrm>
            <a:prstGeom prst="rect">
              <a:avLst/>
            </a:prstGeom>
          </p:spPr>
        </p:pic>
      </p:grpSp>
      <p:sp>
        <p:nvSpPr>
          <p:cNvPr id="137" name="object 135">
            <a:extLst>
              <a:ext uri="{FF2B5EF4-FFF2-40B4-BE49-F238E27FC236}">
                <a16:creationId xmlns:a16="http://schemas.microsoft.com/office/drawing/2014/main" id="{97A9EDA8-5BE3-4A78-92D7-C4B0AF8C0FA7}"/>
              </a:ext>
            </a:extLst>
          </p:cNvPr>
          <p:cNvSpPr txBox="1"/>
          <p:nvPr/>
        </p:nvSpPr>
        <p:spPr>
          <a:xfrm>
            <a:off x="5083883" y="389797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60960" indent="-5778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C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yo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spc="5" dirty="0">
                <a:latin typeface="Arial"/>
                <a:cs typeface="Arial"/>
              </a:rPr>
              <a:t>i</a:t>
            </a:r>
            <a:r>
              <a:rPr sz="600" b="1" spc="-5" dirty="0">
                <a:latin typeface="Arial"/>
                <a:cs typeface="Arial"/>
              </a:rPr>
              <a:t>cs  System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Testing</a:t>
            </a:r>
            <a:endParaRPr sz="600">
              <a:latin typeface="Arial"/>
              <a:cs typeface="Arial"/>
            </a:endParaRPr>
          </a:p>
          <a:p>
            <a:pPr marL="11811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8" name="object 136">
            <a:extLst>
              <a:ext uri="{FF2B5EF4-FFF2-40B4-BE49-F238E27FC236}">
                <a16:creationId xmlns:a16="http://schemas.microsoft.com/office/drawing/2014/main" id="{FB30CB8E-FAE0-43A1-B2A2-AC150E584B29}"/>
              </a:ext>
            </a:extLst>
          </p:cNvPr>
          <p:cNvGrpSpPr/>
          <p:nvPr/>
        </p:nvGrpSpPr>
        <p:grpSpPr>
          <a:xfrm>
            <a:off x="5579681" y="2521247"/>
            <a:ext cx="2312035" cy="1611630"/>
            <a:chOff x="5168201" y="2598338"/>
            <a:chExt cx="2312035" cy="1611630"/>
          </a:xfrm>
        </p:grpSpPr>
        <p:sp>
          <p:nvSpPr>
            <p:cNvPr id="139" name="object 137">
              <a:extLst>
                <a:ext uri="{FF2B5EF4-FFF2-40B4-BE49-F238E27FC236}">
                  <a16:creationId xmlns:a16="http://schemas.microsoft.com/office/drawing/2014/main" id="{6E6C322B-E75B-4F76-9381-E2A2246A27F2}"/>
                </a:ext>
              </a:extLst>
            </p:cNvPr>
            <p:cNvSpPr/>
            <p:nvPr/>
          </p:nvSpPr>
          <p:spPr>
            <a:xfrm>
              <a:off x="5174551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4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38">
              <a:extLst>
                <a:ext uri="{FF2B5EF4-FFF2-40B4-BE49-F238E27FC236}">
                  <a16:creationId xmlns:a16="http://schemas.microsoft.com/office/drawing/2014/main" id="{AEAE7532-4849-4078-B062-098F2AC7D45E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89897" y="2849657"/>
              <a:ext cx="690109" cy="460093"/>
            </a:xfrm>
            <a:prstGeom prst="rect">
              <a:avLst/>
            </a:prstGeom>
          </p:spPr>
        </p:pic>
        <p:pic>
          <p:nvPicPr>
            <p:cNvPr id="141" name="object 139">
              <a:extLst>
                <a:ext uri="{FF2B5EF4-FFF2-40B4-BE49-F238E27FC236}">
                  <a16:creationId xmlns:a16="http://schemas.microsoft.com/office/drawing/2014/main" id="{AC1CABD1-CCCC-4C05-82AE-E34AE894890C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74134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142" name="object 140">
            <a:extLst>
              <a:ext uri="{FF2B5EF4-FFF2-40B4-BE49-F238E27FC236}">
                <a16:creationId xmlns:a16="http://schemas.microsoft.com/office/drawing/2014/main" id="{D119E98D-1E1A-4AEC-B0C5-4946AC141F02}"/>
              </a:ext>
            </a:extLst>
          </p:cNvPr>
          <p:cNvSpPr txBox="1"/>
          <p:nvPr/>
        </p:nvSpPr>
        <p:spPr>
          <a:xfrm>
            <a:off x="7185614" y="275356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P.2.6.1</a:t>
            </a:r>
            <a:endParaRPr sz="600">
              <a:latin typeface="Arial"/>
              <a:cs typeface="Arial"/>
            </a:endParaRPr>
          </a:p>
          <a:p>
            <a:pPr marL="31115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3" name="object 141">
            <a:extLst>
              <a:ext uri="{FF2B5EF4-FFF2-40B4-BE49-F238E27FC236}">
                <a16:creationId xmlns:a16="http://schemas.microsoft.com/office/drawing/2014/main" id="{5A449134-8254-41F5-A25F-55EDC3F34EE2}"/>
              </a:ext>
            </a:extLst>
          </p:cNvPr>
          <p:cNvGrpSpPr/>
          <p:nvPr/>
        </p:nvGrpSpPr>
        <p:grpSpPr>
          <a:xfrm>
            <a:off x="7185614" y="2521247"/>
            <a:ext cx="805815" cy="1286510"/>
            <a:chOff x="6774134" y="2598338"/>
            <a:chExt cx="805815" cy="1286510"/>
          </a:xfrm>
        </p:grpSpPr>
        <p:sp>
          <p:nvSpPr>
            <p:cNvPr id="144" name="object 142">
              <a:extLst>
                <a:ext uri="{FF2B5EF4-FFF2-40B4-BE49-F238E27FC236}">
                  <a16:creationId xmlns:a16="http://schemas.microsoft.com/office/drawing/2014/main" id="{A9BD3C2C-232B-47E2-B6A7-6D17FE4ECDE1}"/>
                </a:ext>
              </a:extLst>
            </p:cNvPr>
            <p:cNvSpPr/>
            <p:nvPr/>
          </p:nvSpPr>
          <p:spPr>
            <a:xfrm>
              <a:off x="7276282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3">
              <a:extLst>
                <a:ext uri="{FF2B5EF4-FFF2-40B4-BE49-F238E27FC236}">
                  <a16:creationId xmlns:a16="http://schemas.microsoft.com/office/drawing/2014/main" id="{B1E713B5-F671-4BFC-8AA6-C75CCD40539D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89897" y="3424262"/>
              <a:ext cx="690109" cy="460093"/>
            </a:xfrm>
            <a:prstGeom prst="rect">
              <a:avLst/>
            </a:prstGeom>
          </p:spPr>
        </p:pic>
        <p:pic>
          <p:nvPicPr>
            <p:cNvPr id="146" name="object 144">
              <a:extLst>
                <a:ext uri="{FF2B5EF4-FFF2-40B4-BE49-F238E27FC236}">
                  <a16:creationId xmlns:a16="http://schemas.microsoft.com/office/drawing/2014/main" id="{23BA2E0F-FFCB-4F07-89F6-97D869A2904C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74134" y="3404075"/>
              <a:ext cx="685188" cy="456792"/>
            </a:xfrm>
            <a:prstGeom prst="rect">
              <a:avLst/>
            </a:prstGeom>
          </p:spPr>
        </p:pic>
      </p:grpSp>
      <p:sp>
        <p:nvSpPr>
          <p:cNvPr id="147" name="object 145">
            <a:extLst>
              <a:ext uri="{FF2B5EF4-FFF2-40B4-BE49-F238E27FC236}">
                <a16:creationId xmlns:a16="http://schemas.microsoft.com/office/drawing/2014/main" id="{690BC991-41D6-481F-A336-76AD1375A6F2}"/>
              </a:ext>
            </a:extLst>
          </p:cNvPr>
          <p:cNvSpPr txBox="1"/>
          <p:nvPr/>
        </p:nvSpPr>
        <p:spPr>
          <a:xfrm>
            <a:off x="7185614" y="332698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0650" marR="7620" indent="-106680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6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Co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l</a:t>
            </a:r>
            <a:r>
              <a:rPr sz="600" b="1" spc="-5" dirty="0">
                <a:latin typeface="Arial"/>
                <a:cs typeface="Arial"/>
              </a:rPr>
              <a:t>eted  Cryomodule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Testing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8" name="object 146">
            <a:extLst>
              <a:ext uri="{FF2B5EF4-FFF2-40B4-BE49-F238E27FC236}">
                <a16:creationId xmlns:a16="http://schemas.microsoft.com/office/drawing/2014/main" id="{A5515EC3-7332-4ED7-AB1D-D7AFED9327F1}"/>
              </a:ext>
            </a:extLst>
          </p:cNvPr>
          <p:cNvGrpSpPr/>
          <p:nvPr/>
        </p:nvGrpSpPr>
        <p:grpSpPr>
          <a:xfrm>
            <a:off x="7185614" y="2521247"/>
            <a:ext cx="805815" cy="1856105"/>
            <a:chOff x="6774134" y="2598338"/>
            <a:chExt cx="805815" cy="1856105"/>
          </a:xfrm>
        </p:grpSpPr>
        <p:sp>
          <p:nvSpPr>
            <p:cNvPr id="149" name="object 147">
              <a:extLst>
                <a:ext uri="{FF2B5EF4-FFF2-40B4-BE49-F238E27FC236}">
                  <a16:creationId xmlns:a16="http://schemas.microsoft.com/office/drawing/2014/main" id="{2A349C10-8835-48F3-B3EE-0947614AC58F}"/>
                </a:ext>
              </a:extLst>
            </p:cNvPr>
            <p:cNvSpPr/>
            <p:nvPr/>
          </p:nvSpPr>
          <p:spPr>
            <a:xfrm>
              <a:off x="7276282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48">
              <a:extLst>
                <a:ext uri="{FF2B5EF4-FFF2-40B4-BE49-F238E27FC236}">
                  <a16:creationId xmlns:a16="http://schemas.microsoft.com/office/drawing/2014/main" id="{9604E1E5-1A11-4FA7-8BBC-073DF109645E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89897" y="3993640"/>
              <a:ext cx="690109" cy="460516"/>
            </a:xfrm>
            <a:prstGeom prst="rect">
              <a:avLst/>
            </a:prstGeom>
          </p:spPr>
        </p:pic>
        <p:pic>
          <p:nvPicPr>
            <p:cNvPr id="151" name="object 149">
              <a:extLst>
                <a:ext uri="{FF2B5EF4-FFF2-40B4-BE49-F238E27FC236}">
                  <a16:creationId xmlns:a16="http://schemas.microsoft.com/office/drawing/2014/main" id="{D3D5CE6D-2E10-46B6-8549-F623B30907B6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74134" y="3975065"/>
              <a:ext cx="685188" cy="456792"/>
            </a:xfrm>
            <a:prstGeom prst="rect">
              <a:avLst/>
            </a:prstGeom>
          </p:spPr>
        </p:pic>
      </p:grpSp>
      <p:sp>
        <p:nvSpPr>
          <p:cNvPr id="152" name="object 150">
            <a:extLst>
              <a:ext uri="{FF2B5EF4-FFF2-40B4-BE49-F238E27FC236}">
                <a16:creationId xmlns:a16="http://schemas.microsoft.com/office/drawing/2014/main" id="{4B73478B-8524-4907-8596-05CE06891177}"/>
              </a:ext>
            </a:extLst>
          </p:cNvPr>
          <p:cNvSpPr txBox="1"/>
          <p:nvPr/>
        </p:nvSpPr>
        <p:spPr>
          <a:xfrm>
            <a:off x="7185614" y="3897974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ts val="715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P.2.6.3</a:t>
            </a:r>
            <a:endParaRPr sz="600">
              <a:latin typeface="Arial"/>
              <a:cs typeface="Arial"/>
            </a:endParaRPr>
          </a:p>
          <a:p>
            <a:pPr marL="75565" marR="67945" algn="ctr">
              <a:lnSpc>
                <a:spcPts val="720"/>
              </a:lnSpc>
              <a:spcBef>
                <a:spcPts val="20"/>
              </a:spcBef>
            </a:pPr>
            <a:r>
              <a:rPr sz="600" b="1" spc="-5" dirty="0">
                <a:latin typeface="Arial"/>
                <a:cs typeface="Arial"/>
              </a:rPr>
              <a:t>Cr</a:t>
            </a:r>
            <a:r>
              <a:rPr sz="600" b="1" dirty="0">
                <a:latin typeface="Arial"/>
                <a:cs typeface="Arial"/>
              </a:rPr>
              <a:t>y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d</a:t>
            </a:r>
            <a:r>
              <a:rPr sz="600" b="1" spc="-5" dirty="0">
                <a:latin typeface="Arial"/>
                <a:cs typeface="Arial"/>
              </a:rPr>
              <a:t>ul</a:t>
            </a:r>
            <a:r>
              <a:rPr sz="600" b="1" dirty="0">
                <a:latin typeface="Arial"/>
                <a:cs typeface="Arial"/>
              </a:rPr>
              <a:t>e </a:t>
            </a:r>
            <a:r>
              <a:rPr sz="600" b="1" spc="-5" dirty="0">
                <a:latin typeface="Arial"/>
                <a:cs typeface="Arial"/>
              </a:rPr>
              <a:t>in  Tunnel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3" name="object 151">
            <a:extLst>
              <a:ext uri="{FF2B5EF4-FFF2-40B4-BE49-F238E27FC236}">
                <a16:creationId xmlns:a16="http://schemas.microsoft.com/office/drawing/2014/main" id="{9B8C0961-8D76-453D-A981-5A79402E00AF}"/>
              </a:ext>
            </a:extLst>
          </p:cNvPr>
          <p:cNvGrpSpPr/>
          <p:nvPr/>
        </p:nvGrpSpPr>
        <p:grpSpPr>
          <a:xfrm>
            <a:off x="7185614" y="2521247"/>
            <a:ext cx="805815" cy="2426335"/>
            <a:chOff x="6774134" y="2598338"/>
            <a:chExt cx="805815" cy="2426335"/>
          </a:xfrm>
        </p:grpSpPr>
        <p:sp>
          <p:nvSpPr>
            <p:cNvPr id="154" name="object 152">
              <a:extLst>
                <a:ext uri="{FF2B5EF4-FFF2-40B4-BE49-F238E27FC236}">
                  <a16:creationId xmlns:a16="http://schemas.microsoft.com/office/drawing/2014/main" id="{53119731-77A2-4BC1-A1AF-8AD407E93AA5}"/>
                </a:ext>
              </a:extLst>
            </p:cNvPr>
            <p:cNvSpPr/>
            <p:nvPr/>
          </p:nvSpPr>
          <p:spPr>
            <a:xfrm>
              <a:off x="7276282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5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3">
              <a:extLst>
                <a:ext uri="{FF2B5EF4-FFF2-40B4-BE49-F238E27FC236}">
                  <a16:creationId xmlns:a16="http://schemas.microsoft.com/office/drawing/2014/main" id="{0AF12DC9-4A80-4321-8C04-93635B9D94F9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89897" y="4564249"/>
              <a:ext cx="690109" cy="460093"/>
            </a:xfrm>
            <a:prstGeom prst="rect">
              <a:avLst/>
            </a:prstGeom>
          </p:spPr>
        </p:pic>
        <p:pic>
          <p:nvPicPr>
            <p:cNvPr id="156" name="object 154">
              <a:extLst>
                <a:ext uri="{FF2B5EF4-FFF2-40B4-BE49-F238E27FC236}">
                  <a16:creationId xmlns:a16="http://schemas.microsoft.com/office/drawing/2014/main" id="{DFD43B3A-9133-4715-9378-B20CC35DC0D6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74134" y="4546056"/>
              <a:ext cx="685188" cy="456792"/>
            </a:xfrm>
            <a:prstGeom prst="rect">
              <a:avLst/>
            </a:prstGeom>
          </p:spPr>
        </p:pic>
      </p:grpSp>
      <p:sp>
        <p:nvSpPr>
          <p:cNvPr id="157" name="object 155">
            <a:extLst>
              <a:ext uri="{FF2B5EF4-FFF2-40B4-BE49-F238E27FC236}">
                <a16:creationId xmlns:a16="http://schemas.microsoft.com/office/drawing/2014/main" id="{86268A89-F0B2-40BC-83E4-BD883BE2ECBB}"/>
              </a:ext>
            </a:extLst>
          </p:cNvPr>
          <p:cNvSpPr txBox="1"/>
          <p:nvPr/>
        </p:nvSpPr>
        <p:spPr>
          <a:xfrm>
            <a:off x="7185614" y="4468965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P.2.6.4</a:t>
            </a:r>
            <a:endParaRPr sz="600">
              <a:latin typeface="Arial"/>
              <a:cs typeface="Arial"/>
            </a:endParaRPr>
          </a:p>
          <a:p>
            <a:pPr marL="16510" marR="889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Cryomodule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Testing</a:t>
            </a:r>
            <a:r>
              <a:rPr sz="600" b="1" spc="12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Tunnel </a:t>
            </a:r>
            <a:r>
              <a:rPr sz="600" b="1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John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Mammosser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8" name="object 156">
            <a:extLst>
              <a:ext uri="{FF2B5EF4-FFF2-40B4-BE49-F238E27FC236}">
                <a16:creationId xmlns:a16="http://schemas.microsoft.com/office/drawing/2014/main" id="{1E77B759-64A2-4EE2-9874-0A5C8CFCFA34}"/>
              </a:ext>
            </a:extLst>
          </p:cNvPr>
          <p:cNvGrpSpPr/>
          <p:nvPr/>
        </p:nvGrpSpPr>
        <p:grpSpPr>
          <a:xfrm>
            <a:off x="7185614" y="2521247"/>
            <a:ext cx="805815" cy="2995930"/>
            <a:chOff x="6774134" y="2598338"/>
            <a:chExt cx="805815" cy="2995930"/>
          </a:xfrm>
        </p:grpSpPr>
        <p:sp>
          <p:nvSpPr>
            <p:cNvPr id="159" name="object 157">
              <a:extLst>
                <a:ext uri="{FF2B5EF4-FFF2-40B4-BE49-F238E27FC236}">
                  <a16:creationId xmlns:a16="http://schemas.microsoft.com/office/drawing/2014/main" id="{3400BE09-FBAC-4A17-A659-BEC5BD01C8DB}"/>
                </a:ext>
              </a:extLst>
            </p:cNvPr>
            <p:cNvSpPr/>
            <p:nvPr/>
          </p:nvSpPr>
          <p:spPr>
            <a:xfrm>
              <a:off x="7276282" y="2604688"/>
              <a:ext cx="297815" cy="2169795"/>
            </a:xfrm>
            <a:custGeom>
              <a:avLst/>
              <a:gdLst/>
              <a:ahLst/>
              <a:cxnLst/>
              <a:rect l="l" t="t" r="r" b="b"/>
              <a:pathLst>
                <a:path w="297815" h="2169795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69764"/>
                  </a:lnTo>
                  <a:lnTo>
                    <a:pt x="183040" y="21697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58">
              <a:extLst>
                <a:ext uri="{FF2B5EF4-FFF2-40B4-BE49-F238E27FC236}">
                  <a16:creationId xmlns:a16="http://schemas.microsoft.com/office/drawing/2014/main" id="{40894104-CC38-4611-A916-303753DD3AFF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89897" y="5133619"/>
              <a:ext cx="690109" cy="460093"/>
            </a:xfrm>
            <a:prstGeom prst="rect">
              <a:avLst/>
            </a:prstGeom>
          </p:spPr>
        </p:pic>
        <p:pic>
          <p:nvPicPr>
            <p:cNvPr id="161" name="object 159">
              <a:extLst>
                <a:ext uri="{FF2B5EF4-FFF2-40B4-BE49-F238E27FC236}">
                  <a16:creationId xmlns:a16="http://schemas.microsoft.com/office/drawing/2014/main" id="{E65F293D-E755-4975-A265-5C5DE6FCE94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74134" y="5117047"/>
              <a:ext cx="685188" cy="457602"/>
            </a:xfrm>
            <a:prstGeom prst="rect">
              <a:avLst/>
            </a:prstGeom>
          </p:spPr>
        </p:pic>
      </p:grpSp>
      <p:sp>
        <p:nvSpPr>
          <p:cNvPr id="162" name="object 160">
            <a:extLst>
              <a:ext uri="{FF2B5EF4-FFF2-40B4-BE49-F238E27FC236}">
                <a16:creationId xmlns:a16="http://schemas.microsoft.com/office/drawing/2014/main" id="{E80838F9-D0D2-4821-AF3F-D8A05A763F17}"/>
              </a:ext>
            </a:extLst>
          </p:cNvPr>
          <p:cNvSpPr txBox="1"/>
          <p:nvPr/>
        </p:nvSpPr>
        <p:spPr>
          <a:xfrm>
            <a:off x="7185614" y="5039955"/>
            <a:ext cx="685800" cy="457834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6510" marR="8255" indent="60960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P.2.6.5 Plasma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Process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MB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Cryo. </a:t>
            </a:r>
            <a:r>
              <a:rPr sz="600" b="1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John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Mammosser</a:t>
            </a:r>
            <a:endParaRPr sz="600">
              <a:latin typeface="Arial"/>
              <a:cs typeface="Arial"/>
            </a:endParaRPr>
          </a:p>
        </p:txBody>
      </p:sp>
      <p:sp>
        <p:nvSpPr>
          <p:cNvPr id="163" name="object 161">
            <a:extLst>
              <a:ext uri="{FF2B5EF4-FFF2-40B4-BE49-F238E27FC236}">
                <a16:creationId xmlns:a16="http://schemas.microsoft.com/office/drawing/2014/main" id="{3AE46E23-8FC1-44D1-A3FE-BE763EA239AB}"/>
              </a:ext>
            </a:extLst>
          </p:cNvPr>
          <p:cNvSpPr/>
          <p:nvPr/>
        </p:nvSpPr>
        <p:spPr>
          <a:xfrm>
            <a:off x="7687762" y="2527597"/>
            <a:ext cx="297815" cy="2741930"/>
          </a:xfrm>
          <a:custGeom>
            <a:avLst/>
            <a:gdLst/>
            <a:ahLst/>
            <a:cxnLst/>
            <a:rect l="l" t="t" r="r" b="b"/>
            <a:pathLst>
              <a:path w="297815" h="2741929">
                <a:moveTo>
                  <a:pt x="0" y="0"/>
                </a:moveTo>
                <a:lnTo>
                  <a:pt x="0" y="114198"/>
                </a:lnTo>
                <a:lnTo>
                  <a:pt x="297239" y="114198"/>
                </a:lnTo>
                <a:lnTo>
                  <a:pt x="297239" y="2741564"/>
                </a:lnTo>
                <a:lnTo>
                  <a:pt x="183040" y="2741564"/>
                </a:lnTo>
              </a:path>
            </a:pathLst>
          </a:custGeom>
          <a:ln w="12688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0B7B8D6-0426-4CBD-9BF5-2CE635955CA6}"/>
              </a:ext>
            </a:extLst>
          </p:cNvPr>
          <p:cNvSpPr/>
          <p:nvPr/>
        </p:nvSpPr>
        <p:spPr>
          <a:xfrm>
            <a:off x="2872740" y="1534449"/>
            <a:ext cx="1093895" cy="465299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1939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PR template" id="{9B011BC1-9364-430C-9962-CA45AEF448F3}" vid="{2AD3CDB5-B9F3-42C6-8011-5284A57D994C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IPR Presentation Template</Template>
  <TotalTime>154</TotalTime>
  <Words>1188</Words>
  <Application>Microsoft Office PowerPoint</Application>
  <PresentationFormat>Widescreen</PresentationFormat>
  <Paragraphs>232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Arial Narrow</vt:lpstr>
      <vt:lpstr>Century Gothic</vt:lpstr>
      <vt:lpstr>Times New Roman</vt:lpstr>
      <vt:lpstr>ORNL</vt:lpstr>
      <vt:lpstr>PowerPoint Presentation</vt:lpstr>
      <vt:lpstr>Outline</vt:lpstr>
      <vt:lpstr>Scope</vt:lpstr>
      <vt:lpstr>Scope Cont’d</vt:lpstr>
      <vt:lpstr>Hardware - RF Couplers </vt:lpstr>
      <vt:lpstr>Hardware - Cavities</vt:lpstr>
      <vt:lpstr>Cavity Performance</vt:lpstr>
      <vt:lpstr>PowerPoint Presentation</vt:lpstr>
      <vt:lpstr>Organization</vt:lpstr>
      <vt:lpstr>Progress since CD-2/3</vt:lpstr>
      <vt:lpstr>Challenges</vt:lpstr>
      <vt:lpstr>Final Design Status</vt:lpstr>
      <vt:lpstr>Installation Plans &amp; more</vt:lpstr>
      <vt:lpstr>PPU Changes since CD 2/3</vt:lpstr>
      <vt:lpstr>Budget and Estimate to Complete</vt:lpstr>
      <vt:lpstr>Budget and Estimate to Complete</vt:lpstr>
      <vt:lpstr>Cost Estimate by FY</vt:lpstr>
      <vt:lpstr>Cost Estimate by FY</vt:lpstr>
      <vt:lpstr>Labor Profile</vt:lpstr>
      <vt:lpstr>Labor Profile</vt:lpstr>
      <vt:lpstr>P.02 &amp; P.10.02 – SCL May 2021 Status Summary Schedule</vt:lpstr>
      <vt:lpstr>P.02.02 Cavities Risk Register</vt:lpstr>
      <vt:lpstr>Responses to Recommendations</vt:lpstr>
      <vt:lpstr>ESH&amp;Q and COVID-19 Impacts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Mammosser, John</dc:creator>
  <cp:keywords/>
  <dc:description/>
  <cp:lastModifiedBy>Mammosser, John</cp:lastModifiedBy>
  <cp:revision>12</cp:revision>
  <dcterms:created xsi:type="dcterms:W3CDTF">2021-08-23T11:22:21Z</dcterms:created>
  <dcterms:modified xsi:type="dcterms:W3CDTF">2021-08-30T13:12:02Z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