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319" r:id="rId5"/>
    <p:sldId id="321" r:id="rId6"/>
    <p:sldId id="456" r:id="rId7"/>
    <p:sldId id="891" r:id="rId8"/>
    <p:sldId id="284" r:id="rId9"/>
    <p:sldId id="431" r:id="rId10"/>
    <p:sldId id="851" r:id="rId11"/>
    <p:sldId id="853" r:id="rId12"/>
    <p:sldId id="896" r:id="rId13"/>
    <p:sldId id="904" r:id="rId14"/>
    <p:sldId id="905" r:id="rId15"/>
    <p:sldId id="906" r:id="rId16"/>
    <p:sldId id="907" r:id="rId17"/>
    <p:sldId id="447" r:id="rId18"/>
    <p:sldId id="444" r:id="rId19"/>
    <p:sldId id="446" r:id="rId20"/>
    <p:sldId id="437" r:id="rId21"/>
    <p:sldId id="441" r:id="rId22"/>
    <p:sldId id="438" r:id="rId23"/>
    <p:sldId id="875" r:id="rId24"/>
    <p:sldId id="442" r:id="rId25"/>
    <p:sldId id="902" r:id="rId26"/>
    <p:sldId id="900" r:id="rId27"/>
    <p:sldId id="440" r:id="rId28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C1E"/>
    <a:srgbClr val="282CEB"/>
    <a:srgbClr val="08B556"/>
    <a:srgbClr val="FFFF00"/>
    <a:srgbClr val="FFED99"/>
    <a:srgbClr val="E9D98B"/>
    <a:srgbClr val="FFFFFF"/>
    <a:srgbClr val="FFCC66"/>
    <a:srgbClr val="9A9B9D"/>
    <a:srgbClr val="AEB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161" autoAdjust="0"/>
  </p:normalViewPr>
  <p:slideViewPr>
    <p:cSldViewPr snapToGrid="0" showGuides="1">
      <p:cViewPr varScale="1">
        <p:scale>
          <a:sx n="114" d="100"/>
          <a:sy n="114" d="100"/>
        </p:scale>
        <p:origin x="11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014" y="6644077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8/30/2021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6644079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8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73517"/>
            <a:ext cx="7435436" cy="2760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" y="6636895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891DE-C78D-4F09-872B-8C9461C4C15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992B716-5CC2-4964-ACBC-43F0232E7626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5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New Deionized (DI) water cooling system KL-06. Provides cooling of additional RF equipment in klystron gallery build out 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DI water cooling to 28 new klystrons, circulators, loads, 3 new High Voltage Convertor Modulators (HVCM) and new SCR cabinets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The KL-06 system equipment is near identical to existing SCL cooling systems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FPSC scope for AC system included roughly 1-3/4 mile of welded stainless  piping in a </a:t>
            </a:r>
            <a:r>
              <a:rPr lang="en-US" sz="1200" dirty="0" err="1">
                <a:latin typeface="+mn-lt"/>
              </a:rPr>
              <a:t>concgested</a:t>
            </a:r>
            <a:r>
              <a:rPr lang="en-US" sz="1200" dirty="0">
                <a:latin typeface="+mn-lt"/>
              </a:rPr>
              <a:t> work </a:t>
            </a:r>
            <a:r>
              <a:rPr lang="en-US" sz="1200" dirty="0" err="1">
                <a:latin typeface="+mn-lt"/>
              </a:rPr>
              <a:t>areapiping</a:t>
            </a:r>
            <a:r>
              <a:rPr lang="en-US" sz="1200" dirty="0">
                <a:latin typeface="+mn-lt"/>
              </a:rPr>
              <a:t> to final equipment connection valves.   Much of the piping was shop fabricated, utilizing orbital welding technology.  Field welds were also performed orbitally, </a:t>
            </a:r>
            <a:r>
              <a:rPr lang="en-US" sz="1200" dirty="0" err="1">
                <a:latin typeface="+mn-lt"/>
              </a:rPr>
              <a:t>ensuting</a:t>
            </a:r>
            <a:r>
              <a:rPr lang="en-US" sz="1200" dirty="0">
                <a:latin typeface="+mn-lt"/>
              </a:rPr>
              <a:t> the highest quality.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Cleaning, flushing and system testing is included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Gallery piping supported from the roof steel above RF Wave Guides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Total of 142 piping circuits to the RF equipment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5 mock-up TRCC Carts (26 circuits each)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3 HVCM’s (2 circuits each)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3 SCR’s (2 circuits each)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5CA16-B989-477F-952E-5FD6D0B216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E249A00-A29B-466D-B276-CC7E4D669AA1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9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Transformer motor-operated 13.8kV primary switch by CF will be supplied from the HEBT Substation by extending the 13.8 kV feeder underground through Manhole MH-20 outside of HEBT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Underground conduits and transformer pads installation complete. Government Furnished Equipment (GFE) switches delivered and installed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Cable trays inside buildings by CF. Secondary cabling by RF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480 Volt power to be supplied from Substation KL-SS4.  480V panels, transformers, 208-120V panels and UPS were installed , tested, and tied-in in KG to provide power to CF and technical equipment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Existing lighting was relaced with high-efficiency LED lighting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E743B-6B55-4A88-9AC0-DF39EC5A48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EDE6395-B767-4AE4-8CBA-88108C965195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05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independent grid and rods were installed to support RF installation scope.  Note the pink flags.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24DC9-28E6-455D-B517-0CCF908B50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42F940-C815-4C75-9384-8DFF52850825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4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5C509-94E6-4B82-AB0A-AF548585E88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BF968C3-C991-47EC-B3EE-E343D907C557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1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</a:t>
            </a:r>
            <a:r>
              <a:rPr lang="en-US" dirty="0" err="1"/>
              <a:t>builts</a:t>
            </a:r>
            <a:r>
              <a:rPr lang="en-US" dirty="0"/>
              <a:t> are underway.  Model has been submitted.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0D13-FE5E-418E-A9E4-4CA0E34AAA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2EE7C4A-DC0E-406C-861A-F51FC3E19955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2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phase is underway.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5C56F-E93D-4210-9A21-265E7CC43D9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070946A-21EB-4E87-A880-CDBCFFF62C74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13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2CB71-AFED-439F-A8AE-6064999BD8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693907-E049-462B-AC0F-C2210580E2B3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59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1EC7C-77E8-4F7F-A85F-51A35C6016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8A537B-7061-4062-B7C3-DBF1957C777E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2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1B047-C119-49C9-9F06-B699DB26F74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40DE911-26B7-4C0E-8185-7200C28FE76D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58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E7DAB-B4F8-4F0A-996D-C0030F97393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49A00F-3CAF-4116-A98C-E1D180039841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90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am Luke Santee, Construction Field Rep for Conventional Facilities.  I am going to go through  PPU Klystron Gallery Construction Progress following the Marks Level 2,  some of the components were covered in the Level 2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21511-FBBA-448E-9C7E-4E9FE760A1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5216FD5-083F-408D-ACFC-85A4A12CC56B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43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47337-4731-4FC6-9C5F-9C85907EBB7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A98D0F0-B413-471D-8F44-4E11D2BF19D0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55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like to take some time to share some things the team learned along the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F8864-C1F3-4ED0-A008-27B44FB4BF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BC1CE0-58D7-47CD-A4CC-2674087E3741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32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5F974-0DDE-410D-959B-D431FC64737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B1AAC93-81BA-4B81-A94B-49965ED610CF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8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7178C-BECD-438A-B9FD-D5EA42E41BB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5BE8085-5C6E-46AE-92A0-66925A8E07B8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scope of my </a:t>
            </a:r>
            <a:r>
              <a:rPr lang="en-US" dirty="0" err="1"/>
              <a:t>presntation</a:t>
            </a:r>
            <a:r>
              <a:rPr lang="en-US" dirty="0"/>
              <a:t> is </a:t>
            </a:r>
            <a:r>
              <a:rPr lang="en-US" dirty="0" err="1"/>
              <a:t>thown</a:t>
            </a:r>
            <a:r>
              <a:rPr lang="en-US" dirty="0"/>
              <a:t> in the Blue Box below.  I  am shown in the next box down, because this scope will be transitioning to me , with R. Deans impeding retirement.  Note:  In the Work Breakdown Structure, the scope I will be covering today has been moved to P.10.6.2.1 Long Lead Procurements for cost and schedule purposes,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B10E5-5456-452A-9F77-A1E4A587896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833FC0-1243-41ED-909B-E3236261B9CB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5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Rooftop HVAC unit added for space conditioning (100-ton cooling, 30,000 cfm). </a:t>
            </a:r>
            <a:endParaRPr lang="en-US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b="1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+mj-lt"/>
              </a:rPr>
              <a:t>KL-06 Pump Room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latin typeface="+mn-lt"/>
              </a:rPr>
              <a:t>Maximum Capacity: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latin typeface="+mn-lt"/>
              </a:rPr>
              <a:t>(1,650 </a:t>
            </a:r>
            <a:r>
              <a:rPr lang="en-US" sz="1200" dirty="0" err="1">
                <a:latin typeface="+mn-lt"/>
              </a:rPr>
              <a:t>gpm</a:t>
            </a:r>
            <a:r>
              <a:rPr lang="en-US" sz="1200" dirty="0">
                <a:latin typeface="+mn-lt"/>
              </a:rPr>
              <a:t> @ 250 ft, removes 3.2 MW of Heat)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D346A-88A7-43BA-B95B-8CE2D10958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977794D-C325-41F0-B65F-0DD19DAB5E67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7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2B64F-3695-4F4D-8FA0-883F20A21D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DFEEFA4-625B-45D4-9837-6C0DB93349E1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2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going to share with you the work achieved since Construction mobilization.  In the last year, 2020-2021, our contractor and </a:t>
            </a:r>
            <a:r>
              <a:rPr lang="en-US" dirty="0" err="1"/>
              <a:t>subtier</a:t>
            </a:r>
            <a:r>
              <a:rPr lang="en-US" dirty="0"/>
              <a:t> contractors  put a 58,000 man-hour effort forward, during a pandemic, to deliver their scope for a timely turnover to the next phase of the PPU effort.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F68AD-DE95-4DF0-AFAE-637460FF7B3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B49CB25-5998-4FE4-A551-FB663B4FD584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5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3C29-F5A4-4FE0-A5E7-5CAB26BC8C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BE6FC7E-0179-4424-B5F4-D9F12F096C4B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9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Construction inspection and quality control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Transformer Pads backfill monitoring and testing; reinforcing steel inspections and concrete placement inspections complete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Pump bases,</a:t>
            </a:r>
            <a:r>
              <a:rPr lang="en-US" dirty="0"/>
              <a:t> sump walls and p</a:t>
            </a:r>
            <a:r>
              <a:rPr lang="en-US" dirty="0">
                <a:latin typeface="+mn-lt"/>
              </a:rPr>
              <a:t>ump building floor have been placed including underground piping, floor drains, isolation board, reinforcing steel, </a:t>
            </a:r>
            <a:r>
              <a:rPr lang="en-US" dirty="0" err="1">
                <a:latin typeface="+mn-lt"/>
              </a:rPr>
              <a:t>waterstop</a:t>
            </a:r>
            <a:r>
              <a:rPr lang="en-US" dirty="0">
                <a:latin typeface="+mn-lt"/>
              </a:rPr>
              <a:t>, insulation and control joints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Supplemental structural steel at HVAC unit installation complete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Pump room structural steel complete</a:t>
            </a:r>
            <a:endParaRPr lang="en-US" dirty="0">
              <a:latin typeface="+mn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Architect/Engineer (AE) design model and </a:t>
            </a:r>
            <a:r>
              <a:rPr lang="en-US" dirty="0">
                <a:latin typeface="+mn-lt"/>
              </a:rPr>
              <a:t>BIM subcontractor model includes support structure for duct, cable tray, piping and  independent waveguide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2224C-1BB7-4F88-B1B6-BC208D8B74B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04F12DC-B5CD-4224-9312-8DBBAD071777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1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Rooftop HVAC unit added for space conditioning (100-ton cooling, 30,000 cfm).  Air distributed by supply ductwork along the south wall and returned by return ductwork along the north wall.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3” heating water supply and return connect to existing piping mains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4” chilled water supply and return connect to existing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pump building ventilated by exhaust fans and intake louvers and heated by an electric unit heater.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Process water lines for makeup water to pump room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Condensate from rooftop HVAC unit routed to storm drain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drain from sump in pump room routed to High Energy Beam Transport (HEBT) service building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automatic sprinklers in Pump Building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fire alarm components in Pump Building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Modification to existing fire alarm components in Klystron Gallery Gap (KL-143)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</a:t>
            </a:r>
            <a:r>
              <a:rPr lang="en-US" dirty="0" err="1">
                <a:latin typeface="+mn-lt"/>
              </a:rPr>
              <a:t>Vesda</a:t>
            </a:r>
            <a:r>
              <a:rPr lang="en-US" dirty="0">
                <a:latin typeface="+mn-lt"/>
              </a:rPr>
              <a:t> smoke detection in new Pump Building (KL-144)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Means of egress from new and existing structures in accordance with the Life Safety Code (LSC), current edition.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Addition of sprinkler heads under duct wider than 4’-0”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9F13-776B-4A9B-B9CF-7741818CD37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FD49E5-1FC6-4226-80A3-EA8C96B9C169}" type="datetime1">
              <a:rPr lang="en-US" smtClean="0"/>
              <a:t>8/30/2021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0"/>
            <a:ext cx="5983631" cy="158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Luke Santee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Construction Manager for Klystron Gallery Construction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7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1" y="1327150"/>
            <a:ext cx="65147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P.6 Klystron Gallery Construction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F2FB-63DC-4541-A670-556D2BA9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216475" cy="445424"/>
          </a:xfrm>
        </p:spPr>
        <p:txBody>
          <a:bodyPr/>
          <a:lstStyle/>
          <a:p>
            <a:r>
              <a:rPr lang="en-US" sz="2400" dirty="0"/>
              <a:t>Mechanical – CF (HVAC, Makeup, Fire Protection, and Process Waste) 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86BD369-63BE-4931-8420-7112375C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5" y="3807483"/>
            <a:ext cx="2216527" cy="1674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61A53-0AEC-4144-8F11-BAE2D541679A}"/>
              </a:ext>
            </a:extLst>
          </p:cNvPr>
          <p:cNvSpPr txBox="1"/>
          <p:nvPr/>
        </p:nvSpPr>
        <p:spPr>
          <a:xfrm>
            <a:off x="352877" y="5529135"/>
            <a:ext cx="231170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Heating  and Cooling Water Tie In Aug 2020</a:t>
            </a:r>
          </a:p>
        </p:txBody>
      </p:sp>
      <p:pic>
        <p:nvPicPr>
          <p:cNvPr id="12" name="Picture 11" descr="A picture containing grass, outdoor, parked, aircraft&#10;&#10;Description automatically generated">
            <a:extLst>
              <a:ext uri="{FF2B5EF4-FFF2-40B4-BE49-F238E27FC236}">
                <a16:creationId xmlns:a16="http://schemas.microsoft.com/office/drawing/2014/main" id="{ACF80795-D572-46A4-B70E-4C4FF486F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218" y="1342857"/>
            <a:ext cx="5875289" cy="33508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5A9C91-05D9-4A89-A81B-A5F3501FBA35}"/>
              </a:ext>
            </a:extLst>
          </p:cNvPr>
          <p:cNvSpPr txBox="1"/>
          <p:nvPr/>
        </p:nvSpPr>
        <p:spPr>
          <a:xfrm>
            <a:off x="2664582" y="4693710"/>
            <a:ext cx="51572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Installation of Rooftop Unit (HVAC)Nov 2020</a:t>
            </a:r>
          </a:p>
        </p:txBody>
      </p:sp>
      <p:pic>
        <p:nvPicPr>
          <p:cNvPr id="16" name="Picture 15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A5E0EBA-179E-4D44-A5A1-509C5BB89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70" y="1375840"/>
            <a:ext cx="1882913" cy="2384668"/>
          </a:xfrm>
          <a:prstGeom prst="rect">
            <a:avLst/>
          </a:prstGeom>
        </p:spPr>
      </p:pic>
      <p:pic>
        <p:nvPicPr>
          <p:cNvPr id="18" name="Picture 1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08354CB-689E-4B15-9A4D-38858D818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635" y="4979942"/>
            <a:ext cx="2073808" cy="1555356"/>
          </a:xfrm>
          <a:prstGeom prst="rect">
            <a:avLst/>
          </a:prstGeom>
        </p:spPr>
      </p:pic>
      <p:pic>
        <p:nvPicPr>
          <p:cNvPr id="20" name="Picture 19" descr="A picture containing metal, warehouse&#10;&#10;Description automatically generated">
            <a:extLst>
              <a:ext uri="{FF2B5EF4-FFF2-40B4-BE49-F238E27FC236}">
                <a16:creationId xmlns:a16="http://schemas.microsoft.com/office/drawing/2014/main" id="{812E11D1-D683-457A-A2FF-B0D1576CA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383" y="2568174"/>
            <a:ext cx="4974454" cy="37308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94FC7A-68B2-4AFA-AFD6-5DDDEFC92628}"/>
              </a:ext>
            </a:extLst>
          </p:cNvPr>
          <p:cNvSpPr txBox="1"/>
          <p:nvPr/>
        </p:nvSpPr>
        <p:spPr>
          <a:xfrm>
            <a:off x="9025342" y="2281942"/>
            <a:ext cx="51572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Installation of Ductwork Nov 2020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098E4E-C6CA-4B47-95EC-966F4E89CC58}"/>
              </a:ext>
            </a:extLst>
          </p:cNvPr>
          <p:cNvSpPr/>
          <p:nvPr/>
        </p:nvSpPr>
        <p:spPr>
          <a:xfrm>
            <a:off x="10126258" y="53371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C3410F0-128C-4935-8161-8790F8D29EFC}"/>
              </a:ext>
            </a:extLst>
          </p:cNvPr>
          <p:cNvSpPr txBox="1">
            <a:spLocks/>
          </p:cNvSpPr>
          <p:nvPr/>
        </p:nvSpPr>
        <p:spPr bwMode="auto">
          <a:xfrm>
            <a:off x="512546" y="365760"/>
            <a:ext cx="666235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Progress since CD-2/3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247451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F2FB-63DC-4541-A670-556D2BA9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0726081" cy="445424"/>
          </a:xfrm>
        </p:spPr>
        <p:txBody>
          <a:bodyPr/>
          <a:lstStyle/>
          <a:p>
            <a:r>
              <a:rPr lang="en-US" dirty="0"/>
              <a:t>Mechanical Scope – AC (Utilities - DI Cooling Water) </a:t>
            </a:r>
          </a:p>
        </p:txBody>
      </p:sp>
      <p:pic>
        <p:nvPicPr>
          <p:cNvPr id="4" name="Picture 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13CF9692-B0C7-401E-A63D-0C3D4719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46" y="1387177"/>
            <a:ext cx="1962655" cy="1568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5C742-BEB4-47D5-AA88-62A776EA2401}"/>
              </a:ext>
            </a:extLst>
          </p:cNvPr>
          <p:cNvSpPr txBox="1"/>
          <p:nvPr/>
        </p:nvSpPr>
        <p:spPr>
          <a:xfrm>
            <a:off x="6586582" y="5569220"/>
            <a:ext cx="368219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Feb 2021 – Klystron Gallery</a:t>
            </a:r>
          </a:p>
        </p:txBody>
      </p:sp>
      <p:pic>
        <p:nvPicPr>
          <p:cNvPr id="8" name="Picture 7" descr="A picture containing indoor, wooden&#10;&#10;Description automatically generated">
            <a:extLst>
              <a:ext uri="{FF2B5EF4-FFF2-40B4-BE49-F238E27FC236}">
                <a16:creationId xmlns:a16="http://schemas.microsoft.com/office/drawing/2014/main" id="{09999E2B-5327-4497-A97F-8BF3B238B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754" y="1396055"/>
            <a:ext cx="2619963" cy="1746642"/>
          </a:xfrm>
          <a:prstGeom prst="rect">
            <a:avLst/>
          </a:prstGeom>
        </p:spPr>
      </p:pic>
      <p:pic>
        <p:nvPicPr>
          <p:cNvPr id="10" name="Picture 9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D9BE09E-4D63-41DB-8E58-EE5E72953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88" y="3241042"/>
            <a:ext cx="2567571" cy="19256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F36AB-B710-446F-A9E3-884D3D0B5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734" y="5166719"/>
            <a:ext cx="2315807" cy="1642071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8DEAEA7A-3FF5-475A-BAB2-A8EB340B6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859" y="3231780"/>
            <a:ext cx="2461141" cy="1845856"/>
          </a:xfrm>
          <a:prstGeom prst="rect">
            <a:avLst/>
          </a:prstGeom>
        </p:spPr>
      </p:pic>
      <p:pic>
        <p:nvPicPr>
          <p:cNvPr id="18" name="Content Placeholder 12" descr="A picture containing indoor, way, sidewalk, several&#10;&#10;Description automatically generated">
            <a:extLst>
              <a:ext uri="{FF2B5EF4-FFF2-40B4-BE49-F238E27FC236}">
                <a16:creationId xmlns:a16="http://schemas.microsoft.com/office/drawing/2014/main" id="{AFC01915-0D0C-44B9-AB62-3FCCD7200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60750" y="1404933"/>
            <a:ext cx="5418286" cy="406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97B2F09-0602-4629-96D9-6B2356AD95EE}"/>
              </a:ext>
            </a:extLst>
          </p:cNvPr>
          <p:cNvSpPr/>
          <p:nvPr/>
        </p:nvSpPr>
        <p:spPr>
          <a:xfrm>
            <a:off x="10126258" y="53371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E6B9858-B9BA-4FFE-B663-A824443494AE}"/>
              </a:ext>
            </a:extLst>
          </p:cNvPr>
          <p:cNvSpPr txBox="1">
            <a:spLocks/>
          </p:cNvSpPr>
          <p:nvPr/>
        </p:nvSpPr>
        <p:spPr bwMode="auto">
          <a:xfrm>
            <a:off x="512546" y="365760"/>
            <a:ext cx="666235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Progress since CD-2/3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11214E7-2157-4249-A56F-2C197E9F359D}"/>
              </a:ext>
            </a:extLst>
          </p:cNvPr>
          <p:cNvSpPr/>
          <p:nvPr/>
        </p:nvSpPr>
        <p:spPr>
          <a:xfrm>
            <a:off x="10444602" y="1004560"/>
            <a:ext cx="1417906" cy="232069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B3-6 Norman</a:t>
            </a:r>
          </a:p>
        </p:txBody>
      </p:sp>
    </p:spTree>
    <p:extLst>
      <p:ext uri="{BB962C8B-B14F-4D97-AF65-F5344CB8AC3E}">
        <p14:creationId xmlns:p14="http://schemas.microsoft.com/office/powerpoint/2010/main" val="422986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F2FB-63DC-4541-A670-556D2BA9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0726081" cy="445424"/>
          </a:xfrm>
        </p:spPr>
        <p:txBody>
          <a:bodyPr/>
          <a:lstStyle/>
          <a:p>
            <a:r>
              <a:rPr lang="en-US" dirty="0"/>
              <a:t>CF Electrical Equipment / Cable, Raceway, and Terms</a:t>
            </a:r>
          </a:p>
        </p:txBody>
      </p:sp>
      <p:pic>
        <p:nvPicPr>
          <p:cNvPr id="7" name="Picture 6" descr="A group of people in a warehouse&#10;&#10;Description automatically generated with low confidence">
            <a:extLst>
              <a:ext uri="{FF2B5EF4-FFF2-40B4-BE49-F238E27FC236}">
                <a16:creationId xmlns:a16="http://schemas.microsoft.com/office/drawing/2014/main" id="{83E82A0A-05B6-4304-B233-5D546373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85" y="1834613"/>
            <a:ext cx="6635271" cy="4227084"/>
          </a:xfrm>
          <a:prstGeom prst="rect">
            <a:avLst/>
          </a:prstGeom>
        </p:spPr>
      </p:pic>
      <p:pic>
        <p:nvPicPr>
          <p:cNvPr id="10" name="Picture 9" descr="A picture containing miller&#10;&#10;Description automatically generated">
            <a:extLst>
              <a:ext uri="{FF2B5EF4-FFF2-40B4-BE49-F238E27FC236}">
                <a16:creationId xmlns:a16="http://schemas.microsoft.com/office/drawing/2014/main" id="{94DD1791-7F25-454E-941B-0889F5124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462" y="1486644"/>
            <a:ext cx="2287219" cy="1800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C9F94-BEDF-4272-901E-CDEE47A8AC0E}"/>
              </a:ext>
            </a:extLst>
          </p:cNvPr>
          <p:cNvSpPr txBox="1"/>
          <p:nvPr/>
        </p:nvSpPr>
        <p:spPr>
          <a:xfrm>
            <a:off x="7910818" y="3312557"/>
            <a:ext cx="389249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>
                <a:latin typeface="+mn-lt"/>
              </a:rPr>
              <a:t>Variable Frequency Drive Installation Aug 2020</a:t>
            </a:r>
          </a:p>
        </p:txBody>
      </p:sp>
      <p:pic>
        <p:nvPicPr>
          <p:cNvPr id="15" name="Picture 14" descr="A firefighter putting out a fire&#10;&#10;Description automatically generated with low confidence">
            <a:extLst>
              <a:ext uri="{FF2B5EF4-FFF2-40B4-BE49-F238E27FC236}">
                <a16:creationId xmlns:a16="http://schemas.microsoft.com/office/drawing/2014/main" id="{6E60E5DA-6228-4B05-A785-731378ACD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462" y="3598216"/>
            <a:ext cx="2493467" cy="16793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564BCD-0517-4C89-A65D-B254CCD2D35D}"/>
              </a:ext>
            </a:extLst>
          </p:cNvPr>
          <p:cNvSpPr txBox="1"/>
          <p:nvPr/>
        </p:nvSpPr>
        <p:spPr>
          <a:xfrm>
            <a:off x="7910818" y="5275008"/>
            <a:ext cx="389249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>
                <a:latin typeface="+mn-lt"/>
              </a:rPr>
              <a:t>Cable Pulls Jan 2021 -  Feeder from SS4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6B4375-F7A3-4782-A1DD-70C5D495B0C7}"/>
              </a:ext>
            </a:extLst>
          </p:cNvPr>
          <p:cNvSpPr/>
          <p:nvPr/>
        </p:nvSpPr>
        <p:spPr>
          <a:xfrm>
            <a:off x="10126258" y="53371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BA656E3-C3C7-45EF-A73E-92F29EAEBA4F}"/>
              </a:ext>
            </a:extLst>
          </p:cNvPr>
          <p:cNvSpPr txBox="1">
            <a:spLocks/>
          </p:cNvSpPr>
          <p:nvPr/>
        </p:nvSpPr>
        <p:spPr bwMode="auto">
          <a:xfrm>
            <a:off x="512546" y="365760"/>
            <a:ext cx="666235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Progress since CD-2/3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316354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F2FB-63DC-4541-A670-556D2BA9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0726081" cy="445424"/>
          </a:xfrm>
        </p:spPr>
        <p:txBody>
          <a:bodyPr/>
          <a:lstStyle/>
          <a:p>
            <a:r>
              <a:rPr lang="en-US" dirty="0"/>
              <a:t>Structural Scope – RF (Independent RF supports) </a:t>
            </a:r>
          </a:p>
        </p:txBody>
      </p:sp>
      <p:pic>
        <p:nvPicPr>
          <p:cNvPr id="5" name="Picture 4" descr="Independent RF Support Installation Jan 2020">
            <a:extLst>
              <a:ext uri="{FF2B5EF4-FFF2-40B4-BE49-F238E27FC236}">
                <a16:creationId xmlns:a16="http://schemas.microsoft.com/office/drawing/2014/main" id="{B0640C59-888A-4B49-AAB7-88EF3A5200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08" y="1439607"/>
            <a:ext cx="5244354" cy="4424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A2E12-1FD5-4034-9046-4B8E2FA2831C}"/>
              </a:ext>
            </a:extLst>
          </p:cNvPr>
          <p:cNvSpPr txBox="1"/>
          <p:nvPr/>
        </p:nvSpPr>
        <p:spPr>
          <a:xfrm>
            <a:off x="3055208" y="5863816"/>
            <a:ext cx="48991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Independent RF Support Grid Jan 2020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4E5551-6087-423F-87D8-CFCA9350C63B}"/>
              </a:ext>
            </a:extLst>
          </p:cNvPr>
          <p:cNvSpPr/>
          <p:nvPr/>
        </p:nvSpPr>
        <p:spPr>
          <a:xfrm>
            <a:off x="10126258" y="53371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F902F5-F90D-4368-BBC1-33B608CCAD36}"/>
              </a:ext>
            </a:extLst>
          </p:cNvPr>
          <p:cNvSpPr txBox="1">
            <a:spLocks/>
          </p:cNvSpPr>
          <p:nvPr/>
        </p:nvSpPr>
        <p:spPr bwMode="auto">
          <a:xfrm>
            <a:off x="512546" y="365760"/>
            <a:ext cx="666235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Progress since CD-2/3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  <p:sp>
        <p:nvSpPr>
          <p:cNvPr id="10" name="Rectangle: Rounded Corners 20">
            <a:extLst>
              <a:ext uri="{FF2B5EF4-FFF2-40B4-BE49-F238E27FC236}">
                <a16:creationId xmlns:a16="http://schemas.microsoft.com/office/drawing/2014/main" id="{88B4B03D-D0EB-41E9-9776-BFD48E7AB593}"/>
              </a:ext>
            </a:extLst>
          </p:cNvPr>
          <p:cNvSpPr/>
          <p:nvPr/>
        </p:nvSpPr>
        <p:spPr>
          <a:xfrm>
            <a:off x="10444602" y="1053825"/>
            <a:ext cx="1417906" cy="232069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B3-6 Norman</a:t>
            </a:r>
          </a:p>
        </p:txBody>
      </p:sp>
    </p:spTree>
    <p:extLst>
      <p:ext uri="{BB962C8B-B14F-4D97-AF65-F5344CB8AC3E}">
        <p14:creationId xmlns:p14="http://schemas.microsoft.com/office/powerpoint/2010/main" val="157746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Challenges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58" y="776329"/>
            <a:ext cx="9735165" cy="4808982"/>
          </a:xfrm>
        </p:spPr>
        <p:txBody>
          <a:bodyPr/>
          <a:lstStyle/>
          <a:p>
            <a:r>
              <a:rPr lang="en-US" sz="2400" dirty="0"/>
              <a:t>Schedule milestones met despite multiple Covid-19 impacts </a:t>
            </a:r>
          </a:p>
          <a:p>
            <a:r>
              <a:rPr lang="en-US" sz="2400" dirty="0"/>
              <a:t>Managing multiple scopes for design and construction</a:t>
            </a:r>
          </a:p>
          <a:p>
            <a:r>
              <a:rPr lang="en-US" sz="2400" dirty="0"/>
              <a:t>FPSC experience with Building Information Modeling for coordination with sub-tier contractors for first major construction project at SNS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E3B882-6607-49A6-B036-571799FE5ADD}"/>
              </a:ext>
            </a:extLst>
          </p:cNvPr>
          <p:cNvSpPr/>
          <p:nvPr/>
        </p:nvSpPr>
        <p:spPr>
          <a:xfrm>
            <a:off x="9638950" y="365760"/>
            <a:ext cx="2063692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8" name="Picture 7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56795803-D3D0-4B87-A11B-85ECC51E5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950" y="1311860"/>
            <a:ext cx="2220817" cy="253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13007"/>
            <a:ext cx="10569372" cy="539496"/>
          </a:xfrm>
        </p:spPr>
        <p:txBody>
          <a:bodyPr/>
          <a:lstStyle/>
          <a:p>
            <a:r>
              <a:rPr lang="en-US" dirty="0"/>
              <a:t>Final design for Klystron Gallery Construction is complete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1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to RF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79349"/>
            <a:ext cx="11430000" cy="3726576"/>
          </a:xfrm>
        </p:spPr>
        <p:txBody>
          <a:bodyPr/>
          <a:lstStyle/>
          <a:p>
            <a:r>
              <a:rPr lang="en-US" dirty="0"/>
              <a:t>Construction complete, no further installation associated with this WBS</a:t>
            </a:r>
          </a:p>
          <a:p>
            <a:r>
              <a:rPr lang="en-US" dirty="0"/>
              <a:t>RF installation is underway by Installation Subcontractor</a:t>
            </a:r>
          </a:p>
          <a:p>
            <a:r>
              <a:rPr lang="en-US" dirty="0"/>
              <a:t>Mock up TRCC carts and pipe layout templates were used in installation to assist in fit-up, flushing, and testing of system.</a:t>
            </a:r>
          </a:p>
          <a:p>
            <a:r>
              <a:rPr lang="en-US" dirty="0"/>
              <a:t>Identical templates were sent to TRCC cart vendor for alignment.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30BA90BB-4507-EA44-B690-EBA6C96DF344}"/>
              </a:ext>
            </a:extLst>
          </p:cNvPr>
          <p:cNvSpPr/>
          <p:nvPr/>
        </p:nvSpPr>
        <p:spPr>
          <a:xfrm>
            <a:off x="10123517" y="139444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B3-6 Norman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7CF53A-564D-40EF-83A6-E069684D08A6}"/>
              </a:ext>
            </a:extLst>
          </p:cNvPr>
          <p:cNvSpPr/>
          <p:nvPr/>
        </p:nvSpPr>
        <p:spPr>
          <a:xfrm>
            <a:off x="10123517" y="39893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10123517" y="39893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4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8A1650-E68D-4FF5-A021-DE6A5D5B8FF7}"/>
              </a:ext>
            </a:extLst>
          </p:cNvPr>
          <p:cNvSpPr txBox="1">
            <a:spLocks/>
          </p:cNvSpPr>
          <p:nvPr/>
        </p:nvSpPr>
        <p:spPr bwMode="auto">
          <a:xfrm>
            <a:off x="488490" y="887958"/>
            <a:ext cx="10569372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Cost and Schedule covered in Level 2 Manager Presentation for this WBS</a:t>
            </a:r>
          </a:p>
        </p:txBody>
      </p:sp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7D5F24A3-B831-4B3F-89B4-B7781D9AACCC}"/>
              </a:ext>
            </a:extLst>
          </p:cNvPr>
          <p:cNvSpPr/>
          <p:nvPr/>
        </p:nvSpPr>
        <p:spPr>
          <a:xfrm>
            <a:off x="10182240" y="113916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B5-1 Connell</a:t>
            </a:r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A5EB4093-9C81-4743-841E-60CAD8525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9767" y="2077778"/>
            <a:ext cx="11430000" cy="761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2420C-C6FF-4FE6-A1D1-F019B220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538" y="3010141"/>
            <a:ext cx="8279275" cy="24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78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Labor Profile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D81828-B18E-47A6-B66B-681BF9CE7F12}"/>
              </a:ext>
            </a:extLst>
          </p:cNvPr>
          <p:cNvSpPr/>
          <p:nvPr/>
        </p:nvSpPr>
        <p:spPr>
          <a:xfrm>
            <a:off x="10123517" y="36616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4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68D67B-D1D0-4477-A25F-DAF940AF35F6}"/>
              </a:ext>
            </a:extLst>
          </p:cNvPr>
          <p:cNvSpPr txBox="1">
            <a:spLocks/>
          </p:cNvSpPr>
          <p:nvPr/>
        </p:nvSpPr>
        <p:spPr bwMode="auto">
          <a:xfrm>
            <a:off x="627119" y="905660"/>
            <a:ext cx="9496398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Labor Profile covered in Level 2 Manager Presentation for this WBS</a:t>
            </a:r>
          </a:p>
        </p:txBody>
      </p:sp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9AC3EE59-B76D-49C7-9DDF-CA450AED13CF}"/>
              </a:ext>
            </a:extLst>
          </p:cNvPr>
          <p:cNvSpPr/>
          <p:nvPr/>
        </p:nvSpPr>
        <p:spPr>
          <a:xfrm>
            <a:off x="10123517" y="99631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B5-1 Connell</a:t>
            </a:r>
          </a:p>
        </p:txBody>
      </p:sp>
    </p:spTree>
    <p:extLst>
      <p:ext uri="{BB962C8B-B14F-4D97-AF65-F5344CB8AC3E}">
        <p14:creationId xmlns:p14="http://schemas.microsoft.com/office/powerpoint/2010/main" val="390313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Register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905256"/>
            <a:ext cx="11430000" cy="470019"/>
          </a:xfrm>
        </p:spPr>
        <p:txBody>
          <a:bodyPr/>
          <a:lstStyle/>
          <a:p>
            <a:r>
              <a:rPr lang="en-US" dirty="0"/>
              <a:t>No active risks in Risk Register</a:t>
            </a:r>
          </a:p>
          <a:p>
            <a:pPr lvl="1"/>
            <a:r>
              <a:rPr lang="en-US" dirty="0"/>
              <a:t>Covered in Level 2 presentation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5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A55BE-2DA6-48C6-A3F2-B89D9FBE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797" y="890307"/>
            <a:ext cx="178628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Scope</a:t>
            </a:r>
          </a:p>
          <a:p>
            <a:r>
              <a:rPr lang="en-US" sz="2200" dirty="0"/>
              <a:t>Organization</a:t>
            </a:r>
          </a:p>
          <a:p>
            <a:r>
              <a:rPr lang="en-US" sz="2200" dirty="0"/>
              <a:t>Progress since CD-2/3</a:t>
            </a:r>
          </a:p>
          <a:p>
            <a:r>
              <a:rPr lang="en-US" sz="2200" dirty="0"/>
              <a:t>Challenges</a:t>
            </a:r>
          </a:p>
          <a:p>
            <a:r>
              <a:rPr lang="en-US" sz="2200" dirty="0"/>
              <a:t>Final design status</a:t>
            </a:r>
          </a:p>
          <a:p>
            <a:r>
              <a:rPr lang="en-US" sz="2200" dirty="0"/>
              <a:t>Installation plans</a:t>
            </a:r>
          </a:p>
          <a:p>
            <a:r>
              <a:rPr lang="en-US" sz="2200" dirty="0"/>
              <a:t>Cost and schedule</a:t>
            </a:r>
          </a:p>
          <a:p>
            <a:r>
              <a:rPr lang="en-US" sz="2200" dirty="0"/>
              <a:t>Labor profile</a:t>
            </a:r>
          </a:p>
          <a:p>
            <a:r>
              <a:rPr lang="en-US" sz="2200" dirty="0"/>
              <a:t>Risk register</a:t>
            </a:r>
          </a:p>
          <a:p>
            <a:r>
              <a:rPr lang="en-US" sz="2200" dirty="0"/>
              <a:t>Responses to recommendations</a:t>
            </a:r>
          </a:p>
          <a:p>
            <a:r>
              <a:rPr lang="en-US" sz="2200" dirty="0"/>
              <a:t>ESH&amp;Q and COVID-19 impacts</a:t>
            </a:r>
          </a:p>
          <a:p>
            <a:r>
              <a:rPr lang="en-US" sz="2200" dirty="0"/>
              <a:t>12-month look-ahead</a:t>
            </a:r>
          </a:p>
          <a:p>
            <a:r>
              <a:rPr lang="en-US" sz="2200" dirty="0"/>
              <a:t>Lessons Learned</a:t>
            </a:r>
          </a:p>
          <a:p>
            <a:r>
              <a:rPr lang="en-US" sz="22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75465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2AD2-DD14-40BC-9DF9-F5F3F693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ES&amp;Q and Covid-19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78D7D-A6EF-432E-BA86-0047FB0D2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05256"/>
            <a:ext cx="11430000" cy="4805214"/>
          </a:xfrm>
        </p:spPr>
        <p:txBody>
          <a:bodyPr/>
          <a:lstStyle/>
          <a:p>
            <a:r>
              <a:rPr lang="en-US" dirty="0"/>
              <a:t>No ES&amp;Q delays</a:t>
            </a:r>
          </a:p>
          <a:p>
            <a:pPr lvl="1"/>
            <a:r>
              <a:rPr lang="en-US" dirty="0"/>
              <a:t>Subcontractor performed </a:t>
            </a:r>
            <a:r>
              <a:rPr lang="en-US" b="1" dirty="0"/>
              <a:t>58,300 hours </a:t>
            </a:r>
            <a:r>
              <a:rPr lang="en-US" dirty="0"/>
              <a:t>without a recordable </a:t>
            </a:r>
          </a:p>
          <a:p>
            <a:r>
              <a:rPr lang="en-US" dirty="0"/>
              <a:t>COVID-19 Impacts</a:t>
            </a:r>
          </a:p>
          <a:p>
            <a:pPr lvl="1"/>
            <a:r>
              <a:rPr lang="en-US" dirty="0"/>
              <a:t>FPSC Construction delayed </a:t>
            </a:r>
            <a:r>
              <a:rPr lang="en-US" b="1" dirty="0"/>
              <a:t>35 workdays.</a:t>
            </a:r>
            <a:r>
              <a:rPr lang="en-US" dirty="0"/>
              <a:t> Impact was to field and shop production as team members were quarantined due to COVID due to varied offsite circumstances; </a:t>
            </a:r>
          </a:p>
          <a:p>
            <a:pPr lvl="1"/>
            <a:r>
              <a:rPr lang="en-US" b="1" dirty="0"/>
              <a:t>Remote management </a:t>
            </a:r>
            <a:r>
              <a:rPr lang="en-US" dirty="0"/>
              <a:t>by FPSC and subs and UTB staff contributed to moderate coordination/performance issues and minor schedule delays.</a:t>
            </a:r>
          </a:p>
          <a:p>
            <a:pPr lvl="1"/>
            <a:r>
              <a:rPr lang="en-US" dirty="0"/>
              <a:t>Construction overlapped with Installation Subcontract without incurring delays to delivering either scope</a:t>
            </a:r>
          </a:p>
          <a:p>
            <a:pPr lvl="1"/>
            <a:endParaRPr lang="en-US" sz="1800" dirty="0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DC2DC448-A90D-B441-8544-516AEFCC50E0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" name="Picture 5" descr="A group of people wearing hardhats&#10;&#10;Description automatically generated with low confidence">
            <a:extLst>
              <a:ext uri="{FF2B5EF4-FFF2-40B4-BE49-F238E27FC236}">
                <a16:creationId xmlns:a16="http://schemas.microsoft.com/office/drawing/2014/main" id="{B96A55FC-16C4-4E9C-A9F5-80CC94FC9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51" y="5228779"/>
            <a:ext cx="6269021" cy="14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05256"/>
            <a:ext cx="11430000" cy="1418494"/>
          </a:xfrm>
        </p:spPr>
        <p:txBody>
          <a:bodyPr/>
          <a:lstStyle/>
          <a:p>
            <a:r>
              <a:rPr lang="en-US" dirty="0"/>
              <a:t>Closeout activities (including as-built drawings)</a:t>
            </a:r>
          </a:p>
          <a:p>
            <a:r>
              <a:rPr lang="en-US" dirty="0"/>
              <a:t>Share Lessons Learned with FPSC, internal stakeholders, and Second Target Station CF management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4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905256"/>
            <a:ext cx="11430000" cy="5586984"/>
          </a:xfrm>
        </p:spPr>
        <p:txBody>
          <a:bodyPr/>
          <a:lstStyle/>
          <a:p>
            <a:r>
              <a:rPr lang="en-US" dirty="0"/>
              <a:t>Design</a:t>
            </a:r>
          </a:p>
          <a:p>
            <a:pPr lvl="1"/>
            <a:r>
              <a:rPr lang="en-US" sz="2000" dirty="0"/>
              <a:t>Avoid multiple drawing and/or specification packages in single contract. Divergent  customer group expectations and approaches and unnecessary redundancies in specifications and drawings.    BIM exacerbates these differences.</a:t>
            </a:r>
          </a:p>
          <a:p>
            <a:pPr marL="398463" lvl="1" indent="0">
              <a:buNone/>
            </a:pPr>
            <a:endParaRPr lang="en-US" sz="800" dirty="0"/>
          </a:p>
          <a:p>
            <a:r>
              <a:rPr lang="en-US" dirty="0"/>
              <a:t>Building Information Modeling (BIM)</a:t>
            </a:r>
          </a:p>
          <a:p>
            <a:pPr lvl="1"/>
            <a:r>
              <a:rPr lang="en-US" sz="2000" dirty="0"/>
              <a:t>BIM successfully assisted in optimization of the existing space for RF equipment  and wave guide supports for constructability and maintenance.</a:t>
            </a:r>
          </a:p>
          <a:p>
            <a:pPr lvl="1"/>
            <a:r>
              <a:rPr lang="en-US" sz="2000" dirty="0"/>
              <a:t>BIM worked very well for piping shop fabrication; pipe spools required minimum field rework.</a:t>
            </a:r>
          </a:p>
          <a:p>
            <a:pPr lvl="1"/>
            <a:r>
              <a:rPr lang="en-US" sz="2000" dirty="0"/>
              <a:t>The expectations/alignment of the purpose and scope of using BIM was not adequately established during FPSC contract formation/award.  </a:t>
            </a:r>
          </a:p>
          <a:p>
            <a:pPr lvl="1"/>
            <a:r>
              <a:rPr lang="en-US" sz="2000" dirty="0"/>
              <a:t>Designers(AE) should have scanned existing space and incorporated existing utilities. </a:t>
            </a:r>
          </a:p>
          <a:p>
            <a:pPr lvl="1"/>
            <a:r>
              <a:rPr lang="en-US" sz="2000" dirty="0"/>
              <a:t>FPSC should have validated existing site before starting model, through scanning.</a:t>
            </a:r>
          </a:p>
          <a:p>
            <a:pPr lvl="1"/>
            <a:endParaRPr lang="en-US" sz="1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88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798720"/>
            <a:ext cx="11430000" cy="4926427"/>
          </a:xfrm>
        </p:spPr>
        <p:txBody>
          <a:bodyPr/>
          <a:lstStyle/>
          <a:p>
            <a:r>
              <a:rPr lang="en-US" dirty="0"/>
              <a:t>Limited Bidding Competition </a:t>
            </a:r>
          </a:p>
          <a:p>
            <a:pPr lvl="1"/>
            <a:r>
              <a:rPr lang="en-US" sz="2000" dirty="0"/>
              <a:t>Local construction market highly competitive due to work availability</a:t>
            </a:r>
          </a:p>
          <a:p>
            <a:pPr marL="398463" lvl="1" indent="0">
              <a:buNone/>
            </a:pPr>
            <a:endParaRPr lang="en-US" sz="800" dirty="0"/>
          </a:p>
          <a:p>
            <a:pPr lvl="1"/>
            <a:r>
              <a:rPr lang="en-US" sz="2000" dirty="0"/>
              <a:t>Use of BIM thought to have limited contractor interest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9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813816"/>
            <a:ext cx="11430000" cy="5245208"/>
          </a:xfrm>
        </p:spPr>
        <p:txBody>
          <a:bodyPr/>
          <a:lstStyle/>
          <a:p>
            <a:r>
              <a:rPr lang="en-US" dirty="0"/>
              <a:t>KG Construction completed supporting project objectives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Met DOE project milestones despite COVID impacts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Constructed quality infrastructure to support RF equipment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Delivered 58,300 craft hours without a recordable incident.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Overlapped RF installation with FPSC to support schedule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Use of BIM in SNS construction project delivered benefits in shop fabrication of piping and RF waveguide supports. 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Templates for TRCC Cart Piping installation assisted in timely fit-up flushing and testing of system.</a:t>
            </a: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1421928"/>
          </a:xfrm>
        </p:spPr>
        <p:txBody>
          <a:bodyPr/>
          <a:lstStyle/>
          <a:p>
            <a:r>
              <a:rPr lang="en-US" dirty="0"/>
              <a:t>Scope – Klystron Gallery Construction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10265373" y="43138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20">
            <a:extLst>
              <a:ext uri="{FF2B5EF4-FFF2-40B4-BE49-F238E27FC236}">
                <a16:creationId xmlns:a16="http://schemas.microsoft.com/office/drawing/2014/main" id="{76335EDF-775F-2845-BF54-E7F90ABE8E2D}"/>
              </a:ext>
            </a:extLst>
          </p:cNvPr>
          <p:cNvSpPr/>
          <p:nvPr/>
        </p:nvSpPr>
        <p:spPr>
          <a:xfrm>
            <a:off x="10265373" y="539850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B5-4 Williams</a:t>
            </a:r>
          </a:p>
        </p:txBody>
      </p:sp>
      <p:sp>
        <p:nvSpPr>
          <p:cNvPr id="12" name="Rectangle: Rounded Corners 20">
            <a:extLst>
              <a:ext uri="{FF2B5EF4-FFF2-40B4-BE49-F238E27FC236}">
                <a16:creationId xmlns:a16="http://schemas.microsoft.com/office/drawing/2014/main" id="{98526E4B-BED0-0842-BAD6-0E1E80A7CD8B}"/>
              </a:ext>
            </a:extLst>
          </p:cNvPr>
          <p:cNvSpPr/>
          <p:nvPr/>
        </p:nvSpPr>
        <p:spPr>
          <a:xfrm>
            <a:off x="10265373" y="377045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B5-1 Connell</a:t>
            </a:r>
          </a:p>
        </p:txBody>
      </p:sp>
      <p:sp>
        <p:nvSpPr>
          <p:cNvPr id="13" name="Rectangle: Rounded Corners 20">
            <a:extLst>
              <a:ext uri="{FF2B5EF4-FFF2-40B4-BE49-F238E27FC236}">
                <a16:creationId xmlns:a16="http://schemas.microsoft.com/office/drawing/2014/main" id="{D51A46EB-56CA-4F31-A1E6-0CA8B91BB988}"/>
              </a:ext>
            </a:extLst>
          </p:cNvPr>
          <p:cNvSpPr/>
          <p:nvPr/>
        </p:nvSpPr>
        <p:spPr>
          <a:xfrm>
            <a:off x="10265373" y="495077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B5-3 Connell</a:t>
            </a:r>
          </a:p>
        </p:txBody>
      </p:sp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A7B4C2AA-618E-4D6C-B9B0-45FAC3EDF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3006" y="841207"/>
            <a:ext cx="5143522" cy="279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28805D8-18AF-41AC-B206-EC36EA63404D}"/>
              </a:ext>
            </a:extLst>
          </p:cNvPr>
          <p:cNvSpPr/>
          <p:nvPr/>
        </p:nvSpPr>
        <p:spPr>
          <a:xfrm>
            <a:off x="5644703" y="1835073"/>
            <a:ext cx="737077" cy="452493"/>
          </a:xfrm>
          <a:prstGeom prst="ellipse">
            <a:avLst/>
          </a:prstGeom>
          <a:noFill/>
          <a:ln w="44450">
            <a:solidFill>
              <a:schemeClr val="tx2">
                <a:lumMod val="75000"/>
                <a:alpha val="99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3C2A64-647E-4EDE-BE12-2E56946598B6}"/>
              </a:ext>
            </a:extLst>
          </p:cNvPr>
          <p:cNvSpPr/>
          <p:nvPr/>
        </p:nvSpPr>
        <p:spPr>
          <a:xfrm>
            <a:off x="3763893" y="2637549"/>
            <a:ext cx="1880810" cy="6482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75000"/>
                <a:alpha val="99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</a:rPr>
              <a:t>Scope this Presentation</a:t>
            </a:r>
          </a:p>
          <a:p>
            <a:pPr algn="ctr"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</a:rPr>
              <a:t>Klystron Gallery – CD-3B</a:t>
            </a:r>
          </a:p>
          <a:p>
            <a:pPr algn="ctr"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</a:rPr>
              <a:t>P.10.6.2.1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2B8DC5-2C5A-42FC-8A3C-4E0D782953DA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4704298" y="2185056"/>
            <a:ext cx="940405" cy="452493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34F2CD9-3B22-4FA2-B53A-D6815203148F}"/>
              </a:ext>
            </a:extLst>
          </p:cNvPr>
          <p:cNvSpPr/>
          <p:nvPr/>
        </p:nvSpPr>
        <p:spPr>
          <a:xfrm>
            <a:off x="429767" y="5754315"/>
            <a:ext cx="10509477" cy="514747"/>
          </a:xfrm>
          <a:prstGeom prst="rect">
            <a:avLst/>
          </a:prstGeom>
          <a:solidFill>
            <a:schemeClr val="bg1"/>
          </a:solidFill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6DFB8FA-168E-4930-BB77-43B100B7B273}"/>
              </a:ext>
            </a:extLst>
          </p:cNvPr>
          <p:cNvSpPr txBox="1">
            <a:spLocks/>
          </p:cNvSpPr>
          <p:nvPr/>
        </p:nvSpPr>
        <p:spPr bwMode="auto">
          <a:xfrm>
            <a:off x="429767" y="3377727"/>
            <a:ext cx="11430000" cy="275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dirty="0"/>
              <a:t>P.6.1 Conventional Facilities (CF) Management</a:t>
            </a:r>
          </a:p>
          <a:p>
            <a:r>
              <a:rPr lang="en-US" sz="2400" dirty="0"/>
              <a:t>P.6.2 Conventional Facilities Building Modifications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P.6.2.1 moved to P10.6 Klystron Gallery Building Modifications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P.6.2.2 Ring-to-Target Beam Transport (RTBT) Modifications  </a:t>
            </a:r>
            <a:endParaRPr lang="en-US" sz="20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000" dirty="0"/>
              <a:t>P.6.2.3 Heating, Ventilation and Air Conditioning (HVAC) Controls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P10.6 Long Lead Procurement Klystron Gallery Building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20899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 - Work Breakdown Structure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135075-D82A-4160-8793-BEA789C8E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90" y="1066800"/>
            <a:ext cx="11430000" cy="522997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FB57EC-FC4A-42BC-A099-64A672E55859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5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2D99A-C111-A64B-8FBA-4AEB5B91C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123" y="913504"/>
            <a:ext cx="3985846" cy="53790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017604-BBEA-7D4D-B463-FDE4C4706178}"/>
              </a:ext>
            </a:extLst>
          </p:cNvPr>
          <p:cNvSpPr/>
          <p:nvPr/>
        </p:nvSpPr>
        <p:spPr>
          <a:xfrm>
            <a:off x="6096001" y="3801438"/>
            <a:ext cx="1465780" cy="852754"/>
          </a:xfrm>
          <a:prstGeom prst="rect">
            <a:avLst/>
          </a:prstGeom>
          <a:noFill/>
          <a:ln w="38100" cap="rnd">
            <a:solidFill>
              <a:srgbClr val="0070C0"/>
            </a:solidFill>
            <a:round/>
          </a:ln>
          <a:effectLst>
            <a:softEdge rad="127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AF461-534A-4EC7-8672-BF38E07A4179}"/>
              </a:ext>
            </a:extLst>
          </p:cNvPr>
          <p:cNvSpPr txBox="1"/>
          <p:nvPr/>
        </p:nvSpPr>
        <p:spPr>
          <a:xfrm>
            <a:off x="6357136" y="5082372"/>
            <a:ext cx="943509" cy="216982"/>
          </a:xfrm>
          <a:prstGeom prst="rect">
            <a:avLst/>
          </a:prstGeom>
          <a:solidFill>
            <a:srgbClr val="FFE2C5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Luke Santee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429E5-DCE6-4E17-AD7E-665FE55F59E5}"/>
              </a:ext>
            </a:extLst>
          </p:cNvPr>
          <p:cNvSpPr txBox="1"/>
          <p:nvPr/>
        </p:nvSpPr>
        <p:spPr>
          <a:xfrm>
            <a:off x="9127222" y="3952198"/>
            <a:ext cx="1384182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</a:rPr>
              <a:t>Moved to </a:t>
            </a:r>
            <a:r>
              <a:rPr lang="en-US" sz="1400" dirty="0">
                <a:latin typeface="+mn-lt"/>
              </a:rPr>
              <a:t>P.10.6.2.1 </a:t>
            </a:r>
            <a:r>
              <a:rPr lang="en-US" sz="1200" dirty="0">
                <a:latin typeface="+mn-lt"/>
              </a:rPr>
              <a:t>LONG LEAD PROCUREMENT (LLP)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9606A-018D-42E6-A383-919477EAD11F}"/>
              </a:ext>
            </a:extLst>
          </p:cNvPr>
          <p:cNvSpPr txBox="1"/>
          <p:nvPr/>
        </p:nvSpPr>
        <p:spPr>
          <a:xfrm>
            <a:off x="9127222" y="5530327"/>
            <a:ext cx="1384182" cy="674031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</a:rPr>
              <a:t>Moved to</a:t>
            </a:r>
            <a:r>
              <a:rPr lang="en-US" sz="1400" dirty="0">
                <a:latin typeface="+mn-lt"/>
              </a:rPr>
              <a:t> P.10.6.2.3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(LLP)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3D62C98-DF6D-4970-AAB6-96D06DF9C6B5}"/>
              </a:ext>
            </a:extLst>
          </p:cNvPr>
          <p:cNvSpPr/>
          <p:nvPr/>
        </p:nvSpPr>
        <p:spPr>
          <a:xfrm>
            <a:off x="7709483" y="3849187"/>
            <a:ext cx="1384183" cy="79695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17CA450-BAE9-4C4E-A61E-67266EE5C0AD}"/>
              </a:ext>
            </a:extLst>
          </p:cNvPr>
          <p:cNvSpPr/>
          <p:nvPr/>
        </p:nvSpPr>
        <p:spPr>
          <a:xfrm>
            <a:off x="7701093" y="5468866"/>
            <a:ext cx="1384183" cy="79695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0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D625D9-74E1-9146-9D7F-6504E5052BC9}"/>
              </a:ext>
            </a:extLst>
          </p:cNvPr>
          <p:cNvSpPr/>
          <p:nvPr/>
        </p:nvSpPr>
        <p:spPr>
          <a:xfrm>
            <a:off x="9971127" y="36130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26308-0E2B-469F-AFFB-9377C42AB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01" y="3219175"/>
            <a:ext cx="6335086" cy="279103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3F15FED-4C61-40BF-93BE-17629B1F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248088" y="2893611"/>
            <a:ext cx="4459289" cy="332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8BBDC1-05A2-4BA7-A722-E1EDB4A6F8B7}"/>
              </a:ext>
            </a:extLst>
          </p:cNvPr>
          <p:cNvSpPr txBox="1">
            <a:spLocks/>
          </p:cNvSpPr>
          <p:nvPr/>
        </p:nvSpPr>
        <p:spPr bwMode="auto">
          <a:xfrm>
            <a:off x="429767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Scope – Klystron Gallery Construction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E25F07-C2A9-46A6-8BAC-5D90D6414AF6}"/>
              </a:ext>
            </a:extLst>
          </p:cNvPr>
          <p:cNvSpPr txBox="1">
            <a:spLocks/>
          </p:cNvSpPr>
          <p:nvPr/>
        </p:nvSpPr>
        <p:spPr bwMode="auto">
          <a:xfrm>
            <a:off x="5850453" y="899556"/>
            <a:ext cx="5241191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200" b="1" dirty="0">
                <a:latin typeface="+mj-lt"/>
              </a:rPr>
              <a:t>Accelerator Cooling (AC)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(2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) 150 HP pumps, pump bases and header piping installed to (5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) Transmitter Rack Cooling Carts (TRCC)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DI Water polishing loop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Branch piping from TRCC’s to technical equipment hose connections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Hydrostatic testing, flushing and drying of piping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4442FF-CA78-4841-A54D-4F91A77379AF}"/>
              </a:ext>
            </a:extLst>
          </p:cNvPr>
          <p:cNvSpPr txBox="1">
            <a:spLocks/>
          </p:cNvSpPr>
          <p:nvPr/>
        </p:nvSpPr>
        <p:spPr bwMode="auto">
          <a:xfrm>
            <a:off x="815394" y="2243001"/>
            <a:ext cx="4942514" cy="54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/>
              <a:t>Controls (CT)</a:t>
            </a:r>
          </a:p>
          <a:p>
            <a:pPr>
              <a:spcBef>
                <a:spcPts val="0"/>
              </a:spcBef>
              <a:buFont typeface="Century Gothic" panose="020B0502020202020204" pitchFamily="34" charset="0"/>
              <a:buChar char="–"/>
            </a:pPr>
            <a:r>
              <a:rPr lang="en-US" sz="1200" dirty="0"/>
              <a:t>DI water system controls</a:t>
            </a:r>
          </a:p>
          <a:p>
            <a:pPr>
              <a:spcBef>
                <a:spcPts val="0"/>
              </a:spcBef>
              <a:buFont typeface="Century Gothic" panose="020B0502020202020204" pitchFamily="34" charset="0"/>
              <a:buChar char="–"/>
            </a:pPr>
            <a:r>
              <a:rPr lang="en-US" sz="1200" dirty="0"/>
              <a:t>HVAC system controls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4D2EFF-E750-4421-A98E-FCA018851857}"/>
              </a:ext>
            </a:extLst>
          </p:cNvPr>
          <p:cNvSpPr txBox="1">
            <a:spLocks/>
          </p:cNvSpPr>
          <p:nvPr/>
        </p:nvSpPr>
        <p:spPr bwMode="auto">
          <a:xfrm>
            <a:off x="773716" y="924790"/>
            <a:ext cx="52411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200" b="1" dirty="0">
                <a:latin typeface="+mj-lt"/>
              </a:rPr>
              <a:t>Conventional Facilities (CF)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New Rooftop HVAC Unit, piping , and Ductwork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New Pump Room 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13.8 kV Switchgear and Building Electrical Services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Fire protection and detection (VESDA) expanded</a:t>
            </a: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22415DE7-A9EB-4695-8A38-BAF0B3536908}"/>
              </a:ext>
            </a:extLst>
          </p:cNvPr>
          <p:cNvSpPr/>
          <p:nvPr/>
        </p:nvSpPr>
        <p:spPr>
          <a:xfrm>
            <a:off x="4218065" y="2326026"/>
            <a:ext cx="1430520" cy="268612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B5-4 Williams</a:t>
            </a:r>
          </a:p>
        </p:txBody>
      </p:sp>
      <p:sp>
        <p:nvSpPr>
          <p:cNvPr id="15" name="Rectangle: Rounded Corners 20">
            <a:extLst>
              <a:ext uri="{FF2B5EF4-FFF2-40B4-BE49-F238E27FC236}">
                <a16:creationId xmlns:a16="http://schemas.microsoft.com/office/drawing/2014/main" id="{2BB80D37-4F73-44CB-B91E-E3B4B812445D}"/>
              </a:ext>
            </a:extLst>
          </p:cNvPr>
          <p:cNvSpPr/>
          <p:nvPr/>
        </p:nvSpPr>
        <p:spPr>
          <a:xfrm>
            <a:off x="10189121" y="862191"/>
            <a:ext cx="1417906" cy="232069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B3-6 Norman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6A1AC9-3610-49BA-ACEE-A6590562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453" y="2192649"/>
            <a:ext cx="5437464" cy="535367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Radio Frequency (RF)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en-US" sz="1200" dirty="0"/>
              <a:t>Installed hanger grid system down to ~14’ above finished floor</a:t>
            </a:r>
          </a:p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046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– Level 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5" name="Content Placeholder 94">
            <a:extLst>
              <a:ext uri="{FF2B5EF4-FFF2-40B4-BE49-F238E27FC236}">
                <a16:creationId xmlns:a16="http://schemas.microsoft.com/office/drawing/2014/main" id="{06ADB5B1-269F-4239-904B-B71EDE2FF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5049" y="813008"/>
            <a:ext cx="8623596" cy="54893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3DEDE-D589-4D0A-95AA-6163C5ECCC8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5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4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7BC4AB-32CC-4070-9B1B-7DF104FD8235}"/>
              </a:ext>
            </a:extLst>
          </p:cNvPr>
          <p:cNvSpPr txBox="1">
            <a:spLocks/>
          </p:cNvSpPr>
          <p:nvPr/>
        </p:nvSpPr>
        <p:spPr bwMode="auto">
          <a:xfrm>
            <a:off x="439781" y="290054"/>
            <a:ext cx="4610506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Progress since CD-2/3</a:t>
            </a:r>
          </a:p>
        </p:txBody>
      </p:sp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54EE989-B95E-4E44-A48F-6D458DE5F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69" y="2621610"/>
            <a:ext cx="3021617" cy="3440587"/>
          </a:xfrm>
          <a:prstGeom prst="rect">
            <a:avLst/>
          </a:prstGeom>
        </p:spPr>
      </p:pic>
      <p:pic>
        <p:nvPicPr>
          <p:cNvPr id="16" name="Picture 15" descr="A picture containing indoor, scaffolding, metal, handcart&#10;&#10;Description automatically generated">
            <a:extLst>
              <a:ext uri="{FF2B5EF4-FFF2-40B4-BE49-F238E27FC236}">
                <a16:creationId xmlns:a16="http://schemas.microsoft.com/office/drawing/2014/main" id="{1B7DB612-9806-483F-A89A-5C98F4AE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265" y="2616091"/>
            <a:ext cx="2937682" cy="3446106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2CCB137E-71A8-4388-A6CA-855EC1BED197}"/>
              </a:ext>
            </a:extLst>
          </p:cNvPr>
          <p:cNvSpPr/>
          <p:nvPr/>
        </p:nvSpPr>
        <p:spPr>
          <a:xfrm>
            <a:off x="4068104" y="5146308"/>
            <a:ext cx="2590799" cy="612559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402C72-97A0-42D8-9F23-D2416CC98451}"/>
              </a:ext>
            </a:extLst>
          </p:cNvPr>
          <p:cNvSpPr txBox="1"/>
          <p:nvPr/>
        </p:nvSpPr>
        <p:spPr>
          <a:xfrm>
            <a:off x="511729" y="867284"/>
            <a:ext cx="110973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Klystron Gallery</a:t>
            </a: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+mn-lt"/>
              </a:rPr>
              <a:t>Klystron Gallery Construction complete and released for installation of technical equipment. DOE Klystron Gallery ready for installation milestone met with Substantial Completion April 6, 2021.</a:t>
            </a:r>
          </a:p>
          <a:p>
            <a:pPr marL="742950" lvl="1" indent="-285750">
              <a:buFont typeface="Arial" panose="020B0604020202020204" pitchFamily="34" charset="0"/>
              <a:buChar char="‒"/>
            </a:pPr>
            <a:endParaRPr lang="en-US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+mn-lt"/>
              </a:rPr>
              <a:t>As built drawings and project close-out in progress</a:t>
            </a:r>
          </a:p>
        </p:txBody>
      </p:sp>
    </p:spTree>
    <p:extLst>
      <p:ext uri="{BB962C8B-B14F-4D97-AF65-F5344CB8AC3E}">
        <p14:creationId xmlns:p14="http://schemas.microsoft.com/office/powerpoint/2010/main" val="932158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Charge:</a:t>
            </a:r>
            <a:r>
              <a:rPr lang="en-US" b="1" baseline="0">
                <a:solidFill>
                  <a:schemeClr val="bg1"/>
                </a:solidFill>
              </a:rPr>
              <a:t> 4,5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FA5E3-845D-4E35-897E-02017E9CA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038" y="767708"/>
            <a:ext cx="6159352" cy="28366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67" y="3723211"/>
            <a:ext cx="11430000" cy="2769029"/>
          </a:xfrm>
        </p:spPr>
        <p:txBody>
          <a:bodyPr numCol="2"/>
          <a:lstStyle/>
          <a:p>
            <a:r>
              <a:rPr lang="en-US" dirty="0"/>
              <a:t>Coordination with Operations</a:t>
            </a:r>
          </a:p>
          <a:p>
            <a:pPr lvl="1"/>
            <a:r>
              <a:rPr lang="en-US" sz="1600" dirty="0"/>
              <a:t>Protected existing operating equipment from damage, temperature swings, or excessive dust</a:t>
            </a:r>
          </a:p>
          <a:p>
            <a:pPr lvl="1"/>
            <a:r>
              <a:rPr lang="en-US" sz="1600" dirty="0"/>
              <a:t>Coordinated operations access and HVCM movements through construction area throughout project</a:t>
            </a:r>
          </a:p>
          <a:p>
            <a:pPr lvl="1"/>
            <a:r>
              <a:rPr lang="en-US" sz="1600" dirty="0"/>
              <a:t>Allowed ongoing access to PPS equipment</a:t>
            </a:r>
          </a:p>
          <a:p>
            <a:pPr lvl="1"/>
            <a:r>
              <a:rPr lang="en-US" sz="1600" dirty="0"/>
              <a:t>Coordinated Fire Detection outages throughout welding operations</a:t>
            </a:r>
          </a:p>
          <a:p>
            <a:pPr marL="398463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Coordinated utility tie-ins requiring SNS system shutdown</a:t>
            </a:r>
          </a:p>
          <a:p>
            <a:pPr lvl="1"/>
            <a:r>
              <a:rPr lang="en-US" sz="1600" dirty="0"/>
              <a:t>Coordinated road closures as necessary</a:t>
            </a:r>
          </a:p>
          <a:p>
            <a:pPr lvl="1"/>
            <a:r>
              <a:rPr lang="en-US" sz="1600" dirty="0"/>
              <a:t>Zero lost beamtime resulting from project execution</a:t>
            </a:r>
          </a:p>
          <a:p>
            <a:pPr marL="398463" lvl="1" indent="0">
              <a:buNone/>
            </a:pPr>
            <a:endParaRPr lang="en-US" sz="1400" dirty="0"/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DA1E41-FBD1-44F9-B021-D6152FC66C4F}"/>
              </a:ext>
            </a:extLst>
          </p:cNvPr>
          <p:cNvSpPr txBox="1">
            <a:spLocks/>
          </p:cNvSpPr>
          <p:nvPr/>
        </p:nvSpPr>
        <p:spPr bwMode="auto">
          <a:xfrm>
            <a:off x="512546" y="365760"/>
            <a:ext cx="666235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Progress since CD-2/3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2215117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F2FB-63DC-4541-A670-556D2BA9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4375615" cy="445424"/>
          </a:xfrm>
        </p:spPr>
        <p:txBody>
          <a:bodyPr/>
          <a:lstStyle/>
          <a:p>
            <a:r>
              <a:rPr lang="en-US" dirty="0"/>
              <a:t>Civil / Structural Scope</a:t>
            </a:r>
          </a:p>
        </p:txBody>
      </p:sp>
      <p:pic>
        <p:nvPicPr>
          <p:cNvPr id="12" name="Picture 11" descr="A picture containing ground, outdoor, farm machine&#10;&#10;Description automatically generated">
            <a:extLst>
              <a:ext uri="{FF2B5EF4-FFF2-40B4-BE49-F238E27FC236}">
                <a16:creationId xmlns:a16="http://schemas.microsoft.com/office/drawing/2014/main" id="{2F7AD7F8-F9D5-4E5D-B4C0-6FB728C1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25" y="3504034"/>
            <a:ext cx="3254056" cy="2311630"/>
          </a:xfrm>
          <a:prstGeom prst="rect">
            <a:avLst/>
          </a:prstGeom>
        </p:spPr>
      </p:pic>
      <p:pic>
        <p:nvPicPr>
          <p:cNvPr id="16" name="Picture 15" descr="A picture containing outdoor, truck, road, sky&#10;&#10;Description automatically generated">
            <a:extLst>
              <a:ext uri="{FF2B5EF4-FFF2-40B4-BE49-F238E27FC236}">
                <a16:creationId xmlns:a16="http://schemas.microsoft.com/office/drawing/2014/main" id="{183C51EA-472C-4F88-907F-26CD40ADA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65" y="1486645"/>
            <a:ext cx="3254056" cy="17347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771077-A651-46BC-B1AD-130132262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933" y="1438429"/>
            <a:ext cx="3696201" cy="2156322"/>
          </a:xfrm>
          <a:prstGeom prst="rect">
            <a:avLst/>
          </a:prstGeom>
        </p:spPr>
      </p:pic>
      <p:pic>
        <p:nvPicPr>
          <p:cNvPr id="20" name="Picture 19" descr="A picture containing sky, outdoor, truck, parked&#10;&#10;Description automatically generated">
            <a:extLst>
              <a:ext uri="{FF2B5EF4-FFF2-40B4-BE49-F238E27FC236}">
                <a16:creationId xmlns:a16="http://schemas.microsoft.com/office/drawing/2014/main" id="{946AB4DB-9C14-417C-9D22-857CEF56B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946" y="1168638"/>
            <a:ext cx="3855221" cy="24925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F9A94A-5797-4C25-98EF-61EB1400AA47}"/>
              </a:ext>
            </a:extLst>
          </p:cNvPr>
          <p:cNvSpPr txBox="1"/>
          <p:nvPr/>
        </p:nvSpPr>
        <p:spPr>
          <a:xfrm>
            <a:off x="8749050" y="3661144"/>
            <a:ext cx="245188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September 1, 2020</a:t>
            </a:r>
          </a:p>
        </p:txBody>
      </p:sp>
      <p:pic>
        <p:nvPicPr>
          <p:cNvPr id="23" name="Picture 22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BE3178B1-F87D-403A-9FE1-0D2C6188C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743" y="3746377"/>
            <a:ext cx="3680906" cy="28362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9A87DF-D4B0-423C-8783-12630AE0AB0D}"/>
              </a:ext>
            </a:extLst>
          </p:cNvPr>
          <p:cNvSpPr txBox="1"/>
          <p:nvPr/>
        </p:nvSpPr>
        <p:spPr>
          <a:xfrm>
            <a:off x="3332025" y="6326254"/>
            <a:ext cx="245188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September 17, 2020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16FAEE7-2BC8-4914-9DDB-F52A37D2F27E}"/>
              </a:ext>
            </a:extLst>
          </p:cNvPr>
          <p:cNvSpPr/>
          <p:nvPr/>
        </p:nvSpPr>
        <p:spPr>
          <a:xfrm>
            <a:off x="10126258" y="53371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D5BA478-2EC5-4909-89E9-EDFE2ECB15FA}"/>
              </a:ext>
            </a:extLst>
          </p:cNvPr>
          <p:cNvSpPr txBox="1">
            <a:spLocks/>
          </p:cNvSpPr>
          <p:nvPr/>
        </p:nvSpPr>
        <p:spPr bwMode="auto">
          <a:xfrm>
            <a:off x="512546" y="365760"/>
            <a:ext cx="666235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Progress since CD-2/3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3551682312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PR template" id="{9B011BC1-9364-430C-9962-CA45AEF448F3}" vid="{2AD3CDB5-B9F3-42C6-8011-5284A57D994C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IPR Presentation Template</Template>
  <TotalTime>69</TotalTime>
  <Words>1902</Words>
  <Application>Microsoft Office PowerPoint</Application>
  <PresentationFormat>Widescreen</PresentationFormat>
  <Paragraphs>280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Arial Narrow</vt:lpstr>
      <vt:lpstr>Century Gothic</vt:lpstr>
      <vt:lpstr>Times New Roman</vt:lpstr>
      <vt:lpstr>ORNL</vt:lpstr>
      <vt:lpstr>PowerPoint Presentation</vt:lpstr>
      <vt:lpstr>Outline </vt:lpstr>
      <vt:lpstr>Scope – Klystron Gallery Construction  </vt:lpstr>
      <vt:lpstr>Scope - Work Breakdown Structure </vt:lpstr>
      <vt:lpstr>PowerPoint Presentation</vt:lpstr>
      <vt:lpstr>Organization – Level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Final Design Status</vt:lpstr>
      <vt:lpstr>Transition to RF Installation</vt:lpstr>
      <vt:lpstr>Cost and Schedule</vt:lpstr>
      <vt:lpstr>Labor Profile</vt:lpstr>
      <vt:lpstr>Risk Register </vt:lpstr>
      <vt:lpstr>ES&amp;Q and Covid-19 Impacts</vt:lpstr>
      <vt:lpstr>12-Month Look-Ahead</vt:lpstr>
      <vt:lpstr>Lessons Learned </vt:lpstr>
      <vt:lpstr>Lessons Learned (cont’d)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Santee, Luke</dc:creator>
  <cp:keywords/>
  <dc:description/>
  <cp:lastModifiedBy>Connell, Mark</cp:lastModifiedBy>
  <cp:revision>7</cp:revision>
  <dcterms:created xsi:type="dcterms:W3CDTF">2021-08-27T16:03:41Z</dcterms:created>
  <dcterms:modified xsi:type="dcterms:W3CDTF">2021-08-30T17:39:57Z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