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319" r:id="rId5"/>
    <p:sldId id="1431" r:id="rId6"/>
    <p:sldId id="1373" r:id="rId7"/>
    <p:sldId id="449" r:id="rId8"/>
    <p:sldId id="1374" r:id="rId9"/>
    <p:sldId id="446" r:id="rId10"/>
    <p:sldId id="453" r:id="rId11"/>
    <p:sldId id="454" r:id="rId12"/>
    <p:sldId id="1375" r:id="rId13"/>
    <p:sldId id="1376" r:id="rId14"/>
    <p:sldId id="1432" r:id="rId15"/>
    <p:sldId id="304" r:id="rId16"/>
    <p:sldId id="452" r:id="rId17"/>
  </p:sldIdLst>
  <p:sldSz cx="12192000" cy="68580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C1E"/>
    <a:srgbClr val="282CEB"/>
    <a:srgbClr val="08B556"/>
    <a:srgbClr val="FFFF00"/>
    <a:srgbClr val="FFED99"/>
    <a:srgbClr val="E9D98B"/>
    <a:srgbClr val="FFFFFF"/>
    <a:srgbClr val="FFCC66"/>
    <a:srgbClr val="9A9B9D"/>
    <a:srgbClr val="AEB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4BB2AF-B341-1243-B742-A49E5E497094}" v="2" dt="2021-08-17T18:50:17.9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3" autoAdjust="0"/>
    <p:restoredTop sz="95161" autoAdjust="0"/>
  </p:normalViewPr>
  <p:slideViewPr>
    <p:cSldViewPr snapToGrid="0" showGuides="1">
      <p:cViewPr varScale="1">
        <p:scale>
          <a:sx n="112" d="100"/>
          <a:sy n="112" d="100"/>
        </p:scale>
        <p:origin x="4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014" y="6644077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8/30/2021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" y="6644079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8" y="6636895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73517"/>
            <a:ext cx="7435436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" y="6636895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>
            <a:lvl1pPr marL="28892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A1AE5-746F-4057-86D7-F0AA4F73942C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2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20E19-8932-43D2-8486-22CBE0B2C373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33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2109215"/>
            <a:ext cx="4702700" cy="755905"/>
          </a:xfrm>
        </p:spPr>
        <p:txBody>
          <a:bodyPr/>
          <a:lstStyle/>
          <a:p>
            <a:r>
              <a:rPr lang="en-US" b="1" dirty="0"/>
              <a:t>DOE/SC Independent Project Review of the Proton Power Upgrade Project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2314AD-83B8-6E4A-B9A7-E11C3868B27F}"/>
              </a:ext>
            </a:extLst>
          </p:cNvPr>
          <p:cNvSpPr txBox="1">
            <a:spLocks/>
          </p:cNvSpPr>
          <p:nvPr/>
        </p:nvSpPr>
        <p:spPr bwMode="auto">
          <a:xfrm>
            <a:off x="347472" y="3519890"/>
            <a:ext cx="5983631" cy="158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John Galambos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September 14-17,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2CF9-0429-4A09-BCDF-CF9E3487102D}"/>
              </a:ext>
            </a:extLst>
          </p:cNvPr>
          <p:cNvGrpSpPr/>
          <p:nvPr/>
        </p:nvGrpSpPr>
        <p:grpSpPr>
          <a:xfrm>
            <a:off x="6664003" y="1467358"/>
            <a:ext cx="3240473" cy="3273716"/>
            <a:chOff x="6945943" y="1033555"/>
            <a:chExt cx="3750440" cy="37995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4A4EB3-0E48-456A-BC84-EC0BC3DC6208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45943" y="1033555"/>
              <a:ext cx="2382192" cy="2382192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B269DE-4986-46AB-B747-CCA1CE35B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47"/>
            <a:stretch/>
          </p:blipFill>
          <p:spPr>
            <a:xfrm>
              <a:off x="8628438" y="1658698"/>
              <a:ext cx="2067945" cy="2067945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A3A831-DC07-4E67-B120-C5F7EA1E8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78631" y="2998273"/>
              <a:ext cx="1834794" cy="1834794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589B06-3CAE-4C9F-BA9C-B8C39C4D7B4B}"/>
              </a:ext>
            </a:extLst>
          </p:cNvPr>
          <p:cNvSpPr txBox="1"/>
          <p:nvPr/>
        </p:nvSpPr>
        <p:spPr>
          <a:xfrm>
            <a:off x="347472" y="1327150"/>
            <a:ext cx="60388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PPU 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418527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6B73-5F6E-B540-80F5-7E64F978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PPU has a well defined contingency spend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B8E74-AE64-F74B-ACA9-C38CBA918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336271"/>
            <a:ext cx="6690500" cy="4185458"/>
          </a:xfrm>
        </p:spPr>
        <p:txBody>
          <a:bodyPr/>
          <a:lstStyle/>
          <a:p>
            <a:r>
              <a:rPr lang="en-US" sz="2400" dirty="0"/>
              <a:t>Defines the process for how we pick contingency spend choices</a:t>
            </a:r>
          </a:p>
          <a:p>
            <a:pPr lvl="1"/>
            <a:r>
              <a:rPr lang="en-US" sz="2000" dirty="0"/>
              <a:t>Project office proposes (FPD approves) when to release contingency</a:t>
            </a:r>
          </a:p>
          <a:p>
            <a:pPr lvl="2"/>
            <a:r>
              <a:rPr lang="en-US" sz="1600" dirty="0"/>
              <a:t>Consider remaining risks, budget authorization, “opportunity” for leveraging ongoing procurements, …</a:t>
            </a:r>
          </a:p>
          <a:p>
            <a:pPr lvl="1"/>
            <a:r>
              <a:rPr lang="en-US" sz="2000" dirty="0"/>
              <a:t>Choice of spending based on input from project + </a:t>
            </a:r>
            <a:r>
              <a:rPr lang="en-US" sz="2000" dirty="0" err="1"/>
              <a:t>NScD</a:t>
            </a:r>
            <a:endParaRPr lang="en-US" sz="2000" dirty="0"/>
          </a:p>
          <a:p>
            <a:pPr lvl="1"/>
            <a:r>
              <a:rPr lang="en-US" sz="2000" dirty="0"/>
              <a:t>Decision is communicated to BES</a:t>
            </a:r>
          </a:p>
          <a:p>
            <a:pPr lvl="1"/>
            <a:r>
              <a:rPr lang="en-US" sz="2000" dirty="0"/>
              <a:t>Exercised this process for the spare cryomodule</a:t>
            </a:r>
          </a:p>
          <a:p>
            <a:pPr marL="398463" lvl="1" indent="0">
              <a:buNone/>
            </a:pPr>
            <a:endParaRPr lang="en-US" sz="2000" dirty="0"/>
          </a:p>
          <a:p>
            <a:r>
              <a:rPr lang="en-US" sz="2400" dirty="0"/>
              <a:t>See review website “Contingency spend plan” under project documents</a:t>
            </a:r>
          </a:p>
          <a:p>
            <a:endParaRPr lang="en-US" sz="24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D752A-B018-FA46-8EF4-764902522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774" y="1361208"/>
            <a:ext cx="3664309" cy="47500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214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6B73-5F6E-B540-80F5-7E64F978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PPU has a contingency spend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B8E74-AE64-F74B-ACA9-C38CBA918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853440"/>
            <a:ext cx="11411712" cy="2328672"/>
          </a:xfrm>
        </p:spPr>
        <p:txBody>
          <a:bodyPr/>
          <a:lstStyle/>
          <a:p>
            <a:r>
              <a:rPr lang="en-US" sz="2400" dirty="0"/>
              <a:t>Lists contingency spend choices</a:t>
            </a:r>
          </a:p>
          <a:p>
            <a:pPr lvl="1"/>
            <a:r>
              <a:rPr lang="en-US" sz="2000" dirty="0"/>
              <a:t>Input from across the directorate</a:t>
            </a:r>
          </a:p>
          <a:p>
            <a:pPr lvl="1"/>
            <a:r>
              <a:rPr lang="en-US" sz="2000" dirty="0"/>
              <a:t>Includes acquisition time, justification, priority</a:t>
            </a:r>
          </a:p>
          <a:p>
            <a:pPr lvl="1"/>
            <a:r>
              <a:rPr lang="en-US" sz="2000" dirty="0"/>
              <a:t>~ $44M identified (beyond project spares)</a:t>
            </a:r>
          </a:p>
          <a:p>
            <a:pPr lvl="1"/>
            <a:r>
              <a:rPr lang="en-US" sz="2000" dirty="0"/>
              <a:t>“Living” list</a:t>
            </a:r>
          </a:p>
          <a:p>
            <a:pPr lvl="1"/>
            <a:endParaRPr lang="en-US" sz="2000" dirty="0"/>
          </a:p>
          <a:p>
            <a:r>
              <a:rPr lang="en-US" sz="2400" dirty="0"/>
              <a:t>See “Contingency spend plan spreadsheet” on review website under project documents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CC55BA-E5C7-3C46-9E57-A5A865DAC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344" y="3554245"/>
            <a:ext cx="6400800" cy="316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1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spending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Retrofit the existing </a:t>
            </a:r>
            <a:r>
              <a:rPr lang="en-US" sz="2400" dirty="0" err="1"/>
              <a:t>Linac</a:t>
            </a:r>
            <a:r>
              <a:rPr lang="en-US" sz="2400" dirty="0"/>
              <a:t> with the PPU low-level RF control system</a:t>
            </a:r>
          </a:p>
          <a:p>
            <a:pPr lvl="1"/>
            <a:r>
              <a:rPr lang="en-US" sz="2000" dirty="0"/>
              <a:t>Improved performance and obsolescence mitigation</a:t>
            </a:r>
          </a:p>
          <a:p>
            <a:pPr lvl="1"/>
            <a:r>
              <a:rPr lang="en-US" sz="2000" dirty="0"/>
              <a:t>&gt;$2M</a:t>
            </a:r>
          </a:p>
          <a:p>
            <a:r>
              <a:rPr lang="en-US" sz="2400" dirty="0"/>
              <a:t>Purchase the critical spares listed on the contingency spend plan spreadsheet</a:t>
            </a:r>
          </a:p>
          <a:p>
            <a:pPr lvl="1"/>
            <a:r>
              <a:rPr lang="en-US" sz="2000" dirty="0"/>
              <a:t>Highest priority spares that support completion of PPU commissioning and early operations</a:t>
            </a:r>
          </a:p>
          <a:p>
            <a:pPr lvl="1"/>
            <a:r>
              <a:rPr lang="en-US" sz="2000" dirty="0"/>
              <a:t>$2.2M</a:t>
            </a:r>
          </a:p>
          <a:p>
            <a:r>
              <a:rPr lang="en-US" sz="2400" dirty="0"/>
              <a:t>Additional items, including:</a:t>
            </a:r>
          </a:p>
          <a:p>
            <a:pPr lvl="1"/>
            <a:r>
              <a:rPr lang="en-US" sz="2000" dirty="0"/>
              <a:t>PPU operational/economical spares totaling $10.2M</a:t>
            </a:r>
          </a:p>
          <a:p>
            <a:pPr lvl="1"/>
            <a:r>
              <a:rPr lang="en-US" sz="2000" dirty="0"/>
              <a:t>NTD requests totaling $8.5M</a:t>
            </a:r>
          </a:p>
          <a:p>
            <a:pPr lvl="1"/>
            <a:r>
              <a:rPr lang="en-US" sz="2000" dirty="0"/>
              <a:t>NSD requests totaling $1.8M</a:t>
            </a:r>
          </a:p>
          <a:p>
            <a:pPr lvl="1"/>
            <a:r>
              <a:rPr lang="en-US" sz="2000" dirty="0"/>
              <a:t>RAD requests totaling $19M</a:t>
            </a:r>
          </a:p>
          <a:p>
            <a:pPr lvl="1"/>
            <a:endParaRPr lang="en-US" sz="2000" dirty="0"/>
          </a:p>
          <a:p>
            <a:r>
              <a:rPr lang="en-US" sz="2400" dirty="0"/>
              <a:t>The above-listed items total ~$44M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6789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C75A5-5B35-E542-9F57-253542EB5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0A9A-015D-AA4C-8179-0E4DD7BDE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0" y="1267096"/>
            <a:ext cx="9401340" cy="5590904"/>
          </a:xfrm>
        </p:spPr>
        <p:txBody>
          <a:bodyPr/>
          <a:lstStyle/>
          <a:p>
            <a:r>
              <a:rPr lang="en-US" sz="2400" dirty="0"/>
              <a:t>Matrixed approach for PPU within </a:t>
            </a:r>
            <a:r>
              <a:rPr lang="en-US" sz="2400" dirty="0" err="1"/>
              <a:t>NScD</a:t>
            </a:r>
            <a:r>
              <a:rPr lang="en-US" sz="2400" dirty="0"/>
              <a:t> is working well</a:t>
            </a:r>
          </a:p>
          <a:p>
            <a:pPr lvl="1"/>
            <a:r>
              <a:rPr lang="en-US" sz="2000" dirty="0"/>
              <a:t>Survived ORNL re-organization unscathed</a:t>
            </a:r>
          </a:p>
          <a:p>
            <a:pPr lvl="1"/>
            <a:endParaRPr lang="en-US" sz="2000" dirty="0"/>
          </a:p>
          <a:p>
            <a:r>
              <a:rPr lang="en-US" sz="2400" dirty="0"/>
              <a:t>Project progress reported to ORNL management regularly</a:t>
            </a:r>
          </a:p>
          <a:p>
            <a:pPr lvl="1"/>
            <a:r>
              <a:rPr lang="en-US" sz="2000" dirty="0"/>
              <a:t>Communicate more regularly with new NScD Director </a:t>
            </a:r>
          </a:p>
          <a:p>
            <a:pPr lvl="1"/>
            <a:endParaRPr lang="en-US" sz="2000" dirty="0"/>
          </a:p>
          <a:p>
            <a:r>
              <a:rPr lang="en-US" sz="2400" dirty="0"/>
              <a:t>Regular communications within the IPT</a:t>
            </a:r>
          </a:p>
          <a:p>
            <a:endParaRPr lang="en-US" sz="2400" dirty="0"/>
          </a:p>
          <a:p>
            <a:r>
              <a:rPr lang="en-US" sz="2400" dirty="0"/>
              <a:t>PPU has a well defined contingency spend process</a:t>
            </a:r>
          </a:p>
        </p:txBody>
      </p:sp>
    </p:spTree>
    <p:extLst>
      <p:ext uri="{BB962C8B-B14F-4D97-AF65-F5344CB8AC3E}">
        <p14:creationId xmlns:p14="http://schemas.microsoft.com/office/powerpoint/2010/main" val="144972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0">
            <a:extLst>
              <a:ext uri="{FF2B5EF4-FFF2-40B4-BE49-F238E27FC236}">
                <a16:creationId xmlns:a16="http://schemas.microsoft.com/office/drawing/2014/main" id="{501BDFE4-54AA-DB4D-9F48-633216CB0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8925" y="881048"/>
            <a:ext cx="5765918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66546F2-9535-46BF-86B1-EEBF4A20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Project 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9BA4A-30A3-4485-89D4-5D6356F44301}"/>
              </a:ext>
            </a:extLst>
          </p:cNvPr>
          <p:cNvSpPr txBox="1"/>
          <p:nvPr/>
        </p:nvSpPr>
        <p:spPr>
          <a:xfrm>
            <a:off x="3335522" y="1414860"/>
            <a:ext cx="108813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+mn-lt"/>
              </a:rPr>
              <a:t>Harriet Kung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21D24B-7C1D-4D8D-A131-0592CEA32DCF}"/>
              </a:ext>
            </a:extLst>
          </p:cNvPr>
          <p:cNvSpPr txBox="1"/>
          <p:nvPr/>
        </p:nvSpPr>
        <p:spPr>
          <a:xfrm>
            <a:off x="9603948" y="2018509"/>
            <a:ext cx="92958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Kurt Fisher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FEE902-76DC-4F12-A57F-5D74BAC9FCF0}"/>
              </a:ext>
            </a:extLst>
          </p:cNvPr>
          <p:cNvSpPr txBox="1"/>
          <p:nvPr/>
        </p:nvSpPr>
        <p:spPr>
          <a:xfrm>
            <a:off x="3285232" y="2077938"/>
            <a:ext cx="113385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+mn-lt"/>
              </a:rPr>
              <a:t>Linda Horton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45F0D1-77C7-400E-90FD-8F7264CAED9F}"/>
              </a:ext>
            </a:extLst>
          </p:cNvPr>
          <p:cNvSpPr txBox="1"/>
          <p:nvPr/>
        </p:nvSpPr>
        <p:spPr>
          <a:xfrm>
            <a:off x="2942330" y="2557316"/>
            <a:ext cx="1481328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u="sng" dirty="0">
                <a:latin typeface="+mn-lt"/>
              </a:rPr>
              <a:t>Linda Horton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3725ED-CE06-4ABB-A70F-206F937F69D3}"/>
              </a:ext>
            </a:extLst>
          </p:cNvPr>
          <p:cNvSpPr txBox="1"/>
          <p:nvPr/>
        </p:nvSpPr>
        <p:spPr>
          <a:xfrm>
            <a:off x="2982147" y="4263705"/>
            <a:ext cx="144151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+mn-lt"/>
              </a:rPr>
              <a:t>Johnny Moore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0C4CBB-7836-4B94-98E3-2B019B7864DB}"/>
              </a:ext>
            </a:extLst>
          </p:cNvPr>
          <p:cNvSpPr txBox="1"/>
          <p:nvPr/>
        </p:nvSpPr>
        <p:spPr>
          <a:xfrm>
            <a:off x="2854914" y="4653021"/>
            <a:ext cx="156874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u="sng" dirty="0">
                <a:latin typeface="+mn-lt"/>
              </a:rPr>
              <a:t>Wendy Cain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+mn-lt"/>
              </a:rPr>
              <a:t>(James Barnard previously)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CD1019-8BF4-4025-BFA5-CB627042B0DD}"/>
              </a:ext>
            </a:extLst>
          </p:cNvPr>
          <p:cNvSpPr txBox="1"/>
          <p:nvPr/>
        </p:nvSpPr>
        <p:spPr>
          <a:xfrm>
            <a:off x="3200784" y="5899167"/>
            <a:ext cx="143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sng" dirty="0">
                <a:latin typeface="+mn-lt"/>
              </a:rPr>
              <a:t>John Galambos</a:t>
            </a:r>
          </a:p>
          <a:p>
            <a:pPr algn="r"/>
            <a:r>
              <a:rPr lang="en-US" sz="1200" u="sng" dirty="0">
                <a:latin typeface="+mn-lt"/>
              </a:rPr>
              <a:t>Mark Champion</a:t>
            </a:r>
          </a:p>
          <a:p>
            <a:pPr algn="r"/>
            <a:r>
              <a:rPr lang="en-US" sz="1200" u="sng" dirty="0">
                <a:latin typeface="+mn-lt"/>
              </a:rPr>
              <a:t>Sang-Ho Kim</a:t>
            </a:r>
          </a:p>
          <a:p>
            <a:pPr algn="r"/>
            <a:r>
              <a:rPr lang="en-US" sz="1200" u="sng" dirty="0">
                <a:latin typeface="+mn-lt"/>
              </a:rPr>
              <a:t>Wayne </a:t>
            </a:r>
            <a:r>
              <a:rPr lang="en-US" sz="1200" u="sng" dirty="0" err="1">
                <a:latin typeface="+mn-lt"/>
              </a:rPr>
              <a:t>Steffey</a:t>
            </a:r>
            <a:endParaRPr lang="en-US" sz="1200" u="sng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30CF9C-133D-4D78-B8A9-27E0B7F68FE5}"/>
              </a:ext>
            </a:extLst>
          </p:cNvPr>
          <p:cNvSpPr txBox="1"/>
          <p:nvPr/>
        </p:nvSpPr>
        <p:spPr>
          <a:xfrm>
            <a:off x="3059172" y="3372095"/>
            <a:ext cx="135991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u="sng" dirty="0">
                <a:latin typeface="+mn-lt"/>
              </a:rPr>
              <a:t>Hannibal Joma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latin typeface="+mn-lt"/>
              </a:rPr>
              <a:t>(Ed Stevens previously)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F6F028-CB70-4400-8023-573E65FF4247}"/>
              </a:ext>
            </a:extLst>
          </p:cNvPr>
          <p:cNvSpPr txBox="1"/>
          <p:nvPr/>
        </p:nvSpPr>
        <p:spPr>
          <a:xfrm>
            <a:off x="3173889" y="5564220"/>
            <a:ext cx="1464923" cy="2585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 dirty="0">
                <a:latin typeface="+mn-lt"/>
              </a:rPr>
              <a:t>Thomas Zacharia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05C918F-D449-1B4D-B37D-0DC3F31EA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576" y="-884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DF2ED7-2416-4C3B-B756-C35F0531EE5C}"/>
              </a:ext>
            </a:extLst>
          </p:cNvPr>
          <p:cNvSpPr/>
          <p:nvPr/>
        </p:nvSpPr>
        <p:spPr>
          <a:xfrm>
            <a:off x="3057762" y="3251156"/>
            <a:ext cx="1481328" cy="691414"/>
          </a:xfrm>
          <a:prstGeom prst="ellipse">
            <a:avLst/>
          </a:prstGeom>
          <a:noFill/>
          <a:ln w="38100">
            <a:solidFill>
              <a:srgbClr val="00B05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334D228-CA2B-4FC9-9D01-78574D71223A}"/>
              </a:ext>
            </a:extLst>
          </p:cNvPr>
          <p:cNvSpPr/>
          <p:nvPr/>
        </p:nvSpPr>
        <p:spPr>
          <a:xfrm>
            <a:off x="3057762" y="4589950"/>
            <a:ext cx="1481328" cy="691414"/>
          </a:xfrm>
          <a:prstGeom prst="ellipse">
            <a:avLst/>
          </a:prstGeom>
          <a:noFill/>
          <a:ln w="38100">
            <a:solidFill>
              <a:srgbClr val="00B05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B596B92-879B-4059-A14B-D832AFEAE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0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91985-2A17-EF4A-8577-B5BCD7BC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ORNL Organization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99737-8277-D54E-A6AB-F20BF8049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90" y="813816"/>
            <a:ext cx="10237796" cy="57842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E168620-CD23-CE4C-B507-E90F9096A098}"/>
              </a:ext>
            </a:extLst>
          </p:cNvPr>
          <p:cNvSpPr/>
          <p:nvPr/>
        </p:nvSpPr>
        <p:spPr>
          <a:xfrm>
            <a:off x="6879772" y="1981200"/>
            <a:ext cx="1175657" cy="606553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F0738-DA5D-344A-89A9-BDF7D2CDB6BA}"/>
              </a:ext>
            </a:extLst>
          </p:cNvPr>
          <p:cNvSpPr/>
          <p:nvPr/>
        </p:nvSpPr>
        <p:spPr>
          <a:xfrm>
            <a:off x="4969110" y="1353313"/>
            <a:ext cx="1534451" cy="556258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D92FFE-D501-0240-9741-309BC0892F56}"/>
              </a:ext>
            </a:extLst>
          </p:cNvPr>
          <p:cNvSpPr/>
          <p:nvPr/>
        </p:nvSpPr>
        <p:spPr>
          <a:xfrm>
            <a:off x="4376927" y="999309"/>
            <a:ext cx="2126634" cy="445769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FA4EDA-B206-DE44-84DD-A1E1FD9E4914}"/>
              </a:ext>
            </a:extLst>
          </p:cNvPr>
          <p:cNvSpPr/>
          <p:nvPr/>
        </p:nvSpPr>
        <p:spPr>
          <a:xfrm>
            <a:off x="8801970" y="1909571"/>
            <a:ext cx="2644140" cy="1094886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0E90841-8E0F-DA4F-8BF6-FFE4FE33FD3D}"/>
              </a:ext>
            </a:extLst>
          </p:cNvPr>
          <p:cNvCxnSpPr>
            <a:cxnSpLocks/>
          </p:cNvCxnSpPr>
          <p:nvPr/>
        </p:nvCxnSpPr>
        <p:spPr>
          <a:xfrm flipH="1" flipV="1">
            <a:off x="6656832" y="1909571"/>
            <a:ext cx="524257" cy="138686"/>
          </a:xfrm>
          <a:prstGeom prst="straightConnector1">
            <a:avLst/>
          </a:prstGeom>
          <a:ln w="381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F6CD90-ED78-7F43-ACAE-919C41866E25}"/>
              </a:ext>
            </a:extLst>
          </p:cNvPr>
          <p:cNvCxnSpPr>
            <a:cxnSpLocks/>
            <a:endCxn id="9" idx="6"/>
          </p:cNvCxnSpPr>
          <p:nvPr/>
        </p:nvCxnSpPr>
        <p:spPr>
          <a:xfrm flipH="1" flipV="1">
            <a:off x="6503561" y="1222194"/>
            <a:ext cx="677530" cy="826064"/>
          </a:xfrm>
          <a:prstGeom prst="straightConnector1">
            <a:avLst/>
          </a:prstGeom>
          <a:ln w="381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D75AFBD-3F97-2646-95FD-2861B9170F03}"/>
              </a:ext>
            </a:extLst>
          </p:cNvPr>
          <p:cNvSpPr txBox="1"/>
          <p:nvPr/>
        </p:nvSpPr>
        <p:spPr>
          <a:xfrm>
            <a:off x="10350176" y="1567939"/>
            <a:ext cx="158496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big projects</a:t>
            </a:r>
          </a:p>
        </p:txBody>
      </p:sp>
    </p:spTree>
    <p:extLst>
      <p:ext uri="{BB962C8B-B14F-4D97-AF65-F5344CB8AC3E}">
        <p14:creationId xmlns:p14="http://schemas.microsoft.com/office/powerpoint/2010/main" val="20014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4E4E75-06B2-CF43-AD82-521B01095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665" y="1474655"/>
            <a:ext cx="9314688" cy="50511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465479-0A1E-094C-B900-262397D6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NScD</a:t>
            </a:r>
            <a:r>
              <a:rPr lang="en-US" dirty="0"/>
              <a:t> organization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762B4E-CA58-AC4C-A5DA-9AFFD9CC8FB0}"/>
              </a:ext>
            </a:extLst>
          </p:cNvPr>
          <p:cNvSpPr/>
          <p:nvPr/>
        </p:nvSpPr>
        <p:spPr>
          <a:xfrm>
            <a:off x="3637182" y="1913902"/>
            <a:ext cx="4238850" cy="439154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98AFC81-D25B-444A-BDDB-8ADCFC484839}"/>
              </a:ext>
            </a:extLst>
          </p:cNvPr>
          <p:cNvSpPr/>
          <p:nvPr/>
        </p:nvSpPr>
        <p:spPr>
          <a:xfrm>
            <a:off x="3928306" y="4076340"/>
            <a:ext cx="1433138" cy="439154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CC39E2-46F3-1243-B1B5-3A6EB5BA8893}"/>
              </a:ext>
            </a:extLst>
          </p:cNvPr>
          <p:cNvGrpSpPr/>
          <p:nvPr/>
        </p:nvGrpSpPr>
        <p:grpSpPr>
          <a:xfrm>
            <a:off x="9677351" y="1913902"/>
            <a:ext cx="1773533" cy="726144"/>
            <a:chOff x="8483277" y="5016634"/>
            <a:chExt cx="1773533" cy="72614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9269F3-E6FF-C045-AD8F-9712F10679CE}"/>
                </a:ext>
              </a:extLst>
            </p:cNvPr>
            <p:cNvSpPr txBox="1"/>
            <p:nvPr/>
          </p:nvSpPr>
          <p:spPr>
            <a:xfrm>
              <a:off x="8838433" y="5206118"/>
              <a:ext cx="1418377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b="1" dirty="0">
                  <a:solidFill>
                    <a:srgbClr val="FF0000"/>
                  </a:solidFill>
                  <a:latin typeface="+mn-lt"/>
                </a:rPr>
                <a:t>new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331B9EC-FA70-E541-B305-7922A355D7AB}"/>
                </a:ext>
              </a:extLst>
            </p:cNvPr>
            <p:cNvSpPr/>
            <p:nvPr/>
          </p:nvSpPr>
          <p:spPr>
            <a:xfrm>
              <a:off x="8483277" y="5016634"/>
              <a:ext cx="1433138" cy="72614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4196DD53-B006-F946-92A2-6317C6A2BF22}"/>
              </a:ext>
            </a:extLst>
          </p:cNvPr>
          <p:cNvSpPr/>
          <p:nvPr/>
        </p:nvSpPr>
        <p:spPr>
          <a:xfrm>
            <a:off x="5639341" y="2794317"/>
            <a:ext cx="2881203" cy="780155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6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84F7C9-915A-4D4E-BAD2-9F3923F7D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419" y="1223449"/>
            <a:ext cx="8263659" cy="484263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EECE73-6565-AF41-8EDE-BAFBEB0A2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PPU project organization is largely stable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1F3739-C417-5C41-B32D-7F73BAD9C027}"/>
              </a:ext>
            </a:extLst>
          </p:cNvPr>
          <p:cNvGrpSpPr/>
          <p:nvPr/>
        </p:nvGrpSpPr>
        <p:grpSpPr>
          <a:xfrm>
            <a:off x="6926793" y="1783910"/>
            <a:ext cx="5233644" cy="286232"/>
            <a:chOff x="6678592" y="1817930"/>
            <a:chExt cx="5233644" cy="2862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111BE0-0069-5C4E-9032-662B274F0654}"/>
                </a:ext>
              </a:extLst>
            </p:cNvPr>
            <p:cNvSpPr txBox="1"/>
            <p:nvPr/>
          </p:nvSpPr>
          <p:spPr>
            <a:xfrm>
              <a:off x="7992701" y="1817930"/>
              <a:ext cx="3919535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400" dirty="0">
                  <a:solidFill>
                    <a:srgbClr val="FF0000"/>
                  </a:solidFill>
                  <a:latin typeface="+mn-lt"/>
                </a:rPr>
                <a:t>Ken Andersen replaced Paul </a:t>
              </a:r>
              <a:r>
                <a:rPr lang="en-US" sz="1400" dirty="0" err="1">
                  <a:solidFill>
                    <a:srgbClr val="FF0000"/>
                  </a:solidFill>
                  <a:latin typeface="+mn-lt"/>
                </a:rPr>
                <a:t>Langan</a:t>
              </a:r>
              <a:endParaRPr lang="en-US" sz="14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4A25BCC-F09A-1840-BB70-6179AD7DBA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8592" y="1961046"/>
              <a:ext cx="131410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D13ADFE-D570-A842-9BD0-D757C5E894B7}"/>
              </a:ext>
            </a:extLst>
          </p:cNvPr>
          <p:cNvGrpSpPr/>
          <p:nvPr/>
        </p:nvGrpSpPr>
        <p:grpSpPr>
          <a:xfrm>
            <a:off x="435685" y="1223449"/>
            <a:ext cx="2063889" cy="480131"/>
            <a:chOff x="868787" y="1223449"/>
            <a:chExt cx="2063889" cy="4801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B161B7-4CCB-7C47-8D24-280042AE8F36}"/>
                </a:ext>
              </a:extLst>
            </p:cNvPr>
            <p:cNvSpPr txBox="1"/>
            <p:nvPr/>
          </p:nvSpPr>
          <p:spPr>
            <a:xfrm>
              <a:off x="868787" y="1223449"/>
              <a:ext cx="1615886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400" dirty="0">
                  <a:solidFill>
                    <a:srgbClr val="FF0000"/>
                  </a:solidFill>
                  <a:latin typeface="+mn-lt"/>
                </a:rPr>
                <a:t>Currently being reconstituted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47567EE-0E19-1C4A-B9C8-3A3D448229DF}"/>
                </a:ext>
              </a:extLst>
            </p:cNvPr>
            <p:cNvCxnSpPr>
              <a:cxnSpLocks/>
            </p:cNvCxnSpPr>
            <p:nvPr/>
          </p:nvCxnSpPr>
          <p:spPr>
            <a:xfrm>
              <a:off x="2342367" y="1463515"/>
              <a:ext cx="590309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67E392-2382-7145-B739-254F123ED4AC}"/>
              </a:ext>
            </a:extLst>
          </p:cNvPr>
          <p:cNvGrpSpPr/>
          <p:nvPr/>
        </p:nvGrpSpPr>
        <p:grpSpPr>
          <a:xfrm>
            <a:off x="9190299" y="4411900"/>
            <a:ext cx="3271638" cy="480131"/>
            <a:chOff x="6798852" y="1624031"/>
            <a:chExt cx="3271638" cy="4801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68625A-54AA-8948-B31D-DC45CF9EC04E}"/>
                </a:ext>
              </a:extLst>
            </p:cNvPr>
            <p:cNvSpPr txBox="1"/>
            <p:nvPr/>
          </p:nvSpPr>
          <p:spPr>
            <a:xfrm>
              <a:off x="7584560" y="1624031"/>
              <a:ext cx="2485930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400" dirty="0">
                  <a:solidFill>
                    <a:srgbClr val="FF0000"/>
                  </a:solidFill>
                  <a:latin typeface="+mn-lt"/>
                </a:rPr>
                <a:t>Nick Evans replaced Charlotte </a:t>
              </a:r>
              <a:r>
                <a:rPr lang="en-US" sz="1400" dirty="0" err="1">
                  <a:solidFill>
                    <a:srgbClr val="FF0000"/>
                  </a:solidFill>
                  <a:latin typeface="+mn-lt"/>
                </a:rPr>
                <a:t>Barbier</a:t>
              </a:r>
              <a:endParaRPr lang="en-US" sz="14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CC2A48B-84B0-A04B-BC32-5534BF27AA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8852" y="1961046"/>
              <a:ext cx="78570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538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46B73-5F6E-B540-80F5-7E64F978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PPU interaction with </a:t>
            </a:r>
            <a:r>
              <a:rPr lang="en-US" dirty="0" err="1"/>
              <a:t>NScD</a:t>
            </a:r>
            <a:r>
              <a:rPr lang="en-US" dirty="0"/>
              <a:t>/ORNL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B8E74-AE64-F74B-ACA9-C38CBA918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80160"/>
            <a:ext cx="11430000" cy="5022062"/>
          </a:xfrm>
        </p:spPr>
        <p:txBody>
          <a:bodyPr/>
          <a:lstStyle/>
          <a:p>
            <a:r>
              <a:rPr lang="en-US" sz="2400" dirty="0"/>
              <a:t>I direct report to Ken Andersen(</a:t>
            </a:r>
            <a:r>
              <a:rPr lang="en-US" sz="2400" dirty="0" err="1"/>
              <a:t>NScD</a:t>
            </a:r>
            <a:r>
              <a:rPr lang="en-US" sz="2400" dirty="0"/>
              <a:t> ALD)</a:t>
            </a:r>
          </a:p>
          <a:p>
            <a:pPr lvl="1"/>
            <a:r>
              <a:rPr lang="en-US" sz="2000" dirty="0"/>
              <a:t>Weekly 1-on-1 meetings</a:t>
            </a:r>
          </a:p>
          <a:p>
            <a:endParaRPr lang="en-US" sz="2400" dirty="0"/>
          </a:p>
          <a:p>
            <a:r>
              <a:rPr lang="en-US" sz="2400" dirty="0" err="1"/>
              <a:t>NScD</a:t>
            </a:r>
            <a:r>
              <a:rPr lang="en-US" sz="2400" dirty="0"/>
              <a:t> leadership:  daily VC meetings</a:t>
            </a:r>
          </a:p>
          <a:p>
            <a:endParaRPr lang="en-US" sz="2400" dirty="0"/>
          </a:p>
          <a:p>
            <a:r>
              <a:rPr lang="en-US" sz="2400" dirty="0"/>
              <a:t>Bi-monthly </a:t>
            </a:r>
            <a:r>
              <a:rPr lang="en-US" sz="2400" dirty="0" err="1"/>
              <a:t>NScD</a:t>
            </a:r>
            <a:r>
              <a:rPr lang="en-US" sz="2400" dirty="0"/>
              <a:t> cabinet meetings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Monthly meeting with ORNL “projects of distinction”</a:t>
            </a:r>
          </a:p>
          <a:p>
            <a:endParaRPr lang="en-US" sz="2400" dirty="0"/>
          </a:p>
          <a:p>
            <a:r>
              <a:rPr lang="en-US" sz="2400" dirty="0"/>
              <a:t>Bi-weekly mtg. with RAD director on operational issues and matrix staff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Rectangle: Rounded Corners 20">
            <a:extLst>
              <a:ext uri="{FF2B5EF4-FFF2-40B4-BE49-F238E27FC236}">
                <a16:creationId xmlns:a16="http://schemas.microsoft.com/office/drawing/2014/main" id="{92C70ABA-A7FD-054F-BC2D-22D7BD42ECF4}"/>
              </a:ext>
            </a:extLst>
          </p:cNvPr>
          <p:cNvSpPr/>
          <p:nvPr/>
        </p:nvSpPr>
        <p:spPr>
          <a:xfrm>
            <a:off x="10318659" y="423361"/>
            <a:ext cx="1747404" cy="264833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Charge 5</a:t>
            </a:r>
          </a:p>
        </p:txBody>
      </p:sp>
    </p:spTree>
    <p:extLst>
      <p:ext uri="{BB962C8B-B14F-4D97-AF65-F5344CB8AC3E}">
        <p14:creationId xmlns:p14="http://schemas.microsoft.com/office/powerpoint/2010/main" val="121162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AAED-8D94-594F-9082-25859891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49A4-D112-2940-AB5A-3E7830520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13" y="1228606"/>
            <a:ext cx="11430000" cy="5355074"/>
          </a:xfrm>
        </p:spPr>
        <p:txBody>
          <a:bodyPr/>
          <a:lstStyle/>
          <a:p>
            <a:r>
              <a:rPr lang="en-US" sz="2400" dirty="0"/>
              <a:t>Bi-weekly meetings with Wendy Cain (FPD) + participation in weekly L2 meetings + monthly project metrics meetings</a:t>
            </a:r>
          </a:p>
          <a:p>
            <a:endParaRPr lang="en-US" sz="2400" dirty="0"/>
          </a:p>
          <a:p>
            <a:r>
              <a:rPr lang="en-US" sz="2400" dirty="0"/>
              <a:t>Regular bi-monthly meetings with sponsor</a:t>
            </a:r>
          </a:p>
          <a:p>
            <a:pPr lvl="1"/>
            <a:r>
              <a:rPr lang="en-US" sz="2000" dirty="0"/>
              <a:t>Monthly IPT project conference call</a:t>
            </a:r>
          </a:p>
          <a:p>
            <a:pPr lvl="1"/>
            <a:r>
              <a:rPr lang="en-US" sz="2000" dirty="0"/>
              <a:t>Mid-month call with BES project manager (Hannibal </a:t>
            </a:r>
            <a:r>
              <a:rPr lang="en-US" sz="2000" dirty="0" err="1"/>
              <a:t>Joma</a:t>
            </a:r>
            <a:r>
              <a:rPr lang="en-US" sz="2000" dirty="0"/>
              <a:t>) + Wendy Cain</a:t>
            </a:r>
          </a:p>
          <a:p>
            <a:pPr lvl="1"/>
            <a:endParaRPr lang="en-US" sz="2000" dirty="0"/>
          </a:p>
          <a:p>
            <a:r>
              <a:rPr lang="en-US" sz="2400" dirty="0"/>
              <a:t>Brief update on PPU progress communicated to BES by Ken Andersen weekly</a:t>
            </a:r>
          </a:p>
          <a:p>
            <a:endParaRPr lang="en-US" sz="2400" dirty="0"/>
          </a:p>
          <a:p>
            <a:r>
              <a:rPr lang="en-US" sz="2400" dirty="0"/>
              <a:t>Monthly progress report to BES</a:t>
            </a:r>
          </a:p>
          <a:p>
            <a:endParaRPr lang="en-US" sz="2400" dirty="0"/>
          </a:p>
          <a:p>
            <a:r>
              <a:rPr lang="en-US" sz="2400" dirty="0"/>
              <a:t>COVID impact to OPA monthly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861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B89B8-5FD4-2C4C-9A2F-BDC31503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ORNL Reorganization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4DAB4-20B4-154E-B946-4F716E58E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73214"/>
            <a:ext cx="11430000" cy="5029007"/>
          </a:xfrm>
        </p:spPr>
        <p:txBody>
          <a:bodyPr/>
          <a:lstStyle/>
          <a:p>
            <a:r>
              <a:rPr lang="en-US" sz="2400" dirty="0"/>
              <a:t>ORNL underwent a “re-imagining” reorganization over the past year</a:t>
            </a:r>
          </a:p>
          <a:p>
            <a:pPr lvl="1"/>
            <a:r>
              <a:rPr lang="en-US" sz="2000" dirty="0"/>
              <a:t>Adding a “section” management layer between divisions and groups</a:t>
            </a:r>
          </a:p>
          <a:p>
            <a:pPr lvl="1"/>
            <a:r>
              <a:rPr lang="en-US" sz="2000" dirty="0"/>
              <a:t>PPU matrixed functions are generally retained through the new division structures</a:t>
            </a:r>
          </a:p>
          <a:p>
            <a:pPr marL="398463" lvl="1" indent="0">
              <a:buNone/>
            </a:pPr>
            <a:endParaRPr lang="en-US" sz="2000" dirty="0"/>
          </a:p>
          <a:p>
            <a:r>
              <a:rPr lang="en-US" sz="2400" dirty="0"/>
              <a:t>Some impact to PPU </a:t>
            </a:r>
          </a:p>
          <a:p>
            <a:pPr lvl="2"/>
            <a:r>
              <a:rPr lang="en-US" dirty="0"/>
              <a:t>E.g., W. </a:t>
            </a:r>
            <a:r>
              <a:rPr lang="en-US" dirty="0" err="1"/>
              <a:t>Steffey</a:t>
            </a:r>
            <a:r>
              <a:rPr lang="en-US" dirty="0"/>
              <a:t> and C. </a:t>
            </a:r>
            <a:r>
              <a:rPr lang="en-US" dirty="0" err="1"/>
              <a:t>Barbier</a:t>
            </a:r>
            <a:r>
              <a:rPr lang="en-US" dirty="0"/>
              <a:t>  are now group leaders</a:t>
            </a:r>
          </a:p>
          <a:p>
            <a:pPr lvl="2"/>
            <a:r>
              <a:rPr lang="en-US" dirty="0"/>
              <a:t>ESH&amp;Q staff are part of lab organizations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We are working with </a:t>
            </a:r>
            <a:r>
              <a:rPr lang="en-US" sz="2400" dirty="0" err="1"/>
              <a:t>NScD</a:t>
            </a:r>
            <a:r>
              <a:rPr lang="en-US" sz="2400" dirty="0"/>
              <a:t> on the PPU staff ramp-down plan</a:t>
            </a:r>
          </a:p>
          <a:p>
            <a:pPr lvl="1"/>
            <a:r>
              <a:rPr lang="en-US" sz="2000" dirty="0"/>
              <a:t>Have benchmarked SNS accelerator staff levels with other facilities to get a better handle on target level</a:t>
            </a:r>
          </a:p>
          <a:p>
            <a:pPr lvl="1"/>
            <a:r>
              <a:rPr lang="en-US" sz="2000" dirty="0"/>
              <a:t>Will be subject of 2022 BES triennial operations review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52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0AAC-CFB6-8742-AF47-F575B170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collaboration is going well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D2856-DBB5-EC4E-84BF-7DAE25657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01" y="1228606"/>
            <a:ext cx="11430000" cy="5355074"/>
          </a:xfrm>
        </p:spPr>
        <p:txBody>
          <a:bodyPr/>
          <a:lstStyle/>
          <a:p>
            <a:r>
              <a:rPr lang="en-US" dirty="0"/>
              <a:t>There are many </a:t>
            </a:r>
            <a:r>
              <a:rPr lang="en-US" dirty="0" err="1"/>
              <a:t>JLab</a:t>
            </a:r>
            <a:r>
              <a:rPr lang="en-US" dirty="0"/>
              <a:t> interactions / communication channels</a:t>
            </a:r>
          </a:p>
          <a:p>
            <a:pPr lvl="1"/>
            <a:r>
              <a:rPr lang="en-US" dirty="0"/>
              <a:t>PPU L2 weekly mtg., </a:t>
            </a:r>
          </a:p>
          <a:p>
            <a:pPr lvl="1"/>
            <a:r>
              <a:rPr lang="en-US" dirty="0"/>
              <a:t>SCL weekly mtg., </a:t>
            </a:r>
          </a:p>
          <a:p>
            <a:pPr lvl="1"/>
            <a:r>
              <a:rPr lang="en-US" dirty="0"/>
              <a:t>Weekly update report to PPU project office</a:t>
            </a:r>
          </a:p>
          <a:p>
            <a:pPr lvl="1"/>
            <a:r>
              <a:rPr lang="en-US" dirty="0"/>
              <a:t>Monthly status reports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collaboration is based on an established history of successfully working together</a:t>
            </a:r>
          </a:p>
          <a:p>
            <a:pPr lvl="1"/>
            <a:r>
              <a:rPr lang="en-US" dirty="0"/>
              <a:t>Helped during COVID with limited travel possibilities</a:t>
            </a:r>
          </a:p>
          <a:p>
            <a:pPr marL="398463" lvl="1" indent="0">
              <a:buNone/>
            </a:pPr>
            <a:endParaRPr lang="en-US" dirty="0"/>
          </a:p>
        </p:txBody>
      </p:sp>
      <p:sp>
        <p:nvSpPr>
          <p:cNvPr id="4" name="Rectangle: Rounded Corners 20">
            <a:extLst>
              <a:ext uri="{FF2B5EF4-FFF2-40B4-BE49-F238E27FC236}">
                <a16:creationId xmlns:a16="http://schemas.microsoft.com/office/drawing/2014/main" id="{390AACFA-F33C-F144-999F-2C7FFFFB345F}"/>
              </a:ext>
            </a:extLst>
          </p:cNvPr>
          <p:cNvSpPr/>
          <p:nvPr/>
        </p:nvSpPr>
        <p:spPr>
          <a:xfrm>
            <a:off x="9934195" y="2000384"/>
            <a:ext cx="1747404" cy="264833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</a:rPr>
              <a:t>B8-6  Daly</a:t>
            </a:r>
          </a:p>
        </p:txBody>
      </p:sp>
    </p:spTree>
    <p:extLst>
      <p:ext uri="{BB962C8B-B14F-4D97-AF65-F5344CB8AC3E}">
        <p14:creationId xmlns:p14="http://schemas.microsoft.com/office/powerpoint/2010/main" val="175248510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PR template" id="{9B011BC1-9364-430C-9962-CA45AEF448F3}" vid="{2AD3CDB5-B9F3-42C6-8011-5284A57D994C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1</TotalTime>
  <Words>604</Words>
  <Application>Microsoft Office PowerPoint</Application>
  <PresentationFormat>Widescreen</PresentationFormat>
  <Paragraphs>125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Arial Narrow</vt:lpstr>
      <vt:lpstr>Century Gothic</vt:lpstr>
      <vt:lpstr>ORNL</vt:lpstr>
      <vt:lpstr>PowerPoint Presentation</vt:lpstr>
      <vt:lpstr>Integrated Project Team</vt:lpstr>
      <vt:lpstr>ORNL Organization</vt:lpstr>
      <vt:lpstr>NScD organization</vt:lpstr>
      <vt:lpstr>PPU project organization is largely stable</vt:lpstr>
      <vt:lpstr>PPU interaction with NScD/ORNL leadership</vt:lpstr>
      <vt:lpstr>DOE communications</vt:lpstr>
      <vt:lpstr>ORNL Reorganization</vt:lpstr>
      <vt:lpstr>JLab collaboration is going well </vt:lpstr>
      <vt:lpstr>PPU has a well defined contingency spend process</vt:lpstr>
      <vt:lpstr>PPU has a contingency spend list</vt:lpstr>
      <vt:lpstr>Contingency spending opportunities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Galambos, John D.</dc:creator>
  <cp:keywords/>
  <dc:description/>
  <cp:lastModifiedBy>Woody, Angela</cp:lastModifiedBy>
  <cp:revision>1</cp:revision>
  <dcterms:created xsi:type="dcterms:W3CDTF">2021-08-17T18:49:02Z</dcterms:created>
  <dcterms:modified xsi:type="dcterms:W3CDTF">2021-08-30T18:20:03Z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