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19" r:id="rId5"/>
    <p:sldId id="446" r:id="rId6"/>
    <p:sldId id="447" r:id="rId7"/>
    <p:sldId id="2738" r:id="rId8"/>
    <p:sldId id="2741" r:id="rId9"/>
    <p:sldId id="2734" r:id="rId10"/>
    <p:sldId id="2737" r:id="rId11"/>
    <p:sldId id="2732" r:id="rId12"/>
    <p:sldId id="2733" r:id="rId13"/>
    <p:sldId id="449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861"/>
    <a:srgbClr val="ADB1B2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5" autoAdjust="0"/>
    <p:restoredTop sz="95238" autoAdjust="0"/>
  </p:normalViewPr>
  <p:slideViewPr>
    <p:cSldViewPr snapToGrid="0" showGuides="1">
      <p:cViewPr varScale="1">
        <p:scale>
          <a:sx n="119" d="100"/>
          <a:sy n="119" d="100"/>
        </p:scale>
        <p:origin x="931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4512" y="14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04710216651523"/>
          <c:y val="0.83235949408827026"/>
          <c:w val="0.6499057956669696"/>
          <c:h val="0.14583001787200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Procurements Awarded to Date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13-4B28-AA83-05593EF0CB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613-4B28-AA83-05593EF0CB6C}"/>
              </c:ext>
            </c:extLst>
          </c:dPt>
          <c:dLbls>
            <c:dLbl>
              <c:idx val="0"/>
              <c:layout>
                <c:manualLayout>
                  <c:x val="-6.073527746159315E-2"/>
                  <c:y val="-0.326875790427872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$87M</a:t>
                    </a:r>
                  </a:p>
                  <a:p>
                    <a:pPr>
                      <a:defRPr/>
                    </a:pPr>
                    <a:r>
                      <a:rPr lang="en-US" b="1" dirty="0"/>
                      <a:t>86%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83072329049227"/>
                      <c:h val="0.158943220778841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613-4B28-AA83-05593EF0CB6C}"/>
                </c:ext>
              </c:extLst>
            </c:dLbl>
            <c:dLbl>
              <c:idx val="1"/>
              <c:layout>
                <c:manualLayout>
                  <c:x val="0.11393969473776688"/>
                  <c:y val="0.11850624412665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$</a:t>
                    </a:r>
                    <a:fld id="{286FDFA1-A008-4AAD-AC08-D45F3C4BE502}" type="VALUE">
                      <a:rPr lang="en-US" b="1" smtClean="0"/>
                      <a:pPr>
                        <a:defRPr/>
                      </a:pPr>
                      <a:t>[VALUE]</a:t>
                    </a:fld>
                    <a:r>
                      <a:rPr lang="en-US" b="1" dirty="0"/>
                      <a:t>M</a:t>
                    </a:r>
                  </a:p>
                  <a:p>
                    <a:pPr>
                      <a:defRPr/>
                    </a:pPr>
                    <a:r>
                      <a:rPr lang="en-US" b="1" dirty="0"/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75813688709171"/>
                      <c:h val="0.123657397873876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13-4B28-AA83-05593EF0C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Awarded to Date</c:v>
                </c:pt>
                <c:pt idx="1">
                  <c:v>Awards to Go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80.3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3-4B28-AA83-05593EF0C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04710216651523"/>
          <c:y val="0.83235949408827026"/>
          <c:w val="0.6499057956669696"/>
          <c:h val="0.14583001787200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0.26588</cdr:x>
      <cdr:y>0.01762</cdr:y>
    </cdr:from>
    <cdr:to>
      <cdr:x>0.72713</cdr:x>
      <cdr:y>0.09161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095136-83EB-4A0A-B545-17C3A29B6215}"/>
            </a:ext>
          </a:extLst>
        </cdr:cNvPr>
        <cdr:cNvSpPr txBox="1"/>
      </cdr:nvSpPr>
      <cdr:spPr>
        <a:xfrm xmlns:a="http://schemas.openxmlformats.org/drawingml/2006/main">
          <a:off x="1297442" y="61544"/>
          <a:ext cx="2250831" cy="2585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ct val="90000"/>
            </a:lnSpc>
          </a:pPr>
          <a:r>
            <a:rPr lang="en-US" sz="1200" dirty="0">
              <a:latin typeface="+mn-lt"/>
            </a:rPr>
            <a:t>Total Procurements = $101M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8/26/2021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Again, are these prime or burdened dollar figures?</a:t>
            </a:r>
          </a:p>
          <a:p>
            <a:endParaRPr lang="en-US" dirty="0"/>
          </a:p>
          <a:p>
            <a:r>
              <a:rPr lang="en-US" dirty="0"/>
              <a:t>For Jefferson Lab, is this just the CD-3B figure for procurement of cryomodule parts?</a:t>
            </a:r>
          </a:p>
          <a:p>
            <a:endParaRPr lang="en-US" dirty="0"/>
          </a:p>
          <a:p>
            <a:r>
              <a:rPr lang="en-US" dirty="0"/>
              <a:t>Where is Research Instruments, the cavity provider?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9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Again, are these prime or burdened dollar figures?</a:t>
            </a:r>
          </a:p>
          <a:p>
            <a:endParaRPr lang="en-US" dirty="0"/>
          </a:p>
          <a:p>
            <a:r>
              <a:rPr lang="en-US" dirty="0"/>
              <a:t>For Jefferson Lab, is this just the CD-3B figure for procurement of cryomodule parts?</a:t>
            </a:r>
          </a:p>
          <a:p>
            <a:endParaRPr lang="en-US" dirty="0"/>
          </a:p>
          <a:p>
            <a:r>
              <a:rPr lang="en-US" dirty="0"/>
              <a:t>Where is Research Instruments, the cavity provider?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0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50976"/>
            <a:ext cx="11430000" cy="535838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940682" y="6274851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555217" y="6292697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Director’s Review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June  2-4, 2020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60" y="2377440"/>
            <a:ext cx="4719478" cy="688847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93870" y="3689350"/>
            <a:ext cx="5702131" cy="140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Markus Camfield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Procurement Manager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5B3E2-A2E7-4054-8ABC-417B2D2E23B0}"/>
              </a:ext>
            </a:extLst>
          </p:cNvPr>
          <p:cNvSpPr txBox="1"/>
          <p:nvPr/>
        </p:nvSpPr>
        <p:spPr>
          <a:xfrm>
            <a:off x="469646" y="1514447"/>
            <a:ext cx="69067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Procurement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C94193-C098-4891-8685-625B2B44592F}"/>
              </a:ext>
            </a:extLst>
          </p:cNvPr>
          <p:cNvGrpSpPr/>
          <p:nvPr/>
        </p:nvGrpSpPr>
        <p:grpSpPr>
          <a:xfrm>
            <a:off x="6850664" y="1514447"/>
            <a:ext cx="3240473" cy="3273717"/>
            <a:chOff x="6945943" y="1033555"/>
            <a:chExt cx="3750440" cy="37995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2D1D6-F7DB-4EAE-A2E7-0C23BFFD7BDE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1D67B4-642A-4967-9AD9-DBCD29754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006D60-67D7-4E23-9D79-35FF1DD20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0AB9-2251-45CB-B2D2-09BB59CA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D86F9-B13F-4BBB-AD75-A139D3FBF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PPU Procurement Group is appropriately staffed to complete the remaining procurements.  </a:t>
            </a:r>
          </a:p>
          <a:p>
            <a:endParaRPr lang="en-US" sz="2400" dirty="0"/>
          </a:p>
          <a:p>
            <a:r>
              <a:rPr lang="en-US" sz="2400" dirty="0"/>
              <a:t>Procurement Procedures and Approved Purchasing System in Place.</a:t>
            </a:r>
          </a:p>
          <a:p>
            <a:endParaRPr lang="en-US" sz="2400" dirty="0"/>
          </a:p>
          <a:p>
            <a:r>
              <a:rPr lang="en-US" sz="2400" dirty="0"/>
              <a:t>Procurements have progressed well and 86% ($87M) of procurements (&gt;$150k) have been awarded.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  </a:t>
            </a:r>
            <a:endParaRPr lang="en-US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86% of procurements (&gt;$150k) have been awarded as planned in the baseline schedule. </a:t>
            </a:r>
          </a:p>
          <a:p>
            <a:endParaRPr lang="en-US" sz="2400" dirty="0"/>
          </a:p>
          <a:p>
            <a:r>
              <a:rPr lang="en-US" sz="2400" dirty="0"/>
              <a:t>Procurement staff will continue working with the PPU technical staff to prioritize procurements upon completion of Procurement Readiness Reviews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8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7CCA-550A-4781-A659-D1184479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D39F-4E34-4E22-A212-CDFF4753C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Staff</a:t>
            </a:r>
          </a:p>
          <a:p>
            <a:pPr lvl="1"/>
            <a:r>
              <a:rPr lang="en-US" dirty="0"/>
              <a:t>Markus Camfield, Procurement Manager</a:t>
            </a:r>
          </a:p>
          <a:p>
            <a:pPr lvl="1"/>
            <a:r>
              <a:rPr lang="en-US" dirty="0"/>
              <a:t>Barbara Shaw, Procurement Officer</a:t>
            </a:r>
          </a:p>
          <a:p>
            <a:pPr lvl="1"/>
            <a:r>
              <a:rPr lang="en-US" dirty="0"/>
              <a:t>Stacey Johnson, Procurement Officer</a:t>
            </a:r>
          </a:p>
          <a:p>
            <a:pPr lvl="1"/>
            <a:r>
              <a:rPr lang="en-US" dirty="0"/>
              <a:t>Liz Lynch, Procurement Officer</a:t>
            </a:r>
          </a:p>
          <a:p>
            <a:pPr marL="398463" lvl="1" indent="0">
              <a:buNone/>
            </a:pPr>
            <a:endParaRPr lang="en-US" dirty="0"/>
          </a:p>
          <a:p>
            <a:r>
              <a:rPr lang="en-US" dirty="0"/>
              <a:t>Additional support is provided by other procurement groups in the ORNL Contracts Division for lower $ value commercial purchases, construction subcontracts, and partner lab agreements.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4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F8B6-E91B-462A-8A34-CF11156E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Strategy and Delivery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B9024-3A23-461E-B4BB-553A784CF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PPU Procurement staff follow ORNL Procurement Operating Practices (copy on Indico site) that are approved by DOE and in accordance with UT-Battelle Prime Contract.  </a:t>
            </a:r>
          </a:p>
          <a:p>
            <a:r>
              <a:rPr lang="en-US" sz="2400" dirty="0"/>
              <a:t>Various procurement strategies and delivery methods are available to be utilized consisting of:</a:t>
            </a:r>
          </a:p>
          <a:p>
            <a:pPr lvl="1">
              <a:tabLst>
                <a:tab pos="6343650" algn="l"/>
                <a:tab pos="6573838" algn="l"/>
              </a:tabLst>
            </a:pPr>
            <a:r>
              <a:rPr lang="en-US" dirty="0"/>
              <a:t>Subcontract/Purchase Order*	-	Fixed Price*</a:t>
            </a:r>
          </a:p>
          <a:p>
            <a:pPr lvl="1">
              <a:tabLst>
                <a:tab pos="6343650" algn="l"/>
                <a:tab pos="6573838" algn="l"/>
              </a:tabLst>
            </a:pPr>
            <a:r>
              <a:rPr lang="en-US" dirty="0"/>
              <a:t>Basic Ordering Agreement	-	Time and Materials</a:t>
            </a:r>
          </a:p>
          <a:p>
            <a:pPr lvl="1">
              <a:tabLst>
                <a:tab pos="6343650" algn="l"/>
                <a:tab pos="6573838" algn="l"/>
              </a:tabLst>
            </a:pPr>
            <a:r>
              <a:rPr lang="en-US" dirty="0"/>
              <a:t>Task Order	-	Cost-Reimbursement</a:t>
            </a:r>
          </a:p>
          <a:p>
            <a:pPr lvl="1">
              <a:tabLst>
                <a:tab pos="6343650" algn="l"/>
                <a:tab pos="6573838" algn="l"/>
              </a:tabLst>
            </a:pPr>
            <a:r>
              <a:rPr lang="en-US" dirty="0"/>
              <a:t>Standardized Items/Bulk Purchase	-	Incremental Funding*</a:t>
            </a:r>
          </a:p>
          <a:p>
            <a:pPr lvl="1"/>
            <a:r>
              <a:rPr lang="en-US" dirty="0"/>
              <a:t>Subcontract/PO with Options*</a:t>
            </a:r>
          </a:p>
          <a:p>
            <a:pPr marL="398463" lvl="1" indent="0">
              <a:buNone/>
            </a:pPr>
            <a:r>
              <a:rPr lang="en-US" dirty="0"/>
              <a:t>	</a:t>
            </a:r>
            <a:r>
              <a:rPr lang="en-US" sz="2000" dirty="0"/>
              <a:t>*primary types</a:t>
            </a:r>
          </a:p>
          <a:p>
            <a:r>
              <a:rPr lang="en-US" sz="2400" dirty="0"/>
              <a:t>Fixed price agreements place the responsibility to perform within the stated price on the subcontractor and have been used at every opportunity.</a:t>
            </a:r>
          </a:p>
        </p:txBody>
      </p:sp>
    </p:spTree>
    <p:extLst>
      <p:ext uri="{BB962C8B-B14F-4D97-AF65-F5344CB8AC3E}">
        <p14:creationId xmlns:p14="http://schemas.microsoft.com/office/powerpoint/2010/main" val="135394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F8B6-E91B-462A-8A34-CF11156E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Strategy and Delivery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B9024-3A23-461E-B4BB-553A784CF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competitive procurements use a Best Value approach with evaluation criteria and an evaluation team to score offers.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sz="2200" dirty="0"/>
              <a:t>Typical Evaluation Criteria includes </a:t>
            </a:r>
          </a:p>
          <a:p>
            <a:pPr lvl="2"/>
            <a:r>
              <a:rPr lang="en-US" dirty="0"/>
              <a:t>Offeror’s understanding of the Technical Requirements (often request manufacturing plan and schedule)</a:t>
            </a:r>
          </a:p>
          <a:p>
            <a:pPr lvl="2"/>
            <a:r>
              <a:rPr lang="en-US" dirty="0"/>
              <a:t>Offeror’s Relevant Experience</a:t>
            </a:r>
          </a:p>
          <a:p>
            <a:pPr lvl="2"/>
            <a:r>
              <a:rPr lang="en-US" dirty="0"/>
              <a:t>Offeror’s Quality Assurance Program</a:t>
            </a:r>
          </a:p>
          <a:p>
            <a:pPr marL="742950" lvl="2" indent="0">
              <a:buNone/>
            </a:pPr>
            <a:endParaRPr lang="en-US" sz="1600" dirty="0"/>
          </a:p>
          <a:p>
            <a:r>
              <a:rPr lang="en-US" dirty="0"/>
              <a:t>For early project procurements, the procurement process started prior to ESAAB approval in order to be ready for award when approval was received. </a:t>
            </a:r>
          </a:p>
        </p:txBody>
      </p:sp>
    </p:spTree>
    <p:extLst>
      <p:ext uri="{BB962C8B-B14F-4D97-AF65-F5344CB8AC3E}">
        <p14:creationId xmlns:p14="http://schemas.microsoft.com/office/powerpoint/2010/main" val="18417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F8B6-E91B-462A-8A34-CF11156E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Tracking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64FF37-6870-44C7-984E-DB5F4324AF8E}"/>
              </a:ext>
            </a:extLst>
          </p:cNvPr>
          <p:cNvSpPr txBox="1">
            <a:spLocks/>
          </p:cNvSpPr>
          <p:nvPr/>
        </p:nvSpPr>
        <p:spPr>
          <a:xfrm>
            <a:off x="537177" y="907415"/>
            <a:ext cx="11322590" cy="5570658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86% of procurements (&gt;$150k) have been awarded as planned in the baseline schedule. 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2BACC4E-AAE4-4126-A96F-FA10D83E6EE5}"/>
              </a:ext>
            </a:extLst>
          </p:cNvPr>
          <p:cNvGraphicFramePr/>
          <p:nvPr/>
        </p:nvGraphicFramePr>
        <p:xfrm>
          <a:off x="6228784" y="2199992"/>
          <a:ext cx="4879818" cy="349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972E25-B212-47E1-9218-D9675A7C2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35396"/>
              </p:ext>
            </p:extLst>
          </p:nvPr>
        </p:nvGraphicFramePr>
        <p:xfrm>
          <a:off x="1646604" y="2116428"/>
          <a:ext cx="7919428" cy="3262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3013">
                  <a:extLst>
                    <a:ext uri="{9D8B030D-6E8A-4147-A177-3AD203B41FA5}">
                      <a16:colId xmlns:a16="http://schemas.microsoft.com/office/drawing/2014/main" val="608490480"/>
                    </a:ext>
                  </a:extLst>
                </a:gridCol>
                <a:gridCol w="1724817">
                  <a:extLst>
                    <a:ext uri="{9D8B030D-6E8A-4147-A177-3AD203B41FA5}">
                      <a16:colId xmlns:a16="http://schemas.microsoft.com/office/drawing/2014/main" val="1345552396"/>
                    </a:ext>
                  </a:extLst>
                </a:gridCol>
                <a:gridCol w="1985498">
                  <a:extLst>
                    <a:ext uri="{9D8B030D-6E8A-4147-A177-3AD203B41FA5}">
                      <a16:colId xmlns:a16="http://schemas.microsoft.com/office/drawing/2014/main" val="4244221633"/>
                    </a:ext>
                  </a:extLst>
                </a:gridCol>
                <a:gridCol w="1836100">
                  <a:extLst>
                    <a:ext uri="{9D8B030D-6E8A-4147-A177-3AD203B41FA5}">
                      <a16:colId xmlns:a16="http://schemas.microsoft.com/office/drawing/2014/main" val="3521374339"/>
                    </a:ext>
                  </a:extLst>
                </a:gridCol>
              </a:tblGrid>
              <a:tr h="51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 dirty="0">
                          <a:effectLst/>
                        </a:rPr>
                        <a:t> Phase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 dirty="0">
                          <a:effectLst/>
                        </a:rPr>
                        <a:t>Late 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u="none" strike="noStrike" dirty="0">
                          <a:effectLst/>
                        </a:rPr>
                        <a:t>On-Time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 dirty="0">
                          <a:effectLst/>
                        </a:rPr>
                        <a:t>Total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979807"/>
                  </a:ext>
                </a:extLst>
              </a:tr>
              <a:tr h="51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  CD-1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9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10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12677"/>
                  </a:ext>
                </a:extLst>
              </a:tr>
              <a:tr h="51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  CD-3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5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10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15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259131"/>
                  </a:ext>
                </a:extLst>
              </a:tr>
              <a:tr h="51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  CD-3a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53979"/>
                  </a:ext>
                </a:extLst>
              </a:tr>
              <a:tr h="51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  CD-3b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16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16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848"/>
                  </a:ext>
                </a:extLst>
              </a:tr>
              <a:tr h="664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Grand Total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6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36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42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83" marR="25983" marT="25983" marB="0" anchor="b">
                    <a:lnL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8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4C886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80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74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F8B6-E91B-462A-8A34-CF11156E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B9024-3A23-461E-B4BB-553A784C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0975"/>
            <a:ext cx="11430000" cy="582331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/>
              <a:t>Total funded value for all PPU project procurements to date = $106M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includes partnership agreements, Marketplace orders, construction, small dollar PO’s placed by the Rapid Purchasing Group, and PO’s placed by PPU Procurement</a:t>
            </a:r>
          </a:p>
          <a:p>
            <a:r>
              <a:rPr lang="en-US" sz="1800" dirty="0"/>
              <a:t>(42) procurements awarded </a:t>
            </a:r>
            <a:r>
              <a:rPr lang="en-US" sz="1800" b="1" dirty="0">
                <a:solidFill>
                  <a:srgbClr val="FF0000"/>
                </a:solidFill>
              </a:rPr>
              <a:t>(&gt;$150K) </a:t>
            </a:r>
            <a:r>
              <a:rPr lang="en-US" sz="1800" dirty="0"/>
              <a:t>for a total funded value of = $87M / 86%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/>
              <a:t>Note: all costs shown are unburdened.  </a:t>
            </a:r>
            <a:r>
              <a:rPr lang="en-US" sz="1200" dirty="0">
                <a:solidFill>
                  <a:srgbClr val="FF0000"/>
                </a:solidFill>
              </a:rPr>
              <a:t>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05353-0021-4ECF-B47C-552CDC14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99" y="2280145"/>
            <a:ext cx="5022015" cy="3856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BBCBF-DE35-4FE8-8412-36949BDFE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0145"/>
            <a:ext cx="5220152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F8B6-E91B-462A-8A34-CF11156E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Status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64FF37-6870-44C7-984E-DB5F4324AF8E}"/>
              </a:ext>
            </a:extLst>
          </p:cNvPr>
          <p:cNvSpPr txBox="1">
            <a:spLocks/>
          </p:cNvSpPr>
          <p:nvPr/>
        </p:nvSpPr>
        <p:spPr>
          <a:xfrm>
            <a:off x="537177" y="907415"/>
            <a:ext cx="11322590" cy="5570658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  <a:cs typeface="Arial" panose="020B0604020202020204" pitchFamily="34" charset="0"/>
              </a:rPr>
              <a:t>Total Number of Procurements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&gt;$150K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Awarded to date  = $87M (86%)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>
                <a:latin typeface="+mn-lt"/>
                <a:cs typeface="Calibri" panose="020F0502020204030204" pitchFamily="34" charset="0"/>
              </a:rPr>
              <a:t>Top 10 by dollar value:</a:t>
            </a:r>
          </a:p>
          <a:p>
            <a:pPr marL="914400" lvl="2" indent="-284163">
              <a:buFont typeface="Century Gothic" panose="020B0502020202020204" pitchFamily="34" charset="0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Jefferson Lab -$23.8M</a:t>
            </a:r>
          </a:p>
          <a:p>
            <a:pPr marL="914400" lvl="2" indent="-284163">
              <a:buFont typeface="Century Gothic" panose="020B0502020202020204" pitchFamily="34" charset="0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L3 Applied Technologies $15.7M</a:t>
            </a:r>
          </a:p>
          <a:p>
            <a:pPr marL="914400" lvl="2" indent="-284163">
              <a:buFont typeface="Century Gothic" panose="020B0502020202020204" pitchFamily="34" charset="0"/>
              <a:buAutoNum type="arabicPeriod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CPI - $10M</a:t>
            </a:r>
          </a:p>
          <a:p>
            <a:pPr marL="914400" lvl="2" indent="-284163">
              <a:buFont typeface="Century Gothic" panose="020B0502020202020204" pitchFamily="34" charset="0"/>
              <a:buAutoNum type="arabicPeriod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Metalex- $9.6M</a:t>
            </a:r>
          </a:p>
          <a:p>
            <a:pPr marL="914400" lvl="2" indent="-284163">
              <a:buFont typeface="Century Gothic" panose="020B0502020202020204" pitchFamily="34" charset="0"/>
              <a:buAutoNum type="arabicPeriod"/>
            </a:pPr>
            <a:r>
              <a:rPr 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Sylvan Inc. $7.1M</a:t>
            </a:r>
          </a:p>
          <a:p>
            <a:pPr marL="914400" lvl="2" indent="-284163">
              <a:buFont typeface="Century Gothic" panose="020B0502020202020204" pitchFamily="34" charset="0"/>
              <a:buAutoNum type="arabicPeriod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Research Instruments $5.6M</a:t>
            </a:r>
          </a:p>
          <a:p>
            <a:pPr marL="914400" lvl="2" indent="-284163">
              <a:buFont typeface="Century Gothic" panose="020B0502020202020204" pitchFamily="34" charset="0"/>
              <a:buAutoNum type="arabicPeriod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Alpha Omega- $3.9M</a:t>
            </a:r>
          </a:p>
          <a:p>
            <a:pPr marL="914400" lvl="2" indent="-284163">
              <a:buFont typeface="Century Gothic" panose="020B0502020202020204" pitchFamily="34" charset="0"/>
              <a:buAutoNum type="arabicPeriod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Fermi Lab - $3.1M</a:t>
            </a:r>
          </a:p>
          <a:p>
            <a:pPr marL="914400" lvl="2" indent="-284163">
              <a:buFont typeface="Century Gothic" panose="020B0502020202020204" pitchFamily="34" charset="0"/>
              <a:buAutoNum type="arabicPeriod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Cannon Design - $1.7M</a:t>
            </a:r>
          </a:p>
          <a:p>
            <a:pPr marL="630237" lvl="2" indent="0">
              <a:buNone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10.Dynapower - $1.4M</a:t>
            </a:r>
          </a:p>
          <a:p>
            <a:pPr marL="630237" lvl="2" indent="0">
              <a:buNone/>
            </a:pPr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pPr marL="630237" lvl="2" indent="0">
              <a:buNone/>
            </a:pPr>
            <a:r>
              <a:rPr lang="en-US" sz="1200" dirty="0"/>
              <a:t>Note: all costs shown are unburdened.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2BACC4E-AAE4-4126-A96F-FA10D83E6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499319"/>
              </p:ext>
            </p:extLst>
          </p:nvPr>
        </p:nvGraphicFramePr>
        <p:xfrm>
          <a:off x="6228784" y="2199992"/>
          <a:ext cx="4879818" cy="349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432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B1E95C-05ED-45FF-ABB0-9559AFA8AF50}"/>
              </a:ext>
            </a:extLst>
          </p:cNvPr>
          <p:cNvSpPr txBox="1"/>
          <p:nvPr/>
        </p:nvSpPr>
        <p:spPr>
          <a:xfrm>
            <a:off x="12416298" y="274320"/>
            <a:ext cx="1243781" cy="34163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1F6BD6-DA06-42F9-9DA1-1E686F37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/>
              <a:t>(18) Remaining major PPU Procurements </a:t>
            </a:r>
            <a:r>
              <a:rPr lang="en-US" sz="2800" b="1" dirty="0">
                <a:solidFill>
                  <a:srgbClr val="FF0000"/>
                </a:solidFill>
              </a:rPr>
              <a:t>(&gt;$150K) </a:t>
            </a:r>
            <a:r>
              <a:rPr lang="en-US" sz="2800" dirty="0"/>
              <a:t>= $14M / 14%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5FFE4-0428-4757-9956-522F82B1D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49" y="961695"/>
            <a:ext cx="7387155" cy="5149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7C8CC-E423-4562-B39E-489939DC6FDE}"/>
              </a:ext>
            </a:extLst>
          </p:cNvPr>
          <p:cNvSpPr txBox="1"/>
          <p:nvPr/>
        </p:nvSpPr>
        <p:spPr>
          <a:xfrm>
            <a:off x="573110" y="6111025"/>
            <a:ext cx="68386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Note: all costs shown are unburdened. </a:t>
            </a:r>
          </a:p>
        </p:txBody>
      </p:sp>
    </p:spTree>
    <p:extLst>
      <p:ext uri="{BB962C8B-B14F-4D97-AF65-F5344CB8AC3E}">
        <p14:creationId xmlns:p14="http://schemas.microsoft.com/office/powerpoint/2010/main" val="188974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BB38-7E0B-48C9-BC9F-551344A0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COVID-19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0F65-C424-44D1-89C4-F519DDD03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ORNL immediately identified the on-site subcontractors whose work was deemed essential to remain on-site. Non-essential subcontractors continue to work remotely.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Procurement staff have effectively worked from home. 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Subject matter experts from other laboratories assisted with:  superconducting cavities at Research Instruments, high voltage converter modulators at Alpha-Omega, and fast current transformers at </a:t>
            </a:r>
            <a:r>
              <a:rPr lang="en-US" sz="2400" dirty="0" err="1"/>
              <a:t>Bergoz</a:t>
            </a:r>
            <a:r>
              <a:rPr lang="en-US" sz="2400" dirty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Each subcontract is being handled on an individual basis and  Company response is being worked through Procurement Compliance and ORNL Office of General Counsel if needed.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No major vendor delays due to COVID.</a:t>
            </a:r>
          </a:p>
        </p:txBody>
      </p:sp>
    </p:spTree>
    <p:extLst>
      <p:ext uri="{BB962C8B-B14F-4D97-AF65-F5344CB8AC3E}">
        <p14:creationId xmlns:p14="http://schemas.microsoft.com/office/powerpoint/2010/main" val="322718163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741</Words>
  <Application>Microsoft Office PowerPoint</Application>
  <PresentationFormat>Widescreen</PresentationFormat>
  <Paragraphs>134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Century Gothic</vt:lpstr>
      <vt:lpstr>ORNL</vt:lpstr>
      <vt:lpstr>PowerPoint Presentation</vt:lpstr>
      <vt:lpstr>Procurement Staffing</vt:lpstr>
      <vt:lpstr>Procurement Strategy and Delivery Methods</vt:lpstr>
      <vt:lpstr>Procurement Strategy and Delivery Methods</vt:lpstr>
      <vt:lpstr>Procurement Tracking</vt:lpstr>
      <vt:lpstr>Procurement Status</vt:lpstr>
      <vt:lpstr>Procurement Status</vt:lpstr>
      <vt:lpstr>(18) Remaining major PPU Procurements (&gt;$150K) = $14M / 14%</vt:lpstr>
      <vt:lpstr>Response to COVID-19 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2021-08-26T13:23:05Z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