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8"/>
  </p:notesMasterIdLst>
  <p:handoutMasterIdLst>
    <p:handoutMasterId r:id="rId39"/>
  </p:handoutMasterIdLst>
  <p:sldIdLst>
    <p:sldId id="319" r:id="rId5"/>
    <p:sldId id="304" r:id="rId6"/>
    <p:sldId id="845" r:id="rId7"/>
    <p:sldId id="846" r:id="rId8"/>
    <p:sldId id="1431" r:id="rId9"/>
    <p:sldId id="1421" r:id="rId10"/>
    <p:sldId id="1436" r:id="rId11"/>
    <p:sldId id="1422" r:id="rId12"/>
    <p:sldId id="1423" r:id="rId13"/>
    <p:sldId id="1437" r:id="rId14"/>
    <p:sldId id="1438" r:id="rId15"/>
    <p:sldId id="1439" r:id="rId16"/>
    <p:sldId id="1429" r:id="rId17"/>
    <p:sldId id="430" r:id="rId18"/>
    <p:sldId id="1424" r:id="rId19"/>
    <p:sldId id="1430" r:id="rId20"/>
    <p:sldId id="1426" r:id="rId21"/>
    <p:sldId id="1359" r:id="rId22"/>
    <p:sldId id="1425" r:id="rId23"/>
    <p:sldId id="1428" r:id="rId24"/>
    <p:sldId id="1427" r:id="rId25"/>
    <p:sldId id="383" r:id="rId26"/>
    <p:sldId id="451" r:id="rId27"/>
    <p:sldId id="440" r:id="rId28"/>
    <p:sldId id="1432" r:id="rId29"/>
    <p:sldId id="1434" r:id="rId30"/>
    <p:sldId id="1433" r:id="rId31"/>
    <p:sldId id="1362" r:id="rId32"/>
    <p:sldId id="1435" r:id="rId33"/>
    <p:sldId id="1365" r:id="rId34"/>
    <p:sldId id="614" r:id="rId35"/>
    <p:sldId id="1386" r:id="rId36"/>
    <p:sldId id="448" r:id="rId3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99"/>
    <a:srgbClr val="E9D98B"/>
    <a:srgbClr val="FFFFFF"/>
    <a:srgbClr val="FFCC66"/>
    <a:srgbClr val="9A9B9D"/>
    <a:srgbClr val="AEB0AF"/>
    <a:srgbClr val="CEC7C1"/>
    <a:srgbClr val="8C8D90"/>
    <a:srgbClr val="D25350"/>
    <a:srgbClr val="80818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14BBC0-2D66-40A6-83A8-98560CF74787}" v="11" dt="2021-08-18T16:12:14.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161" autoAdjust="0"/>
  </p:normalViewPr>
  <p:slideViewPr>
    <p:cSldViewPr snapToGrid="0" showGuides="1">
      <p:cViewPr varScale="1">
        <p:scale>
          <a:sx n="112" d="100"/>
          <a:sy n="112" d="100"/>
        </p:scale>
        <p:origin x="464" y="72"/>
      </p:cViewPr>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8/30/2021</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8/30/2021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37542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672D7-8E2D-4611-973D-F4591A707C34}" type="slidenum">
              <a:rPr lang="en-US" smtClean="0"/>
              <a:t>11</a:t>
            </a:fld>
            <a:endParaRPr lang="en-US" dirty="0"/>
          </a:p>
        </p:txBody>
      </p:sp>
    </p:spTree>
    <p:extLst>
      <p:ext uri="{BB962C8B-B14F-4D97-AF65-F5344CB8AC3E}">
        <p14:creationId xmlns:p14="http://schemas.microsoft.com/office/powerpoint/2010/main" val="191012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672D7-8E2D-4611-973D-F4591A707C34}" type="slidenum">
              <a:rPr lang="en-US" smtClean="0"/>
              <a:t>12</a:t>
            </a:fld>
            <a:endParaRPr lang="en-US" dirty="0"/>
          </a:p>
        </p:txBody>
      </p:sp>
    </p:spTree>
    <p:extLst>
      <p:ext uri="{BB962C8B-B14F-4D97-AF65-F5344CB8AC3E}">
        <p14:creationId xmlns:p14="http://schemas.microsoft.com/office/powerpoint/2010/main" val="366970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2972499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947148"/>
            <a:ext cx="11430000" cy="5355074"/>
          </a:xfrm>
        </p:spPr>
        <p:txBody>
          <a:bodyPr/>
          <a:lstStyle>
            <a:lvl1pPr marL="288925" indent="-288925">
              <a:spcBef>
                <a:spcPts val="6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spcBef>
                <a:spcPts val="600"/>
              </a:spcBef>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E74A-97B5-4317-89D9-8390DAA45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C35AA-601F-46D3-878E-0AC499CB1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1700B-C948-4992-9353-B73FBEA9ADD6}"/>
              </a:ext>
            </a:extLst>
          </p:cNvPr>
          <p:cNvSpPr>
            <a:spLocks noGrp="1"/>
          </p:cNvSpPr>
          <p:nvPr>
            <p:ph type="dt" sz="half" idx="10"/>
          </p:nvPr>
        </p:nvSpPr>
        <p:spPr/>
        <p:txBody>
          <a:bodyPr/>
          <a:lstStyle/>
          <a:p>
            <a:fld id="{AD05B855-7069-4C7E-8CA1-632462B02ECB}" type="datetimeFigureOut">
              <a:rPr lang="en-US" smtClean="0"/>
              <a:t>8/30/2021</a:t>
            </a:fld>
            <a:endParaRPr lang="en-US"/>
          </a:p>
        </p:txBody>
      </p:sp>
      <p:sp>
        <p:nvSpPr>
          <p:cNvPr id="5" name="Footer Placeholder 4">
            <a:extLst>
              <a:ext uri="{FF2B5EF4-FFF2-40B4-BE49-F238E27FC236}">
                <a16:creationId xmlns:a16="http://schemas.microsoft.com/office/drawing/2014/main" id="{3945C27F-70DF-47B2-A3AC-B9F125F55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ED103-BF66-492B-B650-DC665893D46F}"/>
              </a:ext>
            </a:extLst>
          </p:cNvPr>
          <p:cNvSpPr>
            <a:spLocks noGrp="1"/>
          </p:cNvSpPr>
          <p:nvPr>
            <p:ph type="sldNum" sz="quarter" idx="12"/>
          </p:nvPr>
        </p:nvSpPr>
        <p:spPr/>
        <p:txBody>
          <a:bodyPr/>
          <a:lstStyle/>
          <a:p>
            <a:fld id="{A7F8DD43-94D5-4646-B915-19B6580CFFD5}" type="slidenum">
              <a:rPr lang="en-US" smtClean="0"/>
              <a:t>‹#›</a:t>
            </a:fld>
            <a:endParaRPr lang="en-US"/>
          </a:p>
        </p:txBody>
      </p:sp>
    </p:spTree>
    <p:extLst>
      <p:ext uri="{BB962C8B-B14F-4D97-AF65-F5344CB8AC3E}">
        <p14:creationId xmlns:p14="http://schemas.microsoft.com/office/powerpoint/2010/main" val="33957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b="1"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b="1" dirty="0">
              <a:solidFill>
                <a:schemeClr val="bg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8" name="TextBox 7">
            <a:extLst>
              <a:ext uri="{FF2B5EF4-FFF2-40B4-BE49-F238E27FC236}">
                <a16:creationId xmlns:a16="http://schemas.microsoft.com/office/drawing/2014/main" id="{014261DE-CB55-4523-9F07-EB520F603D10}"/>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3356695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6"/>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1200" smtClean="0">
                <a:solidFill>
                  <a:schemeClr val="bg1"/>
                </a:solidFill>
                <a:latin typeface="+mn-lt"/>
                <a:cs typeface="Times New Roman" panose="02020603050405020304" pitchFamily="18" charset="0"/>
              </a:rPr>
              <a:pPr algn="ctr" defTabSz="173038">
                <a:lnSpc>
                  <a:spcPct val="90000"/>
                </a:lnSpc>
                <a:tabLst>
                  <a:tab pos="230188" algn="l"/>
                </a:tabLst>
                <a:defRPr/>
              </a:pPr>
              <a:t>‹#›</a:t>
            </a:fld>
            <a:endParaRPr lang="en-US" sz="1200" dirty="0">
              <a:solidFill>
                <a:schemeClr val="bg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13450"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PPU DOE/SC IPR</a:t>
            </a:r>
          </a:p>
          <a:p>
            <a:pPr algn="l"/>
            <a:r>
              <a:rPr lang="en-US" sz="1000" b="0" baseline="0" dirty="0">
                <a:solidFill>
                  <a:srgbClr val="BFBFBF"/>
                </a:solidFill>
                <a:latin typeface="Arial" pitchFamily="34" charset="0"/>
                <a:cs typeface="Arial" pitchFamily="34" charset="0"/>
              </a:rPr>
              <a:t>September 14-17, 2021</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33" r:id="rId3"/>
    <p:sldLayoutId id="2147483735" r:id="rId4"/>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 y="2509808"/>
            <a:ext cx="4702700" cy="755905"/>
          </a:xfrm>
        </p:spPr>
        <p:txBody>
          <a:bodyPr/>
          <a:lstStyle/>
          <a:p>
            <a:r>
              <a:rPr lang="en-US" b="1" dirty="0"/>
              <a:t>DOE/SC Independent Project Review of the Proton Power Upgrade Project</a:t>
            </a:r>
          </a:p>
        </p:txBody>
      </p:sp>
      <p:sp>
        <p:nvSpPr>
          <p:cNvPr id="4" name="Subtitle 2">
            <a:extLst>
              <a:ext uri="{FF2B5EF4-FFF2-40B4-BE49-F238E27FC236}">
                <a16:creationId xmlns:a16="http://schemas.microsoft.com/office/drawing/2014/main" id="{072314AD-83B8-6E4A-B9A7-E11C3868B27F}"/>
              </a:ext>
            </a:extLst>
          </p:cNvPr>
          <p:cNvSpPr txBox="1">
            <a:spLocks/>
          </p:cNvSpPr>
          <p:nvPr/>
        </p:nvSpPr>
        <p:spPr bwMode="auto">
          <a:xfrm>
            <a:off x="347472" y="3519890"/>
            <a:ext cx="5983631" cy="1580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mn-lt"/>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sz="1800"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Bef>
                <a:spcPts val="0"/>
              </a:spcBef>
            </a:pPr>
            <a:endParaRPr lang="en-US" sz="1400" b="1" dirty="0">
              <a:latin typeface="Arial Narrow" panose="020B0606020202030204" pitchFamily="34" charset="0"/>
            </a:endParaRPr>
          </a:p>
          <a:p>
            <a:pPr>
              <a:lnSpc>
                <a:spcPct val="100000"/>
              </a:lnSpc>
              <a:spcBef>
                <a:spcPts val="0"/>
              </a:spcBef>
            </a:pPr>
            <a:r>
              <a:rPr lang="en-US" sz="2000" b="1" dirty="0">
                <a:solidFill>
                  <a:schemeClr val="bg1"/>
                </a:solidFill>
                <a:latin typeface="Century Gothic" panose="020B0502020202020204" pitchFamily="34" charset="0"/>
              </a:rPr>
              <a:t>Mark Champion</a:t>
            </a:r>
          </a:p>
          <a:p>
            <a:pPr>
              <a:lnSpc>
                <a:spcPct val="100000"/>
              </a:lnSpc>
              <a:spcBef>
                <a:spcPts val="0"/>
              </a:spcBef>
            </a:pPr>
            <a:r>
              <a:rPr lang="en-US" sz="2000" dirty="0">
                <a:solidFill>
                  <a:schemeClr val="bg1"/>
                </a:solidFill>
                <a:latin typeface="Century Gothic" panose="020B0502020202020204" pitchFamily="34" charset="0"/>
              </a:rPr>
              <a:t>Project Manager</a:t>
            </a:r>
          </a:p>
          <a:p>
            <a:pPr>
              <a:lnSpc>
                <a:spcPct val="100000"/>
              </a:lnSpc>
              <a:spcBef>
                <a:spcPts val="0"/>
              </a:spcBef>
            </a:pPr>
            <a:r>
              <a:rPr lang="en-US" sz="2000" dirty="0">
                <a:solidFill>
                  <a:schemeClr val="bg1"/>
                </a:solidFill>
                <a:latin typeface="Century Gothic" panose="020B0502020202020204" pitchFamily="34" charset="0"/>
              </a:rPr>
              <a:t>Level 2 Manager for P.1 Project Management</a:t>
            </a:r>
          </a:p>
          <a:p>
            <a:pPr>
              <a:lnSpc>
                <a:spcPct val="100000"/>
              </a:lnSpc>
              <a:spcBef>
                <a:spcPts val="0"/>
              </a:spcBef>
            </a:pPr>
            <a:r>
              <a:rPr lang="en-US" sz="2000" dirty="0">
                <a:solidFill>
                  <a:schemeClr val="bg1"/>
                </a:solidFill>
                <a:latin typeface="Century Gothic" panose="020B0502020202020204" pitchFamily="34" charset="0"/>
              </a:rPr>
              <a:t>September 14–17, 2021</a:t>
            </a:r>
          </a:p>
          <a:p>
            <a:pPr>
              <a:lnSpc>
                <a:spcPct val="100000"/>
              </a:lnSpc>
              <a:spcBef>
                <a:spcPts val="0"/>
              </a:spcBef>
            </a:pPr>
            <a:endParaRPr lang="en-US" b="1" dirty="0"/>
          </a:p>
          <a:p>
            <a:pPr>
              <a:lnSpc>
                <a:spcPct val="100000"/>
              </a:lnSpc>
              <a:spcBef>
                <a:spcPts val="0"/>
              </a:spcBef>
            </a:pPr>
            <a:endParaRPr lang="en-US" b="1" dirty="0"/>
          </a:p>
          <a:p>
            <a:pPr>
              <a:lnSpc>
                <a:spcPct val="100000"/>
              </a:lnSpc>
              <a:spcBef>
                <a:spcPts val="0"/>
              </a:spcBef>
            </a:pPr>
            <a:endParaRPr lang="en-US" sz="1600" dirty="0"/>
          </a:p>
          <a:p>
            <a:endParaRPr lang="en-US" dirty="0"/>
          </a:p>
        </p:txBody>
      </p:sp>
      <p:grpSp>
        <p:nvGrpSpPr>
          <p:cNvPr id="5" name="Group 4">
            <a:extLst>
              <a:ext uri="{FF2B5EF4-FFF2-40B4-BE49-F238E27FC236}">
                <a16:creationId xmlns:a16="http://schemas.microsoft.com/office/drawing/2014/main" id="{3CF42CF9-0429-4A09-BCDF-CF9E3487102D}"/>
              </a:ext>
            </a:extLst>
          </p:cNvPr>
          <p:cNvGrpSpPr/>
          <p:nvPr/>
        </p:nvGrpSpPr>
        <p:grpSpPr>
          <a:xfrm>
            <a:off x="6664003" y="1467358"/>
            <a:ext cx="3240473" cy="3273716"/>
            <a:chOff x="6945943" y="1033555"/>
            <a:chExt cx="3750440" cy="3799512"/>
          </a:xfrm>
        </p:grpSpPr>
        <p:pic>
          <p:nvPicPr>
            <p:cNvPr id="6" name="Picture 5">
              <a:extLst>
                <a:ext uri="{FF2B5EF4-FFF2-40B4-BE49-F238E27FC236}">
                  <a16:creationId xmlns:a16="http://schemas.microsoft.com/office/drawing/2014/main" id="{4C4A4EB3-0E48-456A-BC84-EC0BC3DC6208}"/>
                </a:ext>
              </a:extLst>
            </p:cNvPr>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4592" t="528" r="33679" b="7508"/>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B269DE-4986-46AB-B747-CCA1CE35B3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5" t="-312" r="11884" b="9963"/>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7A3A831-DC07-4E67-B120-C5F7EA1E8B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p:blipFill>
          <p:spPr>
            <a:xfrm>
              <a:off x="7878631" y="2998273"/>
              <a:ext cx="1834794" cy="1834794"/>
            </a:xfrm>
            <a:prstGeom prst="ellipse">
              <a:avLst/>
            </a:prstGeom>
            <a:blipFill>
              <a:blip r:embed="rId5"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
        <p:nvSpPr>
          <p:cNvPr id="11" name="TextBox 10">
            <a:extLst>
              <a:ext uri="{FF2B5EF4-FFF2-40B4-BE49-F238E27FC236}">
                <a16:creationId xmlns:a16="http://schemas.microsoft.com/office/drawing/2014/main" id="{36589B06-3CAE-4C9F-BA9C-B8C39C4D7B4B}"/>
              </a:ext>
            </a:extLst>
          </p:cNvPr>
          <p:cNvSpPr txBox="1"/>
          <p:nvPr/>
        </p:nvSpPr>
        <p:spPr>
          <a:xfrm>
            <a:off x="347472" y="1327150"/>
            <a:ext cx="6038850" cy="978729"/>
          </a:xfrm>
          <a:prstGeom prst="rect">
            <a:avLst/>
          </a:prstGeom>
          <a:noFill/>
        </p:spPr>
        <p:txBody>
          <a:bodyPr wrap="square" rtlCol="0">
            <a:spAutoFit/>
          </a:bodyPr>
          <a:lstStyle/>
          <a:p>
            <a:pPr>
              <a:lnSpc>
                <a:spcPct val="90000"/>
              </a:lnSpc>
            </a:pPr>
            <a:r>
              <a:rPr lang="en-US" sz="3200" dirty="0">
                <a:solidFill>
                  <a:schemeClr val="bg1"/>
                </a:solidFill>
                <a:latin typeface="+mj-lt"/>
              </a:rPr>
              <a:t>P.1 Project Management &amp; Installation Plans</a:t>
            </a:r>
          </a:p>
        </p:txBody>
      </p:sp>
    </p:spTree>
    <p:extLst>
      <p:ext uri="{BB962C8B-B14F-4D97-AF65-F5344CB8AC3E}">
        <p14:creationId xmlns:p14="http://schemas.microsoft.com/office/powerpoint/2010/main" val="4185276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P.1 Risks are identified and tracked</a:t>
            </a:r>
          </a:p>
        </p:txBody>
      </p:sp>
      <p:sp>
        <p:nvSpPr>
          <p:cNvPr id="3" name="Content Placeholder 2"/>
          <p:cNvSpPr>
            <a:spLocks noGrp="1"/>
          </p:cNvSpPr>
          <p:nvPr>
            <p:ph idx="1"/>
          </p:nvPr>
        </p:nvSpPr>
        <p:spPr/>
        <p:txBody>
          <a:bodyPr/>
          <a:lstStyle/>
          <a:p>
            <a:r>
              <a:rPr lang="en-US" sz="2400" dirty="0"/>
              <a:t>Twelve risks</a:t>
            </a:r>
          </a:p>
          <a:p>
            <a:pPr lvl="1"/>
            <a:r>
              <a:rPr lang="en-US" sz="2000" dirty="0"/>
              <a:t>Pre-Mitigated Ranking:  1 Low, 9 Medium, 2 High</a:t>
            </a:r>
          </a:p>
          <a:p>
            <a:pPr lvl="1"/>
            <a:r>
              <a:rPr lang="en-US" sz="2000" dirty="0"/>
              <a:t>Post-Mitigated Ranking:  1 Low, 10 Medium, 1 High</a:t>
            </a:r>
            <a:endParaRPr lang="en-US" dirty="0"/>
          </a:p>
          <a:p>
            <a:pPr lvl="0">
              <a:buClr>
                <a:prstClr val="black"/>
              </a:buClr>
            </a:pPr>
            <a:r>
              <a:rPr lang="en-US" sz="2400" dirty="0">
                <a:solidFill>
                  <a:prstClr val="black"/>
                </a:solidFill>
              </a:rPr>
              <a:t>High risk items</a:t>
            </a:r>
          </a:p>
          <a:p>
            <a:pPr lvl="1"/>
            <a:r>
              <a:rPr lang="en-US" sz="1800" dirty="0"/>
              <a:t>COVID-19 Impacts Project Cost or Schedule</a:t>
            </a:r>
          </a:p>
          <a:p>
            <a:pPr lvl="2"/>
            <a:r>
              <a:rPr lang="en-US" sz="1600" dirty="0"/>
              <a:t>Mitigation: Frequent vendor communication, use of alternate vendors if needed, vendor oversight by local experts, vaccinations, masking, social distancing, and work-from-home</a:t>
            </a:r>
          </a:p>
        </p:txBody>
      </p:sp>
    </p:spTree>
    <p:extLst>
      <p:ext uri="{BB962C8B-B14F-4D97-AF65-F5344CB8AC3E}">
        <p14:creationId xmlns:p14="http://schemas.microsoft.com/office/powerpoint/2010/main" val="365567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46D8B5-7650-4BC8-B6AB-44F06EFBE167}"/>
              </a:ext>
            </a:extLst>
          </p:cNvPr>
          <p:cNvSpPr txBox="1">
            <a:spLocks/>
          </p:cNvSpPr>
          <p:nvPr/>
        </p:nvSpPr>
        <p:spPr>
          <a:xfrm>
            <a:off x="283173" y="602794"/>
            <a:ext cx="11430000" cy="539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P.1 Risks are identified and understood</a:t>
            </a:r>
            <a:endParaRPr lang="en-US" sz="3200" dirty="0"/>
          </a:p>
        </p:txBody>
      </p:sp>
      <p:graphicFrame>
        <p:nvGraphicFramePr>
          <p:cNvPr id="4" name="Table 3">
            <a:extLst>
              <a:ext uri="{FF2B5EF4-FFF2-40B4-BE49-F238E27FC236}">
                <a16:creationId xmlns:a16="http://schemas.microsoft.com/office/drawing/2014/main" id="{DE077945-F304-43E0-A0B0-6B38ABC0F90F}"/>
              </a:ext>
            </a:extLst>
          </p:cNvPr>
          <p:cNvGraphicFramePr>
            <a:graphicFrameLocks noGrp="1"/>
          </p:cNvGraphicFramePr>
          <p:nvPr/>
        </p:nvGraphicFramePr>
        <p:xfrm>
          <a:off x="381000" y="1400491"/>
          <a:ext cx="11430000" cy="4057017"/>
        </p:xfrm>
        <a:graphic>
          <a:graphicData uri="http://schemas.openxmlformats.org/drawingml/2006/table">
            <a:tbl>
              <a:tblPr/>
              <a:tblGrid>
                <a:gridCol w="734966">
                  <a:extLst>
                    <a:ext uri="{9D8B030D-6E8A-4147-A177-3AD203B41FA5}">
                      <a16:colId xmlns:a16="http://schemas.microsoft.com/office/drawing/2014/main" val="2282530364"/>
                    </a:ext>
                  </a:extLst>
                </a:gridCol>
                <a:gridCol w="785654">
                  <a:extLst>
                    <a:ext uri="{9D8B030D-6E8A-4147-A177-3AD203B41FA5}">
                      <a16:colId xmlns:a16="http://schemas.microsoft.com/office/drawing/2014/main" val="3298075676"/>
                    </a:ext>
                  </a:extLst>
                </a:gridCol>
                <a:gridCol w="2914523">
                  <a:extLst>
                    <a:ext uri="{9D8B030D-6E8A-4147-A177-3AD203B41FA5}">
                      <a16:colId xmlns:a16="http://schemas.microsoft.com/office/drawing/2014/main" val="511069278"/>
                    </a:ext>
                  </a:extLst>
                </a:gridCol>
                <a:gridCol w="950388">
                  <a:extLst>
                    <a:ext uri="{9D8B030D-6E8A-4147-A177-3AD203B41FA5}">
                      <a16:colId xmlns:a16="http://schemas.microsoft.com/office/drawing/2014/main" val="2403360842"/>
                    </a:ext>
                  </a:extLst>
                </a:gridCol>
                <a:gridCol w="4485832">
                  <a:extLst>
                    <a:ext uri="{9D8B030D-6E8A-4147-A177-3AD203B41FA5}">
                      <a16:colId xmlns:a16="http://schemas.microsoft.com/office/drawing/2014/main" val="540363031"/>
                    </a:ext>
                  </a:extLst>
                </a:gridCol>
                <a:gridCol w="785654">
                  <a:extLst>
                    <a:ext uri="{9D8B030D-6E8A-4147-A177-3AD203B41FA5}">
                      <a16:colId xmlns:a16="http://schemas.microsoft.com/office/drawing/2014/main" val="3473634310"/>
                    </a:ext>
                  </a:extLst>
                </a:gridCol>
                <a:gridCol w="772983">
                  <a:extLst>
                    <a:ext uri="{9D8B030D-6E8A-4147-A177-3AD203B41FA5}">
                      <a16:colId xmlns:a16="http://schemas.microsoft.com/office/drawing/2014/main" val="3368221352"/>
                    </a:ext>
                  </a:extLst>
                </a:gridCol>
              </a:tblGrid>
              <a:tr h="507127">
                <a:tc>
                  <a:txBody>
                    <a:bodyPr/>
                    <a:lstStyle/>
                    <a:p>
                      <a:pPr algn="l" fontAlgn="ctr"/>
                      <a:r>
                        <a:rPr lang="en-US" sz="1000" b="1" i="0" u="none" strike="noStrike">
                          <a:solidFill>
                            <a:srgbClr val="000000"/>
                          </a:solidFill>
                          <a:effectLst/>
                          <a:latin typeface="Calibri" panose="020F0502020204030204" pitchFamily="34" charset="0"/>
                        </a:rPr>
                        <a:t>Risk ID</a:t>
                      </a:r>
                    </a:p>
                  </a:txBody>
                  <a:tcPr marL="5829" marR="5829" marT="5829" marB="0" anchor="ctr">
                    <a:lnL>
                      <a:noFill/>
                    </a:lnL>
                    <a:lnR>
                      <a:noFill/>
                    </a:lnR>
                    <a:lnT>
                      <a:noFill/>
                    </a:lnT>
                    <a:lnB>
                      <a:noFill/>
                    </a:lnB>
                    <a:solidFill>
                      <a:srgbClr val="ADD8E6"/>
                    </a:solidFill>
                  </a:tcPr>
                </a:tc>
                <a:tc>
                  <a:txBody>
                    <a:bodyPr/>
                    <a:lstStyle/>
                    <a:p>
                      <a:pPr algn="l" fontAlgn="ctr"/>
                      <a:r>
                        <a:rPr lang="en-US" sz="1000" b="1" i="0" u="none" strike="noStrike">
                          <a:solidFill>
                            <a:srgbClr val="000000"/>
                          </a:solidFill>
                          <a:effectLst/>
                          <a:latin typeface="Calibri" panose="020F0502020204030204" pitchFamily="34" charset="0"/>
                        </a:rPr>
                        <a:t>L3 WBS</a:t>
                      </a:r>
                    </a:p>
                  </a:txBody>
                  <a:tcPr marL="5829" marR="5829" marT="5829" marB="0" anchor="ctr">
                    <a:lnL>
                      <a:noFill/>
                    </a:lnL>
                    <a:lnR>
                      <a:noFill/>
                    </a:lnR>
                    <a:lnT>
                      <a:noFill/>
                    </a:lnT>
                    <a:lnB>
                      <a:noFill/>
                    </a:lnB>
                    <a:solidFill>
                      <a:srgbClr val="ADD8E6"/>
                    </a:solidFill>
                  </a:tcPr>
                </a:tc>
                <a:tc>
                  <a:txBody>
                    <a:bodyPr/>
                    <a:lstStyle/>
                    <a:p>
                      <a:pPr algn="l" fontAlgn="ctr"/>
                      <a:r>
                        <a:rPr lang="en-US" sz="1000" b="1" i="0" u="none" strike="noStrike">
                          <a:solidFill>
                            <a:srgbClr val="000000"/>
                          </a:solidFill>
                          <a:effectLst/>
                          <a:latin typeface="Calibri" panose="020F0502020204030204" pitchFamily="34" charset="0"/>
                        </a:rPr>
                        <a:t>Risk Title</a:t>
                      </a:r>
                    </a:p>
                  </a:txBody>
                  <a:tcPr marL="5829" marR="5829" marT="5829" marB="0" anchor="ctr">
                    <a:lnL>
                      <a:noFill/>
                    </a:lnL>
                    <a:lnR>
                      <a:noFill/>
                    </a:lnR>
                    <a:lnT>
                      <a:noFill/>
                    </a:lnT>
                    <a:lnB>
                      <a:noFill/>
                    </a:lnB>
                    <a:solidFill>
                      <a:srgbClr val="ADD8E6"/>
                    </a:solidFill>
                  </a:tcPr>
                </a:tc>
                <a:tc>
                  <a:txBody>
                    <a:bodyPr/>
                    <a:lstStyle/>
                    <a:p>
                      <a:pPr algn="ctr" fontAlgn="ctr"/>
                      <a:r>
                        <a:rPr lang="en-US" sz="1000" b="1" i="0" u="none" strike="noStrike">
                          <a:solidFill>
                            <a:srgbClr val="000000"/>
                          </a:solidFill>
                          <a:effectLst/>
                          <a:latin typeface="Calibri" panose="020F0502020204030204" pitchFamily="34" charset="0"/>
                        </a:rPr>
                        <a:t>Expiration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Date</a:t>
                      </a:r>
                    </a:p>
                  </a:txBody>
                  <a:tcPr marL="5829" marR="5829" marT="5829" marB="0" anchor="ctr">
                    <a:lnL>
                      <a:noFill/>
                    </a:lnL>
                    <a:lnR>
                      <a:noFill/>
                    </a:lnR>
                    <a:lnT>
                      <a:noFill/>
                    </a:lnT>
                    <a:lnB>
                      <a:noFill/>
                    </a:lnB>
                    <a:solidFill>
                      <a:srgbClr val="ADD8E6"/>
                    </a:solidFill>
                  </a:tcPr>
                </a:tc>
                <a:tc>
                  <a:txBody>
                    <a:bodyPr/>
                    <a:lstStyle/>
                    <a:p>
                      <a:pPr algn="l" fontAlgn="ctr"/>
                      <a:r>
                        <a:rPr lang="en-US" sz="1000" b="1" i="0" u="none" strike="noStrike">
                          <a:solidFill>
                            <a:srgbClr val="000000"/>
                          </a:solidFill>
                          <a:effectLst/>
                          <a:latin typeface="Calibri" panose="020F0502020204030204" pitchFamily="34" charset="0"/>
                        </a:rPr>
                        <a:t>Mitigation</a:t>
                      </a:r>
                    </a:p>
                  </a:txBody>
                  <a:tcPr marL="5829" marR="5829" marT="5829" marB="0" anchor="ctr">
                    <a:lnL>
                      <a:noFill/>
                    </a:lnL>
                    <a:lnR>
                      <a:noFill/>
                    </a:lnR>
                    <a:lnT>
                      <a:noFill/>
                    </a:lnT>
                    <a:lnB>
                      <a:noFill/>
                    </a:lnB>
                    <a:solidFill>
                      <a:srgbClr val="ADD8E6"/>
                    </a:solidFill>
                  </a:tcPr>
                </a:tc>
                <a:tc>
                  <a:txBody>
                    <a:bodyPr/>
                    <a:lstStyle/>
                    <a:p>
                      <a:pPr algn="ctr" fontAlgn="ctr"/>
                      <a:r>
                        <a:rPr lang="en-US" sz="1000" b="1" i="0" u="none" strike="noStrike">
                          <a:solidFill>
                            <a:srgbClr val="000000"/>
                          </a:solidFill>
                          <a:effectLst/>
                          <a:latin typeface="Calibri" panose="020F0502020204030204" pitchFamily="34" charset="0"/>
                        </a:rPr>
                        <a:t>Pre-</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Mitigation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Rank</a:t>
                      </a:r>
                    </a:p>
                  </a:txBody>
                  <a:tcPr marL="5829" marR="5829" marT="5829" marB="0" anchor="ctr">
                    <a:lnL>
                      <a:noFill/>
                    </a:lnL>
                    <a:lnR>
                      <a:noFill/>
                    </a:lnR>
                    <a:lnT>
                      <a:noFill/>
                    </a:lnT>
                    <a:lnB>
                      <a:noFill/>
                    </a:lnB>
                    <a:solidFill>
                      <a:srgbClr val="ADD8E6"/>
                    </a:solidFill>
                  </a:tcPr>
                </a:tc>
                <a:tc>
                  <a:txBody>
                    <a:bodyPr/>
                    <a:lstStyle/>
                    <a:p>
                      <a:pPr algn="ctr" fontAlgn="ctr"/>
                      <a:r>
                        <a:rPr lang="en-US" sz="1000" b="1" i="0" u="none" strike="noStrike">
                          <a:solidFill>
                            <a:srgbClr val="000000"/>
                          </a:solidFill>
                          <a:effectLst/>
                          <a:latin typeface="Calibri" panose="020F0502020204030204" pitchFamily="34" charset="0"/>
                        </a:rPr>
                        <a:t>Post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Mitigation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Rank</a:t>
                      </a:r>
                    </a:p>
                  </a:txBody>
                  <a:tcPr marL="5829" marR="5829" marT="5829" marB="0" anchor="ctr">
                    <a:lnL>
                      <a:noFill/>
                    </a:lnL>
                    <a:lnR>
                      <a:noFill/>
                    </a:lnR>
                    <a:lnT>
                      <a:noFill/>
                    </a:lnT>
                    <a:lnB>
                      <a:noFill/>
                    </a:lnB>
                    <a:solidFill>
                      <a:srgbClr val="ADD8E6"/>
                    </a:solidFill>
                  </a:tcPr>
                </a:tc>
                <a:extLst>
                  <a:ext uri="{0D108BD9-81ED-4DB2-BD59-A6C34878D82A}">
                    <a16:rowId xmlns:a16="http://schemas.microsoft.com/office/drawing/2014/main" val="1990368314"/>
                  </a:ext>
                </a:extLst>
              </a:tr>
              <a:tr h="507127">
                <a:tc>
                  <a:txBody>
                    <a:bodyPr/>
                    <a:lstStyle/>
                    <a:p>
                      <a:pPr algn="l" fontAlgn="ctr"/>
                      <a:r>
                        <a:rPr lang="en-US" sz="1000" b="0" i="0" u="none" strike="noStrike">
                          <a:solidFill>
                            <a:srgbClr val="000000"/>
                          </a:solidFill>
                          <a:effectLst/>
                          <a:latin typeface="Calibri" panose="020F0502020204030204" pitchFamily="34" charset="0"/>
                        </a:rPr>
                        <a:t>T-P.1-030</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COVID-19 Impacts Project Cost or Schedule</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2/12/2025</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Frequent vendor communication, use of alternate vendors if needed, vendor oversight by local experts, vaccinations, masking, social distancing, and work-from-home.</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5829" marR="5829" marT="5829" marB="0" anchor="ctr">
                    <a:lnL>
                      <a:noFill/>
                    </a:lnL>
                    <a:lnR>
                      <a:noFill/>
                    </a:lnR>
                    <a:lnT>
                      <a:noFill/>
                    </a:lnT>
                    <a:lnB>
                      <a:noFill/>
                    </a:lnB>
                    <a:solidFill>
                      <a:srgbClr val="FF0000"/>
                    </a:solidFill>
                  </a:tcPr>
                </a:tc>
                <a:tc>
                  <a:txBody>
                    <a:bodyPr/>
                    <a:lstStyle/>
                    <a:p>
                      <a:pPr algn="ctr" fontAlgn="ctr"/>
                      <a:r>
                        <a:rPr lang="en-US" sz="1000" b="0" i="0" u="none" strike="noStrike">
                          <a:solidFill>
                            <a:srgbClr val="000000"/>
                          </a:solidFill>
                          <a:effectLst/>
                          <a:latin typeface="Calibri" panose="020F0502020204030204" pitchFamily="34" charset="0"/>
                        </a:rPr>
                        <a:t>20</a:t>
                      </a:r>
                    </a:p>
                  </a:txBody>
                  <a:tcPr marL="5829" marR="5829" marT="5829" marB="0" anchor="ctr">
                    <a:lnL>
                      <a:noFill/>
                    </a:lnL>
                    <a:lnR>
                      <a:noFill/>
                    </a:lnR>
                    <a:lnT>
                      <a:noFill/>
                    </a:lnT>
                    <a:lnB>
                      <a:noFill/>
                    </a:lnB>
                    <a:solidFill>
                      <a:srgbClr val="FF0000"/>
                    </a:solidFill>
                  </a:tcPr>
                </a:tc>
                <a:extLst>
                  <a:ext uri="{0D108BD9-81ED-4DB2-BD59-A6C34878D82A}">
                    <a16:rowId xmlns:a16="http://schemas.microsoft.com/office/drawing/2014/main" val="4044165885"/>
                  </a:ext>
                </a:extLst>
              </a:tr>
              <a:tr h="845212">
                <a:tc>
                  <a:txBody>
                    <a:bodyPr/>
                    <a:lstStyle/>
                    <a:p>
                      <a:pPr algn="l" fontAlgn="ctr"/>
                      <a:r>
                        <a:rPr lang="en-US" sz="1000" b="0" i="0" u="none" strike="noStrike">
                          <a:solidFill>
                            <a:srgbClr val="000000"/>
                          </a:solidFill>
                          <a:effectLst/>
                          <a:latin typeface="Calibri" panose="020F0502020204030204" pitchFamily="34" charset="0"/>
                        </a:rPr>
                        <a:t>T-P.1-004</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Difficulty in finding/retaining staff (does not apply to Davis-Bacon or UT-B craft)</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Monitor staffing plans vs actual staffing; start the recruiting of professional staff at least 4 months before needed hire data; start the recruiting of technician staff at least 1 month in advance.  Utilize contractors and ORNL staff from other directorates when necessary. Establishment of BOA for staff augmentation.</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16</a:t>
                      </a:r>
                    </a:p>
                  </a:txBody>
                  <a:tcPr marL="5829" marR="5829" marT="5829" marB="0" anchor="ctr">
                    <a:lnL>
                      <a:noFill/>
                    </a:lnL>
                    <a:lnR>
                      <a:noFill/>
                    </a:lnR>
                    <a:lnT>
                      <a:noFill/>
                    </a:lnT>
                    <a:lnB>
                      <a:noFill/>
                    </a:lnB>
                    <a:solidFill>
                      <a:srgbClr val="FF0000"/>
                    </a:solidFill>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3122501422"/>
                  </a:ext>
                </a:extLst>
              </a:tr>
              <a:tr h="507127">
                <a:tc>
                  <a:txBody>
                    <a:bodyPr/>
                    <a:lstStyle/>
                    <a:p>
                      <a:pPr algn="l" fontAlgn="ctr"/>
                      <a:r>
                        <a:rPr lang="en-US" sz="1000" b="0" i="0" u="none" strike="noStrike">
                          <a:solidFill>
                            <a:srgbClr val="000000"/>
                          </a:solidFill>
                          <a:effectLst/>
                          <a:latin typeface="Calibri" panose="020F0502020204030204" pitchFamily="34" charset="0"/>
                        </a:rPr>
                        <a:t>T-P.1-007</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SNS operating schedule changes delays project by 6 months</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Ensure a member of the PPU team is on the NScD scheduling committee to represent the PPU needs. Communicate PPU requirements well and often throughout the directorate.  Ensure PPU priorities are NScD priorities.</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2812127570"/>
                  </a:ext>
                </a:extLst>
              </a:tr>
              <a:tr h="1014254">
                <a:tc>
                  <a:txBody>
                    <a:bodyPr/>
                    <a:lstStyle/>
                    <a:p>
                      <a:pPr algn="l" fontAlgn="ctr"/>
                      <a:r>
                        <a:rPr lang="en-US" sz="1000" b="0" i="0" u="none" strike="noStrike">
                          <a:solidFill>
                            <a:srgbClr val="000000"/>
                          </a:solidFill>
                          <a:effectLst/>
                          <a:latin typeface="Calibri" panose="020F0502020204030204" pitchFamily="34" charset="0"/>
                        </a:rPr>
                        <a:t>T-P.1-018</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Critical SNS component failure delays PPU by at least 12 months or delays KPP demonstration</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Maintain good communication between PPU, SNS Operations, and NScD management team. Conduct periodic Vulnerability Workshops to assess vulnerabilites within the SNS neutron production systems. (recent workshop conducted March 11, 2021). PPU personnel participate in these workshops. Include identified mitigations in the SNS operations plans, including annual budget allocations.</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3374629566"/>
                  </a:ext>
                </a:extLst>
              </a:tr>
              <a:tr h="338085">
                <a:tc>
                  <a:txBody>
                    <a:bodyPr/>
                    <a:lstStyle/>
                    <a:p>
                      <a:pPr algn="l" fontAlgn="ctr"/>
                      <a:r>
                        <a:rPr lang="en-US" sz="1000" b="0" i="0" u="none" strike="noStrike">
                          <a:solidFill>
                            <a:srgbClr val="000000"/>
                          </a:solidFill>
                          <a:effectLst/>
                          <a:latin typeface="Calibri" panose="020F0502020204030204" pitchFamily="34" charset="0"/>
                        </a:rPr>
                        <a:t>T-P.1-028</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Standing Army Cost for Schedule Contingency</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7/31/2028</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PPU management will monitor progress and will seek to minimize early-finish delays.</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495612730"/>
                  </a:ext>
                </a:extLst>
              </a:tr>
              <a:tr h="338085">
                <a:tc>
                  <a:txBody>
                    <a:bodyPr/>
                    <a:lstStyle/>
                    <a:p>
                      <a:pPr algn="l" fontAlgn="ctr"/>
                      <a:r>
                        <a:rPr lang="en-US" sz="1000" b="0" i="0" u="none" strike="noStrike">
                          <a:solidFill>
                            <a:srgbClr val="000000"/>
                          </a:solidFill>
                          <a:effectLst/>
                          <a:latin typeface="Calibri" panose="020F0502020204030204" pitchFamily="34" charset="0"/>
                        </a:rPr>
                        <a:t>T-P.1-016</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Operations tasks required for PPU not complete when required</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Maintain good communication with RAD and NTD to minimize risk.</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dirty="0">
                          <a:solidFill>
                            <a:srgbClr val="000000"/>
                          </a:solidFill>
                          <a:effectLst/>
                          <a:latin typeface="Calibri" panose="020F0502020204030204" pitchFamily="34" charset="0"/>
                        </a:rPr>
                        <a:t>9</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1277346827"/>
                  </a:ext>
                </a:extLst>
              </a:tr>
            </a:tbl>
          </a:graphicData>
        </a:graphic>
      </p:graphicFrame>
      <p:sp>
        <p:nvSpPr>
          <p:cNvPr id="5" name="TextBox 4">
            <a:extLst>
              <a:ext uri="{FF2B5EF4-FFF2-40B4-BE49-F238E27FC236}">
                <a16:creationId xmlns:a16="http://schemas.microsoft.com/office/drawing/2014/main" id="{32390BF3-BE0A-4002-9165-55519FCC73D3}"/>
              </a:ext>
            </a:extLst>
          </p:cNvPr>
          <p:cNvSpPr txBox="1"/>
          <p:nvPr/>
        </p:nvSpPr>
        <p:spPr>
          <a:xfrm>
            <a:off x="3091542" y="5941274"/>
            <a:ext cx="4116833" cy="313932"/>
          </a:xfrm>
          <a:prstGeom prst="rect">
            <a:avLst/>
          </a:prstGeom>
          <a:noFill/>
        </p:spPr>
        <p:txBody>
          <a:bodyPr wrap="none" rtlCol="0">
            <a:spAutoFit/>
          </a:bodyPr>
          <a:lstStyle/>
          <a:p>
            <a:pPr algn="l">
              <a:lnSpc>
                <a:spcPct val="90000"/>
              </a:lnSpc>
            </a:pPr>
            <a:r>
              <a:rPr lang="en-US" sz="1600" dirty="0">
                <a:latin typeface="+mn-lt"/>
              </a:rPr>
              <a:t>*Included on project list of top ten risks</a:t>
            </a:r>
          </a:p>
        </p:txBody>
      </p:sp>
      <p:sp>
        <p:nvSpPr>
          <p:cNvPr id="6" name="TextBox 5">
            <a:extLst>
              <a:ext uri="{FF2B5EF4-FFF2-40B4-BE49-F238E27FC236}">
                <a16:creationId xmlns:a16="http://schemas.microsoft.com/office/drawing/2014/main" id="{8E0A510B-B7A7-4F47-955C-BFAAFD2032CB}"/>
              </a:ext>
            </a:extLst>
          </p:cNvPr>
          <p:cNvSpPr txBox="1"/>
          <p:nvPr/>
        </p:nvSpPr>
        <p:spPr>
          <a:xfrm>
            <a:off x="805534" y="1998612"/>
            <a:ext cx="228600" cy="341632"/>
          </a:xfrm>
          <a:prstGeom prst="rect">
            <a:avLst/>
          </a:prstGeom>
          <a:noFill/>
        </p:spPr>
        <p:txBody>
          <a:bodyPr wrap="square" rtlCol="0">
            <a:spAutoFit/>
          </a:bodyPr>
          <a:lstStyle/>
          <a:p>
            <a:pPr algn="ctr">
              <a:lnSpc>
                <a:spcPct val="90000"/>
              </a:lnSpc>
            </a:pPr>
            <a:r>
              <a:rPr lang="en-US" dirty="0">
                <a:latin typeface="+mn-lt"/>
              </a:rPr>
              <a:t>*</a:t>
            </a:r>
          </a:p>
        </p:txBody>
      </p:sp>
      <p:sp>
        <p:nvSpPr>
          <p:cNvPr id="8" name="TextBox 7">
            <a:extLst>
              <a:ext uri="{FF2B5EF4-FFF2-40B4-BE49-F238E27FC236}">
                <a16:creationId xmlns:a16="http://schemas.microsoft.com/office/drawing/2014/main" id="{8302E8D4-F91D-4135-8465-BD2AA3111B4B}"/>
              </a:ext>
            </a:extLst>
          </p:cNvPr>
          <p:cNvSpPr txBox="1"/>
          <p:nvPr/>
        </p:nvSpPr>
        <p:spPr>
          <a:xfrm>
            <a:off x="801189" y="2673525"/>
            <a:ext cx="228600" cy="341632"/>
          </a:xfrm>
          <a:prstGeom prst="rect">
            <a:avLst/>
          </a:prstGeom>
          <a:noFill/>
        </p:spPr>
        <p:txBody>
          <a:bodyPr wrap="square" rtlCol="0">
            <a:spAutoFit/>
          </a:bodyPr>
          <a:lstStyle/>
          <a:p>
            <a:pPr algn="ctr">
              <a:lnSpc>
                <a:spcPct val="90000"/>
              </a:lnSpc>
            </a:pPr>
            <a:r>
              <a:rPr lang="en-US" dirty="0">
                <a:latin typeface="+mn-lt"/>
              </a:rPr>
              <a:t>*</a:t>
            </a:r>
          </a:p>
        </p:txBody>
      </p:sp>
      <p:sp>
        <p:nvSpPr>
          <p:cNvPr id="9" name="TextBox 8">
            <a:extLst>
              <a:ext uri="{FF2B5EF4-FFF2-40B4-BE49-F238E27FC236}">
                <a16:creationId xmlns:a16="http://schemas.microsoft.com/office/drawing/2014/main" id="{E6768574-C880-4B55-A787-8039B4A8BA9D}"/>
              </a:ext>
            </a:extLst>
          </p:cNvPr>
          <p:cNvSpPr txBox="1"/>
          <p:nvPr/>
        </p:nvSpPr>
        <p:spPr>
          <a:xfrm>
            <a:off x="805536" y="3339742"/>
            <a:ext cx="228600" cy="341632"/>
          </a:xfrm>
          <a:prstGeom prst="rect">
            <a:avLst/>
          </a:prstGeom>
          <a:noFill/>
        </p:spPr>
        <p:txBody>
          <a:bodyPr wrap="square" rtlCol="0">
            <a:spAutoFit/>
          </a:bodyPr>
          <a:lstStyle/>
          <a:p>
            <a:pPr algn="ctr">
              <a:lnSpc>
                <a:spcPct val="90000"/>
              </a:lnSpc>
            </a:pPr>
            <a:r>
              <a:rPr lang="en-US" dirty="0">
                <a:latin typeface="+mn-lt"/>
              </a:rPr>
              <a:t>*</a:t>
            </a:r>
          </a:p>
        </p:txBody>
      </p:sp>
      <p:sp>
        <p:nvSpPr>
          <p:cNvPr id="10" name="TextBox 9">
            <a:extLst>
              <a:ext uri="{FF2B5EF4-FFF2-40B4-BE49-F238E27FC236}">
                <a16:creationId xmlns:a16="http://schemas.microsoft.com/office/drawing/2014/main" id="{A0B230B0-3A6D-48C3-A43D-AFF41450047B}"/>
              </a:ext>
            </a:extLst>
          </p:cNvPr>
          <p:cNvSpPr txBox="1"/>
          <p:nvPr/>
        </p:nvSpPr>
        <p:spPr>
          <a:xfrm>
            <a:off x="792474" y="5111937"/>
            <a:ext cx="228600" cy="341632"/>
          </a:xfrm>
          <a:prstGeom prst="rect">
            <a:avLst/>
          </a:prstGeom>
          <a:noFill/>
        </p:spPr>
        <p:txBody>
          <a:bodyPr wrap="square" rtlCol="0">
            <a:spAutoFit/>
          </a:bodyPr>
          <a:lstStyle/>
          <a:p>
            <a:pPr algn="ctr">
              <a:lnSpc>
                <a:spcPct val="90000"/>
              </a:lnSpc>
            </a:pPr>
            <a:r>
              <a:rPr lang="en-US" dirty="0">
                <a:latin typeface="+mn-lt"/>
              </a:rPr>
              <a:t>*</a:t>
            </a:r>
          </a:p>
        </p:txBody>
      </p:sp>
      <p:sp>
        <p:nvSpPr>
          <p:cNvPr id="11" name="TextBox 10">
            <a:extLst>
              <a:ext uri="{FF2B5EF4-FFF2-40B4-BE49-F238E27FC236}">
                <a16:creationId xmlns:a16="http://schemas.microsoft.com/office/drawing/2014/main" id="{F43B1FBF-D20A-48CB-B6C7-88ED87105342}"/>
              </a:ext>
            </a:extLst>
          </p:cNvPr>
          <p:cNvSpPr txBox="1"/>
          <p:nvPr/>
        </p:nvSpPr>
        <p:spPr>
          <a:xfrm>
            <a:off x="796827" y="4088679"/>
            <a:ext cx="228600" cy="341632"/>
          </a:xfrm>
          <a:prstGeom prst="rect">
            <a:avLst/>
          </a:prstGeom>
          <a:noFill/>
        </p:spPr>
        <p:txBody>
          <a:bodyPr wrap="square" rtlCol="0">
            <a:spAutoFit/>
          </a:bodyPr>
          <a:lstStyle/>
          <a:p>
            <a:pPr algn="ctr">
              <a:lnSpc>
                <a:spcPct val="90000"/>
              </a:lnSpc>
            </a:pPr>
            <a:r>
              <a:rPr lang="en-US" dirty="0">
                <a:latin typeface="+mn-lt"/>
              </a:rPr>
              <a:t>*</a:t>
            </a:r>
          </a:p>
        </p:txBody>
      </p:sp>
      <p:sp>
        <p:nvSpPr>
          <p:cNvPr id="12" name="TextBox 11">
            <a:extLst>
              <a:ext uri="{FF2B5EF4-FFF2-40B4-BE49-F238E27FC236}">
                <a16:creationId xmlns:a16="http://schemas.microsoft.com/office/drawing/2014/main" id="{3D9BE5EF-F086-429D-94C5-7398D03FCCEE}"/>
              </a:ext>
            </a:extLst>
          </p:cNvPr>
          <p:cNvSpPr txBox="1"/>
          <p:nvPr/>
        </p:nvSpPr>
        <p:spPr>
          <a:xfrm>
            <a:off x="792474" y="4754887"/>
            <a:ext cx="228600" cy="341632"/>
          </a:xfrm>
          <a:prstGeom prst="rect">
            <a:avLst/>
          </a:prstGeom>
          <a:noFill/>
        </p:spPr>
        <p:txBody>
          <a:bodyPr wrap="square" rtlCol="0">
            <a:spAutoFit/>
          </a:bodyPr>
          <a:lstStyle/>
          <a:p>
            <a:pPr algn="ctr">
              <a:lnSpc>
                <a:spcPct val="90000"/>
              </a:lnSpc>
            </a:pPr>
            <a:r>
              <a:rPr lang="en-US" dirty="0">
                <a:latin typeface="+mn-lt"/>
              </a:rPr>
              <a:t>*</a:t>
            </a:r>
          </a:p>
        </p:txBody>
      </p:sp>
    </p:spTree>
    <p:extLst>
      <p:ext uri="{BB962C8B-B14F-4D97-AF65-F5344CB8AC3E}">
        <p14:creationId xmlns:p14="http://schemas.microsoft.com/office/powerpoint/2010/main" val="184632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46D8B5-7650-4BC8-B6AB-44F06EFBE167}"/>
              </a:ext>
            </a:extLst>
          </p:cNvPr>
          <p:cNvSpPr txBox="1">
            <a:spLocks/>
          </p:cNvSpPr>
          <p:nvPr/>
        </p:nvSpPr>
        <p:spPr>
          <a:xfrm>
            <a:off x="283174" y="602794"/>
            <a:ext cx="11430000" cy="5394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P.1 Risks are identified and understood Continued</a:t>
            </a:r>
          </a:p>
        </p:txBody>
      </p:sp>
      <p:graphicFrame>
        <p:nvGraphicFramePr>
          <p:cNvPr id="9" name="Table 8">
            <a:extLst>
              <a:ext uri="{FF2B5EF4-FFF2-40B4-BE49-F238E27FC236}">
                <a16:creationId xmlns:a16="http://schemas.microsoft.com/office/drawing/2014/main" id="{9BAC112F-55B3-4C52-BA01-B5B76A48FCB7}"/>
              </a:ext>
            </a:extLst>
          </p:cNvPr>
          <p:cNvGraphicFramePr>
            <a:graphicFrameLocks noGrp="1"/>
          </p:cNvGraphicFramePr>
          <p:nvPr/>
        </p:nvGraphicFramePr>
        <p:xfrm>
          <a:off x="381000" y="1376343"/>
          <a:ext cx="11430000" cy="3549890"/>
        </p:xfrm>
        <a:graphic>
          <a:graphicData uri="http://schemas.openxmlformats.org/drawingml/2006/table">
            <a:tbl>
              <a:tblPr/>
              <a:tblGrid>
                <a:gridCol w="734966">
                  <a:extLst>
                    <a:ext uri="{9D8B030D-6E8A-4147-A177-3AD203B41FA5}">
                      <a16:colId xmlns:a16="http://schemas.microsoft.com/office/drawing/2014/main" val="586552708"/>
                    </a:ext>
                  </a:extLst>
                </a:gridCol>
                <a:gridCol w="785654">
                  <a:extLst>
                    <a:ext uri="{9D8B030D-6E8A-4147-A177-3AD203B41FA5}">
                      <a16:colId xmlns:a16="http://schemas.microsoft.com/office/drawing/2014/main" val="2425722355"/>
                    </a:ext>
                  </a:extLst>
                </a:gridCol>
                <a:gridCol w="2914523">
                  <a:extLst>
                    <a:ext uri="{9D8B030D-6E8A-4147-A177-3AD203B41FA5}">
                      <a16:colId xmlns:a16="http://schemas.microsoft.com/office/drawing/2014/main" val="3562774256"/>
                    </a:ext>
                  </a:extLst>
                </a:gridCol>
                <a:gridCol w="950388">
                  <a:extLst>
                    <a:ext uri="{9D8B030D-6E8A-4147-A177-3AD203B41FA5}">
                      <a16:colId xmlns:a16="http://schemas.microsoft.com/office/drawing/2014/main" val="4093089496"/>
                    </a:ext>
                  </a:extLst>
                </a:gridCol>
                <a:gridCol w="4485832">
                  <a:extLst>
                    <a:ext uri="{9D8B030D-6E8A-4147-A177-3AD203B41FA5}">
                      <a16:colId xmlns:a16="http://schemas.microsoft.com/office/drawing/2014/main" val="348073166"/>
                    </a:ext>
                  </a:extLst>
                </a:gridCol>
                <a:gridCol w="785654">
                  <a:extLst>
                    <a:ext uri="{9D8B030D-6E8A-4147-A177-3AD203B41FA5}">
                      <a16:colId xmlns:a16="http://schemas.microsoft.com/office/drawing/2014/main" val="2414274381"/>
                    </a:ext>
                  </a:extLst>
                </a:gridCol>
                <a:gridCol w="772983">
                  <a:extLst>
                    <a:ext uri="{9D8B030D-6E8A-4147-A177-3AD203B41FA5}">
                      <a16:colId xmlns:a16="http://schemas.microsoft.com/office/drawing/2014/main" val="859515078"/>
                    </a:ext>
                  </a:extLst>
                </a:gridCol>
              </a:tblGrid>
              <a:tr h="507127">
                <a:tc>
                  <a:txBody>
                    <a:bodyPr/>
                    <a:lstStyle/>
                    <a:p>
                      <a:pPr algn="l" fontAlgn="ctr"/>
                      <a:r>
                        <a:rPr lang="en-US" sz="1000" b="1" i="0" u="none" strike="noStrike">
                          <a:solidFill>
                            <a:srgbClr val="000000"/>
                          </a:solidFill>
                          <a:effectLst/>
                          <a:latin typeface="Calibri" panose="020F0502020204030204" pitchFamily="34" charset="0"/>
                        </a:rPr>
                        <a:t>Risk ID</a:t>
                      </a:r>
                    </a:p>
                  </a:txBody>
                  <a:tcPr marL="5829" marR="5829" marT="5829" marB="0" anchor="ctr">
                    <a:lnL>
                      <a:noFill/>
                    </a:lnL>
                    <a:lnR>
                      <a:noFill/>
                    </a:lnR>
                    <a:lnT>
                      <a:noFill/>
                    </a:lnT>
                    <a:lnB>
                      <a:noFill/>
                    </a:lnB>
                    <a:solidFill>
                      <a:srgbClr val="ADD8E6"/>
                    </a:solidFill>
                  </a:tcPr>
                </a:tc>
                <a:tc>
                  <a:txBody>
                    <a:bodyPr/>
                    <a:lstStyle/>
                    <a:p>
                      <a:pPr algn="l" fontAlgn="ctr"/>
                      <a:r>
                        <a:rPr lang="en-US" sz="1000" b="1" i="0" u="none" strike="noStrike">
                          <a:solidFill>
                            <a:srgbClr val="000000"/>
                          </a:solidFill>
                          <a:effectLst/>
                          <a:latin typeface="Calibri" panose="020F0502020204030204" pitchFamily="34" charset="0"/>
                        </a:rPr>
                        <a:t>L3 WBS</a:t>
                      </a:r>
                    </a:p>
                  </a:txBody>
                  <a:tcPr marL="5829" marR="5829" marT="5829" marB="0" anchor="ctr">
                    <a:lnL>
                      <a:noFill/>
                    </a:lnL>
                    <a:lnR>
                      <a:noFill/>
                    </a:lnR>
                    <a:lnT>
                      <a:noFill/>
                    </a:lnT>
                    <a:lnB>
                      <a:noFill/>
                    </a:lnB>
                    <a:solidFill>
                      <a:srgbClr val="ADD8E6"/>
                    </a:solidFill>
                  </a:tcPr>
                </a:tc>
                <a:tc>
                  <a:txBody>
                    <a:bodyPr/>
                    <a:lstStyle/>
                    <a:p>
                      <a:pPr algn="l" fontAlgn="ctr"/>
                      <a:r>
                        <a:rPr lang="en-US" sz="1000" b="1" i="0" u="none" strike="noStrike">
                          <a:solidFill>
                            <a:srgbClr val="000000"/>
                          </a:solidFill>
                          <a:effectLst/>
                          <a:latin typeface="Calibri" panose="020F0502020204030204" pitchFamily="34" charset="0"/>
                        </a:rPr>
                        <a:t>Risk Title</a:t>
                      </a:r>
                    </a:p>
                  </a:txBody>
                  <a:tcPr marL="5829" marR="5829" marT="5829" marB="0" anchor="ctr">
                    <a:lnL>
                      <a:noFill/>
                    </a:lnL>
                    <a:lnR>
                      <a:noFill/>
                    </a:lnR>
                    <a:lnT>
                      <a:noFill/>
                    </a:lnT>
                    <a:lnB>
                      <a:noFill/>
                    </a:lnB>
                    <a:solidFill>
                      <a:srgbClr val="ADD8E6"/>
                    </a:solidFill>
                  </a:tcPr>
                </a:tc>
                <a:tc>
                  <a:txBody>
                    <a:bodyPr/>
                    <a:lstStyle/>
                    <a:p>
                      <a:pPr algn="ctr" fontAlgn="ctr"/>
                      <a:r>
                        <a:rPr lang="en-US" sz="1000" b="1" i="0" u="none" strike="noStrike">
                          <a:solidFill>
                            <a:srgbClr val="000000"/>
                          </a:solidFill>
                          <a:effectLst/>
                          <a:latin typeface="Calibri" panose="020F0502020204030204" pitchFamily="34" charset="0"/>
                        </a:rPr>
                        <a:t>Expiration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Date</a:t>
                      </a:r>
                    </a:p>
                  </a:txBody>
                  <a:tcPr marL="5829" marR="5829" marT="5829" marB="0" anchor="ctr">
                    <a:lnL>
                      <a:noFill/>
                    </a:lnL>
                    <a:lnR>
                      <a:noFill/>
                    </a:lnR>
                    <a:lnT>
                      <a:noFill/>
                    </a:lnT>
                    <a:lnB>
                      <a:noFill/>
                    </a:lnB>
                    <a:solidFill>
                      <a:srgbClr val="ADD8E6"/>
                    </a:solidFill>
                  </a:tcPr>
                </a:tc>
                <a:tc>
                  <a:txBody>
                    <a:bodyPr/>
                    <a:lstStyle/>
                    <a:p>
                      <a:pPr algn="l" fontAlgn="ctr"/>
                      <a:r>
                        <a:rPr lang="en-US" sz="1000" b="1" i="0" u="none" strike="noStrike">
                          <a:solidFill>
                            <a:srgbClr val="000000"/>
                          </a:solidFill>
                          <a:effectLst/>
                          <a:latin typeface="Calibri" panose="020F0502020204030204" pitchFamily="34" charset="0"/>
                        </a:rPr>
                        <a:t>Mitigation</a:t>
                      </a:r>
                    </a:p>
                  </a:txBody>
                  <a:tcPr marL="5829" marR="5829" marT="5829" marB="0" anchor="ctr">
                    <a:lnL>
                      <a:noFill/>
                    </a:lnL>
                    <a:lnR>
                      <a:noFill/>
                    </a:lnR>
                    <a:lnT>
                      <a:noFill/>
                    </a:lnT>
                    <a:lnB>
                      <a:noFill/>
                    </a:lnB>
                    <a:solidFill>
                      <a:srgbClr val="ADD8E6"/>
                    </a:solidFill>
                  </a:tcPr>
                </a:tc>
                <a:tc>
                  <a:txBody>
                    <a:bodyPr/>
                    <a:lstStyle/>
                    <a:p>
                      <a:pPr algn="ctr" fontAlgn="ctr"/>
                      <a:r>
                        <a:rPr lang="en-US" sz="1000" b="1" i="0" u="none" strike="noStrike">
                          <a:solidFill>
                            <a:srgbClr val="000000"/>
                          </a:solidFill>
                          <a:effectLst/>
                          <a:latin typeface="Calibri" panose="020F0502020204030204" pitchFamily="34" charset="0"/>
                        </a:rPr>
                        <a:t>Pre-</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Mitigation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Rank</a:t>
                      </a:r>
                    </a:p>
                  </a:txBody>
                  <a:tcPr marL="5829" marR="5829" marT="5829" marB="0" anchor="ctr">
                    <a:lnL>
                      <a:noFill/>
                    </a:lnL>
                    <a:lnR>
                      <a:noFill/>
                    </a:lnR>
                    <a:lnT>
                      <a:noFill/>
                    </a:lnT>
                    <a:lnB>
                      <a:noFill/>
                    </a:lnB>
                    <a:solidFill>
                      <a:srgbClr val="ADD8E6"/>
                    </a:solidFill>
                  </a:tcPr>
                </a:tc>
                <a:tc>
                  <a:txBody>
                    <a:bodyPr/>
                    <a:lstStyle/>
                    <a:p>
                      <a:pPr algn="ctr" fontAlgn="ctr"/>
                      <a:r>
                        <a:rPr lang="en-US" sz="1000" b="1" i="0" u="none" strike="noStrike">
                          <a:solidFill>
                            <a:srgbClr val="000000"/>
                          </a:solidFill>
                          <a:effectLst/>
                          <a:latin typeface="Calibri" panose="020F0502020204030204" pitchFamily="34" charset="0"/>
                        </a:rPr>
                        <a:t>Post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Mitigation </a:t>
                      </a:r>
                      <a:br>
                        <a:rPr lang="en-US" sz="1000" b="1"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Rank</a:t>
                      </a:r>
                    </a:p>
                  </a:txBody>
                  <a:tcPr marL="5829" marR="5829" marT="5829" marB="0" anchor="ctr">
                    <a:lnL>
                      <a:noFill/>
                    </a:lnL>
                    <a:lnR>
                      <a:noFill/>
                    </a:lnR>
                    <a:lnT>
                      <a:noFill/>
                    </a:lnT>
                    <a:lnB>
                      <a:noFill/>
                    </a:lnB>
                    <a:solidFill>
                      <a:srgbClr val="ADD8E6"/>
                    </a:solidFill>
                  </a:tcPr>
                </a:tc>
                <a:extLst>
                  <a:ext uri="{0D108BD9-81ED-4DB2-BD59-A6C34878D82A}">
                    <a16:rowId xmlns:a16="http://schemas.microsoft.com/office/drawing/2014/main" val="1262427873"/>
                  </a:ext>
                </a:extLst>
              </a:tr>
              <a:tr h="845212">
                <a:tc>
                  <a:txBody>
                    <a:bodyPr/>
                    <a:lstStyle/>
                    <a:p>
                      <a:pPr algn="l" fontAlgn="ctr"/>
                      <a:r>
                        <a:rPr lang="en-US" sz="1000" b="0" i="0" u="none" strike="noStrike">
                          <a:solidFill>
                            <a:srgbClr val="000000"/>
                          </a:solidFill>
                          <a:effectLst/>
                          <a:latin typeface="Calibri" panose="020F0502020204030204" pitchFamily="34" charset="0"/>
                        </a:rPr>
                        <a:t>T-P.1-015</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Actual funding profile received by project does not match profile used for planning</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Maintain good communication with BES to make sure PPU funding needs are clearly understood. Promptly respond to requests for information from BES and congress regarding project funding needs. Ensure field work proposals and project data sheets are completed promptly and reflect project funding needs.</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3253351962"/>
                  </a:ext>
                </a:extLst>
              </a:tr>
              <a:tr h="338085">
                <a:tc>
                  <a:txBody>
                    <a:bodyPr/>
                    <a:lstStyle/>
                    <a:p>
                      <a:pPr algn="l" fontAlgn="ctr"/>
                      <a:r>
                        <a:rPr lang="en-US" sz="1000" b="0" i="0" u="none" strike="noStrike">
                          <a:solidFill>
                            <a:srgbClr val="000000"/>
                          </a:solidFill>
                          <a:effectLst/>
                          <a:latin typeface="Calibri" panose="020F0502020204030204" pitchFamily="34" charset="0"/>
                        </a:rPr>
                        <a:t>T-P.1-020</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Equipment experiences infant mortality resulting in not meeting KPP</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Develop and maintain critical spares list for PPU and include in the project baseline.</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8</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3162731672"/>
                  </a:ext>
                </a:extLst>
              </a:tr>
              <a:tr h="507127">
                <a:tc>
                  <a:txBody>
                    <a:bodyPr/>
                    <a:lstStyle/>
                    <a:p>
                      <a:pPr algn="l" fontAlgn="ctr"/>
                      <a:r>
                        <a:rPr lang="en-US" sz="1000" b="0" i="0" u="none" strike="noStrike">
                          <a:solidFill>
                            <a:srgbClr val="000000"/>
                          </a:solidFill>
                          <a:effectLst/>
                          <a:latin typeface="Calibri" panose="020F0502020204030204" pitchFamily="34" charset="0"/>
                        </a:rPr>
                        <a:t>T-P.1-006</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Safety incident occurs on project</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ESH oversight during all installation activities; JHA process implemented; daily 'tool box' meetings and constant reinforcement of safety principles and basics.</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1098691432"/>
                  </a:ext>
                </a:extLst>
              </a:tr>
              <a:tr h="338085">
                <a:tc>
                  <a:txBody>
                    <a:bodyPr/>
                    <a:lstStyle/>
                    <a:p>
                      <a:pPr algn="l" fontAlgn="ctr"/>
                      <a:r>
                        <a:rPr lang="en-US" sz="1000" b="0" i="0" u="none" strike="noStrike">
                          <a:solidFill>
                            <a:srgbClr val="000000"/>
                          </a:solidFill>
                          <a:effectLst/>
                          <a:latin typeface="Calibri" panose="020F0502020204030204" pitchFamily="34" charset="0"/>
                        </a:rPr>
                        <a:t>T-P.1-022</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Emergent operational event  requires matrixed staff</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Succession planning results in broadening of work force during the project</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12</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1777295350"/>
                  </a:ext>
                </a:extLst>
              </a:tr>
              <a:tr h="676169">
                <a:tc>
                  <a:txBody>
                    <a:bodyPr/>
                    <a:lstStyle/>
                    <a:p>
                      <a:pPr algn="l" fontAlgn="ctr"/>
                      <a:r>
                        <a:rPr lang="en-US" sz="1000" b="0" i="0" u="none" strike="noStrike">
                          <a:solidFill>
                            <a:srgbClr val="000000"/>
                          </a:solidFill>
                          <a:effectLst/>
                          <a:latin typeface="Calibri" panose="020F0502020204030204" pitchFamily="34" charset="0"/>
                        </a:rPr>
                        <a:t>T-P.1-029</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Craft Resource Availability During Installations</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3/31/2024</a:t>
                      </a:r>
                    </a:p>
                  </a:txBody>
                  <a:tcPr marL="5829" marR="5829" marT="5829" marB="0" anchor="ctr">
                    <a:lnL>
                      <a:noFill/>
                    </a:lnL>
                    <a:lnR>
                      <a:noFill/>
                    </a:lnR>
                    <a:lnT>
                      <a:noFill/>
                    </a:lnT>
                    <a:lnB>
                      <a:noFill/>
                    </a:lnB>
                    <a:solidFill>
                      <a:srgbClr val="F2F2F2"/>
                    </a:solidFill>
                  </a:tcPr>
                </a:tc>
                <a:tc>
                  <a:txBody>
                    <a:bodyPr/>
                    <a:lstStyle/>
                    <a:p>
                      <a:pPr algn="l" fontAlgn="ctr"/>
                      <a:r>
                        <a:rPr lang="en-US" sz="1000" b="0" i="0" u="none" strike="noStrike">
                          <a:solidFill>
                            <a:srgbClr val="000000"/>
                          </a:solidFill>
                          <a:effectLst/>
                          <a:latin typeface="Calibri" panose="020F0502020204030204" pitchFamily="34" charset="0"/>
                        </a:rPr>
                        <a:t>Plan ahead to ensure needed personnel are available when needed. Engage with NScD Chief Operating Officer if needed to bring in additional craft from ORNL Facilities &amp; Operations. Utilize subcontract craft personnel when feasible (GEM Tech or similar).</a:t>
                      </a:r>
                    </a:p>
                  </a:txBody>
                  <a:tcPr marL="5829" marR="5829" marT="5829" marB="0" anchor="ctr">
                    <a:lnL>
                      <a:noFill/>
                    </a:lnL>
                    <a:lnR>
                      <a:noFill/>
                    </a:lnR>
                    <a:lnT>
                      <a:noFill/>
                    </a:lnT>
                    <a:lnB>
                      <a:noFill/>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9</a:t>
                      </a:r>
                    </a:p>
                  </a:txBody>
                  <a:tcPr marL="5829" marR="5829" marT="5829" marB="0" anchor="ctr">
                    <a:lnL>
                      <a:noFill/>
                    </a:lnL>
                    <a:lnR>
                      <a:noFill/>
                    </a:lnR>
                    <a:lnT>
                      <a:noFill/>
                    </a:lnT>
                    <a:lnB>
                      <a:noFill/>
                    </a:lnB>
                    <a:solidFill>
                      <a:srgbClr val="FFFF00"/>
                    </a:solidFill>
                  </a:tcPr>
                </a:tc>
                <a:tc>
                  <a:txBody>
                    <a:bodyPr/>
                    <a:lstStyle/>
                    <a:p>
                      <a:pPr algn="ctr" fontAlgn="ctr"/>
                      <a:r>
                        <a:rPr lang="en-US" sz="1000" b="0" i="0" u="none" strike="noStrike">
                          <a:solidFill>
                            <a:srgbClr val="000000"/>
                          </a:solidFill>
                          <a:effectLst/>
                          <a:latin typeface="Calibri" panose="020F0502020204030204" pitchFamily="34" charset="0"/>
                        </a:rPr>
                        <a:t>6</a:t>
                      </a:r>
                    </a:p>
                  </a:txBody>
                  <a:tcPr marL="5829" marR="5829" marT="5829" marB="0" anchor="ctr">
                    <a:lnL>
                      <a:noFill/>
                    </a:lnL>
                    <a:lnR>
                      <a:noFill/>
                    </a:lnR>
                    <a:lnT>
                      <a:noFill/>
                    </a:lnT>
                    <a:lnB>
                      <a:noFill/>
                    </a:lnB>
                    <a:solidFill>
                      <a:srgbClr val="FFFF00"/>
                    </a:solidFill>
                  </a:tcPr>
                </a:tc>
                <a:extLst>
                  <a:ext uri="{0D108BD9-81ED-4DB2-BD59-A6C34878D82A}">
                    <a16:rowId xmlns:a16="http://schemas.microsoft.com/office/drawing/2014/main" val="3702397700"/>
                  </a:ext>
                </a:extLst>
              </a:tr>
              <a:tr h="338085">
                <a:tc>
                  <a:txBody>
                    <a:bodyPr/>
                    <a:lstStyle/>
                    <a:p>
                      <a:pPr algn="l" fontAlgn="ctr"/>
                      <a:r>
                        <a:rPr lang="en-US" sz="1000" b="0" i="0" u="none" strike="noStrike">
                          <a:solidFill>
                            <a:srgbClr val="000000"/>
                          </a:solidFill>
                          <a:effectLst/>
                          <a:latin typeface="Calibri" panose="020F0502020204030204" pitchFamily="34" charset="0"/>
                        </a:rPr>
                        <a:t>T-P.1-021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P.01</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Outage dependant task causes or reveals damage to a system</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10/1/2025</a:t>
                      </a:r>
                    </a:p>
                  </a:txBody>
                  <a:tcPr marL="5829" marR="5829" marT="5829" marB="0" anchor="ctr">
                    <a:lnL>
                      <a:noFill/>
                    </a:lnL>
                    <a:lnR>
                      <a:noFill/>
                    </a:lnR>
                    <a:lnT>
                      <a:noFill/>
                    </a:lnT>
                    <a:lnB>
                      <a:noFill/>
                    </a:lnB>
                  </a:tcPr>
                </a:tc>
                <a:tc>
                  <a:txBody>
                    <a:bodyPr/>
                    <a:lstStyle/>
                    <a:p>
                      <a:pPr algn="l" fontAlgn="ctr"/>
                      <a:r>
                        <a:rPr lang="en-US" sz="1000" b="0" i="0" u="none" strike="noStrike">
                          <a:solidFill>
                            <a:srgbClr val="000000"/>
                          </a:solidFill>
                          <a:effectLst/>
                          <a:latin typeface="Calibri" panose="020F0502020204030204" pitchFamily="34" charset="0"/>
                        </a:rPr>
                        <a:t>Safety and technical training; SNS supervision of external labor; Monitoring of system condition in advance of outage. </a:t>
                      </a:r>
                    </a:p>
                  </a:txBody>
                  <a:tcPr marL="5829" marR="5829" marT="5829" marB="0" anchor="ctr">
                    <a:lnL>
                      <a:noFill/>
                    </a:lnL>
                    <a:lnR>
                      <a:noFill/>
                    </a:lnR>
                    <a:lnT>
                      <a:noFill/>
                    </a:lnT>
                    <a:lnB>
                      <a:noFill/>
                    </a:lnB>
                  </a:tcPr>
                </a:tc>
                <a:tc>
                  <a:txBody>
                    <a:bodyPr/>
                    <a:lstStyle/>
                    <a:p>
                      <a:pPr algn="ctr" fontAlgn="ctr"/>
                      <a:r>
                        <a:rPr lang="en-US" sz="1000" b="0" i="0" u="none" strike="noStrike">
                          <a:solidFill>
                            <a:srgbClr val="000000"/>
                          </a:solidFill>
                          <a:effectLst/>
                          <a:latin typeface="Calibri" panose="020F0502020204030204" pitchFamily="34" charset="0"/>
                        </a:rPr>
                        <a:t>3</a:t>
                      </a:r>
                    </a:p>
                  </a:txBody>
                  <a:tcPr marL="5829" marR="5829" marT="5829" marB="0" anchor="ctr">
                    <a:lnL>
                      <a:noFill/>
                    </a:lnL>
                    <a:lnR>
                      <a:noFill/>
                    </a:lnR>
                    <a:lnT>
                      <a:noFill/>
                    </a:lnT>
                    <a:lnB>
                      <a:noFill/>
                    </a:lnB>
                    <a:solidFill>
                      <a:srgbClr val="008000"/>
                    </a:solidFill>
                  </a:tcPr>
                </a:tc>
                <a:tc>
                  <a:txBody>
                    <a:bodyPr/>
                    <a:lstStyle/>
                    <a:p>
                      <a:pPr algn="ctr" fontAlgn="ctr"/>
                      <a:r>
                        <a:rPr lang="en-US" sz="1000" b="0" i="0" u="none" strike="noStrike" dirty="0">
                          <a:solidFill>
                            <a:srgbClr val="000000"/>
                          </a:solidFill>
                          <a:effectLst/>
                          <a:latin typeface="Calibri" panose="020F0502020204030204" pitchFamily="34" charset="0"/>
                        </a:rPr>
                        <a:t>2</a:t>
                      </a:r>
                    </a:p>
                  </a:txBody>
                  <a:tcPr marL="5829" marR="5829" marT="5829" marB="0" anchor="ctr">
                    <a:lnL>
                      <a:noFill/>
                    </a:lnL>
                    <a:lnR>
                      <a:noFill/>
                    </a:lnR>
                    <a:lnT>
                      <a:noFill/>
                    </a:lnT>
                    <a:lnB>
                      <a:noFill/>
                    </a:lnB>
                    <a:solidFill>
                      <a:srgbClr val="008000"/>
                    </a:solidFill>
                  </a:tcPr>
                </a:tc>
                <a:extLst>
                  <a:ext uri="{0D108BD9-81ED-4DB2-BD59-A6C34878D82A}">
                    <a16:rowId xmlns:a16="http://schemas.microsoft.com/office/drawing/2014/main" val="633979318"/>
                  </a:ext>
                </a:extLst>
              </a:tr>
            </a:tbl>
          </a:graphicData>
        </a:graphic>
      </p:graphicFrame>
    </p:spTree>
    <p:extLst>
      <p:ext uri="{BB962C8B-B14F-4D97-AF65-F5344CB8AC3E}">
        <p14:creationId xmlns:p14="http://schemas.microsoft.com/office/powerpoint/2010/main" val="337010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8569-2500-4B4F-8682-101AE353BA70}"/>
              </a:ext>
            </a:extLst>
          </p:cNvPr>
          <p:cNvSpPr>
            <a:spLocks noGrp="1"/>
          </p:cNvSpPr>
          <p:nvPr>
            <p:ph type="title"/>
          </p:nvPr>
        </p:nvSpPr>
        <p:spPr/>
        <p:txBody>
          <a:bodyPr/>
          <a:lstStyle/>
          <a:p>
            <a:r>
              <a:rPr lang="en-US" dirty="0"/>
              <a:t>Project management advisory committee meeting was conducted in February 2021</a:t>
            </a:r>
          </a:p>
        </p:txBody>
      </p:sp>
      <p:sp>
        <p:nvSpPr>
          <p:cNvPr id="4" name="Content Placeholder 3">
            <a:extLst>
              <a:ext uri="{FF2B5EF4-FFF2-40B4-BE49-F238E27FC236}">
                <a16:creationId xmlns:a16="http://schemas.microsoft.com/office/drawing/2014/main" id="{06777308-AF7E-1D4A-ACD0-20E24E0A7918}"/>
              </a:ext>
            </a:extLst>
          </p:cNvPr>
          <p:cNvSpPr>
            <a:spLocks noGrp="1"/>
          </p:cNvSpPr>
          <p:nvPr>
            <p:ph idx="1"/>
          </p:nvPr>
        </p:nvSpPr>
        <p:spPr>
          <a:xfrm>
            <a:off x="448055" y="1255495"/>
            <a:ext cx="11430000" cy="5355074"/>
          </a:xfrm>
        </p:spPr>
        <p:txBody>
          <a:bodyPr/>
          <a:lstStyle/>
          <a:p>
            <a:r>
              <a:rPr lang="en-US" sz="2400" dirty="0"/>
              <a:t>Management Committee:  Les Price and Carl Strawbridge</a:t>
            </a:r>
          </a:p>
          <a:p>
            <a:r>
              <a:rPr lang="en-US" sz="2400" dirty="0"/>
              <a:t>Four presentations as shown</a:t>
            </a:r>
            <a:br>
              <a:rPr lang="en-US" sz="2400" dirty="0"/>
            </a:br>
            <a:r>
              <a:rPr lang="en-US" sz="2400" dirty="0"/>
              <a:t>on agenda</a:t>
            </a:r>
          </a:p>
          <a:p>
            <a:r>
              <a:rPr lang="en-US" sz="2400" dirty="0"/>
              <a:t>Good discussions – key topic</a:t>
            </a:r>
            <a:br>
              <a:rPr lang="en-US" sz="2400" dirty="0"/>
            </a:br>
            <a:r>
              <a:rPr lang="en-US" sz="2400" dirty="0"/>
              <a:t>was contingency spending as</a:t>
            </a:r>
            <a:br>
              <a:rPr lang="en-US" sz="2400" dirty="0"/>
            </a:br>
            <a:r>
              <a:rPr lang="en-US" sz="2400" dirty="0"/>
              <a:t>risks are retired</a:t>
            </a:r>
          </a:p>
          <a:p>
            <a:pPr lvl="1"/>
            <a:r>
              <a:rPr lang="en-US" sz="2000" dirty="0"/>
              <a:t>Contingency spend plan and</a:t>
            </a:r>
            <a:br>
              <a:rPr lang="en-US" sz="2000" dirty="0"/>
            </a:br>
            <a:r>
              <a:rPr lang="en-US" sz="2000" dirty="0"/>
              <a:t>spreadsheet developed as result</a:t>
            </a:r>
            <a:br>
              <a:rPr lang="en-US" sz="2000" dirty="0"/>
            </a:br>
            <a:r>
              <a:rPr lang="en-US" sz="2000" dirty="0"/>
              <a:t>of this meeting</a:t>
            </a:r>
          </a:p>
          <a:p>
            <a:r>
              <a:rPr lang="en-US" sz="2400" dirty="0"/>
              <a:t>Nine recommendations have</a:t>
            </a:r>
            <a:br>
              <a:rPr lang="en-US" sz="2400" dirty="0"/>
            </a:br>
            <a:r>
              <a:rPr lang="en-US" sz="2400" dirty="0"/>
              <a:t>all been addressed and closed</a:t>
            </a:r>
          </a:p>
        </p:txBody>
      </p:sp>
      <p:pic>
        <p:nvPicPr>
          <p:cNvPr id="8" name="Picture 7" descr="Graphical user interface&#10;&#10;Description automatically generated">
            <a:extLst>
              <a:ext uri="{FF2B5EF4-FFF2-40B4-BE49-F238E27FC236}">
                <a16:creationId xmlns:a16="http://schemas.microsoft.com/office/drawing/2014/main" id="{D7A9B18F-E54B-0241-AB56-C59995DD32C5}"/>
              </a:ext>
            </a:extLst>
          </p:cNvPr>
          <p:cNvPicPr>
            <a:picLocks noChangeAspect="1"/>
          </p:cNvPicPr>
          <p:nvPr/>
        </p:nvPicPr>
        <p:blipFill rotWithShape="1">
          <a:blip r:embed="rId2"/>
          <a:srcRect l="33063" t="18307" r="13323" b="16522"/>
          <a:stretch/>
        </p:blipFill>
        <p:spPr>
          <a:xfrm>
            <a:off x="6369831" y="1840285"/>
            <a:ext cx="5830956" cy="4469444"/>
          </a:xfrm>
          <a:prstGeom prst="rect">
            <a:avLst/>
          </a:prstGeom>
          <a:ln>
            <a:solidFill>
              <a:schemeClr val="tx1"/>
            </a:solidFill>
          </a:ln>
        </p:spPr>
      </p:pic>
      <p:sp>
        <p:nvSpPr>
          <p:cNvPr id="5" name="Rectangle: Rounded Corners 15">
            <a:extLst>
              <a:ext uri="{FF2B5EF4-FFF2-40B4-BE49-F238E27FC236}">
                <a16:creationId xmlns:a16="http://schemas.microsoft.com/office/drawing/2014/main" id="{9AC5F171-C8B6-4255-BA8D-A9B9B0E3C3C6}"/>
              </a:ext>
            </a:extLst>
          </p:cNvPr>
          <p:cNvSpPr/>
          <p:nvPr/>
        </p:nvSpPr>
        <p:spPr>
          <a:xfrm>
            <a:off x="10911991" y="21675"/>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339245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Scope</a:t>
            </a:r>
          </a:p>
        </p:txBody>
      </p:sp>
      <p:sp>
        <p:nvSpPr>
          <p:cNvPr id="3" name="Content Placeholder 2"/>
          <p:cNvSpPr>
            <a:spLocks noGrp="1"/>
          </p:cNvSpPr>
          <p:nvPr>
            <p:ph idx="1"/>
          </p:nvPr>
        </p:nvSpPr>
        <p:spPr/>
        <p:txBody>
          <a:bodyPr/>
          <a:lstStyle/>
          <a:p>
            <a:r>
              <a:rPr lang="en-US" sz="2400" i="1" dirty="0"/>
              <a:t>Installation</a:t>
            </a:r>
            <a:r>
              <a:rPr lang="en-US" sz="2400" dirty="0"/>
              <a:t> refers to the installation of technical systems and components within each Level 2 WBS area</a:t>
            </a:r>
          </a:p>
          <a:p>
            <a:pPr lvl="1"/>
            <a:r>
              <a:rPr lang="en-US" sz="2000" dirty="0"/>
              <a:t>Superconducting Linac</a:t>
            </a:r>
          </a:p>
          <a:p>
            <a:pPr lvl="1"/>
            <a:r>
              <a:rPr lang="en-US" sz="2000" dirty="0"/>
              <a:t>RF Systems</a:t>
            </a:r>
          </a:p>
          <a:p>
            <a:pPr lvl="1"/>
            <a:r>
              <a:rPr lang="en-US" sz="2000" dirty="0"/>
              <a:t>Ring Systems</a:t>
            </a:r>
          </a:p>
          <a:p>
            <a:pPr lvl="1"/>
            <a:r>
              <a:rPr lang="en-US" sz="2000" dirty="0"/>
              <a:t>First Target Station Systems</a:t>
            </a:r>
          </a:p>
          <a:p>
            <a:r>
              <a:rPr lang="en-US" sz="2400" dirty="0"/>
              <a:t>Conventional Facilities scope is not included</a:t>
            </a:r>
          </a:p>
          <a:p>
            <a:r>
              <a:rPr lang="en-US" sz="2400" dirty="0"/>
              <a:t>Outage-dependent installation is planned during scheduled maintenance outages, including the PPU long outage</a:t>
            </a:r>
          </a:p>
          <a:p>
            <a:pPr lvl="1"/>
            <a:r>
              <a:rPr lang="en-US" sz="2000" dirty="0"/>
              <a:t>For example, installation of cryomodules in the accelerator tunnel</a:t>
            </a:r>
          </a:p>
          <a:p>
            <a:r>
              <a:rPr lang="en-US" sz="2400" dirty="0"/>
              <a:t>Non-outage-dependent installation will occur during operations</a:t>
            </a:r>
          </a:p>
          <a:p>
            <a:pPr lvl="1"/>
            <a:r>
              <a:rPr lang="en-US" sz="2000" dirty="0"/>
              <a:t>For example, installation of 28 new RF stations in the klystron gallery</a:t>
            </a:r>
          </a:p>
        </p:txBody>
      </p:sp>
    </p:spTree>
    <p:extLst>
      <p:ext uri="{BB962C8B-B14F-4D97-AF65-F5344CB8AC3E}">
        <p14:creationId xmlns:p14="http://schemas.microsoft.com/office/powerpoint/2010/main" val="300748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86F2-A1BE-4978-994D-819A41F7459B}"/>
              </a:ext>
            </a:extLst>
          </p:cNvPr>
          <p:cNvSpPr>
            <a:spLocks noGrp="1"/>
          </p:cNvSpPr>
          <p:nvPr>
            <p:ph type="title"/>
          </p:nvPr>
        </p:nvSpPr>
        <p:spPr/>
        <p:txBody>
          <a:bodyPr/>
          <a:lstStyle/>
          <a:p>
            <a:r>
              <a:rPr lang="en-US" dirty="0"/>
              <a:t>Installation Fundamentals</a:t>
            </a:r>
          </a:p>
        </p:txBody>
      </p:sp>
      <p:sp>
        <p:nvSpPr>
          <p:cNvPr id="6" name="Content Placeholder 5">
            <a:extLst>
              <a:ext uri="{FF2B5EF4-FFF2-40B4-BE49-F238E27FC236}">
                <a16:creationId xmlns:a16="http://schemas.microsoft.com/office/drawing/2014/main" id="{64EC687B-7263-486F-BC29-F6C05DFEE758}"/>
              </a:ext>
            </a:extLst>
          </p:cNvPr>
          <p:cNvSpPr>
            <a:spLocks noGrp="1"/>
          </p:cNvSpPr>
          <p:nvPr>
            <p:ph idx="1"/>
          </p:nvPr>
        </p:nvSpPr>
        <p:spPr/>
        <p:txBody>
          <a:bodyPr/>
          <a:lstStyle/>
          <a:p>
            <a:r>
              <a:rPr lang="en-US" sz="2400" dirty="0"/>
              <a:t>Each Level 2 team is responsible for its installation planning</a:t>
            </a:r>
          </a:p>
          <a:p>
            <a:r>
              <a:rPr lang="en-US" sz="2400" dirty="0"/>
              <a:t>Technical oversight and technical equipment costs are included in the Level 2 work plans</a:t>
            </a:r>
          </a:p>
          <a:p>
            <a:r>
              <a:rPr lang="en-US" sz="2400" dirty="0"/>
              <a:t>Maintenance outages are managed and coordinated by Research Accelerator Division Integration and Planning Group</a:t>
            </a:r>
          </a:p>
          <a:p>
            <a:pPr lvl="1"/>
            <a:r>
              <a:rPr lang="en-US" sz="2000" dirty="0"/>
              <a:t>Work is planned and scheduled using Primavera P6</a:t>
            </a:r>
          </a:p>
          <a:p>
            <a:pPr lvl="1"/>
            <a:r>
              <a:rPr lang="en-US" sz="2000" dirty="0"/>
              <a:t>Work is executed in accordance with ORNL/NScD ES&amp;H requirements</a:t>
            </a:r>
          </a:p>
          <a:p>
            <a:r>
              <a:rPr lang="en-US" sz="2400" dirty="0"/>
              <a:t>Labor for installation work is provided by:</a:t>
            </a:r>
          </a:p>
          <a:p>
            <a:pPr lvl="1"/>
            <a:r>
              <a:rPr lang="en-US" sz="2000" dirty="0"/>
              <a:t>Time &amp; materials (T&amp;M) contractor</a:t>
            </a:r>
          </a:p>
          <a:p>
            <a:pPr lvl="1"/>
            <a:r>
              <a:rPr lang="en-US" sz="2000" dirty="0"/>
              <a:t>SNS Research Mechanics*</a:t>
            </a:r>
          </a:p>
          <a:p>
            <a:pPr lvl="1"/>
            <a:r>
              <a:rPr lang="en-US" sz="2000" dirty="0"/>
              <a:t>SNS Technicians</a:t>
            </a:r>
          </a:p>
          <a:p>
            <a:pPr lvl="1"/>
            <a:r>
              <a:rPr lang="en-US" sz="2000" dirty="0"/>
              <a:t>ORNL Facilities and Operations craft workers*</a:t>
            </a:r>
          </a:p>
          <a:p>
            <a:r>
              <a:rPr lang="en-US" sz="2400" dirty="0"/>
              <a:t>PPU Installation Coordinator manages the T&amp;M contract</a:t>
            </a:r>
          </a:p>
        </p:txBody>
      </p:sp>
      <p:sp>
        <p:nvSpPr>
          <p:cNvPr id="8" name="TextBox 7">
            <a:extLst>
              <a:ext uri="{FF2B5EF4-FFF2-40B4-BE49-F238E27FC236}">
                <a16:creationId xmlns:a16="http://schemas.microsoft.com/office/drawing/2014/main" id="{319B98C5-9597-4714-8417-93E85B0A76B0}"/>
              </a:ext>
            </a:extLst>
          </p:cNvPr>
          <p:cNvSpPr txBox="1"/>
          <p:nvPr/>
        </p:nvSpPr>
        <p:spPr>
          <a:xfrm>
            <a:off x="3074125" y="6269748"/>
            <a:ext cx="2932213" cy="313932"/>
          </a:xfrm>
          <a:prstGeom prst="rect">
            <a:avLst/>
          </a:prstGeom>
          <a:noFill/>
        </p:spPr>
        <p:txBody>
          <a:bodyPr wrap="none" rtlCol="0">
            <a:spAutoFit/>
          </a:bodyPr>
          <a:lstStyle/>
          <a:p>
            <a:pPr algn="l">
              <a:lnSpc>
                <a:spcPct val="90000"/>
              </a:lnSpc>
            </a:pPr>
            <a:r>
              <a:rPr lang="en-US" sz="1600" dirty="0">
                <a:latin typeface="+mn-lt"/>
              </a:rPr>
              <a:t>*bargaining unit employees</a:t>
            </a:r>
          </a:p>
        </p:txBody>
      </p:sp>
    </p:spTree>
    <p:extLst>
      <p:ext uri="{BB962C8B-B14F-4D97-AF65-F5344CB8AC3E}">
        <p14:creationId xmlns:p14="http://schemas.microsoft.com/office/powerpoint/2010/main" val="67560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C45D-92BB-B947-9621-F399466E10F9}"/>
              </a:ext>
            </a:extLst>
          </p:cNvPr>
          <p:cNvSpPr>
            <a:spLocks noGrp="1"/>
          </p:cNvSpPr>
          <p:nvPr>
            <p:ph type="title"/>
          </p:nvPr>
        </p:nvSpPr>
        <p:spPr/>
        <p:txBody>
          <a:bodyPr/>
          <a:lstStyle/>
          <a:p>
            <a:r>
              <a:rPr lang="en-US" dirty="0"/>
              <a:t>Time &amp; materials contractor is well known to SNS</a:t>
            </a:r>
          </a:p>
        </p:txBody>
      </p:sp>
      <p:sp>
        <p:nvSpPr>
          <p:cNvPr id="3" name="Content Placeholder 2">
            <a:extLst>
              <a:ext uri="{FF2B5EF4-FFF2-40B4-BE49-F238E27FC236}">
                <a16:creationId xmlns:a16="http://schemas.microsoft.com/office/drawing/2014/main" id="{241B15FF-4DF2-A141-A113-ED339D5CED28}"/>
              </a:ext>
            </a:extLst>
          </p:cNvPr>
          <p:cNvSpPr>
            <a:spLocks noGrp="1"/>
          </p:cNvSpPr>
          <p:nvPr>
            <p:ph idx="1"/>
          </p:nvPr>
        </p:nvSpPr>
        <p:spPr/>
        <p:txBody>
          <a:bodyPr/>
          <a:lstStyle/>
          <a:p>
            <a:r>
              <a:rPr lang="en-US" sz="2400" dirty="0"/>
              <a:t>GEM Technologies of Knoxville</a:t>
            </a:r>
          </a:p>
          <a:p>
            <a:r>
              <a:rPr lang="en-US" sz="2400" dirty="0"/>
              <a:t>NScD has a T&amp;M contract with GEM</a:t>
            </a:r>
          </a:p>
          <a:p>
            <a:r>
              <a:rPr lang="en-US" sz="2400" dirty="0"/>
              <a:t>GEM provides craft labor and supervision and has performed many jobs across the SNS site</a:t>
            </a:r>
          </a:p>
          <a:p>
            <a:pPr lvl="1"/>
            <a:r>
              <a:rPr lang="en-US" sz="2000" dirty="0"/>
              <a:t>Familiarity with the SNS site and ESH&amp;Q expectations</a:t>
            </a:r>
          </a:p>
          <a:p>
            <a:pPr lvl="1"/>
            <a:r>
              <a:rPr lang="en-US" sz="2000" dirty="0"/>
              <a:t>Presently supporting PPU installation and neutron instrument construction/upgrades</a:t>
            </a:r>
          </a:p>
          <a:p>
            <a:r>
              <a:rPr lang="en-US" sz="2400" dirty="0"/>
              <a:t>GEM presently has ~17.5 FTEs working on PPU installation</a:t>
            </a:r>
          </a:p>
          <a:p>
            <a:r>
              <a:rPr lang="en-US" sz="2400" dirty="0"/>
              <a:t>This arrangement conveniently provides for workforce augmentation, as needed, for installation of PPU equipment</a:t>
            </a:r>
          </a:p>
        </p:txBody>
      </p:sp>
    </p:spTree>
    <p:extLst>
      <p:ext uri="{BB962C8B-B14F-4D97-AF65-F5344CB8AC3E}">
        <p14:creationId xmlns:p14="http://schemas.microsoft.com/office/powerpoint/2010/main" val="97047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849FE110-94D1-4967-B7B9-B4386D44FC48}"/>
              </a:ext>
            </a:extLst>
          </p:cNvPr>
          <p:cNvPicPr>
            <a:picLocks noChangeAspect="1"/>
          </p:cNvPicPr>
          <p:nvPr/>
        </p:nvPicPr>
        <p:blipFill rotWithShape="1">
          <a:blip r:embed="rId3"/>
          <a:srcRect l="2095" r="2281"/>
          <a:stretch/>
        </p:blipFill>
        <p:spPr>
          <a:xfrm>
            <a:off x="7297795" y="26127"/>
            <a:ext cx="4418045" cy="6782087"/>
          </a:xfrm>
          <a:prstGeom prst="rect">
            <a:avLst/>
          </a:prstGeom>
        </p:spPr>
      </p:pic>
      <p:sp>
        <p:nvSpPr>
          <p:cNvPr id="2" name="Title 1">
            <a:extLst>
              <a:ext uri="{FF2B5EF4-FFF2-40B4-BE49-F238E27FC236}">
                <a16:creationId xmlns:a16="http://schemas.microsoft.com/office/drawing/2014/main" id="{5E719688-9D22-4EC9-B5AF-6A2C59515438}"/>
              </a:ext>
            </a:extLst>
          </p:cNvPr>
          <p:cNvSpPr>
            <a:spLocks noGrp="1"/>
          </p:cNvSpPr>
          <p:nvPr>
            <p:ph type="title"/>
          </p:nvPr>
        </p:nvSpPr>
        <p:spPr>
          <a:xfrm>
            <a:off x="429767" y="274320"/>
            <a:ext cx="6537090" cy="867930"/>
          </a:xfrm>
        </p:spPr>
        <p:txBody>
          <a:bodyPr/>
          <a:lstStyle/>
          <a:p>
            <a:r>
              <a:rPr lang="en-US" sz="2800" dirty="0"/>
              <a:t>Installation Management resides in P.1 Project Management</a:t>
            </a:r>
          </a:p>
        </p:txBody>
      </p:sp>
      <p:sp>
        <p:nvSpPr>
          <p:cNvPr id="3" name="Content Placeholder 2">
            <a:extLst>
              <a:ext uri="{FF2B5EF4-FFF2-40B4-BE49-F238E27FC236}">
                <a16:creationId xmlns:a16="http://schemas.microsoft.com/office/drawing/2014/main" id="{079CEE8E-8595-4182-B044-648EAC56826D}"/>
              </a:ext>
            </a:extLst>
          </p:cNvPr>
          <p:cNvSpPr>
            <a:spLocks noGrp="1"/>
          </p:cNvSpPr>
          <p:nvPr>
            <p:ph idx="1"/>
          </p:nvPr>
        </p:nvSpPr>
        <p:spPr>
          <a:xfrm>
            <a:off x="448055" y="1182106"/>
            <a:ext cx="6614596" cy="5119849"/>
          </a:xfrm>
        </p:spPr>
        <p:txBody>
          <a:bodyPr/>
          <a:lstStyle/>
          <a:p>
            <a:r>
              <a:rPr lang="en-US" sz="2400" dirty="0"/>
              <a:t>John Kristy is the Installation Coordinator</a:t>
            </a:r>
          </a:p>
          <a:p>
            <a:pPr lvl="1"/>
            <a:r>
              <a:rPr lang="en-US" sz="2000" dirty="0"/>
              <a:t>Many years of experience in this capacity at SNS and the Advanced Photon Source at Argonne National Laboratory</a:t>
            </a:r>
          </a:p>
          <a:p>
            <a:pPr lvl="1"/>
            <a:r>
              <a:rPr lang="en-US" sz="2000" dirty="0"/>
              <a:t>Manages the GEM time and materials contract</a:t>
            </a:r>
          </a:p>
          <a:p>
            <a:r>
              <a:rPr lang="en-US" sz="2400" dirty="0"/>
              <a:t>Rod Thomas is the Building Information Modeling (BIM) Coordinator</a:t>
            </a:r>
          </a:p>
          <a:p>
            <a:pPr lvl="1"/>
            <a:r>
              <a:rPr lang="en-US" sz="2000" dirty="0"/>
              <a:t>Supported the klystron gallery construction</a:t>
            </a:r>
          </a:p>
          <a:p>
            <a:pPr lvl="1"/>
            <a:r>
              <a:rPr lang="en-US" sz="2000" dirty="0"/>
              <a:t>Has transitioned to installation support</a:t>
            </a:r>
          </a:p>
          <a:p>
            <a:pPr lvl="1"/>
            <a:endParaRPr lang="en-US" sz="2000" dirty="0"/>
          </a:p>
        </p:txBody>
      </p:sp>
      <p:sp>
        <p:nvSpPr>
          <p:cNvPr id="10" name="Rectangle: Rounded Corners 9">
            <a:extLst>
              <a:ext uri="{FF2B5EF4-FFF2-40B4-BE49-F238E27FC236}">
                <a16:creationId xmlns:a16="http://schemas.microsoft.com/office/drawing/2014/main" id="{63A024C6-5343-4398-BD66-47F323548723}"/>
              </a:ext>
            </a:extLst>
          </p:cNvPr>
          <p:cNvSpPr/>
          <p:nvPr/>
        </p:nvSpPr>
        <p:spPr>
          <a:xfrm>
            <a:off x="9166691" y="6301956"/>
            <a:ext cx="1022342"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7" name="Rectangle: Rounded Corners 15">
            <a:extLst>
              <a:ext uri="{FF2B5EF4-FFF2-40B4-BE49-F238E27FC236}">
                <a16:creationId xmlns:a16="http://schemas.microsoft.com/office/drawing/2014/main" id="{B5CFC542-38D6-4EAB-A080-B5036C44B46F}"/>
              </a:ext>
            </a:extLst>
          </p:cNvPr>
          <p:cNvSpPr/>
          <p:nvPr/>
        </p:nvSpPr>
        <p:spPr>
          <a:xfrm>
            <a:off x="10894571" y="42812"/>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259816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F90F61-BE3D-4A46-B707-42E8432624AE}"/>
              </a:ext>
            </a:extLst>
          </p:cNvPr>
          <p:cNvSpPr>
            <a:spLocks noGrp="1"/>
          </p:cNvSpPr>
          <p:nvPr>
            <p:ph type="title"/>
          </p:nvPr>
        </p:nvSpPr>
        <p:spPr/>
        <p:txBody>
          <a:bodyPr/>
          <a:lstStyle/>
          <a:p>
            <a:r>
              <a:rPr lang="en-US" dirty="0"/>
              <a:t>Installation coordination responsibilities are documented in the WBS dictionary</a:t>
            </a:r>
          </a:p>
        </p:txBody>
      </p:sp>
      <p:sp>
        <p:nvSpPr>
          <p:cNvPr id="4" name="Rectangle 3">
            <a:extLst>
              <a:ext uri="{FF2B5EF4-FFF2-40B4-BE49-F238E27FC236}">
                <a16:creationId xmlns:a16="http://schemas.microsoft.com/office/drawing/2014/main" id="{2697B217-006A-4366-982D-254BD0C065DF}"/>
              </a:ext>
            </a:extLst>
          </p:cNvPr>
          <p:cNvSpPr/>
          <p:nvPr/>
        </p:nvSpPr>
        <p:spPr>
          <a:xfrm>
            <a:off x="479731" y="1431123"/>
            <a:ext cx="11518310" cy="3754874"/>
          </a:xfrm>
          <a:prstGeom prst="rect">
            <a:avLst/>
          </a:prstGeom>
        </p:spPr>
        <p:txBody>
          <a:bodyPr wrap="square">
            <a:spAutoFit/>
          </a:bodyPr>
          <a:lstStyle/>
          <a:p>
            <a:r>
              <a:rPr lang="en-US" sz="2000" dirty="0">
                <a:latin typeface="+mn-lt"/>
              </a:rPr>
              <a:t>Includes:</a:t>
            </a:r>
          </a:p>
          <a:p>
            <a:pPr marL="285750" indent="-285750">
              <a:buFont typeface="Arial" panose="020B0604020202020204" pitchFamily="34" charset="0"/>
              <a:buChar char="•"/>
            </a:pPr>
            <a:r>
              <a:rPr lang="en-US" dirty="0">
                <a:latin typeface="+mn-lt"/>
              </a:rPr>
              <a:t>Installation coordinator - to manage installation efforts across all systems</a:t>
            </a:r>
          </a:p>
          <a:p>
            <a:pPr marL="285750" indent="-285750">
              <a:buFont typeface="Arial" panose="020B0604020202020204" pitchFamily="34" charset="0"/>
              <a:buChar char="•"/>
            </a:pPr>
            <a:r>
              <a:rPr lang="en-US" dirty="0">
                <a:latin typeface="+mn-lt"/>
              </a:rPr>
              <a:t>Building Information Modeling coordinator – installation support and verification</a:t>
            </a:r>
          </a:p>
          <a:p>
            <a:pPr marL="285750" indent="-285750">
              <a:buFont typeface="Arial" panose="020B0604020202020204" pitchFamily="34" charset="0"/>
              <a:buChar char="•"/>
            </a:pPr>
            <a:r>
              <a:rPr lang="en-US" dirty="0">
                <a:latin typeface="+mn-lt"/>
              </a:rPr>
              <a:t>Management of the service request orders (SROs) with the T&amp;M contractor</a:t>
            </a:r>
          </a:p>
          <a:p>
            <a:pPr marL="285750" indent="-285750">
              <a:buFont typeface="Arial" panose="020B0604020202020204" pitchFamily="34" charset="0"/>
              <a:buChar char="•"/>
            </a:pPr>
            <a:r>
              <a:rPr lang="en-US" dirty="0">
                <a:latin typeface="+mn-lt"/>
              </a:rPr>
              <a:t>Allocation of craft across several concurrent SROs (in coordination with contractor superintendent)</a:t>
            </a:r>
          </a:p>
          <a:p>
            <a:pPr marL="285750" indent="-285750">
              <a:buFont typeface="Arial" panose="020B0604020202020204" pitchFamily="34" charset="0"/>
              <a:buChar char="•"/>
            </a:pPr>
            <a:r>
              <a:rPr lang="en-US" dirty="0">
                <a:latin typeface="+mn-lt"/>
              </a:rPr>
              <a:t>Level of Effort support craft (e.g., laborers, carpenters)</a:t>
            </a:r>
          </a:p>
          <a:p>
            <a:pPr marL="285750" indent="-285750">
              <a:buFont typeface="Arial" panose="020B0604020202020204" pitchFamily="34" charset="0"/>
              <a:buChar char="•"/>
            </a:pPr>
            <a:r>
              <a:rPr lang="en-US" dirty="0">
                <a:latin typeface="+mn-lt"/>
              </a:rPr>
              <a:t>Management of all the material assets required for installation (e.g., tools, forklifts, consumables)</a:t>
            </a:r>
          </a:p>
          <a:p>
            <a:pPr marL="285750" indent="-285750">
              <a:buFont typeface="Arial" panose="020B0604020202020204" pitchFamily="34" charset="0"/>
              <a:buChar char="•"/>
            </a:pPr>
            <a:r>
              <a:rPr lang="en-US" dirty="0">
                <a:latin typeface="+mn-lt"/>
              </a:rPr>
              <a:t>General tools and equipment rental that cannot be associated with subprojects (project wide)</a:t>
            </a:r>
          </a:p>
          <a:p>
            <a:pPr marL="285750" indent="-285750">
              <a:buFont typeface="Arial" panose="020B0604020202020204" pitchFamily="34" charset="0"/>
              <a:buChar char="•"/>
            </a:pPr>
            <a:r>
              <a:rPr lang="en-US" dirty="0">
                <a:latin typeface="+mn-lt"/>
              </a:rPr>
              <a:t>Equipment transportation on site</a:t>
            </a:r>
          </a:p>
          <a:p>
            <a:pPr marL="285750" indent="-285750">
              <a:buFont typeface="Arial" panose="020B0604020202020204" pitchFamily="34" charset="0"/>
              <a:buChar char="•"/>
            </a:pPr>
            <a:endParaRPr lang="en-US" dirty="0">
              <a:latin typeface="+mn-lt"/>
            </a:endParaRPr>
          </a:p>
          <a:p>
            <a:r>
              <a:rPr lang="en-US" sz="2000" dirty="0">
                <a:latin typeface="+mn-lt"/>
              </a:rPr>
              <a:t>Does not include:</a:t>
            </a:r>
          </a:p>
          <a:p>
            <a:pPr marL="285750" indent="-285750">
              <a:buFont typeface="Arial" panose="020B0604020202020204" pitchFamily="34" charset="0"/>
              <a:buChar char="•"/>
            </a:pPr>
            <a:r>
              <a:rPr lang="en-US" dirty="0">
                <a:latin typeface="+mn-lt"/>
              </a:rPr>
              <a:t>Effort for technical oversight of the installation tasks</a:t>
            </a:r>
          </a:p>
          <a:p>
            <a:pPr marL="285750" indent="-285750">
              <a:buFont typeface="Arial" panose="020B0604020202020204" pitchFamily="34" charset="0"/>
              <a:buChar char="•"/>
            </a:pPr>
            <a:r>
              <a:rPr lang="en-US" dirty="0">
                <a:latin typeface="+mn-lt"/>
              </a:rPr>
              <a:t>Costs for the technical components being installed</a:t>
            </a:r>
          </a:p>
        </p:txBody>
      </p:sp>
    </p:spTree>
    <p:extLst>
      <p:ext uri="{BB962C8B-B14F-4D97-AF65-F5344CB8AC3E}">
        <p14:creationId xmlns:p14="http://schemas.microsoft.com/office/powerpoint/2010/main" val="340094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86F2-A1BE-4978-994D-819A41F7459B}"/>
              </a:ext>
            </a:extLst>
          </p:cNvPr>
          <p:cNvSpPr>
            <a:spLocks noGrp="1"/>
          </p:cNvSpPr>
          <p:nvPr>
            <p:ph type="title"/>
          </p:nvPr>
        </p:nvSpPr>
        <p:spPr/>
        <p:txBody>
          <a:bodyPr/>
          <a:lstStyle/>
          <a:p>
            <a:r>
              <a:rPr lang="en-US" dirty="0"/>
              <a:t>Installation plans mesh with five-year operations plan</a:t>
            </a:r>
          </a:p>
        </p:txBody>
      </p:sp>
      <p:pic>
        <p:nvPicPr>
          <p:cNvPr id="7" name="Picture 6" descr="Timeline&#10;&#10;Description automatically generated">
            <a:extLst>
              <a:ext uri="{FF2B5EF4-FFF2-40B4-BE49-F238E27FC236}">
                <a16:creationId xmlns:a16="http://schemas.microsoft.com/office/drawing/2014/main" id="{7511F944-E09F-4ED3-8CB4-0F8B184EDE31}"/>
              </a:ext>
            </a:extLst>
          </p:cNvPr>
          <p:cNvPicPr>
            <a:picLocks noChangeAspect="1"/>
          </p:cNvPicPr>
          <p:nvPr/>
        </p:nvPicPr>
        <p:blipFill>
          <a:blip r:embed="rId2"/>
          <a:stretch>
            <a:fillRect/>
          </a:stretch>
        </p:blipFill>
        <p:spPr>
          <a:xfrm>
            <a:off x="1086008" y="813816"/>
            <a:ext cx="10089316" cy="6018302"/>
          </a:xfrm>
          <a:prstGeom prst="rect">
            <a:avLst/>
          </a:prstGeom>
          <a:ln>
            <a:solidFill>
              <a:schemeClr val="tx1"/>
            </a:solidFill>
          </a:ln>
        </p:spPr>
      </p:pic>
      <p:sp>
        <p:nvSpPr>
          <p:cNvPr id="3" name="TextBox 2">
            <a:extLst>
              <a:ext uri="{FF2B5EF4-FFF2-40B4-BE49-F238E27FC236}">
                <a16:creationId xmlns:a16="http://schemas.microsoft.com/office/drawing/2014/main" id="{64828B5C-1C82-274C-A3CF-F9ED3E4AE312}"/>
              </a:ext>
            </a:extLst>
          </p:cNvPr>
          <p:cNvSpPr txBox="1"/>
          <p:nvPr/>
        </p:nvSpPr>
        <p:spPr>
          <a:xfrm>
            <a:off x="4804756" y="1828800"/>
            <a:ext cx="1005840" cy="258532"/>
          </a:xfrm>
          <a:prstGeom prst="rect">
            <a:avLst/>
          </a:prstGeom>
          <a:noFill/>
        </p:spPr>
        <p:txBody>
          <a:bodyPr wrap="square" rtlCol="0">
            <a:spAutoFit/>
          </a:bodyPr>
          <a:lstStyle/>
          <a:p>
            <a:pPr algn="l">
              <a:lnSpc>
                <a:spcPct val="90000"/>
              </a:lnSpc>
            </a:pPr>
            <a:r>
              <a:rPr lang="en-US" sz="1200" dirty="0">
                <a:latin typeface="+mn-lt"/>
              </a:rPr>
              <a:t>Complete</a:t>
            </a:r>
          </a:p>
        </p:txBody>
      </p:sp>
      <p:sp>
        <p:nvSpPr>
          <p:cNvPr id="8" name="TextBox 7">
            <a:extLst>
              <a:ext uri="{FF2B5EF4-FFF2-40B4-BE49-F238E27FC236}">
                <a16:creationId xmlns:a16="http://schemas.microsoft.com/office/drawing/2014/main" id="{4E0D2C37-55E9-9744-8E4A-2CA0E42C6817}"/>
              </a:ext>
            </a:extLst>
          </p:cNvPr>
          <p:cNvSpPr txBox="1"/>
          <p:nvPr/>
        </p:nvSpPr>
        <p:spPr>
          <a:xfrm>
            <a:off x="8714509" y="1833375"/>
            <a:ext cx="1005840" cy="258532"/>
          </a:xfrm>
          <a:prstGeom prst="rect">
            <a:avLst/>
          </a:prstGeom>
          <a:noFill/>
        </p:spPr>
        <p:txBody>
          <a:bodyPr wrap="square" rtlCol="0">
            <a:spAutoFit/>
          </a:bodyPr>
          <a:lstStyle/>
          <a:p>
            <a:pPr algn="l">
              <a:lnSpc>
                <a:spcPct val="90000"/>
              </a:lnSpc>
            </a:pPr>
            <a:r>
              <a:rPr lang="en-US" sz="1200" dirty="0">
                <a:latin typeface="+mn-lt"/>
              </a:rPr>
              <a:t>Complete</a:t>
            </a:r>
          </a:p>
        </p:txBody>
      </p:sp>
      <p:sp>
        <p:nvSpPr>
          <p:cNvPr id="4" name="Rounded Rectangle 3">
            <a:extLst>
              <a:ext uri="{FF2B5EF4-FFF2-40B4-BE49-F238E27FC236}">
                <a16:creationId xmlns:a16="http://schemas.microsoft.com/office/drawing/2014/main" id="{482080B3-0DC3-AD4E-9B86-0D526BB8C648}"/>
              </a:ext>
            </a:extLst>
          </p:cNvPr>
          <p:cNvSpPr/>
          <p:nvPr/>
        </p:nvSpPr>
        <p:spPr>
          <a:xfrm>
            <a:off x="1778924" y="2651761"/>
            <a:ext cx="955963"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Rounded Rectangle 8">
            <a:extLst>
              <a:ext uri="{FF2B5EF4-FFF2-40B4-BE49-F238E27FC236}">
                <a16:creationId xmlns:a16="http://schemas.microsoft.com/office/drawing/2014/main" id="{606FEB6F-9C07-4A41-AC3F-B490ADCC7B4D}"/>
              </a:ext>
            </a:extLst>
          </p:cNvPr>
          <p:cNvSpPr/>
          <p:nvPr/>
        </p:nvSpPr>
        <p:spPr>
          <a:xfrm>
            <a:off x="1778923" y="3169090"/>
            <a:ext cx="955963"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Rounded Rectangle 9">
            <a:extLst>
              <a:ext uri="{FF2B5EF4-FFF2-40B4-BE49-F238E27FC236}">
                <a16:creationId xmlns:a16="http://schemas.microsoft.com/office/drawing/2014/main" id="{E267CEB8-9BAC-B542-B96F-E664D5EF4E92}"/>
              </a:ext>
            </a:extLst>
          </p:cNvPr>
          <p:cNvSpPr/>
          <p:nvPr/>
        </p:nvSpPr>
        <p:spPr>
          <a:xfrm>
            <a:off x="2734886" y="2854199"/>
            <a:ext cx="955963"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Rounded Rectangle 10">
            <a:extLst>
              <a:ext uri="{FF2B5EF4-FFF2-40B4-BE49-F238E27FC236}">
                <a16:creationId xmlns:a16="http://schemas.microsoft.com/office/drawing/2014/main" id="{95A40E25-1CC8-D042-8084-E54422E4F413}"/>
              </a:ext>
            </a:extLst>
          </p:cNvPr>
          <p:cNvSpPr/>
          <p:nvPr/>
        </p:nvSpPr>
        <p:spPr>
          <a:xfrm>
            <a:off x="5867506" y="2651761"/>
            <a:ext cx="869274"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2" name="Rounded Rectangle 11">
            <a:extLst>
              <a:ext uri="{FF2B5EF4-FFF2-40B4-BE49-F238E27FC236}">
                <a16:creationId xmlns:a16="http://schemas.microsoft.com/office/drawing/2014/main" id="{5D97CFDA-ECBE-1149-8D01-4A74C08A908E}"/>
              </a:ext>
            </a:extLst>
          </p:cNvPr>
          <p:cNvSpPr/>
          <p:nvPr/>
        </p:nvSpPr>
        <p:spPr>
          <a:xfrm>
            <a:off x="6730430" y="2951416"/>
            <a:ext cx="1016570"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Rounded Rectangle 12">
            <a:extLst>
              <a:ext uri="{FF2B5EF4-FFF2-40B4-BE49-F238E27FC236}">
                <a16:creationId xmlns:a16="http://schemas.microsoft.com/office/drawing/2014/main" id="{748A88E7-703C-9645-8018-57EF8524543C}"/>
              </a:ext>
            </a:extLst>
          </p:cNvPr>
          <p:cNvSpPr/>
          <p:nvPr/>
        </p:nvSpPr>
        <p:spPr>
          <a:xfrm>
            <a:off x="1778922" y="2852236"/>
            <a:ext cx="955963"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4" name="Rounded Rectangle 13">
            <a:extLst>
              <a:ext uri="{FF2B5EF4-FFF2-40B4-BE49-F238E27FC236}">
                <a16:creationId xmlns:a16="http://schemas.microsoft.com/office/drawing/2014/main" id="{27823A01-9225-5D45-8250-BEB75E2D5C11}"/>
              </a:ext>
            </a:extLst>
          </p:cNvPr>
          <p:cNvSpPr/>
          <p:nvPr/>
        </p:nvSpPr>
        <p:spPr>
          <a:xfrm>
            <a:off x="9575230" y="2658498"/>
            <a:ext cx="737170" cy="321425"/>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5" name="Rounded Rectangle 14">
            <a:extLst>
              <a:ext uri="{FF2B5EF4-FFF2-40B4-BE49-F238E27FC236}">
                <a16:creationId xmlns:a16="http://schemas.microsoft.com/office/drawing/2014/main" id="{34269C3F-24B7-0E42-9CE7-4CC3589F206A}"/>
              </a:ext>
            </a:extLst>
          </p:cNvPr>
          <p:cNvSpPr/>
          <p:nvPr/>
        </p:nvSpPr>
        <p:spPr>
          <a:xfrm>
            <a:off x="4436171" y="3756014"/>
            <a:ext cx="737170" cy="536586"/>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Rounded Rectangle 15">
            <a:extLst>
              <a:ext uri="{FF2B5EF4-FFF2-40B4-BE49-F238E27FC236}">
                <a16:creationId xmlns:a16="http://schemas.microsoft.com/office/drawing/2014/main" id="{BFFDD140-E5FE-A640-AED3-65D3C57953D2}"/>
              </a:ext>
            </a:extLst>
          </p:cNvPr>
          <p:cNvSpPr/>
          <p:nvPr/>
        </p:nvSpPr>
        <p:spPr>
          <a:xfrm>
            <a:off x="5473130" y="3858775"/>
            <a:ext cx="1359470"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Rounded Rectangle 16">
            <a:extLst>
              <a:ext uri="{FF2B5EF4-FFF2-40B4-BE49-F238E27FC236}">
                <a16:creationId xmlns:a16="http://schemas.microsoft.com/office/drawing/2014/main" id="{662E8BAC-1CA3-244F-870E-271FCECB14B8}"/>
              </a:ext>
            </a:extLst>
          </p:cNvPr>
          <p:cNvSpPr/>
          <p:nvPr/>
        </p:nvSpPr>
        <p:spPr>
          <a:xfrm>
            <a:off x="5473130" y="4962514"/>
            <a:ext cx="737170" cy="339736"/>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Rounded Rectangle 17">
            <a:extLst>
              <a:ext uri="{FF2B5EF4-FFF2-40B4-BE49-F238E27FC236}">
                <a16:creationId xmlns:a16="http://schemas.microsoft.com/office/drawing/2014/main" id="{308F9100-DC5B-9F42-80B9-35593FF2D580}"/>
              </a:ext>
            </a:extLst>
          </p:cNvPr>
          <p:cNvSpPr/>
          <p:nvPr/>
        </p:nvSpPr>
        <p:spPr>
          <a:xfrm>
            <a:off x="2798386" y="1941629"/>
            <a:ext cx="1545014"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9" name="Rounded Rectangle 18">
            <a:extLst>
              <a:ext uri="{FF2B5EF4-FFF2-40B4-BE49-F238E27FC236}">
                <a16:creationId xmlns:a16="http://schemas.microsoft.com/office/drawing/2014/main" id="{AEF87ED4-2458-B24F-83E5-92FA23DC48F6}"/>
              </a:ext>
            </a:extLst>
          </p:cNvPr>
          <p:cNvSpPr/>
          <p:nvPr/>
        </p:nvSpPr>
        <p:spPr>
          <a:xfrm>
            <a:off x="7747000" y="1629610"/>
            <a:ext cx="749300" cy="133004"/>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0" name="Rounded Rectangle 10">
            <a:extLst>
              <a:ext uri="{FF2B5EF4-FFF2-40B4-BE49-F238E27FC236}">
                <a16:creationId xmlns:a16="http://schemas.microsoft.com/office/drawing/2014/main" id="{EB3BEC19-490F-4AD7-8B55-CF46C8AC103C}"/>
              </a:ext>
            </a:extLst>
          </p:cNvPr>
          <p:cNvSpPr/>
          <p:nvPr/>
        </p:nvSpPr>
        <p:spPr>
          <a:xfrm>
            <a:off x="5867506" y="2865474"/>
            <a:ext cx="869274" cy="119764"/>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 name="TextBox 5">
            <a:extLst>
              <a:ext uri="{FF2B5EF4-FFF2-40B4-BE49-F238E27FC236}">
                <a16:creationId xmlns:a16="http://schemas.microsoft.com/office/drawing/2014/main" id="{1FD3C3D6-BD34-4F0B-9F92-D852E09D11D2}"/>
              </a:ext>
            </a:extLst>
          </p:cNvPr>
          <p:cNvSpPr txBox="1"/>
          <p:nvPr/>
        </p:nvSpPr>
        <p:spPr>
          <a:xfrm>
            <a:off x="5420549" y="4147574"/>
            <a:ext cx="1240750" cy="175433"/>
          </a:xfrm>
          <a:prstGeom prst="rect">
            <a:avLst/>
          </a:prstGeom>
          <a:noFill/>
        </p:spPr>
        <p:txBody>
          <a:bodyPr wrap="square" rtlCol="0">
            <a:spAutoFit/>
          </a:bodyPr>
          <a:lstStyle/>
          <a:p>
            <a:pPr algn="l">
              <a:lnSpc>
                <a:spcPct val="90000"/>
              </a:lnSpc>
            </a:pPr>
            <a:r>
              <a:rPr lang="en-US" sz="600" b="1" dirty="0">
                <a:latin typeface="+mj-lt"/>
              </a:rPr>
              <a:t>FTS high gas flow equipment </a:t>
            </a:r>
          </a:p>
        </p:txBody>
      </p:sp>
      <p:sp>
        <p:nvSpPr>
          <p:cNvPr id="23" name="Rounded Rectangle 15">
            <a:extLst>
              <a:ext uri="{FF2B5EF4-FFF2-40B4-BE49-F238E27FC236}">
                <a16:creationId xmlns:a16="http://schemas.microsoft.com/office/drawing/2014/main" id="{66246273-D9B3-46DB-ADD4-8B4FF89FDF56}"/>
              </a:ext>
            </a:extLst>
          </p:cNvPr>
          <p:cNvSpPr/>
          <p:nvPr/>
        </p:nvSpPr>
        <p:spPr>
          <a:xfrm>
            <a:off x="5473130" y="4163472"/>
            <a:ext cx="1359470" cy="133003"/>
          </a:xfrm>
          <a:prstGeom prst="roundRect">
            <a:avLst/>
          </a:prstGeom>
          <a:noFill/>
          <a:ln w="22225">
            <a:solidFill>
              <a:srgbClr val="00B05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4" name="TextBox 23">
            <a:extLst>
              <a:ext uri="{FF2B5EF4-FFF2-40B4-BE49-F238E27FC236}">
                <a16:creationId xmlns:a16="http://schemas.microsoft.com/office/drawing/2014/main" id="{65CE0E30-07F8-45CF-92C0-E8A93C3D901D}"/>
              </a:ext>
            </a:extLst>
          </p:cNvPr>
          <p:cNvSpPr txBox="1"/>
          <p:nvPr/>
        </p:nvSpPr>
        <p:spPr>
          <a:xfrm>
            <a:off x="4666413" y="6198503"/>
            <a:ext cx="462939" cy="341632"/>
          </a:xfrm>
          <a:prstGeom prst="rect">
            <a:avLst/>
          </a:prstGeom>
          <a:noFill/>
        </p:spPr>
        <p:txBody>
          <a:bodyPr wrap="square" rtlCol="0">
            <a:spAutoFit/>
          </a:bodyPr>
          <a:lstStyle/>
          <a:p>
            <a:pPr algn="ctr">
              <a:lnSpc>
                <a:spcPct val="90000"/>
              </a:lnSpc>
            </a:pPr>
            <a:r>
              <a:rPr lang="en-US" sz="600" b="1" dirty="0">
                <a:latin typeface="+mj-lt"/>
              </a:rPr>
              <a:t>PPU Early Finish</a:t>
            </a:r>
          </a:p>
        </p:txBody>
      </p:sp>
      <p:sp>
        <p:nvSpPr>
          <p:cNvPr id="25" name="TextBox 24">
            <a:extLst>
              <a:ext uri="{FF2B5EF4-FFF2-40B4-BE49-F238E27FC236}">
                <a16:creationId xmlns:a16="http://schemas.microsoft.com/office/drawing/2014/main" id="{F449447E-BD4D-4C48-97B7-93BA7B8B68A7}"/>
              </a:ext>
            </a:extLst>
          </p:cNvPr>
          <p:cNvSpPr txBox="1"/>
          <p:nvPr/>
        </p:nvSpPr>
        <p:spPr>
          <a:xfrm>
            <a:off x="1439967" y="5043386"/>
            <a:ext cx="639843" cy="341632"/>
          </a:xfrm>
          <a:prstGeom prst="rect">
            <a:avLst/>
          </a:prstGeom>
          <a:noFill/>
        </p:spPr>
        <p:txBody>
          <a:bodyPr wrap="square" rtlCol="0">
            <a:spAutoFit/>
          </a:bodyPr>
          <a:lstStyle/>
          <a:p>
            <a:pPr algn="ctr">
              <a:lnSpc>
                <a:spcPct val="90000"/>
              </a:lnSpc>
            </a:pPr>
            <a:r>
              <a:rPr lang="en-US" sz="600" b="1" dirty="0">
                <a:latin typeface="+mj-lt"/>
              </a:rPr>
              <a:t>Accelerator Readiness Review</a:t>
            </a:r>
          </a:p>
        </p:txBody>
      </p:sp>
      <p:sp>
        <p:nvSpPr>
          <p:cNvPr id="26" name="TextBox 25">
            <a:extLst>
              <a:ext uri="{FF2B5EF4-FFF2-40B4-BE49-F238E27FC236}">
                <a16:creationId xmlns:a16="http://schemas.microsoft.com/office/drawing/2014/main" id="{61003919-D177-4C6E-BB92-D9E9BBFF1E2F}"/>
              </a:ext>
            </a:extLst>
          </p:cNvPr>
          <p:cNvSpPr txBox="1"/>
          <p:nvPr/>
        </p:nvSpPr>
        <p:spPr>
          <a:xfrm>
            <a:off x="7446065" y="5045227"/>
            <a:ext cx="577965" cy="341632"/>
          </a:xfrm>
          <a:prstGeom prst="rect">
            <a:avLst/>
          </a:prstGeom>
          <a:noFill/>
        </p:spPr>
        <p:txBody>
          <a:bodyPr wrap="square" rtlCol="0">
            <a:spAutoFit/>
          </a:bodyPr>
          <a:lstStyle/>
          <a:p>
            <a:pPr algn="ctr">
              <a:lnSpc>
                <a:spcPct val="90000"/>
              </a:lnSpc>
            </a:pPr>
            <a:r>
              <a:rPr lang="en-US" sz="600" b="1" dirty="0">
                <a:latin typeface="+mj-lt"/>
              </a:rPr>
              <a:t>External Readiness Review</a:t>
            </a:r>
          </a:p>
        </p:txBody>
      </p:sp>
      <p:sp>
        <p:nvSpPr>
          <p:cNvPr id="27" name="TextBox 26">
            <a:extLst>
              <a:ext uri="{FF2B5EF4-FFF2-40B4-BE49-F238E27FC236}">
                <a16:creationId xmlns:a16="http://schemas.microsoft.com/office/drawing/2014/main" id="{3863F901-ECC1-4DC0-A850-C2AF0E3F89DB}"/>
              </a:ext>
            </a:extLst>
          </p:cNvPr>
          <p:cNvSpPr txBox="1"/>
          <p:nvPr/>
        </p:nvSpPr>
        <p:spPr>
          <a:xfrm>
            <a:off x="8994331" y="5097546"/>
            <a:ext cx="1717205" cy="175433"/>
          </a:xfrm>
          <a:prstGeom prst="rect">
            <a:avLst/>
          </a:prstGeom>
          <a:noFill/>
        </p:spPr>
        <p:txBody>
          <a:bodyPr wrap="square" rtlCol="0">
            <a:spAutoFit/>
          </a:bodyPr>
          <a:lstStyle/>
          <a:p>
            <a:pPr algn="ctr">
              <a:lnSpc>
                <a:spcPct val="90000"/>
              </a:lnSpc>
            </a:pPr>
            <a:r>
              <a:rPr lang="en-US" sz="600" b="1" dirty="0">
                <a:latin typeface="+mj-lt"/>
              </a:rPr>
              <a:t>KPP Demonstration</a:t>
            </a:r>
          </a:p>
        </p:txBody>
      </p:sp>
      <p:sp>
        <p:nvSpPr>
          <p:cNvPr id="28" name="TextBox 27">
            <a:extLst>
              <a:ext uri="{FF2B5EF4-FFF2-40B4-BE49-F238E27FC236}">
                <a16:creationId xmlns:a16="http://schemas.microsoft.com/office/drawing/2014/main" id="{B77220D0-B7D6-479B-A711-ADB814080E3D}"/>
              </a:ext>
            </a:extLst>
          </p:cNvPr>
          <p:cNvSpPr txBox="1"/>
          <p:nvPr/>
        </p:nvSpPr>
        <p:spPr>
          <a:xfrm>
            <a:off x="1857446" y="4022813"/>
            <a:ext cx="577965" cy="341632"/>
          </a:xfrm>
          <a:prstGeom prst="rect">
            <a:avLst/>
          </a:prstGeom>
          <a:noFill/>
        </p:spPr>
        <p:txBody>
          <a:bodyPr wrap="square" rtlCol="0">
            <a:spAutoFit/>
          </a:bodyPr>
          <a:lstStyle/>
          <a:p>
            <a:pPr algn="ctr">
              <a:lnSpc>
                <a:spcPct val="90000"/>
              </a:lnSpc>
            </a:pPr>
            <a:r>
              <a:rPr lang="en-US" sz="600" b="1" dirty="0">
                <a:latin typeface="+mj-lt"/>
              </a:rPr>
              <a:t>External Readiness Review</a:t>
            </a:r>
          </a:p>
        </p:txBody>
      </p:sp>
      <p:sp>
        <p:nvSpPr>
          <p:cNvPr id="29" name="Rounded Rectangle 17">
            <a:extLst>
              <a:ext uri="{FF2B5EF4-FFF2-40B4-BE49-F238E27FC236}">
                <a16:creationId xmlns:a16="http://schemas.microsoft.com/office/drawing/2014/main" id="{2ADCA980-0E36-41CA-BCFE-2770A93D2432}"/>
              </a:ext>
            </a:extLst>
          </p:cNvPr>
          <p:cNvSpPr/>
          <p:nvPr/>
        </p:nvSpPr>
        <p:spPr>
          <a:xfrm>
            <a:off x="3762662" y="855674"/>
            <a:ext cx="5812568" cy="189839"/>
          </a:xfrm>
          <a:prstGeom prst="roundRect">
            <a:avLst/>
          </a:prstGeom>
          <a:noFill/>
          <a:ln w="22225">
            <a:solidFill>
              <a:srgbClr val="0070C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highlight>
                <a:srgbClr val="FFFF00"/>
              </a:highlight>
            </a:endParaRPr>
          </a:p>
        </p:txBody>
      </p:sp>
      <p:sp>
        <p:nvSpPr>
          <p:cNvPr id="30" name="Rectangle: Rounded Corners 15">
            <a:extLst>
              <a:ext uri="{FF2B5EF4-FFF2-40B4-BE49-F238E27FC236}">
                <a16:creationId xmlns:a16="http://schemas.microsoft.com/office/drawing/2014/main" id="{1886DC16-C9C2-400B-9415-B536B49B13DE}"/>
              </a:ext>
            </a:extLst>
          </p:cNvPr>
          <p:cNvSpPr/>
          <p:nvPr/>
        </p:nvSpPr>
        <p:spPr>
          <a:xfrm>
            <a:off x="10897085" y="28431"/>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95595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sz="2400" dirty="0"/>
              <a:t>P.1 Project Management</a:t>
            </a:r>
          </a:p>
          <a:p>
            <a:pPr lvl="1"/>
            <a:r>
              <a:rPr lang="en-US" sz="2000" dirty="0"/>
              <a:t>Scope</a:t>
            </a:r>
          </a:p>
          <a:p>
            <a:pPr lvl="1"/>
            <a:r>
              <a:rPr lang="en-US" sz="2000" dirty="0"/>
              <a:t>Organization</a:t>
            </a:r>
          </a:p>
          <a:p>
            <a:pPr lvl="1"/>
            <a:r>
              <a:rPr lang="en-US" sz="2000" dirty="0"/>
              <a:t>Cost</a:t>
            </a:r>
          </a:p>
          <a:p>
            <a:pPr lvl="1"/>
            <a:r>
              <a:rPr lang="en-US" sz="2000" dirty="0"/>
              <a:t>Risk register</a:t>
            </a:r>
          </a:p>
          <a:p>
            <a:r>
              <a:rPr lang="en-US" sz="2400" dirty="0"/>
              <a:t>Installation status and plans</a:t>
            </a:r>
          </a:p>
          <a:p>
            <a:r>
              <a:rPr lang="en-US" sz="2400" dirty="0"/>
              <a:t>Summary</a:t>
            </a:r>
          </a:p>
        </p:txBody>
      </p:sp>
    </p:spTree>
    <p:extLst>
      <p:ext uri="{BB962C8B-B14F-4D97-AF65-F5344CB8AC3E}">
        <p14:creationId xmlns:p14="http://schemas.microsoft.com/office/powerpoint/2010/main" val="2526789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9047-3E58-441D-B3A4-33B0FE01F1B9}"/>
              </a:ext>
            </a:extLst>
          </p:cNvPr>
          <p:cNvSpPr>
            <a:spLocks noGrp="1"/>
          </p:cNvSpPr>
          <p:nvPr>
            <p:ph type="title"/>
          </p:nvPr>
        </p:nvSpPr>
        <p:spPr>
          <a:xfrm>
            <a:off x="429767" y="274320"/>
            <a:ext cx="11430000" cy="867930"/>
          </a:xfrm>
        </p:spPr>
        <p:txBody>
          <a:bodyPr/>
          <a:lstStyle/>
          <a:p>
            <a:r>
              <a:rPr lang="en-US" sz="2800" dirty="0"/>
              <a:t>Superconducting </a:t>
            </a:r>
            <a:r>
              <a:rPr lang="en-US" sz="2800" dirty="0" err="1"/>
              <a:t>Linac</a:t>
            </a:r>
            <a:r>
              <a:rPr lang="en-US" sz="2800" dirty="0"/>
              <a:t> cryomodule stands and cable tray installation is complete</a:t>
            </a:r>
          </a:p>
        </p:txBody>
      </p:sp>
      <p:pic>
        <p:nvPicPr>
          <p:cNvPr id="5" name="Content Placeholder 4" descr="A picture containing indoor, warehouse&#10;&#10;Description automatically generated">
            <a:extLst>
              <a:ext uri="{FF2B5EF4-FFF2-40B4-BE49-F238E27FC236}">
                <a16:creationId xmlns:a16="http://schemas.microsoft.com/office/drawing/2014/main" id="{D2DAD233-2588-4D87-BDF6-3B43D3F6A4AB}"/>
              </a:ext>
            </a:extLst>
          </p:cNvPr>
          <p:cNvPicPr>
            <a:picLocks noGrp="1" noChangeAspect="1"/>
          </p:cNvPicPr>
          <p:nvPr>
            <p:ph idx="1"/>
          </p:nvPr>
        </p:nvPicPr>
        <p:blipFill rotWithShape="1">
          <a:blip r:embed="rId2"/>
          <a:srcRect t="8485"/>
          <a:stretch/>
        </p:blipFill>
        <p:spPr>
          <a:xfrm>
            <a:off x="5909586" y="1142250"/>
            <a:ext cx="5510888" cy="4900295"/>
          </a:xfrm>
        </p:spPr>
      </p:pic>
      <p:sp>
        <p:nvSpPr>
          <p:cNvPr id="6" name="TextBox 5">
            <a:extLst>
              <a:ext uri="{FF2B5EF4-FFF2-40B4-BE49-F238E27FC236}">
                <a16:creationId xmlns:a16="http://schemas.microsoft.com/office/drawing/2014/main" id="{37B22ADF-1EAA-4269-BDB4-D3B15041284F}"/>
              </a:ext>
            </a:extLst>
          </p:cNvPr>
          <p:cNvSpPr txBox="1"/>
          <p:nvPr/>
        </p:nvSpPr>
        <p:spPr>
          <a:xfrm>
            <a:off x="429767" y="1187145"/>
            <a:ext cx="5286111" cy="646331"/>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r>
              <a:rPr lang="en-US" sz="2000" dirty="0">
                <a:latin typeface="+mn-lt"/>
              </a:rPr>
              <a:t>Work performed by T&amp;M contractor during maintenance outage</a:t>
            </a:r>
          </a:p>
        </p:txBody>
      </p:sp>
      <p:sp>
        <p:nvSpPr>
          <p:cNvPr id="7" name="TextBox 6">
            <a:extLst>
              <a:ext uri="{FF2B5EF4-FFF2-40B4-BE49-F238E27FC236}">
                <a16:creationId xmlns:a16="http://schemas.microsoft.com/office/drawing/2014/main" id="{540C6301-7FD5-40F2-B0C9-0A9F31054D21}"/>
              </a:ext>
            </a:extLst>
          </p:cNvPr>
          <p:cNvSpPr txBox="1"/>
          <p:nvPr/>
        </p:nvSpPr>
        <p:spPr>
          <a:xfrm>
            <a:off x="2684414" y="4461090"/>
            <a:ext cx="2418809" cy="840230"/>
          </a:xfrm>
          <a:prstGeom prst="rect">
            <a:avLst/>
          </a:prstGeom>
          <a:noFill/>
        </p:spPr>
        <p:txBody>
          <a:bodyPr wrap="square" rtlCol="0">
            <a:spAutoFit/>
          </a:bodyPr>
          <a:lstStyle/>
          <a:p>
            <a:pPr algn="l">
              <a:lnSpc>
                <a:spcPct val="90000"/>
              </a:lnSpc>
            </a:pPr>
            <a:r>
              <a:rPr lang="en-US" dirty="0">
                <a:latin typeface="+mn-lt"/>
              </a:rPr>
              <a:t>Location for first PPU cryomodule at end of </a:t>
            </a:r>
            <a:r>
              <a:rPr lang="en-US" dirty="0" err="1">
                <a:latin typeface="+mn-lt"/>
              </a:rPr>
              <a:t>Linac</a:t>
            </a:r>
            <a:r>
              <a:rPr lang="en-US" dirty="0">
                <a:latin typeface="+mn-lt"/>
              </a:rPr>
              <a:t> tunnel</a:t>
            </a:r>
          </a:p>
        </p:txBody>
      </p:sp>
      <p:cxnSp>
        <p:nvCxnSpPr>
          <p:cNvPr id="9" name="Straight Arrow Connector 8">
            <a:extLst>
              <a:ext uri="{FF2B5EF4-FFF2-40B4-BE49-F238E27FC236}">
                <a16:creationId xmlns:a16="http://schemas.microsoft.com/office/drawing/2014/main" id="{AB22D979-1144-48D7-8F8F-B6982CB6F143}"/>
              </a:ext>
            </a:extLst>
          </p:cNvPr>
          <p:cNvCxnSpPr>
            <a:cxnSpLocks/>
            <a:stCxn id="7" idx="3"/>
          </p:cNvCxnSpPr>
          <p:nvPr/>
        </p:nvCxnSpPr>
        <p:spPr>
          <a:xfrm flipV="1">
            <a:off x="5103223" y="4093029"/>
            <a:ext cx="2621280" cy="788176"/>
          </a:xfrm>
          <a:prstGeom prst="straightConnector1">
            <a:avLst/>
          </a:prstGeom>
          <a:ln w="254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8" name="Rectangle: Rounded Corners 15">
            <a:extLst>
              <a:ext uri="{FF2B5EF4-FFF2-40B4-BE49-F238E27FC236}">
                <a16:creationId xmlns:a16="http://schemas.microsoft.com/office/drawing/2014/main" id="{27AB82B5-418A-4EC0-B7F0-48D249BDD3E9}"/>
              </a:ext>
            </a:extLst>
          </p:cNvPr>
          <p:cNvSpPr/>
          <p:nvPr/>
        </p:nvSpPr>
        <p:spPr>
          <a:xfrm>
            <a:off x="10894571" y="42812"/>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endParaRPr lang="en-US" b="1" dirty="0">
              <a:solidFill>
                <a:schemeClr val="bg1"/>
              </a:solidFill>
            </a:endParaRPr>
          </a:p>
        </p:txBody>
      </p:sp>
    </p:spTree>
    <p:extLst>
      <p:ext uri="{BB962C8B-B14F-4D97-AF65-F5344CB8AC3E}">
        <p14:creationId xmlns:p14="http://schemas.microsoft.com/office/powerpoint/2010/main" val="292853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A0A8-4D4B-4956-BA98-6AEB3CE8CB54}"/>
              </a:ext>
            </a:extLst>
          </p:cNvPr>
          <p:cNvSpPr>
            <a:spLocks noGrp="1"/>
          </p:cNvSpPr>
          <p:nvPr>
            <p:ph type="title"/>
          </p:nvPr>
        </p:nvSpPr>
        <p:spPr>
          <a:xfrm>
            <a:off x="430213" y="274638"/>
            <a:ext cx="11430000" cy="480131"/>
          </a:xfrm>
        </p:spPr>
        <p:txBody>
          <a:bodyPr/>
          <a:lstStyle/>
          <a:p>
            <a:r>
              <a:rPr lang="en-US" sz="2800" dirty="0"/>
              <a:t>RF Systems installation being performed by T&amp;M contractor</a:t>
            </a:r>
          </a:p>
        </p:txBody>
      </p:sp>
      <p:pic>
        <p:nvPicPr>
          <p:cNvPr id="4" name="Picture 3">
            <a:extLst>
              <a:ext uri="{FF2B5EF4-FFF2-40B4-BE49-F238E27FC236}">
                <a16:creationId xmlns:a16="http://schemas.microsoft.com/office/drawing/2014/main" id="{A4A674BB-D9B5-45CE-B32D-DAF7107371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7659" y="4241488"/>
            <a:ext cx="3107766" cy="2057400"/>
          </a:xfrm>
          <a:prstGeom prst="rect">
            <a:avLst/>
          </a:prstGeom>
        </p:spPr>
      </p:pic>
      <p:pic>
        <p:nvPicPr>
          <p:cNvPr id="5" name="Picture 4">
            <a:extLst>
              <a:ext uri="{FF2B5EF4-FFF2-40B4-BE49-F238E27FC236}">
                <a16:creationId xmlns:a16="http://schemas.microsoft.com/office/drawing/2014/main" id="{86C53FC5-8848-41AB-AA05-87DE36111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0209" y="798165"/>
            <a:ext cx="4232366" cy="2057400"/>
          </a:xfrm>
          <a:prstGeom prst="rect">
            <a:avLst/>
          </a:prstGeom>
        </p:spPr>
      </p:pic>
      <p:pic>
        <p:nvPicPr>
          <p:cNvPr id="6" name="Picture 5">
            <a:extLst>
              <a:ext uri="{FF2B5EF4-FFF2-40B4-BE49-F238E27FC236}">
                <a16:creationId xmlns:a16="http://schemas.microsoft.com/office/drawing/2014/main" id="{F623D516-7DDE-4312-B8DF-7FBD56C8F6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0025" y="4241488"/>
            <a:ext cx="4232366" cy="2057400"/>
          </a:xfrm>
          <a:prstGeom prst="rect">
            <a:avLst/>
          </a:prstGeom>
        </p:spPr>
      </p:pic>
      <p:pic>
        <p:nvPicPr>
          <p:cNvPr id="7" name="Picture 6">
            <a:extLst>
              <a:ext uri="{FF2B5EF4-FFF2-40B4-BE49-F238E27FC236}">
                <a16:creationId xmlns:a16="http://schemas.microsoft.com/office/drawing/2014/main" id="{0DD8981B-9032-45FE-A754-18BA3F938B1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44991" y="798165"/>
            <a:ext cx="2057400" cy="3337636"/>
          </a:xfrm>
          <a:prstGeom prst="rect">
            <a:avLst/>
          </a:prstGeom>
        </p:spPr>
      </p:pic>
      <p:sp>
        <p:nvSpPr>
          <p:cNvPr id="8" name="TextBox 7">
            <a:extLst>
              <a:ext uri="{FF2B5EF4-FFF2-40B4-BE49-F238E27FC236}">
                <a16:creationId xmlns:a16="http://schemas.microsoft.com/office/drawing/2014/main" id="{0E812A44-8D90-4FFE-B733-857EC7C58472}"/>
              </a:ext>
            </a:extLst>
          </p:cNvPr>
          <p:cNvSpPr txBox="1"/>
          <p:nvPr/>
        </p:nvSpPr>
        <p:spPr>
          <a:xfrm>
            <a:off x="2070027" y="2899280"/>
            <a:ext cx="3825677" cy="674031"/>
          </a:xfrm>
          <a:prstGeom prst="rect">
            <a:avLst/>
          </a:prstGeom>
          <a:noFill/>
        </p:spPr>
        <p:txBody>
          <a:bodyPr wrap="square" rtlCol="0">
            <a:spAutoFit/>
          </a:bodyPr>
          <a:lstStyle/>
          <a:p>
            <a:pPr algn="l">
              <a:lnSpc>
                <a:spcPct val="90000"/>
              </a:lnSpc>
            </a:pPr>
            <a:r>
              <a:rPr lang="en-US" sz="1400" dirty="0">
                <a:latin typeface="+mn-lt"/>
              </a:rPr>
              <a:t>Waveguide chase shield blocks mounted on rollers for quick reconfiguration to support installation over multiple outages</a:t>
            </a:r>
          </a:p>
        </p:txBody>
      </p:sp>
      <p:sp>
        <p:nvSpPr>
          <p:cNvPr id="9" name="TextBox 8">
            <a:extLst>
              <a:ext uri="{FF2B5EF4-FFF2-40B4-BE49-F238E27FC236}">
                <a16:creationId xmlns:a16="http://schemas.microsoft.com/office/drawing/2014/main" id="{865E111C-3C8D-4720-BDD6-EFE79652146A}"/>
              </a:ext>
            </a:extLst>
          </p:cNvPr>
          <p:cNvSpPr txBox="1"/>
          <p:nvPr/>
        </p:nvSpPr>
        <p:spPr>
          <a:xfrm>
            <a:off x="5982134" y="3770507"/>
            <a:ext cx="2398558" cy="480131"/>
          </a:xfrm>
          <a:prstGeom prst="rect">
            <a:avLst/>
          </a:prstGeom>
          <a:noFill/>
        </p:spPr>
        <p:txBody>
          <a:bodyPr wrap="square" rtlCol="0">
            <a:spAutoFit/>
          </a:bodyPr>
          <a:lstStyle/>
          <a:p>
            <a:pPr algn="l">
              <a:lnSpc>
                <a:spcPct val="90000"/>
              </a:lnSpc>
            </a:pPr>
            <a:r>
              <a:rPr lang="en-US" sz="1400" dirty="0">
                <a:latin typeface="+mn-lt"/>
              </a:rPr>
              <a:t>Installation of cable tray drops to equipment racks</a:t>
            </a:r>
          </a:p>
        </p:txBody>
      </p:sp>
      <p:sp>
        <p:nvSpPr>
          <p:cNvPr id="10" name="TextBox 9">
            <a:extLst>
              <a:ext uri="{FF2B5EF4-FFF2-40B4-BE49-F238E27FC236}">
                <a16:creationId xmlns:a16="http://schemas.microsoft.com/office/drawing/2014/main" id="{DD843803-0F57-4349-8194-BF753731C9BC}"/>
              </a:ext>
            </a:extLst>
          </p:cNvPr>
          <p:cNvSpPr txBox="1"/>
          <p:nvPr/>
        </p:nvSpPr>
        <p:spPr>
          <a:xfrm>
            <a:off x="2358932" y="3761358"/>
            <a:ext cx="2465617" cy="480131"/>
          </a:xfrm>
          <a:prstGeom prst="rect">
            <a:avLst/>
          </a:prstGeom>
          <a:noFill/>
        </p:spPr>
        <p:txBody>
          <a:bodyPr wrap="square" rtlCol="0">
            <a:spAutoFit/>
          </a:bodyPr>
          <a:lstStyle/>
          <a:p>
            <a:pPr algn="l">
              <a:lnSpc>
                <a:spcPct val="90000"/>
              </a:lnSpc>
            </a:pPr>
            <a:r>
              <a:rPr lang="en-US" sz="1400" dirty="0">
                <a:latin typeface="+mn-lt"/>
              </a:rPr>
              <a:t>Installation of ground plane to equipment racks</a:t>
            </a:r>
          </a:p>
        </p:txBody>
      </p:sp>
      <p:sp>
        <p:nvSpPr>
          <p:cNvPr id="12" name="Rectangle: Rounded Corners 11">
            <a:extLst>
              <a:ext uri="{FF2B5EF4-FFF2-40B4-BE49-F238E27FC236}">
                <a16:creationId xmlns:a16="http://schemas.microsoft.com/office/drawing/2014/main" id="{6179579B-1C1A-4080-A806-9A775F96E952}"/>
              </a:ext>
            </a:extLst>
          </p:cNvPr>
          <p:cNvSpPr/>
          <p:nvPr/>
        </p:nvSpPr>
        <p:spPr>
          <a:xfrm>
            <a:off x="6742971" y="2721376"/>
            <a:ext cx="1228495"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B3-2 Moss</a:t>
            </a:r>
          </a:p>
        </p:txBody>
      </p:sp>
      <p:sp>
        <p:nvSpPr>
          <p:cNvPr id="11" name="Rectangle: Rounded Corners 15">
            <a:extLst>
              <a:ext uri="{FF2B5EF4-FFF2-40B4-BE49-F238E27FC236}">
                <a16:creationId xmlns:a16="http://schemas.microsoft.com/office/drawing/2014/main" id="{A64DD386-8731-4675-8E4D-F4F3510F62A0}"/>
              </a:ext>
            </a:extLst>
          </p:cNvPr>
          <p:cNvSpPr/>
          <p:nvPr/>
        </p:nvSpPr>
        <p:spPr>
          <a:xfrm>
            <a:off x="10894571" y="42812"/>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endParaRPr lang="en-US" b="1" dirty="0">
              <a:solidFill>
                <a:schemeClr val="bg1"/>
              </a:solidFill>
            </a:endParaRPr>
          </a:p>
        </p:txBody>
      </p:sp>
    </p:spTree>
    <p:extLst>
      <p:ext uri="{BB962C8B-B14F-4D97-AF65-F5344CB8AC3E}">
        <p14:creationId xmlns:p14="http://schemas.microsoft.com/office/powerpoint/2010/main" val="61339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D2F3-C37D-4109-A9AC-D1BBB0622A63}"/>
              </a:ext>
            </a:extLst>
          </p:cNvPr>
          <p:cNvSpPr>
            <a:spLocks noGrp="1"/>
          </p:cNvSpPr>
          <p:nvPr>
            <p:ph type="title"/>
          </p:nvPr>
        </p:nvSpPr>
        <p:spPr>
          <a:xfrm>
            <a:off x="430213" y="274638"/>
            <a:ext cx="11430000" cy="424732"/>
          </a:xfrm>
        </p:spPr>
        <p:txBody>
          <a:bodyPr/>
          <a:lstStyle/>
          <a:p>
            <a:r>
              <a:rPr lang="en-US" sz="2400" dirty="0"/>
              <a:t>FTS Mercury Off-gas Treatment System (MOTS) installation progress</a:t>
            </a:r>
          </a:p>
        </p:txBody>
      </p:sp>
      <p:sp>
        <p:nvSpPr>
          <p:cNvPr id="3" name="Content Placeholder 2">
            <a:extLst>
              <a:ext uri="{FF2B5EF4-FFF2-40B4-BE49-F238E27FC236}">
                <a16:creationId xmlns:a16="http://schemas.microsoft.com/office/drawing/2014/main" id="{7E2027C0-645F-43C4-8C27-68295E279498}"/>
              </a:ext>
            </a:extLst>
          </p:cNvPr>
          <p:cNvSpPr>
            <a:spLocks noGrp="1"/>
          </p:cNvSpPr>
          <p:nvPr>
            <p:ph idx="1"/>
          </p:nvPr>
        </p:nvSpPr>
        <p:spPr>
          <a:xfrm>
            <a:off x="447675" y="947738"/>
            <a:ext cx="6127296" cy="5354637"/>
          </a:xfrm>
        </p:spPr>
        <p:txBody>
          <a:bodyPr/>
          <a:lstStyle/>
          <a:p>
            <a:r>
              <a:rPr lang="en-US" sz="2000" dirty="0"/>
              <a:t>Mercury Off-gas Treatment System delay bed vessel and shielding installation completed in July</a:t>
            </a:r>
          </a:p>
          <a:p>
            <a:r>
              <a:rPr lang="en-US" sz="2000" dirty="0"/>
              <a:t>Gold amalgamation room (GAR) overhead crane was installed previously (needed for delay bed installation)</a:t>
            </a:r>
          </a:p>
          <a:p>
            <a:r>
              <a:rPr lang="en-US" sz="2000" dirty="0"/>
              <a:t>GAR piping modifications for PPU delay bed completed and inspected</a:t>
            </a:r>
          </a:p>
          <a:p>
            <a:r>
              <a:rPr lang="en-US" sz="2000" dirty="0"/>
              <a:t>Performed by SNS research mechanics and Facilities &amp; Operations craft workers</a:t>
            </a:r>
          </a:p>
        </p:txBody>
      </p:sp>
      <p:pic>
        <p:nvPicPr>
          <p:cNvPr id="4" name="Picture 3">
            <a:extLst>
              <a:ext uri="{FF2B5EF4-FFF2-40B4-BE49-F238E27FC236}">
                <a16:creationId xmlns:a16="http://schemas.microsoft.com/office/drawing/2014/main" id="{F4C99A67-FF01-46F0-B6C2-3CAAD57AB725}"/>
              </a:ext>
            </a:extLst>
          </p:cNvPr>
          <p:cNvPicPr>
            <a:picLocks noChangeAspect="1"/>
          </p:cNvPicPr>
          <p:nvPr/>
        </p:nvPicPr>
        <p:blipFill>
          <a:blip r:embed="rId2"/>
          <a:stretch>
            <a:fillRect/>
          </a:stretch>
        </p:blipFill>
        <p:spPr>
          <a:xfrm>
            <a:off x="6926489" y="839069"/>
            <a:ext cx="3560373" cy="2664183"/>
          </a:xfrm>
          <a:prstGeom prst="rect">
            <a:avLst/>
          </a:prstGeom>
        </p:spPr>
      </p:pic>
      <p:pic>
        <p:nvPicPr>
          <p:cNvPr id="5" name="Picture 4">
            <a:extLst>
              <a:ext uri="{FF2B5EF4-FFF2-40B4-BE49-F238E27FC236}">
                <a16:creationId xmlns:a16="http://schemas.microsoft.com/office/drawing/2014/main" id="{497F97C9-A071-4F07-A6F1-83D65AB9E3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6639" y="3587868"/>
            <a:ext cx="3497570" cy="2866065"/>
          </a:xfrm>
          <a:prstGeom prst="rect">
            <a:avLst/>
          </a:prstGeom>
        </p:spPr>
      </p:pic>
      <p:sp>
        <p:nvSpPr>
          <p:cNvPr id="6" name="TextBox 5">
            <a:extLst>
              <a:ext uri="{FF2B5EF4-FFF2-40B4-BE49-F238E27FC236}">
                <a16:creationId xmlns:a16="http://schemas.microsoft.com/office/drawing/2014/main" id="{C7E40AD3-B411-4577-A001-616BC0AE2EA7}"/>
              </a:ext>
            </a:extLst>
          </p:cNvPr>
          <p:cNvSpPr txBox="1"/>
          <p:nvPr/>
        </p:nvSpPr>
        <p:spPr>
          <a:xfrm>
            <a:off x="7047656" y="3142768"/>
            <a:ext cx="2063385" cy="286232"/>
          </a:xfrm>
          <a:prstGeom prst="rect">
            <a:avLst/>
          </a:prstGeom>
          <a:solidFill>
            <a:schemeClr val="bg1"/>
          </a:solidFill>
        </p:spPr>
        <p:txBody>
          <a:bodyPr wrap="none" rtlCol="0">
            <a:spAutoFit/>
          </a:bodyPr>
          <a:lstStyle/>
          <a:p>
            <a:pPr algn="ctr">
              <a:lnSpc>
                <a:spcPct val="90000"/>
              </a:lnSpc>
            </a:pPr>
            <a:r>
              <a:rPr lang="en-US" sz="1400" dirty="0">
                <a:latin typeface="+mn-lt"/>
              </a:rPr>
              <a:t>GAR overhead crane</a:t>
            </a:r>
          </a:p>
        </p:txBody>
      </p:sp>
      <p:cxnSp>
        <p:nvCxnSpPr>
          <p:cNvPr id="8" name="Straight Arrow Connector 7">
            <a:extLst>
              <a:ext uri="{FF2B5EF4-FFF2-40B4-BE49-F238E27FC236}">
                <a16:creationId xmlns:a16="http://schemas.microsoft.com/office/drawing/2014/main" id="{F8B71471-64D1-40CC-9117-4155641705A4}"/>
              </a:ext>
            </a:extLst>
          </p:cNvPr>
          <p:cNvCxnSpPr/>
          <p:nvPr/>
        </p:nvCxnSpPr>
        <p:spPr>
          <a:xfrm flipV="1">
            <a:off x="8193315" y="1836057"/>
            <a:ext cx="108857" cy="1284514"/>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3114A1DB-2D1C-4263-8F6A-7AC46AC119FB}"/>
              </a:ext>
            </a:extLst>
          </p:cNvPr>
          <p:cNvSpPr/>
          <p:nvPr/>
        </p:nvSpPr>
        <p:spPr>
          <a:xfrm>
            <a:off x="3221585" y="4528394"/>
            <a:ext cx="2007684"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B2-8 Stephens</a:t>
            </a:r>
          </a:p>
        </p:txBody>
      </p:sp>
      <p:sp>
        <p:nvSpPr>
          <p:cNvPr id="9" name="Rectangle: Rounded Corners 15">
            <a:extLst>
              <a:ext uri="{FF2B5EF4-FFF2-40B4-BE49-F238E27FC236}">
                <a16:creationId xmlns:a16="http://schemas.microsoft.com/office/drawing/2014/main" id="{D37A3BAD-FAE9-4B86-A005-80842C39DF0B}"/>
              </a:ext>
            </a:extLst>
          </p:cNvPr>
          <p:cNvSpPr/>
          <p:nvPr/>
        </p:nvSpPr>
        <p:spPr>
          <a:xfrm>
            <a:off x="10894571" y="42812"/>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endParaRPr lang="en-US" b="1" dirty="0">
              <a:solidFill>
                <a:schemeClr val="bg1"/>
              </a:solidFill>
            </a:endParaRPr>
          </a:p>
        </p:txBody>
      </p:sp>
    </p:spTree>
    <p:extLst>
      <p:ext uri="{BB962C8B-B14F-4D97-AF65-F5344CB8AC3E}">
        <p14:creationId xmlns:p14="http://schemas.microsoft.com/office/powerpoint/2010/main" val="16942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5225309" cy="978729"/>
          </a:xfrm>
        </p:spPr>
        <p:txBody>
          <a:bodyPr/>
          <a:lstStyle/>
          <a:p>
            <a:r>
              <a:rPr lang="en-US" dirty="0"/>
              <a:t>FTS Electrical upgrade installation underway</a:t>
            </a:r>
          </a:p>
        </p:txBody>
      </p:sp>
      <p:sp>
        <p:nvSpPr>
          <p:cNvPr id="3" name="Content Placeholder 2"/>
          <p:cNvSpPr>
            <a:spLocks noGrp="1"/>
          </p:cNvSpPr>
          <p:nvPr>
            <p:ph idx="1"/>
          </p:nvPr>
        </p:nvSpPr>
        <p:spPr>
          <a:xfrm>
            <a:off x="448055" y="1504496"/>
            <a:ext cx="5073179" cy="5515797"/>
          </a:xfrm>
        </p:spPr>
        <p:txBody>
          <a:bodyPr/>
          <a:lstStyle/>
          <a:p>
            <a:r>
              <a:rPr lang="en-US" sz="2400" dirty="0"/>
              <a:t>Basement Electrical Upgrade</a:t>
            </a:r>
          </a:p>
          <a:p>
            <a:pPr lvl="1"/>
            <a:r>
              <a:rPr lang="en-US" sz="2000" dirty="0"/>
              <a:t>Procurement started April 2021</a:t>
            </a:r>
          </a:p>
          <a:p>
            <a:pPr lvl="1"/>
            <a:r>
              <a:rPr lang="en-US" sz="2000" dirty="0"/>
              <a:t>Installation began June 2021</a:t>
            </a:r>
          </a:p>
          <a:p>
            <a:pPr lvl="2"/>
            <a:r>
              <a:rPr lang="en-US" sz="1800" dirty="0"/>
              <a:t>Building 8700 power outage to allow for electrical tie into transformer occurred June 2021</a:t>
            </a:r>
          </a:p>
          <a:p>
            <a:pPr lvl="1"/>
            <a:r>
              <a:rPr lang="en-US" sz="2000" dirty="0"/>
              <a:t>Installation expected to be complete August 2021</a:t>
            </a:r>
          </a:p>
          <a:p>
            <a:r>
              <a:rPr lang="en-US" sz="2400" dirty="0"/>
              <a:t>Performed by T&amp;M contractor</a:t>
            </a:r>
          </a:p>
        </p:txBody>
      </p:sp>
      <p:pic>
        <p:nvPicPr>
          <p:cNvPr id="6" name="Picture 5" descr="A picture containing text, indoor, dirty, worktable&#10;&#10;Description automatically generated">
            <a:extLst>
              <a:ext uri="{FF2B5EF4-FFF2-40B4-BE49-F238E27FC236}">
                <a16:creationId xmlns:a16="http://schemas.microsoft.com/office/drawing/2014/main" id="{0C9B44B1-934C-43B2-A3B6-F279AC7500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059759" y="1656847"/>
            <a:ext cx="4793940" cy="3374540"/>
          </a:xfrm>
          <a:prstGeom prst="rect">
            <a:avLst/>
          </a:prstGeom>
        </p:spPr>
      </p:pic>
      <p:pic>
        <p:nvPicPr>
          <p:cNvPr id="8" name="Picture 7" descr="A picture containing wall, indoor, white, dirty&#10;&#10;Description automatically generated">
            <a:extLst>
              <a:ext uri="{FF2B5EF4-FFF2-40B4-BE49-F238E27FC236}">
                <a16:creationId xmlns:a16="http://schemas.microsoft.com/office/drawing/2014/main" id="{D7CB62D4-30AE-448B-AFC4-2C99DF38A7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8807898" y="3084203"/>
            <a:ext cx="3710865" cy="2762550"/>
          </a:xfrm>
          <a:prstGeom prst="rect">
            <a:avLst/>
          </a:prstGeom>
        </p:spPr>
      </p:pic>
      <p:sp>
        <p:nvSpPr>
          <p:cNvPr id="9" name="TextBox 8">
            <a:extLst>
              <a:ext uri="{FF2B5EF4-FFF2-40B4-BE49-F238E27FC236}">
                <a16:creationId xmlns:a16="http://schemas.microsoft.com/office/drawing/2014/main" id="{575003A7-F683-44CC-BF7E-29C5C874F088}"/>
              </a:ext>
            </a:extLst>
          </p:cNvPr>
          <p:cNvSpPr txBox="1"/>
          <p:nvPr/>
        </p:nvSpPr>
        <p:spPr>
          <a:xfrm>
            <a:off x="5974671" y="274320"/>
            <a:ext cx="2725445" cy="590931"/>
          </a:xfrm>
          <a:prstGeom prst="rect">
            <a:avLst/>
          </a:prstGeom>
          <a:noFill/>
        </p:spPr>
        <p:txBody>
          <a:bodyPr wrap="square" rtlCol="0">
            <a:spAutoFit/>
          </a:bodyPr>
          <a:lstStyle/>
          <a:p>
            <a:pPr algn="l">
              <a:lnSpc>
                <a:spcPct val="90000"/>
              </a:lnSpc>
            </a:pPr>
            <a:r>
              <a:rPr lang="en-US" dirty="0">
                <a:latin typeface="+mn-lt"/>
              </a:rPr>
              <a:t>New electrical cables from floor above</a:t>
            </a:r>
          </a:p>
        </p:txBody>
      </p:sp>
      <p:sp>
        <p:nvSpPr>
          <p:cNvPr id="10" name="TextBox 9">
            <a:extLst>
              <a:ext uri="{FF2B5EF4-FFF2-40B4-BE49-F238E27FC236}">
                <a16:creationId xmlns:a16="http://schemas.microsoft.com/office/drawing/2014/main" id="{EEF43D29-1FD6-40C4-9921-FA7217E10EFF}"/>
              </a:ext>
            </a:extLst>
          </p:cNvPr>
          <p:cNvSpPr txBox="1"/>
          <p:nvPr/>
        </p:nvSpPr>
        <p:spPr>
          <a:xfrm>
            <a:off x="9319161" y="1607450"/>
            <a:ext cx="2725445" cy="590931"/>
          </a:xfrm>
          <a:prstGeom prst="rect">
            <a:avLst/>
          </a:prstGeom>
          <a:noFill/>
        </p:spPr>
        <p:txBody>
          <a:bodyPr wrap="square" rtlCol="0">
            <a:spAutoFit/>
          </a:bodyPr>
          <a:lstStyle/>
          <a:p>
            <a:pPr algn="l">
              <a:lnSpc>
                <a:spcPct val="90000"/>
              </a:lnSpc>
            </a:pPr>
            <a:r>
              <a:rPr lang="en-US" dirty="0">
                <a:latin typeface="+mn-lt"/>
              </a:rPr>
              <a:t>New electrical panel in 8700 Basement</a:t>
            </a:r>
          </a:p>
        </p:txBody>
      </p:sp>
      <p:sp>
        <p:nvSpPr>
          <p:cNvPr id="11" name="Oval 10">
            <a:extLst>
              <a:ext uri="{FF2B5EF4-FFF2-40B4-BE49-F238E27FC236}">
                <a16:creationId xmlns:a16="http://schemas.microsoft.com/office/drawing/2014/main" id="{84F61E12-A808-4EA8-9DA5-40F15FD4CB19}"/>
              </a:ext>
            </a:extLst>
          </p:cNvPr>
          <p:cNvSpPr/>
          <p:nvPr/>
        </p:nvSpPr>
        <p:spPr>
          <a:xfrm>
            <a:off x="6069935" y="1105600"/>
            <a:ext cx="878890" cy="797315"/>
          </a:xfrm>
          <a:prstGeom prst="ellipse">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cxnSp>
        <p:nvCxnSpPr>
          <p:cNvPr id="13" name="Straight Arrow Connector 12">
            <a:extLst>
              <a:ext uri="{FF2B5EF4-FFF2-40B4-BE49-F238E27FC236}">
                <a16:creationId xmlns:a16="http://schemas.microsoft.com/office/drawing/2014/main" id="{7262B72C-C9FC-4B9B-9BDB-955F36D1BBA0}"/>
              </a:ext>
            </a:extLst>
          </p:cNvPr>
          <p:cNvCxnSpPr>
            <a:cxnSpLocks/>
          </p:cNvCxnSpPr>
          <p:nvPr/>
        </p:nvCxnSpPr>
        <p:spPr>
          <a:xfrm flipH="1">
            <a:off x="10484528" y="2277132"/>
            <a:ext cx="1" cy="883318"/>
          </a:xfrm>
          <a:prstGeom prst="straightConnector1">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F72B320-3884-48DB-8A42-145FF9688B17}"/>
              </a:ext>
            </a:extLst>
          </p:cNvPr>
          <p:cNvSpPr/>
          <p:nvPr/>
        </p:nvSpPr>
        <p:spPr>
          <a:xfrm>
            <a:off x="2516777" y="5077034"/>
            <a:ext cx="2069643"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B2-7 Ahlschwede</a:t>
            </a:r>
          </a:p>
        </p:txBody>
      </p:sp>
      <p:sp>
        <p:nvSpPr>
          <p:cNvPr id="14" name="Rectangle: Rounded Corners 15">
            <a:extLst>
              <a:ext uri="{FF2B5EF4-FFF2-40B4-BE49-F238E27FC236}">
                <a16:creationId xmlns:a16="http://schemas.microsoft.com/office/drawing/2014/main" id="{C2258822-4771-4CFD-B772-A476040A0F97}"/>
              </a:ext>
            </a:extLst>
          </p:cNvPr>
          <p:cNvSpPr/>
          <p:nvPr/>
        </p:nvSpPr>
        <p:spPr>
          <a:xfrm>
            <a:off x="10894571" y="42812"/>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1</a:t>
            </a:r>
            <a:endParaRPr lang="en-US" b="1" dirty="0">
              <a:solidFill>
                <a:schemeClr val="bg1"/>
              </a:solidFill>
            </a:endParaRPr>
          </a:p>
        </p:txBody>
      </p:sp>
    </p:spTree>
    <p:extLst>
      <p:ext uri="{BB962C8B-B14F-4D97-AF65-F5344CB8AC3E}">
        <p14:creationId xmlns:p14="http://schemas.microsoft.com/office/powerpoint/2010/main" val="1647200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94757F3F-AA7B-46C1-9449-5DFF2F0DD278}"/>
              </a:ext>
            </a:extLst>
          </p:cNvPr>
          <p:cNvSpPr>
            <a:spLocks noGrp="1"/>
          </p:cNvSpPr>
          <p:nvPr>
            <p:ph idx="1"/>
          </p:nvPr>
        </p:nvSpPr>
        <p:spPr/>
        <p:txBody>
          <a:bodyPr/>
          <a:lstStyle/>
          <a:p>
            <a:pPr>
              <a:spcAft>
                <a:spcPts val="600"/>
              </a:spcAft>
            </a:pPr>
            <a:r>
              <a:rPr lang="en-US" sz="2400" dirty="0"/>
              <a:t>The project management team is fully staffed and successfully executing project responsibilities</a:t>
            </a:r>
          </a:p>
          <a:p>
            <a:pPr>
              <a:spcAft>
                <a:spcPts val="600"/>
              </a:spcAft>
            </a:pPr>
            <a:r>
              <a:rPr lang="en-US" sz="2400" dirty="0"/>
              <a:t>Management systems and processes are in place</a:t>
            </a:r>
          </a:p>
          <a:p>
            <a:pPr>
              <a:spcAft>
                <a:spcPts val="600"/>
              </a:spcAft>
            </a:pPr>
            <a:r>
              <a:rPr lang="en-US" sz="2400" dirty="0"/>
              <a:t>Cost and schedule metrics are good</a:t>
            </a:r>
          </a:p>
          <a:p>
            <a:pPr lvl="1">
              <a:spcAft>
                <a:spcPts val="600"/>
              </a:spcAft>
            </a:pPr>
            <a:r>
              <a:rPr lang="en-US" sz="2000" dirty="0"/>
              <a:t>Need to maintain cost and schedule performance without sacrificing safety or quality</a:t>
            </a:r>
          </a:p>
          <a:p>
            <a:pPr>
              <a:spcAft>
                <a:spcPts val="600"/>
              </a:spcAft>
            </a:pPr>
            <a:r>
              <a:rPr lang="en-US" sz="2400" dirty="0"/>
              <a:t>Risks and action items are tracked and updated appropriately</a:t>
            </a:r>
          </a:p>
          <a:p>
            <a:pPr lvl="1">
              <a:spcAft>
                <a:spcPts val="600"/>
              </a:spcAft>
            </a:pPr>
            <a:r>
              <a:rPr lang="en-US" sz="2000" dirty="0"/>
              <a:t>No open action items for P.1 Project Management</a:t>
            </a:r>
          </a:p>
          <a:p>
            <a:pPr>
              <a:spcAft>
                <a:spcPts val="600"/>
              </a:spcAft>
            </a:pPr>
            <a:r>
              <a:rPr lang="en-US" sz="2400" dirty="0"/>
              <a:t>The project is baselined, and construction is underway</a:t>
            </a:r>
          </a:p>
          <a:p>
            <a:pPr>
              <a:spcAft>
                <a:spcPts val="600"/>
              </a:spcAft>
            </a:pPr>
            <a:r>
              <a:rPr lang="en-US" sz="2400" dirty="0"/>
              <a:t>Installation of technical equipment is underway</a:t>
            </a:r>
          </a:p>
          <a:p>
            <a:pPr lvl="1">
              <a:spcAft>
                <a:spcPts val="600"/>
              </a:spcAft>
            </a:pPr>
            <a:endParaRPr lang="en-US" sz="2000" dirty="0"/>
          </a:p>
          <a:p>
            <a:pPr>
              <a:spcAft>
                <a:spcPts val="600"/>
              </a:spcAft>
            </a:pPr>
            <a:r>
              <a:rPr lang="en-US" sz="2400" dirty="0"/>
              <a:t>Thank you for your attention.  Questions?</a:t>
            </a:r>
          </a:p>
        </p:txBody>
      </p:sp>
    </p:spTree>
    <p:extLst>
      <p:ext uri="{BB962C8B-B14F-4D97-AF65-F5344CB8AC3E}">
        <p14:creationId xmlns:p14="http://schemas.microsoft.com/office/powerpoint/2010/main" val="562247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4313-2B7E-4334-AB64-CA20B871602F}"/>
              </a:ext>
            </a:extLst>
          </p:cNvPr>
          <p:cNvSpPr>
            <a:spLocks noGrp="1"/>
          </p:cNvSpPr>
          <p:nvPr>
            <p:ph type="title"/>
          </p:nvPr>
        </p:nvSpPr>
        <p:spPr/>
        <p:txBody>
          <a:bodyPr/>
          <a:lstStyle/>
          <a:p>
            <a:r>
              <a:rPr lang="en-US" dirty="0"/>
              <a:t>Extra Material</a:t>
            </a:r>
          </a:p>
        </p:txBody>
      </p:sp>
    </p:spTree>
    <p:extLst>
      <p:ext uri="{BB962C8B-B14F-4D97-AF65-F5344CB8AC3E}">
        <p14:creationId xmlns:p14="http://schemas.microsoft.com/office/powerpoint/2010/main" val="1554852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2B3F-D13A-4A7B-829A-FA8F43383B9C}"/>
              </a:ext>
            </a:extLst>
          </p:cNvPr>
          <p:cNvSpPr>
            <a:spLocks noGrp="1"/>
          </p:cNvSpPr>
          <p:nvPr>
            <p:ph type="title"/>
          </p:nvPr>
        </p:nvSpPr>
        <p:spPr>
          <a:xfrm>
            <a:off x="429767" y="274320"/>
            <a:ext cx="11430000" cy="539496"/>
          </a:xfrm>
        </p:spPr>
        <p:txBody>
          <a:bodyPr/>
          <a:lstStyle/>
          <a:p>
            <a:r>
              <a:rPr lang="en-US" dirty="0"/>
              <a:t>Systems engineering</a:t>
            </a:r>
          </a:p>
        </p:txBody>
      </p:sp>
      <p:sp>
        <p:nvSpPr>
          <p:cNvPr id="3" name="Content Placeholder 2">
            <a:extLst>
              <a:ext uri="{FF2B5EF4-FFF2-40B4-BE49-F238E27FC236}">
                <a16:creationId xmlns:a16="http://schemas.microsoft.com/office/drawing/2014/main" id="{4DC171A3-2444-4D0C-B2E8-1AA8F0033E03}"/>
              </a:ext>
            </a:extLst>
          </p:cNvPr>
          <p:cNvSpPr>
            <a:spLocks noGrp="1"/>
          </p:cNvSpPr>
          <p:nvPr>
            <p:ph idx="1"/>
          </p:nvPr>
        </p:nvSpPr>
        <p:spPr>
          <a:xfrm>
            <a:off x="448055" y="947148"/>
            <a:ext cx="11430000" cy="5355074"/>
          </a:xfrm>
        </p:spPr>
        <p:txBody>
          <a:bodyPr/>
          <a:lstStyle/>
          <a:p>
            <a:r>
              <a:rPr lang="en-US" sz="2400" dirty="0"/>
              <a:t>Engineering design is nearly complete (98%) and follows the NScD engineering process (next slide)</a:t>
            </a:r>
          </a:p>
          <a:p>
            <a:r>
              <a:rPr lang="en-US" sz="2400" dirty="0"/>
              <a:t>Matrixed staff key to success</a:t>
            </a:r>
          </a:p>
          <a:p>
            <a:pPr lvl="1"/>
            <a:r>
              <a:rPr lang="en-US" sz="2000" dirty="0"/>
              <a:t>PPU engineering staff owns the existing systems and will own the PPU systems</a:t>
            </a:r>
          </a:p>
          <a:p>
            <a:pPr lvl="1"/>
            <a:r>
              <a:rPr lang="en-US" sz="2000" dirty="0"/>
              <a:t>Experienced team understands the accelerator and target systems through years of operations/maintenance/upgrades experience and applies this knowledge to PPU design</a:t>
            </a:r>
          </a:p>
          <a:p>
            <a:pPr lvl="1"/>
            <a:r>
              <a:rPr lang="en-US" sz="2000" dirty="0"/>
              <a:t>In many cases, we are adding to existing systems and utilizing the same or similar technologies</a:t>
            </a:r>
          </a:p>
          <a:p>
            <a:r>
              <a:rPr lang="en-US" sz="2400" dirty="0"/>
              <a:t>Technical oversight from the project manager, technical director, and project director</a:t>
            </a:r>
          </a:p>
          <a:p>
            <a:r>
              <a:rPr lang="en-US" sz="2400" dirty="0"/>
              <a:t>Design reviews, procurement readiness reviews facilitated by the project office</a:t>
            </a:r>
          </a:p>
        </p:txBody>
      </p:sp>
    </p:spTree>
    <p:extLst>
      <p:ext uri="{BB962C8B-B14F-4D97-AF65-F5344CB8AC3E}">
        <p14:creationId xmlns:p14="http://schemas.microsoft.com/office/powerpoint/2010/main" val="316192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273D-125C-4298-B82A-01A86D65EFE4}"/>
              </a:ext>
            </a:extLst>
          </p:cNvPr>
          <p:cNvSpPr>
            <a:spLocks noGrp="1"/>
          </p:cNvSpPr>
          <p:nvPr>
            <p:ph type="title"/>
          </p:nvPr>
        </p:nvSpPr>
        <p:spPr>
          <a:xfrm>
            <a:off x="429767" y="274320"/>
            <a:ext cx="11430000" cy="535531"/>
          </a:xfrm>
        </p:spPr>
        <p:txBody>
          <a:bodyPr/>
          <a:lstStyle/>
          <a:p>
            <a:r>
              <a:rPr lang="en-US" dirty="0"/>
              <a:t>Project Execution – Engineering</a:t>
            </a:r>
          </a:p>
        </p:txBody>
      </p:sp>
      <p:sp>
        <p:nvSpPr>
          <p:cNvPr id="3" name="Content Placeholder 2">
            <a:extLst>
              <a:ext uri="{FF2B5EF4-FFF2-40B4-BE49-F238E27FC236}">
                <a16:creationId xmlns:a16="http://schemas.microsoft.com/office/drawing/2014/main" id="{5630B575-F712-4DFD-9B42-F1465E536F96}"/>
              </a:ext>
            </a:extLst>
          </p:cNvPr>
          <p:cNvSpPr>
            <a:spLocks noGrp="1"/>
          </p:cNvSpPr>
          <p:nvPr>
            <p:ph idx="1"/>
          </p:nvPr>
        </p:nvSpPr>
        <p:spPr>
          <a:xfrm>
            <a:off x="448055" y="811122"/>
            <a:ext cx="11430000" cy="5815584"/>
          </a:xfrm>
        </p:spPr>
        <p:txBody>
          <a:bodyPr/>
          <a:lstStyle/>
          <a:p>
            <a:r>
              <a:rPr lang="en-US" sz="2400" dirty="0"/>
              <a:t>Guided by </a:t>
            </a:r>
            <a:r>
              <a:rPr lang="en-US" sz="2400" dirty="0" err="1"/>
              <a:t>NScD</a:t>
            </a:r>
            <a:r>
              <a:rPr lang="en-US" sz="2400" dirty="0"/>
              <a:t> engineering process – NScD-ENG-PR-001</a:t>
            </a:r>
          </a:p>
          <a:p>
            <a:pPr lvl="1"/>
            <a:r>
              <a:rPr lang="en-US" sz="2000" dirty="0"/>
              <a:t>Assign responsibilities</a:t>
            </a:r>
          </a:p>
          <a:p>
            <a:pPr lvl="1"/>
            <a:r>
              <a:rPr lang="en-US" sz="2000" dirty="0"/>
              <a:t>Define the requirements and interfaces</a:t>
            </a:r>
          </a:p>
          <a:p>
            <a:pPr lvl="1"/>
            <a:r>
              <a:rPr lang="en-US" sz="2000" dirty="0"/>
              <a:t>Develop a solution that efficiently meets the requirements and is sustainable, safe, and environmentally benign</a:t>
            </a:r>
          </a:p>
          <a:p>
            <a:pPr lvl="2"/>
            <a:r>
              <a:rPr lang="en-US" sz="1600" dirty="0"/>
              <a:t>Abide by application codes and regulations</a:t>
            </a:r>
          </a:p>
          <a:p>
            <a:pPr lvl="2"/>
            <a:r>
              <a:rPr lang="en-US" sz="1600" dirty="0"/>
              <a:t>ORNL:  Standards Based Management System (SBMS)</a:t>
            </a:r>
          </a:p>
          <a:p>
            <a:pPr lvl="2"/>
            <a:r>
              <a:rPr lang="en-US" sz="1600" dirty="0"/>
              <a:t>Incorporate value engineering, best practices, SNS corporate knowledge and lessons learned</a:t>
            </a:r>
          </a:p>
          <a:p>
            <a:pPr lvl="1"/>
            <a:r>
              <a:rPr lang="en-US" sz="2000" dirty="0"/>
              <a:t>Utilize the peer-review process</a:t>
            </a:r>
          </a:p>
          <a:p>
            <a:pPr lvl="1"/>
            <a:r>
              <a:rPr lang="en-US" sz="2000" dirty="0"/>
              <a:t>Maintain configuration control</a:t>
            </a:r>
          </a:p>
          <a:p>
            <a:pPr lvl="2"/>
            <a:r>
              <a:rPr lang="en-US" sz="1600" dirty="0"/>
              <a:t>In collaboration with Research Accelerator and Neutron Technologies divisions</a:t>
            </a:r>
          </a:p>
          <a:p>
            <a:pPr lvl="1"/>
            <a:r>
              <a:rPr lang="en-US" sz="2000" dirty="0"/>
              <a:t>Own the work, from inception through operations/maintenance</a:t>
            </a:r>
          </a:p>
          <a:p>
            <a:pPr lvl="1"/>
            <a:r>
              <a:rPr lang="en-US" sz="2000" dirty="0"/>
              <a:t>Communicate</a:t>
            </a:r>
          </a:p>
          <a:p>
            <a:pPr marL="9525" indent="0" algn="ctr">
              <a:buNone/>
            </a:pPr>
            <a:endParaRPr lang="en-US" sz="2400" dirty="0"/>
          </a:p>
          <a:p>
            <a:pPr marL="9525" indent="0" algn="ctr">
              <a:buNone/>
            </a:pPr>
            <a:r>
              <a:rPr lang="en-US" sz="2400" dirty="0"/>
              <a:t>All work is executed within the existing</a:t>
            </a:r>
            <a:br>
              <a:rPr lang="en-US" sz="2400" dirty="0"/>
            </a:br>
            <a:r>
              <a:rPr lang="en-US" sz="2400" dirty="0"/>
              <a:t>framework of SNS procedures and policies</a:t>
            </a:r>
          </a:p>
        </p:txBody>
      </p:sp>
      <p:sp>
        <p:nvSpPr>
          <p:cNvPr id="5" name="Rectangle 4">
            <a:extLst>
              <a:ext uri="{FF2B5EF4-FFF2-40B4-BE49-F238E27FC236}">
                <a16:creationId xmlns:a16="http://schemas.microsoft.com/office/drawing/2014/main" id="{717DB5B4-65E3-E142-B32F-DD717D79CB26}"/>
              </a:ext>
            </a:extLst>
          </p:cNvPr>
          <p:cNvSpPr/>
          <p:nvPr/>
        </p:nvSpPr>
        <p:spPr>
          <a:xfrm>
            <a:off x="2904565" y="5501004"/>
            <a:ext cx="6497619" cy="796066"/>
          </a:xfrm>
          <a:prstGeom prst="rect">
            <a:avLst/>
          </a:prstGeom>
          <a:noFill/>
          <a:ln w="38100">
            <a:solidFill>
              <a:schemeClr val="tx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144407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A388-7214-3B42-9E7A-E1E93B459B94}"/>
              </a:ext>
            </a:extLst>
          </p:cNvPr>
          <p:cNvSpPr>
            <a:spLocks noGrp="1"/>
          </p:cNvSpPr>
          <p:nvPr>
            <p:ph type="title"/>
          </p:nvPr>
        </p:nvSpPr>
        <p:spPr>
          <a:xfrm>
            <a:off x="429767" y="274320"/>
            <a:ext cx="11430000" cy="923330"/>
          </a:xfrm>
        </p:spPr>
        <p:txBody>
          <a:bodyPr/>
          <a:lstStyle/>
          <a:p>
            <a:r>
              <a:rPr lang="en-US" dirty="0"/>
              <a:t>Project resides in a mature organization</a:t>
            </a:r>
            <a:br>
              <a:rPr lang="en-US" dirty="0"/>
            </a:br>
            <a:r>
              <a:rPr lang="en-US" sz="2800" dirty="0"/>
              <a:t>‒ SNS has been operating since 2006</a:t>
            </a:r>
            <a:endParaRPr lang="en-US" dirty="0"/>
          </a:p>
        </p:txBody>
      </p:sp>
      <p:sp>
        <p:nvSpPr>
          <p:cNvPr id="3" name="Content Placeholder 2">
            <a:extLst>
              <a:ext uri="{FF2B5EF4-FFF2-40B4-BE49-F238E27FC236}">
                <a16:creationId xmlns:a16="http://schemas.microsoft.com/office/drawing/2014/main" id="{7C3EEF59-48C2-5147-A854-AE0E312382D9}"/>
              </a:ext>
            </a:extLst>
          </p:cNvPr>
          <p:cNvSpPr>
            <a:spLocks noGrp="1"/>
          </p:cNvSpPr>
          <p:nvPr>
            <p:ph idx="1"/>
          </p:nvPr>
        </p:nvSpPr>
        <p:spPr>
          <a:xfrm>
            <a:off x="448055" y="1312908"/>
            <a:ext cx="11430000" cy="5355074"/>
          </a:xfrm>
        </p:spPr>
        <p:txBody>
          <a:bodyPr/>
          <a:lstStyle/>
          <a:p>
            <a:r>
              <a:rPr lang="en-US" sz="2400" dirty="0"/>
              <a:t>PPU project team is largely matrixed from operations divisions</a:t>
            </a:r>
          </a:p>
          <a:p>
            <a:pPr lvl="1"/>
            <a:r>
              <a:rPr lang="en-US" sz="2000" dirty="0"/>
              <a:t>Research Accelerator Division</a:t>
            </a:r>
          </a:p>
          <a:p>
            <a:pPr lvl="1"/>
            <a:r>
              <a:rPr lang="en-US" sz="2000" dirty="0"/>
              <a:t>Neutron Technologies Division</a:t>
            </a:r>
          </a:p>
          <a:p>
            <a:r>
              <a:rPr lang="en-US" sz="2400" dirty="0"/>
              <a:t>Project team has extensive operations experience and owns the technical systems being upgraded</a:t>
            </a:r>
          </a:p>
          <a:p>
            <a:r>
              <a:rPr lang="en-US" sz="2400" dirty="0"/>
              <a:t>PPU utilizes existing procedures, policies, and business systems</a:t>
            </a:r>
          </a:p>
          <a:p>
            <a:pPr lvl="1"/>
            <a:r>
              <a:rPr lang="en-US" sz="2000" dirty="0"/>
              <a:t>Engineering process</a:t>
            </a:r>
          </a:p>
          <a:p>
            <a:pPr lvl="1"/>
            <a:r>
              <a:rPr lang="en-US" sz="2000" dirty="0"/>
              <a:t>Configuration control</a:t>
            </a:r>
          </a:p>
          <a:p>
            <a:pPr lvl="1"/>
            <a:r>
              <a:rPr lang="en-US" sz="2000" dirty="0"/>
              <a:t>Document control</a:t>
            </a:r>
          </a:p>
          <a:p>
            <a:pPr lvl="1"/>
            <a:r>
              <a:rPr lang="en-US" sz="2000" dirty="0"/>
              <a:t>Procurement, finance, human resources</a:t>
            </a:r>
          </a:p>
          <a:p>
            <a:pPr lvl="1"/>
            <a:r>
              <a:rPr lang="en-US" sz="2000" dirty="0"/>
              <a:t>Environment, Safety, Health and Quality Assurance</a:t>
            </a:r>
          </a:p>
          <a:p>
            <a:r>
              <a:rPr lang="en-US" sz="2400" dirty="0"/>
              <a:t>Provides for efficient project execution</a:t>
            </a:r>
          </a:p>
        </p:txBody>
      </p:sp>
    </p:spTree>
    <p:extLst>
      <p:ext uri="{BB962C8B-B14F-4D97-AF65-F5344CB8AC3E}">
        <p14:creationId xmlns:p14="http://schemas.microsoft.com/office/powerpoint/2010/main" val="274020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2B3F-D13A-4A7B-829A-FA8F43383B9C}"/>
              </a:ext>
            </a:extLst>
          </p:cNvPr>
          <p:cNvSpPr>
            <a:spLocks noGrp="1"/>
          </p:cNvSpPr>
          <p:nvPr>
            <p:ph type="title"/>
          </p:nvPr>
        </p:nvSpPr>
        <p:spPr>
          <a:xfrm>
            <a:off x="429767" y="274320"/>
            <a:ext cx="11430000" cy="539496"/>
          </a:xfrm>
        </p:spPr>
        <p:txBody>
          <a:bodyPr/>
          <a:lstStyle/>
          <a:p>
            <a:r>
              <a:rPr lang="en-US" dirty="0"/>
              <a:t>NScD Engineering Program Manager</a:t>
            </a:r>
          </a:p>
        </p:txBody>
      </p:sp>
      <p:sp>
        <p:nvSpPr>
          <p:cNvPr id="3" name="Content Placeholder 2">
            <a:extLst>
              <a:ext uri="{FF2B5EF4-FFF2-40B4-BE49-F238E27FC236}">
                <a16:creationId xmlns:a16="http://schemas.microsoft.com/office/drawing/2014/main" id="{4DC171A3-2444-4D0C-B2E8-1AA8F0033E03}"/>
              </a:ext>
            </a:extLst>
          </p:cNvPr>
          <p:cNvSpPr>
            <a:spLocks noGrp="1"/>
          </p:cNvSpPr>
          <p:nvPr>
            <p:ph idx="1"/>
          </p:nvPr>
        </p:nvSpPr>
        <p:spPr>
          <a:xfrm>
            <a:off x="448055" y="947148"/>
            <a:ext cx="11430000" cy="5355074"/>
          </a:xfrm>
        </p:spPr>
        <p:txBody>
          <a:bodyPr/>
          <a:lstStyle/>
          <a:p>
            <a:r>
              <a:rPr lang="en-US" sz="2400" dirty="0"/>
              <a:t>For the future, the NScD Engineering Program Manager position was created and filled in June 2021</a:t>
            </a:r>
          </a:p>
          <a:p>
            <a:pPr lvl="1"/>
            <a:r>
              <a:rPr lang="en-US" sz="2000" dirty="0"/>
              <a:t>Provides leadership to drive continual improvement of NScD asset management and conduct of engineering</a:t>
            </a:r>
          </a:p>
          <a:p>
            <a:pPr lvl="1"/>
            <a:r>
              <a:rPr lang="en-US" sz="2000" dirty="0"/>
              <a:t>Engineering program</a:t>
            </a:r>
          </a:p>
          <a:p>
            <a:pPr lvl="2"/>
            <a:r>
              <a:rPr lang="en-US" sz="1600" dirty="0"/>
              <a:t>Configuration management</a:t>
            </a:r>
          </a:p>
          <a:p>
            <a:pPr lvl="2"/>
            <a:r>
              <a:rPr lang="en-US" sz="1600" dirty="0"/>
              <a:t>Policies, procedures and tools</a:t>
            </a:r>
          </a:p>
          <a:p>
            <a:pPr lvl="2"/>
            <a:r>
              <a:rPr lang="en-US" sz="1600" dirty="0"/>
              <a:t>Design change</a:t>
            </a:r>
          </a:p>
          <a:p>
            <a:pPr lvl="2"/>
            <a:r>
              <a:rPr lang="en-US" sz="1600" dirty="0"/>
              <a:t>Engineering documentation</a:t>
            </a:r>
          </a:p>
          <a:p>
            <a:pPr lvl="2"/>
            <a:r>
              <a:rPr lang="en-US" sz="1600" dirty="0"/>
              <a:t>Design authority for SNS</a:t>
            </a:r>
          </a:p>
          <a:p>
            <a:pPr lvl="1"/>
            <a:r>
              <a:rPr lang="en-US" sz="2000" dirty="0"/>
              <a:t>Asset Management</a:t>
            </a:r>
          </a:p>
          <a:p>
            <a:pPr lvl="2"/>
            <a:r>
              <a:rPr lang="en-US" sz="1600" dirty="0"/>
              <a:t>Workflow</a:t>
            </a:r>
          </a:p>
          <a:p>
            <a:pPr lvl="2"/>
            <a:r>
              <a:rPr lang="en-US" sz="1600" dirty="0"/>
              <a:t>Stores and kitting</a:t>
            </a:r>
          </a:p>
          <a:p>
            <a:pPr lvl="2"/>
            <a:r>
              <a:rPr lang="en-US" sz="1600" dirty="0"/>
              <a:t>Work control</a:t>
            </a:r>
          </a:p>
          <a:p>
            <a:pPr lvl="2"/>
            <a:r>
              <a:rPr lang="en-US" sz="1600" dirty="0"/>
              <a:t>High value spares</a:t>
            </a:r>
          </a:p>
          <a:p>
            <a:pPr lvl="2"/>
            <a:endParaRPr lang="en-US" sz="1600" dirty="0"/>
          </a:p>
        </p:txBody>
      </p:sp>
    </p:spTree>
    <p:extLst>
      <p:ext uri="{BB962C8B-B14F-4D97-AF65-F5344CB8AC3E}">
        <p14:creationId xmlns:p14="http://schemas.microsoft.com/office/powerpoint/2010/main" val="77600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09C9-D738-444B-B304-5A0517A92C7E}"/>
              </a:ext>
            </a:extLst>
          </p:cNvPr>
          <p:cNvSpPr>
            <a:spLocks noGrp="1"/>
          </p:cNvSpPr>
          <p:nvPr>
            <p:ph type="title"/>
          </p:nvPr>
        </p:nvSpPr>
        <p:spPr/>
        <p:txBody>
          <a:bodyPr/>
          <a:lstStyle/>
          <a:p>
            <a:r>
              <a:rPr lang="en-US" dirty="0"/>
              <a:t>Scope of P.1 PPU Project Management</a:t>
            </a:r>
          </a:p>
        </p:txBody>
      </p:sp>
      <p:sp>
        <p:nvSpPr>
          <p:cNvPr id="3" name="Content Placeholder 2">
            <a:extLst>
              <a:ext uri="{FF2B5EF4-FFF2-40B4-BE49-F238E27FC236}">
                <a16:creationId xmlns:a16="http://schemas.microsoft.com/office/drawing/2014/main" id="{542B5557-9FD4-6B46-9757-13CDA56A4D6C}"/>
              </a:ext>
            </a:extLst>
          </p:cNvPr>
          <p:cNvSpPr>
            <a:spLocks noGrp="1"/>
          </p:cNvSpPr>
          <p:nvPr>
            <p:ph idx="1"/>
          </p:nvPr>
        </p:nvSpPr>
        <p:spPr>
          <a:xfrm>
            <a:off x="448055" y="901428"/>
            <a:ext cx="4992625" cy="5462796"/>
          </a:xfrm>
        </p:spPr>
        <p:txBody>
          <a:bodyPr/>
          <a:lstStyle/>
          <a:p>
            <a:r>
              <a:rPr lang="en-US" sz="2000" dirty="0"/>
              <a:t>Project management</a:t>
            </a:r>
          </a:p>
          <a:p>
            <a:pPr lvl="1"/>
            <a:r>
              <a:rPr lang="en-US" sz="1800" dirty="0"/>
              <a:t>Management</a:t>
            </a:r>
          </a:p>
          <a:p>
            <a:pPr lvl="1"/>
            <a:r>
              <a:rPr lang="en-US" sz="1800" dirty="0"/>
              <a:t>Project reviews</a:t>
            </a:r>
          </a:p>
          <a:p>
            <a:r>
              <a:rPr lang="en-US" sz="2000" dirty="0"/>
              <a:t>Project support</a:t>
            </a:r>
          </a:p>
          <a:p>
            <a:pPr lvl="1"/>
            <a:r>
              <a:rPr lang="en-US" sz="1800" dirty="0"/>
              <a:t>Project controls</a:t>
            </a:r>
          </a:p>
          <a:p>
            <a:pPr lvl="1"/>
            <a:r>
              <a:rPr lang="en-US" sz="1800" dirty="0"/>
              <a:t>Finance</a:t>
            </a:r>
          </a:p>
          <a:p>
            <a:pPr lvl="1"/>
            <a:r>
              <a:rPr lang="en-US" sz="1800" dirty="0"/>
              <a:t>Procurement</a:t>
            </a:r>
          </a:p>
          <a:p>
            <a:pPr lvl="1"/>
            <a:r>
              <a:rPr lang="en-US" sz="1800" dirty="0"/>
              <a:t>Human resources</a:t>
            </a:r>
          </a:p>
          <a:p>
            <a:pPr lvl="1"/>
            <a:r>
              <a:rPr lang="en-US" sz="1800" dirty="0"/>
              <a:t>Communications</a:t>
            </a:r>
          </a:p>
          <a:p>
            <a:pPr lvl="1"/>
            <a:r>
              <a:rPr lang="en-US" sz="1800" dirty="0"/>
              <a:t>Systems engineering</a:t>
            </a:r>
          </a:p>
          <a:p>
            <a:pPr lvl="1"/>
            <a:r>
              <a:rPr lang="en-US" sz="1800" dirty="0"/>
              <a:t>Technical director</a:t>
            </a:r>
          </a:p>
          <a:p>
            <a:pPr lvl="1"/>
            <a:r>
              <a:rPr lang="en-US" sz="1800" dirty="0"/>
              <a:t>Installation coordination</a:t>
            </a:r>
          </a:p>
          <a:p>
            <a:r>
              <a:rPr lang="en-US" sz="2000" dirty="0"/>
              <a:t>ESH&amp;Q</a:t>
            </a:r>
          </a:p>
          <a:p>
            <a:pPr lvl="1"/>
            <a:r>
              <a:rPr lang="en-US" sz="1800" dirty="0"/>
              <a:t>Environment, safety, and health</a:t>
            </a:r>
          </a:p>
          <a:p>
            <a:pPr lvl="1"/>
            <a:r>
              <a:rPr lang="en-US" sz="1800" dirty="0"/>
              <a:t>Quality assurance</a:t>
            </a:r>
          </a:p>
        </p:txBody>
      </p:sp>
      <p:sp>
        <p:nvSpPr>
          <p:cNvPr id="4" name="Content Placeholder 2">
            <a:extLst>
              <a:ext uri="{FF2B5EF4-FFF2-40B4-BE49-F238E27FC236}">
                <a16:creationId xmlns:a16="http://schemas.microsoft.com/office/drawing/2014/main" id="{A0954502-6184-A947-960A-BF032922640A}"/>
              </a:ext>
            </a:extLst>
          </p:cNvPr>
          <p:cNvSpPr txBox="1">
            <a:spLocks/>
          </p:cNvSpPr>
          <p:nvPr/>
        </p:nvSpPr>
        <p:spPr bwMode="auto">
          <a:xfrm>
            <a:off x="7536399" y="4756368"/>
            <a:ext cx="3732492" cy="1104501"/>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See the WBS Dictionary for descriptions</a:t>
            </a:r>
          </a:p>
          <a:p>
            <a:pPr lvl="1"/>
            <a:r>
              <a:rPr lang="en-US" sz="1400" dirty="0"/>
              <a:t>Available under </a:t>
            </a:r>
            <a:r>
              <a:rPr lang="en-US" sz="1400" i="1" dirty="0"/>
              <a:t>Project Controls </a:t>
            </a:r>
            <a:r>
              <a:rPr lang="en-US" sz="1400" dirty="0"/>
              <a:t>tab of the Indico site</a:t>
            </a:r>
          </a:p>
        </p:txBody>
      </p:sp>
      <p:sp>
        <p:nvSpPr>
          <p:cNvPr id="5" name="Rectangle: Rounded Corners 15">
            <a:extLst>
              <a:ext uri="{FF2B5EF4-FFF2-40B4-BE49-F238E27FC236}">
                <a16:creationId xmlns:a16="http://schemas.microsoft.com/office/drawing/2014/main" id="{3B4C6854-59F6-BA48-ACDC-D3C777B61158}"/>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1969548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5" y="274320"/>
            <a:ext cx="10965065" cy="867930"/>
          </a:xfrm>
        </p:spPr>
        <p:txBody>
          <a:bodyPr/>
          <a:lstStyle/>
          <a:p>
            <a:r>
              <a:rPr lang="en-US" sz="2800" dirty="0"/>
              <a:t>The PPU project is being managed to deliver a high-quality upgrade while ensuring employee safety</a:t>
            </a:r>
          </a:p>
        </p:txBody>
      </p:sp>
      <p:sp>
        <p:nvSpPr>
          <p:cNvPr id="3" name="Content Placeholder 2"/>
          <p:cNvSpPr>
            <a:spLocks noGrp="1"/>
          </p:cNvSpPr>
          <p:nvPr>
            <p:ph idx="1"/>
          </p:nvPr>
        </p:nvSpPr>
        <p:spPr>
          <a:xfrm>
            <a:off x="448055" y="1229374"/>
            <a:ext cx="11224656" cy="5355074"/>
          </a:xfrm>
        </p:spPr>
        <p:txBody>
          <a:bodyPr/>
          <a:lstStyle/>
          <a:p>
            <a:r>
              <a:rPr lang="en-US" sz="2400" dirty="0"/>
              <a:t>ORNL Integrated Safety Management System applies to all work at SNS</a:t>
            </a:r>
          </a:p>
          <a:p>
            <a:r>
              <a:rPr lang="en-US" sz="2400" dirty="0"/>
              <a:t>Construction/Installation contractors abide by the Chestnut Ridge Facilities ES&amp;H plan</a:t>
            </a:r>
          </a:p>
          <a:p>
            <a:pPr lvl="1"/>
            <a:r>
              <a:rPr lang="en-US" sz="2000" dirty="0"/>
              <a:t>With daily oversight from Jim Goodpasture, SNS ES&amp;H, Luke Santee, construction field representative, John Kristy, installation coordinator</a:t>
            </a:r>
          </a:p>
          <a:p>
            <a:r>
              <a:rPr lang="en-US" sz="2400" dirty="0"/>
              <a:t>SNS staff work according to established procedures and utilize the SNS work control system; similar for Jefferson Lab staff</a:t>
            </a:r>
          </a:p>
          <a:p>
            <a:r>
              <a:rPr lang="en-US" sz="2400" dirty="0"/>
              <a:t>Project and line management emphasize safety and conduct walkthroughs</a:t>
            </a:r>
          </a:p>
          <a:p>
            <a:pPr lvl="1"/>
            <a:r>
              <a:rPr lang="en-US" sz="2000" dirty="0"/>
              <a:t>Don’t sacrifice safety for schedule</a:t>
            </a:r>
          </a:p>
          <a:p>
            <a:r>
              <a:rPr lang="en-US" sz="2400" dirty="0"/>
              <a:t>SNS quality assurance staff is engaged throughout project</a:t>
            </a:r>
            <a:endParaRPr lang="en-US" sz="2000" dirty="0"/>
          </a:p>
          <a:p>
            <a:r>
              <a:rPr lang="en-US" sz="2400" dirty="0"/>
              <a:t>Good communication is key</a:t>
            </a:r>
          </a:p>
          <a:p>
            <a:endParaRPr lang="en-US" sz="2400" dirty="0"/>
          </a:p>
        </p:txBody>
      </p:sp>
    </p:spTree>
    <p:extLst>
      <p:ext uri="{BB962C8B-B14F-4D97-AF65-F5344CB8AC3E}">
        <p14:creationId xmlns:p14="http://schemas.microsoft.com/office/powerpoint/2010/main" val="426369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6227-2E5B-4AFC-9B1E-48FB882814BD}"/>
              </a:ext>
            </a:extLst>
          </p:cNvPr>
          <p:cNvSpPr>
            <a:spLocks noGrp="1"/>
          </p:cNvSpPr>
          <p:nvPr>
            <p:ph type="title"/>
          </p:nvPr>
        </p:nvSpPr>
        <p:spPr/>
        <p:txBody>
          <a:bodyPr/>
          <a:lstStyle/>
          <a:p>
            <a:r>
              <a:rPr lang="en-US" dirty="0"/>
              <a:t>Project Execution - Meetings</a:t>
            </a:r>
          </a:p>
        </p:txBody>
      </p:sp>
      <p:sp>
        <p:nvSpPr>
          <p:cNvPr id="3" name="Content Placeholder 2">
            <a:extLst>
              <a:ext uri="{FF2B5EF4-FFF2-40B4-BE49-F238E27FC236}">
                <a16:creationId xmlns:a16="http://schemas.microsoft.com/office/drawing/2014/main" id="{F00B1CCC-DFDF-4B8B-AE66-7D1BD5533664}"/>
              </a:ext>
            </a:extLst>
          </p:cNvPr>
          <p:cNvSpPr>
            <a:spLocks noGrp="1"/>
          </p:cNvSpPr>
          <p:nvPr>
            <p:ph idx="1"/>
          </p:nvPr>
        </p:nvSpPr>
        <p:spPr/>
        <p:txBody>
          <a:bodyPr/>
          <a:lstStyle/>
          <a:p>
            <a:pPr marL="0" indent="0">
              <a:buNone/>
            </a:pPr>
            <a:r>
              <a:rPr lang="en-US" sz="2000" u="sng" dirty="0"/>
              <a:t>Weekly</a:t>
            </a:r>
            <a:endParaRPr lang="en-US" sz="1800" u="sng" dirty="0"/>
          </a:p>
          <a:p>
            <a:r>
              <a:rPr lang="en-US" sz="1800" dirty="0"/>
              <a:t>Project management</a:t>
            </a:r>
          </a:p>
          <a:p>
            <a:pPr lvl="1"/>
            <a:r>
              <a:rPr lang="en-US" sz="1600" dirty="0"/>
              <a:t>Project office, Level 2 managers, ESH&amp;Q, Procurement, Finance</a:t>
            </a:r>
          </a:p>
          <a:p>
            <a:r>
              <a:rPr lang="en-US" sz="1800" dirty="0"/>
              <a:t>Project office</a:t>
            </a:r>
          </a:p>
          <a:p>
            <a:pPr lvl="1"/>
            <a:r>
              <a:rPr lang="en-US" sz="1600" dirty="0"/>
              <a:t>Project director, project manager, technical director, project controls manager</a:t>
            </a:r>
          </a:p>
          <a:p>
            <a:r>
              <a:rPr lang="en-US" sz="1800" dirty="0"/>
              <a:t>Level 2 team meetings; project controls meetings; others as needed</a:t>
            </a:r>
          </a:p>
          <a:p>
            <a:pPr marL="0" indent="0">
              <a:buNone/>
            </a:pPr>
            <a:r>
              <a:rPr lang="en-US" sz="2000" u="sng" dirty="0"/>
              <a:t>Bi-weekly</a:t>
            </a:r>
            <a:endParaRPr lang="en-US" sz="1800" u="sng" dirty="0"/>
          </a:p>
          <a:p>
            <a:r>
              <a:rPr lang="en-US" sz="1800" dirty="0"/>
              <a:t>Federal Project Director (FPD) status meeting</a:t>
            </a:r>
          </a:p>
          <a:p>
            <a:pPr lvl="1"/>
            <a:r>
              <a:rPr lang="en-US" sz="1600" dirty="0"/>
              <a:t>Project office, FPD, Research Accelerator Division Director</a:t>
            </a:r>
          </a:p>
          <a:p>
            <a:r>
              <a:rPr lang="en-US" sz="1800" dirty="0"/>
              <a:t>L2 managers meet 1-on-2 with project director and project manager</a:t>
            </a:r>
          </a:p>
          <a:p>
            <a:pPr marL="0" indent="0">
              <a:buNone/>
            </a:pPr>
            <a:r>
              <a:rPr lang="en-US" sz="2000" u="sng" dirty="0"/>
              <a:t>Monthly</a:t>
            </a:r>
            <a:endParaRPr lang="en-US" sz="1800" u="sng" dirty="0"/>
          </a:p>
          <a:p>
            <a:r>
              <a:rPr lang="en-US" sz="1800" dirty="0"/>
              <a:t>Metrics meeting</a:t>
            </a:r>
          </a:p>
          <a:p>
            <a:r>
              <a:rPr lang="en-US" sz="1800" dirty="0"/>
              <a:t>All-staff project meeting</a:t>
            </a:r>
          </a:p>
          <a:p>
            <a:r>
              <a:rPr lang="en-US" sz="1800" dirty="0"/>
              <a:t>Conference call with DOE Basic Energy Sciences, including Office of Project Assessment</a:t>
            </a:r>
          </a:p>
          <a:p>
            <a:r>
              <a:rPr lang="en-US" sz="1800" dirty="0"/>
              <a:t>Mid-month call with DOE Program Manager</a:t>
            </a:r>
          </a:p>
          <a:p>
            <a:r>
              <a:rPr lang="en-US" sz="1800" dirty="0"/>
              <a:t>Regular communication with division directors for Research Accelerator Division and Neutron Technologies Division</a:t>
            </a:r>
          </a:p>
        </p:txBody>
      </p:sp>
    </p:spTree>
    <p:extLst>
      <p:ext uri="{BB962C8B-B14F-4D97-AF65-F5344CB8AC3E}">
        <p14:creationId xmlns:p14="http://schemas.microsoft.com/office/powerpoint/2010/main" val="4103018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6227-2E5B-4AFC-9B1E-48FB882814BD}"/>
              </a:ext>
            </a:extLst>
          </p:cNvPr>
          <p:cNvSpPr>
            <a:spLocks noGrp="1"/>
          </p:cNvSpPr>
          <p:nvPr>
            <p:ph type="title"/>
          </p:nvPr>
        </p:nvSpPr>
        <p:spPr/>
        <p:txBody>
          <a:bodyPr/>
          <a:lstStyle/>
          <a:p>
            <a:r>
              <a:rPr lang="en-US" dirty="0"/>
              <a:t>Project Execution - Meetings</a:t>
            </a:r>
          </a:p>
        </p:txBody>
      </p:sp>
      <p:sp>
        <p:nvSpPr>
          <p:cNvPr id="3" name="Content Placeholder 2">
            <a:extLst>
              <a:ext uri="{FF2B5EF4-FFF2-40B4-BE49-F238E27FC236}">
                <a16:creationId xmlns:a16="http://schemas.microsoft.com/office/drawing/2014/main" id="{F00B1CCC-DFDF-4B8B-AE66-7D1BD5533664}"/>
              </a:ext>
            </a:extLst>
          </p:cNvPr>
          <p:cNvSpPr>
            <a:spLocks noGrp="1"/>
          </p:cNvSpPr>
          <p:nvPr>
            <p:ph idx="1"/>
          </p:nvPr>
        </p:nvSpPr>
        <p:spPr/>
        <p:txBody>
          <a:bodyPr/>
          <a:lstStyle/>
          <a:p>
            <a:pPr marL="0" indent="0">
              <a:buNone/>
            </a:pPr>
            <a:r>
              <a:rPr lang="en-US" sz="2400" u="sng" dirty="0"/>
              <a:t>As Needed</a:t>
            </a:r>
          </a:p>
          <a:p>
            <a:r>
              <a:rPr lang="en-US" sz="2000" dirty="0"/>
              <a:t>Risk register</a:t>
            </a:r>
          </a:p>
          <a:p>
            <a:r>
              <a:rPr lang="en-US" sz="2000" dirty="0"/>
              <a:t>Action tracking</a:t>
            </a:r>
          </a:p>
          <a:p>
            <a:r>
              <a:rPr lang="en-US" sz="2000" dirty="0"/>
              <a:t>Procurement readiness reviews</a:t>
            </a:r>
          </a:p>
          <a:p>
            <a:r>
              <a:rPr lang="en-US" sz="2000" dirty="0"/>
              <a:t>Change control board</a:t>
            </a:r>
          </a:p>
          <a:p>
            <a:pPr marL="0" indent="0">
              <a:buNone/>
            </a:pPr>
            <a:endParaRPr lang="en-US" sz="2000" u="sng" dirty="0"/>
          </a:p>
        </p:txBody>
      </p:sp>
    </p:spTree>
    <p:extLst>
      <p:ext uri="{BB962C8B-B14F-4D97-AF65-F5344CB8AC3E}">
        <p14:creationId xmlns:p14="http://schemas.microsoft.com/office/powerpoint/2010/main" val="110337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6227-2E5B-4AFC-9B1E-48FB882814BD}"/>
              </a:ext>
            </a:extLst>
          </p:cNvPr>
          <p:cNvSpPr>
            <a:spLocks noGrp="1"/>
          </p:cNvSpPr>
          <p:nvPr>
            <p:ph type="title"/>
          </p:nvPr>
        </p:nvSpPr>
        <p:spPr>
          <a:xfrm>
            <a:off x="429767" y="274320"/>
            <a:ext cx="11430000" cy="539496"/>
          </a:xfrm>
        </p:spPr>
        <p:txBody>
          <a:bodyPr/>
          <a:lstStyle/>
          <a:p>
            <a:r>
              <a:rPr lang="en-US" dirty="0"/>
              <a:t>Project Execution – Reviews</a:t>
            </a:r>
          </a:p>
        </p:txBody>
      </p:sp>
      <p:sp>
        <p:nvSpPr>
          <p:cNvPr id="3" name="Content Placeholder 2">
            <a:extLst>
              <a:ext uri="{FF2B5EF4-FFF2-40B4-BE49-F238E27FC236}">
                <a16:creationId xmlns:a16="http://schemas.microsoft.com/office/drawing/2014/main" id="{F00B1CCC-DFDF-4B8B-AE66-7D1BD5533664}"/>
              </a:ext>
            </a:extLst>
          </p:cNvPr>
          <p:cNvSpPr>
            <a:spLocks noGrp="1"/>
          </p:cNvSpPr>
          <p:nvPr>
            <p:ph idx="1"/>
          </p:nvPr>
        </p:nvSpPr>
        <p:spPr>
          <a:xfrm>
            <a:off x="448055" y="947148"/>
            <a:ext cx="11430000" cy="5355074"/>
          </a:xfrm>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Preliminary and Final design reviews with external reviewers</a:t>
            </a:r>
          </a:p>
          <a:p>
            <a:r>
              <a:rPr lang="en-US" sz="2000" dirty="0"/>
              <a:t>Internal technical reviews</a:t>
            </a:r>
          </a:p>
          <a:p>
            <a:r>
              <a:rPr lang="en-US" sz="2000" dirty="0"/>
              <a:t>Procurement readiness reviews</a:t>
            </a:r>
          </a:p>
          <a:p>
            <a:r>
              <a:rPr lang="en-US" sz="2000" dirty="0"/>
              <a:t>Accelerator and Target Advisory Committee meetings</a:t>
            </a:r>
          </a:p>
          <a:p>
            <a:pPr lvl="1"/>
            <a:r>
              <a:rPr lang="en-US" sz="1800" dirty="0"/>
              <a:t>November 2021, April 2019, May 2018</a:t>
            </a:r>
          </a:p>
        </p:txBody>
      </p:sp>
      <p:graphicFrame>
        <p:nvGraphicFramePr>
          <p:cNvPr id="7" name="Table 7">
            <a:extLst>
              <a:ext uri="{FF2B5EF4-FFF2-40B4-BE49-F238E27FC236}">
                <a16:creationId xmlns:a16="http://schemas.microsoft.com/office/drawing/2014/main" id="{37E27710-A5E3-D14F-88C5-AE38D6DEAA99}"/>
              </a:ext>
            </a:extLst>
          </p:cNvPr>
          <p:cNvGraphicFramePr>
            <a:graphicFrameLocks noGrp="1"/>
          </p:cNvGraphicFramePr>
          <p:nvPr>
            <p:extLst>
              <p:ext uri="{D42A27DB-BD31-4B8C-83A1-F6EECF244321}">
                <p14:modId xmlns:p14="http://schemas.microsoft.com/office/powerpoint/2010/main" val="923116999"/>
              </p:ext>
            </p:extLst>
          </p:nvPr>
        </p:nvGraphicFramePr>
        <p:xfrm>
          <a:off x="790331" y="992311"/>
          <a:ext cx="8272584" cy="2956560"/>
        </p:xfrm>
        <a:graphic>
          <a:graphicData uri="http://schemas.openxmlformats.org/drawingml/2006/table">
            <a:tbl>
              <a:tblPr firstRow="1" bandRow="1">
                <a:tableStyleId>{5C22544A-7EE6-4342-B048-85BDC9FD1C3A}</a:tableStyleId>
              </a:tblPr>
              <a:tblGrid>
                <a:gridCol w="2469663">
                  <a:extLst>
                    <a:ext uri="{9D8B030D-6E8A-4147-A177-3AD203B41FA5}">
                      <a16:colId xmlns:a16="http://schemas.microsoft.com/office/drawing/2014/main" val="3009053247"/>
                    </a:ext>
                  </a:extLst>
                </a:gridCol>
                <a:gridCol w="1450731">
                  <a:extLst>
                    <a:ext uri="{9D8B030D-6E8A-4147-A177-3AD203B41FA5}">
                      <a16:colId xmlns:a16="http://schemas.microsoft.com/office/drawing/2014/main" val="1581410641"/>
                    </a:ext>
                  </a:extLst>
                </a:gridCol>
                <a:gridCol w="1380392">
                  <a:extLst>
                    <a:ext uri="{9D8B030D-6E8A-4147-A177-3AD203B41FA5}">
                      <a16:colId xmlns:a16="http://schemas.microsoft.com/office/drawing/2014/main" val="942741514"/>
                    </a:ext>
                  </a:extLst>
                </a:gridCol>
                <a:gridCol w="2971798">
                  <a:extLst>
                    <a:ext uri="{9D8B030D-6E8A-4147-A177-3AD203B41FA5}">
                      <a16:colId xmlns:a16="http://schemas.microsoft.com/office/drawing/2014/main" val="23209719"/>
                    </a:ext>
                  </a:extLst>
                </a:gridCol>
              </a:tblGrid>
              <a:tr h="0">
                <a:tc>
                  <a:txBody>
                    <a:bodyPr/>
                    <a:lstStyle/>
                    <a:p>
                      <a:pPr algn="ctr"/>
                      <a:r>
                        <a:rPr lang="en-US" sz="1400" dirty="0"/>
                        <a:t>Review</a:t>
                      </a:r>
                    </a:p>
                  </a:txBody>
                  <a:tcPr anchor="ctr"/>
                </a:tc>
                <a:tc>
                  <a:txBody>
                    <a:bodyPr/>
                    <a:lstStyle/>
                    <a:p>
                      <a:pPr algn="ctr"/>
                      <a:r>
                        <a:rPr lang="en-US" sz="1400" dirty="0"/>
                        <a:t>Date Conducted</a:t>
                      </a:r>
                    </a:p>
                  </a:txBody>
                  <a:tcPr anchor="ctr"/>
                </a:tc>
                <a:tc>
                  <a:txBody>
                    <a:bodyPr/>
                    <a:lstStyle/>
                    <a:p>
                      <a:pPr algn="ctr"/>
                      <a:r>
                        <a:rPr lang="en-US" sz="1400" dirty="0"/>
                        <a:t>Date Approved</a:t>
                      </a:r>
                    </a:p>
                  </a:txBody>
                  <a:tcPr anchor="ctr"/>
                </a:tc>
                <a:tc>
                  <a:txBody>
                    <a:bodyPr/>
                    <a:lstStyle/>
                    <a:p>
                      <a:pPr algn="ctr"/>
                      <a:r>
                        <a:rPr lang="en-US" sz="1400" dirty="0"/>
                        <a:t>Notes</a:t>
                      </a:r>
                    </a:p>
                  </a:txBody>
                  <a:tcPr anchor="ctr"/>
                </a:tc>
                <a:extLst>
                  <a:ext uri="{0D108BD9-81ED-4DB2-BD59-A6C34878D82A}">
                    <a16:rowId xmlns:a16="http://schemas.microsoft.com/office/drawing/2014/main" val="3349154726"/>
                  </a:ext>
                </a:extLst>
              </a:tr>
              <a:tr h="0">
                <a:tc>
                  <a:txBody>
                    <a:bodyPr/>
                    <a:lstStyle/>
                    <a:p>
                      <a:r>
                        <a:rPr lang="en-US" sz="1400" dirty="0"/>
                        <a:t>CD-1</a:t>
                      </a:r>
                    </a:p>
                  </a:txBody>
                  <a:tcPr/>
                </a:tc>
                <a:tc>
                  <a:txBody>
                    <a:bodyPr/>
                    <a:lstStyle/>
                    <a:p>
                      <a:pPr algn="ctr"/>
                      <a:r>
                        <a:rPr lang="en-US" sz="1400" dirty="0"/>
                        <a:t>5/17</a:t>
                      </a:r>
                    </a:p>
                  </a:txBody>
                  <a:tcPr/>
                </a:tc>
                <a:tc>
                  <a:txBody>
                    <a:bodyPr/>
                    <a:lstStyle/>
                    <a:p>
                      <a:pPr algn="ctr"/>
                      <a:r>
                        <a:rPr lang="en-US" sz="1400" dirty="0"/>
                        <a:t>4/18</a:t>
                      </a:r>
                    </a:p>
                  </a:txBody>
                  <a:tcPr/>
                </a:tc>
                <a:tc>
                  <a:txBody>
                    <a:bodyPr/>
                    <a:lstStyle/>
                    <a:p>
                      <a:endParaRPr lang="en-US" sz="1400"/>
                    </a:p>
                  </a:txBody>
                  <a:tcPr/>
                </a:tc>
                <a:extLst>
                  <a:ext uri="{0D108BD9-81ED-4DB2-BD59-A6C34878D82A}">
                    <a16:rowId xmlns:a16="http://schemas.microsoft.com/office/drawing/2014/main" val="2986221490"/>
                  </a:ext>
                </a:extLst>
              </a:tr>
              <a:tr h="0">
                <a:tc>
                  <a:txBody>
                    <a:bodyPr/>
                    <a:lstStyle/>
                    <a:p>
                      <a:r>
                        <a:rPr lang="en-US" sz="1400" dirty="0"/>
                        <a:t>CD-3A</a:t>
                      </a:r>
                    </a:p>
                  </a:txBody>
                  <a:tcPr/>
                </a:tc>
                <a:tc>
                  <a:txBody>
                    <a:bodyPr/>
                    <a:lstStyle/>
                    <a:p>
                      <a:pPr algn="ctr"/>
                      <a:r>
                        <a:rPr lang="en-US" sz="1400" dirty="0"/>
                        <a:t>8/18</a:t>
                      </a:r>
                    </a:p>
                  </a:txBody>
                  <a:tcPr/>
                </a:tc>
                <a:tc>
                  <a:txBody>
                    <a:bodyPr/>
                    <a:lstStyle/>
                    <a:p>
                      <a:pPr algn="ctr"/>
                      <a:r>
                        <a:rPr lang="en-US" sz="1400" dirty="0"/>
                        <a:t>10/18</a:t>
                      </a:r>
                    </a:p>
                  </a:txBody>
                  <a:tcPr/>
                </a:tc>
                <a:tc>
                  <a:txBody>
                    <a:bodyPr/>
                    <a:lstStyle/>
                    <a:p>
                      <a:endParaRPr lang="en-US" sz="1400"/>
                    </a:p>
                  </a:txBody>
                  <a:tcPr/>
                </a:tc>
                <a:extLst>
                  <a:ext uri="{0D108BD9-81ED-4DB2-BD59-A6C34878D82A}">
                    <a16:rowId xmlns:a16="http://schemas.microsoft.com/office/drawing/2014/main" val="2478085310"/>
                  </a:ext>
                </a:extLst>
              </a:tr>
              <a:tr h="0">
                <a:tc>
                  <a:txBody>
                    <a:bodyPr/>
                    <a:lstStyle/>
                    <a:p>
                      <a:r>
                        <a:rPr lang="en-US" sz="1400" dirty="0"/>
                        <a:t>CD-3B</a:t>
                      </a:r>
                    </a:p>
                  </a:txBody>
                  <a:tcPr/>
                </a:tc>
                <a:tc>
                  <a:txBody>
                    <a:bodyPr/>
                    <a:lstStyle/>
                    <a:p>
                      <a:pPr algn="ctr"/>
                      <a:r>
                        <a:rPr lang="en-US" sz="1400" dirty="0"/>
                        <a:t>6/19</a:t>
                      </a:r>
                    </a:p>
                  </a:txBody>
                  <a:tcPr/>
                </a:tc>
                <a:tc>
                  <a:txBody>
                    <a:bodyPr/>
                    <a:lstStyle/>
                    <a:p>
                      <a:pPr algn="ctr"/>
                      <a:r>
                        <a:rPr lang="en-US" sz="1400" dirty="0"/>
                        <a:t>9/19</a:t>
                      </a:r>
                    </a:p>
                  </a:txBody>
                  <a:tcPr/>
                </a:tc>
                <a:tc>
                  <a:txBody>
                    <a:bodyPr/>
                    <a:lstStyle/>
                    <a:p>
                      <a:endParaRPr lang="en-US" sz="1400"/>
                    </a:p>
                  </a:txBody>
                  <a:tcPr/>
                </a:tc>
                <a:extLst>
                  <a:ext uri="{0D108BD9-81ED-4DB2-BD59-A6C34878D82A}">
                    <a16:rowId xmlns:a16="http://schemas.microsoft.com/office/drawing/2014/main" val="740312621"/>
                  </a:ext>
                </a:extLst>
              </a:tr>
              <a:tr h="0">
                <a:tc>
                  <a:txBody>
                    <a:bodyPr/>
                    <a:lstStyle/>
                    <a:p>
                      <a:r>
                        <a:rPr lang="en-US" sz="1400" dirty="0"/>
                        <a:t>Director’s Review</a:t>
                      </a:r>
                    </a:p>
                  </a:txBody>
                  <a:tcPr/>
                </a:tc>
                <a:tc>
                  <a:txBody>
                    <a:bodyPr/>
                    <a:lstStyle/>
                    <a:p>
                      <a:pPr algn="ctr"/>
                      <a:r>
                        <a:rPr lang="en-US" sz="1400" dirty="0"/>
                        <a:t>6/20</a:t>
                      </a:r>
                    </a:p>
                  </a:txBody>
                  <a:tcPr/>
                </a:tc>
                <a:tc>
                  <a:txBody>
                    <a:bodyPr/>
                    <a:lstStyle/>
                    <a:p>
                      <a:pPr algn="ctr"/>
                      <a:r>
                        <a:rPr lang="en-US" sz="1400" dirty="0"/>
                        <a:t>--</a:t>
                      </a:r>
                    </a:p>
                  </a:txBody>
                  <a:tcPr/>
                </a:tc>
                <a:tc>
                  <a:txBody>
                    <a:bodyPr/>
                    <a:lstStyle/>
                    <a:p>
                      <a:r>
                        <a:rPr lang="en-US" sz="1400" dirty="0"/>
                        <a:t>Confirmed readiness for CD-2/3</a:t>
                      </a:r>
                    </a:p>
                  </a:txBody>
                  <a:tcPr/>
                </a:tc>
                <a:extLst>
                  <a:ext uri="{0D108BD9-81ED-4DB2-BD59-A6C34878D82A}">
                    <a16:rowId xmlns:a16="http://schemas.microsoft.com/office/drawing/2014/main" val="556755409"/>
                  </a:ext>
                </a:extLst>
              </a:tr>
              <a:tr h="0">
                <a:tc>
                  <a:txBody>
                    <a:bodyPr/>
                    <a:lstStyle/>
                    <a:p>
                      <a:r>
                        <a:rPr lang="en-US" sz="1400" dirty="0"/>
                        <a:t>CD-2/3</a:t>
                      </a:r>
                    </a:p>
                  </a:txBody>
                  <a:tcPr/>
                </a:tc>
                <a:tc>
                  <a:txBody>
                    <a:bodyPr/>
                    <a:lstStyle/>
                    <a:p>
                      <a:pPr algn="ctr"/>
                      <a:r>
                        <a:rPr lang="en-US" sz="1400" dirty="0"/>
                        <a:t>7/20</a:t>
                      </a:r>
                    </a:p>
                  </a:txBody>
                  <a:tcPr/>
                </a:tc>
                <a:tc>
                  <a:txBody>
                    <a:bodyPr/>
                    <a:lstStyle/>
                    <a:p>
                      <a:pPr algn="ctr"/>
                      <a:r>
                        <a:rPr lang="en-US" sz="1400" dirty="0"/>
                        <a:t>10/20</a:t>
                      </a:r>
                    </a:p>
                  </a:txBody>
                  <a:tcPr/>
                </a:tc>
                <a:tc>
                  <a:txBody>
                    <a:bodyPr/>
                    <a:lstStyle/>
                    <a:p>
                      <a:endParaRPr lang="en-US" sz="1400" dirty="0"/>
                    </a:p>
                  </a:txBody>
                  <a:tcPr/>
                </a:tc>
                <a:extLst>
                  <a:ext uri="{0D108BD9-81ED-4DB2-BD59-A6C34878D82A}">
                    <a16:rowId xmlns:a16="http://schemas.microsoft.com/office/drawing/2014/main" val="2974545221"/>
                  </a:ext>
                </a:extLst>
              </a:tr>
              <a:tr h="0">
                <a:tc>
                  <a:txBody>
                    <a:bodyPr/>
                    <a:lstStyle/>
                    <a:p>
                      <a:r>
                        <a:rPr lang="en-US" sz="1400" dirty="0"/>
                        <a:t>ICE/ICR</a:t>
                      </a:r>
                    </a:p>
                  </a:txBody>
                  <a:tcPr/>
                </a:tc>
                <a:tc>
                  <a:txBody>
                    <a:bodyPr/>
                    <a:lstStyle/>
                    <a:p>
                      <a:pPr algn="ctr"/>
                      <a:r>
                        <a:rPr lang="en-US" sz="1400" dirty="0"/>
                        <a:t>7/20</a:t>
                      </a:r>
                    </a:p>
                  </a:txBody>
                  <a:tcPr/>
                </a:tc>
                <a:tc>
                  <a:txBody>
                    <a:bodyPr/>
                    <a:lstStyle/>
                    <a:p>
                      <a:pPr algn="ctr"/>
                      <a:r>
                        <a:rPr lang="en-US" sz="1400" dirty="0"/>
                        <a:t>10/20</a:t>
                      </a:r>
                    </a:p>
                  </a:txBody>
                  <a:tcPr/>
                </a:tc>
                <a:tc>
                  <a:txBody>
                    <a:bodyPr/>
                    <a:lstStyle/>
                    <a:p>
                      <a:endParaRPr lang="en-US" sz="1400" dirty="0"/>
                    </a:p>
                  </a:txBody>
                  <a:tcPr/>
                </a:tc>
                <a:extLst>
                  <a:ext uri="{0D108BD9-81ED-4DB2-BD59-A6C34878D82A}">
                    <a16:rowId xmlns:a16="http://schemas.microsoft.com/office/drawing/2014/main" val="744168195"/>
                  </a:ext>
                </a:extLst>
              </a:tr>
              <a:tr h="0">
                <a:tc>
                  <a:txBody>
                    <a:bodyPr/>
                    <a:lstStyle/>
                    <a:p>
                      <a:r>
                        <a:rPr lang="en-US" sz="1400" dirty="0"/>
                        <a:t>Director’s Review</a:t>
                      </a:r>
                    </a:p>
                  </a:txBody>
                  <a:tcPr/>
                </a:tc>
                <a:tc>
                  <a:txBody>
                    <a:bodyPr/>
                    <a:lstStyle/>
                    <a:p>
                      <a:pPr algn="ctr"/>
                      <a:r>
                        <a:rPr lang="en-US" sz="1400" dirty="0"/>
                        <a:t>8/21</a:t>
                      </a:r>
                    </a:p>
                  </a:txBody>
                  <a:tcPr/>
                </a:tc>
                <a:tc>
                  <a:txBody>
                    <a:bodyPr/>
                    <a:lstStyle/>
                    <a:p>
                      <a:pPr algn="ctr"/>
                      <a:r>
                        <a:rPr lang="en-US" sz="1400" dirty="0"/>
                        <a:t>--</a:t>
                      </a:r>
                    </a:p>
                  </a:txBody>
                  <a:tcPr/>
                </a:tc>
                <a:tc>
                  <a:txBody>
                    <a:bodyPr/>
                    <a:lstStyle/>
                    <a:p>
                      <a:endParaRPr lang="en-US" sz="1400" dirty="0"/>
                    </a:p>
                  </a:txBody>
                  <a:tcPr/>
                </a:tc>
                <a:extLst>
                  <a:ext uri="{0D108BD9-81ED-4DB2-BD59-A6C34878D82A}">
                    <a16:rowId xmlns:a16="http://schemas.microsoft.com/office/drawing/2014/main" val="1965154564"/>
                  </a:ext>
                </a:extLst>
              </a:tr>
              <a:tr h="0">
                <a:tc>
                  <a:txBody>
                    <a:bodyPr/>
                    <a:lstStyle/>
                    <a:p>
                      <a:r>
                        <a:rPr lang="en-US" sz="1400" dirty="0"/>
                        <a:t>OPA Status Review</a:t>
                      </a:r>
                    </a:p>
                  </a:txBody>
                  <a:tcPr/>
                </a:tc>
                <a:tc>
                  <a:txBody>
                    <a:bodyPr/>
                    <a:lstStyle/>
                    <a:p>
                      <a:pPr algn="ctr"/>
                      <a:r>
                        <a:rPr lang="en-US" sz="1400" dirty="0"/>
                        <a:t>9/21</a:t>
                      </a:r>
                    </a:p>
                  </a:txBody>
                  <a:tcPr/>
                </a:tc>
                <a:tc>
                  <a:txBody>
                    <a:bodyPr/>
                    <a:lstStyle/>
                    <a:p>
                      <a:pPr algn="ctr"/>
                      <a:endParaRPr lang="en-US" sz="1400" dirty="0"/>
                    </a:p>
                  </a:txBody>
                  <a:tcPr/>
                </a:tc>
                <a:tc>
                  <a:txBody>
                    <a:bodyPr/>
                    <a:lstStyle/>
                    <a:p>
                      <a:r>
                        <a:rPr lang="en-US" sz="1400" dirty="0"/>
                        <a:t>Sep. 14-17, 2021</a:t>
                      </a:r>
                    </a:p>
                  </a:txBody>
                  <a:tcPr/>
                </a:tc>
                <a:extLst>
                  <a:ext uri="{0D108BD9-81ED-4DB2-BD59-A6C34878D82A}">
                    <a16:rowId xmlns:a16="http://schemas.microsoft.com/office/drawing/2014/main" val="2442706998"/>
                  </a:ext>
                </a:extLst>
              </a:tr>
            </a:tbl>
          </a:graphicData>
        </a:graphic>
      </p:graphicFrame>
    </p:spTree>
    <p:extLst>
      <p:ext uri="{BB962C8B-B14F-4D97-AF65-F5344CB8AC3E}">
        <p14:creationId xmlns:p14="http://schemas.microsoft.com/office/powerpoint/2010/main" val="12956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00CDB37D-7D1D-5040-8078-6304DC98A037}"/>
              </a:ext>
            </a:extLst>
          </p:cNvPr>
          <p:cNvPicPr>
            <a:picLocks noChangeAspect="1"/>
          </p:cNvPicPr>
          <p:nvPr/>
        </p:nvPicPr>
        <p:blipFill rotWithShape="1">
          <a:blip r:embed="rId2"/>
          <a:srcRect l="15221" t="7189" r="12427" b="14117"/>
          <a:stretch/>
        </p:blipFill>
        <p:spPr>
          <a:xfrm>
            <a:off x="1138517" y="820609"/>
            <a:ext cx="8821271" cy="5396753"/>
          </a:xfrm>
          <a:prstGeom prst="rect">
            <a:avLst/>
          </a:prstGeom>
        </p:spPr>
      </p:pic>
      <p:sp>
        <p:nvSpPr>
          <p:cNvPr id="2" name="Title 1">
            <a:extLst>
              <a:ext uri="{FF2B5EF4-FFF2-40B4-BE49-F238E27FC236}">
                <a16:creationId xmlns:a16="http://schemas.microsoft.com/office/drawing/2014/main" id="{89B3EE68-EADF-48B8-998E-3A638AA961A2}"/>
              </a:ext>
            </a:extLst>
          </p:cNvPr>
          <p:cNvSpPr>
            <a:spLocks noGrp="1"/>
          </p:cNvSpPr>
          <p:nvPr>
            <p:ph type="title"/>
          </p:nvPr>
        </p:nvSpPr>
        <p:spPr>
          <a:xfrm>
            <a:off x="429768" y="285078"/>
            <a:ext cx="11425236" cy="535531"/>
          </a:xfrm>
        </p:spPr>
        <p:txBody>
          <a:bodyPr/>
          <a:lstStyle/>
          <a:p>
            <a:r>
              <a:rPr lang="en-US" dirty="0"/>
              <a:t>PPU Project Organization</a:t>
            </a:r>
          </a:p>
        </p:txBody>
      </p:sp>
      <p:sp>
        <p:nvSpPr>
          <p:cNvPr id="8" name="Content Placeholder 3">
            <a:extLst>
              <a:ext uri="{FF2B5EF4-FFF2-40B4-BE49-F238E27FC236}">
                <a16:creationId xmlns:a16="http://schemas.microsoft.com/office/drawing/2014/main" id="{4A3A13B1-06C2-4109-BF0A-A912F59483E9}"/>
              </a:ext>
            </a:extLst>
          </p:cNvPr>
          <p:cNvSpPr txBox="1">
            <a:spLocks/>
          </p:cNvSpPr>
          <p:nvPr/>
        </p:nvSpPr>
        <p:spPr>
          <a:xfrm>
            <a:off x="7521785" y="1103895"/>
            <a:ext cx="4123943" cy="1081522"/>
          </a:xfrm>
          <a:prstGeom prst="rect">
            <a:avLst/>
          </a:prstGeom>
          <a:ln>
            <a:solidFill>
              <a:schemeClr val="tx1"/>
            </a:solidFill>
          </a:ln>
        </p:spPr>
        <p:txBody>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2713" indent="-111125">
              <a:buFont typeface="Arial" panose="020B0604020202020204" pitchFamily="34" charset="0"/>
              <a:buChar char="•"/>
            </a:pPr>
            <a:r>
              <a:rPr lang="en-US" sz="1600" dirty="0"/>
              <a:t>Talented, experienced team</a:t>
            </a:r>
          </a:p>
          <a:p>
            <a:pPr marL="112713" indent="-111125">
              <a:buFont typeface="Arial" panose="020B0604020202020204" pitchFamily="34" charset="0"/>
              <a:buChar char="•"/>
            </a:pPr>
            <a:r>
              <a:rPr lang="en-US" sz="1600" dirty="0"/>
              <a:t>Many team members participated in the SNS construction project and have extensive operations experience</a:t>
            </a:r>
          </a:p>
        </p:txBody>
      </p:sp>
      <p:sp>
        <p:nvSpPr>
          <p:cNvPr id="6" name="Rectangle: Rounded Corners 14">
            <a:extLst>
              <a:ext uri="{FF2B5EF4-FFF2-40B4-BE49-F238E27FC236}">
                <a16:creationId xmlns:a16="http://schemas.microsoft.com/office/drawing/2014/main" id="{3D92D0EE-93FC-274A-8D19-23E1A749C6D1}"/>
              </a:ext>
            </a:extLst>
          </p:cNvPr>
          <p:cNvSpPr/>
          <p:nvPr/>
        </p:nvSpPr>
        <p:spPr>
          <a:xfrm>
            <a:off x="3286480" y="1896428"/>
            <a:ext cx="3649752" cy="2036959"/>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7" name="Rectangle: Rounded Corners 14">
            <a:extLst>
              <a:ext uri="{FF2B5EF4-FFF2-40B4-BE49-F238E27FC236}">
                <a16:creationId xmlns:a16="http://schemas.microsoft.com/office/drawing/2014/main" id="{334AC997-6644-9441-BC9D-C5955F022516}"/>
              </a:ext>
            </a:extLst>
          </p:cNvPr>
          <p:cNvSpPr/>
          <p:nvPr/>
        </p:nvSpPr>
        <p:spPr>
          <a:xfrm>
            <a:off x="1289114" y="4241118"/>
            <a:ext cx="1666127" cy="1044103"/>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9" name="Rectangle: Rounded Corners 15">
            <a:extLst>
              <a:ext uri="{FF2B5EF4-FFF2-40B4-BE49-F238E27FC236}">
                <a16:creationId xmlns:a16="http://schemas.microsoft.com/office/drawing/2014/main" id="{B39CF340-C090-6A46-9DD4-CCA1D51210ED}"/>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grpSp>
        <p:nvGrpSpPr>
          <p:cNvPr id="5" name="Group 4">
            <a:extLst>
              <a:ext uri="{FF2B5EF4-FFF2-40B4-BE49-F238E27FC236}">
                <a16:creationId xmlns:a16="http://schemas.microsoft.com/office/drawing/2014/main" id="{21631A04-E538-466C-A836-78038F0C6CD7}"/>
              </a:ext>
            </a:extLst>
          </p:cNvPr>
          <p:cNvGrpSpPr/>
          <p:nvPr/>
        </p:nvGrpSpPr>
        <p:grpSpPr>
          <a:xfrm>
            <a:off x="877824" y="3047303"/>
            <a:ext cx="2017916" cy="549439"/>
            <a:chOff x="429768" y="2900999"/>
            <a:chExt cx="2017916" cy="549439"/>
          </a:xfrm>
        </p:grpSpPr>
        <p:sp>
          <p:nvSpPr>
            <p:cNvPr id="10" name="TextBox 9">
              <a:extLst>
                <a:ext uri="{FF2B5EF4-FFF2-40B4-BE49-F238E27FC236}">
                  <a16:creationId xmlns:a16="http://schemas.microsoft.com/office/drawing/2014/main" id="{0E3FEBD6-CD22-4367-AD29-AE75BD87A573}"/>
                </a:ext>
              </a:extLst>
            </p:cNvPr>
            <p:cNvSpPr txBox="1"/>
            <p:nvPr/>
          </p:nvSpPr>
          <p:spPr>
            <a:xfrm>
              <a:off x="429768" y="2914907"/>
              <a:ext cx="2017916" cy="535531"/>
            </a:xfrm>
            <a:prstGeom prst="rect">
              <a:avLst/>
            </a:prstGeom>
            <a:noFill/>
            <a:ln w="38100">
              <a:noFill/>
            </a:ln>
          </p:spPr>
          <p:txBody>
            <a:bodyPr wrap="square" rtlCol="0">
              <a:spAutoFit/>
            </a:bodyPr>
            <a:lstStyle/>
            <a:p>
              <a:pPr algn="ctr">
                <a:lnSpc>
                  <a:spcPct val="90000"/>
                </a:lnSpc>
              </a:pPr>
              <a:r>
                <a:rPr lang="en-US" sz="1600" dirty="0">
                  <a:latin typeface="+mn-lt"/>
                </a:rPr>
                <a:t>P.1 team members</a:t>
              </a:r>
            </a:p>
          </p:txBody>
        </p:sp>
        <p:sp>
          <p:nvSpPr>
            <p:cNvPr id="11" name="Rectangle: Rounded Corners 10">
              <a:extLst>
                <a:ext uri="{FF2B5EF4-FFF2-40B4-BE49-F238E27FC236}">
                  <a16:creationId xmlns:a16="http://schemas.microsoft.com/office/drawing/2014/main" id="{8D0B4B14-DFDD-4B90-9217-ED678442A51D}"/>
                </a:ext>
              </a:extLst>
            </p:cNvPr>
            <p:cNvSpPr/>
            <p:nvPr/>
          </p:nvSpPr>
          <p:spPr>
            <a:xfrm>
              <a:off x="858155" y="2900999"/>
              <a:ext cx="1162670" cy="546289"/>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cxnSp>
        <p:nvCxnSpPr>
          <p:cNvPr id="13" name="Straight Connector 12">
            <a:extLst>
              <a:ext uri="{FF2B5EF4-FFF2-40B4-BE49-F238E27FC236}">
                <a16:creationId xmlns:a16="http://schemas.microsoft.com/office/drawing/2014/main" id="{D179AB55-6F31-4184-B1D9-41C1730065AB}"/>
              </a:ext>
            </a:extLst>
          </p:cNvPr>
          <p:cNvCxnSpPr>
            <a:stCxn id="11" idx="3"/>
            <a:endCxn id="6" idx="1"/>
          </p:cNvCxnSpPr>
          <p:nvPr/>
        </p:nvCxnSpPr>
        <p:spPr>
          <a:xfrm flipV="1">
            <a:off x="2468881" y="2914908"/>
            <a:ext cx="817599" cy="405540"/>
          </a:xfrm>
          <a:prstGeom prst="line">
            <a:avLst/>
          </a:prstGeom>
          <a:ln w="28575">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E9891B-16D1-4A39-AFC8-6F7AFBBD88C7}"/>
              </a:ext>
            </a:extLst>
          </p:cNvPr>
          <p:cNvCxnSpPr>
            <a:stCxn id="11" idx="2"/>
            <a:endCxn id="7" idx="0"/>
          </p:cNvCxnSpPr>
          <p:nvPr/>
        </p:nvCxnSpPr>
        <p:spPr>
          <a:xfrm>
            <a:off x="1887546" y="3593592"/>
            <a:ext cx="234632" cy="647526"/>
          </a:xfrm>
          <a:prstGeom prst="line">
            <a:avLst/>
          </a:prstGeom>
          <a:ln w="28575">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4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208E77E4-E25D-4C7F-B2BE-AAF9AF91FEA1}"/>
              </a:ext>
            </a:extLst>
          </p:cNvPr>
          <p:cNvPicPr>
            <a:picLocks noChangeAspect="1"/>
          </p:cNvPicPr>
          <p:nvPr/>
        </p:nvPicPr>
        <p:blipFill rotWithShape="1">
          <a:blip r:embed="rId3"/>
          <a:srcRect l="2095" r="2281"/>
          <a:stretch/>
        </p:blipFill>
        <p:spPr>
          <a:xfrm>
            <a:off x="5320944" y="26127"/>
            <a:ext cx="4418045" cy="6782087"/>
          </a:xfrm>
          <a:prstGeom prst="rect">
            <a:avLst/>
          </a:prstGeom>
        </p:spPr>
      </p:pic>
      <p:sp>
        <p:nvSpPr>
          <p:cNvPr id="2" name="Title 1">
            <a:extLst>
              <a:ext uri="{FF2B5EF4-FFF2-40B4-BE49-F238E27FC236}">
                <a16:creationId xmlns:a16="http://schemas.microsoft.com/office/drawing/2014/main" id="{5E719688-9D22-4EC9-B5AF-6A2C59515438}"/>
              </a:ext>
            </a:extLst>
          </p:cNvPr>
          <p:cNvSpPr>
            <a:spLocks noGrp="1"/>
          </p:cNvSpPr>
          <p:nvPr>
            <p:ph type="title"/>
          </p:nvPr>
        </p:nvSpPr>
        <p:spPr>
          <a:xfrm>
            <a:off x="429767" y="274320"/>
            <a:ext cx="11430000" cy="867930"/>
          </a:xfrm>
        </p:spPr>
        <p:txBody>
          <a:bodyPr/>
          <a:lstStyle/>
          <a:p>
            <a:r>
              <a:rPr lang="en-US" sz="2800" dirty="0"/>
              <a:t>P.1 Project Management</a:t>
            </a:r>
            <a:br>
              <a:rPr lang="en-US" sz="2800" dirty="0"/>
            </a:br>
            <a:r>
              <a:rPr lang="en-US" sz="2800" dirty="0"/>
              <a:t>Organization</a:t>
            </a:r>
          </a:p>
        </p:txBody>
      </p:sp>
      <p:sp>
        <p:nvSpPr>
          <p:cNvPr id="3" name="Content Placeholder 2">
            <a:extLst>
              <a:ext uri="{FF2B5EF4-FFF2-40B4-BE49-F238E27FC236}">
                <a16:creationId xmlns:a16="http://schemas.microsoft.com/office/drawing/2014/main" id="{079CEE8E-8595-4182-B044-648EAC56826D}"/>
              </a:ext>
            </a:extLst>
          </p:cNvPr>
          <p:cNvSpPr>
            <a:spLocks noGrp="1"/>
          </p:cNvSpPr>
          <p:nvPr>
            <p:ph idx="1"/>
          </p:nvPr>
        </p:nvSpPr>
        <p:spPr>
          <a:xfrm>
            <a:off x="448056" y="1216943"/>
            <a:ext cx="4780012" cy="1675612"/>
          </a:xfrm>
        </p:spPr>
        <p:txBody>
          <a:bodyPr/>
          <a:lstStyle/>
          <a:p>
            <a:r>
              <a:rPr lang="en-US" sz="2400" dirty="0"/>
              <a:t>Talented team has many years of experience at SNS</a:t>
            </a:r>
          </a:p>
        </p:txBody>
      </p:sp>
      <p:sp>
        <p:nvSpPr>
          <p:cNvPr id="15" name="Rectangle: Rounded Corners 14">
            <a:extLst>
              <a:ext uri="{FF2B5EF4-FFF2-40B4-BE49-F238E27FC236}">
                <a16:creationId xmlns:a16="http://schemas.microsoft.com/office/drawing/2014/main" id="{50CA3FF5-D3A3-4E4F-A004-373B27E471BF}"/>
              </a:ext>
            </a:extLst>
          </p:cNvPr>
          <p:cNvSpPr/>
          <p:nvPr/>
        </p:nvSpPr>
        <p:spPr>
          <a:xfrm>
            <a:off x="1915672" y="4679930"/>
            <a:ext cx="2904685" cy="546289"/>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6" name="TextBox 5">
            <a:extLst>
              <a:ext uri="{FF2B5EF4-FFF2-40B4-BE49-F238E27FC236}">
                <a16:creationId xmlns:a16="http://schemas.microsoft.com/office/drawing/2014/main" id="{A00D9119-765D-46D5-A8D9-BF7E53640B64}"/>
              </a:ext>
            </a:extLst>
          </p:cNvPr>
          <p:cNvSpPr txBox="1"/>
          <p:nvPr/>
        </p:nvSpPr>
        <p:spPr>
          <a:xfrm>
            <a:off x="1852640" y="4679399"/>
            <a:ext cx="3015449" cy="535531"/>
          </a:xfrm>
          <a:prstGeom prst="rect">
            <a:avLst/>
          </a:prstGeom>
          <a:noFill/>
          <a:ln w="38100">
            <a:noFill/>
          </a:ln>
        </p:spPr>
        <p:txBody>
          <a:bodyPr wrap="square" rtlCol="0">
            <a:spAutoFit/>
          </a:bodyPr>
          <a:lstStyle/>
          <a:p>
            <a:pPr algn="ctr">
              <a:lnSpc>
                <a:spcPct val="90000"/>
              </a:lnSpc>
            </a:pPr>
            <a:r>
              <a:rPr lang="en-US" sz="1600" dirty="0">
                <a:latin typeface="+mn-lt"/>
              </a:rPr>
              <a:t>Supported SNS during construction and operations</a:t>
            </a:r>
          </a:p>
        </p:txBody>
      </p:sp>
      <p:sp>
        <p:nvSpPr>
          <p:cNvPr id="10" name="Rectangle: Rounded Corners 9">
            <a:extLst>
              <a:ext uri="{FF2B5EF4-FFF2-40B4-BE49-F238E27FC236}">
                <a16:creationId xmlns:a16="http://schemas.microsoft.com/office/drawing/2014/main" id="{63A024C6-5343-4398-BD66-47F323548723}"/>
              </a:ext>
            </a:extLst>
          </p:cNvPr>
          <p:cNvSpPr/>
          <p:nvPr/>
        </p:nvSpPr>
        <p:spPr>
          <a:xfrm>
            <a:off x="7194184" y="6301956"/>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Rectangle: Rounded Corners 9">
            <a:extLst>
              <a:ext uri="{FF2B5EF4-FFF2-40B4-BE49-F238E27FC236}">
                <a16:creationId xmlns:a16="http://schemas.microsoft.com/office/drawing/2014/main" id="{E793FBA1-BB65-EA42-B30E-08429514610C}"/>
              </a:ext>
            </a:extLst>
          </p:cNvPr>
          <p:cNvSpPr/>
          <p:nvPr/>
        </p:nvSpPr>
        <p:spPr>
          <a:xfrm>
            <a:off x="5600015" y="2406152"/>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9" name="Rectangle: Rounded Corners 9">
            <a:extLst>
              <a:ext uri="{FF2B5EF4-FFF2-40B4-BE49-F238E27FC236}">
                <a16:creationId xmlns:a16="http://schemas.microsoft.com/office/drawing/2014/main" id="{3ABEB28A-4039-3D4A-BB5F-CC8E70048B89}"/>
              </a:ext>
            </a:extLst>
          </p:cNvPr>
          <p:cNvSpPr/>
          <p:nvPr/>
        </p:nvSpPr>
        <p:spPr>
          <a:xfrm>
            <a:off x="8767405" y="2406152"/>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0" name="Rectangle: Rounded Corners 9">
            <a:extLst>
              <a:ext uri="{FF2B5EF4-FFF2-40B4-BE49-F238E27FC236}">
                <a16:creationId xmlns:a16="http://schemas.microsoft.com/office/drawing/2014/main" id="{7A0F145F-43F1-AE45-80A7-18298548A1CD}"/>
              </a:ext>
            </a:extLst>
          </p:cNvPr>
          <p:cNvSpPr/>
          <p:nvPr/>
        </p:nvSpPr>
        <p:spPr>
          <a:xfrm>
            <a:off x="7194184" y="5765073"/>
            <a:ext cx="1005840" cy="484632"/>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1" name="Rectangle: Rounded Corners 9">
            <a:extLst>
              <a:ext uri="{FF2B5EF4-FFF2-40B4-BE49-F238E27FC236}">
                <a16:creationId xmlns:a16="http://schemas.microsoft.com/office/drawing/2014/main" id="{C5888B4E-7024-394B-80A8-E7CB56E62469}"/>
              </a:ext>
            </a:extLst>
          </p:cNvPr>
          <p:cNvSpPr/>
          <p:nvPr/>
        </p:nvSpPr>
        <p:spPr>
          <a:xfrm>
            <a:off x="5600015" y="2964567"/>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2" name="Rectangle: Rounded Corners 9">
            <a:extLst>
              <a:ext uri="{FF2B5EF4-FFF2-40B4-BE49-F238E27FC236}">
                <a16:creationId xmlns:a16="http://schemas.microsoft.com/office/drawing/2014/main" id="{336459D7-56F4-FA44-B665-A516B94BAAD1}"/>
              </a:ext>
            </a:extLst>
          </p:cNvPr>
          <p:cNvSpPr/>
          <p:nvPr/>
        </p:nvSpPr>
        <p:spPr>
          <a:xfrm>
            <a:off x="7194184" y="2406152"/>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 name="Rectangle: Rounded Corners 9">
            <a:extLst>
              <a:ext uri="{FF2B5EF4-FFF2-40B4-BE49-F238E27FC236}">
                <a16:creationId xmlns:a16="http://schemas.microsoft.com/office/drawing/2014/main" id="{EC3FD958-5C76-234E-884A-54B7552C8FC3}"/>
              </a:ext>
            </a:extLst>
          </p:cNvPr>
          <p:cNvSpPr/>
          <p:nvPr/>
        </p:nvSpPr>
        <p:spPr>
          <a:xfrm>
            <a:off x="7194184" y="5199453"/>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4" name="Rectangle: Rounded Corners 9">
            <a:extLst>
              <a:ext uri="{FF2B5EF4-FFF2-40B4-BE49-F238E27FC236}">
                <a16:creationId xmlns:a16="http://schemas.microsoft.com/office/drawing/2014/main" id="{2EE7C0BE-F0B6-2F47-B20E-1B31B90B129E}"/>
              </a:ext>
            </a:extLst>
          </p:cNvPr>
          <p:cNvSpPr/>
          <p:nvPr/>
        </p:nvSpPr>
        <p:spPr>
          <a:xfrm>
            <a:off x="8767405" y="2964567"/>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5" name="Rectangle: Rounded Corners 9">
            <a:extLst>
              <a:ext uri="{FF2B5EF4-FFF2-40B4-BE49-F238E27FC236}">
                <a16:creationId xmlns:a16="http://schemas.microsoft.com/office/drawing/2014/main" id="{440280AF-EBC3-A34E-8B8C-31FBB37A2C8A}"/>
              </a:ext>
            </a:extLst>
          </p:cNvPr>
          <p:cNvSpPr/>
          <p:nvPr/>
        </p:nvSpPr>
        <p:spPr>
          <a:xfrm>
            <a:off x="7194184" y="3535166"/>
            <a:ext cx="1005840" cy="480131"/>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6" name="Rectangle: Rounded Corners 9">
            <a:extLst>
              <a:ext uri="{FF2B5EF4-FFF2-40B4-BE49-F238E27FC236}">
                <a16:creationId xmlns:a16="http://schemas.microsoft.com/office/drawing/2014/main" id="{E33DD26A-B825-C74F-A78A-130E9987ECD6}"/>
              </a:ext>
            </a:extLst>
          </p:cNvPr>
          <p:cNvSpPr/>
          <p:nvPr/>
        </p:nvSpPr>
        <p:spPr>
          <a:xfrm>
            <a:off x="8455191" y="1466529"/>
            <a:ext cx="1280160" cy="694944"/>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7" name="Rectangle: Rounded Corners 9">
            <a:extLst>
              <a:ext uri="{FF2B5EF4-FFF2-40B4-BE49-F238E27FC236}">
                <a16:creationId xmlns:a16="http://schemas.microsoft.com/office/drawing/2014/main" id="{150A4D3D-97EA-534B-A3C3-4E51A00EF135}"/>
              </a:ext>
            </a:extLst>
          </p:cNvPr>
          <p:cNvSpPr/>
          <p:nvPr/>
        </p:nvSpPr>
        <p:spPr>
          <a:xfrm>
            <a:off x="6888515" y="1466529"/>
            <a:ext cx="1280160" cy="694944"/>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8" name="Rectangle: Rounded Corners 9">
            <a:extLst>
              <a:ext uri="{FF2B5EF4-FFF2-40B4-BE49-F238E27FC236}">
                <a16:creationId xmlns:a16="http://schemas.microsoft.com/office/drawing/2014/main" id="{79FAA285-B390-4844-8E19-90DAD69378A4}"/>
              </a:ext>
            </a:extLst>
          </p:cNvPr>
          <p:cNvSpPr/>
          <p:nvPr/>
        </p:nvSpPr>
        <p:spPr>
          <a:xfrm>
            <a:off x="5339251" y="1466529"/>
            <a:ext cx="1280160" cy="694944"/>
          </a:xfrm>
          <a:prstGeom prst="roundRect">
            <a:avLst/>
          </a:prstGeom>
          <a:noFill/>
          <a:ln w="38100">
            <a:solidFill>
              <a:schemeClr val="tx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5" name="Rectangle: Rounded Corners 15">
            <a:extLst>
              <a:ext uri="{FF2B5EF4-FFF2-40B4-BE49-F238E27FC236}">
                <a16:creationId xmlns:a16="http://schemas.microsoft.com/office/drawing/2014/main" id="{452A28C1-8C4B-4084-8C71-6D562C52FA34}"/>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5</a:t>
            </a:r>
            <a:endParaRPr lang="en-US" b="1" dirty="0">
              <a:solidFill>
                <a:schemeClr val="bg1"/>
              </a:solidFill>
            </a:endParaRPr>
          </a:p>
        </p:txBody>
      </p:sp>
    </p:spTree>
    <p:extLst>
      <p:ext uri="{BB962C8B-B14F-4D97-AF65-F5344CB8AC3E}">
        <p14:creationId xmlns:p14="http://schemas.microsoft.com/office/powerpoint/2010/main" val="68982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10"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1C8F69-DD7D-C74A-90E8-84A7B86B6FB3}"/>
              </a:ext>
            </a:extLst>
          </p:cNvPr>
          <p:cNvPicPr>
            <a:picLocks noChangeAspect="1"/>
          </p:cNvPicPr>
          <p:nvPr/>
        </p:nvPicPr>
        <p:blipFill>
          <a:blip r:embed="rId2"/>
          <a:stretch>
            <a:fillRect/>
          </a:stretch>
        </p:blipFill>
        <p:spPr>
          <a:xfrm>
            <a:off x="443381" y="2211575"/>
            <a:ext cx="11545551" cy="1089495"/>
          </a:xfrm>
          <a:prstGeom prst="rect">
            <a:avLst/>
          </a:prstGeom>
        </p:spPr>
      </p:pic>
      <p:sp>
        <p:nvSpPr>
          <p:cNvPr id="2" name="Title 1">
            <a:extLst>
              <a:ext uri="{FF2B5EF4-FFF2-40B4-BE49-F238E27FC236}">
                <a16:creationId xmlns:a16="http://schemas.microsoft.com/office/drawing/2014/main" id="{52A9DE87-2CA6-4D10-BB0F-4AF2FF6EA710}"/>
              </a:ext>
            </a:extLst>
          </p:cNvPr>
          <p:cNvSpPr>
            <a:spLocks noGrp="1"/>
          </p:cNvSpPr>
          <p:nvPr>
            <p:ph type="title"/>
          </p:nvPr>
        </p:nvSpPr>
        <p:spPr>
          <a:xfrm>
            <a:off x="429767" y="274320"/>
            <a:ext cx="11430000" cy="539496"/>
          </a:xfrm>
        </p:spPr>
        <p:txBody>
          <a:bodyPr/>
          <a:lstStyle/>
          <a:p>
            <a:r>
              <a:rPr lang="en-US" dirty="0"/>
              <a:t>P.1 Progress since CD-2/3</a:t>
            </a:r>
          </a:p>
        </p:txBody>
      </p:sp>
      <p:sp>
        <p:nvSpPr>
          <p:cNvPr id="4" name="Content Placeholder 12">
            <a:extLst>
              <a:ext uri="{FF2B5EF4-FFF2-40B4-BE49-F238E27FC236}">
                <a16:creationId xmlns:a16="http://schemas.microsoft.com/office/drawing/2014/main" id="{51015A56-8890-6C4D-A0D8-BB66BD98760D}"/>
              </a:ext>
            </a:extLst>
          </p:cNvPr>
          <p:cNvSpPr txBox="1">
            <a:spLocks/>
          </p:cNvSpPr>
          <p:nvPr/>
        </p:nvSpPr>
        <p:spPr bwMode="auto">
          <a:xfrm>
            <a:off x="448054" y="914707"/>
            <a:ext cx="10157193" cy="1089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Project management advanced to 40% complete by cost (was 19% at CD 2/3)</a:t>
            </a:r>
          </a:p>
          <a:p>
            <a:r>
              <a:rPr lang="en-US" sz="1800" dirty="0"/>
              <a:t>BAC changed very little since CD 2/3 baseline (0.4% increase)</a:t>
            </a:r>
          </a:p>
          <a:p>
            <a:r>
              <a:rPr lang="en-US" sz="1800" dirty="0"/>
              <a:t>Good performance metrics</a:t>
            </a:r>
          </a:p>
        </p:txBody>
      </p:sp>
      <p:sp>
        <p:nvSpPr>
          <p:cNvPr id="6" name="Rectangle: Rounded Corners 15">
            <a:extLst>
              <a:ext uri="{FF2B5EF4-FFF2-40B4-BE49-F238E27FC236}">
                <a16:creationId xmlns:a16="http://schemas.microsoft.com/office/drawing/2014/main" id="{A53A1E35-FEE6-6D46-89D1-98049F1510C4}"/>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pic>
        <p:nvPicPr>
          <p:cNvPr id="12" name="Picture 11">
            <a:extLst>
              <a:ext uri="{FF2B5EF4-FFF2-40B4-BE49-F238E27FC236}">
                <a16:creationId xmlns:a16="http://schemas.microsoft.com/office/drawing/2014/main" id="{F29816CB-329C-7546-9C48-F57E48CFFE4E}"/>
              </a:ext>
            </a:extLst>
          </p:cNvPr>
          <p:cNvPicPr>
            <a:picLocks noChangeAspect="1"/>
          </p:cNvPicPr>
          <p:nvPr/>
        </p:nvPicPr>
        <p:blipFill>
          <a:blip r:embed="rId3"/>
          <a:stretch>
            <a:fillRect/>
          </a:stretch>
        </p:blipFill>
        <p:spPr>
          <a:xfrm>
            <a:off x="2396297" y="3484953"/>
            <a:ext cx="9725247" cy="2827363"/>
          </a:xfrm>
          <a:prstGeom prst="rect">
            <a:avLst/>
          </a:prstGeom>
        </p:spPr>
      </p:pic>
    </p:spTree>
    <p:extLst>
      <p:ext uri="{BB962C8B-B14F-4D97-AF65-F5344CB8AC3E}">
        <p14:creationId xmlns:p14="http://schemas.microsoft.com/office/powerpoint/2010/main" val="10066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1FEE7E-450A-C348-ACEC-1BCBA41997DE}"/>
              </a:ext>
            </a:extLst>
          </p:cNvPr>
          <p:cNvPicPr>
            <a:picLocks noChangeAspect="1"/>
          </p:cNvPicPr>
          <p:nvPr/>
        </p:nvPicPr>
        <p:blipFill>
          <a:blip r:embed="rId2"/>
          <a:stretch>
            <a:fillRect/>
          </a:stretch>
        </p:blipFill>
        <p:spPr>
          <a:xfrm>
            <a:off x="429768" y="1396344"/>
            <a:ext cx="9692479" cy="4065311"/>
          </a:xfrm>
          <a:prstGeom prst="rect">
            <a:avLst/>
          </a:prstGeom>
        </p:spPr>
      </p:pic>
      <p:sp>
        <p:nvSpPr>
          <p:cNvPr id="2" name="Title 1">
            <a:extLst>
              <a:ext uri="{FF2B5EF4-FFF2-40B4-BE49-F238E27FC236}">
                <a16:creationId xmlns:a16="http://schemas.microsoft.com/office/drawing/2014/main" id="{AD5CCD3E-DAB2-4E11-B6C4-4C5AE000AC40}"/>
              </a:ext>
            </a:extLst>
          </p:cNvPr>
          <p:cNvSpPr>
            <a:spLocks noGrp="1"/>
          </p:cNvSpPr>
          <p:nvPr>
            <p:ph type="title"/>
          </p:nvPr>
        </p:nvSpPr>
        <p:spPr>
          <a:xfrm>
            <a:off x="429768" y="274320"/>
            <a:ext cx="11430000" cy="978729"/>
          </a:xfrm>
        </p:spPr>
        <p:txBody>
          <a:bodyPr/>
          <a:lstStyle/>
          <a:p>
            <a:r>
              <a:rPr lang="en-US" dirty="0"/>
              <a:t>Project management costs are 10% of project</a:t>
            </a:r>
            <a:br>
              <a:rPr lang="en-US" dirty="0"/>
            </a:br>
            <a:r>
              <a:rPr lang="en-US" dirty="0"/>
              <a:t>Estimate at Completion</a:t>
            </a:r>
          </a:p>
        </p:txBody>
      </p:sp>
      <p:sp>
        <p:nvSpPr>
          <p:cNvPr id="4" name="Rectangle: Rounded Corners 15">
            <a:extLst>
              <a:ext uri="{FF2B5EF4-FFF2-40B4-BE49-F238E27FC236}">
                <a16:creationId xmlns:a16="http://schemas.microsoft.com/office/drawing/2014/main" id="{5D826DED-7A39-0149-8835-509572402942}"/>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cxnSp>
        <p:nvCxnSpPr>
          <p:cNvPr id="6" name="Straight Arrow Connector 5">
            <a:extLst>
              <a:ext uri="{FF2B5EF4-FFF2-40B4-BE49-F238E27FC236}">
                <a16:creationId xmlns:a16="http://schemas.microsoft.com/office/drawing/2014/main" id="{60F0508B-FF00-4E4E-9421-12B87EDA0C86}"/>
              </a:ext>
            </a:extLst>
          </p:cNvPr>
          <p:cNvCxnSpPr>
            <a:cxnSpLocks/>
          </p:cNvCxnSpPr>
          <p:nvPr/>
        </p:nvCxnSpPr>
        <p:spPr>
          <a:xfrm flipH="1">
            <a:off x="10117775" y="2750092"/>
            <a:ext cx="261352" cy="0"/>
          </a:xfrm>
          <a:prstGeom prst="straightConnector1">
            <a:avLst/>
          </a:prstGeom>
          <a:ln w="28575">
            <a:solidFill>
              <a:schemeClr val="accent2">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7055FEE-3864-48C9-AECE-C44D6FF64794}"/>
              </a:ext>
            </a:extLst>
          </p:cNvPr>
          <p:cNvCxnSpPr>
            <a:cxnSpLocks/>
          </p:cNvCxnSpPr>
          <p:nvPr/>
        </p:nvCxnSpPr>
        <p:spPr>
          <a:xfrm flipH="1">
            <a:off x="10117775" y="3403489"/>
            <a:ext cx="454783" cy="0"/>
          </a:xfrm>
          <a:prstGeom prst="straightConnector1">
            <a:avLst/>
          </a:prstGeom>
          <a:ln w="28575">
            <a:solidFill>
              <a:schemeClr val="accent2">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7D41C7C-B886-4BC9-AD68-429143042C4E}"/>
              </a:ext>
            </a:extLst>
          </p:cNvPr>
          <p:cNvCxnSpPr>
            <a:cxnSpLocks/>
          </p:cNvCxnSpPr>
          <p:nvPr/>
        </p:nvCxnSpPr>
        <p:spPr>
          <a:xfrm flipH="1">
            <a:off x="10117775" y="4698816"/>
            <a:ext cx="261352" cy="0"/>
          </a:xfrm>
          <a:prstGeom prst="straightConnector1">
            <a:avLst/>
          </a:prstGeom>
          <a:ln w="28575">
            <a:solidFill>
              <a:schemeClr val="accent2">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EF471D-9D7B-4F82-A2B1-19C7759DCF2B}"/>
              </a:ext>
            </a:extLst>
          </p:cNvPr>
          <p:cNvSpPr txBox="1"/>
          <p:nvPr/>
        </p:nvSpPr>
        <p:spPr>
          <a:xfrm>
            <a:off x="10776728" y="3437920"/>
            <a:ext cx="1391419" cy="590931"/>
          </a:xfrm>
          <a:prstGeom prst="rect">
            <a:avLst/>
          </a:prstGeom>
          <a:noFill/>
        </p:spPr>
        <p:txBody>
          <a:bodyPr wrap="square" rtlCol="0">
            <a:spAutoFit/>
          </a:bodyPr>
          <a:lstStyle/>
          <a:p>
            <a:pPr algn="l">
              <a:lnSpc>
                <a:spcPct val="90000"/>
              </a:lnSpc>
            </a:pPr>
            <a:r>
              <a:rPr lang="en-US" sz="1200" dirty="0">
                <a:latin typeface="+mn-lt"/>
              </a:rPr>
              <a:t>~80% of cost is in these three elements</a:t>
            </a:r>
          </a:p>
        </p:txBody>
      </p:sp>
      <p:sp>
        <p:nvSpPr>
          <p:cNvPr id="10" name="Right Brace 9">
            <a:extLst>
              <a:ext uri="{FF2B5EF4-FFF2-40B4-BE49-F238E27FC236}">
                <a16:creationId xmlns:a16="http://schemas.microsoft.com/office/drawing/2014/main" id="{ED36905D-2F75-4B18-B11F-99C92029AD4E}"/>
              </a:ext>
            </a:extLst>
          </p:cNvPr>
          <p:cNvSpPr/>
          <p:nvPr/>
        </p:nvSpPr>
        <p:spPr>
          <a:xfrm>
            <a:off x="10379127" y="2750093"/>
            <a:ext cx="386862" cy="1948724"/>
          </a:xfrm>
          <a:prstGeom prst="rightBrace">
            <a:avLst/>
          </a:prstGeom>
          <a:ln w="28575">
            <a:solidFill>
              <a:schemeClr val="accent2">
                <a:lumMod val="75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2752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BE30C-0BCB-4650-8A78-5506D406C691}"/>
              </a:ext>
            </a:extLst>
          </p:cNvPr>
          <p:cNvSpPr>
            <a:spLocks noGrp="1"/>
          </p:cNvSpPr>
          <p:nvPr>
            <p:ph type="title"/>
          </p:nvPr>
        </p:nvSpPr>
        <p:spPr/>
        <p:txBody>
          <a:bodyPr/>
          <a:lstStyle/>
          <a:p>
            <a:r>
              <a:rPr lang="en-US" dirty="0"/>
              <a:t>P.1 Cost estimate by fiscal year</a:t>
            </a:r>
          </a:p>
        </p:txBody>
      </p:sp>
      <p:sp>
        <p:nvSpPr>
          <p:cNvPr id="4" name="Rectangle: Rounded Corners 15">
            <a:extLst>
              <a:ext uri="{FF2B5EF4-FFF2-40B4-BE49-F238E27FC236}">
                <a16:creationId xmlns:a16="http://schemas.microsoft.com/office/drawing/2014/main" id="{945E800F-342D-344F-9114-DE13CB9A1CC7}"/>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sp>
        <p:nvSpPr>
          <p:cNvPr id="16" name="Content Placeholder 15">
            <a:extLst>
              <a:ext uri="{FF2B5EF4-FFF2-40B4-BE49-F238E27FC236}">
                <a16:creationId xmlns:a16="http://schemas.microsoft.com/office/drawing/2014/main" id="{DB76C2EC-666C-4871-99CA-72C82263100A}"/>
              </a:ext>
            </a:extLst>
          </p:cNvPr>
          <p:cNvSpPr>
            <a:spLocks noGrp="1"/>
          </p:cNvSpPr>
          <p:nvPr>
            <p:ph idx="1"/>
          </p:nvPr>
        </p:nvSpPr>
        <p:spPr/>
        <p:txBody>
          <a:bodyPr/>
          <a:lstStyle/>
          <a:p>
            <a:r>
              <a:rPr lang="en-US" sz="2400" dirty="0"/>
              <a:t>Dominated by labor costs</a:t>
            </a:r>
          </a:p>
          <a:p>
            <a:pPr marL="0" indent="0">
              <a:buNone/>
            </a:pPr>
            <a:endParaRPr lang="en-US" sz="2400" dirty="0"/>
          </a:p>
        </p:txBody>
      </p:sp>
      <p:pic>
        <p:nvPicPr>
          <p:cNvPr id="6" name="Picture 5">
            <a:extLst>
              <a:ext uri="{FF2B5EF4-FFF2-40B4-BE49-F238E27FC236}">
                <a16:creationId xmlns:a16="http://schemas.microsoft.com/office/drawing/2014/main" id="{A8535367-7D24-3C4E-91E9-96AF7E1B58DB}"/>
              </a:ext>
            </a:extLst>
          </p:cNvPr>
          <p:cNvPicPr>
            <a:picLocks noChangeAspect="1"/>
          </p:cNvPicPr>
          <p:nvPr/>
        </p:nvPicPr>
        <p:blipFill>
          <a:blip r:embed="rId2"/>
          <a:stretch>
            <a:fillRect/>
          </a:stretch>
        </p:blipFill>
        <p:spPr>
          <a:xfrm>
            <a:off x="2403879" y="1573275"/>
            <a:ext cx="7384241" cy="4574795"/>
          </a:xfrm>
          <a:prstGeom prst="rect">
            <a:avLst/>
          </a:prstGeom>
        </p:spPr>
      </p:pic>
    </p:spTree>
    <p:extLst>
      <p:ext uri="{BB962C8B-B14F-4D97-AF65-F5344CB8AC3E}">
        <p14:creationId xmlns:p14="http://schemas.microsoft.com/office/powerpoint/2010/main" val="248127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p>
            <a:r>
              <a:rPr lang="en-US" dirty="0"/>
              <a:t>P.1 Labor profile by fiscal year</a:t>
            </a:r>
          </a:p>
        </p:txBody>
      </p:sp>
      <p:sp>
        <p:nvSpPr>
          <p:cNvPr id="4" name="Rectangle: Rounded Corners 15">
            <a:extLst>
              <a:ext uri="{FF2B5EF4-FFF2-40B4-BE49-F238E27FC236}">
                <a16:creationId xmlns:a16="http://schemas.microsoft.com/office/drawing/2014/main" id="{E7C122B8-8658-D149-BCB2-A28A1375F19D}"/>
              </a:ext>
            </a:extLst>
          </p:cNvPr>
          <p:cNvSpPr/>
          <p:nvPr/>
        </p:nvSpPr>
        <p:spPr>
          <a:xfrm>
            <a:off x="10659438" y="274226"/>
            <a:ext cx="1260079" cy="355807"/>
          </a:xfrm>
          <a:prstGeom prst="roundRect">
            <a:avLst/>
          </a:prstGeom>
          <a:solidFill>
            <a:schemeClr val="tx2"/>
          </a:solidFill>
          <a:ln w="19050">
            <a:solidFill>
              <a:schemeClr val="tx1"/>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b="1" dirty="0">
                <a:solidFill>
                  <a:schemeClr val="bg1"/>
                </a:solidFill>
              </a:rPr>
              <a:t>Charge:</a:t>
            </a:r>
            <a:r>
              <a:rPr lang="en-US" b="1" baseline="0" dirty="0">
                <a:solidFill>
                  <a:schemeClr val="bg1"/>
                </a:solidFill>
              </a:rPr>
              <a:t> 4</a:t>
            </a:r>
            <a:endParaRPr lang="en-US" b="1" dirty="0">
              <a:solidFill>
                <a:schemeClr val="bg1"/>
              </a:solidFill>
            </a:endParaRPr>
          </a:p>
        </p:txBody>
      </p:sp>
      <p:pic>
        <p:nvPicPr>
          <p:cNvPr id="7" name="Picture 6">
            <a:extLst>
              <a:ext uri="{FF2B5EF4-FFF2-40B4-BE49-F238E27FC236}">
                <a16:creationId xmlns:a16="http://schemas.microsoft.com/office/drawing/2014/main" id="{1136F797-1B8B-4F64-9F2E-AC08CC02B85B}"/>
              </a:ext>
            </a:extLst>
          </p:cNvPr>
          <p:cNvPicPr>
            <a:picLocks noChangeAspect="1"/>
          </p:cNvPicPr>
          <p:nvPr/>
        </p:nvPicPr>
        <p:blipFill>
          <a:blip r:embed="rId2"/>
          <a:stretch>
            <a:fillRect/>
          </a:stretch>
        </p:blipFill>
        <p:spPr>
          <a:xfrm>
            <a:off x="1371183" y="2154326"/>
            <a:ext cx="9583743" cy="4029805"/>
          </a:xfrm>
          <a:prstGeom prst="rect">
            <a:avLst/>
          </a:prstGeom>
        </p:spPr>
      </p:pic>
      <p:sp>
        <p:nvSpPr>
          <p:cNvPr id="8" name="Content Placeholder 15">
            <a:extLst>
              <a:ext uri="{FF2B5EF4-FFF2-40B4-BE49-F238E27FC236}">
                <a16:creationId xmlns:a16="http://schemas.microsoft.com/office/drawing/2014/main" id="{6B7DE257-205E-4BB5-93E2-1C761939C8DA}"/>
              </a:ext>
            </a:extLst>
          </p:cNvPr>
          <p:cNvSpPr>
            <a:spLocks noGrp="1"/>
          </p:cNvSpPr>
          <p:nvPr>
            <p:ph idx="1"/>
          </p:nvPr>
        </p:nvSpPr>
        <p:spPr>
          <a:xfrm>
            <a:off x="448055" y="947148"/>
            <a:ext cx="11430000" cy="5355074"/>
          </a:xfrm>
        </p:spPr>
        <p:txBody>
          <a:bodyPr/>
          <a:lstStyle/>
          <a:p>
            <a:r>
              <a:rPr lang="en-US" sz="2400" dirty="0"/>
              <a:t>Labor peaks in FY21-22 and then begins to taper off</a:t>
            </a:r>
          </a:p>
          <a:p>
            <a:pPr marL="0" indent="0">
              <a:buNone/>
            </a:pPr>
            <a:endParaRPr lang="en-US" sz="2400" dirty="0"/>
          </a:p>
        </p:txBody>
      </p:sp>
    </p:spTree>
    <p:extLst>
      <p:ext uri="{BB962C8B-B14F-4D97-AF65-F5344CB8AC3E}">
        <p14:creationId xmlns:p14="http://schemas.microsoft.com/office/powerpoint/2010/main" val="1914251012"/>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B6F5DE5-FF42-42F2-9962-F83010572F4E}">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FF1CA81-B025-421E-9746-B1FF59551E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2494</Words>
  <Application>Microsoft Office PowerPoint</Application>
  <PresentationFormat>Widescreen</PresentationFormat>
  <Paragraphs>414</Paragraphs>
  <Slides>33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Arial Narrow</vt:lpstr>
      <vt:lpstr>Calibri</vt:lpstr>
      <vt:lpstr>Century Gothic</vt:lpstr>
      <vt:lpstr>ORNL</vt:lpstr>
      <vt:lpstr>PowerPoint Presentation</vt:lpstr>
      <vt:lpstr>Outline</vt:lpstr>
      <vt:lpstr>Scope of P.1 PPU Project Management</vt:lpstr>
      <vt:lpstr>PPU Project Organization</vt:lpstr>
      <vt:lpstr>P.1 Project Management Organization</vt:lpstr>
      <vt:lpstr>P.1 Progress since CD-2/3</vt:lpstr>
      <vt:lpstr>Project management costs are 10% of project Estimate at Completion</vt:lpstr>
      <vt:lpstr>P.1 Cost estimate by fiscal year</vt:lpstr>
      <vt:lpstr>P.1 Labor profile by fiscal year</vt:lpstr>
      <vt:lpstr>P.1 Risks are identified and tracked</vt:lpstr>
      <vt:lpstr>PowerPoint Presentation</vt:lpstr>
      <vt:lpstr>PowerPoint Presentation</vt:lpstr>
      <vt:lpstr>Project management advisory committee meeting was conducted in February 2021</vt:lpstr>
      <vt:lpstr>Installation Scope</vt:lpstr>
      <vt:lpstr>Installation Fundamentals</vt:lpstr>
      <vt:lpstr>Time &amp; materials contractor is well known to SNS</vt:lpstr>
      <vt:lpstr>Installation Management resides in P.1 Project Management</vt:lpstr>
      <vt:lpstr>Installation coordination responsibilities are documented in the WBS dictionary</vt:lpstr>
      <vt:lpstr>Installation plans mesh with five-year operations plan</vt:lpstr>
      <vt:lpstr>Superconducting Linac cryomodule stands and cable tray installation is complete</vt:lpstr>
      <vt:lpstr>RF Systems installation being performed by T&amp;M contractor</vt:lpstr>
      <vt:lpstr>FTS Mercury Off-gas Treatment System (MOTS) installation progress</vt:lpstr>
      <vt:lpstr>FTS Electrical upgrade installation underway</vt:lpstr>
      <vt:lpstr>Summary</vt:lpstr>
      <vt:lpstr>Extra Material</vt:lpstr>
      <vt:lpstr>Systems engineering</vt:lpstr>
      <vt:lpstr>Project Execution – Engineering</vt:lpstr>
      <vt:lpstr>Project resides in a mature organization ‒ SNS has been operating since 2006</vt:lpstr>
      <vt:lpstr>NScD Engineering Program Manager</vt:lpstr>
      <vt:lpstr>The PPU project is being managed to deliver a high-quality upgrade while ensuring employee safety</vt:lpstr>
      <vt:lpstr>Project Execution - Meetings</vt:lpstr>
      <vt:lpstr>Project Execution - Meetings</vt:lpstr>
      <vt:lpstr>Project Execution – Reviews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2021-08-30T18:21:29Z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