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19" r:id="rId5"/>
    <p:sldId id="304" r:id="rId6"/>
    <p:sldId id="430" r:id="rId7"/>
    <p:sldId id="444" r:id="rId8"/>
    <p:sldId id="448" r:id="rId9"/>
    <p:sldId id="447" r:id="rId10"/>
    <p:sldId id="449" r:id="rId11"/>
    <p:sldId id="458" r:id="rId12"/>
    <p:sldId id="450" r:id="rId13"/>
    <p:sldId id="459" r:id="rId14"/>
    <p:sldId id="451" r:id="rId15"/>
    <p:sldId id="452" r:id="rId16"/>
    <p:sldId id="442" r:id="rId17"/>
    <p:sldId id="440" r:id="rId18"/>
    <p:sldId id="453" r:id="rId19"/>
    <p:sldId id="256" r:id="rId20"/>
    <p:sldId id="455" r:id="rId21"/>
    <p:sldId id="466" r:id="rId22"/>
    <p:sldId id="457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70" autoAdjust="0"/>
    <p:restoredTop sz="95161" autoAdjust="0"/>
  </p:normalViewPr>
  <p:slideViewPr>
    <p:cSldViewPr snapToGrid="0" showGuides="1">
      <p:cViewPr varScale="1">
        <p:scale>
          <a:sx n="112" d="100"/>
          <a:sy n="112" d="100"/>
        </p:scale>
        <p:origin x="22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A16886-2A71-3645-BEF3-7632EDC54F76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EC5C9B-2C9D-734F-86D5-0DAF76E28227}">
      <dgm:prSet phldrT="[Text]"/>
      <dgm:spPr/>
      <dgm:t>
        <a:bodyPr/>
        <a:lstStyle/>
        <a:p>
          <a:r>
            <a:rPr lang="en-US" dirty="0"/>
            <a:t>Equipment installation and checkout</a:t>
          </a:r>
        </a:p>
      </dgm:t>
    </dgm:pt>
    <dgm:pt modelId="{D0ED294C-1A56-0D48-9631-CEA075F52333}" type="parTrans" cxnId="{95C89253-66DD-CF4A-BA80-FDE60B39645D}">
      <dgm:prSet/>
      <dgm:spPr/>
      <dgm:t>
        <a:bodyPr/>
        <a:lstStyle/>
        <a:p>
          <a:endParaRPr lang="en-US"/>
        </a:p>
      </dgm:t>
    </dgm:pt>
    <dgm:pt modelId="{FA557BD8-AA3A-1248-A2E7-041C91675988}" type="sibTrans" cxnId="{95C89253-66DD-CF4A-BA80-FDE60B39645D}">
      <dgm:prSet/>
      <dgm:spPr/>
      <dgm:t>
        <a:bodyPr/>
        <a:lstStyle/>
        <a:p>
          <a:endParaRPr lang="en-US"/>
        </a:p>
      </dgm:t>
    </dgm:pt>
    <dgm:pt modelId="{78B93CE4-98AE-194E-8C05-E463281FC4F4}">
      <dgm:prSet phldrT="[Text]"/>
      <dgm:spPr/>
      <dgm:t>
        <a:bodyPr/>
        <a:lstStyle/>
        <a:p>
          <a:r>
            <a:rPr lang="en-US" dirty="0"/>
            <a:t>Hardware installed</a:t>
          </a:r>
        </a:p>
      </dgm:t>
    </dgm:pt>
    <dgm:pt modelId="{BC5E651F-E261-D941-981F-63B9DBC6B33B}" type="parTrans" cxnId="{076BF40A-6F1A-7D43-A9F6-FBC7DDAF080A}">
      <dgm:prSet/>
      <dgm:spPr/>
      <dgm:t>
        <a:bodyPr/>
        <a:lstStyle/>
        <a:p>
          <a:endParaRPr lang="en-US"/>
        </a:p>
      </dgm:t>
    </dgm:pt>
    <dgm:pt modelId="{2EEDC6DA-BE58-E44F-A057-B5A416C2014B}" type="sibTrans" cxnId="{076BF40A-6F1A-7D43-A9F6-FBC7DDAF080A}">
      <dgm:prSet/>
      <dgm:spPr/>
      <dgm:t>
        <a:bodyPr/>
        <a:lstStyle/>
        <a:p>
          <a:endParaRPr lang="en-US"/>
        </a:p>
      </dgm:t>
    </dgm:pt>
    <dgm:pt modelId="{0F66CFAB-99E6-8E4C-9564-5560CE24F451}">
      <dgm:prSet phldrT="[Text]"/>
      <dgm:spPr/>
      <dgm:t>
        <a:bodyPr/>
        <a:lstStyle/>
        <a:p>
          <a:r>
            <a:rPr lang="en-US" dirty="0"/>
            <a:t>Documentation</a:t>
          </a:r>
        </a:p>
      </dgm:t>
    </dgm:pt>
    <dgm:pt modelId="{A2BC2999-E65A-2549-B162-FDBF5A56C878}" type="parTrans" cxnId="{CCF22A8B-438D-CA4A-8972-A943436EE19E}">
      <dgm:prSet/>
      <dgm:spPr/>
      <dgm:t>
        <a:bodyPr/>
        <a:lstStyle/>
        <a:p>
          <a:endParaRPr lang="en-US"/>
        </a:p>
      </dgm:t>
    </dgm:pt>
    <dgm:pt modelId="{49838604-9C8E-F543-A78E-ED8A6C153920}" type="sibTrans" cxnId="{CCF22A8B-438D-CA4A-8972-A943436EE19E}">
      <dgm:prSet/>
      <dgm:spPr/>
      <dgm:t>
        <a:bodyPr/>
        <a:lstStyle/>
        <a:p>
          <a:endParaRPr lang="en-US"/>
        </a:p>
      </dgm:t>
    </dgm:pt>
    <dgm:pt modelId="{6B8ED050-0C7C-A843-9280-0A046B7AD8D3}">
      <dgm:prSet phldrT="[Text]"/>
      <dgm:spPr/>
      <dgm:t>
        <a:bodyPr/>
        <a:lstStyle/>
        <a:p>
          <a:r>
            <a:rPr lang="en-US" dirty="0"/>
            <a:t>Procedures for operating and maintenance</a:t>
          </a:r>
        </a:p>
      </dgm:t>
    </dgm:pt>
    <dgm:pt modelId="{F4FD83D4-6ED5-094F-8BE6-403839D4ED69}" type="parTrans" cxnId="{F8CF7AE8-CC0A-E34A-9506-BAACBA9A53F5}">
      <dgm:prSet/>
      <dgm:spPr/>
      <dgm:t>
        <a:bodyPr/>
        <a:lstStyle/>
        <a:p>
          <a:endParaRPr lang="en-US"/>
        </a:p>
      </dgm:t>
    </dgm:pt>
    <dgm:pt modelId="{C8F95980-AC19-0444-BDA7-B9BD3802CD89}" type="sibTrans" cxnId="{F8CF7AE8-CC0A-E34A-9506-BAACBA9A53F5}">
      <dgm:prSet/>
      <dgm:spPr/>
      <dgm:t>
        <a:bodyPr/>
        <a:lstStyle/>
        <a:p>
          <a:endParaRPr lang="en-US"/>
        </a:p>
      </dgm:t>
    </dgm:pt>
    <dgm:pt modelId="{DD109ED9-6B5F-ED47-BE09-323CDC39E0AA}">
      <dgm:prSet phldrT="[Text]"/>
      <dgm:spPr/>
      <dgm:t>
        <a:bodyPr/>
        <a:lstStyle/>
        <a:p>
          <a:r>
            <a:rPr lang="en-US" dirty="0"/>
            <a:t>Personnel ready</a:t>
          </a:r>
        </a:p>
      </dgm:t>
    </dgm:pt>
    <dgm:pt modelId="{E8F5DBB3-CA75-E54A-95A2-BE0424AEF2B6}" type="parTrans" cxnId="{313C5A97-F213-C345-8914-0AE9C07EDBE7}">
      <dgm:prSet/>
      <dgm:spPr/>
      <dgm:t>
        <a:bodyPr/>
        <a:lstStyle/>
        <a:p>
          <a:endParaRPr lang="en-US"/>
        </a:p>
      </dgm:t>
    </dgm:pt>
    <dgm:pt modelId="{C63EE4B4-DC96-0B47-9BA8-77E7ABB745DC}" type="sibTrans" cxnId="{313C5A97-F213-C345-8914-0AE9C07EDBE7}">
      <dgm:prSet/>
      <dgm:spPr/>
      <dgm:t>
        <a:bodyPr/>
        <a:lstStyle/>
        <a:p>
          <a:endParaRPr lang="en-US"/>
        </a:p>
      </dgm:t>
    </dgm:pt>
    <dgm:pt modelId="{7E53CCC3-6EE6-4A49-95B4-B12DC705CCB2}">
      <dgm:prSet phldrT="[Text]"/>
      <dgm:spPr/>
      <dgm:t>
        <a:bodyPr/>
        <a:lstStyle/>
        <a:p>
          <a:r>
            <a:rPr lang="en-US" dirty="0"/>
            <a:t>Qualification plans updated</a:t>
          </a:r>
        </a:p>
      </dgm:t>
    </dgm:pt>
    <dgm:pt modelId="{EAE8B72C-807D-C347-96D2-92C7990DACEE}" type="parTrans" cxnId="{087C1B34-2088-3545-A576-6BA11DBDD30F}">
      <dgm:prSet/>
      <dgm:spPr/>
      <dgm:t>
        <a:bodyPr/>
        <a:lstStyle/>
        <a:p>
          <a:endParaRPr lang="en-US"/>
        </a:p>
      </dgm:t>
    </dgm:pt>
    <dgm:pt modelId="{5A867164-55A8-EF4C-A1CD-52611B06777B}" type="sibTrans" cxnId="{087C1B34-2088-3545-A576-6BA11DBDD30F}">
      <dgm:prSet/>
      <dgm:spPr/>
      <dgm:t>
        <a:bodyPr/>
        <a:lstStyle/>
        <a:p>
          <a:endParaRPr lang="en-US"/>
        </a:p>
      </dgm:t>
    </dgm:pt>
    <dgm:pt modelId="{30A02E97-734F-B94B-9340-097FFA5D9766}">
      <dgm:prSet/>
      <dgm:spPr/>
      <dgm:t>
        <a:bodyPr/>
        <a:lstStyle/>
        <a:p>
          <a:r>
            <a:rPr lang="en-US" dirty="0"/>
            <a:t>Internal Readiness Review</a:t>
          </a:r>
        </a:p>
      </dgm:t>
    </dgm:pt>
    <dgm:pt modelId="{5A7CBDF7-BEE0-D84F-BDB1-26B9A66DAC38}" type="parTrans" cxnId="{1306A6BC-0E18-AD4F-A8D7-62C9274E1E2E}">
      <dgm:prSet/>
      <dgm:spPr/>
      <dgm:t>
        <a:bodyPr/>
        <a:lstStyle/>
        <a:p>
          <a:endParaRPr lang="en-US"/>
        </a:p>
      </dgm:t>
    </dgm:pt>
    <dgm:pt modelId="{8105EB7B-BCEE-AA42-8C10-79CE9D09AA27}" type="sibTrans" cxnId="{1306A6BC-0E18-AD4F-A8D7-62C9274E1E2E}">
      <dgm:prSet/>
      <dgm:spPr/>
      <dgm:t>
        <a:bodyPr/>
        <a:lstStyle/>
        <a:p>
          <a:endParaRPr lang="en-US"/>
        </a:p>
      </dgm:t>
    </dgm:pt>
    <dgm:pt modelId="{048CE10B-6A50-0B4E-87E3-6874ED4D2F85}">
      <dgm:prSet/>
      <dgm:spPr/>
      <dgm:t>
        <a:bodyPr/>
        <a:lstStyle/>
        <a:p>
          <a:r>
            <a:rPr lang="en-US" dirty="0"/>
            <a:t>Review conducted</a:t>
          </a:r>
        </a:p>
      </dgm:t>
    </dgm:pt>
    <dgm:pt modelId="{724DF707-F7A9-2646-98D9-ABAAEDDE0F20}" type="parTrans" cxnId="{54461287-0BED-9F4A-B972-EB7182DC5E17}">
      <dgm:prSet/>
      <dgm:spPr/>
      <dgm:t>
        <a:bodyPr/>
        <a:lstStyle/>
        <a:p>
          <a:endParaRPr lang="en-US"/>
        </a:p>
      </dgm:t>
    </dgm:pt>
    <dgm:pt modelId="{BD8AE4C5-011B-864B-9784-ECA204F6A4CB}" type="sibTrans" cxnId="{54461287-0BED-9F4A-B972-EB7182DC5E17}">
      <dgm:prSet/>
      <dgm:spPr/>
      <dgm:t>
        <a:bodyPr/>
        <a:lstStyle/>
        <a:p>
          <a:endParaRPr lang="en-US"/>
        </a:p>
      </dgm:t>
    </dgm:pt>
    <dgm:pt modelId="{95B8B93D-D639-404A-AF2B-3846EC129004}">
      <dgm:prSet/>
      <dgm:spPr/>
      <dgm:t>
        <a:bodyPr/>
        <a:lstStyle/>
        <a:p>
          <a:r>
            <a:rPr lang="en-US" dirty="0"/>
            <a:t>Pre-starts corrected</a:t>
          </a:r>
        </a:p>
      </dgm:t>
    </dgm:pt>
    <dgm:pt modelId="{91B3C3F6-53D8-5842-8191-09DD2A993EA7}" type="parTrans" cxnId="{27877BF5-7424-DA4E-81F0-9BF12807D2E4}">
      <dgm:prSet/>
      <dgm:spPr/>
      <dgm:t>
        <a:bodyPr/>
        <a:lstStyle/>
        <a:p>
          <a:endParaRPr lang="en-US"/>
        </a:p>
      </dgm:t>
    </dgm:pt>
    <dgm:pt modelId="{2057AB7D-7C48-3241-BF96-4E9215C116BA}" type="sibTrans" cxnId="{27877BF5-7424-DA4E-81F0-9BF12807D2E4}">
      <dgm:prSet/>
      <dgm:spPr/>
      <dgm:t>
        <a:bodyPr/>
        <a:lstStyle/>
        <a:p>
          <a:endParaRPr lang="en-US"/>
        </a:p>
      </dgm:t>
    </dgm:pt>
    <dgm:pt modelId="{B1480239-593E-CF4B-8B18-B6FD25BC5089}">
      <dgm:prSet/>
      <dgm:spPr/>
      <dgm:t>
        <a:bodyPr/>
        <a:lstStyle/>
        <a:p>
          <a:r>
            <a:rPr lang="en-US" dirty="0"/>
            <a:t>Ready for External Readiness Review (ERR) or full Accelerator Readiness Review (ARR)</a:t>
          </a:r>
        </a:p>
      </dgm:t>
    </dgm:pt>
    <dgm:pt modelId="{171628A5-668E-0845-8427-A0635DDDD385}" type="parTrans" cxnId="{B940F3AD-B998-554C-9603-ECE36225D4BC}">
      <dgm:prSet/>
      <dgm:spPr/>
      <dgm:t>
        <a:bodyPr/>
        <a:lstStyle/>
        <a:p>
          <a:endParaRPr lang="en-US"/>
        </a:p>
      </dgm:t>
    </dgm:pt>
    <dgm:pt modelId="{F9D851BD-A4C3-034B-B57D-9C5742482D95}" type="sibTrans" cxnId="{B940F3AD-B998-554C-9603-ECE36225D4BC}">
      <dgm:prSet/>
      <dgm:spPr/>
      <dgm:t>
        <a:bodyPr/>
        <a:lstStyle/>
        <a:p>
          <a:endParaRPr lang="en-US"/>
        </a:p>
      </dgm:t>
    </dgm:pt>
    <dgm:pt modelId="{C0114B13-4B22-4242-8576-6690203458C9}">
      <dgm:prSet phldrT="[Text]"/>
      <dgm:spPr/>
      <dgm:t>
        <a:bodyPr/>
        <a:lstStyle/>
        <a:p>
          <a:r>
            <a:rPr lang="en-US" dirty="0"/>
            <a:t>Training complete and documented</a:t>
          </a:r>
        </a:p>
      </dgm:t>
    </dgm:pt>
    <dgm:pt modelId="{1D0B819E-C351-084E-9922-909477F2C867}" type="parTrans" cxnId="{F3FCC2E1-504E-0C47-865B-4B5EC53CA9D9}">
      <dgm:prSet/>
      <dgm:spPr/>
      <dgm:t>
        <a:bodyPr/>
        <a:lstStyle/>
        <a:p>
          <a:endParaRPr lang="en-US"/>
        </a:p>
      </dgm:t>
    </dgm:pt>
    <dgm:pt modelId="{33ABBEB9-4CB2-EC46-B689-539CA8F6C7AB}" type="sibTrans" cxnId="{F3FCC2E1-504E-0C47-865B-4B5EC53CA9D9}">
      <dgm:prSet/>
      <dgm:spPr/>
      <dgm:t>
        <a:bodyPr/>
        <a:lstStyle/>
        <a:p>
          <a:endParaRPr lang="en-US"/>
        </a:p>
      </dgm:t>
    </dgm:pt>
    <dgm:pt modelId="{74654618-3E5D-BF42-876E-02C72461D757}">
      <dgm:prSet phldrT="[Text]"/>
      <dgm:spPr/>
      <dgm:t>
        <a:bodyPr/>
        <a:lstStyle/>
        <a:p>
          <a:r>
            <a:rPr lang="en-US" dirty="0"/>
            <a:t>Component and subsystem testing complete</a:t>
          </a:r>
        </a:p>
      </dgm:t>
    </dgm:pt>
    <dgm:pt modelId="{FA6492FA-71C5-D049-BC50-5CD972D59995}" type="parTrans" cxnId="{28C62F05-26A8-5B4D-86FB-03741547B39A}">
      <dgm:prSet/>
      <dgm:spPr/>
      <dgm:t>
        <a:bodyPr/>
        <a:lstStyle/>
        <a:p>
          <a:endParaRPr lang="en-US"/>
        </a:p>
      </dgm:t>
    </dgm:pt>
    <dgm:pt modelId="{CFEFC718-BD8A-7D45-86BF-37308A55F413}" type="sibTrans" cxnId="{28C62F05-26A8-5B4D-86FB-03741547B39A}">
      <dgm:prSet/>
      <dgm:spPr/>
      <dgm:t>
        <a:bodyPr/>
        <a:lstStyle/>
        <a:p>
          <a:endParaRPr lang="en-US"/>
        </a:p>
      </dgm:t>
    </dgm:pt>
    <dgm:pt modelId="{422AD5C5-632C-9642-9D63-0C92AC355014}">
      <dgm:prSet phldrT="[Text]"/>
      <dgm:spPr/>
      <dgm:t>
        <a:bodyPr/>
        <a:lstStyle/>
        <a:p>
          <a:r>
            <a:rPr lang="en-US" dirty="0"/>
            <a:t>System readiness review complete</a:t>
          </a:r>
        </a:p>
      </dgm:t>
    </dgm:pt>
    <dgm:pt modelId="{AC68DC65-BA1B-D948-8348-BFB66CF02428}" type="parTrans" cxnId="{6BF350FB-CF3F-734A-B376-B76792A4933B}">
      <dgm:prSet/>
      <dgm:spPr/>
      <dgm:t>
        <a:bodyPr/>
        <a:lstStyle/>
        <a:p>
          <a:endParaRPr lang="en-US"/>
        </a:p>
      </dgm:t>
    </dgm:pt>
    <dgm:pt modelId="{48DD659F-09B8-224D-B945-35593D12D6E1}" type="sibTrans" cxnId="{6BF350FB-CF3F-734A-B376-B76792A4933B}">
      <dgm:prSet/>
      <dgm:spPr/>
      <dgm:t>
        <a:bodyPr/>
        <a:lstStyle/>
        <a:p>
          <a:endParaRPr lang="en-US"/>
        </a:p>
      </dgm:t>
    </dgm:pt>
    <dgm:pt modelId="{7F5FC007-FFB6-C649-8F5F-4EC73BB11457}">
      <dgm:prSet phldrT="[Text]"/>
      <dgm:spPr/>
      <dgm:t>
        <a:bodyPr/>
        <a:lstStyle/>
        <a:p>
          <a:r>
            <a:rPr lang="en-US" dirty="0"/>
            <a:t>Integrated system test complete</a:t>
          </a:r>
        </a:p>
      </dgm:t>
    </dgm:pt>
    <dgm:pt modelId="{2A7B8814-D0EA-C449-B259-3929AF5FB553}" type="parTrans" cxnId="{1E7BD122-92EA-D84C-B070-210BD1995B42}">
      <dgm:prSet/>
      <dgm:spPr/>
      <dgm:t>
        <a:bodyPr/>
        <a:lstStyle/>
        <a:p>
          <a:endParaRPr lang="en-US"/>
        </a:p>
      </dgm:t>
    </dgm:pt>
    <dgm:pt modelId="{0B0D03A5-0E6A-5A43-8BF8-F957494FC9B2}" type="sibTrans" cxnId="{1E7BD122-92EA-D84C-B070-210BD1995B42}">
      <dgm:prSet/>
      <dgm:spPr/>
      <dgm:t>
        <a:bodyPr/>
        <a:lstStyle/>
        <a:p>
          <a:endParaRPr lang="en-US"/>
        </a:p>
      </dgm:t>
    </dgm:pt>
    <dgm:pt modelId="{CB88968D-156C-564D-AB20-EA654074040D}">
      <dgm:prSet phldrT="[Text]"/>
      <dgm:spPr/>
      <dgm:t>
        <a:bodyPr/>
        <a:lstStyle/>
        <a:p>
          <a:r>
            <a:rPr lang="en-US" dirty="0"/>
            <a:t>Training materials ready</a:t>
          </a:r>
        </a:p>
      </dgm:t>
    </dgm:pt>
    <dgm:pt modelId="{21C424BF-3F48-1C44-877B-EF8B7B09194C}" type="parTrans" cxnId="{E3AF8561-25AB-694C-B507-98F067694F2D}">
      <dgm:prSet/>
      <dgm:spPr/>
      <dgm:t>
        <a:bodyPr/>
        <a:lstStyle/>
        <a:p>
          <a:endParaRPr lang="en-US"/>
        </a:p>
      </dgm:t>
    </dgm:pt>
    <dgm:pt modelId="{07F28CE1-8187-5A4E-B754-A47BEA122F6A}" type="sibTrans" cxnId="{E3AF8561-25AB-694C-B507-98F067694F2D}">
      <dgm:prSet/>
      <dgm:spPr/>
      <dgm:t>
        <a:bodyPr/>
        <a:lstStyle/>
        <a:p>
          <a:endParaRPr lang="en-US"/>
        </a:p>
      </dgm:t>
    </dgm:pt>
    <dgm:pt modelId="{A5B37578-8C2E-B343-88CF-9DD8173CAA5E}">
      <dgm:prSet phldrT="[Text]"/>
      <dgm:spPr/>
      <dgm:t>
        <a:bodyPr/>
        <a:lstStyle/>
        <a:p>
          <a:r>
            <a:rPr lang="en-US" dirty="0"/>
            <a:t>Control screens ready</a:t>
          </a:r>
        </a:p>
      </dgm:t>
    </dgm:pt>
    <dgm:pt modelId="{BC9585D8-9AF7-A147-94FD-AF1D30EDA702}" type="parTrans" cxnId="{3458CE78-258F-304C-86AC-73F8EE944386}">
      <dgm:prSet/>
      <dgm:spPr/>
      <dgm:t>
        <a:bodyPr/>
        <a:lstStyle/>
        <a:p>
          <a:endParaRPr lang="en-US"/>
        </a:p>
      </dgm:t>
    </dgm:pt>
    <dgm:pt modelId="{38B7422F-DCA8-E046-B919-165D38DB63A3}" type="sibTrans" cxnId="{3458CE78-258F-304C-86AC-73F8EE944386}">
      <dgm:prSet/>
      <dgm:spPr/>
      <dgm:t>
        <a:bodyPr/>
        <a:lstStyle/>
        <a:p>
          <a:endParaRPr lang="en-US"/>
        </a:p>
      </dgm:t>
    </dgm:pt>
    <dgm:pt modelId="{9560342C-B231-C94D-82B4-8E4E8DF943CA}">
      <dgm:prSet phldrT="[Text]"/>
      <dgm:spPr/>
      <dgm:t>
        <a:bodyPr/>
        <a:lstStyle/>
        <a:p>
          <a:r>
            <a:rPr lang="en-US" dirty="0"/>
            <a:t>Final approved drawings stored properly</a:t>
          </a:r>
        </a:p>
      </dgm:t>
    </dgm:pt>
    <dgm:pt modelId="{CC182B4E-BF97-A34E-B9BE-34A06FBFA518}" type="parTrans" cxnId="{29CDCC52-4842-504E-83E8-7103F272E986}">
      <dgm:prSet/>
      <dgm:spPr/>
      <dgm:t>
        <a:bodyPr/>
        <a:lstStyle/>
        <a:p>
          <a:endParaRPr lang="en-US"/>
        </a:p>
      </dgm:t>
    </dgm:pt>
    <dgm:pt modelId="{B3DAB7B9-0C9E-D34E-A545-D1136DFB3C23}" type="sibTrans" cxnId="{29CDCC52-4842-504E-83E8-7103F272E986}">
      <dgm:prSet/>
      <dgm:spPr/>
      <dgm:t>
        <a:bodyPr/>
        <a:lstStyle/>
        <a:p>
          <a:endParaRPr lang="en-US"/>
        </a:p>
      </dgm:t>
    </dgm:pt>
    <dgm:pt modelId="{2300057E-57A6-B94D-82CA-DAB73DFD7194}">
      <dgm:prSet phldrT="[Text]"/>
      <dgm:spPr/>
      <dgm:t>
        <a:bodyPr/>
        <a:lstStyle/>
        <a:p>
          <a:r>
            <a:rPr lang="en-US" dirty="0"/>
            <a:t>Documented results of integrated system tests</a:t>
          </a:r>
        </a:p>
      </dgm:t>
    </dgm:pt>
    <dgm:pt modelId="{09B92EA8-58F8-7E4E-9BF0-99D97F4E7955}" type="parTrans" cxnId="{0347D0EF-D6BD-F44F-89E7-082AA7AE13D9}">
      <dgm:prSet/>
      <dgm:spPr/>
      <dgm:t>
        <a:bodyPr/>
        <a:lstStyle/>
        <a:p>
          <a:endParaRPr lang="en-US"/>
        </a:p>
      </dgm:t>
    </dgm:pt>
    <dgm:pt modelId="{C3F61801-58D7-E54B-802D-6A4BD3409362}" type="sibTrans" cxnId="{0347D0EF-D6BD-F44F-89E7-082AA7AE13D9}">
      <dgm:prSet/>
      <dgm:spPr/>
      <dgm:t>
        <a:bodyPr/>
        <a:lstStyle/>
        <a:p>
          <a:endParaRPr lang="en-US"/>
        </a:p>
      </dgm:t>
    </dgm:pt>
    <dgm:pt modelId="{AA0FFAEE-E081-E444-A36A-2EF9A0A117D5}">
      <dgm:prSet phldrT="[Text]"/>
      <dgm:spPr/>
      <dgm:t>
        <a:bodyPr/>
        <a:lstStyle/>
        <a:p>
          <a:r>
            <a:rPr lang="en-US" dirty="0"/>
            <a:t>Documentation showing compliance with Quality Assurance process</a:t>
          </a:r>
        </a:p>
      </dgm:t>
    </dgm:pt>
    <dgm:pt modelId="{04C61B31-CC57-6C49-9C06-588DA5B14E16}" type="parTrans" cxnId="{7102DF59-E7ED-734C-BB85-AD5AF3C27861}">
      <dgm:prSet/>
      <dgm:spPr/>
      <dgm:t>
        <a:bodyPr/>
        <a:lstStyle/>
        <a:p>
          <a:endParaRPr lang="en-US"/>
        </a:p>
      </dgm:t>
    </dgm:pt>
    <dgm:pt modelId="{A62F9F05-5A8F-0142-824A-F013E07E5BBF}" type="sibTrans" cxnId="{7102DF59-E7ED-734C-BB85-AD5AF3C27861}">
      <dgm:prSet/>
      <dgm:spPr/>
      <dgm:t>
        <a:bodyPr/>
        <a:lstStyle/>
        <a:p>
          <a:endParaRPr lang="en-US"/>
        </a:p>
      </dgm:t>
    </dgm:pt>
    <dgm:pt modelId="{C7AF196B-F000-6543-8C39-FCDA7157C71B}">
      <dgm:prSet phldrT="[Text]"/>
      <dgm:spPr/>
      <dgm:t>
        <a:bodyPr/>
        <a:lstStyle/>
        <a:p>
          <a:r>
            <a:rPr lang="en-US" dirty="0"/>
            <a:t>Design Reviews</a:t>
          </a:r>
        </a:p>
      </dgm:t>
    </dgm:pt>
    <dgm:pt modelId="{6B00C89E-F323-EA40-8D10-EDC40288465C}" type="parTrans" cxnId="{A196A343-2852-8F4B-BC8F-050BD59B647B}">
      <dgm:prSet/>
      <dgm:spPr/>
      <dgm:t>
        <a:bodyPr/>
        <a:lstStyle/>
        <a:p>
          <a:endParaRPr lang="en-US"/>
        </a:p>
      </dgm:t>
    </dgm:pt>
    <dgm:pt modelId="{C1EC8A30-C2C2-6645-B4AF-332F2A4762DB}" type="sibTrans" cxnId="{A196A343-2852-8F4B-BC8F-050BD59B647B}">
      <dgm:prSet/>
      <dgm:spPr/>
      <dgm:t>
        <a:bodyPr/>
        <a:lstStyle/>
        <a:p>
          <a:endParaRPr lang="en-US"/>
        </a:p>
      </dgm:t>
    </dgm:pt>
    <dgm:pt modelId="{77B76A01-5060-0943-9FE5-38067EA59676}">
      <dgm:prSet phldrT="[Text]"/>
      <dgm:spPr/>
      <dgm:t>
        <a:bodyPr/>
        <a:lstStyle/>
        <a:p>
          <a:r>
            <a:rPr lang="en-US" dirty="0"/>
            <a:t>Calculations</a:t>
          </a:r>
        </a:p>
      </dgm:t>
    </dgm:pt>
    <dgm:pt modelId="{B1CFAB2B-E700-8F43-8C04-3FF38CEDE87A}" type="parTrans" cxnId="{0B91370C-5A84-834E-B6B5-CB71CA2D314B}">
      <dgm:prSet/>
      <dgm:spPr/>
      <dgm:t>
        <a:bodyPr/>
        <a:lstStyle/>
        <a:p>
          <a:endParaRPr lang="en-US"/>
        </a:p>
      </dgm:t>
    </dgm:pt>
    <dgm:pt modelId="{31C2EA28-244E-CB45-977D-17955E84614A}" type="sibTrans" cxnId="{0B91370C-5A84-834E-B6B5-CB71CA2D314B}">
      <dgm:prSet/>
      <dgm:spPr/>
      <dgm:t>
        <a:bodyPr/>
        <a:lstStyle/>
        <a:p>
          <a:endParaRPr lang="en-US"/>
        </a:p>
      </dgm:t>
    </dgm:pt>
    <dgm:pt modelId="{82961E61-4936-754B-89A9-8772BF2CFEE7}">
      <dgm:prSet phldrT="[Text]"/>
      <dgm:spPr/>
      <dgm:t>
        <a:bodyPr/>
        <a:lstStyle/>
        <a:p>
          <a:r>
            <a:rPr lang="en-US" dirty="0"/>
            <a:t>Acceptance tests</a:t>
          </a:r>
        </a:p>
      </dgm:t>
    </dgm:pt>
    <dgm:pt modelId="{AAC935E5-3B60-B849-9483-9E41B51E7B45}" type="parTrans" cxnId="{E3D72F49-ABD1-3E45-91DE-4994F6E36C06}">
      <dgm:prSet/>
      <dgm:spPr/>
      <dgm:t>
        <a:bodyPr/>
        <a:lstStyle/>
        <a:p>
          <a:endParaRPr lang="en-US"/>
        </a:p>
      </dgm:t>
    </dgm:pt>
    <dgm:pt modelId="{163064CF-B899-8945-A69E-CEF1B1115DA5}" type="sibTrans" cxnId="{E3D72F49-ABD1-3E45-91DE-4994F6E36C06}">
      <dgm:prSet/>
      <dgm:spPr/>
      <dgm:t>
        <a:bodyPr/>
        <a:lstStyle/>
        <a:p>
          <a:endParaRPr lang="en-US"/>
        </a:p>
      </dgm:t>
    </dgm:pt>
    <dgm:pt modelId="{AE293B74-61A0-D046-85F1-E44A2FCCEBE7}">
      <dgm:prSet phldrT="[Text]"/>
      <dgm:spPr/>
      <dgm:t>
        <a:bodyPr/>
        <a:lstStyle/>
        <a:p>
          <a:r>
            <a:rPr lang="en-US" dirty="0"/>
            <a:t>Specifications</a:t>
          </a:r>
        </a:p>
      </dgm:t>
    </dgm:pt>
    <dgm:pt modelId="{1E0C3016-957F-3A40-B9E7-51DBE745D42D}" type="parTrans" cxnId="{CD21E1C4-85E1-5D41-9D38-B20DAB1E6572}">
      <dgm:prSet/>
      <dgm:spPr/>
      <dgm:t>
        <a:bodyPr/>
        <a:lstStyle/>
        <a:p>
          <a:endParaRPr lang="en-US"/>
        </a:p>
      </dgm:t>
    </dgm:pt>
    <dgm:pt modelId="{41BD580E-00F3-6846-9D5D-6C331B89A026}" type="sibTrans" cxnId="{CD21E1C4-85E1-5D41-9D38-B20DAB1E6572}">
      <dgm:prSet/>
      <dgm:spPr/>
      <dgm:t>
        <a:bodyPr/>
        <a:lstStyle/>
        <a:p>
          <a:endParaRPr lang="en-US"/>
        </a:p>
      </dgm:t>
    </dgm:pt>
    <dgm:pt modelId="{338B466B-7E9C-8F41-BDB5-887AF764F3DD}">
      <dgm:prSet phldrT="[Text]"/>
      <dgm:spPr/>
      <dgm:t>
        <a:bodyPr/>
        <a:lstStyle/>
        <a:p>
          <a:r>
            <a:rPr lang="en-US" dirty="0"/>
            <a:t>Each WBS has time allocated for this</a:t>
          </a:r>
        </a:p>
      </dgm:t>
    </dgm:pt>
    <dgm:pt modelId="{77713AD4-2962-FC41-9796-56E6628511E4}" type="parTrans" cxnId="{F9DB5CB0-FDE5-A546-B28E-85166A185791}">
      <dgm:prSet/>
      <dgm:spPr/>
      <dgm:t>
        <a:bodyPr/>
        <a:lstStyle/>
        <a:p>
          <a:endParaRPr lang="en-US"/>
        </a:p>
      </dgm:t>
    </dgm:pt>
    <dgm:pt modelId="{E3706392-1E47-B741-8A98-3DD5199B50BE}" type="sibTrans" cxnId="{F9DB5CB0-FDE5-A546-B28E-85166A185791}">
      <dgm:prSet/>
      <dgm:spPr/>
      <dgm:t>
        <a:bodyPr/>
        <a:lstStyle/>
        <a:p>
          <a:endParaRPr lang="en-US"/>
        </a:p>
      </dgm:t>
    </dgm:pt>
    <dgm:pt modelId="{4C13FEC2-BF04-C341-99E9-E9775E84EBC3}" type="pres">
      <dgm:prSet presAssocID="{BDA16886-2A71-3645-BEF3-7632EDC54F76}" presName="Name0" presStyleCnt="0">
        <dgm:presLayoutVars>
          <dgm:dir/>
          <dgm:animLvl val="lvl"/>
          <dgm:resizeHandles val="exact"/>
        </dgm:presLayoutVars>
      </dgm:prSet>
      <dgm:spPr/>
    </dgm:pt>
    <dgm:pt modelId="{86AD3266-A5BE-DD40-AA1C-73A3C0698148}" type="pres">
      <dgm:prSet presAssocID="{DEEC5C9B-2C9D-734F-86D5-0DAF76E28227}" presName="composite" presStyleCnt="0"/>
      <dgm:spPr/>
    </dgm:pt>
    <dgm:pt modelId="{12E18C97-5978-F64A-A68C-75E4A0B7E027}" type="pres">
      <dgm:prSet presAssocID="{DEEC5C9B-2C9D-734F-86D5-0DAF76E28227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B79669A-A196-4545-82B7-8E1C8486C652}" type="pres">
      <dgm:prSet presAssocID="{DEEC5C9B-2C9D-734F-86D5-0DAF76E28227}" presName="desTx" presStyleLbl="revTx" presStyleIdx="0" presStyleCnt="4">
        <dgm:presLayoutVars>
          <dgm:bulletEnabled val="1"/>
        </dgm:presLayoutVars>
      </dgm:prSet>
      <dgm:spPr/>
    </dgm:pt>
    <dgm:pt modelId="{532B7BFF-674A-084D-8713-3FA3984296AA}" type="pres">
      <dgm:prSet presAssocID="{FA557BD8-AA3A-1248-A2E7-041C91675988}" presName="space" presStyleCnt="0"/>
      <dgm:spPr/>
    </dgm:pt>
    <dgm:pt modelId="{7CB97540-41C0-9441-8D6F-CD007B55CCB7}" type="pres">
      <dgm:prSet presAssocID="{0F66CFAB-99E6-8E4C-9564-5560CE24F451}" presName="composite" presStyleCnt="0"/>
      <dgm:spPr/>
    </dgm:pt>
    <dgm:pt modelId="{A5FFB2A8-A219-5E4C-8F75-E4FBD1098CE8}" type="pres">
      <dgm:prSet presAssocID="{0F66CFAB-99E6-8E4C-9564-5560CE24F451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D5BDFF6-EB41-F84E-8303-FE00AEE6458B}" type="pres">
      <dgm:prSet presAssocID="{0F66CFAB-99E6-8E4C-9564-5560CE24F451}" presName="desTx" presStyleLbl="revTx" presStyleIdx="1" presStyleCnt="4" custScaleX="108972">
        <dgm:presLayoutVars>
          <dgm:bulletEnabled val="1"/>
        </dgm:presLayoutVars>
      </dgm:prSet>
      <dgm:spPr/>
    </dgm:pt>
    <dgm:pt modelId="{55D7B6A8-4FCD-7440-9013-B3DA5295AA26}" type="pres">
      <dgm:prSet presAssocID="{49838604-9C8E-F543-A78E-ED8A6C153920}" presName="space" presStyleCnt="0"/>
      <dgm:spPr/>
    </dgm:pt>
    <dgm:pt modelId="{175DD0C5-785B-0D4D-B4EE-1A3D7CADBCA9}" type="pres">
      <dgm:prSet presAssocID="{DD109ED9-6B5F-ED47-BE09-323CDC39E0AA}" presName="composite" presStyleCnt="0"/>
      <dgm:spPr/>
    </dgm:pt>
    <dgm:pt modelId="{9F8083B0-7717-5446-AB5D-40645AD2D2D1}" type="pres">
      <dgm:prSet presAssocID="{DD109ED9-6B5F-ED47-BE09-323CDC39E0A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55D864D-BD13-DD40-86A2-9599FC5006AD}" type="pres">
      <dgm:prSet presAssocID="{DD109ED9-6B5F-ED47-BE09-323CDC39E0AA}" presName="desTx" presStyleLbl="revTx" presStyleIdx="2" presStyleCnt="4">
        <dgm:presLayoutVars>
          <dgm:bulletEnabled val="1"/>
        </dgm:presLayoutVars>
      </dgm:prSet>
      <dgm:spPr/>
    </dgm:pt>
    <dgm:pt modelId="{0EEDFB65-193F-7E44-9289-22C712350864}" type="pres">
      <dgm:prSet presAssocID="{C63EE4B4-DC96-0B47-9BA8-77E7ABB745DC}" presName="space" presStyleCnt="0"/>
      <dgm:spPr/>
    </dgm:pt>
    <dgm:pt modelId="{2BF636C9-F9BC-9047-9722-E996205D864B}" type="pres">
      <dgm:prSet presAssocID="{30A02E97-734F-B94B-9340-097FFA5D9766}" presName="composite" presStyleCnt="0"/>
      <dgm:spPr/>
    </dgm:pt>
    <dgm:pt modelId="{04FE88CD-09AA-B240-BE2D-33D2C1EEA389}" type="pres">
      <dgm:prSet presAssocID="{30A02E97-734F-B94B-9340-097FFA5D9766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9EC759A-55F7-224A-8F2E-39D17584FCC4}" type="pres">
      <dgm:prSet presAssocID="{30A02E97-734F-B94B-9340-097FFA5D9766}" presName="desTx" presStyleLbl="revTx" presStyleIdx="3" presStyleCnt="4">
        <dgm:presLayoutVars>
          <dgm:bulletEnabled val="1"/>
        </dgm:presLayoutVars>
      </dgm:prSet>
      <dgm:spPr/>
    </dgm:pt>
  </dgm:ptLst>
  <dgm:cxnLst>
    <dgm:cxn modelId="{28C62F05-26A8-5B4D-86FB-03741547B39A}" srcId="{DEEC5C9B-2C9D-734F-86D5-0DAF76E28227}" destId="{74654618-3E5D-BF42-876E-02C72461D757}" srcOrd="2" destOrd="0" parTransId="{FA6492FA-71C5-D049-BC50-5CD972D59995}" sibTransId="{CFEFC718-BD8A-7D45-86BF-37308A55F413}"/>
    <dgm:cxn modelId="{076BF40A-6F1A-7D43-A9F6-FBC7DDAF080A}" srcId="{DEEC5C9B-2C9D-734F-86D5-0DAF76E28227}" destId="{78B93CE4-98AE-194E-8C05-E463281FC4F4}" srcOrd="0" destOrd="0" parTransId="{BC5E651F-E261-D941-981F-63B9DBC6B33B}" sibTransId="{2EEDC6DA-BE58-E44F-A057-B5A416C2014B}"/>
    <dgm:cxn modelId="{ECE30D0B-65F6-0F41-97F0-3974AA19634F}" type="presOf" srcId="{422AD5C5-632C-9642-9D63-0C92AC355014}" destId="{BB79669A-A196-4545-82B7-8E1C8486C652}" srcOrd="0" destOrd="3" presId="urn:microsoft.com/office/officeart/2005/8/layout/chevron1"/>
    <dgm:cxn modelId="{0B91370C-5A84-834E-B6B5-CB71CA2D314B}" srcId="{AA0FFAEE-E081-E444-A36A-2EF9A0A117D5}" destId="{77B76A01-5060-0943-9FE5-38067EA59676}" srcOrd="2" destOrd="0" parTransId="{B1CFAB2B-E700-8F43-8C04-3FF38CEDE87A}" sibTransId="{31C2EA28-244E-CB45-977D-17955E84614A}"/>
    <dgm:cxn modelId="{0AD28316-D31C-A642-AD27-AC3D3FB877C7}" type="presOf" srcId="{A5B37578-8C2E-B343-88CF-9DD8173CAA5E}" destId="{BB79669A-A196-4545-82B7-8E1C8486C652}" srcOrd="0" destOrd="1" presId="urn:microsoft.com/office/officeart/2005/8/layout/chevron1"/>
    <dgm:cxn modelId="{1E7BD122-92EA-D84C-B070-210BD1995B42}" srcId="{DEEC5C9B-2C9D-734F-86D5-0DAF76E28227}" destId="{7F5FC007-FFB6-C649-8F5F-4EC73BB11457}" srcOrd="4" destOrd="0" parTransId="{2A7B8814-D0EA-C449-B259-3929AF5FB553}" sibTransId="{0B0D03A5-0E6A-5A43-8BF8-F957494FC9B2}"/>
    <dgm:cxn modelId="{087C1B34-2088-3545-A576-6BA11DBDD30F}" srcId="{DD109ED9-6B5F-ED47-BE09-323CDC39E0AA}" destId="{7E53CCC3-6EE6-4A49-95B4-B12DC705CCB2}" srcOrd="1" destOrd="0" parTransId="{EAE8B72C-807D-C347-96D2-92C7990DACEE}" sibTransId="{5A867164-55A8-EF4C-A1CD-52611B06777B}"/>
    <dgm:cxn modelId="{D8BB7C3F-4430-3C4E-816F-50F719042897}" type="presOf" srcId="{CB88968D-156C-564D-AB20-EA654074040D}" destId="{B55D864D-BD13-DD40-86A2-9599FC5006AD}" srcOrd="0" destOrd="0" presId="urn:microsoft.com/office/officeart/2005/8/layout/chevron1"/>
    <dgm:cxn modelId="{E3AF8561-25AB-694C-B507-98F067694F2D}" srcId="{DD109ED9-6B5F-ED47-BE09-323CDC39E0AA}" destId="{CB88968D-156C-564D-AB20-EA654074040D}" srcOrd="0" destOrd="0" parTransId="{21C424BF-3F48-1C44-877B-EF8B7B09194C}" sibTransId="{07F28CE1-8187-5A4E-B754-A47BEA122F6A}"/>
    <dgm:cxn modelId="{A196A343-2852-8F4B-BC8F-050BD59B647B}" srcId="{AA0FFAEE-E081-E444-A36A-2EF9A0A117D5}" destId="{C7AF196B-F000-6543-8C39-FCDA7157C71B}" srcOrd="0" destOrd="0" parTransId="{6B00C89E-F323-EA40-8D10-EDC40288465C}" sibTransId="{C1EC8A30-C2C2-6645-B4AF-332F2A4762DB}"/>
    <dgm:cxn modelId="{19411164-7B05-084D-92DA-737D5513474B}" type="presOf" srcId="{DEEC5C9B-2C9D-734F-86D5-0DAF76E28227}" destId="{12E18C97-5978-F64A-A68C-75E4A0B7E027}" srcOrd="0" destOrd="0" presId="urn:microsoft.com/office/officeart/2005/8/layout/chevron1"/>
    <dgm:cxn modelId="{E3D72F49-ABD1-3E45-91DE-4994F6E36C06}" srcId="{AA0FFAEE-E081-E444-A36A-2EF9A0A117D5}" destId="{82961E61-4936-754B-89A9-8772BF2CFEE7}" srcOrd="3" destOrd="0" parTransId="{AAC935E5-3B60-B849-9483-9E41B51E7B45}" sibTransId="{163064CF-B899-8945-A69E-CEF1B1115DA5}"/>
    <dgm:cxn modelId="{CA12326C-3882-1C49-B737-15B3ED492FEB}" type="presOf" srcId="{95B8B93D-D639-404A-AF2B-3846EC129004}" destId="{79EC759A-55F7-224A-8F2E-39D17584FCC4}" srcOrd="0" destOrd="1" presId="urn:microsoft.com/office/officeart/2005/8/layout/chevron1"/>
    <dgm:cxn modelId="{35BCEE4C-2F5D-4F4A-BCEB-A57E27190CD5}" type="presOf" srcId="{338B466B-7E9C-8F41-BDB5-887AF764F3DD}" destId="{6D5BDFF6-EB41-F84E-8303-FE00AEE6458B}" srcOrd="0" destOrd="8" presId="urn:microsoft.com/office/officeart/2005/8/layout/chevron1"/>
    <dgm:cxn modelId="{CB019A4F-AC0C-1C40-951C-643FC35E84AA}" type="presOf" srcId="{AE293B74-61A0-D046-85F1-E44A2FCCEBE7}" destId="{6D5BDFF6-EB41-F84E-8303-FE00AEE6458B}" srcOrd="0" destOrd="3" presId="urn:microsoft.com/office/officeart/2005/8/layout/chevron1"/>
    <dgm:cxn modelId="{29CDCC52-4842-504E-83E8-7103F272E986}" srcId="{0F66CFAB-99E6-8E4C-9564-5560CE24F451}" destId="{9560342C-B231-C94D-82B4-8E4E8DF943CA}" srcOrd="2" destOrd="0" parTransId="{CC182B4E-BF97-A34E-B9BE-34A06FBFA518}" sibTransId="{B3DAB7B9-0C9E-D34E-A545-D1136DFB3C23}"/>
    <dgm:cxn modelId="{95C89253-66DD-CF4A-BA80-FDE60B39645D}" srcId="{BDA16886-2A71-3645-BEF3-7632EDC54F76}" destId="{DEEC5C9B-2C9D-734F-86D5-0DAF76E28227}" srcOrd="0" destOrd="0" parTransId="{D0ED294C-1A56-0D48-9631-CEA075F52333}" sibTransId="{FA557BD8-AA3A-1248-A2E7-041C91675988}"/>
    <dgm:cxn modelId="{B4DF9D54-2FD1-114A-891F-F7E1084EFF4A}" type="presOf" srcId="{6B8ED050-0C7C-A843-9280-0A046B7AD8D3}" destId="{6D5BDFF6-EB41-F84E-8303-FE00AEE6458B}" srcOrd="0" destOrd="7" presId="urn:microsoft.com/office/officeart/2005/8/layout/chevron1"/>
    <dgm:cxn modelId="{3458CE78-258F-304C-86AC-73F8EE944386}" srcId="{DEEC5C9B-2C9D-734F-86D5-0DAF76E28227}" destId="{A5B37578-8C2E-B343-88CF-9DD8173CAA5E}" srcOrd="1" destOrd="0" parTransId="{BC9585D8-9AF7-A147-94FD-AF1D30EDA702}" sibTransId="{38B7422F-DCA8-E046-B919-165D38DB63A3}"/>
    <dgm:cxn modelId="{7102DF59-E7ED-734C-BB85-AD5AF3C27861}" srcId="{0F66CFAB-99E6-8E4C-9564-5560CE24F451}" destId="{AA0FFAEE-E081-E444-A36A-2EF9A0A117D5}" srcOrd="1" destOrd="0" parTransId="{04C61B31-CC57-6C49-9C06-588DA5B14E16}" sibTransId="{A62F9F05-5A8F-0142-824A-F013E07E5BBF}"/>
    <dgm:cxn modelId="{35B79D7C-1080-1541-801B-E02F5D7F5967}" type="presOf" srcId="{DD109ED9-6B5F-ED47-BE09-323CDC39E0AA}" destId="{9F8083B0-7717-5446-AB5D-40645AD2D2D1}" srcOrd="0" destOrd="0" presId="urn:microsoft.com/office/officeart/2005/8/layout/chevron1"/>
    <dgm:cxn modelId="{65ABAE7E-A377-BC4F-9CBD-97FA9B6FDE18}" type="presOf" srcId="{7F5FC007-FFB6-C649-8F5F-4EC73BB11457}" destId="{BB79669A-A196-4545-82B7-8E1C8486C652}" srcOrd="0" destOrd="4" presId="urn:microsoft.com/office/officeart/2005/8/layout/chevron1"/>
    <dgm:cxn modelId="{A115DA7E-8ABB-F74D-9901-1C197398E758}" type="presOf" srcId="{0F66CFAB-99E6-8E4C-9564-5560CE24F451}" destId="{A5FFB2A8-A219-5E4C-8F75-E4FBD1098CE8}" srcOrd="0" destOrd="0" presId="urn:microsoft.com/office/officeart/2005/8/layout/chevron1"/>
    <dgm:cxn modelId="{54461287-0BED-9F4A-B972-EB7182DC5E17}" srcId="{30A02E97-734F-B94B-9340-097FFA5D9766}" destId="{048CE10B-6A50-0B4E-87E3-6874ED4D2F85}" srcOrd="0" destOrd="0" parTransId="{724DF707-F7A9-2646-98D9-ABAAEDDE0F20}" sibTransId="{BD8AE4C5-011B-864B-9784-ECA204F6A4CB}"/>
    <dgm:cxn modelId="{CCF22A8B-438D-CA4A-8972-A943436EE19E}" srcId="{BDA16886-2A71-3645-BEF3-7632EDC54F76}" destId="{0F66CFAB-99E6-8E4C-9564-5560CE24F451}" srcOrd="1" destOrd="0" parTransId="{A2BC2999-E65A-2549-B162-FDBF5A56C878}" sibTransId="{49838604-9C8E-F543-A78E-ED8A6C153920}"/>
    <dgm:cxn modelId="{313C5A97-F213-C345-8914-0AE9C07EDBE7}" srcId="{BDA16886-2A71-3645-BEF3-7632EDC54F76}" destId="{DD109ED9-6B5F-ED47-BE09-323CDC39E0AA}" srcOrd="2" destOrd="0" parTransId="{E8F5DBB3-CA75-E54A-95A2-BE0424AEF2B6}" sibTransId="{C63EE4B4-DC96-0B47-9BA8-77E7ABB745DC}"/>
    <dgm:cxn modelId="{1A59ACA0-3F05-074B-B511-7978F01D659D}" type="presOf" srcId="{74654618-3E5D-BF42-876E-02C72461D757}" destId="{BB79669A-A196-4545-82B7-8E1C8486C652}" srcOrd="0" destOrd="2" presId="urn:microsoft.com/office/officeart/2005/8/layout/chevron1"/>
    <dgm:cxn modelId="{98291EA1-B2C9-C847-A1CE-5E6585BF3CEC}" type="presOf" srcId="{048CE10B-6A50-0B4E-87E3-6874ED4D2F85}" destId="{79EC759A-55F7-224A-8F2E-39D17584FCC4}" srcOrd="0" destOrd="0" presId="urn:microsoft.com/office/officeart/2005/8/layout/chevron1"/>
    <dgm:cxn modelId="{B940F3AD-B998-554C-9603-ECE36225D4BC}" srcId="{30A02E97-734F-B94B-9340-097FFA5D9766}" destId="{B1480239-593E-CF4B-8B18-B6FD25BC5089}" srcOrd="2" destOrd="0" parTransId="{171628A5-668E-0845-8427-A0635DDDD385}" sibTransId="{F9D851BD-A4C3-034B-B57D-9C5742482D95}"/>
    <dgm:cxn modelId="{F9DB5CB0-FDE5-A546-B28E-85166A185791}" srcId="{0F66CFAB-99E6-8E4C-9564-5560CE24F451}" destId="{338B466B-7E9C-8F41-BDB5-887AF764F3DD}" srcOrd="4" destOrd="0" parTransId="{77713AD4-2962-FC41-9796-56E6628511E4}" sibTransId="{E3706392-1E47-B741-8A98-3DD5199B50BE}"/>
    <dgm:cxn modelId="{3C0DBFBB-A484-A041-978D-FAB25DEDBD77}" type="presOf" srcId="{C0114B13-4B22-4242-8576-6690203458C9}" destId="{B55D864D-BD13-DD40-86A2-9599FC5006AD}" srcOrd="0" destOrd="2" presId="urn:microsoft.com/office/officeart/2005/8/layout/chevron1"/>
    <dgm:cxn modelId="{1306A6BC-0E18-AD4F-A8D7-62C9274E1E2E}" srcId="{BDA16886-2A71-3645-BEF3-7632EDC54F76}" destId="{30A02E97-734F-B94B-9340-097FFA5D9766}" srcOrd="3" destOrd="0" parTransId="{5A7CBDF7-BEE0-D84F-BDB1-26B9A66DAC38}" sibTransId="{8105EB7B-BCEE-AA42-8C10-79CE9D09AA27}"/>
    <dgm:cxn modelId="{2E77D1C2-FFFE-A146-BC81-27082949D568}" type="presOf" srcId="{B1480239-593E-CF4B-8B18-B6FD25BC5089}" destId="{79EC759A-55F7-224A-8F2E-39D17584FCC4}" srcOrd="0" destOrd="2" presId="urn:microsoft.com/office/officeart/2005/8/layout/chevron1"/>
    <dgm:cxn modelId="{CD21E1C4-85E1-5D41-9D38-B20DAB1E6572}" srcId="{AA0FFAEE-E081-E444-A36A-2EF9A0A117D5}" destId="{AE293B74-61A0-D046-85F1-E44A2FCCEBE7}" srcOrd="1" destOrd="0" parTransId="{1E0C3016-957F-3A40-B9E7-51DBE745D42D}" sibTransId="{41BD580E-00F3-6846-9D5D-6C331B89A026}"/>
    <dgm:cxn modelId="{4161FAC8-92F5-F34F-98E9-6DEEF6849641}" type="presOf" srcId="{BDA16886-2A71-3645-BEF3-7632EDC54F76}" destId="{4C13FEC2-BF04-C341-99E9-E9775E84EBC3}" srcOrd="0" destOrd="0" presId="urn:microsoft.com/office/officeart/2005/8/layout/chevron1"/>
    <dgm:cxn modelId="{7CEE39C9-16CF-174F-862A-44577ED07871}" type="presOf" srcId="{77B76A01-5060-0943-9FE5-38067EA59676}" destId="{6D5BDFF6-EB41-F84E-8303-FE00AEE6458B}" srcOrd="0" destOrd="4" presId="urn:microsoft.com/office/officeart/2005/8/layout/chevron1"/>
    <dgm:cxn modelId="{6C3968CE-D7E2-1B4B-A7C2-7F471C44D8FB}" type="presOf" srcId="{7E53CCC3-6EE6-4A49-95B4-B12DC705CCB2}" destId="{B55D864D-BD13-DD40-86A2-9599FC5006AD}" srcOrd="0" destOrd="1" presId="urn:microsoft.com/office/officeart/2005/8/layout/chevron1"/>
    <dgm:cxn modelId="{BF2D9BD8-9C5C-494F-A3D2-FF88F7E4A6F7}" type="presOf" srcId="{2300057E-57A6-B94D-82CA-DAB73DFD7194}" destId="{6D5BDFF6-EB41-F84E-8303-FE00AEE6458B}" srcOrd="0" destOrd="0" presId="urn:microsoft.com/office/officeart/2005/8/layout/chevron1"/>
    <dgm:cxn modelId="{F3FCC2E1-504E-0C47-865B-4B5EC53CA9D9}" srcId="{DD109ED9-6B5F-ED47-BE09-323CDC39E0AA}" destId="{C0114B13-4B22-4242-8576-6690203458C9}" srcOrd="2" destOrd="0" parTransId="{1D0B819E-C351-084E-9922-909477F2C867}" sibTransId="{33ABBEB9-4CB2-EC46-B689-539CA8F6C7AB}"/>
    <dgm:cxn modelId="{F8CF7AE8-CC0A-E34A-9506-BAACBA9A53F5}" srcId="{0F66CFAB-99E6-8E4C-9564-5560CE24F451}" destId="{6B8ED050-0C7C-A843-9280-0A046B7AD8D3}" srcOrd="3" destOrd="0" parTransId="{F4FD83D4-6ED5-094F-8BE6-403839D4ED69}" sibTransId="{C8F95980-AC19-0444-BDA7-B9BD3802CD89}"/>
    <dgm:cxn modelId="{6B522DEA-59B9-2447-A6A9-C8641E88ED8D}" type="presOf" srcId="{78B93CE4-98AE-194E-8C05-E463281FC4F4}" destId="{BB79669A-A196-4545-82B7-8E1C8486C652}" srcOrd="0" destOrd="0" presId="urn:microsoft.com/office/officeart/2005/8/layout/chevron1"/>
    <dgm:cxn modelId="{B7FBD2EB-F122-7B4A-9073-42B71E83F894}" type="presOf" srcId="{AA0FFAEE-E081-E444-A36A-2EF9A0A117D5}" destId="{6D5BDFF6-EB41-F84E-8303-FE00AEE6458B}" srcOrd="0" destOrd="1" presId="urn:microsoft.com/office/officeart/2005/8/layout/chevron1"/>
    <dgm:cxn modelId="{0347D0EF-D6BD-F44F-89E7-082AA7AE13D9}" srcId="{0F66CFAB-99E6-8E4C-9564-5560CE24F451}" destId="{2300057E-57A6-B94D-82CA-DAB73DFD7194}" srcOrd="0" destOrd="0" parTransId="{09B92EA8-58F8-7E4E-9BF0-99D97F4E7955}" sibTransId="{C3F61801-58D7-E54B-802D-6A4BD3409362}"/>
    <dgm:cxn modelId="{1F2295F1-58BF-E440-B82B-750DFF36F21D}" type="presOf" srcId="{9560342C-B231-C94D-82B4-8E4E8DF943CA}" destId="{6D5BDFF6-EB41-F84E-8303-FE00AEE6458B}" srcOrd="0" destOrd="6" presId="urn:microsoft.com/office/officeart/2005/8/layout/chevron1"/>
    <dgm:cxn modelId="{27877BF5-7424-DA4E-81F0-9BF12807D2E4}" srcId="{30A02E97-734F-B94B-9340-097FFA5D9766}" destId="{95B8B93D-D639-404A-AF2B-3846EC129004}" srcOrd="1" destOrd="0" parTransId="{91B3C3F6-53D8-5842-8191-09DD2A993EA7}" sibTransId="{2057AB7D-7C48-3241-BF96-4E9215C116BA}"/>
    <dgm:cxn modelId="{F21913F6-0159-D14C-B0B5-B67BBC824A38}" type="presOf" srcId="{C7AF196B-F000-6543-8C39-FCDA7157C71B}" destId="{6D5BDFF6-EB41-F84E-8303-FE00AEE6458B}" srcOrd="0" destOrd="2" presId="urn:microsoft.com/office/officeart/2005/8/layout/chevron1"/>
    <dgm:cxn modelId="{6BF350FB-CF3F-734A-B376-B76792A4933B}" srcId="{DEEC5C9B-2C9D-734F-86D5-0DAF76E28227}" destId="{422AD5C5-632C-9642-9D63-0C92AC355014}" srcOrd="3" destOrd="0" parTransId="{AC68DC65-BA1B-D948-8348-BFB66CF02428}" sibTransId="{48DD659F-09B8-224D-B945-35593D12D6E1}"/>
    <dgm:cxn modelId="{E28D9FFC-7432-284A-B892-C1BA6AF5C931}" type="presOf" srcId="{30A02E97-734F-B94B-9340-097FFA5D9766}" destId="{04FE88CD-09AA-B240-BE2D-33D2C1EEA389}" srcOrd="0" destOrd="0" presId="urn:microsoft.com/office/officeart/2005/8/layout/chevron1"/>
    <dgm:cxn modelId="{71056CFF-3222-134A-8618-BDF776571BE5}" type="presOf" srcId="{82961E61-4936-754B-89A9-8772BF2CFEE7}" destId="{6D5BDFF6-EB41-F84E-8303-FE00AEE6458B}" srcOrd="0" destOrd="5" presId="urn:microsoft.com/office/officeart/2005/8/layout/chevron1"/>
    <dgm:cxn modelId="{9697D224-2BB2-5C4A-A313-40DD3BB697B5}" type="presParOf" srcId="{4C13FEC2-BF04-C341-99E9-E9775E84EBC3}" destId="{86AD3266-A5BE-DD40-AA1C-73A3C0698148}" srcOrd="0" destOrd="0" presId="urn:microsoft.com/office/officeart/2005/8/layout/chevron1"/>
    <dgm:cxn modelId="{C86E1972-75C7-3F42-A3BE-B7C418AFEA00}" type="presParOf" srcId="{86AD3266-A5BE-DD40-AA1C-73A3C0698148}" destId="{12E18C97-5978-F64A-A68C-75E4A0B7E027}" srcOrd="0" destOrd="0" presId="urn:microsoft.com/office/officeart/2005/8/layout/chevron1"/>
    <dgm:cxn modelId="{320A58F2-A6B0-DF47-8104-97F6B6912209}" type="presParOf" srcId="{86AD3266-A5BE-DD40-AA1C-73A3C0698148}" destId="{BB79669A-A196-4545-82B7-8E1C8486C652}" srcOrd="1" destOrd="0" presId="urn:microsoft.com/office/officeart/2005/8/layout/chevron1"/>
    <dgm:cxn modelId="{0B1602B9-C93B-2A48-AF58-B4CED8567704}" type="presParOf" srcId="{4C13FEC2-BF04-C341-99E9-E9775E84EBC3}" destId="{532B7BFF-674A-084D-8713-3FA3984296AA}" srcOrd="1" destOrd="0" presId="urn:microsoft.com/office/officeart/2005/8/layout/chevron1"/>
    <dgm:cxn modelId="{9378971E-DBC5-D643-9BA3-1116876EC4F1}" type="presParOf" srcId="{4C13FEC2-BF04-C341-99E9-E9775E84EBC3}" destId="{7CB97540-41C0-9441-8D6F-CD007B55CCB7}" srcOrd="2" destOrd="0" presId="urn:microsoft.com/office/officeart/2005/8/layout/chevron1"/>
    <dgm:cxn modelId="{5123C61B-3E4A-7A4D-B641-22539764715A}" type="presParOf" srcId="{7CB97540-41C0-9441-8D6F-CD007B55CCB7}" destId="{A5FFB2A8-A219-5E4C-8F75-E4FBD1098CE8}" srcOrd="0" destOrd="0" presId="urn:microsoft.com/office/officeart/2005/8/layout/chevron1"/>
    <dgm:cxn modelId="{88995C18-A616-EF43-8ECF-6719137A26D5}" type="presParOf" srcId="{7CB97540-41C0-9441-8D6F-CD007B55CCB7}" destId="{6D5BDFF6-EB41-F84E-8303-FE00AEE6458B}" srcOrd="1" destOrd="0" presId="urn:microsoft.com/office/officeart/2005/8/layout/chevron1"/>
    <dgm:cxn modelId="{313EA30A-BEEB-1345-90BB-BB7003A60280}" type="presParOf" srcId="{4C13FEC2-BF04-C341-99E9-E9775E84EBC3}" destId="{55D7B6A8-4FCD-7440-9013-B3DA5295AA26}" srcOrd="3" destOrd="0" presId="urn:microsoft.com/office/officeart/2005/8/layout/chevron1"/>
    <dgm:cxn modelId="{3FCD86DE-B8DF-FA46-973E-FE2F293ACF10}" type="presParOf" srcId="{4C13FEC2-BF04-C341-99E9-E9775E84EBC3}" destId="{175DD0C5-785B-0D4D-B4EE-1A3D7CADBCA9}" srcOrd="4" destOrd="0" presId="urn:microsoft.com/office/officeart/2005/8/layout/chevron1"/>
    <dgm:cxn modelId="{62E58B44-5BE9-BE4B-97B9-300D806C5751}" type="presParOf" srcId="{175DD0C5-785B-0D4D-B4EE-1A3D7CADBCA9}" destId="{9F8083B0-7717-5446-AB5D-40645AD2D2D1}" srcOrd="0" destOrd="0" presId="urn:microsoft.com/office/officeart/2005/8/layout/chevron1"/>
    <dgm:cxn modelId="{887E484B-9376-534D-B2D1-33D052863729}" type="presParOf" srcId="{175DD0C5-785B-0D4D-B4EE-1A3D7CADBCA9}" destId="{B55D864D-BD13-DD40-86A2-9599FC5006AD}" srcOrd="1" destOrd="0" presId="urn:microsoft.com/office/officeart/2005/8/layout/chevron1"/>
    <dgm:cxn modelId="{4ADEF14F-0F6A-4B41-9D5B-11259C71B1FE}" type="presParOf" srcId="{4C13FEC2-BF04-C341-99E9-E9775E84EBC3}" destId="{0EEDFB65-193F-7E44-9289-22C712350864}" srcOrd="5" destOrd="0" presId="urn:microsoft.com/office/officeart/2005/8/layout/chevron1"/>
    <dgm:cxn modelId="{EE6FCAE5-57A4-CD46-BA3F-0B6E3EA9236F}" type="presParOf" srcId="{4C13FEC2-BF04-C341-99E9-E9775E84EBC3}" destId="{2BF636C9-F9BC-9047-9722-E996205D864B}" srcOrd="6" destOrd="0" presId="urn:microsoft.com/office/officeart/2005/8/layout/chevron1"/>
    <dgm:cxn modelId="{3AE3FD04-72B8-844D-9F8E-1FE8592B38C6}" type="presParOf" srcId="{2BF636C9-F9BC-9047-9722-E996205D864B}" destId="{04FE88CD-09AA-B240-BE2D-33D2C1EEA389}" srcOrd="0" destOrd="0" presId="urn:microsoft.com/office/officeart/2005/8/layout/chevron1"/>
    <dgm:cxn modelId="{85E20FAD-9AA7-B84A-A9B6-1ABD6DF5A3BA}" type="presParOf" srcId="{2BF636C9-F9BC-9047-9722-E996205D864B}" destId="{79EC759A-55F7-224A-8F2E-39D17584FCC4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18C97-5978-F64A-A68C-75E4A0B7E027}">
      <dsp:nvSpPr>
        <dsp:cNvPr id="0" name=""/>
        <dsp:cNvSpPr/>
      </dsp:nvSpPr>
      <dsp:spPr>
        <a:xfrm>
          <a:off x="2430" y="196450"/>
          <a:ext cx="2991445" cy="8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Equipment installation and checkout</a:t>
          </a:r>
        </a:p>
      </dsp:txBody>
      <dsp:txXfrm>
        <a:off x="407430" y="196450"/>
        <a:ext cx="2181445" cy="810000"/>
      </dsp:txXfrm>
    </dsp:sp>
    <dsp:sp modelId="{BB79669A-A196-4545-82B7-8E1C8486C652}">
      <dsp:nvSpPr>
        <dsp:cNvPr id="0" name=""/>
        <dsp:cNvSpPr/>
      </dsp:nvSpPr>
      <dsp:spPr>
        <a:xfrm>
          <a:off x="2430" y="1107700"/>
          <a:ext cx="2393156" cy="401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Hardware installed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Control screens ready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Component and subsystem testing complete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System readiness review complete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Integrated system test complete</a:t>
          </a:r>
        </a:p>
      </dsp:txBody>
      <dsp:txXfrm>
        <a:off x="2430" y="1107700"/>
        <a:ext cx="2393156" cy="4018137"/>
      </dsp:txXfrm>
    </dsp:sp>
    <dsp:sp modelId="{A5FFB2A8-A219-5E4C-8F75-E4FBD1098CE8}">
      <dsp:nvSpPr>
        <dsp:cNvPr id="0" name=""/>
        <dsp:cNvSpPr/>
      </dsp:nvSpPr>
      <dsp:spPr>
        <a:xfrm>
          <a:off x="2885233" y="196450"/>
          <a:ext cx="2991445" cy="8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Documentation</a:t>
          </a:r>
        </a:p>
      </dsp:txBody>
      <dsp:txXfrm>
        <a:off x="3290233" y="196450"/>
        <a:ext cx="2181445" cy="810000"/>
      </dsp:txXfrm>
    </dsp:sp>
    <dsp:sp modelId="{6D5BDFF6-EB41-F84E-8303-FE00AEE6458B}">
      <dsp:nvSpPr>
        <dsp:cNvPr id="0" name=""/>
        <dsp:cNvSpPr/>
      </dsp:nvSpPr>
      <dsp:spPr>
        <a:xfrm>
          <a:off x="2777876" y="1107700"/>
          <a:ext cx="2607870" cy="401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Documented results of integrated system tests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Documentation showing compliance with Quality Assurance process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Design Reviews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Specifications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Calculations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Acceptance tests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Final approved drawings stored properly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Procedures for operating and maintenance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Each WBS has time allocated for this</a:t>
          </a:r>
        </a:p>
      </dsp:txBody>
      <dsp:txXfrm>
        <a:off x="2777876" y="1107700"/>
        <a:ext cx="2607870" cy="4018137"/>
      </dsp:txXfrm>
    </dsp:sp>
    <dsp:sp modelId="{9F8083B0-7717-5446-AB5D-40645AD2D2D1}">
      <dsp:nvSpPr>
        <dsp:cNvPr id="0" name=""/>
        <dsp:cNvSpPr/>
      </dsp:nvSpPr>
      <dsp:spPr>
        <a:xfrm>
          <a:off x="5660678" y="196450"/>
          <a:ext cx="2991445" cy="8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Personnel ready</a:t>
          </a:r>
        </a:p>
      </dsp:txBody>
      <dsp:txXfrm>
        <a:off x="6065678" y="196450"/>
        <a:ext cx="2181445" cy="810000"/>
      </dsp:txXfrm>
    </dsp:sp>
    <dsp:sp modelId="{B55D864D-BD13-DD40-86A2-9599FC5006AD}">
      <dsp:nvSpPr>
        <dsp:cNvPr id="0" name=""/>
        <dsp:cNvSpPr/>
      </dsp:nvSpPr>
      <dsp:spPr>
        <a:xfrm>
          <a:off x="5660678" y="1107700"/>
          <a:ext cx="2393156" cy="401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Training materials ready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Qualification plans updated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Training complete and documented</a:t>
          </a:r>
        </a:p>
      </dsp:txBody>
      <dsp:txXfrm>
        <a:off x="5660678" y="1107700"/>
        <a:ext cx="2393156" cy="4018137"/>
      </dsp:txXfrm>
    </dsp:sp>
    <dsp:sp modelId="{04FE88CD-09AA-B240-BE2D-33D2C1EEA389}">
      <dsp:nvSpPr>
        <dsp:cNvPr id="0" name=""/>
        <dsp:cNvSpPr/>
      </dsp:nvSpPr>
      <dsp:spPr>
        <a:xfrm>
          <a:off x="8436123" y="196450"/>
          <a:ext cx="2991445" cy="81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Internal Readiness Review</a:t>
          </a:r>
        </a:p>
      </dsp:txBody>
      <dsp:txXfrm>
        <a:off x="8841123" y="196450"/>
        <a:ext cx="2181445" cy="810000"/>
      </dsp:txXfrm>
    </dsp:sp>
    <dsp:sp modelId="{79EC759A-55F7-224A-8F2E-39D17584FCC4}">
      <dsp:nvSpPr>
        <dsp:cNvPr id="0" name=""/>
        <dsp:cNvSpPr/>
      </dsp:nvSpPr>
      <dsp:spPr>
        <a:xfrm>
          <a:off x="8436123" y="1107700"/>
          <a:ext cx="2393156" cy="4018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Review conducted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Pre-starts corrected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Ready for External Readiness Review (ERR) or full Accelerator Readiness Review (ARR)</a:t>
          </a:r>
        </a:p>
      </dsp:txBody>
      <dsp:txXfrm>
        <a:off x="8436123" y="1107700"/>
        <a:ext cx="2393156" cy="4018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8/30/2021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76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2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821917" y="6302222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PPU DOE/SC IPR</a:t>
            </a:r>
            <a:endParaRPr lang="en-US" sz="1000" b="0" baseline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14-17, 2021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3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2109215"/>
            <a:ext cx="4702700" cy="755905"/>
          </a:xfrm>
        </p:spPr>
        <p:txBody>
          <a:bodyPr/>
          <a:lstStyle/>
          <a:p>
            <a:r>
              <a:rPr lang="en-US" b="1" dirty="0"/>
              <a:t>DOE/SC Independent Project Review of the Proton Power Upgrade Project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7472" y="3519891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Glen D. Johns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Level 2 Manager for Pre-Ops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September 14 – 17, 2021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347472" y="1327150"/>
            <a:ext cx="603885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P.08 Transition to Operations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A16A2-663E-1E48-8834-D8719609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95265"/>
            <a:ext cx="11430000" cy="539496"/>
          </a:xfrm>
        </p:spPr>
        <p:txBody>
          <a:bodyPr/>
          <a:lstStyle/>
          <a:p>
            <a:r>
              <a:rPr lang="en-US" dirty="0"/>
              <a:t>Phase 2 scope and assumptions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FB2CFA6-C2FD-D244-BE2C-2B0F2DA4F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40" y="832773"/>
            <a:ext cx="8157561" cy="51607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Scope (FY23A)</a:t>
            </a:r>
          </a:p>
          <a:p>
            <a:r>
              <a:rPr lang="en-US" sz="2000" dirty="0"/>
              <a:t>Install 3 cryomodules and all supporting systems including RF</a:t>
            </a:r>
          </a:p>
          <a:p>
            <a:r>
              <a:rPr lang="en-US" sz="2000" dirty="0"/>
              <a:t>Install Ring systems – injection, injection dump, extraction</a:t>
            </a:r>
          </a:p>
          <a:p>
            <a:r>
              <a:rPr lang="en-US" sz="2000" dirty="0"/>
              <a:t>Install Target systems – mercury pump, gas injection system, cryogenic moderator system </a:t>
            </a:r>
          </a:p>
          <a:p>
            <a:r>
              <a:rPr lang="en-US" sz="2000" dirty="0"/>
              <a:t>Modify Ring to Target Beam Transport (RTBT) – new stub-out</a:t>
            </a:r>
          </a:p>
          <a:p>
            <a:r>
              <a:rPr lang="en-US" sz="2000" dirty="0"/>
              <a:t>Install PPU Target 1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Assumptions </a:t>
            </a:r>
          </a:p>
          <a:p>
            <a:r>
              <a:rPr lang="en-US" sz="2000" dirty="0"/>
              <a:t>Gas injection hardware ready for commissioning during outage</a:t>
            </a:r>
          </a:p>
          <a:p>
            <a:r>
              <a:rPr lang="en-US" sz="2000" dirty="0"/>
              <a:t>Draft ASE ready to incorporate new gas injection controls</a:t>
            </a:r>
          </a:p>
          <a:p>
            <a:r>
              <a:rPr lang="en-US" sz="2000" dirty="0"/>
              <a:t>ASE approval received and no-beam gas injection commissioning successful during outage</a:t>
            </a:r>
          </a:p>
          <a:p>
            <a:r>
              <a:rPr lang="en-US" sz="2000" dirty="0"/>
              <a:t>Draft OE ready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C0CF8-A8D9-8943-9034-24C7D42A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305" y="864524"/>
            <a:ext cx="3453462" cy="1921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A25F8-095F-DF4A-9361-AABB49CB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7748" y="3429000"/>
            <a:ext cx="2810575" cy="210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5DF62-C720-6F44-8019-F413F04AA712}"/>
              </a:ext>
            </a:extLst>
          </p:cNvPr>
          <p:cNvSpPr txBox="1"/>
          <p:nvPr/>
        </p:nvSpPr>
        <p:spPr>
          <a:xfrm>
            <a:off x="9072331" y="5734944"/>
            <a:ext cx="212140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Empty cryomodule slots</a:t>
            </a:r>
          </a:p>
        </p:txBody>
      </p:sp>
    </p:spTree>
    <p:extLst>
      <p:ext uri="{BB962C8B-B14F-4D97-AF65-F5344CB8AC3E}">
        <p14:creationId xmlns:p14="http://schemas.microsoft.com/office/powerpoint/2010/main" val="288068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1F91-5DC3-7D49-971B-5210F9D3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5528"/>
            <a:ext cx="11430000" cy="539496"/>
          </a:xfrm>
        </p:spPr>
        <p:txBody>
          <a:bodyPr/>
          <a:lstStyle/>
          <a:p>
            <a:r>
              <a:rPr lang="en-US" dirty="0"/>
              <a:t>Phase 2a&amp;b approval path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F1257-CF03-8340-B1E9-650938F0C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59" y="3665913"/>
            <a:ext cx="8868793" cy="2776811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ABB1EC-C30C-DF42-896D-1218F6899F5D}"/>
              </a:ext>
            </a:extLst>
          </p:cNvPr>
          <p:cNvSpPr txBox="1">
            <a:spLocks/>
          </p:cNvSpPr>
          <p:nvPr/>
        </p:nvSpPr>
        <p:spPr bwMode="auto">
          <a:xfrm>
            <a:off x="313945" y="685024"/>
            <a:ext cx="8704927" cy="30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1800"/>
              </a:spcBef>
              <a:buFont typeface="Century Gothic" panose="020B0502020202020204" pitchFamily="34" charset="0"/>
              <a:buNone/>
            </a:pPr>
            <a:r>
              <a:rPr lang="en-US" sz="1000" dirty="0"/>
              <a:t>Part A – pre-beam gas injection (GI)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Collect documentation (10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Conduct GI IRR and resolve pre-start actions (10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Conduct Accelerator Readiness Review (ARR) and resolve pre-start actions (13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ALD requests and receives ASE approval and permission to perform pre-beam gas injection commissioning from DOE (7days)  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Perform pre-beam gas injection activities per approved procedure</a:t>
            </a:r>
          </a:p>
          <a:p>
            <a:pPr marL="0" indent="0">
              <a:lnSpc>
                <a:spcPct val="80000"/>
              </a:lnSpc>
              <a:spcBef>
                <a:spcPts val="1800"/>
              </a:spcBef>
              <a:buFont typeface="Century Gothic" panose="020B0502020202020204" pitchFamily="34" charset="0"/>
              <a:buNone/>
            </a:pPr>
            <a:r>
              <a:rPr lang="en-US" sz="1000" dirty="0"/>
              <a:t>Part B – remainder of scope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Collect documentation (5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Conduct IRR for remaining scope and resolve pre-start actions (10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Conduct Accelerator Readiness Review (ARR) and resolve pre-start actions (10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ALD requests and receives approval for commissioning and operations from DOE (5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Commissioning with beam in accordance with commissioning plan begins (25 days)</a:t>
            </a:r>
          </a:p>
          <a:p>
            <a:pPr>
              <a:lnSpc>
                <a:spcPct val="80000"/>
              </a:lnSpc>
            </a:pPr>
            <a:r>
              <a:rPr lang="en-US" sz="1000" dirty="0"/>
              <a:t>Operations at 1.25 GeV and 1.7 MW continues until next outage (FY24A)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F2EF52-7347-9E48-87F7-F58EFE98E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825" y="830266"/>
            <a:ext cx="3675628" cy="204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2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92FE-F1BB-5C4B-8A59-CE3EF78C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 scope and approval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541119-633E-F747-B9E5-E0F3FFDB7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67" y="3873786"/>
            <a:ext cx="11430000" cy="24539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0A77C1-A042-0E4B-8C3D-A9C62F211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492" y="274320"/>
            <a:ext cx="3473508" cy="19323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183427-BEF1-274A-B92F-D9CFB3051A49}"/>
              </a:ext>
            </a:extLst>
          </p:cNvPr>
          <p:cNvSpPr txBox="1">
            <a:spLocks/>
          </p:cNvSpPr>
          <p:nvPr/>
        </p:nvSpPr>
        <p:spPr bwMode="auto">
          <a:xfrm>
            <a:off x="358045" y="965406"/>
            <a:ext cx="11573444" cy="326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Install last 2 cryomodules, PPU Target 2 and all supporting systems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     including RF during FY24A outage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Collect documentation (4 days)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Conduct IRR and resolve pre-start actions (10 days)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Conduct ERR and resolve pre-start actions (8 days)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ALD notifies DOE of intent of </a:t>
            </a:r>
            <a:r>
              <a:rPr lang="en-US" sz="1800" dirty="0">
                <a:cs typeface="Calibri" panose="020F0502020204030204" pitchFamily="34" charset="0"/>
              </a:rPr>
              <a:t>commissioning and routine operations (2 days)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Commissioning with beam in accordance with commissioning plan begins (5 days)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Operations at 1.3 GeV and 1.7 MW continues until KPP goal of 1250 hours is reached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+mn-lt"/>
                <a:cs typeface="Calibri" panose="020F0502020204030204" pitchFamily="34" charset="0"/>
              </a:rPr>
              <a:t>Power ramp up to 2 MW begins</a:t>
            </a:r>
          </a:p>
          <a:p>
            <a:pPr marL="0" indent="0">
              <a:buFont typeface="Century Gothic" panose="020B0502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31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12-Month Look-Ahead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Confirm readiness review process in concert with DOE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Transition to Operations document up to date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Prepare for first readiness reviews in Oct/Nov 2022</a:t>
            </a:r>
          </a:p>
          <a:p>
            <a:pPr lvl="1"/>
            <a:r>
              <a:rPr lang="en-US" dirty="0"/>
              <a:t>Solicit review committee members and chair</a:t>
            </a:r>
          </a:p>
          <a:p>
            <a:pPr lvl="1"/>
            <a:r>
              <a:rPr lang="en-US" dirty="0"/>
              <a:t>Logistics – website, document readiness process, travel</a:t>
            </a:r>
          </a:p>
          <a:p>
            <a:pPr lvl="1"/>
            <a:r>
              <a:rPr lang="en-US" dirty="0"/>
              <a:t>Develop detailed agenda and charge questions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53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Aligned PPU and SNS operations outage periods</a:t>
            </a:r>
          </a:p>
          <a:p>
            <a:pPr lvl="1"/>
            <a:r>
              <a:rPr lang="en-US" dirty="0"/>
              <a:t>5-year plan updated</a:t>
            </a:r>
          </a:p>
          <a:p>
            <a:pPr lvl="1"/>
            <a:r>
              <a:rPr lang="en-US" dirty="0"/>
              <a:t>Readiness review and beam tuning durations made explicit</a:t>
            </a:r>
          </a:p>
          <a:p>
            <a:r>
              <a:rPr lang="en-US" dirty="0"/>
              <a:t>Updated readiness review schedule in PPU schedule</a:t>
            </a:r>
          </a:p>
          <a:p>
            <a:r>
              <a:rPr lang="en-US" dirty="0"/>
              <a:t>Appointed beam commissioning leader</a:t>
            </a:r>
          </a:p>
          <a:p>
            <a:pPr lvl="1"/>
            <a:r>
              <a:rPr lang="en-US" dirty="0"/>
              <a:t>Detailed beam commissioning plan developed</a:t>
            </a:r>
          </a:p>
          <a:p>
            <a:r>
              <a:rPr lang="en-US" dirty="0"/>
              <a:t>Continue close communications with operations as main PPU installation outages near </a:t>
            </a:r>
          </a:p>
        </p:txBody>
      </p:sp>
    </p:spTree>
    <p:extLst>
      <p:ext uri="{BB962C8B-B14F-4D97-AF65-F5344CB8AC3E}">
        <p14:creationId xmlns:p14="http://schemas.microsoft.com/office/powerpoint/2010/main" val="562247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8A1F-1EEE-4C4C-B18D-8DE60856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Material</a:t>
            </a:r>
          </a:p>
        </p:txBody>
      </p:sp>
    </p:spTree>
    <p:extLst>
      <p:ext uri="{BB962C8B-B14F-4D97-AF65-F5344CB8AC3E}">
        <p14:creationId xmlns:p14="http://schemas.microsoft.com/office/powerpoint/2010/main" val="302746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22518" y="293260"/>
            <a:ext cx="2945390" cy="582147"/>
          </a:xfrm>
          <a:prstGeom prst="rect">
            <a:avLst/>
          </a:prstGeom>
          <a:ln w="3216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24"/>
              </a:lnSpc>
            </a:pPr>
            <a:r>
              <a:rPr sz="1364" b="1" spc="-3" dirty="0">
                <a:latin typeface="Century Gothic"/>
                <a:cs typeface="Century Gothic"/>
              </a:rPr>
              <a:t>Neutron</a:t>
            </a:r>
            <a:r>
              <a:rPr sz="1364" b="1" spc="-10" dirty="0">
                <a:latin typeface="Century Gothic"/>
                <a:cs typeface="Century Gothic"/>
              </a:rPr>
              <a:t> </a:t>
            </a:r>
            <a:r>
              <a:rPr sz="1364" b="1" spc="-3" dirty="0">
                <a:latin typeface="Century Gothic"/>
                <a:cs typeface="Century Gothic"/>
              </a:rPr>
              <a:t>Sciences</a:t>
            </a:r>
            <a:r>
              <a:rPr sz="1364" b="1" spc="-7" dirty="0">
                <a:latin typeface="Century Gothic"/>
                <a:cs typeface="Century Gothic"/>
              </a:rPr>
              <a:t> Directorate</a:t>
            </a:r>
            <a:endParaRPr sz="1364">
              <a:latin typeface="Century Gothic"/>
              <a:cs typeface="Century Gothic"/>
            </a:endParaRPr>
          </a:p>
          <a:p>
            <a:pPr marL="476670" marR="470609" algn="ctr">
              <a:lnSpc>
                <a:spcPct val="109400"/>
              </a:lnSpc>
              <a:spcBef>
                <a:spcPts val="269"/>
              </a:spcBef>
            </a:pPr>
            <a:r>
              <a:rPr sz="1091" spc="-3" dirty="0">
                <a:latin typeface="Century Gothic"/>
                <a:cs typeface="Century Gothic"/>
              </a:rPr>
              <a:t>Associate</a:t>
            </a:r>
            <a:r>
              <a:rPr sz="1091" spc="3" dirty="0">
                <a:latin typeface="Century Gothic"/>
                <a:cs typeface="Century Gothic"/>
              </a:rPr>
              <a:t> </a:t>
            </a:r>
            <a:r>
              <a:rPr sz="1091" spc="-3" dirty="0">
                <a:latin typeface="Century Gothic"/>
                <a:cs typeface="Century Gothic"/>
              </a:rPr>
              <a:t>Laboratory</a:t>
            </a:r>
            <a:r>
              <a:rPr sz="1091" spc="3" dirty="0">
                <a:latin typeface="Century Gothic"/>
                <a:cs typeface="Century Gothic"/>
              </a:rPr>
              <a:t> </a:t>
            </a:r>
            <a:r>
              <a:rPr sz="1091" spc="-3" dirty="0">
                <a:latin typeface="Century Gothic"/>
                <a:cs typeface="Century Gothic"/>
              </a:rPr>
              <a:t>Director </a:t>
            </a:r>
            <a:r>
              <a:rPr sz="1091" spc="-293" dirty="0">
                <a:latin typeface="Century Gothic"/>
                <a:cs typeface="Century Gothic"/>
              </a:rPr>
              <a:t> </a:t>
            </a:r>
            <a:r>
              <a:rPr sz="1091" spc="-3" dirty="0">
                <a:latin typeface="Century Gothic"/>
                <a:cs typeface="Century Gothic"/>
              </a:rPr>
              <a:t>Ken Andersen</a:t>
            </a:r>
            <a:endParaRPr sz="1091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22518" y="1060034"/>
            <a:ext cx="2945390" cy="1429046"/>
          </a:xfrm>
          <a:prstGeom prst="rect">
            <a:avLst/>
          </a:prstGeom>
          <a:ln w="32164">
            <a:solidFill>
              <a:srgbClr val="000000"/>
            </a:solidFill>
          </a:ln>
        </p:spPr>
        <p:txBody>
          <a:bodyPr vert="horz" wrap="square" lIns="0" tIns="90488" rIns="0" bIns="0" rtlCol="0">
            <a:spAutoFit/>
          </a:bodyPr>
          <a:lstStyle/>
          <a:p>
            <a:pPr algn="ctr">
              <a:spcBef>
                <a:spcPts val="712"/>
              </a:spcBef>
            </a:pPr>
            <a:r>
              <a:rPr sz="1091" b="1" spc="-3" dirty="0">
                <a:latin typeface="Century Gothic"/>
                <a:cs typeface="Century Gothic"/>
              </a:rPr>
              <a:t>Proton</a:t>
            </a:r>
            <a:r>
              <a:rPr sz="1091" b="1" spc="-7" dirty="0">
                <a:latin typeface="Century Gothic"/>
                <a:cs typeface="Century Gothic"/>
              </a:rPr>
              <a:t> </a:t>
            </a:r>
            <a:r>
              <a:rPr sz="1091" b="1" spc="-3" dirty="0">
                <a:latin typeface="Century Gothic"/>
                <a:cs typeface="Century Gothic"/>
              </a:rPr>
              <a:t>Power Upgrade Project</a:t>
            </a:r>
            <a:endParaRPr sz="1091" dirty="0">
              <a:latin typeface="Century Gothic"/>
              <a:cs typeface="Century Gothic"/>
            </a:endParaRPr>
          </a:p>
          <a:p>
            <a:pPr marL="433" algn="ctr">
              <a:spcBef>
                <a:spcPts val="14"/>
              </a:spcBef>
            </a:pPr>
            <a:r>
              <a:rPr sz="955" b="1" spc="-3" dirty="0">
                <a:latin typeface="Century Gothic"/>
                <a:cs typeface="Century Gothic"/>
              </a:rPr>
              <a:t>Director</a:t>
            </a:r>
            <a:r>
              <a:rPr sz="955" b="1" spc="-17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–</a:t>
            </a:r>
            <a:r>
              <a:rPr sz="955" spc="-14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John</a:t>
            </a:r>
            <a:r>
              <a:rPr sz="955" spc="-14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Galambos</a:t>
            </a:r>
            <a:endParaRPr sz="955" dirty="0">
              <a:latin typeface="Century Gothic"/>
              <a:cs typeface="Century Gothic"/>
            </a:endParaRPr>
          </a:p>
          <a:p>
            <a:pPr marL="320378" marR="314750" indent="866" algn="ctr"/>
            <a:r>
              <a:rPr sz="955" b="1" spc="-3" dirty="0">
                <a:latin typeface="Century Gothic"/>
                <a:cs typeface="Century Gothic"/>
              </a:rPr>
              <a:t>Project Manager </a:t>
            </a:r>
            <a:r>
              <a:rPr sz="955" dirty="0">
                <a:latin typeface="Century Gothic"/>
                <a:cs typeface="Century Gothic"/>
              </a:rPr>
              <a:t>– </a:t>
            </a:r>
            <a:r>
              <a:rPr sz="955" spc="-3" dirty="0">
                <a:latin typeface="Century Gothic"/>
                <a:cs typeface="Century Gothic"/>
              </a:rPr>
              <a:t>Mark Champion </a:t>
            </a:r>
            <a:r>
              <a:rPr sz="955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Project </a:t>
            </a:r>
            <a:r>
              <a:rPr sz="955" b="1" dirty="0">
                <a:latin typeface="Century Gothic"/>
                <a:cs typeface="Century Gothic"/>
              </a:rPr>
              <a:t>Controls </a:t>
            </a:r>
            <a:r>
              <a:rPr sz="955" b="1" spc="-3" dirty="0">
                <a:latin typeface="Century Gothic"/>
                <a:cs typeface="Century Gothic"/>
              </a:rPr>
              <a:t>Lead </a:t>
            </a:r>
            <a:r>
              <a:rPr sz="955" dirty="0">
                <a:latin typeface="Century Gothic"/>
                <a:cs typeface="Century Gothic"/>
              </a:rPr>
              <a:t>– </a:t>
            </a:r>
            <a:r>
              <a:rPr sz="955" spc="-3" dirty="0">
                <a:latin typeface="Century Gothic"/>
                <a:cs typeface="Century Gothic"/>
              </a:rPr>
              <a:t>Wayne Steffey </a:t>
            </a:r>
            <a:r>
              <a:rPr sz="955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Partner Lab Senior Team Lead </a:t>
            </a:r>
            <a:r>
              <a:rPr sz="955" dirty="0">
                <a:latin typeface="Century Gothic"/>
                <a:cs typeface="Century Gothic"/>
              </a:rPr>
              <a:t>– </a:t>
            </a:r>
            <a:r>
              <a:rPr sz="955" spc="-3" dirty="0">
                <a:latin typeface="Century Gothic"/>
                <a:cs typeface="Century Gothic"/>
              </a:rPr>
              <a:t>Ed Daly </a:t>
            </a:r>
            <a:r>
              <a:rPr sz="955" spc="-256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Technical</a:t>
            </a:r>
            <a:r>
              <a:rPr sz="955" b="1" spc="-3" dirty="0">
                <a:latin typeface="Century Gothic"/>
                <a:cs typeface="Century Gothic"/>
              </a:rPr>
              <a:t> Director</a:t>
            </a:r>
            <a:r>
              <a:rPr sz="955" b="1" spc="-14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–</a:t>
            </a:r>
            <a:r>
              <a:rPr sz="955" spc="-7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Sang-Ho</a:t>
            </a:r>
            <a:r>
              <a:rPr sz="955" spc="-7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Kim</a:t>
            </a:r>
            <a:endParaRPr sz="955" dirty="0">
              <a:latin typeface="Century Gothic"/>
              <a:cs typeface="Century Gothic"/>
            </a:endParaRPr>
          </a:p>
          <a:p>
            <a:pPr marL="866" algn="ctr">
              <a:lnSpc>
                <a:spcPts val="1142"/>
              </a:lnSpc>
            </a:pPr>
            <a:r>
              <a:rPr sz="955" b="1" dirty="0">
                <a:latin typeface="Century Gothic"/>
                <a:cs typeface="Century Gothic"/>
              </a:rPr>
              <a:t>Controls</a:t>
            </a:r>
            <a:r>
              <a:rPr sz="955" b="1" spc="-14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Integration</a:t>
            </a:r>
            <a:r>
              <a:rPr sz="955" b="1" spc="-10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Manager</a:t>
            </a:r>
            <a:r>
              <a:rPr sz="955" b="1" spc="-24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–</a:t>
            </a:r>
            <a:r>
              <a:rPr sz="955" spc="-10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Karen</a:t>
            </a:r>
            <a:r>
              <a:rPr sz="955" spc="-10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White</a:t>
            </a:r>
            <a:endParaRPr sz="955" dirty="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955" b="1" spc="-3" dirty="0">
                <a:latin typeface="Century Gothic"/>
                <a:cs typeface="Century Gothic"/>
              </a:rPr>
              <a:t>ESH&amp;Q</a:t>
            </a:r>
            <a:r>
              <a:rPr sz="955" b="1" spc="-20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–</a:t>
            </a:r>
            <a:r>
              <a:rPr sz="955" spc="-17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Sam</a:t>
            </a:r>
            <a:r>
              <a:rPr sz="955" spc="-17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McKenzie</a:t>
            </a:r>
            <a:endParaRPr sz="955" dirty="0">
              <a:latin typeface="Century Gothic"/>
              <a:cs typeface="Century Gothic"/>
            </a:endParaRPr>
          </a:p>
          <a:p>
            <a:pPr marL="866" algn="ctr">
              <a:spcBef>
                <a:spcPts val="27"/>
              </a:spcBef>
            </a:pPr>
            <a:r>
              <a:rPr sz="955" b="1" spc="-3" dirty="0">
                <a:latin typeface="Century Gothic"/>
                <a:cs typeface="Century Gothic"/>
              </a:rPr>
              <a:t>Sr.</a:t>
            </a:r>
            <a:r>
              <a:rPr sz="955" b="1" spc="-10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Administrative</a:t>
            </a:r>
            <a:r>
              <a:rPr sz="955" b="1" spc="-10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Assistant</a:t>
            </a:r>
            <a:r>
              <a:rPr sz="955" b="1" spc="-27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–</a:t>
            </a:r>
            <a:r>
              <a:rPr sz="955" spc="-14" dirty="0">
                <a:latin typeface="Century Gothic"/>
                <a:cs typeface="Century Gothic"/>
              </a:rPr>
              <a:t> </a:t>
            </a:r>
            <a:r>
              <a:rPr sz="955" dirty="0">
                <a:latin typeface="Century Gothic"/>
                <a:cs typeface="Century Gothic"/>
              </a:rPr>
              <a:t>Angie</a:t>
            </a:r>
            <a:r>
              <a:rPr sz="955" spc="-14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Woody</a:t>
            </a:r>
            <a:endParaRPr sz="955" dirty="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91273" y="593878"/>
            <a:ext cx="1707140" cy="458499"/>
            <a:chOff x="5272134" y="871021"/>
            <a:chExt cx="2503805" cy="672465"/>
          </a:xfrm>
        </p:grpSpPr>
        <p:sp>
          <p:nvSpPr>
            <p:cNvPr id="5" name="object 5"/>
            <p:cNvSpPr/>
            <p:nvPr/>
          </p:nvSpPr>
          <p:spPr>
            <a:xfrm>
              <a:off x="7771162" y="1333192"/>
              <a:ext cx="0" cy="210820"/>
            </a:xfrm>
            <a:custGeom>
              <a:avLst/>
              <a:gdLst/>
              <a:ahLst/>
              <a:cxnLst/>
              <a:rect l="l" t="t" r="r" b="b"/>
              <a:pathLst>
                <a:path h="210819">
                  <a:moveTo>
                    <a:pt x="0" y="0"/>
                  </a:moveTo>
                  <a:lnTo>
                    <a:pt x="0" y="21020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72134" y="875589"/>
              <a:ext cx="327660" cy="0"/>
            </a:xfrm>
            <a:custGeom>
              <a:avLst/>
              <a:gdLst/>
              <a:ahLst/>
              <a:cxnLst/>
              <a:rect l="l" t="t" r="r" b="b"/>
              <a:pathLst>
                <a:path w="327660">
                  <a:moveTo>
                    <a:pt x="327436" y="0"/>
                  </a:moveTo>
                  <a:lnTo>
                    <a:pt x="0" y="0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68708" y="2781618"/>
            <a:ext cx="1190625" cy="505691"/>
            <a:chOff x="5972371" y="4079706"/>
            <a:chExt cx="1746250" cy="741680"/>
          </a:xfrm>
        </p:grpSpPr>
        <p:sp>
          <p:nvSpPr>
            <p:cNvPr id="8" name="object 8"/>
            <p:cNvSpPr/>
            <p:nvPr/>
          </p:nvSpPr>
          <p:spPr>
            <a:xfrm>
              <a:off x="5977133" y="4084468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1736626" y="731679"/>
                  </a:moveTo>
                  <a:lnTo>
                    <a:pt x="1736626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6626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77133" y="4084468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0" y="731679"/>
                  </a:moveTo>
                  <a:lnTo>
                    <a:pt x="0" y="0"/>
                  </a:lnTo>
                  <a:lnTo>
                    <a:pt x="1736626" y="0"/>
                  </a:lnTo>
                  <a:lnTo>
                    <a:pt x="1736626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094264" y="2866061"/>
            <a:ext cx="771958" cy="3026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955" b="1" spc="-3" dirty="0">
                <a:latin typeface="Century Gothic"/>
                <a:cs typeface="Century Gothic"/>
              </a:rPr>
              <a:t>Ring</a:t>
            </a:r>
            <a:r>
              <a:rPr sz="955" b="1" spc="-34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Systems</a:t>
            </a:r>
            <a:endParaRPr sz="955">
              <a:latin typeface="Century Gothic"/>
              <a:cs typeface="Century Gothic"/>
            </a:endParaRPr>
          </a:p>
          <a:p>
            <a:pPr marL="58447">
              <a:spcBef>
                <a:spcPts val="24"/>
              </a:spcBef>
            </a:pPr>
            <a:r>
              <a:rPr sz="955" dirty="0">
                <a:latin typeface="Century Gothic"/>
                <a:cs typeface="Century Gothic"/>
              </a:rPr>
              <a:t>Nick</a:t>
            </a:r>
            <a:r>
              <a:rPr sz="955" spc="-34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Evans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60739" y="2703893"/>
            <a:ext cx="1861272" cy="583189"/>
            <a:chOff x="6840684" y="3965710"/>
            <a:chExt cx="2729865" cy="855344"/>
          </a:xfrm>
        </p:grpSpPr>
        <p:sp>
          <p:nvSpPr>
            <p:cNvPr id="12" name="object 12"/>
            <p:cNvSpPr/>
            <p:nvPr/>
          </p:nvSpPr>
          <p:spPr>
            <a:xfrm>
              <a:off x="6845447" y="3970472"/>
              <a:ext cx="925830" cy="114300"/>
            </a:xfrm>
            <a:custGeom>
              <a:avLst/>
              <a:gdLst/>
              <a:ahLst/>
              <a:cxnLst/>
              <a:rect l="l" t="t" r="r" b="b"/>
              <a:pathLst>
                <a:path w="925829" h="114300">
                  <a:moveTo>
                    <a:pt x="925715" y="0"/>
                  </a:moveTo>
                  <a:lnTo>
                    <a:pt x="0" y="0"/>
                  </a:lnTo>
                  <a:lnTo>
                    <a:pt x="0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28565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1736626" y="731679"/>
                  </a:moveTo>
                  <a:lnTo>
                    <a:pt x="1736626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6626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8565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0" y="731679"/>
                  </a:moveTo>
                  <a:lnTo>
                    <a:pt x="0" y="0"/>
                  </a:lnTo>
                  <a:lnTo>
                    <a:pt x="1736626" y="0"/>
                  </a:lnTo>
                  <a:lnTo>
                    <a:pt x="1736626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213313" y="2868265"/>
            <a:ext cx="1060739" cy="3026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>
              <a:spcBef>
                <a:spcPts val="68"/>
              </a:spcBef>
            </a:pPr>
            <a:r>
              <a:rPr sz="955" b="1" spc="-3" dirty="0">
                <a:latin typeface="Century Gothic"/>
                <a:cs typeface="Century Gothic"/>
              </a:rPr>
              <a:t>First</a:t>
            </a:r>
            <a:r>
              <a:rPr sz="955" b="1" spc="-17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Target</a:t>
            </a:r>
            <a:r>
              <a:rPr sz="955" b="1" spc="-20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Station</a:t>
            </a:r>
            <a:endParaRPr sz="955">
              <a:latin typeface="Century Gothic"/>
              <a:cs typeface="Century Gothic"/>
            </a:endParaRPr>
          </a:p>
          <a:p>
            <a:pPr marR="28574" algn="ctr"/>
            <a:r>
              <a:rPr sz="955" spc="-3" dirty="0">
                <a:latin typeface="Century Gothic"/>
                <a:cs typeface="Century Gothic"/>
              </a:rPr>
              <a:t>Bernie</a:t>
            </a:r>
            <a:r>
              <a:rPr sz="955" spc="-31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Riemer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06368" y="2703893"/>
            <a:ext cx="3123334" cy="583189"/>
            <a:chOff x="4120939" y="3965710"/>
            <a:chExt cx="4580890" cy="855344"/>
          </a:xfrm>
        </p:grpSpPr>
        <p:sp>
          <p:nvSpPr>
            <p:cNvPr id="17" name="object 17"/>
            <p:cNvSpPr/>
            <p:nvPr/>
          </p:nvSpPr>
          <p:spPr>
            <a:xfrm>
              <a:off x="7771162" y="3970472"/>
              <a:ext cx="925830" cy="114300"/>
            </a:xfrm>
            <a:custGeom>
              <a:avLst/>
              <a:gdLst/>
              <a:ahLst/>
              <a:cxnLst/>
              <a:rect l="l" t="t" r="r" b="b"/>
              <a:pathLst>
                <a:path w="925829" h="114300">
                  <a:moveTo>
                    <a:pt x="0" y="0"/>
                  </a:moveTo>
                  <a:lnTo>
                    <a:pt x="925715" y="0"/>
                  </a:lnTo>
                  <a:lnTo>
                    <a:pt x="925715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25701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1736626" y="731679"/>
                  </a:moveTo>
                  <a:lnTo>
                    <a:pt x="1736626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6626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25701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0" y="731679"/>
                  </a:moveTo>
                  <a:lnTo>
                    <a:pt x="0" y="0"/>
                  </a:lnTo>
                  <a:lnTo>
                    <a:pt x="1736626" y="0"/>
                  </a:lnTo>
                  <a:lnTo>
                    <a:pt x="1736626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878228" y="2866061"/>
            <a:ext cx="648132" cy="3026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955" b="1" spc="-3" dirty="0">
                <a:latin typeface="Century Gothic"/>
                <a:cs typeface="Century Gothic"/>
              </a:rPr>
              <a:t>R</a:t>
            </a:r>
            <a:r>
              <a:rPr sz="955" b="1" dirty="0">
                <a:latin typeface="Century Gothic"/>
                <a:cs typeface="Century Gothic"/>
              </a:rPr>
              <a:t>F </a:t>
            </a:r>
            <a:r>
              <a:rPr sz="955" b="1" spc="-3" dirty="0">
                <a:latin typeface="Century Gothic"/>
                <a:cs typeface="Century Gothic"/>
              </a:rPr>
              <a:t>Systems</a:t>
            </a:r>
            <a:endParaRPr sz="955">
              <a:latin typeface="Century Gothic"/>
              <a:cs typeface="Century Gothic"/>
            </a:endParaRPr>
          </a:p>
          <a:p>
            <a:pPr marL="21647">
              <a:spcBef>
                <a:spcPts val="24"/>
              </a:spcBef>
            </a:pPr>
            <a:r>
              <a:rPr sz="955" spc="-3" dirty="0">
                <a:latin typeface="Century Gothic"/>
                <a:cs typeface="Century Gothic"/>
              </a:rPr>
              <a:t>Joh</a:t>
            </a:r>
            <a:r>
              <a:rPr sz="955" dirty="0">
                <a:latin typeface="Century Gothic"/>
                <a:cs typeface="Century Gothic"/>
              </a:rPr>
              <a:t>n </a:t>
            </a:r>
            <a:r>
              <a:rPr sz="955" spc="-3" dirty="0">
                <a:latin typeface="Century Gothic"/>
                <a:cs typeface="Century Gothic"/>
              </a:rPr>
              <a:t>Moss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198399" y="2703893"/>
            <a:ext cx="4385830" cy="583189"/>
            <a:chOff x="4989252" y="3965710"/>
            <a:chExt cx="6432550" cy="855344"/>
          </a:xfrm>
        </p:grpSpPr>
        <p:sp>
          <p:nvSpPr>
            <p:cNvPr id="22" name="object 22"/>
            <p:cNvSpPr/>
            <p:nvPr/>
          </p:nvSpPr>
          <p:spPr>
            <a:xfrm>
              <a:off x="4994015" y="3970472"/>
              <a:ext cx="2777490" cy="114300"/>
            </a:xfrm>
            <a:custGeom>
              <a:avLst/>
              <a:gdLst/>
              <a:ahLst/>
              <a:cxnLst/>
              <a:rect l="l" t="t" r="r" b="b"/>
              <a:pathLst>
                <a:path w="2777490" h="114300">
                  <a:moveTo>
                    <a:pt x="2777147" y="0"/>
                  </a:moveTo>
                  <a:lnTo>
                    <a:pt x="0" y="0"/>
                  </a:lnTo>
                  <a:lnTo>
                    <a:pt x="0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679189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1737435" y="731679"/>
                  </a:moveTo>
                  <a:lnTo>
                    <a:pt x="1737435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7435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679189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0" y="731679"/>
                  </a:moveTo>
                  <a:lnTo>
                    <a:pt x="0" y="0"/>
                  </a:lnTo>
                  <a:lnTo>
                    <a:pt x="1737435" y="0"/>
                  </a:lnTo>
                  <a:lnTo>
                    <a:pt x="1737435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585871" y="2795499"/>
            <a:ext cx="805728" cy="44963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 algn="ctr">
              <a:spcBef>
                <a:spcPts val="68"/>
              </a:spcBef>
            </a:pPr>
            <a:r>
              <a:rPr sz="955" b="1" dirty="0">
                <a:latin typeface="Century Gothic"/>
                <a:cs typeface="Century Gothic"/>
              </a:rPr>
              <a:t>Conventional  </a:t>
            </a:r>
            <a:r>
              <a:rPr sz="955" b="1" spc="-3" dirty="0">
                <a:latin typeface="Century Gothic"/>
                <a:cs typeface="Century Gothic"/>
              </a:rPr>
              <a:t>Facilities </a:t>
            </a:r>
            <a:r>
              <a:rPr sz="955" b="1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Mark</a:t>
            </a:r>
            <a:r>
              <a:rPr sz="955" spc="-48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Connell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344028" y="2703893"/>
            <a:ext cx="5647892" cy="583189"/>
            <a:chOff x="2269507" y="3965710"/>
            <a:chExt cx="8283575" cy="855344"/>
          </a:xfrm>
        </p:grpSpPr>
        <p:sp>
          <p:nvSpPr>
            <p:cNvPr id="27" name="object 27"/>
            <p:cNvSpPr/>
            <p:nvPr/>
          </p:nvSpPr>
          <p:spPr>
            <a:xfrm>
              <a:off x="7771162" y="3970472"/>
              <a:ext cx="2777490" cy="114300"/>
            </a:xfrm>
            <a:custGeom>
              <a:avLst/>
              <a:gdLst/>
              <a:ahLst/>
              <a:cxnLst/>
              <a:rect l="l" t="t" r="r" b="b"/>
              <a:pathLst>
                <a:path w="2777490" h="114300">
                  <a:moveTo>
                    <a:pt x="0" y="0"/>
                  </a:moveTo>
                  <a:lnTo>
                    <a:pt x="2777147" y="0"/>
                  </a:lnTo>
                  <a:lnTo>
                    <a:pt x="2777147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74269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1737435" y="731679"/>
                  </a:moveTo>
                  <a:lnTo>
                    <a:pt x="1737435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7435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274269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0" y="731679"/>
                  </a:moveTo>
                  <a:lnTo>
                    <a:pt x="0" y="0"/>
                  </a:lnTo>
                  <a:lnTo>
                    <a:pt x="1737435" y="0"/>
                  </a:lnTo>
                  <a:lnTo>
                    <a:pt x="1737435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575097" y="2866061"/>
            <a:ext cx="730394" cy="3026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955" b="1" dirty="0">
                <a:latin typeface="Century Gothic"/>
                <a:cs typeface="Century Gothic"/>
              </a:rPr>
              <a:t>SCL</a:t>
            </a:r>
            <a:r>
              <a:rPr sz="955" b="1" spc="-3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Systems</a:t>
            </a:r>
            <a:endParaRPr sz="955">
              <a:latin typeface="Century Gothic"/>
              <a:cs typeface="Century Gothic"/>
            </a:endParaRPr>
          </a:p>
          <a:p>
            <a:pPr marL="14720">
              <a:spcBef>
                <a:spcPts val="24"/>
              </a:spcBef>
            </a:pPr>
            <a:r>
              <a:rPr sz="955" spc="-3" dirty="0">
                <a:latin typeface="Century Gothic"/>
                <a:cs typeface="Century Gothic"/>
              </a:rPr>
              <a:t>Mat</a:t>
            </a:r>
            <a:r>
              <a:rPr sz="955" dirty="0">
                <a:latin typeface="Century Gothic"/>
                <a:cs typeface="Century Gothic"/>
              </a:rPr>
              <a:t>t </a:t>
            </a:r>
            <a:r>
              <a:rPr sz="955" spc="-3" dirty="0">
                <a:latin typeface="Century Gothic"/>
                <a:cs typeface="Century Gothic"/>
              </a:rPr>
              <a:t>Howell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36059" y="2703893"/>
            <a:ext cx="6909955" cy="583189"/>
            <a:chOff x="3137820" y="3965710"/>
            <a:chExt cx="10134600" cy="855344"/>
          </a:xfrm>
        </p:grpSpPr>
        <p:sp>
          <p:nvSpPr>
            <p:cNvPr id="32" name="object 32"/>
            <p:cNvSpPr/>
            <p:nvPr/>
          </p:nvSpPr>
          <p:spPr>
            <a:xfrm>
              <a:off x="3142583" y="3970472"/>
              <a:ext cx="4629150" cy="114300"/>
            </a:xfrm>
            <a:custGeom>
              <a:avLst/>
              <a:gdLst/>
              <a:ahLst/>
              <a:cxnLst/>
              <a:rect l="l" t="t" r="r" b="b"/>
              <a:pathLst>
                <a:path w="4629150" h="114300">
                  <a:moveTo>
                    <a:pt x="4628579" y="0"/>
                  </a:moveTo>
                  <a:lnTo>
                    <a:pt x="0" y="0"/>
                  </a:lnTo>
                  <a:lnTo>
                    <a:pt x="0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530620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1736626" y="731679"/>
                  </a:moveTo>
                  <a:lnTo>
                    <a:pt x="1736626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6626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530620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0" y="731679"/>
                  </a:moveTo>
                  <a:lnTo>
                    <a:pt x="0" y="0"/>
                  </a:lnTo>
                  <a:lnTo>
                    <a:pt x="1736626" y="0"/>
                  </a:lnTo>
                  <a:lnTo>
                    <a:pt x="1736626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930908" y="2826922"/>
            <a:ext cx="640340" cy="2908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>
              <a:lnSpc>
                <a:spcPts val="1142"/>
              </a:lnSpc>
              <a:spcBef>
                <a:spcPts val="68"/>
              </a:spcBef>
            </a:pPr>
            <a:r>
              <a:rPr sz="955" b="1" dirty="0">
                <a:latin typeface="Century Gothic"/>
                <a:cs typeface="Century Gothic"/>
              </a:rPr>
              <a:t>R</a:t>
            </a:r>
            <a:r>
              <a:rPr sz="955" b="1" spc="-27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&amp;</a:t>
            </a:r>
            <a:r>
              <a:rPr sz="955" b="1" spc="-24" dirty="0">
                <a:latin typeface="Century Gothic"/>
                <a:cs typeface="Century Gothic"/>
              </a:rPr>
              <a:t> </a:t>
            </a:r>
            <a:r>
              <a:rPr sz="955" b="1" dirty="0">
                <a:latin typeface="Century Gothic"/>
                <a:cs typeface="Century Gothic"/>
              </a:rPr>
              <a:t>D</a:t>
            </a:r>
            <a:endParaRPr sz="955">
              <a:latin typeface="Century Gothic"/>
              <a:cs typeface="Century Gothic"/>
            </a:endParaRPr>
          </a:p>
          <a:p>
            <a:pPr algn="ctr">
              <a:lnSpc>
                <a:spcPts val="1142"/>
              </a:lnSpc>
            </a:pPr>
            <a:r>
              <a:rPr sz="955" dirty="0">
                <a:latin typeface="Century Gothic"/>
                <a:cs typeface="Century Gothic"/>
              </a:rPr>
              <a:t>Nick</a:t>
            </a:r>
            <a:r>
              <a:rPr sz="955" spc="-44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Evans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81688" y="2703893"/>
            <a:ext cx="8172017" cy="583189"/>
            <a:chOff x="418075" y="3965710"/>
            <a:chExt cx="11985625" cy="855344"/>
          </a:xfrm>
        </p:grpSpPr>
        <p:sp>
          <p:nvSpPr>
            <p:cNvPr id="37" name="object 37"/>
            <p:cNvSpPr/>
            <p:nvPr/>
          </p:nvSpPr>
          <p:spPr>
            <a:xfrm>
              <a:off x="7771163" y="3970472"/>
              <a:ext cx="4627880" cy="114300"/>
            </a:xfrm>
            <a:custGeom>
              <a:avLst/>
              <a:gdLst/>
              <a:ahLst/>
              <a:cxnLst/>
              <a:rect l="l" t="t" r="r" b="b"/>
              <a:pathLst>
                <a:path w="4627880" h="114300">
                  <a:moveTo>
                    <a:pt x="0" y="0"/>
                  </a:moveTo>
                  <a:lnTo>
                    <a:pt x="4627771" y="0"/>
                  </a:lnTo>
                  <a:lnTo>
                    <a:pt x="4627771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2837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1737435" y="731679"/>
                  </a:moveTo>
                  <a:lnTo>
                    <a:pt x="1737435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7435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2837" y="4084469"/>
              <a:ext cx="1737995" cy="732155"/>
            </a:xfrm>
            <a:custGeom>
              <a:avLst/>
              <a:gdLst/>
              <a:ahLst/>
              <a:cxnLst/>
              <a:rect l="l" t="t" r="r" b="b"/>
              <a:pathLst>
                <a:path w="1737995" h="732154">
                  <a:moveTo>
                    <a:pt x="0" y="731679"/>
                  </a:moveTo>
                  <a:lnTo>
                    <a:pt x="0" y="0"/>
                  </a:lnTo>
                  <a:lnTo>
                    <a:pt x="1737435" y="0"/>
                  </a:lnTo>
                  <a:lnTo>
                    <a:pt x="1737435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192103" y="2793296"/>
            <a:ext cx="971983" cy="442370"/>
          </a:xfrm>
          <a:prstGeom prst="rect">
            <a:avLst/>
          </a:prstGeom>
        </p:spPr>
        <p:txBody>
          <a:bodyPr vert="horz" wrap="square" lIns="0" tIns="6927" rIns="0" bIns="0" rtlCol="0">
            <a:spAutoFit/>
          </a:bodyPr>
          <a:lstStyle/>
          <a:p>
            <a:pPr marL="8659" marR="3464" indent="-866" algn="ctr">
              <a:lnSpc>
                <a:spcPct val="101200"/>
              </a:lnSpc>
              <a:spcBef>
                <a:spcPts val="55"/>
              </a:spcBef>
            </a:pPr>
            <a:r>
              <a:rPr sz="955" b="1" spc="-3" dirty="0">
                <a:latin typeface="Century Gothic"/>
                <a:cs typeface="Century Gothic"/>
              </a:rPr>
              <a:t>Project </a:t>
            </a:r>
            <a:r>
              <a:rPr sz="955" b="1" dirty="0">
                <a:latin typeface="Century Gothic"/>
                <a:cs typeface="Century Gothic"/>
              </a:rPr>
              <a:t> </a:t>
            </a:r>
            <a:r>
              <a:rPr sz="955" b="1" spc="-3" dirty="0">
                <a:latin typeface="Century Gothic"/>
                <a:cs typeface="Century Gothic"/>
              </a:rPr>
              <a:t>Management </a:t>
            </a:r>
            <a:r>
              <a:rPr sz="955" b="1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Mark</a:t>
            </a:r>
            <a:r>
              <a:rPr sz="955" spc="-58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Champion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674270" y="2703893"/>
            <a:ext cx="9434080" cy="583189"/>
            <a:chOff x="1287197" y="3965710"/>
            <a:chExt cx="13836650" cy="855344"/>
          </a:xfrm>
        </p:grpSpPr>
        <p:sp>
          <p:nvSpPr>
            <p:cNvPr id="42" name="object 42"/>
            <p:cNvSpPr/>
            <p:nvPr/>
          </p:nvSpPr>
          <p:spPr>
            <a:xfrm>
              <a:off x="1291959" y="3970472"/>
              <a:ext cx="6479540" cy="114300"/>
            </a:xfrm>
            <a:custGeom>
              <a:avLst/>
              <a:gdLst/>
              <a:ahLst/>
              <a:cxnLst/>
              <a:rect l="l" t="t" r="r" b="b"/>
              <a:pathLst>
                <a:path w="6479540" h="114300">
                  <a:moveTo>
                    <a:pt x="6479203" y="0"/>
                  </a:moveTo>
                  <a:lnTo>
                    <a:pt x="0" y="0"/>
                  </a:lnTo>
                  <a:lnTo>
                    <a:pt x="0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382052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1736626" y="731679"/>
                  </a:moveTo>
                  <a:lnTo>
                    <a:pt x="1736626" y="0"/>
                  </a:lnTo>
                  <a:lnTo>
                    <a:pt x="0" y="0"/>
                  </a:lnTo>
                  <a:lnTo>
                    <a:pt x="0" y="731679"/>
                  </a:lnTo>
                  <a:lnTo>
                    <a:pt x="1736626" y="731679"/>
                  </a:lnTo>
                  <a:close/>
                </a:path>
              </a:pathLst>
            </a:custGeom>
            <a:solidFill>
              <a:srgbClr val="F9E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3382052" y="4084469"/>
              <a:ext cx="1736725" cy="732155"/>
            </a:xfrm>
            <a:custGeom>
              <a:avLst/>
              <a:gdLst/>
              <a:ahLst/>
              <a:cxnLst/>
              <a:rect l="l" t="t" r="r" b="b"/>
              <a:pathLst>
                <a:path w="1736725" h="732154">
                  <a:moveTo>
                    <a:pt x="0" y="731679"/>
                  </a:moveTo>
                  <a:lnTo>
                    <a:pt x="0" y="0"/>
                  </a:lnTo>
                  <a:lnTo>
                    <a:pt x="1736626" y="0"/>
                  </a:lnTo>
                  <a:lnTo>
                    <a:pt x="1736626" y="731679"/>
                  </a:lnTo>
                  <a:lnTo>
                    <a:pt x="0" y="73167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180050" y="2866061"/>
            <a:ext cx="666317" cy="30267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algn="ctr">
              <a:spcBef>
                <a:spcPts val="68"/>
              </a:spcBef>
            </a:pPr>
            <a:r>
              <a:rPr sz="955" b="1" dirty="0">
                <a:latin typeface="Century Gothic"/>
                <a:cs typeface="Century Gothic"/>
              </a:rPr>
              <a:t>Pre-Ops</a:t>
            </a:r>
            <a:endParaRPr sz="955">
              <a:latin typeface="Century Gothic"/>
              <a:cs typeface="Century Gothic"/>
            </a:endParaRPr>
          </a:p>
          <a:p>
            <a:pPr algn="ctr">
              <a:spcBef>
                <a:spcPts val="24"/>
              </a:spcBef>
            </a:pPr>
            <a:r>
              <a:rPr sz="955" spc="-3" dirty="0">
                <a:latin typeface="Century Gothic"/>
                <a:cs typeface="Century Gothic"/>
              </a:rPr>
              <a:t>Glen</a:t>
            </a:r>
            <a:r>
              <a:rPr sz="955" spc="-41" dirty="0">
                <a:latin typeface="Century Gothic"/>
                <a:cs typeface="Century Gothic"/>
              </a:rPr>
              <a:t> </a:t>
            </a:r>
            <a:r>
              <a:rPr sz="955" spc="-3" dirty="0">
                <a:latin typeface="Century Gothic"/>
                <a:cs typeface="Century Gothic"/>
              </a:rPr>
              <a:t>Johns</a:t>
            </a:r>
            <a:endParaRPr sz="955">
              <a:latin typeface="Century Gothic"/>
              <a:cs typeface="Century Gothic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175398" y="2703894"/>
            <a:ext cx="9340994" cy="1310553"/>
            <a:chOff x="555517" y="3965710"/>
            <a:chExt cx="13700125" cy="1922145"/>
          </a:xfrm>
        </p:grpSpPr>
        <p:sp>
          <p:nvSpPr>
            <p:cNvPr id="47" name="object 47"/>
            <p:cNvSpPr/>
            <p:nvPr/>
          </p:nvSpPr>
          <p:spPr>
            <a:xfrm>
              <a:off x="7771162" y="3970472"/>
              <a:ext cx="6479540" cy="114300"/>
            </a:xfrm>
            <a:custGeom>
              <a:avLst/>
              <a:gdLst/>
              <a:ahLst/>
              <a:cxnLst/>
              <a:rect l="l" t="t" r="r" b="b"/>
              <a:pathLst>
                <a:path w="6479540" h="114300">
                  <a:moveTo>
                    <a:pt x="0" y="0"/>
                  </a:moveTo>
                  <a:lnTo>
                    <a:pt x="6479203" y="0"/>
                  </a:lnTo>
                  <a:lnTo>
                    <a:pt x="6479203" y="113996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60280" y="5014227"/>
              <a:ext cx="1463040" cy="868680"/>
            </a:xfrm>
            <a:custGeom>
              <a:avLst/>
              <a:gdLst/>
              <a:ahLst/>
              <a:cxnLst/>
              <a:rect l="l" t="t" r="r" b="b"/>
              <a:pathLst>
                <a:path w="1463039" h="868679">
                  <a:moveTo>
                    <a:pt x="0" y="868313"/>
                  </a:moveTo>
                  <a:lnTo>
                    <a:pt x="0" y="0"/>
                  </a:lnTo>
                  <a:lnTo>
                    <a:pt x="1462550" y="0"/>
                  </a:lnTo>
                  <a:lnTo>
                    <a:pt x="1462550" y="868313"/>
                  </a:lnTo>
                  <a:lnTo>
                    <a:pt x="0" y="868313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287951" y="3447067"/>
            <a:ext cx="780184" cy="505365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marR="3464" algn="ctr"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Project</a:t>
            </a:r>
            <a:r>
              <a:rPr sz="818" b="1" spc="-4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Support </a:t>
            </a:r>
            <a:r>
              <a:rPr sz="818" b="1" spc="-222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Wayne Steffey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ESH&amp;</a:t>
            </a:r>
            <a:r>
              <a:rPr sz="818" b="1" spc="-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Q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78"/>
              </a:lnSpc>
            </a:pPr>
            <a:r>
              <a:rPr sz="818" spc="-3" dirty="0">
                <a:latin typeface="Century Gothic"/>
                <a:cs typeface="Century Gothic"/>
              </a:rPr>
              <a:t>Sam</a:t>
            </a:r>
            <a:r>
              <a:rPr sz="818" spc="-20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McKenzie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674271" y="3280490"/>
            <a:ext cx="1845252" cy="1698048"/>
            <a:chOff x="1287197" y="4811385"/>
            <a:chExt cx="2706370" cy="2490470"/>
          </a:xfrm>
        </p:grpSpPr>
        <p:sp>
          <p:nvSpPr>
            <p:cNvPr id="51" name="object 51"/>
            <p:cNvSpPr/>
            <p:nvPr/>
          </p:nvSpPr>
          <p:spPr>
            <a:xfrm>
              <a:off x="1291959" y="4816148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078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296907" y="5010993"/>
              <a:ext cx="1691639" cy="2286000"/>
            </a:xfrm>
            <a:custGeom>
              <a:avLst/>
              <a:gdLst/>
              <a:ahLst/>
              <a:cxnLst/>
              <a:rect l="l" t="t" r="r" b="b"/>
              <a:pathLst>
                <a:path w="1691639" h="2286000">
                  <a:moveTo>
                    <a:pt x="0" y="2285588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2285588"/>
                  </a:lnTo>
                  <a:lnTo>
                    <a:pt x="0" y="2285588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467008" y="3429428"/>
            <a:ext cx="946006" cy="1524171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algn="ctr">
              <a:lnSpc>
                <a:spcPts val="982"/>
              </a:lnSpc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Cavities</a:t>
            </a:r>
            <a:endParaRPr sz="818">
              <a:latin typeface="Century Gothic"/>
              <a:cs typeface="Century Gothic"/>
            </a:endParaRPr>
          </a:p>
          <a:p>
            <a:pPr marL="433" algn="ctr">
              <a:lnSpc>
                <a:spcPts val="982"/>
              </a:lnSpc>
            </a:pPr>
            <a:r>
              <a:rPr sz="818" spc="-3" dirty="0">
                <a:latin typeface="Century Gothic"/>
                <a:cs typeface="Century Gothic"/>
              </a:rPr>
              <a:t>John</a:t>
            </a:r>
            <a:r>
              <a:rPr sz="818" spc="-20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Mammosser</a:t>
            </a:r>
            <a:endParaRPr sz="818">
              <a:latin typeface="Century Gothic"/>
              <a:cs typeface="Century Gothic"/>
            </a:endParaRPr>
          </a:p>
          <a:p>
            <a:pPr marL="125986" marR="120358" indent="-866" algn="ctr"/>
            <a:r>
              <a:rPr sz="818" b="1" spc="-3" dirty="0">
                <a:latin typeface="Century Gothic"/>
                <a:cs typeface="Century Gothic"/>
              </a:rPr>
              <a:t>Cryomodules </a:t>
            </a:r>
            <a:r>
              <a:rPr sz="818" b="1" spc="-222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Ed Daly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Cryogenics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Brian Degraff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Utility</a:t>
            </a:r>
            <a:r>
              <a:rPr sz="818" b="1" spc="-2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Systems </a:t>
            </a:r>
            <a:r>
              <a:rPr sz="818" b="1" spc="-218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Chris</a:t>
            </a:r>
            <a:r>
              <a:rPr sz="818" spc="-10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Stone</a:t>
            </a:r>
            <a:endParaRPr sz="818">
              <a:latin typeface="Century Gothic"/>
              <a:cs typeface="Century Gothic"/>
            </a:endParaRPr>
          </a:p>
          <a:p>
            <a:pPr marL="8226" marR="3464" algn="ctr">
              <a:lnSpc>
                <a:spcPts val="982"/>
              </a:lnSpc>
              <a:spcBef>
                <a:spcPts val="31"/>
              </a:spcBef>
            </a:pPr>
            <a:r>
              <a:rPr sz="818" b="1" spc="-3" dirty="0">
                <a:latin typeface="Century Gothic"/>
                <a:cs typeface="Century Gothic"/>
              </a:rPr>
              <a:t>System</a:t>
            </a:r>
            <a:r>
              <a:rPr sz="818" b="1" spc="-2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Integration </a:t>
            </a:r>
            <a:r>
              <a:rPr sz="818" b="1" spc="-218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John Mammosser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SCL</a:t>
            </a:r>
            <a:r>
              <a:rPr sz="818" b="1" spc="222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Controls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Karen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White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2936060" y="3280490"/>
            <a:ext cx="1845685" cy="2344016"/>
            <a:chOff x="3137820" y="4811385"/>
            <a:chExt cx="2707005" cy="3437890"/>
          </a:xfrm>
        </p:grpSpPr>
        <p:sp>
          <p:nvSpPr>
            <p:cNvPr id="55" name="object 55"/>
            <p:cNvSpPr/>
            <p:nvPr/>
          </p:nvSpPr>
          <p:spPr>
            <a:xfrm>
              <a:off x="3142583" y="4816148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h="194945">
                  <a:moveTo>
                    <a:pt x="0" y="0"/>
                  </a:moveTo>
                  <a:lnTo>
                    <a:pt x="0" y="194845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148339" y="5014227"/>
              <a:ext cx="1691639" cy="3230245"/>
            </a:xfrm>
            <a:custGeom>
              <a:avLst/>
              <a:gdLst/>
              <a:ahLst/>
              <a:cxnLst/>
              <a:rect l="l" t="t" r="r" b="b"/>
              <a:pathLst>
                <a:path w="1691639" h="3230245">
                  <a:moveTo>
                    <a:pt x="0" y="3229899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3229899"/>
                  </a:lnTo>
                  <a:lnTo>
                    <a:pt x="0" y="3229899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3636833" y="3441555"/>
            <a:ext cx="1130877" cy="2156587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433" algn="ctr">
              <a:lnSpc>
                <a:spcPts val="982"/>
              </a:lnSpc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SCL</a:t>
            </a:r>
            <a:r>
              <a:rPr sz="818" b="1" spc="-2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HPRF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818" spc="-3" dirty="0">
                <a:latin typeface="Century Gothic"/>
                <a:cs typeface="Century Gothic"/>
              </a:rPr>
              <a:t>John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Moss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82"/>
              </a:lnSpc>
              <a:spcBef>
                <a:spcPts val="3"/>
              </a:spcBef>
            </a:pPr>
            <a:r>
              <a:rPr sz="818" b="1" spc="-3" dirty="0">
                <a:latin typeface="Century Gothic"/>
                <a:cs typeface="Century Gothic"/>
              </a:rPr>
              <a:t>NCL</a:t>
            </a:r>
            <a:r>
              <a:rPr sz="818" b="1" spc="-2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HPRF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82"/>
              </a:lnSpc>
            </a:pPr>
            <a:r>
              <a:rPr sz="818" spc="-3" dirty="0">
                <a:latin typeface="Century Gothic"/>
                <a:cs typeface="Century Gothic"/>
              </a:rPr>
              <a:t>John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Moss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82"/>
              </a:lnSpc>
            </a:pPr>
            <a:r>
              <a:rPr sz="818" b="1" spc="-3" dirty="0">
                <a:latin typeface="Century Gothic"/>
                <a:cs typeface="Century Gothic"/>
              </a:rPr>
              <a:t>LLRF</a:t>
            </a:r>
            <a:endParaRPr sz="818">
              <a:latin typeface="Century Gothic"/>
              <a:cs typeface="Century Gothic"/>
            </a:endParaRPr>
          </a:p>
          <a:p>
            <a:pPr marL="216039" marR="210410" algn="ctr"/>
            <a:r>
              <a:rPr sz="818" spc="-3" dirty="0">
                <a:latin typeface="Century Gothic"/>
                <a:cs typeface="Century Gothic"/>
              </a:rPr>
              <a:t>Mark</a:t>
            </a:r>
            <a:r>
              <a:rPr sz="818" spc="-4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Crofford </a:t>
            </a:r>
            <a:r>
              <a:rPr sz="818" spc="-215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Existing Linac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Modulators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Chris</a:t>
            </a:r>
            <a:r>
              <a:rPr sz="818" spc="-1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Pappas</a:t>
            </a:r>
            <a:endParaRPr sz="818">
              <a:latin typeface="Century Gothic"/>
              <a:cs typeface="Century Gothic"/>
            </a:endParaRPr>
          </a:p>
          <a:p>
            <a:pPr marL="8226" marR="3464" algn="ctr"/>
            <a:r>
              <a:rPr sz="818" b="1" spc="-3" dirty="0">
                <a:latin typeface="Century Gothic"/>
                <a:cs typeface="Century Gothic"/>
              </a:rPr>
              <a:t>New Linac Modulators </a:t>
            </a:r>
            <a:r>
              <a:rPr sz="818" b="1" spc="-225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David E. Anderson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Utilities</a:t>
            </a:r>
            <a:endParaRPr sz="818">
              <a:latin typeface="Century Gothic"/>
              <a:cs typeface="Century Gothic"/>
            </a:endParaRPr>
          </a:p>
          <a:p>
            <a:pPr marL="174043" marR="169714" indent="-433" algn="ctr">
              <a:lnSpc>
                <a:spcPts val="982"/>
              </a:lnSpc>
              <a:spcBef>
                <a:spcPts val="27"/>
              </a:spcBef>
            </a:pPr>
            <a:r>
              <a:rPr sz="818" spc="-3" dirty="0">
                <a:latin typeface="Century Gothic"/>
                <a:cs typeface="Century Gothic"/>
              </a:rPr>
              <a:t>Greg Norman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RF Controls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Karen White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Global</a:t>
            </a:r>
            <a:r>
              <a:rPr sz="818" b="1" spc="-34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Controls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48"/>
              </a:lnSpc>
            </a:pPr>
            <a:r>
              <a:rPr sz="818" spc="-3" dirty="0">
                <a:latin typeface="Century Gothic"/>
                <a:cs typeface="Century Gothic"/>
              </a:rPr>
              <a:t>Karen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White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198400" y="3280490"/>
            <a:ext cx="1845685" cy="1963449"/>
            <a:chOff x="4989252" y="4811385"/>
            <a:chExt cx="2707005" cy="2879725"/>
          </a:xfrm>
        </p:grpSpPr>
        <p:sp>
          <p:nvSpPr>
            <p:cNvPr id="59" name="object 59"/>
            <p:cNvSpPr/>
            <p:nvPr/>
          </p:nvSpPr>
          <p:spPr>
            <a:xfrm>
              <a:off x="4994015" y="4816148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078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999771" y="5021503"/>
              <a:ext cx="1691639" cy="2665095"/>
            </a:xfrm>
            <a:custGeom>
              <a:avLst/>
              <a:gdLst/>
              <a:ahLst/>
              <a:cxnLst/>
              <a:rect l="l" t="t" r="r" b="b"/>
              <a:pathLst>
                <a:path w="1691640" h="2665095">
                  <a:moveTo>
                    <a:pt x="0" y="2664768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2664768"/>
                  </a:lnTo>
                  <a:lnTo>
                    <a:pt x="0" y="2664768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934930" y="3441003"/>
            <a:ext cx="1058574" cy="1775200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91784" marR="85723" indent="-433" algn="ctr"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Injection Region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Robert Saethre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Injection Dump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Charlotte Barbier </a:t>
            </a:r>
            <a:r>
              <a:rPr sz="818" spc="-2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Extraction</a:t>
            </a:r>
            <a:r>
              <a:rPr sz="818" b="1" spc="-4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Region </a:t>
            </a:r>
            <a:r>
              <a:rPr sz="818" b="1" spc="-218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Robert Saethre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Utilities</a:t>
            </a:r>
            <a:endParaRPr sz="818">
              <a:latin typeface="Century Gothic"/>
              <a:cs typeface="Century Gothic"/>
            </a:endParaRPr>
          </a:p>
          <a:p>
            <a:pPr marL="433" algn="ctr">
              <a:lnSpc>
                <a:spcPts val="978"/>
              </a:lnSpc>
            </a:pPr>
            <a:r>
              <a:rPr sz="818" spc="-3" dirty="0">
                <a:latin typeface="Century Gothic"/>
                <a:cs typeface="Century Gothic"/>
              </a:rPr>
              <a:t>Greg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Norman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818" b="1" spc="-3" dirty="0">
                <a:latin typeface="Century Gothic"/>
                <a:cs typeface="Century Gothic"/>
              </a:rPr>
              <a:t>Ring</a:t>
            </a:r>
            <a:r>
              <a:rPr sz="818" b="1" spc="-10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Control</a:t>
            </a:r>
            <a:r>
              <a:rPr sz="818" b="1" spc="-10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Systems</a:t>
            </a:r>
            <a:endParaRPr sz="818">
              <a:latin typeface="Century Gothic"/>
              <a:cs typeface="Century Gothic"/>
            </a:endParaRPr>
          </a:p>
          <a:p>
            <a:pPr marL="223832" marR="218203" algn="ctr">
              <a:spcBef>
                <a:spcPts val="3"/>
              </a:spcBef>
            </a:pPr>
            <a:r>
              <a:rPr sz="818" spc="-3" dirty="0">
                <a:latin typeface="Century Gothic"/>
                <a:cs typeface="Century Gothic"/>
              </a:rPr>
              <a:t>Karen</a:t>
            </a:r>
            <a:r>
              <a:rPr sz="818" spc="-4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White </a:t>
            </a:r>
            <a:r>
              <a:rPr sz="818" spc="-2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RTBT Stub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Nick</a:t>
            </a:r>
            <a:r>
              <a:rPr sz="818" spc="-1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Evans</a:t>
            </a:r>
            <a:endParaRPr sz="818">
              <a:latin typeface="Century Gothic"/>
              <a:cs typeface="Century Gothic"/>
            </a:endParaRPr>
          </a:p>
          <a:p>
            <a:pPr marL="433" algn="ctr">
              <a:lnSpc>
                <a:spcPts val="978"/>
              </a:lnSpc>
            </a:pPr>
            <a:r>
              <a:rPr sz="818" b="1" spc="-3" dirty="0">
                <a:latin typeface="Century Gothic"/>
                <a:cs typeface="Century Gothic"/>
              </a:rPr>
              <a:t>Accelerator</a:t>
            </a:r>
            <a:r>
              <a:rPr sz="818" b="1" spc="-14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Physics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818" spc="-3" dirty="0">
                <a:latin typeface="Century Gothic"/>
                <a:cs typeface="Century Gothic"/>
              </a:rPr>
              <a:t>Nick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Evans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460740" y="3280490"/>
            <a:ext cx="1845685" cy="3325524"/>
            <a:chOff x="6840684" y="4811385"/>
            <a:chExt cx="2707005" cy="4877435"/>
          </a:xfrm>
        </p:grpSpPr>
        <p:sp>
          <p:nvSpPr>
            <p:cNvPr id="63" name="object 63"/>
            <p:cNvSpPr/>
            <p:nvPr/>
          </p:nvSpPr>
          <p:spPr>
            <a:xfrm>
              <a:off x="6845447" y="4816148"/>
              <a:ext cx="0" cy="205740"/>
            </a:xfrm>
            <a:custGeom>
              <a:avLst/>
              <a:gdLst/>
              <a:ahLst/>
              <a:cxnLst/>
              <a:rect l="l" t="t" r="r" b="b"/>
              <a:pathLst>
                <a:path h="205739">
                  <a:moveTo>
                    <a:pt x="0" y="0"/>
                  </a:moveTo>
                  <a:lnTo>
                    <a:pt x="0" y="205355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51203" y="4998866"/>
              <a:ext cx="1691639" cy="4685665"/>
            </a:xfrm>
            <a:custGeom>
              <a:avLst/>
              <a:gdLst/>
              <a:ahLst/>
              <a:cxnLst/>
              <a:rect l="l" t="t" r="r" b="b"/>
              <a:pathLst>
                <a:path w="1691640" h="4685665">
                  <a:moveTo>
                    <a:pt x="0" y="4685173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4685173"/>
                  </a:lnTo>
                  <a:lnTo>
                    <a:pt x="0" y="4685173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6166948" y="3491166"/>
            <a:ext cx="1119620" cy="3040740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112998" marR="107803" indent="177940"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Neutronics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Franz Gallmeier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Mercury Process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Makayla</a:t>
            </a:r>
            <a:r>
              <a:rPr sz="818" spc="-3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Edwards</a:t>
            </a:r>
            <a:endParaRPr sz="818">
              <a:latin typeface="Century Gothic"/>
              <a:cs typeface="Century Gothic"/>
            </a:endParaRPr>
          </a:p>
          <a:p>
            <a:pPr marL="16019" marR="10391" algn="ctr">
              <a:lnSpc>
                <a:spcPts val="982"/>
              </a:lnSpc>
              <a:spcBef>
                <a:spcPts val="27"/>
              </a:spcBef>
            </a:pPr>
            <a:r>
              <a:rPr sz="818" b="1" spc="-3" dirty="0">
                <a:latin typeface="Century Gothic"/>
                <a:cs typeface="Century Gothic"/>
              </a:rPr>
              <a:t>Moderator Cryogenic </a:t>
            </a:r>
            <a:r>
              <a:rPr sz="818" b="1" spc="-222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Systems</a:t>
            </a:r>
            <a:endParaRPr sz="818">
              <a:latin typeface="Century Gothic"/>
              <a:cs typeface="Century Gothic"/>
            </a:endParaRPr>
          </a:p>
          <a:p>
            <a:pPr marL="8659" marR="3464" algn="ctr">
              <a:lnSpc>
                <a:spcPts val="982"/>
              </a:lnSpc>
              <a:spcBef>
                <a:spcPts val="3"/>
              </a:spcBef>
            </a:pPr>
            <a:r>
              <a:rPr sz="818" spc="-3" dirty="0">
                <a:latin typeface="Century Gothic"/>
                <a:cs typeface="Century Gothic"/>
              </a:rPr>
              <a:t>Bernie Riemer(Interim) </a:t>
            </a:r>
            <a:r>
              <a:rPr sz="818" spc="-2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Vessel and Shielding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Systems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44"/>
              </a:lnSpc>
            </a:pPr>
            <a:r>
              <a:rPr sz="818" spc="-3" dirty="0">
                <a:latin typeface="Century Gothic"/>
                <a:cs typeface="Century Gothic"/>
              </a:rPr>
              <a:t>Oscar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Martinez</a:t>
            </a:r>
            <a:endParaRPr sz="818">
              <a:latin typeface="Century Gothic"/>
              <a:cs typeface="Century Gothic"/>
            </a:endParaRPr>
          </a:p>
          <a:p>
            <a:pPr marL="83558" marR="78796" indent="173177"/>
            <a:r>
              <a:rPr sz="818" b="1" spc="-3" dirty="0">
                <a:latin typeface="Century Gothic"/>
                <a:cs typeface="Century Gothic"/>
              </a:rPr>
              <a:t>Target Utility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Erica Ahlschwede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Instrument</a:t>
            </a:r>
            <a:r>
              <a:rPr sz="818" b="1" spc="-2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Systems</a:t>
            </a:r>
            <a:endParaRPr sz="818">
              <a:latin typeface="Century Gothic"/>
              <a:cs typeface="Century Gothic"/>
            </a:endParaRPr>
          </a:p>
          <a:p>
            <a:pPr marL="180537">
              <a:lnSpc>
                <a:spcPts val="982"/>
              </a:lnSpc>
              <a:spcBef>
                <a:spcPts val="3"/>
              </a:spcBef>
            </a:pPr>
            <a:r>
              <a:rPr sz="818" spc="-3" dirty="0">
                <a:latin typeface="Century Gothic"/>
                <a:cs typeface="Century Gothic"/>
              </a:rPr>
              <a:t>Oscar</a:t>
            </a:r>
            <a:r>
              <a:rPr sz="818" spc="-2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Martinez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ts val="982"/>
              </a:lnSpc>
            </a:pPr>
            <a:r>
              <a:rPr sz="818" b="1" spc="-3" dirty="0">
                <a:latin typeface="Century Gothic"/>
                <a:cs typeface="Century Gothic"/>
              </a:rPr>
              <a:t>MOTS</a:t>
            </a:r>
            <a:endParaRPr sz="818">
              <a:latin typeface="Century Gothic"/>
              <a:cs typeface="Century Gothic"/>
            </a:endParaRPr>
          </a:p>
          <a:p>
            <a:pPr marL="185300" marR="179671" algn="ctr"/>
            <a:r>
              <a:rPr sz="818" spc="-3" dirty="0">
                <a:latin typeface="Century Gothic"/>
                <a:cs typeface="Century Gothic"/>
              </a:rPr>
              <a:t>Greg</a:t>
            </a:r>
            <a:r>
              <a:rPr sz="818" spc="-44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Stephens </a:t>
            </a:r>
            <a:r>
              <a:rPr sz="818" spc="-215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2 MW Target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Kevin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Johns</a:t>
            </a:r>
            <a:endParaRPr sz="818">
              <a:latin typeface="Century Gothic"/>
              <a:cs typeface="Century Gothic"/>
            </a:endParaRPr>
          </a:p>
          <a:p>
            <a:pPr marL="55417" marR="49788" algn="ctr">
              <a:lnSpc>
                <a:spcPts val="982"/>
              </a:lnSpc>
              <a:spcBef>
                <a:spcPts val="27"/>
              </a:spcBef>
            </a:pPr>
            <a:r>
              <a:rPr sz="818" b="1" spc="-3" dirty="0">
                <a:latin typeface="Century Gothic"/>
                <a:cs typeface="Century Gothic"/>
              </a:rPr>
              <a:t>Safety, Controls and </a:t>
            </a:r>
            <a:r>
              <a:rPr sz="818" b="1" spc="-222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Operations</a:t>
            </a:r>
            <a:endParaRPr sz="818">
              <a:latin typeface="Century Gothic"/>
              <a:cs typeface="Century Gothic"/>
            </a:endParaRPr>
          </a:p>
          <a:p>
            <a:pPr marL="130316" marR="125553" algn="ctr">
              <a:lnSpc>
                <a:spcPts val="982"/>
              </a:lnSpc>
              <a:spcBef>
                <a:spcPts val="3"/>
              </a:spcBef>
            </a:pPr>
            <a:r>
              <a:rPr sz="818" spc="-3" dirty="0">
                <a:latin typeface="Century Gothic"/>
                <a:cs typeface="Century Gothic"/>
              </a:rPr>
              <a:t>Charlotte</a:t>
            </a:r>
            <a:r>
              <a:rPr sz="818" spc="-3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Barbier </a:t>
            </a:r>
            <a:r>
              <a:rPr sz="818" spc="-215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Gas Injection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Development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Charlotte</a:t>
            </a:r>
            <a:r>
              <a:rPr sz="818" spc="-3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Barbier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723079" y="3280490"/>
            <a:ext cx="1845252" cy="572799"/>
            <a:chOff x="8692115" y="4811385"/>
            <a:chExt cx="2706370" cy="840105"/>
          </a:xfrm>
        </p:grpSpPr>
        <p:sp>
          <p:nvSpPr>
            <p:cNvPr id="67" name="object 67"/>
            <p:cNvSpPr/>
            <p:nvPr/>
          </p:nvSpPr>
          <p:spPr>
            <a:xfrm>
              <a:off x="8696878" y="4816148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717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702634" y="5006142"/>
              <a:ext cx="1691005" cy="640715"/>
            </a:xfrm>
            <a:custGeom>
              <a:avLst/>
              <a:gdLst/>
              <a:ahLst/>
              <a:cxnLst/>
              <a:rect l="l" t="t" r="r" b="b"/>
              <a:pathLst>
                <a:path w="1691004" h="640714">
                  <a:moveTo>
                    <a:pt x="0" y="640320"/>
                  </a:moveTo>
                  <a:lnTo>
                    <a:pt x="0" y="0"/>
                  </a:lnTo>
                  <a:lnTo>
                    <a:pt x="1690543" y="0"/>
                  </a:lnTo>
                  <a:lnTo>
                    <a:pt x="1690543" y="640320"/>
                  </a:lnTo>
                  <a:lnTo>
                    <a:pt x="0" y="640320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7430418" y="3488410"/>
            <a:ext cx="1117023" cy="262415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algn="ctr">
              <a:lnSpc>
                <a:spcPts val="982"/>
              </a:lnSpc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Building</a:t>
            </a:r>
            <a:r>
              <a:rPr sz="818" b="1" spc="-10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Modifications</a:t>
            </a:r>
            <a:endParaRPr sz="818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</a:pPr>
            <a:r>
              <a:rPr sz="818" spc="-3" dirty="0">
                <a:latin typeface="Century Gothic"/>
                <a:cs typeface="Century Gothic"/>
              </a:rPr>
              <a:t>Mark</a:t>
            </a:r>
            <a:r>
              <a:rPr sz="818" spc="-20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Connell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7985419" y="3280490"/>
            <a:ext cx="1845252" cy="884093"/>
            <a:chOff x="10543548" y="4811385"/>
            <a:chExt cx="2706370" cy="1296670"/>
          </a:xfrm>
        </p:grpSpPr>
        <p:sp>
          <p:nvSpPr>
            <p:cNvPr id="71" name="object 71"/>
            <p:cNvSpPr/>
            <p:nvPr/>
          </p:nvSpPr>
          <p:spPr>
            <a:xfrm>
              <a:off x="10548311" y="4816148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89994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553258" y="5006142"/>
              <a:ext cx="1691639" cy="1097280"/>
            </a:xfrm>
            <a:custGeom>
              <a:avLst/>
              <a:gdLst/>
              <a:ahLst/>
              <a:cxnLst/>
              <a:rect l="l" t="t" r="r" b="b"/>
              <a:pathLst>
                <a:path w="1691640" h="1097279">
                  <a:moveTo>
                    <a:pt x="0" y="1097114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1097114"/>
                  </a:lnTo>
                  <a:lnTo>
                    <a:pt x="0" y="1097114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8803555" y="3457540"/>
            <a:ext cx="894051" cy="637646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marR="3464" indent="1299" algn="ctr"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Gas Injection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Development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Charlotte Barbier </a:t>
            </a:r>
            <a:r>
              <a:rPr sz="818" spc="-2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Foil</a:t>
            </a:r>
            <a:r>
              <a:rPr sz="818" b="1" spc="-34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Development </a:t>
            </a:r>
            <a:r>
              <a:rPr sz="818" b="1" spc="-218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Nick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Evans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9247209" y="3280490"/>
            <a:ext cx="1845685" cy="879331"/>
            <a:chOff x="12394172" y="4811385"/>
            <a:chExt cx="2707005" cy="1289685"/>
          </a:xfrm>
        </p:grpSpPr>
        <p:sp>
          <p:nvSpPr>
            <p:cNvPr id="75" name="object 75"/>
            <p:cNvSpPr/>
            <p:nvPr/>
          </p:nvSpPr>
          <p:spPr>
            <a:xfrm>
              <a:off x="12398934" y="4816148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89994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404690" y="4998866"/>
              <a:ext cx="1691639" cy="1097280"/>
            </a:xfrm>
            <a:custGeom>
              <a:avLst/>
              <a:gdLst/>
              <a:ahLst/>
              <a:cxnLst/>
              <a:rect l="l" t="t" r="r" b="b"/>
              <a:pathLst>
                <a:path w="1691640" h="1097279">
                  <a:moveTo>
                    <a:pt x="0" y="1097114"/>
                  </a:moveTo>
                  <a:lnTo>
                    <a:pt x="0" y="0"/>
                  </a:lnTo>
                  <a:lnTo>
                    <a:pt x="1691351" y="0"/>
                  </a:lnTo>
                  <a:lnTo>
                    <a:pt x="1691351" y="1097114"/>
                  </a:lnTo>
                  <a:lnTo>
                    <a:pt x="0" y="1097114"/>
                  </a:lnTo>
                  <a:close/>
                </a:path>
              </a:pathLst>
            </a:custGeom>
            <a:ln w="952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10119919" y="3452028"/>
            <a:ext cx="786245" cy="637646"/>
          </a:xfrm>
          <a:prstGeom prst="rect">
            <a:avLst/>
          </a:prstGeom>
        </p:spPr>
        <p:txBody>
          <a:bodyPr vert="horz" wrap="square" lIns="0" tIns="8226" rIns="0" bIns="0" rtlCol="0">
            <a:spAutoFit/>
          </a:bodyPr>
          <a:lstStyle/>
          <a:p>
            <a:pPr marL="8659" marR="3464" algn="ctr">
              <a:spcBef>
                <a:spcPts val="65"/>
              </a:spcBef>
            </a:pPr>
            <a:r>
              <a:rPr sz="818" b="1" spc="-3" dirty="0">
                <a:latin typeface="Century Gothic"/>
                <a:cs typeface="Century Gothic"/>
              </a:rPr>
              <a:t>Commissioning  </a:t>
            </a:r>
            <a:r>
              <a:rPr sz="818" spc="-3" dirty="0">
                <a:latin typeface="Century Gothic"/>
                <a:cs typeface="Century Gothic"/>
              </a:rPr>
              <a:t>Glen Johns 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Regulatory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Compliance 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Glen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Johns</a:t>
            </a:r>
            <a:endParaRPr sz="818">
              <a:latin typeface="Century Gothic"/>
              <a:cs typeface="Century Gothic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674403" y="3283737"/>
            <a:ext cx="8841798" cy="140277"/>
            <a:chOff x="1287391" y="4816148"/>
            <a:chExt cx="12967970" cy="205740"/>
          </a:xfrm>
        </p:grpSpPr>
        <p:sp>
          <p:nvSpPr>
            <p:cNvPr id="79" name="object 79"/>
            <p:cNvSpPr/>
            <p:nvPr/>
          </p:nvSpPr>
          <p:spPr>
            <a:xfrm>
              <a:off x="14250365" y="4816148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717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291959" y="4816148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078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142583" y="4816148"/>
              <a:ext cx="0" cy="194945"/>
            </a:xfrm>
            <a:custGeom>
              <a:avLst/>
              <a:gdLst/>
              <a:ahLst/>
              <a:cxnLst/>
              <a:rect l="l" t="t" r="r" b="b"/>
              <a:pathLst>
                <a:path h="194945">
                  <a:moveTo>
                    <a:pt x="0" y="0"/>
                  </a:moveTo>
                  <a:lnTo>
                    <a:pt x="0" y="194845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994015" y="4816148"/>
              <a:ext cx="0" cy="198120"/>
            </a:xfrm>
            <a:custGeom>
              <a:avLst/>
              <a:gdLst/>
              <a:ahLst/>
              <a:cxnLst/>
              <a:rect l="l" t="t" r="r" b="b"/>
              <a:pathLst>
                <a:path h="198120">
                  <a:moveTo>
                    <a:pt x="0" y="0"/>
                  </a:moveTo>
                  <a:lnTo>
                    <a:pt x="0" y="198078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845447" y="4816148"/>
              <a:ext cx="0" cy="205740"/>
            </a:xfrm>
            <a:custGeom>
              <a:avLst/>
              <a:gdLst/>
              <a:ahLst/>
              <a:cxnLst/>
              <a:rect l="l" t="t" r="r" b="b"/>
              <a:pathLst>
                <a:path h="205739">
                  <a:moveTo>
                    <a:pt x="0" y="0"/>
                  </a:moveTo>
                  <a:lnTo>
                    <a:pt x="0" y="205355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398934" y="4816148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89994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250365" y="4816148"/>
              <a:ext cx="0" cy="182880"/>
            </a:xfrm>
            <a:custGeom>
              <a:avLst/>
              <a:gdLst/>
              <a:ahLst/>
              <a:cxnLst/>
              <a:rect l="l" t="t" r="r" b="b"/>
              <a:pathLst>
                <a:path h="182879">
                  <a:moveTo>
                    <a:pt x="0" y="0"/>
                  </a:moveTo>
                  <a:lnTo>
                    <a:pt x="0" y="182717"/>
                  </a:lnTo>
                </a:path>
              </a:pathLst>
            </a:custGeom>
            <a:ln w="91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2521467" y="293260"/>
            <a:ext cx="1869931" cy="485151"/>
          </a:xfrm>
          <a:prstGeom prst="rect">
            <a:avLst/>
          </a:prstGeom>
          <a:solidFill>
            <a:srgbClr val="E9EAE7"/>
          </a:solidFill>
          <a:ln w="9526">
            <a:solidFill>
              <a:srgbClr val="000000"/>
            </a:solidFill>
          </a:ln>
        </p:spPr>
        <p:txBody>
          <a:bodyPr vert="horz" wrap="square" lIns="0" tIns="106507" rIns="0" bIns="0" rtlCol="0">
            <a:spAutoFit/>
          </a:bodyPr>
          <a:lstStyle/>
          <a:p>
            <a:pPr marL="118193" marR="112998" algn="ctr">
              <a:spcBef>
                <a:spcPts val="839"/>
              </a:spcBef>
            </a:pPr>
            <a:r>
              <a:rPr sz="818" b="1" spc="-3" dirty="0">
                <a:latin typeface="Century Gothic"/>
                <a:cs typeface="Century Gothic"/>
              </a:rPr>
              <a:t>Accelerator</a:t>
            </a:r>
            <a:r>
              <a:rPr sz="818" b="1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and</a:t>
            </a:r>
            <a:r>
              <a:rPr sz="818" b="1" spc="3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Target</a:t>
            </a:r>
            <a:r>
              <a:rPr sz="818" b="1" spc="3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Advisory </a:t>
            </a:r>
            <a:r>
              <a:rPr sz="818" b="1" spc="-218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Committee</a:t>
            </a:r>
            <a:endParaRPr sz="818">
              <a:latin typeface="Century Gothic"/>
              <a:cs typeface="Century Gothic"/>
            </a:endParaRPr>
          </a:p>
          <a:p>
            <a:pPr algn="ctr">
              <a:spcBef>
                <a:spcPts val="3"/>
              </a:spcBef>
            </a:pPr>
            <a:r>
              <a:rPr sz="818" spc="-3" dirty="0">
                <a:latin typeface="Century Gothic"/>
                <a:cs typeface="Century Gothic"/>
              </a:rPr>
              <a:t>Stuart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Henderson,</a:t>
            </a:r>
            <a:r>
              <a:rPr sz="818" spc="-7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Chair</a:t>
            </a:r>
            <a:endParaRPr sz="818">
              <a:latin typeface="Century Gothic"/>
              <a:cs typeface="Century Gothic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829358" y="1519769"/>
            <a:ext cx="1869931" cy="440307"/>
          </a:xfrm>
          <a:prstGeom prst="rect">
            <a:avLst/>
          </a:prstGeom>
          <a:solidFill>
            <a:srgbClr val="E9EAE7"/>
          </a:solidFill>
          <a:ln w="9526">
            <a:solidFill>
              <a:srgbClr val="000000"/>
            </a:solidFill>
          </a:ln>
        </p:spPr>
        <p:txBody>
          <a:bodyPr vert="horz" wrap="square" lIns="0" tIns="2598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193">
              <a:latin typeface="Times New Roman"/>
              <a:cs typeface="Times New Roman"/>
            </a:endParaRPr>
          </a:p>
          <a:p>
            <a:pPr marL="1299" algn="ctr">
              <a:lnSpc>
                <a:spcPts val="982"/>
              </a:lnSpc>
              <a:spcBef>
                <a:spcPts val="3"/>
              </a:spcBef>
            </a:pPr>
            <a:r>
              <a:rPr sz="818" b="1" spc="-3" dirty="0">
                <a:latin typeface="Century Gothic"/>
                <a:cs typeface="Century Gothic"/>
              </a:rPr>
              <a:t>Management</a:t>
            </a:r>
            <a:r>
              <a:rPr sz="818" b="1" spc="-7" dirty="0">
                <a:latin typeface="Century Gothic"/>
                <a:cs typeface="Century Gothic"/>
              </a:rPr>
              <a:t> </a:t>
            </a:r>
            <a:r>
              <a:rPr sz="818" b="1" spc="-3" dirty="0">
                <a:latin typeface="Century Gothic"/>
                <a:cs typeface="Century Gothic"/>
              </a:rPr>
              <a:t>Advisory Committee</a:t>
            </a:r>
            <a:endParaRPr sz="818">
              <a:latin typeface="Century Gothic"/>
              <a:cs typeface="Century Gothic"/>
            </a:endParaRPr>
          </a:p>
          <a:p>
            <a:pPr marL="866" algn="ctr"/>
            <a:r>
              <a:rPr sz="818" spc="-3" dirty="0">
                <a:latin typeface="Century Gothic"/>
                <a:cs typeface="Century Gothic"/>
              </a:rPr>
              <a:t>Les Price,</a:t>
            </a:r>
            <a:r>
              <a:rPr sz="818" dirty="0">
                <a:latin typeface="Century Gothic"/>
                <a:cs typeface="Century Gothic"/>
              </a:rPr>
              <a:t> </a:t>
            </a:r>
            <a:r>
              <a:rPr sz="818" spc="-3" dirty="0">
                <a:latin typeface="Century Gothic"/>
                <a:cs typeface="Century Gothic"/>
              </a:rPr>
              <a:t>Carl Strawbridge</a:t>
            </a:r>
            <a:endParaRPr sz="818">
              <a:latin typeface="Century Gothic"/>
              <a:cs typeface="Century Gothic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575236" y="1831771"/>
            <a:ext cx="254144" cy="0"/>
          </a:xfrm>
          <a:custGeom>
            <a:avLst/>
            <a:gdLst/>
            <a:ahLst/>
            <a:cxnLst/>
            <a:rect l="l" t="t" r="r" b="b"/>
            <a:pathLst>
              <a:path w="372745">
                <a:moveTo>
                  <a:pt x="0" y="0"/>
                </a:moveTo>
                <a:lnTo>
                  <a:pt x="372711" y="0"/>
                </a:lnTo>
              </a:path>
            </a:pathLst>
          </a:custGeom>
          <a:ln w="91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7763-1C42-44D1-AAB5-0F0E37FF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P.8 Budget and Estimate to Complete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37F1-91BD-734E-9290-1A36182B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45" y="2001984"/>
            <a:ext cx="9939528" cy="19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25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P.08 Material/Labor Charts with FY21 Actual Cost Oct – May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749E5-8ABE-431A-B817-44740988E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16" y="1435435"/>
            <a:ext cx="6553768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BA3F8-6121-4541-8C8A-BF46A97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28" y="1411049"/>
            <a:ext cx="9583743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37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Scope</a:t>
            </a:r>
          </a:p>
          <a:p>
            <a:r>
              <a:rPr lang="en-US" sz="2400" dirty="0"/>
              <a:t>Progress since CD-2/3</a:t>
            </a:r>
          </a:p>
          <a:p>
            <a:r>
              <a:rPr lang="en-US" sz="2400" dirty="0"/>
              <a:t>Phased approach</a:t>
            </a:r>
          </a:p>
          <a:p>
            <a:r>
              <a:rPr lang="en-US" sz="2400" dirty="0"/>
              <a:t>Phase 1, 2, and 3</a:t>
            </a:r>
          </a:p>
          <a:p>
            <a:r>
              <a:rPr lang="en-US" sz="2400" dirty="0"/>
              <a:t>12-month look-ahead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90BE83-3F55-45AA-BAC5-D937C492A6A8}"/>
              </a:ext>
            </a:extLst>
          </p:cNvPr>
          <p:cNvSpPr/>
          <p:nvPr/>
        </p:nvSpPr>
        <p:spPr>
          <a:xfrm>
            <a:off x="9872830" y="365760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Charge:</a:t>
            </a:r>
            <a:r>
              <a:rPr lang="en-US" b="1" baseline="0" dirty="0">
                <a:solidFill>
                  <a:schemeClr val="bg1"/>
                </a:solidFill>
              </a:rPr>
              <a:t> 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8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3913087"/>
          </a:xfrm>
        </p:spPr>
        <p:txBody>
          <a:bodyPr/>
          <a:lstStyle/>
          <a:p>
            <a:r>
              <a:rPr lang="en-US" dirty="0"/>
              <a:t>Define process and identify the activities required to obtain approval from DOE for commissioning newly installed PPU equipment </a:t>
            </a:r>
            <a:r>
              <a:rPr lang="en-US" b="1" dirty="0"/>
              <a:t>with beam</a:t>
            </a:r>
          </a:p>
          <a:p>
            <a:r>
              <a:rPr lang="en-US" dirty="0"/>
              <a:t>Defines plan for commissioning with beam</a:t>
            </a:r>
          </a:p>
          <a:p>
            <a:r>
              <a:rPr lang="en-US" dirty="0"/>
              <a:t>Assumes the following are ready to begin beam commissioning activities</a:t>
            </a:r>
          </a:p>
          <a:p>
            <a:pPr lvl="1"/>
            <a:r>
              <a:rPr lang="en-US" dirty="0"/>
              <a:t>Hardware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People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0758A2-AB5A-DE4F-B916-30447D3DBFF6}"/>
              </a:ext>
            </a:extLst>
          </p:cNvPr>
          <p:cNvSpPr txBox="1">
            <a:spLocks/>
          </p:cNvSpPr>
          <p:nvPr/>
        </p:nvSpPr>
        <p:spPr bwMode="auto">
          <a:xfrm>
            <a:off x="448055" y="146785"/>
            <a:ext cx="11430000" cy="53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P. 8 Pre-ops scope is well-defined</a:t>
            </a:r>
            <a:endParaRPr lang="en-US" dirty="0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DDFC3BEC-0933-4B4B-93E0-D4DCCA2B6AC0}"/>
              </a:ext>
            </a:extLst>
          </p:cNvPr>
          <p:cNvSpPr/>
          <p:nvPr/>
        </p:nvSpPr>
        <p:spPr>
          <a:xfrm>
            <a:off x="8301683" y="2211651"/>
            <a:ext cx="1736250" cy="355807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</a:rPr>
              <a:t>B8-9 Peters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1882D-3E11-4E4A-B787-4AD1790B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30" y="3429000"/>
            <a:ext cx="2327417" cy="3208638"/>
          </a:xfrm>
          <a:prstGeom prst="rect">
            <a:avLst/>
          </a:prstGeom>
          <a:effectLst>
            <a:outerShdw blurRad="296961" dist="150614" dir="2700000" algn="tl" rotWithShape="0">
              <a:prstClr val="black">
                <a:alpha val="7420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489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72E5-F83E-4250-B4D7-35C3A2C0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49629"/>
            <a:ext cx="11430000" cy="539496"/>
          </a:xfrm>
        </p:spPr>
        <p:txBody>
          <a:bodyPr/>
          <a:lstStyle/>
          <a:p>
            <a:r>
              <a:rPr lang="en-US" dirty="0"/>
              <a:t>CD-2/3 12-Month Look-Ahead </a:t>
            </a:r>
            <a:r>
              <a:rPr lang="en-US" dirty="0">
                <a:solidFill>
                  <a:srgbClr val="00B0F0"/>
                </a:solidFill>
              </a:rPr>
              <a:t>(how have we done?)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689C4-E213-2449-A384-69EE86D60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62119"/>
            <a:ext cx="11430000" cy="5358384"/>
          </a:xfrm>
        </p:spPr>
        <p:txBody>
          <a:bodyPr/>
          <a:lstStyle/>
          <a:p>
            <a:r>
              <a:rPr lang="en-US" sz="2400" dirty="0"/>
              <a:t>Refine readiness review process in concert with local DOE personnel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Updated readiness review durations and verified proper logic in schedule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Explicitly added review and beam commissioning time to 5-year plan</a:t>
            </a:r>
          </a:p>
          <a:p>
            <a:endParaRPr lang="en-US" sz="2400" dirty="0"/>
          </a:p>
          <a:p>
            <a:r>
              <a:rPr lang="en-US" sz="2400" dirty="0"/>
              <a:t>Continue development of the Transition to Operations document in accordance with DOE Guide 413.3-16A, </a:t>
            </a:r>
            <a:r>
              <a:rPr lang="en-US" sz="2400" i="1" dirty="0"/>
              <a:t>Project Completion/Closeout Guide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Updated document to reflect new 5-year plan</a:t>
            </a:r>
          </a:p>
          <a:p>
            <a:endParaRPr lang="en-US" sz="2400" dirty="0"/>
          </a:p>
          <a:p>
            <a:r>
              <a:rPr lang="en-US" sz="2400" dirty="0"/>
              <a:t>Continue development of the beam commissioning plan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Assigned beam commissioning leader</a:t>
            </a:r>
          </a:p>
          <a:p>
            <a:pPr lvl="1"/>
            <a:r>
              <a:rPr lang="en-US" sz="2000" dirty="0">
                <a:solidFill>
                  <a:srgbClr val="00B0F0"/>
                </a:solidFill>
              </a:rPr>
              <a:t>Revised beam commissioning plan</a:t>
            </a:r>
          </a:p>
        </p:txBody>
      </p:sp>
    </p:spTree>
    <p:extLst>
      <p:ext uri="{BB962C8B-B14F-4D97-AF65-F5344CB8AC3E}">
        <p14:creationId xmlns:p14="http://schemas.microsoft.com/office/powerpoint/2010/main" val="193570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068" y="1384615"/>
            <a:ext cx="3725933" cy="4608679"/>
          </a:xfrm>
        </p:spPr>
        <p:txBody>
          <a:bodyPr/>
          <a:lstStyle/>
          <a:p>
            <a:r>
              <a:rPr lang="en-US" sz="2000" dirty="0"/>
              <a:t>Readiness review and tuning periods called out explicitly</a:t>
            </a:r>
          </a:p>
          <a:p>
            <a:r>
              <a:rPr lang="en-US" sz="2000" dirty="0"/>
              <a:t>Plan will be adjusted as progress evolves</a:t>
            </a:r>
          </a:p>
          <a:p>
            <a:r>
              <a:rPr lang="en-US" sz="2000" dirty="0"/>
              <a:t>Better handle on readiness review durations after FY22C</a:t>
            </a:r>
          </a:p>
          <a:p>
            <a:r>
              <a:rPr lang="en-US" sz="2000" dirty="0"/>
              <a:t>4 main outages related to the approval process</a:t>
            </a:r>
          </a:p>
          <a:p>
            <a:pPr lvl="1"/>
            <a:r>
              <a:rPr lang="en-US" sz="2000" dirty="0"/>
              <a:t>FY22B</a:t>
            </a:r>
          </a:p>
          <a:p>
            <a:pPr lvl="1"/>
            <a:r>
              <a:rPr lang="en-US" sz="2000" dirty="0"/>
              <a:t>FY22C</a:t>
            </a:r>
          </a:p>
          <a:p>
            <a:pPr lvl="1"/>
            <a:r>
              <a:rPr lang="en-US" sz="2000" dirty="0"/>
              <a:t>FY23A</a:t>
            </a:r>
          </a:p>
          <a:p>
            <a:pPr lvl="1"/>
            <a:r>
              <a:rPr lang="en-US" sz="2000" dirty="0"/>
              <a:t>FY24A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0758A2-AB5A-DE4F-B916-30447D3DBFF6}"/>
              </a:ext>
            </a:extLst>
          </p:cNvPr>
          <p:cNvSpPr txBox="1">
            <a:spLocks/>
          </p:cNvSpPr>
          <p:nvPr/>
        </p:nvSpPr>
        <p:spPr bwMode="auto">
          <a:xfrm>
            <a:off x="448055" y="146785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Revised 5-year plan aligns SNS ops and PPU schedules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A1E6447-09F5-E94D-8007-57BFB95DC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476" y="1282148"/>
            <a:ext cx="7897949" cy="4711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F9F05F-B77B-734B-8CB0-D18F1F72A73E}"/>
              </a:ext>
            </a:extLst>
          </p:cNvPr>
          <p:cNvSpPr txBox="1"/>
          <p:nvPr/>
        </p:nvSpPr>
        <p:spPr>
          <a:xfrm>
            <a:off x="8438634" y="3114302"/>
            <a:ext cx="817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highlight>
                  <a:srgbClr val="FFFF00"/>
                </a:highlight>
                <a:latin typeface="+mn-lt"/>
              </a:rPr>
              <a:t>Outage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2B837-8D21-844B-B0C3-1F48295E1F7E}"/>
              </a:ext>
            </a:extLst>
          </p:cNvPr>
          <p:cNvSpPr txBox="1"/>
          <p:nvPr/>
        </p:nvSpPr>
        <p:spPr>
          <a:xfrm>
            <a:off x="11056033" y="3114302"/>
            <a:ext cx="817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highlight>
                  <a:srgbClr val="FFFF00"/>
                </a:highlight>
                <a:latin typeface="+mn-lt"/>
              </a:rPr>
              <a:t>Outage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9EB4C-9E15-DB4C-B50F-F439807C765A}"/>
              </a:ext>
            </a:extLst>
          </p:cNvPr>
          <p:cNvSpPr txBox="1"/>
          <p:nvPr/>
        </p:nvSpPr>
        <p:spPr>
          <a:xfrm>
            <a:off x="9463829" y="4057640"/>
            <a:ext cx="817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highlight>
                  <a:srgbClr val="FFFF00"/>
                </a:highlight>
                <a:latin typeface="+mn-lt"/>
              </a:rPr>
              <a:t>Outage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1D4AE-3821-0648-A285-E878DC5B9E75}"/>
              </a:ext>
            </a:extLst>
          </p:cNvPr>
          <p:cNvSpPr txBox="1"/>
          <p:nvPr/>
        </p:nvSpPr>
        <p:spPr>
          <a:xfrm>
            <a:off x="8263359" y="4946454"/>
            <a:ext cx="817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highlight>
                  <a:srgbClr val="FFFF00"/>
                </a:highlight>
                <a:latin typeface="+mn-lt"/>
              </a:rPr>
              <a:t>Outage 4</a:t>
            </a:r>
          </a:p>
        </p:txBody>
      </p:sp>
    </p:spTree>
    <p:extLst>
      <p:ext uri="{BB962C8B-B14F-4D97-AF65-F5344CB8AC3E}">
        <p14:creationId xmlns:p14="http://schemas.microsoft.com/office/powerpoint/2010/main" val="15509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1608-900A-EA4E-9673-97FFC3D1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714"/>
            <a:ext cx="11430000" cy="978729"/>
          </a:xfrm>
        </p:spPr>
        <p:txBody>
          <a:bodyPr/>
          <a:lstStyle/>
          <a:p>
            <a:r>
              <a:rPr lang="en-US" dirty="0"/>
              <a:t>Three-phase approach to commissioning and operations approval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2ACDAD-3AE2-3C40-AADA-BD9FC696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74" y="1068118"/>
            <a:ext cx="9236252" cy="52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7F41CD-F44B-7B4F-8A28-88D6997D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Initial steps to approval are common across the phases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707C2D3-CC3A-B84B-8B84-06649CF8CE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076080"/>
              </p:ext>
            </p:extLst>
          </p:nvPr>
        </p:nvGraphicFramePr>
        <p:xfrm>
          <a:off x="447675" y="813817"/>
          <a:ext cx="11430000" cy="532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BF7C47F-9E0F-6F47-847C-834BF8388C77}"/>
              </a:ext>
            </a:extLst>
          </p:cNvPr>
          <p:cNvSpPr txBox="1"/>
          <p:nvPr/>
        </p:nvSpPr>
        <p:spPr>
          <a:xfrm>
            <a:off x="2668215" y="5873367"/>
            <a:ext cx="6350243" cy="34163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Detailed approval steps vary depending on the phase</a:t>
            </a:r>
          </a:p>
        </p:txBody>
      </p:sp>
    </p:spTree>
    <p:extLst>
      <p:ext uri="{BB962C8B-B14F-4D97-AF65-F5344CB8AC3E}">
        <p14:creationId xmlns:p14="http://schemas.microsoft.com/office/powerpoint/2010/main" val="3354548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82071"/>
            <a:ext cx="11430000" cy="539496"/>
          </a:xfrm>
        </p:spPr>
        <p:txBody>
          <a:bodyPr/>
          <a:lstStyle/>
          <a:p>
            <a:r>
              <a:rPr lang="en-US" dirty="0"/>
              <a:t>Phase 1 scope and assumptions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A85E19-39D7-0043-91C3-100209DE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905256"/>
            <a:ext cx="8076966" cy="577067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Scope</a:t>
            </a:r>
          </a:p>
          <a:p>
            <a:r>
              <a:rPr lang="en-US" sz="2000" dirty="0"/>
              <a:t>PPU Test Target 1 installed in FY22A</a:t>
            </a:r>
          </a:p>
          <a:p>
            <a:r>
              <a:rPr lang="en-US" sz="2000" dirty="0"/>
              <a:t>Beam Power Limiting System (BPLS) installed in FY22B outage</a:t>
            </a:r>
          </a:p>
          <a:p>
            <a:pPr lvl="1"/>
            <a:r>
              <a:rPr lang="en-US" sz="2000" dirty="0"/>
              <a:t>Test and operate at 1 GeV and 1.4 MW as a non-credited control during the following run</a:t>
            </a:r>
          </a:p>
          <a:p>
            <a:r>
              <a:rPr lang="en-US" sz="2000" dirty="0"/>
              <a:t>Install first 2 cryomodules and all supporting systems including RF and PPU Test Target 2 during FY22C outage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Assumptions coming out of FY22C</a:t>
            </a:r>
          </a:p>
          <a:p>
            <a:r>
              <a:rPr lang="en-US" sz="2000" dirty="0"/>
              <a:t>BPLS testing successful</a:t>
            </a:r>
          </a:p>
          <a:p>
            <a:r>
              <a:rPr lang="en-US" sz="2000" dirty="0"/>
              <a:t>BPLS certification during FY22C</a:t>
            </a:r>
          </a:p>
          <a:p>
            <a:r>
              <a:rPr lang="en-US" sz="2000" dirty="0"/>
              <a:t>Approved Final Safety Assessment Document (FSAD) </a:t>
            </a:r>
          </a:p>
          <a:p>
            <a:pPr marL="0" indent="0">
              <a:buNone/>
            </a:pPr>
            <a:r>
              <a:rPr lang="en-US" sz="2000" dirty="0"/>
              <a:t>    in place</a:t>
            </a:r>
          </a:p>
          <a:p>
            <a:r>
              <a:rPr lang="en-US" sz="2000" dirty="0"/>
              <a:t>Draft Accelerator Safety Envelope (ASE) ready to </a:t>
            </a:r>
          </a:p>
          <a:p>
            <a:pPr marL="0" indent="0">
              <a:buNone/>
            </a:pPr>
            <a:r>
              <a:rPr lang="en-US" sz="2000" dirty="0"/>
              <a:t>    incorporate new credited control</a:t>
            </a:r>
          </a:p>
          <a:p>
            <a:r>
              <a:rPr lang="en-US" sz="2000" dirty="0"/>
              <a:t>Draft Operations Envelope (OE) ready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903B1-CEE0-F149-86DD-4D491F34B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586"/>
          <a:stretch/>
        </p:blipFill>
        <p:spPr>
          <a:xfrm>
            <a:off x="8128103" y="3266971"/>
            <a:ext cx="3866176" cy="277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445781-B275-8848-B6B2-F4E8F6D01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021" y="451819"/>
            <a:ext cx="3630313" cy="20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2982-9F5B-5D42-972B-F0E6D61C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approval path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570DD1-7338-5140-9CF2-392DFDECF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67" y="4037777"/>
            <a:ext cx="11430000" cy="2284540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D5D458-0B37-0A4C-BA2C-D96093BD8157}"/>
              </a:ext>
            </a:extLst>
          </p:cNvPr>
          <p:cNvSpPr txBox="1">
            <a:spLocks/>
          </p:cNvSpPr>
          <p:nvPr/>
        </p:nvSpPr>
        <p:spPr bwMode="auto">
          <a:xfrm>
            <a:off x="256310" y="1108616"/>
            <a:ext cx="11935690" cy="263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80000"/>
              </a:lnSpc>
            </a:pPr>
            <a:r>
              <a:rPr lang="en-US" sz="1800" dirty="0"/>
              <a:t>Collect documentation (5 days)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Conduct Internal Readiness Review (IRR) and resolve pre-start actions (10 days)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Conduct ERR and resolve pre-start actions (8 days)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Associate Laboratory Director (ALD) requests ASE approval and notifies of commissioning/ops (4 days)</a:t>
            </a:r>
          </a:p>
          <a:p>
            <a:pPr marL="398463" lvl="1">
              <a:lnSpc>
                <a:spcPct val="80000"/>
              </a:lnSpc>
            </a:pPr>
            <a:r>
              <a:rPr lang="en-US" sz="1600" dirty="0"/>
              <a:t>DOE transmits approved ASE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Commissioning with beam in accordance with commissioning plan begins (5 days)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Ramp up to 1.55 MW (5 days)</a:t>
            </a:r>
          </a:p>
          <a:p>
            <a:pPr marL="0">
              <a:lnSpc>
                <a:spcPct val="80000"/>
              </a:lnSpc>
            </a:pPr>
            <a:r>
              <a:rPr lang="en-US" sz="1800" dirty="0"/>
              <a:t>Continued operations at 1.1 GeV and 1.55 MW until next outage (FY23A)</a:t>
            </a:r>
          </a:p>
          <a:p>
            <a:pPr marL="0" indent="0">
              <a:buFont typeface="Century Gothic" panose="020B0502020202020204" pitchFamily="34" charset="0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EB1FC-3021-7144-9627-CA1C098B3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676" y="149404"/>
            <a:ext cx="2693324" cy="149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5765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6F5DE5-FF42-42F2-9962-F83010572F4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1288</Words>
  <Application>Microsoft Office PowerPoint</Application>
  <PresentationFormat>Widescreen</PresentationFormat>
  <Paragraphs>220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Arial Narrow</vt:lpstr>
      <vt:lpstr>Century Gothic</vt:lpstr>
      <vt:lpstr>Times New Roman</vt:lpstr>
      <vt:lpstr>ORNL</vt:lpstr>
      <vt:lpstr>PowerPoint Presentation</vt:lpstr>
      <vt:lpstr>Outline</vt:lpstr>
      <vt:lpstr>PowerPoint Presentation</vt:lpstr>
      <vt:lpstr>CD-2/3 12-Month Look-Ahead (how have we done?)</vt:lpstr>
      <vt:lpstr>PowerPoint Presentation</vt:lpstr>
      <vt:lpstr>Three-phase approach to commissioning and operations approval</vt:lpstr>
      <vt:lpstr>Initial steps to approval are common across the phases</vt:lpstr>
      <vt:lpstr>Phase 1 scope and assumptions</vt:lpstr>
      <vt:lpstr>Phase 1 approval path</vt:lpstr>
      <vt:lpstr>Phase 2 scope and assumptions</vt:lpstr>
      <vt:lpstr>Phase 2a&amp;b approval path</vt:lpstr>
      <vt:lpstr>Phase 3 scope and approval</vt:lpstr>
      <vt:lpstr>12-Month Look-Ahead</vt:lpstr>
      <vt:lpstr>Summary</vt:lpstr>
      <vt:lpstr>Backup Material</vt:lpstr>
      <vt:lpstr>PowerPoint Presentation</vt:lpstr>
      <vt:lpstr>P.8 Budget and Estimate to Complete</vt:lpstr>
      <vt:lpstr>P.08 Material/Labor Charts with FY21 Actual Cost Oct – May</vt:lpstr>
      <vt:lpstr>Labor Profile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2021-08-30T18:37:32Z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