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19" r:id="rId5"/>
    <p:sldId id="304" r:id="rId6"/>
    <p:sldId id="430" r:id="rId7"/>
    <p:sldId id="457" r:id="rId8"/>
    <p:sldId id="454" r:id="rId9"/>
    <p:sldId id="455" r:id="rId10"/>
    <p:sldId id="459" r:id="rId11"/>
    <p:sldId id="456" r:id="rId12"/>
    <p:sldId id="440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 autoAdjust="0"/>
    <p:restoredTop sz="80476" autoAdjust="0"/>
  </p:normalViewPr>
  <p:slideViewPr>
    <p:cSldViewPr snapToGrid="0" showGuides="1">
      <p:cViewPr varScale="1">
        <p:scale>
          <a:sx n="90" d="100"/>
          <a:sy n="90" d="100"/>
        </p:scale>
        <p:origin x="86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8/30/2021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BPLS beam commissioning will be scanning beam energy, beam charge, interlock to the MPS, interlock to the PPS, compare with BCMs in the RTBT (BCM25I, 25, 02, 14) </a:t>
            </a:r>
          </a:p>
          <a:p>
            <a:endParaRPr lang="en-US" dirty="0"/>
          </a:p>
          <a:p>
            <a:r>
              <a:rPr lang="en-US" dirty="0"/>
              <a:t>Beam Power Limiting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7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 3-5,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1" y="2109215"/>
            <a:ext cx="5477131" cy="755905"/>
          </a:xfrm>
        </p:spPr>
        <p:txBody>
          <a:bodyPr/>
          <a:lstStyle/>
          <a:p>
            <a:r>
              <a:rPr lang="en-US" b="1" dirty="0"/>
              <a:t>DOE/SC Independent Project Review of the</a:t>
            </a:r>
            <a:br>
              <a:rPr lang="en-US" b="1" dirty="0"/>
            </a:br>
            <a:r>
              <a:rPr lang="en-US" b="1" dirty="0"/>
              <a:t>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9836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 Peters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Beam Commissioning Leader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 – 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P.08.01 Beam Commissioning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  <a:p>
            <a:r>
              <a:rPr lang="en-US" dirty="0"/>
              <a:t>Beam Commissioning Process</a:t>
            </a:r>
          </a:p>
          <a:p>
            <a:r>
              <a:rPr lang="en-US" dirty="0"/>
              <a:t>Superconducting Cavity </a:t>
            </a:r>
            <a:r>
              <a:rPr lang="en-US" dirty="0" err="1"/>
              <a:t>Linac</a:t>
            </a:r>
            <a:r>
              <a:rPr lang="en-US" dirty="0"/>
              <a:t> (SCL) Beam Commissioning</a:t>
            </a:r>
          </a:p>
          <a:p>
            <a:r>
              <a:rPr lang="en-US" dirty="0"/>
              <a:t>Ring Magnet Beam Commissioning</a:t>
            </a:r>
          </a:p>
          <a:p>
            <a:r>
              <a:rPr lang="en-US" dirty="0"/>
              <a:t>High Level Tune Up Details</a:t>
            </a:r>
          </a:p>
          <a:p>
            <a:r>
              <a:rPr lang="en-US" dirty="0"/>
              <a:t>Ways to Limit Beam Power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FAC69038-1CA0-724A-B744-711478090B0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0749597" cy="5355074"/>
          </a:xfrm>
        </p:spPr>
        <p:txBody>
          <a:bodyPr/>
          <a:lstStyle/>
          <a:p>
            <a:r>
              <a:rPr lang="en-US" sz="2400" dirty="0"/>
              <a:t>Safely perform beam commissioning following each PPU outage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06994-F4BB-EC47-8924-979F60CD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8215"/>
            <a:ext cx="6027097" cy="35516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53B38-E95E-6949-8FBC-497779F86F05}"/>
              </a:ext>
            </a:extLst>
          </p:cNvPr>
          <p:cNvSpPr txBox="1">
            <a:spLocks/>
          </p:cNvSpPr>
          <p:nvPr/>
        </p:nvSpPr>
        <p:spPr bwMode="auto">
          <a:xfrm>
            <a:off x="448055" y="1394091"/>
            <a:ext cx="5647945" cy="26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FY22B outage (June 2022, 2 days)</a:t>
            </a:r>
          </a:p>
          <a:p>
            <a:pPr lvl="2"/>
            <a:r>
              <a:rPr lang="en-US" sz="1800" dirty="0"/>
              <a:t>Beam Power Limiting System (BPLS) commissioning and 1.4 MW production tune up</a:t>
            </a:r>
          </a:p>
          <a:p>
            <a:pPr lvl="1"/>
            <a:r>
              <a:rPr lang="en-US" sz="2000" dirty="0"/>
              <a:t>FY22C outage (October 2022, 10 days)</a:t>
            </a:r>
          </a:p>
          <a:p>
            <a:pPr lvl="2"/>
            <a:r>
              <a:rPr lang="en-US" sz="1800" dirty="0"/>
              <a:t>Cryomodules 31-32 commissioning and 1.55 MW production tune up</a:t>
            </a:r>
          </a:p>
          <a:p>
            <a:pPr lvl="1"/>
            <a:r>
              <a:rPr lang="en-US" sz="2000" dirty="0"/>
              <a:t>FY23A outage (October 2023, 25 days)</a:t>
            </a:r>
          </a:p>
          <a:p>
            <a:pPr lvl="2"/>
            <a:r>
              <a:rPr lang="en-US" sz="1800" dirty="0"/>
              <a:t>Cryomodules 28-30, ring magnets chicanes, injection dump septum and quad, and 1.7 MW production tune up and target commissioning</a:t>
            </a:r>
          </a:p>
          <a:p>
            <a:pPr lvl="1"/>
            <a:r>
              <a:rPr lang="en-US" sz="2000" dirty="0"/>
              <a:t>FY24A outage (May 2024, 10 days)</a:t>
            </a:r>
          </a:p>
          <a:p>
            <a:pPr lvl="2"/>
            <a:r>
              <a:rPr lang="en-US" sz="1800" dirty="0"/>
              <a:t>Cryomodules 26-27 and 2.0 MW production tune up</a:t>
            </a:r>
          </a:p>
        </p:txBody>
      </p:sp>
    </p:spTree>
    <p:extLst>
      <p:ext uri="{BB962C8B-B14F-4D97-AF65-F5344CB8AC3E}">
        <p14:creationId xmlns:p14="http://schemas.microsoft.com/office/powerpoint/2010/main" val="30074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DD4B-5EED-8E49-89D6-8255CE81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/>
              <a:t>Beam Commissioning Six-Step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67E9-E73C-2C41-B6AE-1B226B073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Beam commissioning following each PPU equipment installation outage will be a six-step process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sz="2000" dirty="0"/>
              <a:t>SCL Beam Setup to the </a:t>
            </a:r>
            <a:r>
              <a:rPr lang="en-US" sz="2000" dirty="0" err="1"/>
              <a:t>Linac</a:t>
            </a:r>
            <a:r>
              <a:rPr lang="en-US" sz="2000" dirty="0"/>
              <a:t> Dump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sz="2000" dirty="0"/>
              <a:t>Ring Beam Setup to the Extraction Dump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sz="2000" dirty="0"/>
              <a:t>Production Documentation of Beam to the Extraction Dump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sz="2000" dirty="0"/>
              <a:t>Target Strain Measurements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sz="2000" dirty="0"/>
              <a:t>Production Documentation of Beam to the Target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sz="2000" dirty="0"/>
              <a:t>Foil Conditioning</a:t>
            </a:r>
          </a:p>
          <a:p>
            <a:r>
              <a:rPr lang="en-US" sz="2400" dirty="0"/>
              <a:t>The commissioning process will be approximately the same with variation only in the final beam output parameters and ring injection checkout following the FY23A outage</a:t>
            </a:r>
          </a:p>
          <a:p>
            <a:r>
              <a:rPr lang="en-US" sz="2400" dirty="0"/>
              <a:t>Production documentation will serve as validation of completion of beam commissioning</a:t>
            </a:r>
          </a:p>
          <a:p>
            <a:r>
              <a:rPr lang="en-US" sz="2400" dirty="0"/>
              <a:t>Personnel performing commissioning will be the same that perform the beam setup process now</a:t>
            </a:r>
          </a:p>
        </p:txBody>
      </p:sp>
    </p:spTree>
    <p:extLst>
      <p:ext uri="{BB962C8B-B14F-4D97-AF65-F5344CB8AC3E}">
        <p14:creationId xmlns:p14="http://schemas.microsoft.com/office/powerpoint/2010/main" val="64024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A9ED-3F2A-814A-AB4D-955FD5B0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274320"/>
            <a:ext cx="11223822" cy="480131"/>
          </a:xfrm>
        </p:spPr>
        <p:txBody>
          <a:bodyPr/>
          <a:lstStyle/>
          <a:p>
            <a:r>
              <a:rPr lang="en-US" sz="2800" dirty="0"/>
              <a:t>Significant Experience with Cryomodule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51916-DECA-8342-934F-C90FBBFD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199302" cy="5355074"/>
          </a:xfrm>
        </p:spPr>
        <p:txBody>
          <a:bodyPr/>
          <a:lstStyle/>
          <a:p>
            <a:r>
              <a:rPr lang="en-US" sz="2400" dirty="0"/>
              <a:t>SCL beam setup to the </a:t>
            </a:r>
            <a:r>
              <a:rPr lang="en-US" sz="2400" dirty="0" err="1"/>
              <a:t>linac</a:t>
            </a:r>
            <a:r>
              <a:rPr lang="en-US" sz="2400" dirty="0"/>
              <a:t> dump is performed after every extended maintenance outage</a:t>
            </a:r>
          </a:p>
          <a:p>
            <a:pPr lvl="1"/>
            <a:r>
              <a:rPr lang="en-US" sz="2000" dirty="0"/>
              <a:t>Cryomodule removal and replacement has occurred multiple times during outages</a:t>
            </a:r>
          </a:p>
          <a:p>
            <a:r>
              <a:rPr lang="en-US" sz="2400" dirty="0"/>
              <a:t>Application used for beam setup is well established</a:t>
            </a:r>
          </a:p>
          <a:p>
            <a:pPr lvl="1"/>
            <a:r>
              <a:rPr lang="en-US" sz="2000" dirty="0"/>
              <a:t>Only thing required is to update the database with new Process Variables (PVs) for the new Superconducting Radio Frequency (SRF) cavities</a:t>
            </a:r>
          </a:p>
        </p:txBody>
      </p:sp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A2E875C-42F1-8144-9D6F-2D3CEC1A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" y="3313019"/>
            <a:ext cx="12175676" cy="2896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ACFB94-C81E-5D4D-8BD5-687EC9734E9A}"/>
              </a:ext>
            </a:extLst>
          </p:cNvPr>
          <p:cNvSpPr/>
          <p:nvPr/>
        </p:nvSpPr>
        <p:spPr>
          <a:xfrm>
            <a:off x="125382" y="4039555"/>
            <a:ext cx="1324595" cy="33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DE01C-212D-B344-9A3E-6C48096A7A78}"/>
              </a:ext>
            </a:extLst>
          </p:cNvPr>
          <p:cNvSpPr/>
          <p:nvPr/>
        </p:nvSpPr>
        <p:spPr>
          <a:xfrm>
            <a:off x="1449978" y="4039555"/>
            <a:ext cx="1005840" cy="33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2011B-5B09-5849-B887-7EDA14F9B9E7}"/>
              </a:ext>
            </a:extLst>
          </p:cNvPr>
          <p:cNvSpPr/>
          <p:nvPr/>
        </p:nvSpPr>
        <p:spPr>
          <a:xfrm>
            <a:off x="2455817" y="4039555"/>
            <a:ext cx="1149531" cy="33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C4D94-B44F-0F46-A63B-D2E05684EA6C}"/>
              </a:ext>
            </a:extLst>
          </p:cNvPr>
          <p:cNvSpPr/>
          <p:nvPr/>
        </p:nvSpPr>
        <p:spPr>
          <a:xfrm>
            <a:off x="3605348" y="4039555"/>
            <a:ext cx="953589" cy="33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58962-DA2D-F146-BA85-6E85F49C4B93}"/>
              </a:ext>
            </a:extLst>
          </p:cNvPr>
          <p:cNvSpPr/>
          <p:nvPr/>
        </p:nvSpPr>
        <p:spPr>
          <a:xfrm>
            <a:off x="4558937" y="4039555"/>
            <a:ext cx="1045029" cy="33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EA9805-64A1-E440-A58D-B0E4AC5188B4}"/>
              </a:ext>
            </a:extLst>
          </p:cNvPr>
          <p:cNvSpPr/>
          <p:nvPr/>
        </p:nvSpPr>
        <p:spPr>
          <a:xfrm>
            <a:off x="6588036" y="4039555"/>
            <a:ext cx="1406433" cy="33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9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826A8E-9871-924F-81AA-14E0FC637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08" y="3356520"/>
            <a:ext cx="4577391" cy="3287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B7DA4-D978-2045-9D9E-6BB5AB42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Magnet Setup Process is Well Understood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747B-2292-A74D-AA53-FD1E173E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947148"/>
            <a:ext cx="11049401" cy="5355074"/>
          </a:xfrm>
        </p:spPr>
        <p:txBody>
          <a:bodyPr/>
          <a:lstStyle/>
          <a:p>
            <a:r>
              <a:rPr lang="en-US" sz="2400" dirty="0"/>
              <a:t>Have established processes for verifying beam trajectories to the injection dump and through the ring</a:t>
            </a:r>
          </a:p>
          <a:p>
            <a:pPr lvl="1"/>
            <a:r>
              <a:rPr lang="en-US" sz="2000" dirty="0"/>
              <a:t>Restore to saved orbits to easily reproduce previous beam setups</a:t>
            </a:r>
          </a:p>
          <a:p>
            <a:r>
              <a:rPr lang="en-US" sz="2400" dirty="0"/>
              <a:t>Applications are already built</a:t>
            </a:r>
          </a:p>
          <a:p>
            <a:pPr lvl="1"/>
            <a:r>
              <a:rPr lang="en-US" sz="2000" dirty="0"/>
              <a:t>Orbit correction, injection dump wizard, and ring injection wizard</a:t>
            </a:r>
          </a:p>
          <a:p>
            <a:r>
              <a:rPr lang="en-US" sz="2400" dirty="0"/>
              <a:t>All PVs and power supplies are the same except for the addition of the new quad magnet in the injection dump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1032E-0E32-E54E-850F-E28B9533D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165" y="3567660"/>
            <a:ext cx="3912167" cy="32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96385-187D-C047-9042-70966BE0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2" y="3808730"/>
            <a:ext cx="3911600" cy="2774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416205-032C-2649-B6A9-92EE8B37187C}"/>
              </a:ext>
            </a:extLst>
          </p:cNvPr>
          <p:cNvSpPr txBox="1"/>
          <p:nvPr/>
        </p:nvSpPr>
        <p:spPr>
          <a:xfrm>
            <a:off x="972520" y="5896954"/>
            <a:ext cx="1954381" cy="34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Orbit correction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D992C-3EBD-674C-8F03-25F8B6D8E6AE}"/>
              </a:ext>
            </a:extLst>
          </p:cNvPr>
          <p:cNvSpPr txBox="1"/>
          <p:nvPr/>
        </p:nvSpPr>
        <p:spPr>
          <a:xfrm>
            <a:off x="4408684" y="6302115"/>
            <a:ext cx="2664512" cy="34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Injection dump wizard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96D16-582A-DA4B-A4F8-AAF1E57EDB05}"/>
              </a:ext>
            </a:extLst>
          </p:cNvPr>
          <p:cNvSpPr txBox="1"/>
          <p:nvPr/>
        </p:nvSpPr>
        <p:spPr>
          <a:xfrm>
            <a:off x="8377319" y="6302008"/>
            <a:ext cx="3366627" cy="34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Injection position and angle </a:t>
            </a:r>
          </a:p>
        </p:txBody>
      </p:sp>
    </p:spTree>
    <p:extLst>
      <p:ext uri="{BB962C8B-B14F-4D97-AF65-F5344CB8AC3E}">
        <p14:creationId xmlns:p14="http://schemas.microsoft.com/office/powerpoint/2010/main" val="79124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2661-9118-DE45-8646-176C1D9E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High Level Steps for the Tune-Up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299DA-89ED-1944-813F-FFF912D03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2098"/>
            <a:ext cx="7826515" cy="53550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Set up 1 microsecond low current (5 mA) beam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Scan SCL cavity phases (automated)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the beam energy using SCL and High Energy Beam Transport (HEBT) BPMs (must have previously saved BPM offsets)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sz="1800" dirty="0"/>
              <a:t>Also assumes maintenance was not performed on BPMs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Scale magnets in the HEBT, Ring, and Ring to Target Beam Transport (RTBT)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Insert primary stripper foil and measure the beam energy using the 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Set Ring RF cavities phases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Retract primary stripper foil and verify beam transport to the Ring injection dump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Slowly increase beam charge while monitoring beam losses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beam size on the target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F7C75-062B-F549-84DF-6813BDE6A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289" y="4434411"/>
            <a:ext cx="4101048" cy="3728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1664F-D826-0E4D-B9B2-4867B346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89" y="518425"/>
            <a:ext cx="2711651" cy="2646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B4A50B-59FD-204C-A642-ED716BDE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483" y="2154264"/>
            <a:ext cx="3822596" cy="2205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0778D3-C74D-D14B-A76B-D11151B178DE}"/>
              </a:ext>
            </a:extLst>
          </p:cNvPr>
          <p:cNvSpPr txBox="1"/>
          <p:nvPr/>
        </p:nvSpPr>
        <p:spPr>
          <a:xfrm>
            <a:off x="9483975" y="137154"/>
            <a:ext cx="1685077" cy="34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LEBT chopper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8D3CC-2CE9-F848-A589-B85F5DA34A43}"/>
              </a:ext>
            </a:extLst>
          </p:cNvPr>
          <p:cNvSpPr txBox="1"/>
          <p:nvPr/>
        </p:nvSpPr>
        <p:spPr>
          <a:xfrm>
            <a:off x="9551301" y="2154264"/>
            <a:ext cx="1550424" cy="34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Phase scans</a:t>
            </a:r>
          </a:p>
        </p:txBody>
      </p:sp>
    </p:spTree>
    <p:extLst>
      <p:ext uri="{BB962C8B-B14F-4D97-AF65-F5344CB8AC3E}">
        <p14:creationId xmlns:p14="http://schemas.microsoft.com/office/powerpoint/2010/main" val="264546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E22E-676C-A949-8493-42E9E7D5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/>
              <a:t>Practices for Limiting Beam Power are Well Established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3279-5B75-474E-8D51-9952B44F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917168"/>
            <a:ext cx="5199893" cy="5355074"/>
          </a:xfrm>
        </p:spPr>
        <p:txBody>
          <a:bodyPr/>
          <a:lstStyle/>
          <a:p>
            <a:r>
              <a:rPr lang="en-US" sz="2000" dirty="0"/>
              <a:t>Hardware limits</a:t>
            </a:r>
          </a:p>
          <a:p>
            <a:pPr lvl="1"/>
            <a:r>
              <a:rPr lang="en-US" sz="1800" dirty="0"/>
              <a:t>Digital delay and pulse generator (DG535) limits beam rep rate and pulse width</a:t>
            </a:r>
          </a:p>
          <a:p>
            <a:pPr lvl="1"/>
            <a:r>
              <a:rPr lang="en-US" sz="1800" dirty="0"/>
              <a:t>Chopper und Machine Protection System (</a:t>
            </a:r>
            <a:r>
              <a:rPr lang="en-US" sz="1800" dirty="0" err="1"/>
              <a:t>ChuMPS</a:t>
            </a:r>
            <a:r>
              <a:rPr lang="en-US" sz="1800" dirty="0"/>
              <a:t>) system limits beam current in the Medium Energy Beam Transport (MEBT)</a:t>
            </a:r>
          </a:p>
          <a:p>
            <a:pPr lvl="1"/>
            <a:r>
              <a:rPr lang="en-US" sz="1800" dirty="0"/>
              <a:t>Insertable aperture reduces current and when inserted the Machine Protection System (MPS) limits maximum pulse width to 50 microseconds</a:t>
            </a:r>
          </a:p>
          <a:p>
            <a:pPr lvl="1"/>
            <a:r>
              <a:rPr lang="en-US" sz="1800" dirty="0"/>
              <a:t>BPLS once installed in FY22B</a:t>
            </a:r>
          </a:p>
          <a:p>
            <a:r>
              <a:rPr lang="en-US" sz="2000" dirty="0"/>
              <a:t>Software limits</a:t>
            </a:r>
          </a:p>
          <a:p>
            <a:pPr lvl="1"/>
            <a:r>
              <a:rPr lang="en-US" sz="1800" dirty="0"/>
              <a:t>Duty cycle limit</a:t>
            </a:r>
          </a:p>
          <a:p>
            <a:pPr lvl="1"/>
            <a:r>
              <a:rPr lang="en-US" sz="1800" dirty="0"/>
              <a:t>Dump power limit 10 second average (</a:t>
            </a:r>
            <a:r>
              <a:rPr lang="en-US" sz="1800" dirty="0" err="1"/>
              <a:t>Linac</a:t>
            </a:r>
            <a:r>
              <a:rPr lang="en-US" sz="1800" dirty="0"/>
              <a:t> dump, injection dump, extraction dump, target)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1EB83-9332-4A4D-B247-AC438FC9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686" y="2830672"/>
            <a:ext cx="4197351" cy="180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49487-D783-7148-86CC-483058AFF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609" y="813816"/>
            <a:ext cx="2824926" cy="1682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D22D93-7232-6243-BC8C-0906CC45D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54" y="4806554"/>
            <a:ext cx="5647946" cy="2109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50A077-9C0C-AB42-9233-9A0ED6998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291" y="2898582"/>
            <a:ext cx="2129330" cy="1577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C1ED11-C62B-8D4C-B4C2-057822ECE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7" y="1190925"/>
            <a:ext cx="2824926" cy="8366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AADA0-CAF4-EC41-AAA1-EA437DAA3274}"/>
              </a:ext>
            </a:extLst>
          </p:cNvPr>
          <p:cNvSpPr txBox="1"/>
          <p:nvPr/>
        </p:nvSpPr>
        <p:spPr>
          <a:xfrm>
            <a:off x="9083609" y="2433743"/>
            <a:ext cx="2805576" cy="34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ChuMPS</a:t>
            </a:r>
            <a:r>
              <a:rPr lang="en-US" dirty="0">
                <a:latin typeface="+mn-lt"/>
              </a:rPr>
              <a:t> interlock levels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FA1DE-722A-5B47-A57C-04B8316A435D}"/>
              </a:ext>
            </a:extLst>
          </p:cNvPr>
          <p:cNvSpPr txBox="1"/>
          <p:nvPr/>
        </p:nvSpPr>
        <p:spPr>
          <a:xfrm>
            <a:off x="9283998" y="4350376"/>
            <a:ext cx="1787669" cy="34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MEBT aperture</a:t>
            </a:r>
          </a:p>
        </p:txBody>
      </p:sp>
    </p:spTree>
    <p:extLst>
      <p:ext uri="{BB962C8B-B14F-4D97-AF65-F5344CB8AC3E}">
        <p14:creationId xmlns:p14="http://schemas.microsoft.com/office/powerpoint/2010/main" val="383161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Already have experience using the beam commissioning process during each turn on after extended maintenance periods</a:t>
            </a:r>
          </a:p>
          <a:p>
            <a:pPr lvl="1"/>
            <a:r>
              <a:rPr lang="en-US" dirty="0"/>
              <a:t>Have significant experience commissioning cryomodules</a:t>
            </a:r>
          </a:p>
          <a:p>
            <a:pPr lvl="1"/>
            <a:r>
              <a:rPr lang="en-US" dirty="0"/>
              <a:t>Have even performed target strain measurements at 1.7 MW equivalent beam pulses</a:t>
            </a:r>
          </a:p>
          <a:p>
            <a:r>
              <a:rPr lang="en-US" dirty="0"/>
              <a:t>Have all necessary software (only need to update database with new PVs)</a:t>
            </a:r>
          </a:p>
          <a:p>
            <a:r>
              <a:rPr lang="en-US" dirty="0"/>
              <a:t>Have all necessary beam diagnostics needed for limiting beam power except for the BPLS which will be commissioned prior to the first PPU cryomodule installations</a:t>
            </a:r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09B46DEA-D665-3C45-A325-DDFFC7D0D8F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738</Words>
  <Application>Microsoft Office PowerPoint</Application>
  <PresentationFormat>Widescreen</PresentationFormat>
  <Paragraphs>87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Arial Narrow</vt:lpstr>
      <vt:lpstr>Century Gothic</vt:lpstr>
      <vt:lpstr>ORNL</vt:lpstr>
      <vt:lpstr>PowerPoint Presentation</vt:lpstr>
      <vt:lpstr>Outline</vt:lpstr>
      <vt:lpstr>Scope</vt:lpstr>
      <vt:lpstr>Beam Commissioning Six-Step Process</vt:lpstr>
      <vt:lpstr>Significant Experience with Cryomodule Commissioning</vt:lpstr>
      <vt:lpstr>Ring Magnet Setup Process is Well Understood</vt:lpstr>
      <vt:lpstr>High Level Steps for the Tune-Up Process</vt:lpstr>
      <vt:lpstr>Practices for Limiting Beam Power are Well Established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2021-08-30T18:38:18Z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