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28"/>
  </p:notesMasterIdLst>
  <p:handoutMasterIdLst>
    <p:handoutMasterId r:id="rId29"/>
  </p:handoutMasterIdLst>
  <p:sldIdLst>
    <p:sldId id="319" r:id="rId5"/>
    <p:sldId id="605" r:id="rId6"/>
    <p:sldId id="890" r:id="rId7"/>
    <p:sldId id="430" r:id="rId8"/>
    <p:sldId id="448" r:id="rId9"/>
    <p:sldId id="451" r:id="rId10"/>
    <p:sldId id="431" r:id="rId11"/>
    <p:sldId id="452" r:id="rId12"/>
    <p:sldId id="453" r:id="rId13"/>
    <p:sldId id="447" r:id="rId14"/>
    <p:sldId id="454" r:id="rId15"/>
    <p:sldId id="444" r:id="rId16"/>
    <p:sldId id="446" r:id="rId17"/>
    <p:sldId id="891" r:id="rId18"/>
    <p:sldId id="437" r:id="rId19"/>
    <p:sldId id="889" r:id="rId20"/>
    <p:sldId id="441" r:id="rId21"/>
    <p:sldId id="887" r:id="rId22"/>
    <p:sldId id="436" r:id="rId23"/>
    <p:sldId id="445" r:id="rId24"/>
    <p:sldId id="442" r:id="rId25"/>
    <p:sldId id="888" r:id="rId26"/>
    <p:sldId id="440" r:id="rId27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5161" autoAdjust="0"/>
  </p:normalViewPr>
  <p:slideViewPr>
    <p:cSldViewPr snapToGrid="0" showGuides="1">
      <p:cViewPr varScale="1">
        <p:scale>
          <a:sx n="107" d="100"/>
          <a:sy n="107" d="100"/>
        </p:scale>
        <p:origin x="84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P.05.10 Safety, Controls and Operations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373826642616095"/>
          <c:y val="9.5886900033676004E-2"/>
          <c:w val="0.79097463463511608"/>
          <c:h val="0.71827758797535224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'[IPR 21 Labor Material Charts Cobra Labor vs Material By FY L1 L2 and L3 W actuals in FY21.xlsx]Sheet1 - ACWP Added L2 L3'!$Q$249</c:f>
              <c:strCache>
                <c:ptCount val="1"/>
                <c:pt idx="0">
                  <c:v>Actual Cost Oct - May FY21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'[IPR 21 Labor Material Charts Cobra Labor vs Material By FY L1 L2 and L3 W actuals in FY21.xlsx]Sheet1 - ACWP Added L2 L3'!$R$248:$V$248</c:f>
              <c:strCache>
                <c:ptCount val="5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  <c:pt idx="4">
                  <c:v>FY2025</c:v>
                </c:pt>
              </c:strCache>
            </c:strRef>
          </c:cat>
          <c:val>
            <c:numRef>
              <c:f>'[IPR 21 Labor Material Charts Cobra Labor vs Material By FY L1 L2 and L3 W actuals in FY21.xlsx]Sheet1 - ACWP Added L2 L3'!$R$249:$V$249</c:f>
              <c:numCache>
                <c:formatCode>General</c:formatCode>
                <c:ptCount val="5"/>
                <c:pt idx="0" formatCode="_(* #,##0.0_);_(* \(#,##0.0\);_(* &quot;-&quot;??_);_(@_)">
                  <c:v>418.31358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6E-4BB4-9188-F4CFD28142C2}"/>
            </c:ext>
          </c:extLst>
        </c:ser>
        <c:ser>
          <c:idx val="2"/>
          <c:order val="1"/>
          <c:tx>
            <c:strRef>
              <c:f>'[IPR 21 Labor Material Charts Cobra Labor vs Material By FY L1 L2 and L3 W actuals in FY21.xlsx]Sheet1 - ACWP Added L2 L3'!$Q$250</c:f>
              <c:strCache>
                <c:ptCount val="1"/>
                <c:pt idx="0">
                  <c:v>Labor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'[IPR 21 Labor Material Charts Cobra Labor vs Material By FY L1 L2 and L3 W actuals in FY21.xlsx]Sheet1 - ACWP Added L2 L3'!$R$248:$V$248</c:f>
              <c:strCache>
                <c:ptCount val="5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  <c:pt idx="4">
                  <c:v>FY2025</c:v>
                </c:pt>
              </c:strCache>
            </c:strRef>
          </c:cat>
          <c:val>
            <c:numRef>
              <c:f>'[IPR 21 Labor Material Charts Cobra Labor vs Material By FY L1 L2 and L3 W actuals in FY21.xlsx]Sheet1 - ACWP Added L2 L3'!$R$250:$V$250</c:f>
              <c:numCache>
                <c:formatCode>_(* #,##0.0_);_(* \(#,##0.0\);_(* "-"??_);_(@_)</c:formatCode>
                <c:ptCount val="5"/>
                <c:pt idx="0">
                  <c:v>552.26830000000007</c:v>
                </c:pt>
                <c:pt idx="1">
                  <c:v>741.50760000000002</c:v>
                </c:pt>
                <c:pt idx="2">
                  <c:v>862.09310000000005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6E-4BB4-9188-F4CFD28142C2}"/>
            </c:ext>
          </c:extLst>
        </c:ser>
        <c:ser>
          <c:idx val="0"/>
          <c:order val="2"/>
          <c:tx>
            <c:strRef>
              <c:f>'[IPR 21 Labor Material Charts Cobra Labor vs Material By FY L1 L2 and L3 W actuals in FY21.xlsx]Sheet1 - ACWP Added L2 L3'!$Q$251</c:f>
              <c:strCache>
                <c:ptCount val="1"/>
                <c:pt idx="0">
                  <c:v>Material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 w="19050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'[IPR 21 Labor Material Charts Cobra Labor vs Material By FY L1 L2 and L3 W actuals in FY21.xlsx]Sheet1 - ACWP Added L2 L3'!$R$248:$V$248</c:f>
              <c:strCache>
                <c:ptCount val="5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  <c:pt idx="4">
                  <c:v>FY2025</c:v>
                </c:pt>
              </c:strCache>
            </c:strRef>
          </c:cat>
          <c:val>
            <c:numRef>
              <c:f>'[IPR 21 Labor Material Charts Cobra Labor vs Material By FY L1 L2 and L3 W actuals in FY21.xlsx]Sheet1 - ACWP Added L2 L3'!$R$251:$V$251</c:f>
              <c:numCache>
                <c:formatCode>_(* #,##0.0_);_(* \(#,##0.0\);_(* "-"??_);_(@_)</c:formatCode>
                <c:ptCount val="5"/>
                <c:pt idx="0">
                  <c:v>22.343500000000063</c:v>
                </c:pt>
                <c:pt idx="1">
                  <c:v>177.148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6E-4BB4-9188-F4CFD28142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418612264"/>
        <c:axId val="418619152"/>
      </c:barChart>
      <c:catAx>
        <c:axId val="418612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619152"/>
        <c:crosses val="autoZero"/>
        <c:auto val="1"/>
        <c:lblAlgn val="ctr"/>
        <c:lblOffset val="100"/>
        <c:noMultiLvlLbl val="0"/>
      </c:catAx>
      <c:valAx>
        <c:axId val="418619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($K)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.0_);_(* \(#,##0.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6122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8/30/2021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8/30/2021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393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20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496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899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27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947148"/>
            <a:ext cx="11430000" cy="5355074"/>
          </a:xfrm>
        </p:spPr>
        <p:txBody>
          <a:bodyPr/>
          <a:lstStyle>
            <a:lvl1pPr marL="28892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6081" y="6113008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2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298622-4D3C-4849-B0FA-4101271A78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3A1AE5-746F-4057-86D7-F0AA4F73942C}"/>
              </a:ext>
            </a:extLst>
          </p:cNvPr>
          <p:cNvSpPr txBox="1"/>
          <p:nvPr userDrawn="1"/>
        </p:nvSpPr>
        <p:spPr>
          <a:xfrm>
            <a:off x="9821917" y="6302222"/>
            <a:ext cx="203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PPU DOE/SC IPR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September 14-17, 2021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78" y="320040"/>
            <a:ext cx="11425236" cy="5355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190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62842F-612F-3641-9908-4224FD3698B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2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120E19-8932-43D2-8486-22CBE0B2C373}"/>
              </a:ext>
            </a:extLst>
          </p:cNvPr>
          <p:cNvSpPr txBox="1"/>
          <p:nvPr userDrawn="1"/>
        </p:nvSpPr>
        <p:spPr>
          <a:xfrm>
            <a:off x="9821917" y="6302222"/>
            <a:ext cx="203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PPU DOE/SC IPR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September 14-17, 2021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33" r:id="rId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9" Type="http://schemas.openxmlformats.org/officeDocument/2006/relationships/image" Target="../media/image56.png"/><Relationship Id="rId21" Type="http://schemas.openxmlformats.org/officeDocument/2006/relationships/image" Target="../media/image38.png"/><Relationship Id="rId34" Type="http://schemas.openxmlformats.org/officeDocument/2006/relationships/image" Target="../media/image51.png"/><Relationship Id="rId42" Type="http://schemas.openxmlformats.org/officeDocument/2006/relationships/image" Target="../media/image59.png"/><Relationship Id="rId47" Type="http://schemas.openxmlformats.org/officeDocument/2006/relationships/image" Target="../media/image64.png"/><Relationship Id="rId50" Type="http://schemas.openxmlformats.org/officeDocument/2006/relationships/image" Target="../media/image67.png"/><Relationship Id="rId55" Type="http://schemas.openxmlformats.org/officeDocument/2006/relationships/image" Target="../media/image72.png"/><Relationship Id="rId63" Type="http://schemas.openxmlformats.org/officeDocument/2006/relationships/image" Target="../media/image80.png"/><Relationship Id="rId68" Type="http://schemas.openxmlformats.org/officeDocument/2006/relationships/image" Target="../media/image85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32" Type="http://schemas.openxmlformats.org/officeDocument/2006/relationships/image" Target="../media/image49.png"/><Relationship Id="rId37" Type="http://schemas.openxmlformats.org/officeDocument/2006/relationships/image" Target="../media/image54.png"/><Relationship Id="rId40" Type="http://schemas.openxmlformats.org/officeDocument/2006/relationships/image" Target="../media/image57.png"/><Relationship Id="rId45" Type="http://schemas.openxmlformats.org/officeDocument/2006/relationships/image" Target="../media/image62.png"/><Relationship Id="rId53" Type="http://schemas.openxmlformats.org/officeDocument/2006/relationships/image" Target="../media/image70.png"/><Relationship Id="rId58" Type="http://schemas.openxmlformats.org/officeDocument/2006/relationships/image" Target="../media/image75.png"/><Relationship Id="rId66" Type="http://schemas.openxmlformats.org/officeDocument/2006/relationships/image" Target="../media/image83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28" Type="http://schemas.openxmlformats.org/officeDocument/2006/relationships/image" Target="../media/image45.png"/><Relationship Id="rId36" Type="http://schemas.openxmlformats.org/officeDocument/2006/relationships/image" Target="../media/image53.png"/><Relationship Id="rId49" Type="http://schemas.openxmlformats.org/officeDocument/2006/relationships/image" Target="../media/image66.png"/><Relationship Id="rId57" Type="http://schemas.openxmlformats.org/officeDocument/2006/relationships/image" Target="../media/image74.png"/><Relationship Id="rId61" Type="http://schemas.openxmlformats.org/officeDocument/2006/relationships/image" Target="../media/image78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31" Type="http://schemas.openxmlformats.org/officeDocument/2006/relationships/image" Target="../media/image48.png"/><Relationship Id="rId44" Type="http://schemas.openxmlformats.org/officeDocument/2006/relationships/image" Target="../media/image61.png"/><Relationship Id="rId52" Type="http://schemas.openxmlformats.org/officeDocument/2006/relationships/image" Target="../media/image69.png"/><Relationship Id="rId60" Type="http://schemas.openxmlformats.org/officeDocument/2006/relationships/image" Target="../media/image77.png"/><Relationship Id="rId65" Type="http://schemas.openxmlformats.org/officeDocument/2006/relationships/image" Target="../media/image8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image" Target="../media/image44.png"/><Relationship Id="rId30" Type="http://schemas.openxmlformats.org/officeDocument/2006/relationships/image" Target="../media/image47.png"/><Relationship Id="rId35" Type="http://schemas.openxmlformats.org/officeDocument/2006/relationships/image" Target="../media/image52.png"/><Relationship Id="rId43" Type="http://schemas.openxmlformats.org/officeDocument/2006/relationships/image" Target="../media/image60.png"/><Relationship Id="rId48" Type="http://schemas.openxmlformats.org/officeDocument/2006/relationships/image" Target="../media/image65.png"/><Relationship Id="rId56" Type="http://schemas.openxmlformats.org/officeDocument/2006/relationships/image" Target="../media/image73.png"/><Relationship Id="rId64" Type="http://schemas.openxmlformats.org/officeDocument/2006/relationships/image" Target="../media/image81.png"/><Relationship Id="rId69" Type="http://schemas.openxmlformats.org/officeDocument/2006/relationships/image" Target="../media/image86.png"/><Relationship Id="rId8" Type="http://schemas.openxmlformats.org/officeDocument/2006/relationships/image" Target="../media/image25.png"/><Relationship Id="rId51" Type="http://schemas.openxmlformats.org/officeDocument/2006/relationships/image" Target="../media/image68.png"/><Relationship Id="rId3" Type="http://schemas.openxmlformats.org/officeDocument/2006/relationships/image" Target="../media/image20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33" Type="http://schemas.openxmlformats.org/officeDocument/2006/relationships/image" Target="../media/image50.png"/><Relationship Id="rId38" Type="http://schemas.openxmlformats.org/officeDocument/2006/relationships/image" Target="../media/image55.png"/><Relationship Id="rId46" Type="http://schemas.openxmlformats.org/officeDocument/2006/relationships/image" Target="../media/image63.png"/><Relationship Id="rId59" Type="http://schemas.openxmlformats.org/officeDocument/2006/relationships/image" Target="../media/image76.png"/><Relationship Id="rId67" Type="http://schemas.openxmlformats.org/officeDocument/2006/relationships/image" Target="../media/image84.png"/><Relationship Id="rId20" Type="http://schemas.openxmlformats.org/officeDocument/2006/relationships/image" Target="../media/image37.png"/><Relationship Id="rId41" Type="http://schemas.openxmlformats.org/officeDocument/2006/relationships/image" Target="../media/image58.png"/><Relationship Id="rId54" Type="http://schemas.openxmlformats.org/officeDocument/2006/relationships/image" Target="../media/image71.png"/><Relationship Id="rId62" Type="http://schemas.openxmlformats.org/officeDocument/2006/relationships/image" Target="../media/image79.png"/><Relationship Id="rId70" Type="http://schemas.openxmlformats.org/officeDocument/2006/relationships/image" Target="../media/image8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472" y="2109215"/>
            <a:ext cx="4702700" cy="755905"/>
          </a:xfrm>
        </p:spPr>
        <p:txBody>
          <a:bodyPr/>
          <a:lstStyle/>
          <a:p>
            <a:r>
              <a:rPr lang="en-US" b="1" dirty="0"/>
              <a:t>DOE/SC Independent Project Review of the Proton Power Upgrade Project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72314AD-83B8-6E4A-B9A7-E11C3868B27F}"/>
              </a:ext>
            </a:extLst>
          </p:cNvPr>
          <p:cNvSpPr txBox="1">
            <a:spLocks/>
          </p:cNvSpPr>
          <p:nvPr/>
        </p:nvSpPr>
        <p:spPr bwMode="auto">
          <a:xfrm>
            <a:off x="347472" y="3519891"/>
            <a:ext cx="5702131" cy="137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b="1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Angel Berrocal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FTS Controls Integration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September 14-17, 2021</a:t>
            </a: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F42CF9-0429-4A09-BCDF-CF9E3487102D}"/>
              </a:ext>
            </a:extLst>
          </p:cNvPr>
          <p:cNvGrpSpPr/>
          <p:nvPr/>
        </p:nvGrpSpPr>
        <p:grpSpPr>
          <a:xfrm>
            <a:off x="6664003" y="1467358"/>
            <a:ext cx="3240473" cy="3273716"/>
            <a:chOff x="6945943" y="1033555"/>
            <a:chExt cx="3750440" cy="37995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4A4EB3-0E48-456A-BC84-EC0BC3DC6208}"/>
                </a:ext>
              </a:extLst>
            </p:cNvPr>
            <p:cNvPicPr preferRelativeResize="0">
              <a:picLocks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2" t="528" r="33679" b="7508"/>
            <a:stretch/>
          </p:blipFill>
          <p:spPr bwMode="auto">
            <a:xfrm>
              <a:off x="6945943" y="1033555"/>
              <a:ext cx="2382192" cy="2382192"/>
            </a:xfrm>
            <a:prstGeom prst="ellipse">
              <a:avLst/>
            </a:prstGeom>
            <a:noFill/>
            <a:ln w="76200">
              <a:solidFill>
                <a:schemeClr val="bg2">
                  <a:lumMod val="95000"/>
                  <a:alpha val="6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B269DE-4986-46AB-B747-CCA1CE35B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5" t="-312" r="11884" b="9963"/>
            <a:stretch/>
          </p:blipFill>
          <p:spPr>
            <a:xfrm>
              <a:off x="8628438" y="1658698"/>
              <a:ext cx="2067945" cy="2067945"/>
            </a:xfrm>
            <a:prstGeom prst="ellipse">
              <a:avLst/>
            </a:prstGeom>
            <a:noFill/>
            <a:ln w="76200">
              <a:solidFill>
                <a:schemeClr val="bg2">
                  <a:lumMod val="95000"/>
                  <a:alpha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A3A831-DC07-4E67-B120-C5F7EA1E8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r="16667"/>
            <a:stretch/>
          </p:blipFill>
          <p:spPr>
            <a:xfrm>
              <a:off x="7878631" y="2998273"/>
              <a:ext cx="1834794" cy="1834794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76200">
              <a:solidFill>
                <a:schemeClr val="bg2">
                  <a:lumMod val="95000"/>
                  <a:alpha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6589B06-3CAE-4C9F-BA9C-B8C39C4D7B4B}"/>
              </a:ext>
            </a:extLst>
          </p:cNvPr>
          <p:cNvSpPr txBox="1"/>
          <p:nvPr/>
        </p:nvSpPr>
        <p:spPr>
          <a:xfrm>
            <a:off x="347471" y="1327150"/>
            <a:ext cx="743734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P.5.10.3 First Target Station Controls</a:t>
            </a:r>
          </a:p>
        </p:txBody>
      </p:sp>
    </p:spTree>
    <p:extLst>
      <p:ext uri="{BB962C8B-B14F-4D97-AF65-F5344CB8AC3E}">
        <p14:creationId xmlns:p14="http://schemas.microsoft.com/office/powerpoint/2010/main" val="4185276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71608-900A-EA4E-9673-97FFC3D14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P.5.10.3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F6969-DEE8-F248-9F28-CFAC526F6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HRS</a:t>
            </a:r>
          </a:p>
          <a:p>
            <a:pPr lvl="1"/>
            <a:r>
              <a:rPr lang="en-US" dirty="0"/>
              <a:t>Waiting on vendor BOM to complete Phase 3 schematics</a:t>
            </a:r>
          </a:p>
          <a:p>
            <a:pPr lvl="1"/>
            <a:r>
              <a:rPr lang="en-US" dirty="0"/>
              <a:t>Instrumentation to be rated for Class 1 Div. 2 Group B using nonincendive fields wiring methods or equivalent</a:t>
            </a:r>
          </a:p>
          <a:p>
            <a:pPr lvl="1"/>
            <a:r>
              <a:rPr lang="en-US" dirty="0"/>
              <a:t>Will need to work with new ME to finalized design and installation efforts</a:t>
            </a:r>
          </a:p>
          <a:p>
            <a:r>
              <a:rPr lang="en-US" dirty="0"/>
              <a:t>MOTS</a:t>
            </a:r>
          </a:p>
          <a:p>
            <a:pPr lvl="1"/>
            <a:r>
              <a:rPr lang="en-US" dirty="0"/>
              <a:t>Phase 2 delayed due to changes in design</a:t>
            </a:r>
          </a:p>
          <a:p>
            <a:pPr lvl="1"/>
            <a:r>
              <a:rPr lang="en-US" dirty="0"/>
              <a:t>Molecular Sieve P&amp;ID and PCD are not finalized at this time</a:t>
            </a:r>
          </a:p>
          <a:p>
            <a:r>
              <a:rPr lang="en-US" dirty="0"/>
              <a:t>GR</a:t>
            </a:r>
          </a:p>
          <a:p>
            <a:pPr lvl="1"/>
            <a:r>
              <a:rPr lang="en-US" dirty="0"/>
              <a:t>P&amp;ID &amp; PCD were not finalized which impacted revisions and rework on design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0799442-8EBA-4ADD-88C3-5BA62DFDE8CA}"/>
              </a:ext>
            </a:extLst>
          </p:cNvPr>
          <p:cNvSpPr/>
          <p:nvPr/>
        </p:nvSpPr>
        <p:spPr>
          <a:xfrm>
            <a:off x="9751554" y="365760"/>
            <a:ext cx="1857526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1,3,4,5</a:t>
            </a:r>
          </a:p>
        </p:txBody>
      </p:sp>
    </p:spTree>
    <p:extLst>
      <p:ext uri="{BB962C8B-B14F-4D97-AF65-F5344CB8AC3E}">
        <p14:creationId xmlns:p14="http://schemas.microsoft.com/office/powerpoint/2010/main" val="1242002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ource Optimization for better Business Practices - 3i Infotech">
            <a:extLst>
              <a:ext uri="{FF2B5EF4-FFF2-40B4-BE49-F238E27FC236}">
                <a16:creationId xmlns:a16="http://schemas.microsoft.com/office/drawing/2014/main" id="{C9BE521F-6D06-4A94-B1C2-C0B3CBEB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198" y="905256"/>
            <a:ext cx="2136882" cy="213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771608-900A-EA4E-9673-97FFC3D14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P.5.10.3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F6969-DEE8-F248-9F28-CFAC526F6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7148"/>
            <a:ext cx="9448217" cy="5355074"/>
          </a:xfrm>
        </p:spPr>
        <p:txBody>
          <a:bodyPr/>
          <a:lstStyle/>
          <a:p>
            <a:r>
              <a:rPr lang="en-US" dirty="0"/>
              <a:t>GP10</a:t>
            </a:r>
          </a:p>
          <a:p>
            <a:pPr lvl="1"/>
            <a:r>
              <a:rPr lang="en-US" dirty="0"/>
              <a:t>Resources working on other WBS</a:t>
            </a:r>
          </a:p>
          <a:p>
            <a:r>
              <a:rPr lang="en-US" dirty="0"/>
              <a:t>Catalyst</a:t>
            </a:r>
          </a:p>
          <a:p>
            <a:pPr lvl="1"/>
            <a:r>
              <a:rPr lang="en-US" dirty="0"/>
              <a:t>Resources working on other WBS</a:t>
            </a:r>
          </a:p>
          <a:p>
            <a:r>
              <a:rPr lang="en-US" dirty="0"/>
              <a:t>Target Control Systems progress has been delayed because predecessors have been delayed </a:t>
            </a:r>
          </a:p>
          <a:p>
            <a:pPr lvl="1"/>
            <a:r>
              <a:rPr lang="en-US" dirty="0"/>
              <a:t>Additional resources are working to recover schedule</a:t>
            </a:r>
          </a:p>
          <a:p>
            <a:r>
              <a:rPr lang="en-US" dirty="0"/>
              <a:t>PCR was approved for Gas Recirculation and MOTS due to mechanical design changes </a:t>
            </a:r>
          </a:p>
          <a:p>
            <a:pPr lvl="1"/>
            <a:r>
              <a:rPr lang="en-US" dirty="0"/>
              <a:t>This increased the controls scope</a:t>
            </a:r>
          </a:p>
          <a:p>
            <a:endParaRPr lang="en-US" dirty="0"/>
          </a:p>
          <a:p>
            <a:pPr marL="398463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FD8BC34-1620-492B-9E3B-9D833193A96C}"/>
              </a:ext>
            </a:extLst>
          </p:cNvPr>
          <p:cNvSpPr/>
          <p:nvPr/>
        </p:nvSpPr>
        <p:spPr>
          <a:xfrm>
            <a:off x="9751554" y="365760"/>
            <a:ext cx="1857526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1,3,4,5</a:t>
            </a:r>
          </a:p>
        </p:txBody>
      </p:sp>
    </p:spTree>
    <p:extLst>
      <p:ext uri="{BB962C8B-B14F-4D97-AF65-F5344CB8AC3E}">
        <p14:creationId xmlns:p14="http://schemas.microsoft.com/office/powerpoint/2010/main" val="3781330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C01C62A-8E84-4F47-B11E-5749BD77D8CE}"/>
              </a:ext>
            </a:extLst>
          </p:cNvPr>
          <p:cNvGrpSpPr/>
          <p:nvPr/>
        </p:nvGrpSpPr>
        <p:grpSpPr>
          <a:xfrm>
            <a:off x="8173941" y="3797301"/>
            <a:ext cx="4714087" cy="1766147"/>
            <a:chOff x="85587" y="1821602"/>
            <a:chExt cx="6794739" cy="360616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92AA8D1-9B94-4E1A-8D8D-3D113D21B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587" y="1821602"/>
              <a:ext cx="4654868" cy="3606165"/>
            </a:xfrm>
            <a:prstGeom prst="rect">
              <a:avLst/>
            </a:prstGeom>
            <a:scene3d>
              <a:camera prst="isometricOffAxis1Left"/>
              <a:lightRig rig="threePt" dir="t"/>
            </a:scene3d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F2AEFC3-776C-4B66-AE82-9DD3F3620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71178" y="1821602"/>
              <a:ext cx="4609148" cy="3574733"/>
            </a:xfrm>
            <a:prstGeom prst="rect">
              <a:avLst/>
            </a:prstGeom>
            <a:scene3d>
              <a:camera prst="isometricOffAxis1Left"/>
              <a:lightRig rig="threePt" dir="t"/>
            </a:scene3d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A6472E5-F83E-4250-B4D7-35C3A2C01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P.5.10.3 Final Design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40622-B772-45B5-867A-5722FC530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7148"/>
            <a:ext cx="8510708" cy="5355074"/>
          </a:xfrm>
        </p:spPr>
        <p:txBody>
          <a:bodyPr/>
          <a:lstStyle/>
          <a:p>
            <a:r>
              <a:rPr lang="en-US" dirty="0"/>
              <a:t>HRS and GP10 Final Design Review(FDR) completed </a:t>
            </a:r>
          </a:p>
          <a:p>
            <a:pPr lvl="1"/>
            <a:r>
              <a:rPr lang="en-US" dirty="0"/>
              <a:t>Tracking recommendations, procurement in progress</a:t>
            </a:r>
          </a:p>
          <a:p>
            <a:r>
              <a:rPr lang="en-US" dirty="0"/>
              <a:t>Catalyst design in progress. MPS is delayed due to resources</a:t>
            </a:r>
          </a:p>
          <a:p>
            <a:pPr lvl="1"/>
            <a:r>
              <a:rPr lang="en-US" dirty="0"/>
              <a:t>Additional resources can be hire for design</a:t>
            </a:r>
          </a:p>
          <a:p>
            <a:r>
              <a:rPr lang="en-US" dirty="0"/>
              <a:t>GR and MOTS design currently ongoing</a:t>
            </a:r>
          </a:p>
          <a:p>
            <a:pPr lvl="1"/>
            <a:r>
              <a:rPr lang="en-US" dirty="0"/>
              <a:t>PCD &amp; P&amp;ID finalized</a:t>
            </a:r>
          </a:p>
          <a:p>
            <a:r>
              <a:rPr lang="en-US" dirty="0"/>
              <a:t>PLC programming and configuration is getting pushed and will overlap with other activities</a:t>
            </a:r>
          </a:p>
          <a:p>
            <a:pPr lvl="1"/>
            <a:r>
              <a:rPr lang="en-US" dirty="0"/>
              <a:t>Additional resources can be hire for PLC programming and configuration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686B64-7859-4EA1-B680-E7E73DD4EDFC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1,3,4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DB52AA8-CE66-4697-8A16-C2CD4D0C0334}"/>
              </a:ext>
            </a:extLst>
          </p:cNvPr>
          <p:cNvGrpSpPr/>
          <p:nvPr/>
        </p:nvGrpSpPr>
        <p:grpSpPr>
          <a:xfrm>
            <a:off x="8958763" y="1121777"/>
            <a:ext cx="3564383" cy="1936750"/>
            <a:chOff x="5816173" y="1631950"/>
            <a:chExt cx="5320348" cy="33337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BF2540D-A5B5-4062-991C-EA278688F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16173" y="1631950"/>
              <a:ext cx="2526692" cy="3333750"/>
            </a:xfrm>
            <a:prstGeom prst="rect">
              <a:avLst/>
            </a:prstGeom>
            <a:scene3d>
              <a:camera prst="isometricOffAxis1Left"/>
              <a:lightRig rig="threePt" dir="t"/>
            </a:scene3d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72D874C-564D-488D-AE3F-D88B03ECB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23719" y="1631950"/>
              <a:ext cx="2530231" cy="3333750"/>
            </a:xfrm>
            <a:prstGeom prst="rect">
              <a:avLst/>
            </a:prstGeom>
            <a:scene3d>
              <a:camera prst="isometricOffAxis1Left"/>
              <a:lightRig rig="threePt" dir="t"/>
            </a:scene3d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927EDA2-52C8-41D2-8DD4-A16FF913A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09139" y="1631950"/>
              <a:ext cx="2527382" cy="3333750"/>
            </a:xfrm>
            <a:prstGeom prst="rect">
              <a:avLst/>
            </a:prstGeom>
            <a:scene3d>
              <a:camera prst="isometricOffAxis1Left"/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1935701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A5577-C4A3-C142-AE4A-22F0F9A3D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P.5.10.3 Installation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C434C-CA54-244F-A847-41FD7200C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Clr>
                <a:srgbClr val="000000"/>
              </a:buClr>
            </a:pPr>
            <a:r>
              <a:rPr lang="en-US" dirty="0">
                <a:latin typeface="Century Gothic"/>
              </a:rPr>
              <a:t>Equipment will be procured from external suppliers and control hardware will be assembled by external panel fabricators</a:t>
            </a:r>
          </a:p>
          <a:p>
            <a:pPr marL="457200" indent="-457200">
              <a:buClr>
                <a:srgbClr val="000000"/>
              </a:buClr>
            </a:pPr>
            <a:r>
              <a:rPr lang="en-US" dirty="0">
                <a:latin typeface="Century Gothic"/>
              </a:rPr>
              <a:t>Installation of Target Controls hardware will be performed primarily by craft labor with supervision/oversite from FTS Engineers</a:t>
            </a:r>
            <a:endParaRPr lang="en-US" dirty="0"/>
          </a:p>
          <a:p>
            <a:pPr marL="457200" indent="-457200">
              <a:buClr>
                <a:srgbClr val="000000"/>
              </a:buClr>
            </a:pPr>
            <a:r>
              <a:rPr lang="en-US" dirty="0">
                <a:latin typeface="Century Gothic"/>
              </a:rPr>
              <a:t>Testing and commissioning will be performed by FTS engineers and technicians</a:t>
            </a:r>
          </a:p>
          <a:p>
            <a:pPr marL="457200" indent="-457200">
              <a:buClr>
                <a:srgbClr val="000000"/>
              </a:buClr>
            </a:pPr>
            <a:r>
              <a:rPr lang="en-US" dirty="0">
                <a:latin typeface="Century Gothic"/>
              </a:rPr>
              <a:t>Work will be performed consistent with QA &amp; Safety requirements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7471736-64D9-4173-95DA-C224E5AD573F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1,2,3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805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A5577-C4A3-C142-AE4A-22F0F9A3D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P.5.10.3 Installation Plans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17F657-21B7-4DB1-900E-D2826DA1F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35" y="850081"/>
            <a:ext cx="9480016" cy="5401144"/>
          </a:xfrm>
          <a:prstGeom prst="rect">
            <a:avLst/>
          </a:prstGeom>
          <a:solidFill>
            <a:srgbClr val="FFFF00"/>
          </a:solidFill>
          <a:ln w="38100">
            <a:solidFill>
              <a:srgbClr val="0070C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8303FA-E3CB-4F4A-BEDE-F6440CB1B537}"/>
              </a:ext>
            </a:extLst>
          </p:cNvPr>
          <p:cNvSpPr txBox="1"/>
          <p:nvPr/>
        </p:nvSpPr>
        <p:spPr>
          <a:xfrm>
            <a:off x="9199983" y="1650708"/>
            <a:ext cx="765167" cy="17543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00" b="1" dirty="0">
                <a:solidFill>
                  <a:schemeClr val="bg1"/>
                </a:solidFill>
                <a:latin typeface="+mn-lt"/>
              </a:rPr>
              <a:t>HRS Fabrication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3AC18D-8981-4C77-9F63-6E261B92805E}"/>
              </a:ext>
            </a:extLst>
          </p:cNvPr>
          <p:cNvSpPr txBox="1"/>
          <p:nvPr/>
        </p:nvSpPr>
        <p:spPr>
          <a:xfrm>
            <a:off x="485135" y="2536698"/>
            <a:ext cx="2363812" cy="192979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00" b="1" dirty="0">
                <a:solidFill>
                  <a:schemeClr val="bg1"/>
                </a:solidFill>
                <a:latin typeface="+mn-lt"/>
              </a:rPr>
              <a:t>HRS Installation and Programming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1727E5-B7E2-4575-B7AE-88C69B5E0BE7}"/>
              </a:ext>
            </a:extLst>
          </p:cNvPr>
          <p:cNvSpPr txBox="1"/>
          <p:nvPr/>
        </p:nvSpPr>
        <p:spPr>
          <a:xfrm>
            <a:off x="2857388" y="2536697"/>
            <a:ext cx="3948635" cy="192979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00" b="1" dirty="0">
                <a:solidFill>
                  <a:schemeClr val="bg1"/>
                </a:solidFill>
                <a:latin typeface="+mn-lt"/>
              </a:rPr>
              <a:t>HRS Installation and Programming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A723A2-AE38-4C59-AF8E-345B0D1DB1F5}"/>
              </a:ext>
            </a:extLst>
          </p:cNvPr>
          <p:cNvSpPr txBox="1"/>
          <p:nvPr/>
        </p:nvSpPr>
        <p:spPr>
          <a:xfrm>
            <a:off x="485135" y="2720289"/>
            <a:ext cx="2363812" cy="19297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00" b="1" dirty="0">
                <a:solidFill>
                  <a:schemeClr val="bg1"/>
                </a:solidFill>
                <a:latin typeface="+mn-lt"/>
              </a:rPr>
              <a:t>GP10 Installation &amp; Programming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92F024-1A9E-4827-95A3-3ECBFD12AB32}"/>
              </a:ext>
            </a:extLst>
          </p:cNvPr>
          <p:cNvSpPr txBox="1"/>
          <p:nvPr/>
        </p:nvSpPr>
        <p:spPr>
          <a:xfrm>
            <a:off x="7601339" y="2560920"/>
            <a:ext cx="2363812" cy="192979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600" b="1">
                <a:solidFill>
                  <a:schemeClr val="bg1"/>
                </a:solidFill>
                <a:latin typeface="+mn-lt"/>
              </a:rPr>
              <a:t>Gas Recirculation PLC Cabinet &amp; Cable Placement</a:t>
            </a:r>
            <a:endParaRPr lang="en-US" sz="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CBB38C-AA6B-42C3-8792-EA5BA9F20606}"/>
              </a:ext>
            </a:extLst>
          </p:cNvPr>
          <p:cNvSpPr txBox="1"/>
          <p:nvPr/>
        </p:nvSpPr>
        <p:spPr>
          <a:xfrm>
            <a:off x="3649799" y="4092479"/>
            <a:ext cx="3156222" cy="175433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600" b="1" dirty="0">
                <a:solidFill>
                  <a:schemeClr val="bg1"/>
                </a:solidFill>
                <a:latin typeface="+mn-lt"/>
              </a:rPr>
              <a:t>MPS PLC Cabinet Update, Cable Placement, </a:t>
            </a:r>
            <a:r>
              <a:rPr lang="fr-FR" sz="600" b="1" dirty="0" err="1">
                <a:solidFill>
                  <a:schemeClr val="bg1"/>
                </a:solidFill>
                <a:latin typeface="+mn-lt"/>
              </a:rPr>
              <a:t>Programming</a:t>
            </a:r>
            <a:endParaRPr lang="en-US" sz="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813E45-EF53-4D6B-B508-7A0FDD8BA107}"/>
              </a:ext>
            </a:extLst>
          </p:cNvPr>
          <p:cNvSpPr txBox="1"/>
          <p:nvPr/>
        </p:nvSpPr>
        <p:spPr>
          <a:xfrm>
            <a:off x="493575" y="3905553"/>
            <a:ext cx="2363812" cy="175433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600" b="1" dirty="0">
                <a:solidFill>
                  <a:schemeClr val="bg1"/>
                </a:solidFill>
                <a:latin typeface="+mn-lt"/>
              </a:rPr>
              <a:t>MOTS PLC Cabinet &amp; Cable Placement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2DB8FD-D7D8-4794-8964-ACD9EAFD2A6E}"/>
              </a:ext>
            </a:extLst>
          </p:cNvPr>
          <p:cNvSpPr txBox="1"/>
          <p:nvPr/>
        </p:nvSpPr>
        <p:spPr>
          <a:xfrm>
            <a:off x="3649798" y="3920402"/>
            <a:ext cx="3156223" cy="175433"/>
          </a:xfrm>
          <a:prstGeom prst="rect">
            <a:avLst/>
          </a:prstGeom>
          <a:solidFill>
            <a:srgbClr val="7030A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600" b="1" dirty="0">
                <a:solidFill>
                  <a:schemeClr val="bg1"/>
                </a:solidFill>
                <a:latin typeface="+mn-lt"/>
              </a:rPr>
              <a:t>Catalyst PLC Cabinet Update, Cable Placement, </a:t>
            </a:r>
            <a:r>
              <a:rPr lang="fr-FR" sz="600" b="1" dirty="0" err="1">
                <a:solidFill>
                  <a:schemeClr val="bg1"/>
                </a:solidFill>
                <a:latin typeface="+mn-lt"/>
              </a:rPr>
              <a:t>Programming</a:t>
            </a:r>
            <a:endParaRPr lang="fr-FR" sz="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9BEE74-F8EF-4609-89A5-FA12722DA168}"/>
              </a:ext>
            </a:extLst>
          </p:cNvPr>
          <p:cNvSpPr txBox="1"/>
          <p:nvPr/>
        </p:nvSpPr>
        <p:spPr>
          <a:xfrm>
            <a:off x="10319657" y="964163"/>
            <a:ext cx="1540110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  <a:latin typeface="+mn-lt"/>
              </a:rPr>
              <a:t>HRS</a:t>
            </a:r>
          </a:p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FFC000"/>
                </a:solidFill>
                <a:latin typeface="+mn-lt"/>
              </a:rPr>
              <a:t>GP10</a:t>
            </a:r>
          </a:p>
          <a:p>
            <a:pPr algn="l">
              <a:lnSpc>
                <a:spcPct val="90000"/>
              </a:lnSpc>
            </a:pPr>
            <a:r>
              <a:rPr lang="en-US" b="1" dirty="0">
                <a:solidFill>
                  <a:schemeClr val="accent6"/>
                </a:solidFill>
                <a:latin typeface="+mn-lt"/>
              </a:rPr>
              <a:t>GR</a:t>
            </a:r>
          </a:p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0070C0"/>
                </a:solidFill>
                <a:latin typeface="+mn-lt"/>
              </a:rPr>
              <a:t>MOTS</a:t>
            </a:r>
          </a:p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7030A0"/>
                </a:solidFill>
                <a:latin typeface="+mn-lt"/>
              </a:rPr>
              <a:t>CAT</a:t>
            </a:r>
          </a:p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MPS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523014-75B4-4DFC-B089-6CB86059B7A2}"/>
              </a:ext>
            </a:extLst>
          </p:cNvPr>
          <p:cNvSpPr txBox="1"/>
          <p:nvPr/>
        </p:nvSpPr>
        <p:spPr>
          <a:xfrm>
            <a:off x="2861331" y="2720288"/>
            <a:ext cx="3944692" cy="175433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00" b="1" dirty="0">
                <a:solidFill>
                  <a:schemeClr val="bg1"/>
                </a:solidFill>
                <a:latin typeface="+mn-lt"/>
              </a:rPr>
              <a:t>GP10 Programming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F65B1B-897B-4538-8476-BBF894B7DEB1}"/>
              </a:ext>
            </a:extLst>
          </p:cNvPr>
          <p:cNvSpPr txBox="1"/>
          <p:nvPr/>
        </p:nvSpPr>
        <p:spPr>
          <a:xfrm>
            <a:off x="1088515" y="2901941"/>
            <a:ext cx="2363812" cy="192979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600" b="1" dirty="0">
                <a:solidFill>
                  <a:schemeClr val="bg1"/>
                </a:solidFill>
                <a:latin typeface="+mn-lt"/>
              </a:rPr>
              <a:t>Gas Recirculation </a:t>
            </a:r>
            <a:r>
              <a:rPr lang="fr-FR" sz="600" b="1" dirty="0" err="1">
                <a:solidFill>
                  <a:schemeClr val="bg1"/>
                </a:solidFill>
                <a:latin typeface="+mn-lt"/>
              </a:rPr>
              <a:t>Procurement</a:t>
            </a:r>
            <a:endParaRPr lang="en-US" sz="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348201-5DBA-4C25-A16E-42159BA21FD5}"/>
              </a:ext>
            </a:extLst>
          </p:cNvPr>
          <p:cNvSpPr txBox="1"/>
          <p:nvPr/>
        </p:nvSpPr>
        <p:spPr>
          <a:xfrm>
            <a:off x="3458491" y="2906673"/>
            <a:ext cx="2363812" cy="192979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600" b="1" dirty="0">
                <a:solidFill>
                  <a:schemeClr val="bg1"/>
                </a:solidFill>
                <a:latin typeface="+mn-lt"/>
              </a:rPr>
              <a:t>MOTS </a:t>
            </a:r>
            <a:r>
              <a:rPr lang="fr-FR" sz="600" b="1" dirty="0" err="1">
                <a:solidFill>
                  <a:schemeClr val="bg1"/>
                </a:solidFill>
                <a:latin typeface="+mn-lt"/>
              </a:rPr>
              <a:t>Procurement</a:t>
            </a:r>
            <a:endParaRPr lang="fr-FR" sz="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5BA8E5-EB82-49A1-A9F4-1400F2FE1D99}"/>
              </a:ext>
            </a:extLst>
          </p:cNvPr>
          <p:cNvSpPr txBox="1"/>
          <p:nvPr/>
        </p:nvSpPr>
        <p:spPr>
          <a:xfrm>
            <a:off x="6818407" y="2736353"/>
            <a:ext cx="1753315" cy="192979"/>
          </a:xfrm>
          <a:prstGeom prst="rect">
            <a:avLst/>
          </a:prstGeom>
          <a:solidFill>
            <a:srgbClr val="7030A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600" b="1" dirty="0">
                <a:solidFill>
                  <a:schemeClr val="bg1"/>
                </a:solidFill>
                <a:latin typeface="+mn-lt"/>
              </a:rPr>
              <a:t>Catalyst </a:t>
            </a:r>
            <a:r>
              <a:rPr lang="fr-FR" sz="600" b="1" dirty="0" err="1">
                <a:solidFill>
                  <a:schemeClr val="bg1"/>
                </a:solidFill>
                <a:latin typeface="+mn-lt"/>
              </a:rPr>
              <a:t>Procurement</a:t>
            </a:r>
            <a:endParaRPr lang="fr-FR" sz="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F057BC-3CE0-4F6D-83BD-AADA0BC83ED4}"/>
              </a:ext>
            </a:extLst>
          </p:cNvPr>
          <p:cNvSpPr txBox="1"/>
          <p:nvPr/>
        </p:nvSpPr>
        <p:spPr>
          <a:xfrm>
            <a:off x="6806021" y="2931986"/>
            <a:ext cx="1765701" cy="19297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600" b="1" dirty="0">
                <a:solidFill>
                  <a:schemeClr val="bg1"/>
                </a:solidFill>
                <a:latin typeface="+mn-lt"/>
              </a:rPr>
              <a:t>MPS </a:t>
            </a:r>
            <a:r>
              <a:rPr lang="fr-FR" sz="600" b="1" dirty="0" err="1">
                <a:solidFill>
                  <a:schemeClr val="bg1"/>
                </a:solidFill>
                <a:latin typeface="+mn-lt"/>
              </a:rPr>
              <a:t>Procurement</a:t>
            </a:r>
            <a:endParaRPr lang="en-US" sz="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25089D-4DD5-4709-AB95-22D1941F16B0}"/>
              </a:ext>
            </a:extLst>
          </p:cNvPr>
          <p:cNvSpPr txBox="1"/>
          <p:nvPr/>
        </p:nvSpPr>
        <p:spPr>
          <a:xfrm>
            <a:off x="493575" y="3746240"/>
            <a:ext cx="6312445" cy="175433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600" b="1" dirty="0">
                <a:solidFill>
                  <a:schemeClr val="bg1"/>
                </a:solidFill>
                <a:latin typeface="+mn-lt"/>
              </a:rPr>
              <a:t>Gas Recirculation </a:t>
            </a:r>
            <a:r>
              <a:rPr lang="fr-FR" sz="600" b="1" dirty="0" err="1">
                <a:solidFill>
                  <a:schemeClr val="bg1"/>
                </a:solidFill>
                <a:latin typeface="+mn-lt"/>
              </a:rPr>
              <a:t>Programming</a:t>
            </a:r>
            <a:endParaRPr lang="en-US" sz="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B4C011-4332-49C3-B133-F7AB07FFEBD8}"/>
              </a:ext>
            </a:extLst>
          </p:cNvPr>
          <p:cNvSpPr txBox="1"/>
          <p:nvPr/>
        </p:nvSpPr>
        <p:spPr>
          <a:xfrm>
            <a:off x="493575" y="3570807"/>
            <a:ext cx="4768890" cy="175433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600" b="1" dirty="0">
                <a:solidFill>
                  <a:schemeClr val="bg1"/>
                </a:solidFill>
                <a:latin typeface="+mn-lt"/>
              </a:rPr>
              <a:t>MOTS </a:t>
            </a:r>
            <a:r>
              <a:rPr lang="fr-FR" sz="600" b="1" dirty="0" err="1">
                <a:solidFill>
                  <a:schemeClr val="bg1"/>
                </a:solidFill>
                <a:latin typeface="+mn-lt"/>
              </a:rPr>
              <a:t>Programming</a:t>
            </a:r>
            <a:endParaRPr lang="fr-FR" sz="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042AF36-CB7D-4BE0-8781-012082E9EFB0}"/>
              </a:ext>
            </a:extLst>
          </p:cNvPr>
          <p:cNvSpPr txBox="1"/>
          <p:nvPr/>
        </p:nvSpPr>
        <p:spPr>
          <a:xfrm>
            <a:off x="8982269" y="1840343"/>
            <a:ext cx="982882" cy="175433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00" b="1" dirty="0">
                <a:solidFill>
                  <a:schemeClr val="bg1"/>
                </a:solidFill>
                <a:latin typeface="+mn-lt"/>
              </a:rPr>
              <a:t>GP10 Procurement,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D9DF0D3-826B-4895-8A8F-7C63A7435DF7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1,2,3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904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P.5.10 Cost and Schedule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3CB666-6861-4FF8-8576-B5A604116565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A0AA894-FA24-468E-9F08-B4A4ABB33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488" y="1024290"/>
            <a:ext cx="7215207" cy="1472471"/>
          </a:xfrm>
        </p:spPr>
        <p:txBody>
          <a:bodyPr/>
          <a:lstStyle/>
          <a:p>
            <a:r>
              <a:rPr lang="en-US" sz="2400" dirty="0"/>
              <a:t>P.5.10 is dominated by Control Integration</a:t>
            </a:r>
          </a:p>
          <a:p>
            <a:r>
              <a:rPr lang="en-US" sz="2400" dirty="0"/>
              <a:t>March PCR resulted in $716K increase</a:t>
            </a:r>
          </a:p>
          <a:p>
            <a:r>
              <a:rPr lang="en-US" sz="2400" dirty="0"/>
              <a:t>Overall progress in 26% completed</a:t>
            </a:r>
          </a:p>
          <a:p>
            <a:endParaRPr lang="en-US" sz="2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28B8AD5-7E57-4139-A9E2-8AFA194E1D3C}"/>
              </a:ext>
            </a:extLst>
          </p:cNvPr>
          <p:cNvGrpSpPr/>
          <p:nvPr/>
        </p:nvGrpSpPr>
        <p:grpSpPr>
          <a:xfrm>
            <a:off x="1295400" y="4325653"/>
            <a:ext cx="9601200" cy="1880266"/>
            <a:chOff x="357895" y="4408607"/>
            <a:chExt cx="9601200" cy="188026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9727534-A46F-4F12-B1A4-E63A0A30323B}"/>
                </a:ext>
              </a:extLst>
            </p:cNvPr>
            <p:cNvSpPr/>
            <p:nvPr/>
          </p:nvSpPr>
          <p:spPr>
            <a:xfrm>
              <a:off x="8946504" y="5807450"/>
              <a:ext cx="1012591" cy="261303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11FB7F-559E-40C6-A034-2E382DD6D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895" y="4408607"/>
              <a:ext cx="9601200" cy="1880266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0831C1B-2287-43B6-9CF2-73FBCA0C874D}"/>
              </a:ext>
            </a:extLst>
          </p:cNvPr>
          <p:cNvGrpSpPr/>
          <p:nvPr/>
        </p:nvGrpSpPr>
        <p:grpSpPr>
          <a:xfrm>
            <a:off x="381000" y="3016648"/>
            <a:ext cx="11430000" cy="672986"/>
            <a:chOff x="476488" y="3477185"/>
            <a:chExt cx="11430000" cy="67298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75B1AAD-DF28-453F-B7A2-F088CF24B928}"/>
                </a:ext>
              </a:extLst>
            </p:cNvPr>
            <p:cNvSpPr/>
            <p:nvPr/>
          </p:nvSpPr>
          <p:spPr>
            <a:xfrm>
              <a:off x="7175815" y="3694439"/>
              <a:ext cx="748147" cy="45573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0A3171F-31C3-408A-9CE0-356AEA22D747}"/>
                </a:ext>
              </a:extLst>
            </p:cNvPr>
            <p:cNvSpPr/>
            <p:nvPr/>
          </p:nvSpPr>
          <p:spPr>
            <a:xfrm>
              <a:off x="11100386" y="3694439"/>
              <a:ext cx="806102" cy="44192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8" name="Content Placeholder 5">
              <a:extLst>
                <a:ext uri="{FF2B5EF4-FFF2-40B4-BE49-F238E27FC236}">
                  <a16:creationId xmlns:a16="http://schemas.microsoft.com/office/drawing/2014/main" id="{9B824C5C-96DD-4EF6-B50A-7B7AE524A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476488" y="3477185"/>
              <a:ext cx="11430000" cy="6729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898978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P.5.10 Cost and Schedule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3CB666-6861-4FF8-8576-B5A604116565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1A0CF11-FD13-4D17-BCD8-494A9C0BA4CB}"/>
              </a:ext>
            </a:extLst>
          </p:cNvPr>
          <p:cNvGrpSpPr/>
          <p:nvPr/>
        </p:nvGrpSpPr>
        <p:grpSpPr>
          <a:xfrm>
            <a:off x="2876357" y="5101279"/>
            <a:ext cx="6174200" cy="1061772"/>
            <a:chOff x="2296122" y="5226404"/>
            <a:chExt cx="7697290" cy="1357276"/>
          </a:xfrm>
        </p:grpSpPr>
        <p:pic>
          <p:nvPicPr>
            <p:cNvPr id="10" name="Content Placeholder 14">
              <a:extLst>
                <a:ext uri="{FF2B5EF4-FFF2-40B4-BE49-F238E27FC236}">
                  <a16:creationId xmlns:a16="http://schemas.microsoft.com/office/drawing/2014/main" id="{E95B320B-061B-4390-A33F-C6BA29868C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4153"/>
            <a:stretch/>
          </p:blipFill>
          <p:spPr bwMode="auto">
            <a:xfrm>
              <a:off x="2296122" y="5226404"/>
              <a:ext cx="7697290" cy="31309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1" name="Content Placeholder 14">
              <a:extLst>
                <a:ext uri="{FF2B5EF4-FFF2-40B4-BE49-F238E27FC236}">
                  <a16:creationId xmlns:a16="http://schemas.microsoft.com/office/drawing/2014/main" id="{46B4C457-1858-43A5-99CC-62B61D401D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0499"/>
            <a:stretch/>
          </p:blipFill>
          <p:spPr bwMode="auto">
            <a:xfrm>
              <a:off x="2296122" y="5539494"/>
              <a:ext cx="7697290" cy="104418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1024F04-3842-41A7-BA07-76391353A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488" y="1024290"/>
            <a:ext cx="7215207" cy="1472471"/>
          </a:xfrm>
        </p:spPr>
        <p:txBody>
          <a:bodyPr/>
          <a:lstStyle/>
          <a:p>
            <a:r>
              <a:rPr lang="en-US" sz="2400" dirty="0"/>
              <a:t>Cost are dominated by labor</a:t>
            </a:r>
          </a:p>
        </p:txBody>
      </p:sp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FE33AC37-B802-4AC6-BB0C-B46E26EF5B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959417"/>
              </p:ext>
            </p:extLst>
          </p:nvPr>
        </p:nvGraphicFramePr>
        <p:xfrm>
          <a:off x="2355853" y="1511796"/>
          <a:ext cx="7215208" cy="3380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13939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P.5.10 Labor Profile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0D81828-B18E-47A6-B66B-681BF9CE7F12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5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3903D6-5799-4871-B5F1-D5D05F775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233" y="1383614"/>
            <a:ext cx="9144793" cy="40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35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D9D71B2-A233-48E4-AFA1-AA37F2C8A3D8}"/>
              </a:ext>
            </a:extLst>
          </p:cNvPr>
          <p:cNvSpPr txBox="1">
            <a:spLocks/>
          </p:cNvSpPr>
          <p:nvPr/>
        </p:nvSpPr>
        <p:spPr>
          <a:xfrm>
            <a:off x="456401" y="3006932"/>
            <a:ext cx="11430000" cy="3406631"/>
          </a:xfrm>
          <a:prstGeom prst="rect">
            <a:avLst/>
          </a:prstGeom>
        </p:spPr>
        <p:txBody>
          <a:bodyPr/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Two active risks identified</a:t>
            </a:r>
          </a:p>
          <a:p>
            <a:pPr lvl="1"/>
            <a:r>
              <a:rPr lang="en-US" sz="1800" dirty="0"/>
              <a:t>One risk retired</a:t>
            </a:r>
          </a:p>
          <a:p>
            <a:pPr lvl="1"/>
            <a:r>
              <a:rPr lang="en-US" sz="1800" dirty="0"/>
              <a:t>Pre-mitigated ranking: 2 Medium</a:t>
            </a:r>
          </a:p>
          <a:p>
            <a:pPr lvl="1"/>
            <a:r>
              <a:rPr lang="en-US" sz="1800" dirty="0"/>
              <a:t>Post-mitigated ranking: 1 Low, 1 Medium</a:t>
            </a:r>
          </a:p>
          <a:p>
            <a:r>
              <a:rPr lang="en-US" sz="2000" dirty="0"/>
              <a:t>High Risks</a:t>
            </a:r>
          </a:p>
          <a:p>
            <a:pPr lvl="1"/>
            <a:r>
              <a:rPr lang="en-US" sz="1800" dirty="0"/>
              <a:t>No high risks identified</a:t>
            </a:r>
          </a:p>
          <a:p>
            <a:r>
              <a:rPr lang="en-US" sz="2000" dirty="0"/>
              <a:t>Key risk categories analyzed</a:t>
            </a:r>
          </a:p>
          <a:p>
            <a:pPr lvl="1"/>
            <a:r>
              <a:rPr lang="en-US" sz="1800" dirty="0"/>
              <a:t>Controls requirements</a:t>
            </a:r>
          </a:p>
          <a:p>
            <a:pPr lvl="1"/>
            <a:r>
              <a:rPr lang="en-US" sz="1800" dirty="0"/>
              <a:t>Safety</a:t>
            </a:r>
          </a:p>
          <a:p>
            <a:r>
              <a:rPr lang="en-US" sz="2000" dirty="0"/>
              <a:t>Risks are reviewed on a regular basis</a:t>
            </a:r>
          </a:p>
          <a:p>
            <a:pPr lvl="1"/>
            <a:endParaRPr lang="en-US" sz="1800" dirty="0"/>
          </a:p>
          <a:p>
            <a:endParaRPr lang="en-US" sz="20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352E14D-8BFA-4462-AA82-A89979F5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401" y="309831"/>
            <a:ext cx="11425236" cy="535531"/>
          </a:xfrm>
        </p:spPr>
        <p:txBody>
          <a:bodyPr>
            <a:normAutofit/>
          </a:bodyPr>
          <a:lstStyle/>
          <a:p>
            <a:r>
              <a:rPr lang="en-US" dirty="0"/>
              <a:t>P.05.10 Safety, Controls and Operations Risk Register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EDB31F2-6BA7-4267-8999-11031B1FE1C1}"/>
              </a:ext>
            </a:extLst>
          </p:cNvPr>
          <p:cNvGraphicFramePr>
            <a:graphicFrameLocks noGrp="1"/>
          </p:cNvGraphicFramePr>
          <p:nvPr/>
        </p:nvGraphicFramePr>
        <p:xfrm>
          <a:off x="456401" y="944372"/>
          <a:ext cx="10515600" cy="2024958"/>
        </p:xfrm>
        <a:graphic>
          <a:graphicData uri="http://schemas.openxmlformats.org/drawingml/2006/table">
            <a:tbl>
              <a:tblPr/>
              <a:tblGrid>
                <a:gridCol w="696258">
                  <a:extLst>
                    <a:ext uri="{9D8B030D-6E8A-4147-A177-3AD203B41FA5}">
                      <a16:colId xmlns:a16="http://schemas.microsoft.com/office/drawing/2014/main" val="1712809900"/>
                    </a:ext>
                  </a:extLst>
                </a:gridCol>
                <a:gridCol w="560231">
                  <a:extLst>
                    <a:ext uri="{9D8B030D-6E8A-4147-A177-3AD203B41FA5}">
                      <a16:colId xmlns:a16="http://schemas.microsoft.com/office/drawing/2014/main" val="2171507005"/>
                    </a:ext>
                  </a:extLst>
                </a:gridCol>
                <a:gridCol w="2762099">
                  <a:extLst>
                    <a:ext uri="{9D8B030D-6E8A-4147-A177-3AD203B41FA5}">
                      <a16:colId xmlns:a16="http://schemas.microsoft.com/office/drawing/2014/main" val="1695618113"/>
                    </a:ext>
                  </a:extLst>
                </a:gridCol>
                <a:gridCol w="1268988">
                  <a:extLst>
                    <a:ext uri="{9D8B030D-6E8A-4147-A177-3AD203B41FA5}">
                      <a16:colId xmlns:a16="http://schemas.microsoft.com/office/drawing/2014/main" val="2288228683"/>
                    </a:ext>
                  </a:extLst>
                </a:gridCol>
                <a:gridCol w="3537385">
                  <a:extLst>
                    <a:ext uri="{9D8B030D-6E8A-4147-A177-3AD203B41FA5}">
                      <a16:colId xmlns:a16="http://schemas.microsoft.com/office/drawing/2014/main" val="1418202900"/>
                    </a:ext>
                  </a:extLst>
                </a:gridCol>
                <a:gridCol w="823191">
                  <a:extLst>
                    <a:ext uri="{9D8B030D-6E8A-4147-A177-3AD203B41FA5}">
                      <a16:colId xmlns:a16="http://schemas.microsoft.com/office/drawing/2014/main" val="1397232130"/>
                    </a:ext>
                  </a:extLst>
                </a:gridCol>
                <a:gridCol w="867448">
                  <a:extLst>
                    <a:ext uri="{9D8B030D-6E8A-4147-A177-3AD203B41FA5}">
                      <a16:colId xmlns:a16="http://schemas.microsoft.com/office/drawing/2014/main" val="3822573018"/>
                    </a:ext>
                  </a:extLst>
                </a:gridCol>
              </a:tblGrid>
              <a:tr h="327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Risk ID</a:t>
                      </a:r>
                    </a:p>
                  </a:txBody>
                  <a:tcPr marL="4426" marR="4426" marT="4426" marB="0" anchor="b">
                    <a:lnL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L3 WBS</a:t>
                      </a:r>
                    </a:p>
                  </a:txBody>
                  <a:tcPr marL="4426" marR="4426" marT="4426" marB="0" anchor="b">
                    <a:lnL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Risk Title</a:t>
                      </a:r>
                    </a:p>
                  </a:txBody>
                  <a:tcPr marL="4426" marR="4426" marT="4426" marB="0" anchor="b">
                    <a:lnL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Expiration </a:t>
                      </a:r>
                      <a:b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</a:t>
                      </a:r>
                    </a:p>
                  </a:txBody>
                  <a:tcPr marL="4426" marR="4426" marT="4426" marB="0" anchor="b">
                    <a:lnL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Mitigation </a:t>
                      </a:r>
                    </a:p>
                  </a:txBody>
                  <a:tcPr marL="4426" marR="4426" marT="4426" marB="0" anchor="b">
                    <a:lnL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Pre-Mitigation </a:t>
                      </a:r>
                      <a:b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Rank</a:t>
                      </a:r>
                    </a:p>
                  </a:txBody>
                  <a:tcPr marL="4426" marR="4426" marT="4426" marB="0" anchor="b">
                    <a:lnL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 Mitigation </a:t>
                      </a:r>
                      <a:b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Rank</a:t>
                      </a:r>
                    </a:p>
                  </a:txBody>
                  <a:tcPr marL="4426" marR="4426" marT="4426" marB="0" anchor="b">
                    <a:lnL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55528"/>
                  </a:ext>
                </a:extLst>
              </a:tr>
              <a:tr h="4912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T-P.5-024</a:t>
                      </a:r>
                    </a:p>
                  </a:txBody>
                  <a:tcPr marL="4426" marR="4426" marT="4426" marB="0" anchor="ctr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P.05.10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Analysis reveals additional controls and/or protection  system requirements for 2 MW target.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11/1/2022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Ensure analysis is completed well in advance of CD-2 so proper estimates for target control and protection systems can be developed and included in the project baseline.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696259"/>
                  </a:ext>
                </a:extLst>
              </a:tr>
              <a:tr h="4912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T-P.5-016</a:t>
                      </a:r>
                    </a:p>
                  </a:txBody>
                  <a:tcPr marL="4426" marR="4426" marT="4426" marB="0" anchor="ctr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P.05.10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Failed certification for safety or controls during last outage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12/1/2023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Leverage the lessons learned in GI3 to develop a reasonable schedule and make sure some time is in the planning to address any potential failure in any certification.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500573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FF9E0C9-9693-4EE8-AF04-B272D85E9AD2}"/>
              </a:ext>
            </a:extLst>
          </p:cNvPr>
          <p:cNvSpPr/>
          <p:nvPr/>
        </p:nvSpPr>
        <p:spPr>
          <a:xfrm>
            <a:off x="5862868" y="3073193"/>
            <a:ext cx="1934281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B2-10 </a:t>
            </a:r>
            <a:r>
              <a:rPr lang="en-US" b="1" dirty="0" err="1">
                <a:solidFill>
                  <a:schemeClr val="bg1"/>
                </a:solidFill>
              </a:rPr>
              <a:t>Platfoot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872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P.05.10 Responses to 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recommendations from the CD-2/3 review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DEE218-F3C2-4837-B203-468A56F458BA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6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31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E79FDE-A0DB-D447-BDFC-8FC81C614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352" y="1343854"/>
            <a:ext cx="6198538" cy="441712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304D1-3F23-DE44-8D67-1821BFB1A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692" y="1343854"/>
            <a:ext cx="4758660" cy="4833109"/>
          </a:xfrm>
        </p:spPr>
        <p:txBody>
          <a:bodyPr>
            <a:normAutofit fontScale="25000" lnSpcReduction="20000"/>
          </a:bodyPr>
          <a:lstStyle/>
          <a:p>
            <a:pPr marL="285750" indent="-285750">
              <a:lnSpc>
                <a:spcPct val="120000"/>
              </a:lnSpc>
              <a:spcBef>
                <a:spcPts val="1000"/>
              </a:spcBef>
            </a:pPr>
            <a:r>
              <a:rPr lang="en-US" sz="9600" dirty="0">
                <a:latin typeface="+mn-lt"/>
              </a:rPr>
              <a:t>Control System is based on existing EPICS architecture</a:t>
            </a:r>
          </a:p>
          <a:p>
            <a:pPr marL="285750" indent="-285750">
              <a:lnSpc>
                <a:spcPct val="120000"/>
              </a:lnSpc>
              <a:spcBef>
                <a:spcPts val="1000"/>
              </a:spcBef>
            </a:pPr>
            <a:r>
              <a:rPr lang="en-US" sz="9600" dirty="0">
                <a:latin typeface="+mn-lt"/>
              </a:rPr>
              <a:t>Architecture remains the same for PPU</a:t>
            </a:r>
          </a:p>
          <a:p>
            <a:pPr marL="285750" indent="-285750">
              <a:lnSpc>
                <a:spcPct val="120000"/>
              </a:lnSpc>
              <a:spcBef>
                <a:spcPts val="1000"/>
              </a:spcBef>
            </a:pPr>
            <a:r>
              <a:rPr lang="en-US" sz="9600" dirty="0">
                <a:latin typeface="+mn-lt"/>
              </a:rPr>
              <a:t>EPICS architecture is scalable and extensible </a:t>
            </a:r>
          </a:p>
          <a:p>
            <a:pPr marL="285750" indent="-285750">
              <a:lnSpc>
                <a:spcPct val="120000"/>
              </a:lnSpc>
              <a:spcBef>
                <a:spcPts val="1000"/>
              </a:spcBef>
            </a:pPr>
            <a:r>
              <a:rPr lang="en-US" sz="9600" dirty="0">
                <a:latin typeface="+mn-lt"/>
              </a:rPr>
              <a:t>Adding more network nodes, IOCs, PLCs</a:t>
            </a:r>
          </a:p>
          <a:p>
            <a:pPr marL="285750" indent="-285750">
              <a:lnSpc>
                <a:spcPct val="120000"/>
              </a:lnSpc>
              <a:spcBef>
                <a:spcPts val="1000"/>
              </a:spcBef>
            </a:pPr>
            <a:r>
              <a:rPr lang="en-US" sz="9600" dirty="0">
                <a:latin typeface="+mn-lt"/>
              </a:rPr>
              <a:t>Modifying systems to support additional hardware for Target controls integration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FF4864-BC8D-0140-8447-FBCA324BB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08" y="365125"/>
            <a:ext cx="11582402" cy="535531"/>
          </a:xfrm>
        </p:spPr>
        <p:txBody>
          <a:bodyPr/>
          <a:lstStyle/>
          <a:p>
            <a:r>
              <a:rPr lang="en-US" dirty="0"/>
              <a:t>P.5.10.3 Scope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EAD0222-97AF-4EC6-9DE5-BDBF9582D993}"/>
              </a:ext>
            </a:extLst>
          </p:cNvPr>
          <p:cNvSpPr/>
          <p:nvPr/>
        </p:nvSpPr>
        <p:spPr>
          <a:xfrm>
            <a:off x="9715059" y="4675295"/>
            <a:ext cx="1387861" cy="1006045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8BF2857-961C-4B13-8A25-AC8F66929376}"/>
              </a:ext>
            </a:extLst>
          </p:cNvPr>
          <p:cNvSpPr/>
          <p:nvPr/>
        </p:nvSpPr>
        <p:spPr>
          <a:xfrm>
            <a:off x="7695583" y="3429000"/>
            <a:ext cx="901331" cy="1006045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968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P.05.10.3 ESH&amp;Q and COVID-19 Impacts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Hydrogen Refill System</a:t>
            </a:r>
          </a:p>
          <a:p>
            <a:pPr lvl="1"/>
            <a:r>
              <a:rPr lang="en-US" dirty="0"/>
              <a:t>Compliant with fire protection engineer</a:t>
            </a:r>
          </a:p>
          <a:p>
            <a:pPr lvl="1"/>
            <a:r>
              <a:rPr lang="en-US" dirty="0"/>
              <a:t>Compliant with Class 1 Div.2 Group B</a:t>
            </a:r>
          </a:p>
          <a:p>
            <a:r>
              <a:rPr lang="en-US" dirty="0"/>
              <a:t>COVID-19 impacts</a:t>
            </a:r>
          </a:p>
          <a:p>
            <a:pPr lvl="1"/>
            <a:r>
              <a:rPr lang="en-US" dirty="0"/>
              <a:t>Due to quarantines, meetings and schedules were delayed</a:t>
            </a:r>
          </a:p>
          <a:p>
            <a:pPr lvl="1"/>
            <a:r>
              <a:rPr lang="en-US" dirty="0"/>
              <a:t>Project interaction was a challenge with requirements and design, progress move at slower pace</a:t>
            </a:r>
          </a:p>
          <a:p>
            <a:pPr lvl="1"/>
            <a:r>
              <a:rPr lang="en-US" dirty="0"/>
              <a:t>Despite COVID-19 challenges, project aimed for milestones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25CC0DF-C7E2-4CBB-B2F4-2AB3328E6374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3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07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P.05.10.3 12-Month Look-Ahead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Hydrogen Refill System</a:t>
            </a:r>
          </a:p>
          <a:p>
            <a:pPr lvl="1"/>
            <a:r>
              <a:rPr lang="en-US" dirty="0"/>
              <a:t>Procurement and cabinet fabrication</a:t>
            </a:r>
          </a:p>
          <a:p>
            <a:pPr lvl="1"/>
            <a:r>
              <a:rPr lang="en-US" dirty="0"/>
              <a:t>Phase 2 &amp; 3 for PLC and HMI configuration and programming</a:t>
            </a:r>
          </a:p>
          <a:p>
            <a:r>
              <a:rPr lang="en-US" dirty="0"/>
              <a:t>MOTS</a:t>
            </a:r>
          </a:p>
          <a:p>
            <a:pPr lvl="1"/>
            <a:r>
              <a:rPr lang="en-US" dirty="0"/>
              <a:t>Phase 2 &amp; 3 schematics design</a:t>
            </a:r>
          </a:p>
          <a:p>
            <a:pPr lvl="1"/>
            <a:r>
              <a:rPr lang="en-US" dirty="0"/>
              <a:t>Phase 2 &amp; 3 for PLC configuration and programming</a:t>
            </a:r>
          </a:p>
          <a:p>
            <a:pPr lvl="1"/>
            <a:r>
              <a:rPr lang="en-US" dirty="0"/>
              <a:t>Procurement and cabinet fabrication</a:t>
            </a:r>
          </a:p>
          <a:p>
            <a:r>
              <a:rPr lang="en-US" dirty="0"/>
              <a:t>Gas Recirculation</a:t>
            </a:r>
          </a:p>
          <a:p>
            <a:pPr lvl="1"/>
            <a:r>
              <a:rPr lang="en-US" dirty="0"/>
              <a:t>Phase 3 GR schematics design</a:t>
            </a:r>
          </a:p>
          <a:p>
            <a:pPr lvl="1"/>
            <a:r>
              <a:rPr lang="en-US" dirty="0"/>
              <a:t>Phase 2 &amp; 3 for PLC configuration and programming</a:t>
            </a:r>
          </a:p>
          <a:p>
            <a:pPr lvl="1"/>
            <a:r>
              <a:rPr lang="en-US" dirty="0"/>
              <a:t>Procurement and cabinet fabrication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EAE274-447F-4308-AF59-79D818774CE7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1-5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053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P.05.10.3 12-Month Look-Ahead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Gas Panel 10</a:t>
            </a:r>
          </a:p>
          <a:p>
            <a:pPr lvl="1"/>
            <a:r>
              <a:rPr lang="en-US" dirty="0"/>
              <a:t>Procurement and cabinet upgrade</a:t>
            </a:r>
          </a:p>
          <a:p>
            <a:pPr lvl="1"/>
            <a:r>
              <a:rPr lang="en-US" dirty="0"/>
              <a:t>Phase 2 &amp; 3 for PLC configuration and programming</a:t>
            </a:r>
          </a:p>
          <a:p>
            <a:r>
              <a:rPr lang="en-US" dirty="0"/>
              <a:t>Catalyst</a:t>
            </a:r>
          </a:p>
          <a:p>
            <a:pPr lvl="1"/>
            <a:r>
              <a:rPr lang="en-US" dirty="0"/>
              <a:t>Phase 3 for schematics design</a:t>
            </a:r>
          </a:p>
          <a:p>
            <a:pPr lvl="1"/>
            <a:r>
              <a:rPr lang="en-US" dirty="0"/>
              <a:t>Phase 2 &amp; 3 for PLC configuration and programming</a:t>
            </a:r>
          </a:p>
          <a:p>
            <a:pPr lvl="1"/>
            <a:r>
              <a:rPr lang="en-US" dirty="0"/>
              <a:t>Procurement and cabinet upgrade</a:t>
            </a:r>
          </a:p>
          <a:p>
            <a:r>
              <a:rPr lang="en-US" dirty="0"/>
              <a:t>Mercury Process System</a:t>
            </a:r>
          </a:p>
          <a:p>
            <a:pPr lvl="1"/>
            <a:r>
              <a:rPr lang="en-US" dirty="0"/>
              <a:t>Phase 2, &amp; 3 for schematic design &amp; PLC configuration and programming </a:t>
            </a:r>
          </a:p>
          <a:p>
            <a:pPr lvl="1"/>
            <a:r>
              <a:rPr lang="en-US" dirty="0"/>
              <a:t>Procurement and cabinet upgrade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EAE274-447F-4308-AF59-79D818774CE7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1-5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912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Target Control Systems has progress well to further develop the design</a:t>
            </a:r>
          </a:p>
          <a:p>
            <a:r>
              <a:rPr lang="en-US" sz="2800" dirty="0"/>
              <a:t>Scope is understood and meets </a:t>
            </a:r>
            <a:r>
              <a:rPr lang="en-US" dirty="0"/>
              <a:t>F</a:t>
            </a:r>
            <a:r>
              <a:rPr lang="en-US" sz="2800" dirty="0"/>
              <a:t>TS performance requirements</a:t>
            </a:r>
          </a:p>
          <a:p>
            <a:r>
              <a:rPr lang="en-US" sz="2800" dirty="0"/>
              <a:t>Interfaces for Target Controls are well defined for this stage of the project</a:t>
            </a:r>
          </a:p>
          <a:p>
            <a:r>
              <a:rPr lang="en-US" sz="2800" dirty="0"/>
              <a:t>Activities and cost are well developed and will be refined as the Target Systems design evolves</a:t>
            </a:r>
          </a:p>
          <a:p>
            <a:r>
              <a:rPr lang="en-US" sz="2800" dirty="0"/>
              <a:t>Schedule is integrated with Target Systems design schedule to support project completion dates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C63D9BF-3625-4253-8E3F-272C29822D20}"/>
              </a:ext>
            </a:extLst>
          </p:cNvPr>
          <p:cNvSpPr txBox="1">
            <a:spLocks/>
          </p:cNvSpPr>
          <p:nvPr/>
        </p:nvSpPr>
        <p:spPr bwMode="auto">
          <a:xfrm>
            <a:off x="3843145" y="5036849"/>
            <a:ext cx="4603243" cy="10668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entury Gothic" panose="020B0502020202020204" pitchFamily="34" charset="0"/>
              <a:buNone/>
            </a:pPr>
            <a:r>
              <a:rPr lang="en-US" b="1" dirty="0">
                <a:solidFill>
                  <a:schemeClr val="tx2"/>
                </a:solidFill>
              </a:rPr>
              <a:t>Thank you for your time!</a:t>
            </a:r>
          </a:p>
          <a:p>
            <a:pPr marL="0" indent="0" algn="ctr">
              <a:buFont typeface="Century Gothic" panose="020B0502020202020204" pitchFamily="34" charset="0"/>
              <a:buNone/>
            </a:pPr>
            <a:r>
              <a:rPr lang="en-US" b="1" dirty="0">
                <a:solidFill>
                  <a:schemeClr val="tx2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562247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F4864-BC8D-0140-8447-FBCA324BB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08" y="365125"/>
            <a:ext cx="11582402" cy="535531"/>
          </a:xfrm>
        </p:spPr>
        <p:txBody>
          <a:bodyPr/>
          <a:lstStyle/>
          <a:p>
            <a:r>
              <a:rPr lang="en-US" dirty="0"/>
              <a:t>P.5.10.3 Design Phases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D9527C-36CA-4817-8794-3C395ECFD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693" y="2974308"/>
            <a:ext cx="9172575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61F8BA1-1B73-4D7D-8BB2-C82093641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4" y="947148"/>
            <a:ext cx="7215207" cy="5355074"/>
          </a:xfrm>
        </p:spPr>
        <p:txBody>
          <a:bodyPr/>
          <a:lstStyle/>
          <a:p>
            <a:r>
              <a:rPr lang="en-US" sz="2400" dirty="0">
                <a:latin typeface="+mn-lt"/>
              </a:rPr>
              <a:t>Control Integration design are managed in Phases</a:t>
            </a:r>
          </a:p>
          <a:p>
            <a:pPr lvl="1"/>
            <a:r>
              <a:rPr lang="en-US" dirty="0">
                <a:latin typeface="+mn-lt"/>
              </a:rPr>
              <a:t>Phase 1 (Conceptual)</a:t>
            </a:r>
          </a:p>
          <a:p>
            <a:pPr lvl="1"/>
            <a:r>
              <a:rPr lang="en-US" dirty="0">
                <a:latin typeface="+mn-lt"/>
              </a:rPr>
              <a:t>Phase 2 (Preliminary)</a:t>
            </a:r>
          </a:p>
          <a:p>
            <a:pPr lvl="1"/>
            <a:r>
              <a:rPr lang="en-US" dirty="0">
                <a:latin typeface="+mn-lt"/>
              </a:rPr>
              <a:t>Phase 3 (Final)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36913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D109174-C9F9-4089-A3AD-52BF322B1E4F}"/>
              </a:ext>
            </a:extLst>
          </p:cNvPr>
          <p:cNvGrpSpPr/>
          <p:nvPr/>
        </p:nvGrpSpPr>
        <p:grpSpPr>
          <a:xfrm>
            <a:off x="9213055" y="916316"/>
            <a:ext cx="2564607" cy="1405258"/>
            <a:chOff x="9213055" y="916316"/>
            <a:chExt cx="2564607" cy="1405258"/>
          </a:xfrm>
        </p:grpSpPr>
        <p:pic>
          <p:nvPicPr>
            <p:cNvPr id="5" name="Content Placeholder 3">
              <a:extLst>
                <a:ext uri="{FF2B5EF4-FFF2-40B4-BE49-F238E27FC236}">
                  <a16:creationId xmlns:a16="http://schemas.microsoft.com/office/drawing/2014/main" id="{25FB0809-BD60-477E-8767-EFD3C437D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9245937" y="916316"/>
              <a:ext cx="2498009" cy="111846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325316-EA52-43F9-98DE-52516FA548BD}"/>
                </a:ext>
              </a:extLst>
            </p:cNvPr>
            <p:cNvSpPr txBox="1"/>
            <p:nvPr/>
          </p:nvSpPr>
          <p:spPr>
            <a:xfrm>
              <a:off x="9213055" y="2076892"/>
              <a:ext cx="2564607" cy="24468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b="1" dirty="0">
                  <a:latin typeface="+mn-lt"/>
                </a:rPr>
                <a:t>Ethernet IP Star Configuration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B41B66-556E-4AE7-80C3-4CD43DFBE3CE}"/>
              </a:ext>
            </a:extLst>
          </p:cNvPr>
          <p:cNvGrpSpPr/>
          <p:nvPr/>
        </p:nvGrpSpPr>
        <p:grpSpPr>
          <a:xfrm>
            <a:off x="8410574" y="4100187"/>
            <a:ext cx="3367088" cy="1950136"/>
            <a:chOff x="8410574" y="4453574"/>
            <a:chExt cx="3367088" cy="1950136"/>
          </a:xfrm>
        </p:grpSpPr>
        <p:pic>
          <p:nvPicPr>
            <p:cNvPr id="8" name="Content Placeholder 3">
              <a:extLst>
                <a:ext uri="{FF2B5EF4-FFF2-40B4-BE49-F238E27FC236}">
                  <a16:creationId xmlns:a16="http://schemas.microsoft.com/office/drawing/2014/main" id="{D60E32AA-BC25-436B-8051-61625FC11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8444427" y="4453574"/>
              <a:ext cx="3299519" cy="166479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0648EC4-A8FC-4CC6-A494-8416B16E1834}"/>
                </a:ext>
              </a:extLst>
            </p:cNvPr>
            <p:cNvSpPr txBox="1"/>
            <p:nvPr/>
          </p:nvSpPr>
          <p:spPr>
            <a:xfrm>
              <a:off x="8410574" y="6159028"/>
              <a:ext cx="3367088" cy="24468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b="1" dirty="0">
                  <a:latin typeface="+mn-lt"/>
                </a:rPr>
                <a:t>Ethernet IP Multiple Ring Configuration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475A37B-E746-4407-95F1-90515EA55DA3}"/>
              </a:ext>
            </a:extLst>
          </p:cNvPr>
          <p:cNvGrpSpPr/>
          <p:nvPr/>
        </p:nvGrpSpPr>
        <p:grpSpPr>
          <a:xfrm>
            <a:off x="7185607" y="1845529"/>
            <a:ext cx="2242725" cy="2541379"/>
            <a:chOff x="7710900" y="2390013"/>
            <a:chExt cx="2242725" cy="2541379"/>
          </a:xfrm>
        </p:grpSpPr>
        <p:pic>
          <p:nvPicPr>
            <p:cNvPr id="6" name="Content Placeholder 3">
              <a:extLst>
                <a:ext uri="{FF2B5EF4-FFF2-40B4-BE49-F238E27FC236}">
                  <a16:creationId xmlns:a16="http://schemas.microsoft.com/office/drawing/2014/main" id="{82EB56F7-3E3E-4697-955F-9A4DA7D448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7739"/>
            <a:stretch/>
          </p:blipFill>
          <p:spPr bwMode="auto">
            <a:xfrm>
              <a:off x="7744807" y="2390013"/>
              <a:ext cx="2174703" cy="225465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1DA171-F9D6-4E70-AAB3-33F836DC7790}"/>
                </a:ext>
              </a:extLst>
            </p:cNvPr>
            <p:cNvSpPr txBox="1"/>
            <p:nvPr/>
          </p:nvSpPr>
          <p:spPr>
            <a:xfrm>
              <a:off x="7710900" y="4686710"/>
              <a:ext cx="2242725" cy="24468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b="1" dirty="0">
                  <a:latin typeface="+mn-lt"/>
                </a:rPr>
                <a:t>Ethernet IP Ring Configuration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P.5.10.3 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4" y="947148"/>
            <a:ext cx="7215207" cy="5355074"/>
          </a:xfrm>
        </p:spPr>
        <p:txBody>
          <a:bodyPr/>
          <a:lstStyle/>
          <a:p>
            <a:r>
              <a:rPr lang="en-US" sz="2400" dirty="0"/>
              <a:t>Diverse types of signals will be provided as deemed necessary to ensure reliability of the system</a:t>
            </a:r>
          </a:p>
          <a:p>
            <a:r>
              <a:rPr lang="en-US" sz="2400" dirty="0"/>
              <a:t>Signals critical to beam production will be redundant to ensure reliability and ensure uptime is maximized</a:t>
            </a:r>
          </a:p>
          <a:p>
            <a:r>
              <a:rPr lang="en-US" sz="2400" dirty="0"/>
              <a:t>Target Controls will be distributed to SNS standard PLCs/IOC pairs for each target subsystem to facilitate maintenance</a:t>
            </a:r>
          </a:p>
          <a:p>
            <a:r>
              <a:rPr lang="en-US" sz="2400" dirty="0"/>
              <a:t>PPU FTS control integration scope includes controls integration up to connectivity to instrumentations, Allen Bradley Control/Compact Logix PLC, Ethernet IP Ring topology architecture for redundancy, and operator interface (EPICS)</a:t>
            </a:r>
          </a:p>
          <a:p>
            <a:endParaRPr lang="en-US" sz="24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E946EF-6064-463C-BD89-03E2103C4836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1,4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489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P.5.10.3 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767" y="689110"/>
            <a:ext cx="6637070" cy="5355074"/>
          </a:xfrm>
        </p:spPr>
        <p:txBody>
          <a:bodyPr/>
          <a:lstStyle/>
          <a:p>
            <a:r>
              <a:rPr lang="en-US" sz="2400" dirty="0"/>
              <a:t>Hydrogen Refill System (HRS)</a:t>
            </a:r>
          </a:p>
          <a:p>
            <a:pPr lvl="1"/>
            <a:r>
              <a:rPr lang="en-US" sz="2000" dirty="0"/>
              <a:t>New PLC enclosure to control</a:t>
            </a:r>
          </a:p>
          <a:p>
            <a:pPr lvl="1"/>
            <a:r>
              <a:rPr lang="en-US" sz="2000" dirty="0"/>
              <a:t>Monitor CMS Hydrogen supply</a:t>
            </a:r>
          </a:p>
          <a:p>
            <a:pPr lvl="1"/>
            <a:r>
              <a:rPr lang="en-US" sz="2000" dirty="0"/>
              <a:t>Control cabinet will be in building 8760 compressor room</a:t>
            </a:r>
          </a:p>
          <a:p>
            <a:r>
              <a:rPr lang="en-US" sz="2400" dirty="0"/>
              <a:t>Mercury Off-Gas Treatment System (MOTS) </a:t>
            </a:r>
          </a:p>
          <a:p>
            <a:pPr lvl="1"/>
            <a:r>
              <a:rPr lang="en-US" sz="2000" dirty="0"/>
              <a:t>New PLC enclosure to control</a:t>
            </a:r>
          </a:p>
          <a:p>
            <a:pPr lvl="1"/>
            <a:r>
              <a:rPr lang="en-US" sz="2000" dirty="0"/>
              <a:t>Monitor Tritium and Xenon removal systems</a:t>
            </a:r>
          </a:p>
          <a:p>
            <a:pPr lvl="1"/>
            <a:r>
              <a:rPr lang="en-US" sz="2000" dirty="0"/>
              <a:t>Control Cabinet will be in building 8700 baseman</a:t>
            </a:r>
          </a:p>
          <a:p>
            <a:r>
              <a:rPr lang="en-US" sz="2400" dirty="0"/>
              <a:t>Gas Recirculation (GR)</a:t>
            </a:r>
          </a:p>
          <a:p>
            <a:pPr lvl="1"/>
            <a:r>
              <a:rPr lang="en-US" sz="2000" dirty="0"/>
              <a:t>New PLC enclosure to control and monitor Target Gas Injection</a:t>
            </a:r>
          </a:p>
          <a:p>
            <a:pPr lvl="1"/>
            <a:r>
              <a:rPr lang="en-US" sz="2000" dirty="0"/>
              <a:t>Include a Molecular Sieve as a subsystem. </a:t>
            </a:r>
          </a:p>
          <a:p>
            <a:pPr lvl="1"/>
            <a:r>
              <a:rPr lang="en-US" sz="2000" dirty="0"/>
              <a:t>Control Cabinet will be in building 8700 baseman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E946EF-6064-463C-BD89-03E2103C4836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1,4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DA8E9C-E057-4EBB-959A-3BD61283E60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17" t="14881" r="22583" b="28860"/>
          <a:stretch/>
        </p:blipFill>
        <p:spPr>
          <a:xfrm>
            <a:off x="6961238" y="813816"/>
            <a:ext cx="2378657" cy="24025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4A58F8-95E4-43C9-82D5-3FBC7C94B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7765" y="1836174"/>
            <a:ext cx="2312002" cy="30071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1431CE-CD12-41FC-A571-D32F83770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444" y="3470295"/>
            <a:ext cx="2382133" cy="30720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283F50-B9C3-4F6D-A9B0-CCCAE17B6CA0}"/>
              </a:ext>
            </a:extLst>
          </p:cNvPr>
          <p:cNvSpPr txBox="1"/>
          <p:nvPr/>
        </p:nvSpPr>
        <p:spPr>
          <a:xfrm>
            <a:off x="6961237" y="2969388"/>
            <a:ext cx="2378657" cy="2446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b="1" dirty="0">
                <a:latin typeface="+mn-lt"/>
              </a:rPr>
              <a:t>Hydrogen Refill System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0CA7A0-1B3E-456D-A319-2269FF7135C2}"/>
              </a:ext>
            </a:extLst>
          </p:cNvPr>
          <p:cNvSpPr txBox="1"/>
          <p:nvPr/>
        </p:nvSpPr>
        <p:spPr>
          <a:xfrm>
            <a:off x="9547766" y="4598689"/>
            <a:ext cx="2318452" cy="2446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b="1" dirty="0">
                <a:latin typeface="+mn-lt"/>
              </a:rPr>
              <a:t>Mercury of Treatment System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D062DE-F4BB-4843-9803-65F383F1E3DD}"/>
              </a:ext>
            </a:extLst>
          </p:cNvPr>
          <p:cNvSpPr txBox="1"/>
          <p:nvPr/>
        </p:nvSpPr>
        <p:spPr>
          <a:xfrm>
            <a:off x="7021444" y="6297702"/>
            <a:ext cx="2378656" cy="2446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b="1" dirty="0">
                <a:latin typeface="+mn-lt"/>
              </a:rPr>
              <a:t>Gas Recirculation</a:t>
            </a:r>
          </a:p>
        </p:txBody>
      </p:sp>
    </p:spTree>
    <p:extLst>
      <p:ext uri="{BB962C8B-B14F-4D97-AF65-F5344CB8AC3E}">
        <p14:creationId xmlns:p14="http://schemas.microsoft.com/office/powerpoint/2010/main" val="649687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96322C6-AD0C-464A-8E8F-69C019540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768" y="4281905"/>
            <a:ext cx="3513062" cy="246935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2C494CE-2D86-47FC-8A82-BC456676D5A3}"/>
              </a:ext>
            </a:extLst>
          </p:cNvPr>
          <p:cNvGrpSpPr/>
          <p:nvPr/>
        </p:nvGrpSpPr>
        <p:grpSpPr>
          <a:xfrm>
            <a:off x="6216883" y="365760"/>
            <a:ext cx="3016223" cy="2569028"/>
            <a:chOff x="6755147" y="813816"/>
            <a:chExt cx="3016223" cy="25690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240CBC-5B1C-4B11-8D79-B6213D781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55147" y="813816"/>
              <a:ext cx="3016223" cy="232434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BB132B4-3423-4837-B189-0ABF1A5A5B98}"/>
                </a:ext>
              </a:extLst>
            </p:cNvPr>
            <p:cNvSpPr txBox="1"/>
            <p:nvPr/>
          </p:nvSpPr>
          <p:spPr>
            <a:xfrm>
              <a:off x="6755147" y="3138162"/>
              <a:ext cx="3016222" cy="24468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b="1" dirty="0">
                  <a:latin typeface="+mn-lt"/>
                </a:rPr>
                <a:t>Gas Panel 10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P.5.10.3 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947148"/>
            <a:ext cx="6253612" cy="5355074"/>
          </a:xfrm>
        </p:spPr>
        <p:txBody>
          <a:bodyPr/>
          <a:lstStyle/>
          <a:p>
            <a:r>
              <a:rPr lang="en-US" sz="2400" dirty="0"/>
              <a:t>Gas Panel 10 (GP10) </a:t>
            </a:r>
          </a:p>
          <a:p>
            <a:pPr lvl="1"/>
            <a:r>
              <a:rPr lang="en-US" sz="2000" dirty="0"/>
              <a:t>Control cabinet 8780 upgrade</a:t>
            </a:r>
          </a:p>
          <a:p>
            <a:pPr lvl="1"/>
            <a:r>
              <a:rPr lang="en-US" sz="2000" dirty="0"/>
              <a:t>Additional PLC in the Mercury Loop Recovery</a:t>
            </a:r>
          </a:p>
          <a:p>
            <a:r>
              <a:rPr lang="en-US" sz="2400" dirty="0"/>
              <a:t>Catalyst </a:t>
            </a:r>
          </a:p>
          <a:p>
            <a:pPr lvl="1"/>
            <a:r>
              <a:rPr lang="en-US" sz="2000" dirty="0"/>
              <a:t>Adding six Pressure Transmitters and six Temperature Transmitters in existing CMS circulator system</a:t>
            </a:r>
          </a:p>
          <a:p>
            <a:pPr lvl="1"/>
            <a:r>
              <a:rPr lang="en-US" sz="2000" dirty="0"/>
              <a:t>Drawings will be upgraded</a:t>
            </a:r>
          </a:p>
          <a:p>
            <a:r>
              <a:rPr lang="en-US" sz="2400" dirty="0"/>
              <a:t>Mercury Process System (MPS) </a:t>
            </a:r>
          </a:p>
          <a:p>
            <a:pPr lvl="1"/>
            <a:r>
              <a:rPr lang="en-US" sz="2000" dirty="0"/>
              <a:t>Adding Level Sensor for the Mercury Pump Overflow Tank</a:t>
            </a:r>
          </a:p>
          <a:p>
            <a:pPr lvl="1"/>
            <a:r>
              <a:rPr lang="en-US" sz="2000" dirty="0"/>
              <a:t>Cabinet 8530 drawings will be upgraded </a:t>
            </a:r>
          </a:p>
          <a:p>
            <a:pPr lvl="1"/>
            <a:r>
              <a:rPr lang="en-US" sz="2000" dirty="0"/>
              <a:t>The preferred design concept is to make use of the existing Rocket GLS penetration and junction boxes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E946EF-6064-463C-BD89-03E2103C4836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1,4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25BAE6-CEF1-4377-91BC-C3E7FF6B50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" t="383"/>
          <a:stretch/>
        </p:blipFill>
        <p:spPr>
          <a:xfrm>
            <a:off x="8381808" y="2304024"/>
            <a:ext cx="3756074" cy="24280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EB2257-3B6C-4DB8-9EAF-4FD209E9C4BC}"/>
              </a:ext>
            </a:extLst>
          </p:cNvPr>
          <p:cNvSpPr txBox="1"/>
          <p:nvPr/>
        </p:nvSpPr>
        <p:spPr>
          <a:xfrm>
            <a:off x="8489912" y="4435312"/>
            <a:ext cx="3540163" cy="24468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b="1" dirty="0">
                <a:latin typeface="+mn-lt"/>
              </a:rPr>
              <a:t>Catalyst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427151-A5A4-4CD9-9730-3BD9B898161D}"/>
              </a:ext>
            </a:extLst>
          </p:cNvPr>
          <p:cNvSpPr txBox="1"/>
          <p:nvPr/>
        </p:nvSpPr>
        <p:spPr>
          <a:xfrm>
            <a:off x="6507955" y="6443622"/>
            <a:ext cx="3305176" cy="24468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b="1" dirty="0">
                <a:latin typeface="+mn-lt"/>
              </a:rPr>
              <a:t>Mercury Process System</a:t>
            </a:r>
          </a:p>
        </p:txBody>
      </p:sp>
    </p:spTree>
    <p:extLst>
      <p:ext uri="{BB962C8B-B14F-4D97-AF65-F5344CB8AC3E}">
        <p14:creationId xmlns:p14="http://schemas.microsoft.com/office/powerpoint/2010/main" val="273159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P.5.10.3 Organization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313DEDE-D589-4D0A-95AA-6163C5ECCC8A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5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55550E-28F5-43F2-BFAE-61BDFBE1EBAB}"/>
              </a:ext>
            </a:extLst>
          </p:cNvPr>
          <p:cNvGrpSpPr/>
          <p:nvPr/>
        </p:nvGrpSpPr>
        <p:grpSpPr>
          <a:xfrm>
            <a:off x="497774" y="-869948"/>
            <a:ext cx="10745258" cy="6499698"/>
            <a:chOff x="12958" y="13768"/>
            <a:chExt cx="10745258" cy="6499698"/>
          </a:xfrm>
        </p:grpSpPr>
        <p:grpSp>
          <p:nvGrpSpPr>
            <p:cNvPr id="758" name="object 2">
              <a:extLst>
                <a:ext uri="{FF2B5EF4-FFF2-40B4-BE49-F238E27FC236}">
                  <a16:creationId xmlns:a16="http://schemas.microsoft.com/office/drawing/2014/main" id="{51EE3498-08B8-4C1A-A1A3-E3F698728314}"/>
                </a:ext>
              </a:extLst>
            </p:cNvPr>
            <p:cNvGrpSpPr/>
            <p:nvPr/>
          </p:nvGrpSpPr>
          <p:grpSpPr>
            <a:xfrm>
              <a:off x="4112751" y="1918690"/>
              <a:ext cx="1851660" cy="750570"/>
              <a:chOff x="4112751" y="1918690"/>
              <a:chExt cx="1851660" cy="750570"/>
            </a:xfrm>
          </p:grpSpPr>
          <p:pic>
            <p:nvPicPr>
              <p:cNvPr id="759" name="object 3">
                <a:extLst>
                  <a:ext uri="{FF2B5EF4-FFF2-40B4-BE49-F238E27FC236}">
                    <a16:creationId xmlns:a16="http://schemas.microsoft.com/office/drawing/2014/main" id="{3A5127E0-8D58-4EC2-BBB8-D90CD38AE60D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130497" y="1935259"/>
                <a:ext cx="1833720" cy="733851"/>
              </a:xfrm>
              <a:prstGeom prst="rect">
                <a:avLst/>
              </a:prstGeom>
            </p:spPr>
          </p:pic>
          <p:pic>
            <p:nvPicPr>
              <p:cNvPr id="760" name="object 4">
                <a:extLst>
                  <a:ext uri="{FF2B5EF4-FFF2-40B4-BE49-F238E27FC236}">
                    <a16:creationId xmlns:a16="http://schemas.microsoft.com/office/drawing/2014/main" id="{C5DDF3B9-B9D9-4727-B82F-7FA6A59F189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112751" y="1918690"/>
                <a:ext cx="1827169" cy="731353"/>
              </a:xfrm>
              <a:prstGeom prst="rect">
                <a:avLst/>
              </a:prstGeom>
            </p:spPr>
          </p:pic>
        </p:grpSp>
        <p:sp>
          <p:nvSpPr>
            <p:cNvPr id="761" name="object 5">
              <a:extLst>
                <a:ext uri="{FF2B5EF4-FFF2-40B4-BE49-F238E27FC236}">
                  <a16:creationId xmlns:a16="http://schemas.microsoft.com/office/drawing/2014/main" id="{9888441F-F046-4BE4-A305-27FBAC1FC9D7}"/>
                </a:ext>
              </a:extLst>
            </p:cNvPr>
            <p:cNvSpPr txBox="1"/>
            <p:nvPr/>
          </p:nvSpPr>
          <p:spPr>
            <a:xfrm>
              <a:off x="4115586" y="1930433"/>
              <a:ext cx="1813560" cy="708660"/>
            </a:xfrm>
            <a:prstGeom prst="rect">
              <a:avLst/>
            </a:prstGeom>
            <a:ln w="25849">
              <a:solidFill>
                <a:srgbClr val="404040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sz="1350">
                <a:latin typeface="Times New Roman"/>
                <a:cs typeface="Times New Roman"/>
              </a:endParaRPr>
            </a:p>
            <a:p>
              <a:pPr marL="8890" algn="ctr">
                <a:lnSpc>
                  <a:spcPct val="100000"/>
                </a:lnSpc>
              </a:pPr>
              <a:r>
                <a:rPr sz="1000" b="1" spc="-5" dirty="0">
                  <a:latin typeface="Arial"/>
                  <a:cs typeface="Arial"/>
                </a:rPr>
                <a:t>P.5</a:t>
              </a:r>
              <a:r>
                <a:rPr sz="1000" b="1" spc="-20" dirty="0">
                  <a:latin typeface="Arial"/>
                  <a:cs typeface="Arial"/>
                </a:rPr>
                <a:t> </a:t>
              </a:r>
              <a:r>
                <a:rPr sz="1000" b="1" spc="-5" dirty="0">
                  <a:latin typeface="Arial"/>
                  <a:cs typeface="Arial"/>
                </a:rPr>
                <a:t>First</a:t>
              </a:r>
              <a:r>
                <a:rPr sz="1000" b="1" spc="-15" dirty="0">
                  <a:latin typeface="Arial"/>
                  <a:cs typeface="Arial"/>
                </a:rPr>
                <a:t> </a:t>
              </a:r>
              <a:r>
                <a:rPr sz="1000" b="1" spc="-5" dirty="0">
                  <a:latin typeface="Arial"/>
                  <a:cs typeface="Arial"/>
                </a:rPr>
                <a:t>Target</a:t>
              </a:r>
              <a:r>
                <a:rPr sz="1000" b="1" spc="-20" dirty="0">
                  <a:latin typeface="Arial"/>
                  <a:cs typeface="Arial"/>
                </a:rPr>
                <a:t> </a:t>
              </a:r>
              <a:r>
                <a:rPr sz="1000" b="1" spc="-5" dirty="0">
                  <a:latin typeface="Arial"/>
                  <a:cs typeface="Arial"/>
                </a:rPr>
                <a:t>Systems</a:t>
              </a:r>
              <a:endParaRPr sz="1000">
                <a:latin typeface="Arial"/>
                <a:cs typeface="Arial"/>
              </a:endParaRPr>
            </a:p>
            <a:p>
              <a:pPr marL="8255" algn="ctr">
                <a:lnSpc>
                  <a:spcPct val="100000"/>
                </a:lnSpc>
                <a:spcBef>
                  <a:spcPts val="10"/>
                </a:spcBef>
              </a:pPr>
              <a:r>
                <a:rPr sz="900" spc="-5" dirty="0">
                  <a:latin typeface="Arial"/>
                  <a:cs typeface="Arial"/>
                </a:rPr>
                <a:t>Bernie</a:t>
              </a:r>
              <a:r>
                <a:rPr sz="900" spc="-40" dirty="0">
                  <a:latin typeface="Arial"/>
                  <a:cs typeface="Arial"/>
                </a:rPr>
                <a:t> </a:t>
              </a:r>
              <a:r>
                <a:rPr sz="900" spc="-5" dirty="0">
                  <a:latin typeface="Arial"/>
                  <a:cs typeface="Arial"/>
                </a:rPr>
                <a:t>Riemer</a:t>
              </a:r>
              <a:endParaRPr sz="900">
                <a:latin typeface="Arial"/>
                <a:cs typeface="Arial"/>
              </a:endParaRPr>
            </a:p>
          </p:txBody>
        </p:sp>
        <p:grpSp>
          <p:nvGrpSpPr>
            <p:cNvPr id="762" name="object 6">
              <a:extLst>
                <a:ext uri="{FF2B5EF4-FFF2-40B4-BE49-F238E27FC236}">
                  <a16:creationId xmlns:a16="http://schemas.microsoft.com/office/drawing/2014/main" id="{EF9BBF6F-803D-481C-BAC7-A03B4C55B197}"/>
                </a:ext>
              </a:extLst>
            </p:cNvPr>
            <p:cNvGrpSpPr/>
            <p:nvPr/>
          </p:nvGrpSpPr>
          <p:grpSpPr>
            <a:xfrm>
              <a:off x="2193251" y="2947283"/>
              <a:ext cx="753745" cy="708025"/>
              <a:chOff x="2193251" y="2947283"/>
              <a:chExt cx="753745" cy="708025"/>
            </a:xfrm>
          </p:grpSpPr>
          <p:pic>
            <p:nvPicPr>
              <p:cNvPr id="763" name="object 7">
                <a:extLst>
                  <a:ext uri="{FF2B5EF4-FFF2-40B4-BE49-F238E27FC236}">
                    <a16:creationId xmlns:a16="http://schemas.microsoft.com/office/drawing/2014/main" id="{DDC29D1F-CA83-4F2E-96A3-C46C035611B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212627" y="2965034"/>
                <a:ext cx="734282" cy="689742"/>
              </a:xfrm>
              <a:prstGeom prst="rect">
                <a:avLst/>
              </a:prstGeom>
            </p:spPr>
          </p:pic>
          <p:pic>
            <p:nvPicPr>
              <p:cNvPr id="764" name="object 8">
                <a:extLst>
                  <a:ext uri="{FF2B5EF4-FFF2-40B4-BE49-F238E27FC236}">
                    <a16:creationId xmlns:a16="http://schemas.microsoft.com/office/drawing/2014/main" id="{5D939062-CB2B-41C4-98C0-BB5CF32A6A9A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193251" y="2947283"/>
                <a:ext cx="731353" cy="685188"/>
              </a:xfrm>
              <a:prstGeom prst="rect">
                <a:avLst/>
              </a:prstGeom>
            </p:spPr>
          </p:pic>
        </p:grpSp>
        <p:sp>
          <p:nvSpPr>
            <p:cNvPr id="765" name="object 9">
              <a:extLst>
                <a:ext uri="{FF2B5EF4-FFF2-40B4-BE49-F238E27FC236}">
                  <a16:creationId xmlns:a16="http://schemas.microsoft.com/office/drawing/2014/main" id="{C1D71A2C-591E-4AD6-BEF1-D3A7DC20BE7F}"/>
                </a:ext>
              </a:extLst>
            </p:cNvPr>
            <p:cNvSpPr txBox="1"/>
            <p:nvPr/>
          </p:nvSpPr>
          <p:spPr>
            <a:xfrm>
              <a:off x="2193251" y="2947283"/>
              <a:ext cx="731520" cy="6858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27940" rIns="0" bIns="0" rtlCol="0">
              <a:spAutoFit/>
            </a:bodyPr>
            <a:lstStyle/>
            <a:p>
              <a:pPr marL="156845" marR="26670" indent="-121920">
                <a:lnSpc>
                  <a:spcPct val="100000"/>
                </a:lnSpc>
                <a:spcBef>
                  <a:spcPts val="220"/>
                </a:spcBef>
              </a:pPr>
              <a:r>
                <a:rPr sz="800" b="1" spc="-5" dirty="0">
                  <a:latin typeface="Arial"/>
                  <a:cs typeface="Arial"/>
                </a:rPr>
                <a:t>P</a:t>
              </a:r>
              <a:r>
                <a:rPr sz="800" b="1" spc="-10" dirty="0">
                  <a:latin typeface="Arial"/>
                  <a:cs typeface="Arial"/>
                </a:rPr>
                <a:t>.</a:t>
              </a:r>
              <a:r>
                <a:rPr sz="800" b="1" spc="-5" dirty="0">
                  <a:latin typeface="Arial"/>
                  <a:cs typeface="Arial"/>
                </a:rPr>
                <a:t>5.3</a:t>
              </a:r>
              <a:r>
                <a:rPr sz="800" b="1" dirty="0">
                  <a:latin typeface="Arial"/>
                  <a:cs typeface="Arial"/>
                </a:rPr>
                <a:t> </a:t>
              </a:r>
              <a:r>
                <a:rPr sz="800" b="1" spc="-5" dirty="0">
                  <a:latin typeface="Arial"/>
                  <a:cs typeface="Arial"/>
                </a:rPr>
                <a:t>Me</a:t>
              </a:r>
              <a:r>
                <a:rPr sz="800" b="1" spc="-10" dirty="0">
                  <a:latin typeface="Arial"/>
                  <a:cs typeface="Arial"/>
                </a:rPr>
                <a:t>r</a:t>
              </a:r>
              <a:r>
                <a:rPr sz="800" b="1" spc="-5" dirty="0">
                  <a:latin typeface="Arial"/>
                  <a:cs typeface="Arial"/>
                </a:rPr>
                <a:t>cury  Process </a:t>
              </a:r>
              <a:r>
                <a:rPr sz="800" b="1" dirty="0">
                  <a:latin typeface="Arial"/>
                  <a:cs typeface="Arial"/>
                </a:rPr>
                <a:t> </a:t>
              </a:r>
              <a:r>
                <a:rPr sz="800" b="1" spc="-5" dirty="0">
                  <a:latin typeface="Arial"/>
                  <a:cs typeface="Arial"/>
                </a:rPr>
                <a:t>Systems </a:t>
              </a:r>
              <a:r>
                <a:rPr sz="800" b="1" dirty="0">
                  <a:latin typeface="Arial"/>
                  <a:cs typeface="Arial"/>
                </a:rPr>
                <a:t> </a:t>
              </a:r>
              <a:r>
                <a:rPr sz="800" spc="-5" dirty="0">
                  <a:latin typeface="Arial"/>
                  <a:cs typeface="Arial"/>
                </a:rPr>
                <a:t>Makayla </a:t>
              </a:r>
              <a:r>
                <a:rPr sz="800" dirty="0">
                  <a:latin typeface="Arial"/>
                  <a:cs typeface="Arial"/>
                </a:rPr>
                <a:t> </a:t>
              </a:r>
              <a:r>
                <a:rPr sz="800" spc="-5" dirty="0">
                  <a:latin typeface="Arial"/>
                  <a:cs typeface="Arial"/>
                </a:rPr>
                <a:t>Edwards</a:t>
              </a:r>
              <a:endParaRPr sz="800">
                <a:latin typeface="Arial"/>
                <a:cs typeface="Arial"/>
              </a:endParaRPr>
            </a:p>
          </p:txBody>
        </p:sp>
        <p:grpSp>
          <p:nvGrpSpPr>
            <p:cNvPr id="766" name="object 10">
              <a:extLst>
                <a:ext uri="{FF2B5EF4-FFF2-40B4-BE49-F238E27FC236}">
                  <a16:creationId xmlns:a16="http://schemas.microsoft.com/office/drawing/2014/main" id="{C0868B44-8B48-4991-A489-D3B12B0F2A6B}"/>
                </a:ext>
              </a:extLst>
            </p:cNvPr>
            <p:cNvGrpSpPr/>
            <p:nvPr/>
          </p:nvGrpSpPr>
          <p:grpSpPr>
            <a:xfrm>
              <a:off x="2552983" y="2643693"/>
              <a:ext cx="5258435" cy="1011555"/>
              <a:chOff x="2552983" y="2643693"/>
              <a:chExt cx="5258435" cy="1011555"/>
            </a:xfrm>
          </p:grpSpPr>
          <p:sp>
            <p:nvSpPr>
              <p:cNvPr id="767" name="object 11">
                <a:extLst>
                  <a:ext uri="{FF2B5EF4-FFF2-40B4-BE49-F238E27FC236}">
                    <a16:creationId xmlns:a16="http://schemas.microsoft.com/office/drawing/2014/main" id="{4D2620AA-FCC5-4CB1-AEC3-44897B591880}"/>
                  </a:ext>
                </a:extLst>
              </p:cNvPr>
              <p:cNvSpPr/>
              <p:nvPr/>
            </p:nvSpPr>
            <p:spPr>
              <a:xfrm>
                <a:off x="2559333" y="2650043"/>
                <a:ext cx="2467610" cy="297815"/>
              </a:xfrm>
              <a:custGeom>
                <a:avLst/>
                <a:gdLst/>
                <a:ahLst/>
                <a:cxnLst/>
                <a:rect l="l" t="t" r="r" b="b"/>
                <a:pathLst>
                  <a:path w="2467610" h="297814">
                    <a:moveTo>
                      <a:pt x="2467003" y="0"/>
                    </a:moveTo>
                    <a:lnTo>
                      <a:pt x="2467003" y="183040"/>
                    </a:lnTo>
                    <a:lnTo>
                      <a:pt x="0" y="183040"/>
                    </a:lnTo>
                    <a:lnTo>
                      <a:pt x="0" y="297239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68" name="object 12">
                <a:extLst>
                  <a:ext uri="{FF2B5EF4-FFF2-40B4-BE49-F238E27FC236}">
                    <a16:creationId xmlns:a16="http://schemas.microsoft.com/office/drawing/2014/main" id="{58EA266B-13BA-4F57-8BA8-A81433F3733E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076609" y="2965034"/>
                <a:ext cx="734651" cy="689742"/>
              </a:xfrm>
              <a:prstGeom prst="rect">
                <a:avLst/>
              </a:prstGeom>
            </p:spPr>
          </p:pic>
          <p:pic>
            <p:nvPicPr>
              <p:cNvPr id="769" name="object 13">
                <a:extLst>
                  <a:ext uri="{FF2B5EF4-FFF2-40B4-BE49-F238E27FC236}">
                    <a16:creationId xmlns:a16="http://schemas.microsoft.com/office/drawing/2014/main" id="{5C081045-11BE-48F8-A25B-48167310F05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059225" y="2947283"/>
                <a:ext cx="731353" cy="685188"/>
              </a:xfrm>
              <a:prstGeom prst="rect">
                <a:avLst/>
              </a:prstGeom>
            </p:spPr>
          </p:pic>
        </p:grpSp>
        <p:sp>
          <p:nvSpPr>
            <p:cNvPr id="770" name="object 14">
              <a:extLst>
                <a:ext uri="{FF2B5EF4-FFF2-40B4-BE49-F238E27FC236}">
                  <a16:creationId xmlns:a16="http://schemas.microsoft.com/office/drawing/2014/main" id="{4FE3EE7C-DDE1-4344-9B4B-86276151CF2E}"/>
                </a:ext>
              </a:extLst>
            </p:cNvPr>
            <p:cNvSpPr txBox="1"/>
            <p:nvPr/>
          </p:nvSpPr>
          <p:spPr>
            <a:xfrm>
              <a:off x="7059224" y="2947283"/>
              <a:ext cx="731520" cy="6858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sz="900">
                <a:latin typeface="Times New Roman"/>
                <a:cs typeface="Times New Roman"/>
              </a:endParaRPr>
            </a:p>
            <a:p>
              <a:pPr marL="86360">
                <a:lnSpc>
                  <a:spcPts val="960"/>
                </a:lnSpc>
                <a:spcBef>
                  <a:spcPts val="625"/>
                </a:spcBef>
              </a:pPr>
              <a:r>
                <a:rPr sz="800" b="1" spc="-5" dirty="0">
                  <a:latin typeface="Arial"/>
                  <a:cs typeface="Arial"/>
                </a:rPr>
                <a:t>P.5.8</a:t>
              </a:r>
              <a:r>
                <a:rPr sz="800" b="1" spc="-40" dirty="0">
                  <a:latin typeface="Arial"/>
                  <a:cs typeface="Arial"/>
                </a:rPr>
                <a:t> </a:t>
              </a:r>
              <a:r>
                <a:rPr sz="800" b="1" spc="-5" dirty="0">
                  <a:latin typeface="Arial"/>
                  <a:cs typeface="Arial"/>
                </a:rPr>
                <a:t>MOTS</a:t>
              </a:r>
              <a:endParaRPr sz="800">
                <a:latin typeface="Arial"/>
                <a:cs typeface="Arial"/>
              </a:endParaRPr>
            </a:p>
            <a:p>
              <a:pPr marL="24765">
                <a:lnSpc>
                  <a:spcPts val="960"/>
                </a:lnSpc>
              </a:pPr>
              <a:r>
                <a:rPr sz="800" spc="-5" dirty="0">
                  <a:latin typeface="Arial"/>
                  <a:cs typeface="Arial"/>
                </a:rPr>
                <a:t>Greg</a:t>
              </a:r>
              <a:r>
                <a:rPr sz="800" spc="-40" dirty="0">
                  <a:latin typeface="Arial"/>
                  <a:cs typeface="Arial"/>
                </a:rPr>
                <a:t> </a:t>
              </a:r>
              <a:r>
                <a:rPr sz="800" spc="-5" dirty="0">
                  <a:latin typeface="Arial"/>
                  <a:cs typeface="Arial"/>
                </a:rPr>
                <a:t>Stephens</a:t>
              </a:r>
              <a:endParaRPr sz="800">
                <a:latin typeface="Arial"/>
                <a:cs typeface="Arial"/>
              </a:endParaRPr>
            </a:p>
          </p:txBody>
        </p:sp>
        <p:grpSp>
          <p:nvGrpSpPr>
            <p:cNvPr id="771" name="object 15">
              <a:extLst>
                <a:ext uri="{FF2B5EF4-FFF2-40B4-BE49-F238E27FC236}">
                  <a16:creationId xmlns:a16="http://schemas.microsoft.com/office/drawing/2014/main" id="{1793F87B-CFFB-4297-BA93-1B08CCF03472}"/>
                </a:ext>
              </a:extLst>
            </p:cNvPr>
            <p:cNvGrpSpPr/>
            <p:nvPr/>
          </p:nvGrpSpPr>
          <p:grpSpPr>
            <a:xfrm>
              <a:off x="5019986" y="2643693"/>
              <a:ext cx="2411730" cy="1011555"/>
              <a:chOff x="5019986" y="2643693"/>
              <a:chExt cx="2411730" cy="1011555"/>
            </a:xfrm>
          </p:grpSpPr>
          <p:sp>
            <p:nvSpPr>
              <p:cNvPr id="772" name="object 16">
                <a:extLst>
                  <a:ext uri="{FF2B5EF4-FFF2-40B4-BE49-F238E27FC236}">
                    <a16:creationId xmlns:a16="http://schemas.microsoft.com/office/drawing/2014/main" id="{995075A6-D0A7-4C50-97D9-F44FFECD1481}"/>
                  </a:ext>
                </a:extLst>
              </p:cNvPr>
              <p:cNvSpPr/>
              <p:nvPr/>
            </p:nvSpPr>
            <p:spPr>
              <a:xfrm>
                <a:off x="5026336" y="2650043"/>
                <a:ext cx="2399030" cy="297815"/>
              </a:xfrm>
              <a:custGeom>
                <a:avLst/>
                <a:gdLst/>
                <a:ahLst/>
                <a:cxnLst/>
                <a:rect l="l" t="t" r="r" b="b"/>
                <a:pathLst>
                  <a:path w="2399029" h="297814">
                    <a:moveTo>
                      <a:pt x="0" y="0"/>
                    </a:moveTo>
                    <a:lnTo>
                      <a:pt x="0" y="183040"/>
                    </a:lnTo>
                    <a:lnTo>
                      <a:pt x="2398970" y="183040"/>
                    </a:lnTo>
                    <a:lnTo>
                      <a:pt x="2398970" y="297239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73" name="object 17">
                <a:extLst>
                  <a:ext uri="{FF2B5EF4-FFF2-40B4-BE49-F238E27FC236}">
                    <a16:creationId xmlns:a16="http://schemas.microsoft.com/office/drawing/2014/main" id="{65F22491-7861-4519-BCED-5D7FAC20645A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6118040" y="2965034"/>
                <a:ext cx="734282" cy="689742"/>
              </a:xfrm>
              <a:prstGeom prst="rect">
                <a:avLst/>
              </a:prstGeom>
            </p:spPr>
          </p:pic>
          <p:pic>
            <p:nvPicPr>
              <p:cNvPr id="774" name="object 18">
                <a:extLst>
                  <a:ext uri="{FF2B5EF4-FFF2-40B4-BE49-F238E27FC236}">
                    <a16:creationId xmlns:a16="http://schemas.microsoft.com/office/drawing/2014/main" id="{CF23E2BF-C26D-4843-9E29-FE72FECC69F1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100285" y="2947283"/>
                <a:ext cx="730543" cy="685188"/>
              </a:xfrm>
              <a:prstGeom prst="rect">
                <a:avLst/>
              </a:prstGeom>
            </p:spPr>
          </p:pic>
        </p:grpSp>
        <p:sp>
          <p:nvSpPr>
            <p:cNvPr id="775" name="object 19">
              <a:extLst>
                <a:ext uri="{FF2B5EF4-FFF2-40B4-BE49-F238E27FC236}">
                  <a16:creationId xmlns:a16="http://schemas.microsoft.com/office/drawing/2014/main" id="{5BA359AF-690A-4614-85CA-5FEBBFC39795}"/>
                </a:ext>
              </a:extLst>
            </p:cNvPr>
            <p:cNvSpPr txBox="1"/>
            <p:nvPr/>
          </p:nvSpPr>
          <p:spPr>
            <a:xfrm>
              <a:off x="6100285" y="2947283"/>
              <a:ext cx="730885" cy="6858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88265" rIns="0" bIns="0" rtlCol="0">
              <a:spAutoFit/>
            </a:bodyPr>
            <a:lstStyle/>
            <a:p>
              <a:pPr marL="635" algn="ctr">
                <a:lnSpc>
                  <a:spcPct val="100000"/>
                </a:lnSpc>
                <a:spcBef>
                  <a:spcPts val="695"/>
                </a:spcBef>
              </a:pPr>
              <a:r>
                <a:rPr sz="800" b="1" spc="-5" dirty="0">
                  <a:latin typeface="Arial"/>
                  <a:cs typeface="Arial"/>
                </a:rPr>
                <a:t>P.5.7</a:t>
              </a:r>
              <a:endParaRPr sz="800">
                <a:latin typeface="Arial"/>
                <a:cs typeface="Arial"/>
              </a:endParaRPr>
            </a:p>
            <a:p>
              <a:pPr marL="103505" marR="93345" algn="ctr">
                <a:lnSpc>
                  <a:spcPct val="100000"/>
                </a:lnSpc>
                <a:spcBef>
                  <a:spcPts val="5"/>
                </a:spcBef>
              </a:pPr>
              <a:r>
                <a:rPr sz="800" b="1" spc="-5" dirty="0">
                  <a:latin typeface="Arial"/>
                  <a:cs typeface="Arial"/>
                </a:rPr>
                <a:t>Instrum</a:t>
              </a:r>
              <a:r>
                <a:rPr sz="800" b="1" spc="-10" dirty="0">
                  <a:latin typeface="Arial"/>
                  <a:cs typeface="Arial"/>
                </a:rPr>
                <a:t>e</a:t>
              </a:r>
              <a:r>
                <a:rPr sz="800" b="1" spc="-5" dirty="0">
                  <a:latin typeface="Arial"/>
                  <a:cs typeface="Arial"/>
                </a:rPr>
                <a:t>nt  System</a:t>
              </a:r>
              <a:endParaRPr sz="800">
                <a:latin typeface="Arial"/>
                <a:cs typeface="Arial"/>
              </a:endParaRPr>
            </a:p>
            <a:p>
              <a:pPr marL="1270" algn="ctr">
                <a:lnSpc>
                  <a:spcPct val="100000"/>
                </a:lnSpc>
              </a:pPr>
              <a:r>
                <a:rPr sz="800" spc="-5" dirty="0">
                  <a:latin typeface="Arial"/>
                  <a:cs typeface="Arial"/>
                </a:rPr>
                <a:t>Oscar</a:t>
              </a:r>
              <a:r>
                <a:rPr sz="800" spc="-40" dirty="0">
                  <a:latin typeface="Arial"/>
                  <a:cs typeface="Arial"/>
                </a:rPr>
                <a:t> </a:t>
              </a:r>
              <a:r>
                <a:rPr sz="800" spc="-5" dirty="0">
                  <a:latin typeface="Arial"/>
                  <a:cs typeface="Arial"/>
                </a:rPr>
                <a:t>Martinez</a:t>
              </a:r>
              <a:endParaRPr sz="800">
                <a:latin typeface="Arial"/>
                <a:cs typeface="Arial"/>
              </a:endParaRPr>
            </a:p>
          </p:txBody>
        </p:sp>
        <p:grpSp>
          <p:nvGrpSpPr>
            <p:cNvPr id="776" name="object 20">
              <a:extLst>
                <a:ext uri="{FF2B5EF4-FFF2-40B4-BE49-F238E27FC236}">
                  <a16:creationId xmlns:a16="http://schemas.microsoft.com/office/drawing/2014/main" id="{3CE8C250-6B2E-4757-A75F-50225B671F3E}"/>
                </a:ext>
              </a:extLst>
            </p:cNvPr>
            <p:cNvGrpSpPr/>
            <p:nvPr/>
          </p:nvGrpSpPr>
          <p:grpSpPr>
            <a:xfrm>
              <a:off x="3153001" y="2643693"/>
              <a:ext cx="3319145" cy="1011555"/>
              <a:chOff x="3153001" y="2643693"/>
              <a:chExt cx="3319145" cy="1011555"/>
            </a:xfrm>
          </p:grpSpPr>
          <p:sp>
            <p:nvSpPr>
              <p:cNvPr id="777" name="object 21">
                <a:extLst>
                  <a:ext uri="{FF2B5EF4-FFF2-40B4-BE49-F238E27FC236}">
                    <a16:creationId xmlns:a16="http://schemas.microsoft.com/office/drawing/2014/main" id="{70345F09-A865-457C-B245-21E69069ECE6}"/>
                  </a:ext>
                </a:extLst>
              </p:cNvPr>
              <p:cNvSpPr/>
              <p:nvPr/>
            </p:nvSpPr>
            <p:spPr>
              <a:xfrm>
                <a:off x="5026336" y="2650043"/>
                <a:ext cx="1439545" cy="297815"/>
              </a:xfrm>
              <a:custGeom>
                <a:avLst/>
                <a:gdLst/>
                <a:ahLst/>
                <a:cxnLst/>
                <a:rect l="l" t="t" r="r" b="b"/>
                <a:pathLst>
                  <a:path w="1439545" h="297814">
                    <a:moveTo>
                      <a:pt x="0" y="0"/>
                    </a:moveTo>
                    <a:lnTo>
                      <a:pt x="0" y="183040"/>
                    </a:lnTo>
                    <a:lnTo>
                      <a:pt x="1439220" y="183040"/>
                    </a:lnTo>
                    <a:lnTo>
                      <a:pt x="1439220" y="297239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78" name="object 22">
                <a:extLst>
                  <a:ext uri="{FF2B5EF4-FFF2-40B4-BE49-F238E27FC236}">
                    <a16:creationId xmlns:a16="http://schemas.microsoft.com/office/drawing/2014/main" id="{A31895D9-84AE-4547-9B3D-3F9C60F06672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3171567" y="2965034"/>
                <a:ext cx="734282" cy="689742"/>
              </a:xfrm>
              <a:prstGeom prst="rect">
                <a:avLst/>
              </a:prstGeom>
            </p:spPr>
          </p:pic>
          <p:pic>
            <p:nvPicPr>
              <p:cNvPr id="779" name="object 23">
                <a:extLst>
                  <a:ext uri="{FF2B5EF4-FFF2-40B4-BE49-F238E27FC236}">
                    <a16:creationId xmlns:a16="http://schemas.microsoft.com/office/drawing/2014/main" id="{40626CA4-CE58-41C2-B643-9DE9C8A22C17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153001" y="2947283"/>
                <a:ext cx="731353" cy="685188"/>
              </a:xfrm>
              <a:prstGeom prst="rect">
                <a:avLst/>
              </a:prstGeom>
            </p:spPr>
          </p:pic>
        </p:grpSp>
        <p:sp>
          <p:nvSpPr>
            <p:cNvPr id="780" name="object 24">
              <a:extLst>
                <a:ext uri="{FF2B5EF4-FFF2-40B4-BE49-F238E27FC236}">
                  <a16:creationId xmlns:a16="http://schemas.microsoft.com/office/drawing/2014/main" id="{7237A749-D2D4-4422-B91E-B120AFA736D5}"/>
                </a:ext>
              </a:extLst>
            </p:cNvPr>
            <p:cNvSpPr txBox="1"/>
            <p:nvPr/>
          </p:nvSpPr>
          <p:spPr>
            <a:xfrm>
              <a:off x="3153001" y="2947283"/>
              <a:ext cx="731520" cy="6858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27940" rIns="0" bIns="0" rtlCol="0">
              <a:spAutoFit/>
            </a:bodyPr>
            <a:lstStyle/>
            <a:p>
              <a:pPr algn="ctr">
                <a:lnSpc>
                  <a:spcPts val="960"/>
                </a:lnSpc>
                <a:spcBef>
                  <a:spcPts val="220"/>
                </a:spcBef>
              </a:pPr>
              <a:r>
                <a:rPr sz="800" b="1" spc="-5" dirty="0">
                  <a:latin typeface="Arial"/>
                  <a:cs typeface="Arial"/>
                </a:rPr>
                <a:t>P.5.4</a:t>
              </a:r>
              <a:endParaRPr sz="800">
                <a:latin typeface="Arial"/>
                <a:cs typeface="Arial"/>
              </a:endParaRPr>
            </a:p>
            <a:p>
              <a:pPr algn="ctr">
                <a:lnSpc>
                  <a:spcPts val="960"/>
                </a:lnSpc>
              </a:pPr>
              <a:r>
                <a:rPr sz="800" b="1" spc="-5" dirty="0">
                  <a:latin typeface="Arial"/>
                  <a:cs typeface="Arial"/>
                </a:rPr>
                <a:t>Moderator</a:t>
              </a:r>
              <a:endParaRPr sz="800">
                <a:latin typeface="Arial"/>
                <a:cs typeface="Arial"/>
              </a:endParaRPr>
            </a:p>
            <a:p>
              <a:pPr marL="41275" marR="34290" algn="ctr">
                <a:lnSpc>
                  <a:spcPct val="100000"/>
                </a:lnSpc>
              </a:pPr>
              <a:r>
                <a:rPr sz="800" b="1" spc="-5" dirty="0">
                  <a:latin typeface="Arial"/>
                  <a:cs typeface="Arial"/>
                </a:rPr>
                <a:t>Cryogenic </a:t>
              </a:r>
              <a:r>
                <a:rPr sz="800" b="1" dirty="0">
                  <a:latin typeface="Arial"/>
                  <a:cs typeface="Arial"/>
                </a:rPr>
                <a:t> </a:t>
              </a:r>
              <a:r>
                <a:rPr sz="800" b="1" spc="-5" dirty="0">
                  <a:latin typeface="Arial"/>
                  <a:cs typeface="Arial"/>
                </a:rPr>
                <a:t>Systems </a:t>
              </a:r>
              <a:r>
                <a:rPr sz="800" b="1" dirty="0">
                  <a:latin typeface="Arial"/>
                  <a:cs typeface="Arial"/>
                </a:rPr>
                <a:t> </a:t>
              </a:r>
              <a:r>
                <a:rPr sz="800" spc="-5" dirty="0">
                  <a:latin typeface="Arial"/>
                  <a:cs typeface="Arial"/>
                </a:rPr>
                <a:t>B</a:t>
              </a:r>
              <a:r>
                <a:rPr sz="800" spc="-10" dirty="0">
                  <a:latin typeface="Arial"/>
                  <a:cs typeface="Arial"/>
                </a:rPr>
                <a:t>e</a:t>
              </a:r>
              <a:r>
                <a:rPr sz="800" spc="-5" dirty="0">
                  <a:latin typeface="Arial"/>
                  <a:cs typeface="Arial"/>
                </a:rPr>
                <a:t>rnie Ri</a:t>
              </a:r>
              <a:r>
                <a:rPr sz="800" spc="-10" dirty="0">
                  <a:latin typeface="Arial"/>
                  <a:cs typeface="Arial"/>
                </a:rPr>
                <a:t>e</a:t>
              </a:r>
              <a:r>
                <a:rPr sz="800" dirty="0">
                  <a:latin typeface="Arial"/>
                  <a:cs typeface="Arial"/>
                </a:rPr>
                <a:t>m</a:t>
              </a:r>
              <a:r>
                <a:rPr sz="800" spc="-10" dirty="0">
                  <a:latin typeface="Arial"/>
                  <a:cs typeface="Arial"/>
                </a:rPr>
                <a:t>er</a:t>
              </a:r>
              <a:endParaRPr sz="800">
                <a:latin typeface="Arial"/>
                <a:cs typeface="Arial"/>
              </a:endParaRPr>
            </a:p>
          </p:txBody>
        </p:sp>
        <p:grpSp>
          <p:nvGrpSpPr>
            <p:cNvPr id="781" name="object 25">
              <a:extLst>
                <a:ext uri="{FF2B5EF4-FFF2-40B4-BE49-F238E27FC236}">
                  <a16:creationId xmlns:a16="http://schemas.microsoft.com/office/drawing/2014/main" id="{8BA466CA-9035-4FB1-B65E-0B09BE4CAB5B}"/>
                </a:ext>
              </a:extLst>
            </p:cNvPr>
            <p:cNvGrpSpPr/>
            <p:nvPr/>
          </p:nvGrpSpPr>
          <p:grpSpPr>
            <a:xfrm>
              <a:off x="1234311" y="2643693"/>
              <a:ext cx="3798570" cy="1011555"/>
              <a:chOff x="1234311" y="2643693"/>
              <a:chExt cx="3798570" cy="1011555"/>
            </a:xfrm>
          </p:grpSpPr>
          <p:sp>
            <p:nvSpPr>
              <p:cNvPr id="782" name="object 26">
                <a:extLst>
                  <a:ext uri="{FF2B5EF4-FFF2-40B4-BE49-F238E27FC236}">
                    <a16:creationId xmlns:a16="http://schemas.microsoft.com/office/drawing/2014/main" id="{5F90C481-AB23-4A77-84F0-128525A1C180}"/>
                  </a:ext>
                </a:extLst>
              </p:cNvPr>
              <p:cNvSpPr/>
              <p:nvPr/>
            </p:nvSpPr>
            <p:spPr>
              <a:xfrm>
                <a:off x="3518273" y="2650043"/>
                <a:ext cx="1508125" cy="297815"/>
              </a:xfrm>
              <a:custGeom>
                <a:avLst/>
                <a:gdLst/>
                <a:ahLst/>
                <a:cxnLst/>
                <a:rect l="l" t="t" r="r" b="b"/>
                <a:pathLst>
                  <a:path w="1508125" h="297814">
                    <a:moveTo>
                      <a:pt x="1508062" y="0"/>
                    </a:moveTo>
                    <a:lnTo>
                      <a:pt x="1508062" y="183040"/>
                    </a:lnTo>
                    <a:lnTo>
                      <a:pt x="0" y="183040"/>
                    </a:lnTo>
                    <a:lnTo>
                      <a:pt x="0" y="297239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83" name="object 27">
                <a:extLst>
                  <a:ext uri="{FF2B5EF4-FFF2-40B4-BE49-F238E27FC236}">
                    <a16:creationId xmlns:a16="http://schemas.microsoft.com/office/drawing/2014/main" id="{F2DACB13-B357-4875-9BA0-55178AEBC7B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250070" y="2965034"/>
                <a:ext cx="733851" cy="689742"/>
              </a:xfrm>
              <a:prstGeom prst="rect">
                <a:avLst/>
              </a:prstGeom>
            </p:spPr>
          </p:pic>
          <p:pic>
            <p:nvPicPr>
              <p:cNvPr id="784" name="object 28">
                <a:extLst>
                  <a:ext uri="{FF2B5EF4-FFF2-40B4-BE49-F238E27FC236}">
                    <a16:creationId xmlns:a16="http://schemas.microsoft.com/office/drawing/2014/main" id="{4488CCBA-F969-4E1F-A52B-01988F6C8E3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234311" y="2947283"/>
                <a:ext cx="730543" cy="685188"/>
              </a:xfrm>
              <a:prstGeom prst="rect">
                <a:avLst/>
              </a:prstGeom>
            </p:spPr>
          </p:pic>
        </p:grpSp>
        <p:sp>
          <p:nvSpPr>
            <p:cNvPr id="785" name="object 29">
              <a:extLst>
                <a:ext uri="{FF2B5EF4-FFF2-40B4-BE49-F238E27FC236}">
                  <a16:creationId xmlns:a16="http://schemas.microsoft.com/office/drawing/2014/main" id="{81AB94A8-E8F9-4035-85C7-E3C83C73EF83}"/>
                </a:ext>
              </a:extLst>
            </p:cNvPr>
            <p:cNvSpPr txBox="1"/>
            <p:nvPr/>
          </p:nvSpPr>
          <p:spPr>
            <a:xfrm>
              <a:off x="1234311" y="2947283"/>
              <a:ext cx="730885" cy="6858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317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25"/>
                </a:spcBef>
              </a:pPr>
              <a:endParaRPr sz="1000">
                <a:latin typeface="Times New Roman"/>
                <a:cs typeface="Times New Roman"/>
              </a:endParaRPr>
            </a:p>
            <a:p>
              <a:pPr marL="635" algn="ctr">
                <a:lnSpc>
                  <a:spcPct val="100000"/>
                </a:lnSpc>
              </a:pPr>
              <a:r>
                <a:rPr sz="800" b="1" spc="-5" dirty="0">
                  <a:latin typeface="Arial"/>
                  <a:cs typeface="Arial"/>
                </a:rPr>
                <a:t>P.5.2</a:t>
              </a:r>
              <a:endParaRPr sz="800">
                <a:latin typeface="Arial"/>
                <a:cs typeface="Arial"/>
              </a:endParaRPr>
            </a:p>
            <a:p>
              <a:pPr marL="635" algn="ctr">
                <a:lnSpc>
                  <a:spcPts val="960"/>
                </a:lnSpc>
                <a:spcBef>
                  <a:spcPts val="5"/>
                </a:spcBef>
              </a:pPr>
              <a:r>
                <a:rPr sz="800" b="1" spc="-5" dirty="0">
                  <a:latin typeface="Arial"/>
                  <a:cs typeface="Arial"/>
                </a:rPr>
                <a:t>Neutronics</a:t>
              </a:r>
              <a:endParaRPr sz="800">
                <a:latin typeface="Arial"/>
                <a:cs typeface="Arial"/>
              </a:endParaRPr>
            </a:p>
            <a:p>
              <a:pPr marL="1270" algn="ctr">
                <a:lnSpc>
                  <a:spcPts val="960"/>
                </a:lnSpc>
              </a:pPr>
              <a:r>
                <a:rPr sz="800" spc="-5" dirty="0">
                  <a:latin typeface="Arial"/>
                  <a:cs typeface="Arial"/>
                </a:rPr>
                <a:t>Franz</a:t>
              </a:r>
              <a:r>
                <a:rPr sz="800" spc="-50" dirty="0">
                  <a:latin typeface="Arial"/>
                  <a:cs typeface="Arial"/>
                </a:rPr>
                <a:t> </a:t>
              </a:r>
              <a:r>
                <a:rPr sz="800" spc="-5" dirty="0">
                  <a:latin typeface="Arial"/>
                  <a:cs typeface="Arial"/>
                </a:rPr>
                <a:t>Gallmeier</a:t>
              </a:r>
              <a:endParaRPr sz="800">
                <a:latin typeface="Arial"/>
                <a:cs typeface="Arial"/>
              </a:endParaRPr>
            </a:p>
          </p:txBody>
        </p:sp>
        <p:grpSp>
          <p:nvGrpSpPr>
            <p:cNvPr id="786" name="object 30">
              <a:extLst>
                <a:ext uri="{FF2B5EF4-FFF2-40B4-BE49-F238E27FC236}">
                  <a16:creationId xmlns:a16="http://schemas.microsoft.com/office/drawing/2014/main" id="{5781D43F-2275-4CCB-9514-7EDCDA20EABB}"/>
                </a:ext>
              </a:extLst>
            </p:cNvPr>
            <p:cNvGrpSpPr/>
            <p:nvPr/>
          </p:nvGrpSpPr>
          <p:grpSpPr>
            <a:xfrm>
              <a:off x="1593233" y="2643693"/>
              <a:ext cx="7176770" cy="1011555"/>
              <a:chOff x="1593233" y="2643693"/>
              <a:chExt cx="7176770" cy="1011555"/>
            </a:xfrm>
          </p:grpSpPr>
          <p:sp>
            <p:nvSpPr>
              <p:cNvPr id="787" name="object 31">
                <a:extLst>
                  <a:ext uri="{FF2B5EF4-FFF2-40B4-BE49-F238E27FC236}">
                    <a16:creationId xmlns:a16="http://schemas.microsoft.com/office/drawing/2014/main" id="{563F7C99-3673-49BC-99E1-7ED61C4604D6}"/>
                  </a:ext>
                </a:extLst>
              </p:cNvPr>
              <p:cNvSpPr/>
              <p:nvPr/>
            </p:nvSpPr>
            <p:spPr>
              <a:xfrm>
                <a:off x="1599583" y="2650043"/>
                <a:ext cx="3427095" cy="297815"/>
              </a:xfrm>
              <a:custGeom>
                <a:avLst/>
                <a:gdLst/>
                <a:ahLst/>
                <a:cxnLst/>
                <a:rect l="l" t="t" r="r" b="b"/>
                <a:pathLst>
                  <a:path w="3427095" h="297814">
                    <a:moveTo>
                      <a:pt x="3426753" y="0"/>
                    </a:moveTo>
                    <a:lnTo>
                      <a:pt x="3426753" y="183040"/>
                    </a:lnTo>
                    <a:lnTo>
                      <a:pt x="0" y="183040"/>
                    </a:lnTo>
                    <a:lnTo>
                      <a:pt x="0" y="297239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88" name="object 32">
                <a:extLst>
                  <a:ext uri="{FF2B5EF4-FFF2-40B4-BE49-F238E27FC236}">
                    <a16:creationId xmlns:a16="http://schemas.microsoft.com/office/drawing/2014/main" id="{121BFC69-5219-4E6C-9658-E8304F9E15AF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8035544" y="2965034"/>
                <a:ext cx="733851" cy="689742"/>
              </a:xfrm>
              <a:prstGeom prst="rect">
                <a:avLst/>
              </a:prstGeom>
            </p:spPr>
          </p:pic>
          <p:pic>
            <p:nvPicPr>
              <p:cNvPr id="789" name="object 33">
                <a:extLst>
                  <a:ext uri="{FF2B5EF4-FFF2-40B4-BE49-F238E27FC236}">
                    <a16:creationId xmlns:a16="http://schemas.microsoft.com/office/drawing/2014/main" id="{A5BD2FD1-2C15-473A-83B2-B744206EE875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018975" y="2947283"/>
                <a:ext cx="731353" cy="685188"/>
              </a:xfrm>
              <a:prstGeom prst="rect">
                <a:avLst/>
              </a:prstGeom>
            </p:spPr>
          </p:pic>
        </p:grpSp>
        <p:sp>
          <p:nvSpPr>
            <p:cNvPr id="790" name="object 34">
              <a:extLst>
                <a:ext uri="{FF2B5EF4-FFF2-40B4-BE49-F238E27FC236}">
                  <a16:creationId xmlns:a16="http://schemas.microsoft.com/office/drawing/2014/main" id="{8775188F-6E6D-478F-9C32-2169748ED1AE}"/>
                </a:ext>
              </a:extLst>
            </p:cNvPr>
            <p:cNvSpPr txBox="1"/>
            <p:nvPr/>
          </p:nvSpPr>
          <p:spPr>
            <a:xfrm>
              <a:off x="8018974" y="2947283"/>
              <a:ext cx="731520" cy="6858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317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25"/>
                </a:spcBef>
              </a:pPr>
              <a:endParaRPr sz="1000">
                <a:latin typeface="Times New Roman"/>
                <a:cs typeface="Times New Roman"/>
              </a:endParaRPr>
            </a:p>
            <a:p>
              <a:pPr marL="210185" marR="92710" indent="-110489">
                <a:lnSpc>
                  <a:spcPct val="100000"/>
                </a:lnSpc>
              </a:pPr>
              <a:r>
                <a:rPr sz="800" b="1" spc="-5" dirty="0">
                  <a:latin typeface="Arial"/>
                  <a:cs typeface="Arial"/>
                </a:rPr>
                <a:t>P.5.9</a:t>
              </a:r>
              <a:r>
                <a:rPr sz="800" b="1" spc="-40" dirty="0">
                  <a:latin typeface="Arial"/>
                  <a:cs typeface="Arial"/>
                </a:rPr>
                <a:t> </a:t>
              </a:r>
              <a:r>
                <a:rPr sz="800" b="1" spc="-5" dirty="0">
                  <a:latin typeface="Arial"/>
                  <a:cs typeface="Arial"/>
                </a:rPr>
                <a:t>2</a:t>
              </a:r>
              <a:r>
                <a:rPr sz="800" b="1" spc="-40" dirty="0">
                  <a:latin typeface="Arial"/>
                  <a:cs typeface="Arial"/>
                </a:rPr>
                <a:t> </a:t>
              </a:r>
              <a:r>
                <a:rPr sz="800" b="1" spc="-5" dirty="0">
                  <a:latin typeface="Arial"/>
                  <a:cs typeface="Arial"/>
                </a:rPr>
                <a:t>MW </a:t>
              </a:r>
              <a:r>
                <a:rPr sz="800" b="1" spc="-204" dirty="0">
                  <a:latin typeface="Arial"/>
                  <a:cs typeface="Arial"/>
                </a:rPr>
                <a:t> </a:t>
              </a:r>
              <a:r>
                <a:rPr sz="800" b="1" spc="-5" dirty="0">
                  <a:latin typeface="Arial"/>
                  <a:cs typeface="Arial"/>
                </a:rPr>
                <a:t>Target</a:t>
              </a:r>
              <a:endParaRPr sz="800">
                <a:latin typeface="Arial"/>
                <a:cs typeface="Arial"/>
              </a:endParaRPr>
            </a:p>
            <a:p>
              <a:pPr marL="88900">
                <a:lnSpc>
                  <a:spcPct val="100000"/>
                </a:lnSpc>
              </a:pPr>
              <a:r>
                <a:rPr sz="800" spc="-5" dirty="0">
                  <a:latin typeface="Arial"/>
                  <a:cs typeface="Arial"/>
                </a:rPr>
                <a:t>Kevin</a:t>
              </a:r>
              <a:r>
                <a:rPr sz="800" spc="-40" dirty="0">
                  <a:latin typeface="Arial"/>
                  <a:cs typeface="Arial"/>
                </a:rPr>
                <a:t> </a:t>
              </a:r>
              <a:r>
                <a:rPr sz="800" spc="-5" dirty="0">
                  <a:latin typeface="Arial"/>
                  <a:cs typeface="Arial"/>
                </a:rPr>
                <a:t>Johns</a:t>
              </a:r>
              <a:endParaRPr sz="800">
                <a:latin typeface="Arial"/>
                <a:cs typeface="Arial"/>
              </a:endParaRPr>
            </a:p>
          </p:txBody>
        </p:sp>
        <p:grpSp>
          <p:nvGrpSpPr>
            <p:cNvPr id="791" name="object 35">
              <a:extLst>
                <a:ext uri="{FF2B5EF4-FFF2-40B4-BE49-F238E27FC236}">
                  <a16:creationId xmlns:a16="http://schemas.microsoft.com/office/drawing/2014/main" id="{1BC7616B-6A97-4E73-8F3B-42195A541444}"/>
                </a:ext>
              </a:extLst>
            </p:cNvPr>
            <p:cNvGrpSpPr/>
            <p:nvPr/>
          </p:nvGrpSpPr>
          <p:grpSpPr>
            <a:xfrm>
              <a:off x="5019986" y="2643693"/>
              <a:ext cx="3371215" cy="1011555"/>
              <a:chOff x="5019986" y="2643693"/>
              <a:chExt cx="3371215" cy="1011555"/>
            </a:xfrm>
          </p:grpSpPr>
          <p:sp>
            <p:nvSpPr>
              <p:cNvPr id="792" name="object 36">
                <a:extLst>
                  <a:ext uri="{FF2B5EF4-FFF2-40B4-BE49-F238E27FC236}">
                    <a16:creationId xmlns:a16="http://schemas.microsoft.com/office/drawing/2014/main" id="{E89AFF1D-BF21-4B1F-86DB-814E80A02F39}"/>
                  </a:ext>
                </a:extLst>
              </p:cNvPr>
              <p:cNvSpPr/>
              <p:nvPr/>
            </p:nvSpPr>
            <p:spPr>
              <a:xfrm>
                <a:off x="5026336" y="2650043"/>
                <a:ext cx="3358515" cy="297815"/>
              </a:xfrm>
              <a:custGeom>
                <a:avLst/>
                <a:gdLst/>
                <a:ahLst/>
                <a:cxnLst/>
                <a:rect l="l" t="t" r="r" b="b"/>
                <a:pathLst>
                  <a:path w="3358515" h="297814">
                    <a:moveTo>
                      <a:pt x="0" y="0"/>
                    </a:moveTo>
                    <a:lnTo>
                      <a:pt x="0" y="183040"/>
                    </a:lnTo>
                    <a:lnTo>
                      <a:pt x="3357910" y="183040"/>
                    </a:lnTo>
                    <a:lnTo>
                      <a:pt x="3357910" y="297239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93" name="object 37">
                <a:extLst>
                  <a:ext uri="{FF2B5EF4-FFF2-40B4-BE49-F238E27FC236}">
                    <a16:creationId xmlns:a16="http://schemas.microsoft.com/office/drawing/2014/main" id="{6ABCDC16-D7DC-4284-9E23-8E7E6C50688A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5089071" y="2965034"/>
                <a:ext cx="733851" cy="689742"/>
              </a:xfrm>
              <a:prstGeom prst="rect">
                <a:avLst/>
              </a:prstGeom>
            </p:spPr>
          </p:pic>
          <p:pic>
            <p:nvPicPr>
              <p:cNvPr id="794" name="object 38">
                <a:extLst>
                  <a:ext uri="{FF2B5EF4-FFF2-40B4-BE49-F238E27FC236}">
                    <a16:creationId xmlns:a16="http://schemas.microsoft.com/office/drawing/2014/main" id="{4B67E3F1-0704-4F82-BBD4-8A15E31A8EF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071692" y="2947283"/>
                <a:ext cx="731353" cy="685188"/>
              </a:xfrm>
              <a:prstGeom prst="rect">
                <a:avLst/>
              </a:prstGeom>
            </p:spPr>
          </p:pic>
        </p:grpSp>
        <p:sp>
          <p:nvSpPr>
            <p:cNvPr id="795" name="object 39">
              <a:extLst>
                <a:ext uri="{FF2B5EF4-FFF2-40B4-BE49-F238E27FC236}">
                  <a16:creationId xmlns:a16="http://schemas.microsoft.com/office/drawing/2014/main" id="{7216BF4C-F7A3-45E4-9BBF-532C2F52E365}"/>
                </a:ext>
              </a:extLst>
            </p:cNvPr>
            <p:cNvSpPr txBox="1"/>
            <p:nvPr/>
          </p:nvSpPr>
          <p:spPr>
            <a:xfrm>
              <a:off x="5071691" y="2947283"/>
              <a:ext cx="731520" cy="6858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88265" rIns="0" bIns="0" rtlCol="0">
              <a:spAutoFit/>
            </a:bodyPr>
            <a:lstStyle/>
            <a:p>
              <a:pPr marL="1905" indent="75565">
                <a:lnSpc>
                  <a:spcPct val="100000"/>
                </a:lnSpc>
                <a:spcBef>
                  <a:spcPts val="695"/>
                </a:spcBef>
              </a:pPr>
              <a:r>
                <a:rPr sz="800" b="1" spc="-5" dirty="0">
                  <a:latin typeface="Arial"/>
                  <a:cs typeface="Arial"/>
                </a:rPr>
                <a:t>P.5.6 Target </a:t>
              </a:r>
              <a:r>
                <a:rPr sz="800" b="1" dirty="0">
                  <a:latin typeface="Arial"/>
                  <a:cs typeface="Arial"/>
                </a:rPr>
                <a:t> </a:t>
              </a:r>
              <a:r>
                <a:rPr sz="800" b="1" spc="-5" dirty="0">
                  <a:latin typeface="Arial"/>
                  <a:cs typeface="Arial"/>
                </a:rPr>
                <a:t>U</a:t>
              </a:r>
              <a:r>
                <a:rPr sz="800" b="1" spc="-10" dirty="0">
                  <a:latin typeface="Arial"/>
                  <a:cs typeface="Arial"/>
                </a:rPr>
                <a:t>t</a:t>
              </a:r>
              <a:r>
                <a:rPr sz="800" b="1" spc="-5" dirty="0">
                  <a:latin typeface="Arial"/>
                  <a:cs typeface="Arial"/>
                </a:rPr>
                <a:t>ility S</a:t>
              </a:r>
              <a:r>
                <a:rPr sz="800" b="1" spc="-10" dirty="0">
                  <a:latin typeface="Arial"/>
                  <a:cs typeface="Arial"/>
                </a:rPr>
                <a:t>y</a:t>
              </a:r>
              <a:r>
                <a:rPr sz="800" b="1" spc="-5" dirty="0">
                  <a:latin typeface="Arial"/>
                  <a:cs typeface="Arial"/>
                </a:rPr>
                <a:t>stems</a:t>
              </a:r>
              <a:endParaRPr sz="800">
                <a:latin typeface="Arial"/>
                <a:cs typeface="Arial"/>
              </a:endParaRPr>
            </a:p>
            <a:p>
              <a:pPr marL="92075" marR="83820" indent="157480">
                <a:lnSpc>
                  <a:spcPct val="100000"/>
                </a:lnSpc>
              </a:pPr>
              <a:r>
                <a:rPr sz="800" spc="-5" dirty="0">
                  <a:latin typeface="Arial"/>
                  <a:cs typeface="Arial"/>
                </a:rPr>
                <a:t>Erica </a:t>
              </a:r>
              <a:r>
                <a:rPr sz="800" dirty="0">
                  <a:latin typeface="Arial"/>
                  <a:cs typeface="Arial"/>
                </a:rPr>
                <a:t> </a:t>
              </a:r>
              <a:r>
                <a:rPr sz="800" spc="-5" dirty="0">
                  <a:latin typeface="Arial"/>
                  <a:cs typeface="Arial"/>
                </a:rPr>
                <a:t>A</a:t>
              </a:r>
              <a:r>
                <a:rPr sz="800" spc="-10" dirty="0">
                  <a:latin typeface="Arial"/>
                  <a:cs typeface="Arial"/>
                </a:rPr>
                <a:t>h</a:t>
              </a:r>
              <a:r>
                <a:rPr sz="800" spc="-5" dirty="0">
                  <a:latin typeface="Arial"/>
                  <a:cs typeface="Arial"/>
                </a:rPr>
                <a:t>lsc</a:t>
              </a:r>
              <a:r>
                <a:rPr sz="800" spc="-10" dirty="0">
                  <a:latin typeface="Arial"/>
                  <a:cs typeface="Arial"/>
                </a:rPr>
                <a:t>h</a:t>
              </a:r>
              <a:r>
                <a:rPr sz="800" spc="-5" dirty="0">
                  <a:latin typeface="Arial"/>
                  <a:cs typeface="Arial"/>
                </a:rPr>
                <a:t>we</a:t>
              </a:r>
              <a:r>
                <a:rPr sz="800" spc="-10" dirty="0">
                  <a:latin typeface="Arial"/>
                  <a:cs typeface="Arial"/>
                </a:rPr>
                <a:t>d</a:t>
              </a:r>
              <a:r>
                <a:rPr sz="800" spc="-5" dirty="0">
                  <a:latin typeface="Arial"/>
                  <a:cs typeface="Arial"/>
                </a:rPr>
                <a:t>e</a:t>
              </a:r>
              <a:endParaRPr sz="800">
                <a:latin typeface="Arial"/>
                <a:cs typeface="Arial"/>
              </a:endParaRPr>
            </a:p>
          </p:txBody>
        </p:sp>
        <p:grpSp>
          <p:nvGrpSpPr>
            <p:cNvPr id="796" name="object 40">
              <a:extLst>
                <a:ext uri="{FF2B5EF4-FFF2-40B4-BE49-F238E27FC236}">
                  <a16:creationId xmlns:a16="http://schemas.microsoft.com/office/drawing/2014/main" id="{9127F3A8-5ADB-4C3E-B40E-870E4181DD83}"/>
                </a:ext>
              </a:extLst>
            </p:cNvPr>
            <p:cNvGrpSpPr/>
            <p:nvPr/>
          </p:nvGrpSpPr>
          <p:grpSpPr>
            <a:xfrm>
              <a:off x="4112751" y="2643693"/>
              <a:ext cx="1331595" cy="1011555"/>
              <a:chOff x="4112751" y="2643693"/>
              <a:chExt cx="1331595" cy="1011555"/>
            </a:xfrm>
          </p:grpSpPr>
          <p:sp>
            <p:nvSpPr>
              <p:cNvPr id="797" name="object 41">
                <a:extLst>
                  <a:ext uri="{FF2B5EF4-FFF2-40B4-BE49-F238E27FC236}">
                    <a16:creationId xmlns:a16="http://schemas.microsoft.com/office/drawing/2014/main" id="{D07BD8DB-249F-4475-BEB0-5DAFAB0C92E0}"/>
                  </a:ext>
                </a:extLst>
              </p:cNvPr>
              <p:cNvSpPr/>
              <p:nvPr/>
            </p:nvSpPr>
            <p:spPr>
              <a:xfrm>
                <a:off x="5026336" y="2650043"/>
                <a:ext cx="411480" cy="297815"/>
              </a:xfrm>
              <a:custGeom>
                <a:avLst/>
                <a:gdLst/>
                <a:ahLst/>
                <a:cxnLst/>
                <a:rect l="l" t="t" r="r" b="b"/>
                <a:pathLst>
                  <a:path w="411479" h="297814">
                    <a:moveTo>
                      <a:pt x="0" y="0"/>
                    </a:moveTo>
                    <a:lnTo>
                      <a:pt x="0" y="183040"/>
                    </a:lnTo>
                    <a:lnTo>
                      <a:pt x="411437" y="183040"/>
                    </a:lnTo>
                    <a:lnTo>
                      <a:pt x="411437" y="297239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98" name="object 42">
                <a:extLst>
                  <a:ext uri="{FF2B5EF4-FFF2-40B4-BE49-F238E27FC236}">
                    <a16:creationId xmlns:a16="http://schemas.microsoft.com/office/drawing/2014/main" id="{6E912024-3B3A-4AD4-A753-B5BFF9DF6A4E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4130497" y="2965034"/>
                <a:ext cx="733486" cy="689742"/>
              </a:xfrm>
              <a:prstGeom prst="rect">
                <a:avLst/>
              </a:prstGeom>
            </p:spPr>
          </p:pic>
          <p:pic>
            <p:nvPicPr>
              <p:cNvPr id="799" name="object 43">
                <a:extLst>
                  <a:ext uri="{FF2B5EF4-FFF2-40B4-BE49-F238E27FC236}">
                    <a16:creationId xmlns:a16="http://schemas.microsoft.com/office/drawing/2014/main" id="{2E634BB7-207C-442B-8568-56DF003833C7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112751" y="2947283"/>
                <a:ext cx="730543" cy="685188"/>
              </a:xfrm>
              <a:prstGeom prst="rect">
                <a:avLst/>
              </a:prstGeom>
            </p:spPr>
          </p:pic>
        </p:grpSp>
        <p:sp>
          <p:nvSpPr>
            <p:cNvPr id="800" name="object 44">
              <a:extLst>
                <a:ext uri="{FF2B5EF4-FFF2-40B4-BE49-F238E27FC236}">
                  <a16:creationId xmlns:a16="http://schemas.microsoft.com/office/drawing/2014/main" id="{D70F4E3D-AFEE-458A-AAC2-2DCF5171AC5C}"/>
                </a:ext>
              </a:extLst>
            </p:cNvPr>
            <p:cNvSpPr txBox="1"/>
            <p:nvPr/>
          </p:nvSpPr>
          <p:spPr>
            <a:xfrm>
              <a:off x="4115586" y="2947283"/>
              <a:ext cx="727710" cy="6858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88265" rIns="0" bIns="0" rtlCol="0">
              <a:spAutoFit/>
            </a:bodyPr>
            <a:lstStyle/>
            <a:p>
              <a:pPr marL="29845" marR="22860" indent="38735">
                <a:lnSpc>
                  <a:spcPct val="100000"/>
                </a:lnSpc>
                <a:spcBef>
                  <a:spcPts val="695"/>
                </a:spcBef>
              </a:pPr>
              <a:r>
                <a:rPr sz="800" b="1" spc="-5" dirty="0">
                  <a:latin typeface="Arial"/>
                  <a:cs typeface="Arial"/>
                </a:rPr>
                <a:t>P.5.5 Vessel </a:t>
              </a:r>
              <a:r>
                <a:rPr sz="800" b="1" dirty="0">
                  <a:latin typeface="Arial"/>
                  <a:cs typeface="Arial"/>
                </a:rPr>
                <a:t> </a:t>
              </a:r>
              <a:r>
                <a:rPr sz="800" b="1" spc="-5" dirty="0">
                  <a:latin typeface="Arial"/>
                  <a:cs typeface="Arial"/>
                </a:rPr>
                <a:t>and</a:t>
              </a:r>
              <a:r>
                <a:rPr sz="800" b="1" dirty="0">
                  <a:latin typeface="Arial"/>
                  <a:cs typeface="Arial"/>
                </a:rPr>
                <a:t> </a:t>
              </a:r>
              <a:r>
                <a:rPr sz="800" b="1" spc="-10" dirty="0">
                  <a:latin typeface="Arial"/>
                  <a:cs typeface="Arial"/>
                </a:rPr>
                <a:t>S</a:t>
              </a:r>
              <a:r>
                <a:rPr sz="800" b="1" spc="-5" dirty="0">
                  <a:latin typeface="Arial"/>
                  <a:cs typeface="Arial"/>
                </a:rPr>
                <a:t>hi</a:t>
              </a:r>
              <a:r>
                <a:rPr sz="800" b="1" spc="-10" dirty="0">
                  <a:latin typeface="Arial"/>
                  <a:cs typeface="Arial"/>
                </a:rPr>
                <a:t>e</a:t>
              </a:r>
              <a:r>
                <a:rPr sz="800" b="1" spc="-5" dirty="0">
                  <a:latin typeface="Arial"/>
                  <a:cs typeface="Arial"/>
                </a:rPr>
                <a:t>lding</a:t>
              </a:r>
              <a:endParaRPr sz="800" dirty="0"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sz="800" b="1" spc="-5" dirty="0">
                  <a:latin typeface="Arial"/>
                  <a:cs typeface="Arial"/>
                </a:rPr>
                <a:t>System</a:t>
              </a:r>
              <a:endParaRPr sz="800" dirty="0"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  <a:spcBef>
                  <a:spcPts val="5"/>
                </a:spcBef>
              </a:pPr>
              <a:r>
                <a:rPr sz="800" spc="-5" dirty="0">
                  <a:latin typeface="Arial"/>
                  <a:cs typeface="Arial"/>
                </a:rPr>
                <a:t>Oscar</a:t>
              </a:r>
              <a:r>
                <a:rPr sz="800" spc="-40" dirty="0">
                  <a:latin typeface="Arial"/>
                  <a:cs typeface="Arial"/>
                </a:rPr>
                <a:t> </a:t>
              </a:r>
              <a:r>
                <a:rPr sz="800" spc="-5" dirty="0">
                  <a:latin typeface="Arial"/>
                  <a:cs typeface="Arial"/>
                </a:rPr>
                <a:t>Martinez</a:t>
              </a:r>
              <a:endParaRPr sz="800" dirty="0">
                <a:latin typeface="Arial"/>
                <a:cs typeface="Arial"/>
              </a:endParaRPr>
            </a:p>
          </p:txBody>
        </p:sp>
        <p:grpSp>
          <p:nvGrpSpPr>
            <p:cNvPr id="801" name="object 45">
              <a:extLst>
                <a:ext uri="{FF2B5EF4-FFF2-40B4-BE49-F238E27FC236}">
                  <a16:creationId xmlns:a16="http://schemas.microsoft.com/office/drawing/2014/main" id="{6E072A0F-CB6E-44E6-A7F8-A0FA027FCEB0}"/>
                </a:ext>
              </a:extLst>
            </p:cNvPr>
            <p:cNvGrpSpPr/>
            <p:nvPr/>
          </p:nvGrpSpPr>
          <p:grpSpPr>
            <a:xfrm>
              <a:off x="274561" y="2643693"/>
              <a:ext cx="4758690" cy="1011555"/>
              <a:chOff x="274561" y="2643693"/>
              <a:chExt cx="4758690" cy="1011555"/>
            </a:xfrm>
          </p:grpSpPr>
          <p:sp>
            <p:nvSpPr>
              <p:cNvPr id="802" name="object 46">
                <a:extLst>
                  <a:ext uri="{FF2B5EF4-FFF2-40B4-BE49-F238E27FC236}">
                    <a16:creationId xmlns:a16="http://schemas.microsoft.com/office/drawing/2014/main" id="{5264422D-A7B3-40F1-A7B2-72A4B0DC43E7}"/>
                  </a:ext>
                </a:extLst>
              </p:cNvPr>
              <p:cNvSpPr/>
              <p:nvPr/>
            </p:nvSpPr>
            <p:spPr>
              <a:xfrm>
                <a:off x="4478023" y="2650043"/>
                <a:ext cx="548640" cy="297815"/>
              </a:xfrm>
              <a:custGeom>
                <a:avLst/>
                <a:gdLst/>
                <a:ahLst/>
                <a:cxnLst/>
                <a:rect l="l" t="t" r="r" b="b"/>
                <a:pathLst>
                  <a:path w="548639" h="297814">
                    <a:moveTo>
                      <a:pt x="548312" y="0"/>
                    </a:moveTo>
                    <a:lnTo>
                      <a:pt x="548312" y="183040"/>
                    </a:lnTo>
                    <a:lnTo>
                      <a:pt x="0" y="183040"/>
                    </a:lnTo>
                    <a:lnTo>
                      <a:pt x="0" y="297239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03" name="object 47">
                <a:extLst>
                  <a:ext uri="{FF2B5EF4-FFF2-40B4-BE49-F238E27FC236}">
                    <a16:creationId xmlns:a16="http://schemas.microsoft.com/office/drawing/2014/main" id="{A3BDFE5D-0EE3-42B7-A589-E64F230776B5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91131" y="2965034"/>
                <a:ext cx="733851" cy="689742"/>
              </a:xfrm>
              <a:prstGeom prst="rect">
                <a:avLst/>
              </a:prstGeom>
            </p:spPr>
          </p:pic>
          <p:pic>
            <p:nvPicPr>
              <p:cNvPr id="804" name="object 48">
                <a:extLst>
                  <a:ext uri="{FF2B5EF4-FFF2-40B4-BE49-F238E27FC236}">
                    <a16:creationId xmlns:a16="http://schemas.microsoft.com/office/drawing/2014/main" id="{7A5AF7E0-C799-42C2-B434-4925E972C1F9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4561" y="2947283"/>
                <a:ext cx="731353" cy="685188"/>
              </a:xfrm>
              <a:prstGeom prst="rect">
                <a:avLst/>
              </a:prstGeom>
            </p:spPr>
          </p:pic>
        </p:grpSp>
        <p:sp>
          <p:nvSpPr>
            <p:cNvPr id="805" name="object 49">
              <a:extLst>
                <a:ext uri="{FF2B5EF4-FFF2-40B4-BE49-F238E27FC236}">
                  <a16:creationId xmlns:a16="http://schemas.microsoft.com/office/drawing/2014/main" id="{A0E5D44F-A272-4FF7-A935-E115F4C48669}"/>
                </a:ext>
              </a:extLst>
            </p:cNvPr>
            <p:cNvSpPr txBox="1"/>
            <p:nvPr/>
          </p:nvSpPr>
          <p:spPr>
            <a:xfrm>
              <a:off x="285900" y="2947283"/>
              <a:ext cx="708660" cy="6858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27940" rIns="0" bIns="0" rtlCol="0">
              <a:spAutoFit/>
            </a:bodyPr>
            <a:lstStyle/>
            <a:p>
              <a:pPr algn="ctr">
                <a:lnSpc>
                  <a:spcPts val="960"/>
                </a:lnSpc>
                <a:spcBef>
                  <a:spcPts val="220"/>
                </a:spcBef>
              </a:pPr>
              <a:r>
                <a:rPr sz="800" b="1" spc="-5" dirty="0">
                  <a:latin typeface="Arial"/>
                  <a:cs typeface="Arial"/>
                </a:rPr>
                <a:t>P.5.1</a:t>
              </a:r>
              <a:endParaRPr sz="800">
                <a:latin typeface="Arial"/>
                <a:cs typeface="Arial"/>
              </a:endParaRPr>
            </a:p>
            <a:p>
              <a:pPr marL="1905" algn="ctr">
                <a:lnSpc>
                  <a:spcPts val="960"/>
                </a:lnSpc>
              </a:pPr>
              <a:r>
                <a:rPr sz="800" b="1" spc="-5" dirty="0">
                  <a:latin typeface="Arial"/>
                  <a:cs typeface="Arial"/>
                </a:rPr>
                <a:t>Management</a:t>
              </a:r>
              <a:endParaRPr sz="800">
                <a:latin typeface="Arial"/>
                <a:cs typeface="Arial"/>
              </a:endParaRPr>
            </a:p>
            <a:p>
              <a:pPr marL="29845" marR="22860" indent="635" algn="ctr">
                <a:lnSpc>
                  <a:spcPct val="100000"/>
                </a:lnSpc>
              </a:pPr>
              <a:r>
                <a:rPr sz="800" b="1" spc="-5" dirty="0">
                  <a:latin typeface="Arial"/>
                  <a:cs typeface="Arial"/>
                </a:rPr>
                <a:t>and System </a:t>
              </a:r>
              <a:r>
                <a:rPr sz="800" b="1" dirty="0">
                  <a:latin typeface="Arial"/>
                  <a:cs typeface="Arial"/>
                </a:rPr>
                <a:t> </a:t>
              </a:r>
              <a:r>
                <a:rPr sz="800" b="1" spc="-5" dirty="0">
                  <a:latin typeface="Arial"/>
                  <a:cs typeface="Arial"/>
                </a:rPr>
                <a:t>Integration </a:t>
              </a:r>
              <a:r>
                <a:rPr sz="800" b="1" dirty="0">
                  <a:latin typeface="Arial"/>
                  <a:cs typeface="Arial"/>
                </a:rPr>
                <a:t> </a:t>
              </a:r>
              <a:r>
                <a:rPr sz="800" spc="-5" dirty="0">
                  <a:latin typeface="Arial"/>
                  <a:cs typeface="Arial"/>
                </a:rPr>
                <a:t>B</a:t>
              </a:r>
              <a:r>
                <a:rPr sz="800" spc="-10" dirty="0">
                  <a:latin typeface="Arial"/>
                  <a:cs typeface="Arial"/>
                </a:rPr>
                <a:t>e</a:t>
              </a:r>
              <a:r>
                <a:rPr sz="800" spc="-5" dirty="0">
                  <a:latin typeface="Arial"/>
                  <a:cs typeface="Arial"/>
                </a:rPr>
                <a:t>rnie Ri</a:t>
              </a:r>
              <a:r>
                <a:rPr sz="800" spc="-10" dirty="0">
                  <a:latin typeface="Arial"/>
                  <a:cs typeface="Arial"/>
                </a:rPr>
                <a:t>e</a:t>
              </a:r>
              <a:r>
                <a:rPr sz="800" dirty="0">
                  <a:latin typeface="Arial"/>
                  <a:cs typeface="Arial"/>
                </a:rPr>
                <a:t>m</a:t>
              </a:r>
              <a:r>
                <a:rPr sz="800" spc="-10" dirty="0">
                  <a:latin typeface="Arial"/>
                  <a:cs typeface="Arial"/>
                </a:rPr>
                <a:t>er</a:t>
              </a:r>
              <a:endParaRPr sz="800">
                <a:latin typeface="Arial"/>
                <a:cs typeface="Arial"/>
              </a:endParaRPr>
            </a:p>
          </p:txBody>
        </p:sp>
        <p:grpSp>
          <p:nvGrpSpPr>
            <p:cNvPr id="806" name="object 50">
              <a:extLst>
                <a:ext uri="{FF2B5EF4-FFF2-40B4-BE49-F238E27FC236}">
                  <a16:creationId xmlns:a16="http://schemas.microsoft.com/office/drawing/2014/main" id="{F84979E2-BF6D-4A32-B15B-E4D6BAADE495}"/>
                </a:ext>
              </a:extLst>
            </p:cNvPr>
            <p:cNvGrpSpPr/>
            <p:nvPr/>
          </p:nvGrpSpPr>
          <p:grpSpPr>
            <a:xfrm>
              <a:off x="633483" y="2643693"/>
              <a:ext cx="9165590" cy="1011555"/>
              <a:chOff x="633483" y="2643693"/>
              <a:chExt cx="9165590" cy="1011555"/>
            </a:xfrm>
          </p:grpSpPr>
          <p:sp>
            <p:nvSpPr>
              <p:cNvPr id="807" name="object 51">
                <a:extLst>
                  <a:ext uri="{FF2B5EF4-FFF2-40B4-BE49-F238E27FC236}">
                    <a16:creationId xmlns:a16="http://schemas.microsoft.com/office/drawing/2014/main" id="{6DAB1032-4D61-49DD-B21E-BA67F2CF04E6}"/>
                  </a:ext>
                </a:extLst>
              </p:cNvPr>
              <p:cNvSpPr/>
              <p:nvPr/>
            </p:nvSpPr>
            <p:spPr>
              <a:xfrm>
                <a:off x="639833" y="2650043"/>
                <a:ext cx="4386580" cy="297815"/>
              </a:xfrm>
              <a:custGeom>
                <a:avLst/>
                <a:gdLst/>
                <a:ahLst/>
                <a:cxnLst/>
                <a:rect l="l" t="t" r="r" b="b"/>
                <a:pathLst>
                  <a:path w="4386580" h="297814">
                    <a:moveTo>
                      <a:pt x="4386503" y="0"/>
                    </a:moveTo>
                    <a:lnTo>
                      <a:pt x="4386503" y="183040"/>
                    </a:lnTo>
                    <a:lnTo>
                      <a:pt x="0" y="183040"/>
                    </a:lnTo>
                    <a:lnTo>
                      <a:pt x="0" y="297239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08" name="object 52">
                <a:extLst>
                  <a:ext uri="{FF2B5EF4-FFF2-40B4-BE49-F238E27FC236}">
                    <a16:creationId xmlns:a16="http://schemas.microsoft.com/office/drawing/2014/main" id="{CB908ABE-D4AE-4DFA-A6E2-ED95457F73CC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9064947" y="2965034"/>
                <a:ext cx="733851" cy="689742"/>
              </a:xfrm>
              <a:prstGeom prst="rect">
                <a:avLst/>
              </a:prstGeom>
            </p:spPr>
          </p:pic>
          <p:pic>
            <p:nvPicPr>
              <p:cNvPr id="809" name="object 53">
                <a:extLst>
                  <a:ext uri="{FF2B5EF4-FFF2-40B4-BE49-F238E27FC236}">
                    <a16:creationId xmlns:a16="http://schemas.microsoft.com/office/drawing/2014/main" id="{466745A8-9799-4BEB-8654-0FBFDAC3AD6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9046758" y="2947283"/>
                <a:ext cx="731353" cy="685188"/>
              </a:xfrm>
              <a:prstGeom prst="rect">
                <a:avLst/>
              </a:prstGeom>
            </p:spPr>
          </p:pic>
        </p:grpSp>
        <p:sp>
          <p:nvSpPr>
            <p:cNvPr id="810" name="object 54">
              <a:extLst>
                <a:ext uri="{FF2B5EF4-FFF2-40B4-BE49-F238E27FC236}">
                  <a16:creationId xmlns:a16="http://schemas.microsoft.com/office/drawing/2014/main" id="{D8EB95F3-11A2-4D2C-B1E0-1B5556B54551}"/>
                </a:ext>
              </a:extLst>
            </p:cNvPr>
            <p:cNvSpPr txBox="1"/>
            <p:nvPr/>
          </p:nvSpPr>
          <p:spPr>
            <a:xfrm>
              <a:off x="9046757" y="2947283"/>
              <a:ext cx="731520" cy="6858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27940" rIns="0" bIns="0" rtlCol="0">
              <a:spAutoFit/>
            </a:bodyPr>
            <a:lstStyle/>
            <a:p>
              <a:pPr marL="53340" marR="29209" indent="-14604" algn="just">
                <a:lnSpc>
                  <a:spcPct val="100000"/>
                </a:lnSpc>
                <a:spcBef>
                  <a:spcPts val="220"/>
                </a:spcBef>
              </a:pPr>
              <a:r>
                <a:rPr sz="800" b="1" spc="-5" dirty="0">
                  <a:latin typeface="Arial"/>
                  <a:cs typeface="Arial"/>
                </a:rPr>
                <a:t>P</a:t>
              </a:r>
              <a:r>
                <a:rPr sz="800" b="1" spc="-10" dirty="0">
                  <a:latin typeface="Arial"/>
                  <a:cs typeface="Arial"/>
                </a:rPr>
                <a:t>.</a:t>
              </a:r>
              <a:r>
                <a:rPr sz="800" b="1" spc="-5" dirty="0">
                  <a:latin typeface="Arial"/>
                  <a:cs typeface="Arial"/>
                </a:rPr>
                <a:t>5.10 Sa</a:t>
              </a:r>
              <a:r>
                <a:rPr sz="800" b="1" spc="-10" dirty="0">
                  <a:latin typeface="Arial"/>
                  <a:cs typeface="Arial"/>
                </a:rPr>
                <a:t>f</a:t>
              </a:r>
              <a:r>
                <a:rPr sz="800" b="1" spc="-5" dirty="0">
                  <a:latin typeface="Arial"/>
                  <a:cs typeface="Arial"/>
                </a:rPr>
                <a:t>ety,  Controls and </a:t>
              </a:r>
              <a:r>
                <a:rPr sz="800" b="1" spc="-210" dirty="0">
                  <a:latin typeface="Arial"/>
                  <a:cs typeface="Arial"/>
                </a:rPr>
                <a:t> </a:t>
              </a:r>
              <a:r>
                <a:rPr sz="800" b="1" spc="-5" dirty="0">
                  <a:latin typeface="Arial"/>
                  <a:cs typeface="Arial"/>
                </a:rPr>
                <a:t>Operations</a:t>
              </a:r>
              <a:endParaRPr sz="800">
                <a:latin typeface="Arial"/>
                <a:cs typeface="Arial"/>
              </a:endParaRPr>
            </a:p>
            <a:p>
              <a:pPr marL="201930" marR="150495" indent="-42545">
                <a:lnSpc>
                  <a:spcPts val="960"/>
                </a:lnSpc>
                <a:spcBef>
                  <a:spcPts val="25"/>
                </a:spcBef>
              </a:pPr>
              <a:r>
                <a:rPr sz="800" spc="-5" dirty="0">
                  <a:latin typeface="Arial"/>
                  <a:cs typeface="Arial"/>
                </a:rPr>
                <a:t>C</a:t>
              </a:r>
              <a:r>
                <a:rPr sz="800" spc="-10" dirty="0">
                  <a:latin typeface="Arial"/>
                  <a:cs typeface="Arial"/>
                </a:rPr>
                <a:t>h</a:t>
              </a:r>
              <a:r>
                <a:rPr sz="800" spc="-5" dirty="0">
                  <a:latin typeface="Arial"/>
                  <a:cs typeface="Arial"/>
                </a:rPr>
                <a:t>arl</a:t>
              </a:r>
              <a:r>
                <a:rPr sz="800" spc="-10" dirty="0">
                  <a:latin typeface="Arial"/>
                  <a:cs typeface="Arial"/>
                </a:rPr>
                <a:t>o</a:t>
              </a:r>
              <a:r>
                <a:rPr sz="800" spc="-5" dirty="0">
                  <a:latin typeface="Arial"/>
                  <a:cs typeface="Arial"/>
                </a:rPr>
                <a:t>tte  Barbier</a:t>
              </a:r>
              <a:endParaRPr sz="800">
                <a:latin typeface="Arial"/>
                <a:cs typeface="Arial"/>
              </a:endParaRPr>
            </a:p>
          </p:txBody>
        </p:sp>
        <p:grpSp>
          <p:nvGrpSpPr>
            <p:cNvPr id="811" name="object 55">
              <a:extLst>
                <a:ext uri="{FF2B5EF4-FFF2-40B4-BE49-F238E27FC236}">
                  <a16:creationId xmlns:a16="http://schemas.microsoft.com/office/drawing/2014/main" id="{5F3D0A1D-1A4B-4C2B-BFF6-7A300DA725D4}"/>
                </a:ext>
              </a:extLst>
            </p:cNvPr>
            <p:cNvGrpSpPr/>
            <p:nvPr/>
          </p:nvGrpSpPr>
          <p:grpSpPr>
            <a:xfrm>
              <a:off x="297239" y="2643693"/>
              <a:ext cx="9122410" cy="1696085"/>
              <a:chOff x="297239" y="2643693"/>
              <a:chExt cx="9122410" cy="1696085"/>
            </a:xfrm>
          </p:grpSpPr>
          <p:sp>
            <p:nvSpPr>
              <p:cNvPr id="812" name="object 56">
                <a:extLst>
                  <a:ext uri="{FF2B5EF4-FFF2-40B4-BE49-F238E27FC236}">
                    <a16:creationId xmlns:a16="http://schemas.microsoft.com/office/drawing/2014/main" id="{C38BDE66-418C-4972-A9EF-6EFD0920EB33}"/>
                  </a:ext>
                </a:extLst>
              </p:cNvPr>
              <p:cNvSpPr/>
              <p:nvPr/>
            </p:nvSpPr>
            <p:spPr>
              <a:xfrm>
                <a:off x="5026336" y="2650043"/>
                <a:ext cx="4386580" cy="297815"/>
              </a:xfrm>
              <a:custGeom>
                <a:avLst/>
                <a:gdLst/>
                <a:ahLst/>
                <a:cxnLst/>
                <a:rect l="l" t="t" r="r" b="b"/>
                <a:pathLst>
                  <a:path w="4386580" h="297814">
                    <a:moveTo>
                      <a:pt x="0" y="0"/>
                    </a:moveTo>
                    <a:lnTo>
                      <a:pt x="0" y="183040"/>
                    </a:lnTo>
                    <a:lnTo>
                      <a:pt x="4386503" y="183040"/>
                    </a:lnTo>
                    <a:lnTo>
                      <a:pt x="4386503" y="297239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13" name="object 57">
                <a:extLst>
                  <a:ext uri="{FF2B5EF4-FFF2-40B4-BE49-F238E27FC236}">
                    <a16:creationId xmlns:a16="http://schemas.microsoft.com/office/drawing/2014/main" id="{D8B68FF8-747F-439C-BB2C-D3CF940B0A65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313001" y="3879428"/>
                <a:ext cx="690109" cy="459729"/>
              </a:xfrm>
              <a:prstGeom prst="rect">
                <a:avLst/>
              </a:prstGeom>
            </p:spPr>
          </p:pic>
          <p:pic>
            <p:nvPicPr>
              <p:cNvPr id="814" name="object 58">
                <a:extLst>
                  <a:ext uri="{FF2B5EF4-FFF2-40B4-BE49-F238E27FC236}">
                    <a16:creationId xmlns:a16="http://schemas.microsoft.com/office/drawing/2014/main" id="{1D6F6281-551F-40E3-A5B4-D19E118AA648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297239" y="3860867"/>
                <a:ext cx="685188" cy="456792"/>
              </a:xfrm>
              <a:prstGeom prst="rect">
                <a:avLst/>
              </a:prstGeom>
            </p:spPr>
          </p:pic>
        </p:grpSp>
        <p:sp>
          <p:nvSpPr>
            <p:cNvPr id="815" name="object 59">
              <a:extLst>
                <a:ext uri="{FF2B5EF4-FFF2-40B4-BE49-F238E27FC236}">
                  <a16:creationId xmlns:a16="http://schemas.microsoft.com/office/drawing/2014/main" id="{72D3F6C2-62B6-40D5-BCF8-18A5022B7A15}"/>
                </a:ext>
              </a:extLst>
            </p:cNvPr>
            <p:cNvSpPr txBox="1"/>
            <p:nvPr/>
          </p:nvSpPr>
          <p:spPr>
            <a:xfrm>
              <a:off x="285900" y="3860867"/>
              <a:ext cx="708660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1270" algn="ctr">
                <a:lnSpc>
                  <a:spcPts val="660"/>
                </a:lnSpc>
              </a:pPr>
              <a:r>
                <a:rPr sz="600" b="1" spc="-5" dirty="0">
                  <a:latin typeface="Arial"/>
                  <a:cs typeface="Arial"/>
                </a:rPr>
                <a:t>P.5.1.1</a:t>
              </a:r>
              <a:endParaRPr sz="600">
                <a:latin typeface="Arial"/>
                <a:cs typeface="Arial"/>
              </a:endParaRPr>
            </a:p>
            <a:p>
              <a:pPr marL="43180" marR="34290" algn="ctr">
                <a:lnSpc>
                  <a:spcPct val="100000"/>
                </a:lnSpc>
              </a:pPr>
              <a:r>
                <a:rPr sz="600" b="1" spc="-5" dirty="0">
                  <a:latin typeface="Arial"/>
                  <a:cs typeface="Arial"/>
                </a:rPr>
                <a:t>M</a:t>
              </a:r>
              <a:r>
                <a:rPr sz="600" b="1" dirty="0">
                  <a:latin typeface="Arial"/>
                  <a:cs typeface="Arial"/>
                </a:rPr>
                <a:t>a</a:t>
              </a:r>
              <a:r>
                <a:rPr sz="600" b="1" spc="-5" dirty="0">
                  <a:latin typeface="Arial"/>
                  <a:cs typeface="Arial"/>
                </a:rPr>
                <a:t>na</a:t>
              </a:r>
              <a:r>
                <a:rPr sz="600" b="1" dirty="0">
                  <a:latin typeface="Arial"/>
                  <a:cs typeface="Arial"/>
                </a:rPr>
                <a:t>g</a:t>
              </a:r>
              <a:r>
                <a:rPr sz="600" b="1" spc="-5" dirty="0">
                  <a:latin typeface="Arial"/>
                  <a:cs typeface="Arial"/>
                </a:rPr>
                <a:t>e</a:t>
              </a:r>
              <a:r>
                <a:rPr sz="600" b="1" dirty="0">
                  <a:latin typeface="Arial"/>
                  <a:cs typeface="Arial"/>
                </a:rPr>
                <a:t>m</a:t>
              </a:r>
              <a:r>
                <a:rPr sz="600" b="1" spc="-5" dirty="0">
                  <a:latin typeface="Arial"/>
                  <a:cs typeface="Arial"/>
                </a:rPr>
                <a:t>en</a:t>
              </a:r>
              <a:r>
                <a:rPr sz="600" b="1" dirty="0">
                  <a:latin typeface="Arial"/>
                  <a:cs typeface="Arial"/>
                </a:rPr>
                <a:t>t </a:t>
              </a:r>
              <a:r>
                <a:rPr sz="600" b="1" spc="-5" dirty="0">
                  <a:latin typeface="Arial"/>
                  <a:cs typeface="Arial"/>
                </a:rPr>
                <a:t>a</a:t>
              </a:r>
              <a:r>
                <a:rPr sz="600" b="1" dirty="0">
                  <a:latin typeface="Arial"/>
                  <a:cs typeface="Arial"/>
                </a:rPr>
                <a:t>nd  </a:t>
              </a:r>
              <a:r>
                <a:rPr sz="600" b="1" spc="-5" dirty="0">
                  <a:latin typeface="Arial"/>
                  <a:cs typeface="Arial"/>
                </a:rPr>
                <a:t>System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Integration </a:t>
              </a:r>
              <a:r>
                <a:rPr sz="600" b="1" spc="5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Bernie</a:t>
              </a:r>
              <a:r>
                <a:rPr sz="600" spc="-15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Riemer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816" name="object 60">
              <a:extLst>
                <a:ext uri="{FF2B5EF4-FFF2-40B4-BE49-F238E27FC236}">
                  <a16:creationId xmlns:a16="http://schemas.microsoft.com/office/drawing/2014/main" id="{079C996D-A8D5-41C3-957E-63F9A2F7B770}"/>
                </a:ext>
              </a:extLst>
            </p:cNvPr>
            <p:cNvGrpSpPr/>
            <p:nvPr/>
          </p:nvGrpSpPr>
          <p:grpSpPr>
            <a:xfrm>
              <a:off x="633483" y="3626121"/>
              <a:ext cx="5189855" cy="1743075"/>
              <a:chOff x="633483" y="3626121"/>
              <a:chExt cx="5189855" cy="1743075"/>
            </a:xfrm>
          </p:grpSpPr>
          <p:sp>
            <p:nvSpPr>
              <p:cNvPr id="817" name="object 61">
                <a:extLst>
                  <a:ext uri="{FF2B5EF4-FFF2-40B4-BE49-F238E27FC236}">
                    <a16:creationId xmlns:a16="http://schemas.microsoft.com/office/drawing/2014/main" id="{C5ED1621-43DC-41C3-A969-49D7FC720E1A}"/>
                  </a:ext>
                </a:extLst>
              </p:cNvPr>
              <p:cNvSpPr/>
              <p:nvPr/>
            </p:nvSpPr>
            <p:spPr>
              <a:xfrm>
                <a:off x="639833" y="3632471"/>
                <a:ext cx="0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h="228600">
                    <a:moveTo>
                      <a:pt x="0" y="0"/>
                    </a:moveTo>
                    <a:lnTo>
                      <a:pt x="0" y="228396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18" name="object 62">
                <a:extLst>
                  <a:ext uri="{FF2B5EF4-FFF2-40B4-BE49-F238E27FC236}">
                    <a16:creationId xmlns:a16="http://schemas.microsoft.com/office/drawing/2014/main" id="{C1CD39EC-A893-4C3F-ABE2-DE08279F2AD5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5132809" y="4908837"/>
                <a:ext cx="690109" cy="460093"/>
              </a:xfrm>
              <a:prstGeom prst="rect">
                <a:avLst/>
              </a:prstGeom>
            </p:spPr>
          </p:pic>
          <p:pic>
            <p:nvPicPr>
              <p:cNvPr id="819" name="object 63">
                <a:extLst>
                  <a:ext uri="{FF2B5EF4-FFF2-40B4-BE49-F238E27FC236}">
                    <a16:creationId xmlns:a16="http://schemas.microsoft.com/office/drawing/2014/main" id="{B9031905-1343-48E7-8BAE-11DE8069A8BE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5117857" y="4888650"/>
                <a:ext cx="685188" cy="457602"/>
              </a:xfrm>
              <a:prstGeom prst="rect">
                <a:avLst/>
              </a:prstGeom>
            </p:spPr>
          </p:pic>
        </p:grpSp>
        <p:sp>
          <p:nvSpPr>
            <p:cNvPr id="820" name="object 64">
              <a:extLst>
                <a:ext uri="{FF2B5EF4-FFF2-40B4-BE49-F238E27FC236}">
                  <a16:creationId xmlns:a16="http://schemas.microsoft.com/office/drawing/2014/main" id="{CB0BBF7C-04F9-48EB-9281-1D15D5DE3EDB}"/>
                </a:ext>
              </a:extLst>
            </p:cNvPr>
            <p:cNvSpPr txBox="1"/>
            <p:nvPr/>
          </p:nvSpPr>
          <p:spPr>
            <a:xfrm>
              <a:off x="5117856" y="4891435"/>
              <a:ext cx="685800" cy="457834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35560" rIns="0" bIns="0" rtlCol="0">
              <a:spAutoFit/>
            </a:bodyPr>
            <a:lstStyle/>
            <a:p>
              <a:pPr marL="141605" marR="27940" indent="-105410">
                <a:lnSpc>
                  <a:spcPct val="100000"/>
                </a:lnSpc>
                <a:spcBef>
                  <a:spcPts val="280"/>
                </a:spcBef>
              </a:pPr>
              <a:r>
                <a:rPr sz="600" b="1" dirty="0">
                  <a:latin typeface="Arial"/>
                  <a:cs typeface="Arial"/>
                </a:rPr>
                <a:t>P</a:t>
              </a:r>
              <a:r>
                <a:rPr sz="600" b="1" spc="-5" dirty="0">
                  <a:latin typeface="Arial"/>
                  <a:cs typeface="Arial"/>
                </a:rPr>
                <a:t>.5.</a:t>
              </a:r>
              <a:r>
                <a:rPr sz="600" b="1" dirty="0">
                  <a:latin typeface="Arial"/>
                  <a:cs typeface="Arial"/>
                </a:rPr>
                <a:t>6</a:t>
              </a:r>
              <a:r>
                <a:rPr sz="600" b="1" spc="-5" dirty="0">
                  <a:latin typeface="Arial"/>
                  <a:cs typeface="Arial"/>
                </a:rPr>
                <a:t>.</a:t>
              </a:r>
              <a:r>
                <a:rPr sz="600" b="1" dirty="0">
                  <a:latin typeface="Arial"/>
                  <a:cs typeface="Arial"/>
                </a:rPr>
                <a:t>3</a:t>
              </a:r>
              <a:r>
                <a:rPr sz="600" b="1" spc="-5" dirty="0">
                  <a:latin typeface="Arial"/>
                  <a:cs typeface="Arial"/>
                </a:rPr>
                <a:t> Up</a:t>
              </a:r>
              <a:r>
                <a:rPr sz="600" b="1" dirty="0">
                  <a:latin typeface="Arial"/>
                  <a:cs typeface="Arial"/>
                </a:rPr>
                <a:t>g</a:t>
              </a:r>
              <a:r>
                <a:rPr sz="600" b="1" spc="-5" dirty="0">
                  <a:latin typeface="Arial"/>
                  <a:cs typeface="Arial"/>
                </a:rPr>
                <a:t>r</a:t>
              </a:r>
              <a:r>
                <a:rPr sz="600" b="1" dirty="0">
                  <a:latin typeface="Arial"/>
                  <a:cs typeface="Arial"/>
                </a:rPr>
                <a:t>a</a:t>
              </a:r>
              <a:r>
                <a:rPr sz="600" b="1" spc="-5" dirty="0">
                  <a:latin typeface="Arial"/>
                  <a:cs typeface="Arial"/>
                </a:rPr>
                <a:t>des  for 1.3 GeV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Systems</a:t>
              </a:r>
              <a:endParaRPr sz="600">
                <a:latin typeface="Arial"/>
                <a:cs typeface="Arial"/>
              </a:endParaRPr>
            </a:p>
            <a:p>
              <a:pPr marL="40005">
                <a:lnSpc>
                  <a:spcPts val="715"/>
                </a:lnSpc>
              </a:pPr>
              <a:r>
                <a:rPr sz="600" spc="-5" dirty="0">
                  <a:latin typeface="Arial"/>
                  <a:cs typeface="Arial"/>
                </a:rPr>
                <a:t>Erica</a:t>
              </a:r>
              <a:r>
                <a:rPr sz="600" spc="-3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Ahlschwede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821" name="object 65">
              <a:extLst>
                <a:ext uri="{FF2B5EF4-FFF2-40B4-BE49-F238E27FC236}">
                  <a16:creationId xmlns:a16="http://schemas.microsoft.com/office/drawing/2014/main" id="{2B3246AC-C26A-420D-B109-EF857465E52C}"/>
                </a:ext>
              </a:extLst>
            </p:cNvPr>
            <p:cNvGrpSpPr/>
            <p:nvPr/>
          </p:nvGrpSpPr>
          <p:grpSpPr>
            <a:xfrm>
              <a:off x="5117856" y="3626121"/>
              <a:ext cx="749300" cy="2312670"/>
              <a:chOff x="5117856" y="3626121"/>
              <a:chExt cx="749300" cy="2312670"/>
            </a:xfrm>
          </p:grpSpPr>
          <p:sp>
            <p:nvSpPr>
              <p:cNvPr id="822" name="object 66">
                <a:extLst>
                  <a:ext uri="{FF2B5EF4-FFF2-40B4-BE49-F238E27FC236}">
                    <a16:creationId xmlns:a16="http://schemas.microsoft.com/office/drawing/2014/main" id="{376DE988-A35F-4135-AF6F-9508250144E1}"/>
                  </a:ext>
                </a:extLst>
              </p:cNvPr>
              <p:cNvSpPr/>
              <p:nvPr/>
            </p:nvSpPr>
            <p:spPr>
              <a:xfrm>
                <a:off x="5437773" y="3632471"/>
                <a:ext cx="422909" cy="1484630"/>
              </a:xfrm>
              <a:custGeom>
                <a:avLst/>
                <a:gdLst/>
                <a:ahLst/>
                <a:cxnLst/>
                <a:rect l="l" t="t" r="r" b="b"/>
                <a:pathLst>
                  <a:path w="422910" h="1484629">
                    <a:moveTo>
                      <a:pt x="0" y="0"/>
                    </a:moveTo>
                    <a:lnTo>
                      <a:pt x="0" y="57504"/>
                    </a:lnTo>
                    <a:lnTo>
                      <a:pt x="422775" y="57504"/>
                    </a:lnTo>
                    <a:lnTo>
                      <a:pt x="422775" y="1484575"/>
                    </a:lnTo>
                    <a:lnTo>
                      <a:pt x="365271" y="1484575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23" name="object 67">
                <a:extLst>
                  <a:ext uri="{FF2B5EF4-FFF2-40B4-BE49-F238E27FC236}">
                    <a16:creationId xmlns:a16="http://schemas.microsoft.com/office/drawing/2014/main" id="{9DD065E9-806C-4856-8EF5-242B56AAC16D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5132809" y="5478216"/>
                <a:ext cx="690109" cy="460516"/>
              </a:xfrm>
              <a:prstGeom prst="rect">
                <a:avLst/>
              </a:prstGeom>
            </p:spPr>
          </p:pic>
          <p:pic>
            <p:nvPicPr>
              <p:cNvPr id="824" name="object 68">
                <a:extLst>
                  <a:ext uri="{FF2B5EF4-FFF2-40B4-BE49-F238E27FC236}">
                    <a16:creationId xmlns:a16="http://schemas.microsoft.com/office/drawing/2014/main" id="{35A357D8-D04D-45B9-93A6-F9DFD92200D0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5117856" y="5460451"/>
                <a:ext cx="685188" cy="456792"/>
              </a:xfrm>
              <a:prstGeom prst="rect">
                <a:avLst/>
              </a:prstGeom>
            </p:spPr>
          </p:pic>
        </p:grpSp>
        <p:sp>
          <p:nvSpPr>
            <p:cNvPr id="825" name="object 69">
              <a:extLst>
                <a:ext uri="{FF2B5EF4-FFF2-40B4-BE49-F238E27FC236}">
                  <a16:creationId xmlns:a16="http://schemas.microsoft.com/office/drawing/2014/main" id="{4E84CB47-BA91-4C6A-A64A-644051BFEC98}"/>
                </a:ext>
              </a:extLst>
            </p:cNvPr>
            <p:cNvSpPr txBox="1"/>
            <p:nvPr/>
          </p:nvSpPr>
          <p:spPr>
            <a:xfrm>
              <a:off x="5117856" y="5463994"/>
              <a:ext cx="685800" cy="456565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635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50"/>
                </a:spcBef>
              </a:pPr>
              <a:endParaRPr sz="500">
                <a:latin typeface="Times New Roman"/>
                <a:cs typeface="Times New Roman"/>
              </a:endParaRPr>
            </a:p>
            <a:p>
              <a:pPr marL="40005" marR="27940" indent="-4445" algn="just">
                <a:lnSpc>
                  <a:spcPct val="100000"/>
                </a:lnSpc>
              </a:pPr>
              <a:r>
                <a:rPr sz="600" b="1" dirty="0">
                  <a:latin typeface="Arial"/>
                  <a:cs typeface="Arial"/>
                </a:rPr>
                <a:t>P</a:t>
              </a:r>
              <a:r>
                <a:rPr sz="600" b="1" spc="-5" dirty="0">
                  <a:latin typeface="Arial"/>
                  <a:cs typeface="Arial"/>
                </a:rPr>
                <a:t>.5.</a:t>
              </a:r>
              <a:r>
                <a:rPr sz="600" b="1" dirty="0">
                  <a:latin typeface="Arial"/>
                  <a:cs typeface="Arial"/>
                </a:rPr>
                <a:t>6</a:t>
              </a:r>
              <a:r>
                <a:rPr sz="600" b="1" spc="-5" dirty="0">
                  <a:latin typeface="Arial"/>
                  <a:cs typeface="Arial"/>
                </a:rPr>
                <a:t>.</a:t>
              </a:r>
              <a:r>
                <a:rPr sz="600" b="1" dirty="0">
                  <a:latin typeface="Arial"/>
                  <a:cs typeface="Arial"/>
                </a:rPr>
                <a:t>4</a:t>
              </a:r>
              <a:r>
                <a:rPr sz="600" b="1" spc="-5" dirty="0">
                  <a:latin typeface="Arial"/>
                  <a:cs typeface="Arial"/>
                </a:rPr>
                <a:t> Up</a:t>
              </a:r>
              <a:r>
                <a:rPr sz="600" b="1" dirty="0">
                  <a:latin typeface="Arial"/>
                  <a:cs typeface="Arial"/>
                </a:rPr>
                <a:t>g</a:t>
              </a:r>
              <a:r>
                <a:rPr sz="600" b="1" spc="-5" dirty="0">
                  <a:latin typeface="Arial"/>
                  <a:cs typeface="Arial"/>
                </a:rPr>
                <a:t>r</a:t>
              </a:r>
              <a:r>
                <a:rPr sz="600" b="1" dirty="0">
                  <a:latin typeface="Arial"/>
                  <a:cs typeface="Arial"/>
                </a:rPr>
                <a:t>a</a:t>
              </a:r>
              <a:r>
                <a:rPr sz="600" b="1" spc="-5" dirty="0">
                  <a:latin typeface="Arial"/>
                  <a:cs typeface="Arial"/>
                </a:rPr>
                <a:t>des  for </a:t>
              </a:r>
              <a:r>
                <a:rPr sz="600" b="1" dirty="0">
                  <a:latin typeface="Arial"/>
                  <a:cs typeface="Arial"/>
                </a:rPr>
                <a:t>Gas </a:t>
              </a:r>
              <a:r>
                <a:rPr sz="600" b="1" spc="-5" dirty="0">
                  <a:latin typeface="Arial"/>
                  <a:cs typeface="Arial"/>
                </a:rPr>
                <a:t>Injection </a:t>
              </a:r>
              <a:r>
                <a:rPr sz="600" b="1" spc="-155" dirty="0">
                  <a:latin typeface="Arial"/>
                  <a:cs typeface="Arial"/>
                </a:rPr>
                <a:t> </a:t>
              </a:r>
              <a:r>
                <a:rPr sz="600" dirty="0">
                  <a:latin typeface="Arial"/>
                  <a:cs typeface="Arial"/>
                </a:rPr>
                <a:t>E</a:t>
              </a:r>
              <a:r>
                <a:rPr sz="600" spc="-5" dirty="0">
                  <a:latin typeface="Arial"/>
                  <a:cs typeface="Arial"/>
                </a:rPr>
                <a:t>r</a:t>
              </a:r>
              <a:r>
                <a:rPr sz="600" dirty="0">
                  <a:latin typeface="Arial"/>
                  <a:cs typeface="Arial"/>
                </a:rPr>
                <a:t>ica</a:t>
              </a:r>
              <a:r>
                <a:rPr sz="600" spc="-5" dirty="0">
                  <a:latin typeface="Arial"/>
                  <a:cs typeface="Arial"/>
                </a:rPr>
                <a:t> </a:t>
              </a:r>
              <a:r>
                <a:rPr sz="600" dirty="0">
                  <a:latin typeface="Arial"/>
                  <a:cs typeface="Arial"/>
                </a:rPr>
                <a:t>A</a:t>
              </a:r>
              <a:r>
                <a:rPr sz="600" spc="-5" dirty="0">
                  <a:latin typeface="Arial"/>
                  <a:cs typeface="Arial"/>
                </a:rPr>
                <a:t>h</a:t>
              </a:r>
              <a:r>
                <a:rPr sz="600" dirty="0">
                  <a:latin typeface="Arial"/>
                  <a:cs typeface="Arial"/>
                </a:rPr>
                <a:t>lsch</a:t>
              </a:r>
              <a:r>
                <a:rPr sz="600" spc="-10" dirty="0">
                  <a:latin typeface="Arial"/>
                  <a:cs typeface="Arial"/>
                </a:rPr>
                <a:t>w</a:t>
              </a:r>
              <a:r>
                <a:rPr sz="600" dirty="0">
                  <a:latin typeface="Arial"/>
                  <a:cs typeface="Arial"/>
                </a:rPr>
                <a:t>e</a:t>
              </a:r>
              <a:r>
                <a:rPr sz="600" spc="-5" dirty="0">
                  <a:latin typeface="Arial"/>
                  <a:cs typeface="Arial"/>
                </a:rPr>
                <a:t>d</a:t>
              </a:r>
              <a:r>
                <a:rPr sz="600" dirty="0">
                  <a:latin typeface="Arial"/>
                  <a:cs typeface="Arial"/>
                </a:rPr>
                <a:t>e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826" name="object 70">
              <a:extLst>
                <a:ext uri="{FF2B5EF4-FFF2-40B4-BE49-F238E27FC236}">
                  <a16:creationId xmlns:a16="http://schemas.microsoft.com/office/drawing/2014/main" id="{F8FB07BA-054D-403F-80B9-F7F2D6E69451}"/>
                </a:ext>
              </a:extLst>
            </p:cNvPr>
            <p:cNvGrpSpPr/>
            <p:nvPr/>
          </p:nvGrpSpPr>
          <p:grpSpPr>
            <a:xfrm>
              <a:off x="5117856" y="3626121"/>
              <a:ext cx="749300" cy="2069464"/>
              <a:chOff x="5117856" y="3626121"/>
              <a:chExt cx="749300" cy="2069464"/>
            </a:xfrm>
          </p:grpSpPr>
          <p:sp>
            <p:nvSpPr>
              <p:cNvPr id="827" name="object 71">
                <a:extLst>
                  <a:ext uri="{FF2B5EF4-FFF2-40B4-BE49-F238E27FC236}">
                    <a16:creationId xmlns:a16="http://schemas.microsoft.com/office/drawing/2014/main" id="{663DEC24-EC1F-4951-86B0-9E6576BBF415}"/>
                  </a:ext>
                </a:extLst>
              </p:cNvPr>
              <p:cNvSpPr/>
              <p:nvPr/>
            </p:nvSpPr>
            <p:spPr>
              <a:xfrm>
                <a:off x="5437773" y="3632471"/>
                <a:ext cx="422909" cy="2056764"/>
              </a:xfrm>
              <a:custGeom>
                <a:avLst/>
                <a:gdLst/>
                <a:ahLst/>
                <a:cxnLst/>
                <a:rect l="l" t="t" r="r" b="b"/>
                <a:pathLst>
                  <a:path w="422910" h="2056764">
                    <a:moveTo>
                      <a:pt x="0" y="0"/>
                    </a:moveTo>
                    <a:lnTo>
                      <a:pt x="0" y="57504"/>
                    </a:lnTo>
                    <a:lnTo>
                      <a:pt x="422775" y="57504"/>
                    </a:lnTo>
                    <a:lnTo>
                      <a:pt x="422775" y="2056375"/>
                    </a:lnTo>
                    <a:lnTo>
                      <a:pt x="365271" y="2056375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28" name="object 72">
                <a:extLst>
                  <a:ext uri="{FF2B5EF4-FFF2-40B4-BE49-F238E27FC236}">
                    <a16:creationId xmlns:a16="http://schemas.microsoft.com/office/drawing/2014/main" id="{9D5ACECC-5A84-4E74-89B0-F0722CCB197D}"/>
                  </a:ext>
                </a:extLst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5128385" y="4329809"/>
                <a:ext cx="698957" cy="468941"/>
              </a:xfrm>
              <a:prstGeom prst="rect">
                <a:avLst/>
              </a:prstGeom>
            </p:spPr>
          </p:pic>
          <p:pic>
            <p:nvPicPr>
              <p:cNvPr id="829" name="object 73">
                <a:extLst>
                  <a:ext uri="{FF2B5EF4-FFF2-40B4-BE49-F238E27FC236}">
                    <a16:creationId xmlns:a16="http://schemas.microsoft.com/office/drawing/2014/main" id="{EE28C966-C45C-4391-9E67-49F4E4EF1DD6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5117856" y="4317660"/>
                <a:ext cx="685188" cy="456792"/>
              </a:xfrm>
              <a:prstGeom prst="rect">
                <a:avLst/>
              </a:prstGeom>
            </p:spPr>
          </p:pic>
        </p:grpSp>
        <p:sp>
          <p:nvSpPr>
            <p:cNvPr id="830" name="object 74">
              <a:extLst>
                <a:ext uri="{FF2B5EF4-FFF2-40B4-BE49-F238E27FC236}">
                  <a16:creationId xmlns:a16="http://schemas.microsoft.com/office/drawing/2014/main" id="{3D368391-9F24-41AB-9507-128F1DBED3C2}"/>
                </a:ext>
              </a:extLst>
            </p:cNvPr>
            <p:cNvSpPr txBox="1"/>
            <p:nvPr/>
          </p:nvSpPr>
          <p:spPr>
            <a:xfrm>
              <a:off x="5117856" y="4317660"/>
              <a:ext cx="685800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38735" rIns="0" bIns="0" rtlCol="0">
              <a:spAutoFit/>
            </a:bodyPr>
            <a:lstStyle/>
            <a:p>
              <a:pPr algn="ctr">
                <a:lnSpc>
                  <a:spcPts val="715"/>
                </a:lnSpc>
                <a:spcBef>
                  <a:spcPts val="305"/>
                </a:spcBef>
              </a:pPr>
              <a:r>
                <a:rPr sz="600" b="1" spc="-5" dirty="0">
                  <a:latin typeface="Arial"/>
                  <a:cs typeface="Arial"/>
                </a:rPr>
                <a:t>P.5.6.2</a:t>
              </a:r>
              <a:endParaRPr sz="600">
                <a:latin typeface="Arial"/>
                <a:cs typeface="Arial"/>
              </a:endParaRPr>
            </a:p>
            <a:p>
              <a:pPr marL="20955" marR="13335" algn="ctr">
                <a:lnSpc>
                  <a:spcPts val="720"/>
                </a:lnSpc>
                <a:spcBef>
                  <a:spcPts val="20"/>
                </a:spcBef>
              </a:pPr>
              <a:r>
                <a:rPr sz="600" b="1" spc="-5" dirty="0">
                  <a:latin typeface="Arial"/>
                  <a:cs typeface="Arial"/>
                </a:rPr>
                <a:t>Evaluations</a:t>
              </a:r>
              <a:r>
                <a:rPr sz="600" b="1" spc="-30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at</a:t>
              </a:r>
              <a:r>
                <a:rPr sz="600" b="1" spc="-30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1.3 </a:t>
              </a:r>
              <a:r>
                <a:rPr sz="600" b="1" spc="-15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GeV</a:t>
              </a:r>
              <a:endParaRPr sz="600">
                <a:latin typeface="Arial"/>
                <a:cs typeface="Arial"/>
              </a:endParaRPr>
            </a:p>
            <a:p>
              <a:pPr marL="40005">
                <a:lnSpc>
                  <a:spcPts val="695"/>
                </a:lnSpc>
              </a:pPr>
              <a:r>
                <a:rPr sz="600" spc="-5" dirty="0">
                  <a:latin typeface="Arial"/>
                  <a:cs typeface="Arial"/>
                </a:rPr>
                <a:t>Erica</a:t>
              </a:r>
              <a:r>
                <a:rPr sz="600" spc="-3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Ahlschwede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831" name="object 75">
              <a:extLst>
                <a:ext uri="{FF2B5EF4-FFF2-40B4-BE49-F238E27FC236}">
                  <a16:creationId xmlns:a16="http://schemas.microsoft.com/office/drawing/2014/main" id="{C5510B7E-3B13-4237-840C-5529EFBD4B9D}"/>
                </a:ext>
              </a:extLst>
            </p:cNvPr>
            <p:cNvGrpSpPr/>
            <p:nvPr/>
          </p:nvGrpSpPr>
          <p:grpSpPr>
            <a:xfrm>
              <a:off x="5117856" y="3626121"/>
              <a:ext cx="749300" cy="926465"/>
              <a:chOff x="5117856" y="3626121"/>
              <a:chExt cx="749300" cy="926465"/>
            </a:xfrm>
          </p:grpSpPr>
          <p:sp>
            <p:nvSpPr>
              <p:cNvPr id="832" name="object 76">
                <a:extLst>
                  <a:ext uri="{FF2B5EF4-FFF2-40B4-BE49-F238E27FC236}">
                    <a16:creationId xmlns:a16="http://schemas.microsoft.com/office/drawing/2014/main" id="{416AC826-D1DE-4A71-B5D6-2B0D8EB1A11F}"/>
                  </a:ext>
                </a:extLst>
              </p:cNvPr>
              <p:cNvSpPr/>
              <p:nvPr/>
            </p:nvSpPr>
            <p:spPr>
              <a:xfrm>
                <a:off x="5437773" y="3632471"/>
                <a:ext cx="422909" cy="913765"/>
              </a:xfrm>
              <a:custGeom>
                <a:avLst/>
                <a:gdLst/>
                <a:ahLst/>
                <a:cxnLst/>
                <a:rect l="l" t="t" r="r" b="b"/>
                <a:pathLst>
                  <a:path w="422910" h="913764">
                    <a:moveTo>
                      <a:pt x="0" y="0"/>
                    </a:moveTo>
                    <a:lnTo>
                      <a:pt x="0" y="57504"/>
                    </a:lnTo>
                    <a:lnTo>
                      <a:pt x="422775" y="57504"/>
                    </a:lnTo>
                    <a:lnTo>
                      <a:pt x="422775" y="913584"/>
                    </a:lnTo>
                    <a:lnTo>
                      <a:pt x="365271" y="913584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33" name="object 77">
                <a:extLst>
                  <a:ext uri="{FF2B5EF4-FFF2-40B4-BE49-F238E27FC236}">
                    <a16:creationId xmlns:a16="http://schemas.microsoft.com/office/drawing/2014/main" id="{9EE19D0E-53CD-499E-BAEA-7732F72239B3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5128385" y="3759628"/>
                <a:ext cx="698957" cy="468941"/>
              </a:xfrm>
              <a:prstGeom prst="rect">
                <a:avLst/>
              </a:prstGeom>
            </p:spPr>
          </p:pic>
          <p:pic>
            <p:nvPicPr>
              <p:cNvPr id="834" name="object 78">
                <a:extLst>
                  <a:ext uri="{FF2B5EF4-FFF2-40B4-BE49-F238E27FC236}">
                    <a16:creationId xmlns:a16="http://schemas.microsoft.com/office/drawing/2014/main" id="{13CD668D-BD9F-4322-B6B6-BB5296B2595C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5117856" y="3746669"/>
                <a:ext cx="685188" cy="456792"/>
              </a:xfrm>
              <a:prstGeom prst="rect">
                <a:avLst/>
              </a:prstGeom>
            </p:spPr>
          </p:pic>
        </p:grpSp>
        <p:sp>
          <p:nvSpPr>
            <p:cNvPr id="835" name="object 79">
              <a:extLst>
                <a:ext uri="{FF2B5EF4-FFF2-40B4-BE49-F238E27FC236}">
                  <a16:creationId xmlns:a16="http://schemas.microsoft.com/office/drawing/2014/main" id="{999708B5-C659-4DFB-B023-683E0D09C68D}"/>
                </a:ext>
              </a:extLst>
            </p:cNvPr>
            <p:cNvSpPr txBox="1"/>
            <p:nvPr/>
          </p:nvSpPr>
          <p:spPr>
            <a:xfrm>
              <a:off x="5117856" y="3747884"/>
              <a:ext cx="685800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ts val="655"/>
                </a:lnSpc>
              </a:pPr>
              <a:r>
                <a:rPr sz="600" b="1" spc="-5" dirty="0">
                  <a:latin typeface="Arial"/>
                  <a:cs typeface="Arial"/>
                </a:rPr>
                <a:t>P.5.6.1</a:t>
              </a:r>
              <a:endParaRPr sz="600">
                <a:latin typeface="Arial"/>
                <a:cs typeface="Arial"/>
              </a:endParaRPr>
            </a:p>
            <a:p>
              <a:pPr marL="31115" marR="23495" algn="ctr">
                <a:lnSpc>
                  <a:spcPct val="100000"/>
                </a:lnSpc>
              </a:pPr>
              <a:r>
                <a:rPr sz="600" b="1" spc="-5" dirty="0">
                  <a:latin typeface="Arial"/>
                  <a:cs typeface="Arial"/>
                </a:rPr>
                <a:t>M</a:t>
              </a:r>
              <a:r>
                <a:rPr sz="600" b="1" dirty="0">
                  <a:latin typeface="Arial"/>
                  <a:cs typeface="Arial"/>
                </a:rPr>
                <a:t>a</a:t>
              </a:r>
              <a:r>
                <a:rPr sz="600" b="1" spc="-5" dirty="0">
                  <a:latin typeface="Arial"/>
                  <a:cs typeface="Arial"/>
                </a:rPr>
                <a:t>na</a:t>
              </a:r>
              <a:r>
                <a:rPr sz="600" b="1" dirty="0">
                  <a:latin typeface="Arial"/>
                  <a:cs typeface="Arial"/>
                </a:rPr>
                <a:t>g</a:t>
              </a:r>
              <a:r>
                <a:rPr sz="600" b="1" spc="-5" dirty="0">
                  <a:latin typeface="Arial"/>
                  <a:cs typeface="Arial"/>
                </a:rPr>
                <a:t>e</a:t>
              </a:r>
              <a:r>
                <a:rPr sz="600" b="1" dirty="0">
                  <a:latin typeface="Arial"/>
                  <a:cs typeface="Arial"/>
                </a:rPr>
                <a:t>m</a:t>
              </a:r>
              <a:r>
                <a:rPr sz="600" b="1" spc="-5" dirty="0">
                  <a:latin typeface="Arial"/>
                  <a:cs typeface="Arial"/>
                </a:rPr>
                <a:t>en</a:t>
              </a:r>
              <a:r>
                <a:rPr sz="600" b="1" dirty="0">
                  <a:latin typeface="Arial"/>
                  <a:cs typeface="Arial"/>
                </a:rPr>
                <a:t>t </a:t>
              </a:r>
              <a:r>
                <a:rPr sz="600" b="1" spc="-5" dirty="0">
                  <a:latin typeface="Arial"/>
                  <a:cs typeface="Arial"/>
                </a:rPr>
                <a:t>a</a:t>
              </a:r>
              <a:r>
                <a:rPr sz="600" b="1" dirty="0">
                  <a:latin typeface="Arial"/>
                  <a:cs typeface="Arial"/>
                </a:rPr>
                <a:t>nd  </a:t>
              </a:r>
              <a:r>
                <a:rPr sz="600" b="1" spc="-5" dirty="0">
                  <a:latin typeface="Arial"/>
                  <a:cs typeface="Arial"/>
                </a:rPr>
                <a:t>System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Integration</a:t>
              </a:r>
              <a:endParaRPr sz="600">
                <a:latin typeface="Arial"/>
                <a:cs typeface="Arial"/>
              </a:endParaRPr>
            </a:p>
            <a:p>
              <a:pPr marL="635" algn="ctr">
                <a:lnSpc>
                  <a:spcPts val="715"/>
                </a:lnSpc>
              </a:pPr>
              <a:r>
                <a:rPr sz="600" spc="-5" dirty="0">
                  <a:latin typeface="Arial"/>
                  <a:cs typeface="Arial"/>
                </a:rPr>
                <a:t>Erica</a:t>
              </a:r>
              <a:r>
                <a:rPr sz="600" spc="-3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Ahlschwede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836" name="object 80">
              <a:extLst>
                <a:ext uri="{FF2B5EF4-FFF2-40B4-BE49-F238E27FC236}">
                  <a16:creationId xmlns:a16="http://schemas.microsoft.com/office/drawing/2014/main" id="{D038290D-C0E2-42E8-89F4-DBACF7080987}"/>
                </a:ext>
              </a:extLst>
            </p:cNvPr>
            <p:cNvGrpSpPr/>
            <p:nvPr/>
          </p:nvGrpSpPr>
          <p:grpSpPr>
            <a:xfrm>
              <a:off x="1234311" y="3626121"/>
              <a:ext cx="4632960" cy="1743075"/>
              <a:chOff x="1234311" y="3626121"/>
              <a:chExt cx="4632960" cy="1743075"/>
            </a:xfrm>
          </p:grpSpPr>
          <p:sp>
            <p:nvSpPr>
              <p:cNvPr id="837" name="object 81">
                <a:extLst>
                  <a:ext uri="{FF2B5EF4-FFF2-40B4-BE49-F238E27FC236}">
                    <a16:creationId xmlns:a16="http://schemas.microsoft.com/office/drawing/2014/main" id="{6DF60A12-9DF1-40FE-99B3-CC7B00EC84B3}"/>
                  </a:ext>
                </a:extLst>
              </p:cNvPr>
              <p:cNvSpPr/>
              <p:nvPr/>
            </p:nvSpPr>
            <p:spPr>
              <a:xfrm>
                <a:off x="5437773" y="3632471"/>
                <a:ext cx="422909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422910" h="342900">
                    <a:moveTo>
                      <a:pt x="0" y="0"/>
                    </a:moveTo>
                    <a:lnTo>
                      <a:pt x="0" y="57504"/>
                    </a:lnTo>
                    <a:lnTo>
                      <a:pt x="422775" y="57504"/>
                    </a:lnTo>
                    <a:lnTo>
                      <a:pt x="422775" y="342594"/>
                    </a:lnTo>
                    <a:lnTo>
                      <a:pt x="365271" y="342594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38" name="object 82">
                <a:extLst>
                  <a:ext uri="{FF2B5EF4-FFF2-40B4-BE49-F238E27FC236}">
                    <a16:creationId xmlns:a16="http://schemas.microsoft.com/office/drawing/2014/main" id="{07FF2C7A-42DD-4C81-ABEA-82B26EEBD63A}"/>
                  </a:ext>
                </a:extLst>
              </p:cNvPr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1250073" y="4908837"/>
                <a:ext cx="690109" cy="460093"/>
              </a:xfrm>
              <a:prstGeom prst="rect">
                <a:avLst/>
              </a:prstGeom>
            </p:spPr>
          </p:pic>
          <p:pic>
            <p:nvPicPr>
              <p:cNvPr id="839" name="object 83">
                <a:extLst>
                  <a:ext uri="{FF2B5EF4-FFF2-40B4-BE49-F238E27FC236}">
                    <a16:creationId xmlns:a16="http://schemas.microsoft.com/office/drawing/2014/main" id="{EED4CB44-A72F-474F-909A-088006DB36A9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234311" y="4888650"/>
                <a:ext cx="685188" cy="457602"/>
              </a:xfrm>
              <a:prstGeom prst="rect">
                <a:avLst/>
              </a:prstGeom>
            </p:spPr>
          </p:pic>
        </p:grpSp>
        <p:sp>
          <p:nvSpPr>
            <p:cNvPr id="840" name="object 84">
              <a:extLst>
                <a:ext uri="{FF2B5EF4-FFF2-40B4-BE49-F238E27FC236}">
                  <a16:creationId xmlns:a16="http://schemas.microsoft.com/office/drawing/2014/main" id="{D15E6F03-CDF5-40C7-99BC-801F4BF791E6}"/>
                </a:ext>
              </a:extLst>
            </p:cNvPr>
            <p:cNvSpPr txBox="1"/>
            <p:nvPr/>
          </p:nvSpPr>
          <p:spPr>
            <a:xfrm>
              <a:off x="1234311" y="4891435"/>
              <a:ext cx="685800" cy="457834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63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5"/>
                </a:spcBef>
              </a:pPr>
              <a:endParaRPr sz="550">
                <a:latin typeface="Times New Roman"/>
                <a:cs typeface="Times New Roman"/>
              </a:endParaRPr>
            </a:p>
            <a:p>
              <a:pPr marL="59055" marR="50800" indent="16510" algn="just">
                <a:lnSpc>
                  <a:spcPct val="100000"/>
                </a:lnSpc>
              </a:pPr>
              <a:r>
                <a:rPr sz="600" b="1" dirty="0">
                  <a:latin typeface="Arial"/>
                  <a:cs typeface="Arial"/>
                </a:rPr>
                <a:t>P</a:t>
              </a:r>
              <a:r>
                <a:rPr sz="600" b="1" spc="-5" dirty="0">
                  <a:latin typeface="Arial"/>
                  <a:cs typeface="Arial"/>
                </a:rPr>
                <a:t>.5.</a:t>
              </a:r>
              <a:r>
                <a:rPr sz="600" b="1" dirty="0">
                  <a:latin typeface="Arial"/>
                  <a:cs typeface="Arial"/>
                </a:rPr>
                <a:t>2</a:t>
              </a:r>
              <a:r>
                <a:rPr sz="600" b="1" spc="-5" dirty="0">
                  <a:latin typeface="Arial"/>
                  <a:cs typeface="Arial"/>
                </a:rPr>
                <a:t>.</a:t>
              </a:r>
              <a:r>
                <a:rPr sz="600" b="1" dirty="0">
                  <a:latin typeface="Arial"/>
                  <a:cs typeface="Arial"/>
                </a:rPr>
                <a:t>3</a:t>
              </a:r>
              <a:r>
                <a:rPr sz="600" b="1" spc="-5" dirty="0">
                  <a:latin typeface="Arial"/>
                  <a:cs typeface="Arial"/>
                </a:rPr>
                <a:t> </a:t>
              </a:r>
              <a:r>
                <a:rPr sz="600" b="1" dirty="0">
                  <a:latin typeface="Arial"/>
                  <a:cs typeface="Arial"/>
                </a:rPr>
                <a:t>S</a:t>
              </a:r>
              <a:r>
                <a:rPr sz="600" b="1" spc="-5" dirty="0">
                  <a:latin typeface="Arial"/>
                  <a:cs typeface="Arial"/>
                </a:rPr>
                <a:t>ys</a:t>
              </a:r>
              <a:r>
                <a:rPr sz="600" b="1" dirty="0">
                  <a:latin typeface="Arial"/>
                  <a:cs typeface="Arial"/>
                </a:rPr>
                <a:t>t</a:t>
              </a:r>
              <a:r>
                <a:rPr sz="600" b="1" spc="-5" dirty="0">
                  <a:latin typeface="Arial"/>
                  <a:cs typeface="Arial"/>
                </a:rPr>
                <a:t>em  </a:t>
              </a:r>
              <a:r>
                <a:rPr sz="600" b="1" dirty="0">
                  <a:latin typeface="Arial"/>
                  <a:cs typeface="Arial"/>
                </a:rPr>
                <a:t>D</a:t>
              </a:r>
              <a:r>
                <a:rPr sz="600" b="1" spc="-5" dirty="0">
                  <a:latin typeface="Arial"/>
                  <a:cs typeface="Arial"/>
                </a:rPr>
                <a:t>es</a:t>
              </a:r>
              <a:r>
                <a:rPr sz="600" b="1" spc="5" dirty="0">
                  <a:latin typeface="Arial"/>
                  <a:cs typeface="Arial"/>
                </a:rPr>
                <a:t>i</a:t>
              </a:r>
              <a:r>
                <a:rPr sz="600" b="1" spc="-5" dirty="0">
                  <a:latin typeface="Arial"/>
                  <a:cs typeface="Arial"/>
                </a:rPr>
                <a:t>g</a:t>
              </a:r>
              <a:r>
                <a:rPr sz="600" b="1" dirty="0">
                  <a:latin typeface="Arial"/>
                  <a:cs typeface="Arial"/>
                </a:rPr>
                <a:t>n </a:t>
              </a:r>
              <a:r>
                <a:rPr sz="600" b="1" spc="-5" dirty="0">
                  <a:latin typeface="Arial"/>
                  <a:cs typeface="Arial"/>
                </a:rPr>
                <a:t>S</a:t>
              </a:r>
              <a:r>
                <a:rPr sz="600" b="1" dirty="0">
                  <a:latin typeface="Arial"/>
                  <a:cs typeface="Arial"/>
                </a:rPr>
                <a:t>u</a:t>
              </a:r>
              <a:r>
                <a:rPr sz="600" b="1" spc="-5" dirty="0">
                  <a:latin typeface="Arial"/>
                  <a:cs typeface="Arial"/>
                </a:rPr>
                <a:t>p</a:t>
              </a:r>
              <a:r>
                <a:rPr sz="600" b="1" dirty="0">
                  <a:latin typeface="Arial"/>
                  <a:cs typeface="Arial"/>
                </a:rPr>
                <a:t>p</a:t>
              </a:r>
              <a:r>
                <a:rPr sz="600" b="1" spc="-5" dirty="0">
                  <a:latin typeface="Arial"/>
                  <a:cs typeface="Arial"/>
                </a:rPr>
                <a:t>o</a:t>
              </a:r>
              <a:r>
                <a:rPr sz="600" b="1" dirty="0">
                  <a:latin typeface="Arial"/>
                  <a:cs typeface="Arial"/>
                </a:rPr>
                <a:t>rt  </a:t>
              </a:r>
              <a:r>
                <a:rPr sz="600" spc="-5" dirty="0">
                  <a:latin typeface="Arial"/>
                  <a:cs typeface="Arial"/>
                </a:rPr>
                <a:t>Franz</a:t>
              </a:r>
              <a:r>
                <a:rPr sz="600" spc="-35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Gallmeier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841" name="object 85">
              <a:extLst>
                <a:ext uri="{FF2B5EF4-FFF2-40B4-BE49-F238E27FC236}">
                  <a16:creationId xmlns:a16="http://schemas.microsoft.com/office/drawing/2014/main" id="{6C12600D-109D-42AC-B255-5F4501B1E930}"/>
                </a:ext>
              </a:extLst>
            </p:cNvPr>
            <p:cNvGrpSpPr/>
            <p:nvPr/>
          </p:nvGrpSpPr>
          <p:grpSpPr>
            <a:xfrm>
              <a:off x="1170457" y="3626121"/>
              <a:ext cx="770255" cy="2312670"/>
              <a:chOff x="1170457" y="3626121"/>
              <a:chExt cx="770255" cy="2312670"/>
            </a:xfrm>
          </p:grpSpPr>
          <p:sp>
            <p:nvSpPr>
              <p:cNvPr id="842" name="object 86">
                <a:extLst>
                  <a:ext uri="{FF2B5EF4-FFF2-40B4-BE49-F238E27FC236}">
                    <a16:creationId xmlns:a16="http://schemas.microsoft.com/office/drawing/2014/main" id="{F552E34E-D23C-48B1-9262-C0F73F73B163}"/>
                  </a:ext>
                </a:extLst>
              </p:cNvPr>
              <p:cNvSpPr/>
              <p:nvPr/>
            </p:nvSpPr>
            <p:spPr>
              <a:xfrm>
                <a:off x="1176807" y="3632471"/>
                <a:ext cx="422909" cy="1484630"/>
              </a:xfrm>
              <a:custGeom>
                <a:avLst/>
                <a:gdLst/>
                <a:ahLst/>
                <a:cxnLst/>
                <a:rect l="l" t="t" r="r" b="b"/>
                <a:pathLst>
                  <a:path w="422909" h="1484629">
                    <a:moveTo>
                      <a:pt x="422775" y="0"/>
                    </a:moveTo>
                    <a:lnTo>
                      <a:pt x="422775" y="57504"/>
                    </a:lnTo>
                    <a:lnTo>
                      <a:pt x="0" y="57504"/>
                    </a:lnTo>
                    <a:lnTo>
                      <a:pt x="0" y="1484575"/>
                    </a:lnTo>
                    <a:lnTo>
                      <a:pt x="57504" y="1484575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43" name="object 87">
                <a:extLst>
                  <a:ext uri="{FF2B5EF4-FFF2-40B4-BE49-F238E27FC236}">
                    <a16:creationId xmlns:a16="http://schemas.microsoft.com/office/drawing/2014/main" id="{93A5C8D4-9700-4B9F-A442-88B676779A8F}"/>
                  </a:ext>
                </a:extLst>
              </p:cNvPr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1250073" y="5478216"/>
                <a:ext cx="690109" cy="460516"/>
              </a:xfrm>
              <a:prstGeom prst="rect">
                <a:avLst/>
              </a:prstGeom>
            </p:spPr>
          </p:pic>
          <p:pic>
            <p:nvPicPr>
              <p:cNvPr id="844" name="object 88">
                <a:extLst>
                  <a:ext uri="{FF2B5EF4-FFF2-40B4-BE49-F238E27FC236}">
                    <a16:creationId xmlns:a16="http://schemas.microsoft.com/office/drawing/2014/main" id="{1DA5E8C7-D6B9-4E96-981B-CB57B41D3321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234311" y="5460451"/>
                <a:ext cx="685188" cy="456792"/>
              </a:xfrm>
              <a:prstGeom prst="rect">
                <a:avLst/>
              </a:prstGeom>
            </p:spPr>
          </p:pic>
        </p:grpSp>
        <p:sp>
          <p:nvSpPr>
            <p:cNvPr id="845" name="object 89">
              <a:extLst>
                <a:ext uri="{FF2B5EF4-FFF2-40B4-BE49-F238E27FC236}">
                  <a16:creationId xmlns:a16="http://schemas.microsoft.com/office/drawing/2014/main" id="{9B3C74DC-6A0F-4BB6-8166-6F2EC42EA32B}"/>
                </a:ext>
              </a:extLst>
            </p:cNvPr>
            <p:cNvSpPr txBox="1"/>
            <p:nvPr/>
          </p:nvSpPr>
          <p:spPr>
            <a:xfrm>
              <a:off x="1234311" y="5463994"/>
              <a:ext cx="685800" cy="456565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34290" rIns="0" bIns="0" rtlCol="0">
              <a:spAutoFit/>
            </a:bodyPr>
            <a:lstStyle/>
            <a:p>
              <a:pPr marL="213360" marR="131445" indent="-74930">
                <a:lnSpc>
                  <a:spcPct val="100000"/>
                </a:lnSpc>
                <a:spcBef>
                  <a:spcPts val="270"/>
                </a:spcBef>
              </a:pPr>
              <a:r>
                <a:rPr sz="600" b="1" dirty="0">
                  <a:latin typeface="Arial"/>
                  <a:cs typeface="Arial"/>
                </a:rPr>
                <a:t>P</a:t>
              </a:r>
              <a:r>
                <a:rPr sz="600" b="1" spc="-5" dirty="0">
                  <a:latin typeface="Arial"/>
                  <a:cs typeface="Arial"/>
                </a:rPr>
                <a:t>.5.</a:t>
              </a:r>
              <a:r>
                <a:rPr sz="600" b="1" dirty="0">
                  <a:latin typeface="Arial"/>
                  <a:cs typeface="Arial"/>
                </a:rPr>
                <a:t>2</a:t>
              </a:r>
              <a:r>
                <a:rPr sz="600" b="1" spc="-5" dirty="0">
                  <a:latin typeface="Arial"/>
                  <a:cs typeface="Arial"/>
                </a:rPr>
                <a:t>.</a:t>
              </a:r>
              <a:r>
                <a:rPr sz="600" b="1" dirty="0">
                  <a:latin typeface="Arial"/>
                  <a:cs typeface="Arial"/>
                </a:rPr>
                <a:t>4</a:t>
              </a:r>
              <a:r>
                <a:rPr sz="600" b="1" spc="-5" dirty="0">
                  <a:latin typeface="Arial"/>
                  <a:cs typeface="Arial"/>
                </a:rPr>
                <a:t> F</a:t>
              </a:r>
              <a:r>
                <a:rPr sz="600" b="1" dirty="0">
                  <a:latin typeface="Arial"/>
                  <a:cs typeface="Arial"/>
                </a:rPr>
                <a:t>TS  </a:t>
              </a:r>
              <a:r>
                <a:rPr sz="600" b="1" spc="-5" dirty="0">
                  <a:latin typeface="Arial"/>
                  <a:cs typeface="Arial"/>
                </a:rPr>
                <a:t>Source</a:t>
              </a:r>
              <a:endParaRPr sz="600">
                <a:latin typeface="Arial"/>
                <a:cs typeface="Arial"/>
              </a:endParaRPr>
            </a:p>
            <a:p>
              <a:pPr marL="109855">
                <a:lnSpc>
                  <a:spcPts val="715"/>
                </a:lnSpc>
              </a:pPr>
              <a:r>
                <a:rPr sz="600" b="1" spc="-5" dirty="0">
                  <a:latin typeface="Arial"/>
                  <a:cs typeface="Arial"/>
                </a:rPr>
                <a:t>Performance</a:t>
              </a:r>
              <a:endParaRPr sz="600">
                <a:latin typeface="Arial"/>
                <a:cs typeface="Arial"/>
              </a:endParaRPr>
            </a:p>
            <a:p>
              <a:pPr marL="71755">
                <a:lnSpc>
                  <a:spcPts val="715"/>
                </a:lnSpc>
              </a:pPr>
              <a:r>
                <a:rPr sz="600" spc="-5" dirty="0">
                  <a:latin typeface="Arial"/>
                  <a:cs typeface="Arial"/>
                </a:rPr>
                <a:t>F</a:t>
              </a:r>
              <a:r>
                <a:rPr sz="600" dirty="0">
                  <a:latin typeface="Arial"/>
                  <a:cs typeface="Arial"/>
                </a:rPr>
                <a:t>r</a:t>
              </a:r>
              <a:r>
                <a:rPr sz="600" spc="-5" dirty="0">
                  <a:latin typeface="Arial"/>
                  <a:cs typeface="Arial"/>
                </a:rPr>
                <a:t>an</a:t>
              </a:r>
              <a:r>
                <a:rPr sz="600" dirty="0">
                  <a:latin typeface="Arial"/>
                  <a:cs typeface="Arial"/>
                </a:rPr>
                <a:t>z</a:t>
              </a:r>
              <a:r>
                <a:rPr sz="600" spc="-5" dirty="0">
                  <a:latin typeface="Arial"/>
                  <a:cs typeface="Arial"/>
                </a:rPr>
                <a:t> </a:t>
              </a:r>
              <a:r>
                <a:rPr sz="600" spc="5" dirty="0">
                  <a:latin typeface="Arial"/>
                  <a:cs typeface="Arial"/>
                </a:rPr>
                <a:t>G</a:t>
              </a:r>
              <a:r>
                <a:rPr sz="600" spc="-5" dirty="0">
                  <a:latin typeface="Arial"/>
                  <a:cs typeface="Arial"/>
                </a:rPr>
                <a:t>allmeier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846" name="object 90">
              <a:extLst>
                <a:ext uri="{FF2B5EF4-FFF2-40B4-BE49-F238E27FC236}">
                  <a16:creationId xmlns:a16="http://schemas.microsoft.com/office/drawing/2014/main" id="{911348DE-86C8-40FF-BD6C-2EDAD09376DB}"/>
                </a:ext>
              </a:extLst>
            </p:cNvPr>
            <p:cNvGrpSpPr/>
            <p:nvPr/>
          </p:nvGrpSpPr>
          <p:grpSpPr>
            <a:xfrm>
              <a:off x="1170457" y="3626121"/>
              <a:ext cx="774700" cy="2069464"/>
              <a:chOff x="1170457" y="3626121"/>
              <a:chExt cx="774700" cy="2069464"/>
            </a:xfrm>
          </p:grpSpPr>
          <p:sp>
            <p:nvSpPr>
              <p:cNvPr id="847" name="object 91">
                <a:extLst>
                  <a:ext uri="{FF2B5EF4-FFF2-40B4-BE49-F238E27FC236}">
                    <a16:creationId xmlns:a16="http://schemas.microsoft.com/office/drawing/2014/main" id="{52202335-261C-440D-AD1C-646F000ECE23}"/>
                  </a:ext>
                </a:extLst>
              </p:cNvPr>
              <p:cNvSpPr/>
              <p:nvPr/>
            </p:nvSpPr>
            <p:spPr>
              <a:xfrm>
                <a:off x="1176807" y="3632471"/>
                <a:ext cx="422909" cy="2056764"/>
              </a:xfrm>
              <a:custGeom>
                <a:avLst/>
                <a:gdLst/>
                <a:ahLst/>
                <a:cxnLst/>
                <a:rect l="l" t="t" r="r" b="b"/>
                <a:pathLst>
                  <a:path w="422909" h="2056764">
                    <a:moveTo>
                      <a:pt x="422775" y="0"/>
                    </a:moveTo>
                    <a:lnTo>
                      <a:pt x="422775" y="57504"/>
                    </a:lnTo>
                    <a:lnTo>
                      <a:pt x="0" y="57504"/>
                    </a:lnTo>
                    <a:lnTo>
                      <a:pt x="0" y="2056375"/>
                    </a:lnTo>
                    <a:lnTo>
                      <a:pt x="57504" y="2056375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48" name="object 92">
                <a:extLst>
                  <a:ext uri="{FF2B5EF4-FFF2-40B4-BE49-F238E27FC236}">
                    <a16:creationId xmlns:a16="http://schemas.microsoft.com/office/drawing/2014/main" id="{FBB1E04B-D33A-4E04-B400-A0196F1B8CB6}"/>
                  </a:ext>
                </a:extLst>
              </p:cNvPr>
              <p:cNvPicPr/>
              <p:nvPr/>
            </p:nvPicPr>
            <p:blipFill>
              <a:blip r:embed="rId26" cstate="print"/>
              <a:stretch>
                <a:fillRect/>
              </a:stretch>
            </p:blipFill>
            <p:spPr>
              <a:xfrm>
                <a:off x="1245650" y="4329809"/>
                <a:ext cx="698957" cy="468941"/>
              </a:xfrm>
              <a:prstGeom prst="rect">
                <a:avLst/>
              </a:prstGeom>
            </p:spPr>
          </p:pic>
          <p:pic>
            <p:nvPicPr>
              <p:cNvPr id="849" name="object 93">
                <a:extLst>
                  <a:ext uri="{FF2B5EF4-FFF2-40B4-BE49-F238E27FC236}">
                    <a16:creationId xmlns:a16="http://schemas.microsoft.com/office/drawing/2014/main" id="{0D3B9B25-AACF-4CDB-B56B-249BCF14A50E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234311" y="4317660"/>
                <a:ext cx="685188" cy="456792"/>
              </a:xfrm>
              <a:prstGeom prst="rect">
                <a:avLst/>
              </a:prstGeom>
            </p:spPr>
          </p:pic>
        </p:grpSp>
        <p:sp>
          <p:nvSpPr>
            <p:cNvPr id="850" name="object 94">
              <a:extLst>
                <a:ext uri="{FF2B5EF4-FFF2-40B4-BE49-F238E27FC236}">
                  <a16:creationId xmlns:a16="http://schemas.microsoft.com/office/drawing/2014/main" id="{FE5547A4-DC10-4BE8-97AC-671104140CBC}"/>
                </a:ext>
              </a:extLst>
            </p:cNvPr>
            <p:cNvSpPr txBox="1"/>
            <p:nvPr/>
          </p:nvSpPr>
          <p:spPr>
            <a:xfrm>
              <a:off x="1234311" y="4317660"/>
              <a:ext cx="685800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381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30"/>
                </a:spcBef>
              </a:pPr>
              <a:endParaRPr sz="550">
                <a:latin typeface="Times New Roman"/>
                <a:cs typeface="Times New Roman"/>
              </a:endParaRPr>
            </a:p>
            <a:p>
              <a:pPr marL="158115" marR="11430" indent="-140335">
                <a:lnSpc>
                  <a:spcPct val="100000"/>
                </a:lnSpc>
              </a:pPr>
              <a:r>
                <a:rPr sz="600" b="1" dirty="0">
                  <a:latin typeface="Arial"/>
                  <a:cs typeface="Arial"/>
                </a:rPr>
                <a:t>P</a:t>
              </a:r>
              <a:r>
                <a:rPr sz="600" b="1" spc="-5" dirty="0">
                  <a:latin typeface="Arial"/>
                  <a:cs typeface="Arial"/>
                </a:rPr>
                <a:t>.5.</a:t>
              </a:r>
              <a:r>
                <a:rPr sz="600" b="1" dirty="0">
                  <a:latin typeface="Arial"/>
                  <a:cs typeface="Arial"/>
                </a:rPr>
                <a:t>2</a:t>
              </a:r>
              <a:r>
                <a:rPr sz="600" b="1" spc="-5" dirty="0">
                  <a:latin typeface="Arial"/>
                  <a:cs typeface="Arial"/>
                </a:rPr>
                <a:t>.</a:t>
              </a:r>
              <a:r>
                <a:rPr sz="600" b="1" dirty="0">
                  <a:latin typeface="Arial"/>
                  <a:cs typeface="Arial"/>
                </a:rPr>
                <a:t>2</a:t>
              </a:r>
              <a:r>
                <a:rPr sz="600" b="1" spc="-5" dirty="0">
                  <a:latin typeface="Arial"/>
                  <a:cs typeface="Arial"/>
                </a:rPr>
                <a:t> </a:t>
              </a:r>
              <a:r>
                <a:rPr sz="600" b="1" dirty="0">
                  <a:latin typeface="Arial"/>
                  <a:cs typeface="Arial"/>
                </a:rPr>
                <a:t>E</a:t>
              </a:r>
              <a:r>
                <a:rPr sz="600" b="1" spc="-5" dirty="0">
                  <a:latin typeface="Arial"/>
                  <a:cs typeface="Arial"/>
                </a:rPr>
                <a:t>val</a:t>
              </a:r>
              <a:r>
                <a:rPr sz="600" b="1" dirty="0">
                  <a:latin typeface="Arial"/>
                  <a:cs typeface="Arial"/>
                </a:rPr>
                <a:t>u</a:t>
              </a:r>
              <a:r>
                <a:rPr sz="600" b="1" spc="-5" dirty="0">
                  <a:latin typeface="Arial"/>
                  <a:cs typeface="Arial"/>
                </a:rPr>
                <a:t>a</a:t>
              </a:r>
              <a:r>
                <a:rPr sz="600" b="1" dirty="0">
                  <a:latin typeface="Arial"/>
                  <a:cs typeface="Arial"/>
                </a:rPr>
                <a:t>t</a:t>
              </a:r>
              <a:r>
                <a:rPr sz="600" b="1" spc="-5" dirty="0">
                  <a:latin typeface="Arial"/>
                  <a:cs typeface="Arial"/>
                </a:rPr>
                <a:t>ion  at</a:t>
              </a:r>
              <a:r>
                <a:rPr sz="600" b="1" spc="-1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1.3</a:t>
              </a:r>
              <a:r>
                <a:rPr sz="600" b="1" spc="-10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GeV</a:t>
              </a:r>
              <a:endParaRPr sz="600">
                <a:latin typeface="Arial"/>
                <a:cs typeface="Arial"/>
              </a:endParaRPr>
            </a:p>
            <a:p>
              <a:pPr marL="71755">
                <a:lnSpc>
                  <a:spcPct val="100000"/>
                </a:lnSpc>
              </a:pPr>
              <a:r>
                <a:rPr sz="600" spc="-5" dirty="0">
                  <a:latin typeface="Arial"/>
                  <a:cs typeface="Arial"/>
                </a:rPr>
                <a:t>F</a:t>
              </a:r>
              <a:r>
                <a:rPr sz="600" dirty="0">
                  <a:latin typeface="Arial"/>
                  <a:cs typeface="Arial"/>
                </a:rPr>
                <a:t>r</a:t>
              </a:r>
              <a:r>
                <a:rPr sz="600" spc="-5" dirty="0">
                  <a:latin typeface="Arial"/>
                  <a:cs typeface="Arial"/>
                </a:rPr>
                <a:t>an</a:t>
              </a:r>
              <a:r>
                <a:rPr sz="600" dirty="0">
                  <a:latin typeface="Arial"/>
                  <a:cs typeface="Arial"/>
                </a:rPr>
                <a:t>z</a:t>
              </a:r>
              <a:r>
                <a:rPr sz="600" spc="-5" dirty="0">
                  <a:latin typeface="Arial"/>
                  <a:cs typeface="Arial"/>
                </a:rPr>
                <a:t> </a:t>
              </a:r>
              <a:r>
                <a:rPr sz="600" spc="5" dirty="0">
                  <a:latin typeface="Arial"/>
                  <a:cs typeface="Arial"/>
                </a:rPr>
                <a:t>G</a:t>
              </a:r>
              <a:r>
                <a:rPr sz="600" spc="-5" dirty="0">
                  <a:latin typeface="Arial"/>
                  <a:cs typeface="Arial"/>
                </a:rPr>
                <a:t>allmeier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851" name="object 95">
              <a:extLst>
                <a:ext uri="{FF2B5EF4-FFF2-40B4-BE49-F238E27FC236}">
                  <a16:creationId xmlns:a16="http://schemas.microsoft.com/office/drawing/2014/main" id="{AB41A9B8-8F53-4CCE-AABF-379B2A4D3E4B}"/>
                </a:ext>
              </a:extLst>
            </p:cNvPr>
            <p:cNvGrpSpPr/>
            <p:nvPr/>
          </p:nvGrpSpPr>
          <p:grpSpPr>
            <a:xfrm>
              <a:off x="1170457" y="3626121"/>
              <a:ext cx="770255" cy="2882265"/>
              <a:chOff x="1170457" y="3626121"/>
              <a:chExt cx="770255" cy="2882265"/>
            </a:xfrm>
          </p:grpSpPr>
          <p:sp>
            <p:nvSpPr>
              <p:cNvPr id="852" name="object 96">
                <a:extLst>
                  <a:ext uri="{FF2B5EF4-FFF2-40B4-BE49-F238E27FC236}">
                    <a16:creationId xmlns:a16="http://schemas.microsoft.com/office/drawing/2014/main" id="{52C67CE9-939B-45E0-8218-249B8DE5A8AF}"/>
                  </a:ext>
                </a:extLst>
              </p:cNvPr>
              <p:cNvSpPr/>
              <p:nvPr/>
            </p:nvSpPr>
            <p:spPr>
              <a:xfrm>
                <a:off x="1176807" y="3632471"/>
                <a:ext cx="422909" cy="913765"/>
              </a:xfrm>
              <a:custGeom>
                <a:avLst/>
                <a:gdLst/>
                <a:ahLst/>
                <a:cxnLst/>
                <a:rect l="l" t="t" r="r" b="b"/>
                <a:pathLst>
                  <a:path w="422909" h="913764">
                    <a:moveTo>
                      <a:pt x="422775" y="0"/>
                    </a:moveTo>
                    <a:lnTo>
                      <a:pt x="422775" y="57504"/>
                    </a:lnTo>
                    <a:lnTo>
                      <a:pt x="0" y="57504"/>
                    </a:lnTo>
                    <a:lnTo>
                      <a:pt x="0" y="913584"/>
                    </a:lnTo>
                    <a:lnTo>
                      <a:pt x="57504" y="913584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53" name="object 97">
                <a:extLst>
                  <a:ext uri="{FF2B5EF4-FFF2-40B4-BE49-F238E27FC236}">
                    <a16:creationId xmlns:a16="http://schemas.microsoft.com/office/drawing/2014/main" id="{33ABB081-FF50-4F57-9828-989955F16EE1}"/>
                  </a:ext>
                </a:extLst>
              </p:cNvPr>
              <p:cNvPicPr/>
              <p:nvPr/>
            </p:nvPicPr>
            <p:blipFill>
              <a:blip r:embed="rId27" cstate="print"/>
              <a:stretch>
                <a:fillRect/>
              </a:stretch>
            </p:blipFill>
            <p:spPr>
              <a:xfrm>
                <a:off x="1250073" y="6048014"/>
                <a:ext cx="690109" cy="460093"/>
              </a:xfrm>
              <a:prstGeom prst="rect">
                <a:avLst/>
              </a:prstGeom>
            </p:spPr>
          </p:pic>
          <p:pic>
            <p:nvPicPr>
              <p:cNvPr id="854" name="object 98">
                <a:extLst>
                  <a:ext uri="{FF2B5EF4-FFF2-40B4-BE49-F238E27FC236}">
                    <a16:creationId xmlns:a16="http://schemas.microsoft.com/office/drawing/2014/main" id="{9E82FAA7-9237-4DB5-9BE9-529222C9B34D}"/>
                  </a:ext>
                </a:extLst>
              </p:cNvPr>
              <p:cNvPicPr/>
              <p:nvPr/>
            </p:nvPicPr>
            <p:blipFill>
              <a:blip r:embed="rId28" cstate="print"/>
              <a:stretch>
                <a:fillRect/>
              </a:stretch>
            </p:blipFill>
            <p:spPr>
              <a:xfrm>
                <a:off x="1234311" y="6031441"/>
                <a:ext cx="685188" cy="456792"/>
              </a:xfrm>
              <a:prstGeom prst="rect">
                <a:avLst/>
              </a:prstGeom>
            </p:spPr>
          </p:pic>
        </p:grpSp>
        <p:sp>
          <p:nvSpPr>
            <p:cNvPr id="855" name="object 99">
              <a:extLst>
                <a:ext uri="{FF2B5EF4-FFF2-40B4-BE49-F238E27FC236}">
                  <a16:creationId xmlns:a16="http://schemas.microsoft.com/office/drawing/2014/main" id="{C875DC0C-AFDE-4BDF-B0D7-FF1C99B7E922}"/>
                </a:ext>
              </a:extLst>
            </p:cNvPr>
            <p:cNvSpPr txBox="1"/>
            <p:nvPr/>
          </p:nvSpPr>
          <p:spPr>
            <a:xfrm>
              <a:off x="1234311" y="6032656"/>
              <a:ext cx="685800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25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20"/>
                </a:spcBef>
              </a:pPr>
              <a:endParaRPr sz="550">
                <a:latin typeface="Times New Roman"/>
                <a:cs typeface="Times New Roman"/>
              </a:endParaRPr>
            </a:p>
            <a:p>
              <a:pPr marL="54610" marR="46990" indent="83820">
                <a:lnSpc>
                  <a:spcPct val="100000"/>
                </a:lnSpc>
              </a:pPr>
              <a:r>
                <a:rPr sz="600" b="1" spc="-5" dirty="0">
                  <a:latin typeface="Arial"/>
                  <a:cs typeface="Arial"/>
                </a:rPr>
                <a:t>P.5.2.5 FTS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F</a:t>
              </a:r>
              <a:r>
                <a:rPr sz="600" b="1" dirty="0">
                  <a:latin typeface="Arial"/>
                  <a:cs typeface="Arial"/>
                </a:rPr>
                <a:t>a</a:t>
              </a:r>
              <a:r>
                <a:rPr sz="600" b="1" spc="-5" dirty="0">
                  <a:latin typeface="Arial"/>
                  <a:cs typeface="Arial"/>
                </a:rPr>
                <a:t>cili</a:t>
              </a:r>
              <a:r>
                <a:rPr sz="600" b="1" dirty="0">
                  <a:latin typeface="Arial"/>
                  <a:cs typeface="Arial"/>
                </a:rPr>
                <a:t>ty</a:t>
              </a:r>
              <a:r>
                <a:rPr sz="600" b="1" spc="-5" dirty="0">
                  <a:latin typeface="Arial"/>
                  <a:cs typeface="Arial"/>
                </a:rPr>
                <a:t> Su</a:t>
              </a:r>
              <a:r>
                <a:rPr sz="600" b="1" dirty="0">
                  <a:latin typeface="Arial"/>
                  <a:cs typeface="Arial"/>
                </a:rPr>
                <a:t>p</a:t>
              </a:r>
              <a:r>
                <a:rPr sz="600" b="1" spc="-5" dirty="0">
                  <a:latin typeface="Arial"/>
                  <a:cs typeface="Arial"/>
                </a:rPr>
                <a:t>p</a:t>
              </a:r>
              <a:r>
                <a:rPr sz="600" b="1" dirty="0">
                  <a:latin typeface="Arial"/>
                  <a:cs typeface="Arial"/>
                </a:rPr>
                <a:t>o</a:t>
              </a:r>
              <a:r>
                <a:rPr sz="600" b="1" spc="-5" dirty="0">
                  <a:latin typeface="Arial"/>
                  <a:cs typeface="Arial"/>
                </a:rPr>
                <a:t>r</a:t>
              </a:r>
              <a:r>
                <a:rPr sz="600" b="1" dirty="0">
                  <a:latin typeface="Arial"/>
                  <a:cs typeface="Arial"/>
                </a:rPr>
                <a:t>t  </a:t>
              </a:r>
              <a:r>
                <a:rPr sz="600" spc="-5" dirty="0">
                  <a:latin typeface="Arial"/>
                  <a:cs typeface="Arial"/>
                </a:rPr>
                <a:t>Franz</a:t>
              </a:r>
              <a:r>
                <a:rPr sz="600" spc="-35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Gallmeier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856" name="object 100">
              <a:extLst>
                <a:ext uri="{FF2B5EF4-FFF2-40B4-BE49-F238E27FC236}">
                  <a16:creationId xmlns:a16="http://schemas.microsoft.com/office/drawing/2014/main" id="{F7178642-E7DB-4D9B-87E4-CDBB59500DAB}"/>
                </a:ext>
              </a:extLst>
            </p:cNvPr>
            <p:cNvGrpSpPr/>
            <p:nvPr/>
          </p:nvGrpSpPr>
          <p:grpSpPr>
            <a:xfrm>
              <a:off x="1170457" y="3626121"/>
              <a:ext cx="774700" cy="2640330"/>
              <a:chOff x="1170457" y="3626121"/>
              <a:chExt cx="774700" cy="2640330"/>
            </a:xfrm>
          </p:grpSpPr>
          <p:sp>
            <p:nvSpPr>
              <p:cNvPr id="857" name="object 101">
                <a:extLst>
                  <a:ext uri="{FF2B5EF4-FFF2-40B4-BE49-F238E27FC236}">
                    <a16:creationId xmlns:a16="http://schemas.microsoft.com/office/drawing/2014/main" id="{71DDD5B6-0F44-453E-A515-374290684471}"/>
                  </a:ext>
                </a:extLst>
              </p:cNvPr>
              <p:cNvSpPr/>
              <p:nvPr/>
            </p:nvSpPr>
            <p:spPr>
              <a:xfrm>
                <a:off x="1176807" y="3632471"/>
                <a:ext cx="422909" cy="2627630"/>
              </a:xfrm>
              <a:custGeom>
                <a:avLst/>
                <a:gdLst/>
                <a:ahLst/>
                <a:cxnLst/>
                <a:rect l="l" t="t" r="r" b="b"/>
                <a:pathLst>
                  <a:path w="422909" h="2627629">
                    <a:moveTo>
                      <a:pt x="422775" y="0"/>
                    </a:moveTo>
                    <a:lnTo>
                      <a:pt x="422775" y="57504"/>
                    </a:lnTo>
                    <a:lnTo>
                      <a:pt x="0" y="57504"/>
                    </a:lnTo>
                    <a:lnTo>
                      <a:pt x="0" y="2627366"/>
                    </a:lnTo>
                    <a:lnTo>
                      <a:pt x="57504" y="2627366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58" name="object 102">
                <a:extLst>
                  <a:ext uri="{FF2B5EF4-FFF2-40B4-BE49-F238E27FC236}">
                    <a16:creationId xmlns:a16="http://schemas.microsoft.com/office/drawing/2014/main" id="{7EA49121-835C-465D-8018-929E13FA4851}"/>
                  </a:ext>
                </a:extLst>
              </p:cNvPr>
              <p:cNvPicPr/>
              <p:nvPr/>
            </p:nvPicPr>
            <p:blipFill>
              <a:blip r:embed="rId29" cstate="print"/>
              <a:stretch>
                <a:fillRect/>
              </a:stretch>
            </p:blipFill>
            <p:spPr>
              <a:xfrm>
                <a:off x="1245650" y="3759628"/>
                <a:ext cx="698957" cy="468941"/>
              </a:xfrm>
              <a:prstGeom prst="rect">
                <a:avLst/>
              </a:prstGeom>
            </p:spPr>
          </p:pic>
          <p:pic>
            <p:nvPicPr>
              <p:cNvPr id="859" name="object 103">
                <a:extLst>
                  <a:ext uri="{FF2B5EF4-FFF2-40B4-BE49-F238E27FC236}">
                    <a16:creationId xmlns:a16="http://schemas.microsoft.com/office/drawing/2014/main" id="{53D94EAB-A835-4729-886A-1BF2D86545C4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234311" y="3746669"/>
                <a:ext cx="685188" cy="456792"/>
              </a:xfrm>
              <a:prstGeom prst="rect">
                <a:avLst/>
              </a:prstGeom>
            </p:spPr>
          </p:pic>
        </p:grpSp>
        <p:sp>
          <p:nvSpPr>
            <p:cNvPr id="860" name="object 104">
              <a:extLst>
                <a:ext uri="{FF2B5EF4-FFF2-40B4-BE49-F238E27FC236}">
                  <a16:creationId xmlns:a16="http://schemas.microsoft.com/office/drawing/2014/main" id="{C40A7317-9CDC-4835-B782-CC99FC65D95E}"/>
                </a:ext>
              </a:extLst>
            </p:cNvPr>
            <p:cNvSpPr txBox="1"/>
            <p:nvPr/>
          </p:nvSpPr>
          <p:spPr>
            <a:xfrm>
              <a:off x="1234311" y="3747884"/>
              <a:ext cx="685800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ts val="655"/>
                </a:lnSpc>
              </a:pPr>
              <a:r>
                <a:rPr sz="600" b="1" spc="-5" dirty="0">
                  <a:latin typeface="Arial"/>
                  <a:cs typeface="Arial"/>
                </a:rPr>
                <a:t>P.5.2.1</a:t>
              </a:r>
              <a:endParaRPr sz="600">
                <a:latin typeface="Arial"/>
                <a:cs typeface="Arial"/>
              </a:endParaRPr>
            </a:p>
            <a:p>
              <a:pPr marL="31115" marR="23495" algn="ctr">
                <a:lnSpc>
                  <a:spcPct val="100000"/>
                </a:lnSpc>
              </a:pPr>
              <a:r>
                <a:rPr sz="600" b="1" spc="-5" dirty="0">
                  <a:latin typeface="Arial"/>
                  <a:cs typeface="Arial"/>
                </a:rPr>
                <a:t>M</a:t>
              </a:r>
              <a:r>
                <a:rPr sz="600" b="1" dirty="0">
                  <a:latin typeface="Arial"/>
                  <a:cs typeface="Arial"/>
                </a:rPr>
                <a:t>a</a:t>
              </a:r>
              <a:r>
                <a:rPr sz="600" b="1" spc="-5" dirty="0">
                  <a:latin typeface="Arial"/>
                  <a:cs typeface="Arial"/>
                </a:rPr>
                <a:t>na</a:t>
              </a:r>
              <a:r>
                <a:rPr sz="600" b="1" dirty="0">
                  <a:latin typeface="Arial"/>
                  <a:cs typeface="Arial"/>
                </a:rPr>
                <a:t>g</a:t>
              </a:r>
              <a:r>
                <a:rPr sz="600" b="1" spc="-5" dirty="0">
                  <a:latin typeface="Arial"/>
                  <a:cs typeface="Arial"/>
                </a:rPr>
                <a:t>e</a:t>
              </a:r>
              <a:r>
                <a:rPr sz="600" b="1" dirty="0">
                  <a:latin typeface="Arial"/>
                  <a:cs typeface="Arial"/>
                </a:rPr>
                <a:t>m</a:t>
              </a:r>
              <a:r>
                <a:rPr sz="600" b="1" spc="-5" dirty="0">
                  <a:latin typeface="Arial"/>
                  <a:cs typeface="Arial"/>
                </a:rPr>
                <a:t>en</a:t>
              </a:r>
              <a:r>
                <a:rPr sz="600" b="1" dirty="0">
                  <a:latin typeface="Arial"/>
                  <a:cs typeface="Arial"/>
                </a:rPr>
                <a:t>t </a:t>
              </a:r>
              <a:r>
                <a:rPr sz="600" b="1" spc="-5" dirty="0">
                  <a:latin typeface="Arial"/>
                  <a:cs typeface="Arial"/>
                </a:rPr>
                <a:t>a</a:t>
              </a:r>
              <a:r>
                <a:rPr sz="600" b="1" dirty="0">
                  <a:latin typeface="Arial"/>
                  <a:cs typeface="Arial"/>
                </a:rPr>
                <a:t>nd  </a:t>
              </a:r>
              <a:r>
                <a:rPr sz="600" b="1" spc="-5" dirty="0">
                  <a:latin typeface="Arial"/>
                  <a:cs typeface="Arial"/>
                </a:rPr>
                <a:t>System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Integration</a:t>
              </a:r>
              <a:endParaRPr sz="600">
                <a:latin typeface="Arial"/>
                <a:cs typeface="Arial"/>
              </a:endParaRPr>
            </a:p>
            <a:p>
              <a:pPr algn="ctr">
                <a:lnSpc>
                  <a:spcPts val="715"/>
                </a:lnSpc>
              </a:pPr>
              <a:r>
                <a:rPr sz="600" spc="-5" dirty="0">
                  <a:latin typeface="Arial"/>
                  <a:cs typeface="Arial"/>
                </a:rPr>
                <a:t>F</a:t>
              </a:r>
              <a:r>
                <a:rPr sz="600" dirty="0">
                  <a:latin typeface="Arial"/>
                  <a:cs typeface="Arial"/>
                </a:rPr>
                <a:t>r</a:t>
              </a:r>
              <a:r>
                <a:rPr sz="600" spc="-5" dirty="0">
                  <a:latin typeface="Arial"/>
                  <a:cs typeface="Arial"/>
                </a:rPr>
                <a:t>an</a:t>
              </a:r>
              <a:r>
                <a:rPr sz="600" dirty="0">
                  <a:latin typeface="Arial"/>
                  <a:cs typeface="Arial"/>
                </a:rPr>
                <a:t>z</a:t>
              </a:r>
              <a:r>
                <a:rPr sz="600" spc="-5" dirty="0">
                  <a:latin typeface="Arial"/>
                  <a:cs typeface="Arial"/>
                </a:rPr>
                <a:t> </a:t>
              </a:r>
              <a:r>
                <a:rPr sz="600" spc="5" dirty="0">
                  <a:latin typeface="Arial"/>
                  <a:cs typeface="Arial"/>
                </a:rPr>
                <a:t>G</a:t>
              </a:r>
              <a:r>
                <a:rPr sz="600" spc="-5" dirty="0">
                  <a:latin typeface="Arial"/>
                  <a:cs typeface="Arial"/>
                </a:rPr>
                <a:t>allmeier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861" name="object 105">
              <a:extLst>
                <a:ext uri="{FF2B5EF4-FFF2-40B4-BE49-F238E27FC236}">
                  <a16:creationId xmlns:a16="http://schemas.microsoft.com/office/drawing/2014/main" id="{F2DBB7C7-1A69-4D74-B4E4-80191B4A63D7}"/>
                </a:ext>
              </a:extLst>
            </p:cNvPr>
            <p:cNvGrpSpPr/>
            <p:nvPr/>
          </p:nvGrpSpPr>
          <p:grpSpPr>
            <a:xfrm>
              <a:off x="1170457" y="3626121"/>
              <a:ext cx="1732280" cy="1751964"/>
              <a:chOff x="1170457" y="3626121"/>
              <a:chExt cx="1732280" cy="1751964"/>
            </a:xfrm>
          </p:grpSpPr>
          <p:sp>
            <p:nvSpPr>
              <p:cNvPr id="862" name="object 106">
                <a:extLst>
                  <a:ext uri="{FF2B5EF4-FFF2-40B4-BE49-F238E27FC236}">
                    <a16:creationId xmlns:a16="http://schemas.microsoft.com/office/drawing/2014/main" id="{3A31D7BB-80EC-4DF2-ADEF-CFAE2F2ED711}"/>
                  </a:ext>
                </a:extLst>
              </p:cNvPr>
              <p:cNvSpPr/>
              <p:nvPr/>
            </p:nvSpPr>
            <p:spPr>
              <a:xfrm>
                <a:off x="1176807" y="3632471"/>
                <a:ext cx="422909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422909" h="342900">
                    <a:moveTo>
                      <a:pt x="422775" y="0"/>
                    </a:moveTo>
                    <a:lnTo>
                      <a:pt x="422775" y="57504"/>
                    </a:lnTo>
                    <a:lnTo>
                      <a:pt x="0" y="57504"/>
                    </a:lnTo>
                    <a:lnTo>
                      <a:pt x="0" y="342594"/>
                    </a:lnTo>
                    <a:lnTo>
                      <a:pt x="57504" y="342594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63" name="object 107">
                <a:extLst>
                  <a:ext uri="{FF2B5EF4-FFF2-40B4-BE49-F238E27FC236}">
                    <a16:creationId xmlns:a16="http://schemas.microsoft.com/office/drawing/2014/main" id="{2092892E-B470-4D08-90D2-45EF6DCB9243}"/>
                  </a:ext>
                </a:extLst>
              </p:cNvPr>
              <p:cNvPicPr/>
              <p:nvPr/>
            </p:nvPicPr>
            <p:blipFill>
              <a:blip r:embed="rId30" cstate="print"/>
              <a:stretch>
                <a:fillRect/>
              </a:stretch>
            </p:blipFill>
            <p:spPr>
              <a:xfrm>
                <a:off x="2212628" y="4916952"/>
                <a:ext cx="690109" cy="460887"/>
              </a:xfrm>
              <a:prstGeom prst="rect">
                <a:avLst/>
              </a:prstGeom>
            </p:spPr>
          </p:pic>
          <p:pic>
            <p:nvPicPr>
              <p:cNvPr id="864" name="object 108">
                <a:extLst>
                  <a:ext uri="{FF2B5EF4-FFF2-40B4-BE49-F238E27FC236}">
                    <a16:creationId xmlns:a16="http://schemas.microsoft.com/office/drawing/2014/main" id="{27C7BB70-F1D2-4BDD-9D16-5077CD9E8165}"/>
                  </a:ext>
                </a:extLst>
              </p:cNvPr>
              <p:cNvPicPr/>
              <p:nvPr/>
            </p:nvPicPr>
            <p:blipFill>
              <a:blip r:embed="rId31" cstate="print"/>
              <a:stretch>
                <a:fillRect/>
              </a:stretch>
            </p:blipFill>
            <p:spPr>
              <a:xfrm>
                <a:off x="2193251" y="4897559"/>
                <a:ext cx="685998" cy="456792"/>
              </a:xfrm>
              <a:prstGeom prst="rect">
                <a:avLst/>
              </a:prstGeom>
            </p:spPr>
          </p:pic>
        </p:grpSp>
        <p:sp>
          <p:nvSpPr>
            <p:cNvPr id="865" name="object 109">
              <a:extLst>
                <a:ext uri="{FF2B5EF4-FFF2-40B4-BE49-F238E27FC236}">
                  <a16:creationId xmlns:a16="http://schemas.microsoft.com/office/drawing/2014/main" id="{3850460A-77FE-4BD6-BF9D-0EACDDFDCFFC}"/>
                </a:ext>
              </a:extLst>
            </p:cNvPr>
            <p:cNvSpPr txBox="1"/>
            <p:nvPr/>
          </p:nvSpPr>
          <p:spPr>
            <a:xfrm>
              <a:off x="2193251" y="4891435"/>
              <a:ext cx="686435" cy="457834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25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20"/>
                </a:spcBef>
              </a:pPr>
              <a:endParaRPr sz="600">
                <a:latin typeface="Times New Roman"/>
                <a:cs typeface="Times New Roman"/>
              </a:endParaRPr>
            </a:p>
            <a:p>
              <a:pPr marL="42545" marR="34290" indent="1905">
                <a:lnSpc>
                  <a:spcPct val="100000"/>
                </a:lnSpc>
              </a:pPr>
              <a:r>
                <a:rPr sz="600" b="1" spc="-5" dirty="0">
                  <a:latin typeface="Arial"/>
                  <a:cs typeface="Arial"/>
                </a:rPr>
                <a:t>P.5.3.3</a:t>
              </a:r>
              <a:r>
                <a:rPr sz="600" b="1" spc="-3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Hg</a:t>
              </a:r>
              <a:r>
                <a:rPr sz="600" b="1" spc="-3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Pump </a:t>
              </a:r>
              <a:r>
                <a:rPr sz="600" b="1" spc="-150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Tank Overflow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M</a:t>
              </a:r>
              <a:r>
                <a:rPr sz="600" dirty="0">
                  <a:latin typeface="Arial"/>
                  <a:cs typeface="Arial"/>
                </a:rPr>
                <a:t>a</a:t>
              </a:r>
              <a:r>
                <a:rPr sz="600" spc="-5" dirty="0">
                  <a:latin typeface="Arial"/>
                  <a:cs typeface="Arial"/>
                </a:rPr>
                <a:t>kayl</a:t>
              </a:r>
              <a:r>
                <a:rPr sz="600" dirty="0">
                  <a:latin typeface="Arial"/>
                  <a:cs typeface="Arial"/>
                </a:rPr>
                <a:t>a</a:t>
              </a:r>
              <a:r>
                <a:rPr sz="600" spc="-5" dirty="0">
                  <a:latin typeface="Arial"/>
                  <a:cs typeface="Arial"/>
                </a:rPr>
                <a:t> Edwa</a:t>
              </a:r>
              <a:r>
                <a:rPr sz="600" dirty="0">
                  <a:latin typeface="Arial"/>
                  <a:cs typeface="Arial"/>
                </a:rPr>
                <a:t>r</a:t>
              </a:r>
              <a:r>
                <a:rPr sz="600" spc="-5" dirty="0">
                  <a:latin typeface="Arial"/>
                  <a:cs typeface="Arial"/>
                </a:rPr>
                <a:t>d</a:t>
              </a:r>
              <a:r>
                <a:rPr sz="600" dirty="0">
                  <a:latin typeface="Arial"/>
                  <a:cs typeface="Arial"/>
                </a:rPr>
                <a:t>s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866" name="object 110">
              <a:extLst>
                <a:ext uri="{FF2B5EF4-FFF2-40B4-BE49-F238E27FC236}">
                  <a16:creationId xmlns:a16="http://schemas.microsoft.com/office/drawing/2014/main" id="{AFD25608-C3A3-4B55-92AF-58D91FA8B85E}"/>
                </a:ext>
              </a:extLst>
            </p:cNvPr>
            <p:cNvGrpSpPr/>
            <p:nvPr/>
          </p:nvGrpSpPr>
          <p:grpSpPr>
            <a:xfrm>
              <a:off x="2130207" y="3626121"/>
              <a:ext cx="772795" cy="2326005"/>
              <a:chOff x="2130207" y="3626121"/>
              <a:chExt cx="772795" cy="2326005"/>
            </a:xfrm>
          </p:grpSpPr>
          <p:sp>
            <p:nvSpPr>
              <p:cNvPr id="867" name="object 111">
                <a:extLst>
                  <a:ext uri="{FF2B5EF4-FFF2-40B4-BE49-F238E27FC236}">
                    <a16:creationId xmlns:a16="http://schemas.microsoft.com/office/drawing/2014/main" id="{830FF46C-D43B-4035-8965-47B40BCAE5B5}"/>
                  </a:ext>
                </a:extLst>
              </p:cNvPr>
              <p:cNvSpPr/>
              <p:nvPr/>
            </p:nvSpPr>
            <p:spPr>
              <a:xfrm>
                <a:off x="2136557" y="3632471"/>
                <a:ext cx="422909" cy="1493520"/>
              </a:xfrm>
              <a:custGeom>
                <a:avLst/>
                <a:gdLst/>
                <a:ahLst/>
                <a:cxnLst/>
                <a:rect l="l" t="t" r="r" b="b"/>
                <a:pathLst>
                  <a:path w="422910" h="1493520">
                    <a:moveTo>
                      <a:pt x="422775" y="0"/>
                    </a:moveTo>
                    <a:lnTo>
                      <a:pt x="422775" y="57504"/>
                    </a:lnTo>
                    <a:lnTo>
                      <a:pt x="0" y="57504"/>
                    </a:lnTo>
                    <a:lnTo>
                      <a:pt x="0" y="1493484"/>
                    </a:lnTo>
                    <a:lnTo>
                      <a:pt x="56694" y="1493484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68" name="object 112">
                <a:extLst>
                  <a:ext uri="{FF2B5EF4-FFF2-40B4-BE49-F238E27FC236}">
                    <a16:creationId xmlns:a16="http://schemas.microsoft.com/office/drawing/2014/main" id="{7688C6AA-2BA2-4FC9-9087-EF5D2B75B392}"/>
                  </a:ext>
                </a:extLst>
              </p:cNvPr>
              <p:cNvPicPr/>
              <p:nvPr/>
            </p:nvPicPr>
            <p:blipFill>
              <a:blip r:embed="rId32" cstate="print"/>
              <a:stretch>
                <a:fillRect/>
              </a:stretch>
            </p:blipFill>
            <p:spPr>
              <a:xfrm>
                <a:off x="2212628" y="5491976"/>
                <a:ext cx="690109" cy="460093"/>
              </a:xfrm>
              <a:prstGeom prst="rect">
                <a:avLst/>
              </a:prstGeom>
            </p:spPr>
          </p:pic>
          <p:pic>
            <p:nvPicPr>
              <p:cNvPr id="869" name="object 113">
                <a:extLst>
                  <a:ext uri="{FF2B5EF4-FFF2-40B4-BE49-F238E27FC236}">
                    <a16:creationId xmlns:a16="http://schemas.microsoft.com/office/drawing/2014/main" id="{ADC692DB-9F6B-4AF6-8F65-691CC28F8F9B}"/>
                  </a:ext>
                </a:extLst>
              </p:cNvPr>
              <p:cNvPicPr/>
              <p:nvPr/>
            </p:nvPicPr>
            <p:blipFill>
              <a:blip r:embed="rId33" cstate="print"/>
              <a:stretch>
                <a:fillRect/>
              </a:stretch>
            </p:blipFill>
            <p:spPr>
              <a:xfrm>
                <a:off x="2193251" y="5471790"/>
                <a:ext cx="685998" cy="456792"/>
              </a:xfrm>
              <a:prstGeom prst="rect">
                <a:avLst/>
              </a:prstGeom>
            </p:spPr>
          </p:pic>
        </p:grpSp>
        <p:sp>
          <p:nvSpPr>
            <p:cNvPr id="870" name="object 114">
              <a:extLst>
                <a:ext uri="{FF2B5EF4-FFF2-40B4-BE49-F238E27FC236}">
                  <a16:creationId xmlns:a16="http://schemas.microsoft.com/office/drawing/2014/main" id="{EAD4D24D-151F-420D-90D6-63F3FFD4938F}"/>
                </a:ext>
              </a:extLst>
            </p:cNvPr>
            <p:cNvSpPr txBox="1"/>
            <p:nvPr/>
          </p:nvSpPr>
          <p:spPr>
            <a:xfrm>
              <a:off x="2193251" y="5463994"/>
              <a:ext cx="686435" cy="456565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381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30"/>
                </a:spcBef>
              </a:pPr>
              <a:endParaRPr sz="600">
                <a:latin typeface="Times New Roman"/>
                <a:cs typeface="Times New Roman"/>
              </a:endParaRPr>
            </a:p>
            <a:p>
              <a:pPr marL="264795" marR="19685" indent="-236854">
                <a:lnSpc>
                  <a:spcPct val="100000"/>
                </a:lnSpc>
                <a:spcBef>
                  <a:spcPts val="5"/>
                </a:spcBef>
              </a:pPr>
              <a:r>
                <a:rPr sz="600" b="1" spc="-5" dirty="0">
                  <a:latin typeface="Arial"/>
                  <a:cs typeface="Arial"/>
                </a:rPr>
                <a:t>P.5.3.4</a:t>
              </a:r>
              <a:r>
                <a:rPr sz="600" b="1" spc="-3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Hg</a:t>
              </a:r>
              <a:r>
                <a:rPr sz="600" b="1" spc="-30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Return </a:t>
              </a:r>
              <a:r>
                <a:rPr sz="600" b="1" spc="-15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GLS</a:t>
              </a:r>
              <a:endParaRPr sz="600">
                <a:latin typeface="Arial"/>
                <a:cs typeface="Arial"/>
              </a:endParaRPr>
            </a:p>
            <a:p>
              <a:pPr marL="42545">
                <a:lnSpc>
                  <a:spcPct val="100000"/>
                </a:lnSpc>
              </a:pPr>
              <a:r>
                <a:rPr sz="600" spc="-5" dirty="0">
                  <a:latin typeface="Arial"/>
                  <a:cs typeface="Arial"/>
                </a:rPr>
                <a:t>M</a:t>
              </a:r>
              <a:r>
                <a:rPr sz="600" dirty="0">
                  <a:latin typeface="Arial"/>
                  <a:cs typeface="Arial"/>
                </a:rPr>
                <a:t>a</a:t>
              </a:r>
              <a:r>
                <a:rPr sz="600" spc="-5" dirty="0">
                  <a:latin typeface="Arial"/>
                  <a:cs typeface="Arial"/>
                </a:rPr>
                <a:t>kayl</a:t>
              </a:r>
              <a:r>
                <a:rPr sz="600" dirty="0">
                  <a:latin typeface="Arial"/>
                  <a:cs typeface="Arial"/>
                </a:rPr>
                <a:t>a</a:t>
              </a:r>
              <a:r>
                <a:rPr sz="600" spc="-5" dirty="0">
                  <a:latin typeface="Arial"/>
                  <a:cs typeface="Arial"/>
                </a:rPr>
                <a:t> Edwa</a:t>
              </a:r>
              <a:r>
                <a:rPr sz="600" dirty="0">
                  <a:latin typeface="Arial"/>
                  <a:cs typeface="Arial"/>
                </a:rPr>
                <a:t>r</a:t>
              </a:r>
              <a:r>
                <a:rPr sz="600" spc="-5" dirty="0">
                  <a:latin typeface="Arial"/>
                  <a:cs typeface="Arial"/>
                </a:rPr>
                <a:t>d</a:t>
              </a:r>
              <a:r>
                <a:rPr sz="600" dirty="0">
                  <a:latin typeface="Arial"/>
                  <a:cs typeface="Arial"/>
                </a:rPr>
                <a:t>s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871" name="object 115">
              <a:extLst>
                <a:ext uri="{FF2B5EF4-FFF2-40B4-BE49-F238E27FC236}">
                  <a16:creationId xmlns:a16="http://schemas.microsoft.com/office/drawing/2014/main" id="{CD9C8A12-1F02-46F8-90AF-ACE85F7FE577}"/>
                </a:ext>
              </a:extLst>
            </p:cNvPr>
            <p:cNvGrpSpPr/>
            <p:nvPr/>
          </p:nvGrpSpPr>
          <p:grpSpPr>
            <a:xfrm>
              <a:off x="2130207" y="3626121"/>
              <a:ext cx="772795" cy="2080895"/>
              <a:chOff x="2130207" y="3626121"/>
              <a:chExt cx="772795" cy="2080895"/>
            </a:xfrm>
          </p:grpSpPr>
          <p:sp>
            <p:nvSpPr>
              <p:cNvPr id="872" name="object 116">
                <a:extLst>
                  <a:ext uri="{FF2B5EF4-FFF2-40B4-BE49-F238E27FC236}">
                    <a16:creationId xmlns:a16="http://schemas.microsoft.com/office/drawing/2014/main" id="{629127B5-7E55-468F-A326-3A442FC09522}"/>
                  </a:ext>
                </a:extLst>
              </p:cNvPr>
              <p:cNvSpPr/>
              <p:nvPr/>
            </p:nvSpPr>
            <p:spPr>
              <a:xfrm>
                <a:off x="2136557" y="3632471"/>
                <a:ext cx="422909" cy="2068195"/>
              </a:xfrm>
              <a:custGeom>
                <a:avLst/>
                <a:gdLst/>
                <a:ahLst/>
                <a:cxnLst/>
                <a:rect l="l" t="t" r="r" b="b"/>
                <a:pathLst>
                  <a:path w="422910" h="2068195">
                    <a:moveTo>
                      <a:pt x="422775" y="0"/>
                    </a:moveTo>
                    <a:lnTo>
                      <a:pt x="422775" y="57504"/>
                    </a:lnTo>
                    <a:lnTo>
                      <a:pt x="0" y="57504"/>
                    </a:lnTo>
                    <a:lnTo>
                      <a:pt x="0" y="2067714"/>
                    </a:lnTo>
                    <a:lnTo>
                      <a:pt x="56694" y="2067714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73" name="object 117">
                <a:extLst>
                  <a:ext uri="{FF2B5EF4-FFF2-40B4-BE49-F238E27FC236}">
                    <a16:creationId xmlns:a16="http://schemas.microsoft.com/office/drawing/2014/main" id="{5EECE8E2-E9F1-43B8-92FC-D9B840F779A5}"/>
                  </a:ext>
                </a:extLst>
              </p:cNvPr>
              <p:cNvPicPr/>
              <p:nvPr/>
            </p:nvPicPr>
            <p:blipFill>
              <a:blip r:embed="rId34" cstate="print"/>
              <a:stretch>
                <a:fillRect/>
              </a:stretch>
            </p:blipFill>
            <p:spPr>
              <a:xfrm>
                <a:off x="2203780" y="4329809"/>
                <a:ext cx="698957" cy="468941"/>
              </a:xfrm>
              <a:prstGeom prst="rect">
                <a:avLst/>
              </a:prstGeom>
            </p:spPr>
          </p:pic>
          <p:pic>
            <p:nvPicPr>
              <p:cNvPr id="874" name="object 118">
                <a:extLst>
                  <a:ext uri="{FF2B5EF4-FFF2-40B4-BE49-F238E27FC236}">
                    <a16:creationId xmlns:a16="http://schemas.microsoft.com/office/drawing/2014/main" id="{C6BDC7CE-3F9B-41D1-85A4-D65473E309C3}"/>
                  </a:ext>
                </a:extLst>
              </p:cNvPr>
              <p:cNvPicPr/>
              <p:nvPr/>
            </p:nvPicPr>
            <p:blipFill>
              <a:blip r:embed="rId35" cstate="print"/>
              <a:stretch>
                <a:fillRect/>
              </a:stretch>
            </p:blipFill>
            <p:spPr>
              <a:xfrm>
                <a:off x="2193251" y="4317660"/>
                <a:ext cx="685998" cy="456792"/>
              </a:xfrm>
              <a:prstGeom prst="rect">
                <a:avLst/>
              </a:prstGeom>
            </p:spPr>
          </p:pic>
        </p:grpSp>
        <p:sp>
          <p:nvSpPr>
            <p:cNvPr id="875" name="object 119">
              <a:extLst>
                <a:ext uri="{FF2B5EF4-FFF2-40B4-BE49-F238E27FC236}">
                  <a16:creationId xmlns:a16="http://schemas.microsoft.com/office/drawing/2014/main" id="{EC5BD9AB-64DC-4AE7-95ED-E453CD078212}"/>
                </a:ext>
              </a:extLst>
            </p:cNvPr>
            <p:cNvSpPr txBox="1"/>
            <p:nvPr/>
          </p:nvSpPr>
          <p:spPr>
            <a:xfrm>
              <a:off x="2193251" y="4317660"/>
              <a:ext cx="686435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38735" rIns="0" bIns="0" rtlCol="0">
              <a:spAutoFit/>
            </a:bodyPr>
            <a:lstStyle/>
            <a:p>
              <a:pPr marL="635" algn="ctr">
                <a:lnSpc>
                  <a:spcPts val="715"/>
                </a:lnSpc>
                <a:spcBef>
                  <a:spcPts val="305"/>
                </a:spcBef>
              </a:pPr>
              <a:r>
                <a:rPr sz="600" b="1" spc="-5" dirty="0">
                  <a:latin typeface="Arial"/>
                  <a:cs typeface="Arial"/>
                </a:rPr>
                <a:t>P.5.3.2</a:t>
              </a:r>
              <a:endParaRPr sz="600">
                <a:latin typeface="Arial"/>
                <a:cs typeface="Arial"/>
              </a:endParaRPr>
            </a:p>
            <a:p>
              <a:pPr marL="21590" marR="13335" algn="ctr">
                <a:lnSpc>
                  <a:spcPts val="720"/>
                </a:lnSpc>
                <a:spcBef>
                  <a:spcPts val="20"/>
                </a:spcBef>
              </a:pPr>
              <a:r>
                <a:rPr sz="600" b="1" spc="-5" dirty="0">
                  <a:latin typeface="Arial"/>
                  <a:cs typeface="Arial"/>
                </a:rPr>
                <a:t>Evaluations</a:t>
              </a:r>
              <a:r>
                <a:rPr sz="600" b="1" spc="-30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at</a:t>
              </a:r>
              <a:r>
                <a:rPr sz="600" b="1" spc="-30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1.3 </a:t>
              </a:r>
              <a:r>
                <a:rPr sz="600" b="1" spc="-15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GeV</a:t>
              </a:r>
              <a:endParaRPr sz="600">
                <a:latin typeface="Arial"/>
                <a:cs typeface="Arial"/>
              </a:endParaRPr>
            </a:p>
            <a:p>
              <a:pPr marL="42545">
                <a:lnSpc>
                  <a:spcPts val="695"/>
                </a:lnSpc>
              </a:pPr>
              <a:r>
                <a:rPr sz="600" spc="-5" dirty="0">
                  <a:latin typeface="Arial"/>
                  <a:cs typeface="Arial"/>
                </a:rPr>
                <a:t>M</a:t>
              </a:r>
              <a:r>
                <a:rPr sz="600" dirty="0">
                  <a:latin typeface="Arial"/>
                  <a:cs typeface="Arial"/>
                </a:rPr>
                <a:t>a</a:t>
              </a:r>
              <a:r>
                <a:rPr sz="600" spc="-5" dirty="0">
                  <a:latin typeface="Arial"/>
                  <a:cs typeface="Arial"/>
                </a:rPr>
                <a:t>kayl</a:t>
              </a:r>
              <a:r>
                <a:rPr sz="600" dirty="0">
                  <a:latin typeface="Arial"/>
                  <a:cs typeface="Arial"/>
                </a:rPr>
                <a:t>a</a:t>
              </a:r>
              <a:r>
                <a:rPr sz="600" spc="-5" dirty="0">
                  <a:latin typeface="Arial"/>
                  <a:cs typeface="Arial"/>
                </a:rPr>
                <a:t> Edwa</a:t>
              </a:r>
              <a:r>
                <a:rPr sz="600" dirty="0">
                  <a:latin typeface="Arial"/>
                  <a:cs typeface="Arial"/>
                </a:rPr>
                <a:t>r</a:t>
              </a:r>
              <a:r>
                <a:rPr sz="600" spc="-5" dirty="0">
                  <a:latin typeface="Arial"/>
                  <a:cs typeface="Arial"/>
                </a:rPr>
                <a:t>d</a:t>
              </a:r>
              <a:r>
                <a:rPr sz="600" dirty="0">
                  <a:latin typeface="Arial"/>
                  <a:cs typeface="Arial"/>
                </a:rPr>
                <a:t>s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876" name="object 120">
              <a:extLst>
                <a:ext uri="{FF2B5EF4-FFF2-40B4-BE49-F238E27FC236}">
                  <a16:creationId xmlns:a16="http://schemas.microsoft.com/office/drawing/2014/main" id="{90912A1A-4789-4FCB-9884-770D3AD72EE7}"/>
                </a:ext>
              </a:extLst>
            </p:cNvPr>
            <p:cNvGrpSpPr/>
            <p:nvPr/>
          </p:nvGrpSpPr>
          <p:grpSpPr>
            <a:xfrm>
              <a:off x="2130207" y="3626121"/>
              <a:ext cx="772795" cy="2887345"/>
              <a:chOff x="2130207" y="3626121"/>
              <a:chExt cx="772795" cy="2887345"/>
            </a:xfrm>
          </p:grpSpPr>
          <p:sp>
            <p:nvSpPr>
              <p:cNvPr id="877" name="object 121">
                <a:extLst>
                  <a:ext uri="{FF2B5EF4-FFF2-40B4-BE49-F238E27FC236}">
                    <a16:creationId xmlns:a16="http://schemas.microsoft.com/office/drawing/2014/main" id="{365A16CC-3FBD-4A3D-97D2-EAEB01F3C5BB}"/>
                  </a:ext>
                </a:extLst>
              </p:cNvPr>
              <p:cNvSpPr/>
              <p:nvPr/>
            </p:nvSpPr>
            <p:spPr>
              <a:xfrm>
                <a:off x="2136557" y="3632471"/>
                <a:ext cx="422909" cy="913765"/>
              </a:xfrm>
              <a:custGeom>
                <a:avLst/>
                <a:gdLst/>
                <a:ahLst/>
                <a:cxnLst/>
                <a:rect l="l" t="t" r="r" b="b"/>
                <a:pathLst>
                  <a:path w="422910" h="913764">
                    <a:moveTo>
                      <a:pt x="422775" y="0"/>
                    </a:moveTo>
                    <a:lnTo>
                      <a:pt x="422775" y="57504"/>
                    </a:lnTo>
                    <a:lnTo>
                      <a:pt x="0" y="57504"/>
                    </a:lnTo>
                    <a:lnTo>
                      <a:pt x="0" y="913584"/>
                    </a:lnTo>
                    <a:lnTo>
                      <a:pt x="56694" y="913584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78" name="object 122">
                <a:extLst>
                  <a:ext uri="{FF2B5EF4-FFF2-40B4-BE49-F238E27FC236}">
                    <a16:creationId xmlns:a16="http://schemas.microsoft.com/office/drawing/2014/main" id="{4191E399-1B25-46C1-BFA3-0501DE1C9AF7}"/>
                  </a:ext>
                </a:extLst>
              </p:cNvPr>
              <p:cNvPicPr/>
              <p:nvPr/>
            </p:nvPicPr>
            <p:blipFill>
              <a:blip r:embed="rId36" cstate="print"/>
              <a:stretch>
                <a:fillRect/>
              </a:stretch>
            </p:blipFill>
            <p:spPr>
              <a:xfrm>
                <a:off x="2212628" y="6052446"/>
                <a:ext cx="690109" cy="460516"/>
              </a:xfrm>
              <a:prstGeom prst="rect">
                <a:avLst/>
              </a:prstGeom>
            </p:spPr>
          </p:pic>
          <p:pic>
            <p:nvPicPr>
              <p:cNvPr id="879" name="object 123">
                <a:extLst>
                  <a:ext uri="{FF2B5EF4-FFF2-40B4-BE49-F238E27FC236}">
                    <a16:creationId xmlns:a16="http://schemas.microsoft.com/office/drawing/2014/main" id="{F4EFC0F6-7444-45DE-A41B-F97DDE3F2D88}"/>
                  </a:ext>
                </a:extLst>
              </p:cNvPr>
              <p:cNvPicPr/>
              <p:nvPr/>
            </p:nvPicPr>
            <p:blipFill>
              <a:blip r:embed="rId37" cstate="print"/>
              <a:stretch>
                <a:fillRect/>
              </a:stretch>
            </p:blipFill>
            <p:spPr>
              <a:xfrm>
                <a:off x="2193251" y="6033871"/>
                <a:ext cx="685998" cy="456792"/>
              </a:xfrm>
              <a:prstGeom prst="rect">
                <a:avLst/>
              </a:prstGeom>
            </p:spPr>
          </p:pic>
        </p:grpSp>
        <p:sp>
          <p:nvSpPr>
            <p:cNvPr id="880" name="object 124">
              <a:extLst>
                <a:ext uri="{FF2B5EF4-FFF2-40B4-BE49-F238E27FC236}">
                  <a16:creationId xmlns:a16="http://schemas.microsoft.com/office/drawing/2014/main" id="{3BA5BA07-EEB0-461C-9E70-849B012ED013}"/>
                </a:ext>
              </a:extLst>
            </p:cNvPr>
            <p:cNvSpPr txBox="1"/>
            <p:nvPr/>
          </p:nvSpPr>
          <p:spPr>
            <a:xfrm>
              <a:off x="2193251" y="6032656"/>
              <a:ext cx="686435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40005" rIns="0" bIns="0" rtlCol="0">
              <a:spAutoFit/>
            </a:bodyPr>
            <a:lstStyle/>
            <a:p>
              <a:pPr marL="6985" indent="88265">
                <a:lnSpc>
                  <a:spcPct val="100000"/>
                </a:lnSpc>
                <a:spcBef>
                  <a:spcPts val="315"/>
                </a:spcBef>
              </a:pPr>
              <a:r>
                <a:rPr sz="600" b="1" spc="-5" dirty="0">
                  <a:latin typeface="Arial"/>
                  <a:cs typeface="Arial"/>
                </a:rPr>
                <a:t>P.5.3.5 In-Cell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T</a:t>
              </a:r>
              <a:r>
                <a:rPr sz="600" b="1" dirty="0">
                  <a:latin typeface="Arial"/>
                  <a:cs typeface="Arial"/>
                </a:rPr>
                <a:t>a</a:t>
              </a:r>
              <a:r>
                <a:rPr sz="600" b="1" spc="-5" dirty="0">
                  <a:latin typeface="Arial"/>
                  <a:cs typeface="Arial"/>
                </a:rPr>
                <a:t>r</a:t>
              </a:r>
              <a:r>
                <a:rPr sz="600" b="1" dirty="0">
                  <a:latin typeface="Arial"/>
                  <a:cs typeface="Arial"/>
                </a:rPr>
                <a:t>g</a:t>
              </a:r>
              <a:r>
                <a:rPr sz="600" b="1" spc="-5" dirty="0">
                  <a:latin typeface="Arial"/>
                  <a:cs typeface="Arial"/>
                </a:rPr>
                <a:t>e</a:t>
              </a:r>
              <a:r>
                <a:rPr sz="600" b="1" dirty="0">
                  <a:latin typeface="Arial"/>
                  <a:cs typeface="Arial"/>
                </a:rPr>
                <a:t>t</a:t>
              </a:r>
              <a:r>
                <a:rPr sz="600" b="1" spc="-5" dirty="0">
                  <a:latin typeface="Arial"/>
                  <a:cs typeface="Arial"/>
                </a:rPr>
                <a:t> </a:t>
              </a:r>
              <a:r>
                <a:rPr sz="600" b="1" spc="5" dirty="0">
                  <a:latin typeface="Arial"/>
                  <a:cs typeface="Arial"/>
                </a:rPr>
                <a:t>G</a:t>
              </a:r>
              <a:r>
                <a:rPr sz="600" b="1" spc="-5" dirty="0">
                  <a:latin typeface="Arial"/>
                  <a:cs typeface="Arial"/>
                </a:rPr>
                <a:t>a</a:t>
              </a:r>
              <a:r>
                <a:rPr sz="600" b="1" dirty="0">
                  <a:latin typeface="Arial"/>
                  <a:cs typeface="Arial"/>
                </a:rPr>
                <a:t>s</a:t>
              </a:r>
              <a:r>
                <a:rPr sz="600" b="1" spc="-5" dirty="0">
                  <a:latin typeface="Arial"/>
                  <a:cs typeface="Arial"/>
                </a:rPr>
                <a:t> </a:t>
              </a:r>
              <a:r>
                <a:rPr sz="600" b="1" dirty="0">
                  <a:latin typeface="Arial"/>
                  <a:cs typeface="Arial"/>
                </a:rPr>
                <a:t>S</a:t>
              </a:r>
              <a:r>
                <a:rPr sz="600" b="1" spc="-5" dirty="0">
                  <a:latin typeface="Arial"/>
                  <a:cs typeface="Arial"/>
                </a:rPr>
                <a:t>u</a:t>
              </a:r>
              <a:r>
                <a:rPr sz="600" b="1" dirty="0">
                  <a:latin typeface="Arial"/>
                  <a:cs typeface="Arial"/>
                </a:rPr>
                <a:t>p</a:t>
              </a:r>
              <a:r>
                <a:rPr sz="600" b="1" spc="-5" dirty="0">
                  <a:latin typeface="Arial"/>
                  <a:cs typeface="Arial"/>
                </a:rPr>
                <a:t>ply</a:t>
              </a:r>
              <a:endParaRPr sz="600">
                <a:latin typeface="Arial"/>
                <a:cs typeface="Arial"/>
              </a:endParaRPr>
            </a:p>
            <a:p>
              <a:pPr marL="635" algn="ctr">
                <a:lnSpc>
                  <a:spcPts val="715"/>
                </a:lnSpc>
              </a:pPr>
              <a:r>
                <a:rPr sz="600" b="1" spc="-5" dirty="0">
                  <a:latin typeface="Arial"/>
                  <a:cs typeface="Arial"/>
                </a:rPr>
                <a:t>Hardware</a:t>
              </a:r>
              <a:endParaRPr sz="600"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sz="600" spc="-5" dirty="0">
                  <a:latin typeface="Arial"/>
                  <a:cs typeface="Arial"/>
                </a:rPr>
                <a:t>M</a:t>
              </a:r>
              <a:r>
                <a:rPr sz="600" dirty="0">
                  <a:latin typeface="Arial"/>
                  <a:cs typeface="Arial"/>
                </a:rPr>
                <a:t>a</a:t>
              </a:r>
              <a:r>
                <a:rPr sz="600" spc="-5" dirty="0">
                  <a:latin typeface="Arial"/>
                  <a:cs typeface="Arial"/>
                </a:rPr>
                <a:t>kayl</a:t>
              </a:r>
              <a:r>
                <a:rPr sz="600" dirty="0">
                  <a:latin typeface="Arial"/>
                  <a:cs typeface="Arial"/>
                </a:rPr>
                <a:t>a</a:t>
              </a:r>
              <a:r>
                <a:rPr sz="600" spc="-5" dirty="0">
                  <a:latin typeface="Arial"/>
                  <a:cs typeface="Arial"/>
                </a:rPr>
                <a:t> Edwa</a:t>
              </a:r>
              <a:r>
                <a:rPr sz="600" dirty="0">
                  <a:latin typeface="Arial"/>
                  <a:cs typeface="Arial"/>
                </a:rPr>
                <a:t>r</a:t>
              </a:r>
              <a:r>
                <a:rPr sz="600" spc="-5" dirty="0">
                  <a:latin typeface="Arial"/>
                  <a:cs typeface="Arial"/>
                </a:rPr>
                <a:t>d</a:t>
              </a:r>
              <a:r>
                <a:rPr sz="600" dirty="0">
                  <a:latin typeface="Arial"/>
                  <a:cs typeface="Arial"/>
                </a:rPr>
                <a:t>s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881" name="object 125">
              <a:extLst>
                <a:ext uri="{FF2B5EF4-FFF2-40B4-BE49-F238E27FC236}">
                  <a16:creationId xmlns:a16="http://schemas.microsoft.com/office/drawing/2014/main" id="{E464ACEC-931D-404F-A037-0E4C88619D32}"/>
                </a:ext>
              </a:extLst>
            </p:cNvPr>
            <p:cNvGrpSpPr/>
            <p:nvPr/>
          </p:nvGrpSpPr>
          <p:grpSpPr>
            <a:xfrm>
              <a:off x="2130207" y="3626121"/>
              <a:ext cx="772795" cy="2642870"/>
              <a:chOff x="2130207" y="3626121"/>
              <a:chExt cx="772795" cy="2642870"/>
            </a:xfrm>
          </p:grpSpPr>
          <p:sp>
            <p:nvSpPr>
              <p:cNvPr id="882" name="object 126">
                <a:extLst>
                  <a:ext uri="{FF2B5EF4-FFF2-40B4-BE49-F238E27FC236}">
                    <a16:creationId xmlns:a16="http://schemas.microsoft.com/office/drawing/2014/main" id="{A1A71A1B-F899-485A-B5EA-32259769BA5C}"/>
                  </a:ext>
                </a:extLst>
              </p:cNvPr>
              <p:cNvSpPr/>
              <p:nvPr/>
            </p:nvSpPr>
            <p:spPr>
              <a:xfrm>
                <a:off x="2136557" y="3632471"/>
                <a:ext cx="422909" cy="2630170"/>
              </a:xfrm>
              <a:custGeom>
                <a:avLst/>
                <a:gdLst/>
                <a:ahLst/>
                <a:cxnLst/>
                <a:rect l="l" t="t" r="r" b="b"/>
                <a:pathLst>
                  <a:path w="422910" h="2630170">
                    <a:moveTo>
                      <a:pt x="422775" y="0"/>
                    </a:moveTo>
                    <a:lnTo>
                      <a:pt x="422775" y="57504"/>
                    </a:lnTo>
                    <a:lnTo>
                      <a:pt x="0" y="57504"/>
                    </a:lnTo>
                    <a:lnTo>
                      <a:pt x="0" y="2629796"/>
                    </a:lnTo>
                    <a:lnTo>
                      <a:pt x="56694" y="2629796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83" name="object 127">
                <a:extLst>
                  <a:ext uri="{FF2B5EF4-FFF2-40B4-BE49-F238E27FC236}">
                    <a16:creationId xmlns:a16="http://schemas.microsoft.com/office/drawing/2014/main" id="{36F81DA4-E5C3-4CAB-8C98-9801AD1E87D1}"/>
                  </a:ext>
                </a:extLst>
              </p:cNvPr>
              <p:cNvPicPr/>
              <p:nvPr/>
            </p:nvPicPr>
            <p:blipFill>
              <a:blip r:embed="rId38" cstate="print"/>
              <a:stretch>
                <a:fillRect/>
              </a:stretch>
            </p:blipFill>
            <p:spPr>
              <a:xfrm>
                <a:off x="2203780" y="3759628"/>
                <a:ext cx="698957" cy="468941"/>
              </a:xfrm>
              <a:prstGeom prst="rect">
                <a:avLst/>
              </a:prstGeom>
            </p:spPr>
          </p:pic>
          <p:pic>
            <p:nvPicPr>
              <p:cNvPr id="884" name="object 128">
                <a:extLst>
                  <a:ext uri="{FF2B5EF4-FFF2-40B4-BE49-F238E27FC236}">
                    <a16:creationId xmlns:a16="http://schemas.microsoft.com/office/drawing/2014/main" id="{A92A0752-804E-4617-AFC9-E493C2217ACF}"/>
                  </a:ext>
                </a:extLst>
              </p:cNvPr>
              <p:cNvPicPr/>
              <p:nvPr/>
            </p:nvPicPr>
            <p:blipFill>
              <a:blip r:embed="rId39" cstate="print"/>
              <a:stretch>
                <a:fillRect/>
              </a:stretch>
            </p:blipFill>
            <p:spPr>
              <a:xfrm>
                <a:off x="2193251" y="3749909"/>
                <a:ext cx="685998" cy="456792"/>
              </a:xfrm>
              <a:prstGeom prst="rect">
                <a:avLst/>
              </a:prstGeom>
            </p:spPr>
          </p:pic>
        </p:grpSp>
        <p:sp>
          <p:nvSpPr>
            <p:cNvPr id="885" name="object 129">
              <a:extLst>
                <a:ext uri="{FF2B5EF4-FFF2-40B4-BE49-F238E27FC236}">
                  <a16:creationId xmlns:a16="http://schemas.microsoft.com/office/drawing/2014/main" id="{255EB1C8-5E1D-43C7-A58C-15488325FE95}"/>
                </a:ext>
              </a:extLst>
            </p:cNvPr>
            <p:cNvSpPr txBox="1"/>
            <p:nvPr/>
          </p:nvSpPr>
          <p:spPr>
            <a:xfrm>
              <a:off x="2193251" y="3747884"/>
              <a:ext cx="686435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635" algn="ctr">
                <a:lnSpc>
                  <a:spcPts val="680"/>
                </a:lnSpc>
              </a:pPr>
              <a:r>
                <a:rPr sz="600" b="1" spc="-5" dirty="0">
                  <a:latin typeface="Arial"/>
                  <a:cs typeface="Arial"/>
                </a:rPr>
                <a:t>P.5.3.1</a:t>
              </a:r>
              <a:endParaRPr sz="600">
                <a:latin typeface="Arial"/>
                <a:cs typeface="Arial"/>
              </a:endParaRPr>
            </a:p>
            <a:p>
              <a:pPr marL="32384" marR="23495" algn="ctr">
                <a:lnSpc>
                  <a:spcPct val="100000"/>
                </a:lnSpc>
              </a:pPr>
              <a:r>
                <a:rPr sz="600" b="1" spc="-5" dirty="0">
                  <a:latin typeface="Arial"/>
                  <a:cs typeface="Arial"/>
                </a:rPr>
                <a:t>M</a:t>
              </a:r>
              <a:r>
                <a:rPr sz="600" b="1" dirty="0">
                  <a:latin typeface="Arial"/>
                  <a:cs typeface="Arial"/>
                </a:rPr>
                <a:t>a</a:t>
              </a:r>
              <a:r>
                <a:rPr sz="600" b="1" spc="-5" dirty="0">
                  <a:latin typeface="Arial"/>
                  <a:cs typeface="Arial"/>
                </a:rPr>
                <a:t>na</a:t>
              </a:r>
              <a:r>
                <a:rPr sz="600" b="1" dirty="0">
                  <a:latin typeface="Arial"/>
                  <a:cs typeface="Arial"/>
                </a:rPr>
                <a:t>g</a:t>
              </a:r>
              <a:r>
                <a:rPr sz="600" b="1" spc="-5" dirty="0">
                  <a:latin typeface="Arial"/>
                  <a:cs typeface="Arial"/>
                </a:rPr>
                <a:t>e</a:t>
              </a:r>
              <a:r>
                <a:rPr sz="600" b="1" dirty="0">
                  <a:latin typeface="Arial"/>
                  <a:cs typeface="Arial"/>
                </a:rPr>
                <a:t>m</a:t>
              </a:r>
              <a:r>
                <a:rPr sz="600" b="1" spc="-5" dirty="0">
                  <a:latin typeface="Arial"/>
                  <a:cs typeface="Arial"/>
                </a:rPr>
                <a:t>en</a:t>
              </a:r>
              <a:r>
                <a:rPr sz="600" b="1" dirty="0">
                  <a:latin typeface="Arial"/>
                  <a:cs typeface="Arial"/>
                </a:rPr>
                <a:t>t </a:t>
              </a:r>
              <a:r>
                <a:rPr sz="600" b="1" spc="-5" dirty="0">
                  <a:latin typeface="Arial"/>
                  <a:cs typeface="Arial"/>
                </a:rPr>
                <a:t>a</a:t>
              </a:r>
              <a:r>
                <a:rPr sz="600" b="1" dirty="0">
                  <a:latin typeface="Arial"/>
                  <a:cs typeface="Arial"/>
                </a:rPr>
                <a:t>nd  </a:t>
              </a:r>
              <a:r>
                <a:rPr sz="600" b="1" spc="-5" dirty="0">
                  <a:latin typeface="Arial"/>
                  <a:cs typeface="Arial"/>
                </a:rPr>
                <a:t>System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Integration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M</a:t>
              </a:r>
              <a:r>
                <a:rPr sz="600" dirty="0">
                  <a:latin typeface="Arial"/>
                  <a:cs typeface="Arial"/>
                </a:rPr>
                <a:t>a</a:t>
              </a:r>
              <a:r>
                <a:rPr sz="600" spc="-5" dirty="0">
                  <a:latin typeface="Arial"/>
                  <a:cs typeface="Arial"/>
                </a:rPr>
                <a:t>kayl</a:t>
              </a:r>
              <a:r>
                <a:rPr sz="600" dirty="0">
                  <a:latin typeface="Arial"/>
                  <a:cs typeface="Arial"/>
                </a:rPr>
                <a:t>a</a:t>
              </a:r>
              <a:r>
                <a:rPr sz="600" spc="-5" dirty="0">
                  <a:latin typeface="Arial"/>
                  <a:cs typeface="Arial"/>
                </a:rPr>
                <a:t> Edwa</a:t>
              </a:r>
              <a:r>
                <a:rPr sz="600" dirty="0">
                  <a:latin typeface="Arial"/>
                  <a:cs typeface="Arial"/>
                </a:rPr>
                <a:t>r</a:t>
              </a:r>
              <a:r>
                <a:rPr sz="600" spc="-5" dirty="0">
                  <a:latin typeface="Arial"/>
                  <a:cs typeface="Arial"/>
                </a:rPr>
                <a:t>d</a:t>
              </a:r>
              <a:r>
                <a:rPr sz="600" dirty="0">
                  <a:latin typeface="Arial"/>
                  <a:cs typeface="Arial"/>
                </a:rPr>
                <a:t>s</a:t>
              </a:r>
              <a:endParaRPr sz="600">
                <a:latin typeface="Arial"/>
                <a:cs typeface="Arial"/>
              </a:endParaRPr>
            </a:p>
          </p:txBody>
        </p:sp>
        <p:pic>
          <p:nvPicPr>
            <p:cNvPr id="886" name="object 130">
              <a:extLst>
                <a:ext uri="{FF2B5EF4-FFF2-40B4-BE49-F238E27FC236}">
                  <a16:creationId xmlns:a16="http://schemas.microsoft.com/office/drawing/2014/main" id="{EE06D66A-E4C7-468B-9F46-988AB9AD6FB0}"/>
                </a:ext>
              </a:extLst>
            </p:cNvPr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2958" y="13768"/>
              <a:ext cx="924113" cy="137685"/>
            </a:xfrm>
            <a:prstGeom prst="rect">
              <a:avLst/>
            </a:prstGeom>
          </p:spPr>
        </p:pic>
        <p:grpSp>
          <p:nvGrpSpPr>
            <p:cNvPr id="887" name="object 131">
              <a:extLst>
                <a:ext uri="{FF2B5EF4-FFF2-40B4-BE49-F238E27FC236}">
                  <a16:creationId xmlns:a16="http://schemas.microsoft.com/office/drawing/2014/main" id="{D85DC759-78F5-407D-9154-37356CFACA62}"/>
                </a:ext>
              </a:extLst>
            </p:cNvPr>
            <p:cNvGrpSpPr/>
            <p:nvPr/>
          </p:nvGrpSpPr>
          <p:grpSpPr>
            <a:xfrm>
              <a:off x="2130207" y="3626121"/>
              <a:ext cx="2690495" cy="598170"/>
              <a:chOff x="2130207" y="3626121"/>
              <a:chExt cx="2690495" cy="598170"/>
            </a:xfrm>
          </p:grpSpPr>
          <p:sp>
            <p:nvSpPr>
              <p:cNvPr id="888" name="object 132">
                <a:extLst>
                  <a:ext uri="{FF2B5EF4-FFF2-40B4-BE49-F238E27FC236}">
                    <a16:creationId xmlns:a16="http://schemas.microsoft.com/office/drawing/2014/main" id="{EE135C93-D34C-4AA0-ACD7-CFBD4CA78E19}"/>
                  </a:ext>
                </a:extLst>
              </p:cNvPr>
              <p:cNvSpPr/>
              <p:nvPr/>
            </p:nvSpPr>
            <p:spPr>
              <a:xfrm>
                <a:off x="2136557" y="3632471"/>
                <a:ext cx="422909" cy="346075"/>
              </a:xfrm>
              <a:custGeom>
                <a:avLst/>
                <a:gdLst/>
                <a:ahLst/>
                <a:cxnLst/>
                <a:rect l="l" t="t" r="r" b="b"/>
                <a:pathLst>
                  <a:path w="422910" h="346075">
                    <a:moveTo>
                      <a:pt x="422775" y="0"/>
                    </a:moveTo>
                    <a:lnTo>
                      <a:pt x="422775" y="57504"/>
                    </a:lnTo>
                    <a:lnTo>
                      <a:pt x="0" y="57504"/>
                    </a:lnTo>
                    <a:lnTo>
                      <a:pt x="0" y="345833"/>
                    </a:lnTo>
                    <a:lnTo>
                      <a:pt x="56694" y="345833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89" name="object 133">
                <a:extLst>
                  <a:ext uri="{FF2B5EF4-FFF2-40B4-BE49-F238E27FC236}">
                    <a16:creationId xmlns:a16="http://schemas.microsoft.com/office/drawing/2014/main" id="{C07DC58E-CBD3-4D65-BB2D-D531821C6582}"/>
                  </a:ext>
                </a:extLst>
              </p:cNvPr>
              <p:cNvPicPr/>
              <p:nvPr/>
            </p:nvPicPr>
            <p:blipFill>
              <a:blip r:embed="rId41" cstate="print"/>
              <a:stretch>
                <a:fillRect/>
              </a:stretch>
            </p:blipFill>
            <p:spPr>
              <a:xfrm>
                <a:off x="4130503" y="3764052"/>
                <a:ext cx="689742" cy="460093"/>
              </a:xfrm>
              <a:prstGeom prst="rect">
                <a:avLst/>
              </a:prstGeom>
            </p:spPr>
          </p:pic>
          <p:pic>
            <p:nvPicPr>
              <p:cNvPr id="890" name="object 134">
                <a:extLst>
                  <a:ext uri="{FF2B5EF4-FFF2-40B4-BE49-F238E27FC236}">
                    <a16:creationId xmlns:a16="http://schemas.microsoft.com/office/drawing/2014/main" id="{F5E053C9-035C-47D6-8C49-20B2CD21FF5F}"/>
                  </a:ext>
                </a:extLst>
              </p:cNvPr>
              <p:cNvPicPr/>
              <p:nvPr/>
            </p:nvPicPr>
            <p:blipFill>
              <a:blip r:embed="rId42" cstate="print"/>
              <a:stretch>
                <a:fillRect/>
              </a:stretch>
            </p:blipFill>
            <p:spPr>
              <a:xfrm>
                <a:off x="4112751" y="3746669"/>
                <a:ext cx="685188" cy="456792"/>
              </a:xfrm>
              <a:prstGeom prst="rect">
                <a:avLst/>
              </a:prstGeom>
            </p:spPr>
          </p:pic>
        </p:grpSp>
        <p:sp>
          <p:nvSpPr>
            <p:cNvPr id="891" name="object 135">
              <a:extLst>
                <a:ext uri="{FF2B5EF4-FFF2-40B4-BE49-F238E27FC236}">
                  <a16:creationId xmlns:a16="http://schemas.microsoft.com/office/drawing/2014/main" id="{2B09AC48-ECB6-4DD1-9311-B240769B7AA9}"/>
                </a:ext>
              </a:extLst>
            </p:cNvPr>
            <p:cNvSpPr txBox="1"/>
            <p:nvPr/>
          </p:nvSpPr>
          <p:spPr>
            <a:xfrm>
              <a:off x="4115586" y="3747884"/>
              <a:ext cx="682625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ts val="655"/>
                </a:lnSpc>
              </a:pPr>
              <a:r>
                <a:rPr sz="600" b="1" spc="-5" dirty="0">
                  <a:latin typeface="Arial"/>
                  <a:cs typeface="Arial"/>
                </a:rPr>
                <a:t>P.5.5.1</a:t>
              </a:r>
              <a:endParaRPr sz="600">
                <a:latin typeface="Arial"/>
                <a:cs typeface="Arial"/>
              </a:endParaRPr>
            </a:p>
            <a:p>
              <a:pPr marL="28575" marR="23495" algn="ctr">
                <a:lnSpc>
                  <a:spcPct val="100000"/>
                </a:lnSpc>
              </a:pPr>
              <a:r>
                <a:rPr sz="600" b="1" spc="-5" dirty="0">
                  <a:latin typeface="Arial"/>
                  <a:cs typeface="Arial"/>
                </a:rPr>
                <a:t>M</a:t>
              </a:r>
              <a:r>
                <a:rPr sz="600" b="1" dirty="0">
                  <a:latin typeface="Arial"/>
                  <a:cs typeface="Arial"/>
                </a:rPr>
                <a:t>a</a:t>
              </a:r>
              <a:r>
                <a:rPr sz="600" b="1" spc="-5" dirty="0">
                  <a:latin typeface="Arial"/>
                  <a:cs typeface="Arial"/>
                </a:rPr>
                <a:t>na</a:t>
              </a:r>
              <a:r>
                <a:rPr sz="600" b="1" dirty="0">
                  <a:latin typeface="Arial"/>
                  <a:cs typeface="Arial"/>
                </a:rPr>
                <a:t>g</a:t>
              </a:r>
              <a:r>
                <a:rPr sz="600" b="1" spc="-5" dirty="0">
                  <a:latin typeface="Arial"/>
                  <a:cs typeface="Arial"/>
                </a:rPr>
                <a:t>e</a:t>
              </a:r>
              <a:r>
                <a:rPr sz="600" b="1" dirty="0">
                  <a:latin typeface="Arial"/>
                  <a:cs typeface="Arial"/>
                </a:rPr>
                <a:t>m</a:t>
              </a:r>
              <a:r>
                <a:rPr sz="600" b="1" spc="-5" dirty="0">
                  <a:latin typeface="Arial"/>
                  <a:cs typeface="Arial"/>
                </a:rPr>
                <a:t>en</a:t>
              </a:r>
              <a:r>
                <a:rPr sz="600" b="1" dirty="0">
                  <a:latin typeface="Arial"/>
                  <a:cs typeface="Arial"/>
                </a:rPr>
                <a:t>t </a:t>
              </a:r>
              <a:r>
                <a:rPr sz="600" b="1" spc="-5" dirty="0">
                  <a:latin typeface="Arial"/>
                  <a:cs typeface="Arial"/>
                </a:rPr>
                <a:t>a</a:t>
              </a:r>
              <a:r>
                <a:rPr sz="600" b="1" dirty="0">
                  <a:latin typeface="Arial"/>
                  <a:cs typeface="Arial"/>
                </a:rPr>
                <a:t>nd  </a:t>
              </a:r>
              <a:r>
                <a:rPr sz="600" b="1" spc="-5" dirty="0">
                  <a:latin typeface="Arial"/>
                  <a:cs typeface="Arial"/>
                </a:rPr>
                <a:t>System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Integration</a:t>
              </a:r>
              <a:endParaRPr sz="600">
                <a:latin typeface="Arial"/>
                <a:cs typeface="Arial"/>
              </a:endParaRPr>
            </a:p>
            <a:p>
              <a:pPr algn="ctr">
                <a:lnSpc>
                  <a:spcPts val="715"/>
                </a:lnSpc>
              </a:pPr>
              <a:r>
                <a:rPr sz="600" spc="-5" dirty="0">
                  <a:latin typeface="Arial"/>
                  <a:cs typeface="Arial"/>
                </a:rPr>
                <a:t>Oscar</a:t>
              </a:r>
              <a:r>
                <a:rPr sz="600" spc="-35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Martinez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892" name="object 136">
              <a:extLst>
                <a:ext uri="{FF2B5EF4-FFF2-40B4-BE49-F238E27FC236}">
                  <a16:creationId xmlns:a16="http://schemas.microsoft.com/office/drawing/2014/main" id="{E0D87765-4DD2-4240-AC2B-C5ABAC5BA7B6}"/>
                </a:ext>
              </a:extLst>
            </p:cNvPr>
            <p:cNvGrpSpPr/>
            <p:nvPr/>
          </p:nvGrpSpPr>
          <p:grpSpPr>
            <a:xfrm>
              <a:off x="4048897" y="3626121"/>
              <a:ext cx="771525" cy="1168400"/>
              <a:chOff x="4048897" y="3626121"/>
              <a:chExt cx="771525" cy="1168400"/>
            </a:xfrm>
          </p:grpSpPr>
          <p:sp>
            <p:nvSpPr>
              <p:cNvPr id="893" name="object 137">
                <a:extLst>
                  <a:ext uri="{FF2B5EF4-FFF2-40B4-BE49-F238E27FC236}">
                    <a16:creationId xmlns:a16="http://schemas.microsoft.com/office/drawing/2014/main" id="{333D6B38-75F4-4DF0-822B-3BA6C3986B29}"/>
                  </a:ext>
                </a:extLst>
              </p:cNvPr>
              <p:cNvSpPr/>
              <p:nvPr/>
            </p:nvSpPr>
            <p:spPr>
              <a:xfrm>
                <a:off x="4055247" y="3632471"/>
                <a:ext cx="422909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422910" h="342900">
                    <a:moveTo>
                      <a:pt x="422775" y="0"/>
                    </a:moveTo>
                    <a:lnTo>
                      <a:pt x="422775" y="57504"/>
                    </a:lnTo>
                    <a:lnTo>
                      <a:pt x="0" y="57504"/>
                    </a:lnTo>
                    <a:lnTo>
                      <a:pt x="0" y="342594"/>
                    </a:lnTo>
                    <a:lnTo>
                      <a:pt x="57504" y="342594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94" name="object 138">
                <a:extLst>
                  <a:ext uri="{FF2B5EF4-FFF2-40B4-BE49-F238E27FC236}">
                    <a16:creationId xmlns:a16="http://schemas.microsoft.com/office/drawing/2014/main" id="{FC42222B-4CFC-4D09-87B6-3CC570A6FBC6}"/>
                  </a:ext>
                </a:extLst>
              </p:cNvPr>
              <p:cNvPicPr/>
              <p:nvPr/>
            </p:nvPicPr>
            <p:blipFill>
              <a:blip r:embed="rId43" cstate="print"/>
              <a:stretch>
                <a:fillRect/>
              </a:stretch>
            </p:blipFill>
            <p:spPr>
              <a:xfrm>
                <a:off x="4130503" y="4334233"/>
                <a:ext cx="689742" cy="460093"/>
              </a:xfrm>
              <a:prstGeom prst="rect">
                <a:avLst/>
              </a:prstGeom>
            </p:spPr>
          </p:pic>
          <p:pic>
            <p:nvPicPr>
              <p:cNvPr id="895" name="object 139">
                <a:extLst>
                  <a:ext uri="{FF2B5EF4-FFF2-40B4-BE49-F238E27FC236}">
                    <a16:creationId xmlns:a16="http://schemas.microsoft.com/office/drawing/2014/main" id="{418F8D62-0BC7-4E27-9DBD-C9BC224295FB}"/>
                  </a:ext>
                </a:extLst>
              </p:cNvPr>
              <p:cNvPicPr/>
              <p:nvPr/>
            </p:nvPicPr>
            <p:blipFill>
              <a:blip r:embed="rId44" cstate="print"/>
              <a:stretch>
                <a:fillRect/>
              </a:stretch>
            </p:blipFill>
            <p:spPr>
              <a:xfrm>
                <a:off x="4112751" y="4317660"/>
                <a:ext cx="685188" cy="456792"/>
              </a:xfrm>
              <a:prstGeom prst="rect">
                <a:avLst/>
              </a:prstGeom>
            </p:spPr>
          </p:pic>
        </p:grpSp>
        <p:sp>
          <p:nvSpPr>
            <p:cNvPr id="896" name="object 140">
              <a:extLst>
                <a:ext uri="{FF2B5EF4-FFF2-40B4-BE49-F238E27FC236}">
                  <a16:creationId xmlns:a16="http://schemas.microsoft.com/office/drawing/2014/main" id="{DCFEFE9C-87B3-4D86-A979-75E03FDF656F}"/>
                </a:ext>
              </a:extLst>
            </p:cNvPr>
            <p:cNvSpPr txBox="1"/>
            <p:nvPr/>
          </p:nvSpPr>
          <p:spPr>
            <a:xfrm>
              <a:off x="4115586" y="4317660"/>
              <a:ext cx="682625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38735" rIns="0" bIns="0" rtlCol="0">
              <a:spAutoFit/>
            </a:bodyPr>
            <a:lstStyle/>
            <a:p>
              <a:pPr algn="ctr">
                <a:lnSpc>
                  <a:spcPts val="715"/>
                </a:lnSpc>
                <a:spcBef>
                  <a:spcPts val="305"/>
                </a:spcBef>
              </a:pPr>
              <a:r>
                <a:rPr sz="600" b="1" spc="-5" dirty="0">
                  <a:latin typeface="Arial"/>
                  <a:cs typeface="Arial"/>
                </a:rPr>
                <a:t>P.5.5.2</a:t>
              </a:r>
              <a:endParaRPr sz="600">
                <a:latin typeface="Arial"/>
                <a:cs typeface="Arial"/>
              </a:endParaRPr>
            </a:p>
            <a:p>
              <a:pPr marL="17780" marR="13335" algn="ctr">
                <a:lnSpc>
                  <a:spcPts val="720"/>
                </a:lnSpc>
                <a:spcBef>
                  <a:spcPts val="20"/>
                </a:spcBef>
              </a:pPr>
              <a:r>
                <a:rPr sz="600" b="1" spc="-5" dirty="0">
                  <a:latin typeface="Arial"/>
                  <a:cs typeface="Arial"/>
                </a:rPr>
                <a:t>Evaluations</a:t>
              </a:r>
              <a:r>
                <a:rPr sz="600" b="1" spc="-30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at</a:t>
              </a:r>
              <a:r>
                <a:rPr sz="600" b="1" spc="-30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1.3 </a:t>
              </a:r>
              <a:r>
                <a:rPr sz="600" b="1" spc="-15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GeV</a:t>
              </a:r>
              <a:endParaRPr sz="600">
                <a:latin typeface="Arial"/>
                <a:cs typeface="Arial"/>
              </a:endParaRPr>
            </a:p>
            <a:p>
              <a:pPr marL="81915">
                <a:lnSpc>
                  <a:spcPts val="695"/>
                </a:lnSpc>
              </a:pPr>
              <a:r>
                <a:rPr sz="600" spc="-5" dirty="0">
                  <a:latin typeface="Arial"/>
                  <a:cs typeface="Arial"/>
                </a:rPr>
                <a:t>Oscar</a:t>
              </a:r>
              <a:r>
                <a:rPr sz="600" spc="-35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Martinez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897" name="object 141">
              <a:extLst>
                <a:ext uri="{FF2B5EF4-FFF2-40B4-BE49-F238E27FC236}">
                  <a16:creationId xmlns:a16="http://schemas.microsoft.com/office/drawing/2014/main" id="{423F859D-29BD-4DBD-8AE5-CD4FC05A5E52}"/>
                </a:ext>
              </a:extLst>
            </p:cNvPr>
            <p:cNvGrpSpPr/>
            <p:nvPr/>
          </p:nvGrpSpPr>
          <p:grpSpPr>
            <a:xfrm>
              <a:off x="4048897" y="3626121"/>
              <a:ext cx="2688590" cy="926465"/>
              <a:chOff x="4048897" y="3626121"/>
              <a:chExt cx="2688590" cy="926465"/>
            </a:xfrm>
          </p:grpSpPr>
          <p:sp>
            <p:nvSpPr>
              <p:cNvPr id="898" name="object 142">
                <a:extLst>
                  <a:ext uri="{FF2B5EF4-FFF2-40B4-BE49-F238E27FC236}">
                    <a16:creationId xmlns:a16="http://schemas.microsoft.com/office/drawing/2014/main" id="{18C78E80-DA46-42D8-B1AF-C6CD2D0A5399}"/>
                  </a:ext>
                </a:extLst>
              </p:cNvPr>
              <p:cNvSpPr/>
              <p:nvPr/>
            </p:nvSpPr>
            <p:spPr>
              <a:xfrm>
                <a:off x="4055247" y="3632471"/>
                <a:ext cx="422909" cy="913765"/>
              </a:xfrm>
              <a:custGeom>
                <a:avLst/>
                <a:gdLst/>
                <a:ahLst/>
                <a:cxnLst/>
                <a:rect l="l" t="t" r="r" b="b"/>
                <a:pathLst>
                  <a:path w="422910" h="913764">
                    <a:moveTo>
                      <a:pt x="422775" y="0"/>
                    </a:moveTo>
                    <a:lnTo>
                      <a:pt x="422775" y="57504"/>
                    </a:lnTo>
                    <a:lnTo>
                      <a:pt x="0" y="57504"/>
                    </a:lnTo>
                    <a:lnTo>
                      <a:pt x="0" y="913584"/>
                    </a:lnTo>
                    <a:lnTo>
                      <a:pt x="57504" y="913584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99" name="object 143">
                <a:extLst>
                  <a:ext uri="{FF2B5EF4-FFF2-40B4-BE49-F238E27FC236}">
                    <a16:creationId xmlns:a16="http://schemas.microsoft.com/office/drawing/2014/main" id="{EB7BF901-DF3D-4A65-A361-CEC8434C5EC6}"/>
                  </a:ext>
                </a:extLst>
              </p:cNvPr>
              <p:cNvPicPr/>
              <p:nvPr/>
            </p:nvPicPr>
            <p:blipFill>
              <a:blip r:embed="rId45" cstate="print"/>
              <a:stretch>
                <a:fillRect/>
              </a:stretch>
            </p:blipFill>
            <p:spPr>
              <a:xfrm>
                <a:off x="6047204" y="3764052"/>
                <a:ext cx="690109" cy="460093"/>
              </a:xfrm>
              <a:prstGeom prst="rect">
                <a:avLst/>
              </a:prstGeom>
            </p:spPr>
          </p:pic>
          <p:pic>
            <p:nvPicPr>
              <p:cNvPr id="900" name="object 144">
                <a:extLst>
                  <a:ext uri="{FF2B5EF4-FFF2-40B4-BE49-F238E27FC236}">
                    <a16:creationId xmlns:a16="http://schemas.microsoft.com/office/drawing/2014/main" id="{7BE976FC-C246-4C50-8CDA-5FAD4CC71E2E}"/>
                  </a:ext>
                </a:extLst>
              </p:cNvPr>
              <p:cNvPicPr/>
              <p:nvPr/>
            </p:nvPicPr>
            <p:blipFill>
              <a:blip r:embed="rId42" cstate="print"/>
              <a:stretch>
                <a:fillRect/>
              </a:stretch>
            </p:blipFill>
            <p:spPr>
              <a:xfrm>
                <a:off x="6031441" y="3746669"/>
                <a:ext cx="685188" cy="456792"/>
              </a:xfrm>
              <a:prstGeom prst="rect">
                <a:avLst/>
              </a:prstGeom>
            </p:spPr>
          </p:pic>
        </p:grpSp>
        <p:sp>
          <p:nvSpPr>
            <p:cNvPr id="901" name="object 145">
              <a:extLst>
                <a:ext uri="{FF2B5EF4-FFF2-40B4-BE49-F238E27FC236}">
                  <a16:creationId xmlns:a16="http://schemas.microsoft.com/office/drawing/2014/main" id="{6BEF290D-DF04-44DC-B4EE-666ACB05BD45}"/>
                </a:ext>
              </a:extLst>
            </p:cNvPr>
            <p:cNvSpPr txBox="1"/>
            <p:nvPr/>
          </p:nvSpPr>
          <p:spPr>
            <a:xfrm>
              <a:off x="6031441" y="3747884"/>
              <a:ext cx="685800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1270" algn="ctr">
                <a:lnSpc>
                  <a:spcPts val="655"/>
                </a:lnSpc>
              </a:pPr>
              <a:r>
                <a:rPr sz="600" b="1" spc="-5" dirty="0">
                  <a:latin typeface="Arial"/>
                  <a:cs typeface="Arial"/>
                </a:rPr>
                <a:t>P.5.7.1</a:t>
              </a:r>
              <a:endParaRPr sz="600">
                <a:latin typeface="Arial"/>
                <a:cs typeface="Arial"/>
              </a:endParaRPr>
            </a:p>
            <a:p>
              <a:pPr marL="32384" marR="22225" algn="ctr">
                <a:lnSpc>
                  <a:spcPct val="100000"/>
                </a:lnSpc>
              </a:pPr>
              <a:r>
                <a:rPr sz="600" b="1" spc="-5" dirty="0">
                  <a:latin typeface="Arial"/>
                  <a:cs typeface="Arial"/>
                </a:rPr>
                <a:t>M</a:t>
              </a:r>
              <a:r>
                <a:rPr sz="600" b="1" dirty="0">
                  <a:latin typeface="Arial"/>
                  <a:cs typeface="Arial"/>
                </a:rPr>
                <a:t>a</a:t>
              </a:r>
              <a:r>
                <a:rPr sz="600" b="1" spc="-5" dirty="0">
                  <a:latin typeface="Arial"/>
                  <a:cs typeface="Arial"/>
                </a:rPr>
                <a:t>na</a:t>
              </a:r>
              <a:r>
                <a:rPr sz="600" b="1" dirty="0">
                  <a:latin typeface="Arial"/>
                  <a:cs typeface="Arial"/>
                </a:rPr>
                <a:t>g</a:t>
              </a:r>
              <a:r>
                <a:rPr sz="600" b="1" spc="-5" dirty="0">
                  <a:latin typeface="Arial"/>
                  <a:cs typeface="Arial"/>
                </a:rPr>
                <a:t>e</a:t>
              </a:r>
              <a:r>
                <a:rPr sz="600" b="1" dirty="0">
                  <a:latin typeface="Arial"/>
                  <a:cs typeface="Arial"/>
                </a:rPr>
                <a:t>m</a:t>
              </a:r>
              <a:r>
                <a:rPr sz="600" b="1" spc="-5" dirty="0">
                  <a:latin typeface="Arial"/>
                  <a:cs typeface="Arial"/>
                </a:rPr>
                <a:t>en</a:t>
              </a:r>
              <a:r>
                <a:rPr sz="600" b="1" dirty="0">
                  <a:latin typeface="Arial"/>
                  <a:cs typeface="Arial"/>
                </a:rPr>
                <a:t>t </a:t>
              </a:r>
              <a:r>
                <a:rPr sz="600" b="1" spc="-5" dirty="0">
                  <a:latin typeface="Arial"/>
                  <a:cs typeface="Arial"/>
                </a:rPr>
                <a:t>a</a:t>
              </a:r>
              <a:r>
                <a:rPr sz="600" b="1" dirty="0">
                  <a:latin typeface="Arial"/>
                  <a:cs typeface="Arial"/>
                </a:rPr>
                <a:t>nd  </a:t>
              </a:r>
              <a:r>
                <a:rPr sz="600" b="1" spc="-5" dirty="0">
                  <a:latin typeface="Arial"/>
                  <a:cs typeface="Arial"/>
                </a:rPr>
                <a:t>System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Integration</a:t>
              </a:r>
              <a:endParaRPr sz="600">
                <a:latin typeface="Arial"/>
                <a:cs typeface="Arial"/>
              </a:endParaRPr>
            </a:p>
            <a:p>
              <a:pPr marL="635" algn="ctr">
                <a:lnSpc>
                  <a:spcPts val="715"/>
                </a:lnSpc>
              </a:pPr>
              <a:r>
                <a:rPr sz="600" spc="-5" dirty="0">
                  <a:latin typeface="Arial"/>
                  <a:cs typeface="Arial"/>
                </a:rPr>
                <a:t>Oscar</a:t>
              </a:r>
              <a:r>
                <a:rPr sz="600" spc="-35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Martinez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902" name="object 146">
              <a:extLst>
                <a:ext uri="{FF2B5EF4-FFF2-40B4-BE49-F238E27FC236}">
                  <a16:creationId xmlns:a16="http://schemas.microsoft.com/office/drawing/2014/main" id="{D92240D1-C2DA-4FD2-AB33-15B0129C18C0}"/>
                </a:ext>
              </a:extLst>
            </p:cNvPr>
            <p:cNvGrpSpPr/>
            <p:nvPr/>
          </p:nvGrpSpPr>
          <p:grpSpPr>
            <a:xfrm>
              <a:off x="6031441" y="3626121"/>
              <a:ext cx="749300" cy="1168400"/>
              <a:chOff x="6031441" y="3626121"/>
              <a:chExt cx="749300" cy="1168400"/>
            </a:xfrm>
          </p:grpSpPr>
          <p:sp>
            <p:nvSpPr>
              <p:cNvPr id="903" name="object 147">
                <a:extLst>
                  <a:ext uri="{FF2B5EF4-FFF2-40B4-BE49-F238E27FC236}">
                    <a16:creationId xmlns:a16="http://schemas.microsoft.com/office/drawing/2014/main" id="{C9702945-28DD-465D-8D25-AA5E5DD87181}"/>
                  </a:ext>
                </a:extLst>
              </p:cNvPr>
              <p:cNvSpPr/>
              <p:nvPr/>
            </p:nvSpPr>
            <p:spPr>
              <a:xfrm>
                <a:off x="6465556" y="3632471"/>
                <a:ext cx="308610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308609" h="342900">
                    <a:moveTo>
                      <a:pt x="0" y="0"/>
                    </a:moveTo>
                    <a:lnTo>
                      <a:pt x="0" y="57504"/>
                    </a:lnTo>
                    <a:lnTo>
                      <a:pt x="308577" y="57504"/>
                    </a:lnTo>
                    <a:lnTo>
                      <a:pt x="308577" y="342594"/>
                    </a:lnTo>
                    <a:lnTo>
                      <a:pt x="251073" y="342594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04" name="object 148">
                <a:extLst>
                  <a:ext uri="{FF2B5EF4-FFF2-40B4-BE49-F238E27FC236}">
                    <a16:creationId xmlns:a16="http://schemas.microsoft.com/office/drawing/2014/main" id="{278840D9-CE39-4CD7-A8B5-A198D4CD8F90}"/>
                  </a:ext>
                </a:extLst>
              </p:cNvPr>
              <p:cNvPicPr/>
              <p:nvPr/>
            </p:nvPicPr>
            <p:blipFill>
              <a:blip r:embed="rId46" cstate="print"/>
              <a:stretch>
                <a:fillRect/>
              </a:stretch>
            </p:blipFill>
            <p:spPr>
              <a:xfrm>
                <a:off x="6047204" y="4334233"/>
                <a:ext cx="690109" cy="460093"/>
              </a:xfrm>
              <a:prstGeom prst="rect">
                <a:avLst/>
              </a:prstGeom>
            </p:spPr>
          </p:pic>
          <p:pic>
            <p:nvPicPr>
              <p:cNvPr id="905" name="object 149">
                <a:extLst>
                  <a:ext uri="{FF2B5EF4-FFF2-40B4-BE49-F238E27FC236}">
                    <a16:creationId xmlns:a16="http://schemas.microsoft.com/office/drawing/2014/main" id="{768AF4E3-A6B8-4F77-90D5-800EB87FE01A}"/>
                  </a:ext>
                </a:extLst>
              </p:cNvPr>
              <p:cNvPicPr/>
              <p:nvPr/>
            </p:nvPicPr>
            <p:blipFill>
              <a:blip r:embed="rId44" cstate="print"/>
              <a:stretch>
                <a:fillRect/>
              </a:stretch>
            </p:blipFill>
            <p:spPr>
              <a:xfrm>
                <a:off x="6031441" y="4317660"/>
                <a:ext cx="685188" cy="456792"/>
              </a:xfrm>
              <a:prstGeom prst="rect">
                <a:avLst/>
              </a:prstGeom>
            </p:spPr>
          </p:pic>
        </p:grpSp>
        <p:sp>
          <p:nvSpPr>
            <p:cNvPr id="906" name="object 150">
              <a:extLst>
                <a:ext uri="{FF2B5EF4-FFF2-40B4-BE49-F238E27FC236}">
                  <a16:creationId xmlns:a16="http://schemas.microsoft.com/office/drawing/2014/main" id="{885A1621-A15B-45D7-9D24-86EA3AE09E4C}"/>
                </a:ext>
              </a:extLst>
            </p:cNvPr>
            <p:cNvSpPr txBox="1"/>
            <p:nvPr/>
          </p:nvSpPr>
          <p:spPr>
            <a:xfrm>
              <a:off x="6031441" y="4317660"/>
              <a:ext cx="685800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38735" rIns="0" bIns="0" rtlCol="0">
              <a:spAutoFit/>
            </a:bodyPr>
            <a:lstStyle/>
            <a:p>
              <a:pPr marL="1270" algn="ctr">
                <a:lnSpc>
                  <a:spcPts val="715"/>
                </a:lnSpc>
                <a:spcBef>
                  <a:spcPts val="305"/>
                </a:spcBef>
              </a:pPr>
              <a:r>
                <a:rPr sz="600" b="1" spc="-5" dirty="0">
                  <a:latin typeface="Arial"/>
                  <a:cs typeface="Arial"/>
                </a:rPr>
                <a:t>P.5.7.2</a:t>
              </a:r>
              <a:endParaRPr sz="600">
                <a:latin typeface="Arial"/>
                <a:cs typeface="Arial"/>
              </a:endParaRPr>
            </a:p>
            <a:p>
              <a:pPr marL="21590" marR="12700" algn="ctr">
                <a:lnSpc>
                  <a:spcPts val="720"/>
                </a:lnSpc>
                <a:spcBef>
                  <a:spcPts val="20"/>
                </a:spcBef>
              </a:pPr>
              <a:r>
                <a:rPr sz="600" b="1" spc="-5" dirty="0">
                  <a:latin typeface="Arial"/>
                  <a:cs typeface="Arial"/>
                </a:rPr>
                <a:t>Evaluations</a:t>
              </a:r>
              <a:r>
                <a:rPr sz="600" b="1" spc="-30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at</a:t>
              </a:r>
              <a:r>
                <a:rPr sz="600" b="1" spc="-30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1.3 </a:t>
              </a:r>
              <a:r>
                <a:rPr sz="600" b="1" spc="-15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GeV</a:t>
              </a:r>
              <a:endParaRPr sz="600">
                <a:latin typeface="Arial"/>
                <a:cs typeface="Arial"/>
              </a:endParaRPr>
            </a:p>
            <a:p>
              <a:pPr marL="84455">
                <a:lnSpc>
                  <a:spcPts val="695"/>
                </a:lnSpc>
              </a:pPr>
              <a:r>
                <a:rPr sz="600" spc="-5" dirty="0">
                  <a:latin typeface="Arial"/>
                  <a:cs typeface="Arial"/>
                </a:rPr>
                <a:t>Oscar</a:t>
              </a:r>
              <a:r>
                <a:rPr sz="600" spc="-35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Martinez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907" name="object 151">
              <a:extLst>
                <a:ext uri="{FF2B5EF4-FFF2-40B4-BE49-F238E27FC236}">
                  <a16:creationId xmlns:a16="http://schemas.microsoft.com/office/drawing/2014/main" id="{E963DD91-D611-43A7-BED4-8B887C0D82F5}"/>
                </a:ext>
              </a:extLst>
            </p:cNvPr>
            <p:cNvGrpSpPr/>
            <p:nvPr/>
          </p:nvGrpSpPr>
          <p:grpSpPr>
            <a:xfrm>
              <a:off x="6459206" y="3626121"/>
              <a:ext cx="1242060" cy="1168400"/>
              <a:chOff x="6459206" y="3626121"/>
              <a:chExt cx="1242060" cy="1168400"/>
            </a:xfrm>
          </p:grpSpPr>
          <p:sp>
            <p:nvSpPr>
              <p:cNvPr id="908" name="object 152">
                <a:extLst>
                  <a:ext uri="{FF2B5EF4-FFF2-40B4-BE49-F238E27FC236}">
                    <a16:creationId xmlns:a16="http://schemas.microsoft.com/office/drawing/2014/main" id="{0B2295AA-91F7-4D05-BEBD-13F1380B9BB3}"/>
                  </a:ext>
                </a:extLst>
              </p:cNvPr>
              <p:cNvSpPr/>
              <p:nvPr/>
            </p:nvSpPr>
            <p:spPr>
              <a:xfrm>
                <a:off x="6465556" y="3632471"/>
                <a:ext cx="308610" cy="913765"/>
              </a:xfrm>
              <a:custGeom>
                <a:avLst/>
                <a:gdLst/>
                <a:ahLst/>
                <a:cxnLst/>
                <a:rect l="l" t="t" r="r" b="b"/>
                <a:pathLst>
                  <a:path w="308609" h="913764">
                    <a:moveTo>
                      <a:pt x="0" y="0"/>
                    </a:moveTo>
                    <a:lnTo>
                      <a:pt x="0" y="57504"/>
                    </a:lnTo>
                    <a:lnTo>
                      <a:pt x="308577" y="57504"/>
                    </a:lnTo>
                    <a:lnTo>
                      <a:pt x="308577" y="913584"/>
                    </a:lnTo>
                    <a:lnTo>
                      <a:pt x="251073" y="913584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09" name="object 153">
                <a:extLst>
                  <a:ext uri="{FF2B5EF4-FFF2-40B4-BE49-F238E27FC236}">
                    <a16:creationId xmlns:a16="http://schemas.microsoft.com/office/drawing/2014/main" id="{0FF8B181-D631-4A3F-B405-6BF4A877752C}"/>
                  </a:ext>
                </a:extLst>
              </p:cNvPr>
              <p:cNvPicPr/>
              <p:nvPr/>
            </p:nvPicPr>
            <p:blipFill>
              <a:blip r:embed="rId47" cstate="print"/>
              <a:stretch>
                <a:fillRect/>
              </a:stretch>
            </p:blipFill>
            <p:spPr>
              <a:xfrm>
                <a:off x="7010568" y="4334233"/>
                <a:ext cx="690109" cy="460093"/>
              </a:xfrm>
              <a:prstGeom prst="rect">
                <a:avLst/>
              </a:prstGeom>
            </p:spPr>
          </p:pic>
          <p:pic>
            <p:nvPicPr>
              <p:cNvPr id="910" name="object 154">
                <a:extLst>
                  <a:ext uri="{FF2B5EF4-FFF2-40B4-BE49-F238E27FC236}">
                    <a16:creationId xmlns:a16="http://schemas.microsoft.com/office/drawing/2014/main" id="{9ED9EC88-EFB9-4CC5-8BE9-2849A08D7CB0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6991192" y="4317660"/>
                <a:ext cx="685188" cy="456792"/>
              </a:xfrm>
              <a:prstGeom prst="rect">
                <a:avLst/>
              </a:prstGeom>
            </p:spPr>
          </p:pic>
        </p:grpSp>
        <p:sp>
          <p:nvSpPr>
            <p:cNvPr id="911" name="object 155">
              <a:extLst>
                <a:ext uri="{FF2B5EF4-FFF2-40B4-BE49-F238E27FC236}">
                  <a16:creationId xmlns:a16="http://schemas.microsoft.com/office/drawing/2014/main" id="{AFBD6620-C7D4-4300-8C55-A851B4A79639}"/>
                </a:ext>
              </a:extLst>
            </p:cNvPr>
            <p:cNvSpPr txBox="1"/>
            <p:nvPr/>
          </p:nvSpPr>
          <p:spPr>
            <a:xfrm>
              <a:off x="6991191" y="4317660"/>
              <a:ext cx="685800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381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30"/>
                </a:spcBef>
              </a:pPr>
              <a:endParaRPr sz="550">
                <a:latin typeface="Times New Roman"/>
                <a:cs typeface="Times New Roman"/>
              </a:endParaRPr>
            </a:p>
            <a:p>
              <a:pPr marL="46990" marR="16510" indent="-21590" algn="just">
                <a:lnSpc>
                  <a:spcPct val="100000"/>
                </a:lnSpc>
              </a:pPr>
              <a:r>
                <a:rPr sz="600" b="1" dirty="0">
                  <a:latin typeface="Arial"/>
                  <a:cs typeface="Arial"/>
                </a:rPr>
                <a:t>P</a:t>
              </a:r>
              <a:r>
                <a:rPr sz="600" b="1" spc="-5" dirty="0">
                  <a:latin typeface="Arial"/>
                  <a:cs typeface="Arial"/>
                </a:rPr>
                <a:t>.5.</a:t>
              </a:r>
              <a:r>
                <a:rPr sz="600" b="1" dirty="0">
                  <a:latin typeface="Arial"/>
                  <a:cs typeface="Arial"/>
                </a:rPr>
                <a:t>8</a:t>
              </a:r>
              <a:r>
                <a:rPr sz="600" b="1" spc="-5" dirty="0">
                  <a:latin typeface="Arial"/>
                  <a:cs typeface="Arial"/>
                </a:rPr>
                <a:t>.</a:t>
              </a:r>
              <a:r>
                <a:rPr sz="600" b="1" dirty="0">
                  <a:latin typeface="Arial"/>
                  <a:cs typeface="Arial"/>
                </a:rPr>
                <a:t>2</a:t>
              </a:r>
              <a:r>
                <a:rPr sz="600" b="1" spc="-5" dirty="0">
                  <a:latin typeface="Arial"/>
                  <a:cs typeface="Arial"/>
                </a:rPr>
                <a:t> Ad</a:t>
              </a:r>
              <a:r>
                <a:rPr sz="600" b="1" dirty="0">
                  <a:latin typeface="Arial"/>
                  <a:cs typeface="Arial"/>
                </a:rPr>
                <a:t>d</a:t>
              </a:r>
              <a:r>
                <a:rPr sz="600" b="1" spc="-5" dirty="0">
                  <a:latin typeface="Arial"/>
                  <a:cs typeface="Arial"/>
                </a:rPr>
                <a:t>iti</a:t>
              </a:r>
              <a:r>
                <a:rPr sz="600" b="1" dirty="0">
                  <a:latin typeface="Arial"/>
                  <a:cs typeface="Arial"/>
                </a:rPr>
                <a:t>o</a:t>
              </a:r>
              <a:r>
                <a:rPr sz="600" b="1" spc="-5" dirty="0">
                  <a:latin typeface="Arial"/>
                  <a:cs typeface="Arial"/>
                </a:rPr>
                <a:t>n</a:t>
              </a:r>
              <a:r>
                <a:rPr sz="600" b="1" dirty="0">
                  <a:latin typeface="Arial"/>
                  <a:cs typeface="Arial"/>
                </a:rPr>
                <a:t>al  </a:t>
              </a:r>
              <a:r>
                <a:rPr sz="600" b="1" spc="-5" dirty="0">
                  <a:latin typeface="Arial"/>
                  <a:cs typeface="Arial"/>
                </a:rPr>
                <a:t>MOTS delay bed </a:t>
              </a:r>
              <a:r>
                <a:rPr sz="600" b="1" spc="-155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Greg</a:t>
              </a:r>
              <a:r>
                <a:rPr sz="600" spc="-2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Stephens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912" name="object 156">
              <a:extLst>
                <a:ext uri="{FF2B5EF4-FFF2-40B4-BE49-F238E27FC236}">
                  <a16:creationId xmlns:a16="http://schemas.microsoft.com/office/drawing/2014/main" id="{EEEDBD40-7192-47BF-922F-F895677BDD09}"/>
                </a:ext>
              </a:extLst>
            </p:cNvPr>
            <p:cNvGrpSpPr/>
            <p:nvPr/>
          </p:nvGrpSpPr>
          <p:grpSpPr>
            <a:xfrm>
              <a:off x="6991191" y="3626121"/>
              <a:ext cx="749300" cy="1743075"/>
              <a:chOff x="6991191" y="3626121"/>
              <a:chExt cx="749300" cy="1743075"/>
            </a:xfrm>
          </p:grpSpPr>
          <p:sp>
            <p:nvSpPr>
              <p:cNvPr id="913" name="object 157">
                <a:extLst>
                  <a:ext uri="{FF2B5EF4-FFF2-40B4-BE49-F238E27FC236}">
                    <a16:creationId xmlns:a16="http://schemas.microsoft.com/office/drawing/2014/main" id="{DBB6344D-6211-4A76-9F37-EB70733AB400}"/>
                  </a:ext>
                </a:extLst>
              </p:cNvPr>
              <p:cNvSpPr/>
              <p:nvPr/>
            </p:nvSpPr>
            <p:spPr>
              <a:xfrm>
                <a:off x="7425306" y="3632471"/>
                <a:ext cx="308610" cy="913765"/>
              </a:xfrm>
              <a:custGeom>
                <a:avLst/>
                <a:gdLst/>
                <a:ahLst/>
                <a:cxnLst/>
                <a:rect l="l" t="t" r="r" b="b"/>
                <a:pathLst>
                  <a:path w="308609" h="913764">
                    <a:moveTo>
                      <a:pt x="0" y="0"/>
                    </a:moveTo>
                    <a:lnTo>
                      <a:pt x="0" y="57504"/>
                    </a:lnTo>
                    <a:lnTo>
                      <a:pt x="308577" y="57504"/>
                    </a:lnTo>
                    <a:lnTo>
                      <a:pt x="308577" y="913584"/>
                    </a:lnTo>
                    <a:lnTo>
                      <a:pt x="251073" y="913584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14" name="object 158">
                <a:extLst>
                  <a:ext uri="{FF2B5EF4-FFF2-40B4-BE49-F238E27FC236}">
                    <a16:creationId xmlns:a16="http://schemas.microsoft.com/office/drawing/2014/main" id="{F5C98132-6FCD-4AE8-ACD1-43A74D20F501}"/>
                  </a:ext>
                </a:extLst>
              </p:cNvPr>
              <p:cNvPicPr/>
              <p:nvPr/>
            </p:nvPicPr>
            <p:blipFill>
              <a:blip r:embed="rId48" cstate="print"/>
              <a:stretch>
                <a:fillRect/>
              </a:stretch>
            </p:blipFill>
            <p:spPr>
              <a:xfrm>
                <a:off x="7010568" y="4908837"/>
                <a:ext cx="690109" cy="460093"/>
              </a:xfrm>
              <a:prstGeom prst="rect">
                <a:avLst/>
              </a:prstGeom>
            </p:spPr>
          </p:pic>
          <p:pic>
            <p:nvPicPr>
              <p:cNvPr id="915" name="object 159">
                <a:extLst>
                  <a:ext uri="{FF2B5EF4-FFF2-40B4-BE49-F238E27FC236}">
                    <a16:creationId xmlns:a16="http://schemas.microsoft.com/office/drawing/2014/main" id="{CD74D7EA-F262-4505-A3F7-145F342FC893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6991191" y="4888650"/>
                <a:ext cx="685188" cy="457602"/>
              </a:xfrm>
              <a:prstGeom prst="rect">
                <a:avLst/>
              </a:prstGeom>
            </p:spPr>
          </p:pic>
        </p:grpSp>
        <p:sp>
          <p:nvSpPr>
            <p:cNvPr id="916" name="object 160">
              <a:extLst>
                <a:ext uri="{FF2B5EF4-FFF2-40B4-BE49-F238E27FC236}">
                  <a16:creationId xmlns:a16="http://schemas.microsoft.com/office/drawing/2014/main" id="{6D707BE5-D590-4A98-B915-4AA0B3633C8A}"/>
                </a:ext>
              </a:extLst>
            </p:cNvPr>
            <p:cNvSpPr txBox="1"/>
            <p:nvPr/>
          </p:nvSpPr>
          <p:spPr>
            <a:xfrm>
              <a:off x="6991191" y="4891435"/>
              <a:ext cx="685800" cy="457834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63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5"/>
                </a:spcBef>
              </a:pPr>
              <a:endParaRPr sz="550">
                <a:latin typeface="Times New Roman"/>
                <a:cs typeface="Times New Roman"/>
              </a:endParaRPr>
            </a:p>
            <a:p>
              <a:pPr marL="41910" marR="28575" indent="-6985" algn="just">
                <a:lnSpc>
                  <a:spcPct val="100000"/>
                </a:lnSpc>
              </a:pPr>
              <a:r>
                <a:rPr sz="600" b="1" dirty="0">
                  <a:latin typeface="Arial"/>
                  <a:cs typeface="Arial"/>
                </a:rPr>
                <a:t>P</a:t>
              </a:r>
              <a:r>
                <a:rPr sz="600" b="1" spc="-5" dirty="0">
                  <a:latin typeface="Arial"/>
                  <a:cs typeface="Arial"/>
                </a:rPr>
                <a:t>.5.</a:t>
              </a:r>
              <a:r>
                <a:rPr sz="600" b="1" dirty="0">
                  <a:latin typeface="Arial"/>
                  <a:cs typeface="Arial"/>
                </a:rPr>
                <a:t>8</a:t>
              </a:r>
              <a:r>
                <a:rPr sz="600" b="1" spc="-5" dirty="0">
                  <a:latin typeface="Arial"/>
                  <a:cs typeface="Arial"/>
                </a:rPr>
                <a:t>.</a:t>
              </a:r>
              <a:r>
                <a:rPr sz="600" b="1" dirty="0">
                  <a:latin typeface="Arial"/>
                  <a:cs typeface="Arial"/>
                </a:rPr>
                <a:t>3</a:t>
              </a:r>
              <a:r>
                <a:rPr sz="600" b="1" spc="-5" dirty="0">
                  <a:latin typeface="Arial"/>
                  <a:cs typeface="Arial"/>
                </a:rPr>
                <a:t> Up</a:t>
              </a:r>
              <a:r>
                <a:rPr sz="600" b="1" dirty="0">
                  <a:latin typeface="Arial"/>
                  <a:cs typeface="Arial"/>
                </a:rPr>
                <a:t>g</a:t>
              </a:r>
              <a:r>
                <a:rPr sz="600" b="1" spc="-5" dirty="0">
                  <a:latin typeface="Arial"/>
                  <a:cs typeface="Arial"/>
                </a:rPr>
                <a:t>r</a:t>
              </a:r>
              <a:r>
                <a:rPr sz="600" b="1" dirty="0">
                  <a:latin typeface="Arial"/>
                  <a:cs typeface="Arial"/>
                </a:rPr>
                <a:t>a</a:t>
              </a:r>
              <a:r>
                <a:rPr sz="600" b="1" spc="-5" dirty="0">
                  <a:latin typeface="Arial"/>
                  <a:cs typeface="Arial"/>
                </a:rPr>
                <a:t>des  for </a:t>
              </a:r>
              <a:r>
                <a:rPr sz="600" b="1" dirty="0">
                  <a:latin typeface="Arial"/>
                  <a:cs typeface="Arial"/>
                </a:rPr>
                <a:t>Gas </a:t>
              </a:r>
              <a:r>
                <a:rPr sz="600" b="1" spc="-5" dirty="0">
                  <a:latin typeface="Arial"/>
                  <a:cs typeface="Arial"/>
                </a:rPr>
                <a:t>Injection </a:t>
              </a:r>
              <a:r>
                <a:rPr sz="600" b="1" spc="-155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Greg</a:t>
              </a:r>
              <a:r>
                <a:rPr sz="600" spc="-2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Stephens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917" name="object 161">
              <a:extLst>
                <a:ext uri="{FF2B5EF4-FFF2-40B4-BE49-F238E27FC236}">
                  <a16:creationId xmlns:a16="http://schemas.microsoft.com/office/drawing/2014/main" id="{0791F93F-4431-462E-91E4-05C97AC381D6}"/>
                </a:ext>
              </a:extLst>
            </p:cNvPr>
            <p:cNvGrpSpPr/>
            <p:nvPr/>
          </p:nvGrpSpPr>
          <p:grpSpPr>
            <a:xfrm>
              <a:off x="6991191" y="3626121"/>
              <a:ext cx="749300" cy="1497330"/>
              <a:chOff x="6991191" y="3626121"/>
              <a:chExt cx="749300" cy="1497330"/>
            </a:xfrm>
          </p:grpSpPr>
          <p:sp>
            <p:nvSpPr>
              <p:cNvPr id="918" name="object 162">
                <a:extLst>
                  <a:ext uri="{FF2B5EF4-FFF2-40B4-BE49-F238E27FC236}">
                    <a16:creationId xmlns:a16="http://schemas.microsoft.com/office/drawing/2014/main" id="{8A70A7A8-BA84-4784-9EE3-C72E94BCAA79}"/>
                  </a:ext>
                </a:extLst>
              </p:cNvPr>
              <p:cNvSpPr/>
              <p:nvPr/>
            </p:nvSpPr>
            <p:spPr>
              <a:xfrm>
                <a:off x="7425306" y="3632471"/>
                <a:ext cx="308610" cy="1484630"/>
              </a:xfrm>
              <a:custGeom>
                <a:avLst/>
                <a:gdLst/>
                <a:ahLst/>
                <a:cxnLst/>
                <a:rect l="l" t="t" r="r" b="b"/>
                <a:pathLst>
                  <a:path w="308609" h="1484629">
                    <a:moveTo>
                      <a:pt x="0" y="0"/>
                    </a:moveTo>
                    <a:lnTo>
                      <a:pt x="0" y="57504"/>
                    </a:lnTo>
                    <a:lnTo>
                      <a:pt x="308577" y="57504"/>
                    </a:lnTo>
                    <a:lnTo>
                      <a:pt x="308577" y="1484575"/>
                    </a:lnTo>
                    <a:lnTo>
                      <a:pt x="251073" y="1484575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19" name="object 163">
                <a:extLst>
                  <a:ext uri="{FF2B5EF4-FFF2-40B4-BE49-F238E27FC236}">
                    <a16:creationId xmlns:a16="http://schemas.microsoft.com/office/drawing/2014/main" id="{6C5C9A99-3012-4F06-A178-416EE71464A5}"/>
                  </a:ext>
                </a:extLst>
              </p:cNvPr>
              <p:cNvPicPr/>
              <p:nvPr/>
            </p:nvPicPr>
            <p:blipFill>
              <a:blip r:embed="rId49" cstate="print"/>
              <a:stretch>
                <a:fillRect/>
              </a:stretch>
            </p:blipFill>
            <p:spPr>
              <a:xfrm>
                <a:off x="7001720" y="3759628"/>
                <a:ext cx="698957" cy="468941"/>
              </a:xfrm>
              <a:prstGeom prst="rect">
                <a:avLst/>
              </a:prstGeom>
            </p:spPr>
          </p:pic>
          <p:pic>
            <p:nvPicPr>
              <p:cNvPr id="920" name="object 164">
                <a:extLst>
                  <a:ext uri="{FF2B5EF4-FFF2-40B4-BE49-F238E27FC236}">
                    <a16:creationId xmlns:a16="http://schemas.microsoft.com/office/drawing/2014/main" id="{FE87A2E2-136D-4766-B507-808E42F2025A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6991191" y="3746669"/>
                <a:ext cx="685188" cy="456792"/>
              </a:xfrm>
              <a:prstGeom prst="rect">
                <a:avLst/>
              </a:prstGeom>
            </p:spPr>
          </p:pic>
        </p:grpSp>
        <p:sp>
          <p:nvSpPr>
            <p:cNvPr id="921" name="object 165">
              <a:extLst>
                <a:ext uri="{FF2B5EF4-FFF2-40B4-BE49-F238E27FC236}">
                  <a16:creationId xmlns:a16="http://schemas.microsoft.com/office/drawing/2014/main" id="{6AC38676-8BD8-4306-A773-0632A97791E6}"/>
                </a:ext>
              </a:extLst>
            </p:cNvPr>
            <p:cNvSpPr txBox="1"/>
            <p:nvPr/>
          </p:nvSpPr>
          <p:spPr>
            <a:xfrm>
              <a:off x="6991191" y="3747884"/>
              <a:ext cx="685800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ts val="655"/>
                </a:lnSpc>
              </a:pPr>
              <a:r>
                <a:rPr sz="600" b="1" spc="-5" dirty="0">
                  <a:latin typeface="Arial"/>
                  <a:cs typeface="Arial"/>
                </a:rPr>
                <a:t>P.5.8.1</a:t>
              </a:r>
              <a:endParaRPr sz="600">
                <a:latin typeface="Arial"/>
                <a:cs typeface="Arial"/>
              </a:endParaRPr>
            </a:p>
            <a:p>
              <a:pPr marL="31115" marR="23495" algn="ctr">
                <a:lnSpc>
                  <a:spcPct val="100000"/>
                </a:lnSpc>
              </a:pPr>
              <a:r>
                <a:rPr sz="600" b="1" spc="-5" dirty="0">
                  <a:latin typeface="Arial"/>
                  <a:cs typeface="Arial"/>
                </a:rPr>
                <a:t>M</a:t>
              </a:r>
              <a:r>
                <a:rPr sz="600" b="1" dirty="0">
                  <a:latin typeface="Arial"/>
                  <a:cs typeface="Arial"/>
                </a:rPr>
                <a:t>a</a:t>
              </a:r>
              <a:r>
                <a:rPr sz="600" b="1" spc="-5" dirty="0">
                  <a:latin typeface="Arial"/>
                  <a:cs typeface="Arial"/>
                </a:rPr>
                <a:t>na</a:t>
              </a:r>
              <a:r>
                <a:rPr sz="600" b="1" dirty="0">
                  <a:latin typeface="Arial"/>
                  <a:cs typeface="Arial"/>
                </a:rPr>
                <a:t>g</a:t>
              </a:r>
              <a:r>
                <a:rPr sz="600" b="1" spc="-5" dirty="0">
                  <a:latin typeface="Arial"/>
                  <a:cs typeface="Arial"/>
                </a:rPr>
                <a:t>e</a:t>
              </a:r>
              <a:r>
                <a:rPr sz="600" b="1" dirty="0">
                  <a:latin typeface="Arial"/>
                  <a:cs typeface="Arial"/>
                </a:rPr>
                <a:t>m</a:t>
              </a:r>
              <a:r>
                <a:rPr sz="600" b="1" spc="-5" dirty="0">
                  <a:latin typeface="Arial"/>
                  <a:cs typeface="Arial"/>
                </a:rPr>
                <a:t>en</a:t>
              </a:r>
              <a:r>
                <a:rPr sz="600" b="1" dirty="0">
                  <a:latin typeface="Arial"/>
                  <a:cs typeface="Arial"/>
                </a:rPr>
                <a:t>t </a:t>
              </a:r>
              <a:r>
                <a:rPr sz="600" b="1" spc="-5" dirty="0">
                  <a:latin typeface="Arial"/>
                  <a:cs typeface="Arial"/>
                </a:rPr>
                <a:t>a</a:t>
              </a:r>
              <a:r>
                <a:rPr sz="600" b="1" dirty="0">
                  <a:latin typeface="Arial"/>
                  <a:cs typeface="Arial"/>
                </a:rPr>
                <a:t>nd  </a:t>
              </a:r>
              <a:r>
                <a:rPr sz="600" b="1" spc="-5" dirty="0">
                  <a:latin typeface="Arial"/>
                  <a:cs typeface="Arial"/>
                </a:rPr>
                <a:t>System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Integration</a:t>
              </a:r>
              <a:endParaRPr sz="600">
                <a:latin typeface="Arial"/>
                <a:cs typeface="Arial"/>
              </a:endParaRPr>
            </a:p>
            <a:p>
              <a:pPr algn="ctr">
                <a:lnSpc>
                  <a:spcPts val="715"/>
                </a:lnSpc>
              </a:pPr>
              <a:r>
                <a:rPr sz="600" spc="-5" dirty="0">
                  <a:latin typeface="Arial"/>
                  <a:cs typeface="Arial"/>
                </a:rPr>
                <a:t>Gr</a:t>
              </a:r>
              <a:r>
                <a:rPr sz="600" dirty="0">
                  <a:latin typeface="Arial"/>
                  <a:cs typeface="Arial"/>
                </a:rPr>
                <a:t>eg</a:t>
              </a:r>
              <a:r>
                <a:rPr sz="600" spc="-5" dirty="0">
                  <a:latin typeface="Arial"/>
                  <a:cs typeface="Arial"/>
                </a:rPr>
                <a:t> </a:t>
              </a:r>
              <a:r>
                <a:rPr sz="600" dirty="0">
                  <a:latin typeface="Arial"/>
                  <a:cs typeface="Arial"/>
                </a:rPr>
                <a:t>S</a:t>
              </a:r>
              <a:r>
                <a:rPr sz="600" spc="-5" dirty="0">
                  <a:latin typeface="Arial"/>
                  <a:cs typeface="Arial"/>
                </a:rPr>
                <a:t>te</a:t>
              </a:r>
              <a:r>
                <a:rPr sz="600" dirty="0">
                  <a:latin typeface="Arial"/>
                  <a:cs typeface="Arial"/>
                </a:rPr>
                <a:t>p</a:t>
              </a:r>
              <a:r>
                <a:rPr sz="600" spc="-5" dirty="0">
                  <a:latin typeface="Arial"/>
                  <a:cs typeface="Arial"/>
                </a:rPr>
                <a:t>hens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922" name="object 166">
              <a:extLst>
                <a:ext uri="{FF2B5EF4-FFF2-40B4-BE49-F238E27FC236}">
                  <a16:creationId xmlns:a16="http://schemas.microsoft.com/office/drawing/2014/main" id="{189997F1-32A2-455F-A23E-8403FD9C18DB}"/>
                </a:ext>
              </a:extLst>
            </p:cNvPr>
            <p:cNvGrpSpPr/>
            <p:nvPr/>
          </p:nvGrpSpPr>
          <p:grpSpPr>
            <a:xfrm>
              <a:off x="7418957" y="3626121"/>
              <a:ext cx="1355090" cy="1168400"/>
              <a:chOff x="7418957" y="3626121"/>
              <a:chExt cx="1355090" cy="1168400"/>
            </a:xfrm>
          </p:grpSpPr>
          <p:sp>
            <p:nvSpPr>
              <p:cNvPr id="923" name="object 167">
                <a:extLst>
                  <a:ext uri="{FF2B5EF4-FFF2-40B4-BE49-F238E27FC236}">
                    <a16:creationId xmlns:a16="http://schemas.microsoft.com/office/drawing/2014/main" id="{6360478D-AE00-4174-9A26-297F3F679C76}"/>
                  </a:ext>
                </a:extLst>
              </p:cNvPr>
              <p:cNvSpPr/>
              <p:nvPr/>
            </p:nvSpPr>
            <p:spPr>
              <a:xfrm>
                <a:off x="7425307" y="3632471"/>
                <a:ext cx="308610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308609" h="342900">
                    <a:moveTo>
                      <a:pt x="0" y="0"/>
                    </a:moveTo>
                    <a:lnTo>
                      <a:pt x="0" y="57504"/>
                    </a:lnTo>
                    <a:lnTo>
                      <a:pt x="308577" y="57504"/>
                    </a:lnTo>
                    <a:lnTo>
                      <a:pt x="308577" y="342594"/>
                    </a:lnTo>
                    <a:lnTo>
                      <a:pt x="251073" y="342594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24" name="object 168">
                <a:extLst>
                  <a:ext uri="{FF2B5EF4-FFF2-40B4-BE49-F238E27FC236}">
                    <a16:creationId xmlns:a16="http://schemas.microsoft.com/office/drawing/2014/main" id="{D2DE126B-EAB6-405D-B317-1ED81E271503}"/>
                  </a:ext>
                </a:extLst>
              </p:cNvPr>
              <p:cNvPicPr/>
              <p:nvPr/>
            </p:nvPicPr>
            <p:blipFill>
              <a:blip r:embed="rId50" cstate="print"/>
              <a:stretch>
                <a:fillRect/>
              </a:stretch>
            </p:blipFill>
            <p:spPr>
              <a:xfrm>
                <a:off x="8083707" y="4334233"/>
                <a:ext cx="690109" cy="460093"/>
              </a:xfrm>
              <a:prstGeom prst="rect">
                <a:avLst/>
              </a:prstGeom>
            </p:spPr>
          </p:pic>
          <p:pic>
            <p:nvPicPr>
              <p:cNvPr id="925" name="object 169">
                <a:extLst>
                  <a:ext uri="{FF2B5EF4-FFF2-40B4-BE49-F238E27FC236}">
                    <a16:creationId xmlns:a16="http://schemas.microsoft.com/office/drawing/2014/main" id="{1E1ED16E-9515-4BB3-BDC3-508652C1FEBA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8065140" y="4317660"/>
                <a:ext cx="685188" cy="456792"/>
              </a:xfrm>
              <a:prstGeom prst="rect">
                <a:avLst/>
              </a:prstGeom>
            </p:spPr>
          </p:pic>
        </p:grpSp>
        <p:sp>
          <p:nvSpPr>
            <p:cNvPr id="926" name="object 170">
              <a:extLst>
                <a:ext uri="{FF2B5EF4-FFF2-40B4-BE49-F238E27FC236}">
                  <a16:creationId xmlns:a16="http://schemas.microsoft.com/office/drawing/2014/main" id="{D81770A0-42AA-486B-B14D-066B8998E702}"/>
                </a:ext>
              </a:extLst>
            </p:cNvPr>
            <p:cNvSpPr txBox="1"/>
            <p:nvPr/>
          </p:nvSpPr>
          <p:spPr>
            <a:xfrm>
              <a:off x="8065140" y="4317660"/>
              <a:ext cx="685800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381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30"/>
                </a:spcBef>
              </a:pPr>
              <a:endParaRPr sz="550">
                <a:latin typeface="Times New Roman"/>
                <a:cs typeface="Times New Roman"/>
              </a:endParaRPr>
            </a:p>
            <a:p>
              <a:pPr marL="209550" marR="87630" indent="-115570">
                <a:lnSpc>
                  <a:spcPct val="100000"/>
                </a:lnSpc>
              </a:pPr>
              <a:r>
                <a:rPr sz="600" b="1" dirty="0">
                  <a:latin typeface="Arial"/>
                  <a:cs typeface="Arial"/>
                </a:rPr>
                <a:t>P</a:t>
              </a:r>
              <a:r>
                <a:rPr sz="600" b="1" spc="-5" dirty="0">
                  <a:latin typeface="Arial"/>
                  <a:cs typeface="Arial"/>
                </a:rPr>
                <a:t>.5.</a:t>
              </a:r>
              <a:r>
                <a:rPr sz="600" b="1" dirty="0">
                  <a:latin typeface="Arial"/>
                  <a:cs typeface="Arial"/>
                </a:rPr>
                <a:t>9</a:t>
              </a:r>
              <a:r>
                <a:rPr sz="600" b="1" spc="-5" dirty="0">
                  <a:latin typeface="Arial"/>
                  <a:cs typeface="Arial"/>
                </a:rPr>
                <a:t>.</a:t>
              </a:r>
              <a:r>
                <a:rPr sz="600" b="1" dirty="0">
                  <a:latin typeface="Arial"/>
                  <a:cs typeface="Arial"/>
                </a:rPr>
                <a:t>2</a:t>
              </a:r>
              <a:r>
                <a:rPr sz="600" b="1" spc="-5" dirty="0">
                  <a:latin typeface="Arial"/>
                  <a:cs typeface="Arial"/>
                </a:rPr>
                <a:t> T</a:t>
              </a:r>
              <a:r>
                <a:rPr sz="600" b="1" dirty="0">
                  <a:latin typeface="Arial"/>
                  <a:cs typeface="Arial"/>
                </a:rPr>
                <a:t>a</a:t>
              </a:r>
              <a:r>
                <a:rPr sz="600" b="1" spc="-5" dirty="0">
                  <a:latin typeface="Arial"/>
                  <a:cs typeface="Arial"/>
                </a:rPr>
                <a:t>r</a:t>
              </a:r>
              <a:r>
                <a:rPr sz="600" b="1" dirty="0">
                  <a:latin typeface="Arial"/>
                  <a:cs typeface="Arial"/>
                </a:rPr>
                <a:t>g</a:t>
              </a:r>
              <a:r>
                <a:rPr sz="600" b="1" spc="-5" dirty="0">
                  <a:latin typeface="Arial"/>
                  <a:cs typeface="Arial"/>
                </a:rPr>
                <a:t>et  Module</a:t>
              </a:r>
              <a:endParaRPr sz="600">
                <a:latin typeface="Arial"/>
                <a:cs typeface="Arial"/>
              </a:endParaRPr>
            </a:p>
            <a:p>
              <a:pPr marL="135255">
                <a:lnSpc>
                  <a:spcPct val="100000"/>
                </a:lnSpc>
              </a:pPr>
              <a:r>
                <a:rPr sz="600" dirty="0">
                  <a:latin typeface="Arial"/>
                  <a:cs typeface="Arial"/>
                </a:rPr>
                <a:t>K</a:t>
              </a:r>
              <a:r>
                <a:rPr sz="600" spc="-5" dirty="0">
                  <a:latin typeface="Arial"/>
                  <a:cs typeface="Arial"/>
                </a:rPr>
                <a:t>evi</a:t>
              </a:r>
              <a:r>
                <a:rPr sz="600" dirty="0">
                  <a:latin typeface="Arial"/>
                  <a:cs typeface="Arial"/>
                </a:rPr>
                <a:t>n</a:t>
              </a:r>
              <a:r>
                <a:rPr sz="600" spc="-5" dirty="0">
                  <a:latin typeface="Arial"/>
                  <a:cs typeface="Arial"/>
                </a:rPr>
                <a:t> J</a:t>
              </a:r>
              <a:r>
                <a:rPr sz="600" dirty="0">
                  <a:latin typeface="Arial"/>
                  <a:cs typeface="Arial"/>
                </a:rPr>
                <a:t>o</a:t>
              </a:r>
              <a:r>
                <a:rPr sz="600" spc="-5" dirty="0">
                  <a:latin typeface="Arial"/>
                  <a:cs typeface="Arial"/>
                </a:rPr>
                <a:t>hns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927" name="object 171">
              <a:extLst>
                <a:ext uri="{FF2B5EF4-FFF2-40B4-BE49-F238E27FC236}">
                  <a16:creationId xmlns:a16="http://schemas.microsoft.com/office/drawing/2014/main" id="{B1F40247-F236-412B-8F35-9EC47BE553E2}"/>
                </a:ext>
              </a:extLst>
            </p:cNvPr>
            <p:cNvGrpSpPr/>
            <p:nvPr/>
          </p:nvGrpSpPr>
          <p:grpSpPr>
            <a:xfrm>
              <a:off x="8065140" y="3626121"/>
              <a:ext cx="748665" cy="1743075"/>
              <a:chOff x="8065140" y="3626121"/>
              <a:chExt cx="748665" cy="1743075"/>
            </a:xfrm>
          </p:grpSpPr>
          <p:sp>
            <p:nvSpPr>
              <p:cNvPr id="928" name="object 172">
                <a:extLst>
                  <a:ext uri="{FF2B5EF4-FFF2-40B4-BE49-F238E27FC236}">
                    <a16:creationId xmlns:a16="http://schemas.microsoft.com/office/drawing/2014/main" id="{3B1B9296-A1C9-40ED-90C4-D210B1FC2B1F}"/>
                  </a:ext>
                </a:extLst>
              </p:cNvPr>
              <p:cNvSpPr/>
              <p:nvPr/>
            </p:nvSpPr>
            <p:spPr>
              <a:xfrm>
                <a:off x="8384246" y="3632471"/>
                <a:ext cx="422909" cy="913765"/>
              </a:xfrm>
              <a:custGeom>
                <a:avLst/>
                <a:gdLst/>
                <a:ahLst/>
                <a:cxnLst/>
                <a:rect l="l" t="t" r="r" b="b"/>
                <a:pathLst>
                  <a:path w="422909" h="913764">
                    <a:moveTo>
                      <a:pt x="0" y="0"/>
                    </a:moveTo>
                    <a:lnTo>
                      <a:pt x="0" y="57504"/>
                    </a:lnTo>
                    <a:lnTo>
                      <a:pt x="422775" y="57504"/>
                    </a:lnTo>
                    <a:lnTo>
                      <a:pt x="422775" y="913584"/>
                    </a:lnTo>
                    <a:lnTo>
                      <a:pt x="366081" y="913584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29" name="object 173">
                <a:extLst>
                  <a:ext uri="{FF2B5EF4-FFF2-40B4-BE49-F238E27FC236}">
                    <a16:creationId xmlns:a16="http://schemas.microsoft.com/office/drawing/2014/main" id="{189E5744-F14A-4F2E-AD8B-311C0CA07D71}"/>
                  </a:ext>
                </a:extLst>
              </p:cNvPr>
              <p:cNvPicPr/>
              <p:nvPr/>
            </p:nvPicPr>
            <p:blipFill>
              <a:blip r:embed="rId51" cstate="print"/>
              <a:stretch>
                <a:fillRect/>
              </a:stretch>
            </p:blipFill>
            <p:spPr>
              <a:xfrm>
                <a:off x="8083706" y="4908837"/>
                <a:ext cx="690109" cy="460093"/>
              </a:xfrm>
              <a:prstGeom prst="rect">
                <a:avLst/>
              </a:prstGeom>
            </p:spPr>
          </p:pic>
          <p:pic>
            <p:nvPicPr>
              <p:cNvPr id="930" name="object 174">
                <a:extLst>
                  <a:ext uri="{FF2B5EF4-FFF2-40B4-BE49-F238E27FC236}">
                    <a16:creationId xmlns:a16="http://schemas.microsoft.com/office/drawing/2014/main" id="{68A03AA4-1EF0-489C-8468-9BEDF046F64A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8065140" y="4888650"/>
                <a:ext cx="685188" cy="457602"/>
              </a:xfrm>
              <a:prstGeom prst="rect">
                <a:avLst/>
              </a:prstGeom>
            </p:spPr>
          </p:pic>
        </p:grpSp>
        <p:sp>
          <p:nvSpPr>
            <p:cNvPr id="931" name="object 175">
              <a:extLst>
                <a:ext uri="{FF2B5EF4-FFF2-40B4-BE49-F238E27FC236}">
                  <a16:creationId xmlns:a16="http://schemas.microsoft.com/office/drawing/2014/main" id="{969D5500-E582-43A9-8596-4494791895D8}"/>
                </a:ext>
              </a:extLst>
            </p:cNvPr>
            <p:cNvSpPr txBox="1"/>
            <p:nvPr/>
          </p:nvSpPr>
          <p:spPr>
            <a:xfrm>
              <a:off x="8065140" y="4891435"/>
              <a:ext cx="685800" cy="457834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63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5"/>
                </a:spcBef>
              </a:pPr>
              <a:endParaRPr sz="550">
                <a:latin typeface="Times New Roman"/>
                <a:cs typeface="Times New Roman"/>
              </a:endParaRPr>
            </a:p>
            <a:p>
              <a:pPr marL="134620" marR="635" indent="-127635">
                <a:lnSpc>
                  <a:spcPct val="100000"/>
                </a:lnSpc>
              </a:pPr>
              <a:r>
                <a:rPr sz="600" b="1" dirty="0">
                  <a:latin typeface="Arial"/>
                  <a:cs typeface="Arial"/>
                </a:rPr>
                <a:t>P</a:t>
              </a:r>
              <a:r>
                <a:rPr sz="600" b="1" spc="-5" dirty="0">
                  <a:latin typeface="Arial"/>
                  <a:cs typeface="Arial"/>
                </a:rPr>
                <a:t>.5.</a:t>
              </a:r>
              <a:r>
                <a:rPr sz="600" b="1" dirty="0">
                  <a:latin typeface="Arial"/>
                  <a:cs typeface="Arial"/>
                </a:rPr>
                <a:t>9</a:t>
              </a:r>
              <a:r>
                <a:rPr sz="600" b="1" spc="-5" dirty="0">
                  <a:latin typeface="Arial"/>
                  <a:cs typeface="Arial"/>
                </a:rPr>
                <a:t>.</a:t>
              </a:r>
              <a:r>
                <a:rPr sz="600" b="1" dirty="0">
                  <a:latin typeface="Arial"/>
                  <a:cs typeface="Arial"/>
                </a:rPr>
                <a:t>3</a:t>
              </a:r>
              <a:r>
                <a:rPr sz="600" b="1" spc="-5" dirty="0">
                  <a:latin typeface="Arial"/>
                  <a:cs typeface="Arial"/>
                </a:rPr>
                <a:t> </a:t>
              </a:r>
              <a:r>
                <a:rPr sz="600" b="1" dirty="0">
                  <a:latin typeface="Arial"/>
                  <a:cs typeface="Arial"/>
                </a:rPr>
                <a:t>S</a:t>
              </a:r>
              <a:r>
                <a:rPr sz="600" b="1" spc="-5" dirty="0">
                  <a:latin typeface="Arial"/>
                  <a:cs typeface="Arial"/>
                </a:rPr>
                <a:t>u</a:t>
              </a:r>
              <a:r>
                <a:rPr sz="600" b="1" dirty="0">
                  <a:latin typeface="Arial"/>
                  <a:cs typeface="Arial"/>
                </a:rPr>
                <a:t>p</a:t>
              </a:r>
              <a:r>
                <a:rPr sz="600" b="1" spc="-5" dirty="0">
                  <a:latin typeface="Arial"/>
                  <a:cs typeface="Arial"/>
                </a:rPr>
                <a:t>p</a:t>
              </a:r>
              <a:r>
                <a:rPr sz="600" b="1" dirty="0">
                  <a:latin typeface="Arial"/>
                  <a:cs typeface="Arial"/>
                </a:rPr>
                <a:t>o</a:t>
              </a:r>
              <a:r>
                <a:rPr sz="600" b="1" spc="-5" dirty="0">
                  <a:latin typeface="Arial"/>
                  <a:cs typeface="Arial"/>
                </a:rPr>
                <a:t>rt</a:t>
              </a:r>
              <a:r>
                <a:rPr sz="600" b="1" spc="5" dirty="0">
                  <a:latin typeface="Arial"/>
                  <a:cs typeface="Arial"/>
                </a:rPr>
                <a:t>i</a:t>
              </a:r>
              <a:r>
                <a:rPr sz="600" b="1" spc="-5" dirty="0">
                  <a:latin typeface="Arial"/>
                  <a:cs typeface="Arial"/>
                </a:rPr>
                <a:t>ng  Hardware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Kevin</a:t>
              </a:r>
              <a:r>
                <a:rPr sz="600" spc="-2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Johns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932" name="object 176">
              <a:extLst>
                <a:ext uri="{FF2B5EF4-FFF2-40B4-BE49-F238E27FC236}">
                  <a16:creationId xmlns:a16="http://schemas.microsoft.com/office/drawing/2014/main" id="{2505AA23-A3F5-4FFF-B1A5-B8B1FB5F0999}"/>
                </a:ext>
              </a:extLst>
            </p:cNvPr>
            <p:cNvGrpSpPr/>
            <p:nvPr/>
          </p:nvGrpSpPr>
          <p:grpSpPr>
            <a:xfrm>
              <a:off x="8065140" y="3626121"/>
              <a:ext cx="748665" cy="1497330"/>
              <a:chOff x="8065140" y="3626121"/>
              <a:chExt cx="748665" cy="1497330"/>
            </a:xfrm>
          </p:grpSpPr>
          <p:sp>
            <p:nvSpPr>
              <p:cNvPr id="933" name="object 177">
                <a:extLst>
                  <a:ext uri="{FF2B5EF4-FFF2-40B4-BE49-F238E27FC236}">
                    <a16:creationId xmlns:a16="http://schemas.microsoft.com/office/drawing/2014/main" id="{39694DAC-DF85-40CD-96CD-64C30E00A2F9}"/>
                  </a:ext>
                </a:extLst>
              </p:cNvPr>
              <p:cNvSpPr/>
              <p:nvPr/>
            </p:nvSpPr>
            <p:spPr>
              <a:xfrm>
                <a:off x="8384246" y="3632471"/>
                <a:ext cx="422909" cy="1484630"/>
              </a:xfrm>
              <a:custGeom>
                <a:avLst/>
                <a:gdLst/>
                <a:ahLst/>
                <a:cxnLst/>
                <a:rect l="l" t="t" r="r" b="b"/>
                <a:pathLst>
                  <a:path w="422909" h="1484629">
                    <a:moveTo>
                      <a:pt x="0" y="0"/>
                    </a:moveTo>
                    <a:lnTo>
                      <a:pt x="0" y="57504"/>
                    </a:lnTo>
                    <a:lnTo>
                      <a:pt x="422775" y="57504"/>
                    </a:lnTo>
                    <a:lnTo>
                      <a:pt x="422775" y="1484575"/>
                    </a:lnTo>
                    <a:lnTo>
                      <a:pt x="366081" y="1484575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34" name="object 178">
                <a:extLst>
                  <a:ext uri="{FF2B5EF4-FFF2-40B4-BE49-F238E27FC236}">
                    <a16:creationId xmlns:a16="http://schemas.microsoft.com/office/drawing/2014/main" id="{A77B1E9A-5522-448B-9C1B-F26F4AB2F2D1}"/>
                  </a:ext>
                </a:extLst>
              </p:cNvPr>
              <p:cNvPicPr/>
              <p:nvPr/>
            </p:nvPicPr>
            <p:blipFill>
              <a:blip r:embed="rId52" cstate="print"/>
              <a:stretch>
                <a:fillRect/>
              </a:stretch>
            </p:blipFill>
            <p:spPr>
              <a:xfrm>
                <a:off x="8074859" y="3759628"/>
                <a:ext cx="698957" cy="468941"/>
              </a:xfrm>
              <a:prstGeom prst="rect">
                <a:avLst/>
              </a:prstGeom>
            </p:spPr>
          </p:pic>
          <p:pic>
            <p:nvPicPr>
              <p:cNvPr id="935" name="object 179">
                <a:extLst>
                  <a:ext uri="{FF2B5EF4-FFF2-40B4-BE49-F238E27FC236}">
                    <a16:creationId xmlns:a16="http://schemas.microsoft.com/office/drawing/2014/main" id="{C4A20775-12B7-4EA9-BFE3-9DE90A37F92A}"/>
                  </a:ext>
                </a:extLst>
              </p:cNvPr>
              <p:cNvPicPr/>
              <p:nvPr/>
            </p:nvPicPr>
            <p:blipFill>
              <a:blip r:embed="rId42" cstate="print"/>
              <a:stretch>
                <a:fillRect/>
              </a:stretch>
            </p:blipFill>
            <p:spPr>
              <a:xfrm>
                <a:off x="8065140" y="3746669"/>
                <a:ext cx="685188" cy="456792"/>
              </a:xfrm>
              <a:prstGeom prst="rect">
                <a:avLst/>
              </a:prstGeom>
            </p:spPr>
          </p:pic>
        </p:grpSp>
        <p:sp>
          <p:nvSpPr>
            <p:cNvPr id="936" name="object 180">
              <a:extLst>
                <a:ext uri="{FF2B5EF4-FFF2-40B4-BE49-F238E27FC236}">
                  <a16:creationId xmlns:a16="http://schemas.microsoft.com/office/drawing/2014/main" id="{03FF1605-2864-4ED8-BFC5-1CD4F84FAA8E}"/>
                </a:ext>
              </a:extLst>
            </p:cNvPr>
            <p:cNvSpPr txBox="1"/>
            <p:nvPr/>
          </p:nvSpPr>
          <p:spPr>
            <a:xfrm>
              <a:off x="8065140" y="3747884"/>
              <a:ext cx="685800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ts val="655"/>
                </a:lnSpc>
              </a:pPr>
              <a:r>
                <a:rPr sz="600" b="1" spc="-5" dirty="0">
                  <a:latin typeface="Arial"/>
                  <a:cs typeface="Arial"/>
                </a:rPr>
                <a:t>P.5.9.1</a:t>
              </a:r>
              <a:endParaRPr sz="600">
                <a:latin typeface="Arial"/>
                <a:cs typeface="Arial"/>
              </a:endParaRPr>
            </a:p>
            <a:p>
              <a:pPr marL="31115" marR="23495" algn="ctr">
                <a:lnSpc>
                  <a:spcPct val="100000"/>
                </a:lnSpc>
              </a:pPr>
              <a:r>
                <a:rPr sz="600" b="1" spc="-5" dirty="0">
                  <a:latin typeface="Arial"/>
                  <a:cs typeface="Arial"/>
                </a:rPr>
                <a:t>M</a:t>
              </a:r>
              <a:r>
                <a:rPr sz="600" b="1" dirty="0">
                  <a:latin typeface="Arial"/>
                  <a:cs typeface="Arial"/>
                </a:rPr>
                <a:t>a</a:t>
              </a:r>
              <a:r>
                <a:rPr sz="600" b="1" spc="-5" dirty="0">
                  <a:latin typeface="Arial"/>
                  <a:cs typeface="Arial"/>
                </a:rPr>
                <a:t>na</a:t>
              </a:r>
              <a:r>
                <a:rPr sz="600" b="1" dirty="0">
                  <a:latin typeface="Arial"/>
                  <a:cs typeface="Arial"/>
                </a:rPr>
                <a:t>g</a:t>
              </a:r>
              <a:r>
                <a:rPr sz="600" b="1" spc="-5" dirty="0">
                  <a:latin typeface="Arial"/>
                  <a:cs typeface="Arial"/>
                </a:rPr>
                <a:t>e</a:t>
              </a:r>
              <a:r>
                <a:rPr sz="600" b="1" dirty="0">
                  <a:latin typeface="Arial"/>
                  <a:cs typeface="Arial"/>
                </a:rPr>
                <a:t>m</a:t>
              </a:r>
              <a:r>
                <a:rPr sz="600" b="1" spc="-5" dirty="0">
                  <a:latin typeface="Arial"/>
                  <a:cs typeface="Arial"/>
                </a:rPr>
                <a:t>en</a:t>
              </a:r>
              <a:r>
                <a:rPr sz="600" b="1" dirty="0">
                  <a:latin typeface="Arial"/>
                  <a:cs typeface="Arial"/>
                </a:rPr>
                <a:t>t </a:t>
              </a:r>
              <a:r>
                <a:rPr sz="600" b="1" spc="-5" dirty="0">
                  <a:latin typeface="Arial"/>
                  <a:cs typeface="Arial"/>
                </a:rPr>
                <a:t>a</a:t>
              </a:r>
              <a:r>
                <a:rPr sz="600" b="1" dirty="0">
                  <a:latin typeface="Arial"/>
                  <a:cs typeface="Arial"/>
                </a:rPr>
                <a:t>nd  </a:t>
              </a:r>
              <a:r>
                <a:rPr sz="600" b="1" spc="-5" dirty="0">
                  <a:latin typeface="Arial"/>
                  <a:cs typeface="Arial"/>
                </a:rPr>
                <a:t>System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Integration</a:t>
              </a:r>
              <a:endParaRPr sz="600">
                <a:latin typeface="Arial"/>
                <a:cs typeface="Arial"/>
              </a:endParaRPr>
            </a:p>
            <a:p>
              <a:pPr algn="ctr">
                <a:lnSpc>
                  <a:spcPts val="715"/>
                </a:lnSpc>
              </a:pPr>
              <a:r>
                <a:rPr sz="600" dirty="0">
                  <a:latin typeface="Arial"/>
                  <a:cs typeface="Arial"/>
                </a:rPr>
                <a:t>K</a:t>
              </a:r>
              <a:r>
                <a:rPr sz="600" spc="-5" dirty="0">
                  <a:latin typeface="Arial"/>
                  <a:cs typeface="Arial"/>
                </a:rPr>
                <a:t>evi</a:t>
              </a:r>
              <a:r>
                <a:rPr sz="600" dirty="0">
                  <a:latin typeface="Arial"/>
                  <a:cs typeface="Arial"/>
                </a:rPr>
                <a:t>n</a:t>
              </a:r>
              <a:r>
                <a:rPr sz="600" spc="-5" dirty="0">
                  <a:latin typeface="Arial"/>
                  <a:cs typeface="Arial"/>
                </a:rPr>
                <a:t> J</a:t>
              </a:r>
              <a:r>
                <a:rPr sz="600" dirty="0">
                  <a:latin typeface="Arial"/>
                  <a:cs typeface="Arial"/>
                </a:rPr>
                <a:t>o</a:t>
              </a:r>
              <a:r>
                <a:rPr sz="600" spc="-5" dirty="0">
                  <a:latin typeface="Arial"/>
                  <a:cs typeface="Arial"/>
                </a:rPr>
                <a:t>hns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937" name="object 181">
              <a:extLst>
                <a:ext uri="{FF2B5EF4-FFF2-40B4-BE49-F238E27FC236}">
                  <a16:creationId xmlns:a16="http://schemas.microsoft.com/office/drawing/2014/main" id="{C9FC907C-F262-4072-AAA9-4E12FF129986}"/>
                </a:ext>
              </a:extLst>
            </p:cNvPr>
            <p:cNvGrpSpPr/>
            <p:nvPr/>
          </p:nvGrpSpPr>
          <p:grpSpPr>
            <a:xfrm>
              <a:off x="8377897" y="3626121"/>
              <a:ext cx="1306195" cy="1168400"/>
              <a:chOff x="8377897" y="3626121"/>
              <a:chExt cx="1306195" cy="1168400"/>
            </a:xfrm>
          </p:grpSpPr>
          <p:sp>
            <p:nvSpPr>
              <p:cNvPr id="938" name="object 182">
                <a:extLst>
                  <a:ext uri="{FF2B5EF4-FFF2-40B4-BE49-F238E27FC236}">
                    <a16:creationId xmlns:a16="http://schemas.microsoft.com/office/drawing/2014/main" id="{2D0111B4-3A4E-48DA-8F7C-5262AC21FA8E}"/>
                  </a:ext>
                </a:extLst>
              </p:cNvPr>
              <p:cNvSpPr/>
              <p:nvPr/>
            </p:nvSpPr>
            <p:spPr>
              <a:xfrm>
                <a:off x="8384247" y="3632471"/>
                <a:ext cx="422909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422909" h="342900">
                    <a:moveTo>
                      <a:pt x="0" y="0"/>
                    </a:moveTo>
                    <a:lnTo>
                      <a:pt x="0" y="57504"/>
                    </a:lnTo>
                    <a:lnTo>
                      <a:pt x="422775" y="57504"/>
                    </a:lnTo>
                    <a:lnTo>
                      <a:pt x="422775" y="342594"/>
                    </a:lnTo>
                    <a:lnTo>
                      <a:pt x="366081" y="342594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39" name="object 183">
                <a:extLst>
                  <a:ext uri="{FF2B5EF4-FFF2-40B4-BE49-F238E27FC236}">
                    <a16:creationId xmlns:a16="http://schemas.microsoft.com/office/drawing/2014/main" id="{AD19C7D7-3E0A-4D69-BFF4-35A3091080F7}"/>
                  </a:ext>
                </a:extLst>
              </p:cNvPr>
              <p:cNvPicPr/>
              <p:nvPr/>
            </p:nvPicPr>
            <p:blipFill>
              <a:blip r:embed="rId53" cstate="print"/>
              <a:stretch>
                <a:fillRect/>
              </a:stretch>
            </p:blipFill>
            <p:spPr>
              <a:xfrm>
                <a:off x="8994482" y="4334233"/>
                <a:ext cx="689310" cy="460093"/>
              </a:xfrm>
              <a:prstGeom prst="rect">
                <a:avLst/>
              </a:prstGeom>
            </p:spPr>
          </p:pic>
          <p:pic>
            <p:nvPicPr>
              <p:cNvPr id="940" name="object 184">
                <a:extLst>
                  <a:ext uri="{FF2B5EF4-FFF2-40B4-BE49-F238E27FC236}">
                    <a16:creationId xmlns:a16="http://schemas.microsoft.com/office/drawing/2014/main" id="{82241CF5-D244-4BF9-8742-3BDC4A934727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8978725" y="4317660"/>
                <a:ext cx="685188" cy="456792"/>
              </a:xfrm>
              <a:prstGeom prst="rect">
                <a:avLst/>
              </a:prstGeom>
            </p:spPr>
          </p:pic>
        </p:grpSp>
        <p:sp>
          <p:nvSpPr>
            <p:cNvPr id="941" name="object 185">
              <a:extLst>
                <a:ext uri="{FF2B5EF4-FFF2-40B4-BE49-F238E27FC236}">
                  <a16:creationId xmlns:a16="http://schemas.microsoft.com/office/drawing/2014/main" id="{AC0CB070-E955-4ABB-97C6-FCAE3EE05958}"/>
                </a:ext>
              </a:extLst>
            </p:cNvPr>
            <p:cNvSpPr txBox="1"/>
            <p:nvPr/>
          </p:nvSpPr>
          <p:spPr>
            <a:xfrm>
              <a:off x="8978725" y="4317660"/>
              <a:ext cx="685800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38735" rIns="0" bIns="0" rtlCol="0">
              <a:spAutoFit/>
            </a:bodyPr>
            <a:lstStyle/>
            <a:p>
              <a:pPr marL="84455" marR="46990" indent="-30480">
                <a:lnSpc>
                  <a:spcPct val="100000"/>
                </a:lnSpc>
                <a:spcBef>
                  <a:spcPts val="305"/>
                </a:spcBef>
              </a:pPr>
              <a:r>
                <a:rPr sz="600" b="1" dirty="0">
                  <a:latin typeface="Arial"/>
                  <a:cs typeface="Arial"/>
                </a:rPr>
                <a:t>P.</a:t>
              </a:r>
              <a:r>
                <a:rPr sz="600" b="1" spc="-5" dirty="0">
                  <a:latin typeface="Arial"/>
                  <a:cs typeface="Arial"/>
                </a:rPr>
                <a:t>5.</a:t>
              </a:r>
              <a:r>
                <a:rPr sz="600" b="1" dirty="0">
                  <a:latin typeface="Arial"/>
                  <a:cs typeface="Arial"/>
                </a:rPr>
                <a:t>1</a:t>
              </a:r>
              <a:r>
                <a:rPr sz="600" b="1" spc="-5" dirty="0">
                  <a:latin typeface="Arial"/>
                  <a:cs typeface="Arial"/>
                </a:rPr>
                <a:t>0</a:t>
              </a:r>
              <a:r>
                <a:rPr sz="600" b="1" dirty="0">
                  <a:latin typeface="Arial"/>
                  <a:cs typeface="Arial"/>
                </a:rPr>
                <a:t>.2</a:t>
              </a:r>
              <a:r>
                <a:rPr sz="600" b="1" spc="-5" dirty="0">
                  <a:latin typeface="Arial"/>
                  <a:cs typeface="Arial"/>
                </a:rPr>
                <a:t> </a:t>
              </a:r>
              <a:r>
                <a:rPr sz="600" b="1" dirty="0">
                  <a:latin typeface="Arial"/>
                  <a:cs typeface="Arial"/>
                </a:rPr>
                <a:t>S</a:t>
              </a:r>
              <a:r>
                <a:rPr sz="600" b="1" spc="-5" dirty="0">
                  <a:latin typeface="Arial"/>
                  <a:cs typeface="Arial"/>
                </a:rPr>
                <a:t>y</a:t>
              </a:r>
              <a:r>
                <a:rPr sz="600" b="1" dirty="0">
                  <a:latin typeface="Arial"/>
                  <a:cs typeface="Arial"/>
                </a:rPr>
                <a:t>s</a:t>
              </a:r>
              <a:r>
                <a:rPr sz="600" b="1" spc="-5" dirty="0">
                  <a:latin typeface="Arial"/>
                  <a:cs typeface="Arial"/>
                </a:rPr>
                <a:t>te</a:t>
              </a:r>
              <a:r>
                <a:rPr sz="600" b="1" dirty="0">
                  <a:latin typeface="Arial"/>
                  <a:cs typeface="Arial"/>
                </a:rPr>
                <a:t>m  </a:t>
              </a:r>
              <a:r>
                <a:rPr sz="600" b="1" spc="-5" dirty="0">
                  <a:latin typeface="Arial"/>
                  <a:cs typeface="Arial"/>
                </a:rPr>
                <a:t>Integration</a:t>
              </a:r>
              <a:r>
                <a:rPr sz="600" b="1" spc="-30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for</a:t>
              </a:r>
              <a:endParaRPr sz="600">
                <a:latin typeface="Arial"/>
                <a:cs typeface="Arial"/>
              </a:endParaRPr>
            </a:p>
            <a:p>
              <a:pPr algn="ctr">
                <a:lnSpc>
                  <a:spcPts val="715"/>
                </a:lnSpc>
              </a:pPr>
              <a:r>
                <a:rPr sz="600" b="1" spc="-5" dirty="0">
                  <a:latin typeface="Arial"/>
                  <a:cs typeface="Arial"/>
                </a:rPr>
                <a:t>Safety</a:t>
              </a:r>
              <a:endParaRPr sz="600"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sz="600" spc="-5" dirty="0">
                  <a:latin typeface="Arial"/>
                  <a:cs typeface="Arial"/>
                </a:rPr>
                <a:t>Jac</a:t>
              </a:r>
              <a:r>
                <a:rPr sz="600" dirty="0">
                  <a:latin typeface="Arial"/>
                  <a:cs typeface="Arial"/>
                </a:rPr>
                <a:t>ob</a:t>
              </a:r>
              <a:r>
                <a:rPr sz="600" spc="-5" dirty="0">
                  <a:latin typeface="Arial"/>
                  <a:cs typeface="Arial"/>
                </a:rPr>
                <a:t> Platfo</a:t>
              </a:r>
              <a:r>
                <a:rPr sz="600" dirty="0">
                  <a:latin typeface="Arial"/>
                  <a:cs typeface="Arial"/>
                </a:rPr>
                <a:t>ot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942" name="object 186">
              <a:extLst>
                <a:ext uri="{FF2B5EF4-FFF2-40B4-BE49-F238E27FC236}">
                  <a16:creationId xmlns:a16="http://schemas.microsoft.com/office/drawing/2014/main" id="{C65A3811-94AD-4BDB-9AD3-754CA0FF2DE1}"/>
                </a:ext>
              </a:extLst>
            </p:cNvPr>
            <p:cNvGrpSpPr/>
            <p:nvPr/>
          </p:nvGrpSpPr>
          <p:grpSpPr>
            <a:xfrm>
              <a:off x="8978725" y="3626121"/>
              <a:ext cx="749300" cy="1743075"/>
              <a:chOff x="8978725" y="3626121"/>
              <a:chExt cx="749300" cy="1743075"/>
            </a:xfrm>
          </p:grpSpPr>
          <p:sp>
            <p:nvSpPr>
              <p:cNvPr id="943" name="object 187">
                <a:extLst>
                  <a:ext uri="{FF2B5EF4-FFF2-40B4-BE49-F238E27FC236}">
                    <a16:creationId xmlns:a16="http://schemas.microsoft.com/office/drawing/2014/main" id="{A400CFA1-9229-43A4-A6D6-885C582311EA}"/>
                  </a:ext>
                </a:extLst>
              </p:cNvPr>
              <p:cNvSpPr/>
              <p:nvPr/>
            </p:nvSpPr>
            <p:spPr>
              <a:xfrm>
                <a:off x="9412840" y="3632471"/>
                <a:ext cx="308610" cy="913765"/>
              </a:xfrm>
              <a:custGeom>
                <a:avLst/>
                <a:gdLst/>
                <a:ahLst/>
                <a:cxnLst/>
                <a:rect l="l" t="t" r="r" b="b"/>
                <a:pathLst>
                  <a:path w="308609" h="913764">
                    <a:moveTo>
                      <a:pt x="0" y="0"/>
                    </a:moveTo>
                    <a:lnTo>
                      <a:pt x="0" y="57504"/>
                    </a:lnTo>
                    <a:lnTo>
                      <a:pt x="308577" y="57504"/>
                    </a:lnTo>
                    <a:lnTo>
                      <a:pt x="308577" y="913584"/>
                    </a:lnTo>
                    <a:lnTo>
                      <a:pt x="251073" y="913584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44" name="object 188">
                <a:extLst>
                  <a:ext uri="{FF2B5EF4-FFF2-40B4-BE49-F238E27FC236}">
                    <a16:creationId xmlns:a16="http://schemas.microsoft.com/office/drawing/2014/main" id="{9245E4A2-4054-4F03-B4C6-BC6E97EC042E}"/>
                  </a:ext>
                </a:extLst>
              </p:cNvPr>
              <p:cNvPicPr/>
              <p:nvPr/>
            </p:nvPicPr>
            <p:blipFill>
              <a:blip r:embed="rId54" cstate="print"/>
              <a:stretch>
                <a:fillRect/>
              </a:stretch>
            </p:blipFill>
            <p:spPr>
              <a:xfrm>
                <a:off x="8994483" y="4908837"/>
                <a:ext cx="689310" cy="460093"/>
              </a:xfrm>
              <a:prstGeom prst="rect">
                <a:avLst/>
              </a:prstGeom>
            </p:spPr>
          </p:pic>
          <p:pic>
            <p:nvPicPr>
              <p:cNvPr id="945" name="object 189">
                <a:extLst>
                  <a:ext uri="{FF2B5EF4-FFF2-40B4-BE49-F238E27FC236}">
                    <a16:creationId xmlns:a16="http://schemas.microsoft.com/office/drawing/2014/main" id="{F15E4FCF-C2F9-469A-8D28-D26E847D5236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8978725" y="4888650"/>
                <a:ext cx="685188" cy="457602"/>
              </a:xfrm>
              <a:prstGeom prst="rect">
                <a:avLst/>
              </a:prstGeom>
            </p:spPr>
          </p:pic>
        </p:grpSp>
        <p:sp>
          <p:nvSpPr>
            <p:cNvPr id="946" name="object 190">
              <a:extLst>
                <a:ext uri="{FF2B5EF4-FFF2-40B4-BE49-F238E27FC236}">
                  <a16:creationId xmlns:a16="http://schemas.microsoft.com/office/drawing/2014/main" id="{97898B1C-8D21-4B6B-847C-04B054F6726D}"/>
                </a:ext>
              </a:extLst>
            </p:cNvPr>
            <p:cNvSpPr txBox="1"/>
            <p:nvPr/>
          </p:nvSpPr>
          <p:spPr>
            <a:xfrm>
              <a:off x="8978725" y="4891435"/>
              <a:ext cx="685800" cy="457834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635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50"/>
                </a:spcBef>
              </a:pPr>
              <a:endParaRPr sz="500">
                <a:latin typeface="Times New Roman"/>
                <a:cs typeface="Times New Roman"/>
              </a:endParaRPr>
            </a:p>
            <a:p>
              <a:pPr marL="133350" marR="24765" indent="-99695">
                <a:lnSpc>
                  <a:spcPct val="101000"/>
                </a:lnSpc>
              </a:pPr>
              <a:r>
                <a:rPr sz="600" b="1" spc="-5" dirty="0">
                  <a:latin typeface="Arial"/>
                  <a:cs typeface="Arial"/>
                </a:rPr>
                <a:t>P.5.</a:t>
              </a:r>
              <a:r>
                <a:rPr sz="600" b="1" dirty="0">
                  <a:latin typeface="Arial"/>
                  <a:cs typeface="Arial"/>
                </a:rPr>
                <a:t>1</a:t>
              </a:r>
              <a:r>
                <a:rPr sz="600" b="1" spc="-5" dirty="0">
                  <a:latin typeface="Arial"/>
                  <a:cs typeface="Arial"/>
                </a:rPr>
                <a:t>0.</a:t>
              </a:r>
              <a:r>
                <a:rPr sz="600" b="1" dirty="0">
                  <a:latin typeface="Arial"/>
                  <a:cs typeface="Arial"/>
                </a:rPr>
                <a:t>3</a:t>
              </a:r>
              <a:r>
                <a:rPr sz="600" b="1" spc="-5" dirty="0">
                  <a:latin typeface="Arial"/>
                  <a:cs typeface="Arial"/>
                </a:rPr>
                <a:t> C</a:t>
              </a:r>
              <a:r>
                <a:rPr sz="600" b="1" dirty="0">
                  <a:latin typeface="Arial"/>
                  <a:cs typeface="Arial"/>
                </a:rPr>
                <a:t>o</a:t>
              </a:r>
              <a:r>
                <a:rPr sz="600" b="1" spc="-5" dirty="0">
                  <a:latin typeface="Arial"/>
                  <a:cs typeface="Arial"/>
                </a:rPr>
                <a:t>nt</a:t>
              </a:r>
              <a:r>
                <a:rPr sz="600" b="1" dirty="0">
                  <a:latin typeface="Arial"/>
                  <a:cs typeface="Arial"/>
                </a:rPr>
                <a:t>r</a:t>
              </a:r>
              <a:r>
                <a:rPr sz="600" b="1" spc="-5" dirty="0">
                  <a:latin typeface="Arial"/>
                  <a:cs typeface="Arial"/>
                </a:rPr>
                <a:t>o</a:t>
              </a:r>
              <a:r>
                <a:rPr sz="600" b="1" spc="5" dirty="0">
                  <a:latin typeface="Arial"/>
                  <a:cs typeface="Arial"/>
                </a:rPr>
                <a:t>l</a:t>
              </a:r>
              <a:r>
                <a:rPr sz="600" b="1" dirty="0">
                  <a:latin typeface="Arial"/>
                  <a:cs typeface="Arial"/>
                </a:rPr>
                <a:t>s  </a:t>
              </a:r>
              <a:r>
                <a:rPr sz="600" b="1" spc="-5" dirty="0">
                  <a:latin typeface="Arial"/>
                  <a:cs typeface="Arial"/>
                </a:rPr>
                <a:t>Integration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Karen</a:t>
              </a:r>
              <a:r>
                <a:rPr sz="600" spc="-2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White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947" name="object 191">
              <a:extLst>
                <a:ext uri="{FF2B5EF4-FFF2-40B4-BE49-F238E27FC236}">
                  <a16:creationId xmlns:a16="http://schemas.microsoft.com/office/drawing/2014/main" id="{BF2F0475-9713-4831-8F60-D175DCD71B54}"/>
                </a:ext>
              </a:extLst>
            </p:cNvPr>
            <p:cNvGrpSpPr/>
            <p:nvPr/>
          </p:nvGrpSpPr>
          <p:grpSpPr>
            <a:xfrm>
              <a:off x="8978725" y="3626121"/>
              <a:ext cx="749300" cy="1497330"/>
              <a:chOff x="8978725" y="3626121"/>
              <a:chExt cx="749300" cy="1497330"/>
            </a:xfrm>
          </p:grpSpPr>
          <p:sp>
            <p:nvSpPr>
              <p:cNvPr id="948" name="object 192">
                <a:extLst>
                  <a:ext uri="{FF2B5EF4-FFF2-40B4-BE49-F238E27FC236}">
                    <a16:creationId xmlns:a16="http://schemas.microsoft.com/office/drawing/2014/main" id="{ED2DFDCD-0CE6-4D2B-99A4-8CAA2FE73331}"/>
                  </a:ext>
                </a:extLst>
              </p:cNvPr>
              <p:cNvSpPr/>
              <p:nvPr/>
            </p:nvSpPr>
            <p:spPr>
              <a:xfrm>
                <a:off x="9412840" y="3632471"/>
                <a:ext cx="308610" cy="1484630"/>
              </a:xfrm>
              <a:custGeom>
                <a:avLst/>
                <a:gdLst/>
                <a:ahLst/>
                <a:cxnLst/>
                <a:rect l="l" t="t" r="r" b="b"/>
                <a:pathLst>
                  <a:path w="308609" h="1484629">
                    <a:moveTo>
                      <a:pt x="0" y="0"/>
                    </a:moveTo>
                    <a:lnTo>
                      <a:pt x="0" y="57504"/>
                    </a:lnTo>
                    <a:lnTo>
                      <a:pt x="308577" y="57504"/>
                    </a:lnTo>
                    <a:lnTo>
                      <a:pt x="308577" y="1484575"/>
                    </a:lnTo>
                    <a:lnTo>
                      <a:pt x="251073" y="1484575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49" name="object 193">
                <a:extLst>
                  <a:ext uri="{FF2B5EF4-FFF2-40B4-BE49-F238E27FC236}">
                    <a16:creationId xmlns:a16="http://schemas.microsoft.com/office/drawing/2014/main" id="{3F3ED042-A73F-49C7-9DF0-CCE1B508E395}"/>
                  </a:ext>
                </a:extLst>
              </p:cNvPr>
              <p:cNvPicPr/>
              <p:nvPr/>
            </p:nvPicPr>
            <p:blipFill>
              <a:blip r:embed="rId55" cstate="print"/>
              <a:stretch>
                <a:fillRect/>
              </a:stretch>
            </p:blipFill>
            <p:spPr>
              <a:xfrm>
                <a:off x="8990064" y="3759628"/>
                <a:ext cx="698147" cy="468941"/>
              </a:xfrm>
              <a:prstGeom prst="rect">
                <a:avLst/>
              </a:prstGeom>
            </p:spPr>
          </p:pic>
          <p:pic>
            <p:nvPicPr>
              <p:cNvPr id="950" name="object 194">
                <a:extLst>
                  <a:ext uri="{FF2B5EF4-FFF2-40B4-BE49-F238E27FC236}">
                    <a16:creationId xmlns:a16="http://schemas.microsoft.com/office/drawing/2014/main" id="{6580B2F5-EEFE-4BF1-A2E1-C3A5FE5C78C1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8978725" y="3746669"/>
                <a:ext cx="685188" cy="456792"/>
              </a:xfrm>
              <a:prstGeom prst="rect">
                <a:avLst/>
              </a:prstGeom>
            </p:spPr>
          </p:pic>
        </p:grpSp>
        <p:sp>
          <p:nvSpPr>
            <p:cNvPr id="951" name="object 195">
              <a:extLst>
                <a:ext uri="{FF2B5EF4-FFF2-40B4-BE49-F238E27FC236}">
                  <a16:creationId xmlns:a16="http://schemas.microsoft.com/office/drawing/2014/main" id="{09594638-8009-42D8-B111-F277B6A520F5}"/>
                </a:ext>
              </a:extLst>
            </p:cNvPr>
            <p:cNvSpPr txBox="1"/>
            <p:nvPr/>
          </p:nvSpPr>
          <p:spPr>
            <a:xfrm>
              <a:off x="8978725" y="3747884"/>
              <a:ext cx="685800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ts val="655"/>
                </a:lnSpc>
              </a:pPr>
              <a:r>
                <a:rPr sz="600" b="1" spc="-5" dirty="0">
                  <a:latin typeface="Arial"/>
                  <a:cs typeface="Arial"/>
                </a:rPr>
                <a:t>P.5.10.1</a:t>
              </a:r>
              <a:endParaRPr sz="600">
                <a:latin typeface="Arial"/>
                <a:cs typeface="Arial"/>
              </a:endParaRPr>
            </a:p>
            <a:p>
              <a:pPr marL="31115" marR="23495" algn="ctr">
                <a:lnSpc>
                  <a:spcPct val="100000"/>
                </a:lnSpc>
              </a:pPr>
              <a:r>
                <a:rPr sz="600" b="1" spc="-5" dirty="0">
                  <a:latin typeface="Arial"/>
                  <a:cs typeface="Arial"/>
                </a:rPr>
                <a:t>M</a:t>
              </a:r>
              <a:r>
                <a:rPr sz="600" b="1" dirty="0">
                  <a:latin typeface="Arial"/>
                  <a:cs typeface="Arial"/>
                </a:rPr>
                <a:t>a</a:t>
              </a:r>
              <a:r>
                <a:rPr sz="600" b="1" spc="-5" dirty="0">
                  <a:latin typeface="Arial"/>
                  <a:cs typeface="Arial"/>
                </a:rPr>
                <a:t>na</a:t>
              </a:r>
              <a:r>
                <a:rPr sz="600" b="1" dirty="0">
                  <a:latin typeface="Arial"/>
                  <a:cs typeface="Arial"/>
                </a:rPr>
                <a:t>g</a:t>
              </a:r>
              <a:r>
                <a:rPr sz="600" b="1" spc="-5" dirty="0">
                  <a:latin typeface="Arial"/>
                  <a:cs typeface="Arial"/>
                </a:rPr>
                <a:t>e</a:t>
              </a:r>
              <a:r>
                <a:rPr sz="600" b="1" dirty="0">
                  <a:latin typeface="Arial"/>
                  <a:cs typeface="Arial"/>
                </a:rPr>
                <a:t>m</a:t>
              </a:r>
              <a:r>
                <a:rPr sz="600" b="1" spc="-5" dirty="0">
                  <a:latin typeface="Arial"/>
                  <a:cs typeface="Arial"/>
                </a:rPr>
                <a:t>en</a:t>
              </a:r>
              <a:r>
                <a:rPr sz="600" b="1" dirty="0">
                  <a:latin typeface="Arial"/>
                  <a:cs typeface="Arial"/>
                </a:rPr>
                <a:t>t </a:t>
              </a:r>
              <a:r>
                <a:rPr sz="600" b="1" spc="-5" dirty="0">
                  <a:latin typeface="Arial"/>
                  <a:cs typeface="Arial"/>
                </a:rPr>
                <a:t>a</a:t>
              </a:r>
              <a:r>
                <a:rPr sz="600" b="1" dirty="0">
                  <a:latin typeface="Arial"/>
                  <a:cs typeface="Arial"/>
                </a:rPr>
                <a:t>nd  </a:t>
              </a:r>
              <a:r>
                <a:rPr sz="600" b="1" spc="-5" dirty="0">
                  <a:latin typeface="Arial"/>
                  <a:cs typeface="Arial"/>
                </a:rPr>
                <a:t>System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Integration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Charlotte</a:t>
              </a:r>
              <a:r>
                <a:rPr sz="600" spc="-25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Barbier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952" name="object 196">
              <a:extLst>
                <a:ext uri="{FF2B5EF4-FFF2-40B4-BE49-F238E27FC236}">
                  <a16:creationId xmlns:a16="http://schemas.microsoft.com/office/drawing/2014/main" id="{6B827B54-89B3-4A80-BDB3-4FF7E0DA7DE8}"/>
                </a:ext>
              </a:extLst>
            </p:cNvPr>
            <p:cNvGrpSpPr/>
            <p:nvPr/>
          </p:nvGrpSpPr>
          <p:grpSpPr>
            <a:xfrm>
              <a:off x="8978725" y="3626121"/>
              <a:ext cx="749300" cy="2312670"/>
              <a:chOff x="8978725" y="3626121"/>
              <a:chExt cx="749300" cy="2312670"/>
            </a:xfrm>
          </p:grpSpPr>
          <p:sp>
            <p:nvSpPr>
              <p:cNvPr id="953" name="object 197">
                <a:extLst>
                  <a:ext uri="{FF2B5EF4-FFF2-40B4-BE49-F238E27FC236}">
                    <a16:creationId xmlns:a16="http://schemas.microsoft.com/office/drawing/2014/main" id="{8C1FE88A-D60D-433B-BBBC-E96F83EC9D9D}"/>
                  </a:ext>
                </a:extLst>
              </p:cNvPr>
              <p:cNvSpPr/>
              <p:nvPr/>
            </p:nvSpPr>
            <p:spPr>
              <a:xfrm>
                <a:off x="9412840" y="3632471"/>
                <a:ext cx="308610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308609" h="342900">
                    <a:moveTo>
                      <a:pt x="0" y="0"/>
                    </a:moveTo>
                    <a:lnTo>
                      <a:pt x="0" y="57504"/>
                    </a:lnTo>
                    <a:lnTo>
                      <a:pt x="308577" y="57504"/>
                    </a:lnTo>
                    <a:lnTo>
                      <a:pt x="308577" y="342594"/>
                    </a:lnTo>
                    <a:lnTo>
                      <a:pt x="251073" y="342594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54" name="object 198">
                <a:extLst>
                  <a:ext uri="{FF2B5EF4-FFF2-40B4-BE49-F238E27FC236}">
                    <a16:creationId xmlns:a16="http://schemas.microsoft.com/office/drawing/2014/main" id="{2AED8FA4-C869-424C-9E0F-0A3BB222634D}"/>
                  </a:ext>
                </a:extLst>
              </p:cNvPr>
              <p:cNvPicPr/>
              <p:nvPr/>
            </p:nvPicPr>
            <p:blipFill>
              <a:blip r:embed="rId56" cstate="print"/>
              <a:stretch>
                <a:fillRect/>
              </a:stretch>
            </p:blipFill>
            <p:spPr>
              <a:xfrm>
                <a:off x="8994483" y="5478216"/>
                <a:ext cx="689310" cy="460516"/>
              </a:xfrm>
              <a:prstGeom prst="rect">
                <a:avLst/>
              </a:prstGeom>
            </p:spPr>
          </p:pic>
          <p:pic>
            <p:nvPicPr>
              <p:cNvPr id="955" name="object 199">
                <a:extLst>
                  <a:ext uri="{FF2B5EF4-FFF2-40B4-BE49-F238E27FC236}">
                    <a16:creationId xmlns:a16="http://schemas.microsoft.com/office/drawing/2014/main" id="{838995B8-B79B-4795-882D-12972A1A5EE7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8978725" y="5460451"/>
                <a:ext cx="685188" cy="456792"/>
              </a:xfrm>
              <a:prstGeom prst="rect">
                <a:avLst/>
              </a:prstGeom>
            </p:spPr>
          </p:pic>
        </p:grpSp>
        <p:sp>
          <p:nvSpPr>
            <p:cNvPr id="956" name="object 200">
              <a:extLst>
                <a:ext uri="{FF2B5EF4-FFF2-40B4-BE49-F238E27FC236}">
                  <a16:creationId xmlns:a16="http://schemas.microsoft.com/office/drawing/2014/main" id="{1C73287C-ADED-4EF9-95CF-A8A85CE7643F}"/>
                </a:ext>
              </a:extLst>
            </p:cNvPr>
            <p:cNvSpPr txBox="1"/>
            <p:nvPr/>
          </p:nvSpPr>
          <p:spPr>
            <a:xfrm>
              <a:off x="8978725" y="5463994"/>
              <a:ext cx="685800" cy="456565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33655" rIns="0" bIns="0" rtlCol="0">
              <a:spAutoFit/>
            </a:bodyPr>
            <a:lstStyle/>
            <a:p>
              <a:pPr marL="54610" marR="2540" indent="-45085">
                <a:lnSpc>
                  <a:spcPct val="100000"/>
                </a:lnSpc>
                <a:spcBef>
                  <a:spcPts val="265"/>
                </a:spcBef>
              </a:pPr>
              <a:r>
                <a:rPr sz="600" b="1" dirty="0">
                  <a:latin typeface="Arial"/>
                  <a:cs typeface="Arial"/>
                </a:rPr>
                <a:t>P</a:t>
              </a:r>
              <a:r>
                <a:rPr sz="600" b="1" spc="-5" dirty="0">
                  <a:latin typeface="Arial"/>
                  <a:cs typeface="Arial"/>
                </a:rPr>
                <a:t>.5.</a:t>
              </a:r>
              <a:r>
                <a:rPr sz="600" b="1" dirty="0">
                  <a:latin typeface="Arial"/>
                  <a:cs typeface="Arial"/>
                </a:rPr>
                <a:t>1</a:t>
              </a:r>
              <a:r>
                <a:rPr sz="600" b="1" spc="-5" dirty="0">
                  <a:latin typeface="Arial"/>
                  <a:cs typeface="Arial"/>
                </a:rPr>
                <a:t>0.</a:t>
              </a:r>
              <a:r>
                <a:rPr sz="600" b="1" dirty="0">
                  <a:latin typeface="Arial"/>
                  <a:cs typeface="Arial"/>
                </a:rPr>
                <a:t>4</a:t>
              </a:r>
              <a:r>
                <a:rPr sz="600" b="1" spc="-5" dirty="0">
                  <a:latin typeface="Arial"/>
                  <a:cs typeface="Arial"/>
                </a:rPr>
                <a:t> O</a:t>
              </a:r>
              <a:r>
                <a:rPr sz="600" b="1" dirty="0">
                  <a:latin typeface="Arial"/>
                  <a:cs typeface="Arial"/>
                </a:rPr>
                <a:t>p</a:t>
              </a:r>
              <a:r>
                <a:rPr sz="600" b="1" spc="-5" dirty="0">
                  <a:latin typeface="Arial"/>
                  <a:cs typeface="Arial"/>
                </a:rPr>
                <a:t>e</a:t>
              </a:r>
              <a:r>
                <a:rPr sz="600" b="1" dirty="0">
                  <a:latin typeface="Arial"/>
                  <a:cs typeface="Arial"/>
                </a:rPr>
                <a:t>r</a:t>
              </a:r>
              <a:r>
                <a:rPr sz="600" b="1" spc="-5" dirty="0">
                  <a:latin typeface="Arial"/>
                  <a:cs typeface="Arial"/>
                </a:rPr>
                <a:t>at</a:t>
              </a:r>
              <a:r>
                <a:rPr sz="600" b="1" spc="5" dirty="0">
                  <a:latin typeface="Arial"/>
                  <a:cs typeface="Arial"/>
                </a:rPr>
                <a:t>i</a:t>
              </a:r>
              <a:r>
                <a:rPr sz="600" b="1" spc="-5" dirty="0">
                  <a:latin typeface="Arial"/>
                  <a:cs typeface="Arial"/>
                </a:rPr>
                <a:t>ng  Procedures</a:t>
              </a:r>
              <a:r>
                <a:rPr sz="600" b="1" spc="-2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and</a:t>
              </a:r>
              <a:endParaRPr sz="600">
                <a:latin typeface="Arial"/>
                <a:cs typeface="Arial"/>
              </a:endParaRPr>
            </a:p>
            <a:p>
              <a:pPr algn="ctr">
                <a:lnSpc>
                  <a:spcPts val="715"/>
                </a:lnSpc>
              </a:pPr>
              <a:r>
                <a:rPr sz="600" b="1" spc="-5" dirty="0">
                  <a:latin typeface="Arial"/>
                  <a:cs typeface="Arial"/>
                </a:rPr>
                <a:t>Training</a:t>
              </a:r>
              <a:endParaRPr sz="600"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  <a:spcBef>
                  <a:spcPts val="10"/>
                </a:spcBef>
              </a:pPr>
              <a:r>
                <a:rPr sz="600" spc="-5" dirty="0">
                  <a:latin typeface="Arial"/>
                  <a:cs typeface="Arial"/>
                </a:rPr>
                <a:t>Gr</a:t>
              </a:r>
              <a:r>
                <a:rPr sz="600" dirty="0">
                  <a:latin typeface="Arial"/>
                  <a:cs typeface="Arial"/>
                </a:rPr>
                <a:t>eg</a:t>
              </a:r>
              <a:r>
                <a:rPr sz="600" spc="-5" dirty="0">
                  <a:latin typeface="Arial"/>
                  <a:cs typeface="Arial"/>
                </a:rPr>
                <a:t> </a:t>
              </a:r>
              <a:r>
                <a:rPr sz="600" dirty="0">
                  <a:latin typeface="Arial"/>
                  <a:cs typeface="Arial"/>
                </a:rPr>
                <a:t>S</a:t>
              </a:r>
              <a:r>
                <a:rPr sz="600" spc="-5" dirty="0">
                  <a:latin typeface="Arial"/>
                  <a:cs typeface="Arial"/>
                </a:rPr>
                <a:t>te</a:t>
              </a:r>
              <a:r>
                <a:rPr sz="600" dirty="0">
                  <a:latin typeface="Arial"/>
                  <a:cs typeface="Arial"/>
                </a:rPr>
                <a:t>p</a:t>
              </a:r>
              <a:r>
                <a:rPr sz="600" spc="-5" dirty="0">
                  <a:latin typeface="Arial"/>
                  <a:cs typeface="Arial"/>
                </a:rPr>
                <a:t>hens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957" name="object 201">
              <a:extLst>
                <a:ext uri="{FF2B5EF4-FFF2-40B4-BE49-F238E27FC236}">
                  <a16:creationId xmlns:a16="http://schemas.microsoft.com/office/drawing/2014/main" id="{78CFE556-CDC3-4AA8-B40D-79334890ACDF}"/>
                </a:ext>
              </a:extLst>
            </p:cNvPr>
            <p:cNvGrpSpPr/>
            <p:nvPr/>
          </p:nvGrpSpPr>
          <p:grpSpPr>
            <a:xfrm>
              <a:off x="6991191" y="3626121"/>
              <a:ext cx="2736850" cy="2312670"/>
              <a:chOff x="6991191" y="3626121"/>
              <a:chExt cx="2736850" cy="2312670"/>
            </a:xfrm>
          </p:grpSpPr>
          <p:sp>
            <p:nvSpPr>
              <p:cNvPr id="958" name="object 202">
                <a:extLst>
                  <a:ext uri="{FF2B5EF4-FFF2-40B4-BE49-F238E27FC236}">
                    <a16:creationId xmlns:a16="http://schemas.microsoft.com/office/drawing/2014/main" id="{B62DDE63-2906-46EC-BC23-8623B50736F6}"/>
                  </a:ext>
                </a:extLst>
              </p:cNvPr>
              <p:cNvSpPr/>
              <p:nvPr/>
            </p:nvSpPr>
            <p:spPr>
              <a:xfrm>
                <a:off x="9412839" y="3632471"/>
                <a:ext cx="308610" cy="2056764"/>
              </a:xfrm>
              <a:custGeom>
                <a:avLst/>
                <a:gdLst/>
                <a:ahLst/>
                <a:cxnLst/>
                <a:rect l="l" t="t" r="r" b="b"/>
                <a:pathLst>
                  <a:path w="308609" h="2056764">
                    <a:moveTo>
                      <a:pt x="0" y="0"/>
                    </a:moveTo>
                    <a:lnTo>
                      <a:pt x="0" y="57504"/>
                    </a:lnTo>
                    <a:lnTo>
                      <a:pt x="308577" y="57504"/>
                    </a:lnTo>
                    <a:lnTo>
                      <a:pt x="308577" y="2056375"/>
                    </a:lnTo>
                    <a:lnTo>
                      <a:pt x="251073" y="2056375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59" name="object 203">
                <a:extLst>
                  <a:ext uri="{FF2B5EF4-FFF2-40B4-BE49-F238E27FC236}">
                    <a16:creationId xmlns:a16="http://schemas.microsoft.com/office/drawing/2014/main" id="{2871C360-0FB6-454F-B618-957498FC439B}"/>
                  </a:ext>
                </a:extLst>
              </p:cNvPr>
              <p:cNvPicPr/>
              <p:nvPr/>
            </p:nvPicPr>
            <p:blipFill>
              <a:blip r:embed="rId57" cstate="print"/>
              <a:stretch>
                <a:fillRect/>
              </a:stretch>
            </p:blipFill>
            <p:spPr>
              <a:xfrm>
                <a:off x="7010568" y="5478216"/>
                <a:ext cx="690109" cy="460516"/>
              </a:xfrm>
              <a:prstGeom prst="rect">
                <a:avLst/>
              </a:prstGeom>
            </p:spPr>
          </p:pic>
          <p:pic>
            <p:nvPicPr>
              <p:cNvPr id="960" name="object 204">
                <a:extLst>
                  <a:ext uri="{FF2B5EF4-FFF2-40B4-BE49-F238E27FC236}">
                    <a16:creationId xmlns:a16="http://schemas.microsoft.com/office/drawing/2014/main" id="{56805AAA-9C2B-485A-ADAC-298EB724C8D8}"/>
                  </a:ext>
                </a:extLst>
              </p:cNvPr>
              <p:cNvPicPr/>
              <p:nvPr/>
            </p:nvPicPr>
            <p:blipFill>
              <a:blip r:embed="rId58" cstate="print"/>
              <a:stretch>
                <a:fillRect/>
              </a:stretch>
            </p:blipFill>
            <p:spPr>
              <a:xfrm>
                <a:off x="6991191" y="5460451"/>
                <a:ext cx="685188" cy="456792"/>
              </a:xfrm>
              <a:prstGeom prst="rect">
                <a:avLst/>
              </a:prstGeom>
            </p:spPr>
          </p:pic>
        </p:grpSp>
        <p:sp>
          <p:nvSpPr>
            <p:cNvPr id="961" name="object 205">
              <a:extLst>
                <a:ext uri="{FF2B5EF4-FFF2-40B4-BE49-F238E27FC236}">
                  <a16:creationId xmlns:a16="http://schemas.microsoft.com/office/drawing/2014/main" id="{F454041F-CC27-48C5-B38A-D50CC73639A4}"/>
                </a:ext>
              </a:extLst>
            </p:cNvPr>
            <p:cNvSpPr txBox="1"/>
            <p:nvPr/>
          </p:nvSpPr>
          <p:spPr>
            <a:xfrm>
              <a:off x="6991191" y="5463994"/>
              <a:ext cx="685800" cy="456565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34290" rIns="0" bIns="0" rtlCol="0">
              <a:spAutoFit/>
            </a:bodyPr>
            <a:lstStyle/>
            <a:p>
              <a:pPr marL="171450" indent="-165735">
                <a:lnSpc>
                  <a:spcPct val="100000"/>
                </a:lnSpc>
                <a:spcBef>
                  <a:spcPts val="270"/>
                </a:spcBef>
              </a:pPr>
              <a:r>
                <a:rPr sz="600" b="1" spc="-5" dirty="0">
                  <a:latin typeface="Arial"/>
                  <a:cs typeface="Arial"/>
                </a:rPr>
                <a:t>P.5.8.4</a:t>
              </a:r>
              <a:r>
                <a:rPr sz="600" b="1" spc="-3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MOTS</a:t>
              </a:r>
              <a:r>
                <a:rPr sz="600" b="1" spc="-30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Cold </a:t>
              </a:r>
              <a:r>
                <a:rPr sz="600" b="1" spc="-15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Trap and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Shielding</a:t>
              </a:r>
              <a:endParaRPr sz="600">
                <a:latin typeface="Arial"/>
                <a:cs typeface="Arial"/>
              </a:endParaRPr>
            </a:p>
            <a:p>
              <a:pPr marL="86360">
                <a:lnSpc>
                  <a:spcPts val="715"/>
                </a:lnSpc>
              </a:pPr>
              <a:r>
                <a:rPr sz="600" spc="-5" dirty="0">
                  <a:latin typeface="Arial"/>
                  <a:cs typeface="Arial"/>
                </a:rPr>
                <a:t>Gr</a:t>
              </a:r>
              <a:r>
                <a:rPr sz="600" dirty="0">
                  <a:latin typeface="Arial"/>
                  <a:cs typeface="Arial"/>
                </a:rPr>
                <a:t>eg</a:t>
              </a:r>
              <a:r>
                <a:rPr sz="600" spc="-5" dirty="0">
                  <a:latin typeface="Arial"/>
                  <a:cs typeface="Arial"/>
                </a:rPr>
                <a:t> </a:t>
              </a:r>
              <a:r>
                <a:rPr sz="600" dirty="0">
                  <a:latin typeface="Arial"/>
                  <a:cs typeface="Arial"/>
                </a:rPr>
                <a:t>S</a:t>
              </a:r>
              <a:r>
                <a:rPr sz="600" spc="-5" dirty="0">
                  <a:latin typeface="Arial"/>
                  <a:cs typeface="Arial"/>
                </a:rPr>
                <a:t>te</a:t>
              </a:r>
              <a:r>
                <a:rPr sz="600" dirty="0">
                  <a:latin typeface="Arial"/>
                  <a:cs typeface="Arial"/>
                </a:rPr>
                <a:t>p</a:t>
              </a:r>
              <a:r>
                <a:rPr sz="600" spc="-5" dirty="0">
                  <a:latin typeface="Arial"/>
                  <a:cs typeface="Arial"/>
                </a:rPr>
                <a:t>hens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962" name="object 206">
              <a:extLst>
                <a:ext uri="{FF2B5EF4-FFF2-40B4-BE49-F238E27FC236}">
                  <a16:creationId xmlns:a16="http://schemas.microsoft.com/office/drawing/2014/main" id="{8C3C0D1C-F7FC-4B0A-92D2-B560FDB12922}"/>
                </a:ext>
              </a:extLst>
            </p:cNvPr>
            <p:cNvGrpSpPr/>
            <p:nvPr/>
          </p:nvGrpSpPr>
          <p:grpSpPr>
            <a:xfrm>
              <a:off x="7418957" y="3626121"/>
              <a:ext cx="1355090" cy="2312670"/>
              <a:chOff x="7418957" y="3626121"/>
              <a:chExt cx="1355090" cy="2312670"/>
            </a:xfrm>
          </p:grpSpPr>
          <p:sp>
            <p:nvSpPr>
              <p:cNvPr id="963" name="object 207">
                <a:extLst>
                  <a:ext uri="{FF2B5EF4-FFF2-40B4-BE49-F238E27FC236}">
                    <a16:creationId xmlns:a16="http://schemas.microsoft.com/office/drawing/2014/main" id="{0A2A1C3F-AC56-41CA-B585-25988521B905}"/>
                  </a:ext>
                </a:extLst>
              </p:cNvPr>
              <p:cNvSpPr/>
              <p:nvPr/>
            </p:nvSpPr>
            <p:spPr>
              <a:xfrm>
                <a:off x="7425307" y="3632471"/>
                <a:ext cx="308610" cy="2056764"/>
              </a:xfrm>
              <a:custGeom>
                <a:avLst/>
                <a:gdLst/>
                <a:ahLst/>
                <a:cxnLst/>
                <a:rect l="l" t="t" r="r" b="b"/>
                <a:pathLst>
                  <a:path w="308609" h="2056764">
                    <a:moveTo>
                      <a:pt x="0" y="0"/>
                    </a:moveTo>
                    <a:lnTo>
                      <a:pt x="0" y="57504"/>
                    </a:lnTo>
                    <a:lnTo>
                      <a:pt x="308577" y="57504"/>
                    </a:lnTo>
                    <a:lnTo>
                      <a:pt x="308577" y="2056375"/>
                    </a:lnTo>
                    <a:lnTo>
                      <a:pt x="251073" y="2056375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64" name="object 208">
                <a:extLst>
                  <a:ext uri="{FF2B5EF4-FFF2-40B4-BE49-F238E27FC236}">
                    <a16:creationId xmlns:a16="http://schemas.microsoft.com/office/drawing/2014/main" id="{50255FC1-FE86-48B0-80B9-F26A1625739A}"/>
                  </a:ext>
                </a:extLst>
              </p:cNvPr>
              <p:cNvPicPr/>
              <p:nvPr/>
            </p:nvPicPr>
            <p:blipFill>
              <a:blip r:embed="rId59" cstate="print"/>
              <a:stretch>
                <a:fillRect/>
              </a:stretch>
            </p:blipFill>
            <p:spPr>
              <a:xfrm>
                <a:off x="8083707" y="5478216"/>
                <a:ext cx="690109" cy="460516"/>
              </a:xfrm>
              <a:prstGeom prst="rect">
                <a:avLst/>
              </a:prstGeom>
            </p:spPr>
          </p:pic>
          <p:pic>
            <p:nvPicPr>
              <p:cNvPr id="965" name="object 209">
                <a:extLst>
                  <a:ext uri="{FF2B5EF4-FFF2-40B4-BE49-F238E27FC236}">
                    <a16:creationId xmlns:a16="http://schemas.microsoft.com/office/drawing/2014/main" id="{34728A9A-0F19-437A-B4F4-DC06E8F7C3AA}"/>
                  </a:ext>
                </a:extLst>
              </p:cNvPr>
              <p:cNvPicPr/>
              <p:nvPr/>
            </p:nvPicPr>
            <p:blipFill>
              <a:blip r:embed="rId58" cstate="print"/>
              <a:stretch>
                <a:fillRect/>
              </a:stretch>
            </p:blipFill>
            <p:spPr>
              <a:xfrm>
                <a:off x="8065140" y="5460451"/>
                <a:ext cx="685188" cy="456792"/>
              </a:xfrm>
              <a:prstGeom prst="rect">
                <a:avLst/>
              </a:prstGeom>
            </p:spPr>
          </p:pic>
        </p:grpSp>
        <p:sp>
          <p:nvSpPr>
            <p:cNvPr id="966" name="object 210">
              <a:extLst>
                <a:ext uri="{FF2B5EF4-FFF2-40B4-BE49-F238E27FC236}">
                  <a16:creationId xmlns:a16="http://schemas.microsoft.com/office/drawing/2014/main" id="{F9BCEA3E-B204-4005-9BF6-D4AA38133158}"/>
                </a:ext>
              </a:extLst>
            </p:cNvPr>
            <p:cNvSpPr txBox="1"/>
            <p:nvPr/>
          </p:nvSpPr>
          <p:spPr>
            <a:xfrm>
              <a:off x="8065140" y="5463994"/>
              <a:ext cx="685800" cy="456565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635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50"/>
                </a:spcBef>
              </a:pPr>
              <a:endParaRPr sz="500">
                <a:latin typeface="Times New Roman"/>
                <a:cs typeface="Times New Roman"/>
              </a:endParaRPr>
            </a:p>
            <a:p>
              <a:pPr marL="225425" marR="35560" indent="-181610">
                <a:lnSpc>
                  <a:spcPct val="100000"/>
                </a:lnSpc>
              </a:pPr>
              <a:r>
                <a:rPr sz="600" b="1" spc="-5" dirty="0">
                  <a:latin typeface="Arial"/>
                  <a:cs typeface="Arial"/>
                </a:rPr>
                <a:t>P.5.9.4</a:t>
              </a:r>
              <a:r>
                <a:rPr sz="600" b="1" spc="-3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PPU</a:t>
              </a:r>
              <a:r>
                <a:rPr sz="600" b="1" spc="-2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Test </a:t>
              </a:r>
              <a:r>
                <a:rPr sz="600" b="1" spc="-15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Target</a:t>
              </a:r>
              <a:endParaRPr sz="600">
                <a:latin typeface="Arial"/>
                <a:cs typeface="Arial"/>
              </a:endParaRPr>
            </a:p>
            <a:p>
              <a:pPr marL="121920">
                <a:lnSpc>
                  <a:spcPct val="100000"/>
                </a:lnSpc>
                <a:spcBef>
                  <a:spcPts val="5"/>
                </a:spcBef>
              </a:pPr>
              <a:r>
                <a:rPr sz="600" spc="-5" dirty="0">
                  <a:latin typeface="Arial"/>
                  <a:cs typeface="Arial"/>
                </a:rPr>
                <a:t>Dr</a:t>
              </a:r>
              <a:r>
                <a:rPr sz="600" dirty="0">
                  <a:latin typeface="Arial"/>
                  <a:cs typeface="Arial"/>
                </a:rPr>
                <a:t>ew</a:t>
              </a:r>
              <a:r>
                <a:rPr sz="600" spc="-5" dirty="0">
                  <a:latin typeface="Arial"/>
                  <a:cs typeface="Arial"/>
                </a:rPr>
                <a:t> Win</a:t>
              </a:r>
              <a:r>
                <a:rPr sz="600" dirty="0">
                  <a:latin typeface="Arial"/>
                  <a:cs typeface="Arial"/>
                </a:rPr>
                <a:t>d</a:t>
              </a:r>
              <a:r>
                <a:rPr sz="600" spc="-5" dirty="0">
                  <a:latin typeface="Arial"/>
                  <a:cs typeface="Arial"/>
                </a:rPr>
                <a:t>er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967" name="object 211">
              <a:extLst>
                <a:ext uri="{FF2B5EF4-FFF2-40B4-BE49-F238E27FC236}">
                  <a16:creationId xmlns:a16="http://schemas.microsoft.com/office/drawing/2014/main" id="{8EF06FA3-300E-463C-B97B-F7001D544AA8}"/>
                </a:ext>
              </a:extLst>
            </p:cNvPr>
            <p:cNvGrpSpPr/>
            <p:nvPr/>
          </p:nvGrpSpPr>
          <p:grpSpPr>
            <a:xfrm>
              <a:off x="3153001" y="3626121"/>
              <a:ext cx="5660390" cy="2069464"/>
              <a:chOff x="3153001" y="3626121"/>
              <a:chExt cx="5660390" cy="2069464"/>
            </a:xfrm>
          </p:grpSpPr>
          <p:sp>
            <p:nvSpPr>
              <p:cNvPr id="968" name="object 212">
                <a:extLst>
                  <a:ext uri="{FF2B5EF4-FFF2-40B4-BE49-F238E27FC236}">
                    <a16:creationId xmlns:a16="http://schemas.microsoft.com/office/drawing/2014/main" id="{FECB5DF5-BA07-4C3B-8EB7-D70825FAE4F2}"/>
                  </a:ext>
                </a:extLst>
              </p:cNvPr>
              <p:cNvSpPr/>
              <p:nvPr/>
            </p:nvSpPr>
            <p:spPr>
              <a:xfrm>
                <a:off x="8384246" y="3632471"/>
                <a:ext cx="422909" cy="2056764"/>
              </a:xfrm>
              <a:custGeom>
                <a:avLst/>
                <a:gdLst/>
                <a:ahLst/>
                <a:cxnLst/>
                <a:rect l="l" t="t" r="r" b="b"/>
                <a:pathLst>
                  <a:path w="422909" h="2056764">
                    <a:moveTo>
                      <a:pt x="0" y="0"/>
                    </a:moveTo>
                    <a:lnTo>
                      <a:pt x="0" y="57504"/>
                    </a:lnTo>
                    <a:lnTo>
                      <a:pt x="422775" y="57504"/>
                    </a:lnTo>
                    <a:lnTo>
                      <a:pt x="422775" y="2056375"/>
                    </a:lnTo>
                    <a:lnTo>
                      <a:pt x="366081" y="2056375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69" name="object 213">
                <a:extLst>
                  <a:ext uri="{FF2B5EF4-FFF2-40B4-BE49-F238E27FC236}">
                    <a16:creationId xmlns:a16="http://schemas.microsoft.com/office/drawing/2014/main" id="{A6ED6804-0C30-4797-83AC-3EA6DA11DCFB}"/>
                  </a:ext>
                </a:extLst>
              </p:cNvPr>
              <p:cNvPicPr/>
              <p:nvPr/>
            </p:nvPicPr>
            <p:blipFill>
              <a:blip r:embed="rId60" cstate="print"/>
              <a:stretch>
                <a:fillRect/>
              </a:stretch>
            </p:blipFill>
            <p:spPr>
              <a:xfrm>
                <a:off x="3171568" y="3764052"/>
                <a:ext cx="690109" cy="460093"/>
              </a:xfrm>
              <a:prstGeom prst="rect">
                <a:avLst/>
              </a:prstGeom>
            </p:spPr>
          </p:pic>
          <p:pic>
            <p:nvPicPr>
              <p:cNvPr id="970" name="object 214">
                <a:extLst>
                  <a:ext uri="{FF2B5EF4-FFF2-40B4-BE49-F238E27FC236}">
                    <a16:creationId xmlns:a16="http://schemas.microsoft.com/office/drawing/2014/main" id="{6C1460B0-20C2-4B26-BC5C-C743A05FA7A6}"/>
                  </a:ext>
                </a:extLst>
              </p:cNvPr>
              <p:cNvPicPr/>
              <p:nvPr/>
            </p:nvPicPr>
            <p:blipFill>
              <a:blip r:embed="rId42" cstate="print"/>
              <a:stretch>
                <a:fillRect/>
              </a:stretch>
            </p:blipFill>
            <p:spPr>
              <a:xfrm>
                <a:off x="3153001" y="3746669"/>
                <a:ext cx="685188" cy="456792"/>
              </a:xfrm>
              <a:prstGeom prst="rect">
                <a:avLst/>
              </a:prstGeom>
            </p:spPr>
          </p:pic>
        </p:grpSp>
        <p:sp>
          <p:nvSpPr>
            <p:cNvPr id="971" name="object 215">
              <a:extLst>
                <a:ext uri="{FF2B5EF4-FFF2-40B4-BE49-F238E27FC236}">
                  <a16:creationId xmlns:a16="http://schemas.microsoft.com/office/drawing/2014/main" id="{A79FACD8-85B8-4D0F-8D8C-BFF09DA2BA97}"/>
                </a:ext>
              </a:extLst>
            </p:cNvPr>
            <p:cNvSpPr txBox="1"/>
            <p:nvPr/>
          </p:nvSpPr>
          <p:spPr>
            <a:xfrm>
              <a:off x="3153001" y="3747884"/>
              <a:ext cx="685800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1270" algn="ctr">
                <a:lnSpc>
                  <a:spcPts val="655"/>
                </a:lnSpc>
              </a:pPr>
              <a:r>
                <a:rPr sz="600" b="1" spc="-5" dirty="0">
                  <a:latin typeface="Arial"/>
                  <a:cs typeface="Arial"/>
                </a:rPr>
                <a:t>P.5.4.1</a:t>
              </a:r>
              <a:endParaRPr sz="600">
                <a:latin typeface="Arial"/>
                <a:cs typeface="Arial"/>
              </a:endParaRPr>
            </a:p>
            <a:p>
              <a:pPr marL="32384" marR="22225" algn="ctr">
                <a:lnSpc>
                  <a:spcPct val="100000"/>
                </a:lnSpc>
              </a:pPr>
              <a:r>
                <a:rPr sz="600" b="1" spc="-5" dirty="0">
                  <a:latin typeface="Arial"/>
                  <a:cs typeface="Arial"/>
                </a:rPr>
                <a:t>M</a:t>
              </a:r>
              <a:r>
                <a:rPr sz="600" b="1" dirty="0">
                  <a:latin typeface="Arial"/>
                  <a:cs typeface="Arial"/>
                </a:rPr>
                <a:t>a</a:t>
              </a:r>
              <a:r>
                <a:rPr sz="600" b="1" spc="-5" dirty="0">
                  <a:latin typeface="Arial"/>
                  <a:cs typeface="Arial"/>
                </a:rPr>
                <a:t>na</a:t>
              </a:r>
              <a:r>
                <a:rPr sz="600" b="1" dirty="0">
                  <a:latin typeface="Arial"/>
                  <a:cs typeface="Arial"/>
                </a:rPr>
                <a:t>g</a:t>
              </a:r>
              <a:r>
                <a:rPr sz="600" b="1" spc="-5" dirty="0">
                  <a:latin typeface="Arial"/>
                  <a:cs typeface="Arial"/>
                </a:rPr>
                <a:t>e</a:t>
              </a:r>
              <a:r>
                <a:rPr sz="600" b="1" dirty="0">
                  <a:latin typeface="Arial"/>
                  <a:cs typeface="Arial"/>
                </a:rPr>
                <a:t>m</a:t>
              </a:r>
              <a:r>
                <a:rPr sz="600" b="1" spc="-5" dirty="0">
                  <a:latin typeface="Arial"/>
                  <a:cs typeface="Arial"/>
                </a:rPr>
                <a:t>en</a:t>
              </a:r>
              <a:r>
                <a:rPr sz="600" b="1" dirty="0">
                  <a:latin typeface="Arial"/>
                  <a:cs typeface="Arial"/>
                </a:rPr>
                <a:t>t </a:t>
              </a:r>
              <a:r>
                <a:rPr sz="600" b="1" spc="-5" dirty="0">
                  <a:latin typeface="Arial"/>
                  <a:cs typeface="Arial"/>
                </a:rPr>
                <a:t>a</a:t>
              </a:r>
              <a:r>
                <a:rPr sz="600" b="1" dirty="0">
                  <a:latin typeface="Arial"/>
                  <a:cs typeface="Arial"/>
                </a:rPr>
                <a:t>nd  </a:t>
              </a:r>
              <a:r>
                <a:rPr sz="600" b="1" spc="-5" dirty="0">
                  <a:latin typeface="Arial"/>
                  <a:cs typeface="Arial"/>
                </a:rPr>
                <a:t>System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Integration </a:t>
              </a:r>
              <a:r>
                <a:rPr sz="600" b="1" spc="5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Bernie</a:t>
              </a:r>
              <a:r>
                <a:rPr sz="600" spc="-15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Riemer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972" name="object 216">
              <a:extLst>
                <a:ext uri="{FF2B5EF4-FFF2-40B4-BE49-F238E27FC236}">
                  <a16:creationId xmlns:a16="http://schemas.microsoft.com/office/drawing/2014/main" id="{2B7F487A-884B-4D0D-9029-01282BEC675E}"/>
                </a:ext>
              </a:extLst>
            </p:cNvPr>
            <p:cNvGrpSpPr/>
            <p:nvPr/>
          </p:nvGrpSpPr>
          <p:grpSpPr>
            <a:xfrm>
              <a:off x="3089957" y="3626121"/>
              <a:ext cx="772160" cy="1168400"/>
              <a:chOff x="3089957" y="3626121"/>
              <a:chExt cx="772160" cy="1168400"/>
            </a:xfrm>
          </p:grpSpPr>
          <p:sp>
            <p:nvSpPr>
              <p:cNvPr id="973" name="object 217">
                <a:extLst>
                  <a:ext uri="{FF2B5EF4-FFF2-40B4-BE49-F238E27FC236}">
                    <a16:creationId xmlns:a16="http://schemas.microsoft.com/office/drawing/2014/main" id="{F9FBDF39-203D-4BB4-BC34-D704527F4F9B}"/>
                  </a:ext>
                </a:extLst>
              </p:cNvPr>
              <p:cNvSpPr/>
              <p:nvPr/>
            </p:nvSpPr>
            <p:spPr>
              <a:xfrm>
                <a:off x="3096307" y="3632471"/>
                <a:ext cx="422275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422275" h="342900">
                    <a:moveTo>
                      <a:pt x="421966" y="0"/>
                    </a:moveTo>
                    <a:lnTo>
                      <a:pt x="421966" y="57504"/>
                    </a:lnTo>
                    <a:lnTo>
                      <a:pt x="0" y="57504"/>
                    </a:lnTo>
                    <a:lnTo>
                      <a:pt x="0" y="342594"/>
                    </a:lnTo>
                    <a:lnTo>
                      <a:pt x="56694" y="342594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74" name="object 218">
                <a:extLst>
                  <a:ext uri="{FF2B5EF4-FFF2-40B4-BE49-F238E27FC236}">
                    <a16:creationId xmlns:a16="http://schemas.microsoft.com/office/drawing/2014/main" id="{57CB3D03-B184-4CB9-BA56-BAC6A14267D4}"/>
                  </a:ext>
                </a:extLst>
              </p:cNvPr>
              <p:cNvPicPr/>
              <p:nvPr/>
            </p:nvPicPr>
            <p:blipFill>
              <a:blip r:embed="rId61" cstate="print"/>
              <a:stretch>
                <a:fillRect/>
              </a:stretch>
            </p:blipFill>
            <p:spPr>
              <a:xfrm>
                <a:off x="3171568" y="4334233"/>
                <a:ext cx="690109" cy="460093"/>
              </a:xfrm>
              <a:prstGeom prst="rect">
                <a:avLst/>
              </a:prstGeom>
            </p:spPr>
          </p:pic>
          <p:pic>
            <p:nvPicPr>
              <p:cNvPr id="975" name="object 219">
                <a:extLst>
                  <a:ext uri="{FF2B5EF4-FFF2-40B4-BE49-F238E27FC236}">
                    <a16:creationId xmlns:a16="http://schemas.microsoft.com/office/drawing/2014/main" id="{D879AEA2-2F70-4D03-BCD7-C5BE727058CB}"/>
                  </a:ext>
                </a:extLst>
              </p:cNvPr>
              <p:cNvPicPr/>
              <p:nvPr/>
            </p:nvPicPr>
            <p:blipFill>
              <a:blip r:embed="rId44" cstate="print"/>
              <a:stretch>
                <a:fillRect/>
              </a:stretch>
            </p:blipFill>
            <p:spPr>
              <a:xfrm>
                <a:off x="3153001" y="4317660"/>
                <a:ext cx="685188" cy="456792"/>
              </a:xfrm>
              <a:prstGeom prst="rect">
                <a:avLst/>
              </a:prstGeom>
            </p:spPr>
          </p:pic>
        </p:grpSp>
        <p:sp>
          <p:nvSpPr>
            <p:cNvPr id="976" name="object 220">
              <a:extLst>
                <a:ext uri="{FF2B5EF4-FFF2-40B4-BE49-F238E27FC236}">
                  <a16:creationId xmlns:a16="http://schemas.microsoft.com/office/drawing/2014/main" id="{2018277F-F24C-4116-AAB9-3638B0894B2B}"/>
                </a:ext>
              </a:extLst>
            </p:cNvPr>
            <p:cNvSpPr txBox="1"/>
            <p:nvPr/>
          </p:nvSpPr>
          <p:spPr>
            <a:xfrm>
              <a:off x="3153001" y="4317660"/>
              <a:ext cx="685800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38735" rIns="0" bIns="0" rtlCol="0">
              <a:spAutoFit/>
            </a:bodyPr>
            <a:lstStyle/>
            <a:p>
              <a:pPr marL="99060" marR="3810" indent="-86995">
                <a:lnSpc>
                  <a:spcPct val="100000"/>
                </a:lnSpc>
                <a:spcBef>
                  <a:spcPts val="305"/>
                </a:spcBef>
              </a:pPr>
              <a:r>
                <a:rPr sz="600" b="1" dirty="0">
                  <a:latin typeface="Arial"/>
                  <a:cs typeface="Arial"/>
                </a:rPr>
                <a:t>P</a:t>
              </a:r>
              <a:r>
                <a:rPr sz="600" b="1" spc="-5" dirty="0">
                  <a:latin typeface="Arial"/>
                  <a:cs typeface="Arial"/>
                </a:rPr>
                <a:t>.5.</a:t>
              </a:r>
              <a:r>
                <a:rPr sz="600" b="1" dirty="0">
                  <a:latin typeface="Arial"/>
                  <a:cs typeface="Arial"/>
                </a:rPr>
                <a:t>4</a:t>
              </a:r>
              <a:r>
                <a:rPr sz="600" b="1" spc="-5" dirty="0">
                  <a:latin typeface="Arial"/>
                  <a:cs typeface="Arial"/>
                </a:rPr>
                <a:t>.</a:t>
              </a:r>
              <a:r>
                <a:rPr sz="600" b="1" dirty="0">
                  <a:latin typeface="Arial"/>
                  <a:cs typeface="Arial"/>
                </a:rPr>
                <a:t>2</a:t>
              </a:r>
              <a:r>
                <a:rPr sz="600" b="1" spc="-5" dirty="0">
                  <a:latin typeface="Arial"/>
                  <a:cs typeface="Arial"/>
                </a:rPr>
                <a:t> O</a:t>
              </a:r>
              <a:r>
                <a:rPr sz="600" b="1" dirty="0">
                  <a:latin typeface="Arial"/>
                  <a:cs typeface="Arial"/>
                </a:rPr>
                <a:t>r</a:t>
              </a:r>
              <a:r>
                <a:rPr sz="600" b="1" spc="-5" dirty="0">
                  <a:latin typeface="Arial"/>
                  <a:cs typeface="Arial"/>
                </a:rPr>
                <a:t>t</a:t>
              </a:r>
              <a:r>
                <a:rPr sz="600" b="1" dirty="0">
                  <a:latin typeface="Arial"/>
                  <a:cs typeface="Arial"/>
                </a:rPr>
                <a:t>h</a:t>
              </a:r>
              <a:r>
                <a:rPr sz="600" b="1" spc="-5" dirty="0">
                  <a:latin typeface="Arial"/>
                  <a:cs typeface="Arial"/>
                </a:rPr>
                <a:t>o-</a:t>
              </a:r>
              <a:r>
                <a:rPr sz="600" b="1" dirty="0">
                  <a:latin typeface="Arial"/>
                  <a:cs typeface="Arial"/>
                </a:rPr>
                <a:t>P</a:t>
              </a:r>
              <a:r>
                <a:rPr sz="600" b="1" spc="-5" dirty="0">
                  <a:latin typeface="Arial"/>
                  <a:cs typeface="Arial"/>
                </a:rPr>
                <a:t>a</a:t>
              </a:r>
              <a:r>
                <a:rPr sz="600" b="1" dirty="0">
                  <a:latin typeface="Arial"/>
                  <a:cs typeface="Arial"/>
                </a:rPr>
                <a:t>ra  </a:t>
              </a:r>
              <a:r>
                <a:rPr sz="600" b="1" spc="-5" dirty="0">
                  <a:latin typeface="Arial"/>
                  <a:cs typeface="Arial"/>
                </a:rPr>
                <a:t>Hydrogen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Converters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Bernie</a:t>
              </a:r>
              <a:r>
                <a:rPr sz="600" spc="-15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Riemer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977" name="object 221">
              <a:extLst>
                <a:ext uri="{FF2B5EF4-FFF2-40B4-BE49-F238E27FC236}">
                  <a16:creationId xmlns:a16="http://schemas.microsoft.com/office/drawing/2014/main" id="{907AA242-BB39-4757-9ACB-0BA067026BDA}"/>
                </a:ext>
              </a:extLst>
            </p:cNvPr>
            <p:cNvGrpSpPr/>
            <p:nvPr/>
          </p:nvGrpSpPr>
          <p:grpSpPr>
            <a:xfrm>
              <a:off x="3089957" y="3626121"/>
              <a:ext cx="772160" cy="1743075"/>
              <a:chOff x="3089957" y="3626121"/>
              <a:chExt cx="772160" cy="1743075"/>
            </a:xfrm>
          </p:grpSpPr>
          <p:sp>
            <p:nvSpPr>
              <p:cNvPr id="978" name="object 222">
                <a:extLst>
                  <a:ext uri="{FF2B5EF4-FFF2-40B4-BE49-F238E27FC236}">
                    <a16:creationId xmlns:a16="http://schemas.microsoft.com/office/drawing/2014/main" id="{3E118D0B-5FDC-4477-8031-090E07266A55}"/>
                  </a:ext>
                </a:extLst>
              </p:cNvPr>
              <p:cNvSpPr/>
              <p:nvPr/>
            </p:nvSpPr>
            <p:spPr>
              <a:xfrm>
                <a:off x="3096307" y="3632471"/>
                <a:ext cx="422275" cy="913765"/>
              </a:xfrm>
              <a:custGeom>
                <a:avLst/>
                <a:gdLst/>
                <a:ahLst/>
                <a:cxnLst/>
                <a:rect l="l" t="t" r="r" b="b"/>
                <a:pathLst>
                  <a:path w="422275" h="913764">
                    <a:moveTo>
                      <a:pt x="421966" y="0"/>
                    </a:moveTo>
                    <a:lnTo>
                      <a:pt x="421966" y="57504"/>
                    </a:lnTo>
                    <a:lnTo>
                      <a:pt x="0" y="57504"/>
                    </a:lnTo>
                    <a:lnTo>
                      <a:pt x="0" y="913584"/>
                    </a:lnTo>
                    <a:lnTo>
                      <a:pt x="56694" y="913584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79" name="object 223">
                <a:extLst>
                  <a:ext uri="{FF2B5EF4-FFF2-40B4-BE49-F238E27FC236}">
                    <a16:creationId xmlns:a16="http://schemas.microsoft.com/office/drawing/2014/main" id="{A84C13B9-2927-4FCD-B20A-6586C0A8AB39}"/>
                  </a:ext>
                </a:extLst>
              </p:cNvPr>
              <p:cNvPicPr/>
              <p:nvPr/>
            </p:nvPicPr>
            <p:blipFill>
              <a:blip r:embed="rId62" cstate="print"/>
              <a:stretch>
                <a:fillRect/>
              </a:stretch>
            </p:blipFill>
            <p:spPr>
              <a:xfrm>
                <a:off x="3171568" y="4908837"/>
                <a:ext cx="690109" cy="460093"/>
              </a:xfrm>
              <a:prstGeom prst="rect">
                <a:avLst/>
              </a:prstGeom>
            </p:spPr>
          </p:pic>
          <p:pic>
            <p:nvPicPr>
              <p:cNvPr id="980" name="object 224">
                <a:extLst>
                  <a:ext uri="{FF2B5EF4-FFF2-40B4-BE49-F238E27FC236}">
                    <a16:creationId xmlns:a16="http://schemas.microsoft.com/office/drawing/2014/main" id="{C5AC81DD-3E08-4772-A90C-5C0A3AC9EEDD}"/>
                  </a:ext>
                </a:extLst>
              </p:cNvPr>
              <p:cNvPicPr/>
              <p:nvPr/>
            </p:nvPicPr>
            <p:blipFill>
              <a:blip r:embed="rId63" cstate="print"/>
              <a:stretch>
                <a:fillRect/>
              </a:stretch>
            </p:blipFill>
            <p:spPr>
              <a:xfrm>
                <a:off x="3153001" y="4888650"/>
                <a:ext cx="685188" cy="457602"/>
              </a:xfrm>
              <a:prstGeom prst="rect">
                <a:avLst/>
              </a:prstGeom>
            </p:spPr>
          </p:pic>
        </p:grpSp>
        <p:sp>
          <p:nvSpPr>
            <p:cNvPr id="981" name="object 225">
              <a:extLst>
                <a:ext uri="{FF2B5EF4-FFF2-40B4-BE49-F238E27FC236}">
                  <a16:creationId xmlns:a16="http://schemas.microsoft.com/office/drawing/2014/main" id="{7CFE2E75-A151-4E2C-90DA-E63BA8880ED9}"/>
                </a:ext>
              </a:extLst>
            </p:cNvPr>
            <p:cNvSpPr txBox="1"/>
            <p:nvPr/>
          </p:nvSpPr>
          <p:spPr>
            <a:xfrm>
              <a:off x="3153001" y="4891435"/>
              <a:ext cx="685800" cy="457834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35560" rIns="0" bIns="0" rtlCol="0">
              <a:spAutoFit/>
            </a:bodyPr>
            <a:lstStyle/>
            <a:p>
              <a:pPr marL="165100" marR="3810" indent="-152400">
                <a:lnSpc>
                  <a:spcPct val="100000"/>
                </a:lnSpc>
                <a:spcBef>
                  <a:spcPts val="280"/>
                </a:spcBef>
              </a:pPr>
              <a:r>
                <a:rPr sz="600" b="1" dirty="0">
                  <a:latin typeface="Arial"/>
                  <a:cs typeface="Arial"/>
                </a:rPr>
                <a:t>P</a:t>
              </a:r>
              <a:r>
                <a:rPr sz="600" b="1" spc="-5" dirty="0">
                  <a:latin typeface="Arial"/>
                  <a:cs typeface="Arial"/>
                </a:rPr>
                <a:t>.5.</a:t>
              </a:r>
              <a:r>
                <a:rPr sz="600" b="1" dirty="0">
                  <a:latin typeface="Arial"/>
                  <a:cs typeface="Arial"/>
                </a:rPr>
                <a:t>4</a:t>
              </a:r>
              <a:r>
                <a:rPr sz="600" b="1" spc="-5" dirty="0">
                  <a:latin typeface="Arial"/>
                  <a:cs typeface="Arial"/>
                </a:rPr>
                <a:t>.</a:t>
              </a:r>
              <a:r>
                <a:rPr sz="600" b="1" dirty="0">
                  <a:latin typeface="Arial"/>
                  <a:cs typeface="Arial"/>
                </a:rPr>
                <a:t>3</a:t>
              </a:r>
              <a:r>
                <a:rPr sz="600" b="1" spc="-5" dirty="0">
                  <a:latin typeface="Arial"/>
                  <a:cs typeface="Arial"/>
                </a:rPr>
                <a:t> O</a:t>
              </a:r>
              <a:r>
                <a:rPr sz="600" b="1" dirty="0">
                  <a:latin typeface="Arial"/>
                  <a:cs typeface="Arial"/>
                </a:rPr>
                <a:t>r</a:t>
              </a:r>
              <a:r>
                <a:rPr sz="600" b="1" spc="-5" dirty="0">
                  <a:latin typeface="Arial"/>
                  <a:cs typeface="Arial"/>
                </a:rPr>
                <a:t>t</a:t>
              </a:r>
              <a:r>
                <a:rPr sz="600" b="1" dirty="0">
                  <a:latin typeface="Arial"/>
                  <a:cs typeface="Arial"/>
                </a:rPr>
                <a:t>h</a:t>
              </a:r>
              <a:r>
                <a:rPr sz="600" b="1" spc="-5" dirty="0">
                  <a:latin typeface="Arial"/>
                  <a:cs typeface="Arial"/>
                </a:rPr>
                <a:t>o-</a:t>
              </a:r>
              <a:r>
                <a:rPr sz="600" b="1" dirty="0">
                  <a:latin typeface="Arial"/>
                  <a:cs typeface="Arial"/>
                </a:rPr>
                <a:t>P</a:t>
              </a:r>
              <a:r>
                <a:rPr sz="600" b="1" spc="-5" dirty="0">
                  <a:latin typeface="Arial"/>
                  <a:cs typeface="Arial"/>
                </a:rPr>
                <a:t>a</a:t>
              </a:r>
              <a:r>
                <a:rPr sz="600" b="1" dirty="0">
                  <a:latin typeface="Arial"/>
                  <a:cs typeface="Arial"/>
                </a:rPr>
                <a:t>ra  </a:t>
              </a:r>
              <a:r>
                <a:rPr sz="600" b="1" spc="-5" dirty="0">
                  <a:latin typeface="Arial"/>
                  <a:cs typeface="Arial"/>
                </a:rPr>
                <a:t>Hydrogen</a:t>
              </a:r>
              <a:endParaRPr sz="600">
                <a:latin typeface="Arial"/>
                <a:cs typeface="Arial"/>
              </a:endParaRPr>
            </a:p>
            <a:p>
              <a:pPr marL="59690">
                <a:lnSpc>
                  <a:spcPts val="715"/>
                </a:lnSpc>
                <a:spcBef>
                  <a:spcPts val="5"/>
                </a:spcBef>
              </a:pPr>
              <a:r>
                <a:rPr sz="600" b="1" spc="-5" dirty="0">
                  <a:latin typeface="Arial"/>
                  <a:cs typeface="Arial"/>
                </a:rPr>
                <a:t>Converter</a:t>
              </a:r>
              <a:r>
                <a:rPr sz="600" b="1" spc="-2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Diag.</a:t>
              </a:r>
              <a:endParaRPr sz="600">
                <a:latin typeface="Arial"/>
                <a:cs typeface="Arial"/>
              </a:endParaRPr>
            </a:p>
            <a:p>
              <a:pPr marL="99060">
                <a:lnSpc>
                  <a:spcPts val="715"/>
                </a:lnSpc>
              </a:pPr>
              <a:r>
                <a:rPr sz="600" spc="-5" dirty="0">
                  <a:latin typeface="Arial"/>
                  <a:cs typeface="Arial"/>
                </a:rPr>
                <a:t>Bernie</a:t>
              </a:r>
              <a:r>
                <a:rPr sz="600" spc="-4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Riemer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982" name="object 226">
              <a:extLst>
                <a:ext uri="{FF2B5EF4-FFF2-40B4-BE49-F238E27FC236}">
                  <a16:creationId xmlns:a16="http://schemas.microsoft.com/office/drawing/2014/main" id="{9447F4FE-F1EE-4789-8676-3410A610EE5D}"/>
                </a:ext>
              </a:extLst>
            </p:cNvPr>
            <p:cNvGrpSpPr/>
            <p:nvPr/>
          </p:nvGrpSpPr>
          <p:grpSpPr>
            <a:xfrm>
              <a:off x="3089957" y="3626121"/>
              <a:ext cx="772160" cy="2312670"/>
              <a:chOff x="3089957" y="3626121"/>
              <a:chExt cx="772160" cy="2312670"/>
            </a:xfrm>
          </p:grpSpPr>
          <p:sp>
            <p:nvSpPr>
              <p:cNvPr id="983" name="object 227">
                <a:extLst>
                  <a:ext uri="{FF2B5EF4-FFF2-40B4-BE49-F238E27FC236}">
                    <a16:creationId xmlns:a16="http://schemas.microsoft.com/office/drawing/2014/main" id="{B1127EE4-F8E6-4650-93D9-9B05A7E114E4}"/>
                  </a:ext>
                </a:extLst>
              </p:cNvPr>
              <p:cNvSpPr/>
              <p:nvPr/>
            </p:nvSpPr>
            <p:spPr>
              <a:xfrm>
                <a:off x="3096307" y="3632471"/>
                <a:ext cx="422275" cy="1484630"/>
              </a:xfrm>
              <a:custGeom>
                <a:avLst/>
                <a:gdLst/>
                <a:ahLst/>
                <a:cxnLst/>
                <a:rect l="l" t="t" r="r" b="b"/>
                <a:pathLst>
                  <a:path w="422275" h="1484629">
                    <a:moveTo>
                      <a:pt x="421966" y="0"/>
                    </a:moveTo>
                    <a:lnTo>
                      <a:pt x="421966" y="57504"/>
                    </a:lnTo>
                    <a:lnTo>
                      <a:pt x="0" y="57504"/>
                    </a:lnTo>
                    <a:lnTo>
                      <a:pt x="0" y="1484575"/>
                    </a:lnTo>
                    <a:lnTo>
                      <a:pt x="56694" y="1484575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84" name="object 228">
                <a:extLst>
                  <a:ext uri="{FF2B5EF4-FFF2-40B4-BE49-F238E27FC236}">
                    <a16:creationId xmlns:a16="http://schemas.microsoft.com/office/drawing/2014/main" id="{ACFC2D80-4D75-4A1E-A8D8-1DF7DA744C2A}"/>
                  </a:ext>
                </a:extLst>
              </p:cNvPr>
              <p:cNvPicPr/>
              <p:nvPr/>
            </p:nvPicPr>
            <p:blipFill>
              <a:blip r:embed="rId64" cstate="print"/>
              <a:stretch>
                <a:fillRect/>
              </a:stretch>
            </p:blipFill>
            <p:spPr>
              <a:xfrm>
                <a:off x="3171568" y="5478216"/>
                <a:ext cx="690109" cy="460516"/>
              </a:xfrm>
              <a:prstGeom prst="rect">
                <a:avLst/>
              </a:prstGeom>
            </p:spPr>
          </p:pic>
          <p:pic>
            <p:nvPicPr>
              <p:cNvPr id="985" name="object 229">
                <a:extLst>
                  <a:ext uri="{FF2B5EF4-FFF2-40B4-BE49-F238E27FC236}">
                    <a16:creationId xmlns:a16="http://schemas.microsoft.com/office/drawing/2014/main" id="{1CE0B610-9BE3-48CF-80C1-6C09282E09A7}"/>
                  </a:ext>
                </a:extLst>
              </p:cNvPr>
              <p:cNvPicPr/>
              <p:nvPr/>
            </p:nvPicPr>
            <p:blipFill>
              <a:blip r:embed="rId58" cstate="print"/>
              <a:stretch>
                <a:fillRect/>
              </a:stretch>
            </p:blipFill>
            <p:spPr>
              <a:xfrm>
                <a:off x="3153001" y="5460451"/>
                <a:ext cx="685188" cy="456792"/>
              </a:xfrm>
              <a:prstGeom prst="rect">
                <a:avLst/>
              </a:prstGeom>
            </p:spPr>
          </p:pic>
        </p:grpSp>
        <p:sp>
          <p:nvSpPr>
            <p:cNvPr id="986" name="object 230">
              <a:extLst>
                <a:ext uri="{FF2B5EF4-FFF2-40B4-BE49-F238E27FC236}">
                  <a16:creationId xmlns:a16="http://schemas.microsoft.com/office/drawing/2014/main" id="{94AA9779-0E3B-45D4-A1FA-51A59DAAB9A1}"/>
                </a:ext>
              </a:extLst>
            </p:cNvPr>
            <p:cNvSpPr txBox="1"/>
            <p:nvPr/>
          </p:nvSpPr>
          <p:spPr>
            <a:xfrm>
              <a:off x="3153001" y="5463994"/>
              <a:ext cx="685800" cy="456565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635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50"/>
                </a:spcBef>
              </a:pPr>
              <a:endParaRPr sz="500">
                <a:latin typeface="Times New Roman"/>
                <a:cs typeface="Times New Roman"/>
              </a:endParaRPr>
            </a:p>
            <a:p>
              <a:pPr marL="99060" marR="26034" indent="-66040">
                <a:lnSpc>
                  <a:spcPct val="100000"/>
                </a:lnSpc>
              </a:pPr>
              <a:r>
                <a:rPr sz="600" b="1" dirty="0">
                  <a:latin typeface="Arial"/>
                  <a:cs typeface="Arial"/>
                </a:rPr>
                <a:t>P</a:t>
              </a:r>
              <a:r>
                <a:rPr sz="600" b="1" spc="-5" dirty="0">
                  <a:latin typeface="Arial"/>
                  <a:cs typeface="Arial"/>
                </a:rPr>
                <a:t>.5.</a:t>
              </a:r>
              <a:r>
                <a:rPr sz="600" b="1" dirty="0">
                  <a:latin typeface="Arial"/>
                  <a:cs typeface="Arial"/>
                </a:rPr>
                <a:t>4</a:t>
              </a:r>
              <a:r>
                <a:rPr sz="600" b="1" spc="-5" dirty="0">
                  <a:latin typeface="Arial"/>
                  <a:cs typeface="Arial"/>
                </a:rPr>
                <a:t>.</a:t>
              </a:r>
              <a:r>
                <a:rPr sz="600" b="1" dirty="0">
                  <a:latin typeface="Arial"/>
                  <a:cs typeface="Arial"/>
                </a:rPr>
                <a:t>4</a:t>
              </a:r>
              <a:r>
                <a:rPr sz="600" b="1" spc="-5" dirty="0">
                  <a:latin typeface="Arial"/>
                  <a:cs typeface="Arial"/>
                </a:rPr>
                <a:t> Hy</a:t>
              </a:r>
              <a:r>
                <a:rPr sz="600" b="1" dirty="0">
                  <a:latin typeface="Arial"/>
                  <a:cs typeface="Arial"/>
                </a:rPr>
                <a:t>d</a:t>
              </a:r>
              <a:r>
                <a:rPr sz="600" b="1" spc="-5" dirty="0">
                  <a:latin typeface="Arial"/>
                  <a:cs typeface="Arial"/>
                </a:rPr>
                <a:t>r</a:t>
              </a:r>
              <a:r>
                <a:rPr sz="600" b="1" dirty="0">
                  <a:latin typeface="Arial"/>
                  <a:cs typeface="Arial"/>
                </a:rPr>
                <a:t>o</a:t>
              </a:r>
              <a:r>
                <a:rPr sz="600" b="1" spc="-5" dirty="0">
                  <a:latin typeface="Arial"/>
                  <a:cs typeface="Arial"/>
                </a:rPr>
                <a:t>gen  Refill System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Bernie</a:t>
              </a:r>
              <a:r>
                <a:rPr sz="600" spc="-2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Riemer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987" name="object 231">
              <a:extLst>
                <a:ext uri="{FF2B5EF4-FFF2-40B4-BE49-F238E27FC236}">
                  <a16:creationId xmlns:a16="http://schemas.microsoft.com/office/drawing/2014/main" id="{71C3497C-0D7C-4049-85F6-2C19964E484F}"/>
                </a:ext>
              </a:extLst>
            </p:cNvPr>
            <p:cNvGrpSpPr/>
            <p:nvPr/>
          </p:nvGrpSpPr>
          <p:grpSpPr>
            <a:xfrm>
              <a:off x="3089957" y="2950522"/>
              <a:ext cx="7668259" cy="2745105"/>
              <a:chOff x="3089957" y="2950522"/>
              <a:chExt cx="7668259" cy="2745105"/>
            </a:xfrm>
          </p:grpSpPr>
          <p:sp>
            <p:nvSpPr>
              <p:cNvPr id="988" name="object 232">
                <a:extLst>
                  <a:ext uri="{FF2B5EF4-FFF2-40B4-BE49-F238E27FC236}">
                    <a16:creationId xmlns:a16="http://schemas.microsoft.com/office/drawing/2014/main" id="{94499341-4C17-4031-BA02-DBAAEF00FD87}"/>
                  </a:ext>
                </a:extLst>
              </p:cNvPr>
              <p:cNvSpPr/>
              <p:nvPr/>
            </p:nvSpPr>
            <p:spPr>
              <a:xfrm>
                <a:off x="3096307" y="3632471"/>
                <a:ext cx="422275" cy="2056764"/>
              </a:xfrm>
              <a:custGeom>
                <a:avLst/>
                <a:gdLst/>
                <a:ahLst/>
                <a:cxnLst/>
                <a:rect l="l" t="t" r="r" b="b"/>
                <a:pathLst>
                  <a:path w="422275" h="2056764">
                    <a:moveTo>
                      <a:pt x="421966" y="0"/>
                    </a:moveTo>
                    <a:lnTo>
                      <a:pt x="421966" y="57504"/>
                    </a:lnTo>
                    <a:lnTo>
                      <a:pt x="0" y="57504"/>
                    </a:lnTo>
                    <a:lnTo>
                      <a:pt x="0" y="2056375"/>
                    </a:lnTo>
                    <a:lnTo>
                      <a:pt x="56694" y="2056375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89" name="object 233">
                <a:extLst>
                  <a:ext uri="{FF2B5EF4-FFF2-40B4-BE49-F238E27FC236}">
                    <a16:creationId xmlns:a16="http://schemas.microsoft.com/office/drawing/2014/main" id="{8153FAD6-59FF-4C52-8E68-AD11DA7CEB75}"/>
                  </a:ext>
                </a:extLst>
              </p:cNvPr>
              <p:cNvPicPr/>
              <p:nvPr/>
            </p:nvPicPr>
            <p:blipFill>
              <a:blip r:embed="rId65" cstate="print"/>
              <a:stretch>
                <a:fillRect/>
              </a:stretch>
            </p:blipFill>
            <p:spPr>
              <a:xfrm>
                <a:off x="10023082" y="2969089"/>
                <a:ext cx="734651" cy="690109"/>
              </a:xfrm>
              <a:prstGeom prst="rect">
                <a:avLst/>
              </a:prstGeom>
            </p:spPr>
          </p:pic>
          <p:pic>
            <p:nvPicPr>
              <p:cNvPr id="990" name="object 234">
                <a:extLst>
                  <a:ext uri="{FF2B5EF4-FFF2-40B4-BE49-F238E27FC236}">
                    <a16:creationId xmlns:a16="http://schemas.microsoft.com/office/drawing/2014/main" id="{30F15935-CADB-48D4-A054-024B5891CE8E}"/>
                  </a:ext>
                </a:extLst>
              </p:cNvPr>
              <p:cNvPicPr/>
              <p:nvPr/>
            </p:nvPicPr>
            <p:blipFill>
              <a:blip r:embed="rId66" cstate="print"/>
              <a:stretch>
                <a:fillRect/>
              </a:stretch>
            </p:blipFill>
            <p:spPr>
              <a:xfrm>
                <a:off x="10006508" y="2950522"/>
                <a:ext cx="731353" cy="685188"/>
              </a:xfrm>
              <a:prstGeom prst="rect">
                <a:avLst/>
              </a:prstGeom>
            </p:spPr>
          </p:pic>
        </p:grpSp>
        <p:sp>
          <p:nvSpPr>
            <p:cNvPr id="991" name="object 235">
              <a:extLst>
                <a:ext uri="{FF2B5EF4-FFF2-40B4-BE49-F238E27FC236}">
                  <a16:creationId xmlns:a16="http://schemas.microsoft.com/office/drawing/2014/main" id="{DAE3CC6A-C2A7-43B8-8BD0-EBE47622BDE1}"/>
                </a:ext>
              </a:extLst>
            </p:cNvPr>
            <p:cNvSpPr txBox="1"/>
            <p:nvPr/>
          </p:nvSpPr>
          <p:spPr>
            <a:xfrm>
              <a:off x="10021626" y="2947283"/>
              <a:ext cx="701675" cy="6858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31115" rIns="0" bIns="0" rtlCol="0">
              <a:spAutoFit/>
            </a:bodyPr>
            <a:lstStyle/>
            <a:p>
              <a:pPr marL="1270" algn="ctr">
                <a:lnSpc>
                  <a:spcPts val="960"/>
                </a:lnSpc>
                <a:spcBef>
                  <a:spcPts val="245"/>
                </a:spcBef>
              </a:pPr>
              <a:r>
                <a:rPr sz="800" b="1" spc="-5" dirty="0">
                  <a:latin typeface="Arial"/>
                  <a:cs typeface="Arial"/>
                </a:rPr>
                <a:t>P.5.11</a:t>
              </a:r>
              <a:endParaRPr sz="800">
                <a:latin typeface="Arial"/>
                <a:cs typeface="Arial"/>
              </a:endParaRPr>
            </a:p>
            <a:p>
              <a:pPr marL="31750" marR="23495" algn="ctr">
                <a:lnSpc>
                  <a:spcPts val="960"/>
                </a:lnSpc>
                <a:spcBef>
                  <a:spcPts val="30"/>
                </a:spcBef>
              </a:pPr>
              <a:r>
                <a:rPr sz="800" b="1" spc="-5" dirty="0">
                  <a:latin typeface="Arial"/>
                  <a:cs typeface="Arial"/>
                </a:rPr>
                <a:t>G</a:t>
              </a:r>
              <a:r>
                <a:rPr sz="800" b="1" spc="-10" dirty="0">
                  <a:latin typeface="Arial"/>
                  <a:cs typeface="Arial"/>
                </a:rPr>
                <a:t>a</a:t>
              </a:r>
              <a:r>
                <a:rPr sz="800" b="1" spc="-5" dirty="0">
                  <a:latin typeface="Arial"/>
                  <a:cs typeface="Arial"/>
                </a:rPr>
                <a:t>s</a:t>
              </a:r>
              <a:r>
                <a:rPr sz="800" b="1" dirty="0">
                  <a:latin typeface="Arial"/>
                  <a:cs typeface="Arial"/>
                </a:rPr>
                <a:t> </a:t>
              </a:r>
              <a:r>
                <a:rPr sz="800" b="1" spc="-5" dirty="0">
                  <a:latin typeface="Arial"/>
                  <a:cs typeface="Arial"/>
                </a:rPr>
                <a:t>Inje</a:t>
              </a:r>
              <a:r>
                <a:rPr sz="800" b="1" spc="-10" dirty="0">
                  <a:latin typeface="Arial"/>
                  <a:cs typeface="Arial"/>
                </a:rPr>
                <a:t>c</a:t>
              </a:r>
              <a:r>
                <a:rPr sz="800" b="1" spc="-5" dirty="0">
                  <a:latin typeface="Arial"/>
                  <a:cs typeface="Arial"/>
                </a:rPr>
                <a:t>tion  D</a:t>
              </a:r>
              <a:r>
                <a:rPr sz="800" b="1" spc="-10" dirty="0">
                  <a:latin typeface="Arial"/>
                  <a:cs typeface="Arial"/>
                </a:rPr>
                <a:t>e</a:t>
              </a:r>
              <a:r>
                <a:rPr sz="800" b="1" spc="-5" dirty="0">
                  <a:latin typeface="Arial"/>
                  <a:cs typeface="Arial"/>
                </a:rPr>
                <a:t>vel</a:t>
              </a:r>
              <a:r>
                <a:rPr sz="800" b="1" spc="-10" dirty="0">
                  <a:latin typeface="Arial"/>
                  <a:cs typeface="Arial"/>
                </a:rPr>
                <a:t>o</a:t>
              </a:r>
              <a:r>
                <a:rPr sz="800" b="1" spc="-5" dirty="0">
                  <a:latin typeface="Arial"/>
                  <a:cs typeface="Arial"/>
                </a:rPr>
                <a:t>pme</a:t>
              </a:r>
              <a:r>
                <a:rPr sz="800" b="1" spc="-10" dirty="0">
                  <a:latin typeface="Arial"/>
                  <a:cs typeface="Arial"/>
                </a:rPr>
                <a:t>n</a:t>
              </a:r>
              <a:r>
                <a:rPr sz="800" b="1" spc="-5" dirty="0">
                  <a:latin typeface="Arial"/>
                  <a:cs typeface="Arial"/>
                </a:rPr>
                <a:t>t</a:t>
              </a:r>
              <a:endParaRPr sz="800">
                <a:latin typeface="Arial"/>
                <a:cs typeface="Arial"/>
              </a:endParaRPr>
            </a:p>
            <a:p>
              <a:pPr marL="144780" marR="135890" algn="ctr">
                <a:lnSpc>
                  <a:spcPts val="960"/>
                </a:lnSpc>
              </a:pPr>
              <a:r>
                <a:rPr sz="800" spc="-5" dirty="0">
                  <a:latin typeface="Arial"/>
                  <a:cs typeface="Arial"/>
                </a:rPr>
                <a:t>C</a:t>
              </a:r>
              <a:r>
                <a:rPr sz="800" spc="-10" dirty="0">
                  <a:latin typeface="Arial"/>
                  <a:cs typeface="Arial"/>
                </a:rPr>
                <a:t>h</a:t>
              </a:r>
              <a:r>
                <a:rPr sz="800" spc="-5" dirty="0">
                  <a:latin typeface="Arial"/>
                  <a:cs typeface="Arial"/>
                </a:rPr>
                <a:t>arl</a:t>
              </a:r>
              <a:r>
                <a:rPr sz="800" spc="-10" dirty="0">
                  <a:latin typeface="Arial"/>
                  <a:cs typeface="Arial"/>
                </a:rPr>
                <a:t>o</a:t>
              </a:r>
              <a:r>
                <a:rPr sz="800" spc="-5" dirty="0">
                  <a:latin typeface="Arial"/>
                  <a:cs typeface="Arial"/>
                </a:rPr>
                <a:t>tte  Barbier</a:t>
              </a:r>
              <a:endParaRPr sz="800">
                <a:latin typeface="Arial"/>
                <a:cs typeface="Arial"/>
              </a:endParaRPr>
            </a:p>
          </p:txBody>
        </p:sp>
        <p:grpSp>
          <p:nvGrpSpPr>
            <p:cNvPr id="992" name="object 236">
              <a:extLst>
                <a:ext uri="{FF2B5EF4-FFF2-40B4-BE49-F238E27FC236}">
                  <a16:creationId xmlns:a16="http://schemas.microsoft.com/office/drawing/2014/main" id="{8128F9B5-07B9-45AA-BF1A-4EE1A9E03805}"/>
                </a:ext>
              </a:extLst>
            </p:cNvPr>
            <p:cNvGrpSpPr/>
            <p:nvPr/>
          </p:nvGrpSpPr>
          <p:grpSpPr>
            <a:xfrm>
              <a:off x="10029185" y="3756388"/>
              <a:ext cx="706755" cy="476884"/>
              <a:chOff x="10029185" y="3756388"/>
              <a:chExt cx="706755" cy="476884"/>
            </a:xfrm>
          </p:grpSpPr>
          <p:pic>
            <p:nvPicPr>
              <p:cNvPr id="993" name="object 237">
                <a:extLst>
                  <a:ext uri="{FF2B5EF4-FFF2-40B4-BE49-F238E27FC236}">
                    <a16:creationId xmlns:a16="http://schemas.microsoft.com/office/drawing/2014/main" id="{FA64974F-9A94-44EC-A5D3-2B795E42C89C}"/>
                  </a:ext>
                </a:extLst>
              </p:cNvPr>
              <p:cNvPicPr/>
              <p:nvPr/>
            </p:nvPicPr>
            <p:blipFill>
              <a:blip r:embed="rId67" cstate="print"/>
              <a:stretch>
                <a:fillRect/>
              </a:stretch>
            </p:blipFill>
            <p:spPr>
              <a:xfrm>
                <a:off x="10045757" y="3772961"/>
                <a:ext cx="690109" cy="460093"/>
              </a:xfrm>
              <a:prstGeom prst="rect">
                <a:avLst/>
              </a:prstGeom>
            </p:spPr>
          </p:pic>
          <p:pic>
            <p:nvPicPr>
              <p:cNvPr id="994" name="object 238">
                <a:extLst>
                  <a:ext uri="{FF2B5EF4-FFF2-40B4-BE49-F238E27FC236}">
                    <a16:creationId xmlns:a16="http://schemas.microsoft.com/office/drawing/2014/main" id="{3A80C0E7-837F-4707-9161-F95F3EAD049C}"/>
                  </a:ext>
                </a:extLst>
              </p:cNvPr>
              <p:cNvPicPr/>
              <p:nvPr/>
            </p:nvPicPr>
            <p:blipFill>
              <a:blip r:embed="rId68" cstate="print"/>
              <a:stretch>
                <a:fillRect/>
              </a:stretch>
            </p:blipFill>
            <p:spPr>
              <a:xfrm>
                <a:off x="10029185" y="3756388"/>
                <a:ext cx="685998" cy="456792"/>
              </a:xfrm>
              <a:prstGeom prst="rect">
                <a:avLst/>
              </a:prstGeom>
            </p:spPr>
          </p:pic>
        </p:grpSp>
        <p:sp>
          <p:nvSpPr>
            <p:cNvPr id="995" name="object 239">
              <a:extLst>
                <a:ext uri="{FF2B5EF4-FFF2-40B4-BE49-F238E27FC236}">
                  <a16:creationId xmlns:a16="http://schemas.microsoft.com/office/drawing/2014/main" id="{4A4E793C-D11F-4E44-9149-A2084B182F1C}"/>
                </a:ext>
              </a:extLst>
            </p:cNvPr>
            <p:cNvSpPr txBox="1"/>
            <p:nvPr/>
          </p:nvSpPr>
          <p:spPr>
            <a:xfrm>
              <a:off x="10021626" y="3747884"/>
              <a:ext cx="701675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1270" rIns="0" bIns="0" rtlCol="0">
              <a:spAutoFit/>
            </a:bodyPr>
            <a:lstStyle/>
            <a:p>
              <a:pPr marL="1270" algn="ctr">
                <a:lnSpc>
                  <a:spcPct val="100000"/>
                </a:lnSpc>
                <a:spcBef>
                  <a:spcPts val="10"/>
                </a:spcBef>
              </a:pPr>
              <a:r>
                <a:rPr sz="600" b="1" spc="-5" dirty="0">
                  <a:latin typeface="Arial"/>
                  <a:cs typeface="Arial"/>
                </a:rPr>
                <a:t>P.5.11.1</a:t>
              </a:r>
              <a:endParaRPr sz="600">
                <a:latin typeface="Arial"/>
                <a:cs typeface="Arial"/>
              </a:endParaRPr>
            </a:p>
            <a:p>
              <a:pPr marL="39370" marR="31115" algn="ctr">
                <a:lnSpc>
                  <a:spcPct val="100000"/>
                </a:lnSpc>
              </a:pPr>
              <a:r>
                <a:rPr sz="600" b="1" spc="-5" dirty="0">
                  <a:latin typeface="Arial"/>
                  <a:cs typeface="Arial"/>
                </a:rPr>
                <a:t>M</a:t>
              </a:r>
              <a:r>
                <a:rPr sz="600" b="1" dirty="0">
                  <a:latin typeface="Arial"/>
                  <a:cs typeface="Arial"/>
                </a:rPr>
                <a:t>a</a:t>
              </a:r>
              <a:r>
                <a:rPr sz="600" b="1" spc="-5" dirty="0">
                  <a:latin typeface="Arial"/>
                  <a:cs typeface="Arial"/>
                </a:rPr>
                <a:t>na</a:t>
              </a:r>
              <a:r>
                <a:rPr sz="600" b="1" dirty="0">
                  <a:latin typeface="Arial"/>
                  <a:cs typeface="Arial"/>
                </a:rPr>
                <a:t>g</a:t>
              </a:r>
              <a:r>
                <a:rPr sz="600" b="1" spc="-5" dirty="0">
                  <a:latin typeface="Arial"/>
                  <a:cs typeface="Arial"/>
                </a:rPr>
                <a:t>e</a:t>
              </a:r>
              <a:r>
                <a:rPr sz="600" b="1" dirty="0">
                  <a:latin typeface="Arial"/>
                  <a:cs typeface="Arial"/>
                </a:rPr>
                <a:t>m</a:t>
              </a:r>
              <a:r>
                <a:rPr sz="600" b="1" spc="-5" dirty="0">
                  <a:latin typeface="Arial"/>
                  <a:cs typeface="Arial"/>
                </a:rPr>
                <a:t>en</a:t>
              </a:r>
              <a:r>
                <a:rPr sz="600" b="1" dirty="0">
                  <a:latin typeface="Arial"/>
                  <a:cs typeface="Arial"/>
                </a:rPr>
                <a:t>t </a:t>
              </a:r>
              <a:r>
                <a:rPr sz="600" b="1" spc="-5" dirty="0">
                  <a:latin typeface="Arial"/>
                  <a:cs typeface="Arial"/>
                </a:rPr>
                <a:t>a</a:t>
              </a:r>
              <a:r>
                <a:rPr sz="600" b="1" dirty="0">
                  <a:latin typeface="Arial"/>
                  <a:cs typeface="Arial"/>
                </a:rPr>
                <a:t>nd  </a:t>
              </a:r>
              <a:r>
                <a:rPr sz="600" b="1" spc="-5" dirty="0">
                  <a:latin typeface="Arial"/>
                  <a:cs typeface="Arial"/>
                </a:rPr>
                <a:t>System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Integration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Charlotte</a:t>
              </a:r>
              <a:r>
                <a:rPr sz="600" spc="-25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Barbier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996" name="object 240">
              <a:extLst>
                <a:ext uri="{FF2B5EF4-FFF2-40B4-BE49-F238E27FC236}">
                  <a16:creationId xmlns:a16="http://schemas.microsoft.com/office/drawing/2014/main" id="{A95E2B8E-60D4-4992-A6B9-653416323BE2}"/>
                </a:ext>
              </a:extLst>
            </p:cNvPr>
            <p:cNvGrpSpPr/>
            <p:nvPr/>
          </p:nvGrpSpPr>
          <p:grpSpPr>
            <a:xfrm>
              <a:off x="10029185" y="3629361"/>
              <a:ext cx="706755" cy="1182370"/>
              <a:chOff x="10029185" y="3629361"/>
              <a:chExt cx="706755" cy="1182370"/>
            </a:xfrm>
          </p:grpSpPr>
          <p:sp>
            <p:nvSpPr>
              <p:cNvPr id="997" name="object 241">
                <a:extLst>
                  <a:ext uri="{FF2B5EF4-FFF2-40B4-BE49-F238E27FC236}">
                    <a16:creationId xmlns:a16="http://schemas.microsoft.com/office/drawing/2014/main" id="{FA9AAEE0-7435-4E00-9AAC-6F659143964D}"/>
                  </a:ext>
                </a:extLst>
              </p:cNvPr>
              <p:cNvSpPr/>
              <p:nvPr/>
            </p:nvSpPr>
            <p:spPr>
              <a:xfrm>
                <a:off x="10371779" y="3635711"/>
                <a:ext cx="0" cy="121285"/>
              </a:xfrm>
              <a:custGeom>
                <a:avLst/>
                <a:gdLst/>
                <a:ahLst/>
                <a:cxnLst/>
                <a:rect l="l" t="t" r="r" b="b"/>
                <a:pathLst>
                  <a:path h="121285">
                    <a:moveTo>
                      <a:pt x="0" y="0"/>
                    </a:moveTo>
                    <a:lnTo>
                      <a:pt x="0" y="120677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98" name="object 242">
                <a:extLst>
                  <a:ext uri="{FF2B5EF4-FFF2-40B4-BE49-F238E27FC236}">
                    <a16:creationId xmlns:a16="http://schemas.microsoft.com/office/drawing/2014/main" id="{60CBC4BA-2566-4042-977D-20322C0DE209}"/>
                  </a:ext>
                </a:extLst>
              </p:cNvPr>
              <p:cNvPicPr/>
              <p:nvPr/>
            </p:nvPicPr>
            <p:blipFill>
              <a:blip r:embed="rId69" cstate="print"/>
              <a:stretch>
                <a:fillRect/>
              </a:stretch>
            </p:blipFill>
            <p:spPr>
              <a:xfrm>
                <a:off x="10045757" y="4351615"/>
                <a:ext cx="690109" cy="460093"/>
              </a:xfrm>
              <a:prstGeom prst="rect">
                <a:avLst/>
              </a:prstGeom>
            </p:spPr>
          </p:pic>
          <p:pic>
            <p:nvPicPr>
              <p:cNvPr id="999" name="object 243">
                <a:extLst>
                  <a:ext uri="{FF2B5EF4-FFF2-40B4-BE49-F238E27FC236}">
                    <a16:creationId xmlns:a16="http://schemas.microsoft.com/office/drawing/2014/main" id="{074CA45D-FA17-42A3-A06C-9F707E2626BF}"/>
                  </a:ext>
                </a:extLst>
              </p:cNvPr>
              <p:cNvPicPr/>
              <p:nvPr/>
            </p:nvPicPr>
            <p:blipFill>
              <a:blip r:embed="rId70" cstate="print"/>
              <a:stretch>
                <a:fillRect/>
              </a:stretch>
            </p:blipFill>
            <p:spPr>
              <a:xfrm>
                <a:off x="10029185" y="4332238"/>
                <a:ext cx="685998" cy="457602"/>
              </a:xfrm>
              <a:prstGeom prst="rect">
                <a:avLst/>
              </a:prstGeom>
            </p:spPr>
          </p:pic>
        </p:grpSp>
        <p:sp>
          <p:nvSpPr>
            <p:cNvPr id="1000" name="object 244">
              <a:extLst>
                <a:ext uri="{FF2B5EF4-FFF2-40B4-BE49-F238E27FC236}">
                  <a16:creationId xmlns:a16="http://schemas.microsoft.com/office/drawing/2014/main" id="{35D4731E-E835-44C9-B0A1-8DB54E67D6AD}"/>
                </a:ext>
              </a:extLst>
            </p:cNvPr>
            <p:cNvSpPr txBox="1"/>
            <p:nvPr/>
          </p:nvSpPr>
          <p:spPr>
            <a:xfrm>
              <a:off x="10021626" y="4317660"/>
              <a:ext cx="701675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381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30"/>
                </a:spcBef>
              </a:pPr>
              <a:endParaRPr sz="650">
                <a:latin typeface="Times New Roman"/>
                <a:cs typeface="Times New Roman"/>
              </a:endParaRPr>
            </a:p>
            <a:p>
              <a:pPr marL="1270" algn="ctr">
                <a:lnSpc>
                  <a:spcPct val="100000"/>
                </a:lnSpc>
              </a:pPr>
              <a:r>
                <a:rPr sz="600" b="1" spc="-5" dirty="0">
                  <a:latin typeface="Arial"/>
                  <a:cs typeface="Arial"/>
                </a:rPr>
                <a:t>P.5.11.2</a:t>
              </a:r>
              <a:endParaRPr sz="600">
                <a:latin typeface="Arial"/>
                <a:cs typeface="Arial"/>
              </a:endParaRPr>
            </a:p>
            <a:p>
              <a:pPr marL="635" algn="ctr">
                <a:lnSpc>
                  <a:spcPct val="100000"/>
                </a:lnSpc>
              </a:pPr>
              <a:r>
                <a:rPr sz="600" b="1" spc="-5" dirty="0">
                  <a:latin typeface="Arial"/>
                  <a:cs typeface="Arial"/>
                </a:rPr>
                <a:t>Gas</a:t>
              </a:r>
              <a:r>
                <a:rPr sz="600" b="1" spc="-3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Injection</a:t>
              </a:r>
              <a:endParaRPr sz="600">
                <a:latin typeface="Arial"/>
                <a:cs typeface="Arial"/>
              </a:endParaRPr>
            </a:p>
            <a:p>
              <a:pPr marL="635" algn="ctr">
                <a:lnSpc>
                  <a:spcPct val="100000"/>
                </a:lnSpc>
              </a:pPr>
              <a:r>
                <a:rPr sz="600" spc="-5" dirty="0">
                  <a:latin typeface="Arial"/>
                  <a:cs typeface="Arial"/>
                </a:rPr>
                <a:t>Cha</a:t>
              </a:r>
              <a:r>
                <a:rPr sz="600" dirty="0">
                  <a:latin typeface="Arial"/>
                  <a:cs typeface="Arial"/>
                </a:rPr>
                <a:t>r</a:t>
              </a:r>
              <a:r>
                <a:rPr sz="600" spc="-5" dirty="0">
                  <a:latin typeface="Arial"/>
                  <a:cs typeface="Arial"/>
                </a:rPr>
                <a:t>lott</a:t>
              </a:r>
              <a:r>
                <a:rPr sz="600" dirty="0">
                  <a:latin typeface="Arial"/>
                  <a:cs typeface="Arial"/>
                </a:rPr>
                <a:t>e </a:t>
              </a:r>
              <a:r>
                <a:rPr sz="600" spc="-5" dirty="0">
                  <a:latin typeface="Arial"/>
                  <a:cs typeface="Arial"/>
                </a:rPr>
                <a:t>B</a:t>
              </a:r>
              <a:r>
                <a:rPr sz="600" dirty="0">
                  <a:latin typeface="Arial"/>
                  <a:cs typeface="Arial"/>
                </a:rPr>
                <a:t>a</a:t>
              </a:r>
              <a:r>
                <a:rPr sz="600" spc="-5" dirty="0">
                  <a:latin typeface="Arial"/>
                  <a:cs typeface="Arial"/>
                </a:rPr>
                <a:t>rbier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1001" name="object 245">
              <a:extLst>
                <a:ext uri="{FF2B5EF4-FFF2-40B4-BE49-F238E27FC236}">
                  <a16:creationId xmlns:a16="http://schemas.microsoft.com/office/drawing/2014/main" id="{E0FEBCEA-BE0E-45D9-9B67-D7D53E3C7F43}"/>
                </a:ext>
              </a:extLst>
            </p:cNvPr>
            <p:cNvGrpSpPr/>
            <p:nvPr/>
          </p:nvGrpSpPr>
          <p:grpSpPr>
            <a:xfrm>
              <a:off x="9406495" y="2826740"/>
              <a:ext cx="972185" cy="1505585"/>
              <a:chOff x="9406495" y="2826740"/>
              <a:chExt cx="972185" cy="1505585"/>
            </a:xfrm>
          </p:grpSpPr>
          <p:sp>
            <p:nvSpPr>
              <p:cNvPr id="1002" name="object 246">
                <a:extLst>
                  <a:ext uri="{FF2B5EF4-FFF2-40B4-BE49-F238E27FC236}">
                    <a16:creationId xmlns:a16="http://schemas.microsoft.com/office/drawing/2014/main" id="{2D086F6C-D44B-4C03-9E81-B78221622AAC}"/>
                  </a:ext>
                </a:extLst>
              </p:cNvPr>
              <p:cNvSpPr/>
              <p:nvPr/>
            </p:nvSpPr>
            <p:spPr>
              <a:xfrm>
                <a:off x="10371780" y="4213181"/>
                <a:ext cx="0" cy="119380"/>
              </a:xfrm>
              <a:custGeom>
                <a:avLst/>
                <a:gdLst/>
                <a:ahLst/>
                <a:cxnLst/>
                <a:rect l="l" t="t" r="r" b="b"/>
                <a:pathLst>
                  <a:path h="119379">
                    <a:moveTo>
                      <a:pt x="0" y="0"/>
                    </a:moveTo>
                    <a:lnTo>
                      <a:pt x="0" y="119057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3" name="object 247">
                <a:extLst>
                  <a:ext uri="{FF2B5EF4-FFF2-40B4-BE49-F238E27FC236}">
                    <a16:creationId xmlns:a16="http://schemas.microsoft.com/office/drawing/2014/main" id="{74F520A7-DA85-45E1-9CB6-8F03EBF33709}"/>
                  </a:ext>
                </a:extLst>
              </p:cNvPr>
              <p:cNvSpPr/>
              <p:nvPr/>
            </p:nvSpPr>
            <p:spPr>
              <a:xfrm>
                <a:off x="9412839" y="2833084"/>
                <a:ext cx="959485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959484" h="117475">
                    <a:moveTo>
                      <a:pt x="0" y="114198"/>
                    </a:moveTo>
                    <a:lnTo>
                      <a:pt x="0" y="0"/>
                    </a:lnTo>
                    <a:lnTo>
                      <a:pt x="958940" y="0"/>
                    </a:lnTo>
                    <a:lnTo>
                      <a:pt x="958940" y="117437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265" name="Rectangle: Rounded Corners 264">
            <a:extLst>
              <a:ext uri="{FF2B5EF4-FFF2-40B4-BE49-F238E27FC236}">
                <a16:creationId xmlns:a16="http://schemas.microsoft.com/office/drawing/2014/main" id="{B97E1982-7432-4227-ACB6-8C084D2D4AAC}"/>
              </a:ext>
            </a:extLst>
          </p:cNvPr>
          <p:cNvSpPr/>
          <p:nvPr/>
        </p:nvSpPr>
        <p:spPr>
          <a:xfrm>
            <a:off x="9336315" y="3943054"/>
            <a:ext cx="1019694" cy="615119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D0B4A8CC-B789-4DA5-A831-A9DB0F0FB797}"/>
              </a:ext>
            </a:extLst>
          </p:cNvPr>
          <p:cNvSpPr txBox="1"/>
          <p:nvPr/>
        </p:nvSpPr>
        <p:spPr>
          <a:xfrm>
            <a:off x="729693" y="5765532"/>
            <a:ext cx="10478424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Supporting contributors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P.5.10.3 (Controls Integration): Doug Campbell, Terry Kennedy, and Tony Dao</a:t>
            </a:r>
          </a:p>
        </p:txBody>
      </p:sp>
    </p:spTree>
    <p:extLst>
      <p:ext uri="{BB962C8B-B14F-4D97-AF65-F5344CB8AC3E}">
        <p14:creationId xmlns:p14="http://schemas.microsoft.com/office/powerpoint/2010/main" val="55452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178" y="269153"/>
            <a:ext cx="11430000" cy="539496"/>
          </a:xfrm>
        </p:spPr>
        <p:txBody>
          <a:bodyPr/>
          <a:lstStyle/>
          <a:p>
            <a:r>
              <a:rPr lang="en-US" dirty="0"/>
              <a:t>P.5.10.3 Progress since CD-2/3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947148"/>
            <a:ext cx="7353996" cy="5355074"/>
          </a:xfrm>
        </p:spPr>
        <p:txBody>
          <a:bodyPr/>
          <a:lstStyle/>
          <a:p>
            <a:r>
              <a:rPr lang="en-US" dirty="0"/>
              <a:t>HRS</a:t>
            </a:r>
          </a:p>
          <a:p>
            <a:pPr lvl="1"/>
            <a:r>
              <a:rPr lang="en-US" dirty="0"/>
              <a:t>Phase 2 Schematic Design 100% completed</a:t>
            </a:r>
          </a:p>
          <a:p>
            <a:pPr lvl="1"/>
            <a:r>
              <a:rPr lang="en-US" dirty="0"/>
              <a:t>Phase 3 Schematic Design 98% completed</a:t>
            </a:r>
          </a:p>
          <a:p>
            <a:pPr lvl="1"/>
            <a:r>
              <a:rPr lang="en-US" dirty="0"/>
              <a:t>FDR Completed</a:t>
            </a:r>
          </a:p>
          <a:p>
            <a:r>
              <a:rPr lang="en-US" dirty="0"/>
              <a:t>MOTS</a:t>
            </a:r>
          </a:p>
          <a:p>
            <a:pPr lvl="1"/>
            <a:r>
              <a:rPr lang="en-US" dirty="0"/>
              <a:t>Phase 1 Design 100% Completed</a:t>
            </a:r>
          </a:p>
          <a:p>
            <a:r>
              <a:rPr lang="en-US" dirty="0"/>
              <a:t>GR</a:t>
            </a:r>
          </a:p>
          <a:p>
            <a:pPr lvl="1"/>
            <a:r>
              <a:rPr lang="en-US" dirty="0"/>
              <a:t>Phase 2 Schematic Design GR 100% completed</a:t>
            </a:r>
          </a:p>
          <a:p>
            <a:pPr lvl="1"/>
            <a:r>
              <a:rPr lang="en-US" dirty="0"/>
              <a:t>Phase 2 Schematic Design Mol Sieve 100% completed</a:t>
            </a:r>
          </a:p>
          <a:p>
            <a:pPr lvl="1"/>
            <a:r>
              <a:rPr lang="en-US" dirty="0"/>
              <a:t>Phase 3 Schematic Design 10% completed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BDF306-48F4-4702-9409-3B1AD449911E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1,3,4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79C76F7-0B9A-492C-B79E-5158FBCB3871}"/>
              </a:ext>
            </a:extLst>
          </p:cNvPr>
          <p:cNvGrpSpPr/>
          <p:nvPr/>
        </p:nvGrpSpPr>
        <p:grpSpPr>
          <a:xfrm>
            <a:off x="8757284" y="894103"/>
            <a:ext cx="2576513" cy="2101241"/>
            <a:chOff x="7077075" y="525804"/>
            <a:chExt cx="2576513" cy="21012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BA9BF1D-C247-45AD-A092-740690994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10265" y="525804"/>
              <a:ext cx="2510819" cy="18150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507B07-4FD0-4793-9B16-47F4570CB140}"/>
                </a:ext>
              </a:extLst>
            </p:cNvPr>
            <p:cNvSpPr/>
            <p:nvPr/>
          </p:nvSpPr>
          <p:spPr>
            <a:xfrm>
              <a:off x="8855513" y="1330437"/>
              <a:ext cx="435157" cy="511439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25448B-E42F-4F57-AC5D-EFB85AC7FB15}"/>
                </a:ext>
              </a:extLst>
            </p:cNvPr>
            <p:cNvSpPr/>
            <p:nvPr/>
          </p:nvSpPr>
          <p:spPr>
            <a:xfrm>
              <a:off x="7132997" y="1200563"/>
              <a:ext cx="1032576" cy="1113664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A02BE5-EDD1-48BC-B98B-B80434258293}"/>
                </a:ext>
              </a:extLst>
            </p:cNvPr>
            <p:cNvSpPr txBox="1"/>
            <p:nvPr/>
          </p:nvSpPr>
          <p:spPr>
            <a:xfrm>
              <a:off x="8538617" y="729888"/>
              <a:ext cx="1008959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latin typeface="+mn-lt"/>
                </a:defRPr>
              </a:lvl1pPr>
            </a:lstStyle>
            <a:p>
              <a:r>
                <a:rPr lang="en-US" sz="600" dirty="0"/>
                <a:t>Current HRS location (at capacity)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CEF28E0-2F92-484C-AD31-78FD0F80F2EC}"/>
                </a:ext>
              </a:extLst>
            </p:cNvPr>
            <p:cNvSpPr txBox="1"/>
            <p:nvPr/>
          </p:nvSpPr>
          <p:spPr>
            <a:xfrm>
              <a:off x="7106804" y="733087"/>
              <a:ext cx="956849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latin typeface="+mn-lt"/>
                </a:defRPr>
              </a:lvl1pPr>
            </a:lstStyle>
            <a:p>
              <a:r>
                <a:rPr lang="en-US" sz="600" dirty="0"/>
                <a:t>New inventory location 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6E239F5-735F-4D38-876E-F98AD4CCEF2B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>
              <a:off x="9043097" y="1006887"/>
              <a:ext cx="0" cy="281369"/>
            </a:xfrm>
            <a:prstGeom prst="straightConnector1">
              <a:avLst/>
            </a:prstGeom>
            <a:ln w="28575">
              <a:solidFill>
                <a:schemeClr val="accent6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162EE17-A864-4190-AB1D-0C207D74570A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>
              <a:off x="7585229" y="1010086"/>
              <a:ext cx="0" cy="163870"/>
            </a:xfrm>
            <a:prstGeom prst="straightConnector1">
              <a:avLst/>
            </a:prstGeom>
            <a:ln w="28575">
              <a:solidFill>
                <a:schemeClr val="accent6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515FA73-0C3B-456A-BB25-69997545BC6D}"/>
                </a:ext>
              </a:extLst>
            </p:cNvPr>
            <p:cNvSpPr txBox="1"/>
            <p:nvPr/>
          </p:nvSpPr>
          <p:spPr>
            <a:xfrm>
              <a:off x="7077075" y="2382363"/>
              <a:ext cx="2576513" cy="24468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b="1" dirty="0">
                  <a:latin typeface="+mn-lt"/>
                </a:rPr>
                <a:t>Hydrogen Refill System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953397-2A18-4CE9-B9BB-3157D41D09A4}"/>
              </a:ext>
            </a:extLst>
          </p:cNvPr>
          <p:cNvGrpSpPr/>
          <p:nvPr/>
        </p:nvGrpSpPr>
        <p:grpSpPr>
          <a:xfrm>
            <a:off x="8291804" y="3036871"/>
            <a:ext cx="3621757" cy="3180575"/>
            <a:chOff x="6431756" y="2732749"/>
            <a:chExt cx="4081463" cy="363684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8DA4E8B-F45A-4AFC-BCD1-4A466022E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65888" y="2732749"/>
              <a:ext cx="4013707" cy="335593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4055825-891A-4C79-817D-05D5D69F3EF7}"/>
                </a:ext>
              </a:extLst>
            </p:cNvPr>
            <p:cNvSpPr txBox="1"/>
            <p:nvPr/>
          </p:nvSpPr>
          <p:spPr>
            <a:xfrm>
              <a:off x="6431756" y="6124913"/>
              <a:ext cx="4081463" cy="24468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b="1" dirty="0">
                  <a:latin typeface="+mn-lt"/>
                </a:rPr>
                <a:t>Mercury of Treatment System &amp; Gas Recirculation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9F55E06-1905-4656-B903-B0D2504DEDC3}"/>
                </a:ext>
              </a:extLst>
            </p:cNvPr>
            <p:cNvSpPr/>
            <p:nvPr/>
          </p:nvSpPr>
          <p:spPr>
            <a:xfrm>
              <a:off x="7649284" y="3914549"/>
              <a:ext cx="2269415" cy="1936564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0F11100-F005-48BF-A5AB-74BC60ECDD65}"/>
                </a:ext>
              </a:extLst>
            </p:cNvPr>
            <p:cNvSpPr txBox="1"/>
            <p:nvPr/>
          </p:nvSpPr>
          <p:spPr>
            <a:xfrm>
              <a:off x="8855513" y="3447073"/>
              <a:ext cx="870560" cy="1846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latin typeface="+mn-lt"/>
                </a:defRPr>
              </a:lvl1pPr>
            </a:lstStyle>
            <a:p>
              <a:r>
                <a:rPr lang="en-US" sz="600" dirty="0"/>
                <a:t>Gas Recirculation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F45DD27-D89F-4DDD-A93E-248982D81AED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>
              <a:off x="9290793" y="3631739"/>
              <a:ext cx="0" cy="244936"/>
            </a:xfrm>
            <a:prstGeom prst="straightConnector1">
              <a:avLst/>
            </a:prstGeom>
            <a:ln w="28575">
              <a:solidFill>
                <a:schemeClr val="accent6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B971AF3-2A3C-47EA-BB97-439184E84CC0}"/>
                </a:ext>
              </a:extLst>
            </p:cNvPr>
            <p:cNvSpPr/>
            <p:nvPr/>
          </p:nvSpPr>
          <p:spPr>
            <a:xfrm>
              <a:off x="7356942" y="2920302"/>
              <a:ext cx="1032576" cy="863171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60E3E8-A27D-4295-A651-8BDD4763EC47}"/>
                </a:ext>
              </a:extLst>
            </p:cNvPr>
            <p:cNvSpPr txBox="1"/>
            <p:nvPr/>
          </p:nvSpPr>
          <p:spPr>
            <a:xfrm>
              <a:off x="8812245" y="2962826"/>
              <a:ext cx="1276969" cy="1846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latin typeface="+mn-lt"/>
                </a:defRPr>
              </a:lvl1pPr>
            </a:lstStyle>
            <a:p>
              <a:r>
                <a:rPr lang="en-US" sz="600" dirty="0"/>
                <a:t>Mercury of Treatment System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B168735-5714-4071-81EB-933D4B0C54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24863" y="3055159"/>
              <a:ext cx="385762" cy="0"/>
            </a:xfrm>
            <a:prstGeom prst="straightConnector1">
              <a:avLst/>
            </a:prstGeom>
            <a:ln w="28575">
              <a:solidFill>
                <a:schemeClr val="accent6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61228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P.5.10.3 Progress since CD-2/3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947148"/>
            <a:ext cx="5101845" cy="5355074"/>
          </a:xfrm>
        </p:spPr>
        <p:txBody>
          <a:bodyPr/>
          <a:lstStyle/>
          <a:p>
            <a:r>
              <a:rPr lang="en-US" dirty="0"/>
              <a:t>GP10</a:t>
            </a:r>
          </a:p>
          <a:p>
            <a:pPr lvl="1"/>
            <a:r>
              <a:rPr lang="en-US" dirty="0"/>
              <a:t>Phase 2 Schematic Design 100% completed</a:t>
            </a:r>
          </a:p>
          <a:p>
            <a:pPr lvl="1"/>
            <a:r>
              <a:rPr lang="en-US" dirty="0"/>
              <a:t>FCSR document completed</a:t>
            </a:r>
          </a:p>
          <a:p>
            <a:pPr lvl="1"/>
            <a:r>
              <a:rPr lang="en-US" dirty="0"/>
              <a:t>Phase 3 Schematic Design 100% completed</a:t>
            </a:r>
          </a:p>
          <a:p>
            <a:pPr lvl="1"/>
            <a:r>
              <a:rPr lang="en-US" dirty="0"/>
              <a:t>FDR Completed</a:t>
            </a:r>
          </a:p>
          <a:p>
            <a:r>
              <a:rPr lang="en-US" dirty="0"/>
              <a:t>Catalyst</a:t>
            </a:r>
          </a:p>
          <a:p>
            <a:pPr lvl="1"/>
            <a:r>
              <a:rPr lang="en-US" dirty="0"/>
              <a:t>Phase 1 &amp; Phase 2 Design 100% completed</a:t>
            </a:r>
          </a:p>
          <a:p>
            <a:r>
              <a:rPr lang="en-US" dirty="0"/>
              <a:t>MPS</a:t>
            </a:r>
          </a:p>
          <a:p>
            <a:pPr lvl="1"/>
            <a:r>
              <a:rPr lang="en-US" dirty="0"/>
              <a:t>Phase 1 Design 64% completed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BDF306-48F4-4702-9409-3B1AD449911E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1,3,4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F6D5BB-9D79-45D7-8BD6-ABC3CCD8D6E9}"/>
              </a:ext>
            </a:extLst>
          </p:cNvPr>
          <p:cNvGrpSpPr/>
          <p:nvPr/>
        </p:nvGrpSpPr>
        <p:grpSpPr>
          <a:xfrm>
            <a:off x="5479024" y="831889"/>
            <a:ext cx="2529025" cy="3045851"/>
            <a:chOff x="8171906" y="1808441"/>
            <a:chExt cx="2950369" cy="4124779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D5DE727F-B1B5-4F34-8036-419ACBFEB6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6710" y="1808441"/>
              <a:ext cx="2880762" cy="384101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61B79C1-9F3B-4C61-8408-9EE65351A202}"/>
                </a:ext>
              </a:extLst>
            </p:cNvPr>
            <p:cNvSpPr txBox="1"/>
            <p:nvPr/>
          </p:nvSpPr>
          <p:spPr>
            <a:xfrm>
              <a:off x="8171906" y="5688538"/>
              <a:ext cx="2950369" cy="24468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b="1" dirty="0">
                  <a:latin typeface="+mn-lt"/>
                </a:rPr>
                <a:t>Gas Panel 10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162CD67-D1FA-46E3-BEAF-7B431363E79A}"/>
                </a:ext>
              </a:extLst>
            </p:cNvPr>
            <p:cNvSpPr/>
            <p:nvPr/>
          </p:nvSpPr>
          <p:spPr>
            <a:xfrm>
              <a:off x="8945790" y="3216773"/>
              <a:ext cx="1538854" cy="607515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1BD05A7-EBAA-4CC3-8D36-570CD1110AD8}"/>
                </a:ext>
              </a:extLst>
            </p:cNvPr>
            <p:cNvSpPr/>
            <p:nvPr/>
          </p:nvSpPr>
          <p:spPr>
            <a:xfrm>
              <a:off x="10422165" y="4746319"/>
              <a:ext cx="412523" cy="942219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5A632E8-58C3-4D87-B9F2-D6DD1A284B4C}"/>
                </a:ext>
              </a:extLst>
            </p:cNvPr>
            <p:cNvSpPr/>
            <p:nvPr/>
          </p:nvSpPr>
          <p:spPr>
            <a:xfrm>
              <a:off x="9666568" y="4524864"/>
              <a:ext cx="725207" cy="31621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67C5FC-585C-4C9B-B0A3-96F0C9E8876F}"/>
              </a:ext>
            </a:extLst>
          </p:cNvPr>
          <p:cNvGrpSpPr/>
          <p:nvPr/>
        </p:nvGrpSpPr>
        <p:grpSpPr>
          <a:xfrm>
            <a:off x="7787582" y="2250045"/>
            <a:ext cx="2128341" cy="2485271"/>
            <a:chOff x="7996238" y="1765353"/>
            <a:chExt cx="2821781" cy="31845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4B8455E-364C-4FDB-8760-DD2AE0C5D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56" t="395" r="5349" b="13914"/>
            <a:stretch/>
          </p:blipFill>
          <p:spPr>
            <a:xfrm>
              <a:off x="8029193" y="1765353"/>
              <a:ext cx="2756564" cy="291103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E8F101-2BA2-434D-9C89-FCC5E4883EC4}"/>
                </a:ext>
              </a:extLst>
            </p:cNvPr>
            <p:cNvSpPr txBox="1"/>
            <p:nvPr/>
          </p:nvSpPr>
          <p:spPr>
            <a:xfrm>
              <a:off x="7996238" y="4705248"/>
              <a:ext cx="2821781" cy="24468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b="1" dirty="0">
                  <a:latin typeface="+mn-lt"/>
                </a:rPr>
                <a:t>Catalyst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0DB3934-6060-4463-8C01-4C81C4003100}"/>
              </a:ext>
            </a:extLst>
          </p:cNvPr>
          <p:cNvGrpSpPr/>
          <p:nvPr/>
        </p:nvGrpSpPr>
        <p:grpSpPr>
          <a:xfrm>
            <a:off x="9619554" y="2954523"/>
            <a:ext cx="2214563" cy="3295091"/>
            <a:chOff x="5124450" y="2523628"/>
            <a:chExt cx="2214563" cy="329509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383C77D-99E5-4D04-851B-42C307A6C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564" t="16586" r="22577"/>
            <a:stretch/>
          </p:blipFill>
          <p:spPr>
            <a:xfrm>
              <a:off x="5157818" y="2523628"/>
              <a:ext cx="2148521" cy="300741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F88B77-525F-4054-950C-C5D71FCE5421}"/>
                </a:ext>
              </a:extLst>
            </p:cNvPr>
            <p:cNvSpPr txBox="1"/>
            <p:nvPr/>
          </p:nvSpPr>
          <p:spPr>
            <a:xfrm>
              <a:off x="5124450" y="5574037"/>
              <a:ext cx="2214563" cy="24468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b="1" dirty="0">
                  <a:latin typeface="+mn-lt"/>
                </a:rPr>
                <a:t>Mercury Process System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3377331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950AF3C-223B-4322-9D84-8F5422CEAF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FF1CA81-B025-421E-9746-B1FF59551E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6F5DE5-FF42-42F2-9962-F83010572F4E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1845</Words>
  <Application>Microsoft Office PowerPoint</Application>
  <PresentationFormat>Widescreen</PresentationFormat>
  <Paragraphs>381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 Black</vt:lpstr>
      <vt:lpstr>Arial Narrow</vt:lpstr>
      <vt:lpstr>Calibri</vt:lpstr>
      <vt:lpstr>Century Gothic</vt:lpstr>
      <vt:lpstr>Times New Roman</vt:lpstr>
      <vt:lpstr>ORNL</vt:lpstr>
      <vt:lpstr>PowerPoint Presentation</vt:lpstr>
      <vt:lpstr>P.5.10.3 Scope</vt:lpstr>
      <vt:lpstr>P.5.10.3 Design Phases</vt:lpstr>
      <vt:lpstr>P.5.10.3 Scope</vt:lpstr>
      <vt:lpstr>P.5.10.3 Scope</vt:lpstr>
      <vt:lpstr>P.5.10.3 Scope</vt:lpstr>
      <vt:lpstr>P.5.10.3 Organization</vt:lpstr>
      <vt:lpstr>P.5.10.3 Progress since CD-2/3</vt:lpstr>
      <vt:lpstr>P.5.10.3 Progress since CD-2/3</vt:lpstr>
      <vt:lpstr>P.5.10.3 Challenges</vt:lpstr>
      <vt:lpstr>P.5.10.3 Challenges</vt:lpstr>
      <vt:lpstr>P.5.10.3 Final Design Status</vt:lpstr>
      <vt:lpstr>P.5.10.3 Installation Plans</vt:lpstr>
      <vt:lpstr>P.5.10.3 Installation Plans</vt:lpstr>
      <vt:lpstr>P.5.10 Cost and Schedule</vt:lpstr>
      <vt:lpstr>P.5.10 Cost and Schedule</vt:lpstr>
      <vt:lpstr>P.5.10 Labor Profile</vt:lpstr>
      <vt:lpstr>P.05.10 Safety, Controls and Operations Risk Register</vt:lpstr>
      <vt:lpstr>P.05.10 Responses to Recommendations</vt:lpstr>
      <vt:lpstr>P.05.10.3 ESH&amp;Q and COVID-19 Impacts</vt:lpstr>
      <vt:lpstr>P.05.10.3 12-Month Look-Ahead</vt:lpstr>
      <vt:lpstr>P.05.10.3 12-Month Look-Ahead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2018-07-12T19:30:01Z</dcterms:created>
  <dcterms:modified xsi:type="dcterms:W3CDTF">2021-08-30T18:49:55Z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