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27"/>
  </p:notesMasterIdLst>
  <p:handoutMasterIdLst>
    <p:handoutMasterId r:id="rId28"/>
  </p:handoutMasterIdLst>
  <p:sldIdLst>
    <p:sldId id="319" r:id="rId5"/>
    <p:sldId id="304" r:id="rId6"/>
    <p:sldId id="430" r:id="rId7"/>
    <p:sldId id="431" r:id="rId8"/>
    <p:sldId id="448" r:id="rId9"/>
    <p:sldId id="887" r:id="rId10"/>
    <p:sldId id="449" r:id="rId11"/>
    <p:sldId id="450" r:id="rId12"/>
    <p:sldId id="451" r:id="rId13"/>
    <p:sldId id="888" r:id="rId14"/>
    <p:sldId id="447" r:id="rId15"/>
    <p:sldId id="889" r:id="rId16"/>
    <p:sldId id="444" r:id="rId17"/>
    <p:sldId id="446" r:id="rId18"/>
    <p:sldId id="874" r:id="rId19"/>
    <p:sldId id="459" r:id="rId20"/>
    <p:sldId id="486" r:id="rId21"/>
    <p:sldId id="886" r:id="rId22"/>
    <p:sldId id="436" r:id="rId23"/>
    <p:sldId id="445" r:id="rId24"/>
    <p:sldId id="442" r:id="rId25"/>
    <p:sldId id="440" r:id="rId26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B9D"/>
    <a:srgbClr val="AEB0AF"/>
    <a:srgbClr val="CEC7C1"/>
    <a:srgbClr val="8C8D90"/>
    <a:srgbClr val="D25350"/>
    <a:srgbClr val="808184"/>
    <a:srgbClr val="75767A"/>
    <a:srgbClr val="4E4F54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56" autoAdjust="0"/>
    <p:restoredTop sz="88026" autoAdjust="0"/>
  </p:normalViewPr>
  <p:slideViewPr>
    <p:cSldViewPr snapToGrid="0" showGuides="1">
      <p:cViewPr varScale="1">
        <p:scale>
          <a:sx n="99" d="100"/>
          <a:sy n="99" d="100"/>
        </p:scale>
        <p:origin x="656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P.05.09 2 MW Target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373826642616095"/>
          <c:y val="9.5886900033676004E-2"/>
          <c:w val="0.79097463463511608"/>
          <c:h val="0.71827758797535224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'[IPR 21 Labor Material Charts Cobra Labor vs Material By FY L1 L2 and L3 W actuals in FY21.xlsx]Sheet1 - ACWP Added L2 L3'!$Q$244</c:f>
              <c:strCache>
                <c:ptCount val="1"/>
                <c:pt idx="0">
                  <c:v>Actual Cost Oct - May FY21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'[IPR 21 Labor Material Charts Cobra Labor vs Material By FY L1 L2 and L3 W actuals in FY21.xlsx]Sheet1 - ACWP Added L2 L3'!$R$243:$V$243</c:f>
              <c:strCache>
                <c:ptCount val="5"/>
                <c:pt idx="0">
                  <c:v>FY2021</c:v>
                </c:pt>
                <c:pt idx="1">
                  <c:v>FY2022</c:v>
                </c:pt>
                <c:pt idx="2">
                  <c:v>FY2023</c:v>
                </c:pt>
                <c:pt idx="3">
                  <c:v>FY2024</c:v>
                </c:pt>
                <c:pt idx="4">
                  <c:v>FY2025</c:v>
                </c:pt>
              </c:strCache>
            </c:strRef>
          </c:cat>
          <c:val>
            <c:numRef>
              <c:f>'[IPR 21 Labor Material Charts Cobra Labor vs Material By FY L1 L2 and L3 W actuals in FY21.xlsx]Sheet1 - ACWP Added L2 L3'!$R$244:$V$244</c:f>
              <c:numCache>
                <c:formatCode>General</c:formatCode>
                <c:ptCount val="5"/>
                <c:pt idx="0" formatCode="_(* #,##0_);_(* \(#,##0\);_(* &quot;-&quot;??_);_(@_)">
                  <c:v>4033.8170500000001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9F-4668-AA64-A1C29A0BBB91}"/>
            </c:ext>
          </c:extLst>
        </c:ser>
        <c:ser>
          <c:idx val="2"/>
          <c:order val="1"/>
          <c:tx>
            <c:strRef>
              <c:f>'[IPR 21 Labor Material Charts Cobra Labor vs Material By FY L1 L2 and L3 W actuals in FY21.xlsx]Sheet1 - ACWP Added L2 L3'!$Q$245</c:f>
              <c:strCache>
                <c:ptCount val="1"/>
                <c:pt idx="0">
                  <c:v>Labor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'[IPR 21 Labor Material Charts Cobra Labor vs Material By FY L1 L2 and L3 W actuals in FY21.xlsx]Sheet1 - ACWP Added L2 L3'!$R$243:$V$243</c:f>
              <c:strCache>
                <c:ptCount val="5"/>
                <c:pt idx="0">
                  <c:v>FY2021</c:v>
                </c:pt>
                <c:pt idx="1">
                  <c:v>FY2022</c:v>
                </c:pt>
                <c:pt idx="2">
                  <c:v>FY2023</c:v>
                </c:pt>
                <c:pt idx="3">
                  <c:v>FY2024</c:v>
                </c:pt>
                <c:pt idx="4">
                  <c:v>FY2025</c:v>
                </c:pt>
              </c:strCache>
            </c:strRef>
          </c:cat>
          <c:val>
            <c:numRef>
              <c:f>'[IPR 21 Labor Material Charts Cobra Labor vs Material By FY L1 L2 and L3 W actuals in FY21.xlsx]Sheet1 - ACWP Added L2 L3'!$R$245:$V$245</c:f>
              <c:numCache>
                <c:formatCode>_(* #,##0_);_(* \(#,##0\);_(* "-"??_);_(@_)</c:formatCode>
                <c:ptCount val="5"/>
                <c:pt idx="0">
                  <c:v>241.56560000000002</c:v>
                </c:pt>
                <c:pt idx="1">
                  <c:v>851.11580000000004</c:v>
                </c:pt>
                <c:pt idx="2">
                  <c:v>161.96889999999999</c:v>
                </c:pt>
                <c:pt idx="3">
                  <c:v>70.305700000000002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A9F-4668-AA64-A1C29A0BBB91}"/>
            </c:ext>
          </c:extLst>
        </c:ser>
        <c:ser>
          <c:idx val="0"/>
          <c:order val="2"/>
          <c:tx>
            <c:strRef>
              <c:f>'[IPR 21 Labor Material Charts Cobra Labor vs Material By FY L1 L2 and L3 W actuals in FY21.xlsx]Sheet1 - ACWP Added L2 L3'!$Q$246</c:f>
              <c:strCache>
                <c:ptCount val="1"/>
                <c:pt idx="0">
                  <c:v>Material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 w="19050"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'[IPR 21 Labor Material Charts Cobra Labor vs Material By FY L1 L2 and L3 W actuals in FY21.xlsx]Sheet1 - ACWP Added L2 L3'!$R$243:$V$243</c:f>
              <c:strCache>
                <c:ptCount val="5"/>
                <c:pt idx="0">
                  <c:v>FY2021</c:v>
                </c:pt>
                <c:pt idx="1">
                  <c:v>FY2022</c:v>
                </c:pt>
                <c:pt idx="2">
                  <c:v>FY2023</c:v>
                </c:pt>
                <c:pt idx="3">
                  <c:v>FY2024</c:v>
                </c:pt>
                <c:pt idx="4">
                  <c:v>FY2025</c:v>
                </c:pt>
              </c:strCache>
            </c:strRef>
          </c:cat>
          <c:val>
            <c:numRef>
              <c:f>'[IPR 21 Labor Material Charts Cobra Labor vs Material By FY L1 L2 and L3 W actuals in FY21.xlsx]Sheet1 - ACWP Added L2 L3'!$R$246:$V$246</c:f>
              <c:numCache>
                <c:formatCode>_(* #,##0_);_(* \(#,##0\);_(* "-"??_);_(@_)</c:formatCode>
                <c:ptCount val="5"/>
                <c:pt idx="0">
                  <c:v>2999.5300000000007</c:v>
                </c:pt>
                <c:pt idx="1">
                  <c:v>3388.6381000000001</c:v>
                </c:pt>
                <c:pt idx="2">
                  <c:v>919.2704</c:v>
                </c:pt>
                <c:pt idx="3">
                  <c:v>10.734999999999999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A9F-4668-AA64-A1C29A0BBB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418612264"/>
        <c:axId val="418619152"/>
      </c:barChart>
      <c:catAx>
        <c:axId val="418612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8619152"/>
        <c:crosses val="autoZero"/>
        <c:auto val="1"/>
        <c:lblAlgn val="ctr"/>
        <c:lblOffset val="100"/>
        <c:noMultiLvlLbl val="0"/>
      </c:catAx>
      <c:valAx>
        <c:axId val="418619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($K)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861226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8/30/2021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8/30/2021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P5.9 scope includes the following four elements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Test Targets help gain early operational and fabrication experience prior to production targets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5665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9338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Delivery dates shown are vendors current completion date, tracking ahead of project schedule.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Installation of T32 during long outage after all new gas injection hardware is installed and tested.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Work with operations for installation of new equipment needed outside of PPU scope (new VLSB)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0849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5.9.1 ETC high due to restricted travel during Covid</a:t>
            </a:r>
          </a:p>
          <a:p>
            <a:r>
              <a:rPr lang="en-US" dirty="0"/>
              <a:t>About halfway through for test targets and production targets</a:t>
            </a:r>
          </a:p>
          <a:p>
            <a:r>
              <a:rPr lang="en-US" dirty="0"/>
              <a:t>Order of jumpers left for supporting hardware. New VLSB 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4194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Break down of labor</a:t>
            </a:r>
          </a:p>
          <a:p>
            <a:r>
              <a:rPr lang="en-US" dirty="0"/>
              <a:t>Engineering/manufacturing support/oversight throughout fabrication </a:t>
            </a:r>
          </a:p>
          <a:p>
            <a:r>
              <a:rPr lang="en-US" dirty="0"/>
              <a:t>Technician/research mechanic support for final testing and installation preparation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2251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Currently production targets on track to be delivered well ahead of need by date.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7086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was a risk which wasn’t realized rather than opportunity for savings.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9982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486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Drew remained CAM for Test Targets while the target team continued to develop the 2 MW target 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780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3 production targets ordered after CD-2/3 approval.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TT2 and 3 production targets being fabricated together improves fabrication 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Front body development piece ordered 6/1  ~ 8-month development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405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Virtual meetings provide scheduling updates, answer vendor questions, and resolution to any challenges during fabrication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Worked through TT1 issues virtually, many issues would have been easier to resolve in person. Required additional time or shipments for inspection to resolve.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Ability to travel recently has increased oversight and ability to address issues better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646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swirl bubbler design passed all pre-installation testing. With the elimination of small orifices at the bubbler, reduced risk of gas rate degradation during operation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734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Single supply of gas injection due to new VLSB not being installed yet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Target is further along than other production targets due to use of FB. Inner window EB weld already completed.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new outer window to FB EB weld will up next.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620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616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Shroud repair have caused delays in overall schedule. Delivery still expected before need by date. Tracking closely.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had to develop new inspection techniques to resolve restrictions in previous techniques.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074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Float in schedule should not impact operation date</a:t>
            </a:r>
          </a:p>
          <a:p>
            <a:r>
              <a:rPr lang="en-US" dirty="0"/>
              <a:t>These issues occasionally are dealt with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097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947148"/>
            <a:ext cx="11430000" cy="5355074"/>
          </a:xfrm>
        </p:spPr>
        <p:txBody>
          <a:bodyPr/>
          <a:lstStyle>
            <a:lvl1pPr marL="288925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2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298622-4D3C-4849-B0FA-4101271A78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3A1AE5-746F-4057-86D7-F0AA4F73942C}"/>
              </a:ext>
            </a:extLst>
          </p:cNvPr>
          <p:cNvSpPr txBox="1"/>
          <p:nvPr userDrawn="1"/>
        </p:nvSpPr>
        <p:spPr>
          <a:xfrm>
            <a:off x="9821917" y="6302222"/>
            <a:ext cx="2037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PPU DOE/SC IPR</a:t>
            </a:r>
            <a:endParaRPr lang="en-US" sz="1000" b="0" baseline="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000" b="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September 14-17, 2021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862842F-612F-3641-9908-4224FD3698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2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120E19-8932-43D2-8486-22CBE0B2C373}"/>
              </a:ext>
            </a:extLst>
          </p:cNvPr>
          <p:cNvSpPr txBox="1"/>
          <p:nvPr userDrawn="1"/>
        </p:nvSpPr>
        <p:spPr>
          <a:xfrm>
            <a:off x="9821917" y="6302222"/>
            <a:ext cx="2037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PPU Director’s Review</a:t>
            </a:r>
            <a:endParaRPr lang="en-US" sz="1000" b="0" baseline="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000" b="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August  3-5, 2021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472" y="2109215"/>
            <a:ext cx="4702700" cy="755905"/>
          </a:xfrm>
        </p:spPr>
        <p:txBody>
          <a:bodyPr/>
          <a:lstStyle/>
          <a:p>
            <a:r>
              <a:rPr lang="en-US" b="1" dirty="0"/>
              <a:t>DOE/SC Independent Project Review of the Proton Power Upgrade Project</a:t>
            </a:r>
          </a:p>
          <a:p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72314AD-83B8-6E4A-B9A7-E11C3868B27F}"/>
              </a:ext>
            </a:extLst>
          </p:cNvPr>
          <p:cNvSpPr txBox="1">
            <a:spLocks/>
          </p:cNvSpPr>
          <p:nvPr/>
        </p:nvSpPr>
        <p:spPr bwMode="auto">
          <a:xfrm>
            <a:off x="335530" y="3519890"/>
            <a:ext cx="5702131" cy="137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b="1" dirty="0"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Kevin Johns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Level 3 Manager for 2MW Target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September 14-17, 2021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/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F42CF9-0429-4A09-BCDF-CF9E3487102D}"/>
              </a:ext>
            </a:extLst>
          </p:cNvPr>
          <p:cNvGrpSpPr/>
          <p:nvPr/>
        </p:nvGrpSpPr>
        <p:grpSpPr>
          <a:xfrm>
            <a:off x="6664003" y="1467358"/>
            <a:ext cx="3240473" cy="3273716"/>
            <a:chOff x="6945943" y="1033555"/>
            <a:chExt cx="3750440" cy="379951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4A4EB3-0E48-456A-BC84-EC0BC3DC6208}"/>
                </a:ext>
              </a:extLst>
            </p:cNvPr>
            <p:cNvPicPr preferRelativeResize="0">
              <a:picLocks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2" t="528" r="33679" b="7508"/>
            <a:stretch/>
          </p:blipFill>
          <p:spPr bwMode="auto">
            <a:xfrm>
              <a:off x="6945943" y="1033555"/>
              <a:ext cx="2382192" cy="2382192"/>
            </a:xfrm>
            <a:prstGeom prst="ellipse">
              <a:avLst/>
            </a:prstGeom>
            <a:noFill/>
            <a:ln w="76200">
              <a:solidFill>
                <a:schemeClr val="bg2">
                  <a:lumMod val="95000"/>
                  <a:alpha val="65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6B269DE-4986-46AB-B747-CCA1CE35B3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95" t="-312" r="11884" b="9963"/>
            <a:stretch/>
          </p:blipFill>
          <p:spPr>
            <a:xfrm>
              <a:off x="8628438" y="1658698"/>
              <a:ext cx="2067945" cy="2067945"/>
            </a:xfrm>
            <a:prstGeom prst="ellipse">
              <a:avLst/>
            </a:prstGeom>
            <a:noFill/>
            <a:ln w="76200">
              <a:solidFill>
                <a:schemeClr val="bg2">
                  <a:lumMod val="95000"/>
                  <a:alpha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A3A831-DC07-4E67-B120-C5F7EA1E8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7" r="16667"/>
            <a:stretch/>
          </p:blipFill>
          <p:spPr>
            <a:xfrm>
              <a:off x="7878631" y="2998273"/>
              <a:ext cx="1834794" cy="1834794"/>
            </a:xfrm>
            <a:prstGeom prst="ellipse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76200">
              <a:solidFill>
                <a:schemeClr val="bg2">
                  <a:lumMod val="95000"/>
                  <a:alpha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6589B06-3CAE-4C9F-BA9C-B8C39C4D7B4B}"/>
              </a:ext>
            </a:extLst>
          </p:cNvPr>
          <p:cNvSpPr txBox="1"/>
          <p:nvPr/>
        </p:nvSpPr>
        <p:spPr>
          <a:xfrm>
            <a:off x="347472" y="1327150"/>
            <a:ext cx="603885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latin typeface="+mj-lt"/>
              </a:rPr>
              <a:t>P.05.9 2MW Target </a:t>
            </a:r>
          </a:p>
        </p:txBody>
      </p:sp>
    </p:spTree>
    <p:extLst>
      <p:ext uri="{BB962C8B-B14F-4D97-AF65-F5344CB8AC3E}">
        <p14:creationId xmlns:p14="http://schemas.microsoft.com/office/powerpoint/2010/main" val="4185276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7CB0A-A204-4AA5-A49B-D863D1464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PPU 2MW Targets</a:t>
            </a:r>
          </a:p>
        </p:txBody>
      </p:sp>
      <p:pic>
        <p:nvPicPr>
          <p:cNvPr id="4" name="Content Placeholder 3" descr="A picture containing oven, container, wooden, cooking&#10;&#10;Description automatically generated">
            <a:extLst>
              <a:ext uri="{FF2B5EF4-FFF2-40B4-BE49-F238E27FC236}">
                <a16:creationId xmlns:a16="http://schemas.microsoft.com/office/drawing/2014/main" id="{34D14AEC-98D8-4B77-87E7-8435848680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134" y="1169721"/>
            <a:ext cx="3785179" cy="50458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39EED4-D78C-48F9-A9F7-39FD5440FCE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7" y="1169721"/>
            <a:ext cx="6727848" cy="504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309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71608-900A-EA4E-9673-97FFC3D14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F6969-DEE8-F248-9F28-CFAC526F6A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Test Target #1 Water-Cooled Shroud (WCS) has had several weld rejections</a:t>
            </a:r>
          </a:p>
          <a:p>
            <a:pPr lvl="1"/>
            <a:r>
              <a:rPr lang="en-US" dirty="0"/>
              <a:t>Minor changes made for PPU, none which relate to fabrication difficulties to date</a:t>
            </a:r>
          </a:p>
          <a:p>
            <a:pPr lvl="1"/>
            <a:r>
              <a:rPr lang="en-US" dirty="0"/>
              <a:t>Multiple EB weld repairs have successfully been completed</a:t>
            </a:r>
          </a:p>
          <a:p>
            <a:r>
              <a:rPr lang="en-US" dirty="0"/>
              <a:t>Activities in progress to determine root cause of recent EB weld issues and correct before future welds are made</a:t>
            </a:r>
          </a:p>
          <a:p>
            <a:pPr lvl="1"/>
            <a:r>
              <a:rPr lang="en-US" dirty="0"/>
              <a:t>Further oversight of EB welding</a:t>
            </a:r>
          </a:p>
          <a:p>
            <a:pPr lvl="1"/>
            <a:r>
              <a:rPr lang="en-US" dirty="0"/>
              <a:t>Engineering review of NDE techniques</a:t>
            </a:r>
          </a:p>
          <a:p>
            <a:pPr lvl="1"/>
            <a:r>
              <a:rPr lang="en-US" dirty="0"/>
              <a:t>Further weld development if needed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F1D569-A6CE-4A43-B226-B1A3772AE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0458" y="3947375"/>
            <a:ext cx="5230710" cy="276895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0D86105-E8E3-4E01-A180-FE45625ACBA7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002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0BEEE-474B-4562-92D5-0502F52AE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36289-85FE-4567-AC18-B2658A4BF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47148"/>
            <a:ext cx="5647945" cy="5355074"/>
          </a:xfrm>
        </p:spPr>
        <p:txBody>
          <a:bodyPr/>
          <a:lstStyle/>
          <a:p>
            <a:r>
              <a:rPr lang="en-US" sz="2000" dirty="0"/>
              <a:t>PPU Target #2 (MTX-031) front body recently damaged</a:t>
            </a:r>
          </a:p>
          <a:p>
            <a:pPr lvl="1"/>
            <a:r>
              <a:rPr lang="en-US" sz="2000" dirty="0"/>
              <a:t>Significant enough part had to be scrapped</a:t>
            </a:r>
          </a:p>
          <a:p>
            <a:pPr lvl="1"/>
            <a:r>
              <a:rPr lang="en-US" sz="2000" dirty="0"/>
              <a:t>Wrong tool loaded into machine</a:t>
            </a:r>
          </a:p>
          <a:p>
            <a:pPr lvl="1"/>
            <a:endParaRPr lang="en-US" sz="2000" dirty="0"/>
          </a:p>
          <a:p>
            <a:r>
              <a:rPr lang="en-US" sz="2000" dirty="0"/>
              <a:t>Two previous front bodies (MTX-029 and MTX-030) had been successfully completed already</a:t>
            </a:r>
          </a:p>
          <a:p>
            <a:pPr lvl="1"/>
            <a:endParaRPr lang="en-US" sz="2000" dirty="0"/>
          </a:p>
          <a:p>
            <a:r>
              <a:rPr lang="en-US" sz="2000" dirty="0"/>
              <a:t>Waiting on schedule impact of replacement part</a:t>
            </a:r>
          </a:p>
          <a:p>
            <a:pPr marL="398463" lvl="1" indent="0">
              <a:buNone/>
            </a:pPr>
            <a:endParaRPr lang="en-US" sz="1600" dirty="0"/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692677-8EAE-47C6-AEBF-5CDEBCD27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369" y="402265"/>
            <a:ext cx="5769576" cy="26106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9D09EC-BADF-4C36-BA2D-655C4A7F2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4369" y="3287528"/>
            <a:ext cx="5814052" cy="30146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162834-C8DB-452F-A470-4E3E9A123692}"/>
              </a:ext>
            </a:extLst>
          </p:cNvPr>
          <p:cNvSpPr txBox="1"/>
          <p:nvPr/>
        </p:nvSpPr>
        <p:spPr>
          <a:xfrm>
            <a:off x="7668946" y="947148"/>
            <a:ext cx="264975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+mn-lt"/>
              </a:rPr>
              <a:t>MTX-030 Complete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718057-7876-4ACA-938C-22E3AD2B3249}"/>
              </a:ext>
            </a:extLst>
          </p:cNvPr>
          <p:cNvSpPr txBox="1"/>
          <p:nvPr/>
        </p:nvSpPr>
        <p:spPr>
          <a:xfrm>
            <a:off x="6259246" y="5486591"/>
            <a:ext cx="2347739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+mn-lt"/>
              </a:rPr>
              <a:t>MTX-031 Damage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0C085AF-F9C3-44F1-87D5-AC0A8882E3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0231" y="5090329"/>
            <a:ext cx="3018190" cy="12118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1972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472E5-F83E-4250-B4D7-35C3A2C01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Design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40622-B772-45B5-867A-5722FC530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47148"/>
            <a:ext cx="6789872" cy="5355074"/>
          </a:xfrm>
        </p:spPr>
        <p:txBody>
          <a:bodyPr/>
          <a:lstStyle/>
          <a:p>
            <a:r>
              <a:rPr lang="en-US" dirty="0"/>
              <a:t>Final Design has been completed</a:t>
            </a:r>
          </a:p>
          <a:p>
            <a:endParaRPr lang="en-US" dirty="0"/>
          </a:p>
          <a:p>
            <a:r>
              <a:rPr lang="en-US" dirty="0"/>
              <a:t>Design was unaffected by T27 leak</a:t>
            </a:r>
          </a:p>
          <a:p>
            <a:pPr lvl="1"/>
            <a:r>
              <a:rPr lang="en-US" dirty="0"/>
              <a:t>Corner which led to leak was removed during initial design of target module in response to T22 leak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E94B2B2-0847-4EB1-89E6-40252CCC4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52338" y="1742103"/>
            <a:ext cx="5722776" cy="4292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701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A5577-C4A3-C142-AE4A-22F0F9A3D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C434C-CA54-244F-A847-41FD7200C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977" y="1931985"/>
            <a:ext cx="2519217" cy="3377897"/>
          </a:xfrm>
        </p:spPr>
        <p:txBody>
          <a:bodyPr/>
          <a:lstStyle/>
          <a:p>
            <a:r>
              <a:rPr lang="en-US" sz="2000" dirty="0"/>
              <a:t>All targets are scheduled for delivery prior to the long outage</a:t>
            </a:r>
          </a:p>
          <a:p>
            <a:endParaRPr lang="en-US" sz="2000" dirty="0"/>
          </a:p>
          <a:p>
            <a:r>
              <a:rPr lang="en-US" sz="2000" dirty="0"/>
              <a:t>Target installation process is the same as current</a:t>
            </a:r>
          </a:p>
          <a:p>
            <a:endParaRPr lang="en-US" sz="2000" dirty="0"/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DF200638-D733-4A8D-B148-65144B798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272" y="939647"/>
            <a:ext cx="9144001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tar: 5 Points 3">
            <a:extLst>
              <a:ext uri="{FF2B5EF4-FFF2-40B4-BE49-F238E27FC236}">
                <a16:creationId xmlns:a16="http://schemas.microsoft.com/office/drawing/2014/main" id="{27D2DDA5-EFE4-4280-83E4-BDE2BCC12EA3}"/>
              </a:ext>
            </a:extLst>
          </p:cNvPr>
          <p:cNvSpPr/>
          <p:nvPr/>
        </p:nvSpPr>
        <p:spPr>
          <a:xfrm>
            <a:off x="10975403" y="1080959"/>
            <a:ext cx="267854" cy="249381"/>
          </a:xfrm>
          <a:prstGeom prst="star5">
            <a:avLst/>
          </a:prstGeom>
          <a:solidFill>
            <a:srgbClr val="00B050"/>
          </a:solidFill>
          <a:ln w="6350">
            <a:solidFill>
              <a:schemeClr val="tx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983B78C0-69AA-49B4-855C-856AB94D5144}"/>
              </a:ext>
            </a:extLst>
          </p:cNvPr>
          <p:cNvSpPr/>
          <p:nvPr/>
        </p:nvSpPr>
        <p:spPr>
          <a:xfrm>
            <a:off x="7127563" y="2175162"/>
            <a:ext cx="267854" cy="249381"/>
          </a:xfrm>
          <a:prstGeom prst="star5">
            <a:avLst/>
          </a:prstGeom>
          <a:solidFill>
            <a:srgbClr val="00B050"/>
          </a:solidFill>
          <a:ln w="6350">
            <a:solidFill>
              <a:schemeClr val="tx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DD4C1DEF-0843-4761-AA62-B6A45563F6CE}"/>
              </a:ext>
            </a:extLst>
          </p:cNvPr>
          <p:cNvSpPr/>
          <p:nvPr/>
        </p:nvSpPr>
        <p:spPr>
          <a:xfrm>
            <a:off x="8420145" y="2175164"/>
            <a:ext cx="267854" cy="249381"/>
          </a:xfrm>
          <a:prstGeom prst="star5">
            <a:avLst/>
          </a:prstGeom>
          <a:solidFill>
            <a:srgbClr val="00B050"/>
          </a:solidFill>
          <a:ln w="6350">
            <a:solidFill>
              <a:schemeClr val="tx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C29943EC-FE86-434B-814A-C32D990E8F29}"/>
              </a:ext>
            </a:extLst>
          </p:cNvPr>
          <p:cNvSpPr/>
          <p:nvPr/>
        </p:nvSpPr>
        <p:spPr>
          <a:xfrm>
            <a:off x="9980581" y="2175163"/>
            <a:ext cx="267854" cy="249381"/>
          </a:xfrm>
          <a:prstGeom prst="star5">
            <a:avLst/>
          </a:prstGeom>
          <a:solidFill>
            <a:srgbClr val="00B050"/>
          </a:solidFill>
          <a:ln w="6350">
            <a:solidFill>
              <a:schemeClr val="tx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34745D01-40B6-4E06-ACE1-A62E7D94FDDA}"/>
              </a:ext>
            </a:extLst>
          </p:cNvPr>
          <p:cNvSpPr/>
          <p:nvPr/>
        </p:nvSpPr>
        <p:spPr>
          <a:xfrm>
            <a:off x="10455999" y="2175163"/>
            <a:ext cx="267854" cy="249381"/>
          </a:xfrm>
          <a:prstGeom prst="star5">
            <a:avLst/>
          </a:prstGeom>
          <a:solidFill>
            <a:srgbClr val="00B050"/>
          </a:solidFill>
          <a:ln w="6350">
            <a:solidFill>
              <a:schemeClr val="tx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B8175C-B8FA-4D6E-9ABB-898600AB1B41}"/>
              </a:ext>
            </a:extLst>
          </p:cNvPr>
          <p:cNvSpPr txBox="1"/>
          <p:nvPr/>
        </p:nvSpPr>
        <p:spPr>
          <a:xfrm>
            <a:off x="5618408" y="298145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F5F0A1-E369-49D1-AE75-8B89E395936D}"/>
              </a:ext>
            </a:extLst>
          </p:cNvPr>
          <p:cNvSpPr txBox="1"/>
          <p:nvPr/>
        </p:nvSpPr>
        <p:spPr>
          <a:xfrm>
            <a:off x="10864558" y="829890"/>
            <a:ext cx="676141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TT#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FB422E-74BA-4200-8621-74ED630B471F}"/>
              </a:ext>
            </a:extLst>
          </p:cNvPr>
          <p:cNvSpPr txBox="1"/>
          <p:nvPr/>
        </p:nvSpPr>
        <p:spPr>
          <a:xfrm>
            <a:off x="7013408" y="1916630"/>
            <a:ext cx="676141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TT#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0D38D6-AA83-4F22-B884-E57976375020}"/>
              </a:ext>
            </a:extLst>
          </p:cNvPr>
          <p:cNvSpPr txBox="1"/>
          <p:nvPr/>
        </p:nvSpPr>
        <p:spPr>
          <a:xfrm>
            <a:off x="8201435" y="1916630"/>
            <a:ext cx="780696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PPU#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ED8410-CB97-4AF2-8646-C2D6E9620DCD}"/>
              </a:ext>
            </a:extLst>
          </p:cNvPr>
          <p:cNvSpPr txBox="1"/>
          <p:nvPr/>
        </p:nvSpPr>
        <p:spPr>
          <a:xfrm>
            <a:off x="9737453" y="1922894"/>
            <a:ext cx="780696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PPU# 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D7D04E-28A4-496F-86C7-33E504429AFC}"/>
              </a:ext>
            </a:extLst>
          </p:cNvPr>
          <p:cNvSpPr txBox="1"/>
          <p:nvPr/>
        </p:nvSpPr>
        <p:spPr>
          <a:xfrm>
            <a:off x="10421933" y="1922894"/>
            <a:ext cx="780696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PPU# 3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1CEAA74-B138-4310-ABC9-60E5C57F82A4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2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8053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B7763-1C42-44D1-AAB5-0F0E37FFF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and Estimate to Complete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427385-BD07-4F00-9A81-3786B69C0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380" y="2667402"/>
            <a:ext cx="7635240" cy="157353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839E7BE-5906-4636-A1EB-AA1876C11DAD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2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C90ED0-3047-4A42-B3B6-2E1B7BEC124F}"/>
              </a:ext>
            </a:extLst>
          </p:cNvPr>
          <p:cNvSpPr txBox="1"/>
          <p:nvPr/>
        </p:nvSpPr>
        <p:spPr>
          <a:xfrm>
            <a:off x="2849992" y="4593217"/>
            <a:ext cx="834306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P.05.09.01 Difference is from restricted travel due to Covid.</a:t>
            </a:r>
          </a:p>
        </p:txBody>
      </p:sp>
    </p:spTree>
    <p:extLst>
      <p:ext uri="{BB962C8B-B14F-4D97-AF65-F5344CB8AC3E}">
        <p14:creationId xmlns:p14="http://schemas.microsoft.com/office/powerpoint/2010/main" val="457976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BE30C-0BCB-4650-8A78-5506D406C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Estimate by FY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FED9540-34D4-4A47-A28A-0A2B48416E8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47675" y="947738"/>
          <a:ext cx="11430000" cy="5354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0311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 Profile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101E1F-BB22-4FB2-B293-9F3E95A31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885" y="1392759"/>
            <a:ext cx="8730229" cy="407248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2780DBF-86C0-46CF-A59A-3AFF59031893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4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771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D9D71B2-A233-48E4-AFA1-AA37F2C8A3D8}"/>
              </a:ext>
            </a:extLst>
          </p:cNvPr>
          <p:cNvSpPr txBox="1">
            <a:spLocks/>
          </p:cNvSpPr>
          <p:nvPr/>
        </p:nvSpPr>
        <p:spPr>
          <a:xfrm>
            <a:off x="456401" y="3333386"/>
            <a:ext cx="11430000" cy="2205512"/>
          </a:xfrm>
          <a:prstGeom prst="rect">
            <a:avLst/>
          </a:prstGeom>
        </p:spPr>
        <p:txBody>
          <a:bodyPr numCol="2"/>
          <a:lstStyle>
            <a:lvl1pPr marL="287338" indent="-287338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8975" indent="-2857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030288" indent="-2857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Two active risks identified</a:t>
            </a:r>
          </a:p>
          <a:p>
            <a:pPr lvl="1"/>
            <a:r>
              <a:rPr lang="en-US" sz="1800" dirty="0"/>
              <a:t>Five risks retired</a:t>
            </a:r>
          </a:p>
          <a:p>
            <a:pPr lvl="1"/>
            <a:r>
              <a:rPr lang="en-US" sz="1800" dirty="0"/>
              <a:t>Pre-mitigated ranking: 1 Low, 1 Medium</a:t>
            </a:r>
          </a:p>
          <a:p>
            <a:pPr lvl="1"/>
            <a:r>
              <a:rPr lang="en-US" sz="1800" dirty="0"/>
              <a:t>Post-mitigated ranking: 1 Low, 1 Medium</a:t>
            </a:r>
          </a:p>
          <a:p>
            <a:r>
              <a:rPr lang="en-US" sz="2000" dirty="0"/>
              <a:t>High Risks</a:t>
            </a:r>
          </a:p>
          <a:p>
            <a:pPr lvl="1"/>
            <a:r>
              <a:rPr lang="en-US" sz="1800" dirty="0"/>
              <a:t>No high risks identified</a:t>
            </a:r>
          </a:p>
          <a:p>
            <a:r>
              <a:rPr lang="en-US" sz="2000" dirty="0"/>
              <a:t>Test Target #1 Delivered </a:t>
            </a:r>
          </a:p>
          <a:p>
            <a:endParaRPr lang="en-US" sz="2000" dirty="0"/>
          </a:p>
          <a:p>
            <a:r>
              <a:rPr lang="en-US" sz="2000" dirty="0"/>
              <a:t>Key risk categories analyzed</a:t>
            </a:r>
          </a:p>
          <a:p>
            <a:pPr lvl="1"/>
            <a:r>
              <a:rPr lang="en-US" sz="1800" dirty="0"/>
              <a:t>Fabrication</a:t>
            </a:r>
          </a:p>
          <a:p>
            <a:pPr lvl="1"/>
            <a:r>
              <a:rPr lang="en-US" sz="1800" dirty="0"/>
              <a:t>Delayed target delivery</a:t>
            </a:r>
          </a:p>
          <a:p>
            <a:pPr lvl="1"/>
            <a:r>
              <a:rPr lang="en-US" sz="1800" dirty="0"/>
              <a:t>Limited Vendors</a:t>
            </a:r>
          </a:p>
          <a:p>
            <a:r>
              <a:rPr lang="en-US" sz="2000" dirty="0"/>
              <a:t>Risks are reviewed on a regular basis</a:t>
            </a:r>
          </a:p>
          <a:p>
            <a:pPr lvl="1"/>
            <a:endParaRPr lang="en-US" sz="1800" dirty="0"/>
          </a:p>
          <a:p>
            <a:endParaRPr lang="en-US" sz="20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352E14D-8BFA-4462-AA82-A89979F5D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401" y="309831"/>
            <a:ext cx="11425236" cy="535531"/>
          </a:xfrm>
        </p:spPr>
        <p:txBody>
          <a:bodyPr>
            <a:normAutofit/>
          </a:bodyPr>
          <a:lstStyle/>
          <a:p>
            <a:r>
              <a:rPr lang="en-US" dirty="0"/>
              <a:t>P.05.09 2 MW Target Risk Register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EA5A053-15ED-4F17-97FC-2772C82B8B19}"/>
              </a:ext>
            </a:extLst>
          </p:cNvPr>
          <p:cNvGraphicFramePr>
            <a:graphicFrameLocks noGrp="1"/>
          </p:cNvGraphicFramePr>
          <p:nvPr/>
        </p:nvGraphicFramePr>
        <p:xfrm>
          <a:off x="456401" y="1002327"/>
          <a:ext cx="10515600" cy="2024958"/>
        </p:xfrm>
        <a:graphic>
          <a:graphicData uri="http://schemas.openxmlformats.org/drawingml/2006/table">
            <a:tbl>
              <a:tblPr/>
              <a:tblGrid>
                <a:gridCol w="681507">
                  <a:extLst>
                    <a:ext uri="{9D8B030D-6E8A-4147-A177-3AD203B41FA5}">
                      <a16:colId xmlns:a16="http://schemas.microsoft.com/office/drawing/2014/main" val="2453198845"/>
                    </a:ext>
                  </a:extLst>
                </a:gridCol>
                <a:gridCol w="643944">
                  <a:extLst>
                    <a:ext uri="{9D8B030D-6E8A-4147-A177-3AD203B41FA5}">
                      <a16:colId xmlns:a16="http://schemas.microsoft.com/office/drawing/2014/main" val="3012889274"/>
                    </a:ext>
                  </a:extLst>
                </a:gridCol>
                <a:gridCol w="2331076">
                  <a:extLst>
                    <a:ext uri="{9D8B030D-6E8A-4147-A177-3AD203B41FA5}">
                      <a16:colId xmlns:a16="http://schemas.microsoft.com/office/drawing/2014/main" val="48707369"/>
                    </a:ext>
                  </a:extLst>
                </a:gridCol>
                <a:gridCol w="1070182">
                  <a:extLst>
                    <a:ext uri="{9D8B030D-6E8A-4147-A177-3AD203B41FA5}">
                      <a16:colId xmlns:a16="http://schemas.microsoft.com/office/drawing/2014/main" val="1872689085"/>
                    </a:ext>
                  </a:extLst>
                </a:gridCol>
                <a:gridCol w="4098252">
                  <a:extLst>
                    <a:ext uri="{9D8B030D-6E8A-4147-A177-3AD203B41FA5}">
                      <a16:colId xmlns:a16="http://schemas.microsoft.com/office/drawing/2014/main" val="949627848"/>
                    </a:ext>
                  </a:extLst>
                </a:gridCol>
                <a:gridCol w="823191">
                  <a:extLst>
                    <a:ext uri="{9D8B030D-6E8A-4147-A177-3AD203B41FA5}">
                      <a16:colId xmlns:a16="http://schemas.microsoft.com/office/drawing/2014/main" val="2028103985"/>
                    </a:ext>
                  </a:extLst>
                </a:gridCol>
                <a:gridCol w="867448">
                  <a:extLst>
                    <a:ext uri="{9D8B030D-6E8A-4147-A177-3AD203B41FA5}">
                      <a16:colId xmlns:a16="http://schemas.microsoft.com/office/drawing/2014/main" val="1844615314"/>
                    </a:ext>
                  </a:extLst>
                </a:gridCol>
              </a:tblGrid>
              <a:tr h="32750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Risk ID</a:t>
                      </a:r>
                    </a:p>
                  </a:txBody>
                  <a:tcPr marL="4426" marR="4426" marT="4426" marB="0" anchor="b">
                    <a:lnL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8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L3 WBS</a:t>
                      </a:r>
                    </a:p>
                  </a:txBody>
                  <a:tcPr marL="4426" marR="4426" marT="4426" marB="0" anchor="b">
                    <a:lnL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8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Risk Title</a:t>
                      </a:r>
                    </a:p>
                  </a:txBody>
                  <a:tcPr marL="4426" marR="4426" marT="4426" marB="0" anchor="b">
                    <a:lnL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8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Expiration </a:t>
                      </a:r>
                      <a:b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Date</a:t>
                      </a:r>
                    </a:p>
                  </a:txBody>
                  <a:tcPr marL="4426" marR="4426" marT="4426" marB="0" anchor="b">
                    <a:lnL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8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Mitigation </a:t>
                      </a:r>
                    </a:p>
                  </a:txBody>
                  <a:tcPr marL="4426" marR="4426" marT="4426" marB="0" anchor="b">
                    <a:lnL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8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Pre-Mitigation </a:t>
                      </a:r>
                      <a:b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Rank</a:t>
                      </a:r>
                    </a:p>
                  </a:txBody>
                  <a:tcPr marL="4426" marR="4426" marT="4426" marB="0" anchor="b">
                    <a:lnL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8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Post Mitigation </a:t>
                      </a:r>
                      <a:b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Rank</a:t>
                      </a:r>
                    </a:p>
                  </a:txBody>
                  <a:tcPr marL="4426" marR="4426" marT="4426" marB="0" anchor="b">
                    <a:lnL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8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4867863"/>
                  </a:ext>
                </a:extLst>
              </a:tr>
              <a:tr h="4912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T-P.5-005</a:t>
                      </a:r>
                    </a:p>
                  </a:txBody>
                  <a:tcPr marL="4426" marR="4426" marT="4426" marB="0" anchor="ctr">
                    <a:lnL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P.05.09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Late delivery of target module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6/30/2023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Continue to maintain good communication with the target vendor, including frequent vendor visits, so that schedule challenges can be discovered early and mitigated to the extent possible.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893680"/>
                  </a:ext>
                </a:extLst>
              </a:tr>
              <a:tr h="4912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T-P.5-032</a:t>
                      </a:r>
                    </a:p>
                  </a:txBody>
                  <a:tcPr marL="4426" marR="4426" marT="4426" marB="0" anchor="ctr">
                    <a:lnL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P.05.09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Late delivery of test targets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1/31/2022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Continue to maintain good communication with the target vendor, including frequent vendor visits, so that schedule challenges can be discovered early and mitigated to the extent possible.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05555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45143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Responses to Recommendations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Recommendations from CD2/3 Director’s Review</a:t>
            </a:r>
          </a:p>
          <a:p>
            <a:pPr lvl="1"/>
            <a:r>
              <a:rPr lang="en-US" b="1" dirty="0"/>
              <a:t>Recommendation</a:t>
            </a:r>
            <a:r>
              <a:rPr lang="en-US" dirty="0"/>
              <a:t>: </a:t>
            </a:r>
            <a:r>
              <a:rPr lang="en-US" i="1" dirty="0"/>
              <a:t>Quantify the potential impacts of the Target Module opportunity and any strategies to enhance its probability. Incorporate it into the PPU Risk Analysis prior to the IPR</a:t>
            </a:r>
          </a:p>
          <a:p>
            <a:pPr lvl="1"/>
            <a:endParaRPr lang="en-US" i="1" dirty="0"/>
          </a:p>
          <a:p>
            <a:pPr lvl="1"/>
            <a:r>
              <a:rPr lang="en-US" b="1" dirty="0"/>
              <a:t>Response</a:t>
            </a:r>
            <a:r>
              <a:rPr lang="en-US" dirty="0"/>
              <a:t>: </a:t>
            </a:r>
            <a:r>
              <a:rPr lang="en-US" i="1" dirty="0"/>
              <a:t>A new opportunity has been created in the Risk Register:  "O-P.5-007" is valued at a potential $200k savings</a:t>
            </a:r>
          </a:p>
          <a:p>
            <a:pPr lvl="2"/>
            <a:r>
              <a:rPr lang="en-US" dirty="0"/>
              <a:t>Front body development piece was used with TT#2 and an additional front body did not need to be purchased</a:t>
            </a:r>
          </a:p>
          <a:p>
            <a:pPr lvl="2"/>
            <a:r>
              <a:rPr lang="en-US" dirty="0"/>
              <a:t>This recommendation has been closed</a:t>
            </a:r>
          </a:p>
          <a:p>
            <a:pPr marL="742950" lvl="2" indent="0">
              <a:buNone/>
            </a:pPr>
            <a:endParaRPr lang="en-US" i="1" dirty="0"/>
          </a:p>
          <a:p>
            <a:pPr lvl="1"/>
            <a:r>
              <a:rPr lang="en-US" dirty="0"/>
              <a:t>Recommendations from prior DOE reviews are closed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DEE218-F3C2-4837-B203-468A56F458BA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6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313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Scope</a:t>
            </a:r>
          </a:p>
          <a:p>
            <a:r>
              <a:rPr lang="en-US" sz="2400" dirty="0"/>
              <a:t>Organization</a:t>
            </a:r>
          </a:p>
          <a:p>
            <a:r>
              <a:rPr lang="en-US" sz="2400" dirty="0"/>
              <a:t>Progress since CD-2/3</a:t>
            </a:r>
          </a:p>
          <a:p>
            <a:r>
              <a:rPr lang="en-US" sz="2400" dirty="0"/>
              <a:t>Challenges</a:t>
            </a:r>
          </a:p>
          <a:p>
            <a:r>
              <a:rPr lang="en-US" sz="2400" dirty="0"/>
              <a:t>Final design status</a:t>
            </a:r>
          </a:p>
          <a:p>
            <a:r>
              <a:rPr lang="en-US" sz="2400" dirty="0"/>
              <a:t>Installation plans</a:t>
            </a:r>
          </a:p>
          <a:p>
            <a:r>
              <a:rPr lang="en-US" sz="2400" dirty="0"/>
              <a:t>Cost and schedule</a:t>
            </a:r>
          </a:p>
          <a:p>
            <a:r>
              <a:rPr lang="en-US" sz="2400" dirty="0"/>
              <a:t>Labor profile</a:t>
            </a:r>
          </a:p>
          <a:p>
            <a:r>
              <a:rPr lang="en-US" sz="2400" dirty="0"/>
              <a:t>Risk register</a:t>
            </a:r>
          </a:p>
          <a:p>
            <a:r>
              <a:rPr lang="en-US" sz="2400" dirty="0"/>
              <a:t>Responses to recommendations</a:t>
            </a:r>
          </a:p>
          <a:p>
            <a:r>
              <a:rPr lang="en-US" sz="2400" dirty="0"/>
              <a:t>ESH&amp;Q and COVID-19 impacts</a:t>
            </a:r>
          </a:p>
          <a:p>
            <a:r>
              <a:rPr lang="en-US" sz="2400" dirty="0"/>
              <a:t>12-month look-ahead</a:t>
            </a:r>
          </a:p>
          <a:p>
            <a:r>
              <a:rPr lang="en-US" sz="2400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526789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Fabrication and COVID-19 Impacts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New design has led to different fabrication processes needed</a:t>
            </a:r>
          </a:p>
          <a:p>
            <a:pPr lvl="1"/>
            <a:r>
              <a:rPr lang="en-US" sz="2000" dirty="0"/>
              <a:t>Changes were rolled out in pieces through the implementation of Test Targets. This has minimized difficulties with the 2MW target fabrication </a:t>
            </a:r>
          </a:p>
          <a:p>
            <a:endParaRPr lang="en-US" sz="2000" dirty="0"/>
          </a:p>
          <a:p>
            <a:r>
              <a:rPr lang="en-US" sz="2000" dirty="0"/>
              <a:t>Several non-conformances and repairs were needed on PPU TT#1 shroud </a:t>
            </a:r>
          </a:p>
          <a:p>
            <a:pPr lvl="1"/>
            <a:r>
              <a:rPr lang="en-US" sz="2000" dirty="0"/>
              <a:t>Repairs have all been successful thanks to many people</a:t>
            </a:r>
          </a:p>
          <a:p>
            <a:pPr lvl="2"/>
            <a:endParaRPr lang="en-US" dirty="0"/>
          </a:p>
          <a:p>
            <a:r>
              <a:rPr lang="en-US" sz="2000" dirty="0"/>
              <a:t>Damage to PPU Target 2 will cause schedule delay</a:t>
            </a:r>
          </a:p>
          <a:p>
            <a:pPr lvl="1"/>
            <a:r>
              <a:rPr lang="en-US" sz="2000" dirty="0"/>
              <a:t>Due to float in schedule, it will not impact scheduled operation cycle</a:t>
            </a:r>
          </a:p>
          <a:p>
            <a:endParaRPr lang="en-US" sz="2000" dirty="0"/>
          </a:p>
          <a:p>
            <a:r>
              <a:rPr lang="en-US" sz="2000" dirty="0"/>
              <a:t>No Covid-19 delays recorded during fabrication to date.</a:t>
            </a:r>
          </a:p>
          <a:p>
            <a:pPr lvl="1"/>
            <a:r>
              <a:rPr lang="en-US" sz="2000" dirty="0"/>
              <a:t>Travel restrictions for target oversight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25CC0DF-C7E2-4CBB-B2F4-2AB3328E6374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5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07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12-Month Look-Ahead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Successful operation of PPU Test Target #1</a:t>
            </a:r>
          </a:p>
          <a:p>
            <a:endParaRPr lang="en-US" dirty="0"/>
          </a:p>
          <a:p>
            <a:r>
              <a:rPr lang="en-US" dirty="0"/>
              <a:t>Delivery of PPU Test Target #2</a:t>
            </a:r>
          </a:p>
          <a:p>
            <a:pPr lvl="1"/>
            <a:r>
              <a:rPr lang="en-US" dirty="0"/>
              <a:t>Preparation for installation prior to PPU long outage</a:t>
            </a:r>
          </a:p>
          <a:p>
            <a:endParaRPr lang="en-US" dirty="0"/>
          </a:p>
          <a:p>
            <a:r>
              <a:rPr lang="en-US" dirty="0"/>
              <a:t>Delivery of all production targets</a:t>
            </a:r>
          </a:p>
          <a:p>
            <a:pPr lvl="1"/>
            <a:r>
              <a:rPr lang="en-US" dirty="0"/>
              <a:t>Vendor schedule tracking ahead of project schedule. Final target delivery currently forecasted for August 2022</a:t>
            </a:r>
          </a:p>
          <a:p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36341AE-5756-4E03-B479-1767B732EC96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2,4,5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0537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PPU Test Target #1 recently delivered. Target to be operated at the beginning of CY22</a:t>
            </a:r>
          </a:p>
          <a:p>
            <a:pPr lvl="1"/>
            <a:r>
              <a:rPr lang="en-US" dirty="0"/>
              <a:t>First deployment of swirl bubblers in SNS target module</a:t>
            </a:r>
          </a:p>
          <a:p>
            <a:pPr lvl="1"/>
            <a:endParaRPr lang="en-US" dirty="0"/>
          </a:p>
          <a:p>
            <a:r>
              <a:rPr lang="en-US" dirty="0"/>
              <a:t>Resumed travel and oversight for PPU TT#2 and production targets</a:t>
            </a:r>
          </a:p>
          <a:p>
            <a:pPr lvl="1"/>
            <a:r>
              <a:rPr lang="en-US" dirty="0"/>
              <a:t>Expect this to improve fabrications going forward</a:t>
            </a:r>
          </a:p>
          <a:p>
            <a:endParaRPr lang="en-US" dirty="0"/>
          </a:p>
          <a:p>
            <a:r>
              <a:rPr lang="en-US" dirty="0"/>
              <a:t>Production 2MW target design going well</a:t>
            </a:r>
          </a:p>
          <a:p>
            <a:pPr lvl="1"/>
            <a:r>
              <a:rPr lang="en-US" dirty="0"/>
              <a:t>Benefited from roll out of features in Test Targets</a:t>
            </a:r>
          </a:p>
        </p:txBody>
      </p:sp>
    </p:spTree>
    <p:extLst>
      <p:ext uri="{BB962C8B-B14F-4D97-AF65-F5344CB8AC3E}">
        <p14:creationId xmlns:p14="http://schemas.microsoft.com/office/powerpoint/2010/main" val="562247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767" y="993864"/>
            <a:ext cx="11430000" cy="5355074"/>
          </a:xfrm>
        </p:spPr>
        <p:txBody>
          <a:bodyPr/>
          <a:lstStyle/>
          <a:p>
            <a:r>
              <a:rPr lang="en-US" dirty="0"/>
              <a:t>Management and System Integration (P.5.9.1)</a:t>
            </a:r>
          </a:p>
          <a:p>
            <a:pPr lvl="1"/>
            <a:r>
              <a:rPr lang="en-US" dirty="0"/>
              <a:t>Fabrication oversight and management</a:t>
            </a:r>
          </a:p>
          <a:p>
            <a:r>
              <a:rPr lang="en-US" dirty="0"/>
              <a:t>Fabrication of three (3) 2 MW targets (P.5.9.2)</a:t>
            </a:r>
          </a:p>
          <a:p>
            <a:pPr lvl="1"/>
            <a:r>
              <a:rPr lang="en-US" dirty="0"/>
              <a:t>First three targets to operate after PPU long outage</a:t>
            </a:r>
          </a:p>
          <a:p>
            <a:r>
              <a:rPr lang="en-US" dirty="0"/>
              <a:t>Supporting hardware (P.5.9.3)</a:t>
            </a:r>
          </a:p>
          <a:p>
            <a:pPr lvl="1"/>
            <a:r>
              <a:rPr lang="en-US" dirty="0"/>
              <a:t>Target utilities supplied via jumpers</a:t>
            </a:r>
          </a:p>
          <a:p>
            <a:r>
              <a:rPr lang="en-US" dirty="0"/>
              <a:t>Fabrication of two (2) Test Targets (P.5.9.4)</a:t>
            </a:r>
          </a:p>
          <a:p>
            <a:pPr lvl="1"/>
            <a:r>
              <a:rPr lang="en-US" dirty="0"/>
              <a:t>Early deployment of PPU target features such as swirl bubblers prior to long outage to gain operational experience</a:t>
            </a:r>
          </a:p>
          <a:p>
            <a:pPr marL="398463" lvl="1" indent="0">
              <a:buNone/>
            </a:pPr>
            <a:endParaRPr lang="en-US" dirty="0"/>
          </a:p>
          <a:p>
            <a:pPr marL="398463" lvl="1" indent="0">
              <a:buNone/>
            </a:pPr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1E946EF-6064-463C-BD89-03E2103C4836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4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489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313DEDE-D589-4D0A-95AA-6163C5ECCC8A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4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9F73FF-69C3-4050-A5DB-89DC6D80B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479" y="1225821"/>
            <a:ext cx="9738575" cy="461629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3E57A48-05E7-4B13-AD2B-2167DEEDD8CD}"/>
              </a:ext>
            </a:extLst>
          </p:cNvPr>
          <p:cNvSpPr/>
          <p:nvPr/>
        </p:nvSpPr>
        <p:spPr>
          <a:xfrm>
            <a:off x="8158766" y="2125014"/>
            <a:ext cx="914400" cy="300721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52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Since CD-2/3  </a:t>
            </a:r>
            <a:r>
              <a:rPr lang="en-US" sz="1600" dirty="0"/>
              <a:t>(July 14-17, 2020)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Award contract for Test Target 2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Completed 9/2020</a:t>
            </a:r>
          </a:p>
          <a:p>
            <a:r>
              <a:rPr lang="en-US" dirty="0"/>
              <a:t>Award contract for 3 target modules (subject to CD-3)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Completed 10/2020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First milestone complete, all material received</a:t>
            </a:r>
          </a:p>
          <a:p>
            <a:r>
              <a:rPr lang="en-US" dirty="0"/>
              <a:t>Receive Front Body Development Test Article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Completed 2/2021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Incorporated into Test Target #2 Scope</a:t>
            </a:r>
            <a:endParaRPr lang="en-US" dirty="0"/>
          </a:p>
          <a:p>
            <a:r>
              <a:rPr lang="en-US" dirty="0"/>
              <a:t>Test Target 1 EB Welding and NDT Verification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Completed 7/2021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703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3E3F3-001C-4C05-A216-B9BD839CA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7CED2-083F-488E-B584-B5E7E1E470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PPU targets are being fabricated at Metalex Manufacturing. </a:t>
            </a:r>
          </a:p>
          <a:p>
            <a:pPr lvl="1"/>
            <a:r>
              <a:rPr lang="en-US" dirty="0"/>
              <a:t>Metalex has successfully built 23 target modules to date</a:t>
            </a:r>
          </a:p>
          <a:p>
            <a:endParaRPr lang="en-US" dirty="0"/>
          </a:p>
          <a:p>
            <a:r>
              <a:rPr lang="en-US" dirty="0"/>
              <a:t>Weekly virtual meetings are held to discuss progress</a:t>
            </a:r>
          </a:p>
          <a:p>
            <a:endParaRPr lang="en-US" dirty="0"/>
          </a:p>
          <a:p>
            <a:r>
              <a:rPr lang="en-US" dirty="0"/>
              <a:t>Monthly on-site visits have resumed by manufacturing and engineering</a:t>
            </a:r>
          </a:p>
          <a:p>
            <a:pPr lvl="1"/>
            <a:r>
              <a:rPr lang="en-US" dirty="0"/>
              <a:t>Visits for oversight of Test Target #1 were lost due to </a:t>
            </a:r>
            <a:r>
              <a:rPr lang="en-US" dirty="0" err="1"/>
              <a:t>Covid</a:t>
            </a:r>
            <a:endParaRPr lang="en-US" dirty="0"/>
          </a:p>
          <a:p>
            <a:endParaRPr lang="en-US" dirty="0"/>
          </a:p>
          <a:p>
            <a:r>
              <a:rPr lang="en-US" dirty="0"/>
              <a:t>New 2MW target fabrications progressing well</a:t>
            </a:r>
          </a:p>
          <a:p>
            <a:pPr lvl="1"/>
            <a:r>
              <a:rPr lang="en-US" dirty="0"/>
              <a:t>PPU Target 2 recently damaged during machining of front 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317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170C6-F121-45FB-B4E9-DC5526D48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PPU Test Target 1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7E955-064E-4A02-877B-A807C4AB4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MTX-024</a:t>
            </a:r>
          </a:p>
          <a:p>
            <a:pPr lvl="1"/>
            <a:r>
              <a:rPr lang="en-US" dirty="0"/>
              <a:t>Planned operation at 1.4 MW and gas injection up to 10 SLPM thru swirl bubblers</a:t>
            </a:r>
          </a:p>
          <a:p>
            <a:pPr lvl="2"/>
            <a:r>
              <a:rPr lang="en-US" dirty="0"/>
              <a:t>Completion: September 2021</a:t>
            </a:r>
          </a:p>
          <a:p>
            <a:pPr lvl="2"/>
            <a:r>
              <a:rPr lang="en-US" dirty="0"/>
              <a:t>Operation: </a:t>
            </a:r>
            <a:r>
              <a:rPr lang="en-US"/>
              <a:t>January 2022</a:t>
            </a:r>
            <a:endParaRPr lang="en-US" dirty="0"/>
          </a:p>
          <a:p>
            <a:pPr lvl="1"/>
            <a:r>
              <a:rPr lang="en-US" dirty="0"/>
              <a:t>Includes new PPU features such as </a:t>
            </a:r>
          </a:p>
          <a:p>
            <a:pPr lvl="2"/>
            <a:r>
              <a:rPr lang="en-US" dirty="0"/>
              <a:t>Swirl bubblers</a:t>
            </a:r>
          </a:p>
          <a:p>
            <a:pPr lvl="2"/>
            <a:r>
              <a:rPr lang="en-US" dirty="0"/>
              <a:t>Transition center baffle</a:t>
            </a:r>
          </a:p>
          <a:p>
            <a:pPr lvl="2"/>
            <a:r>
              <a:rPr lang="en-US" dirty="0"/>
              <a:t>Insert and new jet-flow supply </a:t>
            </a:r>
          </a:p>
          <a:p>
            <a:pPr lvl="1"/>
            <a:r>
              <a:rPr lang="en-US" dirty="0"/>
              <a:t>Front body is a previous design</a:t>
            </a:r>
          </a:p>
          <a:p>
            <a:pPr lvl="2"/>
            <a:r>
              <a:rPr lang="en-US" dirty="0"/>
              <a:t>modified to remove corners.</a:t>
            </a:r>
          </a:p>
          <a:p>
            <a:pPr marL="398463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6643031-8CE2-4841-9A85-543D4B35B50F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9EDA8D-BC6F-4D6A-B231-E52EEF067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12480" y="2510538"/>
            <a:ext cx="4788027" cy="35910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BC4209-46C0-43E0-9854-35D07C69C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12480" y="2510539"/>
            <a:ext cx="4788027" cy="359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364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170C6-F121-45FB-B4E9-DC5526D48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PPU Test Target 2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7E955-064E-4A02-877B-A807C4AB4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47148"/>
            <a:ext cx="6471360" cy="5355074"/>
          </a:xfrm>
        </p:spPr>
        <p:txBody>
          <a:bodyPr/>
          <a:lstStyle/>
          <a:p>
            <a:r>
              <a:rPr lang="en-US" dirty="0"/>
              <a:t>MTX-029</a:t>
            </a:r>
          </a:p>
          <a:p>
            <a:pPr lvl="1"/>
            <a:r>
              <a:rPr lang="en-US" dirty="0"/>
              <a:t>Planned operation up to 1.55 MW and gas injection up to 10 SLPM thru swirl bubblers and nose injection</a:t>
            </a:r>
          </a:p>
          <a:p>
            <a:pPr lvl="2"/>
            <a:r>
              <a:rPr lang="en-US" dirty="0"/>
              <a:t>Completion: March 2022</a:t>
            </a:r>
          </a:p>
          <a:p>
            <a:pPr lvl="2"/>
            <a:r>
              <a:rPr lang="en-US" dirty="0"/>
              <a:t>Operation: December 2022</a:t>
            </a:r>
          </a:p>
          <a:p>
            <a:pPr marL="742950" lvl="2" indent="0">
              <a:buNone/>
            </a:pPr>
            <a:endParaRPr lang="en-US" dirty="0"/>
          </a:p>
          <a:p>
            <a:pPr lvl="1"/>
            <a:r>
              <a:rPr lang="en-US" dirty="0"/>
              <a:t>Target design is identical to that of 2 MW targets. Operated prior to long outage</a:t>
            </a:r>
          </a:p>
          <a:p>
            <a:pPr marL="398463" lvl="1" indent="0">
              <a:buNone/>
            </a:pPr>
            <a:endParaRPr lang="en-US" dirty="0"/>
          </a:p>
          <a:p>
            <a:pPr lvl="1"/>
            <a:r>
              <a:rPr lang="en-US" dirty="0"/>
              <a:t>Test target #2 utilizes the </a:t>
            </a:r>
            <a:r>
              <a:rPr lang="en-US" i="1" dirty="0"/>
              <a:t>front body development piece</a:t>
            </a:r>
            <a:r>
              <a:rPr lang="en-US" dirty="0"/>
              <a:t> used to prove out fabrication process of new target design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A4B1418-4D21-41B5-AF58-034DBE321C09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88384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170C6-F121-45FB-B4E9-DC5526D48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PPU 2MW Targets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7E955-064E-4A02-877B-A807C4AB4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MTX-030 thru MTX-032</a:t>
            </a:r>
          </a:p>
          <a:p>
            <a:pPr lvl="1"/>
            <a:r>
              <a:rPr lang="en-US" dirty="0"/>
              <a:t>Planned operation up to 2 MW at 1.3 GeV after KPP is met</a:t>
            </a:r>
          </a:p>
          <a:p>
            <a:pPr lvl="1"/>
            <a:r>
              <a:rPr lang="en-US" dirty="0"/>
              <a:t>Fabrication underway</a:t>
            </a:r>
          </a:p>
          <a:p>
            <a:pPr lvl="2"/>
            <a:r>
              <a:rPr lang="en-US" dirty="0"/>
              <a:t>Parts are making excellent progress; exception: MTX-031</a:t>
            </a:r>
          </a:p>
          <a:p>
            <a:pPr lvl="1"/>
            <a:r>
              <a:rPr lang="en-US" dirty="0"/>
              <a:t>Gas injection up to 20 SLPM via swirl bubblers and nose injection</a:t>
            </a:r>
          </a:p>
          <a:p>
            <a:pPr lvl="1"/>
            <a:r>
              <a:rPr lang="en-US" dirty="0"/>
              <a:t>MTX-030 </a:t>
            </a:r>
          </a:p>
          <a:p>
            <a:pPr lvl="2"/>
            <a:r>
              <a:rPr lang="en-US" dirty="0"/>
              <a:t>completion: May 2022</a:t>
            </a:r>
          </a:p>
          <a:p>
            <a:pPr lvl="2"/>
            <a:r>
              <a:rPr lang="en-US" dirty="0"/>
              <a:t>ramp to 1.7 MW</a:t>
            </a:r>
          </a:p>
          <a:p>
            <a:pPr lvl="1"/>
            <a:r>
              <a:rPr lang="en-US" dirty="0"/>
              <a:t>MTX-031 </a:t>
            </a:r>
          </a:p>
          <a:p>
            <a:pPr lvl="2"/>
            <a:r>
              <a:rPr lang="en-US" dirty="0"/>
              <a:t>completion: July 2022* </a:t>
            </a:r>
          </a:p>
          <a:p>
            <a:pPr lvl="2"/>
            <a:r>
              <a:rPr lang="en-US" dirty="0"/>
              <a:t>achieve KPP then ramp to 2MW</a:t>
            </a:r>
          </a:p>
          <a:p>
            <a:pPr lvl="1"/>
            <a:r>
              <a:rPr lang="en-US" dirty="0"/>
              <a:t>MTX-032 </a:t>
            </a:r>
          </a:p>
          <a:p>
            <a:pPr lvl="2"/>
            <a:r>
              <a:rPr lang="en-US" dirty="0"/>
              <a:t>completion: August 2022</a:t>
            </a:r>
          </a:p>
          <a:p>
            <a:pPr lvl="2"/>
            <a:r>
              <a:rPr lang="en-US" dirty="0"/>
              <a:t>project spare</a:t>
            </a:r>
          </a:p>
          <a:p>
            <a:pPr lvl="2"/>
            <a:endParaRPr lang="en-US" dirty="0"/>
          </a:p>
          <a:p>
            <a:pPr marL="742950" lvl="2" indent="0">
              <a:buNone/>
            </a:pPr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0E10BE2-5F42-4C1E-B575-92FA9B1CBBB1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3, 4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21B867-2A32-4C28-A30A-30EE58C3A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4767" y="3097372"/>
            <a:ext cx="5598545" cy="3116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C91BAB-A982-4442-A1F0-00C09A164A26}"/>
              </a:ext>
            </a:extLst>
          </p:cNvPr>
          <p:cNvSpPr txBox="1"/>
          <p:nvPr/>
        </p:nvSpPr>
        <p:spPr>
          <a:xfrm>
            <a:off x="10037928" y="3117174"/>
            <a:ext cx="566383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KPP: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F1409A-0E8A-450A-ABE7-F615831B54C6}"/>
              </a:ext>
            </a:extLst>
          </p:cNvPr>
          <p:cNvSpPr/>
          <p:nvPr/>
        </p:nvSpPr>
        <p:spPr>
          <a:xfrm>
            <a:off x="10097052" y="3070109"/>
            <a:ext cx="1014517" cy="331628"/>
          </a:xfrm>
          <a:prstGeom prst="rect">
            <a:avLst/>
          </a:prstGeom>
          <a:noFill/>
          <a:ln w="12700">
            <a:solidFill>
              <a:srgbClr val="00B05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238967-2FCA-47E9-A40F-652AEDCBCC0F}"/>
              </a:ext>
            </a:extLst>
          </p:cNvPr>
          <p:cNvSpPr txBox="1"/>
          <p:nvPr/>
        </p:nvSpPr>
        <p:spPr>
          <a:xfrm>
            <a:off x="4578675" y="6435554"/>
            <a:ext cx="226264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*Change anticipated</a:t>
            </a:r>
          </a:p>
        </p:txBody>
      </p:sp>
    </p:spTree>
    <p:extLst>
      <p:ext uri="{BB962C8B-B14F-4D97-AF65-F5344CB8AC3E}">
        <p14:creationId xmlns:p14="http://schemas.microsoft.com/office/powerpoint/2010/main" val="2206681555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16x9 template 180719" id="{91F5A9DE-0FF5-42D2-8B71-414341298470}" vid="{19B61368-BE15-4FF9-B836-7A1A3976FBB8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B6F5DE5-FF42-42F2-9962-F83010572F4E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950AF3C-223B-4322-9D84-8F5422CEAF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FF1CA81-B025-421E-9746-B1FF59551E5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1581</Words>
  <Application>Microsoft Office PowerPoint</Application>
  <PresentationFormat>Widescreen</PresentationFormat>
  <Paragraphs>259</Paragraphs>
  <Slides>22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Arial Black</vt:lpstr>
      <vt:lpstr>Arial Narrow</vt:lpstr>
      <vt:lpstr>Calibri</vt:lpstr>
      <vt:lpstr>Century Gothic</vt:lpstr>
      <vt:lpstr>ORNL</vt:lpstr>
      <vt:lpstr>PowerPoint Presentation</vt:lpstr>
      <vt:lpstr>Outline</vt:lpstr>
      <vt:lpstr>Scope</vt:lpstr>
      <vt:lpstr>Organization</vt:lpstr>
      <vt:lpstr>Progress Since CD-2/3  (July 14-17, 2020)</vt:lpstr>
      <vt:lpstr>Current Status</vt:lpstr>
      <vt:lpstr>PPU Test Target 1 </vt:lpstr>
      <vt:lpstr>PPU Test Target 2 </vt:lpstr>
      <vt:lpstr>PPU 2MW Targets </vt:lpstr>
      <vt:lpstr>PPU 2MW Targets</vt:lpstr>
      <vt:lpstr>Challenges</vt:lpstr>
      <vt:lpstr>Challenges</vt:lpstr>
      <vt:lpstr>Final Design Status</vt:lpstr>
      <vt:lpstr>Installation Plans</vt:lpstr>
      <vt:lpstr>Budget and Estimate to Complete</vt:lpstr>
      <vt:lpstr>Cost Estimate by FY</vt:lpstr>
      <vt:lpstr>Labor Profile</vt:lpstr>
      <vt:lpstr>P.05.09 2 MW Target Risk Register</vt:lpstr>
      <vt:lpstr>Responses to Recommendations</vt:lpstr>
      <vt:lpstr>Fabrication and COVID-19 Impacts</vt:lpstr>
      <vt:lpstr>12-Month Look-Ahead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2018-07-12T19:30:01Z</dcterms:created>
  <dcterms:modified xsi:type="dcterms:W3CDTF">2021-08-30T20:15:38Z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