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1"/>
  </p:notesMasterIdLst>
  <p:handoutMasterIdLst>
    <p:handoutMasterId r:id="rId42"/>
  </p:handoutMasterIdLst>
  <p:sldIdLst>
    <p:sldId id="319" r:id="rId5"/>
    <p:sldId id="304" r:id="rId6"/>
    <p:sldId id="838" r:id="rId7"/>
    <p:sldId id="901" r:id="rId8"/>
    <p:sldId id="850" r:id="rId9"/>
    <p:sldId id="294" r:id="rId10"/>
    <p:sldId id="302" r:id="rId11"/>
    <p:sldId id="902" r:id="rId12"/>
    <p:sldId id="834" r:id="rId13"/>
    <p:sldId id="903" r:id="rId14"/>
    <p:sldId id="257" r:id="rId15"/>
    <p:sldId id="256" r:id="rId16"/>
    <p:sldId id="895" r:id="rId17"/>
    <p:sldId id="447" r:id="rId18"/>
    <p:sldId id="444" r:id="rId19"/>
    <p:sldId id="446" r:id="rId20"/>
    <p:sldId id="904" r:id="rId21"/>
    <p:sldId id="912" r:id="rId22"/>
    <p:sldId id="905" r:id="rId23"/>
    <p:sldId id="913" r:id="rId24"/>
    <p:sldId id="909" r:id="rId25"/>
    <p:sldId id="908" r:id="rId26"/>
    <p:sldId id="911" r:id="rId27"/>
    <p:sldId id="451" r:id="rId28"/>
    <p:sldId id="910" r:id="rId29"/>
    <p:sldId id="455" r:id="rId30"/>
    <p:sldId id="906" r:id="rId31"/>
    <p:sldId id="454" r:id="rId32"/>
    <p:sldId id="450" r:id="rId33"/>
    <p:sldId id="907" r:id="rId34"/>
    <p:sldId id="453" r:id="rId35"/>
    <p:sldId id="840" r:id="rId36"/>
    <p:sldId id="875" r:id="rId37"/>
    <p:sldId id="442" r:id="rId38"/>
    <p:sldId id="898" r:id="rId39"/>
    <p:sldId id="440" r:id="rId40"/>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97" autoAdjust="0"/>
    <p:restoredTop sz="95161" autoAdjust="0"/>
  </p:normalViewPr>
  <p:slideViewPr>
    <p:cSldViewPr snapToGrid="0" showGuides="1">
      <p:cViewPr varScale="1">
        <p:scale>
          <a:sx n="112" d="100"/>
          <a:sy n="112" d="100"/>
        </p:scale>
        <p:origin x="496" y="72"/>
      </p:cViewPr>
      <p:guideLst/>
    </p:cSldViewPr>
  </p:slideViewPr>
  <p:notesTextViewPr>
    <p:cViewPr>
      <p:scale>
        <a:sx n="3" d="2"/>
        <a:sy n="3" d="2"/>
      </p:scale>
      <p:origin x="0" y="0"/>
    </p:cViewPr>
  </p:notesTextViewPr>
  <p:sorterViewPr>
    <p:cViewPr>
      <p:scale>
        <a:sx n="1" d="1"/>
        <a:sy n="1" d="1"/>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PPU </a:t>
            </a:r>
          </a:p>
          <a:p>
            <a:pPr>
              <a:defRPr b="1"/>
            </a:pPr>
            <a:r>
              <a:rPr lang="en-US" sz="1400" b="1" i="0" baseline="0">
                <a:effectLst/>
              </a:rPr>
              <a:t>P.06 Conventional Facilities</a:t>
            </a:r>
            <a:endParaRPr lang="en-US" sz="1400">
              <a:effectLst/>
            </a:endParaRPr>
          </a:p>
          <a:p>
            <a:pPr>
              <a:defRPr b="1"/>
            </a:pPr>
            <a:r>
              <a:rPr lang="en-US" b="1"/>
              <a:t>Cost/Schedule</a:t>
            </a:r>
            <a:r>
              <a:rPr lang="en-US" b="1" baseline="0"/>
              <a:t> Performance Index Chart</a:t>
            </a:r>
          </a:p>
          <a:p>
            <a:pPr>
              <a:defRPr b="1"/>
            </a:pPr>
            <a:r>
              <a:rPr lang="en-US" b="1" baseline="0"/>
              <a:t>(Cumulative Data)</a:t>
            </a:r>
            <a:r>
              <a:rPr lang="en-US" b="1"/>
              <a:t> </a:t>
            </a:r>
          </a:p>
        </c:rich>
      </c:tx>
      <c:layout>
        <c:manualLayout>
          <c:xMode val="edge"/>
          <c:yMode val="edge"/>
          <c:x val="0.36712145591999945"/>
          <c:y val="1.516759536712913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6669386161316133E-2"/>
          <c:y val="0.30557493936012492"/>
          <c:w val="0.90867448582505472"/>
          <c:h val="0.45721510802798915"/>
        </c:manualLayout>
      </c:layout>
      <c:lineChart>
        <c:grouping val="standard"/>
        <c:varyColors val="0"/>
        <c:ser>
          <c:idx val="0"/>
          <c:order val="0"/>
          <c:tx>
            <c:strRef>
              <c:f>Report!$B$89</c:f>
              <c:strCache>
                <c:ptCount val="1"/>
                <c:pt idx="0">
                  <c:v> SPI </c:v>
                </c:pt>
              </c:strCache>
            </c:strRef>
          </c:tx>
          <c:spPr>
            <a:ln w="28575" cap="rnd">
              <a:solidFill>
                <a:srgbClr val="008000"/>
              </a:solidFill>
              <a:round/>
            </a:ln>
            <a:effectLst/>
          </c:spPr>
          <c:marker>
            <c:symbol val="circle"/>
            <c:size val="5"/>
            <c:spPr>
              <a:solidFill>
                <a:srgbClr val="008000"/>
              </a:solidFill>
              <a:ln w="9525">
                <a:solidFill>
                  <a:srgbClr val="008000"/>
                </a:solidFill>
              </a:ln>
              <a:effectLst/>
            </c:spPr>
          </c:marker>
          <c:cat>
            <c:strRef>
              <c:f>Report!$C$55:$P$55</c:f>
              <c:strCache>
                <c:ptCount val="13"/>
                <c:pt idx="0">
                  <c:v>Oct20</c:v>
                </c:pt>
                <c:pt idx="1">
                  <c:v>Nov20</c:v>
                </c:pt>
                <c:pt idx="2">
                  <c:v>Dec20</c:v>
                </c:pt>
                <c:pt idx="3">
                  <c:v>Jan21</c:v>
                </c:pt>
                <c:pt idx="4">
                  <c:v>Feb21</c:v>
                </c:pt>
                <c:pt idx="5">
                  <c:v>Mar21</c:v>
                </c:pt>
                <c:pt idx="6">
                  <c:v>Apr21</c:v>
                </c:pt>
                <c:pt idx="7">
                  <c:v>May21</c:v>
                </c:pt>
                <c:pt idx="8">
                  <c:v>Jun21</c:v>
                </c:pt>
                <c:pt idx="9">
                  <c:v>Jul21</c:v>
                </c:pt>
                <c:pt idx="10">
                  <c:v>Aug21</c:v>
                </c:pt>
                <c:pt idx="11">
                  <c:v>Sep21</c:v>
                </c:pt>
                <c:pt idx="12">
                  <c:v>Oct21</c:v>
                </c:pt>
              </c:strCache>
              <c:extLst/>
            </c:strRef>
          </c:cat>
          <c:val>
            <c:numRef>
              <c:f>Report!$C$89:$P$89</c:f>
              <c:numCache>
                <c:formatCode>_(* #,##0.00_);_(* \(#,##0.00\);_(* "-"??_);_(@_)</c:formatCode>
                <c:ptCount val="13"/>
                <c:pt idx="0">
                  <c:v>1</c:v>
                </c:pt>
                <c:pt idx="1">
                  <c:v>0.99968266827942276</c:v>
                </c:pt>
                <c:pt idx="2">
                  <c:v>0.99724980852621381</c:v>
                </c:pt>
                <c:pt idx="3">
                  <c:v>0.99343396850625743</c:v>
                </c:pt>
                <c:pt idx="4">
                  <c:v>0.99315343303881698</c:v>
                </c:pt>
                <c:pt idx="5">
                  <c:v>0.9954509776930851</c:v>
                </c:pt>
                <c:pt idx="6">
                  <c:v>0.99271657397882562</c:v>
                </c:pt>
                <c:pt idx="7">
                  <c:v>1.0047474564931589</c:v>
                </c:pt>
              </c:numCache>
              <c:extLst/>
            </c:numRef>
          </c:val>
          <c:smooth val="0"/>
          <c:extLst>
            <c:ext xmlns:c16="http://schemas.microsoft.com/office/drawing/2014/chart" uri="{C3380CC4-5D6E-409C-BE32-E72D297353CC}">
              <c16:uniqueId val="{00000000-AC33-4542-9F57-A7E914E403A0}"/>
            </c:ext>
          </c:extLst>
        </c:ser>
        <c:ser>
          <c:idx val="1"/>
          <c:order val="1"/>
          <c:tx>
            <c:strRef>
              <c:f>Report!$B$90</c:f>
              <c:strCache>
                <c:ptCount val="1"/>
                <c:pt idx="0">
                  <c:v> CPI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Report!$C$55:$P$55</c:f>
              <c:strCache>
                <c:ptCount val="13"/>
                <c:pt idx="0">
                  <c:v>Oct20</c:v>
                </c:pt>
                <c:pt idx="1">
                  <c:v>Nov20</c:v>
                </c:pt>
                <c:pt idx="2">
                  <c:v>Dec20</c:v>
                </c:pt>
                <c:pt idx="3">
                  <c:v>Jan21</c:v>
                </c:pt>
                <c:pt idx="4">
                  <c:v>Feb21</c:v>
                </c:pt>
                <c:pt idx="5">
                  <c:v>Mar21</c:v>
                </c:pt>
                <c:pt idx="6">
                  <c:v>Apr21</c:v>
                </c:pt>
                <c:pt idx="7">
                  <c:v>May21</c:v>
                </c:pt>
                <c:pt idx="8">
                  <c:v>Jun21</c:v>
                </c:pt>
                <c:pt idx="9">
                  <c:v>Jul21</c:v>
                </c:pt>
                <c:pt idx="10">
                  <c:v>Aug21</c:v>
                </c:pt>
                <c:pt idx="11">
                  <c:v>Sep21</c:v>
                </c:pt>
                <c:pt idx="12">
                  <c:v>Oct21</c:v>
                </c:pt>
              </c:strCache>
              <c:extLst/>
            </c:strRef>
          </c:cat>
          <c:val>
            <c:numRef>
              <c:f>Report!$C$90:$P$90</c:f>
              <c:numCache>
                <c:formatCode>_(* #,##0.00_);_(* \(#,##0.00\);_(* "-"??_);_(@_)</c:formatCode>
                <c:ptCount val="13"/>
                <c:pt idx="0">
                  <c:v>1</c:v>
                </c:pt>
                <c:pt idx="1">
                  <c:v>1.0004347573636792</c:v>
                </c:pt>
                <c:pt idx="2">
                  <c:v>1.0088419014690542</c:v>
                </c:pt>
                <c:pt idx="3">
                  <c:v>1.0111716610601125</c:v>
                </c:pt>
                <c:pt idx="4">
                  <c:v>0.99765767138595662</c:v>
                </c:pt>
                <c:pt idx="5">
                  <c:v>0.99186206738563132</c:v>
                </c:pt>
                <c:pt idx="6">
                  <c:v>0.97421770448430256</c:v>
                </c:pt>
                <c:pt idx="7">
                  <c:v>0.97393881688658002</c:v>
                </c:pt>
              </c:numCache>
              <c:extLst/>
            </c:numRef>
          </c:val>
          <c:smooth val="0"/>
          <c:extLst>
            <c:ext xmlns:c16="http://schemas.microsoft.com/office/drawing/2014/chart" uri="{C3380CC4-5D6E-409C-BE32-E72D297353CC}">
              <c16:uniqueId val="{00000001-AC33-4542-9F57-A7E914E403A0}"/>
            </c:ext>
          </c:extLst>
        </c:ser>
        <c:dLbls>
          <c:showLegendKey val="0"/>
          <c:showVal val="0"/>
          <c:showCatName val="0"/>
          <c:showSerName val="0"/>
          <c:showPercent val="0"/>
          <c:showBubbleSize val="0"/>
        </c:dLbls>
        <c:marker val="1"/>
        <c:smooth val="0"/>
        <c:axId val="771436224"/>
        <c:axId val="771426712"/>
      </c:lineChart>
      <c:catAx>
        <c:axId val="771436224"/>
        <c:scaling>
          <c:orientation val="minMax"/>
        </c:scaling>
        <c:delete val="0"/>
        <c:axPos val="b"/>
        <c:majorGridlines>
          <c:spPr>
            <a:ln w="12700" cap="flat" cmpd="sng" algn="ctr">
              <a:solidFill>
                <a:schemeClr val="tx1"/>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1426712"/>
        <c:crosses val="autoZero"/>
        <c:auto val="1"/>
        <c:lblAlgn val="ctr"/>
        <c:lblOffset val="100"/>
        <c:noMultiLvlLbl val="0"/>
      </c:catAx>
      <c:valAx>
        <c:axId val="771426712"/>
        <c:scaling>
          <c:orientation val="minMax"/>
          <c:max val="1.2"/>
          <c:min val="0.8"/>
        </c:scaling>
        <c:delete val="0"/>
        <c:axPos val="l"/>
        <c:majorGridlines>
          <c:spPr>
            <a:ln w="19050" cap="flat" cmpd="sng" algn="ctr">
              <a:solidFill>
                <a:schemeClr val="tx1"/>
              </a:solidFill>
              <a:round/>
            </a:ln>
            <a:effectLst/>
          </c:spPr>
        </c:majorGridlines>
        <c:minorGridlines>
          <c:spPr>
            <a:ln w="9525" cap="flat" cmpd="sng" algn="ctr">
              <a:solidFill>
                <a:schemeClr val="bg1">
                  <a:lumMod val="65000"/>
                </a:schemeClr>
              </a:solidFill>
              <a:round/>
            </a:ln>
            <a:effectLst/>
          </c:spPr>
        </c:min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1436224"/>
        <c:crosses val="autoZero"/>
        <c:crossBetween val="midCat"/>
        <c:majorUnit val="0.2"/>
        <c:minorUnit val="5.000000000000001E-2"/>
      </c:valAx>
      <c:dTable>
        <c:showHorzBorder val="1"/>
        <c:showVertBorder val="1"/>
        <c:showOutline val="1"/>
        <c:showKeys val="1"/>
        <c:spPr>
          <a:noFill/>
          <a:ln w="15875" cap="flat" cmpd="sng" algn="ctr">
            <a:solidFill>
              <a:schemeClr val="tx1"/>
            </a:solidFill>
            <a:round/>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gradFill flip="none" rotWithShape="1">
          <a:gsLst>
            <a:gs pos="0">
              <a:srgbClr val="FFFF00">
                <a:alpha val="30000"/>
              </a:srgbClr>
            </a:gs>
            <a:gs pos="12000">
              <a:srgbClr val="FFFF00">
                <a:alpha val="30000"/>
              </a:srgbClr>
            </a:gs>
            <a:gs pos="12000">
              <a:srgbClr val="00CC00">
                <a:alpha val="30000"/>
              </a:srgbClr>
            </a:gs>
            <a:gs pos="75000">
              <a:srgbClr val="00CC00">
                <a:alpha val="30000"/>
              </a:srgbClr>
            </a:gs>
            <a:gs pos="75000">
              <a:srgbClr val="FFFF00">
                <a:alpha val="30196"/>
              </a:srgbClr>
            </a:gs>
            <a:gs pos="87000">
              <a:srgbClr val="FFFF00">
                <a:alpha val="30000"/>
              </a:srgbClr>
            </a:gs>
            <a:gs pos="87000">
              <a:srgbClr val="FF0000">
                <a:alpha val="30196"/>
              </a:srgbClr>
            </a:gs>
          </a:gsLst>
          <a:lin ang="5400000" scaled="1"/>
          <a:tileRect/>
        </a:grad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PPU </a:t>
            </a:r>
          </a:p>
          <a:p>
            <a:pPr>
              <a:defRPr b="1"/>
            </a:pPr>
            <a:r>
              <a:rPr lang="en-US" sz="1400" b="1" i="0" baseline="0">
                <a:effectLst/>
              </a:rPr>
              <a:t>P.10.06 Long Lead Procurements</a:t>
            </a:r>
          </a:p>
          <a:p>
            <a:pPr>
              <a:defRPr b="1"/>
            </a:pPr>
            <a:r>
              <a:rPr lang="en-US" b="1"/>
              <a:t>Cost/Schedule</a:t>
            </a:r>
            <a:r>
              <a:rPr lang="en-US" b="1" baseline="0"/>
              <a:t> Performance Index Chart</a:t>
            </a:r>
          </a:p>
          <a:p>
            <a:pPr>
              <a:defRPr b="1"/>
            </a:pPr>
            <a:r>
              <a:rPr lang="en-US" b="1" baseline="0"/>
              <a:t>(Cumulative Data)</a:t>
            </a:r>
            <a:r>
              <a:rPr lang="en-US" b="1"/>
              <a:t> </a:t>
            </a:r>
          </a:p>
        </c:rich>
      </c:tx>
      <c:layout>
        <c:manualLayout>
          <c:xMode val="edge"/>
          <c:yMode val="edge"/>
          <c:x val="0.36712144271220626"/>
          <c:y val="2.760524499654934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6669386161316133E-2"/>
          <c:y val="0.30557493936012492"/>
          <c:w val="0.90158690627977656"/>
          <c:h val="0.52332500353623457"/>
        </c:manualLayout>
      </c:layout>
      <c:lineChart>
        <c:grouping val="standard"/>
        <c:varyColors val="0"/>
        <c:ser>
          <c:idx val="0"/>
          <c:order val="0"/>
          <c:tx>
            <c:strRef>
              <c:f>'P.10 Report Data'!$B$199</c:f>
              <c:strCache>
                <c:ptCount val="1"/>
                <c:pt idx="0">
                  <c:v> SPI </c:v>
                </c:pt>
              </c:strCache>
            </c:strRef>
          </c:tx>
          <c:spPr>
            <a:ln w="28575" cap="rnd">
              <a:solidFill>
                <a:srgbClr val="008000"/>
              </a:solidFill>
              <a:round/>
            </a:ln>
            <a:effectLst/>
          </c:spPr>
          <c:marker>
            <c:symbol val="circle"/>
            <c:size val="5"/>
            <c:spPr>
              <a:solidFill>
                <a:srgbClr val="008000"/>
              </a:solidFill>
              <a:ln w="9525">
                <a:solidFill>
                  <a:srgbClr val="008000"/>
                </a:solidFill>
              </a:ln>
              <a:effectLst/>
            </c:spPr>
          </c:marker>
          <c:cat>
            <c:strRef>
              <c:f>'P.10 Report Data'!$C$181:$O$181</c:f>
              <c:strCache>
                <c:ptCount val="13"/>
                <c:pt idx="0">
                  <c:v>OCT20</c:v>
                </c:pt>
                <c:pt idx="1">
                  <c:v>NOV20</c:v>
                </c:pt>
                <c:pt idx="2">
                  <c:v>DEC20</c:v>
                </c:pt>
                <c:pt idx="3">
                  <c:v>JAN21</c:v>
                </c:pt>
                <c:pt idx="4">
                  <c:v>FEB21</c:v>
                </c:pt>
                <c:pt idx="5">
                  <c:v>MAR21</c:v>
                </c:pt>
                <c:pt idx="6">
                  <c:v>APR21</c:v>
                </c:pt>
                <c:pt idx="7">
                  <c:v>MAY21</c:v>
                </c:pt>
                <c:pt idx="8">
                  <c:v>JUN21</c:v>
                </c:pt>
                <c:pt idx="9">
                  <c:v>JUL21</c:v>
                </c:pt>
                <c:pt idx="10">
                  <c:v>AUG21</c:v>
                </c:pt>
                <c:pt idx="11">
                  <c:v>SEP21</c:v>
                </c:pt>
                <c:pt idx="12">
                  <c:v>OCT21</c:v>
                </c:pt>
              </c:strCache>
            </c:strRef>
          </c:cat>
          <c:val>
            <c:numRef>
              <c:f>'P.10 Report Data'!$C$199:$O$199</c:f>
              <c:numCache>
                <c:formatCode>_(* #,##0.00_);_(* \(#,##0.00\);_(* "-"??_);_(@_)</c:formatCode>
                <c:ptCount val="13"/>
                <c:pt idx="0">
                  <c:v>0.72986296147637708</c:v>
                </c:pt>
                <c:pt idx="1">
                  <c:v>0.81308607862488558</c:v>
                </c:pt>
                <c:pt idx="2">
                  <c:v>0.83956100461926597</c:v>
                </c:pt>
                <c:pt idx="3">
                  <c:v>0.85186651356782961</c:v>
                </c:pt>
                <c:pt idx="4">
                  <c:v>0.90710630808078285</c:v>
                </c:pt>
                <c:pt idx="5">
                  <c:v>0.91187037212258737</c:v>
                </c:pt>
                <c:pt idx="6">
                  <c:v>0.9531143258052448</c:v>
                </c:pt>
                <c:pt idx="7">
                  <c:v>0.986580430675849</c:v>
                </c:pt>
              </c:numCache>
            </c:numRef>
          </c:val>
          <c:smooth val="0"/>
          <c:extLst>
            <c:ext xmlns:c16="http://schemas.microsoft.com/office/drawing/2014/chart" uri="{C3380CC4-5D6E-409C-BE32-E72D297353CC}">
              <c16:uniqueId val="{00000000-5C1C-4A19-AFF6-FB85249E687B}"/>
            </c:ext>
          </c:extLst>
        </c:ser>
        <c:ser>
          <c:idx val="1"/>
          <c:order val="1"/>
          <c:tx>
            <c:strRef>
              <c:f>'P.10 Report Data'!$B$200</c:f>
              <c:strCache>
                <c:ptCount val="1"/>
                <c:pt idx="0">
                  <c:v> CPI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'P.10 Report Data'!$C$181:$O$181</c:f>
              <c:strCache>
                <c:ptCount val="13"/>
                <c:pt idx="0">
                  <c:v>OCT20</c:v>
                </c:pt>
                <c:pt idx="1">
                  <c:v>NOV20</c:v>
                </c:pt>
                <c:pt idx="2">
                  <c:v>DEC20</c:v>
                </c:pt>
                <c:pt idx="3">
                  <c:v>JAN21</c:v>
                </c:pt>
                <c:pt idx="4">
                  <c:v>FEB21</c:v>
                </c:pt>
                <c:pt idx="5">
                  <c:v>MAR21</c:v>
                </c:pt>
                <c:pt idx="6">
                  <c:v>APR21</c:v>
                </c:pt>
                <c:pt idx="7">
                  <c:v>MAY21</c:v>
                </c:pt>
                <c:pt idx="8">
                  <c:v>JUN21</c:v>
                </c:pt>
                <c:pt idx="9">
                  <c:v>JUL21</c:v>
                </c:pt>
                <c:pt idx="10">
                  <c:v>AUG21</c:v>
                </c:pt>
                <c:pt idx="11">
                  <c:v>SEP21</c:v>
                </c:pt>
                <c:pt idx="12">
                  <c:v>OCT21</c:v>
                </c:pt>
              </c:strCache>
            </c:strRef>
          </c:cat>
          <c:val>
            <c:numRef>
              <c:f>'P.10 Report Data'!$C$200:$O$200</c:f>
              <c:numCache>
                <c:formatCode>_(* #,##0.00_);_(* \(#,##0.00\);_(* "-"??_);_(@_)</c:formatCode>
                <c:ptCount val="13"/>
                <c:pt idx="0">
                  <c:v>0.9846827071557519</c:v>
                </c:pt>
                <c:pt idx="1">
                  <c:v>0.98453521915280129</c:v>
                </c:pt>
                <c:pt idx="2">
                  <c:v>0.96703596779072976</c:v>
                </c:pt>
                <c:pt idx="3">
                  <c:v>0.97989409734295418</c:v>
                </c:pt>
                <c:pt idx="4">
                  <c:v>0.97090006344176483</c:v>
                </c:pt>
                <c:pt idx="5">
                  <c:v>0.94512132660176862</c:v>
                </c:pt>
                <c:pt idx="6">
                  <c:v>0.94509948363858132</c:v>
                </c:pt>
                <c:pt idx="7">
                  <c:v>0.97379570486711997</c:v>
                </c:pt>
              </c:numCache>
            </c:numRef>
          </c:val>
          <c:smooth val="0"/>
          <c:extLst>
            <c:ext xmlns:c16="http://schemas.microsoft.com/office/drawing/2014/chart" uri="{C3380CC4-5D6E-409C-BE32-E72D297353CC}">
              <c16:uniqueId val="{00000001-5C1C-4A19-AFF6-FB85249E687B}"/>
            </c:ext>
          </c:extLst>
        </c:ser>
        <c:dLbls>
          <c:showLegendKey val="0"/>
          <c:showVal val="0"/>
          <c:showCatName val="0"/>
          <c:showSerName val="0"/>
          <c:showPercent val="0"/>
          <c:showBubbleSize val="0"/>
        </c:dLbls>
        <c:marker val="1"/>
        <c:smooth val="0"/>
        <c:axId val="771436224"/>
        <c:axId val="771426712"/>
      </c:lineChart>
      <c:catAx>
        <c:axId val="771436224"/>
        <c:scaling>
          <c:orientation val="minMax"/>
        </c:scaling>
        <c:delete val="0"/>
        <c:axPos val="b"/>
        <c:majorGridlines>
          <c:spPr>
            <a:ln w="12700" cap="flat" cmpd="sng" algn="ctr">
              <a:solidFill>
                <a:schemeClr val="tx1"/>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1426712"/>
        <c:crosses val="autoZero"/>
        <c:auto val="1"/>
        <c:lblAlgn val="ctr"/>
        <c:lblOffset val="100"/>
        <c:noMultiLvlLbl val="0"/>
      </c:catAx>
      <c:valAx>
        <c:axId val="771426712"/>
        <c:scaling>
          <c:orientation val="minMax"/>
          <c:max val="1.2"/>
          <c:min val="0.8"/>
        </c:scaling>
        <c:delete val="0"/>
        <c:axPos val="l"/>
        <c:majorGridlines>
          <c:spPr>
            <a:ln w="19050" cap="flat" cmpd="sng" algn="ctr">
              <a:solidFill>
                <a:schemeClr val="tx1"/>
              </a:solidFill>
              <a:round/>
            </a:ln>
            <a:effectLst/>
          </c:spPr>
        </c:majorGridlines>
        <c:minorGridlines>
          <c:spPr>
            <a:ln w="9525" cap="flat" cmpd="sng" algn="ctr">
              <a:solidFill>
                <a:schemeClr val="bg1">
                  <a:lumMod val="65000"/>
                </a:schemeClr>
              </a:solidFill>
              <a:round/>
            </a:ln>
            <a:effectLst/>
          </c:spPr>
        </c:min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1436224"/>
        <c:crosses val="autoZero"/>
        <c:crossBetween val="midCat"/>
        <c:majorUnit val="0.2"/>
        <c:minorUnit val="5.000000000000001E-2"/>
      </c:valAx>
      <c:dTable>
        <c:showHorzBorder val="1"/>
        <c:showVertBorder val="1"/>
        <c:showOutline val="1"/>
        <c:showKeys val="1"/>
        <c:spPr>
          <a:noFill/>
          <a:ln w="15875" cap="flat" cmpd="sng" algn="ctr">
            <a:solidFill>
              <a:schemeClr val="tx1"/>
            </a:solidFill>
            <a:round/>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gradFill flip="none" rotWithShape="1">
          <a:gsLst>
            <a:gs pos="0">
              <a:srgbClr val="FFFF00">
                <a:alpha val="30000"/>
              </a:srgbClr>
            </a:gs>
            <a:gs pos="12000">
              <a:srgbClr val="FFFF00">
                <a:alpha val="30000"/>
              </a:srgbClr>
            </a:gs>
            <a:gs pos="12000">
              <a:srgbClr val="00CC00">
                <a:alpha val="30000"/>
              </a:srgbClr>
            </a:gs>
            <a:gs pos="75000">
              <a:srgbClr val="00CC00">
                <a:alpha val="30000"/>
              </a:srgbClr>
            </a:gs>
            <a:gs pos="75000">
              <a:srgbClr val="FFFF00">
                <a:alpha val="30196"/>
              </a:srgbClr>
            </a:gs>
            <a:gs pos="87000">
              <a:srgbClr val="FFFF00">
                <a:alpha val="30000"/>
              </a:srgbClr>
            </a:gs>
            <a:gs pos="87000">
              <a:srgbClr val="FF0000">
                <a:alpha val="30196"/>
              </a:srgbClr>
            </a:gs>
          </a:gsLst>
          <a:lin ang="5400000" scaled="1"/>
          <a:tileRect/>
        </a:grad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P.06.01 Management and System Integration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73826642616095"/>
          <c:y val="9.5886900033676004E-2"/>
          <c:w val="0.79097463463511608"/>
          <c:h val="0.71827758797535224"/>
        </c:manualLayout>
      </c:layout>
      <c:barChart>
        <c:barDir val="col"/>
        <c:grouping val="stacked"/>
        <c:varyColors val="0"/>
        <c:ser>
          <c:idx val="1"/>
          <c:order val="0"/>
          <c:tx>
            <c:strRef>
              <c:f>'[IPR 21 Labor Material Charts Cobra Labor vs Material By FY L1 L2 and L3 W actuals in FY21.xlsx]Sheet1 - ACWP Added L2 L3'!$Q$259</c:f>
              <c:strCache>
                <c:ptCount val="1"/>
                <c:pt idx="0">
                  <c:v>Actual Cost Oct - May FY21</c:v>
                </c:pt>
              </c:strCache>
            </c:strRef>
          </c:tx>
          <c:spPr>
            <a:solidFill>
              <a:schemeClr val="accent5">
                <a:lumMod val="40000"/>
                <a:lumOff val="60000"/>
              </a:schemeClr>
            </a:solidFill>
            <a:ln w="15875">
              <a:solidFill>
                <a:schemeClr val="tx1"/>
              </a:solidFill>
            </a:ln>
            <a:effectLst/>
          </c:spPr>
          <c:invertIfNegative val="0"/>
          <c:cat>
            <c:strRef>
              <c:f>'[IPR 21 Labor Material Charts Cobra Labor vs Material By FY L1 L2 and L3 W actuals in FY21.xlsx]Sheet1 - ACWP Added L2 L3'!$R$258:$V$258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L3'!$R$259:$V$259</c:f>
              <c:numCache>
                <c:formatCode>General</c:formatCode>
                <c:ptCount val="5"/>
                <c:pt idx="0" formatCode="_(* #,##0_);_(* \(#,##0\);_(* &quot;-&quot;??_);_(@_)">
                  <c:v>31.373020000000004</c:v>
                </c:pt>
              </c:numCache>
            </c:numRef>
          </c:val>
          <c:extLst>
            <c:ext xmlns:c16="http://schemas.microsoft.com/office/drawing/2014/chart" uri="{C3380CC4-5D6E-409C-BE32-E72D297353CC}">
              <c16:uniqueId val="{00000000-93EA-483A-9E4F-96FBF1ADDE09}"/>
            </c:ext>
          </c:extLst>
        </c:ser>
        <c:ser>
          <c:idx val="2"/>
          <c:order val="1"/>
          <c:tx>
            <c:strRef>
              <c:f>'[IPR 21 Labor Material Charts Cobra Labor vs Material By FY L1 L2 and L3 W actuals in FY21.xlsx]Sheet1 - ACWP Added L2 L3'!$Q$260</c:f>
              <c:strCache>
                <c:ptCount val="1"/>
                <c:pt idx="0">
                  <c:v>Labor</c:v>
                </c:pt>
              </c:strCache>
            </c:strRef>
          </c:tx>
          <c:spPr>
            <a:solidFill>
              <a:schemeClr val="accent3">
                <a:lumMod val="20000"/>
                <a:lumOff val="80000"/>
              </a:schemeClr>
            </a:solidFill>
            <a:ln w="15875">
              <a:solidFill>
                <a:schemeClr val="tx1"/>
              </a:solidFill>
            </a:ln>
            <a:effectLst/>
          </c:spPr>
          <c:invertIfNegative val="0"/>
          <c:cat>
            <c:strRef>
              <c:f>'[IPR 21 Labor Material Charts Cobra Labor vs Material By FY L1 L2 and L3 W actuals in FY21.xlsx]Sheet1 - ACWP Added L2 L3'!$R$258:$V$258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L3'!$R$260:$V$260</c:f>
              <c:numCache>
                <c:formatCode>_(* #,##0_);_(* \(#,##0\);_(* "-"??_);_(@_)</c:formatCode>
                <c:ptCount val="5"/>
                <c:pt idx="0">
                  <c:v>24.863</c:v>
                </c:pt>
                <c:pt idx="1">
                  <c:v>53.798999999999999</c:v>
                </c:pt>
                <c:pt idx="2">
                  <c:v>55.923000000000002</c:v>
                </c:pt>
                <c:pt idx="3">
                  <c:v>1.3564000000000001</c:v>
                </c:pt>
                <c:pt idx="4">
                  <c:v>0</c:v>
                </c:pt>
              </c:numCache>
            </c:numRef>
          </c:val>
          <c:extLst>
            <c:ext xmlns:c16="http://schemas.microsoft.com/office/drawing/2014/chart" uri="{C3380CC4-5D6E-409C-BE32-E72D297353CC}">
              <c16:uniqueId val="{00000001-93EA-483A-9E4F-96FBF1ADDE09}"/>
            </c:ext>
          </c:extLst>
        </c:ser>
        <c:ser>
          <c:idx val="0"/>
          <c:order val="2"/>
          <c:tx>
            <c:strRef>
              <c:f>'[IPR 21 Labor Material Charts Cobra Labor vs Material By FY L1 L2 and L3 W actuals in FY21.xlsx]Sheet1 - ACWP Added L2 L3'!$Q$261</c:f>
              <c:strCache>
                <c:ptCount val="1"/>
                <c:pt idx="0">
                  <c:v>Material</c:v>
                </c:pt>
              </c:strCache>
            </c:strRef>
          </c:tx>
          <c:spPr>
            <a:solidFill>
              <a:schemeClr val="tx2">
                <a:lumMod val="40000"/>
                <a:lumOff val="60000"/>
              </a:schemeClr>
            </a:solidFill>
            <a:ln w="19050">
              <a:solidFill>
                <a:sysClr val="windowText" lastClr="000000"/>
              </a:solidFill>
            </a:ln>
            <a:effectLst/>
          </c:spPr>
          <c:invertIfNegative val="0"/>
          <c:cat>
            <c:strRef>
              <c:f>'[IPR 21 Labor Material Charts Cobra Labor vs Material By FY L1 L2 and L3 W actuals in FY21.xlsx]Sheet1 - ACWP Added L2 L3'!$R$258:$V$258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L3'!$R$261:$V$261</c:f>
              <c:numCache>
                <c:formatCode>_(* #,##0_);_(* \(#,##0\);_(* "-"??_);_(@_)</c:formatCode>
                <c:ptCount val="5"/>
                <c:pt idx="0">
                  <c:v>0</c:v>
                </c:pt>
                <c:pt idx="1">
                  <c:v>0</c:v>
                </c:pt>
                <c:pt idx="2">
                  <c:v>0</c:v>
                </c:pt>
                <c:pt idx="3">
                  <c:v>0</c:v>
                </c:pt>
                <c:pt idx="4">
                  <c:v>0</c:v>
                </c:pt>
              </c:numCache>
            </c:numRef>
          </c:val>
          <c:extLst>
            <c:ext xmlns:c16="http://schemas.microsoft.com/office/drawing/2014/chart" uri="{C3380CC4-5D6E-409C-BE32-E72D297353CC}">
              <c16:uniqueId val="{00000002-93EA-483A-9E4F-96FBF1ADDE09}"/>
            </c:ext>
          </c:extLst>
        </c:ser>
        <c:dLbls>
          <c:showLegendKey val="0"/>
          <c:showVal val="0"/>
          <c:showCatName val="0"/>
          <c:showSerName val="0"/>
          <c:showPercent val="0"/>
          <c:showBubbleSize val="0"/>
        </c:dLbls>
        <c:gapWidth val="100"/>
        <c:overlap val="100"/>
        <c:axId val="418612264"/>
        <c:axId val="418619152"/>
      </c:barChart>
      <c:catAx>
        <c:axId val="41861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9152"/>
        <c:crosses val="autoZero"/>
        <c:auto val="1"/>
        <c:lblAlgn val="ctr"/>
        <c:lblOffset val="100"/>
        <c:noMultiLvlLbl val="0"/>
      </c:catAx>
      <c:valAx>
        <c:axId val="4186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2264"/>
        <c:crosses val="autoZero"/>
        <c:crossBetween val="between"/>
      </c:valAx>
      <c:dTable>
        <c:showHorzBorder val="1"/>
        <c:showVertBorder val="1"/>
        <c:showOutline val="1"/>
        <c:showKeys val="1"/>
        <c:spPr>
          <a:noFill/>
          <a:ln w="12700"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P.06.02 Building Modifications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73826642616095"/>
          <c:y val="9.5886900033676004E-2"/>
          <c:w val="0.79097463463511608"/>
          <c:h val="0.71827758797535224"/>
        </c:manualLayout>
      </c:layout>
      <c:barChart>
        <c:barDir val="col"/>
        <c:grouping val="stacked"/>
        <c:varyColors val="0"/>
        <c:ser>
          <c:idx val="1"/>
          <c:order val="0"/>
          <c:tx>
            <c:strRef>
              <c:f>'[IPR 21 Labor Material Charts Cobra Labor vs Material By FY L1 L2 and L3 W actuals in FY21.xlsx]Sheet1 - ACWP Added L2 L3'!$Q$264</c:f>
              <c:strCache>
                <c:ptCount val="1"/>
                <c:pt idx="0">
                  <c:v>Actual Cost Oct - May FY21</c:v>
                </c:pt>
              </c:strCache>
            </c:strRef>
          </c:tx>
          <c:spPr>
            <a:solidFill>
              <a:schemeClr val="accent5">
                <a:lumMod val="40000"/>
                <a:lumOff val="60000"/>
              </a:schemeClr>
            </a:solidFill>
            <a:ln w="15875">
              <a:solidFill>
                <a:schemeClr val="tx1"/>
              </a:solidFill>
            </a:ln>
            <a:effectLst/>
          </c:spPr>
          <c:invertIfNegative val="0"/>
          <c:cat>
            <c:strRef>
              <c:f>'[IPR 21 Labor Material Charts Cobra Labor vs Material By FY L1 L2 and L3 W actuals in FY21.xlsx]Sheet1 - ACWP Added L2 L3'!$R$263:$V$263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L3'!$R$264:$V$264</c:f>
              <c:numCache>
                <c:formatCode>General</c:formatCode>
                <c:ptCount val="5"/>
                <c:pt idx="0" formatCode="_(* #,##0_);_(* \(#,##0\);_(* &quot;-&quot;??_);_(@_)">
                  <c:v>291.68571999999995</c:v>
                </c:pt>
              </c:numCache>
            </c:numRef>
          </c:val>
          <c:extLst>
            <c:ext xmlns:c16="http://schemas.microsoft.com/office/drawing/2014/chart" uri="{C3380CC4-5D6E-409C-BE32-E72D297353CC}">
              <c16:uniqueId val="{00000000-44FA-4C3A-9290-637BACE4C36B}"/>
            </c:ext>
          </c:extLst>
        </c:ser>
        <c:ser>
          <c:idx val="2"/>
          <c:order val="1"/>
          <c:tx>
            <c:strRef>
              <c:f>'[IPR 21 Labor Material Charts Cobra Labor vs Material By FY L1 L2 and L3 W actuals in FY21.xlsx]Sheet1 - ACWP Added L2 L3'!$Q$265</c:f>
              <c:strCache>
                <c:ptCount val="1"/>
                <c:pt idx="0">
                  <c:v>Labor</c:v>
                </c:pt>
              </c:strCache>
            </c:strRef>
          </c:tx>
          <c:spPr>
            <a:solidFill>
              <a:schemeClr val="accent3">
                <a:lumMod val="20000"/>
                <a:lumOff val="80000"/>
              </a:schemeClr>
            </a:solidFill>
            <a:ln w="15875">
              <a:solidFill>
                <a:schemeClr val="tx1"/>
              </a:solidFill>
            </a:ln>
            <a:effectLst/>
          </c:spPr>
          <c:invertIfNegative val="0"/>
          <c:cat>
            <c:strRef>
              <c:f>'[IPR 21 Labor Material Charts Cobra Labor vs Material By FY L1 L2 and L3 W actuals in FY21.xlsx]Sheet1 - ACWP Added L2 L3'!$R$263:$V$263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L3'!$R$265:$V$265</c:f>
              <c:numCache>
                <c:formatCode>_(* #,##0_);_(* \(#,##0\);_(* "-"??_);_(@_)</c:formatCode>
                <c:ptCount val="5"/>
                <c:pt idx="0">
                  <c:v>43.409999999999982</c:v>
                </c:pt>
                <c:pt idx="1">
                  <c:v>195.42320000000001</c:v>
                </c:pt>
                <c:pt idx="2">
                  <c:v>916.81479999999999</c:v>
                </c:pt>
                <c:pt idx="3">
                  <c:v>12.347300000000001</c:v>
                </c:pt>
                <c:pt idx="4">
                  <c:v>0</c:v>
                </c:pt>
              </c:numCache>
            </c:numRef>
          </c:val>
          <c:extLst>
            <c:ext xmlns:c16="http://schemas.microsoft.com/office/drawing/2014/chart" uri="{C3380CC4-5D6E-409C-BE32-E72D297353CC}">
              <c16:uniqueId val="{00000001-44FA-4C3A-9290-637BACE4C36B}"/>
            </c:ext>
          </c:extLst>
        </c:ser>
        <c:ser>
          <c:idx val="0"/>
          <c:order val="2"/>
          <c:tx>
            <c:strRef>
              <c:f>'[IPR 21 Labor Material Charts Cobra Labor vs Material By FY L1 L2 and L3 W actuals in FY21.xlsx]Sheet1 - ACWP Added L2 L3'!$Q$266</c:f>
              <c:strCache>
                <c:ptCount val="1"/>
                <c:pt idx="0">
                  <c:v>Material</c:v>
                </c:pt>
              </c:strCache>
            </c:strRef>
          </c:tx>
          <c:spPr>
            <a:solidFill>
              <a:schemeClr val="tx2">
                <a:lumMod val="40000"/>
                <a:lumOff val="60000"/>
              </a:schemeClr>
            </a:solidFill>
            <a:ln w="19050">
              <a:solidFill>
                <a:sysClr val="windowText" lastClr="000000"/>
              </a:solidFill>
            </a:ln>
            <a:effectLst/>
          </c:spPr>
          <c:invertIfNegative val="0"/>
          <c:cat>
            <c:strRef>
              <c:f>'[IPR 21 Labor Material Charts Cobra Labor vs Material By FY L1 L2 and L3 W actuals in FY21.xlsx]Sheet1 - ACWP Added L2 L3'!$R$263:$V$263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L3'!$R$266:$V$266</c:f>
              <c:numCache>
                <c:formatCode>_(* #,##0_);_(* \(#,##0\);_(* "-"??_);_(@_)</c:formatCode>
                <c:ptCount val="5"/>
                <c:pt idx="0">
                  <c:v>0</c:v>
                </c:pt>
                <c:pt idx="1">
                  <c:v>48.694600000000001</c:v>
                </c:pt>
                <c:pt idx="2">
                  <c:v>6766.2951999999996</c:v>
                </c:pt>
                <c:pt idx="3">
                  <c:v>9.1166999999999998</c:v>
                </c:pt>
                <c:pt idx="4">
                  <c:v>0</c:v>
                </c:pt>
              </c:numCache>
            </c:numRef>
          </c:val>
          <c:extLst>
            <c:ext xmlns:c16="http://schemas.microsoft.com/office/drawing/2014/chart" uri="{C3380CC4-5D6E-409C-BE32-E72D297353CC}">
              <c16:uniqueId val="{00000002-44FA-4C3A-9290-637BACE4C36B}"/>
            </c:ext>
          </c:extLst>
        </c:ser>
        <c:dLbls>
          <c:showLegendKey val="0"/>
          <c:showVal val="0"/>
          <c:showCatName val="0"/>
          <c:showSerName val="0"/>
          <c:showPercent val="0"/>
          <c:showBubbleSize val="0"/>
        </c:dLbls>
        <c:gapWidth val="100"/>
        <c:overlap val="100"/>
        <c:axId val="418612264"/>
        <c:axId val="418619152"/>
      </c:barChart>
      <c:catAx>
        <c:axId val="41861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9152"/>
        <c:crosses val="autoZero"/>
        <c:auto val="1"/>
        <c:lblAlgn val="ctr"/>
        <c:lblOffset val="100"/>
        <c:noMultiLvlLbl val="0"/>
      </c:catAx>
      <c:valAx>
        <c:axId val="4186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2264"/>
        <c:crosses val="autoZero"/>
        <c:crossBetween val="between"/>
      </c:valAx>
      <c:dTable>
        <c:showHorzBorder val="1"/>
        <c:showVertBorder val="1"/>
        <c:showOutline val="1"/>
        <c:showKeys val="1"/>
        <c:spPr>
          <a:noFill/>
          <a:ln w="12700"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P.10.06 Conventional Facilities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73826642616095"/>
          <c:y val="9.5886900033676004E-2"/>
          <c:w val="0.79097463463511608"/>
          <c:h val="0.71827758797535224"/>
        </c:manualLayout>
      </c:layout>
      <c:barChart>
        <c:barDir val="col"/>
        <c:grouping val="stacked"/>
        <c:varyColors val="0"/>
        <c:ser>
          <c:idx val="1"/>
          <c:order val="0"/>
          <c:tx>
            <c:strRef>
              <c:f>'[IPR 21 Labor Material Charts Cobra Labor vs Material By FY L1 L2 and L3 W actuals in FY21.xlsx]Sheet1 - ACWP Added L2 L3'!$Q$304</c:f>
              <c:strCache>
                <c:ptCount val="1"/>
                <c:pt idx="0">
                  <c:v>Actual Cost Oct - May FY21</c:v>
                </c:pt>
              </c:strCache>
            </c:strRef>
          </c:tx>
          <c:spPr>
            <a:solidFill>
              <a:schemeClr val="accent5">
                <a:lumMod val="40000"/>
                <a:lumOff val="60000"/>
              </a:schemeClr>
            </a:solidFill>
            <a:ln w="15875">
              <a:solidFill>
                <a:schemeClr val="tx1"/>
              </a:solidFill>
            </a:ln>
            <a:effectLst/>
          </c:spPr>
          <c:invertIfNegative val="0"/>
          <c:cat>
            <c:strRef>
              <c:f>'[IPR 21 Labor Material Charts Cobra Labor vs Material By FY L1 L2 and L3 W actuals in FY21.xlsx]Sheet1 - ACWP Added L2 L3'!$R$303:$V$303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L3'!$R$304:$V$304</c:f>
              <c:numCache>
                <c:formatCode>General</c:formatCode>
                <c:ptCount val="5"/>
                <c:pt idx="0" formatCode="_(* #,##0_);_(* \(#,##0\);_(* &quot;-&quot;??_);_(@_)">
                  <c:v>4476.5490300000001</c:v>
                </c:pt>
              </c:numCache>
            </c:numRef>
          </c:val>
          <c:extLst>
            <c:ext xmlns:c16="http://schemas.microsoft.com/office/drawing/2014/chart" uri="{C3380CC4-5D6E-409C-BE32-E72D297353CC}">
              <c16:uniqueId val="{00000000-DCC1-4AAE-A8A6-F7CE88D50936}"/>
            </c:ext>
          </c:extLst>
        </c:ser>
        <c:ser>
          <c:idx val="2"/>
          <c:order val="1"/>
          <c:tx>
            <c:strRef>
              <c:f>'[IPR 21 Labor Material Charts Cobra Labor vs Material By FY L1 L2 and L3 W actuals in FY21.xlsx]Sheet1 - ACWP Added L2 L3'!$Q$305</c:f>
              <c:strCache>
                <c:ptCount val="1"/>
                <c:pt idx="0">
                  <c:v>Labor</c:v>
                </c:pt>
              </c:strCache>
            </c:strRef>
          </c:tx>
          <c:spPr>
            <a:solidFill>
              <a:schemeClr val="accent3">
                <a:lumMod val="20000"/>
                <a:lumOff val="80000"/>
              </a:schemeClr>
            </a:solidFill>
            <a:ln w="15875">
              <a:solidFill>
                <a:schemeClr val="tx1"/>
              </a:solidFill>
            </a:ln>
            <a:effectLst/>
          </c:spPr>
          <c:invertIfNegative val="0"/>
          <c:cat>
            <c:strRef>
              <c:f>'[IPR 21 Labor Material Charts Cobra Labor vs Material By FY L1 L2 and L3 W actuals in FY21.xlsx]Sheet1 - ACWP Added L2 L3'!$R$303:$V$303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L3'!$R$305:$V$305</c:f>
              <c:numCache>
                <c:formatCode>_(* #,##0_);_(* \(#,##0\);_(* "-"??_);_(@_)</c:formatCode>
                <c:ptCount val="5"/>
                <c:pt idx="0">
                  <c:v>29.960700000000088</c:v>
                </c:pt>
                <c:pt idx="1">
                  <c:v>0</c:v>
                </c:pt>
                <c:pt idx="2">
                  <c:v>0</c:v>
                </c:pt>
                <c:pt idx="3">
                  <c:v>0</c:v>
                </c:pt>
                <c:pt idx="4">
                  <c:v>0</c:v>
                </c:pt>
              </c:numCache>
            </c:numRef>
          </c:val>
          <c:extLst>
            <c:ext xmlns:c16="http://schemas.microsoft.com/office/drawing/2014/chart" uri="{C3380CC4-5D6E-409C-BE32-E72D297353CC}">
              <c16:uniqueId val="{00000001-DCC1-4AAE-A8A6-F7CE88D50936}"/>
            </c:ext>
          </c:extLst>
        </c:ser>
        <c:ser>
          <c:idx val="0"/>
          <c:order val="2"/>
          <c:tx>
            <c:strRef>
              <c:f>'[IPR 21 Labor Material Charts Cobra Labor vs Material By FY L1 L2 and L3 W actuals in FY21.xlsx]Sheet1 - ACWP Added L2 L3'!$Q$306</c:f>
              <c:strCache>
                <c:ptCount val="1"/>
                <c:pt idx="0">
                  <c:v>Material</c:v>
                </c:pt>
              </c:strCache>
            </c:strRef>
          </c:tx>
          <c:spPr>
            <a:solidFill>
              <a:schemeClr val="tx2">
                <a:lumMod val="40000"/>
                <a:lumOff val="60000"/>
              </a:schemeClr>
            </a:solidFill>
            <a:ln w="19050">
              <a:solidFill>
                <a:sysClr val="windowText" lastClr="000000"/>
              </a:solidFill>
            </a:ln>
            <a:effectLst/>
          </c:spPr>
          <c:invertIfNegative val="0"/>
          <c:cat>
            <c:strRef>
              <c:f>'[IPR 21 Labor Material Charts Cobra Labor vs Material By FY L1 L2 and L3 W actuals in FY21.xlsx]Sheet1 - ACWP Added L2 L3'!$R$303:$V$303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L3'!$R$306:$V$306</c:f>
              <c:numCache>
                <c:formatCode>_(* #,##0_);_(* \(#,##0\);_(* "-"??_);_(@_)</c:formatCode>
                <c:ptCount val="5"/>
                <c:pt idx="0">
                  <c:v>172.64660000000003</c:v>
                </c:pt>
                <c:pt idx="1">
                  <c:v>0</c:v>
                </c:pt>
                <c:pt idx="2">
                  <c:v>0</c:v>
                </c:pt>
                <c:pt idx="3">
                  <c:v>0</c:v>
                </c:pt>
                <c:pt idx="4">
                  <c:v>0</c:v>
                </c:pt>
              </c:numCache>
            </c:numRef>
          </c:val>
          <c:extLst>
            <c:ext xmlns:c16="http://schemas.microsoft.com/office/drawing/2014/chart" uri="{C3380CC4-5D6E-409C-BE32-E72D297353CC}">
              <c16:uniqueId val="{00000002-DCC1-4AAE-A8A6-F7CE88D50936}"/>
            </c:ext>
          </c:extLst>
        </c:ser>
        <c:dLbls>
          <c:showLegendKey val="0"/>
          <c:showVal val="0"/>
          <c:showCatName val="0"/>
          <c:showSerName val="0"/>
          <c:showPercent val="0"/>
          <c:showBubbleSize val="0"/>
        </c:dLbls>
        <c:gapWidth val="100"/>
        <c:overlap val="100"/>
        <c:axId val="418612264"/>
        <c:axId val="418619152"/>
      </c:barChart>
      <c:catAx>
        <c:axId val="41861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9152"/>
        <c:crosses val="autoZero"/>
        <c:auto val="1"/>
        <c:lblAlgn val="ctr"/>
        <c:lblOffset val="100"/>
        <c:noMultiLvlLbl val="0"/>
      </c:catAx>
      <c:valAx>
        <c:axId val="4186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2264"/>
        <c:crosses val="autoZero"/>
        <c:crossBetween val="between"/>
      </c:valAx>
      <c:dTable>
        <c:showHorzBorder val="1"/>
        <c:showVertBorder val="1"/>
        <c:showOutline val="1"/>
        <c:showKeys val="1"/>
        <c:spPr>
          <a:noFill/>
          <a:ln w="12700"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8/30/2021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8/30/2021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4"/>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Director’s Review</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August  3-5,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4189" y="2180788"/>
            <a:ext cx="5440514" cy="2028101"/>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435211" y="3630614"/>
            <a:ext cx="5702131" cy="1377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Mark Connell</a:t>
            </a:r>
          </a:p>
          <a:p>
            <a:pPr>
              <a:lnSpc>
                <a:spcPct val="100000"/>
              </a:lnSpc>
              <a:spcBef>
                <a:spcPts val="0"/>
              </a:spcBef>
            </a:pPr>
            <a:r>
              <a:rPr lang="en-US" sz="2000" dirty="0">
                <a:solidFill>
                  <a:schemeClr val="bg1"/>
                </a:solidFill>
                <a:latin typeface="Century Gothic" panose="020B0502020202020204" pitchFamily="34" charset="0"/>
              </a:rPr>
              <a:t>Level 2 Manager for Conventional Facilities</a:t>
            </a:r>
          </a:p>
          <a:p>
            <a:pPr>
              <a:lnSpc>
                <a:spcPct val="100000"/>
              </a:lnSpc>
              <a:spcBef>
                <a:spcPts val="0"/>
              </a:spcBef>
            </a:pPr>
            <a:r>
              <a:rPr lang="en-US" sz="2000" dirty="0">
                <a:solidFill>
                  <a:schemeClr val="bg1"/>
                </a:solidFill>
                <a:latin typeface="Century Gothic" panose="020B0502020202020204" pitchFamily="34" charset="0"/>
              </a:rPr>
              <a:t>September 14-17, 2021</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2" y="1327150"/>
            <a:ext cx="6038850" cy="535531"/>
          </a:xfrm>
          <a:prstGeom prst="rect">
            <a:avLst/>
          </a:prstGeom>
          <a:noFill/>
        </p:spPr>
        <p:txBody>
          <a:bodyPr wrap="square" rtlCol="0">
            <a:spAutoFit/>
          </a:bodyPr>
          <a:lstStyle/>
          <a:p>
            <a:pPr>
              <a:lnSpc>
                <a:spcPct val="90000"/>
              </a:lnSpc>
            </a:pPr>
            <a:r>
              <a:rPr lang="en-US" sz="3200" dirty="0">
                <a:solidFill>
                  <a:schemeClr val="bg1"/>
                </a:solidFill>
                <a:latin typeface="+mj-lt"/>
              </a:rPr>
              <a:t>P.6 Conventional Facilities</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C7084-AE52-4E7B-9F21-E71218D41E79}"/>
              </a:ext>
            </a:extLst>
          </p:cNvPr>
          <p:cNvSpPr>
            <a:spLocks noGrp="1"/>
          </p:cNvSpPr>
          <p:nvPr>
            <p:ph idx="1"/>
          </p:nvPr>
        </p:nvSpPr>
        <p:spPr/>
        <p:txBody>
          <a:bodyPr/>
          <a:lstStyle/>
          <a:p>
            <a:r>
              <a:rPr lang="en-US" dirty="0"/>
              <a:t>Construction to be completed in 6-months from SNS outage start date with a Fixed Price Subcontract (FPSC)</a:t>
            </a:r>
          </a:p>
          <a:p>
            <a:r>
              <a:rPr lang="en-US" dirty="0"/>
              <a:t>Excavation boundaries for pre-outage work and final grade prior to SNS start-up are specified on the drawings based on neutronics study</a:t>
            </a:r>
          </a:p>
          <a:p>
            <a:r>
              <a:rPr lang="en-US" dirty="0"/>
              <a:t>Project is staged for pre-outage work, outage dependent work and post-outage work</a:t>
            </a:r>
          </a:p>
          <a:p>
            <a:r>
              <a:rPr lang="en-US" dirty="0"/>
              <a:t>Mitigations have been put in place to minimize adverse weather impacts- multiple drainage systems, shotcrete slopes, and sheet piles to minimize excavation</a:t>
            </a:r>
          </a:p>
          <a:p>
            <a:r>
              <a:rPr lang="en-US" dirty="0"/>
              <a:t>Schedule developed by Construction Management firm Barton Malow under Cannon Design contract</a:t>
            </a:r>
          </a:p>
          <a:p>
            <a:r>
              <a:rPr lang="en-US" dirty="0"/>
              <a:t>Personnel Protection Systems (PPS) by ORNL</a:t>
            </a:r>
          </a:p>
          <a:p>
            <a:endParaRPr lang="en-US" dirty="0"/>
          </a:p>
          <a:p>
            <a:endParaRPr lang="en-US" dirty="0"/>
          </a:p>
          <a:p>
            <a:endParaRPr lang="en-US" dirty="0"/>
          </a:p>
        </p:txBody>
      </p:sp>
      <p:sp>
        <p:nvSpPr>
          <p:cNvPr id="4" name="Title 1">
            <a:extLst>
              <a:ext uri="{FF2B5EF4-FFF2-40B4-BE49-F238E27FC236}">
                <a16:creationId xmlns:a16="http://schemas.microsoft.com/office/drawing/2014/main" id="{E40EE0C0-5E30-45EA-A3B2-C6C547905322}"/>
              </a:ext>
            </a:extLst>
          </p:cNvPr>
          <p:cNvSpPr>
            <a:spLocks noGrp="1"/>
          </p:cNvSpPr>
          <p:nvPr>
            <p:ph type="title"/>
          </p:nvPr>
        </p:nvSpPr>
        <p:spPr>
          <a:xfrm>
            <a:off x="430213" y="274638"/>
            <a:ext cx="11430000" cy="539750"/>
          </a:xfrm>
        </p:spPr>
        <p:txBody>
          <a:bodyPr/>
          <a:lstStyle/>
          <a:p>
            <a:r>
              <a:rPr lang="en-US" dirty="0"/>
              <a:t>Scope RTBT Stub Construction</a:t>
            </a:r>
          </a:p>
        </p:txBody>
      </p:sp>
      <p:sp>
        <p:nvSpPr>
          <p:cNvPr id="5" name="Rectangle: Rounded Corners 4">
            <a:extLst>
              <a:ext uri="{FF2B5EF4-FFF2-40B4-BE49-F238E27FC236}">
                <a16:creationId xmlns:a16="http://schemas.microsoft.com/office/drawing/2014/main" id="{191D7BED-A42B-41AA-9BE0-65FE32B6A34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285902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19EEB-5155-41EA-83DD-8BC376405BD1}"/>
              </a:ext>
            </a:extLst>
          </p:cNvPr>
          <p:cNvPicPr>
            <a:picLocks noChangeAspect="1"/>
          </p:cNvPicPr>
          <p:nvPr/>
        </p:nvPicPr>
        <p:blipFill rotWithShape="1">
          <a:blip r:embed="rId2"/>
          <a:srcRect t="8059" r="7109" b="13030"/>
          <a:stretch/>
        </p:blipFill>
        <p:spPr>
          <a:xfrm>
            <a:off x="556591" y="808138"/>
            <a:ext cx="11092245" cy="5466824"/>
          </a:xfrm>
          <a:prstGeom prst="rect">
            <a:avLst/>
          </a:prstGeom>
        </p:spPr>
      </p:pic>
      <p:sp>
        <p:nvSpPr>
          <p:cNvPr id="5" name="TextBox 4">
            <a:extLst>
              <a:ext uri="{FF2B5EF4-FFF2-40B4-BE49-F238E27FC236}">
                <a16:creationId xmlns:a16="http://schemas.microsoft.com/office/drawing/2014/main" id="{37519207-97E4-429C-B8EC-820E188142A3}"/>
              </a:ext>
            </a:extLst>
          </p:cNvPr>
          <p:cNvSpPr txBox="1"/>
          <p:nvPr/>
        </p:nvSpPr>
        <p:spPr>
          <a:xfrm>
            <a:off x="337930" y="186141"/>
            <a:ext cx="11692145" cy="461665"/>
          </a:xfrm>
          <a:prstGeom prst="rect">
            <a:avLst/>
          </a:prstGeom>
          <a:noFill/>
        </p:spPr>
        <p:txBody>
          <a:bodyPr wrap="square" rtlCol="0">
            <a:spAutoFit/>
          </a:bodyPr>
          <a:lstStyle/>
          <a:p>
            <a:r>
              <a:rPr lang="en-US" sz="2400" dirty="0"/>
              <a:t>RTBT Stub Overview – </a:t>
            </a:r>
            <a:r>
              <a:rPr lang="en-US" sz="2400" dirty="0">
                <a:solidFill>
                  <a:schemeClr val="bg2">
                    <a:lumMod val="75000"/>
                  </a:schemeClr>
                </a:solidFill>
              </a:rPr>
              <a:t>Existing</a:t>
            </a:r>
            <a:r>
              <a:rPr lang="en-US" sz="2400" dirty="0"/>
              <a:t>/</a:t>
            </a:r>
            <a:r>
              <a:rPr lang="en-US" sz="2400" dirty="0">
                <a:solidFill>
                  <a:srgbClr val="FF9202"/>
                </a:solidFill>
              </a:rPr>
              <a:t>New</a:t>
            </a:r>
            <a:r>
              <a:rPr lang="en-US" sz="2400" dirty="0"/>
              <a:t>/</a:t>
            </a:r>
            <a:r>
              <a:rPr lang="en-US" sz="2400" dirty="0">
                <a:solidFill>
                  <a:schemeClr val="tx1">
                    <a:lumMod val="65000"/>
                    <a:lumOff val="35000"/>
                  </a:schemeClr>
                </a:solidFill>
              </a:rPr>
              <a:t>Future</a:t>
            </a:r>
            <a:endParaRPr lang="en-US" sz="2400" dirty="0">
              <a:solidFill>
                <a:schemeClr val="tx1">
                  <a:lumMod val="65000"/>
                  <a:lumOff val="3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D07243E3-486C-4177-93BF-4F4E4EBDA498}"/>
              </a:ext>
            </a:extLst>
          </p:cNvPr>
          <p:cNvSpPr txBox="1"/>
          <p:nvPr/>
        </p:nvSpPr>
        <p:spPr>
          <a:xfrm>
            <a:off x="4601718" y="3378398"/>
            <a:ext cx="1189606" cy="307777"/>
          </a:xfrm>
          <a:prstGeom prst="rect">
            <a:avLst/>
          </a:prstGeom>
          <a:noFill/>
        </p:spPr>
        <p:txBody>
          <a:bodyPr wrap="square" rtlCol="0">
            <a:spAutoFit/>
          </a:bodyPr>
          <a:lstStyle/>
          <a:p>
            <a:pPr algn="ctr"/>
            <a:r>
              <a:rPr lang="en-US" sz="1400" b="1" dirty="0">
                <a:latin typeface="Century Gothic" panose="020B0502020202020204" pitchFamily="34" charset="0"/>
              </a:rPr>
              <a:t>RTBT Stub</a:t>
            </a:r>
          </a:p>
        </p:txBody>
      </p:sp>
      <p:sp>
        <p:nvSpPr>
          <p:cNvPr id="7" name="TextBox 6">
            <a:extLst>
              <a:ext uri="{FF2B5EF4-FFF2-40B4-BE49-F238E27FC236}">
                <a16:creationId xmlns:a16="http://schemas.microsoft.com/office/drawing/2014/main" id="{C0832898-E1C6-4AA3-9AD3-888EFE6B4D02}"/>
              </a:ext>
            </a:extLst>
          </p:cNvPr>
          <p:cNvSpPr txBox="1"/>
          <p:nvPr/>
        </p:nvSpPr>
        <p:spPr>
          <a:xfrm rot="4391808">
            <a:off x="3424324" y="1543310"/>
            <a:ext cx="1414127" cy="307777"/>
          </a:xfrm>
          <a:prstGeom prst="rect">
            <a:avLst/>
          </a:prstGeom>
          <a:noFill/>
        </p:spPr>
        <p:txBody>
          <a:bodyPr wrap="square" rtlCol="0">
            <a:spAutoFit/>
          </a:bodyPr>
          <a:lstStyle/>
          <a:p>
            <a:pPr algn="ctr"/>
            <a:r>
              <a:rPr lang="en-US" sz="1400" b="1" dirty="0">
                <a:latin typeface="Century Gothic" panose="020B0502020202020204" pitchFamily="34" charset="0"/>
              </a:rPr>
              <a:t>RTBT Tunnel</a:t>
            </a:r>
          </a:p>
        </p:txBody>
      </p:sp>
      <p:sp>
        <p:nvSpPr>
          <p:cNvPr id="8" name="TextBox 7">
            <a:extLst>
              <a:ext uri="{FF2B5EF4-FFF2-40B4-BE49-F238E27FC236}">
                <a16:creationId xmlns:a16="http://schemas.microsoft.com/office/drawing/2014/main" id="{AAF95675-BE52-4095-94E4-FC3829D40551}"/>
              </a:ext>
            </a:extLst>
          </p:cNvPr>
          <p:cNvSpPr txBox="1"/>
          <p:nvPr/>
        </p:nvSpPr>
        <p:spPr>
          <a:xfrm rot="19598892">
            <a:off x="6019128" y="1869524"/>
            <a:ext cx="1858402" cy="307777"/>
          </a:xfrm>
          <a:prstGeom prst="rect">
            <a:avLst/>
          </a:prstGeom>
          <a:noFill/>
        </p:spPr>
        <p:txBody>
          <a:bodyPr wrap="square" rtlCol="0">
            <a:spAutoFit/>
          </a:bodyPr>
          <a:lstStyle/>
          <a:p>
            <a:pPr algn="ctr"/>
            <a:r>
              <a:rPr lang="en-US" sz="1400" b="1" dirty="0">
                <a:latin typeface="Century Gothic" panose="020B0502020202020204" pitchFamily="34" charset="0"/>
              </a:rPr>
              <a:t>Future RTST Tunnel</a:t>
            </a:r>
          </a:p>
        </p:txBody>
      </p:sp>
      <p:sp>
        <p:nvSpPr>
          <p:cNvPr id="10" name="TextBox 9">
            <a:extLst>
              <a:ext uri="{FF2B5EF4-FFF2-40B4-BE49-F238E27FC236}">
                <a16:creationId xmlns:a16="http://schemas.microsoft.com/office/drawing/2014/main" id="{6B1643DB-E0BD-489F-9E33-809F2CD35EE0}"/>
              </a:ext>
            </a:extLst>
          </p:cNvPr>
          <p:cNvSpPr txBox="1"/>
          <p:nvPr/>
        </p:nvSpPr>
        <p:spPr>
          <a:xfrm rot="3393603">
            <a:off x="6849593" y="4895053"/>
            <a:ext cx="2448787" cy="307777"/>
          </a:xfrm>
          <a:prstGeom prst="rect">
            <a:avLst/>
          </a:prstGeom>
          <a:noFill/>
        </p:spPr>
        <p:txBody>
          <a:bodyPr wrap="square" rtlCol="0">
            <a:spAutoFit/>
          </a:bodyPr>
          <a:lstStyle/>
          <a:p>
            <a:pPr algn="ctr"/>
            <a:r>
              <a:rPr lang="en-US" sz="1400" b="1" dirty="0">
                <a:latin typeface="Century Gothic" panose="020B0502020202020204" pitchFamily="34" charset="0"/>
              </a:rPr>
              <a:t>First Target Station</a:t>
            </a:r>
          </a:p>
        </p:txBody>
      </p:sp>
      <p:sp>
        <p:nvSpPr>
          <p:cNvPr id="11" name="TextBox 10">
            <a:extLst>
              <a:ext uri="{FF2B5EF4-FFF2-40B4-BE49-F238E27FC236}">
                <a16:creationId xmlns:a16="http://schemas.microsoft.com/office/drawing/2014/main" id="{9CAF2E61-478F-4253-ADCD-D2F4D6CABC30}"/>
              </a:ext>
            </a:extLst>
          </p:cNvPr>
          <p:cNvSpPr txBox="1"/>
          <p:nvPr/>
        </p:nvSpPr>
        <p:spPr>
          <a:xfrm rot="3467528">
            <a:off x="8087842" y="4282480"/>
            <a:ext cx="2376959" cy="307777"/>
          </a:xfrm>
          <a:prstGeom prst="rect">
            <a:avLst/>
          </a:prstGeom>
          <a:noFill/>
        </p:spPr>
        <p:txBody>
          <a:bodyPr wrap="square" rtlCol="0">
            <a:spAutoFit/>
          </a:bodyPr>
          <a:lstStyle/>
          <a:p>
            <a:pPr algn="ctr"/>
            <a:r>
              <a:rPr lang="en-US" sz="1400" b="1" dirty="0">
                <a:latin typeface="Century Gothic" panose="020B0502020202020204" pitchFamily="34" charset="0"/>
              </a:rPr>
              <a:t>Second Target Station</a:t>
            </a:r>
          </a:p>
        </p:txBody>
      </p:sp>
      <p:sp>
        <p:nvSpPr>
          <p:cNvPr id="12" name="TextBox 11">
            <a:extLst>
              <a:ext uri="{FF2B5EF4-FFF2-40B4-BE49-F238E27FC236}">
                <a16:creationId xmlns:a16="http://schemas.microsoft.com/office/drawing/2014/main" id="{4E22339F-6B1F-4B3C-9854-6A57156300D5}"/>
              </a:ext>
            </a:extLst>
          </p:cNvPr>
          <p:cNvSpPr txBox="1"/>
          <p:nvPr/>
        </p:nvSpPr>
        <p:spPr>
          <a:xfrm>
            <a:off x="5082344" y="2281038"/>
            <a:ext cx="1189601" cy="400110"/>
          </a:xfrm>
          <a:prstGeom prst="rect">
            <a:avLst/>
          </a:prstGeom>
          <a:noFill/>
        </p:spPr>
        <p:txBody>
          <a:bodyPr wrap="square" rtlCol="0">
            <a:spAutoFit/>
          </a:bodyPr>
          <a:lstStyle/>
          <a:p>
            <a:pPr algn="ctr"/>
            <a:r>
              <a:rPr lang="en-US" sz="1000" dirty="0">
                <a:latin typeface="Century Gothic" panose="020B0502020202020204" pitchFamily="34" charset="0"/>
              </a:rPr>
              <a:t>Future Proton Beam</a:t>
            </a:r>
          </a:p>
        </p:txBody>
      </p:sp>
      <p:cxnSp>
        <p:nvCxnSpPr>
          <p:cNvPr id="14" name="Straight Arrow Connector 13">
            <a:extLst>
              <a:ext uri="{FF2B5EF4-FFF2-40B4-BE49-F238E27FC236}">
                <a16:creationId xmlns:a16="http://schemas.microsoft.com/office/drawing/2014/main" id="{57B34DAD-20A7-4D1F-9999-4C8FB2738D26}"/>
              </a:ext>
            </a:extLst>
          </p:cNvPr>
          <p:cNvCxnSpPr>
            <a:cxnSpLocks/>
          </p:cNvCxnSpPr>
          <p:nvPr/>
        </p:nvCxnSpPr>
        <p:spPr>
          <a:xfrm>
            <a:off x="5667376" y="2657475"/>
            <a:ext cx="0" cy="5458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BABEA1-458D-41F8-ABBD-E332E34B337F}"/>
              </a:ext>
            </a:extLst>
          </p:cNvPr>
          <p:cNvSpPr txBox="1"/>
          <p:nvPr/>
        </p:nvSpPr>
        <p:spPr>
          <a:xfrm>
            <a:off x="4554471" y="2485734"/>
            <a:ext cx="947612" cy="553998"/>
          </a:xfrm>
          <a:prstGeom prst="rect">
            <a:avLst/>
          </a:prstGeom>
          <a:noFill/>
        </p:spPr>
        <p:txBody>
          <a:bodyPr wrap="square" rtlCol="0">
            <a:spAutoFit/>
          </a:bodyPr>
          <a:lstStyle/>
          <a:p>
            <a:pPr algn="ctr"/>
            <a:r>
              <a:rPr lang="en-US" sz="1000" dirty="0">
                <a:latin typeface="Century Gothic" panose="020B0502020202020204" pitchFamily="34" charset="0"/>
              </a:rPr>
              <a:t>Temporary Stacked Shielding</a:t>
            </a:r>
          </a:p>
        </p:txBody>
      </p:sp>
      <p:sp>
        <p:nvSpPr>
          <p:cNvPr id="19" name="Freeform: Shape 18">
            <a:extLst>
              <a:ext uri="{FF2B5EF4-FFF2-40B4-BE49-F238E27FC236}">
                <a16:creationId xmlns:a16="http://schemas.microsoft.com/office/drawing/2014/main" id="{60191FA5-A9CF-4A2E-8705-419204E97399}"/>
              </a:ext>
            </a:extLst>
          </p:cNvPr>
          <p:cNvSpPr/>
          <p:nvPr/>
        </p:nvSpPr>
        <p:spPr>
          <a:xfrm flipV="1">
            <a:off x="4798822" y="3039731"/>
            <a:ext cx="239903" cy="133406"/>
          </a:xfrm>
          <a:custGeom>
            <a:avLst/>
            <a:gdLst>
              <a:gd name="connsiteX0" fmla="*/ 0 w 171450"/>
              <a:gd name="connsiteY0" fmla="*/ 0 h 352425"/>
              <a:gd name="connsiteX1" fmla="*/ 171450 w 171450"/>
              <a:gd name="connsiteY1" fmla="*/ 0 h 352425"/>
              <a:gd name="connsiteX2" fmla="*/ 171450 w 171450"/>
              <a:gd name="connsiteY2" fmla="*/ 352425 h 352425"/>
            </a:gdLst>
            <a:ahLst/>
            <a:cxnLst>
              <a:cxn ang="0">
                <a:pos x="connsiteX0" y="connsiteY0"/>
              </a:cxn>
              <a:cxn ang="0">
                <a:pos x="connsiteX1" y="connsiteY1"/>
              </a:cxn>
              <a:cxn ang="0">
                <a:pos x="connsiteX2" y="connsiteY2"/>
              </a:cxn>
            </a:cxnLst>
            <a:rect l="l" t="t" r="r" b="b"/>
            <a:pathLst>
              <a:path w="171450" h="352425">
                <a:moveTo>
                  <a:pt x="0" y="0"/>
                </a:moveTo>
                <a:lnTo>
                  <a:pt x="171450" y="0"/>
                </a:lnTo>
                <a:lnTo>
                  <a:pt x="171450" y="352425"/>
                </a:lnTo>
              </a:path>
            </a:pathLst>
          </a:cu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21D9C2BD-B021-4BF6-B8B6-857E60F10997}"/>
              </a:ext>
            </a:extLst>
          </p:cNvPr>
          <p:cNvSpPr txBox="1"/>
          <p:nvPr/>
        </p:nvSpPr>
        <p:spPr>
          <a:xfrm rot="19603951">
            <a:off x="4175127" y="1958077"/>
            <a:ext cx="1433116" cy="246221"/>
          </a:xfrm>
          <a:prstGeom prst="rect">
            <a:avLst/>
          </a:prstGeom>
          <a:noFill/>
        </p:spPr>
        <p:txBody>
          <a:bodyPr wrap="square" rtlCol="0">
            <a:spAutoFit/>
          </a:bodyPr>
          <a:lstStyle/>
          <a:p>
            <a:pPr algn="ctr"/>
            <a:r>
              <a:rPr lang="en-US" sz="1000" dirty="0">
                <a:latin typeface="Century Gothic" panose="020B0502020202020204" pitchFamily="34" charset="0"/>
              </a:rPr>
              <a:t>Truck Access Tunnel</a:t>
            </a:r>
          </a:p>
        </p:txBody>
      </p:sp>
      <p:sp>
        <p:nvSpPr>
          <p:cNvPr id="23" name="TextBox 22">
            <a:extLst>
              <a:ext uri="{FF2B5EF4-FFF2-40B4-BE49-F238E27FC236}">
                <a16:creationId xmlns:a16="http://schemas.microsoft.com/office/drawing/2014/main" id="{366BDB51-1E2E-426E-8FCF-06E30BD6DC67}"/>
              </a:ext>
            </a:extLst>
          </p:cNvPr>
          <p:cNvSpPr txBox="1"/>
          <p:nvPr/>
        </p:nvSpPr>
        <p:spPr>
          <a:xfrm>
            <a:off x="2748206" y="2457420"/>
            <a:ext cx="947612" cy="400110"/>
          </a:xfrm>
          <a:prstGeom prst="rect">
            <a:avLst/>
          </a:prstGeom>
          <a:noFill/>
        </p:spPr>
        <p:txBody>
          <a:bodyPr wrap="square" rtlCol="0">
            <a:spAutoFit/>
          </a:bodyPr>
          <a:lstStyle/>
          <a:p>
            <a:pPr algn="r"/>
            <a:r>
              <a:rPr lang="en-US" sz="1000" dirty="0">
                <a:latin typeface="Century Gothic" panose="020B0502020202020204" pitchFamily="34" charset="0"/>
              </a:rPr>
              <a:t>RTBT Proton Beam</a:t>
            </a:r>
          </a:p>
        </p:txBody>
      </p:sp>
      <p:cxnSp>
        <p:nvCxnSpPr>
          <p:cNvPr id="27" name="Straight Arrow Connector 26">
            <a:extLst>
              <a:ext uri="{FF2B5EF4-FFF2-40B4-BE49-F238E27FC236}">
                <a16:creationId xmlns:a16="http://schemas.microsoft.com/office/drawing/2014/main" id="{5CF68B96-3E74-44D9-93A7-F91EC93C5F81}"/>
              </a:ext>
            </a:extLst>
          </p:cNvPr>
          <p:cNvCxnSpPr>
            <a:cxnSpLocks/>
          </p:cNvCxnSpPr>
          <p:nvPr/>
        </p:nvCxnSpPr>
        <p:spPr>
          <a:xfrm>
            <a:off x="3651368" y="2657475"/>
            <a:ext cx="46527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2109D3A-68E6-4E0F-A9F1-AFBD1B3B9F43}"/>
              </a:ext>
            </a:extLst>
          </p:cNvPr>
          <p:cNvSpPr txBox="1"/>
          <p:nvPr/>
        </p:nvSpPr>
        <p:spPr>
          <a:xfrm rot="4371271">
            <a:off x="3263714" y="3284818"/>
            <a:ext cx="1189601" cy="400110"/>
          </a:xfrm>
          <a:prstGeom prst="rect">
            <a:avLst/>
          </a:prstGeom>
          <a:noFill/>
        </p:spPr>
        <p:txBody>
          <a:bodyPr wrap="square" rtlCol="0">
            <a:spAutoFit/>
          </a:bodyPr>
          <a:lstStyle/>
          <a:p>
            <a:pPr algn="ctr"/>
            <a:r>
              <a:rPr lang="en-US" sz="1000" dirty="0">
                <a:latin typeface="Century Gothic" panose="020B0502020202020204" pitchFamily="34" charset="0"/>
              </a:rPr>
              <a:t>RTBT Service Building</a:t>
            </a:r>
          </a:p>
        </p:txBody>
      </p:sp>
      <p:sp>
        <p:nvSpPr>
          <p:cNvPr id="32" name="TextBox 31">
            <a:extLst>
              <a:ext uri="{FF2B5EF4-FFF2-40B4-BE49-F238E27FC236}">
                <a16:creationId xmlns:a16="http://schemas.microsoft.com/office/drawing/2014/main" id="{8020B546-07AD-404F-96DA-3A906021C58A}"/>
              </a:ext>
            </a:extLst>
          </p:cNvPr>
          <p:cNvSpPr txBox="1"/>
          <p:nvPr/>
        </p:nvSpPr>
        <p:spPr>
          <a:xfrm rot="19604419">
            <a:off x="6637322" y="2793307"/>
            <a:ext cx="1193156" cy="400110"/>
          </a:xfrm>
          <a:prstGeom prst="rect">
            <a:avLst/>
          </a:prstGeom>
          <a:noFill/>
        </p:spPr>
        <p:txBody>
          <a:bodyPr wrap="square" rtlCol="0">
            <a:spAutoFit/>
          </a:bodyPr>
          <a:lstStyle/>
          <a:p>
            <a:pPr algn="ctr"/>
            <a:r>
              <a:rPr lang="en-US" sz="1000" dirty="0">
                <a:latin typeface="Century Gothic" panose="020B0502020202020204" pitchFamily="34" charset="0"/>
              </a:rPr>
              <a:t>RTST Service Building</a:t>
            </a:r>
          </a:p>
        </p:txBody>
      </p:sp>
      <p:sp>
        <p:nvSpPr>
          <p:cNvPr id="18" name="Rectangle: Rounded Corners 4">
            <a:extLst>
              <a:ext uri="{FF2B5EF4-FFF2-40B4-BE49-F238E27FC236}">
                <a16:creationId xmlns:a16="http://schemas.microsoft.com/office/drawing/2014/main" id="{D1BF5669-B406-AE46-930C-41DA0043428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2</a:t>
            </a:r>
            <a:endParaRPr lang="en-US" b="1" dirty="0">
              <a:solidFill>
                <a:schemeClr val="bg1"/>
              </a:solidFill>
            </a:endParaRPr>
          </a:p>
        </p:txBody>
      </p:sp>
    </p:spTree>
    <p:extLst>
      <p:ext uri="{BB962C8B-B14F-4D97-AF65-F5344CB8AC3E}">
        <p14:creationId xmlns:p14="http://schemas.microsoft.com/office/powerpoint/2010/main" val="327096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ject 33"/>
          <p:cNvPicPr/>
          <p:nvPr/>
        </p:nvPicPr>
        <p:blipFill>
          <a:blip r:embed="rId2" cstate="print"/>
          <a:stretch>
            <a:fillRect/>
          </a:stretch>
        </p:blipFill>
        <p:spPr>
          <a:xfrm>
            <a:off x="805456" y="8820"/>
            <a:ext cx="631721" cy="96466"/>
          </a:xfrm>
          <a:prstGeom prst="rect">
            <a:avLst/>
          </a:prstGeom>
        </p:spPr>
      </p:pic>
      <p:sp>
        <p:nvSpPr>
          <p:cNvPr id="78" name="Title 77">
            <a:extLst>
              <a:ext uri="{FF2B5EF4-FFF2-40B4-BE49-F238E27FC236}">
                <a16:creationId xmlns:a16="http://schemas.microsoft.com/office/drawing/2014/main" id="{57D33BCB-6125-4911-B158-9DE33735AABE}"/>
              </a:ext>
            </a:extLst>
          </p:cNvPr>
          <p:cNvSpPr>
            <a:spLocks noGrp="1"/>
          </p:cNvSpPr>
          <p:nvPr>
            <p:ph type="title"/>
          </p:nvPr>
        </p:nvSpPr>
        <p:spPr>
          <a:xfrm>
            <a:off x="429767" y="274320"/>
            <a:ext cx="11430000" cy="978729"/>
          </a:xfrm>
        </p:spPr>
        <p:txBody>
          <a:bodyPr/>
          <a:lstStyle/>
          <a:p>
            <a:r>
              <a:rPr lang="en-US" dirty="0"/>
              <a:t>Organization- Level 2</a:t>
            </a:r>
            <a:br>
              <a:rPr lang="en-US" dirty="0"/>
            </a:br>
            <a:endParaRPr lang="en-US" dirty="0"/>
          </a:p>
        </p:txBody>
      </p:sp>
      <p:pic>
        <p:nvPicPr>
          <p:cNvPr id="80" name="Content Placeholder 79">
            <a:extLst>
              <a:ext uri="{FF2B5EF4-FFF2-40B4-BE49-F238E27FC236}">
                <a16:creationId xmlns:a16="http://schemas.microsoft.com/office/drawing/2014/main" id="{D0CCB7C2-68DF-492B-821C-7E7BA10F5071}"/>
              </a:ext>
            </a:extLst>
          </p:cNvPr>
          <p:cNvPicPr>
            <a:picLocks noGrp="1" noChangeAspect="1"/>
          </p:cNvPicPr>
          <p:nvPr>
            <p:ph idx="1"/>
          </p:nvPr>
        </p:nvPicPr>
        <p:blipFill>
          <a:blip r:embed="rId3"/>
          <a:stretch>
            <a:fillRect/>
          </a:stretch>
        </p:blipFill>
        <p:spPr>
          <a:xfrm>
            <a:off x="1705451" y="947738"/>
            <a:ext cx="8914447" cy="5354637"/>
          </a:xfrm>
          <a:prstGeom prst="rect">
            <a:avLst/>
          </a:prstGeom>
        </p:spPr>
      </p:pic>
      <p:sp>
        <p:nvSpPr>
          <p:cNvPr id="81" name="Rectangle: Rounded Corners 80">
            <a:extLst>
              <a:ext uri="{FF2B5EF4-FFF2-40B4-BE49-F238E27FC236}">
                <a16:creationId xmlns:a16="http://schemas.microsoft.com/office/drawing/2014/main" id="{FFC78E29-5205-4C84-9009-C38E07287F2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since CD-2/3</a:t>
            </a:r>
          </a:p>
        </p:txBody>
      </p:sp>
      <p:sp>
        <p:nvSpPr>
          <p:cNvPr id="3" name="Content Placeholder 2"/>
          <p:cNvSpPr>
            <a:spLocks noGrp="1"/>
          </p:cNvSpPr>
          <p:nvPr>
            <p:ph idx="1"/>
          </p:nvPr>
        </p:nvSpPr>
        <p:spPr/>
        <p:txBody>
          <a:bodyPr/>
          <a:lstStyle/>
          <a:p>
            <a:r>
              <a:rPr lang="en-US" dirty="0"/>
              <a:t>Klystron Gallery</a:t>
            </a:r>
          </a:p>
          <a:p>
            <a:pPr lvl="1"/>
            <a:r>
              <a:rPr lang="en-US" dirty="0"/>
              <a:t>Klystron Gallery Construction complete and turned over to installation subcontractor</a:t>
            </a:r>
          </a:p>
          <a:p>
            <a:pPr lvl="1"/>
            <a:r>
              <a:rPr lang="en-US" dirty="0"/>
              <a:t>DOE Klystron Gallery ready for installation milestone met with Substantial Completion April 6, 2021</a:t>
            </a:r>
          </a:p>
          <a:p>
            <a:pPr lvl="1"/>
            <a:r>
              <a:rPr lang="en-US" dirty="0"/>
              <a:t>As built drawings and project close-out in progress</a:t>
            </a:r>
          </a:p>
          <a:p>
            <a:pPr marL="398463" lvl="1" indent="0">
              <a:buNone/>
            </a:pPr>
            <a:endParaRPr lang="en-US" dirty="0"/>
          </a:p>
          <a:p>
            <a:r>
              <a:rPr lang="en-US" dirty="0"/>
              <a:t>RTBT Stub</a:t>
            </a:r>
          </a:p>
          <a:p>
            <a:pPr lvl="1"/>
            <a:r>
              <a:rPr lang="en-US" dirty="0"/>
              <a:t>No field work scheduled or performed</a:t>
            </a:r>
          </a:p>
          <a:p>
            <a:pPr lvl="1"/>
            <a:r>
              <a:rPr lang="en-US" dirty="0"/>
              <a:t>Reviewing plans for change of SNS operations outage schedule</a:t>
            </a:r>
          </a:p>
          <a:p>
            <a:pPr lvl="1"/>
            <a:r>
              <a:rPr lang="en-US" dirty="0"/>
              <a:t>Coordinating technical and schedule with Second Target Station and Beamline 13 External Building-2</a:t>
            </a:r>
          </a:p>
          <a:p>
            <a:pPr lvl="1"/>
            <a:endParaRPr lang="en-US" dirty="0"/>
          </a:p>
          <a:p>
            <a:pPr marL="0" indent="0">
              <a:buNone/>
            </a:pPr>
            <a:endParaRPr lang="en-US" dirty="0">
              <a:solidFill>
                <a:srgbClr val="FF0000"/>
              </a:solidFill>
            </a:endParaRPr>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015150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a:xfrm>
            <a:off x="429767" y="274320"/>
            <a:ext cx="11430000" cy="535531"/>
          </a:xfrm>
        </p:spPr>
        <p:txBody>
          <a:bodyPr/>
          <a:lstStyle/>
          <a:p>
            <a:r>
              <a:rPr lang="en-US" dirty="0"/>
              <a:t>Challenges</a:t>
            </a:r>
            <a:endParaRPr lang="en-US" sz="2000" dirty="0">
              <a:solidFill>
                <a:srgbClr val="FF0000"/>
              </a:solidFill>
            </a:endParaRP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p:txBody>
          <a:bodyPr/>
          <a:lstStyle/>
          <a:p>
            <a:pPr marL="0" indent="0">
              <a:buNone/>
            </a:pPr>
            <a:r>
              <a:rPr lang="en-US" dirty="0"/>
              <a:t>Klystron Gallery</a:t>
            </a:r>
          </a:p>
          <a:p>
            <a:r>
              <a:rPr lang="en-US" dirty="0"/>
              <a:t>Performing construction during COVID-19</a:t>
            </a:r>
          </a:p>
          <a:p>
            <a:r>
              <a:rPr lang="en-US" dirty="0"/>
              <a:t>Utilizing BIM for the first major construction project- design model versus construction model expectations and use</a:t>
            </a:r>
          </a:p>
          <a:p>
            <a:r>
              <a:rPr lang="en-US" dirty="0"/>
              <a:t>Managing multiple scopes for design and construction</a:t>
            </a:r>
          </a:p>
          <a:p>
            <a:endParaRPr lang="en-US" dirty="0"/>
          </a:p>
          <a:p>
            <a:pPr marL="0" indent="0">
              <a:buNone/>
            </a:pPr>
            <a:r>
              <a:rPr lang="en-US" dirty="0"/>
              <a:t>RTBT Stub</a:t>
            </a:r>
          </a:p>
          <a:p>
            <a:r>
              <a:rPr lang="en-US" sz="2800" dirty="0"/>
              <a:t>Completing construction and restoring shielding to allow beam operations within 6-month schedule </a:t>
            </a:r>
            <a:r>
              <a:rPr lang="en-US" dirty="0"/>
              <a:t>with</a:t>
            </a:r>
            <a:r>
              <a:rPr lang="en-US" sz="2800" dirty="0"/>
              <a:t> weather uncertainties</a:t>
            </a:r>
          </a:p>
          <a:p>
            <a:r>
              <a:rPr lang="en-US" dirty="0"/>
              <a:t>Potential for changes from STS during design development</a:t>
            </a:r>
          </a:p>
          <a:p>
            <a:r>
              <a:rPr lang="en-US" sz="2800" dirty="0"/>
              <a:t>Potential for STS and Beamline 13 EB-2 </a:t>
            </a:r>
            <a:r>
              <a:rPr lang="en-US" dirty="0"/>
              <a:t>concurrent construction</a:t>
            </a:r>
            <a:endParaRPr lang="en-US" sz="2800" dirty="0"/>
          </a:p>
          <a:p>
            <a:endParaRPr lang="en-US" dirty="0"/>
          </a:p>
        </p:txBody>
      </p:sp>
      <p:sp>
        <p:nvSpPr>
          <p:cNvPr id="4" name="Rectangle: Rounded Corners 3">
            <a:extLst>
              <a:ext uri="{FF2B5EF4-FFF2-40B4-BE49-F238E27FC236}">
                <a16:creationId xmlns:a16="http://schemas.microsoft.com/office/drawing/2014/main" id="{D5D15B1E-3B02-424B-94CC-5EA751587291}"/>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124200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Final Design Status</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p:txBody>
          <a:bodyPr/>
          <a:lstStyle/>
          <a:p>
            <a:r>
              <a:rPr lang="en-US" dirty="0"/>
              <a:t>Final designs are complete for Klystron Gallery Building Modifications and RTBT Stub</a:t>
            </a:r>
          </a:p>
          <a:p>
            <a:pPr lvl="1"/>
            <a:endParaRPr lang="en-US" dirty="0"/>
          </a:p>
          <a:p>
            <a:pPr lvl="1"/>
            <a:r>
              <a:rPr lang="en-US" dirty="0"/>
              <a:t>Changes to RTBT Stub requested by STS may be considered by PPU management as design moves from conceptual to preliminary</a:t>
            </a:r>
          </a:p>
        </p:txBody>
      </p:sp>
      <p:sp>
        <p:nvSpPr>
          <p:cNvPr id="4" name="Rectangle: Rounded Corners 3">
            <a:extLst>
              <a:ext uri="{FF2B5EF4-FFF2-40B4-BE49-F238E27FC236}">
                <a16:creationId xmlns:a16="http://schemas.microsoft.com/office/drawing/2014/main" id="{EE686B64-7859-4EA1-B680-E7E73DD4EDF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935701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Installation Plans</a:t>
            </a:r>
          </a:p>
        </p:txBody>
      </p:sp>
      <p:sp>
        <p:nvSpPr>
          <p:cNvPr id="3" name="Content Placeholder 2">
            <a:extLst>
              <a:ext uri="{FF2B5EF4-FFF2-40B4-BE49-F238E27FC236}">
                <a16:creationId xmlns:a16="http://schemas.microsoft.com/office/drawing/2014/main" id="{740C434C-CA54-244F-A847-41FD7200C93B}"/>
              </a:ext>
            </a:extLst>
          </p:cNvPr>
          <p:cNvSpPr>
            <a:spLocks noGrp="1"/>
          </p:cNvSpPr>
          <p:nvPr>
            <p:ph idx="1"/>
          </p:nvPr>
        </p:nvSpPr>
        <p:spPr/>
        <p:txBody>
          <a:bodyPr/>
          <a:lstStyle/>
          <a:p>
            <a:r>
              <a:rPr lang="en-US" dirty="0"/>
              <a:t>Klystron Gallery Construction Complete</a:t>
            </a:r>
          </a:p>
          <a:p>
            <a:pPr marL="0" indent="0">
              <a:buNone/>
            </a:pPr>
            <a:r>
              <a:rPr lang="en-US" dirty="0"/>
              <a:t> </a:t>
            </a:r>
          </a:p>
          <a:p>
            <a:r>
              <a:rPr lang="en-US" dirty="0"/>
              <a:t>RTBT Stub</a:t>
            </a:r>
          </a:p>
          <a:p>
            <a:pPr lvl="1"/>
            <a:r>
              <a:rPr lang="en-US" dirty="0"/>
              <a:t>Construction is scheduled for SNS FY 23A outage beginning February 2023</a:t>
            </a:r>
          </a:p>
          <a:p>
            <a:pPr lvl="1"/>
            <a:r>
              <a:rPr lang="en-US" dirty="0"/>
              <a:t>Stacked shielding by the installation subcontractor concurrent with stub construction</a:t>
            </a:r>
          </a:p>
          <a:p>
            <a:pPr lvl="1"/>
            <a:r>
              <a:rPr lang="en-US" dirty="0"/>
              <a:t>ORNL PPS group will install equipment during stub construction</a:t>
            </a:r>
          </a:p>
          <a:p>
            <a:endParaRPr lang="en-US" dirty="0"/>
          </a:p>
        </p:txBody>
      </p:sp>
      <p:sp>
        <p:nvSpPr>
          <p:cNvPr id="4" name="Rectangle: Rounded Corners 3">
            <a:extLst>
              <a:ext uri="{FF2B5EF4-FFF2-40B4-BE49-F238E27FC236}">
                <a16:creationId xmlns:a16="http://schemas.microsoft.com/office/drawing/2014/main" id="{E612D644-99AF-4793-BBB0-B889B9B6673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215680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F915-2D25-4163-9769-6EF90023A61A}"/>
              </a:ext>
            </a:extLst>
          </p:cNvPr>
          <p:cNvSpPr>
            <a:spLocks noGrp="1"/>
          </p:cNvSpPr>
          <p:nvPr>
            <p:ph type="title"/>
          </p:nvPr>
        </p:nvSpPr>
        <p:spPr/>
        <p:txBody>
          <a:bodyPr/>
          <a:lstStyle/>
          <a:p>
            <a:r>
              <a:rPr lang="en-US" dirty="0"/>
              <a:t>Cost and Schedule- Management and RTBT Stub</a:t>
            </a:r>
          </a:p>
        </p:txBody>
      </p:sp>
      <p:sp>
        <p:nvSpPr>
          <p:cNvPr id="5" name="Rectangle: Rounded Corners 4">
            <a:extLst>
              <a:ext uri="{FF2B5EF4-FFF2-40B4-BE49-F238E27FC236}">
                <a16:creationId xmlns:a16="http://schemas.microsoft.com/office/drawing/2014/main" id="{B7DEE247-4C35-45FF-80EE-CFD1DACFCA5F}"/>
              </a:ext>
            </a:extLst>
          </p:cNvPr>
          <p:cNvSpPr/>
          <p:nvPr/>
        </p:nvSpPr>
        <p:spPr>
          <a:xfrm>
            <a:off x="10183222"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3" name="Picture 2">
            <a:extLst>
              <a:ext uri="{FF2B5EF4-FFF2-40B4-BE49-F238E27FC236}">
                <a16:creationId xmlns:a16="http://schemas.microsoft.com/office/drawing/2014/main" id="{9D2DEE36-2FE9-4879-8047-7D44C1F112CC}"/>
              </a:ext>
            </a:extLst>
          </p:cNvPr>
          <p:cNvPicPr>
            <a:picLocks noChangeAspect="1"/>
          </p:cNvPicPr>
          <p:nvPr/>
        </p:nvPicPr>
        <p:blipFill>
          <a:blip r:embed="rId2"/>
          <a:stretch>
            <a:fillRect/>
          </a:stretch>
        </p:blipFill>
        <p:spPr>
          <a:xfrm>
            <a:off x="368311" y="3429000"/>
            <a:ext cx="11455377" cy="1048603"/>
          </a:xfrm>
          <a:prstGeom prst="rect">
            <a:avLst/>
          </a:prstGeom>
        </p:spPr>
      </p:pic>
      <p:pic>
        <p:nvPicPr>
          <p:cNvPr id="9" name="Content Placeholder 11">
            <a:extLst>
              <a:ext uri="{FF2B5EF4-FFF2-40B4-BE49-F238E27FC236}">
                <a16:creationId xmlns:a16="http://schemas.microsoft.com/office/drawing/2014/main" id="{B8063029-827A-4B4A-9C98-1E4C8BD018BB}"/>
              </a:ext>
            </a:extLst>
          </p:cNvPr>
          <p:cNvPicPr>
            <a:picLocks noChangeAspect="1"/>
          </p:cNvPicPr>
          <p:nvPr/>
        </p:nvPicPr>
        <p:blipFill>
          <a:blip r:embed="rId3"/>
          <a:stretch>
            <a:fillRect/>
          </a:stretch>
        </p:blipFill>
        <p:spPr bwMode="auto">
          <a:xfrm>
            <a:off x="368311" y="4766410"/>
            <a:ext cx="11430000" cy="722362"/>
          </a:xfrm>
          <a:prstGeom prst="rect">
            <a:avLst/>
          </a:prstGeom>
          <a:noFill/>
          <a:ln w="9525">
            <a:noFill/>
            <a:miter lim="800000"/>
            <a:headEnd/>
            <a:tailEnd/>
          </a:ln>
        </p:spPr>
      </p:pic>
      <p:pic>
        <p:nvPicPr>
          <p:cNvPr id="13" name="Content Placeholder 12">
            <a:extLst>
              <a:ext uri="{FF2B5EF4-FFF2-40B4-BE49-F238E27FC236}">
                <a16:creationId xmlns:a16="http://schemas.microsoft.com/office/drawing/2014/main" id="{5FB733FF-4CCE-4626-8B77-E279774317D8}"/>
              </a:ext>
            </a:extLst>
          </p:cNvPr>
          <p:cNvPicPr>
            <a:picLocks noGrp="1" noChangeAspect="1"/>
          </p:cNvPicPr>
          <p:nvPr>
            <p:ph idx="1"/>
          </p:nvPr>
        </p:nvPicPr>
        <p:blipFill>
          <a:blip r:embed="rId4"/>
          <a:stretch>
            <a:fillRect/>
          </a:stretch>
        </p:blipFill>
        <p:spPr>
          <a:xfrm>
            <a:off x="351147" y="775923"/>
            <a:ext cx="11587239" cy="2515739"/>
          </a:xfrm>
        </p:spPr>
      </p:pic>
    </p:spTree>
    <p:extLst>
      <p:ext uri="{BB962C8B-B14F-4D97-AF65-F5344CB8AC3E}">
        <p14:creationId xmlns:p14="http://schemas.microsoft.com/office/powerpoint/2010/main" val="391469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3005-C3E5-42CF-95FB-245ED189F271}"/>
              </a:ext>
            </a:extLst>
          </p:cNvPr>
          <p:cNvSpPr>
            <a:spLocks noGrp="1"/>
          </p:cNvSpPr>
          <p:nvPr>
            <p:ph type="title"/>
          </p:nvPr>
        </p:nvSpPr>
        <p:spPr/>
        <p:txBody>
          <a:bodyPr/>
          <a:lstStyle/>
          <a:p>
            <a:r>
              <a:rPr lang="en-US" dirty="0"/>
              <a:t>SPI and CPI – P.06</a:t>
            </a:r>
          </a:p>
        </p:txBody>
      </p:sp>
      <p:graphicFrame>
        <p:nvGraphicFramePr>
          <p:cNvPr id="4" name="Content Placeholder 3">
            <a:extLst>
              <a:ext uri="{FF2B5EF4-FFF2-40B4-BE49-F238E27FC236}">
                <a16:creationId xmlns:a16="http://schemas.microsoft.com/office/drawing/2014/main" id="{36720851-5FCE-4102-89B5-41CF22626A57}"/>
              </a:ext>
            </a:extLst>
          </p:cNvPr>
          <p:cNvGraphicFramePr>
            <a:graphicFrameLocks noGrp="1"/>
          </p:cNvGraphicFramePr>
          <p:nvPr>
            <p:ph idx="1"/>
            <p:extLst>
              <p:ext uri="{D42A27DB-BD31-4B8C-83A1-F6EECF244321}">
                <p14:modId xmlns:p14="http://schemas.microsoft.com/office/powerpoint/2010/main" val="4049449719"/>
              </p:ext>
            </p:extLst>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111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A64C-1528-4BAC-A0CC-BB897ED95B90}"/>
              </a:ext>
            </a:extLst>
          </p:cNvPr>
          <p:cNvSpPr>
            <a:spLocks noGrp="1"/>
          </p:cNvSpPr>
          <p:nvPr>
            <p:ph type="title"/>
          </p:nvPr>
        </p:nvSpPr>
        <p:spPr/>
        <p:txBody>
          <a:bodyPr/>
          <a:lstStyle/>
          <a:p>
            <a:r>
              <a:rPr lang="en-US" dirty="0"/>
              <a:t>Cost and Schedule- Klystron Gallery Construction</a:t>
            </a:r>
          </a:p>
        </p:txBody>
      </p:sp>
      <p:sp>
        <p:nvSpPr>
          <p:cNvPr id="5" name="Rectangle: Rounded Corners 4">
            <a:extLst>
              <a:ext uri="{FF2B5EF4-FFF2-40B4-BE49-F238E27FC236}">
                <a16:creationId xmlns:a16="http://schemas.microsoft.com/office/drawing/2014/main" id="{53E27A7F-5D9C-46FB-BB56-6C74130D98F7}"/>
              </a:ext>
            </a:extLst>
          </p:cNvPr>
          <p:cNvSpPr/>
          <p:nvPr/>
        </p:nvSpPr>
        <p:spPr>
          <a:xfrm>
            <a:off x="10183223"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8" name="Content Placeholder 11">
            <a:extLst>
              <a:ext uri="{FF2B5EF4-FFF2-40B4-BE49-F238E27FC236}">
                <a16:creationId xmlns:a16="http://schemas.microsoft.com/office/drawing/2014/main" id="{666E8283-FA92-4DA1-A7A4-414667390AAA}"/>
              </a:ext>
            </a:extLst>
          </p:cNvPr>
          <p:cNvPicPr>
            <a:picLocks noChangeAspect="1"/>
          </p:cNvPicPr>
          <p:nvPr/>
        </p:nvPicPr>
        <p:blipFill>
          <a:blip r:embed="rId2"/>
          <a:stretch>
            <a:fillRect/>
          </a:stretch>
        </p:blipFill>
        <p:spPr bwMode="auto">
          <a:xfrm>
            <a:off x="381000" y="3960559"/>
            <a:ext cx="11430000" cy="761231"/>
          </a:xfrm>
          <a:prstGeom prst="rect">
            <a:avLst/>
          </a:prstGeom>
          <a:noFill/>
          <a:ln w="9525">
            <a:noFill/>
            <a:miter lim="800000"/>
            <a:headEnd/>
            <a:tailEnd/>
          </a:ln>
        </p:spPr>
      </p:pic>
      <p:pic>
        <p:nvPicPr>
          <p:cNvPr id="17" name="Content Placeholder 16">
            <a:extLst>
              <a:ext uri="{FF2B5EF4-FFF2-40B4-BE49-F238E27FC236}">
                <a16:creationId xmlns:a16="http://schemas.microsoft.com/office/drawing/2014/main" id="{88473D78-BFC8-4F8D-9B74-A5F2DA035191}"/>
              </a:ext>
            </a:extLst>
          </p:cNvPr>
          <p:cNvPicPr>
            <a:picLocks noGrp="1" noChangeAspect="1"/>
          </p:cNvPicPr>
          <p:nvPr>
            <p:ph idx="1"/>
          </p:nvPr>
        </p:nvPicPr>
        <p:blipFill>
          <a:blip r:embed="rId3"/>
          <a:stretch>
            <a:fillRect/>
          </a:stretch>
        </p:blipFill>
        <p:spPr>
          <a:xfrm>
            <a:off x="381000" y="1110618"/>
            <a:ext cx="11430000" cy="1786823"/>
          </a:xfrm>
        </p:spPr>
      </p:pic>
    </p:spTree>
    <p:extLst>
      <p:ext uri="{BB962C8B-B14F-4D97-AF65-F5344CB8AC3E}">
        <p14:creationId xmlns:p14="http://schemas.microsoft.com/office/powerpoint/2010/main" val="227179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lstStyle/>
          <a:p>
            <a:r>
              <a:rPr lang="en-US" sz="2200" dirty="0"/>
              <a:t>Scope</a:t>
            </a:r>
          </a:p>
          <a:p>
            <a:r>
              <a:rPr lang="en-US" sz="2200" dirty="0"/>
              <a:t>Organization</a:t>
            </a:r>
          </a:p>
          <a:p>
            <a:r>
              <a:rPr lang="en-US" sz="2200" dirty="0"/>
              <a:t>Progress since CD-2/3</a:t>
            </a:r>
          </a:p>
          <a:p>
            <a:r>
              <a:rPr lang="en-US" sz="2200" dirty="0"/>
              <a:t>Challenges</a:t>
            </a:r>
          </a:p>
          <a:p>
            <a:r>
              <a:rPr lang="en-US" sz="2200" dirty="0"/>
              <a:t>Final design status</a:t>
            </a:r>
          </a:p>
          <a:p>
            <a:r>
              <a:rPr lang="en-US" sz="2200" dirty="0"/>
              <a:t>Installation plans</a:t>
            </a:r>
          </a:p>
          <a:p>
            <a:r>
              <a:rPr lang="en-US" sz="2200" dirty="0"/>
              <a:t>Cost and schedule</a:t>
            </a:r>
          </a:p>
          <a:p>
            <a:r>
              <a:rPr lang="en-US" sz="2200" dirty="0"/>
              <a:t>Labor profile</a:t>
            </a:r>
          </a:p>
          <a:p>
            <a:r>
              <a:rPr lang="en-US" sz="2200" dirty="0"/>
              <a:t>Risk register</a:t>
            </a:r>
          </a:p>
          <a:p>
            <a:r>
              <a:rPr lang="en-US" sz="2200" dirty="0"/>
              <a:t>Responses to recommendations</a:t>
            </a:r>
          </a:p>
          <a:p>
            <a:r>
              <a:rPr lang="en-US" sz="2200" dirty="0"/>
              <a:t>ESH&amp;Q and COVID-19 impacts</a:t>
            </a:r>
          </a:p>
          <a:p>
            <a:r>
              <a:rPr lang="en-US" sz="2200" dirty="0"/>
              <a:t>12-month look-ahead</a:t>
            </a:r>
          </a:p>
          <a:p>
            <a:r>
              <a:rPr lang="en-US" sz="2200" dirty="0"/>
              <a:t>Lessons Learned</a:t>
            </a:r>
          </a:p>
          <a:p>
            <a:r>
              <a:rPr lang="en-US" sz="2200" dirty="0"/>
              <a:t>Summary</a:t>
            </a:r>
          </a:p>
        </p:txBody>
      </p:sp>
    </p:spTree>
    <p:extLst>
      <p:ext uri="{BB962C8B-B14F-4D97-AF65-F5344CB8AC3E}">
        <p14:creationId xmlns:p14="http://schemas.microsoft.com/office/powerpoint/2010/main" val="252678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8718-58E7-4AE0-8A80-A973DFA2BADC}"/>
              </a:ext>
            </a:extLst>
          </p:cNvPr>
          <p:cNvSpPr>
            <a:spLocks noGrp="1"/>
          </p:cNvSpPr>
          <p:nvPr>
            <p:ph type="title"/>
          </p:nvPr>
        </p:nvSpPr>
        <p:spPr/>
        <p:txBody>
          <a:bodyPr/>
          <a:lstStyle/>
          <a:p>
            <a:r>
              <a:rPr lang="en-US" dirty="0"/>
              <a:t>SPI and CPI – P.10.06</a:t>
            </a:r>
          </a:p>
        </p:txBody>
      </p:sp>
      <p:graphicFrame>
        <p:nvGraphicFramePr>
          <p:cNvPr id="4" name="Content Placeholder 3">
            <a:extLst>
              <a:ext uri="{FF2B5EF4-FFF2-40B4-BE49-F238E27FC236}">
                <a16:creationId xmlns:a16="http://schemas.microsoft.com/office/drawing/2014/main" id="{B14B240C-8495-4631-9359-38E8D9D08785}"/>
              </a:ext>
            </a:extLst>
          </p:cNvPr>
          <p:cNvGraphicFramePr>
            <a:graphicFrameLocks noGrp="1"/>
          </p:cNvGraphicFramePr>
          <p:nvPr>
            <p:ph idx="1"/>
            <p:extLst>
              <p:ext uri="{D42A27DB-BD31-4B8C-83A1-F6EECF244321}">
                <p14:modId xmlns:p14="http://schemas.microsoft.com/office/powerpoint/2010/main" val="4044331285"/>
              </p:ext>
            </p:extLst>
          </p:nvPr>
        </p:nvGraphicFramePr>
        <p:xfrm>
          <a:off x="429767" y="751682"/>
          <a:ext cx="11430000" cy="525483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3D32DB6-C2CC-4099-8533-4C846396410C}"/>
              </a:ext>
            </a:extLst>
          </p:cNvPr>
          <p:cNvSpPr txBox="1"/>
          <p:nvPr/>
        </p:nvSpPr>
        <p:spPr>
          <a:xfrm>
            <a:off x="1345034" y="5783152"/>
            <a:ext cx="10846966" cy="646331"/>
          </a:xfrm>
          <a:prstGeom prst="rect">
            <a:avLst/>
          </a:prstGeom>
          <a:noFill/>
        </p:spPr>
        <p:txBody>
          <a:bodyPr wrap="square" rtlCol="0">
            <a:spAutoFit/>
          </a:bodyPr>
          <a:lstStyle/>
          <a:p>
            <a:pPr algn="ctr">
              <a:lnSpc>
                <a:spcPct val="90000"/>
              </a:lnSpc>
            </a:pPr>
            <a:r>
              <a:rPr lang="en-US" sz="4000" b="1" dirty="0">
                <a:latin typeface="+mn-lt"/>
              </a:rPr>
              <a:t>Final </a:t>
            </a:r>
            <a:r>
              <a:rPr lang="en-US" sz="4000" b="1" dirty="0">
                <a:highlight>
                  <a:srgbClr val="FF0000"/>
                </a:highlight>
                <a:latin typeface="+mn-lt"/>
              </a:rPr>
              <a:t>CPI 0.99</a:t>
            </a:r>
            <a:r>
              <a:rPr lang="en-US" sz="4000" b="1" dirty="0">
                <a:latin typeface="+mn-lt"/>
              </a:rPr>
              <a:t> July 2021</a:t>
            </a:r>
          </a:p>
        </p:txBody>
      </p:sp>
    </p:spTree>
    <p:extLst>
      <p:ext uri="{BB962C8B-B14F-4D97-AF65-F5344CB8AC3E}">
        <p14:creationId xmlns:p14="http://schemas.microsoft.com/office/powerpoint/2010/main" val="3799148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6913-61B9-467B-BDC9-9D68DCA7C505}"/>
              </a:ext>
            </a:extLst>
          </p:cNvPr>
          <p:cNvSpPr>
            <a:spLocks noGrp="1"/>
          </p:cNvSpPr>
          <p:nvPr>
            <p:ph type="title"/>
          </p:nvPr>
        </p:nvSpPr>
        <p:spPr/>
        <p:txBody>
          <a:bodyPr/>
          <a:lstStyle/>
          <a:p>
            <a:r>
              <a:rPr lang="en-US" dirty="0"/>
              <a:t>Project Change Requests since CD-2/3</a:t>
            </a:r>
          </a:p>
        </p:txBody>
      </p:sp>
      <p:pic>
        <p:nvPicPr>
          <p:cNvPr id="4" name="Picture 3">
            <a:extLst>
              <a:ext uri="{FF2B5EF4-FFF2-40B4-BE49-F238E27FC236}">
                <a16:creationId xmlns:a16="http://schemas.microsoft.com/office/drawing/2014/main" id="{C08EC490-F57B-4827-8D2F-8FC7C13734C9}"/>
              </a:ext>
            </a:extLst>
          </p:cNvPr>
          <p:cNvPicPr>
            <a:picLocks noChangeAspect="1"/>
          </p:cNvPicPr>
          <p:nvPr/>
        </p:nvPicPr>
        <p:blipFill>
          <a:blip r:embed="rId2"/>
          <a:stretch>
            <a:fillRect/>
          </a:stretch>
        </p:blipFill>
        <p:spPr>
          <a:xfrm>
            <a:off x="1101725" y="2317750"/>
            <a:ext cx="9988550" cy="2222500"/>
          </a:xfrm>
          <a:prstGeom prst="rect">
            <a:avLst/>
          </a:prstGeom>
        </p:spPr>
      </p:pic>
    </p:spTree>
    <p:extLst>
      <p:ext uri="{BB962C8B-B14F-4D97-AF65-F5344CB8AC3E}">
        <p14:creationId xmlns:p14="http://schemas.microsoft.com/office/powerpoint/2010/main" val="2444197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3FD0-641E-4781-A6C8-EF437070DFF3}"/>
              </a:ext>
            </a:extLst>
          </p:cNvPr>
          <p:cNvSpPr>
            <a:spLocks noGrp="1"/>
          </p:cNvSpPr>
          <p:nvPr>
            <p:ph type="title"/>
          </p:nvPr>
        </p:nvSpPr>
        <p:spPr/>
        <p:txBody>
          <a:bodyPr/>
          <a:lstStyle/>
          <a:p>
            <a:r>
              <a:rPr lang="en-US" dirty="0"/>
              <a:t>Klystron Gallery FPSC Change Orders</a:t>
            </a:r>
          </a:p>
        </p:txBody>
      </p:sp>
      <p:sp>
        <p:nvSpPr>
          <p:cNvPr id="3" name="Content Placeholder 2">
            <a:extLst>
              <a:ext uri="{FF2B5EF4-FFF2-40B4-BE49-F238E27FC236}">
                <a16:creationId xmlns:a16="http://schemas.microsoft.com/office/drawing/2014/main" id="{65DDCB62-419E-4D3D-9C72-BF8962C33927}"/>
              </a:ext>
            </a:extLst>
          </p:cNvPr>
          <p:cNvSpPr>
            <a:spLocks noGrp="1"/>
          </p:cNvSpPr>
          <p:nvPr>
            <p:ph idx="1"/>
          </p:nvPr>
        </p:nvSpPr>
        <p:spPr/>
        <p:txBody>
          <a:bodyPr/>
          <a:lstStyle/>
          <a:p>
            <a:r>
              <a:rPr lang="en-US" dirty="0"/>
              <a:t>Change order requests from the FPSC totaled $808,651</a:t>
            </a:r>
          </a:p>
          <a:p>
            <a:r>
              <a:rPr lang="en-US" dirty="0"/>
              <a:t>Change orders approved by UTB $644,222</a:t>
            </a:r>
          </a:p>
          <a:p>
            <a:r>
              <a:rPr lang="en-US" dirty="0"/>
              <a:t>9.94% of Subcontract Value</a:t>
            </a:r>
          </a:p>
          <a:p>
            <a:r>
              <a:rPr lang="en-US" dirty="0"/>
              <a:t>Categories of changes and associated costs:</a:t>
            </a:r>
          </a:p>
          <a:p>
            <a:pPr lvl="1"/>
            <a:r>
              <a:rPr lang="en-US" dirty="0"/>
              <a:t>COVID 	and OT			$236,036</a:t>
            </a:r>
          </a:p>
          <a:p>
            <a:pPr lvl="1"/>
            <a:r>
              <a:rPr lang="en-US" dirty="0"/>
              <a:t>Accelerator Cooling 		$131,483</a:t>
            </a:r>
          </a:p>
          <a:p>
            <a:pPr lvl="1"/>
            <a:r>
              <a:rPr lang="en-US" dirty="0"/>
              <a:t>Design changes UTB Directed	$ 77,849</a:t>
            </a:r>
          </a:p>
          <a:p>
            <a:pPr lvl="1"/>
            <a:r>
              <a:rPr lang="en-US" dirty="0"/>
              <a:t>BIM Design Adds 			$ 75,186</a:t>
            </a:r>
          </a:p>
          <a:p>
            <a:pPr lvl="1"/>
            <a:r>
              <a:rPr lang="en-US" dirty="0"/>
              <a:t>Differing Field Conditions 		$ 48,592</a:t>
            </a:r>
          </a:p>
          <a:p>
            <a:pPr lvl="1"/>
            <a:r>
              <a:rPr lang="en-US" dirty="0"/>
              <a:t>Scope Additions </a:t>
            </a:r>
            <a:r>
              <a:rPr lang="en-US"/>
              <a:t>UTB Requested</a:t>
            </a:r>
            <a:r>
              <a:rPr lang="en-US" dirty="0"/>
              <a:t>	$ 46,604</a:t>
            </a:r>
          </a:p>
          <a:p>
            <a:pPr lvl="1"/>
            <a:r>
              <a:rPr lang="en-US" dirty="0"/>
              <a:t>GC Coordination 			$ 22,310</a:t>
            </a:r>
          </a:p>
        </p:txBody>
      </p:sp>
      <p:sp>
        <p:nvSpPr>
          <p:cNvPr id="4" name="Rectangle: Rounded Corners 3">
            <a:extLst>
              <a:ext uri="{FF2B5EF4-FFF2-40B4-BE49-F238E27FC236}">
                <a16:creationId xmlns:a16="http://schemas.microsoft.com/office/drawing/2014/main" id="{E3A8B329-62F5-4F31-BC0A-F77F1781956E}"/>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678428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021B-1A01-4568-B4E6-69BAB6EAD00D}"/>
              </a:ext>
            </a:extLst>
          </p:cNvPr>
          <p:cNvSpPr>
            <a:spLocks noGrp="1"/>
          </p:cNvSpPr>
          <p:nvPr>
            <p:ph type="title"/>
          </p:nvPr>
        </p:nvSpPr>
        <p:spPr/>
        <p:txBody>
          <a:bodyPr/>
          <a:lstStyle/>
          <a:p>
            <a:r>
              <a:rPr lang="en-US" dirty="0"/>
              <a:t>Klystron Gallery Construction Schedule Changes</a:t>
            </a:r>
          </a:p>
        </p:txBody>
      </p:sp>
      <p:sp>
        <p:nvSpPr>
          <p:cNvPr id="3" name="Content Placeholder 2">
            <a:extLst>
              <a:ext uri="{FF2B5EF4-FFF2-40B4-BE49-F238E27FC236}">
                <a16:creationId xmlns:a16="http://schemas.microsoft.com/office/drawing/2014/main" id="{6B00E436-F7EF-4C46-996B-6ED78B44DCB1}"/>
              </a:ext>
            </a:extLst>
          </p:cNvPr>
          <p:cNvSpPr>
            <a:spLocks noGrp="1"/>
          </p:cNvSpPr>
          <p:nvPr>
            <p:ph idx="1"/>
          </p:nvPr>
        </p:nvSpPr>
        <p:spPr/>
        <p:txBody>
          <a:bodyPr/>
          <a:lstStyle/>
          <a:p>
            <a:r>
              <a:rPr lang="en-US" dirty="0"/>
              <a:t>Original subcontract completion date February 6, 2021</a:t>
            </a:r>
          </a:p>
          <a:p>
            <a:r>
              <a:rPr lang="en-US" dirty="0"/>
              <a:t>COVID-19 direct impact of </a:t>
            </a:r>
            <a:r>
              <a:rPr lang="en-US" u="sng" dirty="0"/>
              <a:t>35 calendar days </a:t>
            </a:r>
            <a:r>
              <a:rPr lang="en-US" dirty="0"/>
              <a:t>moved end date to March 11, 2021. Processed under CFCO 9</a:t>
            </a:r>
          </a:p>
          <a:p>
            <a:r>
              <a:rPr lang="en-US" dirty="0"/>
              <a:t>Technical issues with the roof curb caused delays to critical path activities of </a:t>
            </a:r>
            <a:r>
              <a:rPr lang="en-US" u="sng" dirty="0"/>
              <a:t>20 calendar days</a:t>
            </a:r>
            <a:r>
              <a:rPr lang="en-US" dirty="0"/>
              <a:t>. Contract end date moved to March 31, 2021. Processed under CFCO 12</a:t>
            </a:r>
          </a:p>
          <a:p>
            <a:r>
              <a:rPr lang="en-US" dirty="0"/>
              <a:t>The electrical tie-in for the project to go onto permanent power was dictated by operations to be performed on a full maintenance day which occurred on April 6, 2021, marking substantial completion of the project</a:t>
            </a:r>
          </a:p>
          <a:p>
            <a:r>
              <a:rPr lang="en-US" dirty="0"/>
              <a:t>The subcontract end date was extended to 6/30/21 with a no- cost modification to allow for completion of punch list items and close-out submittals</a:t>
            </a:r>
          </a:p>
          <a:p>
            <a:endParaRPr lang="en-US" dirty="0"/>
          </a:p>
          <a:p>
            <a:endParaRPr lang="en-US" dirty="0"/>
          </a:p>
        </p:txBody>
      </p:sp>
    </p:spTree>
    <p:extLst>
      <p:ext uri="{BB962C8B-B14F-4D97-AF65-F5344CB8AC3E}">
        <p14:creationId xmlns:p14="http://schemas.microsoft.com/office/powerpoint/2010/main" val="3791452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E30C-0BCB-4650-8A78-5506D406C691}"/>
              </a:ext>
            </a:extLst>
          </p:cNvPr>
          <p:cNvSpPr>
            <a:spLocks noGrp="1"/>
          </p:cNvSpPr>
          <p:nvPr>
            <p:ph type="title"/>
          </p:nvPr>
        </p:nvSpPr>
        <p:spPr/>
        <p:txBody>
          <a:bodyPr/>
          <a:lstStyle/>
          <a:p>
            <a:r>
              <a:rPr lang="en-US" dirty="0"/>
              <a:t>Cost Estimate by FY- Management</a:t>
            </a:r>
          </a:p>
        </p:txBody>
      </p:sp>
      <p:sp>
        <p:nvSpPr>
          <p:cNvPr id="4" name="Rectangle: Rounded Corners 3">
            <a:extLst>
              <a:ext uri="{FF2B5EF4-FFF2-40B4-BE49-F238E27FC236}">
                <a16:creationId xmlns:a16="http://schemas.microsoft.com/office/drawing/2014/main" id="{1931ADB9-1F63-45FD-A5F8-6BC494855258}"/>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graphicFrame>
        <p:nvGraphicFramePr>
          <p:cNvPr id="8" name="Content Placeholder 20">
            <a:extLst>
              <a:ext uri="{FF2B5EF4-FFF2-40B4-BE49-F238E27FC236}">
                <a16:creationId xmlns:a16="http://schemas.microsoft.com/office/drawing/2014/main" id="{6C4DE833-A24C-4204-984A-D089520D494C}"/>
              </a:ext>
            </a:extLst>
          </p:cNvPr>
          <p:cNvGraphicFramePr>
            <a:graphicFrameLocks noGrp="1"/>
          </p:cNvGraphicFramePr>
          <p:nvPr>
            <p:ph idx="1"/>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3649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301B-A759-4BBA-965A-B226D121DE6F}"/>
              </a:ext>
            </a:extLst>
          </p:cNvPr>
          <p:cNvSpPr>
            <a:spLocks noGrp="1"/>
          </p:cNvSpPr>
          <p:nvPr>
            <p:ph type="title"/>
          </p:nvPr>
        </p:nvSpPr>
        <p:spPr/>
        <p:txBody>
          <a:bodyPr/>
          <a:lstStyle/>
          <a:p>
            <a:r>
              <a:rPr lang="en-US" dirty="0"/>
              <a:t>Cost Estimate by FY- RTBT Stub</a:t>
            </a:r>
          </a:p>
        </p:txBody>
      </p:sp>
      <p:graphicFrame>
        <p:nvGraphicFramePr>
          <p:cNvPr id="4" name="Content Placeholder 18">
            <a:extLst>
              <a:ext uri="{FF2B5EF4-FFF2-40B4-BE49-F238E27FC236}">
                <a16:creationId xmlns:a16="http://schemas.microsoft.com/office/drawing/2014/main" id="{28B84CAB-6101-4F3F-843D-888599B08395}"/>
              </a:ext>
            </a:extLst>
          </p:cNvPr>
          <p:cNvGraphicFramePr>
            <a:graphicFrameLocks noGrp="1"/>
          </p:cNvGraphicFramePr>
          <p:nvPr>
            <p:ph idx="1"/>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6422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E30C-0BCB-4650-8A78-5506D406C691}"/>
              </a:ext>
            </a:extLst>
          </p:cNvPr>
          <p:cNvSpPr>
            <a:spLocks noGrp="1"/>
          </p:cNvSpPr>
          <p:nvPr>
            <p:ph type="title"/>
          </p:nvPr>
        </p:nvSpPr>
        <p:spPr/>
        <p:txBody>
          <a:bodyPr/>
          <a:lstStyle/>
          <a:p>
            <a:r>
              <a:rPr lang="en-US" dirty="0"/>
              <a:t>Cost Estimate by FY- Klystron Gallery Construction</a:t>
            </a:r>
          </a:p>
        </p:txBody>
      </p:sp>
      <p:sp>
        <p:nvSpPr>
          <p:cNvPr id="4" name="Rectangle: Rounded Corners 3">
            <a:extLst>
              <a:ext uri="{FF2B5EF4-FFF2-40B4-BE49-F238E27FC236}">
                <a16:creationId xmlns:a16="http://schemas.microsoft.com/office/drawing/2014/main" id="{DB97BB33-49B2-45AE-8B95-380CB99FA5E0}"/>
              </a:ext>
            </a:extLst>
          </p:cNvPr>
          <p:cNvSpPr/>
          <p:nvPr/>
        </p:nvSpPr>
        <p:spPr>
          <a:xfrm>
            <a:off x="10292280"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graphicFrame>
        <p:nvGraphicFramePr>
          <p:cNvPr id="7" name="Content Placeholder 20">
            <a:extLst>
              <a:ext uri="{FF2B5EF4-FFF2-40B4-BE49-F238E27FC236}">
                <a16:creationId xmlns:a16="http://schemas.microsoft.com/office/drawing/2014/main" id="{F3452476-F2C0-4504-89E4-85F8CAE51A1E}"/>
              </a:ext>
            </a:extLst>
          </p:cNvPr>
          <p:cNvGraphicFramePr>
            <a:graphicFrameLocks noGrp="1"/>
          </p:cNvGraphicFramePr>
          <p:nvPr>
            <p:ph idx="1"/>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5842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Management and RTBT</a:t>
            </a:r>
          </a:p>
        </p:txBody>
      </p:sp>
      <p:pic>
        <p:nvPicPr>
          <p:cNvPr id="7" name="Picture 6">
            <a:extLst>
              <a:ext uri="{FF2B5EF4-FFF2-40B4-BE49-F238E27FC236}">
                <a16:creationId xmlns:a16="http://schemas.microsoft.com/office/drawing/2014/main" id="{2378C96D-5130-4539-A5B6-65F87427643D}"/>
              </a:ext>
            </a:extLst>
          </p:cNvPr>
          <p:cNvPicPr>
            <a:picLocks noChangeAspect="1"/>
          </p:cNvPicPr>
          <p:nvPr/>
        </p:nvPicPr>
        <p:blipFill>
          <a:blip r:embed="rId2"/>
          <a:stretch>
            <a:fillRect/>
          </a:stretch>
        </p:blipFill>
        <p:spPr>
          <a:xfrm>
            <a:off x="1346799" y="1408001"/>
            <a:ext cx="9595936" cy="4041998"/>
          </a:xfrm>
          <a:prstGeom prst="rect">
            <a:avLst/>
          </a:prstGeom>
        </p:spPr>
      </p:pic>
      <p:sp>
        <p:nvSpPr>
          <p:cNvPr id="4" name="Rectangle: Rounded Corners 3">
            <a:extLst>
              <a:ext uri="{FF2B5EF4-FFF2-40B4-BE49-F238E27FC236}">
                <a16:creationId xmlns:a16="http://schemas.microsoft.com/office/drawing/2014/main" id="{EF6C57AE-0A4B-4B25-82EA-08B7BF8B1D4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993830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Klystron Gallery Construction</a:t>
            </a:r>
          </a:p>
        </p:txBody>
      </p:sp>
      <p:pic>
        <p:nvPicPr>
          <p:cNvPr id="3" name="Picture 2">
            <a:extLst>
              <a:ext uri="{FF2B5EF4-FFF2-40B4-BE49-F238E27FC236}">
                <a16:creationId xmlns:a16="http://schemas.microsoft.com/office/drawing/2014/main" id="{4C465005-52B5-42C0-90F8-091C2215D23F}"/>
              </a:ext>
            </a:extLst>
          </p:cNvPr>
          <p:cNvPicPr>
            <a:picLocks noChangeAspect="1"/>
          </p:cNvPicPr>
          <p:nvPr/>
        </p:nvPicPr>
        <p:blipFill>
          <a:blip r:embed="rId2"/>
          <a:stretch>
            <a:fillRect/>
          </a:stretch>
        </p:blipFill>
        <p:spPr>
          <a:xfrm>
            <a:off x="1267549" y="1353132"/>
            <a:ext cx="9656901" cy="4151736"/>
          </a:xfrm>
          <a:prstGeom prst="rect">
            <a:avLst/>
          </a:prstGeom>
        </p:spPr>
      </p:pic>
      <p:sp>
        <p:nvSpPr>
          <p:cNvPr id="4" name="Rectangle: Rounded Corners 3">
            <a:extLst>
              <a:ext uri="{FF2B5EF4-FFF2-40B4-BE49-F238E27FC236}">
                <a16:creationId xmlns:a16="http://schemas.microsoft.com/office/drawing/2014/main" id="{C08458AC-2ED4-4207-A71C-C4272288BED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753182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CBF9-D93D-4A7B-ADF6-041920F924A2}"/>
              </a:ext>
            </a:extLst>
          </p:cNvPr>
          <p:cNvSpPr>
            <a:spLocks noGrp="1"/>
          </p:cNvSpPr>
          <p:nvPr>
            <p:ph type="title"/>
          </p:nvPr>
        </p:nvSpPr>
        <p:spPr/>
        <p:txBody>
          <a:bodyPr/>
          <a:lstStyle/>
          <a:p>
            <a:r>
              <a:rPr lang="en-US" dirty="0"/>
              <a:t>P.6 – CF May 2021 Status Summary Schedule</a:t>
            </a:r>
          </a:p>
        </p:txBody>
      </p:sp>
      <p:sp>
        <p:nvSpPr>
          <p:cNvPr id="4" name="Rectangle: Rounded Corners 3">
            <a:extLst>
              <a:ext uri="{FF2B5EF4-FFF2-40B4-BE49-F238E27FC236}">
                <a16:creationId xmlns:a16="http://schemas.microsoft.com/office/drawing/2014/main" id="{1FB8163E-D147-45EB-A430-FCE01C178F4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7" name="Content Placeholder 6">
            <a:extLst>
              <a:ext uri="{FF2B5EF4-FFF2-40B4-BE49-F238E27FC236}">
                <a16:creationId xmlns:a16="http://schemas.microsoft.com/office/drawing/2014/main" id="{349F6602-22C5-4A44-B972-1C2FF868E25A}"/>
              </a:ext>
            </a:extLst>
          </p:cNvPr>
          <p:cNvPicPr>
            <a:picLocks noGrp="1" noChangeAspect="1"/>
          </p:cNvPicPr>
          <p:nvPr>
            <p:ph idx="1"/>
          </p:nvPr>
        </p:nvPicPr>
        <p:blipFill>
          <a:blip r:embed="rId2"/>
          <a:stretch>
            <a:fillRect/>
          </a:stretch>
        </p:blipFill>
        <p:spPr>
          <a:xfrm>
            <a:off x="1045643" y="905256"/>
            <a:ext cx="10198248" cy="5354637"/>
          </a:xfrm>
          <a:prstGeom prst="rect">
            <a:avLst/>
          </a:prstGeom>
        </p:spPr>
      </p:pic>
    </p:spTree>
    <p:extLst>
      <p:ext uri="{BB962C8B-B14F-4D97-AF65-F5344CB8AC3E}">
        <p14:creationId xmlns:p14="http://schemas.microsoft.com/office/powerpoint/2010/main" val="131078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Agenda: B5 Conventional Facilities</a:t>
            </a:r>
            <a:endParaRPr lang="en-US" dirty="0">
              <a:solidFill>
                <a:srgbClr val="D25350"/>
              </a:solidFill>
            </a:endParaRPr>
          </a:p>
        </p:txBody>
      </p:sp>
      <p:sp>
        <p:nvSpPr>
          <p:cNvPr id="3" name="Content Placeholder 2"/>
          <p:cNvSpPr>
            <a:spLocks noGrp="1"/>
          </p:cNvSpPr>
          <p:nvPr>
            <p:ph idx="1"/>
          </p:nvPr>
        </p:nvSpPr>
        <p:spPr>
          <a:xfrm>
            <a:off x="429767" y="1144407"/>
            <a:ext cx="11430000" cy="4876566"/>
          </a:xfrm>
        </p:spPr>
        <p:txBody>
          <a:bodyPr/>
          <a:lstStyle/>
          <a:p>
            <a:pPr marL="0" indent="0">
              <a:spcBef>
                <a:spcPts val="1200"/>
              </a:spcBef>
              <a:buNone/>
            </a:pPr>
            <a:r>
              <a:rPr lang="en-US" sz="2000" u="sng" dirty="0"/>
              <a:t>Tuesday</a:t>
            </a:r>
          </a:p>
          <a:p>
            <a:pPr marL="0" indent="0">
              <a:spcBef>
                <a:spcPts val="1200"/>
              </a:spcBef>
              <a:buNone/>
            </a:pPr>
            <a:r>
              <a:rPr lang="en-US" sz="2000" dirty="0"/>
              <a:t>1:00 pm B5-1 Conventional Facilities Overview		Mark Connell</a:t>
            </a:r>
          </a:p>
          <a:p>
            <a:pPr marL="0" indent="0">
              <a:spcBef>
                <a:spcPts val="1200"/>
              </a:spcBef>
              <a:buNone/>
            </a:pPr>
            <a:r>
              <a:rPr lang="en-US" sz="2000" dirty="0"/>
              <a:t>1:25 pm B5-2 Klystron Gallery Construction			Luke Santee</a:t>
            </a:r>
          </a:p>
          <a:p>
            <a:pPr marL="0" indent="0">
              <a:spcBef>
                <a:spcPts val="1200"/>
              </a:spcBef>
              <a:buNone/>
            </a:pPr>
            <a:r>
              <a:rPr lang="en-US" sz="2000" dirty="0"/>
              <a:t>1:50 pm Discussion						All</a:t>
            </a:r>
          </a:p>
          <a:p>
            <a:pPr marL="0" indent="0">
              <a:spcBef>
                <a:spcPts val="1200"/>
              </a:spcBef>
              <a:buNone/>
            </a:pPr>
            <a:r>
              <a:rPr lang="en-US" sz="2000" u="sng" dirty="0"/>
              <a:t>Wednesday</a:t>
            </a:r>
            <a:endParaRPr lang="en-US" sz="2000" dirty="0"/>
          </a:p>
          <a:p>
            <a:pPr marL="0" indent="0">
              <a:spcBef>
                <a:spcPts val="1200"/>
              </a:spcBef>
              <a:buNone/>
            </a:pPr>
            <a:r>
              <a:rPr lang="en-US" sz="2000" dirty="0"/>
              <a:t>10:30 am B5-3 RTBT Stub Design and Construction		Mark Connell</a:t>
            </a:r>
          </a:p>
          <a:p>
            <a:pPr marL="0" indent="0">
              <a:spcBef>
                <a:spcPts val="1200"/>
              </a:spcBef>
              <a:buNone/>
            </a:pPr>
            <a:r>
              <a:rPr lang="en-US" sz="2000" dirty="0"/>
              <a:t>10:55 am B5-4 Controls					Derrick Williams</a:t>
            </a:r>
          </a:p>
          <a:p>
            <a:pPr marL="0" indent="0">
              <a:spcBef>
                <a:spcPts val="1200"/>
              </a:spcBef>
              <a:buNone/>
            </a:pPr>
            <a:r>
              <a:rPr lang="en-US" sz="2000" dirty="0"/>
              <a:t>11:20 am Discussion						All</a:t>
            </a:r>
          </a:p>
          <a:p>
            <a:pPr marL="0" indent="0">
              <a:spcBef>
                <a:spcPts val="1200"/>
              </a:spcBef>
              <a:buNone/>
            </a:pPr>
            <a:r>
              <a:rPr lang="en-US" sz="2000" dirty="0"/>
              <a:t>1:15 pm Discussion						All</a:t>
            </a:r>
          </a:p>
          <a:p>
            <a:pPr marL="0" indent="0">
              <a:spcBef>
                <a:spcPts val="1200"/>
              </a:spcBef>
              <a:buNone/>
            </a:pPr>
            <a:r>
              <a:rPr lang="en-US" sz="2000" u="sng" dirty="0"/>
              <a:t>Thursday</a:t>
            </a:r>
            <a:endParaRPr lang="en-US" sz="2000" dirty="0"/>
          </a:p>
          <a:p>
            <a:pPr marL="0" indent="0">
              <a:spcBef>
                <a:spcPts val="1200"/>
              </a:spcBef>
              <a:buNone/>
            </a:pPr>
            <a:r>
              <a:rPr lang="en-US" sz="2000" dirty="0"/>
              <a:t>10:30 am Discussion if needed				All</a:t>
            </a:r>
          </a:p>
        </p:txBody>
      </p:sp>
    </p:spTree>
    <p:extLst>
      <p:ext uri="{BB962C8B-B14F-4D97-AF65-F5344CB8AC3E}">
        <p14:creationId xmlns:p14="http://schemas.microsoft.com/office/powerpoint/2010/main" val="3662215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Register</a:t>
            </a:r>
          </a:p>
        </p:txBody>
      </p:sp>
      <p:sp>
        <p:nvSpPr>
          <p:cNvPr id="3" name="Content Placeholder 2">
            <a:extLst>
              <a:ext uri="{FF2B5EF4-FFF2-40B4-BE49-F238E27FC236}">
                <a16:creationId xmlns:a16="http://schemas.microsoft.com/office/drawing/2014/main" id="{6CF4240E-475A-4001-A29E-C50A6C51E386}"/>
              </a:ext>
            </a:extLst>
          </p:cNvPr>
          <p:cNvSpPr>
            <a:spLocks noGrp="1"/>
          </p:cNvSpPr>
          <p:nvPr>
            <p:ph idx="1"/>
          </p:nvPr>
        </p:nvSpPr>
        <p:spPr/>
        <p:txBody>
          <a:bodyPr/>
          <a:lstStyle/>
          <a:p>
            <a:r>
              <a:rPr lang="en-US" dirty="0"/>
              <a:t>5 Risks</a:t>
            </a:r>
          </a:p>
          <a:p>
            <a:pPr lvl="1"/>
            <a:r>
              <a:rPr lang="en-US" dirty="0"/>
              <a:t>Pre-mitigated ranking: 5 Medium</a:t>
            </a:r>
          </a:p>
          <a:p>
            <a:pPr lvl="1"/>
            <a:r>
              <a:rPr lang="en-US" dirty="0"/>
              <a:t>Post-mitigated ranking: 2 Low, 3 Medium</a:t>
            </a:r>
          </a:p>
          <a:p>
            <a:pPr lvl="1"/>
            <a:endParaRPr lang="en-US" dirty="0"/>
          </a:p>
          <a:p>
            <a:r>
              <a:rPr lang="en-US" dirty="0"/>
              <a:t>High Risk Items</a:t>
            </a:r>
          </a:p>
          <a:p>
            <a:pPr lvl="1"/>
            <a:r>
              <a:rPr lang="en-US" dirty="0"/>
              <a:t>None</a:t>
            </a:r>
          </a:p>
          <a:p>
            <a:pPr lvl="1"/>
            <a:endParaRPr lang="en-US" dirty="0"/>
          </a:p>
          <a:p>
            <a:r>
              <a:rPr lang="en-US" dirty="0"/>
              <a:t>Risks realized:</a:t>
            </a:r>
          </a:p>
          <a:p>
            <a:pPr lvl="1"/>
            <a:r>
              <a:rPr lang="en-US" dirty="0"/>
              <a:t>PPU KG Construction concurrent with Installation Subcontractor</a:t>
            </a:r>
          </a:p>
          <a:p>
            <a:pPr lvl="2"/>
            <a:r>
              <a:rPr lang="en-US" dirty="0"/>
              <a:t>Risk was realized with slip of construction schedule, but impact was mitigated by coordination of work allowing both entities to perform scheduled work in the same space without delays or cost impacts</a:t>
            </a:r>
          </a:p>
          <a:p>
            <a:pPr marL="0" indent="0">
              <a:buNone/>
            </a:pPr>
            <a:endParaRPr lang="en-US" dirty="0"/>
          </a:p>
        </p:txBody>
      </p:sp>
      <p:sp>
        <p:nvSpPr>
          <p:cNvPr id="5" name="Rectangle: Rounded Corners 4">
            <a:extLst>
              <a:ext uri="{FF2B5EF4-FFF2-40B4-BE49-F238E27FC236}">
                <a16:creationId xmlns:a16="http://schemas.microsoft.com/office/drawing/2014/main" id="{D25CC0DF-C7E2-4CBB-B2F4-2AB3328E637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3650239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1206-9D86-4DBC-B3A9-D191D5205866}"/>
              </a:ext>
            </a:extLst>
          </p:cNvPr>
          <p:cNvSpPr>
            <a:spLocks noGrp="1"/>
          </p:cNvSpPr>
          <p:nvPr>
            <p:ph type="title"/>
          </p:nvPr>
        </p:nvSpPr>
        <p:spPr/>
        <p:txBody>
          <a:bodyPr/>
          <a:lstStyle/>
          <a:p>
            <a:r>
              <a:rPr lang="en-US" dirty="0"/>
              <a:t>Risks are Identified and Monitored</a:t>
            </a:r>
          </a:p>
        </p:txBody>
      </p:sp>
      <p:pic>
        <p:nvPicPr>
          <p:cNvPr id="21" name="Content Placeholder 20">
            <a:extLst>
              <a:ext uri="{FF2B5EF4-FFF2-40B4-BE49-F238E27FC236}">
                <a16:creationId xmlns:a16="http://schemas.microsoft.com/office/drawing/2014/main" id="{7484F60B-93F3-4285-ACB2-B88801F53A1B}"/>
              </a:ext>
            </a:extLst>
          </p:cNvPr>
          <p:cNvPicPr>
            <a:picLocks noGrp="1" noChangeAspect="1"/>
          </p:cNvPicPr>
          <p:nvPr>
            <p:ph idx="1"/>
          </p:nvPr>
        </p:nvPicPr>
        <p:blipFill>
          <a:blip r:embed="rId2"/>
          <a:stretch>
            <a:fillRect/>
          </a:stretch>
        </p:blipFill>
        <p:spPr>
          <a:xfrm>
            <a:off x="505096" y="1506513"/>
            <a:ext cx="11315157" cy="4237087"/>
          </a:xfrm>
        </p:spPr>
      </p:pic>
      <p:sp>
        <p:nvSpPr>
          <p:cNvPr id="4" name="Rectangle: Rounded Corners 3">
            <a:extLst>
              <a:ext uri="{FF2B5EF4-FFF2-40B4-BE49-F238E27FC236}">
                <a16:creationId xmlns:a16="http://schemas.microsoft.com/office/drawing/2014/main" id="{A6AC9322-70CF-46DF-A94D-439A52B6028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344579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Recommendations</a:t>
            </a:r>
          </a:p>
        </p:txBody>
      </p:sp>
      <p:sp>
        <p:nvSpPr>
          <p:cNvPr id="5" name="Rectangle: Rounded Corners 4">
            <a:extLst>
              <a:ext uri="{FF2B5EF4-FFF2-40B4-BE49-F238E27FC236}">
                <a16:creationId xmlns:a16="http://schemas.microsoft.com/office/drawing/2014/main" id="{EFDEE218-F3C2-4837-B203-468A56F458B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
        <p:nvSpPr>
          <p:cNvPr id="4" name="Rectangle 3">
            <a:extLst>
              <a:ext uri="{FF2B5EF4-FFF2-40B4-BE49-F238E27FC236}">
                <a16:creationId xmlns:a16="http://schemas.microsoft.com/office/drawing/2014/main" id="{E759DC1A-B4AF-F54C-B802-6B07844D51A4}"/>
              </a:ext>
            </a:extLst>
          </p:cNvPr>
          <p:cNvSpPr/>
          <p:nvPr/>
        </p:nvSpPr>
        <p:spPr>
          <a:xfrm>
            <a:off x="461837" y="856415"/>
            <a:ext cx="10279118" cy="523220"/>
          </a:xfrm>
          <a:prstGeom prst="rect">
            <a:avLst/>
          </a:prstGeom>
        </p:spPr>
        <p:txBody>
          <a:bodyPr wrap="square">
            <a:spAutoFit/>
          </a:bodyPr>
          <a:lstStyle/>
          <a:p>
            <a:pPr marL="457200" indent="-457200">
              <a:buFont typeface="Arial" panose="020B0604020202020204" pitchFamily="34" charset="0"/>
              <a:buChar char="•"/>
            </a:pPr>
            <a:r>
              <a:rPr lang="en-US" sz="2800" dirty="0">
                <a:latin typeface="Century Gothic" panose="020B0502020202020204" pitchFamily="34" charset="0"/>
              </a:rPr>
              <a:t>No recommendations from the CD-2/3 review</a:t>
            </a:r>
            <a:endParaRPr lang="en-US" sz="2800" dirty="0">
              <a:latin typeface="+mn-lt"/>
            </a:endParaRPr>
          </a:p>
        </p:txBody>
      </p:sp>
      <p:graphicFrame>
        <p:nvGraphicFramePr>
          <p:cNvPr id="7" name="Table 6">
            <a:extLst>
              <a:ext uri="{FF2B5EF4-FFF2-40B4-BE49-F238E27FC236}">
                <a16:creationId xmlns:a16="http://schemas.microsoft.com/office/drawing/2014/main" id="{BAD6318D-139B-414B-BF47-BF061BEDF0F6}"/>
              </a:ext>
            </a:extLst>
          </p:cNvPr>
          <p:cNvGraphicFramePr>
            <a:graphicFrameLocks noGrp="1"/>
          </p:cNvGraphicFramePr>
          <p:nvPr>
            <p:extLst>
              <p:ext uri="{D42A27DB-BD31-4B8C-83A1-F6EECF244321}">
                <p14:modId xmlns:p14="http://schemas.microsoft.com/office/powerpoint/2010/main" val="3899113999"/>
              </p:ext>
            </p:extLst>
          </p:nvPr>
        </p:nvGraphicFramePr>
        <p:xfrm>
          <a:off x="450850" y="2480179"/>
          <a:ext cx="11312247" cy="1767840"/>
        </p:xfrm>
        <a:graphic>
          <a:graphicData uri="http://schemas.openxmlformats.org/drawingml/2006/table">
            <a:tbl>
              <a:tblPr firstRow="1" bandRow="1">
                <a:tableStyleId>{5C22544A-7EE6-4342-B048-85BDC9FD1C3A}</a:tableStyleId>
              </a:tblPr>
              <a:tblGrid>
                <a:gridCol w="1733343">
                  <a:extLst>
                    <a:ext uri="{9D8B030D-6E8A-4147-A177-3AD203B41FA5}">
                      <a16:colId xmlns:a16="http://schemas.microsoft.com/office/drawing/2014/main" val="1393274034"/>
                    </a:ext>
                  </a:extLst>
                </a:gridCol>
                <a:gridCol w="1756881">
                  <a:extLst>
                    <a:ext uri="{9D8B030D-6E8A-4147-A177-3AD203B41FA5}">
                      <a16:colId xmlns:a16="http://schemas.microsoft.com/office/drawing/2014/main" val="1317498294"/>
                    </a:ext>
                  </a:extLst>
                </a:gridCol>
                <a:gridCol w="3842535">
                  <a:extLst>
                    <a:ext uri="{9D8B030D-6E8A-4147-A177-3AD203B41FA5}">
                      <a16:colId xmlns:a16="http://schemas.microsoft.com/office/drawing/2014/main" val="3938555077"/>
                    </a:ext>
                  </a:extLst>
                </a:gridCol>
                <a:gridCol w="3979488">
                  <a:extLst>
                    <a:ext uri="{9D8B030D-6E8A-4147-A177-3AD203B41FA5}">
                      <a16:colId xmlns:a16="http://schemas.microsoft.com/office/drawing/2014/main" val="1858470964"/>
                    </a:ext>
                  </a:extLst>
                </a:gridCol>
              </a:tblGrid>
              <a:tr h="306054">
                <a:tc>
                  <a:txBody>
                    <a:bodyPr/>
                    <a:lstStyle/>
                    <a:p>
                      <a:pPr algn="ctr"/>
                      <a:r>
                        <a:rPr lang="en-US" sz="2000" dirty="0"/>
                        <a:t>Review</a:t>
                      </a:r>
                    </a:p>
                  </a:txBody>
                  <a:tcPr anchor="ctr">
                    <a:solidFill>
                      <a:srgbClr val="0070C0"/>
                    </a:solidFill>
                  </a:tcPr>
                </a:tc>
                <a:tc>
                  <a:txBody>
                    <a:bodyPr/>
                    <a:lstStyle/>
                    <a:p>
                      <a:pPr lvl="1" algn="ctr"/>
                      <a:r>
                        <a:rPr lang="en-US" sz="2000" dirty="0"/>
                        <a:t>Type</a:t>
                      </a:r>
                    </a:p>
                  </a:txBody>
                  <a:tcPr anchor="ctr">
                    <a:solidFill>
                      <a:srgbClr val="0070C0"/>
                    </a:solidFill>
                  </a:tcPr>
                </a:tc>
                <a:tc>
                  <a:txBody>
                    <a:bodyPr/>
                    <a:lstStyle/>
                    <a:p>
                      <a:pPr lvl="1" algn="ctr"/>
                      <a:r>
                        <a:rPr lang="en-US" sz="2000" dirty="0"/>
                        <a:t>Recommendation</a:t>
                      </a:r>
                    </a:p>
                  </a:txBody>
                  <a:tcPr anchor="ctr">
                    <a:solidFill>
                      <a:srgbClr val="0070C0"/>
                    </a:solidFill>
                  </a:tcPr>
                </a:tc>
                <a:tc>
                  <a:txBody>
                    <a:bodyPr/>
                    <a:lstStyle/>
                    <a:p>
                      <a:pPr lvl="1" algn="ctr"/>
                      <a:r>
                        <a:rPr lang="en-US" sz="2000" dirty="0"/>
                        <a:t>Status</a:t>
                      </a:r>
                    </a:p>
                  </a:txBody>
                  <a:tcPr anchor="ctr">
                    <a:solidFill>
                      <a:srgbClr val="0070C0"/>
                    </a:solidFill>
                  </a:tcPr>
                </a:tc>
                <a:extLst>
                  <a:ext uri="{0D108BD9-81ED-4DB2-BD59-A6C34878D82A}">
                    <a16:rowId xmlns:a16="http://schemas.microsoft.com/office/drawing/2014/main" val="3228639145"/>
                  </a:ext>
                </a:extLst>
              </a:tr>
              <a:tr h="521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Director’s            Review          </a:t>
                      </a:r>
                    </a:p>
                  </a:txBody>
                  <a:tcPr marL="0" marR="0" marT="0" marB="0"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Recommendation</a:t>
                      </a:r>
                    </a:p>
                    <a:p>
                      <a:pPr algn="ctr"/>
                      <a:endParaRPr lang="en-US" sz="1400" dirty="0"/>
                    </a:p>
                  </a:txBody>
                  <a:tcPr marL="0" marR="0" marT="0" marB="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Develop a procurement approach, prior to the CD 2/3 IPR, to award the Tunnel Stub contract to a qualified construction contractor capable of meeting the required schedule for construction completion during the long outage.  </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Closed. Meeting held with STS and procurement and plan outline generated.</a:t>
                      </a:r>
                    </a:p>
                  </a:txBody>
                  <a:tcPr anchor="ctr">
                    <a:solidFill>
                      <a:schemeClr val="bg1">
                        <a:lumMod val="95000"/>
                      </a:schemeClr>
                    </a:solidFill>
                  </a:tcPr>
                </a:tc>
                <a:extLst>
                  <a:ext uri="{0D108BD9-81ED-4DB2-BD59-A6C34878D82A}">
                    <a16:rowId xmlns:a16="http://schemas.microsoft.com/office/drawing/2014/main" val="415927364"/>
                  </a:ext>
                </a:extLst>
              </a:tr>
            </a:tbl>
          </a:graphicData>
        </a:graphic>
      </p:graphicFrame>
    </p:spTree>
    <p:extLst>
      <p:ext uri="{BB962C8B-B14F-4D97-AF65-F5344CB8AC3E}">
        <p14:creationId xmlns:p14="http://schemas.microsoft.com/office/powerpoint/2010/main" val="3151900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2AD2-DD14-40BC-9DF9-F5F3F6931225}"/>
              </a:ext>
            </a:extLst>
          </p:cNvPr>
          <p:cNvSpPr>
            <a:spLocks noGrp="1"/>
          </p:cNvSpPr>
          <p:nvPr>
            <p:ph type="title"/>
          </p:nvPr>
        </p:nvSpPr>
        <p:spPr/>
        <p:txBody>
          <a:bodyPr/>
          <a:lstStyle/>
          <a:p>
            <a:r>
              <a:rPr lang="en-US" dirty="0"/>
              <a:t>ESH&amp;Q and Covid-19 Impacts</a:t>
            </a:r>
            <a:endParaRPr lang="en-US" dirty="0">
              <a:solidFill>
                <a:srgbClr val="FF0000"/>
              </a:solidFill>
            </a:endParaRPr>
          </a:p>
        </p:txBody>
      </p:sp>
      <p:sp>
        <p:nvSpPr>
          <p:cNvPr id="3" name="Content Placeholder 2">
            <a:extLst>
              <a:ext uri="{FF2B5EF4-FFF2-40B4-BE49-F238E27FC236}">
                <a16:creationId xmlns:a16="http://schemas.microsoft.com/office/drawing/2014/main" id="{74D78D7D-A6EF-432E-BA86-0047FB0D2DCA}"/>
              </a:ext>
            </a:extLst>
          </p:cNvPr>
          <p:cNvSpPr>
            <a:spLocks noGrp="1"/>
          </p:cNvSpPr>
          <p:nvPr>
            <p:ph idx="1"/>
          </p:nvPr>
        </p:nvSpPr>
        <p:spPr/>
        <p:txBody>
          <a:bodyPr/>
          <a:lstStyle/>
          <a:p>
            <a:r>
              <a:rPr lang="en-US" dirty="0"/>
              <a:t>PPU project was deemed mission critical by UTB/DOE</a:t>
            </a:r>
          </a:p>
          <a:p>
            <a:r>
              <a:rPr lang="en-US" dirty="0"/>
              <a:t>Subcontractor performed </a:t>
            </a:r>
            <a:r>
              <a:rPr lang="en-US" b="1" dirty="0"/>
              <a:t>58,300</a:t>
            </a:r>
            <a:r>
              <a:rPr lang="en-US" dirty="0"/>
              <a:t> manhours without a recordable incident</a:t>
            </a:r>
          </a:p>
          <a:p>
            <a:r>
              <a:rPr lang="en-US" dirty="0"/>
              <a:t>Construction delayed 5 weeks due to field and shop crews quarantined with COVID</a:t>
            </a:r>
          </a:p>
          <a:p>
            <a:r>
              <a:rPr lang="en-US" dirty="0"/>
              <a:t>Working to “Guidelines” rather than “Rules” created unique situations to manage. UTB policy flow down to subcontract without contract language is difficult to enforce</a:t>
            </a:r>
          </a:p>
          <a:p>
            <a:r>
              <a:rPr lang="en-US" dirty="0"/>
              <a:t>Construction material procurements and deliveries were largely unaffected early in the project but were more prevalent as the project progressed</a:t>
            </a:r>
          </a:p>
          <a:p>
            <a:r>
              <a:rPr lang="en-US" dirty="0"/>
              <a:t>Remote management by FPSC, subcontractors and UTB staff contributed to minor schedule delays</a:t>
            </a:r>
          </a:p>
        </p:txBody>
      </p:sp>
      <p:sp>
        <p:nvSpPr>
          <p:cNvPr id="4" name="Rectangle: Rounded Corners 4">
            <a:extLst>
              <a:ext uri="{FF2B5EF4-FFF2-40B4-BE49-F238E27FC236}">
                <a16:creationId xmlns:a16="http://schemas.microsoft.com/office/drawing/2014/main" id="{DC2DC448-A90D-B441-8544-516AEFCC50E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3</a:t>
            </a:r>
          </a:p>
        </p:txBody>
      </p:sp>
    </p:spTree>
    <p:extLst>
      <p:ext uri="{BB962C8B-B14F-4D97-AF65-F5344CB8AC3E}">
        <p14:creationId xmlns:p14="http://schemas.microsoft.com/office/powerpoint/2010/main" val="2078117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3" name="Content Placeholder 2"/>
          <p:cNvSpPr>
            <a:spLocks noGrp="1"/>
          </p:cNvSpPr>
          <p:nvPr>
            <p:ph idx="1"/>
          </p:nvPr>
        </p:nvSpPr>
        <p:spPr/>
        <p:txBody>
          <a:bodyPr/>
          <a:lstStyle/>
          <a:p>
            <a:r>
              <a:rPr lang="en-US" dirty="0"/>
              <a:t>Klystron Gallery </a:t>
            </a:r>
          </a:p>
          <a:p>
            <a:pPr lvl="1"/>
            <a:r>
              <a:rPr lang="en-US" dirty="0"/>
              <a:t>Closeout activities including as-built drawings</a:t>
            </a:r>
          </a:p>
          <a:p>
            <a:pPr lvl="1"/>
            <a:r>
              <a:rPr lang="en-US" dirty="0"/>
              <a:t>Lessons learned</a:t>
            </a:r>
          </a:p>
          <a:p>
            <a:pPr lvl="1"/>
            <a:endParaRPr lang="en-US" dirty="0"/>
          </a:p>
          <a:p>
            <a:r>
              <a:rPr lang="en-US" dirty="0"/>
              <a:t>RTBT Stub</a:t>
            </a:r>
          </a:p>
          <a:p>
            <a:pPr lvl="1"/>
            <a:r>
              <a:rPr lang="en-US" dirty="0"/>
              <a:t>Demolition planning and execution of building 8940</a:t>
            </a:r>
          </a:p>
          <a:p>
            <a:pPr lvl="1"/>
            <a:r>
              <a:rPr lang="en-US" dirty="0"/>
              <a:t>Coordination with STS design development and Beamline 13 EB-2 development</a:t>
            </a:r>
          </a:p>
          <a:p>
            <a:pPr lvl="1"/>
            <a:r>
              <a:rPr lang="en-US" dirty="0"/>
              <a:t>Procurement for Construction will begin </a:t>
            </a:r>
          </a:p>
          <a:p>
            <a:endParaRPr lang="en-US" dirty="0"/>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670053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Content Placeholder 2"/>
          <p:cNvSpPr>
            <a:spLocks noGrp="1"/>
          </p:cNvSpPr>
          <p:nvPr>
            <p:ph idx="1"/>
          </p:nvPr>
        </p:nvSpPr>
        <p:spPr>
          <a:xfrm>
            <a:off x="448055" y="847758"/>
            <a:ext cx="11430000" cy="5355074"/>
          </a:xfrm>
        </p:spPr>
        <p:txBody>
          <a:bodyPr/>
          <a:lstStyle/>
          <a:p>
            <a:pPr marL="0" indent="0">
              <a:buNone/>
            </a:pPr>
            <a:r>
              <a:rPr lang="en-US" dirty="0"/>
              <a:t>Klystron Gallery </a:t>
            </a:r>
          </a:p>
          <a:p>
            <a:r>
              <a:rPr lang="en-US" sz="2400" b="1" dirty="0"/>
              <a:t>BIM</a:t>
            </a:r>
            <a:r>
              <a:rPr lang="en-US" sz="2400" dirty="0"/>
              <a:t>- Project team did not have a good understanding of the design model accuracy and completeness. BIM process took much longer than scheduled to get completed model to field</a:t>
            </a:r>
          </a:p>
          <a:p>
            <a:r>
              <a:rPr lang="en-US" sz="2400" b="1" dirty="0"/>
              <a:t>Existing Conditions</a:t>
            </a:r>
            <a:r>
              <a:rPr lang="en-US" sz="2400" dirty="0"/>
              <a:t>- Project could have benefitted by scanning prior to subcontractor mobilization to validate all existing features were captured</a:t>
            </a:r>
          </a:p>
          <a:p>
            <a:r>
              <a:rPr lang="en-US" sz="2400" b="1" dirty="0"/>
              <a:t>Labor</a:t>
            </a:r>
            <a:r>
              <a:rPr lang="en-US" sz="2400" dirty="0"/>
              <a:t>- Project support costs were more than anticipated due to schedule elongation and daily smoke detector outages </a:t>
            </a:r>
          </a:p>
          <a:p>
            <a:r>
              <a:rPr lang="en-US" sz="2400" b="1" dirty="0"/>
              <a:t>Procurement</a:t>
            </a:r>
            <a:r>
              <a:rPr lang="en-US" sz="2400" dirty="0"/>
              <a:t>- Lack of competition limited choices on bidders</a:t>
            </a:r>
          </a:p>
          <a:p>
            <a:r>
              <a:rPr lang="en-US" sz="2400" b="1" dirty="0"/>
              <a:t>Bid Market</a:t>
            </a:r>
            <a:r>
              <a:rPr lang="en-US" sz="2400" dirty="0"/>
              <a:t>- FPSC was inexperienced as a General Contractor and did not have adequate qualified and assigned personnel to perform lower tier subcontractor oversight, project engineering and project management</a:t>
            </a:r>
          </a:p>
          <a:p>
            <a:r>
              <a:rPr lang="en-US" sz="2400" b="1" dirty="0"/>
              <a:t>Operations</a:t>
            </a:r>
            <a:r>
              <a:rPr lang="en-US" sz="2400" dirty="0"/>
              <a:t>- All electrical and mechanical tie-ins were required to be on SNS full maintenance days resulting unforeseen schedule constraints</a:t>
            </a:r>
          </a:p>
          <a:p>
            <a:endParaRPr lang="en-US" dirty="0"/>
          </a:p>
          <a:p>
            <a:endParaRPr lang="en-US" dirty="0"/>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6" name="Rectangle: Rounded Corners 20">
            <a:extLst>
              <a:ext uri="{FF2B5EF4-FFF2-40B4-BE49-F238E27FC236}">
                <a16:creationId xmlns:a16="http://schemas.microsoft.com/office/drawing/2014/main" id="{BB28FE55-D35E-F845-AC3E-AFC01523A2B0}"/>
              </a:ext>
            </a:extLst>
          </p:cNvPr>
          <p:cNvSpPr/>
          <p:nvPr/>
        </p:nvSpPr>
        <p:spPr>
          <a:xfrm>
            <a:off x="9350337" y="923928"/>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B4-2 Santee</a:t>
            </a:r>
          </a:p>
        </p:txBody>
      </p:sp>
    </p:spTree>
    <p:extLst>
      <p:ext uri="{BB962C8B-B14F-4D97-AF65-F5344CB8AC3E}">
        <p14:creationId xmlns:p14="http://schemas.microsoft.com/office/powerpoint/2010/main" val="1899839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KG Construction completed supporting project schedule</a:t>
            </a:r>
          </a:p>
          <a:p>
            <a:pPr lvl="1"/>
            <a:r>
              <a:rPr lang="en-US" dirty="0"/>
              <a:t>Quality infrastructure constructed to support RF equipment</a:t>
            </a:r>
          </a:p>
          <a:p>
            <a:pPr lvl="1"/>
            <a:r>
              <a:rPr lang="en-US" dirty="0"/>
              <a:t>Met DOE milestone despite COVID impacts</a:t>
            </a:r>
          </a:p>
          <a:p>
            <a:pPr lvl="1"/>
            <a:r>
              <a:rPr lang="en-US" dirty="0"/>
              <a:t>Overlapped RF installation with FPSC to support schedule</a:t>
            </a:r>
          </a:p>
          <a:p>
            <a:pPr lvl="1"/>
            <a:r>
              <a:rPr lang="en-US" dirty="0"/>
              <a:t>First significant use of BIM in SNS construction project showed benefits and created issues</a:t>
            </a:r>
          </a:p>
          <a:p>
            <a:pPr lvl="1"/>
            <a:r>
              <a:rPr lang="en-US" dirty="0"/>
              <a:t>Achieved zero recordable incidents in 58,300 hours worked</a:t>
            </a:r>
          </a:p>
          <a:p>
            <a:r>
              <a:rPr lang="en-US" dirty="0"/>
              <a:t>RTBT Stub planning will resume</a:t>
            </a:r>
          </a:p>
          <a:p>
            <a:pPr lvl="1"/>
            <a:r>
              <a:rPr lang="en-US" dirty="0"/>
              <a:t>Applicable Lessons Learned will be integrated into RTBT Stub project</a:t>
            </a:r>
          </a:p>
        </p:txBody>
      </p:sp>
    </p:spTree>
    <p:extLst>
      <p:ext uri="{BB962C8B-B14F-4D97-AF65-F5344CB8AC3E}">
        <p14:creationId xmlns:p14="http://schemas.microsoft.com/office/powerpoint/2010/main" val="562247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448055" y="904418"/>
            <a:ext cx="11430000" cy="5355074"/>
          </a:xfrm>
        </p:spPr>
        <p:txBody>
          <a:bodyPr/>
          <a:lstStyle/>
          <a:p>
            <a:endParaRPr lang="en-US" sz="2400" dirty="0"/>
          </a:p>
          <a:p>
            <a:r>
              <a:rPr lang="en-US" sz="2400" dirty="0"/>
              <a:t>P.6.1 Conventional Facilities (CF) Management</a:t>
            </a:r>
          </a:p>
          <a:p>
            <a:r>
              <a:rPr lang="en-US" sz="2400" dirty="0"/>
              <a:t>P.6.2 Conventional Facilities Building Modifications</a:t>
            </a:r>
          </a:p>
          <a:p>
            <a:pPr lvl="1">
              <a:lnSpc>
                <a:spcPct val="100000"/>
              </a:lnSpc>
            </a:pPr>
            <a:r>
              <a:rPr lang="en-US" sz="2000" dirty="0"/>
              <a:t>P.6.2.1 moved to P10.6 Klystron Gallery Building Modifications</a:t>
            </a:r>
          </a:p>
          <a:p>
            <a:pPr lvl="1">
              <a:lnSpc>
                <a:spcPct val="100000"/>
              </a:lnSpc>
            </a:pPr>
            <a:r>
              <a:rPr lang="en-US" sz="2000" dirty="0"/>
              <a:t>P.6.2.2 Ring-to-Target Beam Transport (RTBT) Modifications  </a:t>
            </a:r>
            <a:endParaRPr lang="en-US" sz="2000" dirty="0">
              <a:solidFill>
                <a:srgbClr val="FF0000"/>
              </a:solidFill>
            </a:endParaRPr>
          </a:p>
          <a:p>
            <a:pPr lvl="1">
              <a:lnSpc>
                <a:spcPct val="100000"/>
              </a:lnSpc>
            </a:pPr>
            <a:r>
              <a:rPr lang="en-US" sz="2000" dirty="0"/>
              <a:t>P.6.2.3 Heating, Ventilation and Air Conditioning (HVAC) Controls</a:t>
            </a:r>
          </a:p>
          <a:p>
            <a:pPr>
              <a:lnSpc>
                <a:spcPct val="100000"/>
              </a:lnSpc>
            </a:pPr>
            <a:r>
              <a:rPr lang="en-US" sz="2400" dirty="0"/>
              <a:t>P10.6 Long Lead Procurement Klystron Gallery Building Modifications</a:t>
            </a:r>
          </a:p>
        </p:txBody>
      </p:sp>
      <p:sp>
        <p:nvSpPr>
          <p:cNvPr id="7" name="Rectangle: Rounded Corners 6">
            <a:extLst>
              <a:ext uri="{FF2B5EF4-FFF2-40B4-BE49-F238E27FC236}">
                <a16:creationId xmlns:a16="http://schemas.microsoft.com/office/drawing/2014/main" id="{21E946EF-6064-463C-BD89-03E2103C483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1,5</a:t>
            </a:r>
            <a:endParaRPr lang="en-US" b="1" dirty="0">
              <a:solidFill>
                <a:schemeClr val="bg1"/>
              </a:solidFill>
            </a:endParaRPr>
          </a:p>
        </p:txBody>
      </p:sp>
      <p:sp>
        <p:nvSpPr>
          <p:cNvPr id="9" name="Rectangle: Rounded Corners 20">
            <a:extLst>
              <a:ext uri="{FF2B5EF4-FFF2-40B4-BE49-F238E27FC236}">
                <a16:creationId xmlns:a16="http://schemas.microsoft.com/office/drawing/2014/main" id="{37F4AC1B-AE7F-0D41-800B-10D6BE64FE5E}"/>
              </a:ext>
            </a:extLst>
          </p:cNvPr>
          <p:cNvSpPr/>
          <p:nvPr/>
        </p:nvSpPr>
        <p:spPr>
          <a:xfrm>
            <a:off x="8753611" y="21149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B5-2 Santee</a:t>
            </a:r>
          </a:p>
        </p:txBody>
      </p:sp>
      <p:sp>
        <p:nvSpPr>
          <p:cNvPr id="10" name="Rectangle: Rounded Corners 20">
            <a:extLst>
              <a:ext uri="{FF2B5EF4-FFF2-40B4-BE49-F238E27FC236}">
                <a16:creationId xmlns:a16="http://schemas.microsoft.com/office/drawing/2014/main" id="{076D911B-6D1E-1740-91A7-8E410C0335CF}"/>
              </a:ext>
            </a:extLst>
          </p:cNvPr>
          <p:cNvSpPr/>
          <p:nvPr/>
        </p:nvSpPr>
        <p:spPr>
          <a:xfrm>
            <a:off x="8442917" y="253027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B5-3 Connell</a:t>
            </a:r>
          </a:p>
        </p:txBody>
      </p:sp>
      <p:sp>
        <p:nvSpPr>
          <p:cNvPr id="11" name="Rectangle: Rounded Corners 20">
            <a:extLst>
              <a:ext uri="{FF2B5EF4-FFF2-40B4-BE49-F238E27FC236}">
                <a16:creationId xmlns:a16="http://schemas.microsoft.com/office/drawing/2014/main" id="{03C83D13-9B33-404A-BFE9-FCC16ACDBFA0}"/>
              </a:ext>
            </a:extLst>
          </p:cNvPr>
          <p:cNvSpPr/>
          <p:nvPr/>
        </p:nvSpPr>
        <p:spPr>
          <a:xfrm>
            <a:off x="9311042" y="2945581"/>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B5-4 Williams</a:t>
            </a:r>
          </a:p>
        </p:txBody>
      </p:sp>
      <p:sp>
        <p:nvSpPr>
          <p:cNvPr id="12" name="Rectangle: Rounded Corners 20">
            <a:extLst>
              <a:ext uri="{FF2B5EF4-FFF2-40B4-BE49-F238E27FC236}">
                <a16:creationId xmlns:a16="http://schemas.microsoft.com/office/drawing/2014/main" id="{6DD6929A-143A-403F-96B0-0D8546C63755}"/>
              </a:ext>
            </a:extLst>
          </p:cNvPr>
          <p:cNvSpPr/>
          <p:nvPr/>
        </p:nvSpPr>
        <p:spPr>
          <a:xfrm>
            <a:off x="7885486" y="1348641"/>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B5-1 Connell</a:t>
            </a:r>
          </a:p>
        </p:txBody>
      </p:sp>
    </p:spTree>
    <p:extLst>
      <p:ext uri="{BB962C8B-B14F-4D97-AF65-F5344CB8AC3E}">
        <p14:creationId xmlns:p14="http://schemas.microsoft.com/office/powerpoint/2010/main" val="385680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Breakdown Structure</a:t>
            </a:r>
            <a:endParaRPr lang="en-US" dirty="0">
              <a:solidFill>
                <a:srgbClr val="FF0000"/>
              </a:solidFill>
            </a:endParaRPr>
          </a:p>
        </p:txBody>
      </p:sp>
      <p:sp>
        <p:nvSpPr>
          <p:cNvPr id="11" name="Content Placeholder 10">
            <a:extLst>
              <a:ext uri="{FF2B5EF4-FFF2-40B4-BE49-F238E27FC236}">
                <a16:creationId xmlns:a16="http://schemas.microsoft.com/office/drawing/2014/main" id="{90135075-D82A-4160-8793-BEA789C8EA97}"/>
              </a:ext>
            </a:extLst>
          </p:cNvPr>
          <p:cNvSpPr>
            <a:spLocks noGrp="1"/>
          </p:cNvSpPr>
          <p:nvPr>
            <p:ph idx="1"/>
          </p:nvPr>
        </p:nvSpPr>
        <p:spPr>
          <a:xfrm>
            <a:off x="507690" y="1066800"/>
            <a:ext cx="11430000" cy="5229970"/>
          </a:xfrm>
        </p:spPr>
        <p:txBody>
          <a:bodyPr/>
          <a:lstStyle/>
          <a:p>
            <a:endParaRPr lang="en-US" dirty="0"/>
          </a:p>
          <a:p>
            <a:endParaRPr lang="en-US" dirty="0"/>
          </a:p>
          <a:p>
            <a:endParaRPr lang="en-US" dirty="0"/>
          </a:p>
          <a:p>
            <a:endParaRPr lang="en-US" dirty="0">
              <a:latin typeface="Times New Roman" panose="02020603050405020304" pitchFamily="18" charset="0"/>
            </a:endParaRPr>
          </a:p>
          <a:p>
            <a:endParaRPr lang="en-US" sz="800" dirty="0">
              <a:latin typeface="Times New Roman" panose="02020603050405020304" pitchFamily="18" charset="0"/>
            </a:endParaRPr>
          </a:p>
          <a:p>
            <a:endParaRPr lang="en-US" dirty="0">
              <a:latin typeface="Times New Roman" panose="02020603050405020304" pitchFamily="18" charset="0"/>
            </a:endParaRPr>
          </a:p>
          <a:p>
            <a:endParaRPr lang="en-US" dirty="0"/>
          </a:p>
        </p:txBody>
      </p:sp>
      <p:sp>
        <p:nvSpPr>
          <p:cNvPr id="9" name="Rectangle: Rounded Corners 8">
            <a:extLst>
              <a:ext uri="{FF2B5EF4-FFF2-40B4-BE49-F238E27FC236}">
                <a16:creationId xmlns:a16="http://schemas.microsoft.com/office/drawing/2014/main" id="{C6FB57EC-FC4A-42BC-A099-64A672E5585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pic>
        <p:nvPicPr>
          <p:cNvPr id="5" name="Picture 4">
            <a:extLst>
              <a:ext uri="{FF2B5EF4-FFF2-40B4-BE49-F238E27FC236}">
                <a16:creationId xmlns:a16="http://schemas.microsoft.com/office/drawing/2014/main" id="{0D82D99A-C111-A64B-8FBA-4AEB5B91C8CE}"/>
              </a:ext>
            </a:extLst>
          </p:cNvPr>
          <p:cNvPicPr>
            <a:picLocks noChangeAspect="1"/>
          </p:cNvPicPr>
          <p:nvPr/>
        </p:nvPicPr>
        <p:blipFill>
          <a:blip r:embed="rId2"/>
          <a:stretch>
            <a:fillRect/>
          </a:stretch>
        </p:blipFill>
        <p:spPr>
          <a:xfrm>
            <a:off x="3975392" y="917723"/>
            <a:ext cx="3985846" cy="5379047"/>
          </a:xfrm>
          <a:prstGeom prst="rect">
            <a:avLst/>
          </a:prstGeom>
        </p:spPr>
      </p:pic>
      <p:sp>
        <p:nvSpPr>
          <p:cNvPr id="3" name="Rectangle 2">
            <a:extLst>
              <a:ext uri="{FF2B5EF4-FFF2-40B4-BE49-F238E27FC236}">
                <a16:creationId xmlns:a16="http://schemas.microsoft.com/office/drawing/2014/main" id="{EA5B7C4A-C6C8-2A4B-A76F-FFD5F5A8E09C}"/>
              </a:ext>
            </a:extLst>
          </p:cNvPr>
          <p:cNvSpPr/>
          <p:nvPr/>
        </p:nvSpPr>
        <p:spPr>
          <a:xfrm>
            <a:off x="5968315" y="4646141"/>
            <a:ext cx="1680518" cy="827902"/>
          </a:xfrm>
          <a:prstGeom prst="rect">
            <a:avLst/>
          </a:prstGeom>
          <a:noFill/>
          <a:ln w="38100">
            <a:solidFill>
              <a:schemeClr val="accent1">
                <a:lumMod val="60000"/>
                <a:lumOff val="4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TextBox 5">
            <a:extLst>
              <a:ext uri="{FF2B5EF4-FFF2-40B4-BE49-F238E27FC236}">
                <a16:creationId xmlns:a16="http://schemas.microsoft.com/office/drawing/2014/main" id="{788D7B21-F04C-4628-A21E-40FD9B219F68}"/>
              </a:ext>
            </a:extLst>
          </p:cNvPr>
          <p:cNvSpPr txBox="1"/>
          <p:nvPr/>
        </p:nvSpPr>
        <p:spPr>
          <a:xfrm>
            <a:off x="6286737" y="5060092"/>
            <a:ext cx="1362096" cy="230832"/>
          </a:xfrm>
          <a:prstGeom prst="rect">
            <a:avLst/>
          </a:prstGeom>
          <a:noFill/>
        </p:spPr>
        <p:txBody>
          <a:bodyPr wrap="square" rtlCol="0">
            <a:spAutoFit/>
          </a:bodyPr>
          <a:lstStyle/>
          <a:p>
            <a:pPr algn="l">
              <a:lnSpc>
                <a:spcPct val="90000"/>
              </a:lnSpc>
            </a:pPr>
            <a:r>
              <a:rPr lang="en-US" sz="1000" dirty="0">
                <a:highlight>
                  <a:srgbClr val="00FFFF"/>
                </a:highlight>
                <a:latin typeface="+mn-lt"/>
              </a:rPr>
              <a:t>Luke Santee</a:t>
            </a:r>
          </a:p>
        </p:txBody>
      </p:sp>
      <p:sp>
        <p:nvSpPr>
          <p:cNvPr id="4" name="Arrow: Right 3">
            <a:extLst>
              <a:ext uri="{FF2B5EF4-FFF2-40B4-BE49-F238E27FC236}">
                <a16:creationId xmlns:a16="http://schemas.microsoft.com/office/drawing/2014/main" id="{607EE4D2-D52C-4958-A392-A20F048EE6A3}"/>
              </a:ext>
            </a:extLst>
          </p:cNvPr>
          <p:cNvSpPr/>
          <p:nvPr/>
        </p:nvSpPr>
        <p:spPr>
          <a:xfrm>
            <a:off x="7558481" y="3849187"/>
            <a:ext cx="1568741" cy="796954"/>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Arrow: Right 9">
            <a:extLst>
              <a:ext uri="{FF2B5EF4-FFF2-40B4-BE49-F238E27FC236}">
                <a16:creationId xmlns:a16="http://schemas.microsoft.com/office/drawing/2014/main" id="{776C13B4-AAFC-4106-A6B8-EA1B7E8411CF}"/>
              </a:ext>
            </a:extLst>
          </p:cNvPr>
          <p:cNvSpPr/>
          <p:nvPr/>
        </p:nvSpPr>
        <p:spPr>
          <a:xfrm>
            <a:off x="7558480" y="5512702"/>
            <a:ext cx="1568741" cy="796954"/>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4F07D7B8-2DE6-4937-9459-DD3A51DB2672}"/>
              </a:ext>
            </a:extLst>
          </p:cNvPr>
          <p:cNvSpPr txBox="1"/>
          <p:nvPr/>
        </p:nvSpPr>
        <p:spPr>
          <a:xfrm>
            <a:off x="9135611" y="3702899"/>
            <a:ext cx="1686188" cy="1089529"/>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1"/>
            </a:solidFill>
          </a:ln>
        </p:spPr>
        <p:txBody>
          <a:bodyPr wrap="square" rtlCol="0">
            <a:spAutoFit/>
          </a:bodyPr>
          <a:lstStyle/>
          <a:p>
            <a:pPr algn="l">
              <a:lnSpc>
                <a:spcPct val="90000"/>
              </a:lnSpc>
            </a:pPr>
            <a:r>
              <a:rPr lang="en-US" dirty="0">
                <a:latin typeface="+mn-lt"/>
              </a:rPr>
              <a:t>Moved to P.10.6.2.1 Long-Lead Procurement</a:t>
            </a:r>
          </a:p>
        </p:txBody>
      </p:sp>
      <p:sp>
        <p:nvSpPr>
          <p:cNvPr id="12" name="TextBox 11">
            <a:extLst>
              <a:ext uri="{FF2B5EF4-FFF2-40B4-BE49-F238E27FC236}">
                <a16:creationId xmlns:a16="http://schemas.microsoft.com/office/drawing/2014/main" id="{7520376D-BA03-4029-8987-AD5E882D4FE6}"/>
              </a:ext>
            </a:extLst>
          </p:cNvPr>
          <p:cNvSpPr txBox="1"/>
          <p:nvPr/>
        </p:nvSpPr>
        <p:spPr>
          <a:xfrm>
            <a:off x="9202357" y="5491064"/>
            <a:ext cx="1340946" cy="840230"/>
          </a:xfrm>
          <a:prstGeom prst="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solidFill>
              <a:schemeClr val="accent1"/>
            </a:solidFill>
          </a:ln>
        </p:spPr>
        <p:txBody>
          <a:bodyPr wrap="square" rtlCol="0">
            <a:spAutoFit/>
          </a:bodyPr>
          <a:lstStyle/>
          <a:p>
            <a:pPr algn="l">
              <a:lnSpc>
                <a:spcPct val="90000"/>
              </a:lnSpc>
            </a:pPr>
            <a:r>
              <a:rPr lang="en-US" dirty="0">
                <a:latin typeface="+mn-lt"/>
              </a:rPr>
              <a:t>Moved to P.10.6.2.3 LLP</a:t>
            </a:r>
          </a:p>
        </p:txBody>
      </p:sp>
    </p:spTree>
    <p:extLst>
      <p:ext uri="{BB962C8B-B14F-4D97-AF65-F5344CB8AC3E}">
        <p14:creationId xmlns:p14="http://schemas.microsoft.com/office/powerpoint/2010/main" val="300491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SNS Site – CF Scope Areas</a:t>
            </a:r>
          </a:p>
        </p:txBody>
      </p:sp>
      <p:pic>
        <p:nvPicPr>
          <p:cNvPr id="17" name="Content Placeholder 16">
            <a:extLst>
              <a:ext uri="{FF2B5EF4-FFF2-40B4-BE49-F238E27FC236}">
                <a16:creationId xmlns:a16="http://schemas.microsoft.com/office/drawing/2014/main" id="{8FC5B4FE-5B4C-9C41-9D40-C1238EA03269}"/>
              </a:ext>
            </a:extLst>
          </p:cNvPr>
          <p:cNvPicPr>
            <a:picLocks noGrp="1" noChangeAspect="1"/>
          </p:cNvPicPr>
          <p:nvPr>
            <p:ph idx="1"/>
          </p:nvPr>
        </p:nvPicPr>
        <p:blipFill>
          <a:blip r:embed="rId2"/>
          <a:stretch>
            <a:fillRect/>
          </a:stretch>
        </p:blipFill>
        <p:spPr>
          <a:xfrm>
            <a:off x="952478" y="868597"/>
            <a:ext cx="9855397" cy="5354637"/>
          </a:xfrm>
        </p:spPr>
      </p:pic>
      <p:sp>
        <p:nvSpPr>
          <p:cNvPr id="11" name="Oval 10"/>
          <p:cNvSpPr/>
          <p:nvPr/>
        </p:nvSpPr>
        <p:spPr>
          <a:xfrm>
            <a:off x="5117997" y="2814396"/>
            <a:ext cx="1072019" cy="731520"/>
          </a:xfrm>
          <a:prstGeom prst="ellipse">
            <a:avLst/>
          </a:prstGeom>
          <a:noFill/>
          <a:ln w="44450">
            <a:solidFill>
              <a:srgbClr val="0070C0">
                <a:alpha val="99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Oval 7"/>
          <p:cNvSpPr/>
          <p:nvPr/>
        </p:nvSpPr>
        <p:spPr>
          <a:xfrm>
            <a:off x="7636274" y="2148756"/>
            <a:ext cx="905692" cy="566057"/>
          </a:xfrm>
          <a:prstGeom prst="ellipse">
            <a:avLst/>
          </a:prstGeom>
          <a:noFill/>
          <a:ln w="44450">
            <a:solidFill>
              <a:srgbClr val="0070C0">
                <a:alpha val="99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Rectangle 6"/>
          <p:cNvSpPr/>
          <p:nvPr/>
        </p:nvSpPr>
        <p:spPr>
          <a:xfrm>
            <a:off x="4107843" y="1986101"/>
            <a:ext cx="1880810" cy="648254"/>
          </a:xfrm>
          <a:prstGeom prst="rect">
            <a:avLst/>
          </a:prstGeom>
          <a:solidFill>
            <a:schemeClr val="bg1"/>
          </a:solidFill>
          <a:ln w="25400">
            <a:solidFill>
              <a:srgbClr val="0070C0">
                <a:alpha val="99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Klystron Gallery – CD-3B</a:t>
            </a:r>
          </a:p>
          <a:p>
            <a:pPr algn="ctr">
              <a:lnSpc>
                <a:spcPct val="90000"/>
              </a:lnSpc>
            </a:pPr>
            <a:r>
              <a:rPr lang="en-US" sz="1200" dirty="0">
                <a:solidFill>
                  <a:schemeClr val="tx1"/>
                </a:solidFill>
              </a:rPr>
              <a:t>P.10.6.2.1</a:t>
            </a:r>
          </a:p>
          <a:p>
            <a:pPr algn="ctr">
              <a:lnSpc>
                <a:spcPct val="90000"/>
              </a:lnSpc>
            </a:pPr>
            <a:r>
              <a:rPr lang="en-US" sz="1200" dirty="0">
                <a:solidFill>
                  <a:schemeClr val="tx1"/>
                </a:solidFill>
              </a:rPr>
              <a:t>P.10.6.2.3</a:t>
            </a:r>
          </a:p>
        </p:txBody>
      </p:sp>
      <p:cxnSp>
        <p:nvCxnSpPr>
          <p:cNvPr id="4" name="Straight Connector 3"/>
          <p:cNvCxnSpPr>
            <a:endCxn id="11" idx="0"/>
          </p:cNvCxnSpPr>
          <p:nvPr/>
        </p:nvCxnSpPr>
        <p:spPr>
          <a:xfrm>
            <a:off x="5099743" y="2663173"/>
            <a:ext cx="554262" cy="151225"/>
          </a:xfrm>
          <a:prstGeom prst="line">
            <a:avLst/>
          </a:prstGeom>
          <a:solidFill>
            <a:schemeClr val="bg1"/>
          </a:solidFill>
          <a:ln w="19050">
            <a:solidFill>
              <a:srgbClr val="0070C0">
                <a:alpha val="99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cxnSp>
      <p:sp>
        <p:nvSpPr>
          <p:cNvPr id="12" name="Rectangle 11"/>
          <p:cNvSpPr/>
          <p:nvPr/>
        </p:nvSpPr>
        <p:spPr>
          <a:xfrm>
            <a:off x="7931853" y="1206464"/>
            <a:ext cx="1093568" cy="476789"/>
          </a:xfrm>
          <a:prstGeom prst="rect">
            <a:avLst/>
          </a:prstGeom>
          <a:solidFill>
            <a:schemeClr val="bg1"/>
          </a:solidFill>
          <a:ln w="25400">
            <a:solidFill>
              <a:srgbClr val="0070C0">
                <a:alpha val="99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RTBT Stub</a:t>
            </a:r>
          </a:p>
          <a:p>
            <a:pPr algn="ctr">
              <a:lnSpc>
                <a:spcPct val="90000"/>
              </a:lnSpc>
            </a:pPr>
            <a:r>
              <a:rPr lang="en-US" sz="1200" dirty="0">
                <a:solidFill>
                  <a:schemeClr val="tx1"/>
                </a:solidFill>
              </a:rPr>
              <a:t>P.6.2.2</a:t>
            </a:r>
          </a:p>
        </p:txBody>
      </p:sp>
      <p:cxnSp>
        <p:nvCxnSpPr>
          <p:cNvPr id="13" name="Straight Connector 12"/>
          <p:cNvCxnSpPr>
            <a:stCxn id="8" idx="0"/>
            <a:endCxn id="12" idx="2"/>
          </p:cNvCxnSpPr>
          <p:nvPr/>
        </p:nvCxnSpPr>
        <p:spPr>
          <a:xfrm flipV="1">
            <a:off x="8089120" y="1683253"/>
            <a:ext cx="389517" cy="465503"/>
          </a:xfrm>
          <a:prstGeom prst="line">
            <a:avLst/>
          </a:prstGeom>
          <a:solidFill>
            <a:schemeClr val="bg1"/>
          </a:solidFill>
          <a:ln w="19050">
            <a:solidFill>
              <a:srgbClr val="0070C0">
                <a:alpha val="99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cxnSp>
      <p:sp>
        <p:nvSpPr>
          <p:cNvPr id="14" name="Rectangle: Rounded Corners 6">
            <a:extLst>
              <a:ext uri="{FF2B5EF4-FFF2-40B4-BE49-F238E27FC236}">
                <a16:creationId xmlns:a16="http://schemas.microsoft.com/office/drawing/2014/main" id="{0188E927-4D40-6B42-9911-058AD21398F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284039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 Klystron Gallery</a:t>
            </a:r>
            <a:endParaRPr lang="en-US" dirty="0">
              <a:solidFill>
                <a:srgbClr val="FF0000"/>
              </a:solidFill>
            </a:endParaRPr>
          </a:p>
        </p:txBody>
      </p:sp>
      <p:sp>
        <p:nvSpPr>
          <p:cNvPr id="22" name="Rectangle: Rounded Corners 4">
            <a:extLst>
              <a:ext uri="{FF2B5EF4-FFF2-40B4-BE49-F238E27FC236}">
                <a16:creationId xmlns:a16="http://schemas.microsoft.com/office/drawing/2014/main" id="{2177E197-C227-514A-B1FB-F90492FA292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4" name="Content Placeholder 3">
            <a:extLst>
              <a:ext uri="{FF2B5EF4-FFF2-40B4-BE49-F238E27FC236}">
                <a16:creationId xmlns:a16="http://schemas.microsoft.com/office/drawing/2014/main" id="{ED0964AF-5325-421A-BA53-AAEE2A049E36}"/>
              </a:ext>
            </a:extLst>
          </p:cNvPr>
          <p:cNvSpPr>
            <a:spLocks noGrp="1"/>
          </p:cNvSpPr>
          <p:nvPr>
            <p:ph idx="1"/>
          </p:nvPr>
        </p:nvSpPr>
        <p:spPr>
          <a:xfrm>
            <a:off x="429767" y="905256"/>
            <a:ext cx="11430000" cy="5355074"/>
          </a:xfrm>
        </p:spPr>
        <p:txBody>
          <a:bodyPr/>
          <a:lstStyle/>
          <a:p>
            <a:r>
              <a:rPr lang="en-US" dirty="0"/>
              <a:t>Conventional Facilities</a:t>
            </a:r>
          </a:p>
          <a:p>
            <a:pPr lvl="1"/>
            <a:r>
              <a:rPr lang="en-US" dirty="0"/>
              <a:t>New pump room with siding and roll up door</a:t>
            </a:r>
          </a:p>
          <a:p>
            <a:pPr lvl="1"/>
            <a:r>
              <a:rPr lang="en-US" dirty="0"/>
              <a:t>Concrete drives, sidewalks and transformer slabs</a:t>
            </a:r>
          </a:p>
          <a:p>
            <a:pPr lvl="1"/>
            <a:r>
              <a:rPr lang="en-US" dirty="0"/>
              <a:t>13.8kV switchgear and building electrical services to power panels</a:t>
            </a:r>
          </a:p>
          <a:p>
            <a:pPr lvl="1"/>
            <a:r>
              <a:rPr lang="en-US" dirty="0"/>
              <a:t>New HVAC unit, piping and ductwork</a:t>
            </a:r>
          </a:p>
          <a:p>
            <a:r>
              <a:rPr lang="en-US" dirty="0"/>
              <a:t>Accelerator Cooling</a:t>
            </a:r>
          </a:p>
          <a:p>
            <a:pPr lvl="1"/>
            <a:r>
              <a:rPr lang="en-US" dirty="0"/>
              <a:t>(2) 150 HP pumps, pump bases and header piping installed to (5) Transmitter Rack Cooling Carts (TRCC)</a:t>
            </a:r>
          </a:p>
          <a:p>
            <a:pPr lvl="1"/>
            <a:r>
              <a:rPr lang="en-US" dirty="0"/>
              <a:t>DI Water polishing loop</a:t>
            </a:r>
          </a:p>
          <a:p>
            <a:pPr lvl="1"/>
            <a:r>
              <a:rPr lang="en-US" dirty="0"/>
              <a:t>Branch piping from TRCC’s to technical equipment hose connections</a:t>
            </a:r>
          </a:p>
          <a:p>
            <a:pPr lvl="1"/>
            <a:r>
              <a:rPr lang="en-US" dirty="0"/>
              <a:t>Hydrostatic testing, flushing and drying of piping</a:t>
            </a:r>
          </a:p>
          <a:p>
            <a:r>
              <a:rPr lang="en-US" dirty="0"/>
              <a:t>Radio Frequency</a:t>
            </a:r>
          </a:p>
          <a:p>
            <a:pPr lvl="1"/>
            <a:r>
              <a:rPr lang="en-US" dirty="0"/>
              <a:t>Installed hanger grid system down to ~14’ above finished floor</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92108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813F9D-5C74-472E-879F-E39F47A571A7}"/>
              </a:ext>
            </a:extLst>
          </p:cNvPr>
          <p:cNvSpPr>
            <a:spLocks noGrp="1"/>
          </p:cNvSpPr>
          <p:nvPr>
            <p:ph idx="1"/>
          </p:nvPr>
        </p:nvSpPr>
        <p:spPr/>
        <p:txBody>
          <a:bodyPr/>
          <a:lstStyle/>
          <a:p>
            <a:r>
              <a:rPr lang="en-US" dirty="0"/>
              <a:t>Controls</a:t>
            </a:r>
          </a:p>
          <a:p>
            <a:pPr lvl="1"/>
            <a:r>
              <a:rPr lang="en-US" dirty="0"/>
              <a:t>DI water system controls</a:t>
            </a:r>
          </a:p>
          <a:p>
            <a:pPr lvl="1"/>
            <a:r>
              <a:rPr lang="en-US" dirty="0"/>
              <a:t>HVAC system controls</a:t>
            </a:r>
          </a:p>
        </p:txBody>
      </p:sp>
      <p:sp>
        <p:nvSpPr>
          <p:cNvPr id="4" name="Title 1">
            <a:extLst>
              <a:ext uri="{FF2B5EF4-FFF2-40B4-BE49-F238E27FC236}">
                <a16:creationId xmlns:a16="http://schemas.microsoft.com/office/drawing/2014/main" id="{71551286-02EE-4187-A9F5-2028D8B52DA0}"/>
              </a:ext>
            </a:extLst>
          </p:cNvPr>
          <p:cNvSpPr>
            <a:spLocks noGrp="1"/>
          </p:cNvSpPr>
          <p:nvPr>
            <p:ph type="title"/>
          </p:nvPr>
        </p:nvSpPr>
        <p:spPr>
          <a:xfrm>
            <a:off x="430213" y="274638"/>
            <a:ext cx="11430000" cy="539750"/>
          </a:xfrm>
        </p:spPr>
        <p:txBody>
          <a:bodyPr/>
          <a:lstStyle/>
          <a:p>
            <a:r>
              <a:rPr lang="en-US" dirty="0"/>
              <a:t>Scope – Klystron Gallery</a:t>
            </a:r>
            <a:endParaRPr lang="en-US" dirty="0">
              <a:solidFill>
                <a:srgbClr val="FF0000"/>
              </a:solidFill>
            </a:endParaRPr>
          </a:p>
        </p:txBody>
      </p:sp>
      <p:sp>
        <p:nvSpPr>
          <p:cNvPr id="5" name="Rectangle: Rounded Corners 4">
            <a:extLst>
              <a:ext uri="{FF2B5EF4-FFF2-40B4-BE49-F238E27FC236}">
                <a16:creationId xmlns:a16="http://schemas.microsoft.com/office/drawing/2014/main" id="{C9FDF712-EF3A-4F1C-B033-9C9E3D71D98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6" name="Rectangle: Rounded Corners 20">
            <a:extLst>
              <a:ext uri="{FF2B5EF4-FFF2-40B4-BE49-F238E27FC236}">
                <a16:creationId xmlns:a16="http://schemas.microsoft.com/office/drawing/2014/main" id="{2391E149-A1AF-42FF-B3DD-D8EDDB734AF1}"/>
              </a:ext>
            </a:extLst>
          </p:cNvPr>
          <p:cNvSpPr/>
          <p:nvPr/>
        </p:nvSpPr>
        <p:spPr>
          <a:xfrm>
            <a:off x="2432070" y="947148"/>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B5-4 Williams</a:t>
            </a:r>
          </a:p>
        </p:txBody>
      </p:sp>
    </p:spTree>
    <p:extLst>
      <p:ext uri="{BB962C8B-B14F-4D97-AF65-F5344CB8AC3E}">
        <p14:creationId xmlns:p14="http://schemas.microsoft.com/office/powerpoint/2010/main" val="801170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1D06-2B05-4660-AD2A-306391F0D833}"/>
              </a:ext>
            </a:extLst>
          </p:cNvPr>
          <p:cNvSpPr>
            <a:spLocks noGrp="1"/>
          </p:cNvSpPr>
          <p:nvPr>
            <p:ph type="title"/>
          </p:nvPr>
        </p:nvSpPr>
        <p:spPr/>
        <p:txBody>
          <a:bodyPr/>
          <a:lstStyle/>
          <a:p>
            <a:r>
              <a:rPr lang="en-US" dirty="0"/>
              <a:t>Scope RTBT Stub Design</a:t>
            </a:r>
          </a:p>
        </p:txBody>
      </p:sp>
      <p:sp>
        <p:nvSpPr>
          <p:cNvPr id="3" name="Content Placeholder 2">
            <a:extLst>
              <a:ext uri="{FF2B5EF4-FFF2-40B4-BE49-F238E27FC236}">
                <a16:creationId xmlns:a16="http://schemas.microsoft.com/office/drawing/2014/main" id="{21993932-452F-42A1-B2CB-85A48A997466}"/>
              </a:ext>
            </a:extLst>
          </p:cNvPr>
          <p:cNvSpPr>
            <a:spLocks noGrp="1"/>
          </p:cNvSpPr>
          <p:nvPr>
            <p:ph idx="1"/>
          </p:nvPr>
        </p:nvSpPr>
        <p:spPr/>
        <p:txBody>
          <a:bodyPr/>
          <a:lstStyle/>
          <a:p>
            <a:r>
              <a:rPr lang="en-US" dirty="0">
                <a:latin typeface="+mn-lt"/>
              </a:rPr>
              <a:t>Provide comprehensive design for the construction of the Stub out to the Second Target Station (STS) connection point</a:t>
            </a:r>
          </a:p>
          <a:p>
            <a:pPr lvl="1"/>
            <a:r>
              <a:rPr lang="en-US" b="1" dirty="0">
                <a:latin typeface="+mn-lt"/>
              </a:rPr>
              <a:t>Structural</a:t>
            </a:r>
            <a:r>
              <a:rPr lang="en-US" dirty="0">
                <a:latin typeface="+mn-lt"/>
              </a:rPr>
              <a:t> design for connection to existing structure and STS tie-in point</a:t>
            </a:r>
          </a:p>
          <a:p>
            <a:pPr lvl="1"/>
            <a:r>
              <a:rPr lang="en-US" b="1" dirty="0">
                <a:latin typeface="+mn-lt"/>
              </a:rPr>
              <a:t>Geotechnical evaluation</a:t>
            </a:r>
            <a:r>
              <a:rPr lang="en-US" dirty="0">
                <a:latin typeface="+mn-lt"/>
              </a:rPr>
              <a:t> and settlement analysis to minimize differential settlement</a:t>
            </a:r>
          </a:p>
          <a:p>
            <a:pPr lvl="1"/>
            <a:r>
              <a:rPr lang="en-US" b="1" dirty="0">
                <a:latin typeface="+mn-lt"/>
              </a:rPr>
              <a:t>Constructability reviews </a:t>
            </a:r>
            <a:r>
              <a:rPr lang="en-US" dirty="0">
                <a:latin typeface="+mn-lt"/>
              </a:rPr>
              <a:t>to ensure work could be completed as designed and within the schedule constraints</a:t>
            </a:r>
          </a:p>
          <a:p>
            <a:pPr lvl="1"/>
            <a:r>
              <a:rPr lang="en-US" b="1" dirty="0">
                <a:latin typeface="+mn-lt"/>
              </a:rPr>
              <a:t>Radiation shielding analysis </a:t>
            </a:r>
            <a:r>
              <a:rPr lang="en-US" dirty="0">
                <a:latin typeface="+mn-lt"/>
              </a:rPr>
              <a:t>incorporated into design and construction milestones</a:t>
            </a:r>
          </a:p>
          <a:p>
            <a:pPr lvl="1"/>
            <a:r>
              <a:rPr lang="en-US" dirty="0"/>
              <a:t>Minimal </a:t>
            </a:r>
            <a:r>
              <a:rPr lang="en-US" b="1" dirty="0"/>
              <a:t>electrical</a:t>
            </a:r>
            <a:r>
              <a:rPr lang="en-US" dirty="0"/>
              <a:t> for lights and receptacles</a:t>
            </a:r>
          </a:p>
          <a:p>
            <a:pPr lvl="1"/>
            <a:r>
              <a:rPr lang="en-US" b="1" dirty="0"/>
              <a:t>HVAC</a:t>
            </a:r>
            <a:r>
              <a:rPr lang="en-US" dirty="0"/>
              <a:t> system downstream of shield wall for humidity control</a:t>
            </a:r>
          </a:p>
        </p:txBody>
      </p:sp>
      <p:sp>
        <p:nvSpPr>
          <p:cNvPr id="4" name="Rectangle: Rounded Corners 4">
            <a:extLst>
              <a:ext uri="{FF2B5EF4-FFF2-40B4-BE49-F238E27FC236}">
                <a16:creationId xmlns:a16="http://schemas.microsoft.com/office/drawing/2014/main" id="{43381777-98BA-4F0B-931F-C230C5E5BDE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75802932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6B6F5DE5-FF42-42F2-9962-F83010572F4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1695</Words>
  <Application>Microsoft Office PowerPoint</Application>
  <PresentationFormat>Widescreen</PresentationFormat>
  <Paragraphs>268</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Arial Narrow</vt:lpstr>
      <vt:lpstr>Century Gothic</vt:lpstr>
      <vt:lpstr>Times New Roman</vt:lpstr>
      <vt:lpstr>ORNL</vt:lpstr>
      <vt:lpstr>PowerPoint Presentation</vt:lpstr>
      <vt:lpstr>Outline </vt:lpstr>
      <vt:lpstr>Session Agenda: B5 Conventional Facilities</vt:lpstr>
      <vt:lpstr>Scope</vt:lpstr>
      <vt:lpstr>Work Breakdown Structure</vt:lpstr>
      <vt:lpstr>SNS Site – CF Scope Areas</vt:lpstr>
      <vt:lpstr>Scope – Klystron Gallery</vt:lpstr>
      <vt:lpstr>Scope – Klystron Gallery</vt:lpstr>
      <vt:lpstr>Scope RTBT Stub Design</vt:lpstr>
      <vt:lpstr>Scope RTBT Stub Construction</vt:lpstr>
      <vt:lpstr>PowerPoint Presentation</vt:lpstr>
      <vt:lpstr>Organization- Level 2 </vt:lpstr>
      <vt:lpstr>Progress since CD-2/3</vt:lpstr>
      <vt:lpstr>Challenges</vt:lpstr>
      <vt:lpstr>Final Design Status</vt:lpstr>
      <vt:lpstr>Installation Plans</vt:lpstr>
      <vt:lpstr>Cost and Schedule- Management and RTBT Stub</vt:lpstr>
      <vt:lpstr>SPI and CPI – P.06</vt:lpstr>
      <vt:lpstr>Cost and Schedule- Klystron Gallery Construction</vt:lpstr>
      <vt:lpstr>SPI and CPI – P.10.06</vt:lpstr>
      <vt:lpstr>Project Change Requests since CD-2/3</vt:lpstr>
      <vt:lpstr>Klystron Gallery FPSC Change Orders</vt:lpstr>
      <vt:lpstr>Klystron Gallery Construction Schedule Changes</vt:lpstr>
      <vt:lpstr>Cost Estimate by FY- Management</vt:lpstr>
      <vt:lpstr>Cost Estimate by FY- RTBT Stub</vt:lpstr>
      <vt:lpstr>Cost Estimate by FY- Klystron Gallery Construction</vt:lpstr>
      <vt:lpstr>Labor Profile- Management and RTBT</vt:lpstr>
      <vt:lpstr>Labor Profile- Klystron Gallery Construction</vt:lpstr>
      <vt:lpstr>P.6 – CF May 2021 Status Summary Schedule</vt:lpstr>
      <vt:lpstr>Risk Register</vt:lpstr>
      <vt:lpstr>Risks are Identified and Monitored</vt:lpstr>
      <vt:lpstr>Responses to Recommendations</vt:lpstr>
      <vt:lpstr>ESH&amp;Q and Covid-19 Impacts</vt:lpstr>
      <vt:lpstr>12-Month Look-Ahead</vt:lpstr>
      <vt:lpstr>Lessons Learned</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2021-06-28T17:21:35Z</cp:lastPrinted>
  <dcterms:created xsi:type="dcterms:W3CDTF">2018-07-12T19:30:01Z</dcterms:created>
  <dcterms:modified xsi:type="dcterms:W3CDTF">2021-08-30T20:18:36Z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