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53"/>
  </p:notesMasterIdLst>
  <p:handoutMasterIdLst>
    <p:handoutMasterId r:id="rId54"/>
  </p:handoutMasterIdLst>
  <p:sldIdLst>
    <p:sldId id="319" r:id="rId5"/>
    <p:sldId id="304" r:id="rId6"/>
    <p:sldId id="451" r:id="rId7"/>
    <p:sldId id="257" r:id="rId8"/>
    <p:sldId id="268" r:id="rId9"/>
    <p:sldId id="849" r:id="rId10"/>
    <p:sldId id="850" r:id="rId11"/>
    <p:sldId id="851" r:id="rId12"/>
    <p:sldId id="852" r:id="rId13"/>
    <p:sldId id="460" r:id="rId14"/>
    <p:sldId id="461" r:id="rId15"/>
    <p:sldId id="452" r:id="rId16"/>
    <p:sldId id="453" r:id="rId17"/>
    <p:sldId id="454" r:id="rId18"/>
    <p:sldId id="455" r:id="rId19"/>
    <p:sldId id="456" r:id="rId20"/>
    <p:sldId id="457" r:id="rId21"/>
    <p:sldId id="898" r:id="rId22"/>
    <p:sldId id="256" r:id="rId23"/>
    <p:sldId id="896" r:id="rId24"/>
    <p:sldId id="897" r:id="rId25"/>
    <p:sldId id="447" r:id="rId26"/>
    <p:sldId id="444" r:id="rId27"/>
    <p:sldId id="446" r:id="rId28"/>
    <p:sldId id="458" r:id="rId29"/>
    <p:sldId id="907" r:id="rId30"/>
    <p:sldId id="905" r:id="rId31"/>
    <p:sldId id="906" r:id="rId32"/>
    <p:sldId id="883" r:id="rId33"/>
    <p:sldId id="889" r:id="rId34"/>
    <p:sldId id="908" r:id="rId35"/>
    <p:sldId id="854" r:id="rId36"/>
    <p:sldId id="437" r:id="rId37"/>
    <p:sldId id="899" r:id="rId38"/>
    <p:sldId id="900" r:id="rId39"/>
    <p:sldId id="482" r:id="rId40"/>
    <p:sldId id="483" r:id="rId41"/>
    <p:sldId id="450" r:id="rId42"/>
    <p:sldId id="891" r:id="rId43"/>
    <p:sldId id="882" r:id="rId44"/>
    <p:sldId id="894" r:id="rId45"/>
    <p:sldId id="901" r:id="rId46"/>
    <p:sldId id="840" r:id="rId47"/>
    <p:sldId id="445" r:id="rId48"/>
    <p:sldId id="442" r:id="rId49"/>
    <p:sldId id="440" r:id="rId50"/>
    <p:sldId id="844" r:id="rId51"/>
    <p:sldId id="842" r:id="rId5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47CB39-E946-457A-BCB9-AB5F9C906BCD}" v="14" dt="2021-08-30T20:38:07.1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88" autoAdjust="0"/>
    <p:restoredTop sz="95161" autoAdjust="0"/>
  </p:normalViewPr>
  <p:slideViewPr>
    <p:cSldViewPr snapToGrid="0" showGuides="1">
      <p:cViewPr varScale="1">
        <p:scale>
          <a:sx n="114" d="100"/>
          <a:sy n="114" d="100"/>
        </p:scale>
        <p:origin x="2988" y="96"/>
      </p:cViewPr>
      <p:guideLst/>
    </p:cSldViewPr>
  </p:slideViewPr>
  <p:notesTextViewPr>
    <p:cViewPr>
      <p:scale>
        <a:sx n="3" d="2"/>
        <a:sy n="3" d="2"/>
      </p:scale>
      <p:origin x="0" y="0"/>
    </p:cViewPr>
  </p:notesTextViewPr>
  <p:sorterViewPr>
    <p:cViewPr>
      <p:scale>
        <a:sx n="123" d="100"/>
        <a:sy n="123"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P.06.01 Management and System Integration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373826642616095"/>
          <c:y val="9.5886900033676004E-2"/>
          <c:w val="0.79097463463511608"/>
          <c:h val="0.71827758797535224"/>
        </c:manualLayout>
      </c:layout>
      <c:barChart>
        <c:barDir val="col"/>
        <c:grouping val="stacked"/>
        <c:varyColors val="0"/>
        <c:ser>
          <c:idx val="1"/>
          <c:order val="0"/>
          <c:tx>
            <c:strRef>
              <c:f>'[IPR 21 Labor Material Charts Cobra Labor vs Material By FY L1 L2 and L3 W actuals in FY21.xlsx]Sheet1 - ACWP Added L2 L3'!$Q$259</c:f>
              <c:strCache>
                <c:ptCount val="1"/>
                <c:pt idx="0">
                  <c:v>Actual Cost Oct - May FY21</c:v>
                </c:pt>
              </c:strCache>
            </c:strRef>
          </c:tx>
          <c:spPr>
            <a:solidFill>
              <a:schemeClr val="accent5">
                <a:lumMod val="40000"/>
                <a:lumOff val="60000"/>
              </a:schemeClr>
            </a:solidFill>
            <a:ln w="15875">
              <a:solidFill>
                <a:schemeClr val="tx1"/>
              </a:solidFill>
            </a:ln>
            <a:effectLst/>
          </c:spPr>
          <c:invertIfNegative val="0"/>
          <c:cat>
            <c:strRef>
              <c:f>'[IPR 21 Labor Material Charts Cobra Labor vs Material By FY L1 L2 and L3 W actuals in FY21.xlsx]Sheet1 - ACWP Added L2 L3'!$R$258:$V$258</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L3'!$R$259:$V$259</c:f>
              <c:numCache>
                <c:formatCode>General</c:formatCode>
                <c:ptCount val="5"/>
                <c:pt idx="0" formatCode="_(* #,##0_);_(* \(#,##0\);_(* &quot;-&quot;??_);_(@_)">
                  <c:v>31.373020000000004</c:v>
                </c:pt>
              </c:numCache>
            </c:numRef>
          </c:val>
          <c:extLst>
            <c:ext xmlns:c16="http://schemas.microsoft.com/office/drawing/2014/chart" uri="{C3380CC4-5D6E-409C-BE32-E72D297353CC}">
              <c16:uniqueId val="{00000000-A0F6-4123-ABEC-A533ECB6ECC4}"/>
            </c:ext>
          </c:extLst>
        </c:ser>
        <c:ser>
          <c:idx val="2"/>
          <c:order val="1"/>
          <c:tx>
            <c:strRef>
              <c:f>'[IPR 21 Labor Material Charts Cobra Labor vs Material By FY L1 L2 and L3 W actuals in FY21.xlsx]Sheet1 - ACWP Added L2 L3'!$Q$260</c:f>
              <c:strCache>
                <c:ptCount val="1"/>
                <c:pt idx="0">
                  <c:v>Labor</c:v>
                </c:pt>
              </c:strCache>
            </c:strRef>
          </c:tx>
          <c:spPr>
            <a:solidFill>
              <a:schemeClr val="accent3">
                <a:lumMod val="20000"/>
                <a:lumOff val="80000"/>
              </a:schemeClr>
            </a:solidFill>
            <a:ln w="15875">
              <a:solidFill>
                <a:schemeClr val="tx1"/>
              </a:solidFill>
            </a:ln>
            <a:effectLst/>
          </c:spPr>
          <c:invertIfNegative val="0"/>
          <c:cat>
            <c:strRef>
              <c:f>'[IPR 21 Labor Material Charts Cobra Labor vs Material By FY L1 L2 and L3 W actuals in FY21.xlsx]Sheet1 - ACWP Added L2 L3'!$R$258:$V$258</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L3'!$R$260:$V$260</c:f>
              <c:numCache>
                <c:formatCode>_(* #,##0_);_(* \(#,##0\);_(* "-"??_);_(@_)</c:formatCode>
                <c:ptCount val="5"/>
                <c:pt idx="0">
                  <c:v>24.863</c:v>
                </c:pt>
                <c:pt idx="1">
                  <c:v>53.798999999999999</c:v>
                </c:pt>
                <c:pt idx="2">
                  <c:v>55.923000000000002</c:v>
                </c:pt>
                <c:pt idx="3">
                  <c:v>1.3564000000000001</c:v>
                </c:pt>
                <c:pt idx="4">
                  <c:v>0</c:v>
                </c:pt>
              </c:numCache>
            </c:numRef>
          </c:val>
          <c:extLst>
            <c:ext xmlns:c16="http://schemas.microsoft.com/office/drawing/2014/chart" uri="{C3380CC4-5D6E-409C-BE32-E72D297353CC}">
              <c16:uniqueId val="{00000001-A0F6-4123-ABEC-A533ECB6ECC4}"/>
            </c:ext>
          </c:extLst>
        </c:ser>
        <c:ser>
          <c:idx val="0"/>
          <c:order val="2"/>
          <c:tx>
            <c:strRef>
              <c:f>'[IPR 21 Labor Material Charts Cobra Labor vs Material By FY L1 L2 and L3 W actuals in FY21.xlsx]Sheet1 - ACWP Added L2 L3'!$Q$261</c:f>
              <c:strCache>
                <c:ptCount val="1"/>
                <c:pt idx="0">
                  <c:v>Material</c:v>
                </c:pt>
              </c:strCache>
            </c:strRef>
          </c:tx>
          <c:spPr>
            <a:solidFill>
              <a:schemeClr val="tx2">
                <a:lumMod val="40000"/>
                <a:lumOff val="60000"/>
              </a:schemeClr>
            </a:solidFill>
            <a:ln w="19050">
              <a:solidFill>
                <a:sysClr val="windowText" lastClr="000000"/>
              </a:solidFill>
            </a:ln>
            <a:effectLst/>
          </c:spPr>
          <c:invertIfNegative val="0"/>
          <c:cat>
            <c:strRef>
              <c:f>'[IPR 21 Labor Material Charts Cobra Labor vs Material By FY L1 L2 and L3 W actuals in FY21.xlsx]Sheet1 - ACWP Added L2 L3'!$R$258:$V$258</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L3'!$R$261:$V$261</c:f>
              <c:numCache>
                <c:formatCode>_(* #,##0_);_(* \(#,##0\);_(* "-"??_);_(@_)</c:formatCode>
                <c:ptCount val="5"/>
                <c:pt idx="0">
                  <c:v>0</c:v>
                </c:pt>
                <c:pt idx="1">
                  <c:v>0</c:v>
                </c:pt>
                <c:pt idx="2">
                  <c:v>0</c:v>
                </c:pt>
                <c:pt idx="3">
                  <c:v>0</c:v>
                </c:pt>
                <c:pt idx="4">
                  <c:v>0</c:v>
                </c:pt>
              </c:numCache>
            </c:numRef>
          </c:val>
          <c:extLst>
            <c:ext xmlns:c16="http://schemas.microsoft.com/office/drawing/2014/chart" uri="{C3380CC4-5D6E-409C-BE32-E72D297353CC}">
              <c16:uniqueId val="{00000002-A0F6-4123-ABEC-A533ECB6ECC4}"/>
            </c:ext>
          </c:extLst>
        </c:ser>
        <c:dLbls>
          <c:showLegendKey val="0"/>
          <c:showVal val="0"/>
          <c:showCatName val="0"/>
          <c:showSerName val="0"/>
          <c:showPercent val="0"/>
          <c:showBubbleSize val="0"/>
        </c:dLbls>
        <c:gapWidth val="100"/>
        <c:overlap val="100"/>
        <c:axId val="418612264"/>
        <c:axId val="418619152"/>
      </c:barChart>
      <c:catAx>
        <c:axId val="418612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619152"/>
        <c:crosses val="autoZero"/>
        <c:auto val="1"/>
        <c:lblAlgn val="ctr"/>
        <c:lblOffset val="100"/>
        <c:noMultiLvlLbl val="0"/>
      </c:catAx>
      <c:valAx>
        <c:axId val="418619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612264"/>
        <c:crosses val="autoZero"/>
        <c:crossBetween val="between"/>
      </c:valAx>
      <c:dTable>
        <c:showHorzBorder val="1"/>
        <c:showVertBorder val="1"/>
        <c:showOutline val="1"/>
        <c:showKeys val="1"/>
        <c:spPr>
          <a:noFill/>
          <a:ln w="12700" cap="flat" cmpd="sng" algn="ctr">
            <a:solidFill>
              <a:schemeClr val="tx1"/>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P.06.02 Building Modifications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373826642616095"/>
          <c:y val="9.5886900033676004E-2"/>
          <c:w val="0.79097463463511608"/>
          <c:h val="0.71827758797535224"/>
        </c:manualLayout>
      </c:layout>
      <c:barChart>
        <c:barDir val="col"/>
        <c:grouping val="stacked"/>
        <c:varyColors val="0"/>
        <c:ser>
          <c:idx val="1"/>
          <c:order val="0"/>
          <c:tx>
            <c:strRef>
              <c:f>'[IPR 21 Labor Material Charts Cobra Labor vs Material By FY L1 L2 and L3 W actuals in FY21.xlsx]Sheet1 - ACWP Added L2 L3'!$Q$264</c:f>
              <c:strCache>
                <c:ptCount val="1"/>
                <c:pt idx="0">
                  <c:v>Actual Cost Oct - May FY21</c:v>
                </c:pt>
              </c:strCache>
            </c:strRef>
          </c:tx>
          <c:spPr>
            <a:solidFill>
              <a:schemeClr val="accent5">
                <a:lumMod val="40000"/>
                <a:lumOff val="60000"/>
              </a:schemeClr>
            </a:solidFill>
            <a:ln w="15875">
              <a:solidFill>
                <a:schemeClr val="tx1"/>
              </a:solidFill>
            </a:ln>
            <a:effectLst/>
          </c:spPr>
          <c:invertIfNegative val="0"/>
          <c:cat>
            <c:strRef>
              <c:f>'[IPR 21 Labor Material Charts Cobra Labor vs Material By FY L1 L2 and L3 W actuals in FY21.xlsx]Sheet1 - ACWP Added L2 L3'!$R$263:$V$263</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L3'!$R$264:$V$264</c:f>
              <c:numCache>
                <c:formatCode>General</c:formatCode>
                <c:ptCount val="5"/>
                <c:pt idx="0" formatCode="_(* #,##0_);_(* \(#,##0\);_(* &quot;-&quot;??_);_(@_)">
                  <c:v>291.68571999999995</c:v>
                </c:pt>
              </c:numCache>
            </c:numRef>
          </c:val>
          <c:extLst>
            <c:ext xmlns:c16="http://schemas.microsoft.com/office/drawing/2014/chart" uri="{C3380CC4-5D6E-409C-BE32-E72D297353CC}">
              <c16:uniqueId val="{00000000-129D-46BC-B696-D726F7F5469B}"/>
            </c:ext>
          </c:extLst>
        </c:ser>
        <c:ser>
          <c:idx val="2"/>
          <c:order val="1"/>
          <c:tx>
            <c:strRef>
              <c:f>'[IPR 21 Labor Material Charts Cobra Labor vs Material By FY L1 L2 and L3 W actuals in FY21.xlsx]Sheet1 - ACWP Added L2 L3'!$Q$265</c:f>
              <c:strCache>
                <c:ptCount val="1"/>
                <c:pt idx="0">
                  <c:v>Labor</c:v>
                </c:pt>
              </c:strCache>
            </c:strRef>
          </c:tx>
          <c:spPr>
            <a:solidFill>
              <a:schemeClr val="accent3">
                <a:lumMod val="20000"/>
                <a:lumOff val="80000"/>
              </a:schemeClr>
            </a:solidFill>
            <a:ln w="15875">
              <a:solidFill>
                <a:schemeClr val="tx1"/>
              </a:solidFill>
            </a:ln>
            <a:effectLst/>
          </c:spPr>
          <c:invertIfNegative val="0"/>
          <c:cat>
            <c:strRef>
              <c:f>'[IPR 21 Labor Material Charts Cobra Labor vs Material By FY L1 L2 and L3 W actuals in FY21.xlsx]Sheet1 - ACWP Added L2 L3'!$R$263:$V$263</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L3'!$R$265:$V$265</c:f>
              <c:numCache>
                <c:formatCode>_(* #,##0_);_(* \(#,##0\);_(* "-"??_);_(@_)</c:formatCode>
                <c:ptCount val="5"/>
                <c:pt idx="0">
                  <c:v>43.409999999999982</c:v>
                </c:pt>
                <c:pt idx="1">
                  <c:v>195.42320000000001</c:v>
                </c:pt>
                <c:pt idx="2">
                  <c:v>916.81479999999999</c:v>
                </c:pt>
                <c:pt idx="3">
                  <c:v>12.347300000000001</c:v>
                </c:pt>
                <c:pt idx="4">
                  <c:v>0</c:v>
                </c:pt>
              </c:numCache>
            </c:numRef>
          </c:val>
          <c:extLst>
            <c:ext xmlns:c16="http://schemas.microsoft.com/office/drawing/2014/chart" uri="{C3380CC4-5D6E-409C-BE32-E72D297353CC}">
              <c16:uniqueId val="{00000001-129D-46BC-B696-D726F7F5469B}"/>
            </c:ext>
          </c:extLst>
        </c:ser>
        <c:ser>
          <c:idx val="0"/>
          <c:order val="2"/>
          <c:tx>
            <c:strRef>
              <c:f>'[IPR 21 Labor Material Charts Cobra Labor vs Material By FY L1 L2 and L3 W actuals in FY21.xlsx]Sheet1 - ACWP Added L2 L3'!$Q$266</c:f>
              <c:strCache>
                <c:ptCount val="1"/>
                <c:pt idx="0">
                  <c:v>Material</c:v>
                </c:pt>
              </c:strCache>
            </c:strRef>
          </c:tx>
          <c:spPr>
            <a:solidFill>
              <a:schemeClr val="tx2">
                <a:lumMod val="40000"/>
                <a:lumOff val="60000"/>
              </a:schemeClr>
            </a:solidFill>
            <a:ln w="19050">
              <a:solidFill>
                <a:sysClr val="windowText" lastClr="000000"/>
              </a:solidFill>
            </a:ln>
            <a:effectLst/>
          </c:spPr>
          <c:invertIfNegative val="0"/>
          <c:cat>
            <c:strRef>
              <c:f>'[IPR 21 Labor Material Charts Cobra Labor vs Material By FY L1 L2 and L3 W actuals in FY21.xlsx]Sheet1 - ACWP Added L2 L3'!$R$263:$V$263</c:f>
              <c:strCache>
                <c:ptCount val="5"/>
                <c:pt idx="0">
                  <c:v>FY2021</c:v>
                </c:pt>
                <c:pt idx="1">
                  <c:v>FY2022</c:v>
                </c:pt>
                <c:pt idx="2">
                  <c:v>FY2023</c:v>
                </c:pt>
                <c:pt idx="3">
                  <c:v>FY2024</c:v>
                </c:pt>
                <c:pt idx="4">
                  <c:v>FY2025</c:v>
                </c:pt>
              </c:strCache>
            </c:strRef>
          </c:cat>
          <c:val>
            <c:numRef>
              <c:f>'[IPR 21 Labor Material Charts Cobra Labor vs Material By FY L1 L2 and L3 W actuals in FY21.xlsx]Sheet1 - ACWP Added L2 L3'!$R$266:$V$266</c:f>
              <c:numCache>
                <c:formatCode>_(* #,##0_);_(* \(#,##0\);_(* "-"??_);_(@_)</c:formatCode>
                <c:ptCount val="5"/>
                <c:pt idx="0">
                  <c:v>0</c:v>
                </c:pt>
                <c:pt idx="1">
                  <c:v>48.694600000000001</c:v>
                </c:pt>
                <c:pt idx="2">
                  <c:v>6766.2951999999996</c:v>
                </c:pt>
                <c:pt idx="3">
                  <c:v>9.1166999999999998</c:v>
                </c:pt>
                <c:pt idx="4">
                  <c:v>0</c:v>
                </c:pt>
              </c:numCache>
            </c:numRef>
          </c:val>
          <c:extLst>
            <c:ext xmlns:c16="http://schemas.microsoft.com/office/drawing/2014/chart" uri="{C3380CC4-5D6E-409C-BE32-E72D297353CC}">
              <c16:uniqueId val="{00000002-129D-46BC-B696-D726F7F5469B}"/>
            </c:ext>
          </c:extLst>
        </c:ser>
        <c:dLbls>
          <c:showLegendKey val="0"/>
          <c:showVal val="0"/>
          <c:showCatName val="0"/>
          <c:showSerName val="0"/>
          <c:showPercent val="0"/>
          <c:showBubbleSize val="0"/>
        </c:dLbls>
        <c:gapWidth val="100"/>
        <c:overlap val="100"/>
        <c:axId val="418612264"/>
        <c:axId val="418619152"/>
      </c:barChart>
      <c:catAx>
        <c:axId val="418612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619152"/>
        <c:crosses val="autoZero"/>
        <c:auto val="1"/>
        <c:lblAlgn val="ctr"/>
        <c:lblOffset val="100"/>
        <c:noMultiLvlLbl val="0"/>
      </c:catAx>
      <c:valAx>
        <c:axId val="418619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612264"/>
        <c:crosses val="autoZero"/>
        <c:crossBetween val="between"/>
      </c:valAx>
      <c:dTable>
        <c:showHorzBorder val="1"/>
        <c:showVertBorder val="1"/>
        <c:showOutline val="1"/>
        <c:showKeys val="1"/>
        <c:spPr>
          <a:noFill/>
          <a:ln w="12700" cap="flat" cmpd="sng" algn="ctr">
            <a:solidFill>
              <a:schemeClr val="tx1"/>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8/30/2021</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8/30/2021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947148"/>
            <a:ext cx="11430000" cy="5355074"/>
          </a:xfrm>
        </p:spPr>
        <p:txBody>
          <a:bodyPr/>
          <a:lstStyle>
            <a:lvl1pPr marL="288925" indent="-288925">
              <a:spcBef>
                <a:spcPts val="6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a:stretch>
            <a:fillRect/>
          </a:stretch>
        </p:blipFill>
        <p:spPr>
          <a:xfrm>
            <a:off x="405644" y="6452482"/>
            <a:ext cx="2112264" cy="301752"/>
          </a:xfrm>
          <a:prstGeom prst="rect">
            <a:avLst/>
          </a:prstGeom>
        </p:spPr>
      </p:pic>
      <p:sp>
        <p:nvSpPr>
          <p:cNvPr id="9" name="TextBox 8">
            <a:extLst>
              <a:ext uri="{FF2B5EF4-FFF2-40B4-BE49-F238E27FC236}">
                <a16:creationId xmlns:a16="http://schemas.microsoft.com/office/drawing/2014/main" id="{CF3A1AE5-746F-4057-86D7-F0AA4F73942C}"/>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DOE/SC IPR</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September 14-17, 2021</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5911" y="236982"/>
            <a:ext cx="11515053" cy="507831"/>
          </a:xfrm>
        </p:spPr>
        <p:txBody>
          <a:bodyPr/>
          <a:lstStyle>
            <a:lvl1pPr>
              <a:defRPr sz="3000"/>
            </a:lvl1pPr>
          </a:lstStyle>
          <a:p>
            <a:r>
              <a:rPr lang="en-US" dirty="0"/>
              <a:t>Click to edit Master title style</a:t>
            </a:r>
          </a:p>
        </p:txBody>
      </p:sp>
      <p:sp>
        <p:nvSpPr>
          <p:cNvPr id="3" name="Content Placeholder 2"/>
          <p:cNvSpPr>
            <a:spLocks noGrp="1"/>
          </p:cNvSpPr>
          <p:nvPr>
            <p:ph idx="1"/>
          </p:nvPr>
        </p:nvSpPr>
        <p:spPr>
          <a:xfrm>
            <a:off x="268224" y="1508760"/>
            <a:ext cx="1152352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06716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5"/>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9" name="TextBox 8">
            <a:extLst>
              <a:ext uri="{FF2B5EF4-FFF2-40B4-BE49-F238E27FC236}">
                <a16:creationId xmlns:a16="http://schemas.microsoft.com/office/drawing/2014/main" id="{FD120E19-8932-43D2-8486-22CBE0B2C373}"/>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Director’s Review</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August  3-5, 2021</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33" r:id="rId3"/>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emf"/></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7472" y="2263325"/>
            <a:ext cx="4702700" cy="755905"/>
          </a:xfrm>
        </p:spPr>
        <p:txBody>
          <a:bodyPr/>
          <a:lstStyle/>
          <a:p>
            <a:r>
              <a:rPr lang="en-US" b="1" dirty="0"/>
              <a:t>DOE/SC Independent Project Review of the Proton Power Upgrade Project</a:t>
            </a:r>
          </a:p>
          <a:p>
            <a:endParaRPr lang="en-US" dirty="0"/>
          </a:p>
        </p:txBody>
      </p:sp>
      <p:sp>
        <p:nvSpPr>
          <p:cNvPr id="4" name="Subtitle 2">
            <a:extLst>
              <a:ext uri="{FF2B5EF4-FFF2-40B4-BE49-F238E27FC236}">
                <a16:creationId xmlns:a16="http://schemas.microsoft.com/office/drawing/2014/main" id="{072314AD-83B8-6E4A-B9A7-E11C3868B27F}"/>
              </a:ext>
            </a:extLst>
          </p:cNvPr>
          <p:cNvSpPr txBox="1">
            <a:spLocks/>
          </p:cNvSpPr>
          <p:nvPr/>
        </p:nvSpPr>
        <p:spPr bwMode="auto">
          <a:xfrm>
            <a:off x="347472" y="3519891"/>
            <a:ext cx="5702131" cy="13779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mn-lt"/>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00000"/>
              </a:lnSpc>
              <a:spcBef>
                <a:spcPts val="0"/>
              </a:spcBef>
            </a:pPr>
            <a:endParaRPr lang="en-US" sz="1400" b="1" dirty="0">
              <a:latin typeface="Arial Narrow" panose="020B0606020202030204" pitchFamily="34" charset="0"/>
            </a:endParaRPr>
          </a:p>
          <a:p>
            <a:pPr>
              <a:lnSpc>
                <a:spcPct val="100000"/>
              </a:lnSpc>
              <a:spcBef>
                <a:spcPts val="0"/>
              </a:spcBef>
            </a:pPr>
            <a:r>
              <a:rPr lang="en-US" sz="2000" b="1" dirty="0">
                <a:solidFill>
                  <a:schemeClr val="bg1"/>
                </a:solidFill>
                <a:latin typeface="Century Gothic" panose="020B0502020202020204" pitchFamily="34" charset="0"/>
              </a:rPr>
              <a:t>Mark Connell</a:t>
            </a:r>
          </a:p>
          <a:p>
            <a:pPr>
              <a:lnSpc>
                <a:spcPct val="100000"/>
              </a:lnSpc>
              <a:spcBef>
                <a:spcPts val="0"/>
              </a:spcBef>
            </a:pPr>
            <a:r>
              <a:rPr lang="en-US" sz="2000" dirty="0">
                <a:solidFill>
                  <a:schemeClr val="bg1"/>
                </a:solidFill>
                <a:latin typeface="Century Gothic" panose="020B0502020202020204" pitchFamily="34" charset="0"/>
              </a:rPr>
              <a:t>Level 3 Manager for RTBT Stub</a:t>
            </a:r>
          </a:p>
          <a:p>
            <a:pPr>
              <a:lnSpc>
                <a:spcPct val="100000"/>
              </a:lnSpc>
              <a:spcBef>
                <a:spcPts val="0"/>
              </a:spcBef>
            </a:pPr>
            <a:r>
              <a:rPr lang="en-US" sz="2000" dirty="0">
                <a:solidFill>
                  <a:schemeClr val="bg1"/>
                </a:solidFill>
                <a:latin typeface="Century Gothic" panose="020B0502020202020204" pitchFamily="34" charset="0"/>
              </a:rPr>
              <a:t>September 14-17, 2021</a:t>
            </a:r>
          </a:p>
          <a:p>
            <a:pPr>
              <a:lnSpc>
                <a:spcPct val="100000"/>
              </a:lnSpc>
              <a:spcBef>
                <a:spcPts val="0"/>
              </a:spcBef>
            </a:pPr>
            <a:endParaRPr lang="en-US" b="1" dirty="0"/>
          </a:p>
          <a:p>
            <a:pPr>
              <a:lnSpc>
                <a:spcPct val="100000"/>
              </a:lnSpc>
              <a:spcBef>
                <a:spcPts val="0"/>
              </a:spcBef>
            </a:pPr>
            <a:endParaRPr lang="en-US" b="1" dirty="0"/>
          </a:p>
          <a:p>
            <a:pPr>
              <a:lnSpc>
                <a:spcPct val="100000"/>
              </a:lnSpc>
              <a:spcBef>
                <a:spcPts val="0"/>
              </a:spcBef>
            </a:pPr>
            <a:endParaRPr lang="en-US" sz="1600" dirty="0"/>
          </a:p>
          <a:p>
            <a:endParaRPr lang="en-US" dirty="0"/>
          </a:p>
        </p:txBody>
      </p:sp>
      <p:grpSp>
        <p:nvGrpSpPr>
          <p:cNvPr id="5" name="Group 4">
            <a:extLst>
              <a:ext uri="{FF2B5EF4-FFF2-40B4-BE49-F238E27FC236}">
                <a16:creationId xmlns:a16="http://schemas.microsoft.com/office/drawing/2014/main" id="{3CF42CF9-0429-4A09-BCDF-CF9E3487102D}"/>
              </a:ext>
            </a:extLst>
          </p:cNvPr>
          <p:cNvGrpSpPr/>
          <p:nvPr/>
        </p:nvGrpSpPr>
        <p:grpSpPr>
          <a:xfrm>
            <a:off x="6664003" y="1467358"/>
            <a:ext cx="3240473" cy="3273716"/>
            <a:chOff x="6945943" y="1033555"/>
            <a:chExt cx="3750440" cy="3799512"/>
          </a:xfrm>
        </p:grpSpPr>
        <p:pic>
          <p:nvPicPr>
            <p:cNvPr id="6" name="Picture 5">
              <a:extLst>
                <a:ext uri="{FF2B5EF4-FFF2-40B4-BE49-F238E27FC236}">
                  <a16:creationId xmlns:a16="http://schemas.microsoft.com/office/drawing/2014/main" id="{4C4A4EB3-0E48-456A-BC84-EC0BC3DC6208}"/>
                </a:ext>
              </a:extLst>
            </p:cNvPr>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14592" t="528" r="33679" b="7508"/>
            <a:stretch/>
          </p:blipFill>
          <p:spPr bwMode="auto">
            <a:xfrm>
              <a:off x="6945943" y="1033555"/>
              <a:ext cx="2382192" cy="2382192"/>
            </a:xfrm>
            <a:prstGeom prst="ellipse">
              <a:avLst/>
            </a:prstGeom>
            <a:noFill/>
            <a:ln w="76200">
              <a:solidFill>
                <a:schemeClr val="bg2">
                  <a:lumMod val="95000"/>
                  <a:alpha val="65000"/>
                </a:schemeClr>
              </a:solidFill>
              <a:miter lim="800000"/>
              <a:headEnd/>
              <a:tailEnd/>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6B269DE-4986-46AB-B747-CCA1CE35B3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95" t="-312" r="11884" b="9963"/>
            <a:stretch/>
          </p:blipFill>
          <p:spPr>
            <a:xfrm>
              <a:off x="8628438" y="1658698"/>
              <a:ext cx="2067945" cy="2067945"/>
            </a:xfrm>
            <a:prstGeom prst="ellipse">
              <a:avLst/>
            </a:prstGeom>
            <a:noFill/>
            <a:ln w="76200">
              <a:solidFill>
                <a:schemeClr val="bg2">
                  <a:lumMod val="95000"/>
                  <a:alpha val="6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7A3A831-DC07-4E67-B120-C5F7EA1E8B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67" r="16667"/>
            <a:stretch/>
          </p:blipFill>
          <p:spPr>
            <a:xfrm>
              <a:off x="7878631" y="2998273"/>
              <a:ext cx="1834794" cy="1834794"/>
            </a:xfrm>
            <a:prstGeom prst="ellipse">
              <a:avLst/>
            </a:prstGeom>
            <a:blipFill>
              <a:blip r:embed="rId5" cstate="print">
                <a:extLst>
                  <a:ext uri="{28A0092B-C50C-407E-A947-70E740481C1C}">
                    <a14:useLocalDpi xmlns:a14="http://schemas.microsoft.com/office/drawing/2010/main"/>
                  </a:ext>
                </a:extLst>
              </a:blip>
              <a:stretch>
                <a:fillRect/>
              </a:stretch>
            </a:blipFill>
            <a:ln w="76200">
              <a:solidFill>
                <a:schemeClr val="bg2">
                  <a:lumMod val="95000"/>
                  <a:alpha val="65000"/>
                </a:schemeClr>
              </a:solidFill>
            </a:ln>
            <a:effectLst>
              <a:outerShdw blurRad="50800" dist="38100" dir="2700000" algn="tl" rotWithShape="0">
                <a:prstClr val="black">
                  <a:alpha val="40000"/>
                </a:prstClr>
              </a:outerShdw>
            </a:effectLst>
          </p:spPr>
        </p:pic>
      </p:grpSp>
      <p:sp>
        <p:nvSpPr>
          <p:cNvPr id="11" name="TextBox 10">
            <a:extLst>
              <a:ext uri="{FF2B5EF4-FFF2-40B4-BE49-F238E27FC236}">
                <a16:creationId xmlns:a16="http://schemas.microsoft.com/office/drawing/2014/main" id="{36589B06-3CAE-4C9F-BA9C-B8C39C4D7B4B}"/>
              </a:ext>
            </a:extLst>
          </p:cNvPr>
          <p:cNvSpPr txBox="1"/>
          <p:nvPr/>
        </p:nvSpPr>
        <p:spPr>
          <a:xfrm>
            <a:off x="347472" y="1327150"/>
            <a:ext cx="6038850" cy="535531"/>
          </a:xfrm>
          <a:prstGeom prst="rect">
            <a:avLst/>
          </a:prstGeom>
          <a:noFill/>
        </p:spPr>
        <p:txBody>
          <a:bodyPr wrap="square" rtlCol="0">
            <a:spAutoFit/>
          </a:bodyPr>
          <a:lstStyle/>
          <a:p>
            <a:pPr>
              <a:lnSpc>
                <a:spcPct val="90000"/>
              </a:lnSpc>
            </a:pPr>
            <a:r>
              <a:rPr lang="en-US" sz="3200" dirty="0">
                <a:solidFill>
                  <a:schemeClr val="bg1"/>
                </a:solidFill>
                <a:latin typeface="+mj-lt"/>
              </a:rPr>
              <a:t>P.6.2.2 RTBT Modifications</a:t>
            </a:r>
          </a:p>
        </p:txBody>
      </p:sp>
    </p:spTree>
    <p:extLst>
      <p:ext uri="{BB962C8B-B14F-4D97-AF65-F5344CB8AC3E}">
        <p14:creationId xmlns:p14="http://schemas.microsoft.com/office/powerpoint/2010/main" val="4185276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C627A-EED2-FB46-BDBB-13497FB288FF}"/>
              </a:ext>
            </a:extLst>
          </p:cNvPr>
          <p:cNvSpPr>
            <a:spLocks noGrp="1"/>
          </p:cNvSpPr>
          <p:nvPr>
            <p:ph type="title"/>
          </p:nvPr>
        </p:nvSpPr>
        <p:spPr>
          <a:xfrm>
            <a:off x="320634" y="236982"/>
            <a:ext cx="11460330" cy="507831"/>
          </a:xfrm>
        </p:spPr>
        <p:txBody>
          <a:bodyPr/>
          <a:lstStyle/>
          <a:p>
            <a:r>
              <a:rPr lang="en-US" dirty="0"/>
              <a:t>3D Rendering of RTBT and New Stub </a:t>
            </a:r>
          </a:p>
        </p:txBody>
      </p:sp>
      <p:sp>
        <p:nvSpPr>
          <p:cNvPr id="6" name="Rectangle: Rounded Corners 4">
            <a:extLst>
              <a:ext uri="{FF2B5EF4-FFF2-40B4-BE49-F238E27FC236}">
                <a16:creationId xmlns:a16="http://schemas.microsoft.com/office/drawing/2014/main" id="{3C9929E8-B64E-FF42-8F5D-51546D8097BD}"/>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pic>
        <p:nvPicPr>
          <p:cNvPr id="10" name="Content Placeholder 9">
            <a:extLst>
              <a:ext uri="{FF2B5EF4-FFF2-40B4-BE49-F238E27FC236}">
                <a16:creationId xmlns:a16="http://schemas.microsoft.com/office/drawing/2014/main" id="{36E1D184-17A5-2A42-955C-3D286FB7ECC5}"/>
              </a:ext>
            </a:extLst>
          </p:cNvPr>
          <p:cNvPicPr>
            <a:picLocks noGrp="1" noChangeAspect="1"/>
          </p:cNvPicPr>
          <p:nvPr>
            <p:ph idx="1"/>
          </p:nvPr>
        </p:nvPicPr>
        <p:blipFill>
          <a:blip r:embed="rId2"/>
          <a:stretch>
            <a:fillRect/>
          </a:stretch>
        </p:blipFill>
        <p:spPr>
          <a:xfrm>
            <a:off x="1455376" y="850345"/>
            <a:ext cx="10238878" cy="5759461"/>
          </a:xfrm>
        </p:spPr>
      </p:pic>
      <p:sp>
        <p:nvSpPr>
          <p:cNvPr id="11" name="TextBox 10">
            <a:extLst>
              <a:ext uri="{FF2B5EF4-FFF2-40B4-BE49-F238E27FC236}">
                <a16:creationId xmlns:a16="http://schemas.microsoft.com/office/drawing/2014/main" id="{984D3547-AFA8-A84A-9FC4-CA8DFD2A8A72}"/>
              </a:ext>
            </a:extLst>
          </p:cNvPr>
          <p:cNvSpPr txBox="1"/>
          <p:nvPr/>
        </p:nvSpPr>
        <p:spPr>
          <a:xfrm>
            <a:off x="5710793" y="4762734"/>
            <a:ext cx="2086851" cy="341632"/>
          </a:xfrm>
          <a:prstGeom prst="rect">
            <a:avLst/>
          </a:prstGeom>
          <a:noFill/>
        </p:spPr>
        <p:txBody>
          <a:bodyPr wrap="square" rtlCol="0">
            <a:spAutoFit/>
          </a:bodyPr>
          <a:lstStyle/>
          <a:p>
            <a:pPr algn="l">
              <a:lnSpc>
                <a:spcPct val="90000"/>
              </a:lnSpc>
            </a:pPr>
            <a:r>
              <a:rPr lang="en-US" dirty="0">
                <a:latin typeface="+mn-lt"/>
              </a:rPr>
              <a:t>New Stub</a:t>
            </a:r>
          </a:p>
        </p:txBody>
      </p:sp>
      <p:sp>
        <p:nvSpPr>
          <p:cNvPr id="12" name="TextBox 11">
            <a:extLst>
              <a:ext uri="{FF2B5EF4-FFF2-40B4-BE49-F238E27FC236}">
                <a16:creationId xmlns:a16="http://schemas.microsoft.com/office/drawing/2014/main" id="{2BB4FD7B-95D4-4547-BD08-3D4B9BF445E1}"/>
              </a:ext>
            </a:extLst>
          </p:cNvPr>
          <p:cNvSpPr txBox="1"/>
          <p:nvPr/>
        </p:nvSpPr>
        <p:spPr>
          <a:xfrm>
            <a:off x="2702048" y="2758350"/>
            <a:ext cx="1722214" cy="341632"/>
          </a:xfrm>
          <a:prstGeom prst="rect">
            <a:avLst/>
          </a:prstGeom>
          <a:noFill/>
        </p:spPr>
        <p:txBody>
          <a:bodyPr wrap="square" rtlCol="0">
            <a:spAutoFit/>
          </a:bodyPr>
          <a:lstStyle/>
          <a:p>
            <a:pPr algn="l">
              <a:lnSpc>
                <a:spcPct val="90000"/>
              </a:lnSpc>
            </a:pPr>
            <a:r>
              <a:rPr lang="en-US" dirty="0">
                <a:latin typeface="+mn-lt"/>
              </a:rPr>
              <a:t>RTBT Tunnel</a:t>
            </a:r>
          </a:p>
        </p:txBody>
      </p:sp>
      <p:sp>
        <p:nvSpPr>
          <p:cNvPr id="13" name="TextBox 12">
            <a:extLst>
              <a:ext uri="{FF2B5EF4-FFF2-40B4-BE49-F238E27FC236}">
                <a16:creationId xmlns:a16="http://schemas.microsoft.com/office/drawing/2014/main" id="{13B454C1-82E2-B048-859B-D68C2516000D}"/>
              </a:ext>
            </a:extLst>
          </p:cNvPr>
          <p:cNvSpPr txBox="1"/>
          <p:nvPr/>
        </p:nvSpPr>
        <p:spPr>
          <a:xfrm>
            <a:off x="9602801" y="2090353"/>
            <a:ext cx="2160225" cy="341632"/>
          </a:xfrm>
          <a:prstGeom prst="rect">
            <a:avLst/>
          </a:prstGeom>
          <a:noFill/>
        </p:spPr>
        <p:txBody>
          <a:bodyPr wrap="square" rtlCol="0">
            <a:spAutoFit/>
          </a:bodyPr>
          <a:lstStyle/>
          <a:p>
            <a:pPr algn="l">
              <a:lnSpc>
                <a:spcPct val="90000"/>
              </a:lnSpc>
            </a:pPr>
            <a:r>
              <a:rPr lang="en-US" dirty="0">
                <a:latin typeface="+mn-lt"/>
              </a:rPr>
              <a:t>RTBT Truck Tunnel</a:t>
            </a:r>
          </a:p>
        </p:txBody>
      </p:sp>
      <p:sp>
        <p:nvSpPr>
          <p:cNvPr id="14" name="Rectangle 13">
            <a:extLst>
              <a:ext uri="{FF2B5EF4-FFF2-40B4-BE49-F238E27FC236}">
                <a16:creationId xmlns:a16="http://schemas.microsoft.com/office/drawing/2014/main" id="{88E4F715-D4CB-0549-B29D-F802C43285F1}"/>
              </a:ext>
            </a:extLst>
          </p:cNvPr>
          <p:cNvSpPr/>
          <p:nvPr/>
        </p:nvSpPr>
        <p:spPr>
          <a:xfrm>
            <a:off x="2124924" y="1088225"/>
            <a:ext cx="2497479" cy="341632"/>
          </a:xfrm>
          <a:prstGeom prst="rect">
            <a:avLst/>
          </a:prstGeom>
        </p:spPr>
        <p:txBody>
          <a:bodyPr wrap="none">
            <a:spAutoFit/>
          </a:bodyPr>
          <a:lstStyle/>
          <a:p>
            <a:pPr>
              <a:lnSpc>
                <a:spcPct val="90000"/>
              </a:lnSpc>
            </a:pPr>
            <a:r>
              <a:rPr lang="en-US" dirty="0"/>
              <a:t>RTBT Service Building</a:t>
            </a:r>
          </a:p>
        </p:txBody>
      </p:sp>
      <p:cxnSp>
        <p:nvCxnSpPr>
          <p:cNvPr id="16" name="Straight Arrow Connector 15">
            <a:extLst>
              <a:ext uri="{FF2B5EF4-FFF2-40B4-BE49-F238E27FC236}">
                <a16:creationId xmlns:a16="http://schemas.microsoft.com/office/drawing/2014/main" id="{0E09E1DB-12D6-8149-BE8B-21D2D476399A}"/>
              </a:ext>
            </a:extLst>
          </p:cNvPr>
          <p:cNvCxnSpPr>
            <a:cxnSpLocks/>
          </p:cNvCxnSpPr>
          <p:nvPr/>
        </p:nvCxnSpPr>
        <p:spPr>
          <a:xfrm flipV="1">
            <a:off x="6956172" y="4454194"/>
            <a:ext cx="448785" cy="479356"/>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FA0E94D-61DF-1B4E-9DF3-79792F55D4AA}"/>
              </a:ext>
            </a:extLst>
          </p:cNvPr>
          <p:cNvCxnSpPr>
            <a:cxnSpLocks/>
          </p:cNvCxnSpPr>
          <p:nvPr/>
        </p:nvCxnSpPr>
        <p:spPr>
          <a:xfrm>
            <a:off x="4099457" y="2929166"/>
            <a:ext cx="754841" cy="366038"/>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580C9CC-51A1-6140-AC1C-5D77B65DD0EE}"/>
              </a:ext>
            </a:extLst>
          </p:cNvPr>
          <p:cNvCxnSpPr>
            <a:cxnSpLocks/>
          </p:cNvCxnSpPr>
          <p:nvPr/>
        </p:nvCxnSpPr>
        <p:spPr>
          <a:xfrm>
            <a:off x="4561034" y="1308491"/>
            <a:ext cx="452824" cy="391434"/>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2D7B777-DE0B-A444-8D8C-B7404E08A2DF}"/>
              </a:ext>
            </a:extLst>
          </p:cNvPr>
          <p:cNvCxnSpPr>
            <a:cxnSpLocks/>
          </p:cNvCxnSpPr>
          <p:nvPr/>
        </p:nvCxnSpPr>
        <p:spPr>
          <a:xfrm flipH="1">
            <a:off x="9113312" y="2250938"/>
            <a:ext cx="489489" cy="505047"/>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0071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15DE-1853-1844-83AD-00F9B5F5B86E}"/>
              </a:ext>
            </a:extLst>
          </p:cNvPr>
          <p:cNvSpPr>
            <a:spLocks noGrp="1"/>
          </p:cNvSpPr>
          <p:nvPr>
            <p:ph type="title"/>
          </p:nvPr>
        </p:nvSpPr>
        <p:spPr>
          <a:xfrm>
            <a:off x="415636" y="236982"/>
            <a:ext cx="11365328" cy="507831"/>
          </a:xfrm>
        </p:spPr>
        <p:txBody>
          <a:bodyPr/>
          <a:lstStyle/>
          <a:p>
            <a:r>
              <a:rPr lang="en-US" dirty="0"/>
              <a:t>Tunnel Sections Showing Future Beam Routing </a:t>
            </a:r>
          </a:p>
        </p:txBody>
      </p:sp>
      <p:sp>
        <p:nvSpPr>
          <p:cNvPr id="6" name="Rectangle: Rounded Corners 4">
            <a:extLst>
              <a:ext uri="{FF2B5EF4-FFF2-40B4-BE49-F238E27FC236}">
                <a16:creationId xmlns:a16="http://schemas.microsoft.com/office/drawing/2014/main" id="{E37EB519-BCB4-124E-A5EC-CBF23FF94797}"/>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pic>
        <p:nvPicPr>
          <p:cNvPr id="8" name="Content Placeholder 7">
            <a:extLst>
              <a:ext uri="{FF2B5EF4-FFF2-40B4-BE49-F238E27FC236}">
                <a16:creationId xmlns:a16="http://schemas.microsoft.com/office/drawing/2014/main" id="{8A85E485-E6C0-E34A-8357-78C374B11013}"/>
              </a:ext>
            </a:extLst>
          </p:cNvPr>
          <p:cNvPicPr>
            <a:picLocks noGrp="1" noChangeAspect="1"/>
          </p:cNvPicPr>
          <p:nvPr>
            <p:ph idx="1"/>
          </p:nvPr>
        </p:nvPicPr>
        <p:blipFill>
          <a:blip r:embed="rId2"/>
          <a:stretch>
            <a:fillRect/>
          </a:stretch>
        </p:blipFill>
        <p:spPr>
          <a:xfrm>
            <a:off x="580401" y="873591"/>
            <a:ext cx="11535275" cy="5179339"/>
          </a:xfrm>
        </p:spPr>
      </p:pic>
      <p:sp>
        <p:nvSpPr>
          <p:cNvPr id="9" name="TextBox 8">
            <a:extLst>
              <a:ext uri="{FF2B5EF4-FFF2-40B4-BE49-F238E27FC236}">
                <a16:creationId xmlns:a16="http://schemas.microsoft.com/office/drawing/2014/main" id="{CEB868EA-8511-C24A-A9A6-62186702D3A6}"/>
              </a:ext>
            </a:extLst>
          </p:cNvPr>
          <p:cNvSpPr txBox="1"/>
          <p:nvPr/>
        </p:nvSpPr>
        <p:spPr>
          <a:xfrm>
            <a:off x="4759571" y="5437795"/>
            <a:ext cx="2086851" cy="341632"/>
          </a:xfrm>
          <a:prstGeom prst="rect">
            <a:avLst/>
          </a:prstGeom>
          <a:noFill/>
        </p:spPr>
        <p:txBody>
          <a:bodyPr wrap="square" rtlCol="0">
            <a:spAutoFit/>
          </a:bodyPr>
          <a:lstStyle/>
          <a:p>
            <a:pPr algn="l">
              <a:lnSpc>
                <a:spcPct val="90000"/>
              </a:lnSpc>
            </a:pPr>
            <a:r>
              <a:rPr lang="en-US" dirty="0">
                <a:latin typeface="+mn-lt"/>
              </a:rPr>
              <a:t>New Stub</a:t>
            </a:r>
          </a:p>
        </p:txBody>
      </p:sp>
      <p:cxnSp>
        <p:nvCxnSpPr>
          <p:cNvPr id="10" name="Straight Arrow Connector 9">
            <a:extLst>
              <a:ext uri="{FF2B5EF4-FFF2-40B4-BE49-F238E27FC236}">
                <a16:creationId xmlns:a16="http://schemas.microsoft.com/office/drawing/2014/main" id="{A5504B10-5415-0F48-8BB4-894CFD386463}"/>
              </a:ext>
            </a:extLst>
          </p:cNvPr>
          <p:cNvCxnSpPr>
            <a:cxnSpLocks/>
          </p:cNvCxnSpPr>
          <p:nvPr/>
        </p:nvCxnSpPr>
        <p:spPr>
          <a:xfrm flipV="1">
            <a:off x="6004950" y="5129255"/>
            <a:ext cx="448785" cy="479356"/>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88C6A75-BC9A-3143-8916-19215BBD5DDF}"/>
              </a:ext>
            </a:extLst>
          </p:cNvPr>
          <p:cNvSpPr txBox="1"/>
          <p:nvPr/>
        </p:nvSpPr>
        <p:spPr>
          <a:xfrm>
            <a:off x="6944312" y="2803035"/>
            <a:ext cx="2086851" cy="840230"/>
          </a:xfrm>
          <a:prstGeom prst="rect">
            <a:avLst/>
          </a:prstGeom>
          <a:noFill/>
        </p:spPr>
        <p:txBody>
          <a:bodyPr wrap="square" rtlCol="0">
            <a:spAutoFit/>
          </a:bodyPr>
          <a:lstStyle/>
          <a:p>
            <a:pPr algn="l">
              <a:lnSpc>
                <a:spcPct val="90000"/>
              </a:lnSpc>
            </a:pPr>
            <a:r>
              <a:rPr lang="en-US" dirty="0">
                <a:latin typeface="+mn-lt"/>
              </a:rPr>
              <a:t>Temporary Stacked Shielding</a:t>
            </a:r>
          </a:p>
        </p:txBody>
      </p:sp>
      <p:cxnSp>
        <p:nvCxnSpPr>
          <p:cNvPr id="12" name="Straight Arrow Connector 11">
            <a:extLst>
              <a:ext uri="{FF2B5EF4-FFF2-40B4-BE49-F238E27FC236}">
                <a16:creationId xmlns:a16="http://schemas.microsoft.com/office/drawing/2014/main" id="{4B7E327D-E130-D04A-B787-511FE214DBEA}"/>
              </a:ext>
            </a:extLst>
          </p:cNvPr>
          <p:cNvCxnSpPr>
            <a:cxnSpLocks/>
            <a:stCxn id="11" idx="1"/>
          </p:cNvCxnSpPr>
          <p:nvPr/>
        </p:nvCxnSpPr>
        <p:spPr>
          <a:xfrm flipH="1">
            <a:off x="6348038" y="3223150"/>
            <a:ext cx="596274" cy="115331"/>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E9CAACE-FD41-5344-9554-EC0BF6C4254A}"/>
              </a:ext>
            </a:extLst>
          </p:cNvPr>
          <p:cNvSpPr txBox="1"/>
          <p:nvPr/>
        </p:nvSpPr>
        <p:spPr>
          <a:xfrm>
            <a:off x="7699153" y="3935478"/>
            <a:ext cx="2371521" cy="341632"/>
          </a:xfrm>
          <a:prstGeom prst="rect">
            <a:avLst/>
          </a:prstGeom>
          <a:noFill/>
        </p:spPr>
        <p:txBody>
          <a:bodyPr wrap="square" rtlCol="0">
            <a:spAutoFit/>
          </a:bodyPr>
          <a:lstStyle/>
          <a:p>
            <a:pPr algn="l">
              <a:lnSpc>
                <a:spcPct val="90000"/>
              </a:lnSpc>
            </a:pPr>
            <a:r>
              <a:rPr lang="en-US" dirty="0">
                <a:latin typeface="+mn-lt"/>
              </a:rPr>
              <a:t>Future Beam to STS</a:t>
            </a:r>
          </a:p>
        </p:txBody>
      </p:sp>
      <p:cxnSp>
        <p:nvCxnSpPr>
          <p:cNvPr id="16" name="Straight Arrow Connector 15">
            <a:extLst>
              <a:ext uri="{FF2B5EF4-FFF2-40B4-BE49-F238E27FC236}">
                <a16:creationId xmlns:a16="http://schemas.microsoft.com/office/drawing/2014/main" id="{50FE52B6-2032-A747-A118-B1FDA0BAA08E}"/>
              </a:ext>
            </a:extLst>
          </p:cNvPr>
          <p:cNvCxnSpPr>
            <a:cxnSpLocks/>
          </p:cNvCxnSpPr>
          <p:nvPr/>
        </p:nvCxnSpPr>
        <p:spPr>
          <a:xfrm flipH="1">
            <a:off x="6597181" y="4106294"/>
            <a:ext cx="1101972" cy="502125"/>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902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0631-6BC1-FB49-B7B6-2CB6A332683B}"/>
              </a:ext>
            </a:extLst>
          </p:cNvPr>
          <p:cNvSpPr>
            <a:spLocks noGrp="1"/>
          </p:cNvSpPr>
          <p:nvPr>
            <p:ph type="title"/>
          </p:nvPr>
        </p:nvSpPr>
        <p:spPr>
          <a:xfrm>
            <a:off x="265911" y="236982"/>
            <a:ext cx="11515053" cy="507831"/>
          </a:xfrm>
        </p:spPr>
        <p:txBody>
          <a:bodyPr/>
          <a:lstStyle/>
          <a:p>
            <a:r>
              <a:rPr lang="en-US" dirty="0"/>
              <a:t>Stub Construction – Excavation Management</a:t>
            </a:r>
          </a:p>
        </p:txBody>
      </p:sp>
      <p:pic>
        <p:nvPicPr>
          <p:cNvPr id="5" name="Content Placeholder 4">
            <a:extLst>
              <a:ext uri="{FF2B5EF4-FFF2-40B4-BE49-F238E27FC236}">
                <a16:creationId xmlns:a16="http://schemas.microsoft.com/office/drawing/2014/main" id="{1A879A4B-502F-4046-95A0-92C4F4D4E523}"/>
              </a:ext>
            </a:extLst>
          </p:cNvPr>
          <p:cNvPicPr>
            <a:picLocks noGrp="1" noChangeAspect="1"/>
          </p:cNvPicPr>
          <p:nvPr>
            <p:ph idx="1"/>
          </p:nvPr>
        </p:nvPicPr>
        <p:blipFill>
          <a:blip r:embed="rId2"/>
          <a:stretch>
            <a:fillRect/>
          </a:stretch>
        </p:blipFill>
        <p:spPr>
          <a:xfrm>
            <a:off x="1420362" y="1508125"/>
            <a:ext cx="9219514" cy="4195763"/>
          </a:xfrm>
        </p:spPr>
      </p:pic>
      <p:sp>
        <p:nvSpPr>
          <p:cNvPr id="6" name="Rectangle: Rounded Corners 6">
            <a:extLst>
              <a:ext uri="{FF2B5EF4-FFF2-40B4-BE49-F238E27FC236}">
                <a16:creationId xmlns:a16="http://schemas.microsoft.com/office/drawing/2014/main" id="{2A05E665-632A-EE40-880A-22CE4289EB2C}"/>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Charges:</a:t>
            </a:r>
            <a:r>
              <a:rPr lang="en-US" b="1" baseline="0" dirty="0">
                <a:solidFill>
                  <a:schemeClr val="bg1"/>
                </a:solidFill>
              </a:rPr>
              <a:t> 1,5</a:t>
            </a:r>
            <a:endParaRPr lang="en-US" b="1" dirty="0">
              <a:solidFill>
                <a:schemeClr val="bg1"/>
              </a:solidFill>
            </a:endParaRPr>
          </a:p>
        </p:txBody>
      </p:sp>
      <p:sp>
        <p:nvSpPr>
          <p:cNvPr id="7" name="TextBox 6">
            <a:extLst>
              <a:ext uri="{FF2B5EF4-FFF2-40B4-BE49-F238E27FC236}">
                <a16:creationId xmlns:a16="http://schemas.microsoft.com/office/drawing/2014/main" id="{613F25CE-434F-174D-B362-FA7D9E8F1D46}"/>
              </a:ext>
            </a:extLst>
          </p:cNvPr>
          <p:cNvSpPr txBox="1"/>
          <p:nvPr/>
        </p:nvSpPr>
        <p:spPr>
          <a:xfrm>
            <a:off x="9215252" y="4809506"/>
            <a:ext cx="2766951" cy="590931"/>
          </a:xfrm>
          <a:prstGeom prst="rect">
            <a:avLst/>
          </a:prstGeom>
          <a:solidFill>
            <a:schemeClr val="accent1">
              <a:lumMod val="20000"/>
              <a:lumOff val="80000"/>
            </a:schemeClr>
          </a:solidFill>
        </p:spPr>
        <p:txBody>
          <a:bodyPr wrap="square" rtlCol="0">
            <a:spAutoFit/>
          </a:bodyPr>
          <a:lstStyle/>
          <a:p>
            <a:pPr>
              <a:lnSpc>
                <a:spcPct val="90000"/>
              </a:lnSpc>
            </a:pPr>
            <a:r>
              <a:rPr lang="en-US" dirty="0"/>
              <a:t>Uses Sheet Piles to Manage Excavation</a:t>
            </a:r>
            <a:endParaRPr lang="en-US" dirty="0">
              <a:latin typeface="+mn-lt"/>
            </a:endParaRPr>
          </a:p>
        </p:txBody>
      </p:sp>
      <p:cxnSp>
        <p:nvCxnSpPr>
          <p:cNvPr id="9" name="Straight Arrow Connector 8">
            <a:extLst>
              <a:ext uri="{FF2B5EF4-FFF2-40B4-BE49-F238E27FC236}">
                <a16:creationId xmlns:a16="http://schemas.microsoft.com/office/drawing/2014/main" id="{BD6A62A5-06D5-DA4F-B0E1-E86D9FA45DBE}"/>
              </a:ext>
            </a:extLst>
          </p:cNvPr>
          <p:cNvCxnSpPr/>
          <p:nvPr/>
        </p:nvCxnSpPr>
        <p:spPr>
          <a:xfrm flipH="1" flipV="1">
            <a:off x="7790213" y="4809506"/>
            <a:ext cx="1318161" cy="332510"/>
          </a:xfrm>
          <a:prstGeom prst="straightConnector1">
            <a:avLst/>
          </a:prstGeom>
          <a:ln w="3492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297C5AD-0731-364F-A6AF-5093E9C0247C}"/>
              </a:ext>
            </a:extLst>
          </p:cNvPr>
          <p:cNvSpPr txBox="1"/>
          <p:nvPr/>
        </p:nvSpPr>
        <p:spPr>
          <a:xfrm>
            <a:off x="5122418" y="1392515"/>
            <a:ext cx="2350427" cy="590931"/>
          </a:xfrm>
          <a:prstGeom prst="rect">
            <a:avLst/>
          </a:prstGeom>
          <a:solidFill>
            <a:schemeClr val="accent1">
              <a:lumMod val="20000"/>
              <a:lumOff val="80000"/>
            </a:schemeClr>
          </a:solidFill>
        </p:spPr>
        <p:txBody>
          <a:bodyPr wrap="square" rtlCol="0">
            <a:spAutoFit/>
          </a:bodyPr>
          <a:lstStyle/>
          <a:p>
            <a:pPr>
              <a:lnSpc>
                <a:spcPct val="90000"/>
              </a:lnSpc>
            </a:pPr>
            <a:r>
              <a:rPr lang="en-US" dirty="0"/>
              <a:t>Shotcrete to manage slopes and runoff</a:t>
            </a:r>
            <a:endParaRPr lang="en-US" dirty="0">
              <a:latin typeface="+mn-lt"/>
            </a:endParaRPr>
          </a:p>
        </p:txBody>
      </p:sp>
      <p:cxnSp>
        <p:nvCxnSpPr>
          <p:cNvPr id="10" name="Straight Arrow Connector 9">
            <a:extLst>
              <a:ext uri="{FF2B5EF4-FFF2-40B4-BE49-F238E27FC236}">
                <a16:creationId xmlns:a16="http://schemas.microsoft.com/office/drawing/2014/main" id="{4D353A53-5487-9B41-B961-53963D508D3B}"/>
              </a:ext>
            </a:extLst>
          </p:cNvPr>
          <p:cNvCxnSpPr>
            <a:cxnSpLocks/>
          </p:cNvCxnSpPr>
          <p:nvPr/>
        </p:nvCxnSpPr>
        <p:spPr>
          <a:xfrm flipH="1">
            <a:off x="3453328" y="1704127"/>
            <a:ext cx="1553466" cy="1385914"/>
          </a:xfrm>
          <a:prstGeom prst="straightConnector1">
            <a:avLst/>
          </a:prstGeom>
          <a:ln w="3492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09AB7E0-8610-BD45-8165-478386ADAD02}"/>
              </a:ext>
            </a:extLst>
          </p:cNvPr>
          <p:cNvCxnSpPr>
            <a:cxnSpLocks/>
          </p:cNvCxnSpPr>
          <p:nvPr/>
        </p:nvCxnSpPr>
        <p:spPr>
          <a:xfrm>
            <a:off x="7588469" y="1704127"/>
            <a:ext cx="1713186" cy="1617142"/>
          </a:xfrm>
          <a:prstGeom prst="straightConnector1">
            <a:avLst/>
          </a:prstGeom>
          <a:ln w="3492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543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284A5-A0C5-E94F-B737-FDD5B87D2550}"/>
              </a:ext>
            </a:extLst>
          </p:cNvPr>
          <p:cNvSpPr>
            <a:spLocks noGrp="1"/>
          </p:cNvSpPr>
          <p:nvPr>
            <p:ph type="title"/>
          </p:nvPr>
        </p:nvSpPr>
        <p:spPr>
          <a:xfrm>
            <a:off x="265911" y="236982"/>
            <a:ext cx="11515053" cy="507831"/>
          </a:xfrm>
        </p:spPr>
        <p:txBody>
          <a:bodyPr/>
          <a:lstStyle/>
          <a:p>
            <a:r>
              <a:rPr lang="en-US" dirty="0"/>
              <a:t>Stub Cross-Section – Water Management</a:t>
            </a:r>
          </a:p>
        </p:txBody>
      </p:sp>
      <p:pic>
        <p:nvPicPr>
          <p:cNvPr id="5" name="Content Placeholder 4">
            <a:extLst>
              <a:ext uri="{FF2B5EF4-FFF2-40B4-BE49-F238E27FC236}">
                <a16:creationId xmlns:a16="http://schemas.microsoft.com/office/drawing/2014/main" id="{C8A1076E-3AFF-F443-801D-96A1AC916F41}"/>
              </a:ext>
            </a:extLst>
          </p:cNvPr>
          <p:cNvPicPr>
            <a:picLocks noGrp="1" noChangeAspect="1"/>
          </p:cNvPicPr>
          <p:nvPr>
            <p:ph idx="1"/>
          </p:nvPr>
        </p:nvPicPr>
        <p:blipFill>
          <a:blip r:embed="rId2"/>
          <a:stretch>
            <a:fillRect/>
          </a:stretch>
        </p:blipFill>
        <p:spPr>
          <a:xfrm>
            <a:off x="2702970" y="1508125"/>
            <a:ext cx="6654297" cy="4195763"/>
          </a:xfrm>
        </p:spPr>
      </p:pic>
      <p:pic>
        <p:nvPicPr>
          <p:cNvPr id="7" name="Picture 6">
            <a:extLst>
              <a:ext uri="{FF2B5EF4-FFF2-40B4-BE49-F238E27FC236}">
                <a16:creationId xmlns:a16="http://schemas.microsoft.com/office/drawing/2014/main" id="{490C03A2-9974-4E4E-924A-2D6FD3F5553E}"/>
              </a:ext>
            </a:extLst>
          </p:cNvPr>
          <p:cNvPicPr>
            <a:picLocks noChangeAspect="1"/>
          </p:cNvPicPr>
          <p:nvPr/>
        </p:nvPicPr>
        <p:blipFill>
          <a:blip r:embed="rId2"/>
          <a:stretch>
            <a:fillRect/>
          </a:stretch>
        </p:blipFill>
        <p:spPr>
          <a:xfrm>
            <a:off x="1936750" y="806450"/>
            <a:ext cx="8318500" cy="5245100"/>
          </a:xfrm>
          <a:prstGeom prst="rect">
            <a:avLst/>
          </a:prstGeom>
        </p:spPr>
      </p:pic>
      <p:sp>
        <p:nvSpPr>
          <p:cNvPr id="8" name="Rectangle: Rounded Corners 6">
            <a:extLst>
              <a:ext uri="{FF2B5EF4-FFF2-40B4-BE49-F238E27FC236}">
                <a16:creationId xmlns:a16="http://schemas.microsoft.com/office/drawing/2014/main" id="{09052351-8E80-3E4A-884F-545E7F6A9556}"/>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Charges:</a:t>
            </a:r>
            <a:r>
              <a:rPr lang="en-US" b="1" baseline="0" dirty="0">
                <a:solidFill>
                  <a:schemeClr val="bg1"/>
                </a:solidFill>
              </a:rPr>
              <a:t> 1,5</a:t>
            </a:r>
            <a:endParaRPr lang="en-US" b="1" dirty="0">
              <a:solidFill>
                <a:schemeClr val="bg1"/>
              </a:solidFill>
            </a:endParaRPr>
          </a:p>
        </p:txBody>
      </p:sp>
      <p:sp>
        <p:nvSpPr>
          <p:cNvPr id="9" name="TextBox 8">
            <a:extLst>
              <a:ext uri="{FF2B5EF4-FFF2-40B4-BE49-F238E27FC236}">
                <a16:creationId xmlns:a16="http://schemas.microsoft.com/office/drawing/2014/main" id="{7446B724-8C26-384F-B8C1-3DBD8CE78C52}"/>
              </a:ext>
            </a:extLst>
          </p:cNvPr>
          <p:cNvSpPr txBox="1"/>
          <p:nvPr/>
        </p:nvSpPr>
        <p:spPr>
          <a:xfrm>
            <a:off x="592772" y="4509645"/>
            <a:ext cx="3892139" cy="1089529"/>
          </a:xfrm>
          <a:prstGeom prst="rect">
            <a:avLst/>
          </a:prstGeom>
          <a:solidFill>
            <a:schemeClr val="accent1">
              <a:lumMod val="20000"/>
              <a:lumOff val="80000"/>
            </a:schemeClr>
          </a:solidFill>
        </p:spPr>
        <p:txBody>
          <a:bodyPr wrap="square" rtlCol="0">
            <a:spAutoFit/>
          </a:bodyPr>
          <a:lstStyle/>
          <a:p>
            <a:pPr algn="l">
              <a:lnSpc>
                <a:spcPct val="90000"/>
              </a:lnSpc>
            </a:pPr>
            <a:r>
              <a:rPr lang="en-US" dirty="0">
                <a:latin typeface="+mn-lt"/>
              </a:rPr>
              <a:t>Water Managed by:</a:t>
            </a:r>
          </a:p>
          <a:p>
            <a:pPr marL="342900" indent="-342900" algn="l">
              <a:lnSpc>
                <a:spcPct val="90000"/>
              </a:lnSpc>
              <a:buFont typeface="+mj-lt"/>
              <a:buAutoNum type="arabicPeriod"/>
            </a:pPr>
            <a:r>
              <a:rPr lang="en-US" dirty="0">
                <a:latin typeface="+mn-lt"/>
              </a:rPr>
              <a:t>Membrane near surface</a:t>
            </a:r>
          </a:p>
          <a:p>
            <a:pPr marL="342900" indent="-342900" algn="l">
              <a:lnSpc>
                <a:spcPct val="90000"/>
              </a:lnSpc>
              <a:buFont typeface="+mj-lt"/>
              <a:buAutoNum type="arabicPeriod"/>
            </a:pPr>
            <a:r>
              <a:rPr lang="en-US" dirty="0">
                <a:latin typeface="+mn-lt"/>
              </a:rPr>
              <a:t>Waterproofing on tunnel</a:t>
            </a:r>
          </a:p>
          <a:p>
            <a:pPr marL="342900" indent="-342900" algn="l">
              <a:lnSpc>
                <a:spcPct val="90000"/>
              </a:lnSpc>
              <a:buFont typeface="+mj-lt"/>
              <a:buAutoNum type="arabicPeriod"/>
            </a:pPr>
            <a:r>
              <a:rPr lang="en-US" dirty="0">
                <a:latin typeface="+mn-lt"/>
              </a:rPr>
              <a:t>Foundation drains</a:t>
            </a:r>
          </a:p>
        </p:txBody>
      </p:sp>
    </p:spTree>
    <p:extLst>
      <p:ext uri="{BB962C8B-B14F-4D97-AF65-F5344CB8AC3E}">
        <p14:creationId xmlns:p14="http://schemas.microsoft.com/office/powerpoint/2010/main" val="1282123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EC51F-3CF1-014B-9AC6-F46D2A9336A6}"/>
              </a:ext>
            </a:extLst>
          </p:cNvPr>
          <p:cNvSpPr>
            <a:spLocks noGrp="1"/>
          </p:cNvSpPr>
          <p:nvPr>
            <p:ph type="title"/>
          </p:nvPr>
        </p:nvSpPr>
        <p:spPr>
          <a:xfrm>
            <a:off x="316523" y="236982"/>
            <a:ext cx="11464441" cy="507831"/>
          </a:xfrm>
        </p:spPr>
        <p:txBody>
          <a:bodyPr/>
          <a:lstStyle/>
          <a:p>
            <a:r>
              <a:rPr lang="en-US" dirty="0"/>
              <a:t>Stub – Coordinated with STS Beamline Routing</a:t>
            </a:r>
          </a:p>
        </p:txBody>
      </p:sp>
      <p:pic>
        <p:nvPicPr>
          <p:cNvPr id="5" name="Content Placeholder 4">
            <a:extLst>
              <a:ext uri="{FF2B5EF4-FFF2-40B4-BE49-F238E27FC236}">
                <a16:creationId xmlns:a16="http://schemas.microsoft.com/office/drawing/2014/main" id="{3E7E219D-CCD4-7E44-AF52-7878942E3EFA}"/>
              </a:ext>
            </a:extLst>
          </p:cNvPr>
          <p:cNvPicPr>
            <a:picLocks noGrp="1" noChangeAspect="1"/>
          </p:cNvPicPr>
          <p:nvPr>
            <p:ph idx="1"/>
          </p:nvPr>
        </p:nvPicPr>
        <p:blipFill>
          <a:blip r:embed="rId2"/>
          <a:stretch>
            <a:fillRect/>
          </a:stretch>
        </p:blipFill>
        <p:spPr>
          <a:xfrm>
            <a:off x="3021496" y="715159"/>
            <a:ext cx="6172200" cy="5930584"/>
          </a:xfrm>
        </p:spPr>
      </p:pic>
      <p:sp>
        <p:nvSpPr>
          <p:cNvPr id="6" name="Rectangle: Rounded Corners 6">
            <a:extLst>
              <a:ext uri="{FF2B5EF4-FFF2-40B4-BE49-F238E27FC236}">
                <a16:creationId xmlns:a16="http://schemas.microsoft.com/office/drawing/2014/main" id="{69AA41FC-F8FA-C645-88C9-CFE42B042788}"/>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
        <p:nvSpPr>
          <p:cNvPr id="7" name="TextBox 6">
            <a:extLst>
              <a:ext uri="{FF2B5EF4-FFF2-40B4-BE49-F238E27FC236}">
                <a16:creationId xmlns:a16="http://schemas.microsoft.com/office/drawing/2014/main" id="{BFDE0F78-965F-334C-A03D-77A920F373DA}"/>
              </a:ext>
            </a:extLst>
          </p:cNvPr>
          <p:cNvSpPr txBox="1"/>
          <p:nvPr/>
        </p:nvSpPr>
        <p:spPr>
          <a:xfrm>
            <a:off x="7873340" y="4607626"/>
            <a:ext cx="2980190" cy="1089529"/>
          </a:xfrm>
          <a:prstGeom prst="rect">
            <a:avLst/>
          </a:prstGeom>
          <a:solidFill>
            <a:schemeClr val="accent1">
              <a:lumMod val="20000"/>
              <a:lumOff val="80000"/>
            </a:schemeClr>
          </a:solidFill>
        </p:spPr>
        <p:txBody>
          <a:bodyPr wrap="square" rtlCol="0">
            <a:spAutoFit/>
          </a:bodyPr>
          <a:lstStyle/>
          <a:p>
            <a:pPr algn="l">
              <a:lnSpc>
                <a:spcPct val="90000"/>
              </a:lnSpc>
            </a:pPr>
            <a:endParaRPr lang="en-US" dirty="0">
              <a:latin typeface="+mn-lt"/>
            </a:endParaRPr>
          </a:p>
          <a:p>
            <a:pPr algn="l">
              <a:lnSpc>
                <a:spcPct val="90000"/>
              </a:lnSpc>
            </a:pPr>
            <a:r>
              <a:rPr lang="en-US" dirty="0">
                <a:latin typeface="+mn-lt"/>
              </a:rPr>
              <a:t>Future beamline routing </a:t>
            </a:r>
          </a:p>
          <a:p>
            <a:pPr algn="l">
              <a:lnSpc>
                <a:spcPct val="90000"/>
              </a:lnSpc>
            </a:pPr>
            <a:r>
              <a:rPr lang="en-US" dirty="0">
                <a:latin typeface="+mn-lt"/>
              </a:rPr>
              <a:t>Including magnets</a:t>
            </a:r>
          </a:p>
          <a:p>
            <a:pPr algn="l">
              <a:lnSpc>
                <a:spcPct val="90000"/>
              </a:lnSpc>
            </a:pPr>
            <a:endParaRPr lang="en-US" dirty="0">
              <a:latin typeface="+mn-lt"/>
            </a:endParaRPr>
          </a:p>
        </p:txBody>
      </p:sp>
      <p:cxnSp>
        <p:nvCxnSpPr>
          <p:cNvPr id="9" name="Straight Arrow Connector 8">
            <a:extLst>
              <a:ext uri="{FF2B5EF4-FFF2-40B4-BE49-F238E27FC236}">
                <a16:creationId xmlns:a16="http://schemas.microsoft.com/office/drawing/2014/main" id="{E79E12E8-1BE4-E94E-B043-F62F9EF86D4E}"/>
              </a:ext>
            </a:extLst>
          </p:cNvPr>
          <p:cNvCxnSpPr/>
          <p:nvPr/>
        </p:nvCxnSpPr>
        <p:spPr>
          <a:xfrm flipH="1" flipV="1">
            <a:off x="7065818" y="3990109"/>
            <a:ext cx="807522" cy="1128156"/>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002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C8356-BDFB-844A-B44B-025B9143A2E1}"/>
              </a:ext>
            </a:extLst>
          </p:cNvPr>
          <p:cNvSpPr>
            <a:spLocks noGrp="1"/>
          </p:cNvSpPr>
          <p:nvPr>
            <p:ph type="title"/>
          </p:nvPr>
        </p:nvSpPr>
        <p:spPr/>
        <p:txBody>
          <a:bodyPr/>
          <a:lstStyle/>
          <a:p>
            <a:r>
              <a:rPr lang="en-US" dirty="0"/>
              <a:t>Stub Interface to RTBT</a:t>
            </a:r>
          </a:p>
        </p:txBody>
      </p:sp>
      <p:pic>
        <p:nvPicPr>
          <p:cNvPr id="5" name="Content Placeholder 4">
            <a:extLst>
              <a:ext uri="{FF2B5EF4-FFF2-40B4-BE49-F238E27FC236}">
                <a16:creationId xmlns:a16="http://schemas.microsoft.com/office/drawing/2014/main" id="{80C76608-412D-524A-B8E3-BE538060E813}"/>
              </a:ext>
            </a:extLst>
          </p:cNvPr>
          <p:cNvPicPr>
            <a:picLocks noGrp="1" noChangeAspect="1"/>
          </p:cNvPicPr>
          <p:nvPr>
            <p:ph idx="1"/>
          </p:nvPr>
        </p:nvPicPr>
        <p:blipFill>
          <a:blip r:embed="rId2"/>
          <a:stretch>
            <a:fillRect/>
          </a:stretch>
        </p:blipFill>
        <p:spPr>
          <a:xfrm>
            <a:off x="1671224" y="1508125"/>
            <a:ext cx="8717790" cy="4195763"/>
          </a:xfrm>
        </p:spPr>
      </p:pic>
      <p:sp>
        <p:nvSpPr>
          <p:cNvPr id="6" name="Rectangle: Rounded Corners 6">
            <a:extLst>
              <a:ext uri="{FF2B5EF4-FFF2-40B4-BE49-F238E27FC236}">
                <a16:creationId xmlns:a16="http://schemas.microsoft.com/office/drawing/2014/main" id="{092BB42A-D308-7E45-B29F-79D5A0BD1D50}"/>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1</a:t>
            </a:r>
          </a:p>
        </p:txBody>
      </p:sp>
      <p:sp>
        <p:nvSpPr>
          <p:cNvPr id="7" name="TextBox 6">
            <a:extLst>
              <a:ext uri="{FF2B5EF4-FFF2-40B4-BE49-F238E27FC236}">
                <a16:creationId xmlns:a16="http://schemas.microsoft.com/office/drawing/2014/main" id="{E03C4EF9-F9C5-A145-80F3-78360EF8850E}"/>
              </a:ext>
            </a:extLst>
          </p:cNvPr>
          <p:cNvSpPr txBox="1"/>
          <p:nvPr/>
        </p:nvSpPr>
        <p:spPr>
          <a:xfrm>
            <a:off x="8692738" y="1353750"/>
            <a:ext cx="2660072" cy="1089529"/>
          </a:xfrm>
          <a:prstGeom prst="rect">
            <a:avLst/>
          </a:prstGeom>
          <a:solidFill>
            <a:schemeClr val="accent1">
              <a:lumMod val="20000"/>
              <a:lumOff val="80000"/>
            </a:schemeClr>
          </a:solidFill>
        </p:spPr>
        <p:txBody>
          <a:bodyPr wrap="square" rtlCol="0">
            <a:spAutoFit/>
          </a:bodyPr>
          <a:lstStyle/>
          <a:p>
            <a:pPr algn="l">
              <a:lnSpc>
                <a:spcPct val="90000"/>
              </a:lnSpc>
            </a:pPr>
            <a:endParaRPr lang="en-US" dirty="0">
              <a:latin typeface="+mn-lt"/>
            </a:endParaRPr>
          </a:p>
          <a:p>
            <a:pPr algn="l">
              <a:lnSpc>
                <a:spcPct val="90000"/>
              </a:lnSpc>
            </a:pPr>
            <a:r>
              <a:rPr lang="en-US" dirty="0">
                <a:latin typeface="+mn-lt"/>
              </a:rPr>
              <a:t>Cross-section at RTBT Service Building</a:t>
            </a:r>
          </a:p>
          <a:p>
            <a:pPr algn="l">
              <a:lnSpc>
                <a:spcPct val="90000"/>
              </a:lnSpc>
            </a:pPr>
            <a:endParaRPr lang="en-US" dirty="0">
              <a:latin typeface="+mn-lt"/>
            </a:endParaRPr>
          </a:p>
        </p:txBody>
      </p:sp>
    </p:spTree>
    <p:extLst>
      <p:ext uri="{BB962C8B-B14F-4D97-AF65-F5344CB8AC3E}">
        <p14:creationId xmlns:p14="http://schemas.microsoft.com/office/powerpoint/2010/main" val="508487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A9170-B9C9-3F4F-8770-534E82EFB6A6}"/>
              </a:ext>
            </a:extLst>
          </p:cNvPr>
          <p:cNvSpPr>
            <a:spLocks noGrp="1"/>
          </p:cNvSpPr>
          <p:nvPr>
            <p:ph type="title"/>
          </p:nvPr>
        </p:nvSpPr>
        <p:spPr/>
        <p:txBody>
          <a:bodyPr/>
          <a:lstStyle/>
          <a:p>
            <a:r>
              <a:rPr lang="en-US" dirty="0"/>
              <a:t>Stub Mechanical </a:t>
            </a:r>
            <a:endParaRPr lang="en-US" dirty="0">
              <a:solidFill>
                <a:srgbClr val="D25350"/>
              </a:solidFill>
            </a:endParaRPr>
          </a:p>
        </p:txBody>
      </p:sp>
      <p:pic>
        <p:nvPicPr>
          <p:cNvPr id="5" name="Content Placeholder 4">
            <a:extLst>
              <a:ext uri="{FF2B5EF4-FFF2-40B4-BE49-F238E27FC236}">
                <a16:creationId xmlns:a16="http://schemas.microsoft.com/office/drawing/2014/main" id="{9CE1698E-3E7F-BA4A-9BAA-1C5A61162574}"/>
              </a:ext>
            </a:extLst>
          </p:cNvPr>
          <p:cNvPicPr>
            <a:picLocks noGrp="1" noChangeAspect="1"/>
          </p:cNvPicPr>
          <p:nvPr>
            <p:ph idx="1"/>
          </p:nvPr>
        </p:nvPicPr>
        <p:blipFill>
          <a:blip r:embed="rId2"/>
          <a:stretch>
            <a:fillRect/>
          </a:stretch>
        </p:blipFill>
        <p:spPr>
          <a:xfrm>
            <a:off x="1931530" y="1508125"/>
            <a:ext cx="8183814" cy="4195763"/>
          </a:xfrm>
        </p:spPr>
      </p:pic>
      <p:sp>
        <p:nvSpPr>
          <p:cNvPr id="6" name="Rectangle: Rounded Corners 6">
            <a:extLst>
              <a:ext uri="{FF2B5EF4-FFF2-40B4-BE49-F238E27FC236}">
                <a16:creationId xmlns:a16="http://schemas.microsoft.com/office/drawing/2014/main" id="{7B68E2E6-E11C-3F4C-BDCF-54F42AE1D52B}"/>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
        <p:nvSpPr>
          <p:cNvPr id="7" name="TextBox 6">
            <a:extLst>
              <a:ext uri="{FF2B5EF4-FFF2-40B4-BE49-F238E27FC236}">
                <a16:creationId xmlns:a16="http://schemas.microsoft.com/office/drawing/2014/main" id="{28D002D5-5334-E944-B55B-9B64DE49ED93}"/>
              </a:ext>
            </a:extLst>
          </p:cNvPr>
          <p:cNvSpPr txBox="1"/>
          <p:nvPr/>
        </p:nvSpPr>
        <p:spPr>
          <a:xfrm>
            <a:off x="5997039" y="1199408"/>
            <a:ext cx="4001984" cy="1089529"/>
          </a:xfrm>
          <a:prstGeom prst="rect">
            <a:avLst/>
          </a:prstGeom>
          <a:noFill/>
        </p:spPr>
        <p:txBody>
          <a:bodyPr wrap="square" rtlCol="0">
            <a:spAutoFit/>
          </a:bodyPr>
          <a:lstStyle/>
          <a:p>
            <a:pPr algn="l">
              <a:lnSpc>
                <a:spcPct val="90000"/>
              </a:lnSpc>
            </a:pPr>
            <a:r>
              <a:rPr lang="en-US" dirty="0">
                <a:latin typeface="+mn-lt"/>
              </a:rPr>
              <a:t>HVAC and Ventilation Provided to minimize chance of mold or mildew as well as positive pressure downstream of stacked shielding</a:t>
            </a:r>
          </a:p>
        </p:txBody>
      </p:sp>
      <p:sp>
        <p:nvSpPr>
          <p:cNvPr id="3" name="Rectangle 2">
            <a:extLst>
              <a:ext uri="{FF2B5EF4-FFF2-40B4-BE49-F238E27FC236}">
                <a16:creationId xmlns:a16="http://schemas.microsoft.com/office/drawing/2014/main" id="{DBCCD697-A19C-9044-8267-604C7F5AA7E0}"/>
              </a:ext>
            </a:extLst>
          </p:cNvPr>
          <p:cNvSpPr/>
          <p:nvPr/>
        </p:nvSpPr>
        <p:spPr>
          <a:xfrm rot="1734615">
            <a:off x="4293722" y="3816209"/>
            <a:ext cx="592802" cy="936839"/>
          </a:xfrm>
          <a:prstGeom prst="rect">
            <a:avLst/>
          </a:prstGeom>
          <a:solidFill>
            <a:schemeClr val="accent6">
              <a:alpha val="72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44780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12DA7-5A7C-404A-8355-4211531D15DD}"/>
              </a:ext>
            </a:extLst>
          </p:cNvPr>
          <p:cNvSpPr>
            <a:spLocks noGrp="1"/>
          </p:cNvSpPr>
          <p:nvPr>
            <p:ph type="title"/>
          </p:nvPr>
        </p:nvSpPr>
        <p:spPr/>
        <p:txBody>
          <a:bodyPr/>
          <a:lstStyle/>
          <a:p>
            <a:r>
              <a:rPr lang="en-US" dirty="0"/>
              <a:t>Stub Electrical</a:t>
            </a:r>
          </a:p>
        </p:txBody>
      </p:sp>
      <p:pic>
        <p:nvPicPr>
          <p:cNvPr id="5" name="Content Placeholder 4">
            <a:extLst>
              <a:ext uri="{FF2B5EF4-FFF2-40B4-BE49-F238E27FC236}">
                <a16:creationId xmlns:a16="http://schemas.microsoft.com/office/drawing/2014/main" id="{90E23168-AF28-2D48-9766-8796F0C43508}"/>
              </a:ext>
            </a:extLst>
          </p:cNvPr>
          <p:cNvPicPr>
            <a:picLocks noGrp="1" noChangeAspect="1"/>
          </p:cNvPicPr>
          <p:nvPr>
            <p:ph idx="1"/>
          </p:nvPr>
        </p:nvPicPr>
        <p:blipFill>
          <a:blip r:embed="rId2"/>
          <a:stretch>
            <a:fillRect/>
          </a:stretch>
        </p:blipFill>
        <p:spPr>
          <a:xfrm>
            <a:off x="822132" y="973777"/>
            <a:ext cx="10079416" cy="5094356"/>
          </a:xfrm>
        </p:spPr>
      </p:pic>
      <p:sp>
        <p:nvSpPr>
          <p:cNvPr id="6" name="Rectangle: Rounded Corners 6">
            <a:extLst>
              <a:ext uri="{FF2B5EF4-FFF2-40B4-BE49-F238E27FC236}">
                <a16:creationId xmlns:a16="http://schemas.microsoft.com/office/drawing/2014/main" id="{A957C581-9595-A64C-B369-F4DED0555869}"/>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
        <p:nvSpPr>
          <p:cNvPr id="7" name="TextBox 6">
            <a:extLst>
              <a:ext uri="{FF2B5EF4-FFF2-40B4-BE49-F238E27FC236}">
                <a16:creationId xmlns:a16="http://schemas.microsoft.com/office/drawing/2014/main" id="{0A3A0EE8-6DE2-584C-9087-4922FD905DB8}"/>
              </a:ext>
            </a:extLst>
          </p:cNvPr>
          <p:cNvSpPr txBox="1"/>
          <p:nvPr/>
        </p:nvSpPr>
        <p:spPr>
          <a:xfrm>
            <a:off x="8467106" y="950531"/>
            <a:ext cx="3141974" cy="1588127"/>
          </a:xfrm>
          <a:prstGeom prst="rect">
            <a:avLst/>
          </a:prstGeom>
          <a:solidFill>
            <a:schemeClr val="accent1">
              <a:lumMod val="20000"/>
              <a:lumOff val="80000"/>
            </a:schemeClr>
          </a:solidFill>
        </p:spPr>
        <p:txBody>
          <a:bodyPr wrap="square" rtlCol="0">
            <a:spAutoFit/>
          </a:bodyPr>
          <a:lstStyle/>
          <a:p>
            <a:pPr marL="285750" indent="-285750" algn="l">
              <a:lnSpc>
                <a:spcPct val="90000"/>
              </a:lnSpc>
              <a:buFont typeface="Arial" panose="020B0604020202020204" pitchFamily="34" charset="0"/>
              <a:buChar char="•"/>
            </a:pPr>
            <a:r>
              <a:rPr lang="en-US" dirty="0">
                <a:latin typeface="+mn-lt"/>
              </a:rPr>
              <a:t>Power</a:t>
            </a:r>
          </a:p>
          <a:p>
            <a:pPr marL="285750" indent="-285750" algn="l">
              <a:lnSpc>
                <a:spcPct val="90000"/>
              </a:lnSpc>
              <a:buFont typeface="Arial" panose="020B0604020202020204" pitchFamily="34" charset="0"/>
              <a:buChar char="•"/>
            </a:pPr>
            <a:r>
              <a:rPr lang="en-US" dirty="0">
                <a:latin typeface="+mn-lt"/>
              </a:rPr>
              <a:t>Grounding</a:t>
            </a:r>
          </a:p>
          <a:p>
            <a:pPr marL="285750" indent="-285750" algn="l">
              <a:lnSpc>
                <a:spcPct val="90000"/>
              </a:lnSpc>
              <a:buFont typeface="Arial" panose="020B0604020202020204" pitchFamily="34" charset="0"/>
              <a:buChar char="•"/>
            </a:pPr>
            <a:r>
              <a:rPr lang="en-US" dirty="0">
                <a:latin typeface="+mn-lt"/>
              </a:rPr>
              <a:t>Lighting</a:t>
            </a:r>
          </a:p>
          <a:p>
            <a:pPr marL="285750" indent="-285750" algn="l">
              <a:lnSpc>
                <a:spcPct val="90000"/>
              </a:lnSpc>
              <a:buFont typeface="Arial" panose="020B0604020202020204" pitchFamily="34" charset="0"/>
              <a:buChar char="•"/>
            </a:pPr>
            <a:r>
              <a:rPr lang="en-US" dirty="0">
                <a:latin typeface="+mn-lt"/>
              </a:rPr>
              <a:t>Heat Detection</a:t>
            </a:r>
          </a:p>
          <a:p>
            <a:pPr marL="285750" indent="-285750" algn="l">
              <a:lnSpc>
                <a:spcPct val="90000"/>
              </a:lnSpc>
              <a:buFont typeface="Arial" panose="020B0604020202020204" pitchFamily="34" charset="0"/>
              <a:buChar char="•"/>
            </a:pPr>
            <a:r>
              <a:rPr lang="en-US" dirty="0">
                <a:latin typeface="+mn-lt"/>
              </a:rPr>
              <a:t>Fire Alarm</a:t>
            </a:r>
          </a:p>
          <a:p>
            <a:pPr marL="285750" indent="-285750" algn="l">
              <a:lnSpc>
                <a:spcPct val="90000"/>
              </a:lnSpc>
              <a:buFont typeface="Arial" panose="020B0604020202020204" pitchFamily="34" charset="0"/>
              <a:buChar char="•"/>
            </a:pPr>
            <a:r>
              <a:rPr lang="en-US" dirty="0">
                <a:latin typeface="+mn-lt"/>
              </a:rPr>
              <a:t>PPS Conduit</a:t>
            </a:r>
          </a:p>
        </p:txBody>
      </p:sp>
    </p:spTree>
    <p:extLst>
      <p:ext uri="{BB962C8B-B14F-4D97-AF65-F5344CB8AC3E}">
        <p14:creationId xmlns:p14="http://schemas.microsoft.com/office/powerpoint/2010/main" val="2314288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 from KG Construction</a:t>
            </a:r>
          </a:p>
        </p:txBody>
      </p:sp>
      <p:sp>
        <p:nvSpPr>
          <p:cNvPr id="3" name="Content Placeholder 2"/>
          <p:cNvSpPr>
            <a:spLocks noGrp="1"/>
          </p:cNvSpPr>
          <p:nvPr>
            <p:ph idx="1"/>
          </p:nvPr>
        </p:nvSpPr>
        <p:spPr/>
        <p:txBody>
          <a:bodyPr/>
          <a:lstStyle/>
          <a:p>
            <a:r>
              <a:rPr lang="en-US" dirty="0"/>
              <a:t>Reevaluate Support Costs and Closeout Period</a:t>
            </a:r>
          </a:p>
          <a:p>
            <a:r>
              <a:rPr lang="en-US" dirty="0"/>
              <a:t>New procurement strategy needed to improve competition</a:t>
            </a:r>
          </a:p>
          <a:p>
            <a:pPr lvl="1"/>
            <a:r>
              <a:rPr lang="en-US" dirty="0"/>
              <a:t>Scope Differences from KG Construction that may improve subcontractor participation</a:t>
            </a:r>
          </a:p>
          <a:p>
            <a:pPr lvl="2">
              <a:buFont typeface="Century Gothic" panose="020B0502020202020204" pitchFamily="34" charset="0"/>
              <a:buChar char="+"/>
            </a:pPr>
            <a:r>
              <a:rPr lang="en-US" sz="2400" dirty="0"/>
              <a:t>Stub primarily Civil/Structural without mechanical and electrical complication in tight envelope</a:t>
            </a:r>
          </a:p>
          <a:p>
            <a:pPr lvl="2">
              <a:buFont typeface="Century Gothic" panose="020B0502020202020204" pitchFamily="34" charset="0"/>
              <a:buChar char="+"/>
            </a:pPr>
            <a:r>
              <a:rPr lang="en-US" sz="2400" dirty="0"/>
              <a:t>Stub not using BIM which may have limited subcontractors</a:t>
            </a:r>
          </a:p>
          <a:p>
            <a:pPr marL="742950" lvl="2" indent="0">
              <a:buNone/>
            </a:pPr>
            <a:endParaRPr lang="en-US" dirty="0"/>
          </a:p>
        </p:txBody>
      </p:sp>
      <p:sp>
        <p:nvSpPr>
          <p:cNvPr id="5" name="Rectangle: Rounded Corners 4">
            <a:extLst>
              <a:ext uri="{FF2B5EF4-FFF2-40B4-BE49-F238E27FC236}">
                <a16:creationId xmlns:a16="http://schemas.microsoft.com/office/drawing/2014/main" id="{45EAE274-447F-4308-AF59-79D818774CE7}"/>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spTree>
    <p:extLst>
      <p:ext uri="{BB962C8B-B14F-4D97-AF65-F5344CB8AC3E}">
        <p14:creationId xmlns:p14="http://schemas.microsoft.com/office/powerpoint/2010/main" val="2407903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object 33"/>
          <p:cNvPicPr/>
          <p:nvPr/>
        </p:nvPicPr>
        <p:blipFill>
          <a:blip r:embed="rId2" cstate="print"/>
          <a:stretch>
            <a:fillRect/>
          </a:stretch>
        </p:blipFill>
        <p:spPr>
          <a:xfrm>
            <a:off x="805456" y="8820"/>
            <a:ext cx="631721" cy="96466"/>
          </a:xfrm>
          <a:prstGeom prst="rect">
            <a:avLst/>
          </a:prstGeom>
        </p:spPr>
      </p:pic>
      <p:sp>
        <p:nvSpPr>
          <p:cNvPr id="78" name="Title 77">
            <a:extLst>
              <a:ext uri="{FF2B5EF4-FFF2-40B4-BE49-F238E27FC236}">
                <a16:creationId xmlns:a16="http://schemas.microsoft.com/office/drawing/2014/main" id="{57D33BCB-6125-4911-B158-9DE33735AABE}"/>
              </a:ext>
            </a:extLst>
          </p:cNvPr>
          <p:cNvSpPr>
            <a:spLocks noGrp="1"/>
          </p:cNvSpPr>
          <p:nvPr>
            <p:ph type="title"/>
          </p:nvPr>
        </p:nvSpPr>
        <p:spPr>
          <a:xfrm>
            <a:off x="429767" y="274320"/>
            <a:ext cx="11430000" cy="978729"/>
          </a:xfrm>
        </p:spPr>
        <p:txBody>
          <a:bodyPr/>
          <a:lstStyle/>
          <a:p>
            <a:r>
              <a:rPr lang="en-US" dirty="0"/>
              <a:t>Organization- Level 2</a:t>
            </a:r>
            <a:br>
              <a:rPr lang="en-US" dirty="0"/>
            </a:br>
            <a:endParaRPr lang="en-US" dirty="0"/>
          </a:p>
        </p:txBody>
      </p:sp>
      <p:pic>
        <p:nvPicPr>
          <p:cNvPr id="80" name="Content Placeholder 79">
            <a:extLst>
              <a:ext uri="{FF2B5EF4-FFF2-40B4-BE49-F238E27FC236}">
                <a16:creationId xmlns:a16="http://schemas.microsoft.com/office/drawing/2014/main" id="{D0CCB7C2-68DF-492B-821C-7E7BA10F5071}"/>
              </a:ext>
            </a:extLst>
          </p:cNvPr>
          <p:cNvPicPr>
            <a:picLocks noGrp="1" noChangeAspect="1"/>
          </p:cNvPicPr>
          <p:nvPr>
            <p:ph idx="1"/>
          </p:nvPr>
        </p:nvPicPr>
        <p:blipFill>
          <a:blip r:embed="rId3"/>
          <a:stretch>
            <a:fillRect/>
          </a:stretch>
        </p:blipFill>
        <p:spPr>
          <a:xfrm>
            <a:off x="1705451" y="947738"/>
            <a:ext cx="8914447" cy="5354637"/>
          </a:xfrm>
          <a:prstGeom prst="rect">
            <a:avLst/>
          </a:prstGeom>
        </p:spPr>
      </p:pic>
      <p:sp>
        <p:nvSpPr>
          <p:cNvPr id="81" name="Rectangle: Rounded Corners 80">
            <a:extLst>
              <a:ext uri="{FF2B5EF4-FFF2-40B4-BE49-F238E27FC236}">
                <a16:creationId xmlns:a16="http://schemas.microsoft.com/office/drawing/2014/main" id="{FFC78E29-5205-4C84-9009-C38E07287F25}"/>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z="2200" dirty="0"/>
              <a:t>Scope</a:t>
            </a:r>
          </a:p>
          <a:p>
            <a:r>
              <a:rPr lang="en-US" sz="2200" dirty="0"/>
              <a:t>Lessons Learned</a:t>
            </a:r>
          </a:p>
          <a:p>
            <a:r>
              <a:rPr lang="en-US" sz="2200" dirty="0"/>
              <a:t>Organization</a:t>
            </a:r>
          </a:p>
          <a:p>
            <a:r>
              <a:rPr lang="en-US" sz="2200" dirty="0"/>
              <a:t>Progress since CD-2/3</a:t>
            </a:r>
          </a:p>
          <a:p>
            <a:r>
              <a:rPr lang="en-US" sz="2200" dirty="0"/>
              <a:t>Challenges</a:t>
            </a:r>
          </a:p>
          <a:p>
            <a:r>
              <a:rPr lang="en-US" sz="2200" dirty="0"/>
              <a:t>Final design status</a:t>
            </a:r>
          </a:p>
          <a:p>
            <a:r>
              <a:rPr lang="en-US" sz="2200" dirty="0"/>
              <a:t>Installation plans</a:t>
            </a:r>
          </a:p>
          <a:p>
            <a:r>
              <a:rPr lang="en-US" sz="2200" dirty="0"/>
              <a:t>Cost and schedule </a:t>
            </a:r>
          </a:p>
          <a:p>
            <a:r>
              <a:rPr lang="en-US" sz="2200" dirty="0"/>
              <a:t>Labor profile</a:t>
            </a:r>
          </a:p>
          <a:p>
            <a:r>
              <a:rPr lang="en-US" sz="2200" dirty="0"/>
              <a:t>Risk register</a:t>
            </a:r>
          </a:p>
          <a:p>
            <a:r>
              <a:rPr lang="en-US" sz="2200" dirty="0"/>
              <a:t>Responses to recommendations</a:t>
            </a:r>
          </a:p>
          <a:p>
            <a:r>
              <a:rPr lang="en-US" sz="2200" dirty="0"/>
              <a:t>ESH&amp;Q and COVID-19 impacts</a:t>
            </a:r>
          </a:p>
          <a:p>
            <a:r>
              <a:rPr lang="en-US" sz="2200" dirty="0"/>
              <a:t>12-month look-ahead</a:t>
            </a:r>
          </a:p>
          <a:p>
            <a:r>
              <a:rPr lang="en-US" sz="2200" dirty="0"/>
              <a:t>Summary</a:t>
            </a:r>
          </a:p>
        </p:txBody>
      </p:sp>
    </p:spTree>
    <p:extLst>
      <p:ext uri="{BB962C8B-B14F-4D97-AF65-F5344CB8AC3E}">
        <p14:creationId xmlns:p14="http://schemas.microsoft.com/office/powerpoint/2010/main" val="2526789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12-Month Look-Ahead From CD-2/3 Review</a:t>
            </a:r>
          </a:p>
        </p:txBody>
      </p:sp>
      <p:sp>
        <p:nvSpPr>
          <p:cNvPr id="3" name="Content Placeholder 2"/>
          <p:cNvSpPr>
            <a:spLocks noGrp="1"/>
          </p:cNvSpPr>
          <p:nvPr>
            <p:ph idx="1"/>
          </p:nvPr>
        </p:nvSpPr>
        <p:spPr/>
        <p:txBody>
          <a:bodyPr/>
          <a:lstStyle/>
          <a:p>
            <a:r>
              <a:rPr lang="en-US" dirty="0"/>
              <a:t>Field Work on hold until PPU extended outage</a:t>
            </a:r>
          </a:p>
          <a:p>
            <a:pPr marL="0" indent="0">
              <a:buNone/>
            </a:pPr>
            <a:endParaRPr lang="en-US" dirty="0"/>
          </a:p>
          <a:p>
            <a:r>
              <a:rPr lang="en-US" dirty="0"/>
              <a:t>Initiate discussions with STS CM and/or start bidder outreach</a:t>
            </a:r>
          </a:p>
          <a:p>
            <a:pPr marL="398463" lvl="1" indent="0">
              <a:buNone/>
            </a:pPr>
            <a:endParaRPr lang="en-US" dirty="0"/>
          </a:p>
          <a:p>
            <a:r>
              <a:rPr lang="en-US" dirty="0"/>
              <a:t>Start developing demolition package for Building 8940-  October 2021 </a:t>
            </a:r>
          </a:p>
          <a:p>
            <a:pPr lvl="1"/>
            <a:endParaRPr lang="en-US" dirty="0"/>
          </a:p>
        </p:txBody>
      </p:sp>
      <p:sp>
        <p:nvSpPr>
          <p:cNvPr id="7" name="Rectangle: Rounded Corners 6">
            <a:extLst>
              <a:ext uri="{FF2B5EF4-FFF2-40B4-BE49-F238E27FC236}">
                <a16:creationId xmlns:a16="http://schemas.microsoft.com/office/drawing/2014/main" id="{7307627D-3B40-4A13-B375-63B60E48B47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1878002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since CD-2/3 </a:t>
            </a:r>
          </a:p>
        </p:txBody>
      </p:sp>
      <p:sp>
        <p:nvSpPr>
          <p:cNvPr id="3" name="Content Placeholder 2"/>
          <p:cNvSpPr>
            <a:spLocks noGrp="1"/>
          </p:cNvSpPr>
          <p:nvPr>
            <p:ph idx="1"/>
          </p:nvPr>
        </p:nvSpPr>
        <p:spPr/>
        <p:txBody>
          <a:bodyPr/>
          <a:lstStyle/>
          <a:p>
            <a:r>
              <a:rPr lang="en-US" dirty="0"/>
              <a:t>Project has been on hold since CD-2/3 review as planned</a:t>
            </a:r>
          </a:p>
          <a:p>
            <a:r>
              <a:rPr lang="en-US" dirty="0"/>
              <a:t>SNS operational schedule extended outage has moved start date to February 2023 so execution will move to match</a:t>
            </a:r>
          </a:p>
          <a:p>
            <a:r>
              <a:rPr lang="en-US" dirty="0"/>
              <a:t>The impacts to the outage schedule move will be evaluated this calendar year but no major issues apparent</a:t>
            </a:r>
          </a:p>
          <a:p>
            <a:r>
              <a:rPr lang="en-US" dirty="0"/>
              <a:t>STS schedule has been moved out to where concurrent STS and RTBT Stub construction is unlikely</a:t>
            </a:r>
          </a:p>
          <a:p>
            <a:r>
              <a:rPr lang="en-US" dirty="0"/>
              <a:t>The project team will continue to coordinate with STS and evaluate opportunities or potential negative impacts as STS design and schedule mature</a:t>
            </a:r>
          </a:p>
        </p:txBody>
      </p:sp>
      <p:sp>
        <p:nvSpPr>
          <p:cNvPr id="5" name="Rectangle: Rounded Corners 4">
            <a:extLst>
              <a:ext uri="{FF2B5EF4-FFF2-40B4-BE49-F238E27FC236}">
                <a16:creationId xmlns:a16="http://schemas.microsoft.com/office/drawing/2014/main" id="{F9BDF306-48F4-4702-9409-3B1AD449911E}"/>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111324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1608-900A-EA4E-9673-97FFC3D14BB8}"/>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27BF6969-DEE8-F248-9F28-CFAC526F6A0D}"/>
              </a:ext>
            </a:extLst>
          </p:cNvPr>
          <p:cNvSpPr>
            <a:spLocks noGrp="1"/>
          </p:cNvSpPr>
          <p:nvPr>
            <p:ph idx="1"/>
          </p:nvPr>
        </p:nvSpPr>
        <p:spPr/>
        <p:txBody>
          <a:bodyPr/>
          <a:lstStyle/>
          <a:p>
            <a:r>
              <a:rPr lang="en-US" dirty="0"/>
              <a:t>Subcontractor willingness to bid and execute work at ORNL in current strong construction economy in East Tennessee</a:t>
            </a:r>
          </a:p>
          <a:p>
            <a:r>
              <a:rPr lang="en-US" dirty="0"/>
              <a:t>Availability of labor in competition with Y-12 and TVA incentivized programs</a:t>
            </a:r>
          </a:p>
          <a:p>
            <a:r>
              <a:rPr lang="en-US" dirty="0"/>
              <a:t>Completing construction and restoring shielding to allow beam operations within 6-month schedule despite weather uncertainties</a:t>
            </a:r>
          </a:p>
          <a:p>
            <a:r>
              <a:rPr lang="en-US" dirty="0"/>
              <a:t>STS design iterations from conceptual to preliminary and potential changes that could impact tie-in point or geometry of RTST or RTBT Stub</a:t>
            </a:r>
          </a:p>
          <a:p>
            <a:r>
              <a:rPr lang="en-US" dirty="0"/>
              <a:t>STS schedule uncertainty for start of site work</a:t>
            </a:r>
          </a:p>
          <a:p>
            <a:r>
              <a:rPr lang="en-US" dirty="0"/>
              <a:t>Beamline 13 External Building 2 concurrent construction</a:t>
            </a:r>
          </a:p>
          <a:p>
            <a:endParaRPr lang="en-US" dirty="0"/>
          </a:p>
        </p:txBody>
      </p:sp>
      <p:sp>
        <p:nvSpPr>
          <p:cNvPr id="4" name="Rectangle: Rounded Corners 3">
            <a:extLst>
              <a:ext uri="{FF2B5EF4-FFF2-40B4-BE49-F238E27FC236}">
                <a16:creationId xmlns:a16="http://schemas.microsoft.com/office/drawing/2014/main" id="{6524F1C3-0350-43F4-918B-B69091D243BD}"/>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spTree>
    <p:extLst>
      <p:ext uri="{BB962C8B-B14F-4D97-AF65-F5344CB8AC3E}">
        <p14:creationId xmlns:p14="http://schemas.microsoft.com/office/powerpoint/2010/main" val="1242002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72E5-F83E-4250-B4D7-35C3A2C01B08}"/>
              </a:ext>
            </a:extLst>
          </p:cNvPr>
          <p:cNvSpPr>
            <a:spLocks noGrp="1"/>
          </p:cNvSpPr>
          <p:nvPr>
            <p:ph type="title"/>
          </p:nvPr>
        </p:nvSpPr>
        <p:spPr/>
        <p:txBody>
          <a:bodyPr/>
          <a:lstStyle/>
          <a:p>
            <a:r>
              <a:rPr lang="en-US" dirty="0"/>
              <a:t>Final Design Status</a:t>
            </a:r>
          </a:p>
        </p:txBody>
      </p:sp>
      <p:sp>
        <p:nvSpPr>
          <p:cNvPr id="3" name="Content Placeholder 2">
            <a:extLst>
              <a:ext uri="{FF2B5EF4-FFF2-40B4-BE49-F238E27FC236}">
                <a16:creationId xmlns:a16="http://schemas.microsoft.com/office/drawing/2014/main" id="{7BD40622-B772-45B5-867A-5722FC530925}"/>
              </a:ext>
            </a:extLst>
          </p:cNvPr>
          <p:cNvSpPr>
            <a:spLocks noGrp="1"/>
          </p:cNvSpPr>
          <p:nvPr>
            <p:ph idx="1"/>
          </p:nvPr>
        </p:nvSpPr>
        <p:spPr/>
        <p:txBody>
          <a:bodyPr/>
          <a:lstStyle/>
          <a:p>
            <a:r>
              <a:rPr lang="en-US" dirty="0"/>
              <a:t>Final design for RTBT Stub is complete</a:t>
            </a:r>
          </a:p>
        </p:txBody>
      </p:sp>
      <p:sp>
        <p:nvSpPr>
          <p:cNvPr id="4" name="Rectangle: Rounded Corners 3">
            <a:extLst>
              <a:ext uri="{FF2B5EF4-FFF2-40B4-BE49-F238E27FC236}">
                <a16:creationId xmlns:a16="http://schemas.microsoft.com/office/drawing/2014/main" id="{EE686B64-7859-4EA1-B680-E7E73DD4EDFC}"/>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1935701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A5577-C4A3-C142-AE4A-22F0F9A3D450}"/>
              </a:ext>
            </a:extLst>
          </p:cNvPr>
          <p:cNvSpPr>
            <a:spLocks noGrp="1"/>
          </p:cNvSpPr>
          <p:nvPr>
            <p:ph type="title"/>
          </p:nvPr>
        </p:nvSpPr>
        <p:spPr/>
        <p:txBody>
          <a:bodyPr/>
          <a:lstStyle/>
          <a:p>
            <a:r>
              <a:rPr lang="en-US" dirty="0"/>
              <a:t>Installation Plans</a:t>
            </a:r>
          </a:p>
        </p:txBody>
      </p:sp>
      <p:sp>
        <p:nvSpPr>
          <p:cNvPr id="3" name="Content Placeholder 2">
            <a:extLst>
              <a:ext uri="{FF2B5EF4-FFF2-40B4-BE49-F238E27FC236}">
                <a16:creationId xmlns:a16="http://schemas.microsoft.com/office/drawing/2014/main" id="{740C434C-CA54-244F-A847-41FD7200C93B}"/>
              </a:ext>
            </a:extLst>
          </p:cNvPr>
          <p:cNvSpPr>
            <a:spLocks noGrp="1"/>
          </p:cNvSpPr>
          <p:nvPr>
            <p:ph idx="1"/>
          </p:nvPr>
        </p:nvSpPr>
        <p:spPr>
          <a:xfrm>
            <a:off x="379141" y="947148"/>
            <a:ext cx="11498914" cy="5355074"/>
          </a:xfrm>
        </p:spPr>
        <p:txBody>
          <a:bodyPr/>
          <a:lstStyle/>
          <a:p>
            <a:endParaRPr lang="en-US" dirty="0"/>
          </a:p>
          <a:p>
            <a:r>
              <a:rPr lang="en-US" dirty="0"/>
              <a:t>Fixed price subcontract (FPSC) construction to occur during SNS operations extended outage starting February 2023</a:t>
            </a:r>
          </a:p>
          <a:p>
            <a:endParaRPr lang="en-US" dirty="0"/>
          </a:p>
          <a:p>
            <a:r>
              <a:rPr lang="en-US" dirty="0"/>
              <a:t>Stacked shielding by installation subcontractor will be integrated into construction schedule</a:t>
            </a:r>
          </a:p>
          <a:p>
            <a:endParaRPr lang="en-US" dirty="0"/>
          </a:p>
          <a:p>
            <a:r>
              <a:rPr lang="en-US" dirty="0"/>
              <a:t>SNS PPS Group will install chipmunks during stub construction</a:t>
            </a:r>
          </a:p>
          <a:p>
            <a:endParaRPr lang="en-US" dirty="0"/>
          </a:p>
        </p:txBody>
      </p:sp>
      <p:sp>
        <p:nvSpPr>
          <p:cNvPr id="4" name="Rectangle: Rounded Corners 3">
            <a:extLst>
              <a:ext uri="{FF2B5EF4-FFF2-40B4-BE49-F238E27FC236}">
                <a16:creationId xmlns:a16="http://schemas.microsoft.com/office/drawing/2014/main" id="{0AD62C9A-6DC9-429F-AD52-DECE9CFEA694}"/>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2156805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 Development  </a:t>
            </a:r>
          </a:p>
        </p:txBody>
      </p:sp>
      <p:sp>
        <p:nvSpPr>
          <p:cNvPr id="3" name="Content Placeholder 2"/>
          <p:cNvSpPr>
            <a:spLocks noGrp="1"/>
          </p:cNvSpPr>
          <p:nvPr>
            <p:ph idx="1"/>
          </p:nvPr>
        </p:nvSpPr>
        <p:spPr/>
        <p:txBody>
          <a:bodyPr/>
          <a:lstStyle/>
          <a:p>
            <a:r>
              <a:rPr lang="en-US" sz="2400" dirty="0"/>
              <a:t>Required AE to engage Construction Manager to assist in constructability </a:t>
            </a:r>
          </a:p>
          <a:p>
            <a:pPr lvl="1"/>
            <a:r>
              <a:rPr lang="en-US" dirty="0"/>
              <a:t>Ensured schedule-friendly design choices </a:t>
            </a:r>
          </a:p>
          <a:p>
            <a:pPr lvl="1"/>
            <a:r>
              <a:rPr lang="en-US" dirty="0"/>
              <a:t>Provided detailed schedules using normal and extended working hours</a:t>
            </a:r>
          </a:p>
          <a:p>
            <a:r>
              <a:rPr lang="en-US" sz="2400" dirty="0"/>
              <a:t>Resulted in a credible schedule for completion in outage window </a:t>
            </a:r>
          </a:p>
          <a:p>
            <a:pPr lvl="1"/>
            <a:r>
              <a:rPr lang="en-US" dirty="0"/>
              <a:t>Based on 7 day/week 8 hours per day</a:t>
            </a:r>
          </a:p>
          <a:p>
            <a:pPr lvl="1"/>
            <a:r>
              <a:rPr lang="en-US" dirty="0"/>
              <a:t>36 days allowed for adverse weather</a:t>
            </a:r>
          </a:p>
          <a:p>
            <a:r>
              <a:rPr lang="en-US" sz="2400" dirty="0"/>
              <a:t>Phased construction to allow for work outside outage </a:t>
            </a:r>
          </a:p>
          <a:p>
            <a:r>
              <a:rPr lang="en-US" sz="2400" dirty="0"/>
              <a:t>8940 building demo to be complete outside of FPSC</a:t>
            </a:r>
          </a:p>
          <a:p>
            <a:r>
              <a:rPr lang="en-US" sz="2400" dirty="0"/>
              <a:t>Moving outage from December to February improves probability of favorable weather for exterior work</a:t>
            </a:r>
          </a:p>
        </p:txBody>
      </p:sp>
      <p:sp>
        <p:nvSpPr>
          <p:cNvPr id="7" name="Rectangle: Rounded Corners 6">
            <a:extLst>
              <a:ext uri="{FF2B5EF4-FFF2-40B4-BE49-F238E27FC236}">
                <a16:creationId xmlns:a16="http://schemas.microsoft.com/office/drawing/2014/main" id="{78531360-BAC5-4907-AB4D-63CA2713036D}"/>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201503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B39D-353A-BC42-9A81-04D37BF5F8BE}"/>
              </a:ext>
            </a:extLst>
          </p:cNvPr>
          <p:cNvSpPr>
            <a:spLocks noGrp="1"/>
          </p:cNvSpPr>
          <p:nvPr>
            <p:ph type="title"/>
          </p:nvPr>
        </p:nvSpPr>
        <p:spPr/>
        <p:txBody>
          <a:bodyPr/>
          <a:lstStyle/>
          <a:p>
            <a:r>
              <a:rPr lang="en-US" dirty="0"/>
              <a:t>Stub Schedule Achieving 6 Month Duration – Page 1</a:t>
            </a:r>
          </a:p>
        </p:txBody>
      </p:sp>
      <p:pic>
        <p:nvPicPr>
          <p:cNvPr id="5" name="Content Placeholder 4">
            <a:extLst>
              <a:ext uri="{FF2B5EF4-FFF2-40B4-BE49-F238E27FC236}">
                <a16:creationId xmlns:a16="http://schemas.microsoft.com/office/drawing/2014/main" id="{7F096558-68C0-0E4C-B5C9-F1C9906F9B69}"/>
              </a:ext>
            </a:extLst>
          </p:cNvPr>
          <p:cNvPicPr>
            <a:picLocks noGrp="1" noChangeAspect="1"/>
          </p:cNvPicPr>
          <p:nvPr>
            <p:ph idx="1"/>
          </p:nvPr>
        </p:nvPicPr>
        <p:blipFill>
          <a:blip r:embed="rId2"/>
          <a:stretch>
            <a:fillRect/>
          </a:stretch>
        </p:blipFill>
        <p:spPr>
          <a:xfrm>
            <a:off x="1865026" y="950913"/>
            <a:ext cx="8595298" cy="5357812"/>
          </a:xfrm>
        </p:spPr>
      </p:pic>
    </p:spTree>
    <p:extLst>
      <p:ext uri="{BB962C8B-B14F-4D97-AF65-F5344CB8AC3E}">
        <p14:creationId xmlns:p14="http://schemas.microsoft.com/office/powerpoint/2010/main" val="919783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B39D-353A-BC42-9A81-04D37BF5F8BE}"/>
              </a:ext>
            </a:extLst>
          </p:cNvPr>
          <p:cNvSpPr>
            <a:spLocks noGrp="1"/>
          </p:cNvSpPr>
          <p:nvPr>
            <p:ph type="title"/>
          </p:nvPr>
        </p:nvSpPr>
        <p:spPr/>
        <p:txBody>
          <a:bodyPr/>
          <a:lstStyle/>
          <a:p>
            <a:r>
              <a:rPr lang="en-US" dirty="0"/>
              <a:t>Stub Schedule Achieving 6 Month Duration – Page 2</a:t>
            </a:r>
          </a:p>
        </p:txBody>
      </p:sp>
      <p:pic>
        <p:nvPicPr>
          <p:cNvPr id="7" name="Content Placeholder 6">
            <a:extLst>
              <a:ext uri="{FF2B5EF4-FFF2-40B4-BE49-F238E27FC236}">
                <a16:creationId xmlns:a16="http://schemas.microsoft.com/office/drawing/2014/main" id="{CA49B1DF-8F32-8A4B-9348-6DBC8231E490}"/>
              </a:ext>
            </a:extLst>
          </p:cNvPr>
          <p:cNvPicPr>
            <a:picLocks noGrp="1" noChangeAspect="1"/>
          </p:cNvPicPr>
          <p:nvPr>
            <p:ph idx="1"/>
          </p:nvPr>
        </p:nvPicPr>
        <p:blipFill>
          <a:blip r:embed="rId2"/>
          <a:stretch>
            <a:fillRect/>
          </a:stretch>
        </p:blipFill>
        <p:spPr>
          <a:xfrm>
            <a:off x="1890804" y="950913"/>
            <a:ext cx="8543742" cy="5357812"/>
          </a:xfrm>
        </p:spPr>
      </p:pic>
    </p:spTree>
    <p:extLst>
      <p:ext uri="{BB962C8B-B14F-4D97-AF65-F5344CB8AC3E}">
        <p14:creationId xmlns:p14="http://schemas.microsoft.com/office/powerpoint/2010/main" val="1690315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B39D-353A-BC42-9A81-04D37BF5F8BE}"/>
              </a:ext>
            </a:extLst>
          </p:cNvPr>
          <p:cNvSpPr>
            <a:spLocks noGrp="1"/>
          </p:cNvSpPr>
          <p:nvPr>
            <p:ph type="title"/>
          </p:nvPr>
        </p:nvSpPr>
        <p:spPr/>
        <p:txBody>
          <a:bodyPr/>
          <a:lstStyle/>
          <a:p>
            <a:r>
              <a:rPr lang="en-US" dirty="0"/>
              <a:t>Stub Schedule Achieving 6 Month Duration – Page 3</a:t>
            </a:r>
          </a:p>
        </p:txBody>
      </p:sp>
      <p:pic>
        <p:nvPicPr>
          <p:cNvPr id="7" name="Picture 6">
            <a:extLst>
              <a:ext uri="{FF2B5EF4-FFF2-40B4-BE49-F238E27FC236}">
                <a16:creationId xmlns:a16="http://schemas.microsoft.com/office/drawing/2014/main" id="{671770ED-A084-6E46-960F-7A47CCC274A4}"/>
              </a:ext>
            </a:extLst>
          </p:cNvPr>
          <p:cNvPicPr>
            <a:picLocks noChangeAspect="1"/>
          </p:cNvPicPr>
          <p:nvPr/>
        </p:nvPicPr>
        <p:blipFill>
          <a:blip r:embed="rId2"/>
          <a:stretch>
            <a:fillRect/>
          </a:stretch>
        </p:blipFill>
        <p:spPr>
          <a:xfrm>
            <a:off x="2013853" y="959074"/>
            <a:ext cx="8490858" cy="5336683"/>
          </a:xfrm>
          <a:prstGeom prst="rect">
            <a:avLst/>
          </a:prstGeom>
        </p:spPr>
      </p:pic>
    </p:spTree>
    <p:extLst>
      <p:ext uri="{BB962C8B-B14F-4D97-AF65-F5344CB8AC3E}">
        <p14:creationId xmlns:p14="http://schemas.microsoft.com/office/powerpoint/2010/main" val="2672367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D90F4-89B9-4F21-9DF3-20492B989302}"/>
              </a:ext>
            </a:extLst>
          </p:cNvPr>
          <p:cNvSpPr>
            <a:spLocks noGrp="1"/>
          </p:cNvSpPr>
          <p:nvPr>
            <p:ph type="title"/>
          </p:nvPr>
        </p:nvSpPr>
        <p:spPr>
          <a:xfrm>
            <a:off x="378089" y="387532"/>
            <a:ext cx="10515600" cy="650875"/>
          </a:xfrm>
        </p:spPr>
        <p:txBody>
          <a:bodyPr>
            <a:normAutofit/>
          </a:bodyPr>
          <a:lstStyle/>
          <a:p>
            <a:r>
              <a:rPr lang="en-US" dirty="0"/>
              <a:t>Phase 1 – Pre-Shutdown Activities</a:t>
            </a:r>
          </a:p>
        </p:txBody>
      </p:sp>
      <p:sp>
        <p:nvSpPr>
          <p:cNvPr id="6" name="Rectangle: Rounded Corners 6">
            <a:extLst>
              <a:ext uri="{FF2B5EF4-FFF2-40B4-BE49-F238E27FC236}">
                <a16:creationId xmlns:a16="http://schemas.microsoft.com/office/drawing/2014/main" id="{316CFAAC-2864-5740-9281-1B6675DD53E8}"/>
              </a:ext>
            </a:extLst>
          </p:cNvPr>
          <p:cNvSpPr/>
          <p:nvPr/>
        </p:nvSpPr>
        <p:spPr>
          <a:xfrm>
            <a:off x="9872830" y="387532"/>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Charges:</a:t>
            </a:r>
            <a:r>
              <a:rPr lang="en-US" b="1" baseline="0" dirty="0">
                <a:solidFill>
                  <a:schemeClr val="bg1"/>
                </a:solidFill>
              </a:rPr>
              <a:t> 1,4</a:t>
            </a:r>
            <a:endParaRPr lang="en-US" b="1" dirty="0">
              <a:solidFill>
                <a:schemeClr val="bg1"/>
              </a:solidFill>
            </a:endParaRPr>
          </a:p>
        </p:txBody>
      </p:sp>
      <p:sp>
        <p:nvSpPr>
          <p:cNvPr id="8" name="Content Placeholder 7">
            <a:extLst>
              <a:ext uri="{FF2B5EF4-FFF2-40B4-BE49-F238E27FC236}">
                <a16:creationId xmlns:a16="http://schemas.microsoft.com/office/drawing/2014/main" id="{A7A17911-F818-2749-AF29-6218F4E6B756}"/>
              </a:ext>
            </a:extLst>
          </p:cNvPr>
          <p:cNvSpPr>
            <a:spLocks noGrp="1"/>
          </p:cNvSpPr>
          <p:nvPr>
            <p:ph idx="1"/>
          </p:nvPr>
        </p:nvSpPr>
        <p:spPr>
          <a:xfrm>
            <a:off x="334240" y="1038407"/>
            <a:ext cx="11523520" cy="5225759"/>
          </a:xfrm>
        </p:spPr>
        <p:txBody>
          <a:bodyPr/>
          <a:lstStyle/>
          <a:p>
            <a:r>
              <a:rPr lang="en-US" dirty="0">
                <a:latin typeface="+mn-lt"/>
              </a:rPr>
              <a:t>Demolish Building 8940 – Demolition Contractor</a:t>
            </a:r>
          </a:p>
          <a:p>
            <a:r>
              <a:rPr lang="en-US" dirty="0">
                <a:latin typeface="+mn-lt"/>
              </a:rPr>
              <a:t>FPSC Planning, Submittals, and Procurement- September 2022</a:t>
            </a:r>
          </a:p>
          <a:p>
            <a:pPr lvl="1"/>
            <a:r>
              <a:rPr lang="en-US" dirty="0">
                <a:latin typeface="+mn-lt"/>
              </a:rPr>
              <a:t>Prepare/submit receive approval for submittals</a:t>
            </a:r>
          </a:p>
          <a:p>
            <a:pPr lvl="1"/>
            <a:r>
              <a:rPr lang="en-US" dirty="0">
                <a:latin typeface="+mn-lt"/>
              </a:rPr>
              <a:t>Procure components needed for construction</a:t>
            </a:r>
          </a:p>
          <a:p>
            <a:r>
              <a:rPr lang="en-US" dirty="0">
                <a:latin typeface="+mn-lt"/>
              </a:rPr>
              <a:t>Pre-Outage Construction – Work not affecting shielding- December 2022</a:t>
            </a:r>
          </a:p>
          <a:p>
            <a:pPr lvl="1"/>
            <a:r>
              <a:rPr lang="en-US" dirty="0">
                <a:latin typeface="+mn-lt"/>
              </a:rPr>
              <a:t>Mobilize to site, set office trailer</a:t>
            </a:r>
          </a:p>
          <a:p>
            <a:pPr lvl="1"/>
            <a:r>
              <a:rPr lang="en-US" dirty="0">
                <a:latin typeface="+mn-lt"/>
              </a:rPr>
              <a:t>Remove and dispose of fence</a:t>
            </a:r>
          </a:p>
          <a:p>
            <a:pPr lvl="1"/>
            <a:r>
              <a:rPr lang="en-US" dirty="0">
                <a:latin typeface="+mn-lt"/>
              </a:rPr>
              <a:t>Site layout</a:t>
            </a:r>
          </a:p>
          <a:p>
            <a:pPr lvl="1"/>
            <a:r>
              <a:rPr lang="en-US" dirty="0">
                <a:latin typeface="+mn-lt"/>
              </a:rPr>
              <a:t>Set up erosion control</a:t>
            </a:r>
          </a:p>
          <a:p>
            <a:pPr lvl="1"/>
            <a:r>
              <a:rPr lang="en-US" dirty="0">
                <a:latin typeface="+mn-lt"/>
              </a:rPr>
              <a:t>Improve drainage from site</a:t>
            </a:r>
          </a:p>
          <a:p>
            <a:pPr lvl="1"/>
            <a:r>
              <a:rPr lang="en-US" dirty="0">
                <a:latin typeface="+mn-lt"/>
              </a:rPr>
              <a:t>Minor excavation not impacting shielding</a:t>
            </a:r>
          </a:p>
          <a:p>
            <a:pPr lvl="1"/>
            <a:r>
              <a:rPr lang="en-US" dirty="0">
                <a:latin typeface="+mn-lt"/>
              </a:rPr>
              <a:t>Pre-tie rebar</a:t>
            </a:r>
          </a:p>
          <a:p>
            <a:pPr lvl="1"/>
            <a:r>
              <a:rPr lang="en-US" dirty="0">
                <a:latin typeface="+mn-lt"/>
              </a:rPr>
              <a:t>Start building forms</a:t>
            </a:r>
          </a:p>
        </p:txBody>
      </p:sp>
    </p:spTree>
    <p:extLst>
      <p:ext uri="{BB962C8B-B14F-4D97-AF65-F5344CB8AC3E}">
        <p14:creationId xmlns:p14="http://schemas.microsoft.com/office/powerpoint/2010/main" val="148249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a:t>
            </a:r>
          </a:p>
        </p:txBody>
      </p:sp>
      <p:sp>
        <p:nvSpPr>
          <p:cNvPr id="3" name="Content Placeholder 2"/>
          <p:cNvSpPr>
            <a:spLocks noGrp="1"/>
          </p:cNvSpPr>
          <p:nvPr>
            <p:ph idx="1"/>
          </p:nvPr>
        </p:nvSpPr>
        <p:spPr>
          <a:xfrm>
            <a:off x="448055" y="925438"/>
            <a:ext cx="11430000" cy="5355074"/>
          </a:xfrm>
        </p:spPr>
        <p:txBody>
          <a:bodyPr/>
          <a:lstStyle/>
          <a:p>
            <a:pPr marL="288925" lvl="1">
              <a:buFont typeface="Century Gothic" panose="020B0502020202020204" pitchFamily="34" charset="0"/>
              <a:buChar char="•"/>
            </a:pPr>
            <a:r>
              <a:rPr lang="en-US" sz="2800" dirty="0">
                <a:latin typeface="Century Gothic" panose="020B0502020202020204" pitchFamily="34" charset="0"/>
                <a:cs typeface="+mn-cs"/>
              </a:rPr>
              <a:t>Ring-to-Target Beam Transport (RTBT) Stub facilitates future accelerator tunnel connection for Second Target Station (STS) </a:t>
            </a:r>
          </a:p>
          <a:p>
            <a:r>
              <a:rPr lang="en-US" dirty="0"/>
              <a:t>P.6.2 Conventional Facilities Building Modifications</a:t>
            </a:r>
          </a:p>
          <a:p>
            <a:pPr lvl="1">
              <a:lnSpc>
                <a:spcPct val="100000"/>
              </a:lnSpc>
              <a:spcBef>
                <a:spcPts val="1200"/>
              </a:spcBef>
            </a:pPr>
            <a:r>
              <a:rPr lang="en-US" dirty="0"/>
              <a:t>P.6.2.1 Klystron Gallery Building Modifications</a:t>
            </a:r>
          </a:p>
          <a:p>
            <a:pPr lvl="1">
              <a:lnSpc>
                <a:spcPct val="100000"/>
              </a:lnSpc>
              <a:spcBef>
                <a:spcPts val="1200"/>
              </a:spcBef>
            </a:pPr>
            <a:r>
              <a:rPr lang="en-US" b="1" dirty="0"/>
              <a:t>P.6.2.2 RTBT Modifications   Scope in this presentation</a:t>
            </a:r>
          </a:p>
          <a:p>
            <a:pPr lvl="1">
              <a:lnSpc>
                <a:spcPct val="100000"/>
              </a:lnSpc>
              <a:spcBef>
                <a:spcPts val="1200"/>
              </a:spcBef>
            </a:pPr>
            <a:r>
              <a:rPr lang="en-US" dirty="0"/>
              <a:t>P.6.2.3 HVAC Controls</a:t>
            </a:r>
          </a:p>
        </p:txBody>
      </p:sp>
      <p:sp>
        <p:nvSpPr>
          <p:cNvPr id="7" name="Rectangle: Rounded Corners 6">
            <a:extLst>
              <a:ext uri="{FF2B5EF4-FFF2-40B4-BE49-F238E27FC236}">
                <a16:creationId xmlns:a16="http://schemas.microsoft.com/office/drawing/2014/main" id="{21E946EF-6064-463C-BD89-03E2103C4836}"/>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
        <p:nvSpPr>
          <p:cNvPr id="10" name="Rectangle: Rounded Corners 3">
            <a:extLst>
              <a:ext uri="{FF2B5EF4-FFF2-40B4-BE49-F238E27FC236}">
                <a16:creationId xmlns:a16="http://schemas.microsoft.com/office/drawing/2014/main" id="{F607143D-654E-A943-BCA3-AC1DDBB37025}"/>
              </a:ext>
            </a:extLst>
          </p:cNvPr>
          <p:cNvSpPr/>
          <p:nvPr/>
        </p:nvSpPr>
        <p:spPr>
          <a:xfrm>
            <a:off x="1149004" y="2858447"/>
            <a:ext cx="3838632" cy="419670"/>
          </a:xfrm>
          <a:prstGeom prst="roundRect">
            <a:avLst/>
          </a:prstGeom>
          <a:noFill/>
          <a:ln w="38100">
            <a:solidFill>
              <a:srgbClr val="00B05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rgbClr val="00B0F0"/>
              </a:solidFill>
            </a:endParaRPr>
          </a:p>
        </p:txBody>
      </p:sp>
      <p:sp>
        <p:nvSpPr>
          <p:cNvPr id="11" name="Rectangle: Rounded Corners 20">
            <a:extLst>
              <a:ext uri="{FF2B5EF4-FFF2-40B4-BE49-F238E27FC236}">
                <a16:creationId xmlns:a16="http://schemas.microsoft.com/office/drawing/2014/main" id="{40D88F2F-4B09-C34F-90BC-01BDFFAB913A}"/>
              </a:ext>
            </a:extLst>
          </p:cNvPr>
          <p:cNvSpPr/>
          <p:nvPr/>
        </p:nvSpPr>
        <p:spPr>
          <a:xfrm>
            <a:off x="9663812" y="1903283"/>
            <a:ext cx="1279860" cy="290619"/>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400" b="1" dirty="0">
                <a:solidFill>
                  <a:schemeClr val="bg1"/>
                </a:solidFill>
              </a:rPr>
              <a:t>B4-1 Connell </a:t>
            </a:r>
          </a:p>
        </p:txBody>
      </p:sp>
      <p:sp>
        <p:nvSpPr>
          <p:cNvPr id="12" name="Rectangle: Rounded Corners 20">
            <a:extLst>
              <a:ext uri="{FF2B5EF4-FFF2-40B4-BE49-F238E27FC236}">
                <a16:creationId xmlns:a16="http://schemas.microsoft.com/office/drawing/2014/main" id="{FBB6C794-19F7-2B4B-92BD-0291551EE01D}"/>
              </a:ext>
            </a:extLst>
          </p:cNvPr>
          <p:cNvSpPr/>
          <p:nvPr/>
        </p:nvSpPr>
        <p:spPr>
          <a:xfrm>
            <a:off x="4688634" y="3457665"/>
            <a:ext cx="1279860" cy="290619"/>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400" b="1" dirty="0">
                <a:solidFill>
                  <a:schemeClr val="bg1"/>
                </a:solidFill>
              </a:rPr>
              <a:t>B4-4 Williams </a:t>
            </a:r>
          </a:p>
        </p:txBody>
      </p:sp>
      <p:sp>
        <p:nvSpPr>
          <p:cNvPr id="8" name="Rectangle: Rounded Corners 20">
            <a:extLst>
              <a:ext uri="{FF2B5EF4-FFF2-40B4-BE49-F238E27FC236}">
                <a16:creationId xmlns:a16="http://schemas.microsoft.com/office/drawing/2014/main" id="{29F77035-92DF-5C4C-9361-39248EF328B3}"/>
              </a:ext>
            </a:extLst>
          </p:cNvPr>
          <p:cNvSpPr/>
          <p:nvPr/>
        </p:nvSpPr>
        <p:spPr>
          <a:xfrm>
            <a:off x="7970685" y="2434824"/>
            <a:ext cx="1279860" cy="290619"/>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400" b="1" dirty="0">
                <a:solidFill>
                  <a:schemeClr val="bg1"/>
                </a:solidFill>
              </a:rPr>
              <a:t>B4-2 Santee </a:t>
            </a:r>
          </a:p>
        </p:txBody>
      </p:sp>
    </p:spTree>
    <p:extLst>
      <p:ext uri="{BB962C8B-B14F-4D97-AF65-F5344CB8AC3E}">
        <p14:creationId xmlns:p14="http://schemas.microsoft.com/office/powerpoint/2010/main" val="594021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D90F4-89B9-4F21-9DF3-20492B989302}"/>
              </a:ext>
            </a:extLst>
          </p:cNvPr>
          <p:cNvSpPr>
            <a:spLocks noGrp="1"/>
          </p:cNvSpPr>
          <p:nvPr>
            <p:ph type="title"/>
          </p:nvPr>
        </p:nvSpPr>
        <p:spPr>
          <a:xfrm>
            <a:off x="838200" y="365125"/>
            <a:ext cx="10515600" cy="650875"/>
          </a:xfrm>
        </p:spPr>
        <p:txBody>
          <a:bodyPr>
            <a:normAutofit/>
          </a:bodyPr>
          <a:lstStyle/>
          <a:p>
            <a:r>
              <a:rPr lang="en-US" dirty="0"/>
              <a:t>Phase 2 Shutdown Work</a:t>
            </a:r>
          </a:p>
        </p:txBody>
      </p:sp>
      <p:sp>
        <p:nvSpPr>
          <p:cNvPr id="6" name="Rectangle: Rounded Corners 6">
            <a:extLst>
              <a:ext uri="{FF2B5EF4-FFF2-40B4-BE49-F238E27FC236}">
                <a16:creationId xmlns:a16="http://schemas.microsoft.com/office/drawing/2014/main" id="{316CFAAC-2864-5740-9281-1B6675DD53E8}"/>
              </a:ext>
            </a:extLst>
          </p:cNvPr>
          <p:cNvSpPr/>
          <p:nvPr/>
        </p:nvSpPr>
        <p:spPr>
          <a:xfrm>
            <a:off x="9872830" y="387532"/>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Charges:</a:t>
            </a:r>
            <a:r>
              <a:rPr lang="en-US" b="1" baseline="0" dirty="0">
                <a:solidFill>
                  <a:schemeClr val="bg1"/>
                </a:solidFill>
              </a:rPr>
              <a:t> 1,4</a:t>
            </a:r>
            <a:endParaRPr lang="en-US" b="1" dirty="0">
              <a:solidFill>
                <a:schemeClr val="bg1"/>
              </a:solidFill>
            </a:endParaRPr>
          </a:p>
        </p:txBody>
      </p:sp>
      <p:pic>
        <p:nvPicPr>
          <p:cNvPr id="7" name="Content Placeholder 6">
            <a:extLst>
              <a:ext uri="{FF2B5EF4-FFF2-40B4-BE49-F238E27FC236}">
                <a16:creationId xmlns:a16="http://schemas.microsoft.com/office/drawing/2014/main" id="{6C91C183-2E81-EC4F-8B2A-975B0D8B356A}"/>
              </a:ext>
            </a:extLst>
          </p:cNvPr>
          <p:cNvPicPr>
            <a:picLocks noGrp="1"/>
          </p:cNvPicPr>
          <p:nvPr>
            <p:ph idx="1"/>
          </p:nvPr>
        </p:nvPicPr>
        <p:blipFill>
          <a:blip r:embed="rId2" cstate="print">
            <a:extLst>
              <a:ext uri="{28A0092B-C50C-407E-A947-70E740481C1C}">
                <a14:useLocalDpi xmlns:a14="http://schemas.microsoft.com/office/drawing/2010/main"/>
              </a:ext>
            </a:extLst>
          </a:blip>
          <a:stretch>
            <a:fillRect/>
          </a:stretch>
        </p:blipFill>
        <p:spPr bwMode="auto">
          <a:xfrm>
            <a:off x="534156" y="2778125"/>
            <a:ext cx="3911726" cy="3129381"/>
          </a:xfrm>
          <a:prstGeom prst="rect">
            <a:avLst/>
          </a:prstGeom>
          <a:noFill/>
          <a:ln>
            <a:noFill/>
          </a:ln>
        </p:spPr>
      </p:pic>
      <p:pic>
        <p:nvPicPr>
          <p:cNvPr id="5" name="Picture 4">
            <a:extLst>
              <a:ext uri="{FF2B5EF4-FFF2-40B4-BE49-F238E27FC236}">
                <a16:creationId xmlns:a16="http://schemas.microsoft.com/office/drawing/2014/main" id="{25CA8092-DC15-DB46-BF4A-173247C462FF}"/>
              </a:ext>
            </a:extLst>
          </p:cNvPr>
          <p:cNvPicPr/>
          <p:nvPr/>
        </p:nvPicPr>
        <p:blipFill>
          <a:blip r:embed="rId3" cstate="print">
            <a:extLst>
              <a:ext uri="{28A0092B-C50C-407E-A947-70E740481C1C}">
                <a14:useLocalDpi xmlns:a14="http://schemas.microsoft.com/office/drawing/2010/main"/>
              </a:ext>
            </a:extLst>
          </a:blip>
          <a:stretch>
            <a:fillRect/>
          </a:stretch>
        </p:blipFill>
        <p:spPr bwMode="auto">
          <a:xfrm>
            <a:off x="4626321" y="2778125"/>
            <a:ext cx="3920641" cy="3129381"/>
          </a:xfrm>
          <a:prstGeom prst="rect">
            <a:avLst/>
          </a:prstGeom>
          <a:noFill/>
          <a:ln>
            <a:noFill/>
          </a:ln>
        </p:spPr>
      </p:pic>
      <p:pic>
        <p:nvPicPr>
          <p:cNvPr id="8" name="Picture 7">
            <a:extLst>
              <a:ext uri="{FF2B5EF4-FFF2-40B4-BE49-F238E27FC236}">
                <a16:creationId xmlns:a16="http://schemas.microsoft.com/office/drawing/2014/main" id="{5B3A47EE-8770-CC45-AFE9-D600327C8042}"/>
              </a:ext>
            </a:extLst>
          </p:cNvPr>
          <p:cNvPicPr/>
          <p:nvPr/>
        </p:nvPicPr>
        <p:blipFill>
          <a:blip r:embed="rId4" cstate="print">
            <a:extLst>
              <a:ext uri="{28A0092B-C50C-407E-A947-70E740481C1C}">
                <a14:useLocalDpi xmlns:a14="http://schemas.microsoft.com/office/drawing/2010/main"/>
              </a:ext>
            </a:extLst>
          </a:blip>
          <a:stretch>
            <a:fillRect/>
          </a:stretch>
        </p:blipFill>
        <p:spPr bwMode="auto">
          <a:xfrm>
            <a:off x="8690078" y="2770205"/>
            <a:ext cx="3234318" cy="3349407"/>
          </a:xfrm>
          <a:prstGeom prst="rect">
            <a:avLst/>
          </a:prstGeom>
          <a:noFill/>
          <a:ln>
            <a:noFill/>
          </a:ln>
        </p:spPr>
      </p:pic>
      <p:sp>
        <p:nvSpPr>
          <p:cNvPr id="4" name="Rectangle 3">
            <a:extLst>
              <a:ext uri="{FF2B5EF4-FFF2-40B4-BE49-F238E27FC236}">
                <a16:creationId xmlns:a16="http://schemas.microsoft.com/office/drawing/2014/main" id="{54BFC6D7-E6E0-2247-B270-1D238FAB7740}"/>
              </a:ext>
            </a:extLst>
          </p:cNvPr>
          <p:cNvSpPr/>
          <p:nvPr/>
        </p:nvSpPr>
        <p:spPr>
          <a:xfrm>
            <a:off x="1386517" y="2053164"/>
            <a:ext cx="2473754" cy="430887"/>
          </a:xfrm>
          <a:prstGeom prst="rect">
            <a:avLst/>
          </a:prstGeom>
        </p:spPr>
        <p:txBody>
          <a:bodyPr wrap="none">
            <a:spAutoFit/>
          </a:bodyPr>
          <a:lstStyle/>
          <a:p>
            <a:r>
              <a:rPr lang="en-US" sz="2200" dirty="0">
                <a:latin typeface="+mj-lt"/>
              </a:rPr>
              <a:t>Initial Excavation</a:t>
            </a:r>
          </a:p>
        </p:txBody>
      </p:sp>
      <p:sp>
        <p:nvSpPr>
          <p:cNvPr id="9" name="TextBox 8">
            <a:extLst>
              <a:ext uri="{FF2B5EF4-FFF2-40B4-BE49-F238E27FC236}">
                <a16:creationId xmlns:a16="http://schemas.microsoft.com/office/drawing/2014/main" id="{CC3FBE54-A70C-EF46-A115-A78352FAC680}"/>
              </a:ext>
            </a:extLst>
          </p:cNvPr>
          <p:cNvSpPr txBox="1"/>
          <p:nvPr/>
        </p:nvSpPr>
        <p:spPr>
          <a:xfrm>
            <a:off x="4118659" y="2091607"/>
            <a:ext cx="5181227" cy="397032"/>
          </a:xfrm>
          <a:prstGeom prst="rect">
            <a:avLst/>
          </a:prstGeom>
          <a:noFill/>
        </p:spPr>
        <p:txBody>
          <a:bodyPr wrap="none" rtlCol="0">
            <a:spAutoFit/>
          </a:bodyPr>
          <a:lstStyle/>
          <a:p>
            <a:pPr algn="l">
              <a:lnSpc>
                <a:spcPct val="90000"/>
              </a:lnSpc>
            </a:pPr>
            <a:r>
              <a:rPr lang="en-US" sz="2200" dirty="0">
                <a:latin typeface="+mn-lt"/>
              </a:rPr>
              <a:t>Final Excavation &amp; Stub Construction</a:t>
            </a:r>
          </a:p>
        </p:txBody>
      </p:sp>
      <p:sp>
        <p:nvSpPr>
          <p:cNvPr id="10" name="TextBox 9">
            <a:extLst>
              <a:ext uri="{FF2B5EF4-FFF2-40B4-BE49-F238E27FC236}">
                <a16:creationId xmlns:a16="http://schemas.microsoft.com/office/drawing/2014/main" id="{BA50CEBB-480E-0A46-A7D7-B141778A9DBE}"/>
              </a:ext>
            </a:extLst>
          </p:cNvPr>
          <p:cNvSpPr txBox="1"/>
          <p:nvPr/>
        </p:nvSpPr>
        <p:spPr>
          <a:xfrm>
            <a:off x="9537135" y="2105667"/>
            <a:ext cx="2008883" cy="397032"/>
          </a:xfrm>
          <a:prstGeom prst="rect">
            <a:avLst/>
          </a:prstGeom>
          <a:noFill/>
        </p:spPr>
        <p:txBody>
          <a:bodyPr wrap="none" rtlCol="0">
            <a:spAutoFit/>
          </a:bodyPr>
          <a:lstStyle/>
          <a:p>
            <a:pPr algn="l">
              <a:lnSpc>
                <a:spcPct val="90000"/>
              </a:lnSpc>
            </a:pPr>
            <a:r>
              <a:rPr lang="en-US" sz="2200" dirty="0">
                <a:latin typeface="+mn-lt"/>
              </a:rPr>
              <a:t>Final Grading</a:t>
            </a:r>
          </a:p>
        </p:txBody>
      </p:sp>
    </p:spTree>
    <p:extLst>
      <p:ext uri="{BB962C8B-B14F-4D97-AF65-F5344CB8AC3E}">
        <p14:creationId xmlns:p14="http://schemas.microsoft.com/office/powerpoint/2010/main" val="2017040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00DC5-C229-44C3-AFAC-764146B9001A}"/>
              </a:ext>
            </a:extLst>
          </p:cNvPr>
          <p:cNvSpPr>
            <a:spLocks noGrp="1"/>
          </p:cNvSpPr>
          <p:nvPr>
            <p:ph type="title"/>
          </p:nvPr>
        </p:nvSpPr>
        <p:spPr/>
        <p:txBody>
          <a:bodyPr/>
          <a:lstStyle/>
          <a:p>
            <a:r>
              <a:rPr lang="en-US" dirty="0"/>
              <a:t>Phase 3 - Post Outage Work</a:t>
            </a:r>
          </a:p>
        </p:txBody>
      </p:sp>
      <p:sp>
        <p:nvSpPr>
          <p:cNvPr id="3" name="Content Placeholder 2">
            <a:extLst>
              <a:ext uri="{FF2B5EF4-FFF2-40B4-BE49-F238E27FC236}">
                <a16:creationId xmlns:a16="http://schemas.microsoft.com/office/drawing/2014/main" id="{611D5669-2910-4B6E-A178-E36D67C86ADF}"/>
              </a:ext>
            </a:extLst>
          </p:cNvPr>
          <p:cNvSpPr>
            <a:spLocks noGrp="1"/>
          </p:cNvSpPr>
          <p:nvPr>
            <p:ph idx="1"/>
          </p:nvPr>
        </p:nvSpPr>
        <p:spPr>
          <a:xfrm>
            <a:off x="268224" y="1073792"/>
            <a:ext cx="11523520" cy="4630384"/>
          </a:xfrm>
        </p:spPr>
        <p:txBody>
          <a:bodyPr/>
          <a:lstStyle/>
          <a:p>
            <a:r>
              <a:rPr lang="en-US" dirty="0">
                <a:latin typeface="+mn-lt"/>
              </a:rPr>
              <a:t>Topsoil installation, final grading, seed and straw above liner</a:t>
            </a:r>
          </a:p>
          <a:p>
            <a:r>
              <a:rPr lang="en-US" dirty="0">
                <a:latin typeface="+mn-lt"/>
              </a:rPr>
              <a:t>PPS conduit installation </a:t>
            </a:r>
          </a:p>
          <a:p>
            <a:r>
              <a:rPr lang="en-US" dirty="0">
                <a:latin typeface="+mn-lt"/>
              </a:rPr>
              <a:t>Site restoration</a:t>
            </a:r>
          </a:p>
          <a:p>
            <a:r>
              <a:rPr lang="en-US" dirty="0">
                <a:latin typeface="+mn-lt"/>
              </a:rPr>
              <a:t>Demobilization, as-builts, and close-out submittals</a:t>
            </a:r>
          </a:p>
          <a:p>
            <a:r>
              <a:rPr lang="en-US" dirty="0">
                <a:latin typeface="+mn-lt"/>
              </a:rPr>
              <a:t>PPS installation by others</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EC8EB0A4-FB2E-4E54-A92E-7D8DBB1DB530}"/>
              </a:ext>
            </a:extLst>
          </p:cNvPr>
          <p:cNvPicPr>
            <a:picLocks noChangeAspect="1"/>
          </p:cNvPicPr>
          <p:nvPr/>
        </p:nvPicPr>
        <p:blipFill>
          <a:blip r:embed="rId2"/>
          <a:stretch>
            <a:fillRect/>
          </a:stretch>
        </p:blipFill>
        <p:spPr>
          <a:xfrm>
            <a:off x="9640634" y="318106"/>
            <a:ext cx="1786283" cy="493819"/>
          </a:xfrm>
          <a:prstGeom prst="rect">
            <a:avLst/>
          </a:prstGeom>
        </p:spPr>
      </p:pic>
    </p:spTree>
    <p:extLst>
      <p:ext uri="{BB962C8B-B14F-4D97-AF65-F5344CB8AC3E}">
        <p14:creationId xmlns:p14="http://schemas.microsoft.com/office/powerpoint/2010/main" val="3547617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Estimate Development	for FPSC</a:t>
            </a:r>
          </a:p>
        </p:txBody>
      </p:sp>
      <p:sp>
        <p:nvSpPr>
          <p:cNvPr id="3" name="Content Placeholder 2"/>
          <p:cNvSpPr>
            <a:spLocks noGrp="1"/>
          </p:cNvSpPr>
          <p:nvPr>
            <p:ph idx="1"/>
          </p:nvPr>
        </p:nvSpPr>
        <p:spPr/>
        <p:txBody>
          <a:bodyPr/>
          <a:lstStyle/>
          <a:p>
            <a:r>
              <a:rPr lang="en-US" dirty="0"/>
              <a:t>AE provided estimate which was reviewed by project staff, subcontracted CM and ORNL Engineering</a:t>
            </a:r>
          </a:p>
          <a:p>
            <a:r>
              <a:rPr lang="en-US" dirty="0"/>
              <a:t>Experience with Klystron Gallery bids led to updating AE estimate as follows:</a:t>
            </a:r>
          </a:p>
          <a:p>
            <a:pPr lvl="1"/>
            <a:r>
              <a:rPr lang="en-US" dirty="0"/>
              <a:t>Added markups to subcontractors</a:t>
            </a:r>
          </a:p>
          <a:p>
            <a:pPr lvl="1"/>
            <a:r>
              <a:rPr lang="en-US" dirty="0"/>
              <a:t>Increased markups on FPSC to match Klystron Gallery bid</a:t>
            </a:r>
          </a:p>
          <a:p>
            <a:r>
              <a:rPr lang="en-US" dirty="0"/>
              <a:t>Estimate includes an allowance for tight schedule risk as suggested in prior reviews</a:t>
            </a:r>
          </a:p>
          <a:p>
            <a:r>
              <a:rPr lang="en-US" sz="2800" dirty="0"/>
              <a:t>Estimate and support costs consider extended work week</a:t>
            </a:r>
          </a:p>
          <a:p>
            <a:endParaRPr lang="en-US" dirty="0"/>
          </a:p>
        </p:txBody>
      </p:sp>
      <p:sp>
        <p:nvSpPr>
          <p:cNvPr id="7" name="Rectangle: Rounded Corners 6">
            <a:extLst>
              <a:ext uri="{FF2B5EF4-FFF2-40B4-BE49-F238E27FC236}">
                <a16:creationId xmlns:a16="http://schemas.microsoft.com/office/drawing/2014/main" id="{78531360-BAC5-4907-AB4D-63CA2713036D}"/>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2985580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and Schedule</a:t>
            </a:r>
          </a:p>
        </p:txBody>
      </p:sp>
      <p:sp>
        <p:nvSpPr>
          <p:cNvPr id="5" name="Rectangle: Rounded Corners 4">
            <a:extLst>
              <a:ext uri="{FF2B5EF4-FFF2-40B4-BE49-F238E27FC236}">
                <a16:creationId xmlns:a16="http://schemas.microsoft.com/office/drawing/2014/main" id="{0E3CB666-6861-4FF8-8576-B5A604116565}"/>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pic>
        <p:nvPicPr>
          <p:cNvPr id="10" name="Content Placeholder 14">
            <a:extLst>
              <a:ext uri="{FF2B5EF4-FFF2-40B4-BE49-F238E27FC236}">
                <a16:creationId xmlns:a16="http://schemas.microsoft.com/office/drawing/2014/main" id="{3670D1B2-288C-4038-A440-BFA9E6BDC726}"/>
              </a:ext>
            </a:extLst>
          </p:cNvPr>
          <p:cNvPicPr>
            <a:picLocks noGrp="1" noChangeAspect="1"/>
          </p:cNvPicPr>
          <p:nvPr>
            <p:ph idx="1"/>
          </p:nvPr>
        </p:nvPicPr>
        <p:blipFill>
          <a:blip r:embed="rId2"/>
          <a:stretch>
            <a:fillRect/>
          </a:stretch>
        </p:blipFill>
        <p:spPr>
          <a:xfrm>
            <a:off x="381000" y="955516"/>
            <a:ext cx="11430000" cy="850165"/>
          </a:xfrm>
          <a:prstGeom prst="rect">
            <a:avLst/>
          </a:prstGeom>
        </p:spPr>
      </p:pic>
      <p:pic>
        <p:nvPicPr>
          <p:cNvPr id="11" name="Content Placeholder 11">
            <a:extLst>
              <a:ext uri="{FF2B5EF4-FFF2-40B4-BE49-F238E27FC236}">
                <a16:creationId xmlns:a16="http://schemas.microsoft.com/office/drawing/2014/main" id="{6849D182-E973-4FB7-8613-77295860682A}"/>
              </a:ext>
            </a:extLst>
          </p:cNvPr>
          <p:cNvPicPr>
            <a:picLocks noChangeAspect="1"/>
          </p:cNvPicPr>
          <p:nvPr/>
        </p:nvPicPr>
        <p:blipFill>
          <a:blip r:embed="rId3"/>
          <a:stretch>
            <a:fillRect/>
          </a:stretch>
        </p:blipFill>
        <p:spPr bwMode="auto">
          <a:xfrm>
            <a:off x="381000" y="2126485"/>
            <a:ext cx="11430000" cy="722362"/>
          </a:xfrm>
          <a:prstGeom prst="rect">
            <a:avLst/>
          </a:prstGeom>
          <a:noFill/>
          <a:ln w="9525">
            <a:noFill/>
            <a:miter lim="800000"/>
            <a:headEnd/>
            <a:tailEnd/>
          </a:ln>
        </p:spPr>
      </p:pic>
      <p:pic>
        <p:nvPicPr>
          <p:cNvPr id="12" name="Content Placeholder 8">
            <a:extLst>
              <a:ext uri="{FF2B5EF4-FFF2-40B4-BE49-F238E27FC236}">
                <a16:creationId xmlns:a16="http://schemas.microsoft.com/office/drawing/2014/main" id="{4CB83F64-B996-4C0F-A5A7-B0CF2394BA7D}"/>
              </a:ext>
            </a:extLst>
          </p:cNvPr>
          <p:cNvPicPr>
            <a:picLocks noChangeAspect="1"/>
          </p:cNvPicPr>
          <p:nvPr/>
        </p:nvPicPr>
        <p:blipFill>
          <a:blip r:embed="rId4"/>
          <a:stretch>
            <a:fillRect/>
          </a:stretch>
        </p:blipFill>
        <p:spPr bwMode="auto">
          <a:xfrm>
            <a:off x="1514475" y="3315345"/>
            <a:ext cx="9163050" cy="895350"/>
          </a:xfrm>
          <a:prstGeom prst="rect">
            <a:avLst/>
          </a:prstGeom>
          <a:noFill/>
          <a:ln w="9525">
            <a:noFill/>
            <a:miter lim="800000"/>
            <a:headEnd/>
            <a:tailEnd/>
          </a:ln>
        </p:spPr>
      </p:pic>
      <p:pic>
        <p:nvPicPr>
          <p:cNvPr id="13" name="Content Placeholder 8">
            <a:extLst>
              <a:ext uri="{FF2B5EF4-FFF2-40B4-BE49-F238E27FC236}">
                <a16:creationId xmlns:a16="http://schemas.microsoft.com/office/drawing/2014/main" id="{25A8BF1E-BEB2-44C3-BDA9-DD7EC007A533}"/>
              </a:ext>
            </a:extLst>
          </p:cNvPr>
          <p:cNvPicPr>
            <a:picLocks noChangeAspect="1"/>
          </p:cNvPicPr>
          <p:nvPr/>
        </p:nvPicPr>
        <p:blipFill>
          <a:blip r:embed="rId5"/>
          <a:stretch>
            <a:fillRect/>
          </a:stretch>
        </p:blipFill>
        <p:spPr bwMode="auto">
          <a:xfrm>
            <a:off x="1514475" y="4677193"/>
            <a:ext cx="9163050" cy="1263650"/>
          </a:xfrm>
          <a:prstGeom prst="rect">
            <a:avLst/>
          </a:prstGeom>
          <a:noFill/>
          <a:ln w="9525">
            <a:noFill/>
            <a:miter lim="800000"/>
            <a:headEnd/>
            <a:tailEnd/>
          </a:ln>
        </p:spPr>
      </p:pic>
    </p:spTree>
    <p:extLst>
      <p:ext uri="{BB962C8B-B14F-4D97-AF65-F5344CB8AC3E}">
        <p14:creationId xmlns:p14="http://schemas.microsoft.com/office/powerpoint/2010/main" val="1898978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066F2A-81A2-4BB8-9448-732309B18C3B}"/>
              </a:ext>
            </a:extLst>
          </p:cNvPr>
          <p:cNvSpPr>
            <a:spLocks noGrp="1"/>
          </p:cNvSpPr>
          <p:nvPr>
            <p:ph type="title"/>
          </p:nvPr>
        </p:nvSpPr>
        <p:spPr>
          <a:xfrm>
            <a:off x="430213" y="274638"/>
            <a:ext cx="11430000" cy="539750"/>
          </a:xfrm>
        </p:spPr>
        <p:txBody>
          <a:bodyPr/>
          <a:lstStyle/>
          <a:p>
            <a:r>
              <a:rPr lang="en-US" dirty="0"/>
              <a:t>Cost and Schedule</a:t>
            </a:r>
          </a:p>
        </p:txBody>
      </p:sp>
      <p:sp>
        <p:nvSpPr>
          <p:cNvPr id="5" name="Rectangle: Rounded Corners 4">
            <a:extLst>
              <a:ext uri="{FF2B5EF4-FFF2-40B4-BE49-F238E27FC236}">
                <a16:creationId xmlns:a16="http://schemas.microsoft.com/office/drawing/2014/main" id="{20265347-CFAB-4522-82C8-A36A6D140415}"/>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graphicFrame>
        <p:nvGraphicFramePr>
          <p:cNvPr id="7" name="Content Placeholder 20">
            <a:extLst>
              <a:ext uri="{FF2B5EF4-FFF2-40B4-BE49-F238E27FC236}">
                <a16:creationId xmlns:a16="http://schemas.microsoft.com/office/drawing/2014/main" id="{426CA232-F8FA-450D-B4FC-306F3BD6F718}"/>
              </a:ext>
            </a:extLst>
          </p:cNvPr>
          <p:cNvGraphicFramePr>
            <a:graphicFrameLocks noGrp="1"/>
          </p:cNvGraphicFramePr>
          <p:nvPr>
            <p:ph idx="1"/>
          </p:nvPr>
        </p:nvGraphicFramePr>
        <p:xfrm>
          <a:off x="447675" y="947738"/>
          <a:ext cx="11430000" cy="53546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37619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28B9A-2D8E-4ED1-95C5-CACE2A4AAA33}"/>
              </a:ext>
            </a:extLst>
          </p:cNvPr>
          <p:cNvSpPr>
            <a:spLocks noGrp="1"/>
          </p:cNvSpPr>
          <p:nvPr>
            <p:ph type="title"/>
          </p:nvPr>
        </p:nvSpPr>
        <p:spPr/>
        <p:txBody>
          <a:bodyPr/>
          <a:lstStyle/>
          <a:p>
            <a:r>
              <a:rPr lang="en-US" dirty="0"/>
              <a:t>Cost and Schedule</a:t>
            </a:r>
          </a:p>
        </p:txBody>
      </p:sp>
      <p:sp>
        <p:nvSpPr>
          <p:cNvPr id="5" name="Rectangle: Rounded Corners 4">
            <a:extLst>
              <a:ext uri="{FF2B5EF4-FFF2-40B4-BE49-F238E27FC236}">
                <a16:creationId xmlns:a16="http://schemas.microsoft.com/office/drawing/2014/main" id="{AEB3CFBD-60A8-459C-9E94-7AB983265B10}"/>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graphicFrame>
        <p:nvGraphicFramePr>
          <p:cNvPr id="7" name="Content Placeholder 18">
            <a:extLst>
              <a:ext uri="{FF2B5EF4-FFF2-40B4-BE49-F238E27FC236}">
                <a16:creationId xmlns:a16="http://schemas.microsoft.com/office/drawing/2014/main" id="{E3142D12-B410-4CC5-940D-5D5F647F8C4A}"/>
              </a:ext>
            </a:extLst>
          </p:cNvPr>
          <p:cNvGraphicFramePr>
            <a:graphicFrameLocks noGrp="1"/>
          </p:cNvGraphicFramePr>
          <p:nvPr>
            <p:ph idx="1"/>
          </p:nvPr>
        </p:nvGraphicFramePr>
        <p:xfrm>
          <a:off x="447675" y="947738"/>
          <a:ext cx="11430000" cy="53546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59313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Profile</a:t>
            </a:r>
          </a:p>
        </p:txBody>
      </p:sp>
      <p:pic>
        <p:nvPicPr>
          <p:cNvPr id="8" name="Picture 7">
            <a:extLst>
              <a:ext uri="{FF2B5EF4-FFF2-40B4-BE49-F238E27FC236}">
                <a16:creationId xmlns:a16="http://schemas.microsoft.com/office/drawing/2014/main" id="{52562F92-A14F-4EE6-AF6E-F41AC330CEC1}"/>
              </a:ext>
            </a:extLst>
          </p:cNvPr>
          <p:cNvPicPr>
            <a:picLocks noChangeAspect="1"/>
          </p:cNvPicPr>
          <p:nvPr/>
        </p:nvPicPr>
        <p:blipFill>
          <a:blip r:embed="rId2"/>
          <a:stretch>
            <a:fillRect/>
          </a:stretch>
        </p:blipFill>
        <p:spPr>
          <a:xfrm>
            <a:off x="1394675" y="1024735"/>
            <a:ext cx="9402650" cy="4808529"/>
          </a:xfrm>
          <a:prstGeom prst="rect">
            <a:avLst/>
          </a:prstGeom>
        </p:spPr>
      </p:pic>
      <p:sp>
        <p:nvSpPr>
          <p:cNvPr id="4" name="Rectangle: Rounded Corners 3">
            <a:extLst>
              <a:ext uri="{FF2B5EF4-FFF2-40B4-BE49-F238E27FC236}">
                <a16:creationId xmlns:a16="http://schemas.microsoft.com/office/drawing/2014/main" id="{5ADDE9CA-9C6A-4BAD-89EF-A247BE9C0A6F}"/>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4283527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Profile</a:t>
            </a:r>
          </a:p>
        </p:txBody>
      </p:sp>
      <p:pic>
        <p:nvPicPr>
          <p:cNvPr id="7" name="Picture 6">
            <a:extLst>
              <a:ext uri="{FF2B5EF4-FFF2-40B4-BE49-F238E27FC236}">
                <a16:creationId xmlns:a16="http://schemas.microsoft.com/office/drawing/2014/main" id="{0AEFBC80-697E-4EE9-B0D1-8846C1522A84}"/>
              </a:ext>
            </a:extLst>
          </p:cNvPr>
          <p:cNvPicPr>
            <a:picLocks noChangeAspect="1"/>
          </p:cNvPicPr>
          <p:nvPr/>
        </p:nvPicPr>
        <p:blipFill>
          <a:blip r:embed="rId2"/>
          <a:stretch>
            <a:fillRect/>
          </a:stretch>
        </p:blipFill>
        <p:spPr>
          <a:xfrm>
            <a:off x="1207499" y="976687"/>
            <a:ext cx="9777001" cy="4904626"/>
          </a:xfrm>
          <a:prstGeom prst="rect">
            <a:avLst/>
          </a:prstGeom>
        </p:spPr>
      </p:pic>
      <p:sp>
        <p:nvSpPr>
          <p:cNvPr id="4" name="Rectangle: Rounded Corners 3">
            <a:extLst>
              <a:ext uri="{FF2B5EF4-FFF2-40B4-BE49-F238E27FC236}">
                <a16:creationId xmlns:a16="http://schemas.microsoft.com/office/drawing/2014/main" id="{924758CF-CD7D-4B1C-93E2-F5C865C7C135}"/>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2043415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CBF9-D93D-4A7B-ADF6-041920F924A2}"/>
              </a:ext>
            </a:extLst>
          </p:cNvPr>
          <p:cNvSpPr>
            <a:spLocks noGrp="1"/>
          </p:cNvSpPr>
          <p:nvPr>
            <p:ph type="title"/>
          </p:nvPr>
        </p:nvSpPr>
        <p:spPr>
          <a:xfrm>
            <a:off x="283169" y="274320"/>
            <a:ext cx="12500733" cy="480131"/>
          </a:xfrm>
        </p:spPr>
        <p:txBody>
          <a:bodyPr/>
          <a:lstStyle/>
          <a:p>
            <a:r>
              <a:rPr lang="en-US" sz="2800" dirty="0"/>
              <a:t>CF Systems May 2021 Status Summary Schedule</a:t>
            </a:r>
          </a:p>
        </p:txBody>
      </p:sp>
      <p:sp>
        <p:nvSpPr>
          <p:cNvPr id="4" name="Rectangle: Rounded Corners 3">
            <a:extLst>
              <a:ext uri="{FF2B5EF4-FFF2-40B4-BE49-F238E27FC236}">
                <a16:creationId xmlns:a16="http://schemas.microsoft.com/office/drawing/2014/main" id="{19364530-A2AD-4B94-B498-53BAD9186CC3}"/>
              </a:ext>
            </a:extLst>
          </p:cNvPr>
          <p:cNvSpPr/>
          <p:nvPr/>
        </p:nvSpPr>
        <p:spPr>
          <a:xfrm>
            <a:off x="9982806" y="336481"/>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pic>
        <p:nvPicPr>
          <p:cNvPr id="7" name="Content Placeholder 6">
            <a:extLst>
              <a:ext uri="{FF2B5EF4-FFF2-40B4-BE49-F238E27FC236}">
                <a16:creationId xmlns:a16="http://schemas.microsoft.com/office/drawing/2014/main" id="{4B4C63BC-E933-490E-9B3C-5B967563FE52}"/>
              </a:ext>
            </a:extLst>
          </p:cNvPr>
          <p:cNvPicPr>
            <a:picLocks noGrp="1" noChangeAspect="1"/>
          </p:cNvPicPr>
          <p:nvPr>
            <p:ph idx="1"/>
          </p:nvPr>
        </p:nvPicPr>
        <p:blipFill>
          <a:blip r:embed="rId2"/>
          <a:stretch>
            <a:fillRect/>
          </a:stretch>
        </p:blipFill>
        <p:spPr>
          <a:xfrm>
            <a:off x="1341069" y="754451"/>
            <a:ext cx="9509862" cy="5354637"/>
          </a:xfrm>
          <a:prstGeom prst="rect">
            <a:avLst/>
          </a:prstGeom>
        </p:spPr>
      </p:pic>
    </p:spTree>
    <p:extLst>
      <p:ext uri="{BB962C8B-B14F-4D97-AF65-F5344CB8AC3E}">
        <p14:creationId xmlns:p14="http://schemas.microsoft.com/office/powerpoint/2010/main" val="1310782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FPSC Procurement Approach	</a:t>
            </a:r>
          </a:p>
        </p:txBody>
      </p:sp>
      <p:sp>
        <p:nvSpPr>
          <p:cNvPr id="3" name="Content Placeholder 2"/>
          <p:cNvSpPr>
            <a:spLocks noGrp="1"/>
          </p:cNvSpPr>
          <p:nvPr>
            <p:ph idx="1"/>
          </p:nvPr>
        </p:nvSpPr>
        <p:spPr/>
        <p:txBody>
          <a:bodyPr/>
          <a:lstStyle/>
          <a:p>
            <a:r>
              <a:rPr lang="en-US" sz="2400" dirty="0"/>
              <a:t>Timing of STS CM availability is uncertain</a:t>
            </a:r>
          </a:p>
          <a:p>
            <a:r>
              <a:rPr lang="en-US" sz="2400" b="1" dirty="0"/>
              <a:t>BASELINE-</a:t>
            </a:r>
            <a:r>
              <a:rPr lang="en-US" sz="2400" dirty="0"/>
              <a:t> PPU to provide Project and Construction Management  </a:t>
            </a:r>
          </a:p>
          <a:p>
            <a:pPr lvl="1"/>
            <a:r>
              <a:rPr lang="en-US" sz="2000" dirty="0"/>
              <a:t>Initiate contractor outreach including visits to qualified contractors to obtain appropriate bidders- February/March 2022</a:t>
            </a:r>
          </a:p>
          <a:p>
            <a:pPr lvl="1"/>
            <a:r>
              <a:rPr lang="en-US" sz="2000" dirty="0"/>
              <a:t>Consider available options for incentives or liquidated damages with procurement</a:t>
            </a:r>
          </a:p>
          <a:p>
            <a:pPr lvl="1"/>
            <a:r>
              <a:rPr lang="en-US" sz="2000" dirty="0"/>
              <a:t>Issue Solicitation - May 2022; Submissions June 2022</a:t>
            </a:r>
          </a:p>
          <a:p>
            <a:pPr lvl="1"/>
            <a:r>
              <a:rPr lang="en-US" sz="2000" dirty="0"/>
              <a:t>Select best value contract with the following key award criteria in descending order of importance: 1. Schedule approach including schedule mitigation, 2. Technical qualifications, and 3. Cost- Evaluate July 2022, Award Contract August 2022</a:t>
            </a:r>
          </a:p>
          <a:p>
            <a:r>
              <a:rPr lang="en-US" sz="2400" b="1" dirty="0"/>
              <a:t>ALTERNATE-</a:t>
            </a:r>
            <a:r>
              <a:rPr lang="en-US" sz="2400" dirty="0"/>
              <a:t> STS Construction Management (CM) with PPU PM </a:t>
            </a:r>
          </a:p>
          <a:p>
            <a:pPr lvl="1"/>
            <a:r>
              <a:rPr lang="en-US" sz="2000" dirty="0"/>
              <a:t>STS CM (estimated June 2022 award) will bid, award and execute the RTBT Stub construction contract</a:t>
            </a:r>
          </a:p>
          <a:p>
            <a:pPr lvl="2"/>
            <a:r>
              <a:rPr lang="en-US" sz="1800" dirty="0"/>
              <a:t>STS CM to perform outreach to ensure appropriate resources are utilized</a:t>
            </a:r>
          </a:p>
          <a:p>
            <a:pPr lvl="2"/>
            <a:r>
              <a:rPr lang="en-US" sz="1800" dirty="0"/>
              <a:t>STS CM will provide detailed planning to ensure schedule will be met</a:t>
            </a:r>
          </a:p>
          <a:p>
            <a:r>
              <a:rPr lang="en-US" sz="2400" dirty="0"/>
              <a:t>Decision point for procurement approach will be first quarter of FY 22</a:t>
            </a:r>
          </a:p>
          <a:p>
            <a:endParaRPr lang="en-US" sz="2400" dirty="0"/>
          </a:p>
          <a:p>
            <a:endParaRPr lang="en-US" sz="2400" dirty="0"/>
          </a:p>
        </p:txBody>
      </p:sp>
      <p:sp>
        <p:nvSpPr>
          <p:cNvPr id="7" name="Rectangle: Rounded Corners 6">
            <a:extLst>
              <a:ext uri="{FF2B5EF4-FFF2-40B4-BE49-F238E27FC236}">
                <a16:creationId xmlns:a16="http://schemas.microsoft.com/office/drawing/2014/main" id="{78531360-BAC5-4907-AB4D-63CA2713036D}"/>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2</a:t>
            </a:r>
            <a:endParaRPr lang="en-US" b="1" dirty="0">
              <a:solidFill>
                <a:schemeClr val="bg1"/>
              </a:solidFill>
            </a:endParaRPr>
          </a:p>
        </p:txBody>
      </p:sp>
    </p:spTree>
    <p:extLst>
      <p:ext uri="{BB962C8B-B14F-4D97-AF65-F5344CB8AC3E}">
        <p14:creationId xmlns:p14="http://schemas.microsoft.com/office/powerpoint/2010/main" val="4189983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619EEB-5155-41EA-83DD-8BC376405BD1}"/>
              </a:ext>
            </a:extLst>
          </p:cNvPr>
          <p:cNvPicPr>
            <a:picLocks noChangeAspect="1"/>
          </p:cNvPicPr>
          <p:nvPr/>
        </p:nvPicPr>
        <p:blipFill rotWithShape="1">
          <a:blip r:embed="rId2"/>
          <a:srcRect t="8059" r="7109" b="13030"/>
          <a:stretch/>
        </p:blipFill>
        <p:spPr>
          <a:xfrm>
            <a:off x="556591" y="808138"/>
            <a:ext cx="11092245" cy="5466824"/>
          </a:xfrm>
          <a:prstGeom prst="rect">
            <a:avLst/>
          </a:prstGeom>
        </p:spPr>
      </p:pic>
      <p:sp>
        <p:nvSpPr>
          <p:cNvPr id="5" name="TextBox 4">
            <a:extLst>
              <a:ext uri="{FF2B5EF4-FFF2-40B4-BE49-F238E27FC236}">
                <a16:creationId xmlns:a16="http://schemas.microsoft.com/office/drawing/2014/main" id="{37519207-97E4-429C-B8EC-820E188142A3}"/>
              </a:ext>
            </a:extLst>
          </p:cNvPr>
          <p:cNvSpPr txBox="1"/>
          <p:nvPr/>
        </p:nvSpPr>
        <p:spPr>
          <a:xfrm>
            <a:off x="337930" y="186141"/>
            <a:ext cx="11692145" cy="461665"/>
          </a:xfrm>
          <a:prstGeom prst="rect">
            <a:avLst/>
          </a:prstGeom>
          <a:noFill/>
        </p:spPr>
        <p:txBody>
          <a:bodyPr wrap="square" rtlCol="0">
            <a:spAutoFit/>
          </a:bodyPr>
          <a:lstStyle/>
          <a:p>
            <a:r>
              <a:rPr lang="en-US" sz="2400" dirty="0"/>
              <a:t>RTBT Stub Overview – </a:t>
            </a:r>
            <a:r>
              <a:rPr lang="en-US" sz="2400" dirty="0">
                <a:solidFill>
                  <a:schemeClr val="bg2">
                    <a:lumMod val="75000"/>
                  </a:schemeClr>
                </a:solidFill>
              </a:rPr>
              <a:t>Existing</a:t>
            </a:r>
            <a:r>
              <a:rPr lang="en-US" sz="2400" dirty="0"/>
              <a:t>/</a:t>
            </a:r>
            <a:r>
              <a:rPr lang="en-US" sz="2400" dirty="0">
                <a:solidFill>
                  <a:srgbClr val="FF9202"/>
                </a:solidFill>
              </a:rPr>
              <a:t>New</a:t>
            </a:r>
            <a:r>
              <a:rPr lang="en-US" sz="2400" dirty="0"/>
              <a:t>/</a:t>
            </a:r>
            <a:r>
              <a:rPr lang="en-US" sz="2400" dirty="0">
                <a:solidFill>
                  <a:schemeClr val="tx1">
                    <a:lumMod val="65000"/>
                    <a:lumOff val="35000"/>
                  </a:schemeClr>
                </a:solidFill>
              </a:rPr>
              <a:t>Future</a:t>
            </a:r>
            <a:endParaRPr lang="en-US" sz="2400" dirty="0">
              <a:solidFill>
                <a:schemeClr val="tx1">
                  <a:lumMod val="65000"/>
                  <a:lumOff val="35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D07243E3-486C-4177-93BF-4F4E4EBDA498}"/>
              </a:ext>
            </a:extLst>
          </p:cNvPr>
          <p:cNvSpPr txBox="1"/>
          <p:nvPr/>
        </p:nvSpPr>
        <p:spPr>
          <a:xfrm>
            <a:off x="4601718" y="3378398"/>
            <a:ext cx="1189606" cy="307777"/>
          </a:xfrm>
          <a:prstGeom prst="rect">
            <a:avLst/>
          </a:prstGeom>
          <a:noFill/>
        </p:spPr>
        <p:txBody>
          <a:bodyPr wrap="square" rtlCol="0">
            <a:spAutoFit/>
          </a:bodyPr>
          <a:lstStyle/>
          <a:p>
            <a:pPr algn="ctr"/>
            <a:r>
              <a:rPr lang="en-US" sz="1400" b="1" dirty="0">
                <a:latin typeface="Century Gothic" panose="020B0502020202020204" pitchFamily="34" charset="0"/>
              </a:rPr>
              <a:t>RTBT Stub</a:t>
            </a:r>
          </a:p>
        </p:txBody>
      </p:sp>
      <p:sp>
        <p:nvSpPr>
          <p:cNvPr id="7" name="TextBox 6">
            <a:extLst>
              <a:ext uri="{FF2B5EF4-FFF2-40B4-BE49-F238E27FC236}">
                <a16:creationId xmlns:a16="http://schemas.microsoft.com/office/drawing/2014/main" id="{C0832898-E1C6-4AA3-9AD3-888EFE6B4D02}"/>
              </a:ext>
            </a:extLst>
          </p:cNvPr>
          <p:cNvSpPr txBox="1"/>
          <p:nvPr/>
        </p:nvSpPr>
        <p:spPr>
          <a:xfrm rot="4391808">
            <a:off x="3424324" y="1543310"/>
            <a:ext cx="1414127" cy="307777"/>
          </a:xfrm>
          <a:prstGeom prst="rect">
            <a:avLst/>
          </a:prstGeom>
          <a:noFill/>
        </p:spPr>
        <p:txBody>
          <a:bodyPr wrap="square" rtlCol="0">
            <a:spAutoFit/>
          </a:bodyPr>
          <a:lstStyle/>
          <a:p>
            <a:pPr algn="ctr"/>
            <a:r>
              <a:rPr lang="en-US" sz="1400" b="1" dirty="0">
                <a:latin typeface="Century Gothic" panose="020B0502020202020204" pitchFamily="34" charset="0"/>
              </a:rPr>
              <a:t>RTBT Tunnel</a:t>
            </a:r>
          </a:p>
        </p:txBody>
      </p:sp>
      <p:sp>
        <p:nvSpPr>
          <p:cNvPr id="8" name="TextBox 7">
            <a:extLst>
              <a:ext uri="{FF2B5EF4-FFF2-40B4-BE49-F238E27FC236}">
                <a16:creationId xmlns:a16="http://schemas.microsoft.com/office/drawing/2014/main" id="{AAF95675-BE52-4095-94E4-FC3829D40551}"/>
              </a:ext>
            </a:extLst>
          </p:cNvPr>
          <p:cNvSpPr txBox="1"/>
          <p:nvPr/>
        </p:nvSpPr>
        <p:spPr>
          <a:xfrm rot="19598892">
            <a:off x="6019128" y="1869524"/>
            <a:ext cx="1858402" cy="307777"/>
          </a:xfrm>
          <a:prstGeom prst="rect">
            <a:avLst/>
          </a:prstGeom>
          <a:noFill/>
        </p:spPr>
        <p:txBody>
          <a:bodyPr wrap="square" rtlCol="0">
            <a:spAutoFit/>
          </a:bodyPr>
          <a:lstStyle/>
          <a:p>
            <a:pPr algn="ctr"/>
            <a:r>
              <a:rPr lang="en-US" sz="1400" b="1" dirty="0">
                <a:latin typeface="Century Gothic" panose="020B0502020202020204" pitchFamily="34" charset="0"/>
              </a:rPr>
              <a:t>Future RTST Tunnel</a:t>
            </a:r>
          </a:p>
        </p:txBody>
      </p:sp>
      <p:sp>
        <p:nvSpPr>
          <p:cNvPr id="10" name="TextBox 9">
            <a:extLst>
              <a:ext uri="{FF2B5EF4-FFF2-40B4-BE49-F238E27FC236}">
                <a16:creationId xmlns:a16="http://schemas.microsoft.com/office/drawing/2014/main" id="{6B1643DB-E0BD-489F-9E33-809F2CD35EE0}"/>
              </a:ext>
            </a:extLst>
          </p:cNvPr>
          <p:cNvSpPr txBox="1"/>
          <p:nvPr/>
        </p:nvSpPr>
        <p:spPr>
          <a:xfrm rot="3393603">
            <a:off x="6849593" y="4895053"/>
            <a:ext cx="2448787" cy="307777"/>
          </a:xfrm>
          <a:prstGeom prst="rect">
            <a:avLst/>
          </a:prstGeom>
          <a:noFill/>
        </p:spPr>
        <p:txBody>
          <a:bodyPr wrap="square" rtlCol="0">
            <a:spAutoFit/>
          </a:bodyPr>
          <a:lstStyle/>
          <a:p>
            <a:pPr algn="ctr"/>
            <a:r>
              <a:rPr lang="en-US" sz="1400" b="1" dirty="0">
                <a:latin typeface="Century Gothic" panose="020B0502020202020204" pitchFamily="34" charset="0"/>
              </a:rPr>
              <a:t>First Target Station</a:t>
            </a:r>
          </a:p>
        </p:txBody>
      </p:sp>
      <p:sp>
        <p:nvSpPr>
          <p:cNvPr id="11" name="TextBox 10">
            <a:extLst>
              <a:ext uri="{FF2B5EF4-FFF2-40B4-BE49-F238E27FC236}">
                <a16:creationId xmlns:a16="http://schemas.microsoft.com/office/drawing/2014/main" id="{9CAF2E61-478F-4253-ADCD-D2F4D6CABC30}"/>
              </a:ext>
            </a:extLst>
          </p:cNvPr>
          <p:cNvSpPr txBox="1"/>
          <p:nvPr/>
        </p:nvSpPr>
        <p:spPr>
          <a:xfrm rot="3467528">
            <a:off x="8087842" y="4282480"/>
            <a:ext cx="2376959" cy="307777"/>
          </a:xfrm>
          <a:prstGeom prst="rect">
            <a:avLst/>
          </a:prstGeom>
          <a:noFill/>
        </p:spPr>
        <p:txBody>
          <a:bodyPr wrap="square" rtlCol="0">
            <a:spAutoFit/>
          </a:bodyPr>
          <a:lstStyle/>
          <a:p>
            <a:pPr algn="ctr"/>
            <a:r>
              <a:rPr lang="en-US" sz="1400" b="1" dirty="0">
                <a:latin typeface="Century Gothic" panose="020B0502020202020204" pitchFamily="34" charset="0"/>
              </a:rPr>
              <a:t>Second Target Station</a:t>
            </a:r>
          </a:p>
        </p:txBody>
      </p:sp>
      <p:sp>
        <p:nvSpPr>
          <p:cNvPr id="12" name="TextBox 11">
            <a:extLst>
              <a:ext uri="{FF2B5EF4-FFF2-40B4-BE49-F238E27FC236}">
                <a16:creationId xmlns:a16="http://schemas.microsoft.com/office/drawing/2014/main" id="{4E22339F-6B1F-4B3C-9854-6A57156300D5}"/>
              </a:ext>
            </a:extLst>
          </p:cNvPr>
          <p:cNvSpPr txBox="1"/>
          <p:nvPr/>
        </p:nvSpPr>
        <p:spPr>
          <a:xfrm>
            <a:off x="5082344" y="2281038"/>
            <a:ext cx="1189601" cy="400110"/>
          </a:xfrm>
          <a:prstGeom prst="rect">
            <a:avLst/>
          </a:prstGeom>
          <a:noFill/>
        </p:spPr>
        <p:txBody>
          <a:bodyPr wrap="square" rtlCol="0">
            <a:spAutoFit/>
          </a:bodyPr>
          <a:lstStyle/>
          <a:p>
            <a:pPr algn="ctr"/>
            <a:r>
              <a:rPr lang="en-US" sz="1000" dirty="0">
                <a:latin typeface="Century Gothic" panose="020B0502020202020204" pitchFamily="34" charset="0"/>
              </a:rPr>
              <a:t>Future Proton Beam</a:t>
            </a:r>
          </a:p>
        </p:txBody>
      </p:sp>
      <p:cxnSp>
        <p:nvCxnSpPr>
          <p:cNvPr id="14" name="Straight Arrow Connector 13">
            <a:extLst>
              <a:ext uri="{FF2B5EF4-FFF2-40B4-BE49-F238E27FC236}">
                <a16:creationId xmlns:a16="http://schemas.microsoft.com/office/drawing/2014/main" id="{57B34DAD-20A7-4D1F-9999-4C8FB2738D26}"/>
              </a:ext>
            </a:extLst>
          </p:cNvPr>
          <p:cNvCxnSpPr>
            <a:cxnSpLocks/>
          </p:cNvCxnSpPr>
          <p:nvPr/>
        </p:nvCxnSpPr>
        <p:spPr>
          <a:xfrm>
            <a:off x="5667376" y="2657475"/>
            <a:ext cx="0" cy="54588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5BABEA1-458D-41F8-ABBD-E332E34B337F}"/>
              </a:ext>
            </a:extLst>
          </p:cNvPr>
          <p:cNvSpPr txBox="1"/>
          <p:nvPr/>
        </p:nvSpPr>
        <p:spPr>
          <a:xfrm>
            <a:off x="4554471" y="2485734"/>
            <a:ext cx="947612" cy="553998"/>
          </a:xfrm>
          <a:prstGeom prst="rect">
            <a:avLst/>
          </a:prstGeom>
          <a:noFill/>
        </p:spPr>
        <p:txBody>
          <a:bodyPr wrap="square" rtlCol="0">
            <a:spAutoFit/>
          </a:bodyPr>
          <a:lstStyle/>
          <a:p>
            <a:pPr algn="ctr"/>
            <a:r>
              <a:rPr lang="en-US" sz="1000" dirty="0">
                <a:latin typeface="Century Gothic" panose="020B0502020202020204" pitchFamily="34" charset="0"/>
              </a:rPr>
              <a:t>Temporary Stacked Shielding</a:t>
            </a:r>
          </a:p>
        </p:txBody>
      </p:sp>
      <p:sp>
        <p:nvSpPr>
          <p:cNvPr id="19" name="Freeform: Shape 18">
            <a:extLst>
              <a:ext uri="{FF2B5EF4-FFF2-40B4-BE49-F238E27FC236}">
                <a16:creationId xmlns:a16="http://schemas.microsoft.com/office/drawing/2014/main" id="{60191FA5-A9CF-4A2E-8705-419204E97399}"/>
              </a:ext>
            </a:extLst>
          </p:cNvPr>
          <p:cNvSpPr/>
          <p:nvPr/>
        </p:nvSpPr>
        <p:spPr>
          <a:xfrm flipV="1">
            <a:off x="4798822" y="3039731"/>
            <a:ext cx="239903" cy="133406"/>
          </a:xfrm>
          <a:custGeom>
            <a:avLst/>
            <a:gdLst>
              <a:gd name="connsiteX0" fmla="*/ 0 w 171450"/>
              <a:gd name="connsiteY0" fmla="*/ 0 h 352425"/>
              <a:gd name="connsiteX1" fmla="*/ 171450 w 171450"/>
              <a:gd name="connsiteY1" fmla="*/ 0 h 352425"/>
              <a:gd name="connsiteX2" fmla="*/ 171450 w 171450"/>
              <a:gd name="connsiteY2" fmla="*/ 352425 h 352425"/>
            </a:gdLst>
            <a:ahLst/>
            <a:cxnLst>
              <a:cxn ang="0">
                <a:pos x="connsiteX0" y="connsiteY0"/>
              </a:cxn>
              <a:cxn ang="0">
                <a:pos x="connsiteX1" y="connsiteY1"/>
              </a:cxn>
              <a:cxn ang="0">
                <a:pos x="connsiteX2" y="connsiteY2"/>
              </a:cxn>
            </a:cxnLst>
            <a:rect l="l" t="t" r="r" b="b"/>
            <a:pathLst>
              <a:path w="171450" h="352425">
                <a:moveTo>
                  <a:pt x="0" y="0"/>
                </a:moveTo>
                <a:lnTo>
                  <a:pt x="171450" y="0"/>
                </a:lnTo>
                <a:lnTo>
                  <a:pt x="171450" y="352425"/>
                </a:lnTo>
              </a:path>
            </a:pathLst>
          </a:cu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21D9C2BD-B021-4BF6-B8B6-857E60F10997}"/>
              </a:ext>
            </a:extLst>
          </p:cNvPr>
          <p:cNvSpPr txBox="1"/>
          <p:nvPr/>
        </p:nvSpPr>
        <p:spPr>
          <a:xfrm rot="19603951">
            <a:off x="4175127" y="1958077"/>
            <a:ext cx="1433116" cy="246221"/>
          </a:xfrm>
          <a:prstGeom prst="rect">
            <a:avLst/>
          </a:prstGeom>
          <a:noFill/>
        </p:spPr>
        <p:txBody>
          <a:bodyPr wrap="square" rtlCol="0">
            <a:spAutoFit/>
          </a:bodyPr>
          <a:lstStyle/>
          <a:p>
            <a:pPr algn="ctr"/>
            <a:r>
              <a:rPr lang="en-US" sz="1000" dirty="0">
                <a:latin typeface="Century Gothic" panose="020B0502020202020204" pitchFamily="34" charset="0"/>
              </a:rPr>
              <a:t>Truck Access Tunnel</a:t>
            </a:r>
          </a:p>
        </p:txBody>
      </p:sp>
      <p:sp>
        <p:nvSpPr>
          <p:cNvPr id="23" name="TextBox 22">
            <a:extLst>
              <a:ext uri="{FF2B5EF4-FFF2-40B4-BE49-F238E27FC236}">
                <a16:creationId xmlns:a16="http://schemas.microsoft.com/office/drawing/2014/main" id="{366BDB51-1E2E-426E-8FCF-06E30BD6DC67}"/>
              </a:ext>
            </a:extLst>
          </p:cNvPr>
          <p:cNvSpPr txBox="1"/>
          <p:nvPr/>
        </p:nvSpPr>
        <p:spPr>
          <a:xfrm>
            <a:off x="2748206" y="2457420"/>
            <a:ext cx="947612" cy="400110"/>
          </a:xfrm>
          <a:prstGeom prst="rect">
            <a:avLst/>
          </a:prstGeom>
          <a:noFill/>
        </p:spPr>
        <p:txBody>
          <a:bodyPr wrap="square" rtlCol="0">
            <a:spAutoFit/>
          </a:bodyPr>
          <a:lstStyle/>
          <a:p>
            <a:pPr algn="r"/>
            <a:r>
              <a:rPr lang="en-US" sz="1000" dirty="0">
                <a:latin typeface="Century Gothic" panose="020B0502020202020204" pitchFamily="34" charset="0"/>
              </a:rPr>
              <a:t>RTBT Proton Beam</a:t>
            </a:r>
          </a:p>
        </p:txBody>
      </p:sp>
      <p:cxnSp>
        <p:nvCxnSpPr>
          <p:cNvPr id="27" name="Straight Arrow Connector 26">
            <a:extLst>
              <a:ext uri="{FF2B5EF4-FFF2-40B4-BE49-F238E27FC236}">
                <a16:creationId xmlns:a16="http://schemas.microsoft.com/office/drawing/2014/main" id="{5CF68B96-3E74-44D9-93A7-F91EC93C5F81}"/>
              </a:ext>
            </a:extLst>
          </p:cNvPr>
          <p:cNvCxnSpPr>
            <a:cxnSpLocks/>
          </p:cNvCxnSpPr>
          <p:nvPr/>
        </p:nvCxnSpPr>
        <p:spPr>
          <a:xfrm>
            <a:off x="3651368" y="2657475"/>
            <a:ext cx="46527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2109D3A-68E6-4E0F-A9F1-AFBD1B3B9F43}"/>
              </a:ext>
            </a:extLst>
          </p:cNvPr>
          <p:cNvSpPr txBox="1"/>
          <p:nvPr/>
        </p:nvSpPr>
        <p:spPr>
          <a:xfrm rot="4371271">
            <a:off x="3263714" y="3284818"/>
            <a:ext cx="1189601" cy="400110"/>
          </a:xfrm>
          <a:prstGeom prst="rect">
            <a:avLst/>
          </a:prstGeom>
          <a:noFill/>
        </p:spPr>
        <p:txBody>
          <a:bodyPr wrap="square" rtlCol="0">
            <a:spAutoFit/>
          </a:bodyPr>
          <a:lstStyle/>
          <a:p>
            <a:pPr algn="ctr"/>
            <a:r>
              <a:rPr lang="en-US" sz="1000" dirty="0">
                <a:latin typeface="Century Gothic" panose="020B0502020202020204" pitchFamily="34" charset="0"/>
              </a:rPr>
              <a:t>RTBT Service Building</a:t>
            </a:r>
          </a:p>
        </p:txBody>
      </p:sp>
      <p:sp>
        <p:nvSpPr>
          <p:cNvPr id="32" name="TextBox 31">
            <a:extLst>
              <a:ext uri="{FF2B5EF4-FFF2-40B4-BE49-F238E27FC236}">
                <a16:creationId xmlns:a16="http://schemas.microsoft.com/office/drawing/2014/main" id="{8020B546-07AD-404F-96DA-3A906021C58A}"/>
              </a:ext>
            </a:extLst>
          </p:cNvPr>
          <p:cNvSpPr txBox="1"/>
          <p:nvPr/>
        </p:nvSpPr>
        <p:spPr>
          <a:xfrm rot="19604419">
            <a:off x="6637322" y="2793307"/>
            <a:ext cx="1193156" cy="400110"/>
          </a:xfrm>
          <a:prstGeom prst="rect">
            <a:avLst/>
          </a:prstGeom>
          <a:noFill/>
        </p:spPr>
        <p:txBody>
          <a:bodyPr wrap="square" rtlCol="0">
            <a:spAutoFit/>
          </a:bodyPr>
          <a:lstStyle/>
          <a:p>
            <a:pPr algn="ctr"/>
            <a:r>
              <a:rPr lang="en-US" sz="1000" dirty="0">
                <a:latin typeface="Century Gothic" panose="020B0502020202020204" pitchFamily="34" charset="0"/>
              </a:rPr>
              <a:t>RTST Service Building</a:t>
            </a:r>
          </a:p>
        </p:txBody>
      </p:sp>
      <p:sp>
        <p:nvSpPr>
          <p:cNvPr id="18" name="Rectangle: Rounded Corners 4">
            <a:extLst>
              <a:ext uri="{FF2B5EF4-FFF2-40B4-BE49-F238E27FC236}">
                <a16:creationId xmlns:a16="http://schemas.microsoft.com/office/drawing/2014/main" id="{D1BF5669-B406-AE46-930C-41DA00434280}"/>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3723855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BCE964-4437-49D0-B582-F32B48B62BC8}"/>
              </a:ext>
            </a:extLst>
          </p:cNvPr>
          <p:cNvSpPr txBox="1">
            <a:spLocks noGrp="1"/>
          </p:cNvSpPr>
          <p:nvPr>
            <p:ph type="title"/>
          </p:nvPr>
        </p:nvSpPr>
        <p:spPr>
          <a:xfrm>
            <a:off x="416803" y="256714"/>
            <a:ext cx="11238384" cy="539750"/>
          </a:xfrm>
          <a:prstGeom prst="rect">
            <a:avLst/>
          </a:prstGeom>
          <a:noFill/>
        </p:spPr>
        <p:txBody>
          <a:bodyPr wrap="square" rtlCol="0">
            <a:spAutoFit/>
          </a:bodyPr>
          <a:lstStyle/>
          <a:p>
            <a:pPr>
              <a:lnSpc>
                <a:spcPct val="90000"/>
              </a:lnSpc>
            </a:pPr>
            <a:r>
              <a:rPr lang="en-US" dirty="0"/>
              <a:t>STS/RTBT Stub Site Overlaps</a:t>
            </a:r>
            <a:endParaRPr lang="en-US" dirty="0">
              <a:solidFill>
                <a:srgbClr val="D25350"/>
              </a:solidFill>
            </a:endParaRPr>
          </a:p>
        </p:txBody>
      </p:sp>
      <p:sp>
        <p:nvSpPr>
          <p:cNvPr id="6" name="Rectangle: Rounded Corners 6">
            <a:extLst>
              <a:ext uri="{FF2B5EF4-FFF2-40B4-BE49-F238E27FC236}">
                <a16:creationId xmlns:a16="http://schemas.microsoft.com/office/drawing/2014/main" id="{B5CFFC8A-28CE-47E1-A04D-E44E9231153C}"/>
              </a:ext>
            </a:extLst>
          </p:cNvPr>
          <p:cNvSpPr/>
          <p:nvPr/>
        </p:nvSpPr>
        <p:spPr>
          <a:xfrm>
            <a:off x="10038947" y="348686"/>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Charges:</a:t>
            </a:r>
            <a:r>
              <a:rPr lang="en-US" b="1" baseline="0" dirty="0">
                <a:solidFill>
                  <a:schemeClr val="bg1"/>
                </a:solidFill>
              </a:rPr>
              <a:t> 1,4</a:t>
            </a:r>
            <a:endParaRPr lang="en-US" b="1" dirty="0">
              <a:solidFill>
                <a:schemeClr val="bg1"/>
              </a:solidFill>
            </a:endParaRPr>
          </a:p>
        </p:txBody>
      </p:sp>
      <p:pic>
        <p:nvPicPr>
          <p:cNvPr id="7" name="Picture 6">
            <a:extLst>
              <a:ext uri="{FF2B5EF4-FFF2-40B4-BE49-F238E27FC236}">
                <a16:creationId xmlns:a16="http://schemas.microsoft.com/office/drawing/2014/main" id="{E452D1FF-F525-EE49-8670-FC3550435EEF}"/>
              </a:ext>
            </a:extLst>
          </p:cNvPr>
          <p:cNvPicPr>
            <a:picLocks noChangeAspect="1"/>
          </p:cNvPicPr>
          <p:nvPr/>
        </p:nvPicPr>
        <p:blipFill>
          <a:blip r:embed="rId2"/>
          <a:stretch>
            <a:fillRect/>
          </a:stretch>
        </p:blipFill>
        <p:spPr>
          <a:xfrm>
            <a:off x="1334814" y="902305"/>
            <a:ext cx="10163058" cy="5393392"/>
          </a:xfrm>
          <a:prstGeom prst="rect">
            <a:avLst/>
          </a:prstGeom>
        </p:spPr>
      </p:pic>
      <p:sp>
        <p:nvSpPr>
          <p:cNvPr id="27" name="Rounded Rectangle 26">
            <a:extLst>
              <a:ext uri="{FF2B5EF4-FFF2-40B4-BE49-F238E27FC236}">
                <a16:creationId xmlns:a16="http://schemas.microsoft.com/office/drawing/2014/main" id="{F13DC9C4-2B63-6E49-B4F4-8A0A99E8CD62}"/>
              </a:ext>
            </a:extLst>
          </p:cNvPr>
          <p:cNvSpPr/>
          <p:nvPr/>
        </p:nvSpPr>
        <p:spPr>
          <a:xfrm>
            <a:off x="6498991" y="3962400"/>
            <a:ext cx="747971" cy="462314"/>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Rounded Rectangle 10">
            <a:extLst>
              <a:ext uri="{FF2B5EF4-FFF2-40B4-BE49-F238E27FC236}">
                <a16:creationId xmlns:a16="http://schemas.microsoft.com/office/drawing/2014/main" id="{A199BF6E-9FF9-114B-A4EC-90BD6BDDA4AC}"/>
              </a:ext>
            </a:extLst>
          </p:cNvPr>
          <p:cNvSpPr/>
          <p:nvPr/>
        </p:nvSpPr>
        <p:spPr>
          <a:xfrm>
            <a:off x="1996966" y="2596055"/>
            <a:ext cx="4719144" cy="2249214"/>
          </a:xfrm>
          <a:prstGeom prst="roundRect">
            <a:avLst/>
          </a:prstGeom>
          <a:noFill/>
          <a:ln w="38100">
            <a:solidFill>
              <a:srgbClr val="00B0F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TextBox 7">
            <a:extLst>
              <a:ext uri="{FF2B5EF4-FFF2-40B4-BE49-F238E27FC236}">
                <a16:creationId xmlns:a16="http://schemas.microsoft.com/office/drawing/2014/main" id="{4EEEEFB0-91AC-2E42-9670-779F7902FD86}"/>
              </a:ext>
            </a:extLst>
          </p:cNvPr>
          <p:cNvSpPr txBox="1"/>
          <p:nvPr/>
        </p:nvSpPr>
        <p:spPr>
          <a:xfrm>
            <a:off x="4774518" y="2739833"/>
            <a:ext cx="623889" cy="424732"/>
          </a:xfrm>
          <a:prstGeom prst="rect">
            <a:avLst/>
          </a:prstGeom>
          <a:noFill/>
        </p:spPr>
        <p:txBody>
          <a:bodyPr wrap="none" rtlCol="0">
            <a:spAutoFit/>
          </a:bodyPr>
          <a:lstStyle/>
          <a:p>
            <a:pPr algn="l">
              <a:lnSpc>
                <a:spcPct val="90000"/>
              </a:lnSpc>
            </a:pPr>
            <a:r>
              <a:rPr lang="en-US" sz="2400" dirty="0">
                <a:solidFill>
                  <a:srgbClr val="00B0F0"/>
                </a:solidFill>
                <a:latin typeface="+mn-lt"/>
              </a:rPr>
              <a:t>STS</a:t>
            </a:r>
          </a:p>
        </p:txBody>
      </p:sp>
      <p:sp>
        <p:nvSpPr>
          <p:cNvPr id="9" name="TextBox 8">
            <a:extLst>
              <a:ext uri="{FF2B5EF4-FFF2-40B4-BE49-F238E27FC236}">
                <a16:creationId xmlns:a16="http://schemas.microsoft.com/office/drawing/2014/main" id="{EABF239A-8F0C-304E-A12A-9052FFAF3CE0}"/>
              </a:ext>
            </a:extLst>
          </p:cNvPr>
          <p:cNvSpPr txBox="1"/>
          <p:nvPr/>
        </p:nvSpPr>
        <p:spPr>
          <a:xfrm>
            <a:off x="6815834" y="4424714"/>
            <a:ext cx="1350487" cy="341632"/>
          </a:xfrm>
          <a:prstGeom prst="rect">
            <a:avLst/>
          </a:prstGeom>
          <a:noFill/>
        </p:spPr>
        <p:txBody>
          <a:bodyPr wrap="square" rtlCol="0">
            <a:spAutoFit/>
          </a:bodyPr>
          <a:lstStyle/>
          <a:p>
            <a:pPr algn="l">
              <a:lnSpc>
                <a:spcPct val="90000"/>
              </a:lnSpc>
            </a:pPr>
            <a:r>
              <a:rPr lang="en-US" dirty="0">
                <a:solidFill>
                  <a:srgbClr val="FF0000"/>
                </a:solidFill>
                <a:latin typeface="+mn-lt"/>
              </a:rPr>
              <a:t>RTBT Stub</a:t>
            </a:r>
          </a:p>
        </p:txBody>
      </p:sp>
      <p:sp>
        <p:nvSpPr>
          <p:cNvPr id="10" name="Rounded Rectangle 9">
            <a:extLst>
              <a:ext uri="{FF2B5EF4-FFF2-40B4-BE49-F238E27FC236}">
                <a16:creationId xmlns:a16="http://schemas.microsoft.com/office/drawing/2014/main" id="{B232C556-5C09-294E-ABDF-CC3576457C0D}"/>
              </a:ext>
            </a:extLst>
          </p:cNvPr>
          <p:cNvSpPr/>
          <p:nvPr/>
        </p:nvSpPr>
        <p:spPr>
          <a:xfrm>
            <a:off x="4098221" y="3516078"/>
            <a:ext cx="1015137" cy="462314"/>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Rounded Rectangle 11">
            <a:extLst>
              <a:ext uri="{FF2B5EF4-FFF2-40B4-BE49-F238E27FC236}">
                <a16:creationId xmlns:a16="http://schemas.microsoft.com/office/drawing/2014/main" id="{40828CD8-7025-4D44-A2F5-ACDA3E45EF71}"/>
              </a:ext>
            </a:extLst>
          </p:cNvPr>
          <p:cNvSpPr/>
          <p:nvPr/>
        </p:nvSpPr>
        <p:spPr>
          <a:xfrm>
            <a:off x="5935481" y="3233055"/>
            <a:ext cx="505936" cy="680024"/>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Rectangle 1">
            <a:extLst>
              <a:ext uri="{FF2B5EF4-FFF2-40B4-BE49-F238E27FC236}">
                <a16:creationId xmlns:a16="http://schemas.microsoft.com/office/drawing/2014/main" id="{CD23561D-3B75-604E-8DFF-B9B3A7CCD1BE}"/>
              </a:ext>
            </a:extLst>
          </p:cNvPr>
          <p:cNvSpPr/>
          <p:nvPr/>
        </p:nvSpPr>
        <p:spPr>
          <a:xfrm>
            <a:off x="3810000" y="3976644"/>
            <a:ext cx="1769632" cy="341632"/>
          </a:xfrm>
          <a:prstGeom prst="rect">
            <a:avLst/>
          </a:prstGeom>
        </p:spPr>
        <p:txBody>
          <a:bodyPr wrap="square">
            <a:spAutoFit/>
          </a:bodyPr>
          <a:lstStyle/>
          <a:p>
            <a:pPr>
              <a:lnSpc>
                <a:spcPct val="90000"/>
              </a:lnSpc>
            </a:pPr>
            <a:r>
              <a:rPr lang="en-US" dirty="0">
                <a:solidFill>
                  <a:srgbClr val="FF0000"/>
                </a:solidFill>
              </a:rPr>
              <a:t>Stub Stockpile</a:t>
            </a:r>
          </a:p>
        </p:txBody>
      </p:sp>
    </p:spTree>
    <p:extLst>
      <p:ext uri="{BB962C8B-B14F-4D97-AF65-F5344CB8AC3E}">
        <p14:creationId xmlns:p14="http://schemas.microsoft.com/office/powerpoint/2010/main" val="2980711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BCE964-4437-49D0-B582-F32B48B62BC8}"/>
              </a:ext>
            </a:extLst>
          </p:cNvPr>
          <p:cNvSpPr txBox="1">
            <a:spLocks noGrp="1"/>
          </p:cNvSpPr>
          <p:nvPr>
            <p:ph type="title"/>
          </p:nvPr>
        </p:nvSpPr>
        <p:spPr>
          <a:xfrm>
            <a:off x="416803" y="256714"/>
            <a:ext cx="11238384" cy="539750"/>
          </a:xfrm>
          <a:prstGeom prst="rect">
            <a:avLst/>
          </a:prstGeom>
          <a:noFill/>
        </p:spPr>
        <p:txBody>
          <a:bodyPr wrap="square" rtlCol="0">
            <a:spAutoFit/>
          </a:bodyPr>
          <a:lstStyle/>
          <a:p>
            <a:pPr>
              <a:lnSpc>
                <a:spcPct val="90000"/>
              </a:lnSpc>
            </a:pPr>
            <a:r>
              <a:rPr lang="en-US" dirty="0"/>
              <a:t>RTBT Stub and STS Schedule (6/22/2021)</a:t>
            </a:r>
            <a:endParaRPr lang="en-US" sz="1600" dirty="0">
              <a:solidFill>
                <a:srgbClr val="FF0000"/>
              </a:solidFill>
            </a:endParaRPr>
          </a:p>
        </p:txBody>
      </p:sp>
      <p:sp>
        <p:nvSpPr>
          <p:cNvPr id="6" name="Rectangle: Rounded Corners 6">
            <a:extLst>
              <a:ext uri="{FF2B5EF4-FFF2-40B4-BE49-F238E27FC236}">
                <a16:creationId xmlns:a16="http://schemas.microsoft.com/office/drawing/2014/main" id="{B5CFFC8A-28CE-47E1-A04D-E44E9231153C}"/>
              </a:ext>
            </a:extLst>
          </p:cNvPr>
          <p:cNvSpPr/>
          <p:nvPr/>
        </p:nvSpPr>
        <p:spPr>
          <a:xfrm>
            <a:off x="10038947" y="348686"/>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
        <p:nvSpPr>
          <p:cNvPr id="28" name="Rectangle 27">
            <a:extLst>
              <a:ext uri="{FF2B5EF4-FFF2-40B4-BE49-F238E27FC236}">
                <a16:creationId xmlns:a16="http://schemas.microsoft.com/office/drawing/2014/main" id="{9A258F5C-7390-8F49-979C-1606008E966B}"/>
              </a:ext>
            </a:extLst>
          </p:cNvPr>
          <p:cNvSpPr/>
          <p:nvPr/>
        </p:nvSpPr>
        <p:spPr>
          <a:xfrm>
            <a:off x="666979" y="924205"/>
            <a:ext cx="10060161" cy="424732"/>
          </a:xfrm>
          <a:prstGeom prst="rect">
            <a:avLst/>
          </a:prstGeom>
        </p:spPr>
        <p:txBody>
          <a:bodyPr wrap="square">
            <a:spAutoFit/>
          </a:bodyPr>
          <a:lstStyle/>
          <a:p>
            <a:pPr marL="288925" indent="-288925">
              <a:lnSpc>
                <a:spcPct val="90000"/>
              </a:lnSpc>
              <a:spcBef>
                <a:spcPts val="600"/>
              </a:spcBef>
              <a:buClr>
                <a:schemeClr val="tx1"/>
              </a:buClr>
              <a:buSzPct val="90000"/>
              <a:buFont typeface="Century Gothic" panose="020B0502020202020204" pitchFamily="34" charset="0"/>
              <a:buChar char="•"/>
            </a:pPr>
            <a:r>
              <a:rPr lang="en-US" sz="2400" dirty="0">
                <a:latin typeface="Century Gothic" panose="020B0502020202020204" pitchFamily="34" charset="0"/>
                <a:cs typeface="+mn-cs"/>
              </a:rPr>
              <a:t>RTBT Stub and STS field activities do not currently overlap</a:t>
            </a:r>
          </a:p>
        </p:txBody>
      </p:sp>
      <p:pic>
        <p:nvPicPr>
          <p:cNvPr id="1027" name="Picture 1">
            <a:extLst>
              <a:ext uri="{FF2B5EF4-FFF2-40B4-BE49-F238E27FC236}">
                <a16:creationId xmlns:a16="http://schemas.microsoft.com/office/drawing/2014/main" id="{DC39298F-E03F-40F8-A428-8A3CC9592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80" y="2141475"/>
            <a:ext cx="11301829" cy="416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246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D9D71B2-A233-48E4-AFA1-AA37F2C8A3D8}"/>
              </a:ext>
            </a:extLst>
          </p:cNvPr>
          <p:cNvSpPr txBox="1">
            <a:spLocks/>
          </p:cNvSpPr>
          <p:nvPr/>
        </p:nvSpPr>
        <p:spPr>
          <a:xfrm>
            <a:off x="456401" y="4345687"/>
            <a:ext cx="11430000" cy="2135770"/>
          </a:xfrm>
          <a:prstGeom prst="rect">
            <a:avLst/>
          </a:prstGeom>
        </p:spPr>
        <p:txBody>
          <a:bodyPr numCol="2"/>
          <a:lst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Five active risks identified</a:t>
            </a:r>
          </a:p>
          <a:p>
            <a:pPr lvl="1"/>
            <a:r>
              <a:rPr lang="en-US" sz="1800" dirty="0"/>
              <a:t>Two risks retired; Two risks realized</a:t>
            </a:r>
          </a:p>
          <a:p>
            <a:pPr lvl="1"/>
            <a:r>
              <a:rPr lang="en-US" sz="1800" dirty="0"/>
              <a:t>Pre-mitigated ranking: 5 Medium</a:t>
            </a:r>
          </a:p>
          <a:p>
            <a:pPr lvl="1"/>
            <a:r>
              <a:rPr lang="en-US" sz="1800" dirty="0"/>
              <a:t>Post-mitigated ranking: 2 Low, 3 Medium</a:t>
            </a:r>
          </a:p>
          <a:p>
            <a:r>
              <a:rPr lang="en-US" sz="2000" dirty="0"/>
              <a:t>High Risks</a:t>
            </a:r>
          </a:p>
          <a:p>
            <a:pPr lvl="1"/>
            <a:r>
              <a:rPr lang="en-US" sz="1800" dirty="0"/>
              <a:t>No high risks identified</a:t>
            </a:r>
          </a:p>
          <a:p>
            <a:endParaRPr lang="en-US" sz="2000" dirty="0"/>
          </a:p>
          <a:p>
            <a:endParaRPr lang="en-US" sz="2000" dirty="0"/>
          </a:p>
          <a:p>
            <a:r>
              <a:rPr lang="en-US" sz="2000" dirty="0"/>
              <a:t>Key risk categories analyzed</a:t>
            </a:r>
          </a:p>
          <a:p>
            <a:pPr lvl="1"/>
            <a:r>
              <a:rPr lang="en-US" sz="1800" dirty="0"/>
              <a:t>Resource availability</a:t>
            </a:r>
          </a:p>
          <a:p>
            <a:pPr lvl="1"/>
            <a:r>
              <a:rPr lang="en-US" sz="1800" dirty="0"/>
              <a:t>Construction delays</a:t>
            </a:r>
          </a:p>
          <a:p>
            <a:pPr lvl="1"/>
            <a:r>
              <a:rPr lang="en-US" sz="1800" dirty="0"/>
              <a:t>Design Changes</a:t>
            </a:r>
          </a:p>
          <a:p>
            <a:pPr lvl="1"/>
            <a:r>
              <a:rPr lang="en-US" sz="1800" dirty="0"/>
              <a:t>Contractor  Claims</a:t>
            </a:r>
          </a:p>
          <a:p>
            <a:r>
              <a:rPr lang="en-US" sz="2000" dirty="0"/>
              <a:t>Risks are reviewed on a regular basis</a:t>
            </a:r>
          </a:p>
          <a:p>
            <a:pPr lvl="1"/>
            <a:endParaRPr lang="en-US" sz="1800" dirty="0"/>
          </a:p>
          <a:p>
            <a:endParaRPr lang="en-US" sz="2000" dirty="0"/>
          </a:p>
        </p:txBody>
      </p:sp>
      <p:sp>
        <p:nvSpPr>
          <p:cNvPr id="11" name="Title 1">
            <a:extLst>
              <a:ext uri="{FF2B5EF4-FFF2-40B4-BE49-F238E27FC236}">
                <a16:creationId xmlns:a16="http://schemas.microsoft.com/office/drawing/2014/main" id="{2352E14D-8BFA-4462-AA82-A89979F5D678}"/>
              </a:ext>
            </a:extLst>
          </p:cNvPr>
          <p:cNvSpPr>
            <a:spLocks noGrp="1"/>
          </p:cNvSpPr>
          <p:nvPr>
            <p:ph type="title"/>
          </p:nvPr>
        </p:nvSpPr>
        <p:spPr>
          <a:xfrm>
            <a:off x="456401" y="309831"/>
            <a:ext cx="11425236" cy="535531"/>
          </a:xfrm>
        </p:spPr>
        <p:txBody>
          <a:bodyPr>
            <a:normAutofit/>
          </a:bodyPr>
          <a:lstStyle/>
          <a:p>
            <a:r>
              <a:rPr lang="en-US" dirty="0"/>
              <a:t>P.06.02 Building Modifications Risk Register</a:t>
            </a:r>
          </a:p>
        </p:txBody>
      </p:sp>
      <p:graphicFrame>
        <p:nvGraphicFramePr>
          <p:cNvPr id="3" name="Table 2">
            <a:extLst>
              <a:ext uri="{FF2B5EF4-FFF2-40B4-BE49-F238E27FC236}">
                <a16:creationId xmlns:a16="http://schemas.microsoft.com/office/drawing/2014/main" id="{791F7FF6-4B79-4C5F-B8F8-89D1D65C671A}"/>
              </a:ext>
            </a:extLst>
          </p:cNvPr>
          <p:cNvGraphicFramePr>
            <a:graphicFrameLocks noGrp="1"/>
          </p:cNvGraphicFramePr>
          <p:nvPr/>
        </p:nvGraphicFramePr>
        <p:xfrm>
          <a:off x="456401" y="797144"/>
          <a:ext cx="11279199" cy="3503161"/>
        </p:xfrm>
        <a:graphic>
          <a:graphicData uri="http://schemas.openxmlformats.org/drawingml/2006/table">
            <a:tbl>
              <a:tblPr/>
              <a:tblGrid>
                <a:gridCol w="683588">
                  <a:extLst>
                    <a:ext uri="{9D8B030D-6E8A-4147-A177-3AD203B41FA5}">
                      <a16:colId xmlns:a16="http://schemas.microsoft.com/office/drawing/2014/main" val="863101060"/>
                    </a:ext>
                  </a:extLst>
                </a:gridCol>
                <a:gridCol w="572901">
                  <a:extLst>
                    <a:ext uri="{9D8B030D-6E8A-4147-A177-3AD203B41FA5}">
                      <a16:colId xmlns:a16="http://schemas.microsoft.com/office/drawing/2014/main" val="3757259406"/>
                    </a:ext>
                  </a:extLst>
                </a:gridCol>
                <a:gridCol w="2079938">
                  <a:extLst>
                    <a:ext uri="{9D8B030D-6E8A-4147-A177-3AD203B41FA5}">
                      <a16:colId xmlns:a16="http://schemas.microsoft.com/office/drawing/2014/main" val="1477087967"/>
                    </a:ext>
                  </a:extLst>
                </a:gridCol>
                <a:gridCol w="1068947">
                  <a:extLst>
                    <a:ext uri="{9D8B030D-6E8A-4147-A177-3AD203B41FA5}">
                      <a16:colId xmlns:a16="http://schemas.microsoft.com/office/drawing/2014/main" val="1059411135"/>
                    </a:ext>
                  </a:extLst>
                </a:gridCol>
                <a:gridCol w="5060419">
                  <a:extLst>
                    <a:ext uri="{9D8B030D-6E8A-4147-A177-3AD203B41FA5}">
                      <a16:colId xmlns:a16="http://schemas.microsoft.com/office/drawing/2014/main" val="2853947482"/>
                    </a:ext>
                  </a:extLst>
                </a:gridCol>
                <a:gridCol w="882968">
                  <a:extLst>
                    <a:ext uri="{9D8B030D-6E8A-4147-A177-3AD203B41FA5}">
                      <a16:colId xmlns:a16="http://schemas.microsoft.com/office/drawing/2014/main" val="455415175"/>
                    </a:ext>
                  </a:extLst>
                </a:gridCol>
                <a:gridCol w="930438">
                  <a:extLst>
                    <a:ext uri="{9D8B030D-6E8A-4147-A177-3AD203B41FA5}">
                      <a16:colId xmlns:a16="http://schemas.microsoft.com/office/drawing/2014/main" val="2427382431"/>
                    </a:ext>
                  </a:extLst>
                </a:gridCol>
              </a:tblGrid>
              <a:tr h="327506">
                <a:tc>
                  <a:txBody>
                    <a:bodyPr/>
                    <a:lstStyle/>
                    <a:p>
                      <a:pPr algn="l" fontAlgn="b"/>
                      <a:r>
                        <a:rPr lang="en-US" sz="1200" b="1" i="0" u="none" strike="noStrike">
                          <a:solidFill>
                            <a:srgbClr val="000000"/>
                          </a:solidFill>
                          <a:effectLst/>
                          <a:latin typeface="Calibri" panose="020F0502020204030204" pitchFamily="34" charset="0"/>
                        </a:rPr>
                        <a:t>Risk ID</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a:solidFill>
                            <a:srgbClr val="000000"/>
                          </a:solidFill>
                          <a:effectLst/>
                          <a:latin typeface="Calibri" panose="020F0502020204030204" pitchFamily="34" charset="0"/>
                        </a:rPr>
                        <a:t>L3 WBS</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a:solidFill>
                            <a:srgbClr val="000000"/>
                          </a:solidFill>
                          <a:effectLst/>
                          <a:latin typeface="Calibri" panose="020F0502020204030204" pitchFamily="34" charset="0"/>
                        </a:rPr>
                        <a:t>Risk Title</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a:solidFill>
                            <a:srgbClr val="000000"/>
                          </a:solidFill>
                          <a:effectLst/>
                          <a:latin typeface="Calibri" panose="020F0502020204030204" pitchFamily="34" charset="0"/>
                        </a:rPr>
                        <a:t>Expiration </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Date</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a:solidFill>
                            <a:srgbClr val="000000"/>
                          </a:solidFill>
                          <a:effectLst/>
                          <a:latin typeface="Calibri" panose="020F0502020204030204" pitchFamily="34" charset="0"/>
                        </a:rPr>
                        <a:t>Mitigation </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a:solidFill>
                            <a:srgbClr val="000000"/>
                          </a:solidFill>
                          <a:effectLst/>
                          <a:latin typeface="Calibri" panose="020F0502020204030204" pitchFamily="34" charset="0"/>
                        </a:rPr>
                        <a:t>Pre-Mitigation </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Rank</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a:solidFill>
                            <a:srgbClr val="000000"/>
                          </a:solidFill>
                          <a:effectLst/>
                          <a:latin typeface="Calibri" panose="020F0502020204030204" pitchFamily="34" charset="0"/>
                        </a:rPr>
                        <a:t>Post Mitigation </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Rank</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extLst>
                  <a:ext uri="{0D108BD9-81ED-4DB2-BD59-A6C34878D82A}">
                    <a16:rowId xmlns:a16="http://schemas.microsoft.com/office/drawing/2014/main" val="327168877"/>
                  </a:ext>
                </a:extLst>
              </a:tr>
              <a:tr h="818765">
                <a:tc>
                  <a:txBody>
                    <a:bodyPr/>
                    <a:lstStyle/>
                    <a:p>
                      <a:pPr algn="l" fontAlgn="ctr"/>
                      <a:r>
                        <a:rPr lang="en-US" sz="1200" b="0" i="0" u="none" strike="noStrike">
                          <a:solidFill>
                            <a:srgbClr val="000000"/>
                          </a:solidFill>
                          <a:effectLst/>
                          <a:latin typeface="Calibri" panose="020F0502020204030204" pitchFamily="34" charset="0"/>
                        </a:rPr>
                        <a:t>T-P.6-014</a:t>
                      </a:r>
                    </a:p>
                  </a:txBody>
                  <a:tcPr marL="4426" marR="4426" marT="4426"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P.06.02</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Construction competition for RTBT</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9/30/2023</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Communicate early with potential vendors to attract interest and to keep abreast of local market developments. Monitor other conventional facilities projects at ORNL and surrounding DOE facilities, e.g., Y-12. Consider the use of incentives for early completion, which may also serve to attract potential bidders.</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12</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12</a:t>
                      </a:r>
                    </a:p>
                  </a:txBody>
                  <a:tcPr marL="4426" marR="4426" marT="4426"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extLst>
                  <a:ext uri="{0D108BD9-81ED-4DB2-BD59-A6C34878D82A}">
                    <a16:rowId xmlns:a16="http://schemas.microsoft.com/office/drawing/2014/main" val="4102604648"/>
                  </a:ext>
                </a:extLst>
              </a:tr>
              <a:tr h="491259">
                <a:tc>
                  <a:txBody>
                    <a:bodyPr/>
                    <a:lstStyle/>
                    <a:p>
                      <a:pPr algn="l" fontAlgn="ctr"/>
                      <a:r>
                        <a:rPr lang="en-US" sz="1200" b="0" i="0" u="none" strike="noStrike">
                          <a:solidFill>
                            <a:srgbClr val="000000"/>
                          </a:solidFill>
                          <a:effectLst/>
                          <a:latin typeface="Calibri" panose="020F0502020204030204" pitchFamily="34" charset="0"/>
                        </a:rPr>
                        <a:t>T-P.6-013</a:t>
                      </a:r>
                    </a:p>
                  </a:txBody>
                  <a:tcPr marL="4426" marR="4426" marT="4426"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P.06.02</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RTBT Stub Construction cannot be completed within the scheduled outage for FTS.</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6/30/2023</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Procurement approach will ensure the best available construction subcontractor is selected and work will be managed by the subcontractor and PPU project management to be completed to support SNS restart date.</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12</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4426" marR="4426" marT="4426"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extLst>
                  <a:ext uri="{0D108BD9-81ED-4DB2-BD59-A6C34878D82A}">
                    <a16:rowId xmlns:a16="http://schemas.microsoft.com/office/drawing/2014/main" val="4227239179"/>
                  </a:ext>
                </a:extLst>
              </a:tr>
              <a:tr h="491259">
                <a:tc>
                  <a:txBody>
                    <a:bodyPr/>
                    <a:lstStyle/>
                    <a:p>
                      <a:pPr algn="l" fontAlgn="ctr"/>
                      <a:r>
                        <a:rPr lang="en-US" sz="1200" b="0" i="0" u="none" strike="noStrike">
                          <a:solidFill>
                            <a:srgbClr val="000000"/>
                          </a:solidFill>
                          <a:effectLst/>
                          <a:latin typeface="Calibri" panose="020F0502020204030204" pitchFamily="34" charset="0"/>
                        </a:rPr>
                        <a:t>T-P.6-002</a:t>
                      </a:r>
                    </a:p>
                  </a:txBody>
                  <a:tcPr marL="4426" marR="4426" marT="4426"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P.06.02</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Contractor Claims for RTBT Stub for Weather or Other Impacts</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11/1/2023</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Carefully craft contract to minimize risks. Reasonable durations based on past experience will be built into the schedule and released if needed during construction to partially mitigate unanticipated impacts.</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9</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4426" marR="4426" marT="4426"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extLst>
                  <a:ext uri="{0D108BD9-81ED-4DB2-BD59-A6C34878D82A}">
                    <a16:rowId xmlns:a16="http://schemas.microsoft.com/office/drawing/2014/main" val="265757602"/>
                  </a:ext>
                </a:extLst>
              </a:tr>
              <a:tr h="655012">
                <a:tc>
                  <a:txBody>
                    <a:bodyPr/>
                    <a:lstStyle/>
                    <a:p>
                      <a:pPr algn="l" fontAlgn="ctr"/>
                      <a:r>
                        <a:rPr lang="en-US" sz="1200" b="0" i="0" u="none" strike="noStrike">
                          <a:solidFill>
                            <a:srgbClr val="000000"/>
                          </a:solidFill>
                          <a:effectLst/>
                          <a:latin typeface="Calibri" panose="020F0502020204030204" pitchFamily="34" charset="0"/>
                        </a:rPr>
                        <a:t>T-P.6-012</a:t>
                      </a:r>
                    </a:p>
                  </a:txBody>
                  <a:tcPr marL="4426" marR="4426" marT="4426"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P.06.02</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STS construction field work area overlaps with RTBT stub construction area</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6/30/2023</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Calibri" panose="020F0502020204030204" pitchFamily="34" charset="0"/>
                        </a:rPr>
                        <a:t>Utilize the STS CM to procure and manage RTBT Stub construction in conjunction with STS work if needed. If STS scheduled is delayed, there is no conflict with STS construction and project will be managed by PPU project management.</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9</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4426" marR="4426" marT="4426"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2543357213"/>
                  </a:ext>
                </a:extLst>
              </a:tr>
              <a:tr h="327506">
                <a:tc>
                  <a:txBody>
                    <a:bodyPr/>
                    <a:lstStyle/>
                    <a:p>
                      <a:pPr algn="l" fontAlgn="ctr"/>
                      <a:r>
                        <a:rPr lang="en-US" sz="1200" b="0" i="0" u="none" strike="noStrike">
                          <a:solidFill>
                            <a:srgbClr val="000000"/>
                          </a:solidFill>
                          <a:effectLst/>
                          <a:latin typeface="Calibri" panose="020F0502020204030204" pitchFamily="34" charset="0"/>
                        </a:rPr>
                        <a:t>T-P.6-011</a:t>
                      </a:r>
                    </a:p>
                  </a:txBody>
                  <a:tcPr marL="4426" marR="4426" marT="4426"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P.06.02</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STS design impacts the RTBT stub design</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9/30/2023</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a:solidFill>
                            <a:srgbClr val="000000"/>
                          </a:solidFill>
                          <a:effectLst/>
                          <a:latin typeface="Calibri" panose="020F0502020204030204" pitchFamily="34" charset="0"/>
                        </a:rPr>
                        <a:t>Ensure there is coordination between the STS and PPU design thru routine meetings and discussions</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a:solidFill>
                            <a:srgbClr val="000000"/>
                          </a:solidFill>
                          <a:effectLst/>
                          <a:latin typeface="Calibri" panose="020F0502020204030204" pitchFamily="34" charset="0"/>
                        </a:rPr>
                        <a:t>8</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dirty="0">
                          <a:solidFill>
                            <a:srgbClr val="000000"/>
                          </a:solidFill>
                          <a:effectLst/>
                          <a:latin typeface="Calibri" panose="020F0502020204030204" pitchFamily="34" charset="0"/>
                        </a:rPr>
                        <a:t>3</a:t>
                      </a:r>
                    </a:p>
                  </a:txBody>
                  <a:tcPr marL="4426" marR="4426" marT="4426"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008000"/>
                    </a:solidFill>
                  </a:tcPr>
                </a:tc>
                <a:extLst>
                  <a:ext uri="{0D108BD9-81ED-4DB2-BD59-A6C34878D82A}">
                    <a16:rowId xmlns:a16="http://schemas.microsoft.com/office/drawing/2014/main" val="1751008360"/>
                  </a:ext>
                </a:extLst>
              </a:tr>
            </a:tbl>
          </a:graphicData>
        </a:graphic>
      </p:graphicFrame>
      <p:sp>
        <p:nvSpPr>
          <p:cNvPr id="5" name="Rectangle: Rounded Corners 6">
            <a:extLst>
              <a:ext uri="{FF2B5EF4-FFF2-40B4-BE49-F238E27FC236}">
                <a16:creationId xmlns:a16="http://schemas.microsoft.com/office/drawing/2014/main" id="{0D7B3D54-A0E1-4D32-BFE6-6D7C165F6FC2}"/>
              </a:ext>
            </a:extLst>
          </p:cNvPr>
          <p:cNvSpPr/>
          <p:nvPr/>
        </p:nvSpPr>
        <p:spPr>
          <a:xfrm>
            <a:off x="10038947" y="348686"/>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p>
        </p:txBody>
      </p:sp>
    </p:spTree>
    <p:extLst>
      <p:ext uri="{BB962C8B-B14F-4D97-AF65-F5344CB8AC3E}">
        <p14:creationId xmlns:p14="http://schemas.microsoft.com/office/powerpoint/2010/main" val="889790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Responses to Recommendations</a:t>
            </a:r>
          </a:p>
        </p:txBody>
      </p:sp>
      <p:sp>
        <p:nvSpPr>
          <p:cNvPr id="5" name="Rectangle: Rounded Corners 4">
            <a:extLst>
              <a:ext uri="{FF2B5EF4-FFF2-40B4-BE49-F238E27FC236}">
                <a16:creationId xmlns:a16="http://schemas.microsoft.com/office/drawing/2014/main" id="{EFDEE218-F3C2-4837-B203-468A56F458B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6</a:t>
            </a:r>
            <a:endParaRPr lang="en-US" b="1" dirty="0">
              <a:solidFill>
                <a:schemeClr val="bg1"/>
              </a:solidFill>
            </a:endParaRPr>
          </a:p>
        </p:txBody>
      </p:sp>
      <p:sp>
        <p:nvSpPr>
          <p:cNvPr id="4" name="Rectangle 3">
            <a:extLst>
              <a:ext uri="{FF2B5EF4-FFF2-40B4-BE49-F238E27FC236}">
                <a16:creationId xmlns:a16="http://schemas.microsoft.com/office/drawing/2014/main" id="{E759DC1A-B4AF-F54C-B802-6B07844D51A4}"/>
              </a:ext>
            </a:extLst>
          </p:cNvPr>
          <p:cNvSpPr/>
          <p:nvPr/>
        </p:nvSpPr>
        <p:spPr>
          <a:xfrm>
            <a:off x="461837" y="856415"/>
            <a:ext cx="10279118" cy="1384995"/>
          </a:xfrm>
          <a:prstGeom prst="rect">
            <a:avLst/>
          </a:prstGeom>
        </p:spPr>
        <p:txBody>
          <a:bodyPr wrap="square">
            <a:spAutoFit/>
          </a:bodyPr>
          <a:lstStyle/>
          <a:p>
            <a:pPr marL="457200" indent="-457200">
              <a:buFont typeface="Arial" panose="020B0604020202020204" pitchFamily="34" charset="0"/>
              <a:buChar char="•"/>
            </a:pPr>
            <a:endParaRPr lang="en-US" sz="2800" dirty="0">
              <a:latin typeface="Century Gothic" panose="020B0502020202020204" pitchFamily="34" charset="0"/>
            </a:endParaRPr>
          </a:p>
          <a:p>
            <a:pPr marL="457200" indent="-457200">
              <a:buFont typeface="Arial" panose="020B0604020202020204" pitchFamily="34" charset="0"/>
              <a:buChar char="•"/>
            </a:pPr>
            <a:r>
              <a:rPr lang="en-US" sz="2800" dirty="0">
                <a:latin typeface="Century Gothic" panose="020B0502020202020204" pitchFamily="34" charset="0"/>
              </a:rPr>
              <a:t>One open recommendation from 2021 Director’s Review</a:t>
            </a:r>
          </a:p>
        </p:txBody>
      </p:sp>
      <p:graphicFrame>
        <p:nvGraphicFramePr>
          <p:cNvPr id="6" name="Table 7">
            <a:extLst>
              <a:ext uri="{FF2B5EF4-FFF2-40B4-BE49-F238E27FC236}">
                <a16:creationId xmlns:a16="http://schemas.microsoft.com/office/drawing/2014/main" id="{5ACF4C26-94AB-4B34-8680-C68A067399F2}"/>
              </a:ext>
            </a:extLst>
          </p:cNvPr>
          <p:cNvGraphicFramePr>
            <a:graphicFrameLocks noGrp="1"/>
          </p:cNvGraphicFramePr>
          <p:nvPr>
            <p:extLst>
              <p:ext uri="{D42A27DB-BD31-4B8C-83A1-F6EECF244321}">
                <p14:modId xmlns:p14="http://schemas.microsoft.com/office/powerpoint/2010/main" val="3670851085"/>
              </p:ext>
            </p:extLst>
          </p:nvPr>
        </p:nvGraphicFramePr>
        <p:xfrm>
          <a:off x="587229" y="2487159"/>
          <a:ext cx="10279118" cy="2011680"/>
        </p:xfrm>
        <a:graphic>
          <a:graphicData uri="http://schemas.openxmlformats.org/drawingml/2006/table">
            <a:tbl>
              <a:tblPr firstRow="1" bandRow="1">
                <a:tableStyleId>{5C22544A-7EE6-4342-B048-85BDC9FD1C3A}</a:tableStyleId>
              </a:tblPr>
              <a:tblGrid>
                <a:gridCol w="2299835">
                  <a:extLst>
                    <a:ext uri="{9D8B030D-6E8A-4147-A177-3AD203B41FA5}">
                      <a16:colId xmlns:a16="http://schemas.microsoft.com/office/drawing/2014/main" val="2309731436"/>
                    </a:ext>
                  </a:extLst>
                </a:gridCol>
                <a:gridCol w="5689426">
                  <a:extLst>
                    <a:ext uri="{9D8B030D-6E8A-4147-A177-3AD203B41FA5}">
                      <a16:colId xmlns:a16="http://schemas.microsoft.com/office/drawing/2014/main" val="3493432318"/>
                    </a:ext>
                  </a:extLst>
                </a:gridCol>
                <a:gridCol w="2289857">
                  <a:extLst>
                    <a:ext uri="{9D8B030D-6E8A-4147-A177-3AD203B41FA5}">
                      <a16:colId xmlns:a16="http://schemas.microsoft.com/office/drawing/2014/main" val="2789025118"/>
                    </a:ext>
                  </a:extLst>
                </a:gridCol>
              </a:tblGrid>
              <a:tr h="147031">
                <a:tc>
                  <a:txBody>
                    <a:bodyPr/>
                    <a:lstStyle/>
                    <a:p>
                      <a:r>
                        <a:rPr lang="en-US" dirty="0"/>
                        <a:t>PPU Director’s Review </a:t>
                      </a:r>
                    </a:p>
                    <a:p>
                      <a:r>
                        <a:rPr lang="en-US" dirty="0"/>
                        <a:t>August 2021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t>Develop a plan with procurement and PPU management to ensure the award of the RTBT Stub contract to a qualified contractor that can meet the 6-month outage schedule. The procurement plan needs to be developed as soon as possible after the IPR, the solicitation is scheduled to be issued by May 1, 2022.</a:t>
                      </a:r>
                    </a:p>
                  </a:txBody>
                  <a:tcPr/>
                </a:tc>
                <a:tc>
                  <a:txBody>
                    <a:bodyPr/>
                    <a:lstStyle/>
                    <a:p>
                      <a:pPr algn="l"/>
                      <a:r>
                        <a:rPr lang="en-US" dirty="0"/>
                        <a:t>Activity added to schedule for planning and development October-December 2021.</a:t>
                      </a:r>
                    </a:p>
                  </a:txBody>
                  <a:tcPr/>
                </a:tc>
                <a:extLst>
                  <a:ext uri="{0D108BD9-81ED-4DB2-BD59-A6C34878D82A}">
                    <a16:rowId xmlns:a16="http://schemas.microsoft.com/office/drawing/2014/main" val="3382282355"/>
                  </a:ext>
                </a:extLst>
              </a:tr>
            </a:tbl>
          </a:graphicData>
        </a:graphic>
      </p:graphicFrame>
    </p:spTree>
    <p:extLst>
      <p:ext uri="{BB962C8B-B14F-4D97-AF65-F5344CB8AC3E}">
        <p14:creationId xmlns:p14="http://schemas.microsoft.com/office/powerpoint/2010/main" val="3151900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 and COVID-19 Impacts</a:t>
            </a:r>
          </a:p>
        </p:txBody>
      </p:sp>
      <p:sp>
        <p:nvSpPr>
          <p:cNvPr id="3" name="Content Placeholder 2"/>
          <p:cNvSpPr>
            <a:spLocks noGrp="1"/>
          </p:cNvSpPr>
          <p:nvPr>
            <p:ph idx="1"/>
          </p:nvPr>
        </p:nvSpPr>
        <p:spPr/>
        <p:txBody>
          <a:bodyPr/>
          <a:lstStyle/>
          <a:p>
            <a:r>
              <a:rPr lang="en-US" dirty="0"/>
              <a:t>ESH&amp;Q staff were involved in final design reviews resulting in the following</a:t>
            </a:r>
          </a:p>
          <a:p>
            <a:pPr lvl="1"/>
            <a:r>
              <a:rPr lang="en-US" dirty="0"/>
              <a:t>RTBT Stub core samples obtained and found to not be radioactively contaminated showing low likelihood of encountering activated concrete or soil</a:t>
            </a:r>
          </a:p>
          <a:p>
            <a:pPr lvl="1"/>
            <a:r>
              <a:rPr lang="en-US" dirty="0"/>
              <a:t>Confirmed shielding adequacy of soil and stacked shielding </a:t>
            </a:r>
          </a:p>
          <a:p>
            <a:pPr lvl="1"/>
            <a:r>
              <a:rPr lang="en-US" dirty="0"/>
              <a:t>Developed shielding QA requirements</a:t>
            </a:r>
          </a:p>
          <a:p>
            <a:pPr lvl="1"/>
            <a:r>
              <a:rPr lang="en-US" dirty="0"/>
              <a:t>PPS developed strategy for stub including sweep of tunnel</a:t>
            </a:r>
          </a:p>
          <a:p>
            <a:r>
              <a:rPr lang="en-US" dirty="0"/>
              <a:t>An Unreviewed Safety Issue (USI) has been completed for this work</a:t>
            </a:r>
          </a:p>
          <a:p>
            <a:r>
              <a:rPr lang="en-US" dirty="0"/>
              <a:t>There have been no COVID-19 impacts </a:t>
            </a:r>
          </a:p>
          <a:p>
            <a:r>
              <a:rPr lang="en-US" dirty="0"/>
              <a:t>Quality requirements for concrete density, soil density, and alignment of the structure are built into the specifications</a:t>
            </a:r>
          </a:p>
          <a:p>
            <a:pPr lvl="1"/>
            <a:endParaRPr lang="en-US" dirty="0"/>
          </a:p>
          <a:p>
            <a:pPr marL="0" indent="0">
              <a:buNone/>
            </a:pPr>
            <a:endParaRPr lang="en-US" dirty="0"/>
          </a:p>
        </p:txBody>
      </p:sp>
      <p:sp>
        <p:nvSpPr>
          <p:cNvPr id="5" name="Rectangle: Rounded Corners 4">
            <a:extLst>
              <a:ext uri="{FF2B5EF4-FFF2-40B4-BE49-F238E27FC236}">
                <a16:creationId xmlns:a16="http://schemas.microsoft.com/office/drawing/2014/main" id="{D25CC0DF-C7E2-4CBB-B2F4-2AB3328E6374}"/>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3</a:t>
            </a:r>
            <a:endParaRPr lang="en-US" b="1" dirty="0">
              <a:solidFill>
                <a:schemeClr val="bg1"/>
              </a:solidFill>
            </a:endParaRPr>
          </a:p>
        </p:txBody>
      </p:sp>
    </p:spTree>
    <p:extLst>
      <p:ext uri="{BB962C8B-B14F-4D97-AF65-F5344CB8AC3E}">
        <p14:creationId xmlns:p14="http://schemas.microsoft.com/office/powerpoint/2010/main" val="183807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12-Month Look-Ahead</a:t>
            </a:r>
          </a:p>
        </p:txBody>
      </p:sp>
      <p:sp>
        <p:nvSpPr>
          <p:cNvPr id="3" name="Content Placeholder 2"/>
          <p:cNvSpPr>
            <a:spLocks noGrp="1"/>
          </p:cNvSpPr>
          <p:nvPr>
            <p:ph idx="1"/>
          </p:nvPr>
        </p:nvSpPr>
        <p:spPr/>
        <p:txBody>
          <a:bodyPr/>
          <a:lstStyle/>
          <a:p>
            <a:r>
              <a:rPr lang="en-US" dirty="0"/>
              <a:t>Demolition planning and execution for Building 8940</a:t>
            </a:r>
          </a:p>
          <a:p>
            <a:r>
              <a:rPr lang="en-US" dirty="0"/>
              <a:t>Develop a procurement plan to ensure that qualified subcontractors are willing to bid the work </a:t>
            </a:r>
          </a:p>
          <a:p>
            <a:r>
              <a:rPr lang="en-US" dirty="0"/>
              <a:t>Subcontractor outreach by Project Management and Procurement</a:t>
            </a:r>
          </a:p>
          <a:p>
            <a:r>
              <a:rPr lang="en-US" dirty="0"/>
              <a:t>Document review, scope of work review, develop procurement package and procurement readiness review</a:t>
            </a:r>
          </a:p>
          <a:p>
            <a:r>
              <a:rPr lang="en-US" dirty="0"/>
              <a:t>Set up regular meetings for coordination with STS to review potential design or schedule impacts</a:t>
            </a:r>
          </a:p>
          <a:p>
            <a:r>
              <a:rPr lang="en-US" dirty="0"/>
              <a:t>Active participation by Level 2 and 3 managers in STS planning and design meetings</a:t>
            </a:r>
          </a:p>
        </p:txBody>
      </p:sp>
      <p:sp>
        <p:nvSpPr>
          <p:cNvPr id="5" name="Rectangle: Rounded Corners 4">
            <a:extLst>
              <a:ext uri="{FF2B5EF4-FFF2-40B4-BE49-F238E27FC236}">
                <a16:creationId xmlns:a16="http://schemas.microsoft.com/office/drawing/2014/main" id="{45EAE274-447F-4308-AF59-79D818774CE7}"/>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3670053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Design is complete and FDR is complete</a:t>
            </a:r>
          </a:p>
          <a:p>
            <a:r>
              <a:rPr lang="en-US" dirty="0"/>
              <a:t>Six-month construction duration is credible within the outage window </a:t>
            </a:r>
          </a:p>
          <a:p>
            <a:r>
              <a:rPr lang="en-US" dirty="0"/>
              <a:t>Recommendations from previous reviews have been addressed</a:t>
            </a:r>
          </a:p>
          <a:p>
            <a:r>
              <a:rPr lang="en-US" dirty="0"/>
              <a:t>STS design and schedule to be analyzed for opportunities and impacts to RTBT construction</a:t>
            </a:r>
          </a:p>
          <a:p>
            <a:r>
              <a:rPr lang="en-US" dirty="0"/>
              <a:t>Cost Estimate has been updated to reflect current market conditions and lessons learned from KG Construction</a:t>
            </a:r>
          </a:p>
        </p:txBody>
      </p:sp>
    </p:spTree>
    <p:extLst>
      <p:ext uri="{BB962C8B-B14F-4D97-AF65-F5344CB8AC3E}">
        <p14:creationId xmlns:p14="http://schemas.microsoft.com/office/powerpoint/2010/main" val="562247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79D6F-56FB-1140-8DE5-0CF1BDB2FD14}"/>
              </a:ext>
            </a:extLst>
          </p:cNvPr>
          <p:cNvSpPr>
            <a:spLocks noGrp="1"/>
          </p:cNvSpPr>
          <p:nvPr>
            <p:ph idx="1"/>
          </p:nvPr>
        </p:nvSpPr>
        <p:spPr/>
        <p:txBody>
          <a:bodyPr/>
          <a:lstStyle/>
          <a:p>
            <a:pPr marL="0" indent="0" algn="ctr">
              <a:buNone/>
            </a:pPr>
            <a:endParaRPr lang="en-US" sz="7200" dirty="0"/>
          </a:p>
          <a:p>
            <a:pPr marL="0" indent="0" algn="ctr">
              <a:buNone/>
            </a:pPr>
            <a:endParaRPr lang="en-US" sz="7200" dirty="0"/>
          </a:p>
          <a:p>
            <a:pPr marL="0" indent="0" algn="ctr">
              <a:buNone/>
            </a:pPr>
            <a:r>
              <a:rPr lang="en-US" sz="7200" dirty="0"/>
              <a:t>Back-up Slides</a:t>
            </a:r>
          </a:p>
        </p:txBody>
      </p:sp>
    </p:spTree>
    <p:extLst>
      <p:ext uri="{BB962C8B-B14F-4D97-AF65-F5344CB8AC3E}">
        <p14:creationId xmlns:p14="http://schemas.microsoft.com/office/powerpoint/2010/main" val="12122322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Likely Weather Delays	</a:t>
            </a:r>
          </a:p>
        </p:txBody>
      </p:sp>
      <p:pic>
        <p:nvPicPr>
          <p:cNvPr id="5" name="Content Placeholder 4">
            <a:extLst>
              <a:ext uri="{FF2B5EF4-FFF2-40B4-BE49-F238E27FC236}">
                <a16:creationId xmlns:a16="http://schemas.microsoft.com/office/drawing/2014/main" id="{9D623DF0-3714-F140-9002-B237183CB913}"/>
              </a:ext>
            </a:extLst>
          </p:cNvPr>
          <p:cNvPicPr>
            <a:picLocks noGrp="1" noChangeAspect="1"/>
          </p:cNvPicPr>
          <p:nvPr>
            <p:ph idx="1"/>
          </p:nvPr>
        </p:nvPicPr>
        <p:blipFill>
          <a:blip r:embed="rId2"/>
          <a:stretch>
            <a:fillRect/>
          </a:stretch>
        </p:blipFill>
        <p:spPr>
          <a:xfrm>
            <a:off x="447675" y="1182416"/>
            <a:ext cx="11430000" cy="4894806"/>
          </a:xfrm>
        </p:spPr>
      </p:pic>
      <p:sp>
        <p:nvSpPr>
          <p:cNvPr id="7" name="Rectangle: Rounded Corners 6">
            <a:extLst>
              <a:ext uri="{FF2B5EF4-FFF2-40B4-BE49-F238E27FC236}">
                <a16:creationId xmlns:a16="http://schemas.microsoft.com/office/drawing/2014/main" id="{78531360-BAC5-4907-AB4D-63CA2713036D}"/>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2451523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061" y="276333"/>
            <a:ext cx="8944567" cy="480131"/>
          </a:xfrm>
        </p:spPr>
        <p:txBody>
          <a:bodyPr/>
          <a:lstStyle/>
          <a:p>
            <a:r>
              <a:rPr lang="en-US" sz="2800" dirty="0"/>
              <a:t>RTBT Beamline – Similar to Future RTST beamline</a:t>
            </a:r>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960393" y="763008"/>
            <a:ext cx="8292862" cy="5528575"/>
          </a:xfrm>
          <a:prstGeom prst="rect">
            <a:avLst/>
          </a:prstGeom>
          <a:noFill/>
          <a:ln w="9525">
            <a:noFill/>
            <a:miter lim="800000"/>
            <a:headEnd/>
            <a:tailEnd/>
          </a:ln>
        </p:spPr>
      </p:pic>
      <p:sp>
        <p:nvSpPr>
          <p:cNvPr id="7" name="Rectangle: Rounded Corners 4">
            <a:extLst>
              <a:ext uri="{FF2B5EF4-FFF2-40B4-BE49-F238E27FC236}">
                <a16:creationId xmlns:a16="http://schemas.microsoft.com/office/drawing/2014/main" id="{CCD11E08-E7A7-B242-B282-4F7812EEE3F3}"/>
              </a:ext>
            </a:extLst>
          </p:cNvPr>
          <p:cNvSpPr/>
          <p:nvPr/>
        </p:nvSpPr>
        <p:spPr>
          <a:xfrm>
            <a:off x="9872830" y="329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56093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061" y="276333"/>
            <a:ext cx="9421645" cy="480131"/>
          </a:xfrm>
        </p:spPr>
        <p:txBody>
          <a:bodyPr/>
          <a:lstStyle/>
          <a:p>
            <a:r>
              <a:rPr lang="en-US" sz="2800" dirty="0"/>
              <a:t>Future Doorway (Left) &amp; Beam Penetration (Right)</a:t>
            </a:r>
          </a:p>
        </p:txBody>
      </p:sp>
      <p:sp>
        <p:nvSpPr>
          <p:cNvPr id="7" name="Rectangle: Rounded Corners 4">
            <a:extLst>
              <a:ext uri="{FF2B5EF4-FFF2-40B4-BE49-F238E27FC236}">
                <a16:creationId xmlns:a16="http://schemas.microsoft.com/office/drawing/2014/main" id="{CCD11E08-E7A7-B242-B282-4F7812EEE3F3}"/>
              </a:ext>
            </a:extLst>
          </p:cNvPr>
          <p:cNvSpPr/>
          <p:nvPr/>
        </p:nvSpPr>
        <p:spPr>
          <a:xfrm>
            <a:off x="9872830" y="329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pic>
        <p:nvPicPr>
          <p:cNvPr id="8" name="Picture 7">
            <a:extLst>
              <a:ext uri="{FF2B5EF4-FFF2-40B4-BE49-F238E27FC236}">
                <a16:creationId xmlns:a16="http://schemas.microsoft.com/office/drawing/2014/main" id="{A1AB8618-C12E-7643-BCFF-708B512F5AEE}"/>
              </a:ext>
            </a:extLst>
          </p:cNvPr>
          <p:cNvPicPr>
            <a:picLocks noChangeAspect="1"/>
          </p:cNvPicPr>
          <p:nvPr/>
        </p:nvPicPr>
        <p:blipFill>
          <a:blip r:embed="rId2"/>
          <a:stretch>
            <a:fillRect/>
          </a:stretch>
        </p:blipFill>
        <p:spPr>
          <a:xfrm>
            <a:off x="2416314" y="778989"/>
            <a:ext cx="7354392" cy="5515794"/>
          </a:xfrm>
          <a:prstGeom prst="rect">
            <a:avLst/>
          </a:prstGeom>
        </p:spPr>
      </p:pic>
    </p:spTree>
    <p:extLst>
      <p:ext uri="{BB962C8B-B14F-4D97-AF65-F5344CB8AC3E}">
        <p14:creationId xmlns:p14="http://schemas.microsoft.com/office/powerpoint/2010/main" val="2512662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Breakdown Structure</a:t>
            </a:r>
            <a:endParaRPr lang="en-US" dirty="0">
              <a:solidFill>
                <a:srgbClr val="FF0000"/>
              </a:solidFill>
            </a:endParaRPr>
          </a:p>
        </p:txBody>
      </p:sp>
      <p:sp>
        <p:nvSpPr>
          <p:cNvPr id="11" name="Content Placeholder 10">
            <a:extLst>
              <a:ext uri="{FF2B5EF4-FFF2-40B4-BE49-F238E27FC236}">
                <a16:creationId xmlns:a16="http://schemas.microsoft.com/office/drawing/2014/main" id="{90135075-D82A-4160-8793-BEA789C8EA97}"/>
              </a:ext>
            </a:extLst>
          </p:cNvPr>
          <p:cNvSpPr>
            <a:spLocks noGrp="1"/>
          </p:cNvSpPr>
          <p:nvPr>
            <p:ph idx="1"/>
          </p:nvPr>
        </p:nvSpPr>
        <p:spPr>
          <a:xfrm>
            <a:off x="507690" y="1066800"/>
            <a:ext cx="11430000" cy="5229970"/>
          </a:xfrm>
        </p:spPr>
        <p:txBody>
          <a:bodyPr/>
          <a:lstStyle/>
          <a:p>
            <a:endParaRPr lang="en-US" dirty="0"/>
          </a:p>
          <a:p>
            <a:endParaRPr lang="en-US" dirty="0"/>
          </a:p>
          <a:p>
            <a:endParaRPr lang="en-US" dirty="0"/>
          </a:p>
          <a:p>
            <a:endParaRPr lang="en-US" dirty="0">
              <a:latin typeface="Times New Roman" panose="02020603050405020304" pitchFamily="18" charset="0"/>
            </a:endParaRPr>
          </a:p>
          <a:p>
            <a:endParaRPr lang="en-US" sz="800" dirty="0">
              <a:latin typeface="Times New Roman" panose="02020603050405020304" pitchFamily="18" charset="0"/>
            </a:endParaRPr>
          </a:p>
          <a:p>
            <a:endParaRPr lang="en-US" dirty="0">
              <a:latin typeface="Times New Roman" panose="02020603050405020304" pitchFamily="18" charset="0"/>
            </a:endParaRPr>
          </a:p>
          <a:p>
            <a:endParaRPr lang="en-US" dirty="0"/>
          </a:p>
        </p:txBody>
      </p:sp>
      <p:sp>
        <p:nvSpPr>
          <p:cNvPr id="9" name="Rectangle: Rounded Corners 8">
            <a:extLst>
              <a:ext uri="{FF2B5EF4-FFF2-40B4-BE49-F238E27FC236}">
                <a16:creationId xmlns:a16="http://schemas.microsoft.com/office/drawing/2014/main" id="{C6FB57EC-FC4A-42BC-A099-64A672E55859}"/>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pic>
        <p:nvPicPr>
          <p:cNvPr id="5" name="Picture 4">
            <a:extLst>
              <a:ext uri="{FF2B5EF4-FFF2-40B4-BE49-F238E27FC236}">
                <a16:creationId xmlns:a16="http://schemas.microsoft.com/office/drawing/2014/main" id="{0D82D99A-C111-A64B-8FBA-4AEB5B91C8CE}"/>
              </a:ext>
            </a:extLst>
          </p:cNvPr>
          <p:cNvPicPr>
            <a:picLocks noChangeAspect="1"/>
          </p:cNvPicPr>
          <p:nvPr/>
        </p:nvPicPr>
        <p:blipFill>
          <a:blip r:embed="rId2"/>
          <a:stretch>
            <a:fillRect/>
          </a:stretch>
        </p:blipFill>
        <p:spPr>
          <a:xfrm>
            <a:off x="3974123" y="913504"/>
            <a:ext cx="3985846" cy="5379047"/>
          </a:xfrm>
          <a:prstGeom prst="rect">
            <a:avLst/>
          </a:prstGeom>
        </p:spPr>
      </p:pic>
      <p:sp>
        <p:nvSpPr>
          <p:cNvPr id="3" name="Rectangle 2">
            <a:extLst>
              <a:ext uri="{FF2B5EF4-FFF2-40B4-BE49-F238E27FC236}">
                <a16:creationId xmlns:a16="http://schemas.microsoft.com/office/drawing/2014/main" id="{EA5B7C4A-C6C8-2A4B-A76F-FFD5F5A8E09C}"/>
              </a:ext>
            </a:extLst>
          </p:cNvPr>
          <p:cNvSpPr/>
          <p:nvPr/>
        </p:nvSpPr>
        <p:spPr>
          <a:xfrm>
            <a:off x="5968315" y="4646141"/>
            <a:ext cx="1680518" cy="827902"/>
          </a:xfrm>
          <a:prstGeom prst="rect">
            <a:avLst/>
          </a:prstGeom>
          <a:noFill/>
          <a:ln w="38100">
            <a:solidFill>
              <a:schemeClr val="accent1">
                <a:lumMod val="60000"/>
                <a:lumOff val="4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TextBox 5">
            <a:extLst>
              <a:ext uri="{FF2B5EF4-FFF2-40B4-BE49-F238E27FC236}">
                <a16:creationId xmlns:a16="http://schemas.microsoft.com/office/drawing/2014/main" id="{788D7B21-F04C-4628-A21E-40FD9B219F68}"/>
              </a:ext>
            </a:extLst>
          </p:cNvPr>
          <p:cNvSpPr txBox="1"/>
          <p:nvPr/>
        </p:nvSpPr>
        <p:spPr>
          <a:xfrm>
            <a:off x="6286737" y="5060092"/>
            <a:ext cx="1362096" cy="230832"/>
          </a:xfrm>
          <a:prstGeom prst="rect">
            <a:avLst/>
          </a:prstGeom>
          <a:noFill/>
        </p:spPr>
        <p:txBody>
          <a:bodyPr wrap="square" rtlCol="0">
            <a:spAutoFit/>
          </a:bodyPr>
          <a:lstStyle/>
          <a:p>
            <a:pPr algn="l">
              <a:lnSpc>
                <a:spcPct val="90000"/>
              </a:lnSpc>
            </a:pPr>
            <a:r>
              <a:rPr lang="en-US" sz="1000" dirty="0">
                <a:highlight>
                  <a:srgbClr val="00FFFF"/>
                </a:highlight>
                <a:latin typeface="+mn-lt"/>
              </a:rPr>
              <a:t>Luke Santee</a:t>
            </a:r>
          </a:p>
        </p:txBody>
      </p:sp>
    </p:spTree>
    <p:extLst>
      <p:ext uri="{BB962C8B-B14F-4D97-AF65-F5344CB8AC3E}">
        <p14:creationId xmlns:p14="http://schemas.microsoft.com/office/powerpoint/2010/main" val="3004910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77" y="320041"/>
            <a:ext cx="11422261" cy="510909"/>
          </a:xfrm>
        </p:spPr>
        <p:txBody>
          <a:bodyPr/>
          <a:lstStyle/>
          <a:p>
            <a:r>
              <a:rPr lang="en-US" dirty="0"/>
              <a:t>Design </a:t>
            </a:r>
          </a:p>
        </p:txBody>
      </p:sp>
      <p:sp>
        <p:nvSpPr>
          <p:cNvPr id="3" name="Content Placeholder 2"/>
          <p:cNvSpPr>
            <a:spLocks noGrp="1"/>
          </p:cNvSpPr>
          <p:nvPr>
            <p:ph idx="1"/>
          </p:nvPr>
        </p:nvSpPr>
        <p:spPr>
          <a:xfrm>
            <a:off x="345876" y="830950"/>
            <a:ext cx="11422261" cy="5034707"/>
          </a:xfrm>
        </p:spPr>
        <p:txBody>
          <a:bodyPr/>
          <a:lstStyle/>
          <a:p>
            <a:pPr marL="288925" indent="-288925"/>
            <a:endParaRPr lang="en-US" dirty="0">
              <a:latin typeface="Century Gothic" panose="020B0502020202020204" pitchFamily="34" charset="0"/>
              <a:cs typeface="+mn-cs"/>
            </a:endParaRPr>
          </a:p>
          <a:p>
            <a:pPr marL="288925" indent="-288925"/>
            <a:r>
              <a:rPr lang="en-US" dirty="0">
                <a:latin typeface="Century Gothic" panose="020B0502020202020204" pitchFamily="34" charset="0"/>
                <a:cs typeface="+mn-cs"/>
              </a:rPr>
              <a:t>Provided minimum RTBT Stub length with earth cover and stacked shielding configuration to ensure adequate Proton Beam Shielding during beam operations which allows Second Target Station construction to tie-in with minimal outage number and duration</a:t>
            </a:r>
          </a:p>
          <a:p>
            <a:pPr marL="288925" indent="-288925"/>
            <a:r>
              <a:rPr lang="en-US" dirty="0">
                <a:latin typeface="Century Gothic" panose="020B0502020202020204" pitchFamily="34" charset="0"/>
                <a:cs typeface="+mn-cs"/>
              </a:rPr>
              <a:t>3D structural analysis completed ensuring integrity of existing RTBT tunnel during all stages of construction – design limits amount of earth to be removed</a:t>
            </a:r>
          </a:p>
          <a:p>
            <a:pPr marL="288925" indent="-288925"/>
            <a:r>
              <a:rPr lang="en-US" dirty="0">
                <a:latin typeface="Century Gothic" panose="020B0502020202020204" pitchFamily="34" charset="0"/>
                <a:cs typeface="+mn-cs"/>
              </a:rPr>
              <a:t>Geotechnical and structural analysis show acceptable levels of differential settlement along RTBT Stub</a:t>
            </a:r>
          </a:p>
          <a:p>
            <a:pPr marL="288925" indent="-288925"/>
            <a:r>
              <a:rPr lang="en-US" dirty="0">
                <a:latin typeface="Century Gothic" panose="020B0502020202020204" pitchFamily="34" charset="0"/>
                <a:cs typeface="+mn-cs"/>
              </a:rPr>
              <a:t>Storm water management is provided for disturbed area during and after construction with maintainable slopes to enable construction to continue as quickly as possible after adverse weather conditions</a:t>
            </a:r>
          </a:p>
          <a:p>
            <a:pPr marL="0" indent="0">
              <a:buNone/>
            </a:pPr>
            <a:endParaRPr lang="en-US" dirty="0"/>
          </a:p>
        </p:txBody>
      </p:sp>
      <p:sp>
        <p:nvSpPr>
          <p:cNvPr id="7" name="Rectangle: Rounded Corners 4">
            <a:extLst>
              <a:ext uri="{FF2B5EF4-FFF2-40B4-BE49-F238E27FC236}">
                <a16:creationId xmlns:a16="http://schemas.microsoft.com/office/drawing/2014/main" id="{5FF02DFA-DF5E-CA41-99C9-DBDB1926861F}"/>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spTree>
    <p:extLst>
      <p:ext uri="{BB962C8B-B14F-4D97-AF65-F5344CB8AC3E}">
        <p14:creationId xmlns:p14="http://schemas.microsoft.com/office/powerpoint/2010/main" val="541273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77" y="320041"/>
            <a:ext cx="11422261" cy="510909"/>
          </a:xfrm>
        </p:spPr>
        <p:txBody>
          <a:bodyPr/>
          <a:lstStyle/>
          <a:p>
            <a:r>
              <a:rPr lang="en-US" dirty="0"/>
              <a:t>Design Interface Coordination</a:t>
            </a:r>
          </a:p>
        </p:txBody>
      </p:sp>
      <p:sp>
        <p:nvSpPr>
          <p:cNvPr id="3" name="Content Placeholder 2"/>
          <p:cNvSpPr>
            <a:spLocks noGrp="1"/>
          </p:cNvSpPr>
          <p:nvPr>
            <p:ph idx="1"/>
          </p:nvPr>
        </p:nvSpPr>
        <p:spPr>
          <a:xfrm>
            <a:off x="345876" y="830950"/>
            <a:ext cx="11422261" cy="5442883"/>
          </a:xfrm>
        </p:spPr>
        <p:txBody>
          <a:bodyPr/>
          <a:lstStyle/>
          <a:p>
            <a:pPr eaLnBrk="0" hangingPunct="0">
              <a:spcAft>
                <a:spcPts val="0"/>
              </a:spcAft>
              <a:buClrTx/>
            </a:pPr>
            <a:endParaRPr lang="en-US" sz="2800" dirty="0">
              <a:latin typeface="+mn-lt"/>
            </a:endParaRPr>
          </a:p>
          <a:p>
            <a:pPr eaLnBrk="0" hangingPunct="0">
              <a:spcAft>
                <a:spcPts val="0"/>
              </a:spcAft>
              <a:buClrTx/>
            </a:pPr>
            <a:r>
              <a:rPr lang="en-US" sz="2800" dirty="0">
                <a:latin typeface="+mn-lt"/>
              </a:rPr>
              <a:t>Beam and magnet configuration coordination </a:t>
            </a:r>
          </a:p>
          <a:p>
            <a:pPr lvl="1" eaLnBrk="0" hangingPunct="0">
              <a:spcAft>
                <a:spcPts val="0"/>
              </a:spcAft>
              <a:buClrTx/>
              <a:buFont typeface="Century Gothic" panose="020B0502020202020204" pitchFamily="34" charset="0"/>
              <a:buChar char="•"/>
            </a:pPr>
            <a:r>
              <a:rPr lang="en-US" sz="2400" dirty="0">
                <a:latin typeface="+mn-lt"/>
              </a:rPr>
              <a:t>Accelerator personnel provided beam layout and shielding calculations</a:t>
            </a:r>
          </a:p>
          <a:p>
            <a:pPr lvl="1" eaLnBrk="0" hangingPunct="0">
              <a:spcAft>
                <a:spcPts val="0"/>
              </a:spcAft>
              <a:buClrTx/>
              <a:buFont typeface="Century Gothic" panose="020B0502020202020204" pitchFamily="34" charset="0"/>
              <a:buChar char="•"/>
            </a:pPr>
            <a:r>
              <a:rPr lang="en-US" sz="2400" dirty="0">
                <a:latin typeface="+mn-lt"/>
              </a:rPr>
              <a:t>STS personnel are actively involved in planning</a:t>
            </a:r>
          </a:p>
          <a:p>
            <a:pPr eaLnBrk="0" hangingPunct="0">
              <a:spcAft>
                <a:spcPts val="0"/>
              </a:spcAft>
              <a:buClrTx/>
            </a:pPr>
            <a:r>
              <a:rPr lang="en-US" sz="2600" dirty="0">
                <a:latin typeface="+mn-lt"/>
              </a:rPr>
              <a:t>Design coordinates with Temporary stacked shielding design including utility pass-through design</a:t>
            </a:r>
          </a:p>
          <a:p>
            <a:pPr eaLnBrk="0" hangingPunct="0">
              <a:spcAft>
                <a:spcPts val="0"/>
              </a:spcAft>
              <a:buClrTx/>
            </a:pPr>
            <a:r>
              <a:rPr lang="en-US" sz="2600" dirty="0">
                <a:latin typeface="+mn-lt"/>
              </a:rPr>
              <a:t>Construction coordination per proposed STS CD-1 schedule. Current STS schedule impacts will be assessed when available</a:t>
            </a:r>
          </a:p>
          <a:p>
            <a:pPr marL="0" indent="0" eaLnBrk="0" hangingPunct="0">
              <a:spcAft>
                <a:spcPts val="0"/>
              </a:spcAft>
              <a:buClr>
                <a:srgbClr val="006C3A"/>
              </a:buClr>
              <a:buNone/>
            </a:pPr>
            <a:endParaRPr lang="en-US" sz="2600" dirty="0">
              <a:latin typeface="+mn-lt"/>
            </a:endParaRPr>
          </a:p>
          <a:p>
            <a:pPr marL="0" indent="0">
              <a:buNone/>
            </a:pPr>
            <a:endParaRPr lang="en-US" dirty="0"/>
          </a:p>
        </p:txBody>
      </p:sp>
      <p:sp>
        <p:nvSpPr>
          <p:cNvPr id="6" name="Rectangle: Rounded Corners 4">
            <a:extLst>
              <a:ext uri="{FF2B5EF4-FFF2-40B4-BE49-F238E27FC236}">
                <a16:creationId xmlns:a16="http://schemas.microsoft.com/office/drawing/2014/main" id="{CB494D91-3C29-214F-BD15-96FDE7D0F049}"/>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1,5</a:t>
            </a:r>
            <a:endParaRPr lang="en-US" b="1" dirty="0">
              <a:solidFill>
                <a:schemeClr val="bg1"/>
              </a:solidFill>
            </a:endParaRPr>
          </a:p>
        </p:txBody>
      </p:sp>
    </p:spTree>
    <p:extLst>
      <p:ext uri="{BB962C8B-B14F-4D97-AF65-F5344CB8AC3E}">
        <p14:creationId xmlns:p14="http://schemas.microsoft.com/office/powerpoint/2010/main" val="1503409034"/>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F1CA81-B025-421E-9746-B1FF59551E5E}">
  <ds:schemaRefs>
    <ds:schemaRef ds:uri="http://schemas.microsoft.com/sharepoint/v3/contenttype/forms"/>
  </ds:schemaRefs>
</ds:datastoreItem>
</file>

<file path=customXml/itemProps2.xml><?xml version="1.0" encoding="utf-8"?>
<ds:datastoreItem xmlns:ds="http://schemas.openxmlformats.org/officeDocument/2006/customXml" ds:itemID="{6B6F5DE5-FF42-42F2-9962-F83010572F4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950AF3C-223B-4322-9D84-8F5422CEA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2052</Words>
  <Application>Microsoft Office PowerPoint</Application>
  <PresentationFormat>Widescreen</PresentationFormat>
  <Paragraphs>337</Paragraphs>
  <Slides>48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Arial Black</vt:lpstr>
      <vt:lpstr>Arial Narrow</vt:lpstr>
      <vt:lpstr>Calibri</vt:lpstr>
      <vt:lpstr>Century Gothic</vt:lpstr>
      <vt:lpstr>Times New Roman</vt:lpstr>
      <vt:lpstr>ORNL</vt:lpstr>
      <vt:lpstr>PowerPoint Presentation</vt:lpstr>
      <vt:lpstr>Outline</vt:lpstr>
      <vt:lpstr>Scope</vt:lpstr>
      <vt:lpstr>PowerPoint Presentation</vt:lpstr>
      <vt:lpstr>RTBT Beamline – Similar to Future RTST beamline</vt:lpstr>
      <vt:lpstr>Future Doorway (Left) &amp; Beam Penetration (Right)</vt:lpstr>
      <vt:lpstr>Work Breakdown Structure</vt:lpstr>
      <vt:lpstr>Design </vt:lpstr>
      <vt:lpstr>Design Interface Coordination</vt:lpstr>
      <vt:lpstr>3D Rendering of RTBT and New Stub </vt:lpstr>
      <vt:lpstr>Tunnel Sections Showing Future Beam Routing </vt:lpstr>
      <vt:lpstr>Stub Construction – Excavation Management</vt:lpstr>
      <vt:lpstr>Stub Cross-Section – Water Management</vt:lpstr>
      <vt:lpstr>Stub – Coordinated with STS Beamline Routing</vt:lpstr>
      <vt:lpstr>Stub Interface to RTBT</vt:lpstr>
      <vt:lpstr>Stub Mechanical </vt:lpstr>
      <vt:lpstr>Stub Electrical</vt:lpstr>
      <vt:lpstr>Lessons Learned from KG Construction</vt:lpstr>
      <vt:lpstr>Organization- Level 2 </vt:lpstr>
      <vt:lpstr>12-Month Look-Ahead From CD-2/3 Review</vt:lpstr>
      <vt:lpstr>Progress since CD-2/3 </vt:lpstr>
      <vt:lpstr>Challenges</vt:lpstr>
      <vt:lpstr>Final Design Status</vt:lpstr>
      <vt:lpstr>Installation Plans</vt:lpstr>
      <vt:lpstr>Schedule Development  </vt:lpstr>
      <vt:lpstr>Stub Schedule Achieving 6 Month Duration – Page 1</vt:lpstr>
      <vt:lpstr>Stub Schedule Achieving 6 Month Duration – Page 2</vt:lpstr>
      <vt:lpstr>Stub Schedule Achieving 6 Month Duration – Page 3</vt:lpstr>
      <vt:lpstr>Phase 1 – Pre-Shutdown Activities</vt:lpstr>
      <vt:lpstr>Phase 2 Shutdown Work</vt:lpstr>
      <vt:lpstr>Phase 3 - Post Outage Work</vt:lpstr>
      <vt:lpstr>Estimate Development for FPSC</vt:lpstr>
      <vt:lpstr>Cost and Schedule</vt:lpstr>
      <vt:lpstr>Cost and Schedule</vt:lpstr>
      <vt:lpstr>Cost and Schedule</vt:lpstr>
      <vt:lpstr>Labor Profile</vt:lpstr>
      <vt:lpstr>Labor Profile</vt:lpstr>
      <vt:lpstr>CF Systems May 2021 Status Summary Schedule</vt:lpstr>
      <vt:lpstr>FPSC Procurement Approach </vt:lpstr>
      <vt:lpstr>STS/RTBT Stub Site Overlaps</vt:lpstr>
      <vt:lpstr>RTBT Stub and STS Schedule (6/22/2021)</vt:lpstr>
      <vt:lpstr>P.06.02 Building Modifications Risk Register</vt:lpstr>
      <vt:lpstr>Responses to Recommendations</vt:lpstr>
      <vt:lpstr>ESH&amp;Q and COVID-19 Impacts</vt:lpstr>
      <vt:lpstr>12-Month Look-Ahead</vt:lpstr>
      <vt:lpstr>Summary</vt:lpstr>
      <vt:lpstr>PowerPoint Presentation</vt:lpstr>
      <vt:lpstr>Assessing Likely Weather Delays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2018-07-12T19:30:01Z</dcterms:created>
  <dcterms:modified xsi:type="dcterms:W3CDTF">2021-08-30T20:39:09Z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