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55"/>
  </p:notesMasterIdLst>
  <p:handoutMasterIdLst>
    <p:handoutMasterId r:id="rId56"/>
  </p:handoutMasterIdLst>
  <p:sldIdLst>
    <p:sldId id="319" r:id="rId5"/>
    <p:sldId id="321" r:id="rId6"/>
    <p:sldId id="322" r:id="rId7"/>
    <p:sldId id="323" r:id="rId8"/>
    <p:sldId id="324" r:id="rId9"/>
    <p:sldId id="325" r:id="rId10"/>
    <p:sldId id="326" r:id="rId11"/>
    <p:sldId id="327" r:id="rId12"/>
    <p:sldId id="328" r:id="rId13"/>
    <p:sldId id="329" r:id="rId14"/>
    <p:sldId id="330" r:id="rId15"/>
    <p:sldId id="331" r:id="rId16"/>
    <p:sldId id="332" r:id="rId17"/>
    <p:sldId id="333" r:id="rId18"/>
    <p:sldId id="369" r:id="rId19"/>
    <p:sldId id="334" r:id="rId20"/>
    <p:sldId id="335" r:id="rId21"/>
    <p:sldId id="336" r:id="rId22"/>
    <p:sldId id="337" r:id="rId23"/>
    <p:sldId id="338" r:id="rId24"/>
    <p:sldId id="339" r:id="rId25"/>
    <p:sldId id="340" r:id="rId26"/>
    <p:sldId id="341" r:id="rId27"/>
    <p:sldId id="342" r:id="rId28"/>
    <p:sldId id="343" r:id="rId29"/>
    <p:sldId id="344" r:id="rId30"/>
    <p:sldId id="345" r:id="rId31"/>
    <p:sldId id="346" r:id="rId32"/>
    <p:sldId id="347" r:id="rId33"/>
    <p:sldId id="348" r:id="rId34"/>
    <p:sldId id="349" r:id="rId35"/>
    <p:sldId id="350" r:id="rId36"/>
    <p:sldId id="351" r:id="rId37"/>
    <p:sldId id="352" r:id="rId38"/>
    <p:sldId id="353" r:id="rId39"/>
    <p:sldId id="354" r:id="rId40"/>
    <p:sldId id="355" r:id="rId41"/>
    <p:sldId id="356" r:id="rId42"/>
    <p:sldId id="357" r:id="rId43"/>
    <p:sldId id="358" r:id="rId44"/>
    <p:sldId id="359" r:id="rId45"/>
    <p:sldId id="360" r:id="rId46"/>
    <p:sldId id="361" r:id="rId47"/>
    <p:sldId id="362" r:id="rId48"/>
    <p:sldId id="363" r:id="rId49"/>
    <p:sldId id="364" r:id="rId50"/>
    <p:sldId id="365" r:id="rId51"/>
    <p:sldId id="366" r:id="rId52"/>
    <p:sldId id="367" r:id="rId53"/>
    <p:sldId id="368" r:id="rId54"/>
  </p:sldIdLst>
  <p:sldSz cx="12192000" cy="6858000"/>
  <p:notesSz cx="9296400" cy="7010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208" userDrawn="1">
          <p15:clr>
            <a:srgbClr val="A4A3A4"/>
          </p15:clr>
        </p15:guide>
        <p15:guide id="2" pos="292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C1E"/>
    <a:srgbClr val="282CEB"/>
    <a:srgbClr val="08B556"/>
    <a:srgbClr val="FFFF00"/>
    <a:srgbClr val="FFED99"/>
    <a:srgbClr val="E9D98B"/>
    <a:srgbClr val="FFFFFF"/>
    <a:srgbClr val="FFCC66"/>
    <a:srgbClr val="9A9B9D"/>
    <a:srgbClr val="AEB0AF"/>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EE7FA7-DCA2-48FD-B2A4-D4118C8E7137}" v="4" dt="2021-08-11T15:25:50.5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03" autoAdjust="0"/>
    <p:restoredTop sz="95161" autoAdjust="0"/>
  </p:normalViewPr>
  <p:slideViewPr>
    <p:cSldViewPr snapToGrid="0" showGuides="1">
      <p:cViewPr varScale="1">
        <p:scale>
          <a:sx n="106" d="100"/>
          <a:sy n="106" d="100"/>
        </p:scale>
        <p:origin x="84" y="208"/>
      </p:cViewPr>
      <p:guideLst/>
    </p:cSldViewPr>
  </p:slideViewPr>
  <p:notesTextViewPr>
    <p:cViewPr>
      <p:scale>
        <a:sx n="3" d="2"/>
        <a:sy n="3" d="2"/>
      </p:scale>
      <p:origin x="0" y="0"/>
    </p:cViewPr>
  </p:notesTextViewPr>
  <p:sorterViewPr>
    <p:cViewPr>
      <p:scale>
        <a:sx n="80" d="100"/>
        <a:sy n="80" d="100"/>
      </p:scale>
      <p:origin x="0" y="0"/>
    </p:cViewPr>
  </p:sorterViewPr>
  <p:notesViewPr>
    <p:cSldViewPr snapToGrid="0" showGuides="1">
      <p:cViewPr>
        <p:scale>
          <a:sx n="50" d="100"/>
          <a:sy n="50" d="100"/>
        </p:scale>
        <p:origin x="5664" y="1674"/>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8533024-10F1-4BC3-BAA5-CB28D8F9B618}"/>
              </a:ext>
            </a:extLst>
          </p:cNvPr>
          <p:cNvSpPr>
            <a:spLocks noGrp="1"/>
          </p:cNvSpPr>
          <p:nvPr>
            <p:ph type="dt" sz="quarter" idx="1"/>
          </p:nvPr>
        </p:nvSpPr>
        <p:spPr>
          <a:xfrm>
            <a:off x="5265014" y="6644077"/>
            <a:ext cx="4029282" cy="351957"/>
          </a:xfrm>
          <a:prstGeom prst="rect">
            <a:avLst/>
          </a:prstGeom>
        </p:spPr>
        <p:txBody>
          <a:bodyPr vert="horz" lIns="91440" tIns="45720" rIns="91440" bIns="45720" rtlCol="0" anchor="b"/>
          <a:lstStyle>
            <a:lvl1pPr algn="r">
              <a:defRPr sz="1200"/>
            </a:lvl1pPr>
          </a:lstStyle>
          <a:p>
            <a:fld id="{9074A39D-78C5-4FF5-94A2-BCBFAF602A34}" type="datetimeFigureOut">
              <a:rPr lang="en-US" smtClean="0">
                <a:latin typeface="+mn-lt"/>
              </a:rPr>
              <a:t>8/31/2021</a:t>
            </a:fld>
            <a:endParaRPr lang="en-US" dirty="0">
              <a:latin typeface="+mn-lt"/>
            </a:endParaRPr>
          </a:p>
        </p:txBody>
      </p:sp>
      <p:sp>
        <p:nvSpPr>
          <p:cNvPr id="5" name="Slide Number Placeholder 4">
            <a:extLst>
              <a:ext uri="{FF2B5EF4-FFF2-40B4-BE49-F238E27FC236}">
                <a16:creationId xmlns:a16="http://schemas.microsoft.com/office/drawing/2014/main" id="{D1D2005F-34EB-4228-A469-9DA7EF685E32}"/>
              </a:ext>
            </a:extLst>
          </p:cNvPr>
          <p:cNvSpPr>
            <a:spLocks noGrp="1"/>
          </p:cNvSpPr>
          <p:nvPr>
            <p:ph type="sldNum" sz="quarter" idx="3"/>
          </p:nvPr>
        </p:nvSpPr>
        <p:spPr>
          <a:xfrm>
            <a:off x="1" y="6644079"/>
            <a:ext cx="4029282" cy="351957"/>
          </a:xfrm>
          <a:prstGeom prst="rect">
            <a:avLst/>
          </a:prstGeom>
        </p:spPr>
        <p:txBody>
          <a:bodyPr vert="horz" lIns="91440" tIns="45720" rIns="91440" bIns="45720" rtlCol="0" anchor="b"/>
          <a:lstStyle>
            <a:lvl1pPr algn="r">
              <a:defRPr sz="1200"/>
            </a:lvl1pPr>
          </a:lstStyle>
          <a:p>
            <a:pPr algn="l"/>
            <a:fld id="{C75DCF9F-B5D2-4E17-BF72-5579017E6EA3}" type="slidenum">
              <a:rPr lang="en-US" smtClean="0">
                <a:latin typeface="+mn-lt"/>
              </a:rPr>
              <a:pPr algn="l"/>
              <a:t>‹#›</a:t>
            </a:fld>
            <a:endParaRPr lang="en-US" dirty="0">
              <a:latin typeface="+mn-lt"/>
            </a:endParaRPr>
          </a:p>
        </p:txBody>
      </p:sp>
    </p:spTree>
    <p:extLst>
      <p:ext uri="{BB962C8B-B14F-4D97-AF65-F5344CB8AC3E}">
        <p14:creationId xmlns:p14="http://schemas.microsoft.com/office/powerpoint/2010/main" val="173575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5265018" y="6636895"/>
            <a:ext cx="4029282" cy="351957"/>
          </a:xfrm>
          <a:prstGeom prst="rect">
            <a:avLst/>
          </a:prstGeom>
        </p:spPr>
        <p:txBody>
          <a:bodyPr vert="horz" lIns="91440" tIns="45720" rIns="91440" bIns="45720" rtlCol="0"/>
          <a:lstStyle>
            <a:lvl1pPr algn="r">
              <a:defRPr sz="1200">
                <a:latin typeface="+mn-lt"/>
              </a:defRPr>
            </a:lvl1pPr>
          </a:lstStyle>
          <a:p>
            <a:fld id="{D7992059-949A-4D84-A84D-82EB5F97947B}" type="datetimeFigureOut">
              <a:rPr lang="en-US" smtClean="0"/>
              <a:pPr/>
              <a:t>8/31/2021</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30482" y="3373517"/>
            <a:ext cx="7435436" cy="2760584"/>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2" y="6636895"/>
            <a:ext cx="4029282" cy="351957"/>
          </a:xfrm>
          <a:prstGeom prst="rect">
            <a:avLst/>
          </a:prstGeom>
        </p:spPr>
        <p:txBody>
          <a:bodyPr vert="horz" lIns="91440" tIns="45720" rIns="91440" bIns="45720" rtlCol="0" anchor="b"/>
          <a:lstStyle>
            <a:lvl1pPr algn="l">
              <a:defRPr sz="1200">
                <a:latin typeface="+mn-lt"/>
              </a:defRPr>
            </a:lvl1pPr>
          </a:lstStyle>
          <a:p>
            <a:fld id="{DBFF095A-F86B-4B29-8A9F-DF3D3D1F3E2A}" type="slidenum">
              <a:rPr lang="en-US" smtClean="0"/>
              <a:pPr/>
              <a:t>‹#›</a:t>
            </a:fld>
            <a:endParaRPr lang="en-US" dirty="0"/>
          </a:p>
        </p:txBody>
      </p:sp>
    </p:spTree>
    <p:extLst>
      <p:ext uri="{BB962C8B-B14F-4D97-AF65-F5344CB8AC3E}">
        <p14:creationId xmlns:p14="http://schemas.microsoft.com/office/powerpoint/2010/main" val="1877089979"/>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90000"/>
      </a:lnSpc>
      <a:spcBef>
        <a:spcPts val="300"/>
      </a:spcBef>
      <a:defRPr sz="1200" kern="1200">
        <a:solidFill>
          <a:schemeClr val="tx1"/>
        </a:solidFill>
        <a:latin typeface="+mn-lt"/>
        <a:ea typeface="+mn-ea"/>
        <a:cs typeface="+mn-cs"/>
      </a:defRPr>
    </a:lvl1pPr>
    <a:lvl2pPr marL="457200" algn="l" defTabSz="914400" rtl="0" eaLnBrk="1" latinLnBrk="0" hangingPunct="1">
      <a:lnSpc>
        <a:spcPct val="90000"/>
      </a:lnSpc>
      <a:spcBef>
        <a:spcPts val="300"/>
      </a:spcBef>
      <a:defRPr sz="1200" kern="1200">
        <a:solidFill>
          <a:schemeClr val="tx1"/>
        </a:solidFill>
        <a:latin typeface="+mn-lt"/>
        <a:ea typeface="+mn-ea"/>
        <a:cs typeface="+mn-cs"/>
      </a:defRPr>
    </a:lvl2pPr>
    <a:lvl3pPr marL="914400" algn="l" defTabSz="914400" rtl="0" eaLnBrk="1" latinLnBrk="0" hangingPunct="1">
      <a:lnSpc>
        <a:spcPct val="90000"/>
      </a:lnSpc>
      <a:spcBef>
        <a:spcPts val="300"/>
      </a:spcBef>
      <a:defRPr sz="1200" kern="1200">
        <a:solidFill>
          <a:schemeClr val="tx1"/>
        </a:solidFill>
        <a:latin typeface="+mn-lt"/>
        <a:ea typeface="+mn-ea"/>
        <a:cs typeface="+mn-cs"/>
      </a:defRPr>
    </a:lvl3pPr>
    <a:lvl4pPr marL="1371600" algn="l" defTabSz="914400" rtl="0" eaLnBrk="1" latinLnBrk="0" hangingPunct="1">
      <a:lnSpc>
        <a:spcPct val="90000"/>
      </a:lnSpc>
      <a:spcBef>
        <a:spcPts val="300"/>
      </a:spcBef>
      <a:defRPr sz="1200" kern="1200">
        <a:solidFill>
          <a:schemeClr val="tx1"/>
        </a:solidFill>
        <a:latin typeface="+mn-lt"/>
        <a:ea typeface="+mn-ea"/>
        <a:cs typeface="+mn-cs"/>
      </a:defRPr>
    </a:lvl4pPr>
    <a:lvl5pPr marL="1828800" algn="l" defTabSz="914400" rtl="0" eaLnBrk="1" latinLnBrk="0" hangingPunct="1">
      <a:lnSpc>
        <a:spcPct val="90000"/>
      </a:lnSpc>
      <a:spcBef>
        <a:spcPts val="300"/>
      </a:spcBef>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37BA4A-B024-42C0-AEE3-721B228F8259}"/>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74321" y="1074420"/>
            <a:ext cx="11334582" cy="4233245"/>
          </a:xfrm>
          <a:prstGeom prst="rect">
            <a:avLst/>
          </a:prstGeom>
        </p:spPr>
      </p:pic>
      <p:sp>
        <p:nvSpPr>
          <p:cNvPr id="10" name="TextBox 9"/>
          <p:cNvSpPr txBox="1"/>
          <p:nvPr userDrawn="1"/>
        </p:nvSpPr>
        <p:spPr>
          <a:xfrm>
            <a:off x="267160" y="5343835"/>
            <a:ext cx="5384807" cy="276999"/>
          </a:xfrm>
          <a:prstGeom prst="rect">
            <a:avLst/>
          </a:prstGeom>
          <a:noFill/>
        </p:spPr>
        <p:txBody>
          <a:bodyPr wrap="square" rtlCol="0">
            <a:spAutoFit/>
          </a:bodyPr>
          <a:lstStyle/>
          <a:p>
            <a:r>
              <a:rPr lang="en-US" sz="1200" b="0" dirty="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userDrawn="1">
            <p:ph type="ctrTitle" hasCustomPrompt="1"/>
          </p:nvPr>
        </p:nvSpPr>
        <p:spPr>
          <a:xfrm>
            <a:off x="428736" y="1388962"/>
            <a:ext cx="8678194" cy="978729"/>
          </a:xfrm>
        </p:spPr>
        <p:txBody>
          <a:bodyPr/>
          <a:lstStyle>
            <a:lvl1pPr algn="l">
              <a:defRPr sz="3200" b="0" baseline="0">
                <a:solidFill>
                  <a:schemeClr val="bg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3" name="Subtitle 2"/>
          <p:cNvSpPr>
            <a:spLocks noGrp="1"/>
          </p:cNvSpPr>
          <p:nvPr userDrawn="1">
            <p:ph type="subTitle" idx="1"/>
          </p:nvPr>
        </p:nvSpPr>
        <p:spPr>
          <a:xfrm>
            <a:off x="447481" y="3013455"/>
            <a:ext cx="5440514" cy="2028101"/>
          </a:xfrm>
        </p:spPr>
        <p:txBody>
          <a:bodyPr/>
          <a:lstStyle>
            <a:lvl1pPr marL="0" indent="0" algn="l">
              <a:buNone/>
              <a:defRPr sz="200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latin typeface="+mn-lt"/>
              <a:cs typeface="+mn-cs"/>
            </a:endParaRPr>
          </a:p>
        </p:txBody>
      </p:sp>
      <p:pic>
        <p:nvPicPr>
          <p:cNvPr id="14" name="Picture 13">
            <a:extLst>
              <a:ext uri="{FF2B5EF4-FFF2-40B4-BE49-F238E27FC236}">
                <a16:creationId xmlns:a16="http://schemas.microsoft.com/office/drawing/2014/main" id="{027030A5-C7D7-48D4-B261-45DC936EE5D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34576" y="5409488"/>
            <a:ext cx="1603756" cy="388553"/>
          </a:xfrm>
          <a:prstGeom prst="rect">
            <a:avLst/>
          </a:prstGeom>
        </p:spPr>
      </p:pic>
    </p:spTree>
    <p:extLst>
      <p:ext uri="{BB962C8B-B14F-4D97-AF65-F5344CB8AC3E}">
        <p14:creationId xmlns:p14="http://schemas.microsoft.com/office/powerpoint/2010/main" val="3793082440"/>
      </p:ext>
    </p:extLst>
  </p:cSld>
  <p:clrMapOvr>
    <a:masterClrMapping/>
  </p:clrMapOvr>
  <p:extLst>
    <p:ext uri="{DCECCB84-F9BA-43D5-87BE-67443E8EF086}">
      <p15:sldGuideLst xmlns:p15="http://schemas.microsoft.com/office/powerpoint/2012/main">
        <p15:guide id="1"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a:t>Click to edit Master title style</a:t>
            </a:r>
            <a:endParaRPr lang="en-US" dirty="0"/>
          </a:p>
        </p:txBody>
      </p:sp>
      <p:sp>
        <p:nvSpPr>
          <p:cNvPr id="3" name="Content Placeholder 2"/>
          <p:cNvSpPr>
            <a:spLocks noGrp="1"/>
          </p:cNvSpPr>
          <p:nvPr>
            <p:ph idx="1"/>
          </p:nvPr>
        </p:nvSpPr>
        <p:spPr>
          <a:xfrm>
            <a:off x="448055" y="947148"/>
            <a:ext cx="11430000" cy="5355074"/>
          </a:xfrm>
        </p:spPr>
        <p:txBody>
          <a:bodyPr/>
          <a:lstStyle>
            <a:lvl1pPr marL="288925" indent="-288925">
              <a:spcBef>
                <a:spcPts val="6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spcBef>
                <a:spcPts val="600"/>
              </a:spcBef>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spcBef>
                <a:spcPts val="600"/>
              </a:spcBef>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200" smtClean="0">
                <a:solidFill>
                  <a:schemeClr val="bg1"/>
                </a:solidFill>
                <a:latin typeface="+mn-lt"/>
                <a:cs typeface="Times New Roman" panose="02020603050405020304" pitchFamily="18" charset="0"/>
              </a:rPr>
              <a:pPr algn="ctr" defTabSz="173038">
                <a:lnSpc>
                  <a:spcPct val="90000"/>
                </a:lnSpc>
                <a:tabLst>
                  <a:tab pos="230188" algn="l"/>
                </a:tabLst>
                <a:defRPr/>
              </a:pPr>
              <a:t>‹#›</a:t>
            </a:fld>
            <a:endParaRPr lang="en-US" sz="1200" dirty="0">
              <a:solidFill>
                <a:schemeClr val="bg1"/>
              </a:solidFill>
              <a:latin typeface="+mn-lt"/>
              <a:cs typeface="Times New Roman" panose="02020603050405020304" pitchFamily="18" charset="0"/>
            </a:endParaRPr>
          </a:p>
        </p:txBody>
      </p:sp>
      <p:sp>
        <p:nvSpPr>
          <p:cNvPr id="8" name="Rectangle 256">
            <a:extLst>
              <a:ext uri="{FF2B5EF4-FFF2-40B4-BE49-F238E27FC236}">
                <a16:creationId xmlns:a16="http://schemas.microsoft.com/office/drawing/2014/main" id="{6349825E-C749-4CDB-BDE4-DDAFE00D2BF9}"/>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14" name="Picture 13">
            <a:extLst>
              <a:ext uri="{FF2B5EF4-FFF2-40B4-BE49-F238E27FC236}">
                <a16:creationId xmlns:a16="http://schemas.microsoft.com/office/drawing/2014/main" id="{65298622-4D3C-4849-B0FA-4101271A784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5644" y="6452482"/>
            <a:ext cx="2112264" cy="301752"/>
          </a:xfrm>
          <a:prstGeom prst="rect">
            <a:avLst/>
          </a:prstGeom>
        </p:spPr>
      </p:pic>
      <p:sp>
        <p:nvSpPr>
          <p:cNvPr id="9" name="TextBox 8">
            <a:extLst>
              <a:ext uri="{FF2B5EF4-FFF2-40B4-BE49-F238E27FC236}">
                <a16:creationId xmlns:a16="http://schemas.microsoft.com/office/drawing/2014/main" id="{CF3A1AE5-746F-4057-86D7-F0AA4F73942C}"/>
              </a:ext>
            </a:extLst>
          </p:cNvPr>
          <p:cNvSpPr txBox="1"/>
          <p:nvPr userDrawn="1"/>
        </p:nvSpPr>
        <p:spPr>
          <a:xfrm>
            <a:off x="9821917" y="6302222"/>
            <a:ext cx="2037851" cy="400110"/>
          </a:xfrm>
          <a:prstGeom prst="rect">
            <a:avLst/>
          </a:prstGeom>
          <a:noFill/>
        </p:spPr>
        <p:txBody>
          <a:bodyPr wrap="square" rtlCol="0">
            <a:spAutoFit/>
          </a:bodyPr>
          <a:lstStyle/>
          <a:p>
            <a:pPr algn="l"/>
            <a:r>
              <a:rPr lang="en-US" sz="1000" b="0" dirty="0">
                <a:solidFill>
                  <a:srgbClr val="BFBFBF"/>
                </a:solidFill>
                <a:latin typeface="Arial" pitchFamily="34" charset="0"/>
                <a:cs typeface="Arial" pitchFamily="34" charset="0"/>
              </a:rPr>
              <a:t>PPU DOE/SC IPR</a:t>
            </a:r>
            <a:endParaRPr lang="en-US" sz="1000" b="0" baseline="0" dirty="0">
              <a:solidFill>
                <a:srgbClr val="BFBFBF"/>
              </a:solidFill>
              <a:latin typeface="Arial" pitchFamily="34" charset="0"/>
              <a:cs typeface="Arial" pitchFamily="34" charset="0"/>
            </a:endParaRPr>
          </a:p>
          <a:p>
            <a:pPr algn="l"/>
            <a:r>
              <a:rPr lang="en-US" sz="1000" b="0" baseline="0" dirty="0">
                <a:solidFill>
                  <a:srgbClr val="BFBFBF"/>
                </a:solidFill>
                <a:latin typeface="Arial" pitchFamily="34" charset="0"/>
                <a:cs typeface="Arial" pitchFamily="34" charset="0"/>
              </a:rPr>
              <a:t>September 14-17, 2021</a:t>
            </a:r>
          </a:p>
        </p:txBody>
      </p:sp>
    </p:spTree>
    <p:extLst>
      <p:ext uri="{BB962C8B-B14F-4D97-AF65-F5344CB8AC3E}">
        <p14:creationId xmlns:p14="http://schemas.microsoft.com/office/powerpoint/2010/main" val="22274589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862842F-612F-3641-9908-4224FD3698B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5644" y="6452482"/>
            <a:ext cx="2112264" cy="301752"/>
          </a:xfrm>
          <a:prstGeom prst="rect">
            <a:avLst/>
          </a:prstGeom>
        </p:spPr>
      </p:pic>
      <p:sp>
        <p:nvSpPr>
          <p:cNvPr id="1026" name="Title Placeholder 1"/>
          <p:cNvSpPr>
            <a:spLocks noGrp="1"/>
          </p:cNvSpPr>
          <p:nvPr>
            <p:ph type="title"/>
          </p:nvPr>
        </p:nvSpPr>
        <p:spPr bwMode="auto">
          <a:xfrm>
            <a:off x="429768" y="274320"/>
            <a:ext cx="11430000"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200" smtClean="0">
                <a:solidFill>
                  <a:schemeClr val="bg1"/>
                </a:solidFill>
                <a:latin typeface="+mn-lt"/>
                <a:cs typeface="Times New Roman" panose="02020603050405020304" pitchFamily="18" charset="0"/>
              </a:rPr>
              <a:pPr algn="ctr" defTabSz="173038">
                <a:lnSpc>
                  <a:spcPct val="90000"/>
                </a:lnSpc>
                <a:tabLst>
                  <a:tab pos="230188" algn="l"/>
                </a:tabLst>
                <a:defRPr/>
              </a:pPr>
              <a:t>‹#›</a:t>
            </a:fld>
            <a:endParaRPr lang="en-US" sz="1200" dirty="0">
              <a:solidFill>
                <a:schemeClr val="bg1"/>
              </a:solidFill>
              <a:latin typeface="+mn-lt"/>
              <a:cs typeface="Times New Roman" panose="02020603050405020304" pitchFamily="18" charset="0"/>
            </a:endParaRPr>
          </a:p>
        </p:txBody>
      </p:sp>
      <p:sp>
        <p:nvSpPr>
          <p:cNvPr id="10" name="Rectangle 256">
            <a:extLst>
              <a:ext uri="{FF2B5EF4-FFF2-40B4-BE49-F238E27FC236}">
                <a16:creationId xmlns:a16="http://schemas.microsoft.com/office/drawing/2014/main" id="{323F2AC7-81B7-4181-8965-07F2D3F8B684}"/>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
        <p:nvSpPr>
          <p:cNvPr id="9" name="TextBox 8">
            <a:extLst>
              <a:ext uri="{FF2B5EF4-FFF2-40B4-BE49-F238E27FC236}">
                <a16:creationId xmlns:a16="http://schemas.microsoft.com/office/drawing/2014/main" id="{FD120E19-8932-43D2-8486-22CBE0B2C373}"/>
              </a:ext>
            </a:extLst>
          </p:cNvPr>
          <p:cNvSpPr txBox="1"/>
          <p:nvPr userDrawn="1"/>
        </p:nvSpPr>
        <p:spPr>
          <a:xfrm>
            <a:off x="9821917" y="6302222"/>
            <a:ext cx="2037851" cy="400110"/>
          </a:xfrm>
          <a:prstGeom prst="rect">
            <a:avLst/>
          </a:prstGeom>
          <a:noFill/>
        </p:spPr>
        <p:txBody>
          <a:bodyPr wrap="square" rtlCol="0">
            <a:spAutoFit/>
          </a:bodyPr>
          <a:lstStyle/>
          <a:p>
            <a:pPr algn="l"/>
            <a:r>
              <a:rPr lang="en-US" sz="1000" b="0" dirty="0">
                <a:solidFill>
                  <a:srgbClr val="BFBFBF"/>
                </a:solidFill>
                <a:latin typeface="Arial" pitchFamily="34" charset="0"/>
                <a:cs typeface="Arial" pitchFamily="34" charset="0"/>
              </a:rPr>
              <a:t>PPU DOE/SC IPR</a:t>
            </a:r>
            <a:endParaRPr lang="en-US" sz="1000" b="0" baseline="0" dirty="0">
              <a:solidFill>
                <a:srgbClr val="BFBFBF"/>
              </a:solidFill>
              <a:latin typeface="Arial" pitchFamily="34" charset="0"/>
              <a:cs typeface="Arial" pitchFamily="34" charset="0"/>
            </a:endParaRPr>
          </a:p>
          <a:p>
            <a:pPr algn="l"/>
            <a:r>
              <a:rPr lang="en-US" sz="1000" b="0" baseline="0" dirty="0">
                <a:solidFill>
                  <a:srgbClr val="BFBFBF"/>
                </a:solidFill>
                <a:latin typeface="Arial" pitchFamily="34" charset="0"/>
                <a:cs typeface="Arial" pitchFamily="34" charset="0"/>
              </a:rPr>
              <a:t>September 14-17, 2021</a:t>
            </a:r>
          </a:p>
        </p:txBody>
      </p:sp>
    </p:spTree>
    <p:extLst>
      <p:ext uri="{BB962C8B-B14F-4D97-AF65-F5344CB8AC3E}">
        <p14:creationId xmlns:p14="http://schemas.microsoft.com/office/powerpoint/2010/main" val="2725756759"/>
      </p:ext>
    </p:extLst>
  </p:cSld>
  <p:clrMap bg1="lt1" tx1="dk1" bg2="lt2" tx2="dk2" accent1="accent1" accent2="accent2" accent3="accent3" accent4="accent4" accent5="accent5" accent6="accent6" hlink="hlink" folHlink="folHlink"/>
  <p:sldLayoutIdLst>
    <p:sldLayoutId id="2147483671" r:id="rId1"/>
    <p:sldLayoutId id="2147483732" r:id="rId2"/>
  </p:sldLayoutIdLst>
  <p:txStyles>
    <p:title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1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26" Type="http://schemas.openxmlformats.org/officeDocument/2006/relationships/image" Target="../media/image34.png"/><Relationship Id="rId39" Type="http://schemas.openxmlformats.org/officeDocument/2006/relationships/image" Target="../media/image47.png"/><Relationship Id="rId3" Type="http://schemas.openxmlformats.org/officeDocument/2006/relationships/image" Target="../media/image11.png"/><Relationship Id="rId21" Type="http://schemas.openxmlformats.org/officeDocument/2006/relationships/image" Target="../media/image29.png"/><Relationship Id="rId34" Type="http://schemas.openxmlformats.org/officeDocument/2006/relationships/image" Target="../media/image42.png"/><Relationship Id="rId42" Type="http://schemas.openxmlformats.org/officeDocument/2006/relationships/image" Target="../media/image50.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5" Type="http://schemas.openxmlformats.org/officeDocument/2006/relationships/image" Target="../media/image33.png"/><Relationship Id="rId33" Type="http://schemas.openxmlformats.org/officeDocument/2006/relationships/image" Target="../media/image41.png"/><Relationship Id="rId38" Type="http://schemas.openxmlformats.org/officeDocument/2006/relationships/image" Target="../media/image46.png"/><Relationship Id="rId46" Type="http://schemas.openxmlformats.org/officeDocument/2006/relationships/image" Target="../media/image54.png"/><Relationship Id="rId2" Type="http://schemas.openxmlformats.org/officeDocument/2006/relationships/image" Target="../media/image10.png"/><Relationship Id="rId16" Type="http://schemas.openxmlformats.org/officeDocument/2006/relationships/image" Target="../media/image24.png"/><Relationship Id="rId20" Type="http://schemas.openxmlformats.org/officeDocument/2006/relationships/image" Target="../media/image28.png"/><Relationship Id="rId29" Type="http://schemas.openxmlformats.org/officeDocument/2006/relationships/image" Target="../media/image37.png"/><Relationship Id="rId41"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24" Type="http://schemas.openxmlformats.org/officeDocument/2006/relationships/image" Target="../media/image32.png"/><Relationship Id="rId32" Type="http://schemas.openxmlformats.org/officeDocument/2006/relationships/image" Target="../media/image40.png"/><Relationship Id="rId37" Type="http://schemas.openxmlformats.org/officeDocument/2006/relationships/image" Target="../media/image45.png"/><Relationship Id="rId40" Type="http://schemas.openxmlformats.org/officeDocument/2006/relationships/image" Target="../media/image48.png"/><Relationship Id="rId45" Type="http://schemas.openxmlformats.org/officeDocument/2006/relationships/image" Target="../media/image53.pn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31.png"/><Relationship Id="rId28" Type="http://schemas.openxmlformats.org/officeDocument/2006/relationships/image" Target="../media/image36.png"/><Relationship Id="rId36" Type="http://schemas.openxmlformats.org/officeDocument/2006/relationships/image" Target="../media/image44.png"/><Relationship Id="rId10" Type="http://schemas.openxmlformats.org/officeDocument/2006/relationships/image" Target="../media/image18.png"/><Relationship Id="rId19" Type="http://schemas.openxmlformats.org/officeDocument/2006/relationships/image" Target="../media/image27.png"/><Relationship Id="rId31" Type="http://schemas.openxmlformats.org/officeDocument/2006/relationships/image" Target="../media/image39.png"/><Relationship Id="rId44" Type="http://schemas.openxmlformats.org/officeDocument/2006/relationships/image" Target="../media/image52.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png"/><Relationship Id="rId27" Type="http://schemas.openxmlformats.org/officeDocument/2006/relationships/image" Target="../media/image35.png"/><Relationship Id="rId30" Type="http://schemas.openxmlformats.org/officeDocument/2006/relationships/image" Target="../media/image38.png"/><Relationship Id="rId35" Type="http://schemas.openxmlformats.org/officeDocument/2006/relationships/image" Target="../media/image43.png"/><Relationship Id="rId43" Type="http://schemas.openxmlformats.org/officeDocument/2006/relationships/image" Target="../media/image51.png"/></Relationships>
</file>

<file path=ppt/slides/_rels/slide4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4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4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47472" y="2109215"/>
            <a:ext cx="4702700" cy="755905"/>
          </a:xfrm>
        </p:spPr>
        <p:txBody>
          <a:bodyPr/>
          <a:lstStyle/>
          <a:p>
            <a:r>
              <a:rPr lang="en-US" b="1" dirty="0"/>
              <a:t>DOE/SC Independent Project Review of the Proton Power Upgrade Project</a:t>
            </a:r>
          </a:p>
          <a:p>
            <a:endParaRPr lang="en-US" dirty="0"/>
          </a:p>
        </p:txBody>
      </p:sp>
      <p:sp>
        <p:nvSpPr>
          <p:cNvPr id="4" name="Subtitle 2">
            <a:extLst>
              <a:ext uri="{FF2B5EF4-FFF2-40B4-BE49-F238E27FC236}">
                <a16:creationId xmlns:a16="http://schemas.microsoft.com/office/drawing/2014/main" id="{072314AD-83B8-6E4A-B9A7-E11C3868B27F}"/>
              </a:ext>
            </a:extLst>
          </p:cNvPr>
          <p:cNvSpPr txBox="1">
            <a:spLocks/>
          </p:cNvSpPr>
          <p:nvPr/>
        </p:nvSpPr>
        <p:spPr bwMode="auto">
          <a:xfrm>
            <a:off x="347472" y="3519890"/>
            <a:ext cx="5983631" cy="158088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l" rtl="0" eaLnBrk="1" fontAlgn="base" hangingPunct="1">
              <a:lnSpc>
                <a:spcPct val="90000"/>
              </a:lnSpc>
              <a:spcBef>
                <a:spcPts val="1400"/>
              </a:spcBef>
              <a:spcAft>
                <a:spcPct val="0"/>
              </a:spcAft>
              <a:buClr>
                <a:schemeClr val="tx2"/>
              </a:buClr>
              <a:buFont typeface="Arial" charset="0"/>
              <a:buNone/>
              <a:defRPr sz="2400" kern="1200">
                <a:solidFill>
                  <a:schemeClr val="tx1"/>
                </a:solidFill>
                <a:latin typeface="+mn-lt"/>
                <a:ea typeface="+mn-ea"/>
                <a:cs typeface="Arial" panose="020B0604020202020204" pitchFamily="34" charset="0"/>
              </a:defRPr>
            </a:lvl1pPr>
            <a:lvl2pPr marL="457200" indent="0" algn="ctr" rtl="0" eaLnBrk="1" fontAlgn="base" hangingPunct="1">
              <a:lnSpc>
                <a:spcPct val="90000"/>
              </a:lnSpc>
              <a:spcBef>
                <a:spcPts val="800"/>
              </a:spcBef>
              <a:spcAft>
                <a:spcPct val="0"/>
              </a:spcAft>
              <a:buClr>
                <a:schemeClr val="tx2"/>
              </a:buClr>
              <a:buFont typeface="Arial" charset="0"/>
              <a:buNone/>
              <a:defRPr sz="2400" kern="1200">
                <a:solidFill>
                  <a:schemeClr val="tx1">
                    <a:tint val="75000"/>
                  </a:schemeClr>
                </a:solidFill>
                <a:latin typeface="+mn-lt"/>
                <a:ea typeface="+mn-ea"/>
                <a:cs typeface="+mn-cs"/>
              </a:defRPr>
            </a:lvl2pPr>
            <a:lvl3pPr marL="914400" indent="0" algn="ctr" rtl="0" eaLnBrk="1" fontAlgn="base" hangingPunct="1">
              <a:lnSpc>
                <a:spcPct val="90000"/>
              </a:lnSpc>
              <a:spcBef>
                <a:spcPts val="800"/>
              </a:spcBef>
              <a:spcAft>
                <a:spcPct val="0"/>
              </a:spcAft>
              <a:buClr>
                <a:schemeClr val="tx2"/>
              </a:buClr>
              <a:buFont typeface="Arial" charset="0"/>
              <a:buNone/>
              <a:defRPr sz="2000" kern="1200">
                <a:solidFill>
                  <a:schemeClr val="tx1">
                    <a:tint val="75000"/>
                  </a:schemeClr>
                </a:solidFill>
                <a:latin typeface="+mn-lt"/>
                <a:ea typeface="+mn-ea"/>
                <a:cs typeface="+mn-cs"/>
              </a:defRPr>
            </a:lvl3pPr>
            <a:lvl4pPr marL="1371600" indent="0" algn="ctr" rtl="0" eaLnBrk="1" fontAlgn="base" hangingPunct="1">
              <a:lnSpc>
                <a:spcPct val="90000"/>
              </a:lnSpc>
              <a:spcBef>
                <a:spcPts val="800"/>
              </a:spcBef>
              <a:spcAft>
                <a:spcPct val="0"/>
              </a:spcAft>
              <a:buClr>
                <a:schemeClr val="tx2"/>
              </a:buClr>
              <a:buFont typeface="Arial" charset="0"/>
              <a:buNone/>
              <a:defRPr sz="1800" kern="1200">
                <a:solidFill>
                  <a:schemeClr val="tx1">
                    <a:tint val="75000"/>
                  </a:schemeClr>
                </a:solidFill>
                <a:latin typeface="+mn-lt"/>
                <a:ea typeface="+mn-ea"/>
                <a:cs typeface="+mn-cs"/>
              </a:defRPr>
            </a:lvl4pPr>
            <a:lvl5pPr marL="1828800" indent="0" algn="ctr" rtl="0" eaLnBrk="1" fontAlgn="base" hangingPunct="1">
              <a:lnSpc>
                <a:spcPct val="90000"/>
              </a:lnSpc>
              <a:spcBef>
                <a:spcPts val="600"/>
              </a:spcBef>
              <a:spcAft>
                <a:spcPct val="0"/>
              </a:spcAft>
              <a:buClr>
                <a:schemeClr val="tx2"/>
              </a:buClr>
              <a:buFont typeface="Arial"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100000"/>
              </a:lnSpc>
              <a:spcBef>
                <a:spcPts val="0"/>
              </a:spcBef>
            </a:pPr>
            <a:endParaRPr lang="en-US" sz="1400" b="1" dirty="0">
              <a:latin typeface="Arial Narrow" panose="020B0606020202030204" pitchFamily="34" charset="0"/>
            </a:endParaRPr>
          </a:p>
          <a:p>
            <a:pPr>
              <a:lnSpc>
                <a:spcPct val="100000"/>
              </a:lnSpc>
              <a:spcBef>
                <a:spcPts val="0"/>
              </a:spcBef>
            </a:pPr>
            <a:r>
              <a:rPr lang="en-US" sz="2000" b="1" dirty="0">
                <a:solidFill>
                  <a:schemeClr val="bg1"/>
                </a:solidFill>
                <a:latin typeface="Century Gothic" panose="020B0502020202020204" pitchFamily="34" charset="0"/>
              </a:rPr>
              <a:t>Edward Daly for the JLab Team</a:t>
            </a:r>
          </a:p>
          <a:p>
            <a:pPr>
              <a:lnSpc>
                <a:spcPct val="100000"/>
              </a:lnSpc>
              <a:spcBef>
                <a:spcPts val="0"/>
              </a:spcBef>
            </a:pPr>
            <a:r>
              <a:rPr lang="en-US" sz="2000" dirty="0">
                <a:solidFill>
                  <a:schemeClr val="bg1"/>
                </a:solidFill>
                <a:latin typeface="Century Gothic" panose="020B0502020202020204" pitchFamily="34" charset="0"/>
              </a:rPr>
              <a:t>Level 3 Manager for </a:t>
            </a:r>
            <a:r>
              <a:rPr lang="en-US" sz="2000" dirty="0" err="1">
                <a:solidFill>
                  <a:schemeClr val="bg1"/>
                </a:solidFill>
                <a:latin typeface="Century Gothic" panose="020B0502020202020204" pitchFamily="34" charset="0"/>
              </a:rPr>
              <a:t>Cryomodule</a:t>
            </a:r>
            <a:r>
              <a:rPr lang="en-US" sz="2000" dirty="0">
                <a:solidFill>
                  <a:schemeClr val="bg1"/>
                </a:solidFill>
                <a:latin typeface="Century Gothic" panose="020B0502020202020204" pitchFamily="34" charset="0"/>
              </a:rPr>
              <a:t> Integration</a:t>
            </a:r>
          </a:p>
          <a:p>
            <a:pPr>
              <a:lnSpc>
                <a:spcPct val="100000"/>
              </a:lnSpc>
              <a:spcBef>
                <a:spcPts val="0"/>
              </a:spcBef>
            </a:pPr>
            <a:r>
              <a:rPr lang="en-US" sz="2000" dirty="0">
                <a:solidFill>
                  <a:schemeClr val="bg1"/>
                </a:solidFill>
                <a:latin typeface="Century Gothic" panose="020B0502020202020204" pitchFamily="34" charset="0"/>
              </a:rPr>
              <a:t>@ Jefferson Lab</a:t>
            </a:r>
          </a:p>
          <a:p>
            <a:pPr>
              <a:lnSpc>
                <a:spcPct val="100000"/>
              </a:lnSpc>
              <a:spcBef>
                <a:spcPts val="0"/>
              </a:spcBef>
            </a:pPr>
            <a:r>
              <a:rPr lang="en-US" sz="2000" dirty="0">
                <a:solidFill>
                  <a:schemeClr val="bg1"/>
                </a:solidFill>
                <a:latin typeface="Century Gothic" panose="020B0502020202020204" pitchFamily="34" charset="0"/>
              </a:rPr>
              <a:t>September 14-17, 2021</a:t>
            </a:r>
            <a:endParaRPr lang="en-US" b="1" dirty="0"/>
          </a:p>
          <a:p>
            <a:pPr>
              <a:lnSpc>
                <a:spcPct val="100000"/>
              </a:lnSpc>
              <a:spcBef>
                <a:spcPts val="0"/>
              </a:spcBef>
            </a:pPr>
            <a:endParaRPr lang="en-US" b="1" dirty="0"/>
          </a:p>
          <a:p>
            <a:pPr>
              <a:lnSpc>
                <a:spcPct val="100000"/>
              </a:lnSpc>
              <a:spcBef>
                <a:spcPts val="0"/>
              </a:spcBef>
            </a:pPr>
            <a:endParaRPr lang="en-US" sz="1600" dirty="0"/>
          </a:p>
          <a:p>
            <a:endParaRPr lang="en-US" dirty="0"/>
          </a:p>
        </p:txBody>
      </p:sp>
      <p:grpSp>
        <p:nvGrpSpPr>
          <p:cNvPr id="5" name="Group 4">
            <a:extLst>
              <a:ext uri="{FF2B5EF4-FFF2-40B4-BE49-F238E27FC236}">
                <a16:creationId xmlns:a16="http://schemas.microsoft.com/office/drawing/2014/main" id="{3CF42CF9-0429-4A09-BCDF-CF9E3487102D}"/>
              </a:ext>
            </a:extLst>
          </p:cNvPr>
          <p:cNvGrpSpPr/>
          <p:nvPr/>
        </p:nvGrpSpPr>
        <p:grpSpPr>
          <a:xfrm>
            <a:off x="6664003" y="1467358"/>
            <a:ext cx="3240473" cy="3273716"/>
            <a:chOff x="6945943" y="1033555"/>
            <a:chExt cx="3750440" cy="3799512"/>
          </a:xfrm>
        </p:grpSpPr>
        <p:pic>
          <p:nvPicPr>
            <p:cNvPr id="6" name="Picture 5">
              <a:extLst>
                <a:ext uri="{FF2B5EF4-FFF2-40B4-BE49-F238E27FC236}">
                  <a16:creationId xmlns:a16="http://schemas.microsoft.com/office/drawing/2014/main" id="{4C4A4EB3-0E48-456A-BC84-EC0BC3DC6208}"/>
                </a:ext>
              </a:extLst>
            </p:cNvPr>
            <p:cNvPicPr preferRelativeResize="0">
              <a:picLocks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945943" y="1033555"/>
              <a:ext cx="2382192" cy="2382192"/>
            </a:xfrm>
            <a:prstGeom prst="ellipse">
              <a:avLst/>
            </a:prstGeom>
            <a:noFill/>
            <a:ln w="76200">
              <a:solidFill>
                <a:schemeClr val="bg2">
                  <a:lumMod val="95000"/>
                  <a:alpha val="65000"/>
                </a:schemeClr>
              </a:solidFill>
              <a:miter lim="800000"/>
              <a:headEnd/>
              <a:tailEnd/>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36B269DE-4986-46AB-B747-CCA1CE35B3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47"/>
            <a:stretch/>
          </p:blipFill>
          <p:spPr>
            <a:xfrm>
              <a:off x="8628438" y="1658698"/>
              <a:ext cx="2067945" cy="2067945"/>
            </a:xfrm>
            <a:prstGeom prst="ellipse">
              <a:avLst/>
            </a:prstGeom>
            <a:noFill/>
            <a:ln w="76200">
              <a:solidFill>
                <a:schemeClr val="bg2">
                  <a:lumMod val="95000"/>
                  <a:alpha val="65000"/>
                </a:schemeClr>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D7A3A831-DC07-4E67-B120-C5F7EA1E8B4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78631" y="2998273"/>
              <a:ext cx="1834794" cy="1834794"/>
            </a:xfrm>
            <a:prstGeom prst="ellipse">
              <a:avLst/>
            </a:prstGeom>
            <a:blipFill>
              <a:blip r:embed="rId5" cstate="screen">
                <a:extLst>
                  <a:ext uri="{28A0092B-C50C-407E-A947-70E740481C1C}">
                    <a14:useLocalDpi xmlns:a14="http://schemas.microsoft.com/office/drawing/2010/main"/>
                  </a:ext>
                </a:extLst>
              </a:blip>
              <a:stretch>
                <a:fillRect/>
              </a:stretch>
            </a:blipFill>
            <a:ln w="76200">
              <a:solidFill>
                <a:schemeClr val="bg2">
                  <a:lumMod val="95000"/>
                  <a:alpha val="65000"/>
                </a:schemeClr>
              </a:solidFill>
            </a:ln>
            <a:effectLst>
              <a:outerShdw blurRad="50800" dist="38100" dir="2700000" algn="tl" rotWithShape="0">
                <a:prstClr val="black">
                  <a:alpha val="40000"/>
                </a:prstClr>
              </a:outerShdw>
            </a:effectLst>
          </p:spPr>
        </p:pic>
      </p:grpSp>
      <p:sp>
        <p:nvSpPr>
          <p:cNvPr id="11" name="TextBox 10">
            <a:extLst>
              <a:ext uri="{FF2B5EF4-FFF2-40B4-BE49-F238E27FC236}">
                <a16:creationId xmlns:a16="http://schemas.microsoft.com/office/drawing/2014/main" id="{36589B06-3CAE-4C9F-BA9C-B8C39C4D7B4B}"/>
              </a:ext>
            </a:extLst>
          </p:cNvPr>
          <p:cNvSpPr txBox="1"/>
          <p:nvPr/>
        </p:nvSpPr>
        <p:spPr>
          <a:xfrm>
            <a:off x="347471" y="1327150"/>
            <a:ext cx="6459013" cy="535531"/>
          </a:xfrm>
          <a:prstGeom prst="rect">
            <a:avLst/>
          </a:prstGeom>
          <a:noFill/>
        </p:spPr>
        <p:txBody>
          <a:bodyPr wrap="square" rtlCol="0">
            <a:spAutoFit/>
          </a:bodyPr>
          <a:lstStyle/>
          <a:p>
            <a:pPr>
              <a:lnSpc>
                <a:spcPct val="90000"/>
              </a:lnSpc>
            </a:pPr>
            <a:r>
              <a:rPr lang="en-US" sz="3200" dirty="0">
                <a:solidFill>
                  <a:schemeClr val="bg1"/>
                </a:solidFill>
                <a:latin typeface="+mj-lt"/>
              </a:rPr>
              <a:t>P.2.3 Cryomodule Integration</a:t>
            </a:r>
          </a:p>
        </p:txBody>
      </p:sp>
    </p:spTree>
    <p:extLst>
      <p:ext uri="{BB962C8B-B14F-4D97-AF65-F5344CB8AC3E}">
        <p14:creationId xmlns:p14="http://schemas.microsoft.com/office/powerpoint/2010/main" val="41852767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48055" y="950976"/>
            <a:ext cx="7378133" cy="5358384"/>
          </a:xfrm>
        </p:spPr>
        <p:txBody>
          <a:bodyPr>
            <a:normAutofit/>
          </a:bodyPr>
          <a:lstStyle/>
          <a:p>
            <a:r>
              <a:rPr lang="en-US" sz="2600" dirty="0"/>
              <a:t>Tooling and Infrastructure for assembly</a:t>
            </a:r>
          </a:p>
          <a:p>
            <a:pPr lvl="1"/>
            <a:r>
              <a:rPr lang="en-US" dirty="0"/>
              <a:t>Planning for parallel CM assembly lines on multiple projects</a:t>
            </a:r>
          </a:p>
          <a:p>
            <a:pPr lvl="1"/>
            <a:r>
              <a:rPr lang="en-US" dirty="0"/>
              <a:t>All major tooling designs procured and tested</a:t>
            </a:r>
          </a:p>
          <a:p>
            <a:r>
              <a:rPr lang="en-US" sz="2600" dirty="0"/>
              <a:t>Production assembly efforts</a:t>
            </a:r>
          </a:p>
          <a:p>
            <a:pPr lvl="1"/>
            <a:r>
              <a:rPr lang="en-US" dirty="0"/>
              <a:t>Receipt inspection on-going</a:t>
            </a:r>
          </a:p>
          <a:p>
            <a:pPr lvl="1"/>
            <a:r>
              <a:rPr lang="en-US" dirty="0"/>
              <a:t>Assembly procedures completed</a:t>
            </a:r>
          </a:p>
          <a:p>
            <a:pPr lvl="1"/>
            <a:r>
              <a:rPr lang="en-US" dirty="0"/>
              <a:t>Traveler system in place including reporting</a:t>
            </a:r>
          </a:p>
          <a:p>
            <a:pPr lvl="1"/>
            <a:r>
              <a:rPr lang="en-US" dirty="0"/>
              <a:t>Staffing needs are well understood</a:t>
            </a:r>
          </a:p>
          <a:p>
            <a:r>
              <a:rPr lang="en-US" sz="2600" dirty="0"/>
              <a:t>Preparing for CM Testing</a:t>
            </a:r>
          </a:p>
          <a:p>
            <a:pPr lvl="1"/>
            <a:r>
              <a:rPr lang="en-US" dirty="0"/>
              <a:t>Limited testing at JLab prior to shipment to ORNL for full high-power testing</a:t>
            </a:r>
          </a:p>
        </p:txBody>
      </p:sp>
      <p:sp>
        <p:nvSpPr>
          <p:cNvPr id="7" name="Title 1">
            <a:extLst>
              <a:ext uri="{FF2B5EF4-FFF2-40B4-BE49-F238E27FC236}">
                <a16:creationId xmlns:a16="http://schemas.microsoft.com/office/drawing/2014/main" id="{82CE9C87-83E5-462E-8823-F2FCF6E86018}"/>
              </a:ext>
            </a:extLst>
          </p:cNvPr>
          <p:cNvSpPr>
            <a:spLocks noGrp="1"/>
          </p:cNvSpPr>
          <p:nvPr>
            <p:ph type="title"/>
          </p:nvPr>
        </p:nvSpPr>
        <p:spPr>
          <a:xfrm>
            <a:off x="429767" y="274320"/>
            <a:ext cx="9227580" cy="539496"/>
          </a:xfrm>
        </p:spPr>
        <p:txBody>
          <a:bodyPr/>
          <a:lstStyle/>
          <a:p>
            <a:r>
              <a:rPr lang="en-US" dirty="0"/>
              <a:t>Production Planning Complete</a:t>
            </a:r>
          </a:p>
        </p:txBody>
      </p:sp>
      <p:sp>
        <p:nvSpPr>
          <p:cNvPr id="8" name="Rectangle: Rounded Corners 7">
            <a:extLst>
              <a:ext uri="{FF2B5EF4-FFF2-40B4-BE49-F238E27FC236}">
                <a16:creationId xmlns:a16="http://schemas.microsoft.com/office/drawing/2014/main" id="{AFAA01CE-0029-4191-A0CF-97220266F922}"/>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a:t>
            </a:r>
            <a:r>
              <a:rPr lang="en-US" b="1" dirty="0">
                <a:solidFill>
                  <a:schemeClr val="bg1"/>
                </a:solidFill>
              </a:rPr>
              <a:t>5</a:t>
            </a: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006415" y="813816"/>
            <a:ext cx="3732829" cy="2798064"/>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t="6050" b="6775"/>
          <a:stretch/>
        </p:blipFill>
        <p:spPr>
          <a:xfrm>
            <a:off x="8006415" y="3795568"/>
            <a:ext cx="3747326" cy="2452831"/>
          </a:xfrm>
          <a:prstGeom prst="rect">
            <a:avLst/>
          </a:prstGeom>
        </p:spPr>
      </p:pic>
    </p:spTree>
    <p:extLst>
      <p:ext uri="{BB962C8B-B14F-4D97-AF65-F5344CB8AC3E}">
        <p14:creationId xmlns:p14="http://schemas.microsoft.com/office/powerpoint/2010/main" val="2463352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Cavity Status (26-AUG-2021)</a:t>
            </a:r>
          </a:p>
        </p:txBody>
      </p:sp>
      <p:sp>
        <p:nvSpPr>
          <p:cNvPr id="3" name="Content Placeholder 2"/>
          <p:cNvSpPr>
            <a:spLocks noGrp="1"/>
          </p:cNvSpPr>
          <p:nvPr>
            <p:ph idx="1"/>
          </p:nvPr>
        </p:nvSpPr>
        <p:spPr>
          <a:xfrm>
            <a:off x="448055" y="950976"/>
            <a:ext cx="5167885" cy="5358384"/>
          </a:xfrm>
        </p:spPr>
        <p:txBody>
          <a:bodyPr>
            <a:normAutofit fontScale="92500" lnSpcReduction="20000"/>
          </a:bodyPr>
          <a:lstStyle/>
          <a:p>
            <a:r>
              <a:rPr lang="en-US" dirty="0"/>
              <a:t>Overall progress is very good</a:t>
            </a:r>
          </a:p>
          <a:p>
            <a:endParaRPr lang="en-US" dirty="0"/>
          </a:p>
          <a:p>
            <a:r>
              <a:rPr lang="en-US" dirty="0"/>
              <a:t>Qualification rate for first test from vendor (~50%)</a:t>
            </a:r>
          </a:p>
          <a:p>
            <a:endParaRPr lang="en-US" dirty="0"/>
          </a:p>
          <a:p>
            <a:r>
              <a:rPr lang="en-US" dirty="0"/>
              <a:t>Retaining performance after tanking has been challenging</a:t>
            </a:r>
          </a:p>
          <a:p>
            <a:pPr lvl="1"/>
            <a:r>
              <a:rPr lang="en-US" dirty="0"/>
              <a:t>Tanking effort with development cavities showed good results</a:t>
            </a:r>
          </a:p>
          <a:p>
            <a:pPr lvl="1"/>
            <a:r>
              <a:rPr lang="en-US" dirty="0"/>
              <a:t>Production tanking has been inconsistent</a:t>
            </a:r>
          </a:p>
          <a:p>
            <a:pPr lvl="1"/>
            <a:endParaRPr lang="en-US" dirty="0"/>
          </a:p>
          <a:p>
            <a:r>
              <a:rPr lang="en-US" dirty="0"/>
              <a:t>Plans adjusted to re-test tanked cavities prior to string assembly</a:t>
            </a:r>
          </a:p>
          <a:p>
            <a:pPr lvl="1"/>
            <a:endParaRPr lang="en-US" dirty="0"/>
          </a:p>
        </p:txBody>
      </p:sp>
      <p:sp>
        <p:nvSpPr>
          <p:cNvPr id="5" name="Rectangle: Rounded Corners 7">
            <a:extLst>
              <a:ext uri="{FF2B5EF4-FFF2-40B4-BE49-F238E27FC236}">
                <a16:creationId xmlns:a16="http://schemas.microsoft.com/office/drawing/2014/main" id="{AFAA01CE-0029-4191-A0CF-97220266F922}"/>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a:t>
            </a:r>
            <a:r>
              <a:rPr lang="en-US" b="1" dirty="0">
                <a:solidFill>
                  <a:schemeClr val="bg1"/>
                </a:solidFill>
              </a:rPr>
              <a:t>1</a:t>
            </a:r>
          </a:p>
        </p:txBody>
      </p:sp>
      <p:pic>
        <p:nvPicPr>
          <p:cNvPr id="6" name="Picture 5"/>
          <p:cNvPicPr>
            <a:picLocks noChangeAspect="1"/>
          </p:cNvPicPr>
          <p:nvPr/>
        </p:nvPicPr>
        <p:blipFill>
          <a:blip r:embed="rId2"/>
          <a:stretch>
            <a:fillRect/>
          </a:stretch>
        </p:blipFill>
        <p:spPr>
          <a:xfrm>
            <a:off x="5802003" y="1645919"/>
            <a:ext cx="6057764" cy="3849515"/>
          </a:xfrm>
          <a:prstGeom prst="rect">
            <a:avLst/>
          </a:prstGeom>
        </p:spPr>
      </p:pic>
    </p:spTree>
    <p:extLst>
      <p:ext uri="{BB962C8B-B14F-4D97-AF65-F5344CB8AC3E}">
        <p14:creationId xmlns:p14="http://schemas.microsoft.com/office/powerpoint/2010/main" val="228954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Recent Tanked Cavity Performance (P. </a:t>
            </a:r>
            <a:r>
              <a:rPr lang="en-US" dirty="0" err="1"/>
              <a:t>Dhakal</a:t>
            </a:r>
            <a:r>
              <a:rPr lang="en-US" dirty="0"/>
              <a:t>)</a:t>
            </a:r>
          </a:p>
        </p:txBody>
      </p:sp>
      <p:pic>
        <p:nvPicPr>
          <p:cNvPr id="5" name="Picture 4"/>
          <p:cNvPicPr>
            <a:picLocks noChangeAspect="1"/>
          </p:cNvPicPr>
          <p:nvPr/>
        </p:nvPicPr>
        <p:blipFill>
          <a:blip r:embed="rId2"/>
          <a:stretch>
            <a:fillRect/>
          </a:stretch>
        </p:blipFill>
        <p:spPr>
          <a:xfrm>
            <a:off x="1615051" y="823742"/>
            <a:ext cx="8603369" cy="5437095"/>
          </a:xfrm>
          <a:prstGeom prst="rect">
            <a:avLst/>
          </a:prstGeom>
        </p:spPr>
      </p:pic>
      <p:sp>
        <p:nvSpPr>
          <p:cNvPr id="6" name="Rectangle: Rounded Corners 7">
            <a:extLst>
              <a:ext uri="{FF2B5EF4-FFF2-40B4-BE49-F238E27FC236}">
                <a16:creationId xmlns:a16="http://schemas.microsoft.com/office/drawing/2014/main" id="{AFAA01CE-0029-4191-A0CF-97220266F922}"/>
              </a:ext>
            </a:extLst>
          </p:cNvPr>
          <p:cNvSpPr/>
          <p:nvPr/>
        </p:nvSpPr>
        <p:spPr>
          <a:xfrm>
            <a:off x="10218420" y="30995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a:t>
            </a:r>
            <a:r>
              <a:rPr lang="en-US" b="1" dirty="0">
                <a:solidFill>
                  <a:schemeClr val="bg1"/>
                </a:solidFill>
              </a:rPr>
              <a:t>2</a:t>
            </a:r>
          </a:p>
        </p:txBody>
      </p:sp>
    </p:spTree>
    <p:extLst>
      <p:ext uri="{BB962C8B-B14F-4D97-AF65-F5344CB8AC3E}">
        <p14:creationId xmlns:p14="http://schemas.microsoft.com/office/powerpoint/2010/main" val="32694794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Vertical Test Results for Tanked Cavities (T. </a:t>
            </a:r>
            <a:r>
              <a:rPr lang="en-US" dirty="0" err="1"/>
              <a:t>Ganey</a:t>
            </a:r>
            <a:r>
              <a:rPr lang="en-US" dirty="0"/>
              <a:t>)</a:t>
            </a:r>
          </a:p>
        </p:txBody>
      </p:sp>
      <p:sp>
        <p:nvSpPr>
          <p:cNvPr id="6" name="Content Placeholder 5"/>
          <p:cNvSpPr>
            <a:spLocks noGrp="1"/>
          </p:cNvSpPr>
          <p:nvPr>
            <p:ph idx="1"/>
          </p:nvPr>
        </p:nvSpPr>
        <p:spPr/>
        <p:txBody>
          <a:bodyPr/>
          <a:lstStyle/>
          <a:p>
            <a:r>
              <a:rPr lang="en-US" sz="2400" dirty="0"/>
              <a:t>Investigating causation and correlation related to FE Onset</a:t>
            </a:r>
          </a:p>
          <a:p>
            <a:pPr lvl="1"/>
            <a:r>
              <a:rPr lang="en-US" sz="2000" dirty="0"/>
              <a:t>Ineffective/incomplete cleaning of cavity/HV assembly</a:t>
            </a:r>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r>
              <a:rPr lang="en-US" sz="2400" dirty="0"/>
              <a:t>Observe that second tests improve (push out) FE Onset</a:t>
            </a:r>
          </a:p>
          <a:p>
            <a:pPr lvl="1"/>
            <a:r>
              <a:rPr lang="en-US" sz="2000" dirty="0"/>
              <a:t>Partial removal of particulate during VTA testing (helium cleaning)</a:t>
            </a:r>
          </a:p>
          <a:p>
            <a:pPr lvl="1"/>
            <a:r>
              <a:rPr lang="en-US" sz="2000" dirty="0"/>
              <a:t>PPU-05 outlier – likely due to HPR cabinet pump diaphragm failure</a:t>
            </a:r>
          </a:p>
        </p:txBody>
      </p:sp>
      <p:pic>
        <p:nvPicPr>
          <p:cNvPr id="5" name="Picture 4"/>
          <p:cNvPicPr>
            <a:picLocks noChangeAspect="1"/>
          </p:cNvPicPr>
          <p:nvPr/>
        </p:nvPicPr>
        <p:blipFill>
          <a:blip r:embed="rId2"/>
          <a:stretch>
            <a:fillRect/>
          </a:stretch>
        </p:blipFill>
        <p:spPr>
          <a:xfrm>
            <a:off x="1158240" y="1770011"/>
            <a:ext cx="9246030" cy="3483426"/>
          </a:xfrm>
          <a:prstGeom prst="rect">
            <a:avLst/>
          </a:prstGeom>
        </p:spPr>
      </p:pic>
      <p:sp>
        <p:nvSpPr>
          <p:cNvPr id="7" name="Rectangle: Rounded Corners 7">
            <a:extLst>
              <a:ext uri="{FF2B5EF4-FFF2-40B4-BE49-F238E27FC236}">
                <a16:creationId xmlns:a16="http://schemas.microsoft.com/office/drawing/2014/main" id="{AFAA01CE-0029-4191-A0CF-97220266F922}"/>
              </a:ext>
            </a:extLst>
          </p:cNvPr>
          <p:cNvSpPr/>
          <p:nvPr/>
        </p:nvSpPr>
        <p:spPr>
          <a:xfrm>
            <a:off x="10047002" y="98597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a:t>
            </a:r>
            <a:r>
              <a:rPr lang="en-US" b="1" dirty="0">
                <a:solidFill>
                  <a:schemeClr val="bg1"/>
                </a:solidFill>
              </a:rPr>
              <a:t>1</a:t>
            </a:r>
          </a:p>
        </p:txBody>
      </p:sp>
    </p:spTree>
    <p:extLst>
      <p:ext uri="{BB962C8B-B14F-4D97-AF65-F5344CB8AC3E}">
        <p14:creationId xmlns:p14="http://schemas.microsoft.com/office/powerpoint/2010/main" val="3126547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a:t>CM Production Area</a:t>
            </a:r>
          </a:p>
        </p:txBody>
      </p:sp>
      <p:sp>
        <p:nvSpPr>
          <p:cNvPr id="21" name="Rectangle: Rounded Corners 20">
            <a:extLst>
              <a:ext uri="{FF2B5EF4-FFF2-40B4-BE49-F238E27FC236}">
                <a16:creationId xmlns:a16="http://schemas.microsoft.com/office/drawing/2014/main" id="{1D7FA07E-9D75-4BBC-AAAE-DC3A1D65CDC4}"/>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a:t>
            </a:r>
            <a:r>
              <a:rPr lang="en-US" b="1" dirty="0">
                <a:solidFill>
                  <a:schemeClr val="bg1"/>
                </a:solidFill>
              </a:rPr>
              <a:t>1</a:t>
            </a:r>
          </a:p>
        </p:txBody>
      </p:sp>
      <p:pic>
        <p:nvPicPr>
          <p:cNvPr id="5" name="Picture 4"/>
          <p:cNvPicPr>
            <a:picLocks noChangeAspect="1"/>
          </p:cNvPicPr>
          <p:nvPr/>
        </p:nvPicPr>
        <p:blipFill>
          <a:blip r:embed="rId2"/>
          <a:stretch>
            <a:fillRect/>
          </a:stretch>
        </p:blipFill>
        <p:spPr>
          <a:xfrm>
            <a:off x="457894" y="1072515"/>
            <a:ext cx="5440488" cy="4078095"/>
          </a:xfrm>
          <a:prstGeom prst="rect">
            <a:avLst/>
          </a:prstGeom>
        </p:spPr>
      </p:pic>
      <p:sp>
        <p:nvSpPr>
          <p:cNvPr id="6" name="TextBox 5"/>
          <p:cNvSpPr txBox="1"/>
          <p:nvPr/>
        </p:nvSpPr>
        <p:spPr>
          <a:xfrm>
            <a:off x="713068" y="5560311"/>
            <a:ext cx="4930140" cy="341632"/>
          </a:xfrm>
          <a:prstGeom prst="rect">
            <a:avLst/>
          </a:prstGeom>
          <a:noFill/>
        </p:spPr>
        <p:txBody>
          <a:bodyPr wrap="square" rtlCol="0">
            <a:spAutoFit/>
          </a:bodyPr>
          <a:lstStyle/>
          <a:p>
            <a:pPr algn="ctr">
              <a:lnSpc>
                <a:spcPct val="90000"/>
              </a:lnSpc>
            </a:pPr>
            <a:r>
              <a:rPr lang="en-US" dirty="0">
                <a:latin typeface="+mn-lt"/>
              </a:rPr>
              <a:t>CM-01 Cold Mass Assembly in Progress</a:t>
            </a:r>
          </a:p>
        </p:txBody>
      </p:sp>
      <p:sp>
        <p:nvSpPr>
          <p:cNvPr id="10" name="TextBox 9"/>
          <p:cNvSpPr txBox="1"/>
          <p:nvPr/>
        </p:nvSpPr>
        <p:spPr>
          <a:xfrm>
            <a:off x="6707481" y="5560311"/>
            <a:ext cx="4930140" cy="341632"/>
          </a:xfrm>
          <a:prstGeom prst="rect">
            <a:avLst/>
          </a:prstGeom>
          <a:noFill/>
        </p:spPr>
        <p:txBody>
          <a:bodyPr wrap="square" rtlCol="0">
            <a:spAutoFit/>
          </a:bodyPr>
          <a:lstStyle/>
          <a:p>
            <a:pPr algn="ctr">
              <a:lnSpc>
                <a:spcPct val="90000"/>
              </a:lnSpc>
            </a:pPr>
            <a:r>
              <a:rPr lang="en-US" dirty="0">
                <a:latin typeface="+mn-lt"/>
              </a:rPr>
              <a:t>CM-01 Space Frame Assembly Test-Fit</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85335" y="1072515"/>
            <a:ext cx="5374433" cy="4078095"/>
          </a:xfrm>
          <a:prstGeom prst="rect">
            <a:avLst/>
          </a:prstGeom>
          <a:noFill/>
        </p:spPr>
      </p:pic>
    </p:spTree>
    <p:extLst>
      <p:ext uri="{BB962C8B-B14F-4D97-AF65-F5344CB8AC3E}">
        <p14:creationId xmlns:p14="http://schemas.microsoft.com/office/powerpoint/2010/main" val="32404800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CM Production Area</a:t>
            </a:r>
          </a:p>
        </p:txBody>
      </p:sp>
      <p:sp>
        <p:nvSpPr>
          <p:cNvPr id="11" name="TextBox 10"/>
          <p:cNvSpPr txBox="1"/>
          <p:nvPr/>
        </p:nvSpPr>
        <p:spPr>
          <a:xfrm>
            <a:off x="2129595" y="3547554"/>
            <a:ext cx="4680156" cy="341632"/>
          </a:xfrm>
          <a:prstGeom prst="rect">
            <a:avLst/>
          </a:prstGeom>
          <a:noFill/>
        </p:spPr>
        <p:txBody>
          <a:bodyPr wrap="square" rtlCol="0">
            <a:spAutoFit/>
          </a:bodyPr>
          <a:lstStyle/>
          <a:p>
            <a:pPr algn="ctr">
              <a:lnSpc>
                <a:spcPct val="90000"/>
              </a:lnSpc>
            </a:pPr>
            <a:r>
              <a:rPr lang="en-US" dirty="0">
                <a:latin typeface="+mn-lt"/>
              </a:rPr>
              <a:t>Test-Fit of End Cans onto the Vacuum Vessels</a:t>
            </a:r>
          </a:p>
        </p:txBody>
      </p:sp>
      <p:sp>
        <p:nvSpPr>
          <p:cNvPr id="12" name="TextBox 11"/>
          <p:cNvSpPr txBox="1"/>
          <p:nvPr/>
        </p:nvSpPr>
        <p:spPr>
          <a:xfrm>
            <a:off x="7146676" y="5397659"/>
            <a:ext cx="2883659" cy="341632"/>
          </a:xfrm>
          <a:prstGeom prst="rect">
            <a:avLst/>
          </a:prstGeom>
          <a:noFill/>
        </p:spPr>
        <p:txBody>
          <a:bodyPr wrap="square" rtlCol="0">
            <a:spAutoFit/>
          </a:bodyPr>
          <a:lstStyle/>
          <a:p>
            <a:pPr algn="ctr">
              <a:lnSpc>
                <a:spcPct val="90000"/>
              </a:lnSpc>
            </a:pPr>
            <a:r>
              <a:rPr lang="en-US" dirty="0">
                <a:latin typeface="+mn-lt"/>
              </a:rPr>
              <a:t>REC-02 Leak Check</a:t>
            </a:r>
          </a:p>
        </p:txBody>
      </p:sp>
      <p:pic>
        <p:nvPicPr>
          <p:cNvPr id="13" name="Picture 12"/>
          <p:cNvPicPr>
            <a:picLocks noChangeAspect="1"/>
          </p:cNvPicPr>
          <p:nvPr/>
        </p:nvPicPr>
        <p:blipFill>
          <a:blip r:embed="rId2"/>
          <a:stretch>
            <a:fillRect/>
          </a:stretch>
        </p:blipFill>
        <p:spPr>
          <a:xfrm>
            <a:off x="7004064" y="1040234"/>
            <a:ext cx="3249482" cy="4328063"/>
          </a:xfrm>
          <a:prstGeom prst="rect">
            <a:avLst/>
          </a:prstGeom>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29595" y="902838"/>
            <a:ext cx="4680156" cy="2663928"/>
          </a:xfrm>
          <a:prstGeom prst="rect">
            <a:avLst/>
          </a:prstGeom>
        </p:spPr>
      </p:pic>
      <p:pic>
        <p:nvPicPr>
          <p:cNvPr id="15" name="Picture 14"/>
          <p:cNvPicPr>
            <a:picLocks noChangeAspect="1"/>
          </p:cNvPicPr>
          <p:nvPr/>
        </p:nvPicPr>
        <p:blipFill rotWithShape="1">
          <a:blip r:embed="rId4" cstate="screen">
            <a:extLst>
              <a:ext uri="{28A0092B-C50C-407E-A947-70E740481C1C}">
                <a14:useLocalDpi xmlns:a14="http://schemas.microsoft.com/office/drawing/2010/main"/>
              </a:ext>
            </a:extLst>
          </a:blip>
          <a:srcRect b="6736"/>
          <a:stretch/>
        </p:blipFill>
        <p:spPr>
          <a:xfrm>
            <a:off x="2129595" y="3855407"/>
            <a:ext cx="4680156" cy="2356075"/>
          </a:xfrm>
          <a:prstGeom prst="rect">
            <a:avLst/>
          </a:prstGeom>
        </p:spPr>
      </p:pic>
      <p:sp>
        <p:nvSpPr>
          <p:cNvPr id="16" name="TextBox 15"/>
          <p:cNvSpPr txBox="1"/>
          <p:nvPr/>
        </p:nvSpPr>
        <p:spPr>
          <a:xfrm>
            <a:off x="3608989" y="5964939"/>
            <a:ext cx="5604925" cy="369332"/>
          </a:xfrm>
          <a:prstGeom prst="rect">
            <a:avLst/>
          </a:prstGeom>
          <a:noFill/>
        </p:spPr>
        <p:txBody>
          <a:bodyPr wrap="square" rtlCol="0">
            <a:spAutoFit/>
          </a:bodyPr>
          <a:lstStyle/>
          <a:p>
            <a:pPr algn="ctr"/>
            <a:r>
              <a:rPr lang="en-US" dirty="0"/>
              <a:t>Installing support rods between string and spaceframe</a:t>
            </a:r>
          </a:p>
        </p:txBody>
      </p:sp>
    </p:spTree>
    <p:extLst>
      <p:ext uri="{BB962C8B-B14F-4D97-AF65-F5344CB8AC3E}">
        <p14:creationId xmlns:p14="http://schemas.microsoft.com/office/powerpoint/2010/main" val="4018448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Status of Major Components (16-AUG-2021)</a:t>
            </a:r>
          </a:p>
        </p:txBody>
      </p:sp>
      <p:sp>
        <p:nvSpPr>
          <p:cNvPr id="3" name="Content Placeholder 2"/>
          <p:cNvSpPr>
            <a:spLocks noGrp="1"/>
          </p:cNvSpPr>
          <p:nvPr>
            <p:ph idx="1"/>
          </p:nvPr>
        </p:nvSpPr>
        <p:spPr/>
        <p:txBody>
          <a:bodyPr/>
          <a:lstStyle/>
          <a:p>
            <a:r>
              <a:rPr lang="en-US" dirty="0"/>
              <a:t>Components on-hand and ready to complete first CM except return end can pending favorable inspection results</a:t>
            </a:r>
          </a:p>
          <a:p>
            <a:endParaRPr lang="en-US" dirty="0"/>
          </a:p>
        </p:txBody>
      </p:sp>
      <p:sp>
        <p:nvSpPr>
          <p:cNvPr id="4" name="TextBox 3"/>
          <p:cNvSpPr txBox="1"/>
          <p:nvPr/>
        </p:nvSpPr>
        <p:spPr>
          <a:xfrm>
            <a:off x="9515352" y="2565460"/>
            <a:ext cx="970558" cy="646331"/>
          </a:xfrm>
          <a:prstGeom prst="rect">
            <a:avLst/>
          </a:prstGeom>
          <a:noFill/>
        </p:spPr>
        <p:txBody>
          <a:bodyPr wrap="square" rtlCol="0">
            <a:spAutoFit/>
          </a:bodyPr>
          <a:lstStyle/>
          <a:p>
            <a:r>
              <a:rPr lang="en-US" dirty="0"/>
              <a:t>Cavity string</a:t>
            </a:r>
          </a:p>
        </p:txBody>
      </p:sp>
      <p:sp>
        <p:nvSpPr>
          <p:cNvPr id="5" name="TextBox 4"/>
          <p:cNvSpPr txBox="1"/>
          <p:nvPr/>
        </p:nvSpPr>
        <p:spPr>
          <a:xfrm>
            <a:off x="9511665" y="3768697"/>
            <a:ext cx="970558" cy="646331"/>
          </a:xfrm>
          <a:prstGeom prst="rect">
            <a:avLst/>
          </a:prstGeom>
          <a:noFill/>
        </p:spPr>
        <p:txBody>
          <a:bodyPr wrap="square" rtlCol="0">
            <a:spAutoFit/>
          </a:bodyPr>
          <a:lstStyle/>
          <a:p>
            <a:r>
              <a:rPr lang="en-US" dirty="0"/>
              <a:t>Cold Mass</a:t>
            </a:r>
          </a:p>
        </p:txBody>
      </p:sp>
      <p:sp>
        <p:nvSpPr>
          <p:cNvPr id="6" name="Right Brace 5"/>
          <p:cNvSpPr/>
          <p:nvPr/>
        </p:nvSpPr>
        <p:spPr>
          <a:xfrm>
            <a:off x="9283064" y="2102814"/>
            <a:ext cx="232287" cy="166588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ight Brace 6"/>
          <p:cNvSpPr/>
          <p:nvPr/>
        </p:nvSpPr>
        <p:spPr>
          <a:xfrm>
            <a:off x="9283065" y="3829517"/>
            <a:ext cx="228600" cy="50214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2079714" y="5940028"/>
            <a:ext cx="7066189" cy="369332"/>
          </a:xfrm>
          <a:prstGeom prst="rect">
            <a:avLst/>
          </a:prstGeom>
          <a:noFill/>
        </p:spPr>
        <p:txBody>
          <a:bodyPr wrap="square" rtlCol="0">
            <a:spAutoFit/>
          </a:bodyPr>
          <a:lstStyle/>
          <a:p>
            <a:r>
              <a:rPr lang="en-US" dirty="0"/>
              <a:t>* First return end can received from vendor on 6/25</a:t>
            </a:r>
          </a:p>
        </p:txBody>
      </p:sp>
      <p:sp>
        <p:nvSpPr>
          <p:cNvPr id="10" name="Rectangle: Rounded Corners 20">
            <a:extLst>
              <a:ext uri="{FF2B5EF4-FFF2-40B4-BE49-F238E27FC236}">
                <a16:creationId xmlns:a16="http://schemas.microsoft.com/office/drawing/2014/main" id="{1D7FA07E-9D75-4BBC-AAAE-DC3A1D65CDC4}"/>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a:t>
            </a:r>
            <a:r>
              <a:rPr lang="en-US" b="1" dirty="0">
                <a:solidFill>
                  <a:schemeClr val="bg1"/>
                </a:solidFill>
              </a:rPr>
              <a:t>2</a:t>
            </a:r>
          </a:p>
        </p:txBody>
      </p:sp>
      <p:pic>
        <p:nvPicPr>
          <p:cNvPr id="9" name="Picture 8"/>
          <p:cNvPicPr>
            <a:picLocks noChangeAspect="1"/>
          </p:cNvPicPr>
          <p:nvPr/>
        </p:nvPicPr>
        <p:blipFill>
          <a:blip r:embed="rId2"/>
          <a:stretch>
            <a:fillRect/>
          </a:stretch>
        </p:blipFill>
        <p:spPr>
          <a:xfrm>
            <a:off x="2186421" y="1845687"/>
            <a:ext cx="7035394" cy="3968840"/>
          </a:xfrm>
          <a:prstGeom prst="rect">
            <a:avLst/>
          </a:prstGeom>
        </p:spPr>
      </p:pic>
    </p:spTree>
    <p:extLst>
      <p:ext uri="{BB962C8B-B14F-4D97-AF65-F5344CB8AC3E}">
        <p14:creationId xmlns:p14="http://schemas.microsoft.com/office/powerpoint/2010/main" val="444772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9767" y="274320"/>
            <a:ext cx="9195496" cy="539496"/>
          </a:xfrm>
        </p:spPr>
        <p:txBody>
          <a:bodyPr>
            <a:noAutofit/>
          </a:bodyPr>
          <a:lstStyle/>
          <a:p>
            <a:r>
              <a:rPr lang="en-US" dirty="0"/>
              <a:t>CM Production Area (28 AUG 2021 Status)</a:t>
            </a:r>
          </a:p>
        </p:txBody>
      </p:sp>
      <p:sp>
        <p:nvSpPr>
          <p:cNvPr id="9" name="Rectangle: Rounded Corners 8">
            <a:extLst>
              <a:ext uri="{FF2B5EF4-FFF2-40B4-BE49-F238E27FC236}">
                <a16:creationId xmlns:a16="http://schemas.microsoft.com/office/drawing/2014/main" id="{987C8847-9A3C-44D0-9B19-CF40C3F16BBF}"/>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a:t>
            </a:r>
            <a:r>
              <a:rPr lang="en-US" b="1" dirty="0">
                <a:solidFill>
                  <a:schemeClr val="bg1"/>
                </a:solidFill>
              </a:rPr>
              <a:t>4</a:t>
            </a:r>
          </a:p>
        </p:txBody>
      </p:sp>
      <p:sp>
        <p:nvSpPr>
          <p:cNvPr id="5" name="Content Placeholder 4"/>
          <p:cNvSpPr>
            <a:spLocks noGrp="1"/>
          </p:cNvSpPr>
          <p:nvPr>
            <p:ph idx="1"/>
          </p:nvPr>
        </p:nvSpPr>
        <p:spPr>
          <a:xfrm>
            <a:off x="425081" y="923260"/>
            <a:ext cx="11587063" cy="859163"/>
          </a:xfrm>
          <a:solidFill>
            <a:schemeClr val="bg1"/>
          </a:solidFill>
          <a:ln>
            <a:noFill/>
          </a:ln>
        </p:spPr>
        <p:txBody>
          <a:bodyPr/>
          <a:lstStyle/>
          <a:p>
            <a:r>
              <a:rPr lang="en-US" sz="2600" dirty="0"/>
              <a:t>C75-01 and P1 CMs delivered to CEBAF in mid-June 2021</a:t>
            </a:r>
          </a:p>
          <a:p>
            <a:r>
              <a:rPr lang="en-US" sz="2600" dirty="0"/>
              <a:t>C75-02 and C100-9R are in refurbishment (cavity re-qualification)</a:t>
            </a:r>
          </a:p>
          <a:p>
            <a:r>
              <a:rPr lang="en-US" sz="2600" dirty="0">
                <a:solidFill>
                  <a:srgbClr val="00B050"/>
                </a:solidFill>
              </a:rPr>
              <a:t>PPU-01 at SF/TS Assembly (WS3); PPU-02 at Cold Mass Assembly (WS2)</a:t>
            </a:r>
            <a:endParaRPr lang="en-US" sz="2600" dirty="0"/>
          </a:p>
        </p:txBody>
      </p:sp>
      <p:pic>
        <p:nvPicPr>
          <p:cNvPr id="4" name="Picture 3"/>
          <p:cNvPicPr>
            <a:picLocks noChangeAspect="1"/>
          </p:cNvPicPr>
          <p:nvPr/>
        </p:nvPicPr>
        <p:blipFill>
          <a:blip r:embed="rId2"/>
          <a:stretch>
            <a:fillRect/>
          </a:stretch>
        </p:blipFill>
        <p:spPr>
          <a:xfrm>
            <a:off x="645866" y="2385479"/>
            <a:ext cx="11016285" cy="3936944"/>
          </a:xfrm>
          <a:prstGeom prst="rect">
            <a:avLst/>
          </a:prstGeom>
        </p:spPr>
      </p:pic>
    </p:spTree>
    <p:extLst>
      <p:ext uri="{BB962C8B-B14F-4D97-AF65-F5344CB8AC3E}">
        <p14:creationId xmlns:p14="http://schemas.microsoft.com/office/powerpoint/2010/main" val="33604982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2CE9C87-83E5-462E-8823-F2FCF6E86018}"/>
              </a:ext>
            </a:extLst>
          </p:cNvPr>
          <p:cNvSpPr>
            <a:spLocks noGrp="1"/>
          </p:cNvSpPr>
          <p:nvPr>
            <p:ph type="title"/>
          </p:nvPr>
        </p:nvSpPr>
        <p:spPr>
          <a:xfrm>
            <a:off x="429767" y="274320"/>
            <a:ext cx="9227580" cy="539496"/>
          </a:xfrm>
        </p:spPr>
        <p:txBody>
          <a:bodyPr/>
          <a:lstStyle/>
          <a:p>
            <a:r>
              <a:rPr lang="en-US" dirty="0"/>
              <a:t>Production – Well-Defined Process Flow</a:t>
            </a:r>
          </a:p>
        </p:txBody>
      </p:sp>
      <p:sp>
        <p:nvSpPr>
          <p:cNvPr id="8" name="Rectangle: Rounded Corners 7">
            <a:extLst>
              <a:ext uri="{FF2B5EF4-FFF2-40B4-BE49-F238E27FC236}">
                <a16:creationId xmlns:a16="http://schemas.microsoft.com/office/drawing/2014/main" id="{AFAA01CE-0029-4191-A0CF-97220266F922}"/>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a:t>
            </a:r>
            <a:r>
              <a:rPr lang="en-US" b="1" dirty="0">
                <a:solidFill>
                  <a:schemeClr val="bg1"/>
                </a:solidFill>
              </a:rPr>
              <a:t>1</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3873" y="813816"/>
            <a:ext cx="8574180" cy="5815584"/>
          </a:xfrm>
          <a:prstGeom prst="rect">
            <a:avLst/>
          </a:prstGeom>
        </p:spPr>
      </p:pic>
    </p:spTree>
    <p:extLst>
      <p:ext uri="{BB962C8B-B14F-4D97-AF65-F5344CB8AC3E}">
        <p14:creationId xmlns:p14="http://schemas.microsoft.com/office/powerpoint/2010/main" val="3729047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a:t>Processes, Procedures and Travelers</a:t>
            </a:r>
          </a:p>
        </p:txBody>
      </p:sp>
      <p:sp>
        <p:nvSpPr>
          <p:cNvPr id="5" name="Content Placeholder 4"/>
          <p:cNvSpPr>
            <a:spLocks noGrp="1"/>
          </p:cNvSpPr>
          <p:nvPr>
            <p:ph idx="1"/>
          </p:nvPr>
        </p:nvSpPr>
        <p:spPr>
          <a:xfrm>
            <a:off x="448054" y="950975"/>
            <a:ext cx="11411713" cy="5512577"/>
          </a:xfrm>
        </p:spPr>
        <p:txBody>
          <a:bodyPr>
            <a:normAutofit fontScale="85000" lnSpcReduction="20000"/>
          </a:bodyPr>
          <a:lstStyle/>
          <a:p>
            <a:pPr marL="342900" indent="-342900">
              <a:lnSpc>
                <a:spcPct val="120000"/>
              </a:lnSpc>
              <a:spcAft>
                <a:spcPts val="600"/>
              </a:spcAft>
              <a:buFont typeface="Arial" panose="020B0604020202020204" pitchFamily="34" charset="0"/>
              <a:buChar char="•"/>
            </a:pPr>
            <a:r>
              <a:rPr lang="en-US" dirty="0"/>
              <a:t>Finalized list of procedures and travelers for CM production based on CM assembly processes</a:t>
            </a:r>
          </a:p>
          <a:p>
            <a:pPr marL="800100" lvl="1" indent="-342900">
              <a:spcAft>
                <a:spcPts val="600"/>
              </a:spcAft>
            </a:pPr>
            <a:r>
              <a:rPr lang="en-US" sz="2600" dirty="0"/>
              <a:t>Leveraged recent LCLS-II experience</a:t>
            </a:r>
          </a:p>
          <a:p>
            <a:pPr marL="342900" indent="-342900">
              <a:lnSpc>
                <a:spcPct val="120000"/>
              </a:lnSpc>
              <a:spcAft>
                <a:spcPts val="600"/>
              </a:spcAft>
              <a:buFont typeface="Arial" panose="020B0604020202020204" pitchFamily="34" charset="0"/>
              <a:buChar char="•"/>
            </a:pPr>
            <a:r>
              <a:rPr lang="en-US" b="1" dirty="0"/>
              <a:t>Procedures are a composite of SNS, C100 and LCLS-II experience folding in ORNL procedures and techniques used on HB prototype CM</a:t>
            </a:r>
          </a:p>
          <a:p>
            <a:pPr marL="800100" lvl="1" indent="-342900">
              <a:spcAft>
                <a:spcPts val="600"/>
              </a:spcAft>
            </a:pPr>
            <a:r>
              <a:rPr lang="en-US" sz="2600" dirty="0"/>
              <a:t>Assembly travelers for cavity string assembly</a:t>
            </a:r>
          </a:p>
          <a:p>
            <a:pPr marL="800100" lvl="1" indent="-342900">
              <a:spcAft>
                <a:spcPts val="600"/>
              </a:spcAft>
            </a:pPr>
            <a:r>
              <a:rPr lang="en-US" sz="2600" dirty="0"/>
              <a:t>Assembly travelers for CM assembly</a:t>
            </a:r>
          </a:p>
          <a:p>
            <a:pPr marL="800100" lvl="1" indent="-342900">
              <a:spcAft>
                <a:spcPts val="600"/>
              </a:spcAft>
            </a:pPr>
            <a:r>
              <a:rPr lang="en-US" sz="2600" dirty="0"/>
              <a:t>Procedure development in collaboration with ORNL team</a:t>
            </a:r>
          </a:p>
          <a:p>
            <a:pPr marL="342900" indent="-342900">
              <a:lnSpc>
                <a:spcPct val="110000"/>
              </a:lnSpc>
              <a:spcAft>
                <a:spcPts val="600"/>
              </a:spcAft>
              <a:buFont typeface="Arial" panose="020B0604020202020204" pitchFamily="34" charset="0"/>
              <a:buChar char="•"/>
            </a:pPr>
            <a:r>
              <a:rPr lang="en-US" dirty="0"/>
              <a:t>Implemented receiving and inspection travelers for the production CM components</a:t>
            </a:r>
          </a:p>
          <a:p>
            <a:pPr lvl="1">
              <a:spcAft>
                <a:spcPts val="600"/>
              </a:spcAft>
            </a:pPr>
            <a:r>
              <a:rPr lang="en-US" sz="2600" dirty="0"/>
              <a:t>JLab TRs led these efforts for continuity from design to procurement</a:t>
            </a:r>
          </a:p>
          <a:p>
            <a:pPr marL="342900" indent="-342900">
              <a:lnSpc>
                <a:spcPct val="120000"/>
              </a:lnSpc>
              <a:spcAft>
                <a:spcPts val="600"/>
              </a:spcAft>
              <a:buFont typeface="Arial" panose="020B0604020202020204" pitchFamily="34" charset="0"/>
              <a:buChar char="•"/>
            </a:pPr>
            <a:r>
              <a:rPr lang="en-US" dirty="0"/>
              <a:t>Continuing to refine production procedures and travelers based on SNS HB prototype CM experience and lessons learned during production</a:t>
            </a:r>
          </a:p>
        </p:txBody>
      </p:sp>
      <p:sp>
        <p:nvSpPr>
          <p:cNvPr id="8" name="Rectangle: Rounded Corners 7">
            <a:extLst>
              <a:ext uri="{FF2B5EF4-FFF2-40B4-BE49-F238E27FC236}">
                <a16:creationId xmlns:a16="http://schemas.microsoft.com/office/drawing/2014/main" id="{6FFA1387-7BDD-4D1E-8397-E367AB13E597}"/>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a:t>
            </a:r>
            <a:r>
              <a:rPr lang="en-US" b="1" dirty="0">
                <a:solidFill>
                  <a:schemeClr val="bg1"/>
                </a:solidFill>
              </a:rPr>
              <a:t>1</a:t>
            </a:r>
          </a:p>
        </p:txBody>
      </p:sp>
    </p:spTree>
    <p:extLst>
      <p:ext uri="{BB962C8B-B14F-4D97-AF65-F5344CB8AC3E}">
        <p14:creationId xmlns:p14="http://schemas.microsoft.com/office/powerpoint/2010/main" val="153233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448055" y="1027911"/>
            <a:ext cx="11430000" cy="5358384"/>
          </a:xfrm>
        </p:spPr>
        <p:txBody>
          <a:bodyPr/>
          <a:lstStyle/>
          <a:p>
            <a:r>
              <a:rPr lang="en-US" sz="2400" dirty="0"/>
              <a:t>Scope</a:t>
            </a:r>
          </a:p>
          <a:p>
            <a:r>
              <a:rPr lang="en-US" sz="2400" dirty="0"/>
              <a:t>Organization &amp; WBS</a:t>
            </a:r>
          </a:p>
          <a:p>
            <a:r>
              <a:rPr lang="en-US" sz="2400" dirty="0"/>
              <a:t>Progress since Last Review</a:t>
            </a:r>
          </a:p>
          <a:p>
            <a:r>
              <a:rPr lang="en-US" sz="2400" dirty="0"/>
              <a:t>Cost</a:t>
            </a:r>
          </a:p>
          <a:p>
            <a:r>
              <a:rPr lang="en-US" sz="2400" dirty="0"/>
              <a:t>Schedule</a:t>
            </a:r>
          </a:p>
          <a:p>
            <a:r>
              <a:rPr lang="en-US" sz="2400" dirty="0"/>
              <a:t>Labor Profile</a:t>
            </a:r>
          </a:p>
          <a:p>
            <a:r>
              <a:rPr lang="en-US" sz="2400" dirty="0"/>
              <a:t>COVID Impacts</a:t>
            </a:r>
          </a:p>
          <a:p>
            <a:r>
              <a:rPr lang="en-US" sz="2400" dirty="0"/>
              <a:t>Risk Register</a:t>
            </a:r>
          </a:p>
          <a:p>
            <a:r>
              <a:rPr lang="en-US" sz="2400" dirty="0"/>
              <a:t>12-month Look-ahead</a:t>
            </a:r>
          </a:p>
          <a:p>
            <a:r>
              <a:rPr lang="en-US" sz="2400" dirty="0"/>
              <a:t>Summary</a:t>
            </a:r>
          </a:p>
        </p:txBody>
      </p:sp>
      <p:pic>
        <p:nvPicPr>
          <p:cNvPr id="5" name="Picture 4"/>
          <p:cNvPicPr>
            <a:picLocks noChangeAspect="1"/>
          </p:cNvPicPr>
          <p:nvPr/>
        </p:nvPicPr>
        <p:blipFill>
          <a:blip r:embed="rId2"/>
          <a:stretch>
            <a:fillRect/>
          </a:stretch>
        </p:blipFill>
        <p:spPr>
          <a:xfrm>
            <a:off x="5050898" y="373285"/>
            <a:ext cx="6827157" cy="5120368"/>
          </a:xfrm>
          <a:prstGeom prst="rect">
            <a:avLst/>
          </a:prstGeom>
        </p:spPr>
      </p:pic>
      <p:sp>
        <p:nvSpPr>
          <p:cNvPr id="9" name="TextBox 8"/>
          <p:cNvSpPr txBox="1"/>
          <p:nvPr/>
        </p:nvSpPr>
        <p:spPr>
          <a:xfrm>
            <a:off x="5402580" y="5600700"/>
            <a:ext cx="6096000" cy="341632"/>
          </a:xfrm>
          <a:prstGeom prst="rect">
            <a:avLst/>
          </a:prstGeom>
          <a:noFill/>
        </p:spPr>
        <p:txBody>
          <a:bodyPr wrap="square" rtlCol="0">
            <a:spAutoFit/>
          </a:bodyPr>
          <a:lstStyle/>
          <a:p>
            <a:pPr algn="ctr">
              <a:lnSpc>
                <a:spcPct val="90000"/>
              </a:lnSpc>
            </a:pPr>
            <a:r>
              <a:rPr lang="en-US" dirty="0">
                <a:latin typeface="+mn-lt"/>
              </a:rPr>
              <a:t>First Vacuum Vessel Installed on Tooling</a:t>
            </a:r>
          </a:p>
        </p:txBody>
      </p:sp>
    </p:spTree>
    <p:extLst>
      <p:ext uri="{BB962C8B-B14F-4D97-AF65-F5344CB8AC3E}">
        <p14:creationId xmlns:p14="http://schemas.microsoft.com/office/powerpoint/2010/main" val="37012711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67" y="265355"/>
            <a:ext cx="11430000" cy="539496"/>
          </a:xfrm>
        </p:spPr>
        <p:txBody>
          <a:bodyPr/>
          <a:lstStyle/>
          <a:p>
            <a:r>
              <a:rPr lang="en-US" dirty="0"/>
              <a:t>Test Lab – CM Production Area Layout (FY2022)</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l="-76"/>
          <a:stretch/>
        </p:blipFill>
        <p:spPr>
          <a:xfrm>
            <a:off x="682555" y="964423"/>
            <a:ext cx="10694684" cy="5243636"/>
          </a:xfrm>
          <a:prstGeom prst="rect">
            <a:avLst/>
          </a:prstGeom>
        </p:spPr>
      </p:pic>
      <p:sp>
        <p:nvSpPr>
          <p:cNvPr id="4" name="TextBox 3"/>
          <p:cNvSpPr txBox="1"/>
          <p:nvPr/>
        </p:nvSpPr>
        <p:spPr>
          <a:xfrm>
            <a:off x="7202227" y="1583167"/>
            <a:ext cx="762399" cy="480131"/>
          </a:xfrm>
          <a:prstGeom prst="rect">
            <a:avLst/>
          </a:prstGeom>
          <a:solidFill>
            <a:schemeClr val="bg2"/>
          </a:solidFill>
          <a:ln>
            <a:solidFill>
              <a:schemeClr val="tx1"/>
            </a:solidFill>
          </a:ln>
        </p:spPr>
        <p:txBody>
          <a:bodyPr wrap="square" rtlCol="0">
            <a:spAutoFit/>
          </a:bodyPr>
          <a:lstStyle/>
          <a:p>
            <a:pPr algn="l">
              <a:lnSpc>
                <a:spcPct val="90000"/>
              </a:lnSpc>
            </a:pPr>
            <a:r>
              <a:rPr lang="en-US" sz="1400" dirty="0">
                <a:latin typeface="+mn-lt"/>
              </a:rPr>
              <a:t>Clean Room</a:t>
            </a:r>
          </a:p>
        </p:txBody>
      </p:sp>
      <p:sp>
        <p:nvSpPr>
          <p:cNvPr id="7" name="TextBox 6"/>
          <p:cNvSpPr txBox="1"/>
          <p:nvPr/>
        </p:nvSpPr>
        <p:spPr>
          <a:xfrm>
            <a:off x="7567987" y="3000112"/>
            <a:ext cx="1215073" cy="480131"/>
          </a:xfrm>
          <a:prstGeom prst="rect">
            <a:avLst/>
          </a:prstGeom>
          <a:solidFill>
            <a:schemeClr val="bg2"/>
          </a:solidFill>
          <a:ln>
            <a:solidFill>
              <a:schemeClr val="tx1"/>
            </a:solidFill>
          </a:ln>
        </p:spPr>
        <p:txBody>
          <a:bodyPr wrap="square" rtlCol="0">
            <a:spAutoFit/>
          </a:bodyPr>
          <a:lstStyle/>
          <a:p>
            <a:pPr algn="l">
              <a:lnSpc>
                <a:spcPct val="90000"/>
              </a:lnSpc>
            </a:pPr>
            <a:r>
              <a:rPr lang="en-US" sz="1400">
                <a:latin typeface="+mn-lt"/>
              </a:rPr>
              <a:t>Cold Mass </a:t>
            </a:r>
            <a:r>
              <a:rPr lang="en-US" sz="1400" dirty="0">
                <a:latin typeface="+mn-lt"/>
              </a:rPr>
              <a:t>Assembly</a:t>
            </a:r>
          </a:p>
        </p:txBody>
      </p:sp>
      <p:sp>
        <p:nvSpPr>
          <p:cNvPr id="8" name="TextBox 7"/>
          <p:cNvSpPr txBox="1"/>
          <p:nvPr/>
        </p:nvSpPr>
        <p:spPr>
          <a:xfrm>
            <a:off x="1715828" y="2444227"/>
            <a:ext cx="1072124" cy="674031"/>
          </a:xfrm>
          <a:prstGeom prst="rect">
            <a:avLst/>
          </a:prstGeom>
          <a:solidFill>
            <a:schemeClr val="bg2"/>
          </a:solidFill>
          <a:ln>
            <a:solidFill>
              <a:schemeClr val="tx1"/>
            </a:solidFill>
          </a:ln>
        </p:spPr>
        <p:txBody>
          <a:bodyPr wrap="square" rtlCol="0">
            <a:spAutoFit/>
          </a:bodyPr>
          <a:lstStyle/>
          <a:p>
            <a:pPr algn="l">
              <a:lnSpc>
                <a:spcPct val="90000"/>
              </a:lnSpc>
            </a:pPr>
            <a:r>
              <a:rPr lang="en-US" sz="1400" dirty="0">
                <a:latin typeface="+mn-lt"/>
              </a:rPr>
              <a:t>CM Testing</a:t>
            </a:r>
          </a:p>
          <a:p>
            <a:pPr algn="l">
              <a:lnSpc>
                <a:spcPct val="90000"/>
              </a:lnSpc>
            </a:pPr>
            <a:r>
              <a:rPr lang="en-US" sz="1400" dirty="0">
                <a:latin typeface="+mn-lt"/>
              </a:rPr>
              <a:t>(CMTF)</a:t>
            </a:r>
          </a:p>
        </p:txBody>
      </p:sp>
      <p:sp>
        <p:nvSpPr>
          <p:cNvPr id="10" name="TextBox 9"/>
          <p:cNvSpPr txBox="1"/>
          <p:nvPr/>
        </p:nvSpPr>
        <p:spPr>
          <a:xfrm>
            <a:off x="3346508" y="2566147"/>
            <a:ext cx="1072124" cy="674031"/>
          </a:xfrm>
          <a:prstGeom prst="rect">
            <a:avLst/>
          </a:prstGeom>
          <a:solidFill>
            <a:schemeClr val="bg2"/>
          </a:solidFill>
          <a:ln>
            <a:solidFill>
              <a:schemeClr val="tx1"/>
            </a:solidFill>
          </a:ln>
        </p:spPr>
        <p:txBody>
          <a:bodyPr wrap="square" rtlCol="0">
            <a:spAutoFit/>
          </a:bodyPr>
          <a:lstStyle/>
          <a:p>
            <a:pPr algn="l">
              <a:lnSpc>
                <a:spcPct val="90000"/>
              </a:lnSpc>
            </a:pPr>
            <a:r>
              <a:rPr lang="en-US" sz="1400" dirty="0">
                <a:latin typeface="+mn-lt"/>
              </a:rPr>
              <a:t>Cavity Testing (VTA)</a:t>
            </a:r>
          </a:p>
        </p:txBody>
      </p:sp>
      <p:sp>
        <p:nvSpPr>
          <p:cNvPr id="11" name="TextBox 10"/>
          <p:cNvSpPr txBox="1"/>
          <p:nvPr/>
        </p:nvSpPr>
        <p:spPr>
          <a:xfrm>
            <a:off x="5312467" y="3358323"/>
            <a:ext cx="1310373" cy="480131"/>
          </a:xfrm>
          <a:prstGeom prst="rect">
            <a:avLst/>
          </a:prstGeom>
          <a:solidFill>
            <a:schemeClr val="bg2"/>
          </a:solidFill>
          <a:ln>
            <a:solidFill>
              <a:schemeClr val="tx1"/>
            </a:solidFill>
          </a:ln>
        </p:spPr>
        <p:txBody>
          <a:bodyPr wrap="square" rtlCol="0">
            <a:spAutoFit/>
          </a:bodyPr>
          <a:lstStyle/>
          <a:p>
            <a:pPr algn="l">
              <a:lnSpc>
                <a:spcPct val="90000"/>
              </a:lnSpc>
            </a:pPr>
            <a:r>
              <a:rPr lang="en-US" sz="1400" dirty="0" err="1">
                <a:latin typeface="+mn-lt"/>
              </a:rPr>
              <a:t>Cryomodule</a:t>
            </a:r>
            <a:r>
              <a:rPr lang="en-US" sz="1400" dirty="0">
                <a:latin typeface="+mn-lt"/>
              </a:rPr>
              <a:t> Assembly</a:t>
            </a:r>
          </a:p>
        </p:txBody>
      </p:sp>
      <p:sp>
        <p:nvSpPr>
          <p:cNvPr id="12" name="TextBox 11"/>
          <p:cNvSpPr txBox="1"/>
          <p:nvPr/>
        </p:nvSpPr>
        <p:spPr>
          <a:xfrm>
            <a:off x="824287" y="1030294"/>
            <a:ext cx="4110784" cy="867930"/>
          </a:xfrm>
          <a:prstGeom prst="rect">
            <a:avLst/>
          </a:prstGeom>
          <a:solidFill>
            <a:schemeClr val="bg1">
              <a:lumMod val="95000"/>
            </a:schemeClr>
          </a:solidFill>
          <a:ln>
            <a:solidFill>
              <a:schemeClr val="tx1"/>
            </a:solidFill>
          </a:ln>
        </p:spPr>
        <p:txBody>
          <a:bodyPr wrap="square" rtlCol="0">
            <a:spAutoFit/>
          </a:bodyPr>
          <a:lstStyle/>
          <a:p>
            <a:pPr marL="285750" indent="-285750" algn="l">
              <a:lnSpc>
                <a:spcPct val="90000"/>
              </a:lnSpc>
              <a:buFont typeface="Arial" panose="020B0604020202020204" pitchFamily="34" charset="0"/>
              <a:buChar char="•"/>
            </a:pPr>
            <a:r>
              <a:rPr lang="en-US" sz="1400" dirty="0">
                <a:latin typeface="+mn-lt"/>
              </a:rPr>
              <a:t>Cavity &amp; </a:t>
            </a:r>
            <a:r>
              <a:rPr lang="en-US" sz="1400" dirty="0" err="1">
                <a:latin typeface="+mn-lt"/>
              </a:rPr>
              <a:t>Cryomodule</a:t>
            </a:r>
            <a:r>
              <a:rPr lang="en-US" sz="1400" dirty="0">
                <a:latin typeface="+mn-lt"/>
              </a:rPr>
              <a:t> Assembly / Testing activities are integrated on a routine basis</a:t>
            </a:r>
          </a:p>
          <a:p>
            <a:pPr marL="285750" indent="-285750" algn="l">
              <a:lnSpc>
                <a:spcPct val="90000"/>
              </a:lnSpc>
              <a:buFont typeface="Arial" panose="020B0604020202020204" pitchFamily="34" charset="0"/>
              <a:buChar char="•"/>
            </a:pPr>
            <a:r>
              <a:rPr lang="en-US" sz="1400" dirty="0">
                <a:latin typeface="+mn-lt"/>
              </a:rPr>
              <a:t>Projected layout includes CEBAF, SNS PPU and LCLS-II-HE CMs</a:t>
            </a:r>
          </a:p>
        </p:txBody>
      </p:sp>
      <p:sp>
        <p:nvSpPr>
          <p:cNvPr id="13" name="Rectangle: Rounded Corners 12">
            <a:extLst>
              <a:ext uri="{FF2B5EF4-FFF2-40B4-BE49-F238E27FC236}">
                <a16:creationId xmlns:a16="http://schemas.microsoft.com/office/drawing/2014/main" id="{4401EDC6-687E-4005-9AB5-0B03357F9009}"/>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a:t>
            </a:r>
            <a:r>
              <a:rPr lang="en-US" b="1" dirty="0">
                <a:solidFill>
                  <a:schemeClr val="bg1"/>
                </a:solidFill>
              </a:rPr>
              <a:t>5</a:t>
            </a:r>
          </a:p>
        </p:txBody>
      </p:sp>
    </p:spTree>
    <p:extLst>
      <p:ext uri="{BB962C8B-B14F-4D97-AF65-F5344CB8AC3E}">
        <p14:creationId xmlns:p14="http://schemas.microsoft.com/office/powerpoint/2010/main" val="21957032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Lab – Overall Layout (FY2022)</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4426" y="1200914"/>
            <a:ext cx="11060682" cy="4872226"/>
          </a:xfrm>
          <a:prstGeom prst="rect">
            <a:avLst/>
          </a:prstGeom>
        </p:spPr>
      </p:pic>
      <p:sp>
        <p:nvSpPr>
          <p:cNvPr id="7" name="TextBox 6"/>
          <p:cNvSpPr txBox="1"/>
          <p:nvPr/>
        </p:nvSpPr>
        <p:spPr>
          <a:xfrm>
            <a:off x="2438400" y="2156460"/>
            <a:ext cx="1264920" cy="480131"/>
          </a:xfrm>
          <a:prstGeom prst="rect">
            <a:avLst/>
          </a:prstGeom>
          <a:solidFill>
            <a:schemeClr val="bg2"/>
          </a:solidFill>
          <a:ln>
            <a:solidFill>
              <a:schemeClr val="tx1"/>
            </a:solidFill>
          </a:ln>
        </p:spPr>
        <p:txBody>
          <a:bodyPr wrap="square" rtlCol="0">
            <a:spAutoFit/>
          </a:bodyPr>
          <a:lstStyle/>
          <a:p>
            <a:pPr algn="l">
              <a:lnSpc>
                <a:spcPct val="90000"/>
              </a:lnSpc>
            </a:pPr>
            <a:r>
              <a:rPr lang="en-US" sz="1400" dirty="0">
                <a:latin typeface="+mn-lt"/>
              </a:rPr>
              <a:t>Storage on UITF roof</a:t>
            </a:r>
          </a:p>
        </p:txBody>
      </p:sp>
      <p:sp>
        <p:nvSpPr>
          <p:cNvPr id="8" name="TextBox 7"/>
          <p:cNvSpPr txBox="1"/>
          <p:nvPr/>
        </p:nvSpPr>
        <p:spPr>
          <a:xfrm>
            <a:off x="2278380" y="3874734"/>
            <a:ext cx="1264920" cy="674031"/>
          </a:xfrm>
          <a:prstGeom prst="rect">
            <a:avLst/>
          </a:prstGeom>
          <a:solidFill>
            <a:schemeClr val="bg2"/>
          </a:solidFill>
          <a:ln>
            <a:solidFill>
              <a:schemeClr val="tx1"/>
            </a:solidFill>
          </a:ln>
        </p:spPr>
        <p:txBody>
          <a:bodyPr wrap="square" rtlCol="0">
            <a:spAutoFit/>
          </a:bodyPr>
          <a:lstStyle/>
          <a:p>
            <a:pPr algn="l">
              <a:lnSpc>
                <a:spcPct val="90000"/>
              </a:lnSpc>
            </a:pPr>
            <a:r>
              <a:rPr lang="en-US" sz="1400" dirty="0">
                <a:latin typeface="+mn-lt"/>
              </a:rPr>
              <a:t>Shipping / Receiving</a:t>
            </a:r>
          </a:p>
          <a:p>
            <a:pPr algn="l">
              <a:lnSpc>
                <a:spcPct val="90000"/>
              </a:lnSpc>
            </a:pPr>
            <a:r>
              <a:rPr lang="en-US" sz="1400" dirty="0">
                <a:latin typeface="+mn-lt"/>
              </a:rPr>
              <a:t>Preparation</a:t>
            </a:r>
          </a:p>
        </p:txBody>
      </p:sp>
      <p:sp>
        <p:nvSpPr>
          <p:cNvPr id="10" name="TextBox 9"/>
          <p:cNvSpPr txBox="1"/>
          <p:nvPr/>
        </p:nvSpPr>
        <p:spPr>
          <a:xfrm>
            <a:off x="9597390" y="1800268"/>
            <a:ext cx="731520" cy="480131"/>
          </a:xfrm>
          <a:prstGeom prst="rect">
            <a:avLst/>
          </a:prstGeom>
          <a:solidFill>
            <a:schemeClr val="bg2"/>
          </a:solidFill>
          <a:ln>
            <a:solidFill>
              <a:schemeClr val="tx1"/>
            </a:solidFill>
          </a:ln>
        </p:spPr>
        <p:txBody>
          <a:bodyPr wrap="square" rtlCol="0">
            <a:spAutoFit/>
          </a:bodyPr>
          <a:lstStyle/>
          <a:p>
            <a:pPr algn="l">
              <a:lnSpc>
                <a:spcPct val="90000"/>
              </a:lnSpc>
            </a:pPr>
            <a:r>
              <a:rPr lang="en-US" sz="1400" dirty="0">
                <a:latin typeface="+mn-lt"/>
              </a:rPr>
              <a:t>Clean Room</a:t>
            </a:r>
          </a:p>
        </p:txBody>
      </p:sp>
      <p:sp>
        <p:nvSpPr>
          <p:cNvPr id="11" name="TextBox 10"/>
          <p:cNvSpPr txBox="1"/>
          <p:nvPr/>
        </p:nvSpPr>
        <p:spPr>
          <a:xfrm>
            <a:off x="9163050" y="3672161"/>
            <a:ext cx="1165860" cy="480131"/>
          </a:xfrm>
          <a:prstGeom prst="rect">
            <a:avLst/>
          </a:prstGeom>
          <a:solidFill>
            <a:schemeClr val="bg2"/>
          </a:solidFill>
          <a:ln>
            <a:solidFill>
              <a:schemeClr val="tx1"/>
            </a:solidFill>
          </a:ln>
        </p:spPr>
        <p:txBody>
          <a:bodyPr wrap="square" rtlCol="0">
            <a:spAutoFit/>
          </a:bodyPr>
          <a:lstStyle/>
          <a:p>
            <a:pPr algn="l">
              <a:lnSpc>
                <a:spcPct val="90000"/>
              </a:lnSpc>
            </a:pPr>
            <a:r>
              <a:rPr lang="en-US" sz="1400">
                <a:latin typeface="+mn-lt"/>
              </a:rPr>
              <a:t>Cold Mass </a:t>
            </a:r>
            <a:r>
              <a:rPr lang="en-US" sz="1400" dirty="0">
                <a:latin typeface="+mn-lt"/>
              </a:rPr>
              <a:t>Assembly</a:t>
            </a:r>
          </a:p>
        </p:txBody>
      </p:sp>
      <p:sp>
        <p:nvSpPr>
          <p:cNvPr id="12" name="TextBox 11"/>
          <p:cNvSpPr txBox="1"/>
          <p:nvPr/>
        </p:nvSpPr>
        <p:spPr>
          <a:xfrm>
            <a:off x="4792980" y="1269282"/>
            <a:ext cx="1028700" cy="674031"/>
          </a:xfrm>
          <a:prstGeom prst="rect">
            <a:avLst/>
          </a:prstGeom>
          <a:solidFill>
            <a:schemeClr val="bg2"/>
          </a:solidFill>
          <a:ln>
            <a:solidFill>
              <a:schemeClr val="tx1"/>
            </a:solidFill>
          </a:ln>
        </p:spPr>
        <p:txBody>
          <a:bodyPr wrap="square" rtlCol="0">
            <a:spAutoFit/>
          </a:bodyPr>
          <a:lstStyle/>
          <a:p>
            <a:pPr algn="l">
              <a:lnSpc>
                <a:spcPct val="90000"/>
              </a:lnSpc>
            </a:pPr>
            <a:r>
              <a:rPr lang="en-US" sz="1400" dirty="0">
                <a:latin typeface="+mn-lt"/>
              </a:rPr>
              <a:t>CM Testing</a:t>
            </a:r>
          </a:p>
          <a:p>
            <a:pPr algn="l">
              <a:lnSpc>
                <a:spcPct val="90000"/>
              </a:lnSpc>
            </a:pPr>
            <a:r>
              <a:rPr lang="en-US" sz="1400" dirty="0">
                <a:latin typeface="+mn-lt"/>
              </a:rPr>
              <a:t>(CMTF)</a:t>
            </a:r>
          </a:p>
        </p:txBody>
      </p:sp>
      <p:sp>
        <p:nvSpPr>
          <p:cNvPr id="13" name="TextBox 12"/>
          <p:cNvSpPr txBox="1"/>
          <p:nvPr/>
        </p:nvSpPr>
        <p:spPr>
          <a:xfrm>
            <a:off x="6146164" y="1598677"/>
            <a:ext cx="1028700" cy="674031"/>
          </a:xfrm>
          <a:prstGeom prst="rect">
            <a:avLst/>
          </a:prstGeom>
          <a:solidFill>
            <a:schemeClr val="bg2"/>
          </a:solidFill>
          <a:ln>
            <a:solidFill>
              <a:schemeClr val="tx1"/>
            </a:solidFill>
          </a:ln>
        </p:spPr>
        <p:txBody>
          <a:bodyPr wrap="square" rtlCol="0">
            <a:spAutoFit/>
          </a:bodyPr>
          <a:lstStyle/>
          <a:p>
            <a:pPr algn="l">
              <a:lnSpc>
                <a:spcPct val="90000"/>
              </a:lnSpc>
            </a:pPr>
            <a:r>
              <a:rPr lang="en-US" sz="1400" dirty="0">
                <a:latin typeface="+mn-lt"/>
              </a:rPr>
              <a:t>Cavity Testing (VTA)</a:t>
            </a:r>
          </a:p>
        </p:txBody>
      </p:sp>
      <p:sp>
        <p:nvSpPr>
          <p:cNvPr id="14" name="TextBox 13"/>
          <p:cNvSpPr txBox="1"/>
          <p:nvPr/>
        </p:nvSpPr>
        <p:spPr>
          <a:xfrm>
            <a:off x="7063740" y="4159679"/>
            <a:ext cx="1257300" cy="480131"/>
          </a:xfrm>
          <a:prstGeom prst="rect">
            <a:avLst/>
          </a:prstGeom>
          <a:solidFill>
            <a:schemeClr val="bg2"/>
          </a:solidFill>
          <a:ln>
            <a:solidFill>
              <a:schemeClr val="tx1"/>
            </a:solidFill>
          </a:ln>
        </p:spPr>
        <p:txBody>
          <a:bodyPr wrap="square" rtlCol="0">
            <a:spAutoFit/>
          </a:bodyPr>
          <a:lstStyle/>
          <a:p>
            <a:pPr algn="l">
              <a:lnSpc>
                <a:spcPct val="90000"/>
              </a:lnSpc>
            </a:pPr>
            <a:r>
              <a:rPr lang="en-US" sz="1400" dirty="0" err="1">
                <a:latin typeface="+mn-lt"/>
              </a:rPr>
              <a:t>Cryomodule</a:t>
            </a:r>
            <a:r>
              <a:rPr lang="en-US" sz="1400" dirty="0">
                <a:latin typeface="+mn-lt"/>
              </a:rPr>
              <a:t> Assembly</a:t>
            </a:r>
          </a:p>
        </p:txBody>
      </p:sp>
      <p:sp>
        <p:nvSpPr>
          <p:cNvPr id="15" name="Rectangle: Rounded Corners 14">
            <a:extLst>
              <a:ext uri="{FF2B5EF4-FFF2-40B4-BE49-F238E27FC236}">
                <a16:creationId xmlns:a16="http://schemas.microsoft.com/office/drawing/2014/main" id="{0EAB94B7-02A8-4DA1-A6F3-7355CBDF944F}"/>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a:t>
            </a:r>
            <a:r>
              <a:rPr lang="en-US" b="1" dirty="0">
                <a:solidFill>
                  <a:schemeClr val="bg1"/>
                </a:solidFill>
              </a:rPr>
              <a:t>5</a:t>
            </a:r>
          </a:p>
        </p:txBody>
      </p:sp>
    </p:spTree>
    <p:extLst>
      <p:ext uri="{BB962C8B-B14F-4D97-AF65-F5344CB8AC3E}">
        <p14:creationId xmlns:p14="http://schemas.microsoft.com/office/powerpoint/2010/main" val="2240393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A5577-C4A3-C142-AE4A-22F0F9A3D450}"/>
              </a:ext>
            </a:extLst>
          </p:cNvPr>
          <p:cNvSpPr>
            <a:spLocks noGrp="1"/>
          </p:cNvSpPr>
          <p:nvPr>
            <p:ph type="title"/>
          </p:nvPr>
        </p:nvSpPr>
        <p:spPr/>
        <p:txBody>
          <a:bodyPr/>
          <a:lstStyle/>
          <a:p>
            <a:r>
              <a:rPr lang="en-US" dirty="0"/>
              <a:t>Lessons Learned vs Lessons Applied</a:t>
            </a:r>
          </a:p>
        </p:txBody>
      </p:sp>
      <p:sp>
        <p:nvSpPr>
          <p:cNvPr id="4" name="TextBox 3">
            <a:extLst>
              <a:ext uri="{FF2B5EF4-FFF2-40B4-BE49-F238E27FC236}">
                <a16:creationId xmlns:a16="http://schemas.microsoft.com/office/drawing/2014/main" id="{D686242E-D577-4F3E-8790-830F6C89E705}"/>
              </a:ext>
            </a:extLst>
          </p:cNvPr>
          <p:cNvSpPr txBox="1"/>
          <p:nvPr/>
        </p:nvSpPr>
        <p:spPr>
          <a:xfrm>
            <a:off x="392405" y="1128489"/>
            <a:ext cx="1431984" cy="600164"/>
          </a:xfrm>
          <a:prstGeom prst="rect">
            <a:avLst/>
          </a:prstGeom>
          <a:solidFill>
            <a:srgbClr val="EAEAEA">
              <a:lumMod val="50000"/>
            </a:srgbClr>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FFFFFF"/>
                </a:solidFill>
                <a:effectLst/>
                <a:uLnTx/>
                <a:uFillTx/>
                <a:latin typeface="Calibri" panose="020F0502020204030204"/>
                <a:ea typeface="+mn-ea"/>
                <a:cs typeface="+mn-cs"/>
              </a:rPr>
              <a:t>Receiving</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FFFFFF"/>
                </a:solidFill>
                <a:effectLst/>
                <a:uLnTx/>
                <a:uFillTx/>
                <a:latin typeface="Calibri" panose="020F0502020204030204"/>
                <a:ea typeface="+mn-ea"/>
                <a:cs typeface="+mn-cs"/>
              </a:rPr>
              <a:t>Inventory</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FFFFFF"/>
                </a:solidFill>
                <a:effectLst/>
                <a:uLnTx/>
                <a:uFillTx/>
                <a:latin typeface="Calibri" panose="020F0502020204030204"/>
                <a:ea typeface="+mn-ea"/>
                <a:cs typeface="+mn-cs"/>
              </a:rPr>
              <a:t>Issuance</a:t>
            </a:r>
          </a:p>
        </p:txBody>
      </p:sp>
      <p:grpSp>
        <p:nvGrpSpPr>
          <p:cNvPr id="5" name="Group 4">
            <a:extLst>
              <a:ext uri="{FF2B5EF4-FFF2-40B4-BE49-F238E27FC236}">
                <a16:creationId xmlns:a16="http://schemas.microsoft.com/office/drawing/2014/main" id="{2C801085-E160-464D-BAAA-4BD2AAAB5CB0}"/>
              </a:ext>
            </a:extLst>
          </p:cNvPr>
          <p:cNvGrpSpPr/>
          <p:nvPr/>
        </p:nvGrpSpPr>
        <p:grpSpPr>
          <a:xfrm>
            <a:off x="2160010" y="1015754"/>
            <a:ext cx="2268747" cy="1015646"/>
            <a:chOff x="3234906" y="1733910"/>
            <a:chExt cx="2268747" cy="1179842"/>
          </a:xfrm>
        </p:grpSpPr>
        <p:sp>
          <p:nvSpPr>
            <p:cNvPr id="6" name="TextBox 5">
              <a:extLst>
                <a:ext uri="{FF2B5EF4-FFF2-40B4-BE49-F238E27FC236}">
                  <a16:creationId xmlns:a16="http://schemas.microsoft.com/office/drawing/2014/main" id="{32C3330F-633C-4D0B-8DCB-8EE1E300AC5B}"/>
                </a:ext>
              </a:extLst>
            </p:cNvPr>
            <p:cNvSpPr txBox="1"/>
            <p:nvPr/>
          </p:nvSpPr>
          <p:spPr>
            <a:xfrm>
              <a:off x="3339859" y="1871931"/>
              <a:ext cx="2067464" cy="430887"/>
            </a:xfrm>
            <a:prstGeom prst="rect">
              <a:avLst/>
            </a:prstGeom>
            <a:solidFill>
              <a:srgbClr val="7030A0"/>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FFFFFF"/>
                  </a:solidFill>
                  <a:effectLst/>
                  <a:uLnTx/>
                  <a:uFillTx/>
                  <a:latin typeface="Calibri" panose="020F0502020204030204"/>
                  <a:ea typeface="+mn-ea"/>
                  <a:cs typeface="+mn-cs"/>
                </a:rPr>
                <a:t>Cavity Processing</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FFFFFF"/>
                  </a:solidFill>
                  <a:effectLst/>
                  <a:uLnTx/>
                  <a:uFillTx/>
                  <a:latin typeface="Calibri" panose="020F0502020204030204"/>
                  <a:ea typeface="+mn-ea"/>
                  <a:cs typeface="+mn-cs"/>
                </a:rPr>
                <a:t>Vertical Test</a:t>
              </a:r>
            </a:p>
          </p:txBody>
        </p:sp>
        <p:sp>
          <p:nvSpPr>
            <p:cNvPr id="7" name="TextBox 6">
              <a:extLst>
                <a:ext uri="{FF2B5EF4-FFF2-40B4-BE49-F238E27FC236}">
                  <a16:creationId xmlns:a16="http://schemas.microsoft.com/office/drawing/2014/main" id="{BD3A1336-FDAE-4CB3-BFCC-C2FD00965DDC}"/>
                </a:ext>
              </a:extLst>
            </p:cNvPr>
            <p:cNvSpPr txBox="1"/>
            <p:nvPr/>
          </p:nvSpPr>
          <p:spPr>
            <a:xfrm>
              <a:off x="3339859" y="2439889"/>
              <a:ext cx="2067464" cy="261610"/>
            </a:xfrm>
            <a:prstGeom prst="rect">
              <a:avLst/>
            </a:prstGeom>
            <a:solidFill>
              <a:srgbClr val="7030A0"/>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Calibri" panose="020F0502020204030204"/>
                  <a:ea typeface="+mn-ea"/>
                  <a:cs typeface="+mn-cs"/>
                </a:rPr>
                <a:t>Cavity String Assembly</a:t>
              </a:r>
            </a:p>
          </p:txBody>
        </p:sp>
        <p:sp>
          <p:nvSpPr>
            <p:cNvPr id="8" name="Rectangle 7">
              <a:extLst>
                <a:ext uri="{FF2B5EF4-FFF2-40B4-BE49-F238E27FC236}">
                  <a16:creationId xmlns:a16="http://schemas.microsoft.com/office/drawing/2014/main" id="{6ACFE76B-D9E6-4141-A47E-D8E0928D189B}"/>
                </a:ext>
              </a:extLst>
            </p:cNvPr>
            <p:cNvSpPr/>
            <p:nvPr/>
          </p:nvSpPr>
          <p:spPr>
            <a:xfrm>
              <a:off x="3234906" y="1733910"/>
              <a:ext cx="2268747" cy="1179842"/>
            </a:xfrm>
            <a:prstGeom prst="rect">
              <a:avLst/>
            </a:prstGeom>
            <a:noFill/>
            <a:ln w="28575" cap="flat" cmpd="sng" algn="ctr">
              <a:solidFill>
                <a:srgbClr val="7030A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0B3CF89E-6232-4E25-9A48-6C2EBAA185BD}"/>
              </a:ext>
            </a:extLst>
          </p:cNvPr>
          <p:cNvSpPr txBox="1"/>
          <p:nvPr/>
        </p:nvSpPr>
        <p:spPr>
          <a:xfrm>
            <a:off x="4885315" y="1118410"/>
            <a:ext cx="1705448" cy="295839"/>
          </a:xfrm>
          <a:prstGeom prst="rect">
            <a:avLst/>
          </a:prstGeom>
          <a:solidFill>
            <a:srgbClr val="0070C0"/>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Calibri" panose="020F0502020204030204"/>
                <a:ea typeface="+mn-ea"/>
                <a:cs typeface="+mn-cs"/>
              </a:rPr>
              <a:t>Cold Mass Assembly</a:t>
            </a:r>
          </a:p>
        </p:txBody>
      </p:sp>
      <p:sp>
        <p:nvSpPr>
          <p:cNvPr id="10" name="TextBox 9">
            <a:extLst>
              <a:ext uri="{FF2B5EF4-FFF2-40B4-BE49-F238E27FC236}">
                <a16:creationId xmlns:a16="http://schemas.microsoft.com/office/drawing/2014/main" id="{30544466-51B1-4DFA-BCB9-653CE4ABF098}"/>
              </a:ext>
            </a:extLst>
          </p:cNvPr>
          <p:cNvSpPr txBox="1"/>
          <p:nvPr/>
        </p:nvSpPr>
        <p:spPr>
          <a:xfrm>
            <a:off x="4885315" y="1478179"/>
            <a:ext cx="1705448" cy="678689"/>
          </a:xfrm>
          <a:prstGeom prst="rect">
            <a:avLst/>
          </a:prstGeom>
          <a:solidFill>
            <a:srgbClr val="0070C0"/>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FFFFFF"/>
                </a:solidFill>
                <a:effectLst/>
                <a:uLnTx/>
                <a:uFillTx/>
                <a:latin typeface="Calibri" panose="020F0502020204030204"/>
                <a:ea typeface="+mn-ea"/>
                <a:cs typeface="+mn-cs"/>
              </a:rPr>
              <a:t>He Tanking</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FFFFFF"/>
                </a:solidFill>
                <a:effectLst/>
                <a:uLnTx/>
                <a:uFillTx/>
                <a:latin typeface="Calibri" panose="020F0502020204030204"/>
                <a:ea typeface="+mn-ea"/>
                <a:cs typeface="+mn-cs"/>
              </a:rPr>
              <a:t>Space Frame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FFFFFF"/>
                </a:solidFill>
                <a:effectLst/>
                <a:uLnTx/>
                <a:uFillTx/>
                <a:latin typeface="Calibri" panose="020F0502020204030204"/>
                <a:ea typeface="+mn-ea"/>
                <a:cs typeface="+mn-cs"/>
              </a:rPr>
              <a:t>Thermal Shield</a:t>
            </a:r>
          </a:p>
        </p:txBody>
      </p:sp>
      <p:sp>
        <p:nvSpPr>
          <p:cNvPr id="11" name="TextBox 10">
            <a:extLst>
              <a:ext uri="{FF2B5EF4-FFF2-40B4-BE49-F238E27FC236}">
                <a16:creationId xmlns:a16="http://schemas.microsoft.com/office/drawing/2014/main" id="{8E526CAD-9C0D-4A43-B0AB-4231DDA1B671}"/>
              </a:ext>
            </a:extLst>
          </p:cNvPr>
          <p:cNvSpPr txBox="1"/>
          <p:nvPr/>
        </p:nvSpPr>
        <p:spPr>
          <a:xfrm>
            <a:off x="4885315" y="2236771"/>
            <a:ext cx="1705447" cy="295839"/>
          </a:xfrm>
          <a:prstGeom prst="rect">
            <a:avLst/>
          </a:prstGeom>
          <a:solidFill>
            <a:srgbClr val="0070C0"/>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Calibri" panose="020F0502020204030204"/>
                <a:ea typeface="+mn-ea"/>
                <a:cs typeface="+mn-cs"/>
              </a:rPr>
              <a:t>Vacuum Vessel</a:t>
            </a:r>
          </a:p>
        </p:txBody>
      </p:sp>
      <p:sp>
        <p:nvSpPr>
          <p:cNvPr id="12" name="TextBox 11">
            <a:extLst>
              <a:ext uri="{FF2B5EF4-FFF2-40B4-BE49-F238E27FC236}">
                <a16:creationId xmlns:a16="http://schemas.microsoft.com/office/drawing/2014/main" id="{D96A6A0C-1E7E-4303-90D1-62F8AD6C2489}"/>
              </a:ext>
            </a:extLst>
          </p:cNvPr>
          <p:cNvSpPr txBox="1"/>
          <p:nvPr/>
        </p:nvSpPr>
        <p:spPr>
          <a:xfrm>
            <a:off x="4885315" y="2636471"/>
            <a:ext cx="1705447" cy="295839"/>
          </a:xfrm>
          <a:prstGeom prst="rect">
            <a:avLst/>
          </a:prstGeom>
          <a:solidFill>
            <a:srgbClr val="0070C0"/>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Calibri" panose="020F0502020204030204"/>
                <a:ea typeface="+mn-ea"/>
                <a:cs typeface="+mn-cs"/>
              </a:rPr>
              <a:t>Final Assembly</a:t>
            </a:r>
          </a:p>
        </p:txBody>
      </p:sp>
      <p:sp>
        <p:nvSpPr>
          <p:cNvPr id="13" name="Rectangle 12">
            <a:extLst>
              <a:ext uri="{FF2B5EF4-FFF2-40B4-BE49-F238E27FC236}">
                <a16:creationId xmlns:a16="http://schemas.microsoft.com/office/drawing/2014/main" id="{C2A6CCD2-955E-4D8F-B96B-F3B2918E4173}"/>
              </a:ext>
            </a:extLst>
          </p:cNvPr>
          <p:cNvSpPr/>
          <p:nvPr/>
        </p:nvSpPr>
        <p:spPr>
          <a:xfrm>
            <a:off x="4764378" y="1015754"/>
            <a:ext cx="1947319" cy="1963311"/>
          </a:xfrm>
          <a:prstGeom prst="rect">
            <a:avLst/>
          </a:prstGeom>
          <a:noFill/>
          <a:ln w="28575"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cxnSp>
        <p:nvCxnSpPr>
          <p:cNvPr id="14" name="Straight Arrow Connector 13">
            <a:extLst>
              <a:ext uri="{FF2B5EF4-FFF2-40B4-BE49-F238E27FC236}">
                <a16:creationId xmlns:a16="http://schemas.microsoft.com/office/drawing/2014/main" id="{6D826A4F-D3D5-4856-8984-DCD776CD88AC}"/>
              </a:ext>
            </a:extLst>
          </p:cNvPr>
          <p:cNvCxnSpPr>
            <a:stCxn id="9" idx="2"/>
            <a:endCxn id="10" idx="0"/>
          </p:cNvCxnSpPr>
          <p:nvPr/>
        </p:nvCxnSpPr>
        <p:spPr>
          <a:xfrm>
            <a:off x="5738039" y="1414249"/>
            <a:ext cx="0" cy="63930"/>
          </a:xfrm>
          <a:prstGeom prst="straightConnector1">
            <a:avLst/>
          </a:prstGeom>
          <a:noFill/>
          <a:ln w="6350" cap="flat" cmpd="sng" algn="ctr">
            <a:solidFill>
              <a:srgbClr val="BE1D1D"/>
            </a:solidFill>
            <a:prstDash val="solid"/>
            <a:miter lim="800000"/>
            <a:tailEnd type="triangle"/>
          </a:ln>
          <a:effectLst/>
        </p:spPr>
      </p:cxnSp>
      <p:cxnSp>
        <p:nvCxnSpPr>
          <p:cNvPr id="15" name="Straight Arrow Connector 14">
            <a:extLst>
              <a:ext uri="{FF2B5EF4-FFF2-40B4-BE49-F238E27FC236}">
                <a16:creationId xmlns:a16="http://schemas.microsoft.com/office/drawing/2014/main" id="{C6864836-569B-4796-95DD-BAEC54D2FE6D}"/>
              </a:ext>
            </a:extLst>
          </p:cNvPr>
          <p:cNvCxnSpPr>
            <a:stCxn id="10" idx="2"/>
            <a:endCxn id="11" idx="0"/>
          </p:cNvCxnSpPr>
          <p:nvPr/>
        </p:nvCxnSpPr>
        <p:spPr>
          <a:xfrm>
            <a:off x="5738039" y="2156868"/>
            <a:ext cx="0" cy="79903"/>
          </a:xfrm>
          <a:prstGeom prst="straightConnector1">
            <a:avLst/>
          </a:prstGeom>
          <a:noFill/>
          <a:ln w="6350" cap="flat" cmpd="sng" algn="ctr">
            <a:solidFill>
              <a:srgbClr val="BE1D1D"/>
            </a:solidFill>
            <a:prstDash val="solid"/>
            <a:miter lim="800000"/>
            <a:tailEnd type="triangle"/>
          </a:ln>
          <a:effectLst/>
        </p:spPr>
      </p:cxnSp>
      <p:cxnSp>
        <p:nvCxnSpPr>
          <p:cNvPr id="16" name="Straight Arrow Connector 15">
            <a:extLst>
              <a:ext uri="{FF2B5EF4-FFF2-40B4-BE49-F238E27FC236}">
                <a16:creationId xmlns:a16="http://schemas.microsoft.com/office/drawing/2014/main" id="{A1929CDF-468B-4A40-8D09-39D397E326BD}"/>
              </a:ext>
            </a:extLst>
          </p:cNvPr>
          <p:cNvCxnSpPr>
            <a:stCxn id="11" idx="2"/>
            <a:endCxn id="12" idx="0"/>
          </p:cNvCxnSpPr>
          <p:nvPr/>
        </p:nvCxnSpPr>
        <p:spPr>
          <a:xfrm>
            <a:off x="5738039" y="2532610"/>
            <a:ext cx="0" cy="103861"/>
          </a:xfrm>
          <a:prstGeom prst="straightConnector1">
            <a:avLst/>
          </a:prstGeom>
          <a:noFill/>
          <a:ln w="6350" cap="flat" cmpd="sng" algn="ctr">
            <a:solidFill>
              <a:srgbClr val="BE1D1D"/>
            </a:solidFill>
            <a:prstDash val="solid"/>
            <a:miter lim="800000"/>
            <a:tailEnd type="triangle"/>
          </a:ln>
          <a:effectLst/>
        </p:spPr>
      </p:cxnSp>
      <p:sp>
        <p:nvSpPr>
          <p:cNvPr id="17" name="TextBox 16">
            <a:extLst>
              <a:ext uri="{FF2B5EF4-FFF2-40B4-BE49-F238E27FC236}">
                <a16:creationId xmlns:a16="http://schemas.microsoft.com/office/drawing/2014/main" id="{DAA44833-6C9B-4B2B-9222-1D89755EEE26}"/>
              </a:ext>
            </a:extLst>
          </p:cNvPr>
          <p:cNvSpPr txBox="1"/>
          <p:nvPr/>
        </p:nvSpPr>
        <p:spPr>
          <a:xfrm>
            <a:off x="2646998" y="2410624"/>
            <a:ext cx="1630392" cy="261610"/>
          </a:xfrm>
          <a:prstGeom prst="rect">
            <a:avLst/>
          </a:prstGeom>
          <a:solidFill>
            <a:srgbClr val="002060"/>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Calibri" panose="020F0502020204030204"/>
                <a:ea typeface="+mn-ea"/>
                <a:cs typeface="+mn-cs"/>
              </a:rPr>
              <a:t>Cryomodule Test</a:t>
            </a:r>
          </a:p>
        </p:txBody>
      </p:sp>
      <p:sp>
        <p:nvSpPr>
          <p:cNvPr id="18" name="TextBox 17">
            <a:extLst>
              <a:ext uri="{FF2B5EF4-FFF2-40B4-BE49-F238E27FC236}">
                <a16:creationId xmlns:a16="http://schemas.microsoft.com/office/drawing/2014/main" id="{23DA26FF-EEDF-421A-B265-20E10450D6B9}"/>
              </a:ext>
            </a:extLst>
          </p:cNvPr>
          <p:cNvSpPr txBox="1"/>
          <p:nvPr/>
        </p:nvSpPr>
        <p:spPr>
          <a:xfrm>
            <a:off x="683471" y="2410624"/>
            <a:ext cx="1476539" cy="261610"/>
          </a:xfrm>
          <a:prstGeom prst="rect">
            <a:avLst/>
          </a:prstGeom>
          <a:solidFill>
            <a:srgbClr val="EAEAEA">
              <a:lumMod val="50000"/>
            </a:srgbClr>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Calibri" panose="020F0502020204030204"/>
                <a:ea typeface="+mn-ea"/>
                <a:cs typeface="+mn-cs"/>
              </a:rPr>
              <a:t>Cryomodule Shipping</a:t>
            </a:r>
          </a:p>
        </p:txBody>
      </p:sp>
      <p:sp>
        <p:nvSpPr>
          <p:cNvPr id="19" name="Right Arrow 24">
            <a:extLst>
              <a:ext uri="{FF2B5EF4-FFF2-40B4-BE49-F238E27FC236}">
                <a16:creationId xmlns:a16="http://schemas.microsoft.com/office/drawing/2014/main" id="{2921CDBD-8374-4B12-A015-AE431AD840FC}"/>
              </a:ext>
            </a:extLst>
          </p:cNvPr>
          <p:cNvSpPr/>
          <p:nvPr/>
        </p:nvSpPr>
        <p:spPr>
          <a:xfrm>
            <a:off x="1909075" y="1320027"/>
            <a:ext cx="205956" cy="284465"/>
          </a:xfrm>
          <a:prstGeom prst="rightArrow">
            <a:avLst/>
          </a:prstGeom>
          <a:solidFill>
            <a:srgbClr val="F46914"/>
          </a:solidFill>
          <a:ln w="12700" cap="flat" cmpd="sng" algn="ctr">
            <a:solidFill>
              <a:srgbClr val="000000"/>
            </a:solid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0" name="Right Arrow 25">
            <a:extLst>
              <a:ext uri="{FF2B5EF4-FFF2-40B4-BE49-F238E27FC236}">
                <a16:creationId xmlns:a16="http://schemas.microsoft.com/office/drawing/2014/main" id="{91CFCF5B-58F2-4A34-90EE-F2E72886B111}"/>
              </a:ext>
            </a:extLst>
          </p:cNvPr>
          <p:cNvSpPr/>
          <p:nvPr/>
        </p:nvSpPr>
        <p:spPr>
          <a:xfrm>
            <a:off x="4510321" y="1320027"/>
            <a:ext cx="205956" cy="284465"/>
          </a:xfrm>
          <a:prstGeom prst="rightArrow">
            <a:avLst/>
          </a:prstGeom>
          <a:solidFill>
            <a:srgbClr val="F46914"/>
          </a:solidFill>
          <a:ln w="12700" cap="flat" cmpd="sng" algn="ctr">
            <a:solidFill>
              <a:srgbClr val="000000"/>
            </a:solid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1" name="Right Arrow 26">
            <a:extLst>
              <a:ext uri="{FF2B5EF4-FFF2-40B4-BE49-F238E27FC236}">
                <a16:creationId xmlns:a16="http://schemas.microsoft.com/office/drawing/2014/main" id="{758D6DDA-5A48-48DC-93F1-B0ACB54F4FF1}"/>
              </a:ext>
            </a:extLst>
          </p:cNvPr>
          <p:cNvSpPr/>
          <p:nvPr/>
        </p:nvSpPr>
        <p:spPr>
          <a:xfrm flipH="1" flipV="1">
            <a:off x="4370258" y="2411611"/>
            <a:ext cx="242753" cy="260623"/>
          </a:xfrm>
          <a:prstGeom prst="rightArrow">
            <a:avLst/>
          </a:prstGeom>
          <a:solidFill>
            <a:srgbClr val="F46914"/>
          </a:solidFill>
          <a:ln w="12700" cap="flat" cmpd="sng" algn="ctr">
            <a:solidFill>
              <a:srgbClr val="000000"/>
            </a:solid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2" name="Right Arrow 27">
            <a:extLst>
              <a:ext uri="{FF2B5EF4-FFF2-40B4-BE49-F238E27FC236}">
                <a16:creationId xmlns:a16="http://schemas.microsoft.com/office/drawing/2014/main" id="{6A5C44E8-62C0-44C5-B57A-E5C6016F7793}"/>
              </a:ext>
            </a:extLst>
          </p:cNvPr>
          <p:cNvSpPr/>
          <p:nvPr/>
        </p:nvSpPr>
        <p:spPr>
          <a:xfrm flipH="1" flipV="1">
            <a:off x="2252878" y="2411611"/>
            <a:ext cx="242753" cy="260623"/>
          </a:xfrm>
          <a:prstGeom prst="rightArrow">
            <a:avLst/>
          </a:prstGeom>
          <a:solidFill>
            <a:srgbClr val="F46914"/>
          </a:solidFill>
          <a:ln w="12700" cap="flat" cmpd="sng" algn="ctr">
            <a:solidFill>
              <a:srgbClr val="000000"/>
            </a:solid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23" name="Content Placeholder 5" descr="File:Checkmark.svg - Wikimedia Commons">
            <a:extLst>
              <a:ext uri="{FF2B5EF4-FFF2-40B4-BE49-F238E27FC236}">
                <a16:creationId xmlns:a16="http://schemas.microsoft.com/office/drawing/2014/main" id="{BB7D1292-06CF-4449-AFB0-90526DD8BEC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343444" y="1264615"/>
            <a:ext cx="444697" cy="395287"/>
          </a:xfrm>
        </p:spPr>
      </p:pic>
      <p:pic>
        <p:nvPicPr>
          <p:cNvPr id="24" name="Content Placeholder 5" descr="File:Checkmark.svg - Wikimedia Commons">
            <a:extLst>
              <a:ext uri="{FF2B5EF4-FFF2-40B4-BE49-F238E27FC236}">
                <a16:creationId xmlns:a16="http://schemas.microsoft.com/office/drawing/2014/main" id="{90152E9C-F24F-4A88-AEEE-461C8197B62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3759481" y="1142471"/>
            <a:ext cx="444697" cy="395287"/>
          </a:xfrm>
          <a:prstGeom prst="rect">
            <a:avLst/>
          </a:prstGeom>
          <a:noFill/>
          <a:ln w="9525">
            <a:noFill/>
            <a:miter lim="800000"/>
            <a:headEnd/>
            <a:tailEnd/>
          </a:ln>
        </p:spPr>
      </p:pic>
      <p:pic>
        <p:nvPicPr>
          <p:cNvPr id="25" name="Content Placeholder 5" descr="File:Checkmark.svg - Wikimedia Commons">
            <a:extLst>
              <a:ext uri="{FF2B5EF4-FFF2-40B4-BE49-F238E27FC236}">
                <a16:creationId xmlns:a16="http://schemas.microsoft.com/office/drawing/2014/main" id="{A66796EC-405E-4941-95FC-FD9213110CE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3759480" y="1545816"/>
            <a:ext cx="444697" cy="395287"/>
          </a:xfrm>
          <a:prstGeom prst="rect">
            <a:avLst/>
          </a:prstGeom>
          <a:noFill/>
          <a:ln w="9525">
            <a:noFill/>
            <a:miter lim="800000"/>
            <a:headEnd/>
            <a:tailEnd/>
          </a:ln>
        </p:spPr>
      </p:pic>
      <p:sp>
        <p:nvSpPr>
          <p:cNvPr id="26" name="TextBox 25">
            <a:extLst>
              <a:ext uri="{FF2B5EF4-FFF2-40B4-BE49-F238E27FC236}">
                <a16:creationId xmlns:a16="http://schemas.microsoft.com/office/drawing/2014/main" id="{E3649134-DC2F-4428-93D9-157C21DE82DE}"/>
              </a:ext>
            </a:extLst>
          </p:cNvPr>
          <p:cNvSpPr txBox="1"/>
          <p:nvPr/>
        </p:nvSpPr>
        <p:spPr>
          <a:xfrm>
            <a:off x="7400526" y="990979"/>
            <a:ext cx="4482928" cy="2012859"/>
          </a:xfrm>
          <a:prstGeom prst="rect">
            <a:avLst/>
          </a:prstGeom>
          <a:noFill/>
        </p:spPr>
        <p:txBody>
          <a:bodyPr wrap="square" rtlCol="0">
            <a:spAutoFit/>
          </a:bodyPr>
          <a:lstStyle/>
          <a:p>
            <a:pPr algn="l">
              <a:lnSpc>
                <a:spcPct val="90000"/>
              </a:lnSpc>
            </a:pPr>
            <a:r>
              <a:rPr lang="en-US" dirty="0">
                <a:latin typeface="Calibri" panose="020F0502020204030204" pitchFamily="34" charset="0"/>
                <a:cs typeface="Calibri" panose="020F0502020204030204" pitchFamily="34" charset="0"/>
              </a:rPr>
              <a:t>Failure Mode Effects Analysis completed for:</a:t>
            </a:r>
          </a:p>
          <a:p>
            <a:pPr algn="l">
              <a:lnSpc>
                <a:spcPct val="90000"/>
              </a:lnSpc>
            </a:pPr>
            <a:endParaRPr lang="en-US" sz="800" dirty="0">
              <a:latin typeface="Calibri" panose="020F0502020204030204" pitchFamily="34" charset="0"/>
              <a:cs typeface="Calibri" panose="020F0502020204030204" pitchFamily="34" charset="0"/>
            </a:endParaRPr>
          </a:p>
          <a:p>
            <a:pPr marL="628650" lvl="1" indent="-171450">
              <a:lnSpc>
                <a:spcPct val="90000"/>
              </a:lnSpc>
              <a:spcBef>
                <a:spcPts val="300"/>
              </a:spcBef>
              <a:buFont typeface="Arial" panose="020B0604020202020204" pitchFamily="34" charset="0"/>
              <a:buChar char="•"/>
            </a:pPr>
            <a:r>
              <a:rPr lang="en-US" sz="1600" dirty="0">
                <a:latin typeface="Calibri" panose="020F0502020204030204" pitchFamily="34" charset="0"/>
                <a:cs typeface="Calibri" panose="020F0502020204030204" pitchFamily="34" charset="0"/>
              </a:rPr>
              <a:t>Receiving / Inventory / Issuance</a:t>
            </a:r>
          </a:p>
          <a:p>
            <a:pPr marL="628650" lvl="1" indent="-171450">
              <a:lnSpc>
                <a:spcPct val="90000"/>
              </a:lnSpc>
              <a:spcBef>
                <a:spcPts val="300"/>
              </a:spcBef>
              <a:buFont typeface="Arial" panose="020B0604020202020204" pitchFamily="34" charset="0"/>
              <a:buChar char="•"/>
            </a:pPr>
            <a:r>
              <a:rPr lang="en-US" sz="1600" dirty="0">
                <a:latin typeface="Calibri" panose="020F0502020204030204" pitchFamily="34" charset="0"/>
                <a:cs typeface="Calibri" panose="020F0502020204030204" pitchFamily="34" charset="0"/>
              </a:rPr>
              <a:t>Cavity Processing and Vertical Test</a:t>
            </a:r>
          </a:p>
          <a:p>
            <a:pPr marL="628650" lvl="1" indent="-171450">
              <a:lnSpc>
                <a:spcPct val="90000"/>
              </a:lnSpc>
              <a:spcBef>
                <a:spcPts val="300"/>
              </a:spcBef>
              <a:buFont typeface="Arial" panose="020B0604020202020204" pitchFamily="34" charset="0"/>
              <a:buChar char="•"/>
            </a:pPr>
            <a:r>
              <a:rPr lang="en-US" sz="1600" dirty="0">
                <a:latin typeface="Calibri" panose="020F0502020204030204" pitchFamily="34" charset="0"/>
                <a:cs typeface="Calibri" panose="020F0502020204030204" pitchFamily="34" charset="0"/>
              </a:rPr>
              <a:t>Cavity String Assembly</a:t>
            </a:r>
          </a:p>
          <a:p>
            <a:pPr marL="628650" lvl="1" indent="-171450">
              <a:lnSpc>
                <a:spcPct val="90000"/>
              </a:lnSpc>
              <a:spcBef>
                <a:spcPts val="300"/>
              </a:spcBef>
              <a:buFont typeface="Arial" panose="020B0604020202020204" pitchFamily="34" charset="0"/>
              <a:buChar char="•"/>
            </a:pPr>
            <a:r>
              <a:rPr lang="en-US" sz="1600" dirty="0">
                <a:latin typeface="Calibri" panose="020F0502020204030204" pitchFamily="34" charset="0"/>
                <a:cs typeface="Calibri" panose="020F0502020204030204" pitchFamily="34" charset="0"/>
              </a:rPr>
              <a:t>Cold Mass Assembly</a:t>
            </a:r>
          </a:p>
          <a:p>
            <a:pPr marL="628650" lvl="1" indent="-171450">
              <a:lnSpc>
                <a:spcPct val="90000"/>
              </a:lnSpc>
              <a:spcBef>
                <a:spcPts val="300"/>
              </a:spcBef>
              <a:buFont typeface="Arial" panose="020B0604020202020204" pitchFamily="34" charset="0"/>
              <a:buChar char="•"/>
            </a:pPr>
            <a:r>
              <a:rPr lang="en-US" sz="1600" dirty="0">
                <a:latin typeface="Calibri" panose="020F0502020204030204" pitchFamily="34" charset="0"/>
                <a:cs typeface="Calibri" panose="020F0502020204030204" pitchFamily="34" charset="0"/>
              </a:rPr>
              <a:t>He Tanking</a:t>
            </a:r>
          </a:p>
          <a:p>
            <a:pPr marL="628650" lvl="1" indent="-171450">
              <a:lnSpc>
                <a:spcPct val="90000"/>
              </a:lnSpc>
              <a:spcBef>
                <a:spcPts val="300"/>
              </a:spcBef>
              <a:buFont typeface="Arial" panose="020B0604020202020204" pitchFamily="34" charset="0"/>
              <a:buChar char="•"/>
            </a:pPr>
            <a:r>
              <a:rPr lang="en-US" sz="1600" dirty="0">
                <a:latin typeface="Calibri" panose="020F0502020204030204" pitchFamily="34" charset="0"/>
                <a:cs typeface="Calibri" panose="020F0502020204030204" pitchFamily="34" charset="0"/>
              </a:rPr>
              <a:t>Space Frame/Thermal Shield</a:t>
            </a:r>
          </a:p>
        </p:txBody>
      </p:sp>
      <p:pic>
        <p:nvPicPr>
          <p:cNvPr id="27" name="Content Placeholder 5" descr="File:Checkmark.svg - Wikimedia Commons">
            <a:extLst>
              <a:ext uri="{FF2B5EF4-FFF2-40B4-BE49-F238E27FC236}">
                <a16:creationId xmlns:a16="http://schemas.microsoft.com/office/drawing/2014/main" id="{AFB1B516-2F97-40E3-9283-B2636CFD8BB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6250576" y="1002990"/>
            <a:ext cx="444697" cy="395287"/>
          </a:xfrm>
          <a:prstGeom prst="rect">
            <a:avLst/>
          </a:prstGeom>
          <a:noFill/>
          <a:ln w="9525">
            <a:noFill/>
            <a:miter lim="800000"/>
            <a:headEnd/>
            <a:tailEnd/>
          </a:ln>
        </p:spPr>
      </p:pic>
      <p:pic>
        <p:nvPicPr>
          <p:cNvPr id="28" name="Content Placeholder 5" descr="File:Checkmark.svg - Wikimedia Commons">
            <a:extLst>
              <a:ext uri="{FF2B5EF4-FFF2-40B4-BE49-F238E27FC236}">
                <a16:creationId xmlns:a16="http://schemas.microsoft.com/office/drawing/2014/main" id="{195ECF2B-4976-476B-8DB0-23B15B570B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6250575" y="1583802"/>
            <a:ext cx="444697" cy="395287"/>
          </a:xfrm>
          <a:prstGeom prst="rect">
            <a:avLst/>
          </a:prstGeom>
          <a:noFill/>
          <a:ln w="9525">
            <a:noFill/>
            <a:miter lim="800000"/>
            <a:headEnd/>
            <a:tailEnd/>
          </a:ln>
        </p:spPr>
      </p:pic>
      <p:sp>
        <p:nvSpPr>
          <p:cNvPr id="33" name="TextBox 32">
            <a:extLst>
              <a:ext uri="{FF2B5EF4-FFF2-40B4-BE49-F238E27FC236}">
                <a16:creationId xmlns:a16="http://schemas.microsoft.com/office/drawing/2014/main" id="{5A76B785-EEE4-428B-A37D-C054AA756AED}"/>
              </a:ext>
            </a:extLst>
          </p:cNvPr>
          <p:cNvSpPr txBox="1"/>
          <p:nvPr/>
        </p:nvSpPr>
        <p:spPr>
          <a:xfrm>
            <a:off x="429767" y="3042995"/>
            <a:ext cx="4482928" cy="757130"/>
          </a:xfrm>
          <a:prstGeom prst="rect">
            <a:avLst/>
          </a:prstGeom>
          <a:noFill/>
        </p:spPr>
        <p:txBody>
          <a:bodyPr wrap="square" rtlCol="0">
            <a:spAutoFit/>
          </a:bodyPr>
          <a:lstStyle/>
          <a:p>
            <a:pPr marL="285750" indent="-285750" algn="l">
              <a:lnSpc>
                <a:spcPct val="90000"/>
              </a:lnSpc>
              <a:buFont typeface="Arial" panose="020B0604020202020204" pitchFamily="34" charset="0"/>
              <a:buChar char="•"/>
            </a:pPr>
            <a:r>
              <a:rPr lang="en-US" sz="1600" dirty="0">
                <a:latin typeface="Calibri" panose="020F0502020204030204" pitchFamily="34" charset="0"/>
                <a:cs typeface="Calibri" panose="020F0502020204030204" pitchFamily="34" charset="0"/>
              </a:rPr>
              <a:t>27 Failure Modes with RPN &gt;100</a:t>
            </a:r>
          </a:p>
          <a:p>
            <a:pPr marL="285750" indent="-285750" algn="l">
              <a:lnSpc>
                <a:spcPct val="90000"/>
              </a:lnSpc>
              <a:buFont typeface="Arial" panose="020B0604020202020204" pitchFamily="34" charset="0"/>
              <a:buChar char="•"/>
            </a:pPr>
            <a:r>
              <a:rPr lang="en-US" sz="1600" dirty="0">
                <a:latin typeface="Calibri" panose="020F0502020204030204" pitchFamily="34" charset="0"/>
                <a:cs typeface="Calibri" panose="020F0502020204030204" pitchFamily="34" charset="0"/>
              </a:rPr>
              <a:t>21 Recommended Actions identified</a:t>
            </a:r>
          </a:p>
          <a:p>
            <a:pPr marL="285750" indent="-285750" algn="l">
              <a:lnSpc>
                <a:spcPct val="90000"/>
              </a:lnSpc>
              <a:buFont typeface="Arial" panose="020B0604020202020204" pitchFamily="34" charset="0"/>
              <a:buChar char="•"/>
            </a:pPr>
            <a:r>
              <a:rPr lang="en-US" sz="1600" dirty="0">
                <a:latin typeface="Calibri" panose="020F0502020204030204" pitchFamily="34" charset="0"/>
                <a:cs typeface="Calibri" panose="020F0502020204030204" pitchFamily="34" charset="0"/>
              </a:rPr>
              <a:t>Changes made to work control documents</a:t>
            </a:r>
          </a:p>
        </p:txBody>
      </p:sp>
      <p:graphicFrame>
        <p:nvGraphicFramePr>
          <p:cNvPr id="34" name="Table 33">
            <a:extLst>
              <a:ext uri="{FF2B5EF4-FFF2-40B4-BE49-F238E27FC236}">
                <a16:creationId xmlns:a16="http://schemas.microsoft.com/office/drawing/2014/main" id="{00979559-A90D-442C-870F-EE081827A48D}"/>
              </a:ext>
            </a:extLst>
          </p:cNvPr>
          <p:cNvGraphicFramePr>
            <a:graphicFrameLocks noGrp="1"/>
          </p:cNvGraphicFramePr>
          <p:nvPr/>
        </p:nvGraphicFramePr>
        <p:xfrm>
          <a:off x="429767" y="3798783"/>
          <a:ext cx="11453687" cy="2468880"/>
        </p:xfrm>
        <a:graphic>
          <a:graphicData uri="http://schemas.openxmlformats.org/drawingml/2006/table">
            <a:tbl>
              <a:tblPr firstRow="1" bandRow="1">
                <a:effectLst>
                  <a:outerShdw blurRad="50800" dist="38100" dir="8100000" algn="tr" rotWithShape="0">
                    <a:prstClr val="black">
                      <a:alpha val="40000"/>
                    </a:prstClr>
                  </a:outerShdw>
                </a:effectLst>
                <a:tableStyleId>{5C22544A-7EE6-4342-B048-85BDC9FD1C3A}</a:tableStyleId>
              </a:tblPr>
              <a:tblGrid>
                <a:gridCol w="1230776">
                  <a:extLst>
                    <a:ext uri="{9D8B030D-6E8A-4147-A177-3AD203B41FA5}">
                      <a16:colId xmlns:a16="http://schemas.microsoft.com/office/drawing/2014/main" val="2245092820"/>
                    </a:ext>
                  </a:extLst>
                </a:gridCol>
                <a:gridCol w="1760493">
                  <a:extLst>
                    <a:ext uri="{9D8B030D-6E8A-4147-A177-3AD203B41FA5}">
                      <a16:colId xmlns:a16="http://schemas.microsoft.com/office/drawing/2014/main" val="1688537174"/>
                    </a:ext>
                  </a:extLst>
                </a:gridCol>
                <a:gridCol w="1854925">
                  <a:extLst>
                    <a:ext uri="{9D8B030D-6E8A-4147-A177-3AD203B41FA5}">
                      <a16:colId xmlns:a16="http://schemas.microsoft.com/office/drawing/2014/main" val="381089563"/>
                    </a:ext>
                  </a:extLst>
                </a:gridCol>
                <a:gridCol w="1706880">
                  <a:extLst>
                    <a:ext uri="{9D8B030D-6E8A-4147-A177-3AD203B41FA5}">
                      <a16:colId xmlns:a16="http://schemas.microsoft.com/office/drawing/2014/main" val="4080478328"/>
                    </a:ext>
                  </a:extLst>
                </a:gridCol>
                <a:gridCol w="1759132">
                  <a:extLst>
                    <a:ext uri="{9D8B030D-6E8A-4147-A177-3AD203B41FA5}">
                      <a16:colId xmlns:a16="http://schemas.microsoft.com/office/drawing/2014/main" val="3530335586"/>
                    </a:ext>
                  </a:extLst>
                </a:gridCol>
                <a:gridCol w="339634">
                  <a:extLst>
                    <a:ext uri="{9D8B030D-6E8A-4147-A177-3AD203B41FA5}">
                      <a16:colId xmlns:a16="http://schemas.microsoft.com/office/drawing/2014/main" val="2367467211"/>
                    </a:ext>
                  </a:extLst>
                </a:gridCol>
                <a:gridCol w="330926">
                  <a:extLst>
                    <a:ext uri="{9D8B030D-6E8A-4147-A177-3AD203B41FA5}">
                      <a16:colId xmlns:a16="http://schemas.microsoft.com/office/drawing/2014/main" val="1513911265"/>
                    </a:ext>
                  </a:extLst>
                </a:gridCol>
                <a:gridCol w="252548">
                  <a:extLst>
                    <a:ext uri="{9D8B030D-6E8A-4147-A177-3AD203B41FA5}">
                      <a16:colId xmlns:a16="http://schemas.microsoft.com/office/drawing/2014/main" val="883726126"/>
                    </a:ext>
                  </a:extLst>
                </a:gridCol>
                <a:gridCol w="481013">
                  <a:extLst>
                    <a:ext uri="{9D8B030D-6E8A-4147-A177-3AD203B41FA5}">
                      <a16:colId xmlns:a16="http://schemas.microsoft.com/office/drawing/2014/main" val="258048419"/>
                    </a:ext>
                  </a:extLst>
                </a:gridCol>
                <a:gridCol w="1737360">
                  <a:extLst>
                    <a:ext uri="{9D8B030D-6E8A-4147-A177-3AD203B41FA5}">
                      <a16:colId xmlns:a16="http://schemas.microsoft.com/office/drawing/2014/main" val="797589361"/>
                    </a:ext>
                  </a:extLst>
                </a:gridCol>
              </a:tblGrid>
              <a:tr h="370840">
                <a:tc>
                  <a:txBody>
                    <a:bodyPr/>
                    <a:lstStyle/>
                    <a:p>
                      <a:r>
                        <a:rPr lang="en-US" sz="1200" dirty="0">
                          <a:latin typeface="Calibri" panose="020F0502020204030204" pitchFamily="34" charset="0"/>
                          <a:cs typeface="Calibri" panose="020F0502020204030204" pitchFamily="34" charset="0"/>
                        </a:rPr>
                        <a:t>Process Function</a:t>
                      </a:r>
                    </a:p>
                  </a:txBody>
                  <a:tcPr anchor="ctr"/>
                </a:tc>
                <a:tc>
                  <a:txBody>
                    <a:bodyPr/>
                    <a:lstStyle/>
                    <a:p>
                      <a:r>
                        <a:rPr lang="en-US" sz="1200" dirty="0">
                          <a:latin typeface="Calibri" panose="020F0502020204030204" pitchFamily="34" charset="0"/>
                          <a:cs typeface="Calibri" panose="020F0502020204030204" pitchFamily="34" charset="0"/>
                        </a:rPr>
                        <a:t>Failure Mode</a:t>
                      </a:r>
                    </a:p>
                  </a:txBody>
                  <a:tcPr anchor="ctr"/>
                </a:tc>
                <a:tc>
                  <a:txBody>
                    <a:bodyPr/>
                    <a:lstStyle/>
                    <a:p>
                      <a:r>
                        <a:rPr lang="en-US" sz="1200" dirty="0">
                          <a:latin typeface="Calibri" panose="020F0502020204030204" pitchFamily="34" charset="0"/>
                          <a:cs typeface="Calibri" panose="020F0502020204030204" pitchFamily="34" charset="0"/>
                        </a:rPr>
                        <a:t>Potential Effects</a:t>
                      </a:r>
                      <a:r>
                        <a:rPr lang="en-US" sz="1200" baseline="0" dirty="0">
                          <a:latin typeface="Calibri" panose="020F0502020204030204" pitchFamily="34" charset="0"/>
                          <a:cs typeface="Calibri" panose="020F0502020204030204" pitchFamily="34" charset="0"/>
                        </a:rPr>
                        <a:t> </a:t>
                      </a:r>
                      <a:endParaRPr lang="en-US" sz="1200" dirty="0">
                        <a:latin typeface="Calibri" panose="020F0502020204030204" pitchFamily="34" charset="0"/>
                        <a:cs typeface="Calibri" panose="020F0502020204030204" pitchFamily="34" charset="0"/>
                      </a:endParaRPr>
                    </a:p>
                  </a:txBody>
                  <a:tcPr anchor="ctr"/>
                </a:tc>
                <a:tc>
                  <a:txBody>
                    <a:bodyPr/>
                    <a:lstStyle/>
                    <a:p>
                      <a:r>
                        <a:rPr lang="en-US" sz="1200" dirty="0">
                          <a:latin typeface="Calibri" panose="020F0502020204030204" pitchFamily="34" charset="0"/>
                          <a:cs typeface="Calibri" panose="020F0502020204030204" pitchFamily="34" charset="0"/>
                        </a:rPr>
                        <a:t>Causal Mechanism</a:t>
                      </a:r>
                    </a:p>
                  </a:txBody>
                  <a:tcPr anchor="ctr"/>
                </a:tc>
                <a:tc>
                  <a:txBody>
                    <a:bodyPr/>
                    <a:lstStyle/>
                    <a:p>
                      <a:r>
                        <a:rPr lang="en-US" sz="1200" dirty="0">
                          <a:latin typeface="Calibri" panose="020F0502020204030204" pitchFamily="34" charset="0"/>
                          <a:cs typeface="Calibri" panose="020F0502020204030204" pitchFamily="34" charset="0"/>
                        </a:rPr>
                        <a:t>Current Process Control(s)</a:t>
                      </a:r>
                    </a:p>
                  </a:txBody>
                  <a:tcPr anchor="ctr"/>
                </a:tc>
                <a:tc>
                  <a:txBody>
                    <a:bodyPr/>
                    <a:lstStyle/>
                    <a:p>
                      <a:pPr algn="ctr"/>
                      <a:r>
                        <a:rPr lang="en-US" sz="1200" dirty="0">
                          <a:latin typeface="Calibri" panose="020F0502020204030204" pitchFamily="34" charset="0"/>
                          <a:cs typeface="Calibri" panose="020F0502020204030204" pitchFamily="34" charset="0"/>
                        </a:rPr>
                        <a:t>S </a:t>
                      </a:r>
                    </a:p>
                  </a:txBody>
                  <a:tcPr anchor="ctr"/>
                </a:tc>
                <a:tc>
                  <a:txBody>
                    <a:bodyPr/>
                    <a:lstStyle/>
                    <a:p>
                      <a:pPr algn="ctr"/>
                      <a:r>
                        <a:rPr lang="en-US" sz="1200" dirty="0">
                          <a:latin typeface="Calibri" panose="020F0502020204030204" pitchFamily="34" charset="0"/>
                          <a:cs typeface="Calibri" panose="020F0502020204030204" pitchFamily="34" charset="0"/>
                        </a:rPr>
                        <a:t>O</a:t>
                      </a:r>
                    </a:p>
                  </a:txBody>
                  <a:tcPr anchor="ctr"/>
                </a:tc>
                <a:tc>
                  <a:txBody>
                    <a:bodyPr/>
                    <a:lstStyle/>
                    <a:p>
                      <a:pPr algn="ctr"/>
                      <a:r>
                        <a:rPr lang="en-US" sz="1200" dirty="0">
                          <a:latin typeface="Calibri" panose="020F0502020204030204" pitchFamily="34" charset="0"/>
                          <a:cs typeface="Calibri" panose="020F0502020204030204" pitchFamily="34" charset="0"/>
                        </a:rPr>
                        <a:t>D</a:t>
                      </a:r>
                    </a:p>
                  </a:txBody>
                  <a:tcPr anchor="ctr"/>
                </a:tc>
                <a:tc>
                  <a:txBody>
                    <a:bodyPr/>
                    <a:lstStyle/>
                    <a:p>
                      <a:pPr algn="ctr"/>
                      <a:r>
                        <a:rPr lang="en-US" sz="1200" b="1" dirty="0">
                          <a:latin typeface="Calibri" panose="020F0502020204030204" pitchFamily="34" charset="0"/>
                          <a:cs typeface="Calibri" panose="020F0502020204030204" pitchFamily="34" charset="0"/>
                        </a:rPr>
                        <a:t>RPN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cs typeface="Calibri" panose="020F0502020204030204" pitchFamily="34" charset="0"/>
                        </a:rPr>
                        <a:t>Recommended</a:t>
                      </a:r>
                      <a:r>
                        <a:rPr lang="en-US" sz="1200" b="1" baseline="0" dirty="0">
                          <a:latin typeface="Calibri" panose="020F0502020204030204" pitchFamily="34" charset="0"/>
                          <a:cs typeface="Calibri" panose="020F0502020204030204" pitchFamily="34" charset="0"/>
                        </a:rPr>
                        <a:t> Action</a:t>
                      </a:r>
                      <a:endParaRPr lang="en-US" sz="1200" b="1"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2537348632"/>
                  </a:ext>
                </a:extLst>
              </a:tr>
              <a:tr h="370840">
                <a:tc>
                  <a:txBody>
                    <a:bodyPr/>
                    <a:lstStyle/>
                    <a:p>
                      <a:pPr algn="l" fontAlgn="ctr"/>
                      <a:r>
                        <a:rPr lang="en-US" sz="1000" b="0" i="0" u="none" strike="noStrike" dirty="0">
                          <a:solidFill>
                            <a:srgbClr val="000000"/>
                          </a:solidFill>
                          <a:effectLst/>
                          <a:latin typeface="Calibri" panose="020F0502020204030204" pitchFamily="34" charset="0"/>
                          <a:cs typeface="Calibri" panose="020F0502020204030204" pitchFamily="34" charset="0"/>
                        </a:rPr>
                        <a:t>Previous  Travelers completed</a:t>
                      </a:r>
                    </a:p>
                  </a:txBody>
                  <a:tcPr marL="7620" marR="7620" marT="7620" marB="0" anchor="ctr"/>
                </a:tc>
                <a:tc>
                  <a:txBody>
                    <a:bodyPr/>
                    <a:lstStyle/>
                    <a:p>
                      <a:pPr algn="l" fontAlgn="ctr"/>
                      <a:r>
                        <a:rPr lang="en-US" sz="1000" b="0" i="0" u="none" strike="noStrike" dirty="0">
                          <a:solidFill>
                            <a:srgbClr val="000000"/>
                          </a:solidFill>
                          <a:effectLst/>
                          <a:latin typeface="Calibri" panose="020F0502020204030204" pitchFamily="34" charset="0"/>
                          <a:cs typeface="Calibri" panose="020F0502020204030204" pitchFamily="34" charset="0"/>
                        </a:rPr>
                        <a:t>Components not checked for NCR status</a:t>
                      </a:r>
                    </a:p>
                  </a:txBody>
                  <a:tcPr marL="7620" marR="7620" marT="7620" marB="0" anchor="ctr"/>
                </a:tc>
                <a:tc>
                  <a:txBody>
                    <a:bodyPr/>
                    <a:lstStyle/>
                    <a:p>
                      <a:pPr algn="l" fontAlgn="ctr"/>
                      <a:r>
                        <a:rPr lang="en-US" sz="1000" b="0" i="0" u="none" strike="noStrike" dirty="0">
                          <a:solidFill>
                            <a:srgbClr val="000000"/>
                          </a:solidFill>
                          <a:effectLst/>
                          <a:latin typeface="Calibri" panose="020F0502020204030204" pitchFamily="34" charset="0"/>
                          <a:cs typeface="Calibri" panose="020F0502020204030204" pitchFamily="34" charset="0"/>
                        </a:rPr>
                        <a:t>Dependent on nature of NCR, use of non-cleared part could have impacts on performance or downstream assembly</a:t>
                      </a:r>
                    </a:p>
                  </a:txBody>
                  <a:tcPr marL="7620" marR="7620" marT="7620" marB="0" anchor="ctr"/>
                </a:tc>
                <a:tc>
                  <a:txBody>
                    <a:bodyPr/>
                    <a:lstStyle/>
                    <a:p>
                      <a:pPr algn="l" fontAlgn="ctr"/>
                      <a:r>
                        <a:rPr lang="en-US" sz="1000" b="0" i="0" u="none" strike="noStrike" dirty="0">
                          <a:solidFill>
                            <a:srgbClr val="000000"/>
                          </a:solidFill>
                          <a:effectLst/>
                          <a:latin typeface="Calibri" panose="020F0502020204030204" pitchFamily="34" charset="0"/>
                          <a:cs typeface="Calibri" panose="020F0502020204030204" pitchFamily="34" charset="0"/>
                        </a:rPr>
                        <a:t>Physical tag falls off and database not checked</a:t>
                      </a:r>
                    </a:p>
                  </a:txBody>
                  <a:tcPr marL="7620" marR="7620" marT="7620" marB="0" anchor="ctr"/>
                </a:tc>
                <a:tc>
                  <a:txBody>
                    <a:bodyPr/>
                    <a:lstStyle/>
                    <a:p>
                      <a:pPr algn="l" fontAlgn="ctr"/>
                      <a:r>
                        <a:rPr lang="en-US" sz="1000" b="0" i="0" u="none" strike="noStrike" dirty="0">
                          <a:solidFill>
                            <a:srgbClr val="000000"/>
                          </a:solidFill>
                          <a:effectLst/>
                          <a:latin typeface="Calibri" panose="020F0502020204030204" pitchFamily="34" charset="0"/>
                          <a:cs typeface="Calibri" panose="020F0502020204030204" pitchFamily="34" charset="0"/>
                        </a:rPr>
                        <a:t>Canned NCR report available</a:t>
                      </a:r>
                    </a:p>
                  </a:txBody>
                  <a:tcPr marL="7620" marR="7620" marT="7620" marB="0" anchor="ctr"/>
                </a:tc>
                <a:tc>
                  <a:txBody>
                    <a:bodyPr/>
                    <a:lstStyle/>
                    <a:p>
                      <a:pPr algn="l"/>
                      <a:r>
                        <a:rPr lang="en-US" sz="1000" dirty="0">
                          <a:latin typeface="Calibri" panose="020F0502020204030204" pitchFamily="34" charset="0"/>
                          <a:cs typeface="Calibri" panose="020F0502020204030204" pitchFamily="34" charset="0"/>
                        </a:rPr>
                        <a:t>7</a:t>
                      </a:r>
                    </a:p>
                  </a:txBody>
                  <a:tcPr anchor="ctr"/>
                </a:tc>
                <a:tc>
                  <a:txBody>
                    <a:bodyPr/>
                    <a:lstStyle/>
                    <a:p>
                      <a:pPr algn="l"/>
                      <a:r>
                        <a:rPr lang="en-US" sz="1000" dirty="0">
                          <a:latin typeface="Calibri" panose="020F0502020204030204" pitchFamily="34" charset="0"/>
                          <a:cs typeface="Calibri" panose="020F0502020204030204" pitchFamily="34" charset="0"/>
                        </a:rPr>
                        <a:t>6</a:t>
                      </a:r>
                    </a:p>
                  </a:txBody>
                  <a:tcPr anchor="ctr"/>
                </a:tc>
                <a:tc>
                  <a:txBody>
                    <a:bodyPr/>
                    <a:lstStyle/>
                    <a:p>
                      <a:pPr algn="l"/>
                      <a:r>
                        <a:rPr lang="en-US" sz="1000" dirty="0">
                          <a:latin typeface="Calibri" panose="020F0502020204030204" pitchFamily="34" charset="0"/>
                          <a:cs typeface="Calibri" panose="020F0502020204030204" pitchFamily="34" charset="0"/>
                        </a:rPr>
                        <a:t>4</a:t>
                      </a:r>
                    </a:p>
                  </a:txBody>
                  <a:tcPr anchor="ctr"/>
                </a:tc>
                <a:tc>
                  <a:txBody>
                    <a:bodyPr/>
                    <a:lstStyle/>
                    <a:p>
                      <a:pPr algn="l"/>
                      <a:r>
                        <a:rPr lang="en-US" sz="1000" b="1" dirty="0">
                          <a:latin typeface="Calibri" panose="020F0502020204030204" pitchFamily="34" charset="0"/>
                          <a:cs typeface="Calibri" panose="020F0502020204030204" pitchFamily="34" charset="0"/>
                        </a:rPr>
                        <a:t>168</a:t>
                      </a:r>
                    </a:p>
                  </a:txBody>
                  <a:tcPr anchor="ctr"/>
                </a:tc>
                <a:tc>
                  <a:txBody>
                    <a:bodyPr/>
                    <a:lstStyle/>
                    <a:p>
                      <a:pPr algn="l" fontAlgn="ctr"/>
                      <a:r>
                        <a:rPr lang="en-US" sz="1000" b="0" i="0" u="none" strike="noStrike" dirty="0">
                          <a:solidFill>
                            <a:srgbClr val="000000"/>
                          </a:solidFill>
                          <a:effectLst/>
                          <a:latin typeface="Calibri" panose="020F0502020204030204" pitchFamily="34" charset="0"/>
                          <a:cs typeface="Calibri" panose="020F0502020204030204" pitchFamily="34" charset="0"/>
                        </a:rPr>
                        <a:t>Potential use of personnel verification that no NCRs are open</a:t>
                      </a:r>
                    </a:p>
                  </a:txBody>
                  <a:tcPr marL="7620" marR="7620" marT="7620" marB="0" anchor="ctr"/>
                </a:tc>
                <a:extLst>
                  <a:ext uri="{0D108BD9-81ED-4DB2-BD59-A6C34878D82A}">
                    <a16:rowId xmlns:a16="http://schemas.microsoft.com/office/drawing/2014/main" val="193283054"/>
                  </a:ext>
                </a:extLst>
              </a:tr>
              <a:tr h="370840">
                <a:tc>
                  <a:txBody>
                    <a:bodyPr/>
                    <a:lstStyle/>
                    <a:p>
                      <a:pPr algn="l" fontAlgn="ctr"/>
                      <a:r>
                        <a:rPr lang="en-US" sz="1000" b="0" i="0" u="none" strike="noStrike" dirty="0">
                          <a:solidFill>
                            <a:srgbClr val="000000"/>
                          </a:solidFill>
                          <a:effectLst/>
                          <a:latin typeface="Calibri" panose="020F0502020204030204" pitchFamily="34" charset="0"/>
                          <a:cs typeface="Calibri" panose="020F0502020204030204" pitchFamily="34" charset="0"/>
                        </a:rPr>
                        <a:t>Adjust FPC head and tack weld to cavity end dish</a:t>
                      </a:r>
                    </a:p>
                  </a:txBody>
                  <a:tcPr marL="7620" marR="7620" marT="7620" marB="0" anchor="ctr"/>
                </a:tc>
                <a:tc>
                  <a:txBody>
                    <a:bodyPr/>
                    <a:lstStyle/>
                    <a:p>
                      <a:pPr algn="l" fontAlgn="ctr"/>
                      <a:r>
                        <a:rPr lang="en-US" sz="1000" b="0" i="0" u="none" strike="noStrike" dirty="0">
                          <a:solidFill>
                            <a:srgbClr val="000000"/>
                          </a:solidFill>
                          <a:effectLst/>
                          <a:latin typeface="Calibri" panose="020F0502020204030204" pitchFamily="34" charset="0"/>
                          <a:cs typeface="Calibri" panose="020F0502020204030204" pitchFamily="34" charset="0"/>
                        </a:rPr>
                        <a:t>Improperly clocked head</a:t>
                      </a:r>
                    </a:p>
                  </a:txBody>
                  <a:tcPr marL="7620" marR="7620" marT="7620" marB="0" anchor="ctr"/>
                </a:tc>
                <a:tc>
                  <a:txBody>
                    <a:bodyPr/>
                    <a:lstStyle/>
                    <a:p>
                      <a:pPr algn="l" fontAlgn="ctr"/>
                      <a:r>
                        <a:rPr lang="en-US" sz="1000" b="0" i="0" u="none" strike="noStrike" dirty="0">
                          <a:solidFill>
                            <a:srgbClr val="000000"/>
                          </a:solidFill>
                          <a:effectLst/>
                          <a:latin typeface="Calibri" panose="020F0502020204030204" pitchFamily="34" charset="0"/>
                          <a:cs typeface="Calibri" panose="020F0502020204030204" pitchFamily="34" charset="0"/>
                        </a:rPr>
                        <a:t>Additional work/issues installing piping</a:t>
                      </a:r>
                    </a:p>
                  </a:txBody>
                  <a:tcPr marL="7620" marR="7620" marT="7620" marB="0" anchor="ctr"/>
                </a:tc>
                <a:tc>
                  <a:txBody>
                    <a:bodyPr/>
                    <a:lstStyle/>
                    <a:p>
                      <a:pPr algn="l" fontAlgn="ctr"/>
                      <a:r>
                        <a:rPr lang="en-US" sz="1000" b="0" i="0" u="none" strike="noStrike" dirty="0">
                          <a:solidFill>
                            <a:srgbClr val="000000"/>
                          </a:solidFill>
                          <a:effectLst/>
                          <a:latin typeface="Calibri" panose="020F0502020204030204" pitchFamily="34" charset="0"/>
                          <a:cs typeface="Calibri" panose="020F0502020204030204" pitchFamily="34" charset="0"/>
                        </a:rPr>
                        <a:t>Drawing interpretation, not following procedures </a:t>
                      </a:r>
                    </a:p>
                  </a:txBody>
                  <a:tcPr marL="7620" marR="7620" marT="7620" marB="0" anchor="ctr"/>
                </a:tc>
                <a:tc>
                  <a:txBody>
                    <a:bodyPr/>
                    <a:lstStyle/>
                    <a:p>
                      <a:pPr algn="l" fontAlgn="ctr"/>
                      <a:r>
                        <a:rPr lang="en-US" sz="1000" b="0" i="0" u="none" strike="noStrike" dirty="0">
                          <a:solidFill>
                            <a:srgbClr val="000000"/>
                          </a:solidFill>
                          <a:effectLst/>
                          <a:latin typeface="Calibri" panose="020F0502020204030204" pitchFamily="34" charset="0"/>
                          <a:cs typeface="Calibri" panose="020F0502020204030204" pitchFamily="34" charset="0"/>
                        </a:rPr>
                        <a:t>Reference </a:t>
                      </a:r>
                      <a:r>
                        <a:rPr lang="en-US" sz="1000" b="0" i="0" u="none" strike="noStrike" dirty="0" err="1">
                          <a:solidFill>
                            <a:srgbClr val="000000"/>
                          </a:solidFill>
                          <a:effectLst/>
                          <a:latin typeface="Calibri" panose="020F0502020204030204" pitchFamily="34" charset="0"/>
                          <a:cs typeface="Calibri" panose="020F0502020204030204" pitchFamily="34" charset="0"/>
                        </a:rPr>
                        <a:t>drwg's</a:t>
                      </a:r>
                      <a:r>
                        <a:rPr lang="en-US" sz="1000" b="0" i="0" u="none" strike="noStrike" dirty="0">
                          <a:solidFill>
                            <a:srgbClr val="000000"/>
                          </a:solidFill>
                          <a:effectLst/>
                          <a:latin typeface="Calibri" panose="020F0502020204030204" pitchFamily="34" charset="0"/>
                          <a:cs typeface="Calibri" panose="020F0502020204030204" pitchFamily="34" charset="0"/>
                        </a:rPr>
                        <a:t> contained in Traveler/</a:t>
                      </a:r>
                      <a:r>
                        <a:rPr lang="en-US" sz="1000" b="0" i="0" u="none" strike="noStrike" dirty="0" err="1">
                          <a:solidFill>
                            <a:srgbClr val="000000"/>
                          </a:solidFill>
                          <a:effectLst/>
                          <a:latin typeface="Calibri" panose="020F0502020204030204" pitchFamily="34" charset="0"/>
                          <a:cs typeface="Calibri" panose="020F0502020204030204" pitchFamily="34" charset="0"/>
                        </a:rPr>
                        <a:t>Proc</a:t>
                      </a:r>
                      <a:endParaRPr lang="en-US" sz="10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a:r>
                        <a:rPr lang="en-US" sz="1000" dirty="0">
                          <a:latin typeface="Calibri" panose="020F0502020204030204" pitchFamily="34" charset="0"/>
                          <a:cs typeface="Calibri" panose="020F0502020204030204" pitchFamily="34" charset="0"/>
                        </a:rPr>
                        <a:t>5</a:t>
                      </a:r>
                    </a:p>
                  </a:txBody>
                  <a:tcPr anchor="ctr"/>
                </a:tc>
                <a:tc>
                  <a:txBody>
                    <a:bodyPr/>
                    <a:lstStyle/>
                    <a:p>
                      <a:pPr algn="l"/>
                      <a:r>
                        <a:rPr lang="en-US" sz="1000" dirty="0">
                          <a:latin typeface="Calibri" panose="020F0502020204030204" pitchFamily="34" charset="0"/>
                          <a:cs typeface="Calibri" panose="020F0502020204030204" pitchFamily="34" charset="0"/>
                        </a:rPr>
                        <a:t>5</a:t>
                      </a:r>
                    </a:p>
                  </a:txBody>
                  <a:tcPr anchor="ctr"/>
                </a:tc>
                <a:tc>
                  <a:txBody>
                    <a:bodyPr/>
                    <a:lstStyle/>
                    <a:p>
                      <a:pPr algn="l"/>
                      <a:r>
                        <a:rPr lang="en-US" sz="1000" dirty="0">
                          <a:latin typeface="Calibri" panose="020F0502020204030204" pitchFamily="34" charset="0"/>
                          <a:cs typeface="Calibri" panose="020F0502020204030204" pitchFamily="34" charset="0"/>
                        </a:rPr>
                        <a:t>6</a:t>
                      </a:r>
                    </a:p>
                  </a:txBody>
                  <a:tcPr anchor="ctr"/>
                </a:tc>
                <a:tc>
                  <a:txBody>
                    <a:bodyPr/>
                    <a:lstStyle/>
                    <a:p>
                      <a:pPr algn="l"/>
                      <a:r>
                        <a:rPr lang="en-US" sz="1000" b="1" dirty="0">
                          <a:latin typeface="Calibri" panose="020F0502020204030204" pitchFamily="34" charset="0"/>
                          <a:cs typeface="Calibri" panose="020F0502020204030204" pitchFamily="34" charset="0"/>
                        </a:rPr>
                        <a:t>150</a:t>
                      </a:r>
                    </a:p>
                  </a:txBody>
                  <a:tcPr anchor="ctr"/>
                </a:tc>
                <a:tc>
                  <a:txBody>
                    <a:bodyPr/>
                    <a:lstStyle/>
                    <a:p>
                      <a:pPr algn="l" fontAlgn="ctr"/>
                      <a:r>
                        <a:rPr lang="en-US" sz="1000" b="0" i="0" u="none" strike="noStrike" dirty="0">
                          <a:solidFill>
                            <a:srgbClr val="000000"/>
                          </a:solidFill>
                          <a:effectLst/>
                          <a:latin typeface="Calibri" panose="020F0502020204030204" pitchFamily="34" charset="0"/>
                          <a:cs typeface="Calibri" panose="020F0502020204030204" pitchFamily="34" charset="0"/>
                        </a:rPr>
                        <a:t>Devise engineered solution (tooling)</a:t>
                      </a:r>
                    </a:p>
                  </a:txBody>
                  <a:tcPr marL="7620" marR="7620" marT="7620" marB="0" anchor="ctr"/>
                </a:tc>
                <a:extLst>
                  <a:ext uri="{0D108BD9-81ED-4DB2-BD59-A6C34878D82A}">
                    <a16:rowId xmlns:a16="http://schemas.microsoft.com/office/drawing/2014/main" val="1645720959"/>
                  </a:ext>
                </a:extLst>
              </a:tr>
              <a:tr h="370840">
                <a:tc>
                  <a:txBody>
                    <a:bodyPr/>
                    <a:lstStyle/>
                    <a:p>
                      <a:pPr algn="l" fontAlgn="ctr"/>
                      <a:r>
                        <a:rPr lang="en-US" sz="1000" b="0" i="0" u="none" strike="noStrike" dirty="0">
                          <a:solidFill>
                            <a:srgbClr val="000000"/>
                          </a:solidFill>
                          <a:effectLst/>
                          <a:latin typeface="Calibri" panose="020F0502020204030204" pitchFamily="34" charset="0"/>
                          <a:cs typeface="Calibri" panose="020F0502020204030204" pitchFamily="34" charset="0"/>
                        </a:rPr>
                        <a:t>Hold point to ensure cavity is secure (cleared only by SMEs)</a:t>
                      </a:r>
                    </a:p>
                  </a:txBody>
                  <a:tcPr marL="7620" marR="7620" marT="7620" marB="0" anchor="ctr"/>
                </a:tc>
                <a:tc>
                  <a:txBody>
                    <a:bodyPr/>
                    <a:lstStyle/>
                    <a:p>
                      <a:pPr algn="l" fontAlgn="ctr"/>
                      <a:r>
                        <a:rPr lang="en-US" sz="1000" b="0" i="0" u="none" strike="noStrike" dirty="0">
                          <a:solidFill>
                            <a:srgbClr val="000000"/>
                          </a:solidFill>
                          <a:effectLst/>
                          <a:latin typeface="Calibri" panose="020F0502020204030204" pitchFamily="34" charset="0"/>
                          <a:cs typeface="Calibri" panose="020F0502020204030204" pitchFamily="34" charset="0"/>
                        </a:rPr>
                        <a:t>Clearance step missed or disregarded</a:t>
                      </a:r>
                    </a:p>
                  </a:txBody>
                  <a:tcPr marL="7620" marR="7620" marT="7620" marB="0" anchor="ctr"/>
                </a:tc>
                <a:tc>
                  <a:txBody>
                    <a:bodyPr/>
                    <a:lstStyle/>
                    <a:p>
                      <a:pPr algn="l" fontAlgn="ctr"/>
                      <a:r>
                        <a:rPr lang="en-US" sz="1000" b="0" i="0" u="none" strike="noStrike" dirty="0">
                          <a:solidFill>
                            <a:srgbClr val="000000"/>
                          </a:solidFill>
                          <a:effectLst/>
                          <a:latin typeface="Calibri" panose="020F0502020204030204" pitchFamily="34" charset="0"/>
                          <a:cs typeface="Calibri" panose="020F0502020204030204" pitchFamily="34" charset="0"/>
                        </a:rPr>
                        <a:t>Dependent on what is wrong</a:t>
                      </a:r>
                    </a:p>
                  </a:txBody>
                  <a:tcPr marL="7620" marR="7620" marT="7620" marB="0" anchor="ctr"/>
                </a:tc>
                <a:tc>
                  <a:txBody>
                    <a:bodyPr/>
                    <a:lstStyle/>
                    <a:p>
                      <a:pPr algn="l" fontAlgn="ctr"/>
                      <a:r>
                        <a:rPr lang="en-US" sz="1000" b="0" i="0" u="none" strike="noStrike" dirty="0">
                          <a:solidFill>
                            <a:srgbClr val="000000"/>
                          </a:solidFill>
                          <a:effectLst/>
                          <a:latin typeface="Calibri" panose="020F0502020204030204" pitchFamily="34" charset="0"/>
                          <a:cs typeface="Calibri" panose="020F0502020204030204" pitchFamily="34" charset="0"/>
                        </a:rPr>
                        <a:t>Distraction, complacency</a:t>
                      </a:r>
                    </a:p>
                  </a:txBody>
                  <a:tcPr marL="7620" marR="7620" marT="7620" marB="0" anchor="ctr"/>
                </a:tc>
                <a:tc>
                  <a:txBody>
                    <a:bodyPr/>
                    <a:lstStyle/>
                    <a:p>
                      <a:pPr algn="l" fontAlgn="ctr"/>
                      <a:r>
                        <a:rPr lang="en-US" sz="1000" b="0" i="0" u="none" strike="noStrike" dirty="0">
                          <a:solidFill>
                            <a:srgbClr val="000000"/>
                          </a:solidFill>
                          <a:effectLst/>
                          <a:latin typeface="Calibri" panose="020F0502020204030204" pitchFamily="34" charset="0"/>
                          <a:cs typeface="Calibri" panose="020F0502020204030204" pitchFamily="34" charset="0"/>
                        </a:rPr>
                        <a:t>Traveler contains instructions for SME to reference</a:t>
                      </a:r>
                    </a:p>
                  </a:txBody>
                  <a:tcPr marL="7620" marR="7620" marT="7620" marB="0" anchor="ctr"/>
                </a:tc>
                <a:tc>
                  <a:txBody>
                    <a:bodyPr/>
                    <a:lstStyle/>
                    <a:p>
                      <a:pPr algn="l"/>
                      <a:r>
                        <a:rPr lang="en-US" sz="1000" dirty="0">
                          <a:latin typeface="Calibri" panose="020F0502020204030204" pitchFamily="34" charset="0"/>
                          <a:cs typeface="Calibri" panose="020F0502020204030204" pitchFamily="34" charset="0"/>
                        </a:rPr>
                        <a:t>8</a:t>
                      </a:r>
                    </a:p>
                  </a:txBody>
                  <a:tcPr anchor="ctr"/>
                </a:tc>
                <a:tc>
                  <a:txBody>
                    <a:bodyPr/>
                    <a:lstStyle/>
                    <a:p>
                      <a:pPr algn="l"/>
                      <a:r>
                        <a:rPr lang="en-US" sz="1000" dirty="0">
                          <a:latin typeface="Calibri" panose="020F0502020204030204" pitchFamily="34" charset="0"/>
                          <a:cs typeface="Calibri" panose="020F0502020204030204" pitchFamily="34" charset="0"/>
                        </a:rPr>
                        <a:t>3</a:t>
                      </a:r>
                    </a:p>
                  </a:txBody>
                  <a:tcPr anchor="ctr"/>
                </a:tc>
                <a:tc>
                  <a:txBody>
                    <a:bodyPr/>
                    <a:lstStyle/>
                    <a:p>
                      <a:pPr algn="l"/>
                      <a:r>
                        <a:rPr lang="en-US" sz="1000" dirty="0">
                          <a:latin typeface="Calibri" panose="020F0502020204030204" pitchFamily="34" charset="0"/>
                          <a:cs typeface="Calibri" panose="020F0502020204030204" pitchFamily="34" charset="0"/>
                        </a:rPr>
                        <a:t>5</a:t>
                      </a:r>
                    </a:p>
                  </a:txBody>
                  <a:tcPr anchor="ctr"/>
                </a:tc>
                <a:tc>
                  <a:txBody>
                    <a:bodyPr/>
                    <a:lstStyle/>
                    <a:p>
                      <a:pPr algn="l"/>
                      <a:r>
                        <a:rPr lang="en-US" sz="1000" b="1" dirty="0">
                          <a:latin typeface="Calibri" panose="020F0502020204030204" pitchFamily="34" charset="0"/>
                          <a:cs typeface="Calibri" panose="020F0502020204030204" pitchFamily="34" charset="0"/>
                        </a:rPr>
                        <a:t>120</a:t>
                      </a:r>
                    </a:p>
                  </a:txBody>
                  <a:tcPr anchor="ctr"/>
                </a:tc>
                <a:tc>
                  <a:txBody>
                    <a:bodyPr/>
                    <a:lstStyle/>
                    <a:p>
                      <a:pPr algn="l" fontAlgn="ctr"/>
                      <a:r>
                        <a:rPr lang="en-US" sz="1000" b="0" i="0" u="none" strike="noStrike" dirty="0">
                          <a:solidFill>
                            <a:srgbClr val="000000"/>
                          </a:solidFill>
                          <a:effectLst/>
                          <a:latin typeface="Calibri" panose="020F0502020204030204" pitchFamily="34" charset="0"/>
                          <a:cs typeface="Calibri" panose="020F0502020204030204" pitchFamily="34" charset="0"/>
                        </a:rPr>
                        <a:t>Further detail the traveler list (itemize)</a:t>
                      </a:r>
                    </a:p>
                  </a:txBody>
                  <a:tcPr marL="7620" marR="7620" marT="7620" marB="0" anchor="ctr"/>
                </a:tc>
                <a:extLst>
                  <a:ext uri="{0D108BD9-81ED-4DB2-BD59-A6C34878D82A}">
                    <a16:rowId xmlns:a16="http://schemas.microsoft.com/office/drawing/2014/main" val="1231718526"/>
                  </a:ext>
                </a:extLst>
              </a:tr>
              <a:tr h="370840">
                <a:tc>
                  <a:txBody>
                    <a:bodyPr/>
                    <a:lstStyle/>
                    <a:p>
                      <a:pPr algn="l" fontAlgn="ctr"/>
                      <a:r>
                        <a:rPr lang="en-US" sz="1000" b="0" i="0" u="none" strike="noStrike" dirty="0">
                          <a:solidFill>
                            <a:srgbClr val="000000"/>
                          </a:solidFill>
                          <a:effectLst/>
                          <a:latin typeface="Calibri" panose="020F0502020204030204" pitchFamily="34" charset="0"/>
                          <a:cs typeface="Calibri" panose="020F0502020204030204" pitchFamily="34" charset="0"/>
                        </a:rPr>
                        <a:t>Remove coupler lollipop</a:t>
                      </a:r>
                    </a:p>
                  </a:txBody>
                  <a:tcPr marL="7620" marR="7620" marT="7620" marB="0" anchor="ctr"/>
                </a:tc>
                <a:tc>
                  <a:txBody>
                    <a:bodyPr/>
                    <a:lstStyle/>
                    <a:p>
                      <a:pPr algn="l" fontAlgn="ctr"/>
                      <a:r>
                        <a:rPr lang="en-US" sz="1000" b="0" i="0" u="none" strike="noStrike" dirty="0">
                          <a:solidFill>
                            <a:srgbClr val="000000"/>
                          </a:solidFill>
                          <a:effectLst/>
                          <a:latin typeface="Calibri" panose="020F0502020204030204" pitchFamily="34" charset="0"/>
                          <a:cs typeface="Calibri" panose="020F0502020204030204" pitchFamily="34" charset="0"/>
                        </a:rPr>
                        <a:t>Inspection of cavity in prior step not conducted correctly or thoroughly</a:t>
                      </a:r>
                    </a:p>
                  </a:txBody>
                  <a:tcPr marL="7620" marR="7620" marT="7620" marB="0" anchor="ctr"/>
                </a:tc>
                <a:tc>
                  <a:txBody>
                    <a:bodyPr/>
                    <a:lstStyle/>
                    <a:p>
                      <a:pPr algn="l" fontAlgn="ctr"/>
                      <a:r>
                        <a:rPr lang="en-US" sz="1000" b="0" i="0" u="none" strike="noStrike" dirty="0">
                          <a:solidFill>
                            <a:srgbClr val="000000"/>
                          </a:solidFill>
                          <a:effectLst/>
                          <a:latin typeface="Calibri" panose="020F0502020204030204" pitchFamily="34" charset="0"/>
                          <a:cs typeface="Calibri" panose="020F0502020204030204" pitchFamily="34" charset="0"/>
                        </a:rPr>
                        <a:t>Fallen cavity</a:t>
                      </a:r>
                    </a:p>
                  </a:txBody>
                  <a:tcPr marL="7620" marR="7620" marT="7620" marB="0" anchor="ctr"/>
                </a:tc>
                <a:tc>
                  <a:txBody>
                    <a:bodyPr/>
                    <a:lstStyle/>
                    <a:p>
                      <a:pPr algn="l" fontAlgn="ctr"/>
                      <a:r>
                        <a:rPr lang="en-US" sz="1000" b="0" i="0" u="none" strike="noStrike" dirty="0">
                          <a:solidFill>
                            <a:srgbClr val="000000"/>
                          </a:solidFill>
                          <a:effectLst/>
                          <a:latin typeface="Calibri" panose="020F0502020204030204" pitchFamily="34" charset="0"/>
                          <a:cs typeface="Calibri" panose="020F0502020204030204" pitchFamily="34" charset="0"/>
                        </a:rPr>
                        <a:t>Inattention, or perhaps lack of sufficient training</a:t>
                      </a:r>
                    </a:p>
                  </a:txBody>
                  <a:tcPr marL="7620" marR="7620" marT="7620" marB="0" anchor="ctr"/>
                </a:tc>
                <a:tc>
                  <a:txBody>
                    <a:bodyPr/>
                    <a:lstStyle/>
                    <a:p>
                      <a:pPr algn="l" fontAlgn="ctr"/>
                      <a:r>
                        <a:rPr lang="en-US" sz="1000" b="0" i="0" u="none" strike="noStrike" dirty="0">
                          <a:solidFill>
                            <a:srgbClr val="000000"/>
                          </a:solidFill>
                          <a:effectLst/>
                          <a:latin typeface="Calibri" panose="020F0502020204030204" pitchFamily="34" charset="0"/>
                          <a:cs typeface="Calibri" panose="020F0502020204030204" pitchFamily="34" charset="0"/>
                        </a:rPr>
                        <a:t>Tooling has an engineered control to allow visual load release</a:t>
                      </a:r>
                    </a:p>
                  </a:txBody>
                  <a:tcPr marL="7620" marR="7620" marT="7620" marB="0" anchor="ctr"/>
                </a:tc>
                <a:tc>
                  <a:txBody>
                    <a:bodyPr/>
                    <a:lstStyle/>
                    <a:p>
                      <a:pPr algn="l"/>
                      <a:r>
                        <a:rPr lang="en-US" sz="1000" dirty="0">
                          <a:latin typeface="Calibri" panose="020F0502020204030204" pitchFamily="34" charset="0"/>
                          <a:cs typeface="Calibri" panose="020F0502020204030204" pitchFamily="34" charset="0"/>
                        </a:rPr>
                        <a:t>8</a:t>
                      </a:r>
                    </a:p>
                  </a:txBody>
                  <a:tcPr anchor="ctr"/>
                </a:tc>
                <a:tc>
                  <a:txBody>
                    <a:bodyPr/>
                    <a:lstStyle/>
                    <a:p>
                      <a:pPr algn="l"/>
                      <a:r>
                        <a:rPr lang="en-US" sz="1000" dirty="0">
                          <a:latin typeface="Calibri" panose="020F0502020204030204" pitchFamily="34" charset="0"/>
                          <a:cs typeface="Calibri" panose="020F0502020204030204" pitchFamily="34" charset="0"/>
                        </a:rPr>
                        <a:t>3</a:t>
                      </a:r>
                    </a:p>
                  </a:txBody>
                  <a:tcPr anchor="ctr"/>
                </a:tc>
                <a:tc>
                  <a:txBody>
                    <a:bodyPr/>
                    <a:lstStyle/>
                    <a:p>
                      <a:pPr algn="l"/>
                      <a:r>
                        <a:rPr lang="en-US" sz="1000" dirty="0">
                          <a:latin typeface="Calibri" panose="020F0502020204030204" pitchFamily="34" charset="0"/>
                          <a:cs typeface="Calibri" panose="020F0502020204030204" pitchFamily="34" charset="0"/>
                        </a:rPr>
                        <a:t>3</a:t>
                      </a:r>
                    </a:p>
                  </a:txBody>
                  <a:tcPr anchor="ctr"/>
                </a:tc>
                <a:tc>
                  <a:txBody>
                    <a:bodyPr/>
                    <a:lstStyle/>
                    <a:p>
                      <a:pPr algn="l"/>
                      <a:r>
                        <a:rPr lang="en-US" sz="1000" b="1" dirty="0">
                          <a:latin typeface="Calibri" panose="020F0502020204030204" pitchFamily="34" charset="0"/>
                          <a:cs typeface="Calibri" panose="020F0502020204030204" pitchFamily="34" charset="0"/>
                        </a:rPr>
                        <a:t>72</a:t>
                      </a:r>
                    </a:p>
                  </a:txBody>
                  <a:tcPr anchor="ctr"/>
                </a:tc>
                <a:tc>
                  <a:txBody>
                    <a:bodyPr/>
                    <a:lstStyle/>
                    <a:p>
                      <a:pPr algn="l" fontAlgn="ctr"/>
                      <a:r>
                        <a:rPr lang="en-US" sz="1000" b="0" i="0" u="none" strike="noStrike" dirty="0">
                          <a:solidFill>
                            <a:srgbClr val="000000"/>
                          </a:solidFill>
                          <a:effectLst/>
                          <a:latin typeface="Calibri" panose="020F0502020204030204" pitchFamily="34" charset="0"/>
                          <a:cs typeface="Calibri" panose="020F0502020204030204" pitchFamily="34" charset="0"/>
                        </a:rPr>
                        <a:t>SME to remain and witness lollipop removal</a:t>
                      </a:r>
                    </a:p>
                  </a:txBody>
                  <a:tcPr marL="7620" marR="7620" marT="7620" marB="0" anchor="ctr"/>
                </a:tc>
                <a:extLst>
                  <a:ext uri="{0D108BD9-81ED-4DB2-BD59-A6C34878D82A}">
                    <a16:rowId xmlns:a16="http://schemas.microsoft.com/office/drawing/2014/main" val="1733398009"/>
                  </a:ext>
                </a:extLst>
              </a:tr>
            </a:tbl>
          </a:graphicData>
        </a:graphic>
      </p:graphicFrame>
      <p:sp>
        <p:nvSpPr>
          <p:cNvPr id="35" name="TextBox 34">
            <a:extLst>
              <a:ext uri="{FF2B5EF4-FFF2-40B4-BE49-F238E27FC236}">
                <a16:creationId xmlns:a16="http://schemas.microsoft.com/office/drawing/2014/main" id="{968988EA-5EB1-4215-A75D-EF85091C05DB}"/>
              </a:ext>
            </a:extLst>
          </p:cNvPr>
          <p:cNvSpPr txBox="1"/>
          <p:nvPr/>
        </p:nvSpPr>
        <p:spPr>
          <a:xfrm>
            <a:off x="9727183" y="3537324"/>
            <a:ext cx="2156271" cy="286232"/>
          </a:xfrm>
          <a:prstGeom prst="rect">
            <a:avLst/>
          </a:prstGeom>
          <a:noFill/>
        </p:spPr>
        <p:txBody>
          <a:bodyPr wrap="square" rtlCol="0">
            <a:spAutoFit/>
          </a:bodyPr>
          <a:lstStyle/>
          <a:p>
            <a:pPr algn="l">
              <a:lnSpc>
                <a:spcPct val="90000"/>
              </a:lnSpc>
            </a:pPr>
            <a:r>
              <a:rPr lang="en-US" sz="1400" b="1" dirty="0">
                <a:latin typeface="+mn-lt"/>
              </a:rPr>
              <a:t>Cavity Helium Tanking</a:t>
            </a:r>
          </a:p>
        </p:txBody>
      </p:sp>
      <p:sp>
        <p:nvSpPr>
          <p:cNvPr id="31" name="Rectangle: Rounded Corners 7">
            <a:extLst>
              <a:ext uri="{FF2B5EF4-FFF2-40B4-BE49-F238E27FC236}">
                <a16:creationId xmlns:a16="http://schemas.microsoft.com/office/drawing/2014/main" id="{B0B751D7-E4F3-4ED5-B47F-99FAB928D423}"/>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3</a:t>
            </a:r>
            <a:endParaRPr lang="en-US" b="1" dirty="0">
              <a:solidFill>
                <a:schemeClr val="bg1"/>
              </a:solidFill>
            </a:endParaRPr>
          </a:p>
        </p:txBody>
      </p:sp>
    </p:spTree>
    <p:extLst>
      <p:ext uri="{BB962C8B-B14F-4D97-AF65-F5344CB8AC3E}">
        <p14:creationId xmlns:p14="http://schemas.microsoft.com/office/powerpoint/2010/main" val="2313170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A84630E-8683-4820-BCBD-A7D402EB758F}"/>
              </a:ext>
            </a:extLst>
          </p:cNvPr>
          <p:cNvPicPr>
            <a:picLocks noChangeAspect="1"/>
          </p:cNvPicPr>
          <p:nvPr/>
        </p:nvPicPr>
        <p:blipFill>
          <a:blip r:embed="rId2"/>
          <a:stretch>
            <a:fillRect/>
          </a:stretch>
        </p:blipFill>
        <p:spPr>
          <a:xfrm>
            <a:off x="1694578" y="2189889"/>
            <a:ext cx="9988550" cy="2933700"/>
          </a:xfrm>
          <a:prstGeom prst="rect">
            <a:avLst/>
          </a:prstGeom>
        </p:spPr>
      </p:pic>
      <p:sp>
        <p:nvSpPr>
          <p:cNvPr id="2" name="Title 1">
            <a:extLst>
              <a:ext uri="{FF2B5EF4-FFF2-40B4-BE49-F238E27FC236}">
                <a16:creationId xmlns:a16="http://schemas.microsoft.com/office/drawing/2014/main" id="{7D7C6913-61B9-467B-BDC9-9D68DCA7C505}"/>
              </a:ext>
            </a:extLst>
          </p:cNvPr>
          <p:cNvSpPr>
            <a:spLocks noGrp="1"/>
          </p:cNvSpPr>
          <p:nvPr>
            <p:ph type="title"/>
          </p:nvPr>
        </p:nvSpPr>
        <p:spPr/>
        <p:txBody>
          <a:bodyPr/>
          <a:lstStyle/>
          <a:p>
            <a:r>
              <a:rPr lang="en-US" dirty="0"/>
              <a:t>Project Change Requests since CD-2/3</a:t>
            </a:r>
          </a:p>
        </p:txBody>
      </p:sp>
      <p:sp>
        <p:nvSpPr>
          <p:cNvPr id="3" name="Right Arrow 2"/>
          <p:cNvSpPr/>
          <p:nvPr/>
        </p:nvSpPr>
        <p:spPr>
          <a:xfrm>
            <a:off x="3511565" y="3411886"/>
            <a:ext cx="618309" cy="261257"/>
          </a:xfrm>
          <a:prstGeom prst="rightArrow">
            <a:avLst/>
          </a:prstGeom>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 name="Right Arrow 4"/>
          <p:cNvSpPr/>
          <p:nvPr/>
        </p:nvSpPr>
        <p:spPr>
          <a:xfrm>
            <a:off x="3511565" y="3789610"/>
            <a:ext cx="618309" cy="261257"/>
          </a:xfrm>
          <a:prstGeom prst="rightArrow">
            <a:avLst/>
          </a:prstGeom>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 name="Right Arrow 6"/>
          <p:cNvSpPr/>
          <p:nvPr/>
        </p:nvSpPr>
        <p:spPr>
          <a:xfrm>
            <a:off x="3511565" y="2348831"/>
            <a:ext cx="618309" cy="261257"/>
          </a:xfrm>
          <a:prstGeom prst="rightArrow">
            <a:avLst/>
          </a:prstGeom>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8" name="Right Arrow 7"/>
          <p:cNvSpPr/>
          <p:nvPr/>
        </p:nvSpPr>
        <p:spPr>
          <a:xfrm>
            <a:off x="3511565" y="3974749"/>
            <a:ext cx="618309" cy="261257"/>
          </a:xfrm>
          <a:prstGeom prst="rightArrow">
            <a:avLst/>
          </a:prstGeom>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9" name="Right Arrow 8"/>
          <p:cNvSpPr/>
          <p:nvPr/>
        </p:nvSpPr>
        <p:spPr>
          <a:xfrm>
            <a:off x="3511565" y="4337750"/>
            <a:ext cx="618309" cy="261257"/>
          </a:xfrm>
          <a:prstGeom prst="rightArrow">
            <a:avLst/>
          </a:prstGeom>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0" name="Right Arrow 9"/>
          <p:cNvSpPr/>
          <p:nvPr/>
        </p:nvSpPr>
        <p:spPr>
          <a:xfrm>
            <a:off x="3511565" y="4512179"/>
            <a:ext cx="618309" cy="261257"/>
          </a:xfrm>
          <a:prstGeom prst="rightArrow">
            <a:avLst/>
          </a:prstGeom>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1" name="Right Arrow 10"/>
          <p:cNvSpPr/>
          <p:nvPr/>
        </p:nvSpPr>
        <p:spPr>
          <a:xfrm>
            <a:off x="3511565" y="2686426"/>
            <a:ext cx="618309" cy="261257"/>
          </a:xfrm>
          <a:prstGeom prst="rightArrow">
            <a:avLst/>
          </a:prstGeom>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 name="TextBox 3"/>
          <p:cNvSpPr txBox="1"/>
          <p:nvPr/>
        </p:nvSpPr>
        <p:spPr>
          <a:xfrm>
            <a:off x="574766" y="1105989"/>
            <a:ext cx="10598331" cy="867930"/>
          </a:xfrm>
          <a:prstGeom prst="rect">
            <a:avLst/>
          </a:prstGeom>
          <a:noFill/>
        </p:spPr>
        <p:txBody>
          <a:bodyPr wrap="square" rtlCol="0">
            <a:spAutoFit/>
          </a:bodyPr>
          <a:lstStyle/>
          <a:p>
            <a:pPr marL="288925" indent="-288925">
              <a:lnSpc>
                <a:spcPct val="90000"/>
              </a:lnSpc>
              <a:spcBef>
                <a:spcPts val="600"/>
              </a:spcBef>
              <a:buClr>
                <a:schemeClr val="tx1"/>
              </a:buClr>
              <a:buSzPct val="90000"/>
              <a:buFont typeface="Century Gothic" panose="020B0502020202020204" pitchFamily="34" charset="0"/>
              <a:buChar char="•"/>
            </a:pPr>
            <a:r>
              <a:rPr lang="en-US" sz="2800" dirty="0">
                <a:latin typeface="Century Gothic" panose="020B0502020202020204" pitchFamily="34" charset="0"/>
                <a:cs typeface="+mn-cs"/>
              </a:rPr>
              <a:t>Baseline changes are managed smoothly between JLab and SNS Project Controls Teams</a:t>
            </a:r>
          </a:p>
        </p:txBody>
      </p:sp>
      <p:sp>
        <p:nvSpPr>
          <p:cNvPr id="13" name="Rectangle: Rounded Corners 4">
            <a:extLst>
              <a:ext uri="{FF2B5EF4-FFF2-40B4-BE49-F238E27FC236}">
                <a16:creationId xmlns:a16="http://schemas.microsoft.com/office/drawing/2014/main" id="{C0AF83B0-E3E1-4E7C-AA19-8973F3C5F0A0}"/>
              </a:ext>
            </a:extLst>
          </p:cNvPr>
          <p:cNvSpPr/>
          <p:nvPr/>
        </p:nvSpPr>
        <p:spPr>
          <a:xfrm>
            <a:off x="10042164" y="366164"/>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a:t>
            </a:r>
            <a:r>
              <a:rPr lang="en-US" b="1" dirty="0">
                <a:solidFill>
                  <a:schemeClr val="bg1"/>
                </a:solidFill>
              </a:rPr>
              <a:t>4,5</a:t>
            </a:r>
          </a:p>
        </p:txBody>
      </p:sp>
      <p:sp>
        <p:nvSpPr>
          <p:cNvPr id="6" name="Left Brace 5"/>
          <p:cNvSpPr/>
          <p:nvPr/>
        </p:nvSpPr>
        <p:spPr>
          <a:xfrm>
            <a:off x="3014133" y="2455333"/>
            <a:ext cx="254000" cy="2252134"/>
          </a:xfrm>
          <a:prstGeom prst="leftBrace">
            <a:avLst/>
          </a:prstGeom>
          <a:ln w="2857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574766" y="3318933"/>
            <a:ext cx="2286968" cy="590931"/>
          </a:xfrm>
          <a:prstGeom prst="rect">
            <a:avLst/>
          </a:prstGeom>
          <a:noFill/>
        </p:spPr>
        <p:txBody>
          <a:bodyPr wrap="square" rtlCol="0">
            <a:spAutoFit/>
          </a:bodyPr>
          <a:lstStyle/>
          <a:p>
            <a:pPr algn="l">
              <a:lnSpc>
                <a:spcPct val="90000"/>
              </a:lnSpc>
            </a:pPr>
            <a:r>
              <a:rPr lang="en-US" dirty="0">
                <a:latin typeface="+mn-lt"/>
              </a:rPr>
              <a:t>JLab BCRs are inputs for PPU PCRs</a:t>
            </a:r>
          </a:p>
        </p:txBody>
      </p:sp>
    </p:spTree>
    <p:extLst>
      <p:ext uri="{BB962C8B-B14F-4D97-AF65-F5344CB8AC3E}">
        <p14:creationId xmlns:p14="http://schemas.microsoft.com/office/powerpoint/2010/main" val="41024554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 Partner Lab Scope (P.2 &amp; P.10)</a:t>
            </a:r>
          </a:p>
        </p:txBody>
      </p:sp>
      <p:sp>
        <p:nvSpPr>
          <p:cNvPr id="3" name="Content Placeholder 2"/>
          <p:cNvSpPr>
            <a:spLocks noGrp="1"/>
          </p:cNvSpPr>
          <p:nvPr>
            <p:ph idx="1"/>
          </p:nvPr>
        </p:nvSpPr>
        <p:spPr>
          <a:xfrm>
            <a:off x="448055" y="950976"/>
            <a:ext cx="3613405" cy="5358384"/>
          </a:xfrm>
        </p:spPr>
        <p:txBody>
          <a:bodyPr/>
          <a:lstStyle/>
          <a:p>
            <a:r>
              <a:rPr lang="en-US" dirty="0"/>
              <a:t>P.2.3 is primarily labor for CM assembly, test and shipment effort</a:t>
            </a:r>
          </a:p>
          <a:p>
            <a:endParaRPr lang="en-US" dirty="0"/>
          </a:p>
          <a:p>
            <a:endParaRPr lang="en-US" dirty="0"/>
          </a:p>
          <a:p>
            <a:endParaRPr lang="en-US" dirty="0"/>
          </a:p>
          <a:p>
            <a:r>
              <a:rPr lang="en-US" dirty="0"/>
              <a:t>P.10.02.07 is primarily component procurement effort</a:t>
            </a:r>
          </a:p>
        </p:txBody>
      </p:sp>
      <p:sp>
        <p:nvSpPr>
          <p:cNvPr id="4" name="Rectangle: Rounded Corners 4">
            <a:extLst>
              <a:ext uri="{FF2B5EF4-FFF2-40B4-BE49-F238E27FC236}">
                <a16:creationId xmlns:a16="http://schemas.microsoft.com/office/drawing/2014/main" id="{C0AF83B0-E3E1-4E7C-AA19-8973F3C5F0A0}"/>
              </a:ext>
            </a:extLst>
          </p:cNvPr>
          <p:cNvSpPr/>
          <p:nvPr/>
        </p:nvSpPr>
        <p:spPr>
          <a:xfrm>
            <a:off x="10042164" y="366164"/>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a:t>
            </a:r>
            <a:r>
              <a:rPr lang="en-US" b="1" dirty="0">
                <a:solidFill>
                  <a:schemeClr val="bg1"/>
                </a:solidFill>
              </a:rPr>
              <a:t>4</a:t>
            </a:r>
          </a:p>
        </p:txBody>
      </p:sp>
      <p:pic>
        <p:nvPicPr>
          <p:cNvPr id="6" name="Picture 5">
            <a:extLst>
              <a:ext uri="{FF2B5EF4-FFF2-40B4-BE49-F238E27FC236}">
                <a16:creationId xmlns:a16="http://schemas.microsoft.com/office/drawing/2014/main" id="{766F738B-F647-4BED-B80F-88168F9F97CD}"/>
              </a:ext>
            </a:extLst>
          </p:cNvPr>
          <p:cNvPicPr>
            <a:picLocks noChangeAspect="1"/>
          </p:cNvPicPr>
          <p:nvPr/>
        </p:nvPicPr>
        <p:blipFill>
          <a:blip r:embed="rId2"/>
          <a:stretch>
            <a:fillRect/>
          </a:stretch>
        </p:blipFill>
        <p:spPr>
          <a:xfrm>
            <a:off x="4417494" y="3348990"/>
            <a:ext cx="7635240" cy="2853690"/>
          </a:xfrm>
          <a:prstGeom prst="rect">
            <a:avLst/>
          </a:prstGeom>
        </p:spPr>
      </p:pic>
      <p:pic>
        <p:nvPicPr>
          <p:cNvPr id="7" name="Picture 6">
            <a:extLst>
              <a:ext uri="{FF2B5EF4-FFF2-40B4-BE49-F238E27FC236}">
                <a16:creationId xmlns:a16="http://schemas.microsoft.com/office/drawing/2014/main" id="{143725FB-9798-4CE8-A18F-6D27FE66A6D3}"/>
              </a:ext>
            </a:extLst>
          </p:cNvPr>
          <p:cNvPicPr>
            <a:picLocks noChangeAspect="1"/>
          </p:cNvPicPr>
          <p:nvPr/>
        </p:nvPicPr>
        <p:blipFill>
          <a:blip r:embed="rId3"/>
          <a:stretch>
            <a:fillRect/>
          </a:stretch>
        </p:blipFill>
        <p:spPr>
          <a:xfrm>
            <a:off x="3777414" y="1414653"/>
            <a:ext cx="8275320" cy="1024890"/>
          </a:xfrm>
          <a:prstGeom prst="rect">
            <a:avLst/>
          </a:prstGeom>
        </p:spPr>
      </p:pic>
      <p:sp>
        <p:nvSpPr>
          <p:cNvPr id="5" name="Rectangle 4"/>
          <p:cNvSpPr/>
          <p:nvPr/>
        </p:nvSpPr>
        <p:spPr>
          <a:xfrm>
            <a:off x="4270548" y="4873451"/>
            <a:ext cx="7822378" cy="241160"/>
          </a:xfrm>
          <a:prstGeom prst="rect">
            <a:avLst/>
          </a:prstGeom>
          <a:noFill/>
          <a:ln w="38100">
            <a:solidFill>
              <a:srgbClr val="C0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22933482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599328" y="784207"/>
            <a:ext cx="8376622" cy="5577860"/>
          </a:xfrm>
          <a:prstGeom prst="rect">
            <a:avLst/>
          </a:prstGeom>
        </p:spPr>
      </p:pic>
      <p:sp>
        <p:nvSpPr>
          <p:cNvPr id="2" name="Title 1"/>
          <p:cNvSpPr>
            <a:spLocks noGrp="1"/>
          </p:cNvSpPr>
          <p:nvPr>
            <p:ph type="title"/>
          </p:nvPr>
        </p:nvSpPr>
        <p:spPr/>
        <p:txBody>
          <a:bodyPr/>
          <a:lstStyle/>
          <a:p>
            <a:r>
              <a:rPr lang="en-US" dirty="0"/>
              <a:t>Cost – Partner Lab Scope (58.6% Complete)</a:t>
            </a:r>
          </a:p>
        </p:txBody>
      </p:sp>
      <p:sp>
        <p:nvSpPr>
          <p:cNvPr id="3" name="Content Placeholder 2"/>
          <p:cNvSpPr>
            <a:spLocks noGrp="1"/>
          </p:cNvSpPr>
          <p:nvPr>
            <p:ph idx="1"/>
          </p:nvPr>
        </p:nvSpPr>
        <p:spPr>
          <a:xfrm>
            <a:off x="338749" y="905255"/>
            <a:ext cx="3260579" cy="5358384"/>
          </a:xfrm>
        </p:spPr>
        <p:txBody>
          <a:bodyPr>
            <a:normAutofit fontScale="92500"/>
          </a:bodyPr>
          <a:lstStyle/>
          <a:p>
            <a:r>
              <a:rPr lang="en-US" sz="2400" dirty="0"/>
              <a:t>JLab Project Management Office (PMO) ensures that SNS PPU project is managed using </a:t>
            </a:r>
            <a:r>
              <a:rPr lang="en-US" sz="2400" dirty="0" err="1"/>
              <a:t>JLab’s</a:t>
            </a:r>
            <a:r>
              <a:rPr lang="en-US" sz="2400" dirty="0"/>
              <a:t> EVMS program</a:t>
            </a:r>
          </a:p>
          <a:p>
            <a:endParaRPr lang="en-US" sz="2400" dirty="0"/>
          </a:p>
          <a:p>
            <a:r>
              <a:rPr lang="en-US" sz="2400" dirty="0"/>
              <a:t>Currently funded to complete CM scope, except assembly labor for additional 8</a:t>
            </a:r>
            <a:r>
              <a:rPr lang="en-US" sz="2400" baseline="30000" dirty="0"/>
              <a:t>th</a:t>
            </a:r>
            <a:r>
              <a:rPr lang="en-US" sz="2400" dirty="0"/>
              <a:t> CM</a:t>
            </a:r>
          </a:p>
          <a:p>
            <a:endParaRPr lang="en-US" sz="2400" dirty="0"/>
          </a:p>
          <a:p>
            <a:r>
              <a:rPr lang="en-US" sz="2400" dirty="0"/>
              <a:t>Combined Scope (P.2 &amp; P.10)</a:t>
            </a:r>
          </a:p>
        </p:txBody>
      </p:sp>
      <p:sp>
        <p:nvSpPr>
          <p:cNvPr id="5" name="Rectangle: Rounded Corners 4">
            <a:extLst>
              <a:ext uri="{FF2B5EF4-FFF2-40B4-BE49-F238E27FC236}">
                <a16:creationId xmlns:a16="http://schemas.microsoft.com/office/drawing/2014/main" id="{3A5D35E0-F9B2-4D22-9302-0D8F345B3971}"/>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4</a:t>
            </a:r>
            <a:r>
              <a:rPr lang="en-US" b="1" dirty="0">
                <a:solidFill>
                  <a:schemeClr val="bg1"/>
                </a:solidFill>
              </a:rPr>
              <a:t>,5</a:t>
            </a:r>
          </a:p>
        </p:txBody>
      </p:sp>
      <p:sp>
        <p:nvSpPr>
          <p:cNvPr id="4" name="TextBox 3"/>
          <p:cNvSpPr txBox="1"/>
          <p:nvPr/>
        </p:nvSpPr>
        <p:spPr>
          <a:xfrm>
            <a:off x="4792980" y="1985554"/>
            <a:ext cx="6816100" cy="341632"/>
          </a:xfrm>
          <a:prstGeom prst="rect">
            <a:avLst/>
          </a:prstGeom>
          <a:noFill/>
        </p:spPr>
        <p:txBody>
          <a:bodyPr wrap="square" rtlCol="0">
            <a:spAutoFit/>
          </a:bodyPr>
          <a:lstStyle/>
          <a:p>
            <a:pPr algn="l">
              <a:lnSpc>
                <a:spcPct val="90000"/>
              </a:lnSpc>
            </a:pPr>
            <a:r>
              <a:rPr lang="en-US" dirty="0">
                <a:latin typeface="+mn-lt"/>
              </a:rPr>
              <a:t>Received funding for additional CM procurements in May</a:t>
            </a:r>
          </a:p>
        </p:txBody>
      </p:sp>
    </p:spTree>
    <p:extLst>
      <p:ext uri="{BB962C8B-B14F-4D97-AF65-F5344CB8AC3E}">
        <p14:creationId xmlns:p14="http://schemas.microsoft.com/office/powerpoint/2010/main" val="34536910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5531"/>
          </a:xfrm>
        </p:spPr>
        <p:txBody>
          <a:bodyPr/>
          <a:lstStyle/>
          <a:p>
            <a:r>
              <a:rPr lang="en-US" dirty="0"/>
              <a:t>Overall Performance (31-MAY-2021) – 58.6% Complete</a:t>
            </a:r>
          </a:p>
        </p:txBody>
      </p:sp>
      <p:pic>
        <p:nvPicPr>
          <p:cNvPr id="11" name="Picture 10"/>
          <p:cNvPicPr>
            <a:picLocks noChangeAspect="1"/>
          </p:cNvPicPr>
          <p:nvPr/>
        </p:nvPicPr>
        <p:blipFill>
          <a:blip r:embed="rId2"/>
          <a:stretch>
            <a:fillRect/>
          </a:stretch>
        </p:blipFill>
        <p:spPr>
          <a:xfrm>
            <a:off x="4182951" y="963409"/>
            <a:ext cx="7676816" cy="5115844"/>
          </a:xfrm>
          <a:prstGeom prst="rect">
            <a:avLst/>
          </a:prstGeom>
        </p:spPr>
      </p:pic>
      <p:sp>
        <p:nvSpPr>
          <p:cNvPr id="12" name="Content Placeholder 3"/>
          <p:cNvSpPr txBox="1">
            <a:spLocks/>
          </p:cNvSpPr>
          <p:nvPr/>
        </p:nvSpPr>
        <p:spPr>
          <a:xfrm>
            <a:off x="546896" y="1034981"/>
            <a:ext cx="3636055" cy="2817616"/>
          </a:xfrm>
          <a:prstGeom prst="rect">
            <a:avLst/>
          </a:prstGeom>
          <a:ln>
            <a:noFill/>
          </a:ln>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8925" indent="-288925">
              <a:lnSpc>
                <a:spcPct val="90000"/>
              </a:lnSpc>
              <a:spcBef>
                <a:spcPts val="600"/>
              </a:spcBef>
              <a:buClr>
                <a:schemeClr val="tx1"/>
              </a:buClr>
              <a:buSzPct val="90000"/>
              <a:buFont typeface="Century Gothic" panose="020B0502020202020204" pitchFamily="34" charset="0"/>
              <a:buChar char="•"/>
            </a:pPr>
            <a:r>
              <a:rPr lang="en-US" sz="2000" dirty="0">
                <a:latin typeface="Century Gothic" panose="020B0502020202020204" pitchFamily="34" charset="0"/>
              </a:rPr>
              <a:t>Primary Schedule Variance Drivers are Vacuum Vessels and End Cans – ($1,137K)</a:t>
            </a:r>
          </a:p>
          <a:p>
            <a:pPr marL="288925" indent="-288925">
              <a:lnSpc>
                <a:spcPct val="90000"/>
              </a:lnSpc>
              <a:spcBef>
                <a:spcPts val="600"/>
              </a:spcBef>
              <a:buClr>
                <a:schemeClr val="tx1"/>
              </a:buClr>
              <a:buSzPct val="90000"/>
              <a:buFont typeface="Century Gothic" panose="020B0502020202020204" pitchFamily="34" charset="0"/>
              <a:buChar char="•"/>
            </a:pPr>
            <a:endParaRPr lang="en-US" sz="2000" dirty="0">
              <a:latin typeface="Century Gothic" panose="020B0502020202020204" pitchFamily="34" charset="0"/>
            </a:endParaRPr>
          </a:p>
          <a:p>
            <a:pPr marL="288925" indent="-288925">
              <a:lnSpc>
                <a:spcPct val="90000"/>
              </a:lnSpc>
              <a:spcBef>
                <a:spcPts val="600"/>
              </a:spcBef>
              <a:buClr>
                <a:schemeClr val="tx1"/>
              </a:buClr>
              <a:buSzPct val="90000"/>
              <a:buFont typeface="Century Gothic" panose="020B0502020202020204" pitchFamily="34" charset="0"/>
              <a:buChar char="•"/>
            </a:pPr>
            <a:r>
              <a:rPr lang="en-US" sz="2000" dirty="0">
                <a:latin typeface="Century Gothic" panose="020B0502020202020204" pitchFamily="34" charset="0"/>
              </a:rPr>
              <a:t>Receipt of major components in remainder of FY21 will improve overall SV</a:t>
            </a:r>
          </a:p>
          <a:p>
            <a:pPr marL="288925" indent="-288925">
              <a:lnSpc>
                <a:spcPct val="90000"/>
              </a:lnSpc>
              <a:spcBef>
                <a:spcPts val="600"/>
              </a:spcBef>
              <a:buClr>
                <a:schemeClr val="tx1"/>
              </a:buClr>
              <a:buSzPct val="90000"/>
              <a:buFont typeface="Century Gothic" panose="020B0502020202020204" pitchFamily="34" charset="0"/>
              <a:buChar char="•"/>
            </a:pPr>
            <a:endParaRPr lang="en-US" sz="2000" dirty="0">
              <a:latin typeface="Century Gothic" panose="020B0502020202020204" pitchFamily="34" charset="0"/>
            </a:endParaRPr>
          </a:p>
          <a:p>
            <a:pPr marL="288925" indent="-288925">
              <a:lnSpc>
                <a:spcPct val="90000"/>
              </a:lnSpc>
              <a:spcBef>
                <a:spcPts val="600"/>
              </a:spcBef>
              <a:buClr>
                <a:schemeClr val="tx1"/>
              </a:buClr>
              <a:buSzPct val="90000"/>
              <a:buFont typeface="Century Gothic" panose="020B0502020202020204" pitchFamily="34" charset="0"/>
              <a:buChar char="•"/>
            </a:pPr>
            <a:r>
              <a:rPr lang="en-US" sz="2000" dirty="0">
                <a:latin typeface="Century Gothic" panose="020B0502020202020204" pitchFamily="34" charset="0"/>
              </a:rPr>
              <a:t>Assembly progressing well – tanking and re-testing cavities; offsets delivery SV</a:t>
            </a:r>
          </a:p>
        </p:txBody>
      </p:sp>
      <p:pic>
        <p:nvPicPr>
          <p:cNvPr id="13" name="table"/>
          <p:cNvPicPr>
            <a:picLocks noChangeAspect="1"/>
          </p:cNvPicPr>
          <p:nvPr/>
        </p:nvPicPr>
        <p:blipFill>
          <a:blip r:embed="rId3"/>
          <a:stretch>
            <a:fillRect/>
          </a:stretch>
        </p:blipFill>
        <p:spPr>
          <a:xfrm>
            <a:off x="5377731" y="1501385"/>
            <a:ext cx="3238965" cy="1127760"/>
          </a:xfrm>
          <a:prstGeom prst="rect">
            <a:avLst/>
          </a:prstGeom>
        </p:spPr>
      </p:pic>
      <p:sp>
        <p:nvSpPr>
          <p:cNvPr id="6" name="Rectangle: Rounded Corners 4">
            <a:extLst>
              <a:ext uri="{FF2B5EF4-FFF2-40B4-BE49-F238E27FC236}">
                <a16:creationId xmlns:a16="http://schemas.microsoft.com/office/drawing/2014/main" id="{3A5D35E0-F9B2-4D22-9302-0D8F345B3971}"/>
              </a:ext>
            </a:extLst>
          </p:cNvPr>
          <p:cNvSpPr/>
          <p:nvPr/>
        </p:nvSpPr>
        <p:spPr>
          <a:xfrm>
            <a:off x="9716076" y="140208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4</a:t>
            </a:r>
            <a:r>
              <a:rPr lang="en-US" b="1" dirty="0">
                <a:solidFill>
                  <a:schemeClr val="bg1"/>
                </a:solidFill>
              </a:rPr>
              <a:t>,5</a:t>
            </a:r>
          </a:p>
        </p:txBody>
      </p:sp>
    </p:spTree>
    <p:extLst>
      <p:ext uri="{BB962C8B-B14F-4D97-AF65-F5344CB8AC3E}">
        <p14:creationId xmlns:p14="http://schemas.microsoft.com/office/powerpoint/2010/main" val="40146401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7CBF9-D93D-4A7B-ADF6-041920F924A2}"/>
              </a:ext>
            </a:extLst>
          </p:cNvPr>
          <p:cNvSpPr>
            <a:spLocks noGrp="1"/>
          </p:cNvSpPr>
          <p:nvPr>
            <p:ph type="title"/>
          </p:nvPr>
        </p:nvSpPr>
        <p:spPr/>
        <p:txBody>
          <a:bodyPr/>
          <a:lstStyle/>
          <a:p>
            <a:r>
              <a:rPr lang="en-US" dirty="0"/>
              <a:t>P.03 &amp; P.10.03 – SCL May 2021 Status Summary Schedule</a:t>
            </a:r>
          </a:p>
        </p:txBody>
      </p:sp>
      <p:pic>
        <p:nvPicPr>
          <p:cNvPr id="6" name="Content Placeholder 5">
            <a:extLst>
              <a:ext uri="{FF2B5EF4-FFF2-40B4-BE49-F238E27FC236}">
                <a16:creationId xmlns:a16="http://schemas.microsoft.com/office/drawing/2014/main" id="{26EE3295-0DF7-4B7B-8E6B-0DAA8B343A19}"/>
              </a:ext>
            </a:extLst>
          </p:cNvPr>
          <p:cNvPicPr>
            <a:picLocks noGrp="1" noChangeAspect="1"/>
          </p:cNvPicPr>
          <p:nvPr>
            <p:ph idx="1"/>
          </p:nvPr>
        </p:nvPicPr>
        <p:blipFill>
          <a:blip r:embed="rId2"/>
          <a:stretch>
            <a:fillRect/>
          </a:stretch>
        </p:blipFill>
        <p:spPr>
          <a:xfrm>
            <a:off x="2322837" y="947738"/>
            <a:ext cx="7679676" cy="5354637"/>
          </a:xfrm>
          <a:prstGeom prst="rect">
            <a:avLst/>
          </a:prstGeom>
        </p:spPr>
      </p:pic>
      <p:sp>
        <p:nvSpPr>
          <p:cNvPr id="4" name="Oval 3"/>
          <p:cNvSpPr/>
          <p:nvPr/>
        </p:nvSpPr>
        <p:spPr>
          <a:xfrm>
            <a:off x="2080260" y="1539240"/>
            <a:ext cx="4564380" cy="2125980"/>
          </a:xfrm>
          <a:prstGeom prst="ellipse">
            <a:avLst/>
          </a:prstGeom>
          <a:noFill/>
          <a:ln w="38100">
            <a:solidFill>
              <a:srgbClr val="C0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 name="Rectangle: Rounded Corners 4">
            <a:extLst>
              <a:ext uri="{FF2B5EF4-FFF2-40B4-BE49-F238E27FC236}">
                <a16:creationId xmlns:a16="http://schemas.microsoft.com/office/drawing/2014/main" id="{3A5D35E0-F9B2-4D22-9302-0D8F345B3971}"/>
              </a:ext>
            </a:extLst>
          </p:cNvPr>
          <p:cNvSpPr/>
          <p:nvPr/>
        </p:nvSpPr>
        <p:spPr>
          <a:xfrm>
            <a:off x="10123517" y="1183433"/>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4</a:t>
            </a:r>
            <a:endParaRPr lang="en-US" b="1" dirty="0">
              <a:solidFill>
                <a:schemeClr val="bg1"/>
              </a:solidFill>
            </a:endParaRPr>
          </a:p>
        </p:txBody>
      </p:sp>
    </p:spTree>
    <p:extLst>
      <p:ext uri="{BB962C8B-B14F-4D97-AF65-F5344CB8AC3E}">
        <p14:creationId xmlns:p14="http://schemas.microsoft.com/office/powerpoint/2010/main" val="31285633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8938822" cy="539496"/>
          </a:xfrm>
        </p:spPr>
        <p:txBody>
          <a:bodyPr/>
          <a:lstStyle/>
          <a:p>
            <a:r>
              <a:rPr lang="en-US" dirty="0"/>
              <a:t>Schedule Milestones – Partner Lab Scope</a:t>
            </a:r>
          </a:p>
        </p:txBody>
      </p:sp>
      <p:sp>
        <p:nvSpPr>
          <p:cNvPr id="3" name="Content Placeholder 2"/>
          <p:cNvSpPr>
            <a:spLocks noGrp="1"/>
          </p:cNvSpPr>
          <p:nvPr>
            <p:ph idx="1"/>
          </p:nvPr>
        </p:nvSpPr>
        <p:spPr>
          <a:xfrm>
            <a:off x="503681" y="910782"/>
            <a:ext cx="3377186" cy="4520184"/>
          </a:xfrm>
        </p:spPr>
        <p:txBody>
          <a:bodyPr/>
          <a:lstStyle/>
          <a:p>
            <a:r>
              <a:rPr lang="en-US" sz="2400" dirty="0"/>
              <a:t>Advance CM deliveries as risk mitigation for installation</a:t>
            </a:r>
          </a:p>
          <a:p>
            <a:endParaRPr lang="en-US" sz="2400" dirty="0"/>
          </a:p>
          <a:p>
            <a:r>
              <a:rPr lang="en-US" sz="2400" dirty="0"/>
              <a:t>3 CMs delivered to ORNL </a:t>
            </a:r>
            <a:r>
              <a:rPr lang="en-US" sz="2400" u="sng" dirty="0"/>
              <a:t>ready for testing</a:t>
            </a:r>
            <a:r>
              <a:rPr lang="en-US" sz="2400" dirty="0"/>
              <a:t> prior to 1</a:t>
            </a:r>
            <a:r>
              <a:rPr lang="en-US" sz="2400" baseline="30000" dirty="0"/>
              <a:t>st</a:t>
            </a:r>
            <a:r>
              <a:rPr lang="en-US" sz="2400" dirty="0"/>
              <a:t> down and 3 CMs prior to 2</a:t>
            </a:r>
            <a:r>
              <a:rPr lang="en-US" sz="2400" baseline="30000" dirty="0"/>
              <a:t>nd</a:t>
            </a:r>
            <a:r>
              <a:rPr lang="en-US" sz="2400" dirty="0"/>
              <a:t> down</a:t>
            </a:r>
          </a:p>
        </p:txBody>
      </p:sp>
      <p:sp>
        <p:nvSpPr>
          <p:cNvPr id="5" name="Rectangle: Rounded Corners 4">
            <a:extLst>
              <a:ext uri="{FF2B5EF4-FFF2-40B4-BE49-F238E27FC236}">
                <a16:creationId xmlns:a16="http://schemas.microsoft.com/office/drawing/2014/main" id="{5CEE2D0F-D388-4FDC-B3BF-C3647B449BA3}"/>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a:t>
            </a:r>
            <a:r>
              <a:rPr lang="en-US" b="1" dirty="0">
                <a:solidFill>
                  <a:schemeClr val="bg1"/>
                </a:solidFill>
              </a:rPr>
              <a:t>4</a:t>
            </a:r>
          </a:p>
        </p:txBody>
      </p:sp>
      <p:pic>
        <p:nvPicPr>
          <p:cNvPr id="6" name="Picture 5"/>
          <p:cNvPicPr>
            <a:picLocks noChangeAspect="1"/>
          </p:cNvPicPr>
          <p:nvPr/>
        </p:nvPicPr>
        <p:blipFill rotWithShape="1">
          <a:blip r:embed="rId2"/>
          <a:srcRect t="8762"/>
          <a:stretch/>
        </p:blipFill>
        <p:spPr>
          <a:xfrm>
            <a:off x="4455302" y="910782"/>
            <a:ext cx="5502614" cy="5357398"/>
          </a:xfrm>
          <a:prstGeom prst="rect">
            <a:avLst/>
          </a:prstGeom>
        </p:spPr>
      </p:pic>
    </p:spTree>
    <p:extLst>
      <p:ext uri="{BB962C8B-B14F-4D97-AF65-F5344CB8AC3E}">
        <p14:creationId xmlns:p14="http://schemas.microsoft.com/office/powerpoint/2010/main" val="35616113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Overall Schedule</a:t>
            </a:r>
          </a:p>
        </p:txBody>
      </p:sp>
      <p:sp>
        <p:nvSpPr>
          <p:cNvPr id="7" name="Content Placeholder 5"/>
          <p:cNvSpPr txBox="1">
            <a:spLocks/>
          </p:cNvSpPr>
          <p:nvPr/>
        </p:nvSpPr>
        <p:spPr>
          <a:xfrm>
            <a:off x="308918" y="966055"/>
            <a:ext cx="11242105" cy="53816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noProof="0" dirty="0">
                <a:solidFill>
                  <a:srgbClr val="000000"/>
                </a:solidFill>
                <a:latin typeface="+mn-lt"/>
              </a:rPr>
              <a:t>On track to deliver CMs next year with first delivery in Feb 2022</a:t>
            </a:r>
            <a:endParaRPr kumimoji="0" lang="en-US" b="0" i="0" u="none" strike="noStrike" kern="1200" cap="none" spc="0" normalizeH="0" baseline="0" noProof="0" dirty="0">
              <a:ln>
                <a:noFill/>
              </a:ln>
              <a:solidFill>
                <a:srgbClr val="000000"/>
              </a:solidFill>
              <a:effectLst/>
              <a:uLnTx/>
              <a:uFillTx/>
              <a:latin typeface="+mn-lt"/>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JLab added 8</a:t>
            </a:r>
            <a:r>
              <a:rPr kumimoji="0" lang="en-US" b="0" i="0" u="none" strike="noStrike" kern="1200" cap="none" spc="0" normalizeH="0" baseline="30000" noProof="0" dirty="0">
                <a:ln>
                  <a:noFill/>
                </a:ln>
                <a:solidFill>
                  <a:srgbClr val="000000"/>
                </a:solidFill>
                <a:effectLst/>
                <a:uLnTx/>
                <a:uFillTx/>
                <a:latin typeface="+mn-lt"/>
                <a:ea typeface="+mn-ea"/>
                <a:cs typeface="Arial" panose="020B0604020202020204" pitchFamily="34" charset="0"/>
              </a:rPr>
              <a:t>th</a:t>
            </a:r>
            <a:r>
              <a:rPr kumimoji="0" lang="en-US"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 CM to baseline schedule via BCR in April 2021</a:t>
            </a:r>
          </a:p>
        </p:txBody>
      </p:sp>
      <p:sp>
        <p:nvSpPr>
          <p:cNvPr id="5" name="Rectangle: Rounded Corners 4">
            <a:extLst>
              <a:ext uri="{FF2B5EF4-FFF2-40B4-BE49-F238E27FC236}">
                <a16:creationId xmlns:a16="http://schemas.microsoft.com/office/drawing/2014/main" id="{5CEE2D0F-D388-4FDC-B3BF-C3647B449BA3}"/>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a:t>
            </a:r>
            <a:r>
              <a:rPr lang="en-US" b="1" dirty="0">
                <a:solidFill>
                  <a:schemeClr val="bg1"/>
                </a:solidFill>
              </a:rPr>
              <a:t>4</a:t>
            </a:r>
          </a:p>
        </p:txBody>
      </p:sp>
      <p:pic>
        <p:nvPicPr>
          <p:cNvPr id="3" name="Picture 2"/>
          <p:cNvPicPr>
            <a:picLocks noChangeAspect="1"/>
          </p:cNvPicPr>
          <p:nvPr/>
        </p:nvPicPr>
        <p:blipFill>
          <a:blip r:embed="rId2"/>
          <a:stretch>
            <a:fillRect/>
          </a:stretch>
        </p:blipFill>
        <p:spPr>
          <a:xfrm>
            <a:off x="652222" y="2676706"/>
            <a:ext cx="6417931" cy="3489614"/>
          </a:xfrm>
          <a:prstGeom prst="rect">
            <a:avLst/>
          </a:prstGeom>
        </p:spPr>
      </p:pic>
      <p:pic>
        <p:nvPicPr>
          <p:cNvPr id="4" name="Picture 3"/>
          <p:cNvPicPr>
            <a:picLocks noChangeAspect="1"/>
          </p:cNvPicPr>
          <p:nvPr/>
        </p:nvPicPr>
        <p:blipFill>
          <a:blip r:embed="rId3"/>
          <a:stretch>
            <a:fillRect/>
          </a:stretch>
        </p:blipFill>
        <p:spPr>
          <a:xfrm>
            <a:off x="4835566" y="1963274"/>
            <a:ext cx="7206644" cy="2397712"/>
          </a:xfrm>
          <a:prstGeom prst="rect">
            <a:avLst/>
          </a:prstGeom>
        </p:spPr>
      </p:pic>
    </p:spTree>
    <p:extLst>
      <p:ext uri="{BB962C8B-B14F-4D97-AF65-F5344CB8AC3E}">
        <p14:creationId xmlns:p14="http://schemas.microsoft.com/office/powerpoint/2010/main" val="2275631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9291749" cy="539496"/>
          </a:xfrm>
        </p:spPr>
        <p:txBody>
          <a:bodyPr/>
          <a:lstStyle/>
          <a:p>
            <a:r>
              <a:rPr lang="en-US" dirty="0"/>
              <a:t>Scope – P.2.3 Cryomodules Integration</a:t>
            </a:r>
          </a:p>
        </p:txBody>
      </p:sp>
      <p:sp>
        <p:nvSpPr>
          <p:cNvPr id="3" name="Content Placeholder 2"/>
          <p:cNvSpPr>
            <a:spLocks noGrp="1"/>
          </p:cNvSpPr>
          <p:nvPr>
            <p:ph idx="1"/>
          </p:nvPr>
        </p:nvSpPr>
        <p:spPr/>
        <p:txBody>
          <a:bodyPr/>
          <a:lstStyle/>
          <a:p>
            <a:pPr marL="0" indent="0">
              <a:buNone/>
            </a:pPr>
            <a:r>
              <a:rPr lang="en-US" sz="2400" dirty="0"/>
              <a:t>Original procurement scope was included in CD-3B</a:t>
            </a:r>
          </a:p>
          <a:p>
            <a:pPr marL="0" indent="0">
              <a:buNone/>
            </a:pPr>
            <a:r>
              <a:rPr lang="en-US" sz="2400" dirty="0">
                <a:solidFill>
                  <a:srgbClr val="00B050"/>
                </a:solidFill>
              </a:rPr>
              <a:t>Scope changed to include an additional 8</a:t>
            </a:r>
            <a:r>
              <a:rPr lang="en-US" sz="2400" baseline="30000" dirty="0">
                <a:solidFill>
                  <a:srgbClr val="00B050"/>
                </a:solidFill>
              </a:rPr>
              <a:t>th</a:t>
            </a:r>
            <a:r>
              <a:rPr lang="en-US" sz="2400" dirty="0">
                <a:solidFill>
                  <a:srgbClr val="00B050"/>
                </a:solidFill>
              </a:rPr>
              <a:t> </a:t>
            </a:r>
            <a:r>
              <a:rPr lang="en-US" sz="2400" dirty="0" err="1">
                <a:solidFill>
                  <a:srgbClr val="00B050"/>
                </a:solidFill>
              </a:rPr>
              <a:t>cryomodule</a:t>
            </a:r>
            <a:endParaRPr lang="en-US" sz="2400" dirty="0">
              <a:solidFill>
                <a:srgbClr val="00B050"/>
              </a:solidFill>
            </a:endParaRPr>
          </a:p>
          <a:p>
            <a:pPr marL="0" indent="0">
              <a:buNone/>
            </a:pPr>
            <a:endParaRPr lang="en-US" sz="2400" dirty="0"/>
          </a:p>
          <a:p>
            <a:pPr>
              <a:spcAft>
                <a:spcPts val="600"/>
              </a:spcAft>
              <a:buFont typeface="Wingdings" panose="05000000000000000000" pitchFamily="2" charset="2"/>
              <a:buChar char="ü"/>
            </a:pPr>
            <a:r>
              <a:rPr lang="en-US" sz="2400" dirty="0"/>
              <a:t>Design high-beta </a:t>
            </a:r>
            <a:r>
              <a:rPr lang="en-US" sz="2400" dirty="0" err="1"/>
              <a:t>cryomodule</a:t>
            </a:r>
            <a:r>
              <a:rPr lang="en-US" sz="2400" dirty="0"/>
              <a:t> and associated tooling</a:t>
            </a:r>
          </a:p>
          <a:p>
            <a:pPr lvl="1">
              <a:spcAft>
                <a:spcPts val="600"/>
              </a:spcAft>
              <a:buFont typeface="Wingdings" panose="05000000000000000000" pitchFamily="2" charset="2"/>
              <a:buChar char="ü"/>
            </a:pPr>
            <a:r>
              <a:rPr lang="en-US" sz="2200" dirty="0"/>
              <a:t>Includes assembly and shipping tooling</a:t>
            </a:r>
          </a:p>
          <a:p>
            <a:pPr>
              <a:spcAft>
                <a:spcPts val="600"/>
              </a:spcAft>
            </a:pPr>
            <a:r>
              <a:rPr lang="en-US" sz="2400" dirty="0"/>
              <a:t>Procure components</a:t>
            </a:r>
          </a:p>
          <a:p>
            <a:pPr lvl="1">
              <a:spcAft>
                <a:spcPts val="600"/>
              </a:spcAft>
            </a:pPr>
            <a:r>
              <a:rPr lang="en-US" sz="2200" dirty="0"/>
              <a:t>Entire </a:t>
            </a:r>
            <a:r>
              <a:rPr lang="en-US" sz="2200" dirty="0" err="1"/>
              <a:t>cryomodule</a:t>
            </a:r>
            <a:r>
              <a:rPr lang="en-US" sz="2200" dirty="0"/>
              <a:t> bill of materials except for cavities and couplers</a:t>
            </a:r>
          </a:p>
          <a:p>
            <a:pPr>
              <a:spcAft>
                <a:spcPts val="600"/>
              </a:spcAft>
            </a:pPr>
            <a:r>
              <a:rPr lang="en-US" sz="2400" dirty="0"/>
              <a:t>Receive and inspect components</a:t>
            </a:r>
          </a:p>
          <a:p>
            <a:pPr>
              <a:spcAft>
                <a:spcPts val="600"/>
              </a:spcAft>
            </a:pPr>
            <a:r>
              <a:rPr lang="en-US" sz="2400" dirty="0"/>
              <a:t>Qualify (32) cavities; install helium vessels</a:t>
            </a:r>
          </a:p>
          <a:p>
            <a:pPr>
              <a:spcAft>
                <a:spcPts val="600"/>
              </a:spcAft>
            </a:pPr>
            <a:r>
              <a:rPr lang="en-US" sz="2400" dirty="0"/>
              <a:t>Assemble (8) cavity strings</a:t>
            </a:r>
          </a:p>
          <a:p>
            <a:pPr>
              <a:spcAft>
                <a:spcPts val="600"/>
              </a:spcAft>
            </a:pPr>
            <a:r>
              <a:rPr lang="en-US" sz="2400" dirty="0"/>
              <a:t>Assemble and test (8) cryomodules</a:t>
            </a:r>
          </a:p>
          <a:p>
            <a:pPr>
              <a:spcAft>
                <a:spcPts val="600"/>
              </a:spcAft>
            </a:pPr>
            <a:r>
              <a:rPr lang="en-US" sz="2400" dirty="0"/>
              <a:t>Ship (8) cryomodules from JLab to ORNL / SNS </a:t>
            </a:r>
          </a:p>
          <a:p>
            <a:endParaRPr lang="en-US" dirty="0"/>
          </a:p>
        </p:txBody>
      </p:sp>
      <p:sp>
        <p:nvSpPr>
          <p:cNvPr id="4" name="Rectangle: Rounded Corners 3">
            <a:extLst>
              <a:ext uri="{FF2B5EF4-FFF2-40B4-BE49-F238E27FC236}">
                <a16:creationId xmlns:a16="http://schemas.microsoft.com/office/drawing/2014/main" id="{5EF8CE55-CF6C-4EEF-B8A2-23AE73F5482A}"/>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a:t>
            </a:r>
            <a:r>
              <a:rPr lang="en-US" b="1" dirty="0">
                <a:solidFill>
                  <a:schemeClr val="bg1"/>
                </a:solidFill>
              </a:rPr>
              <a:t>1</a:t>
            </a:r>
          </a:p>
        </p:txBody>
      </p:sp>
    </p:spTree>
    <p:extLst>
      <p:ext uri="{BB962C8B-B14F-4D97-AF65-F5344CB8AC3E}">
        <p14:creationId xmlns:p14="http://schemas.microsoft.com/office/powerpoint/2010/main" val="25357866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50533" y="867371"/>
            <a:ext cx="7548275" cy="5476616"/>
          </a:xfrm>
          <a:prstGeom prst="rect">
            <a:avLst/>
          </a:prstGeom>
        </p:spPr>
      </p:pic>
      <p:sp>
        <p:nvSpPr>
          <p:cNvPr id="2" name="Title 1"/>
          <p:cNvSpPr>
            <a:spLocks noGrp="1"/>
          </p:cNvSpPr>
          <p:nvPr>
            <p:ph type="title"/>
          </p:nvPr>
        </p:nvSpPr>
        <p:spPr/>
        <p:txBody>
          <a:bodyPr/>
          <a:lstStyle/>
          <a:p>
            <a:r>
              <a:rPr lang="en-US" dirty="0"/>
              <a:t>Labor Profile – Peaks at 27 FTEs during FY 22</a:t>
            </a:r>
          </a:p>
        </p:txBody>
      </p:sp>
      <p:sp>
        <p:nvSpPr>
          <p:cNvPr id="7" name="Rectangle: Rounded Corners 6">
            <a:extLst>
              <a:ext uri="{FF2B5EF4-FFF2-40B4-BE49-F238E27FC236}">
                <a16:creationId xmlns:a16="http://schemas.microsoft.com/office/drawing/2014/main" id="{DBA94AF0-3302-4FD1-B7F5-D60253EFF8E3}"/>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a:t>
            </a:r>
            <a:r>
              <a:rPr lang="en-US" b="1" dirty="0">
                <a:solidFill>
                  <a:schemeClr val="bg1"/>
                </a:solidFill>
              </a:rPr>
              <a:t>4,5</a:t>
            </a:r>
          </a:p>
        </p:txBody>
      </p:sp>
      <p:sp>
        <p:nvSpPr>
          <p:cNvPr id="4" name="TextBox 3"/>
          <p:cNvSpPr txBox="1"/>
          <p:nvPr/>
        </p:nvSpPr>
        <p:spPr>
          <a:xfrm>
            <a:off x="2749987" y="4940621"/>
            <a:ext cx="1223736" cy="343140"/>
          </a:xfrm>
          <a:prstGeom prst="rect">
            <a:avLst/>
          </a:prstGeom>
          <a:solidFill>
            <a:schemeClr val="accent2"/>
          </a:solidFill>
        </p:spPr>
        <p:txBody>
          <a:bodyPr wrap="square" rtlCol="0">
            <a:spAutoFit/>
          </a:bodyPr>
          <a:lstStyle/>
          <a:p>
            <a:pPr algn="ctr">
              <a:lnSpc>
                <a:spcPct val="90000"/>
              </a:lnSpc>
            </a:pPr>
            <a:r>
              <a:rPr lang="en-US" dirty="0">
                <a:latin typeface="+mn-lt"/>
              </a:rPr>
              <a:t>Design</a:t>
            </a:r>
          </a:p>
        </p:txBody>
      </p:sp>
      <p:sp>
        <p:nvSpPr>
          <p:cNvPr id="9" name="TextBox 8"/>
          <p:cNvSpPr txBox="1"/>
          <p:nvPr/>
        </p:nvSpPr>
        <p:spPr>
          <a:xfrm>
            <a:off x="3810384" y="4521918"/>
            <a:ext cx="2790714" cy="343140"/>
          </a:xfrm>
          <a:prstGeom prst="rect">
            <a:avLst/>
          </a:prstGeom>
          <a:solidFill>
            <a:schemeClr val="accent2"/>
          </a:solidFill>
        </p:spPr>
        <p:txBody>
          <a:bodyPr wrap="square" rtlCol="0">
            <a:spAutoFit/>
          </a:bodyPr>
          <a:lstStyle/>
          <a:p>
            <a:pPr algn="ctr">
              <a:lnSpc>
                <a:spcPct val="90000"/>
              </a:lnSpc>
            </a:pPr>
            <a:r>
              <a:rPr lang="en-US" dirty="0">
                <a:latin typeface="+mn-lt"/>
              </a:rPr>
              <a:t>Procurement</a:t>
            </a:r>
          </a:p>
        </p:txBody>
      </p:sp>
      <p:sp>
        <p:nvSpPr>
          <p:cNvPr id="10" name="TextBox 9"/>
          <p:cNvSpPr txBox="1"/>
          <p:nvPr/>
        </p:nvSpPr>
        <p:spPr>
          <a:xfrm>
            <a:off x="4978358" y="3667941"/>
            <a:ext cx="2813812" cy="343140"/>
          </a:xfrm>
          <a:prstGeom prst="rect">
            <a:avLst/>
          </a:prstGeom>
          <a:solidFill>
            <a:schemeClr val="accent2"/>
          </a:solidFill>
        </p:spPr>
        <p:txBody>
          <a:bodyPr wrap="square" rtlCol="0">
            <a:spAutoFit/>
          </a:bodyPr>
          <a:lstStyle/>
          <a:p>
            <a:pPr algn="ctr">
              <a:lnSpc>
                <a:spcPct val="90000"/>
              </a:lnSpc>
            </a:pPr>
            <a:r>
              <a:rPr lang="en-US" dirty="0">
                <a:latin typeface="+mn-lt"/>
              </a:rPr>
              <a:t>CM Assembly</a:t>
            </a:r>
          </a:p>
        </p:txBody>
      </p:sp>
      <p:sp>
        <p:nvSpPr>
          <p:cNvPr id="12" name="TextBox 11"/>
          <p:cNvSpPr txBox="1"/>
          <p:nvPr/>
        </p:nvSpPr>
        <p:spPr>
          <a:xfrm>
            <a:off x="4580709" y="4099472"/>
            <a:ext cx="1384663" cy="313932"/>
          </a:xfrm>
          <a:prstGeom prst="rect">
            <a:avLst/>
          </a:prstGeom>
          <a:solidFill>
            <a:schemeClr val="accent2"/>
          </a:solidFill>
        </p:spPr>
        <p:txBody>
          <a:bodyPr wrap="square" rtlCol="0">
            <a:spAutoFit/>
          </a:bodyPr>
          <a:lstStyle/>
          <a:p>
            <a:pPr algn="ctr">
              <a:lnSpc>
                <a:spcPct val="90000"/>
              </a:lnSpc>
            </a:pPr>
            <a:r>
              <a:rPr lang="en-US" sz="1600" dirty="0">
                <a:latin typeface="+mn-lt"/>
              </a:rPr>
              <a:t>Cavity </a:t>
            </a:r>
            <a:r>
              <a:rPr lang="en-US" sz="1600" dirty="0" err="1">
                <a:latin typeface="+mn-lt"/>
              </a:rPr>
              <a:t>Qual</a:t>
            </a:r>
            <a:endParaRPr lang="en-US" sz="1600" dirty="0">
              <a:latin typeface="+mn-lt"/>
            </a:endParaRPr>
          </a:p>
        </p:txBody>
      </p:sp>
      <p:sp>
        <p:nvSpPr>
          <p:cNvPr id="5" name="TextBox 4"/>
          <p:cNvSpPr txBox="1"/>
          <p:nvPr/>
        </p:nvSpPr>
        <p:spPr>
          <a:xfrm>
            <a:off x="2749986" y="1685480"/>
            <a:ext cx="2875985" cy="1094338"/>
          </a:xfrm>
          <a:prstGeom prst="rect">
            <a:avLst/>
          </a:prstGeom>
          <a:solidFill>
            <a:schemeClr val="accent2"/>
          </a:solidFill>
          <a:ln>
            <a:solidFill>
              <a:schemeClr val="bg2"/>
            </a:solidFill>
          </a:ln>
        </p:spPr>
        <p:txBody>
          <a:bodyPr wrap="square" rtlCol="0">
            <a:spAutoFit/>
          </a:bodyPr>
          <a:lstStyle/>
          <a:p>
            <a:pPr algn="l">
              <a:lnSpc>
                <a:spcPct val="90000"/>
              </a:lnSpc>
            </a:pPr>
            <a:r>
              <a:rPr lang="en-US" dirty="0">
                <a:latin typeface="+mn-lt"/>
              </a:rPr>
              <a:t>For comparison, LCLS-II (21 CMs, 4 </a:t>
            </a:r>
            <a:r>
              <a:rPr lang="en-US" dirty="0" err="1">
                <a:latin typeface="+mn-lt"/>
              </a:rPr>
              <a:t>yrs</a:t>
            </a:r>
            <a:r>
              <a:rPr lang="en-US" dirty="0">
                <a:latin typeface="+mn-lt"/>
              </a:rPr>
              <a:t>) averages 45 FTEs during full production</a:t>
            </a:r>
          </a:p>
        </p:txBody>
      </p:sp>
    </p:spTree>
    <p:extLst>
      <p:ext uri="{BB962C8B-B14F-4D97-AF65-F5344CB8AC3E}">
        <p14:creationId xmlns:p14="http://schemas.microsoft.com/office/powerpoint/2010/main" val="28266324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Schedule Impact due to COVID-19 at JLab</a:t>
            </a:r>
          </a:p>
        </p:txBody>
      </p:sp>
      <p:sp>
        <p:nvSpPr>
          <p:cNvPr id="3" name="Content Placeholder 2"/>
          <p:cNvSpPr>
            <a:spLocks noGrp="1"/>
          </p:cNvSpPr>
          <p:nvPr>
            <p:ph idx="1"/>
          </p:nvPr>
        </p:nvSpPr>
        <p:spPr>
          <a:xfrm>
            <a:off x="429767" y="813816"/>
            <a:ext cx="11631604" cy="5812895"/>
          </a:xfrm>
        </p:spPr>
        <p:txBody>
          <a:bodyPr>
            <a:normAutofit fontScale="85000" lnSpcReduction="10000"/>
          </a:bodyPr>
          <a:lstStyle/>
          <a:p>
            <a:pPr>
              <a:lnSpc>
                <a:spcPct val="120000"/>
              </a:lnSpc>
            </a:pPr>
            <a:r>
              <a:rPr lang="en-US" sz="2600" dirty="0"/>
              <a:t>Procurement phase progressed quite well</a:t>
            </a:r>
          </a:p>
          <a:p>
            <a:pPr lvl="1">
              <a:lnSpc>
                <a:spcPct val="120000"/>
              </a:lnSpc>
            </a:pPr>
            <a:r>
              <a:rPr lang="en-US" sz="2100" dirty="0"/>
              <a:t>Tracked impacts to delivery schedules for Vacuum Vessels and End Cans</a:t>
            </a:r>
          </a:p>
          <a:p>
            <a:pPr lvl="1">
              <a:lnSpc>
                <a:spcPct val="120000"/>
              </a:lnSpc>
            </a:pPr>
            <a:r>
              <a:rPr lang="en-US" sz="2100" dirty="0"/>
              <a:t>Managing vendors via </a:t>
            </a:r>
            <a:r>
              <a:rPr lang="en-US" sz="2100" dirty="0" err="1"/>
              <a:t>telecons</a:t>
            </a:r>
            <a:r>
              <a:rPr lang="en-US" sz="2100" dirty="0"/>
              <a:t>, emails, VCs as usual; No site visits in the last year</a:t>
            </a:r>
          </a:p>
          <a:p>
            <a:pPr lvl="1">
              <a:lnSpc>
                <a:spcPct val="120000"/>
              </a:lnSpc>
            </a:pPr>
            <a:r>
              <a:rPr lang="en-US" sz="2100" dirty="0"/>
              <a:t>Only two vendors reported COVID-related interruptions to operations</a:t>
            </a:r>
          </a:p>
          <a:p>
            <a:pPr>
              <a:lnSpc>
                <a:spcPct val="120000"/>
              </a:lnSpc>
            </a:pPr>
            <a:r>
              <a:rPr lang="en-US" sz="2600" dirty="0"/>
              <a:t>Jefferson Lab shutdown operations on 17-March-2020 (MEDCON6)</a:t>
            </a:r>
          </a:p>
          <a:p>
            <a:pPr lvl="1">
              <a:lnSpc>
                <a:spcPct val="120000"/>
              </a:lnSpc>
            </a:pPr>
            <a:r>
              <a:rPr lang="en-US" sz="2100" dirty="0"/>
              <a:t>Entire PPU team is working remotely on procurements and production preparations</a:t>
            </a:r>
          </a:p>
          <a:p>
            <a:pPr lvl="1">
              <a:lnSpc>
                <a:spcPct val="120000"/>
              </a:lnSpc>
            </a:pPr>
            <a:r>
              <a:rPr lang="en-US" sz="2100" dirty="0"/>
              <a:t>Procedures modified in order to receive components</a:t>
            </a:r>
          </a:p>
          <a:p>
            <a:pPr>
              <a:lnSpc>
                <a:spcPct val="120000"/>
              </a:lnSpc>
            </a:pPr>
            <a:r>
              <a:rPr lang="en-US" sz="2600" dirty="0"/>
              <a:t>Select staff returned to work as operations resumed – 15-June-2020 (MEDCON5)</a:t>
            </a:r>
          </a:p>
          <a:p>
            <a:pPr lvl="1">
              <a:lnSpc>
                <a:spcPct val="120000"/>
              </a:lnSpc>
            </a:pPr>
            <a:r>
              <a:rPr lang="en-US" sz="2100" dirty="0"/>
              <a:t>Lab management executed plans for PPE and social distancing</a:t>
            </a:r>
          </a:p>
          <a:p>
            <a:pPr lvl="1">
              <a:lnSpc>
                <a:spcPct val="120000"/>
              </a:lnSpc>
            </a:pPr>
            <a:r>
              <a:rPr lang="en-US" sz="2100" dirty="0"/>
              <a:t>PPU team reviewed and defined work requiring PPE related to cavity test &amp; CM assembly</a:t>
            </a:r>
          </a:p>
          <a:p>
            <a:pPr lvl="1">
              <a:lnSpc>
                <a:spcPct val="120000"/>
              </a:lnSpc>
            </a:pPr>
            <a:r>
              <a:rPr lang="en-US" sz="2100" dirty="0"/>
              <a:t>Essential workers that handle, inspect, assemble and test hardware allowed on-site</a:t>
            </a:r>
          </a:p>
          <a:p>
            <a:pPr>
              <a:lnSpc>
                <a:spcPct val="120000"/>
              </a:lnSpc>
            </a:pPr>
            <a:r>
              <a:rPr lang="en-US" sz="2500" dirty="0"/>
              <a:t>More staff returned to work consistent with State Directives - 7-JUNE-2021 (MEDCON4)</a:t>
            </a:r>
          </a:p>
          <a:p>
            <a:pPr lvl="1">
              <a:lnSpc>
                <a:spcPct val="120000"/>
              </a:lnSpc>
            </a:pPr>
            <a:r>
              <a:rPr lang="en-US" sz="2100" dirty="0"/>
              <a:t>Users, visitors and students allowed on-site in addition to essential workers</a:t>
            </a:r>
          </a:p>
          <a:p>
            <a:pPr lvl="1">
              <a:lnSpc>
                <a:spcPct val="120000"/>
              </a:lnSpc>
            </a:pPr>
            <a:r>
              <a:rPr lang="en-US" sz="2100" dirty="0"/>
              <a:t>Staff who can effectively work remotely will continue to do so</a:t>
            </a:r>
          </a:p>
          <a:p>
            <a:pPr lvl="1"/>
            <a:endParaRPr lang="en-US" dirty="0"/>
          </a:p>
        </p:txBody>
      </p:sp>
      <p:sp>
        <p:nvSpPr>
          <p:cNvPr id="4" name="Rectangle: Rounded Corners 3">
            <a:extLst>
              <a:ext uri="{FF2B5EF4-FFF2-40B4-BE49-F238E27FC236}">
                <a16:creationId xmlns:a16="http://schemas.microsoft.com/office/drawing/2014/main" id="{5BDE4839-EE29-408A-9D2D-B27294B8EDF1}"/>
              </a:ext>
            </a:extLst>
          </p:cNvPr>
          <p:cNvSpPr/>
          <p:nvPr/>
        </p:nvSpPr>
        <p:spPr>
          <a:xfrm>
            <a:off x="10087761" y="365125"/>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a:t>
            </a:r>
            <a:r>
              <a:rPr lang="en-US" b="1" dirty="0">
                <a:solidFill>
                  <a:schemeClr val="bg1"/>
                </a:solidFill>
              </a:rPr>
              <a:t>4,5</a:t>
            </a:r>
          </a:p>
        </p:txBody>
      </p:sp>
    </p:spTree>
    <p:extLst>
      <p:ext uri="{BB962C8B-B14F-4D97-AF65-F5344CB8AC3E}">
        <p14:creationId xmlns:p14="http://schemas.microsoft.com/office/powerpoint/2010/main" val="42673953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3D9D71B2-A233-48E4-AFA1-AA37F2C8A3D8}"/>
              </a:ext>
            </a:extLst>
          </p:cNvPr>
          <p:cNvSpPr txBox="1">
            <a:spLocks/>
          </p:cNvSpPr>
          <p:nvPr/>
        </p:nvSpPr>
        <p:spPr>
          <a:xfrm>
            <a:off x="843607" y="4383049"/>
            <a:ext cx="11235181" cy="1994149"/>
          </a:xfrm>
          <a:prstGeom prst="rect">
            <a:avLst/>
          </a:prstGeom>
        </p:spPr>
        <p:txBody>
          <a:bodyPr numCol="2"/>
          <a:lstStyle>
            <a:lvl1pPr marL="287338" indent="-287338"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t>Six active risks identified</a:t>
            </a:r>
          </a:p>
          <a:p>
            <a:pPr lvl="1"/>
            <a:r>
              <a:rPr lang="en-US" sz="1800" dirty="0"/>
              <a:t>Three retired, two realized</a:t>
            </a:r>
          </a:p>
          <a:p>
            <a:pPr lvl="1"/>
            <a:r>
              <a:rPr lang="en-US" sz="1800" dirty="0"/>
              <a:t>Pre-mitigated ranking: 2 Low, 4 Medium</a:t>
            </a:r>
          </a:p>
          <a:p>
            <a:pPr lvl="1"/>
            <a:r>
              <a:rPr lang="en-US" sz="1800" dirty="0"/>
              <a:t>Post-mitigated ranking: 6 Low</a:t>
            </a:r>
          </a:p>
          <a:p>
            <a:r>
              <a:rPr lang="en-US" sz="2000" dirty="0"/>
              <a:t>High Risks</a:t>
            </a:r>
          </a:p>
          <a:p>
            <a:pPr lvl="1"/>
            <a:r>
              <a:rPr lang="en-US" sz="1800" dirty="0"/>
              <a:t>No high risks identified</a:t>
            </a:r>
          </a:p>
          <a:p>
            <a:r>
              <a:rPr lang="en-US" sz="2000" dirty="0"/>
              <a:t>Key risk categories analyzed</a:t>
            </a:r>
          </a:p>
          <a:p>
            <a:pPr lvl="1"/>
            <a:r>
              <a:rPr lang="en-US" sz="1800" dirty="0"/>
              <a:t>Late delivery of components or deliverables</a:t>
            </a:r>
          </a:p>
          <a:p>
            <a:pPr lvl="1"/>
            <a:r>
              <a:rPr lang="en-US" sz="1800" dirty="0"/>
              <a:t>Competing partner lab priorities</a:t>
            </a:r>
          </a:p>
          <a:p>
            <a:r>
              <a:rPr lang="en-US" sz="2000" dirty="0"/>
              <a:t>Risks are reviewed on a regular basis</a:t>
            </a:r>
          </a:p>
          <a:p>
            <a:pPr lvl="1"/>
            <a:endParaRPr lang="en-US" sz="1800" dirty="0"/>
          </a:p>
          <a:p>
            <a:endParaRPr lang="en-US" sz="2000" dirty="0"/>
          </a:p>
        </p:txBody>
      </p:sp>
      <p:sp>
        <p:nvSpPr>
          <p:cNvPr id="11" name="Title 1">
            <a:extLst>
              <a:ext uri="{FF2B5EF4-FFF2-40B4-BE49-F238E27FC236}">
                <a16:creationId xmlns:a16="http://schemas.microsoft.com/office/drawing/2014/main" id="{2352E14D-8BFA-4462-AA82-A89979F5D678}"/>
              </a:ext>
            </a:extLst>
          </p:cNvPr>
          <p:cNvSpPr>
            <a:spLocks noGrp="1"/>
          </p:cNvSpPr>
          <p:nvPr>
            <p:ph type="title"/>
          </p:nvPr>
        </p:nvSpPr>
        <p:spPr>
          <a:xfrm>
            <a:off x="500789" y="224669"/>
            <a:ext cx="11817064" cy="535531"/>
          </a:xfrm>
        </p:spPr>
        <p:txBody>
          <a:bodyPr>
            <a:noAutofit/>
          </a:bodyPr>
          <a:lstStyle/>
          <a:p>
            <a:r>
              <a:rPr lang="en-US" dirty="0"/>
              <a:t>P.02.03 Cryomodule Integration (Partner Laboratory Scope) Risk Register</a:t>
            </a:r>
          </a:p>
        </p:txBody>
      </p:sp>
      <p:graphicFrame>
        <p:nvGraphicFramePr>
          <p:cNvPr id="3" name="Table 2">
            <a:extLst>
              <a:ext uri="{FF2B5EF4-FFF2-40B4-BE49-F238E27FC236}">
                <a16:creationId xmlns:a16="http://schemas.microsoft.com/office/drawing/2014/main" id="{BB71D535-4193-458A-8C7C-901213F8B83E}"/>
              </a:ext>
            </a:extLst>
          </p:cNvPr>
          <p:cNvGraphicFramePr>
            <a:graphicFrameLocks noGrp="1"/>
          </p:cNvGraphicFramePr>
          <p:nvPr/>
        </p:nvGraphicFramePr>
        <p:xfrm>
          <a:off x="500789" y="1287750"/>
          <a:ext cx="11154592" cy="3096607"/>
        </p:xfrm>
        <a:graphic>
          <a:graphicData uri="http://schemas.openxmlformats.org/drawingml/2006/table">
            <a:tbl>
              <a:tblPr/>
              <a:tblGrid>
                <a:gridCol w="677628">
                  <a:extLst>
                    <a:ext uri="{9D8B030D-6E8A-4147-A177-3AD203B41FA5}">
                      <a16:colId xmlns:a16="http://schemas.microsoft.com/office/drawing/2014/main" val="3682344818"/>
                    </a:ext>
                  </a:extLst>
                </a:gridCol>
                <a:gridCol w="540913">
                  <a:extLst>
                    <a:ext uri="{9D8B030D-6E8A-4147-A177-3AD203B41FA5}">
                      <a16:colId xmlns:a16="http://schemas.microsoft.com/office/drawing/2014/main" val="3076961286"/>
                    </a:ext>
                  </a:extLst>
                </a:gridCol>
                <a:gridCol w="2118574">
                  <a:extLst>
                    <a:ext uri="{9D8B030D-6E8A-4147-A177-3AD203B41FA5}">
                      <a16:colId xmlns:a16="http://schemas.microsoft.com/office/drawing/2014/main" val="2734841837"/>
                    </a:ext>
                  </a:extLst>
                </a:gridCol>
                <a:gridCol w="753414">
                  <a:extLst>
                    <a:ext uri="{9D8B030D-6E8A-4147-A177-3AD203B41FA5}">
                      <a16:colId xmlns:a16="http://schemas.microsoft.com/office/drawing/2014/main" val="1595270233"/>
                    </a:ext>
                  </a:extLst>
                </a:gridCol>
                <a:gridCol w="5428445">
                  <a:extLst>
                    <a:ext uri="{9D8B030D-6E8A-4147-A177-3AD203B41FA5}">
                      <a16:colId xmlns:a16="http://schemas.microsoft.com/office/drawing/2014/main" val="819393744"/>
                    </a:ext>
                  </a:extLst>
                </a:gridCol>
                <a:gridCol w="830688">
                  <a:extLst>
                    <a:ext uri="{9D8B030D-6E8A-4147-A177-3AD203B41FA5}">
                      <a16:colId xmlns:a16="http://schemas.microsoft.com/office/drawing/2014/main" val="3016459492"/>
                    </a:ext>
                  </a:extLst>
                </a:gridCol>
                <a:gridCol w="804930">
                  <a:extLst>
                    <a:ext uri="{9D8B030D-6E8A-4147-A177-3AD203B41FA5}">
                      <a16:colId xmlns:a16="http://schemas.microsoft.com/office/drawing/2014/main" val="2244233293"/>
                    </a:ext>
                  </a:extLst>
                </a:gridCol>
              </a:tblGrid>
              <a:tr h="482958">
                <a:tc>
                  <a:txBody>
                    <a:bodyPr/>
                    <a:lstStyle/>
                    <a:p>
                      <a:pPr algn="l" fontAlgn="b"/>
                      <a:r>
                        <a:rPr lang="en-US" sz="1200" b="1" i="0" u="none" strike="noStrike">
                          <a:solidFill>
                            <a:srgbClr val="000000"/>
                          </a:solidFill>
                          <a:effectLst/>
                          <a:latin typeface="Calibri" panose="020F0502020204030204" pitchFamily="34" charset="0"/>
                        </a:rPr>
                        <a:t>Risk ID</a:t>
                      </a:r>
                    </a:p>
                  </a:txBody>
                  <a:tcPr marL="4448" marR="4448" marT="4448" marB="0" anchor="b">
                    <a:lnL w="6350" cap="flat" cmpd="sng" algn="ctr">
                      <a:solidFill>
                        <a:srgbClr val="ADD8E6"/>
                      </a:solidFill>
                      <a:prstDash val="solid"/>
                      <a:round/>
                      <a:headEnd type="none" w="med" len="med"/>
                      <a:tailEnd type="none" w="med" len="med"/>
                    </a:lnL>
                    <a:lnR w="6350" cap="flat" cmpd="sng" algn="ctr">
                      <a:solidFill>
                        <a:srgbClr val="ADD8E6"/>
                      </a:solidFill>
                      <a:prstDash val="solid"/>
                      <a:round/>
                      <a:headEnd type="none" w="med" len="med"/>
                      <a:tailEnd type="none" w="med" len="med"/>
                    </a:lnR>
                    <a:lnT w="6350" cap="flat" cmpd="sng" algn="ctr">
                      <a:solidFill>
                        <a:srgbClr val="00008B"/>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ADD8E6"/>
                    </a:solidFill>
                  </a:tcPr>
                </a:tc>
                <a:tc>
                  <a:txBody>
                    <a:bodyPr/>
                    <a:lstStyle/>
                    <a:p>
                      <a:pPr algn="l" fontAlgn="b"/>
                      <a:r>
                        <a:rPr lang="en-US" sz="1200" b="1" i="0" u="none" strike="noStrike" dirty="0">
                          <a:solidFill>
                            <a:srgbClr val="000000"/>
                          </a:solidFill>
                          <a:effectLst/>
                          <a:latin typeface="Calibri" panose="020F0502020204030204" pitchFamily="34" charset="0"/>
                        </a:rPr>
                        <a:t>L3 WBS</a:t>
                      </a:r>
                    </a:p>
                  </a:txBody>
                  <a:tcPr marL="4448" marR="4448" marT="4448" marB="0" anchor="b">
                    <a:lnL w="6350" cap="flat" cmpd="sng" algn="ctr">
                      <a:solidFill>
                        <a:srgbClr val="ADD8E6"/>
                      </a:solidFill>
                      <a:prstDash val="solid"/>
                      <a:round/>
                      <a:headEnd type="none" w="med" len="med"/>
                      <a:tailEnd type="none" w="med" len="med"/>
                    </a:lnL>
                    <a:lnR w="6350" cap="flat" cmpd="sng" algn="ctr">
                      <a:solidFill>
                        <a:srgbClr val="ADD8E6"/>
                      </a:solidFill>
                      <a:prstDash val="solid"/>
                      <a:round/>
                      <a:headEnd type="none" w="med" len="med"/>
                      <a:tailEnd type="none" w="med" len="med"/>
                    </a:lnR>
                    <a:lnT w="6350" cap="flat" cmpd="sng" algn="ctr">
                      <a:solidFill>
                        <a:srgbClr val="00008B"/>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ADD8E6"/>
                    </a:solidFill>
                  </a:tcPr>
                </a:tc>
                <a:tc>
                  <a:txBody>
                    <a:bodyPr/>
                    <a:lstStyle/>
                    <a:p>
                      <a:pPr algn="l" fontAlgn="b"/>
                      <a:r>
                        <a:rPr lang="en-US" sz="1200" b="1" i="0" u="none" strike="noStrike">
                          <a:solidFill>
                            <a:srgbClr val="000000"/>
                          </a:solidFill>
                          <a:effectLst/>
                          <a:latin typeface="Calibri" panose="020F0502020204030204" pitchFamily="34" charset="0"/>
                        </a:rPr>
                        <a:t>Risk Title</a:t>
                      </a:r>
                    </a:p>
                  </a:txBody>
                  <a:tcPr marL="4448" marR="4448" marT="4448" marB="0" anchor="b">
                    <a:lnL w="6350" cap="flat" cmpd="sng" algn="ctr">
                      <a:solidFill>
                        <a:srgbClr val="ADD8E6"/>
                      </a:solidFill>
                      <a:prstDash val="solid"/>
                      <a:round/>
                      <a:headEnd type="none" w="med" len="med"/>
                      <a:tailEnd type="none" w="med" len="med"/>
                    </a:lnL>
                    <a:lnR w="6350" cap="flat" cmpd="sng" algn="ctr">
                      <a:solidFill>
                        <a:srgbClr val="ADD8E6"/>
                      </a:solidFill>
                      <a:prstDash val="solid"/>
                      <a:round/>
                      <a:headEnd type="none" w="med" len="med"/>
                      <a:tailEnd type="none" w="med" len="med"/>
                    </a:lnR>
                    <a:lnT w="6350" cap="flat" cmpd="sng" algn="ctr">
                      <a:solidFill>
                        <a:srgbClr val="00008B"/>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ADD8E6"/>
                    </a:solidFill>
                  </a:tcPr>
                </a:tc>
                <a:tc>
                  <a:txBody>
                    <a:bodyPr/>
                    <a:lstStyle/>
                    <a:p>
                      <a:pPr algn="ctr" fontAlgn="b"/>
                      <a:r>
                        <a:rPr lang="en-US" sz="1200" b="1" i="0" u="none" strike="noStrike">
                          <a:solidFill>
                            <a:srgbClr val="000000"/>
                          </a:solidFill>
                          <a:effectLst/>
                          <a:latin typeface="Calibri" panose="020F0502020204030204" pitchFamily="34" charset="0"/>
                        </a:rPr>
                        <a:t>Expiration </a:t>
                      </a:r>
                      <a:br>
                        <a:rPr lang="en-US" sz="1200" b="1" i="0" u="none" strike="noStrike">
                          <a:solidFill>
                            <a:srgbClr val="000000"/>
                          </a:solidFill>
                          <a:effectLst/>
                          <a:latin typeface="Calibri" panose="020F0502020204030204" pitchFamily="34" charset="0"/>
                        </a:rPr>
                      </a:br>
                      <a:r>
                        <a:rPr lang="en-US" sz="1200" b="1" i="0" u="none" strike="noStrike">
                          <a:solidFill>
                            <a:srgbClr val="000000"/>
                          </a:solidFill>
                          <a:effectLst/>
                          <a:latin typeface="Calibri" panose="020F0502020204030204" pitchFamily="34" charset="0"/>
                        </a:rPr>
                        <a:t>Date</a:t>
                      </a:r>
                    </a:p>
                  </a:txBody>
                  <a:tcPr marL="4448" marR="4448" marT="4448" marB="0" anchor="b">
                    <a:lnL w="6350" cap="flat" cmpd="sng" algn="ctr">
                      <a:solidFill>
                        <a:srgbClr val="ADD8E6"/>
                      </a:solidFill>
                      <a:prstDash val="solid"/>
                      <a:round/>
                      <a:headEnd type="none" w="med" len="med"/>
                      <a:tailEnd type="none" w="med" len="med"/>
                    </a:lnL>
                    <a:lnR w="6350" cap="flat" cmpd="sng" algn="ctr">
                      <a:solidFill>
                        <a:srgbClr val="ADD8E6"/>
                      </a:solidFill>
                      <a:prstDash val="solid"/>
                      <a:round/>
                      <a:headEnd type="none" w="med" len="med"/>
                      <a:tailEnd type="none" w="med" len="med"/>
                    </a:lnR>
                    <a:lnT w="6350" cap="flat" cmpd="sng" algn="ctr">
                      <a:solidFill>
                        <a:srgbClr val="00008B"/>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ADD8E6"/>
                    </a:solidFill>
                  </a:tcPr>
                </a:tc>
                <a:tc>
                  <a:txBody>
                    <a:bodyPr/>
                    <a:lstStyle/>
                    <a:p>
                      <a:pPr algn="l" fontAlgn="b"/>
                      <a:r>
                        <a:rPr lang="en-US" sz="1200" b="1" i="0" u="none" strike="noStrike">
                          <a:solidFill>
                            <a:srgbClr val="000000"/>
                          </a:solidFill>
                          <a:effectLst/>
                          <a:latin typeface="Calibri" panose="020F0502020204030204" pitchFamily="34" charset="0"/>
                        </a:rPr>
                        <a:t>Mitigation </a:t>
                      </a:r>
                    </a:p>
                  </a:txBody>
                  <a:tcPr marL="4448" marR="4448" marT="4448" marB="0" anchor="b">
                    <a:lnL w="6350" cap="flat" cmpd="sng" algn="ctr">
                      <a:solidFill>
                        <a:srgbClr val="ADD8E6"/>
                      </a:solidFill>
                      <a:prstDash val="solid"/>
                      <a:round/>
                      <a:headEnd type="none" w="med" len="med"/>
                      <a:tailEnd type="none" w="med" len="med"/>
                    </a:lnL>
                    <a:lnR w="6350" cap="flat" cmpd="sng" algn="ctr">
                      <a:solidFill>
                        <a:srgbClr val="ADD8E6"/>
                      </a:solidFill>
                      <a:prstDash val="solid"/>
                      <a:round/>
                      <a:headEnd type="none" w="med" len="med"/>
                      <a:tailEnd type="none" w="med" len="med"/>
                    </a:lnR>
                    <a:lnT w="6350" cap="flat" cmpd="sng" algn="ctr">
                      <a:solidFill>
                        <a:srgbClr val="00008B"/>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ADD8E6"/>
                    </a:solidFill>
                  </a:tcPr>
                </a:tc>
                <a:tc>
                  <a:txBody>
                    <a:bodyPr/>
                    <a:lstStyle/>
                    <a:p>
                      <a:pPr algn="ctr" fontAlgn="b"/>
                      <a:r>
                        <a:rPr lang="en-US" sz="1200" b="1" i="0" u="none" strike="noStrike">
                          <a:solidFill>
                            <a:srgbClr val="000000"/>
                          </a:solidFill>
                          <a:effectLst/>
                          <a:latin typeface="Calibri" panose="020F0502020204030204" pitchFamily="34" charset="0"/>
                        </a:rPr>
                        <a:t>Pre-Mitigation </a:t>
                      </a:r>
                      <a:br>
                        <a:rPr lang="en-US" sz="1200" b="1" i="0" u="none" strike="noStrike">
                          <a:solidFill>
                            <a:srgbClr val="000000"/>
                          </a:solidFill>
                          <a:effectLst/>
                          <a:latin typeface="Calibri" panose="020F0502020204030204" pitchFamily="34" charset="0"/>
                        </a:rPr>
                      </a:br>
                      <a:r>
                        <a:rPr lang="en-US" sz="1200" b="1" i="0" u="none" strike="noStrike">
                          <a:solidFill>
                            <a:srgbClr val="000000"/>
                          </a:solidFill>
                          <a:effectLst/>
                          <a:latin typeface="Calibri" panose="020F0502020204030204" pitchFamily="34" charset="0"/>
                        </a:rPr>
                        <a:t>Rank</a:t>
                      </a:r>
                    </a:p>
                  </a:txBody>
                  <a:tcPr marL="4448" marR="4448" marT="4448" marB="0" anchor="b">
                    <a:lnL w="6350" cap="flat" cmpd="sng" algn="ctr">
                      <a:solidFill>
                        <a:srgbClr val="ADD8E6"/>
                      </a:solidFill>
                      <a:prstDash val="solid"/>
                      <a:round/>
                      <a:headEnd type="none" w="med" len="med"/>
                      <a:tailEnd type="none" w="med" len="med"/>
                    </a:lnL>
                    <a:lnR w="6350" cap="flat" cmpd="sng" algn="ctr">
                      <a:solidFill>
                        <a:srgbClr val="ADD8E6"/>
                      </a:solidFill>
                      <a:prstDash val="solid"/>
                      <a:round/>
                      <a:headEnd type="none" w="med" len="med"/>
                      <a:tailEnd type="none" w="med" len="med"/>
                    </a:lnR>
                    <a:lnT w="6350" cap="flat" cmpd="sng" algn="ctr">
                      <a:solidFill>
                        <a:srgbClr val="00008B"/>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ADD8E6"/>
                    </a:solidFill>
                  </a:tcPr>
                </a:tc>
                <a:tc>
                  <a:txBody>
                    <a:bodyPr/>
                    <a:lstStyle/>
                    <a:p>
                      <a:pPr algn="ctr" fontAlgn="b"/>
                      <a:r>
                        <a:rPr lang="en-US" sz="1200" b="1" i="0" u="none" strike="noStrike">
                          <a:solidFill>
                            <a:srgbClr val="000000"/>
                          </a:solidFill>
                          <a:effectLst/>
                          <a:latin typeface="Calibri" panose="020F0502020204030204" pitchFamily="34" charset="0"/>
                        </a:rPr>
                        <a:t>Post Mitigation </a:t>
                      </a:r>
                      <a:br>
                        <a:rPr lang="en-US" sz="1200" b="1" i="0" u="none" strike="noStrike">
                          <a:solidFill>
                            <a:srgbClr val="000000"/>
                          </a:solidFill>
                          <a:effectLst/>
                          <a:latin typeface="Calibri" panose="020F0502020204030204" pitchFamily="34" charset="0"/>
                        </a:rPr>
                      </a:br>
                      <a:r>
                        <a:rPr lang="en-US" sz="1200" b="1" i="0" u="none" strike="noStrike">
                          <a:solidFill>
                            <a:srgbClr val="000000"/>
                          </a:solidFill>
                          <a:effectLst/>
                          <a:latin typeface="Calibri" panose="020F0502020204030204" pitchFamily="34" charset="0"/>
                        </a:rPr>
                        <a:t>Rank</a:t>
                      </a:r>
                    </a:p>
                  </a:txBody>
                  <a:tcPr marL="4448" marR="4448" marT="4448" marB="0" anchor="b">
                    <a:lnL w="6350" cap="flat" cmpd="sng" algn="ctr">
                      <a:solidFill>
                        <a:srgbClr val="ADD8E6"/>
                      </a:solidFill>
                      <a:prstDash val="solid"/>
                      <a:round/>
                      <a:headEnd type="none" w="med" len="med"/>
                      <a:tailEnd type="none" w="med" len="med"/>
                    </a:lnL>
                    <a:lnR w="6350" cap="flat" cmpd="sng" algn="ctr">
                      <a:solidFill>
                        <a:srgbClr val="ADD8E6"/>
                      </a:solidFill>
                      <a:prstDash val="solid"/>
                      <a:round/>
                      <a:headEnd type="none" w="med" len="med"/>
                      <a:tailEnd type="none" w="med" len="med"/>
                    </a:lnR>
                    <a:lnT w="6350" cap="flat" cmpd="sng" algn="ctr">
                      <a:solidFill>
                        <a:srgbClr val="00008B"/>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ADD8E6"/>
                    </a:solidFill>
                  </a:tcPr>
                </a:tc>
                <a:extLst>
                  <a:ext uri="{0D108BD9-81ED-4DB2-BD59-A6C34878D82A}">
                    <a16:rowId xmlns:a16="http://schemas.microsoft.com/office/drawing/2014/main" val="1160083692"/>
                  </a:ext>
                </a:extLst>
              </a:tr>
              <a:tr h="390073">
                <a:tc>
                  <a:txBody>
                    <a:bodyPr/>
                    <a:lstStyle/>
                    <a:p>
                      <a:pPr algn="l" fontAlgn="ctr"/>
                      <a:r>
                        <a:rPr lang="en-US" sz="1200" b="0" i="0" u="none" strike="noStrike">
                          <a:solidFill>
                            <a:srgbClr val="000000"/>
                          </a:solidFill>
                          <a:effectLst/>
                          <a:latin typeface="Calibri" panose="020F0502020204030204" pitchFamily="34" charset="0"/>
                        </a:rPr>
                        <a:t>T-P.2-014</a:t>
                      </a:r>
                    </a:p>
                  </a:txBody>
                  <a:tcPr marL="4448" marR="4448" marT="4448" marB="0" anchor="ctr">
                    <a:lnL w="6350" cap="flat" cmpd="sng" algn="ctr">
                      <a:solidFill>
                        <a:srgbClr val="C9C9C9"/>
                      </a:solidFill>
                      <a:prstDash val="solid"/>
                      <a:round/>
                      <a:headEnd type="none" w="med" len="med"/>
                      <a:tailEnd type="none" w="med" len="med"/>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l" fontAlgn="ctr"/>
                      <a:r>
                        <a:rPr lang="en-US" sz="1200" b="0" i="0" u="none" strike="noStrike" dirty="0">
                          <a:solidFill>
                            <a:srgbClr val="000000"/>
                          </a:solidFill>
                          <a:effectLst/>
                          <a:latin typeface="Calibri" panose="020F0502020204030204" pitchFamily="34" charset="0"/>
                        </a:rPr>
                        <a:t>P.02.03</a:t>
                      </a:r>
                    </a:p>
                  </a:txBody>
                  <a:tcPr marL="4448" marR="4448" marT="4448"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l" fontAlgn="ctr"/>
                      <a:r>
                        <a:rPr lang="en-US" sz="1200" b="0" i="0" u="none" strike="noStrike" dirty="0">
                          <a:solidFill>
                            <a:srgbClr val="000000"/>
                          </a:solidFill>
                          <a:effectLst/>
                          <a:latin typeface="Calibri" panose="020F0502020204030204" pitchFamily="34" charset="0"/>
                        </a:rPr>
                        <a:t>First 2 Cryomodule Delivery Is Late</a:t>
                      </a:r>
                    </a:p>
                  </a:txBody>
                  <a:tcPr marL="4448" marR="4448" marT="4448"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ctr" fontAlgn="ctr"/>
                      <a:r>
                        <a:rPr lang="en-US" sz="1200" b="0" i="0" u="none" strike="noStrike">
                          <a:solidFill>
                            <a:srgbClr val="000000"/>
                          </a:solidFill>
                          <a:effectLst/>
                          <a:latin typeface="Calibri" panose="020F0502020204030204" pitchFamily="34" charset="0"/>
                        </a:rPr>
                        <a:t>5/15/2022</a:t>
                      </a:r>
                    </a:p>
                  </a:txBody>
                  <a:tcPr marL="4448" marR="4448" marT="4448"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l" fontAlgn="ctr"/>
                      <a:r>
                        <a:rPr lang="en-US" sz="1200" b="0" i="0" u="none" strike="noStrike">
                          <a:solidFill>
                            <a:srgbClr val="000000"/>
                          </a:solidFill>
                          <a:effectLst/>
                          <a:latin typeface="Calibri" panose="020F0502020204030204" pitchFamily="34" charset="0"/>
                        </a:rPr>
                        <a:t>Negotiate with SNS operations to adjust maintenance outage schedule to accommodate actual CM delivery dates</a:t>
                      </a:r>
                    </a:p>
                  </a:txBody>
                  <a:tcPr marL="4448" marR="4448" marT="4448"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ctr" fontAlgn="ctr"/>
                      <a:r>
                        <a:rPr lang="en-US" sz="1200" b="0" i="0" u="none" strike="noStrike">
                          <a:solidFill>
                            <a:srgbClr val="000000"/>
                          </a:solidFill>
                          <a:effectLst/>
                          <a:latin typeface="Calibri" panose="020F0502020204030204" pitchFamily="34" charset="0"/>
                        </a:rPr>
                        <a:t>12</a:t>
                      </a:r>
                    </a:p>
                  </a:txBody>
                  <a:tcPr marL="4448" marR="4448" marT="4448"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FFFF00"/>
                    </a:solidFill>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4448" marR="4448" marT="4448" marB="0" anchor="ctr">
                    <a:lnL>
                      <a:noFill/>
                    </a:lnL>
                    <a:lnR w="6350" cap="flat" cmpd="sng" algn="ctr">
                      <a:solidFill>
                        <a:srgbClr val="C9C9C9"/>
                      </a:solidFill>
                      <a:prstDash val="solid"/>
                      <a:round/>
                      <a:headEnd type="none" w="med" len="med"/>
                      <a:tailEnd type="none" w="med" len="med"/>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008000"/>
                    </a:solidFill>
                  </a:tcPr>
                </a:tc>
                <a:extLst>
                  <a:ext uri="{0D108BD9-81ED-4DB2-BD59-A6C34878D82A}">
                    <a16:rowId xmlns:a16="http://schemas.microsoft.com/office/drawing/2014/main" val="4222287995"/>
                  </a:ext>
                </a:extLst>
              </a:tr>
              <a:tr h="390073">
                <a:tc>
                  <a:txBody>
                    <a:bodyPr/>
                    <a:lstStyle/>
                    <a:p>
                      <a:pPr algn="l" fontAlgn="ctr"/>
                      <a:r>
                        <a:rPr lang="en-US" sz="1200" b="0" i="0" u="none" strike="noStrike">
                          <a:solidFill>
                            <a:srgbClr val="000000"/>
                          </a:solidFill>
                          <a:effectLst/>
                          <a:latin typeface="Calibri" panose="020F0502020204030204" pitchFamily="34" charset="0"/>
                        </a:rPr>
                        <a:t>T-P.2-020</a:t>
                      </a:r>
                    </a:p>
                  </a:txBody>
                  <a:tcPr marL="4448" marR="4448" marT="4448" marB="0" anchor="ctr">
                    <a:lnL w="6350" cap="flat" cmpd="sng" algn="ctr">
                      <a:solidFill>
                        <a:srgbClr val="C9C9C9"/>
                      </a:solidFill>
                      <a:prstDash val="solid"/>
                      <a:round/>
                      <a:headEnd type="none" w="med" len="med"/>
                      <a:tailEnd type="none" w="med" len="med"/>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P.02.03</a:t>
                      </a:r>
                    </a:p>
                  </a:txBody>
                  <a:tcPr marL="4448" marR="4448" marT="4448"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Calibri" panose="020F0502020204030204" pitchFamily="34" charset="0"/>
                        </a:rPr>
                        <a:t>Partner Laboratory Priorities</a:t>
                      </a:r>
                    </a:p>
                  </a:txBody>
                  <a:tcPr marL="4448" marR="4448" marT="4448"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1/31/2023</a:t>
                      </a:r>
                    </a:p>
                  </a:txBody>
                  <a:tcPr marL="4448" marR="4448" marT="4448"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Add SNS personnel or contract labor at partner laboratory to meet production schedule, as needed</a:t>
                      </a:r>
                    </a:p>
                  </a:txBody>
                  <a:tcPr marL="4448" marR="4448" marT="4448"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6</a:t>
                      </a:r>
                    </a:p>
                  </a:txBody>
                  <a:tcPr marL="4448" marR="4448" marT="4448"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FFFF00"/>
                    </a:solidFill>
                  </a:tcPr>
                </a:tc>
                <a:tc>
                  <a:txBody>
                    <a:bodyPr/>
                    <a:lstStyle/>
                    <a:p>
                      <a:pPr algn="ctr" fontAlgn="ctr"/>
                      <a:r>
                        <a:rPr lang="en-US" sz="1200" b="0" i="0" u="none" strike="noStrike">
                          <a:solidFill>
                            <a:srgbClr val="000000"/>
                          </a:solidFill>
                          <a:effectLst/>
                          <a:latin typeface="Calibri" panose="020F0502020204030204" pitchFamily="34" charset="0"/>
                        </a:rPr>
                        <a:t>3</a:t>
                      </a:r>
                    </a:p>
                  </a:txBody>
                  <a:tcPr marL="4448" marR="4448" marT="4448" marB="0" anchor="ctr">
                    <a:lnL>
                      <a:noFill/>
                    </a:lnL>
                    <a:lnR w="6350" cap="flat" cmpd="sng" algn="ctr">
                      <a:solidFill>
                        <a:srgbClr val="C9C9C9"/>
                      </a:solidFill>
                      <a:prstDash val="solid"/>
                      <a:round/>
                      <a:headEnd type="none" w="med" len="med"/>
                      <a:tailEnd type="none" w="med" len="med"/>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008000"/>
                    </a:solidFill>
                  </a:tcPr>
                </a:tc>
                <a:extLst>
                  <a:ext uri="{0D108BD9-81ED-4DB2-BD59-A6C34878D82A}">
                    <a16:rowId xmlns:a16="http://schemas.microsoft.com/office/drawing/2014/main" val="217188977"/>
                  </a:ext>
                </a:extLst>
              </a:tr>
              <a:tr h="390073">
                <a:tc>
                  <a:txBody>
                    <a:bodyPr/>
                    <a:lstStyle/>
                    <a:p>
                      <a:pPr algn="l" fontAlgn="ctr"/>
                      <a:r>
                        <a:rPr lang="en-US" sz="1200" b="0" i="0" u="none" strike="noStrike">
                          <a:solidFill>
                            <a:srgbClr val="000000"/>
                          </a:solidFill>
                          <a:effectLst/>
                          <a:latin typeface="Calibri" panose="020F0502020204030204" pitchFamily="34" charset="0"/>
                        </a:rPr>
                        <a:t>T-P.2-017</a:t>
                      </a:r>
                    </a:p>
                  </a:txBody>
                  <a:tcPr marL="4448" marR="4448" marT="4448" marB="0" anchor="ctr">
                    <a:lnL w="6350" cap="flat" cmpd="sng" algn="ctr">
                      <a:solidFill>
                        <a:srgbClr val="C9C9C9"/>
                      </a:solidFill>
                      <a:prstDash val="solid"/>
                      <a:round/>
                      <a:headEnd type="none" w="med" len="med"/>
                      <a:tailEnd type="none" w="med" len="med"/>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l" fontAlgn="ctr"/>
                      <a:r>
                        <a:rPr lang="en-US" sz="1200" b="0" i="0" u="none" strike="noStrike">
                          <a:solidFill>
                            <a:srgbClr val="000000"/>
                          </a:solidFill>
                          <a:effectLst/>
                          <a:latin typeface="Calibri" panose="020F0502020204030204" pitchFamily="34" charset="0"/>
                        </a:rPr>
                        <a:t>P.02.03</a:t>
                      </a:r>
                    </a:p>
                  </a:txBody>
                  <a:tcPr marL="4448" marR="4448" marT="4448"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l" fontAlgn="ctr"/>
                      <a:r>
                        <a:rPr lang="en-US" sz="1200" b="0" i="0" u="none" strike="noStrike" dirty="0">
                          <a:solidFill>
                            <a:srgbClr val="000000"/>
                          </a:solidFill>
                          <a:effectLst/>
                          <a:latin typeface="Calibri" panose="020F0502020204030204" pitchFamily="34" charset="0"/>
                        </a:rPr>
                        <a:t>Second delivery of 3 Cryomodules Is Late</a:t>
                      </a:r>
                    </a:p>
                  </a:txBody>
                  <a:tcPr marL="4448" marR="4448" marT="4448"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ctr" fontAlgn="ctr"/>
                      <a:r>
                        <a:rPr lang="en-US" sz="1200" b="0" i="0" u="none" strike="noStrike">
                          <a:solidFill>
                            <a:srgbClr val="000000"/>
                          </a:solidFill>
                          <a:effectLst/>
                          <a:latin typeface="Calibri" panose="020F0502020204030204" pitchFamily="34" charset="0"/>
                        </a:rPr>
                        <a:t>10/1/2022</a:t>
                      </a:r>
                    </a:p>
                  </a:txBody>
                  <a:tcPr marL="4448" marR="4448" marT="4448"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l" fontAlgn="ctr"/>
                      <a:r>
                        <a:rPr lang="en-US" sz="1200" b="0" i="0" u="none" strike="noStrike">
                          <a:solidFill>
                            <a:srgbClr val="000000"/>
                          </a:solidFill>
                          <a:effectLst/>
                          <a:latin typeface="Calibri" panose="020F0502020204030204" pitchFamily="34" charset="0"/>
                        </a:rPr>
                        <a:t>Negotiate with SNS operations to adjust maintenance outage schedule to accommodate actual CM delivery dates</a:t>
                      </a:r>
                    </a:p>
                  </a:txBody>
                  <a:tcPr marL="4448" marR="4448" marT="4448"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ctr" fontAlgn="ctr"/>
                      <a:r>
                        <a:rPr lang="en-US" sz="1200" b="0" i="0" u="none" strike="noStrike">
                          <a:solidFill>
                            <a:srgbClr val="000000"/>
                          </a:solidFill>
                          <a:effectLst/>
                          <a:latin typeface="Calibri" panose="020F0502020204030204" pitchFamily="34" charset="0"/>
                        </a:rPr>
                        <a:t>6</a:t>
                      </a:r>
                    </a:p>
                  </a:txBody>
                  <a:tcPr marL="4448" marR="4448" marT="4448"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FFFF00"/>
                    </a:solidFill>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4448" marR="4448" marT="4448" marB="0" anchor="ctr">
                    <a:lnL>
                      <a:noFill/>
                    </a:lnL>
                    <a:lnR w="6350" cap="flat" cmpd="sng" algn="ctr">
                      <a:solidFill>
                        <a:srgbClr val="C9C9C9"/>
                      </a:solidFill>
                      <a:prstDash val="solid"/>
                      <a:round/>
                      <a:headEnd type="none" w="med" len="med"/>
                      <a:tailEnd type="none" w="med" len="med"/>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008000"/>
                    </a:solidFill>
                  </a:tcPr>
                </a:tc>
                <a:extLst>
                  <a:ext uri="{0D108BD9-81ED-4DB2-BD59-A6C34878D82A}">
                    <a16:rowId xmlns:a16="http://schemas.microsoft.com/office/drawing/2014/main" val="434915962"/>
                  </a:ext>
                </a:extLst>
              </a:tr>
              <a:tr h="390073">
                <a:tc>
                  <a:txBody>
                    <a:bodyPr/>
                    <a:lstStyle/>
                    <a:p>
                      <a:pPr algn="l" fontAlgn="ctr"/>
                      <a:r>
                        <a:rPr lang="en-US" sz="1200" b="0" i="0" u="none" strike="noStrike">
                          <a:solidFill>
                            <a:srgbClr val="000000"/>
                          </a:solidFill>
                          <a:effectLst/>
                          <a:latin typeface="Calibri" panose="020F0502020204030204" pitchFamily="34" charset="0"/>
                        </a:rPr>
                        <a:t>T-P.2-016</a:t>
                      </a:r>
                    </a:p>
                  </a:txBody>
                  <a:tcPr marL="4448" marR="4448" marT="4448" marB="0" anchor="ctr">
                    <a:lnL w="6350" cap="flat" cmpd="sng" algn="ctr">
                      <a:solidFill>
                        <a:srgbClr val="C9C9C9"/>
                      </a:solidFill>
                      <a:prstDash val="solid"/>
                      <a:round/>
                      <a:headEnd type="none" w="med" len="med"/>
                      <a:tailEnd type="none" w="med" len="med"/>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P.02.03</a:t>
                      </a:r>
                    </a:p>
                  </a:txBody>
                  <a:tcPr marL="4448" marR="4448" marT="4448"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Final 2 Cryomodule Delivery Is Late</a:t>
                      </a:r>
                    </a:p>
                  </a:txBody>
                  <a:tcPr marL="4448" marR="4448" marT="4448"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1/31/2023</a:t>
                      </a:r>
                    </a:p>
                  </a:txBody>
                  <a:tcPr marL="4448" marR="4448" marT="4448"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Negotiate with SNS operations to adjust maintenance outage schedule to accommodate actual CM delivery dates</a:t>
                      </a:r>
                    </a:p>
                  </a:txBody>
                  <a:tcPr marL="4448" marR="4448" marT="4448"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6</a:t>
                      </a:r>
                    </a:p>
                  </a:txBody>
                  <a:tcPr marL="4448" marR="4448" marT="4448"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FFFF00"/>
                    </a:solidFill>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4448" marR="4448" marT="4448" marB="0" anchor="ctr">
                    <a:lnL>
                      <a:noFill/>
                    </a:lnL>
                    <a:lnR w="6350" cap="flat" cmpd="sng" algn="ctr">
                      <a:solidFill>
                        <a:srgbClr val="C9C9C9"/>
                      </a:solidFill>
                      <a:prstDash val="solid"/>
                      <a:round/>
                      <a:headEnd type="none" w="med" len="med"/>
                      <a:tailEnd type="none" w="med" len="med"/>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008000"/>
                    </a:solidFill>
                  </a:tcPr>
                </a:tc>
                <a:extLst>
                  <a:ext uri="{0D108BD9-81ED-4DB2-BD59-A6C34878D82A}">
                    <a16:rowId xmlns:a16="http://schemas.microsoft.com/office/drawing/2014/main" val="645757043"/>
                  </a:ext>
                </a:extLst>
              </a:tr>
              <a:tr h="593154">
                <a:tc>
                  <a:txBody>
                    <a:bodyPr/>
                    <a:lstStyle/>
                    <a:p>
                      <a:pPr algn="l" fontAlgn="ctr"/>
                      <a:r>
                        <a:rPr lang="en-US" sz="1200" b="0" i="0" u="none" strike="noStrike">
                          <a:solidFill>
                            <a:srgbClr val="000000"/>
                          </a:solidFill>
                          <a:effectLst/>
                          <a:latin typeface="Calibri" panose="020F0502020204030204" pitchFamily="34" charset="0"/>
                        </a:rPr>
                        <a:t>T-P.2-040</a:t>
                      </a:r>
                    </a:p>
                  </a:txBody>
                  <a:tcPr marL="4448" marR="4448" marT="4448" marB="0" anchor="ctr">
                    <a:lnL w="6350" cap="flat" cmpd="sng" algn="ctr">
                      <a:solidFill>
                        <a:srgbClr val="C9C9C9"/>
                      </a:solidFill>
                      <a:prstDash val="solid"/>
                      <a:round/>
                      <a:headEnd type="none" w="med" len="med"/>
                      <a:tailEnd type="none" w="med" len="med"/>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l" fontAlgn="ctr"/>
                      <a:r>
                        <a:rPr lang="en-US" sz="1200" b="0" i="0" u="none" strike="noStrike">
                          <a:solidFill>
                            <a:srgbClr val="000000"/>
                          </a:solidFill>
                          <a:effectLst/>
                          <a:latin typeface="Calibri" panose="020F0502020204030204" pitchFamily="34" charset="0"/>
                        </a:rPr>
                        <a:t>P.02.03</a:t>
                      </a:r>
                    </a:p>
                  </a:txBody>
                  <a:tcPr marL="4448" marR="4448" marT="4448"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l" fontAlgn="ctr"/>
                      <a:r>
                        <a:rPr lang="en-US" sz="1200" b="0" i="0" u="none" strike="noStrike" dirty="0">
                          <a:solidFill>
                            <a:srgbClr val="000000"/>
                          </a:solidFill>
                          <a:effectLst/>
                          <a:latin typeface="Calibri" panose="020F0502020204030204" pitchFamily="34" charset="0"/>
                        </a:rPr>
                        <a:t>Cryostat component (spaceframe) is dimensionally out of tolerance</a:t>
                      </a:r>
                    </a:p>
                  </a:txBody>
                  <a:tcPr marL="4448" marR="4448" marT="4448"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ctr" fontAlgn="ctr"/>
                      <a:r>
                        <a:rPr lang="en-US" sz="1200" b="0" i="0" u="none" strike="noStrike">
                          <a:solidFill>
                            <a:srgbClr val="000000"/>
                          </a:solidFill>
                          <a:effectLst/>
                          <a:latin typeface="Calibri" panose="020F0502020204030204" pitchFamily="34" charset="0"/>
                        </a:rPr>
                        <a:t>3/1/2022</a:t>
                      </a:r>
                    </a:p>
                  </a:txBody>
                  <a:tcPr marL="4448" marR="4448" marT="4448"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l" fontAlgn="ctr"/>
                      <a:r>
                        <a:rPr lang="en-US" sz="1200" b="0" i="0" u="none" strike="noStrike">
                          <a:solidFill>
                            <a:srgbClr val="000000"/>
                          </a:solidFill>
                          <a:effectLst/>
                          <a:latin typeface="Calibri" panose="020F0502020204030204" pitchFamily="34" charset="0"/>
                        </a:rPr>
                        <a:t>Maintain good communication between PPU and cryomodule component vendors so that nonconformances can be discovered and mitigated early. Perform inspections promptly upon receipt of materials. Perform vendor visits as needed to ensure quality.</a:t>
                      </a:r>
                    </a:p>
                  </a:txBody>
                  <a:tcPr marL="4448" marR="4448" marT="4448"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ctr" fontAlgn="ctr"/>
                      <a:r>
                        <a:rPr lang="en-US" sz="1200" b="0" i="0" u="none" strike="noStrike">
                          <a:solidFill>
                            <a:srgbClr val="000000"/>
                          </a:solidFill>
                          <a:effectLst/>
                          <a:latin typeface="Calibri" panose="020F0502020204030204" pitchFamily="34" charset="0"/>
                        </a:rPr>
                        <a:t>4</a:t>
                      </a:r>
                    </a:p>
                  </a:txBody>
                  <a:tcPr marL="4448" marR="4448" marT="4448"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008000"/>
                    </a:solidFill>
                  </a:tcPr>
                </a:tc>
                <a:tc>
                  <a:txBody>
                    <a:bodyPr/>
                    <a:lstStyle/>
                    <a:p>
                      <a:pPr algn="ctr" fontAlgn="ctr"/>
                      <a:r>
                        <a:rPr lang="en-US" sz="1200" b="0" i="0" u="none" strike="noStrike">
                          <a:solidFill>
                            <a:srgbClr val="000000"/>
                          </a:solidFill>
                          <a:effectLst/>
                          <a:latin typeface="Calibri" panose="020F0502020204030204" pitchFamily="34" charset="0"/>
                        </a:rPr>
                        <a:t>4</a:t>
                      </a:r>
                    </a:p>
                  </a:txBody>
                  <a:tcPr marL="4448" marR="4448" marT="4448" marB="0" anchor="ctr">
                    <a:lnL>
                      <a:noFill/>
                    </a:lnL>
                    <a:lnR w="6350" cap="flat" cmpd="sng" algn="ctr">
                      <a:solidFill>
                        <a:srgbClr val="C9C9C9"/>
                      </a:solidFill>
                      <a:prstDash val="solid"/>
                      <a:round/>
                      <a:headEnd type="none" w="med" len="med"/>
                      <a:tailEnd type="none" w="med" len="med"/>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008000"/>
                    </a:solidFill>
                  </a:tcPr>
                </a:tc>
                <a:extLst>
                  <a:ext uri="{0D108BD9-81ED-4DB2-BD59-A6C34878D82A}">
                    <a16:rowId xmlns:a16="http://schemas.microsoft.com/office/drawing/2014/main" val="910990472"/>
                  </a:ext>
                </a:extLst>
              </a:tr>
              <a:tr h="390073">
                <a:tc>
                  <a:txBody>
                    <a:bodyPr/>
                    <a:lstStyle/>
                    <a:p>
                      <a:pPr algn="l" fontAlgn="ctr"/>
                      <a:r>
                        <a:rPr lang="en-US" sz="1200" b="0" i="0" u="none" strike="noStrike">
                          <a:solidFill>
                            <a:srgbClr val="000000"/>
                          </a:solidFill>
                          <a:effectLst/>
                          <a:latin typeface="Calibri" panose="020F0502020204030204" pitchFamily="34" charset="0"/>
                        </a:rPr>
                        <a:t>T-P.2-013</a:t>
                      </a:r>
                    </a:p>
                  </a:txBody>
                  <a:tcPr marL="4448" marR="4448" marT="4448" marB="0" anchor="ctr">
                    <a:lnL w="6350" cap="flat" cmpd="sng" algn="ctr">
                      <a:solidFill>
                        <a:srgbClr val="C9C9C9"/>
                      </a:solidFill>
                      <a:prstDash val="solid"/>
                      <a:round/>
                      <a:headEnd type="none" w="med" len="med"/>
                      <a:tailEnd type="none" w="med" len="med"/>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P.02.03</a:t>
                      </a:r>
                    </a:p>
                  </a:txBody>
                  <a:tcPr marL="4448" marR="4448" marT="4448"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Cryomodule Shipment</a:t>
                      </a:r>
                    </a:p>
                  </a:txBody>
                  <a:tcPr marL="4448" marR="4448" marT="4448"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1/31/2023</a:t>
                      </a:r>
                    </a:p>
                  </a:txBody>
                  <a:tcPr marL="4448" marR="4448" marT="4448"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Calibri" panose="020F0502020204030204" pitchFamily="34" charset="0"/>
                        </a:rPr>
                        <a:t>Conduct shipping tests on Cryomodule shipping fixture to measure g-loading and adjust fixture or re-route truck along different roads to minimize impact to Cryomodule</a:t>
                      </a:r>
                    </a:p>
                  </a:txBody>
                  <a:tcPr marL="4448" marR="4448" marT="4448"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4</a:t>
                      </a:r>
                    </a:p>
                  </a:txBody>
                  <a:tcPr marL="4448" marR="4448" marT="4448"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008000"/>
                    </a:solidFill>
                  </a:tcPr>
                </a:tc>
                <a:tc>
                  <a:txBody>
                    <a:bodyPr/>
                    <a:lstStyle/>
                    <a:p>
                      <a:pPr algn="ctr" fontAlgn="ctr"/>
                      <a:r>
                        <a:rPr lang="en-US" sz="1200" b="0" i="0" u="none" strike="noStrike" dirty="0">
                          <a:solidFill>
                            <a:srgbClr val="000000"/>
                          </a:solidFill>
                          <a:effectLst/>
                          <a:latin typeface="Calibri" panose="020F0502020204030204" pitchFamily="34" charset="0"/>
                        </a:rPr>
                        <a:t>2</a:t>
                      </a:r>
                    </a:p>
                  </a:txBody>
                  <a:tcPr marL="4448" marR="4448" marT="4448" marB="0" anchor="ctr">
                    <a:lnL>
                      <a:noFill/>
                    </a:lnL>
                    <a:lnR w="6350" cap="flat" cmpd="sng" algn="ctr">
                      <a:solidFill>
                        <a:srgbClr val="C9C9C9"/>
                      </a:solidFill>
                      <a:prstDash val="solid"/>
                      <a:round/>
                      <a:headEnd type="none" w="med" len="med"/>
                      <a:tailEnd type="none" w="med" len="med"/>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008000"/>
                    </a:solidFill>
                  </a:tcPr>
                </a:tc>
                <a:extLst>
                  <a:ext uri="{0D108BD9-81ED-4DB2-BD59-A6C34878D82A}">
                    <a16:rowId xmlns:a16="http://schemas.microsoft.com/office/drawing/2014/main" val="2332228258"/>
                  </a:ext>
                </a:extLst>
              </a:tr>
            </a:tbl>
          </a:graphicData>
        </a:graphic>
      </p:graphicFrame>
      <p:sp>
        <p:nvSpPr>
          <p:cNvPr id="2" name="Rectangle 1"/>
          <p:cNvSpPr/>
          <p:nvPr/>
        </p:nvSpPr>
        <p:spPr>
          <a:xfrm>
            <a:off x="500789" y="3944983"/>
            <a:ext cx="11220948" cy="438066"/>
          </a:xfrm>
          <a:prstGeom prst="rect">
            <a:avLst/>
          </a:prstGeom>
          <a:noFill/>
          <a:ln w="38100">
            <a:solidFill>
              <a:srgbClr val="C0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 name="Rectangle: Rounded Corners 6">
            <a:extLst>
              <a:ext uri="{FF2B5EF4-FFF2-40B4-BE49-F238E27FC236}">
                <a16:creationId xmlns:a16="http://schemas.microsoft.com/office/drawing/2014/main" id="{DBA94AF0-3302-4FD1-B7F5-D60253EFF8E3}"/>
              </a:ext>
            </a:extLst>
          </p:cNvPr>
          <p:cNvSpPr/>
          <p:nvPr/>
        </p:nvSpPr>
        <p:spPr>
          <a:xfrm>
            <a:off x="9724784" y="71291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a:t>
            </a:r>
            <a:r>
              <a:rPr lang="en-US" b="1" dirty="0">
                <a:solidFill>
                  <a:schemeClr val="bg1"/>
                </a:solidFill>
              </a:rPr>
              <a:t>5</a:t>
            </a:r>
          </a:p>
        </p:txBody>
      </p:sp>
    </p:spTree>
    <p:extLst>
      <p:ext uri="{BB962C8B-B14F-4D97-AF65-F5344CB8AC3E}">
        <p14:creationId xmlns:p14="http://schemas.microsoft.com/office/powerpoint/2010/main" val="35088248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Mitigation for </a:t>
            </a:r>
            <a:r>
              <a:rPr lang="en-US" dirty="0" err="1"/>
              <a:t>Cryomodule</a:t>
            </a:r>
            <a:r>
              <a:rPr lang="en-US" dirty="0"/>
              <a:t> Shipments</a:t>
            </a:r>
          </a:p>
        </p:txBody>
      </p:sp>
      <p:sp>
        <p:nvSpPr>
          <p:cNvPr id="3" name="Content Placeholder 2"/>
          <p:cNvSpPr>
            <a:spLocks noGrp="1"/>
          </p:cNvSpPr>
          <p:nvPr>
            <p:ph idx="1"/>
          </p:nvPr>
        </p:nvSpPr>
        <p:spPr/>
        <p:txBody>
          <a:bodyPr/>
          <a:lstStyle/>
          <a:p>
            <a:pPr>
              <a:buFont typeface="Wingdings" panose="05000000000000000000" pitchFamily="2" charset="2"/>
              <a:buChar char="ü"/>
            </a:pPr>
            <a:r>
              <a:rPr lang="en-US" sz="2400" dirty="0"/>
              <a:t>Applying lessons learned from previous projects including SNS and LCLS-II including early testing and active monitoring</a:t>
            </a:r>
          </a:p>
          <a:p>
            <a:pPr>
              <a:buFont typeface="Wingdings" panose="05000000000000000000" pitchFamily="2" charset="2"/>
              <a:buChar char="ü"/>
            </a:pPr>
            <a:r>
              <a:rPr lang="en-US" sz="2400" dirty="0"/>
              <a:t>Conducted analysis on new components (e.g., FPCs) in order to verify acceptable stress levels during shipping</a:t>
            </a:r>
          </a:p>
          <a:p>
            <a:pPr>
              <a:buFont typeface="Wingdings" panose="05000000000000000000" pitchFamily="2" charset="2"/>
              <a:buChar char="ü"/>
            </a:pPr>
            <a:r>
              <a:rPr lang="en-US" sz="2400" dirty="0"/>
              <a:t>Shipped ~16 fundamental power coupler (FPC) to JLab without incident</a:t>
            </a:r>
          </a:p>
          <a:p>
            <a:pPr>
              <a:buFont typeface="Wingdings" panose="05000000000000000000" pitchFamily="2" charset="2"/>
              <a:buChar char="ü"/>
            </a:pPr>
            <a:r>
              <a:rPr lang="en-US" sz="2400" dirty="0"/>
              <a:t>Addressed shipping as part of the </a:t>
            </a:r>
            <a:r>
              <a:rPr lang="en-US" sz="2400" dirty="0" err="1"/>
              <a:t>cryomodule</a:t>
            </a:r>
            <a:r>
              <a:rPr lang="en-US" sz="2400" dirty="0"/>
              <a:t> production readiness review</a:t>
            </a:r>
          </a:p>
          <a:p>
            <a:pPr>
              <a:buFont typeface="Wingdings" panose="05000000000000000000" pitchFamily="2" charset="2"/>
              <a:buChar char="ü"/>
            </a:pPr>
            <a:r>
              <a:rPr lang="en-US" sz="2400" dirty="0"/>
              <a:t>Performed shipping tests with dummy </a:t>
            </a:r>
            <a:r>
              <a:rPr lang="en-US" sz="2400" dirty="0" err="1"/>
              <a:t>cryomodule</a:t>
            </a:r>
            <a:endParaRPr lang="en-US" sz="2400" dirty="0"/>
          </a:p>
          <a:p>
            <a:r>
              <a:rPr lang="en-US" sz="2400" dirty="0"/>
              <a:t>Perform shipping test with first production </a:t>
            </a:r>
            <a:r>
              <a:rPr lang="en-US" sz="2400" dirty="0" err="1"/>
              <a:t>cryomodule</a:t>
            </a:r>
            <a:endParaRPr lang="en-US" sz="2400" dirty="0"/>
          </a:p>
          <a:p>
            <a:endParaRPr lang="en-US" dirty="0"/>
          </a:p>
        </p:txBody>
      </p:sp>
      <p:sp>
        <p:nvSpPr>
          <p:cNvPr id="4" name="Rectangle: Rounded Corners 6">
            <a:extLst>
              <a:ext uri="{FF2B5EF4-FFF2-40B4-BE49-F238E27FC236}">
                <a16:creationId xmlns:a16="http://schemas.microsoft.com/office/drawing/2014/main" id="{DBA94AF0-3302-4FD1-B7F5-D60253EFF8E3}"/>
              </a:ext>
            </a:extLst>
          </p:cNvPr>
          <p:cNvSpPr/>
          <p:nvPr/>
        </p:nvSpPr>
        <p:spPr>
          <a:xfrm>
            <a:off x="9681241" y="458009"/>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a:t>
            </a:r>
            <a:r>
              <a:rPr lang="en-US" b="1" dirty="0">
                <a:solidFill>
                  <a:schemeClr val="bg1"/>
                </a:solidFill>
              </a:rPr>
              <a:t>5</a:t>
            </a:r>
          </a:p>
        </p:txBody>
      </p:sp>
    </p:spTree>
    <p:extLst>
      <p:ext uri="{BB962C8B-B14F-4D97-AF65-F5344CB8AC3E}">
        <p14:creationId xmlns:p14="http://schemas.microsoft.com/office/powerpoint/2010/main" val="13619814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12-Month Look-Ahead (SEP-2022)</a:t>
            </a:r>
          </a:p>
        </p:txBody>
      </p:sp>
      <p:sp>
        <p:nvSpPr>
          <p:cNvPr id="3" name="Content Placeholder 2"/>
          <p:cNvSpPr>
            <a:spLocks noGrp="1"/>
          </p:cNvSpPr>
          <p:nvPr>
            <p:ph idx="1"/>
          </p:nvPr>
        </p:nvSpPr>
        <p:spPr/>
        <p:txBody>
          <a:bodyPr/>
          <a:lstStyle/>
          <a:p>
            <a:r>
              <a:rPr lang="en-US" dirty="0"/>
              <a:t>Smooth return to working onsite at JLab</a:t>
            </a:r>
          </a:p>
          <a:p>
            <a:endParaRPr lang="en-US" sz="800" dirty="0"/>
          </a:p>
          <a:p>
            <a:r>
              <a:rPr lang="en-US" dirty="0"/>
              <a:t>Continue executing contracts for procured components</a:t>
            </a:r>
          </a:p>
          <a:p>
            <a:endParaRPr lang="en-US" sz="800" dirty="0"/>
          </a:p>
          <a:p>
            <a:r>
              <a:rPr lang="en-US" dirty="0"/>
              <a:t>Receive majority of components for 8</a:t>
            </a:r>
            <a:r>
              <a:rPr lang="en-US" baseline="30000" dirty="0"/>
              <a:t>th</a:t>
            </a:r>
            <a:r>
              <a:rPr lang="en-US" dirty="0"/>
              <a:t> </a:t>
            </a:r>
            <a:r>
              <a:rPr lang="en-US" dirty="0" err="1"/>
              <a:t>cryomodule</a:t>
            </a:r>
            <a:endParaRPr lang="en-US" dirty="0"/>
          </a:p>
          <a:p>
            <a:endParaRPr lang="en-US" sz="800" dirty="0"/>
          </a:p>
          <a:p>
            <a:r>
              <a:rPr lang="en-US" dirty="0"/>
              <a:t>Receive and test remainder of cavities</a:t>
            </a:r>
          </a:p>
          <a:p>
            <a:endParaRPr lang="en-US" sz="800" dirty="0"/>
          </a:p>
          <a:p>
            <a:r>
              <a:rPr lang="en-US" dirty="0"/>
              <a:t>Assemble 8 cavity strings</a:t>
            </a:r>
          </a:p>
          <a:p>
            <a:endParaRPr lang="en-US" sz="800" dirty="0"/>
          </a:p>
          <a:p>
            <a:r>
              <a:rPr lang="en-US" dirty="0"/>
              <a:t>Assemble and deliver 4 </a:t>
            </a:r>
            <a:r>
              <a:rPr lang="en-US" dirty="0" err="1"/>
              <a:t>cryomodules</a:t>
            </a:r>
            <a:r>
              <a:rPr lang="en-US" dirty="0"/>
              <a:t> to ORNL</a:t>
            </a:r>
          </a:p>
          <a:p>
            <a:endParaRPr lang="en-US" sz="800" dirty="0"/>
          </a:p>
        </p:txBody>
      </p:sp>
      <p:sp>
        <p:nvSpPr>
          <p:cNvPr id="4" name="Rectangle: Rounded Corners 3">
            <a:extLst>
              <a:ext uri="{FF2B5EF4-FFF2-40B4-BE49-F238E27FC236}">
                <a16:creationId xmlns:a16="http://schemas.microsoft.com/office/drawing/2014/main" id="{D3BDDBF5-C37B-4059-88E5-57F0384863E7}"/>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4</a:t>
            </a:r>
            <a:endParaRPr lang="en-US" b="1" dirty="0">
              <a:solidFill>
                <a:schemeClr val="bg1"/>
              </a:solidFill>
            </a:endParaRPr>
          </a:p>
        </p:txBody>
      </p:sp>
    </p:spTree>
    <p:extLst>
      <p:ext uri="{BB962C8B-B14F-4D97-AF65-F5344CB8AC3E}">
        <p14:creationId xmlns:p14="http://schemas.microsoft.com/office/powerpoint/2010/main" val="27296636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448054" y="950976"/>
            <a:ext cx="11591545" cy="5358384"/>
          </a:xfrm>
        </p:spPr>
        <p:txBody>
          <a:bodyPr/>
          <a:lstStyle/>
          <a:p>
            <a:pPr>
              <a:spcAft>
                <a:spcPts val="600"/>
              </a:spcAft>
            </a:pPr>
            <a:r>
              <a:rPr lang="en-US" dirty="0"/>
              <a:t>The partnership between SNS and </a:t>
            </a:r>
            <a:r>
              <a:rPr lang="en-US" dirty="0" err="1"/>
              <a:t>JLab</a:t>
            </a:r>
            <a:r>
              <a:rPr lang="en-US" dirty="0"/>
              <a:t> is working well</a:t>
            </a:r>
          </a:p>
          <a:p>
            <a:pPr>
              <a:spcAft>
                <a:spcPts val="600"/>
              </a:spcAft>
            </a:pPr>
            <a:r>
              <a:rPr lang="en-US" dirty="0"/>
              <a:t>The division of responsibilities and scope is well understood</a:t>
            </a:r>
          </a:p>
          <a:p>
            <a:pPr lvl="1">
              <a:spcAft>
                <a:spcPts val="600"/>
              </a:spcAft>
            </a:pPr>
            <a:r>
              <a:rPr lang="en-US" dirty="0"/>
              <a:t>Shipping tests have been completed successfully</a:t>
            </a:r>
          </a:p>
          <a:p>
            <a:pPr lvl="1">
              <a:spcAft>
                <a:spcPts val="600"/>
              </a:spcAft>
            </a:pPr>
            <a:r>
              <a:rPr lang="en-US" dirty="0"/>
              <a:t>Procurement effort for the first 7 CMs is nearly complete</a:t>
            </a:r>
          </a:p>
          <a:p>
            <a:pPr lvl="1">
              <a:spcAft>
                <a:spcPts val="600"/>
              </a:spcAft>
            </a:pPr>
            <a:r>
              <a:rPr lang="en-US" dirty="0"/>
              <a:t>Procurement effort for the 8</a:t>
            </a:r>
            <a:r>
              <a:rPr lang="en-US" baseline="30000" dirty="0"/>
              <a:t>th</a:t>
            </a:r>
            <a:r>
              <a:rPr lang="en-US" dirty="0"/>
              <a:t> CM has kicked off</a:t>
            </a:r>
          </a:p>
          <a:p>
            <a:pPr lvl="1">
              <a:spcAft>
                <a:spcPts val="600"/>
              </a:spcAft>
            </a:pPr>
            <a:r>
              <a:rPr lang="en-US" dirty="0"/>
              <a:t>Cavity qualification is more than 50% complete</a:t>
            </a:r>
          </a:p>
          <a:p>
            <a:pPr lvl="1">
              <a:spcAft>
                <a:spcPts val="600"/>
              </a:spcAft>
            </a:pPr>
            <a:r>
              <a:rPr lang="en-US" dirty="0" err="1"/>
              <a:t>Cryomodule</a:t>
            </a:r>
            <a:r>
              <a:rPr lang="en-US" dirty="0"/>
              <a:t> assembly effort has ramped up</a:t>
            </a:r>
          </a:p>
          <a:p>
            <a:pPr>
              <a:spcAft>
                <a:spcPts val="600"/>
              </a:spcAft>
            </a:pPr>
            <a:endParaRPr lang="en-US" dirty="0"/>
          </a:p>
        </p:txBody>
      </p:sp>
    </p:spTree>
    <p:extLst>
      <p:ext uri="{BB962C8B-B14F-4D97-AF65-F5344CB8AC3E}">
        <p14:creationId xmlns:p14="http://schemas.microsoft.com/office/powerpoint/2010/main" val="111509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Acknowledgements</a:t>
            </a:r>
          </a:p>
        </p:txBody>
      </p:sp>
      <p:sp>
        <p:nvSpPr>
          <p:cNvPr id="3" name="Content Placeholder 2"/>
          <p:cNvSpPr>
            <a:spLocks noGrp="1"/>
          </p:cNvSpPr>
          <p:nvPr>
            <p:ph idx="1"/>
          </p:nvPr>
        </p:nvSpPr>
        <p:spPr>
          <a:xfrm>
            <a:off x="448055" y="950976"/>
            <a:ext cx="10993471" cy="5358384"/>
          </a:xfrm>
        </p:spPr>
        <p:txBody>
          <a:bodyPr/>
          <a:lstStyle/>
          <a:p>
            <a:r>
              <a:rPr lang="en-US" dirty="0"/>
              <a:t>Special Thanks – M. Wiseman, K. Wilson, N. </a:t>
            </a:r>
            <a:r>
              <a:rPr lang="en-US" dirty="0" err="1"/>
              <a:t>Huque</a:t>
            </a:r>
            <a:r>
              <a:rPr lang="en-US" dirty="0"/>
              <a:t>, T. Reilly, L. </a:t>
            </a:r>
            <a:r>
              <a:rPr lang="en-US" dirty="0" err="1"/>
              <a:t>Loewus</a:t>
            </a:r>
            <a:r>
              <a:rPr lang="en-US" dirty="0"/>
              <a:t>, P. </a:t>
            </a:r>
            <a:r>
              <a:rPr lang="en-US" dirty="0" err="1"/>
              <a:t>Dhakal</a:t>
            </a:r>
            <a:r>
              <a:rPr lang="en-US" dirty="0"/>
              <a:t>, T. </a:t>
            </a:r>
            <a:r>
              <a:rPr lang="en-US" dirty="0" err="1"/>
              <a:t>Ganey</a:t>
            </a:r>
            <a:endParaRPr lang="en-US" dirty="0"/>
          </a:p>
          <a:p>
            <a:r>
              <a:rPr lang="en-US" dirty="0"/>
              <a:t>JLab colleagues</a:t>
            </a:r>
          </a:p>
          <a:p>
            <a:r>
              <a:rPr lang="en-US" dirty="0"/>
              <a:t>SNS PPU Project Team at ORNL</a:t>
            </a:r>
          </a:p>
        </p:txBody>
      </p:sp>
      <p:pic>
        <p:nvPicPr>
          <p:cNvPr id="5" name="Picture 4"/>
          <p:cNvPicPr>
            <a:picLocks noChangeAspect="1"/>
          </p:cNvPicPr>
          <p:nvPr/>
        </p:nvPicPr>
        <p:blipFill rotWithShape="1">
          <a:blip r:embed="rId2"/>
          <a:srcRect t="11705" b="12412"/>
          <a:stretch/>
        </p:blipFill>
        <p:spPr>
          <a:xfrm>
            <a:off x="894493" y="3053526"/>
            <a:ext cx="5466123" cy="311085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5433" y="1658547"/>
            <a:ext cx="3364521" cy="4487445"/>
          </a:xfrm>
          <a:prstGeom prst="rect">
            <a:avLst/>
          </a:prstGeom>
        </p:spPr>
      </p:pic>
    </p:spTree>
    <p:extLst>
      <p:ext uri="{BB962C8B-B14F-4D97-AF65-F5344CB8AC3E}">
        <p14:creationId xmlns:p14="http://schemas.microsoft.com/office/powerpoint/2010/main" val="22541392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dirty="0"/>
              <a:t>Questions?</a:t>
            </a:r>
          </a:p>
          <a:p>
            <a:endParaRPr lang="en-US" dirty="0"/>
          </a:p>
        </p:txBody>
      </p:sp>
    </p:spTree>
    <p:extLst>
      <p:ext uri="{BB962C8B-B14F-4D97-AF65-F5344CB8AC3E}">
        <p14:creationId xmlns:p14="http://schemas.microsoft.com/office/powerpoint/2010/main" val="10612867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480131"/>
          </a:xfrm>
        </p:spPr>
        <p:txBody>
          <a:bodyPr/>
          <a:lstStyle/>
          <a:p>
            <a:r>
              <a:rPr lang="en-US" sz="2800" dirty="0"/>
              <a:t>Sub-Contracting Officer’s Technical Representative (TR)</a:t>
            </a:r>
          </a:p>
        </p:txBody>
      </p:sp>
      <p:sp>
        <p:nvSpPr>
          <p:cNvPr id="3" name="Content Placeholder 2"/>
          <p:cNvSpPr>
            <a:spLocks noGrp="1"/>
          </p:cNvSpPr>
          <p:nvPr>
            <p:ph idx="1"/>
          </p:nvPr>
        </p:nvSpPr>
        <p:spPr/>
        <p:txBody>
          <a:bodyPr>
            <a:normAutofit fontScale="92500" lnSpcReduction="20000"/>
          </a:bodyPr>
          <a:lstStyle/>
          <a:p>
            <a:r>
              <a:rPr lang="en-US" dirty="0"/>
              <a:t>Important Role / Responsibility</a:t>
            </a:r>
          </a:p>
          <a:p>
            <a:pPr lvl="1"/>
            <a:r>
              <a:rPr lang="en-US" dirty="0"/>
              <a:t>“Glue” between design, prototyping, procurement and assembly phases</a:t>
            </a:r>
          </a:p>
          <a:p>
            <a:pPr lvl="1"/>
            <a:r>
              <a:rPr lang="en-US" dirty="0"/>
              <a:t>Technical expertise for sub-system components</a:t>
            </a:r>
          </a:p>
          <a:p>
            <a:pPr lvl="1"/>
            <a:r>
              <a:rPr lang="en-US" dirty="0"/>
              <a:t>Achievable for “moderate sized” projects</a:t>
            </a:r>
          </a:p>
          <a:p>
            <a:r>
              <a:rPr lang="en-US" dirty="0"/>
              <a:t>Design Phase</a:t>
            </a:r>
          </a:p>
          <a:p>
            <a:pPr lvl="1"/>
            <a:r>
              <a:rPr lang="en-US" dirty="0"/>
              <a:t>Develops technical specifications from higher level requirements</a:t>
            </a:r>
          </a:p>
          <a:p>
            <a:pPr lvl="1"/>
            <a:r>
              <a:rPr lang="en-US" dirty="0"/>
              <a:t>Prepares drawings and supporting technical documents</a:t>
            </a:r>
          </a:p>
          <a:p>
            <a:r>
              <a:rPr lang="en-US" dirty="0"/>
              <a:t>Prototyping Phase</a:t>
            </a:r>
          </a:p>
          <a:p>
            <a:pPr lvl="1"/>
            <a:r>
              <a:rPr lang="en-US" dirty="0"/>
              <a:t>Procures prototypes from industry/partner labs</a:t>
            </a:r>
          </a:p>
          <a:p>
            <a:pPr lvl="1"/>
            <a:r>
              <a:rPr lang="en-US" dirty="0"/>
              <a:t>Participates in prototype development and testing</a:t>
            </a:r>
          </a:p>
          <a:p>
            <a:pPr lvl="1"/>
            <a:r>
              <a:rPr lang="en-US" dirty="0"/>
              <a:t>Feeds forward experience into production process</a:t>
            </a:r>
          </a:p>
          <a:p>
            <a:r>
              <a:rPr lang="en-US" dirty="0"/>
              <a:t>Production Procurement Phase</a:t>
            </a:r>
          </a:p>
          <a:p>
            <a:pPr lvl="1"/>
            <a:r>
              <a:rPr lang="en-US" dirty="0"/>
              <a:t>Provides technical leadership and point of contact with manufacturer</a:t>
            </a:r>
          </a:p>
          <a:p>
            <a:r>
              <a:rPr lang="en-US" dirty="0"/>
              <a:t>Assembly/Integration</a:t>
            </a:r>
          </a:p>
          <a:p>
            <a:pPr lvl="1"/>
            <a:r>
              <a:rPr lang="en-US" dirty="0"/>
              <a:t>Provides sustaining engineering during manufacturing</a:t>
            </a:r>
          </a:p>
          <a:p>
            <a:pPr lvl="1"/>
            <a:r>
              <a:rPr lang="en-US" dirty="0"/>
              <a:t>Technical judgment to resolve non-conformances</a:t>
            </a:r>
          </a:p>
          <a:p>
            <a:endParaRPr lang="en-US" dirty="0"/>
          </a:p>
        </p:txBody>
      </p:sp>
      <p:sp>
        <p:nvSpPr>
          <p:cNvPr id="4" name="Rectangle: Rounded Corners 3">
            <a:extLst>
              <a:ext uri="{FF2B5EF4-FFF2-40B4-BE49-F238E27FC236}">
                <a16:creationId xmlns:a16="http://schemas.microsoft.com/office/drawing/2014/main" id="{E5C0FF6A-2996-4BC7-922D-81BC679F9FDF}"/>
              </a:ext>
            </a:extLst>
          </p:cNvPr>
          <p:cNvSpPr/>
          <p:nvPr/>
        </p:nvSpPr>
        <p:spPr>
          <a:xfrm>
            <a:off x="10250599" y="773072"/>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a:t>
            </a:r>
            <a:r>
              <a:rPr lang="en-US" b="1" dirty="0">
                <a:solidFill>
                  <a:schemeClr val="bg1"/>
                </a:solidFill>
              </a:rPr>
              <a:t>5</a:t>
            </a:r>
          </a:p>
        </p:txBody>
      </p:sp>
    </p:spTree>
    <p:extLst>
      <p:ext uri="{BB962C8B-B14F-4D97-AF65-F5344CB8AC3E}">
        <p14:creationId xmlns:p14="http://schemas.microsoft.com/office/powerpoint/2010/main" val="42872766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JLab CM Design Team Completed Their Work!</a:t>
            </a:r>
          </a:p>
        </p:txBody>
      </p:sp>
      <p:sp>
        <p:nvSpPr>
          <p:cNvPr id="3" name="Content Placeholder 2"/>
          <p:cNvSpPr>
            <a:spLocks noGrp="1"/>
          </p:cNvSpPr>
          <p:nvPr>
            <p:ph idx="1"/>
          </p:nvPr>
        </p:nvSpPr>
        <p:spPr>
          <a:xfrm>
            <a:off x="444387" y="1044290"/>
            <a:ext cx="4714801" cy="2891216"/>
          </a:xfrm>
        </p:spPr>
        <p:txBody>
          <a:bodyPr>
            <a:noAutofit/>
          </a:bodyPr>
          <a:lstStyle/>
          <a:p>
            <a:pPr>
              <a:lnSpc>
                <a:spcPct val="120000"/>
              </a:lnSpc>
            </a:pPr>
            <a:r>
              <a:rPr lang="en-US" sz="2000" b="1" dirty="0"/>
              <a:t>Mark Wiseman</a:t>
            </a:r>
            <a:r>
              <a:rPr lang="en-US" sz="2000" dirty="0"/>
              <a:t>, Senior Staff Engineer, led the design team comprised of engineers and designers and production staff that have contributed to cryomodule designs for SNS, CEBAF, 12 GeV, APS-U, FRIB and LCLS-II.</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79592" y="813816"/>
            <a:ext cx="6794795" cy="2637171"/>
          </a:xfrm>
          <a:prstGeom prst="rect">
            <a:avLst/>
          </a:prstGeom>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72338" y="3583917"/>
            <a:ext cx="2881293" cy="2720747"/>
          </a:xfrm>
          <a:prstGeom prst="rect">
            <a:avLst/>
          </a:prstGeom>
        </p:spPr>
      </p:pic>
      <p:sp>
        <p:nvSpPr>
          <p:cNvPr id="6" name="Rectangle: Rounded Corners 5">
            <a:extLst>
              <a:ext uri="{FF2B5EF4-FFF2-40B4-BE49-F238E27FC236}">
                <a16:creationId xmlns:a16="http://schemas.microsoft.com/office/drawing/2014/main" id="{0A15F0AB-C715-45D3-BA4C-4F3A192289B5}"/>
              </a:ext>
            </a:extLst>
          </p:cNvPr>
          <p:cNvSpPr/>
          <p:nvPr/>
        </p:nvSpPr>
        <p:spPr>
          <a:xfrm>
            <a:off x="10117381" y="227535"/>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a:t>
            </a:r>
            <a:r>
              <a:rPr lang="en-US" b="1" dirty="0">
                <a:solidFill>
                  <a:schemeClr val="bg1"/>
                </a:solidFill>
              </a:rPr>
              <a:t>1</a:t>
            </a:r>
          </a:p>
        </p:txBody>
      </p:sp>
      <p:sp>
        <p:nvSpPr>
          <p:cNvPr id="7" name="Content Placeholder 2"/>
          <p:cNvSpPr txBox="1">
            <a:spLocks/>
          </p:cNvSpPr>
          <p:nvPr/>
        </p:nvSpPr>
        <p:spPr bwMode="auto">
          <a:xfrm>
            <a:off x="444387" y="4194926"/>
            <a:ext cx="8467704" cy="21052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288925" indent="-288925"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20000"/>
              </a:lnSpc>
            </a:pPr>
            <a:r>
              <a:rPr lang="en-US" sz="2000" b="1" dirty="0"/>
              <a:t>Katherine Wilson</a:t>
            </a:r>
            <a:r>
              <a:rPr lang="en-US" sz="2000" dirty="0"/>
              <a:t>, Staff Engineer on the design team, led the procurement efforts</a:t>
            </a:r>
          </a:p>
          <a:p>
            <a:pPr lvl="1">
              <a:lnSpc>
                <a:spcPct val="120000"/>
              </a:lnSpc>
            </a:pPr>
            <a:r>
              <a:rPr lang="en-US" sz="1800" dirty="0"/>
              <a:t>Engineers develop specifications and statements of work for procurement</a:t>
            </a:r>
          </a:p>
          <a:p>
            <a:pPr lvl="1">
              <a:lnSpc>
                <a:spcPct val="120000"/>
              </a:lnSpc>
            </a:pPr>
            <a:r>
              <a:rPr lang="en-US" sz="1800" dirty="0"/>
              <a:t>Provide technical leadership during procurement process (TRs)</a:t>
            </a:r>
          </a:p>
          <a:p>
            <a:pPr>
              <a:lnSpc>
                <a:spcPct val="120000"/>
              </a:lnSpc>
            </a:pPr>
            <a:endParaRPr lang="en-US" sz="2000" dirty="0"/>
          </a:p>
        </p:txBody>
      </p:sp>
    </p:spTree>
    <p:extLst>
      <p:ext uri="{BB962C8B-B14F-4D97-AF65-F5344CB8AC3E}">
        <p14:creationId xmlns:p14="http://schemas.microsoft.com/office/powerpoint/2010/main" val="3582257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Breakdown Structure</a:t>
            </a:r>
          </a:p>
        </p:txBody>
      </p:sp>
      <p:sp>
        <p:nvSpPr>
          <p:cNvPr id="5" name="Rectangle 4"/>
          <p:cNvSpPr/>
          <p:nvPr/>
        </p:nvSpPr>
        <p:spPr>
          <a:xfrm>
            <a:off x="4059090" y="1905637"/>
            <a:ext cx="945136" cy="1452923"/>
          </a:xfrm>
          <a:prstGeom prst="rect">
            <a:avLst/>
          </a:prstGeom>
          <a:noFill/>
          <a:ln w="38100">
            <a:solidFill>
              <a:srgbClr val="C0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 name="Rectangle: Rounded Corners 5">
            <a:extLst>
              <a:ext uri="{FF2B5EF4-FFF2-40B4-BE49-F238E27FC236}">
                <a16:creationId xmlns:a16="http://schemas.microsoft.com/office/drawing/2014/main" id="{BA86F5B5-1A2C-489B-8E4D-725EC30A3F8C}"/>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a:t>
            </a:r>
            <a:r>
              <a:rPr lang="en-US" b="1" dirty="0">
                <a:solidFill>
                  <a:schemeClr val="bg1"/>
                </a:solidFill>
              </a:rPr>
              <a:t>5</a:t>
            </a:r>
          </a:p>
        </p:txBody>
      </p:sp>
      <p:grpSp>
        <p:nvGrpSpPr>
          <p:cNvPr id="8" name="Group 7"/>
          <p:cNvGrpSpPr/>
          <p:nvPr/>
        </p:nvGrpSpPr>
        <p:grpSpPr>
          <a:xfrm>
            <a:off x="2012341" y="917033"/>
            <a:ext cx="7218637" cy="5278035"/>
            <a:chOff x="1542079" y="890907"/>
            <a:chExt cx="7218637" cy="5278035"/>
          </a:xfrm>
        </p:grpSpPr>
        <p:grpSp>
          <p:nvGrpSpPr>
            <p:cNvPr id="9" name="object 2"/>
            <p:cNvGrpSpPr/>
            <p:nvPr/>
          </p:nvGrpSpPr>
          <p:grpSpPr>
            <a:xfrm>
              <a:off x="4226949" y="890907"/>
              <a:ext cx="1852295" cy="758190"/>
              <a:chOff x="4226949" y="890907"/>
              <a:chExt cx="1852295" cy="758190"/>
            </a:xfrm>
          </p:grpSpPr>
          <p:pic>
            <p:nvPicPr>
              <p:cNvPr id="166" name="object 3"/>
              <p:cNvPicPr/>
              <p:nvPr/>
            </p:nvPicPr>
            <p:blipFill>
              <a:blip r:embed="rId2" cstate="print"/>
              <a:stretch>
                <a:fillRect/>
              </a:stretch>
            </p:blipFill>
            <p:spPr>
              <a:xfrm>
                <a:off x="4240278" y="906228"/>
                <a:ext cx="1838578" cy="742759"/>
              </a:xfrm>
              <a:prstGeom prst="rect">
                <a:avLst/>
              </a:prstGeom>
            </p:spPr>
          </p:pic>
          <p:pic>
            <p:nvPicPr>
              <p:cNvPr id="167" name="object 4"/>
              <p:cNvPicPr/>
              <p:nvPr/>
            </p:nvPicPr>
            <p:blipFill>
              <a:blip r:embed="rId3" cstate="print"/>
              <a:stretch>
                <a:fillRect/>
              </a:stretch>
            </p:blipFill>
            <p:spPr>
              <a:xfrm>
                <a:off x="4226949" y="890907"/>
                <a:ext cx="1827169" cy="731353"/>
              </a:xfrm>
              <a:prstGeom prst="rect">
                <a:avLst/>
              </a:prstGeom>
            </p:spPr>
          </p:pic>
        </p:grpSp>
        <p:sp>
          <p:nvSpPr>
            <p:cNvPr id="10" name="object 5"/>
            <p:cNvSpPr txBox="1"/>
            <p:nvPr/>
          </p:nvSpPr>
          <p:spPr>
            <a:xfrm>
              <a:off x="4238288" y="902245"/>
              <a:ext cx="1804670" cy="709295"/>
            </a:xfrm>
            <a:prstGeom prst="rect">
              <a:avLst/>
            </a:prstGeom>
            <a:ln w="32194">
              <a:solidFill>
                <a:srgbClr val="000000"/>
              </a:solidFill>
            </a:ln>
          </p:spPr>
          <p:txBody>
            <a:bodyPr vert="horz" wrap="square" lIns="0" tIns="6985" rIns="0" bIns="0" rtlCol="0">
              <a:spAutoFit/>
            </a:bodyPr>
            <a:lstStyle/>
            <a:p>
              <a:pPr>
                <a:lnSpc>
                  <a:spcPct val="100000"/>
                </a:lnSpc>
                <a:spcBef>
                  <a:spcPts val="55"/>
                </a:spcBef>
              </a:pPr>
              <a:endParaRPr sz="1300">
                <a:latin typeface="Times New Roman"/>
                <a:cs typeface="Times New Roman"/>
              </a:endParaRPr>
            </a:p>
            <a:p>
              <a:pPr marL="635" algn="ctr">
                <a:lnSpc>
                  <a:spcPct val="100000"/>
                </a:lnSpc>
              </a:pPr>
              <a:r>
                <a:rPr sz="1000" b="1" spc="-5" dirty="0">
                  <a:latin typeface="Arial"/>
                  <a:cs typeface="Arial"/>
                </a:rPr>
                <a:t>P.2</a:t>
              </a:r>
              <a:r>
                <a:rPr sz="1000" b="1" spc="-45" dirty="0">
                  <a:latin typeface="Arial"/>
                  <a:cs typeface="Arial"/>
                </a:rPr>
                <a:t> </a:t>
              </a:r>
              <a:r>
                <a:rPr sz="1000" b="1" dirty="0">
                  <a:latin typeface="Arial"/>
                  <a:cs typeface="Arial"/>
                </a:rPr>
                <a:t>–</a:t>
              </a:r>
              <a:r>
                <a:rPr sz="1000" b="1" spc="-45" dirty="0">
                  <a:latin typeface="Arial"/>
                  <a:cs typeface="Arial"/>
                </a:rPr>
                <a:t> </a:t>
              </a:r>
              <a:r>
                <a:rPr sz="1000" b="1" spc="-5" dirty="0">
                  <a:latin typeface="Arial"/>
                  <a:cs typeface="Arial"/>
                </a:rPr>
                <a:t>SCL</a:t>
              </a:r>
              <a:endParaRPr sz="1000">
                <a:latin typeface="Arial"/>
                <a:cs typeface="Arial"/>
              </a:endParaRPr>
            </a:p>
            <a:p>
              <a:pPr algn="ctr">
                <a:lnSpc>
                  <a:spcPct val="100000"/>
                </a:lnSpc>
                <a:spcBef>
                  <a:spcPts val="10"/>
                </a:spcBef>
              </a:pPr>
              <a:r>
                <a:rPr sz="900" spc="-5" dirty="0">
                  <a:latin typeface="Arial"/>
                  <a:cs typeface="Arial"/>
                </a:rPr>
                <a:t>Mat</a:t>
              </a:r>
              <a:r>
                <a:rPr sz="900" dirty="0">
                  <a:latin typeface="Arial"/>
                  <a:cs typeface="Arial"/>
                </a:rPr>
                <a:t>t</a:t>
              </a:r>
              <a:r>
                <a:rPr sz="900" spc="-5" dirty="0">
                  <a:latin typeface="Arial"/>
                  <a:cs typeface="Arial"/>
                </a:rPr>
                <a:t> Howell</a:t>
              </a:r>
              <a:endParaRPr sz="900">
                <a:latin typeface="Arial"/>
                <a:cs typeface="Arial"/>
              </a:endParaRPr>
            </a:p>
          </p:txBody>
        </p:sp>
        <p:grpSp>
          <p:nvGrpSpPr>
            <p:cNvPr id="11" name="object 6"/>
            <p:cNvGrpSpPr/>
            <p:nvPr/>
          </p:nvGrpSpPr>
          <p:grpSpPr>
            <a:xfrm>
              <a:off x="4763923" y="1918690"/>
              <a:ext cx="847090" cy="711200"/>
              <a:chOff x="4763923" y="1918690"/>
              <a:chExt cx="847090" cy="711200"/>
            </a:xfrm>
          </p:grpSpPr>
          <p:pic>
            <p:nvPicPr>
              <p:cNvPr id="164" name="object 7"/>
              <p:cNvPicPr/>
              <p:nvPr/>
            </p:nvPicPr>
            <p:blipFill>
              <a:blip r:embed="rId4" cstate="print"/>
              <a:stretch>
                <a:fillRect/>
              </a:stretch>
            </p:blipFill>
            <p:spPr>
              <a:xfrm>
                <a:off x="4779248" y="1935627"/>
                <a:ext cx="831473" cy="693799"/>
              </a:xfrm>
              <a:prstGeom prst="rect">
                <a:avLst/>
              </a:prstGeom>
            </p:spPr>
          </p:pic>
          <p:pic>
            <p:nvPicPr>
              <p:cNvPr id="165" name="object 8"/>
              <p:cNvPicPr/>
              <p:nvPr/>
            </p:nvPicPr>
            <p:blipFill>
              <a:blip r:embed="rId5" cstate="print"/>
              <a:stretch>
                <a:fillRect/>
              </a:stretch>
            </p:blipFill>
            <p:spPr>
              <a:xfrm>
                <a:off x="4763923" y="1918690"/>
                <a:ext cx="822064" cy="685998"/>
              </a:xfrm>
              <a:prstGeom prst="rect">
                <a:avLst/>
              </a:prstGeom>
            </p:spPr>
          </p:pic>
        </p:grpSp>
        <p:sp>
          <p:nvSpPr>
            <p:cNvPr id="12" name="object 9"/>
            <p:cNvSpPr txBox="1"/>
            <p:nvPr/>
          </p:nvSpPr>
          <p:spPr>
            <a:xfrm>
              <a:off x="4763923" y="1918690"/>
              <a:ext cx="822325" cy="686435"/>
            </a:xfrm>
            <a:prstGeom prst="rect">
              <a:avLst/>
            </a:prstGeom>
            <a:ln w="9516">
              <a:solidFill>
                <a:srgbClr val="000000"/>
              </a:solidFill>
            </a:ln>
          </p:spPr>
          <p:txBody>
            <a:bodyPr vert="horz" wrap="square" lIns="0" tIns="1905" rIns="0" bIns="0" rtlCol="0">
              <a:spAutoFit/>
            </a:bodyPr>
            <a:lstStyle/>
            <a:p>
              <a:pPr>
                <a:lnSpc>
                  <a:spcPct val="100000"/>
                </a:lnSpc>
                <a:spcBef>
                  <a:spcPts val="15"/>
                </a:spcBef>
              </a:pPr>
              <a:endParaRPr sz="900">
                <a:latin typeface="Times New Roman"/>
                <a:cs typeface="Times New Roman"/>
              </a:endParaRPr>
            </a:p>
            <a:p>
              <a:pPr algn="ctr">
                <a:lnSpc>
                  <a:spcPct val="100000"/>
                </a:lnSpc>
              </a:pPr>
              <a:r>
                <a:rPr sz="900" b="1" spc="-5" dirty="0">
                  <a:latin typeface="Arial"/>
                  <a:cs typeface="Arial"/>
                </a:rPr>
                <a:t>P.2.4</a:t>
              </a:r>
              <a:endParaRPr sz="900">
                <a:latin typeface="Arial"/>
                <a:cs typeface="Arial"/>
              </a:endParaRPr>
            </a:p>
            <a:p>
              <a:pPr marL="1270" algn="ctr">
                <a:lnSpc>
                  <a:spcPct val="100000"/>
                </a:lnSpc>
                <a:spcBef>
                  <a:spcPts val="5"/>
                </a:spcBef>
              </a:pPr>
              <a:r>
                <a:rPr sz="900" b="1" dirty="0">
                  <a:latin typeface="Arial"/>
                  <a:cs typeface="Arial"/>
                </a:rPr>
                <a:t>Cryogenics</a:t>
              </a:r>
              <a:endParaRPr sz="900">
                <a:latin typeface="Arial"/>
                <a:cs typeface="Arial"/>
              </a:endParaRPr>
            </a:p>
            <a:p>
              <a:pPr marL="1270" algn="ctr">
                <a:lnSpc>
                  <a:spcPct val="100000"/>
                </a:lnSpc>
                <a:spcBef>
                  <a:spcPts val="10"/>
                </a:spcBef>
              </a:pPr>
              <a:r>
                <a:rPr sz="800" spc="-5" dirty="0">
                  <a:latin typeface="Arial"/>
                  <a:cs typeface="Arial"/>
                </a:rPr>
                <a:t>B</a:t>
              </a:r>
              <a:r>
                <a:rPr sz="800" spc="-10" dirty="0">
                  <a:latin typeface="Arial"/>
                  <a:cs typeface="Arial"/>
                </a:rPr>
                <a:t>r</a:t>
              </a:r>
              <a:r>
                <a:rPr sz="800" spc="-5" dirty="0">
                  <a:latin typeface="Arial"/>
                  <a:cs typeface="Arial"/>
                </a:rPr>
                <a:t>ian De</a:t>
              </a:r>
              <a:r>
                <a:rPr sz="800" spc="-10" dirty="0">
                  <a:latin typeface="Arial"/>
                  <a:cs typeface="Arial"/>
                </a:rPr>
                <a:t>G</a:t>
              </a:r>
              <a:r>
                <a:rPr sz="800" spc="-5" dirty="0">
                  <a:latin typeface="Arial"/>
                  <a:cs typeface="Arial"/>
                </a:rPr>
                <a:t>raff</a:t>
              </a:r>
              <a:endParaRPr sz="800">
                <a:latin typeface="Arial"/>
                <a:cs typeface="Arial"/>
              </a:endParaRPr>
            </a:p>
          </p:txBody>
        </p:sp>
        <p:grpSp>
          <p:nvGrpSpPr>
            <p:cNvPr id="13" name="object 10"/>
            <p:cNvGrpSpPr/>
            <p:nvPr/>
          </p:nvGrpSpPr>
          <p:grpSpPr>
            <a:xfrm>
              <a:off x="3643810" y="1615910"/>
              <a:ext cx="1537335" cy="1014094"/>
              <a:chOff x="3643810" y="1615910"/>
              <a:chExt cx="1537335" cy="1014094"/>
            </a:xfrm>
          </p:grpSpPr>
          <p:sp>
            <p:nvSpPr>
              <p:cNvPr id="161" name="object 11"/>
              <p:cNvSpPr/>
              <p:nvPr/>
            </p:nvSpPr>
            <p:spPr>
              <a:xfrm>
                <a:off x="5140534" y="1622260"/>
                <a:ext cx="34290" cy="296545"/>
              </a:xfrm>
              <a:custGeom>
                <a:avLst/>
                <a:gdLst/>
                <a:ahLst/>
                <a:cxnLst/>
                <a:rect l="l" t="t" r="r" b="b"/>
                <a:pathLst>
                  <a:path w="34289" h="296544">
                    <a:moveTo>
                      <a:pt x="0" y="0"/>
                    </a:moveTo>
                    <a:lnTo>
                      <a:pt x="0" y="182231"/>
                    </a:lnTo>
                    <a:lnTo>
                      <a:pt x="34016" y="182231"/>
                    </a:lnTo>
                    <a:lnTo>
                      <a:pt x="34016" y="296429"/>
                    </a:lnTo>
                  </a:path>
                </a:pathLst>
              </a:custGeom>
              <a:ln w="12688">
                <a:solidFill>
                  <a:srgbClr val="000000"/>
                </a:solidFill>
              </a:ln>
            </p:spPr>
            <p:txBody>
              <a:bodyPr wrap="square" lIns="0" tIns="0" rIns="0" bIns="0" rtlCol="0"/>
              <a:lstStyle/>
              <a:p>
                <a:endParaRPr/>
              </a:p>
            </p:txBody>
          </p:sp>
          <p:pic>
            <p:nvPicPr>
              <p:cNvPr id="162" name="object 12"/>
              <p:cNvPicPr/>
              <p:nvPr/>
            </p:nvPicPr>
            <p:blipFill>
              <a:blip r:embed="rId6" cstate="print"/>
              <a:stretch>
                <a:fillRect/>
              </a:stretch>
            </p:blipFill>
            <p:spPr>
              <a:xfrm>
                <a:off x="3657144" y="1935627"/>
                <a:ext cx="831842" cy="693799"/>
              </a:xfrm>
              <a:prstGeom prst="rect">
                <a:avLst/>
              </a:prstGeom>
            </p:spPr>
          </p:pic>
          <p:pic>
            <p:nvPicPr>
              <p:cNvPr id="163" name="object 13"/>
              <p:cNvPicPr/>
              <p:nvPr/>
            </p:nvPicPr>
            <p:blipFill>
              <a:blip r:embed="rId5" cstate="print"/>
              <a:stretch>
                <a:fillRect/>
              </a:stretch>
            </p:blipFill>
            <p:spPr>
              <a:xfrm>
                <a:off x="3643810" y="1918690"/>
                <a:ext cx="822874" cy="685998"/>
              </a:xfrm>
              <a:prstGeom prst="rect">
                <a:avLst/>
              </a:prstGeom>
            </p:spPr>
          </p:pic>
        </p:grpSp>
        <p:sp>
          <p:nvSpPr>
            <p:cNvPr id="14" name="object 14"/>
            <p:cNvSpPr txBox="1"/>
            <p:nvPr/>
          </p:nvSpPr>
          <p:spPr>
            <a:xfrm>
              <a:off x="3643810" y="1918690"/>
              <a:ext cx="811530" cy="686435"/>
            </a:xfrm>
            <a:prstGeom prst="rect">
              <a:avLst/>
            </a:prstGeom>
            <a:ln w="9516">
              <a:solidFill>
                <a:srgbClr val="000000"/>
              </a:solidFill>
            </a:ln>
          </p:spPr>
          <p:txBody>
            <a:bodyPr vert="horz" wrap="square" lIns="0" tIns="65405" rIns="0" bIns="0" rtlCol="0">
              <a:spAutoFit/>
            </a:bodyPr>
            <a:lstStyle/>
            <a:p>
              <a:pPr marL="11430" algn="ctr">
                <a:lnSpc>
                  <a:spcPts val="1080"/>
                </a:lnSpc>
                <a:spcBef>
                  <a:spcPts val="515"/>
                </a:spcBef>
              </a:pPr>
              <a:r>
                <a:rPr sz="900" b="1" spc="-5" dirty="0">
                  <a:latin typeface="Arial"/>
                  <a:cs typeface="Arial"/>
                </a:rPr>
                <a:t>P.2.3</a:t>
              </a:r>
              <a:endParaRPr sz="900">
                <a:latin typeface="Arial"/>
                <a:cs typeface="Arial"/>
              </a:endParaRPr>
            </a:p>
            <a:p>
              <a:pPr marL="46990" marR="26670" algn="ctr">
                <a:lnSpc>
                  <a:spcPct val="100000"/>
                </a:lnSpc>
              </a:pPr>
              <a:r>
                <a:rPr sz="900" b="1" spc="-5" dirty="0">
                  <a:latin typeface="Arial"/>
                  <a:cs typeface="Arial"/>
                </a:rPr>
                <a:t>Cryo</a:t>
              </a:r>
              <a:r>
                <a:rPr sz="900" b="1" dirty="0">
                  <a:latin typeface="Arial"/>
                  <a:cs typeface="Arial"/>
                </a:rPr>
                <a:t>m</a:t>
              </a:r>
              <a:r>
                <a:rPr sz="900" b="1" spc="-5" dirty="0">
                  <a:latin typeface="Arial"/>
                  <a:cs typeface="Arial"/>
                </a:rPr>
                <a:t>odules  Integration </a:t>
              </a:r>
              <a:r>
                <a:rPr sz="900" b="1" dirty="0">
                  <a:latin typeface="Arial"/>
                  <a:cs typeface="Arial"/>
                </a:rPr>
                <a:t> </a:t>
              </a:r>
              <a:r>
                <a:rPr sz="800" spc="-5" dirty="0">
                  <a:latin typeface="Arial"/>
                  <a:cs typeface="Arial"/>
                </a:rPr>
                <a:t>Ed</a:t>
              </a:r>
              <a:r>
                <a:rPr sz="800" spc="-15" dirty="0">
                  <a:latin typeface="Arial"/>
                  <a:cs typeface="Arial"/>
                </a:rPr>
                <a:t> </a:t>
              </a:r>
              <a:r>
                <a:rPr sz="800" spc="-5" dirty="0">
                  <a:latin typeface="Arial"/>
                  <a:cs typeface="Arial"/>
                </a:rPr>
                <a:t>Daly</a:t>
              </a:r>
              <a:endParaRPr sz="800">
                <a:latin typeface="Arial"/>
                <a:cs typeface="Arial"/>
              </a:endParaRPr>
            </a:p>
          </p:txBody>
        </p:sp>
        <p:grpSp>
          <p:nvGrpSpPr>
            <p:cNvPr id="15" name="object 15"/>
            <p:cNvGrpSpPr/>
            <p:nvPr/>
          </p:nvGrpSpPr>
          <p:grpSpPr>
            <a:xfrm>
              <a:off x="4048897" y="1615910"/>
              <a:ext cx="2613660" cy="1014094"/>
              <a:chOff x="4048897" y="1615910"/>
              <a:chExt cx="2613660" cy="1014094"/>
            </a:xfrm>
          </p:grpSpPr>
          <p:sp>
            <p:nvSpPr>
              <p:cNvPr id="158" name="object 16"/>
              <p:cNvSpPr/>
              <p:nvPr/>
            </p:nvSpPr>
            <p:spPr>
              <a:xfrm>
                <a:off x="4055247" y="1622260"/>
                <a:ext cx="1085850" cy="296545"/>
              </a:xfrm>
              <a:custGeom>
                <a:avLst/>
                <a:gdLst/>
                <a:ahLst/>
                <a:cxnLst/>
                <a:rect l="l" t="t" r="r" b="b"/>
                <a:pathLst>
                  <a:path w="1085850" h="296544">
                    <a:moveTo>
                      <a:pt x="1085287" y="0"/>
                    </a:moveTo>
                    <a:lnTo>
                      <a:pt x="1085287" y="182231"/>
                    </a:lnTo>
                    <a:lnTo>
                      <a:pt x="0" y="182231"/>
                    </a:lnTo>
                    <a:lnTo>
                      <a:pt x="0" y="296429"/>
                    </a:lnTo>
                  </a:path>
                </a:pathLst>
              </a:custGeom>
              <a:ln w="12688">
                <a:solidFill>
                  <a:srgbClr val="000000"/>
                </a:solidFill>
              </a:ln>
            </p:spPr>
            <p:txBody>
              <a:bodyPr wrap="square" lIns="0" tIns="0" rIns="0" bIns="0" rtlCol="0"/>
              <a:lstStyle/>
              <a:p>
                <a:endParaRPr/>
              </a:p>
            </p:txBody>
          </p:sp>
          <p:pic>
            <p:nvPicPr>
              <p:cNvPr id="159" name="object 17"/>
              <p:cNvPicPr/>
              <p:nvPr/>
            </p:nvPicPr>
            <p:blipFill>
              <a:blip r:embed="rId7" cstate="print"/>
              <a:stretch>
                <a:fillRect/>
              </a:stretch>
            </p:blipFill>
            <p:spPr>
              <a:xfrm>
                <a:off x="5831320" y="1935627"/>
                <a:ext cx="830676" cy="693799"/>
              </a:xfrm>
              <a:prstGeom prst="rect">
                <a:avLst/>
              </a:prstGeom>
            </p:spPr>
          </p:pic>
          <p:pic>
            <p:nvPicPr>
              <p:cNvPr id="160" name="object 18"/>
              <p:cNvPicPr/>
              <p:nvPr/>
            </p:nvPicPr>
            <p:blipFill>
              <a:blip r:embed="rId5" cstate="print"/>
              <a:stretch>
                <a:fillRect/>
              </a:stretch>
            </p:blipFill>
            <p:spPr>
              <a:xfrm>
                <a:off x="5814384" y="1918690"/>
                <a:ext cx="822874" cy="685998"/>
              </a:xfrm>
              <a:prstGeom prst="rect">
                <a:avLst/>
              </a:prstGeom>
            </p:spPr>
          </p:pic>
        </p:grpSp>
        <p:sp>
          <p:nvSpPr>
            <p:cNvPr id="16" name="object 19"/>
            <p:cNvSpPr txBox="1"/>
            <p:nvPr/>
          </p:nvSpPr>
          <p:spPr>
            <a:xfrm>
              <a:off x="5814384" y="1918690"/>
              <a:ext cx="822960" cy="686435"/>
            </a:xfrm>
            <a:prstGeom prst="rect">
              <a:avLst/>
            </a:prstGeom>
            <a:ln w="9516">
              <a:solidFill>
                <a:srgbClr val="000000"/>
              </a:solidFill>
            </a:ln>
          </p:spPr>
          <p:txBody>
            <a:bodyPr vert="horz" wrap="square" lIns="0" tIns="1905" rIns="0" bIns="0" rtlCol="0">
              <a:spAutoFit/>
            </a:bodyPr>
            <a:lstStyle/>
            <a:p>
              <a:pPr>
                <a:lnSpc>
                  <a:spcPct val="100000"/>
                </a:lnSpc>
                <a:spcBef>
                  <a:spcPts val="15"/>
                </a:spcBef>
              </a:pPr>
              <a:endParaRPr sz="900">
                <a:latin typeface="Times New Roman"/>
                <a:cs typeface="Times New Roman"/>
              </a:endParaRPr>
            </a:p>
            <a:p>
              <a:pPr marL="146050" marR="95885" indent="-43180">
                <a:lnSpc>
                  <a:spcPct val="100000"/>
                </a:lnSpc>
              </a:pPr>
              <a:r>
                <a:rPr sz="900" b="1" spc="-5" dirty="0">
                  <a:latin typeface="Arial"/>
                  <a:cs typeface="Arial"/>
                </a:rPr>
                <a:t>P.</a:t>
              </a:r>
              <a:r>
                <a:rPr sz="900" b="1" dirty="0">
                  <a:latin typeface="Arial"/>
                  <a:cs typeface="Arial"/>
                </a:rPr>
                <a:t>2</a:t>
              </a:r>
              <a:r>
                <a:rPr sz="900" b="1" spc="-5" dirty="0">
                  <a:latin typeface="Arial"/>
                  <a:cs typeface="Arial"/>
                </a:rPr>
                <a:t>.</a:t>
              </a:r>
              <a:r>
                <a:rPr sz="900" b="1" dirty="0">
                  <a:latin typeface="Arial"/>
                  <a:cs typeface="Arial"/>
                </a:rPr>
                <a:t>5</a:t>
              </a:r>
              <a:r>
                <a:rPr sz="900" b="1" spc="-5" dirty="0">
                  <a:latin typeface="Arial"/>
                  <a:cs typeface="Arial"/>
                </a:rPr>
                <a:t> Uti</a:t>
              </a:r>
              <a:r>
                <a:rPr sz="900" b="1" spc="5" dirty="0">
                  <a:latin typeface="Arial"/>
                  <a:cs typeface="Arial"/>
                </a:rPr>
                <a:t>l</a:t>
              </a:r>
              <a:r>
                <a:rPr sz="900" b="1" spc="-5" dirty="0">
                  <a:latin typeface="Arial"/>
                  <a:cs typeface="Arial"/>
                </a:rPr>
                <a:t>ity  Systems </a:t>
              </a:r>
              <a:r>
                <a:rPr sz="900" b="1" dirty="0">
                  <a:latin typeface="Arial"/>
                  <a:cs typeface="Arial"/>
                </a:rPr>
                <a:t> </a:t>
              </a:r>
              <a:r>
                <a:rPr sz="800" spc="-5" dirty="0">
                  <a:latin typeface="Arial"/>
                  <a:cs typeface="Arial"/>
                </a:rPr>
                <a:t>Chris</a:t>
              </a:r>
              <a:r>
                <a:rPr sz="800" spc="-35" dirty="0">
                  <a:latin typeface="Arial"/>
                  <a:cs typeface="Arial"/>
                </a:rPr>
                <a:t> </a:t>
              </a:r>
              <a:r>
                <a:rPr sz="800" spc="-5" dirty="0">
                  <a:latin typeface="Arial"/>
                  <a:cs typeface="Arial"/>
                </a:rPr>
                <a:t>Stone</a:t>
              </a:r>
              <a:endParaRPr sz="800">
                <a:latin typeface="Arial"/>
                <a:cs typeface="Arial"/>
              </a:endParaRPr>
            </a:p>
          </p:txBody>
        </p:sp>
        <p:grpSp>
          <p:nvGrpSpPr>
            <p:cNvPr id="17" name="object 20"/>
            <p:cNvGrpSpPr/>
            <p:nvPr/>
          </p:nvGrpSpPr>
          <p:grpSpPr>
            <a:xfrm>
              <a:off x="2593350" y="1615910"/>
              <a:ext cx="3639185" cy="1014094"/>
              <a:chOff x="2593350" y="1615910"/>
              <a:chExt cx="3639185" cy="1014094"/>
            </a:xfrm>
          </p:grpSpPr>
          <p:sp>
            <p:nvSpPr>
              <p:cNvPr id="155" name="object 21"/>
              <p:cNvSpPr/>
              <p:nvPr/>
            </p:nvSpPr>
            <p:spPr>
              <a:xfrm>
                <a:off x="5140534" y="1622260"/>
                <a:ext cx="1085850" cy="296545"/>
              </a:xfrm>
              <a:custGeom>
                <a:avLst/>
                <a:gdLst/>
                <a:ahLst/>
                <a:cxnLst/>
                <a:rect l="l" t="t" r="r" b="b"/>
                <a:pathLst>
                  <a:path w="1085850" h="296544">
                    <a:moveTo>
                      <a:pt x="0" y="0"/>
                    </a:moveTo>
                    <a:lnTo>
                      <a:pt x="0" y="182231"/>
                    </a:lnTo>
                    <a:lnTo>
                      <a:pt x="1085287" y="182231"/>
                    </a:lnTo>
                    <a:lnTo>
                      <a:pt x="1085287" y="296429"/>
                    </a:lnTo>
                  </a:path>
                </a:pathLst>
              </a:custGeom>
              <a:ln w="12688">
                <a:solidFill>
                  <a:srgbClr val="000000"/>
                </a:solidFill>
              </a:ln>
            </p:spPr>
            <p:txBody>
              <a:bodyPr wrap="square" lIns="0" tIns="0" rIns="0" bIns="0" rtlCol="0"/>
              <a:lstStyle/>
              <a:p>
                <a:endParaRPr/>
              </a:p>
            </p:txBody>
          </p:sp>
          <p:pic>
            <p:nvPicPr>
              <p:cNvPr id="156" name="object 22"/>
              <p:cNvPicPr/>
              <p:nvPr/>
            </p:nvPicPr>
            <p:blipFill>
              <a:blip r:embed="rId8" cstate="print"/>
              <a:stretch>
                <a:fillRect/>
              </a:stretch>
            </p:blipFill>
            <p:spPr>
              <a:xfrm>
                <a:off x="2605873" y="1935627"/>
                <a:ext cx="831842" cy="693799"/>
              </a:xfrm>
              <a:prstGeom prst="rect">
                <a:avLst/>
              </a:prstGeom>
            </p:spPr>
          </p:pic>
          <p:pic>
            <p:nvPicPr>
              <p:cNvPr id="157" name="object 23"/>
              <p:cNvPicPr/>
              <p:nvPr/>
            </p:nvPicPr>
            <p:blipFill>
              <a:blip r:embed="rId5" cstate="print"/>
              <a:stretch>
                <a:fillRect/>
              </a:stretch>
            </p:blipFill>
            <p:spPr>
              <a:xfrm>
                <a:off x="2593350" y="1918690"/>
                <a:ext cx="822064" cy="685998"/>
              </a:xfrm>
              <a:prstGeom prst="rect">
                <a:avLst/>
              </a:prstGeom>
            </p:spPr>
          </p:pic>
        </p:grpSp>
        <p:sp>
          <p:nvSpPr>
            <p:cNvPr id="18" name="object 24"/>
            <p:cNvSpPr txBox="1"/>
            <p:nvPr/>
          </p:nvSpPr>
          <p:spPr>
            <a:xfrm>
              <a:off x="2593350" y="1918690"/>
              <a:ext cx="828040" cy="686435"/>
            </a:xfrm>
            <a:prstGeom prst="rect">
              <a:avLst/>
            </a:prstGeom>
            <a:ln w="9516">
              <a:solidFill>
                <a:srgbClr val="000000"/>
              </a:solidFill>
            </a:ln>
          </p:spPr>
          <p:txBody>
            <a:bodyPr vert="horz" wrap="square" lIns="0" tIns="5080" rIns="0" bIns="0" rtlCol="0">
              <a:spAutoFit/>
            </a:bodyPr>
            <a:lstStyle/>
            <a:p>
              <a:pPr marR="12065">
                <a:lnSpc>
                  <a:spcPct val="100000"/>
                </a:lnSpc>
                <a:spcBef>
                  <a:spcPts val="40"/>
                </a:spcBef>
              </a:pPr>
              <a:endParaRPr sz="1350">
                <a:latin typeface="Times New Roman"/>
                <a:cs typeface="Times New Roman"/>
              </a:endParaRPr>
            </a:p>
            <a:p>
              <a:pPr marL="42545" marR="12065">
                <a:lnSpc>
                  <a:spcPct val="100000"/>
                </a:lnSpc>
              </a:pPr>
              <a:r>
                <a:rPr sz="900" b="1" spc="-5" dirty="0">
                  <a:latin typeface="Arial"/>
                  <a:cs typeface="Arial"/>
                </a:rPr>
                <a:t>P.2.2</a:t>
              </a:r>
              <a:r>
                <a:rPr sz="900" b="1" spc="-45" dirty="0">
                  <a:latin typeface="Arial"/>
                  <a:cs typeface="Arial"/>
                </a:rPr>
                <a:t> </a:t>
              </a:r>
              <a:r>
                <a:rPr sz="900" b="1" spc="-5" dirty="0">
                  <a:latin typeface="Arial"/>
                  <a:cs typeface="Arial"/>
                </a:rPr>
                <a:t>Cavities</a:t>
              </a:r>
              <a:endParaRPr sz="900">
                <a:latin typeface="Arial"/>
                <a:cs typeface="Arial"/>
              </a:endParaRPr>
            </a:p>
            <a:p>
              <a:pPr marL="7620">
                <a:lnSpc>
                  <a:spcPct val="100000"/>
                </a:lnSpc>
                <a:spcBef>
                  <a:spcPts val="10"/>
                </a:spcBef>
              </a:pPr>
              <a:r>
                <a:rPr sz="800" spc="-5" dirty="0">
                  <a:latin typeface="Arial"/>
                  <a:cs typeface="Arial"/>
                </a:rPr>
                <a:t>J</a:t>
              </a:r>
              <a:r>
                <a:rPr sz="800" spc="-10" dirty="0">
                  <a:latin typeface="Arial"/>
                  <a:cs typeface="Arial"/>
                </a:rPr>
                <a:t>o</a:t>
              </a:r>
              <a:r>
                <a:rPr sz="800" spc="-5" dirty="0">
                  <a:latin typeface="Arial"/>
                  <a:cs typeface="Arial"/>
                </a:rPr>
                <a:t>hn</a:t>
              </a:r>
              <a:r>
                <a:rPr sz="800" dirty="0">
                  <a:latin typeface="Arial"/>
                  <a:cs typeface="Arial"/>
                </a:rPr>
                <a:t> </a:t>
              </a:r>
              <a:r>
                <a:rPr sz="800" spc="-5" dirty="0">
                  <a:latin typeface="Arial"/>
                  <a:cs typeface="Arial"/>
                </a:rPr>
                <a:t>Mamm</a:t>
              </a:r>
              <a:r>
                <a:rPr sz="800" spc="-10" dirty="0">
                  <a:latin typeface="Arial"/>
                  <a:cs typeface="Arial"/>
                </a:rPr>
                <a:t>o</a:t>
              </a:r>
              <a:r>
                <a:rPr sz="800" spc="-5" dirty="0">
                  <a:latin typeface="Arial"/>
                  <a:cs typeface="Arial"/>
                </a:rPr>
                <a:t>ss</a:t>
              </a:r>
              <a:r>
                <a:rPr sz="800" spc="-10" dirty="0">
                  <a:latin typeface="Arial"/>
                  <a:cs typeface="Arial"/>
                </a:rPr>
                <a:t>e</a:t>
              </a:r>
              <a:r>
                <a:rPr sz="800" spc="-5" dirty="0">
                  <a:latin typeface="Arial"/>
                  <a:cs typeface="Arial"/>
                </a:rPr>
                <a:t>r</a:t>
              </a:r>
              <a:endParaRPr sz="800">
                <a:latin typeface="Arial"/>
                <a:cs typeface="Arial"/>
              </a:endParaRPr>
            </a:p>
          </p:txBody>
        </p:sp>
        <p:grpSp>
          <p:nvGrpSpPr>
            <p:cNvPr id="19" name="object 25"/>
            <p:cNvGrpSpPr/>
            <p:nvPr/>
          </p:nvGrpSpPr>
          <p:grpSpPr>
            <a:xfrm>
              <a:off x="2998437" y="1615910"/>
              <a:ext cx="4716145" cy="1014094"/>
              <a:chOff x="2998437" y="1615910"/>
              <a:chExt cx="4716145" cy="1014094"/>
            </a:xfrm>
          </p:grpSpPr>
          <p:sp>
            <p:nvSpPr>
              <p:cNvPr id="152" name="object 26"/>
              <p:cNvSpPr/>
              <p:nvPr/>
            </p:nvSpPr>
            <p:spPr>
              <a:xfrm>
                <a:off x="3004787" y="1622260"/>
                <a:ext cx="2136140" cy="296545"/>
              </a:xfrm>
              <a:custGeom>
                <a:avLst/>
                <a:gdLst/>
                <a:ahLst/>
                <a:cxnLst/>
                <a:rect l="l" t="t" r="r" b="b"/>
                <a:pathLst>
                  <a:path w="2136140" h="296544">
                    <a:moveTo>
                      <a:pt x="2135747" y="0"/>
                    </a:moveTo>
                    <a:lnTo>
                      <a:pt x="2135747" y="182231"/>
                    </a:lnTo>
                    <a:lnTo>
                      <a:pt x="0" y="182231"/>
                    </a:lnTo>
                    <a:lnTo>
                      <a:pt x="0" y="296429"/>
                    </a:lnTo>
                  </a:path>
                </a:pathLst>
              </a:custGeom>
              <a:ln w="12688">
                <a:solidFill>
                  <a:srgbClr val="000000"/>
                </a:solidFill>
              </a:ln>
            </p:spPr>
            <p:txBody>
              <a:bodyPr wrap="square" lIns="0" tIns="0" rIns="0" bIns="0" rtlCol="0"/>
              <a:lstStyle/>
              <a:p>
                <a:endParaRPr/>
              </a:p>
            </p:txBody>
          </p:sp>
          <p:pic>
            <p:nvPicPr>
              <p:cNvPr id="153" name="object 27"/>
              <p:cNvPicPr/>
              <p:nvPr/>
            </p:nvPicPr>
            <p:blipFill>
              <a:blip r:embed="rId9" cstate="print"/>
              <a:stretch>
                <a:fillRect/>
              </a:stretch>
            </p:blipFill>
            <p:spPr>
              <a:xfrm>
                <a:off x="6878177" y="1935627"/>
                <a:ext cx="835896" cy="693799"/>
              </a:xfrm>
              <a:prstGeom prst="rect">
                <a:avLst/>
              </a:prstGeom>
            </p:spPr>
          </p:pic>
          <p:pic>
            <p:nvPicPr>
              <p:cNvPr id="154" name="object 28"/>
              <p:cNvPicPr/>
              <p:nvPr/>
            </p:nvPicPr>
            <p:blipFill>
              <a:blip r:embed="rId5" cstate="print"/>
              <a:stretch>
                <a:fillRect/>
              </a:stretch>
            </p:blipFill>
            <p:spPr>
              <a:xfrm>
                <a:off x="6865654" y="1918690"/>
                <a:ext cx="822064" cy="685998"/>
              </a:xfrm>
              <a:prstGeom prst="rect">
                <a:avLst/>
              </a:prstGeom>
            </p:spPr>
          </p:pic>
        </p:grpSp>
        <p:sp>
          <p:nvSpPr>
            <p:cNvPr id="20" name="object 29"/>
            <p:cNvSpPr txBox="1"/>
            <p:nvPr/>
          </p:nvSpPr>
          <p:spPr>
            <a:xfrm>
              <a:off x="6865655" y="1918690"/>
              <a:ext cx="822325" cy="686435"/>
            </a:xfrm>
            <a:prstGeom prst="rect">
              <a:avLst/>
            </a:prstGeom>
            <a:ln w="9516">
              <a:solidFill>
                <a:srgbClr val="000000"/>
              </a:solidFill>
            </a:ln>
          </p:spPr>
          <p:txBody>
            <a:bodyPr vert="horz" wrap="square" lIns="0" tIns="1905" rIns="0" bIns="0" rtlCol="0">
              <a:spAutoFit/>
            </a:bodyPr>
            <a:lstStyle/>
            <a:p>
              <a:pPr>
                <a:lnSpc>
                  <a:spcPct val="100000"/>
                </a:lnSpc>
                <a:spcBef>
                  <a:spcPts val="15"/>
                </a:spcBef>
              </a:pPr>
              <a:endParaRPr sz="900">
                <a:latin typeface="Times New Roman"/>
                <a:cs typeface="Times New Roman"/>
              </a:endParaRPr>
            </a:p>
            <a:p>
              <a:pPr marL="116205" marR="50165" indent="-57785">
                <a:lnSpc>
                  <a:spcPct val="100000"/>
                </a:lnSpc>
              </a:pPr>
              <a:r>
                <a:rPr sz="900" b="1" spc="-5" dirty="0">
                  <a:latin typeface="Arial"/>
                  <a:cs typeface="Arial"/>
                </a:rPr>
                <a:t>P.</a:t>
              </a:r>
              <a:r>
                <a:rPr sz="900" b="1" dirty="0">
                  <a:latin typeface="Arial"/>
                  <a:cs typeface="Arial"/>
                </a:rPr>
                <a:t>2</a:t>
              </a:r>
              <a:r>
                <a:rPr sz="900" b="1" spc="-5" dirty="0">
                  <a:latin typeface="Arial"/>
                  <a:cs typeface="Arial"/>
                </a:rPr>
                <a:t>.</a:t>
              </a:r>
              <a:r>
                <a:rPr sz="900" b="1" dirty="0">
                  <a:latin typeface="Arial"/>
                  <a:cs typeface="Arial"/>
                </a:rPr>
                <a:t>6</a:t>
              </a:r>
              <a:r>
                <a:rPr sz="900" b="1" spc="-5" dirty="0">
                  <a:latin typeface="Arial"/>
                  <a:cs typeface="Arial"/>
                </a:rPr>
                <a:t> </a:t>
              </a:r>
              <a:r>
                <a:rPr sz="900" b="1" spc="5" dirty="0">
                  <a:latin typeface="Arial"/>
                  <a:cs typeface="Arial"/>
                </a:rPr>
                <a:t>S</a:t>
              </a:r>
              <a:r>
                <a:rPr sz="900" b="1" spc="-5" dirty="0">
                  <a:latin typeface="Arial"/>
                  <a:cs typeface="Arial"/>
                </a:rPr>
                <a:t>yst</a:t>
              </a:r>
              <a:r>
                <a:rPr sz="900" b="1" dirty="0">
                  <a:latin typeface="Arial"/>
                  <a:cs typeface="Arial"/>
                </a:rPr>
                <a:t>em  </a:t>
              </a:r>
              <a:r>
                <a:rPr sz="900" b="1" spc="-5" dirty="0">
                  <a:latin typeface="Arial"/>
                  <a:cs typeface="Arial"/>
                </a:rPr>
                <a:t>Integration</a:t>
              </a:r>
              <a:endParaRPr sz="900">
                <a:latin typeface="Arial"/>
                <a:cs typeface="Arial"/>
              </a:endParaRPr>
            </a:p>
            <a:p>
              <a:pPr marL="7620">
                <a:lnSpc>
                  <a:spcPct val="100000"/>
                </a:lnSpc>
                <a:spcBef>
                  <a:spcPts val="15"/>
                </a:spcBef>
              </a:pPr>
              <a:r>
                <a:rPr sz="800" spc="-5" dirty="0">
                  <a:latin typeface="Arial"/>
                  <a:cs typeface="Arial"/>
                </a:rPr>
                <a:t>John</a:t>
              </a:r>
              <a:r>
                <a:rPr sz="800" spc="-55" dirty="0">
                  <a:latin typeface="Arial"/>
                  <a:cs typeface="Arial"/>
                </a:rPr>
                <a:t> </a:t>
              </a:r>
              <a:r>
                <a:rPr sz="800" spc="-5" dirty="0">
                  <a:latin typeface="Arial"/>
                  <a:cs typeface="Arial"/>
                </a:rPr>
                <a:t>Mammosser</a:t>
              </a:r>
              <a:endParaRPr sz="800">
                <a:latin typeface="Arial"/>
                <a:cs typeface="Arial"/>
              </a:endParaRPr>
            </a:p>
          </p:txBody>
        </p:sp>
        <p:grpSp>
          <p:nvGrpSpPr>
            <p:cNvPr id="21" name="object 30"/>
            <p:cNvGrpSpPr/>
            <p:nvPr/>
          </p:nvGrpSpPr>
          <p:grpSpPr>
            <a:xfrm>
              <a:off x="1542079" y="1615910"/>
              <a:ext cx="5741035" cy="1014094"/>
              <a:chOff x="1542079" y="1615910"/>
              <a:chExt cx="5741035" cy="1014094"/>
            </a:xfrm>
          </p:grpSpPr>
          <p:sp>
            <p:nvSpPr>
              <p:cNvPr id="149" name="object 31"/>
              <p:cNvSpPr/>
              <p:nvPr/>
            </p:nvSpPr>
            <p:spPr>
              <a:xfrm>
                <a:off x="5140534" y="1622260"/>
                <a:ext cx="2136140" cy="296545"/>
              </a:xfrm>
              <a:custGeom>
                <a:avLst/>
                <a:gdLst/>
                <a:ahLst/>
                <a:cxnLst/>
                <a:rect l="l" t="t" r="r" b="b"/>
                <a:pathLst>
                  <a:path w="2136140" h="296544">
                    <a:moveTo>
                      <a:pt x="0" y="0"/>
                    </a:moveTo>
                    <a:lnTo>
                      <a:pt x="0" y="182231"/>
                    </a:lnTo>
                    <a:lnTo>
                      <a:pt x="2135747" y="182231"/>
                    </a:lnTo>
                    <a:lnTo>
                      <a:pt x="2135747" y="296429"/>
                    </a:lnTo>
                  </a:path>
                </a:pathLst>
              </a:custGeom>
              <a:ln w="12688">
                <a:solidFill>
                  <a:srgbClr val="000000"/>
                </a:solidFill>
              </a:ln>
            </p:spPr>
            <p:txBody>
              <a:bodyPr wrap="square" lIns="0" tIns="0" rIns="0" bIns="0" rtlCol="0"/>
              <a:lstStyle/>
              <a:p>
                <a:endParaRPr/>
              </a:p>
            </p:txBody>
          </p:sp>
          <p:pic>
            <p:nvPicPr>
              <p:cNvPr id="150" name="object 32"/>
              <p:cNvPicPr/>
              <p:nvPr/>
            </p:nvPicPr>
            <p:blipFill>
              <a:blip r:embed="rId10" cstate="print"/>
              <a:stretch>
                <a:fillRect/>
              </a:stretch>
            </p:blipFill>
            <p:spPr>
              <a:xfrm>
                <a:off x="1554598" y="1935627"/>
                <a:ext cx="831041" cy="693799"/>
              </a:xfrm>
              <a:prstGeom prst="rect">
                <a:avLst/>
              </a:prstGeom>
            </p:spPr>
          </p:pic>
          <p:pic>
            <p:nvPicPr>
              <p:cNvPr id="151" name="object 33"/>
              <p:cNvPicPr/>
              <p:nvPr/>
            </p:nvPicPr>
            <p:blipFill>
              <a:blip r:embed="rId5" cstate="print"/>
              <a:stretch>
                <a:fillRect/>
              </a:stretch>
            </p:blipFill>
            <p:spPr>
              <a:xfrm>
                <a:off x="1542079" y="1918690"/>
                <a:ext cx="822874" cy="685998"/>
              </a:xfrm>
              <a:prstGeom prst="rect">
                <a:avLst/>
              </a:prstGeom>
            </p:spPr>
          </p:pic>
        </p:grpSp>
        <p:sp>
          <p:nvSpPr>
            <p:cNvPr id="22" name="object 34"/>
            <p:cNvSpPr txBox="1"/>
            <p:nvPr/>
          </p:nvSpPr>
          <p:spPr>
            <a:xfrm>
              <a:off x="1542079" y="1918690"/>
              <a:ext cx="822960" cy="686435"/>
            </a:xfrm>
            <a:prstGeom prst="rect">
              <a:avLst/>
            </a:prstGeom>
            <a:ln w="9516">
              <a:solidFill>
                <a:srgbClr val="000000"/>
              </a:solidFill>
            </a:ln>
          </p:spPr>
          <p:txBody>
            <a:bodyPr vert="horz" wrap="square" lIns="0" tIns="0" rIns="0" bIns="0" rtlCol="0">
              <a:spAutoFit/>
            </a:bodyPr>
            <a:lstStyle/>
            <a:p>
              <a:pPr algn="ctr">
                <a:lnSpc>
                  <a:spcPts val="1055"/>
                </a:lnSpc>
              </a:pPr>
              <a:r>
                <a:rPr sz="900" b="1" spc="-5" dirty="0">
                  <a:latin typeface="Arial"/>
                  <a:cs typeface="Arial"/>
                </a:rPr>
                <a:t>P.2.1</a:t>
              </a:r>
              <a:endParaRPr sz="900">
                <a:latin typeface="Arial"/>
                <a:cs typeface="Arial"/>
              </a:endParaRPr>
            </a:p>
            <a:p>
              <a:pPr marL="62865" marR="53975" algn="ctr">
                <a:lnSpc>
                  <a:spcPct val="100000"/>
                </a:lnSpc>
              </a:pPr>
              <a:r>
                <a:rPr sz="900" b="1" dirty="0">
                  <a:latin typeface="Arial"/>
                  <a:cs typeface="Arial"/>
                </a:rPr>
                <a:t>Management  and </a:t>
              </a:r>
              <a:r>
                <a:rPr sz="900" b="1" spc="-5" dirty="0">
                  <a:latin typeface="Arial"/>
                  <a:cs typeface="Arial"/>
                </a:rPr>
                <a:t>System </a:t>
              </a:r>
              <a:r>
                <a:rPr sz="900" b="1" dirty="0">
                  <a:latin typeface="Arial"/>
                  <a:cs typeface="Arial"/>
                </a:rPr>
                <a:t> </a:t>
              </a:r>
              <a:r>
                <a:rPr sz="900" b="1" spc="-5" dirty="0">
                  <a:latin typeface="Arial"/>
                  <a:cs typeface="Arial"/>
                </a:rPr>
                <a:t>Integration </a:t>
              </a:r>
              <a:r>
                <a:rPr sz="900" b="1" dirty="0">
                  <a:latin typeface="Arial"/>
                  <a:cs typeface="Arial"/>
                </a:rPr>
                <a:t> </a:t>
              </a:r>
              <a:r>
                <a:rPr sz="800" spc="-5" dirty="0">
                  <a:latin typeface="Arial"/>
                  <a:cs typeface="Arial"/>
                </a:rPr>
                <a:t>Matt</a:t>
              </a:r>
              <a:r>
                <a:rPr sz="800" spc="-15" dirty="0">
                  <a:latin typeface="Arial"/>
                  <a:cs typeface="Arial"/>
                </a:rPr>
                <a:t> </a:t>
              </a:r>
              <a:r>
                <a:rPr sz="800" spc="-5" dirty="0">
                  <a:latin typeface="Arial"/>
                  <a:cs typeface="Arial"/>
                </a:rPr>
                <a:t>Howell</a:t>
              </a:r>
              <a:endParaRPr sz="800">
                <a:latin typeface="Arial"/>
                <a:cs typeface="Arial"/>
              </a:endParaRPr>
            </a:p>
          </p:txBody>
        </p:sp>
        <p:grpSp>
          <p:nvGrpSpPr>
            <p:cNvPr id="23" name="object 35"/>
            <p:cNvGrpSpPr/>
            <p:nvPr/>
          </p:nvGrpSpPr>
          <p:grpSpPr>
            <a:xfrm>
              <a:off x="1947166" y="1615910"/>
              <a:ext cx="6813550" cy="1014094"/>
              <a:chOff x="1947166" y="1615910"/>
              <a:chExt cx="6813550" cy="1014094"/>
            </a:xfrm>
          </p:grpSpPr>
          <p:sp>
            <p:nvSpPr>
              <p:cNvPr id="146" name="object 36"/>
              <p:cNvSpPr/>
              <p:nvPr/>
            </p:nvSpPr>
            <p:spPr>
              <a:xfrm>
                <a:off x="1953516" y="1622260"/>
                <a:ext cx="3187065" cy="296545"/>
              </a:xfrm>
              <a:custGeom>
                <a:avLst/>
                <a:gdLst/>
                <a:ahLst/>
                <a:cxnLst/>
                <a:rect l="l" t="t" r="r" b="b"/>
                <a:pathLst>
                  <a:path w="3187065" h="296544">
                    <a:moveTo>
                      <a:pt x="3187018" y="0"/>
                    </a:moveTo>
                    <a:lnTo>
                      <a:pt x="3187018" y="182231"/>
                    </a:lnTo>
                    <a:lnTo>
                      <a:pt x="0" y="182231"/>
                    </a:lnTo>
                    <a:lnTo>
                      <a:pt x="0" y="296429"/>
                    </a:lnTo>
                  </a:path>
                </a:pathLst>
              </a:custGeom>
              <a:ln w="12688">
                <a:solidFill>
                  <a:srgbClr val="000000"/>
                </a:solidFill>
              </a:ln>
            </p:spPr>
            <p:txBody>
              <a:bodyPr wrap="square" lIns="0" tIns="0" rIns="0" bIns="0" rtlCol="0"/>
              <a:lstStyle/>
              <a:p>
                <a:endParaRPr/>
              </a:p>
            </p:txBody>
          </p:sp>
          <p:pic>
            <p:nvPicPr>
              <p:cNvPr id="147" name="object 37"/>
              <p:cNvPicPr/>
              <p:nvPr/>
            </p:nvPicPr>
            <p:blipFill>
              <a:blip r:embed="rId11" cstate="print"/>
              <a:stretch>
                <a:fillRect/>
              </a:stretch>
            </p:blipFill>
            <p:spPr>
              <a:xfrm>
                <a:off x="7929445" y="1935627"/>
                <a:ext cx="831041" cy="693799"/>
              </a:xfrm>
              <a:prstGeom prst="rect">
                <a:avLst/>
              </a:prstGeom>
            </p:spPr>
          </p:pic>
          <p:pic>
            <p:nvPicPr>
              <p:cNvPr id="148" name="object 38"/>
              <p:cNvPicPr/>
              <p:nvPr/>
            </p:nvPicPr>
            <p:blipFill>
              <a:blip r:embed="rId5" cstate="print"/>
              <a:stretch>
                <a:fillRect/>
              </a:stretch>
            </p:blipFill>
            <p:spPr>
              <a:xfrm>
                <a:off x="7916115" y="1918690"/>
                <a:ext cx="822874" cy="685998"/>
              </a:xfrm>
              <a:prstGeom prst="rect">
                <a:avLst/>
              </a:prstGeom>
            </p:spPr>
          </p:pic>
        </p:grpSp>
        <p:sp>
          <p:nvSpPr>
            <p:cNvPr id="24" name="object 39"/>
            <p:cNvSpPr txBox="1"/>
            <p:nvPr/>
          </p:nvSpPr>
          <p:spPr>
            <a:xfrm>
              <a:off x="7916116" y="1918690"/>
              <a:ext cx="822960" cy="686435"/>
            </a:xfrm>
            <a:prstGeom prst="rect">
              <a:avLst/>
            </a:prstGeom>
            <a:ln w="9516">
              <a:solidFill>
                <a:srgbClr val="000000"/>
              </a:solidFill>
            </a:ln>
          </p:spPr>
          <p:txBody>
            <a:bodyPr vert="horz" wrap="square" lIns="0" tIns="1905" rIns="0" bIns="0" rtlCol="0">
              <a:spAutoFit/>
            </a:bodyPr>
            <a:lstStyle/>
            <a:p>
              <a:pPr>
                <a:lnSpc>
                  <a:spcPct val="100000"/>
                </a:lnSpc>
                <a:spcBef>
                  <a:spcPts val="15"/>
                </a:spcBef>
              </a:pPr>
              <a:endParaRPr sz="900">
                <a:latin typeface="Times New Roman"/>
                <a:cs typeface="Times New Roman"/>
              </a:endParaRPr>
            </a:p>
            <a:p>
              <a:pPr marL="131445" marR="123825" indent="15875" algn="just">
                <a:lnSpc>
                  <a:spcPct val="100000"/>
                </a:lnSpc>
              </a:pPr>
              <a:r>
                <a:rPr sz="900" b="1" spc="-5" dirty="0">
                  <a:latin typeface="Arial"/>
                  <a:cs typeface="Arial"/>
                </a:rPr>
                <a:t>P.2.7 SCL </a:t>
              </a:r>
              <a:r>
                <a:rPr sz="900" b="1" spc="-235" dirty="0">
                  <a:latin typeface="Arial"/>
                  <a:cs typeface="Arial"/>
                </a:rPr>
                <a:t> </a:t>
              </a:r>
              <a:r>
                <a:rPr sz="900" b="1" spc="-5" dirty="0">
                  <a:latin typeface="Arial"/>
                  <a:cs typeface="Arial"/>
                </a:rPr>
                <a:t>Controls </a:t>
              </a:r>
              <a:r>
                <a:rPr sz="900" b="1" dirty="0">
                  <a:latin typeface="Arial"/>
                  <a:cs typeface="Arial"/>
                </a:rPr>
                <a:t> </a:t>
              </a:r>
              <a:r>
                <a:rPr sz="800" spc="-5" dirty="0">
                  <a:latin typeface="Arial"/>
                  <a:cs typeface="Arial"/>
                </a:rPr>
                <a:t>K</a:t>
              </a:r>
              <a:r>
                <a:rPr sz="800" spc="-10" dirty="0">
                  <a:latin typeface="Arial"/>
                  <a:cs typeface="Arial"/>
                </a:rPr>
                <a:t>a</a:t>
              </a:r>
              <a:r>
                <a:rPr sz="800" spc="-5" dirty="0">
                  <a:latin typeface="Arial"/>
                  <a:cs typeface="Arial"/>
                </a:rPr>
                <a:t>ren W</a:t>
              </a:r>
              <a:r>
                <a:rPr sz="800" spc="-10" dirty="0">
                  <a:latin typeface="Arial"/>
                  <a:cs typeface="Arial"/>
                </a:rPr>
                <a:t>h</a:t>
              </a:r>
              <a:r>
                <a:rPr sz="800" spc="-5" dirty="0">
                  <a:latin typeface="Arial"/>
                  <a:cs typeface="Arial"/>
                </a:rPr>
                <a:t>ite</a:t>
              </a:r>
              <a:endParaRPr sz="800">
                <a:latin typeface="Arial"/>
                <a:cs typeface="Arial"/>
              </a:endParaRPr>
            </a:p>
          </p:txBody>
        </p:sp>
        <p:grpSp>
          <p:nvGrpSpPr>
            <p:cNvPr id="25" name="object 40"/>
            <p:cNvGrpSpPr/>
            <p:nvPr/>
          </p:nvGrpSpPr>
          <p:grpSpPr>
            <a:xfrm>
              <a:off x="1610922" y="1615910"/>
              <a:ext cx="6723380" cy="1690370"/>
              <a:chOff x="1610922" y="1615910"/>
              <a:chExt cx="6723380" cy="1690370"/>
            </a:xfrm>
          </p:grpSpPr>
          <p:sp>
            <p:nvSpPr>
              <p:cNvPr id="143" name="object 41"/>
              <p:cNvSpPr/>
              <p:nvPr/>
            </p:nvSpPr>
            <p:spPr>
              <a:xfrm>
                <a:off x="5140534" y="1622260"/>
                <a:ext cx="3187065" cy="296545"/>
              </a:xfrm>
              <a:custGeom>
                <a:avLst/>
                <a:gdLst/>
                <a:ahLst/>
                <a:cxnLst/>
                <a:rect l="l" t="t" r="r" b="b"/>
                <a:pathLst>
                  <a:path w="3187065" h="296544">
                    <a:moveTo>
                      <a:pt x="0" y="0"/>
                    </a:moveTo>
                    <a:lnTo>
                      <a:pt x="0" y="182231"/>
                    </a:lnTo>
                    <a:lnTo>
                      <a:pt x="3187018" y="182231"/>
                    </a:lnTo>
                    <a:lnTo>
                      <a:pt x="3187018" y="296429"/>
                    </a:lnTo>
                  </a:path>
                </a:pathLst>
              </a:custGeom>
              <a:ln w="12688">
                <a:solidFill>
                  <a:srgbClr val="000000"/>
                </a:solidFill>
              </a:ln>
            </p:spPr>
            <p:txBody>
              <a:bodyPr wrap="square" lIns="0" tIns="0" rIns="0" bIns="0" rtlCol="0"/>
              <a:lstStyle/>
              <a:p>
                <a:endParaRPr/>
              </a:p>
            </p:txBody>
          </p:sp>
          <p:pic>
            <p:nvPicPr>
              <p:cNvPr id="144" name="object 42"/>
              <p:cNvPicPr/>
              <p:nvPr/>
            </p:nvPicPr>
            <p:blipFill>
              <a:blip r:embed="rId12" cstate="print"/>
              <a:stretch>
                <a:fillRect/>
              </a:stretch>
            </p:blipFill>
            <p:spPr>
              <a:xfrm>
                <a:off x="1629488" y="2845180"/>
                <a:ext cx="690109" cy="460516"/>
              </a:xfrm>
              <a:prstGeom prst="rect">
                <a:avLst/>
              </a:prstGeom>
            </p:spPr>
          </p:pic>
          <p:pic>
            <p:nvPicPr>
              <p:cNvPr id="145" name="object 43"/>
              <p:cNvPicPr/>
              <p:nvPr/>
            </p:nvPicPr>
            <p:blipFill>
              <a:blip r:embed="rId13" cstate="print"/>
              <a:stretch>
                <a:fillRect/>
              </a:stretch>
            </p:blipFill>
            <p:spPr>
              <a:xfrm>
                <a:off x="1610922" y="2826605"/>
                <a:ext cx="685188" cy="457602"/>
              </a:xfrm>
              <a:prstGeom prst="rect">
                <a:avLst/>
              </a:prstGeom>
            </p:spPr>
          </p:pic>
        </p:grpSp>
        <p:sp>
          <p:nvSpPr>
            <p:cNvPr id="26" name="object 44"/>
            <p:cNvSpPr txBox="1"/>
            <p:nvPr/>
          </p:nvSpPr>
          <p:spPr>
            <a:xfrm>
              <a:off x="1610922" y="2830655"/>
              <a:ext cx="685800" cy="457200"/>
            </a:xfrm>
            <a:prstGeom prst="rect">
              <a:avLst/>
            </a:prstGeom>
            <a:ln w="3175">
              <a:solidFill>
                <a:srgbClr val="404040"/>
              </a:solidFill>
            </a:ln>
          </p:spPr>
          <p:txBody>
            <a:bodyPr vert="horz" wrap="square" lIns="0" tIns="0" rIns="0" bIns="0" rtlCol="0">
              <a:spAutoFit/>
            </a:bodyPr>
            <a:lstStyle/>
            <a:p>
              <a:pPr marL="1270" algn="ctr">
                <a:lnSpc>
                  <a:spcPts val="635"/>
                </a:lnSpc>
              </a:pPr>
              <a:r>
                <a:rPr sz="600" b="1" spc="-5" dirty="0">
                  <a:latin typeface="Arial"/>
                  <a:cs typeface="Arial"/>
                </a:rPr>
                <a:t>P.2.1.1</a:t>
              </a:r>
              <a:endParaRPr sz="600">
                <a:latin typeface="Arial"/>
                <a:cs typeface="Arial"/>
              </a:endParaRPr>
            </a:p>
            <a:p>
              <a:pPr marL="32384" marR="22225" algn="ctr">
                <a:lnSpc>
                  <a:spcPts val="720"/>
                </a:lnSpc>
                <a:spcBef>
                  <a:spcPts val="20"/>
                </a:spcBef>
              </a:pPr>
              <a:r>
                <a:rPr sz="600" b="1" spc="-5" dirty="0">
                  <a:latin typeface="Arial"/>
                  <a:cs typeface="Arial"/>
                </a:rPr>
                <a:t>M</a:t>
              </a:r>
              <a:r>
                <a:rPr sz="600" b="1" dirty="0">
                  <a:latin typeface="Arial"/>
                  <a:cs typeface="Arial"/>
                </a:rPr>
                <a:t>a</a:t>
              </a:r>
              <a:r>
                <a:rPr sz="600" b="1" spc="-5" dirty="0">
                  <a:latin typeface="Arial"/>
                  <a:cs typeface="Arial"/>
                </a:rPr>
                <a:t>na</a:t>
              </a:r>
              <a:r>
                <a:rPr sz="600" b="1" dirty="0">
                  <a:latin typeface="Arial"/>
                  <a:cs typeface="Arial"/>
                </a:rPr>
                <a:t>g</a:t>
              </a:r>
              <a:r>
                <a:rPr sz="600" b="1" spc="-5" dirty="0">
                  <a:latin typeface="Arial"/>
                  <a:cs typeface="Arial"/>
                </a:rPr>
                <a:t>e</a:t>
              </a:r>
              <a:r>
                <a:rPr sz="600" b="1" dirty="0">
                  <a:latin typeface="Arial"/>
                  <a:cs typeface="Arial"/>
                </a:rPr>
                <a:t>m</a:t>
              </a:r>
              <a:r>
                <a:rPr sz="600" b="1" spc="-5" dirty="0">
                  <a:latin typeface="Arial"/>
                  <a:cs typeface="Arial"/>
                </a:rPr>
                <a:t>en</a:t>
              </a:r>
              <a:r>
                <a:rPr sz="600" b="1" dirty="0">
                  <a:latin typeface="Arial"/>
                  <a:cs typeface="Arial"/>
                </a:rPr>
                <a:t>t </a:t>
              </a:r>
              <a:r>
                <a:rPr sz="600" b="1" spc="-5" dirty="0">
                  <a:latin typeface="Arial"/>
                  <a:cs typeface="Arial"/>
                </a:rPr>
                <a:t>a</a:t>
              </a:r>
              <a:r>
                <a:rPr sz="600" b="1" dirty="0">
                  <a:latin typeface="Arial"/>
                  <a:cs typeface="Arial"/>
                </a:rPr>
                <a:t>nd  </a:t>
              </a:r>
              <a:r>
                <a:rPr sz="600" b="1" spc="-5" dirty="0">
                  <a:latin typeface="Arial"/>
                  <a:cs typeface="Arial"/>
                </a:rPr>
                <a:t>System </a:t>
              </a:r>
              <a:r>
                <a:rPr sz="600" b="1" dirty="0">
                  <a:latin typeface="Arial"/>
                  <a:cs typeface="Arial"/>
                </a:rPr>
                <a:t> </a:t>
              </a:r>
              <a:r>
                <a:rPr sz="600" b="1" spc="-5" dirty="0">
                  <a:latin typeface="Arial"/>
                  <a:cs typeface="Arial"/>
                </a:rPr>
                <a:t>Integration</a:t>
              </a:r>
              <a:endParaRPr sz="600">
                <a:latin typeface="Arial"/>
                <a:cs typeface="Arial"/>
              </a:endParaRPr>
            </a:p>
            <a:p>
              <a:pPr algn="ctr">
                <a:lnSpc>
                  <a:spcPts val="700"/>
                </a:lnSpc>
              </a:pPr>
              <a:r>
                <a:rPr sz="600" spc="-5" dirty="0">
                  <a:latin typeface="Arial"/>
                  <a:cs typeface="Arial"/>
                </a:rPr>
                <a:t>M</a:t>
              </a:r>
              <a:r>
                <a:rPr sz="600" dirty="0">
                  <a:latin typeface="Arial"/>
                  <a:cs typeface="Arial"/>
                </a:rPr>
                <a:t>a</a:t>
              </a:r>
              <a:r>
                <a:rPr sz="600" spc="-5" dirty="0">
                  <a:latin typeface="Arial"/>
                  <a:cs typeface="Arial"/>
                </a:rPr>
                <a:t>t</a:t>
              </a:r>
              <a:r>
                <a:rPr sz="600" dirty="0">
                  <a:latin typeface="Arial"/>
                  <a:cs typeface="Arial"/>
                </a:rPr>
                <a:t>t</a:t>
              </a:r>
              <a:r>
                <a:rPr sz="600" spc="-5" dirty="0">
                  <a:latin typeface="Arial"/>
                  <a:cs typeface="Arial"/>
                </a:rPr>
                <a:t> Howell</a:t>
              </a:r>
              <a:endParaRPr sz="600">
                <a:latin typeface="Arial"/>
                <a:cs typeface="Arial"/>
              </a:endParaRPr>
            </a:p>
          </p:txBody>
        </p:sp>
        <p:grpSp>
          <p:nvGrpSpPr>
            <p:cNvPr id="27" name="object 45"/>
            <p:cNvGrpSpPr/>
            <p:nvPr/>
          </p:nvGrpSpPr>
          <p:grpSpPr>
            <a:xfrm>
              <a:off x="2707548" y="3975065"/>
              <a:ext cx="708025" cy="479425"/>
              <a:chOff x="2707548" y="3975065"/>
              <a:chExt cx="708025" cy="479425"/>
            </a:xfrm>
          </p:grpSpPr>
          <p:pic>
            <p:nvPicPr>
              <p:cNvPr id="141" name="object 46"/>
              <p:cNvPicPr/>
              <p:nvPr/>
            </p:nvPicPr>
            <p:blipFill>
              <a:blip r:embed="rId14" cstate="print"/>
              <a:stretch>
                <a:fillRect/>
              </a:stretch>
            </p:blipFill>
            <p:spPr>
              <a:xfrm>
                <a:off x="2725735" y="3993640"/>
                <a:ext cx="689310" cy="460516"/>
              </a:xfrm>
              <a:prstGeom prst="rect">
                <a:avLst/>
              </a:prstGeom>
            </p:spPr>
          </p:pic>
          <p:pic>
            <p:nvPicPr>
              <p:cNvPr id="142" name="object 47"/>
              <p:cNvPicPr/>
              <p:nvPr/>
            </p:nvPicPr>
            <p:blipFill>
              <a:blip r:embed="rId15" cstate="print"/>
              <a:stretch>
                <a:fillRect/>
              </a:stretch>
            </p:blipFill>
            <p:spPr>
              <a:xfrm>
                <a:off x="2707548" y="3975065"/>
                <a:ext cx="685188" cy="456792"/>
              </a:xfrm>
              <a:prstGeom prst="rect">
                <a:avLst/>
              </a:prstGeom>
            </p:spPr>
          </p:pic>
        </p:grpSp>
        <p:sp>
          <p:nvSpPr>
            <p:cNvPr id="28" name="object 48"/>
            <p:cNvSpPr txBox="1"/>
            <p:nvPr/>
          </p:nvSpPr>
          <p:spPr>
            <a:xfrm>
              <a:off x="2707548" y="3975065"/>
              <a:ext cx="688975" cy="457200"/>
            </a:xfrm>
            <a:prstGeom prst="rect">
              <a:avLst/>
            </a:prstGeom>
            <a:ln w="3175">
              <a:solidFill>
                <a:srgbClr val="404040"/>
              </a:solidFill>
            </a:ln>
          </p:spPr>
          <p:txBody>
            <a:bodyPr vert="horz" wrap="square" lIns="0" tIns="3810" rIns="0" bIns="0" rtlCol="0">
              <a:spAutoFit/>
            </a:bodyPr>
            <a:lstStyle/>
            <a:p>
              <a:pPr>
                <a:lnSpc>
                  <a:spcPct val="100000"/>
                </a:lnSpc>
                <a:spcBef>
                  <a:spcPts val="30"/>
                </a:spcBef>
              </a:pPr>
              <a:endParaRPr sz="550">
                <a:latin typeface="Times New Roman"/>
                <a:cs typeface="Times New Roman"/>
              </a:endParaRPr>
            </a:p>
            <a:p>
              <a:pPr marL="91440" marR="86360" indent="5715">
                <a:lnSpc>
                  <a:spcPct val="100000"/>
                </a:lnSpc>
              </a:pPr>
              <a:r>
                <a:rPr sz="600" b="1" dirty="0">
                  <a:latin typeface="Arial"/>
                  <a:cs typeface="Arial"/>
                </a:rPr>
                <a:t>P</a:t>
              </a:r>
              <a:r>
                <a:rPr sz="600" b="1" spc="-5" dirty="0">
                  <a:latin typeface="Arial"/>
                  <a:cs typeface="Arial"/>
                </a:rPr>
                <a:t>.2.</a:t>
              </a:r>
              <a:r>
                <a:rPr sz="600" b="1" dirty="0">
                  <a:latin typeface="Arial"/>
                  <a:cs typeface="Arial"/>
                </a:rPr>
                <a:t>2</a:t>
              </a:r>
              <a:r>
                <a:rPr sz="600" b="1" spc="-5" dirty="0">
                  <a:latin typeface="Arial"/>
                  <a:cs typeface="Arial"/>
                </a:rPr>
                <a:t>.</a:t>
              </a:r>
              <a:r>
                <a:rPr sz="600" b="1" dirty="0">
                  <a:latin typeface="Arial"/>
                  <a:cs typeface="Arial"/>
                </a:rPr>
                <a:t>4</a:t>
              </a:r>
              <a:r>
                <a:rPr sz="600" b="1" spc="-5" dirty="0">
                  <a:latin typeface="Arial"/>
                  <a:cs typeface="Arial"/>
                </a:rPr>
                <a:t> Ca</a:t>
              </a:r>
              <a:r>
                <a:rPr sz="600" b="1" dirty="0">
                  <a:latin typeface="Arial"/>
                  <a:cs typeface="Arial"/>
                </a:rPr>
                <a:t>v</a:t>
              </a:r>
              <a:r>
                <a:rPr sz="600" b="1" spc="-5" dirty="0">
                  <a:latin typeface="Arial"/>
                  <a:cs typeface="Arial"/>
                </a:rPr>
                <a:t>ity  Re</a:t>
              </a:r>
              <a:r>
                <a:rPr sz="600" b="1" dirty="0">
                  <a:latin typeface="Arial"/>
                  <a:cs typeface="Arial"/>
                </a:rPr>
                <a:t>p</a:t>
              </a:r>
              <a:r>
                <a:rPr sz="600" b="1" spc="-5" dirty="0">
                  <a:latin typeface="Arial"/>
                  <a:cs typeface="Arial"/>
                </a:rPr>
                <a:t>r</a:t>
              </a:r>
              <a:r>
                <a:rPr sz="600" b="1" dirty="0">
                  <a:latin typeface="Arial"/>
                  <a:cs typeface="Arial"/>
                </a:rPr>
                <a:t>o</a:t>
              </a:r>
              <a:r>
                <a:rPr sz="600" b="1" spc="-5" dirty="0">
                  <a:latin typeface="Arial"/>
                  <a:cs typeface="Arial"/>
                </a:rPr>
                <a:t>ce</a:t>
              </a:r>
              <a:r>
                <a:rPr sz="600" b="1" dirty="0">
                  <a:latin typeface="Arial"/>
                  <a:cs typeface="Arial"/>
                </a:rPr>
                <a:t>s</a:t>
              </a:r>
              <a:r>
                <a:rPr sz="600" b="1" spc="-5" dirty="0">
                  <a:latin typeface="Arial"/>
                  <a:cs typeface="Arial"/>
                </a:rPr>
                <a:t>sing</a:t>
              </a:r>
              <a:endParaRPr sz="600">
                <a:latin typeface="Arial"/>
                <a:cs typeface="Arial"/>
              </a:endParaRPr>
            </a:p>
            <a:p>
              <a:pPr marL="40005">
                <a:lnSpc>
                  <a:spcPct val="100000"/>
                </a:lnSpc>
              </a:pPr>
              <a:r>
                <a:rPr sz="600" spc="-5" dirty="0">
                  <a:latin typeface="Arial"/>
                  <a:cs typeface="Arial"/>
                </a:rPr>
                <a:t>Jo</a:t>
              </a:r>
              <a:r>
                <a:rPr sz="600" dirty="0">
                  <a:latin typeface="Arial"/>
                  <a:cs typeface="Arial"/>
                </a:rPr>
                <a:t>hn</a:t>
              </a:r>
              <a:r>
                <a:rPr sz="600" spc="-5" dirty="0">
                  <a:latin typeface="Arial"/>
                  <a:cs typeface="Arial"/>
                </a:rPr>
                <a:t> M</a:t>
              </a:r>
              <a:r>
                <a:rPr sz="600" dirty="0">
                  <a:latin typeface="Arial"/>
                  <a:cs typeface="Arial"/>
                </a:rPr>
                <a:t>a</a:t>
              </a:r>
              <a:r>
                <a:rPr sz="600" spc="-5" dirty="0">
                  <a:latin typeface="Arial"/>
                  <a:cs typeface="Arial"/>
                </a:rPr>
                <a:t>mm</a:t>
              </a:r>
              <a:r>
                <a:rPr sz="600" dirty="0">
                  <a:latin typeface="Arial"/>
                  <a:cs typeface="Arial"/>
                </a:rPr>
                <a:t>o</a:t>
              </a:r>
              <a:r>
                <a:rPr sz="600" spc="-5" dirty="0">
                  <a:latin typeface="Arial"/>
                  <a:cs typeface="Arial"/>
                </a:rPr>
                <a:t>sser</a:t>
              </a:r>
              <a:endParaRPr sz="600">
                <a:latin typeface="Arial"/>
                <a:cs typeface="Arial"/>
              </a:endParaRPr>
            </a:p>
          </p:txBody>
        </p:sp>
        <p:grpSp>
          <p:nvGrpSpPr>
            <p:cNvPr id="29" name="object 49"/>
            <p:cNvGrpSpPr/>
            <p:nvPr/>
          </p:nvGrpSpPr>
          <p:grpSpPr>
            <a:xfrm>
              <a:off x="2587000" y="2598338"/>
              <a:ext cx="828040" cy="2426335"/>
              <a:chOff x="2587000" y="2598338"/>
              <a:chExt cx="828040" cy="2426335"/>
            </a:xfrm>
          </p:grpSpPr>
          <p:sp>
            <p:nvSpPr>
              <p:cNvPr id="138" name="object 50"/>
              <p:cNvSpPr/>
              <p:nvPr/>
            </p:nvSpPr>
            <p:spPr>
              <a:xfrm>
                <a:off x="2593350" y="2604688"/>
                <a:ext cx="411480" cy="1598930"/>
              </a:xfrm>
              <a:custGeom>
                <a:avLst/>
                <a:gdLst/>
                <a:ahLst/>
                <a:cxnLst/>
                <a:rect l="l" t="t" r="r" b="b"/>
                <a:pathLst>
                  <a:path w="411480" h="1598929">
                    <a:moveTo>
                      <a:pt x="411437" y="0"/>
                    </a:moveTo>
                    <a:lnTo>
                      <a:pt x="411437" y="114198"/>
                    </a:lnTo>
                    <a:lnTo>
                      <a:pt x="0" y="114198"/>
                    </a:lnTo>
                    <a:lnTo>
                      <a:pt x="0" y="1598773"/>
                    </a:lnTo>
                    <a:lnTo>
                      <a:pt x="114198" y="1598773"/>
                    </a:lnTo>
                  </a:path>
                </a:pathLst>
              </a:custGeom>
              <a:ln w="12688">
                <a:solidFill>
                  <a:srgbClr val="000000"/>
                </a:solidFill>
              </a:ln>
            </p:spPr>
            <p:txBody>
              <a:bodyPr wrap="square" lIns="0" tIns="0" rIns="0" bIns="0" rtlCol="0"/>
              <a:lstStyle/>
              <a:p>
                <a:endParaRPr/>
              </a:p>
            </p:txBody>
          </p:sp>
          <p:pic>
            <p:nvPicPr>
              <p:cNvPr id="139" name="object 51"/>
              <p:cNvPicPr/>
              <p:nvPr/>
            </p:nvPicPr>
            <p:blipFill>
              <a:blip r:embed="rId16" cstate="print"/>
              <a:stretch>
                <a:fillRect/>
              </a:stretch>
            </p:blipFill>
            <p:spPr>
              <a:xfrm>
                <a:off x="2725735" y="4564249"/>
                <a:ext cx="689310" cy="460093"/>
              </a:xfrm>
              <a:prstGeom prst="rect">
                <a:avLst/>
              </a:prstGeom>
            </p:spPr>
          </p:pic>
          <p:pic>
            <p:nvPicPr>
              <p:cNvPr id="140" name="object 52"/>
              <p:cNvPicPr/>
              <p:nvPr/>
            </p:nvPicPr>
            <p:blipFill>
              <a:blip r:embed="rId17" cstate="print"/>
              <a:stretch>
                <a:fillRect/>
              </a:stretch>
            </p:blipFill>
            <p:spPr>
              <a:xfrm>
                <a:off x="2707548" y="4546056"/>
                <a:ext cx="685188" cy="456792"/>
              </a:xfrm>
              <a:prstGeom prst="rect">
                <a:avLst/>
              </a:prstGeom>
            </p:spPr>
          </p:pic>
        </p:grpSp>
        <p:sp>
          <p:nvSpPr>
            <p:cNvPr id="30" name="object 53"/>
            <p:cNvSpPr txBox="1"/>
            <p:nvPr/>
          </p:nvSpPr>
          <p:spPr>
            <a:xfrm>
              <a:off x="2707548" y="4546056"/>
              <a:ext cx="688975" cy="457200"/>
            </a:xfrm>
            <a:prstGeom prst="rect">
              <a:avLst/>
            </a:prstGeom>
            <a:ln w="3175">
              <a:solidFill>
                <a:srgbClr val="404040"/>
              </a:solidFill>
            </a:ln>
          </p:spPr>
          <p:txBody>
            <a:bodyPr vert="horz" wrap="square" lIns="0" tIns="3810" rIns="0" bIns="0" rtlCol="0">
              <a:spAutoFit/>
            </a:bodyPr>
            <a:lstStyle/>
            <a:p>
              <a:pPr>
                <a:lnSpc>
                  <a:spcPct val="100000"/>
                </a:lnSpc>
                <a:spcBef>
                  <a:spcPts val="30"/>
                </a:spcBef>
              </a:pPr>
              <a:endParaRPr sz="550">
                <a:latin typeface="Times New Roman"/>
                <a:cs typeface="Times New Roman"/>
              </a:endParaRPr>
            </a:p>
            <a:p>
              <a:pPr marL="135890" marR="62230" indent="-68580">
                <a:lnSpc>
                  <a:spcPct val="100000"/>
                </a:lnSpc>
              </a:pPr>
              <a:r>
                <a:rPr sz="600" b="1" dirty="0">
                  <a:latin typeface="Arial"/>
                  <a:cs typeface="Arial"/>
                </a:rPr>
                <a:t>P</a:t>
              </a:r>
              <a:r>
                <a:rPr sz="600" b="1" spc="-5" dirty="0">
                  <a:latin typeface="Arial"/>
                  <a:cs typeface="Arial"/>
                </a:rPr>
                <a:t>.2.</a:t>
              </a:r>
              <a:r>
                <a:rPr sz="600" b="1" dirty="0">
                  <a:latin typeface="Arial"/>
                  <a:cs typeface="Arial"/>
                </a:rPr>
                <a:t>2</a:t>
              </a:r>
              <a:r>
                <a:rPr sz="600" b="1" spc="-5" dirty="0">
                  <a:latin typeface="Arial"/>
                  <a:cs typeface="Arial"/>
                </a:rPr>
                <a:t>.</a:t>
              </a:r>
              <a:r>
                <a:rPr sz="600" b="1" dirty="0">
                  <a:latin typeface="Arial"/>
                  <a:cs typeface="Arial"/>
                </a:rPr>
                <a:t>5</a:t>
              </a:r>
              <a:r>
                <a:rPr sz="600" b="1" spc="-5" dirty="0">
                  <a:latin typeface="Arial"/>
                  <a:cs typeface="Arial"/>
                </a:rPr>
                <a:t> Co</a:t>
              </a:r>
              <a:r>
                <a:rPr sz="600" b="1" dirty="0">
                  <a:latin typeface="Arial"/>
                  <a:cs typeface="Arial"/>
                </a:rPr>
                <a:t>u</a:t>
              </a:r>
              <a:r>
                <a:rPr sz="600" b="1" spc="-5" dirty="0">
                  <a:latin typeface="Arial"/>
                  <a:cs typeface="Arial"/>
                </a:rPr>
                <a:t>pl</a:t>
              </a:r>
              <a:r>
                <a:rPr sz="600" b="1" dirty="0">
                  <a:latin typeface="Arial"/>
                  <a:cs typeface="Arial"/>
                </a:rPr>
                <a:t>er  </a:t>
              </a:r>
              <a:r>
                <a:rPr sz="600" b="1" spc="-5" dirty="0">
                  <a:latin typeface="Arial"/>
                  <a:cs typeface="Arial"/>
                </a:rPr>
                <a:t>Acquisition </a:t>
              </a:r>
              <a:r>
                <a:rPr sz="600" b="1" dirty="0">
                  <a:latin typeface="Arial"/>
                  <a:cs typeface="Arial"/>
                </a:rPr>
                <a:t> </a:t>
              </a:r>
              <a:r>
                <a:rPr sz="600" spc="-5" dirty="0">
                  <a:latin typeface="Arial"/>
                  <a:cs typeface="Arial"/>
                </a:rPr>
                <a:t>Yoon</a:t>
              </a:r>
              <a:r>
                <a:rPr sz="600" spc="-15" dirty="0">
                  <a:latin typeface="Arial"/>
                  <a:cs typeface="Arial"/>
                </a:rPr>
                <a:t> </a:t>
              </a:r>
              <a:r>
                <a:rPr sz="600" spc="-5" dirty="0">
                  <a:latin typeface="Arial"/>
                  <a:cs typeface="Arial"/>
                </a:rPr>
                <a:t>Kang</a:t>
              </a:r>
              <a:endParaRPr sz="600">
                <a:latin typeface="Arial"/>
                <a:cs typeface="Arial"/>
              </a:endParaRPr>
            </a:p>
          </p:txBody>
        </p:sp>
        <p:grpSp>
          <p:nvGrpSpPr>
            <p:cNvPr id="31" name="object 54"/>
            <p:cNvGrpSpPr/>
            <p:nvPr/>
          </p:nvGrpSpPr>
          <p:grpSpPr>
            <a:xfrm>
              <a:off x="2587000" y="2598338"/>
              <a:ext cx="832485" cy="2182495"/>
              <a:chOff x="2587000" y="2598338"/>
              <a:chExt cx="832485" cy="2182495"/>
            </a:xfrm>
          </p:grpSpPr>
          <p:sp>
            <p:nvSpPr>
              <p:cNvPr id="135" name="object 55"/>
              <p:cNvSpPr/>
              <p:nvPr/>
            </p:nvSpPr>
            <p:spPr>
              <a:xfrm>
                <a:off x="2593350" y="2604688"/>
                <a:ext cx="411480" cy="2169795"/>
              </a:xfrm>
              <a:custGeom>
                <a:avLst/>
                <a:gdLst/>
                <a:ahLst/>
                <a:cxnLst/>
                <a:rect l="l" t="t" r="r" b="b"/>
                <a:pathLst>
                  <a:path w="411480" h="2169795">
                    <a:moveTo>
                      <a:pt x="411437" y="0"/>
                    </a:moveTo>
                    <a:lnTo>
                      <a:pt x="411437" y="114198"/>
                    </a:lnTo>
                    <a:lnTo>
                      <a:pt x="0" y="114198"/>
                    </a:lnTo>
                    <a:lnTo>
                      <a:pt x="0" y="2169764"/>
                    </a:lnTo>
                    <a:lnTo>
                      <a:pt x="114198" y="2169764"/>
                    </a:lnTo>
                  </a:path>
                </a:pathLst>
              </a:custGeom>
              <a:ln w="12688">
                <a:solidFill>
                  <a:srgbClr val="000000"/>
                </a:solidFill>
              </a:ln>
            </p:spPr>
            <p:txBody>
              <a:bodyPr wrap="square" lIns="0" tIns="0" rIns="0" bIns="0" rtlCol="0"/>
              <a:lstStyle/>
              <a:p>
                <a:endParaRPr/>
              </a:p>
            </p:txBody>
          </p:sp>
          <p:pic>
            <p:nvPicPr>
              <p:cNvPr id="136" name="object 56"/>
              <p:cNvPicPr/>
              <p:nvPr/>
            </p:nvPicPr>
            <p:blipFill>
              <a:blip r:embed="rId18" cstate="print"/>
              <a:stretch>
                <a:fillRect/>
              </a:stretch>
            </p:blipFill>
            <p:spPr>
              <a:xfrm>
                <a:off x="2721316" y="3415414"/>
                <a:ext cx="698147" cy="468941"/>
              </a:xfrm>
              <a:prstGeom prst="rect">
                <a:avLst/>
              </a:prstGeom>
            </p:spPr>
          </p:pic>
          <p:pic>
            <p:nvPicPr>
              <p:cNvPr id="137" name="object 57"/>
              <p:cNvPicPr/>
              <p:nvPr/>
            </p:nvPicPr>
            <p:blipFill>
              <a:blip r:embed="rId19" cstate="print"/>
              <a:stretch>
                <a:fillRect/>
              </a:stretch>
            </p:blipFill>
            <p:spPr>
              <a:xfrm>
                <a:off x="2707548" y="3404075"/>
                <a:ext cx="685188" cy="456792"/>
              </a:xfrm>
              <a:prstGeom prst="rect">
                <a:avLst/>
              </a:prstGeom>
            </p:spPr>
          </p:pic>
        </p:grpSp>
        <p:sp>
          <p:nvSpPr>
            <p:cNvPr id="32" name="object 58"/>
            <p:cNvSpPr txBox="1"/>
            <p:nvPr/>
          </p:nvSpPr>
          <p:spPr>
            <a:xfrm>
              <a:off x="2707548" y="3404075"/>
              <a:ext cx="688975" cy="457200"/>
            </a:xfrm>
            <a:prstGeom prst="rect">
              <a:avLst/>
            </a:prstGeom>
            <a:ln w="3175">
              <a:solidFill>
                <a:srgbClr val="404040"/>
              </a:solidFill>
            </a:ln>
          </p:spPr>
          <p:txBody>
            <a:bodyPr vert="horz" wrap="square" lIns="0" tIns="3810" rIns="0" bIns="0" rtlCol="0">
              <a:spAutoFit/>
            </a:bodyPr>
            <a:lstStyle/>
            <a:p>
              <a:pPr>
                <a:lnSpc>
                  <a:spcPct val="100000"/>
                </a:lnSpc>
                <a:spcBef>
                  <a:spcPts val="30"/>
                </a:spcBef>
              </a:pPr>
              <a:endParaRPr sz="550">
                <a:latin typeface="Times New Roman"/>
                <a:cs typeface="Times New Roman"/>
              </a:endParaRPr>
            </a:p>
            <a:p>
              <a:pPr marL="107950" marR="92710" indent="-11430">
                <a:lnSpc>
                  <a:spcPct val="100000"/>
                </a:lnSpc>
              </a:pPr>
              <a:r>
                <a:rPr sz="600" b="1" dirty="0">
                  <a:latin typeface="Arial"/>
                  <a:cs typeface="Arial"/>
                </a:rPr>
                <a:t>P</a:t>
              </a:r>
              <a:r>
                <a:rPr sz="600" b="1" spc="-5" dirty="0">
                  <a:latin typeface="Arial"/>
                  <a:cs typeface="Arial"/>
                </a:rPr>
                <a:t>.2.</a:t>
              </a:r>
              <a:r>
                <a:rPr sz="600" b="1" dirty="0">
                  <a:latin typeface="Arial"/>
                  <a:cs typeface="Arial"/>
                </a:rPr>
                <a:t>2</a:t>
              </a:r>
              <a:r>
                <a:rPr sz="600" b="1" spc="-5" dirty="0">
                  <a:latin typeface="Arial"/>
                  <a:cs typeface="Arial"/>
                </a:rPr>
                <a:t>.</a:t>
              </a:r>
              <a:r>
                <a:rPr sz="600" b="1" dirty="0">
                  <a:latin typeface="Arial"/>
                  <a:cs typeface="Arial"/>
                </a:rPr>
                <a:t>2</a:t>
              </a:r>
              <a:r>
                <a:rPr sz="600" b="1" spc="-5" dirty="0">
                  <a:latin typeface="Arial"/>
                  <a:cs typeface="Arial"/>
                </a:rPr>
                <a:t> Ca</a:t>
              </a:r>
              <a:r>
                <a:rPr sz="600" b="1" dirty="0">
                  <a:latin typeface="Arial"/>
                  <a:cs typeface="Arial"/>
                </a:rPr>
                <a:t>v</a:t>
              </a:r>
              <a:r>
                <a:rPr sz="600" b="1" spc="-5" dirty="0">
                  <a:latin typeface="Arial"/>
                  <a:cs typeface="Arial"/>
                </a:rPr>
                <a:t>ity  Procurement</a:t>
              </a:r>
              <a:endParaRPr sz="600">
                <a:latin typeface="Arial"/>
                <a:cs typeface="Arial"/>
              </a:endParaRPr>
            </a:p>
            <a:p>
              <a:pPr marL="40005">
                <a:lnSpc>
                  <a:spcPts val="715"/>
                </a:lnSpc>
              </a:pPr>
              <a:r>
                <a:rPr sz="600" spc="-5" dirty="0">
                  <a:latin typeface="Arial"/>
                  <a:cs typeface="Arial"/>
                </a:rPr>
                <a:t>Jo</a:t>
              </a:r>
              <a:r>
                <a:rPr sz="600" dirty="0">
                  <a:latin typeface="Arial"/>
                  <a:cs typeface="Arial"/>
                </a:rPr>
                <a:t>hn</a:t>
              </a:r>
              <a:r>
                <a:rPr sz="600" spc="-5" dirty="0">
                  <a:latin typeface="Arial"/>
                  <a:cs typeface="Arial"/>
                </a:rPr>
                <a:t> M</a:t>
              </a:r>
              <a:r>
                <a:rPr sz="600" dirty="0">
                  <a:latin typeface="Arial"/>
                  <a:cs typeface="Arial"/>
                </a:rPr>
                <a:t>a</a:t>
              </a:r>
              <a:r>
                <a:rPr sz="600" spc="-5" dirty="0">
                  <a:latin typeface="Arial"/>
                  <a:cs typeface="Arial"/>
                </a:rPr>
                <a:t>mm</a:t>
              </a:r>
              <a:r>
                <a:rPr sz="600" dirty="0">
                  <a:latin typeface="Arial"/>
                  <a:cs typeface="Arial"/>
                </a:rPr>
                <a:t>o</a:t>
              </a:r>
              <a:r>
                <a:rPr sz="600" spc="-5" dirty="0">
                  <a:latin typeface="Arial"/>
                  <a:cs typeface="Arial"/>
                </a:rPr>
                <a:t>sser</a:t>
              </a:r>
              <a:endParaRPr sz="600">
                <a:latin typeface="Arial"/>
                <a:cs typeface="Arial"/>
              </a:endParaRPr>
            </a:p>
          </p:txBody>
        </p:sp>
        <p:grpSp>
          <p:nvGrpSpPr>
            <p:cNvPr id="33" name="object 59"/>
            <p:cNvGrpSpPr/>
            <p:nvPr/>
          </p:nvGrpSpPr>
          <p:grpSpPr>
            <a:xfrm>
              <a:off x="2587000" y="2598338"/>
              <a:ext cx="828040" cy="2995930"/>
              <a:chOff x="2587000" y="2598338"/>
              <a:chExt cx="828040" cy="2995930"/>
            </a:xfrm>
          </p:grpSpPr>
          <p:sp>
            <p:nvSpPr>
              <p:cNvPr id="132" name="object 60"/>
              <p:cNvSpPr/>
              <p:nvPr/>
            </p:nvSpPr>
            <p:spPr>
              <a:xfrm>
                <a:off x="2593350" y="2604688"/>
                <a:ext cx="411480" cy="1028065"/>
              </a:xfrm>
              <a:custGeom>
                <a:avLst/>
                <a:gdLst/>
                <a:ahLst/>
                <a:cxnLst/>
                <a:rect l="l" t="t" r="r" b="b"/>
                <a:pathLst>
                  <a:path w="411480" h="1028064">
                    <a:moveTo>
                      <a:pt x="411437" y="0"/>
                    </a:moveTo>
                    <a:lnTo>
                      <a:pt x="411437" y="114198"/>
                    </a:lnTo>
                    <a:lnTo>
                      <a:pt x="0" y="114198"/>
                    </a:lnTo>
                    <a:lnTo>
                      <a:pt x="0" y="1027782"/>
                    </a:lnTo>
                    <a:lnTo>
                      <a:pt x="114198" y="1027782"/>
                    </a:lnTo>
                  </a:path>
                </a:pathLst>
              </a:custGeom>
              <a:ln w="12688">
                <a:solidFill>
                  <a:srgbClr val="000000"/>
                </a:solidFill>
              </a:ln>
            </p:spPr>
            <p:txBody>
              <a:bodyPr wrap="square" lIns="0" tIns="0" rIns="0" bIns="0" rtlCol="0"/>
              <a:lstStyle/>
              <a:p>
                <a:endParaRPr/>
              </a:p>
            </p:txBody>
          </p:sp>
          <p:pic>
            <p:nvPicPr>
              <p:cNvPr id="133" name="object 61"/>
              <p:cNvPicPr/>
              <p:nvPr/>
            </p:nvPicPr>
            <p:blipFill>
              <a:blip r:embed="rId20" cstate="print"/>
              <a:stretch>
                <a:fillRect/>
              </a:stretch>
            </p:blipFill>
            <p:spPr>
              <a:xfrm>
                <a:off x="2725735" y="5133619"/>
                <a:ext cx="689310" cy="460093"/>
              </a:xfrm>
              <a:prstGeom prst="rect">
                <a:avLst/>
              </a:prstGeom>
            </p:spPr>
          </p:pic>
          <p:pic>
            <p:nvPicPr>
              <p:cNvPr id="134" name="object 62"/>
              <p:cNvPicPr/>
              <p:nvPr/>
            </p:nvPicPr>
            <p:blipFill>
              <a:blip r:embed="rId21" cstate="print"/>
              <a:stretch>
                <a:fillRect/>
              </a:stretch>
            </p:blipFill>
            <p:spPr>
              <a:xfrm>
                <a:off x="2707548" y="5117047"/>
                <a:ext cx="685188" cy="457602"/>
              </a:xfrm>
              <a:prstGeom prst="rect">
                <a:avLst/>
              </a:prstGeom>
            </p:spPr>
          </p:pic>
        </p:grpSp>
        <p:sp>
          <p:nvSpPr>
            <p:cNvPr id="34" name="object 63"/>
            <p:cNvSpPr txBox="1"/>
            <p:nvPr/>
          </p:nvSpPr>
          <p:spPr>
            <a:xfrm>
              <a:off x="2707548" y="5117046"/>
              <a:ext cx="688975" cy="457834"/>
            </a:xfrm>
            <a:prstGeom prst="rect">
              <a:avLst/>
            </a:prstGeom>
            <a:ln w="3175">
              <a:solidFill>
                <a:srgbClr val="404040"/>
              </a:solidFill>
            </a:ln>
          </p:spPr>
          <p:txBody>
            <a:bodyPr vert="horz" wrap="square" lIns="0" tIns="3810" rIns="0" bIns="0" rtlCol="0">
              <a:spAutoFit/>
            </a:bodyPr>
            <a:lstStyle/>
            <a:p>
              <a:pPr>
                <a:lnSpc>
                  <a:spcPct val="100000"/>
                </a:lnSpc>
                <a:spcBef>
                  <a:spcPts val="30"/>
                </a:spcBef>
              </a:pPr>
              <a:endParaRPr sz="550">
                <a:latin typeface="Times New Roman"/>
                <a:cs typeface="Times New Roman"/>
              </a:endParaRPr>
            </a:p>
            <a:p>
              <a:pPr marL="207010" marR="128270" indent="-74295">
                <a:lnSpc>
                  <a:spcPct val="100000"/>
                </a:lnSpc>
              </a:pPr>
              <a:r>
                <a:rPr sz="600" b="1" dirty="0">
                  <a:latin typeface="Arial"/>
                  <a:cs typeface="Arial"/>
                </a:rPr>
                <a:t>P</a:t>
              </a:r>
              <a:r>
                <a:rPr sz="600" b="1" spc="-5" dirty="0">
                  <a:latin typeface="Arial"/>
                  <a:cs typeface="Arial"/>
                </a:rPr>
                <a:t>.2.</a:t>
              </a:r>
              <a:r>
                <a:rPr sz="600" b="1" dirty="0">
                  <a:latin typeface="Arial"/>
                  <a:cs typeface="Arial"/>
                </a:rPr>
                <a:t>2</a:t>
              </a:r>
              <a:r>
                <a:rPr sz="600" b="1" spc="-5" dirty="0">
                  <a:latin typeface="Arial"/>
                  <a:cs typeface="Arial"/>
                </a:rPr>
                <a:t>.</a:t>
              </a:r>
              <a:r>
                <a:rPr sz="600" b="1" dirty="0">
                  <a:latin typeface="Arial"/>
                  <a:cs typeface="Arial"/>
                </a:rPr>
                <a:t>7</a:t>
              </a:r>
              <a:r>
                <a:rPr sz="600" b="1" spc="-5" dirty="0">
                  <a:latin typeface="Arial"/>
                  <a:cs typeface="Arial"/>
                </a:rPr>
                <a:t> HTA  Testing</a:t>
              </a:r>
              <a:endParaRPr sz="600">
                <a:latin typeface="Arial"/>
                <a:cs typeface="Arial"/>
              </a:endParaRPr>
            </a:p>
            <a:p>
              <a:pPr marL="118745">
                <a:lnSpc>
                  <a:spcPct val="100000"/>
                </a:lnSpc>
              </a:pPr>
              <a:r>
                <a:rPr sz="600" spc="-5" dirty="0">
                  <a:latin typeface="Arial"/>
                  <a:cs typeface="Arial"/>
                </a:rPr>
                <a:t>Brian</a:t>
              </a:r>
              <a:r>
                <a:rPr sz="600" spc="-40" dirty="0">
                  <a:latin typeface="Arial"/>
                  <a:cs typeface="Arial"/>
                </a:rPr>
                <a:t> </a:t>
              </a:r>
              <a:r>
                <a:rPr sz="600" spc="-5" dirty="0">
                  <a:latin typeface="Arial"/>
                  <a:cs typeface="Arial"/>
                </a:rPr>
                <a:t>Degraff</a:t>
              </a:r>
              <a:endParaRPr sz="600">
                <a:latin typeface="Arial"/>
                <a:cs typeface="Arial"/>
              </a:endParaRPr>
            </a:p>
          </p:txBody>
        </p:sp>
        <p:grpSp>
          <p:nvGrpSpPr>
            <p:cNvPr id="35" name="object 64"/>
            <p:cNvGrpSpPr/>
            <p:nvPr/>
          </p:nvGrpSpPr>
          <p:grpSpPr>
            <a:xfrm>
              <a:off x="2587000" y="2598338"/>
              <a:ext cx="832485" cy="2754630"/>
              <a:chOff x="2587000" y="2598338"/>
              <a:chExt cx="832485" cy="2754630"/>
            </a:xfrm>
          </p:grpSpPr>
          <p:sp>
            <p:nvSpPr>
              <p:cNvPr id="129" name="object 65"/>
              <p:cNvSpPr/>
              <p:nvPr/>
            </p:nvSpPr>
            <p:spPr>
              <a:xfrm>
                <a:off x="2593350" y="2604688"/>
                <a:ext cx="411480" cy="2741930"/>
              </a:xfrm>
              <a:custGeom>
                <a:avLst/>
                <a:gdLst/>
                <a:ahLst/>
                <a:cxnLst/>
                <a:rect l="l" t="t" r="r" b="b"/>
                <a:pathLst>
                  <a:path w="411480" h="2741929">
                    <a:moveTo>
                      <a:pt x="411437" y="0"/>
                    </a:moveTo>
                    <a:lnTo>
                      <a:pt x="411437" y="114198"/>
                    </a:lnTo>
                    <a:lnTo>
                      <a:pt x="0" y="114198"/>
                    </a:lnTo>
                    <a:lnTo>
                      <a:pt x="0" y="2741564"/>
                    </a:lnTo>
                    <a:lnTo>
                      <a:pt x="114198" y="2741564"/>
                    </a:lnTo>
                  </a:path>
                </a:pathLst>
              </a:custGeom>
              <a:ln w="12688">
                <a:solidFill>
                  <a:srgbClr val="000000"/>
                </a:solidFill>
              </a:ln>
            </p:spPr>
            <p:txBody>
              <a:bodyPr wrap="square" lIns="0" tIns="0" rIns="0" bIns="0" rtlCol="0"/>
              <a:lstStyle/>
              <a:p>
                <a:endParaRPr/>
              </a:p>
            </p:txBody>
          </p:sp>
          <p:pic>
            <p:nvPicPr>
              <p:cNvPr id="130" name="object 66"/>
              <p:cNvPicPr/>
              <p:nvPr/>
            </p:nvPicPr>
            <p:blipFill>
              <a:blip r:embed="rId22" cstate="print"/>
              <a:stretch>
                <a:fillRect/>
              </a:stretch>
            </p:blipFill>
            <p:spPr>
              <a:xfrm>
                <a:off x="2721316" y="2845233"/>
                <a:ext cx="698147" cy="468941"/>
              </a:xfrm>
              <a:prstGeom prst="rect">
                <a:avLst/>
              </a:prstGeom>
            </p:spPr>
          </p:pic>
          <p:pic>
            <p:nvPicPr>
              <p:cNvPr id="131" name="object 67"/>
              <p:cNvPicPr/>
              <p:nvPr/>
            </p:nvPicPr>
            <p:blipFill>
              <a:blip r:embed="rId23" cstate="print"/>
              <a:stretch>
                <a:fillRect/>
              </a:stretch>
            </p:blipFill>
            <p:spPr>
              <a:xfrm>
                <a:off x="2707548" y="2833084"/>
                <a:ext cx="685188" cy="456792"/>
              </a:xfrm>
              <a:prstGeom prst="rect">
                <a:avLst/>
              </a:prstGeom>
            </p:spPr>
          </p:pic>
        </p:grpSp>
        <p:sp>
          <p:nvSpPr>
            <p:cNvPr id="36" name="object 68"/>
            <p:cNvSpPr txBox="1"/>
            <p:nvPr/>
          </p:nvSpPr>
          <p:spPr>
            <a:xfrm>
              <a:off x="2707548" y="2830655"/>
              <a:ext cx="688975" cy="457200"/>
            </a:xfrm>
            <a:prstGeom prst="rect">
              <a:avLst/>
            </a:prstGeom>
            <a:ln w="3175">
              <a:solidFill>
                <a:srgbClr val="404040"/>
              </a:solidFill>
            </a:ln>
          </p:spPr>
          <p:txBody>
            <a:bodyPr vert="horz" wrap="square" lIns="0" tIns="0" rIns="0" bIns="0" rtlCol="0">
              <a:spAutoFit/>
            </a:bodyPr>
            <a:lstStyle/>
            <a:p>
              <a:pPr algn="ctr">
                <a:lnSpc>
                  <a:spcPts val="680"/>
                </a:lnSpc>
              </a:pPr>
              <a:r>
                <a:rPr sz="600" b="1" spc="-5" dirty="0">
                  <a:latin typeface="Arial"/>
                  <a:cs typeface="Arial"/>
                </a:rPr>
                <a:t>P.2.2.1</a:t>
              </a:r>
              <a:endParaRPr sz="600">
                <a:latin typeface="Arial"/>
                <a:cs typeface="Arial"/>
              </a:endParaRPr>
            </a:p>
            <a:p>
              <a:pPr marL="32384" marR="26034" algn="ctr">
                <a:lnSpc>
                  <a:spcPct val="100000"/>
                </a:lnSpc>
              </a:pPr>
              <a:r>
                <a:rPr sz="600" b="1" spc="-5" dirty="0">
                  <a:latin typeface="Arial"/>
                  <a:cs typeface="Arial"/>
                </a:rPr>
                <a:t>M</a:t>
              </a:r>
              <a:r>
                <a:rPr sz="600" b="1" dirty="0">
                  <a:latin typeface="Arial"/>
                  <a:cs typeface="Arial"/>
                </a:rPr>
                <a:t>a</a:t>
              </a:r>
              <a:r>
                <a:rPr sz="600" b="1" spc="-5" dirty="0">
                  <a:latin typeface="Arial"/>
                  <a:cs typeface="Arial"/>
                </a:rPr>
                <a:t>na</a:t>
              </a:r>
              <a:r>
                <a:rPr sz="600" b="1" dirty="0">
                  <a:latin typeface="Arial"/>
                  <a:cs typeface="Arial"/>
                </a:rPr>
                <a:t>g</a:t>
              </a:r>
              <a:r>
                <a:rPr sz="600" b="1" spc="-5" dirty="0">
                  <a:latin typeface="Arial"/>
                  <a:cs typeface="Arial"/>
                </a:rPr>
                <a:t>e</a:t>
              </a:r>
              <a:r>
                <a:rPr sz="600" b="1" dirty="0">
                  <a:latin typeface="Arial"/>
                  <a:cs typeface="Arial"/>
                </a:rPr>
                <a:t>m</a:t>
              </a:r>
              <a:r>
                <a:rPr sz="600" b="1" spc="-5" dirty="0">
                  <a:latin typeface="Arial"/>
                  <a:cs typeface="Arial"/>
                </a:rPr>
                <a:t>en</a:t>
              </a:r>
              <a:r>
                <a:rPr sz="600" b="1" dirty="0">
                  <a:latin typeface="Arial"/>
                  <a:cs typeface="Arial"/>
                </a:rPr>
                <a:t>t </a:t>
              </a:r>
              <a:r>
                <a:rPr sz="600" b="1" spc="-5" dirty="0">
                  <a:latin typeface="Arial"/>
                  <a:cs typeface="Arial"/>
                </a:rPr>
                <a:t>a</a:t>
              </a:r>
              <a:r>
                <a:rPr sz="600" b="1" dirty="0">
                  <a:latin typeface="Arial"/>
                  <a:cs typeface="Arial"/>
                </a:rPr>
                <a:t>nd  </a:t>
              </a:r>
              <a:r>
                <a:rPr sz="600" b="1" spc="-5" dirty="0">
                  <a:latin typeface="Arial"/>
                  <a:cs typeface="Arial"/>
                </a:rPr>
                <a:t>System </a:t>
              </a:r>
              <a:r>
                <a:rPr sz="600" b="1" dirty="0">
                  <a:latin typeface="Arial"/>
                  <a:cs typeface="Arial"/>
                </a:rPr>
                <a:t> </a:t>
              </a:r>
              <a:r>
                <a:rPr sz="600" b="1" spc="-5" dirty="0">
                  <a:latin typeface="Arial"/>
                  <a:cs typeface="Arial"/>
                </a:rPr>
                <a:t>Integration</a:t>
              </a:r>
              <a:endParaRPr sz="600">
                <a:latin typeface="Arial"/>
                <a:cs typeface="Arial"/>
              </a:endParaRPr>
            </a:p>
            <a:p>
              <a:pPr algn="ctr">
                <a:lnSpc>
                  <a:spcPts val="715"/>
                </a:lnSpc>
              </a:pPr>
              <a:r>
                <a:rPr sz="600" spc="-5" dirty="0">
                  <a:latin typeface="Arial"/>
                  <a:cs typeface="Arial"/>
                </a:rPr>
                <a:t>Jo</a:t>
              </a:r>
              <a:r>
                <a:rPr sz="600" dirty="0">
                  <a:latin typeface="Arial"/>
                  <a:cs typeface="Arial"/>
                </a:rPr>
                <a:t>hn</a:t>
              </a:r>
              <a:r>
                <a:rPr sz="600" spc="-5" dirty="0">
                  <a:latin typeface="Arial"/>
                  <a:cs typeface="Arial"/>
                </a:rPr>
                <a:t> M</a:t>
              </a:r>
              <a:r>
                <a:rPr sz="600" dirty="0">
                  <a:latin typeface="Arial"/>
                  <a:cs typeface="Arial"/>
                </a:rPr>
                <a:t>a</a:t>
              </a:r>
              <a:r>
                <a:rPr sz="600" spc="-5" dirty="0">
                  <a:latin typeface="Arial"/>
                  <a:cs typeface="Arial"/>
                </a:rPr>
                <a:t>mm</a:t>
              </a:r>
              <a:r>
                <a:rPr sz="600" dirty="0">
                  <a:latin typeface="Arial"/>
                  <a:cs typeface="Arial"/>
                </a:rPr>
                <a:t>o</a:t>
              </a:r>
              <a:r>
                <a:rPr sz="600" spc="-5" dirty="0">
                  <a:latin typeface="Arial"/>
                  <a:cs typeface="Arial"/>
                </a:rPr>
                <a:t>sser</a:t>
              </a:r>
              <a:endParaRPr sz="600">
                <a:latin typeface="Arial"/>
                <a:cs typeface="Arial"/>
              </a:endParaRPr>
            </a:p>
          </p:txBody>
        </p:sp>
        <p:grpSp>
          <p:nvGrpSpPr>
            <p:cNvPr id="37" name="object 69"/>
            <p:cNvGrpSpPr/>
            <p:nvPr/>
          </p:nvGrpSpPr>
          <p:grpSpPr>
            <a:xfrm>
              <a:off x="2587000" y="2598338"/>
              <a:ext cx="3845560" cy="1286510"/>
              <a:chOff x="2587000" y="2598338"/>
              <a:chExt cx="3845560" cy="1286510"/>
            </a:xfrm>
          </p:grpSpPr>
          <p:sp>
            <p:nvSpPr>
              <p:cNvPr id="126" name="object 70"/>
              <p:cNvSpPr/>
              <p:nvPr/>
            </p:nvSpPr>
            <p:spPr>
              <a:xfrm>
                <a:off x="2593350" y="2604688"/>
                <a:ext cx="411480" cy="457200"/>
              </a:xfrm>
              <a:custGeom>
                <a:avLst/>
                <a:gdLst/>
                <a:ahLst/>
                <a:cxnLst/>
                <a:rect l="l" t="t" r="r" b="b"/>
                <a:pathLst>
                  <a:path w="411480" h="457200">
                    <a:moveTo>
                      <a:pt x="411437" y="0"/>
                    </a:moveTo>
                    <a:lnTo>
                      <a:pt x="411437" y="114198"/>
                    </a:lnTo>
                    <a:lnTo>
                      <a:pt x="0" y="114198"/>
                    </a:lnTo>
                    <a:lnTo>
                      <a:pt x="0" y="456792"/>
                    </a:lnTo>
                    <a:lnTo>
                      <a:pt x="114198" y="456792"/>
                    </a:lnTo>
                  </a:path>
                </a:pathLst>
              </a:custGeom>
              <a:ln w="12688">
                <a:solidFill>
                  <a:srgbClr val="000000"/>
                </a:solidFill>
              </a:ln>
            </p:spPr>
            <p:txBody>
              <a:bodyPr wrap="square" lIns="0" tIns="0" rIns="0" bIns="0" rtlCol="0"/>
              <a:lstStyle/>
              <a:p>
                <a:endParaRPr/>
              </a:p>
            </p:txBody>
          </p:sp>
          <p:pic>
            <p:nvPicPr>
              <p:cNvPr id="127" name="object 71"/>
              <p:cNvPicPr/>
              <p:nvPr/>
            </p:nvPicPr>
            <p:blipFill>
              <a:blip r:embed="rId24" cstate="print"/>
              <a:stretch>
                <a:fillRect/>
              </a:stretch>
            </p:blipFill>
            <p:spPr>
              <a:xfrm>
                <a:off x="5743040" y="3424262"/>
                <a:ext cx="689310" cy="460093"/>
              </a:xfrm>
              <a:prstGeom prst="rect">
                <a:avLst/>
              </a:prstGeom>
            </p:spPr>
          </p:pic>
          <p:pic>
            <p:nvPicPr>
              <p:cNvPr id="128" name="object 72"/>
              <p:cNvPicPr/>
              <p:nvPr/>
            </p:nvPicPr>
            <p:blipFill>
              <a:blip r:embed="rId19" cstate="print"/>
              <a:stretch>
                <a:fillRect/>
              </a:stretch>
            </p:blipFill>
            <p:spPr>
              <a:xfrm>
                <a:off x="5722864" y="3404075"/>
                <a:ext cx="685998" cy="456792"/>
              </a:xfrm>
              <a:prstGeom prst="rect">
                <a:avLst/>
              </a:prstGeom>
            </p:spPr>
          </p:pic>
        </p:grpSp>
        <p:sp>
          <p:nvSpPr>
            <p:cNvPr id="38" name="object 73"/>
            <p:cNvSpPr txBox="1"/>
            <p:nvPr/>
          </p:nvSpPr>
          <p:spPr>
            <a:xfrm>
              <a:off x="5722864" y="3404075"/>
              <a:ext cx="686435" cy="457200"/>
            </a:xfrm>
            <a:prstGeom prst="rect">
              <a:avLst/>
            </a:prstGeom>
            <a:ln w="3175">
              <a:solidFill>
                <a:srgbClr val="404040"/>
              </a:solidFill>
            </a:ln>
          </p:spPr>
          <p:txBody>
            <a:bodyPr vert="horz" wrap="square" lIns="0" tIns="3810" rIns="0" bIns="0" rtlCol="0">
              <a:spAutoFit/>
            </a:bodyPr>
            <a:lstStyle/>
            <a:p>
              <a:pPr>
                <a:lnSpc>
                  <a:spcPct val="100000"/>
                </a:lnSpc>
                <a:spcBef>
                  <a:spcPts val="30"/>
                </a:spcBef>
              </a:pPr>
              <a:endParaRPr sz="550">
                <a:latin typeface="Times New Roman"/>
                <a:cs typeface="Times New Roman"/>
              </a:endParaRPr>
            </a:p>
            <a:p>
              <a:pPr marL="194945" marR="34290" indent="-152400">
                <a:lnSpc>
                  <a:spcPct val="100000"/>
                </a:lnSpc>
              </a:pPr>
              <a:r>
                <a:rPr sz="600" b="1" dirty="0">
                  <a:latin typeface="Arial"/>
                  <a:cs typeface="Arial"/>
                </a:rPr>
                <a:t>P</a:t>
              </a:r>
              <a:r>
                <a:rPr sz="600" b="1" spc="-5" dirty="0">
                  <a:latin typeface="Arial"/>
                  <a:cs typeface="Arial"/>
                </a:rPr>
                <a:t>.2.</a:t>
              </a:r>
              <a:r>
                <a:rPr sz="600" b="1" dirty="0">
                  <a:latin typeface="Arial"/>
                  <a:cs typeface="Arial"/>
                </a:rPr>
                <a:t>5</a:t>
              </a:r>
              <a:r>
                <a:rPr sz="600" b="1" spc="-5" dirty="0">
                  <a:latin typeface="Arial"/>
                  <a:cs typeface="Arial"/>
                </a:rPr>
                <a:t>.</a:t>
              </a:r>
              <a:r>
                <a:rPr sz="600" b="1" dirty="0">
                  <a:latin typeface="Arial"/>
                  <a:cs typeface="Arial"/>
                </a:rPr>
                <a:t>2</a:t>
              </a:r>
              <a:r>
                <a:rPr sz="600" b="1" spc="-5" dirty="0">
                  <a:latin typeface="Arial"/>
                  <a:cs typeface="Arial"/>
                </a:rPr>
                <a:t> Be</a:t>
              </a:r>
              <a:r>
                <a:rPr sz="600" b="1" dirty="0">
                  <a:latin typeface="Arial"/>
                  <a:cs typeface="Arial"/>
                </a:rPr>
                <a:t>a</a:t>
              </a:r>
              <a:r>
                <a:rPr sz="600" b="1" spc="-5" dirty="0">
                  <a:latin typeface="Arial"/>
                  <a:cs typeface="Arial"/>
                </a:rPr>
                <a:t>mli</a:t>
              </a:r>
              <a:r>
                <a:rPr sz="600" b="1" dirty="0">
                  <a:latin typeface="Arial"/>
                  <a:cs typeface="Arial"/>
                </a:rPr>
                <a:t>ne  </a:t>
              </a:r>
              <a:r>
                <a:rPr sz="600" b="1" spc="-5" dirty="0">
                  <a:latin typeface="Arial"/>
                  <a:cs typeface="Arial"/>
                </a:rPr>
                <a:t>Vacuum</a:t>
              </a:r>
              <a:endParaRPr sz="600">
                <a:latin typeface="Arial"/>
                <a:cs typeface="Arial"/>
              </a:endParaRPr>
            </a:p>
            <a:p>
              <a:pPr marL="144145">
                <a:lnSpc>
                  <a:spcPts val="715"/>
                </a:lnSpc>
              </a:pPr>
              <a:r>
                <a:rPr sz="600" spc="-5" dirty="0">
                  <a:latin typeface="Arial"/>
                  <a:cs typeface="Arial"/>
                </a:rPr>
                <a:t>Chris</a:t>
              </a:r>
              <a:r>
                <a:rPr sz="600" spc="-35" dirty="0">
                  <a:latin typeface="Arial"/>
                  <a:cs typeface="Arial"/>
                </a:rPr>
                <a:t> </a:t>
              </a:r>
              <a:r>
                <a:rPr sz="600" spc="-5" dirty="0">
                  <a:latin typeface="Arial"/>
                  <a:cs typeface="Arial"/>
                </a:rPr>
                <a:t>Stone</a:t>
              </a:r>
              <a:endParaRPr sz="600">
                <a:latin typeface="Arial"/>
                <a:cs typeface="Arial"/>
              </a:endParaRPr>
            </a:p>
          </p:txBody>
        </p:sp>
        <p:grpSp>
          <p:nvGrpSpPr>
            <p:cNvPr id="39" name="object 74"/>
            <p:cNvGrpSpPr/>
            <p:nvPr/>
          </p:nvGrpSpPr>
          <p:grpSpPr>
            <a:xfrm>
              <a:off x="5722864" y="2598338"/>
              <a:ext cx="807085" cy="1856105"/>
              <a:chOff x="5722864" y="2598338"/>
              <a:chExt cx="807085" cy="1856105"/>
            </a:xfrm>
          </p:grpSpPr>
          <p:sp>
            <p:nvSpPr>
              <p:cNvPr id="123" name="object 75"/>
              <p:cNvSpPr/>
              <p:nvPr/>
            </p:nvSpPr>
            <p:spPr>
              <a:xfrm>
                <a:off x="6225821" y="2604688"/>
                <a:ext cx="297815" cy="1028065"/>
              </a:xfrm>
              <a:custGeom>
                <a:avLst/>
                <a:gdLst/>
                <a:ahLst/>
                <a:cxnLst/>
                <a:rect l="l" t="t" r="r" b="b"/>
                <a:pathLst>
                  <a:path w="297815" h="1028064">
                    <a:moveTo>
                      <a:pt x="0" y="0"/>
                    </a:moveTo>
                    <a:lnTo>
                      <a:pt x="0" y="114198"/>
                    </a:lnTo>
                    <a:lnTo>
                      <a:pt x="297239" y="114198"/>
                    </a:lnTo>
                    <a:lnTo>
                      <a:pt x="297239" y="1027782"/>
                    </a:lnTo>
                    <a:lnTo>
                      <a:pt x="183040" y="1027782"/>
                    </a:lnTo>
                  </a:path>
                </a:pathLst>
              </a:custGeom>
              <a:ln w="12688">
                <a:solidFill>
                  <a:srgbClr val="404040"/>
                </a:solidFill>
              </a:ln>
            </p:spPr>
            <p:txBody>
              <a:bodyPr wrap="square" lIns="0" tIns="0" rIns="0" bIns="0" rtlCol="0"/>
              <a:lstStyle/>
              <a:p>
                <a:endParaRPr/>
              </a:p>
            </p:txBody>
          </p:sp>
          <p:pic>
            <p:nvPicPr>
              <p:cNvPr id="124" name="object 76"/>
              <p:cNvPicPr/>
              <p:nvPr/>
            </p:nvPicPr>
            <p:blipFill>
              <a:blip r:embed="rId25" cstate="print"/>
              <a:stretch>
                <a:fillRect/>
              </a:stretch>
            </p:blipFill>
            <p:spPr>
              <a:xfrm>
                <a:off x="5743040" y="3993640"/>
                <a:ext cx="689310" cy="460516"/>
              </a:xfrm>
              <a:prstGeom prst="rect">
                <a:avLst/>
              </a:prstGeom>
            </p:spPr>
          </p:pic>
          <p:pic>
            <p:nvPicPr>
              <p:cNvPr id="125" name="object 77"/>
              <p:cNvPicPr/>
              <p:nvPr/>
            </p:nvPicPr>
            <p:blipFill>
              <a:blip r:embed="rId15" cstate="print"/>
              <a:stretch>
                <a:fillRect/>
              </a:stretch>
            </p:blipFill>
            <p:spPr>
              <a:xfrm>
                <a:off x="5722864" y="3975065"/>
                <a:ext cx="685998" cy="456792"/>
              </a:xfrm>
              <a:prstGeom prst="rect">
                <a:avLst/>
              </a:prstGeom>
            </p:spPr>
          </p:pic>
        </p:grpSp>
        <p:sp>
          <p:nvSpPr>
            <p:cNvPr id="40" name="object 78"/>
            <p:cNvSpPr txBox="1"/>
            <p:nvPr/>
          </p:nvSpPr>
          <p:spPr>
            <a:xfrm>
              <a:off x="5722864" y="3975065"/>
              <a:ext cx="686435" cy="457200"/>
            </a:xfrm>
            <a:prstGeom prst="rect">
              <a:avLst/>
            </a:prstGeom>
            <a:ln w="3175">
              <a:solidFill>
                <a:srgbClr val="404040"/>
              </a:solidFill>
            </a:ln>
          </p:spPr>
          <p:txBody>
            <a:bodyPr vert="horz" wrap="square" lIns="0" tIns="3810" rIns="0" bIns="0" rtlCol="0">
              <a:spAutoFit/>
            </a:bodyPr>
            <a:lstStyle/>
            <a:p>
              <a:pPr>
                <a:lnSpc>
                  <a:spcPct val="100000"/>
                </a:lnSpc>
                <a:spcBef>
                  <a:spcPts val="30"/>
                </a:spcBef>
              </a:pPr>
              <a:endParaRPr sz="550">
                <a:latin typeface="Times New Roman"/>
                <a:cs typeface="Times New Roman"/>
              </a:endParaRPr>
            </a:p>
            <a:p>
              <a:pPr marL="48895" marR="23495" indent="-17145">
                <a:lnSpc>
                  <a:spcPct val="100000"/>
                </a:lnSpc>
              </a:pPr>
              <a:r>
                <a:rPr sz="600" b="1" dirty="0">
                  <a:latin typeface="Arial"/>
                  <a:cs typeface="Arial"/>
                </a:rPr>
                <a:t>P</a:t>
              </a:r>
              <a:r>
                <a:rPr sz="600" b="1" spc="-5" dirty="0">
                  <a:latin typeface="Arial"/>
                  <a:cs typeface="Arial"/>
                </a:rPr>
                <a:t>.2.</a:t>
              </a:r>
              <a:r>
                <a:rPr sz="600" b="1" dirty="0">
                  <a:latin typeface="Arial"/>
                  <a:cs typeface="Arial"/>
                </a:rPr>
                <a:t>5</a:t>
              </a:r>
              <a:r>
                <a:rPr sz="600" b="1" spc="-5" dirty="0">
                  <a:latin typeface="Arial"/>
                  <a:cs typeface="Arial"/>
                </a:rPr>
                <a:t>.</a:t>
              </a:r>
              <a:r>
                <a:rPr sz="600" b="1" dirty="0">
                  <a:latin typeface="Arial"/>
                  <a:cs typeface="Arial"/>
                </a:rPr>
                <a:t>3</a:t>
              </a:r>
              <a:r>
                <a:rPr sz="600" b="1" spc="-5" dirty="0">
                  <a:latin typeface="Arial"/>
                  <a:cs typeface="Arial"/>
                </a:rPr>
                <a:t> I</a:t>
              </a:r>
              <a:r>
                <a:rPr sz="600" b="1" dirty="0">
                  <a:latin typeface="Arial"/>
                  <a:cs typeface="Arial"/>
                </a:rPr>
                <a:t>n</a:t>
              </a:r>
              <a:r>
                <a:rPr sz="600" b="1" spc="-5" dirty="0">
                  <a:latin typeface="Arial"/>
                  <a:cs typeface="Arial"/>
                </a:rPr>
                <a:t>sul</a:t>
              </a:r>
              <a:r>
                <a:rPr sz="600" b="1" dirty="0">
                  <a:latin typeface="Arial"/>
                  <a:cs typeface="Arial"/>
                </a:rPr>
                <a:t>a</a:t>
              </a:r>
              <a:r>
                <a:rPr sz="600" b="1" spc="-5" dirty="0">
                  <a:latin typeface="Arial"/>
                  <a:cs typeface="Arial"/>
                </a:rPr>
                <a:t>ti</a:t>
              </a:r>
              <a:r>
                <a:rPr sz="600" b="1" dirty="0">
                  <a:latin typeface="Arial"/>
                  <a:cs typeface="Arial"/>
                </a:rPr>
                <a:t>ng  </a:t>
              </a:r>
              <a:r>
                <a:rPr sz="600" b="1" spc="-5" dirty="0">
                  <a:latin typeface="Arial"/>
                  <a:cs typeface="Arial"/>
                </a:rPr>
                <a:t>Vacuum</a:t>
              </a:r>
              <a:r>
                <a:rPr sz="600" b="1" spc="-35" dirty="0">
                  <a:latin typeface="Arial"/>
                  <a:cs typeface="Arial"/>
                </a:rPr>
                <a:t> </a:t>
              </a:r>
              <a:r>
                <a:rPr sz="600" b="1" spc="-5" dirty="0">
                  <a:latin typeface="Arial"/>
                  <a:cs typeface="Arial"/>
                </a:rPr>
                <a:t>System</a:t>
              </a:r>
              <a:endParaRPr sz="600">
                <a:latin typeface="Arial"/>
                <a:cs typeface="Arial"/>
              </a:endParaRPr>
            </a:p>
            <a:p>
              <a:pPr marL="144145">
                <a:lnSpc>
                  <a:spcPct val="100000"/>
                </a:lnSpc>
              </a:pPr>
              <a:r>
                <a:rPr sz="600" spc="-5" dirty="0">
                  <a:latin typeface="Arial"/>
                  <a:cs typeface="Arial"/>
                </a:rPr>
                <a:t>Chris</a:t>
              </a:r>
              <a:r>
                <a:rPr sz="600" spc="-35" dirty="0">
                  <a:latin typeface="Arial"/>
                  <a:cs typeface="Arial"/>
                </a:rPr>
                <a:t> </a:t>
              </a:r>
              <a:r>
                <a:rPr sz="600" spc="-5" dirty="0">
                  <a:latin typeface="Arial"/>
                  <a:cs typeface="Arial"/>
                </a:rPr>
                <a:t>Stone</a:t>
              </a:r>
              <a:endParaRPr sz="600">
                <a:latin typeface="Arial"/>
                <a:cs typeface="Arial"/>
              </a:endParaRPr>
            </a:p>
          </p:txBody>
        </p:sp>
        <p:grpSp>
          <p:nvGrpSpPr>
            <p:cNvPr id="41" name="object 79"/>
            <p:cNvGrpSpPr/>
            <p:nvPr/>
          </p:nvGrpSpPr>
          <p:grpSpPr>
            <a:xfrm>
              <a:off x="5722864" y="2598338"/>
              <a:ext cx="807085" cy="1611630"/>
              <a:chOff x="5722864" y="2598338"/>
              <a:chExt cx="807085" cy="1611630"/>
            </a:xfrm>
          </p:grpSpPr>
          <p:sp>
            <p:nvSpPr>
              <p:cNvPr id="120" name="object 80"/>
              <p:cNvSpPr/>
              <p:nvPr/>
            </p:nvSpPr>
            <p:spPr>
              <a:xfrm>
                <a:off x="6225821" y="2604688"/>
                <a:ext cx="297815" cy="1598930"/>
              </a:xfrm>
              <a:custGeom>
                <a:avLst/>
                <a:gdLst/>
                <a:ahLst/>
                <a:cxnLst/>
                <a:rect l="l" t="t" r="r" b="b"/>
                <a:pathLst>
                  <a:path w="297815" h="1598929">
                    <a:moveTo>
                      <a:pt x="0" y="0"/>
                    </a:moveTo>
                    <a:lnTo>
                      <a:pt x="0" y="114198"/>
                    </a:lnTo>
                    <a:lnTo>
                      <a:pt x="297239" y="114198"/>
                    </a:lnTo>
                    <a:lnTo>
                      <a:pt x="297239" y="1598773"/>
                    </a:lnTo>
                    <a:lnTo>
                      <a:pt x="183040" y="1598773"/>
                    </a:lnTo>
                  </a:path>
                </a:pathLst>
              </a:custGeom>
              <a:ln w="12688">
                <a:solidFill>
                  <a:srgbClr val="000000"/>
                </a:solidFill>
              </a:ln>
            </p:spPr>
            <p:txBody>
              <a:bodyPr wrap="square" lIns="0" tIns="0" rIns="0" bIns="0" rtlCol="0"/>
              <a:lstStyle/>
              <a:p>
                <a:endParaRPr/>
              </a:p>
            </p:txBody>
          </p:sp>
          <p:pic>
            <p:nvPicPr>
              <p:cNvPr id="121" name="object 81"/>
              <p:cNvPicPr/>
              <p:nvPr/>
            </p:nvPicPr>
            <p:blipFill>
              <a:blip r:embed="rId26" cstate="print"/>
              <a:stretch>
                <a:fillRect/>
              </a:stretch>
            </p:blipFill>
            <p:spPr>
              <a:xfrm>
                <a:off x="5734202" y="2845233"/>
                <a:ext cx="698147" cy="468941"/>
              </a:xfrm>
              <a:prstGeom prst="rect">
                <a:avLst/>
              </a:prstGeom>
            </p:spPr>
          </p:pic>
          <p:pic>
            <p:nvPicPr>
              <p:cNvPr id="122" name="object 82"/>
              <p:cNvPicPr/>
              <p:nvPr/>
            </p:nvPicPr>
            <p:blipFill>
              <a:blip r:embed="rId23" cstate="print"/>
              <a:stretch>
                <a:fillRect/>
              </a:stretch>
            </p:blipFill>
            <p:spPr>
              <a:xfrm>
                <a:off x="5722864" y="2833084"/>
                <a:ext cx="685998" cy="456792"/>
              </a:xfrm>
              <a:prstGeom prst="rect">
                <a:avLst/>
              </a:prstGeom>
            </p:spPr>
          </p:pic>
        </p:grpSp>
        <p:sp>
          <p:nvSpPr>
            <p:cNvPr id="42" name="object 83"/>
            <p:cNvSpPr txBox="1"/>
            <p:nvPr/>
          </p:nvSpPr>
          <p:spPr>
            <a:xfrm>
              <a:off x="5722864" y="2830655"/>
              <a:ext cx="686435" cy="457200"/>
            </a:xfrm>
            <a:prstGeom prst="rect">
              <a:avLst/>
            </a:prstGeom>
            <a:ln w="3175">
              <a:solidFill>
                <a:srgbClr val="404040"/>
              </a:solidFill>
            </a:ln>
          </p:spPr>
          <p:txBody>
            <a:bodyPr vert="horz" wrap="square" lIns="0" tIns="0" rIns="0" bIns="0" rtlCol="0">
              <a:spAutoFit/>
            </a:bodyPr>
            <a:lstStyle/>
            <a:p>
              <a:pPr marL="635" algn="ctr">
                <a:lnSpc>
                  <a:spcPts val="680"/>
                </a:lnSpc>
              </a:pPr>
              <a:r>
                <a:rPr sz="600" b="1" spc="-5" dirty="0">
                  <a:latin typeface="Arial"/>
                  <a:cs typeface="Arial"/>
                </a:rPr>
                <a:t>P.2.5.1</a:t>
              </a:r>
              <a:endParaRPr sz="600">
                <a:latin typeface="Arial"/>
                <a:cs typeface="Arial"/>
              </a:endParaRPr>
            </a:p>
            <a:p>
              <a:pPr marL="32384" marR="23495" algn="ctr">
                <a:lnSpc>
                  <a:spcPct val="100000"/>
                </a:lnSpc>
              </a:pPr>
              <a:r>
                <a:rPr sz="600" b="1" spc="-5" dirty="0">
                  <a:latin typeface="Arial"/>
                  <a:cs typeface="Arial"/>
                </a:rPr>
                <a:t>M</a:t>
              </a:r>
              <a:r>
                <a:rPr sz="600" b="1" dirty="0">
                  <a:latin typeface="Arial"/>
                  <a:cs typeface="Arial"/>
                </a:rPr>
                <a:t>a</a:t>
              </a:r>
              <a:r>
                <a:rPr sz="600" b="1" spc="-5" dirty="0">
                  <a:latin typeface="Arial"/>
                  <a:cs typeface="Arial"/>
                </a:rPr>
                <a:t>na</a:t>
              </a:r>
              <a:r>
                <a:rPr sz="600" b="1" dirty="0">
                  <a:latin typeface="Arial"/>
                  <a:cs typeface="Arial"/>
                </a:rPr>
                <a:t>g</a:t>
              </a:r>
              <a:r>
                <a:rPr sz="600" b="1" spc="-5" dirty="0">
                  <a:latin typeface="Arial"/>
                  <a:cs typeface="Arial"/>
                </a:rPr>
                <a:t>e</a:t>
              </a:r>
              <a:r>
                <a:rPr sz="600" b="1" dirty="0">
                  <a:latin typeface="Arial"/>
                  <a:cs typeface="Arial"/>
                </a:rPr>
                <a:t>m</a:t>
              </a:r>
              <a:r>
                <a:rPr sz="600" b="1" spc="-5" dirty="0">
                  <a:latin typeface="Arial"/>
                  <a:cs typeface="Arial"/>
                </a:rPr>
                <a:t>en</a:t>
              </a:r>
              <a:r>
                <a:rPr sz="600" b="1" dirty="0">
                  <a:latin typeface="Arial"/>
                  <a:cs typeface="Arial"/>
                </a:rPr>
                <a:t>t </a:t>
              </a:r>
              <a:r>
                <a:rPr sz="600" b="1" spc="-5" dirty="0">
                  <a:latin typeface="Arial"/>
                  <a:cs typeface="Arial"/>
                </a:rPr>
                <a:t>a</a:t>
              </a:r>
              <a:r>
                <a:rPr sz="600" b="1" dirty="0">
                  <a:latin typeface="Arial"/>
                  <a:cs typeface="Arial"/>
                </a:rPr>
                <a:t>nd  </a:t>
              </a:r>
              <a:r>
                <a:rPr sz="600" b="1" spc="-5" dirty="0">
                  <a:latin typeface="Arial"/>
                  <a:cs typeface="Arial"/>
                </a:rPr>
                <a:t>System </a:t>
              </a:r>
              <a:r>
                <a:rPr sz="600" b="1" dirty="0">
                  <a:latin typeface="Arial"/>
                  <a:cs typeface="Arial"/>
                </a:rPr>
                <a:t> </a:t>
              </a:r>
              <a:r>
                <a:rPr sz="600" b="1" spc="-5" dirty="0">
                  <a:latin typeface="Arial"/>
                  <a:cs typeface="Arial"/>
                </a:rPr>
                <a:t>Integration</a:t>
              </a:r>
              <a:endParaRPr sz="600">
                <a:latin typeface="Arial"/>
                <a:cs typeface="Arial"/>
              </a:endParaRPr>
            </a:p>
            <a:p>
              <a:pPr algn="ctr">
                <a:lnSpc>
                  <a:spcPts val="715"/>
                </a:lnSpc>
              </a:pPr>
              <a:r>
                <a:rPr sz="600" spc="-5" dirty="0">
                  <a:latin typeface="Arial"/>
                  <a:cs typeface="Arial"/>
                </a:rPr>
                <a:t>Ch</a:t>
              </a:r>
              <a:r>
                <a:rPr sz="600" dirty="0">
                  <a:latin typeface="Arial"/>
                  <a:cs typeface="Arial"/>
                </a:rPr>
                <a:t>r</a:t>
              </a:r>
              <a:r>
                <a:rPr sz="600" spc="-10" dirty="0">
                  <a:latin typeface="Arial"/>
                  <a:cs typeface="Arial"/>
                </a:rPr>
                <a:t>i</a:t>
              </a:r>
              <a:r>
                <a:rPr sz="600" dirty="0">
                  <a:latin typeface="Arial"/>
                  <a:cs typeface="Arial"/>
                </a:rPr>
                <a:t>s</a:t>
              </a:r>
              <a:r>
                <a:rPr sz="600" spc="5" dirty="0">
                  <a:latin typeface="Arial"/>
                  <a:cs typeface="Arial"/>
                </a:rPr>
                <a:t> </a:t>
              </a:r>
              <a:r>
                <a:rPr sz="600" spc="-5" dirty="0">
                  <a:latin typeface="Arial"/>
                  <a:cs typeface="Arial"/>
                </a:rPr>
                <a:t>St</a:t>
              </a:r>
              <a:r>
                <a:rPr sz="600" dirty="0">
                  <a:latin typeface="Arial"/>
                  <a:cs typeface="Arial"/>
                </a:rPr>
                <a:t>o</a:t>
              </a:r>
              <a:r>
                <a:rPr sz="600" spc="-5" dirty="0">
                  <a:latin typeface="Arial"/>
                  <a:cs typeface="Arial"/>
                </a:rPr>
                <a:t>n</a:t>
              </a:r>
              <a:r>
                <a:rPr sz="600" dirty="0">
                  <a:latin typeface="Arial"/>
                  <a:cs typeface="Arial"/>
                </a:rPr>
                <a:t>e</a:t>
              </a:r>
              <a:endParaRPr sz="600">
                <a:latin typeface="Arial"/>
                <a:cs typeface="Arial"/>
              </a:endParaRPr>
            </a:p>
          </p:txBody>
        </p:sp>
        <p:grpSp>
          <p:nvGrpSpPr>
            <p:cNvPr id="43" name="object 85"/>
            <p:cNvGrpSpPr/>
            <p:nvPr/>
          </p:nvGrpSpPr>
          <p:grpSpPr>
            <a:xfrm>
              <a:off x="5722864" y="2598338"/>
              <a:ext cx="807085" cy="2426335"/>
              <a:chOff x="5722864" y="2598338"/>
              <a:chExt cx="807085" cy="2426335"/>
            </a:xfrm>
          </p:grpSpPr>
          <p:sp>
            <p:nvSpPr>
              <p:cNvPr id="117" name="object 86"/>
              <p:cNvSpPr/>
              <p:nvPr/>
            </p:nvSpPr>
            <p:spPr>
              <a:xfrm>
                <a:off x="6225821" y="2604688"/>
                <a:ext cx="297815" cy="457200"/>
              </a:xfrm>
              <a:custGeom>
                <a:avLst/>
                <a:gdLst/>
                <a:ahLst/>
                <a:cxnLst/>
                <a:rect l="l" t="t" r="r" b="b"/>
                <a:pathLst>
                  <a:path w="297815" h="457200">
                    <a:moveTo>
                      <a:pt x="0" y="0"/>
                    </a:moveTo>
                    <a:lnTo>
                      <a:pt x="0" y="114198"/>
                    </a:lnTo>
                    <a:lnTo>
                      <a:pt x="297239" y="114198"/>
                    </a:lnTo>
                    <a:lnTo>
                      <a:pt x="297239" y="456792"/>
                    </a:lnTo>
                    <a:lnTo>
                      <a:pt x="183040" y="456792"/>
                    </a:lnTo>
                  </a:path>
                </a:pathLst>
              </a:custGeom>
              <a:ln w="12688">
                <a:solidFill>
                  <a:srgbClr val="404040"/>
                </a:solidFill>
              </a:ln>
            </p:spPr>
            <p:txBody>
              <a:bodyPr wrap="square" lIns="0" tIns="0" rIns="0" bIns="0" rtlCol="0"/>
              <a:lstStyle/>
              <a:p>
                <a:endParaRPr/>
              </a:p>
            </p:txBody>
          </p:sp>
          <p:pic>
            <p:nvPicPr>
              <p:cNvPr id="118" name="object 87"/>
              <p:cNvPicPr/>
              <p:nvPr/>
            </p:nvPicPr>
            <p:blipFill>
              <a:blip r:embed="rId27" cstate="print"/>
              <a:stretch>
                <a:fillRect/>
              </a:stretch>
            </p:blipFill>
            <p:spPr>
              <a:xfrm>
                <a:off x="5743040" y="4564249"/>
                <a:ext cx="689310" cy="460093"/>
              </a:xfrm>
              <a:prstGeom prst="rect">
                <a:avLst/>
              </a:prstGeom>
            </p:spPr>
          </p:pic>
          <p:pic>
            <p:nvPicPr>
              <p:cNvPr id="119" name="object 88"/>
              <p:cNvPicPr/>
              <p:nvPr/>
            </p:nvPicPr>
            <p:blipFill>
              <a:blip r:embed="rId17" cstate="print"/>
              <a:stretch>
                <a:fillRect/>
              </a:stretch>
            </p:blipFill>
            <p:spPr>
              <a:xfrm>
                <a:off x="5722864" y="4546056"/>
                <a:ext cx="685998" cy="456792"/>
              </a:xfrm>
              <a:prstGeom prst="rect">
                <a:avLst/>
              </a:prstGeom>
            </p:spPr>
          </p:pic>
        </p:grpSp>
        <p:sp>
          <p:nvSpPr>
            <p:cNvPr id="44" name="object 89"/>
            <p:cNvSpPr txBox="1"/>
            <p:nvPr/>
          </p:nvSpPr>
          <p:spPr>
            <a:xfrm>
              <a:off x="5722864" y="4546056"/>
              <a:ext cx="686435" cy="457200"/>
            </a:xfrm>
            <a:prstGeom prst="rect">
              <a:avLst/>
            </a:prstGeom>
            <a:ln w="3175">
              <a:solidFill>
                <a:srgbClr val="404040"/>
              </a:solidFill>
            </a:ln>
          </p:spPr>
          <p:txBody>
            <a:bodyPr vert="horz" wrap="square" lIns="0" tIns="3810" rIns="0" bIns="0" rtlCol="0">
              <a:spAutoFit/>
            </a:bodyPr>
            <a:lstStyle/>
            <a:p>
              <a:pPr>
                <a:lnSpc>
                  <a:spcPct val="100000"/>
                </a:lnSpc>
                <a:spcBef>
                  <a:spcPts val="30"/>
                </a:spcBef>
              </a:pPr>
              <a:endParaRPr sz="550">
                <a:latin typeface="Times New Roman"/>
                <a:cs typeface="Times New Roman"/>
              </a:endParaRPr>
            </a:p>
            <a:p>
              <a:pPr marL="156845" marR="97790" indent="-51435">
                <a:lnSpc>
                  <a:spcPct val="100000"/>
                </a:lnSpc>
              </a:pPr>
              <a:r>
                <a:rPr sz="600" b="1" dirty="0">
                  <a:latin typeface="Arial"/>
                  <a:cs typeface="Arial"/>
                </a:rPr>
                <a:t>P</a:t>
              </a:r>
              <a:r>
                <a:rPr sz="600" b="1" spc="-5" dirty="0">
                  <a:latin typeface="Arial"/>
                  <a:cs typeface="Arial"/>
                </a:rPr>
                <a:t>.2.</a:t>
              </a:r>
              <a:r>
                <a:rPr sz="600" b="1" dirty="0">
                  <a:latin typeface="Arial"/>
                  <a:cs typeface="Arial"/>
                </a:rPr>
                <a:t>5</a:t>
              </a:r>
              <a:r>
                <a:rPr sz="600" b="1" spc="-5" dirty="0">
                  <a:latin typeface="Arial"/>
                  <a:cs typeface="Arial"/>
                </a:rPr>
                <a:t>.</a:t>
              </a:r>
              <a:r>
                <a:rPr sz="600" b="1" dirty="0">
                  <a:latin typeface="Arial"/>
                  <a:cs typeface="Arial"/>
                </a:rPr>
                <a:t>4</a:t>
              </a:r>
              <a:r>
                <a:rPr sz="600" b="1" spc="-5" dirty="0">
                  <a:latin typeface="Arial"/>
                  <a:cs typeface="Arial"/>
                </a:rPr>
                <a:t> </a:t>
              </a:r>
              <a:r>
                <a:rPr sz="600" b="1" dirty="0">
                  <a:latin typeface="Arial"/>
                  <a:cs typeface="Arial"/>
                </a:rPr>
                <a:t>W</a:t>
              </a:r>
              <a:r>
                <a:rPr sz="600" b="1" spc="-5" dirty="0">
                  <a:latin typeface="Arial"/>
                  <a:cs typeface="Arial"/>
                </a:rPr>
                <a:t>at</a:t>
              </a:r>
              <a:r>
                <a:rPr sz="600" b="1" dirty="0">
                  <a:latin typeface="Arial"/>
                  <a:cs typeface="Arial"/>
                </a:rPr>
                <a:t>er  </a:t>
              </a:r>
              <a:r>
                <a:rPr sz="600" b="1" spc="-5" dirty="0">
                  <a:latin typeface="Arial"/>
                  <a:cs typeface="Arial"/>
                </a:rPr>
                <a:t>Systems </a:t>
              </a:r>
              <a:r>
                <a:rPr sz="600" b="1" dirty="0">
                  <a:latin typeface="Arial"/>
                  <a:cs typeface="Arial"/>
                </a:rPr>
                <a:t> </a:t>
              </a:r>
              <a:r>
                <a:rPr sz="600" spc="-5" dirty="0">
                  <a:latin typeface="Arial"/>
                  <a:cs typeface="Arial"/>
                </a:rPr>
                <a:t>Klent</a:t>
              </a:r>
              <a:r>
                <a:rPr sz="600" spc="-25" dirty="0">
                  <a:latin typeface="Arial"/>
                  <a:cs typeface="Arial"/>
                </a:rPr>
                <a:t> </a:t>
              </a:r>
              <a:r>
                <a:rPr sz="600" spc="-5" dirty="0">
                  <a:latin typeface="Arial"/>
                  <a:cs typeface="Arial"/>
                </a:rPr>
                <a:t>Pope</a:t>
              </a:r>
              <a:endParaRPr sz="600">
                <a:latin typeface="Arial"/>
                <a:cs typeface="Arial"/>
              </a:endParaRPr>
            </a:p>
          </p:txBody>
        </p:sp>
        <p:grpSp>
          <p:nvGrpSpPr>
            <p:cNvPr id="45" name="object 90"/>
            <p:cNvGrpSpPr/>
            <p:nvPr/>
          </p:nvGrpSpPr>
          <p:grpSpPr>
            <a:xfrm>
              <a:off x="6219471" y="2598338"/>
              <a:ext cx="2312035" cy="2182495"/>
              <a:chOff x="6219471" y="2598338"/>
              <a:chExt cx="2312035" cy="2182495"/>
            </a:xfrm>
          </p:grpSpPr>
          <p:sp>
            <p:nvSpPr>
              <p:cNvPr id="114" name="object 91"/>
              <p:cNvSpPr/>
              <p:nvPr/>
            </p:nvSpPr>
            <p:spPr>
              <a:xfrm>
                <a:off x="6225821" y="2604688"/>
                <a:ext cx="297815" cy="2169795"/>
              </a:xfrm>
              <a:custGeom>
                <a:avLst/>
                <a:gdLst/>
                <a:ahLst/>
                <a:cxnLst/>
                <a:rect l="l" t="t" r="r" b="b"/>
                <a:pathLst>
                  <a:path w="297815" h="2169795">
                    <a:moveTo>
                      <a:pt x="0" y="0"/>
                    </a:moveTo>
                    <a:lnTo>
                      <a:pt x="0" y="114198"/>
                    </a:lnTo>
                    <a:lnTo>
                      <a:pt x="297239" y="114198"/>
                    </a:lnTo>
                    <a:lnTo>
                      <a:pt x="297239" y="2169764"/>
                    </a:lnTo>
                    <a:lnTo>
                      <a:pt x="183040" y="2169764"/>
                    </a:lnTo>
                  </a:path>
                </a:pathLst>
              </a:custGeom>
              <a:ln w="12688">
                <a:solidFill>
                  <a:srgbClr val="000000"/>
                </a:solidFill>
              </a:ln>
            </p:spPr>
            <p:txBody>
              <a:bodyPr wrap="square" lIns="0" tIns="0" rIns="0" bIns="0" rtlCol="0"/>
              <a:lstStyle/>
              <a:p>
                <a:endParaRPr/>
              </a:p>
            </p:txBody>
          </p:sp>
          <p:pic>
            <p:nvPicPr>
              <p:cNvPr id="115" name="object 92"/>
              <p:cNvPicPr/>
              <p:nvPr/>
            </p:nvPicPr>
            <p:blipFill>
              <a:blip r:embed="rId28" cstate="print"/>
              <a:stretch>
                <a:fillRect/>
              </a:stretch>
            </p:blipFill>
            <p:spPr>
              <a:xfrm>
                <a:off x="7841167" y="3424262"/>
                <a:ext cx="690109" cy="460093"/>
              </a:xfrm>
              <a:prstGeom prst="rect">
                <a:avLst/>
              </a:prstGeom>
            </p:spPr>
          </p:pic>
          <p:pic>
            <p:nvPicPr>
              <p:cNvPr id="116" name="object 93"/>
              <p:cNvPicPr/>
              <p:nvPr/>
            </p:nvPicPr>
            <p:blipFill>
              <a:blip r:embed="rId19" cstate="print"/>
              <a:stretch>
                <a:fillRect/>
              </a:stretch>
            </p:blipFill>
            <p:spPr>
              <a:xfrm>
                <a:off x="7824595" y="3404075"/>
                <a:ext cx="685998" cy="456792"/>
              </a:xfrm>
              <a:prstGeom prst="rect">
                <a:avLst/>
              </a:prstGeom>
            </p:spPr>
          </p:pic>
        </p:grpSp>
        <p:sp>
          <p:nvSpPr>
            <p:cNvPr id="46" name="object 94"/>
            <p:cNvSpPr txBox="1"/>
            <p:nvPr/>
          </p:nvSpPr>
          <p:spPr>
            <a:xfrm>
              <a:off x="7824595" y="3404075"/>
              <a:ext cx="686435" cy="457200"/>
            </a:xfrm>
            <a:prstGeom prst="rect">
              <a:avLst/>
            </a:prstGeom>
            <a:ln w="3175">
              <a:solidFill>
                <a:srgbClr val="404040"/>
              </a:solidFill>
            </a:ln>
          </p:spPr>
          <p:txBody>
            <a:bodyPr vert="horz" wrap="square" lIns="0" tIns="38100" rIns="0" bIns="0" rtlCol="0">
              <a:spAutoFit/>
            </a:bodyPr>
            <a:lstStyle/>
            <a:p>
              <a:pPr marL="15240" marR="7620" indent="97155">
                <a:lnSpc>
                  <a:spcPct val="100000"/>
                </a:lnSpc>
                <a:spcBef>
                  <a:spcPts val="300"/>
                </a:spcBef>
              </a:pPr>
              <a:r>
                <a:rPr sz="600" b="1" spc="-5" dirty="0">
                  <a:latin typeface="Arial"/>
                  <a:cs typeface="Arial"/>
                </a:rPr>
                <a:t>P.2.7.2 Linac </a:t>
              </a:r>
              <a:r>
                <a:rPr sz="600" b="1" dirty="0">
                  <a:latin typeface="Arial"/>
                  <a:cs typeface="Arial"/>
                </a:rPr>
                <a:t> </a:t>
              </a:r>
              <a:r>
                <a:rPr sz="600" b="1" spc="-5" dirty="0">
                  <a:latin typeface="Arial"/>
                  <a:cs typeface="Arial"/>
                </a:rPr>
                <a:t>Bea</a:t>
              </a:r>
              <a:r>
                <a:rPr sz="600" b="1" dirty="0">
                  <a:latin typeface="Arial"/>
                  <a:cs typeface="Arial"/>
                </a:rPr>
                <a:t>m</a:t>
              </a:r>
              <a:r>
                <a:rPr sz="600" b="1" spc="-5" dirty="0">
                  <a:latin typeface="Arial"/>
                  <a:cs typeface="Arial"/>
                </a:rPr>
                <a:t>li</a:t>
              </a:r>
              <a:r>
                <a:rPr sz="600" b="1" dirty="0">
                  <a:latin typeface="Arial"/>
                  <a:cs typeface="Arial"/>
                </a:rPr>
                <a:t>ne</a:t>
              </a:r>
              <a:r>
                <a:rPr sz="600" b="1" spc="-5" dirty="0">
                  <a:latin typeface="Arial"/>
                  <a:cs typeface="Arial"/>
                </a:rPr>
                <a:t> </a:t>
              </a:r>
              <a:r>
                <a:rPr sz="600" b="1" dirty="0">
                  <a:latin typeface="Arial"/>
                  <a:cs typeface="Arial"/>
                </a:rPr>
                <a:t>V</a:t>
              </a:r>
              <a:r>
                <a:rPr sz="600" b="1" spc="-5" dirty="0">
                  <a:latin typeface="Arial"/>
                  <a:cs typeface="Arial"/>
                </a:rPr>
                <a:t>ac</a:t>
              </a:r>
              <a:r>
                <a:rPr sz="600" b="1" dirty="0">
                  <a:latin typeface="Arial"/>
                  <a:cs typeface="Arial"/>
                </a:rPr>
                <a:t>u</a:t>
              </a:r>
              <a:r>
                <a:rPr sz="600" b="1" spc="-5" dirty="0">
                  <a:latin typeface="Arial"/>
                  <a:cs typeface="Arial"/>
                </a:rPr>
                <a:t>um</a:t>
              </a:r>
              <a:endParaRPr sz="600">
                <a:latin typeface="Arial"/>
                <a:cs typeface="Arial"/>
              </a:endParaRPr>
            </a:p>
            <a:p>
              <a:pPr marL="635" algn="ctr">
                <a:lnSpc>
                  <a:spcPct val="100000"/>
                </a:lnSpc>
              </a:pPr>
              <a:r>
                <a:rPr sz="600" b="1" spc="-5" dirty="0">
                  <a:latin typeface="Arial"/>
                  <a:cs typeface="Arial"/>
                </a:rPr>
                <a:t>Controls</a:t>
              </a:r>
              <a:endParaRPr sz="600">
                <a:latin typeface="Arial"/>
                <a:cs typeface="Arial"/>
              </a:endParaRPr>
            </a:p>
            <a:p>
              <a:pPr marL="635" algn="ctr">
                <a:lnSpc>
                  <a:spcPct val="100000"/>
                </a:lnSpc>
              </a:pPr>
              <a:r>
                <a:rPr sz="600" spc="-5" dirty="0">
                  <a:latin typeface="Arial"/>
                  <a:cs typeface="Arial"/>
                </a:rPr>
                <a:t>Derrick</a:t>
              </a:r>
              <a:r>
                <a:rPr sz="600" spc="-25" dirty="0">
                  <a:latin typeface="Arial"/>
                  <a:cs typeface="Arial"/>
                </a:rPr>
                <a:t> </a:t>
              </a:r>
              <a:r>
                <a:rPr sz="600" spc="-5" dirty="0">
                  <a:latin typeface="Arial"/>
                  <a:cs typeface="Arial"/>
                </a:rPr>
                <a:t>Williams</a:t>
              </a:r>
              <a:endParaRPr sz="600">
                <a:latin typeface="Arial"/>
                <a:cs typeface="Arial"/>
              </a:endParaRPr>
            </a:p>
          </p:txBody>
        </p:sp>
        <p:grpSp>
          <p:nvGrpSpPr>
            <p:cNvPr id="47" name="object 95"/>
            <p:cNvGrpSpPr/>
            <p:nvPr/>
          </p:nvGrpSpPr>
          <p:grpSpPr>
            <a:xfrm>
              <a:off x="7824595" y="2598338"/>
              <a:ext cx="807085" cy="1856105"/>
              <a:chOff x="7824595" y="2598338"/>
              <a:chExt cx="807085" cy="1856105"/>
            </a:xfrm>
          </p:grpSpPr>
          <p:sp>
            <p:nvSpPr>
              <p:cNvPr id="111" name="object 96"/>
              <p:cNvSpPr/>
              <p:nvPr/>
            </p:nvSpPr>
            <p:spPr>
              <a:xfrm>
                <a:off x="8327552" y="2604688"/>
                <a:ext cx="297815" cy="1028065"/>
              </a:xfrm>
              <a:custGeom>
                <a:avLst/>
                <a:gdLst/>
                <a:ahLst/>
                <a:cxnLst/>
                <a:rect l="l" t="t" r="r" b="b"/>
                <a:pathLst>
                  <a:path w="297815" h="1028064">
                    <a:moveTo>
                      <a:pt x="0" y="0"/>
                    </a:moveTo>
                    <a:lnTo>
                      <a:pt x="0" y="114198"/>
                    </a:lnTo>
                    <a:lnTo>
                      <a:pt x="297239" y="114198"/>
                    </a:lnTo>
                    <a:lnTo>
                      <a:pt x="297239" y="1027782"/>
                    </a:lnTo>
                    <a:lnTo>
                      <a:pt x="183040" y="1027782"/>
                    </a:lnTo>
                  </a:path>
                </a:pathLst>
              </a:custGeom>
              <a:ln w="12688">
                <a:solidFill>
                  <a:srgbClr val="404040"/>
                </a:solidFill>
              </a:ln>
            </p:spPr>
            <p:txBody>
              <a:bodyPr wrap="square" lIns="0" tIns="0" rIns="0" bIns="0" rtlCol="0"/>
              <a:lstStyle/>
              <a:p>
                <a:endParaRPr/>
              </a:p>
            </p:txBody>
          </p:sp>
          <p:pic>
            <p:nvPicPr>
              <p:cNvPr id="112" name="object 97"/>
              <p:cNvPicPr/>
              <p:nvPr/>
            </p:nvPicPr>
            <p:blipFill>
              <a:blip r:embed="rId29" cstate="print"/>
              <a:stretch>
                <a:fillRect/>
              </a:stretch>
            </p:blipFill>
            <p:spPr>
              <a:xfrm>
                <a:off x="7841167" y="3993640"/>
                <a:ext cx="690109" cy="460516"/>
              </a:xfrm>
              <a:prstGeom prst="rect">
                <a:avLst/>
              </a:prstGeom>
            </p:spPr>
          </p:pic>
          <p:pic>
            <p:nvPicPr>
              <p:cNvPr id="113" name="object 98"/>
              <p:cNvPicPr/>
              <p:nvPr/>
            </p:nvPicPr>
            <p:blipFill>
              <a:blip r:embed="rId15" cstate="print"/>
              <a:stretch>
                <a:fillRect/>
              </a:stretch>
            </p:blipFill>
            <p:spPr>
              <a:xfrm>
                <a:off x="7824595" y="3975065"/>
                <a:ext cx="685998" cy="456792"/>
              </a:xfrm>
              <a:prstGeom prst="rect">
                <a:avLst/>
              </a:prstGeom>
            </p:spPr>
          </p:pic>
        </p:grpSp>
        <p:sp>
          <p:nvSpPr>
            <p:cNvPr id="48" name="object 99"/>
            <p:cNvSpPr txBox="1"/>
            <p:nvPr/>
          </p:nvSpPr>
          <p:spPr>
            <a:xfrm>
              <a:off x="7824595" y="3975065"/>
              <a:ext cx="686435" cy="457200"/>
            </a:xfrm>
            <a:prstGeom prst="rect">
              <a:avLst/>
            </a:prstGeom>
            <a:ln w="3175">
              <a:solidFill>
                <a:srgbClr val="404040"/>
              </a:solidFill>
            </a:ln>
          </p:spPr>
          <p:txBody>
            <a:bodyPr vert="horz" wrap="square" lIns="0" tIns="38735" rIns="0" bIns="0" rtlCol="0">
              <a:spAutoFit/>
            </a:bodyPr>
            <a:lstStyle/>
            <a:p>
              <a:pPr marL="4445" indent="107314">
                <a:lnSpc>
                  <a:spcPct val="100000"/>
                </a:lnSpc>
                <a:spcBef>
                  <a:spcPts val="305"/>
                </a:spcBef>
              </a:pPr>
              <a:r>
                <a:rPr sz="600" b="1" spc="-5" dirty="0">
                  <a:latin typeface="Arial"/>
                  <a:cs typeface="Arial"/>
                </a:rPr>
                <a:t>P.2.7.3 Linac </a:t>
              </a:r>
              <a:r>
                <a:rPr sz="600" b="1" dirty="0">
                  <a:latin typeface="Arial"/>
                  <a:cs typeface="Arial"/>
                </a:rPr>
                <a:t> </a:t>
              </a:r>
              <a:r>
                <a:rPr sz="600" b="1" spc="-5" dirty="0">
                  <a:latin typeface="Arial"/>
                  <a:cs typeface="Arial"/>
                </a:rPr>
                <a:t>I</a:t>
              </a:r>
              <a:r>
                <a:rPr sz="600" b="1" dirty="0">
                  <a:latin typeface="Arial"/>
                  <a:cs typeface="Arial"/>
                </a:rPr>
                <a:t>n</a:t>
              </a:r>
              <a:r>
                <a:rPr sz="600" b="1" spc="-5" dirty="0">
                  <a:latin typeface="Arial"/>
                  <a:cs typeface="Arial"/>
                </a:rPr>
                <a:t>sul</a:t>
              </a:r>
              <a:r>
                <a:rPr sz="600" b="1" dirty="0">
                  <a:latin typeface="Arial"/>
                  <a:cs typeface="Arial"/>
                </a:rPr>
                <a:t>a</a:t>
              </a:r>
              <a:r>
                <a:rPr sz="600" b="1" spc="-5" dirty="0">
                  <a:latin typeface="Arial"/>
                  <a:cs typeface="Arial"/>
                </a:rPr>
                <a:t>ti</a:t>
              </a:r>
              <a:r>
                <a:rPr sz="600" b="1" dirty="0">
                  <a:latin typeface="Arial"/>
                  <a:cs typeface="Arial"/>
                </a:rPr>
                <a:t>ng</a:t>
              </a:r>
              <a:r>
                <a:rPr sz="600" b="1" spc="-5" dirty="0">
                  <a:latin typeface="Arial"/>
                  <a:cs typeface="Arial"/>
                </a:rPr>
                <a:t> Vac</a:t>
              </a:r>
              <a:r>
                <a:rPr sz="600" b="1" dirty="0">
                  <a:latin typeface="Arial"/>
                  <a:cs typeface="Arial"/>
                </a:rPr>
                <a:t>u</a:t>
              </a:r>
              <a:r>
                <a:rPr sz="600" b="1" spc="-5" dirty="0">
                  <a:latin typeface="Arial"/>
                  <a:cs typeface="Arial"/>
                </a:rPr>
                <a:t>um  System</a:t>
              </a:r>
              <a:r>
                <a:rPr sz="600" b="1" spc="-20" dirty="0">
                  <a:latin typeface="Arial"/>
                  <a:cs typeface="Arial"/>
                </a:rPr>
                <a:t> </a:t>
              </a:r>
              <a:r>
                <a:rPr sz="600" b="1" spc="-5" dirty="0">
                  <a:latin typeface="Arial"/>
                  <a:cs typeface="Arial"/>
                </a:rPr>
                <a:t>Controls</a:t>
              </a:r>
              <a:endParaRPr sz="600">
                <a:latin typeface="Arial"/>
                <a:cs typeface="Arial"/>
              </a:endParaRPr>
            </a:p>
            <a:p>
              <a:pPr marL="69850">
                <a:lnSpc>
                  <a:spcPts val="715"/>
                </a:lnSpc>
              </a:pPr>
              <a:r>
                <a:rPr sz="600" dirty="0">
                  <a:latin typeface="Arial"/>
                  <a:cs typeface="Arial"/>
                </a:rPr>
                <a:t>Der</a:t>
              </a:r>
              <a:r>
                <a:rPr sz="600" spc="-5" dirty="0">
                  <a:latin typeface="Arial"/>
                  <a:cs typeface="Arial"/>
                </a:rPr>
                <a:t>r</a:t>
              </a:r>
              <a:r>
                <a:rPr sz="600" dirty="0">
                  <a:latin typeface="Arial"/>
                  <a:cs typeface="Arial"/>
                </a:rPr>
                <a:t>ick</a:t>
              </a:r>
              <a:r>
                <a:rPr sz="600" spc="-5" dirty="0">
                  <a:latin typeface="Arial"/>
                  <a:cs typeface="Arial"/>
                </a:rPr>
                <a:t> </a:t>
              </a:r>
              <a:r>
                <a:rPr sz="600" dirty="0">
                  <a:latin typeface="Arial"/>
                  <a:cs typeface="Arial"/>
                </a:rPr>
                <a:t>W</a:t>
              </a:r>
              <a:r>
                <a:rPr sz="600" spc="-10" dirty="0">
                  <a:latin typeface="Arial"/>
                  <a:cs typeface="Arial"/>
                </a:rPr>
                <a:t>i</a:t>
              </a:r>
              <a:r>
                <a:rPr sz="600" dirty="0">
                  <a:latin typeface="Arial"/>
                  <a:cs typeface="Arial"/>
                </a:rPr>
                <a:t>lliams</a:t>
              </a:r>
              <a:endParaRPr sz="600">
                <a:latin typeface="Arial"/>
                <a:cs typeface="Arial"/>
              </a:endParaRPr>
            </a:p>
          </p:txBody>
        </p:sp>
        <p:grpSp>
          <p:nvGrpSpPr>
            <p:cNvPr id="49" name="object 100"/>
            <p:cNvGrpSpPr/>
            <p:nvPr/>
          </p:nvGrpSpPr>
          <p:grpSpPr>
            <a:xfrm>
              <a:off x="7824595" y="2598338"/>
              <a:ext cx="807085" cy="1611630"/>
              <a:chOff x="7824595" y="2598338"/>
              <a:chExt cx="807085" cy="1611630"/>
            </a:xfrm>
          </p:grpSpPr>
          <p:sp>
            <p:nvSpPr>
              <p:cNvPr id="108" name="object 101"/>
              <p:cNvSpPr/>
              <p:nvPr/>
            </p:nvSpPr>
            <p:spPr>
              <a:xfrm>
                <a:off x="8327552" y="2604688"/>
                <a:ext cx="297815" cy="1598930"/>
              </a:xfrm>
              <a:custGeom>
                <a:avLst/>
                <a:gdLst/>
                <a:ahLst/>
                <a:cxnLst/>
                <a:rect l="l" t="t" r="r" b="b"/>
                <a:pathLst>
                  <a:path w="297815" h="1598929">
                    <a:moveTo>
                      <a:pt x="0" y="0"/>
                    </a:moveTo>
                    <a:lnTo>
                      <a:pt x="0" y="114198"/>
                    </a:lnTo>
                    <a:lnTo>
                      <a:pt x="297239" y="114198"/>
                    </a:lnTo>
                    <a:lnTo>
                      <a:pt x="297239" y="1598773"/>
                    </a:lnTo>
                    <a:lnTo>
                      <a:pt x="183040" y="1598773"/>
                    </a:lnTo>
                  </a:path>
                </a:pathLst>
              </a:custGeom>
              <a:ln w="12688">
                <a:solidFill>
                  <a:srgbClr val="000000"/>
                </a:solidFill>
              </a:ln>
            </p:spPr>
            <p:txBody>
              <a:bodyPr wrap="square" lIns="0" tIns="0" rIns="0" bIns="0" rtlCol="0"/>
              <a:lstStyle/>
              <a:p>
                <a:endParaRPr/>
              </a:p>
            </p:txBody>
          </p:sp>
          <p:pic>
            <p:nvPicPr>
              <p:cNvPr id="109" name="object 102"/>
              <p:cNvPicPr/>
              <p:nvPr/>
            </p:nvPicPr>
            <p:blipFill>
              <a:blip r:embed="rId30" cstate="print"/>
              <a:stretch>
                <a:fillRect/>
              </a:stretch>
            </p:blipFill>
            <p:spPr>
              <a:xfrm>
                <a:off x="7836743" y="2845233"/>
                <a:ext cx="698957" cy="468941"/>
              </a:xfrm>
              <a:prstGeom prst="rect">
                <a:avLst/>
              </a:prstGeom>
            </p:spPr>
          </p:pic>
          <p:pic>
            <p:nvPicPr>
              <p:cNvPr id="110" name="object 103"/>
              <p:cNvPicPr/>
              <p:nvPr/>
            </p:nvPicPr>
            <p:blipFill>
              <a:blip r:embed="rId23" cstate="print"/>
              <a:stretch>
                <a:fillRect/>
              </a:stretch>
            </p:blipFill>
            <p:spPr>
              <a:xfrm>
                <a:off x="7824595" y="2833084"/>
                <a:ext cx="685998" cy="456792"/>
              </a:xfrm>
              <a:prstGeom prst="rect">
                <a:avLst/>
              </a:prstGeom>
            </p:spPr>
          </p:pic>
        </p:grpSp>
        <p:sp>
          <p:nvSpPr>
            <p:cNvPr id="50" name="object 104"/>
            <p:cNvSpPr txBox="1"/>
            <p:nvPr/>
          </p:nvSpPr>
          <p:spPr>
            <a:xfrm>
              <a:off x="7824595" y="2830655"/>
              <a:ext cx="686435" cy="457200"/>
            </a:xfrm>
            <a:prstGeom prst="rect">
              <a:avLst/>
            </a:prstGeom>
            <a:ln w="3175">
              <a:solidFill>
                <a:srgbClr val="404040"/>
              </a:solidFill>
            </a:ln>
          </p:spPr>
          <p:txBody>
            <a:bodyPr vert="horz" wrap="square" lIns="0" tIns="0" rIns="0" bIns="0" rtlCol="0">
              <a:spAutoFit/>
            </a:bodyPr>
            <a:lstStyle/>
            <a:p>
              <a:pPr marL="635" algn="ctr">
                <a:lnSpc>
                  <a:spcPts val="680"/>
                </a:lnSpc>
              </a:pPr>
              <a:r>
                <a:rPr sz="600" b="1" spc="-5" dirty="0">
                  <a:latin typeface="Arial"/>
                  <a:cs typeface="Arial"/>
                </a:rPr>
                <a:t>P.2.7.1</a:t>
              </a:r>
              <a:endParaRPr sz="600">
                <a:latin typeface="Arial"/>
                <a:cs typeface="Arial"/>
              </a:endParaRPr>
            </a:p>
            <a:p>
              <a:pPr marL="32384" marR="23495" algn="ctr">
                <a:lnSpc>
                  <a:spcPct val="100000"/>
                </a:lnSpc>
              </a:pPr>
              <a:r>
                <a:rPr sz="600" b="1" spc="-5" dirty="0">
                  <a:latin typeface="Arial"/>
                  <a:cs typeface="Arial"/>
                </a:rPr>
                <a:t>M</a:t>
              </a:r>
              <a:r>
                <a:rPr sz="600" b="1" dirty="0">
                  <a:latin typeface="Arial"/>
                  <a:cs typeface="Arial"/>
                </a:rPr>
                <a:t>a</a:t>
              </a:r>
              <a:r>
                <a:rPr sz="600" b="1" spc="-5" dirty="0">
                  <a:latin typeface="Arial"/>
                  <a:cs typeface="Arial"/>
                </a:rPr>
                <a:t>na</a:t>
              </a:r>
              <a:r>
                <a:rPr sz="600" b="1" dirty="0">
                  <a:latin typeface="Arial"/>
                  <a:cs typeface="Arial"/>
                </a:rPr>
                <a:t>g</a:t>
              </a:r>
              <a:r>
                <a:rPr sz="600" b="1" spc="-5" dirty="0">
                  <a:latin typeface="Arial"/>
                  <a:cs typeface="Arial"/>
                </a:rPr>
                <a:t>e</a:t>
              </a:r>
              <a:r>
                <a:rPr sz="600" b="1" dirty="0">
                  <a:latin typeface="Arial"/>
                  <a:cs typeface="Arial"/>
                </a:rPr>
                <a:t>m</a:t>
              </a:r>
              <a:r>
                <a:rPr sz="600" b="1" spc="-5" dirty="0">
                  <a:latin typeface="Arial"/>
                  <a:cs typeface="Arial"/>
                </a:rPr>
                <a:t>en</a:t>
              </a:r>
              <a:r>
                <a:rPr sz="600" b="1" dirty="0">
                  <a:latin typeface="Arial"/>
                  <a:cs typeface="Arial"/>
                </a:rPr>
                <a:t>t </a:t>
              </a:r>
              <a:r>
                <a:rPr sz="600" b="1" spc="-5" dirty="0">
                  <a:latin typeface="Arial"/>
                  <a:cs typeface="Arial"/>
                </a:rPr>
                <a:t>a</a:t>
              </a:r>
              <a:r>
                <a:rPr sz="600" b="1" dirty="0">
                  <a:latin typeface="Arial"/>
                  <a:cs typeface="Arial"/>
                </a:rPr>
                <a:t>nd  </a:t>
              </a:r>
              <a:r>
                <a:rPr sz="600" b="1" spc="-5" dirty="0">
                  <a:latin typeface="Arial"/>
                  <a:cs typeface="Arial"/>
                </a:rPr>
                <a:t>System </a:t>
              </a:r>
              <a:r>
                <a:rPr sz="600" b="1" dirty="0">
                  <a:latin typeface="Arial"/>
                  <a:cs typeface="Arial"/>
                </a:rPr>
                <a:t> </a:t>
              </a:r>
              <a:r>
                <a:rPr sz="600" b="1" spc="-5" dirty="0">
                  <a:latin typeface="Arial"/>
                  <a:cs typeface="Arial"/>
                </a:rPr>
                <a:t>Integration</a:t>
              </a:r>
              <a:endParaRPr sz="600">
                <a:latin typeface="Arial"/>
                <a:cs typeface="Arial"/>
              </a:endParaRPr>
            </a:p>
            <a:p>
              <a:pPr algn="ctr">
                <a:lnSpc>
                  <a:spcPts val="715"/>
                </a:lnSpc>
              </a:pPr>
              <a:r>
                <a:rPr sz="600" spc="-5" dirty="0">
                  <a:latin typeface="Arial"/>
                  <a:cs typeface="Arial"/>
                </a:rPr>
                <a:t>Aar</a:t>
              </a:r>
              <a:r>
                <a:rPr sz="600" dirty="0">
                  <a:latin typeface="Arial"/>
                  <a:cs typeface="Arial"/>
                </a:rPr>
                <a:t>on</a:t>
              </a:r>
              <a:r>
                <a:rPr sz="600" spc="-5" dirty="0">
                  <a:latin typeface="Arial"/>
                  <a:cs typeface="Arial"/>
                </a:rPr>
                <a:t> Cole</a:t>
              </a:r>
              <a:r>
                <a:rPr sz="600" dirty="0">
                  <a:latin typeface="Arial"/>
                  <a:cs typeface="Arial"/>
                </a:rPr>
                <a:t>m</a:t>
              </a:r>
              <a:r>
                <a:rPr sz="600" spc="-5" dirty="0">
                  <a:latin typeface="Arial"/>
                  <a:cs typeface="Arial"/>
                </a:rPr>
                <a:t>a</a:t>
              </a:r>
              <a:r>
                <a:rPr sz="600" dirty="0">
                  <a:latin typeface="Arial"/>
                  <a:cs typeface="Arial"/>
                </a:rPr>
                <a:t>n</a:t>
              </a:r>
              <a:endParaRPr sz="600">
                <a:latin typeface="Arial"/>
                <a:cs typeface="Arial"/>
              </a:endParaRPr>
            </a:p>
          </p:txBody>
        </p:sp>
        <p:grpSp>
          <p:nvGrpSpPr>
            <p:cNvPr id="51" name="object 105"/>
            <p:cNvGrpSpPr/>
            <p:nvPr/>
          </p:nvGrpSpPr>
          <p:grpSpPr>
            <a:xfrm>
              <a:off x="7824595" y="2598338"/>
              <a:ext cx="807085" cy="2430145"/>
              <a:chOff x="7824595" y="2598338"/>
              <a:chExt cx="807085" cy="2430145"/>
            </a:xfrm>
          </p:grpSpPr>
          <p:sp>
            <p:nvSpPr>
              <p:cNvPr id="105" name="object 106"/>
              <p:cNvSpPr/>
              <p:nvPr/>
            </p:nvSpPr>
            <p:spPr>
              <a:xfrm>
                <a:off x="8327552" y="2604688"/>
                <a:ext cx="297815" cy="457200"/>
              </a:xfrm>
              <a:custGeom>
                <a:avLst/>
                <a:gdLst/>
                <a:ahLst/>
                <a:cxnLst/>
                <a:rect l="l" t="t" r="r" b="b"/>
                <a:pathLst>
                  <a:path w="297815" h="457200">
                    <a:moveTo>
                      <a:pt x="0" y="0"/>
                    </a:moveTo>
                    <a:lnTo>
                      <a:pt x="0" y="114198"/>
                    </a:lnTo>
                    <a:lnTo>
                      <a:pt x="297239" y="114198"/>
                    </a:lnTo>
                    <a:lnTo>
                      <a:pt x="297239" y="456792"/>
                    </a:lnTo>
                    <a:lnTo>
                      <a:pt x="183040" y="456792"/>
                    </a:lnTo>
                  </a:path>
                </a:pathLst>
              </a:custGeom>
              <a:ln w="12688">
                <a:solidFill>
                  <a:srgbClr val="404040"/>
                </a:solidFill>
              </a:ln>
            </p:spPr>
            <p:txBody>
              <a:bodyPr wrap="square" lIns="0" tIns="0" rIns="0" bIns="0" rtlCol="0"/>
              <a:lstStyle/>
              <a:p>
                <a:endParaRPr/>
              </a:p>
            </p:txBody>
          </p:sp>
          <p:pic>
            <p:nvPicPr>
              <p:cNvPr id="106" name="object 107"/>
              <p:cNvPicPr/>
              <p:nvPr/>
            </p:nvPicPr>
            <p:blipFill>
              <a:blip r:embed="rId31" cstate="print"/>
              <a:stretch>
                <a:fillRect/>
              </a:stretch>
            </p:blipFill>
            <p:spPr>
              <a:xfrm>
                <a:off x="7840732" y="4559390"/>
                <a:ext cx="694593" cy="469001"/>
              </a:xfrm>
              <a:prstGeom prst="rect">
                <a:avLst/>
              </a:prstGeom>
            </p:spPr>
          </p:pic>
          <p:pic>
            <p:nvPicPr>
              <p:cNvPr id="107" name="object 108"/>
              <p:cNvPicPr/>
              <p:nvPr/>
            </p:nvPicPr>
            <p:blipFill>
              <a:blip r:embed="rId17" cstate="print"/>
              <a:stretch>
                <a:fillRect/>
              </a:stretch>
            </p:blipFill>
            <p:spPr>
              <a:xfrm>
                <a:off x="7824595" y="4546056"/>
                <a:ext cx="685998" cy="456792"/>
              </a:xfrm>
              <a:prstGeom prst="rect">
                <a:avLst/>
              </a:prstGeom>
            </p:spPr>
          </p:pic>
        </p:grpSp>
        <p:sp>
          <p:nvSpPr>
            <p:cNvPr id="52" name="object 109"/>
            <p:cNvSpPr txBox="1"/>
            <p:nvPr/>
          </p:nvSpPr>
          <p:spPr>
            <a:xfrm>
              <a:off x="7824595" y="4546056"/>
              <a:ext cx="686435" cy="457200"/>
            </a:xfrm>
            <a:prstGeom prst="rect">
              <a:avLst/>
            </a:prstGeom>
            <a:ln w="9516">
              <a:solidFill>
                <a:srgbClr val="000000"/>
              </a:solidFill>
            </a:ln>
          </p:spPr>
          <p:txBody>
            <a:bodyPr vert="horz" wrap="square" lIns="0" tIns="38735" rIns="0" bIns="0" rtlCol="0">
              <a:spAutoFit/>
            </a:bodyPr>
            <a:lstStyle/>
            <a:p>
              <a:pPr marL="635" algn="ctr">
                <a:lnSpc>
                  <a:spcPct val="100000"/>
                </a:lnSpc>
                <a:spcBef>
                  <a:spcPts val="305"/>
                </a:spcBef>
              </a:pPr>
              <a:r>
                <a:rPr sz="600" b="1" spc="-5" dirty="0">
                  <a:latin typeface="Arial"/>
                  <a:cs typeface="Arial"/>
                </a:rPr>
                <a:t>P.2.7.4</a:t>
              </a:r>
              <a:endParaRPr sz="600">
                <a:latin typeface="Arial"/>
                <a:cs typeface="Arial"/>
              </a:endParaRPr>
            </a:p>
            <a:p>
              <a:pPr marL="78105" marR="70485" indent="635" algn="ctr">
                <a:lnSpc>
                  <a:spcPct val="100000"/>
                </a:lnSpc>
              </a:pPr>
              <a:r>
                <a:rPr sz="600" b="1" spc="-5" dirty="0">
                  <a:latin typeface="Arial"/>
                  <a:cs typeface="Arial"/>
                </a:rPr>
                <a:t>Cryomodule </a:t>
              </a:r>
              <a:r>
                <a:rPr sz="600" b="1" dirty="0">
                  <a:latin typeface="Arial"/>
                  <a:cs typeface="Arial"/>
                </a:rPr>
                <a:t> </a:t>
              </a:r>
              <a:r>
                <a:rPr sz="600" b="1" spc="-5" dirty="0">
                  <a:latin typeface="Arial"/>
                  <a:cs typeface="Arial"/>
                </a:rPr>
                <a:t>Controls </a:t>
              </a:r>
              <a:r>
                <a:rPr sz="600" b="1" spc="20" dirty="0">
                  <a:latin typeface="Arial"/>
                  <a:cs typeface="Arial"/>
                </a:rPr>
                <a:t> </a:t>
              </a:r>
              <a:r>
                <a:rPr sz="600" spc="-5" dirty="0">
                  <a:latin typeface="Arial"/>
                  <a:cs typeface="Arial"/>
                </a:rPr>
                <a:t>Aar</a:t>
              </a:r>
              <a:r>
                <a:rPr sz="600" dirty="0">
                  <a:latin typeface="Arial"/>
                  <a:cs typeface="Arial"/>
                </a:rPr>
                <a:t>on</a:t>
              </a:r>
              <a:r>
                <a:rPr sz="600" spc="-5" dirty="0">
                  <a:latin typeface="Arial"/>
                  <a:cs typeface="Arial"/>
                </a:rPr>
                <a:t> Cole</a:t>
              </a:r>
              <a:r>
                <a:rPr sz="600" dirty="0">
                  <a:latin typeface="Arial"/>
                  <a:cs typeface="Arial"/>
                </a:rPr>
                <a:t>m</a:t>
              </a:r>
              <a:r>
                <a:rPr sz="600" spc="-5" dirty="0">
                  <a:latin typeface="Arial"/>
                  <a:cs typeface="Arial"/>
                </a:rPr>
                <a:t>a</a:t>
              </a:r>
              <a:r>
                <a:rPr sz="600" dirty="0">
                  <a:latin typeface="Arial"/>
                  <a:cs typeface="Arial"/>
                </a:rPr>
                <a:t>n</a:t>
              </a:r>
              <a:endParaRPr sz="600">
                <a:latin typeface="Arial"/>
                <a:cs typeface="Arial"/>
              </a:endParaRPr>
            </a:p>
          </p:txBody>
        </p:sp>
        <p:grpSp>
          <p:nvGrpSpPr>
            <p:cNvPr id="53" name="object 110"/>
            <p:cNvGrpSpPr/>
            <p:nvPr/>
          </p:nvGrpSpPr>
          <p:grpSpPr>
            <a:xfrm>
              <a:off x="2707548" y="2598338"/>
              <a:ext cx="5923915" cy="3570604"/>
              <a:chOff x="2707548" y="2598338"/>
              <a:chExt cx="5923915" cy="3570604"/>
            </a:xfrm>
          </p:grpSpPr>
          <p:sp>
            <p:nvSpPr>
              <p:cNvPr id="102" name="object 111"/>
              <p:cNvSpPr/>
              <p:nvPr/>
            </p:nvSpPr>
            <p:spPr>
              <a:xfrm>
                <a:off x="8327552" y="2604688"/>
                <a:ext cx="297815" cy="2169795"/>
              </a:xfrm>
              <a:custGeom>
                <a:avLst/>
                <a:gdLst/>
                <a:ahLst/>
                <a:cxnLst/>
                <a:rect l="l" t="t" r="r" b="b"/>
                <a:pathLst>
                  <a:path w="297815" h="2169795">
                    <a:moveTo>
                      <a:pt x="0" y="0"/>
                    </a:moveTo>
                    <a:lnTo>
                      <a:pt x="0" y="114198"/>
                    </a:lnTo>
                    <a:lnTo>
                      <a:pt x="297239" y="114198"/>
                    </a:lnTo>
                    <a:lnTo>
                      <a:pt x="297239" y="2169764"/>
                    </a:lnTo>
                    <a:lnTo>
                      <a:pt x="183040" y="2169764"/>
                    </a:lnTo>
                  </a:path>
                </a:pathLst>
              </a:custGeom>
              <a:ln w="12688">
                <a:solidFill>
                  <a:srgbClr val="404040"/>
                </a:solidFill>
              </a:ln>
            </p:spPr>
            <p:txBody>
              <a:bodyPr wrap="square" lIns="0" tIns="0" rIns="0" bIns="0" rtlCol="0"/>
              <a:lstStyle/>
              <a:p>
                <a:endParaRPr/>
              </a:p>
            </p:txBody>
          </p:sp>
          <p:pic>
            <p:nvPicPr>
              <p:cNvPr id="103" name="object 112"/>
              <p:cNvPicPr/>
              <p:nvPr/>
            </p:nvPicPr>
            <p:blipFill>
              <a:blip r:embed="rId32" cstate="print"/>
              <a:stretch>
                <a:fillRect/>
              </a:stretch>
            </p:blipFill>
            <p:spPr>
              <a:xfrm>
                <a:off x="2725735" y="5708224"/>
                <a:ext cx="689310" cy="460093"/>
              </a:xfrm>
              <a:prstGeom prst="rect">
                <a:avLst/>
              </a:prstGeom>
            </p:spPr>
          </p:pic>
          <p:pic>
            <p:nvPicPr>
              <p:cNvPr id="104" name="object 113"/>
              <p:cNvPicPr/>
              <p:nvPr/>
            </p:nvPicPr>
            <p:blipFill>
              <a:blip r:embed="rId33" cstate="print"/>
              <a:stretch>
                <a:fillRect/>
              </a:stretch>
            </p:blipFill>
            <p:spPr>
              <a:xfrm>
                <a:off x="2707548" y="5688847"/>
                <a:ext cx="685188" cy="456792"/>
              </a:xfrm>
              <a:prstGeom prst="rect">
                <a:avLst/>
              </a:prstGeom>
            </p:spPr>
          </p:pic>
        </p:grpSp>
        <p:sp>
          <p:nvSpPr>
            <p:cNvPr id="54" name="object 114"/>
            <p:cNvSpPr txBox="1"/>
            <p:nvPr/>
          </p:nvSpPr>
          <p:spPr>
            <a:xfrm>
              <a:off x="2707548" y="5688847"/>
              <a:ext cx="688975" cy="457200"/>
            </a:xfrm>
            <a:prstGeom prst="rect">
              <a:avLst/>
            </a:prstGeom>
            <a:ln w="3175">
              <a:solidFill>
                <a:srgbClr val="404040"/>
              </a:solidFill>
            </a:ln>
          </p:spPr>
          <p:txBody>
            <a:bodyPr vert="horz" wrap="square" lIns="0" tIns="38100" rIns="0" bIns="0" rtlCol="0">
              <a:spAutoFit/>
            </a:bodyPr>
            <a:lstStyle/>
            <a:p>
              <a:pPr marL="141605" marR="62230" indent="-74295">
                <a:lnSpc>
                  <a:spcPct val="100000"/>
                </a:lnSpc>
                <a:spcBef>
                  <a:spcPts val="300"/>
                </a:spcBef>
              </a:pPr>
              <a:r>
                <a:rPr sz="600" b="1" dirty="0">
                  <a:latin typeface="Arial"/>
                  <a:cs typeface="Arial"/>
                </a:rPr>
                <a:t>P</a:t>
              </a:r>
              <a:r>
                <a:rPr sz="600" b="1" spc="-5" dirty="0">
                  <a:latin typeface="Arial"/>
                  <a:cs typeface="Arial"/>
                </a:rPr>
                <a:t>.2.</a:t>
              </a:r>
              <a:r>
                <a:rPr sz="600" b="1" dirty="0">
                  <a:latin typeface="Arial"/>
                  <a:cs typeface="Arial"/>
                </a:rPr>
                <a:t>2</a:t>
              </a:r>
              <a:r>
                <a:rPr sz="600" b="1" spc="-5" dirty="0">
                  <a:latin typeface="Arial"/>
                  <a:cs typeface="Arial"/>
                </a:rPr>
                <a:t>.</a:t>
              </a:r>
              <a:r>
                <a:rPr sz="600" b="1" dirty="0">
                  <a:latin typeface="Arial"/>
                  <a:cs typeface="Arial"/>
                </a:rPr>
                <a:t>8</a:t>
              </a:r>
              <a:r>
                <a:rPr sz="600" b="1" spc="-5" dirty="0">
                  <a:latin typeface="Arial"/>
                  <a:cs typeface="Arial"/>
                </a:rPr>
                <a:t> Co</a:t>
              </a:r>
              <a:r>
                <a:rPr sz="600" b="1" dirty="0">
                  <a:latin typeface="Arial"/>
                  <a:cs typeface="Arial"/>
                </a:rPr>
                <a:t>u</a:t>
              </a:r>
              <a:r>
                <a:rPr sz="600" b="1" spc="-5" dirty="0">
                  <a:latin typeface="Arial"/>
                  <a:cs typeface="Arial"/>
                </a:rPr>
                <a:t>pl</a:t>
              </a:r>
              <a:r>
                <a:rPr sz="600" b="1" dirty="0">
                  <a:latin typeface="Arial"/>
                  <a:cs typeface="Arial"/>
                </a:rPr>
                <a:t>er  </a:t>
              </a:r>
              <a:r>
                <a:rPr sz="600" b="1" spc="-5" dirty="0">
                  <a:latin typeface="Arial"/>
                  <a:cs typeface="Arial"/>
                </a:rPr>
                <a:t>Waveguide </a:t>
              </a:r>
              <a:r>
                <a:rPr sz="600" b="1" dirty="0">
                  <a:latin typeface="Arial"/>
                  <a:cs typeface="Arial"/>
                </a:rPr>
                <a:t> </a:t>
              </a:r>
              <a:r>
                <a:rPr sz="600" b="1" spc="-5" dirty="0">
                  <a:latin typeface="Arial"/>
                  <a:cs typeface="Arial"/>
                </a:rPr>
                <a:t>Transition </a:t>
              </a:r>
              <a:r>
                <a:rPr sz="600" b="1" dirty="0">
                  <a:latin typeface="Arial"/>
                  <a:cs typeface="Arial"/>
                </a:rPr>
                <a:t> </a:t>
              </a:r>
              <a:r>
                <a:rPr sz="600" spc="-5" dirty="0">
                  <a:latin typeface="Arial"/>
                  <a:cs typeface="Arial"/>
                </a:rPr>
                <a:t>Yoon</a:t>
              </a:r>
              <a:r>
                <a:rPr sz="600" spc="-15" dirty="0">
                  <a:latin typeface="Arial"/>
                  <a:cs typeface="Arial"/>
                </a:rPr>
                <a:t> </a:t>
              </a:r>
              <a:r>
                <a:rPr sz="600" spc="-5" dirty="0">
                  <a:latin typeface="Arial"/>
                  <a:cs typeface="Arial"/>
                </a:rPr>
                <a:t>Kang</a:t>
              </a:r>
              <a:endParaRPr sz="600">
                <a:latin typeface="Arial"/>
                <a:cs typeface="Arial"/>
              </a:endParaRPr>
            </a:p>
          </p:txBody>
        </p:sp>
        <p:grpSp>
          <p:nvGrpSpPr>
            <p:cNvPr id="55" name="object 115"/>
            <p:cNvGrpSpPr/>
            <p:nvPr/>
          </p:nvGrpSpPr>
          <p:grpSpPr>
            <a:xfrm>
              <a:off x="1947166" y="2598338"/>
              <a:ext cx="2519680" cy="3325495"/>
              <a:chOff x="1947166" y="2598338"/>
              <a:chExt cx="2519680" cy="3325495"/>
            </a:xfrm>
          </p:grpSpPr>
          <p:sp>
            <p:nvSpPr>
              <p:cNvPr id="98" name="object 116"/>
              <p:cNvSpPr/>
              <p:nvPr/>
            </p:nvSpPr>
            <p:spPr>
              <a:xfrm>
                <a:off x="2593350" y="2604688"/>
                <a:ext cx="411480" cy="3312795"/>
              </a:xfrm>
              <a:custGeom>
                <a:avLst/>
                <a:gdLst/>
                <a:ahLst/>
                <a:cxnLst/>
                <a:rect l="l" t="t" r="r" b="b"/>
                <a:pathLst>
                  <a:path w="411480" h="3312795">
                    <a:moveTo>
                      <a:pt x="411437" y="0"/>
                    </a:moveTo>
                    <a:lnTo>
                      <a:pt x="411437" y="114198"/>
                    </a:lnTo>
                    <a:lnTo>
                      <a:pt x="0" y="114198"/>
                    </a:lnTo>
                    <a:lnTo>
                      <a:pt x="0" y="3312555"/>
                    </a:lnTo>
                    <a:lnTo>
                      <a:pt x="114198" y="3312555"/>
                    </a:lnTo>
                  </a:path>
                </a:pathLst>
              </a:custGeom>
              <a:ln w="12688">
                <a:solidFill>
                  <a:srgbClr val="000000"/>
                </a:solidFill>
              </a:ln>
            </p:spPr>
            <p:txBody>
              <a:bodyPr wrap="square" lIns="0" tIns="0" rIns="0" bIns="0" rtlCol="0"/>
              <a:lstStyle/>
              <a:p>
                <a:endParaRPr/>
              </a:p>
            </p:txBody>
          </p:sp>
          <p:sp>
            <p:nvSpPr>
              <p:cNvPr id="99" name="object 117"/>
              <p:cNvSpPr/>
              <p:nvPr/>
            </p:nvSpPr>
            <p:spPr>
              <a:xfrm>
                <a:off x="1953516" y="2604688"/>
                <a:ext cx="0" cy="222250"/>
              </a:xfrm>
              <a:custGeom>
                <a:avLst/>
                <a:gdLst/>
                <a:ahLst/>
                <a:cxnLst/>
                <a:rect l="l" t="t" r="r" b="b"/>
                <a:pathLst>
                  <a:path h="222250">
                    <a:moveTo>
                      <a:pt x="0" y="0"/>
                    </a:moveTo>
                    <a:lnTo>
                      <a:pt x="0" y="221916"/>
                    </a:lnTo>
                  </a:path>
                </a:pathLst>
              </a:custGeom>
              <a:ln w="12688">
                <a:solidFill>
                  <a:srgbClr val="000000"/>
                </a:solidFill>
              </a:ln>
            </p:spPr>
            <p:txBody>
              <a:bodyPr wrap="square" lIns="0" tIns="0" rIns="0" bIns="0" rtlCol="0"/>
              <a:lstStyle/>
              <a:p>
                <a:endParaRPr/>
              </a:p>
            </p:txBody>
          </p:sp>
          <p:pic>
            <p:nvPicPr>
              <p:cNvPr id="100" name="object 118"/>
              <p:cNvPicPr/>
              <p:nvPr/>
            </p:nvPicPr>
            <p:blipFill>
              <a:blip r:embed="rId34" cstate="print"/>
              <a:stretch>
                <a:fillRect/>
              </a:stretch>
            </p:blipFill>
            <p:spPr>
              <a:xfrm>
                <a:off x="3776575" y="2849657"/>
                <a:ext cx="690109" cy="460093"/>
              </a:xfrm>
              <a:prstGeom prst="rect">
                <a:avLst/>
              </a:prstGeom>
            </p:spPr>
          </p:pic>
          <p:pic>
            <p:nvPicPr>
              <p:cNvPr id="101" name="object 119"/>
              <p:cNvPicPr/>
              <p:nvPr/>
            </p:nvPicPr>
            <p:blipFill>
              <a:blip r:embed="rId35" cstate="print"/>
              <a:stretch>
                <a:fillRect/>
              </a:stretch>
            </p:blipFill>
            <p:spPr>
              <a:xfrm>
                <a:off x="3758818" y="2833084"/>
                <a:ext cx="685188" cy="456792"/>
              </a:xfrm>
              <a:prstGeom prst="rect">
                <a:avLst/>
              </a:prstGeom>
            </p:spPr>
          </p:pic>
        </p:grpSp>
        <p:sp>
          <p:nvSpPr>
            <p:cNvPr id="56" name="object 120"/>
            <p:cNvSpPr txBox="1"/>
            <p:nvPr/>
          </p:nvSpPr>
          <p:spPr>
            <a:xfrm>
              <a:off x="3758818" y="2830655"/>
              <a:ext cx="696595" cy="457200"/>
            </a:xfrm>
            <a:prstGeom prst="rect">
              <a:avLst/>
            </a:prstGeom>
            <a:ln w="3175">
              <a:solidFill>
                <a:srgbClr val="404040"/>
              </a:solidFill>
            </a:ln>
          </p:spPr>
          <p:txBody>
            <a:bodyPr vert="horz" wrap="square" lIns="0" tIns="0" rIns="0" bIns="0" rtlCol="0">
              <a:spAutoFit/>
            </a:bodyPr>
            <a:lstStyle/>
            <a:p>
              <a:pPr>
                <a:lnSpc>
                  <a:spcPct val="100000"/>
                </a:lnSpc>
              </a:pPr>
              <a:endParaRPr sz="600">
                <a:latin typeface="Times New Roman"/>
                <a:cs typeface="Times New Roman"/>
              </a:endParaRPr>
            </a:p>
            <a:p>
              <a:pPr marL="130810">
                <a:lnSpc>
                  <a:spcPct val="100000"/>
                </a:lnSpc>
                <a:spcBef>
                  <a:spcPts val="350"/>
                </a:spcBef>
              </a:pPr>
              <a:r>
                <a:rPr sz="600" b="1" spc="-5" dirty="0">
                  <a:latin typeface="Arial"/>
                  <a:cs typeface="Arial"/>
                </a:rPr>
                <a:t>Partner</a:t>
              </a:r>
              <a:r>
                <a:rPr sz="600" b="1" spc="-40" dirty="0">
                  <a:latin typeface="Arial"/>
                  <a:cs typeface="Arial"/>
                </a:rPr>
                <a:t> </a:t>
              </a:r>
              <a:r>
                <a:rPr sz="600" b="1" spc="-5" dirty="0">
                  <a:latin typeface="Arial"/>
                  <a:cs typeface="Arial"/>
                </a:rPr>
                <a:t>Lab</a:t>
              </a:r>
              <a:endParaRPr sz="600">
                <a:latin typeface="Arial"/>
                <a:cs typeface="Arial"/>
              </a:endParaRPr>
            </a:p>
          </p:txBody>
        </p:sp>
        <p:grpSp>
          <p:nvGrpSpPr>
            <p:cNvPr id="57" name="object 121"/>
            <p:cNvGrpSpPr/>
            <p:nvPr/>
          </p:nvGrpSpPr>
          <p:grpSpPr>
            <a:xfrm>
              <a:off x="3637460" y="2598338"/>
              <a:ext cx="1743710" cy="711835"/>
              <a:chOff x="3637460" y="2598338"/>
              <a:chExt cx="1743710" cy="711835"/>
            </a:xfrm>
          </p:grpSpPr>
          <p:sp>
            <p:nvSpPr>
              <p:cNvPr id="95" name="object 122"/>
              <p:cNvSpPr/>
              <p:nvPr/>
            </p:nvSpPr>
            <p:spPr>
              <a:xfrm>
                <a:off x="3643810" y="2604688"/>
                <a:ext cx="411480" cy="457200"/>
              </a:xfrm>
              <a:custGeom>
                <a:avLst/>
                <a:gdLst/>
                <a:ahLst/>
                <a:cxnLst/>
                <a:rect l="l" t="t" r="r" b="b"/>
                <a:pathLst>
                  <a:path w="411479" h="457200">
                    <a:moveTo>
                      <a:pt x="411437" y="0"/>
                    </a:moveTo>
                    <a:lnTo>
                      <a:pt x="411437" y="114198"/>
                    </a:lnTo>
                    <a:lnTo>
                      <a:pt x="0" y="114198"/>
                    </a:lnTo>
                    <a:lnTo>
                      <a:pt x="0" y="456792"/>
                    </a:lnTo>
                    <a:lnTo>
                      <a:pt x="115008" y="456792"/>
                    </a:lnTo>
                  </a:path>
                </a:pathLst>
              </a:custGeom>
              <a:ln w="12688">
                <a:solidFill>
                  <a:srgbClr val="404040"/>
                </a:solidFill>
              </a:ln>
            </p:spPr>
            <p:txBody>
              <a:bodyPr wrap="square" lIns="0" tIns="0" rIns="0" bIns="0" rtlCol="0"/>
              <a:lstStyle/>
              <a:p>
                <a:endParaRPr/>
              </a:p>
            </p:txBody>
          </p:sp>
          <p:pic>
            <p:nvPicPr>
              <p:cNvPr id="96" name="object 123"/>
              <p:cNvPicPr/>
              <p:nvPr/>
            </p:nvPicPr>
            <p:blipFill>
              <a:blip r:embed="rId36" cstate="print"/>
              <a:stretch>
                <a:fillRect/>
              </a:stretch>
            </p:blipFill>
            <p:spPr>
              <a:xfrm>
                <a:off x="4690969" y="2849657"/>
                <a:ext cx="690109" cy="460093"/>
              </a:xfrm>
              <a:prstGeom prst="rect">
                <a:avLst/>
              </a:prstGeom>
            </p:spPr>
          </p:pic>
          <p:pic>
            <p:nvPicPr>
              <p:cNvPr id="97" name="object 124"/>
              <p:cNvPicPr/>
              <p:nvPr/>
            </p:nvPicPr>
            <p:blipFill>
              <a:blip r:embed="rId35" cstate="print"/>
              <a:stretch>
                <a:fillRect/>
              </a:stretch>
            </p:blipFill>
            <p:spPr>
              <a:xfrm>
                <a:off x="4672403" y="2833084"/>
                <a:ext cx="685188" cy="456792"/>
              </a:xfrm>
              <a:prstGeom prst="rect">
                <a:avLst/>
              </a:prstGeom>
            </p:spPr>
          </p:pic>
        </p:grpSp>
        <p:sp>
          <p:nvSpPr>
            <p:cNvPr id="58" name="object 125"/>
            <p:cNvSpPr txBox="1"/>
            <p:nvPr/>
          </p:nvSpPr>
          <p:spPr>
            <a:xfrm>
              <a:off x="4672403" y="2830655"/>
              <a:ext cx="685800" cy="457200"/>
            </a:xfrm>
            <a:prstGeom prst="rect">
              <a:avLst/>
            </a:prstGeom>
            <a:ln w="3175">
              <a:solidFill>
                <a:srgbClr val="404040"/>
              </a:solidFill>
            </a:ln>
          </p:spPr>
          <p:txBody>
            <a:bodyPr vert="horz" wrap="square" lIns="0" tIns="0" rIns="0" bIns="0" rtlCol="0">
              <a:spAutoFit/>
            </a:bodyPr>
            <a:lstStyle/>
            <a:p>
              <a:pPr algn="ctr">
                <a:lnSpc>
                  <a:spcPts val="680"/>
                </a:lnSpc>
              </a:pPr>
              <a:r>
                <a:rPr sz="600" b="1" spc="-5" dirty="0">
                  <a:latin typeface="Arial"/>
                  <a:cs typeface="Arial"/>
                </a:rPr>
                <a:t>P.2.4.1</a:t>
              </a:r>
              <a:endParaRPr sz="600">
                <a:latin typeface="Arial"/>
                <a:cs typeface="Arial"/>
              </a:endParaRPr>
            </a:p>
            <a:p>
              <a:pPr marL="31115" marR="23495" algn="ctr">
                <a:lnSpc>
                  <a:spcPct val="100000"/>
                </a:lnSpc>
              </a:pPr>
              <a:r>
                <a:rPr sz="600" b="1" spc="-5" dirty="0">
                  <a:latin typeface="Arial"/>
                  <a:cs typeface="Arial"/>
                </a:rPr>
                <a:t>M</a:t>
              </a:r>
              <a:r>
                <a:rPr sz="600" b="1" dirty="0">
                  <a:latin typeface="Arial"/>
                  <a:cs typeface="Arial"/>
                </a:rPr>
                <a:t>a</a:t>
              </a:r>
              <a:r>
                <a:rPr sz="600" b="1" spc="-5" dirty="0">
                  <a:latin typeface="Arial"/>
                  <a:cs typeface="Arial"/>
                </a:rPr>
                <a:t>na</a:t>
              </a:r>
              <a:r>
                <a:rPr sz="600" b="1" dirty="0">
                  <a:latin typeface="Arial"/>
                  <a:cs typeface="Arial"/>
                </a:rPr>
                <a:t>g</a:t>
              </a:r>
              <a:r>
                <a:rPr sz="600" b="1" spc="-5" dirty="0">
                  <a:latin typeface="Arial"/>
                  <a:cs typeface="Arial"/>
                </a:rPr>
                <a:t>e</a:t>
              </a:r>
              <a:r>
                <a:rPr sz="600" b="1" dirty="0">
                  <a:latin typeface="Arial"/>
                  <a:cs typeface="Arial"/>
                </a:rPr>
                <a:t>m</a:t>
              </a:r>
              <a:r>
                <a:rPr sz="600" b="1" spc="-5" dirty="0">
                  <a:latin typeface="Arial"/>
                  <a:cs typeface="Arial"/>
                </a:rPr>
                <a:t>en</a:t>
              </a:r>
              <a:r>
                <a:rPr sz="600" b="1" dirty="0">
                  <a:latin typeface="Arial"/>
                  <a:cs typeface="Arial"/>
                </a:rPr>
                <a:t>t </a:t>
              </a:r>
              <a:r>
                <a:rPr sz="600" b="1" spc="-5" dirty="0">
                  <a:latin typeface="Arial"/>
                  <a:cs typeface="Arial"/>
                </a:rPr>
                <a:t>a</a:t>
              </a:r>
              <a:r>
                <a:rPr sz="600" b="1" dirty="0">
                  <a:latin typeface="Arial"/>
                  <a:cs typeface="Arial"/>
                </a:rPr>
                <a:t>nd  </a:t>
              </a:r>
              <a:r>
                <a:rPr sz="600" b="1" spc="-5" dirty="0">
                  <a:latin typeface="Arial"/>
                  <a:cs typeface="Arial"/>
                </a:rPr>
                <a:t>System </a:t>
              </a:r>
              <a:r>
                <a:rPr sz="600" b="1" dirty="0">
                  <a:latin typeface="Arial"/>
                  <a:cs typeface="Arial"/>
                </a:rPr>
                <a:t> </a:t>
              </a:r>
              <a:r>
                <a:rPr sz="600" b="1" spc="-5" dirty="0">
                  <a:latin typeface="Arial"/>
                  <a:cs typeface="Arial"/>
                </a:rPr>
                <a:t>Integration</a:t>
              </a:r>
              <a:endParaRPr sz="600">
                <a:latin typeface="Arial"/>
                <a:cs typeface="Arial"/>
              </a:endParaRPr>
            </a:p>
            <a:p>
              <a:pPr algn="ctr">
                <a:lnSpc>
                  <a:spcPts val="715"/>
                </a:lnSpc>
              </a:pPr>
              <a:r>
                <a:rPr sz="600" spc="-5" dirty="0">
                  <a:latin typeface="Arial"/>
                  <a:cs typeface="Arial"/>
                </a:rPr>
                <a:t>Brian</a:t>
              </a:r>
              <a:r>
                <a:rPr sz="600" spc="-40" dirty="0">
                  <a:latin typeface="Arial"/>
                  <a:cs typeface="Arial"/>
                </a:rPr>
                <a:t> </a:t>
              </a:r>
              <a:r>
                <a:rPr sz="600" spc="-5" dirty="0">
                  <a:latin typeface="Arial"/>
                  <a:cs typeface="Arial"/>
                </a:rPr>
                <a:t>Degraff</a:t>
              </a:r>
              <a:endParaRPr sz="600">
                <a:latin typeface="Arial"/>
                <a:cs typeface="Arial"/>
              </a:endParaRPr>
            </a:p>
          </p:txBody>
        </p:sp>
        <p:grpSp>
          <p:nvGrpSpPr>
            <p:cNvPr id="59" name="object 126"/>
            <p:cNvGrpSpPr/>
            <p:nvPr/>
          </p:nvGrpSpPr>
          <p:grpSpPr>
            <a:xfrm>
              <a:off x="4672403" y="2598338"/>
              <a:ext cx="805815" cy="1286510"/>
              <a:chOff x="4672403" y="2598338"/>
              <a:chExt cx="805815" cy="1286510"/>
            </a:xfrm>
          </p:grpSpPr>
          <p:sp>
            <p:nvSpPr>
              <p:cNvPr id="92" name="object 127"/>
              <p:cNvSpPr/>
              <p:nvPr/>
            </p:nvSpPr>
            <p:spPr>
              <a:xfrm>
                <a:off x="5174551" y="2604688"/>
                <a:ext cx="297815" cy="457200"/>
              </a:xfrm>
              <a:custGeom>
                <a:avLst/>
                <a:gdLst/>
                <a:ahLst/>
                <a:cxnLst/>
                <a:rect l="l" t="t" r="r" b="b"/>
                <a:pathLst>
                  <a:path w="297814" h="457200">
                    <a:moveTo>
                      <a:pt x="0" y="0"/>
                    </a:moveTo>
                    <a:lnTo>
                      <a:pt x="0" y="114198"/>
                    </a:lnTo>
                    <a:lnTo>
                      <a:pt x="297239" y="114198"/>
                    </a:lnTo>
                    <a:lnTo>
                      <a:pt x="297239" y="456792"/>
                    </a:lnTo>
                    <a:lnTo>
                      <a:pt x="183040" y="456792"/>
                    </a:lnTo>
                  </a:path>
                </a:pathLst>
              </a:custGeom>
              <a:ln w="12688">
                <a:solidFill>
                  <a:srgbClr val="404040"/>
                </a:solidFill>
              </a:ln>
            </p:spPr>
            <p:txBody>
              <a:bodyPr wrap="square" lIns="0" tIns="0" rIns="0" bIns="0" rtlCol="0"/>
              <a:lstStyle/>
              <a:p>
                <a:endParaRPr/>
              </a:p>
            </p:txBody>
          </p:sp>
          <p:pic>
            <p:nvPicPr>
              <p:cNvPr id="93" name="object 128"/>
              <p:cNvPicPr/>
              <p:nvPr/>
            </p:nvPicPr>
            <p:blipFill>
              <a:blip r:embed="rId37" cstate="print"/>
              <a:stretch>
                <a:fillRect/>
              </a:stretch>
            </p:blipFill>
            <p:spPr>
              <a:xfrm>
                <a:off x="4690970" y="3424262"/>
                <a:ext cx="690109" cy="460093"/>
              </a:xfrm>
              <a:prstGeom prst="rect">
                <a:avLst/>
              </a:prstGeom>
            </p:spPr>
          </p:pic>
          <p:pic>
            <p:nvPicPr>
              <p:cNvPr id="94" name="object 129"/>
              <p:cNvPicPr/>
              <p:nvPr/>
            </p:nvPicPr>
            <p:blipFill>
              <a:blip r:embed="rId38" cstate="print"/>
              <a:stretch>
                <a:fillRect/>
              </a:stretch>
            </p:blipFill>
            <p:spPr>
              <a:xfrm>
                <a:off x="4672403" y="3404075"/>
                <a:ext cx="685188" cy="456792"/>
              </a:xfrm>
              <a:prstGeom prst="rect">
                <a:avLst/>
              </a:prstGeom>
            </p:spPr>
          </p:pic>
        </p:grpSp>
        <p:sp>
          <p:nvSpPr>
            <p:cNvPr id="60" name="object 130"/>
            <p:cNvSpPr txBox="1"/>
            <p:nvPr/>
          </p:nvSpPr>
          <p:spPr>
            <a:xfrm>
              <a:off x="4672403" y="3404075"/>
              <a:ext cx="685800" cy="457200"/>
            </a:xfrm>
            <a:prstGeom prst="rect">
              <a:avLst/>
            </a:prstGeom>
            <a:ln w="3175">
              <a:solidFill>
                <a:srgbClr val="404040"/>
              </a:solidFill>
            </a:ln>
          </p:spPr>
          <p:txBody>
            <a:bodyPr vert="horz" wrap="square" lIns="0" tIns="3810" rIns="0" bIns="0" rtlCol="0">
              <a:spAutoFit/>
            </a:bodyPr>
            <a:lstStyle/>
            <a:p>
              <a:pPr>
                <a:lnSpc>
                  <a:spcPct val="100000"/>
                </a:lnSpc>
                <a:spcBef>
                  <a:spcPts val="30"/>
                </a:spcBef>
              </a:pPr>
              <a:endParaRPr sz="550">
                <a:latin typeface="Times New Roman"/>
                <a:cs typeface="Times New Roman"/>
              </a:endParaRPr>
            </a:p>
            <a:p>
              <a:pPr marL="109855" marR="17145" indent="-85090">
                <a:lnSpc>
                  <a:spcPct val="100000"/>
                </a:lnSpc>
              </a:pPr>
              <a:r>
                <a:rPr sz="600" b="1" dirty="0">
                  <a:latin typeface="Arial"/>
                  <a:cs typeface="Arial"/>
                </a:rPr>
                <a:t>P</a:t>
              </a:r>
              <a:r>
                <a:rPr sz="600" b="1" spc="-5" dirty="0">
                  <a:latin typeface="Arial"/>
                  <a:cs typeface="Arial"/>
                </a:rPr>
                <a:t>.2.</a:t>
              </a:r>
              <a:r>
                <a:rPr sz="600" b="1" dirty="0">
                  <a:latin typeface="Arial"/>
                  <a:cs typeface="Arial"/>
                </a:rPr>
                <a:t>4</a:t>
              </a:r>
              <a:r>
                <a:rPr sz="600" b="1" spc="-5" dirty="0">
                  <a:latin typeface="Arial"/>
                  <a:cs typeface="Arial"/>
                </a:rPr>
                <a:t>.</a:t>
              </a:r>
              <a:r>
                <a:rPr sz="600" b="1" dirty="0">
                  <a:latin typeface="Arial"/>
                  <a:cs typeface="Arial"/>
                </a:rPr>
                <a:t>2</a:t>
              </a:r>
              <a:r>
                <a:rPr sz="600" b="1" spc="-5" dirty="0">
                  <a:latin typeface="Arial"/>
                  <a:cs typeface="Arial"/>
                </a:rPr>
                <a:t> C</a:t>
              </a:r>
              <a:r>
                <a:rPr sz="600" b="1" dirty="0">
                  <a:latin typeface="Arial"/>
                  <a:cs typeface="Arial"/>
                </a:rPr>
                <a:t>r</a:t>
              </a:r>
              <a:r>
                <a:rPr sz="600" b="1" spc="-5" dirty="0">
                  <a:latin typeface="Arial"/>
                  <a:cs typeface="Arial"/>
                </a:rPr>
                <a:t>yo</a:t>
              </a:r>
              <a:r>
                <a:rPr sz="600" b="1" dirty="0">
                  <a:latin typeface="Arial"/>
                  <a:cs typeface="Arial"/>
                </a:rPr>
                <a:t>g</a:t>
              </a:r>
              <a:r>
                <a:rPr sz="600" b="1" spc="-5" dirty="0">
                  <a:latin typeface="Arial"/>
                  <a:cs typeface="Arial"/>
                </a:rPr>
                <a:t>en</a:t>
              </a:r>
              <a:r>
                <a:rPr sz="600" b="1" spc="5" dirty="0">
                  <a:latin typeface="Arial"/>
                  <a:cs typeface="Arial"/>
                </a:rPr>
                <a:t>i</a:t>
              </a:r>
              <a:r>
                <a:rPr sz="600" b="1" dirty="0">
                  <a:latin typeface="Arial"/>
                  <a:cs typeface="Arial"/>
                </a:rPr>
                <a:t>c  </a:t>
              </a:r>
              <a:r>
                <a:rPr sz="600" b="1" spc="-5" dirty="0">
                  <a:latin typeface="Arial"/>
                  <a:cs typeface="Arial"/>
                </a:rPr>
                <a:t>Components </a:t>
              </a:r>
              <a:r>
                <a:rPr sz="600" b="1" dirty="0">
                  <a:latin typeface="Arial"/>
                  <a:cs typeface="Arial"/>
                </a:rPr>
                <a:t> </a:t>
              </a:r>
              <a:r>
                <a:rPr sz="600" spc="-5" dirty="0">
                  <a:latin typeface="Arial"/>
                  <a:cs typeface="Arial"/>
                </a:rPr>
                <a:t>Brian</a:t>
              </a:r>
              <a:r>
                <a:rPr sz="600" spc="-15" dirty="0">
                  <a:latin typeface="Arial"/>
                  <a:cs typeface="Arial"/>
                </a:rPr>
                <a:t> </a:t>
              </a:r>
              <a:r>
                <a:rPr sz="600" spc="-5" dirty="0">
                  <a:latin typeface="Arial"/>
                  <a:cs typeface="Arial"/>
                </a:rPr>
                <a:t>Degraff</a:t>
              </a:r>
              <a:endParaRPr sz="600">
                <a:latin typeface="Arial"/>
                <a:cs typeface="Arial"/>
              </a:endParaRPr>
            </a:p>
          </p:txBody>
        </p:sp>
        <p:grpSp>
          <p:nvGrpSpPr>
            <p:cNvPr id="61" name="object 131"/>
            <p:cNvGrpSpPr/>
            <p:nvPr/>
          </p:nvGrpSpPr>
          <p:grpSpPr>
            <a:xfrm>
              <a:off x="4672403" y="2598338"/>
              <a:ext cx="805815" cy="1856105"/>
              <a:chOff x="4672403" y="2598338"/>
              <a:chExt cx="805815" cy="1856105"/>
            </a:xfrm>
          </p:grpSpPr>
          <p:sp>
            <p:nvSpPr>
              <p:cNvPr id="89" name="object 132"/>
              <p:cNvSpPr/>
              <p:nvPr/>
            </p:nvSpPr>
            <p:spPr>
              <a:xfrm>
                <a:off x="5174551" y="2604688"/>
                <a:ext cx="297815" cy="1028065"/>
              </a:xfrm>
              <a:custGeom>
                <a:avLst/>
                <a:gdLst/>
                <a:ahLst/>
                <a:cxnLst/>
                <a:rect l="l" t="t" r="r" b="b"/>
                <a:pathLst>
                  <a:path w="297814" h="1028064">
                    <a:moveTo>
                      <a:pt x="0" y="0"/>
                    </a:moveTo>
                    <a:lnTo>
                      <a:pt x="0" y="114198"/>
                    </a:lnTo>
                    <a:lnTo>
                      <a:pt x="297239" y="114198"/>
                    </a:lnTo>
                    <a:lnTo>
                      <a:pt x="297239" y="1027782"/>
                    </a:lnTo>
                    <a:lnTo>
                      <a:pt x="183040" y="1027782"/>
                    </a:lnTo>
                  </a:path>
                </a:pathLst>
              </a:custGeom>
              <a:ln w="12688">
                <a:solidFill>
                  <a:srgbClr val="404040"/>
                </a:solidFill>
              </a:ln>
            </p:spPr>
            <p:txBody>
              <a:bodyPr wrap="square" lIns="0" tIns="0" rIns="0" bIns="0" rtlCol="0"/>
              <a:lstStyle/>
              <a:p>
                <a:endParaRPr/>
              </a:p>
            </p:txBody>
          </p:sp>
          <p:pic>
            <p:nvPicPr>
              <p:cNvPr id="90" name="object 133"/>
              <p:cNvPicPr/>
              <p:nvPr/>
            </p:nvPicPr>
            <p:blipFill>
              <a:blip r:embed="rId39" cstate="print"/>
              <a:stretch>
                <a:fillRect/>
              </a:stretch>
            </p:blipFill>
            <p:spPr>
              <a:xfrm>
                <a:off x="4690970" y="3993640"/>
                <a:ext cx="690109" cy="460516"/>
              </a:xfrm>
              <a:prstGeom prst="rect">
                <a:avLst/>
              </a:prstGeom>
            </p:spPr>
          </p:pic>
          <p:pic>
            <p:nvPicPr>
              <p:cNvPr id="91" name="object 134"/>
              <p:cNvPicPr/>
              <p:nvPr/>
            </p:nvPicPr>
            <p:blipFill>
              <a:blip r:embed="rId40" cstate="print"/>
              <a:stretch>
                <a:fillRect/>
              </a:stretch>
            </p:blipFill>
            <p:spPr>
              <a:xfrm>
                <a:off x="4672403" y="3975065"/>
                <a:ext cx="685188" cy="456792"/>
              </a:xfrm>
              <a:prstGeom prst="rect">
                <a:avLst/>
              </a:prstGeom>
            </p:spPr>
          </p:pic>
        </p:grpSp>
        <p:sp>
          <p:nvSpPr>
            <p:cNvPr id="62" name="object 135"/>
            <p:cNvSpPr txBox="1"/>
            <p:nvPr/>
          </p:nvSpPr>
          <p:spPr>
            <a:xfrm>
              <a:off x="4672403" y="3975065"/>
              <a:ext cx="685800" cy="457200"/>
            </a:xfrm>
            <a:prstGeom prst="rect">
              <a:avLst/>
            </a:prstGeom>
            <a:ln w="3175">
              <a:solidFill>
                <a:srgbClr val="404040"/>
              </a:solidFill>
            </a:ln>
          </p:spPr>
          <p:txBody>
            <a:bodyPr vert="horz" wrap="square" lIns="0" tIns="3810" rIns="0" bIns="0" rtlCol="0">
              <a:spAutoFit/>
            </a:bodyPr>
            <a:lstStyle/>
            <a:p>
              <a:pPr>
                <a:lnSpc>
                  <a:spcPct val="100000"/>
                </a:lnSpc>
                <a:spcBef>
                  <a:spcPts val="30"/>
                </a:spcBef>
              </a:pPr>
              <a:endParaRPr sz="550">
                <a:latin typeface="Times New Roman"/>
                <a:cs typeface="Times New Roman"/>
              </a:endParaRPr>
            </a:p>
            <a:p>
              <a:pPr marL="60960" indent="-57785">
                <a:lnSpc>
                  <a:spcPct val="100000"/>
                </a:lnSpc>
              </a:pPr>
              <a:r>
                <a:rPr sz="600" b="1" dirty="0">
                  <a:latin typeface="Arial"/>
                  <a:cs typeface="Arial"/>
                </a:rPr>
                <a:t>P</a:t>
              </a:r>
              <a:r>
                <a:rPr sz="600" b="1" spc="-5" dirty="0">
                  <a:latin typeface="Arial"/>
                  <a:cs typeface="Arial"/>
                </a:rPr>
                <a:t>.2.</a:t>
              </a:r>
              <a:r>
                <a:rPr sz="600" b="1" dirty="0">
                  <a:latin typeface="Arial"/>
                  <a:cs typeface="Arial"/>
                </a:rPr>
                <a:t>4</a:t>
              </a:r>
              <a:r>
                <a:rPr sz="600" b="1" spc="-5" dirty="0">
                  <a:latin typeface="Arial"/>
                  <a:cs typeface="Arial"/>
                </a:rPr>
                <a:t>.</a:t>
              </a:r>
              <a:r>
                <a:rPr sz="600" b="1" dirty="0">
                  <a:latin typeface="Arial"/>
                  <a:cs typeface="Arial"/>
                </a:rPr>
                <a:t>3</a:t>
              </a:r>
              <a:r>
                <a:rPr sz="600" b="1" spc="-5" dirty="0">
                  <a:latin typeface="Arial"/>
                  <a:cs typeface="Arial"/>
                </a:rPr>
                <a:t> C</a:t>
              </a:r>
              <a:r>
                <a:rPr sz="600" b="1" dirty="0">
                  <a:latin typeface="Arial"/>
                  <a:cs typeface="Arial"/>
                </a:rPr>
                <a:t>r</a:t>
              </a:r>
              <a:r>
                <a:rPr sz="600" b="1" spc="-5" dirty="0">
                  <a:latin typeface="Arial"/>
                  <a:cs typeface="Arial"/>
                </a:rPr>
                <a:t>yo</a:t>
              </a:r>
              <a:r>
                <a:rPr sz="600" b="1" dirty="0">
                  <a:latin typeface="Arial"/>
                  <a:cs typeface="Arial"/>
                </a:rPr>
                <a:t>g</a:t>
              </a:r>
              <a:r>
                <a:rPr sz="600" b="1" spc="-5" dirty="0">
                  <a:latin typeface="Arial"/>
                  <a:cs typeface="Arial"/>
                </a:rPr>
                <a:t>en</a:t>
              </a:r>
              <a:r>
                <a:rPr sz="600" b="1" spc="5" dirty="0">
                  <a:latin typeface="Arial"/>
                  <a:cs typeface="Arial"/>
                </a:rPr>
                <a:t>i</a:t>
              </a:r>
              <a:r>
                <a:rPr sz="600" b="1" spc="-5" dirty="0">
                  <a:latin typeface="Arial"/>
                  <a:cs typeface="Arial"/>
                </a:rPr>
                <a:t>cs  System</a:t>
              </a:r>
              <a:r>
                <a:rPr sz="600" b="1" spc="-20" dirty="0">
                  <a:latin typeface="Arial"/>
                  <a:cs typeface="Arial"/>
                </a:rPr>
                <a:t> </a:t>
              </a:r>
              <a:r>
                <a:rPr sz="600" b="1" spc="-5" dirty="0">
                  <a:latin typeface="Arial"/>
                  <a:cs typeface="Arial"/>
                </a:rPr>
                <a:t>Testing</a:t>
              </a:r>
              <a:endParaRPr sz="600">
                <a:latin typeface="Arial"/>
                <a:cs typeface="Arial"/>
              </a:endParaRPr>
            </a:p>
            <a:p>
              <a:pPr marL="118110">
                <a:lnSpc>
                  <a:spcPct val="100000"/>
                </a:lnSpc>
              </a:pPr>
              <a:r>
                <a:rPr sz="600" spc="-5" dirty="0">
                  <a:latin typeface="Arial"/>
                  <a:cs typeface="Arial"/>
                </a:rPr>
                <a:t>Brian</a:t>
              </a:r>
              <a:r>
                <a:rPr sz="600" spc="-40" dirty="0">
                  <a:latin typeface="Arial"/>
                  <a:cs typeface="Arial"/>
                </a:rPr>
                <a:t> </a:t>
              </a:r>
              <a:r>
                <a:rPr sz="600" spc="-5" dirty="0">
                  <a:latin typeface="Arial"/>
                  <a:cs typeface="Arial"/>
                </a:rPr>
                <a:t>Degraff</a:t>
              </a:r>
              <a:endParaRPr sz="600">
                <a:latin typeface="Arial"/>
                <a:cs typeface="Arial"/>
              </a:endParaRPr>
            </a:p>
          </p:txBody>
        </p:sp>
        <p:grpSp>
          <p:nvGrpSpPr>
            <p:cNvPr id="63" name="object 136"/>
            <p:cNvGrpSpPr/>
            <p:nvPr/>
          </p:nvGrpSpPr>
          <p:grpSpPr>
            <a:xfrm>
              <a:off x="5168201" y="2598338"/>
              <a:ext cx="2312035" cy="1611630"/>
              <a:chOff x="5168201" y="2598338"/>
              <a:chExt cx="2312035" cy="1611630"/>
            </a:xfrm>
          </p:grpSpPr>
          <p:sp>
            <p:nvSpPr>
              <p:cNvPr id="86" name="object 137"/>
              <p:cNvSpPr/>
              <p:nvPr/>
            </p:nvSpPr>
            <p:spPr>
              <a:xfrm>
                <a:off x="5174551" y="2604688"/>
                <a:ext cx="297815" cy="1598930"/>
              </a:xfrm>
              <a:custGeom>
                <a:avLst/>
                <a:gdLst/>
                <a:ahLst/>
                <a:cxnLst/>
                <a:rect l="l" t="t" r="r" b="b"/>
                <a:pathLst>
                  <a:path w="297814" h="1598929">
                    <a:moveTo>
                      <a:pt x="0" y="0"/>
                    </a:moveTo>
                    <a:lnTo>
                      <a:pt x="0" y="114198"/>
                    </a:lnTo>
                    <a:lnTo>
                      <a:pt x="297239" y="114198"/>
                    </a:lnTo>
                    <a:lnTo>
                      <a:pt x="297239" y="1598773"/>
                    </a:lnTo>
                    <a:lnTo>
                      <a:pt x="183040" y="1598773"/>
                    </a:lnTo>
                  </a:path>
                </a:pathLst>
              </a:custGeom>
              <a:ln w="12688">
                <a:solidFill>
                  <a:srgbClr val="404040"/>
                </a:solidFill>
              </a:ln>
            </p:spPr>
            <p:txBody>
              <a:bodyPr wrap="square" lIns="0" tIns="0" rIns="0" bIns="0" rtlCol="0"/>
              <a:lstStyle/>
              <a:p>
                <a:endParaRPr/>
              </a:p>
            </p:txBody>
          </p:sp>
          <p:pic>
            <p:nvPicPr>
              <p:cNvPr id="87" name="object 138"/>
              <p:cNvPicPr/>
              <p:nvPr/>
            </p:nvPicPr>
            <p:blipFill>
              <a:blip r:embed="rId41" cstate="print"/>
              <a:stretch>
                <a:fillRect/>
              </a:stretch>
            </p:blipFill>
            <p:spPr>
              <a:xfrm>
                <a:off x="6789897" y="2849657"/>
                <a:ext cx="690109" cy="460093"/>
              </a:xfrm>
              <a:prstGeom prst="rect">
                <a:avLst/>
              </a:prstGeom>
            </p:spPr>
          </p:pic>
          <p:pic>
            <p:nvPicPr>
              <p:cNvPr id="88" name="object 139"/>
              <p:cNvPicPr/>
              <p:nvPr/>
            </p:nvPicPr>
            <p:blipFill>
              <a:blip r:embed="rId35" cstate="print"/>
              <a:stretch>
                <a:fillRect/>
              </a:stretch>
            </p:blipFill>
            <p:spPr>
              <a:xfrm>
                <a:off x="6774134" y="2833084"/>
                <a:ext cx="685188" cy="456792"/>
              </a:xfrm>
              <a:prstGeom prst="rect">
                <a:avLst/>
              </a:prstGeom>
            </p:spPr>
          </p:pic>
        </p:grpSp>
        <p:sp>
          <p:nvSpPr>
            <p:cNvPr id="64" name="object 140"/>
            <p:cNvSpPr txBox="1"/>
            <p:nvPr/>
          </p:nvSpPr>
          <p:spPr>
            <a:xfrm>
              <a:off x="6774134" y="2830655"/>
              <a:ext cx="685800" cy="457200"/>
            </a:xfrm>
            <a:prstGeom prst="rect">
              <a:avLst/>
            </a:prstGeom>
            <a:ln w="3175">
              <a:solidFill>
                <a:srgbClr val="404040"/>
              </a:solidFill>
            </a:ln>
          </p:spPr>
          <p:txBody>
            <a:bodyPr vert="horz" wrap="square" lIns="0" tIns="0" rIns="0" bIns="0" rtlCol="0">
              <a:spAutoFit/>
            </a:bodyPr>
            <a:lstStyle/>
            <a:p>
              <a:pPr algn="ctr">
                <a:lnSpc>
                  <a:spcPts val="680"/>
                </a:lnSpc>
              </a:pPr>
              <a:r>
                <a:rPr sz="600" b="1" spc="-5" dirty="0">
                  <a:latin typeface="Arial"/>
                  <a:cs typeface="Arial"/>
                </a:rPr>
                <a:t>P.2.6.1</a:t>
              </a:r>
              <a:endParaRPr sz="600">
                <a:latin typeface="Arial"/>
                <a:cs typeface="Arial"/>
              </a:endParaRPr>
            </a:p>
            <a:p>
              <a:pPr marL="31115" marR="23495" algn="ctr">
                <a:lnSpc>
                  <a:spcPct val="100000"/>
                </a:lnSpc>
              </a:pPr>
              <a:r>
                <a:rPr sz="600" b="1" spc="-5" dirty="0">
                  <a:latin typeface="Arial"/>
                  <a:cs typeface="Arial"/>
                </a:rPr>
                <a:t>M</a:t>
              </a:r>
              <a:r>
                <a:rPr sz="600" b="1" dirty="0">
                  <a:latin typeface="Arial"/>
                  <a:cs typeface="Arial"/>
                </a:rPr>
                <a:t>a</a:t>
              </a:r>
              <a:r>
                <a:rPr sz="600" b="1" spc="-5" dirty="0">
                  <a:latin typeface="Arial"/>
                  <a:cs typeface="Arial"/>
                </a:rPr>
                <a:t>na</a:t>
              </a:r>
              <a:r>
                <a:rPr sz="600" b="1" dirty="0">
                  <a:latin typeface="Arial"/>
                  <a:cs typeface="Arial"/>
                </a:rPr>
                <a:t>g</a:t>
              </a:r>
              <a:r>
                <a:rPr sz="600" b="1" spc="-5" dirty="0">
                  <a:latin typeface="Arial"/>
                  <a:cs typeface="Arial"/>
                </a:rPr>
                <a:t>e</a:t>
              </a:r>
              <a:r>
                <a:rPr sz="600" b="1" dirty="0">
                  <a:latin typeface="Arial"/>
                  <a:cs typeface="Arial"/>
                </a:rPr>
                <a:t>m</a:t>
              </a:r>
              <a:r>
                <a:rPr sz="600" b="1" spc="-5" dirty="0">
                  <a:latin typeface="Arial"/>
                  <a:cs typeface="Arial"/>
                </a:rPr>
                <a:t>en</a:t>
              </a:r>
              <a:r>
                <a:rPr sz="600" b="1" dirty="0">
                  <a:latin typeface="Arial"/>
                  <a:cs typeface="Arial"/>
                </a:rPr>
                <a:t>t </a:t>
              </a:r>
              <a:r>
                <a:rPr sz="600" b="1" spc="-5" dirty="0">
                  <a:latin typeface="Arial"/>
                  <a:cs typeface="Arial"/>
                </a:rPr>
                <a:t>a</a:t>
              </a:r>
              <a:r>
                <a:rPr sz="600" b="1" dirty="0">
                  <a:latin typeface="Arial"/>
                  <a:cs typeface="Arial"/>
                </a:rPr>
                <a:t>nd  </a:t>
              </a:r>
              <a:r>
                <a:rPr sz="600" b="1" spc="-5" dirty="0">
                  <a:latin typeface="Arial"/>
                  <a:cs typeface="Arial"/>
                </a:rPr>
                <a:t>System </a:t>
              </a:r>
              <a:r>
                <a:rPr sz="600" b="1" dirty="0">
                  <a:latin typeface="Arial"/>
                  <a:cs typeface="Arial"/>
                </a:rPr>
                <a:t> </a:t>
              </a:r>
              <a:r>
                <a:rPr sz="600" b="1" spc="-5" dirty="0">
                  <a:latin typeface="Arial"/>
                  <a:cs typeface="Arial"/>
                </a:rPr>
                <a:t>Integration</a:t>
              </a:r>
              <a:endParaRPr sz="600">
                <a:latin typeface="Arial"/>
                <a:cs typeface="Arial"/>
              </a:endParaRPr>
            </a:p>
            <a:p>
              <a:pPr marL="635" algn="ctr">
                <a:lnSpc>
                  <a:spcPts val="715"/>
                </a:lnSpc>
              </a:pPr>
              <a:r>
                <a:rPr sz="600" spc="-5" dirty="0">
                  <a:latin typeface="Arial"/>
                  <a:cs typeface="Arial"/>
                </a:rPr>
                <a:t>Jo</a:t>
              </a:r>
              <a:r>
                <a:rPr sz="600" dirty="0">
                  <a:latin typeface="Arial"/>
                  <a:cs typeface="Arial"/>
                </a:rPr>
                <a:t>hn</a:t>
              </a:r>
              <a:r>
                <a:rPr sz="600" spc="-5" dirty="0">
                  <a:latin typeface="Arial"/>
                  <a:cs typeface="Arial"/>
                </a:rPr>
                <a:t> M</a:t>
              </a:r>
              <a:r>
                <a:rPr sz="600" dirty="0">
                  <a:latin typeface="Arial"/>
                  <a:cs typeface="Arial"/>
                </a:rPr>
                <a:t>a</a:t>
              </a:r>
              <a:r>
                <a:rPr sz="600" spc="-5" dirty="0">
                  <a:latin typeface="Arial"/>
                  <a:cs typeface="Arial"/>
                </a:rPr>
                <a:t>mm</a:t>
              </a:r>
              <a:r>
                <a:rPr sz="600" dirty="0">
                  <a:latin typeface="Arial"/>
                  <a:cs typeface="Arial"/>
                </a:rPr>
                <a:t>o</a:t>
              </a:r>
              <a:r>
                <a:rPr sz="600" spc="-5" dirty="0">
                  <a:latin typeface="Arial"/>
                  <a:cs typeface="Arial"/>
                </a:rPr>
                <a:t>sser</a:t>
              </a:r>
              <a:endParaRPr sz="600">
                <a:latin typeface="Arial"/>
                <a:cs typeface="Arial"/>
              </a:endParaRPr>
            </a:p>
          </p:txBody>
        </p:sp>
        <p:grpSp>
          <p:nvGrpSpPr>
            <p:cNvPr id="65" name="object 141"/>
            <p:cNvGrpSpPr/>
            <p:nvPr/>
          </p:nvGrpSpPr>
          <p:grpSpPr>
            <a:xfrm>
              <a:off x="6774134" y="2598338"/>
              <a:ext cx="805815" cy="1286510"/>
              <a:chOff x="6774134" y="2598338"/>
              <a:chExt cx="805815" cy="1286510"/>
            </a:xfrm>
          </p:grpSpPr>
          <p:sp>
            <p:nvSpPr>
              <p:cNvPr id="83" name="object 142"/>
              <p:cNvSpPr/>
              <p:nvPr/>
            </p:nvSpPr>
            <p:spPr>
              <a:xfrm>
                <a:off x="7276282" y="2604688"/>
                <a:ext cx="297815" cy="457200"/>
              </a:xfrm>
              <a:custGeom>
                <a:avLst/>
                <a:gdLst/>
                <a:ahLst/>
                <a:cxnLst/>
                <a:rect l="l" t="t" r="r" b="b"/>
                <a:pathLst>
                  <a:path w="297815" h="457200">
                    <a:moveTo>
                      <a:pt x="0" y="0"/>
                    </a:moveTo>
                    <a:lnTo>
                      <a:pt x="0" y="114198"/>
                    </a:lnTo>
                    <a:lnTo>
                      <a:pt x="297239" y="114198"/>
                    </a:lnTo>
                    <a:lnTo>
                      <a:pt x="297239" y="456792"/>
                    </a:lnTo>
                    <a:lnTo>
                      <a:pt x="183040" y="456792"/>
                    </a:lnTo>
                  </a:path>
                </a:pathLst>
              </a:custGeom>
              <a:ln w="12688">
                <a:solidFill>
                  <a:srgbClr val="404040"/>
                </a:solidFill>
              </a:ln>
            </p:spPr>
            <p:txBody>
              <a:bodyPr wrap="square" lIns="0" tIns="0" rIns="0" bIns="0" rtlCol="0"/>
              <a:lstStyle/>
              <a:p>
                <a:endParaRPr/>
              </a:p>
            </p:txBody>
          </p:sp>
          <p:pic>
            <p:nvPicPr>
              <p:cNvPr id="84" name="object 143"/>
              <p:cNvPicPr/>
              <p:nvPr/>
            </p:nvPicPr>
            <p:blipFill>
              <a:blip r:embed="rId42" cstate="print"/>
              <a:stretch>
                <a:fillRect/>
              </a:stretch>
            </p:blipFill>
            <p:spPr>
              <a:xfrm>
                <a:off x="6789897" y="3424262"/>
                <a:ext cx="690109" cy="460093"/>
              </a:xfrm>
              <a:prstGeom prst="rect">
                <a:avLst/>
              </a:prstGeom>
            </p:spPr>
          </p:pic>
          <p:pic>
            <p:nvPicPr>
              <p:cNvPr id="85" name="object 144"/>
              <p:cNvPicPr/>
              <p:nvPr/>
            </p:nvPicPr>
            <p:blipFill>
              <a:blip r:embed="rId38" cstate="print"/>
              <a:stretch>
                <a:fillRect/>
              </a:stretch>
            </p:blipFill>
            <p:spPr>
              <a:xfrm>
                <a:off x="6774134" y="3404075"/>
                <a:ext cx="685188" cy="456792"/>
              </a:xfrm>
              <a:prstGeom prst="rect">
                <a:avLst/>
              </a:prstGeom>
            </p:spPr>
          </p:pic>
        </p:grpSp>
        <p:sp>
          <p:nvSpPr>
            <p:cNvPr id="66" name="object 145"/>
            <p:cNvSpPr txBox="1"/>
            <p:nvPr/>
          </p:nvSpPr>
          <p:spPr>
            <a:xfrm>
              <a:off x="6774134" y="3404075"/>
              <a:ext cx="685800" cy="457200"/>
            </a:xfrm>
            <a:prstGeom prst="rect">
              <a:avLst/>
            </a:prstGeom>
            <a:ln w="3175">
              <a:solidFill>
                <a:srgbClr val="404040"/>
              </a:solidFill>
            </a:ln>
          </p:spPr>
          <p:txBody>
            <a:bodyPr vert="horz" wrap="square" lIns="0" tIns="38100" rIns="0" bIns="0" rtlCol="0">
              <a:spAutoFit/>
            </a:bodyPr>
            <a:lstStyle/>
            <a:p>
              <a:pPr marL="120650" marR="7620" indent="-106680">
                <a:lnSpc>
                  <a:spcPct val="100000"/>
                </a:lnSpc>
                <a:spcBef>
                  <a:spcPts val="300"/>
                </a:spcBef>
              </a:pPr>
              <a:r>
                <a:rPr sz="600" b="1" dirty="0">
                  <a:latin typeface="Arial"/>
                  <a:cs typeface="Arial"/>
                </a:rPr>
                <a:t>P</a:t>
              </a:r>
              <a:r>
                <a:rPr sz="600" b="1" spc="-5" dirty="0">
                  <a:latin typeface="Arial"/>
                  <a:cs typeface="Arial"/>
                </a:rPr>
                <a:t>.2.</a:t>
              </a:r>
              <a:r>
                <a:rPr sz="600" b="1" dirty="0">
                  <a:latin typeface="Arial"/>
                  <a:cs typeface="Arial"/>
                </a:rPr>
                <a:t>6</a:t>
              </a:r>
              <a:r>
                <a:rPr sz="600" b="1" spc="-5" dirty="0">
                  <a:latin typeface="Arial"/>
                  <a:cs typeface="Arial"/>
                </a:rPr>
                <a:t>.</a:t>
              </a:r>
              <a:r>
                <a:rPr sz="600" b="1" dirty="0">
                  <a:latin typeface="Arial"/>
                  <a:cs typeface="Arial"/>
                </a:rPr>
                <a:t>2</a:t>
              </a:r>
              <a:r>
                <a:rPr sz="600" b="1" spc="-5" dirty="0">
                  <a:latin typeface="Arial"/>
                  <a:cs typeface="Arial"/>
                </a:rPr>
                <a:t> Co</a:t>
              </a:r>
              <a:r>
                <a:rPr sz="600" b="1" dirty="0">
                  <a:latin typeface="Arial"/>
                  <a:cs typeface="Arial"/>
                </a:rPr>
                <a:t>m</a:t>
              </a:r>
              <a:r>
                <a:rPr sz="600" b="1" spc="-5" dirty="0">
                  <a:latin typeface="Arial"/>
                  <a:cs typeface="Arial"/>
                </a:rPr>
                <a:t>p</a:t>
              </a:r>
              <a:r>
                <a:rPr sz="600" b="1" spc="5" dirty="0">
                  <a:latin typeface="Arial"/>
                  <a:cs typeface="Arial"/>
                </a:rPr>
                <a:t>l</a:t>
              </a:r>
              <a:r>
                <a:rPr sz="600" b="1" spc="-5" dirty="0">
                  <a:latin typeface="Arial"/>
                  <a:cs typeface="Arial"/>
                </a:rPr>
                <a:t>eted  Cryomodule</a:t>
              </a:r>
              <a:endParaRPr sz="600" dirty="0">
                <a:latin typeface="Arial"/>
                <a:cs typeface="Arial"/>
              </a:endParaRPr>
            </a:p>
            <a:p>
              <a:pPr algn="ctr">
                <a:lnSpc>
                  <a:spcPct val="100000"/>
                </a:lnSpc>
              </a:pPr>
              <a:r>
                <a:rPr sz="600" b="1" spc="-5" dirty="0">
                  <a:latin typeface="Arial"/>
                  <a:cs typeface="Arial"/>
                </a:rPr>
                <a:t>Testing</a:t>
              </a:r>
              <a:endParaRPr sz="600" dirty="0">
                <a:latin typeface="Arial"/>
                <a:cs typeface="Arial"/>
              </a:endParaRPr>
            </a:p>
            <a:p>
              <a:pPr marL="635" algn="ctr">
                <a:lnSpc>
                  <a:spcPct val="100000"/>
                </a:lnSpc>
              </a:pPr>
              <a:r>
                <a:rPr sz="600" spc="-5" dirty="0">
                  <a:latin typeface="Arial"/>
                  <a:cs typeface="Arial"/>
                </a:rPr>
                <a:t>Jo</a:t>
              </a:r>
              <a:r>
                <a:rPr sz="600" dirty="0">
                  <a:latin typeface="Arial"/>
                  <a:cs typeface="Arial"/>
                </a:rPr>
                <a:t>hn</a:t>
              </a:r>
              <a:r>
                <a:rPr sz="600" spc="-5" dirty="0">
                  <a:latin typeface="Arial"/>
                  <a:cs typeface="Arial"/>
                </a:rPr>
                <a:t> M</a:t>
              </a:r>
              <a:r>
                <a:rPr sz="600" dirty="0">
                  <a:latin typeface="Arial"/>
                  <a:cs typeface="Arial"/>
                </a:rPr>
                <a:t>a</a:t>
              </a:r>
              <a:r>
                <a:rPr sz="600" spc="-5" dirty="0">
                  <a:latin typeface="Arial"/>
                  <a:cs typeface="Arial"/>
                </a:rPr>
                <a:t>mm</a:t>
              </a:r>
              <a:r>
                <a:rPr sz="600" dirty="0">
                  <a:latin typeface="Arial"/>
                  <a:cs typeface="Arial"/>
                </a:rPr>
                <a:t>o</a:t>
              </a:r>
              <a:r>
                <a:rPr sz="600" spc="-5" dirty="0">
                  <a:latin typeface="Arial"/>
                  <a:cs typeface="Arial"/>
                </a:rPr>
                <a:t>sser</a:t>
              </a:r>
              <a:endParaRPr sz="600" dirty="0">
                <a:latin typeface="Arial"/>
                <a:cs typeface="Arial"/>
              </a:endParaRPr>
            </a:p>
          </p:txBody>
        </p:sp>
        <p:grpSp>
          <p:nvGrpSpPr>
            <p:cNvPr id="67" name="object 146"/>
            <p:cNvGrpSpPr/>
            <p:nvPr/>
          </p:nvGrpSpPr>
          <p:grpSpPr>
            <a:xfrm>
              <a:off x="6774134" y="2598338"/>
              <a:ext cx="805815" cy="1856105"/>
              <a:chOff x="6774134" y="2598338"/>
              <a:chExt cx="805815" cy="1856105"/>
            </a:xfrm>
          </p:grpSpPr>
          <p:sp>
            <p:nvSpPr>
              <p:cNvPr id="80" name="object 147"/>
              <p:cNvSpPr/>
              <p:nvPr/>
            </p:nvSpPr>
            <p:spPr>
              <a:xfrm>
                <a:off x="7276282" y="2604688"/>
                <a:ext cx="297815" cy="1028065"/>
              </a:xfrm>
              <a:custGeom>
                <a:avLst/>
                <a:gdLst/>
                <a:ahLst/>
                <a:cxnLst/>
                <a:rect l="l" t="t" r="r" b="b"/>
                <a:pathLst>
                  <a:path w="297815" h="1028064">
                    <a:moveTo>
                      <a:pt x="0" y="0"/>
                    </a:moveTo>
                    <a:lnTo>
                      <a:pt x="0" y="114198"/>
                    </a:lnTo>
                    <a:lnTo>
                      <a:pt x="297239" y="114198"/>
                    </a:lnTo>
                    <a:lnTo>
                      <a:pt x="297239" y="1027782"/>
                    </a:lnTo>
                    <a:lnTo>
                      <a:pt x="183040" y="1027782"/>
                    </a:lnTo>
                  </a:path>
                </a:pathLst>
              </a:custGeom>
              <a:ln w="12688">
                <a:solidFill>
                  <a:srgbClr val="404040"/>
                </a:solidFill>
              </a:ln>
            </p:spPr>
            <p:txBody>
              <a:bodyPr wrap="square" lIns="0" tIns="0" rIns="0" bIns="0" rtlCol="0"/>
              <a:lstStyle/>
              <a:p>
                <a:endParaRPr/>
              </a:p>
            </p:txBody>
          </p:sp>
          <p:pic>
            <p:nvPicPr>
              <p:cNvPr id="81" name="object 148"/>
              <p:cNvPicPr/>
              <p:nvPr/>
            </p:nvPicPr>
            <p:blipFill>
              <a:blip r:embed="rId43" cstate="print"/>
              <a:stretch>
                <a:fillRect/>
              </a:stretch>
            </p:blipFill>
            <p:spPr>
              <a:xfrm>
                <a:off x="6789897" y="3993640"/>
                <a:ext cx="690109" cy="460516"/>
              </a:xfrm>
              <a:prstGeom prst="rect">
                <a:avLst/>
              </a:prstGeom>
            </p:spPr>
          </p:pic>
          <p:pic>
            <p:nvPicPr>
              <p:cNvPr id="82" name="object 149"/>
              <p:cNvPicPr/>
              <p:nvPr/>
            </p:nvPicPr>
            <p:blipFill>
              <a:blip r:embed="rId40" cstate="print"/>
              <a:stretch>
                <a:fillRect/>
              </a:stretch>
            </p:blipFill>
            <p:spPr>
              <a:xfrm>
                <a:off x="6774134" y="3975065"/>
                <a:ext cx="685188" cy="456792"/>
              </a:xfrm>
              <a:prstGeom prst="rect">
                <a:avLst/>
              </a:prstGeom>
            </p:spPr>
          </p:pic>
        </p:grpSp>
        <p:sp>
          <p:nvSpPr>
            <p:cNvPr id="68" name="object 150"/>
            <p:cNvSpPr txBox="1"/>
            <p:nvPr/>
          </p:nvSpPr>
          <p:spPr>
            <a:xfrm>
              <a:off x="6774134" y="3975065"/>
              <a:ext cx="685800" cy="457200"/>
            </a:xfrm>
            <a:prstGeom prst="rect">
              <a:avLst/>
            </a:prstGeom>
            <a:ln w="3175">
              <a:solidFill>
                <a:srgbClr val="404040"/>
              </a:solidFill>
            </a:ln>
          </p:spPr>
          <p:txBody>
            <a:bodyPr vert="horz" wrap="square" lIns="0" tIns="38735" rIns="0" bIns="0" rtlCol="0">
              <a:spAutoFit/>
            </a:bodyPr>
            <a:lstStyle/>
            <a:p>
              <a:pPr algn="ctr">
                <a:lnSpc>
                  <a:spcPts val="715"/>
                </a:lnSpc>
                <a:spcBef>
                  <a:spcPts val="305"/>
                </a:spcBef>
              </a:pPr>
              <a:r>
                <a:rPr sz="600" b="1" spc="-5" dirty="0">
                  <a:latin typeface="Arial"/>
                  <a:cs typeface="Arial"/>
                </a:rPr>
                <a:t>P.2.6.3</a:t>
              </a:r>
              <a:endParaRPr sz="600">
                <a:latin typeface="Arial"/>
                <a:cs typeface="Arial"/>
              </a:endParaRPr>
            </a:p>
            <a:p>
              <a:pPr marL="75565" marR="67945" algn="ctr">
                <a:lnSpc>
                  <a:spcPts val="720"/>
                </a:lnSpc>
                <a:spcBef>
                  <a:spcPts val="20"/>
                </a:spcBef>
              </a:pPr>
              <a:r>
                <a:rPr sz="600" b="1" spc="-5" dirty="0">
                  <a:latin typeface="Arial"/>
                  <a:cs typeface="Arial"/>
                </a:rPr>
                <a:t>Cr</a:t>
              </a:r>
              <a:r>
                <a:rPr sz="600" b="1" dirty="0">
                  <a:latin typeface="Arial"/>
                  <a:cs typeface="Arial"/>
                </a:rPr>
                <a:t>y</a:t>
              </a:r>
              <a:r>
                <a:rPr sz="600" b="1" spc="-5" dirty="0">
                  <a:latin typeface="Arial"/>
                  <a:cs typeface="Arial"/>
                </a:rPr>
                <a:t>o</a:t>
              </a:r>
              <a:r>
                <a:rPr sz="600" b="1" dirty="0">
                  <a:latin typeface="Arial"/>
                  <a:cs typeface="Arial"/>
                </a:rPr>
                <a:t>m</a:t>
              </a:r>
              <a:r>
                <a:rPr sz="600" b="1" spc="-5" dirty="0">
                  <a:latin typeface="Arial"/>
                  <a:cs typeface="Arial"/>
                </a:rPr>
                <a:t>o</a:t>
              </a:r>
              <a:r>
                <a:rPr sz="600" b="1" dirty="0">
                  <a:latin typeface="Arial"/>
                  <a:cs typeface="Arial"/>
                </a:rPr>
                <a:t>d</a:t>
              </a:r>
              <a:r>
                <a:rPr sz="600" b="1" spc="-5" dirty="0">
                  <a:latin typeface="Arial"/>
                  <a:cs typeface="Arial"/>
                </a:rPr>
                <a:t>ul</a:t>
              </a:r>
              <a:r>
                <a:rPr sz="600" b="1" dirty="0">
                  <a:latin typeface="Arial"/>
                  <a:cs typeface="Arial"/>
                </a:rPr>
                <a:t>e </a:t>
              </a:r>
              <a:r>
                <a:rPr sz="600" b="1" spc="-5" dirty="0">
                  <a:latin typeface="Arial"/>
                  <a:cs typeface="Arial"/>
                </a:rPr>
                <a:t>in  Tunnel</a:t>
              </a:r>
              <a:endParaRPr sz="600">
                <a:latin typeface="Arial"/>
                <a:cs typeface="Arial"/>
              </a:endParaRPr>
            </a:p>
            <a:p>
              <a:pPr marL="635" algn="ctr">
                <a:lnSpc>
                  <a:spcPts val="695"/>
                </a:lnSpc>
              </a:pPr>
              <a:r>
                <a:rPr sz="600" spc="-5" dirty="0">
                  <a:latin typeface="Arial"/>
                  <a:cs typeface="Arial"/>
                </a:rPr>
                <a:t>Jo</a:t>
              </a:r>
              <a:r>
                <a:rPr sz="600" dirty="0">
                  <a:latin typeface="Arial"/>
                  <a:cs typeface="Arial"/>
                </a:rPr>
                <a:t>hn</a:t>
              </a:r>
              <a:r>
                <a:rPr sz="600" spc="-5" dirty="0">
                  <a:latin typeface="Arial"/>
                  <a:cs typeface="Arial"/>
                </a:rPr>
                <a:t> M</a:t>
              </a:r>
              <a:r>
                <a:rPr sz="600" dirty="0">
                  <a:latin typeface="Arial"/>
                  <a:cs typeface="Arial"/>
                </a:rPr>
                <a:t>a</a:t>
              </a:r>
              <a:r>
                <a:rPr sz="600" spc="-5" dirty="0">
                  <a:latin typeface="Arial"/>
                  <a:cs typeface="Arial"/>
                </a:rPr>
                <a:t>mm</a:t>
              </a:r>
              <a:r>
                <a:rPr sz="600" dirty="0">
                  <a:latin typeface="Arial"/>
                  <a:cs typeface="Arial"/>
                </a:rPr>
                <a:t>o</a:t>
              </a:r>
              <a:r>
                <a:rPr sz="600" spc="-5" dirty="0">
                  <a:latin typeface="Arial"/>
                  <a:cs typeface="Arial"/>
                </a:rPr>
                <a:t>sser</a:t>
              </a:r>
              <a:endParaRPr sz="600">
                <a:latin typeface="Arial"/>
                <a:cs typeface="Arial"/>
              </a:endParaRPr>
            </a:p>
          </p:txBody>
        </p:sp>
        <p:grpSp>
          <p:nvGrpSpPr>
            <p:cNvPr id="69" name="object 151"/>
            <p:cNvGrpSpPr/>
            <p:nvPr/>
          </p:nvGrpSpPr>
          <p:grpSpPr>
            <a:xfrm>
              <a:off x="6774134" y="2598338"/>
              <a:ext cx="805815" cy="2426335"/>
              <a:chOff x="6774134" y="2598338"/>
              <a:chExt cx="805815" cy="2426335"/>
            </a:xfrm>
          </p:grpSpPr>
          <p:sp>
            <p:nvSpPr>
              <p:cNvPr id="77" name="object 152"/>
              <p:cNvSpPr/>
              <p:nvPr/>
            </p:nvSpPr>
            <p:spPr>
              <a:xfrm>
                <a:off x="7276282" y="2604688"/>
                <a:ext cx="297815" cy="1598930"/>
              </a:xfrm>
              <a:custGeom>
                <a:avLst/>
                <a:gdLst/>
                <a:ahLst/>
                <a:cxnLst/>
                <a:rect l="l" t="t" r="r" b="b"/>
                <a:pathLst>
                  <a:path w="297815" h="1598929">
                    <a:moveTo>
                      <a:pt x="0" y="0"/>
                    </a:moveTo>
                    <a:lnTo>
                      <a:pt x="0" y="114198"/>
                    </a:lnTo>
                    <a:lnTo>
                      <a:pt x="297239" y="114198"/>
                    </a:lnTo>
                    <a:lnTo>
                      <a:pt x="297239" y="1598773"/>
                    </a:lnTo>
                    <a:lnTo>
                      <a:pt x="183040" y="1598773"/>
                    </a:lnTo>
                  </a:path>
                </a:pathLst>
              </a:custGeom>
              <a:ln w="12688">
                <a:solidFill>
                  <a:srgbClr val="404040"/>
                </a:solidFill>
              </a:ln>
            </p:spPr>
            <p:txBody>
              <a:bodyPr wrap="square" lIns="0" tIns="0" rIns="0" bIns="0" rtlCol="0"/>
              <a:lstStyle/>
              <a:p>
                <a:endParaRPr/>
              </a:p>
            </p:txBody>
          </p:sp>
          <p:pic>
            <p:nvPicPr>
              <p:cNvPr id="78" name="object 153"/>
              <p:cNvPicPr/>
              <p:nvPr/>
            </p:nvPicPr>
            <p:blipFill>
              <a:blip r:embed="rId44" cstate="print"/>
              <a:stretch>
                <a:fillRect/>
              </a:stretch>
            </p:blipFill>
            <p:spPr>
              <a:xfrm>
                <a:off x="6789897" y="4564249"/>
                <a:ext cx="690109" cy="460093"/>
              </a:xfrm>
              <a:prstGeom prst="rect">
                <a:avLst/>
              </a:prstGeom>
            </p:spPr>
          </p:pic>
          <p:pic>
            <p:nvPicPr>
              <p:cNvPr id="79" name="object 154"/>
              <p:cNvPicPr/>
              <p:nvPr/>
            </p:nvPicPr>
            <p:blipFill>
              <a:blip r:embed="rId45" cstate="print"/>
              <a:stretch>
                <a:fillRect/>
              </a:stretch>
            </p:blipFill>
            <p:spPr>
              <a:xfrm>
                <a:off x="6774134" y="4546056"/>
                <a:ext cx="685188" cy="456792"/>
              </a:xfrm>
              <a:prstGeom prst="rect">
                <a:avLst/>
              </a:prstGeom>
            </p:spPr>
          </p:pic>
        </p:grpSp>
        <p:sp>
          <p:nvSpPr>
            <p:cNvPr id="70" name="object 155"/>
            <p:cNvSpPr txBox="1"/>
            <p:nvPr/>
          </p:nvSpPr>
          <p:spPr>
            <a:xfrm>
              <a:off x="6774134" y="4546056"/>
              <a:ext cx="685800" cy="457200"/>
            </a:xfrm>
            <a:prstGeom prst="rect">
              <a:avLst/>
            </a:prstGeom>
            <a:ln w="3175">
              <a:solidFill>
                <a:srgbClr val="404040"/>
              </a:solidFill>
            </a:ln>
          </p:spPr>
          <p:txBody>
            <a:bodyPr vert="horz" wrap="square" lIns="0" tIns="38735" rIns="0" bIns="0" rtlCol="0">
              <a:spAutoFit/>
            </a:bodyPr>
            <a:lstStyle/>
            <a:p>
              <a:pPr algn="ctr">
                <a:lnSpc>
                  <a:spcPct val="100000"/>
                </a:lnSpc>
                <a:spcBef>
                  <a:spcPts val="305"/>
                </a:spcBef>
              </a:pPr>
              <a:r>
                <a:rPr sz="600" b="1" spc="-5" dirty="0">
                  <a:latin typeface="Arial"/>
                  <a:cs typeface="Arial"/>
                </a:rPr>
                <a:t>P.2.6.4</a:t>
              </a:r>
              <a:endParaRPr sz="600">
                <a:latin typeface="Arial"/>
                <a:cs typeface="Arial"/>
              </a:endParaRPr>
            </a:p>
            <a:p>
              <a:pPr marL="16510" marR="8890" algn="ctr">
                <a:lnSpc>
                  <a:spcPct val="100000"/>
                </a:lnSpc>
              </a:pPr>
              <a:r>
                <a:rPr sz="600" b="1" spc="-5" dirty="0">
                  <a:latin typeface="Arial"/>
                  <a:cs typeface="Arial"/>
                </a:rPr>
                <a:t>Cryomodule </a:t>
              </a:r>
              <a:r>
                <a:rPr sz="600" b="1" dirty="0">
                  <a:latin typeface="Arial"/>
                  <a:cs typeface="Arial"/>
                </a:rPr>
                <a:t> </a:t>
              </a:r>
              <a:r>
                <a:rPr sz="600" b="1" spc="-5" dirty="0">
                  <a:latin typeface="Arial"/>
                  <a:cs typeface="Arial"/>
                </a:rPr>
                <a:t>Testing</a:t>
              </a:r>
              <a:r>
                <a:rPr sz="600" b="1" spc="125" dirty="0">
                  <a:latin typeface="Arial"/>
                  <a:cs typeface="Arial"/>
                </a:rPr>
                <a:t> </a:t>
              </a:r>
              <a:r>
                <a:rPr sz="600" b="1" spc="-5" dirty="0">
                  <a:latin typeface="Arial"/>
                  <a:cs typeface="Arial"/>
                </a:rPr>
                <a:t>in</a:t>
              </a:r>
              <a:r>
                <a:rPr sz="600" b="1" spc="-25" dirty="0">
                  <a:latin typeface="Arial"/>
                  <a:cs typeface="Arial"/>
                </a:rPr>
                <a:t> </a:t>
              </a:r>
              <a:r>
                <a:rPr sz="600" b="1" spc="-5" dirty="0">
                  <a:latin typeface="Arial"/>
                  <a:cs typeface="Arial"/>
                </a:rPr>
                <a:t>Tunnel </a:t>
              </a:r>
              <a:r>
                <a:rPr sz="600" b="1" spc="-155" dirty="0">
                  <a:latin typeface="Arial"/>
                  <a:cs typeface="Arial"/>
                </a:rPr>
                <a:t> </a:t>
              </a:r>
              <a:r>
                <a:rPr sz="600" spc="-5" dirty="0">
                  <a:latin typeface="Arial"/>
                  <a:cs typeface="Arial"/>
                </a:rPr>
                <a:t>John</a:t>
              </a:r>
              <a:r>
                <a:rPr sz="600" spc="-30" dirty="0">
                  <a:latin typeface="Arial"/>
                  <a:cs typeface="Arial"/>
                </a:rPr>
                <a:t> </a:t>
              </a:r>
              <a:r>
                <a:rPr sz="600" spc="-5" dirty="0">
                  <a:latin typeface="Arial"/>
                  <a:cs typeface="Arial"/>
                </a:rPr>
                <a:t>Mammosser</a:t>
              </a:r>
              <a:endParaRPr sz="600">
                <a:latin typeface="Arial"/>
                <a:cs typeface="Arial"/>
              </a:endParaRPr>
            </a:p>
          </p:txBody>
        </p:sp>
        <p:grpSp>
          <p:nvGrpSpPr>
            <p:cNvPr id="71" name="object 156"/>
            <p:cNvGrpSpPr/>
            <p:nvPr/>
          </p:nvGrpSpPr>
          <p:grpSpPr>
            <a:xfrm>
              <a:off x="6774134" y="2598338"/>
              <a:ext cx="805815" cy="2995930"/>
              <a:chOff x="6774134" y="2598338"/>
              <a:chExt cx="805815" cy="2995930"/>
            </a:xfrm>
          </p:grpSpPr>
          <p:sp>
            <p:nvSpPr>
              <p:cNvPr id="74" name="object 157"/>
              <p:cNvSpPr/>
              <p:nvPr/>
            </p:nvSpPr>
            <p:spPr>
              <a:xfrm>
                <a:off x="7276282" y="2604688"/>
                <a:ext cx="297815" cy="2169795"/>
              </a:xfrm>
              <a:custGeom>
                <a:avLst/>
                <a:gdLst/>
                <a:ahLst/>
                <a:cxnLst/>
                <a:rect l="l" t="t" r="r" b="b"/>
                <a:pathLst>
                  <a:path w="297815" h="2169795">
                    <a:moveTo>
                      <a:pt x="0" y="0"/>
                    </a:moveTo>
                    <a:lnTo>
                      <a:pt x="0" y="114198"/>
                    </a:lnTo>
                    <a:lnTo>
                      <a:pt x="297239" y="114198"/>
                    </a:lnTo>
                    <a:lnTo>
                      <a:pt x="297239" y="2169764"/>
                    </a:lnTo>
                    <a:lnTo>
                      <a:pt x="183040" y="2169764"/>
                    </a:lnTo>
                  </a:path>
                </a:pathLst>
              </a:custGeom>
              <a:ln w="12688">
                <a:solidFill>
                  <a:srgbClr val="404040"/>
                </a:solidFill>
              </a:ln>
            </p:spPr>
            <p:txBody>
              <a:bodyPr wrap="square" lIns="0" tIns="0" rIns="0" bIns="0" rtlCol="0"/>
              <a:lstStyle/>
              <a:p>
                <a:endParaRPr/>
              </a:p>
            </p:txBody>
          </p:sp>
          <p:pic>
            <p:nvPicPr>
              <p:cNvPr id="75" name="object 158"/>
              <p:cNvPicPr/>
              <p:nvPr/>
            </p:nvPicPr>
            <p:blipFill>
              <a:blip r:embed="rId46" cstate="print"/>
              <a:stretch>
                <a:fillRect/>
              </a:stretch>
            </p:blipFill>
            <p:spPr>
              <a:xfrm>
                <a:off x="6789897" y="5133619"/>
                <a:ext cx="690109" cy="460093"/>
              </a:xfrm>
              <a:prstGeom prst="rect">
                <a:avLst/>
              </a:prstGeom>
            </p:spPr>
          </p:pic>
          <p:pic>
            <p:nvPicPr>
              <p:cNvPr id="76" name="object 159"/>
              <p:cNvPicPr/>
              <p:nvPr/>
            </p:nvPicPr>
            <p:blipFill>
              <a:blip r:embed="rId21" cstate="print"/>
              <a:stretch>
                <a:fillRect/>
              </a:stretch>
            </p:blipFill>
            <p:spPr>
              <a:xfrm>
                <a:off x="6774134" y="5117047"/>
                <a:ext cx="685188" cy="457602"/>
              </a:xfrm>
              <a:prstGeom prst="rect">
                <a:avLst/>
              </a:prstGeom>
            </p:spPr>
          </p:pic>
        </p:grpSp>
        <p:sp>
          <p:nvSpPr>
            <p:cNvPr id="72" name="object 160"/>
            <p:cNvSpPr txBox="1"/>
            <p:nvPr/>
          </p:nvSpPr>
          <p:spPr>
            <a:xfrm>
              <a:off x="6774134" y="5117046"/>
              <a:ext cx="685800" cy="457834"/>
            </a:xfrm>
            <a:prstGeom prst="rect">
              <a:avLst/>
            </a:prstGeom>
            <a:ln w="3175">
              <a:solidFill>
                <a:srgbClr val="404040"/>
              </a:solidFill>
            </a:ln>
          </p:spPr>
          <p:txBody>
            <a:bodyPr vert="horz" wrap="square" lIns="0" tIns="3810" rIns="0" bIns="0" rtlCol="0">
              <a:spAutoFit/>
            </a:bodyPr>
            <a:lstStyle/>
            <a:p>
              <a:pPr>
                <a:lnSpc>
                  <a:spcPct val="100000"/>
                </a:lnSpc>
                <a:spcBef>
                  <a:spcPts val="30"/>
                </a:spcBef>
              </a:pPr>
              <a:endParaRPr sz="550">
                <a:latin typeface="Times New Roman"/>
                <a:cs typeface="Times New Roman"/>
              </a:endParaRPr>
            </a:p>
            <a:p>
              <a:pPr marL="16510" marR="8255" indent="60960">
                <a:lnSpc>
                  <a:spcPct val="100000"/>
                </a:lnSpc>
              </a:pPr>
              <a:r>
                <a:rPr sz="600" b="1" spc="-5" dirty="0">
                  <a:latin typeface="Arial"/>
                  <a:cs typeface="Arial"/>
                </a:rPr>
                <a:t>P.2.6.5 Plasma </a:t>
              </a:r>
              <a:r>
                <a:rPr sz="600" b="1" dirty="0">
                  <a:latin typeface="Arial"/>
                  <a:cs typeface="Arial"/>
                </a:rPr>
                <a:t> </a:t>
              </a:r>
              <a:r>
                <a:rPr sz="600" b="1" spc="-5" dirty="0">
                  <a:latin typeface="Arial"/>
                  <a:cs typeface="Arial"/>
                </a:rPr>
                <a:t>Process</a:t>
              </a:r>
              <a:r>
                <a:rPr sz="600" b="1" spc="-35" dirty="0">
                  <a:latin typeface="Arial"/>
                  <a:cs typeface="Arial"/>
                </a:rPr>
                <a:t> </a:t>
              </a:r>
              <a:r>
                <a:rPr sz="600" b="1" spc="-5" dirty="0">
                  <a:latin typeface="Arial"/>
                  <a:cs typeface="Arial"/>
                </a:rPr>
                <a:t>MB</a:t>
              </a:r>
              <a:r>
                <a:rPr sz="600" b="1" spc="-30" dirty="0">
                  <a:latin typeface="Arial"/>
                  <a:cs typeface="Arial"/>
                </a:rPr>
                <a:t> </a:t>
              </a:r>
              <a:r>
                <a:rPr sz="600" b="1" spc="-5" dirty="0">
                  <a:latin typeface="Arial"/>
                  <a:cs typeface="Arial"/>
                </a:rPr>
                <a:t>Cryo. </a:t>
              </a:r>
              <a:r>
                <a:rPr sz="600" b="1" spc="-150" dirty="0">
                  <a:latin typeface="Arial"/>
                  <a:cs typeface="Arial"/>
                </a:rPr>
                <a:t> </a:t>
              </a:r>
              <a:r>
                <a:rPr sz="600" spc="-5" dirty="0">
                  <a:latin typeface="Arial"/>
                  <a:cs typeface="Arial"/>
                </a:rPr>
                <a:t>John</a:t>
              </a:r>
              <a:r>
                <a:rPr sz="600" spc="-30" dirty="0">
                  <a:latin typeface="Arial"/>
                  <a:cs typeface="Arial"/>
                </a:rPr>
                <a:t> </a:t>
              </a:r>
              <a:r>
                <a:rPr sz="600" spc="-5" dirty="0">
                  <a:latin typeface="Arial"/>
                  <a:cs typeface="Arial"/>
                </a:rPr>
                <a:t>Mammosser</a:t>
              </a:r>
              <a:endParaRPr sz="600">
                <a:latin typeface="Arial"/>
                <a:cs typeface="Arial"/>
              </a:endParaRPr>
            </a:p>
          </p:txBody>
        </p:sp>
        <p:sp>
          <p:nvSpPr>
            <p:cNvPr id="73" name="object 161"/>
            <p:cNvSpPr/>
            <p:nvPr/>
          </p:nvSpPr>
          <p:spPr>
            <a:xfrm>
              <a:off x="7276282" y="2604688"/>
              <a:ext cx="297815" cy="2741930"/>
            </a:xfrm>
            <a:custGeom>
              <a:avLst/>
              <a:gdLst/>
              <a:ahLst/>
              <a:cxnLst/>
              <a:rect l="l" t="t" r="r" b="b"/>
              <a:pathLst>
                <a:path w="297815" h="2741929">
                  <a:moveTo>
                    <a:pt x="0" y="0"/>
                  </a:moveTo>
                  <a:lnTo>
                    <a:pt x="0" y="114198"/>
                  </a:lnTo>
                  <a:lnTo>
                    <a:pt x="297239" y="114198"/>
                  </a:lnTo>
                  <a:lnTo>
                    <a:pt x="297239" y="2741564"/>
                  </a:lnTo>
                  <a:lnTo>
                    <a:pt x="183040" y="2741564"/>
                  </a:lnTo>
                </a:path>
              </a:pathLst>
            </a:custGeom>
            <a:ln w="12688">
              <a:solidFill>
                <a:srgbClr val="404040"/>
              </a:solidFill>
            </a:ln>
          </p:spPr>
          <p:txBody>
            <a:bodyPr wrap="square" lIns="0" tIns="0" rIns="0" bIns="0" rtlCol="0"/>
            <a:lstStyle/>
            <a:p>
              <a:endParaRPr/>
            </a:p>
          </p:txBody>
        </p:sp>
      </p:grpSp>
    </p:spTree>
    <p:extLst>
      <p:ext uri="{BB962C8B-B14F-4D97-AF65-F5344CB8AC3E}">
        <p14:creationId xmlns:p14="http://schemas.microsoft.com/office/powerpoint/2010/main" val="2542559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Requirements – FDR, SOWs &amp; ICD</a:t>
            </a:r>
          </a:p>
        </p:txBody>
      </p:sp>
      <p:pic>
        <p:nvPicPr>
          <p:cNvPr id="717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71560" y="1480456"/>
            <a:ext cx="3030686" cy="39073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Rounded Corners 5">
            <a:extLst>
              <a:ext uri="{FF2B5EF4-FFF2-40B4-BE49-F238E27FC236}">
                <a16:creationId xmlns:a16="http://schemas.microsoft.com/office/drawing/2014/main" id="{0721B337-D3FC-4B6A-B68D-1B1DEBEECC45}"/>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a:t>
            </a:r>
            <a:r>
              <a:rPr lang="en-US" b="1" dirty="0">
                <a:solidFill>
                  <a:schemeClr val="bg1"/>
                </a:solidFill>
              </a:rPr>
              <a:t>1</a:t>
            </a:r>
          </a:p>
        </p:txBody>
      </p:sp>
      <p:sp>
        <p:nvSpPr>
          <p:cNvPr id="3" name="Content Placeholder 2"/>
          <p:cNvSpPr>
            <a:spLocks noGrp="1"/>
          </p:cNvSpPr>
          <p:nvPr>
            <p:ph idx="1"/>
          </p:nvPr>
        </p:nvSpPr>
        <p:spPr>
          <a:xfrm>
            <a:off x="448054" y="950976"/>
            <a:ext cx="8431487" cy="5358384"/>
          </a:xfrm>
        </p:spPr>
        <p:txBody>
          <a:bodyPr>
            <a:normAutofit fontScale="92500" lnSpcReduction="10000"/>
          </a:bodyPr>
          <a:lstStyle/>
          <a:p>
            <a:r>
              <a:rPr lang="en-US" dirty="0"/>
              <a:t>SNS PPU Final Design Report, Chapter 3</a:t>
            </a:r>
          </a:p>
          <a:p>
            <a:endParaRPr lang="en-US" sz="900" dirty="0"/>
          </a:p>
          <a:p>
            <a:pPr>
              <a:lnSpc>
                <a:spcPct val="120000"/>
              </a:lnSpc>
            </a:pPr>
            <a:r>
              <a:rPr lang="en-US" dirty="0"/>
              <a:t>SNS PPU Cryomodule Statement of Work,  104110000-SW008-R00</a:t>
            </a:r>
          </a:p>
          <a:p>
            <a:pPr lvl="1">
              <a:lnSpc>
                <a:spcPct val="120000"/>
              </a:lnSpc>
            </a:pPr>
            <a:r>
              <a:rPr lang="en-US" dirty="0"/>
              <a:t>Delivery of (8) PPU HB CMs;  PPU/JLab responsibilities</a:t>
            </a:r>
          </a:p>
          <a:p>
            <a:endParaRPr lang="en-US" sz="900" dirty="0"/>
          </a:p>
          <a:p>
            <a:r>
              <a:rPr lang="en-US" dirty="0"/>
              <a:t>SNS PPU CM Design SOW – PPU-P02-SW0001-R00</a:t>
            </a:r>
          </a:p>
          <a:p>
            <a:pPr lvl="1">
              <a:lnSpc>
                <a:spcPct val="110000"/>
              </a:lnSpc>
            </a:pPr>
            <a:r>
              <a:rPr lang="en-US" dirty="0"/>
              <a:t>Deliverables for Design include: 3-D model and drawing package for PPU </a:t>
            </a:r>
            <a:r>
              <a:rPr lang="en-US" dirty="0" err="1"/>
              <a:t>cryomodule</a:t>
            </a:r>
            <a:r>
              <a:rPr lang="en-US" dirty="0"/>
              <a:t>, assembly and testing methodology and shipping procedure</a:t>
            </a:r>
          </a:p>
          <a:p>
            <a:pPr lvl="1">
              <a:lnSpc>
                <a:spcPct val="110000"/>
              </a:lnSpc>
            </a:pPr>
            <a:r>
              <a:rPr lang="en-US" dirty="0"/>
              <a:t>Basis for Design includes: existing HB spare CM and SNS staff assembly experiences, HB spare CM as-built drawings and existing CM CAD models at ORNL</a:t>
            </a:r>
          </a:p>
          <a:p>
            <a:pPr lvl="1"/>
            <a:endParaRPr lang="en-US" sz="900" dirty="0"/>
          </a:p>
          <a:p>
            <a:r>
              <a:rPr lang="en-US" dirty="0"/>
              <a:t>Interface Control Document approved</a:t>
            </a:r>
          </a:p>
          <a:p>
            <a:endParaRPr lang="en-US" dirty="0"/>
          </a:p>
          <a:p>
            <a:pPr lvl="1"/>
            <a:endParaRPr lang="en-US" dirty="0"/>
          </a:p>
          <a:p>
            <a:endParaRPr lang="en-US" sz="2000" dirty="0"/>
          </a:p>
        </p:txBody>
      </p:sp>
    </p:spTree>
    <p:extLst>
      <p:ext uri="{BB962C8B-B14F-4D97-AF65-F5344CB8AC3E}">
        <p14:creationId xmlns:p14="http://schemas.microsoft.com/office/powerpoint/2010/main" val="5514007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472E5-F83E-4250-B4D7-35C3A2C01B08}"/>
              </a:ext>
            </a:extLst>
          </p:cNvPr>
          <p:cNvSpPr>
            <a:spLocks noGrp="1"/>
          </p:cNvSpPr>
          <p:nvPr>
            <p:ph type="title"/>
          </p:nvPr>
        </p:nvSpPr>
        <p:spPr/>
        <p:txBody>
          <a:bodyPr/>
          <a:lstStyle/>
          <a:p>
            <a:r>
              <a:rPr lang="en-US" dirty="0"/>
              <a:t>Design – Details from Final Design Report</a:t>
            </a:r>
          </a:p>
        </p:txBody>
      </p:sp>
      <p:sp>
        <p:nvSpPr>
          <p:cNvPr id="4" name="Rectangle: Rounded Corners 3">
            <a:extLst>
              <a:ext uri="{FF2B5EF4-FFF2-40B4-BE49-F238E27FC236}">
                <a16:creationId xmlns:a16="http://schemas.microsoft.com/office/drawing/2014/main" id="{D16D645E-69B6-4527-AF2A-D3F76FEFAB0A}"/>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1</a:t>
            </a:r>
            <a:endParaRPr lang="en-US" b="1" dirty="0">
              <a:solidFill>
                <a:schemeClr val="bg1"/>
              </a:solidFill>
            </a:endParaRPr>
          </a:p>
        </p:txBody>
      </p:sp>
      <p:sp>
        <p:nvSpPr>
          <p:cNvPr id="5" name="Content Placeholder 2"/>
          <p:cNvSpPr txBox="1">
            <a:spLocks/>
          </p:cNvSpPr>
          <p:nvPr/>
        </p:nvSpPr>
        <p:spPr bwMode="auto">
          <a:xfrm>
            <a:off x="554286" y="853569"/>
            <a:ext cx="48768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t>No HOM couplers; RRR End groups</a:t>
            </a:r>
          </a:p>
          <a:p>
            <a:r>
              <a:rPr lang="en-US" sz="2000" dirty="0"/>
              <a:t>HV is ASME Code Compliant</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01542" y="1544131"/>
            <a:ext cx="3587002" cy="4795838"/>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03980" y="4084065"/>
            <a:ext cx="2590800" cy="2148647"/>
          </a:xfrm>
          <a:prstGeom prst="rect">
            <a:avLst/>
          </a:prstGeom>
        </p:spPr>
      </p:pic>
      <p:sp>
        <p:nvSpPr>
          <p:cNvPr id="8" name="Content Placeholder 2"/>
          <p:cNvSpPr txBox="1">
            <a:spLocks/>
          </p:cNvSpPr>
          <p:nvPr/>
        </p:nvSpPr>
        <p:spPr bwMode="auto">
          <a:xfrm>
            <a:off x="554286" y="3408651"/>
            <a:ext cx="4648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400">
                <a:solidFill>
                  <a:schemeClr val="tx1"/>
                </a:solidFill>
                <a:latin typeface="+mn-lt"/>
              </a:defRPr>
            </a:lvl4pPr>
            <a:lvl5pPr marL="2057400" indent="-228600" algn="l" rtl="0" eaLnBrk="1" fontAlgn="base" hangingPunct="1">
              <a:spcBef>
                <a:spcPct val="20000"/>
              </a:spcBef>
              <a:spcAft>
                <a:spcPct val="0"/>
              </a:spcAft>
              <a:buChar char="»"/>
              <a:defRPr sz="24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a:lstStyle>
          <a:p>
            <a:r>
              <a:rPr lang="en-US" sz="2000" kern="0" dirty="0"/>
              <a:t>FPC Inner Conductor wall is 4 mm thicker &amp; 1.5 mm shorter</a:t>
            </a:r>
          </a:p>
        </p:txBody>
      </p:sp>
      <p:sp>
        <p:nvSpPr>
          <p:cNvPr id="9" name="Content Placeholder 2"/>
          <p:cNvSpPr txBox="1">
            <a:spLocks/>
          </p:cNvSpPr>
          <p:nvPr/>
        </p:nvSpPr>
        <p:spPr bwMode="auto">
          <a:xfrm>
            <a:off x="6288982" y="853569"/>
            <a:ext cx="4498759"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400">
                <a:solidFill>
                  <a:schemeClr val="tx1"/>
                </a:solidFill>
                <a:latin typeface="+mn-lt"/>
              </a:defRPr>
            </a:lvl4pPr>
            <a:lvl5pPr marL="2057400" indent="-228600" algn="l" rtl="0" eaLnBrk="1" fontAlgn="base" hangingPunct="1">
              <a:spcBef>
                <a:spcPct val="20000"/>
              </a:spcBef>
              <a:spcAft>
                <a:spcPct val="0"/>
              </a:spcAft>
              <a:buChar char="»"/>
              <a:defRPr sz="24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a:lstStyle>
          <a:p>
            <a:r>
              <a:rPr lang="en-US" sz="2200" kern="0" dirty="0"/>
              <a:t>End cans - ASME Code Compliant</a:t>
            </a:r>
          </a:p>
        </p:txBody>
      </p:sp>
      <p:pic>
        <p:nvPicPr>
          <p:cNvPr id="10" name="Picture 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81964" y="1635739"/>
            <a:ext cx="4221443" cy="1676400"/>
          </a:xfrm>
          <a:prstGeom prst="rect">
            <a:avLst/>
          </a:prstGeom>
        </p:spPr>
      </p:pic>
    </p:spTree>
    <p:extLst>
      <p:ext uri="{BB962C8B-B14F-4D97-AF65-F5344CB8AC3E}">
        <p14:creationId xmlns:p14="http://schemas.microsoft.com/office/powerpoint/2010/main" val="15081393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5531"/>
          </a:xfrm>
        </p:spPr>
        <p:txBody>
          <a:bodyPr/>
          <a:lstStyle/>
          <a:p>
            <a:r>
              <a:rPr lang="en-US" dirty="0"/>
              <a:t>Design – Incremental Improvements</a:t>
            </a:r>
          </a:p>
        </p:txBody>
      </p:sp>
      <p:sp>
        <p:nvSpPr>
          <p:cNvPr id="3" name="Content Placeholder 2"/>
          <p:cNvSpPr>
            <a:spLocks noGrp="1"/>
          </p:cNvSpPr>
          <p:nvPr>
            <p:ph idx="1"/>
          </p:nvPr>
        </p:nvSpPr>
        <p:spPr>
          <a:xfrm>
            <a:off x="429767" y="901291"/>
            <a:ext cx="11430000" cy="5530506"/>
          </a:xfrm>
        </p:spPr>
        <p:txBody>
          <a:bodyPr/>
          <a:lstStyle/>
          <a:p>
            <a:pPr marL="0" indent="0">
              <a:lnSpc>
                <a:spcPct val="100000"/>
              </a:lnSpc>
              <a:buNone/>
            </a:pPr>
            <a:r>
              <a:rPr lang="en-US" sz="2600" dirty="0"/>
              <a:t>As the design effort progressed, a comprehensive list of changes, modifications and improvements was maintained</a:t>
            </a:r>
          </a:p>
          <a:p>
            <a:pPr>
              <a:lnSpc>
                <a:spcPct val="100000"/>
              </a:lnSpc>
            </a:pPr>
            <a:r>
              <a:rPr lang="en-US" sz="2600" dirty="0"/>
              <a:t>Driven by the new requirements for the PPU HB CM</a:t>
            </a:r>
          </a:p>
          <a:p>
            <a:pPr lvl="1">
              <a:lnSpc>
                <a:spcPct val="100000"/>
              </a:lnSpc>
            </a:pPr>
            <a:r>
              <a:rPr lang="en-US" sz="2200" dirty="0"/>
              <a:t>Eliminating features associated with HOMs – connectors and ports</a:t>
            </a:r>
          </a:p>
          <a:p>
            <a:pPr lvl="1">
              <a:lnSpc>
                <a:spcPct val="100000"/>
              </a:lnSpc>
            </a:pPr>
            <a:r>
              <a:rPr lang="en-US" sz="2200" dirty="0"/>
              <a:t>Removing holes in magnetic shielding for piezo actuators</a:t>
            </a:r>
          </a:p>
          <a:p>
            <a:pPr>
              <a:lnSpc>
                <a:spcPct val="100000"/>
              </a:lnSpc>
            </a:pPr>
            <a:r>
              <a:rPr lang="en-US" sz="2600" dirty="0"/>
              <a:t>Improving components (examples)</a:t>
            </a:r>
          </a:p>
          <a:p>
            <a:pPr lvl="1">
              <a:lnSpc>
                <a:spcPct val="100000"/>
              </a:lnSpc>
            </a:pPr>
            <a:r>
              <a:rPr lang="en-US" sz="2200" dirty="0"/>
              <a:t>Upgraded to CERNOX temperature sensors</a:t>
            </a:r>
          </a:p>
          <a:p>
            <a:pPr lvl="1">
              <a:lnSpc>
                <a:spcPct val="100000"/>
              </a:lnSpc>
            </a:pPr>
            <a:r>
              <a:rPr lang="en-US" sz="2200" dirty="0"/>
              <a:t>ASME code-compliant relief valves</a:t>
            </a:r>
          </a:p>
          <a:p>
            <a:pPr>
              <a:lnSpc>
                <a:spcPct val="100000"/>
              </a:lnSpc>
            </a:pPr>
            <a:r>
              <a:rPr lang="en-US" sz="2600" dirty="0"/>
              <a:t>Improving assembly methods</a:t>
            </a:r>
          </a:p>
          <a:p>
            <a:pPr lvl="1">
              <a:lnSpc>
                <a:spcPct val="100000"/>
              </a:lnSpc>
            </a:pPr>
            <a:r>
              <a:rPr lang="en-US" sz="2200" dirty="0"/>
              <a:t>Modified warm to cold bellows and warm beam pipe assemblies to accommodate installation in cleanroom and improved clean assembly</a:t>
            </a:r>
          </a:p>
          <a:p>
            <a:pPr lvl="1">
              <a:lnSpc>
                <a:spcPct val="100000"/>
              </a:lnSpc>
            </a:pPr>
            <a:r>
              <a:rPr lang="en-US" sz="2200" dirty="0"/>
              <a:t>Added bellows and additional rotatable flanges in end cans to allow position adjustment of the bayonets at final assembly</a:t>
            </a:r>
          </a:p>
        </p:txBody>
      </p:sp>
      <p:sp>
        <p:nvSpPr>
          <p:cNvPr id="4" name="Rectangle: Rounded Corners 3">
            <a:extLst>
              <a:ext uri="{FF2B5EF4-FFF2-40B4-BE49-F238E27FC236}">
                <a16:creationId xmlns:a16="http://schemas.microsoft.com/office/drawing/2014/main" id="{D16D645E-69B6-4527-AF2A-D3F76FEFAB0A}"/>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1</a:t>
            </a:r>
            <a:endParaRPr lang="en-US" b="1" dirty="0">
              <a:solidFill>
                <a:schemeClr val="bg1"/>
              </a:solidFill>
            </a:endParaRPr>
          </a:p>
        </p:txBody>
      </p:sp>
    </p:spTree>
    <p:extLst>
      <p:ext uri="{BB962C8B-B14F-4D97-AF65-F5344CB8AC3E}">
        <p14:creationId xmlns:p14="http://schemas.microsoft.com/office/powerpoint/2010/main" val="8228020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 Cavities and FPCs</a:t>
            </a:r>
          </a:p>
        </p:txBody>
      </p:sp>
      <p:sp>
        <p:nvSpPr>
          <p:cNvPr id="3" name="Content Placeholder 2"/>
          <p:cNvSpPr>
            <a:spLocks noGrp="1"/>
          </p:cNvSpPr>
          <p:nvPr>
            <p:ph idx="1"/>
          </p:nvPr>
        </p:nvSpPr>
        <p:spPr/>
        <p:txBody>
          <a:bodyPr/>
          <a:lstStyle/>
          <a:p>
            <a:r>
              <a:rPr lang="en-US" sz="2400" dirty="0"/>
              <a:t>805 MHz Cavities, FPC inner conductor with window, and FPC outer conductor are provided by SNS</a:t>
            </a:r>
          </a:p>
          <a:p>
            <a:r>
              <a:rPr lang="en-US" sz="2400" dirty="0"/>
              <a:t>30 Cavities will arrive from the vendor ready for VTA testing</a:t>
            </a:r>
          </a:p>
          <a:p>
            <a:r>
              <a:rPr lang="en-US" sz="2400" dirty="0"/>
              <a:t>The FPC inner and outer conductor will be RF vacuum conditioned at SNS and delivered to JLab ready to install in a cavity string</a:t>
            </a:r>
          </a:p>
        </p:txBody>
      </p:sp>
      <p:grpSp>
        <p:nvGrpSpPr>
          <p:cNvPr id="8" name="Group 7"/>
          <p:cNvGrpSpPr/>
          <p:nvPr/>
        </p:nvGrpSpPr>
        <p:grpSpPr>
          <a:xfrm>
            <a:off x="5334520" y="3114118"/>
            <a:ext cx="6555913" cy="3093554"/>
            <a:chOff x="4122753" y="3114118"/>
            <a:chExt cx="4916935" cy="3093554"/>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22753" y="3114118"/>
              <a:ext cx="4916935" cy="2799138"/>
            </a:xfrm>
            <a:prstGeom prst="rect">
              <a:avLst/>
            </a:prstGeom>
          </p:spPr>
        </p:pic>
        <p:sp>
          <p:nvSpPr>
            <p:cNvPr id="7" name="TextBox 6"/>
            <p:cNvSpPr txBox="1"/>
            <p:nvPr/>
          </p:nvSpPr>
          <p:spPr>
            <a:xfrm>
              <a:off x="6490007" y="5930673"/>
              <a:ext cx="2405154" cy="276999"/>
            </a:xfrm>
            <a:prstGeom prst="rect">
              <a:avLst/>
            </a:prstGeom>
            <a:noFill/>
          </p:spPr>
          <p:txBody>
            <a:bodyPr wrap="square" rtlCol="0">
              <a:spAutoFit/>
            </a:bodyPr>
            <a:lstStyle/>
            <a:p>
              <a:r>
                <a:rPr lang="en-US" sz="1200" dirty="0"/>
                <a:t>J. Mammosser TTC presentation</a:t>
              </a:r>
            </a:p>
          </p:txBody>
        </p:sp>
      </p:grpSp>
      <p:grpSp>
        <p:nvGrpSpPr>
          <p:cNvPr id="10" name="Group 9"/>
          <p:cNvGrpSpPr/>
          <p:nvPr/>
        </p:nvGrpSpPr>
        <p:grpSpPr>
          <a:xfrm>
            <a:off x="945136" y="3476947"/>
            <a:ext cx="4389383" cy="2653556"/>
            <a:chOff x="308919" y="3492273"/>
            <a:chExt cx="3691970" cy="2653556"/>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0783" y="3492273"/>
              <a:ext cx="3570106" cy="2281646"/>
            </a:xfrm>
            <a:prstGeom prst="rect">
              <a:avLst/>
            </a:prstGeom>
          </p:spPr>
        </p:pic>
        <p:sp>
          <p:nvSpPr>
            <p:cNvPr id="9" name="TextBox 8"/>
            <p:cNvSpPr txBox="1"/>
            <p:nvPr/>
          </p:nvSpPr>
          <p:spPr>
            <a:xfrm>
              <a:off x="308919" y="5407165"/>
              <a:ext cx="2801674" cy="738664"/>
            </a:xfrm>
            <a:prstGeom prst="rect">
              <a:avLst/>
            </a:prstGeom>
            <a:noFill/>
          </p:spPr>
          <p:txBody>
            <a:bodyPr wrap="square" rtlCol="0">
              <a:spAutoFit/>
            </a:bodyPr>
            <a:lstStyle/>
            <a:p>
              <a:r>
                <a:rPr lang="en-US" sz="1400" dirty="0"/>
                <a:t>High Beta cavity with flanges assembly from vendor</a:t>
              </a:r>
            </a:p>
            <a:p>
              <a:r>
                <a:rPr lang="en-US" sz="1400" dirty="0"/>
                <a:t>104211800-M8U-8330-A001 </a:t>
              </a:r>
            </a:p>
          </p:txBody>
        </p:sp>
      </p:grpSp>
      <p:sp>
        <p:nvSpPr>
          <p:cNvPr id="11" name="Rectangle: Rounded Corners 3">
            <a:extLst>
              <a:ext uri="{FF2B5EF4-FFF2-40B4-BE49-F238E27FC236}">
                <a16:creationId xmlns:a16="http://schemas.microsoft.com/office/drawing/2014/main" id="{D16D645E-69B6-4527-AF2A-D3F76FEFAB0A}"/>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1</a:t>
            </a:r>
            <a:endParaRPr lang="en-US" b="1" dirty="0">
              <a:solidFill>
                <a:schemeClr val="bg1"/>
              </a:solidFill>
            </a:endParaRPr>
          </a:p>
        </p:txBody>
      </p:sp>
    </p:spTree>
    <p:extLst>
      <p:ext uri="{BB962C8B-B14F-4D97-AF65-F5344CB8AC3E}">
        <p14:creationId xmlns:p14="http://schemas.microsoft.com/office/powerpoint/2010/main" val="1267489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 Space Frame &amp; Thermal Shield Assembly</a:t>
            </a:r>
          </a:p>
        </p:txBody>
      </p:sp>
      <p:sp>
        <p:nvSpPr>
          <p:cNvPr id="3" name="Content Placeholder 2"/>
          <p:cNvSpPr>
            <a:spLocks noGrp="1"/>
          </p:cNvSpPr>
          <p:nvPr>
            <p:ph idx="1"/>
          </p:nvPr>
        </p:nvSpPr>
        <p:spPr>
          <a:xfrm>
            <a:off x="448055" y="950976"/>
            <a:ext cx="8196483" cy="5358384"/>
          </a:xfrm>
        </p:spPr>
        <p:txBody>
          <a:bodyPr/>
          <a:lstStyle/>
          <a:p>
            <a:r>
              <a:rPr lang="en-US" sz="2400" dirty="0"/>
              <a:t>Thermal shield installed in spaceframe</a:t>
            </a:r>
          </a:p>
          <a:p>
            <a:r>
              <a:rPr lang="en-US" sz="2400" dirty="0"/>
              <a:t>MLI (not shown)</a:t>
            </a:r>
          </a:p>
          <a:p>
            <a:r>
              <a:rPr lang="en-US" sz="2400" dirty="0"/>
              <a:t>Cavity string aligned in space frame using nitronic rods</a:t>
            </a:r>
          </a:p>
          <a:p>
            <a:r>
              <a:rPr lang="en-US" sz="2400" dirty="0"/>
              <a:t>Warm magnetic shield around space frame </a:t>
            </a:r>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33933" y="837419"/>
            <a:ext cx="2957446" cy="2141599"/>
          </a:xfrm>
          <a:prstGeom prst="rect">
            <a:avLst/>
          </a:prstGeom>
        </p:spPr>
      </p:pic>
      <p:cxnSp>
        <p:nvCxnSpPr>
          <p:cNvPr id="21" name="Straight Arrow Connector 20"/>
          <p:cNvCxnSpPr>
            <a:cxnSpLocks/>
          </p:cNvCxnSpPr>
          <p:nvPr/>
        </p:nvCxnSpPr>
        <p:spPr>
          <a:xfrm flipV="1">
            <a:off x="7704498" y="2048581"/>
            <a:ext cx="1788658" cy="110957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a:off x="311801" y="2987470"/>
            <a:ext cx="11481585" cy="3459456"/>
            <a:chOff x="233850" y="2987470"/>
            <a:chExt cx="8611189" cy="3459456"/>
          </a:xfrm>
        </p:grpSpPr>
        <p:pic>
          <p:nvPicPr>
            <p:cNvPr id="6" name="Picture 3" descr="M:\srfdpt\Henry-2010\SNS PPU\images 31jan19\sfts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3038" y="3134553"/>
              <a:ext cx="8382001" cy="2044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M:\srfdpt\Henry-2010\SNS PPU\images 31jan19\sfts4.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8919" y="4604623"/>
              <a:ext cx="8467726" cy="184230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13758" y="3000526"/>
              <a:ext cx="1363393" cy="369332"/>
            </a:xfrm>
            <a:prstGeom prst="rect">
              <a:avLst/>
            </a:prstGeom>
            <a:noFill/>
          </p:spPr>
          <p:txBody>
            <a:bodyPr wrap="square" rtlCol="0">
              <a:spAutoFit/>
            </a:bodyPr>
            <a:lstStyle/>
            <a:p>
              <a:r>
                <a:rPr lang="en-US" dirty="0"/>
                <a:t>Spaceframe</a:t>
              </a:r>
            </a:p>
          </p:txBody>
        </p:sp>
        <p:cxnSp>
          <p:nvCxnSpPr>
            <p:cNvPr id="10" name="Straight Arrow Connector 9"/>
            <p:cNvCxnSpPr/>
            <p:nvPr/>
          </p:nvCxnSpPr>
          <p:spPr>
            <a:xfrm>
              <a:off x="1507787" y="3369858"/>
              <a:ext cx="311285" cy="20992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387175" y="3008008"/>
              <a:ext cx="1661292" cy="369332"/>
            </a:xfrm>
            <a:prstGeom prst="rect">
              <a:avLst/>
            </a:prstGeom>
            <a:noFill/>
          </p:spPr>
          <p:txBody>
            <a:bodyPr wrap="square" rtlCol="0">
              <a:spAutoFit/>
            </a:bodyPr>
            <a:lstStyle/>
            <a:p>
              <a:r>
                <a:rPr lang="en-US" dirty="0"/>
                <a:t>Nitronic rods</a:t>
              </a:r>
            </a:p>
          </p:txBody>
        </p:sp>
        <p:sp>
          <p:nvSpPr>
            <p:cNvPr id="14" name="TextBox 13"/>
            <p:cNvSpPr txBox="1"/>
            <p:nvPr/>
          </p:nvSpPr>
          <p:spPr>
            <a:xfrm>
              <a:off x="233850" y="4516762"/>
              <a:ext cx="1089233" cy="646331"/>
            </a:xfrm>
            <a:prstGeom prst="rect">
              <a:avLst/>
            </a:prstGeom>
            <a:noFill/>
          </p:spPr>
          <p:txBody>
            <a:bodyPr wrap="square" rtlCol="0">
              <a:spAutoFit/>
            </a:bodyPr>
            <a:lstStyle/>
            <a:p>
              <a:r>
                <a:rPr lang="en-US" dirty="0"/>
                <a:t>Magnetic shield</a:t>
              </a:r>
            </a:p>
          </p:txBody>
        </p:sp>
        <p:sp>
          <p:nvSpPr>
            <p:cNvPr id="15" name="TextBox 14"/>
            <p:cNvSpPr txBox="1"/>
            <p:nvPr/>
          </p:nvSpPr>
          <p:spPr>
            <a:xfrm>
              <a:off x="2468191" y="2987470"/>
              <a:ext cx="1621995" cy="369332"/>
            </a:xfrm>
            <a:prstGeom prst="rect">
              <a:avLst/>
            </a:prstGeom>
            <a:noFill/>
          </p:spPr>
          <p:txBody>
            <a:bodyPr wrap="square" rtlCol="0">
              <a:spAutoFit/>
            </a:bodyPr>
            <a:lstStyle/>
            <a:p>
              <a:r>
                <a:rPr lang="en-US" dirty="0"/>
                <a:t>Thermal shield</a:t>
              </a:r>
            </a:p>
          </p:txBody>
        </p:sp>
        <p:cxnSp>
          <p:nvCxnSpPr>
            <p:cNvPr id="16" name="Straight Arrow Connector 15"/>
            <p:cNvCxnSpPr/>
            <p:nvPr/>
          </p:nvCxnSpPr>
          <p:spPr>
            <a:xfrm>
              <a:off x="3507259" y="3262047"/>
              <a:ext cx="471085" cy="61370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5778373" y="3158156"/>
              <a:ext cx="846163" cy="31666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093896" y="4752067"/>
              <a:ext cx="458375" cy="20992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sp>
        <p:nvSpPr>
          <p:cNvPr id="17" name="Rectangle: Rounded Corners 3">
            <a:extLst>
              <a:ext uri="{FF2B5EF4-FFF2-40B4-BE49-F238E27FC236}">
                <a16:creationId xmlns:a16="http://schemas.microsoft.com/office/drawing/2014/main" id="{D16D645E-69B6-4527-AF2A-D3F76FEFAB0A}"/>
              </a:ext>
            </a:extLst>
          </p:cNvPr>
          <p:cNvSpPr/>
          <p:nvPr/>
        </p:nvSpPr>
        <p:spPr>
          <a:xfrm>
            <a:off x="10386174"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1</a:t>
            </a:r>
            <a:endParaRPr lang="en-US" b="1" dirty="0">
              <a:solidFill>
                <a:schemeClr val="bg1"/>
              </a:solidFill>
            </a:endParaRPr>
          </a:p>
        </p:txBody>
      </p:sp>
    </p:spTree>
    <p:extLst>
      <p:ext uri="{BB962C8B-B14F-4D97-AF65-F5344CB8AC3E}">
        <p14:creationId xmlns:p14="http://schemas.microsoft.com/office/powerpoint/2010/main" val="12098723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Clean Room Assembly</a:t>
            </a:r>
          </a:p>
        </p:txBody>
      </p:sp>
      <p:sp>
        <p:nvSpPr>
          <p:cNvPr id="3" name="Content Placeholder 2"/>
          <p:cNvSpPr>
            <a:spLocks noGrp="1"/>
          </p:cNvSpPr>
          <p:nvPr>
            <p:ph idx="1"/>
          </p:nvPr>
        </p:nvSpPr>
        <p:spPr/>
        <p:txBody>
          <a:bodyPr>
            <a:normAutofit/>
          </a:bodyPr>
          <a:lstStyle/>
          <a:p>
            <a:r>
              <a:rPr lang="en-US" sz="2000" dirty="0"/>
              <a:t>Cavities are installed in helium vessel at JLab</a:t>
            </a:r>
          </a:p>
          <a:p>
            <a:r>
              <a:rPr lang="en-US" sz="2000" dirty="0"/>
              <a:t>Four Cavity with helium vessel to a string</a:t>
            </a:r>
          </a:p>
          <a:p>
            <a:pPr lvl="1"/>
            <a:r>
              <a:rPr lang="en-US" sz="1800" dirty="0"/>
              <a:t> </a:t>
            </a:r>
            <a:r>
              <a:rPr lang="en-US" sz="1800" dirty="0">
                <a:solidFill>
                  <a:srgbClr val="0070C0"/>
                </a:solidFill>
              </a:rPr>
              <a:t>One with liquid level probes </a:t>
            </a:r>
          </a:p>
          <a:p>
            <a:r>
              <a:rPr lang="en-US" sz="2000" dirty="0"/>
              <a:t>FPC assembly</a:t>
            </a:r>
          </a:p>
          <a:p>
            <a:r>
              <a:rPr lang="en-US" sz="2000" dirty="0"/>
              <a:t>Field Probes</a:t>
            </a:r>
          </a:p>
          <a:p>
            <a:r>
              <a:rPr lang="en-US" sz="2000" dirty="0"/>
              <a:t>Beamline bellows between cavities</a:t>
            </a:r>
          </a:p>
          <a:p>
            <a:r>
              <a:rPr lang="en-US" sz="2000" dirty="0"/>
              <a:t>Metal seal gate valves at ends</a:t>
            </a:r>
          </a:p>
          <a:p>
            <a:r>
              <a:rPr lang="en-US" sz="2000" dirty="0"/>
              <a:t>Warm to cold transition bellows</a:t>
            </a:r>
          </a:p>
          <a:p>
            <a:pPr lvl="1"/>
            <a:r>
              <a:rPr lang="en-US" sz="1800" dirty="0">
                <a:solidFill>
                  <a:srgbClr val="0070C0"/>
                </a:solidFill>
              </a:rPr>
              <a:t>Temporary vacuum pumping on the return end (not shown)</a:t>
            </a:r>
          </a:p>
          <a:p>
            <a:endParaRPr lang="en-US" dirty="0"/>
          </a:p>
        </p:txBody>
      </p:sp>
      <p:grpSp>
        <p:nvGrpSpPr>
          <p:cNvPr id="26" name="Group 25"/>
          <p:cNvGrpSpPr/>
          <p:nvPr/>
        </p:nvGrpSpPr>
        <p:grpSpPr>
          <a:xfrm>
            <a:off x="294078" y="3958247"/>
            <a:ext cx="11786625" cy="2252286"/>
            <a:chOff x="89410" y="4089097"/>
            <a:chExt cx="9027351" cy="2452013"/>
          </a:xfrm>
        </p:grpSpPr>
        <p:pic>
          <p:nvPicPr>
            <p:cNvPr id="7" name="Picture 3" descr="M:\srfdpt\Henry-2010\SNS PPU\images 31jan19\clean room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410" y="4265056"/>
              <a:ext cx="8754540" cy="172275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680498" y="5650391"/>
              <a:ext cx="1444395" cy="697972"/>
            </a:xfrm>
            <a:prstGeom prst="rect">
              <a:avLst/>
            </a:prstGeom>
            <a:noFill/>
          </p:spPr>
          <p:txBody>
            <a:bodyPr wrap="square" rtlCol="0">
              <a:spAutoFit/>
            </a:bodyPr>
            <a:lstStyle/>
            <a:p>
              <a:r>
                <a:rPr lang="en-US" dirty="0"/>
                <a:t>Beam line bellows</a:t>
              </a:r>
            </a:p>
          </p:txBody>
        </p:sp>
        <p:cxnSp>
          <p:nvCxnSpPr>
            <p:cNvPr id="9" name="Straight Arrow Connector 8"/>
            <p:cNvCxnSpPr>
              <a:stCxn id="8" idx="0"/>
            </p:cNvCxnSpPr>
            <p:nvPr/>
          </p:nvCxnSpPr>
          <p:spPr>
            <a:xfrm flipV="1">
              <a:off x="4402696" y="5176210"/>
              <a:ext cx="63984" cy="47418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69582" y="5635295"/>
              <a:ext cx="1923918" cy="697972"/>
            </a:xfrm>
            <a:prstGeom prst="rect">
              <a:avLst/>
            </a:prstGeom>
            <a:noFill/>
          </p:spPr>
          <p:txBody>
            <a:bodyPr wrap="square" rtlCol="0">
              <a:spAutoFit/>
            </a:bodyPr>
            <a:lstStyle/>
            <a:p>
              <a:r>
                <a:rPr lang="en-US" dirty="0"/>
                <a:t>Warm to cold beam line bellows</a:t>
              </a:r>
            </a:p>
          </p:txBody>
        </p:sp>
        <p:sp>
          <p:nvSpPr>
            <p:cNvPr id="13" name="TextBox 12"/>
            <p:cNvSpPr txBox="1"/>
            <p:nvPr/>
          </p:nvSpPr>
          <p:spPr>
            <a:xfrm>
              <a:off x="7192843" y="5544007"/>
              <a:ext cx="1923918" cy="997103"/>
            </a:xfrm>
            <a:prstGeom prst="rect">
              <a:avLst/>
            </a:prstGeom>
            <a:noFill/>
          </p:spPr>
          <p:txBody>
            <a:bodyPr wrap="square" rtlCol="0">
              <a:spAutoFit/>
            </a:bodyPr>
            <a:lstStyle/>
            <a:p>
              <a:r>
                <a:rPr lang="en-US" dirty="0"/>
                <a:t>Warm to cold beam line bellows w Ion pump</a:t>
              </a:r>
            </a:p>
          </p:txBody>
        </p:sp>
        <p:cxnSp>
          <p:nvCxnSpPr>
            <p:cNvPr id="14" name="Straight Arrow Connector 13"/>
            <p:cNvCxnSpPr/>
            <p:nvPr/>
          </p:nvCxnSpPr>
          <p:spPr>
            <a:xfrm flipV="1">
              <a:off x="8510408" y="5161113"/>
              <a:ext cx="63984" cy="47418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361329" y="5186821"/>
              <a:ext cx="63984" cy="47418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535960" y="4089097"/>
              <a:ext cx="1444395" cy="398841"/>
            </a:xfrm>
            <a:prstGeom prst="rect">
              <a:avLst/>
            </a:prstGeom>
            <a:noFill/>
          </p:spPr>
          <p:txBody>
            <a:bodyPr wrap="square" rtlCol="0">
              <a:spAutoFit/>
            </a:bodyPr>
            <a:lstStyle/>
            <a:p>
              <a:r>
                <a:rPr lang="en-US" dirty="0"/>
                <a:t>Gate valve</a:t>
              </a:r>
            </a:p>
          </p:txBody>
        </p:sp>
        <p:cxnSp>
          <p:nvCxnSpPr>
            <p:cNvPr id="17" name="Straight Arrow Connector 16"/>
            <p:cNvCxnSpPr>
              <a:stCxn id="16" idx="2"/>
            </p:cNvCxnSpPr>
            <p:nvPr/>
          </p:nvCxnSpPr>
          <p:spPr>
            <a:xfrm>
              <a:off x="8258157" y="4487938"/>
              <a:ext cx="136406" cy="29671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123036" y="5987810"/>
              <a:ext cx="1444395" cy="398841"/>
            </a:xfrm>
            <a:prstGeom prst="rect">
              <a:avLst/>
            </a:prstGeom>
            <a:noFill/>
          </p:spPr>
          <p:txBody>
            <a:bodyPr wrap="square" rtlCol="0">
              <a:spAutoFit/>
            </a:bodyPr>
            <a:lstStyle/>
            <a:p>
              <a:r>
                <a:rPr lang="en-US" dirty="0"/>
                <a:t>FPC assembly</a:t>
              </a:r>
            </a:p>
          </p:txBody>
        </p:sp>
        <p:cxnSp>
          <p:nvCxnSpPr>
            <p:cNvPr id="20" name="Straight Arrow Connector 19"/>
            <p:cNvCxnSpPr/>
            <p:nvPr/>
          </p:nvCxnSpPr>
          <p:spPr>
            <a:xfrm flipV="1">
              <a:off x="5709684" y="5674792"/>
              <a:ext cx="153695" cy="33087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7310462" y="887078"/>
            <a:ext cx="4770241" cy="2740389"/>
            <a:chOff x="5482846" y="887077"/>
            <a:chExt cx="3577681" cy="2740389"/>
          </a:xfrm>
        </p:grpSpPr>
        <p:grpSp>
          <p:nvGrpSpPr>
            <p:cNvPr id="25" name="Group 24"/>
            <p:cNvGrpSpPr/>
            <p:nvPr/>
          </p:nvGrpSpPr>
          <p:grpSpPr>
            <a:xfrm>
              <a:off x="5482846" y="1238469"/>
              <a:ext cx="3577681" cy="2388997"/>
              <a:chOff x="5195616" y="1238469"/>
              <a:chExt cx="3577681" cy="2388997"/>
            </a:xfrm>
          </p:grpSpPr>
          <p:pic>
            <p:nvPicPr>
              <p:cNvPr id="6" name="Picture 4" descr="M:\srfdpt\Henry-2010\SNS PPU\images 31jan19\heves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354320" y="1238469"/>
                <a:ext cx="3418977" cy="179622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6192683" y="2981135"/>
                <a:ext cx="1758085" cy="646331"/>
              </a:xfrm>
              <a:prstGeom prst="rect">
                <a:avLst/>
              </a:prstGeom>
              <a:noFill/>
            </p:spPr>
            <p:txBody>
              <a:bodyPr wrap="square" rtlCol="0">
                <a:spAutoFit/>
              </a:bodyPr>
              <a:lstStyle/>
              <a:p>
                <a:r>
                  <a:rPr lang="en-US" dirty="0"/>
                  <a:t>Cavity in helium vessel (24” OD)</a:t>
                </a:r>
              </a:p>
            </p:txBody>
          </p:sp>
          <p:sp>
            <p:nvSpPr>
              <p:cNvPr id="23" name="TextBox 22"/>
              <p:cNvSpPr txBox="1"/>
              <p:nvPr/>
            </p:nvSpPr>
            <p:spPr>
              <a:xfrm>
                <a:off x="5195616" y="2564100"/>
                <a:ext cx="1205224" cy="369332"/>
              </a:xfrm>
              <a:prstGeom prst="rect">
                <a:avLst/>
              </a:prstGeom>
              <a:noFill/>
            </p:spPr>
            <p:txBody>
              <a:bodyPr wrap="square" rtlCol="0">
                <a:spAutoFit/>
              </a:bodyPr>
              <a:lstStyle/>
              <a:p>
                <a:r>
                  <a:rPr lang="en-US" dirty="0"/>
                  <a:t>Field Probe</a:t>
                </a:r>
              </a:p>
            </p:txBody>
          </p:sp>
          <p:cxnSp>
            <p:nvCxnSpPr>
              <p:cNvPr id="24" name="Straight Arrow Connector 23"/>
              <p:cNvCxnSpPr/>
              <p:nvPr/>
            </p:nvCxnSpPr>
            <p:spPr>
              <a:xfrm flipV="1">
                <a:off x="5555527" y="2301736"/>
                <a:ext cx="153695" cy="33087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cxnSp>
          <p:nvCxnSpPr>
            <p:cNvPr id="10" name="Straight Arrow Connector 9"/>
            <p:cNvCxnSpPr/>
            <p:nvPr/>
          </p:nvCxnSpPr>
          <p:spPr>
            <a:xfrm>
              <a:off x="5780618" y="1220954"/>
              <a:ext cx="3145564"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923067" y="887077"/>
              <a:ext cx="855942" cy="338554"/>
            </a:xfrm>
            <a:prstGeom prst="rect">
              <a:avLst/>
            </a:prstGeom>
            <a:noFill/>
          </p:spPr>
          <p:txBody>
            <a:bodyPr wrap="square" rtlCol="0">
              <a:spAutoFit/>
            </a:bodyPr>
            <a:lstStyle/>
            <a:p>
              <a:r>
                <a:rPr lang="en-US" sz="1600" dirty="0"/>
                <a:t>1.29 m</a:t>
              </a:r>
            </a:p>
          </p:txBody>
        </p:sp>
      </p:grpSp>
      <p:sp>
        <p:nvSpPr>
          <p:cNvPr id="28" name="Rectangle: Rounded Corners 6">
            <a:extLst>
              <a:ext uri="{FF2B5EF4-FFF2-40B4-BE49-F238E27FC236}">
                <a16:creationId xmlns:a16="http://schemas.microsoft.com/office/drawing/2014/main" id="{11104C44-87CF-4B56-8209-68D8C33ED214}"/>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1</a:t>
            </a:r>
            <a:endParaRPr lang="en-US" b="1" dirty="0">
              <a:solidFill>
                <a:schemeClr val="bg1"/>
              </a:solidFill>
            </a:endParaRPr>
          </a:p>
        </p:txBody>
      </p:sp>
    </p:spTree>
    <p:extLst>
      <p:ext uri="{BB962C8B-B14F-4D97-AF65-F5344CB8AC3E}">
        <p14:creationId xmlns:p14="http://schemas.microsoft.com/office/powerpoint/2010/main" val="8230131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Helium Circuits (P&amp;ID 109100501-R8U 8200 P001)</a:t>
            </a:r>
          </a:p>
        </p:txBody>
      </p:sp>
      <p:sp>
        <p:nvSpPr>
          <p:cNvPr id="3" name="Content Placeholder 2"/>
          <p:cNvSpPr>
            <a:spLocks noGrp="1"/>
          </p:cNvSpPr>
          <p:nvPr>
            <p:ph idx="1"/>
          </p:nvPr>
        </p:nvSpPr>
        <p:spPr/>
        <p:txBody>
          <a:bodyPr>
            <a:normAutofit/>
          </a:bodyPr>
          <a:lstStyle/>
          <a:p>
            <a:pPr marL="0" indent="0">
              <a:buNone/>
            </a:pPr>
            <a:r>
              <a:rPr lang="en-US" sz="2000" dirty="0"/>
              <a:t>Simplified Version</a:t>
            </a:r>
          </a:p>
        </p:txBody>
      </p:sp>
      <p:grpSp>
        <p:nvGrpSpPr>
          <p:cNvPr id="6" name="Group 5"/>
          <p:cNvGrpSpPr/>
          <p:nvPr/>
        </p:nvGrpSpPr>
        <p:grpSpPr>
          <a:xfrm>
            <a:off x="385307" y="1319917"/>
            <a:ext cx="11474459" cy="4989443"/>
            <a:chOff x="288981" y="1319917"/>
            <a:chExt cx="8474664" cy="4883319"/>
          </a:xfrm>
        </p:grpSpPr>
        <p:grpSp>
          <p:nvGrpSpPr>
            <p:cNvPr id="70" name="Group 69"/>
            <p:cNvGrpSpPr/>
            <p:nvPr/>
          </p:nvGrpSpPr>
          <p:grpSpPr>
            <a:xfrm>
              <a:off x="288981" y="1319917"/>
              <a:ext cx="8474664" cy="4883319"/>
              <a:chOff x="288981" y="1319917"/>
              <a:chExt cx="8474664" cy="4883319"/>
            </a:xfrm>
          </p:grpSpPr>
          <p:grpSp>
            <p:nvGrpSpPr>
              <p:cNvPr id="55" name="Group 54"/>
              <p:cNvGrpSpPr/>
              <p:nvPr/>
            </p:nvGrpSpPr>
            <p:grpSpPr>
              <a:xfrm>
                <a:off x="292183" y="1319917"/>
                <a:ext cx="8213956" cy="4883319"/>
                <a:chOff x="292183" y="1319917"/>
                <a:chExt cx="8213956" cy="4883319"/>
              </a:xfrm>
            </p:grpSpPr>
            <p:pic>
              <p:nvPicPr>
                <p:cNvPr id="19" name="Picture 1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4733" y="1319917"/>
                  <a:ext cx="6840305" cy="4883319"/>
                </a:xfrm>
                <a:prstGeom prst="rect">
                  <a:avLst/>
                </a:prstGeom>
              </p:spPr>
            </p:pic>
            <p:sp>
              <p:nvSpPr>
                <p:cNvPr id="42" name="TextBox 41"/>
                <p:cNvSpPr txBox="1"/>
                <p:nvPr/>
              </p:nvSpPr>
              <p:spPr>
                <a:xfrm>
                  <a:off x="769654" y="3119421"/>
                  <a:ext cx="416257" cy="369332"/>
                </a:xfrm>
                <a:prstGeom prst="rect">
                  <a:avLst/>
                </a:prstGeom>
                <a:solidFill>
                  <a:schemeClr val="bg1"/>
                </a:solidFill>
              </p:spPr>
              <p:txBody>
                <a:bodyPr wrap="square" rtlCol="0">
                  <a:spAutoFit/>
                </a:bodyPr>
                <a:lstStyle/>
                <a:p>
                  <a:r>
                    <a:rPr lang="en-US" sz="900" dirty="0"/>
                    <a:t>185 PSIG</a:t>
                  </a:r>
                </a:p>
              </p:txBody>
            </p:sp>
            <p:sp>
              <p:nvSpPr>
                <p:cNvPr id="43" name="TextBox 42"/>
                <p:cNvSpPr txBox="1"/>
                <p:nvPr/>
              </p:nvSpPr>
              <p:spPr>
                <a:xfrm>
                  <a:off x="7756589" y="4143641"/>
                  <a:ext cx="709994" cy="230832"/>
                </a:xfrm>
                <a:prstGeom prst="rect">
                  <a:avLst/>
                </a:prstGeom>
                <a:noFill/>
              </p:spPr>
              <p:txBody>
                <a:bodyPr wrap="square" rtlCol="0">
                  <a:spAutoFit/>
                </a:bodyPr>
                <a:lstStyle/>
                <a:p>
                  <a:r>
                    <a:rPr lang="en-US" sz="900" dirty="0"/>
                    <a:t>60 PSIA</a:t>
                  </a:r>
                </a:p>
              </p:txBody>
            </p:sp>
            <p:sp>
              <p:nvSpPr>
                <p:cNvPr id="44" name="TextBox 43"/>
                <p:cNvSpPr txBox="1"/>
                <p:nvPr/>
              </p:nvSpPr>
              <p:spPr>
                <a:xfrm>
                  <a:off x="7720349" y="3511551"/>
                  <a:ext cx="499768" cy="230832"/>
                </a:xfrm>
                <a:prstGeom prst="rect">
                  <a:avLst/>
                </a:prstGeom>
                <a:solidFill>
                  <a:schemeClr val="bg1"/>
                </a:solidFill>
              </p:spPr>
              <p:txBody>
                <a:bodyPr wrap="square" rtlCol="0">
                  <a:spAutoFit/>
                </a:bodyPr>
                <a:lstStyle/>
                <a:p>
                  <a:r>
                    <a:rPr lang="en-US" sz="900" dirty="0"/>
                    <a:t>17 PSID</a:t>
                  </a:r>
                </a:p>
              </p:txBody>
            </p:sp>
            <p:cxnSp>
              <p:nvCxnSpPr>
                <p:cNvPr id="45" name="Straight Arrow Connector 44"/>
                <p:cNvCxnSpPr/>
                <p:nvPr/>
              </p:nvCxnSpPr>
              <p:spPr>
                <a:xfrm flipH="1" flipV="1">
                  <a:off x="6932428" y="3256412"/>
                  <a:ext cx="863718" cy="955771"/>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44" idx="1"/>
                </p:cNvCxnSpPr>
                <p:nvPr/>
              </p:nvCxnSpPr>
              <p:spPr>
                <a:xfrm flipH="1" flipV="1">
                  <a:off x="7167917" y="3216847"/>
                  <a:ext cx="552432" cy="410120"/>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7854080" y="2804687"/>
                  <a:ext cx="652059" cy="646331"/>
                </a:xfrm>
                <a:prstGeom prst="rect">
                  <a:avLst/>
                </a:prstGeom>
                <a:solidFill>
                  <a:schemeClr val="bg1"/>
                </a:solidFill>
              </p:spPr>
              <p:txBody>
                <a:bodyPr wrap="square" rtlCol="0">
                  <a:spAutoFit/>
                </a:bodyPr>
                <a:lstStyle/>
                <a:p>
                  <a:r>
                    <a:rPr lang="en-US" sz="1200" dirty="0"/>
                    <a:t>Cool down valve</a:t>
                  </a:r>
                </a:p>
              </p:txBody>
            </p:sp>
            <p:cxnSp>
              <p:nvCxnSpPr>
                <p:cNvPr id="48" name="Straight Arrow Connector 47"/>
                <p:cNvCxnSpPr>
                  <a:stCxn id="47" idx="1"/>
                </p:cNvCxnSpPr>
                <p:nvPr/>
              </p:nvCxnSpPr>
              <p:spPr>
                <a:xfrm flipH="1" flipV="1">
                  <a:off x="7389628" y="3106958"/>
                  <a:ext cx="464452" cy="20895"/>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365551" y="4008521"/>
                  <a:ext cx="683185" cy="461665"/>
                </a:xfrm>
                <a:prstGeom prst="rect">
                  <a:avLst/>
                </a:prstGeom>
                <a:solidFill>
                  <a:schemeClr val="bg1"/>
                </a:solidFill>
              </p:spPr>
              <p:txBody>
                <a:bodyPr wrap="square" rtlCol="0">
                  <a:spAutoFit/>
                </a:bodyPr>
                <a:lstStyle/>
                <a:p>
                  <a:r>
                    <a:rPr lang="en-US" sz="1200" dirty="0"/>
                    <a:t>Primary JT valve</a:t>
                  </a:r>
                </a:p>
              </p:txBody>
            </p:sp>
            <p:sp>
              <p:nvSpPr>
                <p:cNvPr id="50" name="TextBox 49"/>
                <p:cNvSpPr txBox="1"/>
                <p:nvPr/>
              </p:nvSpPr>
              <p:spPr>
                <a:xfrm>
                  <a:off x="292183" y="2481522"/>
                  <a:ext cx="829920" cy="461665"/>
                </a:xfrm>
                <a:prstGeom prst="rect">
                  <a:avLst/>
                </a:prstGeom>
                <a:solidFill>
                  <a:schemeClr val="bg1"/>
                </a:solidFill>
              </p:spPr>
              <p:txBody>
                <a:bodyPr wrap="square" rtlCol="0">
                  <a:spAutoFit/>
                </a:bodyPr>
                <a:lstStyle/>
                <a:p>
                  <a:r>
                    <a:rPr lang="en-US" sz="1200" dirty="0"/>
                    <a:t>FPC circuit control valve</a:t>
                  </a:r>
                </a:p>
              </p:txBody>
            </p:sp>
            <p:cxnSp>
              <p:nvCxnSpPr>
                <p:cNvPr id="51" name="Straight Arrow Connector 50"/>
                <p:cNvCxnSpPr/>
                <p:nvPr/>
              </p:nvCxnSpPr>
              <p:spPr>
                <a:xfrm>
                  <a:off x="977782" y="2929584"/>
                  <a:ext cx="819172" cy="189837"/>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916761" y="4239354"/>
                  <a:ext cx="786628" cy="39406"/>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grpSp>
          <p:sp>
            <p:nvSpPr>
              <p:cNvPr id="58" name="TextBox 57"/>
              <p:cNvSpPr txBox="1"/>
              <p:nvPr/>
            </p:nvSpPr>
            <p:spPr>
              <a:xfrm>
                <a:off x="288981" y="1600854"/>
                <a:ext cx="829920" cy="461665"/>
              </a:xfrm>
              <a:prstGeom prst="rect">
                <a:avLst/>
              </a:prstGeom>
              <a:solidFill>
                <a:schemeClr val="bg1"/>
              </a:solidFill>
            </p:spPr>
            <p:txBody>
              <a:bodyPr wrap="square" rtlCol="0">
                <a:spAutoFit/>
              </a:bodyPr>
              <a:lstStyle/>
              <a:p>
                <a:r>
                  <a:rPr lang="en-US" sz="1200" dirty="0"/>
                  <a:t>Primary Supply</a:t>
                </a:r>
              </a:p>
            </p:txBody>
          </p:sp>
          <p:cxnSp>
            <p:nvCxnSpPr>
              <p:cNvPr id="59" name="Straight Arrow Connector 58"/>
              <p:cNvCxnSpPr/>
              <p:nvPr/>
            </p:nvCxnSpPr>
            <p:spPr>
              <a:xfrm>
                <a:off x="900489" y="1889634"/>
                <a:ext cx="715660" cy="462775"/>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428399" y="4970758"/>
                <a:ext cx="829920" cy="276999"/>
              </a:xfrm>
              <a:prstGeom prst="rect">
                <a:avLst/>
              </a:prstGeom>
              <a:solidFill>
                <a:schemeClr val="bg1"/>
              </a:solidFill>
            </p:spPr>
            <p:txBody>
              <a:bodyPr wrap="square" rtlCol="0">
                <a:spAutoFit/>
              </a:bodyPr>
              <a:lstStyle/>
              <a:p>
                <a:r>
                  <a:rPr lang="en-US" sz="1200" dirty="0"/>
                  <a:t>Shield Circuit</a:t>
                </a:r>
              </a:p>
            </p:txBody>
          </p:sp>
          <p:cxnSp>
            <p:nvCxnSpPr>
              <p:cNvPr id="62" name="Straight Arrow Connector 61"/>
              <p:cNvCxnSpPr/>
              <p:nvPr/>
            </p:nvCxnSpPr>
            <p:spPr>
              <a:xfrm flipV="1">
                <a:off x="977782" y="4778829"/>
                <a:ext cx="409586" cy="322869"/>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8111586" y="2221062"/>
                <a:ext cx="652059" cy="276999"/>
              </a:xfrm>
              <a:prstGeom prst="rect">
                <a:avLst/>
              </a:prstGeom>
              <a:solidFill>
                <a:schemeClr val="bg1"/>
              </a:solidFill>
            </p:spPr>
            <p:txBody>
              <a:bodyPr wrap="square" rtlCol="0">
                <a:spAutoFit/>
              </a:bodyPr>
              <a:lstStyle/>
              <a:p>
                <a:r>
                  <a:rPr lang="en-US" sz="1200" dirty="0"/>
                  <a:t>2K Return</a:t>
                </a:r>
              </a:p>
            </p:txBody>
          </p:sp>
          <p:cxnSp>
            <p:nvCxnSpPr>
              <p:cNvPr id="68" name="Straight Arrow Connector 67"/>
              <p:cNvCxnSpPr/>
              <p:nvPr/>
            </p:nvCxnSpPr>
            <p:spPr>
              <a:xfrm flipH="1">
                <a:off x="6667500" y="2434893"/>
                <a:ext cx="1444086" cy="440635"/>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grpSp>
        <p:sp>
          <p:nvSpPr>
            <p:cNvPr id="5" name="Rectangle 4"/>
            <p:cNvSpPr/>
            <p:nvPr/>
          </p:nvSpPr>
          <p:spPr>
            <a:xfrm>
              <a:off x="1616149" y="4669036"/>
              <a:ext cx="445733" cy="9233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Rectangle: Rounded Corners 6">
            <a:extLst>
              <a:ext uri="{FF2B5EF4-FFF2-40B4-BE49-F238E27FC236}">
                <a16:creationId xmlns:a16="http://schemas.microsoft.com/office/drawing/2014/main" id="{11104C44-87CF-4B56-8209-68D8C33ED214}"/>
              </a:ext>
            </a:extLst>
          </p:cNvPr>
          <p:cNvSpPr/>
          <p:nvPr/>
        </p:nvSpPr>
        <p:spPr>
          <a:xfrm>
            <a:off x="10123517" y="375486"/>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1</a:t>
            </a:r>
            <a:endParaRPr lang="en-US" b="1" dirty="0">
              <a:solidFill>
                <a:schemeClr val="bg1"/>
              </a:solidFill>
            </a:endParaRPr>
          </a:p>
        </p:txBody>
      </p:sp>
    </p:spTree>
    <p:extLst>
      <p:ext uri="{BB962C8B-B14F-4D97-AF65-F5344CB8AC3E}">
        <p14:creationId xmlns:p14="http://schemas.microsoft.com/office/powerpoint/2010/main" val="7288264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534049" y="2732210"/>
            <a:ext cx="11098212" cy="3680067"/>
            <a:chOff x="400536" y="2667682"/>
            <a:chExt cx="8323659" cy="3680067"/>
          </a:xfrm>
        </p:grpSpPr>
        <p:pic>
          <p:nvPicPr>
            <p:cNvPr id="6" name="Picture 2" descr="M:\srfdpt\Henry-2010\SNS PPU\images 31jan19\cold mass1.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99098" y="2860765"/>
              <a:ext cx="8125097" cy="19748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srfdpt\Henry-2010\SNS PPU\images 31jan19\cold mass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31222" y="4550699"/>
              <a:ext cx="8133807" cy="17970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233760" y="4249077"/>
              <a:ext cx="1363393" cy="584775"/>
            </a:xfrm>
            <a:prstGeom prst="rect">
              <a:avLst/>
            </a:prstGeom>
            <a:noFill/>
          </p:spPr>
          <p:txBody>
            <a:bodyPr wrap="square" rtlCol="0">
              <a:spAutoFit/>
            </a:bodyPr>
            <a:lstStyle/>
            <a:p>
              <a:r>
                <a:rPr lang="en-US" sz="1600" dirty="0"/>
                <a:t>FPC vacuum bellows</a:t>
              </a:r>
            </a:p>
          </p:txBody>
        </p:sp>
        <p:cxnSp>
          <p:nvCxnSpPr>
            <p:cNvPr id="9" name="Straight Arrow Connector 8"/>
            <p:cNvCxnSpPr/>
            <p:nvPr/>
          </p:nvCxnSpPr>
          <p:spPr>
            <a:xfrm flipH="1" flipV="1">
              <a:off x="6936272" y="4332494"/>
              <a:ext cx="332521" cy="23974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00536" y="4332494"/>
              <a:ext cx="1089233" cy="584775"/>
            </a:xfrm>
            <a:prstGeom prst="rect">
              <a:avLst/>
            </a:prstGeom>
            <a:noFill/>
          </p:spPr>
          <p:txBody>
            <a:bodyPr wrap="square" rtlCol="0">
              <a:spAutoFit/>
            </a:bodyPr>
            <a:lstStyle/>
            <a:p>
              <a:r>
                <a:rPr lang="en-US" sz="1600" dirty="0"/>
                <a:t>Magnetic shield</a:t>
              </a:r>
            </a:p>
          </p:txBody>
        </p:sp>
        <p:cxnSp>
          <p:nvCxnSpPr>
            <p:cNvPr id="11" name="Straight Arrow Connector 10"/>
            <p:cNvCxnSpPr/>
            <p:nvPr/>
          </p:nvCxnSpPr>
          <p:spPr>
            <a:xfrm>
              <a:off x="1093896" y="4672759"/>
              <a:ext cx="458375" cy="28688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845701" y="2667682"/>
              <a:ext cx="1741833" cy="338554"/>
            </a:xfrm>
            <a:prstGeom prst="rect">
              <a:avLst/>
            </a:prstGeom>
            <a:noFill/>
          </p:spPr>
          <p:txBody>
            <a:bodyPr wrap="square" rtlCol="0">
              <a:spAutoFit/>
            </a:bodyPr>
            <a:lstStyle/>
            <a:p>
              <a:r>
                <a:rPr lang="en-US" sz="1600" dirty="0"/>
                <a:t>Header bellows</a:t>
              </a:r>
            </a:p>
          </p:txBody>
        </p:sp>
        <p:sp>
          <p:nvSpPr>
            <p:cNvPr id="16" name="TextBox 15"/>
            <p:cNvSpPr txBox="1"/>
            <p:nvPr/>
          </p:nvSpPr>
          <p:spPr>
            <a:xfrm>
              <a:off x="4114587" y="5976325"/>
              <a:ext cx="3396556" cy="338554"/>
            </a:xfrm>
            <a:prstGeom prst="rect">
              <a:avLst/>
            </a:prstGeom>
            <a:noFill/>
          </p:spPr>
          <p:txBody>
            <a:bodyPr wrap="square" rtlCol="0">
              <a:spAutoFit/>
            </a:bodyPr>
            <a:lstStyle/>
            <a:p>
              <a:r>
                <a:rPr lang="en-US" sz="1600" dirty="0"/>
                <a:t>HX supply and return helium lines</a:t>
              </a:r>
            </a:p>
          </p:txBody>
        </p:sp>
        <p:cxnSp>
          <p:nvCxnSpPr>
            <p:cNvPr id="17" name="Straight Arrow Connector 16"/>
            <p:cNvCxnSpPr>
              <a:stCxn id="16" idx="1"/>
            </p:cNvCxnSpPr>
            <p:nvPr/>
          </p:nvCxnSpPr>
          <p:spPr>
            <a:xfrm flipH="1" flipV="1">
              <a:off x="3612293" y="5767435"/>
              <a:ext cx="502294" cy="37816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4" idx="2"/>
            </p:cNvCxnSpPr>
            <p:nvPr/>
          </p:nvCxnSpPr>
          <p:spPr>
            <a:xfrm flipH="1">
              <a:off x="4635538" y="3006236"/>
              <a:ext cx="81080" cy="25630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508063" y="4181367"/>
              <a:ext cx="1815051" cy="338554"/>
            </a:xfrm>
            <a:prstGeom prst="rect">
              <a:avLst/>
            </a:prstGeom>
            <a:noFill/>
          </p:spPr>
          <p:txBody>
            <a:bodyPr wrap="square" rtlCol="0">
              <a:spAutoFit/>
            </a:bodyPr>
            <a:lstStyle/>
            <a:p>
              <a:r>
                <a:rPr lang="en-US" sz="1600" dirty="0"/>
                <a:t>Coupler circuit</a:t>
              </a:r>
            </a:p>
          </p:txBody>
        </p:sp>
        <p:cxnSp>
          <p:nvCxnSpPr>
            <p:cNvPr id="29" name="Straight Arrow Connector 28"/>
            <p:cNvCxnSpPr/>
            <p:nvPr/>
          </p:nvCxnSpPr>
          <p:spPr>
            <a:xfrm flipH="1" flipV="1">
              <a:off x="2917371" y="3868551"/>
              <a:ext cx="651460" cy="48026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a:t>Cold Mass Assembly</a:t>
            </a:r>
          </a:p>
        </p:txBody>
      </p:sp>
      <p:sp>
        <p:nvSpPr>
          <p:cNvPr id="3" name="Content Placeholder 2"/>
          <p:cNvSpPr>
            <a:spLocks noGrp="1"/>
          </p:cNvSpPr>
          <p:nvPr>
            <p:ph idx="1"/>
          </p:nvPr>
        </p:nvSpPr>
        <p:spPr>
          <a:xfrm>
            <a:off x="448055" y="950976"/>
            <a:ext cx="8465424" cy="5358384"/>
          </a:xfrm>
        </p:spPr>
        <p:txBody>
          <a:bodyPr>
            <a:normAutofit/>
          </a:bodyPr>
          <a:lstStyle/>
          <a:p>
            <a:r>
              <a:rPr lang="en-US" sz="2000" dirty="0"/>
              <a:t>2K header bellows and lower liquid level flex hoses between helium vessels</a:t>
            </a:r>
          </a:p>
          <a:p>
            <a:r>
              <a:rPr lang="en-US" sz="2000" dirty="0"/>
              <a:t>~5k coupler circuit + HX supply and return lines</a:t>
            </a:r>
          </a:p>
          <a:p>
            <a:r>
              <a:rPr lang="en-US" sz="2000" dirty="0"/>
              <a:t>FPC vacuum vessel bellows</a:t>
            </a:r>
          </a:p>
          <a:p>
            <a:r>
              <a:rPr lang="en-US" sz="2000" dirty="0"/>
              <a:t>Tuners</a:t>
            </a:r>
          </a:p>
          <a:p>
            <a:r>
              <a:rPr lang="en-US" sz="2000" dirty="0"/>
              <a:t>MLI (not shown)</a:t>
            </a:r>
          </a:p>
          <a:p>
            <a:r>
              <a:rPr lang="en-US" sz="2000" dirty="0"/>
              <a:t>Cold magnetic shielding</a:t>
            </a:r>
          </a:p>
          <a:p>
            <a:pPr marL="0" indent="0">
              <a:buNone/>
            </a:pPr>
            <a:endParaRPr lang="en-US" dirty="0"/>
          </a:p>
        </p:txBody>
      </p:sp>
      <p:grpSp>
        <p:nvGrpSpPr>
          <p:cNvPr id="22" name="Group 21"/>
          <p:cNvGrpSpPr/>
          <p:nvPr/>
        </p:nvGrpSpPr>
        <p:grpSpPr>
          <a:xfrm>
            <a:off x="7762612" y="511798"/>
            <a:ext cx="4109793" cy="2646600"/>
            <a:chOff x="5821958" y="511798"/>
            <a:chExt cx="3082345" cy="2646600"/>
          </a:xfrm>
        </p:grpSpPr>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26128" y="511798"/>
              <a:ext cx="2178175" cy="2646600"/>
            </a:xfrm>
            <a:prstGeom prst="rect">
              <a:avLst/>
            </a:prstGeom>
          </p:spPr>
        </p:pic>
        <p:sp>
          <p:nvSpPr>
            <p:cNvPr id="26" name="TextBox 25"/>
            <p:cNvSpPr txBox="1"/>
            <p:nvPr/>
          </p:nvSpPr>
          <p:spPr>
            <a:xfrm>
              <a:off x="5821959" y="2523500"/>
              <a:ext cx="1363393" cy="338554"/>
            </a:xfrm>
            <a:prstGeom prst="rect">
              <a:avLst/>
            </a:prstGeom>
            <a:noFill/>
          </p:spPr>
          <p:txBody>
            <a:bodyPr wrap="square" rtlCol="0">
              <a:spAutoFit/>
            </a:bodyPr>
            <a:lstStyle/>
            <a:p>
              <a:r>
                <a:rPr lang="en-US" sz="1600" dirty="0"/>
                <a:t>Flex lines</a:t>
              </a:r>
            </a:p>
          </p:txBody>
        </p:sp>
        <p:cxnSp>
          <p:nvCxnSpPr>
            <p:cNvPr id="27" name="Straight Arrow Connector 26"/>
            <p:cNvCxnSpPr/>
            <p:nvPr/>
          </p:nvCxnSpPr>
          <p:spPr>
            <a:xfrm flipV="1">
              <a:off x="6915491" y="2455418"/>
              <a:ext cx="595652" cy="2156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821958" y="2059330"/>
              <a:ext cx="1363393" cy="338554"/>
            </a:xfrm>
            <a:prstGeom prst="rect">
              <a:avLst/>
            </a:prstGeom>
            <a:noFill/>
          </p:spPr>
          <p:txBody>
            <a:bodyPr wrap="square" rtlCol="0">
              <a:spAutoFit/>
            </a:bodyPr>
            <a:lstStyle/>
            <a:p>
              <a:r>
                <a:rPr lang="en-US" sz="1600" dirty="0"/>
                <a:t>Tuner</a:t>
              </a:r>
            </a:p>
          </p:txBody>
        </p:sp>
        <p:cxnSp>
          <p:nvCxnSpPr>
            <p:cNvPr id="24" name="Straight Arrow Connector 23"/>
            <p:cNvCxnSpPr/>
            <p:nvPr/>
          </p:nvCxnSpPr>
          <p:spPr>
            <a:xfrm flipV="1">
              <a:off x="6589700" y="1709057"/>
              <a:ext cx="758157" cy="50690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5" name="Rectangle: Rounded Corners 6">
            <a:extLst>
              <a:ext uri="{FF2B5EF4-FFF2-40B4-BE49-F238E27FC236}">
                <a16:creationId xmlns:a16="http://schemas.microsoft.com/office/drawing/2014/main" id="{11104C44-87CF-4B56-8209-68D8C33ED214}"/>
              </a:ext>
            </a:extLst>
          </p:cNvPr>
          <p:cNvSpPr/>
          <p:nvPr/>
        </p:nvSpPr>
        <p:spPr>
          <a:xfrm>
            <a:off x="10280724" y="124371"/>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1</a:t>
            </a:r>
            <a:endParaRPr lang="en-US" b="1" dirty="0">
              <a:solidFill>
                <a:schemeClr val="bg1"/>
              </a:solidFill>
            </a:endParaRPr>
          </a:p>
        </p:txBody>
      </p:sp>
    </p:spTree>
    <p:extLst>
      <p:ext uri="{BB962C8B-B14F-4D97-AF65-F5344CB8AC3E}">
        <p14:creationId xmlns:p14="http://schemas.microsoft.com/office/powerpoint/2010/main" val="30595409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 Cryomodule Assembly</a:t>
            </a:r>
          </a:p>
        </p:txBody>
      </p:sp>
      <p:sp>
        <p:nvSpPr>
          <p:cNvPr id="3" name="Content Placeholder 2"/>
          <p:cNvSpPr>
            <a:spLocks noGrp="1"/>
          </p:cNvSpPr>
          <p:nvPr>
            <p:ph idx="1"/>
          </p:nvPr>
        </p:nvSpPr>
        <p:spPr>
          <a:xfrm>
            <a:off x="448055" y="950976"/>
            <a:ext cx="7116955" cy="5358384"/>
          </a:xfrm>
        </p:spPr>
        <p:txBody>
          <a:bodyPr>
            <a:normAutofit/>
          </a:bodyPr>
          <a:lstStyle/>
          <a:p>
            <a:r>
              <a:rPr lang="en-US" sz="2400" dirty="0"/>
              <a:t>Vacuum Vessel</a:t>
            </a:r>
          </a:p>
          <a:p>
            <a:r>
              <a:rPr lang="en-US" sz="2400" dirty="0"/>
              <a:t>Supply and Return End Cans</a:t>
            </a:r>
          </a:p>
          <a:p>
            <a:r>
              <a:rPr lang="en-US" sz="2400" dirty="0"/>
              <a:t>Finish helium circuit piping with valves</a:t>
            </a:r>
          </a:p>
          <a:p>
            <a:r>
              <a:rPr lang="en-US" sz="2400" dirty="0"/>
              <a:t>Add thermal shield, warm magnetic shields and MLI to both ends inside vacuum vessel</a:t>
            </a:r>
          </a:p>
          <a:p>
            <a:r>
              <a:rPr lang="en-US" sz="2400" dirty="0"/>
              <a:t>Beam pipes with valves and vacuum pump</a:t>
            </a:r>
          </a:p>
          <a:p>
            <a:r>
              <a:rPr lang="en-US" sz="2400" dirty="0"/>
              <a:t>Exterior coupler tubing</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08046" y="591585"/>
            <a:ext cx="3834124" cy="2987435"/>
          </a:xfrm>
          <a:prstGeom prst="rect">
            <a:avLst/>
          </a:prstGeom>
        </p:spPr>
      </p:pic>
      <p:sp>
        <p:nvSpPr>
          <p:cNvPr id="8" name="TextBox 7"/>
          <p:cNvSpPr txBox="1"/>
          <p:nvPr/>
        </p:nvSpPr>
        <p:spPr>
          <a:xfrm>
            <a:off x="7525871" y="3544661"/>
            <a:ext cx="3998472" cy="305630"/>
          </a:xfrm>
          <a:prstGeom prst="rect">
            <a:avLst/>
          </a:prstGeom>
          <a:noFill/>
        </p:spPr>
        <p:txBody>
          <a:bodyPr wrap="square" rtlCol="0">
            <a:spAutoFit/>
          </a:bodyPr>
          <a:lstStyle/>
          <a:p>
            <a:pPr algn="ctr"/>
            <a:r>
              <a:rPr lang="en-US" sz="1600" dirty="0"/>
              <a:t>Supply end view with internal piping</a:t>
            </a:r>
          </a:p>
        </p:txBody>
      </p:sp>
      <p:grpSp>
        <p:nvGrpSpPr>
          <p:cNvPr id="26" name="Group 25"/>
          <p:cNvGrpSpPr/>
          <p:nvPr/>
        </p:nvGrpSpPr>
        <p:grpSpPr>
          <a:xfrm>
            <a:off x="458623" y="3896285"/>
            <a:ext cx="11591532" cy="2456901"/>
            <a:chOff x="308919" y="3804186"/>
            <a:chExt cx="8693649" cy="2456901"/>
          </a:xfrm>
        </p:grpSpPr>
        <p:grpSp>
          <p:nvGrpSpPr>
            <p:cNvPr id="22" name="Group 21"/>
            <p:cNvGrpSpPr/>
            <p:nvPr/>
          </p:nvGrpSpPr>
          <p:grpSpPr>
            <a:xfrm>
              <a:off x="308919" y="3804186"/>
              <a:ext cx="8693649" cy="2456901"/>
              <a:chOff x="308919" y="3804186"/>
              <a:chExt cx="8693649" cy="2456901"/>
            </a:xfrm>
          </p:grpSpPr>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8919" y="3804186"/>
                <a:ext cx="8693649" cy="2456901"/>
              </a:xfrm>
              <a:prstGeom prst="rect">
                <a:avLst/>
              </a:prstGeom>
            </p:spPr>
          </p:pic>
          <p:sp>
            <p:nvSpPr>
              <p:cNvPr id="11" name="TextBox 10"/>
              <p:cNvSpPr txBox="1"/>
              <p:nvPr/>
            </p:nvSpPr>
            <p:spPr>
              <a:xfrm>
                <a:off x="308919" y="3901072"/>
                <a:ext cx="1074387" cy="646331"/>
              </a:xfrm>
              <a:prstGeom prst="rect">
                <a:avLst/>
              </a:prstGeom>
              <a:noFill/>
            </p:spPr>
            <p:txBody>
              <a:bodyPr wrap="square" rtlCol="0">
                <a:spAutoFit/>
              </a:bodyPr>
              <a:lstStyle/>
              <a:p>
                <a:r>
                  <a:rPr lang="en-US" dirty="0"/>
                  <a:t>Supply end can</a:t>
                </a:r>
              </a:p>
            </p:txBody>
          </p:sp>
          <p:sp>
            <p:nvSpPr>
              <p:cNvPr id="12" name="TextBox 11"/>
              <p:cNvSpPr txBox="1"/>
              <p:nvPr/>
            </p:nvSpPr>
            <p:spPr>
              <a:xfrm>
                <a:off x="6186846" y="3902804"/>
                <a:ext cx="1726709" cy="369332"/>
              </a:xfrm>
              <a:prstGeom prst="rect">
                <a:avLst/>
              </a:prstGeom>
              <a:noFill/>
            </p:spPr>
            <p:txBody>
              <a:bodyPr wrap="square" rtlCol="0">
                <a:spAutoFit/>
              </a:bodyPr>
              <a:lstStyle/>
              <a:p>
                <a:r>
                  <a:rPr lang="en-US" dirty="0"/>
                  <a:t>Return end can</a:t>
                </a:r>
              </a:p>
            </p:txBody>
          </p:sp>
          <p:sp>
            <p:nvSpPr>
              <p:cNvPr id="13" name="TextBox 12"/>
              <p:cNvSpPr txBox="1"/>
              <p:nvPr/>
            </p:nvSpPr>
            <p:spPr>
              <a:xfrm>
                <a:off x="2202639" y="3958074"/>
                <a:ext cx="3060622" cy="369332"/>
              </a:xfrm>
              <a:prstGeom prst="rect">
                <a:avLst/>
              </a:prstGeom>
              <a:noFill/>
            </p:spPr>
            <p:txBody>
              <a:bodyPr wrap="square" rtlCol="0">
                <a:spAutoFit/>
              </a:bodyPr>
              <a:lstStyle/>
              <a:p>
                <a:r>
                  <a:rPr lang="en-US" dirty="0"/>
                  <a:t>Vacuum vessel (39” shell OD)</a:t>
                </a:r>
              </a:p>
            </p:txBody>
          </p:sp>
          <p:cxnSp>
            <p:nvCxnSpPr>
              <p:cNvPr id="7" name="Straight Arrow Connector 6"/>
              <p:cNvCxnSpPr/>
              <p:nvPr/>
            </p:nvCxnSpPr>
            <p:spPr>
              <a:xfrm>
                <a:off x="1204111" y="5821352"/>
                <a:ext cx="6735778"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576798" y="5544312"/>
                <a:ext cx="2714840" cy="307777"/>
              </a:xfrm>
              <a:prstGeom prst="rect">
                <a:avLst/>
              </a:prstGeom>
              <a:noFill/>
            </p:spPr>
            <p:txBody>
              <a:bodyPr wrap="square" rtlCol="0">
                <a:spAutoFit/>
              </a:bodyPr>
              <a:lstStyle/>
              <a:p>
                <a:r>
                  <a:rPr lang="en-US" sz="1400" dirty="0"/>
                  <a:t>Beam line length (6.291 m)</a:t>
                </a:r>
              </a:p>
            </p:txBody>
          </p:sp>
          <p:sp>
            <p:nvSpPr>
              <p:cNvPr id="16" name="TextBox 15"/>
              <p:cNvSpPr txBox="1"/>
              <p:nvPr/>
            </p:nvSpPr>
            <p:spPr>
              <a:xfrm>
                <a:off x="3633526" y="5831321"/>
                <a:ext cx="2040231" cy="307777"/>
              </a:xfrm>
              <a:prstGeom prst="rect">
                <a:avLst/>
              </a:prstGeom>
              <a:noFill/>
            </p:spPr>
            <p:txBody>
              <a:bodyPr wrap="square" rtlCol="0">
                <a:spAutoFit/>
              </a:bodyPr>
              <a:lstStyle/>
              <a:p>
                <a:r>
                  <a:rPr lang="en-US" sz="1400" dirty="0"/>
                  <a:t>Overall  length (~7.87 m)</a:t>
                </a:r>
              </a:p>
            </p:txBody>
          </p:sp>
          <p:cxnSp>
            <p:nvCxnSpPr>
              <p:cNvPr id="17" name="Straight Arrow Connector 16"/>
              <p:cNvCxnSpPr/>
              <p:nvPr/>
            </p:nvCxnSpPr>
            <p:spPr>
              <a:xfrm>
                <a:off x="446314" y="6095560"/>
                <a:ext cx="8414657"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23" name="Straight Arrow Connector 22"/>
            <p:cNvCxnSpPr/>
            <p:nvPr/>
          </p:nvCxnSpPr>
          <p:spPr>
            <a:xfrm>
              <a:off x="7750629" y="4142740"/>
              <a:ext cx="328354" cy="19319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Rectangle: Rounded Corners 3">
            <a:extLst>
              <a:ext uri="{FF2B5EF4-FFF2-40B4-BE49-F238E27FC236}">
                <a16:creationId xmlns:a16="http://schemas.microsoft.com/office/drawing/2014/main" id="{D16D645E-69B6-4527-AF2A-D3F76FEFAB0A}"/>
              </a:ext>
            </a:extLst>
          </p:cNvPr>
          <p:cNvSpPr/>
          <p:nvPr/>
        </p:nvSpPr>
        <p:spPr>
          <a:xfrm>
            <a:off x="10210824" y="1371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1</a:t>
            </a:r>
            <a:endParaRPr lang="en-US" b="1" dirty="0">
              <a:solidFill>
                <a:schemeClr val="bg1"/>
              </a:solidFill>
            </a:endParaRPr>
          </a:p>
        </p:txBody>
      </p:sp>
    </p:spTree>
    <p:extLst>
      <p:ext uri="{BB962C8B-B14F-4D97-AF65-F5344CB8AC3E}">
        <p14:creationId xmlns:p14="http://schemas.microsoft.com/office/powerpoint/2010/main" val="21409260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Cryomodule Installation</a:t>
            </a:r>
          </a:p>
        </p:txBody>
      </p:sp>
      <p:sp>
        <p:nvSpPr>
          <p:cNvPr id="3" name="Content Placeholder 2"/>
          <p:cNvSpPr>
            <a:spLocks noGrp="1"/>
          </p:cNvSpPr>
          <p:nvPr>
            <p:ph idx="1"/>
          </p:nvPr>
        </p:nvSpPr>
        <p:spPr>
          <a:xfrm>
            <a:off x="448055" y="950976"/>
            <a:ext cx="6573213" cy="5358384"/>
          </a:xfrm>
        </p:spPr>
        <p:txBody>
          <a:bodyPr>
            <a:normAutofit/>
          </a:bodyPr>
          <a:lstStyle/>
          <a:p>
            <a:r>
              <a:rPr lang="en-US" sz="2200" dirty="0"/>
              <a:t>Cryomodule on stands and saddles in tunnel</a:t>
            </a:r>
          </a:p>
          <a:p>
            <a:r>
              <a:rPr lang="en-US" sz="2200" dirty="0"/>
              <a:t>Air side FPC couple and waveguide installed</a:t>
            </a:r>
          </a:p>
          <a:p>
            <a:r>
              <a:rPr lang="en-US" sz="2200" dirty="0"/>
              <a:t>Warm girders between cryomodules</a:t>
            </a:r>
          </a:p>
          <a:p>
            <a:r>
              <a:rPr lang="en-US" sz="2200" dirty="0"/>
              <a:t>All supplied by SNS</a:t>
            </a:r>
          </a:p>
        </p:txBody>
      </p:sp>
      <p:grpSp>
        <p:nvGrpSpPr>
          <p:cNvPr id="27" name="Group 26"/>
          <p:cNvGrpSpPr/>
          <p:nvPr/>
        </p:nvGrpSpPr>
        <p:grpSpPr>
          <a:xfrm>
            <a:off x="165281" y="2822423"/>
            <a:ext cx="11655801" cy="3153645"/>
            <a:chOff x="157906" y="3036403"/>
            <a:chExt cx="8741851" cy="3153645"/>
          </a:xfrm>
        </p:grpSpPr>
        <p:grpSp>
          <p:nvGrpSpPr>
            <p:cNvPr id="13" name="Group 12"/>
            <p:cNvGrpSpPr>
              <a:grpSpLocks noChangeAspect="1"/>
            </p:cNvGrpSpPr>
            <p:nvPr/>
          </p:nvGrpSpPr>
          <p:grpSpPr>
            <a:xfrm>
              <a:off x="157906" y="3036403"/>
              <a:ext cx="8741851" cy="2753938"/>
              <a:chOff x="31446" y="3004228"/>
              <a:chExt cx="8898545" cy="2786113"/>
            </a:xfrm>
          </p:grpSpPr>
          <p:pic>
            <p:nvPicPr>
              <p:cNvPr id="10"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446" y="3004228"/>
                <a:ext cx="8461981" cy="2786113"/>
              </a:xfrm>
              <a:prstGeom prst="rect">
                <a:avLst/>
              </a:prstGeom>
            </p:spPr>
          </p:pic>
          <p:pic>
            <p:nvPicPr>
              <p:cNvPr id="12" name="Picture 11"/>
              <p:cNvPicPr>
                <a:picLocks noChangeAspect="1"/>
              </p:cNvPicPr>
              <p:nvPr/>
            </p:nvPicPr>
            <p:blipFill rotWithShape="1">
              <a:blip r:embed="rId3" cstate="email">
                <a:extLst>
                  <a:ext uri="{28A0092B-C50C-407E-A947-70E740481C1C}">
                    <a14:useLocalDpi xmlns:a14="http://schemas.microsoft.com/office/drawing/2010/main"/>
                  </a:ext>
                </a:extLst>
              </a:blip>
              <a:srcRect l="10891" t="2451" r="2694" b="2136"/>
              <a:stretch/>
            </p:blipFill>
            <p:spPr>
              <a:xfrm>
                <a:off x="8394970" y="3054485"/>
                <a:ext cx="535021" cy="2626468"/>
              </a:xfrm>
              <a:prstGeom prst="rect">
                <a:avLst/>
              </a:prstGeom>
            </p:spPr>
          </p:pic>
        </p:grpSp>
        <p:sp>
          <p:nvSpPr>
            <p:cNvPr id="14" name="TextBox 13"/>
            <p:cNvSpPr txBox="1"/>
            <p:nvPr/>
          </p:nvSpPr>
          <p:spPr>
            <a:xfrm>
              <a:off x="6816753" y="5749530"/>
              <a:ext cx="933856" cy="369332"/>
            </a:xfrm>
            <a:prstGeom prst="rect">
              <a:avLst/>
            </a:prstGeom>
            <a:noFill/>
          </p:spPr>
          <p:txBody>
            <a:bodyPr wrap="square" rtlCol="0">
              <a:spAutoFit/>
            </a:bodyPr>
            <a:lstStyle/>
            <a:p>
              <a:r>
                <a:rPr lang="en-US" dirty="0"/>
                <a:t>Stand</a:t>
              </a:r>
            </a:p>
          </p:txBody>
        </p:sp>
        <p:sp>
          <p:nvSpPr>
            <p:cNvPr id="15" name="TextBox 14"/>
            <p:cNvSpPr txBox="1"/>
            <p:nvPr/>
          </p:nvSpPr>
          <p:spPr>
            <a:xfrm>
              <a:off x="7260076" y="5249853"/>
              <a:ext cx="933856" cy="369332"/>
            </a:xfrm>
            <a:prstGeom prst="rect">
              <a:avLst/>
            </a:prstGeom>
            <a:noFill/>
          </p:spPr>
          <p:txBody>
            <a:bodyPr wrap="square" rtlCol="0">
              <a:spAutoFit/>
            </a:bodyPr>
            <a:lstStyle/>
            <a:p>
              <a:r>
                <a:rPr lang="en-US" dirty="0"/>
                <a:t>Saddle</a:t>
              </a:r>
            </a:p>
          </p:txBody>
        </p:sp>
        <p:sp>
          <p:nvSpPr>
            <p:cNvPr id="16" name="TextBox 15"/>
            <p:cNvSpPr txBox="1"/>
            <p:nvPr/>
          </p:nvSpPr>
          <p:spPr>
            <a:xfrm>
              <a:off x="3563564" y="5543717"/>
              <a:ext cx="2629642" cy="646331"/>
            </a:xfrm>
            <a:prstGeom prst="rect">
              <a:avLst/>
            </a:prstGeom>
            <a:noFill/>
          </p:spPr>
          <p:txBody>
            <a:bodyPr wrap="square" rtlCol="0">
              <a:spAutoFit/>
            </a:bodyPr>
            <a:lstStyle/>
            <a:p>
              <a:r>
                <a:rPr lang="en-US" dirty="0"/>
                <a:t>Air side FPC extensions, doorknobs  and waveguides</a:t>
              </a:r>
            </a:p>
          </p:txBody>
        </p:sp>
        <p:cxnSp>
          <p:nvCxnSpPr>
            <p:cNvPr id="18" name="Straight Arrow Connector 17"/>
            <p:cNvCxnSpPr/>
            <p:nvPr/>
          </p:nvCxnSpPr>
          <p:spPr>
            <a:xfrm flipH="1" flipV="1">
              <a:off x="6636528" y="5543018"/>
              <a:ext cx="193995" cy="22351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4494886" y="5222005"/>
              <a:ext cx="805010" cy="32355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6618540" y="4795737"/>
              <a:ext cx="641536" cy="49967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7095415" y="664187"/>
            <a:ext cx="5420433" cy="2360144"/>
            <a:chOff x="5190452" y="664186"/>
            <a:chExt cx="4065325" cy="2360144"/>
          </a:xfrm>
        </p:grpSpPr>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90452" y="664186"/>
              <a:ext cx="3675359" cy="1993645"/>
            </a:xfrm>
            <a:prstGeom prst="rect">
              <a:avLst/>
            </a:prstGeom>
          </p:spPr>
        </p:pic>
        <p:sp>
          <p:nvSpPr>
            <p:cNvPr id="17" name="TextBox 16"/>
            <p:cNvSpPr txBox="1"/>
            <p:nvPr/>
          </p:nvSpPr>
          <p:spPr>
            <a:xfrm>
              <a:off x="5473595" y="2654998"/>
              <a:ext cx="3782182" cy="369332"/>
            </a:xfrm>
            <a:prstGeom prst="rect">
              <a:avLst/>
            </a:prstGeom>
            <a:noFill/>
          </p:spPr>
          <p:txBody>
            <a:bodyPr wrap="square" rtlCol="0">
              <a:spAutoFit/>
            </a:bodyPr>
            <a:lstStyle/>
            <a:p>
              <a:r>
                <a:rPr lang="en-US" dirty="0"/>
                <a:t>Warm girder between CMs (from ICD)</a:t>
              </a:r>
            </a:p>
          </p:txBody>
        </p:sp>
      </p:grpSp>
      <p:sp>
        <p:nvSpPr>
          <p:cNvPr id="22" name="TextBox 21"/>
          <p:cNvSpPr txBox="1"/>
          <p:nvPr/>
        </p:nvSpPr>
        <p:spPr>
          <a:xfrm>
            <a:off x="1365804" y="5472103"/>
            <a:ext cx="3218221" cy="646331"/>
          </a:xfrm>
          <a:prstGeom prst="rect">
            <a:avLst/>
          </a:prstGeom>
          <a:noFill/>
        </p:spPr>
        <p:txBody>
          <a:bodyPr wrap="square" rtlCol="0">
            <a:spAutoFit/>
          </a:bodyPr>
          <a:lstStyle/>
          <a:p>
            <a:r>
              <a:rPr lang="en-US" dirty="0"/>
              <a:t>FPC exhaust manifold (installed at JLab)</a:t>
            </a:r>
          </a:p>
        </p:txBody>
      </p:sp>
      <p:cxnSp>
        <p:nvCxnSpPr>
          <p:cNvPr id="23" name="Straight Arrow Connector 22"/>
          <p:cNvCxnSpPr/>
          <p:nvPr/>
        </p:nvCxnSpPr>
        <p:spPr>
          <a:xfrm flipV="1">
            <a:off x="4195463" y="4344172"/>
            <a:ext cx="800087" cy="1191379"/>
          </a:xfrm>
          <a:prstGeom prst="straightConnector1">
            <a:avLst/>
          </a:prstGeom>
          <a:ln w="19050">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6">
            <a:extLst>
              <a:ext uri="{FF2B5EF4-FFF2-40B4-BE49-F238E27FC236}">
                <a16:creationId xmlns:a16="http://schemas.microsoft.com/office/drawing/2014/main" id="{11104C44-87CF-4B56-8209-68D8C33ED214}"/>
              </a:ext>
            </a:extLst>
          </p:cNvPr>
          <p:cNvSpPr/>
          <p:nvPr/>
        </p:nvSpPr>
        <p:spPr>
          <a:xfrm>
            <a:off x="10173148" y="17122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1</a:t>
            </a:r>
            <a:endParaRPr lang="en-US" b="1" dirty="0">
              <a:solidFill>
                <a:schemeClr val="bg1"/>
              </a:solidFill>
            </a:endParaRPr>
          </a:p>
        </p:txBody>
      </p:sp>
    </p:spTree>
    <p:extLst>
      <p:ext uri="{BB962C8B-B14F-4D97-AF65-F5344CB8AC3E}">
        <p14:creationId xmlns:p14="http://schemas.microsoft.com/office/powerpoint/2010/main" val="4055695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Organization @ L3</a:t>
            </a:r>
          </a:p>
        </p:txBody>
      </p:sp>
      <p:sp>
        <p:nvSpPr>
          <p:cNvPr id="3" name="Content Placeholder 2"/>
          <p:cNvSpPr>
            <a:spLocks noGrp="1"/>
          </p:cNvSpPr>
          <p:nvPr>
            <p:ph idx="1"/>
          </p:nvPr>
        </p:nvSpPr>
        <p:spPr>
          <a:xfrm>
            <a:off x="448054" y="950976"/>
            <a:ext cx="10098025" cy="5358384"/>
          </a:xfrm>
        </p:spPr>
        <p:txBody>
          <a:bodyPr/>
          <a:lstStyle/>
          <a:p>
            <a:r>
              <a:rPr lang="en-US" dirty="0" err="1"/>
              <a:t>Cryomodules</a:t>
            </a:r>
            <a:r>
              <a:rPr lang="en-US" dirty="0"/>
              <a:t> is a WBS element in SCL Systems </a:t>
            </a:r>
          </a:p>
        </p:txBody>
      </p:sp>
      <p:pic>
        <p:nvPicPr>
          <p:cNvPr id="92" name="Picture 91"/>
          <p:cNvPicPr>
            <a:picLocks noChangeAspect="1"/>
          </p:cNvPicPr>
          <p:nvPr/>
        </p:nvPicPr>
        <p:blipFill rotWithShape="1">
          <a:blip r:embed="rId2" cstate="print">
            <a:extLst>
              <a:ext uri="{28A0092B-C50C-407E-A947-70E740481C1C}">
                <a14:useLocalDpi xmlns:a14="http://schemas.microsoft.com/office/drawing/2010/main"/>
              </a:ext>
            </a:extLst>
          </a:blip>
          <a:srcRect l="12294" t="37688" r="75071" b="18499"/>
          <a:stretch/>
        </p:blipFill>
        <p:spPr>
          <a:xfrm>
            <a:off x="4685210" y="2069656"/>
            <a:ext cx="1863633" cy="4113430"/>
          </a:xfrm>
          <a:prstGeom prst="rect">
            <a:avLst/>
          </a:prstGeom>
        </p:spPr>
      </p:pic>
      <p:sp>
        <p:nvSpPr>
          <p:cNvPr id="181" name="Rectangle: Rounded Corners 5">
            <a:extLst>
              <a:ext uri="{FF2B5EF4-FFF2-40B4-BE49-F238E27FC236}">
                <a16:creationId xmlns:a16="http://schemas.microsoft.com/office/drawing/2014/main" id="{BA86F5B5-1A2C-489B-8E4D-725EC30A3F8C}"/>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a:t>
            </a:r>
            <a:r>
              <a:rPr lang="en-US" b="1" dirty="0">
                <a:solidFill>
                  <a:schemeClr val="bg1"/>
                </a:solidFill>
              </a:rPr>
              <a:t>5</a:t>
            </a:r>
          </a:p>
        </p:txBody>
      </p:sp>
    </p:spTree>
    <p:extLst>
      <p:ext uri="{BB962C8B-B14F-4D97-AF65-F5344CB8AC3E}">
        <p14:creationId xmlns:p14="http://schemas.microsoft.com/office/powerpoint/2010/main" val="27889445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978729"/>
          </a:xfrm>
        </p:spPr>
        <p:txBody>
          <a:bodyPr/>
          <a:lstStyle/>
          <a:p>
            <a:r>
              <a:rPr lang="en-US" dirty="0"/>
              <a:t>Proposed CM Acceptance Criteria @ JLab prior to shipment</a:t>
            </a:r>
          </a:p>
        </p:txBody>
      </p:sp>
      <p:sp>
        <p:nvSpPr>
          <p:cNvPr id="4" name="Rectangle: Rounded Corners 6">
            <a:extLst>
              <a:ext uri="{FF2B5EF4-FFF2-40B4-BE49-F238E27FC236}">
                <a16:creationId xmlns:a16="http://schemas.microsoft.com/office/drawing/2014/main" id="{11104C44-87CF-4B56-8209-68D8C33ED214}"/>
              </a:ext>
            </a:extLst>
          </p:cNvPr>
          <p:cNvSpPr/>
          <p:nvPr/>
        </p:nvSpPr>
        <p:spPr>
          <a:xfrm>
            <a:off x="10217971" y="803113"/>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1</a:t>
            </a:r>
            <a:endParaRPr lang="en-US" b="1" dirty="0">
              <a:solidFill>
                <a:schemeClr val="bg1"/>
              </a:solidFill>
            </a:endParaRPr>
          </a:p>
        </p:txBody>
      </p:sp>
      <p:pic>
        <p:nvPicPr>
          <p:cNvPr id="3" name="Picture 2"/>
          <p:cNvPicPr>
            <a:picLocks noChangeAspect="1"/>
          </p:cNvPicPr>
          <p:nvPr/>
        </p:nvPicPr>
        <p:blipFill>
          <a:blip r:embed="rId2"/>
          <a:stretch>
            <a:fillRect/>
          </a:stretch>
        </p:blipFill>
        <p:spPr>
          <a:xfrm>
            <a:off x="2829468" y="1062318"/>
            <a:ext cx="6358017" cy="5795682"/>
          </a:xfrm>
          <a:prstGeom prst="rect">
            <a:avLst/>
          </a:prstGeom>
        </p:spPr>
      </p:pic>
    </p:spTree>
    <p:extLst>
      <p:ext uri="{BB962C8B-B14F-4D97-AF65-F5344CB8AC3E}">
        <p14:creationId xmlns:p14="http://schemas.microsoft.com/office/powerpoint/2010/main" val="55563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84985" y="1085012"/>
            <a:ext cx="8826329" cy="5379727"/>
          </a:xfrm>
          <a:prstGeom prst="rect">
            <a:avLst/>
          </a:prstGeom>
        </p:spPr>
      </p:pic>
      <p:sp>
        <p:nvSpPr>
          <p:cNvPr id="2" name="Title 1"/>
          <p:cNvSpPr>
            <a:spLocks noGrp="1"/>
          </p:cNvSpPr>
          <p:nvPr>
            <p:ph type="title"/>
          </p:nvPr>
        </p:nvSpPr>
        <p:spPr/>
        <p:txBody>
          <a:bodyPr/>
          <a:lstStyle/>
          <a:p>
            <a:r>
              <a:rPr lang="en-US" dirty="0"/>
              <a:t>Organization @ Jefferson Lab – SNS PPU Project Team</a:t>
            </a:r>
          </a:p>
        </p:txBody>
      </p:sp>
      <p:sp>
        <p:nvSpPr>
          <p:cNvPr id="5" name="Rectangle: Rounded Corners 4">
            <a:extLst>
              <a:ext uri="{FF2B5EF4-FFF2-40B4-BE49-F238E27FC236}">
                <a16:creationId xmlns:a16="http://schemas.microsoft.com/office/drawing/2014/main" id="{5C2F03B9-3360-4531-A4BC-8DC762EED629}"/>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a:t>
            </a:r>
            <a:r>
              <a:rPr lang="en-US" b="1" dirty="0">
                <a:solidFill>
                  <a:schemeClr val="bg1"/>
                </a:solidFill>
              </a:rPr>
              <a:t>5</a:t>
            </a:r>
          </a:p>
        </p:txBody>
      </p:sp>
      <p:sp>
        <p:nvSpPr>
          <p:cNvPr id="6" name="Content Placeholder 2"/>
          <p:cNvSpPr>
            <a:spLocks noGrp="1"/>
          </p:cNvSpPr>
          <p:nvPr>
            <p:ph idx="1"/>
          </p:nvPr>
        </p:nvSpPr>
        <p:spPr>
          <a:xfrm>
            <a:off x="429767" y="813816"/>
            <a:ext cx="9043136" cy="550882"/>
          </a:xfrm>
        </p:spPr>
        <p:txBody>
          <a:bodyPr/>
          <a:lstStyle/>
          <a:p>
            <a:r>
              <a:rPr lang="en-US" sz="2400" dirty="0"/>
              <a:t>JLab Project Team in place since August 2018</a:t>
            </a:r>
          </a:p>
          <a:p>
            <a:endParaRPr lang="en-US" sz="2400" dirty="0"/>
          </a:p>
        </p:txBody>
      </p:sp>
      <p:sp>
        <p:nvSpPr>
          <p:cNvPr id="7" name="Content Placeholder 2"/>
          <p:cNvSpPr txBox="1">
            <a:spLocks/>
          </p:cNvSpPr>
          <p:nvPr/>
        </p:nvSpPr>
        <p:spPr bwMode="auto">
          <a:xfrm>
            <a:off x="6438612" y="4987471"/>
            <a:ext cx="5421155" cy="12060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t>CAM Hand-Off at start of FY21</a:t>
            </a:r>
          </a:p>
          <a:p>
            <a:pPr lvl="1"/>
            <a:r>
              <a:rPr lang="en-US" sz="2000" dirty="0"/>
              <a:t>K. Wilson successfully led Procurement effort</a:t>
            </a:r>
          </a:p>
          <a:p>
            <a:pPr lvl="1"/>
            <a:r>
              <a:rPr lang="en-US" sz="2000" dirty="0"/>
              <a:t>N. </a:t>
            </a:r>
            <a:r>
              <a:rPr lang="en-US" sz="2000" dirty="0" err="1"/>
              <a:t>Huque</a:t>
            </a:r>
            <a:r>
              <a:rPr lang="en-US" sz="2000" dirty="0"/>
              <a:t> leading Assembly, Test and Shipping phases</a:t>
            </a:r>
          </a:p>
        </p:txBody>
      </p:sp>
      <p:sp>
        <p:nvSpPr>
          <p:cNvPr id="8" name="Content Placeholder 2"/>
          <p:cNvSpPr txBox="1">
            <a:spLocks/>
          </p:cNvSpPr>
          <p:nvPr/>
        </p:nvSpPr>
        <p:spPr bwMode="auto">
          <a:xfrm>
            <a:off x="7985029" y="2941855"/>
            <a:ext cx="3964924" cy="7854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t>J. Harris joined as Quality Assurance Representative</a:t>
            </a:r>
          </a:p>
          <a:p>
            <a:endParaRPr lang="en-US" dirty="0"/>
          </a:p>
        </p:txBody>
      </p:sp>
      <p:sp>
        <p:nvSpPr>
          <p:cNvPr id="9" name="Rectangle 8"/>
          <p:cNvSpPr/>
          <p:nvPr/>
        </p:nvSpPr>
        <p:spPr>
          <a:xfrm>
            <a:off x="6735394" y="3354868"/>
            <a:ext cx="1175657" cy="201077"/>
          </a:xfrm>
          <a:prstGeom prst="rect">
            <a:avLst/>
          </a:prstGeom>
          <a:noFill/>
          <a:ln w="381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0" name="Rectangle 9"/>
          <p:cNvSpPr/>
          <p:nvPr/>
        </p:nvSpPr>
        <p:spPr>
          <a:xfrm>
            <a:off x="5492585" y="4383683"/>
            <a:ext cx="1127087" cy="182880"/>
          </a:xfrm>
          <a:prstGeom prst="rect">
            <a:avLst/>
          </a:prstGeom>
          <a:noFill/>
          <a:ln w="381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1" name="Rectangle 10"/>
          <p:cNvSpPr/>
          <p:nvPr/>
        </p:nvSpPr>
        <p:spPr>
          <a:xfrm>
            <a:off x="2966158" y="4385671"/>
            <a:ext cx="1127087" cy="182880"/>
          </a:xfrm>
          <a:prstGeom prst="rect">
            <a:avLst/>
          </a:prstGeom>
          <a:noFill/>
          <a:ln w="381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2" name="Rectangle 11"/>
          <p:cNvSpPr/>
          <p:nvPr/>
        </p:nvSpPr>
        <p:spPr>
          <a:xfrm>
            <a:off x="1791208" y="2865609"/>
            <a:ext cx="1127087" cy="182880"/>
          </a:xfrm>
          <a:prstGeom prst="rect">
            <a:avLst/>
          </a:prstGeom>
          <a:noFill/>
          <a:ln w="381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3" name="Content Placeholder 2"/>
          <p:cNvSpPr txBox="1">
            <a:spLocks/>
          </p:cNvSpPr>
          <p:nvPr/>
        </p:nvSpPr>
        <p:spPr bwMode="auto">
          <a:xfrm>
            <a:off x="7985029" y="1737846"/>
            <a:ext cx="3775602" cy="7854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t>J. Hogan joined as Project Controls Group Lead</a:t>
            </a:r>
          </a:p>
          <a:p>
            <a:endParaRPr lang="en-US" dirty="0"/>
          </a:p>
        </p:txBody>
      </p:sp>
      <p:sp>
        <p:nvSpPr>
          <p:cNvPr id="14" name="Content Placeholder 2"/>
          <p:cNvSpPr txBox="1">
            <a:spLocks/>
          </p:cNvSpPr>
          <p:nvPr/>
        </p:nvSpPr>
        <p:spPr bwMode="auto">
          <a:xfrm>
            <a:off x="7985029" y="994222"/>
            <a:ext cx="3874738" cy="5297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t>B.  Foley joined as FPD-TJSO</a:t>
            </a:r>
          </a:p>
        </p:txBody>
      </p:sp>
      <p:sp>
        <p:nvSpPr>
          <p:cNvPr id="15" name="Rectangle 14"/>
          <p:cNvSpPr/>
          <p:nvPr/>
        </p:nvSpPr>
        <p:spPr>
          <a:xfrm>
            <a:off x="6732154" y="1847084"/>
            <a:ext cx="1175657" cy="201077"/>
          </a:xfrm>
          <a:prstGeom prst="rect">
            <a:avLst/>
          </a:prstGeom>
          <a:noFill/>
          <a:ln w="381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1606841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319" y="217432"/>
            <a:ext cx="9522307" cy="709017"/>
          </a:xfrm>
        </p:spPr>
        <p:txBody>
          <a:bodyPr/>
          <a:lstStyle/>
          <a:p>
            <a:r>
              <a:rPr lang="en-US" dirty="0"/>
              <a:t>Organization @ Jefferson Lab – SRF Operations</a:t>
            </a:r>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91503" y="691556"/>
            <a:ext cx="2841661" cy="5778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p:cNvSpPr>
            <a:spLocks noGrp="1"/>
          </p:cNvSpPr>
          <p:nvPr>
            <p:ph idx="4294967295"/>
          </p:nvPr>
        </p:nvSpPr>
        <p:spPr>
          <a:xfrm>
            <a:off x="3128676" y="813007"/>
            <a:ext cx="3638642" cy="5381625"/>
          </a:xfrm>
        </p:spPr>
        <p:txBody>
          <a:bodyPr>
            <a:noAutofit/>
          </a:bodyPr>
          <a:lstStyle/>
          <a:p>
            <a:r>
              <a:rPr lang="en-US" sz="2000" dirty="0"/>
              <a:t>Accelerator Division provides:</a:t>
            </a:r>
          </a:p>
          <a:p>
            <a:pPr lvl="1"/>
            <a:r>
              <a:rPr lang="en-US" sz="1800" dirty="0"/>
              <a:t>Production leadership</a:t>
            </a:r>
          </a:p>
          <a:p>
            <a:pPr lvl="1"/>
            <a:r>
              <a:rPr lang="en-US" sz="1800" dirty="0"/>
              <a:t>Total Staff – 72</a:t>
            </a:r>
          </a:p>
          <a:p>
            <a:pPr lvl="1"/>
            <a:r>
              <a:rPr lang="en-US" sz="1800" dirty="0"/>
              <a:t>10 additional staff (in progress)</a:t>
            </a:r>
          </a:p>
          <a:p>
            <a:endParaRPr lang="en-US" sz="800" dirty="0"/>
          </a:p>
          <a:p>
            <a:r>
              <a:rPr lang="en-US" sz="2000" dirty="0"/>
              <a:t>Engineering Division provides:</a:t>
            </a:r>
          </a:p>
          <a:p>
            <a:pPr lvl="1"/>
            <a:r>
              <a:rPr lang="en-US" sz="1800" dirty="0"/>
              <a:t>Design Lead Engineer</a:t>
            </a:r>
          </a:p>
          <a:p>
            <a:pPr lvl="1"/>
            <a:r>
              <a:rPr lang="en-US" sz="1800" dirty="0"/>
              <a:t>Matrixed Engineers</a:t>
            </a:r>
          </a:p>
          <a:p>
            <a:pPr lvl="1"/>
            <a:r>
              <a:rPr lang="en-US" sz="1800" dirty="0"/>
              <a:t>Designers</a:t>
            </a:r>
          </a:p>
          <a:p>
            <a:pPr lvl="1"/>
            <a:r>
              <a:rPr lang="en-US" sz="1800" dirty="0"/>
              <a:t>Survey &amp; Alignment</a:t>
            </a:r>
          </a:p>
          <a:p>
            <a:pPr lvl="1"/>
            <a:endParaRPr lang="en-US" sz="800" dirty="0"/>
          </a:p>
          <a:p>
            <a:r>
              <a:rPr lang="en-US" sz="2000" dirty="0"/>
              <a:t>ESH&amp;QA Division provides:</a:t>
            </a:r>
          </a:p>
          <a:p>
            <a:pPr lvl="1"/>
            <a:r>
              <a:rPr lang="en-US" sz="1800" dirty="0"/>
              <a:t>ESH &amp; QA Lead</a:t>
            </a:r>
          </a:p>
          <a:p>
            <a:pPr lvl="1"/>
            <a:r>
              <a:rPr lang="en-US" sz="1800" dirty="0"/>
              <a:t>SMEs</a:t>
            </a:r>
          </a:p>
        </p:txBody>
      </p:sp>
      <p:sp>
        <p:nvSpPr>
          <p:cNvPr id="7" name="Rectangle: Rounded Corners 6">
            <a:extLst>
              <a:ext uri="{FF2B5EF4-FFF2-40B4-BE49-F238E27FC236}">
                <a16:creationId xmlns:a16="http://schemas.microsoft.com/office/drawing/2014/main" id="{A4E439E9-8077-4653-8D96-77F8E65C027B}"/>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a:t>
            </a:r>
            <a:r>
              <a:rPr lang="en-US" b="1" dirty="0">
                <a:solidFill>
                  <a:schemeClr val="bg1"/>
                </a:solidFill>
              </a:rPr>
              <a:t>5</a:t>
            </a:r>
          </a:p>
        </p:txBody>
      </p:sp>
      <p:pic>
        <p:nvPicPr>
          <p:cNvPr id="4" name="Picture 3"/>
          <p:cNvPicPr>
            <a:picLocks noChangeAspect="1"/>
          </p:cNvPicPr>
          <p:nvPr/>
        </p:nvPicPr>
        <p:blipFill>
          <a:blip r:embed="rId3"/>
          <a:stretch>
            <a:fillRect/>
          </a:stretch>
        </p:blipFill>
        <p:spPr>
          <a:xfrm>
            <a:off x="6479934" y="869727"/>
            <a:ext cx="5603145" cy="5446356"/>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479934" y="5026070"/>
            <a:ext cx="2265024" cy="1647825"/>
          </a:xfrm>
          <a:prstGeom prst="rect">
            <a:avLst/>
          </a:prstGeom>
        </p:spPr>
      </p:pic>
    </p:spTree>
    <p:extLst>
      <p:ext uri="{BB962C8B-B14F-4D97-AF65-F5344CB8AC3E}">
        <p14:creationId xmlns:p14="http://schemas.microsoft.com/office/powerpoint/2010/main" val="1636340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Requirements – Safety</a:t>
            </a:r>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60537" y="1042466"/>
            <a:ext cx="4413289" cy="3267075"/>
          </a:xfrm>
          <a:prstGeom prst="rect">
            <a:avLst/>
          </a:prstGeom>
          <a:noFill/>
          <a:ln w="9525">
            <a:noFill/>
            <a:miter lim="800000"/>
            <a:headEnd/>
            <a:tailEnd/>
          </a:ln>
          <a:effectLst/>
        </p:spPr>
      </p:pic>
      <p:sp>
        <p:nvSpPr>
          <p:cNvPr id="8" name="Rectangle: Rounded Corners 7">
            <a:extLst>
              <a:ext uri="{FF2B5EF4-FFF2-40B4-BE49-F238E27FC236}">
                <a16:creationId xmlns:a16="http://schemas.microsoft.com/office/drawing/2014/main" id="{B0B751D7-E4F3-4ED5-B47F-99FAB928D423}"/>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3</a:t>
            </a:r>
            <a:endParaRPr lang="en-US" b="1" dirty="0">
              <a:solidFill>
                <a:schemeClr val="bg1"/>
              </a:solidFill>
            </a:endParaRPr>
          </a:p>
        </p:txBody>
      </p:sp>
      <p:sp>
        <p:nvSpPr>
          <p:cNvPr id="7" name="Content Placeholder 6"/>
          <p:cNvSpPr txBox="1">
            <a:spLocks/>
          </p:cNvSpPr>
          <p:nvPr/>
        </p:nvSpPr>
        <p:spPr bwMode="auto">
          <a:xfrm>
            <a:off x="5833951" y="1291975"/>
            <a:ext cx="6085941" cy="30061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288925" indent="-288925"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00100" lvl="1" indent="-342900">
              <a:lnSpc>
                <a:spcPct val="100000"/>
              </a:lnSpc>
              <a:spcAft>
                <a:spcPts val="600"/>
              </a:spcAft>
              <a:buClr>
                <a:srgbClr val="981E32"/>
              </a:buClr>
              <a:buSzPct val="100000"/>
              <a:buFont typeface="Arial" pitchFamily="34" charset="0"/>
              <a:buChar char="•"/>
            </a:pPr>
            <a:r>
              <a:rPr lang="en-US" sz="2200" dirty="0">
                <a:solidFill>
                  <a:srgbClr val="000000"/>
                </a:solidFill>
                <a:latin typeface="Arial" pitchFamily="34" charset="0"/>
              </a:rPr>
              <a:t>49 Work observations  conducted by Accelerator Ops / R&amp;D in FY20</a:t>
            </a:r>
          </a:p>
          <a:p>
            <a:pPr marL="800100" lvl="1" indent="-342900">
              <a:lnSpc>
                <a:spcPct val="100000"/>
              </a:lnSpc>
              <a:spcAft>
                <a:spcPts val="600"/>
              </a:spcAft>
              <a:buClr>
                <a:srgbClr val="981E32"/>
              </a:buClr>
              <a:buSzPct val="100000"/>
              <a:buFont typeface="Arial" pitchFamily="34" charset="0"/>
              <a:buChar char="•"/>
            </a:pPr>
            <a:r>
              <a:rPr lang="en-US" sz="2200" dirty="0">
                <a:solidFill>
                  <a:srgbClr val="000000"/>
                </a:solidFill>
                <a:latin typeface="Arial" pitchFamily="34" charset="0"/>
              </a:rPr>
              <a:t>6 different observers from the Accelerator Division conducted these interactions</a:t>
            </a:r>
          </a:p>
          <a:p>
            <a:pPr marL="800100" lvl="1" indent="-342900">
              <a:lnSpc>
                <a:spcPct val="100000"/>
              </a:lnSpc>
              <a:spcAft>
                <a:spcPts val="600"/>
              </a:spcAft>
              <a:buClr>
                <a:srgbClr val="981E32"/>
              </a:buClr>
              <a:buSzPct val="100000"/>
              <a:buFont typeface="Arial" pitchFamily="34" charset="0"/>
              <a:buChar char="•"/>
            </a:pPr>
            <a:r>
              <a:rPr lang="en-US" sz="2200" dirty="0">
                <a:solidFill>
                  <a:srgbClr val="000000"/>
                </a:solidFill>
                <a:latin typeface="Arial" pitchFamily="34" charset="0"/>
              </a:rPr>
              <a:t>2 unsafe issues found that were addressed on the spot</a:t>
            </a:r>
          </a:p>
        </p:txBody>
      </p:sp>
      <p:sp>
        <p:nvSpPr>
          <p:cNvPr id="10" name="Content Placeholder 7"/>
          <p:cNvSpPr txBox="1">
            <a:spLocks/>
          </p:cNvSpPr>
          <p:nvPr/>
        </p:nvSpPr>
        <p:spPr>
          <a:xfrm>
            <a:off x="1266861" y="4359884"/>
            <a:ext cx="9175586" cy="499373"/>
          </a:xfrm>
          <a:prstGeom prst="rect">
            <a:avLst/>
          </a:prstGeom>
          <a:ln w="19050">
            <a:solidFill>
              <a:srgbClr val="FF0000"/>
            </a:solidFill>
          </a:ln>
        </p:spPr>
        <p:txBody>
          <a:bodyPr>
            <a:normAutofit fontScale="85000" lnSpcReduction="10000"/>
          </a:bodyPr>
          <a:lstStyle>
            <a:lvl1pPr marL="287338" indent="-287338"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lnSpc>
                <a:spcPct val="110000"/>
              </a:lnSpc>
            </a:pPr>
            <a:r>
              <a:rPr lang="en-US" dirty="0"/>
              <a:t>ISM – Integrated Safety Management applies for all work.</a:t>
            </a:r>
          </a:p>
        </p:txBody>
      </p:sp>
      <p:sp>
        <p:nvSpPr>
          <p:cNvPr id="11" name="Rectangle 10"/>
          <p:cNvSpPr/>
          <p:nvPr/>
        </p:nvSpPr>
        <p:spPr>
          <a:xfrm>
            <a:off x="296091" y="4842529"/>
            <a:ext cx="5787443" cy="1644481"/>
          </a:xfrm>
          <a:prstGeom prst="rect">
            <a:avLst/>
          </a:prstGeom>
        </p:spPr>
        <p:txBody>
          <a:bodyPr wrap="square">
            <a:noAutofit/>
          </a:bodyPr>
          <a:lstStyle/>
          <a:p>
            <a:r>
              <a:rPr lang="en-US" sz="1400" dirty="0"/>
              <a:t>Observation &amp; Management Discussion example: </a:t>
            </a:r>
          </a:p>
          <a:p>
            <a:pPr marL="285750" indent="-285750">
              <a:buFont typeface="Wingdings" panose="05000000000000000000" pitchFamily="2" charset="2"/>
              <a:buChar char="q"/>
            </a:pPr>
            <a:r>
              <a:rPr lang="en-US" sz="1400" dirty="0"/>
              <a:t>On-floor discussion with employee who was re-threading SS bolts  These are custom bolts used on U-tubes with long lead time and expense, and rework is needed to keep work on schedule</a:t>
            </a:r>
          </a:p>
          <a:p>
            <a:pPr marL="285750" indent="-285750">
              <a:buFont typeface="Wingdings" panose="05000000000000000000" pitchFamily="2" charset="2"/>
              <a:buChar char="q"/>
            </a:pPr>
            <a:r>
              <a:rPr lang="en-US" sz="1400" dirty="0"/>
              <a:t>Discussed reasons for this work and the PPE in use on the job</a:t>
            </a:r>
          </a:p>
          <a:p>
            <a:pPr marL="285750" indent="-285750">
              <a:buFont typeface="Wingdings" panose="05000000000000000000" pitchFamily="2" charset="2"/>
              <a:buChar char="q"/>
            </a:pPr>
            <a:r>
              <a:rPr lang="en-US" sz="1400" dirty="0"/>
              <a:t>Discussed problems with safety glasses fogging up due to his mask, and recommended some possible solutions</a:t>
            </a:r>
          </a:p>
        </p:txBody>
      </p:sp>
      <p:sp>
        <p:nvSpPr>
          <p:cNvPr id="12" name="Rectangle 11"/>
          <p:cNvSpPr/>
          <p:nvPr/>
        </p:nvSpPr>
        <p:spPr>
          <a:xfrm>
            <a:off x="6144766" y="4842529"/>
            <a:ext cx="5464313" cy="1581569"/>
          </a:xfrm>
          <a:prstGeom prst="rect">
            <a:avLst/>
          </a:prstGeom>
        </p:spPr>
        <p:txBody>
          <a:bodyPr wrap="square">
            <a:noAutofit/>
          </a:bodyPr>
          <a:lstStyle/>
          <a:p>
            <a:r>
              <a:rPr lang="en-US" sz="1400" dirty="0"/>
              <a:t>Notable Event example:</a:t>
            </a:r>
          </a:p>
          <a:p>
            <a:pPr marL="285750" indent="-285750">
              <a:buFont typeface="Wingdings" panose="05000000000000000000" pitchFamily="2" charset="2"/>
              <a:buChar char="q"/>
            </a:pPr>
            <a:r>
              <a:rPr lang="en-US" sz="1400" dirty="0"/>
              <a:t>Issue: Employee Hurts Their Right Shoulder Performing Lapping Activities (repetitive motion injury - DART Case)</a:t>
            </a:r>
          </a:p>
          <a:p>
            <a:pPr marL="285750" indent="-285750">
              <a:buFont typeface="Wingdings" panose="05000000000000000000" pitchFamily="2" charset="2"/>
              <a:buChar char="q"/>
            </a:pPr>
            <a:r>
              <a:rPr lang="en-US" sz="1400" dirty="0"/>
              <a:t>Immediate Action: Work was stopped until there was an investigation to understand the circumstances and issues</a:t>
            </a:r>
          </a:p>
          <a:p>
            <a:pPr marL="285750" indent="-285750">
              <a:buFont typeface="Wingdings" panose="05000000000000000000" pitchFamily="2" charset="2"/>
              <a:buChar char="q"/>
            </a:pPr>
            <a:r>
              <a:rPr lang="en-US" sz="1400" dirty="0"/>
              <a:t>Full investigation was performed by DSO with Performance Assurance Office (new process)</a:t>
            </a:r>
          </a:p>
          <a:p>
            <a:pPr marL="285750" indent="-285750">
              <a:buFont typeface="Wingdings" panose="05000000000000000000" pitchFamily="2" charset="2"/>
              <a:buChar char="q"/>
            </a:pPr>
            <a:r>
              <a:rPr lang="en-US" sz="1400" dirty="0"/>
              <a:t>All corrective actions are complete</a:t>
            </a:r>
          </a:p>
        </p:txBody>
      </p:sp>
    </p:spTree>
    <p:extLst>
      <p:ext uri="{BB962C8B-B14F-4D97-AF65-F5344CB8AC3E}">
        <p14:creationId xmlns:p14="http://schemas.microsoft.com/office/powerpoint/2010/main" val="34423249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Shipping Studies Successfully Completed</a:t>
            </a:r>
          </a:p>
        </p:txBody>
      </p:sp>
      <p:sp>
        <p:nvSpPr>
          <p:cNvPr id="3" name="Content Placeholder 2"/>
          <p:cNvSpPr>
            <a:spLocks noGrp="1"/>
          </p:cNvSpPr>
          <p:nvPr>
            <p:ph idx="1"/>
          </p:nvPr>
        </p:nvSpPr>
        <p:spPr>
          <a:xfrm>
            <a:off x="429767" y="853582"/>
            <a:ext cx="11279125" cy="3116199"/>
          </a:xfrm>
        </p:spPr>
        <p:txBody>
          <a:bodyPr>
            <a:normAutofit fontScale="77500" lnSpcReduction="20000"/>
          </a:bodyPr>
          <a:lstStyle/>
          <a:p>
            <a:r>
              <a:rPr lang="en-US" dirty="0"/>
              <a:t>Goal – Confirm that shipping system provides acceptable </a:t>
            </a:r>
            <a:r>
              <a:rPr lang="en-US" dirty="0" err="1"/>
              <a:t>cryomodule</a:t>
            </a:r>
            <a:r>
              <a:rPr lang="en-US" dirty="0"/>
              <a:t> transportation loads</a:t>
            </a:r>
          </a:p>
          <a:p>
            <a:r>
              <a:rPr lang="en-US" dirty="0"/>
              <a:t>Requirements:  &lt;4g vertical, &lt;5g longitudinal, &lt;1.5g transverse</a:t>
            </a:r>
          </a:p>
          <a:p>
            <a:r>
              <a:rPr lang="en-US" dirty="0"/>
              <a:t>Data Collected on January 14th</a:t>
            </a:r>
          </a:p>
          <a:p>
            <a:pPr lvl="1"/>
            <a:r>
              <a:rPr lang="en-US" dirty="0"/>
              <a:t>Saver 9X accelerometers - on inner and outer frame; Triggered by large shock events</a:t>
            </a:r>
          </a:p>
          <a:p>
            <a:pPr lvl="1"/>
            <a:r>
              <a:rPr lang="en-US" dirty="0" err="1"/>
              <a:t>Slamsticks</a:t>
            </a:r>
            <a:r>
              <a:rPr lang="en-US" dirty="0"/>
              <a:t> (SSX) - 8 throughout the frame and dummy </a:t>
            </a:r>
            <a:r>
              <a:rPr lang="en-US" dirty="0" err="1"/>
              <a:t>cryomodule</a:t>
            </a:r>
            <a:r>
              <a:rPr lang="en-US" dirty="0"/>
              <a:t> with continuous recording of acceleration, shocks; Measure max shocks throughout dummy </a:t>
            </a:r>
            <a:r>
              <a:rPr lang="en-US" dirty="0" err="1"/>
              <a:t>cryomodule</a:t>
            </a:r>
            <a:endParaRPr lang="en-US" dirty="0"/>
          </a:p>
          <a:p>
            <a:pPr lvl="1"/>
            <a:r>
              <a:rPr lang="en-US" dirty="0" err="1"/>
              <a:t>Amcrest</a:t>
            </a:r>
            <a:r>
              <a:rPr lang="en-US" dirty="0"/>
              <a:t> GPS - live tracking of truck’s location</a:t>
            </a:r>
          </a:p>
          <a:p>
            <a:pPr lvl="1"/>
            <a:r>
              <a:rPr lang="en-US" dirty="0"/>
              <a:t>GoPro - record first part of trip, ensures no loose parts</a:t>
            </a:r>
          </a:p>
          <a:p>
            <a:r>
              <a:rPr lang="en-US" b="1" dirty="0"/>
              <a:t>Results indicate &gt; 2X damping between frame and dummy </a:t>
            </a:r>
            <a:r>
              <a:rPr lang="en-US" b="1" dirty="0" err="1"/>
              <a:t>cryomodule</a:t>
            </a:r>
            <a:endParaRPr lang="en-US" b="1" dirty="0"/>
          </a:p>
          <a:p>
            <a:pPr lvl="1"/>
            <a:r>
              <a:rPr lang="en-US" b="1" dirty="0"/>
              <a:t>Sufficient to meet requirements</a:t>
            </a:r>
          </a:p>
          <a:p>
            <a:endParaRPr lang="en-US" dirty="0"/>
          </a:p>
        </p:txBody>
      </p:sp>
      <p:pic>
        <p:nvPicPr>
          <p:cNvPr id="6" name="Content Placeholder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auto">
          <a:xfrm>
            <a:off x="406703" y="4128138"/>
            <a:ext cx="3387310" cy="2188842"/>
          </a:xfrm>
          <a:prstGeom prst="rect">
            <a:avLst/>
          </a:prstGeom>
          <a:noFill/>
          <a:ln w="9525">
            <a:noFill/>
            <a:miter lim="800000"/>
            <a:headEnd/>
            <a:tailEnd/>
          </a:ln>
        </p:spPr>
      </p:pic>
      <p:pic>
        <p:nvPicPr>
          <p:cNvPr id="7" name="Picture 6"/>
          <p:cNvPicPr>
            <a:picLocks noChangeAspect="1"/>
          </p:cNvPicPr>
          <p:nvPr/>
        </p:nvPicPr>
        <p:blipFill>
          <a:blip r:embed="rId3"/>
          <a:stretch>
            <a:fillRect/>
          </a:stretch>
        </p:blipFill>
        <p:spPr>
          <a:xfrm>
            <a:off x="4120620" y="5134588"/>
            <a:ext cx="4750693" cy="1412558"/>
          </a:xfrm>
          <a:prstGeom prst="rect">
            <a:avLst/>
          </a:prstGeom>
        </p:spPr>
      </p:pic>
      <p:pic>
        <p:nvPicPr>
          <p:cNvPr id="8" name="Picture 7"/>
          <p:cNvPicPr>
            <a:picLocks noChangeAspect="1"/>
          </p:cNvPicPr>
          <p:nvPr/>
        </p:nvPicPr>
        <p:blipFill>
          <a:blip r:embed="rId4"/>
          <a:stretch>
            <a:fillRect/>
          </a:stretch>
        </p:blipFill>
        <p:spPr>
          <a:xfrm>
            <a:off x="8865076" y="3846419"/>
            <a:ext cx="3132229" cy="2379456"/>
          </a:xfrm>
          <a:prstGeom prst="rect">
            <a:avLst/>
          </a:prstGeom>
        </p:spPr>
      </p:pic>
      <p:pic>
        <p:nvPicPr>
          <p:cNvPr id="9" name="Picture 8"/>
          <p:cNvPicPr>
            <a:picLocks noChangeAspect="1"/>
          </p:cNvPicPr>
          <p:nvPr/>
        </p:nvPicPr>
        <p:blipFill>
          <a:blip r:embed="rId5"/>
          <a:stretch>
            <a:fillRect/>
          </a:stretch>
        </p:blipFill>
        <p:spPr>
          <a:xfrm>
            <a:off x="4978601" y="3592504"/>
            <a:ext cx="3034730" cy="1505323"/>
          </a:xfrm>
          <a:prstGeom prst="rect">
            <a:avLst/>
          </a:prstGeom>
        </p:spPr>
      </p:pic>
      <p:sp>
        <p:nvSpPr>
          <p:cNvPr id="10" name="Rectangle: Rounded Corners 3">
            <a:extLst>
              <a:ext uri="{FF2B5EF4-FFF2-40B4-BE49-F238E27FC236}">
                <a16:creationId xmlns:a16="http://schemas.microsoft.com/office/drawing/2014/main" id="{5EF8CE55-CF6C-4EEF-B8A2-23AE73F5482A}"/>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a:t>
            </a:r>
            <a:r>
              <a:rPr lang="en-US" b="1" dirty="0">
                <a:solidFill>
                  <a:schemeClr val="bg1"/>
                </a:solidFill>
              </a:rPr>
              <a:t>1</a:t>
            </a:r>
          </a:p>
        </p:txBody>
      </p:sp>
    </p:spTree>
    <p:extLst>
      <p:ext uri="{BB962C8B-B14F-4D97-AF65-F5344CB8AC3E}">
        <p14:creationId xmlns:p14="http://schemas.microsoft.com/office/powerpoint/2010/main" val="2543706302"/>
      </p:ext>
    </p:extLst>
  </p:cSld>
  <p:clrMapOvr>
    <a:masterClrMapping/>
  </p:clrMapOvr>
</p:sld>
</file>

<file path=ppt/theme/theme1.xml><?xml version="1.0" encoding="utf-8"?>
<a:theme xmlns:a="http://schemas.openxmlformats.org/drawingml/2006/main" name="ORNL">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IPR template" id="{9B011BC1-9364-430C-9962-CA45AEF448F3}" vid="{2AD3CDB5-B9F3-42C6-8011-5284A57D994C}"/>
    </a:ext>
  </a:extLst>
</a:theme>
</file>

<file path=ppt/theme/theme2.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75B17BC858B94FAA5409F11FF9B884" ma:contentTypeVersion="0" ma:contentTypeDescription="Create a new document." ma:contentTypeScope="" ma:versionID="ba30602e445ba7bd833ef2f532e4a59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950AF3C-223B-4322-9D84-8F5422CEAF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4FF1CA81-B025-421E-9746-B1FF59551E5E}">
  <ds:schemaRefs>
    <ds:schemaRef ds:uri="http://schemas.microsoft.com/sharepoint/v3/contenttype/forms"/>
  </ds:schemaRefs>
</ds:datastoreItem>
</file>

<file path=customXml/itemProps3.xml><?xml version="1.0" encoding="utf-8"?>
<ds:datastoreItem xmlns:ds="http://schemas.openxmlformats.org/officeDocument/2006/customXml" ds:itemID="{6B6F5DE5-FF42-42F2-9962-F83010572F4E}">
  <ds:schemaRef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IPR Presentation Template</Template>
  <TotalTime>0</TotalTime>
  <Words>3484</Words>
  <Application>Microsoft Office PowerPoint</Application>
  <PresentationFormat>Widescreen</PresentationFormat>
  <Paragraphs>650</Paragraphs>
  <Slides>50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Arial</vt:lpstr>
      <vt:lpstr>Arial Black</vt:lpstr>
      <vt:lpstr>Arial Narrow</vt:lpstr>
      <vt:lpstr>Calibri</vt:lpstr>
      <vt:lpstr>Century Gothic</vt:lpstr>
      <vt:lpstr>Times New Roman</vt:lpstr>
      <vt:lpstr>Wingdings</vt:lpstr>
      <vt:lpstr>ORNL</vt:lpstr>
      <vt:lpstr>PowerPoint Presentation</vt:lpstr>
      <vt:lpstr>Outline</vt:lpstr>
      <vt:lpstr>Scope – P.2.3 Cryomodules Integration</vt:lpstr>
      <vt:lpstr>Work Breakdown Structure</vt:lpstr>
      <vt:lpstr>Organization @ L3</vt:lpstr>
      <vt:lpstr>Organization @ Jefferson Lab – SNS PPU Project Team</vt:lpstr>
      <vt:lpstr>Organization @ Jefferson Lab – SRF Operations</vt:lpstr>
      <vt:lpstr>Requirements – Safety</vt:lpstr>
      <vt:lpstr>Shipping Studies Successfully Completed</vt:lpstr>
      <vt:lpstr>Production Planning Complete</vt:lpstr>
      <vt:lpstr>Cavity Status (26-AUG-2021)</vt:lpstr>
      <vt:lpstr>Recent Tanked Cavity Performance (P. Dhakal)</vt:lpstr>
      <vt:lpstr>Vertical Test Results for Tanked Cavities (T. Ganey)</vt:lpstr>
      <vt:lpstr>CM Production Area</vt:lpstr>
      <vt:lpstr>CM Production Area</vt:lpstr>
      <vt:lpstr>Status of Major Components (16-AUG-2021)</vt:lpstr>
      <vt:lpstr>CM Production Area (28 AUG 2021 Status)</vt:lpstr>
      <vt:lpstr>Production – Well-Defined Process Flow</vt:lpstr>
      <vt:lpstr>Processes, Procedures and Travelers</vt:lpstr>
      <vt:lpstr>Test Lab – CM Production Area Layout (FY2022)</vt:lpstr>
      <vt:lpstr>Test Lab – Overall Layout (FY2022)</vt:lpstr>
      <vt:lpstr>Lessons Learned vs Lessons Applied</vt:lpstr>
      <vt:lpstr>Project Change Requests since CD-2/3</vt:lpstr>
      <vt:lpstr>Cost – Partner Lab Scope (P.2 &amp; P.10)</vt:lpstr>
      <vt:lpstr>Cost – Partner Lab Scope (58.6% Complete)</vt:lpstr>
      <vt:lpstr>Overall Performance (31-MAY-2021) – 58.6% Complete</vt:lpstr>
      <vt:lpstr>P.03 &amp; P.10.03 – SCL May 2021 Status Summary Schedule</vt:lpstr>
      <vt:lpstr>Schedule Milestones – Partner Lab Scope</vt:lpstr>
      <vt:lpstr>Overall Schedule</vt:lpstr>
      <vt:lpstr>Labor Profile – Peaks at 27 FTEs during FY 22</vt:lpstr>
      <vt:lpstr>Schedule Impact due to COVID-19 at JLab</vt:lpstr>
      <vt:lpstr>P.02.03 Cryomodule Integration (Partner Laboratory Scope) Risk Register</vt:lpstr>
      <vt:lpstr>Risk Mitigation for Cryomodule Shipments</vt:lpstr>
      <vt:lpstr>12-Month Look-Ahead (SEP-2022)</vt:lpstr>
      <vt:lpstr>Summary</vt:lpstr>
      <vt:lpstr>Acknowledgements</vt:lpstr>
      <vt:lpstr>PowerPoint Presentation</vt:lpstr>
      <vt:lpstr>Sub-Contracting Officer’s Technical Representative (TR)</vt:lpstr>
      <vt:lpstr>JLab CM Design Team Completed Their Work!</vt:lpstr>
      <vt:lpstr>Requirements – FDR, SOWs &amp; ICD</vt:lpstr>
      <vt:lpstr>Design – Details from Final Design Report</vt:lpstr>
      <vt:lpstr>Design – Incremental Improvements</vt:lpstr>
      <vt:lpstr>Design – Cavities and FPCs</vt:lpstr>
      <vt:lpstr>Design – Space Frame &amp; Thermal Shield Assembly</vt:lpstr>
      <vt:lpstr>Clean Room Assembly</vt:lpstr>
      <vt:lpstr>Helium Circuits (P&amp;ID 109100501-R8U 8200 P001)</vt:lpstr>
      <vt:lpstr>Cold Mass Assembly</vt:lpstr>
      <vt:lpstr>Design – Cryomodule Assembly</vt:lpstr>
      <vt:lpstr>Cryomodule Installation</vt:lpstr>
      <vt:lpstr>Proposed CM Acceptance Criteria @ JLab prior to shipment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2021-08-25T18:34:23Z</dcterms:created>
  <dcterms:modified xsi:type="dcterms:W3CDTF">2021-08-31T14:42:24Z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0x0101003975B17BC858B94FAA5409F11FF9B884</vt:lpwstr>
  </property>
</Properties>
</file>