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321" r:id="rId5"/>
    <p:sldId id="304" r:id="rId6"/>
    <p:sldId id="430" r:id="rId7"/>
    <p:sldId id="431" r:id="rId8"/>
    <p:sldId id="450" r:id="rId9"/>
    <p:sldId id="605" r:id="rId10"/>
    <p:sldId id="433" r:id="rId11"/>
    <p:sldId id="448" r:id="rId12"/>
    <p:sldId id="447" r:id="rId13"/>
    <p:sldId id="444" r:id="rId14"/>
    <p:sldId id="446" r:id="rId15"/>
    <p:sldId id="449" r:id="rId16"/>
    <p:sldId id="883" r:id="rId17"/>
    <p:sldId id="437" r:id="rId18"/>
    <p:sldId id="438" r:id="rId19"/>
    <p:sldId id="436" r:id="rId20"/>
    <p:sldId id="445" r:id="rId21"/>
    <p:sldId id="442" r:id="rId22"/>
    <p:sldId id="440" r:id="rId23"/>
  </p:sldIdLst>
  <p:sldSz cx="12192000" cy="68580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2C1E"/>
    <a:srgbClr val="282CEB"/>
    <a:srgbClr val="08B556"/>
    <a:srgbClr val="FFFF00"/>
    <a:srgbClr val="FFED99"/>
    <a:srgbClr val="E9D98B"/>
    <a:srgbClr val="FFFFFF"/>
    <a:srgbClr val="FFCC66"/>
    <a:srgbClr val="9A9B9D"/>
    <a:srgbClr val="AEB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5161" autoAdjust="0"/>
  </p:normalViewPr>
  <p:slideViewPr>
    <p:cSldViewPr snapToGrid="0" showGuides="1">
      <p:cViewPr varScale="1">
        <p:scale>
          <a:sx n="107" d="100"/>
          <a:sy n="107" d="100"/>
        </p:scale>
        <p:origin x="84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014" y="6644077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8/31/2021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" y="6644079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8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7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" y="6636895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9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A1AE5-746F-4057-86D7-F0AA4F73942C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5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20E19-8932-43D2-8486-22CBE0B2C373}"/>
              </a:ext>
            </a:extLst>
          </p:cNvPr>
          <p:cNvSpPr txBox="1"/>
          <p:nvPr userDrawn="1"/>
        </p:nvSpPr>
        <p:spPr>
          <a:xfrm>
            <a:off x="9821917" y="6302222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3" r:id="rId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7472" y="3519891"/>
            <a:ext cx="5702131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Derrick Williams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Level 3/4 Manager for CF Controls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347472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P.6.2.3 Facility CF Controls</a:t>
            </a:r>
          </a:p>
        </p:txBody>
      </p:sp>
    </p:spTree>
    <p:extLst>
      <p:ext uri="{BB962C8B-B14F-4D97-AF65-F5344CB8AC3E}">
        <p14:creationId xmlns:p14="http://schemas.microsoft.com/office/powerpoint/2010/main" val="376020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72E5-F83E-4250-B4D7-35C3A2C0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Design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40622-B772-45B5-867A-5722FC530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KL06 DI water &amp; HVAC</a:t>
            </a:r>
          </a:p>
          <a:p>
            <a:pPr lvl="1"/>
            <a:r>
              <a:rPr lang="en-US" dirty="0"/>
              <a:t>The control design was completed to perform installation and commissioning of KL06 water and HVAC systems is year</a:t>
            </a:r>
          </a:p>
          <a:p>
            <a:pPr lvl="1"/>
            <a:r>
              <a:rPr lang="en-US" dirty="0"/>
              <a:t>Redline drawings are being updated now</a:t>
            </a:r>
          </a:p>
          <a:p>
            <a:r>
              <a:rPr lang="en-US" dirty="0"/>
              <a:t>RTBT stub out controls</a:t>
            </a:r>
          </a:p>
          <a:p>
            <a:pPr lvl="1"/>
            <a:r>
              <a:rPr lang="en-US" dirty="0"/>
              <a:t>Controller has been selected for RTBT HVAC (</a:t>
            </a:r>
            <a:r>
              <a:rPr lang="en-US" dirty="0" err="1"/>
              <a:t>AutomatedLogic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Statement of work being developed for control design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686B64-7859-4EA1-B680-E7E73DD4EDF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01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577-C4A3-C142-AE4A-22F0F9A3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Installation plans for Klystron Gallery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434C-CA54-244F-A847-41FD7200C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KL06 DI water &amp; HVAC</a:t>
            </a:r>
          </a:p>
          <a:p>
            <a:pPr lvl="1"/>
            <a:r>
              <a:rPr lang="en-US" dirty="0"/>
              <a:t>Once the technical equipment is connected to KL06 DI water system, adjustments will be made to the PLC PID gains for temperature control, flows and pressure requirements</a:t>
            </a:r>
          </a:p>
          <a:p>
            <a:pPr lvl="1"/>
            <a:r>
              <a:rPr lang="en-US" dirty="0"/>
              <a:t>Any additional instrumentation will be commissioned once installed in the field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1339C4-8242-4B90-ABAE-E8C704165AEC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0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5577-C4A3-C142-AE4A-22F0F9A3D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50543"/>
            <a:ext cx="11430000" cy="539496"/>
          </a:xfrm>
        </p:spPr>
        <p:txBody>
          <a:bodyPr/>
          <a:lstStyle/>
          <a:p>
            <a:r>
              <a:rPr lang="en-US" dirty="0"/>
              <a:t>Installation plans for RTBT stub out Air Handling Unit (AHU)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C434C-CA54-244F-A847-41FD7200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238" y="1055636"/>
            <a:ext cx="3610230" cy="4213788"/>
          </a:xfrm>
        </p:spPr>
        <p:txBody>
          <a:bodyPr/>
          <a:lstStyle/>
          <a:p>
            <a:r>
              <a:rPr lang="en-US" sz="2400" dirty="0"/>
              <a:t>RTBT stub out AHU</a:t>
            </a:r>
          </a:p>
          <a:p>
            <a:pPr lvl="1"/>
            <a:r>
              <a:rPr lang="en-US" sz="2000" dirty="0"/>
              <a:t>Use subcontractor to produce installation drawings, write logic code for AutomatedLogic controller</a:t>
            </a:r>
          </a:p>
          <a:p>
            <a:pPr lvl="1"/>
            <a:r>
              <a:rPr lang="en-US" sz="2000" dirty="0"/>
              <a:t>EPICS integration will be SNS control engineers</a:t>
            </a:r>
          </a:p>
          <a:p>
            <a:pPr lvl="1"/>
            <a:r>
              <a:rPr lang="en-US" sz="2000" dirty="0"/>
              <a:t>Commissioning will be both SNS and subcontractor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0DFC04-0E44-47A2-A4CC-FBE3BE1C4B09}"/>
              </a:ext>
            </a:extLst>
          </p:cNvPr>
          <p:cNvGrpSpPr/>
          <p:nvPr/>
        </p:nvGrpSpPr>
        <p:grpSpPr>
          <a:xfrm>
            <a:off x="3704095" y="1817559"/>
            <a:ext cx="8407830" cy="4093294"/>
            <a:chOff x="569626" y="1455851"/>
            <a:chExt cx="10163331" cy="48535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DA6086-FC84-4D48-80F5-A3A773659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9626" y="1455851"/>
              <a:ext cx="10163331" cy="4853509"/>
            </a:xfrm>
            <a:prstGeom prst="rect">
              <a:avLst/>
            </a:prstGeom>
          </p:spPr>
        </p:pic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F6D67CE9-2E35-4B88-8C6E-32874C36E3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69959" y="2668782"/>
              <a:ext cx="2611190" cy="697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entury Gothic" panose="020B0502020202020204" pitchFamily="34" charset="0"/>
                <a:buNone/>
              </a:pPr>
              <a:r>
                <a:rPr lang="en-US" sz="1600" dirty="0"/>
                <a:t>HVAC unit located in stub out tunnel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73E5512-5087-4C21-A052-D8D3E287476C}"/>
                </a:ext>
              </a:extLst>
            </p:cNvPr>
            <p:cNvCxnSpPr>
              <a:cxnSpLocks/>
            </p:cNvCxnSpPr>
            <p:nvPr/>
          </p:nvCxnSpPr>
          <p:spPr>
            <a:xfrm>
              <a:off x="6775554" y="3252866"/>
              <a:ext cx="1184734" cy="47664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EDA504E-8398-439F-80AD-5917A4325F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54495" y="4986708"/>
              <a:ext cx="2406049" cy="879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lvl1pPr marL="288925" indent="-288925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lang="en-US" sz="28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lvl1pPr>
              <a:lvl2pPr marL="687388" indent="-288925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031875" indent="-288925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SzPct val="90000"/>
                <a:buFont typeface="Century Gothic" panose="020B0502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144588" indent="-173038" algn="l" rtl="0" eaLnBrk="1" fontAlgn="base" hangingPunct="1">
                <a:lnSpc>
                  <a:spcPct val="90000"/>
                </a:lnSpc>
                <a:spcBef>
                  <a:spcPts val="8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1482725" indent="-222250" algn="l" rtl="0" eaLnBrk="1" fontAlgn="base" hangingPunct="1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Century Gothic" panose="020B0502020202020204" pitchFamily="34" charset="0"/>
                <a:buNone/>
              </a:pPr>
              <a:r>
                <a:rPr lang="en-US" sz="1600" dirty="0"/>
                <a:t>Differential pressure across shield wall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9356326-D08A-4E34-B677-EC6E602D3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2042" y="4424768"/>
              <a:ext cx="1047646" cy="84607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A609E9B-E323-4667-B038-E72A5C8383AA}"/>
              </a:ext>
            </a:extLst>
          </p:cNvPr>
          <p:cNvSpPr txBox="1">
            <a:spLocks/>
          </p:cNvSpPr>
          <p:nvPr/>
        </p:nvSpPr>
        <p:spPr bwMode="auto">
          <a:xfrm>
            <a:off x="6012232" y="1686323"/>
            <a:ext cx="4582144" cy="7896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600" dirty="0"/>
              <a:t>Both the HVAC and DP sensors will be controlled by </a:t>
            </a:r>
            <a:r>
              <a:rPr lang="en-US" sz="1600" dirty="0" err="1"/>
              <a:t>AutomatedLogic</a:t>
            </a:r>
            <a:r>
              <a:rPr lang="en-US" sz="1600" dirty="0"/>
              <a:t> controller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F9B667-2AA5-4F26-9F61-97B37DE7B402}"/>
              </a:ext>
            </a:extLst>
          </p:cNvPr>
          <p:cNvSpPr/>
          <p:nvPr/>
        </p:nvSpPr>
        <p:spPr>
          <a:xfrm>
            <a:off x="10247512" y="105563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34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AD59A6E-99DC-493E-858B-08F0F00ED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769" y="813816"/>
            <a:ext cx="7833636" cy="53546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FE3975-0033-4F7A-B650-F2F9F4F78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Schedule</a:t>
            </a:r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0C9CCA11-CCA4-F54E-9841-2C56FB092DCC}"/>
              </a:ext>
            </a:extLst>
          </p:cNvPr>
          <p:cNvSpPr/>
          <p:nvPr/>
        </p:nvSpPr>
        <p:spPr>
          <a:xfrm>
            <a:off x="9872830" y="376034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AD587C-DA51-4056-9A9A-7C7FA74B82A7}"/>
              </a:ext>
            </a:extLst>
          </p:cNvPr>
          <p:cNvSpPr/>
          <p:nvPr/>
        </p:nvSpPr>
        <p:spPr>
          <a:xfrm>
            <a:off x="3665415" y="4032738"/>
            <a:ext cx="4212493" cy="851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AA690D-D6B0-45D7-A0E3-C4D2FF251209}"/>
              </a:ext>
            </a:extLst>
          </p:cNvPr>
          <p:cNvSpPr/>
          <p:nvPr/>
        </p:nvSpPr>
        <p:spPr>
          <a:xfrm>
            <a:off x="5392615" y="2203938"/>
            <a:ext cx="3931139" cy="36341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5D326-F649-46A4-BD98-45082B418BDC}"/>
              </a:ext>
            </a:extLst>
          </p:cNvPr>
          <p:cNvSpPr txBox="1"/>
          <p:nvPr/>
        </p:nvSpPr>
        <p:spPr>
          <a:xfrm>
            <a:off x="9967405" y="1905275"/>
            <a:ext cx="212282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Controls scope for RTBT to be completed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9E2345-00C9-4CC9-B833-22643819FED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9323754" y="2325390"/>
            <a:ext cx="64365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60075E8-786B-48F0-8899-BADD4BEB7C9B}"/>
              </a:ext>
            </a:extLst>
          </p:cNvPr>
          <p:cNvSpPr txBox="1"/>
          <p:nvPr/>
        </p:nvSpPr>
        <p:spPr>
          <a:xfrm>
            <a:off x="9872830" y="4032380"/>
            <a:ext cx="2217401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Controls scope for Klystron Gallery is completed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F49588-E1B1-4808-A5AE-7794F84F021D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956235" y="4452495"/>
            <a:ext cx="19165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87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7ACE7B-055B-4282-9F56-15B543CA6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36" y="1454068"/>
            <a:ext cx="9939528" cy="3402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P.06 Cost Performance Report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3CB666-6861-4FF8-8576-B5A604116565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F9D471-E592-49FB-9218-F61D7692AFF0}"/>
              </a:ext>
            </a:extLst>
          </p:cNvPr>
          <p:cNvSpPr/>
          <p:nvPr/>
        </p:nvSpPr>
        <p:spPr>
          <a:xfrm>
            <a:off x="1247194" y="3155428"/>
            <a:ext cx="3668683" cy="330234"/>
          </a:xfrm>
          <a:prstGeom prst="ellipse">
            <a:avLst/>
          </a:prstGeom>
          <a:noFill/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78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 identified for controls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4686486"/>
          </a:xfrm>
        </p:spPr>
        <p:txBody>
          <a:bodyPr/>
          <a:lstStyle/>
          <a:p>
            <a:r>
              <a:rPr lang="en-US" dirty="0"/>
              <a:t>No recommendations from the CD-2/3 review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FDEE218-F3C2-4837-B203-468A56F458B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6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13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 and COVID-19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ESH&amp;Q</a:t>
            </a:r>
          </a:p>
          <a:p>
            <a:pPr lvl="1"/>
            <a:r>
              <a:rPr lang="en-US" dirty="0"/>
              <a:t>Controls installation and commission occupied same areas as overhead work in the Klystron Gallery</a:t>
            </a:r>
          </a:p>
          <a:p>
            <a:pPr lvl="2"/>
            <a:r>
              <a:rPr lang="en-US" dirty="0"/>
              <a:t>Daily coordination with subcontractor activity and establishing a designated area to work safely near construction activities worked well with commissioning task</a:t>
            </a:r>
          </a:p>
          <a:p>
            <a:r>
              <a:rPr lang="en-US" dirty="0"/>
              <a:t>COVID-19 impacts</a:t>
            </a:r>
          </a:p>
          <a:p>
            <a:pPr lvl="1"/>
            <a:r>
              <a:rPr lang="en-US" dirty="0"/>
              <a:t>Impact on installation schedule with subcontractor</a:t>
            </a:r>
          </a:p>
          <a:p>
            <a:pPr lvl="2"/>
            <a:r>
              <a:rPr lang="en-US" dirty="0"/>
              <a:t>Delayed start date for controls commissioning of KL06 water &amp; HVAC</a:t>
            </a:r>
          </a:p>
          <a:p>
            <a:pPr lvl="2"/>
            <a:r>
              <a:rPr lang="en-US" dirty="0"/>
              <a:t>SNS controls engineers worked extra hours to meet milestone for completion but were able to meet completion milestone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5CC0DF-C7E2-4CBB-B2F4-2AB3328E6374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07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Look-Ahead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redline drawings for KL06 controls and enter them in Document Control Center (DCC)</a:t>
            </a:r>
          </a:p>
          <a:p>
            <a:r>
              <a:rPr lang="en-US" dirty="0"/>
              <a:t>Develop statement of work for RTBT stub out AHU control system for subcontractor to place order</a:t>
            </a:r>
          </a:p>
          <a:p>
            <a:r>
              <a:rPr lang="en-US" dirty="0"/>
              <a:t>Develop order of operations for RTBT AHU and establish alarm setpoints for differential pressure across the shield wall</a:t>
            </a:r>
          </a:p>
          <a:p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EAE274-447F-4308-AF59-79D818774CE7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53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" marR="32384" indent="-9525">
              <a:lnSpc>
                <a:spcPct val="100000"/>
              </a:lnSpc>
              <a:spcBef>
                <a:spcPts val="290"/>
              </a:spcBef>
            </a:pPr>
            <a:r>
              <a:rPr lang="en-US" dirty="0"/>
              <a:t>P6.2.3 </a:t>
            </a:r>
            <a:r>
              <a:rPr lang="en-US" spc="-5" dirty="0">
                <a:cs typeface="Arial"/>
              </a:rPr>
              <a:t>Facility DI  </a:t>
            </a:r>
            <a:r>
              <a:rPr lang="en-US" dirty="0">
                <a:cs typeface="Arial"/>
              </a:rPr>
              <a:t>Water </a:t>
            </a:r>
            <a:r>
              <a:rPr lang="en-US" spc="-5" dirty="0">
                <a:cs typeface="Arial"/>
              </a:rPr>
              <a:t>and</a:t>
            </a:r>
            <a:r>
              <a:rPr lang="en-US" spc="-75" dirty="0">
                <a:cs typeface="Arial"/>
              </a:rPr>
              <a:t> </a:t>
            </a:r>
            <a:r>
              <a:rPr lang="en-US" spc="-5" dirty="0">
                <a:cs typeface="Arial"/>
              </a:rPr>
              <a:t>HVAC</a:t>
            </a:r>
            <a:r>
              <a:rPr lang="en-US" dirty="0">
                <a:cs typeface="Arial"/>
              </a:rPr>
              <a:t> </a:t>
            </a:r>
            <a:r>
              <a:rPr lang="en-US" spc="-5" dirty="0">
                <a:cs typeface="Arial"/>
              </a:rPr>
              <a:t>Controls</a:t>
            </a:r>
            <a:endParaRPr lang="en-US" dirty="0"/>
          </a:p>
          <a:p>
            <a:pPr lvl="1"/>
            <a:r>
              <a:rPr lang="en-US" dirty="0"/>
              <a:t>CF controls for KL06 DI water &amp; HVAC systems are complete; redline drawings documenting installation changes in progress</a:t>
            </a:r>
          </a:p>
          <a:p>
            <a:pPr lvl="1"/>
            <a:r>
              <a:rPr lang="en-US" dirty="0"/>
              <a:t>CF controls for RTBT stub out AHU final design review held on 9/2019 and is well understood </a:t>
            </a:r>
          </a:p>
          <a:p>
            <a:pPr lvl="2"/>
            <a:r>
              <a:rPr lang="en-US" dirty="0"/>
              <a:t>AutomatedLogic controller selected to control AHU and monitor differential pressure across shield wall</a:t>
            </a:r>
          </a:p>
          <a:p>
            <a:pPr lvl="2"/>
            <a:r>
              <a:rPr lang="en-US" dirty="0"/>
              <a:t>Statement of work for RTBT AHU controls will be written soon for contractor</a:t>
            </a:r>
          </a:p>
          <a:p>
            <a:pPr lvl="1"/>
            <a:r>
              <a:rPr lang="en-US" dirty="0"/>
              <a:t>Experience staff to complete the remaining CF controls for PPU</a:t>
            </a:r>
          </a:p>
        </p:txBody>
      </p:sp>
    </p:spTree>
    <p:extLst>
      <p:ext uri="{BB962C8B-B14F-4D97-AF65-F5344CB8AC3E}">
        <p14:creationId xmlns:p14="http://schemas.microsoft.com/office/powerpoint/2010/main" val="56224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Scope</a:t>
            </a:r>
          </a:p>
          <a:p>
            <a:r>
              <a:rPr lang="en-US" sz="2400" dirty="0"/>
              <a:t>Organization</a:t>
            </a:r>
          </a:p>
          <a:p>
            <a:r>
              <a:rPr lang="en-US" sz="2400" dirty="0"/>
              <a:t>Progress since CD-2/3</a:t>
            </a:r>
          </a:p>
          <a:p>
            <a:r>
              <a:rPr lang="en-US" sz="2400" dirty="0"/>
              <a:t>Challenges</a:t>
            </a:r>
          </a:p>
          <a:p>
            <a:r>
              <a:rPr lang="en-US" sz="2400" dirty="0"/>
              <a:t>Final design status</a:t>
            </a:r>
          </a:p>
          <a:p>
            <a:r>
              <a:rPr lang="en-US" sz="2400" dirty="0"/>
              <a:t>Installation plans</a:t>
            </a:r>
          </a:p>
          <a:p>
            <a:r>
              <a:rPr lang="en-US" sz="2400" dirty="0"/>
              <a:t>Cost and schedule</a:t>
            </a:r>
          </a:p>
          <a:p>
            <a:r>
              <a:rPr lang="en-US" sz="2400" dirty="0"/>
              <a:t>Labor profile</a:t>
            </a:r>
          </a:p>
          <a:p>
            <a:r>
              <a:rPr lang="en-US" sz="2400" dirty="0"/>
              <a:t>Risk register</a:t>
            </a:r>
          </a:p>
          <a:p>
            <a:r>
              <a:rPr lang="en-US" sz="2400" dirty="0"/>
              <a:t>Responses to recommendations</a:t>
            </a:r>
          </a:p>
          <a:p>
            <a:r>
              <a:rPr lang="en-US" sz="2400" dirty="0"/>
              <a:t>ESH&amp;Q and COVID-19 impacts</a:t>
            </a:r>
          </a:p>
          <a:p>
            <a:r>
              <a:rPr lang="en-US" sz="2400" dirty="0"/>
              <a:t>12-month look-ahead</a:t>
            </a:r>
          </a:p>
          <a:p>
            <a:r>
              <a:rPr lang="en-US" sz="24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526789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CF Controls scope include a new PLC enclosure to control and monitor both klystron DI water system “KL06” and Air Handler Unit 06 “AHU06”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control enclosure location is in the Klystron Gallery and is similar to other CF control systems</a:t>
            </a:r>
          </a:p>
          <a:p>
            <a:endParaRPr lang="en-US" dirty="0"/>
          </a:p>
          <a:p>
            <a:r>
              <a:rPr lang="en-US" dirty="0"/>
              <a:t>RTBT stub out controls will use Application Specific Controllers (ASCs) to control and monitor the HVAC unit and differential pressure across the tunnel shield wall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E946EF-6064-463C-BD89-03E2103C4836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48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13DEDE-D589-4D0A-95AA-6163C5ECCC8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7" name="Picture 216" descr="Table&#10;&#10;Description automatically generated with medium confidence">
            <a:extLst>
              <a:ext uri="{FF2B5EF4-FFF2-40B4-BE49-F238E27FC236}">
                <a16:creationId xmlns:a16="http://schemas.microsoft.com/office/drawing/2014/main" id="{4CE705B1-39B0-4F27-94B5-C616FEC89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59" y="1032636"/>
            <a:ext cx="8495775" cy="5373309"/>
          </a:xfrm>
          <a:prstGeom prst="rect">
            <a:avLst/>
          </a:prstGeom>
        </p:spPr>
      </p:pic>
      <p:sp>
        <p:nvSpPr>
          <p:cNvPr id="218" name="Rectangle: Rounded Corners 217">
            <a:extLst>
              <a:ext uri="{FF2B5EF4-FFF2-40B4-BE49-F238E27FC236}">
                <a16:creationId xmlns:a16="http://schemas.microsoft.com/office/drawing/2014/main" id="{AE10512E-25DC-492E-B927-BE22242677F2}"/>
              </a:ext>
            </a:extLst>
          </p:cNvPr>
          <p:cNvSpPr/>
          <p:nvPr/>
        </p:nvSpPr>
        <p:spPr>
          <a:xfrm>
            <a:off x="7285220" y="3082208"/>
            <a:ext cx="1094282" cy="11014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2123E1E5-243B-4E64-9B80-633B87485B3E}"/>
              </a:ext>
            </a:extLst>
          </p:cNvPr>
          <p:cNvSpPr txBox="1"/>
          <p:nvPr/>
        </p:nvSpPr>
        <p:spPr>
          <a:xfrm>
            <a:off x="8169640" y="5039526"/>
            <a:ext cx="3081978" cy="3416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dirty="0">
                <a:latin typeface="+mn-lt"/>
              </a:rPr>
              <a:t>P.6 Conventional Facilities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4EB5028C-90B5-4544-B957-16423865FAD9}"/>
              </a:ext>
            </a:extLst>
          </p:cNvPr>
          <p:cNvCxnSpPr>
            <a:cxnSpLocks/>
          </p:cNvCxnSpPr>
          <p:nvPr/>
        </p:nvCxnSpPr>
        <p:spPr>
          <a:xfrm flipH="1" flipV="1">
            <a:off x="8132165" y="4183624"/>
            <a:ext cx="427219" cy="855902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2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WBS breakdown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5647945" cy="1698616"/>
          </a:xfrm>
        </p:spPr>
        <p:txBody>
          <a:bodyPr/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P.6.2.3 CF controls for Klystron Gallery DI water/HVAC and RTBT HVAC systems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13DEDE-D589-4D0A-95AA-6163C5ECCC8A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5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2C127F9-A8B5-47FB-86C1-6A365957856C}"/>
              </a:ext>
            </a:extLst>
          </p:cNvPr>
          <p:cNvGrpSpPr/>
          <p:nvPr/>
        </p:nvGrpSpPr>
        <p:grpSpPr>
          <a:xfrm>
            <a:off x="5841337" y="813007"/>
            <a:ext cx="5767743" cy="5469736"/>
            <a:chOff x="3929710" y="2147896"/>
            <a:chExt cx="2445135" cy="3565248"/>
          </a:xfrm>
        </p:grpSpPr>
        <p:sp>
          <p:nvSpPr>
            <p:cNvPr id="7" name="object 2">
              <a:extLst>
                <a:ext uri="{FF2B5EF4-FFF2-40B4-BE49-F238E27FC236}">
                  <a16:creationId xmlns:a16="http://schemas.microsoft.com/office/drawing/2014/main" id="{73E9D828-8CD0-483F-8564-5EAEEBF6CDE3}"/>
                </a:ext>
              </a:extLst>
            </p:cNvPr>
            <p:cNvSpPr/>
            <p:nvPr/>
          </p:nvSpPr>
          <p:spPr>
            <a:xfrm>
              <a:off x="4244699" y="2165275"/>
              <a:ext cx="1834526" cy="7338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3">
              <a:extLst>
                <a:ext uri="{FF2B5EF4-FFF2-40B4-BE49-F238E27FC236}">
                  <a16:creationId xmlns:a16="http://schemas.microsoft.com/office/drawing/2014/main" id="{D430E201-423C-46B2-9AC0-3AF930C16F5A}"/>
                </a:ext>
              </a:extLst>
            </p:cNvPr>
            <p:cNvSpPr/>
            <p:nvPr/>
          </p:nvSpPr>
          <p:spPr>
            <a:xfrm>
              <a:off x="4226949" y="2147896"/>
              <a:ext cx="1827169" cy="7305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FB5DC0C9-F8F6-4A13-8984-C2C0A9F1C373}"/>
                </a:ext>
              </a:extLst>
            </p:cNvPr>
            <p:cNvSpPr/>
            <p:nvPr/>
          </p:nvSpPr>
          <p:spPr>
            <a:xfrm>
              <a:off x="4226949" y="2147896"/>
              <a:ext cx="1827530" cy="730885"/>
            </a:xfrm>
            <a:custGeom>
              <a:avLst/>
              <a:gdLst/>
              <a:ahLst/>
              <a:cxnLst/>
              <a:rect l="l" t="t" r="r" b="b"/>
              <a:pathLst>
                <a:path w="1827529" h="730885">
                  <a:moveTo>
                    <a:pt x="0" y="730543"/>
                  </a:moveTo>
                  <a:lnTo>
                    <a:pt x="0" y="0"/>
                  </a:lnTo>
                  <a:lnTo>
                    <a:pt x="1827169" y="0"/>
                  </a:lnTo>
                  <a:lnTo>
                    <a:pt x="1827169" y="730543"/>
                  </a:lnTo>
                  <a:lnTo>
                    <a:pt x="0" y="730543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0" name="object 5">
              <a:extLst>
                <a:ext uri="{FF2B5EF4-FFF2-40B4-BE49-F238E27FC236}">
                  <a16:creationId xmlns:a16="http://schemas.microsoft.com/office/drawing/2014/main" id="{8BC8DE76-ED37-4568-9754-B8ADAA1F63B1}"/>
                </a:ext>
              </a:extLst>
            </p:cNvPr>
            <p:cNvSpPr/>
            <p:nvPr/>
          </p:nvSpPr>
          <p:spPr>
            <a:xfrm>
              <a:off x="4249627" y="2170573"/>
              <a:ext cx="1781810" cy="685800"/>
            </a:xfrm>
            <a:custGeom>
              <a:avLst/>
              <a:gdLst/>
              <a:ahLst/>
              <a:cxnLst/>
              <a:rect l="l" t="t" r="r" b="b"/>
              <a:pathLst>
                <a:path w="1781810" h="685800">
                  <a:moveTo>
                    <a:pt x="0" y="685188"/>
                  </a:moveTo>
                  <a:lnTo>
                    <a:pt x="0" y="0"/>
                  </a:lnTo>
                  <a:lnTo>
                    <a:pt x="1781814" y="0"/>
                  </a:lnTo>
                  <a:lnTo>
                    <a:pt x="1781814" y="685188"/>
                  </a:lnTo>
                  <a:lnTo>
                    <a:pt x="0" y="685188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67E07036-28D8-4043-9E0E-EE63E0048858}"/>
                </a:ext>
              </a:extLst>
            </p:cNvPr>
            <p:cNvSpPr txBox="1"/>
            <p:nvPr/>
          </p:nvSpPr>
          <p:spPr>
            <a:xfrm>
              <a:off x="4239874" y="2343345"/>
              <a:ext cx="1776095" cy="2240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7305" algn="ctr">
                <a:lnSpc>
                  <a:spcPct val="100000"/>
                </a:lnSpc>
                <a:spcBef>
                  <a:spcPts val="100"/>
                </a:spcBef>
              </a:pPr>
              <a:r>
                <a:rPr sz="1100" b="1" spc="-5" dirty="0">
                  <a:latin typeface="Arial"/>
                  <a:cs typeface="Arial"/>
                </a:rPr>
                <a:t>P.6 Conventional</a:t>
              </a:r>
              <a:r>
                <a:rPr sz="1100" b="1" spc="-30" dirty="0">
                  <a:latin typeface="Arial"/>
                  <a:cs typeface="Arial"/>
                </a:rPr>
                <a:t> </a:t>
              </a:r>
              <a:r>
                <a:rPr sz="1100" b="1" spc="-5" dirty="0">
                  <a:latin typeface="Arial"/>
                  <a:cs typeface="Arial"/>
                </a:rPr>
                <a:t>Facilities</a:t>
              </a:r>
              <a:endParaRPr sz="1100" dirty="0">
                <a:latin typeface="Arial"/>
                <a:cs typeface="Arial"/>
              </a:endParaRPr>
            </a:p>
            <a:p>
              <a:pPr marL="26670" algn="ctr">
                <a:lnSpc>
                  <a:spcPct val="100000"/>
                </a:lnSpc>
                <a:spcBef>
                  <a:spcPts val="10"/>
                </a:spcBef>
              </a:pPr>
              <a:r>
                <a:rPr sz="1050" spc="-5" dirty="0">
                  <a:latin typeface="Arial"/>
                  <a:cs typeface="Arial"/>
                </a:rPr>
                <a:t>Mark Connell</a:t>
              </a:r>
              <a:endParaRPr sz="1050" dirty="0">
                <a:latin typeface="Arial"/>
                <a:cs typeface="Arial"/>
              </a:endParaRP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ABF66A4B-759D-46BE-BA18-E6A5EBF848C6}"/>
                </a:ext>
              </a:extLst>
            </p:cNvPr>
            <p:cNvSpPr/>
            <p:nvPr/>
          </p:nvSpPr>
          <p:spPr>
            <a:xfrm>
              <a:off x="3949080" y="3194245"/>
              <a:ext cx="1100743" cy="6901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58997EC9-9D7B-428A-930A-02EFF6EA82BB}"/>
                </a:ext>
              </a:extLst>
            </p:cNvPr>
            <p:cNvSpPr/>
            <p:nvPr/>
          </p:nvSpPr>
          <p:spPr>
            <a:xfrm>
              <a:off x="3929710" y="3175679"/>
              <a:ext cx="1096625" cy="685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BA2BB2DA-73A9-4BC3-AFEC-C5DEE8F467DE}"/>
                </a:ext>
              </a:extLst>
            </p:cNvPr>
            <p:cNvSpPr txBox="1"/>
            <p:nvPr/>
          </p:nvSpPr>
          <p:spPr>
            <a:xfrm>
              <a:off x="3929710" y="3175679"/>
              <a:ext cx="1096645" cy="523558"/>
            </a:xfrm>
            <a:prstGeom prst="rect">
              <a:avLst/>
            </a:prstGeom>
            <a:ln w="3175">
              <a:noFill/>
            </a:ln>
          </p:spPr>
          <p:txBody>
            <a:bodyPr vert="horz" wrap="square" lIns="0" tIns="52705" rIns="0" bIns="0" rtlCol="0">
              <a:spAutoFit/>
            </a:bodyPr>
            <a:lstStyle/>
            <a:p>
              <a:pPr marL="227965" marR="41910" indent="-178435" algn="ctr">
                <a:lnSpc>
                  <a:spcPct val="103099"/>
                </a:lnSpc>
                <a:spcBef>
                  <a:spcPts val="415"/>
                </a:spcBef>
              </a:pPr>
              <a:endParaRPr lang="en-US" sz="1050" b="1" spc="-5" dirty="0">
                <a:latin typeface="Arial"/>
                <a:cs typeface="Arial"/>
              </a:endParaRPr>
            </a:p>
            <a:p>
              <a:pPr marL="227965" marR="41910" indent="-178435" algn="ctr">
                <a:lnSpc>
                  <a:spcPct val="103099"/>
                </a:lnSpc>
                <a:spcBef>
                  <a:spcPts val="415"/>
                </a:spcBef>
              </a:pPr>
              <a:r>
                <a:rPr sz="1050" b="1" spc="-5" dirty="0">
                  <a:latin typeface="Arial"/>
                  <a:cs typeface="Arial"/>
                </a:rPr>
                <a:t>P.6.1</a:t>
              </a:r>
              <a:r>
                <a:rPr sz="1050" b="1" spc="-70" dirty="0">
                  <a:latin typeface="Arial"/>
                  <a:cs typeface="Arial"/>
                </a:rPr>
                <a:t> </a:t>
              </a:r>
              <a:r>
                <a:rPr sz="1050" b="1" spc="-5" dirty="0">
                  <a:latin typeface="Arial"/>
                  <a:cs typeface="Arial"/>
                </a:rPr>
                <a:t>Management  </a:t>
              </a:r>
              <a:r>
                <a:rPr sz="1050" b="1" dirty="0">
                  <a:latin typeface="Arial"/>
                  <a:cs typeface="Arial"/>
                </a:rPr>
                <a:t>and </a:t>
              </a:r>
              <a:r>
                <a:rPr sz="1050" b="1" spc="-5" dirty="0">
                  <a:latin typeface="Arial"/>
                  <a:cs typeface="Arial"/>
                </a:rPr>
                <a:t>System  Integration</a:t>
              </a:r>
              <a:endParaRPr lang="en-US" sz="1050" b="1" spc="-5" dirty="0">
                <a:latin typeface="Arial"/>
                <a:cs typeface="Arial"/>
              </a:endParaRPr>
            </a:p>
            <a:p>
              <a:pPr marL="227965" marR="41910" indent="-178435" algn="ctr">
                <a:lnSpc>
                  <a:spcPct val="103099"/>
                </a:lnSpc>
                <a:spcBef>
                  <a:spcPts val="415"/>
                </a:spcBef>
              </a:pPr>
              <a:r>
                <a:rPr lang="en-US" sz="1000" spc="-5" dirty="0">
                  <a:latin typeface="Arial"/>
                  <a:cs typeface="Arial"/>
                </a:rPr>
                <a:t>Mark</a:t>
              </a:r>
              <a:r>
                <a:rPr lang="en-US" sz="1000" spc="-15" dirty="0">
                  <a:latin typeface="Arial"/>
                  <a:cs typeface="Arial"/>
                </a:rPr>
                <a:t> </a:t>
              </a:r>
              <a:r>
                <a:rPr lang="en-US" sz="1000" spc="-5" dirty="0">
                  <a:latin typeface="Arial"/>
                  <a:cs typeface="Arial"/>
                </a:rPr>
                <a:t>Connell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8B54E9E9-6962-45B4-A9CF-4AA16647A7F2}"/>
                </a:ext>
              </a:extLst>
            </p:cNvPr>
            <p:cNvSpPr/>
            <p:nvPr/>
          </p:nvSpPr>
          <p:spPr>
            <a:xfrm>
              <a:off x="4478023" y="2878440"/>
              <a:ext cx="662940" cy="297815"/>
            </a:xfrm>
            <a:custGeom>
              <a:avLst/>
              <a:gdLst/>
              <a:ahLst/>
              <a:cxnLst/>
              <a:rect l="l" t="t" r="r" b="b"/>
              <a:pathLst>
                <a:path w="662939" h="297814">
                  <a:moveTo>
                    <a:pt x="662511" y="0"/>
                  </a:moveTo>
                  <a:lnTo>
                    <a:pt x="662511" y="183040"/>
                  </a:lnTo>
                  <a:lnTo>
                    <a:pt x="0" y="183040"/>
                  </a:lnTo>
                  <a:lnTo>
                    <a:pt x="0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ED475DC9-C9D1-4D40-9916-AE6E4D3DE76D}"/>
                </a:ext>
              </a:extLst>
            </p:cNvPr>
            <p:cNvSpPr/>
            <p:nvPr/>
          </p:nvSpPr>
          <p:spPr>
            <a:xfrm>
              <a:off x="5274102" y="3194245"/>
              <a:ext cx="1100743" cy="6901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3E66D720-6ABF-4699-B89A-5F25862E5D2D}"/>
                </a:ext>
              </a:extLst>
            </p:cNvPr>
            <p:cNvSpPr/>
            <p:nvPr/>
          </p:nvSpPr>
          <p:spPr>
            <a:xfrm>
              <a:off x="5254732" y="3175679"/>
              <a:ext cx="1096625" cy="6851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C9CA7A46-0753-4B93-A833-771C28273631}"/>
                </a:ext>
              </a:extLst>
            </p:cNvPr>
            <p:cNvSpPr txBox="1"/>
            <p:nvPr/>
          </p:nvSpPr>
          <p:spPr>
            <a:xfrm>
              <a:off x="5254732" y="3175679"/>
              <a:ext cx="1096645" cy="420451"/>
            </a:xfrm>
            <a:prstGeom prst="rect">
              <a:avLst/>
            </a:prstGeom>
            <a:ln w="3175">
              <a:noFill/>
            </a:ln>
          </p:spPr>
          <p:txBody>
            <a:bodyPr vert="horz" wrap="square" lIns="0" tIns="127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"/>
                </a:spcBef>
              </a:pPr>
              <a:endParaRPr sz="1000" dirty="0">
                <a:latin typeface="Times New Roman"/>
                <a:cs typeface="Times New Roman"/>
              </a:endParaRPr>
            </a:p>
            <a:p>
              <a:pPr marL="180340" marR="162560" indent="-10160" algn="ctr">
                <a:lnSpc>
                  <a:spcPct val="100000"/>
                </a:lnSpc>
              </a:pPr>
              <a:endParaRPr lang="en-US" sz="1050" b="1" spc="-5" dirty="0">
                <a:latin typeface="Arial"/>
                <a:cs typeface="Arial"/>
              </a:endParaRPr>
            </a:p>
            <a:p>
              <a:pPr marL="180340" marR="162560" indent="-10160" algn="ctr">
                <a:lnSpc>
                  <a:spcPct val="100000"/>
                </a:lnSpc>
              </a:pPr>
              <a:r>
                <a:rPr sz="1050" b="1" spc="-5" dirty="0">
                  <a:latin typeface="Arial"/>
                  <a:cs typeface="Arial"/>
                </a:rPr>
                <a:t>P.6.2</a:t>
              </a:r>
              <a:r>
                <a:rPr sz="1050" b="1" spc="-65" dirty="0">
                  <a:latin typeface="Arial"/>
                  <a:cs typeface="Arial"/>
                </a:rPr>
                <a:t> </a:t>
              </a:r>
              <a:r>
                <a:rPr sz="1050" b="1" spc="-5" dirty="0">
                  <a:latin typeface="Arial"/>
                  <a:cs typeface="Arial"/>
                </a:rPr>
                <a:t>Building  Modifications</a:t>
              </a:r>
              <a:endParaRPr sz="1050" dirty="0">
                <a:latin typeface="Arial"/>
                <a:cs typeface="Arial"/>
              </a:endParaRPr>
            </a:p>
            <a:p>
              <a:pPr marL="248920" algn="ctr">
                <a:lnSpc>
                  <a:spcPct val="100000"/>
                </a:lnSpc>
                <a:spcBef>
                  <a:spcPts val="100"/>
                </a:spcBef>
              </a:pPr>
              <a:r>
                <a:rPr sz="1000" spc="-5" dirty="0">
                  <a:latin typeface="Arial"/>
                  <a:cs typeface="Arial"/>
                </a:rPr>
                <a:t>Mark</a:t>
              </a:r>
              <a:r>
                <a:rPr sz="1000" spc="-15" dirty="0">
                  <a:latin typeface="Arial"/>
                  <a:cs typeface="Arial"/>
                </a:rPr>
                <a:t> </a:t>
              </a:r>
              <a:r>
                <a:rPr sz="1000" spc="-5" dirty="0">
                  <a:latin typeface="Arial"/>
                  <a:cs typeface="Arial"/>
                </a:rPr>
                <a:t>Connell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76C1CA32-C9F6-4985-8A98-96962CD9E8AF}"/>
                </a:ext>
              </a:extLst>
            </p:cNvPr>
            <p:cNvSpPr/>
            <p:nvPr/>
          </p:nvSpPr>
          <p:spPr>
            <a:xfrm>
              <a:off x="5140535" y="2878440"/>
              <a:ext cx="662940" cy="297815"/>
            </a:xfrm>
            <a:custGeom>
              <a:avLst/>
              <a:gdLst/>
              <a:ahLst/>
              <a:cxnLst/>
              <a:rect l="l" t="t" r="r" b="b"/>
              <a:pathLst>
                <a:path w="662939" h="297814">
                  <a:moveTo>
                    <a:pt x="0" y="0"/>
                  </a:moveTo>
                  <a:lnTo>
                    <a:pt x="0" y="183040"/>
                  </a:lnTo>
                  <a:lnTo>
                    <a:pt x="662511" y="183040"/>
                  </a:lnTo>
                  <a:lnTo>
                    <a:pt x="662511" y="297239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A3ABD24C-8065-4BE6-A033-A9BBB079E553}"/>
                </a:ext>
              </a:extLst>
            </p:cNvPr>
            <p:cNvSpPr/>
            <p:nvPr/>
          </p:nvSpPr>
          <p:spPr>
            <a:xfrm>
              <a:off x="4152001" y="4108641"/>
              <a:ext cx="690109" cy="46009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58B7E02F-3B44-48D1-8FF2-6A1FC4C6A16B}"/>
                </a:ext>
              </a:extLst>
            </p:cNvPr>
            <p:cNvSpPr/>
            <p:nvPr/>
          </p:nvSpPr>
          <p:spPr>
            <a:xfrm>
              <a:off x="4135429" y="4089263"/>
              <a:ext cx="685188" cy="4567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C730F3F5-BE37-4CE8-ACAA-284A4C205CDA}"/>
                </a:ext>
              </a:extLst>
            </p:cNvPr>
            <p:cNvSpPr txBox="1"/>
            <p:nvPr/>
          </p:nvSpPr>
          <p:spPr>
            <a:xfrm>
              <a:off x="4134817" y="4180668"/>
              <a:ext cx="685800" cy="255781"/>
            </a:xfrm>
            <a:prstGeom prst="rect">
              <a:avLst/>
            </a:prstGeom>
            <a:ln w="3175">
              <a:noFill/>
            </a:ln>
          </p:spPr>
          <p:txBody>
            <a:bodyPr vert="horz" wrap="square" lIns="0" tIns="0" rIns="0" bIns="0" rtlCol="0">
              <a:spAutoFit/>
            </a:bodyPr>
            <a:lstStyle/>
            <a:p>
              <a:pPr marL="222250">
                <a:lnSpc>
                  <a:spcPts val="655"/>
                </a:lnSpc>
              </a:pPr>
              <a:endParaRPr lang="en-US" sz="800" b="1" spc="-5" dirty="0">
                <a:latin typeface="Arial"/>
                <a:cs typeface="Arial"/>
              </a:endParaRPr>
            </a:p>
            <a:p>
              <a:pPr marL="222250">
                <a:lnSpc>
                  <a:spcPts val="655"/>
                </a:lnSpc>
              </a:pPr>
              <a:r>
                <a:rPr sz="800" b="1" spc="-5" dirty="0">
                  <a:latin typeface="Arial"/>
                  <a:cs typeface="Arial"/>
                </a:rPr>
                <a:t>P.6.1.1</a:t>
              </a:r>
              <a:r>
                <a:rPr lang="en-US" sz="800" dirty="0">
                  <a:latin typeface="Arial"/>
                  <a:cs typeface="Arial"/>
                </a:rPr>
                <a:t> </a:t>
              </a:r>
              <a:r>
                <a:rPr sz="800" b="1" spc="-5" dirty="0">
                  <a:latin typeface="Arial"/>
                  <a:cs typeface="Arial"/>
                </a:rPr>
                <a:t>Management</a:t>
              </a:r>
              <a:r>
                <a:rPr sz="800" b="1" spc="-65" dirty="0">
                  <a:latin typeface="Arial"/>
                  <a:cs typeface="Arial"/>
                </a:rPr>
                <a:t> </a:t>
              </a:r>
              <a:r>
                <a:rPr sz="800" b="1" spc="-5" dirty="0">
                  <a:latin typeface="Arial"/>
                  <a:cs typeface="Arial"/>
                </a:rPr>
                <a:t>and  System  Integration</a:t>
              </a:r>
              <a:endParaRPr sz="800" dirty="0">
                <a:latin typeface="Arial"/>
                <a:cs typeface="Arial"/>
              </a:endParaRPr>
            </a:p>
            <a:p>
              <a:pPr marL="635" algn="ctr">
                <a:lnSpc>
                  <a:spcPct val="100000"/>
                </a:lnSpc>
                <a:spcBef>
                  <a:spcPts val="5"/>
                </a:spcBef>
              </a:pPr>
              <a:r>
                <a:rPr sz="800" spc="-5" dirty="0">
                  <a:latin typeface="Arial"/>
                  <a:cs typeface="Arial"/>
                </a:rPr>
                <a:t>Mark</a:t>
              </a:r>
              <a:r>
                <a:rPr sz="800" spc="-2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Connell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A203F680-01AE-4636-9601-950A4C701E4C}"/>
                </a:ext>
              </a:extLst>
            </p:cNvPr>
            <p:cNvSpPr/>
            <p:nvPr/>
          </p:nvSpPr>
          <p:spPr>
            <a:xfrm>
              <a:off x="4478023" y="3860867"/>
              <a:ext cx="0" cy="228600"/>
            </a:xfrm>
            <a:custGeom>
              <a:avLst/>
              <a:gdLst/>
              <a:ahLst/>
              <a:cxnLst/>
              <a:rect l="l" t="t" r="r" b="b"/>
              <a:pathLst>
                <a:path h="228600">
                  <a:moveTo>
                    <a:pt x="0" y="0"/>
                  </a:moveTo>
                  <a:lnTo>
                    <a:pt x="0" y="228396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0E5C3367-7007-4804-A492-613D40A9E270}"/>
                </a:ext>
              </a:extLst>
            </p:cNvPr>
            <p:cNvSpPr/>
            <p:nvPr/>
          </p:nvSpPr>
          <p:spPr>
            <a:xfrm>
              <a:off x="5340953" y="4678815"/>
              <a:ext cx="689310" cy="4597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4E8667C9-2E22-480F-9162-EA51FDDF89CD}"/>
                </a:ext>
              </a:extLst>
            </p:cNvPr>
            <p:cNvSpPr/>
            <p:nvPr/>
          </p:nvSpPr>
          <p:spPr>
            <a:xfrm>
              <a:off x="5323575" y="4660254"/>
              <a:ext cx="685188" cy="4567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0BD67A3E-838A-4A35-AAE9-5A3008EB6F7E}"/>
                </a:ext>
              </a:extLst>
            </p:cNvPr>
            <p:cNvSpPr/>
            <p:nvPr/>
          </p:nvSpPr>
          <p:spPr>
            <a:xfrm>
              <a:off x="5323575" y="4660254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F315E60C-A0D0-46D7-B4E5-B33C88493B4F}"/>
                </a:ext>
              </a:extLst>
            </p:cNvPr>
            <p:cNvSpPr txBox="1"/>
            <p:nvPr/>
          </p:nvSpPr>
          <p:spPr>
            <a:xfrm>
              <a:off x="5323575" y="4660254"/>
              <a:ext cx="694055" cy="319602"/>
            </a:xfrm>
            <a:prstGeom prst="rect">
              <a:avLst/>
            </a:prstGeom>
            <a:ln w="3175">
              <a:noFill/>
            </a:ln>
          </p:spPr>
          <p:txBody>
            <a:bodyPr vert="horz" wrap="square" lIns="0" tIns="19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800" dirty="0">
                <a:latin typeface="Times New Roman"/>
                <a:cs typeface="Times New Roman"/>
              </a:endParaRPr>
            </a:p>
            <a:p>
              <a:pPr marL="97155" marR="97790" indent="12700" algn="ctr">
                <a:lnSpc>
                  <a:spcPct val="101000"/>
                </a:lnSpc>
              </a:pPr>
              <a:r>
                <a:rPr sz="800" b="1" spc="-5" dirty="0">
                  <a:latin typeface="Arial"/>
                  <a:cs typeface="Arial"/>
                </a:rPr>
                <a:t>P.6.2.2 RTBT  </a:t>
              </a:r>
              <a:endParaRPr lang="en-US" sz="800" b="1" spc="-5" dirty="0">
                <a:latin typeface="Arial"/>
                <a:cs typeface="Arial"/>
              </a:endParaRPr>
            </a:p>
            <a:p>
              <a:pPr marL="97155" marR="97790" indent="12700" algn="ctr">
                <a:lnSpc>
                  <a:spcPct val="101000"/>
                </a:lnSpc>
              </a:pPr>
              <a:r>
                <a:rPr sz="800" b="1" spc="-5" dirty="0">
                  <a:latin typeface="Arial"/>
                  <a:cs typeface="Arial"/>
                </a:rPr>
                <a:t>M</a:t>
              </a:r>
              <a:r>
                <a:rPr sz="800" b="1" dirty="0">
                  <a:latin typeface="Arial"/>
                  <a:cs typeface="Arial"/>
                </a:rPr>
                <a:t>o</a:t>
              </a:r>
              <a:r>
                <a:rPr sz="800" b="1" spc="-5" dirty="0">
                  <a:latin typeface="Arial"/>
                  <a:cs typeface="Arial"/>
                </a:rPr>
                <a:t>di</a:t>
              </a:r>
              <a:r>
                <a:rPr sz="800" b="1" dirty="0">
                  <a:latin typeface="Arial"/>
                  <a:cs typeface="Arial"/>
                </a:rPr>
                <a:t>f</a:t>
              </a:r>
              <a:r>
                <a:rPr sz="800" b="1" spc="-5" dirty="0">
                  <a:latin typeface="Arial"/>
                  <a:cs typeface="Arial"/>
                </a:rPr>
                <a:t>ica</a:t>
              </a:r>
              <a:r>
                <a:rPr sz="800" b="1" dirty="0">
                  <a:latin typeface="Arial"/>
                  <a:cs typeface="Arial"/>
                </a:rPr>
                <a:t>t</a:t>
              </a:r>
              <a:r>
                <a:rPr sz="800" b="1" spc="-5" dirty="0">
                  <a:latin typeface="Arial"/>
                  <a:cs typeface="Arial"/>
                </a:rPr>
                <a:t>io</a:t>
              </a:r>
              <a:r>
                <a:rPr sz="800" b="1" dirty="0">
                  <a:latin typeface="Arial"/>
                  <a:cs typeface="Arial"/>
                </a:rPr>
                <a:t>ns  </a:t>
              </a:r>
              <a:endParaRPr lang="en-US" sz="800" b="1" dirty="0">
                <a:latin typeface="Arial"/>
                <a:cs typeface="Arial"/>
              </a:endParaRPr>
            </a:p>
            <a:p>
              <a:pPr marL="97155" marR="97790" indent="12700" algn="ctr">
                <a:lnSpc>
                  <a:spcPct val="101000"/>
                </a:lnSpc>
              </a:pPr>
              <a:r>
                <a:rPr lang="en-US" sz="800" spc="-5" dirty="0">
                  <a:latin typeface="Arial"/>
                  <a:cs typeface="Arial"/>
                </a:rPr>
                <a:t>Mark Connell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DFD0530F-8767-4A0E-81B2-2B47E3E444B6}"/>
                </a:ext>
              </a:extLst>
            </p:cNvPr>
            <p:cNvSpPr/>
            <p:nvPr/>
          </p:nvSpPr>
          <p:spPr>
            <a:xfrm>
              <a:off x="5803045" y="3860867"/>
              <a:ext cx="320040" cy="1028065"/>
            </a:xfrm>
            <a:custGeom>
              <a:avLst/>
              <a:gdLst/>
              <a:ahLst/>
              <a:cxnLst/>
              <a:rect l="l" t="t" r="r" b="b"/>
              <a:pathLst>
                <a:path w="320039" h="1028064">
                  <a:moveTo>
                    <a:pt x="0" y="0"/>
                  </a:moveTo>
                  <a:lnTo>
                    <a:pt x="0" y="114198"/>
                  </a:lnTo>
                  <a:lnTo>
                    <a:pt x="319916" y="114198"/>
                  </a:lnTo>
                  <a:lnTo>
                    <a:pt x="319916" y="1027782"/>
                  </a:lnTo>
                  <a:lnTo>
                    <a:pt x="205718" y="102778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14D9F1A0-EF78-4893-8058-1C3B2F2E11E8}"/>
                </a:ext>
              </a:extLst>
            </p:cNvPr>
            <p:cNvSpPr/>
            <p:nvPr/>
          </p:nvSpPr>
          <p:spPr>
            <a:xfrm>
              <a:off x="5340953" y="5248627"/>
              <a:ext cx="689310" cy="4645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689419DE-28EC-4242-8973-238560070F24}"/>
                </a:ext>
              </a:extLst>
            </p:cNvPr>
            <p:cNvSpPr/>
            <p:nvPr/>
          </p:nvSpPr>
          <p:spPr>
            <a:xfrm>
              <a:off x="5323575" y="5231245"/>
              <a:ext cx="685188" cy="45760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C53D4D76-B1B9-4703-B2E1-F703699A48DB}"/>
                </a:ext>
              </a:extLst>
            </p:cNvPr>
            <p:cNvSpPr/>
            <p:nvPr/>
          </p:nvSpPr>
          <p:spPr>
            <a:xfrm>
              <a:off x="5323575" y="5231245"/>
              <a:ext cx="685800" cy="457834"/>
            </a:xfrm>
            <a:custGeom>
              <a:avLst/>
              <a:gdLst/>
              <a:ahLst/>
              <a:cxnLst/>
              <a:rect l="l" t="t" r="r" b="b"/>
              <a:pathLst>
                <a:path w="685800" h="457835">
                  <a:moveTo>
                    <a:pt x="0" y="45760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7602"/>
                  </a:lnTo>
                  <a:lnTo>
                    <a:pt x="0" y="45760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3FB6EBBA-55E3-40B3-AAC0-703343B9AF99}"/>
                </a:ext>
              </a:extLst>
            </p:cNvPr>
            <p:cNvSpPr txBox="1"/>
            <p:nvPr/>
          </p:nvSpPr>
          <p:spPr>
            <a:xfrm>
              <a:off x="5327889" y="5303414"/>
              <a:ext cx="694055" cy="290053"/>
            </a:xfrm>
            <a:prstGeom prst="rect">
              <a:avLst/>
            </a:prstGeom>
            <a:ln w="3175">
              <a:noFill/>
            </a:ln>
          </p:spPr>
          <p:txBody>
            <a:bodyPr vert="horz" wrap="square" lIns="0" tIns="36830" rIns="0" bIns="0" rtlCol="0">
              <a:spAutoFit/>
            </a:bodyPr>
            <a:lstStyle/>
            <a:p>
              <a:pPr marL="40005" marR="32384" indent="-9525" algn="ctr">
                <a:lnSpc>
                  <a:spcPct val="100000"/>
                </a:lnSpc>
                <a:spcBef>
                  <a:spcPts val="290"/>
                </a:spcBef>
              </a:pPr>
              <a:r>
                <a:rPr sz="800" b="1" spc="-5" dirty="0">
                  <a:latin typeface="Arial"/>
                  <a:cs typeface="Arial"/>
                </a:rPr>
                <a:t>P.6.2.3 Facility DI  </a:t>
              </a:r>
              <a:r>
                <a:rPr sz="800" b="1" dirty="0">
                  <a:latin typeface="Arial"/>
                  <a:cs typeface="Arial"/>
                </a:rPr>
                <a:t>Water </a:t>
              </a:r>
              <a:r>
                <a:rPr sz="800" b="1" spc="-5" dirty="0">
                  <a:latin typeface="Arial"/>
                  <a:cs typeface="Arial"/>
                </a:rPr>
                <a:t>and</a:t>
              </a:r>
              <a:r>
                <a:rPr sz="800" b="1" spc="-75" dirty="0">
                  <a:latin typeface="Arial"/>
                  <a:cs typeface="Arial"/>
                </a:rPr>
                <a:t> </a:t>
              </a:r>
              <a:r>
                <a:rPr sz="800" b="1" spc="-5" dirty="0">
                  <a:latin typeface="Arial"/>
                  <a:cs typeface="Arial"/>
                </a:rPr>
                <a:t>HVAC</a:t>
              </a:r>
              <a:r>
                <a:rPr lang="en-US" sz="800" dirty="0">
                  <a:latin typeface="Arial"/>
                  <a:cs typeface="Arial"/>
                </a:rPr>
                <a:t> </a:t>
              </a:r>
              <a:r>
                <a:rPr sz="800" b="1" spc="-5" dirty="0">
                  <a:latin typeface="Arial"/>
                  <a:cs typeface="Arial"/>
                </a:rPr>
                <a:t>Controls</a:t>
              </a:r>
              <a:r>
                <a:rPr lang="en-US" sz="800" b="1" dirty="0">
                  <a:latin typeface="Arial"/>
                  <a:cs typeface="Arial"/>
                </a:rPr>
                <a:t> </a:t>
              </a:r>
            </a:p>
            <a:p>
              <a:pPr marL="40005" marR="32384" indent="-9525" algn="ctr">
                <a:lnSpc>
                  <a:spcPct val="100000"/>
                </a:lnSpc>
                <a:spcBef>
                  <a:spcPts val="290"/>
                </a:spcBef>
              </a:pPr>
              <a:r>
                <a:rPr sz="800" spc="-5" dirty="0">
                  <a:latin typeface="Arial"/>
                  <a:cs typeface="Arial"/>
                </a:rPr>
                <a:t>Derrick</a:t>
              </a:r>
              <a:r>
                <a:rPr sz="800" spc="-10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Williams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A0076531-347E-49B9-B05F-E176D98FF42A}"/>
                </a:ext>
              </a:extLst>
            </p:cNvPr>
            <p:cNvSpPr/>
            <p:nvPr/>
          </p:nvSpPr>
          <p:spPr>
            <a:xfrm>
              <a:off x="5803045" y="3860867"/>
              <a:ext cx="320040" cy="1600200"/>
            </a:xfrm>
            <a:custGeom>
              <a:avLst/>
              <a:gdLst/>
              <a:ahLst/>
              <a:cxnLst/>
              <a:rect l="l" t="t" r="r" b="b"/>
              <a:pathLst>
                <a:path w="320039" h="1600200">
                  <a:moveTo>
                    <a:pt x="0" y="0"/>
                  </a:moveTo>
                  <a:lnTo>
                    <a:pt x="0" y="114198"/>
                  </a:lnTo>
                  <a:lnTo>
                    <a:pt x="319916" y="114198"/>
                  </a:lnTo>
                  <a:lnTo>
                    <a:pt x="319916" y="1599583"/>
                  </a:lnTo>
                  <a:lnTo>
                    <a:pt x="205718" y="1599583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964CE387-BBCF-47DA-902F-159C7E9071EB}"/>
                </a:ext>
              </a:extLst>
            </p:cNvPr>
            <p:cNvSpPr/>
            <p:nvPr/>
          </p:nvSpPr>
          <p:spPr>
            <a:xfrm>
              <a:off x="5336534" y="4099792"/>
              <a:ext cx="698147" cy="46894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32792A97-3A34-4530-8DEB-4CB7CBA625C6}"/>
                </a:ext>
              </a:extLst>
            </p:cNvPr>
            <p:cNvSpPr/>
            <p:nvPr/>
          </p:nvSpPr>
          <p:spPr>
            <a:xfrm>
              <a:off x="5323575" y="4089263"/>
              <a:ext cx="685188" cy="4567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6" name="object 31">
              <a:extLst>
                <a:ext uri="{FF2B5EF4-FFF2-40B4-BE49-F238E27FC236}">
                  <a16:creationId xmlns:a16="http://schemas.microsoft.com/office/drawing/2014/main" id="{756AC319-20B3-413F-B7F3-B4DBEC57A9F0}"/>
                </a:ext>
              </a:extLst>
            </p:cNvPr>
            <p:cNvSpPr/>
            <p:nvPr/>
          </p:nvSpPr>
          <p:spPr>
            <a:xfrm>
              <a:off x="5323575" y="4089263"/>
              <a:ext cx="685800" cy="457200"/>
            </a:xfrm>
            <a:custGeom>
              <a:avLst/>
              <a:gdLst/>
              <a:ahLst/>
              <a:cxnLst/>
              <a:rect l="l" t="t" r="r" b="b"/>
              <a:pathLst>
                <a:path w="685800" h="457200">
                  <a:moveTo>
                    <a:pt x="0" y="456792"/>
                  </a:moveTo>
                  <a:lnTo>
                    <a:pt x="0" y="0"/>
                  </a:lnTo>
                  <a:lnTo>
                    <a:pt x="685188" y="0"/>
                  </a:lnTo>
                  <a:lnTo>
                    <a:pt x="685188" y="456792"/>
                  </a:lnTo>
                  <a:lnTo>
                    <a:pt x="0" y="456792"/>
                  </a:lnTo>
                  <a:close/>
                </a:path>
              </a:pathLst>
            </a:custGeom>
            <a:ln w="3175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7" name="object 32">
              <a:extLst>
                <a:ext uri="{FF2B5EF4-FFF2-40B4-BE49-F238E27FC236}">
                  <a16:creationId xmlns:a16="http://schemas.microsoft.com/office/drawing/2014/main" id="{728759BD-3CFA-49F2-B5BB-118EFD03BD98}"/>
                </a:ext>
              </a:extLst>
            </p:cNvPr>
            <p:cNvSpPr txBox="1"/>
            <p:nvPr/>
          </p:nvSpPr>
          <p:spPr>
            <a:xfrm>
              <a:off x="5319141" y="4182269"/>
              <a:ext cx="694055" cy="287002"/>
            </a:xfrm>
            <a:prstGeom prst="rect">
              <a:avLst/>
            </a:prstGeom>
            <a:ln w="3175">
              <a:noFill/>
            </a:ln>
          </p:spPr>
          <p:txBody>
            <a:bodyPr vert="horz" wrap="square" lIns="0" tIns="36195" rIns="0" bIns="0" rtlCol="0">
              <a:spAutoFit/>
            </a:bodyPr>
            <a:lstStyle/>
            <a:p>
              <a:pPr marL="97155" marR="57150" indent="-40005" algn="ctr">
                <a:lnSpc>
                  <a:spcPct val="100699"/>
                </a:lnSpc>
                <a:spcBef>
                  <a:spcPts val="285"/>
                </a:spcBef>
              </a:pPr>
              <a:r>
                <a:rPr sz="800" b="1" spc="-5" dirty="0">
                  <a:latin typeface="Arial"/>
                  <a:cs typeface="Arial"/>
                </a:rPr>
                <a:t>P.6.2.1</a:t>
              </a:r>
              <a:r>
                <a:rPr sz="800" b="1" spc="-60" dirty="0">
                  <a:latin typeface="Arial"/>
                  <a:cs typeface="Arial"/>
                </a:rPr>
                <a:t> </a:t>
              </a:r>
              <a:r>
                <a:rPr sz="800" b="1" spc="-5" dirty="0">
                  <a:latin typeface="Arial"/>
                  <a:cs typeface="Arial"/>
                </a:rPr>
                <a:t>Klystron  Gallery Bldg.  Modifications  </a:t>
              </a:r>
              <a:endParaRPr lang="en-US" sz="800" b="1" spc="-5" dirty="0">
                <a:latin typeface="Arial"/>
                <a:cs typeface="Arial"/>
              </a:endParaRPr>
            </a:p>
            <a:p>
              <a:pPr marL="97155" marR="57150" indent="-40005" algn="ctr">
                <a:lnSpc>
                  <a:spcPct val="100699"/>
                </a:lnSpc>
                <a:spcBef>
                  <a:spcPts val="285"/>
                </a:spcBef>
              </a:pPr>
              <a:r>
                <a:rPr sz="800" spc="-5" dirty="0">
                  <a:latin typeface="Arial"/>
                  <a:cs typeface="Arial"/>
                </a:rPr>
                <a:t>Mark</a:t>
              </a:r>
              <a:r>
                <a:rPr sz="800" spc="-25" dirty="0">
                  <a:latin typeface="Arial"/>
                  <a:cs typeface="Arial"/>
                </a:rPr>
                <a:t> </a:t>
              </a:r>
              <a:r>
                <a:rPr sz="800" spc="-5" dirty="0">
                  <a:latin typeface="Arial"/>
                  <a:cs typeface="Arial"/>
                </a:rPr>
                <a:t>Connell</a:t>
              </a:r>
              <a:endParaRPr sz="800" dirty="0">
                <a:latin typeface="Arial"/>
                <a:cs typeface="Arial"/>
              </a:endParaRPr>
            </a:p>
          </p:txBody>
        </p:sp>
        <p:sp>
          <p:nvSpPr>
            <p:cNvPr id="38" name="object 33">
              <a:extLst>
                <a:ext uri="{FF2B5EF4-FFF2-40B4-BE49-F238E27FC236}">
                  <a16:creationId xmlns:a16="http://schemas.microsoft.com/office/drawing/2014/main" id="{45659977-4253-4334-AD66-70B5C967DF47}"/>
                </a:ext>
              </a:extLst>
            </p:cNvPr>
            <p:cNvSpPr/>
            <p:nvPr/>
          </p:nvSpPr>
          <p:spPr>
            <a:xfrm>
              <a:off x="5803045" y="3860867"/>
              <a:ext cx="320040" cy="457200"/>
            </a:xfrm>
            <a:custGeom>
              <a:avLst/>
              <a:gdLst/>
              <a:ahLst/>
              <a:cxnLst/>
              <a:rect l="l" t="t" r="r" b="b"/>
              <a:pathLst>
                <a:path w="320039" h="457200">
                  <a:moveTo>
                    <a:pt x="0" y="0"/>
                  </a:moveTo>
                  <a:lnTo>
                    <a:pt x="0" y="114198"/>
                  </a:lnTo>
                  <a:lnTo>
                    <a:pt x="319916" y="114198"/>
                  </a:lnTo>
                  <a:lnTo>
                    <a:pt x="319916" y="456792"/>
                  </a:lnTo>
                  <a:lnTo>
                    <a:pt x="205718" y="456792"/>
                  </a:lnTo>
                </a:path>
              </a:pathLst>
            </a:custGeom>
            <a:ln w="12688">
              <a:solidFill>
                <a:srgbClr val="404040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809CBD2-C0D3-47A2-8FA5-5AFB6DAF2E12}"/>
              </a:ext>
            </a:extLst>
          </p:cNvPr>
          <p:cNvSpPr/>
          <p:nvPr/>
        </p:nvSpPr>
        <p:spPr>
          <a:xfrm>
            <a:off x="8819206" y="5348774"/>
            <a:ext cx="2328111" cy="9960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41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79FDE-A0DB-D447-BDFC-8FC81C614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904" y="1191491"/>
            <a:ext cx="7439424" cy="53013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304D1-3F23-DE44-8D67-1821BFB1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92" y="1343854"/>
            <a:ext cx="3246634" cy="4833109"/>
          </a:xfrm>
        </p:spPr>
        <p:txBody>
          <a:bodyPr>
            <a:normAutofit fontScale="47500" lnSpcReduction="20000"/>
          </a:bodyPr>
          <a:lstStyle/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4200" dirty="0">
                <a:latin typeface="+mn-lt"/>
              </a:rPr>
              <a:t>Architecture remains the same for PPU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4200" dirty="0">
                <a:latin typeface="+mn-lt"/>
              </a:rPr>
              <a:t>EPICS architecture is scalable and extensible 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4200" dirty="0">
                <a:latin typeface="+mn-lt"/>
              </a:rPr>
              <a:t>Adding more network nodes, IOCs, PLCs</a:t>
            </a:r>
          </a:p>
          <a:p>
            <a:pPr marL="285750" indent="-285750">
              <a:lnSpc>
                <a:spcPct val="120000"/>
              </a:lnSpc>
              <a:spcBef>
                <a:spcPts val="1000"/>
              </a:spcBef>
            </a:pPr>
            <a:r>
              <a:rPr lang="en-US" sz="4200" dirty="0">
                <a:latin typeface="+mn-lt"/>
              </a:rPr>
              <a:t>Modifying systems to support additional hardware for P6.2.3 controls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F4864-BC8D-0140-8447-FBCA324B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08" y="365125"/>
            <a:ext cx="11582402" cy="978729"/>
          </a:xfrm>
        </p:spPr>
        <p:txBody>
          <a:bodyPr/>
          <a:lstStyle/>
          <a:p>
            <a:r>
              <a:rPr lang="en-US" dirty="0"/>
              <a:t>Control System is based on existing EPICS architecture</a:t>
            </a:r>
          </a:p>
        </p:txBody>
      </p:sp>
    </p:spTree>
    <p:extLst>
      <p:ext uri="{BB962C8B-B14F-4D97-AF65-F5344CB8AC3E}">
        <p14:creationId xmlns:p14="http://schemas.microsoft.com/office/powerpoint/2010/main" val="1135968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4" y="884150"/>
            <a:ext cx="6921389" cy="4846550"/>
          </a:xfrm>
        </p:spPr>
        <p:txBody>
          <a:bodyPr/>
          <a:lstStyle/>
          <a:p>
            <a:r>
              <a:rPr lang="en-US" dirty="0"/>
              <a:t>CF Klystron Gallery completed work </a:t>
            </a:r>
          </a:p>
          <a:p>
            <a:pPr lvl="1"/>
            <a:r>
              <a:rPr lang="en-US" dirty="0"/>
              <a:t>Installed and commissioned the KL-06 PLC enclosure for DI water and HVAC systems</a:t>
            </a:r>
          </a:p>
          <a:p>
            <a:pPr lvl="1"/>
            <a:r>
              <a:rPr lang="en-US" dirty="0"/>
              <a:t>Wrote the PLC and EPICS code for CF systems</a:t>
            </a:r>
          </a:p>
          <a:p>
            <a:pPr lvl="1"/>
            <a:r>
              <a:rPr lang="en-US" dirty="0"/>
              <a:t>Commissioned EPICS control screens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DF306-48F4-4702-9409-3B1AD449911E}"/>
              </a:ext>
            </a:extLst>
          </p:cNvPr>
          <p:cNvSpPr/>
          <p:nvPr/>
        </p:nvSpPr>
        <p:spPr>
          <a:xfrm>
            <a:off x="10123517" y="203986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269FD4-6A3B-4EB9-A765-5F851E33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93817" y="999174"/>
            <a:ext cx="3313182" cy="30865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3737B-4D1B-4CF8-A90F-F7F0282A88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14375" y="3634246"/>
            <a:ext cx="4481625" cy="2681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9E0D96-6BD0-4CA0-B3B3-2C54E4AC3CE2}"/>
              </a:ext>
            </a:extLst>
          </p:cNvPr>
          <p:cNvSpPr txBox="1"/>
          <p:nvPr/>
        </p:nvSpPr>
        <p:spPr>
          <a:xfrm>
            <a:off x="7971291" y="657542"/>
            <a:ext cx="326637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KL06 PLC enclosure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B9ED2E-E2CF-41EA-9440-2318DEF2D09D}"/>
              </a:ext>
            </a:extLst>
          </p:cNvPr>
          <p:cNvSpPr txBox="1"/>
          <p:nvPr/>
        </p:nvSpPr>
        <p:spPr>
          <a:xfrm>
            <a:off x="2581919" y="6315560"/>
            <a:ext cx="28389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DI water control screen</a:t>
            </a:r>
          </a:p>
        </p:txBody>
      </p:sp>
      <p:pic>
        <p:nvPicPr>
          <p:cNvPr id="15" name="Picture 14" descr="Diagram, schematic&#10;&#10;Description automatically generated">
            <a:extLst>
              <a:ext uri="{FF2B5EF4-FFF2-40B4-BE49-F238E27FC236}">
                <a16:creationId xmlns:a16="http://schemas.microsoft.com/office/drawing/2014/main" id="{4073BFCF-F00B-479F-88AB-F7456FB4A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913" y="3492093"/>
            <a:ext cx="4103701" cy="28234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AC8A33-6B4A-4877-BA5D-108B81F13F0F}"/>
              </a:ext>
            </a:extLst>
          </p:cNvPr>
          <p:cNvSpPr txBox="1"/>
          <p:nvPr/>
        </p:nvSpPr>
        <p:spPr>
          <a:xfrm>
            <a:off x="7120340" y="6281551"/>
            <a:ext cx="28389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HVAC control screen</a:t>
            </a:r>
          </a:p>
        </p:txBody>
      </p:sp>
    </p:spTree>
    <p:extLst>
      <p:ext uri="{BB962C8B-B14F-4D97-AF65-F5344CB8AC3E}">
        <p14:creationId xmlns:p14="http://schemas.microsoft.com/office/powerpoint/2010/main" val="168254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CD-2/3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6072666" cy="4846550"/>
          </a:xfrm>
        </p:spPr>
        <p:txBody>
          <a:bodyPr/>
          <a:lstStyle/>
          <a:p>
            <a:r>
              <a:rPr lang="en-US" dirty="0"/>
              <a:t>CF Klystron Gallery completed work </a:t>
            </a:r>
          </a:p>
          <a:p>
            <a:pPr lvl="1"/>
            <a:r>
              <a:rPr lang="en-US" dirty="0"/>
              <a:t>Installed and commission the DI pump room exhaust control system</a:t>
            </a:r>
          </a:p>
          <a:p>
            <a:pPr lvl="1"/>
            <a:r>
              <a:rPr lang="en-US" dirty="0"/>
              <a:t>Commissioned DI water and HVAC instrumentation and pumps</a:t>
            </a:r>
          </a:p>
          <a:p>
            <a:pPr lvl="1"/>
            <a:r>
              <a:rPr lang="en-US" dirty="0"/>
              <a:t>Commissioned VFD drive for both systems (total of 4 VFDs)</a:t>
            </a:r>
          </a:p>
          <a:p>
            <a:pPr lvl="1"/>
            <a:r>
              <a:rPr lang="en-US" dirty="0"/>
              <a:t>As-built documentation changes are ongoing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DF306-48F4-4702-9409-3B1AD449911E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, indoor, open&#10;&#10;Description automatically generated">
            <a:extLst>
              <a:ext uri="{FF2B5EF4-FFF2-40B4-BE49-F238E27FC236}">
                <a16:creationId xmlns:a16="http://schemas.microsoft.com/office/drawing/2014/main" id="{66269FD4-6A3B-4EB9-A765-5F851E339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0445" y="947148"/>
            <a:ext cx="3013549" cy="23327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9E0D96-6BD0-4CA0-B3B3-2C54E4AC3CE2}"/>
              </a:ext>
            </a:extLst>
          </p:cNvPr>
          <p:cNvSpPr txBox="1"/>
          <p:nvPr/>
        </p:nvSpPr>
        <p:spPr>
          <a:xfrm>
            <a:off x="9384422" y="3279858"/>
            <a:ext cx="23595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+mn-lt"/>
              </a:rPr>
              <a:t>DI pump room exhaust controls (AutomatedLogic)</a:t>
            </a: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E96BDD90-C7CC-4FC5-B701-22580F82B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365" y="2745167"/>
            <a:ext cx="2359523" cy="2372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7DE968-6E03-4573-9BBA-F496B51E92FC}"/>
              </a:ext>
            </a:extLst>
          </p:cNvPr>
          <p:cNvSpPr txBox="1"/>
          <p:nvPr/>
        </p:nvSpPr>
        <p:spPr>
          <a:xfrm>
            <a:off x="6560821" y="5117263"/>
            <a:ext cx="23595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Temperature control valve with electronic actuator</a:t>
            </a:r>
          </a:p>
        </p:txBody>
      </p:sp>
      <p:pic>
        <p:nvPicPr>
          <p:cNvPr id="13" name="Picture 12" descr="A close-up of a machine&#10;&#10;Description automatically generated with medium confidence">
            <a:extLst>
              <a:ext uri="{FF2B5EF4-FFF2-40B4-BE49-F238E27FC236}">
                <a16:creationId xmlns:a16="http://schemas.microsoft.com/office/drawing/2014/main" id="{9E6685F6-E16B-409D-968E-EE55E5B75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31" y="3814970"/>
            <a:ext cx="1933026" cy="20958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F6DCD3-FB52-44B6-B6B0-8B37B1EC1B87}"/>
              </a:ext>
            </a:extLst>
          </p:cNvPr>
          <p:cNvSpPr txBox="1"/>
          <p:nvPr/>
        </p:nvSpPr>
        <p:spPr>
          <a:xfrm>
            <a:off x="9500244" y="5892686"/>
            <a:ext cx="235952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Pressure and temperature instrumentation</a:t>
            </a:r>
          </a:p>
        </p:txBody>
      </p:sp>
      <p:pic>
        <p:nvPicPr>
          <p:cNvPr id="15" name="Picture 14" descr="A picture containing sky, ground, outdoor, trailer&#10;&#10;Description automatically generated">
            <a:extLst>
              <a:ext uri="{FF2B5EF4-FFF2-40B4-BE49-F238E27FC236}">
                <a16:creationId xmlns:a16="http://schemas.microsoft.com/office/drawing/2014/main" id="{84D342FB-2332-4C6A-B1E3-3E12DC282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4678" y="4788530"/>
            <a:ext cx="3604699" cy="16824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8C39E3E-D976-4422-88C1-1F9E32231B00}"/>
              </a:ext>
            </a:extLst>
          </p:cNvPr>
          <p:cNvSpPr txBox="1"/>
          <p:nvPr/>
        </p:nvSpPr>
        <p:spPr>
          <a:xfrm>
            <a:off x="2977634" y="6455832"/>
            <a:ext cx="283892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KL06 rooftop HVAC unit</a:t>
            </a:r>
          </a:p>
        </p:txBody>
      </p:sp>
    </p:spTree>
    <p:extLst>
      <p:ext uri="{BB962C8B-B14F-4D97-AF65-F5344CB8AC3E}">
        <p14:creationId xmlns:p14="http://schemas.microsoft.com/office/powerpoint/2010/main" val="3692130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71608-900A-EA4E-9673-97FFC3D1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F6969-DEE8-F248-9F28-CFAC526F6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47147"/>
            <a:ext cx="11430000" cy="5695477"/>
          </a:xfrm>
        </p:spPr>
        <p:txBody>
          <a:bodyPr/>
          <a:lstStyle/>
          <a:p>
            <a:r>
              <a:rPr lang="en-US" sz="2400" dirty="0"/>
              <a:t>The installation of the KL06 DI water and HVAC system had several challenges mostly with handoff of the control’s design package from the main subcontractor to the installation contractor</a:t>
            </a:r>
          </a:p>
          <a:p>
            <a:pPr lvl="1"/>
            <a:r>
              <a:rPr lang="en-US" sz="2000" dirty="0"/>
              <a:t>Cable section and color codes were not followed, wrong instrumentation installed in the field, many components wired wrong</a:t>
            </a:r>
          </a:p>
          <a:p>
            <a:r>
              <a:rPr lang="en-US" sz="2400" dirty="0"/>
              <a:t>Lack of project management by the subcontractor</a:t>
            </a:r>
          </a:p>
          <a:p>
            <a:pPr lvl="1"/>
            <a:r>
              <a:rPr lang="en-US" sz="2000" dirty="0"/>
              <a:t>The installer subcontractor did not have knowledgeable oversight </a:t>
            </a:r>
          </a:p>
          <a:p>
            <a:r>
              <a:rPr lang="en-US" sz="2400" dirty="0"/>
              <a:t>Mitigations and impacts</a:t>
            </a:r>
          </a:p>
          <a:p>
            <a:pPr lvl="1"/>
            <a:r>
              <a:rPr lang="en-US" sz="2000" dirty="0"/>
              <a:t>SNS control engineers helped manage the installation subcontractor, helped select the proper instrumentation, and corrected the wiring errors</a:t>
            </a:r>
          </a:p>
          <a:p>
            <a:pPr lvl="1"/>
            <a:r>
              <a:rPr lang="en-US" sz="2000" dirty="0"/>
              <a:t>Impact resource cost: engineering hours increased more than estimate</a:t>
            </a:r>
          </a:p>
          <a:p>
            <a:pPr lvl="1"/>
            <a:r>
              <a:rPr lang="en-US" sz="2000" dirty="0"/>
              <a:t>Impact to documentation: all drawings will have to be redlined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216D2E-270B-4C64-BFEA-20B7844DF712}"/>
              </a:ext>
            </a:extLst>
          </p:cNvPr>
          <p:cNvSpPr/>
          <p:nvPr/>
        </p:nvSpPr>
        <p:spPr>
          <a:xfrm>
            <a:off x="9872830" y="365760"/>
            <a:ext cx="1736250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Charge:</a:t>
            </a:r>
            <a:r>
              <a:rPr lang="en-US" b="1" baseline="0" dirty="0">
                <a:solidFill>
                  <a:schemeClr val="bg1"/>
                </a:solidFill>
              </a:rPr>
              <a:t> 1, 4, 5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02740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5-4 Williams" id="{7C1CAB53-312E-4053-8B23-B312D78A294C}" vid="{4228FB38-41A9-4DC3-927E-5DC59C50B984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B5-4 Williams</Template>
  <TotalTime>0</TotalTime>
  <Words>946</Words>
  <Application>Microsoft Office PowerPoint</Application>
  <PresentationFormat>Widescreen</PresentationFormat>
  <Paragraphs>148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Narrow</vt:lpstr>
      <vt:lpstr>Century Gothic</vt:lpstr>
      <vt:lpstr>Times New Roman</vt:lpstr>
      <vt:lpstr>ORNL</vt:lpstr>
      <vt:lpstr>PowerPoint Presentation</vt:lpstr>
      <vt:lpstr>Outline</vt:lpstr>
      <vt:lpstr>Scope</vt:lpstr>
      <vt:lpstr>Organization</vt:lpstr>
      <vt:lpstr>Organization WBS breakdown</vt:lpstr>
      <vt:lpstr>Control System is based on existing EPICS architecture</vt:lpstr>
      <vt:lpstr>Progress since CD-2/3</vt:lpstr>
      <vt:lpstr>Progress since CD-2/3</vt:lpstr>
      <vt:lpstr>Challenges</vt:lpstr>
      <vt:lpstr>Final Design Status</vt:lpstr>
      <vt:lpstr>Installation plans for Klystron Gallery</vt:lpstr>
      <vt:lpstr>Installation plans for RTBT stub out Air Handling Unit (AHU)</vt:lpstr>
      <vt:lpstr>Summary Schedule</vt:lpstr>
      <vt:lpstr>P.06 Cost Performance Report</vt:lpstr>
      <vt:lpstr>Risk</vt:lpstr>
      <vt:lpstr>Responses to Recommendations</vt:lpstr>
      <vt:lpstr>ESH&amp;Q and COVID-19 Impacts</vt:lpstr>
      <vt:lpstr>12-Month Look-Ahead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2021-08-31T12:50:55Z</dcterms:created>
  <dcterms:modified xsi:type="dcterms:W3CDTF">2021-08-31T13:29:55Z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