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48"/>
  </p:notesMasterIdLst>
  <p:handoutMasterIdLst>
    <p:handoutMasterId r:id="rId49"/>
  </p:handoutMasterIdLst>
  <p:sldIdLst>
    <p:sldId id="319" r:id="rId5"/>
    <p:sldId id="322" r:id="rId6"/>
    <p:sldId id="323" r:id="rId7"/>
    <p:sldId id="324" r:id="rId8"/>
    <p:sldId id="325" r:id="rId9"/>
    <p:sldId id="326" r:id="rId10"/>
    <p:sldId id="327" r:id="rId11"/>
    <p:sldId id="328" r:id="rId12"/>
    <p:sldId id="329" r:id="rId13"/>
    <p:sldId id="330" r:id="rId14"/>
    <p:sldId id="331" r:id="rId15"/>
    <p:sldId id="332" r:id="rId16"/>
    <p:sldId id="364"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0" r:id="rId44"/>
    <p:sldId id="361" r:id="rId45"/>
    <p:sldId id="362" r:id="rId46"/>
    <p:sldId id="363" r:id="rId47"/>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C1E"/>
    <a:srgbClr val="282CEB"/>
    <a:srgbClr val="08B556"/>
    <a:srgbClr val="FFFF00"/>
    <a:srgbClr val="FFED99"/>
    <a:srgbClr val="E9D98B"/>
    <a:srgbClr val="FFFFFF"/>
    <a:srgbClr val="FFCC66"/>
    <a:srgbClr val="9A9B9D"/>
    <a:srgbClr val="AEB0A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E7FA7-DCA2-48FD-B2A4-D4118C8E7137}" v="4" dt="2021-08-11T15:25:50.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5161" autoAdjust="0"/>
  </p:normalViewPr>
  <p:slideViewPr>
    <p:cSldViewPr snapToGrid="0" showGuides="1">
      <p:cViewPr varScale="1">
        <p:scale>
          <a:sx n="106" d="100"/>
          <a:sy n="106" d="100"/>
        </p:scale>
        <p:origin x="84" y="20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5265014" y="6644077"/>
            <a:ext cx="4029282" cy="351957"/>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8/31/2021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1" y="6644079"/>
            <a:ext cx="4029282" cy="351957"/>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265018" y="6636895"/>
            <a:ext cx="4029282" cy="351957"/>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8/31/2021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73517"/>
            <a:ext cx="7435436" cy="276058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2" y="6636895"/>
            <a:ext cx="4029282" cy="351957"/>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227458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41"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472" y="2405425"/>
            <a:ext cx="4702700" cy="755905"/>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47472" y="3519890"/>
            <a:ext cx="5983631" cy="1580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lvl="0">
              <a:lnSpc>
                <a:spcPct val="100000"/>
              </a:lnSpc>
              <a:spcBef>
                <a:spcPts val="0"/>
              </a:spcBef>
              <a:buClr>
                <a:srgbClr val="447E59"/>
              </a:buClr>
              <a:defRPr/>
            </a:pPr>
            <a:r>
              <a:rPr lang="en-US" sz="2000" b="1" dirty="0">
                <a:solidFill>
                  <a:prstClr val="white"/>
                </a:solidFill>
                <a:latin typeface="Century Gothic" panose="020B0502020202020204" pitchFamily="34" charset="0"/>
              </a:rPr>
              <a:t>Edward Daly for the JLab Team</a:t>
            </a:r>
          </a:p>
          <a:p>
            <a:pPr lvl="0">
              <a:lnSpc>
                <a:spcPct val="100000"/>
              </a:lnSpc>
              <a:spcBef>
                <a:spcPts val="0"/>
              </a:spcBef>
              <a:buClr>
                <a:srgbClr val="447E59"/>
              </a:buClr>
              <a:defRPr/>
            </a:pPr>
            <a:r>
              <a:rPr lang="en-US" sz="2000" dirty="0">
                <a:solidFill>
                  <a:prstClr val="white"/>
                </a:solidFill>
                <a:latin typeface="Century Gothic" panose="020B0502020202020204" pitchFamily="34" charset="0"/>
              </a:rPr>
              <a:t>Senior Team Lead @ Jefferson Lab </a:t>
            </a:r>
          </a:p>
          <a:p>
            <a:pPr lvl="0">
              <a:lnSpc>
                <a:spcPct val="100000"/>
              </a:lnSpc>
              <a:spcBef>
                <a:spcPts val="0"/>
              </a:spcBef>
              <a:buClr>
                <a:srgbClr val="447E59"/>
              </a:buClr>
              <a:defRPr/>
            </a:pPr>
            <a:r>
              <a:rPr lang="en-US" sz="2000" dirty="0">
                <a:solidFill>
                  <a:schemeClr val="bg1"/>
                </a:solidFill>
                <a:latin typeface="Century Gothic" panose="020B0502020202020204" pitchFamily="34" charset="0"/>
              </a:rPr>
              <a:t>September 14-17, 2021</a:t>
            </a: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7"/>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8631" y="2998273"/>
              <a:ext cx="1834794" cy="1834794"/>
            </a:xfrm>
            <a:prstGeom prst="ellipse">
              <a:avLst/>
            </a:prstGeom>
            <a:blipFill>
              <a:blip r:embed="rId5" cstate="screen">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1" y="1327150"/>
            <a:ext cx="7366973" cy="978729"/>
          </a:xfrm>
          <a:prstGeom prst="rect">
            <a:avLst/>
          </a:prstGeom>
          <a:noFill/>
        </p:spPr>
        <p:txBody>
          <a:bodyPr wrap="square" rtlCol="0">
            <a:spAutoFit/>
          </a:bodyPr>
          <a:lstStyle/>
          <a:p>
            <a:pPr>
              <a:lnSpc>
                <a:spcPct val="90000"/>
              </a:lnSpc>
            </a:pPr>
            <a:r>
              <a:rPr lang="en-US" sz="3200" dirty="0">
                <a:solidFill>
                  <a:schemeClr val="bg1"/>
                </a:solidFill>
                <a:latin typeface="+mj-lt"/>
              </a:rPr>
              <a:t>Jefferson Lab</a:t>
            </a:r>
          </a:p>
          <a:p>
            <a:pPr>
              <a:lnSpc>
                <a:spcPct val="90000"/>
              </a:lnSpc>
            </a:pPr>
            <a:r>
              <a:rPr lang="en-US" sz="3200" dirty="0">
                <a:solidFill>
                  <a:schemeClr val="bg1"/>
                </a:solidFill>
                <a:latin typeface="+mj-lt"/>
              </a:rPr>
              <a:t>Project Management</a:t>
            </a:r>
          </a:p>
        </p:txBody>
      </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Requirements – Safety</a:t>
            </a:r>
          </a:p>
        </p:txBody>
      </p:sp>
      <p:pic>
        <p:nvPicPr>
          <p:cNvPr id="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0537" y="1042466"/>
            <a:ext cx="4413289" cy="3267075"/>
          </a:xfrm>
          <a:prstGeom prst="rect">
            <a:avLst/>
          </a:prstGeom>
          <a:noFill/>
          <a:ln w="9525">
            <a:noFill/>
            <a:miter lim="800000"/>
            <a:headEnd/>
            <a:tailEnd/>
          </a:ln>
          <a:effectLst/>
        </p:spPr>
      </p:pic>
      <p:sp>
        <p:nvSpPr>
          <p:cNvPr id="15" name="Rectangle: Rounded Corners 7">
            <a:extLst>
              <a:ext uri="{FF2B5EF4-FFF2-40B4-BE49-F238E27FC236}">
                <a16:creationId xmlns:a16="http://schemas.microsoft.com/office/drawing/2014/main" id="{B0B751D7-E4F3-4ED5-B47F-99FAB928D42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
        <p:nvSpPr>
          <p:cNvPr id="16" name="Content Placeholder 6"/>
          <p:cNvSpPr txBox="1">
            <a:spLocks/>
          </p:cNvSpPr>
          <p:nvPr/>
        </p:nvSpPr>
        <p:spPr bwMode="auto">
          <a:xfrm>
            <a:off x="5833951" y="1291975"/>
            <a:ext cx="6085941" cy="3006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1" indent="-342900">
              <a:lnSpc>
                <a:spcPct val="100000"/>
              </a:lnSpc>
              <a:spcAft>
                <a:spcPts val="600"/>
              </a:spcAft>
              <a:buClr>
                <a:srgbClr val="981E32"/>
              </a:buClr>
              <a:buSzPct val="100000"/>
              <a:buFont typeface="Arial" pitchFamily="34" charset="0"/>
              <a:buChar char="•"/>
            </a:pPr>
            <a:r>
              <a:rPr lang="en-US" sz="2200" dirty="0">
                <a:solidFill>
                  <a:srgbClr val="000000"/>
                </a:solidFill>
                <a:latin typeface="Arial" pitchFamily="34" charset="0"/>
              </a:rPr>
              <a:t>49 Work observations  conducted by Accelerator Ops / R&amp;D in FY20</a:t>
            </a:r>
          </a:p>
          <a:p>
            <a:pPr marL="800100" lvl="1" indent="-342900">
              <a:lnSpc>
                <a:spcPct val="100000"/>
              </a:lnSpc>
              <a:spcAft>
                <a:spcPts val="600"/>
              </a:spcAft>
              <a:buClr>
                <a:srgbClr val="981E32"/>
              </a:buClr>
              <a:buSzPct val="100000"/>
              <a:buFont typeface="Arial" pitchFamily="34" charset="0"/>
              <a:buChar char="•"/>
            </a:pPr>
            <a:r>
              <a:rPr lang="en-US" sz="2200" dirty="0">
                <a:solidFill>
                  <a:srgbClr val="000000"/>
                </a:solidFill>
                <a:latin typeface="Arial" pitchFamily="34" charset="0"/>
              </a:rPr>
              <a:t>6 different observers from the Accelerator Division conducted these interactions</a:t>
            </a:r>
          </a:p>
          <a:p>
            <a:pPr marL="800100" lvl="1" indent="-342900">
              <a:lnSpc>
                <a:spcPct val="100000"/>
              </a:lnSpc>
              <a:spcAft>
                <a:spcPts val="600"/>
              </a:spcAft>
              <a:buClr>
                <a:srgbClr val="981E32"/>
              </a:buClr>
              <a:buSzPct val="100000"/>
              <a:buFont typeface="Arial" pitchFamily="34" charset="0"/>
              <a:buChar char="•"/>
            </a:pPr>
            <a:r>
              <a:rPr lang="en-US" sz="2200" dirty="0">
                <a:solidFill>
                  <a:srgbClr val="000000"/>
                </a:solidFill>
                <a:latin typeface="Arial" pitchFamily="34" charset="0"/>
              </a:rPr>
              <a:t>2 unsafe issues found that were addressed on the spot</a:t>
            </a:r>
          </a:p>
        </p:txBody>
      </p:sp>
      <p:sp>
        <p:nvSpPr>
          <p:cNvPr id="17" name="Content Placeholder 7"/>
          <p:cNvSpPr txBox="1">
            <a:spLocks/>
          </p:cNvSpPr>
          <p:nvPr/>
        </p:nvSpPr>
        <p:spPr>
          <a:xfrm>
            <a:off x="1266861" y="4359884"/>
            <a:ext cx="9175586" cy="499373"/>
          </a:xfrm>
          <a:prstGeom prst="rect">
            <a:avLst/>
          </a:prstGeom>
          <a:ln w="19050">
            <a:solidFill>
              <a:srgbClr val="FF0000"/>
            </a:solidFill>
          </a:ln>
        </p:spPr>
        <p:txBody>
          <a:bodyPr>
            <a:normAutofit fontScale="85000" lnSpcReduction="10000"/>
          </a:bodyPr>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10000"/>
              </a:lnSpc>
            </a:pPr>
            <a:r>
              <a:rPr lang="en-US" dirty="0"/>
              <a:t>ISM – Integrated Safety Management applies for all work.</a:t>
            </a:r>
          </a:p>
        </p:txBody>
      </p:sp>
      <p:sp>
        <p:nvSpPr>
          <p:cNvPr id="18" name="Rectangle 17"/>
          <p:cNvSpPr/>
          <p:nvPr/>
        </p:nvSpPr>
        <p:spPr>
          <a:xfrm>
            <a:off x="296091" y="4842529"/>
            <a:ext cx="5787443" cy="1644481"/>
          </a:xfrm>
          <a:prstGeom prst="rect">
            <a:avLst/>
          </a:prstGeom>
        </p:spPr>
        <p:txBody>
          <a:bodyPr wrap="square">
            <a:noAutofit/>
          </a:bodyPr>
          <a:lstStyle/>
          <a:p>
            <a:r>
              <a:rPr lang="en-US" sz="1400" dirty="0"/>
              <a:t>Observation &amp; Management Discussion example: </a:t>
            </a:r>
          </a:p>
          <a:p>
            <a:pPr marL="285750" indent="-285750">
              <a:buFont typeface="Wingdings" panose="05000000000000000000" pitchFamily="2" charset="2"/>
              <a:buChar char="q"/>
            </a:pPr>
            <a:r>
              <a:rPr lang="en-US" sz="1400" dirty="0"/>
              <a:t>On-floor discussion with employee who was re-threading SS bolts.  These are custom bolts used on U-tubes with long lead time and expense, and rework is needed to keep work on schedule</a:t>
            </a:r>
          </a:p>
          <a:p>
            <a:pPr marL="285750" indent="-285750">
              <a:buFont typeface="Wingdings" panose="05000000000000000000" pitchFamily="2" charset="2"/>
              <a:buChar char="q"/>
            </a:pPr>
            <a:r>
              <a:rPr lang="en-US" sz="1400" dirty="0"/>
              <a:t>Discussed reasons for this work and the PPE in use on the job</a:t>
            </a:r>
          </a:p>
          <a:p>
            <a:pPr marL="285750" indent="-285750">
              <a:buFont typeface="Wingdings" panose="05000000000000000000" pitchFamily="2" charset="2"/>
              <a:buChar char="q"/>
            </a:pPr>
            <a:r>
              <a:rPr lang="en-US" sz="1400" dirty="0"/>
              <a:t>Discussed problems with safety glasses fogging up due to his mask, and recommended some possible solutions</a:t>
            </a:r>
          </a:p>
        </p:txBody>
      </p:sp>
      <p:sp>
        <p:nvSpPr>
          <p:cNvPr id="19" name="Rectangle 18"/>
          <p:cNvSpPr/>
          <p:nvPr/>
        </p:nvSpPr>
        <p:spPr>
          <a:xfrm>
            <a:off x="6144766" y="4842529"/>
            <a:ext cx="5464313" cy="1581569"/>
          </a:xfrm>
          <a:prstGeom prst="rect">
            <a:avLst/>
          </a:prstGeom>
        </p:spPr>
        <p:txBody>
          <a:bodyPr wrap="square">
            <a:noAutofit/>
          </a:bodyPr>
          <a:lstStyle/>
          <a:p>
            <a:r>
              <a:rPr lang="en-US" sz="1400" dirty="0"/>
              <a:t>Notable Event example:</a:t>
            </a:r>
          </a:p>
          <a:p>
            <a:pPr marL="285750" indent="-285750">
              <a:buFont typeface="Wingdings" panose="05000000000000000000" pitchFamily="2" charset="2"/>
              <a:buChar char="q"/>
            </a:pPr>
            <a:r>
              <a:rPr lang="en-US" sz="1400" dirty="0"/>
              <a:t>Issue: Employee Hurts Their Right Shoulder Performing Lapping Activities (repetitive motion injury - DART Case)</a:t>
            </a:r>
          </a:p>
          <a:p>
            <a:pPr marL="285750" indent="-285750">
              <a:buFont typeface="Wingdings" panose="05000000000000000000" pitchFamily="2" charset="2"/>
              <a:buChar char="q"/>
            </a:pPr>
            <a:r>
              <a:rPr lang="en-US" sz="1400" dirty="0"/>
              <a:t>Immediate Action: Work was stopped until there was an investigation to understand the circumstances and issues</a:t>
            </a:r>
          </a:p>
          <a:p>
            <a:pPr marL="285750" indent="-285750">
              <a:buFont typeface="Wingdings" panose="05000000000000000000" pitchFamily="2" charset="2"/>
              <a:buChar char="q"/>
            </a:pPr>
            <a:r>
              <a:rPr lang="en-US" sz="1400" dirty="0"/>
              <a:t>Full investigation was performed by DSO with Performance Assurance Office (new process)</a:t>
            </a:r>
          </a:p>
          <a:p>
            <a:pPr marL="285750" indent="-285750">
              <a:buFont typeface="Wingdings" panose="05000000000000000000" pitchFamily="2" charset="2"/>
              <a:buChar char="q"/>
            </a:pPr>
            <a:r>
              <a:rPr lang="en-US" sz="1400" dirty="0"/>
              <a:t>All corrective actions are complete</a:t>
            </a:r>
          </a:p>
        </p:txBody>
      </p:sp>
    </p:spTree>
    <p:extLst>
      <p:ext uri="{BB962C8B-B14F-4D97-AF65-F5344CB8AC3E}">
        <p14:creationId xmlns:p14="http://schemas.microsoft.com/office/powerpoint/2010/main" val="150832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5531"/>
          </a:xfrm>
        </p:spPr>
        <p:txBody>
          <a:bodyPr/>
          <a:lstStyle/>
          <a:p>
            <a:r>
              <a:rPr lang="en-US" dirty="0"/>
              <a:t>Major Accomplishments</a:t>
            </a:r>
          </a:p>
        </p:txBody>
      </p:sp>
      <p:sp>
        <p:nvSpPr>
          <p:cNvPr id="3" name="Content Placeholder 2"/>
          <p:cNvSpPr>
            <a:spLocks noGrp="1"/>
          </p:cNvSpPr>
          <p:nvPr>
            <p:ph idx="1"/>
          </p:nvPr>
        </p:nvSpPr>
        <p:spPr>
          <a:xfrm>
            <a:off x="448054" y="950976"/>
            <a:ext cx="10916632" cy="5358384"/>
          </a:xfrm>
        </p:spPr>
        <p:txBody>
          <a:bodyPr>
            <a:normAutofit fontScale="77500" lnSpcReduction="20000"/>
          </a:bodyPr>
          <a:lstStyle/>
          <a:p>
            <a:r>
              <a:rPr lang="en-US" sz="2600" dirty="0"/>
              <a:t>Actively managing project baseline since September 2018</a:t>
            </a:r>
          </a:p>
          <a:p>
            <a:pPr lvl="1">
              <a:spcAft>
                <a:spcPts val="1000"/>
              </a:spcAft>
            </a:pPr>
            <a:r>
              <a:rPr lang="en-US" dirty="0"/>
              <a:t>via </a:t>
            </a:r>
            <a:r>
              <a:rPr lang="en-US" dirty="0" err="1"/>
              <a:t>JLab’s</a:t>
            </a:r>
            <a:r>
              <a:rPr lang="en-US" dirty="0"/>
              <a:t> Project Management Office</a:t>
            </a:r>
          </a:p>
          <a:p>
            <a:pPr>
              <a:spcAft>
                <a:spcPts val="1000"/>
              </a:spcAft>
            </a:pPr>
            <a:r>
              <a:rPr lang="en-US" sz="2600" dirty="0"/>
              <a:t>Acceptance Criteria are well-defined in approved documents</a:t>
            </a:r>
          </a:p>
          <a:p>
            <a:r>
              <a:rPr lang="en-US" sz="2600" dirty="0"/>
              <a:t>Design efforts completed on schedule</a:t>
            </a:r>
          </a:p>
          <a:p>
            <a:pPr lvl="1">
              <a:spcAft>
                <a:spcPts val="1000"/>
              </a:spcAft>
            </a:pPr>
            <a:r>
              <a:rPr lang="en-US" dirty="0"/>
              <a:t>FDR conducted 10-11 June 2019  </a:t>
            </a:r>
            <a:r>
              <a:rPr lang="en-US" dirty="0">
                <a:sym typeface="Wingdings" panose="05000000000000000000" pitchFamily="2" charset="2"/>
              </a:rPr>
              <a:t> Proceeded to Procurement Phase</a:t>
            </a:r>
            <a:endParaRPr lang="en-US" dirty="0"/>
          </a:p>
          <a:p>
            <a:r>
              <a:rPr lang="en-US" sz="2600" dirty="0"/>
              <a:t>Procurement activities are progressing very well</a:t>
            </a:r>
          </a:p>
          <a:p>
            <a:pPr lvl="1"/>
            <a:r>
              <a:rPr lang="en-US" dirty="0"/>
              <a:t>98% of procurement budget has been obligated in contract awards</a:t>
            </a:r>
          </a:p>
          <a:p>
            <a:pPr lvl="1">
              <a:spcAft>
                <a:spcPts val="1000"/>
              </a:spcAft>
            </a:pPr>
            <a:r>
              <a:rPr lang="en-US" dirty="0"/>
              <a:t>83 of 92 procurements are complete</a:t>
            </a:r>
          </a:p>
          <a:p>
            <a:r>
              <a:rPr lang="en-US" sz="2600" dirty="0"/>
              <a:t>Production has ramped up very well and on schedule</a:t>
            </a:r>
          </a:p>
          <a:p>
            <a:pPr lvl="1"/>
            <a:r>
              <a:rPr lang="en-US" sz="2200" dirty="0"/>
              <a:t>Qualified 17 of 30 cavities</a:t>
            </a:r>
          </a:p>
          <a:p>
            <a:pPr lvl="1"/>
            <a:r>
              <a:rPr lang="en-US" sz="2200" dirty="0"/>
              <a:t>Field Emission in tanked cavities is a point of focus</a:t>
            </a:r>
          </a:p>
          <a:p>
            <a:pPr lvl="1"/>
            <a:r>
              <a:rPr lang="en-US" dirty="0"/>
              <a:t>First two strings complete</a:t>
            </a:r>
          </a:p>
          <a:p>
            <a:pPr lvl="1">
              <a:spcAft>
                <a:spcPts val="1000"/>
              </a:spcAft>
            </a:pPr>
            <a:r>
              <a:rPr lang="en-US" dirty="0"/>
              <a:t>First cold mass assembly complete</a:t>
            </a:r>
          </a:p>
          <a:p>
            <a:r>
              <a:rPr lang="en-US" sz="2600" dirty="0"/>
              <a:t>Funding availability has been excellent from ORNL</a:t>
            </a:r>
          </a:p>
          <a:p>
            <a:pPr lvl="1"/>
            <a:r>
              <a:rPr lang="en-US" dirty="0"/>
              <a:t>Request-to-Receipt, typically 1 month</a:t>
            </a:r>
          </a:p>
          <a:p>
            <a:pPr lvl="1"/>
            <a:r>
              <a:rPr lang="en-US" dirty="0"/>
              <a:t>Enables access to staffing and resources to execute project plans</a:t>
            </a:r>
          </a:p>
          <a:p>
            <a:endParaRPr lang="en-US" dirty="0"/>
          </a:p>
        </p:txBody>
      </p:sp>
      <p:sp>
        <p:nvSpPr>
          <p:cNvPr id="4"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a:t>
            </a:r>
            <a:r>
              <a:rPr kumimoji="0" lang="en-US" sz="1800" b="1" i="0" u="none" strike="noStrike" kern="1200" cap="none" spc="0" normalizeH="0" noProof="0" dirty="0">
                <a:ln>
                  <a:noFill/>
                </a:ln>
                <a:solidFill>
                  <a:prstClr val="white"/>
                </a:solidFill>
                <a:effectLst/>
                <a:uLnTx/>
                <a:uFillTx/>
                <a:latin typeface="Century Gothic" panose="020F0302020204030204"/>
                <a:ea typeface="+mn-ea"/>
                <a:cs typeface="+mn-cs"/>
              </a:rPr>
              <a:t> </a:t>
            </a:r>
            <a:r>
              <a:rPr lang="en-US" b="1" dirty="0">
                <a:solidFill>
                  <a:prstClr val="white"/>
                </a:solidFill>
                <a:latin typeface="Century Gothic" panose="020F0302020204030204"/>
              </a:rPr>
              <a:t>1</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6" name="Group 5"/>
          <p:cNvGrpSpPr/>
          <p:nvPr/>
        </p:nvGrpSpPr>
        <p:grpSpPr>
          <a:xfrm>
            <a:off x="8861539" y="3759085"/>
            <a:ext cx="2818923" cy="1232300"/>
            <a:chOff x="9511425" y="2926080"/>
            <a:chExt cx="2236438" cy="1828800"/>
          </a:xfrm>
        </p:grpSpPr>
        <p:sp>
          <p:nvSpPr>
            <p:cNvPr id="8" name="Rectangle 7"/>
            <p:cNvSpPr/>
            <p:nvPr/>
          </p:nvSpPr>
          <p:spPr>
            <a:xfrm>
              <a:off x="9511425" y="2926080"/>
              <a:ext cx="2236438" cy="1828800"/>
            </a:xfrm>
            <a:prstGeom prst="rect">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Rectangle: Rounded Corners 3">
              <a:extLst>
                <a:ext uri="{FF2B5EF4-FFF2-40B4-BE49-F238E27FC236}">
                  <a16:creationId xmlns:a16="http://schemas.microsoft.com/office/drawing/2014/main" id="{D16D645E-69B6-4527-AF2A-D3F76FEFAB0A}"/>
                </a:ext>
              </a:extLst>
            </p:cNvPr>
            <p:cNvSpPr/>
            <p:nvPr/>
          </p:nvSpPr>
          <p:spPr>
            <a:xfrm>
              <a:off x="9758995" y="427771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B1-3 Daly</a:t>
              </a:r>
            </a:p>
          </p:txBody>
        </p:sp>
        <p:sp>
          <p:nvSpPr>
            <p:cNvPr id="7" name="TextBox 6"/>
            <p:cNvSpPr txBox="1"/>
            <p:nvPr/>
          </p:nvSpPr>
          <p:spPr>
            <a:xfrm>
              <a:off x="9650208" y="2926080"/>
              <a:ext cx="2097655" cy="112362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More details on CM Production Progress in the Break Out Talk</a:t>
              </a:r>
            </a:p>
          </p:txBody>
        </p:sp>
      </p:grpSp>
    </p:spTree>
    <p:extLst>
      <p:ext uri="{BB962C8B-B14F-4D97-AF65-F5344CB8AC3E}">
        <p14:creationId xmlns:p14="http://schemas.microsoft.com/office/powerpoint/2010/main" val="2634584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a:spLocks noGrp="1"/>
          </p:cNvSpPr>
          <p:nvPr>
            <p:ph idx="1"/>
          </p:nvPr>
        </p:nvSpPr>
        <p:spPr>
          <a:xfrm>
            <a:off x="448055" y="950976"/>
            <a:ext cx="7378133" cy="5358384"/>
          </a:xfrm>
        </p:spPr>
        <p:txBody>
          <a:bodyPr>
            <a:normAutofit/>
          </a:bodyPr>
          <a:lstStyle/>
          <a:p>
            <a:r>
              <a:rPr lang="en-US" sz="2600" dirty="0"/>
              <a:t>Tooling and Infrastructure for assembly</a:t>
            </a:r>
          </a:p>
          <a:p>
            <a:pPr lvl="1"/>
            <a:r>
              <a:rPr lang="en-US" dirty="0"/>
              <a:t>Planning for parallel CM assembly lines on multiple projects</a:t>
            </a:r>
          </a:p>
          <a:p>
            <a:pPr lvl="1"/>
            <a:r>
              <a:rPr lang="en-US" dirty="0"/>
              <a:t>All major tooling designs procured and tested</a:t>
            </a:r>
          </a:p>
          <a:p>
            <a:r>
              <a:rPr lang="en-US" sz="2600" dirty="0"/>
              <a:t>Production assembly efforts</a:t>
            </a:r>
          </a:p>
          <a:p>
            <a:pPr lvl="1"/>
            <a:r>
              <a:rPr lang="en-US" dirty="0"/>
              <a:t>Receipt inspection on-going</a:t>
            </a:r>
          </a:p>
          <a:p>
            <a:pPr lvl="1"/>
            <a:r>
              <a:rPr lang="en-US" dirty="0"/>
              <a:t>Assembly procedures completed</a:t>
            </a:r>
          </a:p>
          <a:p>
            <a:pPr lvl="1"/>
            <a:r>
              <a:rPr lang="en-US" dirty="0"/>
              <a:t>Traveler system in place including reporting</a:t>
            </a:r>
          </a:p>
          <a:p>
            <a:pPr lvl="1"/>
            <a:r>
              <a:rPr lang="en-US" dirty="0"/>
              <a:t>Staffing needs are well understood</a:t>
            </a:r>
          </a:p>
          <a:p>
            <a:r>
              <a:rPr lang="en-US" sz="2600" dirty="0"/>
              <a:t>Preparing for CM Testing</a:t>
            </a:r>
          </a:p>
          <a:p>
            <a:pPr lvl="1"/>
            <a:r>
              <a:rPr lang="en-US" dirty="0"/>
              <a:t>Limited testing at JLab prior to shipment to ORNL for full high-power testing</a:t>
            </a:r>
          </a:p>
        </p:txBody>
      </p:sp>
      <p:sp>
        <p:nvSpPr>
          <p:cNvPr id="10" name="Title 1">
            <a:extLst>
              <a:ext uri="{FF2B5EF4-FFF2-40B4-BE49-F238E27FC236}">
                <a16:creationId xmlns:a16="http://schemas.microsoft.com/office/drawing/2014/main" id="{82CE9C87-83E5-462E-8823-F2FCF6E86018}"/>
              </a:ext>
            </a:extLst>
          </p:cNvPr>
          <p:cNvSpPr>
            <a:spLocks noGrp="1"/>
          </p:cNvSpPr>
          <p:nvPr>
            <p:ph type="title"/>
          </p:nvPr>
        </p:nvSpPr>
        <p:spPr>
          <a:xfrm>
            <a:off x="429767" y="274320"/>
            <a:ext cx="9227580" cy="539496"/>
          </a:xfrm>
        </p:spPr>
        <p:txBody>
          <a:bodyPr/>
          <a:lstStyle/>
          <a:p>
            <a:r>
              <a:rPr lang="en-US" dirty="0"/>
              <a:t>Production Planning Complete</a:t>
            </a:r>
          </a:p>
        </p:txBody>
      </p:sp>
      <p:sp>
        <p:nvSpPr>
          <p:cNvPr id="11" name="Rectangle: Rounded Corners 7">
            <a:extLst>
              <a:ext uri="{FF2B5EF4-FFF2-40B4-BE49-F238E27FC236}">
                <a16:creationId xmlns:a16="http://schemas.microsoft.com/office/drawing/2014/main" id="{AFAA01CE-0029-4191-A0CF-97220266F92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6415" y="813816"/>
            <a:ext cx="3732829" cy="2798064"/>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t="6050" b="6775"/>
          <a:stretch/>
        </p:blipFill>
        <p:spPr>
          <a:xfrm>
            <a:off x="8006415" y="3795568"/>
            <a:ext cx="3747326" cy="2452831"/>
          </a:xfrm>
          <a:prstGeom prst="rect">
            <a:avLst/>
          </a:prstGeom>
        </p:spPr>
      </p:pic>
    </p:spTree>
    <p:extLst>
      <p:ext uri="{BB962C8B-B14F-4D97-AF65-F5344CB8AC3E}">
        <p14:creationId xmlns:p14="http://schemas.microsoft.com/office/powerpoint/2010/main" val="25895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767" y="274320"/>
            <a:ext cx="9195496" cy="539496"/>
          </a:xfrm>
        </p:spPr>
        <p:txBody>
          <a:bodyPr>
            <a:noAutofit/>
          </a:bodyPr>
          <a:lstStyle/>
          <a:p>
            <a:r>
              <a:rPr lang="en-US" dirty="0"/>
              <a:t>CM Production Area (28 AUG 2021 Status)</a:t>
            </a:r>
          </a:p>
        </p:txBody>
      </p:sp>
      <p:sp>
        <p:nvSpPr>
          <p:cNvPr id="9" name="Rectangle: Rounded Corners 8">
            <a:extLst>
              <a:ext uri="{FF2B5EF4-FFF2-40B4-BE49-F238E27FC236}">
                <a16:creationId xmlns:a16="http://schemas.microsoft.com/office/drawing/2014/main" id="{987C8847-9A3C-44D0-9B19-CF40C3F16BBF}"/>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sp>
        <p:nvSpPr>
          <p:cNvPr id="5" name="Content Placeholder 4"/>
          <p:cNvSpPr>
            <a:spLocks noGrp="1"/>
          </p:cNvSpPr>
          <p:nvPr>
            <p:ph idx="1"/>
          </p:nvPr>
        </p:nvSpPr>
        <p:spPr>
          <a:xfrm>
            <a:off x="425081" y="923260"/>
            <a:ext cx="11587063" cy="859163"/>
          </a:xfrm>
          <a:solidFill>
            <a:schemeClr val="bg1"/>
          </a:solidFill>
          <a:ln>
            <a:noFill/>
          </a:ln>
        </p:spPr>
        <p:txBody>
          <a:bodyPr/>
          <a:lstStyle/>
          <a:p>
            <a:r>
              <a:rPr lang="en-US" sz="2600" dirty="0"/>
              <a:t>C75-01 and P1 CMs delivered to CEBAF in mid-June 2021</a:t>
            </a:r>
          </a:p>
          <a:p>
            <a:r>
              <a:rPr lang="en-US" sz="2600" dirty="0"/>
              <a:t>C75-02 and C100-9R are in refurbishment (cavity re-qualification)</a:t>
            </a:r>
          </a:p>
          <a:p>
            <a:r>
              <a:rPr lang="en-US" sz="2600" dirty="0">
                <a:solidFill>
                  <a:srgbClr val="00B050"/>
                </a:solidFill>
              </a:rPr>
              <a:t>PPU-01 at SF/TS Assembly (WS3); PPU-02 at Cold Mass Assembly (WS2)</a:t>
            </a:r>
            <a:endParaRPr lang="en-US" sz="2600" dirty="0"/>
          </a:p>
        </p:txBody>
      </p:sp>
      <p:pic>
        <p:nvPicPr>
          <p:cNvPr id="4" name="Picture 3"/>
          <p:cNvPicPr>
            <a:picLocks noChangeAspect="1"/>
          </p:cNvPicPr>
          <p:nvPr/>
        </p:nvPicPr>
        <p:blipFill>
          <a:blip r:embed="rId2"/>
          <a:stretch>
            <a:fillRect/>
          </a:stretch>
        </p:blipFill>
        <p:spPr>
          <a:xfrm>
            <a:off x="645866" y="2385479"/>
            <a:ext cx="11016285" cy="3936944"/>
          </a:xfrm>
          <a:prstGeom prst="rect">
            <a:avLst/>
          </a:prstGeom>
        </p:spPr>
      </p:pic>
    </p:spTree>
    <p:extLst>
      <p:ext uri="{BB962C8B-B14F-4D97-AF65-F5344CB8AC3E}">
        <p14:creationId xmlns:p14="http://schemas.microsoft.com/office/powerpoint/2010/main" val="118182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CE9C87-83E5-462E-8823-F2FCF6E86018}"/>
              </a:ext>
            </a:extLst>
          </p:cNvPr>
          <p:cNvSpPr>
            <a:spLocks noGrp="1"/>
          </p:cNvSpPr>
          <p:nvPr>
            <p:ph type="title"/>
          </p:nvPr>
        </p:nvSpPr>
        <p:spPr>
          <a:xfrm>
            <a:off x="429767" y="274320"/>
            <a:ext cx="9227580" cy="539496"/>
          </a:xfrm>
        </p:spPr>
        <p:txBody>
          <a:bodyPr/>
          <a:lstStyle/>
          <a:p>
            <a:r>
              <a:rPr lang="en-US" dirty="0"/>
              <a:t>Production – Well-Defined Process Flow</a:t>
            </a:r>
          </a:p>
        </p:txBody>
      </p:sp>
      <p:sp>
        <p:nvSpPr>
          <p:cNvPr id="8" name="Rectangle: Rounded Corners 7">
            <a:extLst>
              <a:ext uri="{FF2B5EF4-FFF2-40B4-BE49-F238E27FC236}">
                <a16:creationId xmlns:a16="http://schemas.microsoft.com/office/drawing/2014/main" id="{AFAA01CE-0029-4191-A0CF-97220266F922}"/>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a:t>
            </a:r>
            <a:r>
              <a:rPr lang="en-US" b="1" dirty="0">
                <a:solidFill>
                  <a:prstClr val="white"/>
                </a:solidFill>
                <a:latin typeface="Century Gothic" panose="020F0302020204030204"/>
              </a:rPr>
              <a:t>1</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2"/>
          <a:stretch>
            <a:fillRect/>
          </a:stretch>
        </p:blipFill>
        <p:spPr>
          <a:xfrm>
            <a:off x="1187273" y="813816"/>
            <a:ext cx="8577815" cy="5816088"/>
          </a:xfrm>
          <a:prstGeom prst="rect">
            <a:avLst/>
          </a:prstGeom>
        </p:spPr>
      </p:pic>
    </p:spTree>
    <p:extLst>
      <p:ext uri="{BB962C8B-B14F-4D97-AF65-F5344CB8AC3E}">
        <p14:creationId xmlns:p14="http://schemas.microsoft.com/office/powerpoint/2010/main" val="350553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Lab – CM Production Area Layout (FY2022)</a:t>
            </a:r>
          </a:p>
        </p:txBody>
      </p:sp>
      <p:sp>
        <p:nvSpPr>
          <p:cNvPr id="13" name="Rectangle: Rounded Corners 12">
            <a:extLst>
              <a:ext uri="{FF2B5EF4-FFF2-40B4-BE49-F238E27FC236}">
                <a16:creationId xmlns:a16="http://schemas.microsoft.com/office/drawing/2014/main" id="{4401EDC6-687E-4005-9AB5-0B03357F900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5</a:t>
            </a: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l="-76"/>
          <a:stretch/>
        </p:blipFill>
        <p:spPr>
          <a:xfrm>
            <a:off x="682555" y="964423"/>
            <a:ext cx="10694684" cy="5243636"/>
          </a:xfrm>
          <a:prstGeom prst="rect">
            <a:avLst/>
          </a:prstGeom>
        </p:spPr>
      </p:pic>
      <p:sp>
        <p:nvSpPr>
          <p:cNvPr id="15" name="TextBox 14"/>
          <p:cNvSpPr txBox="1"/>
          <p:nvPr/>
        </p:nvSpPr>
        <p:spPr>
          <a:xfrm>
            <a:off x="7202227" y="1583167"/>
            <a:ext cx="762399" cy="480131"/>
          </a:xfrm>
          <a:prstGeom prst="rect">
            <a:avLst/>
          </a:prstGeom>
          <a:solidFill>
            <a:schemeClr val="bg2"/>
          </a:solidFill>
          <a:ln>
            <a:solidFill>
              <a:schemeClr val="tx1"/>
            </a:solid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Clean Room</a:t>
            </a:r>
          </a:p>
        </p:txBody>
      </p:sp>
      <p:sp>
        <p:nvSpPr>
          <p:cNvPr id="16" name="TextBox 15"/>
          <p:cNvSpPr txBox="1"/>
          <p:nvPr/>
        </p:nvSpPr>
        <p:spPr>
          <a:xfrm>
            <a:off x="7567987" y="3000112"/>
            <a:ext cx="1215073" cy="480131"/>
          </a:xfrm>
          <a:prstGeom prst="rect">
            <a:avLst/>
          </a:prstGeom>
          <a:solidFill>
            <a:schemeClr val="bg2"/>
          </a:solidFill>
          <a:ln>
            <a:solidFill>
              <a:schemeClr val="tx1"/>
            </a:solid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F0302020204030204"/>
                <a:ea typeface="+mn-ea"/>
                <a:cs typeface="Arial" charset="0"/>
              </a:rPr>
              <a:t>Cold Mass </a:t>
            </a: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Assembly</a:t>
            </a:r>
          </a:p>
        </p:txBody>
      </p:sp>
      <p:sp>
        <p:nvSpPr>
          <p:cNvPr id="17" name="TextBox 16"/>
          <p:cNvSpPr txBox="1"/>
          <p:nvPr/>
        </p:nvSpPr>
        <p:spPr>
          <a:xfrm>
            <a:off x="1715828" y="2444227"/>
            <a:ext cx="1072124" cy="674031"/>
          </a:xfrm>
          <a:prstGeom prst="rect">
            <a:avLst/>
          </a:prstGeom>
          <a:solidFill>
            <a:schemeClr val="bg2"/>
          </a:solidFill>
          <a:ln>
            <a:solidFill>
              <a:schemeClr val="tx1"/>
            </a:solid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CM Testing</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(CMTF)</a:t>
            </a:r>
          </a:p>
        </p:txBody>
      </p:sp>
      <p:sp>
        <p:nvSpPr>
          <p:cNvPr id="18" name="TextBox 17"/>
          <p:cNvSpPr txBox="1"/>
          <p:nvPr/>
        </p:nvSpPr>
        <p:spPr>
          <a:xfrm>
            <a:off x="3346508" y="2566147"/>
            <a:ext cx="1072124" cy="674031"/>
          </a:xfrm>
          <a:prstGeom prst="rect">
            <a:avLst/>
          </a:prstGeom>
          <a:solidFill>
            <a:schemeClr val="bg2"/>
          </a:solidFill>
          <a:ln>
            <a:solidFill>
              <a:schemeClr val="tx1"/>
            </a:solid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Cavity Testing (VTA)</a:t>
            </a:r>
          </a:p>
        </p:txBody>
      </p:sp>
      <p:sp>
        <p:nvSpPr>
          <p:cNvPr id="19" name="TextBox 18"/>
          <p:cNvSpPr txBox="1"/>
          <p:nvPr/>
        </p:nvSpPr>
        <p:spPr>
          <a:xfrm>
            <a:off x="5312467" y="3358323"/>
            <a:ext cx="1310373" cy="480131"/>
          </a:xfrm>
          <a:prstGeom prst="rect">
            <a:avLst/>
          </a:prstGeom>
          <a:solidFill>
            <a:schemeClr val="bg2"/>
          </a:solidFill>
          <a:ln>
            <a:solidFill>
              <a:schemeClr val="tx1"/>
            </a:solid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Cryomodule</a:t>
            </a: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Assembly</a:t>
            </a:r>
          </a:p>
        </p:txBody>
      </p:sp>
      <p:sp>
        <p:nvSpPr>
          <p:cNvPr id="20" name="TextBox 19"/>
          <p:cNvSpPr txBox="1"/>
          <p:nvPr/>
        </p:nvSpPr>
        <p:spPr>
          <a:xfrm>
            <a:off x="824287" y="1030294"/>
            <a:ext cx="4110784" cy="867930"/>
          </a:xfrm>
          <a:prstGeom prst="rect">
            <a:avLst/>
          </a:prstGeom>
          <a:solidFill>
            <a:schemeClr val="bg1">
              <a:lumMod val="95000"/>
            </a:schemeClr>
          </a:solidFill>
          <a:ln>
            <a:solidFill>
              <a:schemeClr val="tx1"/>
            </a:solidFill>
          </a:ln>
        </p:spPr>
        <p:txBody>
          <a:bodyPr wrap="square" rtlCol="0">
            <a:spAutoFit/>
          </a:bodyPr>
          <a:lstStyle/>
          <a:p>
            <a:pPr marL="285750" marR="0" lvl="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Cavity &amp; </a:t>
            </a:r>
            <a:r>
              <a:rPr kumimoji="0" lang="en-US" sz="14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Cryomodule</a:t>
            </a: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Assembly / Testing activities are integrated on a routine basis</a:t>
            </a:r>
          </a:p>
          <a:p>
            <a:pPr marL="285750" marR="0" lvl="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Projected layout includes CEBAF, SNS PPU and LCLS-II-HE CMs</a:t>
            </a:r>
          </a:p>
        </p:txBody>
      </p:sp>
    </p:spTree>
    <p:extLst>
      <p:ext uri="{BB962C8B-B14F-4D97-AF65-F5344CB8AC3E}">
        <p14:creationId xmlns:p14="http://schemas.microsoft.com/office/powerpoint/2010/main" val="94384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5577-C4A3-C142-AE4A-22F0F9A3D450}"/>
              </a:ext>
            </a:extLst>
          </p:cNvPr>
          <p:cNvSpPr>
            <a:spLocks noGrp="1"/>
          </p:cNvSpPr>
          <p:nvPr>
            <p:ph type="title"/>
          </p:nvPr>
        </p:nvSpPr>
        <p:spPr/>
        <p:txBody>
          <a:bodyPr/>
          <a:lstStyle/>
          <a:p>
            <a:r>
              <a:rPr lang="en-US" dirty="0"/>
              <a:t>Lessons Learned vs Lessons Applied</a:t>
            </a:r>
          </a:p>
        </p:txBody>
      </p:sp>
      <p:sp>
        <p:nvSpPr>
          <p:cNvPr id="4" name="TextBox 3">
            <a:extLst>
              <a:ext uri="{FF2B5EF4-FFF2-40B4-BE49-F238E27FC236}">
                <a16:creationId xmlns:a16="http://schemas.microsoft.com/office/drawing/2014/main" id="{D686242E-D577-4F3E-8790-830F6C89E705}"/>
              </a:ext>
            </a:extLst>
          </p:cNvPr>
          <p:cNvSpPr txBox="1"/>
          <p:nvPr/>
        </p:nvSpPr>
        <p:spPr>
          <a:xfrm>
            <a:off x="392405" y="1128489"/>
            <a:ext cx="1431984" cy="600164"/>
          </a:xfrm>
          <a:prstGeom prst="rect">
            <a:avLst/>
          </a:prstGeom>
          <a:solidFill>
            <a:srgbClr val="EAEAEA">
              <a:lumMod val="50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Receiving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Inventory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Issuance</a:t>
            </a:r>
          </a:p>
        </p:txBody>
      </p:sp>
      <p:grpSp>
        <p:nvGrpSpPr>
          <p:cNvPr id="5" name="Group 4">
            <a:extLst>
              <a:ext uri="{FF2B5EF4-FFF2-40B4-BE49-F238E27FC236}">
                <a16:creationId xmlns:a16="http://schemas.microsoft.com/office/drawing/2014/main" id="{2C801085-E160-464D-BAAA-4BD2AAAB5CB0}"/>
              </a:ext>
            </a:extLst>
          </p:cNvPr>
          <p:cNvGrpSpPr/>
          <p:nvPr/>
        </p:nvGrpSpPr>
        <p:grpSpPr>
          <a:xfrm>
            <a:off x="2160010" y="1015754"/>
            <a:ext cx="2268747" cy="1015646"/>
            <a:chOff x="3234906" y="1733910"/>
            <a:chExt cx="2268747" cy="1179842"/>
          </a:xfrm>
        </p:grpSpPr>
        <p:sp>
          <p:nvSpPr>
            <p:cNvPr id="6" name="TextBox 5">
              <a:extLst>
                <a:ext uri="{FF2B5EF4-FFF2-40B4-BE49-F238E27FC236}">
                  <a16:creationId xmlns:a16="http://schemas.microsoft.com/office/drawing/2014/main" id="{32C3330F-633C-4D0B-8DCB-8EE1E300AC5B}"/>
                </a:ext>
              </a:extLst>
            </p:cNvPr>
            <p:cNvSpPr txBox="1"/>
            <p:nvPr/>
          </p:nvSpPr>
          <p:spPr>
            <a:xfrm>
              <a:off x="3339859" y="1871931"/>
              <a:ext cx="2067464" cy="430887"/>
            </a:xfrm>
            <a:prstGeom prst="rect">
              <a:avLst/>
            </a:prstGeom>
            <a:solidFill>
              <a:srgbClr val="7030A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Cavity Processing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Vertical Test</a:t>
              </a:r>
            </a:p>
          </p:txBody>
        </p:sp>
        <p:sp>
          <p:nvSpPr>
            <p:cNvPr id="7" name="TextBox 6">
              <a:extLst>
                <a:ext uri="{FF2B5EF4-FFF2-40B4-BE49-F238E27FC236}">
                  <a16:creationId xmlns:a16="http://schemas.microsoft.com/office/drawing/2014/main" id="{BD3A1336-FDAE-4CB3-BFCC-C2FD00965DDC}"/>
                </a:ext>
              </a:extLst>
            </p:cNvPr>
            <p:cNvSpPr txBox="1"/>
            <p:nvPr/>
          </p:nvSpPr>
          <p:spPr>
            <a:xfrm>
              <a:off x="3339859" y="2439889"/>
              <a:ext cx="2067464" cy="261610"/>
            </a:xfrm>
            <a:prstGeom prst="rect">
              <a:avLst/>
            </a:prstGeom>
            <a:solidFill>
              <a:srgbClr val="7030A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Cavity String Assembly</a:t>
              </a:r>
            </a:p>
          </p:txBody>
        </p:sp>
        <p:sp>
          <p:nvSpPr>
            <p:cNvPr id="8" name="Rectangle 7">
              <a:extLst>
                <a:ext uri="{FF2B5EF4-FFF2-40B4-BE49-F238E27FC236}">
                  <a16:creationId xmlns:a16="http://schemas.microsoft.com/office/drawing/2014/main" id="{6ACFE76B-D9E6-4141-A47E-D8E0928D189B}"/>
                </a:ext>
              </a:extLst>
            </p:cNvPr>
            <p:cNvSpPr/>
            <p:nvPr/>
          </p:nvSpPr>
          <p:spPr>
            <a:xfrm>
              <a:off x="3234906" y="1733910"/>
              <a:ext cx="2268747" cy="1179842"/>
            </a:xfrm>
            <a:prstGeom prst="rect">
              <a:avLst/>
            </a:prstGeom>
            <a:noFill/>
            <a:ln w="28575"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B3CF89E-6232-4E25-9A48-6C2EBAA185BD}"/>
              </a:ext>
            </a:extLst>
          </p:cNvPr>
          <p:cNvSpPr txBox="1"/>
          <p:nvPr/>
        </p:nvSpPr>
        <p:spPr>
          <a:xfrm>
            <a:off x="4885315" y="1118410"/>
            <a:ext cx="1705448" cy="29583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Cold Mass Assembly</a:t>
            </a:r>
          </a:p>
        </p:txBody>
      </p:sp>
      <p:sp>
        <p:nvSpPr>
          <p:cNvPr id="10" name="TextBox 9">
            <a:extLst>
              <a:ext uri="{FF2B5EF4-FFF2-40B4-BE49-F238E27FC236}">
                <a16:creationId xmlns:a16="http://schemas.microsoft.com/office/drawing/2014/main" id="{30544466-51B1-4DFA-BCB9-653CE4ABF098}"/>
              </a:ext>
            </a:extLst>
          </p:cNvPr>
          <p:cNvSpPr txBox="1"/>
          <p:nvPr/>
        </p:nvSpPr>
        <p:spPr>
          <a:xfrm>
            <a:off x="4885315" y="1478179"/>
            <a:ext cx="1705448" cy="67868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He Tanking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Space Frame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Thermal Shield</a:t>
            </a:r>
          </a:p>
        </p:txBody>
      </p:sp>
      <p:sp>
        <p:nvSpPr>
          <p:cNvPr id="11" name="TextBox 10">
            <a:extLst>
              <a:ext uri="{FF2B5EF4-FFF2-40B4-BE49-F238E27FC236}">
                <a16:creationId xmlns:a16="http://schemas.microsoft.com/office/drawing/2014/main" id="{8E526CAD-9C0D-4A43-B0AB-4231DDA1B671}"/>
              </a:ext>
            </a:extLst>
          </p:cNvPr>
          <p:cNvSpPr txBox="1"/>
          <p:nvPr/>
        </p:nvSpPr>
        <p:spPr>
          <a:xfrm>
            <a:off x="4885315" y="2236771"/>
            <a:ext cx="1705447" cy="29583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Vacuum Vessel</a:t>
            </a:r>
          </a:p>
        </p:txBody>
      </p:sp>
      <p:sp>
        <p:nvSpPr>
          <p:cNvPr id="12" name="TextBox 11">
            <a:extLst>
              <a:ext uri="{FF2B5EF4-FFF2-40B4-BE49-F238E27FC236}">
                <a16:creationId xmlns:a16="http://schemas.microsoft.com/office/drawing/2014/main" id="{D96A6A0C-1E7E-4303-90D1-62F8AD6C2489}"/>
              </a:ext>
            </a:extLst>
          </p:cNvPr>
          <p:cNvSpPr txBox="1"/>
          <p:nvPr/>
        </p:nvSpPr>
        <p:spPr>
          <a:xfrm>
            <a:off x="4885315" y="2636471"/>
            <a:ext cx="1705447" cy="295839"/>
          </a:xfrm>
          <a:prstGeom prst="rect">
            <a:avLst/>
          </a:prstGeom>
          <a:solidFill>
            <a:srgbClr val="0070C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Final Assembly</a:t>
            </a:r>
          </a:p>
        </p:txBody>
      </p:sp>
      <p:sp>
        <p:nvSpPr>
          <p:cNvPr id="13" name="Rectangle 12">
            <a:extLst>
              <a:ext uri="{FF2B5EF4-FFF2-40B4-BE49-F238E27FC236}">
                <a16:creationId xmlns:a16="http://schemas.microsoft.com/office/drawing/2014/main" id="{C2A6CCD2-955E-4D8F-B96B-F3B2918E4173}"/>
              </a:ext>
            </a:extLst>
          </p:cNvPr>
          <p:cNvSpPr/>
          <p:nvPr/>
        </p:nvSpPr>
        <p:spPr>
          <a:xfrm>
            <a:off x="4764378" y="1015754"/>
            <a:ext cx="1947319" cy="1963311"/>
          </a:xfrm>
          <a:prstGeom prst="rect">
            <a:avLst/>
          </a:pr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6D826A4F-D3D5-4856-8984-DCD776CD88AC}"/>
              </a:ext>
            </a:extLst>
          </p:cNvPr>
          <p:cNvCxnSpPr>
            <a:stCxn id="9" idx="2"/>
            <a:endCxn id="10" idx="0"/>
          </p:cNvCxnSpPr>
          <p:nvPr/>
        </p:nvCxnSpPr>
        <p:spPr>
          <a:xfrm>
            <a:off x="5738039" y="1414249"/>
            <a:ext cx="0" cy="63930"/>
          </a:xfrm>
          <a:prstGeom prst="straightConnector1">
            <a:avLst/>
          </a:prstGeom>
          <a:noFill/>
          <a:ln w="6350" cap="flat" cmpd="sng" algn="ctr">
            <a:solidFill>
              <a:srgbClr val="BE1D1D"/>
            </a:solidFill>
            <a:prstDash val="solid"/>
            <a:miter lim="800000"/>
            <a:tailEnd type="triangle"/>
          </a:ln>
          <a:effectLst/>
        </p:spPr>
      </p:cxnSp>
      <p:cxnSp>
        <p:nvCxnSpPr>
          <p:cNvPr id="15" name="Straight Arrow Connector 14">
            <a:extLst>
              <a:ext uri="{FF2B5EF4-FFF2-40B4-BE49-F238E27FC236}">
                <a16:creationId xmlns:a16="http://schemas.microsoft.com/office/drawing/2014/main" id="{C6864836-569B-4796-95DD-BAEC54D2FE6D}"/>
              </a:ext>
            </a:extLst>
          </p:cNvPr>
          <p:cNvCxnSpPr>
            <a:stCxn id="10" idx="2"/>
            <a:endCxn id="11" idx="0"/>
          </p:cNvCxnSpPr>
          <p:nvPr/>
        </p:nvCxnSpPr>
        <p:spPr>
          <a:xfrm>
            <a:off x="5738039" y="2156868"/>
            <a:ext cx="0" cy="79903"/>
          </a:xfrm>
          <a:prstGeom prst="straightConnector1">
            <a:avLst/>
          </a:prstGeom>
          <a:noFill/>
          <a:ln w="6350" cap="flat" cmpd="sng" algn="ctr">
            <a:solidFill>
              <a:srgbClr val="BE1D1D"/>
            </a:solidFill>
            <a:prstDash val="solid"/>
            <a:miter lim="800000"/>
            <a:tailEnd type="triangle"/>
          </a:ln>
          <a:effectLst/>
        </p:spPr>
      </p:cxnSp>
      <p:cxnSp>
        <p:nvCxnSpPr>
          <p:cNvPr id="16" name="Straight Arrow Connector 15">
            <a:extLst>
              <a:ext uri="{FF2B5EF4-FFF2-40B4-BE49-F238E27FC236}">
                <a16:creationId xmlns:a16="http://schemas.microsoft.com/office/drawing/2014/main" id="{A1929CDF-468B-4A40-8D09-39D397E326BD}"/>
              </a:ext>
            </a:extLst>
          </p:cNvPr>
          <p:cNvCxnSpPr>
            <a:stCxn id="11" idx="2"/>
            <a:endCxn id="12" idx="0"/>
          </p:cNvCxnSpPr>
          <p:nvPr/>
        </p:nvCxnSpPr>
        <p:spPr>
          <a:xfrm>
            <a:off x="5738039" y="2532610"/>
            <a:ext cx="0" cy="103861"/>
          </a:xfrm>
          <a:prstGeom prst="straightConnector1">
            <a:avLst/>
          </a:prstGeom>
          <a:noFill/>
          <a:ln w="6350" cap="flat" cmpd="sng" algn="ctr">
            <a:solidFill>
              <a:srgbClr val="BE1D1D"/>
            </a:solidFill>
            <a:prstDash val="solid"/>
            <a:miter lim="800000"/>
            <a:tailEnd type="triangle"/>
          </a:ln>
          <a:effectLst/>
        </p:spPr>
      </p:cxnSp>
      <p:sp>
        <p:nvSpPr>
          <p:cNvPr id="17" name="TextBox 16">
            <a:extLst>
              <a:ext uri="{FF2B5EF4-FFF2-40B4-BE49-F238E27FC236}">
                <a16:creationId xmlns:a16="http://schemas.microsoft.com/office/drawing/2014/main" id="{DAA44833-6C9B-4B2B-9222-1D89755EEE26}"/>
              </a:ext>
            </a:extLst>
          </p:cNvPr>
          <p:cNvSpPr txBox="1"/>
          <p:nvPr/>
        </p:nvSpPr>
        <p:spPr>
          <a:xfrm>
            <a:off x="2646998" y="2410624"/>
            <a:ext cx="1630392" cy="261610"/>
          </a:xfrm>
          <a:prstGeom prst="rect">
            <a:avLst/>
          </a:prstGeom>
          <a:solidFill>
            <a:srgbClr val="002060"/>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Cryomodule Test</a:t>
            </a:r>
          </a:p>
        </p:txBody>
      </p:sp>
      <p:sp>
        <p:nvSpPr>
          <p:cNvPr id="18" name="TextBox 17">
            <a:extLst>
              <a:ext uri="{FF2B5EF4-FFF2-40B4-BE49-F238E27FC236}">
                <a16:creationId xmlns:a16="http://schemas.microsoft.com/office/drawing/2014/main" id="{23DA26FF-EEDF-421A-B265-20E10450D6B9}"/>
              </a:ext>
            </a:extLst>
          </p:cNvPr>
          <p:cNvSpPr txBox="1"/>
          <p:nvPr/>
        </p:nvSpPr>
        <p:spPr>
          <a:xfrm>
            <a:off x="683471" y="2410624"/>
            <a:ext cx="1476539" cy="261610"/>
          </a:xfrm>
          <a:prstGeom prst="rect">
            <a:avLst/>
          </a:prstGeom>
          <a:solidFill>
            <a:srgbClr val="EAEAEA">
              <a:lumMod val="50000"/>
            </a:srgb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Calibri" panose="020F0502020204030204"/>
                <a:ea typeface="+mn-ea"/>
                <a:cs typeface="+mn-cs"/>
              </a:rPr>
              <a:t>Cryomodule Shipping</a:t>
            </a:r>
          </a:p>
        </p:txBody>
      </p:sp>
      <p:sp>
        <p:nvSpPr>
          <p:cNvPr id="19" name="Right Arrow 24">
            <a:extLst>
              <a:ext uri="{FF2B5EF4-FFF2-40B4-BE49-F238E27FC236}">
                <a16:creationId xmlns:a16="http://schemas.microsoft.com/office/drawing/2014/main" id="{2921CDBD-8374-4B12-A015-AE431AD840FC}"/>
              </a:ext>
            </a:extLst>
          </p:cNvPr>
          <p:cNvSpPr/>
          <p:nvPr/>
        </p:nvSpPr>
        <p:spPr>
          <a:xfrm>
            <a:off x="1909075" y="1320027"/>
            <a:ext cx="205956" cy="284465"/>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Right Arrow 25">
            <a:extLst>
              <a:ext uri="{FF2B5EF4-FFF2-40B4-BE49-F238E27FC236}">
                <a16:creationId xmlns:a16="http://schemas.microsoft.com/office/drawing/2014/main" id="{91CFCF5B-58F2-4A34-90EE-F2E72886B111}"/>
              </a:ext>
            </a:extLst>
          </p:cNvPr>
          <p:cNvSpPr/>
          <p:nvPr/>
        </p:nvSpPr>
        <p:spPr>
          <a:xfrm>
            <a:off x="4510321" y="1320027"/>
            <a:ext cx="205956" cy="284465"/>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 name="Right Arrow 26">
            <a:extLst>
              <a:ext uri="{FF2B5EF4-FFF2-40B4-BE49-F238E27FC236}">
                <a16:creationId xmlns:a16="http://schemas.microsoft.com/office/drawing/2014/main" id="{758D6DDA-5A48-48DC-93F1-B0ACB54F4FF1}"/>
              </a:ext>
            </a:extLst>
          </p:cNvPr>
          <p:cNvSpPr/>
          <p:nvPr/>
        </p:nvSpPr>
        <p:spPr>
          <a:xfrm flipH="1" flipV="1">
            <a:off x="4370258" y="2411611"/>
            <a:ext cx="242753" cy="260623"/>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ight Arrow 27">
            <a:extLst>
              <a:ext uri="{FF2B5EF4-FFF2-40B4-BE49-F238E27FC236}">
                <a16:creationId xmlns:a16="http://schemas.microsoft.com/office/drawing/2014/main" id="{6A5C44E8-62C0-44C5-B57A-E5C6016F7793}"/>
              </a:ext>
            </a:extLst>
          </p:cNvPr>
          <p:cNvSpPr/>
          <p:nvPr/>
        </p:nvSpPr>
        <p:spPr>
          <a:xfrm flipH="1" flipV="1">
            <a:off x="2252878" y="2411611"/>
            <a:ext cx="242753" cy="260623"/>
          </a:xfrm>
          <a:prstGeom prst="rightArrow">
            <a:avLst/>
          </a:prstGeom>
          <a:solidFill>
            <a:srgbClr val="F46914"/>
          </a:solidFill>
          <a:ln w="12700" cap="flat" cmpd="sng" algn="ctr">
            <a:solidFill>
              <a:srgbClr val="000000"/>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3" name="Content Placeholder 5" descr="File:Checkmark.svg - Wikimedia Commons">
            <a:extLst>
              <a:ext uri="{FF2B5EF4-FFF2-40B4-BE49-F238E27FC236}">
                <a16:creationId xmlns:a16="http://schemas.microsoft.com/office/drawing/2014/main" id="{BB7D1292-06CF-4449-AFB0-90526DD8BEC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43444" y="1264615"/>
            <a:ext cx="444697" cy="395287"/>
          </a:xfrm>
        </p:spPr>
      </p:pic>
      <p:pic>
        <p:nvPicPr>
          <p:cNvPr id="24" name="Content Placeholder 5" descr="File:Checkmark.svg - Wikimedia Commons">
            <a:extLst>
              <a:ext uri="{FF2B5EF4-FFF2-40B4-BE49-F238E27FC236}">
                <a16:creationId xmlns:a16="http://schemas.microsoft.com/office/drawing/2014/main" id="{90152E9C-F24F-4A88-AEEE-461C8197B6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759481" y="1142471"/>
            <a:ext cx="444697" cy="395287"/>
          </a:xfrm>
          <a:prstGeom prst="rect">
            <a:avLst/>
          </a:prstGeom>
          <a:noFill/>
          <a:ln w="9525">
            <a:noFill/>
            <a:miter lim="800000"/>
            <a:headEnd/>
            <a:tailEnd/>
          </a:ln>
        </p:spPr>
      </p:pic>
      <p:pic>
        <p:nvPicPr>
          <p:cNvPr id="25" name="Content Placeholder 5" descr="File:Checkmark.svg - Wikimedia Commons">
            <a:extLst>
              <a:ext uri="{FF2B5EF4-FFF2-40B4-BE49-F238E27FC236}">
                <a16:creationId xmlns:a16="http://schemas.microsoft.com/office/drawing/2014/main" id="{A66796EC-405E-4941-95FC-FD9213110C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759480" y="1545816"/>
            <a:ext cx="444697" cy="395287"/>
          </a:xfrm>
          <a:prstGeom prst="rect">
            <a:avLst/>
          </a:prstGeom>
          <a:noFill/>
          <a:ln w="9525">
            <a:noFill/>
            <a:miter lim="800000"/>
            <a:headEnd/>
            <a:tailEnd/>
          </a:ln>
        </p:spPr>
      </p:pic>
      <p:sp>
        <p:nvSpPr>
          <p:cNvPr id="26" name="TextBox 25">
            <a:extLst>
              <a:ext uri="{FF2B5EF4-FFF2-40B4-BE49-F238E27FC236}">
                <a16:creationId xmlns:a16="http://schemas.microsoft.com/office/drawing/2014/main" id="{E3649134-DC2F-4428-93D9-157C21DE82DE}"/>
              </a:ext>
            </a:extLst>
          </p:cNvPr>
          <p:cNvSpPr txBox="1"/>
          <p:nvPr/>
        </p:nvSpPr>
        <p:spPr>
          <a:xfrm>
            <a:off x="6832634" y="1623483"/>
            <a:ext cx="4482928" cy="2012859"/>
          </a:xfrm>
          <a:prstGeom prst="rect">
            <a:avLst/>
          </a:prstGeom>
          <a:noFill/>
        </p:spPr>
        <p:txBody>
          <a:bodyPr wrap="square" rtlCol="0">
            <a:spAutoFit/>
          </a:bodyPr>
          <a:lstStyle/>
          <a:p>
            <a:pPr algn="l">
              <a:lnSpc>
                <a:spcPct val="90000"/>
              </a:lnSpc>
            </a:pPr>
            <a:r>
              <a:rPr lang="en-US" dirty="0">
                <a:latin typeface="Calibri" panose="020F0502020204030204" pitchFamily="34" charset="0"/>
                <a:cs typeface="Calibri" panose="020F0502020204030204" pitchFamily="34" charset="0"/>
              </a:rPr>
              <a:t>Failure Mode Effects Analysis completed for:</a:t>
            </a:r>
          </a:p>
          <a:p>
            <a:pPr algn="l">
              <a:lnSpc>
                <a:spcPct val="90000"/>
              </a:lnSpc>
            </a:pPr>
            <a:endParaRPr lang="en-US" sz="800" dirty="0">
              <a:latin typeface="Calibri" panose="020F0502020204030204" pitchFamily="34" charset="0"/>
              <a:cs typeface="Calibri" panose="020F0502020204030204" pitchFamily="34" charset="0"/>
            </a:endParaRP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Receiving / Inventory / Issuance</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Cavity Processing and Vertical Test</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Cavity String Assembly</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Cold Mass Assembly</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He Tanking</a:t>
            </a:r>
          </a:p>
          <a:p>
            <a:pPr marL="628650" lvl="1" indent="-171450">
              <a:lnSpc>
                <a:spcPct val="90000"/>
              </a:lnSpc>
              <a:spcBef>
                <a:spcPts val="300"/>
              </a:spcBef>
              <a:buFont typeface="Arial" panose="020B0604020202020204" pitchFamily="34" charset="0"/>
              <a:buChar char="•"/>
            </a:pPr>
            <a:r>
              <a:rPr lang="en-US" sz="1600" dirty="0">
                <a:latin typeface="Calibri" panose="020F0502020204030204" pitchFamily="34" charset="0"/>
                <a:cs typeface="Calibri" panose="020F0502020204030204" pitchFamily="34" charset="0"/>
              </a:rPr>
              <a:t>Space Frame/Thermal Shield</a:t>
            </a:r>
          </a:p>
        </p:txBody>
      </p:sp>
      <p:pic>
        <p:nvPicPr>
          <p:cNvPr id="27" name="Content Placeholder 5" descr="File:Checkmark.svg - Wikimedia Commons">
            <a:extLst>
              <a:ext uri="{FF2B5EF4-FFF2-40B4-BE49-F238E27FC236}">
                <a16:creationId xmlns:a16="http://schemas.microsoft.com/office/drawing/2014/main" id="{AFB1B516-2F97-40E3-9283-B2636CFD8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250576" y="1002990"/>
            <a:ext cx="444697" cy="395287"/>
          </a:xfrm>
          <a:prstGeom prst="rect">
            <a:avLst/>
          </a:prstGeom>
          <a:noFill/>
          <a:ln w="9525">
            <a:noFill/>
            <a:miter lim="800000"/>
            <a:headEnd/>
            <a:tailEnd/>
          </a:ln>
        </p:spPr>
      </p:pic>
      <p:pic>
        <p:nvPicPr>
          <p:cNvPr id="28" name="Content Placeholder 5" descr="File:Checkmark.svg - Wikimedia Commons">
            <a:extLst>
              <a:ext uri="{FF2B5EF4-FFF2-40B4-BE49-F238E27FC236}">
                <a16:creationId xmlns:a16="http://schemas.microsoft.com/office/drawing/2014/main" id="{195ECF2B-4976-476B-8DB0-23B15B570B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250575" y="1583802"/>
            <a:ext cx="444697" cy="395287"/>
          </a:xfrm>
          <a:prstGeom prst="rect">
            <a:avLst/>
          </a:prstGeom>
          <a:noFill/>
          <a:ln w="9525">
            <a:noFill/>
            <a:miter lim="800000"/>
            <a:headEnd/>
            <a:tailEnd/>
          </a:ln>
        </p:spPr>
      </p:pic>
      <p:sp>
        <p:nvSpPr>
          <p:cNvPr id="33" name="TextBox 32">
            <a:extLst>
              <a:ext uri="{FF2B5EF4-FFF2-40B4-BE49-F238E27FC236}">
                <a16:creationId xmlns:a16="http://schemas.microsoft.com/office/drawing/2014/main" id="{5A76B785-EEE4-428B-A37D-C054AA756AED}"/>
              </a:ext>
            </a:extLst>
          </p:cNvPr>
          <p:cNvSpPr txBox="1"/>
          <p:nvPr/>
        </p:nvSpPr>
        <p:spPr>
          <a:xfrm>
            <a:off x="429767" y="3042995"/>
            <a:ext cx="4482928" cy="757130"/>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27 Failure Modes with RPN &gt;100</a:t>
            </a:r>
          </a:p>
          <a:p>
            <a:pPr marL="285750" indent="-285750" algn="l">
              <a:lnSpc>
                <a:spcPct val="9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21 Recommended Actions identified</a:t>
            </a:r>
          </a:p>
          <a:p>
            <a:pPr marL="285750" indent="-285750" algn="l">
              <a:lnSpc>
                <a:spcPct val="9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Changes made to work control documents</a:t>
            </a:r>
          </a:p>
        </p:txBody>
      </p:sp>
      <p:graphicFrame>
        <p:nvGraphicFramePr>
          <p:cNvPr id="34" name="Table 33">
            <a:extLst>
              <a:ext uri="{FF2B5EF4-FFF2-40B4-BE49-F238E27FC236}">
                <a16:creationId xmlns:a16="http://schemas.microsoft.com/office/drawing/2014/main" id="{00979559-A90D-442C-870F-EE081827A48D}"/>
              </a:ext>
            </a:extLst>
          </p:cNvPr>
          <p:cNvGraphicFramePr>
            <a:graphicFrameLocks noGrp="1"/>
          </p:cNvGraphicFramePr>
          <p:nvPr/>
        </p:nvGraphicFramePr>
        <p:xfrm>
          <a:off x="429767" y="3798783"/>
          <a:ext cx="11453687" cy="246888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230776">
                  <a:extLst>
                    <a:ext uri="{9D8B030D-6E8A-4147-A177-3AD203B41FA5}">
                      <a16:colId xmlns:a16="http://schemas.microsoft.com/office/drawing/2014/main" val="2245092820"/>
                    </a:ext>
                  </a:extLst>
                </a:gridCol>
                <a:gridCol w="1760493">
                  <a:extLst>
                    <a:ext uri="{9D8B030D-6E8A-4147-A177-3AD203B41FA5}">
                      <a16:colId xmlns:a16="http://schemas.microsoft.com/office/drawing/2014/main" val="1688537174"/>
                    </a:ext>
                  </a:extLst>
                </a:gridCol>
                <a:gridCol w="1854925">
                  <a:extLst>
                    <a:ext uri="{9D8B030D-6E8A-4147-A177-3AD203B41FA5}">
                      <a16:colId xmlns:a16="http://schemas.microsoft.com/office/drawing/2014/main" val="381089563"/>
                    </a:ext>
                  </a:extLst>
                </a:gridCol>
                <a:gridCol w="1706880">
                  <a:extLst>
                    <a:ext uri="{9D8B030D-6E8A-4147-A177-3AD203B41FA5}">
                      <a16:colId xmlns:a16="http://schemas.microsoft.com/office/drawing/2014/main" val="4080478328"/>
                    </a:ext>
                  </a:extLst>
                </a:gridCol>
                <a:gridCol w="1759132">
                  <a:extLst>
                    <a:ext uri="{9D8B030D-6E8A-4147-A177-3AD203B41FA5}">
                      <a16:colId xmlns:a16="http://schemas.microsoft.com/office/drawing/2014/main" val="3530335586"/>
                    </a:ext>
                  </a:extLst>
                </a:gridCol>
                <a:gridCol w="339634">
                  <a:extLst>
                    <a:ext uri="{9D8B030D-6E8A-4147-A177-3AD203B41FA5}">
                      <a16:colId xmlns:a16="http://schemas.microsoft.com/office/drawing/2014/main" val="2367467211"/>
                    </a:ext>
                  </a:extLst>
                </a:gridCol>
                <a:gridCol w="330926">
                  <a:extLst>
                    <a:ext uri="{9D8B030D-6E8A-4147-A177-3AD203B41FA5}">
                      <a16:colId xmlns:a16="http://schemas.microsoft.com/office/drawing/2014/main" val="1513911265"/>
                    </a:ext>
                  </a:extLst>
                </a:gridCol>
                <a:gridCol w="252548">
                  <a:extLst>
                    <a:ext uri="{9D8B030D-6E8A-4147-A177-3AD203B41FA5}">
                      <a16:colId xmlns:a16="http://schemas.microsoft.com/office/drawing/2014/main" val="883726126"/>
                    </a:ext>
                  </a:extLst>
                </a:gridCol>
                <a:gridCol w="481013">
                  <a:extLst>
                    <a:ext uri="{9D8B030D-6E8A-4147-A177-3AD203B41FA5}">
                      <a16:colId xmlns:a16="http://schemas.microsoft.com/office/drawing/2014/main" val="258048419"/>
                    </a:ext>
                  </a:extLst>
                </a:gridCol>
                <a:gridCol w="1737360">
                  <a:extLst>
                    <a:ext uri="{9D8B030D-6E8A-4147-A177-3AD203B41FA5}">
                      <a16:colId xmlns:a16="http://schemas.microsoft.com/office/drawing/2014/main" val="797589361"/>
                    </a:ext>
                  </a:extLst>
                </a:gridCol>
              </a:tblGrid>
              <a:tr h="370840">
                <a:tc>
                  <a:txBody>
                    <a:bodyPr/>
                    <a:lstStyle/>
                    <a:p>
                      <a:r>
                        <a:rPr lang="en-US" sz="1200" dirty="0">
                          <a:latin typeface="Calibri" panose="020F0502020204030204" pitchFamily="34" charset="0"/>
                          <a:cs typeface="Calibri" panose="020F0502020204030204" pitchFamily="34" charset="0"/>
                        </a:rPr>
                        <a:t>Process Function</a:t>
                      </a:r>
                    </a:p>
                  </a:txBody>
                  <a:tcPr anchor="ctr"/>
                </a:tc>
                <a:tc>
                  <a:txBody>
                    <a:bodyPr/>
                    <a:lstStyle/>
                    <a:p>
                      <a:r>
                        <a:rPr lang="en-US" sz="1200" dirty="0">
                          <a:latin typeface="Calibri" panose="020F0502020204030204" pitchFamily="34" charset="0"/>
                          <a:cs typeface="Calibri" panose="020F0502020204030204" pitchFamily="34" charset="0"/>
                        </a:rPr>
                        <a:t>Failure Mode</a:t>
                      </a:r>
                    </a:p>
                  </a:txBody>
                  <a:tcPr anchor="ctr"/>
                </a:tc>
                <a:tc>
                  <a:txBody>
                    <a:bodyPr/>
                    <a:lstStyle/>
                    <a:p>
                      <a:r>
                        <a:rPr lang="en-US" sz="1200" dirty="0">
                          <a:latin typeface="Calibri" panose="020F0502020204030204" pitchFamily="34" charset="0"/>
                          <a:cs typeface="Calibri" panose="020F0502020204030204" pitchFamily="34" charset="0"/>
                        </a:rPr>
                        <a:t>Potential Effects</a:t>
                      </a:r>
                      <a:r>
                        <a:rPr lang="en-US" sz="1200" baseline="0" dirty="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a:txBody>
                  <a:tcPr anchor="ctr"/>
                </a:tc>
                <a:tc>
                  <a:txBody>
                    <a:bodyPr/>
                    <a:lstStyle/>
                    <a:p>
                      <a:r>
                        <a:rPr lang="en-US" sz="1200" dirty="0">
                          <a:latin typeface="Calibri" panose="020F0502020204030204" pitchFamily="34" charset="0"/>
                          <a:cs typeface="Calibri" panose="020F0502020204030204" pitchFamily="34" charset="0"/>
                        </a:rPr>
                        <a:t>Causal Mechanism</a:t>
                      </a:r>
                    </a:p>
                  </a:txBody>
                  <a:tcPr anchor="ctr"/>
                </a:tc>
                <a:tc>
                  <a:txBody>
                    <a:bodyPr/>
                    <a:lstStyle/>
                    <a:p>
                      <a:r>
                        <a:rPr lang="en-US" sz="1200" dirty="0">
                          <a:latin typeface="Calibri" panose="020F0502020204030204" pitchFamily="34" charset="0"/>
                          <a:cs typeface="Calibri" panose="020F0502020204030204" pitchFamily="34" charset="0"/>
                        </a:rPr>
                        <a:t>Current Process Control(s)</a:t>
                      </a:r>
                    </a:p>
                  </a:txBody>
                  <a:tcPr anchor="ctr"/>
                </a:tc>
                <a:tc>
                  <a:txBody>
                    <a:bodyPr/>
                    <a:lstStyle/>
                    <a:p>
                      <a:pPr algn="ctr"/>
                      <a:r>
                        <a:rPr lang="en-US" sz="1200" dirty="0">
                          <a:latin typeface="Calibri" panose="020F0502020204030204" pitchFamily="34" charset="0"/>
                          <a:cs typeface="Calibri" panose="020F0502020204030204" pitchFamily="34" charset="0"/>
                        </a:rPr>
                        <a:t>S </a:t>
                      </a:r>
                    </a:p>
                  </a:txBody>
                  <a:tcPr anchor="ctr"/>
                </a:tc>
                <a:tc>
                  <a:txBody>
                    <a:bodyPr/>
                    <a:lstStyle/>
                    <a:p>
                      <a:pPr algn="ctr"/>
                      <a:r>
                        <a:rPr lang="en-US" sz="1200" dirty="0">
                          <a:latin typeface="Calibri" panose="020F0502020204030204" pitchFamily="34" charset="0"/>
                          <a:cs typeface="Calibri" panose="020F0502020204030204" pitchFamily="34" charset="0"/>
                        </a:rPr>
                        <a:t>O</a:t>
                      </a:r>
                    </a:p>
                  </a:txBody>
                  <a:tcPr anchor="ctr"/>
                </a:tc>
                <a:tc>
                  <a:txBody>
                    <a:bodyPr/>
                    <a:lstStyle/>
                    <a:p>
                      <a:pPr algn="ctr"/>
                      <a:r>
                        <a:rPr lang="en-US" sz="1200" dirty="0">
                          <a:latin typeface="Calibri" panose="020F0502020204030204" pitchFamily="34" charset="0"/>
                          <a:cs typeface="Calibri" panose="020F0502020204030204" pitchFamily="34" charset="0"/>
                        </a:rPr>
                        <a:t>D</a:t>
                      </a:r>
                    </a:p>
                  </a:txBody>
                  <a:tcPr anchor="ctr"/>
                </a:tc>
                <a:tc>
                  <a:txBody>
                    <a:bodyPr/>
                    <a:lstStyle/>
                    <a:p>
                      <a:pPr algn="ctr"/>
                      <a:r>
                        <a:rPr lang="en-US" sz="1200" b="1" dirty="0">
                          <a:latin typeface="Calibri" panose="020F0502020204030204" pitchFamily="34" charset="0"/>
                          <a:cs typeface="Calibri" panose="020F0502020204030204" pitchFamily="34" charset="0"/>
                        </a:rPr>
                        <a:t>RPN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Recommended</a:t>
                      </a:r>
                      <a:r>
                        <a:rPr lang="en-US" sz="1200" b="1" baseline="0" dirty="0">
                          <a:latin typeface="Calibri" panose="020F0502020204030204" pitchFamily="34" charset="0"/>
                          <a:cs typeface="Calibri" panose="020F0502020204030204" pitchFamily="34" charset="0"/>
                        </a:rPr>
                        <a:t> Action</a:t>
                      </a:r>
                      <a:endParaRPr lang="en-US" sz="12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37348632"/>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Previous  Travelers completed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Components not checked for NCR status</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Dependent on nature of NCR, use of non-cleared part could have impacts on performance or downstream assembly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Physical tag falls off and database not checked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Canned NCR report available</a:t>
                      </a: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7</a:t>
                      </a:r>
                    </a:p>
                  </a:txBody>
                  <a:tcPr anchor="ctr"/>
                </a:tc>
                <a:tc>
                  <a:txBody>
                    <a:bodyPr/>
                    <a:lstStyle/>
                    <a:p>
                      <a:pPr algn="l"/>
                      <a:r>
                        <a:rPr lang="en-US" sz="1000" dirty="0">
                          <a:latin typeface="Calibri" panose="020F0502020204030204" pitchFamily="34" charset="0"/>
                          <a:cs typeface="Calibri" panose="020F0502020204030204" pitchFamily="34" charset="0"/>
                        </a:rPr>
                        <a:t>6</a:t>
                      </a:r>
                    </a:p>
                  </a:txBody>
                  <a:tcPr anchor="ctr"/>
                </a:tc>
                <a:tc>
                  <a:txBody>
                    <a:bodyPr/>
                    <a:lstStyle/>
                    <a:p>
                      <a:pPr algn="l"/>
                      <a:r>
                        <a:rPr lang="en-US" sz="1000" dirty="0">
                          <a:latin typeface="Calibri" panose="020F0502020204030204" pitchFamily="34" charset="0"/>
                          <a:cs typeface="Calibri" panose="020F0502020204030204" pitchFamily="34" charset="0"/>
                        </a:rPr>
                        <a:t>4</a:t>
                      </a:r>
                    </a:p>
                  </a:txBody>
                  <a:tcPr anchor="ctr"/>
                </a:tc>
                <a:tc>
                  <a:txBody>
                    <a:bodyPr/>
                    <a:lstStyle/>
                    <a:p>
                      <a:pPr algn="l"/>
                      <a:r>
                        <a:rPr lang="en-US" sz="1000" b="1" dirty="0">
                          <a:latin typeface="Calibri" panose="020F0502020204030204" pitchFamily="34" charset="0"/>
                          <a:cs typeface="Calibri" panose="020F0502020204030204" pitchFamily="34" charset="0"/>
                        </a:rPr>
                        <a:t>168</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Potential use of personnel verification that no NCRs are open</a:t>
                      </a:r>
                    </a:p>
                  </a:txBody>
                  <a:tcPr marL="7620" marR="7620" marT="7620" marB="0" anchor="ctr"/>
                </a:tc>
                <a:extLst>
                  <a:ext uri="{0D108BD9-81ED-4DB2-BD59-A6C34878D82A}">
                    <a16:rowId xmlns:a16="http://schemas.microsoft.com/office/drawing/2014/main" val="193283054"/>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Adjust FPC head and tack weld to cavity end dish</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Improperly clocked head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Additional work/issues installing piping</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Drawing interpretation, not following procedures </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Reference </a:t>
                      </a:r>
                      <a:r>
                        <a:rPr lang="en-US" sz="1000" b="0" i="0" u="none" strike="noStrike" dirty="0" err="1">
                          <a:solidFill>
                            <a:srgbClr val="000000"/>
                          </a:solidFill>
                          <a:effectLst/>
                          <a:latin typeface="Calibri" panose="020F0502020204030204" pitchFamily="34" charset="0"/>
                          <a:cs typeface="Calibri" panose="020F0502020204030204" pitchFamily="34" charset="0"/>
                        </a:rPr>
                        <a:t>drwg's</a:t>
                      </a:r>
                      <a:r>
                        <a:rPr lang="en-US" sz="1000" b="0" i="0" u="none" strike="noStrike" dirty="0">
                          <a:solidFill>
                            <a:srgbClr val="000000"/>
                          </a:solidFill>
                          <a:effectLst/>
                          <a:latin typeface="Calibri" panose="020F0502020204030204" pitchFamily="34" charset="0"/>
                          <a:cs typeface="Calibri" panose="020F0502020204030204" pitchFamily="34" charset="0"/>
                        </a:rPr>
                        <a:t> contained in Traveler/</a:t>
                      </a:r>
                      <a:r>
                        <a:rPr lang="en-US" sz="1000" b="0" i="0" u="none" strike="noStrike" dirty="0" err="1">
                          <a:solidFill>
                            <a:srgbClr val="000000"/>
                          </a:solidFill>
                          <a:effectLst/>
                          <a:latin typeface="Calibri" panose="020F0502020204030204" pitchFamily="34" charset="0"/>
                          <a:cs typeface="Calibri" panose="020F0502020204030204" pitchFamily="34" charset="0"/>
                        </a:rPr>
                        <a:t>Proc</a:t>
                      </a:r>
                      <a:endParaRPr lang="en-US" sz="10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5</a:t>
                      </a:r>
                    </a:p>
                  </a:txBody>
                  <a:tcPr anchor="ctr"/>
                </a:tc>
                <a:tc>
                  <a:txBody>
                    <a:bodyPr/>
                    <a:lstStyle/>
                    <a:p>
                      <a:pPr algn="l"/>
                      <a:r>
                        <a:rPr lang="en-US" sz="1000" dirty="0">
                          <a:latin typeface="Calibri" panose="020F0502020204030204" pitchFamily="34" charset="0"/>
                          <a:cs typeface="Calibri" panose="020F0502020204030204" pitchFamily="34" charset="0"/>
                        </a:rPr>
                        <a:t>5</a:t>
                      </a:r>
                    </a:p>
                  </a:txBody>
                  <a:tcPr anchor="ctr"/>
                </a:tc>
                <a:tc>
                  <a:txBody>
                    <a:bodyPr/>
                    <a:lstStyle/>
                    <a:p>
                      <a:pPr algn="l"/>
                      <a:r>
                        <a:rPr lang="en-US" sz="1000" dirty="0">
                          <a:latin typeface="Calibri" panose="020F0502020204030204" pitchFamily="34" charset="0"/>
                          <a:cs typeface="Calibri" panose="020F0502020204030204" pitchFamily="34" charset="0"/>
                        </a:rPr>
                        <a:t>6</a:t>
                      </a:r>
                    </a:p>
                  </a:txBody>
                  <a:tcPr anchor="ctr"/>
                </a:tc>
                <a:tc>
                  <a:txBody>
                    <a:bodyPr/>
                    <a:lstStyle/>
                    <a:p>
                      <a:pPr algn="l"/>
                      <a:r>
                        <a:rPr lang="en-US" sz="1000" b="1" dirty="0">
                          <a:latin typeface="Calibri" panose="020F0502020204030204" pitchFamily="34" charset="0"/>
                          <a:cs typeface="Calibri" panose="020F0502020204030204" pitchFamily="34" charset="0"/>
                        </a:rPr>
                        <a:t>150</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Devise engineered solution (tooling)</a:t>
                      </a:r>
                    </a:p>
                  </a:txBody>
                  <a:tcPr marL="7620" marR="7620" marT="7620" marB="0" anchor="ctr"/>
                </a:tc>
                <a:extLst>
                  <a:ext uri="{0D108BD9-81ED-4DB2-BD59-A6C34878D82A}">
                    <a16:rowId xmlns:a16="http://schemas.microsoft.com/office/drawing/2014/main" val="1645720959"/>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Hold point to ensure cavity is secure (cleared only by SMEs)</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Clearance step missed or disregarded</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Dependent on what is wrong</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Distraction, complacency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Traveler contains instructions for SME to reference</a:t>
                      </a: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8</a:t>
                      </a:r>
                    </a:p>
                  </a:txBody>
                  <a:tcPr anchor="ctr"/>
                </a:tc>
                <a:tc>
                  <a:txBody>
                    <a:bodyPr/>
                    <a:lstStyle/>
                    <a:p>
                      <a:pPr algn="l"/>
                      <a:r>
                        <a:rPr lang="en-US" sz="1000" dirty="0">
                          <a:latin typeface="Calibri" panose="020F0502020204030204" pitchFamily="34" charset="0"/>
                          <a:cs typeface="Calibri" panose="020F0502020204030204" pitchFamily="34" charset="0"/>
                        </a:rPr>
                        <a:t>3</a:t>
                      </a:r>
                    </a:p>
                  </a:txBody>
                  <a:tcPr anchor="ctr"/>
                </a:tc>
                <a:tc>
                  <a:txBody>
                    <a:bodyPr/>
                    <a:lstStyle/>
                    <a:p>
                      <a:pPr algn="l"/>
                      <a:r>
                        <a:rPr lang="en-US" sz="1000" dirty="0">
                          <a:latin typeface="Calibri" panose="020F0502020204030204" pitchFamily="34" charset="0"/>
                          <a:cs typeface="Calibri" panose="020F0502020204030204" pitchFamily="34" charset="0"/>
                        </a:rPr>
                        <a:t>5</a:t>
                      </a:r>
                    </a:p>
                  </a:txBody>
                  <a:tcPr anchor="ctr"/>
                </a:tc>
                <a:tc>
                  <a:txBody>
                    <a:bodyPr/>
                    <a:lstStyle/>
                    <a:p>
                      <a:pPr algn="l"/>
                      <a:r>
                        <a:rPr lang="en-US" sz="1000" b="1" dirty="0">
                          <a:latin typeface="Calibri" panose="020F0502020204030204" pitchFamily="34" charset="0"/>
                          <a:cs typeface="Calibri" panose="020F0502020204030204" pitchFamily="34" charset="0"/>
                        </a:rPr>
                        <a:t>120</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Further detail the traveler list (itemize)</a:t>
                      </a:r>
                    </a:p>
                  </a:txBody>
                  <a:tcPr marL="7620" marR="7620" marT="7620" marB="0" anchor="ctr"/>
                </a:tc>
                <a:extLst>
                  <a:ext uri="{0D108BD9-81ED-4DB2-BD59-A6C34878D82A}">
                    <a16:rowId xmlns:a16="http://schemas.microsoft.com/office/drawing/2014/main" val="1231718526"/>
                  </a:ext>
                </a:extLst>
              </a:tr>
              <a:tr h="370840">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Remove coupler lollipop</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Inspection of cavity in prior step not conducted correctly or thoroughly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Fallen cavity</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Inattention, or perhaps lack of sufficient training</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Tooling has an engineered control to allow visual load release</a:t>
                      </a:r>
                    </a:p>
                  </a:txBody>
                  <a:tcPr marL="7620" marR="7620" marT="7620" marB="0" anchor="ctr"/>
                </a:tc>
                <a:tc>
                  <a:txBody>
                    <a:bodyPr/>
                    <a:lstStyle/>
                    <a:p>
                      <a:pPr algn="l"/>
                      <a:r>
                        <a:rPr lang="en-US" sz="1000" dirty="0">
                          <a:latin typeface="Calibri" panose="020F0502020204030204" pitchFamily="34" charset="0"/>
                          <a:cs typeface="Calibri" panose="020F0502020204030204" pitchFamily="34" charset="0"/>
                        </a:rPr>
                        <a:t>8</a:t>
                      </a:r>
                    </a:p>
                  </a:txBody>
                  <a:tcPr anchor="ctr"/>
                </a:tc>
                <a:tc>
                  <a:txBody>
                    <a:bodyPr/>
                    <a:lstStyle/>
                    <a:p>
                      <a:pPr algn="l"/>
                      <a:r>
                        <a:rPr lang="en-US" sz="1000" dirty="0">
                          <a:latin typeface="Calibri" panose="020F0502020204030204" pitchFamily="34" charset="0"/>
                          <a:cs typeface="Calibri" panose="020F0502020204030204" pitchFamily="34" charset="0"/>
                        </a:rPr>
                        <a:t>3</a:t>
                      </a:r>
                    </a:p>
                  </a:txBody>
                  <a:tcPr anchor="ctr"/>
                </a:tc>
                <a:tc>
                  <a:txBody>
                    <a:bodyPr/>
                    <a:lstStyle/>
                    <a:p>
                      <a:pPr algn="l"/>
                      <a:r>
                        <a:rPr lang="en-US" sz="1000" dirty="0">
                          <a:latin typeface="Calibri" panose="020F0502020204030204" pitchFamily="34" charset="0"/>
                          <a:cs typeface="Calibri" panose="020F0502020204030204" pitchFamily="34" charset="0"/>
                        </a:rPr>
                        <a:t>3</a:t>
                      </a:r>
                    </a:p>
                  </a:txBody>
                  <a:tcPr anchor="ctr"/>
                </a:tc>
                <a:tc>
                  <a:txBody>
                    <a:bodyPr/>
                    <a:lstStyle/>
                    <a:p>
                      <a:pPr algn="l"/>
                      <a:r>
                        <a:rPr lang="en-US" sz="1000" b="1" dirty="0">
                          <a:latin typeface="Calibri" panose="020F0502020204030204" pitchFamily="34" charset="0"/>
                          <a:cs typeface="Calibri" panose="020F0502020204030204" pitchFamily="34" charset="0"/>
                        </a:rPr>
                        <a:t>72</a:t>
                      </a:r>
                    </a:p>
                  </a:txBody>
                  <a:tcPr anchor="ctr"/>
                </a:tc>
                <a:tc>
                  <a:txBody>
                    <a:bodyPr/>
                    <a:lstStyle/>
                    <a:p>
                      <a:pPr algn="l" fontAlgn="ctr"/>
                      <a:r>
                        <a:rPr lang="en-US" sz="1000" b="0" i="0" u="none" strike="noStrike" dirty="0">
                          <a:solidFill>
                            <a:srgbClr val="000000"/>
                          </a:solidFill>
                          <a:effectLst/>
                          <a:latin typeface="Calibri" panose="020F0502020204030204" pitchFamily="34" charset="0"/>
                          <a:cs typeface="Calibri" panose="020F0502020204030204" pitchFamily="34" charset="0"/>
                        </a:rPr>
                        <a:t>SME to remain and witness lollipop removal</a:t>
                      </a:r>
                    </a:p>
                  </a:txBody>
                  <a:tcPr marL="7620" marR="7620" marT="7620" marB="0" anchor="ctr"/>
                </a:tc>
                <a:extLst>
                  <a:ext uri="{0D108BD9-81ED-4DB2-BD59-A6C34878D82A}">
                    <a16:rowId xmlns:a16="http://schemas.microsoft.com/office/drawing/2014/main" val="1733398009"/>
                  </a:ext>
                </a:extLst>
              </a:tr>
            </a:tbl>
          </a:graphicData>
        </a:graphic>
      </p:graphicFrame>
      <p:sp>
        <p:nvSpPr>
          <p:cNvPr id="35" name="TextBox 34">
            <a:extLst>
              <a:ext uri="{FF2B5EF4-FFF2-40B4-BE49-F238E27FC236}">
                <a16:creationId xmlns:a16="http://schemas.microsoft.com/office/drawing/2014/main" id="{968988EA-5EB1-4215-A75D-EF85091C05DB}"/>
              </a:ext>
            </a:extLst>
          </p:cNvPr>
          <p:cNvSpPr txBox="1"/>
          <p:nvPr/>
        </p:nvSpPr>
        <p:spPr>
          <a:xfrm>
            <a:off x="9727183" y="3537324"/>
            <a:ext cx="2156271" cy="286232"/>
          </a:xfrm>
          <a:prstGeom prst="rect">
            <a:avLst/>
          </a:prstGeom>
          <a:noFill/>
        </p:spPr>
        <p:txBody>
          <a:bodyPr wrap="square" rtlCol="0">
            <a:spAutoFit/>
          </a:bodyPr>
          <a:lstStyle/>
          <a:p>
            <a:pPr algn="l">
              <a:lnSpc>
                <a:spcPct val="90000"/>
              </a:lnSpc>
            </a:pPr>
            <a:r>
              <a:rPr lang="en-US" sz="1400" b="1" dirty="0">
                <a:latin typeface="+mn-lt"/>
              </a:rPr>
              <a:t>Cavity Helium Tanking</a:t>
            </a:r>
          </a:p>
        </p:txBody>
      </p:sp>
      <p:sp>
        <p:nvSpPr>
          <p:cNvPr id="31" name="Rectangle: Rounded Corners 7">
            <a:extLst>
              <a:ext uri="{FF2B5EF4-FFF2-40B4-BE49-F238E27FC236}">
                <a16:creationId xmlns:a16="http://schemas.microsoft.com/office/drawing/2014/main" id="{B0B751D7-E4F3-4ED5-B47F-99FAB928D42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grpSp>
        <p:nvGrpSpPr>
          <p:cNvPr id="32" name="Group 31"/>
          <p:cNvGrpSpPr/>
          <p:nvPr/>
        </p:nvGrpSpPr>
        <p:grpSpPr>
          <a:xfrm>
            <a:off x="7103301" y="761051"/>
            <a:ext cx="2818923" cy="784765"/>
            <a:chOff x="9511425" y="2926080"/>
            <a:chExt cx="2236438" cy="1828800"/>
          </a:xfrm>
        </p:grpSpPr>
        <p:sp>
          <p:nvSpPr>
            <p:cNvPr id="36" name="Rectangle 35"/>
            <p:cNvSpPr/>
            <p:nvPr/>
          </p:nvSpPr>
          <p:spPr>
            <a:xfrm>
              <a:off x="9511425" y="2926080"/>
              <a:ext cx="2236438" cy="1828800"/>
            </a:xfrm>
            <a:prstGeom prst="rect">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Rounded Corners 3">
              <a:extLst>
                <a:ext uri="{FF2B5EF4-FFF2-40B4-BE49-F238E27FC236}">
                  <a16:creationId xmlns:a16="http://schemas.microsoft.com/office/drawing/2014/main" id="{D16D645E-69B6-4527-AF2A-D3F76FEFAB0A}"/>
                </a:ext>
              </a:extLst>
            </p:cNvPr>
            <p:cNvSpPr/>
            <p:nvPr/>
          </p:nvSpPr>
          <p:spPr>
            <a:xfrm>
              <a:off x="9758995" y="427771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B6-4 </a:t>
              </a:r>
              <a:r>
                <a:rPr lang="en-US" b="1" dirty="0">
                  <a:solidFill>
                    <a:prstClr val="white"/>
                  </a:solidFill>
                  <a:latin typeface="Century Gothic" panose="020F0302020204030204"/>
                </a:rPr>
                <a:t>Harris</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TextBox 37"/>
            <p:cNvSpPr txBox="1"/>
            <p:nvPr/>
          </p:nvSpPr>
          <p:spPr>
            <a:xfrm>
              <a:off x="9650208" y="2926080"/>
              <a:ext cx="2097655" cy="794757"/>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More details on JLab QA in the Break Out Talk</a:t>
              </a:r>
            </a:p>
          </p:txBody>
        </p:sp>
      </p:grpSp>
    </p:spTree>
    <p:extLst>
      <p:ext uri="{BB962C8B-B14F-4D97-AF65-F5344CB8AC3E}">
        <p14:creationId xmlns:p14="http://schemas.microsoft.com/office/powerpoint/2010/main" val="4147471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the Baseline – Coordinating with ORNL</a:t>
            </a:r>
          </a:p>
        </p:txBody>
      </p:sp>
      <p:sp>
        <p:nvSpPr>
          <p:cNvPr id="3" name="Content Placeholder 2"/>
          <p:cNvSpPr>
            <a:spLocks noGrp="1"/>
          </p:cNvSpPr>
          <p:nvPr>
            <p:ph idx="1"/>
          </p:nvPr>
        </p:nvSpPr>
        <p:spPr>
          <a:xfrm>
            <a:off x="448055" y="950976"/>
            <a:ext cx="11177888" cy="5358384"/>
          </a:xfrm>
        </p:spPr>
        <p:txBody>
          <a:bodyPr/>
          <a:lstStyle/>
          <a:p>
            <a:pPr marL="0" indent="0">
              <a:buNone/>
            </a:pPr>
            <a:r>
              <a:rPr lang="en-US" sz="2000" u="sng" dirty="0"/>
              <a:t>Schedule Information</a:t>
            </a:r>
          </a:p>
          <a:p>
            <a:r>
              <a:rPr lang="en-US" sz="2000" dirty="0"/>
              <a:t>JLab and ORNL maintain independent but related P6 files</a:t>
            </a:r>
          </a:p>
          <a:p>
            <a:pPr lvl="1"/>
            <a:r>
              <a:rPr lang="en-US" sz="1600" b="1" dirty="0"/>
              <a:t>Not working concurrently in the same P6 file as was done with LCLS-II</a:t>
            </a:r>
          </a:p>
          <a:p>
            <a:r>
              <a:rPr lang="en-US" sz="2000" dirty="0"/>
              <a:t>JLab P6 baseline and forecast files are transmitted to and kept by ORNL in stand alone files each month</a:t>
            </a:r>
          </a:p>
          <a:p>
            <a:r>
              <a:rPr lang="en-US" sz="2000" dirty="0"/>
              <a:t>ORNL P6 contains a series of summary activities that are updated subsequently in two WBS areas</a:t>
            </a:r>
          </a:p>
          <a:p>
            <a:pPr lvl="1"/>
            <a:r>
              <a:rPr lang="en-US" sz="2000" dirty="0"/>
              <a:t>P.02 captures all of the  management, design, and assembly work for the original 7 </a:t>
            </a:r>
            <a:r>
              <a:rPr lang="en-US" sz="2000" dirty="0" err="1"/>
              <a:t>cryomodules</a:t>
            </a:r>
            <a:r>
              <a:rPr lang="en-US" sz="2000" dirty="0"/>
              <a:t>, as well as the procurement and assembly for the 8th </a:t>
            </a:r>
            <a:r>
              <a:rPr lang="en-US" sz="2000" dirty="0" err="1"/>
              <a:t>cryomodule</a:t>
            </a:r>
            <a:endParaRPr lang="en-US" sz="2000" dirty="0"/>
          </a:p>
          <a:p>
            <a:pPr lvl="1"/>
            <a:r>
              <a:rPr lang="en-US" sz="2000" dirty="0"/>
              <a:t>P.10 captures all of the procurement for the original 7 </a:t>
            </a:r>
            <a:r>
              <a:rPr lang="en-US" sz="2000" dirty="0" err="1"/>
              <a:t>cryomodules</a:t>
            </a:r>
            <a:endParaRPr lang="en-US" sz="2000" dirty="0"/>
          </a:p>
          <a:p>
            <a:pPr marL="0" indent="0">
              <a:buNone/>
            </a:pPr>
            <a:endParaRPr lang="en-US" sz="2000" dirty="0"/>
          </a:p>
          <a:p>
            <a:pPr marL="0" indent="0">
              <a:buNone/>
            </a:pPr>
            <a:r>
              <a:rPr lang="en-US" sz="2000" u="sng" dirty="0"/>
              <a:t>Cost Information</a:t>
            </a:r>
          </a:p>
          <a:p>
            <a:pPr marL="0" marR="0"/>
            <a:r>
              <a:rPr lang="en-US" sz="2000" dirty="0"/>
              <a:t>Format 1 and “flat file” information provided by </a:t>
            </a:r>
            <a:r>
              <a:rPr lang="en-US" sz="2000" dirty="0" err="1"/>
              <a:t>JLab</a:t>
            </a:r>
            <a:endParaRPr lang="en-US" sz="2000" dirty="0"/>
          </a:p>
          <a:p>
            <a:pPr marR="0" lvl="1"/>
            <a:r>
              <a:rPr lang="en-US" sz="2000" dirty="0"/>
              <a:t>Used for reference during ORNL status cycle</a:t>
            </a:r>
          </a:p>
          <a:p>
            <a:pPr lvl="1"/>
            <a:r>
              <a:rPr lang="en-US" sz="2000" dirty="0"/>
              <a:t>Contains cost data (monthly, cumulative) at level 5 based on JLab WBS</a:t>
            </a:r>
          </a:p>
          <a:p>
            <a:endParaRPr lang="en-US" dirty="0"/>
          </a:p>
        </p:txBody>
      </p:sp>
    </p:spTree>
    <p:extLst>
      <p:ext uri="{BB962C8B-B14F-4D97-AF65-F5344CB8AC3E}">
        <p14:creationId xmlns:p14="http://schemas.microsoft.com/office/powerpoint/2010/main" val="202607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A84630E-8683-4820-BCBD-A7D402EB758F}"/>
              </a:ext>
            </a:extLst>
          </p:cNvPr>
          <p:cNvPicPr>
            <a:picLocks noChangeAspect="1"/>
          </p:cNvPicPr>
          <p:nvPr/>
        </p:nvPicPr>
        <p:blipFill>
          <a:blip r:embed="rId2"/>
          <a:stretch>
            <a:fillRect/>
          </a:stretch>
        </p:blipFill>
        <p:spPr>
          <a:xfrm>
            <a:off x="1694578" y="2189889"/>
            <a:ext cx="9988550" cy="2933700"/>
          </a:xfrm>
          <a:prstGeom prst="rect">
            <a:avLst/>
          </a:prstGeom>
        </p:spPr>
      </p:pic>
      <p:sp>
        <p:nvSpPr>
          <p:cNvPr id="2" name="Title 1">
            <a:extLst>
              <a:ext uri="{FF2B5EF4-FFF2-40B4-BE49-F238E27FC236}">
                <a16:creationId xmlns:a16="http://schemas.microsoft.com/office/drawing/2014/main" id="{7D7C6913-61B9-467B-BDC9-9D68DCA7C505}"/>
              </a:ext>
            </a:extLst>
          </p:cNvPr>
          <p:cNvSpPr>
            <a:spLocks noGrp="1"/>
          </p:cNvSpPr>
          <p:nvPr>
            <p:ph type="title"/>
          </p:nvPr>
        </p:nvSpPr>
        <p:spPr/>
        <p:txBody>
          <a:bodyPr/>
          <a:lstStyle/>
          <a:p>
            <a:r>
              <a:rPr lang="en-US" dirty="0"/>
              <a:t>Project Change Requests since CD-2/3</a:t>
            </a:r>
          </a:p>
        </p:txBody>
      </p:sp>
      <p:sp>
        <p:nvSpPr>
          <p:cNvPr id="3" name="Right Arrow 2"/>
          <p:cNvSpPr/>
          <p:nvPr/>
        </p:nvSpPr>
        <p:spPr>
          <a:xfrm>
            <a:off x="3511565" y="3411886"/>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ight Arrow 4"/>
          <p:cNvSpPr/>
          <p:nvPr/>
        </p:nvSpPr>
        <p:spPr>
          <a:xfrm>
            <a:off x="3511565" y="3789610"/>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ight Arrow 6"/>
          <p:cNvSpPr/>
          <p:nvPr/>
        </p:nvSpPr>
        <p:spPr>
          <a:xfrm>
            <a:off x="3511565" y="2348831"/>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ight Arrow 7"/>
          <p:cNvSpPr/>
          <p:nvPr/>
        </p:nvSpPr>
        <p:spPr>
          <a:xfrm>
            <a:off x="3511565" y="3974749"/>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ight Arrow 8"/>
          <p:cNvSpPr/>
          <p:nvPr/>
        </p:nvSpPr>
        <p:spPr>
          <a:xfrm>
            <a:off x="3511565" y="4337750"/>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ight Arrow 9"/>
          <p:cNvSpPr/>
          <p:nvPr/>
        </p:nvSpPr>
        <p:spPr>
          <a:xfrm>
            <a:off x="3511565" y="4512179"/>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ight Arrow 10"/>
          <p:cNvSpPr/>
          <p:nvPr/>
        </p:nvSpPr>
        <p:spPr>
          <a:xfrm>
            <a:off x="3511565" y="2686426"/>
            <a:ext cx="618309" cy="261257"/>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extBox 3"/>
          <p:cNvSpPr txBox="1"/>
          <p:nvPr/>
        </p:nvSpPr>
        <p:spPr>
          <a:xfrm>
            <a:off x="574766" y="1105989"/>
            <a:ext cx="10598331" cy="867930"/>
          </a:xfrm>
          <a:prstGeom prst="rect">
            <a:avLst/>
          </a:prstGeom>
          <a:noFill/>
        </p:spPr>
        <p:txBody>
          <a:bodyPr wrap="square" rtlCol="0">
            <a:spAutoFit/>
          </a:bodyPr>
          <a:lstStyle/>
          <a:p>
            <a:pPr marL="288925" indent="-288925">
              <a:lnSpc>
                <a:spcPct val="90000"/>
              </a:lnSpc>
              <a:spcBef>
                <a:spcPts val="600"/>
              </a:spcBef>
              <a:buClr>
                <a:schemeClr val="tx1"/>
              </a:buClr>
              <a:buSzPct val="90000"/>
              <a:buFont typeface="Century Gothic" panose="020B0502020202020204" pitchFamily="34" charset="0"/>
              <a:buChar char="•"/>
            </a:pPr>
            <a:r>
              <a:rPr lang="en-US" sz="2800" dirty="0">
                <a:latin typeface="Century Gothic" panose="020B0502020202020204" pitchFamily="34" charset="0"/>
                <a:cs typeface="+mn-cs"/>
              </a:rPr>
              <a:t>Baseline changes are managed smoothly between JLab and SNS Project Controls Teams</a:t>
            </a:r>
          </a:p>
        </p:txBody>
      </p:sp>
      <p:sp>
        <p:nvSpPr>
          <p:cNvPr id="13" name="Rectangle: Rounded Corners 4">
            <a:extLst>
              <a:ext uri="{FF2B5EF4-FFF2-40B4-BE49-F238E27FC236}">
                <a16:creationId xmlns:a16="http://schemas.microsoft.com/office/drawing/2014/main" id="{C0AF83B0-E3E1-4E7C-AA19-8973F3C5F0A0}"/>
              </a:ext>
            </a:extLst>
          </p:cNvPr>
          <p:cNvSpPr/>
          <p:nvPr/>
        </p:nvSpPr>
        <p:spPr>
          <a:xfrm>
            <a:off x="10042164" y="3661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4,5</a:t>
            </a:r>
          </a:p>
        </p:txBody>
      </p:sp>
      <p:sp>
        <p:nvSpPr>
          <p:cNvPr id="6" name="Left Brace 5"/>
          <p:cNvSpPr/>
          <p:nvPr/>
        </p:nvSpPr>
        <p:spPr>
          <a:xfrm>
            <a:off x="3014133" y="2455333"/>
            <a:ext cx="254000" cy="2252134"/>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74766" y="3318933"/>
            <a:ext cx="2286968" cy="590931"/>
          </a:xfrm>
          <a:prstGeom prst="rect">
            <a:avLst/>
          </a:prstGeom>
          <a:noFill/>
        </p:spPr>
        <p:txBody>
          <a:bodyPr wrap="square" rtlCol="0">
            <a:spAutoFit/>
          </a:bodyPr>
          <a:lstStyle/>
          <a:p>
            <a:pPr algn="l">
              <a:lnSpc>
                <a:spcPct val="90000"/>
              </a:lnSpc>
            </a:pPr>
            <a:r>
              <a:rPr lang="en-US" dirty="0">
                <a:latin typeface="+mn-lt"/>
              </a:rPr>
              <a:t>JLab BCRs are inputs for PPU PCRs</a:t>
            </a:r>
          </a:p>
        </p:txBody>
      </p:sp>
    </p:spTree>
    <p:extLst>
      <p:ext uri="{BB962C8B-B14F-4D97-AF65-F5344CB8AC3E}">
        <p14:creationId xmlns:p14="http://schemas.microsoft.com/office/powerpoint/2010/main" val="1729214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 Partner Lab Scope (P.2 &amp; P.10)</a:t>
            </a:r>
          </a:p>
        </p:txBody>
      </p:sp>
      <p:sp>
        <p:nvSpPr>
          <p:cNvPr id="3" name="Content Placeholder 2"/>
          <p:cNvSpPr>
            <a:spLocks noGrp="1"/>
          </p:cNvSpPr>
          <p:nvPr>
            <p:ph idx="1"/>
          </p:nvPr>
        </p:nvSpPr>
        <p:spPr>
          <a:xfrm>
            <a:off x="448055" y="950976"/>
            <a:ext cx="3613405" cy="5358384"/>
          </a:xfrm>
        </p:spPr>
        <p:txBody>
          <a:bodyPr/>
          <a:lstStyle/>
          <a:p>
            <a:r>
              <a:rPr lang="en-US" dirty="0"/>
              <a:t>P.2.3 is primarily labor for CM assembly, test and shipment effort</a:t>
            </a:r>
          </a:p>
          <a:p>
            <a:endParaRPr lang="en-US" dirty="0"/>
          </a:p>
          <a:p>
            <a:endParaRPr lang="en-US" dirty="0"/>
          </a:p>
          <a:p>
            <a:endParaRPr lang="en-US" dirty="0"/>
          </a:p>
          <a:p>
            <a:r>
              <a:rPr lang="en-US" dirty="0"/>
              <a:t>P.10.02.07 is primarily component procurement effort</a:t>
            </a:r>
          </a:p>
        </p:txBody>
      </p:sp>
      <p:sp>
        <p:nvSpPr>
          <p:cNvPr id="4" name="Rectangle: Rounded Corners 4">
            <a:extLst>
              <a:ext uri="{FF2B5EF4-FFF2-40B4-BE49-F238E27FC236}">
                <a16:creationId xmlns:a16="http://schemas.microsoft.com/office/drawing/2014/main" id="{C0AF83B0-E3E1-4E7C-AA19-8973F3C5F0A0}"/>
              </a:ext>
            </a:extLst>
          </p:cNvPr>
          <p:cNvSpPr/>
          <p:nvPr/>
        </p:nvSpPr>
        <p:spPr>
          <a:xfrm>
            <a:off x="10042164" y="366164"/>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pic>
        <p:nvPicPr>
          <p:cNvPr id="6" name="Picture 5">
            <a:extLst>
              <a:ext uri="{FF2B5EF4-FFF2-40B4-BE49-F238E27FC236}">
                <a16:creationId xmlns:a16="http://schemas.microsoft.com/office/drawing/2014/main" id="{766F738B-F647-4BED-B80F-88168F9F97CD}"/>
              </a:ext>
            </a:extLst>
          </p:cNvPr>
          <p:cNvPicPr>
            <a:picLocks noChangeAspect="1"/>
          </p:cNvPicPr>
          <p:nvPr/>
        </p:nvPicPr>
        <p:blipFill>
          <a:blip r:embed="rId2"/>
          <a:stretch>
            <a:fillRect/>
          </a:stretch>
        </p:blipFill>
        <p:spPr>
          <a:xfrm>
            <a:off x="4417494" y="3348990"/>
            <a:ext cx="7635240" cy="2853690"/>
          </a:xfrm>
          <a:prstGeom prst="rect">
            <a:avLst/>
          </a:prstGeom>
        </p:spPr>
      </p:pic>
      <p:pic>
        <p:nvPicPr>
          <p:cNvPr id="7" name="Picture 6">
            <a:extLst>
              <a:ext uri="{FF2B5EF4-FFF2-40B4-BE49-F238E27FC236}">
                <a16:creationId xmlns:a16="http://schemas.microsoft.com/office/drawing/2014/main" id="{143725FB-9798-4CE8-A18F-6D27FE66A6D3}"/>
              </a:ext>
            </a:extLst>
          </p:cNvPr>
          <p:cNvPicPr>
            <a:picLocks noChangeAspect="1"/>
          </p:cNvPicPr>
          <p:nvPr/>
        </p:nvPicPr>
        <p:blipFill>
          <a:blip r:embed="rId3"/>
          <a:stretch>
            <a:fillRect/>
          </a:stretch>
        </p:blipFill>
        <p:spPr>
          <a:xfrm>
            <a:off x="3777414" y="1414653"/>
            <a:ext cx="8275320" cy="1024890"/>
          </a:xfrm>
          <a:prstGeom prst="rect">
            <a:avLst/>
          </a:prstGeom>
        </p:spPr>
      </p:pic>
      <p:sp>
        <p:nvSpPr>
          <p:cNvPr id="5" name="Rectangle 4"/>
          <p:cNvSpPr/>
          <p:nvPr/>
        </p:nvSpPr>
        <p:spPr>
          <a:xfrm>
            <a:off x="4270548" y="4873451"/>
            <a:ext cx="7822378" cy="241160"/>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111015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48055" y="1027911"/>
            <a:ext cx="11430000" cy="5358384"/>
          </a:xfrm>
        </p:spPr>
        <p:txBody>
          <a:bodyPr/>
          <a:lstStyle/>
          <a:p>
            <a:r>
              <a:rPr lang="en-US" dirty="0"/>
              <a:t>Introduction</a:t>
            </a:r>
            <a:endParaRPr lang="en-US" sz="2400" dirty="0"/>
          </a:p>
          <a:p>
            <a:r>
              <a:rPr lang="en-US" dirty="0"/>
              <a:t>Scope</a:t>
            </a:r>
          </a:p>
          <a:p>
            <a:r>
              <a:rPr lang="en-US" dirty="0"/>
              <a:t>Organization / Reporting</a:t>
            </a:r>
            <a:endParaRPr lang="en-US" sz="2400" dirty="0"/>
          </a:p>
          <a:p>
            <a:r>
              <a:rPr lang="en-US" dirty="0"/>
              <a:t>Integrated Safety Management</a:t>
            </a:r>
            <a:endParaRPr lang="en-US" sz="2400" dirty="0"/>
          </a:p>
          <a:p>
            <a:r>
              <a:rPr lang="en-US" dirty="0"/>
              <a:t>Major Accomplishments</a:t>
            </a:r>
            <a:endParaRPr lang="en-US" sz="2400" dirty="0"/>
          </a:p>
          <a:p>
            <a:r>
              <a:rPr lang="en-US" dirty="0"/>
              <a:t>Cost</a:t>
            </a:r>
            <a:endParaRPr lang="en-US" sz="2400" dirty="0"/>
          </a:p>
          <a:p>
            <a:r>
              <a:rPr lang="en-US" dirty="0"/>
              <a:t>Schedule</a:t>
            </a:r>
            <a:endParaRPr lang="en-US" sz="2400" dirty="0"/>
          </a:p>
          <a:p>
            <a:r>
              <a:rPr lang="en-US" dirty="0"/>
              <a:t>Lab Operations / COVID-19</a:t>
            </a:r>
            <a:endParaRPr lang="en-US" sz="2400" dirty="0"/>
          </a:p>
          <a:p>
            <a:r>
              <a:rPr lang="en-US" dirty="0"/>
              <a:t>Risks</a:t>
            </a:r>
          </a:p>
          <a:p>
            <a:r>
              <a:rPr lang="en-US" dirty="0"/>
              <a:t>Looking Ahead</a:t>
            </a:r>
            <a:endParaRPr lang="en-US" sz="2400" dirty="0"/>
          </a:p>
          <a:p>
            <a:r>
              <a:rPr lang="en-US" dirty="0"/>
              <a:t>Summary</a:t>
            </a:r>
            <a:endParaRPr lang="en-US" sz="2400" dirty="0"/>
          </a:p>
        </p:txBody>
      </p:sp>
      <p:pic>
        <p:nvPicPr>
          <p:cNvPr id="5" name="Picture 4"/>
          <p:cNvPicPr>
            <a:picLocks noChangeAspect="1"/>
          </p:cNvPicPr>
          <p:nvPr/>
        </p:nvPicPr>
        <p:blipFill>
          <a:blip r:embed="rId2"/>
          <a:stretch>
            <a:fillRect/>
          </a:stretch>
        </p:blipFill>
        <p:spPr>
          <a:xfrm>
            <a:off x="6710031" y="1180289"/>
            <a:ext cx="5114157" cy="3833483"/>
          </a:xfrm>
          <a:prstGeom prst="rect">
            <a:avLst/>
          </a:prstGeom>
        </p:spPr>
      </p:pic>
      <p:sp>
        <p:nvSpPr>
          <p:cNvPr id="6" name="TextBox 5"/>
          <p:cNvSpPr txBox="1"/>
          <p:nvPr/>
        </p:nvSpPr>
        <p:spPr>
          <a:xfrm>
            <a:off x="6802039" y="5423473"/>
            <a:ext cx="4930140" cy="341632"/>
          </a:xfrm>
          <a:prstGeom prst="rect">
            <a:avLst/>
          </a:prstGeom>
          <a:noFill/>
        </p:spPr>
        <p:txBody>
          <a:bodyPr wrap="square" rtlCol="0">
            <a:spAutoFit/>
          </a:bodyPr>
          <a:lstStyle/>
          <a:p>
            <a:pPr algn="ctr">
              <a:lnSpc>
                <a:spcPct val="90000"/>
              </a:lnSpc>
            </a:pPr>
            <a:r>
              <a:rPr lang="en-US" dirty="0">
                <a:latin typeface="+mn-lt"/>
              </a:rPr>
              <a:t>CM-01 Cold Mass Assembly in Progress</a:t>
            </a:r>
          </a:p>
        </p:txBody>
      </p:sp>
    </p:spTree>
    <p:extLst>
      <p:ext uri="{BB962C8B-B14F-4D97-AF65-F5344CB8AC3E}">
        <p14:creationId xmlns:p14="http://schemas.microsoft.com/office/powerpoint/2010/main" val="3674996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99328" y="784207"/>
            <a:ext cx="8376622" cy="5577860"/>
          </a:xfrm>
          <a:prstGeom prst="rect">
            <a:avLst/>
          </a:prstGeom>
        </p:spPr>
      </p:pic>
      <p:sp>
        <p:nvSpPr>
          <p:cNvPr id="2" name="Title 1"/>
          <p:cNvSpPr>
            <a:spLocks noGrp="1"/>
          </p:cNvSpPr>
          <p:nvPr>
            <p:ph type="title"/>
          </p:nvPr>
        </p:nvSpPr>
        <p:spPr/>
        <p:txBody>
          <a:bodyPr/>
          <a:lstStyle/>
          <a:p>
            <a:r>
              <a:rPr lang="en-US" dirty="0"/>
              <a:t>Cost – Partner Lab Scope (58.6% Complete)</a:t>
            </a:r>
          </a:p>
        </p:txBody>
      </p:sp>
      <p:sp>
        <p:nvSpPr>
          <p:cNvPr id="3" name="Content Placeholder 2"/>
          <p:cNvSpPr>
            <a:spLocks noGrp="1"/>
          </p:cNvSpPr>
          <p:nvPr>
            <p:ph idx="1"/>
          </p:nvPr>
        </p:nvSpPr>
        <p:spPr>
          <a:xfrm>
            <a:off x="338749" y="905255"/>
            <a:ext cx="3260579" cy="5358384"/>
          </a:xfrm>
        </p:spPr>
        <p:txBody>
          <a:bodyPr>
            <a:normAutofit fontScale="92500"/>
          </a:bodyPr>
          <a:lstStyle/>
          <a:p>
            <a:r>
              <a:rPr lang="en-US" sz="2400" dirty="0"/>
              <a:t>JLab Project Management Office (PMO) ensures that SNS PPU project is managed using </a:t>
            </a:r>
            <a:r>
              <a:rPr lang="en-US" sz="2400" dirty="0" err="1"/>
              <a:t>JLab’s</a:t>
            </a:r>
            <a:r>
              <a:rPr lang="en-US" sz="2400" dirty="0"/>
              <a:t> EVMS program</a:t>
            </a:r>
          </a:p>
          <a:p>
            <a:endParaRPr lang="en-US" sz="2400" dirty="0"/>
          </a:p>
          <a:p>
            <a:r>
              <a:rPr lang="en-US" sz="2400" dirty="0"/>
              <a:t>Currently funded to complete CM scope, except assembly labor for additional 8</a:t>
            </a:r>
            <a:r>
              <a:rPr lang="en-US" sz="2400" baseline="30000" dirty="0"/>
              <a:t>th</a:t>
            </a:r>
            <a:r>
              <a:rPr lang="en-US" sz="2400" dirty="0"/>
              <a:t> CM</a:t>
            </a:r>
          </a:p>
          <a:p>
            <a:endParaRPr lang="en-US" sz="2400" dirty="0"/>
          </a:p>
          <a:p>
            <a:r>
              <a:rPr lang="en-US" sz="2400" dirty="0"/>
              <a:t>Combined Scope (P.2 &amp; P.10)</a:t>
            </a:r>
          </a:p>
        </p:txBody>
      </p:sp>
      <p:sp>
        <p:nvSpPr>
          <p:cNvPr id="5" name="Rectangle: Rounded Corners 4">
            <a:extLst>
              <a:ext uri="{FF2B5EF4-FFF2-40B4-BE49-F238E27FC236}">
                <a16:creationId xmlns:a16="http://schemas.microsoft.com/office/drawing/2014/main" id="{3A5D35E0-F9B2-4D22-9302-0D8F345B3971}"/>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r>
              <a:rPr lang="en-US" b="1" dirty="0">
                <a:solidFill>
                  <a:schemeClr val="bg1"/>
                </a:solidFill>
              </a:rPr>
              <a:t>,5</a:t>
            </a:r>
          </a:p>
        </p:txBody>
      </p:sp>
      <p:sp>
        <p:nvSpPr>
          <p:cNvPr id="4" name="TextBox 3"/>
          <p:cNvSpPr txBox="1"/>
          <p:nvPr/>
        </p:nvSpPr>
        <p:spPr>
          <a:xfrm>
            <a:off x="4792980" y="1985554"/>
            <a:ext cx="6816100" cy="341632"/>
          </a:xfrm>
          <a:prstGeom prst="rect">
            <a:avLst/>
          </a:prstGeom>
          <a:noFill/>
        </p:spPr>
        <p:txBody>
          <a:bodyPr wrap="square" rtlCol="0">
            <a:spAutoFit/>
          </a:bodyPr>
          <a:lstStyle/>
          <a:p>
            <a:pPr algn="l">
              <a:lnSpc>
                <a:spcPct val="90000"/>
              </a:lnSpc>
            </a:pPr>
            <a:r>
              <a:rPr lang="en-US" dirty="0">
                <a:latin typeface="+mn-lt"/>
              </a:rPr>
              <a:t>Received funding for additional CM procurements in May</a:t>
            </a:r>
          </a:p>
        </p:txBody>
      </p:sp>
    </p:spTree>
    <p:extLst>
      <p:ext uri="{BB962C8B-B14F-4D97-AF65-F5344CB8AC3E}">
        <p14:creationId xmlns:p14="http://schemas.microsoft.com/office/powerpoint/2010/main" val="3600809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5531"/>
          </a:xfrm>
        </p:spPr>
        <p:txBody>
          <a:bodyPr/>
          <a:lstStyle/>
          <a:p>
            <a:r>
              <a:rPr lang="en-US" dirty="0"/>
              <a:t>Overall Performance (31-MAY-2021) – 58.6% Complete</a:t>
            </a:r>
          </a:p>
        </p:txBody>
      </p:sp>
      <p:pic>
        <p:nvPicPr>
          <p:cNvPr id="11" name="Picture 10"/>
          <p:cNvPicPr>
            <a:picLocks noChangeAspect="1"/>
          </p:cNvPicPr>
          <p:nvPr/>
        </p:nvPicPr>
        <p:blipFill>
          <a:blip r:embed="rId2"/>
          <a:stretch>
            <a:fillRect/>
          </a:stretch>
        </p:blipFill>
        <p:spPr>
          <a:xfrm>
            <a:off x="4182951" y="963409"/>
            <a:ext cx="7676816" cy="5115844"/>
          </a:xfrm>
          <a:prstGeom prst="rect">
            <a:avLst/>
          </a:prstGeom>
        </p:spPr>
      </p:pic>
      <p:sp>
        <p:nvSpPr>
          <p:cNvPr id="12" name="Content Placeholder 3"/>
          <p:cNvSpPr txBox="1">
            <a:spLocks/>
          </p:cNvSpPr>
          <p:nvPr/>
        </p:nvSpPr>
        <p:spPr>
          <a:xfrm>
            <a:off x="546896" y="1034981"/>
            <a:ext cx="3636055" cy="4243896"/>
          </a:xfrm>
          <a:prstGeom prst="rect">
            <a:avLst/>
          </a:prstGeom>
          <a:ln>
            <a:solidFill>
              <a:schemeClr val="accent1"/>
            </a:solidFill>
          </a:ln>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925" indent="-288925">
              <a:lnSpc>
                <a:spcPct val="90000"/>
              </a:lnSpc>
              <a:spcBef>
                <a:spcPts val="600"/>
              </a:spcBef>
              <a:buClr>
                <a:schemeClr val="tx1"/>
              </a:buClr>
              <a:buSzPct val="90000"/>
              <a:buFont typeface="Century Gothic" panose="020B0502020202020204" pitchFamily="34" charset="0"/>
              <a:buChar char="•"/>
            </a:pPr>
            <a:r>
              <a:rPr lang="en-US" sz="2000" dirty="0">
                <a:latin typeface="Century Gothic" panose="020B0502020202020204" pitchFamily="34" charset="0"/>
              </a:rPr>
              <a:t>Primary Schedule Variance Drivers are Vacuum Vessels and End Cans – ($1,137K)</a:t>
            </a:r>
          </a:p>
          <a:p>
            <a:pPr marL="288925" indent="-288925">
              <a:lnSpc>
                <a:spcPct val="90000"/>
              </a:lnSpc>
              <a:spcBef>
                <a:spcPts val="600"/>
              </a:spcBef>
              <a:buClr>
                <a:schemeClr val="tx1"/>
              </a:buClr>
              <a:buSzPct val="90000"/>
              <a:buFont typeface="Century Gothic" panose="020B0502020202020204" pitchFamily="34" charset="0"/>
              <a:buChar char="•"/>
            </a:pPr>
            <a:endParaRPr lang="en-US" sz="2000" dirty="0">
              <a:latin typeface="Century Gothic" panose="020B0502020202020204" pitchFamily="34" charset="0"/>
            </a:endParaRPr>
          </a:p>
          <a:p>
            <a:pPr marL="288925" indent="-288925">
              <a:lnSpc>
                <a:spcPct val="90000"/>
              </a:lnSpc>
              <a:spcBef>
                <a:spcPts val="600"/>
              </a:spcBef>
              <a:buClr>
                <a:schemeClr val="tx1"/>
              </a:buClr>
              <a:buSzPct val="90000"/>
              <a:buFont typeface="Century Gothic" panose="020B0502020202020204" pitchFamily="34" charset="0"/>
              <a:buChar char="•"/>
            </a:pPr>
            <a:r>
              <a:rPr lang="en-US" sz="2000" dirty="0">
                <a:latin typeface="Century Gothic" panose="020B0502020202020204" pitchFamily="34" charset="0"/>
              </a:rPr>
              <a:t>Receipt of major components in remainder of FY21 will improve overall SV</a:t>
            </a:r>
          </a:p>
          <a:p>
            <a:pPr marL="288925" indent="-288925">
              <a:lnSpc>
                <a:spcPct val="90000"/>
              </a:lnSpc>
              <a:spcBef>
                <a:spcPts val="600"/>
              </a:spcBef>
              <a:buClr>
                <a:schemeClr val="tx1"/>
              </a:buClr>
              <a:buSzPct val="90000"/>
              <a:buFont typeface="Century Gothic" panose="020B0502020202020204" pitchFamily="34" charset="0"/>
              <a:buChar char="•"/>
            </a:pPr>
            <a:endParaRPr lang="en-US" sz="2000" dirty="0">
              <a:latin typeface="Century Gothic" panose="020B0502020202020204" pitchFamily="34" charset="0"/>
            </a:endParaRPr>
          </a:p>
          <a:p>
            <a:pPr marL="288925" indent="-288925">
              <a:lnSpc>
                <a:spcPct val="90000"/>
              </a:lnSpc>
              <a:spcBef>
                <a:spcPts val="600"/>
              </a:spcBef>
              <a:buClr>
                <a:schemeClr val="tx1"/>
              </a:buClr>
              <a:buSzPct val="90000"/>
              <a:buFont typeface="Century Gothic" panose="020B0502020202020204" pitchFamily="34" charset="0"/>
              <a:buChar char="•"/>
            </a:pPr>
            <a:r>
              <a:rPr lang="en-US" sz="2000" dirty="0">
                <a:latin typeface="Century Gothic" panose="020B0502020202020204" pitchFamily="34" charset="0"/>
              </a:rPr>
              <a:t>Assembly progressing well – tanking and re-testing cavities; offsets delivery SV</a:t>
            </a:r>
          </a:p>
        </p:txBody>
      </p:sp>
      <p:pic>
        <p:nvPicPr>
          <p:cNvPr id="13" name="table"/>
          <p:cNvPicPr>
            <a:picLocks noChangeAspect="1"/>
          </p:cNvPicPr>
          <p:nvPr/>
        </p:nvPicPr>
        <p:blipFill>
          <a:blip r:embed="rId3"/>
          <a:stretch>
            <a:fillRect/>
          </a:stretch>
        </p:blipFill>
        <p:spPr>
          <a:xfrm>
            <a:off x="5377731" y="1501385"/>
            <a:ext cx="3238965" cy="1127760"/>
          </a:xfrm>
          <a:prstGeom prst="rect">
            <a:avLst/>
          </a:prstGeom>
        </p:spPr>
      </p:pic>
      <p:sp>
        <p:nvSpPr>
          <p:cNvPr id="6" name="Rectangle: Rounded Corners 4">
            <a:extLst>
              <a:ext uri="{FF2B5EF4-FFF2-40B4-BE49-F238E27FC236}">
                <a16:creationId xmlns:a16="http://schemas.microsoft.com/office/drawing/2014/main" id="{3A5D35E0-F9B2-4D22-9302-0D8F345B3971}"/>
              </a:ext>
            </a:extLst>
          </p:cNvPr>
          <p:cNvSpPr/>
          <p:nvPr/>
        </p:nvSpPr>
        <p:spPr>
          <a:xfrm>
            <a:off x="9716076" y="140208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r>
              <a:rPr lang="en-US" b="1" dirty="0">
                <a:solidFill>
                  <a:schemeClr val="bg1"/>
                </a:solidFill>
              </a:rPr>
              <a:t>,5</a:t>
            </a:r>
          </a:p>
        </p:txBody>
      </p:sp>
    </p:spTree>
    <p:extLst>
      <p:ext uri="{BB962C8B-B14F-4D97-AF65-F5344CB8AC3E}">
        <p14:creationId xmlns:p14="http://schemas.microsoft.com/office/powerpoint/2010/main" val="250579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CBF9-D93D-4A7B-ADF6-041920F924A2}"/>
              </a:ext>
            </a:extLst>
          </p:cNvPr>
          <p:cNvSpPr>
            <a:spLocks noGrp="1"/>
          </p:cNvSpPr>
          <p:nvPr>
            <p:ph type="title"/>
          </p:nvPr>
        </p:nvSpPr>
        <p:spPr/>
        <p:txBody>
          <a:bodyPr/>
          <a:lstStyle/>
          <a:p>
            <a:r>
              <a:rPr lang="en-US" dirty="0"/>
              <a:t>P.03 &amp; P.10.03 – SCL May 2021 Status Summary Schedule</a:t>
            </a:r>
          </a:p>
        </p:txBody>
      </p:sp>
      <p:pic>
        <p:nvPicPr>
          <p:cNvPr id="6" name="Content Placeholder 5">
            <a:extLst>
              <a:ext uri="{FF2B5EF4-FFF2-40B4-BE49-F238E27FC236}">
                <a16:creationId xmlns:a16="http://schemas.microsoft.com/office/drawing/2014/main" id="{26EE3295-0DF7-4B7B-8E6B-0DAA8B343A19}"/>
              </a:ext>
            </a:extLst>
          </p:cNvPr>
          <p:cNvPicPr>
            <a:picLocks noGrp="1" noChangeAspect="1"/>
          </p:cNvPicPr>
          <p:nvPr>
            <p:ph idx="1"/>
          </p:nvPr>
        </p:nvPicPr>
        <p:blipFill>
          <a:blip r:embed="rId2"/>
          <a:stretch>
            <a:fillRect/>
          </a:stretch>
        </p:blipFill>
        <p:spPr>
          <a:xfrm>
            <a:off x="2230073" y="881478"/>
            <a:ext cx="7679676" cy="5354637"/>
          </a:xfrm>
          <a:prstGeom prst="rect">
            <a:avLst/>
          </a:prstGeom>
        </p:spPr>
      </p:pic>
      <p:sp>
        <p:nvSpPr>
          <p:cNvPr id="5" name="Rectangle: Rounded Corners 4">
            <a:extLst>
              <a:ext uri="{FF2B5EF4-FFF2-40B4-BE49-F238E27FC236}">
                <a16:creationId xmlns:a16="http://schemas.microsoft.com/office/drawing/2014/main" id="{3A5D35E0-F9B2-4D22-9302-0D8F345B3971}"/>
              </a:ext>
            </a:extLst>
          </p:cNvPr>
          <p:cNvSpPr/>
          <p:nvPr/>
        </p:nvSpPr>
        <p:spPr>
          <a:xfrm>
            <a:off x="10189361" y="947738"/>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7" name="Rectangle 6"/>
          <p:cNvSpPr/>
          <p:nvPr/>
        </p:nvSpPr>
        <p:spPr>
          <a:xfrm>
            <a:off x="5921829" y="1889760"/>
            <a:ext cx="687977" cy="339634"/>
          </a:xfrm>
          <a:prstGeom prst="rect">
            <a:avLst/>
          </a:prstGeom>
          <a:solidFill>
            <a:schemeClr val="bg1">
              <a:lumMod val="85000"/>
            </a:schemeClr>
          </a:solidFill>
          <a:ln w="38100">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8" name="Straight Arrow Connector 7"/>
          <p:cNvCxnSpPr>
            <a:stCxn id="9" idx="1"/>
            <a:endCxn id="7" idx="3"/>
          </p:cNvCxnSpPr>
          <p:nvPr/>
        </p:nvCxnSpPr>
        <p:spPr>
          <a:xfrm flipH="1" flipV="1">
            <a:off x="6609806" y="2059577"/>
            <a:ext cx="1850541" cy="1130167"/>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60347" y="1523134"/>
            <a:ext cx="3458028" cy="3333220"/>
          </a:xfrm>
          <a:prstGeom prst="rect">
            <a:avLst/>
          </a:prstGeom>
          <a:solidFill>
            <a:schemeClr val="bg2">
              <a:lumMod val="85000"/>
            </a:schemeClr>
          </a:solidFill>
          <a:ln>
            <a:solidFill>
              <a:schemeClr val="accent6">
                <a:lumMod val="75000"/>
              </a:schemeClr>
            </a:solidFill>
          </a:ln>
        </p:spPr>
        <p:txBody>
          <a:bodyPr wrap="square" rtlCol="0">
            <a:spAutoFit/>
          </a:bodyPr>
          <a:lstStyle/>
          <a:p>
            <a:pPr algn="l">
              <a:lnSpc>
                <a:spcPct val="90000"/>
              </a:lnSpc>
            </a:pPr>
            <a:r>
              <a:rPr lang="en-US" dirty="0">
                <a:latin typeface="+mn-lt"/>
              </a:rPr>
              <a:t>Coordinated with </a:t>
            </a:r>
            <a:r>
              <a:rPr lang="en-US" dirty="0" err="1">
                <a:latin typeface="+mn-lt"/>
              </a:rPr>
              <a:t>JLab’s</a:t>
            </a:r>
            <a:r>
              <a:rPr lang="en-US" dirty="0">
                <a:latin typeface="+mn-lt"/>
              </a:rPr>
              <a:t> </a:t>
            </a:r>
            <a:r>
              <a:rPr lang="en-US" dirty="0" err="1">
                <a:latin typeface="+mn-lt"/>
              </a:rPr>
              <a:t>AccDiv</a:t>
            </a:r>
            <a:r>
              <a:rPr lang="en-US" dirty="0">
                <a:latin typeface="+mn-lt"/>
              </a:rPr>
              <a:t>/SRF Operations</a:t>
            </a:r>
          </a:p>
          <a:p>
            <a:pPr algn="l">
              <a:lnSpc>
                <a:spcPct val="90000"/>
              </a:lnSpc>
            </a:pPr>
            <a:endParaRPr lang="en-US" dirty="0">
              <a:latin typeface="+mn-lt"/>
            </a:endParaRPr>
          </a:p>
          <a:p>
            <a:pPr algn="l">
              <a:lnSpc>
                <a:spcPct val="90000"/>
              </a:lnSpc>
            </a:pPr>
            <a:r>
              <a:rPr lang="en-US" dirty="0">
                <a:latin typeface="+mn-lt"/>
              </a:rPr>
              <a:t>Advanced CM deliveries by about 1 year to improve flexibility and better align laboratory’s SRF strategic partnership commitments</a:t>
            </a:r>
          </a:p>
          <a:p>
            <a:pPr algn="l">
              <a:lnSpc>
                <a:spcPct val="90000"/>
              </a:lnSpc>
            </a:pPr>
            <a:endParaRPr lang="en-US" dirty="0">
              <a:latin typeface="+mn-lt"/>
            </a:endParaRPr>
          </a:p>
          <a:p>
            <a:pPr algn="l">
              <a:lnSpc>
                <a:spcPct val="90000"/>
              </a:lnSpc>
            </a:pPr>
            <a:r>
              <a:rPr lang="en-US" dirty="0">
                <a:latin typeface="+mn-lt"/>
              </a:rPr>
              <a:t>“3 + 3 + 2” includes 8</a:t>
            </a:r>
            <a:r>
              <a:rPr lang="en-US" baseline="30000" dirty="0">
                <a:latin typeface="+mn-lt"/>
              </a:rPr>
              <a:t>th</a:t>
            </a:r>
            <a:r>
              <a:rPr lang="en-US" dirty="0">
                <a:latin typeface="+mn-lt"/>
              </a:rPr>
              <a:t> CM</a:t>
            </a:r>
          </a:p>
          <a:p>
            <a:pPr algn="l">
              <a:lnSpc>
                <a:spcPct val="90000"/>
              </a:lnSpc>
            </a:pPr>
            <a:endParaRPr lang="en-US" dirty="0">
              <a:latin typeface="+mn-lt"/>
            </a:endParaRPr>
          </a:p>
          <a:p>
            <a:pPr algn="l">
              <a:lnSpc>
                <a:spcPct val="90000"/>
              </a:lnSpc>
            </a:pPr>
            <a:r>
              <a:rPr lang="en-US" dirty="0">
                <a:latin typeface="+mn-lt"/>
              </a:rPr>
              <a:t>3 CMs in time for first outage</a:t>
            </a:r>
          </a:p>
          <a:p>
            <a:pPr algn="l">
              <a:lnSpc>
                <a:spcPct val="90000"/>
              </a:lnSpc>
            </a:pPr>
            <a:r>
              <a:rPr lang="en-US" dirty="0">
                <a:latin typeface="+mn-lt"/>
              </a:rPr>
              <a:t>3 CMs in time for long outage</a:t>
            </a:r>
          </a:p>
        </p:txBody>
      </p:sp>
      <p:sp>
        <p:nvSpPr>
          <p:cNvPr id="10" name="Right Arrow 9"/>
          <p:cNvSpPr/>
          <p:nvPr/>
        </p:nvSpPr>
        <p:spPr>
          <a:xfrm rot="10800000">
            <a:off x="6026331" y="2033450"/>
            <a:ext cx="487680" cy="45719"/>
          </a:xfrm>
          <a:prstGeom prst="rightArrow">
            <a:avLst/>
          </a:prstGeom>
          <a:solidFill>
            <a:schemeClr val="accent6">
              <a:lumMod val="75000"/>
            </a:schemeClr>
          </a:solidFill>
          <a:ln w="38100">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849497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8938822" cy="539496"/>
          </a:xfrm>
        </p:spPr>
        <p:txBody>
          <a:bodyPr/>
          <a:lstStyle/>
          <a:p>
            <a:r>
              <a:rPr lang="en-US" dirty="0"/>
              <a:t>Schedule Milestones – Partner Lab Scope</a:t>
            </a:r>
          </a:p>
        </p:txBody>
      </p:sp>
      <p:sp>
        <p:nvSpPr>
          <p:cNvPr id="3" name="Content Placeholder 2"/>
          <p:cNvSpPr>
            <a:spLocks noGrp="1"/>
          </p:cNvSpPr>
          <p:nvPr>
            <p:ph idx="1"/>
          </p:nvPr>
        </p:nvSpPr>
        <p:spPr>
          <a:xfrm>
            <a:off x="503680" y="910782"/>
            <a:ext cx="4947885" cy="4520184"/>
          </a:xfrm>
        </p:spPr>
        <p:txBody>
          <a:bodyPr/>
          <a:lstStyle/>
          <a:p>
            <a:r>
              <a:rPr lang="en-US" sz="2400" dirty="0"/>
              <a:t>Advance CM deliveries as risk mitigation for installation</a:t>
            </a:r>
          </a:p>
          <a:p>
            <a:endParaRPr lang="en-US" sz="2400" dirty="0"/>
          </a:p>
          <a:p>
            <a:r>
              <a:rPr lang="en-US" sz="2400" dirty="0"/>
              <a:t>3 CMs delivered to ORNL </a:t>
            </a:r>
            <a:r>
              <a:rPr lang="en-US" sz="2400" u="sng" dirty="0"/>
              <a:t>ready for testing</a:t>
            </a:r>
            <a:r>
              <a:rPr lang="en-US" sz="2400" dirty="0"/>
              <a:t> prior to 1</a:t>
            </a:r>
            <a:r>
              <a:rPr lang="en-US" sz="2400" baseline="30000" dirty="0"/>
              <a:t>st</a:t>
            </a:r>
            <a:r>
              <a:rPr lang="en-US" sz="2400" dirty="0"/>
              <a:t> down</a:t>
            </a:r>
          </a:p>
          <a:p>
            <a:endParaRPr lang="en-US" sz="2400" dirty="0"/>
          </a:p>
          <a:p>
            <a:r>
              <a:rPr lang="en-US" sz="2400" dirty="0"/>
              <a:t>3 CMs prior to 2</a:t>
            </a:r>
            <a:r>
              <a:rPr lang="en-US" sz="2400" baseline="30000" dirty="0"/>
              <a:t>nd</a:t>
            </a:r>
            <a:r>
              <a:rPr lang="en-US" sz="2400" dirty="0"/>
              <a:t> down</a:t>
            </a:r>
          </a:p>
          <a:p>
            <a:endParaRPr lang="en-US" sz="2400" dirty="0"/>
          </a:p>
          <a:p>
            <a:r>
              <a:rPr lang="en-US" sz="2400" dirty="0"/>
              <a:t>2 CMs prior to 3</a:t>
            </a:r>
            <a:r>
              <a:rPr lang="en-US" sz="2400" baseline="30000" dirty="0"/>
              <a:t>rd</a:t>
            </a:r>
            <a:r>
              <a:rPr lang="en-US" sz="2400" dirty="0"/>
              <a:t> down</a:t>
            </a:r>
          </a:p>
        </p:txBody>
      </p:sp>
      <p:sp>
        <p:nvSpPr>
          <p:cNvPr id="5" name="Rectangle: Rounded Corners 4">
            <a:extLst>
              <a:ext uri="{FF2B5EF4-FFF2-40B4-BE49-F238E27FC236}">
                <a16:creationId xmlns:a16="http://schemas.microsoft.com/office/drawing/2014/main" id="{5CEE2D0F-D388-4FDC-B3BF-C3647B449BA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pic>
        <p:nvPicPr>
          <p:cNvPr id="6" name="Picture 5"/>
          <p:cNvPicPr>
            <a:picLocks noChangeAspect="1"/>
          </p:cNvPicPr>
          <p:nvPr/>
        </p:nvPicPr>
        <p:blipFill rotWithShape="1">
          <a:blip r:embed="rId2"/>
          <a:srcRect t="8762"/>
          <a:stretch/>
        </p:blipFill>
        <p:spPr>
          <a:xfrm>
            <a:off x="5657087" y="910782"/>
            <a:ext cx="5502614" cy="5357398"/>
          </a:xfrm>
          <a:prstGeom prst="rect">
            <a:avLst/>
          </a:prstGeom>
        </p:spPr>
      </p:pic>
    </p:spTree>
    <p:extLst>
      <p:ext uri="{BB962C8B-B14F-4D97-AF65-F5344CB8AC3E}">
        <p14:creationId xmlns:p14="http://schemas.microsoft.com/office/powerpoint/2010/main" val="325689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Schedule</a:t>
            </a:r>
          </a:p>
        </p:txBody>
      </p:sp>
      <p:sp>
        <p:nvSpPr>
          <p:cNvPr id="7" name="Content Placeholder 5"/>
          <p:cNvSpPr txBox="1">
            <a:spLocks/>
          </p:cNvSpPr>
          <p:nvPr/>
        </p:nvSpPr>
        <p:spPr>
          <a:xfrm>
            <a:off x="308918" y="966055"/>
            <a:ext cx="11242105"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noProof="0" dirty="0">
                <a:solidFill>
                  <a:srgbClr val="000000"/>
                </a:solidFill>
                <a:latin typeface="+mn-lt"/>
              </a:rPr>
              <a:t>On track to deliver CMs next year w/ first delivery in Feb 2022</a:t>
            </a:r>
            <a:endParaRPr kumimoji="0" lang="en-US"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JLab added 8</a:t>
            </a:r>
            <a:r>
              <a:rPr kumimoji="0" lang="en-US" b="0" i="0" u="none" strike="noStrike" kern="1200" cap="none" spc="0" normalizeH="0" baseline="30000" noProof="0" dirty="0">
                <a:ln>
                  <a:noFill/>
                </a:ln>
                <a:solidFill>
                  <a:srgbClr val="000000"/>
                </a:solidFill>
                <a:effectLst/>
                <a:uLnTx/>
                <a:uFillTx/>
                <a:latin typeface="+mn-lt"/>
                <a:ea typeface="+mn-ea"/>
                <a:cs typeface="Arial" panose="020B0604020202020204" pitchFamily="34" charset="0"/>
              </a:rPr>
              <a:t>th</a:t>
            </a:r>
            <a:r>
              <a:rPr kumimoji="0" lang="en-US"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CM to baseline schedule via BCR in April 2021</a:t>
            </a:r>
          </a:p>
        </p:txBody>
      </p:sp>
      <p:sp>
        <p:nvSpPr>
          <p:cNvPr id="5" name="Rectangle: Rounded Corners 4">
            <a:extLst>
              <a:ext uri="{FF2B5EF4-FFF2-40B4-BE49-F238E27FC236}">
                <a16:creationId xmlns:a16="http://schemas.microsoft.com/office/drawing/2014/main" id="{5CEE2D0F-D388-4FDC-B3BF-C3647B449BA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a:t>
            </a:r>
          </a:p>
        </p:txBody>
      </p:sp>
      <p:pic>
        <p:nvPicPr>
          <p:cNvPr id="3" name="Picture 2"/>
          <p:cNvPicPr>
            <a:picLocks noChangeAspect="1"/>
          </p:cNvPicPr>
          <p:nvPr/>
        </p:nvPicPr>
        <p:blipFill>
          <a:blip r:embed="rId2"/>
          <a:stretch>
            <a:fillRect/>
          </a:stretch>
        </p:blipFill>
        <p:spPr>
          <a:xfrm>
            <a:off x="652222" y="2676706"/>
            <a:ext cx="6417931" cy="3489614"/>
          </a:xfrm>
          <a:prstGeom prst="rect">
            <a:avLst/>
          </a:prstGeom>
        </p:spPr>
      </p:pic>
      <p:pic>
        <p:nvPicPr>
          <p:cNvPr id="4" name="Picture 3"/>
          <p:cNvPicPr>
            <a:picLocks noChangeAspect="1"/>
          </p:cNvPicPr>
          <p:nvPr/>
        </p:nvPicPr>
        <p:blipFill>
          <a:blip r:embed="rId3"/>
          <a:stretch>
            <a:fillRect/>
          </a:stretch>
        </p:blipFill>
        <p:spPr>
          <a:xfrm>
            <a:off x="4835566" y="1963274"/>
            <a:ext cx="7206644" cy="2397712"/>
          </a:xfrm>
          <a:prstGeom prst="rect">
            <a:avLst/>
          </a:prstGeom>
        </p:spPr>
      </p:pic>
    </p:spTree>
    <p:extLst>
      <p:ext uri="{BB962C8B-B14F-4D97-AF65-F5344CB8AC3E}">
        <p14:creationId xmlns:p14="http://schemas.microsoft.com/office/powerpoint/2010/main" val="2165583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0533" y="867371"/>
            <a:ext cx="7548275" cy="5476616"/>
          </a:xfrm>
          <a:prstGeom prst="rect">
            <a:avLst/>
          </a:prstGeom>
        </p:spPr>
      </p:pic>
      <p:sp>
        <p:nvSpPr>
          <p:cNvPr id="2" name="Title 1"/>
          <p:cNvSpPr>
            <a:spLocks noGrp="1"/>
          </p:cNvSpPr>
          <p:nvPr>
            <p:ph type="title"/>
          </p:nvPr>
        </p:nvSpPr>
        <p:spPr/>
        <p:txBody>
          <a:bodyPr/>
          <a:lstStyle/>
          <a:p>
            <a:r>
              <a:rPr lang="en-US" dirty="0"/>
              <a:t>Labor Profile – Peaks at 27 FTEs during FY 22</a:t>
            </a:r>
          </a:p>
        </p:txBody>
      </p:sp>
      <p:sp>
        <p:nvSpPr>
          <p:cNvPr id="7" name="Rectangle: Rounded Corners 6">
            <a:extLst>
              <a:ext uri="{FF2B5EF4-FFF2-40B4-BE49-F238E27FC236}">
                <a16:creationId xmlns:a16="http://schemas.microsoft.com/office/drawing/2014/main" id="{DBA94AF0-3302-4FD1-B7F5-D60253EFF8E3}"/>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4,5</a:t>
            </a:r>
          </a:p>
        </p:txBody>
      </p:sp>
      <p:sp>
        <p:nvSpPr>
          <p:cNvPr id="4" name="TextBox 3"/>
          <p:cNvSpPr txBox="1"/>
          <p:nvPr/>
        </p:nvSpPr>
        <p:spPr>
          <a:xfrm>
            <a:off x="2749987" y="4940621"/>
            <a:ext cx="1223736" cy="343140"/>
          </a:xfrm>
          <a:prstGeom prst="rect">
            <a:avLst/>
          </a:prstGeom>
          <a:solidFill>
            <a:schemeClr val="accent2"/>
          </a:solidFill>
        </p:spPr>
        <p:txBody>
          <a:bodyPr wrap="square" rtlCol="0">
            <a:spAutoFit/>
          </a:bodyPr>
          <a:lstStyle/>
          <a:p>
            <a:pPr algn="ctr">
              <a:lnSpc>
                <a:spcPct val="90000"/>
              </a:lnSpc>
            </a:pPr>
            <a:r>
              <a:rPr lang="en-US" dirty="0">
                <a:latin typeface="+mn-lt"/>
              </a:rPr>
              <a:t>Design</a:t>
            </a:r>
          </a:p>
        </p:txBody>
      </p:sp>
      <p:sp>
        <p:nvSpPr>
          <p:cNvPr id="9" name="TextBox 8"/>
          <p:cNvSpPr txBox="1"/>
          <p:nvPr/>
        </p:nvSpPr>
        <p:spPr>
          <a:xfrm>
            <a:off x="3810384" y="4521918"/>
            <a:ext cx="2790714" cy="343140"/>
          </a:xfrm>
          <a:prstGeom prst="rect">
            <a:avLst/>
          </a:prstGeom>
          <a:solidFill>
            <a:schemeClr val="accent2"/>
          </a:solidFill>
        </p:spPr>
        <p:txBody>
          <a:bodyPr wrap="square" rtlCol="0">
            <a:spAutoFit/>
          </a:bodyPr>
          <a:lstStyle/>
          <a:p>
            <a:pPr algn="ctr">
              <a:lnSpc>
                <a:spcPct val="90000"/>
              </a:lnSpc>
            </a:pPr>
            <a:r>
              <a:rPr lang="en-US" dirty="0">
                <a:latin typeface="+mn-lt"/>
              </a:rPr>
              <a:t>Procurement</a:t>
            </a:r>
          </a:p>
        </p:txBody>
      </p:sp>
      <p:sp>
        <p:nvSpPr>
          <p:cNvPr id="10" name="TextBox 9"/>
          <p:cNvSpPr txBox="1"/>
          <p:nvPr/>
        </p:nvSpPr>
        <p:spPr>
          <a:xfrm>
            <a:off x="4978358" y="3667941"/>
            <a:ext cx="2813812" cy="343140"/>
          </a:xfrm>
          <a:prstGeom prst="rect">
            <a:avLst/>
          </a:prstGeom>
          <a:solidFill>
            <a:schemeClr val="accent2"/>
          </a:solidFill>
        </p:spPr>
        <p:txBody>
          <a:bodyPr wrap="square" rtlCol="0">
            <a:spAutoFit/>
          </a:bodyPr>
          <a:lstStyle/>
          <a:p>
            <a:pPr algn="ctr">
              <a:lnSpc>
                <a:spcPct val="90000"/>
              </a:lnSpc>
            </a:pPr>
            <a:r>
              <a:rPr lang="en-US" dirty="0">
                <a:latin typeface="+mn-lt"/>
              </a:rPr>
              <a:t>CM Assembly</a:t>
            </a:r>
          </a:p>
        </p:txBody>
      </p:sp>
      <p:sp>
        <p:nvSpPr>
          <p:cNvPr id="12" name="TextBox 11"/>
          <p:cNvSpPr txBox="1"/>
          <p:nvPr/>
        </p:nvSpPr>
        <p:spPr>
          <a:xfrm>
            <a:off x="4580709" y="4099472"/>
            <a:ext cx="1384663" cy="313932"/>
          </a:xfrm>
          <a:prstGeom prst="rect">
            <a:avLst/>
          </a:prstGeom>
          <a:solidFill>
            <a:schemeClr val="accent2"/>
          </a:solidFill>
        </p:spPr>
        <p:txBody>
          <a:bodyPr wrap="square" rtlCol="0">
            <a:spAutoFit/>
          </a:bodyPr>
          <a:lstStyle/>
          <a:p>
            <a:pPr algn="ctr">
              <a:lnSpc>
                <a:spcPct val="90000"/>
              </a:lnSpc>
            </a:pPr>
            <a:r>
              <a:rPr lang="en-US" sz="1600" dirty="0">
                <a:latin typeface="+mn-lt"/>
              </a:rPr>
              <a:t>Cavity </a:t>
            </a:r>
            <a:r>
              <a:rPr lang="en-US" sz="1600" dirty="0" err="1">
                <a:latin typeface="+mn-lt"/>
              </a:rPr>
              <a:t>Qual</a:t>
            </a:r>
            <a:endParaRPr lang="en-US" sz="1600" dirty="0">
              <a:latin typeface="+mn-lt"/>
            </a:endParaRPr>
          </a:p>
        </p:txBody>
      </p:sp>
      <p:sp>
        <p:nvSpPr>
          <p:cNvPr id="5" name="TextBox 4"/>
          <p:cNvSpPr txBox="1"/>
          <p:nvPr/>
        </p:nvSpPr>
        <p:spPr>
          <a:xfrm>
            <a:off x="2749986" y="1685480"/>
            <a:ext cx="2875985" cy="1094338"/>
          </a:xfrm>
          <a:prstGeom prst="rect">
            <a:avLst/>
          </a:prstGeom>
          <a:solidFill>
            <a:schemeClr val="accent2"/>
          </a:solidFill>
          <a:ln>
            <a:solidFill>
              <a:schemeClr val="bg2"/>
            </a:solidFill>
          </a:ln>
        </p:spPr>
        <p:txBody>
          <a:bodyPr wrap="square" rtlCol="0">
            <a:spAutoFit/>
          </a:bodyPr>
          <a:lstStyle/>
          <a:p>
            <a:pPr algn="l">
              <a:lnSpc>
                <a:spcPct val="90000"/>
              </a:lnSpc>
            </a:pPr>
            <a:r>
              <a:rPr lang="en-US" dirty="0">
                <a:latin typeface="+mn-lt"/>
              </a:rPr>
              <a:t>For comparison, LCLS-II (21 CMs, 4 </a:t>
            </a:r>
            <a:r>
              <a:rPr lang="en-US" dirty="0" err="1">
                <a:latin typeface="+mn-lt"/>
              </a:rPr>
              <a:t>yrs</a:t>
            </a:r>
            <a:r>
              <a:rPr lang="en-US" dirty="0">
                <a:latin typeface="+mn-lt"/>
              </a:rPr>
              <a:t>) averages 45 FTEs during full production</a:t>
            </a:r>
          </a:p>
        </p:txBody>
      </p:sp>
    </p:spTree>
    <p:extLst>
      <p:ext uri="{BB962C8B-B14F-4D97-AF65-F5344CB8AC3E}">
        <p14:creationId xmlns:p14="http://schemas.microsoft.com/office/powerpoint/2010/main" val="3379232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Impact due to COVID-19 at JLab</a:t>
            </a:r>
          </a:p>
        </p:txBody>
      </p:sp>
      <p:sp>
        <p:nvSpPr>
          <p:cNvPr id="3" name="Content Placeholder 2"/>
          <p:cNvSpPr>
            <a:spLocks noGrp="1"/>
          </p:cNvSpPr>
          <p:nvPr>
            <p:ph idx="1"/>
          </p:nvPr>
        </p:nvSpPr>
        <p:spPr>
          <a:xfrm>
            <a:off x="429767" y="813816"/>
            <a:ext cx="11683856" cy="5812895"/>
          </a:xfrm>
        </p:spPr>
        <p:txBody>
          <a:bodyPr>
            <a:normAutofit fontScale="85000" lnSpcReduction="10000"/>
          </a:bodyPr>
          <a:lstStyle/>
          <a:p>
            <a:pPr>
              <a:lnSpc>
                <a:spcPct val="120000"/>
              </a:lnSpc>
            </a:pPr>
            <a:r>
              <a:rPr lang="en-US" sz="2600" dirty="0"/>
              <a:t>Procurement phase progressed quite well</a:t>
            </a:r>
          </a:p>
          <a:p>
            <a:pPr lvl="1">
              <a:lnSpc>
                <a:spcPct val="120000"/>
              </a:lnSpc>
            </a:pPr>
            <a:r>
              <a:rPr lang="en-US" sz="2100" dirty="0"/>
              <a:t>Tracked impacts to delivery schedules for Vacuum Vessels and End Cans</a:t>
            </a:r>
          </a:p>
          <a:p>
            <a:pPr lvl="1">
              <a:lnSpc>
                <a:spcPct val="120000"/>
              </a:lnSpc>
            </a:pPr>
            <a:r>
              <a:rPr lang="en-US" sz="2100" dirty="0"/>
              <a:t>Managing vendors via </a:t>
            </a:r>
            <a:r>
              <a:rPr lang="en-US" sz="2100" dirty="0" err="1"/>
              <a:t>telecons</a:t>
            </a:r>
            <a:r>
              <a:rPr lang="en-US" sz="2100" dirty="0"/>
              <a:t>, emails, VCs as usual; No site visits in the last year</a:t>
            </a:r>
          </a:p>
          <a:p>
            <a:pPr lvl="1">
              <a:lnSpc>
                <a:spcPct val="120000"/>
              </a:lnSpc>
            </a:pPr>
            <a:r>
              <a:rPr lang="en-US" sz="2100" dirty="0"/>
              <a:t>Only two vendors reported COVID-related interruptions to operations</a:t>
            </a:r>
          </a:p>
          <a:p>
            <a:pPr>
              <a:lnSpc>
                <a:spcPct val="120000"/>
              </a:lnSpc>
            </a:pPr>
            <a:r>
              <a:rPr lang="en-US" sz="2600" dirty="0"/>
              <a:t>Jefferson Lab shutdown operations on 17-March-2020 (MEDCON6)</a:t>
            </a:r>
          </a:p>
          <a:p>
            <a:pPr lvl="1">
              <a:lnSpc>
                <a:spcPct val="120000"/>
              </a:lnSpc>
            </a:pPr>
            <a:r>
              <a:rPr lang="en-US" sz="2100" dirty="0"/>
              <a:t>Entire PPU team worked remotely on procurements and production preparations</a:t>
            </a:r>
          </a:p>
          <a:p>
            <a:pPr lvl="1">
              <a:lnSpc>
                <a:spcPct val="120000"/>
              </a:lnSpc>
            </a:pPr>
            <a:r>
              <a:rPr lang="en-US" sz="2100" dirty="0"/>
              <a:t>Procedures modified in order to receive components</a:t>
            </a:r>
          </a:p>
          <a:p>
            <a:pPr>
              <a:lnSpc>
                <a:spcPct val="120000"/>
              </a:lnSpc>
            </a:pPr>
            <a:r>
              <a:rPr lang="en-US" sz="2600" dirty="0"/>
              <a:t>Select staff returned to work as operations resumed – 15-June-2020 (MEDCON5)</a:t>
            </a:r>
          </a:p>
          <a:p>
            <a:pPr lvl="1">
              <a:lnSpc>
                <a:spcPct val="120000"/>
              </a:lnSpc>
            </a:pPr>
            <a:r>
              <a:rPr lang="en-US" sz="2100" dirty="0"/>
              <a:t>Lab management executed plans for PPE and social distancing</a:t>
            </a:r>
          </a:p>
          <a:p>
            <a:pPr lvl="1">
              <a:lnSpc>
                <a:spcPct val="120000"/>
              </a:lnSpc>
            </a:pPr>
            <a:r>
              <a:rPr lang="en-US" sz="2100" dirty="0"/>
              <a:t>PPU team reviewed and defined work requiring PPE related to cavity test &amp; CM assembly</a:t>
            </a:r>
          </a:p>
          <a:p>
            <a:pPr lvl="1">
              <a:lnSpc>
                <a:spcPct val="120000"/>
              </a:lnSpc>
            </a:pPr>
            <a:r>
              <a:rPr lang="en-US" sz="2100" dirty="0"/>
              <a:t>Essential workers allowed on-site who handled, inspected, assembled and tested hardware</a:t>
            </a:r>
          </a:p>
          <a:p>
            <a:pPr>
              <a:lnSpc>
                <a:spcPct val="120000"/>
              </a:lnSpc>
            </a:pPr>
            <a:r>
              <a:rPr lang="en-US" sz="2500" dirty="0"/>
              <a:t>More staff returned to work consistent with State Directives - 7-JUNE-2021 (MEDCON4)</a:t>
            </a:r>
          </a:p>
          <a:p>
            <a:pPr lvl="1">
              <a:lnSpc>
                <a:spcPct val="120000"/>
              </a:lnSpc>
            </a:pPr>
            <a:r>
              <a:rPr lang="en-US" sz="2100" dirty="0"/>
              <a:t>Users, visitors and students allowed on-site in addition to essential workers</a:t>
            </a:r>
          </a:p>
          <a:p>
            <a:pPr lvl="1">
              <a:lnSpc>
                <a:spcPct val="120000"/>
              </a:lnSpc>
            </a:pPr>
            <a:r>
              <a:rPr lang="en-US" sz="2100" dirty="0"/>
              <a:t>Staff who can effectively work remotely continue to do so</a:t>
            </a:r>
          </a:p>
          <a:p>
            <a:pPr lvl="1"/>
            <a:endParaRPr lang="en-US" dirty="0"/>
          </a:p>
        </p:txBody>
      </p:sp>
      <p:sp>
        <p:nvSpPr>
          <p:cNvPr id="4" name="Rectangle: Rounded Corners 3">
            <a:extLst>
              <a:ext uri="{FF2B5EF4-FFF2-40B4-BE49-F238E27FC236}">
                <a16:creationId xmlns:a16="http://schemas.microsoft.com/office/drawing/2014/main" id="{5BDE4839-EE29-408A-9D2D-B27294B8EDF1}"/>
              </a:ext>
            </a:extLst>
          </p:cNvPr>
          <p:cNvSpPr/>
          <p:nvPr/>
        </p:nvSpPr>
        <p:spPr>
          <a:xfrm>
            <a:off x="10087761" y="36512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4,5</a:t>
            </a:r>
          </a:p>
        </p:txBody>
      </p:sp>
    </p:spTree>
    <p:extLst>
      <p:ext uri="{BB962C8B-B14F-4D97-AF65-F5344CB8AC3E}">
        <p14:creationId xmlns:p14="http://schemas.microsoft.com/office/powerpoint/2010/main" val="1587516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of Major Components (24-JUN-2021)</a:t>
            </a:r>
          </a:p>
        </p:txBody>
      </p:sp>
      <p:sp>
        <p:nvSpPr>
          <p:cNvPr id="3" name="Content Placeholder 2"/>
          <p:cNvSpPr>
            <a:spLocks noGrp="1"/>
          </p:cNvSpPr>
          <p:nvPr>
            <p:ph idx="1"/>
          </p:nvPr>
        </p:nvSpPr>
        <p:spPr/>
        <p:txBody>
          <a:bodyPr/>
          <a:lstStyle/>
          <a:p>
            <a:r>
              <a:rPr lang="en-US" dirty="0"/>
              <a:t>Components on-hand and ready to complete first CM except return end can pending favorable inspection results</a:t>
            </a:r>
          </a:p>
          <a:p>
            <a:endParaRPr lang="en-US" dirty="0"/>
          </a:p>
        </p:txBody>
      </p:sp>
      <p:sp>
        <p:nvSpPr>
          <p:cNvPr id="4" name="TextBox 3"/>
          <p:cNvSpPr txBox="1"/>
          <p:nvPr/>
        </p:nvSpPr>
        <p:spPr>
          <a:xfrm>
            <a:off x="9515352" y="2565460"/>
            <a:ext cx="970558" cy="646331"/>
          </a:xfrm>
          <a:prstGeom prst="rect">
            <a:avLst/>
          </a:prstGeom>
          <a:noFill/>
        </p:spPr>
        <p:txBody>
          <a:bodyPr wrap="square" rtlCol="0">
            <a:spAutoFit/>
          </a:bodyPr>
          <a:lstStyle/>
          <a:p>
            <a:r>
              <a:rPr lang="en-US" dirty="0"/>
              <a:t>Cavity string</a:t>
            </a:r>
          </a:p>
        </p:txBody>
      </p:sp>
      <p:sp>
        <p:nvSpPr>
          <p:cNvPr id="5" name="TextBox 4"/>
          <p:cNvSpPr txBox="1"/>
          <p:nvPr/>
        </p:nvSpPr>
        <p:spPr>
          <a:xfrm>
            <a:off x="9511665" y="3768697"/>
            <a:ext cx="970558" cy="646331"/>
          </a:xfrm>
          <a:prstGeom prst="rect">
            <a:avLst/>
          </a:prstGeom>
          <a:noFill/>
        </p:spPr>
        <p:txBody>
          <a:bodyPr wrap="square" rtlCol="0">
            <a:spAutoFit/>
          </a:bodyPr>
          <a:lstStyle/>
          <a:p>
            <a:r>
              <a:rPr lang="en-US" dirty="0"/>
              <a:t>Cold Mass</a:t>
            </a:r>
          </a:p>
        </p:txBody>
      </p:sp>
      <p:sp>
        <p:nvSpPr>
          <p:cNvPr id="6" name="Right Brace 5"/>
          <p:cNvSpPr/>
          <p:nvPr/>
        </p:nvSpPr>
        <p:spPr>
          <a:xfrm>
            <a:off x="9283064" y="2102814"/>
            <a:ext cx="232287" cy="16658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9283065" y="3829517"/>
            <a:ext cx="228600" cy="5021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079714" y="5940028"/>
            <a:ext cx="7066189" cy="369332"/>
          </a:xfrm>
          <a:prstGeom prst="rect">
            <a:avLst/>
          </a:prstGeom>
          <a:noFill/>
        </p:spPr>
        <p:txBody>
          <a:bodyPr wrap="square" rtlCol="0">
            <a:spAutoFit/>
          </a:bodyPr>
          <a:lstStyle/>
          <a:p>
            <a:r>
              <a:rPr lang="en-US" dirty="0"/>
              <a:t>* First return end can received from vendor on 6/25</a:t>
            </a:r>
          </a:p>
        </p:txBody>
      </p:sp>
      <p:sp>
        <p:nvSpPr>
          <p:cNvPr id="10" name="Rectangle: Rounded Corners 20">
            <a:extLst>
              <a:ext uri="{FF2B5EF4-FFF2-40B4-BE49-F238E27FC236}">
                <a16:creationId xmlns:a16="http://schemas.microsoft.com/office/drawing/2014/main" id="{1D7FA07E-9D75-4BBC-AAAE-DC3A1D65CDC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2</a:t>
            </a:r>
          </a:p>
        </p:txBody>
      </p:sp>
      <p:pic>
        <p:nvPicPr>
          <p:cNvPr id="11" name="Picture 10"/>
          <p:cNvPicPr>
            <a:picLocks noChangeAspect="1"/>
          </p:cNvPicPr>
          <p:nvPr/>
        </p:nvPicPr>
        <p:blipFill>
          <a:blip r:embed="rId2"/>
          <a:stretch>
            <a:fillRect/>
          </a:stretch>
        </p:blipFill>
        <p:spPr>
          <a:xfrm>
            <a:off x="2135504" y="1844507"/>
            <a:ext cx="7033260" cy="3970020"/>
          </a:xfrm>
          <a:prstGeom prst="rect">
            <a:avLst/>
          </a:prstGeom>
        </p:spPr>
      </p:pic>
    </p:spTree>
    <p:extLst>
      <p:ext uri="{BB962C8B-B14F-4D97-AF65-F5344CB8AC3E}">
        <p14:creationId xmlns:p14="http://schemas.microsoft.com/office/powerpoint/2010/main" val="3480634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D9D71B2-A233-48E4-AFA1-AA37F2C8A3D8}"/>
              </a:ext>
            </a:extLst>
          </p:cNvPr>
          <p:cNvSpPr txBox="1">
            <a:spLocks/>
          </p:cNvSpPr>
          <p:nvPr/>
        </p:nvSpPr>
        <p:spPr>
          <a:xfrm>
            <a:off x="500789" y="4383049"/>
            <a:ext cx="11569291" cy="1994149"/>
          </a:xfrm>
          <a:prstGeom prst="rect">
            <a:avLst/>
          </a:prstGeom>
        </p:spPr>
        <p:txBody>
          <a:bodyPr numCol="2"/>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Six active risks identified</a:t>
            </a:r>
          </a:p>
          <a:p>
            <a:pPr lvl="1"/>
            <a:r>
              <a:rPr lang="en-US" sz="1800" dirty="0"/>
              <a:t>Three retired, two realized</a:t>
            </a:r>
          </a:p>
          <a:p>
            <a:pPr lvl="1"/>
            <a:r>
              <a:rPr lang="en-US" sz="1800" dirty="0"/>
              <a:t>Pre-mitigated ranking: 2 Low, 4 Medium</a:t>
            </a:r>
          </a:p>
          <a:p>
            <a:pPr lvl="1"/>
            <a:r>
              <a:rPr lang="en-US" sz="1800" dirty="0"/>
              <a:t>Post-mitigated ranking: 6 Low</a:t>
            </a:r>
          </a:p>
          <a:p>
            <a:r>
              <a:rPr lang="en-US" sz="2000" dirty="0"/>
              <a:t>High Risks</a:t>
            </a:r>
          </a:p>
          <a:p>
            <a:pPr lvl="1"/>
            <a:r>
              <a:rPr lang="en-US" sz="1800" dirty="0"/>
              <a:t>No high risks identified</a:t>
            </a:r>
          </a:p>
          <a:p>
            <a:r>
              <a:rPr lang="en-US" sz="2000" dirty="0"/>
              <a:t>Key risk categories analyzed</a:t>
            </a:r>
          </a:p>
          <a:p>
            <a:pPr lvl="1"/>
            <a:r>
              <a:rPr lang="en-US" sz="1800" dirty="0"/>
              <a:t>Late delivery of components or deliverables</a:t>
            </a:r>
          </a:p>
          <a:p>
            <a:pPr lvl="1"/>
            <a:r>
              <a:rPr lang="en-US" sz="1800" dirty="0"/>
              <a:t>Competing partner lab priorities</a:t>
            </a:r>
          </a:p>
          <a:p>
            <a:r>
              <a:rPr lang="en-US" sz="2000" dirty="0"/>
              <a:t>Risks are reviewed on a regular basis</a:t>
            </a:r>
          </a:p>
          <a:p>
            <a:pPr lvl="1"/>
            <a:endParaRPr lang="en-US" sz="1800" dirty="0"/>
          </a:p>
          <a:p>
            <a:endParaRPr lang="en-US" sz="2000" dirty="0"/>
          </a:p>
        </p:txBody>
      </p:sp>
      <p:sp>
        <p:nvSpPr>
          <p:cNvPr id="11" name="Title 1">
            <a:extLst>
              <a:ext uri="{FF2B5EF4-FFF2-40B4-BE49-F238E27FC236}">
                <a16:creationId xmlns:a16="http://schemas.microsoft.com/office/drawing/2014/main" id="{2352E14D-8BFA-4462-AA82-A89979F5D678}"/>
              </a:ext>
            </a:extLst>
          </p:cNvPr>
          <p:cNvSpPr>
            <a:spLocks noGrp="1"/>
          </p:cNvSpPr>
          <p:nvPr>
            <p:ph type="title"/>
          </p:nvPr>
        </p:nvSpPr>
        <p:spPr>
          <a:xfrm>
            <a:off x="500789" y="224669"/>
            <a:ext cx="11817064" cy="535531"/>
          </a:xfrm>
        </p:spPr>
        <p:txBody>
          <a:bodyPr>
            <a:noAutofit/>
          </a:bodyPr>
          <a:lstStyle/>
          <a:p>
            <a:r>
              <a:rPr lang="en-US" dirty="0"/>
              <a:t>P.02.03 Cryomodule Integration (Partner Laboratory Scope) Risk Register</a:t>
            </a:r>
          </a:p>
        </p:txBody>
      </p:sp>
      <p:graphicFrame>
        <p:nvGraphicFramePr>
          <p:cNvPr id="3" name="Table 2">
            <a:extLst>
              <a:ext uri="{FF2B5EF4-FFF2-40B4-BE49-F238E27FC236}">
                <a16:creationId xmlns:a16="http://schemas.microsoft.com/office/drawing/2014/main" id="{BB71D535-4193-458A-8C7C-901213F8B83E}"/>
              </a:ext>
            </a:extLst>
          </p:cNvPr>
          <p:cNvGraphicFramePr>
            <a:graphicFrameLocks noGrp="1"/>
          </p:cNvGraphicFramePr>
          <p:nvPr/>
        </p:nvGraphicFramePr>
        <p:xfrm>
          <a:off x="500789" y="1287750"/>
          <a:ext cx="11154592" cy="3096607"/>
        </p:xfrm>
        <a:graphic>
          <a:graphicData uri="http://schemas.openxmlformats.org/drawingml/2006/table">
            <a:tbl>
              <a:tblPr/>
              <a:tblGrid>
                <a:gridCol w="677628">
                  <a:extLst>
                    <a:ext uri="{9D8B030D-6E8A-4147-A177-3AD203B41FA5}">
                      <a16:colId xmlns:a16="http://schemas.microsoft.com/office/drawing/2014/main" val="3682344818"/>
                    </a:ext>
                  </a:extLst>
                </a:gridCol>
                <a:gridCol w="540913">
                  <a:extLst>
                    <a:ext uri="{9D8B030D-6E8A-4147-A177-3AD203B41FA5}">
                      <a16:colId xmlns:a16="http://schemas.microsoft.com/office/drawing/2014/main" val="3076961286"/>
                    </a:ext>
                  </a:extLst>
                </a:gridCol>
                <a:gridCol w="2118574">
                  <a:extLst>
                    <a:ext uri="{9D8B030D-6E8A-4147-A177-3AD203B41FA5}">
                      <a16:colId xmlns:a16="http://schemas.microsoft.com/office/drawing/2014/main" val="2734841837"/>
                    </a:ext>
                  </a:extLst>
                </a:gridCol>
                <a:gridCol w="753414">
                  <a:extLst>
                    <a:ext uri="{9D8B030D-6E8A-4147-A177-3AD203B41FA5}">
                      <a16:colId xmlns:a16="http://schemas.microsoft.com/office/drawing/2014/main" val="1595270233"/>
                    </a:ext>
                  </a:extLst>
                </a:gridCol>
                <a:gridCol w="5428445">
                  <a:extLst>
                    <a:ext uri="{9D8B030D-6E8A-4147-A177-3AD203B41FA5}">
                      <a16:colId xmlns:a16="http://schemas.microsoft.com/office/drawing/2014/main" val="819393744"/>
                    </a:ext>
                  </a:extLst>
                </a:gridCol>
                <a:gridCol w="830688">
                  <a:extLst>
                    <a:ext uri="{9D8B030D-6E8A-4147-A177-3AD203B41FA5}">
                      <a16:colId xmlns:a16="http://schemas.microsoft.com/office/drawing/2014/main" val="3016459492"/>
                    </a:ext>
                  </a:extLst>
                </a:gridCol>
                <a:gridCol w="804930">
                  <a:extLst>
                    <a:ext uri="{9D8B030D-6E8A-4147-A177-3AD203B41FA5}">
                      <a16:colId xmlns:a16="http://schemas.microsoft.com/office/drawing/2014/main" val="2244233293"/>
                    </a:ext>
                  </a:extLst>
                </a:gridCol>
              </a:tblGrid>
              <a:tr h="482958">
                <a:tc>
                  <a:txBody>
                    <a:bodyPr/>
                    <a:lstStyle/>
                    <a:p>
                      <a:pPr algn="l" fontAlgn="b"/>
                      <a:r>
                        <a:rPr lang="en-US" sz="1200" b="1" i="0" u="none" strike="noStrike">
                          <a:solidFill>
                            <a:srgbClr val="000000"/>
                          </a:solidFill>
                          <a:effectLst/>
                          <a:latin typeface="Calibri" panose="020F0502020204030204" pitchFamily="34" charset="0"/>
                        </a:rPr>
                        <a:t>Risk ID</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L3 WBS</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Risk Title</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Expiration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Date</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Mitigation </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Pre-Mitigation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Post 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48" marR="4448" marT="4448"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extLst>
                  <a:ext uri="{0D108BD9-81ED-4DB2-BD59-A6C34878D82A}">
                    <a16:rowId xmlns:a16="http://schemas.microsoft.com/office/drawing/2014/main" val="1160083692"/>
                  </a:ext>
                </a:extLst>
              </a:tr>
              <a:tr h="390073">
                <a:tc>
                  <a:txBody>
                    <a:bodyPr/>
                    <a:lstStyle/>
                    <a:p>
                      <a:pPr algn="l" fontAlgn="ctr"/>
                      <a:r>
                        <a:rPr lang="en-US" sz="1200" b="0" i="0" u="none" strike="noStrike">
                          <a:solidFill>
                            <a:srgbClr val="000000"/>
                          </a:solidFill>
                          <a:effectLst/>
                          <a:latin typeface="Calibri" panose="020F0502020204030204" pitchFamily="34" charset="0"/>
                        </a:rPr>
                        <a:t>T-P.2-014</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First 2 Cryomodule Delivery Is Late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5/15/2022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Negotiate with SNS operations to adjust maintenance outage schedule to accommodate actual CM delivery dates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4222287995"/>
                  </a:ext>
                </a:extLst>
              </a:tr>
              <a:tr h="390073">
                <a:tc>
                  <a:txBody>
                    <a:bodyPr/>
                    <a:lstStyle/>
                    <a:p>
                      <a:pPr algn="l" fontAlgn="ctr"/>
                      <a:r>
                        <a:rPr lang="en-US" sz="1200" b="0" i="0" u="none" strike="noStrike">
                          <a:solidFill>
                            <a:srgbClr val="000000"/>
                          </a:solidFill>
                          <a:effectLst/>
                          <a:latin typeface="Calibri" panose="020F0502020204030204" pitchFamily="34" charset="0"/>
                        </a:rPr>
                        <a:t>T-P.2-020</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Partner Laboratory Priorities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Calibri" panose="020F0502020204030204" pitchFamily="34" charset="0"/>
                        </a:rPr>
                        <a:t>1/31/2023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Add SNS personnel or contract labor at partner laboratory to meet production schedule, as needed</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217188977"/>
                  </a:ext>
                </a:extLst>
              </a:tr>
              <a:tr h="390073">
                <a:tc>
                  <a:txBody>
                    <a:bodyPr/>
                    <a:lstStyle/>
                    <a:p>
                      <a:pPr algn="l" fontAlgn="ctr"/>
                      <a:r>
                        <a:rPr lang="en-US" sz="1200" b="0" i="0" u="none" strike="noStrike">
                          <a:solidFill>
                            <a:srgbClr val="000000"/>
                          </a:solidFill>
                          <a:effectLst/>
                          <a:latin typeface="Calibri" panose="020F0502020204030204" pitchFamily="34" charset="0"/>
                        </a:rPr>
                        <a:t>T-P.2-017</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Second delivery of 3 Cryomodules Is Late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10/1/2022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Negotiate with SNS operations to adjust maintenance outage schedule to accommodate actual CM delivery dates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434915962"/>
                  </a:ext>
                </a:extLst>
              </a:tr>
              <a:tr h="390073">
                <a:tc>
                  <a:txBody>
                    <a:bodyPr/>
                    <a:lstStyle/>
                    <a:p>
                      <a:pPr algn="l" fontAlgn="ctr"/>
                      <a:r>
                        <a:rPr lang="en-US" sz="1200" b="0" i="0" u="none" strike="noStrike">
                          <a:solidFill>
                            <a:srgbClr val="000000"/>
                          </a:solidFill>
                          <a:effectLst/>
                          <a:latin typeface="Calibri" panose="020F0502020204030204" pitchFamily="34" charset="0"/>
                        </a:rPr>
                        <a:t>T-P.2-016</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Final 2 Cryomodule Delivery Is Late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1/31/2023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Negotiate with SNS operations to adjust maintenance outage schedule to accommodate actual CM delivery dates</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645757043"/>
                  </a:ext>
                </a:extLst>
              </a:tr>
              <a:tr h="593154">
                <a:tc>
                  <a:txBody>
                    <a:bodyPr/>
                    <a:lstStyle/>
                    <a:p>
                      <a:pPr algn="l" fontAlgn="ctr"/>
                      <a:r>
                        <a:rPr lang="en-US" sz="1200" b="0" i="0" u="none" strike="noStrike">
                          <a:solidFill>
                            <a:srgbClr val="000000"/>
                          </a:solidFill>
                          <a:effectLst/>
                          <a:latin typeface="Calibri" panose="020F0502020204030204" pitchFamily="34" charset="0"/>
                        </a:rPr>
                        <a:t>T-P.2-040</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Cryostat component (spaceframe) is dimensionally out of tolerance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3/1/2022</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Maintain good communication between PPU and cryomodule component vendors so that nonconformances can be discovered and mitigated early. Perform inspections promptly upon receipt of materials. Perform vendor visits as needed to ensure quality.</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910990472"/>
                  </a:ext>
                </a:extLst>
              </a:tr>
              <a:tr h="390073">
                <a:tc>
                  <a:txBody>
                    <a:bodyPr/>
                    <a:lstStyle/>
                    <a:p>
                      <a:pPr algn="l" fontAlgn="ctr"/>
                      <a:r>
                        <a:rPr lang="en-US" sz="1200" b="0" i="0" u="none" strike="noStrike">
                          <a:solidFill>
                            <a:srgbClr val="000000"/>
                          </a:solidFill>
                          <a:effectLst/>
                          <a:latin typeface="Calibri" panose="020F0502020204030204" pitchFamily="34" charset="0"/>
                        </a:rPr>
                        <a:t>T-P.2-013</a:t>
                      </a:r>
                    </a:p>
                  </a:txBody>
                  <a:tcPr marL="4448" marR="4448" marT="4448"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P.02.03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Cryomodule Shipment</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1/31/2023</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Conduct shipping tests on Cryomodule shipping fixture to measure g-loading and adjust fixture or re-route truck along different roads to minimize impact to Cryomodule</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4448" marR="4448" marT="4448"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4448" marR="4448" marT="4448"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2332228258"/>
                  </a:ext>
                </a:extLst>
              </a:tr>
            </a:tbl>
          </a:graphicData>
        </a:graphic>
      </p:graphicFrame>
      <p:sp>
        <p:nvSpPr>
          <p:cNvPr id="2" name="Rectangle 1"/>
          <p:cNvSpPr/>
          <p:nvPr/>
        </p:nvSpPr>
        <p:spPr>
          <a:xfrm>
            <a:off x="500789" y="3944983"/>
            <a:ext cx="11220948" cy="438066"/>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Rounded Corners 6">
            <a:extLst>
              <a:ext uri="{FF2B5EF4-FFF2-40B4-BE49-F238E27FC236}">
                <a16:creationId xmlns:a16="http://schemas.microsoft.com/office/drawing/2014/main" id="{DBA94AF0-3302-4FD1-B7F5-D60253EFF8E3}"/>
              </a:ext>
            </a:extLst>
          </p:cNvPr>
          <p:cNvSpPr/>
          <p:nvPr/>
        </p:nvSpPr>
        <p:spPr>
          <a:xfrm>
            <a:off x="9724784" y="71291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270663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Mitigation for </a:t>
            </a:r>
            <a:r>
              <a:rPr lang="en-US" dirty="0" err="1"/>
              <a:t>Cryomodule</a:t>
            </a:r>
            <a:r>
              <a:rPr lang="en-US" dirty="0"/>
              <a:t> Shipments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sz="2400" dirty="0"/>
              <a:t>Applying lessons learned from previous projects including SNS and LCLS-II including early testing and active monitoring</a:t>
            </a:r>
          </a:p>
          <a:p>
            <a:pPr>
              <a:buFont typeface="Wingdings" panose="05000000000000000000" pitchFamily="2" charset="2"/>
              <a:buChar char="ü"/>
            </a:pPr>
            <a:r>
              <a:rPr lang="en-US" sz="2400" dirty="0"/>
              <a:t>Conducted analysis on new components (e.g., FPCs) in order to verify acceptable stress levels during shipping</a:t>
            </a:r>
          </a:p>
          <a:p>
            <a:pPr>
              <a:buFont typeface="Wingdings" panose="05000000000000000000" pitchFamily="2" charset="2"/>
              <a:buChar char="ü"/>
            </a:pPr>
            <a:r>
              <a:rPr lang="en-US" sz="2400" dirty="0"/>
              <a:t>Shipped ~16 fundamental power coupler (FPC) to JLab without incident</a:t>
            </a:r>
          </a:p>
          <a:p>
            <a:pPr>
              <a:buFont typeface="Wingdings" panose="05000000000000000000" pitchFamily="2" charset="2"/>
              <a:buChar char="ü"/>
            </a:pPr>
            <a:r>
              <a:rPr lang="en-US" sz="2400" dirty="0"/>
              <a:t>Addressed shipping as part of the </a:t>
            </a:r>
            <a:r>
              <a:rPr lang="en-US" sz="2400" dirty="0" err="1"/>
              <a:t>cryomodule</a:t>
            </a:r>
            <a:r>
              <a:rPr lang="en-US" sz="2400" dirty="0"/>
              <a:t> production readiness review</a:t>
            </a:r>
          </a:p>
          <a:p>
            <a:pPr>
              <a:buFont typeface="Wingdings" panose="05000000000000000000" pitchFamily="2" charset="2"/>
              <a:buChar char="ü"/>
            </a:pPr>
            <a:r>
              <a:rPr lang="en-US" sz="2400" dirty="0"/>
              <a:t>Performed shipping tests with dummy </a:t>
            </a:r>
            <a:r>
              <a:rPr lang="en-US" sz="2400" dirty="0" err="1"/>
              <a:t>cryomodule</a:t>
            </a:r>
            <a:endParaRPr lang="en-US" sz="2400" dirty="0"/>
          </a:p>
          <a:p>
            <a:r>
              <a:rPr lang="en-US" sz="2400" dirty="0"/>
              <a:t>Perform shipping test with first production </a:t>
            </a:r>
            <a:r>
              <a:rPr lang="en-US" sz="2400" dirty="0" err="1"/>
              <a:t>cryomodule</a:t>
            </a:r>
            <a:endParaRPr lang="en-US" sz="2400" dirty="0"/>
          </a:p>
          <a:p>
            <a:endParaRPr lang="en-US" dirty="0"/>
          </a:p>
        </p:txBody>
      </p:sp>
      <p:sp>
        <p:nvSpPr>
          <p:cNvPr id="4" name="Rectangle: Rounded Corners 6">
            <a:extLst>
              <a:ext uri="{FF2B5EF4-FFF2-40B4-BE49-F238E27FC236}">
                <a16:creationId xmlns:a16="http://schemas.microsoft.com/office/drawing/2014/main" id="{DBA94AF0-3302-4FD1-B7F5-D60253EFF8E3}"/>
              </a:ext>
            </a:extLst>
          </p:cNvPr>
          <p:cNvSpPr/>
          <p:nvPr/>
        </p:nvSpPr>
        <p:spPr>
          <a:xfrm>
            <a:off x="9681241" y="458009"/>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257290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9291749" cy="539496"/>
          </a:xfrm>
        </p:spPr>
        <p:txBody>
          <a:bodyPr/>
          <a:lstStyle/>
          <a:p>
            <a:r>
              <a:rPr lang="en-US" dirty="0"/>
              <a:t>Scope – P.2.3 Cryomodules Integration</a:t>
            </a:r>
          </a:p>
        </p:txBody>
      </p:sp>
      <p:sp>
        <p:nvSpPr>
          <p:cNvPr id="3" name="Content Placeholder 2"/>
          <p:cNvSpPr>
            <a:spLocks noGrp="1"/>
          </p:cNvSpPr>
          <p:nvPr>
            <p:ph idx="1"/>
          </p:nvPr>
        </p:nvSpPr>
        <p:spPr/>
        <p:txBody>
          <a:bodyPr/>
          <a:lstStyle/>
          <a:p>
            <a:pPr marL="0" indent="0">
              <a:buNone/>
            </a:pPr>
            <a:r>
              <a:rPr lang="en-US" sz="2400" dirty="0"/>
              <a:t>Original procurement scope was included in CD-3B</a:t>
            </a:r>
          </a:p>
          <a:p>
            <a:pPr marL="0" indent="0">
              <a:buNone/>
            </a:pPr>
            <a:r>
              <a:rPr lang="en-US" sz="2400" dirty="0">
                <a:solidFill>
                  <a:srgbClr val="00B050"/>
                </a:solidFill>
              </a:rPr>
              <a:t>Scope changed to include an additional 8</a:t>
            </a:r>
            <a:r>
              <a:rPr lang="en-US" sz="2400" baseline="30000" dirty="0">
                <a:solidFill>
                  <a:srgbClr val="00B050"/>
                </a:solidFill>
              </a:rPr>
              <a:t>th</a:t>
            </a:r>
            <a:r>
              <a:rPr lang="en-US" sz="2400" dirty="0">
                <a:solidFill>
                  <a:srgbClr val="00B050"/>
                </a:solidFill>
              </a:rPr>
              <a:t> </a:t>
            </a:r>
            <a:r>
              <a:rPr lang="en-US" sz="2400" dirty="0" err="1">
                <a:solidFill>
                  <a:srgbClr val="00B050"/>
                </a:solidFill>
              </a:rPr>
              <a:t>cryomodule</a:t>
            </a:r>
            <a:endParaRPr lang="en-US" sz="2400" dirty="0">
              <a:solidFill>
                <a:srgbClr val="00B050"/>
              </a:solidFill>
            </a:endParaRPr>
          </a:p>
          <a:p>
            <a:pPr marL="0" indent="0">
              <a:buNone/>
            </a:pPr>
            <a:endParaRPr lang="en-US" sz="2400" dirty="0"/>
          </a:p>
          <a:p>
            <a:pPr>
              <a:spcAft>
                <a:spcPts val="600"/>
              </a:spcAft>
              <a:buFont typeface="Wingdings" panose="05000000000000000000" pitchFamily="2" charset="2"/>
              <a:buChar char="ü"/>
            </a:pPr>
            <a:r>
              <a:rPr lang="en-US" sz="2400" dirty="0"/>
              <a:t>Design high-beta </a:t>
            </a:r>
            <a:r>
              <a:rPr lang="en-US" sz="2400" dirty="0" err="1"/>
              <a:t>cryomodule</a:t>
            </a:r>
            <a:r>
              <a:rPr lang="en-US" sz="2400" dirty="0"/>
              <a:t> and associated tooling</a:t>
            </a:r>
          </a:p>
          <a:p>
            <a:pPr lvl="1">
              <a:spcAft>
                <a:spcPts val="600"/>
              </a:spcAft>
              <a:buFont typeface="Wingdings" panose="05000000000000000000" pitchFamily="2" charset="2"/>
              <a:buChar char="ü"/>
            </a:pPr>
            <a:r>
              <a:rPr lang="en-US" sz="2200" dirty="0"/>
              <a:t>Includes assembly and shipping tooling</a:t>
            </a:r>
          </a:p>
          <a:p>
            <a:pPr>
              <a:spcAft>
                <a:spcPts val="600"/>
              </a:spcAft>
            </a:pPr>
            <a:r>
              <a:rPr lang="en-US" sz="2400" dirty="0"/>
              <a:t>Procure components</a:t>
            </a:r>
          </a:p>
          <a:p>
            <a:pPr lvl="1">
              <a:spcAft>
                <a:spcPts val="600"/>
              </a:spcAft>
            </a:pPr>
            <a:r>
              <a:rPr lang="en-US" sz="2200" dirty="0"/>
              <a:t>Entire </a:t>
            </a:r>
            <a:r>
              <a:rPr lang="en-US" sz="2200" dirty="0" err="1"/>
              <a:t>cryomodule</a:t>
            </a:r>
            <a:r>
              <a:rPr lang="en-US" sz="2200" dirty="0"/>
              <a:t> bill of materials except for cavities and couplers</a:t>
            </a:r>
          </a:p>
          <a:p>
            <a:pPr>
              <a:spcAft>
                <a:spcPts val="600"/>
              </a:spcAft>
            </a:pPr>
            <a:r>
              <a:rPr lang="en-US" sz="2400" dirty="0"/>
              <a:t>Receive and inspect components</a:t>
            </a:r>
          </a:p>
          <a:p>
            <a:pPr>
              <a:spcAft>
                <a:spcPts val="600"/>
              </a:spcAft>
            </a:pPr>
            <a:r>
              <a:rPr lang="en-US" sz="2400" dirty="0"/>
              <a:t>Qualify (32) cavities; install helium vessels</a:t>
            </a:r>
          </a:p>
          <a:p>
            <a:pPr>
              <a:spcAft>
                <a:spcPts val="600"/>
              </a:spcAft>
            </a:pPr>
            <a:r>
              <a:rPr lang="en-US" sz="2400" dirty="0"/>
              <a:t>Assemble (8) cavity strings</a:t>
            </a:r>
          </a:p>
          <a:p>
            <a:pPr>
              <a:spcAft>
                <a:spcPts val="600"/>
              </a:spcAft>
            </a:pPr>
            <a:r>
              <a:rPr lang="en-US" sz="2400" dirty="0"/>
              <a:t>Assemble and test (8) </a:t>
            </a:r>
            <a:r>
              <a:rPr lang="en-US" sz="2400" dirty="0" err="1"/>
              <a:t>cryomodules</a:t>
            </a:r>
            <a:endParaRPr lang="en-US" sz="2400" dirty="0"/>
          </a:p>
          <a:p>
            <a:pPr>
              <a:spcAft>
                <a:spcPts val="600"/>
              </a:spcAft>
            </a:pPr>
            <a:r>
              <a:rPr lang="en-US" sz="2400" dirty="0"/>
              <a:t>Ship (8) </a:t>
            </a:r>
            <a:r>
              <a:rPr lang="en-US" sz="2400" dirty="0" err="1"/>
              <a:t>cryomodules</a:t>
            </a:r>
            <a:r>
              <a:rPr lang="en-US" sz="2400" dirty="0"/>
              <a:t> from JLab to ORNL / SNS </a:t>
            </a:r>
          </a:p>
          <a:p>
            <a:pPr marL="0" indent="0">
              <a:buNone/>
            </a:pPr>
            <a:endParaRPr lang="en-US" dirty="0"/>
          </a:p>
        </p:txBody>
      </p:sp>
      <p:sp>
        <p:nvSpPr>
          <p:cNvPr id="4" name="Rectangle: Rounded Corners 3">
            <a:extLst>
              <a:ext uri="{FF2B5EF4-FFF2-40B4-BE49-F238E27FC236}">
                <a16:creationId xmlns:a16="http://schemas.microsoft.com/office/drawing/2014/main" id="{5EF8CE55-CF6C-4EEF-B8A2-23AE73F5482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 1</a:t>
            </a:r>
          </a:p>
        </p:txBody>
      </p:sp>
    </p:spTree>
    <p:extLst>
      <p:ext uri="{BB962C8B-B14F-4D97-AF65-F5344CB8AC3E}">
        <p14:creationId xmlns:p14="http://schemas.microsoft.com/office/powerpoint/2010/main" val="3821003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 (SEP-2022)</a:t>
            </a:r>
          </a:p>
        </p:txBody>
      </p:sp>
      <p:sp>
        <p:nvSpPr>
          <p:cNvPr id="3" name="Content Placeholder 2"/>
          <p:cNvSpPr>
            <a:spLocks noGrp="1"/>
          </p:cNvSpPr>
          <p:nvPr>
            <p:ph idx="1"/>
          </p:nvPr>
        </p:nvSpPr>
        <p:spPr/>
        <p:txBody>
          <a:bodyPr/>
          <a:lstStyle/>
          <a:p>
            <a:r>
              <a:rPr lang="en-US" dirty="0"/>
              <a:t>Smooth return to working onsite at JLab</a:t>
            </a:r>
          </a:p>
          <a:p>
            <a:endParaRPr lang="en-US" sz="800" dirty="0"/>
          </a:p>
          <a:p>
            <a:r>
              <a:rPr lang="en-US" dirty="0"/>
              <a:t>Continue executing contracts for procured components</a:t>
            </a:r>
          </a:p>
          <a:p>
            <a:endParaRPr lang="en-US" sz="800" dirty="0"/>
          </a:p>
          <a:p>
            <a:r>
              <a:rPr lang="en-US" dirty="0"/>
              <a:t>Receive majority of components for 8</a:t>
            </a:r>
            <a:r>
              <a:rPr lang="en-US" baseline="30000" dirty="0"/>
              <a:t>th</a:t>
            </a:r>
            <a:r>
              <a:rPr lang="en-US" dirty="0"/>
              <a:t> </a:t>
            </a:r>
            <a:r>
              <a:rPr lang="en-US" dirty="0" err="1"/>
              <a:t>cryomodule</a:t>
            </a:r>
            <a:endParaRPr lang="en-US" dirty="0"/>
          </a:p>
          <a:p>
            <a:endParaRPr lang="en-US" sz="800" dirty="0"/>
          </a:p>
          <a:p>
            <a:r>
              <a:rPr lang="en-US" dirty="0"/>
              <a:t>Receive and test remainder of cavities</a:t>
            </a:r>
          </a:p>
          <a:p>
            <a:endParaRPr lang="en-US" sz="800" dirty="0"/>
          </a:p>
          <a:p>
            <a:r>
              <a:rPr lang="en-US" dirty="0"/>
              <a:t>Assemble 8 cavity strings</a:t>
            </a:r>
          </a:p>
          <a:p>
            <a:endParaRPr lang="en-US" sz="800" dirty="0"/>
          </a:p>
          <a:p>
            <a:r>
              <a:rPr lang="en-US" dirty="0"/>
              <a:t>Assemble and deliver 4 </a:t>
            </a:r>
            <a:r>
              <a:rPr lang="en-US" dirty="0" err="1"/>
              <a:t>cryomodules</a:t>
            </a:r>
            <a:r>
              <a:rPr lang="en-US" dirty="0"/>
              <a:t> to ORNL</a:t>
            </a:r>
          </a:p>
          <a:p>
            <a:endParaRPr lang="en-US" sz="800" dirty="0"/>
          </a:p>
        </p:txBody>
      </p:sp>
      <p:sp>
        <p:nvSpPr>
          <p:cNvPr id="4" name="Rectangle: Rounded Corners 3">
            <a:extLst>
              <a:ext uri="{FF2B5EF4-FFF2-40B4-BE49-F238E27FC236}">
                <a16:creationId xmlns:a16="http://schemas.microsoft.com/office/drawing/2014/main" id="{D3BDDBF5-C37B-4059-88E5-57F0384863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1322863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48054" y="950976"/>
            <a:ext cx="11591545" cy="5358384"/>
          </a:xfrm>
        </p:spPr>
        <p:txBody>
          <a:bodyPr/>
          <a:lstStyle/>
          <a:p>
            <a:pPr>
              <a:spcAft>
                <a:spcPts val="600"/>
              </a:spcAft>
            </a:pPr>
            <a:r>
              <a:rPr lang="en-US" dirty="0"/>
              <a:t>The partnership between SNS and </a:t>
            </a:r>
            <a:r>
              <a:rPr lang="en-US" dirty="0" err="1"/>
              <a:t>JLab</a:t>
            </a:r>
            <a:r>
              <a:rPr lang="en-US" dirty="0"/>
              <a:t> is working well</a:t>
            </a:r>
          </a:p>
          <a:p>
            <a:pPr>
              <a:spcAft>
                <a:spcPts val="600"/>
              </a:spcAft>
            </a:pPr>
            <a:r>
              <a:rPr lang="en-US" dirty="0"/>
              <a:t>The division of responsibilities and scope is well understood</a:t>
            </a:r>
          </a:p>
          <a:p>
            <a:pPr lvl="1">
              <a:spcAft>
                <a:spcPts val="600"/>
              </a:spcAft>
            </a:pPr>
            <a:r>
              <a:rPr lang="en-US" dirty="0"/>
              <a:t>Shipping tests have been completed successfully</a:t>
            </a:r>
          </a:p>
          <a:p>
            <a:pPr lvl="1">
              <a:spcAft>
                <a:spcPts val="600"/>
              </a:spcAft>
            </a:pPr>
            <a:r>
              <a:rPr lang="en-US" dirty="0"/>
              <a:t>Procurement effort for the first 7 CMs is nearly complete</a:t>
            </a:r>
          </a:p>
          <a:p>
            <a:pPr lvl="1">
              <a:spcAft>
                <a:spcPts val="600"/>
              </a:spcAft>
            </a:pPr>
            <a:r>
              <a:rPr lang="en-US" dirty="0"/>
              <a:t>Procurement effort for the 8</a:t>
            </a:r>
            <a:r>
              <a:rPr lang="en-US" baseline="30000" dirty="0"/>
              <a:t>th</a:t>
            </a:r>
            <a:r>
              <a:rPr lang="en-US" dirty="0"/>
              <a:t> CM has kicked off</a:t>
            </a:r>
          </a:p>
          <a:p>
            <a:pPr lvl="1">
              <a:spcAft>
                <a:spcPts val="600"/>
              </a:spcAft>
            </a:pPr>
            <a:r>
              <a:rPr lang="en-US" dirty="0"/>
              <a:t>Cavity qualification is more than 50% complete</a:t>
            </a:r>
          </a:p>
          <a:p>
            <a:pPr lvl="1">
              <a:spcAft>
                <a:spcPts val="600"/>
              </a:spcAft>
            </a:pPr>
            <a:r>
              <a:rPr lang="en-US" dirty="0" err="1"/>
              <a:t>Cryomodule</a:t>
            </a:r>
            <a:r>
              <a:rPr lang="en-US" dirty="0"/>
              <a:t> assembly effort has ramped up</a:t>
            </a:r>
          </a:p>
          <a:p>
            <a:pPr>
              <a:spcAft>
                <a:spcPts val="600"/>
              </a:spcAft>
            </a:pPr>
            <a:endParaRPr lang="en-US" dirty="0"/>
          </a:p>
        </p:txBody>
      </p:sp>
    </p:spTree>
    <p:extLst>
      <p:ext uri="{BB962C8B-B14F-4D97-AF65-F5344CB8AC3E}">
        <p14:creationId xmlns:p14="http://schemas.microsoft.com/office/powerpoint/2010/main" val="114911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448055" y="950976"/>
            <a:ext cx="10993471" cy="5358384"/>
          </a:xfrm>
        </p:spPr>
        <p:txBody>
          <a:bodyPr/>
          <a:lstStyle/>
          <a:p>
            <a:r>
              <a:rPr lang="en-US" dirty="0"/>
              <a:t>Special Thanks – M. Wiseman, K. Wilson, N. </a:t>
            </a:r>
            <a:r>
              <a:rPr lang="en-US" dirty="0" err="1"/>
              <a:t>Huque</a:t>
            </a:r>
            <a:r>
              <a:rPr lang="en-US" dirty="0"/>
              <a:t>, T. Reilly, L. </a:t>
            </a:r>
            <a:r>
              <a:rPr lang="en-US" dirty="0" err="1"/>
              <a:t>Loewus</a:t>
            </a:r>
            <a:r>
              <a:rPr lang="en-US" dirty="0"/>
              <a:t>, P. </a:t>
            </a:r>
            <a:r>
              <a:rPr lang="en-US" dirty="0" err="1"/>
              <a:t>Dhakal</a:t>
            </a:r>
            <a:r>
              <a:rPr lang="en-US" dirty="0"/>
              <a:t>, T. </a:t>
            </a:r>
            <a:r>
              <a:rPr lang="en-US" dirty="0" err="1"/>
              <a:t>Ganey</a:t>
            </a:r>
            <a:endParaRPr lang="en-US" dirty="0"/>
          </a:p>
          <a:p>
            <a:r>
              <a:rPr lang="en-US" dirty="0"/>
              <a:t>JLab colleagues</a:t>
            </a:r>
          </a:p>
          <a:p>
            <a:r>
              <a:rPr lang="en-US" dirty="0"/>
              <a:t>SNS PPU Project Team at ORNL</a:t>
            </a:r>
          </a:p>
        </p:txBody>
      </p:sp>
      <p:pic>
        <p:nvPicPr>
          <p:cNvPr id="4" name="Picture 3" descr="M:\SNS_PPU\Procurement\PICTURES-VIDEOS\Vacuum Vessel\Progress pics 7-7-2021\leak test #3.png"/>
          <p:cNvPicPr>
            <a:picLocks noChangeAspect="1"/>
          </p:cNvPicPr>
          <p:nvPr/>
        </p:nvPicPr>
        <p:blipFill rotWithShape="1">
          <a:blip r:embed="rId2" cstate="screen">
            <a:extLst>
              <a:ext uri="{28A0092B-C50C-407E-A947-70E740481C1C}">
                <a14:useLocalDpi xmlns:a14="http://schemas.microsoft.com/office/drawing/2010/main" val="0"/>
              </a:ext>
            </a:extLst>
          </a:blip>
          <a:srcRect l="12030" t="17061" r="19176" b="15637"/>
          <a:stretch/>
        </p:blipFill>
        <p:spPr bwMode="auto">
          <a:xfrm>
            <a:off x="6895749" y="3053526"/>
            <a:ext cx="4237826" cy="31108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8488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Questions?</a:t>
            </a:r>
          </a:p>
          <a:p>
            <a:endParaRPr lang="en-US" dirty="0"/>
          </a:p>
        </p:txBody>
      </p:sp>
    </p:spTree>
    <p:extLst>
      <p:ext uri="{BB962C8B-B14F-4D97-AF65-F5344CB8AC3E}">
        <p14:creationId xmlns:p14="http://schemas.microsoft.com/office/powerpoint/2010/main" val="1373205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480131"/>
          </a:xfrm>
        </p:spPr>
        <p:txBody>
          <a:bodyPr/>
          <a:lstStyle/>
          <a:p>
            <a:r>
              <a:rPr lang="en-US" sz="2800" dirty="0"/>
              <a:t>Sub-Contracting Officer’s Technical Representative (SOTR)</a:t>
            </a:r>
          </a:p>
        </p:txBody>
      </p:sp>
      <p:sp>
        <p:nvSpPr>
          <p:cNvPr id="3" name="Content Placeholder 2"/>
          <p:cNvSpPr>
            <a:spLocks noGrp="1"/>
          </p:cNvSpPr>
          <p:nvPr>
            <p:ph idx="1"/>
          </p:nvPr>
        </p:nvSpPr>
        <p:spPr/>
        <p:txBody>
          <a:bodyPr>
            <a:normAutofit fontScale="92500" lnSpcReduction="20000"/>
          </a:bodyPr>
          <a:lstStyle/>
          <a:p>
            <a:r>
              <a:rPr lang="en-US" dirty="0"/>
              <a:t>Important Role / Responsibility</a:t>
            </a:r>
          </a:p>
          <a:p>
            <a:pPr lvl="1"/>
            <a:r>
              <a:rPr lang="en-US" dirty="0"/>
              <a:t>“Glue” between design, prototyping, procurement and assembly phases</a:t>
            </a:r>
          </a:p>
          <a:p>
            <a:pPr lvl="1"/>
            <a:r>
              <a:rPr lang="en-US" dirty="0"/>
              <a:t>Technical expertise for sub-system components</a:t>
            </a:r>
          </a:p>
          <a:p>
            <a:pPr lvl="1"/>
            <a:r>
              <a:rPr lang="en-US" dirty="0"/>
              <a:t>Achievable for “moderate sized” projects</a:t>
            </a:r>
          </a:p>
          <a:p>
            <a:r>
              <a:rPr lang="en-US" dirty="0"/>
              <a:t>Design Phase</a:t>
            </a:r>
          </a:p>
          <a:p>
            <a:pPr lvl="1"/>
            <a:r>
              <a:rPr lang="en-US" dirty="0"/>
              <a:t>Develops technical specifications from higher level requirements</a:t>
            </a:r>
          </a:p>
          <a:p>
            <a:pPr lvl="1"/>
            <a:r>
              <a:rPr lang="en-US" dirty="0"/>
              <a:t>Prepares drawings and supporting technical documents</a:t>
            </a:r>
          </a:p>
          <a:p>
            <a:r>
              <a:rPr lang="en-US" dirty="0"/>
              <a:t>Prototyping Phase</a:t>
            </a:r>
          </a:p>
          <a:p>
            <a:pPr lvl="1"/>
            <a:r>
              <a:rPr lang="en-US" dirty="0"/>
              <a:t>Procures prototypes from industry/partner labs</a:t>
            </a:r>
          </a:p>
          <a:p>
            <a:pPr lvl="1"/>
            <a:r>
              <a:rPr lang="en-US" dirty="0"/>
              <a:t>Participates in prototype development and testing</a:t>
            </a:r>
          </a:p>
          <a:p>
            <a:pPr lvl="1"/>
            <a:r>
              <a:rPr lang="en-US" dirty="0"/>
              <a:t>Feeds forward experience into production process</a:t>
            </a:r>
          </a:p>
          <a:p>
            <a:r>
              <a:rPr lang="en-US" dirty="0"/>
              <a:t>Production Procurement Phase</a:t>
            </a:r>
          </a:p>
          <a:p>
            <a:pPr lvl="1"/>
            <a:r>
              <a:rPr lang="en-US" dirty="0"/>
              <a:t>Provides technical leadership and point of contact with manufacturer</a:t>
            </a:r>
          </a:p>
          <a:p>
            <a:r>
              <a:rPr lang="en-US" dirty="0"/>
              <a:t>Assembly/Integration</a:t>
            </a:r>
          </a:p>
          <a:p>
            <a:pPr lvl="1"/>
            <a:r>
              <a:rPr lang="en-US" dirty="0"/>
              <a:t>Provides sustaining engineering during manufacturing</a:t>
            </a:r>
          </a:p>
          <a:p>
            <a:pPr lvl="1"/>
            <a:r>
              <a:rPr lang="en-US" dirty="0"/>
              <a:t>Technical judgment to resolve non-conformances</a:t>
            </a:r>
          </a:p>
          <a:p>
            <a:endParaRPr lang="en-US" dirty="0"/>
          </a:p>
        </p:txBody>
      </p:sp>
      <p:sp>
        <p:nvSpPr>
          <p:cNvPr id="4" name="Rectangle: Rounded Corners 3">
            <a:extLst>
              <a:ext uri="{FF2B5EF4-FFF2-40B4-BE49-F238E27FC236}">
                <a16:creationId xmlns:a16="http://schemas.microsoft.com/office/drawing/2014/main" id="{E5C0FF6A-2996-4BC7-922D-81BC679F9FDF}"/>
              </a:ext>
            </a:extLst>
          </p:cNvPr>
          <p:cNvSpPr/>
          <p:nvPr/>
        </p:nvSpPr>
        <p:spPr>
          <a:xfrm>
            <a:off x="10223705" y="1779888"/>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1361864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Cavities and FPCs</a:t>
            </a:r>
          </a:p>
        </p:txBody>
      </p:sp>
      <p:sp>
        <p:nvSpPr>
          <p:cNvPr id="3" name="Content Placeholder 2"/>
          <p:cNvSpPr>
            <a:spLocks noGrp="1"/>
          </p:cNvSpPr>
          <p:nvPr>
            <p:ph idx="1"/>
          </p:nvPr>
        </p:nvSpPr>
        <p:spPr/>
        <p:txBody>
          <a:bodyPr/>
          <a:lstStyle/>
          <a:p>
            <a:r>
              <a:rPr lang="en-US" sz="2400" dirty="0"/>
              <a:t>805 MHz Cavities, FPC inner conductor with window, and FPC outer conductor are provided by SNS</a:t>
            </a:r>
          </a:p>
          <a:p>
            <a:r>
              <a:rPr lang="en-US" sz="2400" dirty="0"/>
              <a:t>30 Cavities will arrive from the vendor ready for VTA testing</a:t>
            </a:r>
          </a:p>
          <a:p>
            <a:r>
              <a:rPr lang="en-US" sz="2400" dirty="0"/>
              <a:t>The FPC inner and outer conductor will be RF vacuum conditioned at SNS and delivered to JLab ready to install in a cavity string</a:t>
            </a:r>
          </a:p>
        </p:txBody>
      </p:sp>
      <p:grpSp>
        <p:nvGrpSpPr>
          <p:cNvPr id="8" name="Group 7"/>
          <p:cNvGrpSpPr/>
          <p:nvPr/>
        </p:nvGrpSpPr>
        <p:grpSpPr>
          <a:xfrm>
            <a:off x="5334520" y="3114118"/>
            <a:ext cx="6555913" cy="3093554"/>
            <a:chOff x="4122753" y="3114118"/>
            <a:chExt cx="4916935" cy="3093554"/>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2753" y="3114118"/>
              <a:ext cx="4916935" cy="2799138"/>
            </a:xfrm>
            <a:prstGeom prst="rect">
              <a:avLst/>
            </a:prstGeom>
          </p:spPr>
        </p:pic>
        <p:sp>
          <p:nvSpPr>
            <p:cNvPr id="7" name="TextBox 6"/>
            <p:cNvSpPr txBox="1"/>
            <p:nvPr/>
          </p:nvSpPr>
          <p:spPr>
            <a:xfrm>
              <a:off x="6490007" y="5930673"/>
              <a:ext cx="2405154" cy="276999"/>
            </a:xfrm>
            <a:prstGeom prst="rect">
              <a:avLst/>
            </a:prstGeom>
            <a:noFill/>
          </p:spPr>
          <p:txBody>
            <a:bodyPr wrap="square" rtlCol="0">
              <a:spAutoFit/>
            </a:bodyPr>
            <a:lstStyle/>
            <a:p>
              <a:r>
                <a:rPr lang="en-US" sz="1200" dirty="0"/>
                <a:t>J. Mammosser TTC presentation</a:t>
              </a:r>
            </a:p>
          </p:txBody>
        </p:sp>
      </p:grpSp>
      <p:grpSp>
        <p:nvGrpSpPr>
          <p:cNvPr id="10" name="Group 9"/>
          <p:cNvGrpSpPr/>
          <p:nvPr/>
        </p:nvGrpSpPr>
        <p:grpSpPr>
          <a:xfrm>
            <a:off x="945136" y="3476947"/>
            <a:ext cx="4389383" cy="2653556"/>
            <a:chOff x="308919" y="3492273"/>
            <a:chExt cx="3691970" cy="2653556"/>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783" y="3492273"/>
              <a:ext cx="3570106" cy="2281646"/>
            </a:xfrm>
            <a:prstGeom prst="rect">
              <a:avLst/>
            </a:prstGeom>
          </p:spPr>
        </p:pic>
        <p:sp>
          <p:nvSpPr>
            <p:cNvPr id="9" name="TextBox 8"/>
            <p:cNvSpPr txBox="1"/>
            <p:nvPr/>
          </p:nvSpPr>
          <p:spPr>
            <a:xfrm>
              <a:off x="308919" y="5407165"/>
              <a:ext cx="2801674" cy="738664"/>
            </a:xfrm>
            <a:prstGeom prst="rect">
              <a:avLst/>
            </a:prstGeom>
            <a:noFill/>
          </p:spPr>
          <p:txBody>
            <a:bodyPr wrap="square" rtlCol="0">
              <a:spAutoFit/>
            </a:bodyPr>
            <a:lstStyle/>
            <a:p>
              <a:r>
                <a:rPr lang="en-US" sz="1400" dirty="0"/>
                <a:t>High Beta cavity with flanges assembly from vendor</a:t>
              </a:r>
            </a:p>
            <a:p>
              <a:r>
                <a:rPr lang="en-US" sz="1400" dirty="0"/>
                <a:t>104211800-M8U-8330-A001 </a:t>
              </a:r>
            </a:p>
          </p:txBody>
        </p:sp>
      </p:grpSp>
      <p:sp>
        <p:nvSpPr>
          <p:cNvPr id="11" name="Rectangle: Rounded Corners 3">
            <a:extLst>
              <a:ext uri="{FF2B5EF4-FFF2-40B4-BE49-F238E27FC236}">
                <a16:creationId xmlns:a16="http://schemas.microsoft.com/office/drawing/2014/main" id="{D16D645E-69B6-4527-AF2A-D3F76FEFAB0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96801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Space Frame &amp; Thermal Shield Assembly</a:t>
            </a:r>
          </a:p>
        </p:txBody>
      </p:sp>
      <p:sp>
        <p:nvSpPr>
          <p:cNvPr id="3" name="Content Placeholder 2"/>
          <p:cNvSpPr>
            <a:spLocks noGrp="1"/>
          </p:cNvSpPr>
          <p:nvPr>
            <p:ph idx="1"/>
          </p:nvPr>
        </p:nvSpPr>
        <p:spPr>
          <a:xfrm>
            <a:off x="448055" y="950976"/>
            <a:ext cx="8196483" cy="5358384"/>
          </a:xfrm>
        </p:spPr>
        <p:txBody>
          <a:bodyPr/>
          <a:lstStyle/>
          <a:p>
            <a:r>
              <a:rPr lang="en-US" sz="2400" dirty="0"/>
              <a:t>Thermal shield installed in spaceframe</a:t>
            </a:r>
          </a:p>
          <a:p>
            <a:r>
              <a:rPr lang="en-US" sz="2400" dirty="0"/>
              <a:t>MLI (not shown)</a:t>
            </a:r>
          </a:p>
          <a:p>
            <a:r>
              <a:rPr lang="en-US" sz="2400" dirty="0"/>
              <a:t>Cavity string aligned in space frame using nitronic rods</a:t>
            </a:r>
          </a:p>
          <a:p>
            <a:r>
              <a:rPr lang="en-US" sz="2400" dirty="0"/>
              <a:t>Warm magnetic shield around space frame </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5399" y="837419"/>
            <a:ext cx="3075979" cy="2227433"/>
          </a:xfrm>
          <a:prstGeom prst="rect">
            <a:avLst/>
          </a:prstGeom>
        </p:spPr>
      </p:pic>
      <p:cxnSp>
        <p:nvCxnSpPr>
          <p:cNvPr id="21" name="Straight Arrow Connector 20"/>
          <p:cNvCxnSpPr>
            <a:cxnSpLocks/>
          </p:cNvCxnSpPr>
          <p:nvPr/>
        </p:nvCxnSpPr>
        <p:spPr>
          <a:xfrm flipV="1">
            <a:off x="7704498" y="2048581"/>
            <a:ext cx="1788658" cy="11095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303089" y="2987470"/>
            <a:ext cx="11490297" cy="3459456"/>
            <a:chOff x="227316" y="2987470"/>
            <a:chExt cx="8617723" cy="3459456"/>
          </a:xfrm>
        </p:grpSpPr>
        <p:pic>
          <p:nvPicPr>
            <p:cNvPr id="6" name="Picture 3" descr="M:\srfdpt\Henry-2010\SNS PPU\images 31jan19\sfts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038" y="3134553"/>
              <a:ext cx="8382001" cy="204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M:\srfdpt\Henry-2010\SNS PPU\images 31jan19\sfts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919" y="4604623"/>
              <a:ext cx="8467726" cy="1842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3758" y="3000526"/>
              <a:ext cx="13633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Spaceframe</a:t>
              </a:r>
            </a:p>
          </p:txBody>
        </p:sp>
        <p:cxnSp>
          <p:nvCxnSpPr>
            <p:cNvPr id="10" name="Straight Arrow Connector 9"/>
            <p:cNvCxnSpPr/>
            <p:nvPr/>
          </p:nvCxnSpPr>
          <p:spPr>
            <a:xfrm>
              <a:off x="1507787" y="3369858"/>
              <a:ext cx="311285" cy="2099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87175" y="3008008"/>
              <a:ext cx="166129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Nitronic rods</a:t>
              </a:r>
            </a:p>
          </p:txBody>
        </p:sp>
        <p:sp>
          <p:nvSpPr>
            <p:cNvPr id="14" name="TextBox 13"/>
            <p:cNvSpPr txBox="1"/>
            <p:nvPr/>
          </p:nvSpPr>
          <p:spPr>
            <a:xfrm>
              <a:off x="227316" y="4516762"/>
              <a:ext cx="108923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Magnetic shield</a:t>
              </a:r>
            </a:p>
          </p:txBody>
        </p:sp>
        <p:sp>
          <p:nvSpPr>
            <p:cNvPr id="15" name="TextBox 14"/>
            <p:cNvSpPr txBox="1"/>
            <p:nvPr/>
          </p:nvSpPr>
          <p:spPr>
            <a:xfrm>
              <a:off x="2468191" y="2987470"/>
              <a:ext cx="162199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Thermal shield</a:t>
              </a:r>
            </a:p>
          </p:txBody>
        </p:sp>
        <p:cxnSp>
          <p:nvCxnSpPr>
            <p:cNvPr id="16" name="Straight Arrow Connector 15"/>
            <p:cNvCxnSpPr/>
            <p:nvPr/>
          </p:nvCxnSpPr>
          <p:spPr>
            <a:xfrm>
              <a:off x="3507259" y="3262047"/>
              <a:ext cx="471085" cy="6137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778373" y="3158156"/>
              <a:ext cx="846163" cy="3166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93896" y="4752067"/>
              <a:ext cx="458375" cy="2099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7" name="Rectangle: Rounded Corners 3">
            <a:extLst>
              <a:ext uri="{FF2B5EF4-FFF2-40B4-BE49-F238E27FC236}">
                <a16:creationId xmlns:a16="http://schemas.microsoft.com/office/drawing/2014/main" id="{D16D645E-69B6-4527-AF2A-D3F76FEFAB0A}"/>
              </a:ext>
            </a:extLst>
          </p:cNvPr>
          <p:cNvSpPr/>
          <p:nvPr/>
        </p:nvSpPr>
        <p:spPr>
          <a:xfrm>
            <a:off x="10386174"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1</a:t>
            </a:r>
          </a:p>
        </p:txBody>
      </p:sp>
    </p:spTree>
    <p:extLst>
      <p:ext uri="{BB962C8B-B14F-4D97-AF65-F5344CB8AC3E}">
        <p14:creationId xmlns:p14="http://schemas.microsoft.com/office/powerpoint/2010/main" val="385125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Room Assembly</a:t>
            </a:r>
          </a:p>
        </p:txBody>
      </p:sp>
      <p:sp>
        <p:nvSpPr>
          <p:cNvPr id="3" name="Content Placeholder 2"/>
          <p:cNvSpPr>
            <a:spLocks noGrp="1"/>
          </p:cNvSpPr>
          <p:nvPr>
            <p:ph idx="1"/>
          </p:nvPr>
        </p:nvSpPr>
        <p:spPr/>
        <p:txBody>
          <a:bodyPr>
            <a:normAutofit/>
          </a:bodyPr>
          <a:lstStyle/>
          <a:p>
            <a:r>
              <a:rPr lang="en-US" sz="2000" dirty="0"/>
              <a:t>Cavities are installed in helium vessel at JLab</a:t>
            </a:r>
          </a:p>
          <a:p>
            <a:r>
              <a:rPr lang="en-US" sz="2000" dirty="0"/>
              <a:t>Four Cavity with helium vessel to a string</a:t>
            </a:r>
          </a:p>
          <a:p>
            <a:pPr lvl="1"/>
            <a:r>
              <a:rPr lang="en-US" sz="1800" dirty="0"/>
              <a:t> </a:t>
            </a:r>
            <a:r>
              <a:rPr lang="en-US" sz="1800" dirty="0">
                <a:solidFill>
                  <a:srgbClr val="0070C0"/>
                </a:solidFill>
              </a:rPr>
              <a:t>One with liquid level probes </a:t>
            </a:r>
          </a:p>
          <a:p>
            <a:r>
              <a:rPr lang="en-US" sz="2000" dirty="0"/>
              <a:t>FPC assembly</a:t>
            </a:r>
          </a:p>
          <a:p>
            <a:r>
              <a:rPr lang="en-US" sz="2000" dirty="0"/>
              <a:t>Field Probes</a:t>
            </a:r>
          </a:p>
          <a:p>
            <a:r>
              <a:rPr lang="en-US" sz="2000" dirty="0"/>
              <a:t>Beamline bellows between cavities</a:t>
            </a:r>
          </a:p>
          <a:p>
            <a:r>
              <a:rPr lang="en-US" sz="2000" dirty="0"/>
              <a:t>Metal seal gate valves at ends</a:t>
            </a:r>
          </a:p>
          <a:p>
            <a:r>
              <a:rPr lang="en-US" sz="2000" dirty="0"/>
              <a:t>Warm to cold transition bellows</a:t>
            </a:r>
          </a:p>
          <a:p>
            <a:pPr lvl="1"/>
            <a:r>
              <a:rPr lang="en-US" sz="1800" dirty="0">
                <a:solidFill>
                  <a:srgbClr val="0070C0"/>
                </a:solidFill>
              </a:rPr>
              <a:t>Temporary vacuum pumping on the return end (not shown)</a:t>
            </a:r>
          </a:p>
          <a:p>
            <a:endParaRPr lang="en-US" dirty="0"/>
          </a:p>
        </p:txBody>
      </p:sp>
      <p:grpSp>
        <p:nvGrpSpPr>
          <p:cNvPr id="26" name="Group 25"/>
          <p:cNvGrpSpPr/>
          <p:nvPr/>
        </p:nvGrpSpPr>
        <p:grpSpPr>
          <a:xfrm>
            <a:off x="337407" y="3958247"/>
            <a:ext cx="11854593" cy="2270596"/>
            <a:chOff x="89410" y="4089097"/>
            <a:chExt cx="9027351" cy="2452013"/>
          </a:xfrm>
        </p:grpSpPr>
        <p:pic>
          <p:nvPicPr>
            <p:cNvPr id="7" name="Picture 3" descr="M:\srfdpt\Henry-2010\SNS PPU\images 31jan19\clean room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410" y="4265056"/>
              <a:ext cx="8754540" cy="1722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80498" y="5650391"/>
              <a:ext cx="1444395" cy="69797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Beam line bellows</a:t>
              </a:r>
            </a:p>
          </p:txBody>
        </p:sp>
        <p:cxnSp>
          <p:nvCxnSpPr>
            <p:cNvPr id="9" name="Straight Arrow Connector 8"/>
            <p:cNvCxnSpPr>
              <a:stCxn id="8" idx="0"/>
            </p:cNvCxnSpPr>
            <p:nvPr/>
          </p:nvCxnSpPr>
          <p:spPr>
            <a:xfrm flipV="1">
              <a:off x="4402696" y="5176210"/>
              <a:ext cx="63984" cy="4741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9582" y="5635295"/>
              <a:ext cx="1923918" cy="69797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Warm to cold beam line bellows</a:t>
              </a:r>
            </a:p>
          </p:txBody>
        </p:sp>
        <p:sp>
          <p:nvSpPr>
            <p:cNvPr id="13" name="TextBox 12"/>
            <p:cNvSpPr txBox="1"/>
            <p:nvPr/>
          </p:nvSpPr>
          <p:spPr>
            <a:xfrm>
              <a:off x="7192843" y="5544007"/>
              <a:ext cx="1923918" cy="99710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Warm to cold beam line bellows w Ion pump</a:t>
              </a:r>
            </a:p>
          </p:txBody>
        </p:sp>
        <p:cxnSp>
          <p:nvCxnSpPr>
            <p:cNvPr id="14" name="Straight Arrow Connector 13"/>
            <p:cNvCxnSpPr/>
            <p:nvPr/>
          </p:nvCxnSpPr>
          <p:spPr>
            <a:xfrm flipV="1">
              <a:off x="8510408" y="5161113"/>
              <a:ext cx="63984" cy="4741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61329" y="5186821"/>
              <a:ext cx="63984" cy="4741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35960" y="4089097"/>
              <a:ext cx="1444395" cy="3988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Gate valve</a:t>
              </a:r>
            </a:p>
          </p:txBody>
        </p:sp>
        <p:cxnSp>
          <p:nvCxnSpPr>
            <p:cNvPr id="17" name="Straight Arrow Connector 16"/>
            <p:cNvCxnSpPr>
              <a:stCxn id="16" idx="2"/>
            </p:cNvCxnSpPr>
            <p:nvPr/>
          </p:nvCxnSpPr>
          <p:spPr>
            <a:xfrm>
              <a:off x="8258157" y="4487938"/>
              <a:ext cx="136406" cy="2967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3036" y="5987810"/>
              <a:ext cx="1444395" cy="3988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FPC assembly</a:t>
              </a:r>
            </a:p>
          </p:txBody>
        </p:sp>
        <p:cxnSp>
          <p:nvCxnSpPr>
            <p:cNvPr id="20" name="Straight Arrow Connector 19"/>
            <p:cNvCxnSpPr/>
            <p:nvPr/>
          </p:nvCxnSpPr>
          <p:spPr>
            <a:xfrm flipV="1">
              <a:off x="5709684" y="5674792"/>
              <a:ext cx="153695" cy="330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310462" y="887078"/>
            <a:ext cx="4770241" cy="2740389"/>
            <a:chOff x="5482846" y="887077"/>
            <a:chExt cx="3577681" cy="2740389"/>
          </a:xfrm>
        </p:grpSpPr>
        <p:grpSp>
          <p:nvGrpSpPr>
            <p:cNvPr id="25" name="Group 24"/>
            <p:cNvGrpSpPr/>
            <p:nvPr/>
          </p:nvGrpSpPr>
          <p:grpSpPr>
            <a:xfrm>
              <a:off x="5482846" y="1238469"/>
              <a:ext cx="3577681" cy="2388997"/>
              <a:chOff x="5195616" y="1238469"/>
              <a:chExt cx="3577681" cy="2388997"/>
            </a:xfrm>
          </p:grpSpPr>
          <p:pic>
            <p:nvPicPr>
              <p:cNvPr id="6" name="Picture 4" descr="M:\srfdpt\Henry-2010\SNS PPU\images 31jan19\heve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54320" y="1238469"/>
                <a:ext cx="3418977" cy="17962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92683" y="2981135"/>
                <a:ext cx="175808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Cavity in helium vessel (24” OD)</a:t>
                </a:r>
              </a:p>
            </p:txBody>
          </p:sp>
          <p:sp>
            <p:nvSpPr>
              <p:cNvPr id="23" name="TextBox 22"/>
              <p:cNvSpPr txBox="1"/>
              <p:nvPr/>
            </p:nvSpPr>
            <p:spPr>
              <a:xfrm>
                <a:off x="5195616" y="2564100"/>
                <a:ext cx="12052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Field Probe</a:t>
                </a:r>
              </a:p>
            </p:txBody>
          </p:sp>
          <p:cxnSp>
            <p:nvCxnSpPr>
              <p:cNvPr id="24" name="Straight Arrow Connector 23"/>
              <p:cNvCxnSpPr/>
              <p:nvPr/>
            </p:nvCxnSpPr>
            <p:spPr>
              <a:xfrm flipV="1">
                <a:off x="5555527" y="2301736"/>
                <a:ext cx="153695" cy="330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p:cNvCxnSpPr/>
            <p:nvPr/>
          </p:nvCxnSpPr>
          <p:spPr>
            <a:xfrm>
              <a:off x="5780618" y="1220954"/>
              <a:ext cx="3145564"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067" y="887077"/>
              <a:ext cx="85594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1.29 m</a:t>
              </a:r>
            </a:p>
          </p:txBody>
        </p:sp>
      </p:grpSp>
      <p:sp>
        <p:nvSpPr>
          <p:cNvPr id="28" name="Rectangle: Rounded Corners 6">
            <a:extLst>
              <a:ext uri="{FF2B5EF4-FFF2-40B4-BE49-F238E27FC236}">
                <a16:creationId xmlns:a16="http://schemas.microsoft.com/office/drawing/2014/main" id="{11104C44-87CF-4B56-8209-68D8C33ED21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1</a:t>
            </a:r>
          </a:p>
        </p:txBody>
      </p:sp>
    </p:spTree>
    <p:extLst>
      <p:ext uri="{BB962C8B-B14F-4D97-AF65-F5344CB8AC3E}">
        <p14:creationId xmlns:p14="http://schemas.microsoft.com/office/powerpoint/2010/main" val="3510760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Helium Circuits  (P&amp;ID  109100501-R8U 8200 P001)</a:t>
            </a:r>
          </a:p>
        </p:txBody>
      </p:sp>
      <p:sp>
        <p:nvSpPr>
          <p:cNvPr id="3" name="Content Placeholder 2"/>
          <p:cNvSpPr>
            <a:spLocks noGrp="1"/>
          </p:cNvSpPr>
          <p:nvPr>
            <p:ph idx="1"/>
          </p:nvPr>
        </p:nvSpPr>
        <p:spPr/>
        <p:txBody>
          <a:bodyPr>
            <a:normAutofit/>
          </a:bodyPr>
          <a:lstStyle/>
          <a:p>
            <a:pPr marL="0" indent="0">
              <a:buNone/>
            </a:pPr>
            <a:r>
              <a:rPr lang="en-US" sz="2000" dirty="0"/>
              <a:t>Simplified Version</a:t>
            </a:r>
          </a:p>
        </p:txBody>
      </p:sp>
      <p:grpSp>
        <p:nvGrpSpPr>
          <p:cNvPr id="6" name="Group 5"/>
          <p:cNvGrpSpPr/>
          <p:nvPr/>
        </p:nvGrpSpPr>
        <p:grpSpPr>
          <a:xfrm>
            <a:off x="385308" y="1319917"/>
            <a:ext cx="11299552" cy="4883319"/>
            <a:chOff x="288981" y="1319917"/>
            <a:chExt cx="8474664" cy="4883319"/>
          </a:xfrm>
        </p:grpSpPr>
        <p:grpSp>
          <p:nvGrpSpPr>
            <p:cNvPr id="70" name="Group 69"/>
            <p:cNvGrpSpPr/>
            <p:nvPr/>
          </p:nvGrpSpPr>
          <p:grpSpPr>
            <a:xfrm>
              <a:off x="288981" y="1319917"/>
              <a:ext cx="8474664" cy="4883319"/>
              <a:chOff x="288981" y="1319917"/>
              <a:chExt cx="8474664" cy="4883319"/>
            </a:xfrm>
          </p:grpSpPr>
          <p:grpSp>
            <p:nvGrpSpPr>
              <p:cNvPr id="55" name="Group 54"/>
              <p:cNvGrpSpPr/>
              <p:nvPr/>
            </p:nvGrpSpPr>
            <p:grpSpPr>
              <a:xfrm>
                <a:off x="292183" y="1319917"/>
                <a:ext cx="8213956" cy="4883319"/>
                <a:chOff x="292183" y="1319917"/>
                <a:chExt cx="8213956" cy="4883319"/>
              </a:xfrm>
            </p:grpSpPr>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733" y="1319917"/>
                  <a:ext cx="6840305" cy="4883319"/>
                </a:xfrm>
                <a:prstGeom prst="rect">
                  <a:avLst/>
                </a:prstGeom>
              </p:spPr>
            </p:pic>
            <p:sp>
              <p:nvSpPr>
                <p:cNvPr id="42" name="TextBox 41"/>
                <p:cNvSpPr txBox="1"/>
                <p:nvPr/>
              </p:nvSpPr>
              <p:spPr>
                <a:xfrm>
                  <a:off x="769654" y="3119421"/>
                  <a:ext cx="416257" cy="369332"/>
                </a:xfrm>
                <a:prstGeom prst="rect">
                  <a:avLst/>
                </a:prstGeom>
                <a:solidFill>
                  <a:schemeClr val="bg1"/>
                </a:solidFill>
              </p:spPr>
              <p:txBody>
                <a:bodyPr wrap="square" rtlCol="0">
                  <a:spAutoFit/>
                </a:bodyPr>
                <a:lstStyle/>
                <a:p>
                  <a:r>
                    <a:rPr lang="en-US" sz="900" dirty="0"/>
                    <a:t>185 PSIG</a:t>
                  </a:r>
                </a:p>
              </p:txBody>
            </p:sp>
            <p:sp>
              <p:nvSpPr>
                <p:cNvPr id="43" name="TextBox 42"/>
                <p:cNvSpPr txBox="1"/>
                <p:nvPr/>
              </p:nvSpPr>
              <p:spPr>
                <a:xfrm>
                  <a:off x="7756589" y="4143641"/>
                  <a:ext cx="709994" cy="230832"/>
                </a:xfrm>
                <a:prstGeom prst="rect">
                  <a:avLst/>
                </a:prstGeom>
                <a:noFill/>
              </p:spPr>
              <p:txBody>
                <a:bodyPr wrap="square" rtlCol="0">
                  <a:spAutoFit/>
                </a:bodyPr>
                <a:lstStyle/>
                <a:p>
                  <a:r>
                    <a:rPr lang="en-US" sz="900" dirty="0"/>
                    <a:t>60 PSIA</a:t>
                  </a:r>
                </a:p>
              </p:txBody>
            </p:sp>
            <p:sp>
              <p:nvSpPr>
                <p:cNvPr id="44" name="TextBox 43"/>
                <p:cNvSpPr txBox="1"/>
                <p:nvPr/>
              </p:nvSpPr>
              <p:spPr>
                <a:xfrm>
                  <a:off x="7720349" y="3511551"/>
                  <a:ext cx="499768" cy="230832"/>
                </a:xfrm>
                <a:prstGeom prst="rect">
                  <a:avLst/>
                </a:prstGeom>
                <a:solidFill>
                  <a:schemeClr val="bg1"/>
                </a:solidFill>
              </p:spPr>
              <p:txBody>
                <a:bodyPr wrap="square" rtlCol="0">
                  <a:spAutoFit/>
                </a:bodyPr>
                <a:lstStyle/>
                <a:p>
                  <a:r>
                    <a:rPr lang="en-US" sz="900" dirty="0"/>
                    <a:t>17 PSID</a:t>
                  </a:r>
                </a:p>
              </p:txBody>
            </p:sp>
            <p:cxnSp>
              <p:nvCxnSpPr>
                <p:cNvPr id="45" name="Straight Arrow Connector 44"/>
                <p:cNvCxnSpPr/>
                <p:nvPr/>
              </p:nvCxnSpPr>
              <p:spPr>
                <a:xfrm flipH="1" flipV="1">
                  <a:off x="6932428" y="3256412"/>
                  <a:ext cx="863718" cy="95577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4" idx="1"/>
                </p:cNvCxnSpPr>
                <p:nvPr/>
              </p:nvCxnSpPr>
              <p:spPr>
                <a:xfrm flipH="1" flipV="1">
                  <a:off x="7167917" y="3216847"/>
                  <a:ext cx="552432" cy="41012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854080" y="2804687"/>
                  <a:ext cx="652059" cy="646331"/>
                </a:xfrm>
                <a:prstGeom prst="rect">
                  <a:avLst/>
                </a:prstGeom>
                <a:solidFill>
                  <a:schemeClr val="bg1"/>
                </a:solidFill>
              </p:spPr>
              <p:txBody>
                <a:bodyPr wrap="square" rtlCol="0">
                  <a:spAutoFit/>
                </a:bodyPr>
                <a:lstStyle/>
                <a:p>
                  <a:r>
                    <a:rPr lang="en-US" sz="1200" dirty="0"/>
                    <a:t>Cool down valve</a:t>
                  </a:r>
                </a:p>
              </p:txBody>
            </p:sp>
            <p:cxnSp>
              <p:nvCxnSpPr>
                <p:cNvPr id="48" name="Straight Arrow Connector 47"/>
                <p:cNvCxnSpPr>
                  <a:stCxn id="47" idx="1"/>
                </p:cNvCxnSpPr>
                <p:nvPr/>
              </p:nvCxnSpPr>
              <p:spPr>
                <a:xfrm flipH="1" flipV="1">
                  <a:off x="7389628" y="3106958"/>
                  <a:ext cx="464452" cy="2089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65551" y="4008521"/>
                  <a:ext cx="683185" cy="461665"/>
                </a:xfrm>
                <a:prstGeom prst="rect">
                  <a:avLst/>
                </a:prstGeom>
                <a:solidFill>
                  <a:schemeClr val="bg1"/>
                </a:solidFill>
              </p:spPr>
              <p:txBody>
                <a:bodyPr wrap="square" rtlCol="0">
                  <a:spAutoFit/>
                </a:bodyPr>
                <a:lstStyle/>
                <a:p>
                  <a:r>
                    <a:rPr lang="en-US" sz="1200" dirty="0"/>
                    <a:t>Primary JT valve</a:t>
                  </a:r>
                </a:p>
              </p:txBody>
            </p:sp>
            <p:sp>
              <p:nvSpPr>
                <p:cNvPr id="50" name="TextBox 49"/>
                <p:cNvSpPr txBox="1"/>
                <p:nvPr/>
              </p:nvSpPr>
              <p:spPr>
                <a:xfrm>
                  <a:off x="292183" y="2481522"/>
                  <a:ext cx="829920" cy="461665"/>
                </a:xfrm>
                <a:prstGeom prst="rect">
                  <a:avLst/>
                </a:prstGeom>
                <a:solidFill>
                  <a:schemeClr val="bg1"/>
                </a:solidFill>
              </p:spPr>
              <p:txBody>
                <a:bodyPr wrap="square" rtlCol="0">
                  <a:spAutoFit/>
                </a:bodyPr>
                <a:lstStyle/>
                <a:p>
                  <a:r>
                    <a:rPr lang="en-US" sz="1200" dirty="0"/>
                    <a:t>FPC circuit control valve</a:t>
                  </a:r>
                </a:p>
              </p:txBody>
            </p:sp>
            <p:cxnSp>
              <p:nvCxnSpPr>
                <p:cNvPr id="51" name="Straight Arrow Connector 50"/>
                <p:cNvCxnSpPr/>
                <p:nvPr/>
              </p:nvCxnSpPr>
              <p:spPr>
                <a:xfrm>
                  <a:off x="977782" y="2929584"/>
                  <a:ext cx="819172" cy="18983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16761" y="4239354"/>
                  <a:ext cx="786628" cy="39406"/>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288981" y="1600854"/>
                <a:ext cx="829920" cy="461665"/>
              </a:xfrm>
              <a:prstGeom prst="rect">
                <a:avLst/>
              </a:prstGeom>
              <a:solidFill>
                <a:schemeClr val="bg1"/>
              </a:solidFill>
            </p:spPr>
            <p:txBody>
              <a:bodyPr wrap="square" rtlCol="0">
                <a:spAutoFit/>
              </a:bodyPr>
              <a:lstStyle/>
              <a:p>
                <a:r>
                  <a:rPr lang="en-US" sz="1200" dirty="0"/>
                  <a:t>Primary Supply</a:t>
                </a:r>
              </a:p>
            </p:txBody>
          </p:sp>
          <p:cxnSp>
            <p:nvCxnSpPr>
              <p:cNvPr id="59" name="Straight Arrow Connector 58"/>
              <p:cNvCxnSpPr/>
              <p:nvPr/>
            </p:nvCxnSpPr>
            <p:spPr>
              <a:xfrm>
                <a:off x="900489" y="1889634"/>
                <a:ext cx="715660" cy="46277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28399" y="4970758"/>
                <a:ext cx="829920" cy="276999"/>
              </a:xfrm>
              <a:prstGeom prst="rect">
                <a:avLst/>
              </a:prstGeom>
              <a:solidFill>
                <a:schemeClr val="bg1"/>
              </a:solidFill>
            </p:spPr>
            <p:txBody>
              <a:bodyPr wrap="square" rtlCol="0">
                <a:spAutoFit/>
              </a:bodyPr>
              <a:lstStyle/>
              <a:p>
                <a:r>
                  <a:rPr lang="en-US" sz="1200" dirty="0"/>
                  <a:t>Shield Circuit</a:t>
                </a:r>
              </a:p>
            </p:txBody>
          </p:sp>
          <p:cxnSp>
            <p:nvCxnSpPr>
              <p:cNvPr id="62" name="Straight Arrow Connector 61"/>
              <p:cNvCxnSpPr/>
              <p:nvPr/>
            </p:nvCxnSpPr>
            <p:spPr>
              <a:xfrm flipV="1">
                <a:off x="977782" y="4778829"/>
                <a:ext cx="409586" cy="322869"/>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111586" y="2221062"/>
                <a:ext cx="652059" cy="276999"/>
              </a:xfrm>
              <a:prstGeom prst="rect">
                <a:avLst/>
              </a:prstGeom>
              <a:solidFill>
                <a:schemeClr val="bg1"/>
              </a:solidFill>
            </p:spPr>
            <p:txBody>
              <a:bodyPr wrap="square" rtlCol="0">
                <a:spAutoFit/>
              </a:bodyPr>
              <a:lstStyle/>
              <a:p>
                <a:r>
                  <a:rPr lang="en-US" sz="1200" dirty="0"/>
                  <a:t>2K Return</a:t>
                </a:r>
              </a:p>
            </p:txBody>
          </p:sp>
          <p:cxnSp>
            <p:nvCxnSpPr>
              <p:cNvPr id="68" name="Straight Arrow Connector 67"/>
              <p:cNvCxnSpPr/>
              <p:nvPr/>
            </p:nvCxnSpPr>
            <p:spPr>
              <a:xfrm flipH="1">
                <a:off x="6667500" y="2434893"/>
                <a:ext cx="1444086" cy="44063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616149" y="4669036"/>
              <a:ext cx="445733" cy="92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Rounded Corners 6">
            <a:extLst>
              <a:ext uri="{FF2B5EF4-FFF2-40B4-BE49-F238E27FC236}">
                <a16:creationId xmlns:a16="http://schemas.microsoft.com/office/drawing/2014/main" id="{11104C44-87CF-4B56-8209-68D8C33ED214}"/>
              </a:ext>
            </a:extLst>
          </p:cNvPr>
          <p:cNvSpPr/>
          <p:nvPr/>
        </p:nvSpPr>
        <p:spPr>
          <a:xfrm>
            <a:off x="10123517" y="37548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3709192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34049" y="2732210"/>
            <a:ext cx="11098212" cy="3680067"/>
            <a:chOff x="400536" y="2667682"/>
            <a:chExt cx="8323659" cy="3680067"/>
          </a:xfrm>
        </p:grpSpPr>
        <p:pic>
          <p:nvPicPr>
            <p:cNvPr id="6" name="Picture 2" descr="M:\srfdpt\Henry-2010\SNS PPU\images 31jan19\cold mass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9098" y="2860765"/>
              <a:ext cx="8125097" cy="197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srfdpt\Henry-2010\SNS PPU\images 31jan19\cold mas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1222" y="4550699"/>
              <a:ext cx="8133807" cy="1797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33760" y="4249077"/>
              <a:ext cx="136339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FPC vacuum bellows</a:t>
              </a:r>
            </a:p>
          </p:txBody>
        </p:sp>
        <p:cxnSp>
          <p:nvCxnSpPr>
            <p:cNvPr id="9" name="Straight Arrow Connector 8"/>
            <p:cNvCxnSpPr/>
            <p:nvPr/>
          </p:nvCxnSpPr>
          <p:spPr>
            <a:xfrm flipH="1" flipV="1">
              <a:off x="6936272" y="4332494"/>
              <a:ext cx="332521" cy="2397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0536" y="4319342"/>
              <a:ext cx="108923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Magnetic shield</a:t>
              </a:r>
            </a:p>
          </p:txBody>
        </p:sp>
        <p:cxnSp>
          <p:nvCxnSpPr>
            <p:cNvPr id="11" name="Straight Arrow Connector 10"/>
            <p:cNvCxnSpPr/>
            <p:nvPr/>
          </p:nvCxnSpPr>
          <p:spPr>
            <a:xfrm>
              <a:off x="1093896" y="4672759"/>
              <a:ext cx="458375" cy="2868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45701" y="2667682"/>
              <a:ext cx="174183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Header bellows</a:t>
              </a:r>
            </a:p>
          </p:txBody>
        </p:sp>
        <p:sp>
          <p:nvSpPr>
            <p:cNvPr id="16" name="TextBox 15"/>
            <p:cNvSpPr txBox="1"/>
            <p:nvPr/>
          </p:nvSpPr>
          <p:spPr>
            <a:xfrm>
              <a:off x="4114587" y="5976325"/>
              <a:ext cx="33965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HX supply and return helium lines</a:t>
              </a:r>
            </a:p>
          </p:txBody>
        </p:sp>
        <p:cxnSp>
          <p:nvCxnSpPr>
            <p:cNvPr id="17" name="Straight Arrow Connector 16"/>
            <p:cNvCxnSpPr>
              <a:stCxn id="16" idx="1"/>
            </p:cNvCxnSpPr>
            <p:nvPr/>
          </p:nvCxnSpPr>
          <p:spPr>
            <a:xfrm flipH="1" flipV="1">
              <a:off x="3612293" y="5767435"/>
              <a:ext cx="502294" cy="3781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2"/>
            </p:cNvCxnSpPr>
            <p:nvPr/>
          </p:nvCxnSpPr>
          <p:spPr>
            <a:xfrm flipH="1">
              <a:off x="4635538" y="3006236"/>
              <a:ext cx="81080" cy="2563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08063" y="4181367"/>
              <a:ext cx="1815051"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Coupler circuit</a:t>
              </a:r>
            </a:p>
          </p:txBody>
        </p:sp>
        <p:cxnSp>
          <p:nvCxnSpPr>
            <p:cNvPr id="29" name="Straight Arrow Connector 28"/>
            <p:cNvCxnSpPr/>
            <p:nvPr/>
          </p:nvCxnSpPr>
          <p:spPr>
            <a:xfrm flipH="1" flipV="1">
              <a:off x="2917371" y="3868551"/>
              <a:ext cx="651460" cy="4802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Cold Mass Assembly</a:t>
            </a:r>
          </a:p>
        </p:txBody>
      </p:sp>
      <p:sp>
        <p:nvSpPr>
          <p:cNvPr id="3" name="Content Placeholder 2"/>
          <p:cNvSpPr>
            <a:spLocks noGrp="1"/>
          </p:cNvSpPr>
          <p:nvPr>
            <p:ph idx="1"/>
          </p:nvPr>
        </p:nvSpPr>
        <p:spPr>
          <a:xfrm>
            <a:off x="448055" y="950976"/>
            <a:ext cx="8465424" cy="5358384"/>
          </a:xfrm>
        </p:spPr>
        <p:txBody>
          <a:bodyPr>
            <a:normAutofit/>
          </a:bodyPr>
          <a:lstStyle/>
          <a:p>
            <a:r>
              <a:rPr lang="en-US" sz="2000" dirty="0"/>
              <a:t>2K header bellows and lower liquid level flex hoses between helium vessels</a:t>
            </a:r>
          </a:p>
          <a:p>
            <a:r>
              <a:rPr lang="en-US" sz="2000" dirty="0"/>
              <a:t>~5k coupler circuit + HX supply and return lines</a:t>
            </a:r>
          </a:p>
          <a:p>
            <a:r>
              <a:rPr lang="en-US" sz="2000" dirty="0"/>
              <a:t>FPC vacuum vessel bellows</a:t>
            </a:r>
          </a:p>
          <a:p>
            <a:r>
              <a:rPr lang="en-US" sz="2000" dirty="0"/>
              <a:t>Tuners</a:t>
            </a:r>
          </a:p>
          <a:p>
            <a:r>
              <a:rPr lang="en-US" sz="2000" dirty="0"/>
              <a:t>MLI (not shown)</a:t>
            </a:r>
          </a:p>
          <a:p>
            <a:r>
              <a:rPr lang="en-US" sz="2000" dirty="0"/>
              <a:t>Cold magnetic shielding</a:t>
            </a:r>
          </a:p>
          <a:p>
            <a:pPr marL="0" indent="0">
              <a:buNone/>
            </a:pPr>
            <a:endParaRPr lang="en-US" dirty="0"/>
          </a:p>
        </p:txBody>
      </p:sp>
      <p:grpSp>
        <p:nvGrpSpPr>
          <p:cNvPr id="22" name="Group 21"/>
          <p:cNvGrpSpPr/>
          <p:nvPr/>
        </p:nvGrpSpPr>
        <p:grpSpPr>
          <a:xfrm>
            <a:off x="7762612" y="511798"/>
            <a:ext cx="4109793" cy="2646600"/>
            <a:chOff x="5821958" y="511798"/>
            <a:chExt cx="3082345" cy="264660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6128" y="511798"/>
              <a:ext cx="2178175" cy="2646600"/>
            </a:xfrm>
            <a:prstGeom prst="rect">
              <a:avLst/>
            </a:prstGeom>
          </p:spPr>
        </p:pic>
        <p:sp>
          <p:nvSpPr>
            <p:cNvPr id="26" name="TextBox 25"/>
            <p:cNvSpPr txBox="1"/>
            <p:nvPr/>
          </p:nvSpPr>
          <p:spPr>
            <a:xfrm>
              <a:off x="5821959" y="2523500"/>
              <a:ext cx="136339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Flex lines</a:t>
              </a:r>
            </a:p>
          </p:txBody>
        </p:sp>
        <p:cxnSp>
          <p:nvCxnSpPr>
            <p:cNvPr id="27" name="Straight Arrow Connector 26"/>
            <p:cNvCxnSpPr/>
            <p:nvPr/>
          </p:nvCxnSpPr>
          <p:spPr>
            <a:xfrm flipV="1">
              <a:off x="6915491" y="2455418"/>
              <a:ext cx="595652" cy="215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21958" y="2059330"/>
              <a:ext cx="136339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rPr>
                <a:t>Tuner</a:t>
              </a:r>
            </a:p>
          </p:txBody>
        </p:sp>
        <p:cxnSp>
          <p:nvCxnSpPr>
            <p:cNvPr id="24" name="Straight Arrow Connector 23"/>
            <p:cNvCxnSpPr/>
            <p:nvPr/>
          </p:nvCxnSpPr>
          <p:spPr>
            <a:xfrm flipV="1">
              <a:off x="6589700" y="1709057"/>
              <a:ext cx="758157" cy="5069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ectangle: Rounded Corners 6">
            <a:extLst>
              <a:ext uri="{FF2B5EF4-FFF2-40B4-BE49-F238E27FC236}">
                <a16:creationId xmlns:a16="http://schemas.microsoft.com/office/drawing/2014/main" id="{11104C44-87CF-4B56-8209-68D8C33ED21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1</a:t>
            </a:r>
          </a:p>
        </p:txBody>
      </p:sp>
    </p:spTree>
    <p:extLst>
      <p:ext uri="{BB962C8B-B14F-4D97-AF65-F5344CB8AC3E}">
        <p14:creationId xmlns:p14="http://schemas.microsoft.com/office/powerpoint/2010/main" val="387023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WBS – JLab Scope is mapped to SNS PPU WBS </a:t>
            </a:r>
          </a:p>
        </p:txBody>
      </p:sp>
      <p:sp>
        <p:nvSpPr>
          <p:cNvPr id="3" name="Content Placeholder 2"/>
          <p:cNvSpPr>
            <a:spLocks noGrp="1"/>
          </p:cNvSpPr>
          <p:nvPr>
            <p:ph idx="1"/>
          </p:nvPr>
        </p:nvSpPr>
        <p:spPr>
          <a:xfrm>
            <a:off x="448055" y="950976"/>
            <a:ext cx="5957340" cy="5180883"/>
          </a:xfrm>
        </p:spPr>
        <p:txBody>
          <a:bodyPr/>
          <a:lstStyle/>
          <a:p>
            <a:r>
              <a:rPr lang="en-US" dirty="0"/>
              <a:t>Product-oriented structure</a:t>
            </a:r>
          </a:p>
          <a:p>
            <a:pPr lvl="1"/>
            <a:r>
              <a:rPr lang="en-US" dirty="0"/>
              <a:t>Components contain design, procurement with parts inspected and ready for assembly</a:t>
            </a:r>
          </a:p>
          <a:p>
            <a:pPr lvl="1"/>
            <a:endParaRPr lang="en-US" dirty="0"/>
          </a:p>
          <a:p>
            <a:pPr lvl="1"/>
            <a:endParaRPr lang="en-US" dirty="0"/>
          </a:p>
          <a:p>
            <a:pPr lvl="1"/>
            <a:r>
              <a:rPr lang="en-US" dirty="0"/>
              <a:t>Assembly activities contain design, procurement and assembly steps in order to complete phase of assembly</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4594" r="33291"/>
          <a:stretch/>
        </p:blipFill>
        <p:spPr bwMode="auto">
          <a:xfrm>
            <a:off x="6689366" y="877696"/>
            <a:ext cx="4628575" cy="5406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847" r="13241"/>
          <a:stretch/>
        </p:blipFill>
        <p:spPr bwMode="auto">
          <a:xfrm>
            <a:off x="1240686" y="4788004"/>
            <a:ext cx="4236978" cy="96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8684" r="13240"/>
          <a:stretch/>
        </p:blipFill>
        <p:spPr bwMode="auto">
          <a:xfrm>
            <a:off x="1240686" y="2565958"/>
            <a:ext cx="4247138" cy="723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6">
            <a:extLst>
              <a:ext uri="{FF2B5EF4-FFF2-40B4-BE49-F238E27FC236}">
                <a16:creationId xmlns:a16="http://schemas.microsoft.com/office/drawing/2014/main" id="{6C64EB49-8E0F-4429-A96B-4E142496F42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a:t>
            </a:r>
            <a:r>
              <a:rPr lang="en-US" b="1" dirty="0">
                <a:solidFill>
                  <a:prstClr val="white"/>
                </a:solidFill>
                <a:latin typeface="Century Gothic" panose="020F0302020204030204"/>
              </a:rPr>
              <a:t>5</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65329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Cryomodule Assembly</a:t>
            </a:r>
          </a:p>
        </p:txBody>
      </p:sp>
      <p:sp>
        <p:nvSpPr>
          <p:cNvPr id="3" name="Content Placeholder 2"/>
          <p:cNvSpPr>
            <a:spLocks noGrp="1"/>
          </p:cNvSpPr>
          <p:nvPr>
            <p:ph idx="1"/>
          </p:nvPr>
        </p:nvSpPr>
        <p:spPr>
          <a:xfrm>
            <a:off x="448055" y="950976"/>
            <a:ext cx="7116955" cy="5358384"/>
          </a:xfrm>
        </p:spPr>
        <p:txBody>
          <a:bodyPr>
            <a:normAutofit/>
          </a:bodyPr>
          <a:lstStyle/>
          <a:p>
            <a:r>
              <a:rPr lang="en-US" sz="2400" dirty="0"/>
              <a:t>Vacuum Vessel</a:t>
            </a:r>
          </a:p>
          <a:p>
            <a:r>
              <a:rPr lang="en-US" sz="2400" dirty="0"/>
              <a:t>Supply and Return End Cans</a:t>
            </a:r>
          </a:p>
          <a:p>
            <a:r>
              <a:rPr lang="en-US" sz="2400" dirty="0"/>
              <a:t>Finish helium circuit piping with valves</a:t>
            </a:r>
          </a:p>
          <a:p>
            <a:r>
              <a:rPr lang="en-US" sz="2400" dirty="0"/>
              <a:t>Add thermal shield, warm magnetic shields and MLI to both ends inside vacuum vessel</a:t>
            </a:r>
          </a:p>
          <a:p>
            <a:r>
              <a:rPr lang="en-US" sz="2400" dirty="0"/>
              <a:t>Beam pipes with valves and vacuum pump</a:t>
            </a:r>
          </a:p>
          <a:p>
            <a:r>
              <a:rPr lang="en-US" sz="2400" dirty="0"/>
              <a:t>Exterior coupler tubing (shown on next slide)</a:t>
            </a:r>
          </a:p>
        </p:txBody>
      </p:sp>
      <p:grpSp>
        <p:nvGrpSpPr>
          <p:cNvPr id="9" name="Group 8"/>
          <p:cNvGrpSpPr/>
          <p:nvPr/>
        </p:nvGrpSpPr>
        <p:grpSpPr>
          <a:xfrm>
            <a:off x="7276195" y="240540"/>
            <a:ext cx="4248148" cy="3609751"/>
            <a:chOff x="5304580" y="240539"/>
            <a:chExt cx="3186111" cy="3609751"/>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0060" y="240539"/>
              <a:ext cx="3055153" cy="3309257"/>
            </a:xfrm>
            <a:prstGeom prst="rect">
              <a:avLst/>
            </a:prstGeom>
          </p:spPr>
        </p:pic>
        <p:sp>
          <p:nvSpPr>
            <p:cNvPr id="8" name="TextBox 7"/>
            <p:cNvSpPr txBox="1"/>
            <p:nvPr/>
          </p:nvSpPr>
          <p:spPr>
            <a:xfrm>
              <a:off x="5304580" y="3511736"/>
              <a:ext cx="3186111" cy="338554"/>
            </a:xfrm>
            <a:prstGeom prst="rect">
              <a:avLst/>
            </a:prstGeom>
            <a:noFill/>
          </p:spPr>
          <p:txBody>
            <a:bodyPr wrap="square" rtlCol="0">
              <a:spAutoFit/>
            </a:bodyPr>
            <a:lstStyle/>
            <a:p>
              <a:pPr algn="ctr"/>
              <a:r>
                <a:rPr lang="en-US" sz="1600" dirty="0"/>
                <a:t>Supply end view with internal piping</a:t>
              </a:r>
            </a:p>
          </p:txBody>
        </p:sp>
      </p:grpSp>
      <p:grpSp>
        <p:nvGrpSpPr>
          <p:cNvPr id="26" name="Group 25"/>
          <p:cNvGrpSpPr/>
          <p:nvPr/>
        </p:nvGrpSpPr>
        <p:grpSpPr>
          <a:xfrm>
            <a:off x="411893" y="3804187"/>
            <a:ext cx="11591532" cy="2456901"/>
            <a:chOff x="308919" y="3804186"/>
            <a:chExt cx="8693649" cy="2456901"/>
          </a:xfrm>
        </p:grpSpPr>
        <p:grpSp>
          <p:nvGrpSpPr>
            <p:cNvPr id="22" name="Group 21"/>
            <p:cNvGrpSpPr/>
            <p:nvPr/>
          </p:nvGrpSpPr>
          <p:grpSpPr>
            <a:xfrm>
              <a:off x="308919" y="3804186"/>
              <a:ext cx="8693649" cy="2456901"/>
              <a:chOff x="308919" y="3804186"/>
              <a:chExt cx="8693649" cy="2456901"/>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919" y="3804186"/>
                <a:ext cx="8693649" cy="2456901"/>
              </a:xfrm>
              <a:prstGeom prst="rect">
                <a:avLst/>
              </a:prstGeom>
            </p:spPr>
          </p:pic>
          <p:sp>
            <p:nvSpPr>
              <p:cNvPr id="11" name="TextBox 10"/>
              <p:cNvSpPr txBox="1"/>
              <p:nvPr/>
            </p:nvSpPr>
            <p:spPr>
              <a:xfrm>
                <a:off x="308919" y="3901072"/>
                <a:ext cx="1074387" cy="646331"/>
              </a:xfrm>
              <a:prstGeom prst="rect">
                <a:avLst/>
              </a:prstGeom>
              <a:noFill/>
            </p:spPr>
            <p:txBody>
              <a:bodyPr wrap="square" rtlCol="0">
                <a:spAutoFit/>
              </a:bodyPr>
              <a:lstStyle/>
              <a:p>
                <a:r>
                  <a:rPr lang="en-US" dirty="0"/>
                  <a:t>Supply end can</a:t>
                </a:r>
              </a:p>
            </p:txBody>
          </p:sp>
          <p:sp>
            <p:nvSpPr>
              <p:cNvPr id="12" name="TextBox 11"/>
              <p:cNvSpPr txBox="1"/>
              <p:nvPr/>
            </p:nvSpPr>
            <p:spPr>
              <a:xfrm>
                <a:off x="6186846" y="3902804"/>
                <a:ext cx="1726709" cy="369332"/>
              </a:xfrm>
              <a:prstGeom prst="rect">
                <a:avLst/>
              </a:prstGeom>
              <a:noFill/>
            </p:spPr>
            <p:txBody>
              <a:bodyPr wrap="square" rtlCol="0">
                <a:spAutoFit/>
              </a:bodyPr>
              <a:lstStyle/>
              <a:p>
                <a:r>
                  <a:rPr lang="en-US" dirty="0"/>
                  <a:t>Return end can</a:t>
                </a:r>
              </a:p>
            </p:txBody>
          </p:sp>
          <p:sp>
            <p:nvSpPr>
              <p:cNvPr id="13" name="TextBox 12"/>
              <p:cNvSpPr txBox="1"/>
              <p:nvPr/>
            </p:nvSpPr>
            <p:spPr>
              <a:xfrm>
                <a:off x="2202639" y="3958074"/>
                <a:ext cx="3060622" cy="369332"/>
              </a:xfrm>
              <a:prstGeom prst="rect">
                <a:avLst/>
              </a:prstGeom>
              <a:noFill/>
            </p:spPr>
            <p:txBody>
              <a:bodyPr wrap="square" rtlCol="0">
                <a:spAutoFit/>
              </a:bodyPr>
              <a:lstStyle/>
              <a:p>
                <a:r>
                  <a:rPr lang="en-US" dirty="0"/>
                  <a:t>Vacuum vessel (39” shell OD)</a:t>
                </a:r>
              </a:p>
            </p:txBody>
          </p:sp>
          <p:cxnSp>
            <p:nvCxnSpPr>
              <p:cNvPr id="7" name="Straight Arrow Connector 6"/>
              <p:cNvCxnSpPr/>
              <p:nvPr/>
            </p:nvCxnSpPr>
            <p:spPr>
              <a:xfrm>
                <a:off x="1204111" y="5821352"/>
                <a:ext cx="6735778"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76798" y="5544312"/>
                <a:ext cx="2714840" cy="307777"/>
              </a:xfrm>
              <a:prstGeom prst="rect">
                <a:avLst/>
              </a:prstGeom>
              <a:noFill/>
            </p:spPr>
            <p:txBody>
              <a:bodyPr wrap="square" rtlCol="0">
                <a:spAutoFit/>
              </a:bodyPr>
              <a:lstStyle/>
              <a:p>
                <a:r>
                  <a:rPr lang="en-US" sz="1400" dirty="0"/>
                  <a:t>Beam line length (6.291 m)</a:t>
                </a:r>
              </a:p>
            </p:txBody>
          </p:sp>
          <p:sp>
            <p:nvSpPr>
              <p:cNvPr id="16" name="TextBox 15"/>
              <p:cNvSpPr txBox="1"/>
              <p:nvPr/>
            </p:nvSpPr>
            <p:spPr>
              <a:xfrm>
                <a:off x="3633526" y="5831321"/>
                <a:ext cx="2040231" cy="307777"/>
              </a:xfrm>
              <a:prstGeom prst="rect">
                <a:avLst/>
              </a:prstGeom>
              <a:noFill/>
            </p:spPr>
            <p:txBody>
              <a:bodyPr wrap="square" rtlCol="0">
                <a:spAutoFit/>
              </a:bodyPr>
              <a:lstStyle/>
              <a:p>
                <a:r>
                  <a:rPr lang="en-US" sz="1400" dirty="0"/>
                  <a:t>Overall  length (~7.87 m)</a:t>
                </a:r>
              </a:p>
            </p:txBody>
          </p:sp>
          <p:cxnSp>
            <p:nvCxnSpPr>
              <p:cNvPr id="17" name="Straight Arrow Connector 16"/>
              <p:cNvCxnSpPr/>
              <p:nvPr/>
            </p:nvCxnSpPr>
            <p:spPr>
              <a:xfrm>
                <a:off x="446314" y="6095560"/>
                <a:ext cx="841465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p:nvPr/>
          </p:nvCxnSpPr>
          <p:spPr>
            <a:xfrm>
              <a:off x="7750629" y="4142740"/>
              <a:ext cx="328354" cy="1931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Rounded Corners 3">
            <a:extLst>
              <a:ext uri="{FF2B5EF4-FFF2-40B4-BE49-F238E27FC236}">
                <a16:creationId xmlns:a16="http://schemas.microsoft.com/office/drawing/2014/main" id="{D16D645E-69B6-4527-AF2A-D3F76FEFAB0A}"/>
              </a:ext>
            </a:extLst>
          </p:cNvPr>
          <p:cNvSpPr/>
          <p:nvPr/>
        </p:nvSpPr>
        <p:spPr>
          <a:xfrm>
            <a:off x="10334173" y="17674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3439830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Cryomodule Installation</a:t>
            </a:r>
          </a:p>
        </p:txBody>
      </p:sp>
      <p:sp>
        <p:nvSpPr>
          <p:cNvPr id="3" name="Content Placeholder 2"/>
          <p:cNvSpPr>
            <a:spLocks noGrp="1"/>
          </p:cNvSpPr>
          <p:nvPr>
            <p:ph idx="1"/>
          </p:nvPr>
        </p:nvSpPr>
        <p:spPr>
          <a:xfrm>
            <a:off x="448055" y="950976"/>
            <a:ext cx="6330119" cy="5358384"/>
          </a:xfrm>
        </p:spPr>
        <p:txBody>
          <a:bodyPr>
            <a:normAutofit/>
          </a:bodyPr>
          <a:lstStyle/>
          <a:p>
            <a:r>
              <a:rPr lang="en-US" sz="2000" dirty="0"/>
              <a:t>Cryomodule on stands and saddles in tunnel</a:t>
            </a:r>
          </a:p>
          <a:p>
            <a:r>
              <a:rPr lang="en-US" sz="2000" dirty="0"/>
              <a:t>Air side FPC couple and waveguide installed</a:t>
            </a:r>
          </a:p>
          <a:p>
            <a:r>
              <a:rPr lang="en-US" sz="2000" dirty="0"/>
              <a:t>Warm girders between cryomodules</a:t>
            </a:r>
          </a:p>
          <a:p>
            <a:r>
              <a:rPr lang="en-US" sz="2000" dirty="0"/>
              <a:t>All supplied by SNS</a:t>
            </a:r>
          </a:p>
        </p:txBody>
      </p:sp>
      <p:grpSp>
        <p:nvGrpSpPr>
          <p:cNvPr id="27" name="Group 26"/>
          <p:cNvGrpSpPr/>
          <p:nvPr/>
        </p:nvGrpSpPr>
        <p:grpSpPr>
          <a:xfrm>
            <a:off x="338667" y="2956259"/>
            <a:ext cx="11482415" cy="3019809"/>
            <a:chOff x="157906" y="3036403"/>
            <a:chExt cx="8741851" cy="3153645"/>
          </a:xfrm>
        </p:grpSpPr>
        <p:grpSp>
          <p:nvGrpSpPr>
            <p:cNvPr id="13" name="Group 12"/>
            <p:cNvGrpSpPr>
              <a:grpSpLocks noChangeAspect="1"/>
            </p:cNvGrpSpPr>
            <p:nvPr/>
          </p:nvGrpSpPr>
          <p:grpSpPr>
            <a:xfrm>
              <a:off x="157906" y="3036403"/>
              <a:ext cx="8741851" cy="2753938"/>
              <a:chOff x="31446" y="3004228"/>
              <a:chExt cx="8898545" cy="2786113"/>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46" y="3004228"/>
                <a:ext cx="8461981" cy="2786113"/>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10891" t="2451" r="2694" b="2136"/>
              <a:stretch/>
            </p:blipFill>
            <p:spPr>
              <a:xfrm>
                <a:off x="8394970" y="3054485"/>
                <a:ext cx="535021" cy="2626468"/>
              </a:xfrm>
              <a:prstGeom prst="rect">
                <a:avLst/>
              </a:prstGeom>
            </p:spPr>
          </p:pic>
        </p:grpSp>
        <p:sp>
          <p:nvSpPr>
            <p:cNvPr id="14" name="TextBox 13"/>
            <p:cNvSpPr txBox="1"/>
            <p:nvPr/>
          </p:nvSpPr>
          <p:spPr>
            <a:xfrm>
              <a:off x="6816753" y="5749530"/>
              <a:ext cx="933856" cy="369332"/>
            </a:xfrm>
            <a:prstGeom prst="rect">
              <a:avLst/>
            </a:prstGeom>
            <a:noFill/>
          </p:spPr>
          <p:txBody>
            <a:bodyPr wrap="square" rtlCol="0">
              <a:spAutoFit/>
            </a:bodyPr>
            <a:lstStyle/>
            <a:p>
              <a:r>
                <a:rPr lang="en-US" dirty="0"/>
                <a:t>Stand</a:t>
              </a:r>
            </a:p>
          </p:txBody>
        </p:sp>
        <p:sp>
          <p:nvSpPr>
            <p:cNvPr id="15" name="TextBox 14"/>
            <p:cNvSpPr txBox="1"/>
            <p:nvPr/>
          </p:nvSpPr>
          <p:spPr>
            <a:xfrm>
              <a:off x="7260076" y="5249853"/>
              <a:ext cx="933856" cy="369332"/>
            </a:xfrm>
            <a:prstGeom prst="rect">
              <a:avLst/>
            </a:prstGeom>
            <a:noFill/>
          </p:spPr>
          <p:txBody>
            <a:bodyPr wrap="square" rtlCol="0">
              <a:spAutoFit/>
            </a:bodyPr>
            <a:lstStyle/>
            <a:p>
              <a:r>
                <a:rPr lang="en-US" dirty="0"/>
                <a:t>Saddle</a:t>
              </a:r>
            </a:p>
          </p:txBody>
        </p:sp>
        <p:sp>
          <p:nvSpPr>
            <p:cNvPr id="16" name="TextBox 15"/>
            <p:cNvSpPr txBox="1"/>
            <p:nvPr/>
          </p:nvSpPr>
          <p:spPr>
            <a:xfrm>
              <a:off x="3563564" y="5543717"/>
              <a:ext cx="2629642" cy="646331"/>
            </a:xfrm>
            <a:prstGeom prst="rect">
              <a:avLst/>
            </a:prstGeom>
            <a:noFill/>
          </p:spPr>
          <p:txBody>
            <a:bodyPr wrap="square" rtlCol="0">
              <a:spAutoFit/>
            </a:bodyPr>
            <a:lstStyle/>
            <a:p>
              <a:r>
                <a:rPr lang="en-US" dirty="0"/>
                <a:t>Air side FPC extensions, doorknobs  and waveguides</a:t>
              </a:r>
            </a:p>
          </p:txBody>
        </p:sp>
        <p:cxnSp>
          <p:nvCxnSpPr>
            <p:cNvPr id="18" name="Straight Arrow Connector 17"/>
            <p:cNvCxnSpPr/>
            <p:nvPr/>
          </p:nvCxnSpPr>
          <p:spPr>
            <a:xfrm flipH="1" flipV="1">
              <a:off x="6636528" y="5543018"/>
              <a:ext cx="193995" cy="2235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94886" y="5222005"/>
              <a:ext cx="805010" cy="3235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618540" y="4795737"/>
              <a:ext cx="641536" cy="4996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6778174" y="664187"/>
            <a:ext cx="5042909" cy="2425915"/>
            <a:chOff x="5083630" y="664186"/>
            <a:chExt cx="3782182" cy="2425915"/>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0452" y="664186"/>
              <a:ext cx="3675359" cy="1993645"/>
            </a:xfrm>
            <a:prstGeom prst="rect">
              <a:avLst/>
            </a:prstGeom>
          </p:spPr>
        </p:pic>
        <p:sp>
          <p:nvSpPr>
            <p:cNvPr id="17" name="TextBox 16"/>
            <p:cNvSpPr txBox="1"/>
            <p:nvPr/>
          </p:nvSpPr>
          <p:spPr>
            <a:xfrm>
              <a:off x="5083630" y="2720769"/>
              <a:ext cx="3782182" cy="369332"/>
            </a:xfrm>
            <a:prstGeom prst="rect">
              <a:avLst/>
            </a:prstGeom>
            <a:noFill/>
          </p:spPr>
          <p:txBody>
            <a:bodyPr wrap="square" rtlCol="0">
              <a:spAutoFit/>
            </a:bodyPr>
            <a:lstStyle/>
            <a:p>
              <a:r>
                <a:rPr lang="en-US" dirty="0"/>
                <a:t>Warm girder between CMs (from ICD)</a:t>
              </a:r>
            </a:p>
          </p:txBody>
        </p:sp>
      </p:grpSp>
      <p:sp>
        <p:nvSpPr>
          <p:cNvPr id="22" name="TextBox 21"/>
          <p:cNvSpPr txBox="1"/>
          <p:nvPr/>
        </p:nvSpPr>
        <p:spPr>
          <a:xfrm>
            <a:off x="1365804" y="5472103"/>
            <a:ext cx="3218221" cy="646331"/>
          </a:xfrm>
          <a:prstGeom prst="rect">
            <a:avLst/>
          </a:prstGeom>
          <a:noFill/>
        </p:spPr>
        <p:txBody>
          <a:bodyPr wrap="square" rtlCol="0">
            <a:spAutoFit/>
          </a:bodyPr>
          <a:lstStyle/>
          <a:p>
            <a:r>
              <a:rPr lang="en-US" dirty="0"/>
              <a:t>FPC exhaust manifold (installed at JLab)</a:t>
            </a:r>
          </a:p>
        </p:txBody>
      </p:sp>
      <p:cxnSp>
        <p:nvCxnSpPr>
          <p:cNvPr id="23" name="Straight Arrow Connector 22"/>
          <p:cNvCxnSpPr/>
          <p:nvPr/>
        </p:nvCxnSpPr>
        <p:spPr>
          <a:xfrm flipV="1">
            <a:off x="4195463" y="4344172"/>
            <a:ext cx="800087" cy="1191379"/>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6">
            <a:extLst>
              <a:ext uri="{FF2B5EF4-FFF2-40B4-BE49-F238E27FC236}">
                <a16:creationId xmlns:a16="http://schemas.microsoft.com/office/drawing/2014/main" id="{11104C44-87CF-4B56-8209-68D8C33ED21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1676069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978729"/>
          </a:xfrm>
        </p:spPr>
        <p:txBody>
          <a:bodyPr/>
          <a:lstStyle/>
          <a:p>
            <a:r>
              <a:rPr lang="en-US" dirty="0"/>
              <a:t>Proposed CM Acceptance Criteria @ JLab prior to shipment</a:t>
            </a:r>
          </a:p>
        </p:txBody>
      </p:sp>
      <p:sp>
        <p:nvSpPr>
          <p:cNvPr id="4" name="Rectangle: Rounded Corners 6">
            <a:extLst>
              <a:ext uri="{FF2B5EF4-FFF2-40B4-BE49-F238E27FC236}">
                <a16:creationId xmlns:a16="http://schemas.microsoft.com/office/drawing/2014/main" id="{11104C44-87CF-4B56-8209-68D8C33ED214}"/>
              </a:ext>
            </a:extLst>
          </p:cNvPr>
          <p:cNvSpPr/>
          <p:nvPr/>
        </p:nvSpPr>
        <p:spPr>
          <a:xfrm>
            <a:off x="9872830" y="89724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1</a:t>
            </a:r>
          </a:p>
        </p:txBody>
      </p:sp>
      <p:pic>
        <p:nvPicPr>
          <p:cNvPr id="3" name="Picture 2"/>
          <p:cNvPicPr>
            <a:picLocks noChangeAspect="1"/>
          </p:cNvPicPr>
          <p:nvPr/>
        </p:nvPicPr>
        <p:blipFill>
          <a:blip r:embed="rId2"/>
          <a:stretch>
            <a:fillRect/>
          </a:stretch>
        </p:blipFill>
        <p:spPr>
          <a:xfrm>
            <a:off x="2902182" y="1006166"/>
            <a:ext cx="6419617" cy="5851834"/>
          </a:xfrm>
          <a:prstGeom prst="rect">
            <a:avLst/>
          </a:prstGeom>
        </p:spPr>
      </p:pic>
    </p:spTree>
    <p:extLst>
      <p:ext uri="{BB962C8B-B14F-4D97-AF65-F5344CB8AC3E}">
        <p14:creationId xmlns:p14="http://schemas.microsoft.com/office/powerpoint/2010/main" val="1241903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Shipping Studies Successfully Completed</a:t>
            </a:r>
          </a:p>
        </p:txBody>
      </p:sp>
      <p:sp>
        <p:nvSpPr>
          <p:cNvPr id="3" name="Content Placeholder 2"/>
          <p:cNvSpPr>
            <a:spLocks noGrp="1"/>
          </p:cNvSpPr>
          <p:nvPr>
            <p:ph idx="1"/>
          </p:nvPr>
        </p:nvSpPr>
        <p:spPr>
          <a:xfrm>
            <a:off x="429767" y="853582"/>
            <a:ext cx="11279125" cy="3116199"/>
          </a:xfrm>
        </p:spPr>
        <p:txBody>
          <a:bodyPr>
            <a:normAutofit fontScale="77500" lnSpcReduction="20000"/>
          </a:bodyPr>
          <a:lstStyle/>
          <a:p>
            <a:r>
              <a:rPr lang="en-US" dirty="0"/>
              <a:t>Goal – Confirm that shipping system provides acceptable </a:t>
            </a:r>
            <a:r>
              <a:rPr lang="en-US" dirty="0" err="1"/>
              <a:t>cryomodule</a:t>
            </a:r>
            <a:r>
              <a:rPr lang="en-US" dirty="0"/>
              <a:t> transportation loads</a:t>
            </a:r>
          </a:p>
          <a:p>
            <a:r>
              <a:rPr lang="en-US" dirty="0"/>
              <a:t>Requirements:  &lt;4g vertical, &lt;5g longitudinal, &lt;1.5g transverse</a:t>
            </a:r>
          </a:p>
          <a:p>
            <a:r>
              <a:rPr lang="en-US" dirty="0"/>
              <a:t>Data Collected on January 14th</a:t>
            </a:r>
          </a:p>
          <a:p>
            <a:pPr lvl="1"/>
            <a:r>
              <a:rPr lang="en-US" dirty="0"/>
              <a:t>Saver 9X accelerometers - on inner and outer frame; Triggered by large shock events</a:t>
            </a:r>
          </a:p>
          <a:p>
            <a:pPr lvl="1"/>
            <a:r>
              <a:rPr lang="en-US" dirty="0" err="1"/>
              <a:t>Slamsticks</a:t>
            </a:r>
            <a:r>
              <a:rPr lang="en-US" dirty="0"/>
              <a:t> (SSX) - 8 throughout the frame and dummy </a:t>
            </a:r>
            <a:r>
              <a:rPr lang="en-US" dirty="0" err="1"/>
              <a:t>cryomodule</a:t>
            </a:r>
            <a:r>
              <a:rPr lang="en-US" dirty="0"/>
              <a:t> with continuous recording of acceleration, shocks; Measure max shocks throughout dummy </a:t>
            </a:r>
            <a:r>
              <a:rPr lang="en-US" dirty="0" err="1"/>
              <a:t>cryomodule</a:t>
            </a:r>
            <a:endParaRPr lang="en-US" dirty="0"/>
          </a:p>
          <a:p>
            <a:pPr lvl="1"/>
            <a:r>
              <a:rPr lang="en-US" dirty="0" err="1"/>
              <a:t>Amcrest</a:t>
            </a:r>
            <a:r>
              <a:rPr lang="en-US" dirty="0"/>
              <a:t> GPS - live tracking of truck’s location</a:t>
            </a:r>
          </a:p>
          <a:p>
            <a:pPr lvl="1"/>
            <a:r>
              <a:rPr lang="en-US" dirty="0"/>
              <a:t>GoPro - record first part of trip, ensures no loose parts</a:t>
            </a:r>
          </a:p>
          <a:p>
            <a:r>
              <a:rPr lang="en-US" b="1" dirty="0"/>
              <a:t>Results indicate &gt; 2X damping between frame and dummy </a:t>
            </a:r>
            <a:r>
              <a:rPr lang="en-US" b="1" dirty="0" err="1"/>
              <a:t>cryomodule</a:t>
            </a:r>
            <a:endParaRPr lang="en-US" b="1" dirty="0"/>
          </a:p>
          <a:p>
            <a:pPr lvl="1"/>
            <a:r>
              <a:rPr lang="en-US" b="1" dirty="0"/>
              <a:t>Sufficient to meet requirements</a:t>
            </a:r>
          </a:p>
          <a:p>
            <a:endParaRPr lang="en-US"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406703" y="4128138"/>
            <a:ext cx="3387310" cy="2188842"/>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4120620" y="5134588"/>
            <a:ext cx="4750693" cy="1412558"/>
          </a:xfrm>
          <a:prstGeom prst="rect">
            <a:avLst/>
          </a:prstGeom>
        </p:spPr>
      </p:pic>
      <p:pic>
        <p:nvPicPr>
          <p:cNvPr id="8" name="Picture 7"/>
          <p:cNvPicPr>
            <a:picLocks noChangeAspect="1"/>
          </p:cNvPicPr>
          <p:nvPr/>
        </p:nvPicPr>
        <p:blipFill>
          <a:blip r:embed="rId4"/>
          <a:stretch>
            <a:fillRect/>
          </a:stretch>
        </p:blipFill>
        <p:spPr>
          <a:xfrm>
            <a:off x="8865076" y="3846419"/>
            <a:ext cx="3132229" cy="2379456"/>
          </a:xfrm>
          <a:prstGeom prst="rect">
            <a:avLst/>
          </a:prstGeom>
        </p:spPr>
      </p:pic>
      <p:pic>
        <p:nvPicPr>
          <p:cNvPr id="9" name="Picture 8"/>
          <p:cNvPicPr>
            <a:picLocks noChangeAspect="1"/>
          </p:cNvPicPr>
          <p:nvPr/>
        </p:nvPicPr>
        <p:blipFill>
          <a:blip r:embed="rId5"/>
          <a:stretch>
            <a:fillRect/>
          </a:stretch>
        </p:blipFill>
        <p:spPr>
          <a:xfrm>
            <a:off x="4978601" y="3592504"/>
            <a:ext cx="3034730" cy="1505323"/>
          </a:xfrm>
          <a:prstGeom prst="rect">
            <a:avLst/>
          </a:prstGeom>
        </p:spPr>
      </p:pic>
    </p:spTree>
    <p:extLst>
      <p:ext uri="{BB962C8B-B14F-4D97-AF65-F5344CB8AC3E}">
        <p14:creationId xmlns:p14="http://schemas.microsoft.com/office/powerpoint/2010/main" val="3550677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Breakdown Structure</a:t>
            </a:r>
          </a:p>
        </p:txBody>
      </p:sp>
      <p:sp>
        <p:nvSpPr>
          <p:cNvPr id="6" name="Rectangle: Rounded Corners 5">
            <a:extLst>
              <a:ext uri="{FF2B5EF4-FFF2-40B4-BE49-F238E27FC236}">
                <a16:creationId xmlns:a16="http://schemas.microsoft.com/office/drawing/2014/main" id="{BA86F5B5-1A2C-489B-8E4D-725EC30A3F8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a:t>
            </a:r>
            <a:r>
              <a:rPr lang="en-US" b="1" dirty="0">
                <a:solidFill>
                  <a:prstClr val="white"/>
                </a:solidFill>
                <a:latin typeface="Century Gothic" panose="020F0302020204030204"/>
              </a:rPr>
              <a:t>5</a:t>
            </a:r>
            <a:endPar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p:cNvSpPr txBox="1"/>
          <p:nvPr/>
        </p:nvSpPr>
        <p:spPr>
          <a:xfrm>
            <a:off x="521746" y="1497105"/>
            <a:ext cx="3764502" cy="2114425"/>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entury Gothic" panose="020F0302020204030204"/>
                <a:ea typeface="+mn-ea"/>
                <a:cs typeface="Arial" charset="0"/>
              </a:rPr>
              <a:t>L3 Technical Leadership Role</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a:p>
            <a:pPr marL="285750" marR="0" lvl="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Report to L2 SCL leader for </a:t>
            </a:r>
            <a:r>
              <a:rPr kumimoji="0" lang="en-US" sz="18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Cryomodule</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Integration</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a:p>
            <a:pPr marL="285750" marR="0" lvl="0" indent="-2857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Execute </a:t>
            </a:r>
            <a:r>
              <a:rPr kumimoji="0" lang="en-US" sz="18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Cryomodule</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Integration at JLab</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
        <p:nvSpPr>
          <p:cNvPr id="7" name="Rectangle 6"/>
          <p:cNvSpPr/>
          <p:nvPr/>
        </p:nvSpPr>
        <p:spPr>
          <a:xfrm>
            <a:off x="6550498" y="1801611"/>
            <a:ext cx="945136" cy="1452923"/>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8" name="Group 7"/>
          <p:cNvGrpSpPr/>
          <p:nvPr/>
        </p:nvGrpSpPr>
        <p:grpSpPr>
          <a:xfrm>
            <a:off x="4503749" y="813007"/>
            <a:ext cx="7218637" cy="5278035"/>
            <a:chOff x="1542079" y="890907"/>
            <a:chExt cx="7218637" cy="5278035"/>
          </a:xfrm>
        </p:grpSpPr>
        <p:grpSp>
          <p:nvGrpSpPr>
            <p:cNvPr id="9" name="object 2"/>
            <p:cNvGrpSpPr/>
            <p:nvPr/>
          </p:nvGrpSpPr>
          <p:grpSpPr>
            <a:xfrm>
              <a:off x="4226949" y="890907"/>
              <a:ext cx="1852295" cy="758190"/>
              <a:chOff x="4226949" y="890907"/>
              <a:chExt cx="1852295" cy="758190"/>
            </a:xfrm>
          </p:grpSpPr>
          <p:pic>
            <p:nvPicPr>
              <p:cNvPr id="166" name="object 3"/>
              <p:cNvPicPr/>
              <p:nvPr/>
            </p:nvPicPr>
            <p:blipFill>
              <a:blip r:embed="rId2" cstate="print"/>
              <a:stretch>
                <a:fillRect/>
              </a:stretch>
            </p:blipFill>
            <p:spPr>
              <a:xfrm>
                <a:off x="4240278" y="906228"/>
                <a:ext cx="1838578" cy="742759"/>
              </a:xfrm>
              <a:prstGeom prst="rect">
                <a:avLst/>
              </a:prstGeom>
            </p:spPr>
          </p:pic>
          <p:pic>
            <p:nvPicPr>
              <p:cNvPr id="167" name="object 4"/>
              <p:cNvPicPr/>
              <p:nvPr/>
            </p:nvPicPr>
            <p:blipFill>
              <a:blip r:embed="rId3" cstate="print"/>
              <a:stretch>
                <a:fillRect/>
              </a:stretch>
            </p:blipFill>
            <p:spPr>
              <a:xfrm>
                <a:off x="4226949" y="890907"/>
                <a:ext cx="1827169" cy="731353"/>
              </a:xfrm>
              <a:prstGeom prst="rect">
                <a:avLst/>
              </a:prstGeom>
            </p:spPr>
          </p:pic>
        </p:grpSp>
        <p:sp>
          <p:nvSpPr>
            <p:cNvPr id="10" name="object 5"/>
            <p:cNvSpPr txBox="1"/>
            <p:nvPr/>
          </p:nvSpPr>
          <p:spPr>
            <a:xfrm>
              <a:off x="4238288" y="902245"/>
              <a:ext cx="1804670" cy="709295"/>
            </a:xfrm>
            <a:prstGeom prst="rect">
              <a:avLst/>
            </a:prstGeom>
            <a:ln w="32194">
              <a:solidFill>
                <a:srgbClr val="000000"/>
              </a:solidFill>
            </a:ln>
          </p:spPr>
          <p:txBody>
            <a:bodyPr vert="horz" wrap="square" lIns="0" tIns="6985" rIns="0" bIns="0" rtlCol="0">
              <a:spAutoFit/>
            </a:bodyPr>
            <a:lstStyle/>
            <a:p>
              <a:pPr>
                <a:lnSpc>
                  <a:spcPct val="100000"/>
                </a:lnSpc>
                <a:spcBef>
                  <a:spcPts val="55"/>
                </a:spcBef>
              </a:pPr>
              <a:endParaRPr sz="1300">
                <a:latin typeface="Times New Roman"/>
                <a:cs typeface="Times New Roman"/>
              </a:endParaRPr>
            </a:p>
            <a:p>
              <a:pPr marL="635" algn="ctr">
                <a:lnSpc>
                  <a:spcPct val="100000"/>
                </a:lnSpc>
              </a:pPr>
              <a:r>
                <a:rPr sz="1000" b="1" spc="-5" dirty="0">
                  <a:latin typeface="Arial"/>
                  <a:cs typeface="Arial"/>
                </a:rPr>
                <a:t>P.2</a:t>
              </a:r>
              <a:r>
                <a:rPr sz="1000" b="1" spc="-45" dirty="0">
                  <a:latin typeface="Arial"/>
                  <a:cs typeface="Arial"/>
                </a:rPr>
                <a:t> </a:t>
              </a:r>
              <a:r>
                <a:rPr sz="1000" b="1" dirty="0">
                  <a:latin typeface="Arial"/>
                  <a:cs typeface="Arial"/>
                </a:rPr>
                <a:t>–</a:t>
              </a:r>
              <a:r>
                <a:rPr sz="1000" b="1" spc="-45" dirty="0">
                  <a:latin typeface="Arial"/>
                  <a:cs typeface="Arial"/>
                </a:rPr>
                <a:t> </a:t>
              </a:r>
              <a:r>
                <a:rPr sz="1000" b="1" spc="-5" dirty="0">
                  <a:latin typeface="Arial"/>
                  <a:cs typeface="Arial"/>
                </a:rPr>
                <a:t>SCL</a:t>
              </a:r>
              <a:endParaRPr sz="1000">
                <a:latin typeface="Arial"/>
                <a:cs typeface="Arial"/>
              </a:endParaRPr>
            </a:p>
            <a:p>
              <a:pPr algn="ctr">
                <a:lnSpc>
                  <a:spcPct val="100000"/>
                </a:lnSpc>
                <a:spcBef>
                  <a:spcPts val="10"/>
                </a:spcBef>
              </a:pPr>
              <a:r>
                <a:rPr sz="900" spc="-5" dirty="0">
                  <a:latin typeface="Arial"/>
                  <a:cs typeface="Arial"/>
                </a:rPr>
                <a:t>Mat</a:t>
              </a:r>
              <a:r>
                <a:rPr sz="900" dirty="0">
                  <a:latin typeface="Arial"/>
                  <a:cs typeface="Arial"/>
                </a:rPr>
                <a:t>t</a:t>
              </a:r>
              <a:r>
                <a:rPr sz="900" spc="-5" dirty="0">
                  <a:latin typeface="Arial"/>
                  <a:cs typeface="Arial"/>
                </a:rPr>
                <a:t> Howell</a:t>
              </a:r>
              <a:endParaRPr sz="900">
                <a:latin typeface="Arial"/>
                <a:cs typeface="Arial"/>
              </a:endParaRPr>
            </a:p>
          </p:txBody>
        </p:sp>
        <p:grpSp>
          <p:nvGrpSpPr>
            <p:cNvPr id="11" name="object 6"/>
            <p:cNvGrpSpPr/>
            <p:nvPr/>
          </p:nvGrpSpPr>
          <p:grpSpPr>
            <a:xfrm>
              <a:off x="4763923" y="1918690"/>
              <a:ext cx="847090" cy="711200"/>
              <a:chOff x="4763923" y="1918690"/>
              <a:chExt cx="847090" cy="711200"/>
            </a:xfrm>
          </p:grpSpPr>
          <p:pic>
            <p:nvPicPr>
              <p:cNvPr id="164" name="object 7"/>
              <p:cNvPicPr/>
              <p:nvPr/>
            </p:nvPicPr>
            <p:blipFill>
              <a:blip r:embed="rId4" cstate="print"/>
              <a:stretch>
                <a:fillRect/>
              </a:stretch>
            </p:blipFill>
            <p:spPr>
              <a:xfrm>
                <a:off x="4779248" y="1935627"/>
                <a:ext cx="831473" cy="693799"/>
              </a:xfrm>
              <a:prstGeom prst="rect">
                <a:avLst/>
              </a:prstGeom>
            </p:spPr>
          </p:pic>
          <p:pic>
            <p:nvPicPr>
              <p:cNvPr id="165" name="object 8"/>
              <p:cNvPicPr/>
              <p:nvPr/>
            </p:nvPicPr>
            <p:blipFill>
              <a:blip r:embed="rId5" cstate="print"/>
              <a:stretch>
                <a:fillRect/>
              </a:stretch>
            </p:blipFill>
            <p:spPr>
              <a:xfrm>
                <a:off x="4763923" y="1918690"/>
                <a:ext cx="822064" cy="685998"/>
              </a:xfrm>
              <a:prstGeom prst="rect">
                <a:avLst/>
              </a:prstGeom>
            </p:spPr>
          </p:pic>
        </p:grpSp>
        <p:sp>
          <p:nvSpPr>
            <p:cNvPr id="12" name="object 9"/>
            <p:cNvSpPr txBox="1"/>
            <p:nvPr/>
          </p:nvSpPr>
          <p:spPr>
            <a:xfrm>
              <a:off x="4763923" y="1918690"/>
              <a:ext cx="822325"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algn="ctr">
                <a:lnSpc>
                  <a:spcPct val="100000"/>
                </a:lnSpc>
              </a:pPr>
              <a:r>
                <a:rPr sz="900" b="1" spc="-5" dirty="0">
                  <a:latin typeface="Arial"/>
                  <a:cs typeface="Arial"/>
                </a:rPr>
                <a:t>P.2.4</a:t>
              </a:r>
              <a:endParaRPr sz="900">
                <a:latin typeface="Arial"/>
                <a:cs typeface="Arial"/>
              </a:endParaRPr>
            </a:p>
            <a:p>
              <a:pPr marL="1270" algn="ctr">
                <a:lnSpc>
                  <a:spcPct val="100000"/>
                </a:lnSpc>
                <a:spcBef>
                  <a:spcPts val="5"/>
                </a:spcBef>
              </a:pPr>
              <a:r>
                <a:rPr sz="900" b="1" dirty="0">
                  <a:latin typeface="Arial"/>
                  <a:cs typeface="Arial"/>
                </a:rPr>
                <a:t>Cryogenics</a:t>
              </a:r>
              <a:endParaRPr sz="900">
                <a:latin typeface="Arial"/>
                <a:cs typeface="Arial"/>
              </a:endParaRPr>
            </a:p>
            <a:p>
              <a:pPr marL="1270" algn="ctr">
                <a:lnSpc>
                  <a:spcPct val="100000"/>
                </a:lnSpc>
                <a:spcBef>
                  <a:spcPts val="10"/>
                </a:spcBef>
              </a:pPr>
              <a:r>
                <a:rPr sz="800" spc="-5" dirty="0">
                  <a:latin typeface="Arial"/>
                  <a:cs typeface="Arial"/>
                </a:rPr>
                <a:t>B</a:t>
              </a:r>
              <a:r>
                <a:rPr sz="800" spc="-10" dirty="0">
                  <a:latin typeface="Arial"/>
                  <a:cs typeface="Arial"/>
                </a:rPr>
                <a:t>r</a:t>
              </a:r>
              <a:r>
                <a:rPr sz="800" spc="-5" dirty="0">
                  <a:latin typeface="Arial"/>
                  <a:cs typeface="Arial"/>
                </a:rPr>
                <a:t>ian De</a:t>
              </a:r>
              <a:r>
                <a:rPr sz="800" spc="-10" dirty="0">
                  <a:latin typeface="Arial"/>
                  <a:cs typeface="Arial"/>
                </a:rPr>
                <a:t>G</a:t>
              </a:r>
              <a:r>
                <a:rPr sz="800" spc="-5" dirty="0">
                  <a:latin typeface="Arial"/>
                  <a:cs typeface="Arial"/>
                </a:rPr>
                <a:t>raff</a:t>
              </a:r>
              <a:endParaRPr sz="800">
                <a:latin typeface="Arial"/>
                <a:cs typeface="Arial"/>
              </a:endParaRPr>
            </a:p>
          </p:txBody>
        </p:sp>
        <p:grpSp>
          <p:nvGrpSpPr>
            <p:cNvPr id="13" name="object 10"/>
            <p:cNvGrpSpPr/>
            <p:nvPr/>
          </p:nvGrpSpPr>
          <p:grpSpPr>
            <a:xfrm>
              <a:off x="3643810" y="1615910"/>
              <a:ext cx="1537335" cy="1014094"/>
              <a:chOff x="3643810" y="1615910"/>
              <a:chExt cx="1537335" cy="1014094"/>
            </a:xfrm>
          </p:grpSpPr>
          <p:sp>
            <p:nvSpPr>
              <p:cNvPr id="161" name="object 11"/>
              <p:cNvSpPr/>
              <p:nvPr/>
            </p:nvSpPr>
            <p:spPr>
              <a:xfrm>
                <a:off x="5140534" y="1622260"/>
                <a:ext cx="34290" cy="296545"/>
              </a:xfrm>
              <a:custGeom>
                <a:avLst/>
                <a:gdLst/>
                <a:ahLst/>
                <a:cxnLst/>
                <a:rect l="l" t="t" r="r" b="b"/>
                <a:pathLst>
                  <a:path w="34289" h="296544">
                    <a:moveTo>
                      <a:pt x="0" y="0"/>
                    </a:moveTo>
                    <a:lnTo>
                      <a:pt x="0" y="182231"/>
                    </a:lnTo>
                    <a:lnTo>
                      <a:pt x="34016" y="182231"/>
                    </a:lnTo>
                    <a:lnTo>
                      <a:pt x="34016" y="296429"/>
                    </a:lnTo>
                  </a:path>
                </a:pathLst>
              </a:custGeom>
              <a:ln w="12688">
                <a:solidFill>
                  <a:srgbClr val="000000"/>
                </a:solidFill>
              </a:ln>
            </p:spPr>
            <p:txBody>
              <a:bodyPr wrap="square" lIns="0" tIns="0" rIns="0" bIns="0" rtlCol="0"/>
              <a:lstStyle/>
              <a:p>
                <a:endParaRPr/>
              </a:p>
            </p:txBody>
          </p:sp>
          <p:pic>
            <p:nvPicPr>
              <p:cNvPr id="162" name="object 12"/>
              <p:cNvPicPr/>
              <p:nvPr/>
            </p:nvPicPr>
            <p:blipFill>
              <a:blip r:embed="rId6" cstate="print"/>
              <a:stretch>
                <a:fillRect/>
              </a:stretch>
            </p:blipFill>
            <p:spPr>
              <a:xfrm>
                <a:off x="3657144" y="1935627"/>
                <a:ext cx="831842" cy="693799"/>
              </a:xfrm>
              <a:prstGeom prst="rect">
                <a:avLst/>
              </a:prstGeom>
            </p:spPr>
          </p:pic>
          <p:pic>
            <p:nvPicPr>
              <p:cNvPr id="163" name="object 13"/>
              <p:cNvPicPr/>
              <p:nvPr/>
            </p:nvPicPr>
            <p:blipFill>
              <a:blip r:embed="rId5" cstate="print"/>
              <a:stretch>
                <a:fillRect/>
              </a:stretch>
            </p:blipFill>
            <p:spPr>
              <a:xfrm>
                <a:off x="3643810" y="1918690"/>
                <a:ext cx="822874" cy="685998"/>
              </a:xfrm>
              <a:prstGeom prst="rect">
                <a:avLst/>
              </a:prstGeom>
            </p:spPr>
          </p:pic>
        </p:grpSp>
        <p:sp>
          <p:nvSpPr>
            <p:cNvPr id="14" name="object 14"/>
            <p:cNvSpPr txBox="1"/>
            <p:nvPr/>
          </p:nvSpPr>
          <p:spPr>
            <a:xfrm>
              <a:off x="3643810" y="1918690"/>
              <a:ext cx="811530" cy="686435"/>
            </a:xfrm>
            <a:prstGeom prst="rect">
              <a:avLst/>
            </a:prstGeom>
            <a:ln w="9516">
              <a:solidFill>
                <a:srgbClr val="000000"/>
              </a:solidFill>
            </a:ln>
          </p:spPr>
          <p:txBody>
            <a:bodyPr vert="horz" wrap="square" lIns="0" tIns="65405" rIns="0" bIns="0" rtlCol="0">
              <a:spAutoFit/>
            </a:bodyPr>
            <a:lstStyle/>
            <a:p>
              <a:pPr marL="11430" algn="ctr">
                <a:lnSpc>
                  <a:spcPts val="1080"/>
                </a:lnSpc>
                <a:spcBef>
                  <a:spcPts val="515"/>
                </a:spcBef>
              </a:pPr>
              <a:r>
                <a:rPr sz="900" b="1" spc="-5" dirty="0">
                  <a:latin typeface="Arial"/>
                  <a:cs typeface="Arial"/>
                </a:rPr>
                <a:t>P.2.3</a:t>
              </a:r>
              <a:endParaRPr sz="900">
                <a:latin typeface="Arial"/>
                <a:cs typeface="Arial"/>
              </a:endParaRPr>
            </a:p>
            <a:p>
              <a:pPr marL="46990" marR="26670" algn="ctr">
                <a:lnSpc>
                  <a:spcPct val="100000"/>
                </a:lnSpc>
              </a:pPr>
              <a:r>
                <a:rPr sz="900" b="1" spc="-5" dirty="0">
                  <a:latin typeface="Arial"/>
                  <a:cs typeface="Arial"/>
                </a:rPr>
                <a:t>Cryo</a:t>
              </a:r>
              <a:r>
                <a:rPr sz="900" b="1" dirty="0">
                  <a:latin typeface="Arial"/>
                  <a:cs typeface="Arial"/>
                </a:rPr>
                <a:t>m</a:t>
              </a:r>
              <a:r>
                <a:rPr sz="900" b="1" spc="-5" dirty="0">
                  <a:latin typeface="Arial"/>
                  <a:cs typeface="Arial"/>
                </a:rPr>
                <a:t>odules  Integration </a:t>
              </a:r>
              <a:r>
                <a:rPr sz="900" b="1" dirty="0">
                  <a:latin typeface="Arial"/>
                  <a:cs typeface="Arial"/>
                </a:rPr>
                <a:t> </a:t>
              </a:r>
              <a:r>
                <a:rPr sz="800" spc="-5" dirty="0">
                  <a:latin typeface="Arial"/>
                  <a:cs typeface="Arial"/>
                </a:rPr>
                <a:t>Ed</a:t>
              </a:r>
              <a:r>
                <a:rPr sz="800" spc="-15" dirty="0">
                  <a:latin typeface="Arial"/>
                  <a:cs typeface="Arial"/>
                </a:rPr>
                <a:t> </a:t>
              </a:r>
              <a:r>
                <a:rPr sz="800" spc="-5" dirty="0">
                  <a:latin typeface="Arial"/>
                  <a:cs typeface="Arial"/>
                </a:rPr>
                <a:t>Daly</a:t>
              </a:r>
              <a:endParaRPr sz="800">
                <a:latin typeface="Arial"/>
                <a:cs typeface="Arial"/>
              </a:endParaRPr>
            </a:p>
          </p:txBody>
        </p:sp>
        <p:grpSp>
          <p:nvGrpSpPr>
            <p:cNvPr id="15" name="object 15"/>
            <p:cNvGrpSpPr/>
            <p:nvPr/>
          </p:nvGrpSpPr>
          <p:grpSpPr>
            <a:xfrm>
              <a:off x="4048897" y="1615910"/>
              <a:ext cx="2613660" cy="1014094"/>
              <a:chOff x="4048897" y="1615910"/>
              <a:chExt cx="2613660" cy="1014094"/>
            </a:xfrm>
          </p:grpSpPr>
          <p:sp>
            <p:nvSpPr>
              <p:cNvPr id="158" name="object 16"/>
              <p:cNvSpPr/>
              <p:nvPr/>
            </p:nvSpPr>
            <p:spPr>
              <a:xfrm>
                <a:off x="4055247" y="1622260"/>
                <a:ext cx="1085850" cy="296545"/>
              </a:xfrm>
              <a:custGeom>
                <a:avLst/>
                <a:gdLst/>
                <a:ahLst/>
                <a:cxnLst/>
                <a:rect l="l" t="t" r="r" b="b"/>
                <a:pathLst>
                  <a:path w="1085850" h="296544">
                    <a:moveTo>
                      <a:pt x="1085287" y="0"/>
                    </a:moveTo>
                    <a:lnTo>
                      <a:pt x="1085287" y="182231"/>
                    </a:lnTo>
                    <a:lnTo>
                      <a:pt x="0" y="182231"/>
                    </a:lnTo>
                    <a:lnTo>
                      <a:pt x="0" y="296429"/>
                    </a:lnTo>
                  </a:path>
                </a:pathLst>
              </a:custGeom>
              <a:ln w="12688">
                <a:solidFill>
                  <a:srgbClr val="000000"/>
                </a:solidFill>
              </a:ln>
            </p:spPr>
            <p:txBody>
              <a:bodyPr wrap="square" lIns="0" tIns="0" rIns="0" bIns="0" rtlCol="0"/>
              <a:lstStyle/>
              <a:p>
                <a:endParaRPr/>
              </a:p>
            </p:txBody>
          </p:sp>
          <p:pic>
            <p:nvPicPr>
              <p:cNvPr id="159" name="object 17"/>
              <p:cNvPicPr/>
              <p:nvPr/>
            </p:nvPicPr>
            <p:blipFill>
              <a:blip r:embed="rId7" cstate="print"/>
              <a:stretch>
                <a:fillRect/>
              </a:stretch>
            </p:blipFill>
            <p:spPr>
              <a:xfrm>
                <a:off x="5831320" y="1935627"/>
                <a:ext cx="830676" cy="693799"/>
              </a:xfrm>
              <a:prstGeom prst="rect">
                <a:avLst/>
              </a:prstGeom>
            </p:spPr>
          </p:pic>
          <p:pic>
            <p:nvPicPr>
              <p:cNvPr id="160" name="object 18"/>
              <p:cNvPicPr/>
              <p:nvPr/>
            </p:nvPicPr>
            <p:blipFill>
              <a:blip r:embed="rId5" cstate="print"/>
              <a:stretch>
                <a:fillRect/>
              </a:stretch>
            </p:blipFill>
            <p:spPr>
              <a:xfrm>
                <a:off x="5814384" y="1918690"/>
                <a:ext cx="822874" cy="685998"/>
              </a:xfrm>
              <a:prstGeom prst="rect">
                <a:avLst/>
              </a:prstGeom>
            </p:spPr>
          </p:pic>
        </p:grpSp>
        <p:sp>
          <p:nvSpPr>
            <p:cNvPr id="16" name="object 19"/>
            <p:cNvSpPr txBox="1"/>
            <p:nvPr/>
          </p:nvSpPr>
          <p:spPr>
            <a:xfrm>
              <a:off x="5814384" y="1918690"/>
              <a:ext cx="822960"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marL="146050" marR="95885" indent="-43180">
                <a:lnSpc>
                  <a:spcPct val="100000"/>
                </a:lnSpc>
              </a:pPr>
              <a:r>
                <a:rPr sz="900" b="1" spc="-5" dirty="0">
                  <a:latin typeface="Arial"/>
                  <a:cs typeface="Arial"/>
                </a:rPr>
                <a:t>P.</a:t>
              </a:r>
              <a:r>
                <a:rPr sz="900" b="1" dirty="0">
                  <a:latin typeface="Arial"/>
                  <a:cs typeface="Arial"/>
                </a:rPr>
                <a:t>2</a:t>
              </a:r>
              <a:r>
                <a:rPr sz="900" b="1" spc="-5" dirty="0">
                  <a:latin typeface="Arial"/>
                  <a:cs typeface="Arial"/>
                </a:rPr>
                <a:t>.</a:t>
              </a:r>
              <a:r>
                <a:rPr sz="900" b="1" dirty="0">
                  <a:latin typeface="Arial"/>
                  <a:cs typeface="Arial"/>
                </a:rPr>
                <a:t>5</a:t>
              </a:r>
              <a:r>
                <a:rPr sz="900" b="1" spc="-5" dirty="0">
                  <a:latin typeface="Arial"/>
                  <a:cs typeface="Arial"/>
                </a:rPr>
                <a:t> Uti</a:t>
              </a:r>
              <a:r>
                <a:rPr sz="900" b="1" spc="5" dirty="0">
                  <a:latin typeface="Arial"/>
                  <a:cs typeface="Arial"/>
                </a:rPr>
                <a:t>l</a:t>
              </a:r>
              <a:r>
                <a:rPr sz="900" b="1" spc="-5" dirty="0">
                  <a:latin typeface="Arial"/>
                  <a:cs typeface="Arial"/>
                </a:rPr>
                <a:t>ity  Systems </a:t>
              </a:r>
              <a:r>
                <a:rPr sz="900" b="1" dirty="0">
                  <a:latin typeface="Arial"/>
                  <a:cs typeface="Arial"/>
                </a:rPr>
                <a:t> </a:t>
              </a:r>
              <a:r>
                <a:rPr sz="800" spc="-5" dirty="0">
                  <a:latin typeface="Arial"/>
                  <a:cs typeface="Arial"/>
                </a:rPr>
                <a:t>Chris</a:t>
              </a:r>
              <a:r>
                <a:rPr sz="800" spc="-35" dirty="0">
                  <a:latin typeface="Arial"/>
                  <a:cs typeface="Arial"/>
                </a:rPr>
                <a:t> </a:t>
              </a:r>
              <a:r>
                <a:rPr sz="800" spc="-5" dirty="0">
                  <a:latin typeface="Arial"/>
                  <a:cs typeface="Arial"/>
                </a:rPr>
                <a:t>Stone</a:t>
              </a:r>
              <a:endParaRPr sz="800">
                <a:latin typeface="Arial"/>
                <a:cs typeface="Arial"/>
              </a:endParaRPr>
            </a:p>
          </p:txBody>
        </p:sp>
        <p:grpSp>
          <p:nvGrpSpPr>
            <p:cNvPr id="17" name="object 20"/>
            <p:cNvGrpSpPr/>
            <p:nvPr/>
          </p:nvGrpSpPr>
          <p:grpSpPr>
            <a:xfrm>
              <a:off x="2593350" y="1615910"/>
              <a:ext cx="3639185" cy="1014094"/>
              <a:chOff x="2593350" y="1615910"/>
              <a:chExt cx="3639185" cy="1014094"/>
            </a:xfrm>
          </p:grpSpPr>
          <p:sp>
            <p:nvSpPr>
              <p:cNvPr id="155" name="object 21"/>
              <p:cNvSpPr/>
              <p:nvPr/>
            </p:nvSpPr>
            <p:spPr>
              <a:xfrm>
                <a:off x="5140534" y="1622260"/>
                <a:ext cx="1085850" cy="296545"/>
              </a:xfrm>
              <a:custGeom>
                <a:avLst/>
                <a:gdLst/>
                <a:ahLst/>
                <a:cxnLst/>
                <a:rect l="l" t="t" r="r" b="b"/>
                <a:pathLst>
                  <a:path w="1085850" h="296544">
                    <a:moveTo>
                      <a:pt x="0" y="0"/>
                    </a:moveTo>
                    <a:lnTo>
                      <a:pt x="0" y="182231"/>
                    </a:lnTo>
                    <a:lnTo>
                      <a:pt x="1085287" y="182231"/>
                    </a:lnTo>
                    <a:lnTo>
                      <a:pt x="1085287" y="296429"/>
                    </a:lnTo>
                  </a:path>
                </a:pathLst>
              </a:custGeom>
              <a:ln w="12688">
                <a:solidFill>
                  <a:srgbClr val="000000"/>
                </a:solidFill>
              </a:ln>
            </p:spPr>
            <p:txBody>
              <a:bodyPr wrap="square" lIns="0" tIns="0" rIns="0" bIns="0" rtlCol="0"/>
              <a:lstStyle/>
              <a:p>
                <a:endParaRPr/>
              </a:p>
            </p:txBody>
          </p:sp>
          <p:pic>
            <p:nvPicPr>
              <p:cNvPr id="156" name="object 22"/>
              <p:cNvPicPr/>
              <p:nvPr/>
            </p:nvPicPr>
            <p:blipFill>
              <a:blip r:embed="rId8" cstate="print"/>
              <a:stretch>
                <a:fillRect/>
              </a:stretch>
            </p:blipFill>
            <p:spPr>
              <a:xfrm>
                <a:off x="2605873" y="1935627"/>
                <a:ext cx="831842" cy="693799"/>
              </a:xfrm>
              <a:prstGeom prst="rect">
                <a:avLst/>
              </a:prstGeom>
            </p:spPr>
          </p:pic>
          <p:pic>
            <p:nvPicPr>
              <p:cNvPr id="157" name="object 23"/>
              <p:cNvPicPr/>
              <p:nvPr/>
            </p:nvPicPr>
            <p:blipFill>
              <a:blip r:embed="rId5" cstate="print"/>
              <a:stretch>
                <a:fillRect/>
              </a:stretch>
            </p:blipFill>
            <p:spPr>
              <a:xfrm>
                <a:off x="2593350" y="1918690"/>
                <a:ext cx="822064" cy="685998"/>
              </a:xfrm>
              <a:prstGeom prst="rect">
                <a:avLst/>
              </a:prstGeom>
            </p:spPr>
          </p:pic>
        </p:grpSp>
        <p:sp>
          <p:nvSpPr>
            <p:cNvPr id="18" name="object 24"/>
            <p:cNvSpPr txBox="1"/>
            <p:nvPr/>
          </p:nvSpPr>
          <p:spPr>
            <a:xfrm>
              <a:off x="2593350" y="1918690"/>
              <a:ext cx="828040" cy="686435"/>
            </a:xfrm>
            <a:prstGeom prst="rect">
              <a:avLst/>
            </a:prstGeom>
            <a:ln w="9516">
              <a:solidFill>
                <a:srgbClr val="000000"/>
              </a:solidFill>
            </a:ln>
          </p:spPr>
          <p:txBody>
            <a:bodyPr vert="horz" wrap="square" lIns="0" tIns="5080" rIns="0" bIns="0" rtlCol="0">
              <a:spAutoFit/>
            </a:bodyPr>
            <a:lstStyle/>
            <a:p>
              <a:pPr marR="12065">
                <a:lnSpc>
                  <a:spcPct val="100000"/>
                </a:lnSpc>
                <a:spcBef>
                  <a:spcPts val="40"/>
                </a:spcBef>
              </a:pPr>
              <a:endParaRPr sz="1350">
                <a:latin typeface="Times New Roman"/>
                <a:cs typeface="Times New Roman"/>
              </a:endParaRPr>
            </a:p>
            <a:p>
              <a:pPr marL="42545" marR="12065">
                <a:lnSpc>
                  <a:spcPct val="100000"/>
                </a:lnSpc>
              </a:pPr>
              <a:r>
                <a:rPr sz="900" b="1" spc="-5" dirty="0">
                  <a:latin typeface="Arial"/>
                  <a:cs typeface="Arial"/>
                </a:rPr>
                <a:t>P.2.2</a:t>
              </a:r>
              <a:r>
                <a:rPr sz="900" b="1" spc="-45" dirty="0">
                  <a:latin typeface="Arial"/>
                  <a:cs typeface="Arial"/>
                </a:rPr>
                <a:t> </a:t>
              </a:r>
              <a:r>
                <a:rPr sz="900" b="1" spc="-5" dirty="0">
                  <a:latin typeface="Arial"/>
                  <a:cs typeface="Arial"/>
                </a:rPr>
                <a:t>Cavities</a:t>
              </a:r>
              <a:endParaRPr sz="900">
                <a:latin typeface="Arial"/>
                <a:cs typeface="Arial"/>
              </a:endParaRPr>
            </a:p>
            <a:p>
              <a:pPr marL="7620">
                <a:lnSpc>
                  <a:spcPct val="100000"/>
                </a:lnSpc>
                <a:spcBef>
                  <a:spcPts val="10"/>
                </a:spcBef>
              </a:pPr>
              <a:r>
                <a:rPr sz="800" spc="-5" dirty="0">
                  <a:latin typeface="Arial"/>
                  <a:cs typeface="Arial"/>
                </a:rPr>
                <a:t>J</a:t>
              </a:r>
              <a:r>
                <a:rPr sz="800" spc="-10" dirty="0">
                  <a:latin typeface="Arial"/>
                  <a:cs typeface="Arial"/>
                </a:rPr>
                <a:t>o</a:t>
              </a:r>
              <a:r>
                <a:rPr sz="800" spc="-5" dirty="0">
                  <a:latin typeface="Arial"/>
                  <a:cs typeface="Arial"/>
                </a:rPr>
                <a:t>hn</a:t>
              </a:r>
              <a:r>
                <a:rPr sz="800" dirty="0">
                  <a:latin typeface="Arial"/>
                  <a:cs typeface="Arial"/>
                </a:rPr>
                <a:t> </a:t>
              </a:r>
              <a:r>
                <a:rPr sz="800" spc="-5" dirty="0">
                  <a:latin typeface="Arial"/>
                  <a:cs typeface="Arial"/>
                </a:rPr>
                <a:t>Mamm</a:t>
              </a:r>
              <a:r>
                <a:rPr sz="800" spc="-10" dirty="0">
                  <a:latin typeface="Arial"/>
                  <a:cs typeface="Arial"/>
                </a:rPr>
                <a:t>o</a:t>
              </a:r>
              <a:r>
                <a:rPr sz="800" spc="-5" dirty="0">
                  <a:latin typeface="Arial"/>
                  <a:cs typeface="Arial"/>
                </a:rPr>
                <a:t>ss</a:t>
              </a:r>
              <a:r>
                <a:rPr sz="800" spc="-10" dirty="0">
                  <a:latin typeface="Arial"/>
                  <a:cs typeface="Arial"/>
                </a:rPr>
                <a:t>e</a:t>
              </a:r>
              <a:r>
                <a:rPr sz="800" spc="-5" dirty="0">
                  <a:latin typeface="Arial"/>
                  <a:cs typeface="Arial"/>
                </a:rPr>
                <a:t>r</a:t>
              </a:r>
              <a:endParaRPr sz="800">
                <a:latin typeface="Arial"/>
                <a:cs typeface="Arial"/>
              </a:endParaRPr>
            </a:p>
          </p:txBody>
        </p:sp>
        <p:grpSp>
          <p:nvGrpSpPr>
            <p:cNvPr id="19" name="object 25"/>
            <p:cNvGrpSpPr/>
            <p:nvPr/>
          </p:nvGrpSpPr>
          <p:grpSpPr>
            <a:xfrm>
              <a:off x="2998437" y="1615910"/>
              <a:ext cx="4716145" cy="1014094"/>
              <a:chOff x="2998437" y="1615910"/>
              <a:chExt cx="4716145" cy="1014094"/>
            </a:xfrm>
          </p:grpSpPr>
          <p:sp>
            <p:nvSpPr>
              <p:cNvPr id="152" name="object 26"/>
              <p:cNvSpPr/>
              <p:nvPr/>
            </p:nvSpPr>
            <p:spPr>
              <a:xfrm>
                <a:off x="3004787" y="1622260"/>
                <a:ext cx="2136140" cy="296545"/>
              </a:xfrm>
              <a:custGeom>
                <a:avLst/>
                <a:gdLst/>
                <a:ahLst/>
                <a:cxnLst/>
                <a:rect l="l" t="t" r="r" b="b"/>
                <a:pathLst>
                  <a:path w="2136140" h="296544">
                    <a:moveTo>
                      <a:pt x="2135747" y="0"/>
                    </a:moveTo>
                    <a:lnTo>
                      <a:pt x="2135747" y="182231"/>
                    </a:lnTo>
                    <a:lnTo>
                      <a:pt x="0" y="182231"/>
                    </a:lnTo>
                    <a:lnTo>
                      <a:pt x="0" y="296429"/>
                    </a:lnTo>
                  </a:path>
                </a:pathLst>
              </a:custGeom>
              <a:ln w="12688">
                <a:solidFill>
                  <a:srgbClr val="000000"/>
                </a:solidFill>
              </a:ln>
            </p:spPr>
            <p:txBody>
              <a:bodyPr wrap="square" lIns="0" tIns="0" rIns="0" bIns="0" rtlCol="0"/>
              <a:lstStyle/>
              <a:p>
                <a:endParaRPr/>
              </a:p>
            </p:txBody>
          </p:sp>
          <p:pic>
            <p:nvPicPr>
              <p:cNvPr id="153" name="object 27"/>
              <p:cNvPicPr/>
              <p:nvPr/>
            </p:nvPicPr>
            <p:blipFill>
              <a:blip r:embed="rId9" cstate="print"/>
              <a:stretch>
                <a:fillRect/>
              </a:stretch>
            </p:blipFill>
            <p:spPr>
              <a:xfrm>
                <a:off x="6878177" y="1935627"/>
                <a:ext cx="835896" cy="693799"/>
              </a:xfrm>
              <a:prstGeom prst="rect">
                <a:avLst/>
              </a:prstGeom>
            </p:spPr>
          </p:pic>
          <p:pic>
            <p:nvPicPr>
              <p:cNvPr id="154" name="object 28"/>
              <p:cNvPicPr/>
              <p:nvPr/>
            </p:nvPicPr>
            <p:blipFill>
              <a:blip r:embed="rId5" cstate="print"/>
              <a:stretch>
                <a:fillRect/>
              </a:stretch>
            </p:blipFill>
            <p:spPr>
              <a:xfrm>
                <a:off x="6865654" y="1918690"/>
                <a:ext cx="822064" cy="685998"/>
              </a:xfrm>
              <a:prstGeom prst="rect">
                <a:avLst/>
              </a:prstGeom>
            </p:spPr>
          </p:pic>
        </p:grpSp>
        <p:sp>
          <p:nvSpPr>
            <p:cNvPr id="20" name="object 29"/>
            <p:cNvSpPr txBox="1"/>
            <p:nvPr/>
          </p:nvSpPr>
          <p:spPr>
            <a:xfrm>
              <a:off x="6865655" y="1918690"/>
              <a:ext cx="822325"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marL="116205" marR="50165" indent="-57785">
                <a:lnSpc>
                  <a:spcPct val="100000"/>
                </a:lnSpc>
              </a:pPr>
              <a:r>
                <a:rPr sz="900" b="1" spc="-5" dirty="0">
                  <a:latin typeface="Arial"/>
                  <a:cs typeface="Arial"/>
                </a:rPr>
                <a:t>P.</a:t>
              </a:r>
              <a:r>
                <a:rPr sz="900" b="1" dirty="0">
                  <a:latin typeface="Arial"/>
                  <a:cs typeface="Arial"/>
                </a:rPr>
                <a:t>2</a:t>
              </a:r>
              <a:r>
                <a:rPr sz="900" b="1" spc="-5" dirty="0">
                  <a:latin typeface="Arial"/>
                  <a:cs typeface="Arial"/>
                </a:rPr>
                <a:t>.</a:t>
              </a:r>
              <a:r>
                <a:rPr sz="900" b="1" dirty="0">
                  <a:latin typeface="Arial"/>
                  <a:cs typeface="Arial"/>
                </a:rPr>
                <a:t>6</a:t>
              </a:r>
              <a:r>
                <a:rPr sz="900" b="1" spc="-5" dirty="0">
                  <a:latin typeface="Arial"/>
                  <a:cs typeface="Arial"/>
                </a:rPr>
                <a:t> </a:t>
              </a:r>
              <a:r>
                <a:rPr sz="900" b="1" spc="5" dirty="0">
                  <a:latin typeface="Arial"/>
                  <a:cs typeface="Arial"/>
                </a:rPr>
                <a:t>S</a:t>
              </a:r>
              <a:r>
                <a:rPr sz="900" b="1" spc="-5" dirty="0">
                  <a:latin typeface="Arial"/>
                  <a:cs typeface="Arial"/>
                </a:rPr>
                <a:t>yst</a:t>
              </a:r>
              <a:r>
                <a:rPr sz="900" b="1" dirty="0">
                  <a:latin typeface="Arial"/>
                  <a:cs typeface="Arial"/>
                </a:rPr>
                <a:t>em  </a:t>
              </a:r>
              <a:r>
                <a:rPr sz="900" b="1" spc="-5" dirty="0">
                  <a:latin typeface="Arial"/>
                  <a:cs typeface="Arial"/>
                </a:rPr>
                <a:t>Integration</a:t>
              </a:r>
              <a:endParaRPr sz="900">
                <a:latin typeface="Arial"/>
                <a:cs typeface="Arial"/>
              </a:endParaRPr>
            </a:p>
            <a:p>
              <a:pPr marL="7620">
                <a:lnSpc>
                  <a:spcPct val="100000"/>
                </a:lnSpc>
                <a:spcBef>
                  <a:spcPts val="15"/>
                </a:spcBef>
              </a:pPr>
              <a:r>
                <a:rPr sz="800" spc="-5" dirty="0">
                  <a:latin typeface="Arial"/>
                  <a:cs typeface="Arial"/>
                </a:rPr>
                <a:t>John</a:t>
              </a:r>
              <a:r>
                <a:rPr sz="800" spc="-55" dirty="0">
                  <a:latin typeface="Arial"/>
                  <a:cs typeface="Arial"/>
                </a:rPr>
                <a:t> </a:t>
              </a:r>
              <a:r>
                <a:rPr sz="800" spc="-5" dirty="0">
                  <a:latin typeface="Arial"/>
                  <a:cs typeface="Arial"/>
                </a:rPr>
                <a:t>Mammosser</a:t>
              </a:r>
              <a:endParaRPr sz="800">
                <a:latin typeface="Arial"/>
                <a:cs typeface="Arial"/>
              </a:endParaRPr>
            </a:p>
          </p:txBody>
        </p:sp>
        <p:grpSp>
          <p:nvGrpSpPr>
            <p:cNvPr id="21" name="object 30"/>
            <p:cNvGrpSpPr/>
            <p:nvPr/>
          </p:nvGrpSpPr>
          <p:grpSpPr>
            <a:xfrm>
              <a:off x="1542079" y="1615910"/>
              <a:ext cx="5741035" cy="1014094"/>
              <a:chOff x="1542079" y="1615910"/>
              <a:chExt cx="5741035" cy="1014094"/>
            </a:xfrm>
          </p:grpSpPr>
          <p:sp>
            <p:nvSpPr>
              <p:cNvPr id="149" name="object 31"/>
              <p:cNvSpPr/>
              <p:nvPr/>
            </p:nvSpPr>
            <p:spPr>
              <a:xfrm>
                <a:off x="5140534" y="1622260"/>
                <a:ext cx="2136140" cy="296545"/>
              </a:xfrm>
              <a:custGeom>
                <a:avLst/>
                <a:gdLst/>
                <a:ahLst/>
                <a:cxnLst/>
                <a:rect l="l" t="t" r="r" b="b"/>
                <a:pathLst>
                  <a:path w="2136140" h="296544">
                    <a:moveTo>
                      <a:pt x="0" y="0"/>
                    </a:moveTo>
                    <a:lnTo>
                      <a:pt x="0" y="182231"/>
                    </a:lnTo>
                    <a:lnTo>
                      <a:pt x="2135747" y="182231"/>
                    </a:lnTo>
                    <a:lnTo>
                      <a:pt x="2135747" y="296429"/>
                    </a:lnTo>
                  </a:path>
                </a:pathLst>
              </a:custGeom>
              <a:ln w="12688">
                <a:solidFill>
                  <a:srgbClr val="000000"/>
                </a:solidFill>
              </a:ln>
            </p:spPr>
            <p:txBody>
              <a:bodyPr wrap="square" lIns="0" tIns="0" rIns="0" bIns="0" rtlCol="0"/>
              <a:lstStyle/>
              <a:p>
                <a:endParaRPr/>
              </a:p>
            </p:txBody>
          </p:sp>
          <p:pic>
            <p:nvPicPr>
              <p:cNvPr id="150" name="object 32"/>
              <p:cNvPicPr/>
              <p:nvPr/>
            </p:nvPicPr>
            <p:blipFill>
              <a:blip r:embed="rId10" cstate="print"/>
              <a:stretch>
                <a:fillRect/>
              </a:stretch>
            </p:blipFill>
            <p:spPr>
              <a:xfrm>
                <a:off x="1554598" y="1935627"/>
                <a:ext cx="831041" cy="693799"/>
              </a:xfrm>
              <a:prstGeom prst="rect">
                <a:avLst/>
              </a:prstGeom>
            </p:spPr>
          </p:pic>
          <p:pic>
            <p:nvPicPr>
              <p:cNvPr id="151" name="object 33"/>
              <p:cNvPicPr/>
              <p:nvPr/>
            </p:nvPicPr>
            <p:blipFill>
              <a:blip r:embed="rId5" cstate="print"/>
              <a:stretch>
                <a:fillRect/>
              </a:stretch>
            </p:blipFill>
            <p:spPr>
              <a:xfrm>
                <a:off x="1542079" y="1918690"/>
                <a:ext cx="822874" cy="685998"/>
              </a:xfrm>
              <a:prstGeom prst="rect">
                <a:avLst/>
              </a:prstGeom>
            </p:spPr>
          </p:pic>
        </p:grpSp>
        <p:sp>
          <p:nvSpPr>
            <p:cNvPr id="22" name="object 34"/>
            <p:cNvSpPr txBox="1"/>
            <p:nvPr/>
          </p:nvSpPr>
          <p:spPr>
            <a:xfrm>
              <a:off x="1542079" y="1918690"/>
              <a:ext cx="822960" cy="686435"/>
            </a:xfrm>
            <a:prstGeom prst="rect">
              <a:avLst/>
            </a:prstGeom>
            <a:ln w="9516">
              <a:solidFill>
                <a:srgbClr val="000000"/>
              </a:solidFill>
            </a:ln>
          </p:spPr>
          <p:txBody>
            <a:bodyPr vert="horz" wrap="square" lIns="0" tIns="0" rIns="0" bIns="0" rtlCol="0">
              <a:spAutoFit/>
            </a:bodyPr>
            <a:lstStyle/>
            <a:p>
              <a:pPr algn="ctr">
                <a:lnSpc>
                  <a:spcPts val="1055"/>
                </a:lnSpc>
              </a:pPr>
              <a:r>
                <a:rPr sz="900" b="1" spc="-5" dirty="0">
                  <a:latin typeface="Arial"/>
                  <a:cs typeface="Arial"/>
                </a:rPr>
                <a:t>P.2.1</a:t>
              </a:r>
              <a:endParaRPr sz="900">
                <a:latin typeface="Arial"/>
                <a:cs typeface="Arial"/>
              </a:endParaRPr>
            </a:p>
            <a:p>
              <a:pPr marL="62865" marR="53975" algn="ctr">
                <a:lnSpc>
                  <a:spcPct val="100000"/>
                </a:lnSpc>
              </a:pPr>
              <a:r>
                <a:rPr sz="900" b="1" dirty="0">
                  <a:latin typeface="Arial"/>
                  <a:cs typeface="Arial"/>
                </a:rPr>
                <a:t>Management  and </a:t>
              </a:r>
              <a:r>
                <a:rPr sz="900" b="1" spc="-5" dirty="0">
                  <a:latin typeface="Arial"/>
                  <a:cs typeface="Arial"/>
                </a:rPr>
                <a:t>System </a:t>
              </a:r>
              <a:r>
                <a:rPr sz="900" b="1" dirty="0">
                  <a:latin typeface="Arial"/>
                  <a:cs typeface="Arial"/>
                </a:rPr>
                <a:t> </a:t>
              </a:r>
              <a:r>
                <a:rPr sz="900" b="1" spc="-5" dirty="0">
                  <a:latin typeface="Arial"/>
                  <a:cs typeface="Arial"/>
                </a:rPr>
                <a:t>Integration </a:t>
              </a:r>
              <a:r>
                <a:rPr sz="900" b="1" dirty="0">
                  <a:latin typeface="Arial"/>
                  <a:cs typeface="Arial"/>
                </a:rPr>
                <a:t> </a:t>
              </a:r>
              <a:r>
                <a:rPr sz="800" spc="-5" dirty="0">
                  <a:latin typeface="Arial"/>
                  <a:cs typeface="Arial"/>
                </a:rPr>
                <a:t>Matt</a:t>
              </a:r>
              <a:r>
                <a:rPr sz="800" spc="-15" dirty="0">
                  <a:latin typeface="Arial"/>
                  <a:cs typeface="Arial"/>
                </a:rPr>
                <a:t> </a:t>
              </a:r>
              <a:r>
                <a:rPr sz="800" spc="-5" dirty="0">
                  <a:latin typeface="Arial"/>
                  <a:cs typeface="Arial"/>
                </a:rPr>
                <a:t>Howell</a:t>
              </a:r>
              <a:endParaRPr sz="800">
                <a:latin typeface="Arial"/>
                <a:cs typeface="Arial"/>
              </a:endParaRPr>
            </a:p>
          </p:txBody>
        </p:sp>
        <p:grpSp>
          <p:nvGrpSpPr>
            <p:cNvPr id="23" name="object 35"/>
            <p:cNvGrpSpPr/>
            <p:nvPr/>
          </p:nvGrpSpPr>
          <p:grpSpPr>
            <a:xfrm>
              <a:off x="1947166" y="1615910"/>
              <a:ext cx="6813550" cy="1014094"/>
              <a:chOff x="1947166" y="1615910"/>
              <a:chExt cx="6813550" cy="1014094"/>
            </a:xfrm>
          </p:grpSpPr>
          <p:sp>
            <p:nvSpPr>
              <p:cNvPr id="146" name="object 36"/>
              <p:cNvSpPr/>
              <p:nvPr/>
            </p:nvSpPr>
            <p:spPr>
              <a:xfrm>
                <a:off x="1953516" y="1622260"/>
                <a:ext cx="3187065" cy="296545"/>
              </a:xfrm>
              <a:custGeom>
                <a:avLst/>
                <a:gdLst/>
                <a:ahLst/>
                <a:cxnLst/>
                <a:rect l="l" t="t" r="r" b="b"/>
                <a:pathLst>
                  <a:path w="3187065" h="296544">
                    <a:moveTo>
                      <a:pt x="3187018" y="0"/>
                    </a:moveTo>
                    <a:lnTo>
                      <a:pt x="3187018" y="182231"/>
                    </a:lnTo>
                    <a:lnTo>
                      <a:pt x="0" y="182231"/>
                    </a:lnTo>
                    <a:lnTo>
                      <a:pt x="0" y="296429"/>
                    </a:lnTo>
                  </a:path>
                </a:pathLst>
              </a:custGeom>
              <a:ln w="12688">
                <a:solidFill>
                  <a:srgbClr val="000000"/>
                </a:solidFill>
              </a:ln>
            </p:spPr>
            <p:txBody>
              <a:bodyPr wrap="square" lIns="0" tIns="0" rIns="0" bIns="0" rtlCol="0"/>
              <a:lstStyle/>
              <a:p>
                <a:endParaRPr/>
              </a:p>
            </p:txBody>
          </p:sp>
          <p:pic>
            <p:nvPicPr>
              <p:cNvPr id="147" name="object 37"/>
              <p:cNvPicPr/>
              <p:nvPr/>
            </p:nvPicPr>
            <p:blipFill>
              <a:blip r:embed="rId11" cstate="print"/>
              <a:stretch>
                <a:fillRect/>
              </a:stretch>
            </p:blipFill>
            <p:spPr>
              <a:xfrm>
                <a:off x="7929445" y="1935627"/>
                <a:ext cx="831041" cy="693799"/>
              </a:xfrm>
              <a:prstGeom prst="rect">
                <a:avLst/>
              </a:prstGeom>
            </p:spPr>
          </p:pic>
          <p:pic>
            <p:nvPicPr>
              <p:cNvPr id="148" name="object 38"/>
              <p:cNvPicPr/>
              <p:nvPr/>
            </p:nvPicPr>
            <p:blipFill>
              <a:blip r:embed="rId5" cstate="print"/>
              <a:stretch>
                <a:fillRect/>
              </a:stretch>
            </p:blipFill>
            <p:spPr>
              <a:xfrm>
                <a:off x="7916115" y="1918690"/>
                <a:ext cx="822874" cy="685998"/>
              </a:xfrm>
              <a:prstGeom prst="rect">
                <a:avLst/>
              </a:prstGeom>
            </p:spPr>
          </p:pic>
        </p:grpSp>
        <p:sp>
          <p:nvSpPr>
            <p:cNvPr id="24" name="object 39"/>
            <p:cNvSpPr txBox="1"/>
            <p:nvPr/>
          </p:nvSpPr>
          <p:spPr>
            <a:xfrm>
              <a:off x="7916116" y="1918690"/>
              <a:ext cx="822960" cy="686435"/>
            </a:xfrm>
            <a:prstGeom prst="rect">
              <a:avLst/>
            </a:prstGeom>
            <a:ln w="9516">
              <a:solidFill>
                <a:srgbClr val="000000"/>
              </a:solidFill>
            </a:ln>
          </p:spPr>
          <p:txBody>
            <a:bodyPr vert="horz" wrap="square" lIns="0" tIns="1905" rIns="0" bIns="0" rtlCol="0">
              <a:spAutoFit/>
            </a:bodyPr>
            <a:lstStyle/>
            <a:p>
              <a:pPr>
                <a:lnSpc>
                  <a:spcPct val="100000"/>
                </a:lnSpc>
                <a:spcBef>
                  <a:spcPts val="15"/>
                </a:spcBef>
              </a:pPr>
              <a:endParaRPr sz="900">
                <a:latin typeface="Times New Roman"/>
                <a:cs typeface="Times New Roman"/>
              </a:endParaRPr>
            </a:p>
            <a:p>
              <a:pPr marL="131445" marR="123825" indent="15875" algn="just">
                <a:lnSpc>
                  <a:spcPct val="100000"/>
                </a:lnSpc>
              </a:pPr>
              <a:r>
                <a:rPr sz="900" b="1" spc="-5" dirty="0">
                  <a:latin typeface="Arial"/>
                  <a:cs typeface="Arial"/>
                </a:rPr>
                <a:t>P.2.7 SCL </a:t>
              </a:r>
              <a:r>
                <a:rPr sz="900" b="1" spc="-235" dirty="0">
                  <a:latin typeface="Arial"/>
                  <a:cs typeface="Arial"/>
                </a:rPr>
                <a:t> </a:t>
              </a:r>
              <a:r>
                <a:rPr sz="900" b="1" spc="-5" dirty="0">
                  <a:latin typeface="Arial"/>
                  <a:cs typeface="Arial"/>
                </a:rPr>
                <a:t>Controls </a:t>
              </a:r>
              <a:r>
                <a:rPr sz="900" b="1" dirty="0">
                  <a:latin typeface="Arial"/>
                  <a:cs typeface="Arial"/>
                </a:rPr>
                <a:t> </a:t>
              </a:r>
              <a:r>
                <a:rPr sz="800" spc="-5" dirty="0">
                  <a:latin typeface="Arial"/>
                  <a:cs typeface="Arial"/>
                </a:rPr>
                <a:t>K</a:t>
              </a:r>
              <a:r>
                <a:rPr sz="800" spc="-10" dirty="0">
                  <a:latin typeface="Arial"/>
                  <a:cs typeface="Arial"/>
                </a:rPr>
                <a:t>a</a:t>
              </a:r>
              <a:r>
                <a:rPr sz="800" spc="-5" dirty="0">
                  <a:latin typeface="Arial"/>
                  <a:cs typeface="Arial"/>
                </a:rPr>
                <a:t>ren W</a:t>
              </a:r>
              <a:r>
                <a:rPr sz="800" spc="-10" dirty="0">
                  <a:latin typeface="Arial"/>
                  <a:cs typeface="Arial"/>
                </a:rPr>
                <a:t>h</a:t>
              </a:r>
              <a:r>
                <a:rPr sz="800" spc="-5" dirty="0">
                  <a:latin typeface="Arial"/>
                  <a:cs typeface="Arial"/>
                </a:rPr>
                <a:t>ite</a:t>
              </a:r>
              <a:endParaRPr sz="800">
                <a:latin typeface="Arial"/>
                <a:cs typeface="Arial"/>
              </a:endParaRPr>
            </a:p>
          </p:txBody>
        </p:sp>
        <p:grpSp>
          <p:nvGrpSpPr>
            <p:cNvPr id="25" name="object 40"/>
            <p:cNvGrpSpPr/>
            <p:nvPr/>
          </p:nvGrpSpPr>
          <p:grpSpPr>
            <a:xfrm>
              <a:off x="1610922" y="1615910"/>
              <a:ext cx="6723380" cy="1690370"/>
              <a:chOff x="1610922" y="1615910"/>
              <a:chExt cx="6723380" cy="1690370"/>
            </a:xfrm>
          </p:grpSpPr>
          <p:sp>
            <p:nvSpPr>
              <p:cNvPr id="143" name="object 41"/>
              <p:cNvSpPr/>
              <p:nvPr/>
            </p:nvSpPr>
            <p:spPr>
              <a:xfrm>
                <a:off x="5140534" y="1622260"/>
                <a:ext cx="3187065" cy="296545"/>
              </a:xfrm>
              <a:custGeom>
                <a:avLst/>
                <a:gdLst/>
                <a:ahLst/>
                <a:cxnLst/>
                <a:rect l="l" t="t" r="r" b="b"/>
                <a:pathLst>
                  <a:path w="3187065" h="296544">
                    <a:moveTo>
                      <a:pt x="0" y="0"/>
                    </a:moveTo>
                    <a:lnTo>
                      <a:pt x="0" y="182231"/>
                    </a:lnTo>
                    <a:lnTo>
                      <a:pt x="3187018" y="182231"/>
                    </a:lnTo>
                    <a:lnTo>
                      <a:pt x="3187018" y="296429"/>
                    </a:lnTo>
                  </a:path>
                </a:pathLst>
              </a:custGeom>
              <a:ln w="12688">
                <a:solidFill>
                  <a:srgbClr val="000000"/>
                </a:solidFill>
              </a:ln>
            </p:spPr>
            <p:txBody>
              <a:bodyPr wrap="square" lIns="0" tIns="0" rIns="0" bIns="0" rtlCol="0"/>
              <a:lstStyle/>
              <a:p>
                <a:endParaRPr/>
              </a:p>
            </p:txBody>
          </p:sp>
          <p:pic>
            <p:nvPicPr>
              <p:cNvPr id="144" name="object 42"/>
              <p:cNvPicPr/>
              <p:nvPr/>
            </p:nvPicPr>
            <p:blipFill>
              <a:blip r:embed="rId12" cstate="print"/>
              <a:stretch>
                <a:fillRect/>
              </a:stretch>
            </p:blipFill>
            <p:spPr>
              <a:xfrm>
                <a:off x="1629488" y="2845180"/>
                <a:ext cx="690109" cy="460516"/>
              </a:xfrm>
              <a:prstGeom prst="rect">
                <a:avLst/>
              </a:prstGeom>
            </p:spPr>
          </p:pic>
          <p:pic>
            <p:nvPicPr>
              <p:cNvPr id="145" name="object 43"/>
              <p:cNvPicPr/>
              <p:nvPr/>
            </p:nvPicPr>
            <p:blipFill>
              <a:blip r:embed="rId13" cstate="print"/>
              <a:stretch>
                <a:fillRect/>
              </a:stretch>
            </p:blipFill>
            <p:spPr>
              <a:xfrm>
                <a:off x="1610922" y="2826605"/>
                <a:ext cx="685188" cy="457602"/>
              </a:xfrm>
              <a:prstGeom prst="rect">
                <a:avLst/>
              </a:prstGeom>
            </p:spPr>
          </p:pic>
        </p:grpSp>
        <p:sp>
          <p:nvSpPr>
            <p:cNvPr id="26" name="object 44"/>
            <p:cNvSpPr txBox="1"/>
            <p:nvPr/>
          </p:nvSpPr>
          <p:spPr>
            <a:xfrm>
              <a:off x="1610922" y="2830655"/>
              <a:ext cx="685800" cy="457200"/>
            </a:xfrm>
            <a:prstGeom prst="rect">
              <a:avLst/>
            </a:prstGeom>
            <a:ln w="3175">
              <a:solidFill>
                <a:srgbClr val="404040"/>
              </a:solidFill>
            </a:ln>
          </p:spPr>
          <p:txBody>
            <a:bodyPr vert="horz" wrap="square" lIns="0" tIns="0" rIns="0" bIns="0" rtlCol="0">
              <a:spAutoFit/>
            </a:bodyPr>
            <a:lstStyle/>
            <a:p>
              <a:pPr marL="1270" algn="ctr">
                <a:lnSpc>
                  <a:spcPts val="635"/>
                </a:lnSpc>
              </a:pPr>
              <a:r>
                <a:rPr sz="600" b="1" spc="-5" dirty="0">
                  <a:latin typeface="Arial"/>
                  <a:cs typeface="Arial"/>
                </a:rPr>
                <a:t>P.2.1.1</a:t>
              </a:r>
              <a:endParaRPr sz="600">
                <a:latin typeface="Arial"/>
                <a:cs typeface="Arial"/>
              </a:endParaRPr>
            </a:p>
            <a:p>
              <a:pPr marL="32384" marR="22225" algn="ctr">
                <a:lnSpc>
                  <a:spcPts val="720"/>
                </a:lnSpc>
                <a:spcBef>
                  <a:spcPts val="20"/>
                </a:spcBef>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00"/>
                </a:lnSpc>
              </a:pPr>
              <a:r>
                <a:rPr sz="600" spc="-5" dirty="0">
                  <a:latin typeface="Arial"/>
                  <a:cs typeface="Arial"/>
                </a:rPr>
                <a:t>M</a:t>
              </a:r>
              <a:r>
                <a:rPr sz="600" dirty="0">
                  <a:latin typeface="Arial"/>
                  <a:cs typeface="Arial"/>
                </a:rPr>
                <a:t>a</a:t>
              </a:r>
              <a:r>
                <a:rPr sz="600" spc="-5" dirty="0">
                  <a:latin typeface="Arial"/>
                  <a:cs typeface="Arial"/>
                </a:rPr>
                <a:t>t</a:t>
              </a:r>
              <a:r>
                <a:rPr sz="600" dirty="0">
                  <a:latin typeface="Arial"/>
                  <a:cs typeface="Arial"/>
                </a:rPr>
                <a:t>t</a:t>
              </a:r>
              <a:r>
                <a:rPr sz="600" spc="-5" dirty="0">
                  <a:latin typeface="Arial"/>
                  <a:cs typeface="Arial"/>
                </a:rPr>
                <a:t> Howell</a:t>
              </a:r>
              <a:endParaRPr sz="600">
                <a:latin typeface="Arial"/>
                <a:cs typeface="Arial"/>
              </a:endParaRPr>
            </a:p>
          </p:txBody>
        </p:sp>
        <p:grpSp>
          <p:nvGrpSpPr>
            <p:cNvPr id="27" name="object 45"/>
            <p:cNvGrpSpPr/>
            <p:nvPr/>
          </p:nvGrpSpPr>
          <p:grpSpPr>
            <a:xfrm>
              <a:off x="2707548" y="3975065"/>
              <a:ext cx="708025" cy="479425"/>
              <a:chOff x="2707548" y="3975065"/>
              <a:chExt cx="708025" cy="479425"/>
            </a:xfrm>
          </p:grpSpPr>
          <p:pic>
            <p:nvPicPr>
              <p:cNvPr id="141" name="object 46"/>
              <p:cNvPicPr/>
              <p:nvPr/>
            </p:nvPicPr>
            <p:blipFill>
              <a:blip r:embed="rId14" cstate="print"/>
              <a:stretch>
                <a:fillRect/>
              </a:stretch>
            </p:blipFill>
            <p:spPr>
              <a:xfrm>
                <a:off x="2725735" y="3993640"/>
                <a:ext cx="689310" cy="460516"/>
              </a:xfrm>
              <a:prstGeom prst="rect">
                <a:avLst/>
              </a:prstGeom>
            </p:spPr>
          </p:pic>
          <p:pic>
            <p:nvPicPr>
              <p:cNvPr id="142" name="object 47"/>
              <p:cNvPicPr/>
              <p:nvPr/>
            </p:nvPicPr>
            <p:blipFill>
              <a:blip r:embed="rId15" cstate="print"/>
              <a:stretch>
                <a:fillRect/>
              </a:stretch>
            </p:blipFill>
            <p:spPr>
              <a:xfrm>
                <a:off x="2707548" y="3975065"/>
                <a:ext cx="685188" cy="456792"/>
              </a:xfrm>
              <a:prstGeom prst="rect">
                <a:avLst/>
              </a:prstGeom>
            </p:spPr>
          </p:pic>
        </p:grpSp>
        <p:sp>
          <p:nvSpPr>
            <p:cNvPr id="28" name="object 48"/>
            <p:cNvSpPr txBox="1"/>
            <p:nvPr/>
          </p:nvSpPr>
          <p:spPr>
            <a:xfrm>
              <a:off x="2707548" y="3975065"/>
              <a:ext cx="68897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91440" marR="86360" indent="5715">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4</a:t>
              </a:r>
              <a:r>
                <a:rPr sz="600" b="1" spc="-5" dirty="0">
                  <a:latin typeface="Arial"/>
                  <a:cs typeface="Arial"/>
                </a:rPr>
                <a:t> Ca</a:t>
              </a:r>
              <a:r>
                <a:rPr sz="600" b="1" dirty="0">
                  <a:latin typeface="Arial"/>
                  <a:cs typeface="Arial"/>
                </a:rPr>
                <a:t>v</a:t>
              </a:r>
              <a:r>
                <a:rPr sz="600" b="1" spc="-5" dirty="0">
                  <a:latin typeface="Arial"/>
                  <a:cs typeface="Arial"/>
                </a:rPr>
                <a:t>ity  Re</a:t>
              </a:r>
              <a:r>
                <a:rPr sz="600" b="1" dirty="0">
                  <a:latin typeface="Arial"/>
                  <a:cs typeface="Arial"/>
                </a:rPr>
                <a:t>p</a:t>
              </a:r>
              <a:r>
                <a:rPr sz="600" b="1" spc="-5" dirty="0">
                  <a:latin typeface="Arial"/>
                  <a:cs typeface="Arial"/>
                </a:rPr>
                <a:t>r</a:t>
              </a:r>
              <a:r>
                <a:rPr sz="600" b="1" dirty="0">
                  <a:latin typeface="Arial"/>
                  <a:cs typeface="Arial"/>
                </a:rPr>
                <a:t>o</a:t>
              </a:r>
              <a:r>
                <a:rPr sz="600" b="1" spc="-5" dirty="0">
                  <a:latin typeface="Arial"/>
                  <a:cs typeface="Arial"/>
                </a:rPr>
                <a:t>ce</a:t>
              </a:r>
              <a:r>
                <a:rPr sz="600" b="1" dirty="0">
                  <a:latin typeface="Arial"/>
                  <a:cs typeface="Arial"/>
                </a:rPr>
                <a:t>s</a:t>
              </a:r>
              <a:r>
                <a:rPr sz="600" b="1" spc="-5" dirty="0">
                  <a:latin typeface="Arial"/>
                  <a:cs typeface="Arial"/>
                </a:rPr>
                <a:t>sing</a:t>
              </a:r>
              <a:endParaRPr sz="600">
                <a:latin typeface="Arial"/>
                <a:cs typeface="Arial"/>
              </a:endParaRPr>
            </a:p>
            <a:p>
              <a:pPr marL="40005">
                <a:lnSpc>
                  <a:spcPct val="100000"/>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29" name="object 49"/>
            <p:cNvGrpSpPr/>
            <p:nvPr/>
          </p:nvGrpSpPr>
          <p:grpSpPr>
            <a:xfrm>
              <a:off x="2587000" y="2598338"/>
              <a:ext cx="828040" cy="2426335"/>
              <a:chOff x="2587000" y="2598338"/>
              <a:chExt cx="828040" cy="2426335"/>
            </a:xfrm>
          </p:grpSpPr>
          <p:sp>
            <p:nvSpPr>
              <p:cNvPr id="138" name="object 50"/>
              <p:cNvSpPr/>
              <p:nvPr/>
            </p:nvSpPr>
            <p:spPr>
              <a:xfrm>
                <a:off x="2593350" y="2604688"/>
                <a:ext cx="411480" cy="1598930"/>
              </a:xfrm>
              <a:custGeom>
                <a:avLst/>
                <a:gdLst/>
                <a:ahLst/>
                <a:cxnLst/>
                <a:rect l="l" t="t" r="r" b="b"/>
                <a:pathLst>
                  <a:path w="411480" h="1598929">
                    <a:moveTo>
                      <a:pt x="411437" y="0"/>
                    </a:moveTo>
                    <a:lnTo>
                      <a:pt x="411437" y="114198"/>
                    </a:lnTo>
                    <a:lnTo>
                      <a:pt x="0" y="114198"/>
                    </a:lnTo>
                    <a:lnTo>
                      <a:pt x="0" y="1598773"/>
                    </a:lnTo>
                    <a:lnTo>
                      <a:pt x="114198" y="1598773"/>
                    </a:lnTo>
                  </a:path>
                </a:pathLst>
              </a:custGeom>
              <a:ln w="12688">
                <a:solidFill>
                  <a:srgbClr val="000000"/>
                </a:solidFill>
              </a:ln>
            </p:spPr>
            <p:txBody>
              <a:bodyPr wrap="square" lIns="0" tIns="0" rIns="0" bIns="0" rtlCol="0"/>
              <a:lstStyle/>
              <a:p>
                <a:endParaRPr/>
              </a:p>
            </p:txBody>
          </p:sp>
          <p:pic>
            <p:nvPicPr>
              <p:cNvPr id="139" name="object 51"/>
              <p:cNvPicPr/>
              <p:nvPr/>
            </p:nvPicPr>
            <p:blipFill>
              <a:blip r:embed="rId16" cstate="print"/>
              <a:stretch>
                <a:fillRect/>
              </a:stretch>
            </p:blipFill>
            <p:spPr>
              <a:xfrm>
                <a:off x="2725735" y="4564249"/>
                <a:ext cx="689310" cy="460093"/>
              </a:xfrm>
              <a:prstGeom prst="rect">
                <a:avLst/>
              </a:prstGeom>
            </p:spPr>
          </p:pic>
          <p:pic>
            <p:nvPicPr>
              <p:cNvPr id="140" name="object 52"/>
              <p:cNvPicPr/>
              <p:nvPr/>
            </p:nvPicPr>
            <p:blipFill>
              <a:blip r:embed="rId17" cstate="print"/>
              <a:stretch>
                <a:fillRect/>
              </a:stretch>
            </p:blipFill>
            <p:spPr>
              <a:xfrm>
                <a:off x="2707548" y="4546056"/>
                <a:ext cx="685188" cy="456792"/>
              </a:xfrm>
              <a:prstGeom prst="rect">
                <a:avLst/>
              </a:prstGeom>
            </p:spPr>
          </p:pic>
        </p:grpSp>
        <p:sp>
          <p:nvSpPr>
            <p:cNvPr id="30" name="object 53"/>
            <p:cNvSpPr txBox="1"/>
            <p:nvPr/>
          </p:nvSpPr>
          <p:spPr>
            <a:xfrm>
              <a:off x="2707548" y="4546056"/>
              <a:ext cx="68897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35890" marR="62230" indent="-68580">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5</a:t>
              </a:r>
              <a:r>
                <a:rPr sz="600" b="1" spc="-5" dirty="0">
                  <a:latin typeface="Arial"/>
                  <a:cs typeface="Arial"/>
                </a:rPr>
                <a:t> Co</a:t>
              </a:r>
              <a:r>
                <a:rPr sz="600" b="1" dirty="0">
                  <a:latin typeface="Arial"/>
                  <a:cs typeface="Arial"/>
                </a:rPr>
                <a:t>u</a:t>
              </a:r>
              <a:r>
                <a:rPr sz="600" b="1" spc="-5" dirty="0">
                  <a:latin typeface="Arial"/>
                  <a:cs typeface="Arial"/>
                </a:rPr>
                <a:t>pl</a:t>
              </a:r>
              <a:r>
                <a:rPr sz="600" b="1" dirty="0">
                  <a:latin typeface="Arial"/>
                  <a:cs typeface="Arial"/>
                </a:rPr>
                <a:t>er  </a:t>
              </a:r>
              <a:r>
                <a:rPr sz="600" b="1" spc="-5" dirty="0">
                  <a:latin typeface="Arial"/>
                  <a:cs typeface="Arial"/>
                </a:rPr>
                <a:t>Acquisition </a:t>
              </a:r>
              <a:r>
                <a:rPr sz="600" b="1" dirty="0">
                  <a:latin typeface="Arial"/>
                  <a:cs typeface="Arial"/>
                </a:rPr>
                <a:t> </a:t>
              </a:r>
              <a:r>
                <a:rPr sz="600" spc="-5" dirty="0">
                  <a:latin typeface="Arial"/>
                  <a:cs typeface="Arial"/>
                </a:rPr>
                <a:t>Yoon</a:t>
              </a:r>
              <a:r>
                <a:rPr sz="600" spc="-15" dirty="0">
                  <a:latin typeface="Arial"/>
                  <a:cs typeface="Arial"/>
                </a:rPr>
                <a:t> </a:t>
              </a:r>
              <a:r>
                <a:rPr sz="600" spc="-5" dirty="0">
                  <a:latin typeface="Arial"/>
                  <a:cs typeface="Arial"/>
                </a:rPr>
                <a:t>Kang</a:t>
              </a:r>
              <a:endParaRPr sz="600">
                <a:latin typeface="Arial"/>
                <a:cs typeface="Arial"/>
              </a:endParaRPr>
            </a:p>
          </p:txBody>
        </p:sp>
        <p:grpSp>
          <p:nvGrpSpPr>
            <p:cNvPr id="31" name="object 54"/>
            <p:cNvGrpSpPr/>
            <p:nvPr/>
          </p:nvGrpSpPr>
          <p:grpSpPr>
            <a:xfrm>
              <a:off x="2587000" y="2598338"/>
              <a:ext cx="832485" cy="2182495"/>
              <a:chOff x="2587000" y="2598338"/>
              <a:chExt cx="832485" cy="2182495"/>
            </a:xfrm>
          </p:grpSpPr>
          <p:sp>
            <p:nvSpPr>
              <p:cNvPr id="135" name="object 55"/>
              <p:cNvSpPr/>
              <p:nvPr/>
            </p:nvSpPr>
            <p:spPr>
              <a:xfrm>
                <a:off x="2593350" y="2604688"/>
                <a:ext cx="411480" cy="2169795"/>
              </a:xfrm>
              <a:custGeom>
                <a:avLst/>
                <a:gdLst/>
                <a:ahLst/>
                <a:cxnLst/>
                <a:rect l="l" t="t" r="r" b="b"/>
                <a:pathLst>
                  <a:path w="411480" h="2169795">
                    <a:moveTo>
                      <a:pt x="411437" y="0"/>
                    </a:moveTo>
                    <a:lnTo>
                      <a:pt x="411437" y="114198"/>
                    </a:lnTo>
                    <a:lnTo>
                      <a:pt x="0" y="114198"/>
                    </a:lnTo>
                    <a:lnTo>
                      <a:pt x="0" y="2169764"/>
                    </a:lnTo>
                    <a:lnTo>
                      <a:pt x="114198" y="2169764"/>
                    </a:lnTo>
                  </a:path>
                </a:pathLst>
              </a:custGeom>
              <a:ln w="12688">
                <a:solidFill>
                  <a:srgbClr val="000000"/>
                </a:solidFill>
              </a:ln>
            </p:spPr>
            <p:txBody>
              <a:bodyPr wrap="square" lIns="0" tIns="0" rIns="0" bIns="0" rtlCol="0"/>
              <a:lstStyle/>
              <a:p>
                <a:endParaRPr/>
              </a:p>
            </p:txBody>
          </p:sp>
          <p:pic>
            <p:nvPicPr>
              <p:cNvPr id="136" name="object 56"/>
              <p:cNvPicPr/>
              <p:nvPr/>
            </p:nvPicPr>
            <p:blipFill>
              <a:blip r:embed="rId18" cstate="print"/>
              <a:stretch>
                <a:fillRect/>
              </a:stretch>
            </p:blipFill>
            <p:spPr>
              <a:xfrm>
                <a:off x="2721316" y="3415414"/>
                <a:ext cx="698147" cy="468941"/>
              </a:xfrm>
              <a:prstGeom prst="rect">
                <a:avLst/>
              </a:prstGeom>
            </p:spPr>
          </p:pic>
          <p:pic>
            <p:nvPicPr>
              <p:cNvPr id="137" name="object 57"/>
              <p:cNvPicPr/>
              <p:nvPr/>
            </p:nvPicPr>
            <p:blipFill>
              <a:blip r:embed="rId19" cstate="print"/>
              <a:stretch>
                <a:fillRect/>
              </a:stretch>
            </p:blipFill>
            <p:spPr>
              <a:xfrm>
                <a:off x="2707548" y="3404075"/>
                <a:ext cx="685188" cy="456792"/>
              </a:xfrm>
              <a:prstGeom prst="rect">
                <a:avLst/>
              </a:prstGeom>
            </p:spPr>
          </p:pic>
        </p:grpSp>
        <p:sp>
          <p:nvSpPr>
            <p:cNvPr id="32" name="object 58"/>
            <p:cNvSpPr txBox="1"/>
            <p:nvPr/>
          </p:nvSpPr>
          <p:spPr>
            <a:xfrm>
              <a:off x="2707548" y="3404075"/>
              <a:ext cx="68897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07950" marR="92710" indent="-11430">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2</a:t>
              </a:r>
              <a:r>
                <a:rPr sz="600" b="1" spc="-5" dirty="0">
                  <a:latin typeface="Arial"/>
                  <a:cs typeface="Arial"/>
                </a:rPr>
                <a:t> Ca</a:t>
              </a:r>
              <a:r>
                <a:rPr sz="600" b="1" dirty="0">
                  <a:latin typeface="Arial"/>
                  <a:cs typeface="Arial"/>
                </a:rPr>
                <a:t>v</a:t>
              </a:r>
              <a:r>
                <a:rPr sz="600" b="1" spc="-5" dirty="0">
                  <a:latin typeface="Arial"/>
                  <a:cs typeface="Arial"/>
                </a:rPr>
                <a:t>ity  Procurement</a:t>
              </a:r>
              <a:endParaRPr sz="600">
                <a:latin typeface="Arial"/>
                <a:cs typeface="Arial"/>
              </a:endParaRPr>
            </a:p>
            <a:p>
              <a:pPr marL="40005">
                <a:lnSpc>
                  <a:spcPts val="71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33" name="object 59"/>
            <p:cNvGrpSpPr/>
            <p:nvPr/>
          </p:nvGrpSpPr>
          <p:grpSpPr>
            <a:xfrm>
              <a:off x="2587000" y="2598338"/>
              <a:ext cx="828040" cy="2995930"/>
              <a:chOff x="2587000" y="2598338"/>
              <a:chExt cx="828040" cy="2995930"/>
            </a:xfrm>
          </p:grpSpPr>
          <p:sp>
            <p:nvSpPr>
              <p:cNvPr id="132" name="object 60"/>
              <p:cNvSpPr/>
              <p:nvPr/>
            </p:nvSpPr>
            <p:spPr>
              <a:xfrm>
                <a:off x="2593350" y="2604688"/>
                <a:ext cx="411480" cy="1028065"/>
              </a:xfrm>
              <a:custGeom>
                <a:avLst/>
                <a:gdLst/>
                <a:ahLst/>
                <a:cxnLst/>
                <a:rect l="l" t="t" r="r" b="b"/>
                <a:pathLst>
                  <a:path w="411480" h="1028064">
                    <a:moveTo>
                      <a:pt x="411437" y="0"/>
                    </a:moveTo>
                    <a:lnTo>
                      <a:pt x="411437" y="114198"/>
                    </a:lnTo>
                    <a:lnTo>
                      <a:pt x="0" y="114198"/>
                    </a:lnTo>
                    <a:lnTo>
                      <a:pt x="0" y="1027782"/>
                    </a:lnTo>
                    <a:lnTo>
                      <a:pt x="114198" y="1027782"/>
                    </a:lnTo>
                  </a:path>
                </a:pathLst>
              </a:custGeom>
              <a:ln w="12688">
                <a:solidFill>
                  <a:srgbClr val="000000"/>
                </a:solidFill>
              </a:ln>
            </p:spPr>
            <p:txBody>
              <a:bodyPr wrap="square" lIns="0" tIns="0" rIns="0" bIns="0" rtlCol="0"/>
              <a:lstStyle/>
              <a:p>
                <a:endParaRPr/>
              </a:p>
            </p:txBody>
          </p:sp>
          <p:pic>
            <p:nvPicPr>
              <p:cNvPr id="133" name="object 61"/>
              <p:cNvPicPr/>
              <p:nvPr/>
            </p:nvPicPr>
            <p:blipFill>
              <a:blip r:embed="rId20" cstate="print"/>
              <a:stretch>
                <a:fillRect/>
              </a:stretch>
            </p:blipFill>
            <p:spPr>
              <a:xfrm>
                <a:off x="2725735" y="5133619"/>
                <a:ext cx="689310" cy="460093"/>
              </a:xfrm>
              <a:prstGeom prst="rect">
                <a:avLst/>
              </a:prstGeom>
            </p:spPr>
          </p:pic>
          <p:pic>
            <p:nvPicPr>
              <p:cNvPr id="134" name="object 62"/>
              <p:cNvPicPr/>
              <p:nvPr/>
            </p:nvPicPr>
            <p:blipFill>
              <a:blip r:embed="rId21" cstate="print"/>
              <a:stretch>
                <a:fillRect/>
              </a:stretch>
            </p:blipFill>
            <p:spPr>
              <a:xfrm>
                <a:off x="2707548" y="5117047"/>
                <a:ext cx="685188" cy="457602"/>
              </a:xfrm>
              <a:prstGeom prst="rect">
                <a:avLst/>
              </a:prstGeom>
            </p:spPr>
          </p:pic>
        </p:grpSp>
        <p:sp>
          <p:nvSpPr>
            <p:cNvPr id="34" name="object 63"/>
            <p:cNvSpPr txBox="1"/>
            <p:nvPr/>
          </p:nvSpPr>
          <p:spPr>
            <a:xfrm>
              <a:off x="2707548" y="5117046"/>
              <a:ext cx="688975" cy="457834"/>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207010" marR="128270" indent="-74295">
                <a:lnSpc>
                  <a:spcPct val="100000"/>
                </a:lnSpc>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7</a:t>
              </a:r>
              <a:r>
                <a:rPr sz="600" b="1" spc="-5" dirty="0">
                  <a:latin typeface="Arial"/>
                  <a:cs typeface="Arial"/>
                </a:rPr>
                <a:t> HTA  Testing</a:t>
              </a:r>
              <a:endParaRPr sz="600">
                <a:latin typeface="Arial"/>
                <a:cs typeface="Arial"/>
              </a:endParaRPr>
            </a:p>
            <a:p>
              <a:pPr marL="118745">
                <a:lnSpc>
                  <a:spcPct val="100000"/>
                </a:lnSpc>
              </a:pPr>
              <a:r>
                <a:rPr sz="600" spc="-5" dirty="0">
                  <a:latin typeface="Arial"/>
                  <a:cs typeface="Arial"/>
                </a:rPr>
                <a:t>Brian</a:t>
              </a:r>
              <a:r>
                <a:rPr sz="600" spc="-40" dirty="0">
                  <a:latin typeface="Arial"/>
                  <a:cs typeface="Arial"/>
                </a:rPr>
                <a:t> </a:t>
              </a:r>
              <a:r>
                <a:rPr sz="600" spc="-5" dirty="0">
                  <a:latin typeface="Arial"/>
                  <a:cs typeface="Arial"/>
                </a:rPr>
                <a:t>Degraff</a:t>
              </a:r>
              <a:endParaRPr sz="600">
                <a:latin typeface="Arial"/>
                <a:cs typeface="Arial"/>
              </a:endParaRPr>
            </a:p>
          </p:txBody>
        </p:sp>
        <p:grpSp>
          <p:nvGrpSpPr>
            <p:cNvPr id="35" name="object 64"/>
            <p:cNvGrpSpPr/>
            <p:nvPr/>
          </p:nvGrpSpPr>
          <p:grpSpPr>
            <a:xfrm>
              <a:off x="2587000" y="2598338"/>
              <a:ext cx="832485" cy="2754630"/>
              <a:chOff x="2587000" y="2598338"/>
              <a:chExt cx="832485" cy="2754630"/>
            </a:xfrm>
          </p:grpSpPr>
          <p:sp>
            <p:nvSpPr>
              <p:cNvPr id="129" name="object 65"/>
              <p:cNvSpPr/>
              <p:nvPr/>
            </p:nvSpPr>
            <p:spPr>
              <a:xfrm>
                <a:off x="2593350" y="2604688"/>
                <a:ext cx="411480" cy="2741930"/>
              </a:xfrm>
              <a:custGeom>
                <a:avLst/>
                <a:gdLst/>
                <a:ahLst/>
                <a:cxnLst/>
                <a:rect l="l" t="t" r="r" b="b"/>
                <a:pathLst>
                  <a:path w="411480" h="2741929">
                    <a:moveTo>
                      <a:pt x="411437" y="0"/>
                    </a:moveTo>
                    <a:lnTo>
                      <a:pt x="411437" y="114198"/>
                    </a:lnTo>
                    <a:lnTo>
                      <a:pt x="0" y="114198"/>
                    </a:lnTo>
                    <a:lnTo>
                      <a:pt x="0" y="2741564"/>
                    </a:lnTo>
                    <a:lnTo>
                      <a:pt x="114198" y="2741564"/>
                    </a:lnTo>
                  </a:path>
                </a:pathLst>
              </a:custGeom>
              <a:ln w="12688">
                <a:solidFill>
                  <a:srgbClr val="000000"/>
                </a:solidFill>
              </a:ln>
            </p:spPr>
            <p:txBody>
              <a:bodyPr wrap="square" lIns="0" tIns="0" rIns="0" bIns="0" rtlCol="0"/>
              <a:lstStyle/>
              <a:p>
                <a:endParaRPr/>
              </a:p>
            </p:txBody>
          </p:sp>
          <p:pic>
            <p:nvPicPr>
              <p:cNvPr id="130" name="object 66"/>
              <p:cNvPicPr/>
              <p:nvPr/>
            </p:nvPicPr>
            <p:blipFill>
              <a:blip r:embed="rId22" cstate="print"/>
              <a:stretch>
                <a:fillRect/>
              </a:stretch>
            </p:blipFill>
            <p:spPr>
              <a:xfrm>
                <a:off x="2721316" y="2845233"/>
                <a:ext cx="698147" cy="468941"/>
              </a:xfrm>
              <a:prstGeom prst="rect">
                <a:avLst/>
              </a:prstGeom>
            </p:spPr>
          </p:pic>
          <p:pic>
            <p:nvPicPr>
              <p:cNvPr id="131" name="object 67"/>
              <p:cNvPicPr/>
              <p:nvPr/>
            </p:nvPicPr>
            <p:blipFill>
              <a:blip r:embed="rId23" cstate="print"/>
              <a:stretch>
                <a:fillRect/>
              </a:stretch>
            </p:blipFill>
            <p:spPr>
              <a:xfrm>
                <a:off x="2707548" y="2833084"/>
                <a:ext cx="685188" cy="456792"/>
              </a:xfrm>
              <a:prstGeom prst="rect">
                <a:avLst/>
              </a:prstGeom>
            </p:spPr>
          </p:pic>
        </p:grpSp>
        <p:sp>
          <p:nvSpPr>
            <p:cNvPr id="36" name="object 68"/>
            <p:cNvSpPr txBox="1"/>
            <p:nvPr/>
          </p:nvSpPr>
          <p:spPr>
            <a:xfrm>
              <a:off x="2707548" y="2830655"/>
              <a:ext cx="688975" cy="457200"/>
            </a:xfrm>
            <a:prstGeom prst="rect">
              <a:avLst/>
            </a:prstGeom>
            <a:ln w="3175">
              <a:solidFill>
                <a:srgbClr val="404040"/>
              </a:solidFill>
            </a:ln>
          </p:spPr>
          <p:txBody>
            <a:bodyPr vert="horz" wrap="square" lIns="0" tIns="0" rIns="0" bIns="0" rtlCol="0">
              <a:spAutoFit/>
            </a:bodyPr>
            <a:lstStyle/>
            <a:p>
              <a:pPr algn="ctr">
                <a:lnSpc>
                  <a:spcPts val="680"/>
                </a:lnSpc>
              </a:pPr>
              <a:r>
                <a:rPr sz="600" b="1" spc="-5" dirty="0">
                  <a:latin typeface="Arial"/>
                  <a:cs typeface="Arial"/>
                </a:rPr>
                <a:t>P.2.2.1</a:t>
              </a:r>
              <a:endParaRPr sz="600">
                <a:latin typeface="Arial"/>
                <a:cs typeface="Arial"/>
              </a:endParaRPr>
            </a:p>
            <a:p>
              <a:pPr marL="32384" marR="26034"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37" name="object 69"/>
            <p:cNvGrpSpPr/>
            <p:nvPr/>
          </p:nvGrpSpPr>
          <p:grpSpPr>
            <a:xfrm>
              <a:off x="2587000" y="2598338"/>
              <a:ext cx="3845560" cy="1286510"/>
              <a:chOff x="2587000" y="2598338"/>
              <a:chExt cx="3845560" cy="1286510"/>
            </a:xfrm>
          </p:grpSpPr>
          <p:sp>
            <p:nvSpPr>
              <p:cNvPr id="126" name="object 70"/>
              <p:cNvSpPr/>
              <p:nvPr/>
            </p:nvSpPr>
            <p:spPr>
              <a:xfrm>
                <a:off x="2593350" y="2604688"/>
                <a:ext cx="411480" cy="457200"/>
              </a:xfrm>
              <a:custGeom>
                <a:avLst/>
                <a:gdLst/>
                <a:ahLst/>
                <a:cxnLst/>
                <a:rect l="l" t="t" r="r" b="b"/>
                <a:pathLst>
                  <a:path w="411480" h="457200">
                    <a:moveTo>
                      <a:pt x="411437" y="0"/>
                    </a:moveTo>
                    <a:lnTo>
                      <a:pt x="411437" y="114198"/>
                    </a:lnTo>
                    <a:lnTo>
                      <a:pt x="0" y="114198"/>
                    </a:lnTo>
                    <a:lnTo>
                      <a:pt x="0" y="456792"/>
                    </a:lnTo>
                    <a:lnTo>
                      <a:pt x="114198" y="456792"/>
                    </a:lnTo>
                  </a:path>
                </a:pathLst>
              </a:custGeom>
              <a:ln w="12688">
                <a:solidFill>
                  <a:srgbClr val="000000"/>
                </a:solidFill>
              </a:ln>
            </p:spPr>
            <p:txBody>
              <a:bodyPr wrap="square" lIns="0" tIns="0" rIns="0" bIns="0" rtlCol="0"/>
              <a:lstStyle/>
              <a:p>
                <a:endParaRPr/>
              </a:p>
            </p:txBody>
          </p:sp>
          <p:pic>
            <p:nvPicPr>
              <p:cNvPr id="127" name="object 71"/>
              <p:cNvPicPr/>
              <p:nvPr/>
            </p:nvPicPr>
            <p:blipFill>
              <a:blip r:embed="rId24" cstate="print"/>
              <a:stretch>
                <a:fillRect/>
              </a:stretch>
            </p:blipFill>
            <p:spPr>
              <a:xfrm>
                <a:off x="5743040" y="3424262"/>
                <a:ext cx="689310" cy="460093"/>
              </a:xfrm>
              <a:prstGeom prst="rect">
                <a:avLst/>
              </a:prstGeom>
            </p:spPr>
          </p:pic>
          <p:pic>
            <p:nvPicPr>
              <p:cNvPr id="128" name="object 72"/>
              <p:cNvPicPr/>
              <p:nvPr/>
            </p:nvPicPr>
            <p:blipFill>
              <a:blip r:embed="rId19" cstate="print"/>
              <a:stretch>
                <a:fillRect/>
              </a:stretch>
            </p:blipFill>
            <p:spPr>
              <a:xfrm>
                <a:off x="5722864" y="3404075"/>
                <a:ext cx="685998" cy="456792"/>
              </a:xfrm>
              <a:prstGeom prst="rect">
                <a:avLst/>
              </a:prstGeom>
            </p:spPr>
          </p:pic>
        </p:grpSp>
        <p:sp>
          <p:nvSpPr>
            <p:cNvPr id="38" name="object 73"/>
            <p:cNvSpPr txBox="1"/>
            <p:nvPr/>
          </p:nvSpPr>
          <p:spPr>
            <a:xfrm>
              <a:off x="5722864" y="3404075"/>
              <a:ext cx="68643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94945" marR="34290" indent="-152400">
                <a:lnSpc>
                  <a:spcPct val="100000"/>
                </a:lnSpc>
              </a:pPr>
              <a:r>
                <a:rPr sz="600" b="1" dirty="0">
                  <a:latin typeface="Arial"/>
                  <a:cs typeface="Arial"/>
                </a:rPr>
                <a:t>P</a:t>
              </a:r>
              <a:r>
                <a:rPr sz="600" b="1" spc="-5" dirty="0">
                  <a:latin typeface="Arial"/>
                  <a:cs typeface="Arial"/>
                </a:rPr>
                <a:t>.2.</a:t>
              </a:r>
              <a:r>
                <a:rPr sz="600" b="1" dirty="0">
                  <a:latin typeface="Arial"/>
                  <a:cs typeface="Arial"/>
                </a:rPr>
                <a:t>5</a:t>
              </a:r>
              <a:r>
                <a:rPr sz="600" b="1" spc="-5" dirty="0">
                  <a:latin typeface="Arial"/>
                  <a:cs typeface="Arial"/>
                </a:rPr>
                <a:t>.</a:t>
              </a:r>
              <a:r>
                <a:rPr sz="600" b="1" dirty="0">
                  <a:latin typeface="Arial"/>
                  <a:cs typeface="Arial"/>
                </a:rPr>
                <a:t>2</a:t>
              </a:r>
              <a:r>
                <a:rPr sz="600" b="1" spc="-5" dirty="0">
                  <a:latin typeface="Arial"/>
                  <a:cs typeface="Arial"/>
                </a:rPr>
                <a:t> Be</a:t>
              </a:r>
              <a:r>
                <a:rPr sz="600" b="1" dirty="0">
                  <a:latin typeface="Arial"/>
                  <a:cs typeface="Arial"/>
                </a:rPr>
                <a:t>a</a:t>
              </a:r>
              <a:r>
                <a:rPr sz="600" b="1" spc="-5" dirty="0">
                  <a:latin typeface="Arial"/>
                  <a:cs typeface="Arial"/>
                </a:rPr>
                <a:t>mli</a:t>
              </a:r>
              <a:r>
                <a:rPr sz="600" b="1" dirty="0">
                  <a:latin typeface="Arial"/>
                  <a:cs typeface="Arial"/>
                </a:rPr>
                <a:t>ne  </a:t>
              </a:r>
              <a:r>
                <a:rPr sz="600" b="1" spc="-5" dirty="0">
                  <a:latin typeface="Arial"/>
                  <a:cs typeface="Arial"/>
                </a:rPr>
                <a:t>Vacuum</a:t>
              </a:r>
              <a:endParaRPr sz="600">
                <a:latin typeface="Arial"/>
                <a:cs typeface="Arial"/>
              </a:endParaRPr>
            </a:p>
            <a:p>
              <a:pPr marL="144145">
                <a:lnSpc>
                  <a:spcPts val="715"/>
                </a:lnSpc>
              </a:pPr>
              <a:r>
                <a:rPr sz="600" spc="-5" dirty="0">
                  <a:latin typeface="Arial"/>
                  <a:cs typeface="Arial"/>
                </a:rPr>
                <a:t>Chris</a:t>
              </a:r>
              <a:r>
                <a:rPr sz="600" spc="-35" dirty="0">
                  <a:latin typeface="Arial"/>
                  <a:cs typeface="Arial"/>
                </a:rPr>
                <a:t> </a:t>
              </a:r>
              <a:r>
                <a:rPr sz="600" spc="-5" dirty="0">
                  <a:latin typeface="Arial"/>
                  <a:cs typeface="Arial"/>
                </a:rPr>
                <a:t>Stone</a:t>
              </a:r>
              <a:endParaRPr sz="600">
                <a:latin typeface="Arial"/>
                <a:cs typeface="Arial"/>
              </a:endParaRPr>
            </a:p>
          </p:txBody>
        </p:sp>
        <p:grpSp>
          <p:nvGrpSpPr>
            <p:cNvPr id="39" name="object 74"/>
            <p:cNvGrpSpPr/>
            <p:nvPr/>
          </p:nvGrpSpPr>
          <p:grpSpPr>
            <a:xfrm>
              <a:off x="5722864" y="2598338"/>
              <a:ext cx="807085" cy="1856105"/>
              <a:chOff x="5722864" y="2598338"/>
              <a:chExt cx="807085" cy="1856105"/>
            </a:xfrm>
          </p:grpSpPr>
          <p:sp>
            <p:nvSpPr>
              <p:cNvPr id="123" name="object 75"/>
              <p:cNvSpPr/>
              <p:nvPr/>
            </p:nvSpPr>
            <p:spPr>
              <a:xfrm>
                <a:off x="6225821" y="2604688"/>
                <a:ext cx="297815" cy="1028065"/>
              </a:xfrm>
              <a:custGeom>
                <a:avLst/>
                <a:gdLst/>
                <a:ahLst/>
                <a:cxnLst/>
                <a:rect l="l" t="t" r="r" b="b"/>
                <a:pathLst>
                  <a:path w="297815"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124" name="object 76"/>
              <p:cNvPicPr/>
              <p:nvPr/>
            </p:nvPicPr>
            <p:blipFill>
              <a:blip r:embed="rId25" cstate="print"/>
              <a:stretch>
                <a:fillRect/>
              </a:stretch>
            </p:blipFill>
            <p:spPr>
              <a:xfrm>
                <a:off x="5743040" y="3993640"/>
                <a:ext cx="689310" cy="460516"/>
              </a:xfrm>
              <a:prstGeom prst="rect">
                <a:avLst/>
              </a:prstGeom>
            </p:spPr>
          </p:pic>
          <p:pic>
            <p:nvPicPr>
              <p:cNvPr id="125" name="object 77"/>
              <p:cNvPicPr/>
              <p:nvPr/>
            </p:nvPicPr>
            <p:blipFill>
              <a:blip r:embed="rId15" cstate="print"/>
              <a:stretch>
                <a:fillRect/>
              </a:stretch>
            </p:blipFill>
            <p:spPr>
              <a:xfrm>
                <a:off x="5722864" y="3975065"/>
                <a:ext cx="685998" cy="456792"/>
              </a:xfrm>
              <a:prstGeom prst="rect">
                <a:avLst/>
              </a:prstGeom>
            </p:spPr>
          </p:pic>
        </p:grpSp>
        <p:sp>
          <p:nvSpPr>
            <p:cNvPr id="40" name="object 78"/>
            <p:cNvSpPr txBox="1"/>
            <p:nvPr/>
          </p:nvSpPr>
          <p:spPr>
            <a:xfrm>
              <a:off x="5722864" y="3975065"/>
              <a:ext cx="68643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48895" marR="23495" indent="-17145">
                <a:lnSpc>
                  <a:spcPct val="100000"/>
                </a:lnSpc>
              </a:pPr>
              <a:r>
                <a:rPr sz="600" b="1" dirty="0">
                  <a:latin typeface="Arial"/>
                  <a:cs typeface="Arial"/>
                </a:rPr>
                <a:t>P</a:t>
              </a:r>
              <a:r>
                <a:rPr sz="600" b="1" spc="-5" dirty="0">
                  <a:latin typeface="Arial"/>
                  <a:cs typeface="Arial"/>
                </a:rPr>
                <a:t>.2.</a:t>
              </a:r>
              <a:r>
                <a:rPr sz="600" b="1" dirty="0">
                  <a:latin typeface="Arial"/>
                  <a:cs typeface="Arial"/>
                </a:rPr>
                <a:t>5</a:t>
              </a:r>
              <a:r>
                <a:rPr sz="600" b="1" spc="-5" dirty="0">
                  <a:latin typeface="Arial"/>
                  <a:cs typeface="Arial"/>
                </a:rPr>
                <a:t>.</a:t>
              </a:r>
              <a:r>
                <a:rPr sz="600" b="1" dirty="0">
                  <a:latin typeface="Arial"/>
                  <a:cs typeface="Arial"/>
                </a:rPr>
                <a:t>3</a:t>
              </a:r>
              <a:r>
                <a:rPr sz="600" b="1" spc="-5" dirty="0">
                  <a:latin typeface="Arial"/>
                  <a:cs typeface="Arial"/>
                </a:rPr>
                <a:t> I</a:t>
              </a:r>
              <a:r>
                <a:rPr sz="600" b="1" dirty="0">
                  <a:latin typeface="Arial"/>
                  <a:cs typeface="Arial"/>
                </a:rPr>
                <a:t>n</a:t>
              </a:r>
              <a:r>
                <a:rPr sz="600" b="1" spc="-5" dirty="0">
                  <a:latin typeface="Arial"/>
                  <a:cs typeface="Arial"/>
                </a:rPr>
                <a:t>sul</a:t>
              </a:r>
              <a:r>
                <a:rPr sz="600" b="1" dirty="0">
                  <a:latin typeface="Arial"/>
                  <a:cs typeface="Arial"/>
                </a:rPr>
                <a:t>a</a:t>
              </a:r>
              <a:r>
                <a:rPr sz="600" b="1" spc="-5" dirty="0">
                  <a:latin typeface="Arial"/>
                  <a:cs typeface="Arial"/>
                </a:rPr>
                <a:t>ti</a:t>
              </a:r>
              <a:r>
                <a:rPr sz="600" b="1" dirty="0">
                  <a:latin typeface="Arial"/>
                  <a:cs typeface="Arial"/>
                </a:rPr>
                <a:t>ng  </a:t>
              </a:r>
              <a:r>
                <a:rPr sz="600" b="1" spc="-5" dirty="0">
                  <a:latin typeface="Arial"/>
                  <a:cs typeface="Arial"/>
                </a:rPr>
                <a:t>Vacuum</a:t>
              </a:r>
              <a:r>
                <a:rPr sz="600" b="1" spc="-35" dirty="0">
                  <a:latin typeface="Arial"/>
                  <a:cs typeface="Arial"/>
                </a:rPr>
                <a:t> </a:t>
              </a:r>
              <a:r>
                <a:rPr sz="600" b="1" spc="-5" dirty="0">
                  <a:latin typeface="Arial"/>
                  <a:cs typeface="Arial"/>
                </a:rPr>
                <a:t>System</a:t>
              </a:r>
              <a:endParaRPr sz="600">
                <a:latin typeface="Arial"/>
                <a:cs typeface="Arial"/>
              </a:endParaRPr>
            </a:p>
            <a:p>
              <a:pPr marL="144145">
                <a:lnSpc>
                  <a:spcPct val="100000"/>
                </a:lnSpc>
              </a:pPr>
              <a:r>
                <a:rPr sz="600" spc="-5" dirty="0">
                  <a:latin typeface="Arial"/>
                  <a:cs typeface="Arial"/>
                </a:rPr>
                <a:t>Chris</a:t>
              </a:r>
              <a:r>
                <a:rPr sz="600" spc="-35" dirty="0">
                  <a:latin typeface="Arial"/>
                  <a:cs typeface="Arial"/>
                </a:rPr>
                <a:t> </a:t>
              </a:r>
              <a:r>
                <a:rPr sz="600" spc="-5" dirty="0">
                  <a:latin typeface="Arial"/>
                  <a:cs typeface="Arial"/>
                </a:rPr>
                <a:t>Stone</a:t>
              </a:r>
              <a:endParaRPr sz="600">
                <a:latin typeface="Arial"/>
                <a:cs typeface="Arial"/>
              </a:endParaRPr>
            </a:p>
          </p:txBody>
        </p:sp>
        <p:grpSp>
          <p:nvGrpSpPr>
            <p:cNvPr id="41" name="object 79"/>
            <p:cNvGrpSpPr/>
            <p:nvPr/>
          </p:nvGrpSpPr>
          <p:grpSpPr>
            <a:xfrm>
              <a:off x="5722864" y="2598338"/>
              <a:ext cx="807085" cy="1611630"/>
              <a:chOff x="5722864" y="2598338"/>
              <a:chExt cx="807085" cy="1611630"/>
            </a:xfrm>
          </p:grpSpPr>
          <p:sp>
            <p:nvSpPr>
              <p:cNvPr id="120" name="object 80"/>
              <p:cNvSpPr/>
              <p:nvPr/>
            </p:nvSpPr>
            <p:spPr>
              <a:xfrm>
                <a:off x="6225821" y="2604688"/>
                <a:ext cx="297815" cy="1598930"/>
              </a:xfrm>
              <a:custGeom>
                <a:avLst/>
                <a:gdLst/>
                <a:ahLst/>
                <a:cxnLst/>
                <a:rect l="l" t="t" r="r" b="b"/>
                <a:pathLst>
                  <a:path w="297815" h="1598929">
                    <a:moveTo>
                      <a:pt x="0" y="0"/>
                    </a:moveTo>
                    <a:lnTo>
                      <a:pt x="0" y="114198"/>
                    </a:lnTo>
                    <a:lnTo>
                      <a:pt x="297239" y="114198"/>
                    </a:lnTo>
                    <a:lnTo>
                      <a:pt x="297239" y="1598773"/>
                    </a:lnTo>
                    <a:lnTo>
                      <a:pt x="183040" y="1598773"/>
                    </a:lnTo>
                  </a:path>
                </a:pathLst>
              </a:custGeom>
              <a:ln w="12688">
                <a:solidFill>
                  <a:srgbClr val="000000"/>
                </a:solidFill>
              </a:ln>
            </p:spPr>
            <p:txBody>
              <a:bodyPr wrap="square" lIns="0" tIns="0" rIns="0" bIns="0" rtlCol="0"/>
              <a:lstStyle/>
              <a:p>
                <a:endParaRPr/>
              </a:p>
            </p:txBody>
          </p:sp>
          <p:pic>
            <p:nvPicPr>
              <p:cNvPr id="121" name="object 81"/>
              <p:cNvPicPr/>
              <p:nvPr/>
            </p:nvPicPr>
            <p:blipFill>
              <a:blip r:embed="rId26" cstate="print"/>
              <a:stretch>
                <a:fillRect/>
              </a:stretch>
            </p:blipFill>
            <p:spPr>
              <a:xfrm>
                <a:off x="5734202" y="2845233"/>
                <a:ext cx="698147" cy="468941"/>
              </a:xfrm>
              <a:prstGeom prst="rect">
                <a:avLst/>
              </a:prstGeom>
            </p:spPr>
          </p:pic>
          <p:pic>
            <p:nvPicPr>
              <p:cNvPr id="122" name="object 82"/>
              <p:cNvPicPr/>
              <p:nvPr/>
            </p:nvPicPr>
            <p:blipFill>
              <a:blip r:embed="rId23" cstate="print"/>
              <a:stretch>
                <a:fillRect/>
              </a:stretch>
            </p:blipFill>
            <p:spPr>
              <a:xfrm>
                <a:off x="5722864" y="2833084"/>
                <a:ext cx="685998" cy="456792"/>
              </a:xfrm>
              <a:prstGeom prst="rect">
                <a:avLst/>
              </a:prstGeom>
            </p:spPr>
          </p:pic>
        </p:grpSp>
        <p:sp>
          <p:nvSpPr>
            <p:cNvPr id="42" name="object 83"/>
            <p:cNvSpPr txBox="1"/>
            <p:nvPr/>
          </p:nvSpPr>
          <p:spPr>
            <a:xfrm>
              <a:off x="5722864" y="2830655"/>
              <a:ext cx="686435" cy="457200"/>
            </a:xfrm>
            <a:prstGeom prst="rect">
              <a:avLst/>
            </a:prstGeom>
            <a:ln w="3175">
              <a:solidFill>
                <a:srgbClr val="404040"/>
              </a:solidFill>
            </a:ln>
          </p:spPr>
          <p:txBody>
            <a:bodyPr vert="horz" wrap="square" lIns="0" tIns="0" rIns="0" bIns="0" rtlCol="0">
              <a:spAutoFit/>
            </a:bodyPr>
            <a:lstStyle/>
            <a:p>
              <a:pPr marL="635" algn="ctr">
                <a:lnSpc>
                  <a:spcPts val="680"/>
                </a:lnSpc>
              </a:pPr>
              <a:r>
                <a:rPr sz="600" b="1" spc="-5" dirty="0">
                  <a:latin typeface="Arial"/>
                  <a:cs typeface="Arial"/>
                </a:rPr>
                <a:t>P.2.5.1</a:t>
              </a:r>
              <a:endParaRPr sz="600">
                <a:latin typeface="Arial"/>
                <a:cs typeface="Arial"/>
              </a:endParaRPr>
            </a:p>
            <a:p>
              <a:pPr marL="32384"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Ch</a:t>
              </a:r>
              <a:r>
                <a:rPr sz="600" dirty="0">
                  <a:latin typeface="Arial"/>
                  <a:cs typeface="Arial"/>
                </a:rPr>
                <a:t>r</a:t>
              </a:r>
              <a:r>
                <a:rPr sz="600" spc="-10" dirty="0">
                  <a:latin typeface="Arial"/>
                  <a:cs typeface="Arial"/>
                </a:rPr>
                <a:t>i</a:t>
              </a:r>
              <a:r>
                <a:rPr sz="600" dirty="0">
                  <a:latin typeface="Arial"/>
                  <a:cs typeface="Arial"/>
                </a:rPr>
                <a:t>s</a:t>
              </a:r>
              <a:r>
                <a:rPr sz="600" spc="5" dirty="0">
                  <a:latin typeface="Arial"/>
                  <a:cs typeface="Arial"/>
                </a:rPr>
                <a:t> </a:t>
              </a:r>
              <a:r>
                <a:rPr sz="600" spc="-5" dirty="0">
                  <a:latin typeface="Arial"/>
                  <a:cs typeface="Arial"/>
                </a:rPr>
                <a:t>St</a:t>
              </a:r>
              <a:r>
                <a:rPr sz="600" dirty="0">
                  <a:latin typeface="Arial"/>
                  <a:cs typeface="Arial"/>
                </a:rPr>
                <a:t>o</a:t>
              </a:r>
              <a:r>
                <a:rPr sz="600" spc="-5" dirty="0">
                  <a:latin typeface="Arial"/>
                  <a:cs typeface="Arial"/>
                </a:rPr>
                <a:t>n</a:t>
              </a:r>
              <a:r>
                <a:rPr sz="600" dirty="0">
                  <a:latin typeface="Arial"/>
                  <a:cs typeface="Arial"/>
                </a:rPr>
                <a:t>e</a:t>
              </a:r>
              <a:endParaRPr sz="600">
                <a:latin typeface="Arial"/>
                <a:cs typeface="Arial"/>
              </a:endParaRPr>
            </a:p>
          </p:txBody>
        </p:sp>
        <p:grpSp>
          <p:nvGrpSpPr>
            <p:cNvPr id="43" name="object 85"/>
            <p:cNvGrpSpPr/>
            <p:nvPr/>
          </p:nvGrpSpPr>
          <p:grpSpPr>
            <a:xfrm>
              <a:off x="5722864" y="2598338"/>
              <a:ext cx="807085" cy="2426335"/>
              <a:chOff x="5722864" y="2598338"/>
              <a:chExt cx="807085" cy="2426335"/>
            </a:xfrm>
          </p:grpSpPr>
          <p:sp>
            <p:nvSpPr>
              <p:cNvPr id="117" name="object 86"/>
              <p:cNvSpPr/>
              <p:nvPr/>
            </p:nvSpPr>
            <p:spPr>
              <a:xfrm>
                <a:off x="6225821" y="2604688"/>
                <a:ext cx="297815" cy="457200"/>
              </a:xfrm>
              <a:custGeom>
                <a:avLst/>
                <a:gdLst/>
                <a:ahLst/>
                <a:cxnLst/>
                <a:rect l="l" t="t" r="r" b="b"/>
                <a:pathLst>
                  <a:path w="297815"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118" name="object 87"/>
              <p:cNvPicPr/>
              <p:nvPr/>
            </p:nvPicPr>
            <p:blipFill>
              <a:blip r:embed="rId27" cstate="print"/>
              <a:stretch>
                <a:fillRect/>
              </a:stretch>
            </p:blipFill>
            <p:spPr>
              <a:xfrm>
                <a:off x="5743040" y="4564249"/>
                <a:ext cx="689310" cy="460093"/>
              </a:xfrm>
              <a:prstGeom prst="rect">
                <a:avLst/>
              </a:prstGeom>
            </p:spPr>
          </p:pic>
          <p:pic>
            <p:nvPicPr>
              <p:cNvPr id="119" name="object 88"/>
              <p:cNvPicPr/>
              <p:nvPr/>
            </p:nvPicPr>
            <p:blipFill>
              <a:blip r:embed="rId17" cstate="print"/>
              <a:stretch>
                <a:fillRect/>
              </a:stretch>
            </p:blipFill>
            <p:spPr>
              <a:xfrm>
                <a:off x="5722864" y="4546056"/>
                <a:ext cx="685998" cy="456792"/>
              </a:xfrm>
              <a:prstGeom prst="rect">
                <a:avLst/>
              </a:prstGeom>
            </p:spPr>
          </p:pic>
        </p:grpSp>
        <p:sp>
          <p:nvSpPr>
            <p:cNvPr id="44" name="object 89"/>
            <p:cNvSpPr txBox="1"/>
            <p:nvPr/>
          </p:nvSpPr>
          <p:spPr>
            <a:xfrm>
              <a:off x="5722864" y="4546056"/>
              <a:ext cx="686435"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56845" marR="97790" indent="-51435">
                <a:lnSpc>
                  <a:spcPct val="100000"/>
                </a:lnSpc>
              </a:pPr>
              <a:r>
                <a:rPr sz="600" b="1" dirty="0">
                  <a:latin typeface="Arial"/>
                  <a:cs typeface="Arial"/>
                </a:rPr>
                <a:t>P</a:t>
              </a:r>
              <a:r>
                <a:rPr sz="600" b="1" spc="-5" dirty="0">
                  <a:latin typeface="Arial"/>
                  <a:cs typeface="Arial"/>
                </a:rPr>
                <a:t>.2.</a:t>
              </a:r>
              <a:r>
                <a:rPr sz="600" b="1" dirty="0">
                  <a:latin typeface="Arial"/>
                  <a:cs typeface="Arial"/>
                </a:rPr>
                <a:t>5</a:t>
              </a:r>
              <a:r>
                <a:rPr sz="600" b="1" spc="-5" dirty="0">
                  <a:latin typeface="Arial"/>
                  <a:cs typeface="Arial"/>
                </a:rPr>
                <a:t>.</a:t>
              </a:r>
              <a:r>
                <a:rPr sz="600" b="1" dirty="0">
                  <a:latin typeface="Arial"/>
                  <a:cs typeface="Arial"/>
                </a:rPr>
                <a:t>4</a:t>
              </a:r>
              <a:r>
                <a:rPr sz="600" b="1" spc="-5" dirty="0">
                  <a:latin typeface="Arial"/>
                  <a:cs typeface="Arial"/>
                </a:rPr>
                <a:t> </a:t>
              </a:r>
              <a:r>
                <a:rPr sz="600" b="1" dirty="0">
                  <a:latin typeface="Arial"/>
                  <a:cs typeface="Arial"/>
                </a:rPr>
                <a:t>W</a:t>
              </a:r>
              <a:r>
                <a:rPr sz="600" b="1" spc="-5" dirty="0">
                  <a:latin typeface="Arial"/>
                  <a:cs typeface="Arial"/>
                </a:rPr>
                <a:t>at</a:t>
              </a:r>
              <a:r>
                <a:rPr sz="600" b="1" dirty="0">
                  <a:latin typeface="Arial"/>
                  <a:cs typeface="Arial"/>
                </a:rPr>
                <a:t>er  </a:t>
              </a:r>
              <a:r>
                <a:rPr sz="600" b="1" spc="-5" dirty="0">
                  <a:latin typeface="Arial"/>
                  <a:cs typeface="Arial"/>
                </a:rPr>
                <a:t>Systems </a:t>
              </a:r>
              <a:r>
                <a:rPr sz="600" b="1" dirty="0">
                  <a:latin typeface="Arial"/>
                  <a:cs typeface="Arial"/>
                </a:rPr>
                <a:t> </a:t>
              </a:r>
              <a:r>
                <a:rPr sz="600" spc="-5" dirty="0">
                  <a:latin typeface="Arial"/>
                  <a:cs typeface="Arial"/>
                </a:rPr>
                <a:t>Klent</a:t>
              </a:r>
              <a:r>
                <a:rPr sz="600" spc="-25" dirty="0">
                  <a:latin typeface="Arial"/>
                  <a:cs typeface="Arial"/>
                </a:rPr>
                <a:t> </a:t>
              </a:r>
              <a:r>
                <a:rPr sz="600" spc="-5" dirty="0">
                  <a:latin typeface="Arial"/>
                  <a:cs typeface="Arial"/>
                </a:rPr>
                <a:t>Pope</a:t>
              </a:r>
              <a:endParaRPr sz="600">
                <a:latin typeface="Arial"/>
                <a:cs typeface="Arial"/>
              </a:endParaRPr>
            </a:p>
          </p:txBody>
        </p:sp>
        <p:grpSp>
          <p:nvGrpSpPr>
            <p:cNvPr id="45" name="object 90"/>
            <p:cNvGrpSpPr/>
            <p:nvPr/>
          </p:nvGrpSpPr>
          <p:grpSpPr>
            <a:xfrm>
              <a:off x="6219471" y="2598338"/>
              <a:ext cx="2312035" cy="2182495"/>
              <a:chOff x="6219471" y="2598338"/>
              <a:chExt cx="2312035" cy="2182495"/>
            </a:xfrm>
          </p:grpSpPr>
          <p:sp>
            <p:nvSpPr>
              <p:cNvPr id="114" name="object 91"/>
              <p:cNvSpPr/>
              <p:nvPr/>
            </p:nvSpPr>
            <p:spPr>
              <a:xfrm>
                <a:off x="6225821" y="2604688"/>
                <a:ext cx="297815" cy="2169795"/>
              </a:xfrm>
              <a:custGeom>
                <a:avLst/>
                <a:gdLst/>
                <a:ahLst/>
                <a:cxnLst/>
                <a:rect l="l" t="t" r="r" b="b"/>
                <a:pathLst>
                  <a:path w="297815" h="2169795">
                    <a:moveTo>
                      <a:pt x="0" y="0"/>
                    </a:moveTo>
                    <a:lnTo>
                      <a:pt x="0" y="114198"/>
                    </a:lnTo>
                    <a:lnTo>
                      <a:pt x="297239" y="114198"/>
                    </a:lnTo>
                    <a:lnTo>
                      <a:pt x="297239" y="2169764"/>
                    </a:lnTo>
                    <a:lnTo>
                      <a:pt x="183040" y="2169764"/>
                    </a:lnTo>
                  </a:path>
                </a:pathLst>
              </a:custGeom>
              <a:ln w="12688">
                <a:solidFill>
                  <a:srgbClr val="000000"/>
                </a:solidFill>
              </a:ln>
            </p:spPr>
            <p:txBody>
              <a:bodyPr wrap="square" lIns="0" tIns="0" rIns="0" bIns="0" rtlCol="0"/>
              <a:lstStyle/>
              <a:p>
                <a:endParaRPr/>
              </a:p>
            </p:txBody>
          </p:sp>
          <p:pic>
            <p:nvPicPr>
              <p:cNvPr id="115" name="object 92"/>
              <p:cNvPicPr/>
              <p:nvPr/>
            </p:nvPicPr>
            <p:blipFill>
              <a:blip r:embed="rId28" cstate="print"/>
              <a:stretch>
                <a:fillRect/>
              </a:stretch>
            </p:blipFill>
            <p:spPr>
              <a:xfrm>
                <a:off x="7841167" y="3424262"/>
                <a:ext cx="690109" cy="460093"/>
              </a:xfrm>
              <a:prstGeom prst="rect">
                <a:avLst/>
              </a:prstGeom>
            </p:spPr>
          </p:pic>
          <p:pic>
            <p:nvPicPr>
              <p:cNvPr id="116" name="object 93"/>
              <p:cNvPicPr/>
              <p:nvPr/>
            </p:nvPicPr>
            <p:blipFill>
              <a:blip r:embed="rId19" cstate="print"/>
              <a:stretch>
                <a:fillRect/>
              </a:stretch>
            </p:blipFill>
            <p:spPr>
              <a:xfrm>
                <a:off x="7824595" y="3404075"/>
                <a:ext cx="685998" cy="456792"/>
              </a:xfrm>
              <a:prstGeom prst="rect">
                <a:avLst/>
              </a:prstGeom>
            </p:spPr>
          </p:pic>
        </p:grpSp>
        <p:sp>
          <p:nvSpPr>
            <p:cNvPr id="46" name="object 94"/>
            <p:cNvSpPr txBox="1"/>
            <p:nvPr/>
          </p:nvSpPr>
          <p:spPr>
            <a:xfrm>
              <a:off x="7824595" y="3404075"/>
              <a:ext cx="686435" cy="457200"/>
            </a:xfrm>
            <a:prstGeom prst="rect">
              <a:avLst/>
            </a:prstGeom>
            <a:ln w="3175">
              <a:solidFill>
                <a:srgbClr val="404040"/>
              </a:solidFill>
            </a:ln>
          </p:spPr>
          <p:txBody>
            <a:bodyPr vert="horz" wrap="square" lIns="0" tIns="38100" rIns="0" bIns="0" rtlCol="0">
              <a:spAutoFit/>
            </a:bodyPr>
            <a:lstStyle/>
            <a:p>
              <a:pPr marL="15240" marR="7620" indent="97155">
                <a:lnSpc>
                  <a:spcPct val="100000"/>
                </a:lnSpc>
                <a:spcBef>
                  <a:spcPts val="300"/>
                </a:spcBef>
              </a:pPr>
              <a:r>
                <a:rPr sz="600" b="1" spc="-5" dirty="0">
                  <a:latin typeface="Arial"/>
                  <a:cs typeface="Arial"/>
                </a:rPr>
                <a:t>P.2.7.2 Linac </a:t>
              </a:r>
              <a:r>
                <a:rPr sz="600" b="1" dirty="0">
                  <a:latin typeface="Arial"/>
                  <a:cs typeface="Arial"/>
                </a:rPr>
                <a:t> </a:t>
              </a:r>
              <a:r>
                <a:rPr sz="600" b="1" spc="-5" dirty="0">
                  <a:latin typeface="Arial"/>
                  <a:cs typeface="Arial"/>
                </a:rPr>
                <a:t>Bea</a:t>
              </a:r>
              <a:r>
                <a:rPr sz="600" b="1" dirty="0">
                  <a:latin typeface="Arial"/>
                  <a:cs typeface="Arial"/>
                </a:rPr>
                <a:t>m</a:t>
              </a:r>
              <a:r>
                <a:rPr sz="600" b="1" spc="-5" dirty="0">
                  <a:latin typeface="Arial"/>
                  <a:cs typeface="Arial"/>
                </a:rPr>
                <a:t>li</a:t>
              </a:r>
              <a:r>
                <a:rPr sz="600" b="1" dirty="0">
                  <a:latin typeface="Arial"/>
                  <a:cs typeface="Arial"/>
                </a:rPr>
                <a:t>ne</a:t>
              </a:r>
              <a:r>
                <a:rPr sz="600" b="1" spc="-5" dirty="0">
                  <a:latin typeface="Arial"/>
                  <a:cs typeface="Arial"/>
                </a:rPr>
                <a:t> </a:t>
              </a:r>
              <a:r>
                <a:rPr sz="600" b="1" dirty="0">
                  <a:latin typeface="Arial"/>
                  <a:cs typeface="Arial"/>
                </a:rPr>
                <a:t>V</a:t>
              </a:r>
              <a:r>
                <a:rPr sz="600" b="1" spc="-5" dirty="0">
                  <a:latin typeface="Arial"/>
                  <a:cs typeface="Arial"/>
                </a:rPr>
                <a:t>ac</a:t>
              </a:r>
              <a:r>
                <a:rPr sz="600" b="1" dirty="0">
                  <a:latin typeface="Arial"/>
                  <a:cs typeface="Arial"/>
                </a:rPr>
                <a:t>u</a:t>
              </a:r>
              <a:r>
                <a:rPr sz="600" b="1" spc="-5" dirty="0">
                  <a:latin typeface="Arial"/>
                  <a:cs typeface="Arial"/>
                </a:rPr>
                <a:t>um</a:t>
              </a:r>
              <a:endParaRPr sz="600">
                <a:latin typeface="Arial"/>
                <a:cs typeface="Arial"/>
              </a:endParaRPr>
            </a:p>
            <a:p>
              <a:pPr marL="635" algn="ctr">
                <a:lnSpc>
                  <a:spcPct val="100000"/>
                </a:lnSpc>
              </a:pPr>
              <a:r>
                <a:rPr sz="600" b="1" spc="-5" dirty="0">
                  <a:latin typeface="Arial"/>
                  <a:cs typeface="Arial"/>
                </a:rPr>
                <a:t>Controls</a:t>
              </a:r>
              <a:endParaRPr sz="600">
                <a:latin typeface="Arial"/>
                <a:cs typeface="Arial"/>
              </a:endParaRPr>
            </a:p>
            <a:p>
              <a:pPr marL="635" algn="ctr">
                <a:lnSpc>
                  <a:spcPct val="100000"/>
                </a:lnSpc>
              </a:pPr>
              <a:r>
                <a:rPr sz="600" spc="-5" dirty="0">
                  <a:latin typeface="Arial"/>
                  <a:cs typeface="Arial"/>
                </a:rPr>
                <a:t>Derrick</a:t>
              </a:r>
              <a:r>
                <a:rPr sz="600" spc="-25" dirty="0">
                  <a:latin typeface="Arial"/>
                  <a:cs typeface="Arial"/>
                </a:rPr>
                <a:t> </a:t>
              </a:r>
              <a:r>
                <a:rPr sz="600" spc="-5" dirty="0">
                  <a:latin typeface="Arial"/>
                  <a:cs typeface="Arial"/>
                </a:rPr>
                <a:t>Williams</a:t>
              </a:r>
              <a:endParaRPr sz="600">
                <a:latin typeface="Arial"/>
                <a:cs typeface="Arial"/>
              </a:endParaRPr>
            </a:p>
          </p:txBody>
        </p:sp>
        <p:grpSp>
          <p:nvGrpSpPr>
            <p:cNvPr id="47" name="object 95"/>
            <p:cNvGrpSpPr/>
            <p:nvPr/>
          </p:nvGrpSpPr>
          <p:grpSpPr>
            <a:xfrm>
              <a:off x="7824595" y="2598338"/>
              <a:ext cx="807085" cy="1856105"/>
              <a:chOff x="7824595" y="2598338"/>
              <a:chExt cx="807085" cy="1856105"/>
            </a:xfrm>
          </p:grpSpPr>
          <p:sp>
            <p:nvSpPr>
              <p:cNvPr id="111" name="object 96"/>
              <p:cNvSpPr/>
              <p:nvPr/>
            </p:nvSpPr>
            <p:spPr>
              <a:xfrm>
                <a:off x="8327552" y="2604688"/>
                <a:ext cx="297815" cy="1028065"/>
              </a:xfrm>
              <a:custGeom>
                <a:avLst/>
                <a:gdLst/>
                <a:ahLst/>
                <a:cxnLst/>
                <a:rect l="l" t="t" r="r" b="b"/>
                <a:pathLst>
                  <a:path w="297815"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112" name="object 97"/>
              <p:cNvPicPr/>
              <p:nvPr/>
            </p:nvPicPr>
            <p:blipFill>
              <a:blip r:embed="rId29" cstate="print"/>
              <a:stretch>
                <a:fillRect/>
              </a:stretch>
            </p:blipFill>
            <p:spPr>
              <a:xfrm>
                <a:off x="7841167" y="3993640"/>
                <a:ext cx="690109" cy="460516"/>
              </a:xfrm>
              <a:prstGeom prst="rect">
                <a:avLst/>
              </a:prstGeom>
            </p:spPr>
          </p:pic>
          <p:pic>
            <p:nvPicPr>
              <p:cNvPr id="113" name="object 98"/>
              <p:cNvPicPr/>
              <p:nvPr/>
            </p:nvPicPr>
            <p:blipFill>
              <a:blip r:embed="rId15" cstate="print"/>
              <a:stretch>
                <a:fillRect/>
              </a:stretch>
            </p:blipFill>
            <p:spPr>
              <a:xfrm>
                <a:off x="7824595" y="3975065"/>
                <a:ext cx="685998" cy="456792"/>
              </a:xfrm>
              <a:prstGeom prst="rect">
                <a:avLst/>
              </a:prstGeom>
            </p:spPr>
          </p:pic>
        </p:grpSp>
        <p:sp>
          <p:nvSpPr>
            <p:cNvPr id="48" name="object 99"/>
            <p:cNvSpPr txBox="1"/>
            <p:nvPr/>
          </p:nvSpPr>
          <p:spPr>
            <a:xfrm>
              <a:off x="7824595" y="3975065"/>
              <a:ext cx="686435" cy="457200"/>
            </a:xfrm>
            <a:prstGeom prst="rect">
              <a:avLst/>
            </a:prstGeom>
            <a:ln w="3175">
              <a:solidFill>
                <a:srgbClr val="404040"/>
              </a:solidFill>
            </a:ln>
          </p:spPr>
          <p:txBody>
            <a:bodyPr vert="horz" wrap="square" lIns="0" tIns="38735" rIns="0" bIns="0" rtlCol="0">
              <a:spAutoFit/>
            </a:bodyPr>
            <a:lstStyle/>
            <a:p>
              <a:pPr marL="4445" indent="107314">
                <a:lnSpc>
                  <a:spcPct val="100000"/>
                </a:lnSpc>
                <a:spcBef>
                  <a:spcPts val="305"/>
                </a:spcBef>
              </a:pPr>
              <a:r>
                <a:rPr sz="600" b="1" spc="-5" dirty="0">
                  <a:latin typeface="Arial"/>
                  <a:cs typeface="Arial"/>
                </a:rPr>
                <a:t>P.2.7.3 Linac </a:t>
              </a:r>
              <a:r>
                <a:rPr sz="600" b="1" dirty="0">
                  <a:latin typeface="Arial"/>
                  <a:cs typeface="Arial"/>
                </a:rPr>
                <a:t> </a:t>
              </a:r>
              <a:r>
                <a:rPr sz="600" b="1" spc="-5" dirty="0">
                  <a:latin typeface="Arial"/>
                  <a:cs typeface="Arial"/>
                </a:rPr>
                <a:t>I</a:t>
              </a:r>
              <a:r>
                <a:rPr sz="600" b="1" dirty="0">
                  <a:latin typeface="Arial"/>
                  <a:cs typeface="Arial"/>
                </a:rPr>
                <a:t>n</a:t>
              </a:r>
              <a:r>
                <a:rPr sz="600" b="1" spc="-5" dirty="0">
                  <a:latin typeface="Arial"/>
                  <a:cs typeface="Arial"/>
                </a:rPr>
                <a:t>sul</a:t>
              </a:r>
              <a:r>
                <a:rPr sz="600" b="1" dirty="0">
                  <a:latin typeface="Arial"/>
                  <a:cs typeface="Arial"/>
                </a:rPr>
                <a:t>a</a:t>
              </a:r>
              <a:r>
                <a:rPr sz="600" b="1" spc="-5" dirty="0">
                  <a:latin typeface="Arial"/>
                  <a:cs typeface="Arial"/>
                </a:rPr>
                <a:t>ti</a:t>
              </a:r>
              <a:r>
                <a:rPr sz="600" b="1" dirty="0">
                  <a:latin typeface="Arial"/>
                  <a:cs typeface="Arial"/>
                </a:rPr>
                <a:t>ng</a:t>
              </a:r>
              <a:r>
                <a:rPr sz="600" b="1" spc="-5" dirty="0">
                  <a:latin typeface="Arial"/>
                  <a:cs typeface="Arial"/>
                </a:rPr>
                <a:t> Vac</a:t>
              </a:r>
              <a:r>
                <a:rPr sz="600" b="1" dirty="0">
                  <a:latin typeface="Arial"/>
                  <a:cs typeface="Arial"/>
                </a:rPr>
                <a:t>u</a:t>
              </a:r>
              <a:r>
                <a:rPr sz="600" b="1" spc="-5" dirty="0">
                  <a:latin typeface="Arial"/>
                  <a:cs typeface="Arial"/>
                </a:rPr>
                <a:t>um  System</a:t>
              </a:r>
              <a:r>
                <a:rPr sz="600" b="1" spc="-20" dirty="0">
                  <a:latin typeface="Arial"/>
                  <a:cs typeface="Arial"/>
                </a:rPr>
                <a:t> </a:t>
              </a:r>
              <a:r>
                <a:rPr sz="600" b="1" spc="-5" dirty="0">
                  <a:latin typeface="Arial"/>
                  <a:cs typeface="Arial"/>
                </a:rPr>
                <a:t>Controls</a:t>
              </a:r>
              <a:endParaRPr sz="600">
                <a:latin typeface="Arial"/>
                <a:cs typeface="Arial"/>
              </a:endParaRPr>
            </a:p>
            <a:p>
              <a:pPr marL="69850">
                <a:lnSpc>
                  <a:spcPts val="715"/>
                </a:lnSpc>
              </a:pPr>
              <a:r>
                <a:rPr sz="600" dirty="0">
                  <a:latin typeface="Arial"/>
                  <a:cs typeface="Arial"/>
                </a:rPr>
                <a:t>Der</a:t>
              </a:r>
              <a:r>
                <a:rPr sz="600" spc="-5" dirty="0">
                  <a:latin typeface="Arial"/>
                  <a:cs typeface="Arial"/>
                </a:rPr>
                <a:t>r</a:t>
              </a:r>
              <a:r>
                <a:rPr sz="600" dirty="0">
                  <a:latin typeface="Arial"/>
                  <a:cs typeface="Arial"/>
                </a:rPr>
                <a:t>ick</a:t>
              </a:r>
              <a:r>
                <a:rPr sz="600" spc="-5" dirty="0">
                  <a:latin typeface="Arial"/>
                  <a:cs typeface="Arial"/>
                </a:rPr>
                <a:t> </a:t>
              </a:r>
              <a:r>
                <a:rPr sz="600" dirty="0">
                  <a:latin typeface="Arial"/>
                  <a:cs typeface="Arial"/>
                </a:rPr>
                <a:t>W</a:t>
              </a:r>
              <a:r>
                <a:rPr sz="600" spc="-10" dirty="0">
                  <a:latin typeface="Arial"/>
                  <a:cs typeface="Arial"/>
                </a:rPr>
                <a:t>i</a:t>
              </a:r>
              <a:r>
                <a:rPr sz="600" dirty="0">
                  <a:latin typeface="Arial"/>
                  <a:cs typeface="Arial"/>
                </a:rPr>
                <a:t>lliams</a:t>
              </a:r>
              <a:endParaRPr sz="600">
                <a:latin typeface="Arial"/>
                <a:cs typeface="Arial"/>
              </a:endParaRPr>
            </a:p>
          </p:txBody>
        </p:sp>
        <p:grpSp>
          <p:nvGrpSpPr>
            <p:cNvPr id="49" name="object 100"/>
            <p:cNvGrpSpPr/>
            <p:nvPr/>
          </p:nvGrpSpPr>
          <p:grpSpPr>
            <a:xfrm>
              <a:off x="7824595" y="2598338"/>
              <a:ext cx="807085" cy="1611630"/>
              <a:chOff x="7824595" y="2598338"/>
              <a:chExt cx="807085" cy="1611630"/>
            </a:xfrm>
          </p:grpSpPr>
          <p:sp>
            <p:nvSpPr>
              <p:cNvPr id="108" name="object 101"/>
              <p:cNvSpPr/>
              <p:nvPr/>
            </p:nvSpPr>
            <p:spPr>
              <a:xfrm>
                <a:off x="8327552" y="2604688"/>
                <a:ext cx="297815" cy="1598930"/>
              </a:xfrm>
              <a:custGeom>
                <a:avLst/>
                <a:gdLst/>
                <a:ahLst/>
                <a:cxnLst/>
                <a:rect l="l" t="t" r="r" b="b"/>
                <a:pathLst>
                  <a:path w="297815" h="1598929">
                    <a:moveTo>
                      <a:pt x="0" y="0"/>
                    </a:moveTo>
                    <a:lnTo>
                      <a:pt x="0" y="114198"/>
                    </a:lnTo>
                    <a:lnTo>
                      <a:pt x="297239" y="114198"/>
                    </a:lnTo>
                    <a:lnTo>
                      <a:pt x="297239" y="1598773"/>
                    </a:lnTo>
                    <a:lnTo>
                      <a:pt x="183040" y="1598773"/>
                    </a:lnTo>
                  </a:path>
                </a:pathLst>
              </a:custGeom>
              <a:ln w="12688">
                <a:solidFill>
                  <a:srgbClr val="000000"/>
                </a:solidFill>
              </a:ln>
            </p:spPr>
            <p:txBody>
              <a:bodyPr wrap="square" lIns="0" tIns="0" rIns="0" bIns="0" rtlCol="0"/>
              <a:lstStyle/>
              <a:p>
                <a:endParaRPr/>
              </a:p>
            </p:txBody>
          </p:sp>
          <p:pic>
            <p:nvPicPr>
              <p:cNvPr id="109" name="object 102"/>
              <p:cNvPicPr/>
              <p:nvPr/>
            </p:nvPicPr>
            <p:blipFill>
              <a:blip r:embed="rId30" cstate="print"/>
              <a:stretch>
                <a:fillRect/>
              </a:stretch>
            </p:blipFill>
            <p:spPr>
              <a:xfrm>
                <a:off x="7836743" y="2845233"/>
                <a:ext cx="698957" cy="468941"/>
              </a:xfrm>
              <a:prstGeom prst="rect">
                <a:avLst/>
              </a:prstGeom>
            </p:spPr>
          </p:pic>
          <p:pic>
            <p:nvPicPr>
              <p:cNvPr id="110" name="object 103"/>
              <p:cNvPicPr/>
              <p:nvPr/>
            </p:nvPicPr>
            <p:blipFill>
              <a:blip r:embed="rId23" cstate="print"/>
              <a:stretch>
                <a:fillRect/>
              </a:stretch>
            </p:blipFill>
            <p:spPr>
              <a:xfrm>
                <a:off x="7824595" y="2833084"/>
                <a:ext cx="685998" cy="456792"/>
              </a:xfrm>
              <a:prstGeom prst="rect">
                <a:avLst/>
              </a:prstGeom>
            </p:spPr>
          </p:pic>
        </p:grpSp>
        <p:sp>
          <p:nvSpPr>
            <p:cNvPr id="50" name="object 104"/>
            <p:cNvSpPr txBox="1"/>
            <p:nvPr/>
          </p:nvSpPr>
          <p:spPr>
            <a:xfrm>
              <a:off x="7824595" y="2830655"/>
              <a:ext cx="686435" cy="457200"/>
            </a:xfrm>
            <a:prstGeom prst="rect">
              <a:avLst/>
            </a:prstGeom>
            <a:ln w="3175">
              <a:solidFill>
                <a:srgbClr val="404040"/>
              </a:solidFill>
            </a:ln>
          </p:spPr>
          <p:txBody>
            <a:bodyPr vert="horz" wrap="square" lIns="0" tIns="0" rIns="0" bIns="0" rtlCol="0">
              <a:spAutoFit/>
            </a:bodyPr>
            <a:lstStyle/>
            <a:p>
              <a:pPr marL="635" algn="ctr">
                <a:lnSpc>
                  <a:spcPts val="680"/>
                </a:lnSpc>
              </a:pPr>
              <a:r>
                <a:rPr sz="600" b="1" spc="-5" dirty="0">
                  <a:latin typeface="Arial"/>
                  <a:cs typeface="Arial"/>
                </a:rPr>
                <a:t>P.2.7.1</a:t>
              </a:r>
              <a:endParaRPr sz="600">
                <a:latin typeface="Arial"/>
                <a:cs typeface="Arial"/>
              </a:endParaRPr>
            </a:p>
            <a:p>
              <a:pPr marL="32384"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Aar</a:t>
              </a:r>
              <a:r>
                <a:rPr sz="600" dirty="0">
                  <a:latin typeface="Arial"/>
                  <a:cs typeface="Arial"/>
                </a:rPr>
                <a:t>on</a:t>
              </a:r>
              <a:r>
                <a:rPr sz="600" spc="-5" dirty="0">
                  <a:latin typeface="Arial"/>
                  <a:cs typeface="Arial"/>
                </a:rPr>
                <a:t> Cole</a:t>
              </a:r>
              <a:r>
                <a:rPr sz="600" dirty="0">
                  <a:latin typeface="Arial"/>
                  <a:cs typeface="Arial"/>
                </a:rPr>
                <a:t>m</a:t>
              </a:r>
              <a:r>
                <a:rPr sz="600" spc="-5" dirty="0">
                  <a:latin typeface="Arial"/>
                  <a:cs typeface="Arial"/>
                </a:rPr>
                <a:t>a</a:t>
              </a:r>
              <a:r>
                <a:rPr sz="600" dirty="0">
                  <a:latin typeface="Arial"/>
                  <a:cs typeface="Arial"/>
                </a:rPr>
                <a:t>n</a:t>
              </a:r>
              <a:endParaRPr sz="600">
                <a:latin typeface="Arial"/>
                <a:cs typeface="Arial"/>
              </a:endParaRPr>
            </a:p>
          </p:txBody>
        </p:sp>
        <p:grpSp>
          <p:nvGrpSpPr>
            <p:cNvPr id="51" name="object 105"/>
            <p:cNvGrpSpPr/>
            <p:nvPr/>
          </p:nvGrpSpPr>
          <p:grpSpPr>
            <a:xfrm>
              <a:off x="7824595" y="2598338"/>
              <a:ext cx="807085" cy="2430145"/>
              <a:chOff x="7824595" y="2598338"/>
              <a:chExt cx="807085" cy="2430145"/>
            </a:xfrm>
          </p:grpSpPr>
          <p:sp>
            <p:nvSpPr>
              <p:cNvPr id="105" name="object 106"/>
              <p:cNvSpPr/>
              <p:nvPr/>
            </p:nvSpPr>
            <p:spPr>
              <a:xfrm>
                <a:off x="8327552" y="2604688"/>
                <a:ext cx="297815" cy="457200"/>
              </a:xfrm>
              <a:custGeom>
                <a:avLst/>
                <a:gdLst/>
                <a:ahLst/>
                <a:cxnLst/>
                <a:rect l="l" t="t" r="r" b="b"/>
                <a:pathLst>
                  <a:path w="297815"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106" name="object 107"/>
              <p:cNvPicPr/>
              <p:nvPr/>
            </p:nvPicPr>
            <p:blipFill>
              <a:blip r:embed="rId31" cstate="print"/>
              <a:stretch>
                <a:fillRect/>
              </a:stretch>
            </p:blipFill>
            <p:spPr>
              <a:xfrm>
                <a:off x="7840732" y="4559390"/>
                <a:ext cx="694593" cy="469001"/>
              </a:xfrm>
              <a:prstGeom prst="rect">
                <a:avLst/>
              </a:prstGeom>
            </p:spPr>
          </p:pic>
          <p:pic>
            <p:nvPicPr>
              <p:cNvPr id="107" name="object 108"/>
              <p:cNvPicPr/>
              <p:nvPr/>
            </p:nvPicPr>
            <p:blipFill>
              <a:blip r:embed="rId17" cstate="print"/>
              <a:stretch>
                <a:fillRect/>
              </a:stretch>
            </p:blipFill>
            <p:spPr>
              <a:xfrm>
                <a:off x="7824595" y="4546056"/>
                <a:ext cx="685998" cy="456792"/>
              </a:xfrm>
              <a:prstGeom prst="rect">
                <a:avLst/>
              </a:prstGeom>
            </p:spPr>
          </p:pic>
        </p:grpSp>
        <p:sp>
          <p:nvSpPr>
            <p:cNvPr id="52" name="object 109"/>
            <p:cNvSpPr txBox="1"/>
            <p:nvPr/>
          </p:nvSpPr>
          <p:spPr>
            <a:xfrm>
              <a:off x="7824595" y="4546056"/>
              <a:ext cx="686435" cy="457200"/>
            </a:xfrm>
            <a:prstGeom prst="rect">
              <a:avLst/>
            </a:prstGeom>
            <a:ln w="9516">
              <a:solidFill>
                <a:srgbClr val="000000"/>
              </a:solidFill>
            </a:ln>
          </p:spPr>
          <p:txBody>
            <a:bodyPr vert="horz" wrap="square" lIns="0" tIns="38735" rIns="0" bIns="0" rtlCol="0">
              <a:spAutoFit/>
            </a:bodyPr>
            <a:lstStyle/>
            <a:p>
              <a:pPr marL="635" algn="ctr">
                <a:lnSpc>
                  <a:spcPct val="100000"/>
                </a:lnSpc>
                <a:spcBef>
                  <a:spcPts val="305"/>
                </a:spcBef>
              </a:pPr>
              <a:r>
                <a:rPr sz="600" b="1" spc="-5" dirty="0">
                  <a:latin typeface="Arial"/>
                  <a:cs typeface="Arial"/>
                </a:rPr>
                <a:t>P.2.7.4</a:t>
              </a:r>
              <a:endParaRPr sz="600">
                <a:latin typeface="Arial"/>
                <a:cs typeface="Arial"/>
              </a:endParaRPr>
            </a:p>
            <a:p>
              <a:pPr marL="78105" marR="70485" indent="635" algn="ctr">
                <a:lnSpc>
                  <a:spcPct val="100000"/>
                </a:lnSpc>
              </a:pPr>
              <a:r>
                <a:rPr sz="600" b="1" spc="-5" dirty="0">
                  <a:latin typeface="Arial"/>
                  <a:cs typeface="Arial"/>
                </a:rPr>
                <a:t>Cryomodule </a:t>
              </a:r>
              <a:r>
                <a:rPr sz="600" b="1" dirty="0">
                  <a:latin typeface="Arial"/>
                  <a:cs typeface="Arial"/>
                </a:rPr>
                <a:t> </a:t>
              </a:r>
              <a:r>
                <a:rPr sz="600" b="1" spc="-5" dirty="0">
                  <a:latin typeface="Arial"/>
                  <a:cs typeface="Arial"/>
                </a:rPr>
                <a:t>Controls </a:t>
              </a:r>
              <a:r>
                <a:rPr sz="600" b="1" spc="20" dirty="0">
                  <a:latin typeface="Arial"/>
                  <a:cs typeface="Arial"/>
                </a:rPr>
                <a:t> </a:t>
              </a:r>
              <a:r>
                <a:rPr sz="600" spc="-5" dirty="0">
                  <a:latin typeface="Arial"/>
                  <a:cs typeface="Arial"/>
                </a:rPr>
                <a:t>Aar</a:t>
              </a:r>
              <a:r>
                <a:rPr sz="600" dirty="0">
                  <a:latin typeface="Arial"/>
                  <a:cs typeface="Arial"/>
                </a:rPr>
                <a:t>on</a:t>
              </a:r>
              <a:r>
                <a:rPr sz="600" spc="-5" dirty="0">
                  <a:latin typeface="Arial"/>
                  <a:cs typeface="Arial"/>
                </a:rPr>
                <a:t> Cole</a:t>
              </a:r>
              <a:r>
                <a:rPr sz="600" dirty="0">
                  <a:latin typeface="Arial"/>
                  <a:cs typeface="Arial"/>
                </a:rPr>
                <a:t>m</a:t>
              </a:r>
              <a:r>
                <a:rPr sz="600" spc="-5" dirty="0">
                  <a:latin typeface="Arial"/>
                  <a:cs typeface="Arial"/>
                </a:rPr>
                <a:t>a</a:t>
              </a:r>
              <a:r>
                <a:rPr sz="600" dirty="0">
                  <a:latin typeface="Arial"/>
                  <a:cs typeface="Arial"/>
                </a:rPr>
                <a:t>n</a:t>
              </a:r>
              <a:endParaRPr sz="600">
                <a:latin typeface="Arial"/>
                <a:cs typeface="Arial"/>
              </a:endParaRPr>
            </a:p>
          </p:txBody>
        </p:sp>
        <p:grpSp>
          <p:nvGrpSpPr>
            <p:cNvPr id="53" name="object 110"/>
            <p:cNvGrpSpPr/>
            <p:nvPr/>
          </p:nvGrpSpPr>
          <p:grpSpPr>
            <a:xfrm>
              <a:off x="2707548" y="2598338"/>
              <a:ext cx="5923915" cy="3570604"/>
              <a:chOff x="2707548" y="2598338"/>
              <a:chExt cx="5923915" cy="3570604"/>
            </a:xfrm>
          </p:grpSpPr>
          <p:sp>
            <p:nvSpPr>
              <p:cNvPr id="102" name="object 111"/>
              <p:cNvSpPr/>
              <p:nvPr/>
            </p:nvSpPr>
            <p:spPr>
              <a:xfrm>
                <a:off x="8327552" y="2604688"/>
                <a:ext cx="297815" cy="2169795"/>
              </a:xfrm>
              <a:custGeom>
                <a:avLst/>
                <a:gdLst/>
                <a:ahLst/>
                <a:cxnLst/>
                <a:rect l="l" t="t" r="r" b="b"/>
                <a:pathLst>
                  <a:path w="297815" h="2169795">
                    <a:moveTo>
                      <a:pt x="0" y="0"/>
                    </a:moveTo>
                    <a:lnTo>
                      <a:pt x="0" y="114198"/>
                    </a:lnTo>
                    <a:lnTo>
                      <a:pt x="297239" y="114198"/>
                    </a:lnTo>
                    <a:lnTo>
                      <a:pt x="297239" y="2169764"/>
                    </a:lnTo>
                    <a:lnTo>
                      <a:pt x="183040" y="2169764"/>
                    </a:lnTo>
                  </a:path>
                </a:pathLst>
              </a:custGeom>
              <a:ln w="12688">
                <a:solidFill>
                  <a:srgbClr val="404040"/>
                </a:solidFill>
              </a:ln>
            </p:spPr>
            <p:txBody>
              <a:bodyPr wrap="square" lIns="0" tIns="0" rIns="0" bIns="0" rtlCol="0"/>
              <a:lstStyle/>
              <a:p>
                <a:endParaRPr/>
              </a:p>
            </p:txBody>
          </p:sp>
          <p:pic>
            <p:nvPicPr>
              <p:cNvPr id="103" name="object 112"/>
              <p:cNvPicPr/>
              <p:nvPr/>
            </p:nvPicPr>
            <p:blipFill>
              <a:blip r:embed="rId32" cstate="print"/>
              <a:stretch>
                <a:fillRect/>
              </a:stretch>
            </p:blipFill>
            <p:spPr>
              <a:xfrm>
                <a:off x="2725735" y="5708224"/>
                <a:ext cx="689310" cy="460093"/>
              </a:xfrm>
              <a:prstGeom prst="rect">
                <a:avLst/>
              </a:prstGeom>
            </p:spPr>
          </p:pic>
          <p:pic>
            <p:nvPicPr>
              <p:cNvPr id="104" name="object 113"/>
              <p:cNvPicPr/>
              <p:nvPr/>
            </p:nvPicPr>
            <p:blipFill>
              <a:blip r:embed="rId33" cstate="print"/>
              <a:stretch>
                <a:fillRect/>
              </a:stretch>
            </p:blipFill>
            <p:spPr>
              <a:xfrm>
                <a:off x="2707548" y="5688847"/>
                <a:ext cx="685188" cy="456792"/>
              </a:xfrm>
              <a:prstGeom prst="rect">
                <a:avLst/>
              </a:prstGeom>
            </p:spPr>
          </p:pic>
        </p:grpSp>
        <p:sp>
          <p:nvSpPr>
            <p:cNvPr id="54" name="object 114"/>
            <p:cNvSpPr txBox="1"/>
            <p:nvPr/>
          </p:nvSpPr>
          <p:spPr>
            <a:xfrm>
              <a:off x="2707548" y="5688847"/>
              <a:ext cx="688975" cy="457200"/>
            </a:xfrm>
            <a:prstGeom prst="rect">
              <a:avLst/>
            </a:prstGeom>
            <a:ln w="3175">
              <a:solidFill>
                <a:srgbClr val="404040"/>
              </a:solidFill>
            </a:ln>
          </p:spPr>
          <p:txBody>
            <a:bodyPr vert="horz" wrap="square" lIns="0" tIns="38100" rIns="0" bIns="0" rtlCol="0">
              <a:spAutoFit/>
            </a:bodyPr>
            <a:lstStyle/>
            <a:p>
              <a:pPr marL="141605" marR="62230" indent="-74295">
                <a:lnSpc>
                  <a:spcPct val="100000"/>
                </a:lnSpc>
                <a:spcBef>
                  <a:spcPts val="300"/>
                </a:spcBef>
              </a:pPr>
              <a:r>
                <a:rPr sz="600" b="1" dirty="0">
                  <a:latin typeface="Arial"/>
                  <a:cs typeface="Arial"/>
                </a:rPr>
                <a:t>P</a:t>
              </a:r>
              <a:r>
                <a:rPr sz="600" b="1" spc="-5" dirty="0">
                  <a:latin typeface="Arial"/>
                  <a:cs typeface="Arial"/>
                </a:rPr>
                <a:t>.2.</a:t>
              </a:r>
              <a:r>
                <a:rPr sz="600" b="1" dirty="0">
                  <a:latin typeface="Arial"/>
                  <a:cs typeface="Arial"/>
                </a:rPr>
                <a:t>2</a:t>
              </a:r>
              <a:r>
                <a:rPr sz="600" b="1" spc="-5" dirty="0">
                  <a:latin typeface="Arial"/>
                  <a:cs typeface="Arial"/>
                </a:rPr>
                <a:t>.</a:t>
              </a:r>
              <a:r>
                <a:rPr sz="600" b="1" dirty="0">
                  <a:latin typeface="Arial"/>
                  <a:cs typeface="Arial"/>
                </a:rPr>
                <a:t>8</a:t>
              </a:r>
              <a:r>
                <a:rPr sz="600" b="1" spc="-5" dirty="0">
                  <a:latin typeface="Arial"/>
                  <a:cs typeface="Arial"/>
                </a:rPr>
                <a:t> Co</a:t>
              </a:r>
              <a:r>
                <a:rPr sz="600" b="1" dirty="0">
                  <a:latin typeface="Arial"/>
                  <a:cs typeface="Arial"/>
                </a:rPr>
                <a:t>u</a:t>
              </a:r>
              <a:r>
                <a:rPr sz="600" b="1" spc="-5" dirty="0">
                  <a:latin typeface="Arial"/>
                  <a:cs typeface="Arial"/>
                </a:rPr>
                <a:t>pl</a:t>
              </a:r>
              <a:r>
                <a:rPr sz="600" b="1" dirty="0">
                  <a:latin typeface="Arial"/>
                  <a:cs typeface="Arial"/>
                </a:rPr>
                <a:t>er  </a:t>
              </a:r>
              <a:r>
                <a:rPr sz="600" b="1" spc="-5" dirty="0">
                  <a:latin typeface="Arial"/>
                  <a:cs typeface="Arial"/>
                </a:rPr>
                <a:t>Waveguide </a:t>
              </a:r>
              <a:r>
                <a:rPr sz="600" b="1" dirty="0">
                  <a:latin typeface="Arial"/>
                  <a:cs typeface="Arial"/>
                </a:rPr>
                <a:t> </a:t>
              </a:r>
              <a:r>
                <a:rPr sz="600" b="1" spc="-5" dirty="0">
                  <a:latin typeface="Arial"/>
                  <a:cs typeface="Arial"/>
                </a:rPr>
                <a:t>Transition </a:t>
              </a:r>
              <a:r>
                <a:rPr sz="600" b="1" dirty="0">
                  <a:latin typeface="Arial"/>
                  <a:cs typeface="Arial"/>
                </a:rPr>
                <a:t> </a:t>
              </a:r>
              <a:r>
                <a:rPr sz="600" spc="-5" dirty="0">
                  <a:latin typeface="Arial"/>
                  <a:cs typeface="Arial"/>
                </a:rPr>
                <a:t>Yoon</a:t>
              </a:r>
              <a:r>
                <a:rPr sz="600" spc="-15" dirty="0">
                  <a:latin typeface="Arial"/>
                  <a:cs typeface="Arial"/>
                </a:rPr>
                <a:t> </a:t>
              </a:r>
              <a:r>
                <a:rPr sz="600" spc="-5" dirty="0">
                  <a:latin typeface="Arial"/>
                  <a:cs typeface="Arial"/>
                </a:rPr>
                <a:t>Kang</a:t>
              </a:r>
              <a:endParaRPr sz="600">
                <a:latin typeface="Arial"/>
                <a:cs typeface="Arial"/>
              </a:endParaRPr>
            </a:p>
          </p:txBody>
        </p:sp>
        <p:grpSp>
          <p:nvGrpSpPr>
            <p:cNvPr id="55" name="object 115"/>
            <p:cNvGrpSpPr/>
            <p:nvPr/>
          </p:nvGrpSpPr>
          <p:grpSpPr>
            <a:xfrm>
              <a:off x="1947166" y="2598338"/>
              <a:ext cx="2519680" cy="3325495"/>
              <a:chOff x="1947166" y="2598338"/>
              <a:chExt cx="2519680" cy="3325495"/>
            </a:xfrm>
          </p:grpSpPr>
          <p:sp>
            <p:nvSpPr>
              <p:cNvPr id="98" name="object 116"/>
              <p:cNvSpPr/>
              <p:nvPr/>
            </p:nvSpPr>
            <p:spPr>
              <a:xfrm>
                <a:off x="2593350" y="2604688"/>
                <a:ext cx="411480" cy="3312795"/>
              </a:xfrm>
              <a:custGeom>
                <a:avLst/>
                <a:gdLst/>
                <a:ahLst/>
                <a:cxnLst/>
                <a:rect l="l" t="t" r="r" b="b"/>
                <a:pathLst>
                  <a:path w="411480" h="3312795">
                    <a:moveTo>
                      <a:pt x="411437" y="0"/>
                    </a:moveTo>
                    <a:lnTo>
                      <a:pt x="411437" y="114198"/>
                    </a:lnTo>
                    <a:lnTo>
                      <a:pt x="0" y="114198"/>
                    </a:lnTo>
                    <a:lnTo>
                      <a:pt x="0" y="3312555"/>
                    </a:lnTo>
                    <a:lnTo>
                      <a:pt x="114198" y="3312555"/>
                    </a:lnTo>
                  </a:path>
                </a:pathLst>
              </a:custGeom>
              <a:ln w="12688">
                <a:solidFill>
                  <a:srgbClr val="000000"/>
                </a:solidFill>
              </a:ln>
            </p:spPr>
            <p:txBody>
              <a:bodyPr wrap="square" lIns="0" tIns="0" rIns="0" bIns="0" rtlCol="0"/>
              <a:lstStyle/>
              <a:p>
                <a:endParaRPr/>
              </a:p>
            </p:txBody>
          </p:sp>
          <p:sp>
            <p:nvSpPr>
              <p:cNvPr id="99" name="object 117"/>
              <p:cNvSpPr/>
              <p:nvPr/>
            </p:nvSpPr>
            <p:spPr>
              <a:xfrm>
                <a:off x="1953516" y="2604688"/>
                <a:ext cx="0" cy="222250"/>
              </a:xfrm>
              <a:custGeom>
                <a:avLst/>
                <a:gdLst/>
                <a:ahLst/>
                <a:cxnLst/>
                <a:rect l="l" t="t" r="r" b="b"/>
                <a:pathLst>
                  <a:path h="222250">
                    <a:moveTo>
                      <a:pt x="0" y="0"/>
                    </a:moveTo>
                    <a:lnTo>
                      <a:pt x="0" y="221916"/>
                    </a:lnTo>
                  </a:path>
                </a:pathLst>
              </a:custGeom>
              <a:ln w="12688">
                <a:solidFill>
                  <a:srgbClr val="000000"/>
                </a:solidFill>
              </a:ln>
            </p:spPr>
            <p:txBody>
              <a:bodyPr wrap="square" lIns="0" tIns="0" rIns="0" bIns="0" rtlCol="0"/>
              <a:lstStyle/>
              <a:p>
                <a:endParaRPr/>
              </a:p>
            </p:txBody>
          </p:sp>
          <p:pic>
            <p:nvPicPr>
              <p:cNvPr id="100" name="object 118"/>
              <p:cNvPicPr/>
              <p:nvPr/>
            </p:nvPicPr>
            <p:blipFill>
              <a:blip r:embed="rId34" cstate="print"/>
              <a:stretch>
                <a:fillRect/>
              </a:stretch>
            </p:blipFill>
            <p:spPr>
              <a:xfrm>
                <a:off x="3776575" y="2849657"/>
                <a:ext cx="690109" cy="460093"/>
              </a:xfrm>
              <a:prstGeom prst="rect">
                <a:avLst/>
              </a:prstGeom>
            </p:spPr>
          </p:pic>
          <p:pic>
            <p:nvPicPr>
              <p:cNvPr id="101" name="object 119"/>
              <p:cNvPicPr/>
              <p:nvPr/>
            </p:nvPicPr>
            <p:blipFill>
              <a:blip r:embed="rId35" cstate="print"/>
              <a:stretch>
                <a:fillRect/>
              </a:stretch>
            </p:blipFill>
            <p:spPr>
              <a:xfrm>
                <a:off x="3758818" y="2833084"/>
                <a:ext cx="685188" cy="456792"/>
              </a:xfrm>
              <a:prstGeom prst="rect">
                <a:avLst/>
              </a:prstGeom>
            </p:spPr>
          </p:pic>
        </p:grpSp>
        <p:sp>
          <p:nvSpPr>
            <p:cNvPr id="56" name="object 120"/>
            <p:cNvSpPr txBox="1"/>
            <p:nvPr/>
          </p:nvSpPr>
          <p:spPr>
            <a:xfrm>
              <a:off x="3758818" y="2830655"/>
              <a:ext cx="696595" cy="457200"/>
            </a:xfrm>
            <a:prstGeom prst="rect">
              <a:avLst/>
            </a:prstGeom>
            <a:ln w="3175">
              <a:solidFill>
                <a:srgbClr val="404040"/>
              </a:solidFill>
            </a:ln>
          </p:spPr>
          <p:txBody>
            <a:bodyPr vert="horz" wrap="square" lIns="0" tIns="0" rIns="0" bIns="0" rtlCol="0">
              <a:spAutoFit/>
            </a:bodyPr>
            <a:lstStyle/>
            <a:p>
              <a:pPr>
                <a:lnSpc>
                  <a:spcPct val="100000"/>
                </a:lnSpc>
              </a:pPr>
              <a:endParaRPr sz="600">
                <a:latin typeface="Times New Roman"/>
                <a:cs typeface="Times New Roman"/>
              </a:endParaRPr>
            </a:p>
            <a:p>
              <a:pPr marL="130810">
                <a:lnSpc>
                  <a:spcPct val="100000"/>
                </a:lnSpc>
                <a:spcBef>
                  <a:spcPts val="350"/>
                </a:spcBef>
              </a:pPr>
              <a:r>
                <a:rPr sz="600" b="1" spc="-5" dirty="0">
                  <a:latin typeface="Arial"/>
                  <a:cs typeface="Arial"/>
                </a:rPr>
                <a:t>Partner</a:t>
              </a:r>
              <a:r>
                <a:rPr sz="600" b="1" spc="-40" dirty="0">
                  <a:latin typeface="Arial"/>
                  <a:cs typeface="Arial"/>
                </a:rPr>
                <a:t> </a:t>
              </a:r>
              <a:r>
                <a:rPr sz="600" b="1" spc="-5" dirty="0">
                  <a:latin typeface="Arial"/>
                  <a:cs typeface="Arial"/>
                </a:rPr>
                <a:t>Lab</a:t>
              </a:r>
              <a:endParaRPr sz="600">
                <a:latin typeface="Arial"/>
                <a:cs typeface="Arial"/>
              </a:endParaRPr>
            </a:p>
          </p:txBody>
        </p:sp>
        <p:grpSp>
          <p:nvGrpSpPr>
            <p:cNvPr id="57" name="object 121"/>
            <p:cNvGrpSpPr/>
            <p:nvPr/>
          </p:nvGrpSpPr>
          <p:grpSpPr>
            <a:xfrm>
              <a:off x="3637460" y="2598338"/>
              <a:ext cx="1743710" cy="711835"/>
              <a:chOff x="3637460" y="2598338"/>
              <a:chExt cx="1743710" cy="711835"/>
            </a:xfrm>
          </p:grpSpPr>
          <p:sp>
            <p:nvSpPr>
              <p:cNvPr id="95" name="object 122"/>
              <p:cNvSpPr/>
              <p:nvPr/>
            </p:nvSpPr>
            <p:spPr>
              <a:xfrm>
                <a:off x="3643810" y="2604688"/>
                <a:ext cx="411480" cy="457200"/>
              </a:xfrm>
              <a:custGeom>
                <a:avLst/>
                <a:gdLst/>
                <a:ahLst/>
                <a:cxnLst/>
                <a:rect l="l" t="t" r="r" b="b"/>
                <a:pathLst>
                  <a:path w="411479" h="457200">
                    <a:moveTo>
                      <a:pt x="411437" y="0"/>
                    </a:moveTo>
                    <a:lnTo>
                      <a:pt x="411437" y="114198"/>
                    </a:lnTo>
                    <a:lnTo>
                      <a:pt x="0" y="114198"/>
                    </a:lnTo>
                    <a:lnTo>
                      <a:pt x="0" y="456792"/>
                    </a:lnTo>
                    <a:lnTo>
                      <a:pt x="115008" y="456792"/>
                    </a:lnTo>
                  </a:path>
                </a:pathLst>
              </a:custGeom>
              <a:ln w="12688">
                <a:solidFill>
                  <a:srgbClr val="404040"/>
                </a:solidFill>
              </a:ln>
            </p:spPr>
            <p:txBody>
              <a:bodyPr wrap="square" lIns="0" tIns="0" rIns="0" bIns="0" rtlCol="0"/>
              <a:lstStyle/>
              <a:p>
                <a:endParaRPr/>
              </a:p>
            </p:txBody>
          </p:sp>
          <p:pic>
            <p:nvPicPr>
              <p:cNvPr id="96" name="object 123"/>
              <p:cNvPicPr/>
              <p:nvPr/>
            </p:nvPicPr>
            <p:blipFill>
              <a:blip r:embed="rId36" cstate="print"/>
              <a:stretch>
                <a:fillRect/>
              </a:stretch>
            </p:blipFill>
            <p:spPr>
              <a:xfrm>
                <a:off x="4690969" y="2849657"/>
                <a:ext cx="690109" cy="460093"/>
              </a:xfrm>
              <a:prstGeom prst="rect">
                <a:avLst/>
              </a:prstGeom>
            </p:spPr>
          </p:pic>
          <p:pic>
            <p:nvPicPr>
              <p:cNvPr id="97" name="object 124"/>
              <p:cNvPicPr/>
              <p:nvPr/>
            </p:nvPicPr>
            <p:blipFill>
              <a:blip r:embed="rId35" cstate="print"/>
              <a:stretch>
                <a:fillRect/>
              </a:stretch>
            </p:blipFill>
            <p:spPr>
              <a:xfrm>
                <a:off x="4672403" y="2833084"/>
                <a:ext cx="685188" cy="456792"/>
              </a:xfrm>
              <a:prstGeom prst="rect">
                <a:avLst/>
              </a:prstGeom>
            </p:spPr>
          </p:pic>
        </p:grpSp>
        <p:sp>
          <p:nvSpPr>
            <p:cNvPr id="58" name="object 125"/>
            <p:cNvSpPr txBox="1"/>
            <p:nvPr/>
          </p:nvSpPr>
          <p:spPr>
            <a:xfrm>
              <a:off x="4672403" y="2830655"/>
              <a:ext cx="685800" cy="457200"/>
            </a:xfrm>
            <a:prstGeom prst="rect">
              <a:avLst/>
            </a:prstGeom>
            <a:ln w="3175">
              <a:solidFill>
                <a:srgbClr val="404040"/>
              </a:solidFill>
            </a:ln>
          </p:spPr>
          <p:txBody>
            <a:bodyPr vert="horz" wrap="square" lIns="0" tIns="0" rIns="0" bIns="0" rtlCol="0">
              <a:spAutoFit/>
            </a:bodyPr>
            <a:lstStyle/>
            <a:p>
              <a:pPr algn="ctr">
                <a:lnSpc>
                  <a:spcPts val="680"/>
                </a:lnSpc>
              </a:pPr>
              <a:r>
                <a:rPr sz="600" b="1" spc="-5" dirty="0">
                  <a:latin typeface="Arial"/>
                  <a:cs typeface="Arial"/>
                </a:rPr>
                <a:t>P.2.4.1</a:t>
              </a:r>
              <a:endParaRPr sz="600">
                <a:latin typeface="Arial"/>
                <a:cs typeface="Arial"/>
              </a:endParaRPr>
            </a:p>
            <a:p>
              <a:pPr marL="31115"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algn="ctr">
                <a:lnSpc>
                  <a:spcPts val="715"/>
                </a:lnSpc>
              </a:pPr>
              <a:r>
                <a:rPr sz="600" spc="-5" dirty="0">
                  <a:latin typeface="Arial"/>
                  <a:cs typeface="Arial"/>
                </a:rPr>
                <a:t>Brian</a:t>
              </a:r>
              <a:r>
                <a:rPr sz="600" spc="-40" dirty="0">
                  <a:latin typeface="Arial"/>
                  <a:cs typeface="Arial"/>
                </a:rPr>
                <a:t> </a:t>
              </a:r>
              <a:r>
                <a:rPr sz="600" spc="-5" dirty="0">
                  <a:latin typeface="Arial"/>
                  <a:cs typeface="Arial"/>
                </a:rPr>
                <a:t>Degraff</a:t>
              </a:r>
              <a:endParaRPr sz="600">
                <a:latin typeface="Arial"/>
                <a:cs typeface="Arial"/>
              </a:endParaRPr>
            </a:p>
          </p:txBody>
        </p:sp>
        <p:grpSp>
          <p:nvGrpSpPr>
            <p:cNvPr id="59" name="object 126"/>
            <p:cNvGrpSpPr/>
            <p:nvPr/>
          </p:nvGrpSpPr>
          <p:grpSpPr>
            <a:xfrm>
              <a:off x="4672403" y="2598338"/>
              <a:ext cx="805815" cy="1286510"/>
              <a:chOff x="4672403" y="2598338"/>
              <a:chExt cx="805815" cy="1286510"/>
            </a:xfrm>
          </p:grpSpPr>
          <p:sp>
            <p:nvSpPr>
              <p:cNvPr id="92" name="object 127"/>
              <p:cNvSpPr/>
              <p:nvPr/>
            </p:nvSpPr>
            <p:spPr>
              <a:xfrm>
                <a:off x="5174551" y="2604688"/>
                <a:ext cx="297815" cy="457200"/>
              </a:xfrm>
              <a:custGeom>
                <a:avLst/>
                <a:gdLst/>
                <a:ahLst/>
                <a:cxnLst/>
                <a:rect l="l" t="t" r="r" b="b"/>
                <a:pathLst>
                  <a:path w="297814"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93" name="object 128"/>
              <p:cNvPicPr/>
              <p:nvPr/>
            </p:nvPicPr>
            <p:blipFill>
              <a:blip r:embed="rId37" cstate="print"/>
              <a:stretch>
                <a:fillRect/>
              </a:stretch>
            </p:blipFill>
            <p:spPr>
              <a:xfrm>
                <a:off x="4690970" y="3424262"/>
                <a:ext cx="690109" cy="460093"/>
              </a:xfrm>
              <a:prstGeom prst="rect">
                <a:avLst/>
              </a:prstGeom>
            </p:spPr>
          </p:pic>
          <p:pic>
            <p:nvPicPr>
              <p:cNvPr id="94" name="object 129"/>
              <p:cNvPicPr/>
              <p:nvPr/>
            </p:nvPicPr>
            <p:blipFill>
              <a:blip r:embed="rId38" cstate="print"/>
              <a:stretch>
                <a:fillRect/>
              </a:stretch>
            </p:blipFill>
            <p:spPr>
              <a:xfrm>
                <a:off x="4672403" y="3404075"/>
                <a:ext cx="685188" cy="456792"/>
              </a:xfrm>
              <a:prstGeom prst="rect">
                <a:avLst/>
              </a:prstGeom>
            </p:spPr>
          </p:pic>
        </p:grpSp>
        <p:sp>
          <p:nvSpPr>
            <p:cNvPr id="60" name="object 130"/>
            <p:cNvSpPr txBox="1"/>
            <p:nvPr/>
          </p:nvSpPr>
          <p:spPr>
            <a:xfrm>
              <a:off x="4672403" y="3404075"/>
              <a:ext cx="685800"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09855" marR="17145" indent="-85090">
                <a:lnSpc>
                  <a:spcPct val="100000"/>
                </a:lnSpc>
              </a:pPr>
              <a:r>
                <a:rPr sz="600" b="1" dirty="0">
                  <a:latin typeface="Arial"/>
                  <a:cs typeface="Arial"/>
                </a:rPr>
                <a:t>P</a:t>
              </a:r>
              <a:r>
                <a:rPr sz="600" b="1" spc="-5" dirty="0">
                  <a:latin typeface="Arial"/>
                  <a:cs typeface="Arial"/>
                </a:rPr>
                <a:t>.2.</a:t>
              </a:r>
              <a:r>
                <a:rPr sz="600" b="1" dirty="0">
                  <a:latin typeface="Arial"/>
                  <a:cs typeface="Arial"/>
                </a:rPr>
                <a:t>4</a:t>
              </a:r>
              <a:r>
                <a:rPr sz="600" b="1" spc="-5" dirty="0">
                  <a:latin typeface="Arial"/>
                  <a:cs typeface="Arial"/>
                </a:rPr>
                <a:t>.</a:t>
              </a:r>
              <a:r>
                <a:rPr sz="600" b="1" dirty="0">
                  <a:latin typeface="Arial"/>
                  <a:cs typeface="Arial"/>
                </a:rPr>
                <a:t>2</a:t>
              </a:r>
              <a:r>
                <a:rPr sz="600" b="1" spc="-5" dirty="0">
                  <a:latin typeface="Arial"/>
                  <a:cs typeface="Arial"/>
                </a:rPr>
                <a:t> C</a:t>
              </a:r>
              <a:r>
                <a:rPr sz="600" b="1" dirty="0">
                  <a:latin typeface="Arial"/>
                  <a:cs typeface="Arial"/>
                </a:rPr>
                <a:t>r</a:t>
              </a:r>
              <a:r>
                <a:rPr sz="600" b="1" spc="-5" dirty="0">
                  <a:latin typeface="Arial"/>
                  <a:cs typeface="Arial"/>
                </a:rPr>
                <a:t>yo</a:t>
              </a:r>
              <a:r>
                <a:rPr sz="600" b="1" dirty="0">
                  <a:latin typeface="Arial"/>
                  <a:cs typeface="Arial"/>
                </a:rPr>
                <a:t>g</a:t>
              </a:r>
              <a:r>
                <a:rPr sz="600" b="1" spc="-5" dirty="0">
                  <a:latin typeface="Arial"/>
                  <a:cs typeface="Arial"/>
                </a:rPr>
                <a:t>en</a:t>
              </a:r>
              <a:r>
                <a:rPr sz="600" b="1" spc="5" dirty="0">
                  <a:latin typeface="Arial"/>
                  <a:cs typeface="Arial"/>
                </a:rPr>
                <a:t>i</a:t>
              </a:r>
              <a:r>
                <a:rPr sz="600" b="1" dirty="0">
                  <a:latin typeface="Arial"/>
                  <a:cs typeface="Arial"/>
                </a:rPr>
                <a:t>c  </a:t>
              </a:r>
              <a:r>
                <a:rPr sz="600" b="1" spc="-5" dirty="0">
                  <a:latin typeface="Arial"/>
                  <a:cs typeface="Arial"/>
                </a:rPr>
                <a:t>Components </a:t>
              </a:r>
              <a:r>
                <a:rPr sz="600" b="1" dirty="0">
                  <a:latin typeface="Arial"/>
                  <a:cs typeface="Arial"/>
                </a:rPr>
                <a:t> </a:t>
              </a:r>
              <a:r>
                <a:rPr sz="600" spc="-5" dirty="0">
                  <a:latin typeface="Arial"/>
                  <a:cs typeface="Arial"/>
                </a:rPr>
                <a:t>Brian</a:t>
              </a:r>
              <a:r>
                <a:rPr sz="600" spc="-15" dirty="0">
                  <a:latin typeface="Arial"/>
                  <a:cs typeface="Arial"/>
                </a:rPr>
                <a:t> </a:t>
              </a:r>
              <a:r>
                <a:rPr sz="600" spc="-5" dirty="0">
                  <a:latin typeface="Arial"/>
                  <a:cs typeface="Arial"/>
                </a:rPr>
                <a:t>Degraff</a:t>
              </a:r>
              <a:endParaRPr sz="600">
                <a:latin typeface="Arial"/>
                <a:cs typeface="Arial"/>
              </a:endParaRPr>
            </a:p>
          </p:txBody>
        </p:sp>
        <p:grpSp>
          <p:nvGrpSpPr>
            <p:cNvPr id="61" name="object 131"/>
            <p:cNvGrpSpPr/>
            <p:nvPr/>
          </p:nvGrpSpPr>
          <p:grpSpPr>
            <a:xfrm>
              <a:off x="4672403" y="2598338"/>
              <a:ext cx="805815" cy="1856105"/>
              <a:chOff x="4672403" y="2598338"/>
              <a:chExt cx="805815" cy="1856105"/>
            </a:xfrm>
          </p:grpSpPr>
          <p:sp>
            <p:nvSpPr>
              <p:cNvPr id="89" name="object 132"/>
              <p:cNvSpPr/>
              <p:nvPr/>
            </p:nvSpPr>
            <p:spPr>
              <a:xfrm>
                <a:off x="5174551" y="2604688"/>
                <a:ext cx="297815" cy="1028065"/>
              </a:xfrm>
              <a:custGeom>
                <a:avLst/>
                <a:gdLst/>
                <a:ahLst/>
                <a:cxnLst/>
                <a:rect l="l" t="t" r="r" b="b"/>
                <a:pathLst>
                  <a:path w="297814"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90" name="object 133"/>
              <p:cNvPicPr/>
              <p:nvPr/>
            </p:nvPicPr>
            <p:blipFill>
              <a:blip r:embed="rId39" cstate="print"/>
              <a:stretch>
                <a:fillRect/>
              </a:stretch>
            </p:blipFill>
            <p:spPr>
              <a:xfrm>
                <a:off x="4690970" y="3993640"/>
                <a:ext cx="690109" cy="460516"/>
              </a:xfrm>
              <a:prstGeom prst="rect">
                <a:avLst/>
              </a:prstGeom>
            </p:spPr>
          </p:pic>
          <p:pic>
            <p:nvPicPr>
              <p:cNvPr id="91" name="object 134"/>
              <p:cNvPicPr/>
              <p:nvPr/>
            </p:nvPicPr>
            <p:blipFill>
              <a:blip r:embed="rId40" cstate="print"/>
              <a:stretch>
                <a:fillRect/>
              </a:stretch>
            </p:blipFill>
            <p:spPr>
              <a:xfrm>
                <a:off x="4672403" y="3975065"/>
                <a:ext cx="685188" cy="456792"/>
              </a:xfrm>
              <a:prstGeom prst="rect">
                <a:avLst/>
              </a:prstGeom>
            </p:spPr>
          </p:pic>
        </p:grpSp>
        <p:sp>
          <p:nvSpPr>
            <p:cNvPr id="62" name="object 135"/>
            <p:cNvSpPr txBox="1"/>
            <p:nvPr/>
          </p:nvSpPr>
          <p:spPr>
            <a:xfrm>
              <a:off x="4672403" y="3975065"/>
              <a:ext cx="685800" cy="457200"/>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60960" indent="-57785">
                <a:lnSpc>
                  <a:spcPct val="100000"/>
                </a:lnSpc>
              </a:pPr>
              <a:r>
                <a:rPr sz="600" b="1" dirty="0">
                  <a:latin typeface="Arial"/>
                  <a:cs typeface="Arial"/>
                </a:rPr>
                <a:t>P</a:t>
              </a:r>
              <a:r>
                <a:rPr sz="600" b="1" spc="-5" dirty="0">
                  <a:latin typeface="Arial"/>
                  <a:cs typeface="Arial"/>
                </a:rPr>
                <a:t>.2.</a:t>
              </a:r>
              <a:r>
                <a:rPr sz="600" b="1" dirty="0">
                  <a:latin typeface="Arial"/>
                  <a:cs typeface="Arial"/>
                </a:rPr>
                <a:t>4</a:t>
              </a:r>
              <a:r>
                <a:rPr sz="600" b="1" spc="-5" dirty="0">
                  <a:latin typeface="Arial"/>
                  <a:cs typeface="Arial"/>
                </a:rPr>
                <a:t>.</a:t>
              </a:r>
              <a:r>
                <a:rPr sz="600" b="1" dirty="0">
                  <a:latin typeface="Arial"/>
                  <a:cs typeface="Arial"/>
                </a:rPr>
                <a:t>3</a:t>
              </a:r>
              <a:r>
                <a:rPr sz="600" b="1" spc="-5" dirty="0">
                  <a:latin typeface="Arial"/>
                  <a:cs typeface="Arial"/>
                </a:rPr>
                <a:t> C</a:t>
              </a:r>
              <a:r>
                <a:rPr sz="600" b="1" dirty="0">
                  <a:latin typeface="Arial"/>
                  <a:cs typeface="Arial"/>
                </a:rPr>
                <a:t>r</a:t>
              </a:r>
              <a:r>
                <a:rPr sz="600" b="1" spc="-5" dirty="0">
                  <a:latin typeface="Arial"/>
                  <a:cs typeface="Arial"/>
                </a:rPr>
                <a:t>yo</a:t>
              </a:r>
              <a:r>
                <a:rPr sz="600" b="1" dirty="0">
                  <a:latin typeface="Arial"/>
                  <a:cs typeface="Arial"/>
                </a:rPr>
                <a:t>g</a:t>
              </a:r>
              <a:r>
                <a:rPr sz="600" b="1" spc="-5" dirty="0">
                  <a:latin typeface="Arial"/>
                  <a:cs typeface="Arial"/>
                </a:rPr>
                <a:t>en</a:t>
              </a:r>
              <a:r>
                <a:rPr sz="600" b="1" spc="5" dirty="0">
                  <a:latin typeface="Arial"/>
                  <a:cs typeface="Arial"/>
                </a:rPr>
                <a:t>i</a:t>
              </a:r>
              <a:r>
                <a:rPr sz="600" b="1" spc="-5" dirty="0">
                  <a:latin typeface="Arial"/>
                  <a:cs typeface="Arial"/>
                </a:rPr>
                <a:t>cs  System</a:t>
              </a:r>
              <a:r>
                <a:rPr sz="600" b="1" spc="-20" dirty="0">
                  <a:latin typeface="Arial"/>
                  <a:cs typeface="Arial"/>
                </a:rPr>
                <a:t> </a:t>
              </a:r>
              <a:r>
                <a:rPr sz="600" b="1" spc="-5" dirty="0">
                  <a:latin typeface="Arial"/>
                  <a:cs typeface="Arial"/>
                </a:rPr>
                <a:t>Testing</a:t>
              </a:r>
              <a:endParaRPr sz="600">
                <a:latin typeface="Arial"/>
                <a:cs typeface="Arial"/>
              </a:endParaRPr>
            </a:p>
            <a:p>
              <a:pPr marL="118110">
                <a:lnSpc>
                  <a:spcPct val="100000"/>
                </a:lnSpc>
              </a:pPr>
              <a:r>
                <a:rPr sz="600" spc="-5" dirty="0">
                  <a:latin typeface="Arial"/>
                  <a:cs typeface="Arial"/>
                </a:rPr>
                <a:t>Brian</a:t>
              </a:r>
              <a:r>
                <a:rPr sz="600" spc="-40" dirty="0">
                  <a:latin typeface="Arial"/>
                  <a:cs typeface="Arial"/>
                </a:rPr>
                <a:t> </a:t>
              </a:r>
              <a:r>
                <a:rPr sz="600" spc="-5" dirty="0">
                  <a:latin typeface="Arial"/>
                  <a:cs typeface="Arial"/>
                </a:rPr>
                <a:t>Degraff</a:t>
              </a:r>
              <a:endParaRPr sz="600">
                <a:latin typeface="Arial"/>
                <a:cs typeface="Arial"/>
              </a:endParaRPr>
            </a:p>
          </p:txBody>
        </p:sp>
        <p:grpSp>
          <p:nvGrpSpPr>
            <p:cNvPr id="63" name="object 136"/>
            <p:cNvGrpSpPr/>
            <p:nvPr/>
          </p:nvGrpSpPr>
          <p:grpSpPr>
            <a:xfrm>
              <a:off x="5168201" y="2598338"/>
              <a:ext cx="2312035" cy="1611630"/>
              <a:chOff x="5168201" y="2598338"/>
              <a:chExt cx="2312035" cy="1611630"/>
            </a:xfrm>
          </p:grpSpPr>
          <p:sp>
            <p:nvSpPr>
              <p:cNvPr id="86" name="object 137"/>
              <p:cNvSpPr/>
              <p:nvPr/>
            </p:nvSpPr>
            <p:spPr>
              <a:xfrm>
                <a:off x="5174551" y="2604688"/>
                <a:ext cx="297815" cy="1598930"/>
              </a:xfrm>
              <a:custGeom>
                <a:avLst/>
                <a:gdLst/>
                <a:ahLst/>
                <a:cxnLst/>
                <a:rect l="l" t="t" r="r" b="b"/>
                <a:pathLst>
                  <a:path w="297814" h="1598929">
                    <a:moveTo>
                      <a:pt x="0" y="0"/>
                    </a:moveTo>
                    <a:lnTo>
                      <a:pt x="0" y="114198"/>
                    </a:lnTo>
                    <a:lnTo>
                      <a:pt x="297239" y="114198"/>
                    </a:lnTo>
                    <a:lnTo>
                      <a:pt x="297239" y="1598773"/>
                    </a:lnTo>
                    <a:lnTo>
                      <a:pt x="183040" y="1598773"/>
                    </a:lnTo>
                  </a:path>
                </a:pathLst>
              </a:custGeom>
              <a:ln w="12688">
                <a:solidFill>
                  <a:srgbClr val="404040"/>
                </a:solidFill>
              </a:ln>
            </p:spPr>
            <p:txBody>
              <a:bodyPr wrap="square" lIns="0" tIns="0" rIns="0" bIns="0" rtlCol="0"/>
              <a:lstStyle/>
              <a:p>
                <a:endParaRPr/>
              </a:p>
            </p:txBody>
          </p:sp>
          <p:pic>
            <p:nvPicPr>
              <p:cNvPr id="87" name="object 138"/>
              <p:cNvPicPr/>
              <p:nvPr/>
            </p:nvPicPr>
            <p:blipFill>
              <a:blip r:embed="rId41" cstate="print"/>
              <a:stretch>
                <a:fillRect/>
              </a:stretch>
            </p:blipFill>
            <p:spPr>
              <a:xfrm>
                <a:off x="6789897" y="2849657"/>
                <a:ext cx="690109" cy="460093"/>
              </a:xfrm>
              <a:prstGeom prst="rect">
                <a:avLst/>
              </a:prstGeom>
            </p:spPr>
          </p:pic>
          <p:pic>
            <p:nvPicPr>
              <p:cNvPr id="88" name="object 139"/>
              <p:cNvPicPr/>
              <p:nvPr/>
            </p:nvPicPr>
            <p:blipFill>
              <a:blip r:embed="rId35" cstate="print"/>
              <a:stretch>
                <a:fillRect/>
              </a:stretch>
            </p:blipFill>
            <p:spPr>
              <a:xfrm>
                <a:off x="6774134" y="2833084"/>
                <a:ext cx="685188" cy="456792"/>
              </a:xfrm>
              <a:prstGeom prst="rect">
                <a:avLst/>
              </a:prstGeom>
            </p:spPr>
          </p:pic>
        </p:grpSp>
        <p:sp>
          <p:nvSpPr>
            <p:cNvPr id="64" name="object 140"/>
            <p:cNvSpPr txBox="1"/>
            <p:nvPr/>
          </p:nvSpPr>
          <p:spPr>
            <a:xfrm>
              <a:off x="6774134" y="2830655"/>
              <a:ext cx="685800" cy="457200"/>
            </a:xfrm>
            <a:prstGeom prst="rect">
              <a:avLst/>
            </a:prstGeom>
            <a:ln w="3175">
              <a:solidFill>
                <a:srgbClr val="404040"/>
              </a:solidFill>
            </a:ln>
          </p:spPr>
          <p:txBody>
            <a:bodyPr vert="horz" wrap="square" lIns="0" tIns="0" rIns="0" bIns="0" rtlCol="0">
              <a:spAutoFit/>
            </a:bodyPr>
            <a:lstStyle/>
            <a:p>
              <a:pPr algn="ctr">
                <a:lnSpc>
                  <a:spcPts val="680"/>
                </a:lnSpc>
              </a:pPr>
              <a:r>
                <a:rPr sz="600" b="1" spc="-5" dirty="0">
                  <a:latin typeface="Arial"/>
                  <a:cs typeface="Arial"/>
                </a:rPr>
                <a:t>P.2.6.1</a:t>
              </a:r>
              <a:endParaRPr sz="600">
                <a:latin typeface="Arial"/>
                <a:cs typeface="Arial"/>
              </a:endParaRPr>
            </a:p>
            <a:p>
              <a:pPr marL="31115" marR="23495" algn="ctr">
                <a:lnSpc>
                  <a:spcPct val="100000"/>
                </a:lnSpc>
              </a:pPr>
              <a:r>
                <a:rPr sz="600" b="1" spc="-5" dirty="0">
                  <a:latin typeface="Arial"/>
                  <a:cs typeface="Arial"/>
                </a:rPr>
                <a:t>M</a:t>
              </a:r>
              <a:r>
                <a:rPr sz="600" b="1" dirty="0">
                  <a:latin typeface="Arial"/>
                  <a:cs typeface="Arial"/>
                </a:rPr>
                <a:t>a</a:t>
              </a:r>
              <a:r>
                <a:rPr sz="600" b="1" spc="-5" dirty="0">
                  <a:latin typeface="Arial"/>
                  <a:cs typeface="Arial"/>
                </a:rPr>
                <a:t>na</a:t>
              </a:r>
              <a:r>
                <a:rPr sz="600" b="1" dirty="0">
                  <a:latin typeface="Arial"/>
                  <a:cs typeface="Arial"/>
                </a:rPr>
                <a:t>g</a:t>
              </a:r>
              <a:r>
                <a:rPr sz="600" b="1" spc="-5" dirty="0">
                  <a:latin typeface="Arial"/>
                  <a:cs typeface="Arial"/>
                </a:rPr>
                <a:t>e</a:t>
              </a:r>
              <a:r>
                <a:rPr sz="600" b="1" dirty="0">
                  <a:latin typeface="Arial"/>
                  <a:cs typeface="Arial"/>
                </a:rPr>
                <a:t>m</a:t>
              </a:r>
              <a:r>
                <a:rPr sz="600" b="1" spc="-5" dirty="0">
                  <a:latin typeface="Arial"/>
                  <a:cs typeface="Arial"/>
                </a:rPr>
                <a:t>en</a:t>
              </a:r>
              <a:r>
                <a:rPr sz="600" b="1" dirty="0">
                  <a:latin typeface="Arial"/>
                  <a:cs typeface="Arial"/>
                </a:rPr>
                <a:t>t </a:t>
              </a:r>
              <a:r>
                <a:rPr sz="600" b="1" spc="-5" dirty="0">
                  <a:latin typeface="Arial"/>
                  <a:cs typeface="Arial"/>
                </a:rPr>
                <a:t>a</a:t>
              </a:r>
              <a:r>
                <a:rPr sz="600" b="1" dirty="0">
                  <a:latin typeface="Arial"/>
                  <a:cs typeface="Arial"/>
                </a:rPr>
                <a:t>nd  </a:t>
              </a:r>
              <a:r>
                <a:rPr sz="600" b="1" spc="-5" dirty="0">
                  <a:latin typeface="Arial"/>
                  <a:cs typeface="Arial"/>
                </a:rPr>
                <a:t>System </a:t>
              </a:r>
              <a:r>
                <a:rPr sz="600" b="1" dirty="0">
                  <a:latin typeface="Arial"/>
                  <a:cs typeface="Arial"/>
                </a:rPr>
                <a:t> </a:t>
              </a:r>
              <a:r>
                <a:rPr sz="600" b="1" spc="-5" dirty="0">
                  <a:latin typeface="Arial"/>
                  <a:cs typeface="Arial"/>
                </a:rPr>
                <a:t>Integration</a:t>
              </a:r>
              <a:endParaRPr sz="600">
                <a:latin typeface="Arial"/>
                <a:cs typeface="Arial"/>
              </a:endParaRPr>
            </a:p>
            <a:p>
              <a:pPr marL="635" algn="ctr">
                <a:lnSpc>
                  <a:spcPts val="71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65" name="object 141"/>
            <p:cNvGrpSpPr/>
            <p:nvPr/>
          </p:nvGrpSpPr>
          <p:grpSpPr>
            <a:xfrm>
              <a:off x="6774134" y="2598338"/>
              <a:ext cx="805815" cy="1286510"/>
              <a:chOff x="6774134" y="2598338"/>
              <a:chExt cx="805815" cy="1286510"/>
            </a:xfrm>
          </p:grpSpPr>
          <p:sp>
            <p:nvSpPr>
              <p:cNvPr id="83" name="object 142"/>
              <p:cNvSpPr/>
              <p:nvPr/>
            </p:nvSpPr>
            <p:spPr>
              <a:xfrm>
                <a:off x="7276282" y="2604688"/>
                <a:ext cx="297815" cy="457200"/>
              </a:xfrm>
              <a:custGeom>
                <a:avLst/>
                <a:gdLst/>
                <a:ahLst/>
                <a:cxnLst/>
                <a:rect l="l" t="t" r="r" b="b"/>
                <a:pathLst>
                  <a:path w="297815" h="457200">
                    <a:moveTo>
                      <a:pt x="0" y="0"/>
                    </a:moveTo>
                    <a:lnTo>
                      <a:pt x="0" y="114198"/>
                    </a:lnTo>
                    <a:lnTo>
                      <a:pt x="297239" y="114198"/>
                    </a:lnTo>
                    <a:lnTo>
                      <a:pt x="297239" y="456792"/>
                    </a:lnTo>
                    <a:lnTo>
                      <a:pt x="183040" y="456792"/>
                    </a:lnTo>
                  </a:path>
                </a:pathLst>
              </a:custGeom>
              <a:ln w="12688">
                <a:solidFill>
                  <a:srgbClr val="404040"/>
                </a:solidFill>
              </a:ln>
            </p:spPr>
            <p:txBody>
              <a:bodyPr wrap="square" lIns="0" tIns="0" rIns="0" bIns="0" rtlCol="0"/>
              <a:lstStyle/>
              <a:p>
                <a:endParaRPr/>
              </a:p>
            </p:txBody>
          </p:sp>
          <p:pic>
            <p:nvPicPr>
              <p:cNvPr id="84" name="object 143"/>
              <p:cNvPicPr/>
              <p:nvPr/>
            </p:nvPicPr>
            <p:blipFill>
              <a:blip r:embed="rId42" cstate="print"/>
              <a:stretch>
                <a:fillRect/>
              </a:stretch>
            </p:blipFill>
            <p:spPr>
              <a:xfrm>
                <a:off x="6789897" y="3424262"/>
                <a:ext cx="690109" cy="460093"/>
              </a:xfrm>
              <a:prstGeom prst="rect">
                <a:avLst/>
              </a:prstGeom>
            </p:spPr>
          </p:pic>
          <p:pic>
            <p:nvPicPr>
              <p:cNvPr id="85" name="object 144"/>
              <p:cNvPicPr/>
              <p:nvPr/>
            </p:nvPicPr>
            <p:blipFill>
              <a:blip r:embed="rId38" cstate="print"/>
              <a:stretch>
                <a:fillRect/>
              </a:stretch>
            </p:blipFill>
            <p:spPr>
              <a:xfrm>
                <a:off x="6774134" y="3404075"/>
                <a:ext cx="685188" cy="456792"/>
              </a:xfrm>
              <a:prstGeom prst="rect">
                <a:avLst/>
              </a:prstGeom>
            </p:spPr>
          </p:pic>
        </p:grpSp>
        <p:sp>
          <p:nvSpPr>
            <p:cNvPr id="66" name="object 145"/>
            <p:cNvSpPr txBox="1"/>
            <p:nvPr/>
          </p:nvSpPr>
          <p:spPr>
            <a:xfrm>
              <a:off x="6774134" y="3404075"/>
              <a:ext cx="685800" cy="457200"/>
            </a:xfrm>
            <a:prstGeom prst="rect">
              <a:avLst/>
            </a:prstGeom>
            <a:ln w="3175">
              <a:solidFill>
                <a:srgbClr val="404040"/>
              </a:solidFill>
            </a:ln>
          </p:spPr>
          <p:txBody>
            <a:bodyPr vert="horz" wrap="square" lIns="0" tIns="38100" rIns="0" bIns="0" rtlCol="0">
              <a:spAutoFit/>
            </a:bodyPr>
            <a:lstStyle/>
            <a:p>
              <a:pPr marL="120650" marR="7620" indent="-106680">
                <a:lnSpc>
                  <a:spcPct val="100000"/>
                </a:lnSpc>
                <a:spcBef>
                  <a:spcPts val="300"/>
                </a:spcBef>
              </a:pPr>
              <a:r>
                <a:rPr sz="600" b="1" dirty="0">
                  <a:latin typeface="Arial"/>
                  <a:cs typeface="Arial"/>
                </a:rPr>
                <a:t>P</a:t>
              </a:r>
              <a:r>
                <a:rPr sz="600" b="1" spc="-5" dirty="0">
                  <a:latin typeface="Arial"/>
                  <a:cs typeface="Arial"/>
                </a:rPr>
                <a:t>.2.</a:t>
              </a:r>
              <a:r>
                <a:rPr sz="600" b="1" dirty="0">
                  <a:latin typeface="Arial"/>
                  <a:cs typeface="Arial"/>
                </a:rPr>
                <a:t>6</a:t>
              </a:r>
              <a:r>
                <a:rPr sz="600" b="1" spc="-5" dirty="0">
                  <a:latin typeface="Arial"/>
                  <a:cs typeface="Arial"/>
                </a:rPr>
                <a:t>.</a:t>
              </a:r>
              <a:r>
                <a:rPr sz="600" b="1" dirty="0">
                  <a:latin typeface="Arial"/>
                  <a:cs typeface="Arial"/>
                </a:rPr>
                <a:t>2</a:t>
              </a:r>
              <a:r>
                <a:rPr sz="600" b="1" spc="-5" dirty="0">
                  <a:latin typeface="Arial"/>
                  <a:cs typeface="Arial"/>
                </a:rPr>
                <a:t> Co</a:t>
              </a:r>
              <a:r>
                <a:rPr sz="600" b="1" dirty="0">
                  <a:latin typeface="Arial"/>
                  <a:cs typeface="Arial"/>
                </a:rPr>
                <a:t>m</a:t>
              </a:r>
              <a:r>
                <a:rPr sz="600" b="1" spc="-5" dirty="0">
                  <a:latin typeface="Arial"/>
                  <a:cs typeface="Arial"/>
                </a:rPr>
                <a:t>p</a:t>
              </a:r>
              <a:r>
                <a:rPr sz="600" b="1" spc="5" dirty="0">
                  <a:latin typeface="Arial"/>
                  <a:cs typeface="Arial"/>
                </a:rPr>
                <a:t>l</a:t>
              </a:r>
              <a:r>
                <a:rPr sz="600" b="1" spc="-5" dirty="0">
                  <a:latin typeface="Arial"/>
                  <a:cs typeface="Arial"/>
                </a:rPr>
                <a:t>eted  Cryomodule</a:t>
              </a:r>
              <a:endParaRPr sz="600" dirty="0">
                <a:latin typeface="Arial"/>
                <a:cs typeface="Arial"/>
              </a:endParaRPr>
            </a:p>
            <a:p>
              <a:pPr algn="ctr">
                <a:lnSpc>
                  <a:spcPct val="100000"/>
                </a:lnSpc>
              </a:pPr>
              <a:r>
                <a:rPr sz="600" b="1" spc="-5" dirty="0">
                  <a:latin typeface="Arial"/>
                  <a:cs typeface="Arial"/>
                </a:rPr>
                <a:t>Testing</a:t>
              </a:r>
              <a:endParaRPr sz="600" dirty="0">
                <a:latin typeface="Arial"/>
                <a:cs typeface="Arial"/>
              </a:endParaRPr>
            </a:p>
            <a:p>
              <a:pPr marL="635" algn="ctr">
                <a:lnSpc>
                  <a:spcPct val="100000"/>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dirty="0">
                <a:latin typeface="Arial"/>
                <a:cs typeface="Arial"/>
              </a:endParaRPr>
            </a:p>
          </p:txBody>
        </p:sp>
        <p:grpSp>
          <p:nvGrpSpPr>
            <p:cNvPr id="67" name="object 146"/>
            <p:cNvGrpSpPr/>
            <p:nvPr/>
          </p:nvGrpSpPr>
          <p:grpSpPr>
            <a:xfrm>
              <a:off x="6774134" y="2598338"/>
              <a:ext cx="805815" cy="1856105"/>
              <a:chOff x="6774134" y="2598338"/>
              <a:chExt cx="805815" cy="1856105"/>
            </a:xfrm>
          </p:grpSpPr>
          <p:sp>
            <p:nvSpPr>
              <p:cNvPr id="80" name="object 147"/>
              <p:cNvSpPr/>
              <p:nvPr/>
            </p:nvSpPr>
            <p:spPr>
              <a:xfrm>
                <a:off x="7276282" y="2604688"/>
                <a:ext cx="297815" cy="1028065"/>
              </a:xfrm>
              <a:custGeom>
                <a:avLst/>
                <a:gdLst/>
                <a:ahLst/>
                <a:cxnLst/>
                <a:rect l="l" t="t" r="r" b="b"/>
                <a:pathLst>
                  <a:path w="297815" h="1028064">
                    <a:moveTo>
                      <a:pt x="0" y="0"/>
                    </a:moveTo>
                    <a:lnTo>
                      <a:pt x="0" y="114198"/>
                    </a:lnTo>
                    <a:lnTo>
                      <a:pt x="297239" y="114198"/>
                    </a:lnTo>
                    <a:lnTo>
                      <a:pt x="297239" y="1027782"/>
                    </a:lnTo>
                    <a:lnTo>
                      <a:pt x="183040" y="1027782"/>
                    </a:lnTo>
                  </a:path>
                </a:pathLst>
              </a:custGeom>
              <a:ln w="12688">
                <a:solidFill>
                  <a:srgbClr val="404040"/>
                </a:solidFill>
              </a:ln>
            </p:spPr>
            <p:txBody>
              <a:bodyPr wrap="square" lIns="0" tIns="0" rIns="0" bIns="0" rtlCol="0"/>
              <a:lstStyle/>
              <a:p>
                <a:endParaRPr/>
              </a:p>
            </p:txBody>
          </p:sp>
          <p:pic>
            <p:nvPicPr>
              <p:cNvPr id="81" name="object 148"/>
              <p:cNvPicPr/>
              <p:nvPr/>
            </p:nvPicPr>
            <p:blipFill>
              <a:blip r:embed="rId43" cstate="print"/>
              <a:stretch>
                <a:fillRect/>
              </a:stretch>
            </p:blipFill>
            <p:spPr>
              <a:xfrm>
                <a:off x="6789897" y="3993640"/>
                <a:ext cx="690109" cy="460516"/>
              </a:xfrm>
              <a:prstGeom prst="rect">
                <a:avLst/>
              </a:prstGeom>
            </p:spPr>
          </p:pic>
          <p:pic>
            <p:nvPicPr>
              <p:cNvPr id="82" name="object 149"/>
              <p:cNvPicPr/>
              <p:nvPr/>
            </p:nvPicPr>
            <p:blipFill>
              <a:blip r:embed="rId40" cstate="print"/>
              <a:stretch>
                <a:fillRect/>
              </a:stretch>
            </p:blipFill>
            <p:spPr>
              <a:xfrm>
                <a:off x="6774134" y="3975065"/>
                <a:ext cx="685188" cy="456792"/>
              </a:xfrm>
              <a:prstGeom prst="rect">
                <a:avLst/>
              </a:prstGeom>
            </p:spPr>
          </p:pic>
        </p:grpSp>
        <p:sp>
          <p:nvSpPr>
            <p:cNvPr id="68" name="object 150"/>
            <p:cNvSpPr txBox="1"/>
            <p:nvPr/>
          </p:nvSpPr>
          <p:spPr>
            <a:xfrm>
              <a:off x="6774134" y="3975065"/>
              <a:ext cx="685800" cy="457200"/>
            </a:xfrm>
            <a:prstGeom prst="rect">
              <a:avLst/>
            </a:prstGeom>
            <a:ln w="3175">
              <a:solidFill>
                <a:srgbClr val="404040"/>
              </a:solidFill>
            </a:ln>
          </p:spPr>
          <p:txBody>
            <a:bodyPr vert="horz" wrap="square" lIns="0" tIns="38735" rIns="0" bIns="0" rtlCol="0">
              <a:spAutoFit/>
            </a:bodyPr>
            <a:lstStyle/>
            <a:p>
              <a:pPr algn="ctr">
                <a:lnSpc>
                  <a:spcPts val="715"/>
                </a:lnSpc>
                <a:spcBef>
                  <a:spcPts val="305"/>
                </a:spcBef>
              </a:pPr>
              <a:r>
                <a:rPr sz="600" b="1" spc="-5" dirty="0">
                  <a:latin typeface="Arial"/>
                  <a:cs typeface="Arial"/>
                </a:rPr>
                <a:t>P.2.6.3</a:t>
              </a:r>
              <a:endParaRPr sz="600">
                <a:latin typeface="Arial"/>
                <a:cs typeface="Arial"/>
              </a:endParaRPr>
            </a:p>
            <a:p>
              <a:pPr marL="75565" marR="67945" algn="ctr">
                <a:lnSpc>
                  <a:spcPts val="720"/>
                </a:lnSpc>
                <a:spcBef>
                  <a:spcPts val="20"/>
                </a:spcBef>
              </a:pPr>
              <a:r>
                <a:rPr sz="600" b="1" spc="-5" dirty="0">
                  <a:latin typeface="Arial"/>
                  <a:cs typeface="Arial"/>
                </a:rPr>
                <a:t>Cr</a:t>
              </a:r>
              <a:r>
                <a:rPr sz="600" b="1" dirty="0">
                  <a:latin typeface="Arial"/>
                  <a:cs typeface="Arial"/>
                </a:rPr>
                <a:t>y</a:t>
              </a:r>
              <a:r>
                <a:rPr sz="600" b="1" spc="-5" dirty="0">
                  <a:latin typeface="Arial"/>
                  <a:cs typeface="Arial"/>
                </a:rPr>
                <a:t>o</a:t>
              </a:r>
              <a:r>
                <a:rPr sz="600" b="1" dirty="0">
                  <a:latin typeface="Arial"/>
                  <a:cs typeface="Arial"/>
                </a:rPr>
                <a:t>m</a:t>
              </a:r>
              <a:r>
                <a:rPr sz="600" b="1" spc="-5" dirty="0">
                  <a:latin typeface="Arial"/>
                  <a:cs typeface="Arial"/>
                </a:rPr>
                <a:t>o</a:t>
              </a:r>
              <a:r>
                <a:rPr sz="600" b="1" dirty="0">
                  <a:latin typeface="Arial"/>
                  <a:cs typeface="Arial"/>
                </a:rPr>
                <a:t>d</a:t>
              </a:r>
              <a:r>
                <a:rPr sz="600" b="1" spc="-5" dirty="0">
                  <a:latin typeface="Arial"/>
                  <a:cs typeface="Arial"/>
                </a:rPr>
                <a:t>ul</a:t>
              </a:r>
              <a:r>
                <a:rPr sz="600" b="1" dirty="0">
                  <a:latin typeface="Arial"/>
                  <a:cs typeface="Arial"/>
                </a:rPr>
                <a:t>e </a:t>
              </a:r>
              <a:r>
                <a:rPr sz="600" b="1" spc="-5" dirty="0">
                  <a:latin typeface="Arial"/>
                  <a:cs typeface="Arial"/>
                </a:rPr>
                <a:t>in  Tunnel</a:t>
              </a:r>
              <a:endParaRPr sz="600">
                <a:latin typeface="Arial"/>
                <a:cs typeface="Arial"/>
              </a:endParaRPr>
            </a:p>
            <a:p>
              <a:pPr marL="635" algn="ctr">
                <a:lnSpc>
                  <a:spcPts val="695"/>
                </a:lnSpc>
              </a:pPr>
              <a:r>
                <a:rPr sz="600" spc="-5" dirty="0">
                  <a:latin typeface="Arial"/>
                  <a:cs typeface="Arial"/>
                </a:rPr>
                <a:t>Jo</a:t>
              </a:r>
              <a:r>
                <a:rPr sz="600" dirty="0">
                  <a:latin typeface="Arial"/>
                  <a:cs typeface="Arial"/>
                </a:rPr>
                <a:t>hn</a:t>
              </a:r>
              <a:r>
                <a:rPr sz="600" spc="-5" dirty="0">
                  <a:latin typeface="Arial"/>
                  <a:cs typeface="Arial"/>
                </a:rPr>
                <a:t> M</a:t>
              </a:r>
              <a:r>
                <a:rPr sz="600" dirty="0">
                  <a:latin typeface="Arial"/>
                  <a:cs typeface="Arial"/>
                </a:rPr>
                <a:t>a</a:t>
              </a:r>
              <a:r>
                <a:rPr sz="600" spc="-5" dirty="0">
                  <a:latin typeface="Arial"/>
                  <a:cs typeface="Arial"/>
                </a:rPr>
                <a:t>mm</a:t>
              </a:r>
              <a:r>
                <a:rPr sz="600" dirty="0">
                  <a:latin typeface="Arial"/>
                  <a:cs typeface="Arial"/>
                </a:rPr>
                <a:t>o</a:t>
              </a:r>
              <a:r>
                <a:rPr sz="600" spc="-5" dirty="0">
                  <a:latin typeface="Arial"/>
                  <a:cs typeface="Arial"/>
                </a:rPr>
                <a:t>sser</a:t>
              </a:r>
              <a:endParaRPr sz="600">
                <a:latin typeface="Arial"/>
                <a:cs typeface="Arial"/>
              </a:endParaRPr>
            </a:p>
          </p:txBody>
        </p:sp>
        <p:grpSp>
          <p:nvGrpSpPr>
            <p:cNvPr id="69" name="object 151"/>
            <p:cNvGrpSpPr/>
            <p:nvPr/>
          </p:nvGrpSpPr>
          <p:grpSpPr>
            <a:xfrm>
              <a:off x="6774134" y="2598338"/>
              <a:ext cx="805815" cy="2426335"/>
              <a:chOff x="6774134" y="2598338"/>
              <a:chExt cx="805815" cy="2426335"/>
            </a:xfrm>
          </p:grpSpPr>
          <p:sp>
            <p:nvSpPr>
              <p:cNvPr id="77" name="object 152"/>
              <p:cNvSpPr/>
              <p:nvPr/>
            </p:nvSpPr>
            <p:spPr>
              <a:xfrm>
                <a:off x="7276282" y="2604688"/>
                <a:ext cx="297815" cy="1598930"/>
              </a:xfrm>
              <a:custGeom>
                <a:avLst/>
                <a:gdLst/>
                <a:ahLst/>
                <a:cxnLst/>
                <a:rect l="l" t="t" r="r" b="b"/>
                <a:pathLst>
                  <a:path w="297815" h="1598929">
                    <a:moveTo>
                      <a:pt x="0" y="0"/>
                    </a:moveTo>
                    <a:lnTo>
                      <a:pt x="0" y="114198"/>
                    </a:lnTo>
                    <a:lnTo>
                      <a:pt x="297239" y="114198"/>
                    </a:lnTo>
                    <a:lnTo>
                      <a:pt x="297239" y="1598773"/>
                    </a:lnTo>
                    <a:lnTo>
                      <a:pt x="183040" y="1598773"/>
                    </a:lnTo>
                  </a:path>
                </a:pathLst>
              </a:custGeom>
              <a:ln w="12688">
                <a:solidFill>
                  <a:srgbClr val="404040"/>
                </a:solidFill>
              </a:ln>
            </p:spPr>
            <p:txBody>
              <a:bodyPr wrap="square" lIns="0" tIns="0" rIns="0" bIns="0" rtlCol="0"/>
              <a:lstStyle/>
              <a:p>
                <a:endParaRPr/>
              </a:p>
            </p:txBody>
          </p:sp>
          <p:pic>
            <p:nvPicPr>
              <p:cNvPr id="78" name="object 153"/>
              <p:cNvPicPr/>
              <p:nvPr/>
            </p:nvPicPr>
            <p:blipFill>
              <a:blip r:embed="rId44" cstate="print"/>
              <a:stretch>
                <a:fillRect/>
              </a:stretch>
            </p:blipFill>
            <p:spPr>
              <a:xfrm>
                <a:off x="6789897" y="4564249"/>
                <a:ext cx="690109" cy="460093"/>
              </a:xfrm>
              <a:prstGeom prst="rect">
                <a:avLst/>
              </a:prstGeom>
            </p:spPr>
          </p:pic>
          <p:pic>
            <p:nvPicPr>
              <p:cNvPr id="79" name="object 154"/>
              <p:cNvPicPr/>
              <p:nvPr/>
            </p:nvPicPr>
            <p:blipFill>
              <a:blip r:embed="rId45" cstate="print"/>
              <a:stretch>
                <a:fillRect/>
              </a:stretch>
            </p:blipFill>
            <p:spPr>
              <a:xfrm>
                <a:off x="6774134" y="4546056"/>
                <a:ext cx="685188" cy="456792"/>
              </a:xfrm>
              <a:prstGeom prst="rect">
                <a:avLst/>
              </a:prstGeom>
            </p:spPr>
          </p:pic>
        </p:grpSp>
        <p:sp>
          <p:nvSpPr>
            <p:cNvPr id="70" name="object 155"/>
            <p:cNvSpPr txBox="1"/>
            <p:nvPr/>
          </p:nvSpPr>
          <p:spPr>
            <a:xfrm>
              <a:off x="6774134" y="4546056"/>
              <a:ext cx="685800" cy="457200"/>
            </a:xfrm>
            <a:prstGeom prst="rect">
              <a:avLst/>
            </a:prstGeom>
            <a:ln w="3175">
              <a:solidFill>
                <a:srgbClr val="404040"/>
              </a:solidFill>
            </a:ln>
          </p:spPr>
          <p:txBody>
            <a:bodyPr vert="horz" wrap="square" lIns="0" tIns="38735" rIns="0" bIns="0" rtlCol="0">
              <a:spAutoFit/>
            </a:bodyPr>
            <a:lstStyle/>
            <a:p>
              <a:pPr algn="ctr">
                <a:lnSpc>
                  <a:spcPct val="100000"/>
                </a:lnSpc>
                <a:spcBef>
                  <a:spcPts val="305"/>
                </a:spcBef>
              </a:pPr>
              <a:r>
                <a:rPr sz="600" b="1" spc="-5" dirty="0">
                  <a:latin typeface="Arial"/>
                  <a:cs typeface="Arial"/>
                </a:rPr>
                <a:t>P.2.6.4</a:t>
              </a:r>
              <a:endParaRPr sz="600">
                <a:latin typeface="Arial"/>
                <a:cs typeface="Arial"/>
              </a:endParaRPr>
            </a:p>
            <a:p>
              <a:pPr marL="16510" marR="8890" algn="ctr">
                <a:lnSpc>
                  <a:spcPct val="100000"/>
                </a:lnSpc>
              </a:pPr>
              <a:r>
                <a:rPr sz="600" b="1" spc="-5" dirty="0">
                  <a:latin typeface="Arial"/>
                  <a:cs typeface="Arial"/>
                </a:rPr>
                <a:t>Cryomodule </a:t>
              </a:r>
              <a:r>
                <a:rPr sz="600" b="1" dirty="0">
                  <a:latin typeface="Arial"/>
                  <a:cs typeface="Arial"/>
                </a:rPr>
                <a:t> </a:t>
              </a:r>
              <a:r>
                <a:rPr sz="600" b="1" spc="-5" dirty="0">
                  <a:latin typeface="Arial"/>
                  <a:cs typeface="Arial"/>
                </a:rPr>
                <a:t>Testing</a:t>
              </a:r>
              <a:r>
                <a:rPr sz="600" b="1" spc="125" dirty="0">
                  <a:latin typeface="Arial"/>
                  <a:cs typeface="Arial"/>
                </a:rPr>
                <a:t> </a:t>
              </a:r>
              <a:r>
                <a:rPr sz="600" b="1" spc="-5" dirty="0">
                  <a:latin typeface="Arial"/>
                  <a:cs typeface="Arial"/>
                </a:rPr>
                <a:t>in</a:t>
              </a:r>
              <a:r>
                <a:rPr sz="600" b="1" spc="-25" dirty="0">
                  <a:latin typeface="Arial"/>
                  <a:cs typeface="Arial"/>
                </a:rPr>
                <a:t> </a:t>
              </a:r>
              <a:r>
                <a:rPr sz="600" b="1" spc="-5" dirty="0">
                  <a:latin typeface="Arial"/>
                  <a:cs typeface="Arial"/>
                </a:rPr>
                <a:t>Tunnel </a:t>
              </a:r>
              <a:r>
                <a:rPr sz="600" b="1" spc="-155" dirty="0">
                  <a:latin typeface="Arial"/>
                  <a:cs typeface="Arial"/>
                </a:rPr>
                <a:t> </a:t>
              </a:r>
              <a:r>
                <a:rPr sz="600" spc="-5" dirty="0">
                  <a:latin typeface="Arial"/>
                  <a:cs typeface="Arial"/>
                </a:rPr>
                <a:t>John</a:t>
              </a:r>
              <a:r>
                <a:rPr sz="600" spc="-30" dirty="0">
                  <a:latin typeface="Arial"/>
                  <a:cs typeface="Arial"/>
                </a:rPr>
                <a:t> </a:t>
              </a:r>
              <a:r>
                <a:rPr sz="600" spc="-5" dirty="0">
                  <a:latin typeface="Arial"/>
                  <a:cs typeface="Arial"/>
                </a:rPr>
                <a:t>Mammosser</a:t>
              </a:r>
              <a:endParaRPr sz="600">
                <a:latin typeface="Arial"/>
                <a:cs typeface="Arial"/>
              </a:endParaRPr>
            </a:p>
          </p:txBody>
        </p:sp>
        <p:grpSp>
          <p:nvGrpSpPr>
            <p:cNvPr id="71" name="object 156"/>
            <p:cNvGrpSpPr/>
            <p:nvPr/>
          </p:nvGrpSpPr>
          <p:grpSpPr>
            <a:xfrm>
              <a:off x="6774134" y="2598338"/>
              <a:ext cx="805815" cy="2995930"/>
              <a:chOff x="6774134" y="2598338"/>
              <a:chExt cx="805815" cy="2995930"/>
            </a:xfrm>
          </p:grpSpPr>
          <p:sp>
            <p:nvSpPr>
              <p:cNvPr id="74" name="object 157"/>
              <p:cNvSpPr/>
              <p:nvPr/>
            </p:nvSpPr>
            <p:spPr>
              <a:xfrm>
                <a:off x="7276282" y="2604688"/>
                <a:ext cx="297815" cy="2169795"/>
              </a:xfrm>
              <a:custGeom>
                <a:avLst/>
                <a:gdLst/>
                <a:ahLst/>
                <a:cxnLst/>
                <a:rect l="l" t="t" r="r" b="b"/>
                <a:pathLst>
                  <a:path w="297815" h="2169795">
                    <a:moveTo>
                      <a:pt x="0" y="0"/>
                    </a:moveTo>
                    <a:lnTo>
                      <a:pt x="0" y="114198"/>
                    </a:lnTo>
                    <a:lnTo>
                      <a:pt x="297239" y="114198"/>
                    </a:lnTo>
                    <a:lnTo>
                      <a:pt x="297239" y="2169764"/>
                    </a:lnTo>
                    <a:lnTo>
                      <a:pt x="183040" y="2169764"/>
                    </a:lnTo>
                  </a:path>
                </a:pathLst>
              </a:custGeom>
              <a:ln w="12688">
                <a:solidFill>
                  <a:srgbClr val="404040"/>
                </a:solidFill>
              </a:ln>
            </p:spPr>
            <p:txBody>
              <a:bodyPr wrap="square" lIns="0" tIns="0" rIns="0" bIns="0" rtlCol="0"/>
              <a:lstStyle/>
              <a:p>
                <a:endParaRPr/>
              </a:p>
            </p:txBody>
          </p:sp>
          <p:pic>
            <p:nvPicPr>
              <p:cNvPr id="75" name="object 158"/>
              <p:cNvPicPr/>
              <p:nvPr/>
            </p:nvPicPr>
            <p:blipFill>
              <a:blip r:embed="rId46" cstate="print"/>
              <a:stretch>
                <a:fillRect/>
              </a:stretch>
            </p:blipFill>
            <p:spPr>
              <a:xfrm>
                <a:off x="6789897" y="5133619"/>
                <a:ext cx="690109" cy="460093"/>
              </a:xfrm>
              <a:prstGeom prst="rect">
                <a:avLst/>
              </a:prstGeom>
            </p:spPr>
          </p:pic>
          <p:pic>
            <p:nvPicPr>
              <p:cNvPr id="76" name="object 159"/>
              <p:cNvPicPr/>
              <p:nvPr/>
            </p:nvPicPr>
            <p:blipFill>
              <a:blip r:embed="rId21" cstate="print"/>
              <a:stretch>
                <a:fillRect/>
              </a:stretch>
            </p:blipFill>
            <p:spPr>
              <a:xfrm>
                <a:off x="6774134" y="5117047"/>
                <a:ext cx="685188" cy="457602"/>
              </a:xfrm>
              <a:prstGeom prst="rect">
                <a:avLst/>
              </a:prstGeom>
            </p:spPr>
          </p:pic>
        </p:grpSp>
        <p:sp>
          <p:nvSpPr>
            <p:cNvPr id="72" name="object 160"/>
            <p:cNvSpPr txBox="1"/>
            <p:nvPr/>
          </p:nvSpPr>
          <p:spPr>
            <a:xfrm>
              <a:off x="6774134" y="5117046"/>
              <a:ext cx="685800" cy="457834"/>
            </a:xfrm>
            <a:prstGeom prst="rect">
              <a:avLst/>
            </a:prstGeom>
            <a:ln w="3175">
              <a:solidFill>
                <a:srgbClr val="404040"/>
              </a:solidFill>
            </a:ln>
          </p:spPr>
          <p:txBody>
            <a:bodyPr vert="horz" wrap="square" lIns="0" tIns="3810" rIns="0" bIns="0" rtlCol="0">
              <a:spAutoFit/>
            </a:bodyPr>
            <a:lstStyle/>
            <a:p>
              <a:pPr>
                <a:lnSpc>
                  <a:spcPct val="100000"/>
                </a:lnSpc>
                <a:spcBef>
                  <a:spcPts val="30"/>
                </a:spcBef>
              </a:pPr>
              <a:endParaRPr sz="550">
                <a:latin typeface="Times New Roman"/>
                <a:cs typeface="Times New Roman"/>
              </a:endParaRPr>
            </a:p>
            <a:p>
              <a:pPr marL="16510" marR="8255" indent="60960">
                <a:lnSpc>
                  <a:spcPct val="100000"/>
                </a:lnSpc>
              </a:pPr>
              <a:r>
                <a:rPr sz="600" b="1" spc="-5" dirty="0">
                  <a:latin typeface="Arial"/>
                  <a:cs typeface="Arial"/>
                </a:rPr>
                <a:t>P.2.6.5 Plasma </a:t>
              </a:r>
              <a:r>
                <a:rPr sz="600" b="1" dirty="0">
                  <a:latin typeface="Arial"/>
                  <a:cs typeface="Arial"/>
                </a:rPr>
                <a:t> </a:t>
              </a:r>
              <a:r>
                <a:rPr sz="600" b="1" spc="-5" dirty="0">
                  <a:latin typeface="Arial"/>
                  <a:cs typeface="Arial"/>
                </a:rPr>
                <a:t>Process</a:t>
              </a:r>
              <a:r>
                <a:rPr sz="600" b="1" spc="-35" dirty="0">
                  <a:latin typeface="Arial"/>
                  <a:cs typeface="Arial"/>
                </a:rPr>
                <a:t> </a:t>
              </a:r>
              <a:r>
                <a:rPr sz="600" b="1" spc="-5" dirty="0">
                  <a:latin typeface="Arial"/>
                  <a:cs typeface="Arial"/>
                </a:rPr>
                <a:t>MB</a:t>
              </a:r>
              <a:r>
                <a:rPr sz="600" b="1" spc="-30" dirty="0">
                  <a:latin typeface="Arial"/>
                  <a:cs typeface="Arial"/>
                </a:rPr>
                <a:t> </a:t>
              </a:r>
              <a:r>
                <a:rPr sz="600" b="1" spc="-5" dirty="0">
                  <a:latin typeface="Arial"/>
                  <a:cs typeface="Arial"/>
                </a:rPr>
                <a:t>Cryo. </a:t>
              </a:r>
              <a:r>
                <a:rPr sz="600" b="1" spc="-150" dirty="0">
                  <a:latin typeface="Arial"/>
                  <a:cs typeface="Arial"/>
                </a:rPr>
                <a:t> </a:t>
              </a:r>
              <a:r>
                <a:rPr sz="600" spc="-5" dirty="0">
                  <a:latin typeface="Arial"/>
                  <a:cs typeface="Arial"/>
                </a:rPr>
                <a:t>John</a:t>
              </a:r>
              <a:r>
                <a:rPr sz="600" spc="-30" dirty="0">
                  <a:latin typeface="Arial"/>
                  <a:cs typeface="Arial"/>
                </a:rPr>
                <a:t> </a:t>
              </a:r>
              <a:r>
                <a:rPr sz="600" spc="-5" dirty="0">
                  <a:latin typeface="Arial"/>
                  <a:cs typeface="Arial"/>
                </a:rPr>
                <a:t>Mammosser</a:t>
              </a:r>
              <a:endParaRPr sz="600">
                <a:latin typeface="Arial"/>
                <a:cs typeface="Arial"/>
              </a:endParaRPr>
            </a:p>
          </p:txBody>
        </p:sp>
        <p:sp>
          <p:nvSpPr>
            <p:cNvPr id="73" name="object 161"/>
            <p:cNvSpPr/>
            <p:nvPr/>
          </p:nvSpPr>
          <p:spPr>
            <a:xfrm>
              <a:off x="7276282" y="2604688"/>
              <a:ext cx="297815" cy="2741930"/>
            </a:xfrm>
            <a:custGeom>
              <a:avLst/>
              <a:gdLst/>
              <a:ahLst/>
              <a:cxnLst/>
              <a:rect l="l" t="t" r="r" b="b"/>
              <a:pathLst>
                <a:path w="297815" h="2741929">
                  <a:moveTo>
                    <a:pt x="0" y="0"/>
                  </a:moveTo>
                  <a:lnTo>
                    <a:pt x="0" y="114198"/>
                  </a:lnTo>
                  <a:lnTo>
                    <a:pt x="297239" y="114198"/>
                  </a:lnTo>
                  <a:lnTo>
                    <a:pt x="297239" y="2741564"/>
                  </a:lnTo>
                  <a:lnTo>
                    <a:pt x="183040" y="2741564"/>
                  </a:lnTo>
                </a:path>
              </a:pathLst>
            </a:custGeom>
            <a:ln w="12688">
              <a:solidFill>
                <a:srgbClr val="404040"/>
              </a:solidFill>
            </a:ln>
          </p:spPr>
          <p:txBody>
            <a:bodyPr wrap="square" lIns="0" tIns="0" rIns="0" bIns="0" rtlCol="0"/>
            <a:lstStyle/>
            <a:p>
              <a:endParaRPr/>
            </a:p>
          </p:txBody>
        </p:sp>
      </p:grpSp>
      <p:pic>
        <p:nvPicPr>
          <p:cNvPr id="168" name="Picture 167"/>
          <p:cNvPicPr>
            <a:picLocks noChangeAspect="1"/>
          </p:cNvPicPr>
          <p:nvPr/>
        </p:nvPicPr>
        <p:blipFill rotWithShape="1">
          <a:blip r:embed="rId47" cstate="print">
            <a:extLst>
              <a:ext uri="{28A0092B-C50C-407E-A947-70E740481C1C}">
                <a14:useLocalDpi xmlns:a14="http://schemas.microsoft.com/office/drawing/2010/main"/>
              </a:ext>
            </a:extLst>
          </a:blip>
          <a:srcRect l="12294" t="37688" r="75071" b="18499"/>
          <a:stretch/>
        </p:blipFill>
        <p:spPr>
          <a:xfrm>
            <a:off x="1536787" y="3571984"/>
            <a:ext cx="1281244" cy="2827976"/>
          </a:xfrm>
          <a:prstGeom prst="rect">
            <a:avLst/>
          </a:prstGeom>
        </p:spPr>
      </p:pic>
    </p:spTree>
    <p:extLst>
      <p:ext uri="{BB962C8B-B14F-4D97-AF65-F5344CB8AC3E}">
        <p14:creationId xmlns:p14="http://schemas.microsoft.com/office/powerpoint/2010/main" val="298761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a:blip r:embed="rId2"/>
          <a:stretch>
            <a:fillRect/>
          </a:stretch>
        </p:blipFill>
        <p:spPr>
          <a:xfrm>
            <a:off x="1380067" y="1165796"/>
            <a:ext cx="8706387" cy="5152233"/>
          </a:xfrm>
          <a:prstGeom prst="rect">
            <a:avLst/>
          </a:prstGeom>
        </p:spPr>
      </p:pic>
      <p:sp>
        <p:nvSpPr>
          <p:cNvPr id="2" name="Title 1"/>
          <p:cNvSpPr>
            <a:spLocks noGrp="1"/>
          </p:cNvSpPr>
          <p:nvPr>
            <p:ph type="title"/>
          </p:nvPr>
        </p:nvSpPr>
        <p:spPr/>
        <p:txBody>
          <a:bodyPr/>
          <a:lstStyle/>
          <a:p>
            <a:r>
              <a:rPr lang="en-US" dirty="0"/>
              <a:t>Senior Team Leadership Role</a:t>
            </a:r>
          </a:p>
        </p:txBody>
      </p:sp>
      <p:sp>
        <p:nvSpPr>
          <p:cNvPr id="3" name="Content Placeholder 2"/>
          <p:cNvSpPr>
            <a:spLocks noGrp="1"/>
          </p:cNvSpPr>
          <p:nvPr>
            <p:ph idx="1"/>
          </p:nvPr>
        </p:nvSpPr>
        <p:spPr>
          <a:xfrm>
            <a:off x="429767" y="861329"/>
            <a:ext cx="11430000" cy="5358384"/>
          </a:xfrm>
        </p:spPr>
        <p:txBody>
          <a:bodyPr/>
          <a:lstStyle/>
          <a:p>
            <a:r>
              <a:rPr lang="en-US" dirty="0"/>
              <a:t>Ensure communication between PPU Project Director and Jefferson Lab Director</a:t>
            </a:r>
          </a:p>
        </p:txBody>
      </p:sp>
      <p:sp>
        <p:nvSpPr>
          <p:cNvPr id="5" name="Rectangle 4"/>
          <p:cNvSpPr/>
          <p:nvPr/>
        </p:nvSpPr>
        <p:spPr>
          <a:xfrm>
            <a:off x="4537849" y="3356718"/>
            <a:ext cx="2621278" cy="160879"/>
          </a:xfrm>
          <a:prstGeom prst="rect">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BA86F5B5-1A2C-489B-8E4D-725EC30A3F8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5</a:t>
            </a:r>
          </a:p>
        </p:txBody>
      </p:sp>
    </p:spTree>
    <p:extLst>
      <p:ext uri="{BB962C8B-B14F-4D97-AF65-F5344CB8AC3E}">
        <p14:creationId xmlns:p14="http://schemas.microsoft.com/office/powerpoint/2010/main" val="3219184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4985" y="1085012"/>
            <a:ext cx="8826329" cy="5379727"/>
          </a:xfrm>
          <a:prstGeom prst="rect">
            <a:avLst/>
          </a:prstGeom>
        </p:spPr>
      </p:pic>
      <p:sp>
        <p:nvSpPr>
          <p:cNvPr id="2" name="Title 1"/>
          <p:cNvSpPr>
            <a:spLocks noGrp="1"/>
          </p:cNvSpPr>
          <p:nvPr>
            <p:ph type="title"/>
          </p:nvPr>
        </p:nvSpPr>
        <p:spPr/>
        <p:txBody>
          <a:bodyPr/>
          <a:lstStyle/>
          <a:p>
            <a:r>
              <a:rPr lang="en-US" dirty="0"/>
              <a:t>Organization @ Jefferson Lab – SNS PPU Project Team</a:t>
            </a:r>
          </a:p>
        </p:txBody>
      </p:sp>
      <p:sp>
        <p:nvSpPr>
          <p:cNvPr id="5" name="Rectangle: Rounded Corners 4">
            <a:extLst>
              <a:ext uri="{FF2B5EF4-FFF2-40B4-BE49-F238E27FC236}">
                <a16:creationId xmlns:a16="http://schemas.microsoft.com/office/drawing/2014/main" id="{5C2F03B9-3360-4531-A4BC-8DC762EED62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
        <p:nvSpPr>
          <p:cNvPr id="6" name="Content Placeholder 2"/>
          <p:cNvSpPr>
            <a:spLocks noGrp="1"/>
          </p:cNvSpPr>
          <p:nvPr>
            <p:ph idx="1"/>
          </p:nvPr>
        </p:nvSpPr>
        <p:spPr>
          <a:xfrm>
            <a:off x="429767" y="813816"/>
            <a:ext cx="9043136" cy="550882"/>
          </a:xfrm>
        </p:spPr>
        <p:txBody>
          <a:bodyPr/>
          <a:lstStyle/>
          <a:p>
            <a:r>
              <a:rPr lang="en-US" sz="2400" dirty="0"/>
              <a:t>JLab Project Team in place since August 2018</a:t>
            </a:r>
          </a:p>
          <a:p>
            <a:endParaRPr lang="en-US" sz="2400" dirty="0"/>
          </a:p>
        </p:txBody>
      </p:sp>
      <p:sp>
        <p:nvSpPr>
          <p:cNvPr id="7" name="Content Placeholder 2"/>
          <p:cNvSpPr txBox="1">
            <a:spLocks/>
          </p:cNvSpPr>
          <p:nvPr/>
        </p:nvSpPr>
        <p:spPr bwMode="auto">
          <a:xfrm>
            <a:off x="6438612" y="4987471"/>
            <a:ext cx="5421155" cy="1206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CAM Hand-Off at start of FY21</a:t>
            </a:r>
          </a:p>
          <a:p>
            <a:pPr lvl="1"/>
            <a:r>
              <a:rPr lang="en-US" sz="2000" dirty="0"/>
              <a:t>K. Wilson successfully led Procurement effort</a:t>
            </a:r>
          </a:p>
          <a:p>
            <a:pPr lvl="1"/>
            <a:r>
              <a:rPr lang="en-US" sz="2000" dirty="0"/>
              <a:t>N. </a:t>
            </a:r>
            <a:r>
              <a:rPr lang="en-US" sz="2000" dirty="0" err="1"/>
              <a:t>Huque</a:t>
            </a:r>
            <a:r>
              <a:rPr lang="en-US" sz="2000" dirty="0"/>
              <a:t> leading Assembly, Test and Shipping phases</a:t>
            </a:r>
          </a:p>
        </p:txBody>
      </p:sp>
      <p:sp>
        <p:nvSpPr>
          <p:cNvPr id="8" name="Content Placeholder 2"/>
          <p:cNvSpPr txBox="1">
            <a:spLocks/>
          </p:cNvSpPr>
          <p:nvPr/>
        </p:nvSpPr>
        <p:spPr bwMode="auto">
          <a:xfrm>
            <a:off x="7985029" y="2941855"/>
            <a:ext cx="3964924" cy="785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J. Harris joined as Quality Assurance Representative</a:t>
            </a:r>
          </a:p>
          <a:p>
            <a:endParaRPr lang="en-US" dirty="0"/>
          </a:p>
        </p:txBody>
      </p:sp>
      <p:sp>
        <p:nvSpPr>
          <p:cNvPr id="9" name="Rectangle 8"/>
          <p:cNvSpPr/>
          <p:nvPr/>
        </p:nvSpPr>
        <p:spPr>
          <a:xfrm>
            <a:off x="6735394" y="3354868"/>
            <a:ext cx="1175657" cy="20107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9"/>
          <p:cNvSpPr/>
          <p:nvPr/>
        </p:nvSpPr>
        <p:spPr>
          <a:xfrm>
            <a:off x="5492585" y="4383683"/>
            <a:ext cx="1127087" cy="182880"/>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10"/>
          <p:cNvSpPr/>
          <p:nvPr/>
        </p:nvSpPr>
        <p:spPr>
          <a:xfrm>
            <a:off x="2966158" y="4385671"/>
            <a:ext cx="1127087" cy="182880"/>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p:cNvSpPr/>
          <p:nvPr/>
        </p:nvSpPr>
        <p:spPr>
          <a:xfrm>
            <a:off x="1791208" y="2865609"/>
            <a:ext cx="1127087" cy="182880"/>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Content Placeholder 2"/>
          <p:cNvSpPr txBox="1">
            <a:spLocks/>
          </p:cNvSpPr>
          <p:nvPr/>
        </p:nvSpPr>
        <p:spPr bwMode="auto">
          <a:xfrm>
            <a:off x="7985029" y="1737846"/>
            <a:ext cx="3775602" cy="785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J. Hogan </a:t>
            </a:r>
            <a:r>
              <a:rPr lang="en-US" sz="2000"/>
              <a:t>joined as Project </a:t>
            </a:r>
            <a:r>
              <a:rPr lang="en-US" sz="2000" dirty="0"/>
              <a:t>Controls Group Lead</a:t>
            </a:r>
          </a:p>
          <a:p>
            <a:endParaRPr lang="en-US" dirty="0"/>
          </a:p>
        </p:txBody>
      </p:sp>
      <p:sp>
        <p:nvSpPr>
          <p:cNvPr id="14" name="Content Placeholder 2"/>
          <p:cNvSpPr txBox="1">
            <a:spLocks/>
          </p:cNvSpPr>
          <p:nvPr/>
        </p:nvSpPr>
        <p:spPr bwMode="auto">
          <a:xfrm>
            <a:off x="7985029" y="994222"/>
            <a:ext cx="3874738" cy="529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B.  Foley joined as FPD-TJSO</a:t>
            </a:r>
          </a:p>
        </p:txBody>
      </p:sp>
      <p:sp>
        <p:nvSpPr>
          <p:cNvPr id="15" name="Rectangle 14"/>
          <p:cNvSpPr/>
          <p:nvPr/>
        </p:nvSpPr>
        <p:spPr>
          <a:xfrm>
            <a:off x="6732154" y="1847084"/>
            <a:ext cx="1175657" cy="20107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97429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19" y="217432"/>
            <a:ext cx="9522307" cy="709017"/>
          </a:xfrm>
        </p:spPr>
        <p:txBody>
          <a:bodyPr/>
          <a:lstStyle/>
          <a:p>
            <a:r>
              <a:rPr lang="en-US" dirty="0"/>
              <a:t>Organization @ Jefferson Lab – SRF Operations</a:t>
            </a:r>
          </a:p>
        </p:txBody>
      </p:sp>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503" y="691556"/>
            <a:ext cx="2841661" cy="577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a:spLocks noGrp="1"/>
          </p:cNvSpPr>
          <p:nvPr>
            <p:ph idx="4294967295"/>
          </p:nvPr>
        </p:nvSpPr>
        <p:spPr>
          <a:xfrm>
            <a:off x="3128676" y="813007"/>
            <a:ext cx="3638642" cy="5381625"/>
          </a:xfrm>
        </p:spPr>
        <p:txBody>
          <a:bodyPr>
            <a:noAutofit/>
          </a:bodyPr>
          <a:lstStyle/>
          <a:p>
            <a:r>
              <a:rPr lang="en-US" sz="2000" dirty="0"/>
              <a:t>Accelerator Division provides:</a:t>
            </a:r>
          </a:p>
          <a:p>
            <a:pPr lvl="1"/>
            <a:r>
              <a:rPr lang="en-US" sz="1800" dirty="0"/>
              <a:t>Production leadership</a:t>
            </a:r>
          </a:p>
          <a:p>
            <a:pPr lvl="1"/>
            <a:r>
              <a:rPr lang="en-US" sz="1800" dirty="0"/>
              <a:t>Total Staff – 72</a:t>
            </a:r>
          </a:p>
          <a:p>
            <a:pPr lvl="1"/>
            <a:r>
              <a:rPr lang="en-US" sz="1800" dirty="0"/>
              <a:t>10 additional staff (in progress)</a:t>
            </a:r>
          </a:p>
          <a:p>
            <a:endParaRPr lang="en-US" sz="800" dirty="0"/>
          </a:p>
          <a:p>
            <a:r>
              <a:rPr lang="en-US" sz="2000" dirty="0"/>
              <a:t>Engineering Division provides:</a:t>
            </a:r>
          </a:p>
          <a:p>
            <a:pPr lvl="1"/>
            <a:r>
              <a:rPr lang="en-US" sz="1800" dirty="0"/>
              <a:t>Design Lead Engineer</a:t>
            </a:r>
          </a:p>
          <a:p>
            <a:pPr lvl="1"/>
            <a:r>
              <a:rPr lang="en-US" sz="1800" dirty="0"/>
              <a:t>Matrixed Engineers</a:t>
            </a:r>
          </a:p>
          <a:p>
            <a:pPr lvl="1"/>
            <a:r>
              <a:rPr lang="en-US" sz="1800" dirty="0"/>
              <a:t>Designers</a:t>
            </a:r>
          </a:p>
          <a:p>
            <a:pPr lvl="1"/>
            <a:r>
              <a:rPr lang="en-US" sz="1800" dirty="0"/>
              <a:t>Survey &amp; Alignment</a:t>
            </a:r>
          </a:p>
          <a:p>
            <a:pPr lvl="1"/>
            <a:endParaRPr lang="en-US" sz="800" dirty="0"/>
          </a:p>
          <a:p>
            <a:r>
              <a:rPr lang="en-US" sz="2000" dirty="0"/>
              <a:t>ESH&amp;QA Division provides:</a:t>
            </a:r>
          </a:p>
          <a:p>
            <a:pPr lvl="1"/>
            <a:r>
              <a:rPr lang="en-US" sz="1800" dirty="0"/>
              <a:t>ESH &amp; QA Lead</a:t>
            </a:r>
          </a:p>
          <a:p>
            <a:pPr lvl="1"/>
            <a:r>
              <a:rPr lang="en-US" sz="1800" dirty="0"/>
              <a:t>SMEs</a:t>
            </a:r>
          </a:p>
        </p:txBody>
      </p:sp>
      <p:pic>
        <p:nvPicPr>
          <p:cNvPr id="12" name="Picture 11"/>
          <p:cNvPicPr>
            <a:picLocks noChangeAspect="1"/>
          </p:cNvPicPr>
          <p:nvPr/>
        </p:nvPicPr>
        <p:blipFill>
          <a:blip r:embed="rId3"/>
          <a:stretch>
            <a:fillRect/>
          </a:stretch>
        </p:blipFill>
        <p:spPr>
          <a:xfrm>
            <a:off x="6479934" y="869727"/>
            <a:ext cx="5603145" cy="544635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9934" y="5026070"/>
            <a:ext cx="2265024" cy="1647825"/>
          </a:xfrm>
          <a:prstGeom prst="rect">
            <a:avLst/>
          </a:prstGeom>
        </p:spPr>
      </p:pic>
      <p:sp>
        <p:nvSpPr>
          <p:cNvPr id="14" name="Rectangle: Rounded Corners 6">
            <a:extLst>
              <a:ext uri="{FF2B5EF4-FFF2-40B4-BE49-F238E27FC236}">
                <a16:creationId xmlns:a16="http://schemas.microsoft.com/office/drawing/2014/main" id="{A4E439E9-8077-4653-8D96-77F8E65C027B}"/>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5</a:t>
            </a:r>
          </a:p>
        </p:txBody>
      </p:sp>
    </p:spTree>
    <p:extLst>
      <p:ext uri="{BB962C8B-B14F-4D97-AF65-F5344CB8AC3E}">
        <p14:creationId xmlns:p14="http://schemas.microsoft.com/office/powerpoint/2010/main" val="363037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9227580" cy="539496"/>
          </a:xfrm>
        </p:spPr>
        <p:txBody>
          <a:bodyPr/>
          <a:lstStyle/>
          <a:p>
            <a:r>
              <a:rPr lang="en-US" dirty="0"/>
              <a:t>Integrated Project Plans &amp; Communication</a:t>
            </a:r>
          </a:p>
        </p:txBody>
      </p:sp>
      <p:sp>
        <p:nvSpPr>
          <p:cNvPr id="3" name="Content Placeholder 2"/>
          <p:cNvSpPr>
            <a:spLocks noGrp="1"/>
          </p:cNvSpPr>
          <p:nvPr>
            <p:ph idx="1"/>
          </p:nvPr>
        </p:nvSpPr>
        <p:spPr>
          <a:xfrm>
            <a:off x="489619" y="892787"/>
            <a:ext cx="11430000" cy="5533413"/>
          </a:xfrm>
        </p:spPr>
        <p:txBody>
          <a:bodyPr>
            <a:noAutofit/>
          </a:bodyPr>
          <a:lstStyle/>
          <a:p>
            <a:pPr marL="0" indent="0">
              <a:lnSpc>
                <a:spcPct val="120000"/>
              </a:lnSpc>
              <a:buNone/>
            </a:pPr>
            <a:r>
              <a:rPr lang="en-US" sz="1800" dirty="0">
                <a:latin typeface="+mn-lt"/>
              </a:rPr>
              <a:t>Integration at Jefferson Lab</a:t>
            </a:r>
          </a:p>
          <a:p>
            <a:pPr marL="685800">
              <a:lnSpc>
                <a:spcPct val="120000"/>
              </a:lnSpc>
            </a:pPr>
            <a:r>
              <a:rPr lang="en-US" sz="1400" dirty="0">
                <a:latin typeface="+mn-lt"/>
              </a:rPr>
              <a:t>Jefferson Lab’s agenda sets direction and defines priorities</a:t>
            </a:r>
          </a:p>
          <a:p>
            <a:pPr marL="1201738" lvl="1">
              <a:lnSpc>
                <a:spcPct val="120000"/>
              </a:lnSpc>
            </a:pPr>
            <a:r>
              <a:rPr lang="en-US" sz="1400" dirty="0"/>
              <a:t>Supporting DOE’s other areas including focus on PPU as part of the agenda</a:t>
            </a:r>
          </a:p>
          <a:p>
            <a:pPr marL="685800">
              <a:lnSpc>
                <a:spcPct val="120000"/>
              </a:lnSpc>
            </a:pPr>
            <a:r>
              <a:rPr lang="en-US" sz="1400" dirty="0">
                <a:latin typeface="+mn-lt"/>
              </a:rPr>
              <a:t>Strategic partnership projects have well-developed schedules used as part of planning process</a:t>
            </a:r>
          </a:p>
          <a:p>
            <a:pPr marL="1201738" lvl="1">
              <a:lnSpc>
                <a:spcPct val="120000"/>
              </a:lnSpc>
            </a:pPr>
            <a:r>
              <a:rPr lang="en-US" sz="1400" dirty="0"/>
              <a:t>Labor estimates and staffing profiles are provided</a:t>
            </a:r>
          </a:p>
          <a:p>
            <a:pPr marL="685800">
              <a:lnSpc>
                <a:spcPct val="120000"/>
              </a:lnSpc>
            </a:pPr>
            <a:r>
              <a:rPr lang="en-US" sz="1400" dirty="0">
                <a:latin typeface="+mn-lt"/>
              </a:rPr>
              <a:t>Staffing needs are reviewed, discussed and integrated in the laboratory’s work planning as required</a:t>
            </a:r>
          </a:p>
          <a:p>
            <a:pPr marL="1201738" lvl="1">
              <a:lnSpc>
                <a:spcPct val="120000"/>
              </a:lnSpc>
            </a:pPr>
            <a:r>
              <a:rPr lang="en-US" sz="1400" dirty="0"/>
              <a:t>Lab leadership holds monthly planning and coordination meetings</a:t>
            </a:r>
          </a:p>
          <a:p>
            <a:pPr marL="685800">
              <a:lnSpc>
                <a:spcPct val="120000"/>
              </a:lnSpc>
            </a:pPr>
            <a:r>
              <a:rPr lang="en-US" sz="1400" dirty="0">
                <a:latin typeface="+mn-lt"/>
              </a:rPr>
              <a:t>Monthly Director’s Status Review</a:t>
            </a:r>
          </a:p>
          <a:p>
            <a:pPr marL="685800">
              <a:lnSpc>
                <a:spcPct val="120000"/>
              </a:lnSpc>
            </a:pPr>
            <a:r>
              <a:rPr lang="en-US" sz="1400" dirty="0">
                <a:latin typeface="+mn-lt"/>
              </a:rPr>
              <a:t>One-on-One with Lab Director twice a month</a:t>
            </a:r>
          </a:p>
          <a:p>
            <a:pPr>
              <a:lnSpc>
                <a:spcPct val="120000"/>
              </a:lnSpc>
            </a:pPr>
            <a:endParaRPr lang="en-US" sz="700" dirty="0">
              <a:latin typeface="+mn-lt"/>
            </a:endParaRPr>
          </a:p>
          <a:p>
            <a:pPr marL="0" indent="0">
              <a:lnSpc>
                <a:spcPct val="120000"/>
              </a:lnSpc>
              <a:spcBef>
                <a:spcPts val="0"/>
              </a:spcBef>
              <a:buNone/>
            </a:pPr>
            <a:r>
              <a:rPr lang="en-US" sz="1800" dirty="0">
                <a:latin typeface="+mn-lt"/>
              </a:rPr>
              <a:t>Communication with ORNL SNS PPU Project</a:t>
            </a:r>
          </a:p>
          <a:p>
            <a:pPr marL="744538">
              <a:lnSpc>
                <a:spcPct val="120000"/>
              </a:lnSpc>
            </a:pPr>
            <a:r>
              <a:rPr lang="en-US" sz="1400" dirty="0">
                <a:latin typeface="+mn-lt"/>
              </a:rPr>
              <a:t>JLab STL attends Project Director’s weekly meetings, Monthly Metrics meetings and BES Monthly Update meetings</a:t>
            </a:r>
          </a:p>
          <a:p>
            <a:pPr marL="744538">
              <a:lnSpc>
                <a:spcPct val="120000"/>
              </a:lnSpc>
            </a:pPr>
            <a:r>
              <a:rPr lang="en-US" sz="1400" dirty="0">
                <a:latin typeface="+mn-lt"/>
              </a:rPr>
              <a:t>SCL L2 &amp; Partner Lab team meets once per week</a:t>
            </a:r>
          </a:p>
          <a:p>
            <a:pPr marL="744538">
              <a:lnSpc>
                <a:spcPct val="120000"/>
              </a:lnSpc>
            </a:pPr>
            <a:r>
              <a:rPr lang="en-US" sz="1400" dirty="0">
                <a:latin typeface="+mn-lt"/>
              </a:rPr>
              <a:t>Project Controls Lead &amp; JLab PMO “tag-up”</a:t>
            </a:r>
          </a:p>
          <a:p>
            <a:pPr marL="744538">
              <a:lnSpc>
                <a:spcPct val="120000"/>
              </a:lnSpc>
            </a:pPr>
            <a:r>
              <a:rPr lang="en-US" sz="1400" dirty="0">
                <a:latin typeface="+mn-lt"/>
              </a:rPr>
              <a:t>JLab team provides weekly and monthly reports, and JLab Director’s Review presentations</a:t>
            </a:r>
          </a:p>
          <a:p>
            <a:pPr marL="744538">
              <a:lnSpc>
                <a:spcPct val="120000"/>
              </a:lnSpc>
            </a:pPr>
            <a:r>
              <a:rPr lang="en-US" sz="1400" dirty="0">
                <a:latin typeface="+mn-lt"/>
              </a:rPr>
              <a:t>JLab PMO provides monthly project data (“flat file”)</a:t>
            </a:r>
          </a:p>
        </p:txBody>
      </p:sp>
      <p:sp>
        <p:nvSpPr>
          <p:cNvPr id="5" name="Rectangle: Rounded Corners 4">
            <a:extLst>
              <a:ext uri="{FF2B5EF4-FFF2-40B4-BE49-F238E27FC236}">
                <a16:creationId xmlns:a16="http://schemas.microsoft.com/office/drawing/2014/main" id="{321FE832-4538-4E3F-95AF-3F01131A446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Charge: 5</a:t>
            </a:r>
          </a:p>
        </p:txBody>
      </p:sp>
    </p:spTree>
    <p:extLst>
      <p:ext uri="{BB962C8B-B14F-4D97-AF65-F5344CB8AC3E}">
        <p14:creationId xmlns:p14="http://schemas.microsoft.com/office/powerpoint/2010/main" val="1560619616"/>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IPR template" id="{9B011BC1-9364-430C-9962-CA45AEF448F3}" vid="{2AD3CDB5-B9F3-42C6-8011-5284A57D994C}"/>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B6F5DE5-FF42-42F2-9962-F83010572F4E}">
  <ds:schemaRefs>
    <ds:schemaRef ds:uri="http://purl.org/dc/terms/"/>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4FF1CA81-B025-421E-9746-B1FF59551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IPR Presentation Template</Template>
  <TotalTime>0</TotalTime>
  <Words>3403</Words>
  <Application>Microsoft Office PowerPoint</Application>
  <PresentationFormat>Widescreen</PresentationFormat>
  <Paragraphs>632</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 Black</vt:lpstr>
      <vt:lpstr>Arial Narrow</vt:lpstr>
      <vt:lpstr>Calibri</vt:lpstr>
      <vt:lpstr>Century Gothic</vt:lpstr>
      <vt:lpstr>Times New Roman</vt:lpstr>
      <vt:lpstr>Wingdings</vt:lpstr>
      <vt:lpstr>ORNL</vt:lpstr>
      <vt:lpstr>PowerPoint Presentation</vt:lpstr>
      <vt:lpstr>Outline</vt:lpstr>
      <vt:lpstr>Scope – P.2.3 Cryomodules Integration</vt:lpstr>
      <vt:lpstr>WBS – JLab Scope is mapped to SNS PPU WBS </vt:lpstr>
      <vt:lpstr>Work Breakdown Structure</vt:lpstr>
      <vt:lpstr>Senior Team Leadership Role</vt:lpstr>
      <vt:lpstr>Organization @ Jefferson Lab – SNS PPU Project Team</vt:lpstr>
      <vt:lpstr>Organization @ Jefferson Lab – SRF Operations</vt:lpstr>
      <vt:lpstr>Integrated Project Plans &amp; Communication</vt:lpstr>
      <vt:lpstr>Requirements – Safety</vt:lpstr>
      <vt:lpstr>Major Accomplishments</vt:lpstr>
      <vt:lpstr>Production Planning Complete</vt:lpstr>
      <vt:lpstr>CM Production Area (28 AUG 2021 Status)</vt:lpstr>
      <vt:lpstr>Production – Well-Defined Process Flow</vt:lpstr>
      <vt:lpstr>Test Lab – CM Production Area Layout (FY2022)</vt:lpstr>
      <vt:lpstr>Lessons Learned vs Lessons Applied</vt:lpstr>
      <vt:lpstr>Managing the Baseline – Coordinating with ORNL</vt:lpstr>
      <vt:lpstr>Project Change Requests since CD-2/3</vt:lpstr>
      <vt:lpstr>Cost – Partner Lab Scope (P.2 &amp; P.10)</vt:lpstr>
      <vt:lpstr>Cost – Partner Lab Scope (58.6% Complete)</vt:lpstr>
      <vt:lpstr>Overall Performance (31-MAY-2021) – 58.6% Complete</vt:lpstr>
      <vt:lpstr>P.03 &amp; P.10.03 – SCL May 2021 Status Summary Schedule</vt:lpstr>
      <vt:lpstr>Schedule Milestones – Partner Lab Scope</vt:lpstr>
      <vt:lpstr>Overall Schedule</vt:lpstr>
      <vt:lpstr>Labor Profile – Peaks at 27 FTEs during FY 22</vt:lpstr>
      <vt:lpstr>Schedule Impact due to COVID-19 at JLab</vt:lpstr>
      <vt:lpstr>Status of Major Components (24-JUN-2021)</vt:lpstr>
      <vt:lpstr>P.02.03 Cryomodule Integration (Partner Laboratory Scope) Risk Register</vt:lpstr>
      <vt:lpstr>Risk Mitigation for Cryomodule Shipments</vt:lpstr>
      <vt:lpstr>12-Month Look-Ahead (SEP-2022)</vt:lpstr>
      <vt:lpstr>Summary</vt:lpstr>
      <vt:lpstr>Acknowledgements</vt:lpstr>
      <vt:lpstr>PowerPoint Presentation</vt:lpstr>
      <vt:lpstr>Sub-Contracting Officer’s Technical Representative (SOTR)</vt:lpstr>
      <vt:lpstr>Design – Cavities and FPCs</vt:lpstr>
      <vt:lpstr>Design – Space Frame &amp; Thermal Shield Assembly</vt:lpstr>
      <vt:lpstr>Clean Room Assembly</vt:lpstr>
      <vt:lpstr>Helium Circuits  (P&amp;ID  109100501-R8U 8200 P001)</vt:lpstr>
      <vt:lpstr>Cold Mass Assembly</vt:lpstr>
      <vt:lpstr>Design – Cryomodule Assembly</vt:lpstr>
      <vt:lpstr>Cryomodule Installation</vt:lpstr>
      <vt:lpstr>Proposed CM Acceptance Criteria @ JLab prior to shipment</vt:lpstr>
      <vt:lpstr>Shipping Studies Successfully Completed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2021-08-25T18:52:10Z</dcterms:created>
  <dcterms:modified xsi:type="dcterms:W3CDTF">2021-08-31T14:38:53Z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