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vsdx" ContentType="application/vnd.ms-visio.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27"/>
  </p:notesMasterIdLst>
  <p:handoutMasterIdLst>
    <p:handoutMasterId r:id="rId28"/>
  </p:handoutMasterIdLst>
  <p:sldIdLst>
    <p:sldId id="319" r:id="rId5"/>
    <p:sldId id="586" r:id="rId6"/>
    <p:sldId id="585" r:id="rId7"/>
    <p:sldId id="579" r:id="rId8"/>
    <p:sldId id="582" r:id="rId9"/>
    <p:sldId id="590" r:id="rId10"/>
    <p:sldId id="569" r:id="rId11"/>
    <p:sldId id="589" r:id="rId12"/>
    <p:sldId id="361" r:id="rId13"/>
    <p:sldId id="260" r:id="rId14"/>
    <p:sldId id="584" r:id="rId15"/>
    <p:sldId id="568" r:id="rId16"/>
    <p:sldId id="580" r:id="rId17"/>
    <p:sldId id="570" r:id="rId18"/>
    <p:sldId id="581" r:id="rId19"/>
    <p:sldId id="572" r:id="rId20"/>
    <p:sldId id="593" r:id="rId21"/>
    <p:sldId id="587" r:id="rId22"/>
    <p:sldId id="542" r:id="rId23"/>
    <p:sldId id="588" r:id="rId24"/>
    <p:sldId id="591" r:id="rId25"/>
    <p:sldId id="592" r:id="rId26"/>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9B9D"/>
    <a:srgbClr val="AEB0AF"/>
    <a:srgbClr val="CEC7C1"/>
    <a:srgbClr val="8C8D90"/>
    <a:srgbClr val="D25350"/>
    <a:srgbClr val="808184"/>
    <a:srgbClr val="75767A"/>
    <a:srgbClr val="4E4F54"/>
    <a:srgbClr val="84888B"/>
    <a:srgbClr val="A04942"/>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75" autoAdjust="0"/>
    <p:restoredTop sz="89464" autoAdjust="0"/>
  </p:normalViewPr>
  <p:slideViewPr>
    <p:cSldViewPr snapToGrid="0" showGuides="1">
      <p:cViewPr varScale="1">
        <p:scale>
          <a:sx n="100" d="100"/>
          <a:sy n="100" d="100"/>
        </p:scale>
        <p:origin x="76" y="32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 d="1"/>
        <a:sy n="1" d="1"/>
      </p:scale>
      <p:origin x="0" y="0"/>
    </p:cViewPr>
  </p:sorterViewPr>
  <p:notesViewPr>
    <p:cSldViewPr snapToGrid="0" showGuides="1">
      <p:cViewPr>
        <p:scale>
          <a:sx n="50" d="100"/>
          <a:sy n="50" d="100"/>
        </p:scale>
        <p:origin x="5724" y="75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nscd\Groups\STS-PPU\PPU\P.1%20Project%20Management\Project%20control%20system\Project%20Controls%20-%20Working%20Docs\Users\MGreenwood\Risk%20Register\Risk%20Burn%20Down%2020210623.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20535642342067E-2"/>
          <c:y val="0.1081019735861337"/>
          <c:w val="0.93166880194301593"/>
          <c:h val="0.85451870723161905"/>
        </c:manualLayout>
      </c:layout>
      <c:areaChart>
        <c:grouping val="stacked"/>
        <c:varyColors val="0"/>
        <c:ser>
          <c:idx val="5"/>
          <c:order val="4"/>
          <c:tx>
            <c:strRef>
              <c:f>'Contingency Analysis Chart'!$A$6:$B$6</c:f>
              <c:strCache>
                <c:ptCount val="2"/>
                <c:pt idx="0">
                  <c:v>Base</c:v>
                </c:pt>
              </c:strCache>
            </c:strRef>
          </c:tx>
          <c:spPr>
            <a:noFill/>
            <a:ln w="25400">
              <a:noFill/>
            </a:ln>
          </c:spPr>
          <c:cat>
            <c:numRef>
              <c:f>'Contingency Analysis Chart'!$C$1:$CW$1</c:f>
              <c:numCache>
                <c:formatCode>m/d/yyyy</c:formatCode>
                <c:ptCount val="99"/>
                <c:pt idx="0">
                  <c:v>43952</c:v>
                </c:pt>
                <c:pt idx="1">
                  <c:v>43983</c:v>
                </c:pt>
                <c:pt idx="2">
                  <c:v>44013</c:v>
                </c:pt>
                <c:pt idx="3">
                  <c:v>44044</c:v>
                </c:pt>
                <c:pt idx="4">
                  <c:v>44075</c:v>
                </c:pt>
                <c:pt idx="5">
                  <c:v>44105</c:v>
                </c:pt>
                <c:pt idx="6">
                  <c:v>44136</c:v>
                </c:pt>
                <c:pt idx="7">
                  <c:v>44166</c:v>
                </c:pt>
                <c:pt idx="8">
                  <c:v>44197</c:v>
                </c:pt>
                <c:pt idx="9">
                  <c:v>44228</c:v>
                </c:pt>
                <c:pt idx="10">
                  <c:v>44256</c:v>
                </c:pt>
                <c:pt idx="11">
                  <c:v>44287</c:v>
                </c:pt>
                <c:pt idx="12">
                  <c:v>44317</c:v>
                </c:pt>
                <c:pt idx="13">
                  <c:v>44348</c:v>
                </c:pt>
                <c:pt idx="14">
                  <c:v>44378</c:v>
                </c:pt>
                <c:pt idx="15">
                  <c:v>44409</c:v>
                </c:pt>
                <c:pt idx="16">
                  <c:v>44440</c:v>
                </c:pt>
                <c:pt idx="17">
                  <c:v>44470</c:v>
                </c:pt>
                <c:pt idx="18">
                  <c:v>44501</c:v>
                </c:pt>
                <c:pt idx="19">
                  <c:v>44531</c:v>
                </c:pt>
                <c:pt idx="20">
                  <c:v>44562</c:v>
                </c:pt>
                <c:pt idx="21">
                  <c:v>44593</c:v>
                </c:pt>
                <c:pt idx="22">
                  <c:v>44621</c:v>
                </c:pt>
                <c:pt idx="23">
                  <c:v>44652</c:v>
                </c:pt>
                <c:pt idx="24">
                  <c:v>44682</c:v>
                </c:pt>
                <c:pt idx="25">
                  <c:v>44713</c:v>
                </c:pt>
                <c:pt idx="26">
                  <c:v>44743</c:v>
                </c:pt>
                <c:pt idx="27">
                  <c:v>44774</c:v>
                </c:pt>
                <c:pt idx="28">
                  <c:v>44805</c:v>
                </c:pt>
                <c:pt idx="29">
                  <c:v>44835</c:v>
                </c:pt>
                <c:pt idx="30">
                  <c:v>44866</c:v>
                </c:pt>
                <c:pt idx="31">
                  <c:v>44896</c:v>
                </c:pt>
                <c:pt idx="32">
                  <c:v>44927</c:v>
                </c:pt>
                <c:pt idx="33">
                  <c:v>44958</c:v>
                </c:pt>
                <c:pt idx="34">
                  <c:v>44986</c:v>
                </c:pt>
                <c:pt idx="35">
                  <c:v>45017</c:v>
                </c:pt>
                <c:pt idx="36">
                  <c:v>45047</c:v>
                </c:pt>
                <c:pt idx="37">
                  <c:v>45078</c:v>
                </c:pt>
                <c:pt idx="38">
                  <c:v>45108</c:v>
                </c:pt>
                <c:pt idx="39">
                  <c:v>45139</c:v>
                </c:pt>
                <c:pt idx="40">
                  <c:v>45170</c:v>
                </c:pt>
                <c:pt idx="41">
                  <c:v>45200</c:v>
                </c:pt>
                <c:pt idx="42">
                  <c:v>45231</c:v>
                </c:pt>
                <c:pt idx="43">
                  <c:v>45261</c:v>
                </c:pt>
                <c:pt idx="44">
                  <c:v>45292</c:v>
                </c:pt>
                <c:pt idx="45">
                  <c:v>45323</c:v>
                </c:pt>
                <c:pt idx="46">
                  <c:v>45352</c:v>
                </c:pt>
                <c:pt idx="47">
                  <c:v>45383</c:v>
                </c:pt>
                <c:pt idx="48">
                  <c:v>45413</c:v>
                </c:pt>
                <c:pt idx="49">
                  <c:v>45444</c:v>
                </c:pt>
                <c:pt idx="50">
                  <c:v>45474</c:v>
                </c:pt>
                <c:pt idx="51">
                  <c:v>45505</c:v>
                </c:pt>
                <c:pt idx="52">
                  <c:v>45536</c:v>
                </c:pt>
                <c:pt idx="53">
                  <c:v>45566</c:v>
                </c:pt>
                <c:pt idx="54">
                  <c:v>45597</c:v>
                </c:pt>
                <c:pt idx="55">
                  <c:v>45627</c:v>
                </c:pt>
                <c:pt idx="56">
                  <c:v>45658</c:v>
                </c:pt>
                <c:pt idx="57">
                  <c:v>45689</c:v>
                </c:pt>
                <c:pt idx="58">
                  <c:v>45717</c:v>
                </c:pt>
                <c:pt idx="59">
                  <c:v>45748</c:v>
                </c:pt>
                <c:pt idx="60">
                  <c:v>45778</c:v>
                </c:pt>
                <c:pt idx="61">
                  <c:v>45809</c:v>
                </c:pt>
                <c:pt idx="62">
                  <c:v>45839</c:v>
                </c:pt>
                <c:pt idx="63">
                  <c:v>45870</c:v>
                </c:pt>
                <c:pt idx="64">
                  <c:v>45901</c:v>
                </c:pt>
                <c:pt idx="65">
                  <c:v>45931</c:v>
                </c:pt>
                <c:pt idx="66">
                  <c:v>45962</c:v>
                </c:pt>
                <c:pt idx="67">
                  <c:v>45992</c:v>
                </c:pt>
                <c:pt idx="68">
                  <c:v>46023</c:v>
                </c:pt>
                <c:pt idx="69">
                  <c:v>46054</c:v>
                </c:pt>
                <c:pt idx="70">
                  <c:v>46082</c:v>
                </c:pt>
                <c:pt idx="71">
                  <c:v>46113</c:v>
                </c:pt>
                <c:pt idx="72">
                  <c:v>46143</c:v>
                </c:pt>
                <c:pt idx="73">
                  <c:v>46174</c:v>
                </c:pt>
                <c:pt idx="74">
                  <c:v>46204</c:v>
                </c:pt>
                <c:pt idx="75">
                  <c:v>46235</c:v>
                </c:pt>
                <c:pt idx="76">
                  <c:v>46266</c:v>
                </c:pt>
                <c:pt idx="77">
                  <c:v>46296</c:v>
                </c:pt>
                <c:pt idx="78">
                  <c:v>46327</c:v>
                </c:pt>
                <c:pt idx="79">
                  <c:v>46357</c:v>
                </c:pt>
                <c:pt idx="80">
                  <c:v>46388</c:v>
                </c:pt>
                <c:pt idx="81">
                  <c:v>46419</c:v>
                </c:pt>
                <c:pt idx="82">
                  <c:v>46447</c:v>
                </c:pt>
                <c:pt idx="83">
                  <c:v>46478</c:v>
                </c:pt>
                <c:pt idx="84">
                  <c:v>46508</c:v>
                </c:pt>
                <c:pt idx="85">
                  <c:v>46539</c:v>
                </c:pt>
                <c:pt idx="86">
                  <c:v>46569</c:v>
                </c:pt>
                <c:pt idx="87">
                  <c:v>46600</c:v>
                </c:pt>
                <c:pt idx="88">
                  <c:v>46631</c:v>
                </c:pt>
                <c:pt idx="89">
                  <c:v>46661</c:v>
                </c:pt>
                <c:pt idx="90">
                  <c:v>46692</c:v>
                </c:pt>
                <c:pt idx="91">
                  <c:v>46722</c:v>
                </c:pt>
                <c:pt idx="92">
                  <c:v>46753</c:v>
                </c:pt>
                <c:pt idx="93">
                  <c:v>46784</c:v>
                </c:pt>
                <c:pt idx="94">
                  <c:v>46813</c:v>
                </c:pt>
                <c:pt idx="95">
                  <c:v>46844</c:v>
                </c:pt>
                <c:pt idx="96">
                  <c:v>46874</c:v>
                </c:pt>
                <c:pt idx="97">
                  <c:v>46905</c:v>
                </c:pt>
                <c:pt idx="98">
                  <c:v>46935</c:v>
                </c:pt>
              </c:numCache>
            </c:numRef>
          </c:cat>
          <c:val>
            <c:numRef>
              <c:f>'Contingency Analysis Chart'!$C$6:$CW$6</c:f>
              <c:numCache>
                <c:formatCode>_("$"* #,##0_);_("$"* \(#,##0\);_("$"* "-"??_);_(@_)</c:formatCode>
                <c:ptCount val="99"/>
                <c:pt idx="0">
                  <c:v>63258000</c:v>
                </c:pt>
                <c:pt idx="1">
                  <c:v>62036500</c:v>
                </c:pt>
                <c:pt idx="2">
                  <c:v>60815000</c:v>
                </c:pt>
                <c:pt idx="3">
                  <c:v>59593500</c:v>
                </c:pt>
                <c:pt idx="4">
                  <c:v>58372000</c:v>
                </c:pt>
                <c:pt idx="5">
                  <c:v>57150500</c:v>
                </c:pt>
                <c:pt idx="6">
                  <c:v>55929000</c:v>
                </c:pt>
                <c:pt idx="7">
                  <c:v>54707500</c:v>
                </c:pt>
                <c:pt idx="8">
                  <c:v>53486000</c:v>
                </c:pt>
                <c:pt idx="9">
                  <c:v>52264500</c:v>
                </c:pt>
                <c:pt idx="10">
                  <c:v>51043000</c:v>
                </c:pt>
                <c:pt idx="11">
                  <c:v>49821500</c:v>
                </c:pt>
                <c:pt idx="12">
                  <c:v>48600000</c:v>
                </c:pt>
              </c:numCache>
            </c:numRef>
          </c:val>
          <c:extLst>
            <c:ext xmlns:c16="http://schemas.microsoft.com/office/drawing/2014/chart" uri="{C3380CC4-5D6E-409C-BE32-E72D297353CC}">
              <c16:uniqueId val="{00000000-97E9-4AE1-85F4-3682B150A3DC}"/>
            </c:ext>
          </c:extLst>
        </c:ser>
        <c:ser>
          <c:idx val="6"/>
          <c:order val="5"/>
          <c:tx>
            <c:strRef>
              <c:f>'Contingency Analysis Chart'!$A$7:$B$7</c:f>
              <c:strCache>
                <c:ptCount val="2"/>
                <c:pt idx="0">
                  <c:v>Contingency Surplus</c:v>
                </c:pt>
              </c:strCache>
            </c:strRef>
          </c:tx>
          <c:spPr>
            <a:solidFill>
              <a:schemeClr val="accent6">
                <a:lumMod val="20000"/>
                <a:lumOff val="80000"/>
              </a:schemeClr>
            </a:solidFill>
            <a:ln>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01-97E9-4AE1-85F4-3682B150A3DC}"/>
                </c:ext>
              </c:extLst>
            </c:dLbl>
            <c:dLbl>
              <c:idx val="1"/>
              <c:delete val="1"/>
              <c:extLst>
                <c:ext xmlns:c15="http://schemas.microsoft.com/office/drawing/2012/chart" uri="{CE6537A1-D6FC-4f65-9D91-7224C49458BB}"/>
                <c:ext xmlns:c16="http://schemas.microsoft.com/office/drawing/2014/chart" uri="{C3380CC4-5D6E-409C-BE32-E72D297353CC}">
                  <c16:uniqueId val="{00000002-97E9-4AE1-85F4-3682B150A3DC}"/>
                </c:ext>
              </c:extLst>
            </c:dLbl>
            <c:dLbl>
              <c:idx val="2"/>
              <c:delete val="1"/>
              <c:extLst>
                <c:ext xmlns:c15="http://schemas.microsoft.com/office/drawing/2012/chart" uri="{CE6537A1-D6FC-4f65-9D91-7224C49458BB}"/>
                <c:ext xmlns:c16="http://schemas.microsoft.com/office/drawing/2014/chart" uri="{C3380CC4-5D6E-409C-BE32-E72D297353CC}">
                  <c16:uniqueId val="{00000003-97E9-4AE1-85F4-3682B150A3DC}"/>
                </c:ext>
              </c:extLst>
            </c:dLbl>
            <c:dLbl>
              <c:idx val="3"/>
              <c:delete val="1"/>
              <c:extLst>
                <c:ext xmlns:c15="http://schemas.microsoft.com/office/drawing/2012/chart" uri="{CE6537A1-D6FC-4f65-9D91-7224C49458BB}"/>
                <c:ext xmlns:c16="http://schemas.microsoft.com/office/drawing/2014/chart" uri="{C3380CC4-5D6E-409C-BE32-E72D297353CC}">
                  <c16:uniqueId val="{00000004-97E9-4AE1-85F4-3682B150A3DC}"/>
                </c:ext>
              </c:extLst>
            </c:dLbl>
            <c:dLbl>
              <c:idx val="4"/>
              <c:delete val="1"/>
              <c:extLst>
                <c:ext xmlns:c15="http://schemas.microsoft.com/office/drawing/2012/chart" uri="{CE6537A1-D6FC-4f65-9D91-7224C49458BB}"/>
                <c:ext xmlns:c16="http://schemas.microsoft.com/office/drawing/2014/chart" uri="{C3380CC4-5D6E-409C-BE32-E72D297353CC}">
                  <c16:uniqueId val="{00000005-97E9-4AE1-85F4-3682B150A3DC}"/>
                </c:ext>
              </c:extLst>
            </c:dLbl>
            <c:dLbl>
              <c:idx val="5"/>
              <c:delete val="1"/>
              <c:extLst>
                <c:ext xmlns:c15="http://schemas.microsoft.com/office/drawing/2012/chart" uri="{CE6537A1-D6FC-4f65-9D91-7224C49458BB}"/>
                <c:ext xmlns:c16="http://schemas.microsoft.com/office/drawing/2014/chart" uri="{C3380CC4-5D6E-409C-BE32-E72D297353CC}">
                  <c16:uniqueId val="{00000006-97E9-4AE1-85F4-3682B150A3DC}"/>
                </c:ext>
              </c:extLst>
            </c:dLbl>
            <c:dLbl>
              <c:idx val="6"/>
              <c:delete val="1"/>
              <c:extLst>
                <c:ext xmlns:c15="http://schemas.microsoft.com/office/drawing/2012/chart" uri="{CE6537A1-D6FC-4f65-9D91-7224C49458BB}"/>
                <c:ext xmlns:c16="http://schemas.microsoft.com/office/drawing/2014/chart" uri="{C3380CC4-5D6E-409C-BE32-E72D297353CC}">
                  <c16:uniqueId val="{00000007-97E9-4AE1-85F4-3682B150A3DC}"/>
                </c:ext>
              </c:extLst>
            </c:dLbl>
            <c:dLbl>
              <c:idx val="7"/>
              <c:delete val="1"/>
              <c:extLst>
                <c:ext xmlns:c15="http://schemas.microsoft.com/office/drawing/2012/chart" uri="{CE6537A1-D6FC-4f65-9D91-7224C49458BB}"/>
                <c:ext xmlns:c16="http://schemas.microsoft.com/office/drawing/2014/chart" uri="{C3380CC4-5D6E-409C-BE32-E72D297353CC}">
                  <c16:uniqueId val="{00000008-97E9-4AE1-85F4-3682B150A3DC}"/>
                </c:ext>
              </c:extLst>
            </c:dLbl>
            <c:dLbl>
              <c:idx val="8"/>
              <c:delete val="1"/>
              <c:extLst>
                <c:ext xmlns:c15="http://schemas.microsoft.com/office/drawing/2012/chart" uri="{CE6537A1-D6FC-4f65-9D91-7224C49458BB}"/>
                <c:ext xmlns:c16="http://schemas.microsoft.com/office/drawing/2014/chart" uri="{C3380CC4-5D6E-409C-BE32-E72D297353CC}">
                  <c16:uniqueId val="{00000009-97E9-4AE1-85F4-3682B150A3DC}"/>
                </c:ext>
              </c:extLst>
            </c:dLbl>
            <c:dLbl>
              <c:idx val="9"/>
              <c:delete val="1"/>
              <c:extLst>
                <c:ext xmlns:c15="http://schemas.microsoft.com/office/drawing/2012/chart" uri="{CE6537A1-D6FC-4f65-9D91-7224C49458BB}"/>
                <c:ext xmlns:c16="http://schemas.microsoft.com/office/drawing/2014/chart" uri="{C3380CC4-5D6E-409C-BE32-E72D297353CC}">
                  <c16:uniqueId val="{0000000A-97E9-4AE1-85F4-3682B150A3DC}"/>
                </c:ext>
              </c:extLst>
            </c:dLbl>
            <c:dLbl>
              <c:idx val="10"/>
              <c:delete val="1"/>
              <c:extLst>
                <c:ext xmlns:c15="http://schemas.microsoft.com/office/drawing/2012/chart" uri="{CE6537A1-D6FC-4f65-9D91-7224C49458BB}"/>
                <c:ext xmlns:c16="http://schemas.microsoft.com/office/drawing/2014/chart" uri="{C3380CC4-5D6E-409C-BE32-E72D297353CC}">
                  <c16:uniqueId val="{0000000B-97E9-4AE1-85F4-3682B150A3DC}"/>
                </c:ext>
              </c:extLst>
            </c:dLbl>
            <c:dLbl>
              <c:idx val="11"/>
              <c:delete val="1"/>
              <c:extLst>
                <c:ext xmlns:c15="http://schemas.microsoft.com/office/drawing/2012/chart" uri="{CE6537A1-D6FC-4f65-9D91-7224C49458BB}"/>
                <c:ext xmlns:c16="http://schemas.microsoft.com/office/drawing/2014/chart" uri="{C3380CC4-5D6E-409C-BE32-E72D297353CC}">
                  <c16:uniqueId val="{0000000C-97E9-4AE1-85F4-3682B150A3DC}"/>
                </c:ext>
              </c:extLst>
            </c:dLbl>
            <c:dLbl>
              <c:idx val="12"/>
              <c:layout>
                <c:manualLayout>
                  <c:x val="5.8425332343084994E-2"/>
                  <c:y val="7.0586165584794703E-3"/>
                </c:manualLayout>
              </c:layout>
              <c:spPr>
                <a:noFill/>
                <a:ln w="25400">
                  <a:noFill/>
                </a:ln>
              </c:spPr>
              <c:txPr>
                <a:bodyPr/>
                <a:lstStyle/>
                <a:p>
                  <a:pPr>
                    <a:defRPr sz="1000" b="1" i="0" u="none" strike="noStrike" baseline="0">
                      <a:solidFill>
                        <a:srgbClr val="000000"/>
                      </a:solidFill>
                      <a:latin typeface="Calibri"/>
                      <a:ea typeface="Calibri"/>
                      <a:cs typeface="Calibri"/>
                    </a:defRPr>
                  </a:pPr>
                  <a:endParaRPr lang="en-US"/>
                </a:p>
              </c:txP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D-97E9-4AE1-85F4-3682B150A3DC}"/>
                </c:ext>
              </c:extLst>
            </c:dLbl>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numRef>
              <c:f>'Contingency Analysis Chart'!$C$1:$CW$1</c:f>
              <c:numCache>
                <c:formatCode>m/d/yyyy</c:formatCode>
                <c:ptCount val="99"/>
                <c:pt idx="0">
                  <c:v>43952</c:v>
                </c:pt>
                <c:pt idx="1">
                  <c:v>43983</c:v>
                </c:pt>
                <c:pt idx="2">
                  <c:v>44013</c:v>
                </c:pt>
                <c:pt idx="3">
                  <c:v>44044</c:v>
                </c:pt>
                <c:pt idx="4">
                  <c:v>44075</c:v>
                </c:pt>
                <c:pt idx="5">
                  <c:v>44105</c:v>
                </c:pt>
                <c:pt idx="6">
                  <c:v>44136</c:v>
                </c:pt>
                <c:pt idx="7">
                  <c:v>44166</c:v>
                </c:pt>
                <c:pt idx="8">
                  <c:v>44197</c:v>
                </c:pt>
                <c:pt idx="9">
                  <c:v>44228</c:v>
                </c:pt>
                <c:pt idx="10">
                  <c:v>44256</c:v>
                </c:pt>
                <c:pt idx="11">
                  <c:v>44287</c:v>
                </c:pt>
                <c:pt idx="12">
                  <c:v>44317</c:v>
                </c:pt>
                <c:pt idx="13">
                  <c:v>44348</c:v>
                </c:pt>
                <c:pt idx="14">
                  <c:v>44378</c:v>
                </c:pt>
                <c:pt idx="15">
                  <c:v>44409</c:v>
                </c:pt>
                <c:pt idx="16">
                  <c:v>44440</c:v>
                </c:pt>
                <c:pt idx="17">
                  <c:v>44470</c:v>
                </c:pt>
                <c:pt idx="18">
                  <c:v>44501</c:v>
                </c:pt>
                <c:pt idx="19">
                  <c:v>44531</c:v>
                </c:pt>
                <c:pt idx="20">
                  <c:v>44562</c:v>
                </c:pt>
                <c:pt idx="21">
                  <c:v>44593</c:v>
                </c:pt>
                <c:pt idx="22">
                  <c:v>44621</c:v>
                </c:pt>
                <c:pt idx="23">
                  <c:v>44652</c:v>
                </c:pt>
                <c:pt idx="24">
                  <c:v>44682</c:v>
                </c:pt>
                <c:pt idx="25">
                  <c:v>44713</c:v>
                </c:pt>
                <c:pt idx="26">
                  <c:v>44743</c:v>
                </c:pt>
                <c:pt idx="27">
                  <c:v>44774</c:v>
                </c:pt>
                <c:pt idx="28">
                  <c:v>44805</c:v>
                </c:pt>
                <c:pt idx="29">
                  <c:v>44835</c:v>
                </c:pt>
                <c:pt idx="30">
                  <c:v>44866</c:v>
                </c:pt>
                <c:pt idx="31">
                  <c:v>44896</c:v>
                </c:pt>
                <c:pt idx="32">
                  <c:v>44927</c:v>
                </c:pt>
                <c:pt idx="33">
                  <c:v>44958</c:v>
                </c:pt>
                <c:pt idx="34">
                  <c:v>44986</c:v>
                </c:pt>
                <c:pt idx="35">
                  <c:v>45017</c:v>
                </c:pt>
                <c:pt idx="36">
                  <c:v>45047</c:v>
                </c:pt>
                <c:pt idx="37">
                  <c:v>45078</c:v>
                </c:pt>
                <c:pt idx="38">
                  <c:v>45108</c:v>
                </c:pt>
                <c:pt idx="39">
                  <c:v>45139</c:v>
                </c:pt>
                <c:pt idx="40">
                  <c:v>45170</c:v>
                </c:pt>
                <c:pt idx="41">
                  <c:v>45200</c:v>
                </c:pt>
                <c:pt idx="42">
                  <c:v>45231</c:v>
                </c:pt>
                <c:pt idx="43">
                  <c:v>45261</c:v>
                </c:pt>
                <c:pt idx="44">
                  <c:v>45292</c:v>
                </c:pt>
                <c:pt idx="45">
                  <c:v>45323</c:v>
                </c:pt>
                <c:pt idx="46">
                  <c:v>45352</c:v>
                </c:pt>
                <c:pt idx="47">
                  <c:v>45383</c:v>
                </c:pt>
                <c:pt idx="48">
                  <c:v>45413</c:v>
                </c:pt>
                <c:pt idx="49">
                  <c:v>45444</c:v>
                </c:pt>
                <c:pt idx="50">
                  <c:v>45474</c:v>
                </c:pt>
                <c:pt idx="51">
                  <c:v>45505</c:v>
                </c:pt>
                <c:pt idx="52">
                  <c:v>45536</c:v>
                </c:pt>
                <c:pt idx="53">
                  <c:v>45566</c:v>
                </c:pt>
                <c:pt idx="54">
                  <c:v>45597</c:v>
                </c:pt>
                <c:pt idx="55">
                  <c:v>45627</c:v>
                </c:pt>
                <c:pt idx="56">
                  <c:v>45658</c:v>
                </c:pt>
                <c:pt idx="57">
                  <c:v>45689</c:v>
                </c:pt>
                <c:pt idx="58">
                  <c:v>45717</c:v>
                </c:pt>
                <c:pt idx="59">
                  <c:v>45748</c:v>
                </c:pt>
                <c:pt idx="60">
                  <c:v>45778</c:v>
                </c:pt>
                <c:pt idx="61">
                  <c:v>45809</c:v>
                </c:pt>
                <c:pt idx="62">
                  <c:v>45839</c:v>
                </c:pt>
                <c:pt idx="63">
                  <c:v>45870</c:v>
                </c:pt>
                <c:pt idx="64">
                  <c:v>45901</c:v>
                </c:pt>
                <c:pt idx="65">
                  <c:v>45931</c:v>
                </c:pt>
                <c:pt idx="66">
                  <c:v>45962</c:v>
                </c:pt>
                <c:pt idx="67">
                  <c:v>45992</c:v>
                </c:pt>
                <c:pt idx="68">
                  <c:v>46023</c:v>
                </c:pt>
                <c:pt idx="69">
                  <c:v>46054</c:v>
                </c:pt>
                <c:pt idx="70">
                  <c:v>46082</c:v>
                </c:pt>
                <c:pt idx="71">
                  <c:v>46113</c:v>
                </c:pt>
                <c:pt idx="72">
                  <c:v>46143</c:v>
                </c:pt>
                <c:pt idx="73">
                  <c:v>46174</c:v>
                </c:pt>
                <c:pt idx="74">
                  <c:v>46204</c:v>
                </c:pt>
                <c:pt idx="75">
                  <c:v>46235</c:v>
                </c:pt>
                <c:pt idx="76">
                  <c:v>46266</c:v>
                </c:pt>
                <c:pt idx="77">
                  <c:v>46296</c:v>
                </c:pt>
                <c:pt idx="78">
                  <c:v>46327</c:v>
                </c:pt>
                <c:pt idx="79">
                  <c:v>46357</c:v>
                </c:pt>
                <c:pt idx="80">
                  <c:v>46388</c:v>
                </c:pt>
                <c:pt idx="81">
                  <c:v>46419</c:v>
                </c:pt>
                <c:pt idx="82">
                  <c:v>46447</c:v>
                </c:pt>
                <c:pt idx="83">
                  <c:v>46478</c:v>
                </c:pt>
                <c:pt idx="84">
                  <c:v>46508</c:v>
                </c:pt>
                <c:pt idx="85">
                  <c:v>46539</c:v>
                </c:pt>
                <c:pt idx="86">
                  <c:v>46569</c:v>
                </c:pt>
                <c:pt idx="87">
                  <c:v>46600</c:v>
                </c:pt>
                <c:pt idx="88">
                  <c:v>46631</c:v>
                </c:pt>
                <c:pt idx="89">
                  <c:v>46661</c:v>
                </c:pt>
                <c:pt idx="90">
                  <c:v>46692</c:v>
                </c:pt>
                <c:pt idx="91">
                  <c:v>46722</c:v>
                </c:pt>
                <c:pt idx="92">
                  <c:v>46753</c:v>
                </c:pt>
                <c:pt idx="93">
                  <c:v>46784</c:v>
                </c:pt>
                <c:pt idx="94">
                  <c:v>46813</c:v>
                </c:pt>
                <c:pt idx="95">
                  <c:v>46844</c:v>
                </c:pt>
                <c:pt idx="96">
                  <c:v>46874</c:v>
                </c:pt>
                <c:pt idx="97">
                  <c:v>46905</c:v>
                </c:pt>
                <c:pt idx="98">
                  <c:v>46935</c:v>
                </c:pt>
              </c:numCache>
            </c:numRef>
          </c:cat>
          <c:val>
            <c:numRef>
              <c:f>'Contingency Analysis Chart'!$C$7:$O$7</c:f>
              <c:numCache>
                <c:formatCode>_("$"* #,##0_);_("$"* \(#,##0\);_("$"* "-"??_);_(@_)</c:formatCode>
                <c:ptCount val="13"/>
                <c:pt idx="0">
                  <c:v>-888000</c:v>
                </c:pt>
                <c:pt idx="1">
                  <c:v>333500</c:v>
                </c:pt>
                <c:pt idx="2">
                  <c:v>1555000</c:v>
                </c:pt>
                <c:pt idx="3">
                  <c:v>2776500</c:v>
                </c:pt>
                <c:pt idx="4">
                  <c:v>3998000</c:v>
                </c:pt>
                <c:pt idx="5">
                  <c:v>5429278</c:v>
                </c:pt>
                <c:pt idx="6">
                  <c:v>6993312</c:v>
                </c:pt>
                <c:pt idx="7">
                  <c:v>8455988.959600091</c:v>
                </c:pt>
                <c:pt idx="8">
                  <c:v>9152776.1296000779</c:v>
                </c:pt>
                <c:pt idx="9">
                  <c:v>9113472.4896000624</c:v>
                </c:pt>
                <c:pt idx="10">
                  <c:v>8589274.2396000326</c:v>
                </c:pt>
                <c:pt idx="11">
                  <c:v>6002520.8496000469</c:v>
                </c:pt>
                <c:pt idx="12">
                  <c:v>4738000</c:v>
                </c:pt>
              </c:numCache>
            </c:numRef>
          </c:val>
          <c:extLst>
            <c:ext xmlns:c16="http://schemas.microsoft.com/office/drawing/2014/chart" uri="{C3380CC4-5D6E-409C-BE32-E72D297353CC}">
              <c16:uniqueId val="{0000000E-97E9-4AE1-85F4-3682B150A3DC}"/>
            </c:ext>
          </c:extLst>
        </c:ser>
        <c:dLbls>
          <c:showLegendKey val="0"/>
          <c:showVal val="0"/>
          <c:showCatName val="0"/>
          <c:showSerName val="0"/>
          <c:showPercent val="0"/>
          <c:showBubbleSize val="0"/>
        </c:dLbls>
        <c:axId val="581840368"/>
        <c:axId val="1"/>
      </c:areaChart>
      <c:lineChart>
        <c:grouping val="standard"/>
        <c:varyColors val="0"/>
        <c:ser>
          <c:idx val="1"/>
          <c:order val="0"/>
          <c:tx>
            <c:strRef>
              <c:f>'Contingency Analysis Chart'!$A$2:$B$2</c:f>
              <c:strCache>
                <c:ptCount val="2"/>
                <c:pt idx="0">
                  <c:v>Actual Risk Expiration</c:v>
                </c:pt>
              </c:strCache>
            </c:strRef>
          </c:tx>
          <c:spPr>
            <a:ln w="25400">
              <a:solidFill>
                <a:srgbClr val="FF0000"/>
              </a:solidFill>
              <a:prstDash val="solid"/>
            </a:ln>
          </c:spPr>
          <c:marker>
            <c:symbol val="none"/>
          </c:marker>
          <c:cat>
            <c:numRef>
              <c:f>'Contingency Analysis Chart'!$C$1:$CW$1</c:f>
              <c:numCache>
                <c:formatCode>m/d/yyyy</c:formatCode>
                <c:ptCount val="99"/>
                <c:pt idx="0">
                  <c:v>43952</c:v>
                </c:pt>
                <c:pt idx="1">
                  <c:v>43983</c:v>
                </c:pt>
                <c:pt idx="2">
                  <c:v>44013</c:v>
                </c:pt>
                <c:pt idx="3">
                  <c:v>44044</c:v>
                </c:pt>
                <c:pt idx="4">
                  <c:v>44075</c:v>
                </c:pt>
                <c:pt idx="5">
                  <c:v>44105</c:v>
                </c:pt>
                <c:pt idx="6">
                  <c:v>44136</c:v>
                </c:pt>
                <c:pt idx="7">
                  <c:v>44166</c:v>
                </c:pt>
                <c:pt idx="8">
                  <c:v>44197</c:v>
                </c:pt>
                <c:pt idx="9">
                  <c:v>44228</c:v>
                </c:pt>
                <c:pt idx="10">
                  <c:v>44256</c:v>
                </c:pt>
                <c:pt idx="11">
                  <c:v>44287</c:v>
                </c:pt>
                <c:pt idx="12">
                  <c:v>44317</c:v>
                </c:pt>
                <c:pt idx="13">
                  <c:v>44348</c:v>
                </c:pt>
                <c:pt idx="14">
                  <c:v>44378</c:v>
                </c:pt>
                <c:pt idx="15">
                  <c:v>44409</c:v>
                </c:pt>
                <c:pt idx="16">
                  <c:v>44440</c:v>
                </c:pt>
                <c:pt idx="17">
                  <c:v>44470</c:v>
                </c:pt>
                <c:pt idx="18">
                  <c:v>44501</c:v>
                </c:pt>
                <c:pt idx="19">
                  <c:v>44531</c:v>
                </c:pt>
                <c:pt idx="20">
                  <c:v>44562</c:v>
                </c:pt>
                <c:pt idx="21">
                  <c:v>44593</c:v>
                </c:pt>
                <c:pt idx="22">
                  <c:v>44621</c:v>
                </c:pt>
                <c:pt idx="23">
                  <c:v>44652</c:v>
                </c:pt>
                <c:pt idx="24">
                  <c:v>44682</c:v>
                </c:pt>
                <c:pt idx="25">
                  <c:v>44713</c:v>
                </c:pt>
                <c:pt idx="26">
                  <c:v>44743</c:v>
                </c:pt>
                <c:pt idx="27">
                  <c:v>44774</c:v>
                </c:pt>
                <c:pt idx="28">
                  <c:v>44805</c:v>
                </c:pt>
                <c:pt idx="29">
                  <c:v>44835</c:v>
                </c:pt>
                <c:pt idx="30">
                  <c:v>44866</c:v>
                </c:pt>
                <c:pt idx="31">
                  <c:v>44896</c:v>
                </c:pt>
                <c:pt idx="32">
                  <c:v>44927</c:v>
                </c:pt>
                <c:pt idx="33">
                  <c:v>44958</c:v>
                </c:pt>
                <c:pt idx="34">
                  <c:v>44986</c:v>
                </c:pt>
                <c:pt idx="35">
                  <c:v>45017</c:v>
                </c:pt>
                <c:pt idx="36">
                  <c:v>45047</c:v>
                </c:pt>
                <c:pt idx="37">
                  <c:v>45078</c:v>
                </c:pt>
                <c:pt idx="38">
                  <c:v>45108</c:v>
                </c:pt>
                <c:pt idx="39">
                  <c:v>45139</c:v>
                </c:pt>
                <c:pt idx="40">
                  <c:v>45170</c:v>
                </c:pt>
                <c:pt idx="41">
                  <c:v>45200</c:v>
                </c:pt>
                <c:pt idx="42">
                  <c:v>45231</c:v>
                </c:pt>
                <c:pt idx="43">
                  <c:v>45261</c:v>
                </c:pt>
                <c:pt idx="44">
                  <c:v>45292</c:v>
                </c:pt>
                <c:pt idx="45">
                  <c:v>45323</c:v>
                </c:pt>
                <c:pt idx="46">
                  <c:v>45352</c:v>
                </c:pt>
                <c:pt idx="47">
                  <c:v>45383</c:v>
                </c:pt>
                <c:pt idx="48">
                  <c:v>45413</c:v>
                </c:pt>
                <c:pt idx="49">
                  <c:v>45444</c:v>
                </c:pt>
                <c:pt idx="50">
                  <c:v>45474</c:v>
                </c:pt>
                <c:pt idx="51">
                  <c:v>45505</c:v>
                </c:pt>
                <c:pt idx="52">
                  <c:v>45536</c:v>
                </c:pt>
                <c:pt idx="53">
                  <c:v>45566</c:v>
                </c:pt>
                <c:pt idx="54">
                  <c:v>45597</c:v>
                </c:pt>
                <c:pt idx="55">
                  <c:v>45627</c:v>
                </c:pt>
                <c:pt idx="56">
                  <c:v>45658</c:v>
                </c:pt>
                <c:pt idx="57">
                  <c:v>45689</c:v>
                </c:pt>
                <c:pt idx="58">
                  <c:v>45717</c:v>
                </c:pt>
                <c:pt idx="59">
                  <c:v>45748</c:v>
                </c:pt>
                <c:pt idx="60">
                  <c:v>45778</c:v>
                </c:pt>
                <c:pt idx="61">
                  <c:v>45809</c:v>
                </c:pt>
                <c:pt idx="62">
                  <c:v>45839</c:v>
                </c:pt>
                <c:pt idx="63">
                  <c:v>45870</c:v>
                </c:pt>
                <c:pt idx="64">
                  <c:v>45901</c:v>
                </c:pt>
                <c:pt idx="65">
                  <c:v>45931</c:v>
                </c:pt>
                <c:pt idx="66">
                  <c:v>45962</c:v>
                </c:pt>
                <c:pt idx="67">
                  <c:v>45992</c:v>
                </c:pt>
                <c:pt idx="68">
                  <c:v>46023</c:v>
                </c:pt>
                <c:pt idx="69">
                  <c:v>46054</c:v>
                </c:pt>
                <c:pt idx="70">
                  <c:v>46082</c:v>
                </c:pt>
                <c:pt idx="71">
                  <c:v>46113</c:v>
                </c:pt>
                <c:pt idx="72">
                  <c:v>46143</c:v>
                </c:pt>
                <c:pt idx="73">
                  <c:v>46174</c:v>
                </c:pt>
                <c:pt idx="74">
                  <c:v>46204</c:v>
                </c:pt>
                <c:pt idx="75">
                  <c:v>46235</c:v>
                </c:pt>
                <c:pt idx="76">
                  <c:v>46266</c:v>
                </c:pt>
                <c:pt idx="77">
                  <c:v>46296</c:v>
                </c:pt>
                <c:pt idx="78">
                  <c:v>46327</c:v>
                </c:pt>
                <c:pt idx="79">
                  <c:v>46357</c:v>
                </c:pt>
                <c:pt idx="80">
                  <c:v>46388</c:v>
                </c:pt>
                <c:pt idx="81">
                  <c:v>46419</c:v>
                </c:pt>
                <c:pt idx="82">
                  <c:v>46447</c:v>
                </c:pt>
                <c:pt idx="83">
                  <c:v>46478</c:v>
                </c:pt>
                <c:pt idx="84">
                  <c:v>46508</c:v>
                </c:pt>
                <c:pt idx="85">
                  <c:v>46539</c:v>
                </c:pt>
                <c:pt idx="86">
                  <c:v>46569</c:v>
                </c:pt>
                <c:pt idx="87">
                  <c:v>46600</c:v>
                </c:pt>
                <c:pt idx="88">
                  <c:v>46631</c:v>
                </c:pt>
                <c:pt idx="89">
                  <c:v>46661</c:v>
                </c:pt>
                <c:pt idx="90">
                  <c:v>46692</c:v>
                </c:pt>
                <c:pt idx="91">
                  <c:v>46722</c:v>
                </c:pt>
                <c:pt idx="92">
                  <c:v>46753</c:v>
                </c:pt>
                <c:pt idx="93">
                  <c:v>46784</c:v>
                </c:pt>
                <c:pt idx="94">
                  <c:v>46813</c:v>
                </c:pt>
                <c:pt idx="95">
                  <c:v>46844</c:v>
                </c:pt>
                <c:pt idx="96">
                  <c:v>46874</c:v>
                </c:pt>
                <c:pt idx="97">
                  <c:v>46905</c:v>
                </c:pt>
                <c:pt idx="98">
                  <c:v>46935</c:v>
                </c:pt>
              </c:numCache>
            </c:numRef>
          </c:cat>
          <c:val>
            <c:numRef>
              <c:f>'Contingency Analysis Chart'!$C$2:$O$2</c:f>
              <c:numCache>
                <c:formatCode>_("$"* #,##0_);_("$"* \(#,##0\);_("$"* "-"??_);_(@_)</c:formatCode>
                <c:ptCount val="13"/>
                <c:pt idx="0">
                  <c:v>63258000</c:v>
                </c:pt>
                <c:pt idx="1">
                  <c:v>62036500</c:v>
                </c:pt>
                <c:pt idx="2">
                  <c:v>60815000</c:v>
                </c:pt>
                <c:pt idx="3">
                  <c:v>59593500</c:v>
                </c:pt>
                <c:pt idx="4">
                  <c:v>58372000</c:v>
                </c:pt>
                <c:pt idx="5">
                  <c:v>57150500</c:v>
                </c:pt>
                <c:pt idx="6">
                  <c:v>55929000</c:v>
                </c:pt>
                <c:pt idx="7">
                  <c:v>54707500</c:v>
                </c:pt>
                <c:pt idx="8">
                  <c:v>53486000</c:v>
                </c:pt>
                <c:pt idx="9">
                  <c:v>52264500</c:v>
                </c:pt>
                <c:pt idx="10">
                  <c:v>51043000</c:v>
                </c:pt>
                <c:pt idx="11">
                  <c:v>49821500</c:v>
                </c:pt>
                <c:pt idx="12">
                  <c:v>48600000</c:v>
                </c:pt>
              </c:numCache>
            </c:numRef>
          </c:val>
          <c:smooth val="0"/>
          <c:extLst>
            <c:ext xmlns:c16="http://schemas.microsoft.com/office/drawing/2014/chart" uri="{C3380CC4-5D6E-409C-BE32-E72D297353CC}">
              <c16:uniqueId val="{0000000F-97E9-4AE1-85F4-3682B150A3DC}"/>
            </c:ext>
          </c:extLst>
        </c:ser>
        <c:ser>
          <c:idx val="2"/>
          <c:order val="1"/>
          <c:tx>
            <c:strRef>
              <c:f>'Contingency Analysis Chart'!$A$3:$B$3</c:f>
              <c:strCache>
                <c:ptCount val="2"/>
                <c:pt idx="0">
                  <c:v>Risk Realization</c:v>
                </c:pt>
              </c:strCache>
            </c:strRef>
          </c:tx>
          <c:spPr>
            <a:ln w="28575" cap="rnd">
              <a:solidFill>
                <a:schemeClr val="accent3"/>
              </a:solidFill>
              <a:round/>
            </a:ln>
            <a:effectLst/>
          </c:spPr>
          <c:marker>
            <c:symbol val="none"/>
          </c:marker>
          <c:cat>
            <c:numRef>
              <c:f>'Contingency Analysis Chart'!$C$1:$CW$1</c:f>
              <c:numCache>
                <c:formatCode>m/d/yyyy</c:formatCode>
                <c:ptCount val="99"/>
                <c:pt idx="0">
                  <c:v>43952</c:v>
                </c:pt>
                <c:pt idx="1">
                  <c:v>43983</c:v>
                </c:pt>
                <c:pt idx="2">
                  <c:v>44013</c:v>
                </c:pt>
                <c:pt idx="3">
                  <c:v>44044</c:v>
                </c:pt>
                <c:pt idx="4">
                  <c:v>44075</c:v>
                </c:pt>
                <c:pt idx="5">
                  <c:v>44105</c:v>
                </c:pt>
                <c:pt idx="6">
                  <c:v>44136</c:v>
                </c:pt>
                <c:pt idx="7">
                  <c:v>44166</c:v>
                </c:pt>
                <c:pt idx="8">
                  <c:v>44197</c:v>
                </c:pt>
                <c:pt idx="9">
                  <c:v>44228</c:v>
                </c:pt>
                <c:pt idx="10">
                  <c:v>44256</c:v>
                </c:pt>
                <c:pt idx="11">
                  <c:v>44287</c:v>
                </c:pt>
                <c:pt idx="12">
                  <c:v>44317</c:v>
                </c:pt>
                <c:pt idx="13">
                  <c:v>44348</c:v>
                </c:pt>
                <c:pt idx="14">
                  <c:v>44378</c:v>
                </c:pt>
                <c:pt idx="15">
                  <c:v>44409</c:v>
                </c:pt>
                <c:pt idx="16">
                  <c:v>44440</c:v>
                </c:pt>
                <c:pt idx="17">
                  <c:v>44470</c:v>
                </c:pt>
                <c:pt idx="18">
                  <c:v>44501</c:v>
                </c:pt>
                <c:pt idx="19">
                  <c:v>44531</c:v>
                </c:pt>
                <c:pt idx="20">
                  <c:v>44562</c:v>
                </c:pt>
                <c:pt idx="21">
                  <c:v>44593</c:v>
                </c:pt>
                <c:pt idx="22">
                  <c:v>44621</c:v>
                </c:pt>
                <c:pt idx="23">
                  <c:v>44652</c:v>
                </c:pt>
                <c:pt idx="24">
                  <c:v>44682</c:v>
                </c:pt>
                <c:pt idx="25">
                  <c:v>44713</c:v>
                </c:pt>
                <c:pt idx="26">
                  <c:v>44743</c:v>
                </c:pt>
                <c:pt idx="27">
                  <c:v>44774</c:v>
                </c:pt>
                <c:pt idx="28">
                  <c:v>44805</c:v>
                </c:pt>
                <c:pt idx="29">
                  <c:v>44835</c:v>
                </c:pt>
                <c:pt idx="30">
                  <c:v>44866</c:v>
                </c:pt>
                <c:pt idx="31">
                  <c:v>44896</c:v>
                </c:pt>
                <c:pt idx="32">
                  <c:v>44927</c:v>
                </c:pt>
                <c:pt idx="33">
                  <c:v>44958</c:v>
                </c:pt>
                <c:pt idx="34">
                  <c:v>44986</c:v>
                </c:pt>
                <c:pt idx="35">
                  <c:v>45017</c:v>
                </c:pt>
                <c:pt idx="36">
                  <c:v>45047</c:v>
                </c:pt>
                <c:pt idx="37">
                  <c:v>45078</c:v>
                </c:pt>
                <c:pt idx="38">
                  <c:v>45108</c:v>
                </c:pt>
                <c:pt idx="39">
                  <c:v>45139</c:v>
                </c:pt>
                <c:pt idx="40">
                  <c:v>45170</c:v>
                </c:pt>
                <c:pt idx="41">
                  <c:v>45200</c:v>
                </c:pt>
                <c:pt idx="42">
                  <c:v>45231</c:v>
                </c:pt>
                <c:pt idx="43">
                  <c:v>45261</c:v>
                </c:pt>
                <c:pt idx="44">
                  <c:v>45292</c:v>
                </c:pt>
                <c:pt idx="45">
                  <c:v>45323</c:v>
                </c:pt>
                <c:pt idx="46">
                  <c:v>45352</c:v>
                </c:pt>
                <c:pt idx="47">
                  <c:v>45383</c:v>
                </c:pt>
                <c:pt idx="48">
                  <c:v>45413</c:v>
                </c:pt>
                <c:pt idx="49">
                  <c:v>45444</c:v>
                </c:pt>
                <c:pt idx="50">
                  <c:v>45474</c:v>
                </c:pt>
                <c:pt idx="51">
                  <c:v>45505</c:v>
                </c:pt>
                <c:pt idx="52">
                  <c:v>45536</c:v>
                </c:pt>
                <c:pt idx="53">
                  <c:v>45566</c:v>
                </c:pt>
                <c:pt idx="54">
                  <c:v>45597</c:v>
                </c:pt>
                <c:pt idx="55">
                  <c:v>45627</c:v>
                </c:pt>
                <c:pt idx="56">
                  <c:v>45658</c:v>
                </c:pt>
                <c:pt idx="57">
                  <c:v>45689</c:v>
                </c:pt>
                <c:pt idx="58">
                  <c:v>45717</c:v>
                </c:pt>
                <c:pt idx="59">
                  <c:v>45748</c:v>
                </c:pt>
                <c:pt idx="60">
                  <c:v>45778</c:v>
                </c:pt>
                <c:pt idx="61">
                  <c:v>45809</c:v>
                </c:pt>
                <c:pt idx="62">
                  <c:v>45839</c:v>
                </c:pt>
                <c:pt idx="63">
                  <c:v>45870</c:v>
                </c:pt>
                <c:pt idx="64">
                  <c:v>45901</c:v>
                </c:pt>
                <c:pt idx="65">
                  <c:v>45931</c:v>
                </c:pt>
                <c:pt idx="66">
                  <c:v>45962</c:v>
                </c:pt>
                <c:pt idx="67">
                  <c:v>45992</c:v>
                </c:pt>
                <c:pt idx="68">
                  <c:v>46023</c:v>
                </c:pt>
                <c:pt idx="69">
                  <c:v>46054</c:v>
                </c:pt>
                <c:pt idx="70">
                  <c:v>46082</c:v>
                </c:pt>
                <c:pt idx="71">
                  <c:v>46113</c:v>
                </c:pt>
                <c:pt idx="72">
                  <c:v>46143</c:v>
                </c:pt>
                <c:pt idx="73">
                  <c:v>46174</c:v>
                </c:pt>
                <c:pt idx="74">
                  <c:v>46204</c:v>
                </c:pt>
                <c:pt idx="75">
                  <c:v>46235</c:v>
                </c:pt>
                <c:pt idx="76">
                  <c:v>46266</c:v>
                </c:pt>
                <c:pt idx="77">
                  <c:v>46296</c:v>
                </c:pt>
                <c:pt idx="78">
                  <c:v>46327</c:v>
                </c:pt>
                <c:pt idx="79">
                  <c:v>46357</c:v>
                </c:pt>
                <c:pt idx="80">
                  <c:v>46388</c:v>
                </c:pt>
                <c:pt idx="81">
                  <c:v>46419</c:v>
                </c:pt>
                <c:pt idx="82">
                  <c:v>46447</c:v>
                </c:pt>
                <c:pt idx="83">
                  <c:v>46478</c:v>
                </c:pt>
                <c:pt idx="84">
                  <c:v>46508</c:v>
                </c:pt>
                <c:pt idx="85">
                  <c:v>46539</c:v>
                </c:pt>
                <c:pt idx="86">
                  <c:v>46569</c:v>
                </c:pt>
                <c:pt idx="87">
                  <c:v>46600</c:v>
                </c:pt>
                <c:pt idx="88">
                  <c:v>46631</c:v>
                </c:pt>
                <c:pt idx="89">
                  <c:v>46661</c:v>
                </c:pt>
                <c:pt idx="90">
                  <c:v>46692</c:v>
                </c:pt>
                <c:pt idx="91">
                  <c:v>46722</c:v>
                </c:pt>
                <c:pt idx="92">
                  <c:v>46753</c:v>
                </c:pt>
                <c:pt idx="93">
                  <c:v>46784</c:v>
                </c:pt>
                <c:pt idx="94">
                  <c:v>46813</c:v>
                </c:pt>
                <c:pt idx="95">
                  <c:v>46844</c:v>
                </c:pt>
                <c:pt idx="96">
                  <c:v>46874</c:v>
                </c:pt>
                <c:pt idx="97">
                  <c:v>46905</c:v>
                </c:pt>
                <c:pt idx="98">
                  <c:v>46935</c:v>
                </c:pt>
              </c:numCache>
            </c:numRef>
          </c:cat>
          <c:val>
            <c:numRef>
              <c:f>'Contingency Analysis Chart'!$C$3:$CW$3</c:f>
              <c:numCache>
                <c:formatCode>General</c:formatCode>
                <c:ptCount val="99"/>
              </c:numCache>
            </c:numRef>
          </c:val>
          <c:smooth val="0"/>
          <c:extLst>
            <c:ext xmlns:c16="http://schemas.microsoft.com/office/drawing/2014/chart" uri="{C3380CC4-5D6E-409C-BE32-E72D297353CC}">
              <c16:uniqueId val="{00000010-97E9-4AE1-85F4-3682B150A3DC}"/>
            </c:ext>
          </c:extLst>
        </c:ser>
        <c:ser>
          <c:idx val="3"/>
          <c:order val="2"/>
          <c:tx>
            <c:strRef>
              <c:f>'Contingency Analysis Chart'!$A$4:$B$4</c:f>
              <c:strCache>
                <c:ptCount val="2"/>
                <c:pt idx="0">
                  <c:v>Risk Exposure</c:v>
                </c:pt>
              </c:strCache>
            </c:strRef>
          </c:tx>
          <c:spPr>
            <a:ln w="28575" cap="rnd">
              <a:solidFill>
                <a:srgbClr val="FF0000"/>
              </a:solidFill>
              <a:prstDash val="sysDot"/>
              <a:round/>
            </a:ln>
            <a:effectLst/>
          </c:spPr>
          <c:marker>
            <c:symbol val="none"/>
          </c:marker>
          <c:dLbls>
            <c:dLbl>
              <c:idx val="7"/>
              <c:layout>
                <c:manualLayout>
                  <c:x val="2.7085563388049384E-2"/>
                  <c:y val="6.4451914494639264E-3"/>
                </c:manualLayout>
              </c:layout>
              <c:numFmt formatCode="_(\$* #,##0_);_(\$* \(#,##0\);_(\$* &quot;-&quot;_);_(@_)" sourceLinked="0"/>
              <c:spPr>
                <a:noFill/>
                <a:ln w="25400">
                  <a:noFill/>
                </a:ln>
              </c:spPr>
              <c:txPr>
                <a:bodyPr/>
                <a:lstStyle/>
                <a:p>
                  <a:pPr>
                    <a:defRPr sz="1050" b="1" i="0" u="none" strike="noStrike" baseline="0">
                      <a:solidFill>
                        <a:srgbClr val="FF0000"/>
                      </a:solidFill>
                      <a:latin typeface="Calibri"/>
                      <a:ea typeface="Calibri"/>
                      <a:cs typeface="Calibri"/>
                    </a:defRPr>
                  </a:pPr>
                  <a:endParaRPr lang="en-US"/>
                </a:p>
              </c:txPr>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1-97E9-4AE1-85F4-3682B150A3DC}"/>
                </c:ext>
              </c:extLst>
            </c:dLbl>
            <c:dLbl>
              <c:idx val="8"/>
              <c:spPr>
                <a:noFill/>
                <a:ln w="25400">
                  <a:noFill/>
                </a:ln>
              </c:spPr>
              <c:txPr>
                <a:bodyPr/>
                <a:lstStyle/>
                <a:p>
                  <a:pPr>
                    <a:defRPr sz="1000" b="1" i="0" u="none" strike="noStrike" baseline="0">
                      <a:solidFill>
                        <a:srgbClr val="FF0000"/>
                      </a:solidFill>
                      <a:latin typeface="Calibri"/>
                      <a:ea typeface="Calibri"/>
                      <a:cs typeface="Calibri"/>
                    </a:defRPr>
                  </a:pPr>
                  <a:endParaRPr lang="en-US"/>
                </a:p>
              </c:txP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2-97E9-4AE1-85F4-3682B150A3DC}"/>
                </c:ext>
              </c:extLst>
            </c:dLbl>
            <c:dLbl>
              <c:idx val="12"/>
              <c:layout>
                <c:manualLayout>
                  <c:x val="-0.10021869684924013"/>
                  <c:y val="2.1261240314463827E-2"/>
                </c:manualLayout>
              </c:layout>
              <c:spPr>
                <a:noFill/>
                <a:ln w="25400">
                  <a:noFill/>
                </a:ln>
              </c:spPr>
              <c:txPr>
                <a:bodyPr/>
                <a:lstStyle/>
                <a:p>
                  <a:pPr>
                    <a:defRPr sz="1000" b="1" i="0" u="none" strike="noStrike" baseline="0">
                      <a:solidFill>
                        <a:srgbClr val="FF0000"/>
                      </a:solidFill>
                      <a:latin typeface="Calibri"/>
                      <a:ea typeface="Calibri"/>
                      <a:cs typeface="Calibri"/>
                    </a:defRPr>
                  </a:pPr>
                  <a:endParaRPr lang="en-US"/>
                </a:p>
              </c:txPr>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3-97E9-4AE1-85F4-3682B150A3DC}"/>
                </c:ext>
              </c:extLst>
            </c:dLbl>
            <c:dLbl>
              <c:idx val="13"/>
              <c:delete val="1"/>
              <c:extLst>
                <c:ext xmlns:c15="http://schemas.microsoft.com/office/drawing/2012/chart" uri="{CE6537A1-D6FC-4f65-9D91-7224C49458BB}"/>
                <c:ext xmlns:c16="http://schemas.microsoft.com/office/drawing/2014/chart" uri="{C3380CC4-5D6E-409C-BE32-E72D297353CC}">
                  <c16:uniqueId val="{00000014-97E9-4AE1-85F4-3682B150A3DC}"/>
                </c:ext>
              </c:extLst>
            </c:dLbl>
            <c:dLbl>
              <c:idx val="14"/>
              <c:delete val="1"/>
              <c:extLst>
                <c:ext xmlns:c15="http://schemas.microsoft.com/office/drawing/2012/chart" uri="{CE6537A1-D6FC-4f65-9D91-7224C49458BB}"/>
                <c:ext xmlns:c16="http://schemas.microsoft.com/office/drawing/2014/chart" uri="{C3380CC4-5D6E-409C-BE32-E72D297353CC}">
                  <c16:uniqueId val="{00000015-97E9-4AE1-85F4-3682B150A3DC}"/>
                </c:ext>
              </c:extLst>
            </c:dLbl>
            <c:dLbl>
              <c:idx val="15"/>
              <c:delete val="1"/>
              <c:extLst>
                <c:ext xmlns:c15="http://schemas.microsoft.com/office/drawing/2012/chart" uri="{CE6537A1-D6FC-4f65-9D91-7224C49458BB}"/>
                <c:ext xmlns:c16="http://schemas.microsoft.com/office/drawing/2014/chart" uri="{C3380CC4-5D6E-409C-BE32-E72D297353CC}">
                  <c16:uniqueId val="{00000016-97E9-4AE1-85F4-3682B150A3DC}"/>
                </c:ext>
              </c:extLst>
            </c:dLbl>
            <c:dLbl>
              <c:idx val="16"/>
              <c:delete val="1"/>
              <c:extLst>
                <c:ext xmlns:c15="http://schemas.microsoft.com/office/drawing/2012/chart" uri="{CE6537A1-D6FC-4f65-9D91-7224C49458BB}"/>
                <c:ext xmlns:c16="http://schemas.microsoft.com/office/drawing/2014/chart" uri="{C3380CC4-5D6E-409C-BE32-E72D297353CC}">
                  <c16:uniqueId val="{00000017-97E9-4AE1-85F4-3682B150A3DC}"/>
                </c:ext>
              </c:extLst>
            </c:dLbl>
            <c:dLbl>
              <c:idx val="17"/>
              <c:delete val="1"/>
              <c:extLst>
                <c:ext xmlns:c15="http://schemas.microsoft.com/office/drawing/2012/chart" uri="{CE6537A1-D6FC-4f65-9D91-7224C49458BB}"/>
                <c:ext xmlns:c16="http://schemas.microsoft.com/office/drawing/2014/chart" uri="{C3380CC4-5D6E-409C-BE32-E72D297353CC}">
                  <c16:uniqueId val="{00000018-97E9-4AE1-85F4-3682B150A3DC}"/>
                </c:ext>
              </c:extLst>
            </c:dLbl>
            <c:dLbl>
              <c:idx val="18"/>
              <c:delete val="1"/>
              <c:extLst>
                <c:ext xmlns:c15="http://schemas.microsoft.com/office/drawing/2012/chart" uri="{CE6537A1-D6FC-4f65-9D91-7224C49458BB}"/>
                <c:ext xmlns:c16="http://schemas.microsoft.com/office/drawing/2014/chart" uri="{C3380CC4-5D6E-409C-BE32-E72D297353CC}">
                  <c16:uniqueId val="{00000019-97E9-4AE1-85F4-3682B150A3DC}"/>
                </c:ext>
              </c:extLst>
            </c:dLbl>
            <c:dLbl>
              <c:idx val="19"/>
              <c:delete val="1"/>
              <c:extLst>
                <c:ext xmlns:c15="http://schemas.microsoft.com/office/drawing/2012/chart" uri="{CE6537A1-D6FC-4f65-9D91-7224C49458BB}"/>
                <c:ext xmlns:c16="http://schemas.microsoft.com/office/drawing/2014/chart" uri="{C3380CC4-5D6E-409C-BE32-E72D297353CC}">
                  <c16:uniqueId val="{0000001A-97E9-4AE1-85F4-3682B150A3DC}"/>
                </c:ext>
              </c:extLst>
            </c:dLbl>
            <c:dLbl>
              <c:idx val="20"/>
              <c:delete val="1"/>
              <c:extLst>
                <c:ext xmlns:c15="http://schemas.microsoft.com/office/drawing/2012/chart" uri="{CE6537A1-D6FC-4f65-9D91-7224C49458BB}"/>
                <c:ext xmlns:c16="http://schemas.microsoft.com/office/drawing/2014/chart" uri="{C3380CC4-5D6E-409C-BE32-E72D297353CC}">
                  <c16:uniqueId val="{0000001B-97E9-4AE1-85F4-3682B150A3DC}"/>
                </c:ext>
              </c:extLst>
            </c:dLbl>
            <c:dLbl>
              <c:idx val="21"/>
              <c:delete val="1"/>
              <c:extLst>
                <c:ext xmlns:c15="http://schemas.microsoft.com/office/drawing/2012/chart" uri="{CE6537A1-D6FC-4f65-9D91-7224C49458BB}"/>
                <c:ext xmlns:c16="http://schemas.microsoft.com/office/drawing/2014/chart" uri="{C3380CC4-5D6E-409C-BE32-E72D297353CC}">
                  <c16:uniqueId val="{0000001C-97E9-4AE1-85F4-3682B150A3DC}"/>
                </c:ext>
              </c:extLst>
            </c:dLbl>
            <c:dLbl>
              <c:idx val="22"/>
              <c:delete val="1"/>
              <c:extLst>
                <c:ext xmlns:c15="http://schemas.microsoft.com/office/drawing/2012/chart" uri="{CE6537A1-D6FC-4f65-9D91-7224C49458BB}"/>
                <c:ext xmlns:c16="http://schemas.microsoft.com/office/drawing/2014/chart" uri="{C3380CC4-5D6E-409C-BE32-E72D297353CC}">
                  <c16:uniqueId val="{0000001D-97E9-4AE1-85F4-3682B150A3DC}"/>
                </c:ext>
              </c:extLst>
            </c:dLbl>
            <c:dLbl>
              <c:idx val="23"/>
              <c:delete val="1"/>
              <c:extLst>
                <c:ext xmlns:c15="http://schemas.microsoft.com/office/drawing/2012/chart" uri="{CE6537A1-D6FC-4f65-9D91-7224C49458BB}"/>
                <c:ext xmlns:c16="http://schemas.microsoft.com/office/drawing/2014/chart" uri="{C3380CC4-5D6E-409C-BE32-E72D297353CC}">
                  <c16:uniqueId val="{0000001E-97E9-4AE1-85F4-3682B150A3DC}"/>
                </c:ext>
              </c:extLst>
            </c:dLbl>
            <c:dLbl>
              <c:idx val="24"/>
              <c:delete val="1"/>
              <c:extLst>
                <c:ext xmlns:c15="http://schemas.microsoft.com/office/drawing/2012/chart" uri="{CE6537A1-D6FC-4f65-9D91-7224C49458BB}"/>
                <c:ext xmlns:c16="http://schemas.microsoft.com/office/drawing/2014/chart" uri="{C3380CC4-5D6E-409C-BE32-E72D297353CC}">
                  <c16:uniqueId val="{0000001F-97E9-4AE1-85F4-3682B150A3DC}"/>
                </c:ext>
              </c:extLst>
            </c:dLbl>
            <c:dLbl>
              <c:idx val="25"/>
              <c:delete val="1"/>
              <c:extLst>
                <c:ext xmlns:c15="http://schemas.microsoft.com/office/drawing/2012/chart" uri="{CE6537A1-D6FC-4f65-9D91-7224C49458BB}"/>
                <c:ext xmlns:c16="http://schemas.microsoft.com/office/drawing/2014/chart" uri="{C3380CC4-5D6E-409C-BE32-E72D297353CC}">
                  <c16:uniqueId val="{00000020-97E9-4AE1-85F4-3682B150A3DC}"/>
                </c:ext>
              </c:extLst>
            </c:dLbl>
            <c:dLbl>
              <c:idx val="26"/>
              <c:delete val="1"/>
              <c:extLst>
                <c:ext xmlns:c15="http://schemas.microsoft.com/office/drawing/2012/chart" uri="{CE6537A1-D6FC-4f65-9D91-7224C49458BB}"/>
                <c:ext xmlns:c16="http://schemas.microsoft.com/office/drawing/2014/chart" uri="{C3380CC4-5D6E-409C-BE32-E72D297353CC}">
                  <c16:uniqueId val="{00000021-97E9-4AE1-85F4-3682B150A3DC}"/>
                </c:ext>
              </c:extLst>
            </c:dLbl>
            <c:dLbl>
              <c:idx val="27"/>
              <c:delete val="1"/>
              <c:extLst>
                <c:ext xmlns:c15="http://schemas.microsoft.com/office/drawing/2012/chart" uri="{CE6537A1-D6FC-4f65-9D91-7224C49458BB}"/>
                <c:ext xmlns:c16="http://schemas.microsoft.com/office/drawing/2014/chart" uri="{C3380CC4-5D6E-409C-BE32-E72D297353CC}">
                  <c16:uniqueId val="{00000022-97E9-4AE1-85F4-3682B150A3DC}"/>
                </c:ext>
              </c:extLst>
            </c:dLbl>
            <c:dLbl>
              <c:idx val="28"/>
              <c:delete val="1"/>
              <c:extLst>
                <c:ext xmlns:c15="http://schemas.microsoft.com/office/drawing/2012/chart" uri="{CE6537A1-D6FC-4f65-9D91-7224C49458BB}"/>
                <c:ext xmlns:c16="http://schemas.microsoft.com/office/drawing/2014/chart" uri="{C3380CC4-5D6E-409C-BE32-E72D297353CC}">
                  <c16:uniqueId val="{00000023-97E9-4AE1-85F4-3682B150A3DC}"/>
                </c:ext>
              </c:extLst>
            </c:dLbl>
            <c:dLbl>
              <c:idx val="29"/>
              <c:delete val="1"/>
              <c:extLst>
                <c:ext xmlns:c15="http://schemas.microsoft.com/office/drawing/2012/chart" uri="{CE6537A1-D6FC-4f65-9D91-7224C49458BB}"/>
                <c:ext xmlns:c16="http://schemas.microsoft.com/office/drawing/2014/chart" uri="{C3380CC4-5D6E-409C-BE32-E72D297353CC}">
                  <c16:uniqueId val="{00000024-97E9-4AE1-85F4-3682B150A3DC}"/>
                </c:ext>
              </c:extLst>
            </c:dLbl>
            <c:dLbl>
              <c:idx val="30"/>
              <c:delete val="1"/>
              <c:extLst>
                <c:ext xmlns:c15="http://schemas.microsoft.com/office/drawing/2012/chart" uri="{CE6537A1-D6FC-4f65-9D91-7224C49458BB}"/>
                <c:ext xmlns:c16="http://schemas.microsoft.com/office/drawing/2014/chart" uri="{C3380CC4-5D6E-409C-BE32-E72D297353CC}">
                  <c16:uniqueId val="{00000025-97E9-4AE1-85F4-3682B150A3DC}"/>
                </c:ext>
              </c:extLst>
            </c:dLbl>
            <c:dLbl>
              <c:idx val="31"/>
              <c:delete val="1"/>
              <c:extLst>
                <c:ext xmlns:c15="http://schemas.microsoft.com/office/drawing/2012/chart" uri="{CE6537A1-D6FC-4f65-9D91-7224C49458BB}"/>
                <c:ext xmlns:c16="http://schemas.microsoft.com/office/drawing/2014/chart" uri="{C3380CC4-5D6E-409C-BE32-E72D297353CC}">
                  <c16:uniqueId val="{00000026-97E9-4AE1-85F4-3682B150A3DC}"/>
                </c:ext>
              </c:extLst>
            </c:dLbl>
            <c:dLbl>
              <c:idx val="32"/>
              <c:delete val="1"/>
              <c:extLst>
                <c:ext xmlns:c15="http://schemas.microsoft.com/office/drawing/2012/chart" uri="{CE6537A1-D6FC-4f65-9D91-7224C49458BB}"/>
                <c:ext xmlns:c16="http://schemas.microsoft.com/office/drawing/2014/chart" uri="{C3380CC4-5D6E-409C-BE32-E72D297353CC}">
                  <c16:uniqueId val="{00000027-97E9-4AE1-85F4-3682B150A3DC}"/>
                </c:ext>
              </c:extLst>
            </c:dLbl>
            <c:dLbl>
              <c:idx val="33"/>
              <c:delete val="1"/>
              <c:extLst>
                <c:ext xmlns:c15="http://schemas.microsoft.com/office/drawing/2012/chart" uri="{CE6537A1-D6FC-4f65-9D91-7224C49458BB}"/>
                <c:ext xmlns:c16="http://schemas.microsoft.com/office/drawing/2014/chart" uri="{C3380CC4-5D6E-409C-BE32-E72D297353CC}">
                  <c16:uniqueId val="{00000028-97E9-4AE1-85F4-3682B150A3DC}"/>
                </c:ext>
              </c:extLst>
            </c:dLbl>
            <c:dLbl>
              <c:idx val="34"/>
              <c:delete val="1"/>
              <c:extLst>
                <c:ext xmlns:c15="http://schemas.microsoft.com/office/drawing/2012/chart" uri="{CE6537A1-D6FC-4f65-9D91-7224C49458BB}"/>
                <c:ext xmlns:c16="http://schemas.microsoft.com/office/drawing/2014/chart" uri="{C3380CC4-5D6E-409C-BE32-E72D297353CC}">
                  <c16:uniqueId val="{00000029-97E9-4AE1-85F4-3682B150A3DC}"/>
                </c:ext>
              </c:extLst>
            </c:dLbl>
            <c:dLbl>
              <c:idx val="35"/>
              <c:delete val="1"/>
              <c:extLst>
                <c:ext xmlns:c15="http://schemas.microsoft.com/office/drawing/2012/chart" uri="{CE6537A1-D6FC-4f65-9D91-7224C49458BB}"/>
                <c:ext xmlns:c16="http://schemas.microsoft.com/office/drawing/2014/chart" uri="{C3380CC4-5D6E-409C-BE32-E72D297353CC}">
                  <c16:uniqueId val="{0000002A-97E9-4AE1-85F4-3682B150A3DC}"/>
                </c:ext>
              </c:extLst>
            </c:dLbl>
            <c:dLbl>
              <c:idx val="36"/>
              <c:delete val="1"/>
              <c:extLst>
                <c:ext xmlns:c15="http://schemas.microsoft.com/office/drawing/2012/chart" uri="{CE6537A1-D6FC-4f65-9D91-7224C49458BB}"/>
                <c:ext xmlns:c16="http://schemas.microsoft.com/office/drawing/2014/chart" uri="{C3380CC4-5D6E-409C-BE32-E72D297353CC}">
                  <c16:uniqueId val="{0000002B-97E9-4AE1-85F4-3682B150A3DC}"/>
                </c:ext>
              </c:extLst>
            </c:dLbl>
            <c:dLbl>
              <c:idx val="37"/>
              <c:delete val="1"/>
              <c:extLst>
                <c:ext xmlns:c15="http://schemas.microsoft.com/office/drawing/2012/chart" uri="{CE6537A1-D6FC-4f65-9D91-7224C49458BB}"/>
                <c:ext xmlns:c16="http://schemas.microsoft.com/office/drawing/2014/chart" uri="{C3380CC4-5D6E-409C-BE32-E72D297353CC}">
                  <c16:uniqueId val="{0000002C-97E9-4AE1-85F4-3682B150A3DC}"/>
                </c:ext>
              </c:extLst>
            </c:dLbl>
            <c:dLbl>
              <c:idx val="38"/>
              <c:delete val="1"/>
              <c:extLst>
                <c:ext xmlns:c15="http://schemas.microsoft.com/office/drawing/2012/chart" uri="{CE6537A1-D6FC-4f65-9D91-7224C49458BB}"/>
                <c:ext xmlns:c16="http://schemas.microsoft.com/office/drawing/2014/chart" uri="{C3380CC4-5D6E-409C-BE32-E72D297353CC}">
                  <c16:uniqueId val="{0000002D-97E9-4AE1-85F4-3682B150A3DC}"/>
                </c:ext>
              </c:extLst>
            </c:dLbl>
            <c:dLbl>
              <c:idx val="39"/>
              <c:delete val="1"/>
              <c:extLst>
                <c:ext xmlns:c15="http://schemas.microsoft.com/office/drawing/2012/chart" uri="{CE6537A1-D6FC-4f65-9D91-7224C49458BB}"/>
                <c:ext xmlns:c16="http://schemas.microsoft.com/office/drawing/2014/chart" uri="{C3380CC4-5D6E-409C-BE32-E72D297353CC}">
                  <c16:uniqueId val="{0000002E-97E9-4AE1-85F4-3682B150A3DC}"/>
                </c:ext>
              </c:extLst>
            </c:dLbl>
            <c:dLbl>
              <c:idx val="40"/>
              <c:delete val="1"/>
              <c:extLst>
                <c:ext xmlns:c15="http://schemas.microsoft.com/office/drawing/2012/chart" uri="{CE6537A1-D6FC-4f65-9D91-7224C49458BB}"/>
                <c:ext xmlns:c16="http://schemas.microsoft.com/office/drawing/2014/chart" uri="{C3380CC4-5D6E-409C-BE32-E72D297353CC}">
                  <c16:uniqueId val="{0000002F-97E9-4AE1-85F4-3682B150A3DC}"/>
                </c:ext>
              </c:extLst>
            </c:dLbl>
            <c:dLbl>
              <c:idx val="41"/>
              <c:delete val="1"/>
              <c:extLst>
                <c:ext xmlns:c15="http://schemas.microsoft.com/office/drawing/2012/chart" uri="{CE6537A1-D6FC-4f65-9D91-7224C49458BB}"/>
                <c:ext xmlns:c16="http://schemas.microsoft.com/office/drawing/2014/chart" uri="{C3380CC4-5D6E-409C-BE32-E72D297353CC}">
                  <c16:uniqueId val="{00000030-97E9-4AE1-85F4-3682B150A3DC}"/>
                </c:ext>
              </c:extLst>
            </c:dLbl>
            <c:dLbl>
              <c:idx val="42"/>
              <c:delete val="1"/>
              <c:extLst>
                <c:ext xmlns:c15="http://schemas.microsoft.com/office/drawing/2012/chart" uri="{CE6537A1-D6FC-4f65-9D91-7224C49458BB}"/>
                <c:ext xmlns:c16="http://schemas.microsoft.com/office/drawing/2014/chart" uri="{C3380CC4-5D6E-409C-BE32-E72D297353CC}">
                  <c16:uniqueId val="{00000031-97E9-4AE1-85F4-3682B150A3DC}"/>
                </c:ext>
              </c:extLst>
            </c:dLbl>
            <c:dLbl>
              <c:idx val="43"/>
              <c:delete val="1"/>
              <c:extLst>
                <c:ext xmlns:c15="http://schemas.microsoft.com/office/drawing/2012/chart" uri="{CE6537A1-D6FC-4f65-9D91-7224C49458BB}"/>
                <c:ext xmlns:c16="http://schemas.microsoft.com/office/drawing/2014/chart" uri="{C3380CC4-5D6E-409C-BE32-E72D297353CC}">
                  <c16:uniqueId val="{00000032-97E9-4AE1-85F4-3682B150A3DC}"/>
                </c:ext>
              </c:extLst>
            </c:dLbl>
            <c:dLbl>
              <c:idx val="44"/>
              <c:delete val="1"/>
              <c:extLst>
                <c:ext xmlns:c15="http://schemas.microsoft.com/office/drawing/2012/chart" uri="{CE6537A1-D6FC-4f65-9D91-7224C49458BB}"/>
                <c:ext xmlns:c16="http://schemas.microsoft.com/office/drawing/2014/chart" uri="{C3380CC4-5D6E-409C-BE32-E72D297353CC}">
                  <c16:uniqueId val="{00000033-97E9-4AE1-85F4-3682B150A3DC}"/>
                </c:ext>
              </c:extLst>
            </c:dLbl>
            <c:dLbl>
              <c:idx val="45"/>
              <c:delete val="1"/>
              <c:extLst>
                <c:ext xmlns:c15="http://schemas.microsoft.com/office/drawing/2012/chart" uri="{CE6537A1-D6FC-4f65-9D91-7224C49458BB}"/>
                <c:ext xmlns:c16="http://schemas.microsoft.com/office/drawing/2014/chart" uri="{C3380CC4-5D6E-409C-BE32-E72D297353CC}">
                  <c16:uniqueId val="{00000034-97E9-4AE1-85F4-3682B150A3DC}"/>
                </c:ext>
              </c:extLst>
            </c:dLbl>
            <c:dLbl>
              <c:idx val="46"/>
              <c:delete val="1"/>
              <c:extLst>
                <c:ext xmlns:c15="http://schemas.microsoft.com/office/drawing/2012/chart" uri="{CE6537A1-D6FC-4f65-9D91-7224C49458BB}"/>
                <c:ext xmlns:c16="http://schemas.microsoft.com/office/drawing/2014/chart" uri="{C3380CC4-5D6E-409C-BE32-E72D297353CC}">
                  <c16:uniqueId val="{00000035-97E9-4AE1-85F4-3682B150A3DC}"/>
                </c:ext>
              </c:extLst>
            </c:dLbl>
            <c:dLbl>
              <c:idx val="47"/>
              <c:delete val="1"/>
              <c:extLst>
                <c:ext xmlns:c15="http://schemas.microsoft.com/office/drawing/2012/chart" uri="{CE6537A1-D6FC-4f65-9D91-7224C49458BB}"/>
                <c:ext xmlns:c16="http://schemas.microsoft.com/office/drawing/2014/chart" uri="{C3380CC4-5D6E-409C-BE32-E72D297353CC}">
                  <c16:uniqueId val="{00000036-97E9-4AE1-85F4-3682B150A3DC}"/>
                </c:ext>
              </c:extLst>
            </c:dLbl>
            <c:dLbl>
              <c:idx val="48"/>
              <c:delete val="1"/>
              <c:extLst>
                <c:ext xmlns:c15="http://schemas.microsoft.com/office/drawing/2012/chart" uri="{CE6537A1-D6FC-4f65-9D91-7224C49458BB}"/>
                <c:ext xmlns:c16="http://schemas.microsoft.com/office/drawing/2014/chart" uri="{C3380CC4-5D6E-409C-BE32-E72D297353CC}">
                  <c16:uniqueId val="{00000037-97E9-4AE1-85F4-3682B150A3DC}"/>
                </c:ext>
              </c:extLst>
            </c:dLbl>
            <c:dLbl>
              <c:idx val="49"/>
              <c:delete val="1"/>
              <c:extLst>
                <c:ext xmlns:c15="http://schemas.microsoft.com/office/drawing/2012/chart" uri="{CE6537A1-D6FC-4f65-9D91-7224C49458BB}"/>
                <c:ext xmlns:c16="http://schemas.microsoft.com/office/drawing/2014/chart" uri="{C3380CC4-5D6E-409C-BE32-E72D297353CC}">
                  <c16:uniqueId val="{00000038-97E9-4AE1-85F4-3682B150A3DC}"/>
                </c:ext>
              </c:extLst>
            </c:dLbl>
            <c:dLbl>
              <c:idx val="50"/>
              <c:delete val="1"/>
              <c:extLst>
                <c:ext xmlns:c15="http://schemas.microsoft.com/office/drawing/2012/chart" uri="{CE6537A1-D6FC-4f65-9D91-7224C49458BB}"/>
                <c:ext xmlns:c16="http://schemas.microsoft.com/office/drawing/2014/chart" uri="{C3380CC4-5D6E-409C-BE32-E72D297353CC}">
                  <c16:uniqueId val="{00000039-97E9-4AE1-85F4-3682B150A3DC}"/>
                </c:ext>
              </c:extLst>
            </c:dLbl>
            <c:dLbl>
              <c:idx val="51"/>
              <c:delete val="1"/>
              <c:extLst>
                <c:ext xmlns:c15="http://schemas.microsoft.com/office/drawing/2012/chart" uri="{CE6537A1-D6FC-4f65-9D91-7224C49458BB}"/>
                <c:ext xmlns:c16="http://schemas.microsoft.com/office/drawing/2014/chart" uri="{C3380CC4-5D6E-409C-BE32-E72D297353CC}">
                  <c16:uniqueId val="{0000003A-97E9-4AE1-85F4-3682B150A3DC}"/>
                </c:ext>
              </c:extLst>
            </c:dLbl>
            <c:dLbl>
              <c:idx val="52"/>
              <c:delete val="1"/>
              <c:extLst>
                <c:ext xmlns:c15="http://schemas.microsoft.com/office/drawing/2012/chart" uri="{CE6537A1-D6FC-4f65-9D91-7224C49458BB}"/>
                <c:ext xmlns:c16="http://schemas.microsoft.com/office/drawing/2014/chart" uri="{C3380CC4-5D6E-409C-BE32-E72D297353CC}">
                  <c16:uniqueId val="{0000003B-97E9-4AE1-85F4-3682B150A3DC}"/>
                </c:ext>
              </c:extLst>
            </c:dLbl>
            <c:dLbl>
              <c:idx val="53"/>
              <c:delete val="1"/>
              <c:extLst>
                <c:ext xmlns:c15="http://schemas.microsoft.com/office/drawing/2012/chart" uri="{CE6537A1-D6FC-4f65-9D91-7224C49458BB}"/>
                <c:ext xmlns:c16="http://schemas.microsoft.com/office/drawing/2014/chart" uri="{C3380CC4-5D6E-409C-BE32-E72D297353CC}">
                  <c16:uniqueId val="{0000003C-97E9-4AE1-85F4-3682B150A3DC}"/>
                </c:ext>
              </c:extLst>
            </c:dLbl>
            <c:dLbl>
              <c:idx val="54"/>
              <c:delete val="1"/>
              <c:extLst>
                <c:ext xmlns:c15="http://schemas.microsoft.com/office/drawing/2012/chart" uri="{CE6537A1-D6FC-4f65-9D91-7224C49458BB}"/>
                <c:ext xmlns:c16="http://schemas.microsoft.com/office/drawing/2014/chart" uri="{C3380CC4-5D6E-409C-BE32-E72D297353CC}">
                  <c16:uniqueId val="{0000003D-97E9-4AE1-85F4-3682B150A3DC}"/>
                </c:ext>
              </c:extLst>
            </c:dLbl>
            <c:dLbl>
              <c:idx val="55"/>
              <c:delete val="1"/>
              <c:extLst>
                <c:ext xmlns:c15="http://schemas.microsoft.com/office/drawing/2012/chart" uri="{CE6537A1-D6FC-4f65-9D91-7224C49458BB}"/>
                <c:ext xmlns:c16="http://schemas.microsoft.com/office/drawing/2014/chart" uri="{C3380CC4-5D6E-409C-BE32-E72D297353CC}">
                  <c16:uniqueId val="{0000003E-97E9-4AE1-85F4-3682B150A3DC}"/>
                </c:ext>
              </c:extLst>
            </c:dLbl>
            <c:dLbl>
              <c:idx val="56"/>
              <c:delete val="1"/>
              <c:extLst>
                <c:ext xmlns:c15="http://schemas.microsoft.com/office/drawing/2012/chart" uri="{CE6537A1-D6FC-4f65-9D91-7224C49458BB}"/>
                <c:ext xmlns:c16="http://schemas.microsoft.com/office/drawing/2014/chart" uri="{C3380CC4-5D6E-409C-BE32-E72D297353CC}">
                  <c16:uniqueId val="{0000003F-97E9-4AE1-85F4-3682B150A3DC}"/>
                </c:ext>
              </c:extLst>
            </c:dLbl>
            <c:dLbl>
              <c:idx val="57"/>
              <c:delete val="1"/>
              <c:extLst>
                <c:ext xmlns:c15="http://schemas.microsoft.com/office/drawing/2012/chart" uri="{CE6537A1-D6FC-4f65-9D91-7224C49458BB}"/>
                <c:ext xmlns:c16="http://schemas.microsoft.com/office/drawing/2014/chart" uri="{C3380CC4-5D6E-409C-BE32-E72D297353CC}">
                  <c16:uniqueId val="{00000040-97E9-4AE1-85F4-3682B150A3DC}"/>
                </c:ext>
              </c:extLst>
            </c:dLbl>
            <c:dLbl>
              <c:idx val="58"/>
              <c:delete val="1"/>
              <c:extLst>
                <c:ext xmlns:c15="http://schemas.microsoft.com/office/drawing/2012/chart" uri="{CE6537A1-D6FC-4f65-9D91-7224C49458BB}"/>
                <c:ext xmlns:c16="http://schemas.microsoft.com/office/drawing/2014/chart" uri="{C3380CC4-5D6E-409C-BE32-E72D297353CC}">
                  <c16:uniqueId val="{00000041-97E9-4AE1-85F4-3682B150A3DC}"/>
                </c:ext>
              </c:extLst>
            </c:dLbl>
            <c:dLbl>
              <c:idx val="59"/>
              <c:delete val="1"/>
              <c:extLst>
                <c:ext xmlns:c15="http://schemas.microsoft.com/office/drawing/2012/chart" uri="{CE6537A1-D6FC-4f65-9D91-7224C49458BB}"/>
                <c:ext xmlns:c16="http://schemas.microsoft.com/office/drawing/2014/chart" uri="{C3380CC4-5D6E-409C-BE32-E72D297353CC}">
                  <c16:uniqueId val="{00000042-97E9-4AE1-85F4-3682B150A3DC}"/>
                </c:ext>
              </c:extLst>
            </c:dLbl>
            <c:dLbl>
              <c:idx val="60"/>
              <c:delete val="1"/>
              <c:extLst>
                <c:ext xmlns:c15="http://schemas.microsoft.com/office/drawing/2012/chart" uri="{CE6537A1-D6FC-4f65-9D91-7224C49458BB}"/>
                <c:ext xmlns:c16="http://schemas.microsoft.com/office/drawing/2014/chart" uri="{C3380CC4-5D6E-409C-BE32-E72D297353CC}">
                  <c16:uniqueId val="{00000043-97E9-4AE1-85F4-3682B150A3DC}"/>
                </c:ext>
              </c:extLst>
            </c:dLbl>
            <c:dLbl>
              <c:idx val="61"/>
              <c:delete val="1"/>
              <c:extLst>
                <c:ext xmlns:c15="http://schemas.microsoft.com/office/drawing/2012/chart" uri="{CE6537A1-D6FC-4f65-9D91-7224C49458BB}"/>
                <c:ext xmlns:c16="http://schemas.microsoft.com/office/drawing/2014/chart" uri="{C3380CC4-5D6E-409C-BE32-E72D297353CC}">
                  <c16:uniqueId val="{00000044-97E9-4AE1-85F4-3682B150A3DC}"/>
                </c:ext>
              </c:extLst>
            </c:dLbl>
            <c:dLbl>
              <c:idx val="62"/>
              <c:delete val="1"/>
              <c:extLst>
                <c:ext xmlns:c15="http://schemas.microsoft.com/office/drawing/2012/chart" uri="{CE6537A1-D6FC-4f65-9D91-7224C49458BB}"/>
                <c:ext xmlns:c16="http://schemas.microsoft.com/office/drawing/2014/chart" uri="{C3380CC4-5D6E-409C-BE32-E72D297353CC}">
                  <c16:uniqueId val="{00000045-97E9-4AE1-85F4-3682B150A3DC}"/>
                </c:ext>
              </c:extLst>
            </c:dLbl>
            <c:dLbl>
              <c:idx val="63"/>
              <c:delete val="1"/>
              <c:extLst>
                <c:ext xmlns:c15="http://schemas.microsoft.com/office/drawing/2012/chart" uri="{CE6537A1-D6FC-4f65-9D91-7224C49458BB}"/>
                <c:ext xmlns:c16="http://schemas.microsoft.com/office/drawing/2014/chart" uri="{C3380CC4-5D6E-409C-BE32-E72D297353CC}">
                  <c16:uniqueId val="{00000046-97E9-4AE1-85F4-3682B150A3DC}"/>
                </c:ext>
              </c:extLst>
            </c:dLbl>
            <c:dLbl>
              <c:idx val="64"/>
              <c:delete val="1"/>
              <c:extLst>
                <c:ext xmlns:c15="http://schemas.microsoft.com/office/drawing/2012/chart" uri="{CE6537A1-D6FC-4f65-9D91-7224C49458BB}"/>
                <c:ext xmlns:c16="http://schemas.microsoft.com/office/drawing/2014/chart" uri="{C3380CC4-5D6E-409C-BE32-E72D297353CC}">
                  <c16:uniqueId val="{00000047-97E9-4AE1-85F4-3682B150A3DC}"/>
                </c:ext>
              </c:extLst>
            </c:dLbl>
            <c:dLbl>
              <c:idx val="65"/>
              <c:delete val="1"/>
              <c:extLst>
                <c:ext xmlns:c15="http://schemas.microsoft.com/office/drawing/2012/chart" uri="{CE6537A1-D6FC-4f65-9D91-7224C49458BB}"/>
                <c:ext xmlns:c16="http://schemas.microsoft.com/office/drawing/2014/chart" uri="{C3380CC4-5D6E-409C-BE32-E72D297353CC}">
                  <c16:uniqueId val="{00000048-97E9-4AE1-85F4-3682B150A3DC}"/>
                </c:ext>
              </c:extLst>
            </c:dLbl>
            <c:dLbl>
              <c:idx val="66"/>
              <c:delete val="1"/>
              <c:extLst>
                <c:ext xmlns:c15="http://schemas.microsoft.com/office/drawing/2012/chart" uri="{CE6537A1-D6FC-4f65-9D91-7224C49458BB}"/>
                <c:ext xmlns:c16="http://schemas.microsoft.com/office/drawing/2014/chart" uri="{C3380CC4-5D6E-409C-BE32-E72D297353CC}">
                  <c16:uniqueId val="{00000049-97E9-4AE1-85F4-3682B150A3DC}"/>
                </c:ext>
              </c:extLst>
            </c:dLbl>
            <c:dLbl>
              <c:idx val="67"/>
              <c:delete val="1"/>
              <c:extLst>
                <c:ext xmlns:c15="http://schemas.microsoft.com/office/drawing/2012/chart" uri="{CE6537A1-D6FC-4f65-9D91-7224C49458BB}"/>
                <c:ext xmlns:c16="http://schemas.microsoft.com/office/drawing/2014/chart" uri="{C3380CC4-5D6E-409C-BE32-E72D297353CC}">
                  <c16:uniqueId val="{0000004A-97E9-4AE1-85F4-3682B150A3DC}"/>
                </c:ext>
              </c:extLst>
            </c:dLbl>
            <c:dLbl>
              <c:idx val="68"/>
              <c:delete val="1"/>
              <c:extLst>
                <c:ext xmlns:c15="http://schemas.microsoft.com/office/drawing/2012/chart" uri="{CE6537A1-D6FC-4f65-9D91-7224C49458BB}"/>
                <c:ext xmlns:c16="http://schemas.microsoft.com/office/drawing/2014/chart" uri="{C3380CC4-5D6E-409C-BE32-E72D297353CC}">
                  <c16:uniqueId val="{0000004B-97E9-4AE1-85F4-3682B150A3DC}"/>
                </c:ext>
              </c:extLst>
            </c:dLbl>
            <c:dLbl>
              <c:idx val="69"/>
              <c:delete val="1"/>
              <c:extLst>
                <c:ext xmlns:c15="http://schemas.microsoft.com/office/drawing/2012/chart" uri="{CE6537A1-D6FC-4f65-9D91-7224C49458BB}"/>
                <c:ext xmlns:c16="http://schemas.microsoft.com/office/drawing/2014/chart" uri="{C3380CC4-5D6E-409C-BE32-E72D297353CC}">
                  <c16:uniqueId val="{0000004C-97E9-4AE1-85F4-3682B150A3DC}"/>
                </c:ext>
              </c:extLst>
            </c:dLbl>
            <c:dLbl>
              <c:idx val="70"/>
              <c:delete val="1"/>
              <c:extLst>
                <c:ext xmlns:c15="http://schemas.microsoft.com/office/drawing/2012/chart" uri="{CE6537A1-D6FC-4f65-9D91-7224C49458BB}"/>
                <c:ext xmlns:c16="http://schemas.microsoft.com/office/drawing/2014/chart" uri="{C3380CC4-5D6E-409C-BE32-E72D297353CC}">
                  <c16:uniqueId val="{0000004D-97E9-4AE1-85F4-3682B150A3DC}"/>
                </c:ext>
              </c:extLst>
            </c:dLbl>
            <c:dLbl>
              <c:idx val="71"/>
              <c:delete val="1"/>
              <c:extLst>
                <c:ext xmlns:c15="http://schemas.microsoft.com/office/drawing/2012/chart" uri="{CE6537A1-D6FC-4f65-9D91-7224C49458BB}"/>
                <c:ext xmlns:c16="http://schemas.microsoft.com/office/drawing/2014/chart" uri="{C3380CC4-5D6E-409C-BE32-E72D297353CC}">
                  <c16:uniqueId val="{0000004E-97E9-4AE1-85F4-3682B150A3DC}"/>
                </c:ext>
              </c:extLst>
            </c:dLbl>
            <c:dLbl>
              <c:idx val="72"/>
              <c:delete val="1"/>
              <c:extLst>
                <c:ext xmlns:c15="http://schemas.microsoft.com/office/drawing/2012/chart" uri="{CE6537A1-D6FC-4f65-9D91-7224C49458BB}"/>
                <c:ext xmlns:c16="http://schemas.microsoft.com/office/drawing/2014/chart" uri="{C3380CC4-5D6E-409C-BE32-E72D297353CC}">
                  <c16:uniqueId val="{0000004F-97E9-4AE1-85F4-3682B150A3DC}"/>
                </c:ext>
              </c:extLst>
            </c:dLbl>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'Contingency Analysis Chart'!$C$1:$CW$1</c:f>
              <c:numCache>
                <c:formatCode>m/d/yyyy</c:formatCode>
                <c:ptCount val="99"/>
                <c:pt idx="0">
                  <c:v>43952</c:v>
                </c:pt>
                <c:pt idx="1">
                  <c:v>43983</c:v>
                </c:pt>
                <c:pt idx="2">
                  <c:v>44013</c:v>
                </c:pt>
                <c:pt idx="3">
                  <c:v>44044</c:v>
                </c:pt>
                <c:pt idx="4">
                  <c:v>44075</c:v>
                </c:pt>
                <c:pt idx="5">
                  <c:v>44105</c:v>
                </c:pt>
                <c:pt idx="6">
                  <c:v>44136</c:v>
                </c:pt>
                <c:pt idx="7">
                  <c:v>44166</c:v>
                </c:pt>
                <c:pt idx="8">
                  <c:v>44197</c:v>
                </c:pt>
                <c:pt idx="9">
                  <c:v>44228</c:v>
                </c:pt>
                <c:pt idx="10">
                  <c:v>44256</c:v>
                </c:pt>
                <c:pt idx="11">
                  <c:v>44287</c:v>
                </c:pt>
                <c:pt idx="12">
                  <c:v>44317</c:v>
                </c:pt>
                <c:pt idx="13">
                  <c:v>44348</c:v>
                </c:pt>
                <c:pt idx="14">
                  <c:v>44378</c:v>
                </c:pt>
                <c:pt idx="15">
                  <c:v>44409</c:v>
                </c:pt>
                <c:pt idx="16">
                  <c:v>44440</c:v>
                </c:pt>
                <c:pt idx="17">
                  <c:v>44470</c:v>
                </c:pt>
                <c:pt idx="18">
                  <c:v>44501</c:v>
                </c:pt>
                <c:pt idx="19">
                  <c:v>44531</c:v>
                </c:pt>
                <c:pt idx="20">
                  <c:v>44562</c:v>
                </c:pt>
                <c:pt idx="21">
                  <c:v>44593</c:v>
                </c:pt>
                <c:pt idx="22">
                  <c:v>44621</c:v>
                </c:pt>
                <c:pt idx="23">
                  <c:v>44652</c:v>
                </c:pt>
                <c:pt idx="24">
                  <c:v>44682</c:v>
                </c:pt>
                <c:pt idx="25">
                  <c:v>44713</c:v>
                </c:pt>
                <c:pt idx="26">
                  <c:v>44743</c:v>
                </c:pt>
                <c:pt idx="27">
                  <c:v>44774</c:v>
                </c:pt>
                <c:pt idx="28">
                  <c:v>44805</c:v>
                </c:pt>
                <c:pt idx="29">
                  <c:v>44835</c:v>
                </c:pt>
                <c:pt idx="30">
                  <c:v>44866</c:v>
                </c:pt>
                <c:pt idx="31">
                  <c:v>44896</c:v>
                </c:pt>
                <c:pt idx="32">
                  <c:v>44927</c:v>
                </c:pt>
                <c:pt idx="33">
                  <c:v>44958</c:v>
                </c:pt>
                <c:pt idx="34">
                  <c:v>44986</c:v>
                </c:pt>
                <c:pt idx="35">
                  <c:v>45017</c:v>
                </c:pt>
                <c:pt idx="36">
                  <c:v>45047</c:v>
                </c:pt>
                <c:pt idx="37">
                  <c:v>45078</c:v>
                </c:pt>
                <c:pt idx="38">
                  <c:v>45108</c:v>
                </c:pt>
                <c:pt idx="39">
                  <c:v>45139</c:v>
                </c:pt>
                <c:pt idx="40">
                  <c:v>45170</c:v>
                </c:pt>
                <c:pt idx="41">
                  <c:v>45200</c:v>
                </c:pt>
                <c:pt idx="42">
                  <c:v>45231</c:v>
                </c:pt>
                <c:pt idx="43">
                  <c:v>45261</c:v>
                </c:pt>
                <c:pt idx="44">
                  <c:v>45292</c:v>
                </c:pt>
                <c:pt idx="45">
                  <c:v>45323</c:v>
                </c:pt>
                <c:pt idx="46">
                  <c:v>45352</c:v>
                </c:pt>
                <c:pt idx="47">
                  <c:v>45383</c:v>
                </c:pt>
                <c:pt idx="48">
                  <c:v>45413</c:v>
                </c:pt>
                <c:pt idx="49">
                  <c:v>45444</c:v>
                </c:pt>
                <c:pt idx="50">
                  <c:v>45474</c:v>
                </c:pt>
                <c:pt idx="51">
                  <c:v>45505</c:v>
                </c:pt>
                <c:pt idx="52">
                  <c:v>45536</c:v>
                </c:pt>
                <c:pt idx="53">
                  <c:v>45566</c:v>
                </c:pt>
                <c:pt idx="54">
                  <c:v>45597</c:v>
                </c:pt>
                <c:pt idx="55">
                  <c:v>45627</c:v>
                </c:pt>
                <c:pt idx="56">
                  <c:v>45658</c:v>
                </c:pt>
                <c:pt idx="57">
                  <c:v>45689</c:v>
                </c:pt>
                <c:pt idx="58">
                  <c:v>45717</c:v>
                </c:pt>
                <c:pt idx="59">
                  <c:v>45748</c:v>
                </c:pt>
                <c:pt idx="60">
                  <c:v>45778</c:v>
                </c:pt>
                <c:pt idx="61">
                  <c:v>45809</c:v>
                </c:pt>
                <c:pt idx="62">
                  <c:v>45839</c:v>
                </c:pt>
                <c:pt idx="63">
                  <c:v>45870</c:v>
                </c:pt>
                <c:pt idx="64">
                  <c:v>45901</c:v>
                </c:pt>
                <c:pt idx="65">
                  <c:v>45931</c:v>
                </c:pt>
                <c:pt idx="66">
                  <c:v>45962</c:v>
                </c:pt>
                <c:pt idx="67">
                  <c:v>45992</c:v>
                </c:pt>
                <c:pt idx="68">
                  <c:v>46023</c:v>
                </c:pt>
                <c:pt idx="69">
                  <c:v>46054</c:v>
                </c:pt>
                <c:pt idx="70">
                  <c:v>46082</c:v>
                </c:pt>
                <c:pt idx="71">
                  <c:v>46113</c:v>
                </c:pt>
                <c:pt idx="72">
                  <c:v>46143</c:v>
                </c:pt>
                <c:pt idx="73">
                  <c:v>46174</c:v>
                </c:pt>
                <c:pt idx="74">
                  <c:v>46204</c:v>
                </c:pt>
                <c:pt idx="75">
                  <c:v>46235</c:v>
                </c:pt>
                <c:pt idx="76">
                  <c:v>46266</c:v>
                </c:pt>
                <c:pt idx="77">
                  <c:v>46296</c:v>
                </c:pt>
                <c:pt idx="78">
                  <c:v>46327</c:v>
                </c:pt>
                <c:pt idx="79">
                  <c:v>46357</c:v>
                </c:pt>
                <c:pt idx="80">
                  <c:v>46388</c:v>
                </c:pt>
                <c:pt idx="81">
                  <c:v>46419</c:v>
                </c:pt>
                <c:pt idx="82">
                  <c:v>46447</c:v>
                </c:pt>
                <c:pt idx="83">
                  <c:v>46478</c:v>
                </c:pt>
                <c:pt idx="84">
                  <c:v>46508</c:v>
                </c:pt>
                <c:pt idx="85">
                  <c:v>46539</c:v>
                </c:pt>
                <c:pt idx="86">
                  <c:v>46569</c:v>
                </c:pt>
                <c:pt idx="87">
                  <c:v>46600</c:v>
                </c:pt>
                <c:pt idx="88">
                  <c:v>46631</c:v>
                </c:pt>
                <c:pt idx="89">
                  <c:v>46661</c:v>
                </c:pt>
                <c:pt idx="90">
                  <c:v>46692</c:v>
                </c:pt>
                <c:pt idx="91">
                  <c:v>46722</c:v>
                </c:pt>
                <c:pt idx="92">
                  <c:v>46753</c:v>
                </c:pt>
                <c:pt idx="93">
                  <c:v>46784</c:v>
                </c:pt>
                <c:pt idx="94">
                  <c:v>46813</c:v>
                </c:pt>
                <c:pt idx="95">
                  <c:v>46844</c:v>
                </c:pt>
                <c:pt idx="96">
                  <c:v>46874</c:v>
                </c:pt>
                <c:pt idx="97">
                  <c:v>46905</c:v>
                </c:pt>
                <c:pt idx="98">
                  <c:v>46935</c:v>
                </c:pt>
              </c:numCache>
            </c:numRef>
          </c:cat>
          <c:val>
            <c:numRef>
              <c:f>'Contingency Analysis Chart'!$C$4:$CW$4</c:f>
              <c:numCache>
                <c:formatCode>General</c:formatCode>
                <c:ptCount val="99"/>
                <c:pt idx="12" formatCode="_(&quot;$&quot;* #,##0_);_(&quot;$&quot;* \(#,##0\);_(&quot;$&quot;* &quot;-&quot;??_);_(@_)">
                  <c:v>48600000</c:v>
                </c:pt>
                <c:pt idx="13" formatCode="_(&quot;$&quot;* #,##0_);_(&quot;$&quot;* \(#,##0\);_(&quot;$&quot;* &quot;-&quot;??_);_(@_)">
                  <c:v>47385580.785759069</c:v>
                </c:pt>
                <c:pt idx="14" formatCode="_(&quot;$&quot;* #,##0_);_(&quot;$&quot;* \(#,##0\);_(&quot;$&quot;* &quot;-&quot;??_);_(@_)">
                  <c:v>45923714.933231935</c:v>
                </c:pt>
                <c:pt idx="15" formatCode="_(&quot;$&quot;* #,##0_);_(&quot;$&quot;* \(#,##0\);_(&quot;$&quot;* &quot;-&quot;??_);_(@_)">
                  <c:v>44797104.294758275</c:v>
                </c:pt>
                <c:pt idx="16" formatCode="_(&quot;$&quot;* #,##0_);_(&quot;$&quot;* \(#,##0\);_(&quot;$&quot;* &quot;-&quot;??_);_(@_)">
                  <c:v>43532712.72100243</c:v>
                </c:pt>
                <c:pt idx="17" formatCode="_(&quot;$&quot;* #,##0_);_(&quot;$&quot;* \(#,##0\);_(&quot;$&quot;* &quot;-&quot;??_);_(@_)">
                  <c:v>42343381.736005977</c:v>
                </c:pt>
                <c:pt idx="18" formatCode="_(&quot;$&quot;* #,##0_);_(&quot;$&quot;* \(#,##0\);_(&quot;$&quot;* &quot;-&quot;??_);_(@_)">
                  <c:v>41531169.087451838</c:v>
                </c:pt>
                <c:pt idx="19" formatCode="_(&quot;$&quot;* #,##0_);_(&quot;$&quot;* \(#,##0\);_(&quot;$&quot;* &quot;-&quot;??_);_(@_)">
                  <c:v>40610197.400809705</c:v>
                </c:pt>
                <c:pt idx="20" formatCode="_(&quot;$&quot;* #,##0_);_(&quot;$&quot;* \(#,##0\);_(&quot;$&quot;* &quot;-&quot;??_);_(@_)">
                  <c:v>39634190.481201664</c:v>
                </c:pt>
                <c:pt idx="21" formatCode="_(&quot;$&quot;* #,##0_);_(&quot;$&quot;* \(#,##0\);_(&quot;$&quot;* &quot;-&quot;??_);_(@_)">
                  <c:v>38594807.265551738</c:v>
                </c:pt>
                <c:pt idx="22" formatCode="_(&quot;$&quot;* #,##0_);_(&quot;$&quot;* \(#,##0\);_(&quot;$&quot;* &quot;-&quot;??_);_(@_)">
                  <c:v>37744590.678094685</c:v>
                </c:pt>
                <c:pt idx="23" formatCode="_(&quot;$&quot;* #,##0_);_(&quot;$&quot;* \(#,##0\);_(&quot;$&quot;* &quot;-&quot;??_);_(@_)">
                  <c:v>36639187.14716588</c:v>
                </c:pt>
                <c:pt idx="24" formatCode="_(&quot;$&quot;* #,##0_);_(&quot;$&quot;* \(#,##0\);_(&quot;$&quot;* &quot;-&quot;??_);_(@_)">
                  <c:v>35694051.281528115</c:v>
                </c:pt>
                <c:pt idx="25" formatCode="_(&quot;$&quot;* #,##0_);_(&quot;$&quot;* \(#,##0\);_(&quot;$&quot;* &quot;-&quot;??_);_(@_)">
                  <c:v>34877157.133734763</c:v>
                </c:pt>
                <c:pt idx="26" formatCode="_(&quot;$&quot;* #,##0_);_(&quot;$&quot;* \(#,##0\);_(&quot;$&quot;* &quot;-&quot;??_);_(@_)">
                  <c:v>34038863.852647223</c:v>
                </c:pt>
                <c:pt idx="27" formatCode="_(&quot;$&quot;* #,##0_);_(&quot;$&quot;* \(#,##0\);_(&quot;$&quot;* &quot;-&quot;??_);_(@_)">
                  <c:v>33342239.721406799</c:v>
                </c:pt>
                <c:pt idx="28" formatCode="_(&quot;$&quot;* #,##0_);_(&quot;$&quot;* \(#,##0\);_(&quot;$&quot;* &quot;-&quot;??_);_(@_)">
                  <c:v>32472791.873012304</c:v>
                </c:pt>
                <c:pt idx="29" formatCode="_(&quot;$&quot;* #,##0_);_(&quot;$&quot;* \(#,##0\);_(&quot;$&quot;* &quot;-&quot;??_);_(@_)">
                  <c:v>31930787.485384554</c:v>
                </c:pt>
                <c:pt idx="30" formatCode="_(&quot;$&quot;* #,##0_);_(&quot;$&quot;* \(#,##0\);_(&quot;$&quot;* &quot;-&quot;??_);_(@_)">
                  <c:v>31450921.647481807</c:v>
                </c:pt>
                <c:pt idx="31" formatCode="_(&quot;$&quot;* #,##0_);_(&quot;$&quot;* \(#,##0\);_(&quot;$&quot;* &quot;-&quot;??_);_(@_)">
                  <c:v>30782451.678968586</c:v>
                </c:pt>
                <c:pt idx="32" formatCode="_(&quot;$&quot;* #,##0_);_(&quot;$&quot;* \(#,##0\);_(&quot;$&quot;* &quot;-&quot;??_);_(@_)">
                  <c:v>30453933.227190711</c:v>
                </c:pt>
                <c:pt idx="33" formatCode="_(&quot;$&quot;* #,##0_);_(&quot;$&quot;* \(#,##0\);_(&quot;$&quot;* &quot;-&quot;??_);_(@_)">
                  <c:v>30073349.271941207</c:v>
                </c:pt>
                <c:pt idx="34" formatCode="_(&quot;$&quot;* #,##0_);_(&quot;$&quot;* \(#,##0\);_(&quot;$&quot;* &quot;-&quot;??_);_(@_)">
                  <c:v>29405181.574586421</c:v>
                </c:pt>
                <c:pt idx="35" formatCode="_(&quot;$&quot;* #,##0_);_(&quot;$&quot;* \(#,##0\);_(&quot;$&quot;* &quot;-&quot;??_);_(@_)">
                  <c:v>28832249.612033654</c:v>
                </c:pt>
                <c:pt idx="36" formatCode="_(&quot;$&quot;* #,##0_);_(&quot;$&quot;* \(#,##0\);_(&quot;$&quot;* &quot;-&quot;??_);_(@_)">
                  <c:v>28328295.669164803</c:v>
                </c:pt>
                <c:pt idx="37" formatCode="_(&quot;$&quot;* #,##0_);_(&quot;$&quot;* \(#,##0\);_(&quot;$&quot;* &quot;-&quot;??_);_(@_)">
                  <c:v>27890366.508724798</c:v>
                </c:pt>
                <c:pt idx="38" formatCode="_(&quot;$&quot;* #,##0_);_(&quot;$&quot;* \(#,##0\);_(&quot;$&quot;* &quot;-&quot;??_);_(@_)">
                  <c:v>27489383.093392845</c:v>
                </c:pt>
                <c:pt idx="39" formatCode="_(&quot;$&quot;* #,##0_);_(&quot;$&quot;* \(#,##0\);_(&quot;$&quot;* &quot;-&quot;??_);_(@_)">
                  <c:v>26887225.765780594</c:v>
                </c:pt>
                <c:pt idx="40" formatCode="_(&quot;$&quot;* #,##0_);_(&quot;$&quot;* \(#,##0\);_(&quot;$&quot;* &quot;-&quot;??_);_(@_)">
                  <c:v>26645205.003288712</c:v>
                </c:pt>
                <c:pt idx="41" formatCode="_(&quot;$&quot;* #,##0_);_(&quot;$&quot;* \(#,##0\);_(&quot;$&quot;* &quot;-&quot;??_);_(@_)">
                  <c:v>26498098.636229295</c:v>
                </c:pt>
                <c:pt idx="42" formatCode="_(&quot;$&quot;* #,##0_);_(&quot;$&quot;* \(#,##0\);_(&quot;$&quot;* &quot;-&quot;??_);_(@_)">
                  <c:v>26236997.616881106</c:v>
                </c:pt>
                <c:pt idx="43" formatCode="_(&quot;$&quot;* #,##0_);_(&quot;$&quot;* \(#,##0\);_(&quot;$&quot;* &quot;-&quot;??_);_(@_)">
                  <c:v>26147451.752919514</c:v>
                </c:pt>
                <c:pt idx="44" formatCode="_(&quot;$&quot;* #,##0_);_(&quot;$&quot;* \(#,##0\);_(&quot;$&quot;* &quot;-&quot;??_);_(@_)">
                  <c:v>26012917.393557698</c:v>
                </c:pt>
                <c:pt idx="45" formatCode="_(&quot;$&quot;* #,##0_);_(&quot;$&quot;* \(#,##0\);_(&quot;$&quot;* &quot;-&quot;??_);_(@_)">
                  <c:v>25925445.532189347</c:v>
                </c:pt>
                <c:pt idx="46" formatCode="_(&quot;$&quot;* #,##0_);_(&quot;$&quot;* \(#,##0\);_(&quot;$&quot;* &quot;-&quot;??_);_(@_)">
                  <c:v>25853348.863544971</c:v>
                </c:pt>
                <c:pt idx="47" formatCode="_(&quot;$&quot;* #,##0_);_(&quot;$&quot;* \(#,##0\);_(&quot;$&quot;* &quot;-&quot;??_);_(@_)">
                  <c:v>25740381.968490321</c:v>
                </c:pt>
                <c:pt idx="48" formatCode="_(&quot;$&quot;* #,##0_);_(&quot;$&quot;* \(#,##0\);_(&quot;$&quot;* &quot;-&quot;??_);_(@_)">
                  <c:v>25611744.276372049</c:v>
                </c:pt>
                <c:pt idx="49" formatCode="_(&quot;$&quot;* #,##0_);_(&quot;$&quot;* \(#,##0\);_(&quot;$&quot;* &quot;-&quot;??_);_(@_)">
                  <c:v>25288950.014796376</c:v>
                </c:pt>
                <c:pt idx="50" formatCode="_(&quot;$&quot;* #,##0_);_(&quot;$&quot;* \(#,##0\);_(&quot;$&quot;* &quot;-&quot;??_);_(@_)">
                  <c:v>25204560.233003221</c:v>
                </c:pt>
                <c:pt idx="51" formatCode="_(&quot;$&quot;* #,##0_);_(&quot;$&quot;* \(#,##0\);_(&quot;$&quot;* &quot;-&quot;??_);_(@_)">
                  <c:v>25139108.088030115</c:v>
                </c:pt>
                <c:pt idx="52" formatCode="_(&quot;$&quot;* #,##0_);_(&quot;$&quot;* \(#,##0\);_(&quot;$&quot;* &quot;-&quot;??_);_(@_)">
                  <c:v>25074553.22786735</c:v>
                </c:pt>
                <c:pt idx="53" formatCode="_(&quot;$&quot;* #,##0_);_(&quot;$&quot;* \(#,##0\);_(&quot;$&quot;* &quot;-&quot;??_);_(@_)">
                  <c:v>25014266.180286769</c:v>
                </c:pt>
                <c:pt idx="54" formatCode="_(&quot;$&quot;* #,##0_);_(&quot;$&quot;* \(#,##0\);_(&quot;$&quot;* &quot;-&quot;??_);_(@_)">
                  <c:v>24963762.389384668</c:v>
                </c:pt>
                <c:pt idx="55" formatCode="_(&quot;$&quot;* #,##0_);_(&quot;$&quot;* \(#,##0\);_(&quot;$&quot;* &quot;-&quot;??_);_(@_)">
                  <c:v>22849316.606283236</c:v>
                </c:pt>
                <c:pt idx="56" formatCode="_(&quot;$&quot;* #,##0_);_(&quot;$&quot;* \(#,##0\);_(&quot;$&quot;* &quot;-&quot;??_);_(@_)">
                  <c:v>22818284.207659028</c:v>
                </c:pt>
                <c:pt idx="57" formatCode="_(&quot;$&quot;* #,##0_);_(&quot;$&quot;* \(#,##0\);_(&quot;$&quot;* &quot;-&quot;??_);_(@_)">
                  <c:v>22783622.776718348</c:v>
                </c:pt>
                <c:pt idx="58" formatCode="_(&quot;$&quot;* #,##0_);_(&quot;$&quot;* \(#,##0\);_(&quot;$&quot;* &quot;-&quot;??_);_(@_)">
                  <c:v>5065700.8903888511</c:v>
                </c:pt>
                <c:pt idx="59" formatCode="_(&quot;$&quot;* #,##0_);_(&quot;$&quot;* \(#,##0\);_(&quot;$&quot;* &quot;-&quot;??_);_(@_)">
                  <c:v>559729.09307909582</c:v>
                </c:pt>
                <c:pt idx="60" formatCode="_(&quot;$&quot;* #,##0_);_(&quot;$&quot;* \(#,##0\);_(&quot;$&quot;* &quot;-&quot;??_);_(@_)">
                  <c:v>559729.09307909582</c:v>
                </c:pt>
                <c:pt idx="61" formatCode="_(&quot;$&quot;* #,##0_);_(&quot;$&quot;* \(#,##0\);_(&quot;$&quot;* &quot;-&quot;??_);_(@_)">
                  <c:v>559729.09307909582</c:v>
                </c:pt>
                <c:pt idx="62" formatCode="_(&quot;$&quot;* #,##0_);_(&quot;$&quot;* \(#,##0\);_(&quot;$&quot;* &quot;-&quot;??_);_(@_)">
                  <c:v>559729.09307909582</c:v>
                </c:pt>
                <c:pt idx="63" formatCode="_(&quot;$&quot;* #,##0_);_(&quot;$&quot;* \(#,##0\);_(&quot;$&quot;* &quot;-&quot;??_);_(@_)">
                  <c:v>559729.09307909582</c:v>
                </c:pt>
                <c:pt idx="64" formatCode="_(&quot;$&quot;* #,##0_);_(&quot;$&quot;* \(#,##0\);_(&quot;$&quot;* &quot;-&quot;??_);_(@_)">
                  <c:v>559729.09307909582</c:v>
                </c:pt>
                <c:pt idx="65" formatCode="_(&quot;$&quot;* #,##0_);_(&quot;$&quot;* \(#,##0\);_(&quot;$&quot;* &quot;-&quot;??_);_(@_)">
                  <c:v>559729.09307909582</c:v>
                </c:pt>
                <c:pt idx="66" formatCode="_(&quot;$&quot;* #,##0_);_(&quot;$&quot;* \(#,##0\);_(&quot;$&quot;* &quot;-&quot;??_);_(@_)">
                  <c:v>559729.09307909582</c:v>
                </c:pt>
                <c:pt idx="67" formatCode="_(&quot;$&quot;* #,##0_);_(&quot;$&quot;* \(#,##0\);_(&quot;$&quot;* &quot;-&quot;??_);_(@_)">
                  <c:v>559729.09307909582</c:v>
                </c:pt>
                <c:pt idx="68" formatCode="_(&quot;$&quot;* #,##0_);_(&quot;$&quot;* \(#,##0\);_(&quot;$&quot;* &quot;-&quot;??_);_(@_)">
                  <c:v>559729.09307909582</c:v>
                </c:pt>
                <c:pt idx="69" formatCode="_(&quot;$&quot;* #,##0_);_(&quot;$&quot;* \(#,##0\);_(&quot;$&quot;* &quot;-&quot;??_);_(@_)">
                  <c:v>559729.09307909582</c:v>
                </c:pt>
                <c:pt idx="70" formatCode="_(&quot;$&quot;* #,##0_);_(&quot;$&quot;* \(#,##0\);_(&quot;$&quot;* &quot;-&quot;??_);_(@_)">
                  <c:v>559729.09307909582</c:v>
                </c:pt>
                <c:pt idx="71" formatCode="_(&quot;$&quot;* #,##0_);_(&quot;$&quot;* \(#,##0\);_(&quot;$&quot;* &quot;-&quot;??_);_(@_)">
                  <c:v>559729.09307909582</c:v>
                </c:pt>
                <c:pt idx="72" formatCode="_(&quot;$&quot;* #,##0_);_(&quot;$&quot;* \(#,##0\);_(&quot;$&quot;* &quot;-&quot;??_);_(@_)">
                  <c:v>559729.09307909582</c:v>
                </c:pt>
                <c:pt idx="73" formatCode="_(&quot;$&quot;* #,##0_);_(&quot;$&quot;* \(#,##0\);_(&quot;$&quot;* &quot;-&quot;??_);_(@_)">
                  <c:v>559729.09307909582</c:v>
                </c:pt>
                <c:pt idx="74" formatCode="_(&quot;$&quot;* #,##0_);_(&quot;$&quot;* \(#,##0\);_(&quot;$&quot;* &quot;-&quot;??_);_(@_)">
                  <c:v>559729.09307909582</c:v>
                </c:pt>
                <c:pt idx="75" formatCode="_(&quot;$&quot;* #,##0_);_(&quot;$&quot;* \(#,##0\);_(&quot;$&quot;* &quot;-&quot;??_);_(@_)">
                  <c:v>559729.09307909582</c:v>
                </c:pt>
                <c:pt idx="76" formatCode="_(&quot;$&quot;* #,##0_);_(&quot;$&quot;* \(#,##0\);_(&quot;$&quot;* &quot;-&quot;??_);_(@_)">
                  <c:v>559729.09307909582</c:v>
                </c:pt>
                <c:pt idx="77" formatCode="_(&quot;$&quot;* #,##0_);_(&quot;$&quot;* \(#,##0\);_(&quot;$&quot;* &quot;-&quot;??_);_(@_)">
                  <c:v>559729.09307909582</c:v>
                </c:pt>
                <c:pt idx="78" formatCode="_(&quot;$&quot;* #,##0_);_(&quot;$&quot;* \(#,##0\);_(&quot;$&quot;* &quot;-&quot;??_);_(@_)">
                  <c:v>559729.09307909582</c:v>
                </c:pt>
                <c:pt idx="79" formatCode="_(&quot;$&quot;* #,##0_);_(&quot;$&quot;* \(#,##0\);_(&quot;$&quot;* &quot;-&quot;??_);_(@_)">
                  <c:v>559729.09307909582</c:v>
                </c:pt>
                <c:pt idx="80" formatCode="_(&quot;$&quot;* #,##0_);_(&quot;$&quot;* \(#,##0\);_(&quot;$&quot;* &quot;-&quot;??_);_(@_)">
                  <c:v>559729.09307909582</c:v>
                </c:pt>
                <c:pt idx="81" formatCode="_(&quot;$&quot;* #,##0_);_(&quot;$&quot;* \(#,##0\);_(&quot;$&quot;* &quot;-&quot;??_);_(@_)">
                  <c:v>559729.09307909582</c:v>
                </c:pt>
                <c:pt idx="82" formatCode="_(&quot;$&quot;* #,##0_);_(&quot;$&quot;* \(#,##0\);_(&quot;$&quot;* &quot;-&quot;??_);_(@_)">
                  <c:v>559729.09307909582</c:v>
                </c:pt>
                <c:pt idx="83" formatCode="_(&quot;$&quot;* #,##0_);_(&quot;$&quot;* \(#,##0\);_(&quot;$&quot;* &quot;-&quot;??_);_(@_)">
                  <c:v>559729.09307909582</c:v>
                </c:pt>
                <c:pt idx="84" formatCode="_(&quot;$&quot;* #,##0_);_(&quot;$&quot;* \(#,##0\);_(&quot;$&quot;* &quot;-&quot;??_);_(@_)">
                  <c:v>559729.09307909582</c:v>
                </c:pt>
                <c:pt idx="85" formatCode="_(&quot;$&quot;* #,##0_);_(&quot;$&quot;* \(#,##0\);_(&quot;$&quot;* &quot;-&quot;??_);_(@_)">
                  <c:v>559729.09307909582</c:v>
                </c:pt>
                <c:pt idx="86" formatCode="_(&quot;$&quot;* #,##0_);_(&quot;$&quot;* \(#,##0\);_(&quot;$&quot;* &quot;-&quot;??_);_(@_)">
                  <c:v>559729.09307909582</c:v>
                </c:pt>
                <c:pt idx="87" formatCode="_(&quot;$&quot;* #,##0_);_(&quot;$&quot;* \(#,##0\);_(&quot;$&quot;* &quot;-&quot;??_);_(@_)">
                  <c:v>559729.09307909582</c:v>
                </c:pt>
                <c:pt idx="88" formatCode="_(&quot;$&quot;* #,##0_);_(&quot;$&quot;* \(#,##0\);_(&quot;$&quot;* &quot;-&quot;??_);_(@_)">
                  <c:v>559729.09307909582</c:v>
                </c:pt>
                <c:pt idx="89" formatCode="_(&quot;$&quot;* #,##0_);_(&quot;$&quot;* \(#,##0\);_(&quot;$&quot;* &quot;-&quot;??_);_(@_)">
                  <c:v>559729.09307909582</c:v>
                </c:pt>
                <c:pt idx="90" formatCode="_(&quot;$&quot;* #,##0_);_(&quot;$&quot;* \(#,##0\);_(&quot;$&quot;* &quot;-&quot;??_);_(@_)">
                  <c:v>559729.09307909582</c:v>
                </c:pt>
                <c:pt idx="91" formatCode="_(&quot;$&quot;* #,##0_);_(&quot;$&quot;* \(#,##0\);_(&quot;$&quot;* &quot;-&quot;??_);_(@_)">
                  <c:v>559729.09307909582</c:v>
                </c:pt>
                <c:pt idx="92" formatCode="_(&quot;$&quot;* #,##0_);_(&quot;$&quot;* \(#,##0\);_(&quot;$&quot;* &quot;-&quot;??_);_(@_)">
                  <c:v>559729.09307909582</c:v>
                </c:pt>
                <c:pt idx="93" formatCode="_(&quot;$&quot;* #,##0_);_(&quot;$&quot;* \(#,##0\);_(&quot;$&quot;* &quot;-&quot;??_);_(@_)">
                  <c:v>559729.09307909582</c:v>
                </c:pt>
                <c:pt idx="94" formatCode="_(&quot;$&quot;* #,##0_);_(&quot;$&quot;* \(#,##0\);_(&quot;$&quot;* &quot;-&quot;??_);_(@_)">
                  <c:v>559729.09307909582</c:v>
                </c:pt>
                <c:pt idx="95" formatCode="_(&quot;$&quot;* #,##0_);_(&quot;$&quot;* \(#,##0\);_(&quot;$&quot;* &quot;-&quot;??_);_(@_)">
                  <c:v>559729.09307909582</c:v>
                </c:pt>
                <c:pt idx="96" formatCode="_(&quot;$&quot;* #,##0_);_(&quot;$&quot;* \(#,##0\);_(&quot;$&quot;* &quot;-&quot;??_);_(@_)">
                  <c:v>559729.09307909582</c:v>
                </c:pt>
                <c:pt idx="97" formatCode="_(&quot;$&quot;* #,##0_);_(&quot;$&quot;* \(#,##0\);_(&quot;$&quot;* &quot;-&quot;??_);_(@_)">
                  <c:v>559729.09307909582</c:v>
                </c:pt>
                <c:pt idx="98" formatCode="_(&quot;$&quot;* #,##0_);_(&quot;$&quot;* \(#,##0\);_(&quot;$&quot;* &quot;-&quot;??_);_(@_)">
                  <c:v>559729.09307909582</c:v>
                </c:pt>
              </c:numCache>
            </c:numRef>
          </c:val>
          <c:smooth val="0"/>
          <c:extLst>
            <c:ext xmlns:c16="http://schemas.microsoft.com/office/drawing/2014/chart" uri="{C3380CC4-5D6E-409C-BE32-E72D297353CC}">
              <c16:uniqueId val="{00000050-97E9-4AE1-85F4-3682B150A3DC}"/>
            </c:ext>
          </c:extLst>
        </c:ser>
        <c:ser>
          <c:idx val="4"/>
          <c:order val="3"/>
          <c:tx>
            <c:strRef>
              <c:f>'Contingency Analysis Chart'!$A$5:$B$5</c:f>
              <c:strCache>
                <c:ptCount val="2"/>
                <c:pt idx="0">
                  <c:v>Project Contingency</c:v>
                </c:pt>
              </c:strCache>
            </c:strRef>
          </c:tx>
          <c:spPr>
            <a:ln w="28575" cap="rnd">
              <a:solidFill>
                <a:srgbClr val="00B05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51-97E9-4AE1-85F4-3682B150A3DC}"/>
                </c:ext>
              </c:extLst>
            </c:dLbl>
            <c:dLbl>
              <c:idx val="1"/>
              <c:delete val="1"/>
              <c:extLst>
                <c:ext xmlns:c15="http://schemas.microsoft.com/office/drawing/2012/chart" uri="{CE6537A1-D6FC-4f65-9D91-7224C49458BB}"/>
                <c:ext xmlns:c16="http://schemas.microsoft.com/office/drawing/2014/chart" uri="{C3380CC4-5D6E-409C-BE32-E72D297353CC}">
                  <c16:uniqueId val="{00000052-97E9-4AE1-85F4-3682B150A3DC}"/>
                </c:ext>
              </c:extLst>
            </c:dLbl>
            <c:dLbl>
              <c:idx val="2"/>
              <c:delete val="1"/>
              <c:extLst>
                <c:ext xmlns:c15="http://schemas.microsoft.com/office/drawing/2012/chart" uri="{CE6537A1-D6FC-4f65-9D91-7224C49458BB}"/>
                <c:ext xmlns:c16="http://schemas.microsoft.com/office/drawing/2014/chart" uri="{C3380CC4-5D6E-409C-BE32-E72D297353CC}">
                  <c16:uniqueId val="{00000053-97E9-4AE1-85F4-3682B150A3DC}"/>
                </c:ext>
              </c:extLst>
            </c:dLbl>
            <c:dLbl>
              <c:idx val="3"/>
              <c:delete val="1"/>
              <c:extLst>
                <c:ext xmlns:c15="http://schemas.microsoft.com/office/drawing/2012/chart" uri="{CE6537A1-D6FC-4f65-9D91-7224C49458BB}"/>
                <c:ext xmlns:c16="http://schemas.microsoft.com/office/drawing/2014/chart" uri="{C3380CC4-5D6E-409C-BE32-E72D297353CC}">
                  <c16:uniqueId val="{00000054-97E9-4AE1-85F4-3682B150A3DC}"/>
                </c:ext>
              </c:extLst>
            </c:dLbl>
            <c:dLbl>
              <c:idx val="4"/>
              <c:delete val="1"/>
              <c:extLst>
                <c:ext xmlns:c15="http://schemas.microsoft.com/office/drawing/2012/chart" uri="{CE6537A1-D6FC-4f65-9D91-7224C49458BB}"/>
                <c:ext xmlns:c16="http://schemas.microsoft.com/office/drawing/2014/chart" uri="{C3380CC4-5D6E-409C-BE32-E72D297353CC}">
                  <c16:uniqueId val="{00000055-97E9-4AE1-85F4-3682B150A3DC}"/>
                </c:ext>
              </c:extLst>
            </c:dLbl>
            <c:dLbl>
              <c:idx val="5"/>
              <c:delete val="1"/>
              <c:extLst>
                <c:ext xmlns:c15="http://schemas.microsoft.com/office/drawing/2012/chart" uri="{CE6537A1-D6FC-4f65-9D91-7224C49458BB}"/>
                <c:ext xmlns:c16="http://schemas.microsoft.com/office/drawing/2014/chart" uri="{C3380CC4-5D6E-409C-BE32-E72D297353CC}">
                  <c16:uniqueId val="{00000056-97E9-4AE1-85F4-3682B150A3DC}"/>
                </c:ext>
              </c:extLst>
            </c:dLbl>
            <c:dLbl>
              <c:idx val="6"/>
              <c:delete val="1"/>
              <c:extLst>
                <c:ext xmlns:c15="http://schemas.microsoft.com/office/drawing/2012/chart" uri="{CE6537A1-D6FC-4f65-9D91-7224C49458BB}"/>
                <c:ext xmlns:c16="http://schemas.microsoft.com/office/drawing/2014/chart" uri="{C3380CC4-5D6E-409C-BE32-E72D297353CC}">
                  <c16:uniqueId val="{00000057-97E9-4AE1-85F4-3682B150A3DC}"/>
                </c:ext>
              </c:extLst>
            </c:dLbl>
            <c:dLbl>
              <c:idx val="7"/>
              <c:delete val="1"/>
              <c:extLst>
                <c:ext xmlns:c15="http://schemas.microsoft.com/office/drawing/2012/chart" uri="{CE6537A1-D6FC-4f65-9D91-7224C49458BB}"/>
                <c:ext xmlns:c16="http://schemas.microsoft.com/office/drawing/2014/chart" uri="{C3380CC4-5D6E-409C-BE32-E72D297353CC}">
                  <c16:uniqueId val="{00000058-97E9-4AE1-85F4-3682B150A3DC}"/>
                </c:ext>
              </c:extLst>
            </c:dLbl>
            <c:dLbl>
              <c:idx val="8"/>
              <c:delete val="1"/>
              <c:extLst>
                <c:ext xmlns:c15="http://schemas.microsoft.com/office/drawing/2012/chart" uri="{CE6537A1-D6FC-4f65-9D91-7224C49458BB}"/>
                <c:ext xmlns:c16="http://schemas.microsoft.com/office/drawing/2014/chart" uri="{C3380CC4-5D6E-409C-BE32-E72D297353CC}">
                  <c16:uniqueId val="{00000059-97E9-4AE1-85F4-3682B150A3DC}"/>
                </c:ext>
              </c:extLst>
            </c:dLbl>
            <c:dLbl>
              <c:idx val="9"/>
              <c:delete val="1"/>
              <c:extLst>
                <c:ext xmlns:c15="http://schemas.microsoft.com/office/drawing/2012/chart" uri="{CE6537A1-D6FC-4f65-9D91-7224C49458BB}"/>
                <c:ext xmlns:c16="http://schemas.microsoft.com/office/drawing/2014/chart" uri="{C3380CC4-5D6E-409C-BE32-E72D297353CC}">
                  <c16:uniqueId val="{0000005A-97E9-4AE1-85F4-3682B150A3DC}"/>
                </c:ext>
              </c:extLst>
            </c:dLbl>
            <c:dLbl>
              <c:idx val="10"/>
              <c:delete val="1"/>
              <c:extLst>
                <c:ext xmlns:c15="http://schemas.microsoft.com/office/drawing/2012/chart" uri="{CE6537A1-D6FC-4f65-9D91-7224C49458BB}"/>
                <c:ext xmlns:c16="http://schemas.microsoft.com/office/drawing/2014/chart" uri="{C3380CC4-5D6E-409C-BE32-E72D297353CC}">
                  <c16:uniqueId val="{0000005B-97E9-4AE1-85F4-3682B150A3DC}"/>
                </c:ext>
              </c:extLst>
            </c:dLbl>
            <c:dLbl>
              <c:idx val="11"/>
              <c:delete val="1"/>
              <c:extLst>
                <c:ext xmlns:c15="http://schemas.microsoft.com/office/drawing/2012/chart" uri="{CE6537A1-D6FC-4f65-9D91-7224C49458BB}"/>
                <c:ext xmlns:c16="http://schemas.microsoft.com/office/drawing/2014/chart" uri="{C3380CC4-5D6E-409C-BE32-E72D297353CC}">
                  <c16:uniqueId val="{0000005C-97E9-4AE1-85F4-3682B150A3DC}"/>
                </c:ext>
              </c:extLst>
            </c:dLbl>
            <c:dLbl>
              <c:idx val="12"/>
              <c:layout>
                <c:manualLayout>
                  <c:x val="-3.4559367721401198E-3"/>
                  <c:y val="-1.6332245717222211E-2"/>
                </c:manualLayout>
              </c:layout>
              <c:spPr>
                <a:noFill/>
                <a:ln w="25400">
                  <a:noFill/>
                </a:ln>
              </c:spPr>
              <c:txPr>
                <a:bodyPr wrap="square" lIns="38100" tIns="19050" rIns="38100" bIns="19050" anchor="ctr">
                  <a:spAutoFit/>
                </a:bodyPr>
                <a:lstStyle/>
                <a:p>
                  <a:pPr>
                    <a:defRPr b="1">
                      <a:solidFill>
                        <a:srgbClr val="00B050"/>
                      </a:solidFill>
                    </a:defRPr>
                  </a:pPr>
                  <a:endParaRPr lang="en-US"/>
                </a:p>
              </c:txPr>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5D-97E9-4AE1-85F4-3682B150A3DC}"/>
                </c:ext>
              </c:extLst>
            </c:dLbl>
            <c:dLbl>
              <c:idx val="18"/>
              <c:layout>
                <c:manualLayout>
                  <c:x val="-3.3433775630897347E-2"/>
                  <c:y val="-1.7724276486025804E-2"/>
                </c:manualLayout>
              </c:layout>
              <c:numFmt formatCode="_(\$* #,##0_);_(\$* \(#,##0\);_(\$* &quot;-&quot;_);_(@_)" sourceLinked="0"/>
              <c:spPr>
                <a:noFill/>
                <a:ln w="25400">
                  <a:noFill/>
                </a:ln>
              </c:spPr>
              <c:txPr>
                <a:bodyPr/>
                <a:lstStyle/>
                <a:p>
                  <a:pPr>
                    <a:defRPr sz="1050" b="1" i="0" u="none" strike="noStrike" baseline="0">
                      <a:solidFill>
                        <a:srgbClr val="339966"/>
                      </a:solidFill>
                      <a:latin typeface="Calibri"/>
                      <a:ea typeface="Calibri"/>
                      <a:cs typeface="Calibri"/>
                    </a:defRPr>
                  </a:pPr>
                  <a:endParaRPr lang="en-US"/>
                </a:p>
              </c:txPr>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5E-97E9-4AE1-85F4-3682B150A3DC}"/>
                </c:ext>
              </c:extLst>
            </c:dLbl>
            <c:spPr>
              <a:noFill/>
              <a:ln w="25400">
                <a:noFill/>
              </a:ln>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'Contingency Analysis Chart'!$C$1:$CW$1</c:f>
              <c:numCache>
                <c:formatCode>m/d/yyyy</c:formatCode>
                <c:ptCount val="99"/>
                <c:pt idx="0">
                  <c:v>43952</c:v>
                </c:pt>
                <c:pt idx="1">
                  <c:v>43983</c:v>
                </c:pt>
                <c:pt idx="2">
                  <c:v>44013</c:v>
                </c:pt>
                <c:pt idx="3">
                  <c:v>44044</c:v>
                </c:pt>
                <c:pt idx="4">
                  <c:v>44075</c:v>
                </c:pt>
                <c:pt idx="5">
                  <c:v>44105</c:v>
                </c:pt>
                <c:pt idx="6">
                  <c:v>44136</c:v>
                </c:pt>
                <c:pt idx="7">
                  <c:v>44166</c:v>
                </c:pt>
                <c:pt idx="8">
                  <c:v>44197</c:v>
                </c:pt>
                <c:pt idx="9">
                  <c:v>44228</c:v>
                </c:pt>
                <c:pt idx="10">
                  <c:v>44256</c:v>
                </c:pt>
                <c:pt idx="11">
                  <c:v>44287</c:v>
                </c:pt>
                <c:pt idx="12">
                  <c:v>44317</c:v>
                </c:pt>
                <c:pt idx="13">
                  <c:v>44348</c:v>
                </c:pt>
                <c:pt idx="14">
                  <c:v>44378</c:v>
                </c:pt>
                <c:pt idx="15">
                  <c:v>44409</c:v>
                </c:pt>
                <c:pt idx="16">
                  <c:v>44440</c:v>
                </c:pt>
                <c:pt idx="17">
                  <c:v>44470</c:v>
                </c:pt>
                <c:pt idx="18">
                  <c:v>44501</c:v>
                </c:pt>
                <c:pt idx="19">
                  <c:v>44531</c:v>
                </c:pt>
                <c:pt idx="20">
                  <c:v>44562</c:v>
                </c:pt>
                <c:pt idx="21">
                  <c:v>44593</c:v>
                </c:pt>
                <c:pt idx="22">
                  <c:v>44621</c:v>
                </c:pt>
                <c:pt idx="23">
                  <c:v>44652</c:v>
                </c:pt>
                <c:pt idx="24">
                  <c:v>44682</c:v>
                </c:pt>
                <c:pt idx="25">
                  <c:v>44713</c:v>
                </c:pt>
                <c:pt idx="26">
                  <c:v>44743</c:v>
                </c:pt>
                <c:pt idx="27">
                  <c:v>44774</c:v>
                </c:pt>
                <c:pt idx="28">
                  <c:v>44805</c:v>
                </c:pt>
                <c:pt idx="29">
                  <c:v>44835</c:v>
                </c:pt>
                <c:pt idx="30">
                  <c:v>44866</c:v>
                </c:pt>
                <c:pt idx="31">
                  <c:v>44896</c:v>
                </c:pt>
                <c:pt idx="32">
                  <c:v>44927</c:v>
                </c:pt>
                <c:pt idx="33">
                  <c:v>44958</c:v>
                </c:pt>
                <c:pt idx="34">
                  <c:v>44986</c:v>
                </c:pt>
                <c:pt idx="35">
                  <c:v>45017</c:v>
                </c:pt>
                <c:pt idx="36">
                  <c:v>45047</c:v>
                </c:pt>
                <c:pt idx="37">
                  <c:v>45078</c:v>
                </c:pt>
                <c:pt idx="38">
                  <c:v>45108</c:v>
                </c:pt>
                <c:pt idx="39">
                  <c:v>45139</c:v>
                </c:pt>
                <c:pt idx="40">
                  <c:v>45170</c:v>
                </c:pt>
                <c:pt idx="41">
                  <c:v>45200</c:v>
                </c:pt>
                <c:pt idx="42">
                  <c:v>45231</c:v>
                </c:pt>
                <c:pt idx="43">
                  <c:v>45261</c:v>
                </c:pt>
                <c:pt idx="44">
                  <c:v>45292</c:v>
                </c:pt>
                <c:pt idx="45">
                  <c:v>45323</c:v>
                </c:pt>
                <c:pt idx="46">
                  <c:v>45352</c:v>
                </c:pt>
                <c:pt idx="47">
                  <c:v>45383</c:v>
                </c:pt>
                <c:pt idx="48">
                  <c:v>45413</c:v>
                </c:pt>
                <c:pt idx="49">
                  <c:v>45444</c:v>
                </c:pt>
                <c:pt idx="50">
                  <c:v>45474</c:v>
                </c:pt>
                <c:pt idx="51">
                  <c:v>45505</c:v>
                </c:pt>
                <c:pt idx="52">
                  <c:v>45536</c:v>
                </c:pt>
                <c:pt idx="53">
                  <c:v>45566</c:v>
                </c:pt>
                <c:pt idx="54">
                  <c:v>45597</c:v>
                </c:pt>
                <c:pt idx="55">
                  <c:v>45627</c:v>
                </c:pt>
                <c:pt idx="56">
                  <c:v>45658</c:v>
                </c:pt>
                <c:pt idx="57">
                  <c:v>45689</c:v>
                </c:pt>
                <c:pt idx="58">
                  <c:v>45717</c:v>
                </c:pt>
                <c:pt idx="59">
                  <c:v>45748</c:v>
                </c:pt>
                <c:pt idx="60">
                  <c:v>45778</c:v>
                </c:pt>
                <c:pt idx="61">
                  <c:v>45809</c:v>
                </c:pt>
                <c:pt idx="62">
                  <c:v>45839</c:v>
                </c:pt>
                <c:pt idx="63">
                  <c:v>45870</c:v>
                </c:pt>
                <c:pt idx="64">
                  <c:v>45901</c:v>
                </c:pt>
                <c:pt idx="65">
                  <c:v>45931</c:v>
                </c:pt>
                <c:pt idx="66">
                  <c:v>45962</c:v>
                </c:pt>
                <c:pt idx="67">
                  <c:v>45992</c:v>
                </c:pt>
                <c:pt idx="68">
                  <c:v>46023</c:v>
                </c:pt>
                <c:pt idx="69">
                  <c:v>46054</c:v>
                </c:pt>
                <c:pt idx="70">
                  <c:v>46082</c:v>
                </c:pt>
                <c:pt idx="71">
                  <c:v>46113</c:v>
                </c:pt>
                <c:pt idx="72">
                  <c:v>46143</c:v>
                </c:pt>
                <c:pt idx="73">
                  <c:v>46174</c:v>
                </c:pt>
                <c:pt idx="74">
                  <c:v>46204</c:v>
                </c:pt>
                <c:pt idx="75">
                  <c:v>46235</c:v>
                </c:pt>
                <c:pt idx="76">
                  <c:v>46266</c:v>
                </c:pt>
                <c:pt idx="77">
                  <c:v>46296</c:v>
                </c:pt>
                <c:pt idx="78">
                  <c:v>46327</c:v>
                </c:pt>
                <c:pt idx="79">
                  <c:v>46357</c:v>
                </c:pt>
                <c:pt idx="80">
                  <c:v>46388</c:v>
                </c:pt>
                <c:pt idx="81">
                  <c:v>46419</c:v>
                </c:pt>
                <c:pt idx="82">
                  <c:v>46447</c:v>
                </c:pt>
                <c:pt idx="83">
                  <c:v>46478</c:v>
                </c:pt>
                <c:pt idx="84">
                  <c:v>46508</c:v>
                </c:pt>
                <c:pt idx="85">
                  <c:v>46539</c:v>
                </c:pt>
                <c:pt idx="86">
                  <c:v>46569</c:v>
                </c:pt>
                <c:pt idx="87">
                  <c:v>46600</c:v>
                </c:pt>
                <c:pt idx="88">
                  <c:v>46631</c:v>
                </c:pt>
                <c:pt idx="89">
                  <c:v>46661</c:v>
                </c:pt>
                <c:pt idx="90">
                  <c:v>46692</c:v>
                </c:pt>
                <c:pt idx="91">
                  <c:v>46722</c:v>
                </c:pt>
                <c:pt idx="92">
                  <c:v>46753</c:v>
                </c:pt>
                <c:pt idx="93">
                  <c:v>46784</c:v>
                </c:pt>
                <c:pt idx="94">
                  <c:v>46813</c:v>
                </c:pt>
                <c:pt idx="95">
                  <c:v>46844</c:v>
                </c:pt>
                <c:pt idx="96">
                  <c:v>46874</c:v>
                </c:pt>
                <c:pt idx="97">
                  <c:v>46905</c:v>
                </c:pt>
                <c:pt idx="98">
                  <c:v>46935</c:v>
                </c:pt>
              </c:numCache>
            </c:numRef>
          </c:cat>
          <c:val>
            <c:numRef>
              <c:f>'Contingency Analysis Chart'!$C$5:$O$5</c:f>
              <c:numCache>
                <c:formatCode>_("$"* #,##0_);_("$"* \(#,##0\);_("$"* "-"??_);_(@_)</c:formatCode>
                <c:ptCount val="13"/>
                <c:pt idx="0">
                  <c:v>62370000</c:v>
                </c:pt>
                <c:pt idx="1">
                  <c:v>62370000</c:v>
                </c:pt>
                <c:pt idx="2">
                  <c:v>62370000</c:v>
                </c:pt>
                <c:pt idx="3">
                  <c:v>62370000</c:v>
                </c:pt>
                <c:pt idx="4">
                  <c:v>62370000</c:v>
                </c:pt>
                <c:pt idx="5">
                  <c:v>62579778</c:v>
                </c:pt>
                <c:pt idx="6">
                  <c:v>62922312</c:v>
                </c:pt>
                <c:pt idx="7">
                  <c:v>63163488.959600091</c:v>
                </c:pt>
                <c:pt idx="8">
                  <c:v>62638776.129600078</c:v>
                </c:pt>
                <c:pt idx="9" formatCode="_(* #,##0_);_(* \(#,##0\);_(* &quot;-&quot;??_);_(@_)">
                  <c:v>61377972.489600062</c:v>
                </c:pt>
                <c:pt idx="10">
                  <c:v>59632274.239600033</c:v>
                </c:pt>
                <c:pt idx="11">
                  <c:v>55824020.849600047</c:v>
                </c:pt>
                <c:pt idx="12">
                  <c:v>53338000</c:v>
                </c:pt>
              </c:numCache>
            </c:numRef>
          </c:val>
          <c:smooth val="0"/>
          <c:extLst>
            <c:ext xmlns:c16="http://schemas.microsoft.com/office/drawing/2014/chart" uri="{C3380CC4-5D6E-409C-BE32-E72D297353CC}">
              <c16:uniqueId val="{0000005F-97E9-4AE1-85F4-3682B150A3DC}"/>
            </c:ext>
          </c:extLst>
        </c:ser>
        <c:dLbls>
          <c:showLegendKey val="0"/>
          <c:showVal val="0"/>
          <c:showCatName val="0"/>
          <c:showSerName val="0"/>
          <c:showPercent val="0"/>
          <c:showBubbleSize val="0"/>
        </c:dLbls>
        <c:marker val="1"/>
        <c:smooth val="0"/>
        <c:axId val="581840368"/>
        <c:axId val="1"/>
      </c:lineChart>
      <c:dateAx>
        <c:axId val="581840368"/>
        <c:scaling>
          <c:orientation val="minMax"/>
          <c:max val="46143"/>
        </c:scaling>
        <c:delete val="0"/>
        <c:axPos val="b"/>
        <c:numFmt formatCode="m/d/yyyy" sourceLinked="0"/>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en-US"/>
          </a:p>
        </c:txPr>
        <c:crossAx val="1"/>
        <c:crosses val="autoZero"/>
        <c:auto val="0"/>
        <c:lblOffset val="100"/>
        <c:baseTimeUnit val="months"/>
        <c:majorUnit val="1"/>
        <c:majorTimeUnit val="years"/>
      </c:dateAx>
      <c:valAx>
        <c:axId val="1"/>
        <c:scaling>
          <c:orientation val="minMax"/>
          <c:max val="65000000"/>
          <c:min val="20000000"/>
        </c:scaling>
        <c:delete val="0"/>
        <c:axPos val="l"/>
        <c:majorGridlines>
          <c:spPr>
            <a:ln w="9525" cap="flat" cmpd="sng" algn="ctr">
              <a:solidFill>
                <a:schemeClr val="tx1">
                  <a:lumMod val="15000"/>
                  <a:lumOff val="85000"/>
                </a:schemeClr>
              </a:solidFill>
              <a:round/>
            </a:ln>
            <a:effectLst/>
          </c:spPr>
        </c:majorGridlines>
        <c:numFmt formatCode="_(\$* #,##0_);_(\$* \(#,##0\);_(\$* &quot;-&quot;_);_(@_)" sourceLinked="0"/>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en-US"/>
          </a:p>
        </c:txPr>
        <c:crossAx val="581840368"/>
        <c:crosses val="autoZero"/>
        <c:crossBetween val="between"/>
        <c:majorUnit val="5000000"/>
        <c:dispUnits>
          <c:builtInUnit val="thousands"/>
          <c:dispUnitsLbl>
            <c:spPr>
              <a:noFill/>
              <a:ln w="25400">
                <a:noFill/>
              </a:ln>
            </c:spPr>
            <c:txPr>
              <a:bodyPr rot="-5400000" vert="horz"/>
              <a:lstStyle/>
              <a:p>
                <a:pPr algn="ctr">
                  <a:defRPr sz="1000" b="0" i="0" u="none" strike="noStrike" baseline="0">
                    <a:solidFill>
                      <a:srgbClr val="333333"/>
                    </a:solidFill>
                    <a:latin typeface="Calibri"/>
                    <a:ea typeface="Calibri"/>
                    <a:cs typeface="Calibri"/>
                  </a:defRPr>
                </a:pPr>
                <a:endParaRPr lang="en-US"/>
              </a:p>
            </c:txPr>
          </c:dispUnitsLbl>
        </c:dispUnits>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533024-10F1-4BC3-BAA5-CB28D8F9B618}"/>
              </a:ext>
            </a:extLst>
          </p:cNvPr>
          <p:cNvSpPr>
            <a:spLocks noGrp="1"/>
          </p:cNvSpPr>
          <p:nvPr>
            <p:ph type="dt" sz="quarter" idx="1"/>
          </p:nvPr>
        </p:nvSpPr>
        <p:spPr>
          <a:xfrm>
            <a:off x="3970338" y="8810624"/>
            <a:ext cx="3038475" cy="466726"/>
          </a:xfrm>
          <a:prstGeom prst="rect">
            <a:avLst/>
          </a:prstGeom>
        </p:spPr>
        <p:txBody>
          <a:bodyPr vert="horz" lIns="91440" tIns="45720" rIns="91440" bIns="45720" rtlCol="0" anchor="b"/>
          <a:lstStyle>
            <a:lvl1pPr algn="r">
              <a:defRPr sz="1200"/>
            </a:lvl1pPr>
          </a:lstStyle>
          <a:p>
            <a:fld id="{9074A39D-78C5-4FF5-94A2-BCBFAF602A34}" type="datetimeFigureOut">
              <a:rPr lang="en-US" smtClean="0">
                <a:latin typeface="+mn-lt"/>
              </a:rPr>
              <a:t>8/31/2021</a:t>
            </a:fld>
            <a:endParaRPr lang="en-US" dirty="0">
              <a:latin typeface="+mn-lt"/>
            </a:endParaRPr>
          </a:p>
        </p:txBody>
      </p:sp>
      <p:sp>
        <p:nvSpPr>
          <p:cNvPr id="5" name="Slide Number Placeholder 4">
            <a:extLst>
              <a:ext uri="{FF2B5EF4-FFF2-40B4-BE49-F238E27FC236}">
                <a16:creationId xmlns:a16="http://schemas.microsoft.com/office/drawing/2014/main" id="{D1D2005F-34EB-4228-A469-9DA7EF685E32}"/>
              </a:ext>
            </a:extLst>
          </p:cNvPr>
          <p:cNvSpPr>
            <a:spLocks noGrp="1"/>
          </p:cNvSpPr>
          <p:nvPr>
            <p:ph type="sldNum" sz="quarter" idx="3"/>
          </p:nvPr>
        </p:nvSpPr>
        <p:spPr>
          <a:xfrm>
            <a:off x="0" y="8810626"/>
            <a:ext cx="3038475" cy="466726"/>
          </a:xfrm>
          <a:prstGeom prst="rect">
            <a:avLst/>
          </a:prstGeom>
        </p:spPr>
        <p:txBody>
          <a:bodyPr vert="horz" lIns="91440" tIns="45720" rIns="91440" bIns="45720" rtlCol="0" anchor="b"/>
          <a:lstStyle>
            <a:lvl1pPr algn="r">
              <a:defRPr sz="1200"/>
            </a:lvl1pPr>
          </a:lstStyle>
          <a:p>
            <a:pPr algn="l"/>
            <a:fld id="{C75DCF9F-B5D2-4E17-BF72-5579017E6EA3}" type="slidenum">
              <a:rPr lang="en-US" smtClean="0">
                <a:latin typeface="+mn-lt"/>
              </a:rPr>
              <a:pPr algn="l"/>
              <a:t>‹#›</a:t>
            </a:fld>
            <a:endParaRPr lang="en-US" dirty="0">
              <a:latin typeface="+mn-lt"/>
            </a:endParaRPr>
          </a:p>
        </p:txBody>
      </p:sp>
    </p:spTree>
    <p:extLst>
      <p:ext uri="{BB962C8B-B14F-4D97-AF65-F5344CB8AC3E}">
        <p14:creationId xmlns:p14="http://schemas.microsoft.com/office/powerpoint/2010/main" val="173575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341" y="8801100"/>
            <a:ext cx="3038475" cy="466726"/>
          </a:xfrm>
          <a:prstGeom prst="rect">
            <a:avLst/>
          </a:prstGeom>
        </p:spPr>
        <p:txBody>
          <a:bodyPr vert="horz" lIns="91440" tIns="45720" rIns="91440" bIns="45720" rtlCol="0"/>
          <a:lstStyle>
            <a:lvl1pPr algn="r">
              <a:defRPr sz="1200">
                <a:latin typeface="+mn-lt"/>
              </a:defRPr>
            </a:lvl1pPr>
          </a:lstStyle>
          <a:p>
            <a:fld id="{D7992059-949A-4D84-A84D-82EB5F97947B}" type="datetimeFigureOut">
              <a:rPr lang="en-US" smtClean="0"/>
              <a:pPr/>
              <a:t>8/31/2021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7"/>
            <a:ext cx="5607050" cy="366077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1" y="8801100"/>
            <a:ext cx="3038475" cy="466726"/>
          </a:xfrm>
          <a:prstGeom prst="rect">
            <a:avLst/>
          </a:prstGeom>
        </p:spPr>
        <p:txBody>
          <a:bodyPr vert="horz" lIns="91440" tIns="45720" rIns="91440" bIns="45720" rtlCol="0" anchor="b"/>
          <a:lstStyle>
            <a:lvl1pPr algn="l">
              <a:defRPr sz="1200">
                <a:latin typeface="+mn-lt"/>
              </a:defRPr>
            </a:lvl1pPr>
          </a:lstStyle>
          <a:p>
            <a:fld id="{DBFF095A-F86B-4B29-8A9F-DF3D3D1F3E2A}" type="slidenum">
              <a:rPr lang="en-US" smtClean="0"/>
              <a:pPr/>
              <a:t>‹#›</a:t>
            </a:fld>
            <a:endParaRPr lang="en-US" dirty="0"/>
          </a:p>
        </p:txBody>
      </p:sp>
    </p:spTree>
    <p:extLst>
      <p:ext uri="{BB962C8B-B14F-4D97-AF65-F5344CB8AC3E}">
        <p14:creationId xmlns:p14="http://schemas.microsoft.com/office/powerpoint/2010/main" val="1877089979"/>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90000"/>
      </a:lnSpc>
      <a:spcBef>
        <a:spcPts val="300"/>
      </a:spcBef>
      <a:defRPr sz="1200" kern="1200">
        <a:solidFill>
          <a:schemeClr val="tx1"/>
        </a:solidFill>
        <a:latin typeface="+mn-lt"/>
        <a:ea typeface="+mn-ea"/>
        <a:cs typeface="+mn-cs"/>
      </a:defRPr>
    </a:lvl1pPr>
    <a:lvl2pPr marL="457200" algn="l" defTabSz="914400" rtl="0" eaLnBrk="1" latinLnBrk="0" hangingPunct="1">
      <a:lnSpc>
        <a:spcPct val="90000"/>
      </a:lnSpc>
      <a:spcBef>
        <a:spcPts val="300"/>
      </a:spcBef>
      <a:defRPr sz="1200" kern="1200">
        <a:solidFill>
          <a:schemeClr val="tx1"/>
        </a:solidFill>
        <a:latin typeface="+mn-lt"/>
        <a:ea typeface="+mn-ea"/>
        <a:cs typeface="+mn-cs"/>
      </a:defRPr>
    </a:lvl2pPr>
    <a:lvl3pPr marL="914400" algn="l" defTabSz="914400" rtl="0" eaLnBrk="1" latinLnBrk="0" hangingPunct="1">
      <a:lnSpc>
        <a:spcPct val="90000"/>
      </a:lnSpc>
      <a:spcBef>
        <a:spcPts val="300"/>
      </a:spcBef>
      <a:defRPr sz="1200" kern="1200">
        <a:solidFill>
          <a:schemeClr val="tx1"/>
        </a:solidFill>
        <a:latin typeface="+mn-lt"/>
        <a:ea typeface="+mn-ea"/>
        <a:cs typeface="+mn-cs"/>
      </a:defRPr>
    </a:lvl3pPr>
    <a:lvl4pPr marL="1371600" algn="l" defTabSz="914400" rtl="0" eaLnBrk="1" latinLnBrk="0" hangingPunct="1">
      <a:lnSpc>
        <a:spcPct val="90000"/>
      </a:lnSpc>
      <a:spcBef>
        <a:spcPts val="300"/>
      </a:spcBef>
      <a:defRPr sz="1200" kern="1200">
        <a:solidFill>
          <a:schemeClr val="tx1"/>
        </a:solidFill>
        <a:latin typeface="+mn-lt"/>
        <a:ea typeface="+mn-ea"/>
        <a:cs typeface="+mn-cs"/>
      </a:defRPr>
    </a:lvl4pPr>
    <a:lvl5pPr marL="1828800" algn="l" defTabSz="914400" rtl="0" eaLnBrk="1" latinLnBrk="0" hangingPunct="1">
      <a:lnSpc>
        <a:spcPct val="90000"/>
      </a:lnSpc>
      <a:spcBef>
        <a:spcPts val="300"/>
      </a:spcBef>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1</a:t>
            </a:fld>
            <a:endParaRPr lang="en-US" dirty="0"/>
          </a:p>
        </p:txBody>
      </p:sp>
    </p:spTree>
    <p:extLst>
      <p:ext uri="{BB962C8B-B14F-4D97-AF65-F5344CB8AC3E}">
        <p14:creationId xmlns:p14="http://schemas.microsoft.com/office/powerpoint/2010/main" val="2789292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11</a:t>
            </a:fld>
            <a:endParaRPr lang="en-US" dirty="0"/>
          </a:p>
        </p:txBody>
      </p:sp>
    </p:spTree>
    <p:extLst>
      <p:ext uri="{BB962C8B-B14F-4D97-AF65-F5344CB8AC3E}">
        <p14:creationId xmlns:p14="http://schemas.microsoft.com/office/powerpoint/2010/main" val="4187895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12</a:t>
            </a:fld>
            <a:endParaRPr lang="en-US" dirty="0"/>
          </a:p>
        </p:txBody>
      </p:sp>
    </p:spTree>
    <p:extLst>
      <p:ext uri="{BB962C8B-B14F-4D97-AF65-F5344CB8AC3E}">
        <p14:creationId xmlns:p14="http://schemas.microsoft.com/office/powerpoint/2010/main" val="1322795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13</a:t>
            </a:fld>
            <a:endParaRPr lang="en-US" dirty="0"/>
          </a:p>
        </p:txBody>
      </p:sp>
    </p:spTree>
    <p:extLst>
      <p:ext uri="{BB962C8B-B14F-4D97-AF65-F5344CB8AC3E}">
        <p14:creationId xmlns:p14="http://schemas.microsoft.com/office/powerpoint/2010/main" val="1913295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14</a:t>
            </a:fld>
            <a:endParaRPr lang="en-US" dirty="0"/>
          </a:p>
        </p:txBody>
      </p:sp>
    </p:spTree>
    <p:extLst>
      <p:ext uri="{BB962C8B-B14F-4D97-AF65-F5344CB8AC3E}">
        <p14:creationId xmlns:p14="http://schemas.microsoft.com/office/powerpoint/2010/main" val="633293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15</a:t>
            </a:fld>
            <a:endParaRPr lang="en-US" dirty="0"/>
          </a:p>
        </p:txBody>
      </p:sp>
    </p:spTree>
    <p:extLst>
      <p:ext uri="{BB962C8B-B14F-4D97-AF65-F5344CB8AC3E}">
        <p14:creationId xmlns:p14="http://schemas.microsoft.com/office/powerpoint/2010/main" val="1100182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16</a:t>
            </a:fld>
            <a:endParaRPr lang="en-US" dirty="0"/>
          </a:p>
        </p:txBody>
      </p:sp>
    </p:spTree>
    <p:extLst>
      <p:ext uri="{BB962C8B-B14F-4D97-AF65-F5344CB8AC3E}">
        <p14:creationId xmlns:p14="http://schemas.microsoft.com/office/powerpoint/2010/main" val="1804260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17</a:t>
            </a:fld>
            <a:endParaRPr lang="en-US" dirty="0"/>
          </a:p>
        </p:txBody>
      </p:sp>
    </p:spTree>
    <p:extLst>
      <p:ext uri="{BB962C8B-B14F-4D97-AF65-F5344CB8AC3E}">
        <p14:creationId xmlns:p14="http://schemas.microsoft.com/office/powerpoint/2010/main" val="2281388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18</a:t>
            </a:fld>
            <a:endParaRPr lang="en-US" dirty="0"/>
          </a:p>
        </p:txBody>
      </p:sp>
    </p:spTree>
    <p:extLst>
      <p:ext uri="{BB962C8B-B14F-4D97-AF65-F5344CB8AC3E}">
        <p14:creationId xmlns:p14="http://schemas.microsoft.com/office/powerpoint/2010/main" val="2370897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19</a:t>
            </a:fld>
            <a:endParaRPr lang="en-US" dirty="0"/>
          </a:p>
        </p:txBody>
      </p:sp>
    </p:spTree>
    <p:extLst>
      <p:ext uri="{BB962C8B-B14F-4D97-AF65-F5344CB8AC3E}">
        <p14:creationId xmlns:p14="http://schemas.microsoft.com/office/powerpoint/2010/main" val="1471308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22</a:t>
            </a:fld>
            <a:endParaRPr lang="en-US" dirty="0"/>
          </a:p>
        </p:txBody>
      </p:sp>
    </p:spTree>
    <p:extLst>
      <p:ext uri="{BB962C8B-B14F-4D97-AF65-F5344CB8AC3E}">
        <p14:creationId xmlns:p14="http://schemas.microsoft.com/office/powerpoint/2010/main" val="2162242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3</a:t>
            </a:fld>
            <a:endParaRPr lang="en-US" dirty="0"/>
          </a:p>
        </p:txBody>
      </p:sp>
    </p:spTree>
    <p:extLst>
      <p:ext uri="{BB962C8B-B14F-4D97-AF65-F5344CB8AC3E}">
        <p14:creationId xmlns:p14="http://schemas.microsoft.com/office/powerpoint/2010/main" val="1992722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4</a:t>
            </a:fld>
            <a:endParaRPr lang="en-US" dirty="0"/>
          </a:p>
        </p:txBody>
      </p:sp>
    </p:spTree>
    <p:extLst>
      <p:ext uri="{BB962C8B-B14F-4D97-AF65-F5344CB8AC3E}">
        <p14:creationId xmlns:p14="http://schemas.microsoft.com/office/powerpoint/2010/main" val="547845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5</a:t>
            </a:fld>
            <a:endParaRPr lang="en-US" dirty="0"/>
          </a:p>
        </p:txBody>
      </p:sp>
    </p:spTree>
    <p:extLst>
      <p:ext uri="{BB962C8B-B14F-4D97-AF65-F5344CB8AC3E}">
        <p14:creationId xmlns:p14="http://schemas.microsoft.com/office/powerpoint/2010/main" val="2039178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6</a:t>
            </a:fld>
            <a:endParaRPr lang="en-US" dirty="0"/>
          </a:p>
        </p:txBody>
      </p:sp>
    </p:spTree>
    <p:extLst>
      <p:ext uri="{BB962C8B-B14F-4D97-AF65-F5344CB8AC3E}">
        <p14:creationId xmlns:p14="http://schemas.microsoft.com/office/powerpoint/2010/main" val="241541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7</a:t>
            </a:fld>
            <a:endParaRPr lang="en-US" dirty="0"/>
          </a:p>
        </p:txBody>
      </p:sp>
    </p:spTree>
    <p:extLst>
      <p:ext uri="{BB962C8B-B14F-4D97-AF65-F5344CB8AC3E}">
        <p14:creationId xmlns:p14="http://schemas.microsoft.com/office/powerpoint/2010/main" val="420185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8</a:t>
            </a:fld>
            <a:endParaRPr lang="en-US" dirty="0"/>
          </a:p>
        </p:txBody>
      </p:sp>
    </p:spTree>
    <p:extLst>
      <p:ext uri="{BB962C8B-B14F-4D97-AF65-F5344CB8AC3E}">
        <p14:creationId xmlns:p14="http://schemas.microsoft.com/office/powerpoint/2010/main" val="2837134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FF095A-F86B-4B29-8A9F-DF3D3D1F3E2A}" type="slidenum">
              <a:rPr lang="en-US" smtClean="0"/>
              <a:pPr/>
              <a:t>9</a:t>
            </a:fld>
            <a:endParaRPr lang="en-US" dirty="0"/>
          </a:p>
        </p:txBody>
      </p:sp>
    </p:spTree>
    <p:extLst>
      <p:ext uri="{BB962C8B-B14F-4D97-AF65-F5344CB8AC3E}">
        <p14:creationId xmlns:p14="http://schemas.microsoft.com/office/powerpoint/2010/main" val="112620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10</a:t>
            </a:fld>
            <a:endParaRPr lang="en-US" dirty="0"/>
          </a:p>
        </p:txBody>
      </p:sp>
    </p:spTree>
    <p:extLst>
      <p:ext uri="{BB962C8B-B14F-4D97-AF65-F5344CB8AC3E}">
        <p14:creationId xmlns:p14="http://schemas.microsoft.com/office/powerpoint/2010/main" val="14848429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37BA4A-B024-42C0-AEE3-721B228F8259}"/>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29E6EA7-E7F1-42F0-95B8-1B1A5A465AF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5" name="Picture 4">
            <a:extLst>
              <a:ext uri="{FF2B5EF4-FFF2-40B4-BE49-F238E27FC236}">
                <a16:creationId xmlns:a16="http://schemas.microsoft.com/office/drawing/2014/main" id="{F7A5D040-4FD6-4BA1-AC81-B5CFF26CC67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274321" y="1074420"/>
            <a:ext cx="11334582" cy="4233245"/>
          </a:xfrm>
          <a:prstGeom prst="rect">
            <a:avLst/>
          </a:prstGeom>
        </p:spPr>
      </p:pic>
      <p:sp>
        <p:nvSpPr>
          <p:cNvPr id="10" name="TextBox 9"/>
          <p:cNvSpPr txBox="1"/>
          <p:nvPr userDrawn="1"/>
        </p:nvSpPr>
        <p:spPr>
          <a:xfrm>
            <a:off x="267160" y="5343835"/>
            <a:ext cx="5384807" cy="276999"/>
          </a:xfrm>
          <a:prstGeom prst="rect">
            <a:avLst/>
          </a:prstGeom>
          <a:noFill/>
        </p:spPr>
        <p:txBody>
          <a:bodyPr wrap="square" rtlCol="0">
            <a:spAutoFit/>
          </a:bodyPr>
          <a:lstStyle/>
          <a:p>
            <a:r>
              <a:rPr lang="en-US" sz="1200" b="0" dirty="0">
                <a:solidFill>
                  <a:schemeClr val="tx1"/>
                </a:solidFill>
                <a:latin typeface="Century Gothic" panose="020B0502020202020204" pitchFamily="34" charset="0"/>
              </a:rPr>
              <a:t>ORNL is managed by UT-Battelle, LLC for the US Department of Energy</a:t>
            </a:r>
          </a:p>
        </p:txBody>
      </p:sp>
      <p:sp>
        <p:nvSpPr>
          <p:cNvPr id="2" name="Title 1"/>
          <p:cNvSpPr>
            <a:spLocks noGrp="1"/>
          </p:cNvSpPr>
          <p:nvPr userDrawn="1">
            <p:ph type="ctrTitle" hasCustomPrompt="1"/>
          </p:nvPr>
        </p:nvSpPr>
        <p:spPr>
          <a:xfrm>
            <a:off x="428736" y="1388962"/>
            <a:ext cx="8678194" cy="978729"/>
          </a:xfrm>
        </p:spPr>
        <p:txBody>
          <a:bodyPr/>
          <a:lstStyle>
            <a:lvl1pPr algn="l">
              <a:defRPr sz="3200" b="0" baseline="0">
                <a:solidFill>
                  <a:schemeClr val="bg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3" name="Subtitle 2"/>
          <p:cNvSpPr>
            <a:spLocks noGrp="1"/>
          </p:cNvSpPr>
          <p:nvPr userDrawn="1">
            <p:ph type="subTitle" idx="1"/>
          </p:nvPr>
        </p:nvSpPr>
        <p:spPr>
          <a:xfrm>
            <a:off x="447481" y="3013455"/>
            <a:ext cx="5440514" cy="2028101"/>
          </a:xfrm>
        </p:spPr>
        <p:txBody>
          <a:bodyPr/>
          <a:lstStyle>
            <a:lvl1pPr marL="0" indent="0" algn="l">
              <a:buNone/>
              <a:defRPr sz="2000" baseline="0">
                <a:solidFill>
                  <a:schemeClr val="bg1"/>
                </a:solidFill>
                <a:latin typeface="Century Gothic" panose="020B0502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3" name="Picture 12">
            <a:extLst>
              <a:ext uri="{FF2B5EF4-FFF2-40B4-BE49-F238E27FC236}">
                <a16:creationId xmlns:a16="http://schemas.microsoft.com/office/drawing/2014/main" id="{05E99884-2636-4794-A093-0F9256951E03}"/>
              </a:ext>
            </a:extLst>
          </p:cNvPr>
          <p:cNvPicPr>
            <a:picLocks noChangeAspect="1"/>
          </p:cNvPicPr>
          <p:nvPr userDrawn="1"/>
        </p:nvPicPr>
        <p:blipFill>
          <a:blip r:embed="rId3"/>
          <a:stretch>
            <a:fillRect/>
          </a:stretch>
        </p:blipFill>
        <p:spPr>
          <a:xfrm>
            <a:off x="413129" y="456244"/>
            <a:ext cx="1088136" cy="261860"/>
          </a:xfrm>
          <a:prstGeom prst="rect">
            <a:avLst/>
          </a:prstGeom>
        </p:spPr>
      </p:pic>
      <p:sp>
        <p:nvSpPr>
          <p:cNvPr id="15" name="Freeform 7">
            <a:extLst>
              <a:ext uri="{FF2B5EF4-FFF2-40B4-BE49-F238E27FC236}">
                <a16:creationId xmlns:a16="http://schemas.microsoft.com/office/drawing/2014/main" id="{454A96CC-B6D3-471D-892D-1DBFEFBD0D12}"/>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BFBFB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latin typeface="+mn-lt"/>
              <a:cs typeface="+mn-cs"/>
            </a:endParaRPr>
          </a:p>
        </p:txBody>
      </p:sp>
      <p:pic>
        <p:nvPicPr>
          <p:cNvPr id="14" name="Picture 13">
            <a:extLst>
              <a:ext uri="{FF2B5EF4-FFF2-40B4-BE49-F238E27FC236}">
                <a16:creationId xmlns:a16="http://schemas.microsoft.com/office/drawing/2014/main" id="{027030A5-C7D7-48D4-B261-45DC936EE5D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934576" y="5409488"/>
            <a:ext cx="1603756" cy="388553"/>
          </a:xfrm>
          <a:prstGeom prst="rect">
            <a:avLst/>
          </a:prstGeom>
        </p:spPr>
      </p:pic>
    </p:spTree>
    <p:extLst>
      <p:ext uri="{BB962C8B-B14F-4D97-AF65-F5344CB8AC3E}">
        <p14:creationId xmlns:p14="http://schemas.microsoft.com/office/powerpoint/2010/main" val="3793082440"/>
      </p:ext>
    </p:extLst>
  </p:cSld>
  <p:clrMapOvr>
    <a:masterClrMapping/>
  </p:clrMapOvr>
  <p:extLst>
    <p:ext uri="{DCECCB84-F9BA-43D5-87BE-67443E8EF086}">
      <p15:sldGuideLst xmlns:p15="http://schemas.microsoft.com/office/powerpoint/2012/main">
        <p15:guide id="1"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767" y="274320"/>
            <a:ext cx="11430000" cy="539496"/>
          </a:xfrm>
        </p:spPr>
        <p:txBody>
          <a:bodyPr/>
          <a:lstStyle>
            <a:lvl1pPr>
              <a:lnSpc>
                <a:spcPct val="90000"/>
              </a:lnSpc>
              <a:defRPr sz="3200"/>
            </a:lvl1pPr>
          </a:lstStyle>
          <a:p>
            <a:r>
              <a:rPr lang="en-US" dirty="0"/>
              <a:t>Click to edit Master title style</a:t>
            </a:r>
          </a:p>
        </p:txBody>
      </p:sp>
      <p:sp>
        <p:nvSpPr>
          <p:cNvPr id="3" name="Content Placeholder 2"/>
          <p:cNvSpPr>
            <a:spLocks noGrp="1"/>
          </p:cNvSpPr>
          <p:nvPr>
            <p:ph idx="1"/>
          </p:nvPr>
        </p:nvSpPr>
        <p:spPr>
          <a:xfrm>
            <a:off x="448055" y="947148"/>
            <a:ext cx="11430000" cy="5355074"/>
          </a:xfrm>
        </p:spPr>
        <p:txBody>
          <a:bodyPr/>
          <a:lstStyle>
            <a:lvl1pPr marL="288925" indent="-288925">
              <a:spcBef>
                <a:spcPts val="600"/>
              </a:spcBef>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spcBef>
                <a:spcPts val="600"/>
              </a:spcBef>
              <a:buClr>
                <a:schemeClr val="tx1"/>
              </a:buClr>
              <a:buSzPct val="90000"/>
              <a:buFont typeface="Century Gothic" panose="020B0502020202020204" pitchFamily="34" charset="0"/>
              <a:buChar char="–"/>
              <a:defRPr>
                <a:latin typeface="+mn-lt"/>
                <a:cs typeface="Arial" panose="020B0604020202020204" pitchFamily="34" charset="0"/>
              </a:defRPr>
            </a:lvl2pPr>
            <a:lvl3pPr marL="1031875" indent="-288925">
              <a:spcBef>
                <a:spcPts val="600"/>
              </a:spcBef>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482725" indent="-222250">
              <a:buClr>
                <a:schemeClr val="tx1"/>
              </a:buClr>
              <a:buFont typeface="Arial" panose="020B0604020202020204" pitchFamily="34" charset="0"/>
              <a:buChar char="•"/>
              <a:defRPr>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0" name="Rectangle 9">
            <a:extLst>
              <a:ext uri="{FF2B5EF4-FFF2-40B4-BE49-F238E27FC236}">
                <a16:creationId xmlns:a16="http://schemas.microsoft.com/office/drawing/2014/main" id="{E885FFDA-509C-4548-B17D-5409853CA42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 name="Rectangle 6">
            <a:extLst>
              <a:ext uri="{FF2B5EF4-FFF2-40B4-BE49-F238E27FC236}">
                <a16:creationId xmlns:a16="http://schemas.microsoft.com/office/drawing/2014/main" id="{AD9F2534-297B-446C-B822-74E3C23864F7}"/>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200" smtClean="0">
                <a:solidFill>
                  <a:schemeClr val="bg1"/>
                </a:solidFill>
                <a:latin typeface="+mn-lt"/>
                <a:cs typeface="Times New Roman" panose="02020603050405020304" pitchFamily="18" charset="0"/>
              </a:rPr>
              <a:pPr algn="ctr" defTabSz="173038">
                <a:lnSpc>
                  <a:spcPct val="90000"/>
                </a:lnSpc>
                <a:tabLst>
                  <a:tab pos="230188" algn="l"/>
                </a:tabLst>
                <a:defRPr/>
              </a:pPr>
              <a:t>‹#›</a:t>
            </a:fld>
            <a:endParaRPr lang="en-US" sz="1200" dirty="0">
              <a:solidFill>
                <a:schemeClr val="bg1"/>
              </a:solidFill>
              <a:latin typeface="+mn-lt"/>
              <a:cs typeface="Times New Roman" panose="02020603050405020304" pitchFamily="18" charset="0"/>
            </a:endParaRPr>
          </a:p>
        </p:txBody>
      </p:sp>
      <p:sp>
        <p:nvSpPr>
          <p:cNvPr id="8" name="Rectangle 256">
            <a:extLst>
              <a:ext uri="{FF2B5EF4-FFF2-40B4-BE49-F238E27FC236}">
                <a16:creationId xmlns:a16="http://schemas.microsoft.com/office/drawing/2014/main" id="{6349825E-C749-4CDB-BDE4-DDAFE00D2BF9}"/>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pic>
        <p:nvPicPr>
          <p:cNvPr id="14" name="Picture 13">
            <a:extLst>
              <a:ext uri="{FF2B5EF4-FFF2-40B4-BE49-F238E27FC236}">
                <a16:creationId xmlns:a16="http://schemas.microsoft.com/office/drawing/2014/main" id="{65298622-4D3C-4849-B0FA-4101271A784D}"/>
              </a:ext>
            </a:extLst>
          </p:cNvPr>
          <p:cNvPicPr>
            <a:picLocks noChangeAspect="1"/>
          </p:cNvPicPr>
          <p:nvPr userDrawn="1"/>
        </p:nvPicPr>
        <p:blipFill>
          <a:blip r:embed="rId2"/>
          <a:stretch>
            <a:fillRect/>
          </a:stretch>
        </p:blipFill>
        <p:spPr>
          <a:xfrm>
            <a:off x="405644" y="6452482"/>
            <a:ext cx="2112264" cy="301752"/>
          </a:xfrm>
          <a:prstGeom prst="rect">
            <a:avLst/>
          </a:prstGeom>
        </p:spPr>
      </p:pic>
      <p:sp>
        <p:nvSpPr>
          <p:cNvPr id="9" name="TextBox 8">
            <a:extLst>
              <a:ext uri="{FF2B5EF4-FFF2-40B4-BE49-F238E27FC236}">
                <a16:creationId xmlns:a16="http://schemas.microsoft.com/office/drawing/2014/main" id="{CF3A1AE5-746F-4057-86D7-F0AA4F73942C}"/>
              </a:ext>
            </a:extLst>
          </p:cNvPr>
          <p:cNvSpPr txBox="1"/>
          <p:nvPr userDrawn="1"/>
        </p:nvSpPr>
        <p:spPr>
          <a:xfrm>
            <a:off x="9821917" y="6302222"/>
            <a:ext cx="2037851" cy="400110"/>
          </a:xfrm>
          <a:prstGeom prst="rect">
            <a:avLst/>
          </a:prstGeom>
          <a:noFill/>
        </p:spPr>
        <p:txBody>
          <a:bodyPr wrap="square" rtlCol="0">
            <a:spAutoFit/>
          </a:bodyPr>
          <a:lstStyle/>
          <a:p>
            <a:pPr algn="l"/>
            <a:r>
              <a:rPr lang="en-US" sz="1000" b="0" dirty="0">
                <a:solidFill>
                  <a:srgbClr val="BFBFBF"/>
                </a:solidFill>
                <a:latin typeface="Arial" pitchFamily="34" charset="0"/>
                <a:cs typeface="Arial" pitchFamily="34" charset="0"/>
              </a:rPr>
              <a:t>PPU DOE/SC IPR</a:t>
            </a:r>
            <a:endParaRPr lang="en-US" sz="1000" b="0" baseline="0" dirty="0">
              <a:solidFill>
                <a:srgbClr val="BFBFBF"/>
              </a:solidFill>
              <a:latin typeface="Arial" pitchFamily="34" charset="0"/>
              <a:cs typeface="Arial" pitchFamily="34" charset="0"/>
            </a:endParaRPr>
          </a:p>
          <a:p>
            <a:pPr algn="l"/>
            <a:r>
              <a:rPr lang="en-US" sz="1000" b="0" baseline="0" dirty="0">
                <a:solidFill>
                  <a:srgbClr val="BFBFBF"/>
                </a:solidFill>
                <a:latin typeface="Arial" pitchFamily="34" charset="0"/>
                <a:cs typeface="Arial" pitchFamily="34" charset="0"/>
              </a:rPr>
              <a:t>September 14-17, 2021</a:t>
            </a:r>
          </a:p>
        </p:txBody>
      </p:sp>
    </p:spTree>
    <p:extLst>
      <p:ext uri="{BB962C8B-B14F-4D97-AF65-F5344CB8AC3E}">
        <p14:creationId xmlns:p14="http://schemas.microsoft.com/office/powerpoint/2010/main" val="2227458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6E74A-97B5-4317-89D9-8390DAA454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5C35AA-601F-46D3-878E-0AC499CB1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91700B-C948-4992-9353-B73FBEA9ADD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3945C27F-70DF-47B2-A3AC-B9F125F553B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79ED103-BF66-492B-B650-DC665893D46F}"/>
              </a:ext>
            </a:extLst>
          </p:cNvPr>
          <p:cNvSpPr>
            <a:spLocks noGrp="1"/>
          </p:cNvSpPr>
          <p:nvPr>
            <p:ph type="sldNum" sz="quarter" idx="12"/>
          </p:nvPr>
        </p:nvSpPr>
        <p:spPr/>
        <p:txBody>
          <a:bodyPr/>
          <a:lstStyle/>
          <a:p>
            <a:fld id="{A7F8DD43-94D5-4646-B915-19B6580CFFD5}" type="slidenum">
              <a:rPr lang="en-US" smtClean="0"/>
              <a:t>‹#›</a:t>
            </a:fld>
            <a:endParaRPr lang="en-US" dirty="0"/>
          </a:p>
        </p:txBody>
      </p:sp>
    </p:spTree>
    <p:extLst>
      <p:ext uri="{BB962C8B-B14F-4D97-AF65-F5344CB8AC3E}">
        <p14:creationId xmlns:p14="http://schemas.microsoft.com/office/powerpoint/2010/main" val="4060990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9D6B6C-1B2E-471D-BD26-1B0D189DCF58}"/>
              </a:ext>
            </a:extLst>
          </p:cNvPr>
          <p:cNvSpPr>
            <a:spLocks noGrp="1"/>
          </p:cNvSpPr>
          <p:nvPr>
            <p:ph type="dt" sz="half" idx="10"/>
          </p:nvPr>
        </p:nvSpPr>
        <p:spPr/>
        <p:txBody>
          <a:bodyPr/>
          <a:lstStyle/>
          <a:p>
            <a:fld id="{AD05B855-7069-4C7E-8CA1-632462B02ECB}" type="datetimeFigureOut">
              <a:rPr lang="en-US" smtClean="0"/>
              <a:t>8/31/2021</a:t>
            </a:fld>
            <a:endParaRPr lang="en-US" dirty="0"/>
          </a:p>
        </p:txBody>
      </p:sp>
      <p:sp>
        <p:nvSpPr>
          <p:cNvPr id="3" name="Footer Placeholder 2">
            <a:extLst>
              <a:ext uri="{FF2B5EF4-FFF2-40B4-BE49-F238E27FC236}">
                <a16:creationId xmlns:a16="http://schemas.microsoft.com/office/drawing/2014/main" id="{498265C8-FB62-4AE7-8BED-8820B866B99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0D9BA3B-181F-440B-B57B-2069CFE17E87}"/>
              </a:ext>
            </a:extLst>
          </p:cNvPr>
          <p:cNvSpPr>
            <a:spLocks noGrp="1"/>
          </p:cNvSpPr>
          <p:nvPr>
            <p:ph type="sldNum" sz="quarter" idx="12"/>
          </p:nvPr>
        </p:nvSpPr>
        <p:spPr/>
        <p:txBody>
          <a:bodyPr/>
          <a:lstStyle/>
          <a:p>
            <a:fld id="{A7F8DD43-94D5-4646-B915-19B6580CFFD5}" type="slidenum">
              <a:rPr lang="en-US" smtClean="0"/>
              <a:t>‹#›</a:t>
            </a:fld>
            <a:endParaRPr lang="en-US" dirty="0"/>
          </a:p>
        </p:txBody>
      </p:sp>
    </p:spTree>
    <p:extLst>
      <p:ext uri="{BB962C8B-B14F-4D97-AF65-F5344CB8AC3E}">
        <p14:creationId xmlns:p14="http://schemas.microsoft.com/office/powerpoint/2010/main" val="9260323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862842F-612F-3641-9908-4224FD3698B3}"/>
              </a:ext>
            </a:extLst>
          </p:cNvPr>
          <p:cNvPicPr>
            <a:picLocks noChangeAspect="1"/>
          </p:cNvPicPr>
          <p:nvPr userDrawn="1"/>
        </p:nvPicPr>
        <p:blipFill>
          <a:blip r:embed="rId6"/>
          <a:stretch>
            <a:fillRect/>
          </a:stretch>
        </p:blipFill>
        <p:spPr>
          <a:xfrm>
            <a:off x="405644" y="6452482"/>
            <a:ext cx="2112264" cy="301752"/>
          </a:xfrm>
          <a:prstGeom prst="rect">
            <a:avLst/>
          </a:prstGeom>
        </p:spPr>
      </p:pic>
      <p:sp>
        <p:nvSpPr>
          <p:cNvPr id="1026" name="Title Placeholder 1"/>
          <p:cNvSpPr>
            <a:spLocks noGrp="1"/>
          </p:cNvSpPr>
          <p:nvPr>
            <p:ph type="title"/>
          </p:nvPr>
        </p:nvSpPr>
        <p:spPr bwMode="auto">
          <a:xfrm>
            <a:off x="429768" y="274320"/>
            <a:ext cx="11430000" cy="5355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a:t>Click to edit Master title style</a:t>
            </a:r>
          </a:p>
        </p:txBody>
      </p:sp>
      <p:sp>
        <p:nvSpPr>
          <p:cNvPr id="1027" name="Text Placeholder 2"/>
          <p:cNvSpPr>
            <a:spLocks noGrp="1"/>
          </p:cNvSpPr>
          <p:nvPr>
            <p:ph type="body" idx="1"/>
          </p:nvPr>
        </p:nvSpPr>
        <p:spPr bwMode="auto">
          <a:xfrm>
            <a:off x="451614" y="1650029"/>
            <a:ext cx="11419468"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Edit Master text styles</a:t>
            </a:r>
          </a:p>
          <a:p>
            <a:pPr lvl="1"/>
            <a:r>
              <a:rPr lang="en-US" dirty="0"/>
              <a:t>Second level</a:t>
            </a:r>
          </a:p>
          <a:p>
            <a:pPr lvl="2"/>
            <a:r>
              <a:rPr lang="en-US" dirty="0"/>
              <a:t>Third level</a:t>
            </a:r>
          </a:p>
        </p:txBody>
      </p:sp>
      <p:sp>
        <p:nvSpPr>
          <p:cNvPr id="8" name="Rectangle 6"/>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2" name="Rectangle 11">
            <a:extLst>
              <a:ext uri="{FF2B5EF4-FFF2-40B4-BE49-F238E27FC236}">
                <a16:creationId xmlns:a16="http://schemas.microsoft.com/office/drawing/2014/main" id="{4D3B0D07-6BED-A646-84B4-4749F06D657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6">
            <a:extLst>
              <a:ext uri="{FF2B5EF4-FFF2-40B4-BE49-F238E27FC236}">
                <a16:creationId xmlns:a16="http://schemas.microsoft.com/office/drawing/2014/main" id="{5832D77F-AA48-5846-ACCE-C0EB6A92350A}"/>
              </a:ext>
            </a:extLst>
          </p:cNvPr>
          <p:cNvSpPr>
            <a:spLocks noChangeArrowheads="1"/>
          </p:cNvSpPr>
          <p:nvPr userDrawn="1"/>
        </p:nvSpPr>
        <p:spPr bwMode="auto">
          <a:xfrm flipH="1">
            <a:off x="-4391" y="6616607"/>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200" smtClean="0">
                <a:solidFill>
                  <a:schemeClr val="bg1"/>
                </a:solidFill>
                <a:latin typeface="+mn-lt"/>
                <a:cs typeface="Times New Roman" panose="02020603050405020304" pitchFamily="18" charset="0"/>
              </a:rPr>
              <a:pPr algn="ctr" defTabSz="173038">
                <a:lnSpc>
                  <a:spcPct val="90000"/>
                </a:lnSpc>
                <a:tabLst>
                  <a:tab pos="230188" algn="l"/>
                </a:tabLst>
                <a:defRPr/>
              </a:pPr>
              <a:t>‹#›</a:t>
            </a:fld>
            <a:endParaRPr lang="en-US" sz="1200" dirty="0">
              <a:solidFill>
                <a:schemeClr val="bg1"/>
              </a:solidFill>
              <a:latin typeface="+mn-lt"/>
              <a:cs typeface="Times New Roman" panose="02020603050405020304" pitchFamily="18" charset="0"/>
            </a:endParaRPr>
          </a:p>
        </p:txBody>
      </p:sp>
      <p:sp>
        <p:nvSpPr>
          <p:cNvPr id="10" name="Rectangle 256">
            <a:extLst>
              <a:ext uri="{FF2B5EF4-FFF2-40B4-BE49-F238E27FC236}">
                <a16:creationId xmlns:a16="http://schemas.microsoft.com/office/drawing/2014/main" id="{323F2AC7-81B7-4181-8965-07F2D3F8B684}"/>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
        <p:nvSpPr>
          <p:cNvPr id="9" name="TextBox 8">
            <a:extLst>
              <a:ext uri="{FF2B5EF4-FFF2-40B4-BE49-F238E27FC236}">
                <a16:creationId xmlns:a16="http://schemas.microsoft.com/office/drawing/2014/main" id="{FD120E19-8932-43D2-8486-22CBE0B2C373}"/>
              </a:ext>
            </a:extLst>
          </p:cNvPr>
          <p:cNvSpPr txBox="1"/>
          <p:nvPr userDrawn="1"/>
        </p:nvSpPr>
        <p:spPr>
          <a:xfrm>
            <a:off x="9821917" y="6302222"/>
            <a:ext cx="2037851" cy="400110"/>
          </a:xfrm>
          <a:prstGeom prst="rect">
            <a:avLst/>
          </a:prstGeom>
          <a:noFill/>
        </p:spPr>
        <p:txBody>
          <a:bodyPr wrap="square" rtlCol="0">
            <a:spAutoFit/>
          </a:bodyPr>
          <a:lstStyle/>
          <a:p>
            <a:pPr algn="l"/>
            <a:r>
              <a:rPr lang="en-US" sz="1000" b="0" dirty="0">
                <a:solidFill>
                  <a:srgbClr val="BFBFBF"/>
                </a:solidFill>
                <a:latin typeface="Arial" pitchFamily="34" charset="0"/>
                <a:cs typeface="Arial" pitchFamily="34" charset="0"/>
              </a:rPr>
              <a:t>PPU DOE/SC IPR</a:t>
            </a:r>
          </a:p>
          <a:p>
            <a:pPr algn="l"/>
            <a:r>
              <a:rPr lang="en-US" sz="1000" b="0" dirty="0">
                <a:solidFill>
                  <a:srgbClr val="BFBFBF"/>
                </a:solidFill>
                <a:latin typeface="Arial" pitchFamily="34" charset="0"/>
                <a:cs typeface="Arial" pitchFamily="34" charset="0"/>
              </a:rPr>
              <a:t>September 14-17, 2021</a:t>
            </a:r>
          </a:p>
        </p:txBody>
      </p:sp>
    </p:spTree>
    <p:extLst>
      <p:ext uri="{BB962C8B-B14F-4D97-AF65-F5344CB8AC3E}">
        <p14:creationId xmlns:p14="http://schemas.microsoft.com/office/powerpoint/2010/main" val="2725756759"/>
      </p:ext>
    </p:extLst>
  </p:cSld>
  <p:clrMap bg1="lt1" tx1="dk1" bg2="lt2" tx2="dk2" accent1="accent1" accent2="accent2" accent3="accent3" accent4="accent4" accent5="accent5" accent6="accent6" hlink="hlink" folHlink="folHlink"/>
  <p:sldLayoutIdLst>
    <p:sldLayoutId id="2147483671" r:id="rId1"/>
    <p:sldLayoutId id="2147483732" r:id="rId2"/>
    <p:sldLayoutId id="2147483733" r:id="rId3"/>
    <p:sldLayoutId id="2147483734" r:id="rId4"/>
  </p:sldLayoutIdLst>
  <p:txStyles>
    <p:titleStyle>
      <a:lvl1pPr algn="l" rtl="0" eaLnBrk="1" fontAlgn="base" hangingPunct="1">
        <a:lnSpc>
          <a:spcPct val="90000"/>
        </a:lnSpc>
        <a:spcBef>
          <a:spcPct val="0"/>
        </a:spcBef>
        <a:spcAft>
          <a:spcPct val="0"/>
        </a:spcAft>
        <a:defRPr sz="3200" b="0" kern="120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87338" indent="-287338"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800" kern="1200">
          <a:solidFill>
            <a:schemeClr val="tx1"/>
          </a:solidFill>
          <a:latin typeface="Century Gothic" panose="020B0502020202020204" pitchFamily="34" charset="0"/>
          <a:ea typeface="+mn-ea"/>
          <a:cs typeface="+mn-cs"/>
        </a:defRPr>
      </a:lvl1pPr>
      <a:lvl2pPr marL="688975" indent="-285750"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400" kern="1200">
          <a:solidFill>
            <a:schemeClr val="tx1"/>
          </a:solidFill>
          <a:latin typeface="Century Gothic" panose="020B0502020202020204" pitchFamily="34" charset="0"/>
          <a:ea typeface="+mn-ea"/>
          <a:cs typeface="+mn-cs"/>
        </a:defRPr>
      </a:lvl2pPr>
      <a:lvl3pPr marL="1030288" indent="-285750"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image" Target="../media/image27.emf"/></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package" Target="../embeddings/Microsoft_Visio_Drawing.vsdx"/></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7472" y="2109215"/>
            <a:ext cx="4702700" cy="755905"/>
          </a:xfrm>
        </p:spPr>
        <p:txBody>
          <a:bodyPr/>
          <a:lstStyle/>
          <a:p>
            <a:r>
              <a:rPr lang="en-US" b="1" dirty="0"/>
              <a:t>DOE/SC Independent Project Review of the Proton Power Upgrade Project</a:t>
            </a:r>
          </a:p>
          <a:p>
            <a:endParaRPr lang="en-US" dirty="0"/>
          </a:p>
        </p:txBody>
      </p:sp>
      <p:sp>
        <p:nvSpPr>
          <p:cNvPr id="4" name="Subtitle 2">
            <a:extLst>
              <a:ext uri="{FF2B5EF4-FFF2-40B4-BE49-F238E27FC236}">
                <a16:creationId xmlns:a16="http://schemas.microsoft.com/office/drawing/2014/main" id="{072314AD-83B8-6E4A-B9A7-E11C3868B27F}"/>
              </a:ext>
            </a:extLst>
          </p:cNvPr>
          <p:cNvSpPr txBox="1">
            <a:spLocks/>
          </p:cNvSpPr>
          <p:nvPr/>
        </p:nvSpPr>
        <p:spPr bwMode="auto">
          <a:xfrm>
            <a:off x="347472" y="3519891"/>
            <a:ext cx="5702131" cy="13779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400"/>
              </a:spcBef>
              <a:spcAft>
                <a:spcPct val="0"/>
              </a:spcAft>
              <a:buClr>
                <a:schemeClr val="tx2"/>
              </a:buClr>
              <a:buFont typeface="Arial" charset="0"/>
              <a:buNone/>
              <a:defRPr sz="2400" kern="1200">
                <a:solidFill>
                  <a:schemeClr val="tx1"/>
                </a:solidFill>
                <a:latin typeface="+mn-lt"/>
                <a:ea typeface="+mn-ea"/>
                <a:cs typeface="Arial" panose="020B0604020202020204" pitchFamily="34" charset="0"/>
              </a:defRPr>
            </a:lvl1pPr>
            <a:lvl2pPr marL="457200" indent="0" algn="ctr" rtl="0" eaLnBrk="1" fontAlgn="base" hangingPunct="1">
              <a:lnSpc>
                <a:spcPct val="90000"/>
              </a:lnSpc>
              <a:spcBef>
                <a:spcPts val="800"/>
              </a:spcBef>
              <a:spcAft>
                <a:spcPct val="0"/>
              </a:spcAft>
              <a:buClr>
                <a:schemeClr val="tx2"/>
              </a:buClr>
              <a:buFont typeface="Arial" charset="0"/>
              <a:buNone/>
              <a:defRPr sz="2400" kern="1200">
                <a:solidFill>
                  <a:schemeClr val="tx1">
                    <a:tint val="75000"/>
                  </a:schemeClr>
                </a:solidFill>
                <a:latin typeface="+mn-lt"/>
                <a:ea typeface="+mn-ea"/>
                <a:cs typeface="+mn-cs"/>
              </a:defRPr>
            </a:lvl2pPr>
            <a:lvl3pPr marL="914400" indent="0" algn="ctr" rtl="0" eaLnBrk="1" fontAlgn="base" hangingPunct="1">
              <a:lnSpc>
                <a:spcPct val="90000"/>
              </a:lnSpc>
              <a:spcBef>
                <a:spcPts val="800"/>
              </a:spcBef>
              <a:spcAft>
                <a:spcPct val="0"/>
              </a:spcAft>
              <a:buClr>
                <a:schemeClr val="tx2"/>
              </a:buClr>
              <a:buFont typeface="Arial" charset="0"/>
              <a:buNone/>
              <a:defRPr sz="2000" kern="1200">
                <a:solidFill>
                  <a:schemeClr val="tx1">
                    <a:tint val="75000"/>
                  </a:schemeClr>
                </a:solidFill>
                <a:latin typeface="+mn-lt"/>
                <a:ea typeface="+mn-ea"/>
                <a:cs typeface="+mn-cs"/>
              </a:defRPr>
            </a:lvl3pPr>
            <a:lvl4pPr marL="1371600" indent="0" algn="ctr" rtl="0" eaLnBrk="1" fontAlgn="base" hangingPunct="1">
              <a:lnSpc>
                <a:spcPct val="90000"/>
              </a:lnSpc>
              <a:spcBef>
                <a:spcPts val="800"/>
              </a:spcBef>
              <a:spcAft>
                <a:spcPct val="0"/>
              </a:spcAft>
              <a:buClr>
                <a:schemeClr val="tx2"/>
              </a:buClr>
              <a:buFont typeface="Arial" charset="0"/>
              <a:buNone/>
              <a:defRPr sz="1800" kern="1200">
                <a:solidFill>
                  <a:schemeClr val="tx1">
                    <a:tint val="75000"/>
                  </a:schemeClr>
                </a:solidFill>
                <a:latin typeface="+mn-lt"/>
                <a:ea typeface="+mn-ea"/>
                <a:cs typeface="+mn-cs"/>
              </a:defRPr>
            </a:lvl4pPr>
            <a:lvl5pPr marL="1828800" indent="0" algn="ctr" rtl="0" eaLnBrk="1" fontAlgn="base" hangingPunct="1">
              <a:lnSpc>
                <a:spcPct val="90000"/>
              </a:lnSpc>
              <a:spcBef>
                <a:spcPts val="600"/>
              </a:spcBef>
              <a:spcAft>
                <a:spcPct val="0"/>
              </a:spcAft>
              <a:buClr>
                <a:schemeClr val="tx2"/>
              </a:buClr>
              <a:buFont typeface="Arial"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00000"/>
              </a:lnSpc>
              <a:spcBef>
                <a:spcPts val="0"/>
              </a:spcBef>
            </a:pPr>
            <a:endParaRPr lang="en-US" sz="1400" b="1" dirty="0">
              <a:latin typeface="Arial Narrow" panose="020B0606020202030204" pitchFamily="34" charset="0"/>
            </a:endParaRPr>
          </a:p>
          <a:p>
            <a:pPr>
              <a:lnSpc>
                <a:spcPct val="100000"/>
              </a:lnSpc>
              <a:spcBef>
                <a:spcPts val="0"/>
              </a:spcBef>
            </a:pPr>
            <a:r>
              <a:rPr lang="en-US" sz="2000" b="1" dirty="0">
                <a:solidFill>
                  <a:schemeClr val="bg1"/>
                </a:solidFill>
                <a:latin typeface="Century Gothic" panose="020B0502020202020204" pitchFamily="34" charset="0"/>
              </a:rPr>
              <a:t>Mandy Greenwood</a:t>
            </a:r>
          </a:p>
          <a:p>
            <a:pPr>
              <a:lnSpc>
                <a:spcPct val="100000"/>
              </a:lnSpc>
              <a:spcBef>
                <a:spcPts val="0"/>
              </a:spcBef>
            </a:pPr>
            <a:r>
              <a:rPr lang="en-US" sz="2000" dirty="0">
                <a:solidFill>
                  <a:schemeClr val="bg1"/>
                </a:solidFill>
                <a:latin typeface="Century Gothic" panose="020B0502020202020204" pitchFamily="34" charset="0"/>
              </a:rPr>
              <a:t>Risk Manager</a:t>
            </a:r>
          </a:p>
          <a:p>
            <a:pPr>
              <a:lnSpc>
                <a:spcPct val="100000"/>
              </a:lnSpc>
              <a:spcBef>
                <a:spcPts val="0"/>
              </a:spcBef>
            </a:pPr>
            <a:r>
              <a:rPr lang="en-US" sz="2000" dirty="0">
                <a:solidFill>
                  <a:schemeClr val="bg1"/>
                </a:solidFill>
                <a:latin typeface="Century Gothic" panose="020B0502020202020204" pitchFamily="34" charset="0"/>
              </a:rPr>
              <a:t>September 14-17, 2021</a:t>
            </a:r>
            <a:endParaRPr lang="en-US" b="1" dirty="0"/>
          </a:p>
          <a:p>
            <a:pPr>
              <a:lnSpc>
                <a:spcPct val="100000"/>
              </a:lnSpc>
              <a:spcBef>
                <a:spcPts val="0"/>
              </a:spcBef>
            </a:pPr>
            <a:endParaRPr lang="en-US" b="1" dirty="0"/>
          </a:p>
          <a:p>
            <a:pPr>
              <a:lnSpc>
                <a:spcPct val="100000"/>
              </a:lnSpc>
              <a:spcBef>
                <a:spcPts val="0"/>
              </a:spcBef>
            </a:pPr>
            <a:endParaRPr lang="en-US" sz="1600" dirty="0"/>
          </a:p>
          <a:p>
            <a:endParaRPr lang="en-US" dirty="0"/>
          </a:p>
        </p:txBody>
      </p:sp>
      <p:grpSp>
        <p:nvGrpSpPr>
          <p:cNvPr id="5" name="Group 4">
            <a:extLst>
              <a:ext uri="{FF2B5EF4-FFF2-40B4-BE49-F238E27FC236}">
                <a16:creationId xmlns:a16="http://schemas.microsoft.com/office/drawing/2014/main" id="{3CF42CF9-0429-4A09-BCDF-CF9E3487102D}"/>
              </a:ext>
            </a:extLst>
          </p:cNvPr>
          <p:cNvGrpSpPr/>
          <p:nvPr/>
        </p:nvGrpSpPr>
        <p:grpSpPr>
          <a:xfrm>
            <a:off x="6664003" y="1467358"/>
            <a:ext cx="3240473" cy="3273716"/>
            <a:chOff x="6945943" y="1033555"/>
            <a:chExt cx="3750440" cy="3799512"/>
          </a:xfrm>
        </p:grpSpPr>
        <p:pic>
          <p:nvPicPr>
            <p:cNvPr id="6" name="Picture 5">
              <a:extLst>
                <a:ext uri="{FF2B5EF4-FFF2-40B4-BE49-F238E27FC236}">
                  <a16:creationId xmlns:a16="http://schemas.microsoft.com/office/drawing/2014/main" id="{4C4A4EB3-0E48-456A-BC84-EC0BC3DC6208}"/>
                </a:ext>
              </a:extLst>
            </p:cNvPr>
            <p:cNvPicPr preferRelativeResize="0">
              <a:picLocks noChangeArrowheads="1"/>
            </p:cNvPicPr>
            <p:nvPr/>
          </p:nvPicPr>
          <p:blipFill rotWithShape="1">
            <a:blip r:embed="rId3" cstate="print">
              <a:extLst>
                <a:ext uri="{28A0092B-C50C-407E-A947-70E740481C1C}">
                  <a14:useLocalDpi xmlns:a14="http://schemas.microsoft.com/office/drawing/2010/main" val="0"/>
                </a:ext>
              </a:extLst>
            </a:blip>
            <a:srcRect l="14592" t="528" r="33679" b="7508"/>
            <a:stretch/>
          </p:blipFill>
          <p:spPr bwMode="auto">
            <a:xfrm>
              <a:off x="6945943" y="1033555"/>
              <a:ext cx="2382192" cy="2382192"/>
            </a:xfrm>
            <a:prstGeom prst="ellipse">
              <a:avLst/>
            </a:prstGeom>
            <a:noFill/>
            <a:ln w="76200">
              <a:solidFill>
                <a:schemeClr val="bg2">
                  <a:lumMod val="95000"/>
                  <a:alpha val="65000"/>
                </a:schemeClr>
              </a:solidFill>
              <a:miter lim="800000"/>
              <a:headEnd/>
              <a:tailEnd/>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36B269DE-4986-46AB-B747-CCA1CE35B3F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295" t="-312" r="11884" b="9963"/>
            <a:stretch/>
          </p:blipFill>
          <p:spPr>
            <a:xfrm>
              <a:off x="8628438" y="1658698"/>
              <a:ext cx="2067945" cy="2067945"/>
            </a:xfrm>
            <a:prstGeom prst="ellipse">
              <a:avLst/>
            </a:prstGeom>
            <a:noFill/>
            <a:ln w="76200">
              <a:solidFill>
                <a:schemeClr val="bg2">
                  <a:lumMod val="95000"/>
                  <a:alpha val="65000"/>
                </a:schemeClr>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D7A3A831-DC07-4E67-B120-C5F7EA1E8B4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667" r="16667"/>
            <a:stretch/>
          </p:blipFill>
          <p:spPr>
            <a:xfrm>
              <a:off x="7878631" y="2998273"/>
              <a:ext cx="1834794" cy="1834794"/>
            </a:xfrm>
            <a:prstGeom prst="ellipse">
              <a:avLst/>
            </a:prstGeom>
            <a:blipFill>
              <a:blip r:embed="rId6" cstate="print">
                <a:extLst>
                  <a:ext uri="{28A0092B-C50C-407E-A947-70E740481C1C}">
                    <a14:useLocalDpi xmlns:a14="http://schemas.microsoft.com/office/drawing/2010/main"/>
                  </a:ext>
                </a:extLst>
              </a:blip>
              <a:stretch>
                <a:fillRect/>
              </a:stretch>
            </a:blipFill>
            <a:ln w="76200">
              <a:solidFill>
                <a:schemeClr val="bg2">
                  <a:lumMod val="95000"/>
                  <a:alpha val="65000"/>
                </a:schemeClr>
              </a:solidFill>
            </a:ln>
            <a:effectLst>
              <a:outerShdw blurRad="50800" dist="38100" dir="2700000" algn="tl" rotWithShape="0">
                <a:prstClr val="black">
                  <a:alpha val="40000"/>
                </a:prstClr>
              </a:outerShdw>
            </a:effectLst>
          </p:spPr>
        </p:pic>
      </p:grpSp>
      <p:sp>
        <p:nvSpPr>
          <p:cNvPr id="11" name="TextBox 10">
            <a:extLst>
              <a:ext uri="{FF2B5EF4-FFF2-40B4-BE49-F238E27FC236}">
                <a16:creationId xmlns:a16="http://schemas.microsoft.com/office/drawing/2014/main" id="{36589B06-3CAE-4C9F-BA9C-B8C39C4D7B4B}"/>
              </a:ext>
            </a:extLst>
          </p:cNvPr>
          <p:cNvSpPr txBox="1"/>
          <p:nvPr/>
        </p:nvSpPr>
        <p:spPr>
          <a:xfrm>
            <a:off x="347472" y="1327150"/>
            <a:ext cx="6038850" cy="535531"/>
          </a:xfrm>
          <a:prstGeom prst="rect">
            <a:avLst/>
          </a:prstGeom>
          <a:noFill/>
        </p:spPr>
        <p:txBody>
          <a:bodyPr wrap="square" rtlCol="0">
            <a:spAutoFit/>
          </a:bodyPr>
          <a:lstStyle/>
          <a:p>
            <a:pPr>
              <a:lnSpc>
                <a:spcPct val="90000"/>
              </a:lnSpc>
            </a:pPr>
            <a:r>
              <a:rPr lang="en-US" sz="3200" dirty="0">
                <a:solidFill>
                  <a:schemeClr val="bg1"/>
                </a:solidFill>
                <a:latin typeface="+mj-lt"/>
              </a:rPr>
              <a:t>Risk Analysis</a:t>
            </a:r>
          </a:p>
        </p:txBody>
      </p:sp>
    </p:spTree>
    <p:extLst>
      <p:ext uri="{BB962C8B-B14F-4D97-AF65-F5344CB8AC3E}">
        <p14:creationId xmlns:p14="http://schemas.microsoft.com/office/powerpoint/2010/main" val="4185276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CC79E43-4A95-4A30-8512-2DFB88FE104E}"/>
              </a:ext>
            </a:extLst>
          </p:cNvPr>
          <p:cNvSpPr txBox="1">
            <a:spLocks/>
          </p:cNvSpPr>
          <p:nvPr/>
        </p:nvSpPr>
        <p:spPr bwMode="auto">
          <a:xfrm>
            <a:off x="521777" y="927232"/>
            <a:ext cx="10902186"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88925" indent="-288925"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400" kern="1200">
                <a:solidFill>
                  <a:schemeClr val="tx1"/>
                </a:solidFill>
                <a:latin typeface="+mn-lt"/>
                <a:ea typeface="+mn-ea"/>
                <a:cs typeface="Arial" panose="020B0604020202020204" pitchFamily="34" charset="0"/>
              </a:defRPr>
            </a:lvl2pPr>
            <a:lvl3pPr marL="1031875" indent="-288925"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000" kern="1200">
                <a:solidFill>
                  <a:schemeClr val="tx1"/>
                </a:solidFill>
                <a:latin typeface="+mn-lt"/>
                <a:ea typeface="+mn-ea"/>
                <a:cs typeface="Arial" panose="020B0604020202020204" pitchFamily="34" charset="0"/>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mn-lt"/>
                <a:ea typeface="+mn-ea"/>
                <a:cs typeface="Arial" panose="020B0604020202020204" pitchFamily="34" charset="0"/>
              </a:defRPr>
            </a:lvl4pPr>
            <a:lvl5pPr marL="1482725" indent="-222250" algn="l" rtl="0" eaLnBrk="1" fontAlgn="base" hangingPunct="1">
              <a:lnSpc>
                <a:spcPct val="90000"/>
              </a:lnSpc>
              <a:spcBef>
                <a:spcPts val="600"/>
              </a:spcBef>
              <a:spcAft>
                <a:spcPct val="0"/>
              </a:spcAft>
              <a:buClr>
                <a:schemeClr val="tx1"/>
              </a:buClr>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Forty-nine risks</a:t>
            </a:r>
          </a:p>
          <a:p>
            <a:pPr lvl="1">
              <a:buClr>
                <a:prstClr val="black"/>
              </a:buClr>
            </a:pPr>
            <a:r>
              <a:rPr lang="en-US" sz="1800" dirty="0">
                <a:solidFill>
                  <a:srgbClr val="000000"/>
                </a:solidFill>
                <a:latin typeface="Century Gothic" panose="020B0502020202020204" pitchFamily="34" charset="0"/>
              </a:rPr>
              <a:t>80 Threats and 16 Opportunities have been retired. 6 Threats and 3 Opportunities have been realized</a:t>
            </a:r>
          </a:p>
          <a:p>
            <a:pPr lvl="1">
              <a:buClr>
                <a:prstClr val="black"/>
              </a:buClr>
            </a:pPr>
            <a:r>
              <a:rPr lang="en-US" sz="1800" dirty="0">
                <a:solidFill>
                  <a:srgbClr val="000000"/>
                </a:solidFill>
                <a:latin typeface="Century Gothic" panose="020B0502020202020204" pitchFamily="34" charset="0"/>
              </a:rPr>
              <a:t>Pre-Mitigated Ranking:  11 Low, 34 Medium, 4 High</a:t>
            </a:r>
          </a:p>
          <a:p>
            <a:pPr lvl="1">
              <a:buClr>
                <a:prstClr val="black"/>
              </a:buClr>
            </a:pPr>
            <a:r>
              <a:rPr lang="en-US" sz="1800" dirty="0">
                <a:solidFill>
                  <a:srgbClr val="000000"/>
                </a:solidFill>
                <a:latin typeface="Century Gothic" panose="020B0502020202020204" pitchFamily="34" charset="0"/>
              </a:rPr>
              <a:t>Post-Mitigated Ranking:  24 Low, 23 Medium, 2 High</a:t>
            </a:r>
          </a:p>
          <a:p>
            <a:pPr>
              <a:buClr>
                <a:prstClr val="black"/>
              </a:buClr>
            </a:pPr>
            <a:r>
              <a:rPr lang="en-US" sz="2000" dirty="0">
                <a:solidFill>
                  <a:prstClr val="black"/>
                </a:solidFill>
              </a:rPr>
              <a:t>High Risks</a:t>
            </a:r>
          </a:p>
          <a:p>
            <a:pPr lvl="1">
              <a:buClr>
                <a:prstClr val="black"/>
              </a:buClr>
            </a:pPr>
            <a:r>
              <a:rPr lang="en-US" sz="1800" dirty="0">
                <a:solidFill>
                  <a:srgbClr val="000000"/>
                </a:solidFill>
                <a:latin typeface="Century Gothic" panose="020B0502020202020204" pitchFamily="34" charset="0"/>
              </a:rPr>
              <a:t>COVID-19 Impacts Project Cost or Schedule</a:t>
            </a:r>
          </a:p>
          <a:p>
            <a:pPr lvl="2">
              <a:buClr>
                <a:prstClr val="black"/>
              </a:buClr>
            </a:pPr>
            <a:r>
              <a:rPr lang="en-US" sz="1600" dirty="0">
                <a:solidFill>
                  <a:srgbClr val="000000"/>
                </a:solidFill>
                <a:latin typeface="Century Gothic" panose="020B0502020202020204" pitchFamily="34" charset="0"/>
              </a:rPr>
              <a:t>Mitigation: Frequent vendor communication, use of alternate vendors if needed, vendor oversight by local experts, vaccinations, masking, social distancing, and work-from-home</a:t>
            </a:r>
          </a:p>
          <a:p>
            <a:pPr lvl="1">
              <a:buClr>
                <a:prstClr val="black"/>
              </a:buClr>
            </a:pPr>
            <a:r>
              <a:rPr lang="en-US" sz="1800" dirty="0">
                <a:solidFill>
                  <a:srgbClr val="000000"/>
                </a:solidFill>
                <a:latin typeface="Century Gothic" panose="020B0502020202020204" pitchFamily="34" charset="0"/>
              </a:rPr>
              <a:t>Fermilab has competing projects or resource issues</a:t>
            </a:r>
          </a:p>
          <a:p>
            <a:pPr lvl="2">
              <a:buClr>
                <a:prstClr val="black"/>
              </a:buClr>
            </a:pPr>
            <a:r>
              <a:rPr lang="en-US" sz="1600" dirty="0">
                <a:solidFill>
                  <a:srgbClr val="000000"/>
                </a:solidFill>
                <a:latin typeface="Century Gothic" panose="020B0502020202020204" pitchFamily="34" charset="0"/>
              </a:rPr>
              <a:t>Mitigation:  Maintain good communication between PPU and Fermilab so that schedule challenges can be discovered early and mitigated. Engage project management and Fermilab management as needed to ensure this work receives adequate priority. Perform periodic visits to Fermilab to assess progress</a:t>
            </a:r>
          </a:p>
          <a:p>
            <a:r>
              <a:rPr lang="en-US" sz="2000" dirty="0"/>
              <a:t>Key risk categories analyzed</a:t>
            </a:r>
          </a:p>
          <a:p>
            <a:pPr lvl="1"/>
            <a:r>
              <a:rPr lang="en-US" sz="1800" dirty="0">
                <a:solidFill>
                  <a:srgbClr val="000000"/>
                </a:solidFill>
                <a:latin typeface="Century Gothic" panose="020B0502020202020204" pitchFamily="34" charset="0"/>
              </a:rPr>
              <a:t>Vendor delivery delays</a:t>
            </a:r>
          </a:p>
          <a:p>
            <a:pPr lvl="1"/>
            <a:r>
              <a:rPr lang="en-US" sz="1800" dirty="0">
                <a:solidFill>
                  <a:srgbClr val="000000"/>
                </a:solidFill>
                <a:latin typeface="Century Gothic" panose="020B0502020202020204" pitchFamily="34" charset="0"/>
              </a:rPr>
              <a:t>Budget cycle </a:t>
            </a:r>
          </a:p>
          <a:p>
            <a:pPr lvl="1"/>
            <a:r>
              <a:rPr lang="en-US" sz="1800" dirty="0">
                <a:solidFill>
                  <a:srgbClr val="000000"/>
                </a:solidFill>
                <a:latin typeface="Century Gothic" panose="020B0502020202020204" pitchFamily="34" charset="0"/>
              </a:rPr>
              <a:t>Resource availability</a:t>
            </a:r>
          </a:p>
        </p:txBody>
      </p:sp>
      <p:sp>
        <p:nvSpPr>
          <p:cNvPr id="3" name="Title 1">
            <a:extLst>
              <a:ext uri="{FF2B5EF4-FFF2-40B4-BE49-F238E27FC236}">
                <a16:creationId xmlns:a16="http://schemas.microsoft.com/office/drawing/2014/main" id="{BF56F530-04BC-4761-93B3-BF67716077CC}"/>
              </a:ext>
            </a:extLst>
          </p:cNvPr>
          <p:cNvSpPr>
            <a:spLocks noGrp="1"/>
          </p:cNvSpPr>
          <p:nvPr>
            <p:ph type="title"/>
          </p:nvPr>
        </p:nvSpPr>
        <p:spPr>
          <a:xfrm>
            <a:off x="521777" y="336301"/>
            <a:ext cx="11430000" cy="535531"/>
          </a:xfrm>
        </p:spPr>
        <p:txBody>
          <a:bodyPr/>
          <a:lstStyle/>
          <a:p>
            <a:r>
              <a:rPr lang="en-US" dirty="0"/>
              <a:t>Risk Register</a:t>
            </a:r>
          </a:p>
        </p:txBody>
      </p:sp>
      <p:sp>
        <p:nvSpPr>
          <p:cNvPr id="6" name="TextBox 5">
            <a:extLst>
              <a:ext uri="{FF2B5EF4-FFF2-40B4-BE49-F238E27FC236}">
                <a16:creationId xmlns:a16="http://schemas.microsoft.com/office/drawing/2014/main" id="{D910D06A-0DAB-4BBD-8581-69B6961CE49A}"/>
              </a:ext>
            </a:extLst>
          </p:cNvPr>
          <p:cNvSpPr txBox="1"/>
          <p:nvPr/>
        </p:nvSpPr>
        <p:spPr>
          <a:xfrm>
            <a:off x="9441227" y="187722"/>
            <a:ext cx="2510550" cy="590931"/>
          </a:xfrm>
          <a:prstGeom prst="rect">
            <a:avLst/>
          </a:prstGeom>
          <a:solidFill>
            <a:schemeClr val="accent6">
              <a:lumMod val="40000"/>
              <a:lumOff val="60000"/>
            </a:schemeClr>
          </a:solidFill>
          <a:ln>
            <a:solidFill>
              <a:schemeClr val="accent2">
                <a:lumMod val="75000"/>
              </a:schemeClr>
            </a:solidFill>
          </a:ln>
        </p:spPr>
        <p:txBody>
          <a:bodyPr wrap="square" rtlCol="0">
            <a:spAutoFit/>
          </a:bodyPr>
          <a:lstStyle/>
          <a:p>
            <a:pPr>
              <a:lnSpc>
                <a:spcPct val="90000"/>
              </a:lnSpc>
            </a:pPr>
            <a:r>
              <a:rPr lang="en-US" i="1" dirty="0"/>
              <a:t>8 New Risks identified since CD-2/3</a:t>
            </a:r>
          </a:p>
        </p:txBody>
      </p:sp>
      <p:sp>
        <p:nvSpPr>
          <p:cNvPr id="7" name="Rectangle: Rounded Corners 15">
            <a:extLst>
              <a:ext uri="{FF2B5EF4-FFF2-40B4-BE49-F238E27FC236}">
                <a16:creationId xmlns:a16="http://schemas.microsoft.com/office/drawing/2014/main" id="{708F2C99-A88F-4EDE-B821-C5636988B021}"/>
              </a:ext>
            </a:extLst>
          </p:cNvPr>
          <p:cNvSpPr/>
          <p:nvPr/>
        </p:nvSpPr>
        <p:spPr>
          <a:xfrm>
            <a:off x="5887915" y="305283"/>
            <a:ext cx="2265485"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Charges:</a:t>
            </a:r>
            <a:r>
              <a:rPr lang="en-US" b="1" baseline="0" dirty="0">
                <a:solidFill>
                  <a:schemeClr val="bg1"/>
                </a:solidFill>
              </a:rPr>
              <a:t> 4b, 5c</a:t>
            </a:r>
            <a:endParaRPr lang="en-US" b="1" dirty="0">
              <a:solidFill>
                <a:schemeClr val="bg1"/>
              </a:solidFill>
            </a:endParaRPr>
          </a:p>
        </p:txBody>
      </p:sp>
      <p:pic>
        <p:nvPicPr>
          <p:cNvPr id="10" name="Picture 9">
            <a:extLst>
              <a:ext uri="{FF2B5EF4-FFF2-40B4-BE49-F238E27FC236}">
                <a16:creationId xmlns:a16="http://schemas.microsoft.com/office/drawing/2014/main" id="{8A934A10-4C6A-465E-BDE3-AFC5AECDCAC3}"/>
              </a:ext>
            </a:extLst>
          </p:cNvPr>
          <p:cNvPicPr>
            <a:picLocks noChangeAspect="1"/>
          </p:cNvPicPr>
          <p:nvPr/>
        </p:nvPicPr>
        <p:blipFill>
          <a:blip r:embed="rId3"/>
          <a:stretch>
            <a:fillRect/>
          </a:stretch>
        </p:blipFill>
        <p:spPr>
          <a:xfrm>
            <a:off x="5689600" y="5148162"/>
            <a:ext cx="4927600" cy="1117600"/>
          </a:xfrm>
          <a:prstGeom prst="rect">
            <a:avLst/>
          </a:prstGeom>
        </p:spPr>
      </p:pic>
    </p:spTree>
    <p:extLst>
      <p:ext uri="{BB962C8B-B14F-4D97-AF65-F5344CB8AC3E}">
        <p14:creationId xmlns:p14="http://schemas.microsoft.com/office/powerpoint/2010/main" val="378337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EC142-8684-421D-9F13-FFD4B8180250}"/>
              </a:ext>
            </a:extLst>
          </p:cNvPr>
          <p:cNvSpPr>
            <a:spLocks noGrp="1"/>
          </p:cNvSpPr>
          <p:nvPr>
            <p:ph type="title"/>
          </p:nvPr>
        </p:nvSpPr>
        <p:spPr/>
        <p:txBody>
          <a:bodyPr/>
          <a:lstStyle/>
          <a:p>
            <a:r>
              <a:rPr lang="en-US" dirty="0"/>
              <a:t>Risk Identification</a:t>
            </a:r>
          </a:p>
        </p:txBody>
      </p:sp>
      <p:sp>
        <p:nvSpPr>
          <p:cNvPr id="3" name="Content Placeholder 2">
            <a:extLst>
              <a:ext uri="{FF2B5EF4-FFF2-40B4-BE49-F238E27FC236}">
                <a16:creationId xmlns:a16="http://schemas.microsoft.com/office/drawing/2014/main" id="{DC13604A-C525-47D0-8D25-995EFB7F02FF}"/>
              </a:ext>
            </a:extLst>
          </p:cNvPr>
          <p:cNvSpPr>
            <a:spLocks noGrp="1"/>
          </p:cNvSpPr>
          <p:nvPr>
            <p:ph idx="1"/>
          </p:nvPr>
        </p:nvSpPr>
        <p:spPr/>
        <p:txBody>
          <a:bodyPr/>
          <a:lstStyle/>
          <a:p>
            <a:r>
              <a:rPr lang="en-US" dirty="0"/>
              <a:t>Risks are reviewed monthly in Metrics Meetings</a:t>
            </a:r>
          </a:p>
          <a:p>
            <a:endParaRPr lang="en-US" dirty="0"/>
          </a:p>
        </p:txBody>
      </p:sp>
      <p:pic>
        <p:nvPicPr>
          <p:cNvPr id="11" name="Picture 10">
            <a:extLst>
              <a:ext uri="{FF2B5EF4-FFF2-40B4-BE49-F238E27FC236}">
                <a16:creationId xmlns:a16="http://schemas.microsoft.com/office/drawing/2014/main" id="{A3AC71D6-A2F7-4670-8686-CE84DEB58D8D}"/>
              </a:ext>
            </a:extLst>
          </p:cNvPr>
          <p:cNvPicPr>
            <a:picLocks noChangeAspect="1"/>
          </p:cNvPicPr>
          <p:nvPr/>
        </p:nvPicPr>
        <p:blipFill>
          <a:blip r:embed="rId3"/>
          <a:stretch>
            <a:fillRect/>
          </a:stretch>
        </p:blipFill>
        <p:spPr>
          <a:xfrm>
            <a:off x="588423" y="1852573"/>
            <a:ext cx="11155522" cy="2467485"/>
          </a:xfrm>
          <a:prstGeom prst="rect">
            <a:avLst/>
          </a:prstGeom>
        </p:spPr>
      </p:pic>
      <p:pic>
        <p:nvPicPr>
          <p:cNvPr id="14" name="Picture 13">
            <a:extLst>
              <a:ext uri="{FF2B5EF4-FFF2-40B4-BE49-F238E27FC236}">
                <a16:creationId xmlns:a16="http://schemas.microsoft.com/office/drawing/2014/main" id="{4855E27A-C377-4AAE-933B-45CB90E9451E}"/>
              </a:ext>
            </a:extLst>
          </p:cNvPr>
          <p:cNvPicPr>
            <a:picLocks noChangeAspect="1"/>
          </p:cNvPicPr>
          <p:nvPr/>
        </p:nvPicPr>
        <p:blipFill>
          <a:blip r:embed="rId4"/>
          <a:stretch>
            <a:fillRect/>
          </a:stretch>
        </p:blipFill>
        <p:spPr>
          <a:xfrm>
            <a:off x="2089150" y="4599940"/>
            <a:ext cx="8013700" cy="1422400"/>
          </a:xfrm>
          <a:prstGeom prst="rect">
            <a:avLst/>
          </a:prstGeom>
        </p:spPr>
      </p:pic>
      <p:sp>
        <p:nvSpPr>
          <p:cNvPr id="6" name="Rectangle: Rounded Corners 15">
            <a:extLst>
              <a:ext uri="{FF2B5EF4-FFF2-40B4-BE49-F238E27FC236}">
                <a16:creationId xmlns:a16="http://schemas.microsoft.com/office/drawing/2014/main" id="{0791F45F-2240-4986-8CF4-E254108D0E88}"/>
              </a:ext>
            </a:extLst>
          </p:cNvPr>
          <p:cNvSpPr/>
          <p:nvPr/>
        </p:nvSpPr>
        <p:spPr>
          <a:xfrm>
            <a:off x="8658329" y="556056"/>
            <a:ext cx="2265485"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4b</a:t>
            </a:r>
            <a:endParaRPr lang="en-US" b="1" dirty="0">
              <a:solidFill>
                <a:schemeClr val="bg1"/>
              </a:solidFill>
            </a:endParaRPr>
          </a:p>
        </p:txBody>
      </p:sp>
    </p:spTree>
    <p:extLst>
      <p:ext uri="{BB962C8B-B14F-4D97-AF65-F5344CB8AC3E}">
        <p14:creationId xmlns:p14="http://schemas.microsoft.com/office/powerpoint/2010/main" val="3822827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15360-B292-4DEA-9AA6-981F472C0EE4}"/>
              </a:ext>
            </a:extLst>
          </p:cNvPr>
          <p:cNvSpPr>
            <a:spLocks noGrp="1"/>
          </p:cNvSpPr>
          <p:nvPr>
            <p:ph type="title"/>
          </p:nvPr>
        </p:nvSpPr>
        <p:spPr>
          <a:xfrm>
            <a:off x="495301" y="375920"/>
            <a:ext cx="10515600" cy="949643"/>
          </a:xfrm>
        </p:spPr>
        <p:txBody>
          <a:bodyPr>
            <a:normAutofit/>
          </a:bodyPr>
          <a:lstStyle/>
          <a:p>
            <a:r>
              <a:rPr lang="en-US" sz="3200" dirty="0"/>
              <a:t>Cost Risk Drivers at P80 </a:t>
            </a:r>
          </a:p>
        </p:txBody>
      </p:sp>
      <p:sp>
        <p:nvSpPr>
          <p:cNvPr id="9" name="TextBox 8">
            <a:extLst>
              <a:ext uri="{FF2B5EF4-FFF2-40B4-BE49-F238E27FC236}">
                <a16:creationId xmlns:a16="http://schemas.microsoft.com/office/drawing/2014/main" id="{06C5155D-DDBF-46E2-928C-02DB89D25EC9}"/>
              </a:ext>
            </a:extLst>
          </p:cNvPr>
          <p:cNvSpPr txBox="1"/>
          <p:nvPr/>
        </p:nvSpPr>
        <p:spPr>
          <a:xfrm>
            <a:off x="1678012" y="1112838"/>
            <a:ext cx="5710418" cy="369332"/>
          </a:xfrm>
          <a:prstGeom prst="rect">
            <a:avLst/>
          </a:prstGeom>
          <a:noFill/>
        </p:spPr>
        <p:txBody>
          <a:bodyPr wrap="square" rtlCol="0">
            <a:spAutoFit/>
          </a:bodyPr>
          <a:lstStyle/>
          <a:p>
            <a:r>
              <a:rPr lang="en-US" b="1" i="1" dirty="0"/>
              <a:t>Cost Uncertainty and Risk Exposure - Mitigated</a:t>
            </a:r>
          </a:p>
        </p:txBody>
      </p:sp>
      <p:pic>
        <p:nvPicPr>
          <p:cNvPr id="11" name="Picture 10">
            <a:extLst>
              <a:ext uri="{FF2B5EF4-FFF2-40B4-BE49-F238E27FC236}">
                <a16:creationId xmlns:a16="http://schemas.microsoft.com/office/drawing/2014/main" id="{E1122F06-0247-4D8A-9F9F-E135F6043EA1}"/>
              </a:ext>
            </a:extLst>
          </p:cNvPr>
          <p:cNvPicPr>
            <a:picLocks noChangeAspect="1"/>
          </p:cNvPicPr>
          <p:nvPr/>
        </p:nvPicPr>
        <p:blipFill>
          <a:blip r:embed="rId3"/>
          <a:srcRect/>
          <a:stretch>
            <a:fillRect/>
          </a:stretch>
        </p:blipFill>
        <p:spPr>
          <a:xfrm>
            <a:off x="611360" y="850741"/>
            <a:ext cx="7685492" cy="5367528"/>
          </a:xfrm>
          <a:custGeom>
            <a:avLst/>
            <a:gdLst>
              <a:gd name="connsiteX0" fmla="*/ 1169148 w 7685492"/>
              <a:gd name="connsiteY0" fmla="*/ 110744 h 5367528"/>
              <a:gd name="connsiteX1" fmla="*/ 1169148 w 7685492"/>
              <a:gd name="connsiteY1" fmla="*/ 580343 h 5367528"/>
              <a:gd name="connsiteX2" fmla="*/ 6490956 w 7685492"/>
              <a:gd name="connsiteY2" fmla="*/ 580343 h 5367528"/>
              <a:gd name="connsiteX3" fmla="*/ 6490956 w 7685492"/>
              <a:gd name="connsiteY3" fmla="*/ 110744 h 5367528"/>
              <a:gd name="connsiteX4" fmla="*/ 0 w 7685492"/>
              <a:gd name="connsiteY4" fmla="*/ 0 h 5367528"/>
              <a:gd name="connsiteX5" fmla="*/ 7685492 w 7685492"/>
              <a:gd name="connsiteY5" fmla="*/ 0 h 5367528"/>
              <a:gd name="connsiteX6" fmla="*/ 7685492 w 7685492"/>
              <a:gd name="connsiteY6" fmla="*/ 5367528 h 5367528"/>
              <a:gd name="connsiteX7" fmla="*/ 0 w 7685492"/>
              <a:gd name="connsiteY7" fmla="*/ 5367528 h 536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5492" h="5367528">
                <a:moveTo>
                  <a:pt x="1169148" y="110744"/>
                </a:moveTo>
                <a:lnTo>
                  <a:pt x="1169148" y="580343"/>
                </a:lnTo>
                <a:lnTo>
                  <a:pt x="6490956" y="580343"/>
                </a:lnTo>
                <a:lnTo>
                  <a:pt x="6490956" y="110744"/>
                </a:lnTo>
                <a:close/>
                <a:moveTo>
                  <a:pt x="0" y="0"/>
                </a:moveTo>
                <a:lnTo>
                  <a:pt x="7685492" y="0"/>
                </a:lnTo>
                <a:lnTo>
                  <a:pt x="7685492" y="5367528"/>
                </a:lnTo>
                <a:lnTo>
                  <a:pt x="0" y="5367528"/>
                </a:lnTo>
                <a:close/>
              </a:path>
            </a:pathLst>
          </a:custGeom>
        </p:spPr>
      </p:pic>
      <p:sp>
        <p:nvSpPr>
          <p:cNvPr id="5" name="Content Placeholder 2">
            <a:extLst>
              <a:ext uri="{FF2B5EF4-FFF2-40B4-BE49-F238E27FC236}">
                <a16:creationId xmlns:a16="http://schemas.microsoft.com/office/drawing/2014/main" id="{9705ED80-586E-44BA-921B-4FC2DB33535C}"/>
              </a:ext>
            </a:extLst>
          </p:cNvPr>
          <p:cNvSpPr>
            <a:spLocks noGrp="1"/>
          </p:cNvSpPr>
          <p:nvPr>
            <p:ph idx="1"/>
          </p:nvPr>
        </p:nvSpPr>
        <p:spPr>
          <a:xfrm>
            <a:off x="8765382" y="3013076"/>
            <a:ext cx="3005688" cy="1408906"/>
          </a:xfrm>
        </p:spPr>
        <p:txBody>
          <a:bodyPr/>
          <a:lstStyle/>
          <a:p>
            <a:r>
              <a:rPr lang="en-US" sz="2000" dirty="0"/>
              <a:t>Risk drivers for cost risk exposure are reasonable and appropriate</a:t>
            </a:r>
          </a:p>
        </p:txBody>
      </p:sp>
      <p:sp>
        <p:nvSpPr>
          <p:cNvPr id="7" name="TextBox 6">
            <a:extLst>
              <a:ext uri="{FF2B5EF4-FFF2-40B4-BE49-F238E27FC236}">
                <a16:creationId xmlns:a16="http://schemas.microsoft.com/office/drawing/2014/main" id="{42FF427F-D2F7-4AAD-BB63-E0D49A186C6F}"/>
              </a:ext>
            </a:extLst>
          </p:cNvPr>
          <p:cNvSpPr txBox="1"/>
          <p:nvPr/>
        </p:nvSpPr>
        <p:spPr>
          <a:xfrm>
            <a:off x="8829675" y="1297504"/>
            <a:ext cx="2750965" cy="1477328"/>
          </a:xfrm>
          <a:prstGeom prst="rect">
            <a:avLst/>
          </a:prstGeom>
          <a:noFill/>
        </p:spPr>
        <p:txBody>
          <a:bodyPr wrap="square">
            <a:spAutoFit/>
          </a:bodyPr>
          <a:lstStyle/>
          <a:p>
            <a:pPr marL="287338" indent="-287338">
              <a:lnSpc>
                <a:spcPct val="90000"/>
              </a:lnSpc>
              <a:spcBef>
                <a:spcPts val="600"/>
              </a:spcBef>
              <a:buClr>
                <a:schemeClr val="tx1"/>
              </a:buClr>
              <a:buSzPct val="90000"/>
              <a:buFont typeface="Century Gothic" panose="020B0502020202020204" pitchFamily="34" charset="0"/>
              <a:buChar char="•"/>
            </a:pPr>
            <a:r>
              <a:rPr lang="en-US" sz="2000" dirty="0">
                <a:latin typeface="Century Gothic" panose="020B0502020202020204" pitchFamily="34" charset="0"/>
                <a:cs typeface="+mn-cs"/>
              </a:rPr>
              <a:t>Cost risk drivers are risk events contributing significantly to cost risk exposure</a:t>
            </a:r>
          </a:p>
        </p:txBody>
      </p:sp>
    </p:spTree>
    <p:extLst>
      <p:ext uri="{BB962C8B-B14F-4D97-AF65-F5344CB8AC3E}">
        <p14:creationId xmlns:p14="http://schemas.microsoft.com/office/powerpoint/2010/main" val="1486383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15360-B292-4DEA-9AA6-981F472C0EE4}"/>
              </a:ext>
            </a:extLst>
          </p:cNvPr>
          <p:cNvSpPr>
            <a:spLocks noGrp="1"/>
          </p:cNvSpPr>
          <p:nvPr>
            <p:ph type="title"/>
          </p:nvPr>
        </p:nvSpPr>
        <p:spPr>
          <a:xfrm>
            <a:off x="585107" y="414093"/>
            <a:ext cx="10515600" cy="620840"/>
          </a:xfrm>
        </p:spPr>
        <p:txBody>
          <a:bodyPr>
            <a:normAutofit/>
          </a:bodyPr>
          <a:lstStyle/>
          <a:p>
            <a:r>
              <a:rPr lang="en-US" sz="3200" dirty="0"/>
              <a:t>Cost Activity Drivers at P80 </a:t>
            </a:r>
          </a:p>
        </p:txBody>
      </p:sp>
      <p:sp>
        <p:nvSpPr>
          <p:cNvPr id="9" name="TextBox 8">
            <a:extLst>
              <a:ext uri="{FF2B5EF4-FFF2-40B4-BE49-F238E27FC236}">
                <a16:creationId xmlns:a16="http://schemas.microsoft.com/office/drawing/2014/main" id="{06C5155D-DDBF-46E2-928C-02DB89D25EC9}"/>
              </a:ext>
            </a:extLst>
          </p:cNvPr>
          <p:cNvSpPr txBox="1"/>
          <p:nvPr/>
        </p:nvSpPr>
        <p:spPr>
          <a:xfrm>
            <a:off x="1855804" y="1149912"/>
            <a:ext cx="5434637" cy="369332"/>
          </a:xfrm>
          <a:prstGeom prst="rect">
            <a:avLst/>
          </a:prstGeom>
          <a:noFill/>
        </p:spPr>
        <p:txBody>
          <a:bodyPr wrap="square" rtlCol="0">
            <a:spAutoFit/>
          </a:bodyPr>
          <a:lstStyle/>
          <a:p>
            <a:r>
              <a:rPr lang="en-US" b="1" i="1" dirty="0"/>
              <a:t>Cost Uncertainty and Risk Exposure - Mitigated</a:t>
            </a:r>
          </a:p>
        </p:txBody>
      </p:sp>
      <p:pic>
        <p:nvPicPr>
          <p:cNvPr id="10" name="Picture 9">
            <a:extLst>
              <a:ext uri="{FF2B5EF4-FFF2-40B4-BE49-F238E27FC236}">
                <a16:creationId xmlns:a16="http://schemas.microsoft.com/office/drawing/2014/main" id="{F7B94494-00C7-46A1-ABEE-D17ABC60D318}"/>
              </a:ext>
            </a:extLst>
          </p:cNvPr>
          <p:cNvPicPr>
            <a:picLocks noChangeAspect="1"/>
          </p:cNvPicPr>
          <p:nvPr/>
        </p:nvPicPr>
        <p:blipFill>
          <a:blip r:embed="rId3"/>
          <a:srcRect/>
          <a:stretch>
            <a:fillRect/>
          </a:stretch>
        </p:blipFill>
        <p:spPr>
          <a:xfrm>
            <a:off x="696072" y="961460"/>
            <a:ext cx="7685153" cy="5367528"/>
          </a:xfrm>
          <a:custGeom>
            <a:avLst/>
            <a:gdLst>
              <a:gd name="connsiteX0" fmla="*/ 1256857 w 7685153"/>
              <a:gd name="connsiteY0" fmla="*/ 106616 h 5367528"/>
              <a:gd name="connsiteX1" fmla="*/ 1256857 w 7685153"/>
              <a:gd name="connsiteY1" fmla="*/ 558736 h 5367528"/>
              <a:gd name="connsiteX2" fmla="*/ 6509577 w 7685153"/>
              <a:gd name="connsiteY2" fmla="*/ 558736 h 5367528"/>
              <a:gd name="connsiteX3" fmla="*/ 6509577 w 7685153"/>
              <a:gd name="connsiteY3" fmla="*/ 106616 h 5367528"/>
              <a:gd name="connsiteX4" fmla="*/ 0 w 7685153"/>
              <a:gd name="connsiteY4" fmla="*/ 0 h 5367528"/>
              <a:gd name="connsiteX5" fmla="*/ 7685153 w 7685153"/>
              <a:gd name="connsiteY5" fmla="*/ 0 h 5367528"/>
              <a:gd name="connsiteX6" fmla="*/ 7685153 w 7685153"/>
              <a:gd name="connsiteY6" fmla="*/ 5367528 h 5367528"/>
              <a:gd name="connsiteX7" fmla="*/ 0 w 7685153"/>
              <a:gd name="connsiteY7" fmla="*/ 5367528 h 536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5153" h="5367528">
                <a:moveTo>
                  <a:pt x="1256857" y="106616"/>
                </a:moveTo>
                <a:lnTo>
                  <a:pt x="1256857" y="558736"/>
                </a:lnTo>
                <a:lnTo>
                  <a:pt x="6509577" y="558736"/>
                </a:lnTo>
                <a:lnTo>
                  <a:pt x="6509577" y="106616"/>
                </a:lnTo>
                <a:close/>
                <a:moveTo>
                  <a:pt x="0" y="0"/>
                </a:moveTo>
                <a:lnTo>
                  <a:pt x="7685153" y="0"/>
                </a:lnTo>
                <a:lnTo>
                  <a:pt x="7685153" y="5367528"/>
                </a:lnTo>
                <a:lnTo>
                  <a:pt x="0" y="5367528"/>
                </a:lnTo>
                <a:close/>
              </a:path>
            </a:pathLst>
          </a:custGeom>
        </p:spPr>
      </p:pic>
      <p:sp>
        <p:nvSpPr>
          <p:cNvPr id="5" name="Content Placeholder 2">
            <a:extLst>
              <a:ext uri="{FF2B5EF4-FFF2-40B4-BE49-F238E27FC236}">
                <a16:creationId xmlns:a16="http://schemas.microsoft.com/office/drawing/2014/main" id="{3373F9D4-F89E-4FA9-9343-ED02366E14EB}"/>
              </a:ext>
            </a:extLst>
          </p:cNvPr>
          <p:cNvSpPr>
            <a:spLocks noGrp="1"/>
          </p:cNvSpPr>
          <p:nvPr>
            <p:ph idx="1"/>
          </p:nvPr>
        </p:nvSpPr>
        <p:spPr>
          <a:xfrm>
            <a:off x="8829675" y="3527426"/>
            <a:ext cx="3005688" cy="1408906"/>
          </a:xfrm>
        </p:spPr>
        <p:txBody>
          <a:bodyPr/>
          <a:lstStyle/>
          <a:p>
            <a:r>
              <a:rPr lang="en-US" sz="2000" dirty="0"/>
              <a:t>Activity drivers for cost risk exposure are reasonable and appropriate</a:t>
            </a:r>
          </a:p>
        </p:txBody>
      </p:sp>
      <p:sp>
        <p:nvSpPr>
          <p:cNvPr id="6" name="TextBox 5">
            <a:extLst>
              <a:ext uri="{FF2B5EF4-FFF2-40B4-BE49-F238E27FC236}">
                <a16:creationId xmlns:a16="http://schemas.microsoft.com/office/drawing/2014/main" id="{586EC7C9-ED4E-475D-9F1F-1C35AD216698}"/>
              </a:ext>
            </a:extLst>
          </p:cNvPr>
          <p:cNvSpPr txBox="1"/>
          <p:nvPr/>
        </p:nvSpPr>
        <p:spPr>
          <a:xfrm>
            <a:off x="8829675" y="1217851"/>
            <a:ext cx="2743200" cy="1754326"/>
          </a:xfrm>
          <a:prstGeom prst="rect">
            <a:avLst/>
          </a:prstGeom>
          <a:noFill/>
        </p:spPr>
        <p:txBody>
          <a:bodyPr wrap="square">
            <a:spAutoFit/>
          </a:bodyPr>
          <a:lstStyle/>
          <a:p>
            <a:pPr marL="287338" indent="-287338">
              <a:lnSpc>
                <a:spcPct val="90000"/>
              </a:lnSpc>
              <a:spcBef>
                <a:spcPts val="600"/>
              </a:spcBef>
              <a:buClr>
                <a:schemeClr val="tx1"/>
              </a:buClr>
              <a:buSzPct val="90000"/>
              <a:buFont typeface="Century Gothic" panose="020B0502020202020204" pitchFamily="34" charset="0"/>
              <a:buChar char="•"/>
            </a:pPr>
            <a:r>
              <a:rPr lang="en-US" sz="2000" dirty="0">
                <a:latin typeface="Century Gothic" panose="020B0502020202020204" pitchFamily="34" charset="0"/>
                <a:cs typeface="+mn-cs"/>
              </a:rPr>
              <a:t>Cost activity drivers are activities contributing significantly to cost risk exposure</a:t>
            </a:r>
          </a:p>
        </p:txBody>
      </p:sp>
    </p:spTree>
    <p:extLst>
      <p:ext uri="{BB962C8B-B14F-4D97-AF65-F5344CB8AC3E}">
        <p14:creationId xmlns:p14="http://schemas.microsoft.com/office/powerpoint/2010/main" val="2540048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F86DE-2E50-42ED-A0D6-8C29B630848F}"/>
              </a:ext>
            </a:extLst>
          </p:cNvPr>
          <p:cNvSpPr>
            <a:spLocks noGrp="1"/>
          </p:cNvSpPr>
          <p:nvPr>
            <p:ph type="title"/>
          </p:nvPr>
        </p:nvSpPr>
        <p:spPr>
          <a:xfrm>
            <a:off x="530588" y="350307"/>
            <a:ext cx="10515600" cy="674222"/>
          </a:xfrm>
        </p:spPr>
        <p:txBody>
          <a:bodyPr>
            <a:normAutofit/>
          </a:bodyPr>
          <a:lstStyle/>
          <a:p>
            <a:r>
              <a:rPr lang="en-US" sz="3200" dirty="0"/>
              <a:t>Schedule Risk Drivers at P80</a:t>
            </a:r>
          </a:p>
        </p:txBody>
      </p:sp>
      <p:sp>
        <p:nvSpPr>
          <p:cNvPr id="8" name="TextBox 7">
            <a:extLst>
              <a:ext uri="{FF2B5EF4-FFF2-40B4-BE49-F238E27FC236}">
                <a16:creationId xmlns:a16="http://schemas.microsoft.com/office/drawing/2014/main" id="{CC72642E-92B5-43A4-A5FD-803E1819C2E3}"/>
              </a:ext>
            </a:extLst>
          </p:cNvPr>
          <p:cNvSpPr txBox="1"/>
          <p:nvPr/>
        </p:nvSpPr>
        <p:spPr>
          <a:xfrm>
            <a:off x="1784832" y="1286316"/>
            <a:ext cx="5973173" cy="369332"/>
          </a:xfrm>
          <a:prstGeom prst="rect">
            <a:avLst/>
          </a:prstGeom>
          <a:noFill/>
        </p:spPr>
        <p:txBody>
          <a:bodyPr wrap="square" rtlCol="0">
            <a:spAutoFit/>
          </a:bodyPr>
          <a:lstStyle/>
          <a:p>
            <a:r>
              <a:rPr lang="en-US" b="1" i="1" dirty="0"/>
              <a:t>Duration Uncertainty and Risk Exposure - Mitigated</a:t>
            </a:r>
          </a:p>
        </p:txBody>
      </p:sp>
      <p:pic>
        <p:nvPicPr>
          <p:cNvPr id="7" name="Picture 6">
            <a:extLst>
              <a:ext uri="{FF2B5EF4-FFF2-40B4-BE49-F238E27FC236}">
                <a16:creationId xmlns:a16="http://schemas.microsoft.com/office/drawing/2014/main" id="{4573150E-C86B-4541-A739-C8793EE6D083}"/>
              </a:ext>
            </a:extLst>
          </p:cNvPr>
          <p:cNvPicPr>
            <a:picLocks noChangeAspect="1"/>
          </p:cNvPicPr>
          <p:nvPr/>
        </p:nvPicPr>
        <p:blipFill>
          <a:blip r:embed="rId3"/>
          <a:srcRect/>
          <a:stretch>
            <a:fillRect/>
          </a:stretch>
        </p:blipFill>
        <p:spPr>
          <a:xfrm>
            <a:off x="731937" y="1024529"/>
            <a:ext cx="7681967" cy="5367528"/>
          </a:xfrm>
          <a:custGeom>
            <a:avLst/>
            <a:gdLst>
              <a:gd name="connsiteX0" fmla="*/ 923341 w 7681967"/>
              <a:gd name="connsiteY0" fmla="*/ 72324 h 5367528"/>
              <a:gd name="connsiteX1" fmla="*/ 923341 w 7681967"/>
              <a:gd name="connsiteY1" fmla="*/ 585404 h 5367528"/>
              <a:gd name="connsiteX2" fmla="*/ 7287343 w 7681967"/>
              <a:gd name="connsiteY2" fmla="*/ 585404 h 5367528"/>
              <a:gd name="connsiteX3" fmla="*/ 7287343 w 7681967"/>
              <a:gd name="connsiteY3" fmla="*/ 72324 h 5367528"/>
              <a:gd name="connsiteX4" fmla="*/ 0 w 7681967"/>
              <a:gd name="connsiteY4" fmla="*/ 0 h 5367528"/>
              <a:gd name="connsiteX5" fmla="*/ 7681967 w 7681967"/>
              <a:gd name="connsiteY5" fmla="*/ 0 h 5367528"/>
              <a:gd name="connsiteX6" fmla="*/ 7681967 w 7681967"/>
              <a:gd name="connsiteY6" fmla="*/ 5367528 h 5367528"/>
              <a:gd name="connsiteX7" fmla="*/ 0 w 7681967"/>
              <a:gd name="connsiteY7" fmla="*/ 5367528 h 536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967" h="5367528">
                <a:moveTo>
                  <a:pt x="923341" y="72324"/>
                </a:moveTo>
                <a:lnTo>
                  <a:pt x="923341" y="585404"/>
                </a:lnTo>
                <a:lnTo>
                  <a:pt x="7287343" y="585404"/>
                </a:lnTo>
                <a:lnTo>
                  <a:pt x="7287343" y="72324"/>
                </a:lnTo>
                <a:close/>
                <a:moveTo>
                  <a:pt x="0" y="0"/>
                </a:moveTo>
                <a:lnTo>
                  <a:pt x="7681967" y="0"/>
                </a:lnTo>
                <a:lnTo>
                  <a:pt x="7681967" y="5367528"/>
                </a:lnTo>
                <a:lnTo>
                  <a:pt x="0" y="5367528"/>
                </a:lnTo>
                <a:close/>
              </a:path>
            </a:pathLst>
          </a:custGeom>
        </p:spPr>
      </p:pic>
      <p:sp>
        <p:nvSpPr>
          <p:cNvPr id="5" name="Content Placeholder 2">
            <a:extLst>
              <a:ext uri="{FF2B5EF4-FFF2-40B4-BE49-F238E27FC236}">
                <a16:creationId xmlns:a16="http://schemas.microsoft.com/office/drawing/2014/main" id="{F8BA45A5-4127-42DF-867D-A988553682B6}"/>
              </a:ext>
            </a:extLst>
          </p:cNvPr>
          <p:cNvSpPr>
            <a:spLocks noGrp="1"/>
          </p:cNvSpPr>
          <p:nvPr>
            <p:ph idx="1"/>
          </p:nvPr>
        </p:nvSpPr>
        <p:spPr>
          <a:xfrm>
            <a:off x="8908256" y="3363120"/>
            <a:ext cx="3005688" cy="1537492"/>
          </a:xfrm>
        </p:spPr>
        <p:txBody>
          <a:bodyPr/>
          <a:lstStyle/>
          <a:p>
            <a:r>
              <a:rPr lang="en-US" sz="2000" dirty="0"/>
              <a:t>Risk drivers for schedule risk exposure are reasonable and appropriate</a:t>
            </a:r>
          </a:p>
        </p:txBody>
      </p:sp>
      <p:sp>
        <p:nvSpPr>
          <p:cNvPr id="6" name="TextBox 5">
            <a:extLst>
              <a:ext uri="{FF2B5EF4-FFF2-40B4-BE49-F238E27FC236}">
                <a16:creationId xmlns:a16="http://schemas.microsoft.com/office/drawing/2014/main" id="{2BD1193F-F869-49F1-B09F-B7DFEFAD0F75}"/>
              </a:ext>
            </a:extLst>
          </p:cNvPr>
          <p:cNvSpPr txBox="1"/>
          <p:nvPr/>
        </p:nvSpPr>
        <p:spPr>
          <a:xfrm>
            <a:off x="8829674" y="1217851"/>
            <a:ext cx="2893219" cy="1754326"/>
          </a:xfrm>
          <a:prstGeom prst="rect">
            <a:avLst/>
          </a:prstGeom>
          <a:noFill/>
        </p:spPr>
        <p:txBody>
          <a:bodyPr wrap="square">
            <a:spAutoFit/>
          </a:bodyPr>
          <a:lstStyle/>
          <a:p>
            <a:pPr marL="287338" indent="-287338">
              <a:lnSpc>
                <a:spcPct val="90000"/>
              </a:lnSpc>
              <a:spcBef>
                <a:spcPts val="600"/>
              </a:spcBef>
              <a:buClr>
                <a:schemeClr val="tx1"/>
              </a:buClr>
              <a:buSzPct val="90000"/>
              <a:buFont typeface="Century Gothic" panose="020B0502020202020204" pitchFamily="34" charset="0"/>
              <a:buChar char="•"/>
            </a:pPr>
            <a:r>
              <a:rPr lang="en-US" sz="2000" dirty="0">
                <a:latin typeface="Century Gothic" panose="020B0502020202020204" pitchFamily="34" charset="0"/>
                <a:cs typeface="+mn-cs"/>
              </a:rPr>
              <a:t>Schedule risk drivers are risk events contributing significantly to schedule risk exposure</a:t>
            </a:r>
          </a:p>
        </p:txBody>
      </p:sp>
    </p:spTree>
    <p:extLst>
      <p:ext uri="{BB962C8B-B14F-4D97-AF65-F5344CB8AC3E}">
        <p14:creationId xmlns:p14="http://schemas.microsoft.com/office/powerpoint/2010/main" val="2924536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F86DE-2E50-42ED-A0D6-8C29B630848F}"/>
              </a:ext>
            </a:extLst>
          </p:cNvPr>
          <p:cNvSpPr>
            <a:spLocks noGrp="1"/>
          </p:cNvSpPr>
          <p:nvPr>
            <p:ph type="title"/>
          </p:nvPr>
        </p:nvSpPr>
        <p:spPr>
          <a:xfrm>
            <a:off x="636723" y="472654"/>
            <a:ext cx="10515600" cy="674222"/>
          </a:xfrm>
        </p:spPr>
        <p:txBody>
          <a:bodyPr>
            <a:normAutofit/>
          </a:bodyPr>
          <a:lstStyle/>
          <a:p>
            <a:r>
              <a:rPr lang="en-US" sz="3200" dirty="0"/>
              <a:t>Schedule Activity Drivers at P80</a:t>
            </a:r>
          </a:p>
        </p:txBody>
      </p:sp>
      <p:sp>
        <p:nvSpPr>
          <p:cNvPr id="8" name="TextBox 7">
            <a:extLst>
              <a:ext uri="{FF2B5EF4-FFF2-40B4-BE49-F238E27FC236}">
                <a16:creationId xmlns:a16="http://schemas.microsoft.com/office/drawing/2014/main" id="{CC72642E-92B5-43A4-A5FD-803E1819C2E3}"/>
              </a:ext>
            </a:extLst>
          </p:cNvPr>
          <p:cNvSpPr txBox="1"/>
          <p:nvPr/>
        </p:nvSpPr>
        <p:spPr>
          <a:xfrm>
            <a:off x="1768330" y="1224183"/>
            <a:ext cx="5824364" cy="369332"/>
          </a:xfrm>
          <a:prstGeom prst="rect">
            <a:avLst/>
          </a:prstGeom>
          <a:noFill/>
        </p:spPr>
        <p:txBody>
          <a:bodyPr wrap="square" rtlCol="0">
            <a:spAutoFit/>
          </a:bodyPr>
          <a:lstStyle/>
          <a:p>
            <a:r>
              <a:rPr lang="en-US" b="1" i="1" dirty="0"/>
              <a:t>Duration Uncertainty and Risk Exposure - Mitigated</a:t>
            </a:r>
          </a:p>
        </p:txBody>
      </p:sp>
      <p:pic>
        <p:nvPicPr>
          <p:cNvPr id="9" name="Picture 8">
            <a:extLst>
              <a:ext uri="{FF2B5EF4-FFF2-40B4-BE49-F238E27FC236}">
                <a16:creationId xmlns:a16="http://schemas.microsoft.com/office/drawing/2014/main" id="{DB2E4AE7-C8F5-42EC-A781-F0EBBF22B4F4}"/>
              </a:ext>
            </a:extLst>
          </p:cNvPr>
          <p:cNvPicPr>
            <a:picLocks noChangeAspect="1"/>
          </p:cNvPicPr>
          <p:nvPr/>
        </p:nvPicPr>
        <p:blipFill>
          <a:blip r:embed="rId3"/>
          <a:srcRect/>
          <a:stretch>
            <a:fillRect/>
          </a:stretch>
        </p:blipFill>
        <p:spPr>
          <a:xfrm>
            <a:off x="763529" y="1075508"/>
            <a:ext cx="7681967" cy="5358130"/>
          </a:xfrm>
          <a:custGeom>
            <a:avLst/>
            <a:gdLst>
              <a:gd name="connsiteX0" fmla="*/ 984301 w 7681967"/>
              <a:gd name="connsiteY0" fmla="*/ 80010 h 5367528"/>
              <a:gd name="connsiteX1" fmla="*/ 984301 w 7681967"/>
              <a:gd name="connsiteY1" fmla="*/ 628650 h 5367528"/>
              <a:gd name="connsiteX2" fmla="*/ 6948221 w 7681967"/>
              <a:gd name="connsiteY2" fmla="*/ 628650 h 5367528"/>
              <a:gd name="connsiteX3" fmla="*/ 6948221 w 7681967"/>
              <a:gd name="connsiteY3" fmla="*/ 80010 h 5367528"/>
              <a:gd name="connsiteX4" fmla="*/ 0 w 7681967"/>
              <a:gd name="connsiteY4" fmla="*/ 0 h 5367528"/>
              <a:gd name="connsiteX5" fmla="*/ 7681967 w 7681967"/>
              <a:gd name="connsiteY5" fmla="*/ 0 h 5367528"/>
              <a:gd name="connsiteX6" fmla="*/ 7681967 w 7681967"/>
              <a:gd name="connsiteY6" fmla="*/ 5367528 h 5367528"/>
              <a:gd name="connsiteX7" fmla="*/ 0 w 7681967"/>
              <a:gd name="connsiteY7" fmla="*/ 5367528 h 536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967" h="5367528">
                <a:moveTo>
                  <a:pt x="984301" y="80010"/>
                </a:moveTo>
                <a:lnTo>
                  <a:pt x="984301" y="628650"/>
                </a:lnTo>
                <a:lnTo>
                  <a:pt x="6948221" y="628650"/>
                </a:lnTo>
                <a:lnTo>
                  <a:pt x="6948221" y="80010"/>
                </a:lnTo>
                <a:close/>
                <a:moveTo>
                  <a:pt x="0" y="0"/>
                </a:moveTo>
                <a:lnTo>
                  <a:pt x="7681967" y="0"/>
                </a:lnTo>
                <a:lnTo>
                  <a:pt x="7681967" y="5367528"/>
                </a:lnTo>
                <a:lnTo>
                  <a:pt x="0" y="5367528"/>
                </a:lnTo>
                <a:close/>
              </a:path>
            </a:pathLst>
          </a:custGeom>
        </p:spPr>
      </p:pic>
      <p:sp>
        <p:nvSpPr>
          <p:cNvPr id="5" name="Content Placeholder 2">
            <a:extLst>
              <a:ext uri="{FF2B5EF4-FFF2-40B4-BE49-F238E27FC236}">
                <a16:creationId xmlns:a16="http://schemas.microsoft.com/office/drawing/2014/main" id="{7836C21C-A74E-4E28-842C-B713E57D6A35}"/>
              </a:ext>
            </a:extLst>
          </p:cNvPr>
          <p:cNvSpPr>
            <a:spLocks noGrp="1"/>
          </p:cNvSpPr>
          <p:nvPr>
            <p:ph idx="1"/>
          </p:nvPr>
        </p:nvSpPr>
        <p:spPr>
          <a:xfrm>
            <a:off x="8922544" y="3606008"/>
            <a:ext cx="3005688" cy="1408906"/>
          </a:xfrm>
        </p:spPr>
        <p:txBody>
          <a:bodyPr/>
          <a:lstStyle/>
          <a:p>
            <a:r>
              <a:rPr lang="en-US" sz="2000" dirty="0"/>
              <a:t>Activity drivers for schedule risk exposure are reasonable and appropriate</a:t>
            </a:r>
          </a:p>
        </p:txBody>
      </p:sp>
      <p:sp>
        <p:nvSpPr>
          <p:cNvPr id="6" name="TextBox 5">
            <a:extLst>
              <a:ext uri="{FF2B5EF4-FFF2-40B4-BE49-F238E27FC236}">
                <a16:creationId xmlns:a16="http://schemas.microsoft.com/office/drawing/2014/main" id="{B2A34D78-6E61-43DB-B517-36A7DEA37DF7}"/>
              </a:ext>
            </a:extLst>
          </p:cNvPr>
          <p:cNvSpPr txBox="1"/>
          <p:nvPr/>
        </p:nvSpPr>
        <p:spPr>
          <a:xfrm>
            <a:off x="8829674" y="1217851"/>
            <a:ext cx="2893219" cy="1754326"/>
          </a:xfrm>
          <a:prstGeom prst="rect">
            <a:avLst/>
          </a:prstGeom>
          <a:noFill/>
        </p:spPr>
        <p:txBody>
          <a:bodyPr wrap="square">
            <a:spAutoFit/>
          </a:bodyPr>
          <a:lstStyle/>
          <a:p>
            <a:pPr marL="287338" indent="-287338">
              <a:lnSpc>
                <a:spcPct val="90000"/>
              </a:lnSpc>
              <a:spcBef>
                <a:spcPts val="600"/>
              </a:spcBef>
              <a:buClr>
                <a:schemeClr val="tx1"/>
              </a:buClr>
              <a:buSzPct val="90000"/>
              <a:buFont typeface="Century Gothic" panose="020B0502020202020204" pitchFamily="34" charset="0"/>
              <a:buChar char="•"/>
            </a:pPr>
            <a:r>
              <a:rPr lang="en-US" sz="2000" dirty="0">
                <a:latin typeface="Century Gothic" panose="020B0502020202020204" pitchFamily="34" charset="0"/>
                <a:cs typeface="+mn-cs"/>
              </a:rPr>
              <a:t>Schedule activity drivers are activities contributing significantly to schedule risk exposure</a:t>
            </a:r>
          </a:p>
        </p:txBody>
      </p:sp>
    </p:spTree>
    <p:extLst>
      <p:ext uri="{BB962C8B-B14F-4D97-AF65-F5344CB8AC3E}">
        <p14:creationId xmlns:p14="http://schemas.microsoft.com/office/powerpoint/2010/main" val="2903895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3918F-E4B6-42AC-920F-F8B715C1FABA}"/>
              </a:ext>
            </a:extLst>
          </p:cNvPr>
          <p:cNvSpPr>
            <a:spLocks noGrp="1"/>
          </p:cNvSpPr>
          <p:nvPr>
            <p:ph type="title"/>
          </p:nvPr>
        </p:nvSpPr>
        <p:spPr/>
        <p:txBody>
          <a:bodyPr/>
          <a:lstStyle/>
          <a:p>
            <a:r>
              <a:rPr lang="en-US" dirty="0"/>
              <a:t>Contingency development by WBS</a:t>
            </a:r>
          </a:p>
        </p:txBody>
      </p:sp>
      <p:sp>
        <p:nvSpPr>
          <p:cNvPr id="6" name="TextBox 5">
            <a:extLst>
              <a:ext uri="{FF2B5EF4-FFF2-40B4-BE49-F238E27FC236}">
                <a16:creationId xmlns:a16="http://schemas.microsoft.com/office/drawing/2014/main" id="{714E0438-857C-4636-B323-6423A445E1F7}"/>
              </a:ext>
            </a:extLst>
          </p:cNvPr>
          <p:cNvSpPr txBox="1"/>
          <p:nvPr/>
        </p:nvSpPr>
        <p:spPr>
          <a:xfrm>
            <a:off x="9190734" y="1433988"/>
            <a:ext cx="2669033" cy="4158061"/>
          </a:xfrm>
          <a:prstGeom prst="rect">
            <a:avLst/>
          </a:prstGeom>
          <a:noFill/>
        </p:spPr>
        <p:txBody>
          <a:bodyPr wrap="square" rtlCol="0">
            <a:spAutoFit/>
          </a:bodyPr>
          <a:lstStyle/>
          <a:p>
            <a:pPr algn="l">
              <a:lnSpc>
                <a:spcPct val="90000"/>
              </a:lnSpc>
              <a:spcAft>
                <a:spcPts val="600"/>
              </a:spcAft>
            </a:pPr>
            <a:r>
              <a:rPr lang="en-US" b="1" u="sng" dirty="0">
                <a:latin typeface="+mn-lt"/>
              </a:rPr>
              <a:t>Schedule Contingency</a:t>
            </a:r>
            <a:r>
              <a:rPr lang="en-US" dirty="0">
                <a:latin typeface="+mn-lt"/>
              </a:rPr>
              <a:t>:</a:t>
            </a:r>
          </a:p>
          <a:p>
            <a:pPr marL="285750" indent="-285750" algn="l">
              <a:lnSpc>
                <a:spcPct val="90000"/>
              </a:lnSpc>
              <a:buFont typeface="Arial" panose="020B0604020202020204" pitchFamily="34" charset="0"/>
              <a:buChar char="•"/>
            </a:pPr>
            <a:r>
              <a:rPr lang="en-US" dirty="0">
                <a:latin typeface="+mn-lt"/>
              </a:rPr>
              <a:t>~ 4.5 months per Monte Carlo analysis</a:t>
            </a:r>
          </a:p>
          <a:p>
            <a:pPr algn="l">
              <a:lnSpc>
                <a:spcPct val="90000"/>
              </a:lnSpc>
            </a:pPr>
            <a:endParaRPr lang="en-US" dirty="0">
              <a:latin typeface="+mn-lt"/>
            </a:endParaRPr>
          </a:p>
          <a:p>
            <a:pPr marL="285750" indent="-285750" algn="l">
              <a:lnSpc>
                <a:spcPct val="90000"/>
              </a:lnSpc>
              <a:buFont typeface="Arial" panose="020B0604020202020204" pitchFamily="34" charset="0"/>
              <a:buChar char="•"/>
            </a:pPr>
            <a:r>
              <a:rPr lang="en-US" dirty="0">
                <a:latin typeface="+mn-lt"/>
              </a:rPr>
              <a:t>~ 12 months by Management Assessment due to COVID-19</a:t>
            </a:r>
          </a:p>
          <a:p>
            <a:pPr marL="285750" indent="-285750" algn="l">
              <a:lnSpc>
                <a:spcPct val="90000"/>
              </a:lnSpc>
              <a:buFont typeface="Arial" panose="020B0604020202020204" pitchFamily="34" charset="0"/>
              <a:buChar char="•"/>
            </a:pPr>
            <a:endParaRPr lang="en-US" dirty="0">
              <a:latin typeface="+mn-lt"/>
            </a:endParaRPr>
          </a:p>
          <a:p>
            <a:pPr marL="285750" indent="-285750">
              <a:lnSpc>
                <a:spcPct val="90000"/>
              </a:lnSpc>
              <a:buFont typeface="Arial" panose="020B0604020202020204" pitchFamily="34" charset="0"/>
              <a:buChar char="•"/>
            </a:pPr>
            <a:r>
              <a:rPr lang="en-US" dirty="0">
                <a:latin typeface="+mn-lt"/>
              </a:rPr>
              <a:t>~ 22 months by Management Assessment due to 1250hr Target KPP</a:t>
            </a:r>
          </a:p>
          <a:p>
            <a:pPr marL="285750" indent="-285750" algn="l">
              <a:lnSpc>
                <a:spcPct val="90000"/>
              </a:lnSpc>
              <a:buFont typeface="Arial" panose="020B0604020202020204" pitchFamily="34" charset="0"/>
              <a:buChar char="•"/>
            </a:pPr>
            <a:endParaRPr lang="en-US" dirty="0">
              <a:latin typeface="+mn-lt"/>
            </a:endParaRPr>
          </a:p>
        </p:txBody>
      </p:sp>
      <p:sp>
        <p:nvSpPr>
          <p:cNvPr id="5" name="Rectangle: Rounded Corners 15">
            <a:extLst>
              <a:ext uri="{FF2B5EF4-FFF2-40B4-BE49-F238E27FC236}">
                <a16:creationId xmlns:a16="http://schemas.microsoft.com/office/drawing/2014/main" id="{7480D482-B71F-4756-BC2D-6B50033BAB29}"/>
              </a:ext>
            </a:extLst>
          </p:cNvPr>
          <p:cNvSpPr/>
          <p:nvPr/>
        </p:nvSpPr>
        <p:spPr>
          <a:xfrm>
            <a:off x="8658329" y="556056"/>
            <a:ext cx="2265485"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4b</a:t>
            </a:r>
            <a:endParaRPr lang="en-US" b="1" dirty="0">
              <a:solidFill>
                <a:schemeClr val="bg1"/>
              </a:solidFill>
            </a:endParaRPr>
          </a:p>
        </p:txBody>
      </p:sp>
      <p:sp>
        <p:nvSpPr>
          <p:cNvPr id="8" name="TextBox 7">
            <a:extLst>
              <a:ext uri="{FF2B5EF4-FFF2-40B4-BE49-F238E27FC236}">
                <a16:creationId xmlns:a16="http://schemas.microsoft.com/office/drawing/2014/main" id="{0CB872C5-BCC4-4085-9618-955A0B42E3A5}"/>
              </a:ext>
            </a:extLst>
          </p:cNvPr>
          <p:cNvSpPr txBox="1"/>
          <p:nvPr/>
        </p:nvSpPr>
        <p:spPr>
          <a:xfrm>
            <a:off x="846599" y="5127625"/>
            <a:ext cx="7980459" cy="1415772"/>
          </a:xfrm>
          <a:prstGeom prst="rect">
            <a:avLst/>
          </a:prstGeom>
          <a:noFill/>
        </p:spPr>
        <p:txBody>
          <a:bodyPr wrap="square" rtlCol="0">
            <a:spAutoFit/>
          </a:bodyPr>
          <a:lstStyle/>
          <a:p>
            <a:pPr algn="l">
              <a:lnSpc>
                <a:spcPct val="90000"/>
              </a:lnSpc>
              <a:spcAft>
                <a:spcPts val="600"/>
              </a:spcAft>
            </a:pPr>
            <a:r>
              <a:rPr lang="en-US" b="1" u="sng" dirty="0">
                <a:latin typeface="+mn-lt"/>
              </a:rPr>
              <a:t>Baseline Values</a:t>
            </a:r>
            <a:r>
              <a:rPr lang="en-US" dirty="0">
                <a:latin typeface="+mn-lt"/>
              </a:rPr>
              <a:t>:</a:t>
            </a:r>
          </a:p>
          <a:p>
            <a:pPr marL="285750" indent="-285750" algn="l">
              <a:lnSpc>
                <a:spcPct val="90000"/>
              </a:lnSpc>
              <a:buFont typeface="Arial" panose="020B0604020202020204" pitchFamily="34" charset="0"/>
              <a:buChar char="•"/>
            </a:pPr>
            <a:r>
              <a:rPr lang="en-US" dirty="0">
                <a:latin typeface="+mn-lt"/>
              </a:rPr>
              <a:t>~ $53M Contingency</a:t>
            </a:r>
          </a:p>
          <a:p>
            <a:pPr algn="l">
              <a:lnSpc>
                <a:spcPct val="90000"/>
              </a:lnSpc>
            </a:pPr>
            <a:endParaRPr lang="en-US" dirty="0">
              <a:latin typeface="+mn-lt"/>
            </a:endParaRPr>
          </a:p>
          <a:p>
            <a:pPr marL="285750" indent="-285750" algn="l">
              <a:lnSpc>
                <a:spcPct val="90000"/>
              </a:lnSpc>
              <a:buFont typeface="Arial" panose="020B0604020202020204" pitchFamily="34" charset="0"/>
              <a:buChar char="•"/>
            </a:pPr>
            <a:r>
              <a:rPr lang="en-US" dirty="0">
                <a:latin typeface="+mn-lt"/>
              </a:rPr>
              <a:t>~ 42 months schedule contingency</a:t>
            </a:r>
          </a:p>
          <a:p>
            <a:pPr marL="285750" indent="-285750" algn="l">
              <a:lnSpc>
                <a:spcPct val="90000"/>
              </a:lnSpc>
              <a:buFont typeface="Arial" panose="020B0604020202020204" pitchFamily="34" charset="0"/>
              <a:buChar char="•"/>
            </a:pPr>
            <a:endParaRPr lang="en-US" dirty="0">
              <a:latin typeface="+mn-lt"/>
            </a:endParaRPr>
          </a:p>
        </p:txBody>
      </p:sp>
      <p:pic>
        <p:nvPicPr>
          <p:cNvPr id="10" name="Picture 9">
            <a:extLst>
              <a:ext uri="{FF2B5EF4-FFF2-40B4-BE49-F238E27FC236}">
                <a16:creationId xmlns:a16="http://schemas.microsoft.com/office/drawing/2014/main" id="{04B80C85-288E-4B9C-A812-8863EF7B2442}"/>
              </a:ext>
            </a:extLst>
          </p:cNvPr>
          <p:cNvPicPr>
            <a:picLocks noChangeAspect="1"/>
          </p:cNvPicPr>
          <p:nvPr/>
        </p:nvPicPr>
        <p:blipFill>
          <a:blip r:embed="rId3"/>
          <a:stretch>
            <a:fillRect/>
          </a:stretch>
        </p:blipFill>
        <p:spPr>
          <a:xfrm>
            <a:off x="534596" y="1265036"/>
            <a:ext cx="8292462" cy="3672964"/>
          </a:xfrm>
          <a:prstGeom prst="rect">
            <a:avLst/>
          </a:prstGeom>
        </p:spPr>
      </p:pic>
    </p:spTree>
    <p:extLst>
      <p:ext uri="{BB962C8B-B14F-4D97-AF65-F5344CB8AC3E}">
        <p14:creationId xmlns:p14="http://schemas.microsoft.com/office/powerpoint/2010/main" val="2116391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9350C-6512-4C37-A446-A5DB6B2B3C97}"/>
              </a:ext>
            </a:extLst>
          </p:cNvPr>
          <p:cNvSpPr>
            <a:spLocks noGrp="1"/>
          </p:cNvSpPr>
          <p:nvPr>
            <p:ph type="title"/>
          </p:nvPr>
        </p:nvSpPr>
        <p:spPr/>
        <p:txBody>
          <a:bodyPr/>
          <a:lstStyle/>
          <a:p>
            <a:r>
              <a:rPr lang="en-US" dirty="0"/>
              <a:t>Monte Carlo Simulation Compared to Expected Value</a:t>
            </a:r>
          </a:p>
        </p:txBody>
      </p:sp>
      <p:pic>
        <p:nvPicPr>
          <p:cNvPr id="7" name="Picture 6">
            <a:extLst>
              <a:ext uri="{FF2B5EF4-FFF2-40B4-BE49-F238E27FC236}">
                <a16:creationId xmlns:a16="http://schemas.microsoft.com/office/drawing/2014/main" id="{A3BDBF10-6796-402B-97DF-5C9C106409F0}"/>
              </a:ext>
            </a:extLst>
          </p:cNvPr>
          <p:cNvPicPr>
            <a:picLocks noChangeAspect="1"/>
          </p:cNvPicPr>
          <p:nvPr/>
        </p:nvPicPr>
        <p:blipFill>
          <a:blip r:embed="rId3"/>
          <a:stretch>
            <a:fillRect/>
          </a:stretch>
        </p:blipFill>
        <p:spPr>
          <a:xfrm>
            <a:off x="8143875" y="2387678"/>
            <a:ext cx="3306936" cy="3749040"/>
          </a:xfrm>
          <a:prstGeom prst="rect">
            <a:avLst/>
          </a:prstGeom>
        </p:spPr>
      </p:pic>
      <p:pic>
        <p:nvPicPr>
          <p:cNvPr id="3" name="Picture 2">
            <a:extLst>
              <a:ext uri="{FF2B5EF4-FFF2-40B4-BE49-F238E27FC236}">
                <a16:creationId xmlns:a16="http://schemas.microsoft.com/office/drawing/2014/main" id="{2B729E09-66BF-4C8D-8CFD-A4C7027B89AC}"/>
              </a:ext>
            </a:extLst>
          </p:cNvPr>
          <p:cNvPicPr>
            <a:picLocks noChangeAspect="1"/>
          </p:cNvPicPr>
          <p:nvPr/>
        </p:nvPicPr>
        <p:blipFill>
          <a:blip r:embed="rId4"/>
          <a:stretch>
            <a:fillRect/>
          </a:stretch>
        </p:blipFill>
        <p:spPr>
          <a:xfrm>
            <a:off x="4401343" y="1332266"/>
            <a:ext cx="3060700" cy="952500"/>
          </a:xfrm>
          <a:prstGeom prst="rect">
            <a:avLst/>
          </a:prstGeom>
        </p:spPr>
      </p:pic>
      <p:pic>
        <p:nvPicPr>
          <p:cNvPr id="9" name="Content Placeholder 8">
            <a:extLst>
              <a:ext uri="{FF2B5EF4-FFF2-40B4-BE49-F238E27FC236}">
                <a16:creationId xmlns:a16="http://schemas.microsoft.com/office/drawing/2014/main" id="{1E198D79-4FFA-4989-B670-F4EDBFBA12AF}"/>
              </a:ext>
            </a:extLst>
          </p:cNvPr>
          <p:cNvPicPr>
            <a:picLocks noGrp="1" noChangeAspect="1"/>
          </p:cNvPicPr>
          <p:nvPr>
            <p:ph idx="1"/>
          </p:nvPr>
        </p:nvPicPr>
        <p:blipFill>
          <a:blip r:embed="rId5"/>
          <a:stretch>
            <a:fillRect/>
          </a:stretch>
        </p:blipFill>
        <p:spPr>
          <a:xfrm>
            <a:off x="1208088" y="2536666"/>
            <a:ext cx="5235621" cy="3482490"/>
          </a:xfrm>
          <a:prstGeom prst="rect">
            <a:avLst/>
          </a:prstGeom>
        </p:spPr>
      </p:pic>
    </p:spTree>
    <p:extLst>
      <p:ext uri="{BB962C8B-B14F-4D97-AF65-F5344CB8AC3E}">
        <p14:creationId xmlns:p14="http://schemas.microsoft.com/office/powerpoint/2010/main" val="2610813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61C16D58-933A-4B3A-BC29-69740D84DE2F}"/>
              </a:ext>
            </a:extLst>
          </p:cNvPr>
          <p:cNvGraphicFramePr>
            <a:graphicFrameLocks noGrp="1"/>
          </p:cNvGraphicFramePr>
          <p:nvPr>
            <p:ph idx="1"/>
            <p:extLst>
              <p:ext uri="{D42A27DB-BD31-4B8C-83A1-F6EECF244321}">
                <p14:modId xmlns:p14="http://schemas.microsoft.com/office/powerpoint/2010/main" val="1465330802"/>
              </p:ext>
            </p:extLst>
          </p:nvPr>
        </p:nvGraphicFramePr>
        <p:xfrm>
          <a:off x="447675" y="947738"/>
          <a:ext cx="11430000" cy="535463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EB0FA9B4-C898-4E37-881A-13F1DFF6ED8F}"/>
              </a:ext>
            </a:extLst>
          </p:cNvPr>
          <p:cNvSpPr>
            <a:spLocks noGrp="1"/>
          </p:cNvSpPr>
          <p:nvPr>
            <p:ph type="title"/>
          </p:nvPr>
        </p:nvSpPr>
        <p:spPr/>
        <p:txBody>
          <a:bodyPr/>
          <a:lstStyle/>
          <a:p>
            <a:r>
              <a:rPr lang="en-US" dirty="0"/>
              <a:t>Risk Burn-down </a:t>
            </a:r>
          </a:p>
        </p:txBody>
      </p:sp>
      <p:sp>
        <p:nvSpPr>
          <p:cNvPr id="5" name="Content Placeholder 2">
            <a:extLst>
              <a:ext uri="{FF2B5EF4-FFF2-40B4-BE49-F238E27FC236}">
                <a16:creationId xmlns:a16="http://schemas.microsoft.com/office/drawing/2014/main" id="{05693233-9F96-4CB1-9C08-50D75528713E}"/>
              </a:ext>
            </a:extLst>
          </p:cNvPr>
          <p:cNvSpPr txBox="1">
            <a:spLocks/>
          </p:cNvSpPr>
          <p:nvPr/>
        </p:nvSpPr>
        <p:spPr bwMode="auto">
          <a:xfrm>
            <a:off x="447675" y="947739"/>
            <a:ext cx="11430000" cy="5394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88925" indent="-288925"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400" kern="1200">
                <a:solidFill>
                  <a:schemeClr val="tx1"/>
                </a:solidFill>
                <a:latin typeface="+mn-lt"/>
                <a:ea typeface="+mn-ea"/>
                <a:cs typeface="Arial" panose="020B0604020202020204" pitchFamily="34" charset="0"/>
              </a:defRPr>
            </a:lvl2pPr>
            <a:lvl3pPr marL="1031875" indent="-288925"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000" kern="1200">
                <a:solidFill>
                  <a:schemeClr val="tx1"/>
                </a:solidFill>
                <a:latin typeface="+mn-lt"/>
                <a:ea typeface="+mn-ea"/>
                <a:cs typeface="Arial" panose="020B0604020202020204" pitchFamily="34" charset="0"/>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mn-lt"/>
                <a:ea typeface="+mn-ea"/>
                <a:cs typeface="Arial" panose="020B0604020202020204" pitchFamily="34" charset="0"/>
              </a:defRPr>
            </a:lvl4pPr>
            <a:lvl5pPr marL="1482725" indent="-222250" algn="l" rtl="0" eaLnBrk="1" fontAlgn="base" hangingPunct="1">
              <a:lnSpc>
                <a:spcPct val="90000"/>
              </a:lnSpc>
              <a:spcBef>
                <a:spcPts val="600"/>
              </a:spcBef>
              <a:spcAft>
                <a:spcPct val="0"/>
              </a:spcAft>
              <a:buClr>
                <a:schemeClr val="tx1"/>
              </a:buClr>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2000"/>
              <a:t>Contingency is adequate to cover remaining risks based on risk analysis</a:t>
            </a:r>
          </a:p>
        </p:txBody>
      </p:sp>
    </p:spTree>
    <p:extLst>
      <p:ext uri="{BB962C8B-B14F-4D97-AF65-F5344CB8AC3E}">
        <p14:creationId xmlns:p14="http://schemas.microsoft.com/office/powerpoint/2010/main" val="51687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90564-0022-4C35-881B-FFDE4CD46F3E}"/>
              </a:ext>
            </a:extLst>
          </p:cNvPr>
          <p:cNvSpPr>
            <a:spLocks noGrp="1"/>
          </p:cNvSpPr>
          <p:nvPr>
            <p:ph type="title"/>
          </p:nvPr>
        </p:nvSpPr>
        <p:spPr>
          <a:xfrm>
            <a:off x="344378" y="320040"/>
            <a:ext cx="9853515" cy="978729"/>
          </a:xfrm>
        </p:spPr>
        <p:txBody>
          <a:bodyPr>
            <a:normAutofit/>
          </a:bodyPr>
          <a:lstStyle/>
          <a:p>
            <a:r>
              <a:rPr lang="en-US" sz="3200" dirty="0"/>
              <a:t>Contingency is sufficient for the project</a:t>
            </a:r>
          </a:p>
        </p:txBody>
      </p:sp>
      <p:sp>
        <p:nvSpPr>
          <p:cNvPr id="3" name="Content Placeholder 2">
            <a:extLst>
              <a:ext uri="{FF2B5EF4-FFF2-40B4-BE49-F238E27FC236}">
                <a16:creationId xmlns:a16="http://schemas.microsoft.com/office/drawing/2014/main" id="{3601C193-8C34-4F2D-8B40-C8FE2287E9FB}"/>
              </a:ext>
            </a:extLst>
          </p:cNvPr>
          <p:cNvSpPr>
            <a:spLocks noGrp="1"/>
          </p:cNvSpPr>
          <p:nvPr>
            <p:ph idx="1"/>
          </p:nvPr>
        </p:nvSpPr>
        <p:spPr>
          <a:xfrm>
            <a:off x="409614" y="1219200"/>
            <a:ext cx="11372771" cy="4718338"/>
          </a:xfrm>
        </p:spPr>
        <p:txBody>
          <a:bodyPr/>
          <a:lstStyle/>
          <a:p>
            <a:r>
              <a:rPr lang="en-US" dirty="0">
                <a:latin typeface="Century Gothic" panose="020B0502020202020204" pitchFamily="34" charset="0"/>
              </a:rPr>
              <a:t>Monte Carlo analysis, using cost &amp; schedule uncertainty with event risks, was performed to define the project contingency needs</a:t>
            </a:r>
          </a:p>
          <a:p>
            <a:r>
              <a:rPr lang="en-US" dirty="0">
                <a:latin typeface="Century Gothic" panose="020B0502020202020204" pitchFamily="34" charset="0"/>
              </a:rPr>
              <a:t>Acumen Risk P80 analysis showed an overall contingency need of ~30%</a:t>
            </a:r>
          </a:p>
          <a:p>
            <a:r>
              <a:rPr lang="en-US" dirty="0">
                <a:latin typeface="Century Gothic" panose="020B0502020202020204" pitchFamily="34" charset="0"/>
              </a:rPr>
              <a:t>After assessment by management, the value was increased to 47%, providing a </a:t>
            </a:r>
            <a:r>
              <a:rPr lang="en-US" dirty="0"/>
              <a:t>high </a:t>
            </a:r>
            <a:r>
              <a:rPr lang="en-US" dirty="0">
                <a:latin typeface="Century Gothic" panose="020B0502020202020204" pitchFamily="34" charset="0"/>
              </a:rPr>
              <a:t>confidence level</a:t>
            </a:r>
          </a:p>
          <a:p>
            <a:endParaRPr lang="en-US" dirty="0"/>
          </a:p>
        </p:txBody>
      </p:sp>
      <p:sp>
        <p:nvSpPr>
          <p:cNvPr id="6" name="TextBox 5">
            <a:extLst>
              <a:ext uri="{FF2B5EF4-FFF2-40B4-BE49-F238E27FC236}">
                <a16:creationId xmlns:a16="http://schemas.microsoft.com/office/drawing/2014/main" id="{11631B14-82E3-4C21-868D-80C124EEA26B}"/>
              </a:ext>
            </a:extLst>
          </p:cNvPr>
          <p:cNvSpPr txBox="1"/>
          <p:nvPr/>
        </p:nvSpPr>
        <p:spPr>
          <a:xfrm>
            <a:off x="8050045" y="4211975"/>
            <a:ext cx="3656719" cy="1815882"/>
          </a:xfrm>
          <a:prstGeom prst="rect">
            <a:avLst/>
          </a:prstGeom>
          <a:solidFill>
            <a:schemeClr val="accent6">
              <a:lumMod val="40000"/>
              <a:lumOff val="60000"/>
            </a:schemeClr>
          </a:solidFill>
          <a:ln>
            <a:solidFill>
              <a:schemeClr val="accent3">
                <a:lumMod val="75000"/>
              </a:schemeClr>
            </a:solidFill>
          </a:ln>
        </p:spPr>
        <p:txBody>
          <a:bodyPr wrap="square" rtlCol="0">
            <a:spAutoFit/>
          </a:bodyPr>
          <a:lstStyle/>
          <a:p>
            <a:r>
              <a:rPr lang="en-US" sz="1600" i="1" dirty="0">
                <a:latin typeface="Arial" panose="020B0604020202020204" pitchFamily="34" charset="0"/>
                <a:cs typeface="Arial" panose="020B0604020202020204" pitchFamily="34" charset="0"/>
              </a:rPr>
              <a:t>Contingency based on:</a:t>
            </a:r>
          </a:p>
          <a:p>
            <a:pPr marL="285750" indent="-285750">
              <a:buFont typeface="Arial" panose="020B0604020202020204" pitchFamily="34" charset="0"/>
              <a:buChar char="•"/>
            </a:pPr>
            <a:r>
              <a:rPr lang="en-US" sz="1600" i="1" dirty="0">
                <a:latin typeface="Arial" panose="020B0604020202020204" pitchFamily="34" charset="0"/>
                <a:cs typeface="Arial" panose="020B0604020202020204" pitchFamily="34" charset="0"/>
              </a:rPr>
              <a:t>“Bottom-up“ cost and schedule uncertainty analyses and identified risk events by the CAMs </a:t>
            </a:r>
          </a:p>
          <a:p>
            <a:pPr marL="285750" indent="-285750">
              <a:buFont typeface="Arial" panose="020B0604020202020204" pitchFamily="34" charset="0"/>
              <a:buChar char="•"/>
            </a:pPr>
            <a:r>
              <a:rPr lang="en-US" sz="1600" i="1" dirty="0">
                <a:latin typeface="Arial" panose="020B0604020202020204" pitchFamily="34" charset="0"/>
                <a:cs typeface="Arial" panose="020B0604020202020204" pitchFamily="34" charset="0"/>
              </a:rPr>
              <a:t>Management Assessment contingency included to address unidentified project impacts.</a:t>
            </a:r>
            <a:endParaRPr lang="en-US" sz="1600" i="1" dirty="0"/>
          </a:p>
        </p:txBody>
      </p:sp>
      <p:sp>
        <p:nvSpPr>
          <p:cNvPr id="7" name="Rectangle: Rounded Corners 15">
            <a:extLst>
              <a:ext uri="{FF2B5EF4-FFF2-40B4-BE49-F238E27FC236}">
                <a16:creationId xmlns:a16="http://schemas.microsoft.com/office/drawing/2014/main" id="{343F883F-AE0A-4B25-A676-5CB394E57606}"/>
              </a:ext>
            </a:extLst>
          </p:cNvPr>
          <p:cNvSpPr/>
          <p:nvPr/>
        </p:nvSpPr>
        <p:spPr>
          <a:xfrm>
            <a:off x="9435509" y="591717"/>
            <a:ext cx="1830671"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4b</a:t>
            </a:r>
            <a:endParaRPr lang="en-US" b="1" dirty="0">
              <a:solidFill>
                <a:schemeClr val="bg1"/>
              </a:solidFill>
            </a:endParaRPr>
          </a:p>
        </p:txBody>
      </p:sp>
      <p:pic>
        <p:nvPicPr>
          <p:cNvPr id="5" name="Picture 4">
            <a:extLst>
              <a:ext uri="{FF2B5EF4-FFF2-40B4-BE49-F238E27FC236}">
                <a16:creationId xmlns:a16="http://schemas.microsoft.com/office/drawing/2014/main" id="{3894FDCF-4936-430E-A80E-7D2970E7BF38}"/>
              </a:ext>
            </a:extLst>
          </p:cNvPr>
          <p:cNvPicPr>
            <a:picLocks noChangeAspect="1"/>
          </p:cNvPicPr>
          <p:nvPr/>
        </p:nvPicPr>
        <p:blipFill>
          <a:blip r:embed="rId3"/>
          <a:stretch>
            <a:fillRect/>
          </a:stretch>
        </p:blipFill>
        <p:spPr>
          <a:xfrm>
            <a:off x="485236" y="4664869"/>
            <a:ext cx="7404041" cy="1159669"/>
          </a:xfrm>
          <a:prstGeom prst="rect">
            <a:avLst/>
          </a:prstGeom>
        </p:spPr>
      </p:pic>
    </p:spTree>
    <p:extLst>
      <p:ext uri="{BB962C8B-B14F-4D97-AF65-F5344CB8AC3E}">
        <p14:creationId xmlns:p14="http://schemas.microsoft.com/office/powerpoint/2010/main" val="1977580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24F39-C4B8-4C64-80FF-9E77B82E7153}"/>
              </a:ext>
            </a:extLst>
          </p:cNvPr>
          <p:cNvSpPr>
            <a:spLocks noGrp="1"/>
          </p:cNvSpPr>
          <p:nvPr>
            <p:ph type="title"/>
          </p:nvPr>
        </p:nvSpPr>
        <p:spPr/>
        <p:txBody>
          <a:bodyPr/>
          <a:lstStyle/>
          <a:p>
            <a:r>
              <a:rPr lang="en-US" dirty="0"/>
              <a:t>PPU Risk Management System</a:t>
            </a:r>
          </a:p>
        </p:txBody>
      </p:sp>
      <p:sp>
        <p:nvSpPr>
          <p:cNvPr id="3" name="Content Placeholder 2">
            <a:extLst>
              <a:ext uri="{FF2B5EF4-FFF2-40B4-BE49-F238E27FC236}">
                <a16:creationId xmlns:a16="http://schemas.microsoft.com/office/drawing/2014/main" id="{D30A806F-9FE2-4BD5-A8B3-F142D38E2816}"/>
              </a:ext>
            </a:extLst>
          </p:cNvPr>
          <p:cNvSpPr>
            <a:spLocks noGrp="1"/>
          </p:cNvSpPr>
          <p:nvPr>
            <p:ph idx="1"/>
          </p:nvPr>
        </p:nvSpPr>
        <p:spPr>
          <a:xfrm>
            <a:off x="448055" y="947148"/>
            <a:ext cx="9446572" cy="5355074"/>
          </a:xfrm>
        </p:spPr>
        <p:txBody>
          <a:bodyPr/>
          <a:lstStyle/>
          <a:p>
            <a:pPr>
              <a:lnSpc>
                <a:spcPct val="100000"/>
              </a:lnSpc>
            </a:pPr>
            <a:r>
              <a:rPr lang="en-US" dirty="0"/>
              <a:t>Risk management has been implemented on the project since prior to CD-1</a:t>
            </a:r>
          </a:p>
          <a:p>
            <a:pPr>
              <a:lnSpc>
                <a:spcPct val="100000"/>
              </a:lnSpc>
            </a:pPr>
            <a:r>
              <a:rPr lang="en-US" dirty="0"/>
              <a:t>PPU has utilized the services of Dr. Keith </a:t>
            </a:r>
            <a:r>
              <a:rPr lang="en-US" dirty="0" err="1"/>
              <a:t>Molenaar</a:t>
            </a:r>
            <a:r>
              <a:rPr lang="en-US" dirty="0"/>
              <a:t> (Professor, University of Colorado) to assist the project in better understanding and identifying associated risks</a:t>
            </a:r>
          </a:p>
          <a:p>
            <a:pPr>
              <a:lnSpc>
                <a:spcPct val="100000"/>
              </a:lnSpc>
            </a:pPr>
            <a:r>
              <a:rPr lang="en-US" dirty="0"/>
              <a:t>Project has a pro-active approach to risk management that focuses on continual evaluation and monitoring</a:t>
            </a:r>
          </a:p>
          <a:p>
            <a:pPr>
              <a:lnSpc>
                <a:spcPct val="100000"/>
              </a:lnSpc>
            </a:pPr>
            <a:r>
              <a:rPr lang="en-US" dirty="0"/>
              <a:t>Risk manager is responsible for working closely with project CAMs to review the risks and uncertainty to ensure a complete contingency needs analysis</a:t>
            </a:r>
          </a:p>
          <a:p>
            <a:pPr>
              <a:lnSpc>
                <a:spcPct val="100000"/>
              </a:lnSpc>
            </a:pPr>
            <a:endParaRPr lang="en-US" dirty="0"/>
          </a:p>
          <a:p>
            <a:endParaRPr lang="en-US" dirty="0"/>
          </a:p>
        </p:txBody>
      </p:sp>
      <p:pic>
        <p:nvPicPr>
          <p:cNvPr id="4" name="Picture 3">
            <a:extLst>
              <a:ext uri="{FF2B5EF4-FFF2-40B4-BE49-F238E27FC236}">
                <a16:creationId xmlns:a16="http://schemas.microsoft.com/office/drawing/2014/main" id="{6517377F-9567-4523-B220-0B7A8F0B2776}"/>
              </a:ext>
            </a:extLst>
          </p:cNvPr>
          <p:cNvPicPr>
            <a:picLocks noChangeAspect="1"/>
          </p:cNvPicPr>
          <p:nvPr/>
        </p:nvPicPr>
        <p:blipFill>
          <a:blip r:embed="rId2"/>
          <a:stretch>
            <a:fillRect/>
          </a:stretch>
        </p:blipFill>
        <p:spPr>
          <a:xfrm>
            <a:off x="9717206" y="947148"/>
            <a:ext cx="2026739" cy="2633571"/>
          </a:xfrm>
          <a:prstGeom prst="rect">
            <a:avLst/>
          </a:prstGeom>
          <a:ln>
            <a:solidFill>
              <a:schemeClr val="tx1"/>
            </a:solidFill>
          </a:ln>
        </p:spPr>
      </p:pic>
      <p:pic>
        <p:nvPicPr>
          <p:cNvPr id="5" name="Picture 4">
            <a:extLst>
              <a:ext uri="{FF2B5EF4-FFF2-40B4-BE49-F238E27FC236}">
                <a16:creationId xmlns:a16="http://schemas.microsoft.com/office/drawing/2014/main" id="{8BA51E52-0CFB-41D2-8779-788491C5C97E}"/>
              </a:ext>
            </a:extLst>
          </p:cNvPr>
          <p:cNvPicPr>
            <a:picLocks noChangeAspect="1"/>
          </p:cNvPicPr>
          <p:nvPr/>
        </p:nvPicPr>
        <p:blipFill>
          <a:blip r:embed="rId3"/>
          <a:stretch>
            <a:fillRect/>
          </a:stretch>
        </p:blipFill>
        <p:spPr>
          <a:xfrm>
            <a:off x="10128332" y="2166880"/>
            <a:ext cx="2029469" cy="2633571"/>
          </a:xfrm>
          <a:prstGeom prst="rect">
            <a:avLst/>
          </a:prstGeom>
        </p:spPr>
      </p:pic>
    </p:spTree>
    <p:extLst>
      <p:ext uri="{BB962C8B-B14F-4D97-AF65-F5344CB8AC3E}">
        <p14:creationId xmlns:p14="http://schemas.microsoft.com/office/powerpoint/2010/main" val="2849631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D57F4-059E-4C83-B786-407D90E98542}"/>
              </a:ext>
            </a:extLst>
          </p:cNvPr>
          <p:cNvSpPr>
            <a:spLocks noGrp="1"/>
          </p:cNvSpPr>
          <p:nvPr>
            <p:ph type="title"/>
          </p:nvPr>
        </p:nvSpPr>
        <p:spPr/>
        <p:txBody>
          <a:bodyPr/>
          <a:lstStyle/>
          <a:p>
            <a:r>
              <a:rPr lang="en-US" dirty="0"/>
              <a:t>Summary  </a:t>
            </a:r>
          </a:p>
        </p:txBody>
      </p:sp>
      <p:sp>
        <p:nvSpPr>
          <p:cNvPr id="3" name="Content Placeholder 2">
            <a:extLst>
              <a:ext uri="{FF2B5EF4-FFF2-40B4-BE49-F238E27FC236}">
                <a16:creationId xmlns:a16="http://schemas.microsoft.com/office/drawing/2014/main" id="{84BCFB09-7E45-40F7-B501-532DFA6A1668}"/>
              </a:ext>
            </a:extLst>
          </p:cNvPr>
          <p:cNvSpPr>
            <a:spLocks noGrp="1"/>
          </p:cNvSpPr>
          <p:nvPr>
            <p:ph idx="1"/>
          </p:nvPr>
        </p:nvSpPr>
        <p:spPr>
          <a:xfrm>
            <a:off x="451614" y="809851"/>
            <a:ext cx="11419468" cy="4881101"/>
          </a:xfrm>
        </p:spPr>
        <p:txBody>
          <a:bodyPr/>
          <a:lstStyle/>
          <a:p>
            <a:pPr lvl="1"/>
            <a:r>
              <a:rPr lang="en-US" dirty="0"/>
              <a:t>Project is pro-active in risk management and has been actively performing risk analysis since prior to CD-1</a:t>
            </a:r>
          </a:p>
          <a:p>
            <a:pPr lvl="1"/>
            <a:r>
              <a:rPr lang="en-US" dirty="0"/>
              <a:t>Project is 53% complete with an ETC of ~$103M and an available contingency of ~$53M </a:t>
            </a:r>
          </a:p>
          <a:p>
            <a:pPr lvl="1"/>
            <a:r>
              <a:rPr lang="en-US" dirty="0"/>
              <a:t>52% contingency on work to go</a:t>
            </a:r>
          </a:p>
          <a:p>
            <a:pPr lvl="1"/>
            <a:r>
              <a:rPr lang="en-US" dirty="0"/>
              <a:t>PPU has a Contingency Spend Plan that the project will utilize for making contingency usage decisions per the PEP.</a:t>
            </a:r>
          </a:p>
          <a:p>
            <a:pPr lvl="1"/>
            <a:endParaRPr lang="en-US" dirty="0"/>
          </a:p>
          <a:p>
            <a:pPr marL="403225" lvl="1" indent="0">
              <a:buNone/>
            </a:pPr>
            <a:endParaRPr lang="en-US" dirty="0"/>
          </a:p>
        </p:txBody>
      </p:sp>
      <p:sp>
        <p:nvSpPr>
          <p:cNvPr id="4" name="Rectangle: Rounded Corners 3">
            <a:extLst>
              <a:ext uri="{FF2B5EF4-FFF2-40B4-BE49-F238E27FC236}">
                <a16:creationId xmlns:a16="http://schemas.microsoft.com/office/drawing/2014/main" id="{F07B976C-93C1-4746-9D53-98A54FCC9315}"/>
              </a:ext>
            </a:extLst>
          </p:cNvPr>
          <p:cNvSpPr/>
          <p:nvPr/>
        </p:nvSpPr>
        <p:spPr>
          <a:xfrm>
            <a:off x="8887284" y="3177424"/>
            <a:ext cx="2281459"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B8-7 - Champion</a:t>
            </a:r>
          </a:p>
        </p:txBody>
      </p:sp>
      <p:sp>
        <p:nvSpPr>
          <p:cNvPr id="5" name="Rectangle: Rounded Corners 15">
            <a:extLst>
              <a:ext uri="{FF2B5EF4-FFF2-40B4-BE49-F238E27FC236}">
                <a16:creationId xmlns:a16="http://schemas.microsoft.com/office/drawing/2014/main" id="{4F4AB267-3B91-4FF7-A57C-8F33D11258D4}"/>
              </a:ext>
            </a:extLst>
          </p:cNvPr>
          <p:cNvSpPr/>
          <p:nvPr/>
        </p:nvSpPr>
        <p:spPr>
          <a:xfrm>
            <a:off x="8887284" y="364182"/>
            <a:ext cx="2265485"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5d</a:t>
            </a:r>
            <a:endParaRPr lang="en-US" b="1" dirty="0">
              <a:solidFill>
                <a:schemeClr val="bg1"/>
              </a:solidFill>
            </a:endParaRPr>
          </a:p>
        </p:txBody>
      </p:sp>
    </p:spTree>
    <p:extLst>
      <p:ext uri="{BB962C8B-B14F-4D97-AF65-F5344CB8AC3E}">
        <p14:creationId xmlns:p14="http://schemas.microsoft.com/office/powerpoint/2010/main" val="2377129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04C2-1421-4363-B1A2-AD82EBDFB280}"/>
              </a:ext>
            </a:extLst>
          </p:cNvPr>
          <p:cNvSpPr>
            <a:spLocks noGrp="1"/>
          </p:cNvSpPr>
          <p:nvPr>
            <p:ph type="title"/>
          </p:nvPr>
        </p:nvSpPr>
        <p:spPr/>
        <p:txBody>
          <a:bodyPr/>
          <a:lstStyle/>
          <a:p>
            <a:r>
              <a:rPr lang="en-US" dirty="0"/>
              <a:t>End</a:t>
            </a:r>
          </a:p>
        </p:txBody>
      </p:sp>
    </p:spTree>
    <p:extLst>
      <p:ext uri="{BB962C8B-B14F-4D97-AF65-F5344CB8AC3E}">
        <p14:creationId xmlns:p14="http://schemas.microsoft.com/office/powerpoint/2010/main" val="1608342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A4350-803C-4950-9760-85E305E16D00}"/>
              </a:ext>
            </a:extLst>
          </p:cNvPr>
          <p:cNvSpPr>
            <a:spLocks noGrp="1"/>
          </p:cNvSpPr>
          <p:nvPr>
            <p:ph type="title"/>
          </p:nvPr>
        </p:nvSpPr>
        <p:spPr/>
        <p:txBody>
          <a:bodyPr/>
          <a:lstStyle/>
          <a:p>
            <a:r>
              <a:rPr lang="en-US" dirty="0"/>
              <a:t>Backup</a:t>
            </a:r>
          </a:p>
        </p:txBody>
      </p:sp>
      <p:sp>
        <p:nvSpPr>
          <p:cNvPr id="3" name="Content Placeholder 2">
            <a:extLst>
              <a:ext uri="{FF2B5EF4-FFF2-40B4-BE49-F238E27FC236}">
                <a16:creationId xmlns:a16="http://schemas.microsoft.com/office/drawing/2014/main" id="{E2087F77-AAD4-4F91-9E31-896B67423CF9}"/>
              </a:ext>
            </a:extLst>
          </p:cNvPr>
          <p:cNvSpPr>
            <a:spLocks noGrp="1"/>
          </p:cNvSpPr>
          <p:nvPr>
            <p:ph idx="1"/>
          </p:nvPr>
        </p:nvSpPr>
        <p:spPr>
          <a:xfrm>
            <a:off x="440300" y="980956"/>
            <a:ext cx="11419468" cy="4040923"/>
          </a:xfrm>
        </p:spPr>
        <p:txBody>
          <a:bodyPr/>
          <a:lstStyle/>
          <a:p>
            <a:r>
              <a:rPr lang="en-US" dirty="0"/>
              <a:t>3 Realized Opportunities</a:t>
            </a:r>
          </a:p>
          <a:p>
            <a:pPr lvl="1"/>
            <a:r>
              <a:rPr lang="en-US" dirty="0"/>
              <a:t>O-P.1-001 PPU is considered LI project</a:t>
            </a:r>
          </a:p>
          <a:p>
            <a:pPr lvl="1"/>
            <a:r>
              <a:rPr lang="en-US" dirty="0"/>
              <a:t>O-P.1-003 On-site ORNL provided storage becomes available</a:t>
            </a:r>
          </a:p>
          <a:p>
            <a:pPr lvl="1"/>
            <a:r>
              <a:rPr lang="en-US" dirty="0"/>
              <a:t>O-P.4-001 Extraction kicker system does not need new magnets</a:t>
            </a:r>
          </a:p>
          <a:p>
            <a:r>
              <a:rPr lang="en-US" dirty="0"/>
              <a:t>6 Realized Threats</a:t>
            </a:r>
          </a:p>
          <a:p>
            <a:pPr lvl="1"/>
            <a:r>
              <a:rPr lang="en-US" dirty="0"/>
              <a:t>T-P.2-005 Cavity Delivery Is Late</a:t>
            </a:r>
          </a:p>
          <a:p>
            <a:pPr lvl="1"/>
            <a:r>
              <a:rPr lang="en-US" dirty="0"/>
              <a:t>T-P.2-018 End Can Delivery Is Late</a:t>
            </a:r>
          </a:p>
          <a:p>
            <a:pPr lvl="1"/>
            <a:r>
              <a:rPr lang="en-US" dirty="0"/>
              <a:t>T-P.2-021 Vacuum Vessel Delivery Is Late</a:t>
            </a:r>
          </a:p>
          <a:p>
            <a:pPr lvl="1"/>
            <a:r>
              <a:rPr lang="en-US" dirty="0"/>
              <a:t>T-P.6-010 Construction competition for Klystron Gallery</a:t>
            </a:r>
          </a:p>
          <a:p>
            <a:pPr lvl="1"/>
            <a:r>
              <a:rPr lang="en-US" dirty="0"/>
              <a:t>T-P.6-008 Delay in Tie-Ins to Klystron Gallery Utilities</a:t>
            </a:r>
          </a:p>
          <a:p>
            <a:pPr lvl="1"/>
            <a:r>
              <a:rPr lang="en-US" dirty="0"/>
              <a:t>T-P.6-009 Schedule pressure requires Klystron Gallery installation to be concurrent with CF Construction</a:t>
            </a:r>
          </a:p>
          <a:p>
            <a:pPr lvl="1"/>
            <a:endParaRPr lang="en-US" dirty="0"/>
          </a:p>
          <a:p>
            <a:pPr marL="403225" lvl="1" indent="0">
              <a:buNone/>
            </a:pPr>
            <a:endParaRPr lang="en-US" dirty="0"/>
          </a:p>
        </p:txBody>
      </p:sp>
    </p:spTree>
    <p:extLst>
      <p:ext uri="{BB962C8B-B14F-4D97-AF65-F5344CB8AC3E}">
        <p14:creationId xmlns:p14="http://schemas.microsoft.com/office/powerpoint/2010/main" val="676577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B503-FE82-4345-B3EE-7FBCAD399A4E}"/>
              </a:ext>
            </a:extLst>
          </p:cNvPr>
          <p:cNvSpPr>
            <a:spLocks noGrp="1"/>
          </p:cNvSpPr>
          <p:nvPr>
            <p:ph type="title"/>
          </p:nvPr>
        </p:nvSpPr>
        <p:spPr/>
        <p:txBody>
          <a:bodyPr/>
          <a:lstStyle/>
          <a:p>
            <a:r>
              <a:rPr lang="en-US" dirty="0"/>
              <a:t>Contingency Development</a:t>
            </a:r>
          </a:p>
        </p:txBody>
      </p:sp>
      <p:sp>
        <p:nvSpPr>
          <p:cNvPr id="4" name="Rectangle 2">
            <a:extLst>
              <a:ext uri="{FF2B5EF4-FFF2-40B4-BE49-F238E27FC236}">
                <a16:creationId xmlns:a16="http://schemas.microsoft.com/office/drawing/2014/main" id="{CCCCDFBF-ECD3-45C4-99FF-2C39D328451B}"/>
              </a:ext>
            </a:extLst>
          </p:cNvPr>
          <p:cNvSpPr>
            <a:spLocks noChangeArrowheads="1"/>
          </p:cNvSpPr>
          <p:nvPr/>
        </p:nvSpPr>
        <p:spPr bwMode="auto">
          <a:xfrm>
            <a:off x="6096000" y="1409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4642B457-CBC1-4862-8E84-35FB9D2253FE}"/>
              </a:ext>
            </a:extLst>
          </p:cNvPr>
          <p:cNvGraphicFramePr>
            <a:graphicFrameLocks noChangeAspect="1"/>
          </p:cNvGraphicFramePr>
          <p:nvPr>
            <p:extLst>
              <p:ext uri="{D42A27DB-BD31-4B8C-83A1-F6EECF244321}">
                <p14:modId xmlns:p14="http://schemas.microsoft.com/office/powerpoint/2010/main" val="4048136001"/>
              </p:ext>
            </p:extLst>
          </p:nvPr>
        </p:nvGraphicFramePr>
        <p:xfrm>
          <a:off x="2086377" y="870894"/>
          <a:ext cx="7675809" cy="5656795"/>
        </p:xfrm>
        <a:graphic>
          <a:graphicData uri="http://schemas.openxmlformats.org/presentationml/2006/ole">
            <mc:AlternateContent xmlns:mc="http://schemas.openxmlformats.org/markup-compatibility/2006">
              <mc:Choice xmlns:v="urn:schemas-microsoft-com:vml" Requires="v">
                <p:oleObj spid="_x0000_s1027" r:id="rId4" imgW="8244884" imgH="6073195" progId="Visio.Drawing.15">
                  <p:embed/>
                </p:oleObj>
              </mc:Choice>
              <mc:Fallback>
                <p:oleObj r:id="rId4" imgW="8244884" imgH="6073195" progId="Visio.Drawing.15">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6377" y="870894"/>
                        <a:ext cx="7675809" cy="5656795"/>
                      </a:xfrm>
                      <a:prstGeom prst="rect">
                        <a:avLst/>
                      </a:prstGeom>
                      <a:noFill/>
                    </p:spPr>
                  </p:pic>
                </p:oleObj>
              </mc:Fallback>
            </mc:AlternateContent>
          </a:graphicData>
        </a:graphic>
      </p:graphicFrame>
    </p:spTree>
    <p:extLst>
      <p:ext uri="{BB962C8B-B14F-4D97-AF65-F5344CB8AC3E}">
        <p14:creationId xmlns:p14="http://schemas.microsoft.com/office/powerpoint/2010/main" val="1753379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D6701-E183-4B87-99C6-97ED122ABD8B}"/>
              </a:ext>
            </a:extLst>
          </p:cNvPr>
          <p:cNvSpPr>
            <a:spLocks noGrp="1"/>
          </p:cNvSpPr>
          <p:nvPr>
            <p:ph type="title"/>
          </p:nvPr>
        </p:nvSpPr>
        <p:spPr>
          <a:xfrm>
            <a:off x="521777" y="336301"/>
            <a:ext cx="11430000" cy="535531"/>
          </a:xfrm>
        </p:spPr>
        <p:txBody>
          <a:bodyPr/>
          <a:lstStyle/>
          <a:p>
            <a:r>
              <a:rPr lang="en-US" dirty="0"/>
              <a:t>Templates guide the Monte Carlo analysis</a:t>
            </a:r>
          </a:p>
        </p:txBody>
      </p:sp>
      <p:pic>
        <p:nvPicPr>
          <p:cNvPr id="7" name="Content Placeholder 6">
            <a:extLst>
              <a:ext uri="{FF2B5EF4-FFF2-40B4-BE49-F238E27FC236}">
                <a16:creationId xmlns:a16="http://schemas.microsoft.com/office/drawing/2014/main" id="{75735B03-DD63-46DD-9E20-3AF1ED61328C}"/>
              </a:ext>
            </a:extLst>
          </p:cNvPr>
          <p:cNvPicPr>
            <a:picLocks noGrp="1" noChangeAspect="1"/>
          </p:cNvPicPr>
          <p:nvPr>
            <p:ph idx="1"/>
          </p:nvPr>
        </p:nvPicPr>
        <p:blipFill>
          <a:blip r:embed="rId3"/>
          <a:stretch>
            <a:fillRect/>
          </a:stretch>
        </p:blipFill>
        <p:spPr>
          <a:xfrm>
            <a:off x="867917" y="2448719"/>
            <a:ext cx="4552950" cy="3019425"/>
          </a:xfrm>
          <a:prstGeom prst="rect">
            <a:avLst/>
          </a:prstGeom>
        </p:spPr>
      </p:pic>
      <p:pic>
        <p:nvPicPr>
          <p:cNvPr id="9" name="Picture 8">
            <a:extLst>
              <a:ext uri="{FF2B5EF4-FFF2-40B4-BE49-F238E27FC236}">
                <a16:creationId xmlns:a16="http://schemas.microsoft.com/office/drawing/2014/main" id="{B88ACB43-6EC8-499C-85BD-5404DE2E1426}"/>
              </a:ext>
            </a:extLst>
          </p:cNvPr>
          <p:cNvPicPr>
            <a:picLocks noChangeAspect="1"/>
          </p:cNvPicPr>
          <p:nvPr/>
        </p:nvPicPr>
        <p:blipFill>
          <a:blip r:embed="rId4"/>
          <a:stretch>
            <a:fillRect/>
          </a:stretch>
        </p:blipFill>
        <p:spPr>
          <a:xfrm>
            <a:off x="6166868" y="1941071"/>
            <a:ext cx="5342383" cy="4312862"/>
          </a:xfrm>
          <a:prstGeom prst="rect">
            <a:avLst/>
          </a:prstGeom>
        </p:spPr>
      </p:pic>
      <p:sp>
        <p:nvSpPr>
          <p:cNvPr id="10" name="TextBox 9">
            <a:extLst>
              <a:ext uri="{FF2B5EF4-FFF2-40B4-BE49-F238E27FC236}">
                <a16:creationId xmlns:a16="http://schemas.microsoft.com/office/drawing/2014/main" id="{F287375A-3824-44FE-BCE3-840809764617}"/>
              </a:ext>
            </a:extLst>
          </p:cNvPr>
          <p:cNvSpPr txBox="1"/>
          <p:nvPr/>
        </p:nvSpPr>
        <p:spPr>
          <a:xfrm>
            <a:off x="691132" y="1183941"/>
            <a:ext cx="11091291" cy="757130"/>
          </a:xfrm>
          <a:prstGeom prst="rect">
            <a:avLst/>
          </a:prstGeom>
          <a:noFill/>
        </p:spPr>
        <p:txBody>
          <a:bodyPr wrap="square" rtlCol="0">
            <a:spAutoFit/>
          </a:bodyPr>
          <a:lstStyle/>
          <a:p>
            <a:pPr algn="l">
              <a:lnSpc>
                <a:spcPct val="90000"/>
              </a:lnSpc>
            </a:pPr>
            <a:r>
              <a:rPr lang="en-US" sz="2400" dirty="0">
                <a:latin typeface="+mn-lt"/>
              </a:rPr>
              <a:t>Suggested ranges are provided to assist the project team in determining appropriate 3-point ranges for their work scope</a:t>
            </a:r>
          </a:p>
        </p:txBody>
      </p:sp>
    </p:spTree>
    <p:extLst>
      <p:ext uri="{BB962C8B-B14F-4D97-AF65-F5344CB8AC3E}">
        <p14:creationId xmlns:p14="http://schemas.microsoft.com/office/powerpoint/2010/main" val="3790091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BE5503-34AD-4C62-AD89-C6816826B218}"/>
              </a:ext>
            </a:extLst>
          </p:cNvPr>
          <p:cNvPicPr>
            <a:picLocks noChangeAspect="1"/>
          </p:cNvPicPr>
          <p:nvPr/>
        </p:nvPicPr>
        <p:blipFill>
          <a:blip r:embed="rId3"/>
          <a:srcRect/>
          <a:stretch>
            <a:fillRect/>
          </a:stretch>
        </p:blipFill>
        <p:spPr>
          <a:xfrm>
            <a:off x="518350" y="1128712"/>
            <a:ext cx="8916765" cy="4675466"/>
          </a:xfrm>
          <a:custGeom>
            <a:avLst/>
            <a:gdLst>
              <a:gd name="connsiteX0" fmla="*/ 1517475 w 9660602"/>
              <a:gd name="connsiteY0" fmla="*/ 67420 h 4946308"/>
              <a:gd name="connsiteX1" fmla="*/ 1517475 w 9660602"/>
              <a:gd name="connsiteY1" fmla="*/ 715490 h 4946308"/>
              <a:gd name="connsiteX2" fmla="*/ 8086951 w 9660602"/>
              <a:gd name="connsiteY2" fmla="*/ 715490 h 4946308"/>
              <a:gd name="connsiteX3" fmla="*/ 8086951 w 9660602"/>
              <a:gd name="connsiteY3" fmla="*/ 67420 h 4946308"/>
              <a:gd name="connsiteX4" fmla="*/ 0 w 9660602"/>
              <a:gd name="connsiteY4" fmla="*/ 0 h 4946308"/>
              <a:gd name="connsiteX5" fmla="*/ 9660602 w 9660602"/>
              <a:gd name="connsiteY5" fmla="*/ 0 h 4946308"/>
              <a:gd name="connsiteX6" fmla="*/ 9660602 w 9660602"/>
              <a:gd name="connsiteY6" fmla="*/ 4946308 h 4946308"/>
              <a:gd name="connsiteX7" fmla="*/ 0 w 9660602"/>
              <a:gd name="connsiteY7" fmla="*/ 4946308 h 494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60602" h="4946308">
                <a:moveTo>
                  <a:pt x="1517475" y="67420"/>
                </a:moveTo>
                <a:lnTo>
                  <a:pt x="1517475" y="715490"/>
                </a:lnTo>
                <a:lnTo>
                  <a:pt x="8086951" y="715490"/>
                </a:lnTo>
                <a:lnTo>
                  <a:pt x="8086951" y="67420"/>
                </a:lnTo>
                <a:close/>
                <a:moveTo>
                  <a:pt x="0" y="0"/>
                </a:moveTo>
                <a:lnTo>
                  <a:pt x="9660602" y="0"/>
                </a:lnTo>
                <a:lnTo>
                  <a:pt x="9660602" y="4946308"/>
                </a:lnTo>
                <a:lnTo>
                  <a:pt x="0" y="4946308"/>
                </a:lnTo>
                <a:close/>
              </a:path>
            </a:pathLst>
          </a:custGeom>
        </p:spPr>
      </p:pic>
      <p:sp>
        <p:nvSpPr>
          <p:cNvPr id="9" name="TextBox 8">
            <a:extLst>
              <a:ext uri="{FF2B5EF4-FFF2-40B4-BE49-F238E27FC236}">
                <a16:creationId xmlns:a16="http://schemas.microsoft.com/office/drawing/2014/main" id="{2556ACB5-4299-4E23-BE5D-8F08F7699004}"/>
              </a:ext>
            </a:extLst>
          </p:cNvPr>
          <p:cNvSpPr txBox="1"/>
          <p:nvPr/>
        </p:nvSpPr>
        <p:spPr>
          <a:xfrm>
            <a:off x="2471528" y="1299211"/>
            <a:ext cx="5550902" cy="369332"/>
          </a:xfrm>
          <a:prstGeom prst="rect">
            <a:avLst/>
          </a:prstGeom>
          <a:noFill/>
        </p:spPr>
        <p:txBody>
          <a:bodyPr wrap="square" rtlCol="0">
            <a:spAutoFit/>
          </a:bodyPr>
          <a:lstStyle/>
          <a:p>
            <a:r>
              <a:rPr lang="en-US" b="1" i="1" dirty="0"/>
              <a:t>Cost Uncertainty and Risk Exposure - Mitigated</a:t>
            </a:r>
          </a:p>
        </p:txBody>
      </p:sp>
      <p:sp>
        <p:nvSpPr>
          <p:cNvPr id="2" name="Title 1">
            <a:extLst>
              <a:ext uri="{FF2B5EF4-FFF2-40B4-BE49-F238E27FC236}">
                <a16:creationId xmlns:a16="http://schemas.microsoft.com/office/drawing/2014/main" id="{F4BF2662-72ED-459B-B722-2D5267FE74EF}"/>
              </a:ext>
            </a:extLst>
          </p:cNvPr>
          <p:cNvSpPr>
            <a:spLocks noGrp="1"/>
          </p:cNvSpPr>
          <p:nvPr>
            <p:ph type="title" idx="4294967295"/>
          </p:nvPr>
        </p:nvSpPr>
        <p:spPr/>
        <p:txBody>
          <a:bodyPr/>
          <a:lstStyle/>
          <a:p>
            <a:r>
              <a:rPr lang="en-US" dirty="0"/>
              <a:t>Monte Carlo Cost Uncertainty at P80</a:t>
            </a:r>
          </a:p>
        </p:txBody>
      </p:sp>
      <p:sp>
        <p:nvSpPr>
          <p:cNvPr id="5" name="Content Placeholder 2">
            <a:extLst>
              <a:ext uri="{FF2B5EF4-FFF2-40B4-BE49-F238E27FC236}">
                <a16:creationId xmlns:a16="http://schemas.microsoft.com/office/drawing/2014/main" id="{788F2AF0-4CBD-4F80-94B6-9E03E3257BBD}"/>
              </a:ext>
            </a:extLst>
          </p:cNvPr>
          <p:cNvSpPr txBox="1">
            <a:spLocks/>
          </p:cNvSpPr>
          <p:nvPr/>
        </p:nvSpPr>
        <p:spPr>
          <a:xfrm>
            <a:off x="9652768" y="1219995"/>
            <a:ext cx="2463031" cy="3444874"/>
          </a:xfrm>
          <a:prstGeom prst="rect">
            <a:avLst/>
          </a:prstGeom>
        </p:spPr>
        <p:txBody>
          <a:bodyPr/>
          <a:lstStyle>
            <a:lvl1pPr marL="287338" indent="-287338"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800" kern="1200">
                <a:solidFill>
                  <a:schemeClr val="tx1"/>
                </a:solidFill>
                <a:latin typeface="Century Gothic" panose="020B0502020202020204" pitchFamily="34" charset="0"/>
                <a:ea typeface="+mn-ea"/>
                <a:cs typeface="+mn-cs"/>
              </a:defRPr>
            </a:lvl1pPr>
            <a:lvl2pPr marL="688975" indent="-285750"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400" kern="1200">
                <a:solidFill>
                  <a:schemeClr val="tx1"/>
                </a:solidFill>
                <a:latin typeface="Century Gothic" panose="020B0502020202020204" pitchFamily="34" charset="0"/>
                <a:ea typeface="+mn-ea"/>
                <a:cs typeface="+mn-cs"/>
              </a:defRPr>
            </a:lvl2pPr>
            <a:lvl3pPr marL="1030288" indent="-285750"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1800" dirty="0"/>
              <a:t>80% confidence remain cost will not exceed $142M</a:t>
            </a:r>
          </a:p>
          <a:p>
            <a:pPr>
              <a:spcAft>
                <a:spcPts val="600"/>
              </a:spcAft>
            </a:pPr>
            <a:r>
              <a:rPr lang="en-US" sz="1800" dirty="0"/>
              <a:t>100% confidence remain cost will not exceed $149M</a:t>
            </a:r>
          </a:p>
        </p:txBody>
      </p:sp>
    </p:spTree>
    <p:extLst>
      <p:ext uri="{BB962C8B-B14F-4D97-AF65-F5344CB8AC3E}">
        <p14:creationId xmlns:p14="http://schemas.microsoft.com/office/powerpoint/2010/main" val="388819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49242D-3632-4F00-8409-C3B9F0C8C965}"/>
              </a:ext>
            </a:extLst>
          </p:cNvPr>
          <p:cNvPicPr>
            <a:picLocks noChangeAspect="1"/>
          </p:cNvPicPr>
          <p:nvPr/>
        </p:nvPicPr>
        <p:blipFill rotWithShape="1">
          <a:blip r:embed="rId3"/>
          <a:srcRect b="14363"/>
          <a:stretch/>
        </p:blipFill>
        <p:spPr>
          <a:xfrm>
            <a:off x="1335614" y="947325"/>
            <a:ext cx="8420617" cy="5234815"/>
          </a:xfrm>
          <a:prstGeom prst="rect">
            <a:avLst/>
          </a:prstGeom>
        </p:spPr>
      </p:pic>
      <p:sp>
        <p:nvSpPr>
          <p:cNvPr id="4" name="Title 3">
            <a:extLst>
              <a:ext uri="{FF2B5EF4-FFF2-40B4-BE49-F238E27FC236}">
                <a16:creationId xmlns:a16="http://schemas.microsoft.com/office/drawing/2014/main" id="{A0EA4AF1-90E6-4C6B-81A1-30834D0B0921}"/>
              </a:ext>
            </a:extLst>
          </p:cNvPr>
          <p:cNvSpPr>
            <a:spLocks noGrp="1"/>
          </p:cNvSpPr>
          <p:nvPr>
            <p:ph type="title" idx="4294967295"/>
          </p:nvPr>
        </p:nvSpPr>
        <p:spPr/>
        <p:txBody>
          <a:bodyPr/>
          <a:lstStyle/>
          <a:p>
            <a:r>
              <a:rPr lang="en-US" dirty="0"/>
              <a:t>Cost Risk Exposure Decreases with Mitigation</a:t>
            </a:r>
          </a:p>
        </p:txBody>
      </p:sp>
      <p:sp>
        <p:nvSpPr>
          <p:cNvPr id="5" name="Rectangle: Rounded Corners 15">
            <a:extLst>
              <a:ext uri="{FF2B5EF4-FFF2-40B4-BE49-F238E27FC236}">
                <a16:creationId xmlns:a16="http://schemas.microsoft.com/office/drawing/2014/main" id="{B0DD4182-F5BD-4BC8-B755-6D040695C9DC}"/>
              </a:ext>
            </a:extLst>
          </p:cNvPr>
          <p:cNvSpPr/>
          <p:nvPr/>
        </p:nvSpPr>
        <p:spPr>
          <a:xfrm>
            <a:off x="9594283" y="526957"/>
            <a:ext cx="2265485"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5c</a:t>
            </a:r>
            <a:endParaRPr lang="en-US" b="1" dirty="0">
              <a:solidFill>
                <a:schemeClr val="bg1"/>
              </a:solidFill>
            </a:endParaRPr>
          </a:p>
        </p:txBody>
      </p:sp>
      <p:sp>
        <p:nvSpPr>
          <p:cNvPr id="6" name="Content Placeholder 2">
            <a:extLst>
              <a:ext uri="{FF2B5EF4-FFF2-40B4-BE49-F238E27FC236}">
                <a16:creationId xmlns:a16="http://schemas.microsoft.com/office/drawing/2014/main" id="{BEC0360F-35F9-41B0-8268-F785B4E50076}"/>
              </a:ext>
            </a:extLst>
          </p:cNvPr>
          <p:cNvSpPr txBox="1">
            <a:spLocks/>
          </p:cNvSpPr>
          <p:nvPr/>
        </p:nvSpPr>
        <p:spPr>
          <a:xfrm>
            <a:off x="9851231" y="1337748"/>
            <a:ext cx="2190750" cy="1519752"/>
          </a:xfrm>
          <a:prstGeom prst="rect">
            <a:avLst/>
          </a:prstGeom>
        </p:spPr>
        <p:txBody>
          <a:bodyPr/>
          <a:lstStyle>
            <a:lvl1pPr marL="287338" indent="-287338"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800" kern="1200">
                <a:solidFill>
                  <a:schemeClr val="tx1"/>
                </a:solidFill>
                <a:latin typeface="Century Gothic" panose="020B0502020202020204" pitchFamily="34" charset="0"/>
                <a:ea typeface="+mn-ea"/>
                <a:cs typeface="+mn-cs"/>
              </a:defRPr>
            </a:lvl1pPr>
            <a:lvl2pPr marL="688975" indent="-285750"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400" kern="1200">
                <a:solidFill>
                  <a:schemeClr val="tx1"/>
                </a:solidFill>
                <a:latin typeface="Century Gothic" panose="020B0502020202020204" pitchFamily="34" charset="0"/>
                <a:ea typeface="+mn-ea"/>
                <a:cs typeface="+mn-cs"/>
              </a:defRPr>
            </a:lvl2pPr>
            <a:lvl3pPr marL="1030288" indent="-285750"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1800" dirty="0"/>
              <a:t>Mitigations cost ~$900K and reduce cost risk exposure by $5M</a:t>
            </a:r>
          </a:p>
          <a:p>
            <a:pPr>
              <a:spcAft>
                <a:spcPts val="600"/>
              </a:spcAft>
            </a:pPr>
            <a:endParaRPr lang="en-US" sz="1800" dirty="0"/>
          </a:p>
          <a:p>
            <a:endParaRPr lang="en-US" sz="1800" dirty="0"/>
          </a:p>
        </p:txBody>
      </p:sp>
    </p:spTree>
    <p:extLst>
      <p:ext uri="{BB962C8B-B14F-4D97-AF65-F5344CB8AC3E}">
        <p14:creationId xmlns:p14="http://schemas.microsoft.com/office/powerpoint/2010/main" val="60468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0B842-EB90-42A2-9C9D-0761C2059641}"/>
              </a:ext>
            </a:extLst>
          </p:cNvPr>
          <p:cNvSpPr>
            <a:spLocks noGrp="1"/>
          </p:cNvSpPr>
          <p:nvPr>
            <p:ph type="title"/>
          </p:nvPr>
        </p:nvSpPr>
        <p:spPr>
          <a:xfrm>
            <a:off x="492160" y="301017"/>
            <a:ext cx="10515600" cy="807285"/>
          </a:xfrm>
        </p:spPr>
        <p:txBody>
          <a:bodyPr>
            <a:normAutofit/>
          </a:bodyPr>
          <a:lstStyle/>
          <a:p>
            <a:r>
              <a:rPr lang="en-US" sz="3200" dirty="0"/>
              <a:t>Monte Carlo Schedule Uncertainty at P80</a:t>
            </a:r>
          </a:p>
        </p:txBody>
      </p:sp>
      <p:sp>
        <p:nvSpPr>
          <p:cNvPr id="8" name="TextBox 7">
            <a:extLst>
              <a:ext uri="{FF2B5EF4-FFF2-40B4-BE49-F238E27FC236}">
                <a16:creationId xmlns:a16="http://schemas.microsoft.com/office/drawing/2014/main" id="{36E997B8-7123-417E-A9CF-4CD2F7E143AC}"/>
              </a:ext>
            </a:extLst>
          </p:cNvPr>
          <p:cNvSpPr txBox="1"/>
          <p:nvPr/>
        </p:nvSpPr>
        <p:spPr>
          <a:xfrm>
            <a:off x="2072329" y="1337748"/>
            <a:ext cx="6047998" cy="369332"/>
          </a:xfrm>
          <a:prstGeom prst="rect">
            <a:avLst/>
          </a:prstGeom>
          <a:noFill/>
        </p:spPr>
        <p:txBody>
          <a:bodyPr wrap="square" rtlCol="0">
            <a:spAutoFit/>
          </a:bodyPr>
          <a:lstStyle/>
          <a:p>
            <a:r>
              <a:rPr lang="en-US" b="1" i="1" dirty="0"/>
              <a:t>Duration Uncertainty and Risk Exposure - Mitigated</a:t>
            </a:r>
          </a:p>
        </p:txBody>
      </p:sp>
      <p:pic>
        <p:nvPicPr>
          <p:cNvPr id="10" name="Picture 9">
            <a:extLst>
              <a:ext uri="{FF2B5EF4-FFF2-40B4-BE49-F238E27FC236}">
                <a16:creationId xmlns:a16="http://schemas.microsoft.com/office/drawing/2014/main" id="{41CEE70E-0562-475C-97C5-AD7478699AD6}"/>
              </a:ext>
            </a:extLst>
          </p:cNvPr>
          <p:cNvPicPr>
            <a:picLocks/>
          </p:cNvPicPr>
          <p:nvPr/>
        </p:nvPicPr>
        <p:blipFill>
          <a:blip r:embed="rId3"/>
          <a:srcRect/>
          <a:stretch>
            <a:fillRect/>
          </a:stretch>
        </p:blipFill>
        <p:spPr>
          <a:xfrm>
            <a:off x="466712" y="1108302"/>
            <a:ext cx="8915400" cy="4672584"/>
          </a:xfrm>
          <a:custGeom>
            <a:avLst/>
            <a:gdLst>
              <a:gd name="connsiteX0" fmla="*/ 1065856 w 9498056"/>
              <a:gd name="connsiteY0" fmla="*/ 65143 h 4946904"/>
              <a:gd name="connsiteX1" fmla="*/ 1065856 w 9498056"/>
              <a:gd name="connsiteY1" fmla="*/ 714694 h 4946904"/>
              <a:gd name="connsiteX2" fmla="*/ 8462336 w 9498056"/>
              <a:gd name="connsiteY2" fmla="*/ 714694 h 4946904"/>
              <a:gd name="connsiteX3" fmla="*/ 8462336 w 9498056"/>
              <a:gd name="connsiteY3" fmla="*/ 65143 h 4946904"/>
              <a:gd name="connsiteX4" fmla="*/ 0 w 9498056"/>
              <a:gd name="connsiteY4" fmla="*/ 0 h 4946904"/>
              <a:gd name="connsiteX5" fmla="*/ 9498056 w 9498056"/>
              <a:gd name="connsiteY5" fmla="*/ 0 h 4946904"/>
              <a:gd name="connsiteX6" fmla="*/ 9498056 w 9498056"/>
              <a:gd name="connsiteY6" fmla="*/ 4946904 h 4946904"/>
              <a:gd name="connsiteX7" fmla="*/ 0 w 9498056"/>
              <a:gd name="connsiteY7" fmla="*/ 4946904 h 4946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98056" h="4946904">
                <a:moveTo>
                  <a:pt x="1065856" y="65143"/>
                </a:moveTo>
                <a:lnTo>
                  <a:pt x="1065856" y="714694"/>
                </a:lnTo>
                <a:lnTo>
                  <a:pt x="8462336" y="714694"/>
                </a:lnTo>
                <a:lnTo>
                  <a:pt x="8462336" y="65143"/>
                </a:lnTo>
                <a:close/>
                <a:moveTo>
                  <a:pt x="0" y="0"/>
                </a:moveTo>
                <a:lnTo>
                  <a:pt x="9498056" y="0"/>
                </a:lnTo>
                <a:lnTo>
                  <a:pt x="9498056" y="4946904"/>
                </a:lnTo>
                <a:lnTo>
                  <a:pt x="0" y="4946904"/>
                </a:lnTo>
                <a:close/>
              </a:path>
            </a:pathLst>
          </a:custGeom>
        </p:spPr>
      </p:pic>
      <p:sp>
        <p:nvSpPr>
          <p:cNvPr id="12" name="Content Placeholder 2">
            <a:extLst>
              <a:ext uri="{FF2B5EF4-FFF2-40B4-BE49-F238E27FC236}">
                <a16:creationId xmlns:a16="http://schemas.microsoft.com/office/drawing/2014/main" id="{E8117565-FD2A-4FB4-B9E3-ECCEA635B313}"/>
              </a:ext>
            </a:extLst>
          </p:cNvPr>
          <p:cNvSpPr txBox="1">
            <a:spLocks/>
          </p:cNvSpPr>
          <p:nvPr/>
        </p:nvSpPr>
        <p:spPr>
          <a:xfrm>
            <a:off x="9389689" y="1337748"/>
            <a:ext cx="2652292" cy="3444874"/>
          </a:xfrm>
          <a:prstGeom prst="rect">
            <a:avLst/>
          </a:prstGeom>
        </p:spPr>
        <p:txBody>
          <a:bodyPr/>
          <a:lstStyle>
            <a:lvl1pPr marL="287338" indent="-287338"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800" kern="1200">
                <a:solidFill>
                  <a:schemeClr val="tx1"/>
                </a:solidFill>
                <a:latin typeface="Century Gothic" panose="020B0502020202020204" pitchFamily="34" charset="0"/>
                <a:ea typeface="+mn-ea"/>
                <a:cs typeface="+mn-cs"/>
              </a:defRPr>
            </a:lvl1pPr>
            <a:lvl2pPr marL="688975" indent="-285750"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400" kern="1200">
                <a:solidFill>
                  <a:schemeClr val="tx1"/>
                </a:solidFill>
                <a:latin typeface="Century Gothic" panose="020B0502020202020204" pitchFamily="34" charset="0"/>
                <a:ea typeface="+mn-ea"/>
                <a:cs typeface="+mn-cs"/>
              </a:defRPr>
            </a:lvl2pPr>
            <a:lvl3pPr marL="1030288" indent="-285750"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1800" dirty="0"/>
              <a:t>80% confidence: schedule EF will not exceed 6/27/25</a:t>
            </a:r>
          </a:p>
          <a:p>
            <a:pPr>
              <a:spcAft>
                <a:spcPts val="600"/>
              </a:spcAft>
            </a:pPr>
            <a:r>
              <a:rPr lang="en-US" sz="1800" dirty="0"/>
              <a:t>100% confidence:  schedule EF will not exceed 7/14/26</a:t>
            </a:r>
          </a:p>
          <a:p>
            <a:pPr>
              <a:spcAft>
                <a:spcPts val="600"/>
              </a:spcAft>
            </a:pPr>
            <a:r>
              <a:rPr lang="en-US" sz="1800" dirty="0"/>
              <a:t>Baseline EF: 2/12/25  </a:t>
            </a:r>
            <a:br>
              <a:rPr lang="en-US" sz="1800" dirty="0"/>
            </a:br>
            <a:r>
              <a:rPr lang="en-US" sz="1800" dirty="0"/>
              <a:t>Baseline LF: 7/31/28</a:t>
            </a:r>
          </a:p>
          <a:p>
            <a:pPr>
              <a:spcAft>
                <a:spcPts val="600"/>
              </a:spcAft>
            </a:pPr>
            <a:endParaRPr lang="en-US" sz="1800" dirty="0"/>
          </a:p>
          <a:p>
            <a:endParaRPr lang="en-US" sz="1800" dirty="0"/>
          </a:p>
        </p:txBody>
      </p:sp>
    </p:spTree>
    <p:extLst>
      <p:ext uri="{BB962C8B-B14F-4D97-AF65-F5344CB8AC3E}">
        <p14:creationId xmlns:p14="http://schemas.microsoft.com/office/powerpoint/2010/main" val="1812596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E16C9-7BDC-4071-A386-50FB32D3E974}"/>
              </a:ext>
            </a:extLst>
          </p:cNvPr>
          <p:cNvSpPr>
            <a:spLocks noGrp="1"/>
          </p:cNvSpPr>
          <p:nvPr>
            <p:ph type="title" idx="4294967295"/>
          </p:nvPr>
        </p:nvSpPr>
        <p:spPr/>
        <p:txBody>
          <a:bodyPr/>
          <a:lstStyle/>
          <a:p>
            <a:r>
              <a:rPr lang="en-US" dirty="0"/>
              <a:t>Schedule Risk Exposure</a:t>
            </a:r>
            <a:r>
              <a:rPr lang="en-US" baseline="0" dirty="0"/>
              <a:t> Decreases with Mitigation </a:t>
            </a:r>
            <a:endParaRPr lang="en-US" dirty="0"/>
          </a:p>
        </p:txBody>
      </p:sp>
      <p:pic>
        <p:nvPicPr>
          <p:cNvPr id="8" name="Picture 7">
            <a:extLst>
              <a:ext uri="{FF2B5EF4-FFF2-40B4-BE49-F238E27FC236}">
                <a16:creationId xmlns:a16="http://schemas.microsoft.com/office/drawing/2014/main" id="{D2CE5F39-F91E-4C73-A7E5-9532FE5136F7}"/>
              </a:ext>
            </a:extLst>
          </p:cNvPr>
          <p:cNvPicPr>
            <a:picLocks noChangeAspect="1"/>
          </p:cNvPicPr>
          <p:nvPr/>
        </p:nvPicPr>
        <p:blipFill rotWithShape="1">
          <a:blip r:embed="rId3"/>
          <a:srcRect b="14363"/>
          <a:stretch/>
        </p:blipFill>
        <p:spPr>
          <a:xfrm>
            <a:off x="1294888" y="1069431"/>
            <a:ext cx="8428173" cy="5239512"/>
          </a:xfrm>
          <a:prstGeom prst="rect">
            <a:avLst/>
          </a:prstGeom>
        </p:spPr>
      </p:pic>
      <p:sp>
        <p:nvSpPr>
          <p:cNvPr id="9" name="Rectangle: Rounded Corners 15">
            <a:extLst>
              <a:ext uri="{FF2B5EF4-FFF2-40B4-BE49-F238E27FC236}">
                <a16:creationId xmlns:a16="http://schemas.microsoft.com/office/drawing/2014/main" id="{3EAAA650-5D91-4DF3-9556-2865F364DF6D}"/>
              </a:ext>
            </a:extLst>
          </p:cNvPr>
          <p:cNvSpPr/>
          <p:nvPr/>
        </p:nvSpPr>
        <p:spPr>
          <a:xfrm>
            <a:off x="9839474" y="809851"/>
            <a:ext cx="2265485"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5c</a:t>
            </a:r>
            <a:endParaRPr lang="en-US" b="1" dirty="0">
              <a:solidFill>
                <a:schemeClr val="bg1"/>
              </a:solidFill>
            </a:endParaRPr>
          </a:p>
        </p:txBody>
      </p:sp>
      <p:sp>
        <p:nvSpPr>
          <p:cNvPr id="5" name="Content Placeholder 2">
            <a:extLst>
              <a:ext uri="{FF2B5EF4-FFF2-40B4-BE49-F238E27FC236}">
                <a16:creationId xmlns:a16="http://schemas.microsoft.com/office/drawing/2014/main" id="{2C8BE8B9-3B57-42FF-B3BE-7A78347E2646}"/>
              </a:ext>
            </a:extLst>
          </p:cNvPr>
          <p:cNvSpPr txBox="1">
            <a:spLocks/>
          </p:cNvSpPr>
          <p:nvPr/>
        </p:nvSpPr>
        <p:spPr>
          <a:xfrm>
            <a:off x="9839474" y="1516342"/>
            <a:ext cx="2190750" cy="1519752"/>
          </a:xfrm>
          <a:prstGeom prst="rect">
            <a:avLst/>
          </a:prstGeom>
        </p:spPr>
        <p:txBody>
          <a:bodyPr/>
          <a:lstStyle>
            <a:lvl1pPr marL="287338" indent="-287338"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800" kern="1200">
                <a:solidFill>
                  <a:schemeClr val="tx1"/>
                </a:solidFill>
                <a:latin typeface="Century Gothic" panose="020B0502020202020204" pitchFamily="34" charset="0"/>
                <a:ea typeface="+mn-ea"/>
                <a:cs typeface="+mn-cs"/>
              </a:defRPr>
            </a:lvl1pPr>
            <a:lvl2pPr marL="688975" indent="-285750"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400" kern="1200">
                <a:solidFill>
                  <a:schemeClr val="tx1"/>
                </a:solidFill>
                <a:latin typeface="Century Gothic" panose="020B0502020202020204" pitchFamily="34" charset="0"/>
                <a:ea typeface="+mn-ea"/>
                <a:cs typeface="+mn-cs"/>
              </a:defRPr>
            </a:lvl2pPr>
            <a:lvl3pPr marL="1030288" indent="-285750"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1800" dirty="0"/>
              <a:t>Mitigations cost ~$900K and reduce schedule risk exposure by 5 months</a:t>
            </a:r>
          </a:p>
          <a:p>
            <a:pPr>
              <a:spcAft>
                <a:spcPts val="600"/>
              </a:spcAft>
            </a:pPr>
            <a:endParaRPr lang="en-US" sz="1800" dirty="0"/>
          </a:p>
          <a:p>
            <a:endParaRPr lang="en-US" sz="1800" dirty="0"/>
          </a:p>
        </p:txBody>
      </p:sp>
    </p:spTree>
    <p:extLst>
      <p:ext uri="{BB962C8B-B14F-4D97-AF65-F5344CB8AC3E}">
        <p14:creationId xmlns:p14="http://schemas.microsoft.com/office/powerpoint/2010/main" val="4144984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960" y="316586"/>
            <a:ext cx="11422261" cy="535531"/>
          </a:xfrm>
        </p:spPr>
        <p:txBody>
          <a:bodyPr>
            <a:normAutofit/>
          </a:bodyPr>
          <a:lstStyle/>
          <a:p>
            <a:r>
              <a:rPr lang="en-US" dirty="0"/>
              <a:t>Risks are identified and understood</a:t>
            </a:r>
          </a:p>
        </p:txBody>
      </p:sp>
      <p:sp>
        <p:nvSpPr>
          <p:cNvPr id="3" name="Content Placeholder 2"/>
          <p:cNvSpPr>
            <a:spLocks noGrp="1"/>
          </p:cNvSpPr>
          <p:nvPr>
            <p:ph idx="1"/>
          </p:nvPr>
        </p:nvSpPr>
        <p:spPr>
          <a:xfrm>
            <a:off x="550816" y="1165798"/>
            <a:ext cx="8107513" cy="5136146"/>
          </a:xfrm>
        </p:spPr>
        <p:txBody>
          <a:bodyPr/>
          <a:lstStyle/>
          <a:p>
            <a:pPr>
              <a:lnSpc>
                <a:spcPct val="150000"/>
              </a:lnSpc>
            </a:pPr>
            <a:r>
              <a:rPr lang="en-US" sz="2400" dirty="0">
                <a:latin typeface="Century Gothic" panose="020B0502020202020204" pitchFamily="34" charset="0"/>
              </a:rPr>
              <a:t>Risk register populated by PPU team members (CAMs, SMEs, technical staff and L2 Managers)</a:t>
            </a:r>
          </a:p>
          <a:p>
            <a:pPr>
              <a:lnSpc>
                <a:spcPct val="150000"/>
              </a:lnSpc>
            </a:pPr>
            <a:r>
              <a:rPr lang="en-US" sz="2400" dirty="0"/>
              <a:t>All risks are approved by the Risk Advisory Board</a:t>
            </a:r>
            <a:endParaRPr lang="en-US" sz="2400" dirty="0">
              <a:latin typeface="Century Gothic" panose="020B0502020202020204" pitchFamily="34" charset="0"/>
            </a:endParaRPr>
          </a:p>
          <a:p>
            <a:pPr>
              <a:lnSpc>
                <a:spcPct val="150000"/>
              </a:lnSpc>
            </a:pPr>
            <a:r>
              <a:rPr lang="en-US" sz="2400" dirty="0">
                <a:latin typeface="Century Gothic" panose="020B0502020202020204" pitchFamily="34" charset="0"/>
              </a:rPr>
              <a:t>Includes project and operations risks</a:t>
            </a:r>
          </a:p>
          <a:p>
            <a:pPr>
              <a:lnSpc>
                <a:spcPct val="150000"/>
              </a:lnSpc>
            </a:pPr>
            <a:r>
              <a:rPr lang="en-US" sz="2400" dirty="0">
                <a:latin typeface="Century Gothic" panose="020B0502020202020204" pitchFamily="34" charset="0"/>
              </a:rPr>
              <a:t>Mitigation costs associated with the event risks are included in the baseline estimate, as needed</a:t>
            </a:r>
          </a:p>
          <a:p>
            <a:pPr>
              <a:lnSpc>
                <a:spcPct val="150000"/>
              </a:lnSpc>
            </a:pPr>
            <a:r>
              <a:rPr lang="en-US" sz="2400" dirty="0">
                <a:latin typeface="Century Gothic" panose="020B0502020202020204" pitchFamily="34" charset="0"/>
              </a:rPr>
              <a:t>Risks are continually evaluated and monitored</a:t>
            </a:r>
          </a:p>
        </p:txBody>
      </p:sp>
      <p:pic>
        <p:nvPicPr>
          <p:cNvPr id="4" name="Picture 3">
            <a:extLst>
              <a:ext uri="{FF2B5EF4-FFF2-40B4-BE49-F238E27FC236}">
                <a16:creationId xmlns:a16="http://schemas.microsoft.com/office/drawing/2014/main" id="{746CCE46-21FB-4EC4-9BEF-CC57260C7561}"/>
              </a:ext>
            </a:extLst>
          </p:cNvPr>
          <p:cNvPicPr>
            <a:picLocks noChangeAspect="1"/>
          </p:cNvPicPr>
          <p:nvPr/>
        </p:nvPicPr>
        <p:blipFill>
          <a:blip r:embed="rId3"/>
          <a:stretch>
            <a:fillRect/>
          </a:stretch>
        </p:blipFill>
        <p:spPr>
          <a:xfrm>
            <a:off x="8658329" y="1165798"/>
            <a:ext cx="3079128" cy="4001059"/>
          </a:xfrm>
          <a:prstGeom prst="rect">
            <a:avLst/>
          </a:prstGeom>
          <a:ln>
            <a:solidFill>
              <a:schemeClr val="tx1"/>
            </a:solidFill>
          </a:ln>
        </p:spPr>
      </p:pic>
      <p:pic>
        <p:nvPicPr>
          <p:cNvPr id="5" name="Picture 4">
            <a:extLst>
              <a:ext uri="{FF2B5EF4-FFF2-40B4-BE49-F238E27FC236}">
                <a16:creationId xmlns:a16="http://schemas.microsoft.com/office/drawing/2014/main" id="{08E49A05-10FA-417D-9B28-A15532963785}"/>
              </a:ext>
            </a:extLst>
          </p:cNvPr>
          <p:cNvPicPr>
            <a:picLocks noChangeAspect="1"/>
          </p:cNvPicPr>
          <p:nvPr/>
        </p:nvPicPr>
        <p:blipFill>
          <a:blip r:embed="rId4"/>
          <a:stretch>
            <a:fillRect/>
          </a:stretch>
        </p:blipFill>
        <p:spPr>
          <a:xfrm>
            <a:off x="9126339" y="2385531"/>
            <a:ext cx="2989461" cy="3879320"/>
          </a:xfrm>
          <a:prstGeom prst="rect">
            <a:avLst/>
          </a:prstGeom>
        </p:spPr>
      </p:pic>
      <p:sp>
        <p:nvSpPr>
          <p:cNvPr id="8" name="Rectangle: Rounded Corners 15">
            <a:extLst>
              <a:ext uri="{FF2B5EF4-FFF2-40B4-BE49-F238E27FC236}">
                <a16:creationId xmlns:a16="http://schemas.microsoft.com/office/drawing/2014/main" id="{9F105668-01A6-4413-9E97-7A2227BB2442}"/>
              </a:ext>
            </a:extLst>
          </p:cNvPr>
          <p:cNvSpPr/>
          <p:nvPr/>
        </p:nvSpPr>
        <p:spPr>
          <a:xfrm>
            <a:off x="8658329" y="556056"/>
            <a:ext cx="2265485"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Charges:</a:t>
            </a:r>
            <a:r>
              <a:rPr lang="en-US" b="1" baseline="0" dirty="0">
                <a:solidFill>
                  <a:schemeClr val="bg1"/>
                </a:solidFill>
              </a:rPr>
              <a:t> 5c, 5d</a:t>
            </a:r>
            <a:endParaRPr lang="en-US" b="1" dirty="0">
              <a:solidFill>
                <a:schemeClr val="bg1"/>
              </a:solidFill>
            </a:endParaRPr>
          </a:p>
        </p:txBody>
      </p:sp>
    </p:spTree>
    <p:extLst>
      <p:ext uri="{BB962C8B-B14F-4D97-AF65-F5344CB8AC3E}">
        <p14:creationId xmlns:p14="http://schemas.microsoft.com/office/powerpoint/2010/main" val="3952543887"/>
      </p:ext>
    </p:extLst>
  </p:cSld>
  <p:clrMapOvr>
    <a:masterClrMapping/>
  </p:clrMapOvr>
</p:sld>
</file>

<file path=ppt/theme/theme1.xml><?xml version="1.0" encoding="utf-8"?>
<a:theme xmlns:a="http://schemas.openxmlformats.org/drawingml/2006/main" name="ORNL">
  <a:themeElements>
    <a:clrScheme name="ORNL theme colors 180717 final">
      <a:dk1>
        <a:sysClr val="windowText" lastClr="000000"/>
      </a:dk1>
      <a:lt1>
        <a:sysClr val="window" lastClr="FFFFFF"/>
      </a:lt1>
      <a:dk2>
        <a:srgbClr val="447E59"/>
      </a:dk2>
      <a:lt2>
        <a:srgbClr val="FFFFFF"/>
      </a:lt2>
      <a:accent1>
        <a:srgbClr val="3BA2AD"/>
      </a:accent1>
      <a:accent2>
        <a:srgbClr val="8FBB55"/>
      </a:accent2>
      <a:accent3>
        <a:srgbClr val="5785B7"/>
      </a:accent3>
      <a:accent4>
        <a:srgbClr val="E5A940"/>
      </a:accent4>
      <a:accent5>
        <a:srgbClr val="919785"/>
      </a:accent5>
      <a:accent6>
        <a:srgbClr val="CB4D3D"/>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w="38100">
          <a:solidFill>
            <a:schemeClr val="bg2"/>
          </a:solidFill>
          <a:miter lim="800000"/>
        </a:ln>
        <a:effectLst/>
        <a:scene3d>
          <a:camera prst="orthographicFront">
            <a:rot lat="0" lon="0" rev="0"/>
          </a:camera>
          <a:lightRig rig="threePt" dir="t">
            <a:rot lat="0" lon="0" rev="1200000"/>
          </a:lightRig>
        </a:scene3d>
        <a:sp3d/>
      </a:spPr>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defPPr algn="l">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lnDef>
      <a:spPr>
        <a:ln w="28575">
          <a:solidFill>
            <a:schemeClr val="bg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dirty="0" smtClean="0">
            <a:latin typeface="+mn-lt"/>
          </a:defRPr>
        </a:defPPr>
      </a:lstStyle>
    </a:txDef>
  </a:objectDefaults>
  <a:extraClrSchemeLst/>
  <a:extLst>
    <a:ext uri="{05A4C25C-085E-4340-85A3-A5531E510DB2}">
      <thm15:themeFamily xmlns:thm15="http://schemas.microsoft.com/office/thememl/2012/main" name="ORNL 16x9 template 180719" id="{91F5A9DE-0FF5-42D2-8B71-414341298470}" vid="{19B61368-BE15-4FF9-B836-7A1A3976FBB8}"/>
    </a:ext>
  </a:extLst>
</a:theme>
</file>

<file path=ppt/theme/theme2.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975B17BC858B94FAA5409F11FF9B884" ma:contentTypeVersion="0" ma:contentTypeDescription="Create a new document." ma:contentTypeScope="" ma:versionID="ba30602e445ba7bd833ef2f532e4a59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F1CA81-B025-421E-9746-B1FF59551E5E}">
  <ds:schemaRefs>
    <ds:schemaRef ds:uri="http://schemas.microsoft.com/sharepoint/v3/contenttype/forms"/>
  </ds:schemaRefs>
</ds:datastoreItem>
</file>

<file path=customXml/itemProps2.xml><?xml version="1.0" encoding="utf-8"?>
<ds:datastoreItem xmlns:ds="http://schemas.openxmlformats.org/officeDocument/2006/customXml" ds:itemID="{6B6F5DE5-FF42-42F2-9962-F83010572F4E}">
  <ds:schemaRefs>
    <ds:schemaRef ds:uri="http://www.w3.org/XML/1998/namespace"/>
    <ds:schemaRef ds:uri="http://purl.org/dc/dcmitype/"/>
    <ds:schemaRef ds:uri="http://schemas.microsoft.com/office/2006/documentManagement/types"/>
    <ds:schemaRef ds:uri="http://schemas.microsoft.com/office/2006/metadata/properties"/>
    <ds:schemaRef ds:uri="http://purl.org/dc/terms/"/>
    <ds:schemaRef ds:uri="http://purl.org/dc/elements/1.1/"/>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4950AF3C-223B-4322-9D84-8F5422CEAF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956</Words>
  <Application>Microsoft Office PowerPoint</Application>
  <PresentationFormat>Widescreen</PresentationFormat>
  <Paragraphs>137</Paragraphs>
  <Slides>22</Slides>
  <Notes>19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Arial</vt:lpstr>
      <vt:lpstr>Arial Black</vt:lpstr>
      <vt:lpstr>Arial Narrow</vt:lpstr>
      <vt:lpstr>Calibri</vt:lpstr>
      <vt:lpstr>Century Gothic</vt:lpstr>
      <vt:lpstr>ORNL</vt:lpstr>
      <vt:lpstr>Microsoft Visio Drawing</vt:lpstr>
      <vt:lpstr>PowerPoint Presentation</vt:lpstr>
      <vt:lpstr>PPU Risk Management System</vt:lpstr>
      <vt:lpstr>Contingency Development</vt:lpstr>
      <vt:lpstr>Templates guide the Monte Carlo analysis</vt:lpstr>
      <vt:lpstr>Monte Carlo Cost Uncertainty at P80</vt:lpstr>
      <vt:lpstr>Cost Risk Exposure Decreases with Mitigation</vt:lpstr>
      <vt:lpstr>Monte Carlo Schedule Uncertainty at P80</vt:lpstr>
      <vt:lpstr>Schedule Risk Exposure Decreases with Mitigation </vt:lpstr>
      <vt:lpstr>Risks are identified and understood</vt:lpstr>
      <vt:lpstr>Risk Register</vt:lpstr>
      <vt:lpstr>Risk Identification</vt:lpstr>
      <vt:lpstr>Cost Risk Drivers at P80 </vt:lpstr>
      <vt:lpstr>Cost Activity Drivers at P80 </vt:lpstr>
      <vt:lpstr>Schedule Risk Drivers at P80</vt:lpstr>
      <vt:lpstr>Schedule Activity Drivers at P80</vt:lpstr>
      <vt:lpstr>Contingency development by WBS</vt:lpstr>
      <vt:lpstr>Monte Carlo Simulation Compared to Expected Value</vt:lpstr>
      <vt:lpstr>Risk Burn-down </vt:lpstr>
      <vt:lpstr>Contingency is sufficient for the project</vt:lpstr>
      <vt:lpstr>Summary  </vt:lpstr>
      <vt:lpstr>End</vt:lpstr>
      <vt:lpstr>Backup</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2018-07-12T19:30:01Z</dcterms:created>
  <dcterms:modified xsi:type="dcterms:W3CDTF">2021-08-31T15:22:01Z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0x0101003975B17BC858B94FAA5409F11FF9B884</vt:lpwstr>
  </property>
</Properties>
</file>