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3"/>
  </p:notesMasterIdLst>
  <p:handoutMasterIdLst>
    <p:handoutMasterId r:id="rId34"/>
  </p:handoutMasterIdLst>
  <p:sldIdLst>
    <p:sldId id="885" r:id="rId5"/>
    <p:sldId id="304" r:id="rId6"/>
    <p:sldId id="430" r:id="rId7"/>
    <p:sldId id="428" r:id="rId8"/>
    <p:sldId id="458" r:id="rId9"/>
    <p:sldId id="474" r:id="rId10"/>
    <p:sldId id="874" r:id="rId11"/>
    <p:sldId id="457" r:id="rId12"/>
    <p:sldId id="459" r:id="rId13"/>
    <p:sldId id="475" r:id="rId14"/>
    <p:sldId id="447" r:id="rId15"/>
    <p:sldId id="461" r:id="rId16"/>
    <p:sldId id="478" r:id="rId17"/>
    <p:sldId id="477" r:id="rId18"/>
    <p:sldId id="876" r:id="rId19"/>
    <p:sldId id="878" r:id="rId20"/>
    <p:sldId id="325" r:id="rId21"/>
    <p:sldId id="449" r:id="rId22"/>
    <p:sldId id="333" r:id="rId23"/>
    <p:sldId id="479" r:id="rId24"/>
    <p:sldId id="487" r:id="rId25"/>
    <p:sldId id="884" r:id="rId26"/>
    <p:sldId id="873" r:id="rId27"/>
    <p:sldId id="879" r:id="rId28"/>
    <p:sldId id="445" r:id="rId29"/>
    <p:sldId id="442" r:id="rId30"/>
    <p:sldId id="440" r:id="rId31"/>
    <p:sldId id="883" r:id="rId32"/>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4EE"/>
    <a:srgbClr val="9A9B9D"/>
    <a:srgbClr val="AEB0AF"/>
    <a:srgbClr val="CEC7C1"/>
    <a:srgbClr val="8C8D90"/>
    <a:srgbClr val="D25350"/>
    <a:srgbClr val="808184"/>
    <a:srgbClr val="75767A"/>
    <a:srgbClr val="4E4F54"/>
    <a:srgbClr val="84888B"/>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7" autoAdjust="0"/>
    <p:restoredTop sz="95161" autoAdjust="0"/>
  </p:normalViewPr>
  <p:slideViewPr>
    <p:cSldViewPr snapToGrid="0" showGuides="1">
      <p:cViewPr varScale="1">
        <p:scale>
          <a:sx n="89" d="100"/>
          <a:sy n="89" d="100"/>
        </p:scale>
        <p:origin x="90" y="354"/>
      </p:cViewPr>
      <p:guideLst/>
    </p:cSldViewPr>
  </p:slideViewPr>
  <p:notesTextViewPr>
    <p:cViewPr>
      <p:scale>
        <a:sx n="3" d="2"/>
        <a:sy n="3" d="2"/>
      </p:scale>
      <p:origin x="0" y="0"/>
    </p:cViewPr>
  </p:notesTextViewPr>
  <p:sorterViewPr>
    <p:cViewPr>
      <p:scale>
        <a:sx n="1" d="1"/>
        <a:sy n="1" d="1"/>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8/31/2021</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8/31/2021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947148"/>
            <a:ext cx="11430000" cy="5355074"/>
          </a:xfrm>
        </p:spPr>
        <p:txBody>
          <a:bodyPr/>
          <a:lstStyle>
            <a:lvl1pPr marL="288925" indent="-288925">
              <a:spcBef>
                <a:spcPts val="6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200"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200" dirty="0">
              <a:solidFill>
                <a:schemeClr val="bg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65298622-4D3C-4849-B0FA-4101271A784D}"/>
              </a:ext>
            </a:extLst>
          </p:cNvPr>
          <p:cNvPicPr>
            <a:picLocks noChangeAspect="1"/>
          </p:cNvPicPr>
          <p:nvPr userDrawn="1"/>
        </p:nvPicPr>
        <p:blipFill>
          <a:blip r:embed="rId2"/>
          <a:stretch>
            <a:fillRect/>
          </a:stretch>
        </p:blipFill>
        <p:spPr>
          <a:xfrm>
            <a:off x="405644" y="6452482"/>
            <a:ext cx="2112264" cy="301752"/>
          </a:xfrm>
          <a:prstGeom prst="rect">
            <a:avLst/>
          </a:prstGeom>
        </p:spPr>
      </p:pic>
      <p:sp>
        <p:nvSpPr>
          <p:cNvPr id="9" name="TextBox 8">
            <a:extLst>
              <a:ext uri="{FF2B5EF4-FFF2-40B4-BE49-F238E27FC236}">
                <a16:creationId xmlns:a16="http://schemas.microsoft.com/office/drawing/2014/main" id="{CF3A1AE5-746F-4057-86D7-F0AA4F73942C}"/>
              </a:ext>
            </a:extLst>
          </p:cNvPr>
          <p:cNvSpPr txBox="1"/>
          <p:nvPr userDrawn="1"/>
        </p:nvSpPr>
        <p:spPr>
          <a:xfrm>
            <a:off x="9821917" y="6302222"/>
            <a:ext cx="2037851" cy="400110"/>
          </a:xfrm>
          <a:prstGeom prst="rect">
            <a:avLst/>
          </a:prstGeom>
          <a:noFill/>
        </p:spPr>
        <p:txBody>
          <a:bodyPr wrap="square" rtlCol="0">
            <a:spAutoFit/>
          </a:bodyPr>
          <a:lstStyle/>
          <a:p>
            <a:pPr algn="l"/>
            <a:r>
              <a:rPr lang="en-US" sz="1000" b="0" dirty="0">
                <a:solidFill>
                  <a:srgbClr val="BFBFBF"/>
                </a:solidFill>
                <a:latin typeface="Arial" pitchFamily="34" charset="0"/>
                <a:cs typeface="Arial" pitchFamily="34" charset="0"/>
              </a:rPr>
              <a:t>PPU Director’s Review</a:t>
            </a:r>
            <a:endParaRPr lang="en-US" sz="1000" b="0" baseline="0" dirty="0">
              <a:solidFill>
                <a:srgbClr val="BFBFBF"/>
              </a:solidFill>
              <a:latin typeface="Arial" pitchFamily="34" charset="0"/>
              <a:cs typeface="Arial" pitchFamily="34" charset="0"/>
            </a:endParaRPr>
          </a:p>
          <a:p>
            <a:pPr algn="l"/>
            <a:r>
              <a:rPr lang="en-US" sz="1000" b="0" baseline="0" dirty="0">
                <a:solidFill>
                  <a:srgbClr val="BFBFBF"/>
                </a:solidFill>
                <a:latin typeface="Arial" pitchFamily="34" charset="0"/>
                <a:cs typeface="Arial" pitchFamily="34" charset="0"/>
              </a:rPr>
              <a:t>August  3-5, 2021</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15C8AD50-A348-49D0-9C59-1FEF33A17C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63870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62842F-612F-3641-9908-4224FD3698B3}"/>
              </a:ext>
            </a:extLst>
          </p:cNvPr>
          <p:cNvPicPr>
            <a:picLocks noChangeAspect="1"/>
          </p:cNvPicPr>
          <p:nvPr userDrawn="1"/>
        </p:nvPicPr>
        <p:blipFill>
          <a:blip r:embed="rId5"/>
          <a:stretch>
            <a:fillRect/>
          </a:stretch>
        </p:blipFill>
        <p:spPr>
          <a:xfrm>
            <a:off x="405644" y="6452482"/>
            <a:ext cx="2112264"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200"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200" dirty="0">
              <a:solidFill>
                <a:schemeClr val="bg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9" name="TextBox 8">
            <a:extLst>
              <a:ext uri="{FF2B5EF4-FFF2-40B4-BE49-F238E27FC236}">
                <a16:creationId xmlns:a16="http://schemas.microsoft.com/office/drawing/2014/main" id="{FD120E19-8932-43D2-8486-22CBE0B2C373}"/>
              </a:ext>
            </a:extLst>
          </p:cNvPr>
          <p:cNvSpPr txBox="1"/>
          <p:nvPr userDrawn="1"/>
        </p:nvSpPr>
        <p:spPr>
          <a:xfrm>
            <a:off x="9821917" y="6302222"/>
            <a:ext cx="2037851" cy="400110"/>
          </a:xfrm>
          <a:prstGeom prst="rect">
            <a:avLst/>
          </a:prstGeom>
          <a:noFill/>
        </p:spPr>
        <p:txBody>
          <a:bodyPr wrap="square" rtlCol="0">
            <a:spAutoFit/>
          </a:bodyPr>
          <a:lstStyle/>
          <a:p>
            <a:pPr algn="l"/>
            <a:r>
              <a:rPr lang="en-US" sz="1000" b="0" dirty="0">
                <a:solidFill>
                  <a:srgbClr val="BFBFBF"/>
                </a:solidFill>
                <a:latin typeface="Arial" pitchFamily="34" charset="0"/>
                <a:cs typeface="Arial" pitchFamily="34" charset="0"/>
              </a:rPr>
              <a:t>PPU Director’s Review</a:t>
            </a:r>
            <a:endParaRPr lang="en-US" sz="1000" b="0" baseline="0" dirty="0">
              <a:solidFill>
                <a:srgbClr val="BFBFBF"/>
              </a:solidFill>
              <a:latin typeface="Arial" pitchFamily="34" charset="0"/>
              <a:cs typeface="Arial" pitchFamily="34" charset="0"/>
            </a:endParaRPr>
          </a:p>
          <a:p>
            <a:pPr algn="l"/>
            <a:r>
              <a:rPr lang="en-US" sz="1000" b="0" baseline="0" dirty="0">
                <a:solidFill>
                  <a:srgbClr val="BFBFBF"/>
                </a:solidFill>
                <a:latin typeface="Arial" pitchFamily="34" charset="0"/>
                <a:cs typeface="Arial" pitchFamily="34" charset="0"/>
              </a:rPr>
              <a:t>August  3-5, 2021</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33" r:id="rId3"/>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6812" y="2424629"/>
            <a:ext cx="4702700" cy="755905"/>
          </a:xfrm>
        </p:spPr>
        <p:txBody>
          <a:bodyPr/>
          <a:lstStyle/>
          <a:p>
            <a:r>
              <a:rPr lang="en-US" b="1" dirty="0"/>
              <a:t>DOE/SC Independent Project Review of the Proton Power Upgrade Project</a:t>
            </a:r>
          </a:p>
          <a:p>
            <a:endParaRPr lang="en-US" dirty="0"/>
          </a:p>
        </p:txBody>
      </p:sp>
      <p:sp>
        <p:nvSpPr>
          <p:cNvPr id="4" name="Subtitle 2">
            <a:extLst>
              <a:ext uri="{FF2B5EF4-FFF2-40B4-BE49-F238E27FC236}">
                <a16:creationId xmlns:a16="http://schemas.microsoft.com/office/drawing/2014/main" id="{072314AD-83B8-6E4A-B9A7-E11C3868B27F}"/>
              </a:ext>
            </a:extLst>
          </p:cNvPr>
          <p:cNvSpPr txBox="1">
            <a:spLocks/>
          </p:cNvSpPr>
          <p:nvPr/>
        </p:nvSpPr>
        <p:spPr bwMode="auto">
          <a:xfrm>
            <a:off x="347472" y="3519891"/>
            <a:ext cx="6316530" cy="13779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mn-lt"/>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sz="1800"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00000"/>
              </a:lnSpc>
              <a:spcBef>
                <a:spcPts val="0"/>
              </a:spcBef>
            </a:pPr>
            <a:endParaRPr lang="en-US" sz="1400" b="1" dirty="0">
              <a:latin typeface="Arial Narrow" panose="020B0606020202030204" pitchFamily="34" charset="0"/>
            </a:endParaRPr>
          </a:p>
          <a:p>
            <a:pPr>
              <a:lnSpc>
                <a:spcPct val="100000"/>
              </a:lnSpc>
              <a:spcBef>
                <a:spcPts val="0"/>
              </a:spcBef>
            </a:pPr>
            <a:r>
              <a:rPr lang="en-US" sz="2000" b="1" dirty="0">
                <a:solidFill>
                  <a:schemeClr val="bg1"/>
                </a:solidFill>
                <a:latin typeface="Century Gothic" panose="020B0502020202020204" pitchFamily="34" charset="0"/>
              </a:rPr>
              <a:t>Chris Pappas</a:t>
            </a:r>
          </a:p>
          <a:p>
            <a:pPr>
              <a:lnSpc>
                <a:spcPct val="100000"/>
              </a:lnSpc>
              <a:spcBef>
                <a:spcPts val="0"/>
              </a:spcBef>
            </a:pPr>
            <a:r>
              <a:rPr lang="en-US" sz="2000" dirty="0">
                <a:solidFill>
                  <a:schemeClr val="bg1"/>
                </a:solidFill>
                <a:latin typeface="Century Gothic" panose="020B0502020202020204" pitchFamily="34" charset="0"/>
              </a:rPr>
              <a:t>Level 3 Manager for Existing Linac Modulators</a:t>
            </a:r>
          </a:p>
          <a:p>
            <a:pPr>
              <a:lnSpc>
                <a:spcPct val="100000"/>
              </a:lnSpc>
              <a:spcBef>
                <a:spcPts val="0"/>
              </a:spcBef>
            </a:pPr>
            <a:r>
              <a:rPr lang="en-US" sz="2000" dirty="0">
                <a:solidFill>
                  <a:schemeClr val="bg1"/>
                </a:solidFill>
                <a:latin typeface="Century Gothic" panose="020B0502020202020204" pitchFamily="34" charset="0"/>
              </a:rPr>
              <a:t>September 14 - 17, 2021</a:t>
            </a:r>
          </a:p>
          <a:p>
            <a:pPr>
              <a:lnSpc>
                <a:spcPct val="100000"/>
              </a:lnSpc>
              <a:spcBef>
                <a:spcPts val="0"/>
              </a:spcBef>
            </a:pPr>
            <a:endParaRPr lang="en-US" b="1" dirty="0"/>
          </a:p>
          <a:p>
            <a:pPr>
              <a:lnSpc>
                <a:spcPct val="100000"/>
              </a:lnSpc>
              <a:spcBef>
                <a:spcPts val="0"/>
              </a:spcBef>
            </a:pPr>
            <a:endParaRPr lang="en-US" b="1" dirty="0"/>
          </a:p>
          <a:p>
            <a:pPr>
              <a:lnSpc>
                <a:spcPct val="100000"/>
              </a:lnSpc>
              <a:spcBef>
                <a:spcPts val="0"/>
              </a:spcBef>
            </a:pPr>
            <a:endParaRPr lang="en-US" sz="1600" dirty="0"/>
          </a:p>
          <a:p>
            <a:endParaRPr lang="en-US" dirty="0"/>
          </a:p>
        </p:txBody>
      </p:sp>
      <p:grpSp>
        <p:nvGrpSpPr>
          <p:cNvPr id="5" name="Group 4">
            <a:extLst>
              <a:ext uri="{FF2B5EF4-FFF2-40B4-BE49-F238E27FC236}">
                <a16:creationId xmlns:a16="http://schemas.microsoft.com/office/drawing/2014/main" id="{3CF42CF9-0429-4A09-BCDF-CF9E3487102D}"/>
              </a:ext>
            </a:extLst>
          </p:cNvPr>
          <p:cNvGrpSpPr/>
          <p:nvPr/>
        </p:nvGrpSpPr>
        <p:grpSpPr>
          <a:xfrm>
            <a:off x="6664003" y="1467358"/>
            <a:ext cx="3240473" cy="3273716"/>
            <a:chOff x="6945943" y="1033555"/>
            <a:chExt cx="3750440" cy="3799512"/>
          </a:xfrm>
        </p:grpSpPr>
        <p:pic>
          <p:nvPicPr>
            <p:cNvPr id="6" name="Picture 5">
              <a:extLst>
                <a:ext uri="{FF2B5EF4-FFF2-40B4-BE49-F238E27FC236}">
                  <a16:creationId xmlns:a16="http://schemas.microsoft.com/office/drawing/2014/main" id="{4C4A4EB3-0E48-456A-BC84-EC0BC3DC6208}"/>
                </a:ext>
              </a:extLst>
            </p:cNvPr>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14592" t="528" r="33679" b="7508"/>
            <a:stretch/>
          </p:blipFill>
          <p:spPr bwMode="auto">
            <a:xfrm>
              <a:off x="6945943" y="1033555"/>
              <a:ext cx="2382192" cy="2382192"/>
            </a:xfrm>
            <a:prstGeom prst="ellipse">
              <a:avLst/>
            </a:prstGeom>
            <a:noFill/>
            <a:ln w="76200">
              <a:solidFill>
                <a:schemeClr val="bg2">
                  <a:lumMod val="95000"/>
                  <a:alpha val="65000"/>
                </a:schemeClr>
              </a:solidFill>
              <a:miter lim="800000"/>
              <a:headEnd/>
              <a:tailEnd/>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6B269DE-4986-46AB-B747-CCA1CE35B3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295" t="-312" r="11884" b="9963"/>
            <a:stretch/>
          </p:blipFill>
          <p:spPr>
            <a:xfrm>
              <a:off x="8628438" y="1658698"/>
              <a:ext cx="2067945" cy="2067945"/>
            </a:xfrm>
            <a:prstGeom prst="ellipse">
              <a:avLst/>
            </a:prstGeom>
            <a:noFill/>
            <a:ln w="76200">
              <a:solidFill>
                <a:schemeClr val="bg2">
                  <a:lumMod val="95000"/>
                  <a:alpha val="6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7A3A831-DC07-4E67-B120-C5F7EA1E8B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67" r="16667"/>
            <a:stretch/>
          </p:blipFill>
          <p:spPr>
            <a:xfrm>
              <a:off x="7878631" y="2998273"/>
              <a:ext cx="1834794" cy="1834794"/>
            </a:xfrm>
            <a:prstGeom prst="ellipse">
              <a:avLst/>
            </a:prstGeom>
            <a:blipFill>
              <a:blip r:embed="rId5" cstate="print">
                <a:extLst>
                  <a:ext uri="{28A0092B-C50C-407E-A947-70E740481C1C}">
                    <a14:useLocalDpi xmlns:a14="http://schemas.microsoft.com/office/drawing/2010/main"/>
                  </a:ext>
                </a:extLst>
              </a:blip>
              <a:stretch>
                <a:fillRect/>
              </a:stretch>
            </a:blipFill>
            <a:ln w="76200">
              <a:solidFill>
                <a:schemeClr val="bg2">
                  <a:lumMod val="95000"/>
                  <a:alpha val="65000"/>
                </a:schemeClr>
              </a:solidFill>
            </a:ln>
            <a:effectLst>
              <a:outerShdw blurRad="50800" dist="38100" dir="2700000" algn="tl" rotWithShape="0">
                <a:prstClr val="black">
                  <a:alpha val="40000"/>
                </a:prstClr>
              </a:outerShdw>
            </a:effectLst>
          </p:spPr>
        </p:pic>
      </p:grpSp>
      <p:sp>
        <p:nvSpPr>
          <p:cNvPr id="11" name="TextBox 10">
            <a:extLst>
              <a:ext uri="{FF2B5EF4-FFF2-40B4-BE49-F238E27FC236}">
                <a16:creationId xmlns:a16="http://schemas.microsoft.com/office/drawing/2014/main" id="{36589B06-3CAE-4C9F-BA9C-B8C39C4D7B4B}"/>
              </a:ext>
            </a:extLst>
          </p:cNvPr>
          <p:cNvSpPr txBox="1"/>
          <p:nvPr/>
        </p:nvSpPr>
        <p:spPr>
          <a:xfrm>
            <a:off x="347471" y="1327150"/>
            <a:ext cx="6316531" cy="978729"/>
          </a:xfrm>
          <a:prstGeom prst="rect">
            <a:avLst/>
          </a:prstGeom>
          <a:noFill/>
        </p:spPr>
        <p:txBody>
          <a:bodyPr wrap="square" rtlCol="0">
            <a:spAutoFit/>
          </a:bodyPr>
          <a:lstStyle/>
          <a:p>
            <a:pPr>
              <a:lnSpc>
                <a:spcPct val="90000"/>
              </a:lnSpc>
            </a:pPr>
            <a:r>
              <a:rPr lang="en-US" sz="3200" dirty="0">
                <a:solidFill>
                  <a:schemeClr val="bg1"/>
                </a:solidFill>
                <a:latin typeface="+mj-lt"/>
              </a:rPr>
              <a:t>P.03.05.06 Existing Linac Modulators</a:t>
            </a:r>
          </a:p>
        </p:txBody>
      </p:sp>
    </p:spTree>
    <p:extLst>
      <p:ext uri="{BB962C8B-B14F-4D97-AF65-F5344CB8AC3E}">
        <p14:creationId xmlns:p14="http://schemas.microsoft.com/office/powerpoint/2010/main" val="1252565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8EA11-1B52-4CC3-B6E1-EAF58421E55A}"/>
              </a:ext>
            </a:extLst>
          </p:cNvPr>
          <p:cNvSpPr>
            <a:spLocks noGrp="1"/>
          </p:cNvSpPr>
          <p:nvPr>
            <p:ph type="title"/>
          </p:nvPr>
        </p:nvSpPr>
        <p:spPr/>
        <p:txBody>
          <a:bodyPr/>
          <a:lstStyle/>
          <a:p>
            <a:r>
              <a:rPr lang="en-US" dirty="0"/>
              <a:t>Full Power Testing with Two 2.5 MW Klystrons</a:t>
            </a:r>
          </a:p>
        </p:txBody>
      </p:sp>
      <p:pic>
        <p:nvPicPr>
          <p:cNvPr id="5" name="Content Placeholder 4">
            <a:extLst>
              <a:ext uri="{FF2B5EF4-FFF2-40B4-BE49-F238E27FC236}">
                <a16:creationId xmlns:a16="http://schemas.microsoft.com/office/drawing/2014/main" id="{166366BD-1873-4716-91D3-EB388DF96412}"/>
              </a:ext>
            </a:extLst>
          </p:cNvPr>
          <p:cNvPicPr>
            <a:picLocks noGrp="1" noChangeAspect="1"/>
          </p:cNvPicPr>
          <p:nvPr>
            <p:ph idx="1"/>
          </p:nvPr>
        </p:nvPicPr>
        <p:blipFill>
          <a:blip r:embed="rId2"/>
          <a:stretch>
            <a:fillRect/>
          </a:stretch>
        </p:blipFill>
        <p:spPr>
          <a:xfrm>
            <a:off x="429767" y="1275346"/>
            <a:ext cx="7475401" cy="4989297"/>
          </a:xfrm>
          <a:prstGeom prst="rect">
            <a:avLst/>
          </a:prstGeom>
        </p:spPr>
      </p:pic>
      <p:sp>
        <p:nvSpPr>
          <p:cNvPr id="6" name="TextBox 5">
            <a:extLst>
              <a:ext uri="{FF2B5EF4-FFF2-40B4-BE49-F238E27FC236}">
                <a16:creationId xmlns:a16="http://schemas.microsoft.com/office/drawing/2014/main" id="{A9AD04C0-AD58-4225-9A9C-C04A1F0E245F}"/>
              </a:ext>
            </a:extLst>
          </p:cNvPr>
          <p:cNvSpPr txBox="1"/>
          <p:nvPr/>
        </p:nvSpPr>
        <p:spPr>
          <a:xfrm>
            <a:off x="8157411" y="1407695"/>
            <a:ext cx="3489157" cy="2834622"/>
          </a:xfrm>
          <a:prstGeom prst="rect">
            <a:avLst/>
          </a:prstGeom>
          <a:noFill/>
        </p:spPr>
        <p:txBody>
          <a:bodyPr wrap="square" rtlCol="0">
            <a:spAutoFit/>
          </a:bodyPr>
          <a:lstStyle/>
          <a:p>
            <a:pPr algn="l">
              <a:lnSpc>
                <a:spcPct val="90000"/>
              </a:lnSpc>
            </a:pPr>
            <a:r>
              <a:rPr lang="en-US" sz="2200" dirty="0">
                <a:latin typeface="+mn-lt"/>
              </a:rPr>
              <a:t>Full power testing of prototype HVCM running since final week of May. There have been multiple trips caused by klystron arcing and cooling faults, without a single internal fault.</a:t>
            </a:r>
          </a:p>
        </p:txBody>
      </p:sp>
    </p:spTree>
    <p:extLst>
      <p:ext uri="{BB962C8B-B14F-4D97-AF65-F5344CB8AC3E}">
        <p14:creationId xmlns:p14="http://schemas.microsoft.com/office/powerpoint/2010/main" val="2229757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71608-900A-EA4E-9673-97FFC3D14BB8}"/>
              </a:ext>
            </a:extLst>
          </p:cNvPr>
          <p:cNvSpPr>
            <a:spLocks noGrp="1"/>
          </p:cNvSpPr>
          <p:nvPr>
            <p:ph type="title"/>
          </p:nvPr>
        </p:nvSpPr>
        <p:spPr>
          <a:xfrm>
            <a:off x="429767" y="0"/>
            <a:ext cx="11430000" cy="555778"/>
          </a:xfrm>
        </p:spPr>
        <p:txBody>
          <a:bodyPr/>
          <a:lstStyle/>
          <a:p>
            <a:r>
              <a:rPr lang="en-US" dirty="0"/>
              <a:t>Challenges</a:t>
            </a:r>
          </a:p>
        </p:txBody>
      </p:sp>
      <p:sp>
        <p:nvSpPr>
          <p:cNvPr id="3" name="Content Placeholder 2">
            <a:extLst>
              <a:ext uri="{FF2B5EF4-FFF2-40B4-BE49-F238E27FC236}">
                <a16:creationId xmlns:a16="http://schemas.microsoft.com/office/drawing/2014/main" id="{27BF6969-DEE8-F248-9F28-CFAC526F6A0D}"/>
              </a:ext>
            </a:extLst>
          </p:cNvPr>
          <p:cNvSpPr>
            <a:spLocks noGrp="1"/>
          </p:cNvSpPr>
          <p:nvPr>
            <p:ph idx="1"/>
          </p:nvPr>
        </p:nvSpPr>
        <p:spPr>
          <a:xfrm>
            <a:off x="252983" y="1022917"/>
            <a:ext cx="11783568" cy="5835083"/>
          </a:xfrm>
        </p:spPr>
        <p:txBody>
          <a:bodyPr/>
          <a:lstStyle/>
          <a:p>
            <a:r>
              <a:rPr lang="en-US" sz="2400" dirty="0"/>
              <a:t>The prototype pulse transformer has a leakage inductance less than optimal, preventing full power into the worst case klystron configuration for RFQ-Mod1. Solution are:</a:t>
            </a:r>
          </a:p>
          <a:p>
            <a:pPr lvl="1"/>
            <a:r>
              <a:rPr lang="en-US" dirty="0"/>
              <a:t>Add a 1.2 </a:t>
            </a:r>
            <a:r>
              <a:rPr lang="el-GR" dirty="0"/>
              <a:t>μ</a:t>
            </a:r>
            <a:r>
              <a:rPr lang="en-US" dirty="0"/>
              <a:t>H choke in series with the transformer primaries.</a:t>
            </a:r>
          </a:p>
          <a:p>
            <a:pPr lvl="1"/>
            <a:r>
              <a:rPr lang="en-US" dirty="0"/>
              <a:t>Design new secondary winding baskets with the optimal leakage inductance.</a:t>
            </a:r>
          </a:p>
          <a:p>
            <a:r>
              <a:rPr lang="en-US" sz="2400" dirty="0"/>
              <a:t>Both options are being pursued and drawings are being detailed.</a:t>
            </a:r>
          </a:p>
          <a:p>
            <a:r>
              <a:rPr lang="en-US" sz="2400" dirty="0"/>
              <a:t>Imbalances in resonant capacitor values are cause of 20 kHz ripple seen.</a:t>
            </a:r>
          </a:p>
          <a:p>
            <a:r>
              <a:rPr lang="en-US" sz="2400" dirty="0"/>
              <a:t>Approximately 1 month delay in delivery of resonant capacitors and 1st prototype transformer secondary baskets due to Covid-19.</a:t>
            </a:r>
          </a:p>
          <a:p>
            <a:r>
              <a:rPr lang="en-US" sz="2400" dirty="0"/>
              <a:t> Approximately 1 month delay due to measurement errors during resistive load testing from a defective HV divider used to monitor output voltage.</a:t>
            </a:r>
          </a:p>
        </p:txBody>
      </p:sp>
      <p:sp>
        <p:nvSpPr>
          <p:cNvPr id="4" name="Rectangle: Rounded Corners 3">
            <a:extLst>
              <a:ext uri="{FF2B5EF4-FFF2-40B4-BE49-F238E27FC236}">
                <a16:creationId xmlns:a16="http://schemas.microsoft.com/office/drawing/2014/main" id="{39EC9C90-D78A-4747-A344-4876AF7F5BDB}"/>
              </a:ext>
            </a:extLst>
          </p:cNvPr>
          <p:cNvSpPr/>
          <p:nvPr/>
        </p:nvSpPr>
        <p:spPr>
          <a:xfrm>
            <a:off x="10025983" y="25223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1, 4</a:t>
            </a:r>
            <a:endParaRPr lang="en-US" b="1" dirty="0">
              <a:solidFill>
                <a:schemeClr val="bg1"/>
              </a:solidFill>
            </a:endParaRPr>
          </a:p>
        </p:txBody>
      </p:sp>
    </p:spTree>
    <p:extLst>
      <p:ext uri="{BB962C8B-B14F-4D97-AF65-F5344CB8AC3E}">
        <p14:creationId xmlns:p14="http://schemas.microsoft.com/office/powerpoint/2010/main" val="1242002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46FD1-7D69-439B-AA17-A4E4D1BEC40E}"/>
              </a:ext>
            </a:extLst>
          </p:cNvPr>
          <p:cNvSpPr>
            <a:spLocks noGrp="1"/>
          </p:cNvSpPr>
          <p:nvPr>
            <p:ph type="title"/>
          </p:nvPr>
        </p:nvSpPr>
        <p:spPr/>
        <p:txBody>
          <a:bodyPr/>
          <a:lstStyle/>
          <a:p>
            <a:r>
              <a:rPr lang="en-US" dirty="0"/>
              <a:t>Final Design Status</a:t>
            </a:r>
          </a:p>
        </p:txBody>
      </p:sp>
      <p:pic>
        <p:nvPicPr>
          <p:cNvPr id="7" name="Picture 6">
            <a:extLst>
              <a:ext uri="{FF2B5EF4-FFF2-40B4-BE49-F238E27FC236}">
                <a16:creationId xmlns:a16="http://schemas.microsoft.com/office/drawing/2014/main" id="{943D2EBD-0810-44F7-8A3E-B509FDE7CBA2}"/>
              </a:ext>
            </a:extLst>
          </p:cNvPr>
          <p:cNvPicPr>
            <a:picLocks noChangeAspect="1"/>
          </p:cNvPicPr>
          <p:nvPr/>
        </p:nvPicPr>
        <p:blipFill>
          <a:blip r:embed="rId2"/>
          <a:stretch>
            <a:fillRect/>
          </a:stretch>
        </p:blipFill>
        <p:spPr>
          <a:xfrm>
            <a:off x="330225" y="1187217"/>
            <a:ext cx="4213200" cy="4483566"/>
          </a:xfrm>
          <a:prstGeom prst="rect">
            <a:avLst/>
          </a:prstGeom>
        </p:spPr>
      </p:pic>
      <p:pic>
        <p:nvPicPr>
          <p:cNvPr id="9" name="Picture 8">
            <a:extLst>
              <a:ext uri="{FF2B5EF4-FFF2-40B4-BE49-F238E27FC236}">
                <a16:creationId xmlns:a16="http://schemas.microsoft.com/office/drawing/2014/main" id="{BB489EF6-8FF5-479F-8103-4251AF7F7D70}"/>
              </a:ext>
            </a:extLst>
          </p:cNvPr>
          <p:cNvPicPr>
            <a:picLocks noChangeAspect="1"/>
          </p:cNvPicPr>
          <p:nvPr/>
        </p:nvPicPr>
        <p:blipFill>
          <a:blip r:embed="rId3"/>
          <a:stretch>
            <a:fillRect/>
          </a:stretch>
        </p:blipFill>
        <p:spPr>
          <a:xfrm>
            <a:off x="8349405" y="1187217"/>
            <a:ext cx="3649560" cy="4483566"/>
          </a:xfrm>
          <a:prstGeom prst="rect">
            <a:avLst/>
          </a:prstGeom>
        </p:spPr>
      </p:pic>
      <p:sp>
        <p:nvSpPr>
          <p:cNvPr id="6" name="TextBox 5">
            <a:extLst>
              <a:ext uri="{FF2B5EF4-FFF2-40B4-BE49-F238E27FC236}">
                <a16:creationId xmlns:a16="http://schemas.microsoft.com/office/drawing/2014/main" id="{0639778E-C3E7-4494-A5A6-8558B38225FD}"/>
              </a:ext>
            </a:extLst>
          </p:cNvPr>
          <p:cNvSpPr txBox="1"/>
          <p:nvPr/>
        </p:nvSpPr>
        <p:spPr>
          <a:xfrm>
            <a:off x="779475" y="5727570"/>
            <a:ext cx="3314700" cy="341632"/>
          </a:xfrm>
          <a:prstGeom prst="rect">
            <a:avLst/>
          </a:prstGeom>
          <a:noFill/>
        </p:spPr>
        <p:txBody>
          <a:bodyPr wrap="square" rtlCol="0">
            <a:spAutoFit/>
          </a:bodyPr>
          <a:lstStyle/>
          <a:p>
            <a:pPr algn="l">
              <a:lnSpc>
                <a:spcPct val="90000"/>
              </a:lnSpc>
            </a:pPr>
            <a:r>
              <a:rPr lang="en-US" dirty="0">
                <a:latin typeface="+mn-lt"/>
              </a:rPr>
              <a:t>Series Choke B Field</a:t>
            </a:r>
          </a:p>
        </p:txBody>
      </p:sp>
      <p:sp>
        <p:nvSpPr>
          <p:cNvPr id="10" name="TextBox 9">
            <a:extLst>
              <a:ext uri="{FF2B5EF4-FFF2-40B4-BE49-F238E27FC236}">
                <a16:creationId xmlns:a16="http://schemas.microsoft.com/office/drawing/2014/main" id="{7504F3C8-591F-40AC-A228-35216A92DF3F}"/>
              </a:ext>
            </a:extLst>
          </p:cNvPr>
          <p:cNvSpPr txBox="1"/>
          <p:nvPr/>
        </p:nvSpPr>
        <p:spPr>
          <a:xfrm>
            <a:off x="8684265" y="5702552"/>
            <a:ext cx="3314700" cy="590931"/>
          </a:xfrm>
          <a:prstGeom prst="rect">
            <a:avLst/>
          </a:prstGeom>
          <a:noFill/>
        </p:spPr>
        <p:txBody>
          <a:bodyPr wrap="square" rtlCol="0">
            <a:spAutoFit/>
          </a:bodyPr>
          <a:lstStyle/>
          <a:p>
            <a:pPr algn="l">
              <a:lnSpc>
                <a:spcPct val="90000"/>
              </a:lnSpc>
            </a:pPr>
            <a:r>
              <a:rPr lang="en-US" dirty="0">
                <a:latin typeface="+mn-lt"/>
              </a:rPr>
              <a:t>Pulse Transformer B Field due to flux leakage</a:t>
            </a:r>
          </a:p>
        </p:txBody>
      </p:sp>
      <p:sp>
        <p:nvSpPr>
          <p:cNvPr id="11" name="TextBox 10">
            <a:extLst>
              <a:ext uri="{FF2B5EF4-FFF2-40B4-BE49-F238E27FC236}">
                <a16:creationId xmlns:a16="http://schemas.microsoft.com/office/drawing/2014/main" id="{B9CF1689-6092-40CA-A45E-27139DE30412}"/>
              </a:ext>
            </a:extLst>
          </p:cNvPr>
          <p:cNvSpPr txBox="1"/>
          <p:nvPr/>
        </p:nvSpPr>
        <p:spPr>
          <a:xfrm>
            <a:off x="4914900" y="1304925"/>
            <a:ext cx="3314700" cy="1588127"/>
          </a:xfrm>
          <a:prstGeom prst="rect">
            <a:avLst/>
          </a:prstGeom>
          <a:noFill/>
        </p:spPr>
        <p:txBody>
          <a:bodyPr wrap="square" rtlCol="0">
            <a:spAutoFit/>
          </a:bodyPr>
          <a:lstStyle/>
          <a:p>
            <a:pPr algn="l">
              <a:lnSpc>
                <a:spcPct val="90000"/>
              </a:lnSpc>
            </a:pPr>
            <a:r>
              <a:rPr lang="en-US" dirty="0">
                <a:latin typeface="+mn-lt"/>
              </a:rPr>
              <a:t>1.2 </a:t>
            </a:r>
            <a:r>
              <a:rPr lang="el-GR" dirty="0">
                <a:latin typeface="+mn-lt"/>
              </a:rPr>
              <a:t>μ</a:t>
            </a:r>
            <a:r>
              <a:rPr lang="en-US" dirty="0">
                <a:latin typeface="+mn-lt"/>
              </a:rPr>
              <a:t>H series choke and mounting hardware is designed (to be used with the winding on the prototype transformers in the test stand now).</a:t>
            </a:r>
          </a:p>
        </p:txBody>
      </p:sp>
      <p:sp>
        <p:nvSpPr>
          <p:cNvPr id="12" name="TextBox 11">
            <a:extLst>
              <a:ext uri="{FF2B5EF4-FFF2-40B4-BE49-F238E27FC236}">
                <a16:creationId xmlns:a16="http://schemas.microsoft.com/office/drawing/2014/main" id="{5FBA8BD6-5475-4820-AC01-E5ED407A25DC}"/>
              </a:ext>
            </a:extLst>
          </p:cNvPr>
          <p:cNvSpPr txBox="1"/>
          <p:nvPr/>
        </p:nvSpPr>
        <p:spPr>
          <a:xfrm>
            <a:off x="4914900" y="3170885"/>
            <a:ext cx="3314700" cy="2585323"/>
          </a:xfrm>
          <a:prstGeom prst="rect">
            <a:avLst/>
          </a:prstGeom>
          <a:noFill/>
        </p:spPr>
        <p:txBody>
          <a:bodyPr wrap="square" rtlCol="0">
            <a:spAutoFit/>
          </a:bodyPr>
          <a:lstStyle/>
          <a:p>
            <a:pPr algn="l">
              <a:lnSpc>
                <a:spcPct val="90000"/>
              </a:lnSpc>
            </a:pPr>
            <a:r>
              <a:rPr lang="en-US" dirty="0">
                <a:latin typeface="+mn-lt"/>
              </a:rPr>
              <a:t>Electrical design of new pulse transformer secondary baskets to increase the leakage inductance for the production transformers is complete, Drawing packages are complete and procurement of both has commenced.</a:t>
            </a:r>
          </a:p>
        </p:txBody>
      </p:sp>
    </p:spTree>
    <p:extLst>
      <p:ext uri="{BB962C8B-B14F-4D97-AF65-F5344CB8AC3E}">
        <p14:creationId xmlns:p14="http://schemas.microsoft.com/office/powerpoint/2010/main" val="665207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C3630-FE91-4288-A4BD-38BE9AE3ADD8}"/>
              </a:ext>
            </a:extLst>
          </p:cNvPr>
          <p:cNvSpPr>
            <a:spLocks noGrp="1"/>
          </p:cNvSpPr>
          <p:nvPr>
            <p:ph type="title"/>
          </p:nvPr>
        </p:nvSpPr>
        <p:spPr/>
        <p:txBody>
          <a:bodyPr/>
          <a:lstStyle/>
          <a:p>
            <a:r>
              <a:rPr lang="en-US" dirty="0"/>
              <a:t>Series Primary Choke Mounting</a:t>
            </a:r>
          </a:p>
        </p:txBody>
      </p:sp>
      <p:pic>
        <p:nvPicPr>
          <p:cNvPr id="4" name="Content Placeholder 3">
            <a:extLst>
              <a:ext uri="{FF2B5EF4-FFF2-40B4-BE49-F238E27FC236}">
                <a16:creationId xmlns:a16="http://schemas.microsoft.com/office/drawing/2014/main" id="{22F22120-1CA3-4EF6-9371-B1C5234054BF}"/>
              </a:ext>
            </a:extLst>
          </p:cNvPr>
          <p:cNvPicPr>
            <a:picLocks noGrp="1" noChangeAspect="1"/>
          </p:cNvPicPr>
          <p:nvPr>
            <p:ph idx="1"/>
          </p:nvPr>
        </p:nvPicPr>
        <p:blipFill>
          <a:blip r:embed="rId2"/>
          <a:stretch>
            <a:fillRect/>
          </a:stretch>
        </p:blipFill>
        <p:spPr>
          <a:xfrm>
            <a:off x="749939" y="1499923"/>
            <a:ext cx="6353309" cy="4191473"/>
          </a:xfrm>
          <a:prstGeom prst="rect">
            <a:avLst/>
          </a:prstGeom>
        </p:spPr>
      </p:pic>
      <p:sp>
        <p:nvSpPr>
          <p:cNvPr id="5" name="TextBox 4">
            <a:extLst>
              <a:ext uri="{FF2B5EF4-FFF2-40B4-BE49-F238E27FC236}">
                <a16:creationId xmlns:a16="http://schemas.microsoft.com/office/drawing/2014/main" id="{2AC1DC06-66DE-447A-A5F8-C673EB152B36}"/>
              </a:ext>
            </a:extLst>
          </p:cNvPr>
          <p:cNvSpPr txBox="1"/>
          <p:nvPr/>
        </p:nvSpPr>
        <p:spPr>
          <a:xfrm>
            <a:off x="7679749" y="1793102"/>
            <a:ext cx="2743200" cy="341632"/>
          </a:xfrm>
          <a:prstGeom prst="rect">
            <a:avLst/>
          </a:prstGeom>
          <a:noFill/>
        </p:spPr>
        <p:txBody>
          <a:bodyPr wrap="square" rtlCol="0">
            <a:spAutoFit/>
          </a:bodyPr>
          <a:lstStyle/>
          <a:p>
            <a:pPr algn="l">
              <a:lnSpc>
                <a:spcPct val="90000"/>
              </a:lnSpc>
            </a:pPr>
            <a:r>
              <a:rPr lang="en-US" dirty="0">
                <a:latin typeface="+mn-lt"/>
              </a:rPr>
              <a:t>1.2 </a:t>
            </a:r>
            <a:r>
              <a:rPr lang="el-GR" dirty="0">
                <a:latin typeface="+mn-lt"/>
              </a:rPr>
              <a:t>μ</a:t>
            </a:r>
            <a:r>
              <a:rPr lang="en-US" dirty="0">
                <a:latin typeface="+mn-lt"/>
              </a:rPr>
              <a:t>H series choke.</a:t>
            </a:r>
          </a:p>
        </p:txBody>
      </p:sp>
      <p:sp>
        <p:nvSpPr>
          <p:cNvPr id="6" name="TextBox 5">
            <a:extLst>
              <a:ext uri="{FF2B5EF4-FFF2-40B4-BE49-F238E27FC236}">
                <a16:creationId xmlns:a16="http://schemas.microsoft.com/office/drawing/2014/main" id="{027B22AB-CBF5-4D57-BDE3-8F22AE525C5E}"/>
              </a:ext>
            </a:extLst>
          </p:cNvPr>
          <p:cNvSpPr txBox="1"/>
          <p:nvPr/>
        </p:nvSpPr>
        <p:spPr>
          <a:xfrm>
            <a:off x="8103150" y="4223458"/>
            <a:ext cx="3314700" cy="1089529"/>
          </a:xfrm>
          <a:prstGeom prst="rect">
            <a:avLst/>
          </a:prstGeom>
          <a:noFill/>
        </p:spPr>
        <p:txBody>
          <a:bodyPr wrap="square" rtlCol="0">
            <a:spAutoFit/>
          </a:bodyPr>
          <a:lstStyle/>
          <a:p>
            <a:pPr algn="l">
              <a:lnSpc>
                <a:spcPct val="90000"/>
              </a:lnSpc>
            </a:pPr>
            <a:r>
              <a:rPr lang="en-US" dirty="0">
                <a:latin typeface="+mn-lt"/>
              </a:rPr>
              <a:t>New busing for series choke and mounting hardware to prevent movement during pulsing.</a:t>
            </a:r>
          </a:p>
        </p:txBody>
      </p:sp>
      <p:cxnSp>
        <p:nvCxnSpPr>
          <p:cNvPr id="8" name="Straight Arrow Connector 7">
            <a:extLst>
              <a:ext uri="{FF2B5EF4-FFF2-40B4-BE49-F238E27FC236}">
                <a16:creationId xmlns:a16="http://schemas.microsoft.com/office/drawing/2014/main" id="{9C14FBF1-5841-42B5-96F2-24BDD560C280}"/>
              </a:ext>
            </a:extLst>
          </p:cNvPr>
          <p:cNvCxnSpPr/>
          <p:nvPr/>
        </p:nvCxnSpPr>
        <p:spPr>
          <a:xfrm flipH="1">
            <a:off x="5752626" y="2026583"/>
            <a:ext cx="1779639" cy="747251"/>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15C8474-A12A-4E0C-BFD8-46F0DC1D030A}"/>
              </a:ext>
            </a:extLst>
          </p:cNvPr>
          <p:cNvCxnSpPr>
            <a:cxnSpLocks/>
          </p:cNvCxnSpPr>
          <p:nvPr/>
        </p:nvCxnSpPr>
        <p:spPr>
          <a:xfrm flipH="1" flipV="1">
            <a:off x="5172523" y="3761981"/>
            <a:ext cx="2821858" cy="705263"/>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7E9E62E-ABA1-4C0F-966A-A6D702AD2D58}"/>
              </a:ext>
            </a:extLst>
          </p:cNvPr>
          <p:cNvCxnSpPr>
            <a:cxnSpLocks/>
          </p:cNvCxnSpPr>
          <p:nvPr/>
        </p:nvCxnSpPr>
        <p:spPr>
          <a:xfrm flipH="1" flipV="1">
            <a:off x="5172523" y="2948357"/>
            <a:ext cx="2821858" cy="1166255"/>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883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850E4-1BA1-4231-BE76-073B3126876D}"/>
              </a:ext>
            </a:extLst>
          </p:cNvPr>
          <p:cNvSpPr>
            <a:spLocks noGrp="1"/>
          </p:cNvSpPr>
          <p:nvPr>
            <p:ph type="title"/>
          </p:nvPr>
        </p:nvSpPr>
        <p:spPr/>
        <p:txBody>
          <a:bodyPr/>
          <a:lstStyle/>
          <a:p>
            <a:r>
              <a:rPr lang="en-US" dirty="0"/>
              <a:t>Clamp Failure</a:t>
            </a:r>
          </a:p>
        </p:txBody>
      </p:sp>
      <p:pic>
        <p:nvPicPr>
          <p:cNvPr id="5" name="Content Placeholder 4">
            <a:extLst>
              <a:ext uri="{FF2B5EF4-FFF2-40B4-BE49-F238E27FC236}">
                <a16:creationId xmlns:a16="http://schemas.microsoft.com/office/drawing/2014/main" id="{A91B2403-CC31-4283-880C-F878780F91CB}"/>
              </a:ext>
            </a:extLst>
          </p:cNvPr>
          <p:cNvPicPr>
            <a:picLocks noGrp="1" noChangeAspect="1"/>
          </p:cNvPicPr>
          <p:nvPr>
            <p:ph idx="1"/>
          </p:nvPr>
        </p:nvPicPr>
        <p:blipFill>
          <a:blip r:embed="rId2"/>
          <a:stretch>
            <a:fillRect/>
          </a:stretch>
        </p:blipFill>
        <p:spPr>
          <a:xfrm>
            <a:off x="5309793" y="1414965"/>
            <a:ext cx="5649113" cy="4172532"/>
          </a:xfrm>
        </p:spPr>
      </p:pic>
      <p:sp>
        <p:nvSpPr>
          <p:cNvPr id="4" name="TextBox 3">
            <a:extLst>
              <a:ext uri="{FF2B5EF4-FFF2-40B4-BE49-F238E27FC236}">
                <a16:creationId xmlns:a16="http://schemas.microsoft.com/office/drawing/2014/main" id="{BBE5E84E-A398-4C93-86D9-0A690FF23D09}"/>
              </a:ext>
            </a:extLst>
          </p:cNvPr>
          <p:cNvSpPr txBox="1"/>
          <p:nvPr/>
        </p:nvSpPr>
        <p:spPr>
          <a:xfrm>
            <a:off x="309562" y="2224498"/>
            <a:ext cx="4333875" cy="3139321"/>
          </a:xfrm>
          <a:prstGeom prst="rect">
            <a:avLst/>
          </a:prstGeom>
          <a:noFill/>
        </p:spPr>
        <p:txBody>
          <a:bodyPr wrap="square" rtlCol="0">
            <a:spAutoFit/>
          </a:bodyPr>
          <a:lstStyle/>
          <a:p>
            <a:pPr algn="l">
              <a:lnSpc>
                <a:spcPct val="90000"/>
              </a:lnSpc>
            </a:pPr>
            <a:r>
              <a:rPr lang="en-US" sz="2000" dirty="0">
                <a:latin typeface="+mn-lt"/>
              </a:rPr>
              <a:t>Busing from the IGBT switch plates to the pulse transformer primary windings was bent due to the Lorentz forces. The forces also either sheered off or backed out the bolts clamping the buses to the primary causing the 20 kHz ripple shown earlier. New clamps and mounting is designed to prevent the buses from moving when pulsed.</a:t>
            </a:r>
          </a:p>
        </p:txBody>
      </p:sp>
      <p:sp>
        <p:nvSpPr>
          <p:cNvPr id="6" name="TextBox 5">
            <a:extLst>
              <a:ext uri="{FF2B5EF4-FFF2-40B4-BE49-F238E27FC236}">
                <a16:creationId xmlns:a16="http://schemas.microsoft.com/office/drawing/2014/main" id="{F11C622F-3D23-4F75-94BD-EDC2CF18C269}"/>
              </a:ext>
            </a:extLst>
          </p:cNvPr>
          <p:cNvSpPr txBox="1"/>
          <p:nvPr/>
        </p:nvSpPr>
        <p:spPr>
          <a:xfrm>
            <a:off x="4267200" y="1099042"/>
            <a:ext cx="3314700" cy="1089529"/>
          </a:xfrm>
          <a:prstGeom prst="rect">
            <a:avLst/>
          </a:prstGeom>
          <a:noFill/>
        </p:spPr>
        <p:txBody>
          <a:bodyPr wrap="square" rtlCol="0">
            <a:spAutoFit/>
          </a:bodyPr>
          <a:lstStyle/>
          <a:p>
            <a:pPr algn="l">
              <a:lnSpc>
                <a:spcPct val="90000"/>
              </a:lnSpc>
            </a:pPr>
            <a:r>
              <a:rPr lang="en-US" dirty="0">
                <a:latin typeface="+mn-lt"/>
              </a:rPr>
              <a:t>Buses were bent and discovered when the tank was removed to investigate 20 kHz ripple.</a:t>
            </a:r>
          </a:p>
        </p:txBody>
      </p:sp>
      <p:sp>
        <p:nvSpPr>
          <p:cNvPr id="7" name="TextBox 6">
            <a:extLst>
              <a:ext uri="{FF2B5EF4-FFF2-40B4-BE49-F238E27FC236}">
                <a16:creationId xmlns:a16="http://schemas.microsoft.com/office/drawing/2014/main" id="{46D41E31-3056-406C-A4BA-0D5089C42763}"/>
              </a:ext>
            </a:extLst>
          </p:cNvPr>
          <p:cNvSpPr txBox="1"/>
          <p:nvPr/>
        </p:nvSpPr>
        <p:spPr>
          <a:xfrm>
            <a:off x="6591300" y="5899753"/>
            <a:ext cx="3314700" cy="840230"/>
          </a:xfrm>
          <a:prstGeom prst="rect">
            <a:avLst/>
          </a:prstGeom>
          <a:noFill/>
        </p:spPr>
        <p:txBody>
          <a:bodyPr wrap="square" rtlCol="0">
            <a:spAutoFit/>
          </a:bodyPr>
          <a:lstStyle/>
          <a:p>
            <a:pPr algn="l">
              <a:lnSpc>
                <a:spcPct val="90000"/>
              </a:lnSpc>
            </a:pPr>
            <a:r>
              <a:rPr lang="en-US" dirty="0">
                <a:latin typeface="+mn-lt"/>
              </a:rPr>
              <a:t>Bolts were sheered off or backed out due to Lorentz forces on the buses.</a:t>
            </a:r>
          </a:p>
        </p:txBody>
      </p:sp>
      <p:cxnSp>
        <p:nvCxnSpPr>
          <p:cNvPr id="8" name="Straight Arrow Connector 7">
            <a:extLst>
              <a:ext uri="{FF2B5EF4-FFF2-40B4-BE49-F238E27FC236}">
                <a16:creationId xmlns:a16="http://schemas.microsoft.com/office/drawing/2014/main" id="{F7EF9DB3-579C-42C1-855A-551BBB03E36B}"/>
              </a:ext>
            </a:extLst>
          </p:cNvPr>
          <p:cNvCxnSpPr/>
          <p:nvPr/>
        </p:nvCxnSpPr>
        <p:spPr>
          <a:xfrm>
            <a:off x="5924550" y="1939272"/>
            <a:ext cx="666750" cy="765828"/>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38A5A55-23FD-43B4-9C31-8F439984AFB5}"/>
              </a:ext>
            </a:extLst>
          </p:cNvPr>
          <p:cNvCxnSpPr>
            <a:cxnSpLocks/>
          </p:cNvCxnSpPr>
          <p:nvPr/>
        </p:nvCxnSpPr>
        <p:spPr>
          <a:xfrm>
            <a:off x="6324600" y="1991085"/>
            <a:ext cx="1038225" cy="1171215"/>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F646E2A-07CE-47CF-8D2A-365D61905B46}"/>
              </a:ext>
            </a:extLst>
          </p:cNvPr>
          <p:cNvCxnSpPr>
            <a:cxnSpLocks/>
          </p:cNvCxnSpPr>
          <p:nvPr/>
        </p:nvCxnSpPr>
        <p:spPr>
          <a:xfrm flipH="1" flipV="1">
            <a:off x="6144767" y="3333750"/>
            <a:ext cx="846583" cy="2425208"/>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F22B578-7A1C-4CD3-8394-3C1F7A37D626}"/>
              </a:ext>
            </a:extLst>
          </p:cNvPr>
          <p:cNvCxnSpPr>
            <a:cxnSpLocks/>
          </p:cNvCxnSpPr>
          <p:nvPr/>
        </p:nvCxnSpPr>
        <p:spPr>
          <a:xfrm flipV="1">
            <a:off x="8055966" y="4378632"/>
            <a:ext cx="1659534" cy="1380316"/>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479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72E5-F83E-4250-B4D7-35C3A2C01B08}"/>
              </a:ext>
            </a:extLst>
          </p:cNvPr>
          <p:cNvSpPr>
            <a:spLocks noGrp="1"/>
          </p:cNvSpPr>
          <p:nvPr>
            <p:ph type="title"/>
          </p:nvPr>
        </p:nvSpPr>
        <p:spPr/>
        <p:txBody>
          <a:bodyPr/>
          <a:lstStyle/>
          <a:p>
            <a:r>
              <a:rPr lang="en-US" dirty="0"/>
              <a:t>Final Design Status</a:t>
            </a:r>
            <a:endParaRPr lang="en-US" dirty="0">
              <a:solidFill>
                <a:srgbClr val="FF0000"/>
              </a:solidFill>
            </a:endParaRPr>
          </a:p>
        </p:txBody>
      </p:sp>
      <p:sp>
        <p:nvSpPr>
          <p:cNvPr id="3" name="Content Placeholder 2">
            <a:extLst>
              <a:ext uri="{FF2B5EF4-FFF2-40B4-BE49-F238E27FC236}">
                <a16:creationId xmlns:a16="http://schemas.microsoft.com/office/drawing/2014/main" id="{7BD40622-B772-45B5-867A-5722FC530925}"/>
              </a:ext>
            </a:extLst>
          </p:cNvPr>
          <p:cNvSpPr>
            <a:spLocks noGrp="1"/>
          </p:cNvSpPr>
          <p:nvPr>
            <p:ph idx="1"/>
          </p:nvPr>
        </p:nvSpPr>
        <p:spPr/>
        <p:txBody>
          <a:bodyPr/>
          <a:lstStyle/>
          <a:p>
            <a:r>
              <a:rPr lang="en-US" dirty="0"/>
              <a:t>FDR was completed on 09/22/2020. Recommendations have been addressed and closed. </a:t>
            </a:r>
          </a:p>
          <a:p>
            <a:r>
              <a:rPr lang="en-US" dirty="0"/>
              <a:t>Several issues were identified during high power testing.</a:t>
            </a:r>
          </a:p>
          <a:p>
            <a:pPr lvl="1"/>
            <a:r>
              <a:rPr lang="en-US" dirty="0"/>
              <a:t>Currently addressing challenges identified earlier.</a:t>
            </a:r>
          </a:p>
          <a:p>
            <a:pPr lvl="1"/>
            <a:r>
              <a:rPr lang="en-US" dirty="0"/>
              <a:t>The new secondary basket design will eliminate prohibiting use of 2.5 MW klystrons in the DTL2 socket.</a:t>
            </a:r>
          </a:p>
          <a:p>
            <a:r>
              <a:rPr lang="en-US" sz="2400" dirty="0"/>
              <a:t>Scheduled for delivery of production windings on Mar. 24, 2022. There is no impact on modulator installation. Cost impact of design and testing new windings is approximately $100k.</a:t>
            </a:r>
          </a:p>
          <a:p>
            <a:r>
              <a:rPr lang="en-US" sz="2400" dirty="0"/>
              <a:t>Procurement of long lead production items has begun.</a:t>
            </a:r>
          </a:p>
        </p:txBody>
      </p:sp>
      <p:sp>
        <p:nvSpPr>
          <p:cNvPr id="4" name="Rectangle: Rounded Corners 3">
            <a:extLst>
              <a:ext uri="{FF2B5EF4-FFF2-40B4-BE49-F238E27FC236}">
                <a16:creationId xmlns:a16="http://schemas.microsoft.com/office/drawing/2014/main" id="{EE686B64-7859-4EA1-B680-E7E73DD4EDFC}"/>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1, </a:t>
            </a:r>
            <a:r>
              <a:rPr lang="en-US" b="1" baseline="0" dirty="0">
                <a:solidFill>
                  <a:schemeClr val="bg1"/>
                </a:solidFill>
              </a:rPr>
              <a:t>4, 6</a:t>
            </a:r>
            <a:endParaRPr lang="en-US" b="1" dirty="0">
              <a:solidFill>
                <a:schemeClr val="bg1"/>
              </a:solidFill>
            </a:endParaRPr>
          </a:p>
        </p:txBody>
      </p:sp>
    </p:spTree>
    <p:extLst>
      <p:ext uri="{BB962C8B-B14F-4D97-AF65-F5344CB8AC3E}">
        <p14:creationId xmlns:p14="http://schemas.microsoft.com/office/powerpoint/2010/main" val="1628813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747F6-5BE4-4A4E-92EA-A91B32397C8E}"/>
              </a:ext>
            </a:extLst>
          </p:cNvPr>
          <p:cNvSpPr>
            <a:spLocks noGrp="1"/>
          </p:cNvSpPr>
          <p:nvPr>
            <p:ph type="title"/>
          </p:nvPr>
        </p:nvSpPr>
        <p:spPr/>
        <p:txBody>
          <a:bodyPr/>
          <a:lstStyle/>
          <a:p>
            <a:r>
              <a:rPr lang="en-US" dirty="0"/>
              <a:t>Installation Plan</a:t>
            </a:r>
          </a:p>
        </p:txBody>
      </p:sp>
      <p:sp>
        <p:nvSpPr>
          <p:cNvPr id="3" name="Content Placeholder 2">
            <a:extLst>
              <a:ext uri="{FF2B5EF4-FFF2-40B4-BE49-F238E27FC236}">
                <a16:creationId xmlns:a16="http://schemas.microsoft.com/office/drawing/2014/main" id="{266CCC5C-8F16-4652-A61D-1F4C4846ECB9}"/>
              </a:ext>
            </a:extLst>
          </p:cNvPr>
          <p:cNvSpPr>
            <a:spLocks noGrp="1"/>
          </p:cNvSpPr>
          <p:nvPr>
            <p:ph idx="1"/>
          </p:nvPr>
        </p:nvSpPr>
        <p:spPr/>
        <p:txBody>
          <a:bodyPr/>
          <a:lstStyle/>
          <a:p>
            <a:r>
              <a:rPr lang="en-US" dirty="0"/>
              <a:t>Plan to reuse most components of existing modulators. This requires removing existing modulators sequentially due to manpower limitations, beginning Feb. 1, 2023. with RFQ-Mod1.</a:t>
            </a:r>
          </a:p>
          <a:p>
            <a:r>
              <a:rPr lang="en-US" dirty="0"/>
              <a:t>Subassemblies will be prefabricated and tested before installation.</a:t>
            </a:r>
          </a:p>
          <a:p>
            <a:r>
              <a:rPr lang="en-US" dirty="0"/>
              <a:t>We are scheduled to be ready for commissioning by Jul. 19, 2023.</a:t>
            </a:r>
          </a:p>
        </p:txBody>
      </p:sp>
      <p:sp>
        <p:nvSpPr>
          <p:cNvPr id="4" name="Rectangle: Rounded Corners 15">
            <a:extLst>
              <a:ext uri="{FF2B5EF4-FFF2-40B4-BE49-F238E27FC236}">
                <a16:creationId xmlns:a16="http://schemas.microsoft.com/office/drawing/2014/main" id="{D6D6DED4-25CD-4CDF-997C-7CDCE98C6B7B}"/>
              </a:ext>
            </a:extLst>
          </p:cNvPr>
          <p:cNvSpPr/>
          <p:nvPr/>
        </p:nvSpPr>
        <p:spPr>
          <a:xfrm>
            <a:off x="10029096" y="274320"/>
            <a:ext cx="1830671"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Charges:</a:t>
            </a:r>
            <a:r>
              <a:rPr lang="en-US" b="1" baseline="0" dirty="0">
                <a:solidFill>
                  <a:schemeClr val="bg1"/>
                </a:solidFill>
              </a:rPr>
              <a:t> 4,5</a:t>
            </a:r>
            <a:endParaRPr lang="en-US" b="1" dirty="0">
              <a:solidFill>
                <a:schemeClr val="bg1"/>
              </a:solidFill>
            </a:endParaRPr>
          </a:p>
        </p:txBody>
      </p:sp>
    </p:spTree>
    <p:extLst>
      <p:ext uri="{BB962C8B-B14F-4D97-AF65-F5344CB8AC3E}">
        <p14:creationId xmlns:p14="http://schemas.microsoft.com/office/powerpoint/2010/main" val="699053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9E0F0-B15B-4CE5-975B-05D2CD20E792}"/>
              </a:ext>
            </a:extLst>
          </p:cNvPr>
          <p:cNvSpPr>
            <a:spLocks noGrp="1"/>
          </p:cNvSpPr>
          <p:nvPr>
            <p:ph type="title"/>
          </p:nvPr>
        </p:nvSpPr>
        <p:spPr/>
        <p:txBody>
          <a:bodyPr/>
          <a:lstStyle/>
          <a:p>
            <a:r>
              <a:rPr lang="en-US" dirty="0"/>
              <a:t>PPU Changes Since CD-2/3</a:t>
            </a:r>
          </a:p>
        </p:txBody>
      </p:sp>
      <p:pic>
        <p:nvPicPr>
          <p:cNvPr id="6" name="Content Placeholder 5">
            <a:extLst>
              <a:ext uri="{FF2B5EF4-FFF2-40B4-BE49-F238E27FC236}">
                <a16:creationId xmlns:a16="http://schemas.microsoft.com/office/drawing/2014/main" id="{9A247DC7-C2E7-456D-9C0F-CB99724833A7}"/>
              </a:ext>
            </a:extLst>
          </p:cNvPr>
          <p:cNvPicPr>
            <a:picLocks noGrp="1" noChangeAspect="1"/>
          </p:cNvPicPr>
          <p:nvPr>
            <p:ph idx="1"/>
          </p:nvPr>
        </p:nvPicPr>
        <p:blipFill>
          <a:blip r:embed="rId2"/>
          <a:stretch>
            <a:fillRect/>
          </a:stretch>
        </p:blipFill>
        <p:spPr>
          <a:xfrm>
            <a:off x="447675" y="3157270"/>
            <a:ext cx="11430000" cy="935573"/>
          </a:xfrm>
          <a:prstGeom prst="rect">
            <a:avLst/>
          </a:prstGeom>
        </p:spPr>
      </p:pic>
      <p:sp>
        <p:nvSpPr>
          <p:cNvPr id="3" name="TextBox 2">
            <a:extLst>
              <a:ext uri="{FF2B5EF4-FFF2-40B4-BE49-F238E27FC236}">
                <a16:creationId xmlns:a16="http://schemas.microsoft.com/office/drawing/2014/main" id="{E917FCBA-F24B-4CFB-8CBA-A6E34734E243}"/>
              </a:ext>
            </a:extLst>
          </p:cNvPr>
          <p:cNvSpPr txBox="1"/>
          <p:nvPr/>
        </p:nvSpPr>
        <p:spPr>
          <a:xfrm>
            <a:off x="794933" y="2054431"/>
            <a:ext cx="10699667" cy="757130"/>
          </a:xfrm>
          <a:prstGeom prst="rect">
            <a:avLst/>
          </a:prstGeom>
          <a:noFill/>
        </p:spPr>
        <p:txBody>
          <a:bodyPr wrap="square" rtlCol="0">
            <a:spAutoFit/>
          </a:bodyPr>
          <a:lstStyle/>
          <a:p>
            <a:pPr algn="l">
              <a:lnSpc>
                <a:spcPct val="90000"/>
              </a:lnSpc>
            </a:pPr>
            <a:r>
              <a:rPr lang="en-US" sz="2400" dirty="0">
                <a:latin typeface="+mn-lt"/>
              </a:rPr>
              <a:t>Since CD-2/3, the percent completed has increased by 17% and there has been an increase of $904 k in PCRs.</a:t>
            </a:r>
          </a:p>
        </p:txBody>
      </p:sp>
    </p:spTree>
    <p:extLst>
      <p:ext uri="{BB962C8B-B14F-4D97-AF65-F5344CB8AC3E}">
        <p14:creationId xmlns:p14="http://schemas.microsoft.com/office/powerpoint/2010/main" val="3409608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C6913-61B9-467B-BDC9-9D68DCA7C505}"/>
              </a:ext>
            </a:extLst>
          </p:cNvPr>
          <p:cNvSpPr>
            <a:spLocks noGrp="1"/>
          </p:cNvSpPr>
          <p:nvPr>
            <p:ph type="title"/>
          </p:nvPr>
        </p:nvSpPr>
        <p:spPr/>
        <p:txBody>
          <a:bodyPr/>
          <a:lstStyle/>
          <a:p>
            <a:r>
              <a:rPr lang="en-US" dirty="0"/>
              <a:t>Project Change Requests since CD-2/3</a:t>
            </a:r>
          </a:p>
        </p:txBody>
      </p:sp>
      <p:pic>
        <p:nvPicPr>
          <p:cNvPr id="5" name="Content Placeholder 4">
            <a:extLst>
              <a:ext uri="{FF2B5EF4-FFF2-40B4-BE49-F238E27FC236}">
                <a16:creationId xmlns:a16="http://schemas.microsoft.com/office/drawing/2014/main" id="{73E64A22-B6D4-425A-8E2B-94D7922F1402}"/>
              </a:ext>
            </a:extLst>
          </p:cNvPr>
          <p:cNvPicPr>
            <a:picLocks noGrp="1" noChangeAspect="1"/>
          </p:cNvPicPr>
          <p:nvPr>
            <p:ph idx="1"/>
          </p:nvPr>
        </p:nvPicPr>
        <p:blipFill>
          <a:blip r:embed="rId2"/>
          <a:stretch>
            <a:fillRect/>
          </a:stretch>
        </p:blipFill>
        <p:spPr>
          <a:xfrm>
            <a:off x="3220693" y="947738"/>
            <a:ext cx="8096211" cy="5354637"/>
          </a:xfrm>
          <a:prstGeom prst="rect">
            <a:avLst/>
          </a:prstGeom>
        </p:spPr>
      </p:pic>
      <p:sp>
        <p:nvSpPr>
          <p:cNvPr id="4" name="Rectangle: Rounded Corners 3">
            <a:extLst>
              <a:ext uri="{FF2B5EF4-FFF2-40B4-BE49-F238E27FC236}">
                <a16:creationId xmlns:a16="http://schemas.microsoft.com/office/drawing/2014/main" id="{C1CD6791-155D-458A-B5E3-84B985F457BF}"/>
              </a:ext>
            </a:extLst>
          </p:cNvPr>
          <p:cNvSpPr/>
          <p:nvPr/>
        </p:nvSpPr>
        <p:spPr>
          <a:xfrm>
            <a:off x="4985105" y="3907857"/>
            <a:ext cx="6458551" cy="539497"/>
          </a:xfrm>
          <a:prstGeom prst="roundRect">
            <a:avLst/>
          </a:prstGeom>
          <a:solidFill>
            <a:schemeClr val="bg1">
              <a:alpha val="0"/>
            </a:schemeClr>
          </a:solidFill>
          <a:ln w="38100">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 name="TextBox 2">
            <a:extLst>
              <a:ext uri="{FF2B5EF4-FFF2-40B4-BE49-F238E27FC236}">
                <a16:creationId xmlns:a16="http://schemas.microsoft.com/office/drawing/2014/main" id="{156B7282-8DCC-4B2C-B2C3-CD7218AA965F}"/>
              </a:ext>
            </a:extLst>
          </p:cNvPr>
          <p:cNvSpPr txBox="1"/>
          <p:nvPr/>
        </p:nvSpPr>
        <p:spPr>
          <a:xfrm>
            <a:off x="429767" y="2061563"/>
            <a:ext cx="4206028" cy="3231654"/>
          </a:xfrm>
          <a:prstGeom prst="rect">
            <a:avLst/>
          </a:prstGeom>
          <a:noFill/>
        </p:spPr>
        <p:txBody>
          <a:bodyPr wrap="square" rtlCol="0">
            <a:spAutoFit/>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rPr>
              <a:t>PCRs related to redesign of transformer and design of series choke, IGBTs for RFQ-MOD1 not included in original estimate.</a:t>
            </a:r>
          </a:p>
          <a:p>
            <a:pPr marL="0" marR="0">
              <a:spcBef>
                <a:spcPts val="0"/>
              </a:spcBef>
              <a:spcAft>
                <a:spcPts val="0"/>
              </a:spcAft>
            </a:pPr>
            <a:endParaRPr lang="en-US" sz="2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400" dirty="0">
                <a:effectLst/>
                <a:latin typeface="Calibri" panose="020F0502020204030204" pitchFamily="34" charset="0"/>
                <a:ea typeface="Calibri" panose="020F0502020204030204" pitchFamily="34" charset="0"/>
              </a:rPr>
              <a:t>Some costs rolled into other PCRs.</a:t>
            </a:r>
          </a:p>
          <a:p>
            <a:pPr marL="0" marR="0">
              <a:spcBef>
                <a:spcPts val="0"/>
              </a:spcBef>
              <a:spcAft>
                <a:spcPts val="0"/>
              </a:spcAft>
            </a:pPr>
            <a:endParaRPr lang="en-US" dirty="0">
              <a:latin typeface="Calibri" panose="020F0502020204030204" pitchFamily="34" charset="0"/>
              <a:ea typeface="Calibri" panose="020F0502020204030204" pitchFamily="34" charset="0"/>
            </a:endParaRPr>
          </a:p>
          <a:p>
            <a:pPr marL="0" marR="0">
              <a:spcBef>
                <a:spcPts val="0"/>
              </a:spcBef>
              <a:spcAft>
                <a:spcPts val="0"/>
              </a:spcAft>
            </a:pPr>
            <a:endParaRPr lang="en-US" b="1" dirty="0">
              <a:latin typeface="Calibri" panose="020F0502020204030204" pitchFamily="34" charset="0"/>
              <a:ea typeface="Calibri" panose="020F0502020204030204" pitchFamily="34" charset="0"/>
            </a:endParaRPr>
          </a:p>
        </p:txBody>
      </p:sp>
      <p:sp>
        <p:nvSpPr>
          <p:cNvPr id="6" name="Rectangle: Rounded Corners 5">
            <a:extLst>
              <a:ext uri="{FF2B5EF4-FFF2-40B4-BE49-F238E27FC236}">
                <a16:creationId xmlns:a16="http://schemas.microsoft.com/office/drawing/2014/main" id="{28479418-D141-4448-B1DD-58E44F47E3AE}"/>
              </a:ext>
            </a:extLst>
          </p:cNvPr>
          <p:cNvSpPr/>
          <p:nvPr/>
        </p:nvSpPr>
        <p:spPr>
          <a:xfrm>
            <a:off x="4993130" y="4464512"/>
            <a:ext cx="6458551" cy="340401"/>
          </a:xfrm>
          <a:prstGeom prst="roundRect">
            <a:avLst/>
          </a:prstGeom>
          <a:solidFill>
            <a:schemeClr val="bg1">
              <a:alpha val="0"/>
            </a:schemeClr>
          </a:solidFill>
          <a:ln w="38100">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Rectangle: Rounded Corners 6">
            <a:extLst>
              <a:ext uri="{FF2B5EF4-FFF2-40B4-BE49-F238E27FC236}">
                <a16:creationId xmlns:a16="http://schemas.microsoft.com/office/drawing/2014/main" id="{57785023-AA87-4899-9720-43D3F46869D4}"/>
              </a:ext>
            </a:extLst>
          </p:cNvPr>
          <p:cNvSpPr/>
          <p:nvPr/>
        </p:nvSpPr>
        <p:spPr>
          <a:xfrm>
            <a:off x="4993130" y="1345721"/>
            <a:ext cx="6458551" cy="189781"/>
          </a:xfrm>
          <a:prstGeom prst="roundRect">
            <a:avLst/>
          </a:prstGeom>
          <a:solidFill>
            <a:schemeClr val="bg1">
              <a:alpha val="0"/>
            </a:schemeClr>
          </a:solidFill>
          <a:ln w="38100">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69888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44382-8F72-4FEB-822F-356833A152D1}"/>
              </a:ext>
            </a:extLst>
          </p:cNvPr>
          <p:cNvSpPr>
            <a:spLocks noGrp="1"/>
          </p:cNvSpPr>
          <p:nvPr>
            <p:ph type="title"/>
          </p:nvPr>
        </p:nvSpPr>
        <p:spPr/>
        <p:txBody>
          <a:bodyPr/>
          <a:lstStyle/>
          <a:p>
            <a:r>
              <a:rPr lang="en-US" dirty="0"/>
              <a:t>Estimate to Complete/at Completion</a:t>
            </a:r>
          </a:p>
        </p:txBody>
      </p:sp>
      <p:pic>
        <p:nvPicPr>
          <p:cNvPr id="6" name="Content Placeholder 5">
            <a:extLst>
              <a:ext uri="{FF2B5EF4-FFF2-40B4-BE49-F238E27FC236}">
                <a16:creationId xmlns:a16="http://schemas.microsoft.com/office/drawing/2014/main" id="{A220AA25-3068-4E24-8F2B-91EF168DCB25}"/>
              </a:ext>
            </a:extLst>
          </p:cNvPr>
          <p:cNvPicPr>
            <a:picLocks noGrp="1" noChangeAspect="1"/>
          </p:cNvPicPr>
          <p:nvPr>
            <p:ph idx="1"/>
          </p:nvPr>
        </p:nvPicPr>
        <p:blipFill>
          <a:blip r:embed="rId2"/>
          <a:stretch>
            <a:fillRect/>
          </a:stretch>
        </p:blipFill>
        <p:spPr>
          <a:xfrm>
            <a:off x="548487" y="2957052"/>
            <a:ext cx="11346174" cy="2458192"/>
          </a:xfrm>
          <a:prstGeom prst="rect">
            <a:avLst/>
          </a:prstGeom>
        </p:spPr>
      </p:pic>
      <p:sp>
        <p:nvSpPr>
          <p:cNvPr id="3" name="TextBox 2">
            <a:extLst>
              <a:ext uri="{FF2B5EF4-FFF2-40B4-BE49-F238E27FC236}">
                <a16:creationId xmlns:a16="http://schemas.microsoft.com/office/drawing/2014/main" id="{BE5A118C-EE66-49AE-889B-1733AB0B474E}"/>
              </a:ext>
            </a:extLst>
          </p:cNvPr>
          <p:cNvSpPr txBox="1"/>
          <p:nvPr/>
        </p:nvSpPr>
        <p:spPr>
          <a:xfrm>
            <a:off x="548487" y="1781299"/>
            <a:ext cx="11192559" cy="424732"/>
          </a:xfrm>
          <a:prstGeom prst="rect">
            <a:avLst/>
          </a:prstGeom>
          <a:noFill/>
        </p:spPr>
        <p:txBody>
          <a:bodyPr wrap="square" rtlCol="0">
            <a:spAutoFit/>
          </a:bodyPr>
          <a:lstStyle/>
          <a:p>
            <a:pPr algn="l">
              <a:lnSpc>
                <a:spcPct val="90000"/>
              </a:lnSpc>
            </a:pPr>
            <a:r>
              <a:rPr lang="en-US" sz="2400" dirty="0">
                <a:latin typeface="+mn-lt"/>
              </a:rPr>
              <a:t>Estimate of approximately $1.82 M to complete.</a:t>
            </a:r>
          </a:p>
        </p:txBody>
      </p:sp>
    </p:spTree>
    <p:extLst>
      <p:ext uri="{BB962C8B-B14F-4D97-AF65-F5344CB8AC3E}">
        <p14:creationId xmlns:p14="http://schemas.microsoft.com/office/powerpoint/2010/main" val="3215980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sz="2400" dirty="0"/>
              <a:t>Scope</a:t>
            </a:r>
          </a:p>
          <a:p>
            <a:r>
              <a:rPr lang="en-US" sz="2400" dirty="0"/>
              <a:t>Organization</a:t>
            </a:r>
          </a:p>
          <a:p>
            <a:r>
              <a:rPr lang="en-US" sz="2400" dirty="0"/>
              <a:t>Progress since CD-2/3</a:t>
            </a:r>
          </a:p>
          <a:p>
            <a:r>
              <a:rPr lang="en-US" sz="2400" dirty="0"/>
              <a:t>Challenges</a:t>
            </a:r>
          </a:p>
          <a:p>
            <a:r>
              <a:rPr lang="en-US" sz="2400" dirty="0"/>
              <a:t>Final design status</a:t>
            </a:r>
          </a:p>
          <a:p>
            <a:r>
              <a:rPr lang="en-US" sz="2400" dirty="0"/>
              <a:t>Installation plans</a:t>
            </a:r>
          </a:p>
          <a:p>
            <a:r>
              <a:rPr lang="en-US" sz="2400" dirty="0"/>
              <a:t>Cost and schedule</a:t>
            </a:r>
          </a:p>
          <a:p>
            <a:r>
              <a:rPr lang="en-US" sz="2400" dirty="0"/>
              <a:t>Labor profile</a:t>
            </a:r>
          </a:p>
          <a:p>
            <a:r>
              <a:rPr lang="en-US" sz="2400" dirty="0"/>
              <a:t>Risk register</a:t>
            </a:r>
          </a:p>
          <a:p>
            <a:r>
              <a:rPr lang="en-US" sz="2400" dirty="0"/>
              <a:t>Responses to recommendations</a:t>
            </a:r>
          </a:p>
          <a:p>
            <a:r>
              <a:rPr lang="en-US" sz="2400" dirty="0"/>
              <a:t>ESH&amp;Q and COVID-19 impacts</a:t>
            </a:r>
          </a:p>
          <a:p>
            <a:r>
              <a:rPr lang="en-US" sz="2400" dirty="0"/>
              <a:t>12-month look-ahead</a:t>
            </a:r>
          </a:p>
          <a:p>
            <a:r>
              <a:rPr lang="en-US" sz="2400" dirty="0"/>
              <a:t>Summary</a:t>
            </a:r>
          </a:p>
        </p:txBody>
      </p:sp>
      <p:sp>
        <p:nvSpPr>
          <p:cNvPr id="21" name="Rectangle: Rounded Corners 20">
            <a:extLst>
              <a:ext uri="{FF2B5EF4-FFF2-40B4-BE49-F238E27FC236}">
                <a16:creationId xmlns:a16="http://schemas.microsoft.com/office/drawing/2014/main" id="{97D23D20-248D-4DE3-AAF3-54D7DD8B82DF}"/>
              </a:ext>
            </a:extLst>
          </p:cNvPr>
          <p:cNvSpPr/>
          <p:nvPr/>
        </p:nvSpPr>
        <p:spPr>
          <a:xfrm>
            <a:off x="9957389" y="274320"/>
            <a:ext cx="1920666" cy="518904"/>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B2 - </a:t>
            </a:r>
            <a:r>
              <a:rPr lang="en-US" b="1" dirty="0">
                <a:solidFill>
                  <a:schemeClr val="bg1"/>
                </a:solidFill>
                <a:latin typeface="Times New Roman" panose="02020603050405020304" pitchFamily="18" charset="0"/>
              </a:rPr>
              <a:t>Pappas</a:t>
            </a:r>
            <a:endParaRPr lang="en-US" b="1" dirty="0">
              <a:solidFill>
                <a:schemeClr val="bg1"/>
              </a:solidFill>
            </a:endParaRPr>
          </a:p>
        </p:txBody>
      </p:sp>
    </p:spTree>
    <p:extLst>
      <p:ext uri="{BB962C8B-B14F-4D97-AF65-F5344CB8AC3E}">
        <p14:creationId xmlns:p14="http://schemas.microsoft.com/office/powerpoint/2010/main" val="2526789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02395C-984A-401B-A8EC-7EBE630BA5F7}"/>
              </a:ext>
            </a:extLst>
          </p:cNvPr>
          <p:cNvSpPr>
            <a:spLocks noGrp="1"/>
          </p:cNvSpPr>
          <p:nvPr>
            <p:ph type="title"/>
          </p:nvPr>
        </p:nvSpPr>
        <p:spPr/>
        <p:txBody>
          <a:bodyPr/>
          <a:lstStyle/>
          <a:p>
            <a:r>
              <a:rPr lang="en-US" dirty="0"/>
              <a:t>Estimated Cost to Complete by FY23</a:t>
            </a:r>
          </a:p>
        </p:txBody>
      </p:sp>
      <p:pic>
        <p:nvPicPr>
          <p:cNvPr id="6" name="Content Placeholder 5">
            <a:extLst>
              <a:ext uri="{FF2B5EF4-FFF2-40B4-BE49-F238E27FC236}">
                <a16:creationId xmlns:a16="http://schemas.microsoft.com/office/drawing/2014/main" id="{F72CA73D-537D-4508-9847-8374A2102BF8}"/>
              </a:ext>
            </a:extLst>
          </p:cNvPr>
          <p:cNvPicPr>
            <a:picLocks noGrp="1" noChangeAspect="1"/>
          </p:cNvPicPr>
          <p:nvPr>
            <p:ph idx="1"/>
          </p:nvPr>
        </p:nvPicPr>
        <p:blipFill>
          <a:blip r:embed="rId2"/>
          <a:stretch>
            <a:fillRect/>
          </a:stretch>
        </p:blipFill>
        <p:spPr>
          <a:xfrm>
            <a:off x="1731697" y="1563225"/>
            <a:ext cx="9105636" cy="4680250"/>
          </a:xfrm>
          <a:prstGeom prst="rect">
            <a:avLst/>
          </a:prstGeom>
        </p:spPr>
      </p:pic>
      <p:sp>
        <p:nvSpPr>
          <p:cNvPr id="2" name="TextBox 1">
            <a:extLst>
              <a:ext uri="{FF2B5EF4-FFF2-40B4-BE49-F238E27FC236}">
                <a16:creationId xmlns:a16="http://schemas.microsoft.com/office/drawing/2014/main" id="{80DA1E0C-1C75-4B24-B6D1-C733BB78DF38}"/>
              </a:ext>
            </a:extLst>
          </p:cNvPr>
          <p:cNvSpPr txBox="1"/>
          <p:nvPr/>
        </p:nvSpPr>
        <p:spPr>
          <a:xfrm>
            <a:off x="2726815" y="940120"/>
            <a:ext cx="7453644" cy="590931"/>
          </a:xfrm>
          <a:prstGeom prst="rect">
            <a:avLst/>
          </a:prstGeom>
          <a:noFill/>
        </p:spPr>
        <p:txBody>
          <a:bodyPr wrap="square" rtlCol="0">
            <a:spAutoFit/>
          </a:bodyPr>
          <a:lstStyle/>
          <a:p>
            <a:pPr algn="l">
              <a:lnSpc>
                <a:spcPct val="90000"/>
              </a:lnSpc>
            </a:pPr>
            <a:r>
              <a:rPr lang="en-US" dirty="0">
                <a:latin typeface="+mn-lt"/>
              </a:rPr>
              <a:t>Most procurement cost to take place in FY22. </a:t>
            </a:r>
          </a:p>
          <a:p>
            <a:pPr algn="l">
              <a:lnSpc>
                <a:spcPct val="90000"/>
              </a:lnSpc>
            </a:pPr>
            <a:r>
              <a:rPr lang="en-US" dirty="0">
                <a:latin typeface="+mn-lt"/>
              </a:rPr>
              <a:t>Installation cost for manpower to take place in FY23</a:t>
            </a:r>
          </a:p>
        </p:txBody>
      </p:sp>
      <p:sp>
        <p:nvSpPr>
          <p:cNvPr id="5" name="Rectangle: Rounded Corners 15">
            <a:extLst>
              <a:ext uri="{FF2B5EF4-FFF2-40B4-BE49-F238E27FC236}">
                <a16:creationId xmlns:a16="http://schemas.microsoft.com/office/drawing/2014/main" id="{832DEF60-8CCD-46DD-96EE-B581F25A7DC8}"/>
              </a:ext>
            </a:extLst>
          </p:cNvPr>
          <p:cNvSpPr/>
          <p:nvPr/>
        </p:nvSpPr>
        <p:spPr>
          <a:xfrm>
            <a:off x="10029096" y="274320"/>
            <a:ext cx="1830671"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Charges:</a:t>
            </a:r>
            <a:r>
              <a:rPr lang="en-US" b="1" baseline="0" dirty="0">
                <a:solidFill>
                  <a:schemeClr val="bg1"/>
                </a:solidFill>
              </a:rPr>
              <a:t> 4</a:t>
            </a:r>
            <a:endParaRPr lang="en-US" b="1" dirty="0">
              <a:solidFill>
                <a:schemeClr val="bg1"/>
              </a:solidFill>
            </a:endParaRPr>
          </a:p>
        </p:txBody>
      </p:sp>
    </p:spTree>
    <p:extLst>
      <p:ext uri="{BB962C8B-B14F-4D97-AF65-F5344CB8AC3E}">
        <p14:creationId xmlns:p14="http://schemas.microsoft.com/office/powerpoint/2010/main" val="2980111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 Profile</a:t>
            </a:r>
          </a:p>
        </p:txBody>
      </p:sp>
      <p:pic>
        <p:nvPicPr>
          <p:cNvPr id="4" name="Picture 3">
            <a:extLst>
              <a:ext uri="{FF2B5EF4-FFF2-40B4-BE49-F238E27FC236}">
                <a16:creationId xmlns:a16="http://schemas.microsoft.com/office/drawing/2014/main" id="{D54BEE82-B872-4AC0-8FEC-4E3F5390C071}"/>
              </a:ext>
            </a:extLst>
          </p:cNvPr>
          <p:cNvPicPr>
            <a:picLocks noChangeAspect="1"/>
          </p:cNvPicPr>
          <p:nvPr/>
        </p:nvPicPr>
        <p:blipFill>
          <a:blip r:embed="rId2"/>
          <a:stretch>
            <a:fillRect/>
          </a:stretch>
        </p:blipFill>
        <p:spPr>
          <a:xfrm>
            <a:off x="914400" y="1528226"/>
            <a:ext cx="10179199" cy="4748397"/>
          </a:xfrm>
          <a:prstGeom prst="rect">
            <a:avLst/>
          </a:prstGeom>
        </p:spPr>
      </p:pic>
      <p:sp>
        <p:nvSpPr>
          <p:cNvPr id="3" name="TextBox 2">
            <a:extLst>
              <a:ext uri="{FF2B5EF4-FFF2-40B4-BE49-F238E27FC236}">
                <a16:creationId xmlns:a16="http://schemas.microsoft.com/office/drawing/2014/main" id="{DFAFBCD4-6F19-4BE0-9426-35B06846CFEB}"/>
              </a:ext>
            </a:extLst>
          </p:cNvPr>
          <p:cNvSpPr txBox="1"/>
          <p:nvPr/>
        </p:nvSpPr>
        <p:spPr>
          <a:xfrm>
            <a:off x="1343378" y="914400"/>
            <a:ext cx="9211733" cy="590931"/>
          </a:xfrm>
          <a:prstGeom prst="rect">
            <a:avLst/>
          </a:prstGeom>
          <a:noFill/>
        </p:spPr>
        <p:txBody>
          <a:bodyPr wrap="square" rtlCol="0">
            <a:spAutoFit/>
          </a:bodyPr>
          <a:lstStyle/>
          <a:p>
            <a:pPr algn="l">
              <a:lnSpc>
                <a:spcPct val="90000"/>
              </a:lnSpc>
            </a:pPr>
            <a:r>
              <a:rPr lang="en-US" dirty="0">
                <a:latin typeface="+mn-lt"/>
              </a:rPr>
              <a:t>Subcontractor is mechanical designer for redesign of prototype assemblies.</a:t>
            </a:r>
          </a:p>
          <a:p>
            <a:pPr algn="l">
              <a:lnSpc>
                <a:spcPct val="90000"/>
              </a:lnSpc>
            </a:pPr>
            <a:r>
              <a:rPr lang="en-US" dirty="0">
                <a:latin typeface="+mn-lt"/>
              </a:rPr>
              <a:t>Labor cost in FY23 are for installation.</a:t>
            </a:r>
          </a:p>
        </p:txBody>
      </p:sp>
    </p:spTree>
    <p:extLst>
      <p:ext uri="{BB962C8B-B14F-4D97-AF65-F5344CB8AC3E}">
        <p14:creationId xmlns:p14="http://schemas.microsoft.com/office/powerpoint/2010/main" val="1518830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DE905-4818-4DFC-850F-E29FACD3868F}"/>
              </a:ext>
            </a:extLst>
          </p:cNvPr>
          <p:cNvPicPr>
            <a:picLocks noChangeAspect="1"/>
          </p:cNvPicPr>
          <p:nvPr/>
        </p:nvPicPr>
        <p:blipFill>
          <a:blip r:embed="rId2"/>
          <a:stretch>
            <a:fillRect/>
          </a:stretch>
        </p:blipFill>
        <p:spPr>
          <a:xfrm>
            <a:off x="528812" y="615452"/>
            <a:ext cx="11233418" cy="5922708"/>
          </a:xfrm>
          <a:prstGeom prst="rect">
            <a:avLst/>
          </a:prstGeom>
        </p:spPr>
      </p:pic>
      <p:sp>
        <p:nvSpPr>
          <p:cNvPr id="2" name="Title 1">
            <a:extLst>
              <a:ext uri="{FF2B5EF4-FFF2-40B4-BE49-F238E27FC236}">
                <a16:creationId xmlns:a16="http://schemas.microsoft.com/office/drawing/2014/main" id="{F7E925C8-631D-4DB4-B031-273FBE9EC7E6}"/>
              </a:ext>
            </a:extLst>
          </p:cNvPr>
          <p:cNvSpPr>
            <a:spLocks noGrp="1"/>
          </p:cNvSpPr>
          <p:nvPr>
            <p:ph type="title"/>
          </p:nvPr>
        </p:nvSpPr>
        <p:spPr>
          <a:xfrm>
            <a:off x="429767" y="110169"/>
            <a:ext cx="11430000" cy="505283"/>
          </a:xfrm>
        </p:spPr>
        <p:txBody>
          <a:bodyPr/>
          <a:lstStyle/>
          <a:p>
            <a:r>
              <a:rPr lang="en-US" dirty="0"/>
              <a:t>Schedule</a:t>
            </a:r>
          </a:p>
        </p:txBody>
      </p:sp>
      <p:cxnSp>
        <p:nvCxnSpPr>
          <p:cNvPr id="9" name="Straight Connector 8">
            <a:extLst>
              <a:ext uri="{FF2B5EF4-FFF2-40B4-BE49-F238E27FC236}">
                <a16:creationId xmlns:a16="http://schemas.microsoft.com/office/drawing/2014/main" id="{A41EE5B9-6A75-4FFA-93AB-517700540D86}"/>
              </a:ext>
            </a:extLst>
          </p:cNvPr>
          <p:cNvCxnSpPr>
            <a:cxnSpLocks/>
          </p:cNvCxnSpPr>
          <p:nvPr/>
        </p:nvCxnSpPr>
        <p:spPr>
          <a:xfrm>
            <a:off x="4364461" y="484742"/>
            <a:ext cx="0" cy="6109365"/>
          </a:xfrm>
          <a:prstGeom prst="line">
            <a:avLst/>
          </a:prstGeom>
          <a:ln w="28575">
            <a:solidFill>
              <a:schemeClr val="accent1">
                <a:lumMod val="75000"/>
                <a:alpha val="40000"/>
              </a:schemeClr>
            </a:solidFill>
            <a:miter lim="800000"/>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215524DF-81B7-46A9-B2F0-D3AFEAE8AC7A}"/>
              </a:ext>
            </a:extLst>
          </p:cNvPr>
          <p:cNvSpPr/>
          <p:nvPr/>
        </p:nvSpPr>
        <p:spPr>
          <a:xfrm>
            <a:off x="3470787" y="4941065"/>
            <a:ext cx="1828800" cy="294968"/>
          </a:xfrm>
          <a:prstGeom prst="roundRect">
            <a:avLst/>
          </a:prstGeom>
          <a:solidFill>
            <a:schemeClr val="bg1">
              <a:alpha val="0"/>
            </a:schemeClr>
          </a:solidFill>
          <a:ln w="38100">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2145856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D9D71B2-A233-48E4-AFA1-AA37F2C8A3D8}"/>
              </a:ext>
            </a:extLst>
          </p:cNvPr>
          <p:cNvSpPr txBox="1">
            <a:spLocks/>
          </p:cNvSpPr>
          <p:nvPr/>
        </p:nvSpPr>
        <p:spPr>
          <a:xfrm>
            <a:off x="649833" y="2353766"/>
            <a:ext cx="11430000" cy="3650217"/>
          </a:xfrm>
          <a:prstGeom prst="rect">
            <a:avLst/>
          </a:prstGeom>
        </p:spPr>
        <p:txBody>
          <a:bodyPr/>
          <a:lstStyle>
            <a:lvl1pPr marL="287338" indent="-287338"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Cost and schedule have increased due to new transformer design and additional testing.</a:t>
            </a:r>
          </a:p>
          <a:p>
            <a:r>
              <a:rPr lang="en-US" sz="2000" dirty="0"/>
              <a:t>One active risk identified</a:t>
            </a:r>
          </a:p>
          <a:p>
            <a:pPr lvl="1"/>
            <a:r>
              <a:rPr lang="en-US" sz="1800" dirty="0"/>
              <a:t>Five risks retired</a:t>
            </a:r>
          </a:p>
          <a:p>
            <a:pPr lvl="1"/>
            <a:r>
              <a:rPr lang="en-US" sz="1800" dirty="0"/>
              <a:t>Pre-mitigated ranking: 1 Medium</a:t>
            </a:r>
          </a:p>
          <a:p>
            <a:pPr lvl="1"/>
            <a:r>
              <a:rPr lang="en-US" sz="1800" dirty="0"/>
              <a:t>Post-mitigated ranking: 1 Medium</a:t>
            </a:r>
          </a:p>
          <a:p>
            <a:r>
              <a:rPr lang="en-US" sz="2000" dirty="0"/>
              <a:t>High Risks</a:t>
            </a:r>
          </a:p>
          <a:p>
            <a:pPr lvl="1"/>
            <a:r>
              <a:rPr lang="en-US" sz="1800" dirty="0"/>
              <a:t>No high risks identified</a:t>
            </a:r>
          </a:p>
          <a:p>
            <a:r>
              <a:rPr lang="en-US" sz="2000" dirty="0"/>
              <a:t>Key risk categories analyzed</a:t>
            </a:r>
          </a:p>
          <a:p>
            <a:pPr lvl="1"/>
            <a:r>
              <a:rPr lang="en-US" sz="1800" dirty="0"/>
              <a:t>Vendor risks</a:t>
            </a:r>
          </a:p>
          <a:p>
            <a:pPr lvl="1"/>
            <a:r>
              <a:rPr lang="en-US" sz="1800" dirty="0"/>
              <a:t>Equipment vulnerabilities</a:t>
            </a:r>
          </a:p>
          <a:p>
            <a:r>
              <a:rPr lang="en-US" sz="2000" dirty="0"/>
              <a:t>Risks are reviewed on a regular basis</a:t>
            </a:r>
          </a:p>
          <a:p>
            <a:pPr lvl="1"/>
            <a:endParaRPr lang="en-US" sz="1800" dirty="0"/>
          </a:p>
          <a:p>
            <a:endParaRPr lang="en-US" sz="2000" dirty="0"/>
          </a:p>
        </p:txBody>
      </p:sp>
      <p:sp>
        <p:nvSpPr>
          <p:cNvPr id="11" name="Title 1">
            <a:extLst>
              <a:ext uri="{FF2B5EF4-FFF2-40B4-BE49-F238E27FC236}">
                <a16:creationId xmlns:a16="http://schemas.microsoft.com/office/drawing/2014/main" id="{2352E14D-8BFA-4462-AA82-A89979F5D678}"/>
              </a:ext>
            </a:extLst>
          </p:cNvPr>
          <p:cNvSpPr>
            <a:spLocks noGrp="1"/>
          </p:cNvSpPr>
          <p:nvPr>
            <p:ph type="title"/>
          </p:nvPr>
        </p:nvSpPr>
        <p:spPr>
          <a:xfrm>
            <a:off x="456401" y="309831"/>
            <a:ext cx="11425236" cy="535531"/>
          </a:xfrm>
        </p:spPr>
        <p:txBody>
          <a:bodyPr>
            <a:normAutofit/>
          </a:bodyPr>
          <a:lstStyle/>
          <a:p>
            <a:r>
              <a:rPr lang="en-US" dirty="0"/>
              <a:t>P.03.05 Existing Linac Modulators Risk Register</a:t>
            </a:r>
          </a:p>
        </p:txBody>
      </p:sp>
      <p:graphicFrame>
        <p:nvGraphicFramePr>
          <p:cNvPr id="4" name="Table 3">
            <a:extLst>
              <a:ext uri="{FF2B5EF4-FFF2-40B4-BE49-F238E27FC236}">
                <a16:creationId xmlns:a16="http://schemas.microsoft.com/office/drawing/2014/main" id="{5D056DC1-6AD4-4F3D-86EF-F89C0E0C16E6}"/>
              </a:ext>
            </a:extLst>
          </p:cNvPr>
          <p:cNvGraphicFramePr>
            <a:graphicFrameLocks noGrp="1"/>
          </p:cNvGraphicFramePr>
          <p:nvPr>
            <p:extLst>
              <p:ext uri="{D42A27DB-BD31-4B8C-83A1-F6EECF244321}">
                <p14:modId xmlns:p14="http://schemas.microsoft.com/office/powerpoint/2010/main" val="3972442977"/>
              </p:ext>
            </p:extLst>
          </p:nvPr>
        </p:nvGraphicFramePr>
        <p:xfrm>
          <a:off x="604757" y="1046498"/>
          <a:ext cx="10515600" cy="1106132"/>
        </p:xfrm>
        <a:graphic>
          <a:graphicData uri="http://schemas.openxmlformats.org/drawingml/2006/table">
            <a:tbl>
              <a:tblPr/>
              <a:tblGrid>
                <a:gridCol w="708888">
                  <a:extLst>
                    <a:ext uri="{9D8B030D-6E8A-4147-A177-3AD203B41FA5}">
                      <a16:colId xmlns:a16="http://schemas.microsoft.com/office/drawing/2014/main" val="2927564867"/>
                    </a:ext>
                  </a:extLst>
                </a:gridCol>
                <a:gridCol w="598868">
                  <a:extLst>
                    <a:ext uri="{9D8B030D-6E8A-4147-A177-3AD203B41FA5}">
                      <a16:colId xmlns:a16="http://schemas.microsoft.com/office/drawing/2014/main" val="2683226592"/>
                    </a:ext>
                  </a:extLst>
                </a:gridCol>
                <a:gridCol w="2910625">
                  <a:extLst>
                    <a:ext uri="{9D8B030D-6E8A-4147-A177-3AD203B41FA5}">
                      <a16:colId xmlns:a16="http://schemas.microsoft.com/office/drawing/2014/main" val="1162176691"/>
                    </a:ext>
                  </a:extLst>
                </a:gridCol>
                <a:gridCol w="998113">
                  <a:extLst>
                    <a:ext uri="{9D8B030D-6E8A-4147-A177-3AD203B41FA5}">
                      <a16:colId xmlns:a16="http://schemas.microsoft.com/office/drawing/2014/main" val="2202752198"/>
                    </a:ext>
                  </a:extLst>
                </a:gridCol>
                <a:gridCol w="3608467">
                  <a:extLst>
                    <a:ext uri="{9D8B030D-6E8A-4147-A177-3AD203B41FA5}">
                      <a16:colId xmlns:a16="http://schemas.microsoft.com/office/drawing/2014/main" val="2662539187"/>
                    </a:ext>
                  </a:extLst>
                </a:gridCol>
                <a:gridCol w="823191">
                  <a:extLst>
                    <a:ext uri="{9D8B030D-6E8A-4147-A177-3AD203B41FA5}">
                      <a16:colId xmlns:a16="http://schemas.microsoft.com/office/drawing/2014/main" val="1550825030"/>
                    </a:ext>
                  </a:extLst>
                </a:gridCol>
                <a:gridCol w="867448">
                  <a:extLst>
                    <a:ext uri="{9D8B030D-6E8A-4147-A177-3AD203B41FA5}">
                      <a16:colId xmlns:a16="http://schemas.microsoft.com/office/drawing/2014/main" val="154141202"/>
                    </a:ext>
                  </a:extLst>
                </a:gridCol>
              </a:tblGrid>
              <a:tr h="327506">
                <a:tc>
                  <a:txBody>
                    <a:bodyPr/>
                    <a:lstStyle/>
                    <a:p>
                      <a:pPr algn="l" fontAlgn="b"/>
                      <a:r>
                        <a:rPr lang="en-US" sz="1200" b="1" i="0" u="none" strike="noStrike" dirty="0">
                          <a:solidFill>
                            <a:srgbClr val="000000"/>
                          </a:solidFill>
                          <a:effectLst/>
                          <a:latin typeface="Calibri" panose="020F0502020204030204" pitchFamily="34" charset="0"/>
                        </a:rPr>
                        <a:t>Risk ID</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l" fontAlgn="b"/>
                      <a:r>
                        <a:rPr lang="en-US" sz="1200" b="1" i="0" u="none" strike="noStrike" dirty="0">
                          <a:solidFill>
                            <a:srgbClr val="000000"/>
                          </a:solidFill>
                          <a:effectLst/>
                          <a:latin typeface="Calibri" panose="020F0502020204030204" pitchFamily="34" charset="0"/>
                        </a:rPr>
                        <a:t>L3 WBS</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l" fontAlgn="b"/>
                      <a:r>
                        <a:rPr lang="en-US" sz="1200" b="1" i="0" u="none" strike="noStrike" dirty="0">
                          <a:solidFill>
                            <a:srgbClr val="000000"/>
                          </a:solidFill>
                          <a:effectLst/>
                          <a:latin typeface="Calibri" panose="020F0502020204030204" pitchFamily="34" charset="0"/>
                        </a:rPr>
                        <a:t>Risk Title</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ctr" fontAlgn="b"/>
                      <a:r>
                        <a:rPr lang="en-US" sz="1200" b="1" i="0" u="none" strike="noStrike" dirty="0">
                          <a:solidFill>
                            <a:srgbClr val="000000"/>
                          </a:solidFill>
                          <a:effectLst/>
                          <a:latin typeface="Calibri" panose="020F0502020204030204" pitchFamily="34" charset="0"/>
                        </a:rPr>
                        <a:t>Expiration </a:t>
                      </a:r>
                      <a:br>
                        <a:rPr lang="en-US" sz="1200" b="1"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Date</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l" fontAlgn="b"/>
                      <a:r>
                        <a:rPr lang="en-US" sz="1200" b="1" i="0" u="none" strike="noStrike" dirty="0">
                          <a:solidFill>
                            <a:srgbClr val="000000"/>
                          </a:solidFill>
                          <a:effectLst/>
                          <a:latin typeface="Calibri" panose="020F0502020204030204" pitchFamily="34" charset="0"/>
                        </a:rPr>
                        <a:t>Mitigation </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ctr" fontAlgn="b"/>
                      <a:r>
                        <a:rPr lang="en-US" sz="1200" b="1" i="0" u="none" strike="noStrike" dirty="0">
                          <a:solidFill>
                            <a:srgbClr val="000000"/>
                          </a:solidFill>
                          <a:effectLst/>
                          <a:latin typeface="Calibri" panose="020F0502020204030204" pitchFamily="34" charset="0"/>
                        </a:rPr>
                        <a:t>Pre-Mitigation </a:t>
                      </a:r>
                      <a:br>
                        <a:rPr lang="en-US" sz="1200" b="1"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Rank</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tc>
                  <a:txBody>
                    <a:bodyPr/>
                    <a:lstStyle/>
                    <a:p>
                      <a:pPr algn="ctr" fontAlgn="b"/>
                      <a:r>
                        <a:rPr lang="en-US" sz="1200" b="1" i="0" u="none" strike="noStrike" dirty="0">
                          <a:solidFill>
                            <a:srgbClr val="000000"/>
                          </a:solidFill>
                          <a:effectLst/>
                          <a:latin typeface="Calibri" panose="020F0502020204030204" pitchFamily="34" charset="0"/>
                        </a:rPr>
                        <a:t>Post Mitigation </a:t>
                      </a:r>
                      <a:br>
                        <a:rPr lang="en-US" sz="1200" b="1"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Rank</a:t>
                      </a:r>
                    </a:p>
                  </a:txBody>
                  <a:tcPr marL="4426" marR="4426" marT="4426" marB="0" anchor="b">
                    <a:lnL w="6350" cap="flat" cmpd="sng" algn="ctr">
                      <a:solidFill>
                        <a:srgbClr val="ADD8E6"/>
                      </a:solidFill>
                      <a:prstDash val="solid"/>
                      <a:round/>
                      <a:headEnd type="none" w="med" len="med"/>
                      <a:tailEnd type="none" w="med" len="med"/>
                    </a:lnL>
                    <a:lnR w="6350" cap="flat" cmpd="sng" algn="ctr">
                      <a:solidFill>
                        <a:srgbClr val="ADD8E6"/>
                      </a:solidFill>
                      <a:prstDash val="solid"/>
                      <a:round/>
                      <a:headEnd type="none" w="med" len="med"/>
                      <a:tailEnd type="none" w="med" len="med"/>
                    </a:lnR>
                    <a:lnT w="6350" cap="flat" cmpd="sng" algn="ctr">
                      <a:solidFill>
                        <a:srgbClr val="00008B"/>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ADD8E6"/>
                    </a:solidFill>
                  </a:tcPr>
                </a:tc>
                <a:extLst>
                  <a:ext uri="{0D108BD9-81ED-4DB2-BD59-A6C34878D82A}">
                    <a16:rowId xmlns:a16="http://schemas.microsoft.com/office/drawing/2014/main" val="2772859147"/>
                  </a:ext>
                </a:extLst>
              </a:tr>
              <a:tr h="327506">
                <a:tc>
                  <a:txBody>
                    <a:bodyPr/>
                    <a:lstStyle/>
                    <a:p>
                      <a:pPr algn="l" fontAlgn="ctr"/>
                      <a:r>
                        <a:rPr lang="en-US" sz="1200" b="0" i="0" u="none" strike="noStrike" dirty="0">
                          <a:solidFill>
                            <a:srgbClr val="000000"/>
                          </a:solidFill>
                          <a:effectLst/>
                          <a:latin typeface="Calibri" panose="020F0502020204030204" pitchFamily="34" charset="0"/>
                        </a:rPr>
                        <a:t>T-P.3-034</a:t>
                      </a:r>
                    </a:p>
                  </a:txBody>
                  <a:tcPr marL="4426" marR="4426" marT="4426" marB="0" anchor="ctr">
                    <a:lnL w="6350" cap="flat" cmpd="sng" algn="ctr">
                      <a:solidFill>
                        <a:srgbClr val="C9C9C9"/>
                      </a:solidFill>
                      <a:prstDash val="solid"/>
                      <a:round/>
                      <a:headEnd type="none" w="med" len="med"/>
                      <a:tailEnd type="none" w="med" len="med"/>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dirty="0">
                          <a:solidFill>
                            <a:srgbClr val="000000"/>
                          </a:solidFill>
                          <a:effectLst/>
                          <a:latin typeface="Calibri" panose="020F0502020204030204" pitchFamily="34" charset="0"/>
                        </a:rPr>
                        <a:t>P.03.05</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dirty="0">
                          <a:solidFill>
                            <a:srgbClr val="000000"/>
                          </a:solidFill>
                          <a:effectLst/>
                          <a:latin typeface="Calibri" panose="020F0502020204030204" pitchFamily="34" charset="0"/>
                        </a:rPr>
                        <a:t>Prototype results require redesign of subsystem(s) for upgrades of the existing linac modulators</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dirty="0">
                          <a:solidFill>
                            <a:srgbClr val="000000"/>
                          </a:solidFill>
                          <a:effectLst/>
                          <a:latin typeface="Calibri" panose="020F0502020204030204" pitchFamily="34" charset="0"/>
                        </a:rPr>
                        <a:t>11/29/2021</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l" fontAlgn="ctr"/>
                      <a:r>
                        <a:rPr lang="en-US" sz="1200" b="0" i="0" u="none" strike="noStrike" dirty="0">
                          <a:solidFill>
                            <a:srgbClr val="000000"/>
                          </a:solidFill>
                          <a:effectLst/>
                          <a:latin typeface="Calibri" panose="020F0502020204030204" pitchFamily="34" charset="0"/>
                        </a:rPr>
                        <a:t>Perform testing as early as possible to allow time for an additional design iteration if necessary.</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EDEDED"/>
                    </a:solidFill>
                  </a:tcPr>
                </a:tc>
                <a:tc>
                  <a:txBody>
                    <a:bodyPr/>
                    <a:lstStyle/>
                    <a:p>
                      <a:pPr algn="ctr" fontAlgn="ctr"/>
                      <a:r>
                        <a:rPr lang="en-US" sz="1200" b="0" i="0" u="none" strike="noStrike" dirty="0">
                          <a:solidFill>
                            <a:srgbClr val="000000"/>
                          </a:solidFill>
                          <a:effectLst/>
                          <a:latin typeface="Calibri" panose="020F0502020204030204" pitchFamily="34" charset="0"/>
                        </a:rPr>
                        <a:t>6</a:t>
                      </a:r>
                    </a:p>
                  </a:txBody>
                  <a:tcPr marL="4426" marR="4426" marT="4426" marB="0" anchor="ctr">
                    <a:lnL>
                      <a:noFill/>
                    </a:lnL>
                    <a:lnR>
                      <a:noFill/>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FF00"/>
                    </a:solidFill>
                  </a:tcPr>
                </a:tc>
                <a:tc>
                  <a:txBody>
                    <a:bodyPr/>
                    <a:lstStyle/>
                    <a:p>
                      <a:pPr algn="ctr" fontAlgn="ctr"/>
                      <a:r>
                        <a:rPr lang="en-US" sz="1200" b="0" i="0" u="none" strike="noStrike" dirty="0">
                          <a:solidFill>
                            <a:srgbClr val="000000"/>
                          </a:solidFill>
                          <a:effectLst/>
                          <a:latin typeface="Calibri" panose="020F0502020204030204" pitchFamily="34" charset="0"/>
                        </a:rPr>
                        <a:t>6</a:t>
                      </a:r>
                    </a:p>
                  </a:txBody>
                  <a:tcPr marL="4426" marR="4426" marT="4426" marB="0" anchor="ctr">
                    <a:lnL>
                      <a:noFill/>
                    </a:lnL>
                    <a:lnR w="6350" cap="flat" cmpd="sng" algn="ctr">
                      <a:solidFill>
                        <a:srgbClr val="C9C9C9"/>
                      </a:solidFill>
                      <a:prstDash val="solid"/>
                      <a:round/>
                      <a:headEnd type="none" w="med" len="med"/>
                      <a:tailEnd type="none" w="med" len="med"/>
                    </a:lnR>
                    <a:lnT w="6350" cap="flat" cmpd="sng" algn="ctr">
                      <a:solidFill>
                        <a:srgbClr val="C9C9C9"/>
                      </a:solidFill>
                      <a:prstDash val="solid"/>
                      <a:round/>
                      <a:headEnd type="none" w="med" len="med"/>
                      <a:tailEnd type="none" w="med" len="med"/>
                    </a:lnT>
                    <a:lnB w="6350" cap="flat" cmpd="sng" algn="ctr">
                      <a:solidFill>
                        <a:srgbClr val="C9C9C9"/>
                      </a:solidFill>
                      <a:prstDash val="solid"/>
                      <a:round/>
                      <a:headEnd type="none" w="med" len="med"/>
                      <a:tailEnd type="none" w="med" len="med"/>
                    </a:lnB>
                    <a:solidFill>
                      <a:srgbClr val="FFFF00"/>
                    </a:solidFill>
                  </a:tcPr>
                </a:tc>
                <a:extLst>
                  <a:ext uri="{0D108BD9-81ED-4DB2-BD59-A6C34878D82A}">
                    <a16:rowId xmlns:a16="http://schemas.microsoft.com/office/drawing/2014/main" val="85652842"/>
                  </a:ext>
                </a:extLst>
              </a:tr>
            </a:tbl>
          </a:graphicData>
        </a:graphic>
      </p:graphicFrame>
      <p:sp>
        <p:nvSpPr>
          <p:cNvPr id="5" name="Rectangle: Rounded Corners 15">
            <a:extLst>
              <a:ext uri="{FF2B5EF4-FFF2-40B4-BE49-F238E27FC236}">
                <a16:creationId xmlns:a16="http://schemas.microsoft.com/office/drawing/2014/main" id="{1B401CBA-7990-4458-A927-E25C6743CD85}"/>
              </a:ext>
            </a:extLst>
          </p:cNvPr>
          <p:cNvSpPr/>
          <p:nvPr/>
        </p:nvSpPr>
        <p:spPr>
          <a:xfrm>
            <a:off x="10029096" y="274320"/>
            <a:ext cx="1830671"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Charges:</a:t>
            </a:r>
            <a:r>
              <a:rPr lang="en-US" b="1" baseline="0" dirty="0">
                <a:solidFill>
                  <a:schemeClr val="bg1"/>
                </a:solidFill>
              </a:rPr>
              <a:t> 5</a:t>
            </a:r>
            <a:endParaRPr lang="en-US" b="1" dirty="0">
              <a:solidFill>
                <a:schemeClr val="bg1"/>
              </a:solidFill>
            </a:endParaRPr>
          </a:p>
        </p:txBody>
      </p:sp>
    </p:spTree>
    <p:extLst>
      <p:ext uri="{BB962C8B-B14F-4D97-AF65-F5344CB8AC3E}">
        <p14:creationId xmlns:p14="http://schemas.microsoft.com/office/powerpoint/2010/main" val="3773386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Responses to Recommendations</a:t>
            </a:r>
          </a:p>
        </p:txBody>
      </p:sp>
      <p:sp>
        <p:nvSpPr>
          <p:cNvPr id="3" name="Content Placeholder 2"/>
          <p:cNvSpPr>
            <a:spLocks noGrp="1"/>
          </p:cNvSpPr>
          <p:nvPr>
            <p:ph idx="1"/>
          </p:nvPr>
        </p:nvSpPr>
        <p:spPr>
          <a:xfrm>
            <a:off x="214139" y="947148"/>
            <a:ext cx="5881861" cy="5355074"/>
          </a:xfrm>
        </p:spPr>
        <p:txBody>
          <a:bodyPr/>
          <a:lstStyle/>
          <a:p>
            <a:pPr>
              <a:lnSpc>
                <a:spcPct val="100000"/>
              </a:lnSpc>
            </a:pPr>
            <a:r>
              <a:rPr lang="en-US" sz="2400" dirty="0"/>
              <a:t>FDR Recommendations, all closed.</a:t>
            </a:r>
          </a:p>
          <a:p>
            <a:pPr>
              <a:lnSpc>
                <a:spcPct val="100000"/>
              </a:lnSpc>
            </a:pPr>
            <a:r>
              <a:rPr lang="en-US" sz="2400" dirty="0"/>
              <a:t>R1) For the 12 mH choke design, consider the effect of the large gap on fringing field losses.</a:t>
            </a:r>
          </a:p>
          <a:p>
            <a:r>
              <a:rPr lang="en-US" sz="2400" dirty="0"/>
              <a:t>R2) Make a thermal analysis of the transient temperature change from start to end of 1.3 ms pulse and compare to manufacturers data on lifetime, in particular rectifier diodes and 1500 A IGBT</a:t>
            </a:r>
          </a:p>
          <a:p>
            <a:r>
              <a:rPr lang="en-US" sz="2400" dirty="0"/>
              <a:t>R3) There should be some specific component values in the testing plan at the full power level to determine component success or failure.</a:t>
            </a:r>
          </a:p>
          <a:p>
            <a:endParaRPr lang="en-US" dirty="0"/>
          </a:p>
        </p:txBody>
      </p:sp>
      <p:sp>
        <p:nvSpPr>
          <p:cNvPr id="5" name="Rectangle: Rounded Corners 4">
            <a:extLst>
              <a:ext uri="{FF2B5EF4-FFF2-40B4-BE49-F238E27FC236}">
                <a16:creationId xmlns:a16="http://schemas.microsoft.com/office/drawing/2014/main" id="{EFDEE218-F3C2-4837-B203-468A56F458BA}"/>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6</a:t>
            </a:r>
            <a:endParaRPr lang="en-US" b="1" dirty="0">
              <a:solidFill>
                <a:schemeClr val="bg1"/>
              </a:solidFill>
            </a:endParaRPr>
          </a:p>
        </p:txBody>
      </p:sp>
      <p:sp>
        <p:nvSpPr>
          <p:cNvPr id="7" name="Content Placeholder 2">
            <a:extLst>
              <a:ext uri="{FF2B5EF4-FFF2-40B4-BE49-F238E27FC236}">
                <a16:creationId xmlns:a16="http://schemas.microsoft.com/office/drawing/2014/main" id="{2280A1A8-C232-4319-96CD-61E56DFAD6AE}"/>
              </a:ext>
            </a:extLst>
          </p:cNvPr>
          <p:cNvSpPr txBox="1">
            <a:spLocks/>
          </p:cNvSpPr>
          <p:nvPr/>
        </p:nvSpPr>
        <p:spPr bwMode="auto">
          <a:xfrm>
            <a:off x="6144767" y="947148"/>
            <a:ext cx="5881861" cy="53550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US" sz="2400" dirty="0"/>
              <a:t>FDR Responses</a:t>
            </a:r>
          </a:p>
          <a:p>
            <a:pPr>
              <a:lnSpc>
                <a:spcPct val="100000"/>
              </a:lnSpc>
            </a:pPr>
            <a:r>
              <a:rPr lang="en-US" sz="2400" dirty="0"/>
              <a:t>R1) The effect of the stray field due to the large cap in the core of the output choke is negligible.</a:t>
            </a:r>
          </a:p>
          <a:p>
            <a:r>
              <a:rPr lang="en-US" sz="2400" dirty="0"/>
              <a:t>R2) Transient thermal calculations result in acceptable rate of predicted IGBT and diode failure are similar to those experienced at the SNS, 104010200-TD0021, R00.</a:t>
            </a:r>
          </a:p>
          <a:p>
            <a:r>
              <a:rPr lang="en-US" sz="2400" dirty="0"/>
              <a:t>R3) Tables of component and test values is complete and released, 104010203-TA0001, R00.</a:t>
            </a:r>
          </a:p>
          <a:p>
            <a:endParaRPr lang="en-US" dirty="0"/>
          </a:p>
        </p:txBody>
      </p:sp>
    </p:spTree>
    <p:extLst>
      <p:ext uri="{BB962C8B-B14F-4D97-AF65-F5344CB8AC3E}">
        <p14:creationId xmlns:p14="http://schemas.microsoft.com/office/powerpoint/2010/main" val="68362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ESH&amp;Q and COVID-19 Impacts</a:t>
            </a:r>
          </a:p>
        </p:txBody>
      </p:sp>
      <p:sp>
        <p:nvSpPr>
          <p:cNvPr id="3" name="Content Placeholder 2"/>
          <p:cNvSpPr>
            <a:spLocks noGrp="1"/>
          </p:cNvSpPr>
          <p:nvPr>
            <p:ph idx="1"/>
          </p:nvPr>
        </p:nvSpPr>
        <p:spPr/>
        <p:txBody>
          <a:bodyPr/>
          <a:lstStyle/>
          <a:p>
            <a:r>
              <a:rPr lang="en-US" dirty="0"/>
              <a:t>Minor issues with fabrication of prototype subassemblies requiring rework. </a:t>
            </a:r>
          </a:p>
          <a:p>
            <a:r>
              <a:rPr lang="en-US" dirty="0"/>
              <a:t>Some hardware was not delivered from the vendor and had to be ordered resulting in minor delays and cost.</a:t>
            </a:r>
          </a:p>
          <a:p>
            <a:r>
              <a:rPr lang="en-US" dirty="0"/>
              <a:t>Minor delays in delivery of the prototype secondary winding baskets and resonant capacitors from vendors, approximately 1 month.</a:t>
            </a:r>
          </a:p>
          <a:p>
            <a:pPr lvl="1"/>
            <a:r>
              <a:rPr lang="en-US" dirty="0"/>
              <a:t>Final assembly of the prototype HVCM was still mostly on schedule, and vendor performance has yet to impact installation.</a:t>
            </a:r>
          </a:p>
          <a:p>
            <a:pPr lvl="1"/>
            <a:endParaRPr lang="en-US" dirty="0"/>
          </a:p>
          <a:p>
            <a:pPr marL="0" indent="0">
              <a:buNone/>
            </a:pPr>
            <a:endParaRPr lang="en-US" dirty="0"/>
          </a:p>
        </p:txBody>
      </p:sp>
      <p:sp>
        <p:nvSpPr>
          <p:cNvPr id="5" name="Rectangle: Rounded Corners 4">
            <a:extLst>
              <a:ext uri="{FF2B5EF4-FFF2-40B4-BE49-F238E27FC236}">
                <a16:creationId xmlns:a16="http://schemas.microsoft.com/office/drawing/2014/main" id="{D25CC0DF-C7E2-4CBB-B2F4-2AB3328E6374}"/>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4, 5</a:t>
            </a:r>
            <a:endParaRPr lang="en-US" b="1" dirty="0">
              <a:solidFill>
                <a:schemeClr val="bg1"/>
              </a:solidFill>
            </a:endParaRPr>
          </a:p>
        </p:txBody>
      </p:sp>
    </p:spTree>
    <p:extLst>
      <p:ext uri="{BB962C8B-B14F-4D97-AF65-F5344CB8AC3E}">
        <p14:creationId xmlns:p14="http://schemas.microsoft.com/office/powerpoint/2010/main" val="183807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12-Month Look-Ahead</a:t>
            </a:r>
          </a:p>
        </p:txBody>
      </p:sp>
      <p:sp>
        <p:nvSpPr>
          <p:cNvPr id="3" name="Content Placeholder 2"/>
          <p:cNvSpPr>
            <a:spLocks noGrp="1"/>
          </p:cNvSpPr>
          <p:nvPr>
            <p:ph idx="1"/>
          </p:nvPr>
        </p:nvSpPr>
        <p:spPr/>
        <p:txBody>
          <a:bodyPr/>
          <a:lstStyle/>
          <a:p>
            <a:r>
              <a:rPr lang="en-US" dirty="0"/>
              <a:t>Complete mechanical design of series choke, improved transformer primary bus clamps and new secondary baskets.</a:t>
            </a:r>
          </a:p>
          <a:p>
            <a:r>
              <a:rPr lang="en-US" dirty="0"/>
              <a:t>Retest modulator with resistive load matching the RFQ-Mod1 worst case klystron configuration.</a:t>
            </a:r>
          </a:p>
          <a:p>
            <a:r>
              <a:rPr lang="en-US" dirty="0"/>
              <a:t>Continue testing at RFAX and begin testing with new 3 MW klystrons at full peak power if possible.</a:t>
            </a:r>
          </a:p>
          <a:p>
            <a:r>
              <a:rPr lang="en-US" dirty="0"/>
              <a:t>Complete fabrication of upgrade storage capacitor rack and, new switch plate clamps laminated bus assembly, and upgrade SCR rack fuses and output cabling for full average power testing of RFQ-Mod1.</a:t>
            </a:r>
          </a:p>
          <a:p>
            <a:r>
              <a:rPr lang="en-US" dirty="0"/>
              <a:t>Proceed with procurement of subassemblies for PPU production HVCMs.</a:t>
            </a:r>
          </a:p>
          <a:p>
            <a:endParaRPr lang="en-US" dirty="0"/>
          </a:p>
        </p:txBody>
      </p:sp>
      <p:sp>
        <p:nvSpPr>
          <p:cNvPr id="5" name="Rectangle: Rounded Corners 4">
            <a:extLst>
              <a:ext uri="{FF2B5EF4-FFF2-40B4-BE49-F238E27FC236}">
                <a16:creationId xmlns:a16="http://schemas.microsoft.com/office/drawing/2014/main" id="{45EAE274-447F-4308-AF59-79D818774CE7}"/>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4, 5</a:t>
            </a:r>
            <a:endParaRPr lang="en-US" b="1" dirty="0">
              <a:solidFill>
                <a:schemeClr val="bg1"/>
              </a:solidFill>
            </a:endParaRPr>
          </a:p>
        </p:txBody>
      </p:sp>
    </p:spTree>
    <p:extLst>
      <p:ext uri="{BB962C8B-B14F-4D97-AF65-F5344CB8AC3E}">
        <p14:creationId xmlns:p14="http://schemas.microsoft.com/office/powerpoint/2010/main" val="3670053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All recommendations from past reviews are closed.</a:t>
            </a:r>
          </a:p>
          <a:p>
            <a:r>
              <a:rPr lang="en-US" dirty="0"/>
              <a:t>Prototype HVCM was built and tested with both a resistive and klystron load at full peak and average power for DTL-Mod3 and DTL-Mod5.</a:t>
            </a:r>
          </a:p>
          <a:p>
            <a:pPr lvl="1"/>
            <a:r>
              <a:rPr lang="en-US" dirty="0"/>
              <a:t>Testing with resistive load matching the RFQ-Mod1 worst case showed the output voltage was low due to the prototype transformer leakage inductance.</a:t>
            </a:r>
          </a:p>
          <a:p>
            <a:pPr lvl="1"/>
            <a:r>
              <a:rPr lang="en-US" dirty="0"/>
              <a:t>Electrical design of transformer primary series chokes and new secondary baskets is complete, and mechanical design for both is in progress.</a:t>
            </a:r>
          </a:p>
          <a:p>
            <a:r>
              <a:rPr lang="en-US" dirty="0"/>
              <a:t>High power testing has been ongoing since May without a failure of the prototype HVCM, and has shown it can withstand repeated load faults at full power.</a:t>
            </a:r>
          </a:p>
          <a:p>
            <a:r>
              <a:rPr lang="en-US" dirty="0"/>
              <a:t>Procurement of long lead items has begun.</a:t>
            </a:r>
          </a:p>
        </p:txBody>
      </p:sp>
    </p:spTree>
    <p:extLst>
      <p:ext uri="{BB962C8B-B14F-4D97-AF65-F5344CB8AC3E}">
        <p14:creationId xmlns:p14="http://schemas.microsoft.com/office/powerpoint/2010/main" val="562247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E11EA2-F4BC-4532-B657-ACCACB2FD6E3}"/>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sz="4000" dirty="0"/>
              <a:t>Thank you for your time.</a:t>
            </a:r>
          </a:p>
          <a:p>
            <a:pPr marL="0" indent="0" algn="ctr">
              <a:buNone/>
            </a:pPr>
            <a:r>
              <a:rPr lang="en-US" sz="4000" dirty="0"/>
              <a:t>Questions.</a:t>
            </a:r>
          </a:p>
        </p:txBody>
      </p:sp>
    </p:spTree>
    <p:extLst>
      <p:ext uri="{BB962C8B-B14F-4D97-AF65-F5344CB8AC3E}">
        <p14:creationId xmlns:p14="http://schemas.microsoft.com/office/powerpoint/2010/main" val="4000052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a:t>
            </a:r>
          </a:p>
        </p:txBody>
      </p:sp>
      <p:sp>
        <p:nvSpPr>
          <p:cNvPr id="3" name="Content Placeholder 2"/>
          <p:cNvSpPr>
            <a:spLocks noGrp="1"/>
          </p:cNvSpPr>
          <p:nvPr>
            <p:ph idx="1"/>
          </p:nvPr>
        </p:nvSpPr>
        <p:spPr>
          <a:xfrm>
            <a:off x="429767" y="969295"/>
            <a:ext cx="11430000" cy="5355074"/>
          </a:xfrm>
        </p:spPr>
        <p:txBody>
          <a:bodyPr/>
          <a:lstStyle/>
          <a:p>
            <a:r>
              <a:rPr lang="en-US" dirty="0"/>
              <a:t>The scope is to upgrade the RFQ and DTL High Voltage Converter Modulators (HVCMs) to support a 25% RF power margin for PPU operation.</a:t>
            </a:r>
          </a:p>
          <a:p>
            <a:pPr lvl="1"/>
            <a:r>
              <a:rPr lang="en-US" dirty="0"/>
              <a:t>Three modulators need upgrading, RFQ-Mod1, DTL-Mod3, DTL-Mod5</a:t>
            </a:r>
          </a:p>
          <a:p>
            <a:endParaRPr lang="en-US" dirty="0"/>
          </a:p>
          <a:p>
            <a:endParaRPr lang="en-US" dirty="0"/>
          </a:p>
        </p:txBody>
      </p:sp>
      <p:sp>
        <p:nvSpPr>
          <p:cNvPr id="7" name="Rectangle: Rounded Corners 6">
            <a:extLst>
              <a:ext uri="{FF2B5EF4-FFF2-40B4-BE49-F238E27FC236}">
                <a16:creationId xmlns:a16="http://schemas.microsoft.com/office/drawing/2014/main" id="{21E946EF-6064-463C-BD89-03E2103C4836}"/>
              </a:ext>
            </a:extLst>
          </p:cNvPr>
          <p:cNvSpPr/>
          <p:nvPr/>
        </p:nvSpPr>
        <p:spPr>
          <a:xfrm>
            <a:off x="9872830" y="36576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a:t>
            </a:r>
            <a:endParaRPr lang="en-US" b="1" dirty="0">
              <a:solidFill>
                <a:schemeClr val="bg1"/>
              </a:solidFill>
            </a:endParaRPr>
          </a:p>
        </p:txBody>
      </p:sp>
      <p:grpSp>
        <p:nvGrpSpPr>
          <p:cNvPr id="8" name="Group 7">
            <a:extLst>
              <a:ext uri="{FF2B5EF4-FFF2-40B4-BE49-F238E27FC236}">
                <a16:creationId xmlns:a16="http://schemas.microsoft.com/office/drawing/2014/main" id="{677BEEE7-BF4B-4778-9F96-9ED9F04B8CCB}"/>
              </a:ext>
            </a:extLst>
          </p:cNvPr>
          <p:cNvGrpSpPr/>
          <p:nvPr/>
        </p:nvGrpSpPr>
        <p:grpSpPr>
          <a:xfrm>
            <a:off x="920042" y="3192984"/>
            <a:ext cx="10449450" cy="2658086"/>
            <a:chOff x="938330" y="3429000"/>
            <a:chExt cx="10449450" cy="2658086"/>
          </a:xfrm>
        </p:grpSpPr>
        <p:pic>
          <p:nvPicPr>
            <p:cNvPr id="5" name="Picture 4">
              <a:extLst>
                <a:ext uri="{FF2B5EF4-FFF2-40B4-BE49-F238E27FC236}">
                  <a16:creationId xmlns:a16="http://schemas.microsoft.com/office/drawing/2014/main" id="{8C1D7F99-29F4-497A-B44F-31642F20AEF0}"/>
                </a:ext>
              </a:extLst>
            </p:cNvPr>
            <p:cNvPicPr>
              <a:picLocks noChangeAspect="1"/>
            </p:cNvPicPr>
            <p:nvPr/>
          </p:nvPicPr>
          <p:blipFill>
            <a:blip r:embed="rId2"/>
            <a:stretch>
              <a:fillRect/>
            </a:stretch>
          </p:blipFill>
          <p:spPr>
            <a:xfrm>
              <a:off x="938330" y="3429000"/>
              <a:ext cx="10449450" cy="2658086"/>
            </a:xfrm>
            <a:prstGeom prst="rect">
              <a:avLst/>
            </a:prstGeom>
          </p:spPr>
        </p:pic>
        <p:sp>
          <p:nvSpPr>
            <p:cNvPr id="6" name="Rectangle: Rounded Corners 5">
              <a:extLst>
                <a:ext uri="{FF2B5EF4-FFF2-40B4-BE49-F238E27FC236}">
                  <a16:creationId xmlns:a16="http://schemas.microsoft.com/office/drawing/2014/main" id="{EB720E48-8F08-4E1C-B942-C6F7C7119667}"/>
                </a:ext>
              </a:extLst>
            </p:cNvPr>
            <p:cNvSpPr/>
            <p:nvPr/>
          </p:nvSpPr>
          <p:spPr>
            <a:xfrm>
              <a:off x="1125415" y="4853354"/>
              <a:ext cx="1676400" cy="339969"/>
            </a:xfrm>
            <a:prstGeom prst="roundRect">
              <a:avLst/>
            </a:prstGeom>
            <a:solidFill>
              <a:srgbClr val="FEB4EE">
                <a:alpha val="50000"/>
              </a:srgbClr>
            </a:solidFill>
            <a:ln w="1270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9" name="TextBox 8">
            <a:extLst>
              <a:ext uri="{FF2B5EF4-FFF2-40B4-BE49-F238E27FC236}">
                <a16:creationId xmlns:a16="http://schemas.microsoft.com/office/drawing/2014/main" id="{F2FFD716-984C-417C-A2FC-88BAA951DCD1}"/>
              </a:ext>
            </a:extLst>
          </p:cNvPr>
          <p:cNvSpPr txBox="1"/>
          <p:nvPr/>
        </p:nvSpPr>
        <p:spPr>
          <a:xfrm>
            <a:off x="2801815" y="6076651"/>
            <a:ext cx="6224954" cy="341632"/>
          </a:xfrm>
          <a:prstGeom prst="rect">
            <a:avLst/>
          </a:prstGeom>
          <a:noFill/>
        </p:spPr>
        <p:txBody>
          <a:bodyPr wrap="square" rtlCol="0">
            <a:spAutoFit/>
          </a:bodyPr>
          <a:lstStyle/>
          <a:p>
            <a:pPr algn="l">
              <a:lnSpc>
                <a:spcPct val="90000"/>
              </a:lnSpc>
            </a:pPr>
            <a:r>
              <a:rPr lang="en-US" dirty="0">
                <a:latin typeface="+mn-lt"/>
              </a:rPr>
              <a:t>HVCMs being upgraded</a:t>
            </a:r>
          </a:p>
        </p:txBody>
      </p:sp>
      <p:cxnSp>
        <p:nvCxnSpPr>
          <p:cNvPr id="11" name="Straight Arrow Connector 10">
            <a:extLst>
              <a:ext uri="{FF2B5EF4-FFF2-40B4-BE49-F238E27FC236}">
                <a16:creationId xmlns:a16="http://schemas.microsoft.com/office/drawing/2014/main" id="{32C0A00E-207A-477F-B45C-445F731C2A35}"/>
              </a:ext>
            </a:extLst>
          </p:cNvPr>
          <p:cNvCxnSpPr/>
          <p:nvPr/>
        </p:nvCxnSpPr>
        <p:spPr>
          <a:xfrm flipH="1" flipV="1">
            <a:off x="2391508" y="5005755"/>
            <a:ext cx="785446" cy="1070896"/>
          </a:xfrm>
          <a:prstGeom prst="straightConnector1">
            <a:avLst/>
          </a:prstGeom>
          <a:ln w="28575">
            <a:solidFill>
              <a:schemeClr val="bg1">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489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1DC1635-7C33-4457-927A-A2FC2F6A22D9}"/>
              </a:ext>
            </a:extLst>
          </p:cNvPr>
          <p:cNvPicPr>
            <a:picLocks noChangeAspect="1"/>
          </p:cNvPicPr>
          <p:nvPr/>
        </p:nvPicPr>
        <p:blipFill>
          <a:blip r:embed="rId2"/>
          <a:stretch>
            <a:fillRect/>
          </a:stretch>
        </p:blipFill>
        <p:spPr>
          <a:xfrm>
            <a:off x="6287323" y="3328416"/>
            <a:ext cx="5904677" cy="3525641"/>
          </a:xfrm>
          <a:prstGeom prst="rect">
            <a:avLst/>
          </a:prstGeom>
        </p:spPr>
      </p:pic>
      <p:sp>
        <p:nvSpPr>
          <p:cNvPr id="2" name="Title 1"/>
          <p:cNvSpPr>
            <a:spLocks noGrp="1"/>
          </p:cNvSpPr>
          <p:nvPr>
            <p:ph type="title"/>
          </p:nvPr>
        </p:nvSpPr>
        <p:spPr>
          <a:xfrm>
            <a:off x="467776" y="84078"/>
            <a:ext cx="11430000" cy="539496"/>
          </a:xfrm>
        </p:spPr>
        <p:txBody>
          <a:bodyPr>
            <a:noAutofit/>
          </a:bodyPr>
          <a:lstStyle/>
          <a:p>
            <a:r>
              <a:rPr lang="en-US" dirty="0"/>
              <a:t>RFQ/DTL Upgrade Impacted Subsystems</a:t>
            </a:r>
          </a:p>
        </p:txBody>
      </p:sp>
      <p:sp>
        <p:nvSpPr>
          <p:cNvPr id="4" name="Rectangle: Rounded Corners 3">
            <a:extLst>
              <a:ext uri="{FF2B5EF4-FFF2-40B4-BE49-F238E27FC236}">
                <a16:creationId xmlns:a16="http://schemas.microsoft.com/office/drawing/2014/main" id="{AB27AB79-F76F-4DFE-8F40-02663EDBD309}"/>
              </a:ext>
            </a:extLst>
          </p:cNvPr>
          <p:cNvSpPr/>
          <p:nvPr/>
        </p:nvSpPr>
        <p:spPr>
          <a:xfrm rot="1476869">
            <a:off x="7044172" y="4422520"/>
            <a:ext cx="1176903" cy="548626"/>
          </a:xfrm>
          <a:prstGeom prst="roundRect">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Rectangle: Rounded Corners 4">
            <a:extLst>
              <a:ext uri="{FF2B5EF4-FFF2-40B4-BE49-F238E27FC236}">
                <a16:creationId xmlns:a16="http://schemas.microsoft.com/office/drawing/2014/main" id="{28A9F8D9-DDCA-4A5A-818E-86B1D9DA6640}"/>
              </a:ext>
            </a:extLst>
          </p:cNvPr>
          <p:cNvSpPr/>
          <p:nvPr/>
        </p:nvSpPr>
        <p:spPr>
          <a:xfrm>
            <a:off x="7566568" y="5102803"/>
            <a:ext cx="715290" cy="1444752"/>
          </a:xfrm>
          <a:prstGeom prst="roundRect">
            <a:avLst/>
          </a:prstGeom>
          <a:noFill/>
          <a:ln w="38100">
            <a:solidFill>
              <a:srgbClr val="00B05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Rectangle: Rounded Corners 5">
            <a:extLst>
              <a:ext uri="{FF2B5EF4-FFF2-40B4-BE49-F238E27FC236}">
                <a16:creationId xmlns:a16="http://schemas.microsoft.com/office/drawing/2014/main" id="{D43E4413-849C-4ABB-8A5D-EDF593DCD604}"/>
              </a:ext>
            </a:extLst>
          </p:cNvPr>
          <p:cNvSpPr/>
          <p:nvPr/>
        </p:nvSpPr>
        <p:spPr>
          <a:xfrm rot="1531222">
            <a:off x="6515671" y="4950369"/>
            <a:ext cx="1109472" cy="787359"/>
          </a:xfrm>
          <a:prstGeom prst="roundRect">
            <a:avLst/>
          </a:prstGeom>
          <a:noFill/>
          <a:ln w="38100">
            <a:solidFill>
              <a:srgbClr val="00B05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Rectangle: Rounded Corners 6">
            <a:extLst>
              <a:ext uri="{FF2B5EF4-FFF2-40B4-BE49-F238E27FC236}">
                <a16:creationId xmlns:a16="http://schemas.microsoft.com/office/drawing/2014/main" id="{4DA32E1F-A816-4D23-87ED-A29D9E43F7ED}"/>
              </a:ext>
            </a:extLst>
          </p:cNvPr>
          <p:cNvSpPr/>
          <p:nvPr/>
        </p:nvSpPr>
        <p:spPr>
          <a:xfrm rot="1531222">
            <a:off x="6405860" y="5764915"/>
            <a:ext cx="1109472" cy="489101"/>
          </a:xfrm>
          <a:prstGeom prst="roundRect">
            <a:avLst/>
          </a:prstGeom>
          <a:noFill/>
          <a:ln w="38100">
            <a:solidFill>
              <a:srgbClr val="00B05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Rectangle: Rounded Corners 7">
            <a:extLst>
              <a:ext uri="{FF2B5EF4-FFF2-40B4-BE49-F238E27FC236}">
                <a16:creationId xmlns:a16="http://schemas.microsoft.com/office/drawing/2014/main" id="{3648AC6B-39CF-483A-A72B-2BD515EFF90E}"/>
              </a:ext>
            </a:extLst>
          </p:cNvPr>
          <p:cNvSpPr/>
          <p:nvPr/>
        </p:nvSpPr>
        <p:spPr>
          <a:xfrm rot="20753782">
            <a:off x="7949277" y="5570181"/>
            <a:ext cx="3440545" cy="686389"/>
          </a:xfrm>
          <a:prstGeom prst="roundRect">
            <a:avLst/>
          </a:prstGeom>
          <a:noFill/>
          <a:ln w="38100">
            <a:solidFill>
              <a:srgbClr val="00B05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Rectangle: Rounded Corners 8">
            <a:extLst>
              <a:ext uri="{FF2B5EF4-FFF2-40B4-BE49-F238E27FC236}">
                <a16:creationId xmlns:a16="http://schemas.microsoft.com/office/drawing/2014/main" id="{5198B392-FA57-4D8A-806E-5E8B4521CD29}"/>
              </a:ext>
            </a:extLst>
          </p:cNvPr>
          <p:cNvSpPr/>
          <p:nvPr/>
        </p:nvSpPr>
        <p:spPr>
          <a:xfrm>
            <a:off x="10556656" y="3676339"/>
            <a:ext cx="715290" cy="1484997"/>
          </a:xfrm>
          <a:prstGeom prst="round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 name="Rectangle: Rounded Corners 9">
            <a:extLst>
              <a:ext uri="{FF2B5EF4-FFF2-40B4-BE49-F238E27FC236}">
                <a16:creationId xmlns:a16="http://schemas.microsoft.com/office/drawing/2014/main" id="{DDC67453-3E0C-493D-A38F-4ABCD1417561}"/>
              </a:ext>
            </a:extLst>
          </p:cNvPr>
          <p:cNvSpPr/>
          <p:nvPr/>
        </p:nvSpPr>
        <p:spPr>
          <a:xfrm>
            <a:off x="9448241" y="4749781"/>
            <a:ext cx="1035264" cy="988966"/>
          </a:xfrm>
          <a:prstGeom prst="roundRect">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Rectangle: Rounded Corners 10">
            <a:extLst>
              <a:ext uri="{FF2B5EF4-FFF2-40B4-BE49-F238E27FC236}">
                <a16:creationId xmlns:a16="http://schemas.microsoft.com/office/drawing/2014/main" id="{9EB89170-CA3F-4688-B6AD-1E245E65022C}"/>
              </a:ext>
            </a:extLst>
          </p:cNvPr>
          <p:cNvSpPr/>
          <p:nvPr/>
        </p:nvSpPr>
        <p:spPr>
          <a:xfrm rot="20760689">
            <a:off x="6182776" y="3617906"/>
            <a:ext cx="5967008" cy="1463382"/>
          </a:xfrm>
          <a:prstGeom prst="round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nvGrpSpPr>
          <p:cNvPr id="27" name="Group 26">
            <a:extLst>
              <a:ext uri="{FF2B5EF4-FFF2-40B4-BE49-F238E27FC236}">
                <a16:creationId xmlns:a16="http://schemas.microsoft.com/office/drawing/2014/main" id="{A1EF7028-3EF6-4C36-A71B-52A29CBDF693}"/>
              </a:ext>
            </a:extLst>
          </p:cNvPr>
          <p:cNvGrpSpPr/>
          <p:nvPr/>
        </p:nvGrpSpPr>
        <p:grpSpPr>
          <a:xfrm>
            <a:off x="8817630" y="840681"/>
            <a:ext cx="3331749" cy="1338828"/>
            <a:chOff x="1204408" y="4980644"/>
            <a:chExt cx="3331749" cy="1338828"/>
          </a:xfrm>
        </p:grpSpPr>
        <p:sp>
          <p:nvSpPr>
            <p:cNvPr id="23" name="TextBox 22">
              <a:extLst>
                <a:ext uri="{FF2B5EF4-FFF2-40B4-BE49-F238E27FC236}">
                  <a16:creationId xmlns:a16="http://schemas.microsoft.com/office/drawing/2014/main" id="{86D66794-0DE4-44BC-A0C0-FEF80059239B}"/>
                </a:ext>
              </a:extLst>
            </p:cNvPr>
            <p:cNvSpPr txBox="1"/>
            <p:nvPr/>
          </p:nvSpPr>
          <p:spPr>
            <a:xfrm>
              <a:off x="1506160" y="4980644"/>
              <a:ext cx="3029997" cy="1338828"/>
            </a:xfrm>
            <a:prstGeom prst="rect">
              <a:avLst/>
            </a:prstGeom>
            <a:noFill/>
          </p:spPr>
          <p:txBody>
            <a:bodyPr wrap="none" rtlCol="0">
              <a:spAutoFit/>
            </a:bodyPr>
            <a:lstStyle/>
            <a:p>
              <a:pPr algn="l">
                <a:lnSpc>
                  <a:spcPct val="90000"/>
                </a:lnSpc>
              </a:pPr>
              <a:r>
                <a:rPr lang="en-US" dirty="0">
                  <a:latin typeface="+mn-lt"/>
                </a:rPr>
                <a:t>Original HVCM subsystem</a:t>
              </a:r>
            </a:p>
            <a:p>
              <a:pPr algn="l">
                <a:lnSpc>
                  <a:spcPct val="90000"/>
                </a:lnSpc>
              </a:pPr>
              <a:endParaRPr lang="en-US" dirty="0">
                <a:latin typeface="+mn-lt"/>
              </a:endParaRPr>
            </a:p>
            <a:p>
              <a:pPr algn="l">
                <a:lnSpc>
                  <a:spcPct val="90000"/>
                </a:lnSpc>
              </a:pPr>
              <a:r>
                <a:rPr lang="en-US" dirty="0">
                  <a:latin typeface="+mn-lt"/>
                </a:rPr>
                <a:t>AT-HVCM subsystem</a:t>
              </a:r>
            </a:p>
            <a:p>
              <a:pPr algn="l">
                <a:lnSpc>
                  <a:spcPct val="90000"/>
                </a:lnSpc>
              </a:pPr>
              <a:endParaRPr lang="en-US" dirty="0">
                <a:latin typeface="+mn-lt"/>
              </a:endParaRPr>
            </a:p>
            <a:p>
              <a:pPr algn="l">
                <a:lnSpc>
                  <a:spcPct val="90000"/>
                </a:lnSpc>
              </a:pPr>
              <a:r>
                <a:rPr lang="en-US" dirty="0">
                  <a:latin typeface="+mn-lt"/>
                </a:rPr>
                <a:t>Unique RFQ/DTL upgrade</a:t>
              </a:r>
            </a:p>
          </p:txBody>
        </p:sp>
        <p:sp>
          <p:nvSpPr>
            <p:cNvPr id="24" name="Rectangle: Rounded Corners 23">
              <a:extLst>
                <a:ext uri="{FF2B5EF4-FFF2-40B4-BE49-F238E27FC236}">
                  <a16:creationId xmlns:a16="http://schemas.microsoft.com/office/drawing/2014/main" id="{F9412936-5623-41C6-860A-27AFBAD000F8}"/>
                </a:ext>
              </a:extLst>
            </p:cNvPr>
            <p:cNvSpPr/>
            <p:nvPr/>
          </p:nvSpPr>
          <p:spPr>
            <a:xfrm>
              <a:off x="1204408" y="4980644"/>
              <a:ext cx="301752" cy="286300"/>
            </a:xfrm>
            <a:prstGeom prst="round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5" name="Rectangle: Rounded Corners 24">
              <a:extLst>
                <a:ext uri="{FF2B5EF4-FFF2-40B4-BE49-F238E27FC236}">
                  <a16:creationId xmlns:a16="http://schemas.microsoft.com/office/drawing/2014/main" id="{A8218C60-CC1E-4E50-9B5F-C5471CAAF892}"/>
                </a:ext>
              </a:extLst>
            </p:cNvPr>
            <p:cNvSpPr/>
            <p:nvPr/>
          </p:nvSpPr>
          <p:spPr>
            <a:xfrm>
              <a:off x="1204408" y="5500629"/>
              <a:ext cx="301752" cy="286300"/>
            </a:xfrm>
            <a:prstGeom prst="roundRect">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6" name="Rectangle: Rounded Corners 25">
              <a:extLst>
                <a:ext uri="{FF2B5EF4-FFF2-40B4-BE49-F238E27FC236}">
                  <a16:creationId xmlns:a16="http://schemas.microsoft.com/office/drawing/2014/main" id="{A4B69576-AB73-48B5-BED1-2AF5C0AA155C}"/>
                </a:ext>
              </a:extLst>
            </p:cNvPr>
            <p:cNvSpPr/>
            <p:nvPr/>
          </p:nvSpPr>
          <p:spPr>
            <a:xfrm>
              <a:off x="1204408" y="5991408"/>
              <a:ext cx="301752" cy="286300"/>
            </a:xfrm>
            <a:prstGeom prst="roundRect">
              <a:avLst/>
            </a:prstGeom>
            <a:noFill/>
            <a:ln w="38100">
              <a:solidFill>
                <a:srgbClr val="00B05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12" name="Group 11">
            <a:extLst>
              <a:ext uri="{FF2B5EF4-FFF2-40B4-BE49-F238E27FC236}">
                <a16:creationId xmlns:a16="http://schemas.microsoft.com/office/drawing/2014/main" id="{584D1DE7-CEF4-451D-81FB-45A92D3C6E51}"/>
              </a:ext>
            </a:extLst>
          </p:cNvPr>
          <p:cNvGrpSpPr/>
          <p:nvPr/>
        </p:nvGrpSpPr>
        <p:grpSpPr>
          <a:xfrm>
            <a:off x="324384" y="756381"/>
            <a:ext cx="4819086" cy="4710323"/>
            <a:chOff x="614651" y="561666"/>
            <a:chExt cx="4819086" cy="4710323"/>
          </a:xfrm>
        </p:grpSpPr>
        <p:pic>
          <p:nvPicPr>
            <p:cNvPr id="30" name="Picture 29">
              <a:extLst>
                <a:ext uri="{FF2B5EF4-FFF2-40B4-BE49-F238E27FC236}">
                  <a16:creationId xmlns:a16="http://schemas.microsoft.com/office/drawing/2014/main" id="{0279AC24-A29F-44AE-9FA6-094A0882544E}"/>
                </a:ext>
              </a:extLst>
            </p:cNvPr>
            <p:cNvPicPr>
              <a:picLocks noChangeAspect="1"/>
            </p:cNvPicPr>
            <p:nvPr/>
          </p:nvPicPr>
          <p:blipFill>
            <a:blip r:embed="rId3"/>
            <a:stretch>
              <a:fillRect/>
            </a:stretch>
          </p:blipFill>
          <p:spPr>
            <a:xfrm>
              <a:off x="739485" y="561666"/>
              <a:ext cx="4694252" cy="3970701"/>
            </a:xfrm>
            <a:prstGeom prst="rect">
              <a:avLst/>
            </a:prstGeom>
          </p:spPr>
        </p:pic>
        <p:sp>
          <p:nvSpPr>
            <p:cNvPr id="14" name="Rectangle: Rounded Corners 13">
              <a:extLst>
                <a:ext uri="{FF2B5EF4-FFF2-40B4-BE49-F238E27FC236}">
                  <a16:creationId xmlns:a16="http://schemas.microsoft.com/office/drawing/2014/main" id="{664B8ACB-83FD-4548-A020-E6F951668A16}"/>
                </a:ext>
              </a:extLst>
            </p:cNvPr>
            <p:cNvSpPr/>
            <p:nvPr/>
          </p:nvSpPr>
          <p:spPr>
            <a:xfrm>
              <a:off x="1449999" y="1874520"/>
              <a:ext cx="470241" cy="1453896"/>
            </a:xfrm>
            <a:prstGeom prst="roundRect">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Rectangle: Rounded Corners 14">
              <a:extLst>
                <a:ext uri="{FF2B5EF4-FFF2-40B4-BE49-F238E27FC236}">
                  <a16:creationId xmlns:a16="http://schemas.microsoft.com/office/drawing/2014/main" id="{AA4F9A38-4AD8-435A-A2D5-B9AFDBB2E454}"/>
                </a:ext>
              </a:extLst>
            </p:cNvPr>
            <p:cNvSpPr/>
            <p:nvPr/>
          </p:nvSpPr>
          <p:spPr>
            <a:xfrm rot="20195719">
              <a:off x="2641788" y="1995069"/>
              <a:ext cx="912369" cy="537888"/>
            </a:xfrm>
            <a:prstGeom prst="roundRect">
              <a:avLst/>
            </a:prstGeom>
            <a:noFill/>
            <a:ln w="38100">
              <a:solidFill>
                <a:srgbClr val="FFC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6" name="Rectangle: Rounded Corners 15">
              <a:extLst>
                <a:ext uri="{FF2B5EF4-FFF2-40B4-BE49-F238E27FC236}">
                  <a16:creationId xmlns:a16="http://schemas.microsoft.com/office/drawing/2014/main" id="{ED571B30-D66B-4013-9E09-C771110705BF}"/>
                </a:ext>
              </a:extLst>
            </p:cNvPr>
            <p:cNvSpPr/>
            <p:nvPr/>
          </p:nvSpPr>
          <p:spPr>
            <a:xfrm rot="20010124">
              <a:off x="3650242" y="2980627"/>
              <a:ext cx="713232" cy="407836"/>
            </a:xfrm>
            <a:prstGeom prst="round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7" name="Rectangle: Rounded Corners 16">
              <a:extLst>
                <a:ext uri="{FF2B5EF4-FFF2-40B4-BE49-F238E27FC236}">
                  <a16:creationId xmlns:a16="http://schemas.microsoft.com/office/drawing/2014/main" id="{33E55188-7505-48F2-A837-053443ED7BD1}"/>
                </a:ext>
              </a:extLst>
            </p:cNvPr>
            <p:cNvSpPr/>
            <p:nvPr/>
          </p:nvSpPr>
          <p:spPr>
            <a:xfrm rot="1612660">
              <a:off x="2759851" y="3195790"/>
              <a:ext cx="1379480" cy="926085"/>
            </a:xfrm>
            <a:prstGeom prst="round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29" name="Straight Arrow Connector 28">
              <a:extLst>
                <a:ext uri="{FF2B5EF4-FFF2-40B4-BE49-F238E27FC236}">
                  <a16:creationId xmlns:a16="http://schemas.microsoft.com/office/drawing/2014/main" id="{2D3B1954-3E5B-44A1-8E11-FA2840067559}"/>
                </a:ext>
              </a:extLst>
            </p:cNvPr>
            <p:cNvCxnSpPr>
              <a:cxnSpLocks/>
              <a:endCxn id="14" idx="2"/>
            </p:cNvCxnSpPr>
            <p:nvPr/>
          </p:nvCxnSpPr>
          <p:spPr>
            <a:xfrm flipH="1" flipV="1">
              <a:off x="1685120" y="3328416"/>
              <a:ext cx="6365" cy="1368417"/>
            </a:xfrm>
            <a:prstGeom prst="straightConnector1">
              <a:avLst/>
            </a:prstGeom>
            <a:ln w="28575">
              <a:solidFill>
                <a:srgbClr val="7030A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428844B-4326-4293-9EF5-370EC5B81FA6}"/>
                </a:ext>
              </a:extLst>
            </p:cNvPr>
            <p:cNvCxnSpPr>
              <a:cxnSpLocks/>
            </p:cNvCxnSpPr>
            <p:nvPr/>
          </p:nvCxnSpPr>
          <p:spPr>
            <a:xfrm flipV="1">
              <a:off x="1705605" y="2664604"/>
              <a:ext cx="1037532" cy="2032229"/>
            </a:xfrm>
            <a:prstGeom prst="straightConnector1">
              <a:avLst/>
            </a:prstGeom>
            <a:ln w="28575">
              <a:solidFill>
                <a:srgbClr val="7030A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A50F569-AFC5-4691-8CAE-88110A8566BC}"/>
                </a:ext>
              </a:extLst>
            </p:cNvPr>
            <p:cNvSpPr txBox="1"/>
            <p:nvPr/>
          </p:nvSpPr>
          <p:spPr>
            <a:xfrm>
              <a:off x="614651" y="4681058"/>
              <a:ext cx="2181908" cy="590931"/>
            </a:xfrm>
            <a:prstGeom prst="rect">
              <a:avLst/>
            </a:prstGeom>
            <a:noFill/>
            <a:ln>
              <a:solidFill>
                <a:srgbClr val="7030A0"/>
              </a:solidFill>
            </a:ln>
          </p:spPr>
          <p:txBody>
            <a:bodyPr wrap="square" rtlCol="0">
              <a:spAutoFit/>
            </a:bodyPr>
            <a:lstStyle/>
            <a:p>
              <a:pPr algn="ctr">
                <a:lnSpc>
                  <a:spcPct val="90000"/>
                </a:lnSpc>
              </a:pPr>
              <a:r>
                <a:rPr lang="en-US" dirty="0">
                  <a:latin typeface="+mn-lt"/>
                </a:rPr>
                <a:t>Minor variation for RFQ-Mod1</a:t>
              </a:r>
            </a:p>
          </p:txBody>
        </p:sp>
      </p:grpSp>
      <p:sp>
        <p:nvSpPr>
          <p:cNvPr id="18" name="TextBox 17">
            <a:extLst>
              <a:ext uri="{FF2B5EF4-FFF2-40B4-BE49-F238E27FC236}">
                <a16:creationId xmlns:a16="http://schemas.microsoft.com/office/drawing/2014/main" id="{202AA727-6C5E-402A-B378-F80F54D7B517}"/>
              </a:ext>
            </a:extLst>
          </p:cNvPr>
          <p:cNvSpPr txBox="1"/>
          <p:nvPr/>
        </p:nvSpPr>
        <p:spPr>
          <a:xfrm>
            <a:off x="4889634" y="1022152"/>
            <a:ext cx="3705726" cy="1837426"/>
          </a:xfrm>
          <a:prstGeom prst="rect">
            <a:avLst/>
          </a:prstGeom>
          <a:noFill/>
        </p:spPr>
        <p:txBody>
          <a:bodyPr wrap="square" rtlCol="0">
            <a:spAutoFit/>
          </a:bodyPr>
          <a:lstStyle/>
          <a:p>
            <a:pPr algn="l">
              <a:lnSpc>
                <a:spcPct val="90000"/>
              </a:lnSpc>
            </a:pPr>
            <a:r>
              <a:rPr lang="en-US" dirty="0">
                <a:latin typeface="+mn-lt"/>
              </a:rPr>
              <a:t>Mechanical systems impacted by RFQ-DTL modulator upgrades are the storage capacitor, switch plates, pulse transformers, resonant capacitor assy., rectifier assy. and the oil cooling loop.</a:t>
            </a:r>
          </a:p>
        </p:txBody>
      </p:sp>
      <p:sp>
        <p:nvSpPr>
          <p:cNvPr id="37" name="TextBox 36">
            <a:extLst>
              <a:ext uri="{FF2B5EF4-FFF2-40B4-BE49-F238E27FC236}">
                <a16:creationId xmlns:a16="http://schemas.microsoft.com/office/drawing/2014/main" id="{A72FE45A-4DFC-4997-ACE7-475D07AAE017}"/>
              </a:ext>
            </a:extLst>
          </p:cNvPr>
          <p:cNvSpPr txBox="1"/>
          <p:nvPr/>
        </p:nvSpPr>
        <p:spPr>
          <a:xfrm>
            <a:off x="6182776" y="3111543"/>
            <a:ext cx="2181908" cy="590931"/>
          </a:xfrm>
          <a:prstGeom prst="rect">
            <a:avLst/>
          </a:prstGeom>
          <a:noFill/>
          <a:ln>
            <a:solidFill>
              <a:srgbClr val="7030A0"/>
            </a:solidFill>
          </a:ln>
        </p:spPr>
        <p:txBody>
          <a:bodyPr wrap="square" rtlCol="0">
            <a:spAutoFit/>
          </a:bodyPr>
          <a:lstStyle/>
          <a:p>
            <a:pPr algn="ctr">
              <a:lnSpc>
                <a:spcPct val="90000"/>
              </a:lnSpc>
            </a:pPr>
            <a:r>
              <a:rPr lang="en-US" dirty="0">
                <a:latin typeface="+mn-lt"/>
              </a:rPr>
              <a:t>Major variation for RFQ-DTL</a:t>
            </a:r>
          </a:p>
        </p:txBody>
      </p:sp>
      <p:cxnSp>
        <p:nvCxnSpPr>
          <p:cNvPr id="38" name="Straight Arrow Connector 37">
            <a:extLst>
              <a:ext uri="{FF2B5EF4-FFF2-40B4-BE49-F238E27FC236}">
                <a16:creationId xmlns:a16="http://schemas.microsoft.com/office/drawing/2014/main" id="{DC39E9FC-2AA1-4D58-BDEB-DB6A30BFAE4B}"/>
              </a:ext>
            </a:extLst>
          </p:cNvPr>
          <p:cNvCxnSpPr>
            <a:cxnSpLocks/>
          </p:cNvCxnSpPr>
          <p:nvPr/>
        </p:nvCxnSpPr>
        <p:spPr>
          <a:xfrm flipH="1">
            <a:off x="6680977" y="3812012"/>
            <a:ext cx="61521" cy="1290791"/>
          </a:xfrm>
          <a:prstGeom prst="straightConnector1">
            <a:avLst/>
          </a:prstGeom>
          <a:ln w="28575">
            <a:solidFill>
              <a:srgbClr val="7030A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7566AA0-9F10-49B7-BC3B-F6CE2F13196F}"/>
              </a:ext>
            </a:extLst>
          </p:cNvPr>
          <p:cNvCxnSpPr>
            <a:cxnSpLocks/>
          </p:cNvCxnSpPr>
          <p:nvPr/>
        </p:nvCxnSpPr>
        <p:spPr>
          <a:xfrm flipH="1">
            <a:off x="6833739" y="3769466"/>
            <a:ext cx="342379" cy="2261439"/>
          </a:xfrm>
          <a:prstGeom prst="straightConnector1">
            <a:avLst/>
          </a:prstGeom>
          <a:ln w="28575">
            <a:solidFill>
              <a:srgbClr val="7030A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06096E8-4A41-4919-A69A-81EB722A060C}"/>
              </a:ext>
            </a:extLst>
          </p:cNvPr>
          <p:cNvCxnSpPr>
            <a:cxnSpLocks/>
          </p:cNvCxnSpPr>
          <p:nvPr/>
        </p:nvCxnSpPr>
        <p:spPr>
          <a:xfrm>
            <a:off x="7527054" y="3865714"/>
            <a:ext cx="240799" cy="1814632"/>
          </a:xfrm>
          <a:prstGeom prst="straightConnector1">
            <a:avLst/>
          </a:prstGeom>
          <a:ln w="28575">
            <a:solidFill>
              <a:srgbClr val="7030A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2EDD63D-316A-4BF6-A362-0368C4940CB2}"/>
              </a:ext>
            </a:extLst>
          </p:cNvPr>
          <p:cNvCxnSpPr>
            <a:cxnSpLocks/>
          </p:cNvCxnSpPr>
          <p:nvPr/>
        </p:nvCxnSpPr>
        <p:spPr>
          <a:xfrm>
            <a:off x="7807368" y="3865714"/>
            <a:ext cx="1225375" cy="1927242"/>
          </a:xfrm>
          <a:prstGeom prst="straightConnector1">
            <a:avLst/>
          </a:prstGeom>
          <a:ln w="28575">
            <a:solidFill>
              <a:srgbClr val="7030A0"/>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45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37500-B36C-44D4-B710-208E9D8BDFA0}"/>
              </a:ext>
            </a:extLst>
          </p:cNvPr>
          <p:cNvSpPr>
            <a:spLocks noGrp="1"/>
          </p:cNvSpPr>
          <p:nvPr>
            <p:ph type="title"/>
          </p:nvPr>
        </p:nvSpPr>
        <p:spPr>
          <a:xfrm>
            <a:off x="429767" y="109330"/>
            <a:ext cx="11430000" cy="377687"/>
          </a:xfrm>
        </p:spPr>
        <p:txBody>
          <a:bodyPr/>
          <a:lstStyle/>
          <a:p>
            <a:r>
              <a:rPr lang="en-US" dirty="0"/>
              <a:t>RFQ-DTL HVCM Scope</a:t>
            </a:r>
          </a:p>
        </p:txBody>
      </p:sp>
      <p:graphicFrame>
        <p:nvGraphicFramePr>
          <p:cNvPr id="10" name="Table 10">
            <a:extLst>
              <a:ext uri="{FF2B5EF4-FFF2-40B4-BE49-F238E27FC236}">
                <a16:creationId xmlns:a16="http://schemas.microsoft.com/office/drawing/2014/main" id="{F9FA05C0-6E57-42D6-A1C0-A051E089DF2C}"/>
              </a:ext>
            </a:extLst>
          </p:cNvPr>
          <p:cNvGraphicFramePr>
            <a:graphicFrameLocks noGrp="1"/>
          </p:cNvGraphicFramePr>
          <p:nvPr>
            <p:ph idx="1"/>
            <p:extLst>
              <p:ext uri="{D42A27DB-BD31-4B8C-83A1-F6EECF244321}">
                <p14:modId xmlns:p14="http://schemas.microsoft.com/office/powerpoint/2010/main" val="295394871"/>
              </p:ext>
            </p:extLst>
          </p:nvPr>
        </p:nvGraphicFramePr>
        <p:xfrm>
          <a:off x="447675" y="570051"/>
          <a:ext cx="11430000" cy="4820920"/>
        </p:xfrm>
        <a:graphic>
          <a:graphicData uri="http://schemas.openxmlformats.org/drawingml/2006/table">
            <a:tbl>
              <a:tblPr firstRow="1" bandRow="1">
                <a:tableStyleId>{5C22544A-7EE6-4342-B048-85BDC9FD1C3A}</a:tableStyleId>
              </a:tblPr>
              <a:tblGrid>
                <a:gridCol w="3810000">
                  <a:extLst>
                    <a:ext uri="{9D8B030D-6E8A-4147-A177-3AD203B41FA5}">
                      <a16:colId xmlns:a16="http://schemas.microsoft.com/office/drawing/2014/main" val="3118064093"/>
                    </a:ext>
                  </a:extLst>
                </a:gridCol>
                <a:gridCol w="3810000">
                  <a:extLst>
                    <a:ext uri="{9D8B030D-6E8A-4147-A177-3AD203B41FA5}">
                      <a16:colId xmlns:a16="http://schemas.microsoft.com/office/drawing/2014/main" val="2961700853"/>
                    </a:ext>
                  </a:extLst>
                </a:gridCol>
                <a:gridCol w="3810000">
                  <a:extLst>
                    <a:ext uri="{9D8B030D-6E8A-4147-A177-3AD203B41FA5}">
                      <a16:colId xmlns:a16="http://schemas.microsoft.com/office/drawing/2014/main" val="2292411293"/>
                    </a:ext>
                  </a:extLst>
                </a:gridCol>
              </a:tblGrid>
              <a:tr h="370840">
                <a:tc>
                  <a:txBody>
                    <a:bodyPr/>
                    <a:lstStyle/>
                    <a:p>
                      <a:r>
                        <a:rPr lang="en-US" dirty="0"/>
                        <a:t>Parameter</a:t>
                      </a:r>
                    </a:p>
                  </a:txBody>
                  <a:tcPr/>
                </a:tc>
                <a:tc>
                  <a:txBody>
                    <a:bodyPr/>
                    <a:lstStyle/>
                    <a:p>
                      <a:pPr algn="ctr"/>
                      <a:r>
                        <a:rPr lang="en-US" dirty="0"/>
                        <a:t>Value</a:t>
                      </a:r>
                    </a:p>
                  </a:txBody>
                  <a:tcPr/>
                </a:tc>
                <a:tc>
                  <a:txBody>
                    <a:bodyPr/>
                    <a:lstStyle/>
                    <a:p>
                      <a:pPr algn="r"/>
                      <a:r>
                        <a:rPr lang="en-US" dirty="0"/>
                        <a:t>Units</a:t>
                      </a:r>
                    </a:p>
                  </a:txBody>
                  <a:tcPr/>
                </a:tc>
                <a:extLst>
                  <a:ext uri="{0D108BD9-81ED-4DB2-BD59-A6C34878D82A}">
                    <a16:rowId xmlns:a16="http://schemas.microsoft.com/office/drawing/2014/main" val="2705278546"/>
                  </a:ext>
                </a:extLst>
              </a:tr>
              <a:tr h="370840">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Peak Voltage</a:t>
                      </a:r>
                    </a:p>
                  </a:txBody>
                  <a:tcPr marL="68580" marR="68580" marT="0" marB="0"/>
                </a:tc>
                <a:tc>
                  <a:txBody>
                    <a:bodyPr/>
                    <a:lstStyle/>
                    <a:p>
                      <a:pPr marL="0" marR="0" algn="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500165213"/>
                  </a:ext>
                </a:extLst>
              </a:tr>
              <a:tr h="370840">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RFQ-Mod1 </a:t>
                      </a:r>
                      <a:r>
                        <a:rPr lang="en-US" sz="1600" baseline="300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123</a:t>
                      </a:r>
                    </a:p>
                  </a:txBody>
                  <a:tcPr marL="68580" marR="68580" marT="0" marB="0"/>
                </a:tc>
                <a:tc>
                  <a:txBody>
                    <a:bodyPr/>
                    <a:lstStyle/>
                    <a:p>
                      <a:pPr marL="0" marR="0" algn="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kV</a:t>
                      </a:r>
                    </a:p>
                  </a:txBody>
                  <a:tcPr marL="68580" marR="68580" marT="0" marB="0"/>
                </a:tc>
                <a:extLst>
                  <a:ext uri="{0D108BD9-81ED-4DB2-BD59-A6C34878D82A}">
                    <a16:rowId xmlns:a16="http://schemas.microsoft.com/office/drawing/2014/main" val="2762283165"/>
                  </a:ext>
                </a:extLst>
              </a:tr>
              <a:tr h="370840">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DTL-Mod5 </a:t>
                      </a:r>
                      <a:r>
                        <a:rPr lang="en-US" sz="1600" baseline="30000" dirty="0">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128</a:t>
                      </a:r>
                    </a:p>
                  </a:txBody>
                  <a:tcPr marL="68580" marR="68580" marT="0" marB="0"/>
                </a:tc>
                <a:tc>
                  <a:txBody>
                    <a:bodyPr/>
                    <a:lstStyle/>
                    <a:p>
                      <a:pPr marL="0" marR="0" algn="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kV</a:t>
                      </a:r>
                    </a:p>
                  </a:txBody>
                  <a:tcPr marL="68580" marR="68580" marT="0" marB="0"/>
                </a:tc>
                <a:extLst>
                  <a:ext uri="{0D108BD9-81ED-4DB2-BD59-A6C34878D82A}">
                    <a16:rowId xmlns:a16="http://schemas.microsoft.com/office/drawing/2014/main" val="1660818450"/>
                  </a:ext>
                </a:extLst>
              </a:tr>
              <a:tr h="370840">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Peak Current</a:t>
                      </a:r>
                    </a:p>
                  </a:txBody>
                  <a:tcPr marL="68580" marR="68580" marT="0" marB="0"/>
                </a:tc>
                <a:tc>
                  <a:txBody>
                    <a:bodyPr/>
                    <a:lstStyle/>
                    <a:p>
                      <a:pPr marL="0" marR="0" algn="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1884856925"/>
                  </a:ext>
                </a:extLst>
              </a:tr>
              <a:tr h="370840">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RFQ-Mod1 </a:t>
                      </a:r>
                      <a:r>
                        <a:rPr lang="en-US" sz="1600" baseline="30000" dirty="0">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122</a:t>
                      </a:r>
                    </a:p>
                  </a:txBody>
                  <a:tcPr marL="68580" marR="68580" marT="0" marB="0"/>
                </a:tc>
                <a:tc>
                  <a:txBody>
                    <a:bodyPr/>
                    <a:lstStyle/>
                    <a:p>
                      <a:pPr marL="0" marR="0" algn="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a:t>
                      </a:r>
                    </a:p>
                  </a:txBody>
                  <a:tcPr marL="68580" marR="68580" marT="0" marB="0"/>
                </a:tc>
                <a:extLst>
                  <a:ext uri="{0D108BD9-81ED-4DB2-BD59-A6C34878D82A}">
                    <a16:rowId xmlns:a16="http://schemas.microsoft.com/office/drawing/2014/main" val="4121817543"/>
                  </a:ext>
                </a:extLst>
              </a:tr>
              <a:tr h="370840">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DTL-Mod5 </a:t>
                      </a:r>
                      <a:r>
                        <a:rPr lang="en-US" sz="1600" baseline="30000" dirty="0">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84</a:t>
                      </a:r>
                    </a:p>
                  </a:txBody>
                  <a:tcPr marL="68580" marR="68580" marT="0" marB="0"/>
                </a:tc>
                <a:tc>
                  <a:txBody>
                    <a:bodyPr/>
                    <a:lstStyle/>
                    <a:p>
                      <a:pPr marL="0" marR="0" algn="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a:t>
                      </a:r>
                    </a:p>
                  </a:txBody>
                  <a:tcPr marL="68580" marR="68580" marT="0" marB="0"/>
                </a:tc>
                <a:extLst>
                  <a:ext uri="{0D108BD9-81ED-4DB2-BD59-A6C34878D82A}">
                    <a16:rowId xmlns:a16="http://schemas.microsoft.com/office/drawing/2014/main" val="4050701393"/>
                  </a:ext>
                </a:extLst>
              </a:tr>
              <a:tr h="370840">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Allowable Klystron</a:t>
                      </a:r>
                    </a:p>
                  </a:txBody>
                  <a:tcPr marL="68580" marR="68580" marT="0" marB="0"/>
                </a:tc>
                <a:tc>
                  <a:txBody>
                    <a:bodyPr/>
                    <a:lstStyle/>
                    <a:p>
                      <a:pPr marL="0" marR="0" algn="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2087511234"/>
                  </a:ext>
                </a:extLst>
              </a:tr>
              <a:tr h="370840">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All</a:t>
                      </a:r>
                    </a:p>
                  </a:txBody>
                  <a:tcPr marL="68580" marR="68580" marT="0" marB="0"/>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CPI, e2v, Thales</a:t>
                      </a:r>
                    </a:p>
                  </a:txBody>
                  <a:tcPr marL="68580" marR="68580" marT="0" marB="0"/>
                </a:tc>
                <a:tc>
                  <a:txBody>
                    <a:bodyPr/>
                    <a:lstStyle/>
                    <a:p>
                      <a:pPr marL="0" marR="0" algn="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3804451486"/>
                  </a:ext>
                </a:extLst>
              </a:tr>
              <a:tr h="370840">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Pulse Width</a:t>
                      </a:r>
                    </a:p>
                  </a:txBody>
                  <a:tcPr marL="68580" marR="68580" marT="0" marB="0"/>
                </a:tc>
                <a:tc>
                  <a:txBody>
                    <a:bodyPr/>
                    <a:lstStyle/>
                    <a:p>
                      <a:pPr marL="0" marR="0" algn="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2479781468"/>
                  </a:ext>
                </a:extLst>
              </a:tr>
              <a:tr h="370840">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All</a:t>
                      </a:r>
                    </a:p>
                  </a:txBody>
                  <a:tcPr marL="68580" marR="68580" marT="0" marB="0"/>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1.5</a:t>
                      </a:r>
                    </a:p>
                  </a:txBody>
                  <a:tcPr marL="68580" marR="68580" marT="0" marB="0"/>
                </a:tc>
                <a:tc>
                  <a:txBody>
                    <a:bodyPr/>
                    <a:lstStyle/>
                    <a:p>
                      <a:pPr marL="0" marR="0" algn="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ms</a:t>
                      </a:r>
                    </a:p>
                  </a:txBody>
                  <a:tcPr marL="68580" marR="68580" marT="0" marB="0"/>
                </a:tc>
                <a:extLst>
                  <a:ext uri="{0D108BD9-81ED-4DB2-BD59-A6C34878D82A}">
                    <a16:rowId xmlns:a16="http://schemas.microsoft.com/office/drawing/2014/main" val="1351337951"/>
                  </a:ext>
                </a:extLst>
              </a:tr>
              <a:tr h="370840">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Repetition Frequency</a:t>
                      </a:r>
                    </a:p>
                  </a:txBody>
                  <a:tcPr marL="68580" marR="68580" marT="0" marB="0"/>
                </a:tc>
                <a:tc>
                  <a:txBody>
                    <a:bodyPr/>
                    <a:lstStyle/>
                    <a:p>
                      <a:pPr marL="0" marR="0" algn="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3815878047"/>
                  </a:ext>
                </a:extLst>
              </a:tr>
              <a:tr h="370840">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All</a:t>
                      </a:r>
                    </a:p>
                  </a:txBody>
                  <a:tcPr marL="68580" marR="68580" marT="0" marB="0"/>
                </a:tc>
                <a:tc>
                  <a:txBody>
                    <a:bodyPr/>
                    <a:lstStyle/>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60</a:t>
                      </a:r>
                    </a:p>
                  </a:txBody>
                  <a:tcPr marL="68580" marR="68580" marT="0" marB="0"/>
                </a:tc>
                <a:tc>
                  <a:txBody>
                    <a:bodyPr/>
                    <a:lstStyle/>
                    <a:p>
                      <a:pPr marL="0" marR="0" algn="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Hz</a:t>
                      </a:r>
                    </a:p>
                  </a:txBody>
                  <a:tcPr marL="68580" marR="68580" marT="0" marB="0"/>
                </a:tc>
                <a:extLst>
                  <a:ext uri="{0D108BD9-81ED-4DB2-BD59-A6C34878D82A}">
                    <a16:rowId xmlns:a16="http://schemas.microsoft.com/office/drawing/2014/main" val="3372585499"/>
                  </a:ext>
                </a:extLst>
              </a:tr>
            </a:tbl>
          </a:graphicData>
        </a:graphic>
      </p:graphicFrame>
      <p:sp>
        <p:nvSpPr>
          <p:cNvPr id="11" name="TextBox 10">
            <a:extLst>
              <a:ext uri="{FF2B5EF4-FFF2-40B4-BE49-F238E27FC236}">
                <a16:creationId xmlns:a16="http://schemas.microsoft.com/office/drawing/2014/main" id="{BF829E7F-150D-4F37-A12D-4504AFEE05A5}"/>
              </a:ext>
            </a:extLst>
          </p:cNvPr>
          <p:cNvSpPr txBox="1"/>
          <p:nvPr/>
        </p:nvSpPr>
        <p:spPr>
          <a:xfrm>
            <a:off x="447675" y="5844845"/>
            <a:ext cx="11412092" cy="327782"/>
          </a:xfrm>
          <a:prstGeom prst="rect">
            <a:avLst/>
          </a:prstGeom>
          <a:noFill/>
        </p:spPr>
        <p:txBody>
          <a:bodyPr wrap="square" rtlCol="0">
            <a:spAutoFit/>
          </a:bodyPr>
          <a:lstStyle/>
          <a:p>
            <a:pPr algn="l">
              <a:lnSpc>
                <a:spcPct val="90000"/>
              </a:lnSpc>
            </a:pPr>
            <a:r>
              <a:rPr lang="en-US" sz="1700" dirty="0">
                <a:latin typeface="+mn-lt"/>
              </a:rPr>
              <a:t>* 	Peak voltage or current allowing for 25 % RF power margin</a:t>
            </a:r>
          </a:p>
        </p:txBody>
      </p:sp>
    </p:spTree>
    <p:extLst>
      <p:ext uri="{BB962C8B-B14F-4D97-AF65-F5344CB8AC3E}">
        <p14:creationId xmlns:p14="http://schemas.microsoft.com/office/powerpoint/2010/main" val="2111585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B42ECCD-3BD7-4425-BDF2-FCB6398030FB}"/>
              </a:ext>
            </a:extLst>
          </p:cNvPr>
          <p:cNvPicPr>
            <a:picLocks noGrp="1" noChangeAspect="1"/>
          </p:cNvPicPr>
          <p:nvPr>
            <p:ph idx="1"/>
          </p:nvPr>
        </p:nvPicPr>
        <p:blipFill>
          <a:blip r:embed="rId2"/>
          <a:stretch>
            <a:fillRect/>
          </a:stretch>
        </p:blipFill>
        <p:spPr>
          <a:xfrm>
            <a:off x="2987515" y="1428647"/>
            <a:ext cx="6216970" cy="4000706"/>
          </a:xfrm>
          <a:prstGeom prst="rect">
            <a:avLst/>
          </a:prstGeom>
        </p:spPr>
      </p:pic>
      <p:sp>
        <p:nvSpPr>
          <p:cNvPr id="3" name="Title 2">
            <a:extLst>
              <a:ext uri="{FF2B5EF4-FFF2-40B4-BE49-F238E27FC236}">
                <a16:creationId xmlns:a16="http://schemas.microsoft.com/office/drawing/2014/main" id="{A17267BE-41BC-4877-8A57-CB21B797F1E1}"/>
              </a:ext>
            </a:extLst>
          </p:cNvPr>
          <p:cNvSpPr>
            <a:spLocks noGrp="1"/>
          </p:cNvSpPr>
          <p:nvPr>
            <p:ph type="title"/>
          </p:nvPr>
        </p:nvSpPr>
        <p:spPr/>
        <p:txBody>
          <a:bodyPr/>
          <a:lstStyle/>
          <a:p>
            <a:r>
              <a:rPr lang="en-US" dirty="0"/>
              <a:t>RFQ-DTL Modulator Layout</a:t>
            </a:r>
          </a:p>
        </p:txBody>
      </p:sp>
      <p:sp>
        <p:nvSpPr>
          <p:cNvPr id="2" name="TextBox 1">
            <a:extLst>
              <a:ext uri="{FF2B5EF4-FFF2-40B4-BE49-F238E27FC236}">
                <a16:creationId xmlns:a16="http://schemas.microsoft.com/office/drawing/2014/main" id="{65ACF165-5602-4CAA-A9B5-BB9E0E028E2A}"/>
              </a:ext>
            </a:extLst>
          </p:cNvPr>
          <p:cNvSpPr txBox="1"/>
          <p:nvPr/>
        </p:nvSpPr>
        <p:spPr>
          <a:xfrm>
            <a:off x="9630697" y="1873045"/>
            <a:ext cx="1460090" cy="840230"/>
          </a:xfrm>
          <a:prstGeom prst="rect">
            <a:avLst/>
          </a:prstGeom>
          <a:noFill/>
        </p:spPr>
        <p:txBody>
          <a:bodyPr wrap="square" rtlCol="0">
            <a:spAutoFit/>
          </a:bodyPr>
          <a:lstStyle/>
          <a:p>
            <a:pPr algn="l">
              <a:lnSpc>
                <a:spcPct val="90000"/>
              </a:lnSpc>
            </a:pPr>
            <a:r>
              <a:rPr lang="en-US" dirty="0">
                <a:latin typeface="+mn-lt"/>
              </a:rPr>
              <a:t>Storage capacitor assy.</a:t>
            </a:r>
          </a:p>
        </p:txBody>
      </p:sp>
      <p:sp>
        <p:nvSpPr>
          <p:cNvPr id="5" name="TextBox 4">
            <a:extLst>
              <a:ext uri="{FF2B5EF4-FFF2-40B4-BE49-F238E27FC236}">
                <a16:creationId xmlns:a16="http://schemas.microsoft.com/office/drawing/2014/main" id="{D81A4CC7-D6D1-4234-A9E0-D3C1E89CC8CF}"/>
              </a:ext>
            </a:extLst>
          </p:cNvPr>
          <p:cNvSpPr txBox="1"/>
          <p:nvPr/>
        </p:nvSpPr>
        <p:spPr>
          <a:xfrm>
            <a:off x="10118677" y="4063287"/>
            <a:ext cx="1460090" cy="590931"/>
          </a:xfrm>
          <a:prstGeom prst="rect">
            <a:avLst/>
          </a:prstGeom>
          <a:noFill/>
        </p:spPr>
        <p:txBody>
          <a:bodyPr wrap="square" rtlCol="0">
            <a:spAutoFit/>
          </a:bodyPr>
          <a:lstStyle/>
          <a:p>
            <a:pPr algn="l">
              <a:lnSpc>
                <a:spcPct val="90000"/>
              </a:lnSpc>
            </a:pPr>
            <a:r>
              <a:rPr lang="en-US" dirty="0">
                <a:latin typeface="+mn-lt"/>
              </a:rPr>
              <a:t>Safety enclosure</a:t>
            </a:r>
          </a:p>
        </p:txBody>
      </p:sp>
      <p:sp>
        <p:nvSpPr>
          <p:cNvPr id="6" name="TextBox 5">
            <a:extLst>
              <a:ext uri="{FF2B5EF4-FFF2-40B4-BE49-F238E27FC236}">
                <a16:creationId xmlns:a16="http://schemas.microsoft.com/office/drawing/2014/main" id="{227191CC-F665-4F5A-8C58-216488B3A5CB}"/>
              </a:ext>
            </a:extLst>
          </p:cNvPr>
          <p:cNvSpPr txBox="1"/>
          <p:nvPr/>
        </p:nvSpPr>
        <p:spPr>
          <a:xfrm>
            <a:off x="919316" y="3008885"/>
            <a:ext cx="1460090" cy="341632"/>
          </a:xfrm>
          <a:prstGeom prst="rect">
            <a:avLst/>
          </a:prstGeom>
          <a:noFill/>
        </p:spPr>
        <p:txBody>
          <a:bodyPr wrap="square" rtlCol="0">
            <a:spAutoFit/>
          </a:bodyPr>
          <a:lstStyle/>
          <a:p>
            <a:pPr algn="l">
              <a:lnSpc>
                <a:spcPct val="90000"/>
              </a:lnSpc>
            </a:pPr>
            <a:r>
              <a:rPr lang="en-US" dirty="0">
                <a:latin typeface="+mn-lt"/>
              </a:rPr>
              <a:t>HV oil tank</a:t>
            </a:r>
          </a:p>
        </p:txBody>
      </p:sp>
      <p:sp>
        <p:nvSpPr>
          <p:cNvPr id="7" name="TextBox 6">
            <a:extLst>
              <a:ext uri="{FF2B5EF4-FFF2-40B4-BE49-F238E27FC236}">
                <a16:creationId xmlns:a16="http://schemas.microsoft.com/office/drawing/2014/main" id="{56D605F2-DD25-4CF2-9228-63B1D26CD799}"/>
              </a:ext>
            </a:extLst>
          </p:cNvPr>
          <p:cNvSpPr txBox="1"/>
          <p:nvPr/>
        </p:nvSpPr>
        <p:spPr>
          <a:xfrm>
            <a:off x="2379406" y="1452930"/>
            <a:ext cx="1460090" cy="590931"/>
          </a:xfrm>
          <a:prstGeom prst="rect">
            <a:avLst/>
          </a:prstGeom>
          <a:noFill/>
        </p:spPr>
        <p:txBody>
          <a:bodyPr wrap="square" rtlCol="0">
            <a:spAutoFit/>
          </a:bodyPr>
          <a:lstStyle/>
          <a:p>
            <a:pPr algn="l">
              <a:lnSpc>
                <a:spcPct val="90000"/>
              </a:lnSpc>
            </a:pPr>
            <a:r>
              <a:rPr lang="en-US" dirty="0">
                <a:latin typeface="+mn-lt"/>
              </a:rPr>
              <a:t>IGBT switch plate assy.</a:t>
            </a:r>
          </a:p>
        </p:txBody>
      </p:sp>
      <p:sp>
        <p:nvSpPr>
          <p:cNvPr id="8" name="TextBox 7">
            <a:extLst>
              <a:ext uri="{FF2B5EF4-FFF2-40B4-BE49-F238E27FC236}">
                <a16:creationId xmlns:a16="http://schemas.microsoft.com/office/drawing/2014/main" id="{1EC5755E-A461-4DEB-AAA2-4CADECD9DF0D}"/>
              </a:ext>
            </a:extLst>
          </p:cNvPr>
          <p:cNvSpPr txBox="1"/>
          <p:nvPr/>
        </p:nvSpPr>
        <p:spPr>
          <a:xfrm>
            <a:off x="1106129" y="4881717"/>
            <a:ext cx="1577332" cy="590931"/>
          </a:xfrm>
          <a:prstGeom prst="rect">
            <a:avLst/>
          </a:prstGeom>
          <a:noFill/>
        </p:spPr>
        <p:txBody>
          <a:bodyPr wrap="square" rtlCol="0">
            <a:spAutoFit/>
          </a:bodyPr>
          <a:lstStyle/>
          <a:p>
            <a:pPr algn="l">
              <a:lnSpc>
                <a:spcPct val="90000"/>
              </a:lnSpc>
            </a:pPr>
            <a:r>
              <a:rPr lang="en-US" dirty="0">
                <a:latin typeface="+mn-lt"/>
              </a:rPr>
              <a:t>Output connectors</a:t>
            </a:r>
          </a:p>
        </p:txBody>
      </p:sp>
      <p:cxnSp>
        <p:nvCxnSpPr>
          <p:cNvPr id="9" name="Straight Arrow Connector 8">
            <a:extLst>
              <a:ext uri="{FF2B5EF4-FFF2-40B4-BE49-F238E27FC236}">
                <a16:creationId xmlns:a16="http://schemas.microsoft.com/office/drawing/2014/main" id="{FBF9E70D-3A9A-44B9-AE40-0B6C229AF31E}"/>
              </a:ext>
            </a:extLst>
          </p:cNvPr>
          <p:cNvCxnSpPr>
            <a:cxnSpLocks/>
          </p:cNvCxnSpPr>
          <p:nvPr/>
        </p:nvCxnSpPr>
        <p:spPr>
          <a:xfrm flipH="1">
            <a:off x="8672053" y="2462981"/>
            <a:ext cx="840657" cy="545904"/>
          </a:xfrm>
          <a:prstGeom prst="straightConnector1">
            <a:avLst/>
          </a:prstGeom>
          <a:ln w="2222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12F3DDA-E7AC-4EE9-B1EC-F37CFF06E3BB}"/>
              </a:ext>
            </a:extLst>
          </p:cNvPr>
          <p:cNvCxnSpPr>
            <a:cxnSpLocks/>
          </p:cNvCxnSpPr>
          <p:nvPr/>
        </p:nvCxnSpPr>
        <p:spPr>
          <a:xfrm flipH="1" flipV="1">
            <a:off x="8796130" y="4043219"/>
            <a:ext cx="1232453" cy="315533"/>
          </a:xfrm>
          <a:prstGeom prst="straightConnector1">
            <a:avLst/>
          </a:prstGeom>
          <a:ln w="2222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1BC1232-F4FC-4FC5-8729-5DAE2A4138E8}"/>
              </a:ext>
            </a:extLst>
          </p:cNvPr>
          <p:cNvCxnSpPr>
            <a:cxnSpLocks/>
          </p:cNvCxnSpPr>
          <p:nvPr/>
        </p:nvCxnSpPr>
        <p:spPr>
          <a:xfrm flipV="1">
            <a:off x="2521974" y="3599816"/>
            <a:ext cx="1519084" cy="1517875"/>
          </a:xfrm>
          <a:prstGeom prst="straightConnector1">
            <a:avLst/>
          </a:prstGeom>
          <a:ln w="2222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D149077-24F7-4319-95DD-7231AD1B4FB7}"/>
              </a:ext>
            </a:extLst>
          </p:cNvPr>
          <p:cNvCxnSpPr>
            <a:cxnSpLocks/>
            <a:stCxn id="6" idx="3"/>
          </p:cNvCxnSpPr>
          <p:nvPr/>
        </p:nvCxnSpPr>
        <p:spPr>
          <a:xfrm>
            <a:off x="2379406" y="3179701"/>
            <a:ext cx="938981" cy="420115"/>
          </a:xfrm>
          <a:prstGeom prst="straightConnector1">
            <a:avLst/>
          </a:prstGeom>
          <a:ln w="2222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4CF0FED-3501-4722-A3BC-DCB7F0D253C4}"/>
              </a:ext>
            </a:extLst>
          </p:cNvPr>
          <p:cNvCxnSpPr>
            <a:cxnSpLocks/>
          </p:cNvCxnSpPr>
          <p:nvPr/>
        </p:nvCxnSpPr>
        <p:spPr>
          <a:xfrm>
            <a:off x="3318387" y="2043861"/>
            <a:ext cx="2104951" cy="764045"/>
          </a:xfrm>
          <a:prstGeom prst="straightConnector1">
            <a:avLst/>
          </a:prstGeom>
          <a:ln w="2222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E7AA61D-FCD1-4D34-9DC2-21C42013FF59}"/>
              </a:ext>
            </a:extLst>
          </p:cNvPr>
          <p:cNvCxnSpPr>
            <a:cxnSpLocks/>
          </p:cNvCxnSpPr>
          <p:nvPr/>
        </p:nvCxnSpPr>
        <p:spPr>
          <a:xfrm flipH="1">
            <a:off x="6528621" y="1068496"/>
            <a:ext cx="218767" cy="1394485"/>
          </a:xfrm>
          <a:prstGeom prst="straightConnector1">
            <a:avLst/>
          </a:prstGeom>
          <a:ln w="2222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232A5AB-642D-4F51-ADFD-D5E1D4D60F63}"/>
              </a:ext>
            </a:extLst>
          </p:cNvPr>
          <p:cNvSpPr txBox="1"/>
          <p:nvPr/>
        </p:nvSpPr>
        <p:spPr>
          <a:xfrm>
            <a:off x="6312311" y="490351"/>
            <a:ext cx="1460090" cy="590931"/>
          </a:xfrm>
          <a:prstGeom prst="rect">
            <a:avLst/>
          </a:prstGeom>
          <a:noFill/>
        </p:spPr>
        <p:txBody>
          <a:bodyPr wrap="square" rtlCol="0">
            <a:spAutoFit/>
          </a:bodyPr>
          <a:lstStyle/>
          <a:p>
            <a:pPr algn="l">
              <a:lnSpc>
                <a:spcPct val="90000"/>
              </a:lnSpc>
            </a:pPr>
            <a:r>
              <a:rPr lang="en-US" dirty="0">
                <a:latin typeface="+mn-lt"/>
              </a:rPr>
              <a:t>Laminated bus assy.</a:t>
            </a:r>
          </a:p>
        </p:txBody>
      </p:sp>
      <p:sp>
        <p:nvSpPr>
          <p:cNvPr id="18" name="TextBox 17">
            <a:extLst>
              <a:ext uri="{FF2B5EF4-FFF2-40B4-BE49-F238E27FC236}">
                <a16:creationId xmlns:a16="http://schemas.microsoft.com/office/drawing/2014/main" id="{10C42850-314A-46E6-874D-82A5C19B0569}"/>
              </a:ext>
            </a:extLst>
          </p:cNvPr>
          <p:cNvSpPr txBox="1"/>
          <p:nvPr/>
        </p:nvSpPr>
        <p:spPr>
          <a:xfrm>
            <a:off x="7772401" y="5651054"/>
            <a:ext cx="1460090" cy="840230"/>
          </a:xfrm>
          <a:prstGeom prst="rect">
            <a:avLst/>
          </a:prstGeom>
          <a:noFill/>
        </p:spPr>
        <p:txBody>
          <a:bodyPr wrap="square" rtlCol="0">
            <a:spAutoFit/>
          </a:bodyPr>
          <a:lstStyle/>
          <a:p>
            <a:pPr algn="l">
              <a:lnSpc>
                <a:spcPct val="90000"/>
              </a:lnSpc>
            </a:pPr>
            <a:r>
              <a:rPr lang="en-US" dirty="0">
                <a:latin typeface="+mn-lt"/>
              </a:rPr>
              <a:t>Resonant capacitor assy.</a:t>
            </a:r>
          </a:p>
        </p:txBody>
      </p:sp>
      <p:sp>
        <p:nvSpPr>
          <p:cNvPr id="19" name="TextBox 18">
            <a:extLst>
              <a:ext uri="{FF2B5EF4-FFF2-40B4-BE49-F238E27FC236}">
                <a16:creationId xmlns:a16="http://schemas.microsoft.com/office/drawing/2014/main" id="{3D5F404C-B736-4D63-9C71-7D3300959C83}"/>
              </a:ext>
            </a:extLst>
          </p:cNvPr>
          <p:cNvSpPr txBox="1"/>
          <p:nvPr/>
        </p:nvSpPr>
        <p:spPr>
          <a:xfrm>
            <a:off x="5798576" y="5789504"/>
            <a:ext cx="1460090" cy="590931"/>
          </a:xfrm>
          <a:prstGeom prst="rect">
            <a:avLst/>
          </a:prstGeom>
          <a:noFill/>
        </p:spPr>
        <p:txBody>
          <a:bodyPr wrap="square" rtlCol="0">
            <a:spAutoFit/>
          </a:bodyPr>
          <a:lstStyle/>
          <a:p>
            <a:pPr algn="l">
              <a:lnSpc>
                <a:spcPct val="90000"/>
              </a:lnSpc>
            </a:pPr>
            <a:r>
              <a:rPr lang="en-US" dirty="0">
                <a:latin typeface="+mn-lt"/>
              </a:rPr>
              <a:t>Rectifier assy.</a:t>
            </a:r>
          </a:p>
        </p:txBody>
      </p:sp>
      <p:sp>
        <p:nvSpPr>
          <p:cNvPr id="21" name="TextBox 20">
            <a:extLst>
              <a:ext uri="{FF2B5EF4-FFF2-40B4-BE49-F238E27FC236}">
                <a16:creationId xmlns:a16="http://schemas.microsoft.com/office/drawing/2014/main" id="{A52906D6-ADA3-4E59-81F7-CAD4F2E8230A}"/>
              </a:ext>
            </a:extLst>
          </p:cNvPr>
          <p:cNvSpPr txBox="1"/>
          <p:nvPr/>
        </p:nvSpPr>
        <p:spPr>
          <a:xfrm>
            <a:off x="3351574" y="5624452"/>
            <a:ext cx="1460090" cy="590931"/>
          </a:xfrm>
          <a:prstGeom prst="rect">
            <a:avLst/>
          </a:prstGeom>
          <a:noFill/>
        </p:spPr>
        <p:txBody>
          <a:bodyPr wrap="square" rtlCol="0">
            <a:spAutoFit/>
          </a:bodyPr>
          <a:lstStyle/>
          <a:p>
            <a:pPr algn="l">
              <a:lnSpc>
                <a:spcPct val="90000"/>
              </a:lnSpc>
            </a:pPr>
            <a:r>
              <a:rPr lang="en-US" dirty="0">
                <a:latin typeface="+mn-lt"/>
              </a:rPr>
              <a:t>Pulse Transformer</a:t>
            </a:r>
          </a:p>
        </p:txBody>
      </p:sp>
      <p:cxnSp>
        <p:nvCxnSpPr>
          <p:cNvPr id="22" name="Straight Arrow Connector 21">
            <a:extLst>
              <a:ext uri="{FF2B5EF4-FFF2-40B4-BE49-F238E27FC236}">
                <a16:creationId xmlns:a16="http://schemas.microsoft.com/office/drawing/2014/main" id="{7537657B-DCCE-4CBA-899B-067062D5FBDE}"/>
              </a:ext>
            </a:extLst>
          </p:cNvPr>
          <p:cNvCxnSpPr>
            <a:cxnSpLocks/>
          </p:cNvCxnSpPr>
          <p:nvPr/>
        </p:nvCxnSpPr>
        <p:spPr>
          <a:xfrm flipH="1" flipV="1">
            <a:off x="7092264" y="4200986"/>
            <a:ext cx="1277654" cy="1450068"/>
          </a:xfrm>
          <a:prstGeom prst="straightConnector1">
            <a:avLst/>
          </a:prstGeom>
          <a:ln w="2222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738C307-6D78-49EF-83C9-055B6A0ED82F}"/>
              </a:ext>
            </a:extLst>
          </p:cNvPr>
          <p:cNvCxnSpPr>
            <a:cxnSpLocks/>
          </p:cNvCxnSpPr>
          <p:nvPr/>
        </p:nvCxnSpPr>
        <p:spPr>
          <a:xfrm flipV="1">
            <a:off x="6312311" y="4718903"/>
            <a:ext cx="325693" cy="969793"/>
          </a:xfrm>
          <a:prstGeom prst="straightConnector1">
            <a:avLst/>
          </a:prstGeom>
          <a:ln w="2222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571272D-B852-405A-9A06-A05026AD85CB}"/>
              </a:ext>
            </a:extLst>
          </p:cNvPr>
          <p:cNvCxnSpPr>
            <a:cxnSpLocks/>
          </p:cNvCxnSpPr>
          <p:nvPr/>
        </p:nvCxnSpPr>
        <p:spPr>
          <a:xfrm flipV="1">
            <a:off x="4467270" y="3792925"/>
            <a:ext cx="607405" cy="1983793"/>
          </a:xfrm>
          <a:prstGeom prst="straightConnector1">
            <a:avLst/>
          </a:prstGeom>
          <a:ln w="2222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2001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Rounded Corners 92">
            <a:extLst>
              <a:ext uri="{FF2B5EF4-FFF2-40B4-BE49-F238E27FC236}">
                <a16:creationId xmlns:a16="http://schemas.microsoft.com/office/drawing/2014/main" id="{D5A45B65-E788-4770-9974-2BF94AD80A2F}"/>
              </a:ext>
            </a:extLst>
          </p:cNvPr>
          <p:cNvSpPr/>
          <p:nvPr/>
        </p:nvSpPr>
        <p:spPr>
          <a:xfrm>
            <a:off x="4568844" y="2073349"/>
            <a:ext cx="1041991" cy="4510331"/>
          </a:xfrm>
          <a:prstGeom prst="roundRect">
            <a:avLst/>
          </a:prstGeom>
          <a:solidFill>
            <a:schemeClr val="accent1">
              <a:lumMod val="40000"/>
              <a:lumOff val="60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 name="Title 2">
            <a:extLst>
              <a:ext uri="{FF2B5EF4-FFF2-40B4-BE49-F238E27FC236}">
                <a16:creationId xmlns:a16="http://schemas.microsoft.com/office/drawing/2014/main" id="{A7B9513A-3C6A-4109-81EA-8632C778D02F}"/>
              </a:ext>
            </a:extLst>
          </p:cNvPr>
          <p:cNvSpPr>
            <a:spLocks noGrp="1"/>
          </p:cNvSpPr>
          <p:nvPr>
            <p:ph type="title"/>
          </p:nvPr>
        </p:nvSpPr>
        <p:spPr/>
        <p:txBody>
          <a:bodyPr/>
          <a:lstStyle/>
          <a:p>
            <a:r>
              <a:rPr lang="en-US" dirty="0"/>
              <a:t>Organization</a:t>
            </a:r>
          </a:p>
        </p:txBody>
      </p:sp>
      <p:pic>
        <p:nvPicPr>
          <p:cNvPr id="92" name="Picture 91">
            <a:extLst>
              <a:ext uri="{FF2B5EF4-FFF2-40B4-BE49-F238E27FC236}">
                <a16:creationId xmlns:a16="http://schemas.microsoft.com/office/drawing/2014/main" id="{6C9FCA1C-EB15-4226-8015-46A5C260513F}"/>
              </a:ext>
            </a:extLst>
          </p:cNvPr>
          <p:cNvPicPr>
            <a:picLocks noChangeAspect="1"/>
          </p:cNvPicPr>
          <p:nvPr/>
        </p:nvPicPr>
        <p:blipFill>
          <a:blip r:embed="rId2"/>
          <a:stretch>
            <a:fillRect/>
          </a:stretch>
        </p:blipFill>
        <p:spPr>
          <a:xfrm>
            <a:off x="70353" y="408170"/>
            <a:ext cx="9748349" cy="6041660"/>
          </a:xfrm>
          <a:prstGeom prst="rect">
            <a:avLst/>
          </a:prstGeom>
        </p:spPr>
      </p:pic>
      <p:grpSp>
        <p:nvGrpSpPr>
          <p:cNvPr id="6" name="Group 5">
            <a:extLst>
              <a:ext uri="{FF2B5EF4-FFF2-40B4-BE49-F238E27FC236}">
                <a16:creationId xmlns:a16="http://schemas.microsoft.com/office/drawing/2014/main" id="{495101DA-F73A-4058-A159-679EB95002CF}"/>
              </a:ext>
            </a:extLst>
          </p:cNvPr>
          <p:cNvGrpSpPr/>
          <p:nvPr/>
        </p:nvGrpSpPr>
        <p:grpSpPr>
          <a:xfrm>
            <a:off x="10239024" y="2247870"/>
            <a:ext cx="1519146" cy="2763941"/>
            <a:chOff x="10193868" y="1604859"/>
            <a:chExt cx="1519146" cy="2763941"/>
          </a:xfrm>
        </p:grpSpPr>
        <p:sp>
          <p:nvSpPr>
            <p:cNvPr id="5" name="Rectangle: Rounded Corners 4">
              <a:extLst>
                <a:ext uri="{FF2B5EF4-FFF2-40B4-BE49-F238E27FC236}">
                  <a16:creationId xmlns:a16="http://schemas.microsoft.com/office/drawing/2014/main" id="{807201AA-7314-4FB6-80BE-796F7864AD39}"/>
                </a:ext>
              </a:extLst>
            </p:cNvPr>
            <p:cNvSpPr/>
            <p:nvPr/>
          </p:nvSpPr>
          <p:spPr>
            <a:xfrm>
              <a:off x="10193868" y="1604859"/>
              <a:ext cx="1519146" cy="2763941"/>
            </a:xfrm>
            <a:prstGeom prst="roundRect">
              <a:avLst/>
            </a:prstGeom>
            <a:solidFill>
              <a:schemeClr val="accent1">
                <a:lumMod val="40000"/>
                <a:lumOff val="60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 name="TextBox 1">
              <a:extLst>
                <a:ext uri="{FF2B5EF4-FFF2-40B4-BE49-F238E27FC236}">
                  <a16:creationId xmlns:a16="http://schemas.microsoft.com/office/drawing/2014/main" id="{AA88B691-271B-43D8-8A88-61FDE1FC3DDB}"/>
                </a:ext>
              </a:extLst>
            </p:cNvPr>
            <p:cNvSpPr txBox="1"/>
            <p:nvPr/>
          </p:nvSpPr>
          <p:spPr>
            <a:xfrm>
              <a:off x="10272887" y="2287946"/>
              <a:ext cx="1332089" cy="424732"/>
            </a:xfrm>
            <a:prstGeom prst="rect">
              <a:avLst/>
            </a:prstGeom>
            <a:noFill/>
          </p:spPr>
          <p:txBody>
            <a:bodyPr wrap="square" rtlCol="0">
              <a:spAutoFit/>
            </a:bodyPr>
            <a:lstStyle/>
            <a:p>
              <a:pPr algn="l">
                <a:lnSpc>
                  <a:spcPct val="90000"/>
                </a:lnSpc>
              </a:pPr>
              <a:r>
                <a:rPr lang="en-US" sz="1200" dirty="0">
                  <a:latin typeface="+mn-lt"/>
                </a:rPr>
                <a:t>Engineering </a:t>
              </a:r>
            </a:p>
            <a:p>
              <a:pPr algn="l">
                <a:lnSpc>
                  <a:spcPct val="90000"/>
                </a:lnSpc>
              </a:pPr>
              <a:r>
                <a:rPr lang="en-US" sz="1200" dirty="0">
                  <a:latin typeface="+mn-lt"/>
                </a:rPr>
                <a:t>C. Pappas</a:t>
              </a:r>
            </a:p>
          </p:txBody>
        </p:sp>
        <p:sp>
          <p:nvSpPr>
            <p:cNvPr id="7" name="TextBox 6">
              <a:extLst>
                <a:ext uri="{FF2B5EF4-FFF2-40B4-BE49-F238E27FC236}">
                  <a16:creationId xmlns:a16="http://schemas.microsoft.com/office/drawing/2014/main" id="{9D1CC577-37A0-4B67-962E-34A54358988A}"/>
                </a:ext>
              </a:extLst>
            </p:cNvPr>
            <p:cNvSpPr txBox="1"/>
            <p:nvPr/>
          </p:nvSpPr>
          <p:spPr>
            <a:xfrm>
              <a:off x="10287396" y="2793890"/>
              <a:ext cx="1332089" cy="590931"/>
            </a:xfrm>
            <a:prstGeom prst="rect">
              <a:avLst/>
            </a:prstGeom>
            <a:noFill/>
          </p:spPr>
          <p:txBody>
            <a:bodyPr wrap="square" rtlCol="0">
              <a:spAutoFit/>
            </a:bodyPr>
            <a:lstStyle/>
            <a:p>
              <a:pPr algn="l">
                <a:lnSpc>
                  <a:spcPct val="90000"/>
                </a:lnSpc>
              </a:pPr>
              <a:r>
                <a:rPr lang="en-US" sz="1200" dirty="0">
                  <a:latin typeface="+mn-lt"/>
                </a:rPr>
                <a:t>Technicians </a:t>
              </a:r>
            </a:p>
            <a:p>
              <a:pPr algn="l">
                <a:lnSpc>
                  <a:spcPct val="90000"/>
                </a:lnSpc>
              </a:pPr>
              <a:r>
                <a:rPr lang="en-US" sz="1200" dirty="0">
                  <a:latin typeface="+mn-lt"/>
                </a:rPr>
                <a:t>A. Bullman</a:t>
              </a:r>
            </a:p>
            <a:p>
              <a:pPr algn="l">
                <a:lnSpc>
                  <a:spcPct val="90000"/>
                </a:lnSpc>
              </a:pPr>
              <a:r>
                <a:rPr lang="en-US" sz="1200" dirty="0">
                  <a:latin typeface="+mn-lt"/>
                </a:rPr>
                <a:t>J. Singleton</a:t>
              </a:r>
            </a:p>
          </p:txBody>
        </p:sp>
        <p:sp>
          <p:nvSpPr>
            <p:cNvPr id="8" name="TextBox 7">
              <a:extLst>
                <a:ext uri="{FF2B5EF4-FFF2-40B4-BE49-F238E27FC236}">
                  <a16:creationId xmlns:a16="http://schemas.microsoft.com/office/drawing/2014/main" id="{8140394A-7F0D-4845-B943-EB514B9765C3}"/>
                </a:ext>
              </a:extLst>
            </p:cNvPr>
            <p:cNvSpPr txBox="1"/>
            <p:nvPr/>
          </p:nvSpPr>
          <p:spPr>
            <a:xfrm>
              <a:off x="10272888" y="3493734"/>
              <a:ext cx="1332089" cy="590931"/>
            </a:xfrm>
            <a:prstGeom prst="rect">
              <a:avLst/>
            </a:prstGeom>
            <a:noFill/>
          </p:spPr>
          <p:txBody>
            <a:bodyPr wrap="square" rtlCol="0">
              <a:spAutoFit/>
            </a:bodyPr>
            <a:lstStyle/>
            <a:p>
              <a:pPr algn="l">
                <a:lnSpc>
                  <a:spcPct val="90000"/>
                </a:lnSpc>
              </a:pPr>
              <a:r>
                <a:rPr lang="en-US" sz="1200" dirty="0">
                  <a:latin typeface="+mn-lt"/>
                </a:rPr>
                <a:t>Designer/</a:t>
              </a:r>
            </a:p>
            <a:p>
              <a:pPr algn="l">
                <a:lnSpc>
                  <a:spcPct val="90000"/>
                </a:lnSpc>
              </a:pPr>
              <a:r>
                <a:rPr lang="en-US" sz="1200" dirty="0">
                  <a:latin typeface="+mn-lt"/>
                </a:rPr>
                <a:t>Contractor </a:t>
              </a:r>
            </a:p>
            <a:p>
              <a:pPr algn="l">
                <a:lnSpc>
                  <a:spcPct val="90000"/>
                </a:lnSpc>
              </a:pPr>
              <a:r>
                <a:rPr lang="en-US" sz="1200" dirty="0">
                  <a:latin typeface="+mn-lt"/>
                </a:rPr>
                <a:t>S. Roy</a:t>
              </a:r>
            </a:p>
          </p:txBody>
        </p:sp>
        <p:sp>
          <p:nvSpPr>
            <p:cNvPr id="9" name="TextBox 8">
              <a:extLst>
                <a:ext uri="{FF2B5EF4-FFF2-40B4-BE49-F238E27FC236}">
                  <a16:creationId xmlns:a16="http://schemas.microsoft.com/office/drawing/2014/main" id="{F2C9B9E7-3F6B-4785-857B-6AE35F2108D2}"/>
                </a:ext>
              </a:extLst>
            </p:cNvPr>
            <p:cNvSpPr txBox="1"/>
            <p:nvPr/>
          </p:nvSpPr>
          <p:spPr>
            <a:xfrm>
              <a:off x="10287395" y="1778888"/>
              <a:ext cx="1332089" cy="286232"/>
            </a:xfrm>
            <a:prstGeom prst="rect">
              <a:avLst/>
            </a:prstGeom>
            <a:noFill/>
          </p:spPr>
          <p:txBody>
            <a:bodyPr wrap="square" rtlCol="0">
              <a:spAutoFit/>
            </a:bodyPr>
            <a:lstStyle/>
            <a:p>
              <a:pPr algn="l">
                <a:lnSpc>
                  <a:spcPct val="90000"/>
                </a:lnSpc>
              </a:pPr>
              <a:r>
                <a:rPr lang="en-US" sz="1400" b="1" dirty="0">
                  <a:latin typeface="+mn-lt"/>
                </a:rPr>
                <a:t>P3.5 Team</a:t>
              </a:r>
            </a:p>
          </p:txBody>
        </p:sp>
      </p:grpSp>
      <p:sp>
        <p:nvSpPr>
          <p:cNvPr id="12" name="Rectangle: Rounded Corners 15">
            <a:extLst>
              <a:ext uri="{FF2B5EF4-FFF2-40B4-BE49-F238E27FC236}">
                <a16:creationId xmlns:a16="http://schemas.microsoft.com/office/drawing/2014/main" id="{A4A6D5DA-3F93-4CBB-A141-41BDD166362A}"/>
              </a:ext>
            </a:extLst>
          </p:cNvPr>
          <p:cNvSpPr/>
          <p:nvPr/>
        </p:nvSpPr>
        <p:spPr>
          <a:xfrm>
            <a:off x="10029096" y="188261"/>
            <a:ext cx="1830671"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5</a:t>
            </a:r>
            <a:endParaRPr lang="en-US" b="1" dirty="0">
              <a:solidFill>
                <a:schemeClr val="bg1"/>
              </a:solidFill>
            </a:endParaRPr>
          </a:p>
        </p:txBody>
      </p:sp>
    </p:spTree>
    <p:extLst>
      <p:ext uri="{BB962C8B-B14F-4D97-AF65-F5344CB8AC3E}">
        <p14:creationId xmlns:p14="http://schemas.microsoft.com/office/powerpoint/2010/main" val="155363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62396"/>
            <a:ext cx="11430000" cy="594552"/>
          </a:xfrm>
        </p:spPr>
        <p:txBody>
          <a:bodyPr/>
          <a:lstStyle/>
          <a:p>
            <a:r>
              <a:rPr lang="en-US" dirty="0"/>
              <a:t>12-Month Look-Ahead from CD2/3</a:t>
            </a:r>
          </a:p>
        </p:txBody>
      </p:sp>
      <p:sp>
        <p:nvSpPr>
          <p:cNvPr id="3" name="Content Placeholder 2"/>
          <p:cNvSpPr>
            <a:spLocks noGrp="1"/>
          </p:cNvSpPr>
          <p:nvPr>
            <p:ph idx="1"/>
          </p:nvPr>
        </p:nvSpPr>
        <p:spPr>
          <a:xfrm>
            <a:off x="216692" y="857268"/>
            <a:ext cx="6033896" cy="6000732"/>
          </a:xfrm>
        </p:spPr>
        <p:txBody>
          <a:bodyPr/>
          <a:lstStyle/>
          <a:p>
            <a:r>
              <a:rPr lang="en-US" sz="2400" dirty="0"/>
              <a:t>CD 2/3 was combined with the new SCL HVCMs. Only first two bullets apply to the RFQ-DTL upgrade.</a:t>
            </a:r>
          </a:p>
          <a:p>
            <a:pPr lvl="1"/>
            <a:r>
              <a:rPr lang="en-US" dirty="0"/>
              <a:t>Complete prototype testing of RFQ/DTL modulator upgrade</a:t>
            </a:r>
          </a:p>
          <a:p>
            <a:pPr lvl="1"/>
            <a:r>
              <a:rPr lang="en-US" dirty="0"/>
              <a:t>Begin procurement of RFQ/DTL upgrade components &amp; assemblies</a:t>
            </a:r>
          </a:p>
        </p:txBody>
      </p:sp>
      <p:sp>
        <p:nvSpPr>
          <p:cNvPr id="7" name="Rectangle: Rounded Corners 6">
            <a:extLst>
              <a:ext uri="{FF2B5EF4-FFF2-40B4-BE49-F238E27FC236}">
                <a16:creationId xmlns:a16="http://schemas.microsoft.com/office/drawing/2014/main" id="{7307627D-3B40-4A13-B375-63B60E48B47A}"/>
              </a:ext>
            </a:extLst>
          </p:cNvPr>
          <p:cNvSpPr/>
          <p:nvPr/>
        </p:nvSpPr>
        <p:spPr>
          <a:xfrm>
            <a:off x="10025983" y="25223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1, 2</a:t>
            </a:r>
            <a:endParaRPr lang="en-US" b="1" dirty="0">
              <a:solidFill>
                <a:schemeClr val="bg1"/>
              </a:solidFill>
            </a:endParaRPr>
          </a:p>
        </p:txBody>
      </p:sp>
      <p:sp>
        <p:nvSpPr>
          <p:cNvPr id="8" name="Content Placeholder 2">
            <a:extLst>
              <a:ext uri="{FF2B5EF4-FFF2-40B4-BE49-F238E27FC236}">
                <a16:creationId xmlns:a16="http://schemas.microsoft.com/office/drawing/2014/main" id="{CD3C7ADF-F132-4E84-A8F0-3B0E59894169}"/>
              </a:ext>
            </a:extLst>
          </p:cNvPr>
          <p:cNvSpPr txBox="1">
            <a:spLocks/>
          </p:cNvSpPr>
          <p:nvPr/>
        </p:nvSpPr>
        <p:spPr bwMode="auto">
          <a:xfrm>
            <a:off x="5992357" y="855705"/>
            <a:ext cx="6096001" cy="57323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Prototype was fabricated and tested at full power for the DTL configuration. </a:t>
            </a:r>
          </a:p>
          <a:p>
            <a:pPr lvl="1"/>
            <a:r>
              <a:rPr lang="en-US" sz="2000" dirty="0"/>
              <a:t>Awaiting 3 MW klystrons for RFQ testing.</a:t>
            </a:r>
          </a:p>
          <a:p>
            <a:pPr lvl="1"/>
            <a:r>
              <a:rPr lang="en-US" sz="2000" dirty="0"/>
              <a:t>Testing with resistive load, and circuit modeling indicate transformer does not meet spec and will prevent full peak power for RFQ-Mod1.</a:t>
            </a:r>
          </a:p>
          <a:p>
            <a:r>
              <a:rPr lang="en-US" sz="2400" dirty="0"/>
              <a:t>Electrical design of new transformer secondary baskets and an optional series choke complete.</a:t>
            </a:r>
          </a:p>
          <a:p>
            <a:r>
              <a:rPr lang="en-US" sz="2400" dirty="0"/>
              <a:t>Procurement of production components has begun.</a:t>
            </a:r>
          </a:p>
          <a:p>
            <a:endParaRPr lang="en-US" sz="2400" dirty="0"/>
          </a:p>
          <a:p>
            <a:pPr marL="0" indent="0">
              <a:buNone/>
            </a:pPr>
            <a:endParaRPr lang="en-US" strike="sngStrike" dirty="0"/>
          </a:p>
        </p:txBody>
      </p:sp>
    </p:spTree>
    <p:extLst>
      <p:ext uri="{BB962C8B-B14F-4D97-AF65-F5344CB8AC3E}">
        <p14:creationId xmlns:p14="http://schemas.microsoft.com/office/powerpoint/2010/main" val="552579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4EFE-202C-4AD9-AD1E-DBD588E9CEB6}"/>
              </a:ext>
            </a:extLst>
          </p:cNvPr>
          <p:cNvSpPr>
            <a:spLocks noGrp="1"/>
          </p:cNvSpPr>
          <p:nvPr>
            <p:ph type="title"/>
          </p:nvPr>
        </p:nvSpPr>
        <p:spPr>
          <a:xfrm>
            <a:off x="429767" y="0"/>
            <a:ext cx="11430000" cy="978729"/>
          </a:xfrm>
        </p:spPr>
        <p:txBody>
          <a:bodyPr/>
          <a:lstStyle/>
          <a:p>
            <a:r>
              <a:rPr lang="en-US" dirty="0"/>
              <a:t>RFQ-DTL HVCM Prototype Assembly</a:t>
            </a:r>
            <a:br>
              <a:rPr lang="en-US" dirty="0">
                <a:solidFill>
                  <a:srgbClr val="FF0000"/>
                </a:solidFill>
              </a:rPr>
            </a:br>
            <a:endParaRPr lang="en-US" dirty="0"/>
          </a:p>
        </p:txBody>
      </p:sp>
      <p:pic>
        <p:nvPicPr>
          <p:cNvPr id="5" name="Picture 4">
            <a:extLst>
              <a:ext uri="{FF2B5EF4-FFF2-40B4-BE49-F238E27FC236}">
                <a16:creationId xmlns:a16="http://schemas.microsoft.com/office/drawing/2014/main" id="{5C7C0BAE-37BD-49EE-AB01-87952341390A}"/>
              </a:ext>
            </a:extLst>
          </p:cNvPr>
          <p:cNvPicPr>
            <a:picLocks noChangeAspect="1"/>
          </p:cNvPicPr>
          <p:nvPr/>
        </p:nvPicPr>
        <p:blipFill>
          <a:blip r:embed="rId2"/>
          <a:stretch>
            <a:fillRect/>
          </a:stretch>
        </p:blipFill>
        <p:spPr>
          <a:xfrm>
            <a:off x="429767" y="1022412"/>
            <a:ext cx="3228748" cy="2406588"/>
          </a:xfrm>
          <a:prstGeom prst="rect">
            <a:avLst/>
          </a:prstGeom>
        </p:spPr>
      </p:pic>
      <p:pic>
        <p:nvPicPr>
          <p:cNvPr id="7" name="Picture 6">
            <a:extLst>
              <a:ext uri="{FF2B5EF4-FFF2-40B4-BE49-F238E27FC236}">
                <a16:creationId xmlns:a16="http://schemas.microsoft.com/office/drawing/2014/main" id="{074CA98D-8005-40F5-92A2-92E2CC05BCC1}"/>
              </a:ext>
            </a:extLst>
          </p:cNvPr>
          <p:cNvPicPr>
            <a:picLocks noChangeAspect="1"/>
          </p:cNvPicPr>
          <p:nvPr/>
        </p:nvPicPr>
        <p:blipFill>
          <a:blip r:embed="rId3"/>
          <a:stretch>
            <a:fillRect/>
          </a:stretch>
        </p:blipFill>
        <p:spPr>
          <a:xfrm>
            <a:off x="7118570" y="1022412"/>
            <a:ext cx="2829833" cy="2406588"/>
          </a:xfrm>
          <a:prstGeom prst="rect">
            <a:avLst/>
          </a:prstGeom>
        </p:spPr>
      </p:pic>
      <p:pic>
        <p:nvPicPr>
          <p:cNvPr id="9" name="Picture 8">
            <a:extLst>
              <a:ext uri="{FF2B5EF4-FFF2-40B4-BE49-F238E27FC236}">
                <a16:creationId xmlns:a16="http://schemas.microsoft.com/office/drawing/2014/main" id="{96475BAF-AAEF-4C16-AADC-6E04B5DA017A}"/>
              </a:ext>
            </a:extLst>
          </p:cNvPr>
          <p:cNvPicPr>
            <a:picLocks noChangeAspect="1"/>
          </p:cNvPicPr>
          <p:nvPr/>
        </p:nvPicPr>
        <p:blipFill>
          <a:blip r:embed="rId4"/>
          <a:stretch>
            <a:fillRect/>
          </a:stretch>
        </p:blipFill>
        <p:spPr>
          <a:xfrm>
            <a:off x="10218781" y="1022412"/>
            <a:ext cx="1881269" cy="2406588"/>
          </a:xfrm>
          <a:prstGeom prst="rect">
            <a:avLst/>
          </a:prstGeom>
        </p:spPr>
      </p:pic>
      <p:sp>
        <p:nvSpPr>
          <p:cNvPr id="3" name="TextBox 2">
            <a:extLst>
              <a:ext uri="{FF2B5EF4-FFF2-40B4-BE49-F238E27FC236}">
                <a16:creationId xmlns:a16="http://schemas.microsoft.com/office/drawing/2014/main" id="{80A7C5B7-52AA-42E2-95B6-ED7DB04D6D4E}"/>
              </a:ext>
            </a:extLst>
          </p:cNvPr>
          <p:cNvSpPr txBox="1"/>
          <p:nvPr/>
        </p:nvSpPr>
        <p:spPr>
          <a:xfrm>
            <a:off x="4591127" y="2609653"/>
            <a:ext cx="2527443" cy="590931"/>
          </a:xfrm>
          <a:prstGeom prst="rect">
            <a:avLst/>
          </a:prstGeom>
          <a:noFill/>
        </p:spPr>
        <p:txBody>
          <a:bodyPr wrap="square" rtlCol="0">
            <a:spAutoFit/>
          </a:bodyPr>
          <a:lstStyle/>
          <a:p>
            <a:pPr algn="l">
              <a:lnSpc>
                <a:spcPct val="90000"/>
              </a:lnSpc>
            </a:pPr>
            <a:r>
              <a:rPr lang="en-US" dirty="0">
                <a:latin typeface="+mn-lt"/>
              </a:rPr>
              <a:t>Resonant Capacitor Assembly</a:t>
            </a:r>
          </a:p>
        </p:txBody>
      </p:sp>
      <p:sp>
        <p:nvSpPr>
          <p:cNvPr id="10" name="TextBox 9">
            <a:extLst>
              <a:ext uri="{FF2B5EF4-FFF2-40B4-BE49-F238E27FC236}">
                <a16:creationId xmlns:a16="http://schemas.microsoft.com/office/drawing/2014/main" id="{8F3D98F3-3299-40C6-91BC-D18C57625BC0}"/>
              </a:ext>
            </a:extLst>
          </p:cNvPr>
          <p:cNvSpPr txBox="1"/>
          <p:nvPr/>
        </p:nvSpPr>
        <p:spPr>
          <a:xfrm>
            <a:off x="3775754" y="1092279"/>
            <a:ext cx="2829833" cy="341632"/>
          </a:xfrm>
          <a:prstGeom prst="rect">
            <a:avLst/>
          </a:prstGeom>
          <a:noFill/>
        </p:spPr>
        <p:txBody>
          <a:bodyPr wrap="square">
            <a:spAutoFit/>
          </a:bodyPr>
          <a:lstStyle/>
          <a:p>
            <a:pPr algn="l">
              <a:lnSpc>
                <a:spcPct val="90000"/>
              </a:lnSpc>
            </a:pPr>
            <a:r>
              <a:rPr lang="en-US" dirty="0">
                <a:latin typeface="+mn-lt"/>
              </a:rPr>
              <a:t>Rectifier Assembly</a:t>
            </a:r>
          </a:p>
        </p:txBody>
      </p:sp>
      <p:sp>
        <p:nvSpPr>
          <p:cNvPr id="12" name="TextBox 11">
            <a:extLst>
              <a:ext uri="{FF2B5EF4-FFF2-40B4-BE49-F238E27FC236}">
                <a16:creationId xmlns:a16="http://schemas.microsoft.com/office/drawing/2014/main" id="{80113C7E-F610-4726-93D9-9672A930432E}"/>
              </a:ext>
            </a:extLst>
          </p:cNvPr>
          <p:cNvSpPr txBox="1"/>
          <p:nvPr/>
        </p:nvSpPr>
        <p:spPr>
          <a:xfrm>
            <a:off x="10088900" y="387798"/>
            <a:ext cx="2141030" cy="590931"/>
          </a:xfrm>
          <a:prstGeom prst="rect">
            <a:avLst/>
          </a:prstGeom>
          <a:noFill/>
        </p:spPr>
        <p:txBody>
          <a:bodyPr wrap="square">
            <a:spAutoFit/>
          </a:bodyPr>
          <a:lstStyle/>
          <a:p>
            <a:pPr algn="l">
              <a:lnSpc>
                <a:spcPct val="90000"/>
              </a:lnSpc>
            </a:pPr>
            <a:r>
              <a:rPr lang="en-US" dirty="0">
                <a:latin typeface="+mn-lt"/>
              </a:rPr>
              <a:t>Pulse Transformer Assembly</a:t>
            </a:r>
          </a:p>
        </p:txBody>
      </p:sp>
      <p:sp>
        <p:nvSpPr>
          <p:cNvPr id="13" name="TextBox 12">
            <a:extLst>
              <a:ext uri="{FF2B5EF4-FFF2-40B4-BE49-F238E27FC236}">
                <a16:creationId xmlns:a16="http://schemas.microsoft.com/office/drawing/2014/main" id="{5CEB4E0C-9F78-4283-8CCA-711CFCA430DF}"/>
              </a:ext>
            </a:extLst>
          </p:cNvPr>
          <p:cNvSpPr txBox="1"/>
          <p:nvPr/>
        </p:nvSpPr>
        <p:spPr>
          <a:xfrm>
            <a:off x="10047506" y="5023932"/>
            <a:ext cx="2141031" cy="1089529"/>
          </a:xfrm>
          <a:prstGeom prst="rect">
            <a:avLst/>
          </a:prstGeom>
          <a:noFill/>
        </p:spPr>
        <p:txBody>
          <a:bodyPr wrap="square">
            <a:spAutoFit/>
          </a:bodyPr>
          <a:lstStyle/>
          <a:p>
            <a:pPr algn="l">
              <a:lnSpc>
                <a:spcPct val="90000"/>
              </a:lnSpc>
            </a:pPr>
            <a:r>
              <a:rPr lang="en-US" dirty="0">
                <a:latin typeface="+mn-lt"/>
              </a:rPr>
              <a:t>High Voltage Oil Basket Assembly, ready to drop into HV tank</a:t>
            </a:r>
          </a:p>
        </p:txBody>
      </p:sp>
      <p:pic>
        <p:nvPicPr>
          <p:cNvPr id="6" name="Picture 5">
            <a:extLst>
              <a:ext uri="{FF2B5EF4-FFF2-40B4-BE49-F238E27FC236}">
                <a16:creationId xmlns:a16="http://schemas.microsoft.com/office/drawing/2014/main" id="{8A882BBD-4500-47D1-9954-9DEF0A88D89C}"/>
              </a:ext>
            </a:extLst>
          </p:cNvPr>
          <p:cNvPicPr>
            <a:picLocks noChangeAspect="1"/>
          </p:cNvPicPr>
          <p:nvPr/>
        </p:nvPicPr>
        <p:blipFill>
          <a:blip r:embed="rId5"/>
          <a:stretch>
            <a:fillRect/>
          </a:stretch>
        </p:blipFill>
        <p:spPr>
          <a:xfrm>
            <a:off x="399585" y="3797172"/>
            <a:ext cx="4963914" cy="2594433"/>
          </a:xfrm>
          <a:prstGeom prst="rect">
            <a:avLst/>
          </a:prstGeom>
        </p:spPr>
      </p:pic>
      <p:pic>
        <p:nvPicPr>
          <p:cNvPr id="14" name="Picture 13">
            <a:extLst>
              <a:ext uri="{FF2B5EF4-FFF2-40B4-BE49-F238E27FC236}">
                <a16:creationId xmlns:a16="http://schemas.microsoft.com/office/drawing/2014/main" id="{6D9CEC21-FCA5-4F68-8D18-A2AAD8BBCB7A}"/>
              </a:ext>
            </a:extLst>
          </p:cNvPr>
          <p:cNvPicPr>
            <a:picLocks noChangeAspect="1"/>
          </p:cNvPicPr>
          <p:nvPr/>
        </p:nvPicPr>
        <p:blipFill>
          <a:blip r:embed="rId6"/>
          <a:stretch>
            <a:fillRect/>
          </a:stretch>
        </p:blipFill>
        <p:spPr>
          <a:xfrm>
            <a:off x="5575945" y="3812580"/>
            <a:ext cx="4475025" cy="2563615"/>
          </a:xfrm>
          <a:prstGeom prst="rect">
            <a:avLst/>
          </a:prstGeom>
        </p:spPr>
      </p:pic>
    </p:spTree>
    <p:extLst>
      <p:ext uri="{BB962C8B-B14F-4D97-AF65-F5344CB8AC3E}">
        <p14:creationId xmlns:p14="http://schemas.microsoft.com/office/powerpoint/2010/main" val="2594802911"/>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950AF3C-223B-4322-9D84-8F5422CEAF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4FF1CA81-B025-421E-9746-B1FF59551E5E}">
  <ds:schemaRefs>
    <ds:schemaRef ds:uri="http://schemas.microsoft.com/sharepoint/v3/contenttype/forms"/>
  </ds:schemaRefs>
</ds:datastoreItem>
</file>

<file path=customXml/itemProps3.xml><?xml version="1.0" encoding="utf-8"?>
<ds:datastoreItem xmlns:ds="http://schemas.openxmlformats.org/officeDocument/2006/customXml" ds:itemID="{6B6F5DE5-FF42-42F2-9962-F83010572F4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1654</Words>
  <Application>Microsoft Office PowerPoint</Application>
  <PresentationFormat>Widescreen</PresentationFormat>
  <Paragraphs>227</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Arial Black</vt:lpstr>
      <vt:lpstr>Arial Narrow</vt:lpstr>
      <vt:lpstr>Calibri</vt:lpstr>
      <vt:lpstr>Century Gothic</vt:lpstr>
      <vt:lpstr>Times New Roman</vt:lpstr>
      <vt:lpstr>ORNL</vt:lpstr>
      <vt:lpstr>PowerPoint Presentation</vt:lpstr>
      <vt:lpstr>Outline</vt:lpstr>
      <vt:lpstr>Scope</vt:lpstr>
      <vt:lpstr>RFQ/DTL Upgrade Impacted Subsystems</vt:lpstr>
      <vt:lpstr>RFQ-DTL HVCM Scope</vt:lpstr>
      <vt:lpstr>RFQ-DTL Modulator Layout</vt:lpstr>
      <vt:lpstr>Organization</vt:lpstr>
      <vt:lpstr>12-Month Look-Ahead from CD2/3</vt:lpstr>
      <vt:lpstr>RFQ-DTL HVCM Prototype Assembly </vt:lpstr>
      <vt:lpstr>Full Power Testing with Two 2.5 MW Klystrons</vt:lpstr>
      <vt:lpstr>Challenges</vt:lpstr>
      <vt:lpstr>Final Design Status</vt:lpstr>
      <vt:lpstr>Series Primary Choke Mounting</vt:lpstr>
      <vt:lpstr>Clamp Failure</vt:lpstr>
      <vt:lpstr>Final Design Status</vt:lpstr>
      <vt:lpstr>Installation Plan</vt:lpstr>
      <vt:lpstr>PPU Changes Since CD-2/3</vt:lpstr>
      <vt:lpstr>Project Change Requests since CD-2/3</vt:lpstr>
      <vt:lpstr>Estimate to Complete/at Completion</vt:lpstr>
      <vt:lpstr>Estimated Cost to Complete by FY23</vt:lpstr>
      <vt:lpstr>Labor Profile</vt:lpstr>
      <vt:lpstr>Schedule</vt:lpstr>
      <vt:lpstr>P.03.05 Existing Linac Modulators Risk Register</vt:lpstr>
      <vt:lpstr>Responses to Recommendations</vt:lpstr>
      <vt:lpstr>ESH&amp;Q and COVID-19 Impacts</vt:lpstr>
      <vt:lpstr>12-Month Look-Ahead</vt:lpstr>
      <vt:lpstr>Summary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2018-07-12T19:30:01Z</dcterms:created>
  <dcterms:modified xsi:type="dcterms:W3CDTF">2021-08-31T20:31:20Z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