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1432" r:id="rId5"/>
    <p:sldId id="1368" r:id="rId6"/>
    <p:sldId id="1336" r:id="rId7"/>
    <p:sldId id="1337" r:id="rId8"/>
    <p:sldId id="1338" r:id="rId9"/>
    <p:sldId id="1342" r:id="rId10"/>
    <p:sldId id="1373" r:id="rId11"/>
    <p:sldId id="1430" r:id="rId12"/>
    <p:sldId id="1366" r:id="rId13"/>
    <p:sldId id="1367" r:id="rId14"/>
    <p:sldId id="1340" r:id="rId15"/>
    <p:sldId id="1327" r:id="rId16"/>
    <p:sldId id="1371" r:id="rId17"/>
    <p:sldId id="1357" r:id="rId18"/>
    <p:sldId id="1358" r:id="rId19"/>
    <p:sldId id="1359" r:id="rId20"/>
    <p:sldId id="1369" r:id="rId21"/>
    <p:sldId id="1361" r:id="rId22"/>
    <p:sldId id="1372" r:id="rId23"/>
    <p:sldId id="1431" r:id="rId24"/>
    <p:sldId id="1363" r:id="rId25"/>
    <p:sldId id="1355" r:id="rId26"/>
    <p:sldId id="1356" r:id="rId27"/>
    <p:sldId id="1353" r:id="rId28"/>
    <p:sldId id="1354" r:id="rId29"/>
    <p:sldId id="430" r:id="rId30"/>
    <p:sldId id="1365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8" autoAdjust="0"/>
    <p:restoredTop sz="95631" autoAdjust="0"/>
  </p:normalViewPr>
  <p:slideViewPr>
    <p:cSldViewPr snapToGrid="0" showGuides="1">
      <p:cViewPr varScale="1">
        <p:scale>
          <a:sx n="102" d="100"/>
          <a:sy n="102" d="100"/>
        </p:scale>
        <p:origin x="30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8/31/21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8/31/21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  <a:p>
            <a:pPr algn="l"/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3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  <p:sldLayoutId id="2147483734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neutrons.ornl.gov/hfir/hfir-sns-5-year-working-schedu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neutrons.ornl.gov/klystron-virtual-tour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56446" y="3519890"/>
            <a:ext cx="5983631" cy="158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Galambos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14–17,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7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PPU 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92389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F7E980-4CBB-AD4A-B311-B576FA1A7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32" y="4596344"/>
            <a:ext cx="11419468" cy="2667197"/>
          </a:xfrm>
        </p:spPr>
        <p:txBody>
          <a:bodyPr/>
          <a:lstStyle/>
          <a:p>
            <a:r>
              <a:rPr lang="en-US" sz="2400" dirty="0"/>
              <a:t>We have resumed in person visits to </a:t>
            </a:r>
            <a:r>
              <a:rPr lang="en-US" sz="2400" dirty="0" err="1"/>
              <a:t>JLab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COVID prevented travel until May 2021</a:t>
            </a:r>
          </a:p>
          <a:p>
            <a:r>
              <a:rPr lang="en-US" sz="2400" dirty="0"/>
              <a:t>Regular video conference updates, weekly/monthly  status reports</a:t>
            </a:r>
          </a:p>
          <a:p>
            <a:pPr lvl="1"/>
            <a:r>
              <a:rPr lang="en-US" sz="2000" dirty="0"/>
              <a:t>Longstanding positive relationship between </a:t>
            </a:r>
            <a:r>
              <a:rPr lang="en-US" sz="2000" dirty="0" err="1"/>
              <a:t>JLab</a:t>
            </a:r>
            <a:r>
              <a:rPr lang="en-US" sz="2000" dirty="0"/>
              <a:t> and SNS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516840-4D31-6A47-A62F-33D8CC7C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lab coordination is going 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41702-06F3-0348-AAF0-361CC73CE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768" y="1212793"/>
            <a:ext cx="3106731" cy="328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1DF04-BAA3-154F-BD44-7A341BBB2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361" y="1308199"/>
            <a:ext cx="2799815" cy="3097335"/>
          </a:xfrm>
          <a:prstGeom prst="rect">
            <a:avLst/>
          </a:prstGeom>
        </p:spPr>
      </p:pic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0B233D1C-CE7E-154B-B5AC-D38A9B0CEFB7}"/>
              </a:ext>
            </a:extLst>
          </p:cNvPr>
          <p:cNvSpPr/>
          <p:nvPr/>
        </p:nvSpPr>
        <p:spPr>
          <a:xfrm>
            <a:off x="10112364" y="409668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B8-6  Daly</a:t>
            </a:r>
          </a:p>
        </p:txBody>
      </p:sp>
    </p:spTree>
    <p:extLst>
      <p:ext uri="{BB962C8B-B14F-4D97-AF65-F5344CB8AC3E}">
        <p14:creationId xmlns:p14="http://schemas.microsoft.com/office/powerpoint/2010/main" val="1513377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9765E-F649-1E4F-AB51-3447F1F5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935" y="955963"/>
            <a:ext cx="6599833" cy="4481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3BB199-2BF4-8840-BBBF-821F6D0C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84753"/>
            <a:ext cx="11564063" cy="480131"/>
          </a:xfrm>
        </p:spPr>
        <p:txBody>
          <a:bodyPr/>
          <a:lstStyle/>
          <a:p>
            <a:r>
              <a:rPr lang="en-US" sz="2800" dirty="0"/>
              <a:t>Cost contingency is healthy at &gt; 50% on Estimate to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431B-3DAF-AC42-B727-DF0AF95E1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5803523"/>
            <a:ext cx="11430000" cy="700075"/>
          </a:xfrm>
        </p:spPr>
        <p:txBody>
          <a:bodyPr/>
          <a:lstStyle/>
          <a:p>
            <a:r>
              <a:rPr lang="en-US" sz="2400" dirty="0"/>
              <a:t>Have a contingency spend plan and process for allocating contingency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CCBA61-4F19-BA45-8C6C-09681B97D571}"/>
              </a:ext>
            </a:extLst>
          </p:cNvPr>
          <p:cNvCxnSpPr>
            <a:cxnSpLocks/>
          </p:cNvCxnSpPr>
          <p:nvPr/>
        </p:nvCxnSpPr>
        <p:spPr>
          <a:xfrm>
            <a:off x="6191161" y="1582786"/>
            <a:ext cx="0" cy="2743200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64934B-761B-E34A-9796-6C6800941829}"/>
              </a:ext>
            </a:extLst>
          </p:cNvPr>
          <p:cNvSpPr txBox="1"/>
          <p:nvPr/>
        </p:nvSpPr>
        <p:spPr>
          <a:xfrm>
            <a:off x="3602350" y="3783243"/>
            <a:ext cx="221075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+ and – cost changes balance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C245AD-F25A-8649-B6D5-836A04DFA457}"/>
              </a:ext>
            </a:extLst>
          </p:cNvPr>
          <p:cNvCxnSpPr>
            <a:cxnSpLocks/>
          </p:cNvCxnSpPr>
          <p:nvPr/>
        </p:nvCxnSpPr>
        <p:spPr>
          <a:xfrm>
            <a:off x="6276733" y="3712517"/>
            <a:ext cx="1408254" cy="1"/>
          </a:xfrm>
          <a:prstGeom prst="straightConnector1">
            <a:avLst/>
          </a:prstGeom>
          <a:ln w="34925">
            <a:solidFill>
              <a:schemeClr val="accent3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B3E756F-3427-F34E-A1AB-0AEFF193D51A}"/>
              </a:ext>
            </a:extLst>
          </p:cNvPr>
          <p:cNvSpPr txBox="1"/>
          <p:nvPr/>
        </p:nvSpPr>
        <p:spPr>
          <a:xfrm>
            <a:off x="6517147" y="3848768"/>
            <a:ext cx="334524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Net negative draws on contingency (COVID ?)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E145F1D-9E4E-C143-A25B-DBDD8A797896}"/>
              </a:ext>
            </a:extLst>
          </p:cNvPr>
          <p:cNvSpPr/>
          <p:nvPr/>
        </p:nvSpPr>
        <p:spPr>
          <a:xfrm>
            <a:off x="9491078" y="1359798"/>
            <a:ext cx="2005027" cy="44597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A2 - Champion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9DEC15-CC35-4642-9C9F-52EC180A48DC}"/>
              </a:ext>
            </a:extLst>
          </p:cNvPr>
          <p:cNvCxnSpPr>
            <a:cxnSpLocks/>
          </p:cNvCxnSpPr>
          <p:nvPr/>
        </p:nvCxnSpPr>
        <p:spPr>
          <a:xfrm flipV="1">
            <a:off x="4889851" y="3702127"/>
            <a:ext cx="2784745" cy="10390"/>
          </a:xfrm>
          <a:prstGeom prst="straightConnector1">
            <a:avLst/>
          </a:prstGeom>
          <a:ln w="34925">
            <a:solidFill>
              <a:schemeClr val="accent3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C28EC08F-2BE9-2D49-9487-896F3138C76B}"/>
              </a:ext>
            </a:extLst>
          </p:cNvPr>
          <p:cNvSpPr/>
          <p:nvPr/>
        </p:nvSpPr>
        <p:spPr>
          <a:xfrm>
            <a:off x="9458546" y="2158308"/>
            <a:ext cx="2005027" cy="44597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B8-1 - Galambos</a:t>
            </a:r>
          </a:p>
        </p:txBody>
      </p:sp>
    </p:spTree>
    <p:extLst>
      <p:ext uri="{BB962C8B-B14F-4D97-AF65-F5344CB8AC3E}">
        <p14:creationId xmlns:p14="http://schemas.microsoft.com/office/powerpoint/2010/main" val="33139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5A37-58FB-C74C-A9D8-C497D3BA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0005"/>
            <a:ext cx="11430000" cy="480131"/>
          </a:xfrm>
        </p:spPr>
        <p:txBody>
          <a:bodyPr/>
          <a:lstStyle/>
          <a:p>
            <a:r>
              <a:rPr lang="en-US" sz="2800" dirty="0"/>
              <a:t>Gradual power ramp-up over 2023-2024 drives schedule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D2BC5E-AF05-9A4C-9FF2-3BA87B99E6C3}"/>
              </a:ext>
            </a:extLst>
          </p:cNvPr>
          <p:cNvSpPr/>
          <p:nvPr/>
        </p:nvSpPr>
        <p:spPr>
          <a:xfrm>
            <a:off x="495951" y="878620"/>
            <a:ext cx="9525365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Incorporates new equipment as it arrives – red shaded areas indicate downtimes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One 10 month extended outage in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29219-A17D-5049-8ECB-451F1112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781" y="1718563"/>
            <a:ext cx="8407278" cy="4919041"/>
          </a:xfrm>
          <a:prstGeom prst="rect">
            <a:avLst/>
          </a:prstGeom>
        </p:spPr>
      </p:pic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3704C3E0-E2F5-F749-9F0D-2117C79B4077}"/>
              </a:ext>
            </a:extLst>
          </p:cNvPr>
          <p:cNvSpPr/>
          <p:nvPr/>
        </p:nvSpPr>
        <p:spPr>
          <a:xfrm>
            <a:off x="9793059" y="5136005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B8-8 Johns</a:t>
            </a:r>
          </a:p>
        </p:txBody>
      </p:sp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0484E311-C2D8-904E-BFA8-90FEB06AD0D7}"/>
              </a:ext>
            </a:extLst>
          </p:cNvPr>
          <p:cNvSpPr/>
          <p:nvPr/>
        </p:nvSpPr>
        <p:spPr>
          <a:xfrm>
            <a:off x="9793059" y="4686758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B8-7 Champion</a:t>
            </a:r>
          </a:p>
        </p:txBody>
      </p:sp>
      <p:sp>
        <p:nvSpPr>
          <p:cNvPr id="7" name="Rectangle: Rounded Corners 20">
            <a:extLst>
              <a:ext uri="{FF2B5EF4-FFF2-40B4-BE49-F238E27FC236}">
                <a16:creationId xmlns:a16="http://schemas.microsoft.com/office/drawing/2014/main" id="{18CCC891-AB15-4E47-91A6-1BDAF60173EB}"/>
              </a:ext>
            </a:extLst>
          </p:cNvPr>
          <p:cNvSpPr/>
          <p:nvPr/>
        </p:nvSpPr>
        <p:spPr>
          <a:xfrm>
            <a:off x="9793059" y="5621971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B8-9 Peters</a:t>
            </a:r>
          </a:p>
        </p:txBody>
      </p:sp>
    </p:spTree>
    <p:extLst>
      <p:ext uri="{BB962C8B-B14F-4D97-AF65-F5344CB8AC3E}">
        <p14:creationId xmlns:p14="http://schemas.microsoft.com/office/powerpoint/2010/main" val="27157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2EC4-707C-C441-A843-9E1677CD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PPU plans are integrated in the “5-year” </a:t>
            </a:r>
            <a:r>
              <a:rPr lang="en-US" sz="2800" dirty="0" err="1"/>
              <a:t>NScD</a:t>
            </a:r>
            <a:r>
              <a:rPr lang="en-US" sz="2800" dirty="0"/>
              <a:t> directorate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2B10A-3393-5E46-A1A3-C6E65050B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78" y="5506064"/>
            <a:ext cx="11762233" cy="778243"/>
          </a:xfrm>
        </p:spPr>
        <p:txBody>
          <a:bodyPr/>
          <a:lstStyle/>
          <a:p>
            <a:r>
              <a:rPr lang="en-US" sz="2400" dirty="0"/>
              <a:t>See </a:t>
            </a:r>
            <a:r>
              <a:rPr lang="en-US" sz="2400" dirty="0">
                <a:hlinkClick r:id="rId2"/>
              </a:rPr>
              <a:t>https://neutrons.ornl.gov/hfir/hfir-sns-5-year-working-schedule</a:t>
            </a:r>
            <a:r>
              <a:rPr lang="en-US" sz="2400" dirty="0"/>
              <a:t> </a:t>
            </a:r>
          </a:p>
          <a:p>
            <a:r>
              <a:rPr lang="en-US" sz="2400" dirty="0"/>
              <a:t>Tradeoffs communicated with our BES sponsor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A3F1D-CDE6-3D4A-AD31-DC975760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50" y="962814"/>
            <a:ext cx="6183999" cy="4197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52D2B-5B55-5B4A-A267-705A3DB9B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749" y="825435"/>
            <a:ext cx="5761471" cy="27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04526E-ACED-7045-B4B3-9C4EDFA3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83" y="1172612"/>
            <a:ext cx="5495743" cy="4512776"/>
          </a:xfrm>
        </p:spPr>
        <p:txBody>
          <a:bodyPr/>
          <a:lstStyle/>
          <a:p>
            <a:r>
              <a:rPr lang="en-US" sz="2400" dirty="0"/>
              <a:t>Cavities received in good shape</a:t>
            </a:r>
          </a:p>
          <a:p>
            <a:r>
              <a:rPr lang="en-US" sz="2400" dirty="0"/>
              <a:t>Cryomodule production proceeding well at </a:t>
            </a:r>
            <a:r>
              <a:rPr lang="en-US" sz="2400" dirty="0" err="1"/>
              <a:t>JLab</a:t>
            </a:r>
            <a:endParaRPr lang="en-US" sz="2400" dirty="0"/>
          </a:p>
          <a:p>
            <a:pPr lvl="1"/>
            <a:r>
              <a:rPr lang="en-US" sz="2000" dirty="0"/>
              <a:t>84 of 93 procurements at </a:t>
            </a:r>
            <a:r>
              <a:rPr lang="en-US" sz="2000" dirty="0" err="1"/>
              <a:t>JLab</a:t>
            </a:r>
            <a:endParaRPr lang="en-US" sz="2000" dirty="0"/>
          </a:p>
          <a:p>
            <a:pPr lvl="1"/>
            <a:r>
              <a:rPr lang="en-US" sz="2000" dirty="0"/>
              <a:t>2 string assemblies complete</a:t>
            </a:r>
          </a:p>
          <a:p>
            <a:pPr lvl="1"/>
            <a:r>
              <a:rPr lang="en-US" sz="2000" dirty="0"/>
              <a:t>Spare cryomodule added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641374-E2D7-0146-BFB2-179004E2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 systems: cryomodule production ramping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BDC68-9586-294E-97BB-180168F3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4" y="4321673"/>
            <a:ext cx="4421012" cy="1726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D0A7FD-54D5-3146-AB38-89749B1FE158}"/>
              </a:ext>
            </a:extLst>
          </p:cNvPr>
          <p:cNvSpPr txBox="1"/>
          <p:nvPr/>
        </p:nvSpPr>
        <p:spPr>
          <a:xfrm>
            <a:off x="669519" y="3828275"/>
            <a:ext cx="340010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Cryomodule vacuum vessel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FEDB7-CB32-454E-97A5-28A56DBB35BC}"/>
              </a:ext>
            </a:extLst>
          </p:cNvPr>
          <p:cNvSpPr txBox="1"/>
          <p:nvPr/>
        </p:nvSpPr>
        <p:spPr>
          <a:xfrm>
            <a:off x="5330576" y="2013755"/>
            <a:ext cx="30312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String assembly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9FBA9A-C7F7-194F-915D-EB83251E1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1746" y="2754516"/>
            <a:ext cx="2995671" cy="3772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F8D414-145A-0E4B-A974-222D2DF0E082}"/>
              </a:ext>
            </a:extLst>
          </p:cNvPr>
          <p:cNvSpPr txBox="1"/>
          <p:nvPr/>
        </p:nvSpPr>
        <p:spPr>
          <a:xfrm>
            <a:off x="8828469" y="2013755"/>
            <a:ext cx="30312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Cold mass assembly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C86C36-B489-4145-9AF5-57B8BB455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0979" y="3338801"/>
            <a:ext cx="3181059" cy="2413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9032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474602-AD8B-3747-9333-F6C0CFB4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82" y="388620"/>
            <a:ext cx="11430000" cy="480131"/>
          </a:xfrm>
        </p:spPr>
        <p:txBody>
          <a:bodyPr/>
          <a:lstStyle/>
          <a:p>
            <a:r>
              <a:rPr lang="en-US" sz="2800" dirty="0"/>
              <a:t>RF Systems: Procurements on track for power ramp-up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D5F5-36BE-AC49-BAF7-45AEED12D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265" y="1686882"/>
            <a:ext cx="1808906" cy="250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540BA3-B5A1-F644-B197-4568FB4583CF}"/>
              </a:ext>
            </a:extLst>
          </p:cNvPr>
          <p:cNvSpPr txBox="1"/>
          <p:nvPr/>
        </p:nvSpPr>
        <p:spPr>
          <a:xfrm>
            <a:off x="4264669" y="1027821"/>
            <a:ext cx="277445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Transmitter cooling cart at vendor</a:t>
            </a:r>
          </a:p>
        </p:txBody>
      </p:sp>
      <p:pic>
        <p:nvPicPr>
          <p:cNvPr id="6" name="Picture 5" descr="New HVCM fabrication during vendor visit">
            <a:extLst>
              <a:ext uri="{FF2B5EF4-FFF2-40B4-BE49-F238E27FC236}">
                <a16:creationId xmlns:a16="http://schemas.microsoft.com/office/drawing/2014/main" id="{7296943D-FD4A-B044-B01F-C09B11C4A9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634" y="1451754"/>
            <a:ext cx="2870738" cy="2153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DFA07-CBA0-D045-B7B6-87246CC89F7A}"/>
              </a:ext>
            </a:extLst>
          </p:cNvPr>
          <p:cNvSpPr txBox="1"/>
          <p:nvPr/>
        </p:nvSpPr>
        <p:spPr>
          <a:xfrm>
            <a:off x="8393457" y="1110122"/>
            <a:ext cx="335746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HVCM fabrication at vendor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92B055C-31D5-7E4F-90C9-E2308916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575" y="4461374"/>
            <a:ext cx="2360045" cy="177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E39D16-664F-A141-8198-E7E9E2D867C8}"/>
              </a:ext>
            </a:extLst>
          </p:cNvPr>
          <p:cNvSpPr txBox="1"/>
          <p:nvPr/>
        </p:nvSpPr>
        <p:spPr>
          <a:xfrm>
            <a:off x="8259003" y="3841187"/>
            <a:ext cx="27535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</a:t>
            </a:r>
            <a:r>
              <a:rPr lang="en-US" baseline="30000" dirty="0">
                <a:latin typeface="+mn-lt"/>
              </a:rPr>
              <a:t>st</a:t>
            </a:r>
            <a:r>
              <a:rPr lang="en-US" dirty="0">
                <a:latin typeface="+mn-lt"/>
              </a:rPr>
              <a:t> article circulator received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9419E-11FE-4444-B198-DE244C0014B9}"/>
              </a:ext>
            </a:extLst>
          </p:cNvPr>
          <p:cNvSpPr txBox="1"/>
          <p:nvPr/>
        </p:nvSpPr>
        <p:spPr>
          <a:xfrm>
            <a:off x="4160670" y="4461374"/>
            <a:ext cx="320190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LLRF test operation on SNS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AA0504-E35C-E843-B1C1-703E1BBF3A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4765" y="2828092"/>
            <a:ext cx="3097161" cy="19394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8CCDC3-12D0-8E44-A995-8BE7A49D6652}"/>
              </a:ext>
            </a:extLst>
          </p:cNvPr>
          <p:cNvSpPr txBox="1"/>
          <p:nvPr/>
        </p:nvSpPr>
        <p:spPr>
          <a:xfrm>
            <a:off x="510332" y="1280938"/>
            <a:ext cx="334873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Klystrons being received on site (working too!)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752E0-72D3-A547-ACE1-CFA4EC82B6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563" y="4838361"/>
            <a:ext cx="2491862" cy="17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20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AAFCFD-EE48-CB48-B99B-777EE5BE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641147" cy="480131"/>
          </a:xfrm>
        </p:spPr>
        <p:txBody>
          <a:bodyPr/>
          <a:lstStyle/>
          <a:p>
            <a:r>
              <a:rPr lang="en-US" sz="2800" dirty="0"/>
              <a:t>Ring systems: magnet final designs complete, focus on fabrication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E8405-9D94-B04D-922B-1EB836763764}"/>
              </a:ext>
            </a:extLst>
          </p:cNvPr>
          <p:cNvSpPr txBox="1"/>
          <p:nvPr/>
        </p:nvSpPr>
        <p:spPr>
          <a:xfrm>
            <a:off x="6013834" y="5758016"/>
            <a:ext cx="61781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Current pickups in tunnel for beam power limiting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4A53B-EA68-A942-89C6-772472CA21E0}"/>
              </a:ext>
            </a:extLst>
          </p:cNvPr>
          <p:cNvSpPr txBox="1"/>
          <p:nvPr/>
        </p:nvSpPr>
        <p:spPr>
          <a:xfrm>
            <a:off x="7349070" y="1099984"/>
            <a:ext cx="398070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Injection dump imaging system: on track for install in FY22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6B8B4-8D6B-4E42-A308-207BB704481A}"/>
              </a:ext>
            </a:extLst>
          </p:cNvPr>
          <p:cNvSpPr txBox="1"/>
          <p:nvPr/>
        </p:nvSpPr>
        <p:spPr>
          <a:xfrm>
            <a:off x="401744" y="1560154"/>
            <a:ext cx="539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FNAL is fabricating new injection magnets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7BBA1E-EF48-4B45-B288-198067924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264" y="3879716"/>
            <a:ext cx="2868018" cy="1665962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0AFF7737-0BCF-794B-8C8D-6B411620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815" y="3584498"/>
            <a:ext cx="2578181" cy="1776272"/>
          </a:xfrm>
          <a:prstGeom prst="rect">
            <a:avLst/>
          </a:prstGeom>
        </p:spPr>
      </p:pic>
      <p:pic>
        <p:nvPicPr>
          <p:cNvPr id="13" name="Picture 12" descr="A picture containing indoor, toy, table, person&#10;&#10;Description automatically generated">
            <a:extLst>
              <a:ext uri="{FF2B5EF4-FFF2-40B4-BE49-F238E27FC236}">
                <a16:creationId xmlns:a16="http://schemas.microsoft.com/office/drawing/2014/main" id="{D9030F33-BABC-4D4D-B419-44E4A91D6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767" y="1994318"/>
            <a:ext cx="3069337" cy="2199730"/>
          </a:xfrm>
          <a:prstGeom prst="rect">
            <a:avLst/>
          </a:prstGeom>
        </p:spPr>
      </p:pic>
      <p:pic>
        <p:nvPicPr>
          <p:cNvPr id="14" name="Picture 13" descr="A picture containing light, lit, dark, night&#10;&#10;Description automatically generated">
            <a:extLst>
              <a:ext uri="{FF2B5EF4-FFF2-40B4-BE49-F238E27FC236}">
                <a16:creationId xmlns:a16="http://schemas.microsoft.com/office/drawing/2014/main" id="{6905005D-FCCB-EB4A-91DE-2F1112312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068" y="1844198"/>
            <a:ext cx="1880266" cy="18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5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33E2BF-E104-0543-8360-263BC8CF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867930"/>
          </a:xfrm>
        </p:spPr>
        <p:txBody>
          <a:bodyPr/>
          <a:lstStyle/>
          <a:p>
            <a:r>
              <a:rPr lang="en-US" sz="2800" dirty="0"/>
              <a:t>Target systems: target manufacture and sub-system component fabrication going well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145CBE-54CE-1F49-B557-BC1BC2320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7961" y="1761463"/>
            <a:ext cx="2960430" cy="3947240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6D17B618-32AD-154C-8B5E-A9B3333C82CF}"/>
              </a:ext>
            </a:extLst>
          </p:cNvPr>
          <p:cNvSpPr txBox="1">
            <a:spLocks/>
          </p:cNvSpPr>
          <p:nvPr/>
        </p:nvSpPr>
        <p:spPr bwMode="auto">
          <a:xfrm>
            <a:off x="867813" y="5226776"/>
            <a:ext cx="2420727" cy="45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entury Gothic" panose="020B0502020202020204" pitchFamily="34" charset="0"/>
              <a:buNone/>
            </a:pPr>
            <a:r>
              <a:rPr lang="en-US" sz="1600" b="1">
                <a:solidFill>
                  <a:schemeClr val="bg1"/>
                </a:solidFill>
              </a:rPr>
              <a:t>Test target 1 assembly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68338C-F87B-484C-8566-FE58AEE2E9FB}"/>
              </a:ext>
            </a:extLst>
          </p:cNvPr>
          <p:cNvGrpSpPr/>
          <p:nvPr/>
        </p:nvGrpSpPr>
        <p:grpSpPr>
          <a:xfrm>
            <a:off x="3987822" y="2597124"/>
            <a:ext cx="3815893" cy="3081022"/>
            <a:chOff x="7123436" y="2958840"/>
            <a:chExt cx="4661838" cy="334131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4C835E-E7C6-F744-9BBF-FACC6BD60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6810" y="2958840"/>
              <a:ext cx="4455091" cy="3341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4E2857-13A0-3D41-9DAD-67ECEB173FCB}"/>
                </a:ext>
              </a:extLst>
            </p:cNvPr>
            <p:cNvSpPr txBox="1"/>
            <p:nvPr/>
          </p:nvSpPr>
          <p:spPr>
            <a:xfrm>
              <a:off x="7123436" y="5687911"/>
              <a:ext cx="4661838" cy="61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Delay bed carbon cartridge and vessel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3F0358-071D-604C-98FC-EBCA1EFE7723}"/>
              </a:ext>
            </a:extLst>
          </p:cNvPr>
          <p:cNvGrpSpPr/>
          <p:nvPr/>
        </p:nvGrpSpPr>
        <p:grpSpPr>
          <a:xfrm>
            <a:off x="8103762" y="3050539"/>
            <a:ext cx="3324481" cy="2627607"/>
            <a:chOff x="7541112" y="1443554"/>
            <a:chExt cx="4023360" cy="3017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2F3281-4DFB-7E4C-9688-8536C7CE7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1112" y="1443554"/>
              <a:ext cx="4023360" cy="30175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2A872B-EE75-6241-807F-4FE1DCC0C780}"/>
                </a:ext>
              </a:extLst>
            </p:cNvPr>
            <p:cNvSpPr txBox="1"/>
            <p:nvPr/>
          </p:nvSpPr>
          <p:spPr>
            <a:xfrm>
              <a:off x="7741439" y="3792537"/>
              <a:ext cx="3373324" cy="614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Mercury pump overflow tank mockup 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20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5D192C-6EC9-0B45-A521-8D82B0F2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915" y="6081018"/>
            <a:ext cx="11419468" cy="392442"/>
          </a:xfrm>
        </p:spPr>
        <p:txBody>
          <a:bodyPr/>
          <a:lstStyle/>
          <a:p>
            <a:r>
              <a:rPr lang="en-US" sz="2400" dirty="0"/>
              <a:t>See: </a:t>
            </a:r>
            <a:r>
              <a:rPr lang="en-US" sz="2400" dirty="0">
                <a:hlinkClick r:id="rId2"/>
              </a:rPr>
              <a:t>https://neutrons.ornl.gov/klystron-virtual-tour</a:t>
            </a:r>
            <a:r>
              <a:rPr lang="en-US" sz="24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2CBD1-D058-7941-9F41-A0E53AF6D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978729"/>
          </a:xfrm>
        </p:spPr>
        <p:txBody>
          <a:bodyPr/>
          <a:lstStyle/>
          <a:p>
            <a:r>
              <a:rPr lang="en-US" dirty="0"/>
              <a:t>Conventional facilities: klystron gallery buildout is complete: BIM helped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768DF7-1ECC-AC42-85DD-F1A53B12133D}"/>
              </a:ext>
            </a:extLst>
          </p:cNvPr>
          <p:cNvGrpSpPr/>
          <p:nvPr/>
        </p:nvGrpSpPr>
        <p:grpSpPr>
          <a:xfrm>
            <a:off x="665681" y="1325734"/>
            <a:ext cx="8237456" cy="4627240"/>
            <a:chOff x="665681" y="1325734"/>
            <a:chExt cx="8237456" cy="46272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C79C6E-AE10-C54B-8680-82F5C3308764}"/>
                </a:ext>
              </a:extLst>
            </p:cNvPr>
            <p:cNvSpPr txBox="1"/>
            <p:nvPr/>
          </p:nvSpPr>
          <p:spPr>
            <a:xfrm>
              <a:off x="665681" y="1325734"/>
              <a:ext cx="3558558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Complicated piping sections are fabricated offsite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F3CA5-7017-D748-9540-69F1187DED2B}"/>
                </a:ext>
              </a:extLst>
            </p:cNvPr>
            <p:cNvSpPr txBox="1"/>
            <p:nvPr/>
          </p:nvSpPr>
          <p:spPr>
            <a:xfrm>
              <a:off x="5060006" y="1370357"/>
              <a:ext cx="384313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And lifted / positioned into place: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easier than fabricating in place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DABAD6-6EA9-A549-8091-8362836E1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1694" y="1987825"/>
              <a:ext cx="3843131" cy="28823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180D3A-79A6-8C4C-919B-FE7A8AB23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0389" y="1982102"/>
              <a:ext cx="2833850" cy="174390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CAD0605-9B71-E340-9363-E84F4F83A784}"/>
                </a:ext>
              </a:extLst>
            </p:cNvPr>
            <p:cNvCxnSpPr>
              <a:cxnSpLocks/>
            </p:cNvCxnSpPr>
            <p:nvPr/>
          </p:nvCxnSpPr>
          <p:spPr>
            <a:xfrm>
              <a:off x="4393096" y="2594113"/>
              <a:ext cx="489741" cy="250357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340FF0-AA18-7D41-B72B-78BA9B9DF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0389" y="3987744"/>
              <a:ext cx="2606745" cy="188221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C536A98-FE93-7544-A6CA-E638F2F03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2307" y="3862567"/>
              <a:ext cx="790530" cy="649798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5066D-5EAE-E442-83BC-313898ED2B75}"/>
                </a:ext>
              </a:extLst>
            </p:cNvPr>
            <p:cNvSpPr txBox="1"/>
            <p:nvPr/>
          </p:nvSpPr>
          <p:spPr>
            <a:xfrm>
              <a:off x="4882837" y="5639042"/>
              <a:ext cx="3967867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(BIM = Building Information Modeling)</a:t>
              </a:r>
            </a:p>
          </p:txBody>
        </p:sp>
      </p:grpSp>
      <p:sp>
        <p:nvSpPr>
          <p:cNvPr id="16" name="Rectangle: Rounded Corners 20">
            <a:extLst>
              <a:ext uri="{FF2B5EF4-FFF2-40B4-BE49-F238E27FC236}">
                <a16:creationId xmlns:a16="http://schemas.microsoft.com/office/drawing/2014/main" id="{8925887C-3736-A94F-A192-7BBE4BB513DA}"/>
              </a:ext>
            </a:extLst>
          </p:cNvPr>
          <p:cNvSpPr/>
          <p:nvPr/>
        </p:nvSpPr>
        <p:spPr>
          <a:xfrm>
            <a:off x="9609084" y="2866910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B5-2 Santee</a:t>
            </a:r>
          </a:p>
        </p:txBody>
      </p:sp>
    </p:spTree>
    <p:extLst>
      <p:ext uri="{BB962C8B-B14F-4D97-AF65-F5344CB8AC3E}">
        <p14:creationId xmlns:p14="http://schemas.microsoft.com/office/powerpoint/2010/main" val="108782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580AC-31B2-D242-9125-3713D3D2B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BIM transformation from virtual to reality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D3E16C3-4EBF-F942-A664-0C2BF5F8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978" y="1444827"/>
            <a:ext cx="5258048" cy="36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6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27F1-F295-2845-AC30-3A1C2DB5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focus on break-out / executive sessions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1349C-9A2B-C14B-83FC-023653A79F3C}"/>
              </a:ext>
            </a:extLst>
          </p:cNvPr>
          <p:cNvSpPr txBox="1"/>
          <p:nvPr/>
        </p:nvSpPr>
        <p:spPr>
          <a:xfrm>
            <a:off x="8818346" y="3418715"/>
            <a:ext cx="27133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B050"/>
                </a:solidFill>
                <a:latin typeface="+mn-lt"/>
              </a:rPr>
              <a:t>Plenary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4F0621-2AB7-3843-B53A-7B658EC78669}"/>
              </a:ext>
            </a:extLst>
          </p:cNvPr>
          <p:cNvCxnSpPr>
            <a:cxnSpLocks/>
          </p:cNvCxnSpPr>
          <p:nvPr/>
        </p:nvCxnSpPr>
        <p:spPr>
          <a:xfrm flipH="1">
            <a:off x="6144767" y="985793"/>
            <a:ext cx="789707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8D66BB-1783-654F-BA04-F9FEC86221A8}"/>
              </a:ext>
            </a:extLst>
          </p:cNvPr>
          <p:cNvSpPr txBox="1"/>
          <p:nvPr/>
        </p:nvSpPr>
        <p:spPr>
          <a:xfrm>
            <a:off x="8677343" y="3970933"/>
            <a:ext cx="32655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B0F0"/>
                </a:solidFill>
                <a:latin typeface="+mn-lt"/>
              </a:rPr>
              <a:t>Sub-committee breakout sessions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4196EA-DCCF-474F-A570-34E1E68C7FD8}"/>
              </a:ext>
            </a:extLst>
          </p:cNvPr>
          <p:cNvCxnSpPr>
            <a:cxnSpLocks/>
          </p:cNvCxnSpPr>
          <p:nvPr/>
        </p:nvCxnSpPr>
        <p:spPr>
          <a:xfrm flipH="1">
            <a:off x="6144766" y="3894242"/>
            <a:ext cx="789707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49CEAA-6650-9D45-A98D-026EA723CE26}"/>
              </a:ext>
            </a:extLst>
          </p:cNvPr>
          <p:cNvCxnSpPr>
            <a:cxnSpLocks/>
          </p:cNvCxnSpPr>
          <p:nvPr/>
        </p:nvCxnSpPr>
        <p:spPr>
          <a:xfrm flipH="1">
            <a:off x="6144766" y="4858813"/>
            <a:ext cx="789707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7A9C83-CE0B-184D-9ACA-87D90F641CE4}"/>
              </a:ext>
            </a:extLst>
          </p:cNvPr>
          <p:cNvCxnSpPr>
            <a:cxnSpLocks/>
          </p:cNvCxnSpPr>
          <p:nvPr/>
        </p:nvCxnSpPr>
        <p:spPr>
          <a:xfrm flipH="1">
            <a:off x="6155997" y="6047702"/>
            <a:ext cx="789707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2F62DC-D205-4142-B88C-94C588A16790}"/>
              </a:ext>
            </a:extLst>
          </p:cNvPr>
          <p:cNvCxnSpPr>
            <a:cxnSpLocks/>
          </p:cNvCxnSpPr>
          <p:nvPr/>
        </p:nvCxnSpPr>
        <p:spPr>
          <a:xfrm flipH="1">
            <a:off x="6155997" y="5637662"/>
            <a:ext cx="789707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5917C7-B05B-FA4F-A98B-B85E544AE22A}"/>
              </a:ext>
            </a:extLst>
          </p:cNvPr>
          <p:cNvCxnSpPr>
            <a:cxnSpLocks/>
          </p:cNvCxnSpPr>
          <p:nvPr/>
        </p:nvCxnSpPr>
        <p:spPr>
          <a:xfrm flipH="1">
            <a:off x="6144766" y="2713508"/>
            <a:ext cx="789707" cy="0"/>
          </a:xfrm>
          <a:prstGeom prst="straightConnector1">
            <a:avLst/>
          </a:prstGeom>
          <a:ln w="28575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8D4EE9-8F1C-544F-9559-13BB38F5C861}"/>
              </a:ext>
            </a:extLst>
          </p:cNvPr>
          <p:cNvCxnSpPr>
            <a:cxnSpLocks/>
          </p:cNvCxnSpPr>
          <p:nvPr/>
        </p:nvCxnSpPr>
        <p:spPr>
          <a:xfrm flipH="1">
            <a:off x="6144764" y="5455321"/>
            <a:ext cx="789707" cy="0"/>
          </a:xfrm>
          <a:prstGeom prst="straightConnector1">
            <a:avLst/>
          </a:prstGeom>
          <a:ln w="28575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18C2ECC-3EF8-B547-981B-6FE1BD026788}"/>
              </a:ext>
            </a:extLst>
          </p:cNvPr>
          <p:cNvCxnSpPr>
            <a:cxnSpLocks/>
          </p:cNvCxnSpPr>
          <p:nvPr/>
        </p:nvCxnSpPr>
        <p:spPr>
          <a:xfrm flipH="1">
            <a:off x="6144765" y="4355119"/>
            <a:ext cx="789707" cy="0"/>
          </a:xfrm>
          <a:prstGeom prst="straightConnector1">
            <a:avLst/>
          </a:prstGeom>
          <a:ln w="28575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44BD10-DD56-2B49-9600-9FAFAF6F5473}"/>
              </a:ext>
            </a:extLst>
          </p:cNvPr>
          <p:cNvCxnSpPr>
            <a:cxnSpLocks/>
          </p:cNvCxnSpPr>
          <p:nvPr/>
        </p:nvCxnSpPr>
        <p:spPr>
          <a:xfrm flipH="1">
            <a:off x="6144766" y="1678395"/>
            <a:ext cx="789707" cy="0"/>
          </a:xfrm>
          <a:prstGeom prst="straightConnector1">
            <a:avLst/>
          </a:prstGeom>
          <a:ln w="28575">
            <a:solidFill>
              <a:srgbClr val="00B05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798BF7C-56C5-2C4C-8345-C7C9F9237FC2}"/>
              </a:ext>
            </a:extLst>
          </p:cNvPr>
          <p:cNvSpPr txBox="1"/>
          <p:nvPr/>
        </p:nvSpPr>
        <p:spPr>
          <a:xfrm>
            <a:off x="8818346" y="2937353"/>
            <a:ext cx="27133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Executive sessions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FDD3B-DED3-417C-9664-6ABA5E662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24" y="770205"/>
            <a:ext cx="5920667" cy="559897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FD81AF-4E51-4BFE-AE2F-EF27977CB1F9}"/>
              </a:ext>
            </a:extLst>
          </p:cNvPr>
          <p:cNvCxnSpPr>
            <a:cxnSpLocks/>
          </p:cNvCxnSpPr>
          <p:nvPr/>
        </p:nvCxnSpPr>
        <p:spPr>
          <a:xfrm flipH="1">
            <a:off x="6155997" y="4541061"/>
            <a:ext cx="789707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249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4CD8C-9DDF-A848-BA03-96F5D2072AFF}"/>
              </a:ext>
            </a:extLst>
          </p:cNvPr>
          <p:cNvGrpSpPr/>
          <p:nvPr/>
        </p:nvGrpSpPr>
        <p:grpSpPr>
          <a:xfrm>
            <a:off x="1156854" y="1029178"/>
            <a:ext cx="9643828" cy="5661084"/>
            <a:chOff x="1156854" y="1029178"/>
            <a:chExt cx="9643828" cy="5661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01EE32-2B10-4D44-872D-A5C9D409F772}"/>
                </a:ext>
              </a:extLst>
            </p:cNvPr>
            <p:cNvGrpSpPr/>
            <p:nvPr/>
          </p:nvGrpSpPr>
          <p:grpSpPr>
            <a:xfrm>
              <a:off x="1156854" y="1029178"/>
              <a:ext cx="9643828" cy="5661084"/>
              <a:chOff x="751609" y="922596"/>
              <a:chExt cx="9643828" cy="566108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C81346E-DA0E-2842-8CC1-97690145E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609" y="922596"/>
                <a:ext cx="9643828" cy="566108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BCB90A-C59B-A840-B055-457C993EAD73}"/>
                  </a:ext>
                </a:extLst>
              </p:cNvPr>
              <p:cNvSpPr/>
              <p:nvPr/>
            </p:nvSpPr>
            <p:spPr>
              <a:xfrm>
                <a:off x="2424014" y="5935404"/>
                <a:ext cx="691448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Under Project Information - Klystron gallery construction video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29BBBD-2894-8D42-850B-0BB3F0BC44F0}"/>
                </a:ext>
              </a:extLst>
            </p:cNvPr>
            <p:cNvSpPr/>
            <p:nvPr/>
          </p:nvSpPr>
          <p:spPr>
            <a:xfrm>
              <a:off x="5181334" y="1818886"/>
              <a:ext cx="1829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February 2020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C7CFD3C-07A6-6B40-811D-FFD52F0A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Klystron gallery activity videos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4FDCEC-7B30-194A-BCE8-1CE92D612B6F}"/>
              </a:ext>
            </a:extLst>
          </p:cNvPr>
          <p:cNvSpPr/>
          <p:nvPr/>
        </p:nvSpPr>
        <p:spPr>
          <a:xfrm>
            <a:off x="1986597" y="59875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0DAB58-A5C9-D14B-9806-BBB77E2E0212}"/>
              </a:ext>
            </a:extLst>
          </p:cNvPr>
          <p:cNvGrpSpPr/>
          <p:nvPr/>
        </p:nvGrpSpPr>
        <p:grpSpPr>
          <a:xfrm>
            <a:off x="609601" y="1011581"/>
            <a:ext cx="10425545" cy="5678681"/>
            <a:chOff x="775601" y="809851"/>
            <a:chExt cx="10425545" cy="56786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DB32574-34B2-E04A-B486-C1EFB56BA99B}"/>
                </a:ext>
              </a:extLst>
            </p:cNvPr>
            <p:cNvGrpSpPr/>
            <p:nvPr/>
          </p:nvGrpSpPr>
          <p:grpSpPr>
            <a:xfrm>
              <a:off x="775601" y="809851"/>
              <a:ext cx="10425545" cy="5678681"/>
              <a:chOff x="775601" y="809851"/>
              <a:chExt cx="10425545" cy="567868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1C04F8D-B417-9841-A076-1900987BA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5601" y="809851"/>
                <a:ext cx="10425545" cy="567868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E3C338-9B78-3347-979C-6A4D12DE4BF6}"/>
                  </a:ext>
                </a:extLst>
              </p:cNvPr>
              <p:cNvSpPr/>
              <p:nvPr/>
            </p:nvSpPr>
            <p:spPr>
              <a:xfrm>
                <a:off x="2448259" y="5866119"/>
                <a:ext cx="64849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Under Project Information - Klystron gallery Installation Video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867589-6EE2-E440-945F-73B22DF8FE26}"/>
                </a:ext>
              </a:extLst>
            </p:cNvPr>
            <p:cNvSpPr/>
            <p:nvPr/>
          </p:nvSpPr>
          <p:spPr>
            <a:xfrm>
              <a:off x="5333734" y="1971286"/>
              <a:ext cx="1829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August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5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22EA-796A-2F42-B838-3DA64682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42C28-EF57-814A-A717-514E5B3CB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386060"/>
            <a:ext cx="9610345" cy="5355074"/>
          </a:xfrm>
        </p:spPr>
        <p:txBody>
          <a:bodyPr/>
          <a:lstStyle/>
          <a:p>
            <a:r>
              <a:rPr lang="en-US" sz="2400" dirty="0"/>
              <a:t>COVID:  impacted on on-site activities (e.g. klystron gallery construction)</a:t>
            </a:r>
          </a:p>
          <a:p>
            <a:endParaRPr lang="en-US" sz="2400" dirty="0"/>
          </a:p>
          <a:p>
            <a:r>
              <a:rPr lang="en-US" sz="2400" dirty="0"/>
              <a:t>QA: heavy involvement in procurement activities and acceptance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PPU is using the same work control practices as operations</a:t>
            </a:r>
          </a:p>
          <a:p>
            <a:endParaRPr lang="en-US" sz="2400" dirty="0"/>
          </a:p>
          <a:p>
            <a:r>
              <a:rPr lang="en-US" sz="2400" dirty="0"/>
              <a:t>Safety: continuous presence on CF and installation activities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2A7B8D8B-176C-6F4B-81A9-2F69EC7B960F}"/>
              </a:ext>
            </a:extLst>
          </p:cNvPr>
          <p:cNvSpPr/>
          <p:nvPr/>
        </p:nvSpPr>
        <p:spPr>
          <a:xfrm>
            <a:off x="9654925" y="813816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B8-4 McKenzie</a:t>
            </a:r>
          </a:p>
        </p:txBody>
      </p:sp>
    </p:spTree>
    <p:extLst>
      <p:ext uri="{BB962C8B-B14F-4D97-AF65-F5344CB8AC3E}">
        <p14:creationId xmlns:p14="http://schemas.microsoft.com/office/powerpoint/2010/main" val="509438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CA01-E428-1845-BEB2-E610882A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8669"/>
            <a:ext cx="11430000" cy="539496"/>
          </a:xfrm>
        </p:spPr>
        <p:txBody>
          <a:bodyPr/>
          <a:lstStyle/>
          <a:p>
            <a:r>
              <a:rPr lang="en-US" dirty="0"/>
              <a:t>COVID impacts have not been severe …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464B-323C-C441-9B7C-4DCFF192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8" y="813816"/>
            <a:ext cx="9215799" cy="5649614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000" dirty="0"/>
              <a:t>Critical PPU staff were permitted on site throughout COVID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E.g. klystron gallery construction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There was a schedule impact – but we worked around this</a:t>
            </a:r>
          </a:p>
          <a:p>
            <a:pPr lvl="1">
              <a:spcBef>
                <a:spcPts val="400"/>
              </a:spcBef>
            </a:pPr>
            <a:endParaRPr lang="en-US" sz="2000" dirty="0"/>
          </a:p>
          <a:p>
            <a:pPr>
              <a:spcBef>
                <a:spcPts val="400"/>
              </a:spcBef>
            </a:pPr>
            <a:r>
              <a:rPr lang="en-US" sz="2000" dirty="0"/>
              <a:t>ORNL return to full onsite presence on hold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(84% staff vaccinated)</a:t>
            </a:r>
          </a:p>
          <a:p>
            <a:pPr lvl="1">
              <a:spcBef>
                <a:spcPts val="400"/>
              </a:spcBef>
            </a:pPr>
            <a:endParaRPr lang="en-US" sz="2000" dirty="0"/>
          </a:p>
          <a:p>
            <a:pPr>
              <a:spcBef>
                <a:spcPts val="400"/>
              </a:spcBef>
            </a:pPr>
            <a:r>
              <a:rPr lang="en-US" sz="2000" dirty="0" err="1"/>
              <a:t>JLab</a:t>
            </a:r>
            <a:r>
              <a:rPr lang="en-US" sz="2000" dirty="0"/>
              <a:t> site access has been more restrictive than ORNL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Onsite presence has permitted equipment acceptance and  cryomodule fabrication</a:t>
            </a:r>
          </a:p>
          <a:p>
            <a:pPr lvl="1">
              <a:spcBef>
                <a:spcPts val="400"/>
              </a:spcBef>
            </a:pPr>
            <a:endParaRPr lang="en-US" sz="1800" dirty="0"/>
          </a:p>
          <a:p>
            <a:pPr>
              <a:spcBef>
                <a:spcPts val="400"/>
              </a:spcBef>
            </a:pPr>
            <a:r>
              <a:rPr lang="en-US" sz="2000" dirty="0"/>
              <a:t>Vendor performance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Initially not many direct COVID related delays, but over the past months we are starting to get more delay requests</a:t>
            </a:r>
          </a:p>
          <a:p>
            <a:pPr lvl="1">
              <a:spcBef>
                <a:spcPts val="400"/>
              </a:spcBef>
            </a:pPr>
            <a:endParaRPr lang="en-US" sz="2000" dirty="0"/>
          </a:p>
          <a:p>
            <a:pPr>
              <a:spcBef>
                <a:spcPts val="400"/>
              </a:spcBef>
            </a:pPr>
            <a:r>
              <a:rPr lang="en-US" sz="2000" dirty="0"/>
              <a:t>But there are some indications of potential issues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Recent trend of change requests: cost increases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Issues finding resources</a:t>
            </a:r>
          </a:p>
          <a:p>
            <a:endParaRPr lang="en-US" sz="2000" dirty="0"/>
          </a:p>
        </p:txBody>
      </p:sp>
      <p:sp>
        <p:nvSpPr>
          <p:cNvPr id="9" name="Rectangle: Rounded Corners 20">
            <a:extLst>
              <a:ext uri="{FF2B5EF4-FFF2-40B4-BE49-F238E27FC236}">
                <a16:creationId xmlns:a16="http://schemas.microsoft.com/office/drawing/2014/main" id="{F378166A-1FFB-6C4B-BB6C-0577BDBCBB05}"/>
              </a:ext>
            </a:extLst>
          </p:cNvPr>
          <p:cNvSpPr/>
          <p:nvPr/>
        </p:nvSpPr>
        <p:spPr>
          <a:xfrm>
            <a:off x="9553740" y="3164167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B8-6  Daly</a:t>
            </a:r>
          </a:p>
        </p:txBody>
      </p:sp>
    </p:spTree>
    <p:extLst>
      <p:ext uri="{BB962C8B-B14F-4D97-AF65-F5344CB8AC3E}">
        <p14:creationId xmlns:p14="http://schemas.microsoft.com/office/powerpoint/2010/main" val="194581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9DD5-411F-3840-BDF4-1EC748EF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Installation has begun and outage planning is refined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17699-9FA3-7840-8821-F1F65DC67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91" y="1267968"/>
            <a:ext cx="11430000" cy="4918430"/>
          </a:xfrm>
        </p:spPr>
        <p:txBody>
          <a:bodyPr/>
          <a:lstStyle/>
          <a:p>
            <a:r>
              <a:rPr lang="en-US" sz="2400" dirty="0"/>
              <a:t>PPU Installation is ongoing</a:t>
            </a:r>
          </a:p>
          <a:p>
            <a:pPr lvl="1"/>
            <a:r>
              <a:rPr lang="en-US" sz="2000" dirty="0"/>
              <a:t>Klystron gallery equipment is being installed</a:t>
            </a:r>
          </a:p>
          <a:p>
            <a:pPr lvl="1"/>
            <a:r>
              <a:rPr lang="en-US" sz="2000" dirty="0"/>
              <a:t>Electrical tie-ins are occurring in outages</a:t>
            </a:r>
          </a:p>
          <a:p>
            <a:endParaRPr lang="en-US" sz="2400" dirty="0"/>
          </a:p>
          <a:p>
            <a:r>
              <a:rPr lang="en-US" sz="2400" dirty="0"/>
              <a:t>Outage plans include more refined estimates</a:t>
            </a:r>
          </a:p>
          <a:p>
            <a:pPr lvl="1"/>
            <a:r>
              <a:rPr lang="en-US" sz="2000" dirty="0"/>
              <a:t>ARR execution durations are increased</a:t>
            </a:r>
          </a:p>
          <a:p>
            <a:pPr lvl="1"/>
            <a:endParaRPr lang="en-US" sz="2000" dirty="0"/>
          </a:p>
          <a:p>
            <a:r>
              <a:rPr lang="en-US" sz="2400" dirty="0"/>
              <a:t>Coordination with operations</a:t>
            </a:r>
          </a:p>
          <a:p>
            <a:pPr lvl="1"/>
            <a:r>
              <a:rPr lang="en-US" sz="2000" dirty="0"/>
              <a:t>E.g. RFQ swap delayed to after the long outage</a:t>
            </a:r>
          </a:p>
          <a:p>
            <a:endParaRPr lang="en-US" sz="2400" dirty="0"/>
          </a:p>
          <a:p>
            <a:pPr marL="398463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E1FB3E19-FF7B-3A45-A5F9-3952C7848780}"/>
              </a:ext>
            </a:extLst>
          </p:cNvPr>
          <p:cNvSpPr/>
          <p:nvPr/>
        </p:nvSpPr>
        <p:spPr>
          <a:xfrm>
            <a:off x="8469077" y="1356148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B8-7  Champion</a:t>
            </a: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E8B7D949-9ACB-B94F-BBC6-2845B656376B}"/>
              </a:ext>
            </a:extLst>
          </p:cNvPr>
          <p:cNvSpPr/>
          <p:nvPr/>
        </p:nvSpPr>
        <p:spPr>
          <a:xfrm>
            <a:off x="8330531" y="2827726"/>
            <a:ext cx="1747404" cy="26483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B8-8 Johns</a:t>
            </a:r>
          </a:p>
        </p:txBody>
      </p:sp>
    </p:spTree>
    <p:extLst>
      <p:ext uri="{BB962C8B-B14F-4D97-AF65-F5344CB8AC3E}">
        <p14:creationId xmlns:p14="http://schemas.microsoft.com/office/powerpoint/2010/main" val="878975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194D-6123-B146-B397-1AEE01CB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worries me (1 year ago at CD-2/3)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05468-4603-994A-A29C-02F67A6D28E4}"/>
              </a:ext>
            </a:extLst>
          </p:cNvPr>
          <p:cNvSpPr txBox="1">
            <a:spLocks/>
          </p:cNvSpPr>
          <p:nvPr/>
        </p:nvSpPr>
        <p:spPr>
          <a:xfrm>
            <a:off x="762000" y="1024427"/>
            <a:ext cx="11430000" cy="3006099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COVID impact on vendor deliveries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</a:rPr>
              <a:t>Survived initial impact, but still have concerns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CD-3B activities, moving beyond procurements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</a:rPr>
              <a:t>The project mentality has switched to “fabrication/construction”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Targets: manufacturing / schedule for power ramp-up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</a:rPr>
              <a:t>Target manufacturing is going well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</a:rPr>
              <a:t>Power ramp-up schedule is maintained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Long outage: coordinating activities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</a:rPr>
              <a:t>More realism is now included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</a:rPr>
              <a:t>Better coordination / communication with operations and sponsor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7902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194D-6123-B146-B397-1AEE01CB0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worries me (looking forward)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05468-4603-994A-A29C-02F67A6D28E4}"/>
              </a:ext>
            </a:extLst>
          </p:cNvPr>
          <p:cNvSpPr txBox="1">
            <a:spLocks/>
          </p:cNvSpPr>
          <p:nvPr/>
        </p:nvSpPr>
        <p:spPr>
          <a:xfrm>
            <a:off x="762000" y="1925950"/>
            <a:ext cx="9930384" cy="3145922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Maintaining equipment delivery schedules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COVID secondary impacts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Cost/schedule,  resource availability,  staff returning to campus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Target stub planning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892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1803674"/>
            <a:ext cx="11430000" cy="5355074"/>
          </a:xfrm>
        </p:spPr>
        <p:txBody>
          <a:bodyPr/>
          <a:lstStyle/>
          <a:p>
            <a:r>
              <a:rPr lang="en-US" sz="2400" dirty="0"/>
              <a:t>PPU has transitioned from “design” to “construction” mode</a:t>
            </a:r>
          </a:p>
          <a:p>
            <a:pPr marL="398463" lvl="1" indent="0">
              <a:buNone/>
            </a:pPr>
            <a:endParaRPr lang="en-US" sz="2000" dirty="0"/>
          </a:p>
          <a:p>
            <a:r>
              <a:rPr lang="en-US" sz="2400" dirty="0"/>
              <a:t>We survived COVID in relatively good shape</a:t>
            </a:r>
          </a:p>
          <a:p>
            <a:endParaRPr lang="en-US" sz="2400" dirty="0"/>
          </a:p>
          <a:p>
            <a:r>
              <a:rPr lang="en-US" sz="2400" dirty="0"/>
              <a:t>Now concerns are shifted to equipment delivery, installation and outage coordination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748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4F2F-1A76-C249-A833-14EB0063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12993-360C-0643-B9E0-1C58772F0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6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BD43A5-BEBB-DA49-816C-9C2B80AFE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66" y="975659"/>
            <a:ext cx="11419468" cy="8874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PPU doubles Spallation Neutron Source (SNS) power </a:t>
            </a:r>
            <a:r>
              <a:rPr 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capability from 1.4 MW to 2.8 MW</a:t>
            </a:r>
          </a:p>
          <a:p>
            <a:pPr marL="687387" lvl="1">
              <a:buFont typeface="System Font Regular"/>
              <a:buChar char="-"/>
            </a:pPr>
            <a:r>
              <a:rPr lang="en-US" sz="1600" dirty="0"/>
              <a:t>30% beam energy increase, 50% beam current increase</a:t>
            </a:r>
            <a:endParaRPr lang="en-US" sz="16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624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2 MW to First Target Station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9FB83A-9FED-EF4D-BA73-0E58CF10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EA5AAB-3024-9D48-BF34-2249961EEF45}"/>
              </a:ext>
            </a:extLst>
          </p:cNvPr>
          <p:cNvGrpSpPr/>
          <p:nvPr/>
        </p:nvGrpSpPr>
        <p:grpSpPr>
          <a:xfrm>
            <a:off x="964145" y="2142283"/>
            <a:ext cx="8293698" cy="3980531"/>
            <a:chOff x="938745" y="2243883"/>
            <a:chExt cx="8293698" cy="39805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18C8DE-3D94-C34F-AD64-C8A207F2AC6D}"/>
                </a:ext>
              </a:extLst>
            </p:cNvPr>
            <p:cNvGrpSpPr/>
            <p:nvPr/>
          </p:nvGrpSpPr>
          <p:grpSpPr>
            <a:xfrm>
              <a:off x="938745" y="2243883"/>
              <a:ext cx="8293698" cy="3980531"/>
              <a:chOff x="2155983" y="842620"/>
              <a:chExt cx="8293698" cy="3980531"/>
            </a:xfrm>
          </p:grpSpPr>
          <p:pic>
            <p:nvPicPr>
              <p:cNvPr id="7" name="Picture 1">
                <a:extLst>
                  <a:ext uri="{FF2B5EF4-FFF2-40B4-BE49-F238E27FC236}">
                    <a16:creationId xmlns:a16="http://schemas.microsoft.com/office/drawing/2014/main" id="{F391E30F-D466-3C43-BC5D-4804CA1690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66911" y="842620"/>
                <a:ext cx="7970838" cy="398053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48FA1F6-7EAB-1B46-92BA-9F724DDDE702}"/>
                  </a:ext>
                </a:extLst>
              </p:cNvPr>
              <p:cNvCxnSpPr/>
              <p:nvPr/>
            </p:nvCxnSpPr>
            <p:spPr>
              <a:xfrm>
                <a:off x="2312552" y="2340447"/>
                <a:ext cx="2057400" cy="7620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60D1710-8355-A447-8B7B-BCB7C42C800E}"/>
                  </a:ext>
                </a:extLst>
              </p:cNvPr>
              <p:cNvSpPr/>
              <p:nvPr/>
            </p:nvSpPr>
            <p:spPr>
              <a:xfrm>
                <a:off x="5139492" y="1974310"/>
                <a:ext cx="1143000" cy="304800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24872C27-A62D-0C4C-8D4F-0347D79001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7934" y="1748662"/>
                <a:ext cx="12954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 err="1">
                    <a:solidFill>
                      <a:srgbClr val="00B0F0"/>
                    </a:solidFill>
                    <a:latin typeface="Arial" panose="020B0604020202020204" pitchFamily="34" charset="0"/>
                  </a:rPr>
                  <a:t>Linac</a:t>
                </a:r>
                <a:endParaRPr lang="en-US" altLang="en-US" sz="1800" dirty="0">
                  <a:solidFill>
                    <a:srgbClr val="00B0F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5526CDD3-8DB0-0D41-8C3D-E3A5CB496E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7010" y="1268128"/>
                <a:ext cx="15240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00B0F0"/>
                    </a:solidFill>
                    <a:latin typeface="Arial" panose="020B0604020202020204" pitchFamily="34" charset="0"/>
                  </a:rPr>
                  <a:t>Accumulator Ring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B42316-18BB-CA47-9681-DDA007D625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92541" y="1440217"/>
                <a:ext cx="19050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00B0F0"/>
                    </a:solidFill>
                    <a:latin typeface="Arial" panose="020B0604020202020204" pitchFamily="34" charset="0"/>
                  </a:rPr>
                  <a:t>First Target Station (FTS)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52A0D8-88AE-634A-BA95-7CBA755438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44681" y="996122"/>
                <a:ext cx="1905000" cy="922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Future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Second Target Station (STS)</a:t>
                </a:r>
              </a:p>
            </p:txBody>
          </p:sp>
          <p:sp>
            <p:nvSpPr>
              <p:cNvPr id="14" name="Rounded Rectangle 1">
                <a:extLst>
                  <a:ext uri="{FF2B5EF4-FFF2-40B4-BE49-F238E27FC236}">
                    <a16:creationId xmlns:a16="http://schemas.microsoft.com/office/drawing/2014/main" id="{A10383F7-D528-9244-9287-D5509956F148}"/>
                  </a:ext>
                </a:extLst>
              </p:cNvPr>
              <p:cNvSpPr/>
              <p:nvPr/>
            </p:nvSpPr>
            <p:spPr>
              <a:xfrm>
                <a:off x="6203416" y="2339966"/>
                <a:ext cx="1258888" cy="72707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5">
                <a:extLst>
                  <a:ext uri="{FF2B5EF4-FFF2-40B4-BE49-F238E27FC236}">
                    <a16:creationId xmlns:a16="http://schemas.microsoft.com/office/drawing/2014/main" id="{189A351C-97DB-C44E-89C1-7FE0379BA372}"/>
                  </a:ext>
                </a:extLst>
              </p:cNvPr>
              <p:cNvSpPr/>
              <p:nvPr/>
            </p:nvSpPr>
            <p:spPr>
              <a:xfrm>
                <a:off x="7654691" y="2126711"/>
                <a:ext cx="1905000" cy="738187"/>
              </a:xfrm>
              <a:prstGeom prst="round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4CA1610-23C5-0042-B535-130155A4F1F1}"/>
                  </a:ext>
                </a:extLst>
              </p:cNvPr>
              <p:cNvSpPr/>
              <p:nvPr/>
            </p:nvSpPr>
            <p:spPr bwMode="auto">
              <a:xfrm>
                <a:off x="2155983" y="2168120"/>
                <a:ext cx="2405063" cy="655368"/>
              </a:xfrm>
              <a:prstGeom prst="ellipse">
                <a:avLst/>
              </a:prstGeom>
              <a:noFill/>
              <a:ln w="41275" cap="sq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5793" tIns="47896" rIns="95793" bIns="47896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957263" eaLnBrk="0" hangingPunct="0"/>
                <a:endParaRPr lang="en-US" sz="2400" b="1" dirty="0">
                  <a:solidFill>
                    <a:srgbClr val="00580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2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BFB278-CD26-634F-8BCA-F10460CE35CE}"/>
                </a:ext>
              </a:extLst>
            </p:cNvPr>
            <p:cNvSpPr txBox="1"/>
            <p:nvPr/>
          </p:nvSpPr>
          <p:spPr>
            <a:xfrm>
              <a:off x="1464591" y="4822195"/>
              <a:ext cx="2192095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B0F0"/>
                  </a:solidFill>
                  <a:latin typeface="+mn-lt"/>
                </a:rPr>
                <a:t>PPU scope is in blue areas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74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4DC247-4EB9-6A4C-AC60-1E776D6F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16624"/>
            <a:ext cx="11430000" cy="480131"/>
          </a:xfrm>
        </p:spPr>
        <p:txBody>
          <a:bodyPr/>
          <a:lstStyle/>
          <a:p>
            <a:r>
              <a:rPr lang="en-US" sz="2800" dirty="0"/>
              <a:t>Proton Power Upgrade project scope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A4B253-1D72-E445-ADF3-143A5B121F6B}"/>
              </a:ext>
            </a:extLst>
          </p:cNvPr>
          <p:cNvGrpSpPr/>
          <p:nvPr/>
        </p:nvGrpSpPr>
        <p:grpSpPr>
          <a:xfrm>
            <a:off x="429768" y="1716387"/>
            <a:ext cx="11430000" cy="4151365"/>
            <a:chOff x="1542383" y="1965960"/>
            <a:chExt cx="11011159" cy="3753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A76E58-B743-6F43-AD53-32BFF75859FC}"/>
                </a:ext>
              </a:extLst>
            </p:cNvPr>
            <p:cNvSpPr txBox="1"/>
            <p:nvPr/>
          </p:nvSpPr>
          <p:spPr>
            <a:xfrm>
              <a:off x="1542383" y="5110279"/>
              <a:ext cx="4952700" cy="60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Radio Frequency (RF) system upgrades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n-lt"/>
                </a:rPr>
                <a:t>Additions for new cryomodules</a:t>
              </a:r>
            </a:p>
            <a:p>
              <a:pPr marL="28575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n-lt"/>
                </a:rPr>
                <a:t>Upgrades for existing systems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5E0276-D057-5246-9391-93439F9945DB}"/>
                </a:ext>
              </a:extLst>
            </p:cNvPr>
            <p:cNvGrpSpPr/>
            <p:nvPr/>
          </p:nvGrpSpPr>
          <p:grpSpPr>
            <a:xfrm>
              <a:off x="2308860" y="1965960"/>
              <a:ext cx="10244682" cy="3638948"/>
              <a:chOff x="484309" y="789061"/>
              <a:chExt cx="11972313" cy="474164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92AF12C-55B1-6F46-944F-2178CC1A9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54" r="25913" b="34752"/>
              <a:stretch/>
            </p:blipFill>
            <p:spPr>
              <a:xfrm>
                <a:off x="6914996" y="789061"/>
                <a:ext cx="4085949" cy="3175018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52F95D5-549E-9B42-A899-0728E7174BBC}"/>
                  </a:ext>
                </a:extLst>
              </p:cNvPr>
              <p:cNvGrpSpPr/>
              <p:nvPr/>
            </p:nvGrpSpPr>
            <p:grpSpPr>
              <a:xfrm>
                <a:off x="484309" y="3563679"/>
                <a:ext cx="6529569" cy="306096"/>
                <a:chOff x="228600" y="3563678"/>
                <a:chExt cx="5261276" cy="306096"/>
              </a:xfrm>
            </p:grpSpPr>
            <p:grpSp>
              <p:nvGrpSpPr>
                <p:cNvPr id="25" name="Group 105">
                  <a:extLst>
                    <a:ext uri="{FF2B5EF4-FFF2-40B4-BE49-F238E27FC236}">
                      <a16:creationId xmlns:a16="http://schemas.microsoft.com/office/drawing/2014/main" id="{2BA2C0E5-44F2-C942-9B73-A7A1249EA4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600" y="3563678"/>
                  <a:ext cx="5255972" cy="306096"/>
                  <a:chOff x="152399" y="2900553"/>
                  <a:chExt cx="5151439" cy="299944"/>
                </a:xfrm>
              </p:grpSpPr>
              <p:sp>
                <p:nvSpPr>
                  <p:cNvPr id="27" name="Line 3">
                    <a:extLst>
                      <a:ext uri="{FF2B5EF4-FFF2-40B4-BE49-F238E27FC236}">
                        <a16:creationId xmlns:a16="http://schemas.microsoft.com/office/drawing/2014/main" id="{7E69C790-EB46-354B-8CE3-8BBC11A82D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4988" y="3086100"/>
                    <a:ext cx="4768850" cy="158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400" dirty="0"/>
                  </a:p>
                </p:txBody>
              </p:sp>
              <p:sp>
                <p:nvSpPr>
                  <p:cNvPr id="28" name="Rectangle 9">
                    <a:extLst>
                      <a:ext uri="{FF2B5EF4-FFF2-40B4-BE49-F238E27FC236}">
                        <a16:creationId xmlns:a16="http://schemas.microsoft.com/office/drawing/2014/main" id="{2CFCD147-36F8-794C-B453-7D5CF77ACB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15076" y="2945989"/>
                    <a:ext cx="2795602" cy="23240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400" dirty="0"/>
                  </a:p>
                </p:txBody>
              </p:sp>
              <p:sp>
                <p:nvSpPr>
                  <p:cNvPr id="29" name="Rectangle 13">
                    <a:extLst>
                      <a:ext uri="{FF2B5EF4-FFF2-40B4-BE49-F238E27FC236}">
                        <a16:creationId xmlns:a16="http://schemas.microsoft.com/office/drawing/2014/main" id="{8EDF78C4-9423-B140-A673-4A833E1E00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33" y="2940998"/>
                    <a:ext cx="1024508" cy="259499"/>
                  </a:xfrm>
                  <a:prstGeom prst="rect">
                    <a:avLst/>
                  </a:prstGeom>
                  <a:solidFill>
                    <a:srgbClr val="2931B0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400" dirty="0"/>
                  </a:p>
                </p:txBody>
              </p:sp>
              <p:sp>
                <p:nvSpPr>
                  <p:cNvPr id="30" name="Rectangle 14">
                    <a:extLst>
                      <a:ext uri="{FF2B5EF4-FFF2-40B4-BE49-F238E27FC236}">
                        <a16:creationId xmlns:a16="http://schemas.microsoft.com/office/drawing/2014/main" id="{D4486C9F-8BC0-C84A-8EA1-7CEDE08465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08820" y="2922285"/>
                    <a:ext cx="991687" cy="25383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25399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508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rgbClr val="F4F4F4"/>
                        </a:solidFill>
                      </a:rPr>
                      <a:t>LINAC</a:t>
                    </a:r>
                  </a:p>
                </p:txBody>
              </p:sp>
              <p:sp>
                <p:nvSpPr>
                  <p:cNvPr id="31" name="Rectangle 15">
                    <a:extLst>
                      <a:ext uri="{FF2B5EF4-FFF2-40B4-BE49-F238E27FC236}">
                        <a16:creationId xmlns:a16="http://schemas.microsoft.com/office/drawing/2014/main" id="{557823C7-D311-514A-B1B0-F3C007214F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2399" y="2900553"/>
                    <a:ext cx="1162677" cy="25383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25399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508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7" tIns="44450" rIns="90487" bIns="44450">
                    <a:spAutoFit/>
                  </a:bodyPr>
                  <a:lstStyle/>
                  <a:p>
                    <a:r>
                      <a:rPr lang="en-US" sz="1050" b="1" dirty="0">
                        <a:solidFill>
                          <a:srgbClr val="F4F4F4"/>
                        </a:solidFill>
                      </a:rPr>
                      <a:t>Front-End</a:t>
                    </a:r>
                  </a:p>
                </p:txBody>
              </p:sp>
              <p:sp>
                <p:nvSpPr>
                  <p:cNvPr id="32" name="Rectangle 85">
                    <a:extLst>
                      <a:ext uri="{FF2B5EF4-FFF2-40B4-BE49-F238E27FC236}">
                        <a16:creationId xmlns:a16="http://schemas.microsoft.com/office/drawing/2014/main" id="{BA4BDC41-9F00-164C-BBF9-61A18DBA82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60048" y="2970012"/>
                    <a:ext cx="970898" cy="208377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400" dirty="0"/>
                  </a:p>
                </p:txBody>
              </p:sp>
            </p:grpSp>
            <p:sp>
              <p:nvSpPr>
                <p:cNvPr id="26" name="Rectangle 14">
                  <a:extLst>
                    <a:ext uri="{FF2B5EF4-FFF2-40B4-BE49-F238E27FC236}">
                      <a16:creationId xmlns:a16="http://schemas.microsoft.com/office/drawing/2014/main" id="{3ADE9A47-0286-4847-9F46-CA1A579C6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5800" y="3563679"/>
                  <a:ext cx="994076" cy="25904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5399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7" tIns="44450" rIns="90487" bIns="4445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F4F4F4"/>
                      </a:solidFill>
                    </a:rPr>
                    <a:t>Upgrade</a:t>
                  </a:r>
                </a:p>
              </p:txBody>
            </p:sp>
          </p:grpSp>
          <p:sp>
            <p:nvSpPr>
              <p:cNvPr id="9" name="Text Box 20">
                <a:extLst>
                  <a:ext uri="{FF2B5EF4-FFF2-40B4-BE49-F238E27FC236}">
                    <a16:creationId xmlns:a16="http://schemas.microsoft.com/office/drawing/2014/main" id="{423635E0-7B96-5047-8C3B-9CF9F7CDF4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78913" y="1276350"/>
                <a:ext cx="59690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" dirty="0">
                    <a:solidFill>
                      <a:schemeClr val="bg2"/>
                    </a:solidFill>
                  </a:rPr>
                  <a:t>Extraction</a:t>
                </a:r>
              </a:p>
            </p:txBody>
          </p:sp>
          <p:sp>
            <p:nvSpPr>
              <p:cNvPr id="10" name="Text Box 22">
                <a:extLst>
                  <a:ext uri="{FF2B5EF4-FFF2-40B4-BE49-F238E27FC236}">
                    <a16:creationId xmlns:a16="http://schemas.microsoft.com/office/drawing/2014/main" id="{694D627D-C7E8-4747-BDFE-469828D3D8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1801" y="844550"/>
                <a:ext cx="596900" cy="153888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00" dirty="0">
                    <a:solidFill>
                      <a:schemeClr val="bg2"/>
                    </a:solidFill>
                  </a:rPr>
                  <a:t>Collimators</a:t>
                </a:r>
              </a:p>
            </p:txBody>
          </p:sp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6A62F025-B807-E24B-B884-D239BF0E5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7688" y="3602039"/>
                <a:ext cx="18473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24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F9E12-E02A-1C45-911D-03D9252D6B41}"/>
                  </a:ext>
                </a:extLst>
              </p:cNvPr>
              <p:cNvSpPr txBox="1"/>
              <p:nvPr/>
            </p:nvSpPr>
            <p:spPr>
              <a:xfrm>
                <a:off x="9372568" y="901705"/>
                <a:ext cx="184731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4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381A1F-FCB8-6745-AD26-5CD414C2324D}"/>
                  </a:ext>
                </a:extLst>
              </p:cNvPr>
              <p:cNvSpPr txBox="1"/>
              <p:nvPr/>
            </p:nvSpPr>
            <p:spPr>
              <a:xfrm>
                <a:off x="511030" y="3029756"/>
                <a:ext cx="4506879" cy="565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7 new superconducting </a:t>
                </a:r>
                <a:r>
                  <a:rPr lang="en-US" sz="1400" dirty="0" err="1">
                    <a:latin typeface="+mn-lt"/>
                  </a:rPr>
                  <a:t>linac</a:t>
                </a:r>
                <a:r>
                  <a:rPr lang="en-US" sz="1400" dirty="0">
                    <a:latin typeface="+mn-lt"/>
                  </a:rPr>
                  <a:t> cryomodules</a:t>
                </a:r>
              </a:p>
              <a:p>
                <a:pPr algn="l">
                  <a:lnSpc>
                    <a:spcPct val="90000"/>
                  </a:lnSpc>
                </a:pPr>
                <a:endParaRPr lang="en-US" sz="1400" dirty="0">
                  <a:latin typeface="+mn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1CC2DE-133D-C042-9236-60BDEC25121C}"/>
                  </a:ext>
                </a:extLst>
              </p:cNvPr>
              <p:cNvSpPr txBox="1"/>
              <p:nvPr/>
            </p:nvSpPr>
            <p:spPr>
              <a:xfrm>
                <a:off x="5617874" y="4806281"/>
                <a:ext cx="3716487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Conventional facility upgrades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C1F1B2-7BCF-A245-AE4E-4C49691B3D81}"/>
                  </a:ext>
                </a:extLst>
              </p:cNvPr>
              <p:cNvSpPr txBox="1"/>
              <p:nvPr/>
            </p:nvSpPr>
            <p:spPr>
              <a:xfrm>
                <a:off x="9610641" y="5244477"/>
                <a:ext cx="2845981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Target system upgrades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DF4C5E-7897-964B-BE4C-4EF402C06A07}"/>
                  </a:ext>
                </a:extLst>
              </p:cNvPr>
              <p:cNvSpPr txBox="1"/>
              <p:nvPr/>
            </p:nvSpPr>
            <p:spPr>
              <a:xfrm>
                <a:off x="5175525" y="1257074"/>
                <a:ext cx="2778682" cy="794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Ring system upgrades</a:t>
                </a:r>
              </a:p>
              <a:p>
                <a:pPr marL="285750" indent="-285750" algn="l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+mn-lt"/>
                  </a:rPr>
                  <a:t>Primarily injection and extraction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9ACFC9E-7AB1-2F44-91AA-E3FBEEB80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7871" y="1635862"/>
                <a:ext cx="876626" cy="92577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07B19BA-3A3A-4548-AEFF-F7033211D2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91132" y="4066582"/>
                <a:ext cx="892097" cy="109575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CDF2DD94-D106-AB40-A967-4BED5BD336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246" y="3183667"/>
                <a:ext cx="986600" cy="325578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2BB014D-823C-424D-9910-E1FACC2660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2358" y="3861622"/>
                <a:ext cx="952012" cy="944659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566433B-25F6-7241-A119-6E37C9BBFB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9686" y="3912812"/>
                <a:ext cx="2605418" cy="906547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7A3E2E3-E2D3-AC48-9920-9EECAF9726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81231" y="4062502"/>
                <a:ext cx="459599" cy="635228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CB4380F-6609-684C-B3D5-233D4C042C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50119" y="2457932"/>
                <a:ext cx="3462339" cy="2228638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3" descr="C:\Users\riu\Pictures\TargetPhotos_July25_2005\sns-4104-2005.JPG">
                <a:extLst>
                  <a:ext uri="{FF2B5EF4-FFF2-40B4-BE49-F238E27FC236}">
                    <a16:creationId xmlns:a16="http://schemas.microsoft.com/office/drawing/2014/main" id="{FD273E7B-26FA-974A-AE13-619212C70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03895" y="3945390"/>
                <a:ext cx="1232553" cy="87396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>
                <a:softEdge rad="889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A149D11-809E-7E46-9B20-F56E08CBDF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22" y="2844977"/>
            <a:ext cx="1359621" cy="64963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871A2C-E1EB-2747-A2DF-68D86645A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60" y="5666487"/>
            <a:ext cx="1249266" cy="91719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5" name="Picture 34" descr="Ring Injection SS Looking South.JPG">
            <a:extLst>
              <a:ext uri="{FF2B5EF4-FFF2-40B4-BE49-F238E27FC236}">
                <a16:creationId xmlns:a16="http://schemas.microsoft.com/office/drawing/2014/main" id="{C5296EA0-47E7-2A4A-A58F-48A2D11ADC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7245" y="2043271"/>
            <a:ext cx="1178883" cy="64963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F1DCC156-A367-C743-A46C-45FA5338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469423" y="5470051"/>
            <a:ext cx="1652940" cy="6850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CCB024-DB5F-664C-9CBC-70BBCDECB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8" y="1029759"/>
            <a:ext cx="11419468" cy="504139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Includes scope across much of the neutron source</a:t>
            </a:r>
          </a:p>
          <a:p>
            <a:endParaRPr lang="en-US" sz="2000" dirty="0"/>
          </a:p>
        </p:txBody>
      </p:sp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A71D1721-FCBB-D340-A22B-723D372EB920}"/>
              </a:ext>
            </a:extLst>
          </p:cNvPr>
          <p:cNvSpPr/>
          <p:nvPr/>
        </p:nvSpPr>
        <p:spPr>
          <a:xfrm>
            <a:off x="10491304" y="328528"/>
            <a:ext cx="1143175" cy="294184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Charge:</a:t>
            </a:r>
            <a:r>
              <a:rPr lang="en-US" sz="1400" b="1" baseline="0" dirty="0">
                <a:solidFill>
                  <a:schemeClr val="bg1"/>
                </a:solidFill>
              </a:rPr>
              <a:t> 2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4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245" y="509098"/>
            <a:ext cx="11422261" cy="480131"/>
          </a:xfrm>
        </p:spPr>
        <p:txBody>
          <a:bodyPr/>
          <a:lstStyle/>
          <a:p>
            <a:r>
              <a:rPr lang="en-US" sz="2800" dirty="0"/>
              <a:t>PPU has been busy the past 3 years: LLPs + CD-2/3</a:t>
            </a:r>
            <a:endParaRPr lang="en-US" sz="240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0057" y="4589676"/>
            <a:ext cx="11020005" cy="657162"/>
          </a:xfrm>
        </p:spPr>
        <p:txBody>
          <a:bodyPr/>
          <a:lstStyle/>
          <a:p>
            <a:r>
              <a:rPr lang="en-US" sz="1800" dirty="0"/>
              <a:t>FY </a:t>
            </a:r>
            <a:r>
              <a:rPr lang="en-US" sz="1800" dirty="0">
                <a:latin typeface="Century Gothic" panose="020B0502020202020204" pitchFamily="34" charset="0"/>
              </a:rPr>
              <a:t>19: Tailored strategy leveraging use of proven designs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CD-3A: ~$10</a:t>
            </a:r>
            <a:r>
              <a:rPr lang="en-US" sz="1400" dirty="0"/>
              <a:t> </a:t>
            </a:r>
            <a:r>
              <a:rPr lang="en-US" sz="1400" dirty="0">
                <a:latin typeface="Century Gothic" panose="020B0502020202020204" pitchFamily="34" charset="0"/>
              </a:rPr>
              <a:t>M for superconducting RF cavities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CD-3B: ~ $53</a:t>
            </a:r>
            <a:r>
              <a:rPr lang="en-US" sz="1400" dirty="0"/>
              <a:t> </a:t>
            </a:r>
            <a:r>
              <a:rPr lang="en-US" sz="1400" dirty="0">
                <a:latin typeface="Century Gothic" panose="020B0502020202020204" pitchFamily="34" charset="0"/>
              </a:rPr>
              <a:t>M for superconducting cryomodules,  RF and klystron gallery buildout</a:t>
            </a:r>
          </a:p>
          <a:p>
            <a:r>
              <a:rPr lang="en-US" sz="1800" dirty="0"/>
              <a:t>FY 20: C</a:t>
            </a:r>
            <a:r>
              <a:rPr lang="en-US" sz="1800" dirty="0">
                <a:latin typeface="Century Gothic" panose="020B0502020202020204" pitchFamily="34" charset="0"/>
              </a:rPr>
              <a:t>ombined CD-2/3 review</a:t>
            </a:r>
          </a:p>
          <a:p>
            <a:pPr lvl="1"/>
            <a:r>
              <a:rPr lang="en-US" sz="1400" dirty="0"/>
              <a:t>Final design was &gt; 90% complete mid 2020</a:t>
            </a:r>
          </a:p>
          <a:p>
            <a:r>
              <a:rPr lang="en-US" sz="1800" dirty="0"/>
              <a:t>FY </a:t>
            </a:r>
            <a:r>
              <a:rPr lang="en-US" sz="1800" dirty="0">
                <a:latin typeface="Century Gothic" panose="020B0502020202020204" pitchFamily="34" charset="0"/>
              </a:rPr>
              <a:t>21: Execute LLPs + CD-3 scope</a:t>
            </a:r>
          </a:p>
          <a:p>
            <a:pPr marL="0" indent="0">
              <a:buNone/>
            </a:pPr>
            <a:endParaRPr lang="en-US" sz="1800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7D69BF-14EE-774B-8617-7D4307D102D8}"/>
              </a:ext>
            </a:extLst>
          </p:cNvPr>
          <p:cNvGrpSpPr/>
          <p:nvPr/>
        </p:nvGrpSpPr>
        <p:grpSpPr>
          <a:xfrm>
            <a:off x="962845" y="1983559"/>
            <a:ext cx="10589136" cy="2473051"/>
            <a:chOff x="900499" y="1744568"/>
            <a:chExt cx="12938847" cy="247305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01817EA-2E21-3445-AA8D-0B667D806757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516" y="2161309"/>
              <a:ext cx="0" cy="4379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2A7AAC7C-D1F6-1646-AD00-FBAC56C19290}"/>
                </a:ext>
              </a:extLst>
            </p:cNvPr>
            <p:cNvSpPr/>
            <p:nvPr/>
          </p:nvSpPr>
          <p:spPr>
            <a:xfrm>
              <a:off x="900499" y="2300249"/>
              <a:ext cx="12938847" cy="115553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6C7F16-CA3B-A946-B3AC-10987258A627}"/>
                </a:ext>
              </a:extLst>
            </p:cNvPr>
            <p:cNvGrpSpPr/>
            <p:nvPr/>
          </p:nvGrpSpPr>
          <p:grpSpPr>
            <a:xfrm>
              <a:off x="1199165" y="1744568"/>
              <a:ext cx="4241072" cy="2473051"/>
              <a:chOff x="3122394" y="1744568"/>
              <a:chExt cx="3557319" cy="247305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BB59D53-F6D1-4C45-8BB6-05B2927657DF}"/>
                  </a:ext>
                </a:extLst>
              </p:cNvPr>
              <p:cNvGrpSpPr/>
              <p:nvPr/>
            </p:nvGrpSpPr>
            <p:grpSpPr>
              <a:xfrm>
                <a:off x="3232951" y="2581310"/>
                <a:ext cx="3367465" cy="566728"/>
                <a:chOff x="3922027" y="2457278"/>
                <a:chExt cx="4766187" cy="566728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646DFAB-14DB-E74D-8B85-A81C40643A5F}"/>
                    </a:ext>
                  </a:extLst>
                </p:cNvPr>
                <p:cNvSpPr txBox="1"/>
                <p:nvPr/>
              </p:nvSpPr>
              <p:spPr>
                <a:xfrm>
                  <a:off x="3922027" y="2457278"/>
                  <a:ext cx="964261" cy="515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1100" b="1" dirty="0"/>
                    <a:t>Jan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1400" b="1" dirty="0"/>
                    <a:t>2018</a:t>
                  </a:r>
                  <a:endParaRPr lang="en-US" sz="1200" b="1" dirty="0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1E420845-105F-9A45-9308-FE8DC32214CC}"/>
                    </a:ext>
                  </a:extLst>
                </p:cNvPr>
                <p:cNvSpPr txBox="1"/>
                <p:nvPr/>
              </p:nvSpPr>
              <p:spPr>
                <a:xfrm>
                  <a:off x="7723951" y="2508480"/>
                  <a:ext cx="964263" cy="515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1100" b="1" dirty="0"/>
                    <a:t>Jan</a:t>
                  </a:r>
                </a:p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</a:pPr>
                  <a:r>
                    <a:rPr lang="en-US" sz="1400" b="1" dirty="0"/>
                    <a:t>2019</a:t>
                  </a:r>
                  <a:endParaRPr lang="en-US" sz="1200" b="1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66FEEFD-4959-124C-A683-2163F249AF4A}"/>
                  </a:ext>
                </a:extLst>
              </p:cNvPr>
              <p:cNvGrpSpPr/>
              <p:nvPr/>
            </p:nvGrpSpPr>
            <p:grpSpPr>
              <a:xfrm>
                <a:off x="3122394" y="1744568"/>
                <a:ext cx="3557319" cy="2473051"/>
                <a:chOff x="3122394" y="1744568"/>
                <a:chExt cx="3557319" cy="2473051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DFF75F7F-1C72-0C45-92BC-5C506CA12988}"/>
                    </a:ext>
                  </a:extLst>
                </p:cNvPr>
                <p:cNvGrpSpPr/>
                <p:nvPr/>
              </p:nvGrpSpPr>
              <p:grpSpPr>
                <a:xfrm>
                  <a:off x="3122394" y="1744568"/>
                  <a:ext cx="1695852" cy="820456"/>
                  <a:chOff x="-2689899" y="1154832"/>
                  <a:chExt cx="1830011" cy="550745"/>
                </a:xfrm>
              </p:grpSpPr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6EBFC995-AAC0-8A4E-A301-5C53588B3C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1569481" y="1382068"/>
                    <a:ext cx="0" cy="323509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BD79B54-35F8-E54C-B905-3D31E44B38C0}"/>
                      </a:ext>
                    </a:extLst>
                  </p:cNvPr>
                  <p:cNvSpPr txBox="1"/>
                  <p:nvPr/>
                </p:nvSpPr>
                <p:spPr>
                  <a:xfrm>
                    <a:off x="-2689899" y="1154832"/>
                    <a:ext cx="1830011" cy="1921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rgbClr val="106636"/>
                        </a:solidFill>
                      </a:rPr>
                      <a:t>CD-1 approved</a:t>
                    </a: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02E58676-C60B-9E43-A9D7-AAAB345474E9}"/>
                    </a:ext>
                  </a:extLst>
                </p:cNvPr>
                <p:cNvGrpSpPr/>
                <p:nvPr/>
              </p:nvGrpSpPr>
              <p:grpSpPr>
                <a:xfrm>
                  <a:off x="3122394" y="3249233"/>
                  <a:ext cx="1635451" cy="956132"/>
                  <a:chOff x="-2245066" y="2054794"/>
                  <a:chExt cx="1764833" cy="641820"/>
                </a:xfrm>
              </p:grpSpPr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0E55C48A-1539-5040-B038-FCF339CAC1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-1283492" y="2054794"/>
                    <a:ext cx="0" cy="333059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870328E-D80C-1040-B0B3-ACD4599FE229}"/>
                      </a:ext>
                    </a:extLst>
                  </p:cNvPr>
                  <p:cNvSpPr txBox="1"/>
                  <p:nvPr/>
                </p:nvSpPr>
                <p:spPr>
                  <a:xfrm>
                    <a:off x="-2245066" y="2374318"/>
                    <a:ext cx="1764833" cy="3222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2"/>
                        </a:solidFill>
                      </a:rPr>
                      <a:t>$36M FY18 enacted</a:t>
                    </a:r>
                  </a:p>
                </p:txBody>
              </p:sp>
            </p:grp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788C7A40-EC3A-CF45-8C59-716D84F8A86D}"/>
                    </a:ext>
                  </a:extLst>
                </p:cNvPr>
                <p:cNvSpPr txBox="1"/>
                <p:nvPr/>
              </p:nvSpPr>
              <p:spPr>
                <a:xfrm>
                  <a:off x="4869941" y="3737488"/>
                  <a:ext cx="1557966" cy="4801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tx2"/>
                      </a:solidFill>
                    </a:rPr>
                    <a:t>$60M FY19 enacted</a:t>
                  </a: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4F332CDB-1952-E34E-A362-D6D2F55D6AF0}"/>
                    </a:ext>
                  </a:extLst>
                </p:cNvPr>
                <p:cNvGrpSpPr/>
                <p:nvPr/>
              </p:nvGrpSpPr>
              <p:grpSpPr>
                <a:xfrm>
                  <a:off x="4838695" y="1761516"/>
                  <a:ext cx="1841018" cy="803507"/>
                  <a:chOff x="-2517382" y="1185230"/>
                  <a:chExt cx="1986661" cy="539368"/>
                </a:xfrm>
              </p:grpSpPr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D3F3360F-5797-634B-813B-81DD24215E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1667686" y="1401088"/>
                    <a:ext cx="0" cy="323510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8C36D913-7622-1643-8BD9-0265A0742D69}"/>
                      </a:ext>
                    </a:extLst>
                  </p:cNvPr>
                  <p:cNvSpPr txBox="1"/>
                  <p:nvPr/>
                </p:nvSpPr>
                <p:spPr>
                  <a:xfrm>
                    <a:off x="-2517382" y="1185230"/>
                    <a:ext cx="1986661" cy="1921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2"/>
                        </a:solidFill>
                      </a:rPr>
                      <a:t>CD-3A approved</a:t>
                    </a:r>
                  </a:p>
                </p:txBody>
              </p:sp>
            </p:grp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4E4CB2F0-74EC-AE4F-89CF-474BD1747F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8912" y="3189589"/>
                  <a:ext cx="0" cy="455311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747B54-9358-D44A-BE1D-17025D04CF63}"/>
                </a:ext>
              </a:extLst>
            </p:cNvPr>
            <p:cNvSpPr txBox="1"/>
            <p:nvPr/>
          </p:nvSpPr>
          <p:spPr>
            <a:xfrm>
              <a:off x="7637641" y="2599359"/>
              <a:ext cx="812232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100" b="1" dirty="0"/>
                <a:t>Jan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400" b="1" dirty="0"/>
                <a:t>2020</a:t>
              </a:r>
              <a:endParaRPr lang="en-US" sz="1200" b="1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66A9849-7222-934D-BAD8-67E54C54120C}"/>
                </a:ext>
              </a:extLst>
            </p:cNvPr>
            <p:cNvGrpSpPr/>
            <p:nvPr/>
          </p:nvGrpSpPr>
          <p:grpSpPr>
            <a:xfrm>
              <a:off x="6269420" y="1783529"/>
              <a:ext cx="2194880" cy="791931"/>
              <a:chOff x="5402646" y="1783529"/>
              <a:chExt cx="1841018" cy="791931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5348024-51A2-D94B-AD42-B19C48AA5D5E}"/>
                  </a:ext>
                </a:extLst>
              </p:cNvPr>
              <p:cNvSpPr txBox="1"/>
              <p:nvPr/>
            </p:nvSpPr>
            <p:spPr>
              <a:xfrm>
                <a:off x="5402646" y="1783529"/>
                <a:ext cx="1841018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tx2"/>
                    </a:solidFill>
                  </a:rPr>
                  <a:t>CD-3B approved</a:t>
                </a: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37E63BA-2409-9443-8108-B01B48B5D1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00063" y="2161309"/>
                <a:ext cx="23091" cy="41415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F46BDFB-142B-6545-AC66-31D2A4189238}"/>
                </a:ext>
              </a:extLst>
            </p:cNvPr>
            <p:cNvSpPr txBox="1"/>
            <p:nvPr/>
          </p:nvSpPr>
          <p:spPr>
            <a:xfrm>
              <a:off x="10687309" y="2615015"/>
              <a:ext cx="812232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100" b="1" dirty="0"/>
                <a:t>Jan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400" b="1" dirty="0"/>
                <a:t>2021</a:t>
              </a:r>
              <a:endParaRPr lang="en-US" sz="12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027B7C-0FD1-3045-A894-D4160C39AD51}"/>
                </a:ext>
              </a:extLst>
            </p:cNvPr>
            <p:cNvSpPr txBox="1"/>
            <p:nvPr/>
          </p:nvSpPr>
          <p:spPr>
            <a:xfrm>
              <a:off x="6955347" y="3693757"/>
              <a:ext cx="194980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2"/>
                  </a:solidFill>
                </a:rPr>
                <a:t>$60M FY20 enacted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D546D93-4124-E045-BAC6-03923A049F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4446" y="3186275"/>
              <a:ext cx="0" cy="45531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913ED8-D5F6-B245-89C6-675D7934F489}"/>
                </a:ext>
              </a:extLst>
            </p:cNvPr>
            <p:cNvSpPr txBox="1"/>
            <p:nvPr/>
          </p:nvSpPr>
          <p:spPr>
            <a:xfrm>
              <a:off x="8905148" y="1768009"/>
              <a:ext cx="2529142" cy="286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2"/>
                  </a:solidFill>
                </a:rPr>
                <a:t> CD-2/3 approval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864DF8-8551-3745-BD8D-0E25CE83C5EE}"/>
                </a:ext>
              </a:extLst>
            </p:cNvPr>
            <p:cNvGrpSpPr/>
            <p:nvPr/>
          </p:nvGrpSpPr>
          <p:grpSpPr>
            <a:xfrm>
              <a:off x="9617205" y="3217638"/>
              <a:ext cx="1949802" cy="984299"/>
              <a:chOff x="9665678" y="3189588"/>
              <a:chExt cx="1949802" cy="98429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1867C6-A9C8-E740-98F1-DF223450B018}"/>
                  </a:ext>
                </a:extLst>
              </p:cNvPr>
              <p:cNvSpPr txBox="1"/>
              <p:nvPr/>
            </p:nvSpPr>
            <p:spPr>
              <a:xfrm>
                <a:off x="9665678" y="3693756"/>
                <a:ext cx="1949802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tx2"/>
                    </a:solidFill>
                  </a:rPr>
                  <a:t>$55M FY21 enacted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22AC205-098D-0E41-A648-B97888F05B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74793" y="3189588"/>
                <a:ext cx="0" cy="45531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90678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FD7EF-F937-3D4D-B776-25D87E7A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Project baseline parameters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F17FAA-5ECF-FB45-A2FB-E4B177099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183734"/>
              </p:ext>
            </p:extLst>
          </p:nvPr>
        </p:nvGraphicFramePr>
        <p:xfrm>
          <a:off x="733917" y="1366207"/>
          <a:ext cx="10487997" cy="3329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6612">
                  <a:extLst>
                    <a:ext uri="{9D8B030D-6E8A-4147-A177-3AD203B41FA5}">
                      <a16:colId xmlns:a16="http://schemas.microsoft.com/office/drawing/2014/main" val="2038959386"/>
                    </a:ext>
                  </a:extLst>
                </a:gridCol>
                <a:gridCol w="3368181">
                  <a:extLst>
                    <a:ext uri="{9D8B030D-6E8A-4147-A177-3AD203B41FA5}">
                      <a16:colId xmlns:a16="http://schemas.microsoft.com/office/drawing/2014/main" val="3208848509"/>
                    </a:ext>
                  </a:extLst>
                </a:gridCol>
                <a:gridCol w="3653204">
                  <a:extLst>
                    <a:ext uri="{9D8B030D-6E8A-4147-A177-3AD203B41FA5}">
                      <a16:colId xmlns:a16="http://schemas.microsoft.com/office/drawing/2014/main" val="692699306"/>
                    </a:ext>
                  </a:extLst>
                </a:gridCol>
              </a:tblGrid>
              <a:tr h="5334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Key Performance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Thresholds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Objectives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14401"/>
                  </a:ext>
                </a:extLst>
              </a:tr>
              <a:tr h="76033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Beam power on target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1.7 MW at 1.25 GeV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2.0 MW at 1.3 GeV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7936503"/>
                  </a:ext>
                </a:extLst>
              </a:tr>
              <a:tr h="508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energy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1.25 GeV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1.3 GeV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7577073"/>
                  </a:ext>
                </a:extLst>
              </a:tr>
              <a:tr h="7633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 operational time without failure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1,250 hours at 1.7 MW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1,250 hours at 2 MW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5610256"/>
                  </a:ext>
                </a:extLst>
              </a:tr>
              <a:tr h="7633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Stored beam intensity in ring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1.6x10</a:t>
                      </a:r>
                      <a:r>
                        <a:rPr lang="en-US" sz="16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protons at 1.25 GeV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&gt;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2.24x10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protons at 1.3 GeV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134305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D6FC628-1E57-D542-A873-C2C389DC2A7D}"/>
              </a:ext>
            </a:extLst>
          </p:cNvPr>
          <p:cNvSpPr txBox="1"/>
          <p:nvPr/>
        </p:nvSpPr>
        <p:spPr>
          <a:xfrm>
            <a:off x="3478696" y="903363"/>
            <a:ext cx="561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i="1" dirty="0">
                <a:latin typeface="+mn-lt"/>
              </a:rPr>
              <a:t>KPPs require upgrades to be fully functional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300EE-6EA7-E94F-9A42-66F14772A057}"/>
              </a:ext>
            </a:extLst>
          </p:cNvPr>
          <p:cNvSpPr txBox="1"/>
          <p:nvPr/>
        </p:nvSpPr>
        <p:spPr>
          <a:xfrm>
            <a:off x="3797471" y="5252022"/>
            <a:ext cx="6963232" cy="83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Baseline TPC is $272M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n-lt"/>
              </a:rPr>
              <a:t>CD-4 is Q4 FY2028</a:t>
            </a:r>
          </a:p>
        </p:txBody>
      </p:sp>
    </p:spTree>
    <p:extLst>
      <p:ext uri="{BB962C8B-B14F-4D97-AF65-F5344CB8AC3E}">
        <p14:creationId xmlns:p14="http://schemas.microsoft.com/office/powerpoint/2010/main" val="2238720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C9B5090-5F8F-8C45-9BB0-C01D9A561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53631"/>
              </p:ext>
            </p:extLst>
          </p:nvPr>
        </p:nvGraphicFramePr>
        <p:xfrm>
          <a:off x="1166368" y="4058831"/>
          <a:ext cx="812799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067">
                  <a:extLst>
                    <a:ext uri="{9D8B030D-6E8A-4147-A177-3AD203B41FA5}">
                      <a16:colId xmlns:a16="http://schemas.microsoft.com/office/drawing/2014/main" val="3340762819"/>
                    </a:ext>
                  </a:extLst>
                </a:gridCol>
                <a:gridCol w="2349661">
                  <a:extLst>
                    <a:ext uri="{9D8B030D-6E8A-4147-A177-3AD203B41FA5}">
                      <a16:colId xmlns:a16="http://schemas.microsoft.com/office/drawing/2014/main" val="1765959448"/>
                    </a:ext>
                  </a:extLst>
                </a:gridCol>
                <a:gridCol w="1840271">
                  <a:extLst>
                    <a:ext uri="{9D8B030D-6E8A-4147-A177-3AD203B41FA5}">
                      <a16:colId xmlns:a16="http://schemas.microsoft.com/office/drawing/2014/main" val="2338979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year ago</a:t>
                      </a:r>
                    </a:p>
                    <a:p>
                      <a:r>
                        <a:rPr lang="en-US" dirty="0"/>
                        <a:t>(July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Now</a:t>
                      </a:r>
                    </a:p>
                    <a:p>
                      <a:r>
                        <a:rPr lang="en-US" dirty="0"/>
                        <a:t>(July 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971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complete (earned value)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189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Contingency relative to ETC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34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Early finish*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1/24/2025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2/12/2025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403372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1D2EBB-EBD9-554B-BAC2-C4A7DD447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88" y="1163893"/>
            <a:ext cx="11419468" cy="2389535"/>
          </a:xfrm>
        </p:spPr>
        <p:txBody>
          <a:bodyPr/>
          <a:lstStyle/>
          <a:p>
            <a:r>
              <a:rPr lang="en-US" sz="2400" dirty="0"/>
              <a:t>Dodged bullet for initial COVID impact</a:t>
            </a:r>
          </a:p>
          <a:p>
            <a:r>
              <a:rPr lang="en-US" sz="2400" dirty="0"/>
              <a:t>Generally maintained overall schedule</a:t>
            </a:r>
          </a:p>
          <a:p>
            <a:pPr lvl="1"/>
            <a:r>
              <a:rPr lang="en-US" sz="2000" dirty="0"/>
              <a:t>Procurements</a:t>
            </a:r>
          </a:p>
          <a:p>
            <a:pPr lvl="1"/>
            <a:r>
              <a:rPr lang="en-US" sz="2000" dirty="0"/>
              <a:t>Component fabrication</a:t>
            </a:r>
          </a:p>
          <a:p>
            <a:pPr lvl="1"/>
            <a:r>
              <a:rPr lang="en-US" sz="2000" dirty="0"/>
              <a:t>Construction</a:t>
            </a:r>
          </a:p>
          <a:p>
            <a:r>
              <a:rPr lang="en-US" sz="2400" dirty="0"/>
              <a:t>Close to predicted cost estimate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338624-B380-9340-AD22-8B980690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past year we made good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6CAFA-6853-914C-AE33-28E55760C1DF}"/>
              </a:ext>
            </a:extLst>
          </p:cNvPr>
          <p:cNvSpPr txBox="1"/>
          <p:nvPr/>
        </p:nvSpPr>
        <p:spPr>
          <a:xfrm>
            <a:off x="2080768" y="5898992"/>
            <a:ext cx="434318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* CD-4 (late finish) is July 31 FY2028</a:t>
            </a:r>
          </a:p>
        </p:txBody>
      </p:sp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AC2019C3-6197-814D-AE65-F1D94003AC9A}"/>
              </a:ext>
            </a:extLst>
          </p:cNvPr>
          <p:cNvSpPr/>
          <p:nvPr/>
        </p:nvSpPr>
        <p:spPr>
          <a:xfrm>
            <a:off x="9570027" y="4670298"/>
            <a:ext cx="1558637" cy="317338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B8-2  </a:t>
            </a:r>
            <a:r>
              <a:rPr lang="en-US" sz="1600" b="1" dirty="0" err="1">
                <a:solidFill>
                  <a:schemeClr val="bg1"/>
                </a:solidFill>
              </a:rPr>
              <a:t>Steffey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0">
            <a:extLst>
              <a:ext uri="{FF2B5EF4-FFF2-40B4-BE49-F238E27FC236}">
                <a16:creationId xmlns:a16="http://schemas.microsoft.com/office/drawing/2014/main" id="{501BDFE4-54AA-DB4D-9F48-633216CB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925" y="881048"/>
            <a:ext cx="5765918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6546F2-9535-46BF-86B1-EEBF4A20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Project Team has new members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9BA4A-30A3-4485-89D4-5D6356F44301}"/>
              </a:ext>
            </a:extLst>
          </p:cNvPr>
          <p:cNvSpPr txBox="1"/>
          <p:nvPr/>
        </p:nvSpPr>
        <p:spPr>
          <a:xfrm>
            <a:off x="3335522" y="1414860"/>
            <a:ext cx="108813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Harriet Kung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1D24B-7C1D-4D8D-A131-0592CEA32DCF}"/>
              </a:ext>
            </a:extLst>
          </p:cNvPr>
          <p:cNvSpPr txBox="1"/>
          <p:nvPr/>
        </p:nvSpPr>
        <p:spPr>
          <a:xfrm>
            <a:off x="9603948" y="2018509"/>
            <a:ext cx="92958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Kurt Fisher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EE902-76DC-4F12-A57F-5D74BAC9FCF0}"/>
              </a:ext>
            </a:extLst>
          </p:cNvPr>
          <p:cNvSpPr txBox="1"/>
          <p:nvPr/>
        </p:nvSpPr>
        <p:spPr>
          <a:xfrm>
            <a:off x="3289802" y="2046522"/>
            <a:ext cx="11338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Linda Horton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5F0D1-77C7-400E-90FD-8F7264CAED9F}"/>
              </a:ext>
            </a:extLst>
          </p:cNvPr>
          <p:cNvSpPr txBox="1"/>
          <p:nvPr/>
        </p:nvSpPr>
        <p:spPr>
          <a:xfrm>
            <a:off x="2942330" y="2557316"/>
            <a:ext cx="148132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u="sng" dirty="0">
                <a:latin typeface="+mn-lt"/>
              </a:rPr>
              <a:t>Linda Horton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725ED-CE06-4ABB-A70F-206F937F69D3}"/>
              </a:ext>
            </a:extLst>
          </p:cNvPr>
          <p:cNvSpPr txBox="1"/>
          <p:nvPr/>
        </p:nvSpPr>
        <p:spPr>
          <a:xfrm>
            <a:off x="2982147" y="4263705"/>
            <a:ext cx="144151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Johnny Moore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C4CBB-7836-4B94-98E3-2B019B7864DB}"/>
              </a:ext>
            </a:extLst>
          </p:cNvPr>
          <p:cNvSpPr txBox="1"/>
          <p:nvPr/>
        </p:nvSpPr>
        <p:spPr>
          <a:xfrm>
            <a:off x="2854914" y="4653021"/>
            <a:ext cx="15687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u="sng" dirty="0">
                <a:latin typeface="+mn-lt"/>
              </a:rPr>
              <a:t>Wendy Cain</a:t>
            </a:r>
          </a:p>
          <a:p>
            <a:pPr algn="r">
              <a:lnSpc>
                <a:spcPct val="90000"/>
              </a:lnSpc>
            </a:pPr>
            <a:r>
              <a:rPr lang="en-US" sz="1000" dirty="0">
                <a:latin typeface="+mn-lt"/>
              </a:rPr>
              <a:t>(James Barnard previously)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1019-8BF4-4025-BFA5-CB627042B0DD}"/>
              </a:ext>
            </a:extLst>
          </p:cNvPr>
          <p:cNvSpPr txBox="1"/>
          <p:nvPr/>
        </p:nvSpPr>
        <p:spPr>
          <a:xfrm>
            <a:off x="3200784" y="5899167"/>
            <a:ext cx="1438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u="sng" dirty="0">
                <a:latin typeface="+mn-lt"/>
              </a:rPr>
              <a:t>John Galambos</a:t>
            </a:r>
          </a:p>
          <a:p>
            <a:pPr algn="r"/>
            <a:r>
              <a:rPr lang="en-US" sz="1200" u="sng" dirty="0">
                <a:latin typeface="+mn-lt"/>
              </a:rPr>
              <a:t>Mark Champion</a:t>
            </a:r>
          </a:p>
          <a:p>
            <a:pPr algn="r"/>
            <a:r>
              <a:rPr lang="en-US" sz="1200" u="sng" dirty="0">
                <a:latin typeface="+mn-lt"/>
              </a:rPr>
              <a:t>Sang-Ho Kim</a:t>
            </a:r>
          </a:p>
          <a:p>
            <a:pPr algn="r"/>
            <a:r>
              <a:rPr lang="en-US" sz="1200" u="sng" dirty="0">
                <a:latin typeface="+mn-lt"/>
              </a:rPr>
              <a:t>Wayne </a:t>
            </a:r>
            <a:r>
              <a:rPr lang="en-US" sz="1200" u="sng" dirty="0" err="1">
                <a:latin typeface="+mn-lt"/>
              </a:rPr>
              <a:t>Steffey</a:t>
            </a:r>
            <a:endParaRPr lang="en-US" sz="1200" u="sng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30CF9C-133D-4D78-B8A9-27E0B7F68FE5}"/>
              </a:ext>
            </a:extLst>
          </p:cNvPr>
          <p:cNvSpPr txBox="1"/>
          <p:nvPr/>
        </p:nvSpPr>
        <p:spPr>
          <a:xfrm>
            <a:off x="3059172" y="3372095"/>
            <a:ext cx="13599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u="sng" dirty="0">
                <a:latin typeface="+mn-lt"/>
              </a:rPr>
              <a:t>Hannibal Joma</a:t>
            </a:r>
          </a:p>
          <a:p>
            <a:pPr algn="r">
              <a:lnSpc>
                <a:spcPct val="90000"/>
              </a:lnSpc>
            </a:pPr>
            <a:r>
              <a:rPr lang="en-US" sz="1000" dirty="0">
                <a:latin typeface="+mn-lt"/>
              </a:rPr>
              <a:t>(Ed Stevens previously)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6F028-CB70-4400-8023-573E65FF4247}"/>
              </a:ext>
            </a:extLst>
          </p:cNvPr>
          <p:cNvSpPr txBox="1"/>
          <p:nvPr/>
        </p:nvSpPr>
        <p:spPr>
          <a:xfrm>
            <a:off x="3173889" y="5564220"/>
            <a:ext cx="1464923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Thomas Zacharia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05C918F-D449-1B4D-B37D-0DC3F31EA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576" y="-884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DF2ED7-2416-4C3B-B756-C35F0531EE5C}"/>
              </a:ext>
            </a:extLst>
          </p:cNvPr>
          <p:cNvSpPr/>
          <p:nvPr/>
        </p:nvSpPr>
        <p:spPr>
          <a:xfrm>
            <a:off x="3057762" y="3251156"/>
            <a:ext cx="1481328" cy="691414"/>
          </a:xfrm>
          <a:prstGeom prst="ellipse">
            <a:avLst/>
          </a:prstGeom>
          <a:noFill/>
          <a:ln w="381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34D228-CA2B-4FC9-9D01-78574D71223A}"/>
              </a:ext>
            </a:extLst>
          </p:cNvPr>
          <p:cNvSpPr/>
          <p:nvPr/>
        </p:nvSpPr>
        <p:spPr>
          <a:xfrm>
            <a:off x="3057762" y="4589950"/>
            <a:ext cx="1481328" cy="691414"/>
          </a:xfrm>
          <a:prstGeom prst="ellipse">
            <a:avLst/>
          </a:prstGeom>
          <a:noFill/>
          <a:ln w="3810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60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84F7C9-915A-4D4E-BAD2-9F3923F7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19" y="1223449"/>
            <a:ext cx="8263659" cy="48426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EECE73-6565-AF41-8EDE-BAFBEB0A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project organization is largely stable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F3739-C417-5C41-B32D-7F73BAD9C027}"/>
              </a:ext>
            </a:extLst>
          </p:cNvPr>
          <p:cNvGrpSpPr/>
          <p:nvPr/>
        </p:nvGrpSpPr>
        <p:grpSpPr>
          <a:xfrm>
            <a:off x="6926793" y="1783910"/>
            <a:ext cx="5233644" cy="286232"/>
            <a:chOff x="6678592" y="1817930"/>
            <a:chExt cx="5233644" cy="2862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111BE0-0069-5C4E-9032-662B274F0654}"/>
                </a:ext>
              </a:extLst>
            </p:cNvPr>
            <p:cNvSpPr txBox="1"/>
            <p:nvPr/>
          </p:nvSpPr>
          <p:spPr>
            <a:xfrm>
              <a:off x="7992701" y="1817930"/>
              <a:ext cx="391953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+mn-lt"/>
                </a:rPr>
                <a:t>Ken Andersen replaced Paul </a:t>
              </a:r>
              <a:r>
                <a:rPr lang="en-US" sz="1400" dirty="0" err="1">
                  <a:solidFill>
                    <a:srgbClr val="FF0000"/>
                  </a:solidFill>
                  <a:latin typeface="+mn-lt"/>
                </a:rPr>
                <a:t>Langan</a:t>
              </a:r>
              <a:endParaRPr lang="en-US" sz="14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4A25BCC-F09A-1840-BB70-6179AD7DBA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8592" y="1961046"/>
              <a:ext cx="131410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13ADFE-D570-A842-9BD0-D757C5E894B7}"/>
              </a:ext>
            </a:extLst>
          </p:cNvPr>
          <p:cNvGrpSpPr/>
          <p:nvPr/>
        </p:nvGrpSpPr>
        <p:grpSpPr>
          <a:xfrm>
            <a:off x="435685" y="1223449"/>
            <a:ext cx="2063889" cy="480131"/>
            <a:chOff x="868787" y="1223449"/>
            <a:chExt cx="2063889" cy="4801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B161B7-4CCB-7C47-8D24-280042AE8F36}"/>
                </a:ext>
              </a:extLst>
            </p:cNvPr>
            <p:cNvSpPr txBox="1"/>
            <p:nvPr/>
          </p:nvSpPr>
          <p:spPr>
            <a:xfrm>
              <a:off x="868787" y="1223449"/>
              <a:ext cx="1615886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+mn-lt"/>
                </a:rPr>
                <a:t>Currently being reconstituted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47567EE-0E19-1C4A-B9C8-3A3D448229DF}"/>
                </a:ext>
              </a:extLst>
            </p:cNvPr>
            <p:cNvCxnSpPr>
              <a:cxnSpLocks/>
            </p:cNvCxnSpPr>
            <p:nvPr/>
          </p:nvCxnSpPr>
          <p:spPr>
            <a:xfrm>
              <a:off x="2342367" y="1463515"/>
              <a:ext cx="590309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67E392-2382-7145-B739-254F123ED4AC}"/>
              </a:ext>
            </a:extLst>
          </p:cNvPr>
          <p:cNvGrpSpPr/>
          <p:nvPr/>
        </p:nvGrpSpPr>
        <p:grpSpPr>
          <a:xfrm>
            <a:off x="9190299" y="4411900"/>
            <a:ext cx="3271638" cy="480131"/>
            <a:chOff x="6798852" y="1624031"/>
            <a:chExt cx="3271638" cy="4801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68625A-54AA-8948-B31D-DC45CF9EC04E}"/>
                </a:ext>
              </a:extLst>
            </p:cNvPr>
            <p:cNvSpPr txBox="1"/>
            <p:nvPr/>
          </p:nvSpPr>
          <p:spPr>
            <a:xfrm>
              <a:off x="7584560" y="1624031"/>
              <a:ext cx="248593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+mn-lt"/>
                </a:rPr>
                <a:t>Nick Evans replaced Charlotte </a:t>
              </a:r>
              <a:r>
                <a:rPr lang="en-US" sz="1400" dirty="0" err="1">
                  <a:solidFill>
                    <a:srgbClr val="FF0000"/>
                  </a:solidFill>
                  <a:latin typeface="+mn-lt"/>
                </a:rPr>
                <a:t>Barbier</a:t>
              </a:r>
              <a:endParaRPr lang="en-US" sz="14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C2A48B-84B0-A04B-BC32-5534BF27A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8852" y="1961046"/>
              <a:ext cx="7857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6666014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1171</Words>
  <Application>Microsoft Macintosh PowerPoint</Application>
  <PresentationFormat>Widescreen</PresentationFormat>
  <Paragraphs>248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Arial Narrow</vt:lpstr>
      <vt:lpstr>Century Gothic</vt:lpstr>
      <vt:lpstr>System Font Regular</vt:lpstr>
      <vt:lpstr>Times New Roman</vt:lpstr>
      <vt:lpstr>ORNL</vt:lpstr>
      <vt:lpstr>PowerPoint Presentation</vt:lpstr>
      <vt:lpstr>Agenda: focus on break-out / executive sessions</vt:lpstr>
      <vt:lpstr>PPU overview</vt:lpstr>
      <vt:lpstr>Proton Power Upgrade project scope</vt:lpstr>
      <vt:lpstr>PPU has been busy the past 3 years: LLPs + CD-2/3</vt:lpstr>
      <vt:lpstr>Project baseline parameters</vt:lpstr>
      <vt:lpstr>The past year we made good progress</vt:lpstr>
      <vt:lpstr>Integrated Project Team has new members</vt:lpstr>
      <vt:lpstr>PPU project organization is largely stable</vt:lpstr>
      <vt:lpstr>Partner lab coordination is going well</vt:lpstr>
      <vt:lpstr>Cost contingency is healthy at &gt; 50% on Estimate to Complete</vt:lpstr>
      <vt:lpstr>Gradual power ramp-up over 2023-2024 drives schedule</vt:lpstr>
      <vt:lpstr>PPU plans are integrated in the “5-year” NScD directorate plan</vt:lpstr>
      <vt:lpstr>SCL systems: cryomodule production ramping up</vt:lpstr>
      <vt:lpstr>RF Systems: Procurements on track for power ramp-up</vt:lpstr>
      <vt:lpstr>Ring systems: magnet final designs complete, focus on fabrication</vt:lpstr>
      <vt:lpstr>Target systems: target manufacture and sub-system component fabrication going well</vt:lpstr>
      <vt:lpstr>Conventional facilities: klystron gallery buildout is complete: BIM helped</vt:lpstr>
      <vt:lpstr>BIM transformation from virtual to reality</vt:lpstr>
      <vt:lpstr>Klystron gallery activity videos </vt:lpstr>
      <vt:lpstr>ESH&amp;Q</vt:lpstr>
      <vt:lpstr>COVID impacts have not been severe … so far</vt:lpstr>
      <vt:lpstr>Installation has begun and outage planning is refined</vt:lpstr>
      <vt:lpstr>What worries me (1 year ago at CD-2/3)</vt:lpstr>
      <vt:lpstr>What worries me (looking forward)</vt:lpstr>
      <vt:lpstr>Summary</vt:lpstr>
      <vt:lpstr>Backup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2021-07-07T20:08:10Z</cp:lastPrinted>
  <dcterms:created xsi:type="dcterms:W3CDTF">2018-07-12T19:30:01Z</dcterms:created>
  <dcterms:modified xsi:type="dcterms:W3CDTF">2021-08-31T21:28:09Z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