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19" r:id="rId5"/>
    <p:sldId id="304" r:id="rId6"/>
    <p:sldId id="448" r:id="rId7"/>
    <p:sldId id="431" r:id="rId8"/>
    <p:sldId id="449" r:id="rId9"/>
    <p:sldId id="433" r:id="rId10"/>
    <p:sldId id="452" r:id="rId11"/>
    <p:sldId id="453" r:id="rId12"/>
    <p:sldId id="450" r:id="rId13"/>
    <p:sldId id="451" r:id="rId14"/>
    <p:sldId id="886" r:id="rId15"/>
    <p:sldId id="447" r:id="rId16"/>
    <p:sldId id="444" r:id="rId17"/>
    <p:sldId id="887" r:id="rId18"/>
    <p:sldId id="446" r:id="rId19"/>
    <p:sldId id="454" r:id="rId20"/>
    <p:sldId id="857" r:id="rId21"/>
    <p:sldId id="888" r:id="rId22"/>
    <p:sldId id="867" r:id="rId23"/>
    <p:sldId id="487" r:id="rId24"/>
    <p:sldId id="885" r:id="rId25"/>
    <p:sldId id="436" r:id="rId26"/>
    <p:sldId id="445" r:id="rId27"/>
    <p:sldId id="442" r:id="rId28"/>
    <p:sldId id="440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86667" autoAdjust="0"/>
  </p:normalViewPr>
  <p:slideViewPr>
    <p:cSldViewPr snapToGrid="0" showGuides="1">
      <p:cViewPr varScale="1">
        <p:scale>
          <a:sx n="92" d="100"/>
          <a:sy n="92" d="100"/>
        </p:scale>
        <p:origin x="9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P.05.08 MOTS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73826642616095"/>
          <c:y val="9.5886900033676004E-2"/>
          <c:w val="0.79097463463511608"/>
          <c:h val="0.718277587975352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'[IPR 21 Labor Material Charts Cobra Labor vs Material By FY L1 L2 and L3 W actuals in FY21.xlsx]Sheet1 - ACWP Added L2 L3'!$Q$239</c:f>
              <c:strCache>
                <c:ptCount val="1"/>
                <c:pt idx="0">
                  <c:v>Actual Cost Oct - May FY21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L3'!$R$238:$V$238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L3'!$R$239:$V$239</c:f>
              <c:numCache>
                <c:formatCode>General</c:formatCode>
                <c:ptCount val="5"/>
                <c:pt idx="0" formatCode="_(* #,##0_);_(* \(#,##0\);_(* &quot;-&quot;??_);_(@_)">
                  <c:v>462.88716000000005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1-489C-ADFF-D547611D933A}"/>
            </c:ext>
          </c:extLst>
        </c:ser>
        <c:ser>
          <c:idx val="2"/>
          <c:order val="1"/>
          <c:tx>
            <c:strRef>
              <c:f>'[IPR 21 Labor Material Charts Cobra Labor vs Material By FY L1 L2 and L3 W actuals in FY21.xlsx]Sheet1 - ACWP Added L2 L3'!$Q$240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L3'!$R$238:$V$238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L3'!$R$240:$V$240</c:f>
              <c:numCache>
                <c:formatCode>_(* #,##0_);_(* \(#,##0\);_(* "-"??_);_(@_)</c:formatCode>
                <c:ptCount val="5"/>
                <c:pt idx="0">
                  <c:v>190.57469999999998</c:v>
                </c:pt>
                <c:pt idx="1">
                  <c:v>115.7829</c:v>
                </c:pt>
                <c:pt idx="2">
                  <c:v>194.48390000000001</c:v>
                </c:pt>
                <c:pt idx="3">
                  <c:v>37.152999999999999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1-489C-ADFF-D547611D933A}"/>
            </c:ext>
          </c:extLst>
        </c:ser>
        <c:ser>
          <c:idx val="0"/>
          <c:order val="2"/>
          <c:tx>
            <c:strRef>
              <c:f>'[IPR 21 Labor Material Charts Cobra Labor vs Material By FY L1 L2 and L3 W actuals in FY21.xlsx]Sheet1 - ACWP Added L2 L3'!$Q$241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L3'!$R$238:$V$238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L3'!$R$241:$V$241</c:f>
              <c:numCache>
                <c:formatCode>_(* #,##0_);_(* \(#,##0\);_(* "-"??_);_(@_)</c:formatCode>
                <c:ptCount val="5"/>
                <c:pt idx="0">
                  <c:v>286.53710000000001</c:v>
                </c:pt>
                <c:pt idx="1">
                  <c:v>402.37</c:v>
                </c:pt>
                <c:pt idx="2">
                  <c:v>29.393999999999998</c:v>
                </c:pt>
                <c:pt idx="3">
                  <c:v>5.65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1-489C-ADFF-D547611D9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8612264"/>
        <c:axId val="418619152"/>
      </c:barChart>
      <c:catAx>
        <c:axId val="4186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9152"/>
        <c:crosses val="autoZero"/>
        <c:auto val="1"/>
        <c:lblAlgn val="ctr"/>
        <c:lblOffset val="100"/>
        <c:noMultiLvlLbl val="0"/>
      </c:catAx>
      <c:valAx>
        <c:axId val="4186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($K)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7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FY21 includes actual </a:t>
            </a:r>
            <a:r>
              <a:rPr lang="en-US"/>
              <a:t>costs through 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2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404283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Greg Stephens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for P.05.08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 – 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P.05.08 Mercury Off-gas Treatment System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C6FD-A867-426C-B6E7-0BC617B5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Drawings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51A843-6A1E-4C7B-A5A7-972B34091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21890"/>
              </p:ext>
            </p:extLst>
          </p:nvPr>
        </p:nvGraphicFramePr>
        <p:xfrm>
          <a:off x="292630" y="959537"/>
          <a:ext cx="11899370" cy="428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80">
                  <a:extLst>
                    <a:ext uri="{9D8B030D-6E8A-4147-A177-3AD203B41FA5}">
                      <a16:colId xmlns:a16="http://schemas.microsoft.com/office/drawing/2014/main" val="2469275182"/>
                    </a:ext>
                  </a:extLst>
                </a:gridCol>
                <a:gridCol w="9544790">
                  <a:extLst>
                    <a:ext uri="{9D8B030D-6E8A-4147-A177-3AD203B41FA5}">
                      <a16:colId xmlns:a16="http://schemas.microsoft.com/office/drawing/2014/main" val="250332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Document Number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33389"/>
                  </a:ext>
                </a:extLst>
              </a:tr>
              <a:tr h="268512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Vacuum Vessel Assembly ABS-8012 &amp; ABS-8016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21349"/>
                  </a:ext>
                </a:extLst>
              </a:tr>
              <a:tr h="241874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Ambient Carbon Adsorber </a:t>
                      </a:r>
                      <a:r>
                        <a:rPr lang="fr-FR" sz="1000" dirty="0" err="1"/>
                        <a:t>Assembly</a:t>
                      </a:r>
                      <a:r>
                        <a:rPr lang="fr-FR" sz="1000" dirty="0"/>
                        <a:t> Instructions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20753"/>
                  </a:ext>
                </a:extLst>
              </a:tr>
              <a:tr h="257605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Tritium Removal Room 2-Ton Monorail Crane Assembly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405642"/>
                  </a:ext>
                </a:extLst>
              </a:tr>
              <a:tr h="257605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Cryogenic Carbon Adsorber Subassembly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5244"/>
                  </a:ext>
                </a:extLst>
              </a:tr>
              <a:tr h="241874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Cryogenic Carbon Adsorber ABS-8016 Vessel Weldment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73276"/>
                  </a:ext>
                </a:extLst>
              </a:tr>
              <a:tr h="251706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ABS-8016 Subassembly </a:t>
                      </a:r>
                      <a:r>
                        <a:rPr lang="en-US" sz="1000" dirty="0" err="1"/>
                        <a:t>Brazement</a:t>
                      </a:r>
                      <a:r>
                        <a:rPr lang="en-US" sz="1000" dirty="0"/>
                        <a:t> Piece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68112"/>
                  </a:ext>
                </a:extLst>
              </a:tr>
              <a:tr h="241874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Adsorber ABS-8016 Subassembly </a:t>
                      </a:r>
                      <a:r>
                        <a:rPr lang="en-US" sz="1000" dirty="0" err="1"/>
                        <a:t>Brazement</a:t>
                      </a:r>
                      <a:r>
                        <a:rPr lang="en-US" sz="1000" dirty="0"/>
                        <a:t> Clamp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229909"/>
                  </a:ext>
                </a:extLst>
              </a:tr>
              <a:tr h="263505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Adsorber ABS-8016 Subassembly </a:t>
                      </a:r>
                      <a:r>
                        <a:rPr lang="en-US" sz="1000" dirty="0" err="1"/>
                        <a:t>Coldhead</a:t>
                      </a:r>
                      <a:r>
                        <a:rPr lang="en-US" sz="1000" dirty="0"/>
                        <a:t> Flange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31211"/>
                  </a:ext>
                </a:extLst>
              </a:tr>
              <a:tr h="241873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Adsorber ABS-8016 Subassembly Vessel Flange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56486"/>
                  </a:ext>
                </a:extLst>
              </a:tr>
              <a:tr h="257605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ABS-8016 Shield 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08351"/>
                  </a:ext>
                </a:extLst>
              </a:tr>
              <a:tr h="218276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ABS-8016 Shield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348122"/>
                  </a:ext>
                </a:extLst>
              </a:tr>
              <a:tr h="251705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ABS-8016 Shield Plug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3404"/>
                  </a:ext>
                </a:extLst>
              </a:tr>
              <a:tr h="224176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Refrigerated Carbon Adsorber Assembly ABS-8016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73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108030700-M8U-8700-A095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BLDG 8700, RM TA-B149 2-TON MONORAIL CRANE ASSEMBLY INSTRUCTIONS AND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99669"/>
                  </a:ext>
                </a:extLst>
              </a:tr>
              <a:tr h="256622">
                <a:tc>
                  <a:txBody>
                    <a:bodyPr/>
                    <a:lstStyle/>
                    <a:p>
                      <a:r>
                        <a:rPr lang="en-US" sz="1000" dirty="0"/>
                        <a:t>108030700-J8U-8700-A368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TRITIUM AND XENON REMOVAL SYSTEM PIPING AND INSTRUMENTATION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1570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12E2B4-08F7-4C15-ACBB-D32EA744B6BF}"/>
              </a:ext>
            </a:extLst>
          </p:cNvPr>
          <p:cNvSpPr/>
          <p:nvPr/>
        </p:nvSpPr>
        <p:spPr>
          <a:xfrm>
            <a:off x="10135092" y="188261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 &amp;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74E9-43EE-492E-A9E8-4EBE3ED4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Progress/Outstanding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7754-04BC-497C-A0F2-844CBB47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Completion of final detailed modeling</a:t>
            </a:r>
          </a:p>
          <a:p>
            <a:pPr lvl="1"/>
            <a:r>
              <a:rPr lang="en-US" dirty="0"/>
              <a:t>Equipment positioning</a:t>
            </a:r>
          </a:p>
          <a:p>
            <a:pPr lvl="1"/>
            <a:r>
              <a:rPr lang="en-US" dirty="0"/>
              <a:t>Piping layouts</a:t>
            </a:r>
          </a:p>
          <a:p>
            <a:r>
              <a:rPr lang="en-US" dirty="0"/>
              <a:t>Detailed demo/installation drawings</a:t>
            </a:r>
          </a:p>
          <a:p>
            <a:pPr lvl="1"/>
            <a:r>
              <a:rPr lang="en-US" dirty="0"/>
              <a:t>Glovebox demo</a:t>
            </a:r>
          </a:p>
          <a:p>
            <a:pPr lvl="1"/>
            <a:r>
              <a:rPr lang="en-US" dirty="0"/>
              <a:t>CuO reactor installation</a:t>
            </a:r>
          </a:p>
          <a:p>
            <a:pPr lvl="1"/>
            <a:r>
              <a:rPr lang="en-US" dirty="0"/>
              <a:t>Molecular sieve and valve panel installation	</a:t>
            </a:r>
          </a:p>
          <a:p>
            <a:endParaRPr lang="en-US" dirty="0"/>
          </a:p>
          <a:p>
            <a:r>
              <a:rPr lang="en-US" dirty="0"/>
              <a:t>Molecular sieve regeneration source term</a:t>
            </a:r>
          </a:p>
          <a:p>
            <a:r>
              <a:rPr lang="en-US" dirty="0"/>
              <a:t>Equipment specification for molecular sieves</a:t>
            </a:r>
          </a:p>
          <a:p>
            <a:r>
              <a:rPr lang="en-US" dirty="0"/>
              <a:t>Seismic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3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Mercury loop overpressure event of 2019 and recovery</a:t>
            </a:r>
          </a:p>
          <a:p>
            <a:pPr lvl="1"/>
            <a:r>
              <a:rPr lang="en-US" dirty="0"/>
              <a:t>Was priority for most of FTS team</a:t>
            </a:r>
          </a:p>
          <a:p>
            <a:pPr lvl="1"/>
            <a:r>
              <a:rPr lang="en-US" dirty="0"/>
              <a:t>Resulted in water in Hg off-gas stream, thus the late addition of molecular sieves upstream of carbon delay beds to the PPU scope (P.5.6)  </a:t>
            </a:r>
          </a:p>
          <a:p>
            <a:r>
              <a:rPr lang="en-US" dirty="0"/>
              <a:t>In-house designer moved to STS</a:t>
            </a:r>
          </a:p>
          <a:p>
            <a:pPr lvl="1"/>
            <a:r>
              <a:rPr lang="en-US" dirty="0"/>
              <a:t>Staff position has not been filled </a:t>
            </a:r>
          </a:p>
          <a:p>
            <a:pPr lvl="1"/>
            <a:r>
              <a:rPr lang="en-US" dirty="0"/>
              <a:t>Hired subcontract designer (shared with P.5.6)</a:t>
            </a:r>
          </a:p>
          <a:p>
            <a:r>
              <a:rPr lang="en-US" dirty="0"/>
              <a:t>Original molecular sieve shielding design was found to be inadequate (rad and heat resistant paint not available)</a:t>
            </a:r>
          </a:p>
          <a:p>
            <a:pPr lvl="1"/>
            <a:r>
              <a:rPr lang="en-US" dirty="0"/>
              <a:t>Leveraged existing gold amalgamation bed shielding design</a:t>
            </a:r>
          </a:p>
          <a:p>
            <a:r>
              <a:rPr lang="en-US" dirty="0"/>
              <a:t>Early PPU completion schedule selected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189963-F99A-457D-BB8C-4DA66FD3A3DC}"/>
              </a:ext>
            </a:extLst>
          </p:cNvPr>
          <p:cNvSpPr/>
          <p:nvPr/>
        </p:nvSpPr>
        <p:spPr>
          <a:xfrm>
            <a:off x="10135092" y="188261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 &amp;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72E5-F83E-4250-B4D7-35C3A2C0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0622-B772-45B5-867A-5722FC53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721567"/>
            <a:ext cx="11430000" cy="5355074"/>
          </a:xfrm>
        </p:spPr>
        <p:txBody>
          <a:bodyPr/>
          <a:lstStyle/>
          <a:p>
            <a:r>
              <a:rPr lang="en-US" dirty="0"/>
              <a:t>P.5.8.2 Delay bed, shielding and crane FDR held April 2019</a:t>
            </a:r>
          </a:p>
          <a:p>
            <a:pPr lvl="1"/>
            <a:r>
              <a:rPr lang="en-US" dirty="0"/>
              <a:t>Installed June-August 2021</a:t>
            </a:r>
          </a:p>
          <a:p>
            <a:r>
              <a:rPr lang="en-US" dirty="0"/>
              <a:t>P.5.8.4 Cold trap, shielding and crane FDR held January 2021</a:t>
            </a:r>
          </a:p>
          <a:p>
            <a:pPr lvl="1"/>
            <a:r>
              <a:rPr lang="en-US" dirty="0"/>
              <a:t>Crane installed March 2021</a:t>
            </a:r>
          </a:p>
          <a:p>
            <a:pPr lvl="1"/>
            <a:r>
              <a:rPr lang="en-US" dirty="0"/>
              <a:t>Cold trap and shielding to be installed FY22A outage</a:t>
            </a:r>
          </a:p>
          <a:p>
            <a:pPr lvl="1"/>
            <a:r>
              <a:rPr lang="en-US" dirty="0"/>
              <a:t>Upgrade of existing cold trap to be after extended outage to allow for radioactive decay</a:t>
            </a:r>
          </a:p>
          <a:p>
            <a:r>
              <a:rPr lang="en-US" dirty="0"/>
              <a:t>P.5.8.3 MOTS Upgrades for Gas Injection (except molecular sieve) presented as final at CD-2/3. </a:t>
            </a:r>
          </a:p>
          <a:p>
            <a:pPr lvl="1"/>
            <a:r>
              <a:rPr lang="en-US" dirty="0"/>
              <a:t>Higher capacity flow transmitter and back pressure controller</a:t>
            </a:r>
          </a:p>
          <a:p>
            <a:pPr lvl="1"/>
            <a:r>
              <a:rPr lang="en-US" dirty="0"/>
              <a:t>Pressure controller for air to eductor</a:t>
            </a:r>
          </a:p>
          <a:p>
            <a:r>
              <a:rPr lang="en-US" dirty="0"/>
              <a:t>P.5.8.3 Molecular Sieves</a:t>
            </a:r>
          </a:p>
          <a:p>
            <a:pPr lvl="1"/>
            <a:r>
              <a:rPr lang="en-US" dirty="0"/>
              <a:t>Design effort combined with P.5.6</a:t>
            </a:r>
          </a:p>
          <a:p>
            <a:pPr lvl="1"/>
            <a:r>
              <a:rPr lang="en-US" dirty="0"/>
              <a:t>FDR target date in Fall 2021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86B64-7859-4EA1-B680-E7E73DD4EDF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50BA99-4F4D-4ABE-87B8-4DF45D098669}"/>
              </a:ext>
            </a:extLst>
          </p:cNvPr>
          <p:cNvSpPr/>
          <p:nvPr/>
        </p:nvSpPr>
        <p:spPr>
          <a:xfrm>
            <a:off x="5242560" y="5331226"/>
            <a:ext cx="1854166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B2-7 Ahlschwede</a:t>
            </a:r>
          </a:p>
        </p:txBody>
      </p:sp>
    </p:spTree>
    <p:extLst>
      <p:ext uri="{BB962C8B-B14F-4D97-AF65-F5344CB8AC3E}">
        <p14:creationId xmlns:p14="http://schemas.microsoft.com/office/powerpoint/2010/main" val="193570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E2A6-6B18-4967-A94A-4520D2A7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5-Year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250006-6F7E-4625-B142-8AB7A589F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044" y="813816"/>
            <a:ext cx="9312439" cy="550728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240655-34F5-4D35-B07F-D3F66E5731E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A1F3C-5BB0-470D-81CC-7992C03F7900}"/>
              </a:ext>
            </a:extLst>
          </p:cNvPr>
          <p:cNvSpPr txBox="1"/>
          <p:nvPr/>
        </p:nvSpPr>
        <p:spPr>
          <a:xfrm>
            <a:off x="1903307" y="3000586"/>
            <a:ext cx="103265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  <a:latin typeface="+mn-lt"/>
                <a:cs typeface="+mn-cs"/>
              </a:rPr>
              <a:t>Cold Trap</a:t>
            </a:r>
            <a:endParaRPr lang="en-US" sz="14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BBD94-21A7-4D91-A17A-FD477C230491}"/>
              </a:ext>
            </a:extLst>
          </p:cNvPr>
          <p:cNvSpPr txBox="1"/>
          <p:nvPr/>
        </p:nvSpPr>
        <p:spPr>
          <a:xfrm>
            <a:off x="6322907" y="4060612"/>
            <a:ext cx="21900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  <a:latin typeface="+mn-lt"/>
                <a:cs typeface="+mn-cs"/>
              </a:rPr>
              <a:t>MOTS Molecular Sieves</a:t>
            </a:r>
            <a:endParaRPr lang="en-US" sz="14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75B86-D88B-4003-ADC7-C4F2934FBD99}"/>
              </a:ext>
            </a:extLst>
          </p:cNvPr>
          <p:cNvSpPr txBox="1"/>
          <p:nvPr/>
        </p:nvSpPr>
        <p:spPr>
          <a:xfrm>
            <a:off x="2814321" y="5187356"/>
            <a:ext cx="252344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  <a:latin typeface="+mn-lt"/>
                <a:cs typeface="+mn-cs"/>
              </a:rPr>
              <a:t>Upgrade Existing Cold Trap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93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434C-CA54-244F-A847-41FD7200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5380"/>
            <a:ext cx="11430000" cy="5166842"/>
          </a:xfrm>
        </p:spPr>
        <p:txBody>
          <a:bodyPr/>
          <a:lstStyle/>
          <a:p>
            <a:r>
              <a:rPr lang="en-US" dirty="0"/>
              <a:t>FY22A Outage</a:t>
            </a:r>
          </a:p>
          <a:p>
            <a:pPr lvl="1"/>
            <a:r>
              <a:rPr lang="en-US" dirty="0"/>
              <a:t>Cold trap</a:t>
            </a:r>
          </a:p>
          <a:p>
            <a:pPr lvl="1"/>
            <a:endParaRPr lang="en-US" dirty="0"/>
          </a:p>
          <a:p>
            <a:r>
              <a:rPr lang="en-US" dirty="0"/>
              <a:t>FY23A Outage (extended outage)</a:t>
            </a:r>
          </a:p>
          <a:p>
            <a:pPr lvl="1"/>
            <a:r>
              <a:rPr lang="en-US" dirty="0"/>
              <a:t>Relocate CuO reactors</a:t>
            </a:r>
          </a:p>
          <a:p>
            <a:pPr lvl="1"/>
            <a:r>
              <a:rPr lang="en-US" dirty="0"/>
              <a:t>Demo MOTS glovebox</a:t>
            </a:r>
          </a:p>
          <a:p>
            <a:pPr lvl="1"/>
            <a:r>
              <a:rPr lang="en-US" dirty="0"/>
              <a:t>Install molecular sieves</a:t>
            </a:r>
          </a:p>
          <a:p>
            <a:pPr lvl="1"/>
            <a:r>
              <a:rPr lang="en-US" dirty="0"/>
              <a:t>Delay bed DP transmitter </a:t>
            </a:r>
          </a:p>
          <a:p>
            <a:pPr lvl="1"/>
            <a:endParaRPr lang="en-US" dirty="0"/>
          </a:p>
          <a:p>
            <a:r>
              <a:rPr lang="en-US" dirty="0"/>
              <a:t>Post-FY23A</a:t>
            </a:r>
          </a:p>
          <a:p>
            <a:pPr lvl="1"/>
            <a:r>
              <a:rPr lang="en-US" dirty="0"/>
              <a:t>Upgrade existing cold trap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731EBA-28C8-4C0E-8E66-0D0B3A320858}"/>
              </a:ext>
            </a:extLst>
          </p:cNvPr>
          <p:cNvSpPr/>
          <p:nvPr/>
        </p:nvSpPr>
        <p:spPr>
          <a:xfrm>
            <a:off x="10135092" y="188261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1,4 &amp;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0F7BC9-D936-47CD-A88B-7B44F119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10" y="1048142"/>
            <a:ext cx="6670160" cy="4710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Schedule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3CB666-6861-4FF8-8576-B5A60411656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280C3C-1562-49FA-A35D-E5D343E115A5}"/>
              </a:ext>
            </a:extLst>
          </p:cNvPr>
          <p:cNvSpPr/>
          <p:nvPr/>
        </p:nvSpPr>
        <p:spPr>
          <a:xfrm>
            <a:off x="5692878" y="2927555"/>
            <a:ext cx="4902364" cy="5014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D465FA-150F-45E7-A3D5-8FA400AAD785}"/>
              </a:ext>
            </a:extLst>
          </p:cNvPr>
          <p:cNvSpPr txBox="1">
            <a:spLocks/>
          </p:cNvSpPr>
          <p:nvPr/>
        </p:nvSpPr>
        <p:spPr bwMode="auto">
          <a:xfrm>
            <a:off x="448055" y="947148"/>
            <a:ext cx="4949855" cy="53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MOTS to be rated for PPU conditions coming out of long outage</a:t>
            </a:r>
          </a:p>
          <a:p>
            <a:r>
              <a:rPr lang="en-US" dirty="0"/>
              <a:t>Final MOTS installation in FY24 is upgrade of existing cold trap</a:t>
            </a:r>
          </a:p>
          <a:p>
            <a:pPr lvl="1"/>
            <a:r>
              <a:rPr lang="en-US" dirty="0"/>
              <a:t>PPU cold trap to be installed in FY22A outage</a:t>
            </a:r>
          </a:p>
          <a:p>
            <a:pPr lvl="1"/>
            <a:r>
              <a:rPr lang="en-US" dirty="0"/>
              <a:t>Ample time needed for radioactive decay prior to modifications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41C4A-0A1A-44D3-8D9E-CD30DF0CA4A3}"/>
              </a:ext>
            </a:extLst>
          </p:cNvPr>
          <p:cNvSpPr txBox="1"/>
          <p:nvPr/>
        </p:nvSpPr>
        <p:spPr>
          <a:xfrm>
            <a:off x="6978423" y="5711291"/>
            <a:ext cx="36336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FTS Summary Schedule</a:t>
            </a:r>
          </a:p>
        </p:txBody>
      </p:sp>
    </p:spTree>
    <p:extLst>
      <p:ext uri="{BB962C8B-B14F-4D97-AF65-F5344CB8AC3E}">
        <p14:creationId xmlns:p14="http://schemas.microsoft.com/office/powerpoint/2010/main" val="185091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DE87-2CA6-4D10-BB0F-4AF2FF6E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Changes since CD-2/3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6C848A1-A2BF-4E0D-959C-F0FFE4C07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3323255"/>
            <a:ext cx="11430000" cy="60360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64FF69-6CAF-49AF-A8FE-ED674C22381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4, 5</a:t>
            </a:r>
          </a:p>
        </p:txBody>
      </p:sp>
    </p:spTree>
    <p:extLst>
      <p:ext uri="{BB962C8B-B14F-4D97-AF65-F5344CB8AC3E}">
        <p14:creationId xmlns:p14="http://schemas.microsoft.com/office/powerpoint/2010/main" val="375608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7763-1C42-44D1-AAB5-0F0E37FF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at Complete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CCAD1-44D6-4BA6-BDC2-0E8E372C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67" y="1548734"/>
            <a:ext cx="9601200" cy="18802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B11DFA-F59A-4729-BCAF-84F0BE81F551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4,5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6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02395C-984A-401B-A8EC-7EBE630B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to Complete by FY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FDE25E-D925-4690-AFD7-911506829CB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DA4F-4C83-4BA4-AE5B-8DFFB8BD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A4A62D8B-9808-4BE6-9DF5-5DB5EEC312A7}"/>
              </a:ext>
            </a:extLst>
          </p:cNvPr>
          <p:cNvGraphicFramePr>
            <a:graphicFrameLocks/>
          </p:cNvGraphicFramePr>
          <p:nvPr/>
        </p:nvGraphicFramePr>
        <p:xfrm>
          <a:off x="447675" y="947738"/>
          <a:ext cx="11430000" cy="535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8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A30E3-D191-493E-B143-9731C335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85" y="1392759"/>
            <a:ext cx="8730229" cy="407248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853120-3E68-41FF-9DCC-A5ED5424A56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4,5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3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D71B2-A233-48E4-AFA1-AA37F2C8A3D8}"/>
              </a:ext>
            </a:extLst>
          </p:cNvPr>
          <p:cNvSpPr txBox="1">
            <a:spLocks/>
          </p:cNvSpPr>
          <p:nvPr/>
        </p:nvSpPr>
        <p:spPr>
          <a:xfrm>
            <a:off x="572529" y="966620"/>
            <a:ext cx="11430000" cy="3119912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 active risks identified</a:t>
            </a:r>
          </a:p>
          <a:p>
            <a:pPr lvl="1"/>
            <a:r>
              <a:rPr lang="en-US" dirty="0"/>
              <a:t>One risk retired</a:t>
            </a:r>
          </a:p>
          <a:p>
            <a:r>
              <a:rPr lang="en-US" sz="2400" dirty="0"/>
              <a:t>High Risks</a:t>
            </a:r>
          </a:p>
          <a:p>
            <a:pPr lvl="1"/>
            <a:r>
              <a:rPr lang="en-US" dirty="0"/>
              <a:t>No high risks identified</a:t>
            </a:r>
          </a:p>
          <a:p>
            <a:r>
              <a:rPr lang="en-US" sz="2400" dirty="0"/>
              <a:t>Key risk categories analyzed</a:t>
            </a:r>
          </a:p>
          <a:p>
            <a:pPr lvl="1"/>
            <a:r>
              <a:rPr lang="en-US" dirty="0"/>
              <a:t>Moisture in MOTS</a:t>
            </a:r>
          </a:p>
          <a:p>
            <a:r>
              <a:rPr lang="en-US" sz="2400" dirty="0"/>
              <a:t>Risks are reviewed on a regular basis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52E14D-8BFA-4462-AA82-A89979F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1" y="309831"/>
            <a:ext cx="11425236" cy="535531"/>
          </a:xfrm>
        </p:spPr>
        <p:txBody>
          <a:bodyPr>
            <a:normAutofit/>
          </a:bodyPr>
          <a:lstStyle/>
          <a:p>
            <a:r>
              <a:rPr lang="en-US" dirty="0"/>
              <a:t>P.05.08 MOTS Risk Register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551109-CE5D-4251-B6CB-2E5F2D15EAE9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9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recommendations from the CD-2/3 review</a:t>
            </a:r>
          </a:p>
          <a:p>
            <a:r>
              <a:rPr lang="en-US" dirty="0"/>
              <a:t>No recommendations for P.5.8 from DOE reviews</a:t>
            </a:r>
          </a:p>
          <a:p>
            <a:r>
              <a:rPr lang="en-US" dirty="0"/>
              <a:t>No recommendations from previous Director’s Reviews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DEE218-F3C2-4837-B203-468A56F458B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Bed QA review revealed a nonconformance issue</a:t>
            </a:r>
          </a:p>
          <a:p>
            <a:pPr lvl="1"/>
            <a:r>
              <a:rPr lang="en-US" dirty="0"/>
              <a:t>Faceplate was not installed IAW drawings</a:t>
            </a:r>
          </a:p>
          <a:p>
            <a:pPr lvl="1"/>
            <a:r>
              <a:rPr lang="en-US" dirty="0"/>
              <a:t>Issue was promptly corrected by vendor</a:t>
            </a:r>
          </a:p>
          <a:p>
            <a:pPr lvl="1"/>
            <a:endParaRPr lang="en-US" dirty="0"/>
          </a:p>
          <a:p>
            <a:r>
              <a:rPr lang="en-US" dirty="0"/>
              <a:t>No COVID-19 impacts for P.5.8 to date</a:t>
            </a:r>
          </a:p>
          <a:p>
            <a:pPr lvl="1"/>
            <a:r>
              <a:rPr lang="en-US" dirty="0"/>
              <a:t>Delay bed and shielding delivered 3 months early</a:t>
            </a:r>
          </a:p>
          <a:p>
            <a:pPr lvl="1"/>
            <a:r>
              <a:rPr lang="en-US" dirty="0"/>
              <a:t>Vendors have indicated they are starting to see longer lead times for materials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sieves</a:t>
            </a:r>
          </a:p>
          <a:p>
            <a:pPr lvl="1"/>
            <a:r>
              <a:rPr lang="en-US" dirty="0"/>
              <a:t>Finish design</a:t>
            </a:r>
          </a:p>
          <a:p>
            <a:pPr lvl="1"/>
            <a:r>
              <a:rPr lang="en-US" dirty="0"/>
              <a:t>FDR</a:t>
            </a:r>
          </a:p>
          <a:p>
            <a:pPr lvl="1"/>
            <a:r>
              <a:rPr lang="en-US" dirty="0"/>
              <a:t>PRR</a:t>
            </a:r>
          </a:p>
          <a:p>
            <a:pPr lvl="1"/>
            <a:r>
              <a:rPr lang="en-US" dirty="0"/>
              <a:t>Procurement</a:t>
            </a:r>
          </a:p>
          <a:p>
            <a:pPr lvl="1"/>
            <a:r>
              <a:rPr lang="en-US" dirty="0"/>
              <a:t>Delivery</a:t>
            </a:r>
          </a:p>
          <a:p>
            <a:r>
              <a:rPr lang="en-US" dirty="0"/>
              <a:t>Cold trap</a:t>
            </a:r>
          </a:p>
          <a:p>
            <a:pPr lvl="1"/>
            <a:r>
              <a:rPr lang="en-US" dirty="0"/>
              <a:t>Delivery </a:t>
            </a:r>
          </a:p>
          <a:p>
            <a:pPr lvl="1"/>
            <a:r>
              <a:rPr lang="en-US" dirty="0"/>
              <a:t>Installation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AE274-447F-4308-AF59-79D818774CE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PPU MOTS upgrades are progressing well</a:t>
            </a:r>
          </a:p>
          <a:p>
            <a:pPr lvl="1"/>
            <a:r>
              <a:rPr lang="en-US" dirty="0"/>
              <a:t>Delay bed and GAR crane installed ahead of schedule</a:t>
            </a:r>
          </a:p>
          <a:p>
            <a:pPr lvl="1"/>
            <a:r>
              <a:rPr lang="en-US" dirty="0"/>
              <a:t>MOTS Room crane installed</a:t>
            </a:r>
          </a:p>
          <a:p>
            <a:pPr lvl="1"/>
            <a:r>
              <a:rPr lang="en-US" dirty="0"/>
              <a:t>CuO reactor shielding fabricated and awaiting installation</a:t>
            </a:r>
          </a:p>
          <a:p>
            <a:pPr lvl="1"/>
            <a:r>
              <a:rPr lang="en-US" dirty="0"/>
              <a:t>Cold trap fabrication is on schedule</a:t>
            </a:r>
          </a:p>
          <a:p>
            <a:pPr lvl="1"/>
            <a:r>
              <a:rPr lang="en-US" dirty="0"/>
              <a:t>Molecular sieve design is approaching completion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 Off-Gas Treatment System (MOTS)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813816"/>
            <a:ext cx="4467770" cy="5647142"/>
          </a:xfrm>
        </p:spPr>
        <p:txBody>
          <a:bodyPr/>
          <a:lstStyle/>
          <a:p>
            <a:r>
              <a:rPr lang="en-US" sz="2000" dirty="0"/>
              <a:t>P.5.8.1- Management &amp; System Integration </a:t>
            </a:r>
          </a:p>
          <a:p>
            <a:r>
              <a:rPr lang="en-US" sz="2000" dirty="0"/>
              <a:t>P.5.8.2- Additional MOTS Delay Bed and Shielding</a:t>
            </a:r>
          </a:p>
          <a:p>
            <a:pPr lvl="1"/>
            <a:r>
              <a:rPr lang="en-US" sz="1600" dirty="0"/>
              <a:t>Differential pressure transmitter</a:t>
            </a:r>
          </a:p>
          <a:p>
            <a:pPr lvl="1"/>
            <a:r>
              <a:rPr lang="en-US" sz="1600" dirty="0"/>
              <a:t>Monorail crane</a:t>
            </a:r>
            <a:endParaRPr lang="en-US" sz="2000" dirty="0"/>
          </a:p>
          <a:p>
            <a:r>
              <a:rPr lang="en-US" sz="2000" dirty="0"/>
              <a:t>P.5.8.3- MOTS Upgrades for Gas Injection</a:t>
            </a:r>
          </a:p>
          <a:p>
            <a:pPr lvl="1"/>
            <a:r>
              <a:rPr lang="en-US" sz="1600" dirty="0"/>
              <a:t>Molecular sieve beds and shielding</a:t>
            </a:r>
          </a:p>
          <a:p>
            <a:pPr lvl="1"/>
            <a:r>
              <a:rPr lang="en-US" sz="1600" dirty="0"/>
              <a:t>Pressure controller for Compressed Air (CA) to eductor</a:t>
            </a:r>
          </a:p>
          <a:p>
            <a:pPr lvl="1"/>
            <a:r>
              <a:rPr lang="en-US" sz="1600" dirty="0"/>
              <a:t>Back-pressure controller</a:t>
            </a:r>
          </a:p>
          <a:p>
            <a:pPr lvl="1"/>
            <a:r>
              <a:rPr lang="en-US" sz="1600" dirty="0"/>
              <a:t>CuO reactor shielding</a:t>
            </a:r>
          </a:p>
          <a:p>
            <a:r>
              <a:rPr lang="en-US" sz="2000" dirty="0"/>
              <a:t>P.5.8.4- MOTS Cold Trap and Shielding</a:t>
            </a:r>
          </a:p>
          <a:p>
            <a:pPr lvl="1"/>
            <a:r>
              <a:rPr lang="en-US" sz="1600" dirty="0"/>
              <a:t>MOTS Room monorail crane</a:t>
            </a:r>
          </a:p>
          <a:p>
            <a:pPr marL="398463" lvl="1" indent="0">
              <a:buNone/>
            </a:pPr>
            <a:endParaRPr lang="en-US" sz="1600" dirty="0"/>
          </a:p>
          <a:p>
            <a:pPr marL="398463" lvl="1" indent="0">
              <a:buNone/>
            </a:pPr>
            <a:endParaRPr lang="en-US" sz="1600" dirty="0"/>
          </a:p>
          <a:p>
            <a:pPr marL="398463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54483-E14E-42C5-A083-A6540737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59490" y="1019153"/>
            <a:ext cx="7384386" cy="43312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CD27C-070F-46FA-B331-4B1344A61743}"/>
              </a:ext>
            </a:extLst>
          </p:cNvPr>
          <p:cNvSpPr/>
          <p:nvPr/>
        </p:nvSpPr>
        <p:spPr>
          <a:xfrm>
            <a:off x="2705100" y="3006881"/>
            <a:ext cx="1794536" cy="23924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B2-7 Ahlschwede</a:t>
            </a:r>
          </a:p>
        </p:txBody>
      </p:sp>
    </p:spTree>
    <p:extLst>
      <p:ext uri="{BB962C8B-B14F-4D97-AF65-F5344CB8AC3E}">
        <p14:creationId xmlns:p14="http://schemas.microsoft.com/office/powerpoint/2010/main" val="291033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pic>
        <p:nvPicPr>
          <p:cNvPr id="6" name="Content Placeholder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5E4179A-2535-4BDA-9872-37586A252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894" y="947738"/>
            <a:ext cx="1715562" cy="5354637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3DEDE-D589-4D0A-95AA-6163C5ECCC8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CD-2/3 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Final, detailed design work</a:t>
            </a:r>
          </a:p>
          <a:p>
            <a:pPr lvl="1"/>
            <a:r>
              <a:rPr lang="en-US" sz="2000" dirty="0"/>
              <a:t>Drawings</a:t>
            </a:r>
          </a:p>
          <a:p>
            <a:pPr lvl="1"/>
            <a:r>
              <a:rPr lang="en-US" sz="2000" dirty="0"/>
              <a:t>Calculations</a:t>
            </a:r>
          </a:p>
          <a:p>
            <a:pPr lvl="1"/>
            <a:r>
              <a:rPr lang="en-US" sz="2000" dirty="0"/>
              <a:t>Specifications/Data Sheets</a:t>
            </a:r>
          </a:p>
          <a:p>
            <a:pPr lvl="1"/>
            <a:r>
              <a:rPr lang="en-US" sz="2000" dirty="0"/>
              <a:t>Installation Plans/Statements of Work</a:t>
            </a:r>
          </a:p>
          <a:p>
            <a:pPr lvl="1"/>
            <a:r>
              <a:rPr lang="en-US" sz="2000" dirty="0"/>
              <a:t>MOTS room modeling</a:t>
            </a:r>
          </a:p>
          <a:p>
            <a:r>
              <a:rPr lang="en-US" sz="2400" dirty="0"/>
              <a:t>Final Design Reviews</a:t>
            </a:r>
          </a:p>
          <a:p>
            <a:pPr lvl="1"/>
            <a:r>
              <a:rPr lang="en-US" sz="2000" dirty="0"/>
              <a:t>Molecular sieve beds</a:t>
            </a:r>
          </a:p>
          <a:p>
            <a:pPr lvl="1"/>
            <a:r>
              <a:rPr lang="en-US" sz="2000" dirty="0"/>
              <a:t>MOTS Room crane</a:t>
            </a:r>
          </a:p>
          <a:p>
            <a:pPr lvl="1"/>
            <a:r>
              <a:rPr lang="en-US" sz="2000" dirty="0"/>
              <a:t>Cold trap and shielding</a:t>
            </a:r>
          </a:p>
          <a:p>
            <a:r>
              <a:rPr lang="en-US" sz="2400" dirty="0"/>
              <a:t>Installation package preparation</a:t>
            </a:r>
          </a:p>
          <a:p>
            <a:r>
              <a:rPr lang="en-US" sz="2400" dirty="0"/>
              <a:t>Procurement, fabrication and installation phase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7"/>
            <a:ext cx="4903263" cy="5349743"/>
          </a:xfrm>
        </p:spPr>
        <p:txBody>
          <a:bodyPr/>
          <a:lstStyle/>
          <a:p>
            <a:r>
              <a:rPr lang="en-US" dirty="0"/>
              <a:t>Mol Sieve PDR (October 2020)</a:t>
            </a:r>
          </a:p>
          <a:p>
            <a:r>
              <a:rPr lang="en-US" dirty="0"/>
              <a:t>Delay bed and shielding PRR/PO Awarded (November 2020)</a:t>
            </a:r>
          </a:p>
          <a:p>
            <a:pPr lvl="1"/>
            <a:r>
              <a:rPr lang="en-US" dirty="0"/>
              <a:t>Delivered May 2021 (Project milestones scheduled for August 2021)</a:t>
            </a:r>
          </a:p>
          <a:p>
            <a:pPr lvl="1"/>
            <a:r>
              <a:rPr lang="en-US" dirty="0"/>
              <a:t>GAR Crane installed June 2021</a:t>
            </a:r>
          </a:p>
          <a:p>
            <a:pPr lvl="1"/>
            <a:r>
              <a:rPr lang="en-US" dirty="0"/>
              <a:t>Installed Aug 2021</a:t>
            </a:r>
          </a:p>
          <a:p>
            <a:pPr lvl="1"/>
            <a:r>
              <a:rPr lang="en-US" dirty="0"/>
              <a:t>Nuclear grade DP transmitter purchased and received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52179-004E-4846-AD88-EEE82712AF14}"/>
              </a:ext>
            </a:extLst>
          </p:cNvPr>
          <p:cNvSpPr txBox="1"/>
          <p:nvPr/>
        </p:nvSpPr>
        <p:spPr>
          <a:xfrm>
            <a:off x="6924533" y="5875008"/>
            <a:ext cx="3557899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Delay Bed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79EC00-5ED0-455B-8F52-18B27DBA0A3B}"/>
              </a:ext>
            </a:extLst>
          </p:cNvPr>
          <p:cNvSpPr/>
          <p:nvPr/>
        </p:nvSpPr>
        <p:spPr>
          <a:xfrm>
            <a:off x="10058285" y="188261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 &amp; 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A8A46-1EC8-4189-81EF-F33DBF40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18" y="766512"/>
            <a:ext cx="6704329" cy="50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AEFB29-AAEC-4EFD-B035-475A24E0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71" y="782571"/>
            <a:ext cx="3560373" cy="2682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947148"/>
            <a:ext cx="5899404" cy="5170483"/>
          </a:xfrm>
        </p:spPr>
        <p:txBody>
          <a:bodyPr/>
          <a:lstStyle/>
          <a:p>
            <a:r>
              <a:rPr lang="en-US" dirty="0"/>
              <a:t>MOTS Cold Trap, Shielding and Crane FDR (January 2021)</a:t>
            </a:r>
          </a:p>
          <a:p>
            <a:pPr lvl="1"/>
            <a:r>
              <a:rPr lang="en-US" dirty="0"/>
              <a:t>Cold trap PO awarded May 2021</a:t>
            </a:r>
          </a:p>
          <a:p>
            <a:pPr lvl="2"/>
            <a:r>
              <a:rPr lang="en-US" dirty="0"/>
              <a:t>Second sub-assembly purchased to retrofit existing cold trap</a:t>
            </a:r>
          </a:p>
          <a:p>
            <a:pPr lvl="3"/>
            <a:r>
              <a:rPr lang="en-US" dirty="0"/>
              <a:t>Provides redundancy for system reliability</a:t>
            </a:r>
          </a:p>
          <a:p>
            <a:pPr lvl="1"/>
            <a:r>
              <a:rPr lang="en-US" dirty="0"/>
              <a:t>Crane installed March 2021</a:t>
            </a:r>
          </a:p>
          <a:p>
            <a:pPr lvl="1"/>
            <a:r>
              <a:rPr lang="en-US" dirty="0"/>
              <a:t>Shielding fabricated and awaiting lead pour</a:t>
            </a:r>
          </a:p>
          <a:p>
            <a:endParaRPr lang="en-US" dirty="0"/>
          </a:p>
          <a:p>
            <a:r>
              <a:rPr lang="en-US" dirty="0" err="1"/>
              <a:t>CuO</a:t>
            </a:r>
            <a:r>
              <a:rPr lang="en-US" dirty="0"/>
              <a:t> Reactor Shielding Fabrication Complete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EA367-8109-4B75-8B15-CFF9975297EB}"/>
              </a:ext>
            </a:extLst>
          </p:cNvPr>
          <p:cNvSpPr txBox="1"/>
          <p:nvPr/>
        </p:nvSpPr>
        <p:spPr>
          <a:xfrm>
            <a:off x="7361670" y="3125624"/>
            <a:ext cx="3560373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MOTS Room Crane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4B67AA-A4EC-4174-BCBC-FD4923EC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152" y="3469590"/>
            <a:ext cx="2399366" cy="3201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DDE055-D4D1-4B87-BC75-00445131AA26}"/>
              </a:ext>
            </a:extLst>
          </p:cNvPr>
          <p:cNvSpPr txBox="1"/>
          <p:nvPr/>
        </p:nvSpPr>
        <p:spPr>
          <a:xfrm>
            <a:off x="9667151" y="6328995"/>
            <a:ext cx="2399366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Cold Trap Shielding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FABFC4-76BD-4EB2-84DB-15E962A39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528" y="3690624"/>
            <a:ext cx="3517829" cy="2638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FA347E-3701-490F-B8E6-F3CD6379D16B}"/>
              </a:ext>
            </a:extLst>
          </p:cNvPr>
          <p:cNvSpPr txBox="1"/>
          <p:nvPr/>
        </p:nvSpPr>
        <p:spPr>
          <a:xfrm>
            <a:off x="5964527" y="5987363"/>
            <a:ext cx="351782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CuO Reactor Shielding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2DF18B-C657-4DE9-93BE-DA2D5C15BE9A}"/>
              </a:ext>
            </a:extLst>
          </p:cNvPr>
          <p:cNvSpPr/>
          <p:nvPr/>
        </p:nvSpPr>
        <p:spPr>
          <a:xfrm>
            <a:off x="10135092" y="188261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 &amp;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7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39D2-26C5-482C-9645-6E1B4A52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3EECC-143E-4BF6-A663-89EE4284E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" t="24406" r="3849"/>
          <a:stretch/>
        </p:blipFill>
        <p:spPr>
          <a:xfrm>
            <a:off x="6882544" y="305528"/>
            <a:ext cx="4401292" cy="3065016"/>
          </a:xfrm>
          <a:prstGeom prst="rect">
            <a:avLst/>
          </a:prstGeom>
        </p:spPr>
      </p:pic>
      <p:pic>
        <p:nvPicPr>
          <p:cNvPr id="11" name="Picture 10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3520C1F-7CED-461E-9890-538C2C3CF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44" y="3448025"/>
            <a:ext cx="4401292" cy="2931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7D4B0A-CC32-4247-9533-C996956037E9}"/>
              </a:ext>
            </a:extLst>
          </p:cNvPr>
          <p:cNvSpPr txBox="1"/>
          <p:nvPr/>
        </p:nvSpPr>
        <p:spPr>
          <a:xfrm>
            <a:off x="7378185" y="3028912"/>
            <a:ext cx="351782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MOTS Room Model Pre-PPU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2935A-C3AA-4244-8084-DFE66401FC29}"/>
              </a:ext>
            </a:extLst>
          </p:cNvPr>
          <p:cNvSpPr txBox="1"/>
          <p:nvPr/>
        </p:nvSpPr>
        <p:spPr>
          <a:xfrm>
            <a:off x="6882544" y="6038071"/>
            <a:ext cx="450911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MOTS Room with PPU Equipment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51DD02-4F6A-43E1-9A35-1F75F12E96A0}"/>
              </a:ext>
            </a:extLst>
          </p:cNvPr>
          <p:cNvSpPr/>
          <p:nvPr/>
        </p:nvSpPr>
        <p:spPr>
          <a:xfrm>
            <a:off x="10194638" y="140988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 &amp;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585A-BFA5-4A19-8071-8F51EC77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Modeling of MOTS equipment room</a:t>
            </a:r>
          </a:p>
          <a:p>
            <a:pPr lvl="1"/>
            <a:r>
              <a:rPr lang="en-US" dirty="0"/>
              <a:t>Pre-PPU equipment</a:t>
            </a:r>
          </a:p>
          <a:p>
            <a:pPr lvl="1"/>
            <a:r>
              <a:rPr lang="en-US" dirty="0"/>
              <a:t>PPU equipment installed</a:t>
            </a:r>
          </a:p>
          <a:p>
            <a:pPr lvl="2"/>
            <a:r>
              <a:rPr lang="en-US" dirty="0"/>
              <a:t>Glovebox removed</a:t>
            </a:r>
          </a:p>
          <a:p>
            <a:pPr lvl="2"/>
            <a:r>
              <a:rPr lang="en-US" dirty="0"/>
              <a:t>CuO reactors relocated</a:t>
            </a:r>
          </a:p>
          <a:p>
            <a:pPr lvl="2"/>
            <a:r>
              <a:rPr lang="en-US" dirty="0"/>
              <a:t>Additional cold trap</a:t>
            </a:r>
          </a:p>
          <a:p>
            <a:pPr lvl="2"/>
            <a:r>
              <a:rPr lang="en-US" dirty="0"/>
              <a:t>MOTS Room crane</a:t>
            </a:r>
          </a:p>
          <a:p>
            <a:pPr lvl="2"/>
            <a:r>
              <a:rPr lang="en-US" dirty="0"/>
              <a:t>MOTS molecular sieves and valve panels</a:t>
            </a:r>
          </a:p>
          <a:p>
            <a:pPr lvl="1"/>
            <a:r>
              <a:rPr lang="en-US" dirty="0"/>
              <a:t>New equipment fits</a:t>
            </a:r>
          </a:p>
          <a:p>
            <a:r>
              <a:rPr lang="en-US" dirty="0"/>
              <a:t>Demo/Installation Drawings</a:t>
            </a:r>
          </a:p>
          <a:p>
            <a:r>
              <a:rPr lang="en-US" dirty="0"/>
              <a:t>P&amp;ID</a:t>
            </a:r>
          </a:p>
          <a:p>
            <a:r>
              <a:rPr lang="en-US" dirty="0"/>
              <a:t>Process Controls Description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5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750A-1B09-4DF8-AFA9-77E57AE2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Documentation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24614E-F767-44F4-BB82-AA030E437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497324"/>
              </p:ext>
            </p:extLst>
          </p:nvPr>
        </p:nvGraphicFramePr>
        <p:xfrm>
          <a:off x="332233" y="748923"/>
          <a:ext cx="11063205" cy="56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80">
                  <a:extLst>
                    <a:ext uri="{9D8B030D-6E8A-4147-A177-3AD203B41FA5}">
                      <a16:colId xmlns:a16="http://schemas.microsoft.com/office/drawing/2014/main" val="2627170670"/>
                    </a:ext>
                  </a:extLst>
                </a:gridCol>
                <a:gridCol w="8708625">
                  <a:extLst>
                    <a:ext uri="{9D8B030D-6E8A-4147-A177-3AD203B41FA5}">
                      <a16:colId xmlns:a16="http://schemas.microsoft.com/office/drawing/2014/main" val="3620700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761594"/>
                  </a:ext>
                </a:extLst>
              </a:tr>
              <a:tr h="285556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PPUP-508-CN0005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MOTS Cold Trap ABS-8016 Isolation Valve Installation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0782"/>
                  </a:ext>
                </a:extLst>
              </a:tr>
              <a:tr h="292847">
                <a:tc>
                  <a:txBody>
                    <a:bodyPr/>
                    <a:lstStyle/>
                    <a:p>
                      <a:r>
                        <a:rPr lang="en-US" sz="1000" dirty="0"/>
                        <a:t>PPUP-508-VS0002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NUCON International Vendor Submittals for ABS-8013A Cartridge and Vessel (PO# 4000184571)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78526"/>
                  </a:ext>
                </a:extLst>
              </a:tr>
              <a:tr h="233082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PPUP-508-CN0003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Installation of ABS-8013A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478"/>
                  </a:ext>
                </a:extLst>
              </a:tr>
              <a:tr h="246230">
                <a:tc>
                  <a:txBody>
                    <a:bodyPr/>
                    <a:lstStyle/>
                    <a:p>
                      <a:r>
                        <a:rPr lang="en-US" sz="1000" dirty="0"/>
                        <a:t>PPUP-508-VS0001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TruSkill</a:t>
                      </a:r>
                      <a:r>
                        <a:rPr lang="en-US" sz="1000" dirty="0"/>
                        <a:t> Machining Vendor Submittals for ABS-8013A Shielding (PO# 4000184352)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28870"/>
                  </a:ext>
                </a:extLst>
              </a:tr>
              <a:tr h="227106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PPUP-508-CN0004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2-Ton Monorail Crane Installation in </a:t>
                      </a:r>
                      <a:r>
                        <a:rPr lang="en-US" sz="1000" dirty="0" err="1"/>
                        <a:t>Bldg</a:t>
                      </a:r>
                      <a:r>
                        <a:rPr lang="en-US" sz="1000" dirty="0"/>
                        <a:t> 8700, TA-B149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45144"/>
                  </a:ext>
                </a:extLst>
              </a:tr>
              <a:tr h="240254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PPUP-508-CN0002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2-Ton monorail crane installation in </a:t>
                      </a:r>
                      <a:r>
                        <a:rPr lang="en-US" sz="1000" dirty="0" err="1"/>
                        <a:t>Bldg</a:t>
                      </a:r>
                      <a:r>
                        <a:rPr lang="en-US" sz="1000" dirty="0"/>
                        <a:t> 8700, TA-B156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87291"/>
                  </a:ext>
                </a:extLst>
              </a:tr>
              <a:tr h="247426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PPUP-508-CR0001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Upgrades for Mercury Off-gas Treatment System - Proton Power Upgrade, WBS P.5.8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71315"/>
                  </a:ext>
                </a:extLst>
              </a:tr>
              <a:tr h="233083">
                <a:tc>
                  <a:txBody>
                    <a:bodyPr/>
                    <a:lstStyle/>
                    <a:p>
                      <a:r>
                        <a:rPr lang="en-US" sz="1000" dirty="0"/>
                        <a:t>PPUP-508-DE0004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Final Design Review Report MOTS Cryogenic Carbon Adsorber (ABS-8016) and Crane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6259"/>
                  </a:ext>
                </a:extLst>
              </a:tr>
              <a:tr h="240254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PPUP-508-CA0004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MOTS ABS-8016 Trapped Volume Relief Capacity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95765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r>
                        <a:rPr lang="en-US" sz="1000" dirty="0"/>
                        <a:t>PPUP-508-DA0003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2-Ton Monorail Crane (TA-B156) Design Analysis and Calculations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87803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r>
                        <a:rPr lang="en-US" sz="1000" dirty="0"/>
                        <a:t>PPUP-508-QA0002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P0508-A Ambient Temperature Carbon Adsorber Shielding GAMAC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53797"/>
                  </a:ext>
                </a:extLst>
              </a:tr>
              <a:tr h="221130">
                <a:tc>
                  <a:txBody>
                    <a:bodyPr/>
                    <a:lstStyle/>
                    <a:p>
                      <a:r>
                        <a:rPr lang="en-US" sz="1000" dirty="0"/>
                        <a:t>PPUP-508-QA0001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P0508-A Ambient Temperature Carbon Adsorber GAMAC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09264"/>
                  </a:ext>
                </a:extLst>
              </a:tr>
              <a:tr h="247696">
                <a:tc>
                  <a:txBody>
                    <a:bodyPr/>
                    <a:lstStyle/>
                    <a:p>
                      <a:r>
                        <a:rPr lang="en-US" sz="1000" dirty="0"/>
                        <a:t>PPUP-508-TD0001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PPUP-508-TD0001, R01 Technical Review of Cold Adsorber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194587"/>
                  </a:ext>
                </a:extLst>
              </a:tr>
              <a:tr h="257885">
                <a:tc>
                  <a:txBody>
                    <a:bodyPr/>
                    <a:lstStyle/>
                    <a:p>
                      <a:r>
                        <a:rPr lang="en-US" sz="1000" dirty="0"/>
                        <a:t>PPUP-508-EQ0001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Specification for Refrigerated Carbon Adsorber ABS-8016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89815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PPUP-508-CA0003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Shielding for MOTS Cryogenic Carbon Adsorber ABS-8016 Design Analysis and Calculations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56696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PPUP-508-DA0002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MOTS and Gas Injection Recirculation Volume 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24112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PPUP-508-DA0001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Source Terms and Dose Calculations for the PPU-Modified Mercury </a:t>
                      </a:r>
                      <a:r>
                        <a:rPr lang="en-US" sz="1000" dirty="0" err="1"/>
                        <a:t>Offgas</a:t>
                      </a:r>
                      <a:r>
                        <a:rPr lang="en-US" sz="1000" dirty="0"/>
                        <a:t> Treatment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19173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PPUP-508-DC0002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PPU Mol Sieve Design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822631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PPUP-506-DA0001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Helium Gas Molecular Sieve Dryer Assemblies' Rupture Disks Sizing Calculations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496767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PPUP-508-TR0002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MOTS Process Flow Diagram Material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65901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1000" dirty="0"/>
                        <a:t>106060000-TD0006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Mercury Target Gas Injection Pre-PPU System Process Control System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1913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702E9F-D01C-45C2-A48D-A6F15B9310DB}"/>
              </a:ext>
            </a:extLst>
          </p:cNvPr>
          <p:cNvSpPr/>
          <p:nvPr/>
        </p:nvSpPr>
        <p:spPr>
          <a:xfrm>
            <a:off x="10135092" y="188261"/>
            <a:ext cx="1997362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 &amp;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7071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1282</Words>
  <Application>Microsoft Office PowerPoint</Application>
  <PresentationFormat>Widescreen</PresentationFormat>
  <Paragraphs>289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Arial Narrow</vt:lpstr>
      <vt:lpstr>Century Gothic</vt:lpstr>
      <vt:lpstr>ORNL</vt:lpstr>
      <vt:lpstr>PowerPoint Presentation</vt:lpstr>
      <vt:lpstr>Outline</vt:lpstr>
      <vt:lpstr>Mercury Off-Gas Treatment System (MOTS) Scope</vt:lpstr>
      <vt:lpstr>Organization</vt:lpstr>
      <vt:lpstr>Post CD-2/3 12-Month Look-Ahead</vt:lpstr>
      <vt:lpstr>Progress since CD-2/3</vt:lpstr>
      <vt:lpstr>Progress since CD-2/3</vt:lpstr>
      <vt:lpstr>Progress since CD-2/3 </vt:lpstr>
      <vt:lpstr>Completed Documentation</vt:lpstr>
      <vt:lpstr>Completed Drawings</vt:lpstr>
      <vt:lpstr>In Progress/Outstanding Work</vt:lpstr>
      <vt:lpstr>Challenges</vt:lpstr>
      <vt:lpstr>Final Design Status</vt:lpstr>
      <vt:lpstr>5-Year Plan</vt:lpstr>
      <vt:lpstr>Installation Plans</vt:lpstr>
      <vt:lpstr>Cost and Schedule</vt:lpstr>
      <vt:lpstr>PPU Changes since CD-2/3</vt:lpstr>
      <vt:lpstr>Estimate at Complete</vt:lpstr>
      <vt:lpstr>Estimate to Complete by FY</vt:lpstr>
      <vt:lpstr>Labor Profile</vt:lpstr>
      <vt:lpstr>P.05.08 MOTS Risk Register</vt:lpstr>
      <vt:lpstr>Responses to Recommendations</vt:lpstr>
      <vt:lpstr>ESH&amp;Q and COVID-19 Impacts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2021-09-01T15:38:51Z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