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457" r:id="rId5"/>
    <p:sldId id="448" r:id="rId6"/>
    <p:sldId id="484" r:id="rId7"/>
    <p:sldId id="469" r:id="rId8"/>
    <p:sldId id="487" r:id="rId9"/>
    <p:sldId id="488" r:id="rId10"/>
    <p:sldId id="489" r:id="rId11"/>
    <p:sldId id="481" r:id="rId12"/>
    <p:sldId id="482" r:id="rId13"/>
    <p:sldId id="471" r:id="rId14"/>
    <p:sldId id="483" r:id="rId15"/>
    <p:sldId id="467" r:id="rId16"/>
    <p:sldId id="485" r:id="rId17"/>
    <p:sldId id="476" r:id="rId18"/>
    <p:sldId id="478" r:id="rId19"/>
    <p:sldId id="479" r:id="rId20"/>
    <p:sldId id="475" r:id="rId21"/>
    <p:sldId id="477" r:id="rId22"/>
    <p:sldId id="480" r:id="rId23"/>
    <p:sldId id="490" r:id="rId24"/>
    <p:sldId id="472" r:id="rId25"/>
    <p:sldId id="486" r:id="rId26"/>
    <p:sldId id="463" r:id="rId2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3CE3746-6408-44AA-9A08-3A645BCDB46A}">
          <p14:sldIdLst>
            <p14:sldId id="457"/>
            <p14:sldId id="448"/>
            <p14:sldId id="484"/>
            <p14:sldId id="469"/>
            <p14:sldId id="487"/>
            <p14:sldId id="488"/>
            <p14:sldId id="489"/>
            <p14:sldId id="481"/>
            <p14:sldId id="482"/>
            <p14:sldId id="471"/>
            <p14:sldId id="483"/>
            <p14:sldId id="467"/>
            <p14:sldId id="485"/>
            <p14:sldId id="476"/>
            <p14:sldId id="478"/>
            <p14:sldId id="479"/>
            <p14:sldId id="475"/>
            <p14:sldId id="477"/>
            <p14:sldId id="480"/>
            <p14:sldId id="490"/>
            <p14:sldId id="472"/>
            <p14:sldId id="486"/>
          </p14:sldIdLst>
        </p14:section>
        <p14:section name="backup" id="{C0DC6A31-CB5A-4BC9-9625-C634235D48EF}">
          <p14:sldIdLst>
            <p14:sldId id="4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070"/>
    <a:srgbClr val="F5F9F6"/>
    <a:srgbClr val="D6E9DD"/>
    <a:srgbClr val="ADD3BB"/>
    <a:srgbClr val="84BD98"/>
    <a:srgbClr val="F2F2F2"/>
    <a:srgbClr val="3C704F"/>
    <a:srgbClr val="294D36"/>
    <a:srgbClr val="9A9B9D"/>
    <a:srgbClr val="AE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10" autoAdjust="0"/>
    <p:restoredTop sz="95161" autoAdjust="0"/>
  </p:normalViewPr>
  <p:slideViewPr>
    <p:cSldViewPr snapToGrid="0" showGuides="1">
      <p:cViewPr varScale="1">
        <p:scale>
          <a:sx n="107" d="100"/>
          <a:sy n="107" d="100"/>
        </p:scale>
        <p:origin x="47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9/1/2021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50976"/>
            <a:ext cx="11430000" cy="535838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FD7138-9ABB-4BB6-80FE-C43A3D1A575A}"/>
              </a:ext>
            </a:extLst>
          </p:cNvPr>
          <p:cNvSpPr txBox="1"/>
          <p:nvPr userDrawn="1"/>
        </p:nvSpPr>
        <p:spPr>
          <a:xfrm>
            <a:off x="10291313" y="6302222"/>
            <a:ext cx="1568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8F7538-834C-41DF-92B2-A1F91575521F}"/>
              </a:ext>
            </a:extLst>
          </p:cNvPr>
          <p:cNvSpPr txBox="1"/>
          <p:nvPr userDrawn="1"/>
        </p:nvSpPr>
        <p:spPr>
          <a:xfrm>
            <a:off x="10291313" y="6302222"/>
            <a:ext cx="1568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F7688-E3CE-4443-A652-71E742AC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070DA-8AB5-4E29-B076-5714A63F3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4C8EC-DC31-49F7-A77E-C6BEBC971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3BCB4-646D-4553-8BB5-D889EC5B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C1E5-FA81-429D-9358-DB2587D19B7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4A9DC-AF31-412E-A835-450AAD92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9FA09-5C23-402F-9D36-FC7CFFBA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CB3-6B2E-441E-853F-875D9F531D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07970-5D28-4AEF-AD98-DB757C2A2EA2}"/>
              </a:ext>
            </a:extLst>
          </p:cNvPr>
          <p:cNvSpPr txBox="1"/>
          <p:nvPr userDrawn="1"/>
        </p:nvSpPr>
        <p:spPr>
          <a:xfrm>
            <a:off x="10291313" y="6302222"/>
            <a:ext cx="1568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98785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9148-E562-4405-895E-2ADC6273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5EA2C-CE15-45C6-AD9B-7E7C43E3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47044-EF78-4EFC-937C-9054202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1FA1-5055-4B0D-8A99-A3AC58E468E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15641-400A-4C6B-AC58-33A7AAC7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D18F5-FC90-4AA0-8838-5E88A4F4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6914-F08F-4DFF-A08D-9933CB7654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9F609-3BD2-4A9D-A14A-A16D639C4514}"/>
              </a:ext>
            </a:extLst>
          </p:cNvPr>
          <p:cNvSpPr txBox="1"/>
          <p:nvPr userDrawn="1"/>
        </p:nvSpPr>
        <p:spPr>
          <a:xfrm>
            <a:off x="10291313" y="6302222"/>
            <a:ext cx="1568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343528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36" r:id="rId3"/>
    <p:sldLayoutId id="2147483739" r:id="rId4"/>
    <p:sldLayoutId id="2147483740" r:id="rId5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109215"/>
            <a:ext cx="4702700" cy="755905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93869" y="3676301"/>
            <a:ext cx="5702131" cy="1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Bryan Robertson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Quality Representative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528" r="33679" b="7508"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5" t="-312" r="11884" b="9963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2" y="1327150"/>
            <a:ext cx="60388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PPU 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240794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5909-DB35-4059-8825-5BC9E0BD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Criteria Listing (ACL)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449B0-1F54-4C5A-A63B-021AA89FB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5" y="1253141"/>
            <a:ext cx="11430000" cy="4047778"/>
          </a:xfrm>
        </p:spPr>
        <p:txBody>
          <a:bodyPr/>
          <a:lstStyle/>
          <a:p>
            <a:r>
              <a:rPr lang="en-US" sz="2400" dirty="0"/>
              <a:t>The ACL is a </a:t>
            </a:r>
            <a:r>
              <a:rPr lang="en-US" sz="2400" b="1" dirty="0"/>
              <a:t>requirement</a:t>
            </a:r>
            <a:r>
              <a:rPr lang="en-US" sz="2400" dirty="0"/>
              <a:t> for Grade 1 procurements and </a:t>
            </a:r>
            <a:r>
              <a:rPr lang="en-US" sz="2400" b="1" dirty="0"/>
              <a:t>preferred</a:t>
            </a:r>
            <a:r>
              <a:rPr lang="en-US" sz="2400" dirty="0"/>
              <a:t> for Grade 2</a:t>
            </a:r>
          </a:p>
          <a:p>
            <a:r>
              <a:rPr lang="en-US" sz="2400" dirty="0"/>
              <a:t>The ACL is a summary of the </a:t>
            </a:r>
            <a:r>
              <a:rPr lang="en-US" sz="2400" b="1" dirty="0"/>
              <a:t>tangible deliverables </a:t>
            </a:r>
            <a:r>
              <a:rPr lang="en-US" sz="2400" dirty="0"/>
              <a:t>(i.e., proof) we need to receive from the vendor to provide us with confidence of a conforming product</a:t>
            </a:r>
          </a:p>
          <a:p>
            <a:pPr lvl="1"/>
            <a:r>
              <a:rPr lang="en-US" sz="2000" dirty="0"/>
              <a:t>It lists the QA/Manufacturing records to be part of the procurement record package</a:t>
            </a:r>
          </a:p>
          <a:p>
            <a:pPr lvl="1"/>
            <a:r>
              <a:rPr lang="en-US" sz="2000" dirty="0"/>
              <a:t>Utilizes hold points to help ensure that ORNL approvals are being obtained before the vendor moves forward</a:t>
            </a:r>
          </a:p>
          <a:p>
            <a:r>
              <a:rPr lang="en-US" sz="2400" b="1" dirty="0"/>
              <a:t>Multi-discipline approach </a:t>
            </a:r>
            <a:r>
              <a:rPr lang="en-US" sz="2400" dirty="0"/>
              <a:t>in developing the ACL to ensure (1) acceptable vendor performance and (2) records of that performance are adequately defined</a:t>
            </a:r>
          </a:p>
        </p:txBody>
      </p:sp>
    </p:spTree>
    <p:extLst>
      <p:ext uri="{BB962C8B-B14F-4D97-AF65-F5344CB8AC3E}">
        <p14:creationId xmlns:p14="http://schemas.microsoft.com/office/powerpoint/2010/main" val="5525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6D6AE5-C1B3-4DB4-8C61-9F0DE2DB7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623496"/>
            <a:ext cx="12031754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6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7039-2D5A-4501-9281-AE7A0BB1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Grading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DCCE1-B1F2-41F0-92DC-FEFF79869AAE}"/>
              </a:ext>
            </a:extLst>
          </p:cNvPr>
          <p:cNvSpPr txBox="1"/>
          <p:nvPr/>
        </p:nvSpPr>
        <p:spPr>
          <a:xfrm>
            <a:off x="1609259" y="4253710"/>
            <a:ext cx="92503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*15 procurements were completed before the current grading system was implemented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</a:rPr>
              <a:t>Long lead procurements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</a:rPr>
              <a:t>(200) Niobium Sheets &amp; Cavities – Test Plan &amp; Incoming Inspection Plan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</a:rPr>
              <a:t>(200) Fundamental Power Coupler – Test Plan, Incoming Inspection Plan, Conditioning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</a:rPr>
              <a:t>(300) Transformers – New LINAC Modulators</a:t>
            </a:r>
          </a:p>
          <a:p>
            <a:pPr marL="742950" lvl="1" indent="-285750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E7B4A1-94AA-4F8F-BFBF-3626A961F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58" y="1362425"/>
            <a:ext cx="9344135" cy="28872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141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789C-BD28-44FB-B20F-CD7D8268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and Important Procurements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F3FF-7570-403F-8946-E7EAAA234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6984"/>
            <a:ext cx="5181600" cy="5712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highlight>
                  <a:srgbClr val="FF0000"/>
                </a:highlight>
              </a:rPr>
              <a:t>Grade 1 Critical Procurements</a:t>
            </a:r>
          </a:p>
          <a:p>
            <a:r>
              <a:rPr lang="en-US" sz="1600" b="1" dirty="0"/>
              <a:t>Category 400 – Ring Systems</a:t>
            </a:r>
          </a:p>
          <a:p>
            <a:pPr lvl="1"/>
            <a:r>
              <a:rPr lang="en-US" sz="1600" dirty="0"/>
              <a:t>P0402-B Ring Injection Region Magnets &amp; Spare Coil Sets </a:t>
            </a:r>
            <a:r>
              <a:rPr lang="en-US" sz="1600" dirty="0">
                <a:solidFill>
                  <a:srgbClr val="FF0000"/>
                </a:solidFill>
              </a:rPr>
              <a:t>(Fermilab 2008,14 POs)</a:t>
            </a:r>
          </a:p>
          <a:p>
            <a:pPr lvl="1"/>
            <a:r>
              <a:rPr lang="en-US" sz="1600" dirty="0"/>
              <a:t>P0402-B1 Injection Dump Quadrupole Magnet </a:t>
            </a:r>
            <a:r>
              <a:rPr lang="en-US" sz="1600" dirty="0">
                <a:solidFill>
                  <a:srgbClr val="FF0000"/>
                </a:solidFill>
              </a:rPr>
              <a:t>(Not awarded yet)</a:t>
            </a:r>
          </a:p>
          <a:p>
            <a:pPr lvl="1"/>
            <a:r>
              <a:rPr lang="en-US" sz="1600" dirty="0"/>
              <a:t>P0406-A BPLS Current Monitor </a:t>
            </a:r>
            <a:r>
              <a:rPr lang="en-US" sz="1600" dirty="0">
                <a:solidFill>
                  <a:srgbClr val="FF0000"/>
                </a:solidFill>
              </a:rPr>
              <a:t>(GMW 2000, 328 POs)</a:t>
            </a:r>
          </a:p>
          <a:p>
            <a:r>
              <a:rPr lang="en-US" sz="1600" b="1" dirty="0"/>
              <a:t>Category 500</a:t>
            </a:r>
          </a:p>
          <a:p>
            <a:pPr lvl="1"/>
            <a:r>
              <a:rPr lang="en-US" sz="1600" dirty="0"/>
              <a:t>P0509-B Test Target Shroud </a:t>
            </a:r>
            <a:r>
              <a:rPr lang="en-US" sz="1600" dirty="0">
                <a:solidFill>
                  <a:srgbClr val="FF0000"/>
                </a:solidFill>
              </a:rPr>
              <a:t>(Metalex 2019, 75 POs)</a:t>
            </a:r>
          </a:p>
          <a:p>
            <a:pPr lvl="1"/>
            <a:r>
              <a:rPr lang="en-US" sz="1600" dirty="0"/>
              <a:t>P0509-C Test Target Assembly </a:t>
            </a:r>
            <a:r>
              <a:rPr lang="en-US" sz="1600" dirty="0">
                <a:solidFill>
                  <a:srgbClr val="FF0000"/>
                </a:solidFill>
              </a:rPr>
              <a:t>(Metalex)</a:t>
            </a:r>
          </a:p>
          <a:p>
            <a:pPr lvl="2"/>
            <a:r>
              <a:rPr lang="en-US" sz="1400" dirty="0"/>
              <a:t>MTX-024 (Test Target #1) 8/22</a:t>
            </a:r>
            <a:endParaRPr lang="en-US" sz="1100" dirty="0"/>
          </a:p>
          <a:p>
            <a:pPr lvl="1"/>
            <a:r>
              <a:rPr lang="en-US" sz="1600" dirty="0">
                <a:highlight>
                  <a:srgbClr val="00FFFF"/>
                </a:highlight>
              </a:rPr>
              <a:t>P0509-C PPU Production Targets </a:t>
            </a:r>
            <a:r>
              <a:rPr lang="en-US" sz="1600" dirty="0">
                <a:solidFill>
                  <a:srgbClr val="FF0000"/>
                </a:solidFill>
                <a:highlight>
                  <a:srgbClr val="00FFFF"/>
                </a:highlight>
              </a:rPr>
              <a:t>(Metalex)</a:t>
            </a:r>
          </a:p>
          <a:p>
            <a:pPr lvl="2">
              <a:spcBef>
                <a:spcPts val="600"/>
              </a:spcBef>
            </a:pPr>
            <a:r>
              <a:rPr lang="en-US" sz="1400" dirty="0">
                <a:highlight>
                  <a:srgbClr val="00FFFF"/>
                </a:highlight>
              </a:rPr>
              <a:t>MTX-029 (PPU 2M@ Test Target #2) 3/22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MTX-030 (PPU 2MW) 5/22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MTX-031 (PPU 2MW) 7/22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MTX-032 (PPU 2MW) 10/22</a:t>
            </a: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DD818-9BC8-4E3A-B6CF-D758CF1DE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96984"/>
            <a:ext cx="5181600" cy="5712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>
                <a:highlight>
                  <a:srgbClr val="FFFF00"/>
                </a:highlight>
              </a:rPr>
              <a:t>Grade 2 Important Procurements</a:t>
            </a:r>
          </a:p>
          <a:p>
            <a:r>
              <a:rPr lang="en-US" sz="1600" b="1" dirty="0"/>
              <a:t>Category 200 – SCL Systems</a:t>
            </a:r>
          </a:p>
          <a:p>
            <a:pPr lvl="1"/>
            <a:r>
              <a:rPr lang="en-US" sz="1600" dirty="0"/>
              <a:t>P0201-A Cryomodule Support Stands and Saddles </a:t>
            </a:r>
            <a:r>
              <a:rPr lang="en-US" sz="1600" dirty="0">
                <a:solidFill>
                  <a:srgbClr val="FF0000"/>
                </a:solidFill>
              </a:rPr>
              <a:t>(KELLER – 2009, 71 POs)</a:t>
            </a:r>
          </a:p>
          <a:p>
            <a:pPr lvl="1"/>
            <a:r>
              <a:rPr lang="en-US" sz="1600" dirty="0"/>
              <a:t>P0205-A Cryomodule Integration (</a:t>
            </a:r>
            <a:r>
              <a:rPr lang="en-US" sz="1600" dirty="0">
                <a:solidFill>
                  <a:srgbClr val="FF0000"/>
                </a:solidFill>
              </a:rPr>
              <a:t>JLab</a:t>
            </a:r>
            <a:r>
              <a:rPr lang="en-US" sz="1600" dirty="0"/>
              <a:t>)</a:t>
            </a:r>
          </a:p>
          <a:p>
            <a:r>
              <a:rPr lang="en-US" sz="1600" b="1" dirty="0"/>
              <a:t>Category 300 – RF Systems</a:t>
            </a:r>
          </a:p>
          <a:p>
            <a:pPr lvl="1"/>
            <a:r>
              <a:rPr lang="en-US" sz="1600" dirty="0"/>
              <a:t>P0302-D SCL Circulators Design </a:t>
            </a:r>
            <a:r>
              <a:rPr lang="en-US" sz="1600" dirty="0">
                <a:solidFill>
                  <a:srgbClr val="FF0000"/>
                </a:solidFill>
              </a:rPr>
              <a:t>(FERRITE MICROWAVE TECHNOLOGIES 2007, 5 POs)</a:t>
            </a:r>
          </a:p>
          <a:p>
            <a:pPr lvl="1"/>
            <a:r>
              <a:rPr lang="en-US" sz="1600" dirty="0"/>
              <a:t>P0303-B 3MW Circulators </a:t>
            </a:r>
            <a:r>
              <a:rPr lang="en-US" sz="1600" dirty="0">
                <a:solidFill>
                  <a:srgbClr val="FF0000"/>
                </a:solidFill>
              </a:rPr>
              <a:t>(CPI 2004, 14 POs)</a:t>
            </a:r>
          </a:p>
          <a:p>
            <a:pPr lvl="1"/>
            <a:r>
              <a:rPr lang="en-US" sz="1600" dirty="0"/>
              <a:t>P0306-C AT-HVCM Build to Print Modulators </a:t>
            </a:r>
            <a:r>
              <a:rPr lang="en-US" sz="1600" dirty="0">
                <a:solidFill>
                  <a:srgbClr val="FF0000"/>
                </a:solidFill>
              </a:rPr>
              <a:t>(Alpha Omega)</a:t>
            </a:r>
          </a:p>
          <a:p>
            <a:pPr lvl="1"/>
            <a:r>
              <a:rPr lang="en-US" sz="1600" dirty="0"/>
              <a:t>P0306-C AT-HVCM Build to Print Modulators (Spare) </a:t>
            </a:r>
            <a:r>
              <a:rPr lang="en-US" sz="1600" dirty="0">
                <a:solidFill>
                  <a:srgbClr val="FF0000"/>
                </a:solidFill>
              </a:rPr>
              <a:t>(Alpha Omega)</a:t>
            </a:r>
          </a:p>
          <a:p>
            <a:r>
              <a:rPr lang="en-US" sz="1600" b="1" dirty="0"/>
              <a:t>Category 400 – Ring Systems</a:t>
            </a:r>
          </a:p>
          <a:p>
            <a:pPr lvl="1"/>
            <a:r>
              <a:rPr lang="en-US" sz="1600" dirty="0"/>
              <a:t>P0406-A In-Flange &amp; In-Air Fast Current Transformers </a:t>
            </a:r>
            <a:r>
              <a:rPr lang="en-US" sz="1600" dirty="0">
                <a:solidFill>
                  <a:srgbClr val="FF0000"/>
                </a:solidFill>
              </a:rPr>
              <a:t>(Not awarded yet)</a:t>
            </a:r>
          </a:p>
          <a:p>
            <a:r>
              <a:rPr lang="en-US" sz="1600" b="1" dirty="0"/>
              <a:t>Category 500 – First Target Station Systems</a:t>
            </a:r>
          </a:p>
          <a:p>
            <a:pPr lvl="1"/>
            <a:r>
              <a:rPr lang="en-US" sz="1600" dirty="0"/>
              <a:t>P0509-A PPU Front Body Development Test Article </a:t>
            </a:r>
            <a:r>
              <a:rPr lang="en-US" sz="1600" dirty="0">
                <a:solidFill>
                  <a:srgbClr val="FF0000"/>
                </a:solidFill>
              </a:rPr>
              <a:t>(Metalex)</a:t>
            </a:r>
          </a:p>
        </p:txBody>
      </p:sp>
    </p:spTree>
    <p:extLst>
      <p:ext uri="{BB962C8B-B14F-4D97-AF65-F5344CB8AC3E}">
        <p14:creationId xmlns:p14="http://schemas.microsoft.com/office/powerpoint/2010/main" val="180709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42F5-63A2-4E9F-851B-D88E66D1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Item Example – </a:t>
            </a:r>
            <a:r>
              <a:rPr lang="en-US" b="1" dirty="0">
                <a:solidFill>
                  <a:srgbClr val="FF0000"/>
                </a:solidFill>
              </a:rPr>
              <a:t>Metalex</a:t>
            </a:r>
            <a:r>
              <a:rPr lang="en-US" dirty="0"/>
              <a:t>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71571-140D-4B17-860C-669BD655B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P0509-C PPU Production Targets</a:t>
            </a:r>
            <a:endParaRPr lang="en-US" sz="2400" b="1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/>
              <a:t>MTX-029 (PPU 2MW) 3/22</a:t>
            </a:r>
          </a:p>
          <a:p>
            <a:pPr lvl="1">
              <a:spcBef>
                <a:spcPts val="0"/>
              </a:spcBef>
            </a:pPr>
            <a:r>
              <a:rPr lang="en-US" dirty="0"/>
              <a:t>MTX-030 (PPU 2MW) 5/22</a:t>
            </a:r>
          </a:p>
          <a:p>
            <a:pPr lvl="1">
              <a:spcBef>
                <a:spcPts val="0"/>
              </a:spcBef>
            </a:pPr>
            <a:r>
              <a:rPr lang="en-US" dirty="0"/>
              <a:t>MTX-031 (PPU 2MW) 7/22</a:t>
            </a:r>
          </a:p>
          <a:p>
            <a:pPr lvl="1">
              <a:spcBef>
                <a:spcPts val="0"/>
              </a:spcBef>
            </a:pPr>
            <a:r>
              <a:rPr lang="en-US" dirty="0"/>
              <a:t>MTX-032 (PPU 2MW) 10/22</a:t>
            </a: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</a:pPr>
            <a:r>
              <a:rPr lang="en-US" sz="2400" dirty="0"/>
              <a:t>$58M in contracts including multiple targets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Good working relationship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Multiple hold points </a:t>
            </a:r>
            <a:r>
              <a:rPr lang="en-US" sz="2400" dirty="0"/>
              <a:t>including </a:t>
            </a:r>
            <a:r>
              <a:rPr lang="en-US" sz="2400" b="1" dirty="0"/>
              <a:t>onsite visits/surveillances </a:t>
            </a:r>
            <a:r>
              <a:rPr lang="en-US" sz="2400" dirty="0"/>
              <a:t>built into contracts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Fabrication and Engineering/QA </a:t>
            </a:r>
            <a:r>
              <a:rPr lang="en-US" sz="2400" b="1" dirty="0"/>
              <a:t>review vendor submittals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Recently completed </a:t>
            </a:r>
            <a:r>
              <a:rPr lang="en-US" sz="2400" b="1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421863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ABAE75-ACE5-4B4A-B85C-F40A0B52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80" y="126332"/>
            <a:ext cx="8767182" cy="62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0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3291D3-8382-4298-8A62-E2DBD1C73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63" y="535405"/>
            <a:ext cx="9288230" cy="58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1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5BA-4DC9-44A6-95F4-750161F8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Risk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C1D1-8D2D-436A-B45C-07B11035B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target undergoes thorough analysis after removal to understand the failure mode and determine mitigations</a:t>
            </a:r>
          </a:p>
          <a:p>
            <a:r>
              <a:rPr lang="en-US" dirty="0"/>
              <a:t>Most issues have been performance-related and not due to fabrication – design changes to correct are introduced immediately</a:t>
            </a:r>
          </a:p>
          <a:p>
            <a:r>
              <a:rPr lang="en-US" dirty="0"/>
              <a:t>This cycle has been repeated for every target meaning that there is no “low hanging” fruit left</a:t>
            </a:r>
          </a:p>
          <a:p>
            <a:r>
              <a:rPr lang="en-US" dirty="0"/>
              <a:t>Risk mitigations are included in the current ACL</a:t>
            </a:r>
          </a:p>
          <a:p>
            <a:r>
              <a:rPr lang="en-US" dirty="0"/>
              <a:t>Target ACL is translated into a BOM by Metalex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57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2E1399-4A98-42AD-856C-D1CE34C34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149"/>
          <a:stretch/>
        </p:blipFill>
        <p:spPr>
          <a:xfrm>
            <a:off x="478972" y="0"/>
            <a:ext cx="11425646" cy="6522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816271-F0B2-4BF7-B95C-51E8EEFC1A2C}"/>
              </a:ext>
            </a:extLst>
          </p:cNvPr>
          <p:cNvSpPr txBox="1"/>
          <p:nvPr/>
        </p:nvSpPr>
        <p:spPr>
          <a:xfrm>
            <a:off x="3829139" y="6488668"/>
            <a:ext cx="4725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*Partial document – mitigation section is cut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8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73711A-E6EB-489D-AA06-A0DA4EA9E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22" y="0"/>
            <a:ext cx="1087795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85A06D-3889-4CA3-ABAF-C93A0405B1BF}"/>
              </a:ext>
            </a:extLst>
          </p:cNvPr>
          <p:cNvSpPr txBox="1"/>
          <p:nvPr/>
        </p:nvSpPr>
        <p:spPr>
          <a:xfrm>
            <a:off x="9908528" y="513806"/>
            <a:ext cx="1490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*Partial view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5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EC366F8-10DC-42EC-8032-CEB50005EF5C}"/>
              </a:ext>
            </a:extLst>
          </p:cNvPr>
          <p:cNvSpPr/>
          <p:nvPr/>
        </p:nvSpPr>
        <p:spPr>
          <a:xfrm>
            <a:off x="7151554" y="1708484"/>
            <a:ext cx="4189039" cy="4514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Ensure we get what we want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752AC3-D997-4B17-9A71-8128CFD03CA0}"/>
              </a:ext>
            </a:extLst>
          </p:cNvPr>
          <p:cNvSpPr/>
          <p:nvPr/>
        </p:nvSpPr>
        <p:spPr>
          <a:xfrm>
            <a:off x="954364" y="1708484"/>
            <a:ext cx="6197190" cy="4514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Define what we want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C2C09D0-5438-4C82-89DA-173ABE9342B2}"/>
              </a:ext>
            </a:extLst>
          </p:cNvPr>
          <p:cNvCxnSpPr>
            <a:cxnSpLocks/>
            <a:stCxn id="12" idx="2"/>
            <a:endCxn id="29" idx="0"/>
          </p:cNvCxnSpPr>
          <p:nvPr/>
        </p:nvCxnSpPr>
        <p:spPr>
          <a:xfrm flipH="1">
            <a:off x="10327590" y="2306258"/>
            <a:ext cx="2" cy="757646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2C852F-3169-4D10-89C3-62EA6C2E373F}"/>
              </a:ext>
            </a:extLst>
          </p:cNvPr>
          <p:cNvCxnSpPr>
            <a:cxnSpLocks/>
            <a:stCxn id="11" idx="2"/>
            <a:endCxn id="25" idx="0"/>
          </p:cNvCxnSpPr>
          <p:nvPr/>
        </p:nvCxnSpPr>
        <p:spPr>
          <a:xfrm flipH="1">
            <a:off x="8237534" y="2306258"/>
            <a:ext cx="2" cy="1384663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A3F7B54-F22B-422C-AFAF-AA61D9D285F0}"/>
              </a:ext>
            </a:extLst>
          </p:cNvPr>
          <p:cNvCxnSpPr>
            <a:cxnSpLocks/>
            <a:stCxn id="8" idx="2"/>
            <a:endCxn id="28" idx="0"/>
          </p:cNvCxnSpPr>
          <p:nvPr/>
        </p:nvCxnSpPr>
        <p:spPr>
          <a:xfrm flipH="1">
            <a:off x="6147479" y="2306258"/>
            <a:ext cx="1" cy="1384663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5010BE-446D-4A15-9986-5FF235D81476}"/>
              </a:ext>
            </a:extLst>
          </p:cNvPr>
          <p:cNvCxnSpPr>
            <a:stCxn id="6" idx="2"/>
            <a:endCxn id="61" idx="0"/>
          </p:cNvCxnSpPr>
          <p:nvPr/>
        </p:nvCxnSpPr>
        <p:spPr>
          <a:xfrm flipH="1">
            <a:off x="1967362" y="2306258"/>
            <a:ext cx="6" cy="74989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7C6ABBE-578C-45B7-9EC2-EEE3D7268BB0}"/>
              </a:ext>
            </a:extLst>
          </p:cNvPr>
          <p:cNvSpPr/>
          <p:nvPr/>
        </p:nvSpPr>
        <p:spPr>
          <a:xfrm>
            <a:off x="2015725" y="1092936"/>
            <a:ext cx="1820091" cy="49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Oversight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C768CF-9EC4-4CD8-AC79-8B7CF00776A9}"/>
              </a:ext>
            </a:extLst>
          </p:cNvPr>
          <p:cNvCxnSpPr>
            <a:stCxn id="6" idx="3"/>
            <a:endCxn id="12" idx="1"/>
          </p:cNvCxnSpPr>
          <p:nvPr/>
        </p:nvCxnSpPr>
        <p:spPr>
          <a:xfrm>
            <a:off x="2877413" y="2058064"/>
            <a:ext cx="6540133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B67976F-603C-4EF3-B3CB-1B810396C902}"/>
              </a:ext>
            </a:extLst>
          </p:cNvPr>
          <p:cNvSpPr/>
          <p:nvPr/>
        </p:nvSpPr>
        <p:spPr>
          <a:xfrm>
            <a:off x="5237433" y="361570"/>
            <a:ext cx="1820091" cy="49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Oversight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E1E39-D042-4B33-87F4-5414706D4000}"/>
              </a:ext>
            </a:extLst>
          </p:cNvPr>
          <p:cNvSpPr/>
          <p:nvPr/>
        </p:nvSpPr>
        <p:spPr>
          <a:xfrm>
            <a:off x="1057322" y="1809870"/>
            <a:ext cx="1820091" cy="49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7D1740-1893-47F5-AF6D-26E6080FD8FE}"/>
              </a:ext>
            </a:extLst>
          </p:cNvPr>
          <p:cNvSpPr/>
          <p:nvPr/>
        </p:nvSpPr>
        <p:spPr>
          <a:xfrm>
            <a:off x="3147378" y="1809870"/>
            <a:ext cx="1820091" cy="49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verification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8ECFA7-0275-4E45-98E2-C0D4FE883999}"/>
              </a:ext>
            </a:extLst>
          </p:cNvPr>
          <p:cNvSpPr/>
          <p:nvPr/>
        </p:nvSpPr>
        <p:spPr>
          <a:xfrm>
            <a:off x="5237434" y="1809870"/>
            <a:ext cx="1820091" cy="49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A28B65-7E11-4545-8A24-A8FD6AC5B424}"/>
              </a:ext>
            </a:extLst>
          </p:cNvPr>
          <p:cNvSpPr/>
          <p:nvPr/>
        </p:nvSpPr>
        <p:spPr>
          <a:xfrm>
            <a:off x="5237433" y="3063904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Qualify vendors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2C064D-7272-4D44-91BE-886211BACBE7}"/>
              </a:ext>
            </a:extLst>
          </p:cNvPr>
          <p:cNvSpPr/>
          <p:nvPr/>
        </p:nvSpPr>
        <p:spPr>
          <a:xfrm>
            <a:off x="7327490" y="1809870"/>
            <a:ext cx="1820091" cy="49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 vendor performance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C2640C-AE1D-485A-B041-7B5D9EF2482D}"/>
              </a:ext>
            </a:extLst>
          </p:cNvPr>
          <p:cNvSpPr/>
          <p:nvPr/>
        </p:nvSpPr>
        <p:spPr>
          <a:xfrm>
            <a:off x="9417546" y="1809870"/>
            <a:ext cx="1820091" cy="49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validation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2C5BC-6401-457D-8A3F-1DF5E0C886A4}"/>
              </a:ext>
            </a:extLst>
          </p:cNvPr>
          <p:cNvSpPr/>
          <p:nvPr/>
        </p:nvSpPr>
        <p:spPr>
          <a:xfrm>
            <a:off x="9417544" y="2436887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Acceptance Testing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7F73BD-71A5-46D2-9270-1E86DDA88A3F}"/>
              </a:ext>
            </a:extLst>
          </p:cNvPr>
          <p:cNvSpPr/>
          <p:nvPr/>
        </p:nvSpPr>
        <p:spPr>
          <a:xfrm>
            <a:off x="7327490" y="2436887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 with ACL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(Acceptance Criteria Listing)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8ADAF2-AA79-4716-AEE9-773D4B0351D9}"/>
              </a:ext>
            </a:extLst>
          </p:cNvPr>
          <p:cNvSpPr/>
          <p:nvPr/>
        </p:nvSpPr>
        <p:spPr>
          <a:xfrm>
            <a:off x="1057317" y="2429139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Drawings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77242D-5BAE-473F-8F59-A13BF68AA610}"/>
              </a:ext>
            </a:extLst>
          </p:cNvPr>
          <p:cNvSpPr/>
          <p:nvPr/>
        </p:nvSpPr>
        <p:spPr>
          <a:xfrm>
            <a:off x="5237433" y="2436887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Statement of Work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CD7BBE-893C-46B8-AB4D-3FCFC4DF2163}"/>
              </a:ext>
            </a:extLst>
          </p:cNvPr>
          <p:cNvSpPr/>
          <p:nvPr/>
        </p:nvSpPr>
        <p:spPr>
          <a:xfrm>
            <a:off x="3147375" y="2436887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Reviews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15EE01-74B5-40F0-AED1-4C3DE2E2E3E3}"/>
              </a:ext>
            </a:extLst>
          </p:cNvPr>
          <p:cNvSpPr/>
          <p:nvPr/>
        </p:nvSpPr>
        <p:spPr>
          <a:xfrm>
            <a:off x="7327489" y="3063904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Surveillance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96F311-46FF-4388-8E0A-9FCAE5B0F3A8}"/>
              </a:ext>
            </a:extLst>
          </p:cNvPr>
          <p:cNvSpPr/>
          <p:nvPr/>
        </p:nvSpPr>
        <p:spPr>
          <a:xfrm>
            <a:off x="7327488" y="3690921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Nonconformances Deviations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BDBB60-2472-4D1E-AADD-978EE36C768C}"/>
              </a:ext>
            </a:extLst>
          </p:cNvPr>
          <p:cNvSpPr/>
          <p:nvPr/>
        </p:nvSpPr>
        <p:spPr>
          <a:xfrm>
            <a:off x="5237433" y="3690921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 the work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CA22F2-3673-4FD2-A625-331E1AC1636F}"/>
              </a:ext>
            </a:extLst>
          </p:cNvPr>
          <p:cNvSpPr/>
          <p:nvPr/>
        </p:nvSpPr>
        <p:spPr>
          <a:xfrm>
            <a:off x="9417544" y="3063904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ACL Final Check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647AC0-DE4F-4B06-B5F3-1A996E7BE44A}"/>
              </a:ext>
            </a:extLst>
          </p:cNvPr>
          <p:cNvSpPr/>
          <p:nvPr/>
        </p:nvSpPr>
        <p:spPr>
          <a:xfrm>
            <a:off x="4105782" y="1092936"/>
            <a:ext cx="1820091" cy="49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Oversight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8CE09D-2035-4F54-AF1D-4A4F49BA194C}"/>
              </a:ext>
            </a:extLst>
          </p:cNvPr>
          <p:cNvSpPr/>
          <p:nvPr/>
        </p:nvSpPr>
        <p:spPr>
          <a:xfrm>
            <a:off x="6195836" y="1108178"/>
            <a:ext cx="1820091" cy="49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Oversight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9BB5B4-12B3-4D82-8ED7-BD19B9436AE6}"/>
              </a:ext>
            </a:extLst>
          </p:cNvPr>
          <p:cNvSpPr/>
          <p:nvPr/>
        </p:nvSpPr>
        <p:spPr>
          <a:xfrm>
            <a:off x="8285893" y="1110351"/>
            <a:ext cx="1820091" cy="49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Oversight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4903F0B-4E93-41CA-A590-EED888594395}"/>
              </a:ext>
            </a:extLst>
          </p:cNvPr>
          <p:cNvSpPr/>
          <p:nvPr/>
        </p:nvSpPr>
        <p:spPr>
          <a:xfrm>
            <a:off x="1057316" y="3056156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Specifications </a:t>
            </a:r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C639393A-6187-41FE-BE94-E6F04901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14145"/>
            <a:ext cx="4537698" cy="7927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PPU Procurement Flow &amp; QA Tools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F1A62E-6D8E-40F7-BF11-1D21F8401C67}"/>
              </a:ext>
            </a:extLst>
          </p:cNvPr>
          <p:cNvCxnSpPr>
            <a:cxnSpLocks/>
            <a:stCxn id="7" idx="2"/>
            <a:endCxn id="23" idx="0"/>
          </p:cNvCxnSpPr>
          <p:nvPr/>
        </p:nvCxnSpPr>
        <p:spPr>
          <a:xfrm flipH="1">
            <a:off x="4057421" y="2306258"/>
            <a:ext cx="3" cy="130629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1AEC98F-1B39-4413-B0CE-2E2329623DB6}"/>
              </a:ext>
            </a:extLst>
          </p:cNvPr>
          <p:cNvSpPr/>
          <p:nvPr/>
        </p:nvSpPr>
        <p:spPr>
          <a:xfrm>
            <a:off x="1057315" y="4948037"/>
            <a:ext cx="4175024" cy="496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Graded Approach/ Minimum Acceptance Criteria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9B2C6D-AAB3-424A-8346-CF1DFE99696D}"/>
              </a:ext>
            </a:extLst>
          </p:cNvPr>
          <p:cNvSpPr/>
          <p:nvPr/>
        </p:nvSpPr>
        <p:spPr>
          <a:xfrm>
            <a:off x="1057318" y="4347731"/>
            <a:ext cx="2913792" cy="49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Analysis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F23115-C9E4-497D-9DF9-C5941B6C942A}"/>
              </a:ext>
            </a:extLst>
          </p:cNvPr>
          <p:cNvSpPr/>
          <p:nvPr/>
        </p:nvSpPr>
        <p:spPr>
          <a:xfrm>
            <a:off x="4105782" y="4347731"/>
            <a:ext cx="2946650" cy="496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Acceptance Criteria Listing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425C6D-AFC6-4D09-B30D-7E3EE6525CEE}"/>
              </a:ext>
            </a:extLst>
          </p:cNvPr>
          <p:cNvSpPr/>
          <p:nvPr/>
        </p:nvSpPr>
        <p:spPr>
          <a:xfrm>
            <a:off x="7254507" y="4347731"/>
            <a:ext cx="3992051" cy="496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Verification of ACL Items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B1B729-8BA5-440F-83CC-6554E0780B50}"/>
              </a:ext>
            </a:extLst>
          </p:cNvPr>
          <p:cNvSpPr/>
          <p:nvPr/>
        </p:nvSpPr>
        <p:spPr>
          <a:xfrm>
            <a:off x="5232340" y="5566942"/>
            <a:ext cx="1820091" cy="496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Vender Qualification</a:t>
            </a:r>
          </a:p>
        </p:txBody>
      </p:sp>
    </p:spTree>
    <p:extLst>
      <p:ext uri="{BB962C8B-B14F-4D97-AF65-F5344CB8AC3E}">
        <p14:creationId xmlns:p14="http://schemas.microsoft.com/office/powerpoint/2010/main" val="1301576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DC148D-D7A8-456A-9689-7949984E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903" y="0"/>
            <a:ext cx="526019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C14CAF-54F1-43C6-A190-383032FF2001}"/>
              </a:ext>
            </a:extLst>
          </p:cNvPr>
          <p:cNvSpPr txBox="1"/>
          <p:nvPr/>
        </p:nvSpPr>
        <p:spPr>
          <a:xfrm>
            <a:off x="574766" y="600891"/>
            <a:ext cx="211788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Vendor Submittal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Cover Sheet</a:t>
            </a:r>
          </a:p>
        </p:txBody>
      </p:sp>
    </p:spTree>
    <p:extLst>
      <p:ext uri="{BB962C8B-B14F-4D97-AF65-F5344CB8AC3E}">
        <p14:creationId xmlns:p14="http://schemas.microsoft.com/office/powerpoint/2010/main" val="811510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7D8C-BD28-48C4-A555-AE91CD69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Program Pending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C120-EB1D-472C-8FE0-E786682C6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305392"/>
            <a:ext cx="11430000" cy="4572894"/>
          </a:xfrm>
        </p:spPr>
        <p:txBody>
          <a:bodyPr/>
          <a:lstStyle/>
          <a:p>
            <a:r>
              <a:rPr lang="en-US" sz="2400" b="1" dirty="0"/>
              <a:t>Fabrication Tracking Data</a:t>
            </a:r>
            <a:r>
              <a:rPr lang="en-US" sz="2400" dirty="0"/>
              <a:t>base for complex procurements</a:t>
            </a:r>
          </a:p>
          <a:p>
            <a:pPr lvl="1"/>
            <a:r>
              <a:rPr lang="en-US" sz="2000" dirty="0"/>
              <a:t>Definition of the ACL</a:t>
            </a:r>
          </a:p>
          <a:p>
            <a:pPr lvl="1"/>
            <a:r>
              <a:rPr lang="en-US" sz="2000" dirty="0"/>
              <a:t>Storage and Tracking of vendor submittals for the ACL</a:t>
            </a:r>
          </a:p>
          <a:p>
            <a:pPr lvl="1"/>
            <a:r>
              <a:rPr lang="en-US" sz="2000" dirty="0"/>
              <a:t>Automated workflow/approval process for vendor submittals</a:t>
            </a:r>
          </a:p>
          <a:p>
            <a:pPr lvl="1"/>
            <a:r>
              <a:rPr lang="en-US" sz="2000" dirty="0"/>
              <a:t>Integrated w/vendor’s workflow for targets</a:t>
            </a:r>
          </a:p>
          <a:p>
            <a:pPr lvl="1"/>
            <a:r>
              <a:rPr lang="en-US" sz="2000" dirty="0"/>
              <a:t>First Project to use database will be this month – </a:t>
            </a:r>
            <a:r>
              <a:rPr lang="en-US" sz="2000" b="1" dirty="0"/>
              <a:t>PPU Target</a:t>
            </a:r>
          </a:p>
          <a:p>
            <a:r>
              <a:rPr lang="en-US" sz="2400" b="1" dirty="0"/>
              <a:t>Vendor Performance Database</a:t>
            </a:r>
          </a:p>
          <a:p>
            <a:pPr lvl="1"/>
            <a:r>
              <a:rPr lang="en-US" sz="2000" dirty="0"/>
              <a:t>Tracks “events” for each vendor – fabrication ratings, contract ratings, NCRs, Deviations, delays</a:t>
            </a:r>
          </a:p>
          <a:p>
            <a:pPr lvl="1"/>
            <a:r>
              <a:rPr lang="en-US" sz="2000" dirty="0"/>
              <a:t>Work in progress</a:t>
            </a:r>
          </a:p>
          <a:p>
            <a:pPr marL="855663" lvl="1" indent="-285750">
              <a:buFontTx/>
              <a:buChar char="-"/>
            </a:pPr>
            <a:r>
              <a:rPr lang="en-US" sz="2000" dirty="0"/>
              <a:t>Developing Fabrication Evaluation &amp; Overall Contract Evaluation</a:t>
            </a:r>
          </a:p>
          <a:p>
            <a:pPr marL="855663" lvl="1" indent="-285750">
              <a:buFontTx/>
              <a:buChar char="-"/>
            </a:pPr>
            <a:r>
              <a:rPr lang="en-US" sz="2000" dirty="0"/>
              <a:t>Will help in future risk mitigation</a:t>
            </a:r>
          </a:p>
        </p:txBody>
      </p:sp>
    </p:spTree>
    <p:extLst>
      <p:ext uri="{BB962C8B-B14F-4D97-AF65-F5344CB8AC3E}">
        <p14:creationId xmlns:p14="http://schemas.microsoft.com/office/powerpoint/2010/main" val="2140058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519C03-DCD1-4849-BBDB-0DA645F58813}"/>
              </a:ext>
            </a:extLst>
          </p:cNvPr>
          <p:cNvSpPr txBox="1"/>
          <p:nvPr/>
        </p:nvSpPr>
        <p:spPr>
          <a:xfrm>
            <a:off x="4778973" y="3133534"/>
            <a:ext cx="263405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05431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FD82-4237-4113-BA8F-275DE3C9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Non-applicability of 10 CFR 830 / PAAA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C6A32-C6A5-4CD0-8F1E-2D1F2EA89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959149"/>
            <a:ext cx="11419468" cy="5258771"/>
          </a:xfrm>
        </p:spPr>
        <p:txBody>
          <a:bodyPr/>
          <a:lstStyle/>
          <a:p>
            <a:r>
              <a:rPr lang="en-US" sz="2400" dirty="0"/>
              <a:t>PAAA consists of two rules that have the force of law: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10 CFR 830</a:t>
            </a:r>
            <a:r>
              <a:rPr lang="en-US" sz="1800" dirty="0"/>
              <a:t>, which includes the QA Rule and the Nuclear Safety Rule – Not applicable to SNS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10 CFR 835</a:t>
            </a:r>
            <a:r>
              <a:rPr lang="en-US" sz="1800" dirty="0"/>
              <a:t>, the Rad Protection Rule – SNS is subject to enforcement under this rule</a:t>
            </a:r>
            <a:endParaRPr lang="en-US" sz="2800" dirty="0"/>
          </a:p>
          <a:p>
            <a:r>
              <a:rPr lang="en-US" sz="2400" dirty="0"/>
              <a:t>830.3, Definitions, “Non—reactor Nuclear Facilities” – exempts accelerators from the 830 rule: “..does not include accelerators and their operations”</a:t>
            </a:r>
          </a:p>
          <a:p>
            <a:pPr lvl="1"/>
            <a:r>
              <a:rPr lang="en-US" sz="1800" dirty="0"/>
              <a:t>Internal white paper stating our case that was accepted by DOE</a:t>
            </a:r>
          </a:p>
          <a:p>
            <a:r>
              <a:rPr lang="en-US" sz="2400" dirty="0"/>
              <a:t>SNS is under the DOE orders, </a:t>
            </a:r>
            <a:r>
              <a:rPr lang="en-US" sz="2400" b="1" dirty="0">
                <a:solidFill>
                  <a:srgbClr val="FF0000"/>
                </a:solidFill>
              </a:rPr>
              <a:t>DOE-O-414.1D</a:t>
            </a:r>
            <a:r>
              <a:rPr lang="en-US" sz="2400" dirty="0"/>
              <a:t> for QA and the Accelerator Safety Order</a:t>
            </a:r>
          </a:p>
          <a:p>
            <a:r>
              <a:rPr lang="en-US" sz="2400" dirty="0"/>
              <a:t>The words in DOE-O-414.1D are almost identical to the QA rule in 10 CFR 830.   So the exemption only means that we’re not subject to enforcement of the QA Rule under PAAA.</a:t>
            </a:r>
          </a:p>
          <a:p>
            <a:r>
              <a:rPr lang="en-US" sz="2400" dirty="0"/>
              <a:t>All of ORNL is subject to DOE’s industrial safety rule, </a:t>
            </a:r>
            <a:r>
              <a:rPr lang="en-US" sz="2400" b="1" dirty="0">
                <a:solidFill>
                  <a:srgbClr val="FF0000"/>
                </a:solidFill>
              </a:rPr>
              <a:t>10 CFR 851</a:t>
            </a:r>
          </a:p>
        </p:txBody>
      </p:sp>
    </p:spTree>
    <p:extLst>
      <p:ext uri="{BB962C8B-B14F-4D97-AF65-F5344CB8AC3E}">
        <p14:creationId xmlns:p14="http://schemas.microsoft.com/office/powerpoint/2010/main" val="270057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7039-2D5A-4501-9281-AE7A0BB1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PPU QA Program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9E8A5-038E-48A9-B680-93854C2503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9452" y="1254034"/>
            <a:ext cx="11430000" cy="5329645"/>
          </a:xfrm>
        </p:spPr>
        <p:txBody>
          <a:bodyPr/>
          <a:lstStyle/>
          <a:p>
            <a:pPr marL="344487" indent="-285750">
              <a:buFontTx/>
              <a:buChar char="-"/>
            </a:pPr>
            <a:r>
              <a:rPr lang="en-US" sz="1800" b="1" dirty="0"/>
              <a:t>QA </a:t>
            </a:r>
            <a:r>
              <a:rPr lang="en-US" sz="1800" dirty="0"/>
              <a:t>has provided input to all transactions listed below to date:</a:t>
            </a:r>
            <a:endParaRPr lang="en-US" sz="1800" b="1" dirty="0"/>
          </a:p>
          <a:p>
            <a:pPr marL="742950" lvl="1" indent="-285750">
              <a:buFontTx/>
              <a:buChar char="-"/>
            </a:pPr>
            <a:r>
              <a:rPr lang="en-US" sz="1800" b="1" dirty="0"/>
              <a:t>Nonconformances </a:t>
            </a:r>
            <a:r>
              <a:rPr lang="en-US" sz="1800" dirty="0"/>
              <a:t>- vendor action plans to correct issues</a:t>
            </a:r>
          </a:p>
          <a:p>
            <a:pPr marL="1084263" lvl="2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Tracking these in ACTS – 14 so far of which 11 are closed</a:t>
            </a:r>
          </a:p>
          <a:p>
            <a:pPr marL="742950" lvl="1" indent="-285750">
              <a:buFontTx/>
              <a:buChar char="-"/>
            </a:pPr>
            <a:r>
              <a:rPr lang="en-US" sz="1800" b="1" dirty="0"/>
              <a:t>All Procurement Competitions </a:t>
            </a:r>
            <a:r>
              <a:rPr lang="en-US" sz="1800" dirty="0"/>
              <a:t>– research vendors according to manufacturing capabilities, previous experience, and QA Program </a:t>
            </a:r>
            <a:r>
              <a:rPr lang="en-US" sz="1400" dirty="0">
                <a:solidFill>
                  <a:srgbClr val="FF0000"/>
                </a:solidFill>
              </a:rPr>
              <a:t>(40 contracts so far)</a:t>
            </a:r>
          </a:p>
          <a:p>
            <a:pPr marL="1084263" lvl="2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Development of database tracking vendor performance</a:t>
            </a:r>
          </a:p>
          <a:p>
            <a:pPr marL="742950" lvl="1" indent="-285750">
              <a:buFontTx/>
              <a:buChar char="-"/>
            </a:pPr>
            <a:r>
              <a:rPr lang="en-US" sz="1800" b="1" dirty="0"/>
              <a:t>Vendor Meetings </a:t>
            </a:r>
            <a:r>
              <a:rPr lang="en-US" sz="1800" dirty="0"/>
              <a:t>– interpreting PPU QA requirements</a:t>
            </a:r>
          </a:p>
          <a:p>
            <a:pPr marL="742950" lvl="1" indent="-285750">
              <a:buFontTx/>
              <a:buChar char="-"/>
            </a:pPr>
            <a:r>
              <a:rPr lang="en-US" sz="1800" b="1" dirty="0"/>
              <a:t>Onsite visits / site surveillances</a:t>
            </a:r>
          </a:p>
          <a:p>
            <a:pPr marL="1084263" lvl="2">
              <a:buFontTx/>
              <a:buChar char="-"/>
            </a:pPr>
            <a:r>
              <a:rPr lang="en-US" sz="1400" b="1" dirty="0" err="1">
                <a:solidFill>
                  <a:srgbClr val="FF0000"/>
                </a:solidFill>
              </a:rPr>
              <a:t>Jlab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b="1" dirty="0">
                <a:solidFill>
                  <a:srgbClr val="FF0000"/>
                </a:solidFill>
              </a:rPr>
              <a:t>Metalex </a:t>
            </a:r>
            <a:r>
              <a:rPr lang="en-US" sz="1400" dirty="0">
                <a:solidFill>
                  <a:srgbClr val="FF0000"/>
                </a:solidFill>
              </a:rPr>
              <a:t>(3), </a:t>
            </a:r>
            <a:r>
              <a:rPr lang="en-US" sz="1400" b="1" dirty="0">
                <a:solidFill>
                  <a:srgbClr val="FF0000"/>
                </a:solidFill>
              </a:rPr>
              <a:t>Alpha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Omega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b="1" dirty="0">
                <a:solidFill>
                  <a:srgbClr val="FF0000"/>
                </a:solidFill>
              </a:rPr>
              <a:t>GMW/</a:t>
            </a:r>
            <a:r>
              <a:rPr lang="en-US" sz="1400" b="1" dirty="0" err="1">
                <a:solidFill>
                  <a:srgbClr val="FF0000"/>
                </a:solidFill>
              </a:rPr>
              <a:t>Bergoz</a:t>
            </a:r>
            <a:r>
              <a:rPr lang="en-US" sz="1400" dirty="0">
                <a:solidFill>
                  <a:srgbClr val="FF0000"/>
                </a:solidFill>
              </a:rPr>
              <a:t> in October</a:t>
            </a:r>
          </a:p>
          <a:p>
            <a:pPr marL="1084263" lvl="2">
              <a:buFontTx/>
              <a:buChar char="-"/>
            </a:pPr>
            <a:r>
              <a:rPr lang="en-US" sz="1400" b="1" dirty="0">
                <a:solidFill>
                  <a:srgbClr val="FF0000"/>
                </a:solidFill>
              </a:rPr>
              <a:t>Keller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b="1" dirty="0">
                <a:solidFill>
                  <a:srgbClr val="FF0000"/>
                </a:solidFill>
              </a:rPr>
              <a:t>Metalex</a:t>
            </a:r>
            <a:r>
              <a:rPr lang="en-US" sz="1400" dirty="0">
                <a:solidFill>
                  <a:srgbClr val="FF0000"/>
                </a:solidFill>
              </a:rPr>
              <a:t> (also </a:t>
            </a:r>
            <a:r>
              <a:rPr lang="en-US" sz="1400" b="1" dirty="0">
                <a:solidFill>
                  <a:srgbClr val="FF0000"/>
                </a:solidFill>
              </a:rPr>
              <a:t>DCS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b="1" dirty="0">
                <a:solidFill>
                  <a:srgbClr val="FF0000"/>
                </a:solidFill>
              </a:rPr>
              <a:t>L3 Technologies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1084263" lvl="2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Working on ability to do virtual audits and site surveillances</a:t>
            </a:r>
          </a:p>
          <a:p>
            <a:pPr marL="742950" lvl="1">
              <a:buFontTx/>
              <a:buChar char="-"/>
            </a:pPr>
            <a:r>
              <a:rPr lang="en-US" sz="1800" b="1" dirty="0"/>
              <a:t>All Procurement Readiness Reviews</a:t>
            </a:r>
          </a:p>
          <a:p>
            <a:pPr marL="742950" lvl="1">
              <a:buFontTx/>
              <a:buChar char="-"/>
            </a:pPr>
            <a:r>
              <a:rPr lang="en-US" sz="1800" b="1" dirty="0"/>
              <a:t>All Final Design Reviews</a:t>
            </a:r>
          </a:p>
          <a:p>
            <a:pPr marL="742950" lvl="1">
              <a:buFontTx/>
              <a:buChar char="-"/>
            </a:pPr>
            <a:r>
              <a:rPr lang="en-US" sz="1800" b="1" dirty="0"/>
              <a:t>All QA Tools</a:t>
            </a:r>
            <a:r>
              <a:rPr lang="en-US" sz="1800" dirty="0"/>
              <a:t> – Risk Analysis (FMEA), Graded Approach, Minimum Acceptance Criteria, Acceptance Criteria Listings</a:t>
            </a:r>
          </a:p>
        </p:txBody>
      </p:sp>
    </p:spTree>
    <p:extLst>
      <p:ext uri="{BB962C8B-B14F-4D97-AF65-F5344CB8AC3E}">
        <p14:creationId xmlns:p14="http://schemas.microsoft.com/office/powerpoint/2010/main" val="205647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8D0A05-8A7E-47FC-9097-0EE196F9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Graded Approach / Minimum Acceptance Criteria (GAMAC) and Risk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C9C5E-670C-4ED0-AC03-152DB103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393371"/>
            <a:ext cx="11430000" cy="4724400"/>
          </a:xfrm>
        </p:spPr>
        <p:txBody>
          <a:bodyPr/>
          <a:lstStyle/>
          <a:p>
            <a:r>
              <a:rPr lang="en-US" sz="2400" dirty="0"/>
              <a:t>Use of these tools has allowed </a:t>
            </a:r>
            <a:r>
              <a:rPr lang="en-US" sz="2400" b="1" dirty="0"/>
              <a:t>QA to provide better feedback on understanding mitigating risk</a:t>
            </a:r>
            <a:r>
              <a:rPr lang="en-US" sz="2400" dirty="0"/>
              <a:t> for development of Statements of Work/Tech Specs</a:t>
            </a:r>
            <a:endParaRPr lang="en-US" sz="2400" b="1" dirty="0"/>
          </a:p>
          <a:p>
            <a:r>
              <a:rPr lang="en-US" sz="2400" b="1" dirty="0"/>
              <a:t>GAMAC</a:t>
            </a:r>
            <a:r>
              <a:rPr lang="en-US" sz="2400" dirty="0"/>
              <a:t> determines the level of </a:t>
            </a:r>
            <a:r>
              <a:rPr lang="en-US" sz="2400" b="1" dirty="0"/>
              <a:t>rigor</a:t>
            </a:r>
            <a:r>
              <a:rPr lang="en-US" sz="2400" dirty="0"/>
              <a:t> for each procurement</a:t>
            </a:r>
          </a:p>
          <a:p>
            <a:r>
              <a:rPr lang="en-US" sz="2400" b="1" dirty="0"/>
              <a:t>GAMAC</a:t>
            </a:r>
            <a:r>
              <a:rPr lang="en-US" sz="2400" dirty="0"/>
              <a:t> </a:t>
            </a:r>
            <a:r>
              <a:rPr lang="en-US" sz="2400" b="1" dirty="0"/>
              <a:t>&amp; Risk Analysis </a:t>
            </a:r>
            <a:r>
              <a:rPr lang="en-US" sz="2400" dirty="0"/>
              <a:t>together provide the ability to focus on being </a:t>
            </a:r>
            <a:r>
              <a:rPr lang="en-US" sz="2400" b="1" dirty="0"/>
              <a:t>preventive</a:t>
            </a:r>
            <a:r>
              <a:rPr lang="en-US" sz="2400" dirty="0"/>
              <a:t> – especially important for procurements on the critical path</a:t>
            </a:r>
          </a:p>
          <a:p>
            <a:r>
              <a:rPr lang="en-US" sz="2400" b="1" dirty="0"/>
              <a:t>Identified mitigations </a:t>
            </a:r>
            <a:r>
              <a:rPr lang="en-US" sz="2400" dirty="0"/>
              <a:t>are captured in the contract, statement of work, technical specifications, etc.</a:t>
            </a:r>
            <a:endParaRPr lang="en-US" sz="2400" b="1" dirty="0"/>
          </a:p>
          <a:p>
            <a:r>
              <a:rPr lang="en-US" sz="2400" dirty="0"/>
              <a:t>The </a:t>
            </a:r>
            <a:r>
              <a:rPr lang="en-US" sz="2400" b="1" dirty="0"/>
              <a:t>Acceptance Criteria Listing </a:t>
            </a:r>
            <a:r>
              <a:rPr lang="en-US" sz="2400" dirty="0"/>
              <a:t>captures the vendor’s deliverables that must be provided to assure risk mitigations are proven</a:t>
            </a:r>
          </a:p>
          <a:p>
            <a:r>
              <a:rPr lang="en-US" sz="2400" b="1" dirty="0"/>
              <a:t>Multi-disciplined approach </a:t>
            </a:r>
            <a:r>
              <a:rPr lang="en-US" sz="2400" dirty="0"/>
              <a:t>to reviewing all these documents has resulted in a better understanding of the risks and the mitigations for PPU and for PPU vendors</a:t>
            </a:r>
          </a:p>
        </p:txBody>
      </p:sp>
    </p:spTree>
    <p:extLst>
      <p:ext uri="{BB962C8B-B14F-4D97-AF65-F5344CB8AC3E}">
        <p14:creationId xmlns:p14="http://schemas.microsoft.com/office/powerpoint/2010/main" val="344414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8778-47BD-4389-ADF6-CA65C861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JLab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B182-BAA8-4D19-8A54-2E08F930F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00" y="1158241"/>
            <a:ext cx="11419468" cy="4833256"/>
          </a:xfrm>
        </p:spPr>
        <p:txBody>
          <a:bodyPr/>
          <a:lstStyle/>
          <a:p>
            <a:r>
              <a:rPr lang="en-US" sz="2600" b="1" dirty="0"/>
              <a:t>Initial visit </a:t>
            </a:r>
            <a:r>
              <a:rPr lang="en-US" sz="2600" dirty="0"/>
              <a:t>- trained their QA personnel and their equivalent Technical Project Officers on our QA system &amp; they provided insight on their process</a:t>
            </a:r>
          </a:p>
          <a:p>
            <a:r>
              <a:rPr lang="en-US" sz="2600" b="1" dirty="0"/>
              <a:t>Developed a SQAP </a:t>
            </a:r>
            <a:r>
              <a:rPr lang="en-US" sz="2600" dirty="0"/>
              <a:t>which was approved based on our QA system</a:t>
            </a:r>
          </a:p>
          <a:p>
            <a:r>
              <a:rPr lang="en-US" sz="2600" b="1" dirty="0"/>
              <a:t>Joint review </a:t>
            </a:r>
            <a:r>
              <a:rPr lang="en-US" sz="2600" dirty="0"/>
              <a:t>of their risk analyses</a:t>
            </a:r>
          </a:p>
          <a:p>
            <a:r>
              <a:rPr lang="en-US" sz="2600" dirty="0"/>
              <a:t>Involved in cavities and cryomodule meetings</a:t>
            </a:r>
          </a:p>
          <a:p>
            <a:r>
              <a:rPr lang="en-US" sz="2600" dirty="0"/>
              <a:t>Review and approval of “non-standard” NCRs</a:t>
            </a:r>
          </a:p>
          <a:p>
            <a:r>
              <a:rPr lang="en-US" sz="2600" dirty="0"/>
              <a:t>Multiple discussions on previous shipping issues – agreement to use the current shipping fixture for testing and possibly ultimate use</a:t>
            </a:r>
          </a:p>
          <a:p>
            <a:r>
              <a:rPr lang="en-US" sz="2600" dirty="0"/>
              <a:t>Good rapport and regular contact w/JLab QA</a:t>
            </a:r>
          </a:p>
        </p:txBody>
      </p:sp>
    </p:spTree>
    <p:extLst>
      <p:ext uri="{BB962C8B-B14F-4D97-AF65-F5344CB8AC3E}">
        <p14:creationId xmlns:p14="http://schemas.microsoft.com/office/powerpoint/2010/main" val="221726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8778-47BD-4389-ADF6-CA65C861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B182-BAA8-4D19-8A54-2E08F930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Reviewed </a:t>
            </a:r>
            <a:r>
              <a:rPr lang="en-US" b="1" dirty="0"/>
              <a:t>Quality Management Program Manual</a:t>
            </a:r>
          </a:p>
          <a:p>
            <a:r>
              <a:rPr lang="en-US" dirty="0"/>
              <a:t>Reviewed their </a:t>
            </a:r>
            <a:r>
              <a:rPr lang="en-US" b="1" dirty="0"/>
              <a:t>Quality Assurance Plan </a:t>
            </a:r>
            <a:r>
              <a:rPr lang="en-US" dirty="0"/>
              <a:t>for PPU Ring Systems</a:t>
            </a:r>
          </a:p>
          <a:p>
            <a:r>
              <a:rPr lang="en-US" dirty="0"/>
              <a:t>Reviewed their </a:t>
            </a:r>
            <a:r>
              <a:rPr lang="en-US" b="1" dirty="0"/>
              <a:t>Engineering risk assessment</a:t>
            </a:r>
          </a:p>
          <a:p>
            <a:r>
              <a:rPr lang="en-US" dirty="0"/>
              <a:t>Involvement in </a:t>
            </a:r>
            <a:r>
              <a:rPr lang="en-US" b="1" dirty="0"/>
              <a:t>Fermilab weekly meetings </a:t>
            </a:r>
            <a:r>
              <a:rPr lang="en-US" dirty="0"/>
              <a:t>with PPU Project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7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DCB5-1DFC-4A3F-8B86-0C76C3BE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RTBT Stub Construction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7B699-8992-4452-855B-A9D15591F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Klystron Gallery </a:t>
            </a:r>
            <a:r>
              <a:rPr lang="en-US" dirty="0"/>
              <a:t>construction project was a Grade 3 – Routine</a:t>
            </a:r>
          </a:p>
          <a:p>
            <a:r>
              <a:rPr lang="en-US" b="1" dirty="0"/>
              <a:t>RTBT Stub </a:t>
            </a:r>
            <a:r>
              <a:rPr lang="en-US" dirty="0"/>
              <a:t>will be a higher grade due to radiation shielding</a:t>
            </a:r>
          </a:p>
          <a:p>
            <a:r>
              <a:rPr lang="en-US" dirty="0"/>
              <a:t>Grade 1 or 2 requires:</a:t>
            </a:r>
          </a:p>
          <a:p>
            <a:pPr lvl="1"/>
            <a:r>
              <a:rPr lang="en-US" dirty="0"/>
              <a:t>Stronger risk analysis and mitigations</a:t>
            </a:r>
          </a:p>
          <a:p>
            <a:pPr lvl="1"/>
            <a:r>
              <a:rPr lang="en-US" dirty="0"/>
              <a:t>Acceptance Criteria Listing or equivalent which defines vendor deliverables</a:t>
            </a:r>
          </a:p>
          <a:p>
            <a:pPr lvl="1"/>
            <a:r>
              <a:rPr lang="en-US" dirty="0"/>
              <a:t>Vendor NCRs are approved by PPU personnel</a:t>
            </a:r>
          </a:p>
        </p:txBody>
      </p:sp>
    </p:spTree>
    <p:extLst>
      <p:ext uri="{BB962C8B-B14F-4D97-AF65-F5344CB8AC3E}">
        <p14:creationId xmlns:p14="http://schemas.microsoft.com/office/powerpoint/2010/main" val="127530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DCE59-F7CE-4DA9-8C49-091C0F45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46" y="0"/>
            <a:ext cx="9373908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877299-61C5-4D20-8088-06AD7F02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41" y="84221"/>
            <a:ext cx="8926558" cy="61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8469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2">
    <wetp:webextensionref xmlns:r="http://schemas.openxmlformats.org/officeDocument/2006/relationships" r:id="rId1"/>
  </wetp:taskpane>
  <wetp:taskpane dockstate="right" visibility="0" width="350" row="15">
    <wetp:webextensionref xmlns:r="http://schemas.openxmlformats.org/officeDocument/2006/relationships" r:id="rId2"/>
  </wetp:taskpane>
  <wetp:taskpane dockstate="right" visibility="0" width="350" row="14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C4472479-DA73-434D-8E36-896FCDC6A646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1623E19-A292-4D86-BDAB-8E4CD5727EC4}">
  <we:reference id="wa104178141" version="3.10.0.197" store="en-US" storeType="OMEX"/>
  <we:alternateReferences>
    <we:reference id="wa104178141" version="3.10.0.197" store="WA104178141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B59E1361-E7FD-4E0B-9958-539DF29B1852}">
  <we:reference id="wa104380169" version="1.1.0.0" store="en-US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1330</Words>
  <Application>Microsoft Office PowerPoint</Application>
  <PresentationFormat>Widescreen</PresentationFormat>
  <Paragraphs>192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Century Gothic</vt:lpstr>
      <vt:lpstr>ORNL</vt:lpstr>
      <vt:lpstr>PowerPoint Presentation</vt:lpstr>
      <vt:lpstr>PPU Procurement Flow &amp; QA Tools</vt:lpstr>
      <vt:lpstr>PPU QA Program Responsibilities</vt:lpstr>
      <vt:lpstr>Graded Approach / Minimum Acceptance Criteria (GAMAC) and Risk Analysis</vt:lpstr>
      <vt:lpstr>JLab Interaction</vt:lpstr>
      <vt:lpstr>Fermilab</vt:lpstr>
      <vt:lpstr>RTBT Stub Construction Project</vt:lpstr>
      <vt:lpstr>PowerPoint Presentation</vt:lpstr>
      <vt:lpstr>PowerPoint Presentation</vt:lpstr>
      <vt:lpstr>Acceptance Criteria Listing (ACL)</vt:lpstr>
      <vt:lpstr>PowerPoint Presentation</vt:lpstr>
      <vt:lpstr>Procurement Grading</vt:lpstr>
      <vt:lpstr>Critical and Important Procurements</vt:lpstr>
      <vt:lpstr>Critical Item Example – Metalex Targets</vt:lpstr>
      <vt:lpstr>PowerPoint Presentation</vt:lpstr>
      <vt:lpstr>PowerPoint Presentation</vt:lpstr>
      <vt:lpstr>Target Risk Analysis</vt:lpstr>
      <vt:lpstr>PowerPoint Presentation</vt:lpstr>
      <vt:lpstr>PowerPoint Presentation</vt:lpstr>
      <vt:lpstr>PowerPoint Presentation</vt:lpstr>
      <vt:lpstr>QA Program Pending Improvements</vt:lpstr>
      <vt:lpstr>PowerPoint Presentation</vt:lpstr>
      <vt:lpstr>Non-applicability of 10 CFR 830 / PAAA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2021-09-01T15:34:08Z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