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444" r:id="rId5"/>
    <p:sldId id="449" r:id="rId6"/>
    <p:sldId id="448" r:id="rId7"/>
    <p:sldId id="457" r:id="rId8"/>
    <p:sldId id="476" r:id="rId9"/>
    <p:sldId id="453" r:id="rId10"/>
    <p:sldId id="478" r:id="rId11"/>
    <p:sldId id="479" r:id="rId12"/>
    <p:sldId id="319" r:id="rId13"/>
    <p:sldId id="474" r:id="rId14"/>
    <p:sldId id="454" r:id="rId15"/>
    <p:sldId id="455" r:id="rId16"/>
    <p:sldId id="475" r:id="rId17"/>
    <p:sldId id="459" r:id="rId18"/>
    <p:sldId id="256" r:id="rId19"/>
    <p:sldId id="265" r:id="rId20"/>
    <p:sldId id="257" r:id="rId21"/>
    <p:sldId id="485" r:id="rId22"/>
    <p:sldId id="477" r:id="rId23"/>
    <p:sldId id="461" r:id="rId24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C1E"/>
    <a:srgbClr val="282CEB"/>
    <a:srgbClr val="08B556"/>
    <a:srgbClr val="FFFF00"/>
    <a:srgbClr val="FFED99"/>
    <a:srgbClr val="E9D98B"/>
    <a:srgbClr val="FFFFFF"/>
    <a:srgbClr val="FFCC66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161" autoAdjust="0"/>
  </p:normalViewPr>
  <p:slideViewPr>
    <p:cSldViewPr snapToGrid="0" showGuides="1">
      <p:cViewPr varScale="1">
        <p:scale>
          <a:sx n="110" d="100"/>
          <a:sy n="110" d="100"/>
        </p:scale>
        <p:origin x="43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6644077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8/31/2021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6644079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7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6/2-4/2020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9148-E562-4405-895E-2ADC6273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EA2C-CE15-45C6-AD9B-7E7C43E3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47044-EF78-4EFC-937C-9054202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1FA1-5055-4B0D-8A99-A3AC58E468E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15641-400A-4C6B-AC58-33A7AAC7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18F5-FC90-4AA0-8838-5E88A4F4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6914-F08F-4DFF-A08D-9933CB7654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9BED08D5-CACA-4F3D-9872-2F8CA4DEB62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152322"/>
            <a:ext cx="3860800" cy="61392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400" kern="1200" dirty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  <a:ea typeface="+mn-ea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35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5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3" r:id="rId3"/>
    <p:sldLayoutId id="2147483734" r:id="rId4"/>
    <p:sldLayoutId id="2147483735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60" y="2505670"/>
            <a:ext cx="4702700" cy="739180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0594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Sam McKenzie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PPU ESH&amp;Q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428736" y="1327150"/>
            <a:ext cx="67912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ESH&amp;Q</a:t>
            </a:r>
          </a:p>
        </p:txBody>
      </p:sp>
    </p:spTree>
    <p:extLst>
      <p:ext uri="{BB962C8B-B14F-4D97-AF65-F5344CB8AC3E}">
        <p14:creationId xmlns:p14="http://schemas.microsoft.com/office/powerpoint/2010/main" val="50455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720D-FFBB-436F-A88C-F30A4D36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Accelerator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3F14-0680-4779-9217-C09D43C3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Hazard Analysis Report was written to support CD-1</a:t>
            </a:r>
          </a:p>
          <a:p>
            <a:pPr lvl="1"/>
            <a:r>
              <a:rPr lang="en-US" dirty="0"/>
              <a:t>Evaluated 9 PPU related changes for safety impacts</a:t>
            </a:r>
          </a:p>
          <a:p>
            <a:r>
              <a:rPr lang="en-US" dirty="0"/>
              <a:t>Hazard Analysis Report was written to support CD-2/3 review</a:t>
            </a:r>
          </a:p>
          <a:p>
            <a:pPr lvl="1"/>
            <a:r>
              <a:rPr lang="en-US" dirty="0"/>
              <a:t>Focused on 7 topics requiring detailed analysis</a:t>
            </a:r>
          </a:p>
          <a:p>
            <a:pPr lvl="2"/>
            <a:r>
              <a:rPr lang="en-US" dirty="0"/>
              <a:t>All analysis is complete</a:t>
            </a:r>
          </a:p>
          <a:p>
            <a:pPr lvl="1"/>
            <a:r>
              <a:rPr lang="en-US" dirty="0"/>
              <a:t>Identified need for 3 new Credited Controls</a:t>
            </a:r>
          </a:p>
          <a:p>
            <a:pPr lvl="2"/>
            <a:r>
              <a:rPr lang="en-US" dirty="0"/>
              <a:t>Beam Power Limiting System</a:t>
            </a:r>
          </a:p>
          <a:p>
            <a:pPr lvl="2"/>
            <a:r>
              <a:rPr lang="en-US" dirty="0"/>
              <a:t>Rad Protection Program control of Gold Amalgamation Room access</a:t>
            </a:r>
          </a:p>
          <a:p>
            <a:pPr lvl="2"/>
            <a:r>
              <a:rPr lang="en-US" dirty="0"/>
              <a:t>Moderator Cryogenic System ortho-para catalyst module retention elements</a:t>
            </a:r>
          </a:p>
          <a:p>
            <a:r>
              <a:rPr lang="en-US" dirty="0"/>
              <a:t>Now the focus is on ensuring proper implementation of Credited Engineered Controls (CEC) requirements and translating analysis into operational documents (FSADs and ASE)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0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E1A2-DA53-4CC6-8049-52F8D351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Power Limiting System (BPLS)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B10E-3867-4642-93DE-FC5FCFCA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has passed Preliminary Design</a:t>
            </a:r>
          </a:p>
          <a:p>
            <a:r>
              <a:rPr lang="en-US" dirty="0"/>
              <a:t>Development of revised wording for First Target Station (FTS) requirement document</a:t>
            </a:r>
          </a:p>
          <a:p>
            <a:pPr lvl="1"/>
            <a:r>
              <a:rPr lang="en-US" dirty="0"/>
              <a:t>Clarified the intent of the proposed limits</a:t>
            </a:r>
          </a:p>
          <a:p>
            <a:r>
              <a:rPr lang="en-US" dirty="0"/>
              <a:t>Draft Unreviewed Safety Issue Evaluation (USIE) being worked in parallel to establish language for easy insertion into Final Safety Assessment Document for Proton Facilities (FSAD-PF)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44E098-7843-4FFB-8A2D-6EE6ACC98CEE}"/>
              </a:ext>
            </a:extLst>
          </p:cNvPr>
          <p:cNvSpPr/>
          <p:nvPr/>
        </p:nvSpPr>
        <p:spPr>
          <a:xfrm>
            <a:off x="7825590" y="37787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B4-7 - Bong</a:t>
            </a:r>
          </a:p>
        </p:txBody>
      </p:sp>
    </p:spTree>
    <p:extLst>
      <p:ext uri="{BB962C8B-B14F-4D97-AF65-F5344CB8AC3E}">
        <p14:creationId xmlns:p14="http://schemas.microsoft.com/office/powerpoint/2010/main" val="368313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4646-4119-401D-9C26-1E20C075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56FB5-D0FA-4DB6-B729-E971A0FEE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Carbon Delay Bed USIE</a:t>
            </a:r>
          </a:p>
          <a:p>
            <a:pPr lvl="1"/>
            <a:r>
              <a:rPr lang="en-US" dirty="0"/>
              <a:t>Supported early installation</a:t>
            </a:r>
          </a:p>
          <a:p>
            <a:pPr lvl="1"/>
            <a:r>
              <a:rPr lang="en-US" dirty="0"/>
              <a:t>Allows characterization of system before increasing gas injection rate</a:t>
            </a:r>
          </a:p>
          <a:p>
            <a:r>
              <a:rPr lang="en-US" dirty="0"/>
              <a:t>RTBT Stub USIE</a:t>
            </a:r>
          </a:p>
          <a:p>
            <a:pPr lvl="1"/>
            <a:r>
              <a:rPr lang="en-US" dirty="0"/>
              <a:t>Describes analytical work supporting safe construction and operation</a:t>
            </a:r>
          </a:p>
          <a:p>
            <a:pPr lvl="1"/>
            <a:r>
              <a:rPr lang="en-US" dirty="0"/>
              <a:t>Evaluates potential Radiation </a:t>
            </a:r>
            <a:r>
              <a:rPr lang="en-US"/>
              <a:t>Hazards at increased </a:t>
            </a:r>
            <a:r>
              <a:rPr lang="en-US" dirty="0"/>
              <a:t>Beam Energy </a:t>
            </a:r>
          </a:p>
          <a:p>
            <a:pPr lvl="1"/>
            <a:r>
              <a:rPr lang="en-US" dirty="0"/>
              <a:t>Focus areas</a:t>
            </a:r>
          </a:p>
          <a:p>
            <a:pPr lvl="2"/>
            <a:r>
              <a:rPr lang="en-US" dirty="0"/>
              <a:t>Personnel Protection System modifications</a:t>
            </a:r>
          </a:p>
          <a:p>
            <a:pPr lvl="2"/>
            <a:r>
              <a:rPr lang="en-US" dirty="0"/>
              <a:t>Shielding design, QA and verification</a:t>
            </a:r>
          </a:p>
          <a:p>
            <a:pPr lvl="2"/>
            <a:r>
              <a:rPr lang="en-US" dirty="0"/>
              <a:t>Construction hazard management including radiological sampling</a:t>
            </a:r>
          </a:p>
          <a:p>
            <a:r>
              <a:rPr lang="en-US" dirty="0"/>
              <a:t>Off-normal (HAZOP) for mercury process</a:t>
            </a:r>
          </a:p>
          <a:p>
            <a:pPr lvl="1"/>
            <a:r>
              <a:rPr lang="en-US" dirty="0"/>
              <a:t>Opportunity for systematic scrub of potential scenarios</a:t>
            </a:r>
          </a:p>
          <a:p>
            <a:pPr lvl="1"/>
            <a:r>
              <a:rPr lang="en-US" dirty="0"/>
              <a:t>Supported update to target system interlocks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50233A-537C-4F34-BC49-CF4C6272E0D9}"/>
              </a:ext>
            </a:extLst>
          </p:cNvPr>
          <p:cNvSpPr/>
          <p:nvPr/>
        </p:nvSpPr>
        <p:spPr>
          <a:xfrm>
            <a:off x="6926304" y="1016721"/>
            <a:ext cx="1886955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B2-8 - Stephens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797377-D714-4CCA-8F02-D5BE7CE74759}"/>
              </a:ext>
            </a:extLst>
          </p:cNvPr>
          <p:cNvSpPr/>
          <p:nvPr/>
        </p:nvSpPr>
        <p:spPr>
          <a:xfrm>
            <a:off x="3563429" y="2248518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B5-3 – Connell</a:t>
            </a:r>
          </a:p>
        </p:txBody>
      </p:sp>
    </p:spTree>
    <p:extLst>
      <p:ext uri="{BB962C8B-B14F-4D97-AF65-F5344CB8AC3E}">
        <p14:creationId xmlns:p14="http://schemas.microsoft.com/office/powerpoint/2010/main" val="157248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6645-5E6C-42E1-B408-B29FA079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56A8-1357-43A7-9C2C-FC485152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USIE for installation of PPU Test Target #1 with swirl bubbler</a:t>
            </a:r>
          </a:p>
          <a:p>
            <a:pPr lvl="1"/>
            <a:r>
              <a:rPr lang="en-US" dirty="0"/>
              <a:t>January 2022</a:t>
            </a:r>
          </a:p>
          <a:p>
            <a:pPr lvl="1"/>
            <a:r>
              <a:rPr lang="en-US" dirty="0"/>
              <a:t>Supports characterization of new bubbler technology at lower gas flow</a:t>
            </a:r>
          </a:p>
          <a:p>
            <a:r>
              <a:rPr lang="en-US" dirty="0"/>
              <a:t>Finalize FSAD-PF revision for BPLS installation</a:t>
            </a:r>
          </a:p>
          <a:p>
            <a:pPr lvl="1"/>
            <a:r>
              <a:rPr lang="en-US" dirty="0"/>
              <a:t>March 2022 (dependent on completion of BPLS design)</a:t>
            </a:r>
          </a:p>
          <a:p>
            <a:pPr lvl="1"/>
            <a:r>
              <a:rPr lang="en-US" dirty="0"/>
              <a:t>BPLS will be installed and tested for an operational cycle</a:t>
            </a:r>
          </a:p>
          <a:p>
            <a:pPr lvl="1"/>
            <a:r>
              <a:rPr lang="en-US" dirty="0"/>
              <a:t>Validation of system design capability to perform CEC safety function</a:t>
            </a:r>
          </a:p>
          <a:p>
            <a:r>
              <a:rPr lang="en-US" dirty="0"/>
              <a:t>ASE Revision to implement BPLS as CEC</a:t>
            </a:r>
          </a:p>
          <a:p>
            <a:pPr lvl="1"/>
            <a:r>
              <a:rPr lang="en-US" dirty="0"/>
              <a:t>October 2022</a:t>
            </a:r>
          </a:p>
          <a:p>
            <a:pPr lvl="1"/>
            <a:r>
              <a:rPr lang="en-US" dirty="0"/>
              <a:t>Implements the BPLS as a CEC following installation of first 2 Cryomodules</a:t>
            </a:r>
          </a:p>
          <a:p>
            <a:endParaRPr lang="en-US" dirty="0"/>
          </a:p>
        </p:txBody>
      </p:sp>
      <p:pic>
        <p:nvPicPr>
          <p:cNvPr id="5" name="Graphic 4" descr="Highway scene outline">
            <a:extLst>
              <a:ext uri="{FF2B5EF4-FFF2-40B4-BE49-F238E27FC236}">
                <a16:creationId xmlns:a16="http://schemas.microsoft.com/office/drawing/2014/main" id="{37F5191D-3B5E-4C0F-904F-40AAD054A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579" y="32748"/>
            <a:ext cx="914400" cy="914400"/>
          </a:xfrm>
          <a:prstGeom prst="rect">
            <a:avLst/>
          </a:prstGeom>
        </p:spPr>
      </p:pic>
      <p:pic>
        <p:nvPicPr>
          <p:cNvPr id="7" name="Graphic 6" descr="Spinning Plates outline">
            <a:extLst>
              <a:ext uri="{FF2B5EF4-FFF2-40B4-BE49-F238E27FC236}">
                <a16:creationId xmlns:a16="http://schemas.microsoft.com/office/drawing/2014/main" id="{A769322E-FE1A-4E8B-9FCF-E10370A29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4089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7CAF-3CA0-468B-9A10-F713A5A9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Safety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6BC8-3364-40CA-AD0B-A205AFC9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Planned safety analysis is complete.</a:t>
            </a:r>
          </a:p>
          <a:p>
            <a:r>
              <a:rPr lang="en-US" dirty="0"/>
              <a:t>Safety analysis conclusions are being implemented in credited controls.</a:t>
            </a:r>
          </a:p>
          <a:p>
            <a:r>
              <a:rPr lang="en-US" dirty="0"/>
              <a:t>Operational safety documents are being developed.</a:t>
            </a:r>
          </a:p>
        </p:txBody>
      </p:sp>
    </p:spTree>
    <p:extLst>
      <p:ext uri="{BB962C8B-B14F-4D97-AF65-F5344CB8AC3E}">
        <p14:creationId xmlns:p14="http://schemas.microsoft.com/office/powerpoint/2010/main" val="295908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B9D7-1462-492D-BFD8-4CEE56DA5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ESH&amp;Q – Quality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F3989-EEBB-4B9E-AE44-AC482C57E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346706"/>
            <a:ext cx="5440514" cy="1082294"/>
          </a:xfrm>
        </p:spPr>
        <p:txBody>
          <a:bodyPr/>
          <a:lstStyle/>
          <a:p>
            <a:r>
              <a:rPr lang="en-US" sz="2400" b="1" dirty="0"/>
              <a:t>DOE/SC Independent Project Review of the Proton Power Upgrade Project</a:t>
            </a:r>
          </a:p>
          <a:p>
            <a:endParaRPr lang="en-US" sz="2400" b="1" dirty="0"/>
          </a:p>
          <a:p>
            <a:r>
              <a:rPr lang="en-US" sz="2400" b="1" dirty="0"/>
              <a:t>Bryan Robertson</a:t>
            </a:r>
          </a:p>
          <a:p>
            <a:r>
              <a:rPr lang="en-US" sz="2400" dirty="0"/>
              <a:t>PPU Quality Manager</a:t>
            </a:r>
          </a:p>
        </p:txBody>
      </p:sp>
    </p:spTree>
    <p:extLst>
      <p:ext uri="{BB962C8B-B14F-4D97-AF65-F5344CB8AC3E}">
        <p14:creationId xmlns:p14="http://schemas.microsoft.com/office/powerpoint/2010/main" val="141556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455D-9591-47B3-B574-FDDE0C0B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44DE-C712-4CCC-8EDF-8C5615E7C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QA Requirements Flowdown</a:t>
            </a:r>
          </a:p>
          <a:p>
            <a:r>
              <a:rPr lang="en-US" dirty="0"/>
              <a:t>PPU QA Goals and Organization</a:t>
            </a:r>
          </a:p>
          <a:p>
            <a:r>
              <a:rPr lang="en-US" dirty="0"/>
              <a:t>PPU Project/QA Flow and Tools</a:t>
            </a:r>
          </a:p>
        </p:txBody>
      </p:sp>
    </p:spTree>
    <p:extLst>
      <p:ext uri="{BB962C8B-B14F-4D97-AF65-F5344CB8AC3E}">
        <p14:creationId xmlns:p14="http://schemas.microsoft.com/office/powerpoint/2010/main" val="57169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9192-2415-44CD-B6F5-3BD44C71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Requirements Flowdown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40A7-FFC9-456F-8FAF-C881E46C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DOE Order 414.1D </a:t>
            </a:r>
            <a:r>
              <a:rPr lang="en-US" dirty="0"/>
              <a:t>– QA Standard</a:t>
            </a:r>
          </a:p>
          <a:p>
            <a:pPr>
              <a:spcBef>
                <a:spcPts val="0"/>
              </a:spcBef>
            </a:pPr>
            <a:r>
              <a:rPr lang="en-US" b="1" dirty="0"/>
              <a:t>ISO 9001:2015 </a:t>
            </a:r>
            <a:r>
              <a:rPr lang="en-US" dirty="0"/>
              <a:t>– Labwide consensus standard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ORNL QA Plan </a:t>
            </a:r>
            <a:r>
              <a:rPr lang="en-US" dirty="0"/>
              <a:t>(SBMS)</a:t>
            </a:r>
          </a:p>
          <a:p>
            <a:pPr>
              <a:spcBef>
                <a:spcPts val="0"/>
              </a:spcBef>
            </a:pPr>
            <a:r>
              <a:rPr lang="en-US" b="1" dirty="0"/>
              <a:t>Standards-Based Management System </a:t>
            </a:r>
            <a:r>
              <a:rPr lang="en-US" dirty="0"/>
              <a:t>(SBMS) – Labwide documents</a:t>
            </a:r>
          </a:p>
          <a:p>
            <a:pPr>
              <a:spcBef>
                <a:spcPts val="0"/>
              </a:spcBef>
            </a:pPr>
            <a:r>
              <a:rPr lang="en-US" b="1" dirty="0"/>
              <a:t>SNS QA Plan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PPU QA Plan</a:t>
            </a:r>
          </a:p>
          <a:p>
            <a:pPr>
              <a:spcBef>
                <a:spcPts val="0"/>
              </a:spcBef>
            </a:pPr>
            <a:r>
              <a:rPr lang="en-US" b="1" dirty="0"/>
              <a:t>Integrated Document Management System </a:t>
            </a:r>
            <a:r>
              <a:rPr lang="en-US" dirty="0"/>
              <a:t>(IDMS) – NScD Directorate Level</a:t>
            </a:r>
          </a:p>
          <a:p>
            <a:pPr>
              <a:spcBef>
                <a:spcPts val="0"/>
              </a:spcBef>
            </a:pPr>
            <a:r>
              <a:rPr lang="en-US" b="1" dirty="0"/>
              <a:t>OPM and PCS </a:t>
            </a:r>
            <a:r>
              <a:rPr lang="en-US" dirty="0"/>
              <a:t>- Organization Level</a:t>
            </a:r>
          </a:p>
        </p:txBody>
      </p:sp>
    </p:spTree>
    <p:extLst>
      <p:ext uri="{BB962C8B-B14F-4D97-AF65-F5344CB8AC3E}">
        <p14:creationId xmlns:p14="http://schemas.microsoft.com/office/powerpoint/2010/main" val="235711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9B10B-91F4-45BC-B866-92969FF011BC}"/>
              </a:ext>
            </a:extLst>
          </p:cNvPr>
          <p:cNvSpPr/>
          <p:nvPr/>
        </p:nvSpPr>
        <p:spPr>
          <a:xfrm>
            <a:off x="933345" y="3422239"/>
            <a:ext cx="4667723" cy="170484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F8085E-5AED-4992-9FA9-8E5E77ECD34E}"/>
              </a:ext>
            </a:extLst>
          </p:cNvPr>
          <p:cNvSpPr/>
          <p:nvPr/>
        </p:nvSpPr>
        <p:spPr>
          <a:xfrm>
            <a:off x="6054811" y="3653895"/>
            <a:ext cx="1960592" cy="125103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356AE-3E1B-4D0F-A545-5AB9D228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Organization/Background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67C74B-94D3-48A5-BEF4-02BA0D39A505}"/>
              </a:ext>
            </a:extLst>
          </p:cNvPr>
          <p:cNvSpPr/>
          <p:nvPr/>
        </p:nvSpPr>
        <p:spPr>
          <a:xfrm>
            <a:off x="4488250" y="1422740"/>
            <a:ext cx="1820091" cy="496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Analysis &amp; 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29551-6566-4D63-921D-209312E2F471}"/>
              </a:ext>
            </a:extLst>
          </p:cNvPr>
          <p:cNvSpPr/>
          <p:nvPr/>
        </p:nvSpPr>
        <p:spPr>
          <a:xfrm>
            <a:off x="3574175" y="4453940"/>
            <a:ext cx="1820091" cy="49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PPU Project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Oversight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7DCC6-C11A-45F0-9D5B-E843394975AF}"/>
              </a:ext>
            </a:extLst>
          </p:cNvPr>
          <p:cNvSpPr/>
          <p:nvPr/>
        </p:nvSpPr>
        <p:spPr>
          <a:xfrm>
            <a:off x="7733959" y="1422740"/>
            <a:ext cx="1820091" cy="496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SNS Research Accelerator Division (RAD)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479955-A611-4262-9552-0EA8AF27D56D}"/>
              </a:ext>
            </a:extLst>
          </p:cNvPr>
          <p:cNvSpPr/>
          <p:nvPr/>
        </p:nvSpPr>
        <p:spPr>
          <a:xfrm>
            <a:off x="4488249" y="2386567"/>
            <a:ext cx="1820091" cy="496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Leader, QA Programs/Field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F2FD3-8694-416A-8EE1-24E3AB2136B5}"/>
              </a:ext>
            </a:extLst>
          </p:cNvPr>
          <p:cNvSpPr/>
          <p:nvPr/>
        </p:nvSpPr>
        <p:spPr>
          <a:xfrm>
            <a:off x="7733959" y="2386567"/>
            <a:ext cx="1820091" cy="496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ESH&amp;Q Group Leader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7CA10B-AF58-4CC0-9C0C-AB7DA91E2C8A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5398295" y="1919128"/>
            <a:ext cx="1" cy="4674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C45F9D-8B4A-4823-9644-77218CBDD7A4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8644005" y="1919128"/>
            <a:ext cx="0" cy="4674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2097353-5C45-4A3B-A107-179B6BCDA081}"/>
              </a:ext>
            </a:extLst>
          </p:cNvPr>
          <p:cNvSpPr/>
          <p:nvPr/>
        </p:nvSpPr>
        <p:spPr>
          <a:xfrm>
            <a:off x="6124408" y="3723986"/>
            <a:ext cx="1820091" cy="496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Representative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161262-F593-4A19-B1C9-5D951F1455C8}"/>
              </a:ext>
            </a:extLst>
          </p:cNvPr>
          <p:cNvSpPr/>
          <p:nvPr/>
        </p:nvSpPr>
        <p:spPr>
          <a:xfrm>
            <a:off x="3574176" y="3570739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SNS QA Program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57C2D8-B792-48A4-8807-A1C89EC0EE54}"/>
              </a:ext>
            </a:extLst>
          </p:cNvPr>
          <p:cNvSpPr/>
          <p:nvPr/>
        </p:nvSpPr>
        <p:spPr>
          <a:xfrm>
            <a:off x="6129454" y="4343098"/>
            <a:ext cx="1820091" cy="496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Representative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65FB6FD4-3C45-4E7D-892C-49970CD1CBBB}"/>
              </a:ext>
            </a:extLst>
          </p:cNvPr>
          <p:cNvCxnSpPr>
            <a:cxnSpLocks/>
            <a:stCxn id="9" idx="2"/>
            <a:endCxn id="61" idx="0"/>
          </p:cNvCxnSpPr>
          <p:nvPr/>
        </p:nvCxnSpPr>
        <p:spPr>
          <a:xfrm rot="16200000" flipH="1">
            <a:off x="5831231" y="2450019"/>
            <a:ext cx="770940" cy="16368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89F87F51-8BEF-4910-AC4A-161FFBDA02EF}"/>
              </a:ext>
            </a:extLst>
          </p:cNvPr>
          <p:cNvCxnSpPr>
            <a:cxnSpLocks/>
            <a:stCxn id="10" idx="2"/>
            <a:endCxn id="61" idx="3"/>
          </p:cNvCxnSpPr>
          <p:nvPr/>
        </p:nvCxnSpPr>
        <p:spPr>
          <a:xfrm rot="5400000">
            <a:off x="7631476" y="3266882"/>
            <a:ext cx="1396457" cy="628602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72DF6E2-596A-4635-8BAE-8FDE379A850F}"/>
              </a:ext>
            </a:extLst>
          </p:cNvPr>
          <p:cNvCxnSpPr>
            <a:cxnSpLocks/>
            <a:stCxn id="61" idx="1"/>
            <a:endCxn id="4" idx="3"/>
          </p:cNvCxnSpPr>
          <p:nvPr/>
        </p:nvCxnSpPr>
        <p:spPr>
          <a:xfrm flipH="1" flipV="1">
            <a:off x="5601068" y="4274662"/>
            <a:ext cx="453743" cy="47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75F416F-82BF-427C-99E9-D0FA4F850CDE}"/>
              </a:ext>
            </a:extLst>
          </p:cNvPr>
          <p:cNvCxnSpPr>
            <a:cxnSpLocks/>
            <a:stCxn id="61" idx="2"/>
            <a:endCxn id="90" idx="1"/>
          </p:cNvCxnSpPr>
          <p:nvPr/>
        </p:nvCxnSpPr>
        <p:spPr>
          <a:xfrm rot="16200000" flipH="1">
            <a:off x="7281779" y="4658256"/>
            <a:ext cx="532734" cy="1026078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Single Corner Rounded 73">
            <a:extLst>
              <a:ext uri="{FF2B5EF4-FFF2-40B4-BE49-F238E27FC236}">
                <a16:creationId xmlns:a16="http://schemas.microsoft.com/office/drawing/2014/main" id="{C8F80299-1558-444A-9601-6533307F1572}"/>
              </a:ext>
            </a:extLst>
          </p:cNvPr>
          <p:cNvSpPr/>
          <p:nvPr/>
        </p:nvSpPr>
        <p:spPr>
          <a:xfrm>
            <a:off x="1084757" y="3583008"/>
            <a:ext cx="1820091" cy="496388"/>
          </a:xfrm>
          <a:prstGeom prst="round1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 9001:2015-based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SNS QA Plan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AAF55DF-82E8-4975-98DB-78637727292B}"/>
              </a:ext>
            </a:extLst>
          </p:cNvPr>
          <p:cNvCxnSpPr>
            <a:cxnSpLocks/>
            <a:stCxn id="22" idx="1"/>
            <a:endCxn id="74" idx="3"/>
          </p:cNvCxnSpPr>
          <p:nvPr/>
        </p:nvCxnSpPr>
        <p:spPr>
          <a:xfrm flipH="1">
            <a:off x="2904848" y="3818933"/>
            <a:ext cx="669328" cy="1226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Single Corner Rounded 77">
            <a:extLst>
              <a:ext uri="{FF2B5EF4-FFF2-40B4-BE49-F238E27FC236}">
                <a16:creationId xmlns:a16="http://schemas.microsoft.com/office/drawing/2014/main" id="{8BCA4245-85C2-4D84-A694-AE6E341EEBEA}"/>
              </a:ext>
            </a:extLst>
          </p:cNvPr>
          <p:cNvSpPr/>
          <p:nvPr/>
        </p:nvSpPr>
        <p:spPr>
          <a:xfrm>
            <a:off x="1084754" y="4453940"/>
            <a:ext cx="1820091" cy="496388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PPU QA Plan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038422-3720-4756-8DC7-0F1A896809B3}"/>
              </a:ext>
            </a:extLst>
          </p:cNvPr>
          <p:cNvCxnSpPr>
            <a:cxnSpLocks/>
            <a:stCxn id="7" idx="1"/>
            <a:endCxn id="78" idx="3"/>
          </p:cNvCxnSpPr>
          <p:nvPr/>
        </p:nvCxnSpPr>
        <p:spPr>
          <a:xfrm flipH="1">
            <a:off x="2904845" y="4702134"/>
            <a:ext cx="66933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A91A2808-166B-4AC5-A3DE-C004E34DA4A9}"/>
              </a:ext>
            </a:extLst>
          </p:cNvPr>
          <p:cNvSpPr/>
          <p:nvPr/>
        </p:nvSpPr>
        <p:spPr>
          <a:xfrm>
            <a:off x="8061185" y="5127667"/>
            <a:ext cx="3486381" cy="619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Designated role within ORNL requiring qualification</a:t>
            </a:r>
          </a:p>
          <a:p>
            <a:pPr marL="0" lvl="1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Combined 60+ years of QA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F391FCA-6B9A-4F9A-A79D-B8C58ACACEE8}"/>
              </a:ext>
            </a:extLst>
          </p:cNvPr>
          <p:cNvCxnSpPr>
            <a:stCxn id="74" idx="2"/>
            <a:endCxn id="78" idx="0"/>
          </p:cNvCxnSpPr>
          <p:nvPr/>
        </p:nvCxnSpPr>
        <p:spPr>
          <a:xfrm flipH="1">
            <a:off x="1994800" y="4079396"/>
            <a:ext cx="3" cy="37454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EC366F8-10DC-42EC-8032-CEB50005EF5C}"/>
              </a:ext>
            </a:extLst>
          </p:cNvPr>
          <p:cNvSpPr/>
          <p:nvPr/>
        </p:nvSpPr>
        <p:spPr>
          <a:xfrm>
            <a:off x="7151554" y="1708484"/>
            <a:ext cx="4189039" cy="4514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Ensure we get what we want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52AC3-D997-4B17-9A71-8128CFD03CA0}"/>
              </a:ext>
            </a:extLst>
          </p:cNvPr>
          <p:cNvSpPr/>
          <p:nvPr/>
        </p:nvSpPr>
        <p:spPr>
          <a:xfrm>
            <a:off x="954364" y="1708484"/>
            <a:ext cx="6197190" cy="4514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Define what we want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C2C09D0-5438-4C82-89DA-173ABE9342B2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>
          <a:xfrm flipH="1">
            <a:off x="10327590" y="2306258"/>
            <a:ext cx="2" cy="757646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2C852F-3169-4D10-89C3-62EA6C2E373F}"/>
              </a:ext>
            </a:extLst>
          </p:cNvPr>
          <p:cNvCxnSpPr>
            <a:cxnSpLocks/>
            <a:stCxn id="11" idx="2"/>
            <a:endCxn id="25" idx="0"/>
          </p:cNvCxnSpPr>
          <p:nvPr/>
        </p:nvCxnSpPr>
        <p:spPr>
          <a:xfrm flipH="1">
            <a:off x="8237534" y="2306258"/>
            <a:ext cx="2" cy="1384663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A3F7B54-F22B-422C-AFAF-AA61D9D285F0}"/>
              </a:ext>
            </a:extLst>
          </p:cNvPr>
          <p:cNvCxnSpPr>
            <a:cxnSpLocks/>
            <a:stCxn id="8" idx="2"/>
            <a:endCxn id="28" idx="0"/>
          </p:cNvCxnSpPr>
          <p:nvPr/>
        </p:nvCxnSpPr>
        <p:spPr>
          <a:xfrm flipH="1">
            <a:off x="6147479" y="2306258"/>
            <a:ext cx="1" cy="1384663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5010BE-446D-4A15-9986-5FF235D81476}"/>
              </a:ext>
            </a:extLst>
          </p:cNvPr>
          <p:cNvCxnSpPr>
            <a:stCxn id="6" idx="2"/>
            <a:endCxn id="61" idx="0"/>
          </p:cNvCxnSpPr>
          <p:nvPr/>
        </p:nvCxnSpPr>
        <p:spPr>
          <a:xfrm flipH="1">
            <a:off x="1967362" y="2306258"/>
            <a:ext cx="6" cy="74989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7C6ABBE-578C-45B7-9EC2-EEE3D7268BB0}"/>
              </a:ext>
            </a:extLst>
          </p:cNvPr>
          <p:cNvSpPr/>
          <p:nvPr/>
        </p:nvSpPr>
        <p:spPr>
          <a:xfrm>
            <a:off x="2015725" y="1092936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Oversight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768CF-9EC4-4CD8-AC79-8B7CF00776A9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2877413" y="2058064"/>
            <a:ext cx="6540133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B67976F-603C-4EF3-B3CB-1B810396C902}"/>
              </a:ext>
            </a:extLst>
          </p:cNvPr>
          <p:cNvSpPr/>
          <p:nvPr/>
        </p:nvSpPr>
        <p:spPr>
          <a:xfrm>
            <a:off x="5237433" y="361570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Oversight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E1E39-D042-4B33-87F4-5414706D4000}"/>
              </a:ext>
            </a:extLst>
          </p:cNvPr>
          <p:cNvSpPr/>
          <p:nvPr/>
        </p:nvSpPr>
        <p:spPr>
          <a:xfrm>
            <a:off x="1057322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D1740-1893-47F5-AF6D-26E6080FD8FE}"/>
              </a:ext>
            </a:extLst>
          </p:cNvPr>
          <p:cNvSpPr/>
          <p:nvPr/>
        </p:nvSpPr>
        <p:spPr>
          <a:xfrm>
            <a:off x="3147378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8ECFA7-0275-4E45-98E2-C0D4FE883999}"/>
              </a:ext>
            </a:extLst>
          </p:cNvPr>
          <p:cNvSpPr/>
          <p:nvPr/>
        </p:nvSpPr>
        <p:spPr>
          <a:xfrm>
            <a:off x="5237434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A28B65-7E11-4545-8A24-A8FD6AC5B424}"/>
              </a:ext>
            </a:extLst>
          </p:cNvPr>
          <p:cNvSpPr/>
          <p:nvPr/>
        </p:nvSpPr>
        <p:spPr>
          <a:xfrm>
            <a:off x="5237433" y="3063904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 vendors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2C064D-7272-4D44-91BE-886211BACBE7}"/>
              </a:ext>
            </a:extLst>
          </p:cNvPr>
          <p:cNvSpPr/>
          <p:nvPr/>
        </p:nvSpPr>
        <p:spPr>
          <a:xfrm>
            <a:off x="7327490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vendor 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C2640C-AE1D-485A-B041-7B5D9EF2482D}"/>
              </a:ext>
            </a:extLst>
          </p:cNvPr>
          <p:cNvSpPr/>
          <p:nvPr/>
        </p:nvSpPr>
        <p:spPr>
          <a:xfrm>
            <a:off x="9417546" y="1809870"/>
            <a:ext cx="1820091" cy="49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validation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2C5BC-6401-457D-8A3F-1DF5E0C886A4}"/>
              </a:ext>
            </a:extLst>
          </p:cNvPr>
          <p:cNvSpPr/>
          <p:nvPr/>
        </p:nvSpPr>
        <p:spPr>
          <a:xfrm>
            <a:off x="9417544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Testing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7F73BD-71A5-46D2-9270-1E86DDA88A3F}"/>
              </a:ext>
            </a:extLst>
          </p:cNvPr>
          <p:cNvSpPr/>
          <p:nvPr/>
        </p:nvSpPr>
        <p:spPr>
          <a:xfrm>
            <a:off x="7327490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with ACL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(Acceptance Criteria Listing)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8ADAF2-AA79-4716-AEE9-773D4B0351D9}"/>
              </a:ext>
            </a:extLst>
          </p:cNvPr>
          <p:cNvSpPr/>
          <p:nvPr/>
        </p:nvSpPr>
        <p:spPr>
          <a:xfrm>
            <a:off x="1057317" y="2429139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Drawings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7242D-5BAE-473F-8F59-A13BF68AA610}"/>
              </a:ext>
            </a:extLst>
          </p:cNvPr>
          <p:cNvSpPr/>
          <p:nvPr/>
        </p:nvSpPr>
        <p:spPr>
          <a:xfrm>
            <a:off x="5237433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Statement of Work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CD7BBE-893C-46B8-AB4D-3FCFC4DF2163}"/>
              </a:ext>
            </a:extLst>
          </p:cNvPr>
          <p:cNvSpPr/>
          <p:nvPr/>
        </p:nvSpPr>
        <p:spPr>
          <a:xfrm>
            <a:off x="3147375" y="2436887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Reviews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15EE01-74B5-40F0-AED1-4C3DE2E2E3E3}"/>
              </a:ext>
            </a:extLst>
          </p:cNvPr>
          <p:cNvSpPr/>
          <p:nvPr/>
        </p:nvSpPr>
        <p:spPr>
          <a:xfrm>
            <a:off x="7327489" y="3063904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Surveillance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96F311-46FF-4388-8E0A-9FCAE5B0F3A8}"/>
              </a:ext>
            </a:extLst>
          </p:cNvPr>
          <p:cNvSpPr/>
          <p:nvPr/>
        </p:nvSpPr>
        <p:spPr>
          <a:xfrm>
            <a:off x="7327488" y="3690921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Nonconformances Deviations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BDBB60-2472-4D1E-AADD-978EE36C768C}"/>
              </a:ext>
            </a:extLst>
          </p:cNvPr>
          <p:cNvSpPr/>
          <p:nvPr/>
        </p:nvSpPr>
        <p:spPr>
          <a:xfrm>
            <a:off x="5237433" y="3690921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 the work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CA22F2-3673-4FD2-A625-331E1AC1636F}"/>
              </a:ext>
            </a:extLst>
          </p:cNvPr>
          <p:cNvSpPr/>
          <p:nvPr/>
        </p:nvSpPr>
        <p:spPr>
          <a:xfrm>
            <a:off x="9417544" y="3063904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ACL Final Check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647AC0-DE4F-4B06-B5F3-1A996E7BE44A}"/>
              </a:ext>
            </a:extLst>
          </p:cNvPr>
          <p:cNvSpPr/>
          <p:nvPr/>
        </p:nvSpPr>
        <p:spPr>
          <a:xfrm>
            <a:off x="4105782" y="1092936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Oversight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8CE09D-2035-4F54-AF1D-4A4F49BA194C}"/>
              </a:ext>
            </a:extLst>
          </p:cNvPr>
          <p:cNvSpPr/>
          <p:nvPr/>
        </p:nvSpPr>
        <p:spPr>
          <a:xfrm>
            <a:off x="6195836" y="1108178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Oversight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9BB5B4-12B3-4D82-8ED7-BD19B9436AE6}"/>
              </a:ext>
            </a:extLst>
          </p:cNvPr>
          <p:cNvSpPr/>
          <p:nvPr/>
        </p:nvSpPr>
        <p:spPr>
          <a:xfrm>
            <a:off x="8285893" y="1110351"/>
            <a:ext cx="1820091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Oversight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903F0B-4E93-41CA-A590-EED888594395}"/>
              </a:ext>
            </a:extLst>
          </p:cNvPr>
          <p:cNvSpPr/>
          <p:nvPr/>
        </p:nvSpPr>
        <p:spPr>
          <a:xfrm>
            <a:off x="1057316" y="3056156"/>
            <a:ext cx="1820091" cy="49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Specifications </a:t>
            </a: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C639393A-6187-41FE-BE94-E6F04901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14145"/>
            <a:ext cx="4537698" cy="7927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PPU Procurement Flow &amp; QA Tools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F1A62E-6D8E-40F7-BF11-1D21F8401C67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flipH="1">
            <a:off x="4057421" y="2306258"/>
            <a:ext cx="3" cy="130629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1AEC98F-1B39-4413-B0CE-2E2329623DB6}"/>
              </a:ext>
            </a:extLst>
          </p:cNvPr>
          <p:cNvSpPr/>
          <p:nvPr/>
        </p:nvSpPr>
        <p:spPr>
          <a:xfrm>
            <a:off x="1057315" y="4948037"/>
            <a:ext cx="4175024" cy="496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Graded Approach/ Minimum Acceptance Criteria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9B2C6D-AAB3-424A-8346-CF1DFE99696D}"/>
              </a:ext>
            </a:extLst>
          </p:cNvPr>
          <p:cNvSpPr/>
          <p:nvPr/>
        </p:nvSpPr>
        <p:spPr>
          <a:xfrm>
            <a:off x="1057318" y="4347731"/>
            <a:ext cx="2913792" cy="49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Analysis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F23115-C9E4-497D-9DF9-C5941B6C942A}"/>
              </a:ext>
            </a:extLst>
          </p:cNvPr>
          <p:cNvSpPr/>
          <p:nvPr/>
        </p:nvSpPr>
        <p:spPr>
          <a:xfrm>
            <a:off x="4105782" y="4347731"/>
            <a:ext cx="2946650" cy="496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Criteria Listing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425C6D-AFC6-4D09-B30D-7E3EE6525CEE}"/>
              </a:ext>
            </a:extLst>
          </p:cNvPr>
          <p:cNvSpPr/>
          <p:nvPr/>
        </p:nvSpPr>
        <p:spPr>
          <a:xfrm>
            <a:off x="7254507" y="4347731"/>
            <a:ext cx="3992051" cy="49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ACL Items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B1B729-8BA5-440F-83CC-6554E0780B50}"/>
              </a:ext>
            </a:extLst>
          </p:cNvPr>
          <p:cNvSpPr/>
          <p:nvPr/>
        </p:nvSpPr>
        <p:spPr>
          <a:xfrm>
            <a:off x="5232340" y="5566942"/>
            <a:ext cx="1820091" cy="496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Vender Qualification</a:t>
            </a:r>
          </a:p>
        </p:txBody>
      </p:sp>
    </p:spTree>
    <p:extLst>
      <p:ext uri="{BB962C8B-B14F-4D97-AF65-F5344CB8AC3E}">
        <p14:creationId xmlns:p14="http://schemas.microsoft.com/office/powerpoint/2010/main" val="130157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1311128"/>
          </a:xfrm>
        </p:spPr>
        <p:txBody>
          <a:bodyPr/>
          <a:lstStyle/>
          <a:p>
            <a:r>
              <a:rPr lang="en-US" dirty="0"/>
              <a:t>PPU ESH&amp;Q Organization</a:t>
            </a:r>
            <a:br>
              <a:rPr lang="en-US" dirty="0"/>
            </a:br>
            <a:r>
              <a:rPr lang="en-US" sz="2400" dirty="0"/>
              <a:t>PPU S&amp;H personnel sub-set of SNS Accelerator Organization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16FC2-7F7B-4A17-9AA3-78C27E866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96" y="7025666"/>
            <a:ext cx="2730557" cy="5057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7C1AE4-2021-47DA-BD00-6CAC71A5D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909" y="7025666"/>
            <a:ext cx="4302605" cy="3017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9129E-35BF-4531-B140-2F3E61966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738" y="7025665"/>
            <a:ext cx="3483497" cy="5247231"/>
          </a:xfrm>
          <a:prstGeom prst="rect">
            <a:avLst/>
          </a:prstGeom>
          <a:solidFill>
            <a:srgbClr val="3BA2AD">
              <a:hueOff val="0"/>
              <a:satOff val="0"/>
              <a:lumOff val="0"/>
              <a:alphaOff val="0"/>
            </a:srgbClr>
          </a:solidFill>
          <a:ln w="10795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576A176-D248-46D6-AA63-14C5A44B9B91}"/>
              </a:ext>
            </a:extLst>
          </p:cNvPr>
          <p:cNvSpPr/>
          <p:nvPr/>
        </p:nvSpPr>
        <p:spPr>
          <a:xfrm>
            <a:off x="3657834" y="1449400"/>
            <a:ext cx="4586780" cy="9082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06720D-7A7E-490C-AFB0-AB9E692754D0}"/>
              </a:ext>
            </a:extLst>
          </p:cNvPr>
          <p:cNvSpPr txBox="1"/>
          <p:nvPr/>
        </p:nvSpPr>
        <p:spPr>
          <a:xfrm>
            <a:off x="3657834" y="1449400"/>
            <a:ext cx="4586780" cy="90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  <a:t>P.1 PPU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 Management</a:t>
            </a:r>
          </a:p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 Champion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2C658E-1AB4-4978-A1EE-51B5C0AEDBA7}"/>
              </a:ext>
            </a:extLst>
          </p:cNvPr>
          <p:cNvSpPr/>
          <p:nvPr/>
        </p:nvSpPr>
        <p:spPr>
          <a:xfrm>
            <a:off x="8244614" y="2691751"/>
            <a:ext cx="1918865" cy="67531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E8B16B6B-6C96-4897-86DD-495FE1D4AE61}"/>
              </a:ext>
            </a:extLst>
          </p:cNvPr>
          <p:cNvCxnSpPr>
            <a:stCxn id="55" idx="2"/>
            <a:endCxn id="53" idx="0"/>
          </p:cNvCxnSpPr>
          <p:nvPr/>
        </p:nvCxnSpPr>
        <p:spPr>
          <a:xfrm rot="5400000">
            <a:off x="4016929" y="757454"/>
            <a:ext cx="334063" cy="3534528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A2C568A1-04E3-484C-A803-672570F934ED}"/>
              </a:ext>
            </a:extLst>
          </p:cNvPr>
          <p:cNvCxnSpPr>
            <a:stCxn id="55" idx="2"/>
            <a:endCxn id="29" idx="0"/>
          </p:cNvCxnSpPr>
          <p:nvPr/>
        </p:nvCxnSpPr>
        <p:spPr>
          <a:xfrm rot="16200000" flipH="1">
            <a:off x="7410604" y="898306"/>
            <a:ext cx="334063" cy="3252823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ACA11F5-A90E-43C2-8534-FE6AE0F7C3BE}"/>
              </a:ext>
            </a:extLst>
          </p:cNvPr>
          <p:cNvCxnSpPr>
            <a:cxnSpLocks/>
          </p:cNvCxnSpPr>
          <p:nvPr/>
        </p:nvCxnSpPr>
        <p:spPr>
          <a:xfrm>
            <a:off x="5951226" y="2524717"/>
            <a:ext cx="0" cy="1670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B8E1C4A2-7943-4C68-A3F6-C59CF02000E8}"/>
              </a:ext>
            </a:extLst>
          </p:cNvPr>
          <p:cNvCxnSpPr>
            <a:cxnSpLocks/>
            <a:endCxn id="49" idx="1"/>
          </p:cNvCxnSpPr>
          <p:nvPr/>
        </p:nvCxnSpPr>
        <p:spPr>
          <a:xfrm rot="16200000" flipH="1">
            <a:off x="995239" y="3873808"/>
            <a:ext cx="1123858" cy="11037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CCC937F-14FB-4C87-813E-2A83A8808F4E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1501980" y="3855303"/>
            <a:ext cx="10682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7EBD7E74-C3F3-4F71-AA93-36ED9C4C5926}"/>
              </a:ext>
            </a:extLst>
          </p:cNvPr>
          <p:cNvCxnSpPr>
            <a:stCxn id="47" idx="2"/>
            <a:endCxn id="31" idx="1"/>
          </p:cNvCxnSpPr>
          <p:nvPr/>
        </p:nvCxnSpPr>
        <p:spPr>
          <a:xfrm rot="16200000" flipH="1">
            <a:off x="4851923" y="4451941"/>
            <a:ext cx="2402585" cy="23551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0A2BFC18-9E64-4C2A-869F-DD99C42F2E9E}"/>
              </a:ext>
            </a:extLst>
          </p:cNvPr>
          <p:cNvCxnSpPr>
            <a:stCxn id="46" idx="2"/>
            <a:endCxn id="38" idx="3"/>
          </p:cNvCxnSpPr>
          <p:nvPr/>
        </p:nvCxnSpPr>
        <p:spPr>
          <a:xfrm rot="5400000">
            <a:off x="4595563" y="4431092"/>
            <a:ext cx="2402585" cy="27721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56F20B3-81BD-4202-BE9C-BB23600D0327}"/>
              </a:ext>
            </a:extLst>
          </p:cNvPr>
          <p:cNvCxnSpPr>
            <a:stCxn id="40" idx="3"/>
            <a:endCxn id="33" idx="1"/>
          </p:cNvCxnSpPr>
          <p:nvPr/>
        </p:nvCxnSpPr>
        <p:spPr>
          <a:xfrm flipV="1">
            <a:off x="5669699" y="5132427"/>
            <a:ext cx="501272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7B1A5FC-821C-42BB-92EF-185F83B54050}"/>
              </a:ext>
            </a:extLst>
          </p:cNvPr>
          <p:cNvCxnSpPr>
            <a:stCxn id="43" idx="3"/>
            <a:endCxn id="35" idx="1"/>
          </p:cNvCxnSpPr>
          <p:nvPr/>
        </p:nvCxnSpPr>
        <p:spPr>
          <a:xfrm>
            <a:off x="5669699" y="4490924"/>
            <a:ext cx="501272" cy="294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8ABBE25-D125-406F-BD0E-8EB342C16347}"/>
              </a:ext>
            </a:extLst>
          </p:cNvPr>
          <p:cNvCxnSpPr>
            <a:stCxn id="45" idx="3"/>
            <a:endCxn id="37" idx="1"/>
          </p:cNvCxnSpPr>
          <p:nvPr/>
        </p:nvCxnSpPr>
        <p:spPr>
          <a:xfrm>
            <a:off x="5672586" y="3855303"/>
            <a:ext cx="4998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A81DBA20-6207-4D90-BED4-00A509FC599A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H="1">
            <a:off x="7793084" y="3865262"/>
            <a:ext cx="1118530" cy="13279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078F44C-D41E-4B7C-94C4-2460B0FB139B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8285952" y="3855303"/>
            <a:ext cx="132794" cy="13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022EF3-0DD8-4C23-9F91-31F451009CE6}"/>
              </a:ext>
            </a:extLst>
          </p:cNvPr>
          <p:cNvGrpSpPr/>
          <p:nvPr/>
        </p:nvGrpSpPr>
        <p:grpSpPr>
          <a:xfrm>
            <a:off x="1456576" y="2691750"/>
            <a:ext cx="1920240" cy="676656"/>
            <a:chOff x="376481" y="2526052"/>
            <a:chExt cx="1790447" cy="67531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2CECBFA-78F5-46EC-9B30-AF5D67832975}"/>
                </a:ext>
              </a:extLst>
            </p:cNvPr>
            <p:cNvSpPr/>
            <p:nvPr/>
          </p:nvSpPr>
          <p:spPr>
            <a:xfrm>
              <a:off x="376481" y="2526052"/>
              <a:ext cx="1790447" cy="675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1AF83B-2655-445C-B187-340972C33255}"/>
                </a:ext>
              </a:extLst>
            </p:cNvPr>
            <p:cNvSpPr txBox="1"/>
            <p:nvPr/>
          </p:nvSpPr>
          <p:spPr>
            <a:xfrm>
              <a:off x="376481" y="2526052"/>
              <a:ext cx="1790447" cy="675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P.1.1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Project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Management</a:t>
              </a:r>
            </a:p>
            <a:p>
              <a:pPr marL="0" marR="0" lvl="0" indent="0" algn="ctr" defTabSz="533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Mark Champion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F44FDE0-3000-4481-9234-AD25FD8016E0}"/>
              </a:ext>
            </a:extLst>
          </p:cNvPr>
          <p:cNvGrpSpPr/>
          <p:nvPr/>
        </p:nvGrpSpPr>
        <p:grpSpPr>
          <a:xfrm>
            <a:off x="1608803" y="3594699"/>
            <a:ext cx="1746504" cy="521208"/>
            <a:chOff x="742136" y="3892267"/>
            <a:chExt cx="1790447" cy="65608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991ADC-BDA1-467C-BCE0-14E1449E2B5C}"/>
                </a:ext>
              </a:extLst>
            </p:cNvPr>
            <p:cNvSpPr/>
            <p:nvPr/>
          </p:nvSpPr>
          <p:spPr>
            <a:xfrm>
              <a:off x="742136" y="3892267"/>
              <a:ext cx="1790447" cy="6560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30DE4A0-7369-435D-A997-54BA4919FAD7}"/>
                </a:ext>
              </a:extLst>
            </p:cNvPr>
            <p:cNvSpPr txBox="1"/>
            <p:nvPr/>
          </p:nvSpPr>
          <p:spPr>
            <a:xfrm>
              <a:off x="742136" y="3892267"/>
              <a:ext cx="1790447" cy="656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8288" rIns="10160" bIns="10160" numCol="1" spcCol="1270" anchor="b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P1.1.1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Management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Mark Champion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44C330-C8EF-4BB9-BC4E-26876FADAB70}"/>
              </a:ext>
            </a:extLst>
          </p:cNvPr>
          <p:cNvGrpSpPr/>
          <p:nvPr/>
        </p:nvGrpSpPr>
        <p:grpSpPr>
          <a:xfrm>
            <a:off x="1612355" y="4230320"/>
            <a:ext cx="1746504" cy="521208"/>
            <a:chOff x="737805" y="4672837"/>
            <a:chExt cx="1792220" cy="74798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874099E-C408-4ABF-83CD-400430DB32D8}"/>
                </a:ext>
              </a:extLst>
            </p:cNvPr>
            <p:cNvSpPr/>
            <p:nvPr/>
          </p:nvSpPr>
          <p:spPr>
            <a:xfrm>
              <a:off x="737805" y="4672837"/>
              <a:ext cx="1792220" cy="747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CACE44D-723E-4F3A-8DB3-69D1629E3110}"/>
                </a:ext>
              </a:extLst>
            </p:cNvPr>
            <p:cNvSpPr txBox="1"/>
            <p:nvPr/>
          </p:nvSpPr>
          <p:spPr>
            <a:xfrm>
              <a:off x="737805" y="4672837"/>
              <a:ext cx="1792220" cy="74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8288" rIns="10160" bIns="10160" numCol="1" spcCol="1270" anchor="b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P.1.1.2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Project Reviews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Wayne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Steffey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307B57-E22C-4B77-A621-2DD90DD8752A}"/>
              </a:ext>
            </a:extLst>
          </p:cNvPr>
          <p:cNvGrpSpPr/>
          <p:nvPr/>
        </p:nvGrpSpPr>
        <p:grpSpPr>
          <a:xfrm>
            <a:off x="4975340" y="2691749"/>
            <a:ext cx="1920240" cy="676656"/>
            <a:chOff x="3694725" y="2526052"/>
            <a:chExt cx="2201878" cy="84490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B17D3CE-81BF-43CF-B104-E57BB0DD9501}"/>
                </a:ext>
              </a:extLst>
            </p:cNvPr>
            <p:cNvSpPr/>
            <p:nvPr/>
          </p:nvSpPr>
          <p:spPr>
            <a:xfrm>
              <a:off x="3694725" y="2526052"/>
              <a:ext cx="2201878" cy="844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CC4AE7-63C3-4394-8918-87DAA20FC925}"/>
                </a:ext>
              </a:extLst>
            </p:cNvPr>
            <p:cNvSpPr txBox="1"/>
            <p:nvPr/>
          </p:nvSpPr>
          <p:spPr>
            <a:xfrm>
              <a:off x="3694725" y="2526052"/>
              <a:ext cx="2201878" cy="844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 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Project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Support</a:t>
              </a:r>
            </a:p>
            <a:p>
              <a:pPr marL="0" marR="0" lvl="0" indent="0" algn="ctr" defTabSz="533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Wayne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Steffey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5588D84-843C-4FF8-A057-90C37B74FF02}"/>
              </a:ext>
            </a:extLst>
          </p:cNvPr>
          <p:cNvGrpSpPr/>
          <p:nvPr/>
        </p:nvGrpSpPr>
        <p:grpSpPr>
          <a:xfrm>
            <a:off x="3926082" y="3594699"/>
            <a:ext cx="1746504" cy="521208"/>
            <a:chOff x="2811776" y="3865016"/>
            <a:chExt cx="1918864" cy="5843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753BFF-7628-4A6D-A7E6-986D31ADDA77}"/>
                </a:ext>
              </a:extLst>
            </p:cNvPr>
            <p:cNvSpPr/>
            <p:nvPr/>
          </p:nvSpPr>
          <p:spPr>
            <a:xfrm>
              <a:off x="2811776" y="3865016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2A88F4-D337-4F96-BB51-70AF8B8FC930}"/>
                </a:ext>
              </a:extLst>
            </p:cNvPr>
            <p:cNvSpPr txBox="1"/>
            <p:nvPr/>
          </p:nvSpPr>
          <p:spPr>
            <a:xfrm>
              <a:off x="2811776" y="3865016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P.1.2.1 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Project Controls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Wayne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Steffey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37970-F9E7-4EA1-BDFF-C2295D2D9E63}"/>
              </a:ext>
            </a:extLst>
          </p:cNvPr>
          <p:cNvGrpSpPr/>
          <p:nvPr/>
        </p:nvGrpSpPr>
        <p:grpSpPr>
          <a:xfrm>
            <a:off x="3923195" y="4230320"/>
            <a:ext cx="1746504" cy="521208"/>
            <a:chOff x="2782008" y="4580251"/>
            <a:chExt cx="1918864" cy="58433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9D298A-A072-4FA7-B2E1-7764EEF99E71}"/>
                </a:ext>
              </a:extLst>
            </p:cNvPr>
            <p:cNvSpPr/>
            <p:nvPr/>
          </p:nvSpPr>
          <p:spPr>
            <a:xfrm>
              <a:off x="2782008" y="4580251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50027F-A5A7-4ADA-BC1F-6E1BF5F0CE69}"/>
                </a:ext>
              </a:extLst>
            </p:cNvPr>
            <p:cNvSpPr txBox="1"/>
            <p:nvPr/>
          </p:nvSpPr>
          <p:spPr>
            <a:xfrm>
              <a:off x="2782008" y="4580251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P.1.2.2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Finance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Lindsey Hicks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7C2E188-F5B9-4086-BB38-E8E4112E79A9}"/>
              </a:ext>
            </a:extLst>
          </p:cNvPr>
          <p:cNvGrpSpPr/>
          <p:nvPr/>
        </p:nvGrpSpPr>
        <p:grpSpPr>
          <a:xfrm>
            <a:off x="3923195" y="4871824"/>
            <a:ext cx="1746504" cy="521208"/>
            <a:chOff x="2728414" y="5293530"/>
            <a:chExt cx="1918864" cy="58433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063FB2-87DC-48A8-A60D-2592FFE43F8E}"/>
                </a:ext>
              </a:extLst>
            </p:cNvPr>
            <p:cNvSpPr/>
            <p:nvPr/>
          </p:nvSpPr>
          <p:spPr>
            <a:xfrm>
              <a:off x="2728414" y="5293530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255DFEB-5625-41CA-851F-319A2736D8AB}"/>
                </a:ext>
              </a:extLst>
            </p:cNvPr>
            <p:cNvSpPr txBox="1"/>
            <p:nvPr/>
          </p:nvSpPr>
          <p:spPr>
            <a:xfrm>
              <a:off x="2728414" y="5293530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P.1.2.3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Procurement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Marcus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Camfield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513152F-473B-4AAB-9EB7-B01C067EE296}"/>
              </a:ext>
            </a:extLst>
          </p:cNvPr>
          <p:cNvGrpSpPr/>
          <p:nvPr/>
        </p:nvGrpSpPr>
        <p:grpSpPr>
          <a:xfrm>
            <a:off x="3911745" y="5510386"/>
            <a:ext cx="1746504" cy="521208"/>
            <a:chOff x="2735293" y="5999344"/>
            <a:chExt cx="1918864" cy="58433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9B3A2C-1830-4D11-8492-C28A13181597}"/>
                </a:ext>
              </a:extLst>
            </p:cNvPr>
            <p:cNvSpPr/>
            <p:nvPr/>
          </p:nvSpPr>
          <p:spPr>
            <a:xfrm>
              <a:off x="2735293" y="5999344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090FCF-BB0A-4AA1-9E9E-B8B01EC1BFF9}"/>
                </a:ext>
              </a:extLst>
            </p:cNvPr>
            <p:cNvSpPr txBox="1"/>
            <p:nvPr/>
          </p:nvSpPr>
          <p:spPr>
            <a:xfrm>
              <a:off x="2735293" y="5999344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P.1.2.4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Human Resources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50A8030-D49B-4955-8700-0B39B8FBD895}"/>
              </a:ext>
            </a:extLst>
          </p:cNvPr>
          <p:cNvGrpSpPr/>
          <p:nvPr/>
        </p:nvGrpSpPr>
        <p:grpSpPr>
          <a:xfrm>
            <a:off x="6172414" y="3594699"/>
            <a:ext cx="1746504" cy="521208"/>
            <a:chOff x="4925737" y="3861923"/>
            <a:chExt cx="1918864" cy="5843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E0612E-BFDA-43DD-A4DA-264563CD615F}"/>
                </a:ext>
              </a:extLst>
            </p:cNvPr>
            <p:cNvSpPr/>
            <p:nvPr/>
          </p:nvSpPr>
          <p:spPr>
            <a:xfrm>
              <a:off x="4925737" y="3861923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D61CF6-BD6A-4B07-A80A-0E445A40CC17}"/>
                </a:ext>
              </a:extLst>
            </p:cNvPr>
            <p:cNvSpPr txBox="1"/>
            <p:nvPr/>
          </p:nvSpPr>
          <p:spPr>
            <a:xfrm>
              <a:off x="4925737" y="3861923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P.1.2.5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Communications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Amy Keller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52D6CF4-A95E-4810-B7DF-1DCFF3ABC715}"/>
              </a:ext>
            </a:extLst>
          </p:cNvPr>
          <p:cNvGrpSpPr/>
          <p:nvPr/>
        </p:nvGrpSpPr>
        <p:grpSpPr>
          <a:xfrm>
            <a:off x="6170971" y="4233261"/>
            <a:ext cx="1746504" cy="521208"/>
            <a:chOff x="4934940" y="4581214"/>
            <a:chExt cx="1918864" cy="58433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8D3467-97E4-4309-96AF-EA41DD1ED188}"/>
                </a:ext>
              </a:extLst>
            </p:cNvPr>
            <p:cNvSpPr/>
            <p:nvPr/>
          </p:nvSpPr>
          <p:spPr>
            <a:xfrm>
              <a:off x="4934940" y="4581214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16DE3B-F49B-4A97-9355-BD1646C38B92}"/>
                </a:ext>
              </a:extLst>
            </p:cNvPr>
            <p:cNvSpPr txBox="1"/>
            <p:nvPr/>
          </p:nvSpPr>
          <p:spPr>
            <a:xfrm>
              <a:off x="4934940" y="4581214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P.1.2.6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Systems Engineering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Mark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Champion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78F1F6-29CC-474E-A1E6-14C6E8C4A277}"/>
              </a:ext>
            </a:extLst>
          </p:cNvPr>
          <p:cNvGrpSpPr/>
          <p:nvPr/>
        </p:nvGrpSpPr>
        <p:grpSpPr>
          <a:xfrm>
            <a:off x="6170971" y="4871823"/>
            <a:ext cx="1746504" cy="521208"/>
            <a:chOff x="4958583" y="5296251"/>
            <a:chExt cx="1918864" cy="58433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5C092B-2E32-47C8-A483-24513CF6FE71}"/>
                </a:ext>
              </a:extLst>
            </p:cNvPr>
            <p:cNvSpPr/>
            <p:nvPr/>
          </p:nvSpPr>
          <p:spPr>
            <a:xfrm>
              <a:off x="4958583" y="5296251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3F6EFE-5BD5-4AEE-816B-727AB13B38F1}"/>
                </a:ext>
              </a:extLst>
            </p:cNvPr>
            <p:cNvSpPr txBox="1"/>
            <p:nvPr/>
          </p:nvSpPr>
          <p:spPr>
            <a:xfrm>
              <a:off x="4958583" y="5296251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P.1.2.7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Technical Director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Sang-Ho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Kim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480618-9671-4335-8895-CD0A72D211C0}"/>
              </a:ext>
            </a:extLst>
          </p:cNvPr>
          <p:cNvGrpSpPr/>
          <p:nvPr/>
        </p:nvGrpSpPr>
        <p:grpSpPr>
          <a:xfrm>
            <a:off x="6170971" y="5510386"/>
            <a:ext cx="1746504" cy="521208"/>
            <a:chOff x="4974359" y="5992450"/>
            <a:chExt cx="1918864" cy="5843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9A764C-CEC8-45DB-9C89-E72746ECB0AB}"/>
                </a:ext>
              </a:extLst>
            </p:cNvPr>
            <p:cNvSpPr/>
            <p:nvPr/>
          </p:nvSpPr>
          <p:spPr>
            <a:xfrm>
              <a:off x="4974359" y="5992450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DCC90D-04B7-4DF5-9ED7-E8020518FC6F}"/>
                </a:ext>
              </a:extLst>
            </p:cNvPr>
            <p:cNvSpPr txBox="1"/>
            <p:nvPr/>
          </p:nvSpPr>
          <p:spPr>
            <a:xfrm>
              <a:off x="4974359" y="5992450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P.1.2.8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Installation Coordinator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John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Kristy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E29B39A-9FFE-463A-9B06-5B1A2B76A207}"/>
              </a:ext>
            </a:extLst>
          </p:cNvPr>
          <p:cNvSpPr txBox="1"/>
          <p:nvPr/>
        </p:nvSpPr>
        <p:spPr>
          <a:xfrm>
            <a:off x="8244614" y="2691750"/>
            <a:ext cx="1918865" cy="67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b" anchorCtr="0">
            <a:noAutofit/>
          </a:bodyPr>
          <a:lstStyle/>
          <a:p>
            <a:pPr marL="0" marR="0" lvl="0" indent="0" algn="ctr" defTabSz="533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  <a:t>P.1.3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Environmental,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Safety &amp; Health– Quality</a:t>
            </a:r>
          </a:p>
          <a:p>
            <a:pPr marL="0" marR="0" lvl="0" indent="0" algn="ctr" defTabSz="533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E5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 McKenzie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7D9431-8EBC-46BA-9676-3E20E0139648}"/>
              </a:ext>
            </a:extLst>
          </p:cNvPr>
          <p:cNvGrpSpPr/>
          <p:nvPr/>
        </p:nvGrpSpPr>
        <p:grpSpPr>
          <a:xfrm>
            <a:off x="8418746" y="3594699"/>
            <a:ext cx="1744733" cy="523930"/>
            <a:chOff x="7481132" y="3740013"/>
            <a:chExt cx="1918864" cy="5843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DF695D-E6FE-4641-97A3-5D0A55123E2A}"/>
                </a:ext>
              </a:extLst>
            </p:cNvPr>
            <p:cNvSpPr/>
            <p:nvPr/>
          </p:nvSpPr>
          <p:spPr>
            <a:xfrm>
              <a:off x="7481132" y="3740013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5732E7-3E3B-4A71-A4A8-5277E36F5696}"/>
                </a:ext>
              </a:extLst>
            </p:cNvPr>
            <p:cNvSpPr txBox="1"/>
            <p:nvPr/>
          </p:nvSpPr>
          <p:spPr>
            <a:xfrm>
              <a:off x="7481132" y="3740013"/>
              <a:ext cx="1918864" cy="5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P.1.3.1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Environmental, Safety &amp; Health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Jim Goodpasture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1255959-6796-4B51-AD76-A87A3B7D9F3C}"/>
              </a:ext>
            </a:extLst>
          </p:cNvPr>
          <p:cNvGrpSpPr/>
          <p:nvPr/>
        </p:nvGrpSpPr>
        <p:grpSpPr>
          <a:xfrm>
            <a:off x="8418746" y="4230320"/>
            <a:ext cx="1746504" cy="521208"/>
            <a:chOff x="7338650" y="3985791"/>
            <a:chExt cx="1746504" cy="5212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1930D8-3BEB-4539-84E7-4F7A7C1467DC}"/>
                </a:ext>
              </a:extLst>
            </p:cNvPr>
            <p:cNvSpPr/>
            <p:nvPr/>
          </p:nvSpPr>
          <p:spPr>
            <a:xfrm>
              <a:off x="7338650" y="3985791"/>
              <a:ext cx="1746504" cy="521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892262-E718-439F-9580-E37D17796014}"/>
                </a:ext>
              </a:extLst>
            </p:cNvPr>
            <p:cNvSpPr txBox="1"/>
            <p:nvPr/>
          </p:nvSpPr>
          <p:spPr>
            <a:xfrm>
              <a:off x="7338650" y="3985791"/>
              <a:ext cx="1746504" cy="521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P.1.3.2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Quality</a:t>
              </a:r>
            </a:p>
            <a:p>
              <a:pPr marL="0" marR="0" lvl="0" indent="0" algn="ctr" defTabSz="4889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Bryan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Robertson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BDD6357-DFB2-4FB6-8BC5-90455F86C66F}"/>
              </a:ext>
            </a:extLst>
          </p:cNvPr>
          <p:cNvSpPr/>
          <p:nvPr/>
        </p:nvSpPr>
        <p:spPr>
          <a:xfrm>
            <a:off x="8085061" y="2436792"/>
            <a:ext cx="2412102" cy="291866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7993-3DCE-4F3B-A001-E524776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2144-C0B2-46BE-9E69-E9F84E6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Experienced QA Staff</a:t>
            </a:r>
          </a:p>
          <a:p>
            <a:r>
              <a:rPr lang="en-US" dirty="0"/>
              <a:t>Good QA Involvement</a:t>
            </a:r>
          </a:p>
          <a:p>
            <a:r>
              <a:rPr lang="en-US" dirty="0"/>
              <a:t>Working on improving the process</a:t>
            </a:r>
          </a:p>
          <a:p>
            <a:r>
              <a:rPr lang="en-US" dirty="0"/>
              <a:t>QA Process focus on being </a:t>
            </a:r>
            <a:r>
              <a:rPr lang="en-US" b="1" dirty="0"/>
              <a:t>preventive </a:t>
            </a:r>
            <a:r>
              <a:rPr lang="en-US" dirty="0"/>
              <a:t>– Identify and mitigate risk upfront</a:t>
            </a:r>
          </a:p>
        </p:txBody>
      </p:sp>
    </p:spTree>
    <p:extLst>
      <p:ext uri="{BB962C8B-B14F-4D97-AF65-F5344CB8AC3E}">
        <p14:creationId xmlns:p14="http://schemas.microsoft.com/office/powerpoint/2010/main" val="16900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194539"/>
            <a:ext cx="11604719" cy="1643527"/>
          </a:xfrm>
        </p:spPr>
        <p:txBody>
          <a:bodyPr/>
          <a:lstStyle/>
          <a:p>
            <a:r>
              <a:rPr lang="en-US" dirty="0"/>
              <a:t>PPU ESH&amp;Q Organization</a:t>
            </a:r>
            <a:br>
              <a:rPr lang="en-US" dirty="0"/>
            </a:br>
            <a:r>
              <a:rPr lang="en-US" sz="2400" dirty="0"/>
              <a:t>PPU S&amp;H personnel sub-set of SNS </a:t>
            </a:r>
            <a:br>
              <a:rPr lang="en-US" sz="2400" dirty="0"/>
            </a:br>
            <a:r>
              <a:rPr lang="en-US" sz="2400" dirty="0"/>
              <a:t>Accelerator Organization</a:t>
            </a:r>
            <a:br>
              <a:rPr lang="en-US" dirty="0"/>
            </a:b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778B5A-7BCB-48E0-A4AC-DAA7A694F3A3}"/>
              </a:ext>
            </a:extLst>
          </p:cNvPr>
          <p:cNvGrpSpPr/>
          <p:nvPr/>
        </p:nvGrpSpPr>
        <p:grpSpPr>
          <a:xfrm>
            <a:off x="855770" y="1658376"/>
            <a:ext cx="5148175" cy="4128731"/>
            <a:chOff x="8244614" y="2691750"/>
            <a:chExt cx="1920636" cy="205977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2C658E-1AB4-4978-A1EE-51B5C0AEDBA7}"/>
                </a:ext>
              </a:extLst>
            </p:cNvPr>
            <p:cNvSpPr/>
            <p:nvPr/>
          </p:nvSpPr>
          <p:spPr>
            <a:xfrm>
              <a:off x="8244614" y="2691751"/>
              <a:ext cx="1918865" cy="675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110" name="Connector: Elbow 109">
              <a:extLst>
                <a:ext uri="{FF2B5EF4-FFF2-40B4-BE49-F238E27FC236}">
                  <a16:creationId xmlns:a16="http://schemas.microsoft.com/office/drawing/2014/main" id="{A81DBA20-6207-4D90-BED4-00A509FC599A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rot="16200000" flipH="1">
              <a:off x="7793084" y="3865262"/>
              <a:ext cx="1118530" cy="132793"/>
            </a:xfrm>
            <a:prstGeom prst="bentConnector2">
              <a:avLst/>
            </a:prstGeom>
            <a:ln w="1270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078F44C-D41E-4B7C-94C4-2460B0FB139B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8285952" y="3855303"/>
              <a:ext cx="132794" cy="13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29B39A-9FFE-463A-9B06-5B1A2B76A207}"/>
                </a:ext>
              </a:extLst>
            </p:cNvPr>
            <p:cNvSpPr txBox="1"/>
            <p:nvPr/>
          </p:nvSpPr>
          <p:spPr>
            <a:xfrm>
              <a:off x="8244614" y="2691750"/>
              <a:ext cx="1918865" cy="675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b" anchorCtr="0">
              <a:noAutofit/>
            </a:bodyPr>
            <a:lstStyle/>
            <a:p>
              <a:pPr marL="0" marR="0" lvl="0" indent="0" algn="ctr" defTabSz="533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P.1.3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Environmental, 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Safety &amp; Health– Quality</a:t>
              </a:r>
            </a:p>
            <a:p>
              <a:pPr marL="0" marR="0" lvl="0" indent="0" algn="ctr" defTabSz="533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E59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Sam McKenzie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7D9431-8EBC-46BA-9676-3E20E0139648}"/>
                </a:ext>
              </a:extLst>
            </p:cNvPr>
            <p:cNvGrpSpPr/>
            <p:nvPr/>
          </p:nvGrpSpPr>
          <p:grpSpPr>
            <a:xfrm>
              <a:off x="8418746" y="3594699"/>
              <a:ext cx="1744733" cy="523930"/>
              <a:chOff x="7481132" y="3740013"/>
              <a:chExt cx="1918864" cy="5843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8DF695D-E6FE-4641-97A3-5D0A55123E2A}"/>
                  </a:ext>
                </a:extLst>
              </p:cNvPr>
              <p:cNvSpPr/>
              <p:nvPr/>
            </p:nvSpPr>
            <p:spPr>
              <a:xfrm>
                <a:off x="7481132" y="3740013"/>
                <a:ext cx="1918864" cy="5843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5732E7-3E3B-4A71-A4A8-5277E36F5696}"/>
                  </a:ext>
                </a:extLst>
              </p:cNvPr>
              <p:cNvSpPr txBox="1"/>
              <p:nvPr/>
            </p:nvSpPr>
            <p:spPr>
              <a:xfrm>
                <a:off x="7481132" y="3740013"/>
                <a:ext cx="1918864" cy="584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Calibri" panose="020F0502020204030204" pitchFamily="34" charset="0"/>
                  </a:rPr>
                  <a:t>P.1.3.1</a:t>
                </a:r>
                <a:b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Environmental, Safety &amp; Health</a:t>
                </a:r>
              </a:p>
              <a:p>
                <a:pPr marL="0" marR="0" lvl="0" indent="0" algn="ctr" defTabSz="488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Jim Goodpasture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1255959-6796-4B51-AD76-A87A3B7D9F3C}"/>
                </a:ext>
              </a:extLst>
            </p:cNvPr>
            <p:cNvGrpSpPr/>
            <p:nvPr/>
          </p:nvGrpSpPr>
          <p:grpSpPr>
            <a:xfrm>
              <a:off x="8418746" y="4230320"/>
              <a:ext cx="1746504" cy="521208"/>
              <a:chOff x="7338650" y="3985791"/>
              <a:chExt cx="1746504" cy="52120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1930D8-3BEB-4539-84E7-4F7A7C1467DC}"/>
                  </a:ext>
                </a:extLst>
              </p:cNvPr>
              <p:cNvSpPr/>
              <p:nvPr/>
            </p:nvSpPr>
            <p:spPr>
              <a:xfrm>
                <a:off x="7338650" y="3985791"/>
                <a:ext cx="1746504" cy="521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892262-E718-439F-9580-E37D17796014}"/>
                  </a:ext>
                </a:extLst>
              </p:cNvPr>
              <p:cNvSpPr txBox="1"/>
              <p:nvPr/>
            </p:nvSpPr>
            <p:spPr>
              <a:xfrm>
                <a:off x="7338650" y="3985791"/>
                <a:ext cx="1746504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marR="0" lvl="0" indent="0" algn="ctr" defTabSz="48895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Calibri" panose="020F0502020204030204" pitchFamily="34" charset="0"/>
                  </a:rPr>
                  <a:t>P.1.3.2</a:t>
                </a:r>
                <a:b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Quality</a:t>
                </a:r>
              </a:p>
              <a:p>
                <a:pPr marL="0" marR="0" lvl="0" indent="0" algn="ctr" defTabSz="4889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E59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Bryan Robertson</a:t>
                </a:r>
              </a:p>
            </p:txBody>
          </p:sp>
        </p:grp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2CC0C4-1997-4F5C-9F4B-CEA9351E3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54518"/>
              </p:ext>
            </p:extLst>
          </p:nvPr>
        </p:nvGraphicFramePr>
        <p:xfrm>
          <a:off x="6795655" y="564847"/>
          <a:ext cx="3116364" cy="599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721">
                  <a:extLst>
                    <a:ext uri="{9D8B030D-6E8A-4147-A177-3AD203B41FA5}">
                      <a16:colId xmlns:a16="http://schemas.microsoft.com/office/drawing/2014/main" val="956530063"/>
                    </a:ext>
                  </a:extLst>
                </a:gridCol>
                <a:gridCol w="1831643">
                  <a:extLst>
                    <a:ext uri="{9D8B030D-6E8A-4147-A177-3AD203B41FA5}">
                      <a16:colId xmlns:a16="http://schemas.microsoft.com/office/drawing/2014/main" val="2690388140"/>
                    </a:ext>
                  </a:extLst>
                </a:gridCol>
              </a:tblGrid>
              <a:tr h="51193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ESH&amp;Q – 50114226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 Griffis, Leader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2080"/>
                  </a:ext>
                </a:extLst>
              </a:tr>
              <a:tr h="19938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ESH&amp;Q</a:t>
                      </a:r>
                    </a:p>
                  </a:txBody>
                  <a:tcPr marT="18288" marB="1828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11175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McKenzie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 Leader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52357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Platfoot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Accelerator Safety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53674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 Freeman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Accelerator Safety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98726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 Balanky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and Health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507349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L. Fagan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and Health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54391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Goodpasture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and Health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64128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Rowland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and Health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27109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 Graben-Galyon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59234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Robertson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00583"/>
                  </a:ext>
                </a:extLst>
              </a:tr>
              <a:tr h="355660">
                <a:tc>
                  <a:txBody>
                    <a:bodyPr/>
                    <a:lstStyle/>
                    <a:p>
                      <a:pPr marL="0" indent="0">
                        <a:lnSpc>
                          <a:spcPts val="1200"/>
                        </a:lnSpc>
                        <a:buNone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White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00"/>
                        </a:lnSpc>
                        <a:buNone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SNS Training Coordinator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21851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 Jessie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Waste Management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98716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37244"/>
                  </a:ext>
                </a:extLst>
              </a:tr>
              <a:tr h="19938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Radiological Control</a:t>
                      </a:r>
                    </a:p>
                  </a:txBody>
                  <a:tcPr marT="18288" marB="1828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9185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Stephens Jr.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 Leader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200411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Davis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Supervisor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89966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 Elam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Radiation Safety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67080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Schwahn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Radiation Safety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043567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Aperans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12874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 Barrera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20643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 Craft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22539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R. Davis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22544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Eubanks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21774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Kuebel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29014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D. Smith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2509"/>
                  </a:ext>
                </a:extLst>
              </a:tr>
              <a:tr h="1993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J.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Treen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Staff</a:t>
                      </a:r>
                    </a:p>
                  </a:txBody>
                  <a:tcPr marT="18288" marB="1828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347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40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149595" y="5546215"/>
            <a:ext cx="5086969" cy="33832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0000"/>
                  <a:lumOff val="80000"/>
                  <a:alpha val="39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PPU ESH&amp;Q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25116" y="5861787"/>
            <a:ext cx="5300158" cy="72157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76213" indent="-176213" defTabSz="91440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Staff and contractors follows ORNL current ISM/SBMS policies. No additional procedure development is required</a:t>
            </a:r>
          </a:p>
          <a:p>
            <a:pPr defTabSz="914400">
              <a:defRPr/>
            </a:pPr>
            <a:endParaRPr lang="en-US" sz="20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AD1AEF-CEF1-4737-99B4-18A50A3B9547}"/>
              </a:ext>
            </a:extLst>
          </p:cNvPr>
          <p:cNvSpPr/>
          <p:nvPr/>
        </p:nvSpPr>
        <p:spPr>
          <a:xfrm>
            <a:off x="6212481" y="3801935"/>
            <a:ext cx="5611597" cy="33832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0000"/>
                  <a:lumOff val="80000"/>
                  <a:alpha val="39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ORNL Standard Based Management System (SBMS)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443D9C-0D3D-4CA5-AAAA-1BB828D46A7D}"/>
              </a:ext>
            </a:extLst>
          </p:cNvPr>
          <p:cNvSpPr/>
          <p:nvPr/>
        </p:nvSpPr>
        <p:spPr>
          <a:xfrm>
            <a:off x="6462440" y="4137687"/>
            <a:ext cx="5729560" cy="10058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76213" indent="-176213" defTabSz="91440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Translates external and internal requirements into laboratory-wide policies and procedures to assist staff in achieving the laboratory’s mission in a safe and compliant manner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D23C45-1D17-4938-8367-C096768587DB}"/>
              </a:ext>
            </a:extLst>
          </p:cNvPr>
          <p:cNvSpPr/>
          <p:nvPr/>
        </p:nvSpPr>
        <p:spPr>
          <a:xfrm>
            <a:off x="5258481" y="870268"/>
            <a:ext cx="4791080" cy="337194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0000"/>
                  <a:lumOff val="80000"/>
                  <a:alpha val="39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ORNL Safety Management System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75FF9D-CBAD-4BB0-A94B-A06D1D415455}"/>
              </a:ext>
            </a:extLst>
          </p:cNvPr>
          <p:cNvSpPr/>
          <p:nvPr/>
        </p:nvSpPr>
        <p:spPr>
          <a:xfrm>
            <a:off x="5566776" y="1293776"/>
            <a:ext cx="6483974" cy="61922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76213" indent="-176213" defTabSz="91440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defined by the DOE Integrated Safety Management System (ISMS)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566D23-2747-4F80-8F62-1EE167087407}"/>
              </a:ext>
            </a:extLst>
          </p:cNvPr>
          <p:cNvSpPr/>
          <p:nvPr/>
        </p:nvSpPr>
        <p:spPr>
          <a:xfrm>
            <a:off x="6025794" y="2092182"/>
            <a:ext cx="5798284" cy="33832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0000"/>
                  <a:lumOff val="80000"/>
                  <a:alpha val="39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10 CFR 851, Worker Safety and Health Program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367E22-7B1A-4CE3-B9D4-8449202A13D3}"/>
              </a:ext>
            </a:extLst>
          </p:cNvPr>
          <p:cNvSpPr/>
          <p:nvPr/>
        </p:nvSpPr>
        <p:spPr>
          <a:xfrm>
            <a:off x="6446552" y="2551449"/>
            <a:ext cx="5604198" cy="10058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L="176213" indent="-176213" defTabSz="91440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Regulatory </a:t>
            </a:r>
            <a:r>
              <a:rPr lang="en-US" sz="20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flowdown</a:t>
            </a: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 </a:t>
            </a:r>
          </a:p>
          <a:p>
            <a:pPr marL="176213" indent="-176213" defTabSz="914400"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Establishes the worker safety and health </a:t>
            </a:r>
            <a:b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</a:br>
            <a:r>
              <a:rPr lang="en-US" sz="20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requirements for contractor activities at DOE sites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719B29C-1CD1-499E-8B8E-2E13C000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en-US" b="1" dirty="0"/>
              <a:t>PPU ESH&amp;Q Requirements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06FF0-29A1-44E9-A8BB-95C8AE31F924}"/>
              </a:ext>
            </a:extLst>
          </p:cNvPr>
          <p:cNvGrpSpPr/>
          <p:nvPr/>
        </p:nvGrpSpPr>
        <p:grpSpPr>
          <a:xfrm>
            <a:off x="445010" y="1098823"/>
            <a:ext cx="5848360" cy="4481706"/>
            <a:chOff x="2472335" y="855437"/>
            <a:chExt cx="5848360" cy="4481706"/>
          </a:xfrm>
        </p:grpSpPr>
        <p:sp>
          <p:nvSpPr>
            <p:cNvPr id="41" name="TextBox 40"/>
            <p:cNvSpPr txBox="1"/>
            <p:nvPr/>
          </p:nvSpPr>
          <p:spPr>
            <a:xfrm>
              <a:off x="5010261" y="2983378"/>
              <a:ext cx="19011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Work </a:t>
              </a:r>
            </a:p>
            <a:p>
              <a:pPr algn="ctr"/>
              <a:r>
                <a:rPr lang="en-US" sz="2800" b="1" dirty="0"/>
                <a:t>Safely!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E48A5A-3E3D-48C0-A49C-10ECBCE98EF9}"/>
                </a:ext>
              </a:extLst>
            </p:cNvPr>
            <p:cNvGrpSpPr/>
            <p:nvPr/>
          </p:nvGrpSpPr>
          <p:grpSpPr>
            <a:xfrm rot="2097242">
              <a:off x="2852956" y="855437"/>
              <a:ext cx="5467739" cy="4481706"/>
              <a:chOff x="2684514" y="1228416"/>
              <a:chExt cx="5467739" cy="4481706"/>
            </a:xfrm>
          </p:grpSpPr>
          <p:sp>
            <p:nvSpPr>
              <p:cNvPr id="39" name="TextBox 38"/>
              <p:cNvSpPr txBox="1"/>
              <p:nvPr/>
            </p:nvSpPr>
            <p:spPr>
              <a:xfrm rot="16200000">
                <a:off x="3927097" y="2953621"/>
                <a:ext cx="1935110" cy="89127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You can edit this text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2979132-F3E6-4BD8-8BAD-BDE4EAACA8F9}"/>
                  </a:ext>
                </a:extLst>
              </p:cNvPr>
              <p:cNvSpPr/>
              <p:nvPr/>
            </p:nvSpPr>
            <p:spPr>
              <a:xfrm rot="2571407">
                <a:off x="5074114" y="1228416"/>
                <a:ext cx="2708212" cy="1820177"/>
              </a:xfrm>
              <a:custGeom>
                <a:avLst/>
                <a:gdLst>
                  <a:gd name="connsiteX0" fmla="*/ 524310 w 2708212"/>
                  <a:gd name="connsiteY0" fmla="*/ 711132 h 1820177"/>
                  <a:gd name="connsiteX1" fmla="*/ 1801496 w 2708212"/>
                  <a:gd name="connsiteY1" fmla="*/ 171655 h 1820177"/>
                  <a:gd name="connsiteX2" fmla="*/ 1956076 w 2708212"/>
                  <a:gd name="connsiteY2" fmla="*/ 169903 h 1820177"/>
                  <a:gd name="connsiteX3" fmla="*/ 1962577 w 2708212"/>
                  <a:gd name="connsiteY3" fmla="*/ 0 h 1820177"/>
                  <a:gd name="connsiteX4" fmla="*/ 2708212 w 2708212"/>
                  <a:gd name="connsiteY4" fmla="*/ 649854 h 1820177"/>
                  <a:gd name="connsiteX5" fmla="*/ 1915097 w 2708212"/>
                  <a:gd name="connsiteY5" fmla="*/ 1240828 h 1820177"/>
                  <a:gd name="connsiteX6" fmla="*/ 1920370 w 2708212"/>
                  <a:gd name="connsiteY6" fmla="*/ 1103032 h 1820177"/>
                  <a:gd name="connsiteX7" fmla="*/ 1763060 w 2708212"/>
                  <a:gd name="connsiteY7" fmla="*/ 1111026 h 1820177"/>
                  <a:gd name="connsiteX8" fmla="*/ 874971 w 2708212"/>
                  <a:gd name="connsiteY8" fmla="*/ 1820177 h 1820177"/>
                  <a:gd name="connsiteX9" fmla="*/ 0 w 2708212"/>
                  <a:gd name="connsiteY9" fmla="*/ 1497052 h 1820177"/>
                  <a:gd name="connsiteX10" fmla="*/ 524310 w 2708212"/>
                  <a:gd name="connsiteY10" fmla="*/ 711132 h 18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8212" h="1820177">
                    <a:moveTo>
                      <a:pt x="524310" y="711132"/>
                    </a:moveTo>
                    <a:cubicBezTo>
                      <a:pt x="867984" y="392552"/>
                      <a:pt x="1317846" y="196416"/>
                      <a:pt x="1801496" y="171655"/>
                    </a:cubicBezTo>
                    <a:lnTo>
                      <a:pt x="1956076" y="169903"/>
                    </a:lnTo>
                    <a:lnTo>
                      <a:pt x="1962577" y="0"/>
                    </a:lnTo>
                    <a:lnTo>
                      <a:pt x="2708212" y="649854"/>
                    </a:lnTo>
                    <a:lnTo>
                      <a:pt x="1915097" y="1240828"/>
                    </a:lnTo>
                    <a:lnTo>
                      <a:pt x="1920370" y="1103032"/>
                    </a:lnTo>
                    <a:lnTo>
                      <a:pt x="1763060" y="1111026"/>
                    </a:lnTo>
                    <a:cubicBezTo>
                      <a:pt x="1363128" y="1163403"/>
                      <a:pt x="1017954" y="1432999"/>
                      <a:pt x="874971" y="1820177"/>
                    </a:cubicBezTo>
                    <a:lnTo>
                      <a:pt x="0" y="1497052"/>
                    </a:lnTo>
                    <a:cubicBezTo>
                      <a:pt x="113273" y="1190325"/>
                      <a:pt x="295194" y="923519"/>
                      <a:pt x="524310" y="711132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2">
                      <a:lumMod val="60000"/>
                      <a:lumOff val="40000"/>
                    </a:schemeClr>
                  </a:gs>
                  <a:gs pos="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8C13AE9-FD10-4A24-9AA0-DD66F7A01760}"/>
                  </a:ext>
                </a:extLst>
              </p:cNvPr>
              <p:cNvSpPr/>
              <p:nvPr/>
            </p:nvSpPr>
            <p:spPr>
              <a:xfrm rot="6878491">
                <a:off x="5895963" y="2812017"/>
                <a:ext cx="2854371" cy="1658208"/>
              </a:xfrm>
              <a:custGeom>
                <a:avLst/>
                <a:gdLst>
                  <a:gd name="connsiteX0" fmla="*/ 0 w 2854371"/>
                  <a:gd name="connsiteY0" fmla="*/ 1264157 h 1658208"/>
                  <a:gd name="connsiteX1" fmla="*/ 80275 w 2854371"/>
                  <a:gd name="connsiteY1" fmla="*/ 1113751 h 1658208"/>
                  <a:gd name="connsiteX2" fmla="*/ 2223859 w 2854371"/>
                  <a:gd name="connsiteY2" fmla="*/ 159689 h 1658208"/>
                  <a:gd name="connsiteX3" fmla="*/ 2282941 w 2854371"/>
                  <a:gd name="connsiteY3" fmla="*/ 174545 h 1658208"/>
                  <a:gd name="connsiteX4" fmla="*/ 2347462 w 2854371"/>
                  <a:gd name="connsiteY4" fmla="*/ 0 h 1658208"/>
                  <a:gd name="connsiteX5" fmla="*/ 2854371 w 2854371"/>
                  <a:gd name="connsiteY5" fmla="*/ 849308 h 1658208"/>
                  <a:gd name="connsiteX6" fmla="*/ 2150901 w 2854371"/>
                  <a:gd name="connsiteY6" fmla="*/ 1085989 h 1658208"/>
                  <a:gd name="connsiteX7" fmla="*/ 2142576 w 2854371"/>
                  <a:gd name="connsiteY7" fmla="*/ 1113402 h 1658208"/>
                  <a:gd name="connsiteX8" fmla="*/ 2100711 w 2854371"/>
                  <a:gd name="connsiteY8" fmla="*/ 1102875 h 1658208"/>
                  <a:gd name="connsiteX9" fmla="*/ 1916926 w 2854371"/>
                  <a:gd name="connsiteY9" fmla="*/ 1164709 h 1658208"/>
                  <a:gd name="connsiteX10" fmla="*/ 1950439 w 2854371"/>
                  <a:gd name="connsiteY10" fmla="*/ 1074047 h 1658208"/>
                  <a:gd name="connsiteX11" fmla="*/ 1935435 w 2854371"/>
                  <a:gd name="connsiteY11" fmla="*/ 1071791 h 1658208"/>
                  <a:gd name="connsiteX12" fmla="*/ 886726 w 2854371"/>
                  <a:gd name="connsiteY12" fmla="*/ 1608609 h 1658208"/>
                  <a:gd name="connsiteX13" fmla="*/ 863473 w 2854371"/>
                  <a:gd name="connsiteY13" fmla="*/ 1658208 h 1658208"/>
                  <a:gd name="connsiteX14" fmla="*/ 610619 w 2854371"/>
                  <a:gd name="connsiteY14" fmla="*/ 901438 h 165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4371" h="1658208">
                    <a:moveTo>
                      <a:pt x="0" y="1264157"/>
                    </a:moveTo>
                    <a:lnTo>
                      <a:pt x="80275" y="1113751"/>
                    </a:lnTo>
                    <a:cubicBezTo>
                      <a:pt x="515922" y="379799"/>
                      <a:pt x="1375301" y="-10185"/>
                      <a:pt x="2223859" y="159689"/>
                    </a:cubicBezTo>
                    <a:lnTo>
                      <a:pt x="2282941" y="174545"/>
                    </a:lnTo>
                    <a:lnTo>
                      <a:pt x="2347462" y="0"/>
                    </a:lnTo>
                    <a:lnTo>
                      <a:pt x="2854371" y="849308"/>
                    </a:lnTo>
                    <a:lnTo>
                      <a:pt x="2150901" y="1085989"/>
                    </a:lnTo>
                    <a:lnTo>
                      <a:pt x="2142576" y="1113402"/>
                    </a:lnTo>
                    <a:lnTo>
                      <a:pt x="2100711" y="1102875"/>
                    </a:lnTo>
                    <a:lnTo>
                      <a:pt x="1916926" y="1164709"/>
                    </a:lnTo>
                    <a:lnTo>
                      <a:pt x="1950439" y="1074047"/>
                    </a:lnTo>
                    <a:lnTo>
                      <a:pt x="1935435" y="1071791"/>
                    </a:lnTo>
                    <a:cubicBezTo>
                      <a:pt x="1512537" y="1028979"/>
                      <a:pt x="1100018" y="1239192"/>
                      <a:pt x="886726" y="1608609"/>
                    </a:cubicBezTo>
                    <a:lnTo>
                      <a:pt x="863473" y="1658208"/>
                    </a:lnTo>
                    <a:lnTo>
                      <a:pt x="610619" y="90143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2">
                      <a:lumMod val="60000"/>
                      <a:lumOff val="40000"/>
                    </a:schemeClr>
                  </a:gs>
                  <a:gs pos="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9DA3D71-3B70-40E8-A165-4375873685EC}"/>
                  </a:ext>
                </a:extLst>
              </p:cNvPr>
              <p:cNvSpPr/>
              <p:nvPr/>
            </p:nvSpPr>
            <p:spPr>
              <a:xfrm rot="11689663">
                <a:off x="4669489" y="3978996"/>
                <a:ext cx="2617404" cy="1731126"/>
              </a:xfrm>
              <a:custGeom>
                <a:avLst/>
                <a:gdLst>
                  <a:gd name="connsiteX0" fmla="*/ 717189 w 2617404"/>
                  <a:gd name="connsiteY0" fmla="*/ 1731126 h 1731126"/>
                  <a:gd name="connsiteX1" fmla="*/ 713024 w 2617404"/>
                  <a:gd name="connsiteY1" fmla="*/ 1729181 h 1731126"/>
                  <a:gd name="connsiteX2" fmla="*/ 718583 w 2617404"/>
                  <a:gd name="connsiteY2" fmla="*/ 1716654 h 1731126"/>
                  <a:gd name="connsiteX3" fmla="*/ 692989 w 2617404"/>
                  <a:gd name="connsiteY3" fmla="*/ 1703778 h 1731126"/>
                  <a:gd name="connsiteX4" fmla="*/ 579676 w 2617404"/>
                  <a:gd name="connsiteY4" fmla="*/ 970260 h 1731126"/>
                  <a:gd name="connsiteX5" fmla="*/ 0 w 2617404"/>
                  <a:gd name="connsiteY5" fmla="*/ 1192975 h 1731126"/>
                  <a:gd name="connsiteX6" fmla="*/ 57877 w 2617404"/>
                  <a:gd name="connsiteY6" fmla="*/ 1099699 h 1731126"/>
                  <a:gd name="connsiteX7" fmla="*/ 1764815 w 2617404"/>
                  <a:gd name="connsiteY7" fmla="*/ 203462 h 1731126"/>
                  <a:gd name="connsiteX8" fmla="*/ 1856751 w 2617404"/>
                  <a:gd name="connsiteY8" fmla="*/ 207956 h 1731126"/>
                  <a:gd name="connsiteX9" fmla="*/ 1861334 w 2617404"/>
                  <a:gd name="connsiteY9" fmla="*/ 0 h 1731126"/>
                  <a:gd name="connsiteX10" fmla="*/ 2617404 w 2617404"/>
                  <a:gd name="connsiteY10" fmla="*/ 637682 h 1731126"/>
                  <a:gd name="connsiteX11" fmla="*/ 1833973 w 2617404"/>
                  <a:gd name="connsiteY11" fmla="*/ 1241434 h 1731126"/>
                  <a:gd name="connsiteX12" fmla="*/ 1837183 w 2617404"/>
                  <a:gd name="connsiteY12" fmla="*/ 1095785 h 1731126"/>
                  <a:gd name="connsiteX13" fmla="*/ 1757211 w 2617404"/>
                  <a:gd name="connsiteY13" fmla="*/ 1091988 h 1731126"/>
                  <a:gd name="connsiteX14" fmla="*/ 717189 w 2617404"/>
                  <a:gd name="connsiteY14" fmla="*/ 1731126 h 173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7404" h="1731126">
                    <a:moveTo>
                      <a:pt x="717189" y="1731126"/>
                    </a:moveTo>
                    <a:lnTo>
                      <a:pt x="713024" y="1729181"/>
                    </a:lnTo>
                    <a:lnTo>
                      <a:pt x="718583" y="1716654"/>
                    </a:lnTo>
                    <a:lnTo>
                      <a:pt x="692989" y="1703778"/>
                    </a:lnTo>
                    <a:lnTo>
                      <a:pt x="579676" y="970260"/>
                    </a:lnTo>
                    <a:lnTo>
                      <a:pt x="0" y="1192975"/>
                    </a:lnTo>
                    <a:lnTo>
                      <a:pt x="57877" y="1099699"/>
                    </a:lnTo>
                    <a:cubicBezTo>
                      <a:pt x="437359" y="535203"/>
                      <a:pt x="1081208" y="198120"/>
                      <a:pt x="1764815" y="203462"/>
                    </a:cubicBezTo>
                    <a:lnTo>
                      <a:pt x="1856751" y="207956"/>
                    </a:lnTo>
                    <a:lnTo>
                      <a:pt x="1861334" y="0"/>
                    </a:lnTo>
                    <a:lnTo>
                      <a:pt x="2617404" y="637682"/>
                    </a:lnTo>
                    <a:lnTo>
                      <a:pt x="1833973" y="1241434"/>
                    </a:lnTo>
                    <a:lnTo>
                      <a:pt x="1837183" y="1095785"/>
                    </a:lnTo>
                    <a:lnTo>
                      <a:pt x="1757211" y="1091988"/>
                    </a:lnTo>
                    <a:cubicBezTo>
                      <a:pt x="1319218" y="1088955"/>
                      <a:pt x="910320" y="1333514"/>
                      <a:pt x="717189" y="1731126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2">
                      <a:lumMod val="60000"/>
                      <a:lumOff val="40000"/>
                    </a:schemeClr>
                  </a:gs>
                  <a:gs pos="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ED7D044-24A3-431F-88C1-95234E7EA394}"/>
                  </a:ext>
                </a:extLst>
              </p:cNvPr>
              <p:cNvSpPr/>
              <p:nvPr/>
            </p:nvSpPr>
            <p:spPr>
              <a:xfrm rot="16362966">
                <a:off x="3521360" y="3168235"/>
                <a:ext cx="2311895" cy="1767141"/>
              </a:xfrm>
              <a:custGeom>
                <a:avLst/>
                <a:gdLst>
                  <a:gd name="connsiteX0" fmla="*/ 781177 w 2311895"/>
                  <a:gd name="connsiteY0" fmla="*/ 1756776 h 1767141"/>
                  <a:gd name="connsiteX1" fmla="*/ 776548 w 2311895"/>
                  <a:gd name="connsiteY1" fmla="*/ 1767141 h 1767141"/>
                  <a:gd name="connsiteX2" fmla="*/ 759416 w 2311895"/>
                  <a:gd name="connsiteY2" fmla="*/ 1760814 h 1767141"/>
                  <a:gd name="connsiteX3" fmla="*/ 761710 w 2311895"/>
                  <a:gd name="connsiteY3" fmla="*/ 1752147 h 1767141"/>
                  <a:gd name="connsiteX4" fmla="*/ 2311895 w 2311895"/>
                  <a:gd name="connsiteY4" fmla="*/ 474546 h 1767141"/>
                  <a:gd name="connsiteX5" fmla="*/ 1664215 w 2311895"/>
                  <a:gd name="connsiteY5" fmla="*/ 1222069 h 1767141"/>
                  <a:gd name="connsiteX6" fmla="*/ 1625528 w 2311895"/>
                  <a:gd name="connsiteY6" fmla="*/ 1007293 h 1767141"/>
                  <a:gd name="connsiteX7" fmla="*/ 1633588 w 2311895"/>
                  <a:gd name="connsiteY7" fmla="*/ 1053954 h 1767141"/>
                  <a:gd name="connsiteX8" fmla="*/ 836890 w 2311895"/>
                  <a:gd name="connsiteY8" fmla="*/ 1632009 h 1767141"/>
                  <a:gd name="connsiteX9" fmla="*/ 833580 w 2311895"/>
                  <a:gd name="connsiteY9" fmla="*/ 1639425 h 1767141"/>
                  <a:gd name="connsiteX10" fmla="*/ 477508 w 2311895"/>
                  <a:gd name="connsiteY10" fmla="*/ 893176 h 1767141"/>
                  <a:gd name="connsiteX11" fmla="*/ 0 w 2311895"/>
                  <a:gd name="connsiteY11" fmla="*/ 1262816 h 1767141"/>
                  <a:gd name="connsiteX12" fmla="*/ 19497 w 2311895"/>
                  <a:gd name="connsiteY12" fmla="*/ 1218668 h 1767141"/>
                  <a:gd name="connsiteX13" fmla="*/ 1345186 w 2311895"/>
                  <a:gd name="connsiteY13" fmla="*/ 178903 h 1767141"/>
                  <a:gd name="connsiteX14" fmla="*/ 1471597 w 2311895"/>
                  <a:gd name="connsiteY14" fmla="*/ 152718 h 1767141"/>
                  <a:gd name="connsiteX15" fmla="*/ 1444089 w 2311895"/>
                  <a:gd name="connsiteY15" fmla="*/ 0 h 176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11895" h="1767141">
                    <a:moveTo>
                      <a:pt x="781177" y="1756776"/>
                    </a:moveTo>
                    <a:lnTo>
                      <a:pt x="776548" y="1767141"/>
                    </a:lnTo>
                    <a:lnTo>
                      <a:pt x="759416" y="1760814"/>
                    </a:lnTo>
                    <a:lnTo>
                      <a:pt x="761710" y="1752147"/>
                    </a:lnTo>
                    <a:close/>
                    <a:moveTo>
                      <a:pt x="2311895" y="474546"/>
                    </a:moveTo>
                    <a:lnTo>
                      <a:pt x="1664215" y="1222069"/>
                    </a:lnTo>
                    <a:lnTo>
                      <a:pt x="1625528" y="1007293"/>
                    </a:lnTo>
                    <a:lnTo>
                      <a:pt x="1633588" y="1053954"/>
                    </a:lnTo>
                    <a:cubicBezTo>
                      <a:pt x="1290183" y="1113272"/>
                      <a:pt x="997202" y="1328771"/>
                      <a:pt x="836890" y="1632009"/>
                    </a:cubicBezTo>
                    <a:lnTo>
                      <a:pt x="833580" y="1639425"/>
                    </a:lnTo>
                    <a:lnTo>
                      <a:pt x="477508" y="893176"/>
                    </a:lnTo>
                    <a:lnTo>
                      <a:pt x="0" y="1262816"/>
                    </a:lnTo>
                    <a:lnTo>
                      <a:pt x="19497" y="1218668"/>
                    </a:lnTo>
                    <a:cubicBezTo>
                      <a:pt x="289058" y="698442"/>
                      <a:pt x="772079" y="317631"/>
                      <a:pt x="1345186" y="178903"/>
                    </a:cubicBezTo>
                    <a:lnTo>
                      <a:pt x="1471597" y="152718"/>
                    </a:lnTo>
                    <a:lnTo>
                      <a:pt x="1444089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2">
                      <a:lumMod val="60000"/>
                      <a:lumOff val="40000"/>
                    </a:schemeClr>
                  </a:gs>
                  <a:gs pos="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9DE246B-C198-4C0E-9D55-D8EFA1A8879D}"/>
                  </a:ext>
                </a:extLst>
              </p:cNvPr>
              <p:cNvSpPr/>
              <p:nvPr/>
            </p:nvSpPr>
            <p:spPr>
              <a:xfrm rot="19925266">
                <a:off x="3508540" y="1657158"/>
                <a:ext cx="2666278" cy="1822051"/>
              </a:xfrm>
              <a:custGeom>
                <a:avLst/>
                <a:gdLst>
                  <a:gd name="connsiteX0" fmla="*/ 25302 w 2700299"/>
                  <a:gd name="connsiteY0" fmla="*/ 1501147 h 1822051"/>
                  <a:gd name="connsiteX1" fmla="*/ 17725 w 2700299"/>
                  <a:gd name="connsiteY1" fmla="*/ 1523246 h 1822051"/>
                  <a:gd name="connsiteX2" fmla="*/ 0 w 2700299"/>
                  <a:gd name="connsiteY2" fmla="*/ 1516700 h 1822051"/>
                  <a:gd name="connsiteX3" fmla="*/ 8925 w 2700299"/>
                  <a:gd name="connsiteY3" fmla="*/ 1495051 h 1822051"/>
                  <a:gd name="connsiteX4" fmla="*/ 883607 w 2700299"/>
                  <a:gd name="connsiteY4" fmla="*/ 1820645 h 1822051"/>
                  <a:gd name="connsiteX5" fmla="*/ 882974 w 2700299"/>
                  <a:gd name="connsiteY5" fmla="*/ 1822051 h 1822051"/>
                  <a:gd name="connsiteX6" fmla="*/ 883335 w 2700299"/>
                  <a:gd name="connsiteY6" fmla="*/ 1820906 h 1822051"/>
                  <a:gd name="connsiteX7" fmla="*/ 839078 w 2700299"/>
                  <a:gd name="connsiteY7" fmla="*/ 1804069 h 1822051"/>
                  <a:gd name="connsiteX8" fmla="*/ 1950315 w 2700299"/>
                  <a:gd name="connsiteY8" fmla="*/ 0 h 1822051"/>
                  <a:gd name="connsiteX9" fmla="*/ 2700299 w 2700299"/>
                  <a:gd name="connsiteY9" fmla="*/ 644829 h 1822051"/>
                  <a:gd name="connsiteX10" fmla="*/ 1911172 w 2700299"/>
                  <a:gd name="connsiteY10" fmla="*/ 1241119 h 1822051"/>
                  <a:gd name="connsiteX11" fmla="*/ 1914899 w 2700299"/>
                  <a:gd name="connsiteY11" fmla="*/ 1122959 h 1822051"/>
                  <a:gd name="connsiteX12" fmla="*/ 1763060 w 2700299"/>
                  <a:gd name="connsiteY12" fmla="*/ 1130674 h 1822051"/>
                  <a:gd name="connsiteX13" fmla="*/ 1017815 w 2700299"/>
                  <a:gd name="connsiteY13" fmla="*/ 1573045 h 1822051"/>
                  <a:gd name="connsiteX14" fmla="*/ 967668 w 2700299"/>
                  <a:gd name="connsiteY14" fmla="*/ 1652801 h 1822051"/>
                  <a:gd name="connsiteX15" fmla="*/ 730336 w 2700299"/>
                  <a:gd name="connsiteY15" fmla="*/ 942040 h 1822051"/>
                  <a:gd name="connsiteX16" fmla="*/ 82859 w 2700299"/>
                  <a:gd name="connsiteY16" fmla="*/ 1326489 h 1822051"/>
                  <a:gd name="connsiteX17" fmla="*/ 125651 w 2700299"/>
                  <a:gd name="connsiteY17" fmla="*/ 1241281 h 1822051"/>
                  <a:gd name="connsiteX18" fmla="*/ 1801496 w 2700299"/>
                  <a:gd name="connsiteY18" fmla="*/ 191303 h 1822051"/>
                  <a:gd name="connsiteX19" fmla="*/ 1944332 w 2700299"/>
                  <a:gd name="connsiteY19" fmla="*/ 189684 h 182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00299" h="1822051">
                    <a:moveTo>
                      <a:pt x="25302" y="1501147"/>
                    </a:moveTo>
                    <a:lnTo>
                      <a:pt x="17725" y="1523246"/>
                    </a:lnTo>
                    <a:lnTo>
                      <a:pt x="0" y="1516700"/>
                    </a:lnTo>
                    <a:lnTo>
                      <a:pt x="8925" y="1495051"/>
                    </a:lnTo>
                    <a:close/>
                    <a:moveTo>
                      <a:pt x="883607" y="1820645"/>
                    </a:moveTo>
                    <a:lnTo>
                      <a:pt x="882974" y="1822051"/>
                    </a:lnTo>
                    <a:lnTo>
                      <a:pt x="883335" y="1820906"/>
                    </a:lnTo>
                    <a:lnTo>
                      <a:pt x="839078" y="1804069"/>
                    </a:lnTo>
                    <a:close/>
                    <a:moveTo>
                      <a:pt x="1950315" y="0"/>
                    </a:moveTo>
                    <a:lnTo>
                      <a:pt x="2700299" y="644829"/>
                    </a:lnTo>
                    <a:lnTo>
                      <a:pt x="1911172" y="1241119"/>
                    </a:lnTo>
                    <a:lnTo>
                      <a:pt x="1914899" y="1122959"/>
                    </a:lnTo>
                    <a:lnTo>
                      <a:pt x="1763060" y="1130674"/>
                    </a:lnTo>
                    <a:cubicBezTo>
                      <a:pt x="1463111" y="1169957"/>
                      <a:pt x="1193963" y="1331425"/>
                      <a:pt x="1017815" y="1573045"/>
                    </a:cubicBezTo>
                    <a:lnTo>
                      <a:pt x="967668" y="1652801"/>
                    </a:lnTo>
                    <a:lnTo>
                      <a:pt x="730336" y="942040"/>
                    </a:lnTo>
                    <a:lnTo>
                      <a:pt x="82859" y="1326489"/>
                    </a:lnTo>
                    <a:lnTo>
                      <a:pt x="125651" y="1241281"/>
                    </a:lnTo>
                    <a:cubicBezTo>
                      <a:pt x="462707" y="627993"/>
                      <a:pt x="1096173" y="227413"/>
                      <a:pt x="1801496" y="191303"/>
                    </a:cubicBezTo>
                    <a:lnTo>
                      <a:pt x="1944332" y="18968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2">
                      <a:lumMod val="60000"/>
                      <a:lumOff val="40000"/>
                    </a:schemeClr>
                  </a:gs>
                  <a:gs pos="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9BCA86-15BA-4D99-88CF-58C92C9F735A}"/>
                  </a:ext>
                </a:extLst>
              </p:cNvPr>
              <p:cNvSpPr txBox="1"/>
              <p:nvPr/>
            </p:nvSpPr>
            <p:spPr>
              <a:xfrm rot="1673588">
                <a:off x="5488261" y="2009186"/>
                <a:ext cx="1935110" cy="100503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496558"/>
                  </a:avLst>
                </a:prstTxWarp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Analyze Hazards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D216FC-4C52-4730-9C95-45B4CE0EBCCD}"/>
                  </a:ext>
                </a:extLst>
              </p:cNvPr>
              <p:cNvSpPr txBox="1"/>
              <p:nvPr/>
            </p:nvSpPr>
            <p:spPr>
              <a:xfrm rot="6106006">
                <a:off x="5962345" y="3160110"/>
                <a:ext cx="1935110" cy="100503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496558"/>
                  </a:avLst>
                </a:prstTxWarp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Develop/Implement </a:t>
                </a:r>
              </a:p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Controls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7D45FD-0BED-4205-90F6-4263F63CC5A7}"/>
                  </a:ext>
                </a:extLst>
              </p:cNvPr>
              <p:cNvSpPr txBox="1"/>
              <p:nvPr/>
            </p:nvSpPr>
            <p:spPr>
              <a:xfrm rot="10800000">
                <a:off x="4833710" y="3948380"/>
                <a:ext cx="1935110" cy="100503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872413"/>
                  </a:avLst>
                </a:prstTxWarp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Perform Work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62BB46-B332-4EE6-B24E-32AD214D8763}"/>
                  </a:ext>
                </a:extLst>
              </p:cNvPr>
              <p:cNvSpPr txBox="1"/>
              <p:nvPr/>
            </p:nvSpPr>
            <p:spPr>
              <a:xfrm rot="14924148">
                <a:off x="4151138" y="3242767"/>
                <a:ext cx="1935110" cy="100503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872413"/>
                  </a:avLst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Feedback and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 Improve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3841C0-6A9E-4202-8FA7-DAE8C096D3F1}"/>
                  </a:ext>
                </a:extLst>
              </p:cNvPr>
              <p:cNvSpPr txBox="1"/>
              <p:nvPr/>
            </p:nvSpPr>
            <p:spPr>
              <a:xfrm rot="19658095">
                <a:off x="4281053" y="2063318"/>
                <a:ext cx="1935110" cy="100503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1872413"/>
                  </a:avLst>
                </a:prstTxWarp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Define Work Scope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1186C00-ADB6-4FEA-97A2-1F3112AE5117}"/>
                  </a:ext>
                </a:extLst>
              </p:cNvPr>
              <p:cNvGrpSpPr/>
              <p:nvPr/>
            </p:nvGrpSpPr>
            <p:grpSpPr>
              <a:xfrm rot="18809652">
                <a:off x="2411366" y="2363630"/>
                <a:ext cx="2145702" cy="1599405"/>
                <a:chOff x="2757980" y="938962"/>
                <a:chExt cx="2145702" cy="1599405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9761239F-F2A7-45FF-9216-936B83720462}"/>
                    </a:ext>
                  </a:extLst>
                </p:cNvPr>
                <p:cNvSpPr/>
                <p:nvPr/>
              </p:nvSpPr>
              <p:spPr>
                <a:xfrm rot="2687151">
                  <a:off x="2811977" y="938962"/>
                  <a:ext cx="2091705" cy="1298115"/>
                </a:xfrm>
                <a:custGeom>
                  <a:avLst/>
                  <a:gdLst>
                    <a:gd name="connsiteX0" fmla="*/ 25302 w 2700299"/>
                    <a:gd name="connsiteY0" fmla="*/ 1501147 h 1822051"/>
                    <a:gd name="connsiteX1" fmla="*/ 17725 w 2700299"/>
                    <a:gd name="connsiteY1" fmla="*/ 1523246 h 1822051"/>
                    <a:gd name="connsiteX2" fmla="*/ 0 w 2700299"/>
                    <a:gd name="connsiteY2" fmla="*/ 1516700 h 1822051"/>
                    <a:gd name="connsiteX3" fmla="*/ 8925 w 2700299"/>
                    <a:gd name="connsiteY3" fmla="*/ 1495051 h 1822051"/>
                    <a:gd name="connsiteX4" fmla="*/ 883607 w 2700299"/>
                    <a:gd name="connsiteY4" fmla="*/ 1820645 h 1822051"/>
                    <a:gd name="connsiteX5" fmla="*/ 882974 w 2700299"/>
                    <a:gd name="connsiteY5" fmla="*/ 1822051 h 1822051"/>
                    <a:gd name="connsiteX6" fmla="*/ 883335 w 2700299"/>
                    <a:gd name="connsiteY6" fmla="*/ 1820906 h 1822051"/>
                    <a:gd name="connsiteX7" fmla="*/ 839078 w 2700299"/>
                    <a:gd name="connsiteY7" fmla="*/ 1804069 h 1822051"/>
                    <a:gd name="connsiteX8" fmla="*/ 1950315 w 2700299"/>
                    <a:gd name="connsiteY8" fmla="*/ 0 h 1822051"/>
                    <a:gd name="connsiteX9" fmla="*/ 2700299 w 2700299"/>
                    <a:gd name="connsiteY9" fmla="*/ 644829 h 1822051"/>
                    <a:gd name="connsiteX10" fmla="*/ 1911172 w 2700299"/>
                    <a:gd name="connsiteY10" fmla="*/ 1241119 h 1822051"/>
                    <a:gd name="connsiteX11" fmla="*/ 1914899 w 2700299"/>
                    <a:gd name="connsiteY11" fmla="*/ 1122959 h 1822051"/>
                    <a:gd name="connsiteX12" fmla="*/ 1763060 w 2700299"/>
                    <a:gd name="connsiteY12" fmla="*/ 1130674 h 1822051"/>
                    <a:gd name="connsiteX13" fmla="*/ 1017815 w 2700299"/>
                    <a:gd name="connsiteY13" fmla="*/ 1573045 h 1822051"/>
                    <a:gd name="connsiteX14" fmla="*/ 967668 w 2700299"/>
                    <a:gd name="connsiteY14" fmla="*/ 1652801 h 1822051"/>
                    <a:gd name="connsiteX15" fmla="*/ 730336 w 2700299"/>
                    <a:gd name="connsiteY15" fmla="*/ 942040 h 1822051"/>
                    <a:gd name="connsiteX16" fmla="*/ 82859 w 2700299"/>
                    <a:gd name="connsiteY16" fmla="*/ 1326489 h 1822051"/>
                    <a:gd name="connsiteX17" fmla="*/ 125651 w 2700299"/>
                    <a:gd name="connsiteY17" fmla="*/ 1241281 h 1822051"/>
                    <a:gd name="connsiteX18" fmla="*/ 1801496 w 2700299"/>
                    <a:gd name="connsiteY18" fmla="*/ 191303 h 1822051"/>
                    <a:gd name="connsiteX19" fmla="*/ 1944332 w 2700299"/>
                    <a:gd name="connsiteY19" fmla="*/ 189684 h 1822051"/>
                    <a:gd name="connsiteX0" fmla="*/ 25302 w 2700299"/>
                    <a:gd name="connsiteY0" fmla="*/ 1501147 h 1822051"/>
                    <a:gd name="connsiteX1" fmla="*/ 17725 w 2700299"/>
                    <a:gd name="connsiteY1" fmla="*/ 1523246 h 1822051"/>
                    <a:gd name="connsiteX2" fmla="*/ 0 w 2700299"/>
                    <a:gd name="connsiteY2" fmla="*/ 1516700 h 1822051"/>
                    <a:gd name="connsiteX3" fmla="*/ 8925 w 2700299"/>
                    <a:gd name="connsiteY3" fmla="*/ 1495051 h 1822051"/>
                    <a:gd name="connsiteX4" fmla="*/ 25302 w 2700299"/>
                    <a:gd name="connsiteY4" fmla="*/ 1501147 h 1822051"/>
                    <a:gd name="connsiteX5" fmla="*/ 883607 w 2700299"/>
                    <a:gd name="connsiteY5" fmla="*/ 1820645 h 1822051"/>
                    <a:gd name="connsiteX6" fmla="*/ 882974 w 2700299"/>
                    <a:gd name="connsiteY6" fmla="*/ 1822051 h 1822051"/>
                    <a:gd name="connsiteX7" fmla="*/ 883335 w 2700299"/>
                    <a:gd name="connsiteY7" fmla="*/ 1820906 h 1822051"/>
                    <a:gd name="connsiteX8" fmla="*/ 839078 w 2700299"/>
                    <a:gd name="connsiteY8" fmla="*/ 1804069 h 1822051"/>
                    <a:gd name="connsiteX9" fmla="*/ 883607 w 2700299"/>
                    <a:gd name="connsiteY9" fmla="*/ 1820645 h 1822051"/>
                    <a:gd name="connsiteX10" fmla="*/ 1950315 w 2700299"/>
                    <a:gd name="connsiteY10" fmla="*/ 0 h 1822051"/>
                    <a:gd name="connsiteX11" fmla="*/ 2700299 w 2700299"/>
                    <a:gd name="connsiteY11" fmla="*/ 644829 h 1822051"/>
                    <a:gd name="connsiteX12" fmla="*/ 1911172 w 2700299"/>
                    <a:gd name="connsiteY12" fmla="*/ 1241119 h 1822051"/>
                    <a:gd name="connsiteX13" fmla="*/ 1914899 w 2700299"/>
                    <a:gd name="connsiteY13" fmla="*/ 1122959 h 1822051"/>
                    <a:gd name="connsiteX14" fmla="*/ 1763060 w 2700299"/>
                    <a:gd name="connsiteY14" fmla="*/ 1130674 h 1822051"/>
                    <a:gd name="connsiteX15" fmla="*/ 1017815 w 2700299"/>
                    <a:gd name="connsiteY15" fmla="*/ 1573045 h 1822051"/>
                    <a:gd name="connsiteX16" fmla="*/ 967668 w 2700299"/>
                    <a:gd name="connsiteY16" fmla="*/ 1652801 h 1822051"/>
                    <a:gd name="connsiteX17" fmla="*/ 730336 w 2700299"/>
                    <a:gd name="connsiteY17" fmla="*/ 942040 h 1822051"/>
                    <a:gd name="connsiteX18" fmla="*/ 82859 w 2700299"/>
                    <a:gd name="connsiteY18" fmla="*/ 1326489 h 1822051"/>
                    <a:gd name="connsiteX19" fmla="*/ 125651 w 2700299"/>
                    <a:gd name="connsiteY19" fmla="*/ 1241281 h 1822051"/>
                    <a:gd name="connsiteX20" fmla="*/ 1801496 w 2700299"/>
                    <a:gd name="connsiteY20" fmla="*/ 191303 h 1822051"/>
                    <a:gd name="connsiteX21" fmla="*/ 1944332 w 2700299"/>
                    <a:gd name="connsiteY21" fmla="*/ 189684 h 1822051"/>
                    <a:gd name="connsiteX22" fmla="*/ 1950315 w 2700299"/>
                    <a:gd name="connsiteY22" fmla="*/ 0 h 1822051"/>
                    <a:gd name="connsiteX0" fmla="*/ 25302 w 2700299"/>
                    <a:gd name="connsiteY0" fmla="*/ 1501147 h 1822051"/>
                    <a:gd name="connsiteX1" fmla="*/ 17725 w 2700299"/>
                    <a:gd name="connsiteY1" fmla="*/ 1523246 h 1822051"/>
                    <a:gd name="connsiteX2" fmla="*/ 0 w 2700299"/>
                    <a:gd name="connsiteY2" fmla="*/ 1516700 h 1822051"/>
                    <a:gd name="connsiteX3" fmla="*/ 8925 w 2700299"/>
                    <a:gd name="connsiteY3" fmla="*/ 1495051 h 1822051"/>
                    <a:gd name="connsiteX4" fmla="*/ 25302 w 2700299"/>
                    <a:gd name="connsiteY4" fmla="*/ 1501147 h 1822051"/>
                    <a:gd name="connsiteX5" fmla="*/ 883607 w 2700299"/>
                    <a:gd name="connsiteY5" fmla="*/ 1820645 h 1822051"/>
                    <a:gd name="connsiteX6" fmla="*/ 882974 w 2700299"/>
                    <a:gd name="connsiteY6" fmla="*/ 1822051 h 1822051"/>
                    <a:gd name="connsiteX7" fmla="*/ 883335 w 2700299"/>
                    <a:gd name="connsiteY7" fmla="*/ 1820906 h 1822051"/>
                    <a:gd name="connsiteX8" fmla="*/ 839078 w 2700299"/>
                    <a:gd name="connsiteY8" fmla="*/ 1804069 h 1822051"/>
                    <a:gd name="connsiteX9" fmla="*/ 883607 w 2700299"/>
                    <a:gd name="connsiteY9" fmla="*/ 1820645 h 1822051"/>
                    <a:gd name="connsiteX10" fmla="*/ 1950315 w 2700299"/>
                    <a:gd name="connsiteY10" fmla="*/ 0 h 1822051"/>
                    <a:gd name="connsiteX11" fmla="*/ 2700299 w 2700299"/>
                    <a:gd name="connsiteY11" fmla="*/ 644829 h 1822051"/>
                    <a:gd name="connsiteX12" fmla="*/ 1911172 w 2700299"/>
                    <a:gd name="connsiteY12" fmla="*/ 1241119 h 1822051"/>
                    <a:gd name="connsiteX13" fmla="*/ 1914899 w 2700299"/>
                    <a:gd name="connsiteY13" fmla="*/ 1122959 h 1822051"/>
                    <a:gd name="connsiteX14" fmla="*/ 1763060 w 2700299"/>
                    <a:gd name="connsiteY14" fmla="*/ 1130674 h 1822051"/>
                    <a:gd name="connsiteX15" fmla="*/ 1017815 w 2700299"/>
                    <a:gd name="connsiteY15" fmla="*/ 1573045 h 1822051"/>
                    <a:gd name="connsiteX16" fmla="*/ 967668 w 2700299"/>
                    <a:gd name="connsiteY16" fmla="*/ 1652801 h 1822051"/>
                    <a:gd name="connsiteX17" fmla="*/ 549547 w 2700299"/>
                    <a:gd name="connsiteY17" fmla="*/ 1244016 h 1822051"/>
                    <a:gd name="connsiteX18" fmla="*/ 82859 w 2700299"/>
                    <a:gd name="connsiteY18" fmla="*/ 1326489 h 1822051"/>
                    <a:gd name="connsiteX19" fmla="*/ 125651 w 2700299"/>
                    <a:gd name="connsiteY19" fmla="*/ 1241281 h 1822051"/>
                    <a:gd name="connsiteX20" fmla="*/ 1801496 w 2700299"/>
                    <a:gd name="connsiteY20" fmla="*/ 191303 h 1822051"/>
                    <a:gd name="connsiteX21" fmla="*/ 1944332 w 2700299"/>
                    <a:gd name="connsiteY21" fmla="*/ 189684 h 1822051"/>
                    <a:gd name="connsiteX22" fmla="*/ 1950315 w 2700299"/>
                    <a:gd name="connsiteY22" fmla="*/ 0 h 1822051"/>
                    <a:gd name="connsiteX0" fmla="*/ 25302 w 2700299"/>
                    <a:gd name="connsiteY0" fmla="*/ 1501147 h 1824280"/>
                    <a:gd name="connsiteX1" fmla="*/ 17725 w 2700299"/>
                    <a:gd name="connsiteY1" fmla="*/ 1523246 h 1824280"/>
                    <a:gd name="connsiteX2" fmla="*/ 0 w 2700299"/>
                    <a:gd name="connsiteY2" fmla="*/ 1516700 h 1824280"/>
                    <a:gd name="connsiteX3" fmla="*/ 8925 w 2700299"/>
                    <a:gd name="connsiteY3" fmla="*/ 1495051 h 1824280"/>
                    <a:gd name="connsiteX4" fmla="*/ 25302 w 2700299"/>
                    <a:gd name="connsiteY4" fmla="*/ 1501147 h 1824280"/>
                    <a:gd name="connsiteX5" fmla="*/ 883607 w 2700299"/>
                    <a:gd name="connsiteY5" fmla="*/ 1820645 h 1824280"/>
                    <a:gd name="connsiteX6" fmla="*/ 882974 w 2700299"/>
                    <a:gd name="connsiteY6" fmla="*/ 1822051 h 1824280"/>
                    <a:gd name="connsiteX7" fmla="*/ 883335 w 2700299"/>
                    <a:gd name="connsiteY7" fmla="*/ 1820906 h 1824280"/>
                    <a:gd name="connsiteX8" fmla="*/ 839078 w 2700299"/>
                    <a:gd name="connsiteY8" fmla="*/ 1804069 h 1824280"/>
                    <a:gd name="connsiteX9" fmla="*/ 883607 w 2700299"/>
                    <a:gd name="connsiteY9" fmla="*/ 1820645 h 1824280"/>
                    <a:gd name="connsiteX10" fmla="*/ 1950315 w 2700299"/>
                    <a:gd name="connsiteY10" fmla="*/ 0 h 1824280"/>
                    <a:gd name="connsiteX11" fmla="*/ 2700299 w 2700299"/>
                    <a:gd name="connsiteY11" fmla="*/ 644829 h 1824280"/>
                    <a:gd name="connsiteX12" fmla="*/ 1911172 w 2700299"/>
                    <a:gd name="connsiteY12" fmla="*/ 1241119 h 1824280"/>
                    <a:gd name="connsiteX13" fmla="*/ 1914899 w 2700299"/>
                    <a:gd name="connsiteY13" fmla="*/ 1122959 h 1824280"/>
                    <a:gd name="connsiteX14" fmla="*/ 1763060 w 2700299"/>
                    <a:gd name="connsiteY14" fmla="*/ 1130674 h 1824280"/>
                    <a:gd name="connsiteX15" fmla="*/ 1017815 w 2700299"/>
                    <a:gd name="connsiteY15" fmla="*/ 1573045 h 1824280"/>
                    <a:gd name="connsiteX16" fmla="*/ 607530 w 2700299"/>
                    <a:gd name="connsiteY16" fmla="*/ 1824280 h 1824280"/>
                    <a:gd name="connsiteX17" fmla="*/ 549547 w 2700299"/>
                    <a:gd name="connsiteY17" fmla="*/ 1244016 h 1824280"/>
                    <a:gd name="connsiteX18" fmla="*/ 82859 w 2700299"/>
                    <a:gd name="connsiteY18" fmla="*/ 1326489 h 1824280"/>
                    <a:gd name="connsiteX19" fmla="*/ 125651 w 2700299"/>
                    <a:gd name="connsiteY19" fmla="*/ 1241281 h 1824280"/>
                    <a:gd name="connsiteX20" fmla="*/ 1801496 w 2700299"/>
                    <a:gd name="connsiteY20" fmla="*/ 191303 h 1824280"/>
                    <a:gd name="connsiteX21" fmla="*/ 1944332 w 2700299"/>
                    <a:gd name="connsiteY21" fmla="*/ 189684 h 1824280"/>
                    <a:gd name="connsiteX22" fmla="*/ 1950315 w 2700299"/>
                    <a:gd name="connsiteY22" fmla="*/ 0 h 1824280"/>
                    <a:gd name="connsiteX0" fmla="*/ 25302 w 2700299"/>
                    <a:gd name="connsiteY0" fmla="*/ 1501147 h 1824280"/>
                    <a:gd name="connsiteX1" fmla="*/ 17725 w 2700299"/>
                    <a:gd name="connsiteY1" fmla="*/ 1523246 h 1824280"/>
                    <a:gd name="connsiteX2" fmla="*/ 0 w 2700299"/>
                    <a:gd name="connsiteY2" fmla="*/ 1516700 h 1824280"/>
                    <a:gd name="connsiteX3" fmla="*/ 8925 w 2700299"/>
                    <a:gd name="connsiteY3" fmla="*/ 1495051 h 1824280"/>
                    <a:gd name="connsiteX4" fmla="*/ 25302 w 2700299"/>
                    <a:gd name="connsiteY4" fmla="*/ 1501147 h 1824280"/>
                    <a:gd name="connsiteX5" fmla="*/ 883607 w 2700299"/>
                    <a:gd name="connsiteY5" fmla="*/ 1820645 h 1824280"/>
                    <a:gd name="connsiteX6" fmla="*/ 882974 w 2700299"/>
                    <a:gd name="connsiteY6" fmla="*/ 1822051 h 1824280"/>
                    <a:gd name="connsiteX7" fmla="*/ 883335 w 2700299"/>
                    <a:gd name="connsiteY7" fmla="*/ 1820906 h 1824280"/>
                    <a:gd name="connsiteX8" fmla="*/ 839078 w 2700299"/>
                    <a:gd name="connsiteY8" fmla="*/ 1804069 h 1824280"/>
                    <a:gd name="connsiteX9" fmla="*/ 883607 w 2700299"/>
                    <a:gd name="connsiteY9" fmla="*/ 1820645 h 1824280"/>
                    <a:gd name="connsiteX10" fmla="*/ 1950315 w 2700299"/>
                    <a:gd name="connsiteY10" fmla="*/ 0 h 1824280"/>
                    <a:gd name="connsiteX11" fmla="*/ 2700299 w 2700299"/>
                    <a:gd name="connsiteY11" fmla="*/ 644829 h 1824280"/>
                    <a:gd name="connsiteX12" fmla="*/ 1911172 w 2700299"/>
                    <a:gd name="connsiteY12" fmla="*/ 1241119 h 1824280"/>
                    <a:gd name="connsiteX13" fmla="*/ 1914899 w 2700299"/>
                    <a:gd name="connsiteY13" fmla="*/ 1122959 h 1824280"/>
                    <a:gd name="connsiteX14" fmla="*/ 1763060 w 2700299"/>
                    <a:gd name="connsiteY14" fmla="*/ 1130674 h 1824280"/>
                    <a:gd name="connsiteX15" fmla="*/ 979531 w 2700299"/>
                    <a:gd name="connsiteY15" fmla="*/ 1500803 h 1824280"/>
                    <a:gd name="connsiteX16" fmla="*/ 607530 w 2700299"/>
                    <a:gd name="connsiteY16" fmla="*/ 1824280 h 1824280"/>
                    <a:gd name="connsiteX17" fmla="*/ 549547 w 2700299"/>
                    <a:gd name="connsiteY17" fmla="*/ 1244016 h 1824280"/>
                    <a:gd name="connsiteX18" fmla="*/ 82859 w 2700299"/>
                    <a:gd name="connsiteY18" fmla="*/ 1326489 h 1824280"/>
                    <a:gd name="connsiteX19" fmla="*/ 125651 w 2700299"/>
                    <a:gd name="connsiteY19" fmla="*/ 1241281 h 1824280"/>
                    <a:gd name="connsiteX20" fmla="*/ 1801496 w 2700299"/>
                    <a:gd name="connsiteY20" fmla="*/ 191303 h 1824280"/>
                    <a:gd name="connsiteX21" fmla="*/ 1944332 w 2700299"/>
                    <a:gd name="connsiteY21" fmla="*/ 189684 h 1824280"/>
                    <a:gd name="connsiteX22" fmla="*/ 1950315 w 2700299"/>
                    <a:gd name="connsiteY22" fmla="*/ 0 h 1824280"/>
                    <a:gd name="connsiteX0" fmla="*/ 25302 w 2700299"/>
                    <a:gd name="connsiteY0" fmla="*/ 1501147 h 1824280"/>
                    <a:gd name="connsiteX1" fmla="*/ 17725 w 2700299"/>
                    <a:gd name="connsiteY1" fmla="*/ 1523246 h 1824280"/>
                    <a:gd name="connsiteX2" fmla="*/ 0 w 2700299"/>
                    <a:gd name="connsiteY2" fmla="*/ 1516700 h 1824280"/>
                    <a:gd name="connsiteX3" fmla="*/ 8925 w 2700299"/>
                    <a:gd name="connsiteY3" fmla="*/ 1495051 h 1824280"/>
                    <a:gd name="connsiteX4" fmla="*/ 25302 w 2700299"/>
                    <a:gd name="connsiteY4" fmla="*/ 1501147 h 1824280"/>
                    <a:gd name="connsiteX5" fmla="*/ 883607 w 2700299"/>
                    <a:gd name="connsiteY5" fmla="*/ 1820645 h 1824280"/>
                    <a:gd name="connsiteX6" fmla="*/ 882974 w 2700299"/>
                    <a:gd name="connsiteY6" fmla="*/ 1822051 h 1824280"/>
                    <a:gd name="connsiteX7" fmla="*/ 883335 w 2700299"/>
                    <a:gd name="connsiteY7" fmla="*/ 1820906 h 1824280"/>
                    <a:gd name="connsiteX8" fmla="*/ 839078 w 2700299"/>
                    <a:gd name="connsiteY8" fmla="*/ 1804069 h 1824280"/>
                    <a:gd name="connsiteX9" fmla="*/ 883607 w 2700299"/>
                    <a:gd name="connsiteY9" fmla="*/ 1820645 h 1824280"/>
                    <a:gd name="connsiteX10" fmla="*/ 1950315 w 2700299"/>
                    <a:gd name="connsiteY10" fmla="*/ 0 h 1824280"/>
                    <a:gd name="connsiteX11" fmla="*/ 2700299 w 2700299"/>
                    <a:gd name="connsiteY11" fmla="*/ 644829 h 1824280"/>
                    <a:gd name="connsiteX12" fmla="*/ 1911172 w 2700299"/>
                    <a:gd name="connsiteY12" fmla="*/ 1241119 h 1824280"/>
                    <a:gd name="connsiteX13" fmla="*/ 1914899 w 2700299"/>
                    <a:gd name="connsiteY13" fmla="*/ 1122959 h 1824280"/>
                    <a:gd name="connsiteX14" fmla="*/ 1763060 w 2700299"/>
                    <a:gd name="connsiteY14" fmla="*/ 1130674 h 1824280"/>
                    <a:gd name="connsiteX15" fmla="*/ 979531 w 2700299"/>
                    <a:gd name="connsiteY15" fmla="*/ 1500803 h 1824280"/>
                    <a:gd name="connsiteX16" fmla="*/ 607530 w 2700299"/>
                    <a:gd name="connsiteY16" fmla="*/ 1824280 h 1824280"/>
                    <a:gd name="connsiteX17" fmla="*/ 549547 w 2700299"/>
                    <a:gd name="connsiteY17" fmla="*/ 1244016 h 1824280"/>
                    <a:gd name="connsiteX18" fmla="*/ 82859 w 2700299"/>
                    <a:gd name="connsiteY18" fmla="*/ 1326489 h 1824280"/>
                    <a:gd name="connsiteX19" fmla="*/ 125651 w 2700299"/>
                    <a:gd name="connsiteY19" fmla="*/ 1241281 h 1824280"/>
                    <a:gd name="connsiteX20" fmla="*/ 1801496 w 2700299"/>
                    <a:gd name="connsiteY20" fmla="*/ 191303 h 1824280"/>
                    <a:gd name="connsiteX21" fmla="*/ 1944332 w 2700299"/>
                    <a:gd name="connsiteY21" fmla="*/ 189684 h 1824280"/>
                    <a:gd name="connsiteX22" fmla="*/ 1950315 w 2700299"/>
                    <a:gd name="connsiteY22" fmla="*/ 0 h 1824280"/>
                    <a:gd name="connsiteX0" fmla="*/ 25302 w 2700299"/>
                    <a:gd name="connsiteY0" fmla="*/ 1501147 h 1824280"/>
                    <a:gd name="connsiteX1" fmla="*/ 17725 w 2700299"/>
                    <a:gd name="connsiteY1" fmla="*/ 1523246 h 1824280"/>
                    <a:gd name="connsiteX2" fmla="*/ 0 w 2700299"/>
                    <a:gd name="connsiteY2" fmla="*/ 1516700 h 1824280"/>
                    <a:gd name="connsiteX3" fmla="*/ 8925 w 2700299"/>
                    <a:gd name="connsiteY3" fmla="*/ 1495051 h 1824280"/>
                    <a:gd name="connsiteX4" fmla="*/ 25302 w 2700299"/>
                    <a:gd name="connsiteY4" fmla="*/ 1501147 h 1824280"/>
                    <a:gd name="connsiteX5" fmla="*/ 883607 w 2700299"/>
                    <a:gd name="connsiteY5" fmla="*/ 1820645 h 1824280"/>
                    <a:gd name="connsiteX6" fmla="*/ 882974 w 2700299"/>
                    <a:gd name="connsiteY6" fmla="*/ 1822051 h 1824280"/>
                    <a:gd name="connsiteX7" fmla="*/ 883335 w 2700299"/>
                    <a:gd name="connsiteY7" fmla="*/ 1820906 h 1824280"/>
                    <a:gd name="connsiteX8" fmla="*/ 839078 w 2700299"/>
                    <a:gd name="connsiteY8" fmla="*/ 1804069 h 1824280"/>
                    <a:gd name="connsiteX9" fmla="*/ 883607 w 2700299"/>
                    <a:gd name="connsiteY9" fmla="*/ 1820645 h 1824280"/>
                    <a:gd name="connsiteX10" fmla="*/ 1950315 w 2700299"/>
                    <a:gd name="connsiteY10" fmla="*/ 0 h 1824280"/>
                    <a:gd name="connsiteX11" fmla="*/ 2700299 w 2700299"/>
                    <a:gd name="connsiteY11" fmla="*/ 644829 h 1824280"/>
                    <a:gd name="connsiteX12" fmla="*/ 1911172 w 2700299"/>
                    <a:gd name="connsiteY12" fmla="*/ 1241119 h 1824280"/>
                    <a:gd name="connsiteX13" fmla="*/ 1914899 w 2700299"/>
                    <a:gd name="connsiteY13" fmla="*/ 1122959 h 1824280"/>
                    <a:gd name="connsiteX14" fmla="*/ 1763060 w 2700299"/>
                    <a:gd name="connsiteY14" fmla="*/ 1130674 h 1824280"/>
                    <a:gd name="connsiteX15" fmla="*/ 979531 w 2700299"/>
                    <a:gd name="connsiteY15" fmla="*/ 1500803 h 1824280"/>
                    <a:gd name="connsiteX16" fmla="*/ 607530 w 2700299"/>
                    <a:gd name="connsiteY16" fmla="*/ 1824280 h 1824280"/>
                    <a:gd name="connsiteX17" fmla="*/ 549547 w 2700299"/>
                    <a:gd name="connsiteY17" fmla="*/ 1244016 h 1824280"/>
                    <a:gd name="connsiteX18" fmla="*/ 82859 w 2700299"/>
                    <a:gd name="connsiteY18" fmla="*/ 1326489 h 1824280"/>
                    <a:gd name="connsiteX19" fmla="*/ 125651 w 2700299"/>
                    <a:gd name="connsiteY19" fmla="*/ 1241281 h 1824280"/>
                    <a:gd name="connsiteX20" fmla="*/ 1801496 w 2700299"/>
                    <a:gd name="connsiteY20" fmla="*/ 191303 h 1824280"/>
                    <a:gd name="connsiteX21" fmla="*/ 1944332 w 2700299"/>
                    <a:gd name="connsiteY21" fmla="*/ 189684 h 1824280"/>
                    <a:gd name="connsiteX22" fmla="*/ 1950315 w 2700299"/>
                    <a:gd name="connsiteY22" fmla="*/ 0 h 1824280"/>
                    <a:gd name="connsiteX0" fmla="*/ 25302 w 2700299"/>
                    <a:gd name="connsiteY0" fmla="*/ 1501147 h 1881243"/>
                    <a:gd name="connsiteX1" fmla="*/ 17725 w 2700299"/>
                    <a:gd name="connsiteY1" fmla="*/ 1523246 h 1881243"/>
                    <a:gd name="connsiteX2" fmla="*/ 0 w 2700299"/>
                    <a:gd name="connsiteY2" fmla="*/ 1516700 h 1881243"/>
                    <a:gd name="connsiteX3" fmla="*/ 8925 w 2700299"/>
                    <a:gd name="connsiteY3" fmla="*/ 1495051 h 1881243"/>
                    <a:gd name="connsiteX4" fmla="*/ 25302 w 2700299"/>
                    <a:gd name="connsiteY4" fmla="*/ 1501147 h 1881243"/>
                    <a:gd name="connsiteX5" fmla="*/ 883607 w 2700299"/>
                    <a:gd name="connsiteY5" fmla="*/ 1820645 h 1881243"/>
                    <a:gd name="connsiteX6" fmla="*/ 882974 w 2700299"/>
                    <a:gd name="connsiteY6" fmla="*/ 1822051 h 1881243"/>
                    <a:gd name="connsiteX7" fmla="*/ 883335 w 2700299"/>
                    <a:gd name="connsiteY7" fmla="*/ 1820906 h 1881243"/>
                    <a:gd name="connsiteX8" fmla="*/ 839078 w 2700299"/>
                    <a:gd name="connsiteY8" fmla="*/ 1804069 h 1881243"/>
                    <a:gd name="connsiteX9" fmla="*/ 883607 w 2700299"/>
                    <a:gd name="connsiteY9" fmla="*/ 1820645 h 1881243"/>
                    <a:gd name="connsiteX10" fmla="*/ 1950315 w 2700299"/>
                    <a:gd name="connsiteY10" fmla="*/ 0 h 1881243"/>
                    <a:gd name="connsiteX11" fmla="*/ 2700299 w 2700299"/>
                    <a:gd name="connsiteY11" fmla="*/ 644829 h 1881243"/>
                    <a:gd name="connsiteX12" fmla="*/ 1911172 w 2700299"/>
                    <a:gd name="connsiteY12" fmla="*/ 1241119 h 1881243"/>
                    <a:gd name="connsiteX13" fmla="*/ 1914899 w 2700299"/>
                    <a:gd name="connsiteY13" fmla="*/ 1122959 h 1881243"/>
                    <a:gd name="connsiteX14" fmla="*/ 1763060 w 2700299"/>
                    <a:gd name="connsiteY14" fmla="*/ 1130674 h 1881243"/>
                    <a:gd name="connsiteX15" fmla="*/ 979531 w 2700299"/>
                    <a:gd name="connsiteY15" fmla="*/ 1500803 h 1881243"/>
                    <a:gd name="connsiteX16" fmla="*/ 440398 w 2700299"/>
                    <a:gd name="connsiteY16" fmla="*/ 1881243 h 1881243"/>
                    <a:gd name="connsiteX17" fmla="*/ 549547 w 2700299"/>
                    <a:gd name="connsiteY17" fmla="*/ 1244016 h 1881243"/>
                    <a:gd name="connsiteX18" fmla="*/ 82859 w 2700299"/>
                    <a:gd name="connsiteY18" fmla="*/ 1326489 h 1881243"/>
                    <a:gd name="connsiteX19" fmla="*/ 125651 w 2700299"/>
                    <a:gd name="connsiteY19" fmla="*/ 1241281 h 1881243"/>
                    <a:gd name="connsiteX20" fmla="*/ 1801496 w 2700299"/>
                    <a:gd name="connsiteY20" fmla="*/ 191303 h 1881243"/>
                    <a:gd name="connsiteX21" fmla="*/ 1944332 w 2700299"/>
                    <a:gd name="connsiteY21" fmla="*/ 189684 h 1881243"/>
                    <a:gd name="connsiteX22" fmla="*/ 1950315 w 2700299"/>
                    <a:gd name="connsiteY22" fmla="*/ 0 h 1881243"/>
                    <a:gd name="connsiteX0" fmla="*/ 25302 w 2700299"/>
                    <a:gd name="connsiteY0" fmla="*/ 1501147 h 1881243"/>
                    <a:gd name="connsiteX1" fmla="*/ 17725 w 2700299"/>
                    <a:gd name="connsiteY1" fmla="*/ 1523246 h 1881243"/>
                    <a:gd name="connsiteX2" fmla="*/ 0 w 2700299"/>
                    <a:gd name="connsiteY2" fmla="*/ 1516700 h 1881243"/>
                    <a:gd name="connsiteX3" fmla="*/ 8925 w 2700299"/>
                    <a:gd name="connsiteY3" fmla="*/ 1495051 h 1881243"/>
                    <a:gd name="connsiteX4" fmla="*/ 25302 w 2700299"/>
                    <a:gd name="connsiteY4" fmla="*/ 1501147 h 1881243"/>
                    <a:gd name="connsiteX5" fmla="*/ 883607 w 2700299"/>
                    <a:gd name="connsiteY5" fmla="*/ 1820645 h 1881243"/>
                    <a:gd name="connsiteX6" fmla="*/ 882974 w 2700299"/>
                    <a:gd name="connsiteY6" fmla="*/ 1822051 h 1881243"/>
                    <a:gd name="connsiteX7" fmla="*/ 883335 w 2700299"/>
                    <a:gd name="connsiteY7" fmla="*/ 1820906 h 1881243"/>
                    <a:gd name="connsiteX8" fmla="*/ 839078 w 2700299"/>
                    <a:gd name="connsiteY8" fmla="*/ 1804069 h 1881243"/>
                    <a:gd name="connsiteX9" fmla="*/ 883607 w 2700299"/>
                    <a:gd name="connsiteY9" fmla="*/ 1820645 h 1881243"/>
                    <a:gd name="connsiteX10" fmla="*/ 1950315 w 2700299"/>
                    <a:gd name="connsiteY10" fmla="*/ 0 h 1881243"/>
                    <a:gd name="connsiteX11" fmla="*/ 2700299 w 2700299"/>
                    <a:gd name="connsiteY11" fmla="*/ 644829 h 1881243"/>
                    <a:gd name="connsiteX12" fmla="*/ 1911172 w 2700299"/>
                    <a:gd name="connsiteY12" fmla="*/ 1241119 h 1881243"/>
                    <a:gd name="connsiteX13" fmla="*/ 1914899 w 2700299"/>
                    <a:gd name="connsiteY13" fmla="*/ 1122959 h 1881243"/>
                    <a:gd name="connsiteX14" fmla="*/ 1763060 w 2700299"/>
                    <a:gd name="connsiteY14" fmla="*/ 1130674 h 1881243"/>
                    <a:gd name="connsiteX15" fmla="*/ 979531 w 2700299"/>
                    <a:gd name="connsiteY15" fmla="*/ 1500803 h 1881243"/>
                    <a:gd name="connsiteX16" fmla="*/ 440398 w 2700299"/>
                    <a:gd name="connsiteY16" fmla="*/ 1881243 h 1881243"/>
                    <a:gd name="connsiteX17" fmla="*/ 620489 w 2700299"/>
                    <a:gd name="connsiteY17" fmla="*/ 1150610 h 1881243"/>
                    <a:gd name="connsiteX18" fmla="*/ 82859 w 2700299"/>
                    <a:gd name="connsiteY18" fmla="*/ 1326489 h 1881243"/>
                    <a:gd name="connsiteX19" fmla="*/ 125651 w 2700299"/>
                    <a:gd name="connsiteY19" fmla="*/ 1241281 h 1881243"/>
                    <a:gd name="connsiteX20" fmla="*/ 1801496 w 2700299"/>
                    <a:gd name="connsiteY20" fmla="*/ 191303 h 1881243"/>
                    <a:gd name="connsiteX21" fmla="*/ 1944332 w 2700299"/>
                    <a:gd name="connsiteY21" fmla="*/ 189684 h 1881243"/>
                    <a:gd name="connsiteX22" fmla="*/ 1950315 w 2700299"/>
                    <a:gd name="connsiteY22" fmla="*/ 0 h 1881243"/>
                    <a:gd name="connsiteX0" fmla="*/ 25302 w 2700299"/>
                    <a:gd name="connsiteY0" fmla="*/ 1501147 h 1881243"/>
                    <a:gd name="connsiteX1" fmla="*/ 17725 w 2700299"/>
                    <a:gd name="connsiteY1" fmla="*/ 1523246 h 1881243"/>
                    <a:gd name="connsiteX2" fmla="*/ 0 w 2700299"/>
                    <a:gd name="connsiteY2" fmla="*/ 1516700 h 1881243"/>
                    <a:gd name="connsiteX3" fmla="*/ 8925 w 2700299"/>
                    <a:gd name="connsiteY3" fmla="*/ 1495051 h 1881243"/>
                    <a:gd name="connsiteX4" fmla="*/ 25302 w 2700299"/>
                    <a:gd name="connsiteY4" fmla="*/ 1501147 h 1881243"/>
                    <a:gd name="connsiteX5" fmla="*/ 883607 w 2700299"/>
                    <a:gd name="connsiteY5" fmla="*/ 1820645 h 1881243"/>
                    <a:gd name="connsiteX6" fmla="*/ 882974 w 2700299"/>
                    <a:gd name="connsiteY6" fmla="*/ 1822051 h 1881243"/>
                    <a:gd name="connsiteX7" fmla="*/ 883335 w 2700299"/>
                    <a:gd name="connsiteY7" fmla="*/ 1820906 h 1881243"/>
                    <a:gd name="connsiteX8" fmla="*/ 839078 w 2700299"/>
                    <a:gd name="connsiteY8" fmla="*/ 1804069 h 1881243"/>
                    <a:gd name="connsiteX9" fmla="*/ 883607 w 2700299"/>
                    <a:gd name="connsiteY9" fmla="*/ 1820645 h 1881243"/>
                    <a:gd name="connsiteX10" fmla="*/ 1950315 w 2700299"/>
                    <a:gd name="connsiteY10" fmla="*/ 0 h 1881243"/>
                    <a:gd name="connsiteX11" fmla="*/ 2700299 w 2700299"/>
                    <a:gd name="connsiteY11" fmla="*/ 644829 h 1881243"/>
                    <a:gd name="connsiteX12" fmla="*/ 1911172 w 2700299"/>
                    <a:gd name="connsiteY12" fmla="*/ 1241119 h 1881243"/>
                    <a:gd name="connsiteX13" fmla="*/ 1914899 w 2700299"/>
                    <a:gd name="connsiteY13" fmla="*/ 1122959 h 1881243"/>
                    <a:gd name="connsiteX14" fmla="*/ 1763060 w 2700299"/>
                    <a:gd name="connsiteY14" fmla="*/ 1130674 h 1881243"/>
                    <a:gd name="connsiteX15" fmla="*/ 979531 w 2700299"/>
                    <a:gd name="connsiteY15" fmla="*/ 1500803 h 1881243"/>
                    <a:gd name="connsiteX16" fmla="*/ 440398 w 2700299"/>
                    <a:gd name="connsiteY16" fmla="*/ 1881243 h 1881243"/>
                    <a:gd name="connsiteX17" fmla="*/ 620489 w 2700299"/>
                    <a:gd name="connsiteY17" fmla="*/ 1150610 h 1881243"/>
                    <a:gd name="connsiteX18" fmla="*/ 12734 w 2700299"/>
                    <a:gd name="connsiteY18" fmla="*/ 1174826 h 1881243"/>
                    <a:gd name="connsiteX19" fmla="*/ 125651 w 2700299"/>
                    <a:gd name="connsiteY19" fmla="*/ 1241281 h 1881243"/>
                    <a:gd name="connsiteX20" fmla="*/ 1801496 w 2700299"/>
                    <a:gd name="connsiteY20" fmla="*/ 191303 h 1881243"/>
                    <a:gd name="connsiteX21" fmla="*/ 1944332 w 2700299"/>
                    <a:gd name="connsiteY21" fmla="*/ 189684 h 1881243"/>
                    <a:gd name="connsiteX22" fmla="*/ 1950315 w 2700299"/>
                    <a:gd name="connsiteY22" fmla="*/ 0 h 1881243"/>
                    <a:gd name="connsiteX0" fmla="*/ 25302 w 2700299"/>
                    <a:gd name="connsiteY0" fmla="*/ 1501147 h 1881243"/>
                    <a:gd name="connsiteX1" fmla="*/ 17725 w 2700299"/>
                    <a:gd name="connsiteY1" fmla="*/ 1523246 h 1881243"/>
                    <a:gd name="connsiteX2" fmla="*/ 0 w 2700299"/>
                    <a:gd name="connsiteY2" fmla="*/ 1516700 h 1881243"/>
                    <a:gd name="connsiteX3" fmla="*/ 8925 w 2700299"/>
                    <a:gd name="connsiteY3" fmla="*/ 1495051 h 1881243"/>
                    <a:gd name="connsiteX4" fmla="*/ 25302 w 2700299"/>
                    <a:gd name="connsiteY4" fmla="*/ 1501147 h 1881243"/>
                    <a:gd name="connsiteX5" fmla="*/ 883607 w 2700299"/>
                    <a:gd name="connsiteY5" fmla="*/ 1820645 h 1881243"/>
                    <a:gd name="connsiteX6" fmla="*/ 882974 w 2700299"/>
                    <a:gd name="connsiteY6" fmla="*/ 1822051 h 1881243"/>
                    <a:gd name="connsiteX7" fmla="*/ 883335 w 2700299"/>
                    <a:gd name="connsiteY7" fmla="*/ 1820906 h 1881243"/>
                    <a:gd name="connsiteX8" fmla="*/ 839078 w 2700299"/>
                    <a:gd name="connsiteY8" fmla="*/ 1804069 h 1881243"/>
                    <a:gd name="connsiteX9" fmla="*/ 883607 w 2700299"/>
                    <a:gd name="connsiteY9" fmla="*/ 1820645 h 1881243"/>
                    <a:gd name="connsiteX10" fmla="*/ 1950315 w 2700299"/>
                    <a:gd name="connsiteY10" fmla="*/ 0 h 1881243"/>
                    <a:gd name="connsiteX11" fmla="*/ 2700299 w 2700299"/>
                    <a:gd name="connsiteY11" fmla="*/ 644829 h 1881243"/>
                    <a:gd name="connsiteX12" fmla="*/ 1911172 w 2700299"/>
                    <a:gd name="connsiteY12" fmla="*/ 1241119 h 1881243"/>
                    <a:gd name="connsiteX13" fmla="*/ 1914899 w 2700299"/>
                    <a:gd name="connsiteY13" fmla="*/ 1122959 h 1881243"/>
                    <a:gd name="connsiteX14" fmla="*/ 1763060 w 2700299"/>
                    <a:gd name="connsiteY14" fmla="*/ 1130674 h 1881243"/>
                    <a:gd name="connsiteX15" fmla="*/ 979531 w 2700299"/>
                    <a:gd name="connsiteY15" fmla="*/ 1500803 h 1881243"/>
                    <a:gd name="connsiteX16" fmla="*/ 440398 w 2700299"/>
                    <a:gd name="connsiteY16" fmla="*/ 1881243 h 1881243"/>
                    <a:gd name="connsiteX17" fmla="*/ 620489 w 2700299"/>
                    <a:gd name="connsiteY17" fmla="*/ 1150610 h 1881243"/>
                    <a:gd name="connsiteX18" fmla="*/ 12734 w 2700299"/>
                    <a:gd name="connsiteY18" fmla="*/ 1174826 h 1881243"/>
                    <a:gd name="connsiteX19" fmla="*/ 100545 w 2700299"/>
                    <a:gd name="connsiteY19" fmla="*/ 1068187 h 1881243"/>
                    <a:gd name="connsiteX20" fmla="*/ 1801496 w 2700299"/>
                    <a:gd name="connsiteY20" fmla="*/ 191303 h 1881243"/>
                    <a:gd name="connsiteX21" fmla="*/ 1944332 w 2700299"/>
                    <a:gd name="connsiteY21" fmla="*/ 189684 h 1881243"/>
                    <a:gd name="connsiteX22" fmla="*/ 1950315 w 2700299"/>
                    <a:gd name="connsiteY22" fmla="*/ 0 h 1881243"/>
                    <a:gd name="connsiteX0" fmla="*/ 25302 w 2700299"/>
                    <a:gd name="connsiteY0" fmla="*/ 1501147 h 1881243"/>
                    <a:gd name="connsiteX1" fmla="*/ 17725 w 2700299"/>
                    <a:gd name="connsiteY1" fmla="*/ 1523246 h 1881243"/>
                    <a:gd name="connsiteX2" fmla="*/ 0 w 2700299"/>
                    <a:gd name="connsiteY2" fmla="*/ 1516700 h 1881243"/>
                    <a:gd name="connsiteX3" fmla="*/ 8925 w 2700299"/>
                    <a:gd name="connsiteY3" fmla="*/ 1495051 h 1881243"/>
                    <a:gd name="connsiteX4" fmla="*/ 25302 w 2700299"/>
                    <a:gd name="connsiteY4" fmla="*/ 1501147 h 1881243"/>
                    <a:gd name="connsiteX5" fmla="*/ 883607 w 2700299"/>
                    <a:gd name="connsiteY5" fmla="*/ 1820645 h 1881243"/>
                    <a:gd name="connsiteX6" fmla="*/ 882974 w 2700299"/>
                    <a:gd name="connsiteY6" fmla="*/ 1822051 h 1881243"/>
                    <a:gd name="connsiteX7" fmla="*/ 883335 w 2700299"/>
                    <a:gd name="connsiteY7" fmla="*/ 1820906 h 1881243"/>
                    <a:gd name="connsiteX8" fmla="*/ 839078 w 2700299"/>
                    <a:gd name="connsiteY8" fmla="*/ 1804069 h 1881243"/>
                    <a:gd name="connsiteX9" fmla="*/ 883607 w 2700299"/>
                    <a:gd name="connsiteY9" fmla="*/ 1820645 h 1881243"/>
                    <a:gd name="connsiteX10" fmla="*/ 1950315 w 2700299"/>
                    <a:gd name="connsiteY10" fmla="*/ 0 h 1881243"/>
                    <a:gd name="connsiteX11" fmla="*/ 2700299 w 2700299"/>
                    <a:gd name="connsiteY11" fmla="*/ 644829 h 1881243"/>
                    <a:gd name="connsiteX12" fmla="*/ 1911172 w 2700299"/>
                    <a:gd name="connsiteY12" fmla="*/ 1241119 h 1881243"/>
                    <a:gd name="connsiteX13" fmla="*/ 1914899 w 2700299"/>
                    <a:gd name="connsiteY13" fmla="*/ 1122959 h 1881243"/>
                    <a:gd name="connsiteX14" fmla="*/ 1763060 w 2700299"/>
                    <a:gd name="connsiteY14" fmla="*/ 1130674 h 1881243"/>
                    <a:gd name="connsiteX15" fmla="*/ 979531 w 2700299"/>
                    <a:gd name="connsiteY15" fmla="*/ 1500803 h 1881243"/>
                    <a:gd name="connsiteX16" fmla="*/ 440398 w 2700299"/>
                    <a:gd name="connsiteY16" fmla="*/ 1881243 h 1881243"/>
                    <a:gd name="connsiteX17" fmla="*/ 620489 w 2700299"/>
                    <a:gd name="connsiteY17" fmla="*/ 1150610 h 1881243"/>
                    <a:gd name="connsiteX18" fmla="*/ 12734 w 2700299"/>
                    <a:gd name="connsiteY18" fmla="*/ 1174826 h 1881243"/>
                    <a:gd name="connsiteX19" fmla="*/ 100545 w 2700299"/>
                    <a:gd name="connsiteY19" fmla="*/ 1068187 h 1881243"/>
                    <a:gd name="connsiteX20" fmla="*/ 1801496 w 2700299"/>
                    <a:gd name="connsiteY20" fmla="*/ 191303 h 1881243"/>
                    <a:gd name="connsiteX21" fmla="*/ 1944332 w 2700299"/>
                    <a:gd name="connsiteY21" fmla="*/ 189684 h 1881243"/>
                    <a:gd name="connsiteX22" fmla="*/ 1950315 w 2700299"/>
                    <a:gd name="connsiteY22" fmla="*/ 0 h 1881243"/>
                    <a:gd name="connsiteX0" fmla="*/ 25302 w 2700299"/>
                    <a:gd name="connsiteY0" fmla="*/ 1501147 h 1881243"/>
                    <a:gd name="connsiteX1" fmla="*/ 17725 w 2700299"/>
                    <a:gd name="connsiteY1" fmla="*/ 1523246 h 1881243"/>
                    <a:gd name="connsiteX2" fmla="*/ 0 w 2700299"/>
                    <a:gd name="connsiteY2" fmla="*/ 1516700 h 1881243"/>
                    <a:gd name="connsiteX3" fmla="*/ 8925 w 2700299"/>
                    <a:gd name="connsiteY3" fmla="*/ 1495051 h 1881243"/>
                    <a:gd name="connsiteX4" fmla="*/ 25302 w 2700299"/>
                    <a:gd name="connsiteY4" fmla="*/ 1501147 h 1881243"/>
                    <a:gd name="connsiteX5" fmla="*/ 883607 w 2700299"/>
                    <a:gd name="connsiteY5" fmla="*/ 1820645 h 1881243"/>
                    <a:gd name="connsiteX6" fmla="*/ 882974 w 2700299"/>
                    <a:gd name="connsiteY6" fmla="*/ 1822051 h 1881243"/>
                    <a:gd name="connsiteX7" fmla="*/ 883335 w 2700299"/>
                    <a:gd name="connsiteY7" fmla="*/ 1820906 h 1881243"/>
                    <a:gd name="connsiteX8" fmla="*/ 839078 w 2700299"/>
                    <a:gd name="connsiteY8" fmla="*/ 1804069 h 1881243"/>
                    <a:gd name="connsiteX9" fmla="*/ 883607 w 2700299"/>
                    <a:gd name="connsiteY9" fmla="*/ 1820645 h 1881243"/>
                    <a:gd name="connsiteX10" fmla="*/ 1950315 w 2700299"/>
                    <a:gd name="connsiteY10" fmla="*/ 0 h 1881243"/>
                    <a:gd name="connsiteX11" fmla="*/ 2700299 w 2700299"/>
                    <a:gd name="connsiteY11" fmla="*/ 644829 h 1881243"/>
                    <a:gd name="connsiteX12" fmla="*/ 1911172 w 2700299"/>
                    <a:gd name="connsiteY12" fmla="*/ 1241119 h 1881243"/>
                    <a:gd name="connsiteX13" fmla="*/ 1914899 w 2700299"/>
                    <a:gd name="connsiteY13" fmla="*/ 1122959 h 1881243"/>
                    <a:gd name="connsiteX14" fmla="*/ 1763060 w 2700299"/>
                    <a:gd name="connsiteY14" fmla="*/ 1130674 h 1881243"/>
                    <a:gd name="connsiteX15" fmla="*/ 735160 w 2700299"/>
                    <a:gd name="connsiteY15" fmla="*/ 1615104 h 1881243"/>
                    <a:gd name="connsiteX16" fmla="*/ 440398 w 2700299"/>
                    <a:gd name="connsiteY16" fmla="*/ 1881243 h 1881243"/>
                    <a:gd name="connsiteX17" fmla="*/ 620489 w 2700299"/>
                    <a:gd name="connsiteY17" fmla="*/ 1150610 h 1881243"/>
                    <a:gd name="connsiteX18" fmla="*/ 12734 w 2700299"/>
                    <a:gd name="connsiteY18" fmla="*/ 1174826 h 1881243"/>
                    <a:gd name="connsiteX19" fmla="*/ 100545 w 2700299"/>
                    <a:gd name="connsiteY19" fmla="*/ 1068187 h 1881243"/>
                    <a:gd name="connsiteX20" fmla="*/ 1801496 w 2700299"/>
                    <a:gd name="connsiteY20" fmla="*/ 191303 h 1881243"/>
                    <a:gd name="connsiteX21" fmla="*/ 1944332 w 2700299"/>
                    <a:gd name="connsiteY21" fmla="*/ 189684 h 1881243"/>
                    <a:gd name="connsiteX22" fmla="*/ 1950315 w 2700299"/>
                    <a:gd name="connsiteY22" fmla="*/ 0 h 1881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700299" h="1881243">
                      <a:moveTo>
                        <a:pt x="25302" y="1501147"/>
                      </a:moveTo>
                      <a:lnTo>
                        <a:pt x="17725" y="1523246"/>
                      </a:lnTo>
                      <a:lnTo>
                        <a:pt x="0" y="1516700"/>
                      </a:lnTo>
                      <a:lnTo>
                        <a:pt x="8925" y="1495051"/>
                      </a:lnTo>
                      <a:lnTo>
                        <a:pt x="25302" y="1501147"/>
                      </a:lnTo>
                      <a:close/>
                      <a:moveTo>
                        <a:pt x="883607" y="1820645"/>
                      </a:moveTo>
                      <a:lnTo>
                        <a:pt x="882974" y="1822051"/>
                      </a:lnTo>
                      <a:cubicBezTo>
                        <a:pt x="883094" y="1821669"/>
                        <a:pt x="883215" y="1821288"/>
                        <a:pt x="883335" y="1820906"/>
                      </a:cubicBezTo>
                      <a:lnTo>
                        <a:pt x="839078" y="1804069"/>
                      </a:lnTo>
                      <a:lnTo>
                        <a:pt x="883607" y="1820645"/>
                      </a:lnTo>
                      <a:close/>
                      <a:moveTo>
                        <a:pt x="1950315" y="0"/>
                      </a:moveTo>
                      <a:lnTo>
                        <a:pt x="2700299" y="644829"/>
                      </a:lnTo>
                      <a:lnTo>
                        <a:pt x="1911172" y="1241119"/>
                      </a:lnTo>
                      <a:lnTo>
                        <a:pt x="1914899" y="1122959"/>
                      </a:lnTo>
                      <a:lnTo>
                        <a:pt x="1763060" y="1130674"/>
                      </a:lnTo>
                      <a:cubicBezTo>
                        <a:pt x="1463111" y="1169957"/>
                        <a:pt x="1104267" y="1273382"/>
                        <a:pt x="735160" y="1615104"/>
                      </a:cubicBezTo>
                      <a:lnTo>
                        <a:pt x="440398" y="1881243"/>
                      </a:lnTo>
                      <a:lnTo>
                        <a:pt x="620489" y="1150610"/>
                      </a:lnTo>
                      <a:lnTo>
                        <a:pt x="12734" y="1174826"/>
                      </a:lnTo>
                      <a:lnTo>
                        <a:pt x="100545" y="1068187"/>
                      </a:lnTo>
                      <a:cubicBezTo>
                        <a:pt x="430246" y="735978"/>
                        <a:pt x="1096173" y="227413"/>
                        <a:pt x="1801496" y="191303"/>
                      </a:cubicBezTo>
                      <a:lnTo>
                        <a:pt x="1944332" y="189684"/>
                      </a:lnTo>
                      <a:lnTo>
                        <a:pt x="195031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/>
                    </a:gs>
                  </a:gsLst>
                  <a:lin ang="0" scaled="0"/>
                  <a:tileRect/>
                </a:gra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2202B02-0263-482D-BDE1-DC743C2E330A}"/>
                    </a:ext>
                  </a:extLst>
                </p:cNvPr>
                <p:cNvSpPr txBox="1"/>
                <p:nvPr/>
              </p:nvSpPr>
              <p:spPr>
                <a:xfrm rot="1673588">
                  <a:off x="2757980" y="1533337"/>
                  <a:ext cx="1935110" cy="1005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2496558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Project </a:t>
                  </a:r>
                  <a:br>
                    <a:rPr lang="en-US" sz="1400" b="1" dirty="0">
                      <a:solidFill>
                        <a:schemeClr val="bg1"/>
                      </a:solidFill>
                    </a:rPr>
                  </a:br>
                  <a:r>
                    <a:rPr lang="en-US" sz="1400" b="1" dirty="0">
                      <a:solidFill>
                        <a:schemeClr val="bg1"/>
                      </a:solidFill>
                    </a:rPr>
                    <a:t>Description</a:t>
                  </a:r>
                </a:p>
              </p:txBody>
            </p:sp>
          </p:grp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CDFDA1A-D6A5-4BA0-B2FE-6EEFADC1D305}"/>
                </a:ext>
              </a:extLst>
            </p:cNvPr>
            <p:cNvSpPr/>
            <p:nvPr/>
          </p:nvSpPr>
          <p:spPr>
            <a:xfrm rot="19605955" flipH="1">
              <a:off x="2508223" y="3333629"/>
              <a:ext cx="1981237" cy="1402895"/>
            </a:xfrm>
            <a:custGeom>
              <a:avLst/>
              <a:gdLst>
                <a:gd name="connsiteX0" fmla="*/ 25302 w 2700299"/>
                <a:gd name="connsiteY0" fmla="*/ 1501147 h 1822051"/>
                <a:gd name="connsiteX1" fmla="*/ 17725 w 2700299"/>
                <a:gd name="connsiteY1" fmla="*/ 1523246 h 1822051"/>
                <a:gd name="connsiteX2" fmla="*/ 0 w 2700299"/>
                <a:gd name="connsiteY2" fmla="*/ 1516700 h 1822051"/>
                <a:gd name="connsiteX3" fmla="*/ 8925 w 2700299"/>
                <a:gd name="connsiteY3" fmla="*/ 1495051 h 1822051"/>
                <a:gd name="connsiteX4" fmla="*/ 883607 w 2700299"/>
                <a:gd name="connsiteY4" fmla="*/ 1820645 h 1822051"/>
                <a:gd name="connsiteX5" fmla="*/ 882974 w 2700299"/>
                <a:gd name="connsiteY5" fmla="*/ 1822051 h 1822051"/>
                <a:gd name="connsiteX6" fmla="*/ 883335 w 2700299"/>
                <a:gd name="connsiteY6" fmla="*/ 1820906 h 1822051"/>
                <a:gd name="connsiteX7" fmla="*/ 839078 w 2700299"/>
                <a:gd name="connsiteY7" fmla="*/ 1804069 h 1822051"/>
                <a:gd name="connsiteX8" fmla="*/ 1950315 w 2700299"/>
                <a:gd name="connsiteY8" fmla="*/ 0 h 1822051"/>
                <a:gd name="connsiteX9" fmla="*/ 2700299 w 2700299"/>
                <a:gd name="connsiteY9" fmla="*/ 644829 h 1822051"/>
                <a:gd name="connsiteX10" fmla="*/ 1911172 w 2700299"/>
                <a:gd name="connsiteY10" fmla="*/ 1241119 h 1822051"/>
                <a:gd name="connsiteX11" fmla="*/ 1914899 w 2700299"/>
                <a:gd name="connsiteY11" fmla="*/ 1122959 h 1822051"/>
                <a:gd name="connsiteX12" fmla="*/ 1763060 w 2700299"/>
                <a:gd name="connsiteY12" fmla="*/ 1130674 h 1822051"/>
                <a:gd name="connsiteX13" fmla="*/ 1017815 w 2700299"/>
                <a:gd name="connsiteY13" fmla="*/ 1573045 h 1822051"/>
                <a:gd name="connsiteX14" fmla="*/ 967668 w 2700299"/>
                <a:gd name="connsiteY14" fmla="*/ 1652801 h 1822051"/>
                <a:gd name="connsiteX15" fmla="*/ 730336 w 2700299"/>
                <a:gd name="connsiteY15" fmla="*/ 942040 h 1822051"/>
                <a:gd name="connsiteX16" fmla="*/ 82859 w 2700299"/>
                <a:gd name="connsiteY16" fmla="*/ 1326489 h 1822051"/>
                <a:gd name="connsiteX17" fmla="*/ 125651 w 2700299"/>
                <a:gd name="connsiteY17" fmla="*/ 1241281 h 1822051"/>
                <a:gd name="connsiteX18" fmla="*/ 1801496 w 2700299"/>
                <a:gd name="connsiteY18" fmla="*/ 191303 h 1822051"/>
                <a:gd name="connsiteX19" fmla="*/ 1944332 w 2700299"/>
                <a:gd name="connsiteY19" fmla="*/ 189684 h 1822051"/>
                <a:gd name="connsiteX0" fmla="*/ 25302 w 2700299"/>
                <a:gd name="connsiteY0" fmla="*/ 1501147 h 1822051"/>
                <a:gd name="connsiteX1" fmla="*/ 17725 w 2700299"/>
                <a:gd name="connsiteY1" fmla="*/ 1523246 h 1822051"/>
                <a:gd name="connsiteX2" fmla="*/ 0 w 2700299"/>
                <a:gd name="connsiteY2" fmla="*/ 1516700 h 1822051"/>
                <a:gd name="connsiteX3" fmla="*/ 8925 w 2700299"/>
                <a:gd name="connsiteY3" fmla="*/ 1495051 h 1822051"/>
                <a:gd name="connsiteX4" fmla="*/ 25302 w 2700299"/>
                <a:gd name="connsiteY4" fmla="*/ 1501147 h 1822051"/>
                <a:gd name="connsiteX5" fmla="*/ 883607 w 2700299"/>
                <a:gd name="connsiteY5" fmla="*/ 1820645 h 1822051"/>
                <a:gd name="connsiteX6" fmla="*/ 882974 w 2700299"/>
                <a:gd name="connsiteY6" fmla="*/ 1822051 h 1822051"/>
                <a:gd name="connsiteX7" fmla="*/ 883335 w 2700299"/>
                <a:gd name="connsiteY7" fmla="*/ 1820906 h 1822051"/>
                <a:gd name="connsiteX8" fmla="*/ 839078 w 2700299"/>
                <a:gd name="connsiteY8" fmla="*/ 1804069 h 1822051"/>
                <a:gd name="connsiteX9" fmla="*/ 883607 w 2700299"/>
                <a:gd name="connsiteY9" fmla="*/ 1820645 h 1822051"/>
                <a:gd name="connsiteX10" fmla="*/ 1950315 w 2700299"/>
                <a:gd name="connsiteY10" fmla="*/ 0 h 1822051"/>
                <a:gd name="connsiteX11" fmla="*/ 2700299 w 2700299"/>
                <a:gd name="connsiteY11" fmla="*/ 644829 h 1822051"/>
                <a:gd name="connsiteX12" fmla="*/ 1911172 w 2700299"/>
                <a:gd name="connsiteY12" fmla="*/ 1241119 h 1822051"/>
                <a:gd name="connsiteX13" fmla="*/ 1914899 w 2700299"/>
                <a:gd name="connsiteY13" fmla="*/ 1122959 h 1822051"/>
                <a:gd name="connsiteX14" fmla="*/ 1763060 w 2700299"/>
                <a:gd name="connsiteY14" fmla="*/ 1130674 h 1822051"/>
                <a:gd name="connsiteX15" fmla="*/ 1017815 w 2700299"/>
                <a:gd name="connsiteY15" fmla="*/ 1573045 h 1822051"/>
                <a:gd name="connsiteX16" fmla="*/ 967668 w 2700299"/>
                <a:gd name="connsiteY16" fmla="*/ 1652801 h 1822051"/>
                <a:gd name="connsiteX17" fmla="*/ 730336 w 2700299"/>
                <a:gd name="connsiteY17" fmla="*/ 942040 h 1822051"/>
                <a:gd name="connsiteX18" fmla="*/ 82859 w 2700299"/>
                <a:gd name="connsiteY18" fmla="*/ 1326489 h 1822051"/>
                <a:gd name="connsiteX19" fmla="*/ 125651 w 2700299"/>
                <a:gd name="connsiteY19" fmla="*/ 1241281 h 1822051"/>
                <a:gd name="connsiteX20" fmla="*/ 1801496 w 2700299"/>
                <a:gd name="connsiteY20" fmla="*/ 191303 h 1822051"/>
                <a:gd name="connsiteX21" fmla="*/ 1944332 w 2700299"/>
                <a:gd name="connsiteY21" fmla="*/ 189684 h 1822051"/>
                <a:gd name="connsiteX22" fmla="*/ 1950315 w 2700299"/>
                <a:gd name="connsiteY22" fmla="*/ 0 h 1822051"/>
                <a:gd name="connsiteX0" fmla="*/ 25302 w 2700299"/>
                <a:gd name="connsiteY0" fmla="*/ 1501147 h 1822051"/>
                <a:gd name="connsiteX1" fmla="*/ 17725 w 2700299"/>
                <a:gd name="connsiteY1" fmla="*/ 1523246 h 1822051"/>
                <a:gd name="connsiteX2" fmla="*/ 0 w 2700299"/>
                <a:gd name="connsiteY2" fmla="*/ 1516700 h 1822051"/>
                <a:gd name="connsiteX3" fmla="*/ 8925 w 2700299"/>
                <a:gd name="connsiteY3" fmla="*/ 1495051 h 1822051"/>
                <a:gd name="connsiteX4" fmla="*/ 25302 w 2700299"/>
                <a:gd name="connsiteY4" fmla="*/ 1501147 h 1822051"/>
                <a:gd name="connsiteX5" fmla="*/ 883607 w 2700299"/>
                <a:gd name="connsiteY5" fmla="*/ 1820645 h 1822051"/>
                <a:gd name="connsiteX6" fmla="*/ 882974 w 2700299"/>
                <a:gd name="connsiteY6" fmla="*/ 1822051 h 1822051"/>
                <a:gd name="connsiteX7" fmla="*/ 883335 w 2700299"/>
                <a:gd name="connsiteY7" fmla="*/ 1820906 h 1822051"/>
                <a:gd name="connsiteX8" fmla="*/ 839078 w 2700299"/>
                <a:gd name="connsiteY8" fmla="*/ 1804069 h 1822051"/>
                <a:gd name="connsiteX9" fmla="*/ 883607 w 2700299"/>
                <a:gd name="connsiteY9" fmla="*/ 1820645 h 1822051"/>
                <a:gd name="connsiteX10" fmla="*/ 1950315 w 2700299"/>
                <a:gd name="connsiteY10" fmla="*/ 0 h 1822051"/>
                <a:gd name="connsiteX11" fmla="*/ 2700299 w 2700299"/>
                <a:gd name="connsiteY11" fmla="*/ 644829 h 1822051"/>
                <a:gd name="connsiteX12" fmla="*/ 1911172 w 2700299"/>
                <a:gd name="connsiteY12" fmla="*/ 1241119 h 1822051"/>
                <a:gd name="connsiteX13" fmla="*/ 1914899 w 2700299"/>
                <a:gd name="connsiteY13" fmla="*/ 1122959 h 1822051"/>
                <a:gd name="connsiteX14" fmla="*/ 1763060 w 2700299"/>
                <a:gd name="connsiteY14" fmla="*/ 1130674 h 1822051"/>
                <a:gd name="connsiteX15" fmla="*/ 1017815 w 2700299"/>
                <a:gd name="connsiteY15" fmla="*/ 1573045 h 1822051"/>
                <a:gd name="connsiteX16" fmla="*/ 967668 w 2700299"/>
                <a:gd name="connsiteY16" fmla="*/ 1652801 h 1822051"/>
                <a:gd name="connsiteX17" fmla="*/ 549547 w 2700299"/>
                <a:gd name="connsiteY17" fmla="*/ 1244016 h 1822051"/>
                <a:gd name="connsiteX18" fmla="*/ 82859 w 2700299"/>
                <a:gd name="connsiteY18" fmla="*/ 1326489 h 1822051"/>
                <a:gd name="connsiteX19" fmla="*/ 125651 w 2700299"/>
                <a:gd name="connsiteY19" fmla="*/ 1241281 h 1822051"/>
                <a:gd name="connsiteX20" fmla="*/ 1801496 w 2700299"/>
                <a:gd name="connsiteY20" fmla="*/ 191303 h 1822051"/>
                <a:gd name="connsiteX21" fmla="*/ 1944332 w 2700299"/>
                <a:gd name="connsiteY21" fmla="*/ 189684 h 1822051"/>
                <a:gd name="connsiteX22" fmla="*/ 1950315 w 2700299"/>
                <a:gd name="connsiteY22" fmla="*/ 0 h 1822051"/>
                <a:gd name="connsiteX0" fmla="*/ 25302 w 2700299"/>
                <a:gd name="connsiteY0" fmla="*/ 1501147 h 1824280"/>
                <a:gd name="connsiteX1" fmla="*/ 17725 w 2700299"/>
                <a:gd name="connsiteY1" fmla="*/ 1523246 h 1824280"/>
                <a:gd name="connsiteX2" fmla="*/ 0 w 2700299"/>
                <a:gd name="connsiteY2" fmla="*/ 1516700 h 1824280"/>
                <a:gd name="connsiteX3" fmla="*/ 8925 w 2700299"/>
                <a:gd name="connsiteY3" fmla="*/ 1495051 h 1824280"/>
                <a:gd name="connsiteX4" fmla="*/ 25302 w 2700299"/>
                <a:gd name="connsiteY4" fmla="*/ 1501147 h 1824280"/>
                <a:gd name="connsiteX5" fmla="*/ 883607 w 2700299"/>
                <a:gd name="connsiteY5" fmla="*/ 1820645 h 1824280"/>
                <a:gd name="connsiteX6" fmla="*/ 882974 w 2700299"/>
                <a:gd name="connsiteY6" fmla="*/ 1822051 h 1824280"/>
                <a:gd name="connsiteX7" fmla="*/ 883335 w 2700299"/>
                <a:gd name="connsiteY7" fmla="*/ 1820906 h 1824280"/>
                <a:gd name="connsiteX8" fmla="*/ 839078 w 2700299"/>
                <a:gd name="connsiteY8" fmla="*/ 1804069 h 1824280"/>
                <a:gd name="connsiteX9" fmla="*/ 883607 w 2700299"/>
                <a:gd name="connsiteY9" fmla="*/ 1820645 h 1824280"/>
                <a:gd name="connsiteX10" fmla="*/ 1950315 w 2700299"/>
                <a:gd name="connsiteY10" fmla="*/ 0 h 1824280"/>
                <a:gd name="connsiteX11" fmla="*/ 2700299 w 2700299"/>
                <a:gd name="connsiteY11" fmla="*/ 644829 h 1824280"/>
                <a:gd name="connsiteX12" fmla="*/ 1911172 w 2700299"/>
                <a:gd name="connsiteY12" fmla="*/ 1241119 h 1824280"/>
                <a:gd name="connsiteX13" fmla="*/ 1914899 w 2700299"/>
                <a:gd name="connsiteY13" fmla="*/ 1122959 h 1824280"/>
                <a:gd name="connsiteX14" fmla="*/ 1763060 w 2700299"/>
                <a:gd name="connsiteY14" fmla="*/ 1130674 h 1824280"/>
                <a:gd name="connsiteX15" fmla="*/ 1017815 w 2700299"/>
                <a:gd name="connsiteY15" fmla="*/ 1573045 h 1824280"/>
                <a:gd name="connsiteX16" fmla="*/ 607530 w 2700299"/>
                <a:gd name="connsiteY16" fmla="*/ 1824280 h 1824280"/>
                <a:gd name="connsiteX17" fmla="*/ 549547 w 2700299"/>
                <a:gd name="connsiteY17" fmla="*/ 1244016 h 1824280"/>
                <a:gd name="connsiteX18" fmla="*/ 82859 w 2700299"/>
                <a:gd name="connsiteY18" fmla="*/ 1326489 h 1824280"/>
                <a:gd name="connsiteX19" fmla="*/ 125651 w 2700299"/>
                <a:gd name="connsiteY19" fmla="*/ 1241281 h 1824280"/>
                <a:gd name="connsiteX20" fmla="*/ 1801496 w 2700299"/>
                <a:gd name="connsiteY20" fmla="*/ 191303 h 1824280"/>
                <a:gd name="connsiteX21" fmla="*/ 1944332 w 2700299"/>
                <a:gd name="connsiteY21" fmla="*/ 189684 h 1824280"/>
                <a:gd name="connsiteX22" fmla="*/ 1950315 w 2700299"/>
                <a:gd name="connsiteY22" fmla="*/ 0 h 1824280"/>
                <a:gd name="connsiteX0" fmla="*/ 25302 w 2700299"/>
                <a:gd name="connsiteY0" fmla="*/ 1501147 h 1824280"/>
                <a:gd name="connsiteX1" fmla="*/ 17725 w 2700299"/>
                <a:gd name="connsiteY1" fmla="*/ 1523246 h 1824280"/>
                <a:gd name="connsiteX2" fmla="*/ 0 w 2700299"/>
                <a:gd name="connsiteY2" fmla="*/ 1516700 h 1824280"/>
                <a:gd name="connsiteX3" fmla="*/ 8925 w 2700299"/>
                <a:gd name="connsiteY3" fmla="*/ 1495051 h 1824280"/>
                <a:gd name="connsiteX4" fmla="*/ 25302 w 2700299"/>
                <a:gd name="connsiteY4" fmla="*/ 1501147 h 1824280"/>
                <a:gd name="connsiteX5" fmla="*/ 883607 w 2700299"/>
                <a:gd name="connsiteY5" fmla="*/ 1820645 h 1824280"/>
                <a:gd name="connsiteX6" fmla="*/ 882974 w 2700299"/>
                <a:gd name="connsiteY6" fmla="*/ 1822051 h 1824280"/>
                <a:gd name="connsiteX7" fmla="*/ 883335 w 2700299"/>
                <a:gd name="connsiteY7" fmla="*/ 1820906 h 1824280"/>
                <a:gd name="connsiteX8" fmla="*/ 839078 w 2700299"/>
                <a:gd name="connsiteY8" fmla="*/ 1804069 h 1824280"/>
                <a:gd name="connsiteX9" fmla="*/ 883607 w 2700299"/>
                <a:gd name="connsiteY9" fmla="*/ 1820645 h 1824280"/>
                <a:gd name="connsiteX10" fmla="*/ 1950315 w 2700299"/>
                <a:gd name="connsiteY10" fmla="*/ 0 h 1824280"/>
                <a:gd name="connsiteX11" fmla="*/ 2700299 w 2700299"/>
                <a:gd name="connsiteY11" fmla="*/ 644829 h 1824280"/>
                <a:gd name="connsiteX12" fmla="*/ 1911172 w 2700299"/>
                <a:gd name="connsiteY12" fmla="*/ 1241119 h 1824280"/>
                <a:gd name="connsiteX13" fmla="*/ 1914899 w 2700299"/>
                <a:gd name="connsiteY13" fmla="*/ 1122959 h 1824280"/>
                <a:gd name="connsiteX14" fmla="*/ 1763060 w 2700299"/>
                <a:gd name="connsiteY14" fmla="*/ 1130674 h 1824280"/>
                <a:gd name="connsiteX15" fmla="*/ 979531 w 2700299"/>
                <a:gd name="connsiteY15" fmla="*/ 1500803 h 1824280"/>
                <a:gd name="connsiteX16" fmla="*/ 607530 w 2700299"/>
                <a:gd name="connsiteY16" fmla="*/ 1824280 h 1824280"/>
                <a:gd name="connsiteX17" fmla="*/ 549547 w 2700299"/>
                <a:gd name="connsiteY17" fmla="*/ 1244016 h 1824280"/>
                <a:gd name="connsiteX18" fmla="*/ 82859 w 2700299"/>
                <a:gd name="connsiteY18" fmla="*/ 1326489 h 1824280"/>
                <a:gd name="connsiteX19" fmla="*/ 125651 w 2700299"/>
                <a:gd name="connsiteY19" fmla="*/ 1241281 h 1824280"/>
                <a:gd name="connsiteX20" fmla="*/ 1801496 w 2700299"/>
                <a:gd name="connsiteY20" fmla="*/ 191303 h 1824280"/>
                <a:gd name="connsiteX21" fmla="*/ 1944332 w 2700299"/>
                <a:gd name="connsiteY21" fmla="*/ 189684 h 1824280"/>
                <a:gd name="connsiteX22" fmla="*/ 1950315 w 2700299"/>
                <a:gd name="connsiteY22" fmla="*/ 0 h 1824280"/>
                <a:gd name="connsiteX0" fmla="*/ 25302 w 2700299"/>
                <a:gd name="connsiteY0" fmla="*/ 1501147 h 1824280"/>
                <a:gd name="connsiteX1" fmla="*/ 17725 w 2700299"/>
                <a:gd name="connsiteY1" fmla="*/ 1523246 h 1824280"/>
                <a:gd name="connsiteX2" fmla="*/ 0 w 2700299"/>
                <a:gd name="connsiteY2" fmla="*/ 1516700 h 1824280"/>
                <a:gd name="connsiteX3" fmla="*/ 8925 w 2700299"/>
                <a:gd name="connsiteY3" fmla="*/ 1495051 h 1824280"/>
                <a:gd name="connsiteX4" fmla="*/ 25302 w 2700299"/>
                <a:gd name="connsiteY4" fmla="*/ 1501147 h 1824280"/>
                <a:gd name="connsiteX5" fmla="*/ 883607 w 2700299"/>
                <a:gd name="connsiteY5" fmla="*/ 1820645 h 1824280"/>
                <a:gd name="connsiteX6" fmla="*/ 882974 w 2700299"/>
                <a:gd name="connsiteY6" fmla="*/ 1822051 h 1824280"/>
                <a:gd name="connsiteX7" fmla="*/ 883335 w 2700299"/>
                <a:gd name="connsiteY7" fmla="*/ 1820906 h 1824280"/>
                <a:gd name="connsiteX8" fmla="*/ 839078 w 2700299"/>
                <a:gd name="connsiteY8" fmla="*/ 1804069 h 1824280"/>
                <a:gd name="connsiteX9" fmla="*/ 883607 w 2700299"/>
                <a:gd name="connsiteY9" fmla="*/ 1820645 h 1824280"/>
                <a:gd name="connsiteX10" fmla="*/ 1950315 w 2700299"/>
                <a:gd name="connsiteY10" fmla="*/ 0 h 1824280"/>
                <a:gd name="connsiteX11" fmla="*/ 2700299 w 2700299"/>
                <a:gd name="connsiteY11" fmla="*/ 644829 h 1824280"/>
                <a:gd name="connsiteX12" fmla="*/ 1911172 w 2700299"/>
                <a:gd name="connsiteY12" fmla="*/ 1241119 h 1824280"/>
                <a:gd name="connsiteX13" fmla="*/ 1914899 w 2700299"/>
                <a:gd name="connsiteY13" fmla="*/ 1122959 h 1824280"/>
                <a:gd name="connsiteX14" fmla="*/ 1763060 w 2700299"/>
                <a:gd name="connsiteY14" fmla="*/ 1130674 h 1824280"/>
                <a:gd name="connsiteX15" fmla="*/ 979531 w 2700299"/>
                <a:gd name="connsiteY15" fmla="*/ 1500803 h 1824280"/>
                <a:gd name="connsiteX16" fmla="*/ 607530 w 2700299"/>
                <a:gd name="connsiteY16" fmla="*/ 1824280 h 1824280"/>
                <a:gd name="connsiteX17" fmla="*/ 549547 w 2700299"/>
                <a:gd name="connsiteY17" fmla="*/ 1244016 h 1824280"/>
                <a:gd name="connsiteX18" fmla="*/ 82859 w 2700299"/>
                <a:gd name="connsiteY18" fmla="*/ 1326489 h 1824280"/>
                <a:gd name="connsiteX19" fmla="*/ 125651 w 2700299"/>
                <a:gd name="connsiteY19" fmla="*/ 1241281 h 1824280"/>
                <a:gd name="connsiteX20" fmla="*/ 1801496 w 2700299"/>
                <a:gd name="connsiteY20" fmla="*/ 191303 h 1824280"/>
                <a:gd name="connsiteX21" fmla="*/ 1944332 w 2700299"/>
                <a:gd name="connsiteY21" fmla="*/ 189684 h 1824280"/>
                <a:gd name="connsiteX22" fmla="*/ 1950315 w 2700299"/>
                <a:gd name="connsiteY22" fmla="*/ 0 h 1824280"/>
                <a:gd name="connsiteX0" fmla="*/ 25302 w 2700299"/>
                <a:gd name="connsiteY0" fmla="*/ 1501147 h 1824280"/>
                <a:gd name="connsiteX1" fmla="*/ 17725 w 2700299"/>
                <a:gd name="connsiteY1" fmla="*/ 1523246 h 1824280"/>
                <a:gd name="connsiteX2" fmla="*/ 0 w 2700299"/>
                <a:gd name="connsiteY2" fmla="*/ 1516700 h 1824280"/>
                <a:gd name="connsiteX3" fmla="*/ 8925 w 2700299"/>
                <a:gd name="connsiteY3" fmla="*/ 1495051 h 1824280"/>
                <a:gd name="connsiteX4" fmla="*/ 25302 w 2700299"/>
                <a:gd name="connsiteY4" fmla="*/ 1501147 h 1824280"/>
                <a:gd name="connsiteX5" fmla="*/ 883607 w 2700299"/>
                <a:gd name="connsiteY5" fmla="*/ 1820645 h 1824280"/>
                <a:gd name="connsiteX6" fmla="*/ 882974 w 2700299"/>
                <a:gd name="connsiteY6" fmla="*/ 1822051 h 1824280"/>
                <a:gd name="connsiteX7" fmla="*/ 883335 w 2700299"/>
                <a:gd name="connsiteY7" fmla="*/ 1820906 h 1824280"/>
                <a:gd name="connsiteX8" fmla="*/ 839078 w 2700299"/>
                <a:gd name="connsiteY8" fmla="*/ 1804069 h 1824280"/>
                <a:gd name="connsiteX9" fmla="*/ 883607 w 2700299"/>
                <a:gd name="connsiteY9" fmla="*/ 1820645 h 1824280"/>
                <a:gd name="connsiteX10" fmla="*/ 1950315 w 2700299"/>
                <a:gd name="connsiteY10" fmla="*/ 0 h 1824280"/>
                <a:gd name="connsiteX11" fmla="*/ 2700299 w 2700299"/>
                <a:gd name="connsiteY11" fmla="*/ 644829 h 1824280"/>
                <a:gd name="connsiteX12" fmla="*/ 1911172 w 2700299"/>
                <a:gd name="connsiteY12" fmla="*/ 1241119 h 1824280"/>
                <a:gd name="connsiteX13" fmla="*/ 1914899 w 2700299"/>
                <a:gd name="connsiteY13" fmla="*/ 1122959 h 1824280"/>
                <a:gd name="connsiteX14" fmla="*/ 1763060 w 2700299"/>
                <a:gd name="connsiteY14" fmla="*/ 1130674 h 1824280"/>
                <a:gd name="connsiteX15" fmla="*/ 979531 w 2700299"/>
                <a:gd name="connsiteY15" fmla="*/ 1500803 h 1824280"/>
                <a:gd name="connsiteX16" fmla="*/ 607530 w 2700299"/>
                <a:gd name="connsiteY16" fmla="*/ 1824280 h 1824280"/>
                <a:gd name="connsiteX17" fmla="*/ 549547 w 2700299"/>
                <a:gd name="connsiteY17" fmla="*/ 1244016 h 1824280"/>
                <a:gd name="connsiteX18" fmla="*/ 82859 w 2700299"/>
                <a:gd name="connsiteY18" fmla="*/ 1326489 h 1824280"/>
                <a:gd name="connsiteX19" fmla="*/ 125651 w 2700299"/>
                <a:gd name="connsiteY19" fmla="*/ 1241281 h 1824280"/>
                <a:gd name="connsiteX20" fmla="*/ 1801496 w 2700299"/>
                <a:gd name="connsiteY20" fmla="*/ 191303 h 1824280"/>
                <a:gd name="connsiteX21" fmla="*/ 1944332 w 2700299"/>
                <a:gd name="connsiteY21" fmla="*/ 189684 h 1824280"/>
                <a:gd name="connsiteX22" fmla="*/ 1950315 w 2700299"/>
                <a:gd name="connsiteY22" fmla="*/ 0 h 1824280"/>
                <a:gd name="connsiteX0" fmla="*/ 25302 w 2700299"/>
                <a:gd name="connsiteY0" fmla="*/ 1501147 h 1881243"/>
                <a:gd name="connsiteX1" fmla="*/ 17725 w 2700299"/>
                <a:gd name="connsiteY1" fmla="*/ 1523246 h 1881243"/>
                <a:gd name="connsiteX2" fmla="*/ 0 w 2700299"/>
                <a:gd name="connsiteY2" fmla="*/ 1516700 h 1881243"/>
                <a:gd name="connsiteX3" fmla="*/ 8925 w 2700299"/>
                <a:gd name="connsiteY3" fmla="*/ 1495051 h 1881243"/>
                <a:gd name="connsiteX4" fmla="*/ 25302 w 2700299"/>
                <a:gd name="connsiteY4" fmla="*/ 1501147 h 1881243"/>
                <a:gd name="connsiteX5" fmla="*/ 883607 w 2700299"/>
                <a:gd name="connsiteY5" fmla="*/ 1820645 h 1881243"/>
                <a:gd name="connsiteX6" fmla="*/ 882974 w 2700299"/>
                <a:gd name="connsiteY6" fmla="*/ 1822051 h 1881243"/>
                <a:gd name="connsiteX7" fmla="*/ 883335 w 2700299"/>
                <a:gd name="connsiteY7" fmla="*/ 1820906 h 1881243"/>
                <a:gd name="connsiteX8" fmla="*/ 839078 w 2700299"/>
                <a:gd name="connsiteY8" fmla="*/ 1804069 h 1881243"/>
                <a:gd name="connsiteX9" fmla="*/ 883607 w 2700299"/>
                <a:gd name="connsiteY9" fmla="*/ 1820645 h 1881243"/>
                <a:gd name="connsiteX10" fmla="*/ 1950315 w 2700299"/>
                <a:gd name="connsiteY10" fmla="*/ 0 h 1881243"/>
                <a:gd name="connsiteX11" fmla="*/ 2700299 w 2700299"/>
                <a:gd name="connsiteY11" fmla="*/ 644829 h 1881243"/>
                <a:gd name="connsiteX12" fmla="*/ 1911172 w 2700299"/>
                <a:gd name="connsiteY12" fmla="*/ 1241119 h 1881243"/>
                <a:gd name="connsiteX13" fmla="*/ 1914899 w 2700299"/>
                <a:gd name="connsiteY13" fmla="*/ 1122959 h 1881243"/>
                <a:gd name="connsiteX14" fmla="*/ 1763060 w 2700299"/>
                <a:gd name="connsiteY14" fmla="*/ 1130674 h 1881243"/>
                <a:gd name="connsiteX15" fmla="*/ 979531 w 2700299"/>
                <a:gd name="connsiteY15" fmla="*/ 1500803 h 1881243"/>
                <a:gd name="connsiteX16" fmla="*/ 440398 w 2700299"/>
                <a:gd name="connsiteY16" fmla="*/ 1881243 h 1881243"/>
                <a:gd name="connsiteX17" fmla="*/ 549547 w 2700299"/>
                <a:gd name="connsiteY17" fmla="*/ 1244016 h 1881243"/>
                <a:gd name="connsiteX18" fmla="*/ 82859 w 2700299"/>
                <a:gd name="connsiteY18" fmla="*/ 1326489 h 1881243"/>
                <a:gd name="connsiteX19" fmla="*/ 125651 w 2700299"/>
                <a:gd name="connsiteY19" fmla="*/ 1241281 h 1881243"/>
                <a:gd name="connsiteX20" fmla="*/ 1801496 w 2700299"/>
                <a:gd name="connsiteY20" fmla="*/ 191303 h 1881243"/>
                <a:gd name="connsiteX21" fmla="*/ 1944332 w 2700299"/>
                <a:gd name="connsiteY21" fmla="*/ 189684 h 1881243"/>
                <a:gd name="connsiteX22" fmla="*/ 1950315 w 2700299"/>
                <a:gd name="connsiteY22" fmla="*/ 0 h 1881243"/>
                <a:gd name="connsiteX0" fmla="*/ 25302 w 2700299"/>
                <a:gd name="connsiteY0" fmla="*/ 1501147 h 1881243"/>
                <a:gd name="connsiteX1" fmla="*/ 17725 w 2700299"/>
                <a:gd name="connsiteY1" fmla="*/ 1523246 h 1881243"/>
                <a:gd name="connsiteX2" fmla="*/ 0 w 2700299"/>
                <a:gd name="connsiteY2" fmla="*/ 1516700 h 1881243"/>
                <a:gd name="connsiteX3" fmla="*/ 8925 w 2700299"/>
                <a:gd name="connsiteY3" fmla="*/ 1495051 h 1881243"/>
                <a:gd name="connsiteX4" fmla="*/ 25302 w 2700299"/>
                <a:gd name="connsiteY4" fmla="*/ 1501147 h 1881243"/>
                <a:gd name="connsiteX5" fmla="*/ 883607 w 2700299"/>
                <a:gd name="connsiteY5" fmla="*/ 1820645 h 1881243"/>
                <a:gd name="connsiteX6" fmla="*/ 882974 w 2700299"/>
                <a:gd name="connsiteY6" fmla="*/ 1822051 h 1881243"/>
                <a:gd name="connsiteX7" fmla="*/ 883335 w 2700299"/>
                <a:gd name="connsiteY7" fmla="*/ 1820906 h 1881243"/>
                <a:gd name="connsiteX8" fmla="*/ 839078 w 2700299"/>
                <a:gd name="connsiteY8" fmla="*/ 1804069 h 1881243"/>
                <a:gd name="connsiteX9" fmla="*/ 883607 w 2700299"/>
                <a:gd name="connsiteY9" fmla="*/ 1820645 h 1881243"/>
                <a:gd name="connsiteX10" fmla="*/ 1950315 w 2700299"/>
                <a:gd name="connsiteY10" fmla="*/ 0 h 1881243"/>
                <a:gd name="connsiteX11" fmla="*/ 2700299 w 2700299"/>
                <a:gd name="connsiteY11" fmla="*/ 644829 h 1881243"/>
                <a:gd name="connsiteX12" fmla="*/ 1911172 w 2700299"/>
                <a:gd name="connsiteY12" fmla="*/ 1241119 h 1881243"/>
                <a:gd name="connsiteX13" fmla="*/ 1914899 w 2700299"/>
                <a:gd name="connsiteY13" fmla="*/ 1122959 h 1881243"/>
                <a:gd name="connsiteX14" fmla="*/ 1763060 w 2700299"/>
                <a:gd name="connsiteY14" fmla="*/ 1130674 h 1881243"/>
                <a:gd name="connsiteX15" fmla="*/ 979531 w 2700299"/>
                <a:gd name="connsiteY15" fmla="*/ 1500803 h 1881243"/>
                <a:gd name="connsiteX16" fmla="*/ 440398 w 2700299"/>
                <a:gd name="connsiteY16" fmla="*/ 1881243 h 1881243"/>
                <a:gd name="connsiteX17" fmla="*/ 620489 w 2700299"/>
                <a:gd name="connsiteY17" fmla="*/ 1150610 h 1881243"/>
                <a:gd name="connsiteX18" fmla="*/ 82859 w 2700299"/>
                <a:gd name="connsiteY18" fmla="*/ 1326489 h 1881243"/>
                <a:gd name="connsiteX19" fmla="*/ 125651 w 2700299"/>
                <a:gd name="connsiteY19" fmla="*/ 1241281 h 1881243"/>
                <a:gd name="connsiteX20" fmla="*/ 1801496 w 2700299"/>
                <a:gd name="connsiteY20" fmla="*/ 191303 h 1881243"/>
                <a:gd name="connsiteX21" fmla="*/ 1944332 w 2700299"/>
                <a:gd name="connsiteY21" fmla="*/ 189684 h 1881243"/>
                <a:gd name="connsiteX22" fmla="*/ 1950315 w 2700299"/>
                <a:gd name="connsiteY22" fmla="*/ 0 h 1881243"/>
                <a:gd name="connsiteX0" fmla="*/ 25302 w 2700299"/>
                <a:gd name="connsiteY0" fmla="*/ 1501147 h 1881243"/>
                <a:gd name="connsiteX1" fmla="*/ 17725 w 2700299"/>
                <a:gd name="connsiteY1" fmla="*/ 1523246 h 1881243"/>
                <a:gd name="connsiteX2" fmla="*/ 0 w 2700299"/>
                <a:gd name="connsiteY2" fmla="*/ 1516700 h 1881243"/>
                <a:gd name="connsiteX3" fmla="*/ 8925 w 2700299"/>
                <a:gd name="connsiteY3" fmla="*/ 1495051 h 1881243"/>
                <a:gd name="connsiteX4" fmla="*/ 25302 w 2700299"/>
                <a:gd name="connsiteY4" fmla="*/ 1501147 h 1881243"/>
                <a:gd name="connsiteX5" fmla="*/ 883607 w 2700299"/>
                <a:gd name="connsiteY5" fmla="*/ 1820645 h 1881243"/>
                <a:gd name="connsiteX6" fmla="*/ 882974 w 2700299"/>
                <a:gd name="connsiteY6" fmla="*/ 1822051 h 1881243"/>
                <a:gd name="connsiteX7" fmla="*/ 883335 w 2700299"/>
                <a:gd name="connsiteY7" fmla="*/ 1820906 h 1881243"/>
                <a:gd name="connsiteX8" fmla="*/ 839078 w 2700299"/>
                <a:gd name="connsiteY8" fmla="*/ 1804069 h 1881243"/>
                <a:gd name="connsiteX9" fmla="*/ 883607 w 2700299"/>
                <a:gd name="connsiteY9" fmla="*/ 1820645 h 1881243"/>
                <a:gd name="connsiteX10" fmla="*/ 1950315 w 2700299"/>
                <a:gd name="connsiteY10" fmla="*/ 0 h 1881243"/>
                <a:gd name="connsiteX11" fmla="*/ 2700299 w 2700299"/>
                <a:gd name="connsiteY11" fmla="*/ 644829 h 1881243"/>
                <a:gd name="connsiteX12" fmla="*/ 1911172 w 2700299"/>
                <a:gd name="connsiteY12" fmla="*/ 1241119 h 1881243"/>
                <a:gd name="connsiteX13" fmla="*/ 1914899 w 2700299"/>
                <a:gd name="connsiteY13" fmla="*/ 1122959 h 1881243"/>
                <a:gd name="connsiteX14" fmla="*/ 1763060 w 2700299"/>
                <a:gd name="connsiteY14" fmla="*/ 1130674 h 1881243"/>
                <a:gd name="connsiteX15" fmla="*/ 979531 w 2700299"/>
                <a:gd name="connsiteY15" fmla="*/ 1500803 h 1881243"/>
                <a:gd name="connsiteX16" fmla="*/ 440398 w 2700299"/>
                <a:gd name="connsiteY16" fmla="*/ 1881243 h 1881243"/>
                <a:gd name="connsiteX17" fmla="*/ 620489 w 2700299"/>
                <a:gd name="connsiteY17" fmla="*/ 1150610 h 1881243"/>
                <a:gd name="connsiteX18" fmla="*/ 12734 w 2700299"/>
                <a:gd name="connsiteY18" fmla="*/ 1174826 h 1881243"/>
                <a:gd name="connsiteX19" fmla="*/ 125651 w 2700299"/>
                <a:gd name="connsiteY19" fmla="*/ 1241281 h 1881243"/>
                <a:gd name="connsiteX20" fmla="*/ 1801496 w 2700299"/>
                <a:gd name="connsiteY20" fmla="*/ 191303 h 1881243"/>
                <a:gd name="connsiteX21" fmla="*/ 1944332 w 2700299"/>
                <a:gd name="connsiteY21" fmla="*/ 189684 h 1881243"/>
                <a:gd name="connsiteX22" fmla="*/ 1950315 w 2700299"/>
                <a:gd name="connsiteY22" fmla="*/ 0 h 1881243"/>
                <a:gd name="connsiteX0" fmla="*/ 25302 w 2700299"/>
                <a:gd name="connsiteY0" fmla="*/ 1501147 h 1881243"/>
                <a:gd name="connsiteX1" fmla="*/ 17725 w 2700299"/>
                <a:gd name="connsiteY1" fmla="*/ 1523246 h 1881243"/>
                <a:gd name="connsiteX2" fmla="*/ 0 w 2700299"/>
                <a:gd name="connsiteY2" fmla="*/ 1516700 h 1881243"/>
                <a:gd name="connsiteX3" fmla="*/ 8925 w 2700299"/>
                <a:gd name="connsiteY3" fmla="*/ 1495051 h 1881243"/>
                <a:gd name="connsiteX4" fmla="*/ 25302 w 2700299"/>
                <a:gd name="connsiteY4" fmla="*/ 1501147 h 1881243"/>
                <a:gd name="connsiteX5" fmla="*/ 883607 w 2700299"/>
                <a:gd name="connsiteY5" fmla="*/ 1820645 h 1881243"/>
                <a:gd name="connsiteX6" fmla="*/ 882974 w 2700299"/>
                <a:gd name="connsiteY6" fmla="*/ 1822051 h 1881243"/>
                <a:gd name="connsiteX7" fmla="*/ 883335 w 2700299"/>
                <a:gd name="connsiteY7" fmla="*/ 1820906 h 1881243"/>
                <a:gd name="connsiteX8" fmla="*/ 839078 w 2700299"/>
                <a:gd name="connsiteY8" fmla="*/ 1804069 h 1881243"/>
                <a:gd name="connsiteX9" fmla="*/ 883607 w 2700299"/>
                <a:gd name="connsiteY9" fmla="*/ 1820645 h 1881243"/>
                <a:gd name="connsiteX10" fmla="*/ 1950315 w 2700299"/>
                <a:gd name="connsiteY10" fmla="*/ 0 h 1881243"/>
                <a:gd name="connsiteX11" fmla="*/ 2700299 w 2700299"/>
                <a:gd name="connsiteY11" fmla="*/ 644829 h 1881243"/>
                <a:gd name="connsiteX12" fmla="*/ 1911172 w 2700299"/>
                <a:gd name="connsiteY12" fmla="*/ 1241119 h 1881243"/>
                <a:gd name="connsiteX13" fmla="*/ 1914899 w 2700299"/>
                <a:gd name="connsiteY13" fmla="*/ 1122959 h 1881243"/>
                <a:gd name="connsiteX14" fmla="*/ 1763060 w 2700299"/>
                <a:gd name="connsiteY14" fmla="*/ 1130674 h 1881243"/>
                <a:gd name="connsiteX15" fmla="*/ 979531 w 2700299"/>
                <a:gd name="connsiteY15" fmla="*/ 1500803 h 1881243"/>
                <a:gd name="connsiteX16" fmla="*/ 440398 w 2700299"/>
                <a:gd name="connsiteY16" fmla="*/ 1881243 h 1881243"/>
                <a:gd name="connsiteX17" fmla="*/ 620489 w 2700299"/>
                <a:gd name="connsiteY17" fmla="*/ 1150610 h 1881243"/>
                <a:gd name="connsiteX18" fmla="*/ 12734 w 2700299"/>
                <a:gd name="connsiteY18" fmla="*/ 1174826 h 1881243"/>
                <a:gd name="connsiteX19" fmla="*/ 100545 w 2700299"/>
                <a:gd name="connsiteY19" fmla="*/ 1068187 h 1881243"/>
                <a:gd name="connsiteX20" fmla="*/ 1801496 w 2700299"/>
                <a:gd name="connsiteY20" fmla="*/ 191303 h 1881243"/>
                <a:gd name="connsiteX21" fmla="*/ 1944332 w 2700299"/>
                <a:gd name="connsiteY21" fmla="*/ 189684 h 1881243"/>
                <a:gd name="connsiteX22" fmla="*/ 1950315 w 2700299"/>
                <a:gd name="connsiteY22" fmla="*/ 0 h 1881243"/>
                <a:gd name="connsiteX0" fmla="*/ 25302 w 2700299"/>
                <a:gd name="connsiteY0" fmla="*/ 1501147 h 1881243"/>
                <a:gd name="connsiteX1" fmla="*/ 17725 w 2700299"/>
                <a:gd name="connsiteY1" fmla="*/ 1523246 h 1881243"/>
                <a:gd name="connsiteX2" fmla="*/ 0 w 2700299"/>
                <a:gd name="connsiteY2" fmla="*/ 1516700 h 1881243"/>
                <a:gd name="connsiteX3" fmla="*/ 8925 w 2700299"/>
                <a:gd name="connsiteY3" fmla="*/ 1495051 h 1881243"/>
                <a:gd name="connsiteX4" fmla="*/ 25302 w 2700299"/>
                <a:gd name="connsiteY4" fmla="*/ 1501147 h 1881243"/>
                <a:gd name="connsiteX5" fmla="*/ 883607 w 2700299"/>
                <a:gd name="connsiteY5" fmla="*/ 1820645 h 1881243"/>
                <a:gd name="connsiteX6" fmla="*/ 882974 w 2700299"/>
                <a:gd name="connsiteY6" fmla="*/ 1822051 h 1881243"/>
                <a:gd name="connsiteX7" fmla="*/ 883335 w 2700299"/>
                <a:gd name="connsiteY7" fmla="*/ 1820906 h 1881243"/>
                <a:gd name="connsiteX8" fmla="*/ 839078 w 2700299"/>
                <a:gd name="connsiteY8" fmla="*/ 1804069 h 1881243"/>
                <a:gd name="connsiteX9" fmla="*/ 883607 w 2700299"/>
                <a:gd name="connsiteY9" fmla="*/ 1820645 h 1881243"/>
                <a:gd name="connsiteX10" fmla="*/ 1950315 w 2700299"/>
                <a:gd name="connsiteY10" fmla="*/ 0 h 1881243"/>
                <a:gd name="connsiteX11" fmla="*/ 2700299 w 2700299"/>
                <a:gd name="connsiteY11" fmla="*/ 644829 h 1881243"/>
                <a:gd name="connsiteX12" fmla="*/ 1911172 w 2700299"/>
                <a:gd name="connsiteY12" fmla="*/ 1241119 h 1881243"/>
                <a:gd name="connsiteX13" fmla="*/ 1914899 w 2700299"/>
                <a:gd name="connsiteY13" fmla="*/ 1122959 h 1881243"/>
                <a:gd name="connsiteX14" fmla="*/ 1763060 w 2700299"/>
                <a:gd name="connsiteY14" fmla="*/ 1130674 h 1881243"/>
                <a:gd name="connsiteX15" fmla="*/ 979531 w 2700299"/>
                <a:gd name="connsiteY15" fmla="*/ 1500803 h 1881243"/>
                <a:gd name="connsiteX16" fmla="*/ 440398 w 2700299"/>
                <a:gd name="connsiteY16" fmla="*/ 1881243 h 1881243"/>
                <a:gd name="connsiteX17" fmla="*/ 620489 w 2700299"/>
                <a:gd name="connsiteY17" fmla="*/ 1150610 h 1881243"/>
                <a:gd name="connsiteX18" fmla="*/ 12734 w 2700299"/>
                <a:gd name="connsiteY18" fmla="*/ 1174826 h 1881243"/>
                <a:gd name="connsiteX19" fmla="*/ 100545 w 2700299"/>
                <a:gd name="connsiteY19" fmla="*/ 1068187 h 1881243"/>
                <a:gd name="connsiteX20" fmla="*/ 1801496 w 2700299"/>
                <a:gd name="connsiteY20" fmla="*/ 191303 h 1881243"/>
                <a:gd name="connsiteX21" fmla="*/ 1944332 w 2700299"/>
                <a:gd name="connsiteY21" fmla="*/ 189684 h 1881243"/>
                <a:gd name="connsiteX22" fmla="*/ 1950315 w 2700299"/>
                <a:gd name="connsiteY22" fmla="*/ 0 h 1881243"/>
                <a:gd name="connsiteX0" fmla="*/ 25302 w 2700299"/>
                <a:gd name="connsiteY0" fmla="*/ 1501147 h 1881243"/>
                <a:gd name="connsiteX1" fmla="*/ 17725 w 2700299"/>
                <a:gd name="connsiteY1" fmla="*/ 1523246 h 1881243"/>
                <a:gd name="connsiteX2" fmla="*/ 0 w 2700299"/>
                <a:gd name="connsiteY2" fmla="*/ 1516700 h 1881243"/>
                <a:gd name="connsiteX3" fmla="*/ 8925 w 2700299"/>
                <a:gd name="connsiteY3" fmla="*/ 1495051 h 1881243"/>
                <a:gd name="connsiteX4" fmla="*/ 25302 w 2700299"/>
                <a:gd name="connsiteY4" fmla="*/ 1501147 h 1881243"/>
                <a:gd name="connsiteX5" fmla="*/ 883607 w 2700299"/>
                <a:gd name="connsiteY5" fmla="*/ 1820645 h 1881243"/>
                <a:gd name="connsiteX6" fmla="*/ 882974 w 2700299"/>
                <a:gd name="connsiteY6" fmla="*/ 1822051 h 1881243"/>
                <a:gd name="connsiteX7" fmla="*/ 883335 w 2700299"/>
                <a:gd name="connsiteY7" fmla="*/ 1820906 h 1881243"/>
                <a:gd name="connsiteX8" fmla="*/ 839078 w 2700299"/>
                <a:gd name="connsiteY8" fmla="*/ 1804069 h 1881243"/>
                <a:gd name="connsiteX9" fmla="*/ 883607 w 2700299"/>
                <a:gd name="connsiteY9" fmla="*/ 1820645 h 1881243"/>
                <a:gd name="connsiteX10" fmla="*/ 1950315 w 2700299"/>
                <a:gd name="connsiteY10" fmla="*/ 0 h 1881243"/>
                <a:gd name="connsiteX11" fmla="*/ 2700299 w 2700299"/>
                <a:gd name="connsiteY11" fmla="*/ 644829 h 1881243"/>
                <a:gd name="connsiteX12" fmla="*/ 1911172 w 2700299"/>
                <a:gd name="connsiteY12" fmla="*/ 1241119 h 1881243"/>
                <a:gd name="connsiteX13" fmla="*/ 1914899 w 2700299"/>
                <a:gd name="connsiteY13" fmla="*/ 1122959 h 1881243"/>
                <a:gd name="connsiteX14" fmla="*/ 1763060 w 2700299"/>
                <a:gd name="connsiteY14" fmla="*/ 1130674 h 1881243"/>
                <a:gd name="connsiteX15" fmla="*/ 735160 w 2700299"/>
                <a:gd name="connsiteY15" fmla="*/ 1615104 h 1881243"/>
                <a:gd name="connsiteX16" fmla="*/ 440398 w 2700299"/>
                <a:gd name="connsiteY16" fmla="*/ 1881243 h 1881243"/>
                <a:gd name="connsiteX17" fmla="*/ 620489 w 2700299"/>
                <a:gd name="connsiteY17" fmla="*/ 1150610 h 1881243"/>
                <a:gd name="connsiteX18" fmla="*/ 12734 w 2700299"/>
                <a:gd name="connsiteY18" fmla="*/ 1174826 h 1881243"/>
                <a:gd name="connsiteX19" fmla="*/ 100545 w 2700299"/>
                <a:gd name="connsiteY19" fmla="*/ 1068187 h 1881243"/>
                <a:gd name="connsiteX20" fmla="*/ 1801496 w 2700299"/>
                <a:gd name="connsiteY20" fmla="*/ 191303 h 1881243"/>
                <a:gd name="connsiteX21" fmla="*/ 1944332 w 2700299"/>
                <a:gd name="connsiteY21" fmla="*/ 189684 h 1881243"/>
                <a:gd name="connsiteX22" fmla="*/ 1950315 w 2700299"/>
                <a:gd name="connsiteY22" fmla="*/ 0 h 188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00299" h="1881243">
                  <a:moveTo>
                    <a:pt x="25302" y="1501147"/>
                  </a:moveTo>
                  <a:lnTo>
                    <a:pt x="17725" y="1523246"/>
                  </a:lnTo>
                  <a:lnTo>
                    <a:pt x="0" y="1516700"/>
                  </a:lnTo>
                  <a:lnTo>
                    <a:pt x="8925" y="1495051"/>
                  </a:lnTo>
                  <a:lnTo>
                    <a:pt x="25302" y="1501147"/>
                  </a:lnTo>
                  <a:close/>
                  <a:moveTo>
                    <a:pt x="883607" y="1820645"/>
                  </a:moveTo>
                  <a:lnTo>
                    <a:pt x="882974" y="1822051"/>
                  </a:lnTo>
                  <a:cubicBezTo>
                    <a:pt x="883094" y="1821669"/>
                    <a:pt x="883215" y="1821288"/>
                    <a:pt x="883335" y="1820906"/>
                  </a:cubicBezTo>
                  <a:lnTo>
                    <a:pt x="839078" y="1804069"/>
                  </a:lnTo>
                  <a:lnTo>
                    <a:pt x="883607" y="1820645"/>
                  </a:lnTo>
                  <a:close/>
                  <a:moveTo>
                    <a:pt x="1950315" y="0"/>
                  </a:moveTo>
                  <a:lnTo>
                    <a:pt x="2700299" y="644829"/>
                  </a:lnTo>
                  <a:lnTo>
                    <a:pt x="1911172" y="1241119"/>
                  </a:lnTo>
                  <a:lnTo>
                    <a:pt x="1914899" y="1122959"/>
                  </a:lnTo>
                  <a:lnTo>
                    <a:pt x="1763060" y="1130674"/>
                  </a:lnTo>
                  <a:cubicBezTo>
                    <a:pt x="1463111" y="1169957"/>
                    <a:pt x="1104267" y="1273382"/>
                    <a:pt x="735160" y="1615104"/>
                  </a:cubicBezTo>
                  <a:lnTo>
                    <a:pt x="440398" y="1881243"/>
                  </a:lnTo>
                  <a:lnTo>
                    <a:pt x="620489" y="1150610"/>
                  </a:lnTo>
                  <a:lnTo>
                    <a:pt x="12734" y="1174826"/>
                  </a:lnTo>
                  <a:lnTo>
                    <a:pt x="100545" y="1068187"/>
                  </a:lnTo>
                  <a:cubicBezTo>
                    <a:pt x="430246" y="735978"/>
                    <a:pt x="1096173" y="227413"/>
                    <a:pt x="1801496" y="191303"/>
                  </a:cubicBezTo>
                  <a:lnTo>
                    <a:pt x="1944332" y="189684"/>
                  </a:lnTo>
                  <a:lnTo>
                    <a:pt x="1950315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F5D74D-D845-4A6B-B0F9-4D44EB82CFD3}"/>
                </a:ext>
              </a:extLst>
            </p:cNvPr>
            <p:cNvSpPr txBox="1"/>
            <p:nvPr/>
          </p:nvSpPr>
          <p:spPr>
            <a:xfrm rot="20645261">
              <a:off x="2472335" y="3883514"/>
              <a:ext cx="1935110" cy="100503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824932"/>
                </a:avLst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Work Output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DA90A-13E0-4606-B6CD-5BD29D31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1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60" y="2580468"/>
            <a:ext cx="4719478" cy="775701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93870" y="3689351"/>
            <a:ext cx="5702131" cy="10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Jim Goodpasture CIH CSP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NScD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ESH Support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5B3E2-A2E7-4054-8ABC-417B2D2E23B0}"/>
              </a:ext>
            </a:extLst>
          </p:cNvPr>
          <p:cNvSpPr txBox="1"/>
          <p:nvPr/>
        </p:nvSpPr>
        <p:spPr>
          <a:xfrm>
            <a:off x="469646" y="1514447"/>
            <a:ext cx="60481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Safety and Health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C94193-C098-4891-8685-625B2B44592F}"/>
              </a:ext>
            </a:extLst>
          </p:cNvPr>
          <p:cNvGrpSpPr/>
          <p:nvPr/>
        </p:nvGrpSpPr>
        <p:grpSpPr>
          <a:xfrm>
            <a:off x="6850664" y="1514447"/>
            <a:ext cx="3240473" cy="3273717"/>
            <a:chOff x="6945943" y="1033555"/>
            <a:chExt cx="3750440" cy="37995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2D1D6-F7DB-4EAE-A2E7-0C23BFFD7BDE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1D67B4-642A-4967-9AD9-DBCD29754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006D60-67D7-4E23-9D79-35FF1DD20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6510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90" y="81890"/>
            <a:ext cx="11430000" cy="535531"/>
          </a:xfrm>
        </p:spPr>
        <p:txBody>
          <a:bodyPr/>
          <a:lstStyle/>
          <a:p>
            <a:r>
              <a:rPr lang="en-IN" sz="3200" b="1" dirty="0"/>
              <a:t>Safety and Health Project Support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E2B080-D389-48C7-8D9C-B2960557813B}"/>
              </a:ext>
            </a:extLst>
          </p:cNvPr>
          <p:cNvGrpSpPr/>
          <p:nvPr/>
        </p:nvGrpSpPr>
        <p:grpSpPr>
          <a:xfrm>
            <a:off x="881020" y="1726846"/>
            <a:ext cx="9710780" cy="4535409"/>
            <a:chOff x="1246450" y="1336967"/>
            <a:chExt cx="9202037" cy="4052195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79923E7C-CE22-4D0A-AAAB-7310A60F1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879" y="423696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CAD1639F-2A13-40FC-B809-9E9FC5240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879" y="423696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C271933-9424-4685-8BC3-FF2945D47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706" y="2543730"/>
              <a:ext cx="2972818" cy="1265606"/>
            </a:xfrm>
            <a:custGeom>
              <a:avLst/>
              <a:gdLst>
                <a:gd name="T0" fmla="*/ 2386 w 2722"/>
                <a:gd name="T1" fmla="*/ 0 h 1161"/>
                <a:gd name="T2" fmla="*/ 25 w 2722"/>
                <a:gd name="T3" fmla="*/ 971 h 1161"/>
                <a:gd name="T4" fmla="*/ 0 w 2722"/>
                <a:gd name="T5" fmla="*/ 1066 h 1161"/>
                <a:gd name="T6" fmla="*/ 2722 w 2722"/>
                <a:gd name="T7" fmla="*/ 639 h 1161"/>
                <a:gd name="T8" fmla="*/ 2386 w 2722"/>
                <a:gd name="T9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161">
                  <a:moveTo>
                    <a:pt x="2386" y="0"/>
                  </a:moveTo>
                  <a:cubicBezTo>
                    <a:pt x="2386" y="0"/>
                    <a:pt x="1116" y="1031"/>
                    <a:pt x="25" y="97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0" y="1066"/>
                    <a:pt x="756" y="1161"/>
                    <a:pt x="2722" y="639"/>
                  </a:cubicBezTo>
                  <a:lnTo>
                    <a:pt x="238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6FF0686-A8C5-472D-810E-534158BD8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706" y="3846341"/>
              <a:ext cx="2972818" cy="1265606"/>
            </a:xfrm>
            <a:custGeom>
              <a:avLst/>
              <a:gdLst>
                <a:gd name="T0" fmla="*/ 2386 w 2722"/>
                <a:gd name="T1" fmla="*/ 1161 h 1161"/>
                <a:gd name="T2" fmla="*/ 25 w 2722"/>
                <a:gd name="T3" fmla="*/ 191 h 1161"/>
                <a:gd name="T4" fmla="*/ 0 w 2722"/>
                <a:gd name="T5" fmla="*/ 95 h 1161"/>
                <a:gd name="T6" fmla="*/ 2722 w 2722"/>
                <a:gd name="T7" fmla="*/ 523 h 1161"/>
                <a:gd name="T8" fmla="*/ 2386 w 2722"/>
                <a:gd name="T9" fmla="*/ 1161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161">
                  <a:moveTo>
                    <a:pt x="2386" y="1161"/>
                  </a:moveTo>
                  <a:cubicBezTo>
                    <a:pt x="2386" y="1161"/>
                    <a:pt x="1116" y="131"/>
                    <a:pt x="25" y="19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756" y="0"/>
                    <a:pt x="2722" y="523"/>
                  </a:cubicBezTo>
                  <a:lnTo>
                    <a:pt x="2386" y="116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7569E2-1152-4AAB-A36D-25D6C9380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863" y="3428847"/>
              <a:ext cx="3596987" cy="838803"/>
            </a:xfrm>
            <a:custGeom>
              <a:avLst/>
              <a:gdLst>
                <a:gd name="T0" fmla="*/ 3293 w 3293"/>
                <a:gd name="T1" fmla="*/ 0 h 769"/>
                <a:gd name="T2" fmla="*/ 0 w 3293"/>
                <a:gd name="T3" fmla="*/ 339 h 769"/>
                <a:gd name="T4" fmla="*/ 0 w 3293"/>
                <a:gd name="T5" fmla="*/ 424 h 769"/>
                <a:gd name="T6" fmla="*/ 3293 w 3293"/>
                <a:gd name="T7" fmla="*/ 769 h 769"/>
                <a:gd name="T8" fmla="*/ 3293 w 3293"/>
                <a:gd name="T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3" h="769">
                  <a:moveTo>
                    <a:pt x="3293" y="0"/>
                  </a:moveTo>
                  <a:cubicBezTo>
                    <a:pt x="3293" y="0"/>
                    <a:pt x="1091" y="438"/>
                    <a:pt x="0" y="339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24"/>
                    <a:pt x="1384" y="477"/>
                    <a:pt x="3293" y="769"/>
                  </a:cubicBezTo>
                  <a:lnTo>
                    <a:pt x="329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8F1333-B9ED-444F-BB87-4291E8884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844" y="1744400"/>
              <a:ext cx="2220362" cy="1872505"/>
            </a:xfrm>
            <a:custGeom>
              <a:avLst/>
              <a:gdLst>
                <a:gd name="T0" fmla="*/ 1281 w 2033"/>
                <a:gd name="T1" fmla="*/ 0 h 1719"/>
                <a:gd name="T2" fmla="*/ 0 w 2033"/>
                <a:gd name="T3" fmla="*/ 1528 h 1719"/>
                <a:gd name="T4" fmla="*/ 0 w 2033"/>
                <a:gd name="T5" fmla="*/ 1641 h 1719"/>
                <a:gd name="T6" fmla="*/ 2033 w 2033"/>
                <a:gd name="T7" fmla="*/ 310 h 1719"/>
                <a:gd name="T8" fmla="*/ 1281 w 2033"/>
                <a:gd name="T9" fmla="*/ 0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3" h="1719">
                  <a:moveTo>
                    <a:pt x="1281" y="0"/>
                  </a:moveTo>
                  <a:cubicBezTo>
                    <a:pt x="1281" y="0"/>
                    <a:pt x="822" y="1383"/>
                    <a:pt x="0" y="1528"/>
                  </a:cubicBezTo>
                  <a:cubicBezTo>
                    <a:pt x="0" y="1641"/>
                    <a:pt x="0" y="1641"/>
                    <a:pt x="0" y="1641"/>
                  </a:cubicBezTo>
                  <a:cubicBezTo>
                    <a:pt x="0" y="1641"/>
                    <a:pt x="1182" y="1719"/>
                    <a:pt x="2033" y="310"/>
                  </a:cubicBezTo>
                  <a:lnTo>
                    <a:pt x="128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D73078-6033-49FF-AB64-27917F3D7798}"/>
                </a:ext>
              </a:extLst>
            </p:cNvPr>
            <p:cNvSpPr/>
            <p:nvPr/>
          </p:nvSpPr>
          <p:spPr>
            <a:xfrm>
              <a:off x="3544016" y="1336967"/>
              <a:ext cx="1005560" cy="10055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6FD269-B6A7-4413-A19E-282E5866CD44}"/>
                </a:ext>
              </a:extLst>
            </p:cNvPr>
            <p:cNvSpPr txBox="1"/>
            <p:nvPr/>
          </p:nvSpPr>
          <p:spPr>
            <a:xfrm>
              <a:off x="4822156" y="1390222"/>
              <a:ext cx="3912224" cy="62614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</a:rPr>
                <a:t>Organization Structure</a:t>
              </a:r>
            </a:p>
            <a:p>
              <a:endParaRPr lang="en-IN" sz="2000" b="1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379EAB-2F9D-4404-B51F-41979EA48742}"/>
                </a:ext>
              </a:extLst>
            </p:cNvPr>
            <p:cNvSpPr txBox="1"/>
            <p:nvPr/>
          </p:nvSpPr>
          <p:spPr>
            <a:xfrm>
              <a:off x="5833675" y="2389471"/>
              <a:ext cx="3406090" cy="35551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IN" sz="20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Requirements Flow-down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C4C257-091D-4248-A4A3-EE6F38F26134}"/>
                </a:ext>
              </a:extLst>
            </p:cNvPr>
            <p:cNvSpPr txBox="1"/>
            <p:nvPr/>
          </p:nvSpPr>
          <p:spPr>
            <a:xfrm>
              <a:off x="6778268" y="3506330"/>
              <a:ext cx="3670219" cy="35551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S&amp;H Support Activities for PPU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3B240F-3299-495C-9F77-38EB1097199E}"/>
                </a:ext>
              </a:extLst>
            </p:cNvPr>
            <p:cNvSpPr txBox="1"/>
            <p:nvPr/>
          </p:nvSpPr>
          <p:spPr>
            <a:xfrm>
              <a:off x="5846054" y="4619287"/>
              <a:ext cx="3252109" cy="35551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IN" sz="20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PPU Contractor Oversight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39ED7A-E4DB-4A78-A74A-961C862BCEC2}"/>
                </a:ext>
              </a:extLst>
            </p:cNvPr>
            <p:cNvSpPr/>
            <p:nvPr/>
          </p:nvSpPr>
          <p:spPr>
            <a:xfrm>
              <a:off x="1246450" y="3112490"/>
              <a:ext cx="1467700" cy="146770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95160E-1E14-4AFF-ADA3-64211D620E46}"/>
                </a:ext>
              </a:extLst>
            </p:cNvPr>
            <p:cNvSpPr/>
            <p:nvPr/>
          </p:nvSpPr>
          <p:spPr>
            <a:xfrm>
              <a:off x="3718826" y="1554936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D2CB601-9E46-4E8B-89DB-9BD1CDB98F31}"/>
                </a:ext>
              </a:extLst>
            </p:cNvPr>
            <p:cNvGrpSpPr/>
            <p:nvPr/>
          </p:nvGrpSpPr>
          <p:grpSpPr>
            <a:xfrm>
              <a:off x="4621377" y="2281866"/>
              <a:ext cx="1005560" cy="1005560"/>
              <a:chOff x="4619789" y="2281866"/>
              <a:chExt cx="1005560" cy="100556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AA270C9-E214-409C-A2A9-AA9EF25B0465}"/>
                  </a:ext>
                </a:extLst>
              </p:cNvPr>
              <p:cNvSpPr/>
              <p:nvPr/>
            </p:nvSpPr>
            <p:spPr>
              <a:xfrm>
                <a:off x="4619789" y="2281866"/>
                <a:ext cx="1005560" cy="100556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bg1"/>
                </a:solidFill>
              </a:ln>
              <a:effectLst>
                <a:outerShdw blurRad="279400" dir="5400000" algn="t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FF03B66-5968-4CDB-A141-50CA5D51E36C}"/>
                  </a:ext>
                </a:extLst>
              </p:cNvPr>
              <p:cNvSpPr/>
              <p:nvPr/>
            </p:nvSpPr>
            <p:spPr>
              <a:xfrm>
                <a:off x="4827436" y="2435021"/>
                <a:ext cx="608558" cy="4940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90000">
                    <a:schemeClr val="bg1">
                      <a:lumMod val="8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D03B98-8CC8-4CCA-9948-D85451470C43}"/>
                </a:ext>
              </a:extLst>
            </p:cNvPr>
            <p:cNvGrpSpPr/>
            <p:nvPr/>
          </p:nvGrpSpPr>
          <p:grpSpPr>
            <a:xfrm>
              <a:off x="5636923" y="3345468"/>
              <a:ext cx="1005560" cy="1005560"/>
              <a:chOff x="5635335" y="3345468"/>
              <a:chExt cx="1005560" cy="100556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FCA97DA-1722-4361-8EF8-A69B0C969E86}"/>
                  </a:ext>
                </a:extLst>
              </p:cNvPr>
              <p:cNvSpPr/>
              <p:nvPr/>
            </p:nvSpPr>
            <p:spPr>
              <a:xfrm>
                <a:off x="5635335" y="3345468"/>
                <a:ext cx="1005560" cy="100556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>
                <a:solidFill>
                  <a:schemeClr val="bg1"/>
                </a:solidFill>
              </a:ln>
              <a:effectLst>
                <a:outerShdw blurRad="279400" dir="5400000" algn="t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97E8BF4-2905-4A12-A1BF-7DEE7014577C}"/>
                  </a:ext>
                </a:extLst>
              </p:cNvPr>
              <p:cNvSpPr/>
              <p:nvPr/>
            </p:nvSpPr>
            <p:spPr>
              <a:xfrm>
                <a:off x="5844466" y="3508074"/>
                <a:ext cx="608558" cy="4940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40000"/>
                    </a:schemeClr>
                  </a:gs>
                  <a:gs pos="90000">
                    <a:schemeClr val="bg1">
                      <a:lumMod val="8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186534B-B428-431C-A9FB-C264BA869047}"/>
                </a:ext>
              </a:extLst>
            </p:cNvPr>
            <p:cNvGrpSpPr/>
            <p:nvPr/>
          </p:nvGrpSpPr>
          <p:grpSpPr>
            <a:xfrm>
              <a:off x="4621377" y="4383602"/>
              <a:ext cx="1005560" cy="1005560"/>
              <a:chOff x="4619789" y="4383602"/>
              <a:chExt cx="1005560" cy="100556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B0B220A-43D3-4F05-8A5B-153609A7CDC3}"/>
                  </a:ext>
                </a:extLst>
              </p:cNvPr>
              <p:cNvSpPr/>
              <p:nvPr/>
            </p:nvSpPr>
            <p:spPr>
              <a:xfrm>
                <a:off x="4619789" y="4383602"/>
                <a:ext cx="1005560" cy="1005560"/>
              </a:xfrm>
              <a:prstGeom prst="ellipse">
                <a:avLst/>
              </a:prstGeom>
              <a:solidFill>
                <a:srgbClr val="F5F9F6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B9086A6-D349-46C0-B3EC-BA1F04B55FD1}"/>
                  </a:ext>
                </a:extLst>
              </p:cNvPr>
              <p:cNvSpPr/>
              <p:nvPr/>
            </p:nvSpPr>
            <p:spPr>
              <a:xfrm>
                <a:off x="4828922" y="4555511"/>
                <a:ext cx="608558" cy="4940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9F6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074AE68-CD8F-4FE8-9FA9-464218651B1A}"/>
                </a:ext>
              </a:extLst>
            </p:cNvPr>
            <p:cNvSpPr txBox="1"/>
            <p:nvPr/>
          </p:nvSpPr>
          <p:spPr>
            <a:xfrm>
              <a:off x="3821667" y="1602028"/>
              <a:ext cx="391869" cy="34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1F7BD8-C0F1-4F16-A57A-61DC0180AD07}"/>
                </a:ext>
              </a:extLst>
            </p:cNvPr>
            <p:cNvSpPr txBox="1"/>
            <p:nvPr/>
          </p:nvSpPr>
          <p:spPr>
            <a:xfrm>
              <a:off x="4938855" y="4619287"/>
              <a:ext cx="391869" cy="34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52C675-3A1D-4F3C-A582-06338CF641D4}"/>
                </a:ext>
              </a:extLst>
            </p:cNvPr>
            <p:cNvSpPr txBox="1"/>
            <p:nvPr/>
          </p:nvSpPr>
          <p:spPr>
            <a:xfrm>
              <a:off x="5954400" y="3581153"/>
              <a:ext cx="391869" cy="34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A25FB4-694E-4F1C-BEC6-90965B2564D8}"/>
                </a:ext>
              </a:extLst>
            </p:cNvPr>
            <p:cNvSpPr txBox="1"/>
            <p:nvPr/>
          </p:nvSpPr>
          <p:spPr>
            <a:xfrm>
              <a:off x="4938855" y="2517551"/>
              <a:ext cx="391869" cy="347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E3C0DAB-50AA-4DB2-821D-8D6B8C736109}"/>
              </a:ext>
            </a:extLst>
          </p:cNvPr>
          <p:cNvSpPr txBox="1"/>
          <p:nvPr/>
        </p:nvSpPr>
        <p:spPr>
          <a:xfrm>
            <a:off x="955964" y="3974856"/>
            <a:ext cx="130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5F9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PPU</a:t>
            </a:r>
          </a:p>
          <a:p>
            <a:pPr algn="ctr"/>
            <a:r>
              <a:rPr lang="en-IN" sz="2400" b="1" dirty="0">
                <a:solidFill>
                  <a:srgbClr val="F5F9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41A1A4-580A-40C2-9C48-9BFBB62F5577}"/>
              </a:ext>
            </a:extLst>
          </p:cNvPr>
          <p:cNvSpPr txBox="1"/>
          <p:nvPr/>
        </p:nvSpPr>
        <p:spPr>
          <a:xfrm>
            <a:off x="542953" y="692718"/>
            <a:ext cx="1110609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PPU safety and health oversight is an extension of work conducted in our current facilities under existing laboratory procedures by S&amp;H personnel familiar with the SNS accelerator and ORNL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A22310-E7EA-4CA3-89B2-B84C3CBB953C}"/>
              </a:ext>
            </a:extLst>
          </p:cNvPr>
          <p:cNvSpPr/>
          <p:nvPr/>
        </p:nvSpPr>
        <p:spPr>
          <a:xfrm>
            <a:off x="6096000" y="3231088"/>
            <a:ext cx="5848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PPU operations follow the same standards and processes as SNS/ORNL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A0A54-BE1C-4B3F-87D8-FFDF761D325B}"/>
              </a:ext>
            </a:extLst>
          </p:cNvPr>
          <p:cNvSpPr/>
          <p:nvPr/>
        </p:nvSpPr>
        <p:spPr>
          <a:xfrm>
            <a:off x="6052542" y="5691258"/>
            <a:ext cx="61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Subcontractor safety and health is part of the oversight responsibilities from procurement through project completion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786BBF-4C98-442C-A88C-386EAB353A04}"/>
              </a:ext>
            </a:extLst>
          </p:cNvPr>
          <p:cNvSpPr/>
          <p:nvPr/>
        </p:nvSpPr>
        <p:spPr>
          <a:xfrm>
            <a:off x="7254737" y="4480720"/>
            <a:ext cx="4975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S&amp;H staff are familiar with the operations, equipment, facilities and hazards for PPU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F8F09B-8A28-4451-9940-A2D5E50A84E8}"/>
              </a:ext>
            </a:extLst>
          </p:cNvPr>
          <p:cNvSpPr/>
          <p:nvPr/>
        </p:nvSpPr>
        <p:spPr>
          <a:xfrm>
            <a:off x="5038734" y="2092419"/>
            <a:ext cx="690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S&amp;H support is provided by current SNS S&amp;H staff as a seamless extension of current accelerator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08807140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1C38-7F60-4F3A-A189-0F2CA8C2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06136"/>
            <a:ext cx="11430000" cy="530679"/>
          </a:xfrm>
        </p:spPr>
        <p:txBody>
          <a:bodyPr/>
          <a:lstStyle/>
          <a:p>
            <a:r>
              <a:rPr lang="en-US" b="1" dirty="0"/>
              <a:t>Progress Since CD-2/3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D003-73CB-48A5-BE6D-61FC5BCB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00545"/>
            <a:ext cx="11429999" cy="5328804"/>
          </a:xfrm>
        </p:spPr>
        <p:txBody>
          <a:bodyPr/>
          <a:lstStyle/>
          <a:p>
            <a:pPr marL="231775" lvl="1" indent="-231775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of Klystron Gallery Buildout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Contract awarded in 2020 and construction completed April 7,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Required coordination with accelerator operations without beamtime loss</a:t>
            </a:r>
          </a:p>
          <a:p>
            <a:pPr marL="398463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and operation activities during COVID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Laboratory COVID policies instead of contract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Operations coordination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to equipment in construction zone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Road closures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shutdowns and utility tie-ins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 handling</a:t>
            </a:r>
          </a:p>
          <a:p>
            <a:pPr marL="742950" lvl="2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44593-74F1-4415-8C82-E9F0C7A52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457" y="2824843"/>
            <a:ext cx="4175251" cy="313261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2880134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D003-73CB-48A5-BE6D-61FC5BCB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284018"/>
            <a:ext cx="11429999" cy="5945331"/>
          </a:xfrm>
        </p:spPr>
        <p:txBody>
          <a:bodyPr/>
          <a:lstStyle/>
          <a:p>
            <a:pPr marL="231775" lvl="1" indent="-231775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Continued Project Success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contractor performed 58,300 work hours without a recordable incident.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SNS PPU accelerator activities performed with no recordable incidents</a:t>
            </a:r>
          </a:p>
          <a:p>
            <a:pPr marL="231775" lvl="1" indent="-231775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lvl="1" indent="-231775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Future Project Support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Klystron Gallery equipment installation – began in April, 2021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RTBT Stub Construction – scheduled for FY23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83719-7A52-41B8-A602-A3DE6E238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92" y="1834999"/>
            <a:ext cx="3026942" cy="241708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4E603-43D3-4C6B-9E07-799B40B2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181" y="3676345"/>
            <a:ext cx="4744420" cy="27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8473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0"/>
            <a:ext cx="5983631" cy="15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J. Platfoot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19862" y="1298575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Accelerator Safety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C60763E-BB55-4E0E-8511-200BBEBD8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872" y="2896876"/>
            <a:ext cx="5440514" cy="2028101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8585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PR Presentation Template MCK" id="{7DDDC6F7-E9EE-41F8-8991-7D1C4AA34C41}" vid="{2B0F21D3-D571-4DF9-AD86-FC05C791B4F9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B6-1 McKenzie</Template>
  <TotalTime>0</TotalTime>
  <Words>1350</Words>
  <Application>Microsoft Office PowerPoint</Application>
  <PresentationFormat>Widescreen</PresentationFormat>
  <Paragraphs>324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Century Gothic</vt:lpstr>
      <vt:lpstr>Open Sans</vt:lpstr>
      <vt:lpstr>ORNL</vt:lpstr>
      <vt:lpstr>PowerPoint Presentation</vt:lpstr>
      <vt:lpstr>PPU ESH&amp;Q Organization PPU S&amp;H personnel sub-set of SNS Accelerator Organization </vt:lpstr>
      <vt:lpstr>PPU ESH&amp;Q Organization PPU S&amp;H personnel sub-set of SNS  Accelerator Organization </vt:lpstr>
      <vt:lpstr>PPU ESH&amp;Q Requirements </vt:lpstr>
      <vt:lpstr>PowerPoint Presentation</vt:lpstr>
      <vt:lpstr>Safety and Health Project Support </vt:lpstr>
      <vt:lpstr>Progress Since CD-2/3</vt:lpstr>
      <vt:lpstr>PowerPoint Presentation</vt:lpstr>
      <vt:lpstr>PowerPoint Presentation</vt:lpstr>
      <vt:lpstr>Overview of Accelerator Safety</vt:lpstr>
      <vt:lpstr>Beam Power Limiting System (BPLS)</vt:lpstr>
      <vt:lpstr>Miscellaneous evaluations</vt:lpstr>
      <vt:lpstr>Look Ahead</vt:lpstr>
      <vt:lpstr>Accelerator Safety Summary</vt:lpstr>
      <vt:lpstr>ESH&amp;Q – Quality Introduction</vt:lpstr>
      <vt:lpstr>Outline</vt:lpstr>
      <vt:lpstr>QA Requirements Flowdown</vt:lpstr>
      <vt:lpstr>QA Organization/Background</vt:lpstr>
      <vt:lpstr>PPU Procurement Flow &amp; QA Tools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2021-08-30T13:56:14Z</dcterms:created>
  <dcterms:modified xsi:type="dcterms:W3CDTF">2021-08-31T14:03:23Z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