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19" r:id="rId5"/>
    <p:sldId id="304" r:id="rId6"/>
    <p:sldId id="430" r:id="rId7"/>
    <p:sldId id="448" r:id="rId8"/>
    <p:sldId id="449" r:id="rId9"/>
    <p:sldId id="505" r:id="rId10"/>
    <p:sldId id="433" r:id="rId11"/>
    <p:sldId id="447" r:id="rId12"/>
    <p:sldId id="446" r:id="rId13"/>
    <p:sldId id="438" r:id="rId14"/>
    <p:sldId id="503" r:id="rId15"/>
    <p:sldId id="504" r:id="rId16"/>
    <p:sldId id="442" r:id="rId17"/>
    <p:sldId id="440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6" autoAdjust="0"/>
    <p:restoredTop sz="96374" autoAdjust="0"/>
  </p:normalViewPr>
  <p:slideViewPr>
    <p:cSldViewPr snapToGrid="0" showGuides="1">
      <p:cViewPr varScale="1">
        <p:scale>
          <a:sx n="107" d="100"/>
          <a:sy n="107" d="100"/>
        </p:scale>
        <p:origin x="3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3318" y="6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0D2E0-BC7D-4A16-90E1-9AA4663D536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4F1FA8E0-7DB7-4D2D-A64A-ED3F144BE430}">
      <dgm:prSet phldrT="[Text]"/>
      <dgm:spPr>
        <a:solidFill>
          <a:schemeClr val="accent1">
            <a:hueOff val="0"/>
            <a:satOff val="0"/>
            <a:lumOff val="0"/>
            <a:alpha val="56000"/>
          </a:schemeClr>
        </a:solidFill>
      </dgm:spPr>
      <dgm:t>
        <a:bodyPr/>
        <a:lstStyle/>
        <a:p>
          <a:r>
            <a:rPr lang="en-US" dirty="0"/>
            <a:t>SNS PPU and JLab QA</a:t>
          </a:r>
        </a:p>
      </dgm:t>
    </dgm:pt>
    <dgm:pt modelId="{3DA3F274-9D62-49E5-88F1-D394E2466EBD}" type="parTrans" cxnId="{4794EFA1-F3D4-4FDC-8674-63B5CB2D3ABD}">
      <dgm:prSet/>
      <dgm:spPr/>
      <dgm:t>
        <a:bodyPr/>
        <a:lstStyle/>
        <a:p>
          <a:endParaRPr lang="en-US"/>
        </a:p>
      </dgm:t>
    </dgm:pt>
    <dgm:pt modelId="{9C9D9A74-52FF-495E-8874-4BD9977DF9B1}" type="sibTrans" cxnId="{4794EFA1-F3D4-4FDC-8674-63B5CB2D3ABD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954896C3-4663-4038-AE16-1DD15FD38E0B}">
      <dgm:prSet phldrT="[Text]"/>
      <dgm:spPr>
        <a:solidFill>
          <a:schemeClr val="accent1">
            <a:hueOff val="0"/>
            <a:satOff val="0"/>
            <a:lumOff val="0"/>
            <a:alpha val="56000"/>
          </a:schemeClr>
        </a:solidFill>
      </dgm:spPr>
      <dgm:t>
        <a:bodyPr/>
        <a:lstStyle/>
        <a:p>
          <a:r>
            <a:rPr lang="en-US" dirty="0"/>
            <a:t>Lessons Learned / Lessons Applied</a:t>
          </a:r>
        </a:p>
      </dgm:t>
    </dgm:pt>
    <dgm:pt modelId="{340471E8-4B32-4A6D-8ECB-7169059F9826}" type="parTrans" cxnId="{7AA85E2F-CBA9-4DAD-8A26-8443165DF38F}">
      <dgm:prSet/>
      <dgm:spPr/>
      <dgm:t>
        <a:bodyPr/>
        <a:lstStyle/>
        <a:p>
          <a:endParaRPr lang="en-US"/>
        </a:p>
      </dgm:t>
    </dgm:pt>
    <dgm:pt modelId="{8F5A6E40-E947-4113-B3DE-3B933CC65A0C}" type="sibTrans" cxnId="{7AA85E2F-CBA9-4DAD-8A26-8443165DF38F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CCD9BC79-C6FB-4423-A7F7-E8679372866C}">
      <dgm:prSet phldrT="[Text]"/>
      <dgm:spPr>
        <a:solidFill>
          <a:schemeClr val="accent1">
            <a:hueOff val="0"/>
            <a:satOff val="0"/>
            <a:lumOff val="0"/>
            <a:alpha val="56000"/>
          </a:schemeClr>
        </a:solidFill>
      </dgm:spPr>
      <dgm:t>
        <a:bodyPr/>
        <a:lstStyle/>
        <a:p>
          <a:r>
            <a:rPr lang="en-US" dirty="0"/>
            <a:t>Data- Driven Approach</a:t>
          </a:r>
        </a:p>
      </dgm:t>
    </dgm:pt>
    <dgm:pt modelId="{BBA70955-925D-4C24-B2FA-95AC37910D02}" type="parTrans" cxnId="{7C1498DD-EC81-42C7-89B5-B1EE8F056C2A}">
      <dgm:prSet/>
      <dgm:spPr/>
      <dgm:t>
        <a:bodyPr/>
        <a:lstStyle/>
        <a:p>
          <a:endParaRPr lang="en-US"/>
        </a:p>
      </dgm:t>
    </dgm:pt>
    <dgm:pt modelId="{D853FB9E-61C3-4940-AC6F-3E8F6D12B547}" type="sibTrans" cxnId="{7C1498DD-EC81-42C7-89B5-B1EE8F056C2A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5A86C708-5122-4E68-9D6A-EA31E7CAD487}" type="pres">
      <dgm:prSet presAssocID="{3AA0D2E0-BC7D-4A16-90E1-9AA4663D53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3F2DDF3-8E81-4292-99FD-8A8472C88E45}" type="pres">
      <dgm:prSet presAssocID="{4F1FA8E0-7DB7-4D2D-A64A-ED3F144BE430}" presName="gear1" presStyleLbl="node1" presStyleIdx="0" presStyleCnt="3">
        <dgm:presLayoutVars>
          <dgm:chMax val="1"/>
          <dgm:bulletEnabled val="1"/>
        </dgm:presLayoutVars>
      </dgm:prSet>
      <dgm:spPr/>
    </dgm:pt>
    <dgm:pt modelId="{AB0D197C-7DB4-495B-AEB0-34D42D0571A5}" type="pres">
      <dgm:prSet presAssocID="{4F1FA8E0-7DB7-4D2D-A64A-ED3F144BE430}" presName="gear1srcNode" presStyleLbl="node1" presStyleIdx="0" presStyleCnt="3"/>
      <dgm:spPr/>
    </dgm:pt>
    <dgm:pt modelId="{6A728069-5BF7-4DAF-9839-6178989CADF3}" type="pres">
      <dgm:prSet presAssocID="{4F1FA8E0-7DB7-4D2D-A64A-ED3F144BE430}" presName="gear1dstNode" presStyleLbl="node1" presStyleIdx="0" presStyleCnt="3"/>
      <dgm:spPr/>
    </dgm:pt>
    <dgm:pt modelId="{41CCC3B2-71FA-44D8-B091-0ED0DC5D47D6}" type="pres">
      <dgm:prSet presAssocID="{954896C3-4663-4038-AE16-1DD15FD38E0B}" presName="gear2" presStyleLbl="node1" presStyleIdx="1" presStyleCnt="3" custAng="0">
        <dgm:presLayoutVars>
          <dgm:chMax val="1"/>
          <dgm:bulletEnabled val="1"/>
        </dgm:presLayoutVars>
      </dgm:prSet>
      <dgm:spPr/>
    </dgm:pt>
    <dgm:pt modelId="{38AE2DF8-CA22-4A69-81BC-84C9AC22344D}" type="pres">
      <dgm:prSet presAssocID="{954896C3-4663-4038-AE16-1DD15FD38E0B}" presName="gear2srcNode" presStyleLbl="node1" presStyleIdx="1" presStyleCnt="3"/>
      <dgm:spPr/>
    </dgm:pt>
    <dgm:pt modelId="{B931E750-52D6-4CC1-A1A8-A08EDC3200F4}" type="pres">
      <dgm:prSet presAssocID="{954896C3-4663-4038-AE16-1DD15FD38E0B}" presName="gear2dstNode" presStyleLbl="node1" presStyleIdx="1" presStyleCnt="3"/>
      <dgm:spPr/>
    </dgm:pt>
    <dgm:pt modelId="{F025CA72-E0A5-4218-9351-DDF6FE622D64}" type="pres">
      <dgm:prSet presAssocID="{CCD9BC79-C6FB-4423-A7F7-E8679372866C}" presName="gear3" presStyleLbl="node1" presStyleIdx="2" presStyleCnt="3"/>
      <dgm:spPr/>
    </dgm:pt>
    <dgm:pt modelId="{238F4CFA-8CC1-4B64-81E5-94FD1B3494CF}" type="pres">
      <dgm:prSet presAssocID="{CCD9BC79-C6FB-4423-A7F7-E8679372866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A374FAB-5BD7-4FCD-98E8-D8122F141621}" type="pres">
      <dgm:prSet presAssocID="{CCD9BC79-C6FB-4423-A7F7-E8679372866C}" presName="gear3srcNode" presStyleLbl="node1" presStyleIdx="2" presStyleCnt="3"/>
      <dgm:spPr/>
    </dgm:pt>
    <dgm:pt modelId="{3119C3C7-945B-4646-98E0-5CDCC8585009}" type="pres">
      <dgm:prSet presAssocID="{CCD9BC79-C6FB-4423-A7F7-E8679372866C}" presName="gear3dstNode" presStyleLbl="node1" presStyleIdx="2" presStyleCnt="3"/>
      <dgm:spPr/>
    </dgm:pt>
    <dgm:pt modelId="{F326C4D3-ECBB-445B-9195-B632A6DAE521}" type="pres">
      <dgm:prSet presAssocID="{9C9D9A74-52FF-495E-8874-4BD9977DF9B1}" presName="connector1" presStyleLbl="sibTrans2D1" presStyleIdx="0" presStyleCnt="3"/>
      <dgm:spPr/>
    </dgm:pt>
    <dgm:pt modelId="{047035D6-16BF-4111-94B5-3FFBC25B9EFC}" type="pres">
      <dgm:prSet presAssocID="{8F5A6E40-E947-4113-B3DE-3B933CC65A0C}" presName="connector2" presStyleLbl="sibTrans2D1" presStyleIdx="1" presStyleCnt="3"/>
      <dgm:spPr/>
    </dgm:pt>
    <dgm:pt modelId="{6824706C-6233-4286-94A5-5D7774A24E61}" type="pres">
      <dgm:prSet presAssocID="{D853FB9E-61C3-4940-AC6F-3E8F6D12B547}" presName="connector3" presStyleLbl="sibTrans2D1" presStyleIdx="2" presStyleCnt="3"/>
      <dgm:spPr/>
    </dgm:pt>
  </dgm:ptLst>
  <dgm:cxnLst>
    <dgm:cxn modelId="{87B04200-4CFE-4388-845B-36A04DF5EAC0}" type="presOf" srcId="{954896C3-4663-4038-AE16-1DD15FD38E0B}" destId="{38AE2DF8-CA22-4A69-81BC-84C9AC22344D}" srcOrd="1" destOrd="0" presId="urn:microsoft.com/office/officeart/2005/8/layout/gear1"/>
    <dgm:cxn modelId="{D1EFEA22-CC0C-4BBE-8FA6-9C6C66714D30}" type="presOf" srcId="{CCD9BC79-C6FB-4423-A7F7-E8679372866C}" destId="{238F4CFA-8CC1-4B64-81E5-94FD1B3494CF}" srcOrd="1" destOrd="0" presId="urn:microsoft.com/office/officeart/2005/8/layout/gear1"/>
    <dgm:cxn modelId="{7AA85E2F-CBA9-4DAD-8A26-8443165DF38F}" srcId="{3AA0D2E0-BC7D-4A16-90E1-9AA4663D5366}" destId="{954896C3-4663-4038-AE16-1DD15FD38E0B}" srcOrd="1" destOrd="0" parTransId="{340471E8-4B32-4A6D-8ECB-7169059F9826}" sibTransId="{8F5A6E40-E947-4113-B3DE-3B933CC65A0C}"/>
    <dgm:cxn modelId="{331A433D-3125-41D0-85EB-B74D77FA9C8D}" type="presOf" srcId="{4F1FA8E0-7DB7-4D2D-A64A-ED3F144BE430}" destId="{AB0D197C-7DB4-495B-AEB0-34D42D0571A5}" srcOrd="1" destOrd="0" presId="urn:microsoft.com/office/officeart/2005/8/layout/gear1"/>
    <dgm:cxn modelId="{EE1D345E-EA2E-4A53-B7B2-37DF19234B96}" type="presOf" srcId="{8F5A6E40-E947-4113-B3DE-3B933CC65A0C}" destId="{047035D6-16BF-4111-94B5-3FFBC25B9EFC}" srcOrd="0" destOrd="0" presId="urn:microsoft.com/office/officeart/2005/8/layout/gear1"/>
    <dgm:cxn modelId="{F17D904B-22BB-4CDF-AB1E-3BC79A9612D1}" type="presOf" srcId="{954896C3-4663-4038-AE16-1DD15FD38E0B}" destId="{41CCC3B2-71FA-44D8-B091-0ED0DC5D47D6}" srcOrd="0" destOrd="0" presId="urn:microsoft.com/office/officeart/2005/8/layout/gear1"/>
    <dgm:cxn modelId="{16A8676D-9CC9-4D18-AC43-04CC6B8E0913}" type="presOf" srcId="{954896C3-4663-4038-AE16-1DD15FD38E0B}" destId="{B931E750-52D6-4CC1-A1A8-A08EDC3200F4}" srcOrd="2" destOrd="0" presId="urn:microsoft.com/office/officeart/2005/8/layout/gear1"/>
    <dgm:cxn modelId="{5654FE76-5D9A-4B7F-967C-8B3D4D1FC6BA}" type="presOf" srcId="{D853FB9E-61C3-4940-AC6F-3E8F6D12B547}" destId="{6824706C-6233-4286-94A5-5D7774A24E61}" srcOrd="0" destOrd="0" presId="urn:microsoft.com/office/officeart/2005/8/layout/gear1"/>
    <dgm:cxn modelId="{B671D781-82D0-4CAC-A058-AB50E0C2BF0E}" type="presOf" srcId="{CCD9BC79-C6FB-4423-A7F7-E8679372866C}" destId="{F025CA72-E0A5-4218-9351-DDF6FE622D64}" srcOrd="0" destOrd="0" presId="urn:microsoft.com/office/officeart/2005/8/layout/gear1"/>
    <dgm:cxn modelId="{AD938D95-B2CE-44F1-9AA2-035AF8D654B9}" type="presOf" srcId="{4F1FA8E0-7DB7-4D2D-A64A-ED3F144BE430}" destId="{13F2DDF3-8E81-4292-99FD-8A8472C88E45}" srcOrd="0" destOrd="0" presId="urn:microsoft.com/office/officeart/2005/8/layout/gear1"/>
    <dgm:cxn modelId="{4794EFA1-F3D4-4FDC-8674-63B5CB2D3ABD}" srcId="{3AA0D2E0-BC7D-4A16-90E1-9AA4663D5366}" destId="{4F1FA8E0-7DB7-4D2D-A64A-ED3F144BE430}" srcOrd="0" destOrd="0" parTransId="{3DA3F274-9D62-49E5-88F1-D394E2466EBD}" sibTransId="{9C9D9A74-52FF-495E-8874-4BD9977DF9B1}"/>
    <dgm:cxn modelId="{30ABBAAF-345A-472D-8FD5-0EE18BF21A11}" type="presOf" srcId="{4F1FA8E0-7DB7-4D2D-A64A-ED3F144BE430}" destId="{6A728069-5BF7-4DAF-9839-6178989CADF3}" srcOrd="2" destOrd="0" presId="urn:microsoft.com/office/officeart/2005/8/layout/gear1"/>
    <dgm:cxn modelId="{250FF8C0-A030-42A4-935C-0926D8462BD7}" type="presOf" srcId="{9C9D9A74-52FF-495E-8874-4BD9977DF9B1}" destId="{F326C4D3-ECBB-445B-9195-B632A6DAE521}" srcOrd="0" destOrd="0" presId="urn:microsoft.com/office/officeart/2005/8/layout/gear1"/>
    <dgm:cxn modelId="{768847C7-DD69-4597-BA47-011A8181C9FF}" type="presOf" srcId="{3AA0D2E0-BC7D-4A16-90E1-9AA4663D5366}" destId="{5A86C708-5122-4E68-9D6A-EA31E7CAD487}" srcOrd="0" destOrd="0" presId="urn:microsoft.com/office/officeart/2005/8/layout/gear1"/>
    <dgm:cxn modelId="{C3850BCB-A751-4238-9033-3029B1850179}" type="presOf" srcId="{CCD9BC79-C6FB-4423-A7F7-E8679372866C}" destId="{6A374FAB-5BD7-4FCD-98E8-D8122F141621}" srcOrd="2" destOrd="0" presId="urn:microsoft.com/office/officeart/2005/8/layout/gear1"/>
    <dgm:cxn modelId="{7C1498DD-EC81-42C7-89B5-B1EE8F056C2A}" srcId="{3AA0D2E0-BC7D-4A16-90E1-9AA4663D5366}" destId="{CCD9BC79-C6FB-4423-A7F7-E8679372866C}" srcOrd="2" destOrd="0" parTransId="{BBA70955-925D-4C24-B2FA-95AC37910D02}" sibTransId="{D853FB9E-61C3-4940-AC6F-3E8F6D12B547}"/>
    <dgm:cxn modelId="{69A60BE8-E5B3-4FED-9D95-CEA7D25EFD96}" type="presOf" srcId="{CCD9BC79-C6FB-4423-A7F7-E8679372866C}" destId="{3119C3C7-945B-4646-98E0-5CDCC8585009}" srcOrd="3" destOrd="0" presId="urn:microsoft.com/office/officeart/2005/8/layout/gear1"/>
    <dgm:cxn modelId="{9EBBA849-CC6C-4073-A26E-EE8A0091C7BB}" type="presParOf" srcId="{5A86C708-5122-4E68-9D6A-EA31E7CAD487}" destId="{13F2DDF3-8E81-4292-99FD-8A8472C88E45}" srcOrd="0" destOrd="0" presId="urn:microsoft.com/office/officeart/2005/8/layout/gear1"/>
    <dgm:cxn modelId="{D07C8635-F9A2-4778-A03A-3D6AAB01BE58}" type="presParOf" srcId="{5A86C708-5122-4E68-9D6A-EA31E7CAD487}" destId="{AB0D197C-7DB4-495B-AEB0-34D42D0571A5}" srcOrd="1" destOrd="0" presId="urn:microsoft.com/office/officeart/2005/8/layout/gear1"/>
    <dgm:cxn modelId="{A9C3E97E-A63E-4124-80F3-8B2F5670757B}" type="presParOf" srcId="{5A86C708-5122-4E68-9D6A-EA31E7CAD487}" destId="{6A728069-5BF7-4DAF-9839-6178989CADF3}" srcOrd="2" destOrd="0" presId="urn:microsoft.com/office/officeart/2005/8/layout/gear1"/>
    <dgm:cxn modelId="{8170780C-4A23-4025-BAAC-9B23C277B0BD}" type="presParOf" srcId="{5A86C708-5122-4E68-9D6A-EA31E7CAD487}" destId="{41CCC3B2-71FA-44D8-B091-0ED0DC5D47D6}" srcOrd="3" destOrd="0" presId="urn:microsoft.com/office/officeart/2005/8/layout/gear1"/>
    <dgm:cxn modelId="{149BE170-6372-43D6-ABD5-E62A78B50F8F}" type="presParOf" srcId="{5A86C708-5122-4E68-9D6A-EA31E7CAD487}" destId="{38AE2DF8-CA22-4A69-81BC-84C9AC22344D}" srcOrd="4" destOrd="0" presId="urn:microsoft.com/office/officeart/2005/8/layout/gear1"/>
    <dgm:cxn modelId="{35AE5F26-44D7-4156-B238-DC717787F58C}" type="presParOf" srcId="{5A86C708-5122-4E68-9D6A-EA31E7CAD487}" destId="{B931E750-52D6-4CC1-A1A8-A08EDC3200F4}" srcOrd="5" destOrd="0" presId="urn:microsoft.com/office/officeart/2005/8/layout/gear1"/>
    <dgm:cxn modelId="{D64D5841-2BA4-444D-A8FC-086C7DF6CDB7}" type="presParOf" srcId="{5A86C708-5122-4E68-9D6A-EA31E7CAD487}" destId="{F025CA72-E0A5-4218-9351-DDF6FE622D64}" srcOrd="6" destOrd="0" presId="urn:microsoft.com/office/officeart/2005/8/layout/gear1"/>
    <dgm:cxn modelId="{C38522D3-529A-4F14-A7A3-63C317B35CE7}" type="presParOf" srcId="{5A86C708-5122-4E68-9D6A-EA31E7CAD487}" destId="{238F4CFA-8CC1-4B64-81E5-94FD1B3494CF}" srcOrd="7" destOrd="0" presId="urn:microsoft.com/office/officeart/2005/8/layout/gear1"/>
    <dgm:cxn modelId="{B3736DE1-22B8-421C-AD1E-4405F48EC275}" type="presParOf" srcId="{5A86C708-5122-4E68-9D6A-EA31E7CAD487}" destId="{6A374FAB-5BD7-4FCD-98E8-D8122F141621}" srcOrd="8" destOrd="0" presId="urn:microsoft.com/office/officeart/2005/8/layout/gear1"/>
    <dgm:cxn modelId="{B0573173-82B8-4426-98E8-51239B08C1CC}" type="presParOf" srcId="{5A86C708-5122-4E68-9D6A-EA31E7CAD487}" destId="{3119C3C7-945B-4646-98E0-5CDCC8585009}" srcOrd="9" destOrd="0" presId="urn:microsoft.com/office/officeart/2005/8/layout/gear1"/>
    <dgm:cxn modelId="{96B9191F-8335-41E4-B905-789BDE127508}" type="presParOf" srcId="{5A86C708-5122-4E68-9D6A-EA31E7CAD487}" destId="{F326C4D3-ECBB-445B-9195-B632A6DAE521}" srcOrd="10" destOrd="0" presId="urn:microsoft.com/office/officeart/2005/8/layout/gear1"/>
    <dgm:cxn modelId="{8980DF31-AB95-4E34-8D88-F9B83D08C6AB}" type="presParOf" srcId="{5A86C708-5122-4E68-9D6A-EA31E7CAD487}" destId="{047035D6-16BF-4111-94B5-3FFBC25B9EFC}" srcOrd="11" destOrd="0" presId="urn:microsoft.com/office/officeart/2005/8/layout/gear1"/>
    <dgm:cxn modelId="{9B889BCB-8654-406F-B9B6-ADAF36AD60BC}" type="presParOf" srcId="{5A86C708-5122-4E68-9D6A-EA31E7CAD487}" destId="{6824706C-6233-4286-94A5-5D7774A24E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10535-5932-40BE-897C-EDDA93126E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3D0BE-B600-4B0E-85F4-AC16FDDEAE67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800" dirty="0"/>
            <a:t>Inventory Travelers</a:t>
          </a:r>
        </a:p>
      </dgm:t>
    </dgm:pt>
    <dgm:pt modelId="{A8217D6E-000D-4364-B79E-AA2EC4ABDE2E}" type="parTrans" cxnId="{49038F20-D2E3-4A0B-BE60-903D60A914D0}">
      <dgm:prSet/>
      <dgm:spPr/>
      <dgm:t>
        <a:bodyPr/>
        <a:lstStyle/>
        <a:p>
          <a:endParaRPr lang="en-US"/>
        </a:p>
      </dgm:t>
    </dgm:pt>
    <dgm:pt modelId="{0044C663-78E4-45B6-9C06-EF6B7F625077}" type="sibTrans" cxnId="{49038F20-D2E3-4A0B-BE60-903D60A914D0}">
      <dgm:prSet/>
      <dgm:spPr/>
      <dgm:t>
        <a:bodyPr/>
        <a:lstStyle/>
        <a:p>
          <a:endParaRPr lang="en-US"/>
        </a:p>
      </dgm:t>
    </dgm:pt>
    <dgm:pt modelId="{824769EF-D5D0-40C1-A943-AB534447B805}">
      <dgm:prSet phldrT="[Text]" custT="1"/>
      <dgm:spPr/>
      <dgm:t>
        <a:bodyPr/>
        <a:lstStyle/>
        <a:p>
          <a:r>
            <a:rPr lang="en-US" sz="1800" dirty="0"/>
            <a:t>Inspection Travelers</a:t>
          </a:r>
        </a:p>
      </dgm:t>
    </dgm:pt>
    <dgm:pt modelId="{CFE6A277-D032-46AD-9E82-7CD57F50D1CD}" type="parTrans" cxnId="{0869EEF8-E896-490A-B603-86B78605EE18}">
      <dgm:prSet/>
      <dgm:spPr/>
      <dgm:t>
        <a:bodyPr/>
        <a:lstStyle/>
        <a:p>
          <a:endParaRPr lang="en-US"/>
        </a:p>
      </dgm:t>
    </dgm:pt>
    <dgm:pt modelId="{257656B7-023F-4878-AD72-D24283C9A9E3}" type="sibTrans" cxnId="{0869EEF8-E896-490A-B603-86B78605EE18}">
      <dgm:prSet/>
      <dgm:spPr/>
      <dgm:t>
        <a:bodyPr/>
        <a:lstStyle/>
        <a:p>
          <a:endParaRPr lang="en-US"/>
        </a:p>
      </dgm:t>
    </dgm:pt>
    <dgm:pt modelId="{BEA2C0B3-1064-4853-8837-C52FA608F2F1}">
      <dgm:prSet phldrT="[Text]" custT="1"/>
      <dgm:spPr/>
      <dgm:t>
        <a:bodyPr/>
        <a:lstStyle/>
        <a:p>
          <a:r>
            <a:rPr lang="en-US" sz="1800" dirty="0"/>
            <a:t>Production Travelers</a:t>
          </a:r>
        </a:p>
      </dgm:t>
    </dgm:pt>
    <dgm:pt modelId="{E7BF28D2-1237-440F-8CA1-83F9CD9055C6}" type="parTrans" cxnId="{B77A4860-59D5-4903-8AE3-29BFBA459C6C}">
      <dgm:prSet/>
      <dgm:spPr/>
      <dgm:t>
        <a:bodyPr/>
        <a:lstStyle/>
        <a:p>
          <a:endParaRPr lang="en-US"/>
        </a:p>
      </dgm:t>
    </dgm:pt>
    <dgm:pt modelId="{001A538B-880E-45A5-BA1E-8D49670612F0}" type="sibTrans" cxnId="{B77A4860-59D5-4903-8AE3-29BFBA459C6C}">
      <dgm:prSet/>
      <dgm:spPr/>
      <dgm:t>
        <a:bodyPr/>
        <a:lstStyle/>
        <a:p>
          <a:endParaRPr lang="en-US"/>
        </a:p>
      </dgm:t>
    </dgm:pt>
    <dgm:pt modelId="{3B2C886B-B930-4FCB-A63A-1ED06D0B698D}">
      <dgm:prSet custT="1"/>
      <dgm:spPr>
        <a:solidFill>
          <a:prstClr val="white"/>
        </a:solidFill>
        <a:ln w="10795" cap="flat" cmpd="sng" algn="ctr">
          <a:solidFill>
            <a:prstClr val="black"/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rPr>
            <a:t>Components Delivered</a:t>
          </a:r>
        </a:p>
      </dgm:t>
    </dgm:pt>
    <dgm:pt modelId="{5E76DB75-3B28-4E92-91E6-CEA86CBD1220}" type="parTrans" cxnId="{07C659D4-08CB-4CDB-A6D6-3E4067C95765}">
      <dgm:prSet/>
      <dgm:spPr/>
      <dgm:t>
        <a:bodyPr/>
        <a:lstStyle/>
        <a:p>
          <a:endParaRPr lang="en-US"/>
        </a:p>
      </dgm:t>
    </dgm:pt>
    <dgm:pt modelId="{26579827-7798-46C6-9B4F-AA333C5B10E3}" type="sibTrans" cxnId="{07C659D4-08CB-4CDB-A6D6-3E4067C95765}">
      <dgm:prSet/>
      <dgm:spPr/>
      <dgm:t>
        <a:bodyPr/>
        <a:lstStyle/>
        <a:p>
          <a:endParaRPr lang="en-US"/>
        </a:p>
      </dgm:t>
    </dgm:pt>
    <dgm:pt modelId="{7B9329ED-BC91-44A5-8510-76569D6C1DA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Parts Received</a:t>
          </a:r>
        </a:p>
      </dgm:t>
    </dgm:pt>
    <dgm:pt modelId="{3AA0B484-6C5C-4723-8410-D6737B552A70}" type="parTrans" cxnId="{17B86A78-999C-4ADC-8821-C2E5829D77D0}">
      <dgm:prSet/>
      <dgm:spPr/>
      <dgm:t>
        <a:bodyPr/>
        <a:lstStyle/>
        <a:p>
          <a:endParaRPr lang="en-US"/>
        </a:p>
      </dgm:t>
    </dgm:pt>
    <dgm:pt modelId="{C4B132B5-3C46-456B-A554-3AAA39AF6456}" type="sibTrans" cxnId="{17B86A78-999C-4ADC-8821-C2E5829D77D0}">
      <dgm:prSet/>
      <dgm:spPr/>
      <dgm:t>
        <a:bodyPr/>
        <a:lstStyle/>
        <a:p>
          <a:endParaRPr lang="en-US"/>
        </a:p>
      </dgm:t>
    </dgm:pt>
    <dgm:pt modelId="{EFA60D1F-8A8B-4277-B75E-A463ABCAB965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Shipping data</a:t>
          </a:r>
        </a:p>
      </dgm:t>
    </dgm:pt>
    <dgm:pt modelId="{EB11E5C6-13A3-400E-B47B-A99750E761A7}" type="parTrans" cxnId="{F89A9D94-F1C1-46FF-992B-9BB9B79DAF17}">
      <dgm:prSet/>
      <dgm:spPr/>
      <dgm:t>
        <a:bodyPr/>
        <a:lstStyle/>
        <a:p>
          <a:endParaRPr lang="en-US"/>
        </a:p>
      </dgm:t>
    </dgm:pt>
    <dgm:pt modelId="{7DA3A8FF-B73D-4D77-853C-EE1D69B61C80}" type="sibTrans" cxnId="{F89A9D94-F1C1-46FF-992B-9BB9B79DAF17}">
      <dgm:prSet/>
      <dgm:spPr/>
      <dgm:t>
        <a:bodyPr/>
        <a:lstStyle/>
        <a:p>
          <a:endParaRPr lang="en-US"/>
        </a:p>
      </dgm:t>
    </dgm:pt>
    <dgm:pt modelId="{C972783F-0D9A-4DBD-A06C-96A50FFB60ED}">
      <dgm:prSet custT="1"/>
      <dgm:spPr/>
      <dgm:t>
        <a:bodyPr/>
        <a:lstStyle/>
        <a:p>
          <a:r>
            <a:rPr lang="en-US" sz="1400" dirty="0"/>
            <a:t>Inspection and test results</a:t>
          </a:r>
        </a:p>
      </dgm:t>
    </dgm:pt>
    <dgm:pt modelId="{B882922C-79F2-4862-AFE8-CDF5BF52226B}" type="parTrans" cxnId="{90DD7824-CF88-45F0-89AA-8BE4772A5435}">
      <dgm:prSet/>
      <dgm:spPr/>
      <dgm:t>
        <a:bodyPr/>
        <a:lstStyle/>
        <a:p>
          <a:endParaRPr lang="en-US"/>
        </a:p>
      </dgm:t>
    </dgm:pt>
    <dgm:pt modelId="{74DA0622-94CC-4E21-B497-F50BD38252A9}" type="sibTrans" cxnId="{90DD7824-CF88-45F0-89AA-8BE4772A5435}">
      <dgm:prSet/>
      <dgm:spPr/>
      <dgm:t>
        <a:bodyPr/>
        <a:lstStyle/>
        <a:p>
          <a:endParaRPr lang="en-US"/>
        </a:p>
      </dgm:t>
    </dgm:pt>
    <dgm:pt modelId="{15629656-4B62-4ABB-8885-85630514BD0C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Vendor data</a:t>
          </a:r>
        </a:p>
      </dgm:t>
    </dgm:pt>
    <dgm:pt modelId="{29CB4B43-5BF8-4041-AA4E-3A2F7DBBF95D}" type="parTrans" cxnId="{D36637F0-07B6-4DA1-8F41-FEF7489248CA}">
      <dgm:prSet/>
      <dgm:spPr/>
      <dgm:t>
        <a:bodyPr/>
        <a:lstStyle/>
        <a:p>
          <a:endParaRPr lang="en-US"/>
        </a:p>
      </dgm:t>
    </dgm:pt>
    <dgm:pt modelId="{7C8F4417-3DFB-4ECB-92C7-A463BAF8C3AA}" type="sibTrans" cxnId="{D36637F0-07B6-4DA1-8F41-FEF7489248CA}">
      <dgm:prSet/>
      <dgm:spPr/>
      <dgm:t>
        <a:bodyPr/>
        <a:lstStyle/>
        <a:p>
          <a:endParaRPr lang="en-US"/>
        </a:p>
      </dgm:t>
    </dgm:pt>
    <dgm:pt modelId="{3FE92029-632F-4B8A-8E50-0511DDB710FD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0795" cap="flat" cmpd="sng" algn="ctr">
          <a:solidFill>
            <a:srgbClr val="3BA2A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Part Assembly</a:t>
          </a:r>
        </a:p>
      </dgm:t>
    </dgm:pt>
    <dgm:pt modelId="{61986EEB-2A29-45D4-973F-5FA4B8998CCB}" type="parTrans" cxnId="{4B27868F-5789-4210-B85C-C872B6C003CB}">
      <dgm:prSet/>
      <dgm:spPr/>
      <dgm:t>
        <a:bodyPr/>
        <a:lstStyle/>
        <a:p>
          <a:endParaRPr lang="en-US"/>
        </a:p>
      </dgm:t>
    </dgm:pt>
    <dgm:pt modelId="{924180B3-E279-4824-A6AE-B8A1CDD8F9B2}" type="sibTrans" cxnId="{4B27868F-5789-4210-B85C-C872B6C003CB}">
      <dgm:prSet/>
      <dgm:spPr/>
      <dgm:t>
        <a:bodyPr/>
        <a:lstStyle/>
        <a:p>
          <a:endParaRPr lang="en-US"/>
        </a:p>
      </dgm:t>
    </dgm:pt>
    <dgm:pt modelId="{F577A3A9-E366-4CF4-8841-9E3014236F49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0795" cap="flat" cmpd="sng" algn="ctr">
          <a:solidFill>
            <a:srgbClr val="3BA2A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In-progress testing</a:t>
          </a:r>
        </a:p>
      </dgm:t>
    </dgm:pt>
    <dgm:pt modelId="{51FFEDE0-8405-400D-ACE7-C58E666BBB4F}" type="parTrans" cxnId="{C1298367-E0A7-4975-A452-CE4B259D466D}">
      <dgm:prSet/>
      <dgm:spPr/>
      <dgm:t>
        <a:bodyPr/>
        <a:lstStyle/>
        <a:p>
          <a:endParaRPr lang="en-US"/>
        </a:p>
      </dgm:t>
    </dgm:pt>
    <dgm:pt modelId="{855966BB-8980-4085-B010-92E6204E7EBD}" type="sibTrans" cxnId="{C1298367-E0A7-4975-A452-CE4B259D466D}">
      <dgm:prSet/>
      <dgm:spPr/>
      <dgm:t>
        <a:bodyPr/>
        <a:lstStyle/>
        <a:p>
          <a:endParaRPr lang="en-US"/>
        </a:p>
      </dgm:t>
    </dgm:pt>
    <dgm:pt modelId="{EA6AD8C9-CEFC-4B26-8343-EEC0DEE842F5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Serialization</a:t>
          </a:r>
        </a:p>
      </dgm:t>
    </dgm:pt>
    <dgm:pt modelId="{39A61D43-6154-4DF9-93F7-9DB1A4EF50E2}" type="parTrans" cxnId="{D38CF859-8F4B-49CD-BBF5-C995600A9D53}">
      <dgm:prSet/>
      <dgm:spPr/>
      <dgm:t>
        <a:bodyPr/>
        <a:lstStyle/>
        <a:p>
          <a:endParaRPr lang="en-US"/>
        </a:p>
      </dgm:t>
    </dgm:pt>
    <dgm:pt modelId="{68E11E86-83A9-4ABC-8A9C-D023C0BCE0CA}" type="sibTrans" cxnId="{D38CF859-8F4B-49CD-BBF5-C995600A9D53}">
      <dgm:prSet/>
      <dgm:spPr/>
      <dgm:t>
        <a:bodyPr/>
        <a:lstStyle/>
        <a:p>
          <a:endParaRPr lang="en-US"/>
        </a:p>
      </dgm:t>
    </dgm:pt>
    <dgm:pt modelId="{D244D4EE-FE69-40D3-BD00-549A231F69E8}" type="pres">
      <dgm:prSet presAssocID="{2BC10535-5932-40BE-897C-EDDA93126EED}" presName="Name0" presStyleCnt="0">
        <dgm:presLayoutVars>
          <dgm:dir/>
          <dgm:resizeHandles val="exact"/>
        </dgm:presLayoutVars>
      </dgm:prSet>
      <dgm:spPr/>
    </dgm:pt>
    <dgm:pt modelId="{C30EF68F-3163-4D7E-A06A-3B0CB701D38B}" type="pres">
      <dgm:prSet presAssocID="{7B9329ED-BC91-44A5-8510-76569D6C1DA6}" presName="node" presStyleLbl="node1" presStyleIdx="0" presStyleCnt="5" custScaleY="48827">
        <dgm:presLayoutVars>
          <dgm:bulletEnabled val="1"/>
        </dgm:presLayoutVars>
      </dgm:prSet>
      <dgm:spPr/>
    </dgm:pt>
    <dgm:pt modelId="{38FBF918-C7B8-45BF-A865-F7D4734CEA64}" type="pres">
      <dgm:prSet presAssocID="{C4B132B5-3C46-456B-A554-3AAA39AF6456}" presName="sibTrans" presStyleLbl="sibTrans2D1" presStyleIdx="0" presStyleCnt="4"/>
      <dgm:spPr/>
    </dgm:pt>
    <dgm:pt modelId="{A047DFF6-47F0-494E-AEA0-55BEBB54EC17}" type="pres">
      <dgm:prSet presAssocID="{C4B132B5-3C46-456B-A554-3AAA39AF6456}" presName="connectorText" presStyleLbl="sibTrans2D1" presStyleIdx="0" presStyleCnt="4"/>
      <dgm:spPr/>
    </dgm:pt>
    <dgm:pt modelId="{786A9D5B-28A6-4E7E-9519-AC86AF28F2CC}" type="pres">
      <dgm:prSet presAssocID="{A3E3D0BE-B600-4B0E-85F4-AC16FDDEAE67}" presName="node" presStyleLbl="node1" presStyleIdx="1" presStyleCnt="5" custScaleY="98516">
        <dgm:presLayoutVars>
          <dgm:bulletEnabled val="1"/>
        </dgm:presLayoutVars>
      </dgm:prSet>
      <dgm:spPr/>
    </dgm:pt>
    <dgm:pt modelId="{8FDFEF9E-FBAA-4FB7-93E8-27ECFA8FD223}" type="pres">
      <dgm:prSet presAssocID="{0044C663-78E4-45B6-9C06-EF6B7F625077}" presName="sibTrans" presStyleLbl="sibTrans2D1" presStyleIdx="1" presStyleCnt="4"/>
      <dgm:spPr/>
    </dgm:pt>
    <dgm:pt modelId="{B94CA543-E24B-4B9B-B0B7-8D96CCB0A13E}" type="pres">
      <dgm:prSet presAssocID="{0044C663-78E4-45B6-9C06-EF6B7F625077}" presName="connectorText" presStyleLbl="sibTrans2D1" presStyleIdx="1" presStyleCnt="4"/>
      <dgm:spPr/>
    </dgm:pt>
    <dgm:pt modelId="{7916A1D9-0D24-4908-925B-4B4F7EEE492B}" type="pres">
      <dgm:prSet presAssocID="{824769EF-D5D0-40C1-A943-AB534447B805}" presName="node" presStyleLbl="node1" presStyleIdx="2" presStyleCnt="5" custScaleY="98026">
        <dgm:presLayoutVars>
          <dgm:bulletEnabled val="1"/>
        </dgm:presLayoutVars>
      </dgm:prSet>
      <dgm:spPr/>
    </dgm:pt>
    <dgm:pt modelId="{62DAB14F-3FA0-4EB0-82D2-79FC18791335}" type="pres">
      <dgm:prSet presAssocID="{257656B7-023F-4878-AD72-D24283C9A9E3}" presName="sibTrans" presStyleLbl="sibTrans2D1" presStyleIdx="2" presStyleCnt="4"/>
      <dgm:spPr/>
    </dgm:pt>
    <dgm:pt modelId="{415A2365-2E20-4432-9E82-660106D53D13}" type="pres">
      <dgm:prSet presAssocID="{257656B7-023F-4878-AD72-D24283C9A9E3}" presName="connectorText" presStyleLbl="sibTrans2D1" presStyleIdx="2" presStyleCnt="4"/>
      <dgm:spPr/>
    </dgm:pt>
    <dgm:pt modelId="{290ED5A5-D223-45B4-938C-ED4AED94D5EA}" type="pres">
      <dgm:prSet presAssocID="{BEA2C0B3-1064-4853-8837-C52FA608F2F1}" presName="node" presStyleLbl="node1" presStyleIdx="3" presStyleCnt="5" custScaleY="98026">
        <dgm:presLayoutVars>
          <dgm:bulletEnabled val="1"/>
        </dgm:presLayoutVars>
      </dgm:prSet>
      <dgm:spPr/>
    </dgm:pt>
    <dgm:pt modelId="{7F3410D1-E352-4CDB-B41D-7224275B1417}" type="pres">
      <dgm:prSet presAssocID="{001A538B-880E-45A5-BA1E-8D49670612F0}" presName="sibTrans" presStyleLbl="sibTrans2D1" presStyleIdx="3" presStyleCnt="4"/>
      <dgm:spPr/>
    </dgm:pt>
    <dgm:pt modelId="{F6377DCA-09A0-47B7-AB09-5FEE9780C36B}" type="pres">
      <dgm:prSet presAssocID="{001A538B-880E-45A5-BA1E-8D49670612F0}" presName="connectorText" presStyleLbl="sibTrans2D1" presStyleIdx="3" presStyleCnt="4"/>
      <dgm:spPr/>
    </dgm:pt>
    <dgm:pt modelId="{3FC0FE3B-EF45-4550-BC6C-2E83A8B65E93}" type="pres">
      <dgm:prSet presAssocID="{3B2C886B-B930-4FCB-A63A-1ED06D0B698D}" presName="node" presStyleLbl="node1" presStyleIdx="4" presStyleCnt="5" custScaleY="46625">
        <dgm:presLayoutVars>
          <dgm:bulletEnabled val="1"/>
        </dgm:presLayoutVars>
      </dgm:prSet>
      <dgm:spPr>
        <a:xfrm>
          <a:off x="9694291" y="2293790"/>
          <a:ext cx="1730126" cy="767056"/>
        </a:xfrm>
        <a:prstGeom prst="roundRect">
          <a:avLst>
            <a:gd name="adj" fmla="val 10000"/>
          </a:avLst>
        </a:prstGeom>
      </dgm:spPr>
    </dgm:pt>
  </dgm:ptLst>
  <dgm:cxnLst>
    <dgm:cxn modelId="{31953205-D777-46E1-A300-049C1BD66D75}" type="presOf" srcId="{7B9329ED-BC91-44A5-8510-76569D6C1DA6}" destId="{C30EF68F-3163-4D7E-A06A-3B0CB701D38B}" srcOrd="0" destOrd="0" presId="urn:microsoft.com/office/officeart/2005/8/layout/process1"/>
    <dgm:cxn modelId="{49038F20-D2E3-4A0B-BE60-903D60A914D0}" srcId="{2BC10535-5932-40BE-897C-EDDA93126EED}" destId="{A3E3D0BE-B600-4B0E-85F4-AC16FDDEAE67}" srcOrd="1" destOrd="0" parTransId="{A8217D6E-000D-4364-B79E-AA2EC4ABDE2E}" sibTransId="{0044C663-78E4-45B6-9C06-EF6B7F625077}"/>
    <dgm:cxn modelId="{90DD7824-CF88-45F0-89AA-8BE4772A5435}" srcId="{824769EF-D5D0-40C1-A943-AB534447B805}" destId="{C972783F-0D9A-4DBD-A06C-96A50FFB60ED}" srcOrd="0" destOrd="0" parTransId="{B882922C-79F2-4862-AFE8-CDF5BF52226B}" sibTransId="{74DA0622-94CC-4E21-B497-F50BD38252A9}"/>
    <dgm:cxn modelId="{3CE52827-572B-428E-B959-4829C04AB434}" type="presOf" srcId="{F577A3A9-E366-4CF4-8841-9E3014236F49}" destId="{290ED5A5-D223-45B4-938C-ED4AED94D5EA}" srcOrd="0" destOrd="2" presId="urn:microsoft.com/office/officeart/2005/8/layout/process1"/>
    <dgm:cxn modelId="{A3493B35-2DCE-4392-B67D-4AF1A6D1ECA9}" type="presOf" srcId="{C4B132B5-3C46-456B-A554-3AAA39AF6456}" destId="{A047DFF6-47F0-494E-AEA0-55BEBB54EC17}" srcOrd="1" destOrd="0" presId="urn:microsoft.com/office/officeart/2005/8/layout/process1"/>
    <dgm:cxn modelId="{7B3D623E-803B-42C0-8D48-B8B71F3284D4}" type="presOf" srcId="{001A538B-880E-45A5-BA1E-8D49670612F0}" destId="{7F3410D1-E352-4CDB-B41D-7224275B1417}" srcOrd="0" destOrd="0" presId="urn:microsoft.com/office/officeart/2005/8/layout/process1"/>
    <dgm:cxn modelId="{B77A4860-59D5-4903-8AE3-29BFBA459C6C}" srcId="{2BC10535-5932-40BE-897C-EDDA93126EED}" destId="{BEA2C0B3-1064-4853-8837-C52FA608F2F1}" srcOrd="3" destOrd="0" parTransId="{E7BF28D2-1237-440F-8CA1-83F9CD9055C6}" sibTransId="{001A538B-880E-45A5-BA1E-8D49670612F0}"/>
    <dgm:cxn modelId="{63EFA064-0974-47F8-BB74-334AB4DB2BE4}" type="presOf" srcId="{BEA2C0B3-1064-4853-8837-C52FA608F2F1}" destId="{290ED5A5-D223-45B4-938C-ED4AED94D5EA}" srcOrd="0" destOrd="0" presId="urn:microsoft.com/office/officeart/2005/8/layout/process1"/>
    <dgm:cxn modelId="{C1298367-E0A7-4975-A452-CE4B259D466D}" srcId="{BEA2C0B3-1064-4853-8837-C52FA608F2F1}" destId="{F577A3A9-E366-4CF4-8841-9E3014236F49}" srcOrd="1" destOrd="0" parTransId="{51FFEDE0-8405-400D-ACE7-C58E666BBB4F}" sibTransId="{855966BB-8980-4085-B010-92E6204E7EBD}"/>
    <dgm:cxn modelId="{EDC34449-2F54-457F-BD5B-E1B55F2DD71C}" type="presOf" srcId="{EFA60D1F-8A8B-4277-B75E-A463ABCAB965}" destId="{786A9D5B-28A6-4E7E-9519-AC86AF28F2CC}" srcOrd="0" destOrd="1" presId="urn:microsoft.com/office/officeart/2005/8/layout/process1"/>
    <dgm:cxn modelId="{3A99F36D-6DB7-4290-B6BC-530F077667DF}" type="presOf" srcId="{C4B132B5-3C46-456B-A554-3AAA39AF6456}" destId="{38FBF918-C7B8-45BF-A865-F7D4734CEA64}" srcOrd="0" destOrd="0" presId="urn:microsoft.com/office/officeart/2005/8/layout/process1"/>
    <dgm:cxn modelId="{17B86A78-999C-4ADC-8821-C2E5829D77D0}" srcId="{2BC10535-5932-40BE-897C-EDDA93126EED}" destId="{7B9329ED-BC91-44A5-8510-76569D6C1DA6}" srcOrd="0" destOrd="0" parTransId="{3AA0B484-6C5C-4723-8410-D6737B552A70}" sibTransId="{C4B132B5-3C46-456B-A554-3AAA39AF6456}"/>
    <dgm:cxn modelId="{D38CF859-8F4B-49CD-BBF5-C995600A9D53}" srcId="{A3E3D0BE-B600-4B0E-85F4-AC16FDDEAE67}" destId="{EA6AD8C9-CEFC-4B26-8343-EEC0DEE842F5}" srcOrd="2" destOrd="0" parTransId="{39A61D43-6154-4DF9-93F7-9DB1A4EF50E2}" sibTransId="{68E11E86-83A9-4ABC-8A9C-D023C0BCE0CA}"/>
    <dgm:cxn modelId="{C2E6757C-B9C8-48AF-836E-6FC871EC608D}" type="presOf" srcId="{3B2C886B-B930-4FCB-A63A-1ED06D0B698D}" destId="{3FC0FE3B-EF45-4550-BC6C-2E83A8B65E93}" srcOrd="0" destOrd="0" presId="urn:microsoft.com/office/officeart/2005/8/layout/process1"/>
    <dgm:cxn modelId="{F637C283-F6D9-4EDD-993E-151B0A120076}" type="presOf" srcId="{257656B7-023F-4878-AD72-D24283C9A9E3}" destId="{62DAB14F-3FA0-4EB0-82D2-79FC18791335}" srcOrd="0" destOrd="0" presId="urn:microsoft.com/office/officeart/2005/8/layout/process1"/>
    <dgm:cxn modelId="{BA0A598E-F1FB-4524-81EC-D4AEE480FBB7}" type="presOf" srcId="{15629656-4B62-4ABB-8885-85630514BD0C}" destId="{786A9D5B-28A6-4E7E-9519-AC86AF28F2CC}" srcOrd="0" destOrd="2" presId="urn:microsoft.com/office/officeart/2005/8/layout/process1"/>
    <dgm:cxn modelId="{4B27868F-5789-4210-B85C-C872B6C003CB}" srcId="{BEA2C0B3-1064-4853-8837-C52FA608F2F1}" destId="{3FE92029-632F-4B8A-8E50-0511DDB710FD}" srcOrd="0" destOrd="0" parTransId="{61986EEB-2A29-45D4-973F-5FA4B8998CCB}" sibTransId="{924180B3-E279-4824-A6AE-B8A1CDD8F9B2}"/>
    <dgm:cxn modelId="{A97ACB8F-C08B-4907-955A-26030F16C4EA}" type="presOf" srcId="{824769EF-D5D0-40C1-A943-AB534447B805}" destId="{7916A1D9-0D24-4908-925B-4B4F7EEE492B}" srcOrd="0" destOrd="0" presId="urn:microsoft.com/office/officeart/2005/8/layout/process1"/>
    <dgm:cxn modelId="{F89A9D94-F1C1-46FF-992B-9BB9B79DAF17}" srcId="{A3E3D0BE-B600-4B0E-85F4-AC16FDDEAE67}" destId="{EFA60D1F-8A8B-4277-B75E-A463ABCAB965}" srcOrd="0" destOrd="0" parTransId="{EB11E5C6-13A3-400E-B47B-A99750E761A7}" sibTransId="{7DA3A8FF-B73D-4D77-853C-EE1D69B61C80}"/>
    <dgm:cxn modelId="{63744F95-42C7-42B9-98C4-556B0E9A0A4C}" type="presOf" srcId="{0044C663-78E4-45B6-9C06-EF6B7F625077}" destId="{8FDFEF9E-FBAA-4FB7-93E8-27ECFA8FD223}" srcOrd="0" destOrd="0" presId="urn:microsoft.com/office/officeart/2005/8/layout/process1"/>
    <dgm:cxn modelId="{ABED37A4-04BA-46A9-811E-7658D3CC21E9}" type="presOf" srcId="{EA6AD8C9-CEFC-4B26-8343-EEC0DEE842F5}" destId="{786A9D5B-28A6-4E7E-9519-AC86AF28F2CC}" srcOrd="0" destOrd="3" presId="urn:microsoft.com/office/officeart/2005/8/layout/process1"/>
    <dgm:cxn modelId="{A4A7E6AF-73F9-46C3-8DCD-6CFFA45DFB94}" type="presOf" srcId="{C972783F-0D9A-4DBD-A06C-96A50FFB60ED}" destId="{7916A1D9-0D24-4908-925B-4B4F7EEE492B}" srcOrd="0" destOrd="1" presId="urn:microsoft.com/office/officeart/2005/8/layout/process1"/>
    <dgm:cxn modelId="{2A53F8B9-1255-4F52-9467-D18FC91CAE2C}" type="presOf" srcId="{001A538B-880E-45A5-BA1E-8D49670612F0}" destId="{F6377DCA-09A0-47B7-AB09-5FEE9780C36B}" srcOrd="1" destOrd="0" presId="urn:microsoft.com/office/officeart/2005/8/layout/process1"/>
    <dgm:cxn modelId="{1C2D27C9-7134-4045-B2A9-85ADDFFAD2B9}" type="presOf" srcId="{A3E3D0BE-B600-4B0E-85F4-AC16FDDEAE67}" destId="{786A9D5B-28A6-4E7E-9519-AC86AF28F2CC}" srcOrd="0" destOrd="0" presId="urn:microsoft.com/office/officeart/2005/8/layout/process1"/>
    <dgm:cxn modelId="{773B79D4-02D3-4713-B19F-4B189819DD2F}" type="presOf" srcId="{3FE92029-632F-4B8A-8E50-0511DDB710FD}" destId="{290ED5A5-D223-45B4-938C-ED4AED94D5EA}" srcOrd="0" destOrd="1" presId="urn:microsoft.com/office/officeart/2005/8/layout/process1"/>
    <dgm:cxn modelId="{07C659D4-08CB-4CDB-A6D6-3E4067C95765}" srcId="{2BC10535-5932-40BE-897C-EDDA93126EED}" destId="{3B2C886B-B930-4FCB-A63A-1ED06D0B698D}" srcOrd="4" destOrd="0" parTransId="{5E76DB75-3B28-4E92-91E6-CEA86CBD1220}" sibTransId="{26579827-7798-46C6-9B4F-AA333C5B10E3}"/>
    <dgm:cxn modelId="{EF4718D6-AE76-4C80-813D-BC8B2C8F6602}" type="presOf" srcId="{257656B7-023F-4878-AD72-D24283C9A9E3}" destId="{415A2365-2E20-4432-9E82-660106D53D13}" srcOrd="1" destOrd="0" presId="urn:microsoft.com/office/officeart/2005/8/layout/process1"/>
    <dgm:cxn modelId="{70D7E1DE-BB60-4160-939C-659C14DF87F4}" type="presOf" srcId="{2BC10535-5932-40BE-897C-EDDA93126EED}" destId="{D244D4EE-FE69-40D3-BD00-549A231F69E8}" srcOrd="0" destOrd="0" presId="urn:microsoft.com/office/officeart/2005/8/layout/process1"/>
    <dgm:cxn modelId="{D36637F0-07B6-4DA1-8F41-FEF7489248CA}" srcId="{A3E3D0BE-B600-4B0E-85F4-AC16FDDEAE67}" destId="{15629656-4B62-4ABB-8885-85630514BD0C}" srcOrd="1" destOrd="0" parTransId="{29CB4B43-5BF8-4041-AA4E-3A2F7DBBF95D}" sibTransId="{7C8F4417-3DFB-4ECB-92C7-A463BAF8C3AA}"/>
    <dgm:cxn modelId="{79AF1CF1-024A-4153-A736-F579034E8D44}" type="presOf" srcId="{0044C663-78E4-45B6-9C06-EF6B7F625077}" destId="{B94CA543-E24B-4B9B-B0B7-8D96CCB0A13E}" srcOrd="1" destOrd="0" presId="urn:microsoft.com/office/officeart/2005/8/layout/process1"/>
    <dgm:cxn modelId="{0869EEF8-E896-490A-B603-86B78605EE18}" srcId="{2BC10535-5932-40BE-897C-EDDA93126EED}" destId="{824769EF-D5D0-40C1-A943-AB534447B805}" srcOrd="2" destOrd="0" parTransId="{CFE6A277-D032-46AD-9E82-7CD57F50D1CD}" sibTransId="{257656B7-023F-4878-AD72-D24283C9A9E3}"/>
    <dgm:cxn modelId="{807F39B3-A8E5-429A-869D-E9B390AD206D}" type="presParOf" srcId="{D244D4EE-FE69-40D3-BD00-549A231F69E8}" destId="{C30EF68F-3163-4D7E-A06A-3B0CB701D38B}" srcOrd="0" destOrd="0" presId="urn:microsoft.com/office/officeart/2005/8/layout/process1"/>
    <dgm:cxn modelId="{612314A3-E115-437E-BA2A-69D414651E73}" type="presParOf" srcId="{D244D4EE-FE69-40D3-BD00-549A231F69E8}" destId="{38FBF918-C7B8-45BF-A865-F7D4734CEA64}" srcOrd="1" destOrd="0" presId="urn:microsoft.com/office/officeart/2005/8/layout/process1"/>
    <dgm:cxn modelId="{7630BD01-5199-4A9B-BDB1-97B7D6C8793F}" type="presParOf" srcId="{38FBF918-C7B8-45BF-A865-F7D4734CEA64}" destId="{A047DFF6-47F0-494E-AEA0-55BEBB54EC17}" srcOrd="0" destOrd="0" presId="urn:microsoft.com/office/officeart/2005/8/layout/process1"/>
    <dgm:cxn modelId="{174F3E5F-2FEC-4D00-B36E-EDD768196C63}" type="presParOf" srcId="{D244D4EE-FE69-40D3-BD00-549A231F69E8}" destId="{786A9D5B-28A6-4E7E-9519-AC86AF28F2CC}" srcOrd="2" destOrd="0" presId="urn:microsoft.com/office/officeart/2005/8/layout/process1"/>
    <dgm:cxn modelId="{A07CED8A-8697-42CA-89E1-2D1E0CC9458E}" type="presParOf" srcId="{D244D4EE-FE69-40D3-BD00-549A231F69E8}" destId="{8FDFEF9E-FBAA-4FB7-93E8-27ECFA8FD223}" srcOrd="3" destOrd="0" presId="urn:microsoft.com/office/officeart/2005/8/layout/process1"/>
    <dgm:cxn modelId="{9B00CF14-BDAD-4EB0-B1E8-EDBC5590E7D4}" type="presParOf" srcId="{8FDFEF9E-FBAA-4FB7-93E8-27ECFA8FD223}" destId="{B94CA543-E24B-4B9B-B0B7-8D96CCB0A13E}" srcOrd="0" destOrd="0" presId="urn:microsoft.com/office/officeart/2005/8/layout/process1"/>
    <dgm:cxn modelId="{8798A873-0307-4C52-B776-A1EF8FC0E3CA}" type="presParOf" srcId="{D244D4EE-FE69-40D3-BD00-549A231F69E8}" destId="{7916A1D9-0D24-4908-925B-4B4F7EEE492B}" srcOrd="4" destOrd="0" presId="urn:microsoft.com/office/officeart/2005/8/layout/process1"/>
    <dgm:cxn modelId="{6FFA9EC3-C4BF-45E2-8DAC-4DC103BC8390}" type="presParOf" srcId="{D244D4EE-FE69-40D3-BD00-549A231F69E8}" destId="{62DAB14F-3FA0-4EB0-82D2-79FC18791335}" srcOrd="5" destOrd="0" presId="urn:microsoft.com/office/officeart/2005/8/layout/process1"/>
    <dgm:cxn modelId="{9122128F-A45A-4C48-B658-77178A55A42B}" type="presParOf" srcId="{62DAB14F-3FA0-4EB0-82D2-79FC18791335}" destId="{415A2365-2E20-4432-9E82-660106D53D13}" srcOrd="0" destOrd="0" presId="urn:microsoft.com/office/officeart/2005/8/layout/process1"/>
    <dgm:cxn modelId="{FC95DDE1-3A43-47D0-A52B-AB6C7A1496DE}" type="presParOf" srcId="{D244D4EE-FE69-40D3-BD00-549A231F69E8}" destId="{290ED5A5-D223-45B4-938C-ED4AED94D5EA}" srcOrd="6" destOrd="0" presId="urn:microsoft.com/office/officeart/2005/8/layout/process1"/>
    <dgm:cxn modelId="{B7F47448-B182-4CDC-99A1-9DED92725C99}" type="presParOf" srcId="{D244D4EE-FE69-40D3-BD00-549A231F69E8}" destId="{7F3410D1-E352-4CDB-B41D-7224275B1417}" srcOrd="7" destOrd="0" presId="urn:microsoft.com/office/officeart/2005/8/layout/process1"/>
    <dgm:cxn modelId="{04BEC41F-216D-408B-A6A5-FFFB5633EF8C}" type="presParOf" srcId="{7F3410D1-E352-4CDB-B41D-7224275B1417}" destId="{F6377DCA-09A0-47B7-AB09-5FEE9780C36B}" srcOrd="0" destOrd="0" presId="urn:microsoft.com/office/officeart/2005/8/layout/process1"/>
    <dgm:cxn modelId="{4C544259-8778-42BB-A389-F486E2AD5072}" type="presParOf" srcId="{D244D4EE-FE69-40D3-BD00-549A231F69E8}" destId="{3FC0FE3B-EF45-4550-BC6C-2E83A8B65E9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2DDF3-8E81-4292-99FD-8A8472C88E45}">
      <dsp:nvSpPr>
        <dsp:cNvPr id="0" name=""/>
        <dsp:cNvSpPr/>
      </dsp:nvSpPr>
      <dsp:spPr>
        <a:xfrm>
          <a:off x="2839892" y="2033666"/>
          <a:ext cx="2485591" cy="2485591"/>
        </a:xfrm>
        <a:prstGeom prst="gear9">
          <a:avLst/>
        </a:prstGeom>
        <a:solidFill>
          <a:schemeClr val="accent1">
            <a:hueOff val="0"/>
            <a:satOff val="0"/>
            <a:lumOff val="0"/>
            <a:alpha val="56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SNS PPU and JLab QA</a:t>
          </a:r>
        </a:p>
      </dsp:txBody>
      <dsp:txXfrm>
        <a:off x="3339606" y="2615904"/>
        <a:ext cx="1486163" cy="1277645"/>
      </dsp:txXfrm>
    </dsp:sp>
    <dsp:sp modelId="{41CCC3B2-71FA-44D8-B091-0ED0DC5D47D6}">
      <dsp:nvSpPr>
        <dsp:cNvPr id="0" name=""/>
        <dsp:cNvSpPr/>
      </dsp:nvSpPr>
      <dsp:spPr>
        <a:xfrm>
          <a:off x="1393729" y="1446162"/>
          <a:ext cx="1807703" cy="1807703"/>
        </a:xfrm>
        <a:prstGeom prst="gear6">
          <a:avLst/>
        </a:prstGeom>
        <a:solidFill>
          <a:schemeClr val="accent1">
            <a:hueOff val="0"/>
            <a:satOff val="0"/>
            <a:lumOff val="0"/>
            <a:alpha val="56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Lessons Learned / Lessons Applied</a:t>
          </a:r>
        </a:p>
      </dsp:txBody>
      <dsp:txXfrm>
        <a:off x="1848824" y="1904007"/>
        <a:ext cx="897513" cy="892013"/>
      </dsp:txXfrm>
    </dsp:sp>
    <dsp:sp modelId="{F025CA72-E0A5-4218-9351-DDF6FE622D64}">
      <dsp:nvSpPr>
        <dsp:cNvPr id="0" name=""/>
        <dsp:cNvSpPr/>
      </dsp:nvSpPr>
      <dsp:spPr>
        <a:xfrm rot="20700000">
          <a:off x="2406227" y="199031"/>
          <a:ext cx="1771180" cy="1771180"/>
        </a:xfrm>
        <a:prstGeom prst="gear6">
          <a:avLst/>
        </a:prstGeom>
        <a:solidFill>
          <a:schemeClr val="accent1">
            <a:hueOff val="0"/>
            <a:satOff val="0"/>
            <a:lumOff val="0"/>
            <a:alpha val="56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Data- Driven Approach</a:t>
          </a:r>
        </a:p>
      </dsp:txBody>
      <dsp:txXfrm rot="-20700000">
        <a:off x="2794699" y="587503"/>
        <a:ext cx="994236" cy="994236"/>
      </dsp:txXfrm>
    </dsp:sp>
    <dsp:sp modelId="{F326C4D3-ECBB-445B-9195-B632A6DAE521}">
      <dsp:nvSpPr>
        <dsp:cNvPr id="0" name=""/>
        <dsp:cNvSpPr/>
      </dsp:nvSpPr>
      <dsp:spPr>
        <a:xfrm>
          <a:off x="2652346" y="1656556"/>
          <a:ext cx="3181557" cy="3181557"/>
        </a:xfrm>
        <a:prstGeom prst="circularArrow">
          <a:avLst>
            <a:gd name="adj1" fmla="val 4687"/>
            <a:gd name="adj2" fmla="val 299029"/>
            <a:gd name="adj3" fmla="val 2523434"/>
            <a:gd name="adj4" fmla="val 1584570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035D6-16BF-4111-94B5-3FFBC25B9EFC}">
      <dsp:nvSpPr>
        <dsp:cNvPr id="0" name=""/>
        <dsp:cNvSpPr/>
      </dsp:nvSpPr>
      <dsp:spPr>
        <a:xfrm>
          <a:off x="1073588" y="1044791"/>
          <a:ext cx="2311600" cy="23116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4706C-6233-4286-94A5-5D7774A24E61}">
      <dsp:nvSpPr>
        <dsp:cNvPr id="0" name=""/>
        <dsp:cNvSpPr/>
      </dsp:nvSpPr>
      <dsp:spPr>
        <a:xfrm>
          <a:off x="1996535" y="-190317"/>
          <a:ext cx="2492370" cy="24923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EF68F-3163-4D7E-A06A-3B0CB701D38B}">
      <dsp:nvSpPr>
        <dsp:cNvPr id="0" name=""/>
        <dsp:cNvSpPr/>
      </dsp:nvSpPr>
      <dsp:spPr>
        <a:xfrm>
          <a:off x="11156" y="2313802"/>
          <a:ext cx="1728437" cy="727031"/>
        </a:xfrm>
        <a:prstGeom prst="roundRect">
          <a:avLst>
            <a:gd name="adj" fmla="val 10000"/>
          </a:avLst>
        </a:prstGeom>
        <a:solidFill>
          <a:schemeClr val="bg1"/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Parts Received</a:t>
          </a:r>
        </a:p>
      </dsp:txBody>
      <dsp:txXfrm>
        <a:off x="32450" y="2335096"/>
        <a:ext cx="1685849" cy="684443"/>
      </dsp:txXfrm>
    </dsp:sp>
    <dsp:sp modelId="{38FBF918-C7B8-45BF-A865-F7D4734CEA64}">
      <dsp:nvSpPr>
        <dsp:cNvPr id="0" name=""/>
        <dsp:cNvSpPr/>
      </dsp:nvSpPr>
      <dsp:spPr>
        <a:xfrm>
          <a:off x="1912437" y="2462992"/>
          <a:ext cx="366428" cy="42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12437" y="2548722"/>
        <a:ext cx="256500" cy="257192"/>
      </dsp:txXfrm>
    </dsp:sp>
    <dsp:sp modelId="{786A9D5B-28A6-4E7E-9519-AC86AF28F2CC}">
      <dsp:nvSpPr>
        <dsp:cNvPr id="0" name=""/>
        <dsp:cNvSpPr/>
      </dsp:nvSpPr>
      <dsp:spPr>
        <a:xfrm>
          <a:off x="2430968" y="1943869"/>
          <a:ext cx="1728437" cy="1466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Inventory Travelers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Shipping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Vendor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Serialization</a:t>
          </a:r>
        </a:p>
      </dsp:txBody>
      <dsp:txXfrm>
        <a:off x="2473932" y="1986833"/>
        <a:ext cx="1642509" cy="1380969"/>
      </dsp:txXfrm>
    </dsp:sp>
    <dsp:sp modelId="{8FDFEF9E-FBAA-4FB7-93E8-27ECFA8FD223}">
      <dsp:nvSpPr>
        <dsp:cNvPr id="0" name=""/>
        <dsp:cNvSpPr/>
      </dsp:nvSpPr>
      <dsp:spPr>
        <a:xfrm>
          <a:off x="4332250" y="2462992"/>
          <a:ext cx="366428" cy="42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32250" y="2548722"/>
        <a:ext cx="256500" cy="257192"/>
      </dsp:txXfrm>
    </dsp:sp>
    <dsp:sp modelId="{7916A1D9-0D24-4908-925B-4B4F7EEE492B}">
      <dsp:nvSpPr>
        <dsp:cNvPr id="0" name=""/>
        <dsp:cNvSpPr/>
      </dsp:nvSpPr>
      <dsp:spPr>
        <a:xfrm>
          <a:off x="4850781" y="1947517"/>
          <a:ext cx="1728437" cy="145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Inspection Travelers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Inspection and test results</a:t>
          </a:r>
        </a:p>
      </dsp:txBody>
      <dsp:txXfrm>
        <a:off x="4893531" y="1990267"/>
        <a:ext cx="1642937" cy="1374101"/>
      </dsp:txXfrm>
    </dsp:sp>
    <dsp:sp modelId="{62DAB14F-3FA0-4EB0-82D2-79FC18791335}">
      <dsp:nvSpPr>
        <dsp:cNvPr id="0" name=""/>
        <dsp:cNvSpPr/>
      </dsp:nvSpPr>
      <dsp:spPr>
        <a:xfrm>
          <a:off x="6752062" y="2462992"/>
          <a:ext cx="366428" cy="42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52062" y="2548722"/>
        <a:ext cx="256500" cy="257192"/>
      </dsp:txXfrm>
    </dsp:sp>
    <dsp:sp modelId="{290ED5A5-D223-45B4-938C-ED4AED94D5EA}">
      <dsp:nvSpPr>
        <dsp:cNvPr id="0" name=""/>
        <dsp:cNvSpPr/>
      </dsp:nvSpPr>
      <dsp:spPr>
        <a:xfrm>
          <a:off x="7270593" y="1947517"/>
          <a:ext cx="1728437" cy="145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Production Travelers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Part Assembly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In-progress testing</a:t>
          </a:r>
        </a:p>
      </dsp:txBody>
      <dsp:txXfrm>
        <a:off x="7313343" y="1990267"/>
        <a:ext cx="1642937" cy="1374101"/>
      </dsp:txXfrm>
    </dsp:sp>
    <dsp:sp modelId="{7F3410D1-E352-4CDB-B41D-7224275B1417}">
      <dsp:nvSpPr>
        <dsp:cNvPr id="0" name=""/>
        <dsp:cNvSpPr/>
      </dsp:nvSpPr>
      <dsp:spPr>
        <a:xfrm>
          <a:off x="9171874" y="2462992"/>
          <a:ext cx="366428" cy="42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171874" y="2548722"/>
        <a:ext cx="256500" cy="257192"/>
      </dsp:txXfrm>
    </dsp:sp>
    <dsp:sp modelId="{3FC0FE3B-EF45-4550-BC6C-2E83A8B65E93}">
      <dsp:nvSpPr>
        <dsp:cNvPr id="0" name=""/>
        <dsp:cNvSpPr/>
      </dsp:nvSpPr>
      <dsp:spPr>
        <a:xfrm>
          <a:off x="9690405" y="2330196"/>
          <a:ext cx="1728437" cy="694243"/>
        </a:xfrm>
        <a:prstGeom prst="roundRect">
          <a:avLst>
            <a:gd name="adj" fmla="val 10000"/>
          </a:avLst>
        </a:prstGeom>
        <a:solidFill>
          <a:prstClr val="white"/>
        </a:solidFill>
        <a:ln w="10795" cap="flat" cmpd="sng" algn="ctr">
          <a:solidFill>
            <a:prstClr val="black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rPr>
            <a:t>Components Delivered</a:t>
          </a:r>
        </a:p>
      </dsp:txBody>
      <dsp:txXfrm>
        <a:off x="9710739" y="2350530"/>
        <a:ext cx="1687769" cy="653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2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8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4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64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4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9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 3-5,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Jacob Harris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JLab Quality Assurance Representative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 – 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1" y="1327150"/>
            <a:ext cx="6316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P.2.3 Cryomodules Integration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24DC2E9-61EC-4E2D-A357-4A1DCB5D655F}"/>
              </a:ext>
            </a:extLst>
          </p:cNvPr>
          <p:cNvSpPr/>
          <p:nvPr/>
        </p:nvSpPr>
        <p:spPr>
          <a:xfrm>
            <a:off x="7666184" y="3117056"/>
            <a:ext cx="1773380" cy="1077698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079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Lab’s Data-Driven Approach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21D4758-F826-491D-A03E-5351A3713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71262"/>
              </p:ext>
            </p:extLst>
          </p:nvPr>
        </p:nvGraphicFramePr>
        <p:xfrm>
          <a:off x="447675" y="947738"/>
          <a:ext cx="11430000" cy="535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89C934-1FBB-43D5-9531-084CCF5C2D92}"/>
              </a:ext>
            </a:extLst>
          </p:cNvPr>
          <p:cNvSpPr/>
          <p:nvPr/>
        </p:nvSpPr>
        <p:spPr>
          <a:xfrm>
            <a:off x="5013016" y="1297493"/>
            <a:ext cx="2165963" cy="1016000"/>
          </a:xfrm>
          <a:prstGeom prst="roundRect">
            <a:avLst>
              <a:gd name="adj" fmla="val 9394"/>
            </a:avLst>
          </a:prstGeom>
          <a:solidFill>
            <a:srgbClr val="3BA2AD">
              <a:hueOff val="0"/>
              <a:satOff val="0"/>
              <a:lumOff val="0"/>
              <a:alphaOff val="0"/>
            </a:srgbClr>
          </a:solidFill>
          <a:ln w="10795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68580" rIns="68580" bIns="6858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NCR/D3 Travelers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1400" dirty="0">
                <a:solidFill>
                  <a:prstClr val="white"/>
                </a:solidFill>
                <a:latin typeface="Century Gothic" panose="020F0302020204030204"/>
                <a:cs typeface="+mn-cs"/>
              </a:rPr>
              <a:t>Digital segregation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D81F26-2251-4CF8-85B8-8A1277002F3B}"/>
              </a:ext>
            </a:extLst>
          </p:cNvPr>
          <p:cNvSpPr/>
          <p:nvPr/>
        </p:nvSpPr>
        <p:spPr>
          <a:xfrm>
            <a:off x="6292271" y="5051031"/>
            <a:ext cx="2092039" cy="1016000"/>
          </a:xfrm>
          <a:prstGeom prst="roundRect">
            <a:avLst>
              <a:gd name="adj" fmla="val 9394"/>
            </a:avLst>
          </a:prstGeom>
          <a:solidFill>
            <a:srgbClr val="3BA2AD">
              <a:hueOff val="0"/>
              <a:satOff val="0"/>
              <a:lumOff val="0"/>
              <a:alphaOff val="0"/>
            </a:srgbClr>
          </a:solidFill>
          <a:ln w="10795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Calibration Tracking Module</a:t>
            </a: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753AE26E-6AC4-4E56-BA66-036ECD2443C7}"/>
              </a:ext>
            </a:extLst>
          </p:cNvPr>
          <p:cNvSpPr/>
          <p:nvPr/>
        </p:nvSpPr>
        <p:spPr>
          <a:xfrm rot="16200000">
            <a:off x="5834966" y="108418"/>
            <a:ext cx="540544" cy="4950694"/>
          </a:xfrm>
          <a:prstGeom prst="chevron">
            <a:avLst>
              <a:gd name="adj" fmla="val 77430"/>
            </a:avLst>
          </a:prstGeom>
          <a:solidFill>
            <a:srgbClr val="3BA2A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 dirty="0"/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B35988C9-894F-4C35-A035-4599A0867F8C}"/>
              </a:ext>
            </a:extLst>
          </p:cNvPr>
          <p:cNvSpPr/>
          <p:nvPr/>
        </p:nvSpPr>
        <p:spPr>
          <a:xfrm rot="5400000">
            <a:off x="7011031" y="3481477"/>
            <a:ext cx="654521" cy="2484586"/>
          </a:xfrm>
          <a:prstGeom prst="chevron">
            <a:avLst>
              <a:gd name="adj" fmla="val 77430"/>
            </a:avLst>
          </a:prstGeom>
          <a:solidFill>
            <a:srgbClr val="3BA2A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8B98A7-A640-4D1E-9E23-C6435177DA26}"/>
              </a:ext>
            </a:extLst>
          </p:cNvPr>
          <p:cNvSpPr txBox="1"/>
          <p:nvPr/>
        </p:nvSpPr>
        <p:spPr>
          <a:xfrm>
            <a:off x="535709" y="1173018"/>
            <a:ext cx="36503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PRIMeS</a:t>
            </a:r>
            <a:r>
              <a:rPr lang="en-US" dirty="0">
                <a:latin typeface="+mn-lt"/>
              </a:rPr>
              <a:t> system for Inventory Travelers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Pansophy system for other Travelers and work control documents.</a:t>
            </a:r>
          </a:p>
        </p:txBody>
      </p:sp>
    </p:spTree>
    <p:extLst>
      <p:ext uri="{BB962C8B-B14F-4D97-AF65-F5344CB8AC3E}">
        <p14:creationId xmlns:p14="http://schemas.microsoft.com/office/powerpoint/2010/main" val="31510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Lab’s Data-Driven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570616"/>
            <a:ext cx="5523087" cy="473160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Age of Open NCRs</a:t>
            </a:r>
          </a:p>
          <a:p>
            <a:r>
              <a:rPr lang="en-US" sz="2000" dirty="0"/>
              <a:t>Monitored regularly.</a:t>
            </a:r>
          </a:p>
          <a:p>
            <a:r>
              <a:rPr lang="en-US" sz="2000" dirty="0"/>
              <a:t>Timeliness discussed in SRF project meetings.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0CA756-0C09-4DAC-8446-5EDB7AA9CED8}"/>
              </a:ext>
            </a:extLst>
          </p:cNvPr>
          <p:cNvSpPr txBox="1">
            <a:spLocks/>
          </p:cNvSpPr>
          <p:nvPr/>
        </p:nvSpPr>
        <p:spPr bwMode="auto">
          <a:xfrm>
            <a:off x="6452248" y="1570614"/>
            <a:ext cx="5523087" cy="473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2400" dirty="0"/>
              <a:t>Histogram of NCR Categories</a:t>
            </a:r>
          </a:p>
          <a:p>
            <a:r>
              <a:rPr lang="en-US" sz="2000" dirty="0"/>
              <a:t>Monitored regularly.</a:t>
            </a:r>
          </a:p>
          <a:p>
            <a:r>
              <a:rPr lang="en-US" sz="2000" dirty="0"/>
              <a:t>Outliers quickly identified and evaluated.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68E2B-AE8C-4D20-8FAF-27610D67DFAE}"/>
              </a:ext>
            </a:extLst>
          </p:cNvPr>
          <p:cNvSpPr txBox="1"/>
          <p:nvPr/>
        </p:nvSpPr>
        <p:spPr>
          <a:xfrm>
            <a:off x="448055" y="813816"/>
            <a:ext cx="244329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Quality 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5A39D-B677-4D6E-AA39-7EA983EF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5" y="3074352"/>
            <a:ext cx="5289327" cy="31625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669D1-6035-473F-AD2D-BDA9AB0F8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700" y="3216311"/>
            <a:ext cx="5436067" cy="272018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764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Lab’s Data-Driven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791854"/>
            <a:ext cx="5523087" cy="451036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Cavity Status Board</a:t>
            </a:r>
          </a:p>
          <a:p>
            <a:r>
              <a:rPr lang="en-US" sz="2000" dirty="0"/>
              <a:t>Status of key travelers, including NCRs, for each cavity.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0CA756-0C09-4DAC-8446-5EDB7AA9CED8}"/>
              </a:ext>
            </a:extLst>
          </p:cNvPr>
          <p:cNvSpPr txBox="1">
            <a:spLocks/>
          </p:cNvSpPr>
          <p:nvPr/>
        </p:nvSpPr>
        <p:spPr bwMode="auto">
          <a:xfrm>
            <a:off x="6452248" y="1791854"/>
            <a:ext cx="5523087" cy="45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entury Gothic" panose="020B0502020202020204" pitchFamily="34" charset="0"/>
              <a:buNone/>
            </a:pPr>
            <a:r>
              <a:rPr lang="en-US" sz="2400" dirty="0"/>
              <a:t>Cavity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E02B4-9B99-4EAE-B0A7-366E1964D9DA}"/>
              </a:ext>
            </a:extLst>
          </p:cNvPr>
          <p:cNvSpPr txBox="1"/>
          <p:nvPr/>
        </p:nvSpPr>
        <p:spPr>
          <a:xfrm>
            <a:off x="448055" y="813816"/>
            <a:ext cx="244329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Quality 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A4DBE-7016-4151-A533-692BF0D65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5" y="2937391"/>
            <a:ext cx="5310709" cy="32704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C4B8CB-D519-4055-8E5F-99FC9381E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519" y="2290353"/>
            <a:ext cx="3504544" cy="401186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393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the PFMEA and implement risk mitigation steps into work control documents.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Continue to develop QA Reports and make them available to SNS PPU.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Finalize the data packet to be delivered with each Cryomodule.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Continually improve the JLab Quality Management System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EAE274-447F-4308-AF59-79D818774CE7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Jefferson Lab’s SQAP is aligned to SNS PPU QA Plan, resulting in effective interaction and mutually agreed upon results.</a:t>
            </a:r>
          </a:p>
          <a:p>
            <a:r>
              <a:rPr lang="en-US" dirty="0"/>
              <a:t>Lessons learned are applied through a PFMEA which results in improved travelers and lower risk.</a:t>
            </a:r>
          </a:p>
          <a:p>
            <a:r>
              <a:rPr lang="en-US" dirty="0"/>
              <a:t>A data-driven process approach is pervasive through all aspects of work performed at Jefferson Lab. This rich dataset allows for critical self-inspection and transparency to SNS PPU.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A13A7B-C614-4693-804F-B98A08C3EFC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  <a:p>
            <a:r>
              <a:rPr lang="en-US" dirty="0"/>
              <a:t>Organization &amp; WBS</a:t>
            </a:r>
          </a:p>
          <a:p>
            <a:r>
              <a:rPr lang="en-US" dirty="0"/>
              <a:t>Three Keys to JLab QA Success</a:t>
            </a:r>
          </a:p>
          <a:p>
            <a:pPr lvl="1"/>
            <a:r>
              <a:rPr lang="en-US" dirty="0"/>
              <a:t>SNS PPU and JLab QA</a:t>
            </a:r>
          </a:p>
          <a:p>
            <a:pPr lvl="1"/>
            <a:r>
              <a:rPr lang="en-US" dirty="0"/>
              <a:t>Lessons Learned vs Lessons Applied</a:t>
            </a:r>
          </a:p>
          <a:p>
            <a:pPr lvl="1"/>
            <a:r>
              <a:rPr lang="en-US" dirty="0"/>
              <a:t>JLab’s Data-Driven Approach</a:t>
            </a:r>
          </a:p>
          <a:p>
            <a:r>
              <a:rPr lang="en-US" dirty="0"/>
              <a:t>12-month look-ahead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90BE83-3F55-45AA-BAC5-D937C492A6A8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298D43-EBDB-4EF5-B8F7-7D415C4DE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060296"/>
              </p:ext>
            </p:extLst>
          </p:nvPr>
        </p:nvGraphicFramePr>
        <p:xfrm>
          <a:off x="5612235" y="1560352"/>
          <a:ext cx="6131710" cy="451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– P.2.3 Cryomodules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Original procurement scope was included in CD-3B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Scope changed to include an additional 8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cryomodule</a:t>
            </a:r>
          </a:p>
          <a:p>
            <a:pPr marL="0" indent="0">
              <a:buNone/>
            </a:pPr>
            <a:endParaRPr lang="en-US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Design high-beta cryomodule and associated tooling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Includes assembly and shipping tooling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Procure components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Entire cryomodule bill of materials except for cavities and couplers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Receive and inspect components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Qualify (32) cavities; install helium vessels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Assemble (8) cavity strings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Assemble and test (8) cryomodules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Ship (8) cryomodules from JLab to ORNL / SNS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946EF-6064-463C-BD89-03E2103C483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Breakdown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9090" y="1905637"/>
            <a:ext cx="945136" cy="145292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6F5B5-1A2C-489B-8E4D-725EC30A3F8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12341" y="917033"/>
            <a:ext cx="7218637" cy="5278035"/>
            <a:chOff x="1542079" y="890907"/>
            <a:chExt cx="7218637" cy="5278035"/>
          </a:xfrm>
        </p:grpSpPr>
        <p:grpSp>
          <p:nvGrpSpPr>
            <p:cNvPr id="9" name="object 2"/>
            <p:cNvGrpSpPr/>
            <p:nvPr/>
          </p:nvGrpSpPr>
          <p:grpSpPr>
            <a:xfrm>
              <a:off x="4226949" y="890907"/>
              <a:ext cx="1852295" cy="758190"/>
              <a:chOff x="4226949" y="890907"/>
              <a:chExt cx="1852295" cy="758190"/>
            </a:xfrm>
          </p:grpSpPr>
          <p:pic>
            <p:nvPicPr>
              <p:cNvPr id="166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40278" y="906228"/>
                <a:ext cx="1838578" cy="742759"/>
              </a:xfrm>
              <a:prstGeom prst="rect">
                <a:avLst/>
              </a:prstGeom>
            </p:spPr>
          </p:pic>
          <p:pic>
            <p:nvPicPr>
              <p:cNvPr id="167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26949" y="890907"/>
                <a:ext cx="1827169" cy="731353"/>
              </a:xfrm>
              <a:prstGeom prst="rect">
                <a:avLst/>
              </a:prstGeom>
            </p:spPr>
          </p:pic>
        </p:grpSp>
        <p:sp>
          <p:nvSpPr>
            <p:cNvPr id="10" name="object 5"/>
            <p:cNvSpPr txBox="1"/>
            <p:nvPr/>
          </p:nvSpPr>
          <p:spPr>
            <a:xfrm>
              <a:off x="4238288" y="902245"/>
              <a:ext cx="1804670" cy="709295"/>
            </a:xfrm>
            <a:prstGeom prst="rect">
              <a:avLst/>
            </a:prstGeom>
            <a:ln w="32194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1300" dirty="0">
                <a:latin typeface="Times New Roman"/>
                <a:cs typeface="Times New Roman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1000" b="1" spc="-5" dirty="0">
                  <a:latin typeface="Arial"/>
                  <a:cs typeface="Arial"/>
                </a:rPr>
                <a:t>P.2</a:t>
              </a:r>
              <a:r>
                <a:rPr sz="1000" b="1" spc="-45" dirty="0">
                  <a:latin typeface="Arial"/>
                  <a:cs typeface="Arial"/>
                </a:rPr>
                <a:t> </a:t>
              </a:r>
              <a:r>
                <a:rPr sz="1000" b="1" dirty="0">
                  <a:latin typeface="Arial"/>
                  <a:cs typeface="Arial"/>
                </a:rPr>
                <a:t>–</a:t>
              </a:r>
              <a:r>
                <a:rPr sz="1000" b="1" spc="-45" dirty="0">
                  <a:latin typeface="Arial"/>
                  <a:cs typeface="Arial"/>
                </a:rPr>
                <a:t> </a:t>
              </a:r>
              <a:r>
                <a:rPr sz="1000" b="1" spc="-5" dirty="0">
                  <a:latin typeface="Arial"/>
                  <a:cs typeface="Arial"/>
                </a:rPr>
                <a:t>SCL</a:t>
              </a:r>
              <a:endParaRPr sz="10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10"/>
                </a:spcBef>
              </a:pPr>
              <a:r>
                <a:rPr sz="900" spc="-5" dirty="0">
                  <a:latin typeface="Arial"/>
                  <a:cs typeface="Arial"/>
                </a:rPr>
                <a:t>Mat</a:t>
              </a:r>
              <a:r>
                <a:rPr sz="900" dirty="0">
                  <a:latin typeface="Arial"/>
                  <a:cs typeface="Arial"/>
                </a:rPr>
                <a:t>t</a:t>
              </a:r>
              <a:r>
                <a:rPr sz="900" spc="-5" dirty="0">
                  <a:latin typeface="Arial"/>
                  <a:cs typeface="Arial"/>
                </a:rPr>
                <a:t> Howell</a:t>
              </a:r>
              <a:endParaRPr sz="900" dirty="0">
                <a:latin typeface="Arial"/>
                <a:cs typeface="Arial"/>
              </a:endParaRPr>
            </a:p>
          </p:txBody>
        </p:sp>
        <p:grpSp>
          <p:nvGrpSpPr>
            <p:cNvPr id="11" name="object 6"/>
            <p:cNvGrpSpPr/>
            <p:nvPr/>
          </p:nvGrpSpPr>
          <p:grpSpPr>
            <a:xfrm>
              <a:off x="4763923" y="1918690"/>
              <a:ext cx="847090" cy="711200"/>
              <a:chOff x="4763923" y="1918690"/>
              <a:chExt cx="847090" cy="711200"/>
            </a:xfrm>
          </p:grpSpPr>
          <p:pic>
            <p:nvPicPr>
              <p:cNvPr id="164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79248" y="1935627"/>
                <a:ext cx="831473" cy="693799"/>
              </a:xfrm>
              <a:prstGeom prst="rect">
                <a:avLst/>
              </a:prstGeom>
            </p:spPr>
          </p:pic>
          <p:pic>
            <p:nvPicPr>
              <p:cNvPr id="165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63923" y="1918690"/>
                <a:ext cx="822064" cy="685998"/>
              </a:xfrm>
              <a:prstGeom prst="rect">
                <a:avLst/>
              </a:prstGeom>
            </p:spPr>
          </p:pic>
        </p:grpSp>
        <p:sp>
          <p:nvSpPr>
            <p:cNvPr id="12" name="object 9"/>
            <p:cNvSpPr txBox="1"/>
            <p:nvPr/>
          </p:nvSpPr>
          <p:spPr>
            <a:xfrm>
              <a:off x="4763923" y="1918690"/>
              <a:ext cx="822325" cy="686435"/>
            </a:xfrm>
            <a:prstGeom prst="rect">
              <a:avLst/>
            </a:prstGeom>
            <a:ln w="9516">
              <a:solidFill>
                <a:srgbClr val="000000"/>
              </a:solidFill>
            </a:ln>
          </p:spPr>
          <p:txBody>
            <a:bodyPr vert="horz" wrap="square" lIns="0" tIns="19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90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900" b="1" spc="-5" dirty="0">
                  <a:latin typeface="Arial"/>
                  <a:cs typeface="Arial"/>
                </a:rPr>
                <a:t>P.2.4</a:t>
              </a:r>
              <a:endParaRPr sz="900">
                <a:latin typeface="Arial"/>
                <a:cs typeface="Arial"/>
              </a:endParaRPr>
            </a:p>
            <a:p>
              <a:pPr marL="1270" algn="ctr">
                <a:lnSpc>
                  <a:spcPct val="100000"/>
                </a:lnSpc>
                <a:spcBef>
                  <a:spcPts val="5"/>
                </a:spcBef>
              </a:pPr>
              <a:r>
                <a:rPr sz="900" b="1" dirty="0">
                  <a:latin typeface="Arial"/>
                  <a:cs typeface="Arial"/>
                </a:rPr>
                <a:t>Cryogenics</a:t>
              </a:r>
              <a:endParaRPr sz="900">
                <a:latin typeface="Arial"/>
                <a:cs typeface="Arial"/>
              </a:endParaRPr>
            </a:p>
            <a:p>
              <a:pPr marL="1270" algn="ctr">
                <a:lnSpc>
                  <a:spcPct val="100000"/>
                </a:lnSpc>
                <a:spcBef>
                  <a:spcPts val="10"/>
                </a:spcBef>
              </a:pPr>
              <a:r>
                <a:rPr sz="800" spc="-5" dirty="0">
                  <a:latin typeface="Arial"/>
                  <a:cs typeface="Arial"/>
                </a:rPr>
                <a:t>B</a:t>
              </a:r>
              <a:r>
                <a:rPr sz="800" spc="-10" dirty="0">
                  <a:latin typeface="Arial"/>
                  <a:cs typeface="Arial"/>
                </a:rPr>
                <a:t>r</a:t>
              </a:r>
              <a:r>
                <a:rPr sz="800" spc="-5" dirty="0">
                  <a:latin typeface="Arial"/>
                  <a:cs typeface="Arial"/>
                </a:rPr>
                <a:t>ian De</a:t>
              </a:r>
              <a:r>
                <a:rPr sz="800" spc="-10" dirty="0">
                  <a:latin typeface="Arial"/>
                  <a:cs typeface="Arial"/>
                </a:rPr>
                <a:t>G</a:t>
              </a:r>
              <a:r>
                <a:rPr sz="800" spc="-5" dirty="0">
                  <a:latin typeface="Arial"/>
                  <a:cs typeface="Arial"/>
                </a:rPr>
                <a:t>raff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13" name="object 10"/>
            <p:cNvGrpSpPr/>
            <p:nvPr/>
          </p:nvGrpSpPr>
          <p:grpSpPr>
            <a:xfrm>
              <a:off x="3643810" y="1615910"/>
              <a:ext cx="1537335" cy="1014094"/>
              <a:chOff x="3643810" y="1615910"/>
              <a:chExt cx="1537335" cy="1014094"/>
            </a:xfrm>
          </p:grpSpPr>
          <p:sp>
            <p:nvSpPr>
              <p:cNvPr id="161" name="object 11"/>
              <p:cNvSpPr/>
              <p:nvPr/>
            </p:nvSpPr>
            <p:spPr>
              <a:xfrm>
                <a:off x="5140534" y="1622260"/>
                <a:ext cx="34290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296544">
                    <a:moveTo>
                      <a:pt x="0" y="0"/>
                    </a:moveTo>
                    <a:lnTo>
                      <a:pt x="0" y="182231"/>
                    </a:lnTo>
                    <a:lnTo>
                      <a:pt x="34016" y="182231"/>
                    </a:lnTo>
                    <a:lnTo>
                      <a:pt x="34016" y="296429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2" name="object 1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57144" y="1935627"/>
                <a:ext cx="831842" cy="693799"/>
              </a:xfrm>
              <a:prstGeom prst="rect">
                <a:avLst/>
              </a:prstGeom>
            </p:spPr>
          </p:pic>
          <p:pic>
            <p:nvPicPr>
              <p:cNvPr id="163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43810" y="1918690"/>
                <a:ext cx="822874" cy="685998"/>
              </a:xfrm>
              <a:prstGeom prst="rect">
                <a:avLst/>
              </a:prstGeom>
            </p:spPr>
          </p:pic>
        </p:grpSp>
        <p:sp>
          <p:nvSpPr>
            <p:cNvPr id="14" name="object 14"/>
            <p:cNvSpPr txBox="1"/>
            <p:nvPr/>
          </p:nvSpPr>
          <p:spPr>
            <a:xfrm>
              <a:off x="3643810" y="1918690"/>
              <a:ext cx="811530" cy="686435"/>
            </a:xfrm>
            <a:prstGeom prst="rect">
              <a:avLst/>
            </a:prstGeom>
            <a:ln w="9516">
              <a:solidFill>
                <a:srgbClr val="000000"/>
              </a:solidFill>
            </a:ln>
          </p:spPr>
          <p:txBody>
            <a:bodyPr vert="horz" wrap="square" lIns="0" tIns="65405" rIns="0" bIns="0" rtlCol="0">
              <a:spAutoFit/>
            </a:bodyPr>
            <a:lstStyle/>
            <a:p>
              <a:pPr marL="11430" algn="ctr">
                <a:lnSpc>
                  <a:spcPts val="1080"/>
                </a:lnSpc>
                <a:spcBef>
                  <a:spcPts val="515"/>
                </a:spcBef>
              </a:pPr>
              <a:r>
                <a:rPr sz="900" b="1" spc="-5" dirty="0">
                  <a:latin typeface="Arial"/>
                  <a:cs typeface="Arial"/>
                </a:rPr>
                <a:t>P.2.3</a:t>
              </a:r>
              <a:endParaRPr sz="900">
                <a:latin typeface="Arial"/>
                <a:cs typeface="Arial"/>
              </a:endParaRPr>
            </a:p>
            <a:p>
              <a:pPr marL="46990" marR="26670" algn="ctr">
                <a:lnSpc>
                  <a:spcPct val="100000"/>
                </a:lnSpc>
              </a:pPr>
              <a:r>
                <a:rPr sz="900" b="1" spc="-5" dirty="0">
                  <a:latin typeface="Arial"/>
                  <a:cs typeface="Arial"/>
                </a:rPr>
                <a:t>Cryo</a:t>
              </a:r>
              <a:r>
                <a:rPr sz="900" b="1" dirty="0">
                  <a:latin typeface="Arial"/>
                  <a:cs typeface="Arial"/>
                </a:rPr>
                <a:t>m</a:t>
              </a:r>
              <a:r>
                <a:rPr sz="900" b="1" spc="-5" dirty="0">
                  <a:latin typeface="Arial"/>
                  <a:cs typeface="Arial"/>
                </a:rPr>
                <a:t>odules  Integration </a:t>
              </a:r>
              <a:r>
                <a:rPr sz="900" b="1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Ed</a:t>
              </a:r>
              <a:r>
                <a:rPr sz="800" spc="-1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Daly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4048897" y="1615910"/>
              <a:ext cx="2613660" cy="1014094"/>
              <a:chOff x="4048897" y="1615910"/>
              <a:chExt cx="2613660" cy="1014094"/>
            </a:xfrm>
          </p:grpSpPr>
          <p:sp>
            <p:nvSpPr>
              <p:cNvPr id="158" name="object 16"/>
              <p:cNvSpPr/>
              <p:nvPr/>
            </p:nvSpPr>
            <p:spPr>
              <a:xfrm>
                <a:off x="4055247" y="1622260"/>
                <a:ext cx="1085850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296544">
                    <a:moveTo>
                      <a:pt x="1085287" y="0"/>
                    </a:moveTo>
                    <a:lnTo>
                      <a:pt x="1085287" y="182231"/>
                    </a:lnTo>
                    <a:lnTo>
                      <a:pt x="0" y="182231"/>
                    </a:lnTo>
                    <a:lnTo>
                      <a:pt x="0" y="296429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9" name="object 1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31320" y="1935627"/>
                <a:ext cx="830676" cy="693799"/>
              </a:xfrm>
              <a:prstGeom prst="rect">
                <a:avLst/>
              </a:prstGeom>
            </p:spPr>
          </p:pic>
          <p:pic>
            <p:nvPicPr>
              <p:cNvPr id="160" name="object 1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814384" y="1918690"/>
                <a:ext cx="822874" cy="685998"/>
              </a:xfrm>
              <a:prstGeom prst="rect">
                <a:avLst/>
              </a:prstGeom>
            </p:spPr>
          </p:pic>
        </p:grpSp>
        <p:sp>
          <p:nvSpPr>
            <p:cNvPr id="16" name="object 19"/>
            <p:cNvSpPr txBox="1"/>
            <p:nvPr/>
          </p:nvSpPr>
          <p:spPr>
            <a:xfrm>
              <a:off x="5814384" y="1918690"/>
              <a:ext cx="822960" cy="686435"/>
            </a:xfrm>
            <a:prstGeom prst="rect">
              <a:avLst/>
            </a:prstGeom>
            <a:ln w="9516">
              <a:solidFill>
                <a:srgbClr val="000000"/>
              </a:solidFill>
            </a:ln>
          </p:spPr>
          <p:txBody>
            <a:bodyPr vert="horz" wrap="square" lIns="0" tIns="19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900">
                <a:latin typeface="Times New Roman"/>
                <a:cs typeface="Times New Roman"/>
              </a:endParaRPr>
            </a:p>
            <a:p>
              <a:pPr marL="146050" marR="95885" indent="-43180">
                <a:lnSpc>
                  <a:spcPct val="100000"/>
                </a:lnSpc>
              </a:pPr>
              <a:r>
                <a:rPr sz="900" b="1" spc="-5" dirty="0">
                  <a:latin typeface="Arial"/>
                  <a:cs typeface="Arial"/>
                </a:rPr>
                <a:t>P.</a:t>
              </a:r>
              <a:r>
                <a:rPr sz="900" b="1" dirty="0">
                  <a:latin typeface="Arial"/>
                  <a:cs typeface="Arial"/>
                </a:rPr>
                <a:t>2</a:t>
              </a:r>
              <a:r>
                <a:rPr sz="900" b="1" spc="-5" dirty="0">
                  <a:latin typeface="Arial"/>
                  <a:cs typeface="Arial"/>
                </a:rPr>
                <a:t>.</a:t>
              </a:r>
              <a:r>
                <a:rPr sz="900" b="1" dirty="0">
                  <a:latin typeface="Arial"/>
                  <a:cs typeface="Arial"/>
                </a:rPr>
                <a:t>5</a:t>
              </a:r>
              <a:r>
                <a:rPr sz="900" b="1" spc="-5" dirty="0">
                  <a:latin typeface="Arial"/>
                  <a:cs typeface="Arial"/>
                </a:rPr>
                <a:t> Uti</a:t>
              </a:r>
              <a:r>
                <a:rPr sz="900" b="1" spc="5" dirty="0">
                  <a:latin typeface="Arial"/>
                  <a:cs typeface="Arial"/>
                </a:rPr>
                <a:t>l</a:t>
              </a:r>
              <a:r>
                <a:rPr sz="900" b="1" spc="-5" dirty="0">
                  <a:latin typeface="Arial"/>
                  <a:cs typeface="Arial"/>
                </a:rPr>
                <a:t>ity  Systems </a:t>
              </a:r>
              <a:r>
                <a:rPr sz="900" b="1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Chris</a:t>
              </a:r>
              <a:r>
                <a:rPr sz="800" spc="-3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Stone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17" name="object 20"/>
            <p:cNvGrpSpPr/>
            <p:nvPr/>
          </p:nvGrpSpPr>
          <p:grpSpPr>
            <a:xfrm>
              <a:off x="2593350" y="1615910"/>
              <a:ext cx="3639185" cy="1014094"/>
              <a:chOff x="2593350" y="1615910"/>
              <a:chExt cx="3639185" cy="1014094"/>
            </a:xfrm>
          </p:grpSpPr>
          <p:sp>
            <p:nvSpPr>
              <p:cNvPr id="155" name="object 21"/>
              <p:cNvSpPr/>
              <p:nvPr/>
            </p:nvSpPr>
            <p:spPr>
              <a:xfrm>
                <a:off x="5140534" y="1622260"/>
                <a:ext cx="1085850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296544">
                    <a:moveTo>
                      <a:pt x="0" y="0"/>
                    </a:moveTo>
                    <a:lnTo>
                      <a:pt x="0" y="182231"/>
                    </a:lnTo>
                    <a:lnTo>
                      <a:pt x="1085287" y="182231"/>
                    </a:lnTo>
                    <a:lnTo>
                      <a:pt x="1085287" y="296429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6" name="object 2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05873" y="1935627"/>
                <a:ext cx="831842" cy="693799"/>
              </a:xfrm>
              <a:prstGeom prst="rect">
                <a:avLst/>
              </a:prstGeom>
            </p:spPr>
          </p:pic>
          <p:pic>
            <p:nvPicPr>
              <p:cNvPr id="157" name="object 2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93350" y="1918690"/>
                <a:ext cx="822064" cy="685998"/>
              </a:xfrm>
              <a:prstGeom prst="rect">
                <a:avLst/>
              </a:prstGeom>
            </p:spPr>
          </p:pic>
        </p:grpSp>
        <p:sp>
          <p:nvSpPr>
            <p:cNvPr id="18" name="object 24"/>
            <p:cNvSpPr txBox="1"/>
            <p:nvPr/>
          </p:nvSpPr>
          <p:spPr>
            <a:xfrm>
              <a:off x="2593350" y="1918690"/>
              <a:ext cx="828040" cy="686435"/>
            </a:xfrm>
            <a:prstGeom prst="rect">
              <a:avLst/>
            </a:prstGeom>
            <a:ln w="9516">
              <a:solidFill>
                <a:srgbClr val="000000"/>
              </a:solidFill>
            </a:ln>
          </p:spPr>
          <p:txBody>
            <a:bodyPr vert="horz" wrap="square" lIns="0" tIns="5080" rIns="0" bIns="0" rtlCol="0">
              <a:spAutoFit/>
            </a:bodyPr>
            <a:lstStyle/>
            <a:p>
              <a:pPr marR="12065">
                <a:lnSpc>
                  <a:spcPct val="100000"/>
                </a:lnSpc>
                <a:spcBef>
                  <a:spcPts val="40"/>
                </a:spcBef>
              </a:pPr>
              <a:endParaRPr sz="1350">
                <a:latin typeface="Times New Roman"/>
                <a:cs typeface="Times New Roman"/>
              </a:endParaRPr>
            </a:p>
            <a:p>
              <a:pPr marL="42545" marR="12065">
                <a:lnSpc>
                  <a:spcPct val="100000"/>
                </a:lnSpc>
              </a:pPr>
              <a:r>
                <a:rPr sz="900" b="1" spc="-5" dirty="0">
                  <a:latin typeface="Arial"/>
                  <a:cs typeface="Arial"/>
                </a:rPr>
                <a:t>P.2.2</a:t>
              </a:r>
              <a:r>
                <a:rPr sz="900" b="1" spc="-45" dirty="0">
                  <a:latin typeface="Arial"/>
                  <a:cs typeface="Arial"/>
                </a:rPr>
                <a:t> </a:t>
              </a:r>
              <a:r>
                <a:rPr sz="900" b="1" spc="-5" dirty="0">
                  <a:latin typeface="Arial"/>
                  <a:cs typeface="Arial"/>
                </a:rPr>
                <a:t>Cavities</a:t>
              </a:r>
              <a:endParaRPr sz="900">
                <a:latin typeface="Arial"/>
                <a:cs typeface="Arial"/>
              </a:endParaRPr>
            </a:p>
            <a:p>
              <a:pPr marL="7620">
                <a:lnSpc>
                  <a:spcPct val="100000"/>
                </a:lnSpc>
                <a:spcBef>
                  <a:spcPts val="10"/>
                </a:spcBef>
              </a:pPr>
              <a:r>
                <a:rPr sz="800" spc="-5" dirty="0">
                  <a:latin typeface="Arial"/>
                  <a:cs typeface="Arial"/>
                </a:rPr>
                <a:t>J</a:t>
              </a:r>
              <a:r>
                <a:rPr sz="800" spc="-10" dirty="0">
                  <a:latin typeface="Arial"/>
                  <a:cs typeface="Arial"/>
                </a:rPr>
                <a:t>o</a:t>
              </a:r>
              <a:r>
                <a:rPr sz="800" spc="-5" dirty="0">
                  <a:latin typeface="Arial"/>
                  <a:cs typeface="Arial"/>
                </a:rPr>
                <a:t>hn</a:t>
              </a:r>
              <a:r>
                <a:rPr sz="80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Mamm</a:t>
              </a:r>
              <a:r>
                <a:rPr sz="800" spc="-10" dirty="0">
                  <a:latin typeface="Arial"/>
                  <a:cs typeface="Arial"/>
                </a:rPr>
                <a:t>o</a:t>
              </a:r>
              <a:r>
                <a:rPr sz="800" spc="-5" dirty="0">
                  <a:latin typeface="Arial"/>
                  <a:cs typeface="Arial"/>
                </a:rPr>
                <a:t>ss</a:t>
              </a:r>
              <a:r>
                <a:rPr sz="800" spc="-10" dirty="0">
                  <a:latin typeface="Arial"/>
                  <a:cs typeface="Arial"/>
                </a:rPr>
                <a:t>e</a:t>
              </a:r>
              <a:r>
                <a:rPr sz="800" spc="-5" dirty="0">
                  <a:latin typeface="Arial"/>
                  <a:cs typeface="Arial"/>
                </a:rPr>
                <a:t>r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19" name="object 25"/>
            <p:cNvGrpSpPr/>
            <p:nvPr/>
          </p:nvGrpSpPr>
          <p:grpSpPr>
            <a:xfrm>
              <a:off x="2998437" y="1615910"/>
              <a:ext cx="4716145" cy="1014094"/>
              <a:chOff x="2998437" y="1615910"/>
              <a:chExt cx="4716145" cy="1014094"/>
            </a:xfrm>
          </p:grpSpPr>
          <p:sp>
            <p:nvSpPr>
              <p:cNvPr id="152" name="object 26"/>
              <p:cNvSpPr/>
              <p:nvPr/>
            </p:nvSpPr>
            <p:spPr>
              <a:xfrm>
                <a:off x="3004787" y="1622260"/>
                <a:ext cx="2136140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136140" h="296544">
                    <a:moveTo>
                      <a:pt x="2135747" y="0"/>
                    </a:moveTo>
                    <a:lnTo>
                      <a:pt x="2135747" y="182231"/>
                    </a:lnTo>
                    <a:lnTo>
                      <a:pt x="0" y="182231"/>
                    </a:lnTo>
                    <a:lnTo>
                      <a:pt x="0" y="296429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3" name="object 27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78177" y="1935627"/>
                <a:ext cx="835896" cy="693799"/>
              </a:xfrm>
              <a:prstGeom prst="rect">
                <a:avLst/>
              </a:prstGeom>
            </p:spPr>
          </p:pic>
          <p:pic>
            <p:nvPicPr>
              <p:cNvPr id="154" name="object 2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65654" y="1918690"/>
                <a:ext cx="822064" cy="685998"/>
              </a:xfrm>
              <a:prstGeom prst="rect">
                <a:avLst/>
              </a:prstGeom>
            </p:spPr>
          </p:pic>
        </p:grpSp>
        <p:sp>
          <p:nvSpPr>
            <p:cNvPr id="20" name="object 29"/>
            <p:cNvSpPr txBox="1"/>
            <p:nvPr/>
          </p:nvSpPr>
          <p:spPr>
            <a:xfrm>
              <a:off x="6865655" y="1918690"/>
              <a:ext cx="822325" cy="686435"/>
            </a:xfrm>
            <a:prstGeom prst="rect">
              <a:avLst/>
            </a:prstGeom>
            <a:ln w="9516">
              <a:solidFill>
                <a:srgbClr val="000000"/>
              </a:solidFill>
            </a:ln>
          </p:spPr>
          <p:txBody>
            <a:bodyPr vert="horz" wrap="square" lIns="0" tIns="19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900">
                <a:latin typeface="Times New Roman"/>
                <a:cs typeface="Times New Roman"/>
              </a:endParaRPr>
            </a:p>
            <a:p>
              <a:pPr marL="116205" marR="50165" indent="-57785">
                <a:lnSpc>
                  <a:spcPct val="100000"/>
                </a:lnSpc>
              </a:pPr>
              <a:r>
                <a:rPr sz="900" b="1" spc="-5" dirty="0">
                  <a:latin typeface="Arial"/>
                  <a:cs typeface="Arial"/>
                </a:rPr>
                <a:t>P.</a:t>
              </a:r>
              <a:r>
                <a:rPr sz="900" b="1" dirty="0">
                  <a:latin typeface="Arial"/>
                  <a:cs typeface="Arial"/>
                </a:rPr>
                <a:t>2</a:t>
              </a:r>
              <a:r>
                <a:rPr sz="900" b="1" spc="-5" dirty="0">
                  <a:latin typeface="Arial"/>
                  <a:cs typeface="Arial"/>
                </a:rPr>
                <a:t>.</a:t>
              </a:r>
              <a:r>
                <a:rPr sz="900" b="1" dirty="0">
                  <a:latin typeface="Arial"/>
                  <a:cs typeface="Arial"/>
                </a:rPr>
                <a:t>6</a:t>
              </a:r>
              <a:r>
                <a:rPr sz="900" b="1" spc="-5" dirty="0">
                  <a:latin typeface="Arial"/>
                  <a:cs typeface="Arial"/>
                </a:rPr>
                <a:t> </a:t>
              </a:r>
              <a:r>
                <a:rPr sz="900" b="1" spc="5" dirty="0">
                  <a:latin typeface="Arial"/>
                  <a:cs typeface="Arial"/>
                </a:rPr>
                <a:t>S</a:t>
              </a:r>
              <a:r>
                <a:rPr sz="900" b="1" spc="-5" dirty="0">
                  <a:latin typeface="Arial"/>
                  <a:cs typeface="Arial"/>
                </a:rPr>
                <a:t>yst</a:t>
              </a:r>
              <a:r>
                <a:rPr sz="900" b="1" dirty="0">
                  <a:latin typeface="Arial"/>
                  <a:cs typeface="Arial"/>
                </a:rPr>
                <a:t>em  </a:t>
              </a:r>
              <a:r>
                <a:rPr sz="900" b="1" spc="-5" dirty="0">
                  <a:latin typeface="Arial"/>
                  <a:cs typeface="Arial"/>
                </a:rPr>
                <a:t>Integration</a:t>
              </a:r>
              <a:endParaRPr sz="900">
                <a:latin typeface="Arial"/>
                <a:cs typeface="Arial"/>
              </a:endParaRPr>
            </a:p>
            <a:p>
              <a:pPr marL="7620">
                <a:lnSpc>
                  <a:spcPct val="100000"/>
                </a:lnSpc>
                <a:spcBef>
                  <a:spcPts val="15"/>
                </a:spcBef>
              </a:pPr>
              <a:r>
                <a:rPr sz="800" spc="-5" dirty="0">
                  <a:latin typeface="Arial"/>
                  <a:cs typeface="Arial"/>
                </a:rPr>
                <a:t>John</a:t>
              </a:r>
              <a:r>
                <a:rPr sz="800" spc="-5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Mammosser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21" name="object 30"/>
            <p:cNvGrpSpPr/>
            <p:nvPr/>
          </p:nvGrpSpPr>
          <p:grpSpPr>
            <a:xfrm>
              <a:off x="1542079" y="1615910"/>
              <a:ext cx="5741035" cy="1014094"/>
              <a:chOff x="1542079" y="1615910"/>
              <a:chExt cx="5741035" cy="1014094"/>
            </a:xfrm>
          </p:grpSpPr>
          <p:sp>
            <p:nvSpPr>
              <p:cNvPr id="149" name="object 31"/>
              <p:cNvSpPr/>
              <p:nvPr/>
            </p:nvSpPr>
            <p:spPr>
              <a:xfrm>
                <a:off x="5140534" y="1622260"/>
                <a:ext cx="2136140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136140" h="296544">
                    <a:moveTo>
                      <a:pt x="0" y="0"/>
                    </a:moveTo>
                    <a:lnTo>
                      <a:pt x="0" y="182231"/>
                    </a:lnTo>
                    <a:lnTo>
                      <a:pt x="2135747" y="182231"/>
                    </a:lnTo>
                    <a:lnTo>
                      <a:pt x="2135747" y="296429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0" name="object 3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54598" y="1935627"/>
                <a:ext cx="831041" cy="693799"/>
              </a:xfrm>
              <a:prstGeom prst="rect">
                <a:avLst/>
              </a:prstGeom>
            </p:spPr>
          </p:pic>
          <p:pic>
            <p:nvPicPr>
              <p:cNvPr id="151" name="object 3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42079" y="1918690"/>
                <a:ext cx="822874" cy="685998"/>
              </a:xfrm>
              <a:prstGeom prst="rect">
                <a:avLst/>
              </a:prstGeom>
            </p:spPr>
          </p:pic>
        </p:grpSp>
        <p:sp>
          <p:nvSpPr>
            <p:cNvPr id="22" name="object 34"/>
            <p:cNvSpPr txBox="1"/>
            <p:nvPr/>
          </p:nvSpPr>
          <p:spPr>
            <a:xfrm>
              <a:off x="1542079" y="1918690"/>
              <a:ext cx="822960" cy="686435"/>
            </a:xfrm>
            <a:prstGeom prst="rect">
              <a:avLst/>
            </a:prstGeom>
            <a:ln w="9516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055"/>
                </a:lnSpc>
              </a:pPr>
              <a:r>
                <a:rPr sz="900" b="1" spc="-5" dirty="0">
                  <a:latin typeface="Arial"/>
                  <a:cs typeface="Arial"/>
                </a:rPr>
                <a:t>P.2.1</a:t>
              </a:r>
              <a:endParaRPr sz="900">
                <a:latin typeface="Arial"/>
                <a:cs typeface="Arial"/>
              </a:endParaRPr>
            </a:p>
            <a:p>
              <a:pPr marL="62865" marR="53975" algn="ctr">
                <a:lnSpc>
                  <a:spcPct val="100000"/>
                </a:lnSpc>
              </a:pPr>
              <a:r>
                <a:rPr sz="900" b="1" dirty="0">
                  <a:latin typeface="Arial"/>
                  <a:cs typeface="Arial"/>
                </a:rPr>
                <a:t>Management  and </a:t>
              </a:r>
              <a:r>
                <a:rPr sz="900" b="1" spc="-5" dirty="0">
                  <a:latin typeface="Arial"/>
                  <a:cs typeface="Arial"/>
                </a:rPr>
                <a:t>System </a:t>
              </a:r>
              <a:r>
                <a:rPr sz="900" b="1" dirty="0">
                  <a:latin typeface="Arial"/>
                  <a:cs typeface="Arial"/>
                </a:rPr>
                <a:t> </a:t>
              </a:r>
              <a:r>
                <a:rPr sz="900" b="1" spc="-5" dirty="0">
                  <a:latin typeface="Arial"/>
                  <a:cs typeface="Arial"/>
                </a:rPr>
                <a:t>Integration </a:t>
              </a:r>
              <a:r>
                <a:rPr sz="900" b="1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Matt</a:t>
              </a:r>
              <a:r>
                <a:rPr sz="800" spc="-1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Howell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23" name="object 35"/>
            <p:cNvGrpSpPr/>
            <p:nvPr/>
          </p:nvGrpSpPr>
          <p:grpSpPr>
            <a:xfrm>
              <a:off x="1947166" y="1615910"/>
              <a:ext cx="6813550" cy="1014094"/>
              <a:chOff x="1947166" y="1615910"/>
              <a:chExt cx="6813550" cy="1014094"/>
            </a:xfrm>
          </p:grpSpPr>
          <p:sp>
            <p:nvSpPr>
              <p:cNvPr id="146" name="object 36"/>
              <p:cNvSpPr/>
              <p:nvPr/>
            </p:nvSpPr>
            <p:spPr>
              <a:xfrm>
                <a:off x="1953516" y="1622260"/>
                <a:ext cx="3187065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3187065" h="296544">
                    <a:moveTo>
                      <a:pt x="3187018" y="0"/>
                    </a:moveTo>
                    <a:lnTo>
                      <a:pt x="3187018" y="182231"/>
                    </a:lnTo>
                    <a:lnTo>
                      <a:pt x="0" y="182231"/>
                    </a:lnTo>
                    <a:lnTo>
                      <a:pt x="0" y="296429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7" name="object 37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929445" y="1935627"/>
                <a:ext cx="831041" cy="693799"/>
              </a:xfrm>
              <a:prstGeom prst="rect">
                <a:avLst/>
              </a:prstGeom>
            </p:spPr>
          </p:pic>
          <p:pic>
            <p:nvPicPr>
              <p:cNvPr id="148" name="object 3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16115" y="1918690"/>
                <a:ext cx="822874" cy="685998"/>
              </a:xfrm>
              <a:prstGeom prst="rect">
                <a:avLst/>
              </a:prstGeom>
            </p:spPr>
          </p:pic>
        </p:grpSp>
        <p:sp>
          <p:nvSpPr>
            <p:cNvPr id="24" name="object 39"/>
            <p:cNvSpPr txBox="1"/>
            <p:nvPr/>
          </p:nvSpPr>
          <p:spPr>
            <a:xfrm>
              <a:off x="7916116" y="1918690"/>
              <a:ext cx="822960" cy="686435"/>
            </a:xfrm>
            <a:prstGeom prst="rect">
              <a:avLst/>
            </a:prstGeom>
            <a:ln w="9516">
              <a:solidFill>
                <a:srgbClr val="000000"/>
              </a:solidFill>
            </a:ln>
          </p:spPr>
          <p:txBody>
            <a:bodyPr vert="horz" wrap="square" lIns="0" tIns="19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900">
                <a:latin typeface="Times New Roman"/>
                <a:cs typeface="Times New Roman"/>
              </a:endParaRPr>
            </a:p>
            <a:p>
              <a:pPr marL="131445" marR="123825" indent="15875" algn="just">
                <a:lnSpc>
                  <a:spcPct val="100000"/>
                </a:lnSpc>
              </a:pPr>
              <a:r>
                <a:rPr sz="900" b="1" spc="-5" dirty="0">
                  <a:latin typeface="Arial"/>
                  <a:cs typeface="Arial"/>
                </a:rPr>
                <a:t>P.2.7 SCL </a:t>
              </a:r>
              <a:r>
                <a:rPr sz="900" b="1" spc="-235" dirty="0">
                  <a:latin typeface="Arial"/>
                  <a:cs typeface="Arial"/>
                </a:rPr>
                <a:t> </a:t>
              </a:r>
              <a:r>
                <a:rPr sz="900" b="1" spc="-5" dirty="0">
                  <a:latin typeface="Arial"/>
                  <a:cs typeface="Arial"/>
                </a:rPr>
                <a:t>Controls </a:t>
              </a:r>
              <a:r>
                <a:rPr sz="900" b="1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K</a:t>
              </a:r>
              <a:r>
                <a:rPr sz="800" spc="-10" dirty="0">
                  <a:latin typeface="Arial"/>
                  <a:cs typeface="Arial"/>
                </a:rPr>
                <a:t>a</a:t>
              </a:r>
              <a:r>
                <a:rPr sz="800" spc="-5" dirty="0">
                  <a:latin typeface="Arial"/>
                  <a:cs typeface="Arial"/>
                </a:rPr>
                <a:t>ren W</a:t>
              </a:r>
              <a:r>
                <a:rPr sz="800" spc="-10" dirty="0">
                  <a:latin typeface="Arial"/>
                  <a:cs typeface="Arial"/>
                </a:rPr>
                <a:t>h</a:t>
              </a:r>
              <a:r>
                <a:rPr sz="800" spc="-5" dirty="0">
                  <a:latin typeface="Arial"/>
                  <a:cs typeface="Arial"/>
                </a:rPr>
                <a:t>ite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25" name="object 40"/>
            <p:cNvGrpSpPr/>
            <p:nvPr/>
          </p:nvGrpSpPr>
          <p:grpSpPr>
            <a:xfrm>
              <a:off x="1610922" y="1615910"/>
              <a:ext cx="6723380" cy="1690370"/>
              <a:chOff x="1610922" y="1615910"/>
              <a:chExt cx="6723380" cy="1690370"/>
            </a:xfrm>
          </p:grpSpPr>
          <p:sp>
            <p:nvSpPr>
              <p:cNvPr id="143" name="object 41"/>
              <p:cNvSpPr/>
              <p:nvPr/>
            </p:nvSpPr>
            <p:spPr>
              <a:xfrm>
                <a:off x="5140534" y="1622260"/>
                <a:ext cx="3187065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3187065" h="296544">
                    <a:moveTo>
                      <a:pt x="0" y="0"/>
                    </a:moveTo>
                    <a:lnTo>
                      <a:pt x="0" y="182231"/>
                    </a:lnTo>
                    <a:lnTo>
                      <a:pt x="3187018" y="182231"/>
                    </a:lnTo>
                    <a:lnTo>
                      <a:pt x="3187018" y="296429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4" name="object 42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629488" y="2845180"/>
                <a:ext cx="690109" cy="460516"/>
              </a:xfrm>
              <a:prstGeom prst="rect">
                <a:avLst/>
              </a:prstGeom>
            </p:spPr>
          </p:pic>
          <p:pic>
            <p:nvPicPr>
              <p:cNvPr id="145" name="object 4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10922" y="2826605"/>
                <a:ext cx="685188" cy="457602"/>
              </a:xfrm>
              <a:prstGeom prst="rect">
                <a:avLst/>
              </a:prstGeom>
            </p:spPr>
          </p:pic>
        </p:grpSp>
        <p:sp>
          <p:nvSpPr>
            <p:cNvPr id="26" name="object 44"/>
            <p:cNvSpPr txBox="1"/>
            <p:nvPr/>
          </p:nvSpPr>
          <p:spPr>
            <a:xfrm>
              <a:off x="1610922" y="2830655"/>
              <a:ext cx="685800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270" algn="ctr">
                <a:lnSpc>
                  <a:spcPts val="635"/>
                </a:lnSpc>
              </a:pPr>
              <a:r>
                <a:rPr sz="600" b="1" spc="-5" dirty="0">
                  <a:latin typeface="Arial"/>
                  <a:cs typeface="Arial"/>
                </a:rPr>
                <a:t>P.2.1.1</a:t>
              </a:r>
              <a:endParaRPr sz="600">
                <a:latin typeface="Arial"/>
                <a:cs typeface="Arial"/>
              </a:endParaRPr>
            </a:p>
            <a:p>
              <a:pPr marL="32384" marR="22225" algn="ctr">
                <a:lnSpc>
                  <a:spcPts val="720"/>
                </a:lnSpc>
                <a:spcBef>
                  <a:spcPts val="20"/>
                </a:spcBef>
              </a:pPr>
              <a:r>
                <a:rPr sz="600" b="1" spc="-5" dirty="0">
                  <a:latin typeface="Arial"/>
                  <a:cs typeface="Arial"/>
                </a:rPr>
                <a:t>M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na</a:t>
              </a:r>
              <a:r>
                <a:rPr sz="600" b="1" dirty="0">
                  <a:latin typeface="Arial"/>
                  <a:cs typeface="Arial"/>
                </a:rPr>
                <a:t>g</a:t>
              </a:r>
              <a:r>
                <a:rPr sz="600" b="1" spc="-5" dirty="0">
                  <a:latin typeface="Arial"/>
                  <a:cs typeface="Arial"/>
                </a:rPr>
                <a:t>e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en</a:t>
              </a:r>
              <a:r>
                <a:rPr sz="600" b="1" dirty="0">
                  <a:latin typeface="Arial"/>
                  <a:cs typeface="Arial"/>
                </a:rPr>
                <a:t>t </a:t>
              </a:r>
              <a:r>
                <a:rPr sz="600" b="1" spc="-5" dirty="0">
                  <a:latin typeface="Arial"/>
                  <a:cs typeface="Arial"/>
                </a:rPr>
                <a:t>a</a:t>
              </a:r>
              <a:r>
                <a:rPr sz="600" b="1" dirty="0">
                  <a:latin typeface="Arial"/>
                  <a:cs typeface="Arial"/>
                </a:rPr>
                <a:t>nd  </a:t>
              </a:r>
              <a:r>
                <a:rPr sz="600" b="1" spc="-5" dirty="0">
                  <a:latin typeface="Arial"/>
                  <a:cs typeface="Arial"/>
                </a:rPr>
                <a:t>System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Integration</a:t>
              </a:r>
              <a:endParaRPr sz="600">
                <a:latin typeface="Arial"/>
                <a:cs typeface="Arial"/>
              </a:endParaRPr>
            </a:p>
            <a:p>
              <a:pPr algn="ctr">
                <a:lnSpc>
                  <a:spcPts val="700"/>
                </a:lnSpc>
              </a:pPr>
              <a:r>
                <a:rPr sz="600" spc="-5" dirty="0">
                  <a:latin typeface="Arial"/>
                  <a:cs typeface="Arial"/>
                </a:rPr>
                <a:t>M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5" dirty="0">
                  <a:latin typeface="Arial"/>
                  <a:cs typeface="Arial"/>
                </a:rPr>
                <a:t>t</a:t>
              </a:r>
              <a:r>
                <a:rPr sz="600" dirty="0">
                  <a:latin typeface="Arial"/>
                  <a:cs typeface="Arial"/>
                </a:rPr>
                <a:t>t</a:t>
              </a:r>
              <a:r>
                <a:rPr sz="600" spc="-5" dirty="0">
                  <a:latin typeface="Arial"/>
                  <a:cs typeface="Arial"/>
                </a:rPr>
                <a:t> Howell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27" name="object 45"/>
            <p:cNvGrpSpPr/>
            <p:nvPr/>
          </p:nvGrpSpPr>
          <p:grpSpPr>
            <a:xfrm>
              <a:off x="2707548" y="3975065"/>
              <a:ext cx="708025" cy="479425"/>
              <a:chOff x="2707548" y="3975065"/>
              <a:chExt cx="708025" cy="479425"/>
            </a:xfrm>
          </p:grpSpPr>
          <p:pic>
            <p:nvPicPr>
              <p:cNvPr id="141" name="object 46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725735" y="3993640"/>
                <a:ext cx="689310" cy="460516"/>
              </a:xfrm>
              <a:prstGeom prst="rect">
                <a:avLst/>
              </a:prstGeom>
            </p:spPr>
          </p:pic>
          <p:pic>
            <p:nvPicPr>
              <p:cNvPr id="142" name="object 47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707548" y="3975065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28" name="object 48"/>
            <p:cNvSpPr txBox="1"/>
            <p:nvPr/>
          </p:nvSpPr>
          <p:spPr>
            <a:xfrm>
              <a:off x="2707548" y="3975065"/>
              <a:ext cx="68897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91440" marR="86360" indent="5715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4</a:t>
              </a:r>
              <a:r>
                <a:rPr sz="600" b="1" spc="-5" dirty="0">
                  <a:latin typeface="Arial"/>
                  <a:cs typeface="Arial"/>
                </a:rPr>
                <a:t> Ca</a:t>
              </a:r>
              <a:r>
                <a:rPr sz="600" b="1" dirty="0">
                  <a:latin typeface="Arial"/>
                  <a:cs typeface="Arial"/>
                </a:rPr>
                <a:t>v</a:t>
              </a:r>
              <a:r>
                <a:rPr sz="600" b="1" spc="-5" dirty="0">
                  <a:latin typeface="Arial"/>
                  <a:cs typeface="Arial"/>
                </a:rPr>
                <a:t>ity  Re</a:t>
              </a: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r</a:t>
              </a:r>
              <a:r>
                <a:rPr sz="600" b="1" dirty="0">
                  <a:latin typeface="Arial"/>
                  <a:cs typeface="Arial"/>
                </a:rPr>
                <a:t>o</a:t>
              </a:r>
              <a:r>
                <a:rPr sz="600" b="1" spc="-5" dirty="0">
                  <a:latin typeface="Arial"/>
                  <a:cs typeface="Arial"/>
                </a:rPr>
                <a:t>ce</a:t>
              </a:r>
              <a:r>
                <a:rPr sz="600" b="1" dirty="0">
                  <a:latin typeface="Arial"/>
                  <a:cs typeface="Arial"/>
                </a:rPr>
                <a:t>s</a:t>
              </a:r>
              <a:r>
                <a:rPr sz="600" b="1" spc="-5" dirty="0">
                  <a:latin typeface="Arial"/>
                  <a:cs typeface="Arial"/>
                </a:rPr>
                <a:t>sing</a:t>
              </a:r>
              <a:endParaRPr sz="600">
                <a:latin typeface="Arial"/>
                <a:cs typeface="Arial"/>
              </a:endParaRPr>
            </a:p>
            <a:p>
              <a:pPr marL="40005">
                <a:lnSpc>
                  <a:spcPct val="100000"/>
                </a:lnSpc>
              </a:pPr>
              <a:r>
                <a:rPr sz="600" spc="-5" dirty="0">
                  <a:latin typeface="Arial"/>
                  <a:cs typeface="Arial"/>
                </a:rPr>
                <a:t>Jo</a:t>
              </a:r>
              <a:r>
                <a:rPr sz="600" dirty="0">
                  <a:latin typeface="Arial"/>
                  <a:cs typeface="Arial"/>
                </a:rPr>
                <a:t>hn</a:t>
              </a:r>
              <a:r>
                <a:rPr sz="600" spc="-5" dirty="0">
                  <a:latin typeface="Arial"/>
                  <a:cs typeface="Arial"/>
                </a:rPr>
                <a:t> M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5" dirty="0">
                  <a:latin typeface="Arial"/>
                  <a:cs typeface="Arial"/>
                </a:rPr>
                <a:t>mm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5" dirty="0">
                  <a:latin typeface="Arial"/>
                  <a:cs typeface="Arial"/>
                </a:rPr>
                <a:t>sser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29" name="object 49"/>
            <p:cNvGrpSpPr/>
            <p:nvPr/>
          </p:nvGrpSpPr>
          <p:grpSpPr>
            <a:xfrm>
              <a:off x="2587000" y="2598338"/>
              <a:ext cx="828040" cy="2426335"/>
              <a:chOff x="2587000" y="2598338"/>
              <a:chExt cx="828040" cy="2426335"/>
            </a:xfrm>
          </p:grpSpPr>
          <p:sp>
            <p:nvSpPr>
              <p:cNvPr id="138" name="object 50"/>
              <p:cNvSpPr/>
              <p:nvPr/>
            </p:nvSpPr>
            <p:spPr>
              <a:xfrm>
                <a:off x="2593350" y="2604688"/>
                <a:ext cx="411480" cy="1598930"/>
              </a:xfrm>
              <a:custGeom>
                <a:avLst/>
                <a:gdLst/>
                <a:ahLst/>
                <a:cxnLst/>
                <a:rect l="l" t="t" r="r" b="b"/>
                <a:pathLst>
                  <a:path w="411480" h="1598929">
                    <a:moveTo>
                      <a:pt x="411437" y="0"/>
                    </a:moveTo>
                    <a:lnTo>
                      <a:pt x="411437" y="114198"/>
                    </a:lnTo>
                    <a:lnTo>
                      <a:pt x="0" y="114198"/>
                    </a:lnTo>
                    <a:lnTo>
                      <a:pt x="0" y="1598773"/>
                    </a:lnTo>
                    <a:lnTo>
                      <a:pt x="114198" y="1598773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9" name="object 51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725735" y="4564249"/>
                <a:ext cx="689310" cy="460093"/>
              </a:xfrm>
              <a:prstGeom prst="rect">
                <a:avLst/>
              </a:prstGeom>
            </p:spPr>
          </p:pic>
          <p:pic>
            <p:nvPicPr>
              <p:cNvPr id="140" name="object 52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707548" y="4546056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30" name="object 53"/>
            <p:cNvSpPr txBox="1"/>
            <p:nvPr/>
          </p:nvSpPr>
          <p:spPr>
            <a:xfrm>
              <a:off x="2707548" y="4546056"/>
              <a:ext cx="68897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135890" marR="62230" indent="-68580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5</a:t>
              </a:r>
              <a:r>
                <a:rPr sz="600" b="1" spc="-5" dirty="0">
                  <a:latin typeface="Arial"/>
                  <a:cs typeface="Arial"/>
                </a:rPr>
                <a:t> Co</a:t>
              </a:r>
              <a:r>
                <a:rPr sz="600" b="1" dirty="0">
                  <a:latin typeface="Arial"/>
                  <a:cs typeface="Arial"/>
                </a:rPr>
                <a:t>u</a:t>
              </a:r>
              <a:r>
                <a:rPr sz="600" b="1" spc="-5" dirty="0">
                  <a:latin typeface="Arial"/>
                  <a:cs typeface="Arial"/>
                </a:rPr>
                <a:t>pl</a:t>
              </a:r>
              <a:r>
                <a:rPr sz="600" b="1" dirty="0">
                  <a:latin typeface="Arial"/>
                  <a:cs typeface="Arial"/>
                </a:rPr>
                <a:t>er  </a:t>
              </a:r>
              <a:r>
                <a:rPr sz="600" b="1" spc="-5" dirty="0">
                  <a:latin typeface="Arial"/>
                  <a:cs typeface="Arial"/>
                </a:rPr>
                <a:t>Acquisition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Yoon</a:t>
              </a:r>
              <a:r>
                <a:rPr sz="600" spc="-1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Kang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31" name="object 54"/>
            <p:cNvGrpSpPr/>
            <p:nvPr/>
          </p:nvGrpSpPr>
          <p:grpSpPr>
            <a:xfrm>
              <a:off x="2587000" y="2598338"/>
              <a:ext cx="832485" cy="2182495"/>
              <a:chOff x="2587000" y="2598338"/>
              <a:chExt cx="832485" cy="2182495"/>
            </a:xfrm>
          </p:grpSpPr>
          <p:sp>
            <p:nvSpPr>
              <p:cNvPr id="135" name="object 55"/>
              <p:cNvSpPr/>
              <p:nvPr/>
            </p:nvSpPr>
            <p:spPr>
              <a:xfrm>
                <a:off x="2593350" y="2604688"/>
                <a:ext cx="411480" cy="2169795"/>
              </a:xfrm>
              <a:custGeom>
                <a:avLst/>
                <a:gdLst/>
                <a:ahLst/>
                <a:cxnLst/>
                <a:rect l="l" t="t" r="r" b="b"/>
                <a:pathLst>
                  <a:path w="411480" h="2169795">
                    <a:moveTo>
                      <a:pt x="411437" y="0"/>
                    </a:moveTo>
                    <a:lnTo>
                      <a:pt x="411437" y="114198"/>
                    </a:lnTo>
                    <a:lnTo>
                      <a:pt x="0" y="114198"/>
                    </a:lnTo>
                    <a:lnTo>
                      <a:pt x="0" y="2169764"/>
                    </a:lnTo>
                    <a:lnTo>
                      <a:pt x="114198" y="2169764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6" name="object 56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721316" y="3415414"/>
                <a:ext cx="698147" cy="468941"/>
              </a:xfrm>
              <a:prstGeom prst="rect">
                <a:avLst/>
              </a:prstGeom>
            </p:spPr>
          </p:pic>
          <p:pic>
            <p:nvPicPr>
              <p:cNvPr id="137" name="object 57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707548" y="3404075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32" name="object 58"/>
            <p:cNvSpPr txBox="1"/>
            <p:nvPr/>
          </p:nvSpPr>
          <p:spPr>
            <a:xfrm>
              <a:off x="2707548" y="3404075"/>
              <a:ext cx="68897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107950" marR="92710" indent="-11430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 Ca</a:t>
              </a:r>
              <a:r>
                <a:rPr sz="600" b="1" dirty="0">
                  <a:latin typeface="Arial"/>
                  <a:cs typeface="Arial"/>
                </a:rPr>
                <a:t>v</a:t>
              </a:r>
              <a:r>
                <a:rPr sz="600" b="1" spc="-5" dirty="0">
                  <a:latin typeface="Arial"/>
                  <a:cs typeface="Arial"/>
                </a:rPr>
                <a:t>ity  Procurement</a:t>
              </a:r>
              <a:endParaRPr sz="600">
                <a:latin typeface="Arial"/>
                <a:cs typeface="Arial"/>
              </a:endParaRPr>
            </a:p>
            <a:p>
              <a:pPr marL="40005">
                <a:lnSpc>
                  <a:spcPts val="715"/>
                </a:lnSpc>
              </a:pPr>
              <a:r>
                <a:rPr sz="600" spc="-5" dirty="0">
                  <a:latin typeface="Arial"/>
                  <a:cs typeface="Arial"/>
                </a:rPr>
                <a:t>Jo</a:t>
              </a:r>
              <a:r>
                <a:rPr sz="600" dirty="0">
                  <a:latin typeface="Arial"/>
                  <a:cs typeface="Arial"/>
                </a:rPr>
                <a:t>hn</a:t>
              </a:r>
              <a:r>
                <a:rPr sz="600" spc="-5" dirty="0">
                  <a:latin typeface="Arial"/>
                  <a:cs typeface="Arial"/>
                </a:rPr>
                <a:t> M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5" dirty="0">
                  <a:latin typeface="Arial"/>
                  <a:cs typeface="Arial"/>
                </a:rPr>
                <a:t>mm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5" dirty="0">
                  <a:latin typeface="Arial"/>
                  <a:cs typeface="Arial"/>
                </a:rPr>
                <a:t>sser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33" name="object 59"/>
            <p:cNvGrpSpPr/>
            <p:nvPr/>
          </p:nvGrpSpPr>
          <p:grpSpPr>
            <a:xfrm>
              <a:off x="2587000" y="2598338"/>
              <a:ext cx="828040" cy="2995930"/>
              <a:chOff x="2587000" y="2598338"/>
              <a:chExt cx="828040" cy="2995930"/>
            </a:xfrm>
          </p:grpSpPr>
          <p:sp>
            <p:nvSpPr>
              <p:cNvPr id="132" name="object 60"/>
              <p:cNvSpPr/>
              <p:nvPr/>
            </p:nvSpPr>
            <p:spPr>
              <a:xfrm>
                <a:off x="2593350" y="2604688"/>
                <a:ext cx="411480" cy="1028065"/>
              </a:xfrm>
              <a:custGeom>
                <a:avLst/>
                <a:gdLst/>
                <a:ahLst/>
                <a:cxnLst/>
                <a:rect l="l" t="t" r="r" b="b"/>
                <a:pathLst>
                  <a:path w="411480" h="1028064">
                    <a:moveTo>
                      <a:pt x="411437" y="0"/>
                    </a:moveTo>
                    <a:lnTo>
                      <a:pt x="411437" y="114198"/>
                    </a:lnTo>
                    <a:lnTo>
                      <a:pt x="0" y="114198"/>
                    </a:lnTo>
                    <a:lnTo>
                      <a:pt x="0" y="1027782"/>
                    </a:lnTo>
                    <a:lnTo>
                      <a:pt x="114198" y="1027782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3" name="object 61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725735" y="5133619"/>
                <a:ext cx="689310" cy="460093"/>
              </a:xfrm>
              <a:prstGeom prst="rect">
                <a:avLst/>
              </a:prstGeom>
            </p:spPr>
          </p:pic>
          <p:pic>
            <p:nvPicPr>
              <p:cNvPr id="134" name="object 62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707548" y="5117047"/>
                <a:ext cx="685188" cy="457602"/>
              </a:xfrm>
              <a:prstGeom prst="rect">
                <a:avLst/>
              </a:prstGeom>
            </p:spPr>
          </p:pic>
        </p:grpSp>
        <p:sp>
          <p:nvSpPr>
            <p:cNvPr id="34" name="object 63"/>
            <p:cNvSpPr txBox="1"/>
            <p:nvPr/>
          </p:nvSpPr>
          <p:spPr>
            <a:xfrm>
              <a:off x="2707548" y="5117046"/>
              <a:ext cx="688975" cy="457834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207010" marR="128270" indent="-74295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7</a:t>
              </a:r>
              <a:r>
                <a:rPr sz="600" b="1" spc="-5" dirty="0">
                  <a:latin typeface="Arial"/>
                  <a:cs typeface="Arial"/>
                </a:rPr>
                <a:t> HTA  Testing</a:t>
              </a:r>
              <a:endParaRPr sz="600">
                <a:latin typeface="Arial"/>
                <a:cs typeface="Arial"/>
              </a:endParaRPr>
            </a:p>
            <a:p>
              <a:pPr marL="118745">
                <a:lnSpc>
                  <a:spcPct val="100000"/>
                </a:lnSpc>
              </a:pPr>
              <a:r>
                <a:rPr sz="600" spc="-5" dirty="0">
                  <a:latin typeface="Arial"/>
                  <a:cs typeface="Arial"/>
                </a:rPr>
                <a:t>Brian</a:t>
              </a:r>
              <a:r>
                <a:rPr sz="600" spc="-40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Degraff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35" name="object 64"/>
            <p:cNvGrpSpPr/>
            <p:nvPr/>
          </p:nvGrpSpPr>
          <p:grpSpPr>
            <a:xfrm>
              <a:off x="2587000" y="2598338"/>
              <a:ext cx="832485" cy="2754630"/>
              <a:chOff x="2587000" y="2598338"/>
              <a:chExt cx="832485" cy="2754630"/>
            </a:xfrm>
          </p:grpSpPr>
          <p:sp>
            <p:nvSpPr>
              <p:cNvPr id="129" name="object 65"/>
              <p:cNvSpPr/>
              <p:nvPr/>
            </p:nvSpPr>
            <p:spPr>
              <a:xfrm>
                <a:off x="2593350" y="2604688"/>
                <a:ext cx="411480" cy="2741930"/>
              </a:xfrm>
              <a:custGeom>
                <a:avLst/>
                <a:gdLst/>
                <a:ahLst/>
                <a:cxnLst/>
                <a:rect l="l" t="t" r="r" b="b"/>
                <a:pathLst>
                  <a:path w="411480" h="2741929">
                    <a:moveTo>
                      <a:pt x="411437" y="0"/>
                    </a:moveTo>
                    <a:lnTo>
                      <a:pt x="411437" y="114198"/>
                    </a:lnTo>
                    <a:lnTo>
                      <a:pt x="0" y="114198"/>
                    </a:lnTo>
                    <a:lnTo>
                      <a:pt x="0" y="2741564"/>
                    </a:lnTo>
                    <a:lnTo>
                      <a:pt x="114198" y="2741564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0" name="object 66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721316" y="2845233"/>
                <a:ext cx="698147" cy="468941"/>
              </a:xfrm>
              <a:prstGeom prst="rect">
                <a:avLst/>
              </a:prstGeom>
            </p:spPr>
          </p:pic>
          <p:pic>
            <p:nvPicPr>
              <p:cNvPr id="131" name="object 67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2707548" y="2833084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36" name="object 68"/>
            <p:cNvSpPr txBox="1"/>
            <p:nvPr/>
          </p:nvSpPr>
          <p:spPr>
            <a:xfrm>
              <a:off x="2707548" y="2830655"/>
              <a:ext cx="68897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680"/>
                </a:lnSpc>
              </a:pPr>
              <a:r>
                <a:rPr sz="600" b="1" spc="-5" dirty="0">
                  <a:latin typeface="Arial"/>
                  <a:cs typeface="Arial"/>
                </a:rPr>
                <a:t>P.2.2.1</a:t>
              </a:r>
              <a:endParaRPr sz="600">
                <a:latin typeface="Arial"/>
                <a:cs typeface="Arial"/>
              </a:endParaRPr>
            </a:p>
            <a:p>
              <a:pPr marL="32384" marR="26034"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M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na</a:t>
              </a:r>
              <a:r>
                <a:rPr sz="600" b="1" dirty="0">
                  <a:latin typeface="Arial"/>
                  <a:cs typeface="Arial"/>
                </a:rPr>
                <a:t>g</a:t>
              </a:r>
              <a:r>
                <a:rPr sz="600" b="1" spc="-5" dirty="0">
                  <a:latin typeface="Arial"/>
                  <a:cs typeface="Arial"/>
                </a:rPr>
                <a:t>e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en</a:t>
              </a:r>
              <a:r>
                <a:rPr sz="600" b="1" dirty="0">
                  <a:latin typeface="Arial"/>
                  <a:cs typeface="Arial"/>
                </a:rPr>
                <a:t>t </a:t>
              </a:r>
              <a:r>
                <a:rPr sz="600" b="1" spc="-5" dirty="0">
                  <a:latin typeface="Arial"/>
                  <a:cs typeface="Arial"/>
                </a:rPr>
                <a:t>a</a:t>
              </a:r>
              <a:r>
                <a:rPr sz="600" b="1" dirty="0">
                  <a:latin typeface="Arial"/>
                  <a:cs typeface="Arial"/>
                </a:rPr>
                <a:t>nd  </a:t>
              </a:r>
              <a:r>
                <a:rPr sz="600" b="1" spc="-5" dirty="0">
                  <a:latin typeface="Arial"/>
                  <a:cs typeface="Arial"/>
                </a:rPr>
                <a:t>System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Integration</a:t>
              </a:r>
              <a:endParaRPr sz="600">
                <a:latin typeface="Arial"/>
                <a:cs typeface="Arial"/>
              </a:endParaRPr>
            </a:p>
            <a:p>
              <a:pPr algn="ctr">
                <a:lnSpc>
                  <a:spcPts val="715"/>
                </a:lnSpc>
              </a:pPr>
              <a:r>
                <a:rPr sz="600" spc="-5" dirty="0">
                  <a:latin typeface="Arial"/>
                  <a:cs typeface="Arial"/>
                </a:rPr>
                <a:t>Jo</a:t>
              </a:r>
              <a:r>
                <a:rPr sz="600" dirty="0">
                  <a:latin typeface="Arial"/>
                  <a:cs typeface="Arial"/>
                </a:rPr>
                <a:t>hn</a:t>
              </a:r>
              <a:r>
                <a:rPr sz="600" spc="-5" dirty="0">
                  <a:latin typeface="Arial"/>
                  <a:cs typeface="Arial"/>
                </a:rPr>
                <a:t> M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5" dirty="0">
                  <a:latin typeface="Arial"/>
                  <a:cs typeface="Arial"/>
                </a:rPr>
                <a:t>mm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5" dirty="0">
                  <a:latin typeface="Arial"/>
                  <a:cs typeface="Arial"/>
                </a:rPr>
                <a:t>sser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37" name="object 69"/>
            <p:cNvGrpSpPr/>
            <p:nvPr/>
          </p:nvGrpSpPr>
          <p:grpSpPr>
            <a:xfrm>
              <a:off x="2587000" y="2598338"/>
              <a:ext cx="3845560" cy="1286510"/>
              <a:chOff x="2587000" y="2598338"/>
              <a:chExt cx="3845560" cy="1286510"/>
            </a:xfrm>
          </p:grpSpPr>
          <p:sp>
            <p:nvSpPr>
              <p:cNvPr id="126" name="object 70"/>
              <p:cNvSpPr/>
              <p:nvPr/>
            </p:nvSpPr>
            <p:spPr>
              <a:xfrm>
                <a:off x="2593350" y="2604688"/>
                <a:ext cx="41148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411480" h="457200">
                    <a:moveTo>
                      <a:pt x="411437" y="0"/>
                    </a:moveTo>
                    <a:lnTo>
                      <a:pt x="411437" y="114198"/>
                    </a:lnTo>
                    <a:lnTo>
                      <a:pt x="0" y="114198"/>
                    </a:lnTo>
                    <a:lnTo>
                      <a:pt x="0" y="456792"/>
                    </a:lnTo>
                    <a:lnTo>
                      <a:pt x="114198" y="456792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7" name="object 71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743040" y="3424262"/>
                <a:ext cx="689310" cy="460093"/>
              </a:xfrm>
              <a:prstGeom prst="rect">
                <a:avLst/>
              </a:prstGeom>
            </p:spPr>
          </p:pic>
          <p:pic>
            <p:nvPicPr>
              <p:cNvPr id="128" name="object 72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722864" y="3404075"/>
                <a:ext cx="685998" cy="456792"/>
              </a:xfrm>
              <a:prstGeom prst="rect">
                <a:avLst/>
              </a:prstGeom>
            </p:spPr>
          </p:pic>
        </p:grpSp>
        <p:sp>
          <p:nvSpPr>
            <p:cNvPr id="38" name="object 73"/>
            <p:cNvSpPr txBox="1"/>
            <p:nvPr/>
          </p:nvSpPr>
          <p:spPr>
            <a:xfrm>
              <a:off x="5722864" y="3404075"/>
              <a:ext cx="68643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194945" marR="34290" indent="-152400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5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 Be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mli</a:t>
              </a:r>
              <a:r>
                <a:rPr sz="600" b="1" dirty="0">
                  <a:latin typeface="Arial"/>
                  <a:cs typeface="Arial"/>
                </a:rPr>
                <a:t>ne  </a:t>
              </a:r>
              <a:r>
                <a:rPr sz="600" b="1" spc="-5" dirty="0">
                  <a:latin typeface="Arial"/>
                  <a:cs typeface="Arial"/>
                </a:rPr>
                <a:t>Vacuum</a:t>
              </a:r>
              <a:endParaRPr sz="600">
                <a:latin typeface="Arial"/>
                <a:cs typeface="Arial"/>
              </a:endParaRPr>
            </a:p>
            <a:p>
              <a:pPr marL="144145">
                <a:lnSpc>
                  <a:spcPts val="715"/>
                </a:lnSpc>
              </a:pPr>
              <a:r>
                <a:rPr sz="600" spc="-5" dirty="0">
                  <a:latin typeface="Arial"/>
                  <a:cs typeface="Arial"/>
                </a:rPr>
                <a:t>Chris</a:t>
              </a:r>
              <a:r>
                <a:rPr sz="600" spc="-3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Stone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39" name="object 74"/>
            <p:cNvGrpSpPr/>
            <p:nvPr/>
          </p:nvGrpSpPr>
          <p:grpSpPr>
            <a:xfrm>
              <a:off x="5722864" y="2598338"/>
              <a:ext cx="807085" cy="1856105"/>
              <a:chOff x="5722864" y="2598338"/>
              <a:chExt cx="807085" cy="1856105"/>
            </a:xfrm>
          </p:grpSpPr>
          <p:sp>
            <p:nvSpPr>
              <p:cNvPr id="123" name="object 75"/>
              <p:cNvSpPr/>
              <p:nvPr/>
            </p:nvSpPr>
            <p:spPr>
              <a:xfrm>
                <a:off x="6225821" y="2604688"/>
                <a:ext cx="297815" cy="102806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1028064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1027782"/>
                    </a:lnTo>
                    <a:lnTo>
                      <a:pt x="183040" y="102778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4" name="object 76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743040" y="3993640"/>
                <a:ext cx="689310" cy="460516"/>
              </a:xfrm>
              <a:prstGeom prst="rect">
                <a:avLst/>
              </a:prstGeom>
            </p:spPr>
          </p:pic>
          <p:pic>
            <p:nvPicPr>
              <p:cNvPr id="125" name="object 77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722864" y="3975065"/>
                <a:ext cx="685998" cy="456792"/>
              </a:xfrm>
              <a:prstGeom prst="rect">
                <a:avLst/>
              </a:prstGeom>
            </p:spPr>
          </p:pic>
        </p:grpSp>
        <p:sp>
          <p:nvSpPr>
            <p:cNvPr id="40" name="object 78"/>
            <p:cNvSpPr txBox="1"/>
            <p:nvPr/>
          </p:nvSpPr>
          <p:spPr>
            <a:xfrm>
              <a:off x="5722864" y="3975065"/>
              <a:ext cx="68643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48895" marR="23495" indent="-17145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5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3</a:t>
              </a:r>
              <a:r>
                <a:rPr sz="600" b="1" spc="-5" dirty="0">
                  <a:latin typeface="Arial"/>
                  <a:cs typeface="Arial"/>
                </a:rPr>
                <a:t> I</a:t>
              </a:r>
              <a:r>
                <a:rPr sz="600" b="1" dirty="0">
                  <a:latin typeface="Arial"/>
                  <a:cs typeface="Arial"/>
                </a:rPr>
                <a:t>n</a:t>
              </a:r>
              <a:r>
                <a:rPr sz="600" b="1" spc="-5" dirty="0">
                  <a:latin typeface="Arial"/>
                  <a:cs typeface="Arial"/>
                </a:rPr>
                <a:t>sul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ti</a:t>
              </a:r>
              <a:r>
                <a:rPr sz="600" b="1" dirty="0">
                  <a:latin typeface="Arial"/>
                  <a:cs typeface="Arial"/>
                </a:rPr>
                <a:t>ng  </a:t>
              </a:r>
              <a:r>
                <a:rPr sz="600" b="1" spc="-5" dirty="0">
                  <a:latin typeface="Arial"/>
                  <a:cs typeface="Arial"/>
                </a:rPr>
                <a:t>Vacuum</a:t>
              </a:r>
              <a:r>
                <a:rPr sz="600" b="1" spc="-35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System</a:t>
              </a:r>
              <a:endParaRPr sz="600">
                <a:latin typeface="Arial"/>
                <a:cs typeface="Arial"/>
              </a:endParaRPr>
            </a:p>
            <a:p>
              <a:pPr marL="144145">
                <a:lnSpc>
                  <a:spcPct val="100000"/>
                </a:lnSpc>
              </a:pPr>
              <a:r>
                <a:rPr sz="600" spc="-5" dirty="0">
                  <a:latin typeface="Arial"/>
                  <a:cs typeface="Arial"/>
                </a:rPr>
                <a:t>Chris</a:t>
              </a:r>
              <a:r>
                <a:rPr sz="600" spc="-3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Stone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41" name="object 79"/>
            <p:cNvGrpSpPr/>
            <p:nvPr/>
          </p:nvGrpSpPr>
          <p:grpSpPr>
            <a:xfrm>
              <a:off x="5722864" y="2598338"/>
              <a:ext cx="807085" cy="1611630"/>
              <a:chOff x="5722864" y="2598338"/>
              <a:chExt cx="807085" cy="1611630"/>
            </a:xfrm>
          </p:grpSpPr>
          <p:sp>
            <p:nvSpPr>
              <p:cNvPr id="120" name="object 80"/>
              <p:cNvSpPr/>
              <p:nvPr/>
            </p:nvSpPr>
            <p:spPr>
              <a:xfrm>
                <a:off x="6225821" y="2604688"/>
                <a:ext cx="297815" cy="1598930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1598929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1598773"/>
                    </a:lnTo>
                    <a:lnTo>
                      <a:pt x="183040" y="1598773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1" name="object 81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734202" y="2845233"/>
                <a:ext cx="698147" cy="468941"/>
              </a:xfrm>
              <a:prstGeom prst="rect">
                <a:avLst/>
              </a:prstGeom>
            </p:spPr>
          </p:pic>
          <p:pic>
            <p:nvPicPr>
              <p:cNvPr id="122" name="object 82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722864" y="2833084"/>
                <a:ext cx="685998" cy="456792"/>
              </a:xfrm>
              <a:prstGeom prst="rect">
                <a:avLst/>
              </a:prstGeom>
            </p:spPr>
          </p:pic>
        </p:grpSp>
        <p:sp>
          <p:nvSpPr>
            <p:cNvPr id="42" name="object 83"/>
            <p:cNvSpPr txBox="1"/>
            <p:nvPr/>
          </p:nvSpPr>
          <p:spPr>
            <a:xfrm>
              <a:off x="5722864" y="2830655"/>
              <a:ext cx="68643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635" algn="ctr">
                <a:lnSpc>
                  <a:spcPts val="680"/>
                </a:lnSpc>
              </a:pPr>
              <a:r>
                <a:rPr sz="600" b="1" spc="-5" dirty="0">
                  <a:latin typeface="Arial"/>
                  <a:cs typeface="Arial"/>
                </a:rPr>
                <a:t>P.2.5.1</a:t>
              </a:r>
              <a:endParaRPr sz="600">
                <a:latin typeface="Arial"/>
                <a:cs typeface="Arial"/>
              </a:endParaRPr>
            </a:p>
            <a:p>
              <a:pPr marL="32384" marR="23495"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M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na</a:t>
              </a:r>
              <a:r>
                <a:rPr sz="600" b="1" dirty="0">
                  <a:latin typeface="Arial"/>
                  <a:cs typeface="Arial"/>
                </a:rPr>
                <a:t>g</a:t>
              </a:r>
              <a:r>
                <a:rPr sz="600" b="1" spc="-5" dirty="0">
                  <a:latin typeface="Arial"/>
                  <a:cs typeface="Arial"/>
                </a:rPr>
                <a:t>e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en</a:t>
              </a:r>
              <a:r>
                <a:rPr sz="600" b="1" dirty="0">
                  <a:latin typeface="Arial"/>
                  <a:cs typeface="Arial"/>
                </a:rPr>
                <a:t>t </a:t>
              </a:r>
              <a:r>
                <a:rPr sz="600" b="1" spc="-5" dirty="0">
                  <a:latin typeface="Arial"/>
                  <a:cs typeface="Arial"/>
                </a:rPr>
                <a:t>a</a:t>
              </a:r>
              <a:r>
                <a:rPr sz="600" b="1" dirty="0">
                  <a:latin typeface="Arial"/>
                  <a:cs typeface="Arial"/>
                </a:rPr>
                <a:t>nd  </a:t>
              </a:r>
              <a:r>
                <a:rPr sz="600" b="1" spc="-5" dirty="0">
                  <a:latin typeface="Arial"/>
                  <a:cs typeface="Arial"/>
                </a:rPr>
                <a:t>System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Integration</a:t>
              </a:r>
              <a:endParaRPr sz="600">
                <a:latin typeface="Arial"/>
                <a:cs typeface="Arial"/>
              </a:endParaRPr>
            </a:p>
            <a:p>
              <a:pPr algn="ctr">
                <a:lnSpc>
                  <a:spcPts val="715"/>
                </a:lnSpc>
              </a:pPr>
              <a:r>
                <a:rPr sz="600" spc="-5" dirty="0">
                  <a:latin typeface="Arial"/>
                  <a:cs typeface="Arial"/>
                </a:rPr>
                <a:t>Ch</a:t>
              </a:r>
              <a:r>
                <a:rPr sz="600" dirty="0">
                  <a:latin typeface="Arial"/>
                  <a:cs typeface="Arial"/>
                </a:rPr>
                <a:t>r</a:t>
              </a:r>
              <a:r>
                <a:rPr sz="600" spc="-10" dirty="0">
                  <a:latin typeface="Arial"/>
                  <a:cs typeface="Arial"/>
                </a:rPr>
                <a:t>i</a:t>
              </a:r>
              <a:r>
                <a:rPr sz="600" dirty="0">
                  <a:latin typeface="Arial"/>
                  <a:cs typeface="Arial"/>
                </a:rPr>
                <a:t>s</a:t>
              </a:r>
              <a:r>
                <a:rPr sz="600" spc="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St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5" dirty="0">
                  <a:latin typeface="Arial"/>
                  <a:cs typeface="Arial"/>
                </a:rPr>
                <a:t>n</a:t>
              </a:r>
              <a:r>
                <a:rPr sz="600" dirty="0">
                  <a:latin typeface="Arial"/>
                  <a:cs typeface="Arial"/>
                </a:rPr>
                <a:t>e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43" name="object 85"/>
            <p:cNvGrpSpPr/>
            <p:nvPr/>
          </p:nvGrpSpPr>
          <p:grpSpPr>
            <a:xfrm>
              <a:off x="5722864" y="2598338"/>
              <a:ext cx="807085" cy="2426335"/>
              <a:chOff x="5722864" y="2598338"/>
              <a:chExt cx="807085" cy="2426335"/>
            </a:xfrm>
          </p:grpSpPr>
          <p:sp>
            <p:nvSpPr>
              <p:cNvPr id="117" name="object 86"/>
              <p:cNvSpPr/>
              <p:nvPr/>
            </p:nvSpPr>
            <p:spPr>
              <a:xfrm>
                <a:off x="6225821" y="2604688"/>
                <a:ext cx="29781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457200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456792"/>
                    </a:lnTo>
                    <a:lnTo>
                      <a:pt x="183040" y="45679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8" name="object 87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5743040" y="4564249"/>
                <a:ext cx="689310" cy="460093"/>
              </a:xfrm>
              <a:prstGeom prst="rect">
                <a:avLst/>
              </a:prstGeom>
            </p:spPr>
          </p:pic>
          <p:pic>
            <p:nvPicPr>
              <p:cNvPr id="119" name="object 88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722864" y="4546056"/>
                <a:ext cx="685998" cy="456792"/>
              </a:xfrm>
              <a:prstGeom prst="rect">
                <a:avLst/>
              </a:prstGeom>
            </p:spPr>
          </p:pic>
        </p:grpSp>
        <p:sp>
          <p:nvSpPr>
            <p:cNvPr id="44" name="object 89"/>
            <p:cNvSpPr txBox="1"/>
            <p:nvPr/>
          </p:nvSpPr>
          <p:spPr>
            <a:xfrm>
              <a:off x="5722864" y="4546056"/>
              <a:ext cx="68643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156845" marR="97790" indent="-51435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5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4</a:t>
              </a:r>
              <a:r>
                <a:rPr sz="600" b="1" spc="-5" dirty="0">
                  <a:latin typeface="Arial"/>
                  <a:cs typeface="Arial"/>
                </a:rPr>
                <a:t> </a:t>
              </a:r>
              <a:r>
                <a:rPr sz="600" b="1" dirty="0">
                  <a:latin typeface="Arial"/>
                  <a:cs typeface="Arial"/>
                </a:rPr>
                <a:t>W</a:t>
              </a:r>
              <a:r>
                <a:rPr sz="600" b="1" spc="-5" dirty="0">
                  <a:latin typeface="Arial"/>
                  <a:cs typeface="Arial"/>
                </a:rPr>
                <a:t>at</a:t>
              </a:r>
              <a:r>
                <a:rPr sz="600" b="1" dirty="0">
                  <a:latin typeface="Arial"/>
                  <a:cs typeface="Arial"/>
                </a:rPr>
                <a:t>er  </a:t>
              </a:r>
              <a:r>
                <a:rPr sz="600" b="1" spc="-5" dirty="0">
                  <a:latin typeface="Arial"/>
                  <a:cs typeface="Arial"/>
                </a:rPr>
                <a:t>Systems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Klent</a:t>
              </a:r>
              <a:r>
                <a:rPr sz="600" spc="-2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Pope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45" name="object 90"/>
            <p:cNvGrpSpPr/>
            <p:nvPr/>
          </p:nvGrpSpPr>
          <p:grpSpPr>
            <a:xfrm>
              <a:off x="6219471" y="2598338"/>
              <a:ext cx="2312035" cy="2182495"/>
              <a:chOff x="6219471" y="2598338"/>
              <a:chExt cx="2312035" cy="2182495"/>
            </a:xfrm>
          </p:grpSpPr>
          <p:sp>
            <p:nvSpPr>
              <p:cNvPr id="114" name="object 91"/>
              <p:cNvSpPr/>
              <p:nvPr/>
            </p:nvSpPr>
            <p:spPr>
              <a:xfrm>
                <a:off x="6225821" y="2604688"/>
                <a:ext cx="297815" cy="216979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2169795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2169764"/>
                    </a:lnTo>
                    <a:lnTo>
                      <a:pt x="183040" y="2169764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5" name="object 92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7841167" y="3424262"/>
                <a:ext cx="690109" cy="460093"/>
              </a:xfrm>
              <a:prstGeom prst="rect">
                <a:avLst/>
              </a:prstGeom>
            </p:spPr>
          </p:pic>
          <p:pic>
            <p:nvPicPr>
              <p:cNvPr id="116" name="object 93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824595" y="3404075"/>
                <a:ext cx="685998" cy="456792"/>
              </a:xfrm>
              <a:prstGeom prst="rect">
                <a:avLst/>
              </a:prstGeom>
            </p:spPr>
          </p:pic>
        </p:grpSp>
        <p:sp>
          <p:nvSpPr>
            <p:cNvPr id="46" name="object 94"/>
            <p:cNvSpPr txBox="1"/>
            <p:nvPr/>
          </p:nvSpPr>
          <p:spPr>
            <a:xfrm>
              <a:off x="7824595" y="3404075"/>
              <a:ext cx="68643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0" rIns="0" bIns="0" rtlCol="0">
              <a:spAutoFit/>
            </a:bodyPr>
            <a:lstStyle/>
            <a:p>
              <a:pPr marL="15240" marR="7620" indent="97155">
                <a:lnSpc>
                  <a:spcPct val="100000"/>
                </a:lnSpc>
                <a:spcBef>
                  <a:spcPts val="300"/>
                </a:spcBef>
              </a:pPr>
              <a:r>
                <a:rPr sz="600" b="1" spc="-5" dirty="0">
                  <a:latin typeface="Arial"/>
                  <a:cs typeface="Arial"/>
                </a:rPr>
                <a:t>P.2.7.2 Linac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Bea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li</a:t>
              </a:r>
              <a:r>
                <a:rPr sz="600" b="1" dirty="0">
                  <a:latin typeface="Arial"/>
                  <a:cs typeface="Arial"/>
                </a:rPr>
                <a:t>ne</a:t>
              </a:r>
              <a:r>
                <a:rPr sz="600" b="1" spc="-5" dirty="0">
                  <a:latin typeface="Arial"/>
                  <a:cs typeface="Arial"/>
                </a:rPr>
                <a:t> </a:t>
              </a:r>
              <a:r>
                <a:rPr sz="600" b="1" dirty="0">
                  <a:latin typeface="Arial"/>
                  <a:cs typeface="Arial"/>
                </a:rPr>
                <a:t>V</a:t>
              </a:r>
              <a:r>
                <a:rPr sz="600" b="1" spc="-5" dirty="0">
                  <a:latin typeface="Arial"/>
                  <a:cs typeface="Arial"/>
                </a:rPr>
                <a:t>ac</a:t>
              </a:r>
              <a:r>
                <a:rPr sz="600" b="1" dirty="0">
                  <a:latin typeface="Arial"/>
                  <a:cs typeface="Arial"/>
                </a:rPr>
                <a:t>u</a:t>
              </a:r>
              <a:r>
                <a:rPr sz="600" b="1" spc="-5" dirty="0">
                  <a:latin typeface="Arial"/>
                  <a:cs typeface="Arial"/>
                </a:rPr>
                <a:t>um</a:t>
              </a:r>
              <a:endParaRPr sz="600">
                <a:latin typeface="Arial"/>
                <a:cs typeface="Arial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Controls</a:t>
              </a:r>
              <a:endParaRPr sz="600">
                <a:latin typeface="Arial"/>
                <a:cs typeface="Arial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600" spc="-5" dirty="0">
                  <a:latin typeface="Arial"/>
                  <a:cs typeface="Arial"/>
                </a:rPr>
                <a:t>Derrick</a:t>
              </a:r>
              <a:r>
                <a:rPr sz="600" spc="-2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Williams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47" name="object 95"/>
            <p:cNvGrpSpPr/>
            <p:nvPr/>
          </p:nvGrpSpPr>
          <p:grpSpPr>
            <a:xfrm>
              <a:off x="7824595" y="2598338"/>
              <a:ext cx="807085" cy="1856105"/>
              <a:chOff x="7824595" y="2598338"/>
              <a:chExt cx="807085" cy="1856105"/>
            </a:xfrm>
          </p:grpSpPr>
          <p:sp>
            <p:nvSpPr>
              <p:cNvPr id="111" name="object 96"/>
              <p:cNvSpPr/>
              <p:nvPr/>
            </p:nvSpPr>
            <p:spPr>
              <a:xfrm>
                <a:off x="8327552" y="2604688"/>
                <a:ext cx="297815" cy="102806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1028064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1027782"/>
                    </a:lnTo>
                    <a:lnTo>
                      <a:pt x="183040" y="102778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2" name="object 97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7841167" y="3993640"/>
                <a:ext cx="690109" cy="460516"/>
              </a:xfrm>
              <a:prstGeom prst="rect">
                <a:avLst/>
              </a:prstGeom>
            </p:spPr>
          </p:pic>
          <p:pic>
            <p:nvPicPr>
              <p:cNvPr id="113" name="object 98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824595" y="3975065"/>
                <a:ext cx="685998" cy="456792"/>
              </a:xfrm>
              <a:prstGeom prst="rect">
                <a:avLst/>
              </a:prstGeom>
            </p:spPr>
          </p:pic>
        </p:grpSp>
        <p:sp>
          <p:nvSpPr>
            <p:cNvPr id="48" name="object 99"/>
            <p:cNvSpPr txBox="1"/>
            <p:nvPr/>
          </p:nvSpPr>
          <p:spPr>
            <a:xfrm>
              <a:off x="7824595" y="3975065"/>
              <a:ext cx="68643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4445" indent="107314">
                <a:lnSpc>
                  <a:spcPct val="100000"/>
                </a:lnSpc>
                <a:spcBef>
                  <a:spcPts val="305"/>
                </a:spcBef>
              </a:pPr>
              <a:r>
                <a:rPr sz="600" b="1" spc="-5" dirty="0">
                  <a:latin typeface="Arial"/>
                  <a:cs typeface="Arial"/>
                </a:rPr>
                <a:t>P.2.7.3 Linac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I</a:t>
              </a:r>
              <a:r>
                <a:rPr sz="600" b="1" dirty="0">
                  <a:latin typeface="Arial"/>
                  <a:cs typeface="Arial"/>
                </a:rPr>
                <a:t>n</a:t>
              </a:r>
              <a:r>
                <a:rPr sz="600" b="1" spc="-5" dirty="0">
                  <a:latin typeface="Arial"/>
                  <a:cs typeface="Arial"/>
                </a:rPr>
                <a:t>sul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ti</a:t>
              </a:r>
              <a:r>
                <a:rPr sz="600" b="1" dirty="0">
                  <a:latin typeface="Arial"/>
                  <a:cs typeface="Arial"/>
                </a:rPr>
                <a:t>ng</a:t>
              </a:r>
              <a:r>
                <a:rPr sz="600" b="1" spc="-5" dirty="0">
                  <a:latin typeface="Arial"/>
                  <a:cs typeface="Arial"/>
                </a:rPr>
                <a:t> Vac</a:t>
              </a:r>
              <a:r>
                <a:rPr sz="600" b="1" dirty="0">
                  <a:latin typeface="Arial"/>
                  <a:cs typeface="Arial"/>
                </a:rPr>
                <a:t>u</a:t>
              </a:r>
              <a:r>
                <a:rPr sz="600" b="1" spc="-5" dirty="0">
                  <a:latin typeface="Arial"/>
                  <a:cs typeface="Arial"/>
                </a:rPr>
                <a:t>um  System</a:t>
              </a:r>
              <a:r>
                <a:rPr sz="600" b="1" spc="-20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Controls</a:t>
              </a:r>
              <a:endParaRPr sz="600">
                <a:latin typeface="Arial"/>
                <a:cs typeface="Arial"/>
              </a:endParaRPr>
            </a:p>
            <a:p>
              <a:pPr marL="69850">
                <a:lnSpc>
                  <a:spcPts val="715"/>
                </a:lnSpc>
              </a:pPr>
              <a:r>
                <a:rPr sz="600" dirty="0">
                  <a:latin typeface="Arial"/>
                  <a:cs typeface="Arial"/>
                </a:rPr>
                <a:t>Der</a:t>
              </a:r>
              <a:r>
                <a:rPr sz="600" spc="-5" dirty="0">
                  <a:latin typeface="Arial"/>
                  <a:cs typeface="Arial"/>
                </a:rPr>
                <a:t>r</a:t>
              </a:r>
              <a:r>
                <a:rPr sz="600" dirty="0">
                  <a:latin typeface="Arial"/>
                  <a:cs typeface="Arial"/>
                </a:rPr>
                <a:t>ick</a:t>
              </a:r>
              <a:r>
                <a:rPr sz="600" spc="-5" dirty="0">
                  <a:latin typeface="Arial"/>
                  <a:cs typeface="Arial"/>
                </a:rPr>
                <a:t> </a:t>
              </a:r>
              <a:r>
                <a:rPr sz="600" dirty="0">
                  <a:latin typeface="Arial"/>
                  <a:cs typeface="Arial"/>
                </a:rPr>
                <a:t>W</a:t>
              </a:r>
              <a:r>
                <a:rPr sz="600" spc="-10" dirty="0">
                  <a:latin typeface="Arial"/>
                  <a:cs typeface="Arial"/>
                </a:rPr>
                <a:t>i</a:t>
              </a:r>
              <a:r>
                <a:rPr sz="600" dirty="0">
                  <a:latin typeface="Arial"/>
                  <a:cs typeface="Arial"/>
                </a:rPr>
                <a:t>lliams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49" name="object 100"/>
            <p:cNvGrpSpPr/>
            <p:nvPr/>
          </p:nvGrpSpPr>
          <p:grpSpPr>
            <a:xfrm>
              <a:off x="7824595" y="2598338"/>
              <a:ext cx="807085" cy="1611630"/>
              <a:chOff x="7824595" y="2598338"/>
              <a:chExt cx="807085" cy="1611630"/>
            </a:xfrm>
          </p:grpSpPr>
          <p:sp>
            <p:nvSpPr>
              <p:cNvPr id="108" name="object 101"/>
              <p:cNvSpPr/>
              <p:nvPr/>
            </p:nvSpPr>
            <p:spPr>
              <a:xfrm>
                <a:off x="8327552" y="2604688"/>
                <a:ext cx="297815" cy="1598930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1598929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1598773"/>
                    </a:lnTo>
                    <a:lnTo>
                      <a:pt x="183040" y="1598773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9" name="object 102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7836743" y="2845233"/>
                <a:ext cx="698957" cy="468941"/>
              </a:xfrm>
              <a:prstGeom prst="rect">
                <a:avLst/>
              </a:prstGeom>
            </p:spPr>
          </p:pic>
          <p:pic>
            <p:nvPicPr>
              <p:cNvPr id="110" name="object 103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7824595" y="2833084"/>
                <a:ext cx="685998" cy="456792"/>
              </a:xfrm>
              <a:prstGeom prst="rect">
                <a:avLst/>
              </a:prstGeom>
            </p:spPr>
          </p:pic>
        </p:grpSp>
        <p:sp>
          <p:nvSpPr>
            <p:cNvPr id="50" name="object 104"/>
            <p:cNvSpPr txBox="1"/>
            <p:nvPr/>
          </p:nvSpPr>
          <p:spPr>
            <a:xfrm>
              <a:off x="7824595" y="2830655"/>
              <a:ext cx="68643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635" algn="ctr">
                <a:lnSpc>
                  <a:spcPts val="680"/>
                </a:lnSpc>
              </a:pPr>
              <a:r>
                <a:rPr sz="600" b="1" spc="-5" dirty="0">
                  <a:latin typeface="Arial"/>
                  <a:cs typeface="Arial"/>
                </a:rPr>
                <a:t>P.2.7.1</a:t>
              </a:r>
              <a:endParaRPr sz="600">
                <a:latin typeface="Arial"/>
                <a:cs typeface="Arial"/>
              </a:endParaRPr>
            </a:p>
            <a:p>
              <a:pPr marL="32384" marR="23495"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M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na</a:t>
              </a:r>
              <a:r>
                <a:rPr sz="600" b="1" dirty="0">
                  <a:latin typeface="Arial"/>
                  <a:cs typeface="Arial"/>
                </a:rPr>
                <a:t>g</a:t>
              </a:r>
              <a:r>
                <a:rPr sz="600" b="1" spc="-5" dirty="0">
                  <a:latin typeface="Arial"/>
                  <a:cs typeface="Arial"/>
                </a:rPr>
                <a:t>e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en</a:t>
              </a:r>
              <a:r>
                <a:rPr sz="600" b="1" dirty="0">
                  <a:latin typeface="Arial"/>
                  <a:cs typeface="Arial"/>
                </a:rPr>
                <a:t>t </a:t>
              </a:r>
              <a:r>
                <a:rPr sz="600" b="1" spc="-5" dirty="0">
                  <a:latin typeface="Arial"/>
                  <a:cs typeface="Arial"/>
                </a:rPr>
                <a:t>a</a:t>
              </a:r>
              <a:r>
                <a:rPr sz="600" b="1" dirty="0">
                  <a:latin typeface="Arial"/>
                  <a:cs typeface="Arial"/>
                </a:rPr>
                <a:t>nd  </a:t>
              </a:r>
              <a:r>
                <a:rPr sz="600" b="1" spc="-5" dirty="0">
                  <a:latin typeface="Arial"/>
                  <a:cs typeface="Arial"/>
                </a:rPr>
                <a:t>System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Integration</a:t>
              </a:r>
              <a:endParaRPr sz="600">
                <a:latin typeface="Arial"/>
                <a:cs typeface="Arial"/>
              </a:endParaRPr>
            </a:p>
            <a:p>
              <a:pPr algn="ctr">
                <a:lnSpc>
                  <a:spcPts val="715"/>
                </a:lnSpc>
              </a:pPr>
              <a:r>
                <a:rPr sz="600" spc="-5" dirty="0">
                  <a:latin typeface="Arial"/>
                  <a:cs typeface="Arial"/>
                </a:rPr>
                <a:t>Aar</a:t>
              </a:r>
              <a:r>
                <a:rPr sz="600" dirty="0">
                  <a:latin typeface="Arial"/>
                  <a:cs typeface="Arial"/>
                </a:rPr>
                <a:t>on</a:t>
              </a:r>
              <a:r>
                <a:rPr sz="600" spc="-5" dirty="0">
                  <a:latin typeface="Arial"/>
                  <a:cs typeface="Arial"/>
                </a:rPr>
                <a:t> Cole</a:t>
              </a:r>
              <a:r>
                <a:rPr sz="600" dirty="0">
                  <a:latin typeface="Arial"/>
                  <a:cs typeface="Arial"/>
                </a:rPr>
                <a:t>m</a:t>
              </a:r>
              <a:r>
                <a:rPr sz="600" spc="-5" dirty="0">
                  <a:latin typeface="Arial"/>
                  <a:cs typeface="Arial"/>
                </a:rPr>
                <a:t>a</a:t>
              </a:r>
              <a:r>
                <a:rPr sz="600" dirty="0">
                  <a:latin typeface="Arial"/>
                  <a:cs typeface="Arial"/>
                </a:rPr>
                <a:t>n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51" name="object 105"/>
            <p:cNvGrpSpPr/>
            <p:nvPr/>
          </p:nvGrpSpPr>
          <p:grpSpPr>
            <a:xfrm>
              <a:off x="7824595" y="2598338"/>
              <a:ext cx="807085" cy="2430145"/>
              <a:chOff x="7824595" y="2598338"/>
              <a:chExt cx="807085" cy="2430145"/>
            </a:xfrm>
          </p:grpSpPr>
          <p:sp>
            <p:nvSpPr>
              <p:cNvPr id="105" name="object 106"/>
              <p:cNvSpPr/>
              <p:nvPr/>
            </p:nvSpPr>
            <p:spPr>
              <a:xfrm>
                <a:off x="8327552" y="2604688"/>
                <a:ext cx="29781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457200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456792"/>
                    </a:lnTo>
                    <a:lnTo>
                      <a:pt x="183040" y="45679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6" name="object 107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7840732" y="4559390"/>
                <a:ext cx="694593" cy="469001"/>
              </a:xfrm>
              <a:prstGeom prst="rect">
                <a:avLst/>
              </a:prstGeom>
            </p:spPr>
          </p:pic>
          <p:pic>
            <p:nvPicPr>
              <p:cNvPr id="107" name="object 108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824595" y="4546056"/>
                <a:ext cx="685998" cy="456792"/>
              </a:xfrm>
              <a:prstGeom prst="rect">
                <a:avLst/>
              </a:prstGeom>
            </p:spPr>
          </p:pic>
        </p:grpSp>
        <p:sp>
          <p:nvSpPr>
            <p:cNvPr id="52" name="object 109"/>
            <p:cNvSpPr txBox="1"/>
            <p:nvPr/>
          </p:nvSpPr>
          <p:spPr>
            <a:xfrm>
              <a:off x="7824595" y="4546056"/>
              <a:ext cx="686435" cy="457200"/>
            </a:xfrm>
            <a:prstGeom prst="rect">
              <a:avLst/>
            </a:prstGeom>
            <a:ln w="9516">
              <a:solidFill>
                <a:srgbClr val="00000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305"/>
                </a:spcBef>
              </a:pPr>
              <a:r>
                <a:rPr sz="600" b="1" spc="-5" dirty="0">
                  <a:latin typeface="Arial"/>
                  <a:cs typeface="Arial"/>
                </a:rPr>
                <a:t>P.2.7.4</a:t>
              </a:r>
              <a:endParaRPr sz="600">
                <a:latin typeface="Arial"/>
                <a:cs typeface="Arial"/>
              </a:endParaRPr>
            </a:p>
            <a:p>
              <a:pPr marL="78105" marR="70485" indent="635"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Cryomodule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Controls </a:t>
              </a:r>
              <a:r>
                <a:rPr sz="600" b="1" spc="20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Aar</a:t>
              </a:r>
              <a:r>
                <a:rPr sz="600" dirty="0">
                  <a:latin typeface="Arial"/>
                  <a:cs typeface="Arial"/>
                </a:rPr>
                <a:t>on</a:t>
              </a:r>
              <a:r>
                <a:rPr sz="600" spc="-5" dirty="0">
                  <a:latin typeface="Arial"/>
                  <a:cs typeface="Arial"/>
                </a:rPr>
                <a:t> Cole</a:t>
              </a:r>
              <a:r>
                <a:rPr sz="600" dirty="0">
                  <a:latin typeface="Arial"/>
                  <a:cs typeface="Arial"/>
                </a:rPr>
                <a:t>m</a:t>
              </a:r>
              <a:r>
                <a:rPr sz="600" spc="-5" dirty="0">
                  <a:latin typeface="Arial"/>
                  <a:cs typeface="Arial"/>
                </a:rPr>
                <a:t>a</a:t>
              </a:r>
              <a:r>
                <a:rPr sz="600" dirty="0">
                  <a:latin typeface="Arial"/>
                  <a:cs typeface="Arial"/>
                </a:rPr>
                <a:t>n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53" name="object 110"/>
            <p:cNvGrpSpPr/>
            <p:nvPr/>
          </p:nvGrpSpPr>
          <p:grpSpPr>
            <a:xfrm>
              <a:off x="2707548" y="2598338"/>
              <a:ext cx="5923915" cy="3570604"/>
              <a:chOff x="2707548" y="2598338"/>
              <a:chExt cx="5923915" cy="3570604"/>
            </a:xfrm>
          </p:grpSpPr>
          <p:sp>
            <p:nvSpPr>
              <p:cNvPr id="102" name="object 111"/>
              <p:cNvSpPr/>
              <p:nvPr/>
            </p:nvSpPr>
            <p:spPr>
              <a:xfrm>
                <a:off x="8327552" y="2604688"/>
                <a:ext cx="297815" cy="216979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2169795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2169764"/>
                    </a:lnTo>
                    <a:lnTo>
                      <a:pt x="183040" y="2169764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3" name="object 112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2725735" y="5708224"/>
                <a:ext cx="689310" cy="460093"/>
              </a:xfrm>
              <a:prstGeom prst="rect">
                <a:avLst/>
              </a:prstGeom>
            </p:spPr>
          </p:pic>
          <p:pic>
            <p:nvPicPr>
              <p:cNvPr id="104" name="object 113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2707548" y="5688847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54" name="object 114"/>
            <p:cNvSpPr txBox="1"/>
            <p:nvPr/>
          </p:nvSpPr>
          <p:spPr>
            <a:xfrm>
              <a:off x="2707548" y="5688847"/>
              <a:ext cx="68897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0" rIns="0" bIns="0" rtlCol="0">
              <a:spAutoFit/>
            </a:bodyPr>
            <a:lstStyle/>
            <a:p>
              <a:pPr marL="141605" marR="62230" indent="-74295">
                <a:lnSpc>
                  <a:spcPct val="100000"/>
                </a:lnSpc>
                <a:spcBef>
                  <a:spcPts val="300"/>
                </a:spcBef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8</a:t>
              </a:r>
              <a:r>
                <a:rPr sz="600" b="1" spc="-5" dirty="0">
                  <a:latin typeface="Arial"/>
                  <a:cs typeface="Arial"/>
                </a:rPr>
                <a:t> Co</a:t>
              </a:r>
              <a:r>
                <a:rPr sz="600" b="1" dirty="0">
                  <a:latin typeface="Arial"/>
                  <a:cs typeface="Arial"/>
                </a:rPr>
                <a:t>u</a:t>
              </a:r>
              <a:r>
                <a:rPr sz="600" b="1" spc="-5" dirty="0">
                  <a:latin typeface="Arial"/>
                  <a:cs typeface="Arial"/>
                </a:rPr>
                <a:t>pl</a:t>
              </a:r>
              <a:r>
                <a:rPr sz="600" b="1" dirty="0">
                  <a:latin typeface="Arial"/>
                  <a:cs typeface="Arial"/>
                </a:rPr>
                <a:t>er  </a:t>
              </a:r>
              <a:r>
                <a:rPr sz="600" b="1" spc="-5" dirty="0">
                  <a:latin typeface="Arial"/>
                  <a:cs typeface="Arial"/>
                </a:rPr>
                <a:t>Waveguide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Transition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Yoon</a:t>
              </a:r>
              <a:r>
                <a:rPr sz="600" spc="-1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Kang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55" name="object 115"/>
            <p:cNvGrpSpPr/>
            <p:nvPr/>
          </p:nvGrpSpPr>
          <p:grpSpPr>
            <a:xfrm>
              <a:off x="1947166" y="2598338"/>
              <a:ext cx="2519680" cy="3325495"/>
              <a:chOff x="1947166" y="2598338"/>
              <a:chExt cx="2519680" cy="3325495"/>
            </a:xfrm>
          </p:grpSpPr>
          <p:sp>
            <p:nvSpPr>
              <p:cNvPr id="98" name="object 116"/>
              <p:cNvSpPr/>
              <p:nvPr/>
            </p:nvSpPr>
            <p:spPr>
              <a:xfrm>
                <a:off x="2593350" y="2604688"/>
                <a:ext cx="411480" cy="3312795"/>
              </a:xfrm>
              <a:custGeom>
                <a:avLst/>
                <a:gdLst/>
                <a:ahLst/>
                <a:cxnLst/>
                <a:rect l="l" t="t" r="r" b="b"/>
                <a:pathLst>
                  <a:path w="411480" h="3312795">
                    <a:moveTo>
                      <a:pt x="411437" y="0"/>
                    </a:moveTo>
                    <a:lnTo>
                      <a:pt x="411437" y="114198"/>
                    </a:lnTo>
                    <a:lnTo>
                      <a:pt x="0" y="114198"/>
                    </a:lnTo>
                    <a:lnTo>
                      <a:pt x="0" y="3312555"/>
                    </a:lnTo>
                    <a:lnTo>
                      <a:pt x="114198" y="3312555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117"/>
              <p:cNvSpPr/>
              <p:nvPr/>
            </p:nvSpPr>
            <p:spPr>
              <a:xfrm>
                <a:off x="1953516" y="2604688"/>
                <a:ext cx="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h="222250">
                    <a:moveTo>
                      <a:pt x="0" y="0"/>
                    </a:moveTo>
                    <a:lnTo>
                      <a:pt x="0" y="221916"/>
                    </a:lnTo>
                  </a:path>
                </a:pathLst>
              </a:custGeom>
              <a:ln w="1268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0" name="object 118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3776575" y="2849657"/>
                <a:ext cx="690109" cy="460093"/>
              </a:xfrm>
              <a:prstGeom prst="rect">
                <a:avLst/>
              </a:prstGeom>
            </p:spPr>
          </p:pic>
          <p:pic>
            <p:nvPicPr>
              <p:cNvPr id="101" name="object 119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3758818" y="2833084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56" name="object 120"/>
            <p:cNvSpPr txBox="1"/>
            <p:nvPr/>
          </p:nvSpPr>
          <p:spPr>
            <a:xfrm>
              <a:off x="3758818" y="2830655"/>
              <a:ext cx="696595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600" dirty="0">
                <a:latin typeface="Times New Roman"/>
                <a:cs typeface="Times New Roman"/>
              </a:endParaRPr>
            </a:p>
            <a:p>
              <a:pPr marL="130810">
                <a:lnSpc>
                  <a:spcPct val="100000"/>
                </a:lnSpc>
                <a:spcBef>
                  <a:spcPts val="350"/>
                </a:spcBef>
              </a:pPr>
              <a:r>
                <a:rPr sz="600" b="1" spc="-5" dirty="0">
                  <a:latin typeface="Arial"/>
                  <a:cs typeface="Arial"/>
                </a:rPr>
                <a:t>Partner</a:t>
              </a:r>
              <a:r>
                <a:rPr sz="600" b="1" spc="-40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Lab</a:t>
              </a:r>
              <a:endParaRPr sz="600" dirty="0">
                <a:latin typeface="Arial"/>
                <a:cs typeface="Arial"/>
              </a:endParaRPr>
            </a:p>
          </p:txBody>
        </p:sp>
        <p:grpSp>
          <p:nvGrpSpPr>
            <p:cNvPr id="57" name="object 121"/>
            <p:cNvGrpSpPr/>
            <p:nvPr/>
          </p:nvGrpSpPr>
          <p:grpSpPr>
            <a:xfrm>
              <a:off x="3637460" y="2598338"/>
              <a:ext cx="1743710" cy="711835"/>
              <a:chOff x="3637460" y="2598338"/>
              <a:chExt cx="1743710" cy="711835"/>
            </a:xfrm>
          </p:grpSpPr>
          <p:sp>
            <p:nvSpPr>
              <p:cNvPr id="95" name="object 122"/>
              <p:cNvSpPr/>
              <p:nvPr/>
            </p:nvSpPr>
            <p:spPr>
              <a:xfrm>
                <a:off x="3643810" y="2604688"/>
                <a:ext cx="41148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411479" h="457200">
                    <a:moveTo>
                      <a:pt x="411437" y="0"/>
                    </a:moveTo>
                    <a:lnTo>
                      <a:pt x="411437" y="114198"/>
                    </a:lnTo>
                    <a:lnTo>
                      <a:pt x="0" y="114198"/>
                    </a:lnTo>
                    <a:lnTo>
                      <a:pt x="0" y="456792"/>
                    </a:lnTo>
                    <a:lnTo>
                      <a:pt x="115008" y="45679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6" name="object 123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4690969" y="2849657"/>
                <a:ext cx="690109" cy="460093"/>
              </a:xfrm>
              <a:prstGeom prst="rect">
                <a:avLst/>
              </a:prstGeom>
            </p:spPr>
          </p:pic>
          <p:pic>
            <p:nvPicPr>
              <p:cNvPr id="97" name="object 124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4672403" y="2833084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58" name="object 125"/>
            <p:cNvSpPr txBox="1"/>
            <p:nvPr/>
          </p:nvSpPr>
          <p:spPr>
            <a:xfrm>
              <a:off x="4672403" y="2830655"/>
              <a:ext cx="685800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680"/>
                </a:lnSpc>
              </a:pPr>
              <a:r>
                <a:rPr sz="600" b="1" spc="-5" dirty="0">
                  <a:latin typeface="Arial"/>
                  <a:cs typeface="Arial"/>
                </a:rPr>
                <a:t>P.2.4.1</a:t>
              </a:r>
              <a:endParaRPr sz="600">
                <a:latin typeface="Arial"/>
                <a:cs typeface="Arial"/>
              </a:endParaRPr>
            </a:p>
            <a:p>
              <a:pPr marL="31115" marR="23495"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M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na</a:t>
              </a:r>
              <a:r>
                <a:rPr sz="600" b="1" dirty="0">
                  <a:latin typeface="Arial"/>
                  <a:cs typeface="Arial"/>
                </a:rPr>
                <a:t>g</a:t>
              </a:r>
              <a:r>
                <a:rPr sz="600" b="1" spc="-5" dirty="0">
                  <a:latin typeface="Arial"/>
                  <a:cs typeface="Arial"/>
                </a:rPr>
                <a:t>e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en</a:t>
              </a:r>
              <a:r>
                <a:rPr sz="600" b="1" dirty="0">
                  <a:latin typeface="Arial"/>
                  <a:cs typeface="Arial"/>
                </a:rPr>
                <a:t>t </a:t>
              </a:r>
              <a:r>
                <a:rPr sz="600" b="1" spc="-5" dirty="0">
                  <a:latin typeface="Arial"/>
                  <a:cs typeface="Arial"/>
                </a:rPr>
                <a:t>a</a:t>
              </a:r>
              <a:r>
                <a:rPr sz="600" b="1" dirty="0">
                  <a:latin typeface="Arial"/>
                  <a:cs typeface="Arial"/>
                </a:rPr>
                <a:t>nd  </a:t>
              </a:r>
              <a:r>
                <a:rPr sz="600" b="1" spc="-5" dirty="0">
                  <a:latin typeface="Arial"/>
                  <a:cs typeface="Arial"/>
                </a:rPr>
                <a:t>System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Integration</a:t>
              </a:r>
              <a:endParaRPr sz="600">
                <a:latin typeface="Arial"/>
                <a:cs typeface="Arial"/>
              </a:endParaRPr>
            </a:p>
            <a:p>
              <a:pPr algn="ctr">
                <a:lnSpc>
                  <a:spcPts val="715"/>
                </a:lnSpc>
              </a:pPr>
              <a:r>
                <a:rPr sz="600" spc="-5" dirty="0">
                  <a:latin typeface="Arial"/>
                  <a:cs typeface="Arial"/>
                </a:rPr>
                <a:t>Brian</a:t>
              </a:r>
              <a:r>
                <a:rPr sz="600" spc="-40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Degraff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59" name="object 126"/>
            <p:cNvGrpSpPr/>
            <p:nvPr/>
          </p:nvGrpSpPr>
          <p:grpSpPr>
            <a:xfrm>
              <a:off x="4672403" y="2598338"/>
              <a:ext cx="805815" cy="1286510"/>
              <a:chOff x="4672403" y="2598338"/>
              <a:chExt cx="805815" cy="1286510"/>
            </a:xfrm>
          </p:grpSpPr>
          <p:sp>
            <p:nvSpPr>
              <p:cNvPr id="92" name="object 127"/>
              <p:cNvSpPr/>
              <p:nvPr/>
            </p:nvSpPr>
            <p:spPr>
              <a:xfrm>
                <a:off x="5174551" y="2604688"/>
                <a:ext cx="29781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297814" h="457200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456792"/>
                    </a:lnTo>
                    <a:lnTo>
                      <a:pt x="183040" y="45679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3" name="object 128"/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4690970" y="3424262"/>
                <a:ext cx="690109" cy="460093"/>
              </a:xfrm>
              <a:prstGeom prst="rect">
                <a:avLst/>
              </a:prstGeom>
            </p:spPr>
          </p:pic>
          <p:pic>
            <p:nvPicPr>
              <p:cNvPr id="94" name="object 129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4672403" y="3404075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60" name="object 130"/>
            <p:cNvSpPr txBox="1"/>
            <p:nvPr/>
          </p:nvSpPr>
          <p:spPr>
            <a:xfrm>
              <a:off x="4672403" y="3404075"/>
              <a:ext cx="685800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109855" marR="17145" indent="-85090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4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 C</a:t>
              </a:r>
              <a:r>
                <a:rPr sz="600" b="1" dirty="0">
                  <a:latin typeface="Arial"/>
                  <a:cs typeface="Arial"/>
                </a:rPr>
                <a:t>r</a:t>
              </a:r>
              <a:r>
                <a:rPr sz="600" b="1" spc="-5" dirty="0">
                  <a:latin typeface="Arial"/>
                  <a:cs typeface="Arial"/>
                </a:rPr>
                <a:t>yo</a:t>
              </a:r>
              <a:r>
                <a:rPr sz="600" b="1" dirty="0">
                  <a:latin typeface="Arial"/>
                  <a:cs typeface="Arial"/>
                </a:rPr>
                <a:t>g</a:t>
              </a:r>
              <a:r>
                <a:rPr sz="600" b="1" spc="-5" dirty="0">
                  <a:latin typeface="Arial"/>
                  <a:cs typeface="Arial"/>
                </a:rPr>
                <a:t>en</a:t>
              </a:r>
              <a:r>
                <a:rPr sz="600" b="1" spc="5" dirty="0">
                  <a:latin typeface="Arial"/>
                  <a:cs typeface="Arial"/>
                </a:rPr>
                <a:t>i</a:t>
              </a:r>
              <a:r>
                <a:rPr sz="600" b="1" dirty="0">
                  <a:latin typeface="Arial"/>
                  <a:cs typeface="Arial"/>
                </a:rPr>
                <a:t>c  </a:t>
              </a:r>
              <a:r>
                <a:rPr sz="600" b="1" spc="-5" dirty="0">
                  <a:latin typeface="Arial"/>
                  <a:cs typeface="Arial"/>
                </a:rPr>
                <a:t>Components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Brian</a:t>
              </a:r>
              <a:r>
                <a:rPr sz="600" spc="-1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Degraff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61" name="object 131"/>
            <p:cNvGrpSpPr/>
            <p:nvPr/>
          </p:nvGrpSpPr>
          <p:grpSpPr>
            <a:xfrm>
              <a:off x="4672403" y="2598338"/>
              <a:ext cx="805815" cy="1856105"/>
              <a:chOff x="4672403" y="2598338"/>
              <a:chExt cx="805815" cy="1856105"/>
            </a:xfrm>
          </p:grpSpPr>
          <p:sp>
            <p:nvSpPr>
              <p:cNvPr id="89" name="object 132"/>
              <p:cNvSpPr/>
              <p:nvPr/>
            </p:nvSpPr>
            <p:spPr>
              <a:xfrm>
                <a:off x="5174551" y="2604688"/>
                <a:ext cx="297815" cy="1028065"/>
              </a:xfrm>
              <a:custGeom>
                <a:avLst/>
                <a:gdLst/>
                <a:ahLst/>
                <a:cxnLst/>
                <a:rect l="l" t="t" r="r" b="b"/>
                <a:pathLst>
                  <a:path w="297814" h="1028064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1027782"/>
                    </a:lnTo>
                    <a:lnTo>
                      <a:pt x="183040" y="102778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0" name="object 133"/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4690970" y="3993640"/>
                <a:ext cx="690109" cy="460516"/>
              </a:xfrm>
              <a:prstGeom prst="rect">
                <a:avLst/>
              </a:prstGeom>
            </p:spPr>
          </p:pic>
          <p:pic>
            <p:nvPicPr>
              <p:cNvPr id="91" name="object 134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4672403" y="3975065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62" name="object 135"/>
            <p:cNvSpPr txBox="1"/>
            <p:nvPr/>
          </p:nvSpPr>
          <p:spPr>
            <a:xfrm>
              <a:off x="4672403" y="3975065"/>
              <a:ext cx="685800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60960" indent="-57785">
                <a:lnSpc>
                  <a:spcPct val="100000"/>
                </a:lnSpc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4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3</a:t>
              </a:r>
              <a:r>
                <a:rPr sz="600" b="1" spc="-5" dirty="0">
                  <a:latin typeface="Arial"/>
                  <a:cs typeface="Arial"/>
                </a:rPr>
                <a:t> C</a:t>
              </a:r>
              <a:r>
                <a:rPr sz="600" b="1" dirty="0">
                  <a:latin typeface="Arial"/>
                  <a:cs typeface="Arial"/>
                </a:rPr>
                <a:t>r</a:t>
              </a:r>
              <a:r>
                <a:rPr sz="600" b="1" spc="-5" dirty="0">
                  <a:latin typeface="Arial"/>
                  <a:cs typeface="Arial"/>
                </a:rPr>
                <a:t>yo</a:t>
              </a:r>
              <a:r>
                <a:rPr sz="600" b="1" dirty="0">
                  <a:latin typeface="Arial"/>
                  <a:cs typeface="Arial"/>
                </a:rPr>
                <a:t>g</a:t>
              </a:r>
              <a:r>
                <a:rPr sz="600" b="1" spc="-5" dirty="0">
                  <a:latin typeface="Arial"/>
                  <a:cs typeface="Arial"/>
                </a:rPr>
                <a:t>en</a:t>
              </a:r>
              <a:r>
                <a:rPr sz="600" b="1" spc="5" dirty="0">
                  <a:latin typeface="Arial"/>
                  <a:cs typeface="Arial"/>
                </a:rPr>
                <a:t>i</a:t>
              </a:r>
              <a:r>
                <a:rPr sz="600" b="1" spc="-5" dirty="0">
                  <a:latin typeface="Arial"/>
                  <a:cs typeface="Arial"/>
                </a:rPr>
                <a:t>cs  System</a:t>
              </a:r>
              <a:r>
                <a:rPr sz="600" b="1" spc="-20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Testing</a:t>
              </a:r>
              <a:endParaRPr sz="600">
                <a:latin typeface="Arial"/>
                <a:cs typeface="Arial"/>
              </a:endParaRPr>
            </a:p>
            <a:p>
              <a:pPr marL="118110">
                <a:lnSpc>
                  <a:spcPct val="100000"/>
                </a:lnSpc>
              </a:pPr>
              <a:r>
                <a:rPr sz="600" spc="-5" dirty="0">
                  <a:latin typeface="Arial"/>
                  <a:cs typeface="Arial"/>
                </a:rPr>
                <a:t>Brian</a:t>
              </a:r>
              <a:r>
                <a:rPr sz="600" spc="-40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Degraff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63" name="object 136"/>
            <p:cNvGrpSpPr/>
            <p:nvPr/>
          </p:nvGrpSpPr>
          <p:grpSpPr>
            <a:xfrm>
              <a:off x="5168201" y="2598338"/>
              <a:ext cx="2312035" cy="1611630"/>
              <a:chOff x="5168201" y="2598338"/>
              <a:chExt cx="2312035" cy="1611630"/>
            </a:xfrm>
          </p:grpSpPr>
          <p:sp>
            <p:nvSpPr>
              <p:cNvPr id="86" name="object 137"/>
              <p:cNvSpPr/>
              <p:nvPr/>
            </p:nvSpPr>
            <p:spPr>
              <a:xfrm>
                <a:off x="5174551" y="2604688"/>
                <a:ext cx="297815" cy="1598930"/>
              </a:xfrm>
              <a:custGeom>
                <a:avLst/>
                <a:gdLst/>
                <a:ahLst/>
                <a:cxnLst/>
                <a:rect l="l" t="t" r="r" b="b"/>
                <a:pathLst>
                  <a:path w="297814" h="1598929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1598773"/>
                    </a:lnTo>
                    <a:lnTo>
                      <a:pt x="183040" y="1598773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7" name="object 138"/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6789897" y="2849657"/>
                <a:ext cx="690109" cy="460093"/>
              </a:xfrm>
              <a:prstGeom prst="rect">
                <a:avLst/>
              </a:prstGeom>
            </p:spPr>
          </p:pic>
          <p:pic>
            <p:nvPicPr>
              <p:cNvPr id="88" name="object 139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774134" y="2833084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64" name="object 140"/>
            <p:cNvSpPr txBox="1"/>
            <p:nvPr/>
          </p:nvSpPr>
          <p:spPr>
            <a:xfrm>
              <a:off x="6774134" y="2830655"/>
              <a:ext cx="685800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680"/>
                </a:lnSpc>
              </a:pPr>
              <a:r>
                <a:rPr sz="600" b="1" spc="-5" dirty="0">
                  <a:latin typeface="Arial"/>
                  <a:cs typeface="Arial"/>
                </a:rPr>
                <a:t>P.2.6.1</a:t>
              </a:r>
              <a:endParaRPr sz="600">
                <a:latin typeface="Arial"/>
                <a:cs typeface="Arial"/>
              </a:endParaRPr>
            </a:p>
            <a:p>
              <a:pPr marL="31115" marR="23495"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M</a:t>
              </a:r>
              <a:r>
                <a:rPr sz="600" b="1" dirty="0">
                  <a:latin typeface="Arial"/>
                  <a:cs typeface="Arial"/>
                </a:rPr>
                <a:t>a</a:t>
              </a:r>
              <a:r>
                <a:rPr sz="600" b="1" spc="-5" dirty="0">
                  <a:latin typeface="Arial"/>
                  <a:cs typeface="Arial"/>
                </a:rPr>
                <a:t>na</a:t>
              </a:r>
              <a:r>
                <a:rPr sz="600" b="1" dirty="0">
                  <a:latin typeface="Arial"/>
                  <a:cs typeface="Arial"/>
                </a:rPr>
                <a:t>g</a:t>
              </a:r>
              <a:r>
                <a:rPr sz="600" b="1" spc="-5" dirty="0">
                  <a:latin typeface="Arial"/>
                  <a:cs typeface="Arial"/>
                </a:rPr>
                <a:t>e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en</a:t>
              </a:r>
              <a:r>
                <a:rPr sz="600" b="1" dirty="0">
                  <a:latin typeface="Arial"/>
                  <a:cs typeface="Arial"/>
                </a:rPr>
                <a:t>t </a:t>
              </a:r>
              <a:r>
                <a:rPr sz="600" b="1" spc="-5" dirty="0">
                  <a:latin typeface="Arial"/>
                  <a:cs typeface="Arial"/>
                </a:rPr>
                <a:t>a</a:t>
              </a:r>
              <a:r>
                <a:rPr sz="600" b="1" dirty="0">
                  <a:latin typeface="Arial"/>
                  <a:cs typeface="Arial"/>
                </a:rPr>
                <a:t>nd  </a:t>
              </a:r>
              <a:r>
                <a:rPr sz="600" b="1" spc="-5" dirty="0">
                  <a:latin typeface="Arial"/>
                  <a:cs typeface="Arial"/>
                </a:rPr>
                <a:t>System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Integration</a:t>
              </a:r>
              <a:endParaRPr sz="600">
                <a:latin typeface="Arial"/>
                <a:cs typeface="Arial"/>
              </a:endParaRPr>
            </a:p>
            <a:p>
              <a:pPr marL="635" algn="ctr">
                <a:lnSpc>
                  <a:spcPts val="715"/>
                </a:lnSpc>
              </a:pPr>
              <a:r>
                <a:rPr sz="600" spc="-5" dirty="0">
                  <a:latin typeface="Arial"/>
                  <a:cs typeface="Arial"/>
                </a:rPr>
                <a:t>Jo</a:t>
              </a:r>
              <a:r>
                <a:rPr sz="600" dirty="0">
                  <a:latin typeface="Arial"/>
                  <a:cs typeface="Arial"/>
                </a:rPr>
                <a:t>hn</a:t>
              </a:r>
              <a:r>
                <a:rPr sz="600" spc="-5" dirty="0">
                  <a:latin typeface="Arial"/>
                  <a:cs typeface="Arial"/>
                </a:rPr>
                <a:t> M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5" dirty="0">
                  <a:latin typeface="Arial"/>
                  <a:cs typeface="Arial"/>
                </a:rPr>
                <a:t>mm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5" dirty="0">
                  <a:latin typeface="Arial"/>
                  <a:cs typeface="Arial"/>
                </a:rPr>
                <a:t>sser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65" name="object 141"/>
            <p:cNvGrpSpPr/>
            <p:nvPr/>
          </p:nvGrpSpPr>
          <p:grpSpPr>
            <a:xfrm>
              <a:off x="6774134" y="2598338"/>
              <a:ext cx="805815" cy="1286510"/>
              <a:chOff x="6774134" y="2598338"/>
              <a:chExt cx="805815" cy="1286510"/>
            </a:xfrm>
          </p:grpSpPr>
          <p:sp>
            <p:nvSpPr>
              <p:cNvPr id="83" name="object 142"/>
              <p:cNvSpPr/>
              <p:nvPr/>
            </p:nvSpPr>
            <p:spPr>
              <a:xfrm>
                <a:off x="7276282" y="2604688"/>
                <a:ext cx="29781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457200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456792"/>
                    </a:lnTo>
                    <a:lnTo>
                      <a:pt x="183040" y="45679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4" name="object 143"/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6789897" y="3424262"/>
                <a:ext cx="690109" cy="460093"/>
              </a:xfrm>
              <a:prstGeom prst="rect">
                <a:avLst/>
              </a:prstGeom>
            </p:spPr>
          </p:pic>
          <p:pic>
            <p:nvPicPr>
              <p:cNvPr id="85" name="object 144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6774134" y="3404075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66" name="object 145"/>
            <p:cNvSpPr txBox="1"/>
            <p:nvPr/>
          </p:nvSpPr>
          <p:spPr>
            <a:xfrm>
              <a:off x="6774134" y="3404075"/>
              <a:ext cx="685800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0" rIns="0" bIns="0" rtlCol="0">
              <a:spAutoFit/>
            </a:bodyPr>
            <a:lstStyle/>
            <a:p>
              <a:pPr marL="120650" marR="7620" indent="-106680">
                <a:lnSpc>
                  <a:spcPct val="100000"/>
                </a:lnSpc>
                <a:spcBef>
                  <a:spcPts val="300"/>
                </a:spcBef>
              </a:pPr>
              <a:r>
                <a:rPr sz="600" b="1" dirty="0">
                  <a:latin typeface="Arial"/>
                  <a:cs typeface="Arial"/>
                </a:rPr>
                <a:t>P</a:t>
              </a:r>
              <a:r>
                <a:rPr sz="600" b="1" spc="-5" dirty="0">
                  <a:latin typeface="Arial"/>
                  <a:cs typeface="Arial"/>
                </a:rPr>
                <a:t>.2.</a:t>
              </a:r>
              <a:r>
                <a:rPr sz="600" b="1" dirty="0">
                  <a:latin typeface="Arial"/>
                  <a:cs typeface="Arial"/>
                </a:rPr>
                <a:t>6</a:t>
              </a:r>
              <a:r>
                <a:rPr sz="600" b="1" spc="-5" dirty="0">
                  <a:latin typeface="Arial"/>
                  <a:cs typeface="Arial"/>
                </a:rPr>
                <a:t>.</a:t>
              </a:r>
              <a:r>
                <a:rPr sz="600" b="1" dirty="0">
                  <a:latin typeface="Arial"/>
                  <a:cs typeface="Arial"/>
                </a:rPr>
                <a:t>2</a:t>
              </a:r>
              <a:r>
                <a:rPr sz="600" b="1" spc="-5" dirty="0">
                  <a:latin typeface="Arial"/>
                  <a:cs typeface="Arial"/>
                </a:rPr>
                <a:t> Co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p</a:t>
              </a:r>
              <a:r>
                <a:rPr sz="600" b="1" spc="5" dirty="0">
                  <a:latin typeface="Arial"/>
                  <a:cs typeface="Arial"/>
                </a:rPr>
                <a:t>l</a:t>
              </a:r>
              <a:r>
                <a:rPr sz="600" b="1" spc="-5" dirty="0">
                  <a:latin typeface="Arial"/>
                  <a:cs typeface="Arial"/>
                </a:rPr>
                <a:t>eted  Cryomodule</a:t>
              </a:r>
              <a:endParaRPr sz="6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Testing</a:t>
              </a:r>
              <a:endParaRPr sz="600" dirty="0">
                <a:latin typeface="Arial"/>
                <a:cs typeface="Arial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600" spc="-5" dirty="0">
                  <a:latin typeface="Arial"/>
                  <a:cs typeface="Arial"/>
                </a:rPr>
                <a:t>Jo</a:t>
              </a:r>
              <a:r>
                <a:rPr sz="600" dirty="0">
                  <a:latin typeface="Arial"/>
                  <a:cs typeface="Arial"/>
                </a:rPr>
                <a:t>hn</a:t>
              </a:r>
              <a:r>
                <a:rPr sz="600" spc="-5" dirty="0">
                  <a:latin typeface="Arial"/>
                  <a:cs typeface="Arial"/>
                </a:rPr>
                <a:t> M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5" dirty="0">
                  <a:latin typeface="Arial"/>
                  <a:cs typeface="Arial"/>
                </a:rPr>
                <a:t>mm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5" dirty="0">
                  <a:latin typeface="Arial"/>
                  <a:cs typeface="Arial"/>
                </a:rPr>
                <a:t>sser</a:t>
              </a:r>
              <a:endParaRPr sz="600" dirty="0">
                <a:latin typeface="Arial"/>
                <a:cs typeface="Arial"/>
              </a:endParaRPr>
            </a:p>
          </p:txBody>
        </p:sp>
        <p:grpSp>
          <p:nvGrpSpPr>
            <p:cNvPr id="67" name="object 146"/>
            <p:cNvGrpSpPr/>
            <p:nvPr/>
          </p:nvGrpSpPr>
          <p:grpSpPr>
            <a:xfrm>
              <a:off x="6774134" y="2598338"/>
              <a:ext cx="805815" cy="1856105"/>
              <a:chOff x="6774134" y="2598338"/>
              <a:chExt cx="805815" cy="1856105"/>
            </a:xfrm>
          </p:grpSpPr>
          <p:sp>
            <p:nvSpPr>
              <p:cNvPr id="80" name="object 147"/>
              <p:cNvSpPr/>
              <p:nvPr/>
            </p:nvSpPr>
            <p:spPr>
              <a:xfrm>
                <a:off x="7276282" y="2604688"/>
                <a:ext cx="297815" cy="102806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1028064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1027782"/>
                    </a:lnTo>
                    <a:lnTo>
                      <a:pt x="183040" y="1027782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1" name="object 148"/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6789897" y="3993640"/>
                <a:ext cx="690109" cy="460516"/>
              </a:xfrm>
              <a:prstGeom prst="rect">
                <a:avLst/>
              </a:prstGeom>
            </p:spPr>
          </p:pic>
          <p:pic>
            <p:nvPicPr>
              <p:cNvPr id="82" name="object 149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6774134" y="3975065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68" name="object 150"/>
            <p:cNvSpPr txBox="1"/>
            <p:nvPr/>
          </p:nvSpPr>
          <p:spPr>
            <a:xfrm>
              <a:off x="6774134" y="3975065"/>
              <a:ext cx="685800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algn="ctr">
                <a:lnSpc>
                  <a:spcPts val="715"/>
                </a:lnSpc>
                <a:spcBef>
                  <a:spcPts val="305"/>
                </a:spcBef>
              </a:pPr>
              <a:r>
                <a:rPr sz="600" b="1" spc="-5" dirty="0">
                  <a:latin typeface="Arial"/>
                  <a:cs typeface="Arial"/>
                </a:rPr>
                <a:t>P.2.6.3</a:t>
              </a:r>
              <a:endParaRPr sz="600">
                <a:latin typeface="Arial"/>
                <a:cs typeface="Arial"/>
              </a:endParaRPr>
            </a:p>
            <a:p>
              <a:pPr marL="75565" marR="67945" algn="ctr">
                <a:lnSpc>
                  <a:spcPts val="720"/>
                </a:lnSpc>
                <a:spcBef>
                  <a:spcPts val="20"/>
                </a:spcBef>
              </a:pPr>
              <a:r>
                <a:rPr sz="600" b="1" spc="-5" dirty="0">
                  <a:latin typeface="Arial"/>
                  <a:cs typeface="Arial"/>
                </a:rPr>
                <a:t>Cr</a:t>
              </a:r>
              <a:r>
                <a:rPr sz="600" b="1" dirty="0">
                  <a:latin typeface="Arial"/>
                  <a:cs typeface="Arial"/>
                </a:rPr>
                <a:t>y</a:t>
              </a:r>
              <a:r>
                <a:rPr sz="600" b="1" spc="-5" dirty="0">
                  <a:latin typeface="Arial"/>
                  <a:cs typeface="Arial"/>
                </a:rPr>
                <a:t>o</a:t>
              </a:r>
              <a:r>
                <a:rPr sz="600" b="1" dirty="0">
                  <a:latin typeface="Arial"/>
                  <a:cs typeface="Arial"/>
                </a:rPr>
                <a:t>m</a:t>
              </a:r>
              <a:r>
                <a:rPr sz="600" b="1" spc="-5" dirty="0">
                  <a:latin typeface="Arial"/>
                  <a:cs typeface="Arial"/>
                </a:rPr>
                <a:t>o</a:t>
              </a:r>
              <a:r>
                <a:rPr sz="600" b="1" dirty="0">
                  <a:latin typeface="Arial"/>
                  <a:cs typeface="Arial"/>
                </a:rPr>
                <a:t>d</a:t>
              </a:r>
              <a:r>
                <a:rPr sz="600" b="1" spc="-5" dirty="0">
                  <a:latin typeface="Arial"/>
                  <a:cs typeface="Arial"/>
                </a:rPr>
                <a:t>ul</a:t>
              </a:r>
              <a:r>
                <a:rPr sz="600" b="1" dirty="0">
                  <a:latin typeface="Arial"/>
                  <a:cs typeface="Arial"/>
                </a:rPr>
                <a:t>e </a:t>
              </a:r>
              <a:r>
                <a:rPr sz="600" b="1" spc="-5" dirty="0">
                  <a:latin typeface="Arial"/>
                  <a:cs typeface="Arial"/>
                </a:rPr>
                <a:t>in  Tunnel</a:t>
              </a:r>
              <a:endParaRPr sz="600">
                <a:latin typeface="Arial"/>
                <a:cs typeface="Arial"/>
              </a:endParaRPr>
            </a:p>
            <a:p>
              <a:pPr marL="635" algn="ctr">
                <a:lnSpc>
                  <a:spcPts val="695"/>
                </a:lnSpc>
              </a:pPr>
              <a:r>
                <a:rPr sz="600" spc="-5" dirty="0">
                  <a:latin typeface="Arial"/>
                  <a:cs typeface="Arial"/>
                </a:rPr>
                <a:t>Jo</a:t>
              </a:r>
              <a:r>
                <a:rPr sz="600" dirty="0">
                  <a:latin typeface="Arial"/>
                  <a:cs typeface="Arial"/>
                </a:rPr>
                <a:t>hn</a:t>
              </a:r>
              <a:r>
                <a:rPr sz="600" spc="-5" dirty="0">
                  <a:latin typeface="Arial"/>
                  <a:cs typeface="Arial"/>
                </a:rPr>
                <a:t> M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5" dirty="0">
                  <a:latin typeface="Arial"/>
                  <a:cs typeface="Arial"/>
                </a:rPr>
                <a:t>mm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5" dirty="0">
                  <a:latin typeface="Arial"/>
                  <a:cs typeface="Arial"/>
                </a:rPr>
                <a:t>sser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69" name="object 151"/>
            <p:cNvGrpSpPr/>
            <p:nvPr/>
          </p:nvGrpSpPr>
          <p:grpSpPr>
            <a:xfrm>
              <a:off x="6774134" y="2598338"/>
              <a:ext cx="805815" cy="2426335"/>
              <a:chOff x="6774134" y="2598338"/>
              <a:chExt cx="805815" cy="2426335"/>
            </a:xfrm>
          </p:grpSpPr>
          <p:sp>
            <p:nvSpPr>
              <p:cNvPr id="77" name="object 152"/>
              <p:cNvSpPr/>
              <p:nvPr/>
            </p:nvSpPr>
            <p:spPr>
              <a:xfrm>
                <a:off x="7276282" y="2604688"/>
                <a:ext cx="297815" cy="1598930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1598929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1598773"/>
                    </a:lnTo>
                    <a:lnTo>
                      <a:pt x="183040" y="1598773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8" name="object 153"/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6789897" y="4564249"/>
                <a:ext cx="690109" cy="460093"/>
              </a:xfrm>
              <a:prstGeom prst="rect">
                <a:avLst/>
              </a:prstGeom>
            </p:spPr>
          </p:pic>
          <p:pic>
            <p:nvPicPr>
              <p:cNvPr id="79" name="object 154"/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6774134" y="4546056"/>
                <a:ext cx="685188" cy="456792"/>
              </a:xfrm>
              <a:prstGeom prst="rect">
                <a:avLst/>
              </a:prstGeom>
            </p:spPr>
          </p:pic>
        </p:grpSp>
        <p:sp>
          <p:nvSpPr>
            <p:cNvPr id="70" name="object 155"/>
            <p:cNvSpPr txBox="1"/>
            <p:nvPr/>
          </p:nvSpPr>
          <p:spPr>
            <a:xfrm>
              <a:off x="6774134" y="4546056"/>
              <a:ext cx="685800" cy="457200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05"/>
                </a:spcBef>
              </a:pPr>
              <a:r>
                <a:rPr sz="600" b="1" spc="-5" dirty="0">
                  <a:latin typeface="Arial"/>
                  <a:cs typeface="Arial"/>
                </a:rPr>
                <a:t>P.2.6.4</a:t>
              </a:r>
              <a:endParaRPr sz="600">
                <a:latin typeface="Arial"/>
                <a:cs typeface="Arial"/>
              </a:endParaRPr>
            </a:p>
            <a:p>
              <a:pPr marL="16510" marR="8890" algn="ctr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Cryomodule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Testing</a:t>
              </a:r>
              <a:r>
                <a:rPr sz="600" b="1" spc="125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in</a:t>
              </a:r>
              <a:r>
                <a:rPr sz="600" b="1" spc="-25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Tunnel </a:t>
              </a:r>
              <a:r>
                <a:rPr sz="600" b="1" spc="-155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John</a:t>
              </a:r>
              <a:r>
                <a:rPr sz="600" spc="-30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Mammosser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71" name="object 156"/>
            <p:cNvGrpSpPr/>
            <p:nvPr/>
          </p:nvGrpSpPr>
          <p:grpSpPr>
            <a:xfrm>
              <a:off x="6774134" y="2598338"/>
              <a:ext cx="805815" cy="2995930"/>
              <a:chOff x="6774134" y="2598338"/>
              <a:chExt cx="805815" cy="2995930"/>
            </a:xfrm>
          </p:grpSpPr>
          <p:sp>
            <p:nvSpPr>
              <p:cNvPr id="74" name="object 157"/>
              <p:cNvSpPr/>
              <p:nvPr/>
            </p:nvSpPr>
            <p:spPr>
              <a:xfrm>
                <a:off x="7276282" y="2604688"/>
                <a:ext cx="297815" cy="216979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2169795">
                    <a:moveTo>
                      <a:pt x="0" y="0"/>
                    </a:moveTo>
                    <a:lnTo>
                      <a:pt x="0" y="114198"/>
                    </a:lnTo>
                    <a:lnTo>
                      <a:pt x="297239" y="114198"/>
                    </a:lnTo>
                    <a:lnTo>
                      <a:pt x="297239" y="2169764"/>
                    </a:lnTo>
                    <a:lnTo>
                      <a:pt x="183040" y="2169764"/>
                    </a:lnTo>
                  </a:path>
                </a:pathLst>
              </a:custGeom>
              <a:ln w="12688">
                <a:solidFill>
                  <a:srgbClr val="404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5" name="object 158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6789897" y="5133619"/>
                <a:ext cx="690109" cy="460093"/>
              </a:xfrm>
              <a:prstGeom prst="rect">
                <a:avLst/>
              </a:prstGeom>
            </p:spPr>
          </p:pic>
          <p:pic>
            <p:nvPicPr>
              <p:cNvPr id="76" name="object 159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774134" y="5117047"/>
                <a:ext cx="685188" cy="457602"/>
              </a:xfrm>
              <a:prstGeom prst="rect">
                <a:avLst/>
              </a:prstGeom>
            </p:spPr>
          </p:pic>
        </p:grpSp>
        <p:sp>
          <p:nvSpPr>
            <p:cNvPr id="72" name="object 160"/>
            <p:cNvSpPr txBox="1"/>
            <p:nvPr/>
          </p:nvSpPr>
          <p:spPr>
            <a:xfrm>
              <a:off x="6774134" y="5117046"/>
              <a:ext cx="685800" cy="457834"/>
            </a:xfrm>
            <a:prstGeom prst="rect">
              <a:avLst/>
            </a:prstGeom>
            <a:ln w="3175">
              <a:solidFill>
                <a:srgbClr val="404040"/>
              </a:solidFill>
            </a:ln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16510" marR="8255" indent="60960">
                <a:lnSpc>
                  <a:spcPct val="100000"/>
                </a:lnSpc>
              </a:pPr>
              <a:r>
                <a:rPr sz="600" b="1" spc="-5" dirty="0">
                  <a:latin typeface="Arial"/>
                  <a:cs typeface="Arial"/>
                </a:rPr>
                <a:t>P.2.6.5 Plasma </a:t>
              </a:r>
              <a:r>
                <a:rPr sz="600" b="1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Process</a:t>
              </a:r>
              <a:r>
                <a:rPr sz="600" b="1" spc="-35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MB</a:t>
              </a:r>
              <a:r>
                <a:rPr sz="600" b="1" spc="-30" dirty="0">
                  <a:latin typeface="Arial"/>
                  <a:cs typeface="Arial"/>
                </a:rPr>
                <a:t> </a:t>
              </a:r>
              <a:r>
                <a:rPr sz="600" b="1" spc="-5" dirty="0">
                  <a:latin typeface="Arial"/>
                  <a:cs typeface="Arial"/>
                </a:rPr>
                <a:t>Cryo. </a:t>
              </a:r>
              <a:r>
                <a:rPr sz="600" b="1" spc="-150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John</a:t>
              </a:r>
              <a:r>
                <a:rPr sz="600" spc="-30" dirty="0">
                  <a:latin typeface="Arial"/>
                  <a:cs typeface="Arial"/>
                </a:rPr>
                <a:t> </a:t>
              </a:r>
              <a:r>
                <a:rPr sz="600" spc="-5" dirty="0">
                  <a:latin typeface="Arial"/>
                  <a:cs typeface="Arial"/>
                </a:rPr>
                <a:t>Mammosser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73" name="object 161"/>
            <p:cNvSpPr/>
            <p:nvPr/>
          </p:nvSpPr>
          <p:spPr>
            <a:xfrm>
              <a:off x="7276282" y="2604688"/>
              <a:ext cx="297815" cy="2741930"/>
            </a:xfrm>
            <a:custGeom>
              <a:avLst/>
              <a:gdLst/>
              <a:ahLst/>
              <a:cxnLst/>
              <a:rect l="l" t="t" r="r" b="b"/>
              <a:pathLst>
                <a:path w="297815" h="2741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741564"/>
                  </a:lnTo>
                  <a:lnTo>
                    <a:pt x="183040" y="274156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895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8" y="1010412"/>
            <a:ext cx="8426352" cy="5287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@ Jefferson Lab – SNS PPU Project Team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2F03B9-3360-4531-A4BC-8DC762EED629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9767" y="813816"/>
            <a:ext cx="9043136" cy="550882"/>
          </a:xfrm>
        </p:spPr>
        <p:txBody>
          <a:bodyPr/>
          <a:lstStyle/>
          <a:p>
            <a:r>
              <a:rPr lang="en-US" sz="2400" dirty="0"/>
              <a:t>JLab Project Team in place since August 2018</a:t>
            </a:r>
          </a:p>
          <a:p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985029" y="2941855"/>
            <a:ext cx="3964924" cy="78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J. Harris joined as Quality Assurance Representative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69507" y="3296503"/>
            <a:ext cx="1175657" cy="20107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Lab Quality Assurance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BDF306-48F4-4702-9409-3B1AD449911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589A0-4725-46B9-AAF1-92E648A9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716832"/>
            <a:ext cx="11430000" cy="458538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i="1" dirty="0">
                <a:latin typeface="Lucida Sans" panose="020B0602030504020204" pitchFamily="34" charset="0"/>
              </a:rPr>
              <a:t>Quality is our commitment to deliver world-class SRF products and services that are worthy of our customers trust by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latin typeface="Lucida Sans" panose="020B0602030504020204" pitchFamily="34" charset="0"/>
              </a:rPr>
              <a:t>Enabling and empowering our people to build safety, reliability, quality, and compliance into our products, technologies, and services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latin typeface="Lucida Sans" panose="020B0602030504020204" pitchFamily="34" charset="0"/>
              </a:rPr>
              <a:t>Delivering products to plan that support system reliability, availability, and that yield a great customer experience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latin typeface="Lucida Sans" panose="020B0602030504020204" pitchFamily="34" charset="0"/>
              </a:rPr>
              <a:t>Measuring our quality objectives and driving systemic continual improvement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latin typeface="Lucida Sans" panose="020B0602030504020204" pitchFamily="34" charset="0"/>
              </a:rPr>
              <a:t>Proactively and transparently engaging our customers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4BD2F-0F83-4593-BE91-75D869436B02}"/>
              </a:ext>
            </a:extLst>
          </p:cNvPr>
          <p:cNvSpPr txBox="1"/>
          <p:nvPr/>
        </p:nvSpPr>
        <p:spPr>
          <a:xfrm>
            <a:off x="448055" y="813816"/>
            <a:ext cx="451277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SRF Operations Quality Policy</a:t>
            </a:r>
          </a:p>
        </p:txBody>
      </p:sp>
    </p:spTree>
    <p:extLst>
      <p:ext uri="{BB962C8B-B14F-4D97-AF65-F5344CB8AC3E}">
        <p14:creationId xmlns:p14="http://schemas.microsoft.com/office/powerpoint/2010/main" val="65812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Lab Quality Assurance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BDF306-48F4-4702-9409-3B1AD449911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6E5ECC-A36A-4298-B65C-9B025E7F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4352305"/>
            <a:ext cx="7461903" cy="2079491"/>
          </a:xfrm>
        </p:spPr>
        <p:txBody>
          <a:bodyPr/>
          <a:lstStyle/>
          <a:p>
            <a:r>
              <a:rPr lang="en-US" sz="2400" dirty="0"/>
              <a:t>Satisfies SNS PPU QA and JLab QA requirements</a:t>
            </a:r>
          </a:p>
          <a:p>
            <a:r>
              <a:rPr lang="en-US" sz="2400" dirty="0"/>
              <a:t>Approved by SNS PPU Project Team</a:t>
            </a:r>
          </a:p>
          <a:p>
            <a:r>
              <a:rPr lang="en-US" sz="2400" dirty="0"/>
              <a:t>Describes unique SNS PPU QA requirements</a:t>
            </a:r>
          </a:p>
          <a:p>
            <a:pPr lvl="1"/>
            <a:r>
              <a:rPr lang="en-US" dirty="0"/>
              <a:t>e.g. standard vs non-standard NCRs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4BFC0-74CE-4B9B-8905-55E7387B2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03" y="1171362"/>
            <a:ext cx="3775085" cy="481600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EF4E9-EA13-42A2-A93C-30418BAE990C}"/>
              </a:ext>
            </a:extLst>
          </p:cNvPr>
          <p:cNvSpPr/>
          <p:nvPr/>
        </p:nvSpPr>
        <p:spPr>
          <a:xfrm>
            <a:off x="633045" y="1864002"/>
            <a:ext cx="2891389" cy="6944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SNS PPU  Quality Assurance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FC559-A3AC-4643-BC8F-DDB2AF4F4E57}"/>
              </a:ext>
            </a:extLst>
          </p:cNvPr>
          <p:cNvSpPr/>
          <p:nvPr/>
        </p:nvSpPr>
        <p:spPr>
          <a:xfrm>
            <a:off x="4325814" y="1864002"/>
            <a:ext cx="2891389" cy="6944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JLab Quality Assurance Plan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72BAC2-433C-41BA-B3FE-6F002F854FC0}"/>
              </a:ext>
            </a:extLst>
          </p:cNvPr>
          <p:cNvSpPr/>
          <p:nvPr/>
        </p:nvSpPr>
        <p:spPr>
          <a:xfrm>
            <a:off x="2787352" y="3183195"/>
            <a:ext cx="2409092" cy="694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JLab SNS PPU SQAP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94200AF-904C-4937-8F41-DF85F3918DC9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 rot="16200000" flipH="1">
            <a:off x="1947071" y="2690158"/>
            <a:ext cx="971950" cy="708612"/>
          </a:xfrm>
          <a:prstGeom prst="curvedConnector2">
            <a:avLst/>
          </a:prstGeom>
          <a:ln w="1143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F4AAF2C-E79E-4C47-A780-65F65347121B}"/>
              </a:ext>
            </a:extLst>
          </p:cNvPr>
          <p:cNvCxnSpPr>
            <a:cxnSpLocks/>
            <a:stCxn id="10" idx="2"/>
            <a:endCxn id="11" idx="3"/>
          </p:cNvCxnSpPr>
          <p:nvPr/>
        </p:nvCxnSpPr>
        <p:spPr>
          <a:xfrm rot="5400000">
            <a:off x="4998002" y="2756932"/>
            <a:ext cx="971950" cy="575065"/>
          </a:xfrm>
          <a:prstGeom prst="curvedConnector2">
            <a:avLst/>
          </a:prstGeom>
          <a:ln w="1143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D13794-DEE4-4822-96A0-72717261BD0A}"/>
              </a:ext>
            </a:extLst>
          </p:cNvPr>
          <p:cNvSpPr txBox="1"/>
          <p:nvPr/>
        </p:nvSpPr>
        <p:spPr>
          <a:xfrm>
            <a:off x="429767" y="813816"/>
            <a:ext cx="655339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err="1">
                <a:latin typeface="+mn-lt"/>
              </a:rPr>
              <a:t>JLab</a:t>
            </a:r>
            <a:r>
              <a:rPr lang="en-US" sz="2400" dirty="0">
                <a:latin typeface="+mn-lt"/>
              </a:rPr>
              <a:t> Supplemental Quality Assurance Plan</a:t>
            </a:r>
          </a:p>
        </p:txBody>
      </p:sp>
    </p:spTree>
    <p:extLst>
      <p:ext uri="{BB962C8B-B14F-4D97-AF65-F5344CB8AC3E}">
        <p14:creationId xmlns:p14="http://schemas.microsoft.com/office/powerpoint/2010/main" val="168254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608-900A-EA4E-9673-97FFC3D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PPU and JLAB QA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6969-DEE8-F248-9F28-CFAC526F6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07" y="880482"/>
            <a:ext cx="11430000" cy="50970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Standard NCR</a:t>
            </a:r>
            <a:r>
              <a:rPr lang="en-US" sz="2000" dirty="0"/>
              <a:t>.  Nonconformance Reports resolved through standard practices such as high-pressure rinse, lapping, or product replacement, and the final disposition results in an acceptable product.</a:t>
            </a:r>
          </a:p>
          <a:p>
            <a:pPr marL="0" indent="0">
              <a:buNone/>
            </a:pPr>
            <a:r>
              <a:rPr lang="en-US" sz="2000" b="1" dirty="0"/>
              <a:t>Non-Standard NCR</a:t>
            </a:r>
            <a:r>
              <a:rPr lang="en-US" sz="2000" dirty="0"/>
              <a:t>. Failure to meet PPU High Beta Cavity and Cryomodule Performance Requirements and Minimum Acceptance Criteria documents. Other conditions which are likely to lead to a critical failure in fit, form, or function, or which require non-routine repairs.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Example of a recent Non-Standard NCR</a:t>
            </a:r>
          </a:p>
          <a:p>
            <a:pPr lvl="0"/>
            <a:r>
              <a:rPr lang="en-US" sz="2000" dirty="0"/>
              <a:t>Vendor #1 fabricated heat exchangers (HX) and sent them to Vendor #2 for installation into end cans.</a:t>
            </a:r>
          </a:p>
          <a:p>
            <a:pPr lvl="0"/>
            <a:r>
              <a:rPr lang="en-US" sz="2000" dirty="0"/>
              <a:t>Vendor #2 inspected HXs under JLab contract,                                                                     and informed JLab of defects to the HXs.</a:t>
            </a:r>
          </a:p>
          <a:p>
            <a:pPr lvl="0"/>
            <a:r>
              <a:rPr lang="en-US" sz="2000" dirty="0"/>
              <a:t>JLab investigated and proposed a solution to                                                                           SNS PPU in a written report.</a:t>
            </a:r>
          </a:p>
          <a:p>
            <a:pPr lvl="0"/>
            <a:r>
              <a:rPr lang="en-US" sz="2000" dirty="0"/>
              <a:t>SNS PPU approved the written report.</a:t>
            </a:r>
          </a:p>
          <a:p>
            <a:pPr lvl="0"/>
            <a:r>
              <a:rPr lang="en-US" sz="2000" dirty="0"/>
              <a:t>JLab generates NCRs and includes the report.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69A32-FB52-4ED0-8783-456D28D8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39" y="3923894"/>
            <a:ext cx="5039428" cy="224821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2A752-309B-4DC4-AB80-3545DAC685A0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0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577-C4A3-C142-AE4A-22F0F9A3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vs Lessons Applied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6242E-D577-4F3E-8790-830F6C89E705}"/>
              </a:ext>
            </a:extLst>
          </p:cNvPr>
          <p:cNvSpPr txBox="1"/>
          <p:nvPr/>
        </p:nvSpPr>
        <p:spPr>
          <a:xfrm>
            <a:off x="392405" y="1128489"/>
            <a:ext cx="1431984" cy="600164"/>
          </a:xfrm>
          <a:prstGeom prst="rect">
            <a:avLst/>
          </a:prstGeom>
          <a:solidFill>
            <a:srgbClr val="EAEAEA">
              <a:lumMod val="50000"/>
            </a:srgbClr>
          </a:solidFill>
          <a:ln w="63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Inventory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801085-E160-464D-BAAA-4BD2AAAB5CB0}"/>
              </a:ext>
            </a:extLst>
          </p:cNvPr>
          <p:cNvGrpSpPr/>
          <p:nvPr/>
        </p:nvGrpSpPr>
        <p:grpSpPr>
          <a:xfrm>
            <a:off x="2160010" y="1015754"/>
            <a:ext cx="2268747" cy="1015646"/>
            <a:chOff x="3234906" y="1733910"/>
            <a:chExt cx="2268747" cy="11798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C3330F-633C-4D0B-8DCB-8EE1E300AC5B}"/>
                </a:ext>
              </a:extLst>
            </p:cNvPr>
            <p:cNvSpPr txBox="1"/>
            <p:nvPr/>
          </p:nvSpPr>
          <p:spPr>
            <a:xfrm>
              <a:off x="3339859" y="1871931"/>
              <a:ext cx="2067464" cy="430887"/>
            </a:xfrm>
            <a:prstGeom prst="rect">
              <a:avLst/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Cavity Processing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Vertical Test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3A1336-FDAE-4CB3-BFCC-C2FD00965DDC}"/>
                </a:ext>
              </a:extLst>
            </p:cNvPr>
            <p:cNvSpPr txBox="1"/>
            <p:nvPr/>
          </p:nvSpPr>
          <p:spPr>
            <a:xfrm>
              <a:off x="3339859" y="2439889"/>
              <a:ext cx="2067464" cy="261610"/>
            </a:xfrm>
            <a:prstGeom prst="rect">
              <a:avLst/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Cavity String Assembly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CFE76B-D9E6-4141-A47E-D8E0928D189B}"/>
                </a:ext>
              </a:extLst>
            </p:cNvPr>
            <p:cNvSpPr/>
            <p:nvPr/>
          </p:nvSpPr>
          <p:spPr>
            <a:xfrm>
              <a:off x="3234906" y="1733910"/>
              <a:ext cx="2268747" cy="1179842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3CF89E-6232-4E25-9A48-6C2EBAA185BD}"/>
              </a:ext>
            </a:extLst>
          </p:cNvPr>
          <p:cNvSpPr txBox="1"/>
          <p:nvPr/>
        </p:nvSpPr>
        <p:spPr>
          <a:xfrm>
            <a:off x="4885315" y="1118410"/>
            <a:ext cx="1705448" cy="295839"/>
          </a:xfrm>
          <a:prstGeom prst="rect">
            <a:avLst/>
          </a:prstGeom>
          <a:solidFill>
            <a:srgbClr val="0070C0"/>
          </a:solidFill>
          <a:ln w="63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Mass Assembly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44466-51B1-4DFA-BCB9-653CE4ABF098}"/>
              </a:ext>
            </a:extLst>
          </p:cNvPr>
          <p:cNvSpPr txBox="1"/>
          <p:nvPr/>
        </p:nvSpPr>
        <p:spPr>
          <a:xfrm>
            <a:off x="4885315" y="1478179"/>
            <a:ext cx="1705448" cy="678689"/>
          </a:xfrm>
          <a:prstGeom prst="rect">
            <a:avLst/>
          </a:prstGeom>
          <a:solidFill>
            <a:srgbClr val="0070C0"/>
          </a:solidFill>
          <a:ln w="63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Tanking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Frame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Thermal Shield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26CAD-9C0D-4A43-B0AB-4231DDA1B671}"/>
              </a:ext>
            </a:extLst>
          </p:cNvPr>
          <p:cNvSpPr txBox="1"/>
          <p:nvPr/>
        </p:nvSpPr>
        <p:spPr>
          <a:xfrm>
            <a:off x="4885315" y="2236771"/>
            <a:ext cx="1705447" cy="295839"/>
          </a:xfrm>
          <a:prstGeom prst="rect">
            <a:avLst/>
          </a:prstGeom>
          <a:solidFill>
            <a:srgbClr val="0070C0"/>
          </a:solidFill>
          <a:ln w="63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Vacuum Vessel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A6A0C-1E7E-4303-90D1-62F8AD6C2489}"/>
              </a:ext>
            </a:extLst>
          </p:cNvPr>
          <p:cNvSpPr txBox="1"/>
          <p:nvPr/>
        </p:nvSpPr>
        <p:spPr>
          <a:xfrm>
            <a:off x="4885315" y="2636471"/>
            <a:ext cx="1705447" cy="295839"/>
          </a:xfrm>
          <a:prstGeom prst="rect">
            <a:avLst/>
          </a:prstGeom>
          <a:solidFill>
            <a:srgbClr val="0070C0"/>
          </a:solidFill>
          <a:ln w="63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Assembly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6CCD2-955E-4D8F-B96B-F3B2918E4173}"/>
              </a:ext>
            </a:extLst>
          </p:cNvPr>
          <p:cNvSpPr/>
          <p:nvPr/>
        </p:nvSpPr>
        <p:spPr>
          <a:xfrm>
            <a:off x="4764378" y="1015754"/>
            <a:ext cx="1947319" cy="196331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826A4F-D3D5-4856-8984-DCD776CD88AC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5738039" y="1414249"/>
            <a:ext cx="0" cy="63930"/>
          </a:xfrm>
          <a:prstGeom prst="straightConnector1">
            <a:avLst/>
          </a:prstGeom>
          <a:noFill/>
          <a:ln w="6350" cap="flat" cmpd="sng" algn="ctr">
            <a:solidFill>
              <a:srgbClr val="BE1D1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864836-569B-4796-95DD-BAEC54D2FE6D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5738039" y="2156868"/>
            <a:ext cx="0" cy="79903"/>
          </a:xfrm>
          <a:prstGeom prst="straightConnector1">
            <a:avLst/>
          </a:prstGeom>
          <a:noFill/>
          <a:ln w="6350" cap="flat" cmpd="sng" algn="ctr">
            <a:solidFill>
              <a:srgbClr val="BE1D1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929CDF-468B-4A40-8D09-39D397E326BD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5738039" y="2532610"/>
            <a:ext cx="0" cy="103861"/>
          </a:xfrm>
          <a:prstGeom prst="straightConnector1">
            <a:avLst/>
          </a:prstGeom>
          <a:noFill/>
          <a:ln w="6350" cap="flat" cmpd="sng" algn="ctr">
            <a:solidFill>
              <a:srgbClr val="BE1D1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A44833-6C9B-4B2B-9222-1D89755EEE26}"/>
              </a:ext>
            </a:extLst>
          </p:cNvPr>
          <p:cNvSpPr txBox="1"/>
          <p:nvPr/>
        </p:nvSpPr>
        <p:spPr>
          <a:xfrm>
            <a:off x="2646998" y="2410624"/>
            <a:ext cx="1630392" cy="261610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Cryomodule 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A26FF-EEDF-421A-B265-20E10450D6B9}"/>
              </a:ext>
            </a:extLst>
          </p:cNvPr>
          <p:cNvSpPr txBox="1"/>
          <p:nvPr/>
        </p:nvSpPr>
        <p:spPr>
          <a:xfrm>
            <a:off x="683471" y="2410624"/>
            <a:ext cx="1476539" cy="261610"/>
          </a:xfrm>
          <a:prstGeom prst="rect">
            <a:avLst/>
          </a:prstGeom>
          <a:solidFill>
            <a:srgbClr val="EAEAEA">
              <a:lumMod val="50000"/>
            </a:srgbClr>
          </a:solidFill>
          <a:ln w="63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Cryomodule Shipping</a:t>
            </a:r>
          </a:p>
        </p:txBody>
      </p:sp>
      <p:sp>
        <p:nvSpPr>
          <p:cNvPr id="19" name="Right Arrow 24">
            <a:extLst>
              <a:ext uri="{FF2B5EF4-FFF2-40B4-BE49-F238E27FC236}">
                <a16:creationId xmlns:a16="http://schemas.microsoft.com/office/drawing/2014/main" id="{2921CDBD-8374-4B12-A015-AE431AD840FC}"/>
              </a:ext>
            </a:extLst>
          </p:cNvPr>
          <p:cNvSpPr/>
          <p:nvPr/>
        </p:nvSpPr>
        <p:spPr>
          <a:xfrm>
            <a:off x="1909075" y="1320027"/>
            <a:ext cx="205956" cy="284465"/>
          </a:xfrm>
          <a:prstGeom prst="rightArrow">
            <a:avLst/>
          </a:prstGeom>
          <a:solidFill>
            <a:srgbClr val="F46914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ight Arrow 25">
            <a:extLst>
              <a:ext uri="{FF2B5EF4-FFF2-40B4-BE49-F238E27FC236}">
                <a16:creationId xmlns:a16="http://schemas.microsoft.com/office/drawing/2014/main" id="{91CFCF5B-58F2-4A34-90EE-F2E72886B111}"/>
              </a:ext>
            </a:extLst>
          </p:cNvPr>
          <p:cNvSpPr/>
          <p:nvPr/>
        </p:nvSpPr>
        <p:spPr>
          <a:xfrm>
            <a:off x="4510321" y="1320027"/>
            <a:ext cx="205956" cy="284465"/>
          </a:xfrm>
          <a:prstGeom prst="rightArrow">
            <a:avLst/>
          </a:prstGeom>
          <a:solidFill>
            <a:srgbClr val="F46914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ight Arrow 26">
            <a:extLst>
              <a:ext uri="{FF2B5EF4-FFF2-40B4-BE49-F238E27FC236}">
                <a16:creationId xmlns:a16="http://schemas.microsoft.com/office/drawing/2014/main" id="{758D6DDA-5A48-48DC-93F1-B0ACB54F4FF1}"/>
              </a:ext>
            </a:extLst>
          </p:cNvPr>
          <p:cNvSpPr/>
          <p:nvPr/>
        </p:nvSpPr>
        <p:spPr>
          <a:xfrm flipH="1" flipV="1">
            <a:off x="4370258" y="2411611"/>
            <a:ext cx="242753" cy="260623"/>
          </a:xfrm>
          <a:prstGeom prst="rightArrow">
            <a:avLst/>
          </a:prstGeom>
          <a:solidFill>
            <a:srgbClr val="F46914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ight Arrow 27">
            <a:extLst>
              <a:ext uri="{FF2B5EF4-FFF2-40B4-BE49-F238E27FC236}">
                <a16:creationId xmlns:a16="http://schemas.microsoft.com/office/drawing/2014/main" id="{6A5C44E8-62C0-44C5-B57A-E5C6016F7793}"/>
              </a:ext>
            </a:extLst>
          </p:cNvPr>
          <p:cNvSpPr/>
          <p:nvPr/>
        </p:nvSpPr>
        <p:spPr>
          <a:xfrm flipH="1" flipV="1">
            <a:off x="2252878" y="2411611"/>
            <a:ext cx="242753" cy="260623"/>
          </a:xfrm>
          <a:prstGeom prst="rightArrow">
            <a:avLst/>
          </a:prstGeom>
          <a:solidFill>
            <a:srgbClr val="F46914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Content Placeholder 5" descr="File:Checkmark.svg - Wikimedia Commons">
            <a:extLst>
              <a:ext uri="{FF2B5EF4-FFF2-40B4-BE49-F238E27FC236}">
                <a16:creationId xmlns:a16="http://schemas.microsoft.com/office/drawing/2014/main" id="{BB7D1292-06CF-4449-AFB0-90526DD8B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44" y="1264615"/>
            <a:ext cx="444697" cy="395287"/>
          </a:xfrm>
        </p:spPr>
      </p:pic>
      <p:pic>
        <p:nvPicPr>
          <p:cNvPr id="24" name="Content Placeholder 5" descr="File:Checkmark.svg - Wikimedia Commons">
            <a:extLst>
              <a:ext uri="{FF2B5EF4-FFF2-40B4-BE49-F238E27FC236}">
                <a16:creationId xmlns:a16="http://schemas.microsoft.com/office/drawing/2014/main" id="{90152E9C-F24F-4A88-AEEE-461C8197B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9481" y="1142471"/>
            <a:ext cx="44469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ontent Placeholder 5" descr="File:Checkmark.svg - Wikimedia Commons">
            <a:extLst>
              <a:ext uri="{FF2B5EF4-FFF2-40B4-BE49-F238E27FC236}">
                <a16:creationId xmlns:a16="http://schemas.microsoft.com/office/drawing/2014/main" id="{A66796EC-405E-4941-95FC-FD9213110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9480" y="1545816"/>
            <a:ext cx="44469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649134-DC2F-4428-93D9-157C21DE82DE}"/>
              </a:ext>
            </a:extLst>
          </p:cNvPr>
          <p:cNvSpPr txBox="1"/>
          <p:nvPr/>
        </p:nvSpPr>
        <p:spPr>
          <a:xfrm>
            <a:off x="7443486" y="847438"/>
            <a:ext cx="448292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PFMEA Methodology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Facilitated by JLab Performance Assurance.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Work Center Leads and technicians provide input based on traveler steps and experience.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RPN calculated. Focus is on scores &gt;100.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Current Status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27 Failure Modes with an RPN &gt;100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21 Recommended Actions identified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Changes made to work control documents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Content Placeholder 5" descr="File:Checkmark.svg - Wikimedia Commons">
            <a:extLst>
              <a:ext uri="{FF2B5EF4-FFF2-40B4-BE49-F238E27FC236}">
                <a16:creationId xmlns:a16="http://schemas.microsoft.com/office/drawing/2014/main" id="{AFB1B516-2F97-40E3-9283-B2636CFD8B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0576" y="1002990"/>
            <a:ext cx="44469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ontent Placeholder 5" descr="File:Checkmark.svg - Wikimedia Commons">
            <a:extLst>
              <a:ext uri="{FF2B5EF4-FFF2-40B4-BE49-F238E27FC236}">
                <a16:creationId xmlns:a16="http://schemas.microsoft.com/office/drawing/2014/main" id="{195ECF2B-4976-476B-8DB0-23B15B570B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0575" y="1583802"/>
            <a:ext cx="44469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0979559-A90D-442C-870F-EE081827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33471"/>
              </p:ext>
            </p:extLst>
          </p:nvPr>
        </p:nvGraphicFramePr>
        <p:xfrm>
          <a:off x="429767" y="3765227"/>
          <a:ext cx="11453687" cy="2468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30776">
                  <a:extLst>
                    <a:ext uri="{9D8B030D-6E8A-4147-A177-3AD203B41FA5}">
                      <a16:colId xmlns:a16="http://schemas.microsoft.com/office/drawing/2014/main" val="2245092820"/>
                    </a:ext>
                  </a:extLst>
                </a:gridCol>
                <a:gridCol w="1760493">
                  <a:extLst>
                    <a:ext uri="{9D8B030D-6E8A-4147-A177-3AD203B41FA5}">
                      <a16:colId xmlns:a16="http://schemas.microsoft.com/office/drawing/2014/main" val="1688537174"/>
                    </a:ext>
                  </a:extLst>
                </a:gridCol>
                <a:gridCol w="1854925">
                  <a:extLst>
                    <a:ext uri="{9D8B030D-6E8A-4147-A177-3AD203B41FA5}">
                      <a16:colId xmlns:a16="http://schemas.microsoft.com/office/drawing/2014/main" val="3810895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080478328"/>
                    </a:ext>
                  </a:extLst>
                </a:gridCol>
                <a:gridCol w="1759132">
                  <a:extLst>
                    <a:ext uri="{9D8B030D-6E8A-4147-A177-3AD203B41FA5}">
                      <a16:colId xmlns:a16="http://schemas.microsoft.com/office/drawing/2014/main" val="3530335586"/>
                    </a:ext>
                  </a:extLst>
                </a:gridCol>
                <a:gridCol w="339634">
                  <a:extLst>
                    <a:ext uri="{9D8B030D-6E8A-4147-A177-3AD203B41FA5}">
                      <a16:colId xmlns:a16="http://schemas.microsoft.com/office/drawing/2014/main" val="2367467211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1513911265"/>
                    </a:ext>
                  </a:extLst>
                </a:gridCol>
                <a:gridCol w="252548">
                  <a:extLst>
                    <a:ext uri="{9D8B030D-6E8A-4147-A177-3AD203B41FA5}">
                      <a16:colId xmlns:a16="http://schemas.microsoft.com/office/drawing/2014/main" val="883726126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5804841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797589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Failure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Effects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Causal Mechanism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Process Control(s)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Action</a:t>
                      </a: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34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  Travelers completed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Components not checked for NCR status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Dependent on nature of NCR, use of non-cleared part could have impacts on performance or downstream assembly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tag falls off and database not checked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Canned NCR report available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use of personnel verification that no NCRs are 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28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 FPC head and tack weld to cavity end dish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Improperly clocked head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work/issues installing piping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Drawing interpretation, not following procedures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drwg's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contained in Traveler/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Devise engineered solution (tooling)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572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 point to ensure cavity is secure (cleared only by SMEs)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Clearance step missed or disregarded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Dependent on what is wrong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Distraction, complacency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Traveler contains instructions for SME to reference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detail the traveler list (itemize)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171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Remove coupler lollipop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Inspection of cavity in prior step not conducted correctly or thoroughly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Fallen cavity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Inattention, or perhaps lack of sufficient training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Tooling has an engineered control to allow visual load release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SME to remain and witness lollipop removal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3398009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68988EA-5EB1-4215-A75D-EF85091C05DB}"/>
              </a:ext>
            </a:extLst>
          </p:cNvPr>
          <p:cNvSpPr txBox="1"/>
          <p:nvPr/>
        </p:nvSpPr>
        <p:spPr>
          <a:xfrm>
            <a:off x="392405" y="3478995"/>
            <a:ext cx="215627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Cavity Helium Tanking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3A5FC81-A461-4B01-BADB-3FD5DAAA2A50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535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1274</Words>
  <Application>Microsoft Office PowerPoint</Application>
  <PresentationFormat>Widescreen</PresentationFormat>
  <Paragraphs>282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Century Gothic</vt:lpstr>
      <vt:lpstr>Lucida Sans</vt:lpstr>
      <vt:lpstr>Times New Roman</vt:lpstr>
      <vt:lpstr>Wingdings</vt:lpstr>
      <vt:lpstr>ORNL</vt:lpstr>
      <vt:lpstr>PowerPoint Presentation</vt:lpstr>
      <vt:lpstr>Outline</vt:lpstr>
      <vt:lpstr>Scope – P.2.3 Cryomodules Integration</vt:lpstr>
      <vt:lpstr>Work Breakdown Structure</vt:lpstr>
      <vt:lpstr>Organization @ Jefferson Lab – SNS PPU Project Team</vt:lpstr>
      <vt:lpstr>Jefferson Lab Quality Assurance</vt:lpstr>
      <vt:lpstr>Jefferson Lab Quality Assurance</vt:lpstr>
      <vt:lpstr>SNS PPU and JLAB QA Interface</vt:lpstr>
      <vt:lpstr>Lessons Learned vs Lessons Applied</vt:lpstr>
      <vt:lpstr>Jefferson Lab’s Data-Driven Approach</vt:lpstr>
      <vt:lpstr>Jefferson Lab’s Data-Driven Approach</vt:lpstr>
      <vt:lpstr>Jefferson Lab’s Data-Driven Approach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2021-09-01T16:00:45Z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