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856" r:id="rId5"/>
    <p:sldId id="304" r:id="rId6"/>
    <p:sldId id="454" r:id="rId7"/>
    <p:sldId id="556" r:id="rId8"/>
    <p:sldId id="256" r:id="rId9"/>
    <p:sldId id="557" r:id="rId10"/>
    <p:sldId id="558" r:id="rId11"/>
    <p:sldId id="559" r:id="rId12"/>
    <p:sldId id="560" r:id="rId13"/>
    <p:sldId id="561" r:id="rId14"/>
    <p:sldId id="564" r:id="rId15"/>
    <p:sldId id="563" r:id="rId16"/>
    <p:sldId id="444" r:id="rId17"/>
    <p:sldId id="446" r:id="rId18"/>
    <p:sldId id="855" r:id="rId19"/>
    <p:sldId id="857" r:id="rId20"/>
    <p:sldId id="450" r:id="rId21"/>
    <p:sldId id="481" r:id="rId22"/>
    <p:sldId id="486" r:id="rId23"/>
    <p:sldId id="849" r:id="rId24"/>
    <p:sldId id="436" r:id="rId25"/>
    <p:sldId id="445" r:id="rId26"/>
    <p:sldId id="442" r:id="rId27"/>
    <p:sldId id="565" r:id="rId28"/>
    <p:sldId id="440" r:id="rId29"/>
    <p:sldId id="562" r:id="rId30"/>
    <p:sldId id="275" r:id="rId3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BDE469-D57C-419C-9DAE-401F44D2AF1E}" v="10" dt="2021-08-31T16:13:28.4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56" autoAdjust="0"/>
    <p:restoredTop sz="95161" autoAdjust="0"/>
  </p:normalViewPr>
  <p:slideViewPr>
    <p:cSldViewPr snapToGrid="0" showGuides="1">
      <p:cViewPr varScale="1">
        <p:scale>
          <a:sx n="112" d="100"/>
          <a:sy n="112" d="100"/>
        </p:scale>
        <p:origin x="14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P.02.07 SCL Controls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73826642616095"/>
          <c:y val="9.5886900033676004E-2"/>
          <c:w val="0.79097463463511608"/>
          <c:h val="0.718277587975352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'[IPR 21 Labor Material Charts Cobra Labor vs Material By FY L1 L2 and L3 W actuals in FY21.xlsx]Sheet1 - ACWP Added L2 L3'!$Q$113</c:f>
              <c:strCache>
                <c:ptCount val="1"/>
                <c:pt idx="0">
                  <c:v>Actual Cost Oct - May FY21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L3'!$R$112:$V$112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L3'!$R$113:$V$113</c:f>
              <c:numCache>
                <c:formatCode>General</c:formatCode>
                <c:ptCount val="5"/>
                <c:pt idx="0" formatCode="_(* #,##0_);_(* \(#,##0\);_(* &quot;-&quot;??_);_(@_)">
                  <c:v>183.01863999999998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C1-4D54-940B-28C9FC6C1336}"/>
            </c:ext>
          </c:extLst>
        </c:ser>
        <c:ser>
          <c:idx val="2"/>
          <c:order val="1"/>
          <c:tx>
            <c:strRef>
              <c:f>'[IPR 21 Labor Material Charts Cobra Labor vs Material By FY L1 L2 and L3 W actuals in FY21.xlsx]Sheet1 - ACWP Added L2 L3'!$Q$114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L3'!$R$112:$V$112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L3'!$R$114:$V$114</c:f>
              <c:numCache>
                <c:formatCode>_(* #,##0_);_(* \(#,##0\);_(* "-"??_);_(@_)</c:formatCode>
                <c:ptCount val="5"/>
                <c:pt idx="0">
                  <c:v>156.7697</c:v>
                </c:pt>
                <c:pt idx="1">
                  <c:v>636.20140000000004</c:v>
                </c:pt>
                <c:pt idx="2">
                  <c:v>249.94239999999999</c:v>
                </c:pt>
                <c:pt idx="3">
                  <c:v>94.6982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C1-4D54-940B-28C9FC6C1336}"/>
            </c:ext>
          </c:extLst>
        </c:ser>
        <c:ser>
          <c:idx val="0"/>
          <c:order val="2"/>
          <c:tx>
            <c:strRef>
              <c:f>'[IPR 21 Labor Material Charts Cobra Labor vs Material By FY L1 L2 and L3 W actuals in FY21.xlsx]Sheet1 - ACWP Added L2 L3'!$Q$115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L3'!$R$112:$V$112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L3'!$R$115:$V$115</c:f>
              <c:numCache>
                <c:formatCode>_(* #,##0_);_(* \(#,##0\);_(* "-"??_);_(@_)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C1-4D54-940B-28C9FC6C13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18612264"/>
        <c:axId val="418619152"/>
      </c:barChart>
      <c:catAx>
        <c:axId val="41861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9152"/>
        <c:crosses val="autoZero"/>
        <c:auto val="1"/>
        <c:lblAlgn val="ctr"/>
        <c:lblOffset val="100"/>
        <c:noMultiLvlLbl val="0"/>
      </c:catAx>
      <c:valAx>
        <c:axId val="41861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($K)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2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9/1/2021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9/1/2021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2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1B7471-03C5-4A24-A197-4E69EEB30F20}"/>
              </a:ext>
            </a:extLst>
          </p:cNvPr>
          <p:cNvSpPr txBox="1"/>
          <p:nvPr userDrawn="1"/>
        </p:nvSpPr>
        <p:spPr>
          <a:xfrm>
            <a:off x="9940682" y="6338006"/>
            <a:ext cx="1616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91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33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4" Type="http://schemas.openxmlformats.org/officeDocument/2006/relationships/image" Target="../media/image55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43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109215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7472" y="3519890"/>
            <a:ext cx="5983631" cy="158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Aaron Coleman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Level 4 Manager for SCL Controls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14-17,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47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2" y="1327150"/>
            <a:ext cx="603885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P.02.07 SCL Controls</a:t>
            </a:r>
          </a:p>
        </p:txBody>
      </p:sp>
    </p:spTree>
    <p:extLst>
      <p:ext uri="{BB962C8B-B14F-4D97-AF65-F5344CB8AC3E}">
        <p14:creationId xmlns:p14="http://schemas.microsoft.com/office/powerpoint/2010/main" val="1967527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D105-9D59-412B-AEA8-7C1C24AFE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Progress since CD 2/3  </a:t>
            </a:r>
            <a:r>
              <a:rPr lang="en-US" dirty="0"/>
              <a:t>Cryomodule Controls continues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829D5-D335-472A-B442-C1A1B1FC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5054387" cy="5425578"/>
          </a:xfrm>
        </p:spPr>
        <p:txBody>
          <a:bodyPr/>
          <a:lstStyle/>
          <a:p>
            <a:pPr lvl="1"/>
            <a:r>
              <a:rPr lang="en-US" dirty="0"/>
              <a:t>Installed new cryogenic temperature sensor input module in the RFTF test cave</a:t>
            </a:r>
          </a:p>
          <a:p>
            <a:pPr lvl="2"/>
            <a:r>
              <a:rPr lang="en-US" dirty="0"/>
              <a:t>This is the new design for PPU which allows us to measure </a:t>
            </a:r>
            <a:r>
              <a:rPr lang="en-US" dirty="0" err="1"/>
              <a:t>cernox</a:t>
            </a:r>
            <a:r>
              <a:rPr lang="en-US" dirty="0"/>
              <a:t> or diode temperature sensors</a:t>
            </a:r>
          </a:p>
          <a:p>
            <a:pPr lvl="2"/>
            <a:r>
              <a:rPr lang="en-US" dirty="0"/>
              <a:t>We tested one of our spare cryomodules using this enhanced control architecture</a:t>
            </a:r>
          </a:p>
          <a:p>
            <a:pPr lvl="2"/>
            <a:r>
              <a:rPr lang="en-US" dirty="0"/>
              <a:t>This will allow us to test the new PPU cryomodules in the test cave before installing them in the </a:t>
            </a:r>
            <a:r>
              <a:rPr lang="en-US" dirty="0" err="1"/>
              <a:t>Linac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9AD4FB-D705-4D3F-A3A3-BB83200DF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18150" y="1387976"/>
            <a:ext cx="3884863" cy="2913648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E730ECB8-465D-4E37-AF0F-DF67439F0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65" y="1931738"/>
            <a:ext cx="3025942" cy="40345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98B404-1812-4B36-8DDF-468FF410672A}"/>
              </a:ext>
            </a:extLst>
          </p:cNvPr>
          <p:cNvSpPr txBox="1"/>
          <p:nvPr/>
        </p:nvSpPr>
        <p:spPr>
          <a:xfrm>
            <a:off x="7042487" y="4856735"/>
            <a:ext cx="84621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Algerian" panose="04020705040A02060702" pitchFamily="82" charset="0"/>
              </a:rPr>
              <a:t>BEFORE</a:t>
            </a:r>
            <a:r>
              <a:rPr lang="en-US" sz="14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D586EC-D48B-4959-AB1B-B38607915631}"/>
              </a:ext>
            </a:extLst>
          </p:cNvPr>
          <p:cNvSpPr txBox="1"/>
          <p:nvPr/>
        </p:nvSpPr>
        <p:spPr>
          <a:xfrm>
            <a:off x="10168693" y="5966328"/>
            <a:ext cx="89634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Algerian" panose="04020705040A02060702" pitchFamily="82" charset="0"/>
              </a:rPr>
              <a:t>After</a:t>
            </a:r>
            <a:r>
              <a:rPr lang="en-US" sz="1400" dirty="0">
                <a:latin typeface="Algerian" panose="04020705040A02060702" pitchFamily="82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24E874-6DBA-4123-9F7A-D3CB9459DF0E}"/>
              </a:ext>
            </a:extLst>
          </p:cNvPr>
          <p:cNvSpPr/>
          <p:nvPr/>
        </p:nvSpPr>
        <p:spPr>
          <a:xfrm>
            <a:off x="9699611" y="107805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84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59773-5118-4B32-AE46-23CCA85A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Progress since CD 2/3  </a:t>
            </a:r>
            <a:r>
              <a:rPr lang="en-US" dirty="0"/>
              <a:t>Cryomodule Controls continues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90089-6B52-4223-9C32-942BABB5B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plan to start PLC programming for the transfer line controls located in the HEBT, programming for CM32 and CM31at the end of July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90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608-900A-EA4E-9673-97FFC3D1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69-DEE8-F248-9F28-CFAC526F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3687914"/>
          </a:xfrm>
        </p:spPr>
        <p:txBody>
          <a:bodyPr/>
          <a:lstStyle/>
          <a:p>
            <a:r>
              <a:rPr lang="en-US" dirty="0"/>
              <a:t>We recently loss the partial drafting support we had for updating red line changes</a:t>
            </a:r>
          </a:p>
          <a:p>
            <a:pPr lvl="1"/>
            <a:r>
              <a:rPr lang="en-US" dirty="0"/>
              <a:t>We will require an experienced controls centric drafter to support our efforts as field and fabrication changes are introduced</a:t>
            </a:r>
          </a:p>
          <a:p>
            <a:pPr lvl="1"/>
            <a:r>
              <a:rPr lang="en-US" dirty="0"/>
              <a:t>Controls is looking to hire a new drafter; part of this person's time will be in support of cryomodule controls</a:t>
            </a:r>
          </a:p>
          <a:p>
            <a:r>
              <a:rPr lang="en-US" dirty="0"/>
              <a:t>A recent PCR covering changes to when the cryomodule control cabinets are fabricated will have some minor schedule impact on control cabinets inspection and testing activities</a:t>
            </a: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C273AC-271F-4CD5-9F5B-116F44189171}"/>
              </a:ext>
            </a:extLst>
          </p:cNvPr>
          <p:cNvSpPr/>
          <p:nvPr/>
        </p:nvSpPr>
        <p:spPr>
          <a:xfrm>
            <a:off x="9530844" y="458009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72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72E5-F83E-4250-B4D7-35C3A2C0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0622-B772-45B5-867A-5722FC530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2233199"/>
          </a:xfrm>
        </p:spPr>
        <p:txBody>
          <a:bodyPr/>
          <a:lstStyle/>
          <a:p>
            <a:r>
              <a:rPr lang="en-US" dirty="0"/>
              <a:t>Final design for SCL controls has been completed for some time now.  We are in the procurement and acceptance testing phase within this WBS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686B64-7859-4EA1-B680-E7E73DD4EDFC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0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434C-CA54-244F-A847-41FD7200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Cryomodule controls installation plan for CM32, CM31, and transfer line devices </a:t>
            </a:r>
          </a:p>
          <a:p>
            <a:pPr lvl="1"/>
            <a:r>
              <a:rPr lang="en-US" dirty="0"/>
              <a:t>Support field wire termination for cryomodules’ field devices and transfer line devices</a:t>
            </a:r>
          </a:p>
          <a:p>
            <a:pPr lvl="1"/>
            <a:r>
              <a:rPr lang="en-US" dirty="0"/>
              <a:t>Download and configure PLC program in processor</a:t>
            </a:r>
          </a:p>
          <a:p>
            <a:pPr lvl="1"/>
            <a:r>
              <a:rPr lang="en-US" dirty="0"/>
              <a:t>Loop check new control system for first two cryomodules and transfer line</a:t>
            </a:r>
          </a:p>
          <a:p>
            <a:pPr lvl="1"/>
            <a:r>
              <a:rPr lang="en-US" dirty="0"/>
              <a:t>Download and configure EPICS configuration in IOC processor </a:t>
            </a:r>
          </a:p>
          <a:p>
            <a:pPr lvl="1"/>
            <a:r>
              <a:rPr lang="en-US" dirty="0"/>
              <a:t>Perform integration test between field devices and HMI screens</a:t>
            </a:r>
          </a:p>
          <a:p>
            <a:pPr lvl="1"/>
            <a:endParaRPr lang="en-US" dirty="0"/>
          </a:p>
          <a:p>
            <a:pPr marL="398463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B7AEC9-C36D-478A-A192-91706F6F805D}"/>
              </a:ext>
            </a:extLst>
          </p:cNvPr>
          <p:cNvSpPr/>
          <p:nvPr/>
        </p:nvSpPr>
        <p:spPr>
          <a:xfrm>
            <a:off x="9715328" y="4880026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05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DE87-2CA6-4D10-BB0F-4AF2FF6E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Changes since CD 2/3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F07B516-E23D-41A7-B72D-E43EAF0B1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75" y="3321775"/>
            <a:ext cx="11430000" cy="60656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D2167F-6AD1-4275-8FB7-5AF36A18E48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63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7763-1C42-44D1-AAB5-0F0E37FFF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at Complete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F0F66-8470-4078-9B95-3EE6803D1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471149"/>
            <a:ext cx="9601200" cy="1880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43D8EC-7D4D-4CDF-9457-710EB771A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795" y="358680"/>
            <a:ext cx="17862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53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7CBF9-D93D-4A7B-ADF6-041920F9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 May 2021 Status Summary Schedule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EE3295-0DF7-4B7B-8E6B-0DAA8B343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2837" y="947738"/>
            <a:ext cx="7679676" cy="53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82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02395C-984A-401B-A8EC-7EBE630B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 by FY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28BDC-9F46-41CA-9D14-03580CA7CD16}"/>
              </a:ext>
            </a:extLst>
          </p:cNvPr>
          <p:cNvSpPr txBox="1"/>
          <p:nvPr/>
        </p:nvSpPr>
        <p:spPr>
          <a:xfrm>
            <a:off x="3203608" y="6044183"/>
            <a:ext cx="568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Our labor profile will be greatest during FY22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694FD3-F400-47C8-A916-907A78D7598F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4,5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F0C52B74-EA3A-4DC3-B2BF-0C67D6BF04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3081305"/>
              </p:ext>
            </p:extLst>
          </p:nvPr>
        </p:nvGraphicFramePr>
        <p:xfrm>
          <a:off x="750759" y="1021159"/>
          <a:ext cx="10788015" cy="493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5144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726B3F-A7CE-4FDB-A882-7C934B40E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824" y="1404952"/>
            <a:ext cx="8864352" cy="4048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29E4B3-5528-4CBC-829D-45E1F6347B04}"/>
              </a:ext>
            </a:extLst>
          </p:cNvPr>
          <p:cNvSpPr txBox="1"/>
          <p:nvPr/>
        </p:nvSpPr>
        <p:spPr>
          <a:xfrm>
            <a:off x="3725778" y="5670884"/>
            <a:ext cx="579521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FY22 majority of efforts: 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Control cabinets installation support and software programming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8D4941-5340-41F4-870F-F92E7BFE7560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4,5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71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Scope</a:t>
            </a:r>
          </a:p>
          <a:p>
            <a:r>
              <a:rPr lang="en-US" sz="2400" dirty="0"/>
              <a:t>Organization</a:t>
            </a:r>
          </a:p>
          <a:p>
            <a:r>
              <a:rPr lang="en-US" sz="2400" dirty="0"/>
              <a:t>Progress since CD 2/3 review</a:t>
            </a:r>
          </a:p>
          <a:p>
            <a:r>
              <a:rPr lang="en-US" sz="2400" dirty="0"/>
              <a:t>Challenges</a:t>
            </a:r>
          </a:p>
          <a:p>
            <a:r>
              <a:rPr lang="en-US" sz="2400" dirty="0"/>
              <a:t>Final design status</a:t>
            </a:r>
          </a:p>
          <a:p>
            <a:r>
              <a:rPr lang="en-US" sz="2400" dirty="0"/>
              <a:t>Installation plans</a:t>
            </a:r>
          </a:p>
          <a:p>
            <a:r>
              <a:rPr lang="en-US" sz="2400" dirty="0"/>
              <a:t>Cost and schedule</a:t>
            </a:r>
          </a:p>
          <a:p>
            <a:r>
              <a:rPr lang="en-US" sz="2400" dirty="0"/>
              <a:t>Labor profile</a:t>
            </a:r>
          </a:p>
          <a:p>
            <a:r>
              <a:rPr lang="en-US" sz="2400" dirty="0"/>
              <a:t>Risk register</a:t>
            </a:r>
          </a:p>
          <a:p>
            <a:r>
              <a:rPr lang="en-US" sz="2400" dirty="0"/>
              <a:t>Responses to recommendations</a:t>
            </a:r>
          </a:p>
          <a:p>
            <a:r>
              <a:rPr lang="en-US" sz="2400" dirty="0"/>
              <a:t>ESH&amp;Q and COVID-19 impacts</a:t>
            </a:r>
          </a:p>
          <a:p>
            <a:r>
              <a:rPr lang="en-US" sz="2400" dirty="0"/>
              <a:t>12-month look-ahead</a:t>
            </a:r>
          </a:p>
          <a:p>
            <a:r>
              <a:rPr lang="en-US" sz="24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2678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9D71B2-A233-48E4-AFA1-AA37F2C8A3D8}"/>
              </a:ext>
            </a:extLst>
          </p:cNvPr>
          <p:cNvSpPr txBox="1">
            <a:spLocks/>
          </p:cNvSpPr>
          <p:nvPr/>
        </p:nvSpPr>
        <p:spPr>
          <a:xfrm>
            <a:off x="600455" y="1103376"/>
            <a:ext cx="11430000" cy="5358384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 active risks identified</a:t>
            </a:r>
          </a:p>
          <a:p>
            <a:pPr lvl="1"/>
            <a:r>
              <a:rPr lang="en-US" dirty="0"/>
              <a:t>One retired</a:t>
            </a:r>
          </a:p>
          <a:p>
            <a:r>
              <a:rPr lang="en-US" dirty="0"/>
              <a:t>High Risks</a:t>
            </a:r>
          </a:p>
          <a:p>
            <a:pPr lvl="1"/>
            <a:r>
              <a:rPr lang="en-US" dirty="0"/>
              <a:t>No high risks identified</a:t>
            </a:r>
          </a:p>
          <a:p>
            <a:r>
              <a:rPr lang="en-US" dirty="0"/>
              <a:t>Key risk categories analyzed</a:t>
            </a:r>
          </a:p>
          <a:p>
            <a:pPr lvl="1"/>
            <a:r>
              <a:rPr lang="en-US" dirty="0"/>
              <a:t>Software requirements</a:t>
            </a:r>
          </a:p>
          <a:p>
            <a:r>
              <a:rPr lang="en-US" dirty="0"/>
              <a:t>Risks are reviewed on a regular basis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52E14D-8BFA-4462-AA82-A89979F5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>
            <a:normAutofit/>
          </a:bodyPr>
          <a:lstStyle/>
          <a:p>
            <a:r>
              <a:rPr lang="en-US" dirty="0"/>
              <a:t>P.02.07 SCL Controls Risk Register</a:t>
            </a:r>
          </a:p>
        </p:txBody>
      </p:sp>
    </p:spTree>
    <p:extLst>
      <p:ext uri="{BB962C8B-B14F-4D97-AF65-F5344CB8AC3E}">
        <p14:creationId xmlns:p14="http://schemas.microsoft.com/office/powerpoint/2010/main" val="2875015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1680438"/>
          </a:xfrm>
        </p:spPr>
        <p:txBody>
          <a:bodyPr/>
          <a:lstStyle/>
          <a:p>
            <a:r>
              <a:rPr lang="en-US" dirty="0"/>
              <a:t>There were no recommendations from the CD 2/3 review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DEE218-F3C2-4837-B203-468A56F458B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13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 and COVID-19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3509238"/>
          </a:xfrm>
        </p:spPr>
        <p:txBody>
          <a:bodyPr/>
          <a:lstStyle/>
          <a:p>
            <a:r>
              <a:rPr lang="en-US" dirty="0"/>
              <a:t>We currently have not experienced any significant ESH&amp;Q considerations or impacts in our scope of work</a:t>
            </a:r>
          </a:p>
          <a:p>
            <a:r>
              <a:rPr lang="en-US" dirty="0"/>
              <a:t>COVID-19 impacts in our scope</a:t>
            </a:r>
          </a:p>
          <a:p>
            <a:pPr lvl="1"/>
            <a:r>
              <a:rPr lang="en-US" dirty="0"/>
              <a:t>Control cabinet fabricator has been able to continue working during the pandemic</a:t>
            </a:r>
          </a:p>
          <a:p>
            <a:pPr lvl="1"/>
            <a:r>
              <a:rPr lang="en-US" dirty="0"/>
              <a:t>Some of our cabinet devices/components have longer than usual delivery times; however; this has not stopped the fabricator’s progress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5CC0DF-C7E2-4CBB-B2F4-2AB3328E6374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12-Month Look-Ahead as of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P.2.7.2 Linac Beamline Vacuum Controls</a:t>
            </a:r>
          </a:p>
          <a:p>
            <a:pPr lvl="1"/>
            <a:r>
              <a:rPr lang="en-US" dirty="0"/>
              <a:t>Complete EPICS screens and vertical test with rack hardware in lab</a:t>
            </a:r>
          </a:p>
          <a:p>
            <a:pPr lvl="1"/>
            <a:r>
              <a:rPr lang="en-US" dirty="0"/>
              <a:t>Install rack in klystron gallery</a:t>
            </a:r>
          </a:p>
          <a:p>
            <a:pPr lvl="1"/>
            <a:r>
              <a:rPr lang="en-US" dirty="0"/>
              <a:t>Connect vacuum cabling for CM31, 32, and HEDP</a:t>
            </a:r>
          </a:p>
          <a:p>
            <a:pPr lvl="1"/>
            <a:r>
              <a:rPr lang="sv-SE" dirty="0"/>
              <a:t>Commission vacuum system minus CM31, 32</a:t>
            </a:r>
          </a:p>
          <a:p>
            <a:r>
              <a:rPr lang="en-US" dirty="0"/>
              <a:t>P.2.7.3 Linac Insulating Vacuum Controls</a:t>
            </a:r>
          </a:p>
          <a:p>
            <a:pPr lvl="1"/>
            <a:r>
              <a:rPr lang="en-US" dirty="0"/>
              <a:t>Complete EPICS screens and vertical test with rack hardware in lab</a:t>
            </a:r>
          </a:p>
          <a:p>
            <a:pPr lvl="1"/>
            <a:r>
              <a:rPr lang="en-US" dirty="0"/>
              <a:t>Install both racks in klystron gallery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AE274-447F-4308-AF59-79D818774CE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53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12-Month Look-Ahead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4250494"/>
          </a:xfrm>
        </p:spPr>
        <p:txBody>
          <a:bodyPr/>
          <a:lstStyle/>
          <a:p>
            <a:r>
              <a:rPr lang="en-US" dirty="0"/>
              <a:t>Cryomodule Controls look-ahead</a:t>
            </a:r>
          </a:p>
          <a:p>
            <a:pPr lvl="1"/>
            <a:r>
              <a:rPr lang="en-US" dirty="0"/>
              <a:t>Procure four control cabinets for phase 1 installation</a:t>
            </a:r>
          </a:p>
          <a:p>
            <a:pPr lvl="1"/>
            <a:r>
              <a:rPr lang="en-US" dirty="0"/>
              <a:t>Start and complete PLC programming for first two cryomodules</a:t>
            </a:r>
          </a:p>
          <a:p>
            <a:pPr lvl="1"/>
            <a:r>
              <a:rPr lang="en-US" dirty="0"/>
              <a:t>Start and complete EPICS programming for first two cryomodules</a:t>
            </a:r>
          </a:p>
          <a:p>
            <a:pPr lvl="1"/>
            <a:r>
              <a:rPr lang="en-US" dirty="0"/>
              <a:t>Fabricate adapter boxes for first two cryomodules</a:t>
            </a:r>
          </a:p>
          <a:p>
            <a:pPr lvl="1"/>
            <a:r>
              <a:rPr lang="en-US" dirty="0"/>
              <a:t>Commission new control system for first two cryomodules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AE274-447F-4308-AF59-79D818774CE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78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Beamline vacuum and insulating vacuum control cabinets have been procured and being tested</a:t>
            </a:r>
          </a:p>
          <a:p>
            <a:r>
              <a:rPr lang="en-US" dirty="0"/>
              <a:t>Four of the cryomodule control cabinets have been ordered.</a:t>
            </a:r>
          </a:p>
          <a:p>
            <a:r>
              <a:rPr lang="en-US" dirty="0"/>
              <a:t>Upgraded RFTF test cave control system. Now we are able to read the PPU cryomodule temperature sensor types</a:t>
            </a:r>
          </a:p>
          <a:p>
            <a:r>
              <a:rPr lang="en-US" dirty="0"/>
              <a:t> Cost and schedule are in line with project completion dates</a:t>
            </a:r>
          </a:p>
          <a:p>
            <a:r>
              <a:rPr lang="en-US" dirty="0"/>
              <a:t>We have the heaviest labor effort during FY22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47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53C99-B4FF-4306-9D9C-390E1910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Material if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2FBB4-907F-4752-8A02-A802515D8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555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8DD3-7C91-41AD-AD8F-5A5320674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Equipment layout drawing for reference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C6398-70CB-4E9B-AE69-ACE008F07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36" y="1712976"/>
            <a:ext cx="11105727" cy="387170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3E384B-6512-4207-AF8F-BD5A15A28829}"/>
              </a:ext>
            </a:extLst>
          </p:cNvPr>
          <p:cNvSpPr/>
          <p:nvPr/>
        </p:nvSpPr>
        <p:spPr>
          <a:xfrm>
            <a:off x="6684136" y="4507607"/>
            <a:ext cx="240406" cy="41212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8D788C-2912-49FF-8BF9-270F412A7267}"/>
              </a:ext>
            </a:extLst>
          </p:cNvPr>
          <p:cNvSpPr/>
          <p:nvPr/>
        </p:nvSpPr>
        <p:spPr>
          <a:xfrm>
            <a:off x="6156101" y="3623256"/>
            <a:ext cx="433589" cy="31767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B9C523-75C0-4893-8C6A-2B67361E6EB3}"/>
              </a:ext>
            </a:extLst>
          </p:cNvPr>
          <p:cNvSpPr/>
          <p:nvPr/>
        </p:nvSpPr>
        <p:spPr>
          <a:xfrm>
            <a:off x="767055" y="4658673"/>
            <a:ext cx="208015" cy="41212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C7A1E9-4C55-470B-B2F3-E8DB45044148}"/>
              </a:ext>
            </a:extLst>
          </p:cNvPr>
          <p:cNvSpPr/>
          <p:nvPr/>
        </p:nvSpPr>
        <p:spPr>
          <a:xfrm>
            <a:off x="572042" y="3623256"/>
            <a:ext cx="433589" cy="35503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08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49DD87-02EC-864C-997E-DD26F506D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8" b="10044"/>
          <a:stretch/>
        </p:blipFill>
        <p:spPr bwMode="auto">
          <a:xfrm>
            <a:off x="6434232" y="2804839"/>
            <a:ext cx="5594351" cy="286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Scope - Controls Integration for new PPU SCL devices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30D088-D76B-794E-912E-A48C47D15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454" y="2608395"/>
            <a:ext cx="1650821" cy="100956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FF44EA-FD2A-490A-BA58-FA0BAD1ABAB1}"/>
              </a:ext>
            </a:extLst>
          </p:cNvPr>
          <p:cNvSpPr/>
          <p:nvPr/>
        </p:nvSpPr>
        <p:spPr>
          <a:xfrm>
            <a:off x="10343631" y="84745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851" y="811404"/>
            <a:ext cx="7204771" cy="560020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600" dirty="0"/>
              <a:t>P.2.7 SCL Controls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600" dirty="0"/>
              <a:t>P.2.7.2 Linac Beamline Vacuum Controls</a:t>
            </a:r>
          </a:p>
          <a:p>
            <a:pPr lvl="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200" dirty="0"/>
              <a:t>Replication of existing Programmable Logic Controller (PLC)/Input Output Controller (IOC) based controls</a:t>
            </a:r>
          </a:p>
          <a:p>
            <a:pPr lvl="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200" dirty="0"/>
              <a:t>Interfaces to Low Level RF (LLRF) and Machine Protection System (MPS)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600" dirty="0"/>
              <a:t>P.2.7.3 Linac Insulating Vacuum Controls</a:t>
            </a:r>
          </a:p>
          <a:p>
            <a:pPr lvl="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200" dirty="0"/>
              <a:t>Replication of existing PLC/IOC based controls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600" dirty="0"/>
              <a:t>P.2.7.4 Cryomodule Controls</a:t>
            </a:r>
          </a:p>
          <a:p>
            <a:pPr lvl="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200" dirty="0"/>
              <a:t>Replication of existing cryomodule controls with adjustments for obsolescence</a:t>
            </a:r>
            <a:endParaRPr lang="en-US" sz="3000" dirty="0"/>
          </a:p>
          <a:p>
            <a:pPr marL="742950" lvl="2" indent="0">
              <a:spcAft>
                <a:spcPts val="400"/>
              </a:spcAft>
              <a:buNone/>
            </a:pPr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1FBF2C-5793-EA4E-A6EB-53E4AE70619A}"/>
              </a:ext>
            </a:extLst>
          </p:cNvPr>
          <p:cNvSpPr txBox="1"/>
          <p:nvPr/>
        </p:nvSpPr>
        <p:spPr>
          <a:xfrm>
            <a:off x="8222788" y="5667181"/>
            <a:ext cx="351933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Cryomodule Controls Layout</a:t>
            </a:r>
          </a:p>
        </p:txBody>
      </p:sp>
    </p:spTree>
    <p:extLst>
      <p:ext uri="{BB962C8B-B14F-4D97-AF65-F5344CB8AC3E}">
        <p14:creationId xmlns:p14="http://schemas.microsoft.com/office/powerpoint/2010/main" val="2387419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8610538" cy="539496"/>
          </a:xfrm>
        </p:spPr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305" y="929655"/>
            <a:ext cx="6247111" cy="5027802"/>
          </a:xfrm>
        </p:spPr>
        <p:txBody>
          <a:bodyPr/>
          <a:lstStyle/>
          <a:p>
            <a:pPr marL="0" indent="0">
              <a:spcAft>
                <a:spcPts val="400"/>
              </a:spcAft>
              <a:buNone/>
            </a:pPr>
            <a:r>
              <a:rPr lang="en-US" dirty="0"/>
              <a:t>SCL Controls scope outside of 2.7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en-US" sz="2600" dirty="0"/>
              <a:t>P.2.4 Cryogenics System Testing and Development</a:t>
            </a:r>
          </a:p>
          <a:p>
            <a:pPr lvl="1">
              <a:spcAft>
                <a:spcPts val="400"/>
              </a:spcAft>
            </a:pPr>
            <a:r>
              <a:rPr lang="en-US" sz="2600" dirty="0"/>
              <a:t>P.2.4.3 Cryogenics System Testing and Development</a:t>
            </a:r>
          </a:p>
          <a:p>
            <a:pPr lvl="2">
              <a:spcAft>
                <a:spcPts val="400"/>
              </a:spcAft>
            </a:pPr>
            <a:r>
              <a:rPr lang="en-US" sz="2400" dirty="0"/>
              <a:t>Modify controls sequences which automate system functions such as pump downs, heater management</a:t>
            </a:r>
          </a:p>
          <a:p>
            <a:pPr lvl="2">
              <a:spcAft>
                <a:spcPts val="400"/>
              </a:spcAft>
            </a:pPr>
            <a:r>
              <a:rPr lang="en-US" sz="2400" dirty="0"/>
              <a:t>Sequences will be updated to match the total number of installed cryomodules following each installation period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EB63B9-6F19-4442-A1B6-8BEF561D4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417" y="417843"/>
            <a:ext cx="3094472" cy="4186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9B232A-1E35-634A-94A3-E7F2BB54F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190" y="3900535"/>
            <a:ext cx="3715856" cy="2082419"/>
          </a:xfrm>
          <a:prstGeom prst="rect">
            <a:avLst/>
          </a:prstGeom>
        </p:spPr>
      </p:pic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16E893FF-C6A1-9140-B430-3B0E1A258F0D}"/>
              </a:ext>
            </a:extLst>
          </p:cNvPr>
          <p:cNvSpPr/>
          <p:nvPr/>
        </p:nvSpPr>
        <p:spPr>
          <a:xfrm>
            <a:off x="10205530" y="123700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B1-4 DeGraff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4B8288-724B-415E-8DA3-0BDE65A279E9}"/>
              </a:ext>
            </a:extLst>
          </p:cNvPr>
          <p:cNvSpPr/>
          <p:nvPr/>
        </p:nvSpPr>
        <p:spPr>
          <a:xfrm>
            <a:off x="10205530" y="46212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35033F-7D36-C848-8EF0-D7D9818AC52A}"/>
              </a:ext>
            </a:extLst>
          </p:cNvPr>
          <p:cNvSpPr txBox="1"/>
          <p:nvPr/>
        </p:nvSpPr>
        <p:spPr>
          <a:xfrm>
            <a:off x="6727006" y="6084660"/>
            <a:ext cx="419037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Cryogenic Controls Sequence Interface </a:t>
            </a:r>
          </a:p>
        </p:txBody>
      </p:sp>
    </p:spTree>
    <p:extLst>
      <p:ext uri="{BB962C8B-B14F-4D97-AF65-F5344CB8AC3E}">
        <p14:creationId xmlns:p14="http://schemas.microsoft.com/office/powerpoint/2010/main" val="153732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76"/>
          <p:cNvSpPr/>
          <p:nvPr/>
        </p:nvSpPr>
        <p:spPr>
          <a:xfrm>
            <a:off x="1669904" y="12149"/>
            <a:ext cx="815394" cy="121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Title 1">
            <a:extLst>
              <a:ext uri="{FF2B5EF4-FFF2-40B4-BE49-F238E27FC236}">
                <a16:creationId xmlns:a16="http://schemas.microsoft.com/office/drawing/2014/main" id="{E84D7EB6-97D9-9340-80CB-EAC0F7564BA5}"/>
              </a:ext>
            </a:extLst>
          </p:cNvPr>
          <p:cNvSpPr txBox="1">
            <a:spLocks/>
          </p:cNvSpPr>
          <p:nvPr/>
        </p:nvSpPr>
        <p:spPr>
          <a:xfrm>
            <a:off x="429767" y="274320"/>
            <a:ext cx="11430000" cy="53949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/>
              <a:t>Work Breakdown Structure</a:t>
            </a:r>
            <a:endParaRPr lang="en-US" dirty="0"/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A03348B8-7966-C14C-AF8A-C40D79F9BAEA}"/>
              </a:ext>
            </a:extLst>
          </p:cNvPr>
          <p:cNvSpPr/>
          <p:nvPr/>
        </p:nvSpPr>
        <p:spPr>
          <a:xfrm>
            <a:off x="8566986" y="1885943"/>
            <a:ext cx="1271588" cy="3543307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D306E2FC-6863-4E23-939A-E3F4AFFE4728}"/>
              </a:ext>
            </a:extLst>
          </p:cNvPr>
          <p:cNvGrpSpPr/>
          <p:nvPr/>
        </p:nvGrpSpPr>
        <p:grpSpPr>
          <a:xfrm>
            <a:off x="2372261" y="890907"/>
            <a:ext cx="7218637" cy="5278035"/>
            <a:chOff x="1542079" y="890907"/>
            <a:chExt cx="7218637" cy="5278035"/>
          </a:xfrm>
        </p:grpSpPr>
        <p:grpSp>
          <p:nvGrpSpPr>
            <p:cNvPr id="312" name="object 2">
              <a:extLst>
                <a:ext uri="{FF2B5EF4-FFF2-40B4-BE49-F238E27FC236}">
                  <a16:creationId xmlns:a16="http://schemas.microsoft.com/office/drawing/2014/main" id="{A4764BF5-4CDB-4B8E-AA9F-A5338F9B76C2}"/>
                </a:ext>
              </a:extLst>
            </p:cNvPr>
            <p:cNvGrpSpPr/>
            <p:nvPr/>
          </p:nvGrpSpPr>
          <p:grpSpPr>
            <a:xfrm>
              <a:off x="4226949" y="890907"/>
              <a:ext cx="1852295" cy="758190"/>
              <a:chOff x="4226949" y="890907"/>
              <a:chExt cx="1852295" cy="758190"/>
            </a:xfrm>
          </p:grpSpPr>
          <p:pic>
            <p:nvPicPr>
              <p:cNvPr id="469" name="object 3">
                <a:extLst>
                  <a:ext uri="{FF2B5EF4-FFF2-40B4-BE49-F238E27FC236}">
                    <a16:creationId xmlns:a16="http://schemas.microsoft.com/office/drawing/2014/main" id="{2E6C5901-B02A-464C-88BE-15313D26669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240278" y="906228"/>
                <a:ext cx="1838578" cy="742759"/>
              </a:xfrm>
              <a:prstGeom prst="rect">
                <a:avLst/>
              </a:prstGeom>
            </p:spPr>
          </p:pic>
          <p:pic>
            <p:nvPicPr>
              <p:cNvPr id="470" name="object 4">
                <a:extLst>
                  <a:ext uri="{FF2B5EF4-FFF2-40B4-BE49-F238E27FC236}">
                    <a16:creationId xmlns:a16="http://schemas.microsoft.com/office/drawing/2014/main" id="{C4ABC984-2F80-4B3C-9681-E20E3BE0CA0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226949" y="890907"/>
                <a:ext cx="1827169" cy="731353"/>
              </a:xfrm>
              <a:prstGeom prst="rect">
                <a:avLst/>
              </a:prstGeom>
            </p:spPr>
          </p:pic>
        </p:grpSp>
        <p:sp>
          <p:nvSpPr>
            <p:cNvPr id="313" name="object 5">
              <a:extLst>
                <a:ext uri="{FF2B5EF4-FFF2-40B4-BE49-F238E27FC236}">
                  <a16:creationId xmlns:a16="http://schemas.microsoft.com/office/drawing/2014/main" id="{17DC8071-D33C-4739-BA7A-94D8774900FE}"/>
                </a:ext>
              </a:extLst>
            </p:cNvPr>
            <p:cNvSpPr txBox="1"/>
            <p:nvPr/>
          </p:nvSpPr>
          <p:spPr>
            <a:xfrm>
              <a:off x="4238288" y="902245"/>
              <a:ext cx="1804670" cy="709295"/>
            </a:xfrm>
            <a:prstGeom prst="rect">
              <a:avLst/>
            </a:prstGeom>
            <a:ln w="32194">
              <a:solidFill>
                <a:srgbClr val="000000"/>
              </a:solidFill>
            </a:ln>
          </p:spPr>
          <p:txBody>
            <a:bodyPr vert="horz" wrap="square" lIns="0" tIns="698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5"/>
                </a:spcBef>
              </a:pPr>
              <a:endParaRPr sz="1300">
                <a:latin typeface="Times New Roman"/>
                <a:cs typeface="Times New Roman"/>
              </a:endParaRPr>
            </a:p>
            <a:p>
              <a:pPr marL="635" algn="ctr">
                <a:lnSpc>
                  <a:spcPct val="100000"/>
                </a:lnSpc>
              </a:pPr>
              <a:r>
                <a:rPr sz="1000" b="1" spc="-5" dirty="0">
                  <a:latin typeface="Arial"/>
                  <a:cs typeface="Arial"/>
                </a:rPr>
                <a:t>P.2</a:t>
              </a:r>
              <a:r>
                <a:rPr sz="1000" b="1" spc="-45" dirty="0">
                  <a:latin typeface="Arial"/>
                  <a:cs typeface="Arial"/>
                </a:rPr>
                <a:t> </a:t>
              </a:r>
              <a:r>
                <a:rPr sz="1000" b="1" dirty="0">
                  <a:latin typeface="Arial"/>
                  <a:cs typeface="Arial"/>
                </a:rPr>
                <a:t>–</a:t>
              </a:r>
              <a:r>
                <a:rPr sz="1000" b="1" spc="-45" dirty="0">
                  <a:latin typeface="Arial"/>
                  <a:cs typeface="Arial"/>
                </a:rPr>
                <a:t> </a:t>
              </a:r>
              <a:r>
                <a:rPr sz="1000" b="1" spc="-5" dirty="0">
                  <a:latin typeface="Arial"/>
                  <a:cs typeface="Arial"/>
                </a:rPr>
                <a:t>SCL</a:t>
              </a:r>
              <a:endParaRPr sz="10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10"/>
                </a:spcBef>
              </a:pPr>
              <a:r>
                <a:rPr sz="900" spc="-5" dirty="0">
                  <a:latin typeface="Arial"/>
                  <a:cs typeface="Arial"/>
                </a:rPr>
                <a:t>Mat</a:t>
              </a:r>
              <a:r>
                <a:rPr sz="900" dirty="0">
                  <a:latin typeface="Arial"/>
                  <a:cs typeface="Arial"/>
                </a:rPr>
                <a:t>t</a:t>
              </a:r>
              <a:r>
                <a:rPr sz="900" spc="-5" dirty="0">
                  <a:latin typeface="Arial"/>
                  <a:cs typeface="Arial"/>
                </a:rPr>
                <a:t> Howell</a:t>
              </a:r>
              <a:endParaRPr sz="900">
                <a:latin typeface="Arial"/>
                <a:cs typeface="Arial"/>
              </a:endParaRPr>
            </a:p>
          </p:txBody>
        </p:sp>
        <p:grpSp>
          <p:nvGrpSpPr>
            <p:cNvPr id="314" name="object 6">
              <a:extLst>
                <a:ext uri="{FF2B5EF4-FFF2-40B4-BE49-F238E27FC236}">
                  <a16:creationId xmlns:a16="http://schemas.microsoft.com/office/drawing/2014/main" id="{393AD0D4-EE1B-4719-B774-D11306797EAE}"/>
                </a:ext>
              </a:extLst>
            </p:cNvPr>
            <p:cNvGrpSpPr/>
            <p:nvPr/>
          </p:nvGrpSpPr>
          <p:grpSpPr>
            <a:xfrm>
              <a:off x="4763923" y="1918690"/>
              <a:ext cx="847090" cy="711200"/>
              <a:chOff x="4763923" y="1918690"/>
              <a:chExt cx="847090" cy="711200"/>
            </a:xfrm>
          </p:grpSpPr>
          <p:pic>
            <p:nvPicPr>
              <p:cNvPr id="467" name="object 7">
                <a:extLst>
                  <a:ext uri="{FF2B5EF4-FFF2-40B4-BE49-F238E27FC236}">
                    <a16:creationId xmlns:a16="http://schemas.microsoft.com/office/drawing/2014/main" id="{976F8F99-A7DC-40D4-8A91-F03DC716A8B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779248" y="1935627"/>
                <a:ext cx="831473" cy="693799"/>
              </a:xfrm>
              <a:prstGeom prst="rect">
                <a:avLst/>
              </a:prstGeom>
            </p:spPr>
          </p:pic>
          <p:pic>
            <p:nvPicPr>
              <p:cNvPr id="468" name="object 8">
                <a:extLst>
                  <a:ext uri="{FF2B5EF4-FFF2-40B4-BE49-F238E27FC236}">
                    <a16:creationId xmlns:a16="http://schemas.microsoft.com/office/drawing/2014/main" id="{2C5DD7C8-0663-4B9B-BAFA-935CC056392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763923" y="1918690"/>
                <a:ext cx="822064" cy="685998"/>
              </a:xfrm>
              <a:prstGeom prst="rect">
                <a:avLst/>
              </a:prstGeom>
            </p:spPr>
          </p:pic>
        </p:grpSp>
        <p:sp>
          <p:nvSpPr>
            <p:cNvPr id="315" name="object 9">
              <a:extLst>
                <a:ext uri="{FF2B5EF4-FFF2-40B4-BE49-F238E27FC236}">
                  <a16:creationId xmlns:a16="http://schemas.microsoft.com/office/drawing/2014/main" id="{F9E6DE47-0636-4E19-A1B0-A2A90FA4041D}"/>
                </a:ext>
              </a:extLst>
            </p:cNvPr>
            <p:cNvSpPr txBox="1"/>
            <p:nvPr/>
          </p:nvSpPr>
          <p:spPr>
            <a:xfrm>
              <a:off x="4763923" y="1918690"/>
              <a:ext cx="822325" cy="686435"/>
            </a:xfrm>
            <a:prstGeom prst="rect">
              <a:avLst/>
            </a:prstGeom>
            <a:ln w="9516">
              <a:solidFill>
                <a:srgbClr val="000000"/>
              </a:solidFill>
            </a:ln>
          </p:spPr>
          <p:txBody>
            <a:bodyPr vert="horz" wrap="square" lIns="0" tIns="190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5"/>
                </a:spcBef>
              </a:pPr>
              <a:endParaRPr sz="900" dirty="0">
                <a:latin typeface="Times New Roman"/>
                <a:cs typeface="Times New Roman"/>
              </a:endParaRPr>
            </a:p>
            <a:p>
              <a:pPr algn="ctr">
                <a:lnSpc>
                  <a:spcPct val="100000"/>
                </a:lnSpc>
              </a:pPr>
              <a:r>
                <a:rPr sz="900" b="1" spc="-5" dirty="0">
                  <a:latin typeface="Arial"/>
                  <a:cs typeface="Arial"/>
                </a:rPr>
                <a:t>P.2.4</a:t>
              </a:r>
              <a:endParaRPr sz="900" dirty="0">
                <a:latin typeface="Arial"/>
                <a:cs typeface="Arial"/>
              </a:endParaRPr>
            </a:p>
            <a:p>
              <a:pPr marL="1270" algn="ctr">
                <a:lnSpc>
                  <a:spcPct val="100000"/>
                </a:lnSpc>
                <a:spcBef>
                  <a:spcPts val="5"/>
                </a:spcBef>
              </a:pPr>
              <a:r>
                <a:rPr sz="900" b="1" dirty="0">
                  <a:latin typeface="Arial"/>
                  <a:cs typeface="Arial"/>
                </a:rPr>
                <a:t>Cryogenics</a:t>
              </a:r>
              <a:endParaRPr sz="900" dirty="0">
                <a:latin typeface="Arial"/>
                <a:cs typeface="Arial"/>
              </a:endParaRPr>
            </a:p>
            <a:p>
              <a:pPr marL="1270" algn="ctr">
                <a:lnSpc>
                  <a:spcPct val="100000"/>
                </a:lnSpc>
                <a:spcBef>
                  <a:spcPts val="10"/>
                </a:spcBef>
              </a:pPr>
              <a:r>
                <a:rPr sz="800" spc="-5" dirty="0">
                  <a:latin typeface="Arial"/>
                  <a:cs typeface="Arial"/>
                </a:rPr>
                <a:t>B</a:t>
              </a:r>
              <a:r>
                <a:rPr sz="800" spc="-10" dirty="0">
                  <a:latin typeface="Arial"/>
                  <a:cs typeface="Arial"/>
                </a:rPr>
                <a:t>r</a:t>
              </a:r>
              <a:r>
                <a:rPr sz="800" spc="-5" dirty="0">
                  <a:latin typeface="Arial"/>
                  <a:cs typeface="Arial"/>
                </a:rPr>
                <a:t>ian De</a:t>
              </a:r>
              <a:r>
                <a:rPr sz="800" spc="-10" dirty="0">
                  <a:latin typeface="Arial"/>
                  <a:cs typeface="Arial"/>
                </a:rPr>
                <a:t>G</a:t>
              </a:r>
              <a:r>
                <a:rPr sz="800" spc="-5" dirty="0">
                  <a:latin typeface="Arial"/>
                  <a:cs typeface="Arial"/>
                </a:rPr>
                <a:t>raff</a:t>
              </a:r>
              <a:endParaRPr sz="800" dirty="0">
                <a:latin typeface="Arial"/>
                <a:cs typeface="Arial"/>
              </a:endParaRPr>
            </a:p>
          </p:txBody>
        </p:sp>
        <p:grpSp>
          <p:nvGrpSpPr>
            <p:cNvPr id="316" name="object 10">
              <a:extLst>
                <a:ext uri="{FF2B5EF4-FFF2-40B4-BE49-F238E27FC236}">
                  <a16:creationId xmlns:a16="http://schemas.microsoft.com/office/drawing/2014/main" id="{79DBA486-C02D-4CD4-8F0C-DDBCB3EC86CE}"/>
                </a:ext>
              </a:extLst>
            </p:cNvPr>
            <p:cNvGrpSpPr/>
            <p:nvPr/>
          </p:nvGrpSpPr>
          <p:grpSpPr>
            <a:xfrm>
              <a:off x="3643810" y="1615910"/>
              <a:ext cx="1537335" cy="1014094"/>
              <a:chOff x="3643810" y="1615910"/>
              <a:chExt cx="1537335" cy="1014094"/>
            </a:xfrm>
          </p:grpSpPr>
          <p:sp>
            <p:nvSpPr>
              <p:cNvPr id="464" name="object 11">
                <a:extLst>
                  <a:ext uri="{FF2B5EF4-FFF2-40B4-BE49-F238E27FC236}">
                    <a16:creationId xmlns:a16="http://schemas.microsoft.com/office/drawing/2014/main" id="{7A3E1A89-0556-4450-A6E3-B2ED5739CA2E}"/>
                  </a:ext>
                </a:extLst>
              </p:cNvPr>
              <p:cNvSpPr/>
              <p:nvPr/>
            </p:nvSpPr>
            <p:spPr>
              <a:xfrm>
                <a:off x="5140534" y="1622260"/>
                <a:ext cx="34290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296544">
                    <a:moveTo>
                      <a:pt x="0" y="0"/>
                    </a:moveTo>
                    <a:lnTo>
                      <a:pt x="0" y="182231"/>
                    </a:lnTo>
                    <a:lnTo>
                      <a:pt x="34016" y="182231"/>
                    </a:lnTo>
                    <a:lnTo>
                      <a:pt x="34016" y="296429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5" name="object 12">
                <a:extLst>
                  <a:ext uri="{FF2B5EF4-FFF2-40B4-BE49-F238E27FC236}">
                    <a16:creationId xmlns:a16="http://schemas.microsoft.com/office/drawing/2014/main" id="{007ACCB5-175E-455F-B829-5B01952F4B8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657144" y="1935627"/>
                <a:ext cx="831842" cy="693799"/>
              </a:xfrm>
              <a:prstGeom prst="rect">
                <a:avLst/>
              </a:prstGeom>
            </p:spPr>
          </p:pic>
          <p:pic>
            <p:nvPicPr>
              <p:cNvPr id="466" name="object 13">
                <a:extLst>
                  <a:ext uri="{FF2B5EF4-FFF2-40B4-BE49-F238E27FC236}">
                    <a16:creationId xmlns:a16="http://schemas.microsoft.com/office/drawing/2014/main" id="{7A2CF0D7-A65C-4050-9866-58F757E7CE3C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43810" y="1918690"/>
                <a:ext cx="822874" cy="685998"/>
              </a:xfrm>
              <a:prstGeom prst="rect">
                <a:avLst/>
              </a:prstGeom>
            </p:spPr>
          </p:pic>
        </p:grpSp>
        <p:sp>
          <p:nvSpPr>
            <p:cNvPr id="317" name="object 14">
              <a:extLst>
                <a:ext uri="{FF2B5EF4-FFF2-40B4-BE49-F238E27FC236}">
                  <a16:creationId xmlns:a16="http://schemas.microsoft.com/office/drawing/2014/main" id="{DEFA6729-0E90-44C1-8136-CFB149144D52}"/>
                </a:ext>
              </a:extLst>
            </p:cNvPr>
            <p:cNvSpPr txBox="1"/>
            <p:nvPr/>
          </p:nvSpPr>
          <p:spPr>
            <a:xfrm>
              <a:off x="3643810" y="1918690"/>
              <a:ext cx="811530" cy="686435"/>
            </a:xfrm>
            <a:prstGeom prst="rect">
              <a:avLst/>
            </a:prstGeom>
            <a:ln w="9516">
              <a:solidFill>
                <a:srgbClr val="000000"/>
              </a:solidFill>
            </a:ln>
          </p:spPr>
          <p:txBody>
            <a:bodyPr vert="horz" wrap="square" lIns="0" tIns="65405" rIns="0" bIns="0" rtlCol="0">
              <a:spAutoFit/>
            </a:bodyPr>
            <a:lstStyle/>
            <a:p>
              <a:pPr marL="11430" algn="ctr">
                <a:lnSpc>
                  <a:spcPts val="1080"/>
                </a:lnSpc>
                <a:spcBef>
                  <a:spcPts val="515"/>
                </a:spcBef>
              </a:pPr>
              <a:r>
                <a:rPr sz="900" b="1" spc="-5" dirty="0">
                  <a:latin typeface="Arial"/>
                  <a:cs typeface="Arial"/>
                </a:rPr>
                <a:t>P.2.3</a:t>
              </a:r>
              <a:endParaRPr sz="900">
                <a:latin typeface="Arial"/>
                <a:cs typeface="Arial"/>
              </a:endParaRPr>
            </a:p>
            <a:p>
              <a:pPr marL="46990" marR="26670" algn="ctr">
                <a:lnSpc>
                  <a:spcPct val="100000"/>
                </a:lnSpc>
              </a:pPr>
              <a:r>
                <a:rPr sz="900" b="1" spc="-5" dirty="0">
                  <a:latin typeface="Arial"/>
                  <a:cs typeface="Arial"/>
                </a:rPr>
                <a:t>Cryo</a:t>
              </a:r>
              <a:r>
                <a:rPr sz="900" b="1" dirty="0">
                  <a:latin typeface="Arial"/>
                  <a:cs typeface="Arial"/>
                </a:rPr>
                <a:t>m</a:t>
              </a:r>
              <a:r>
                <a:rPr sz="900" b="1" spc="-5" dirty="0">
                  <a:latin typeface="Arial"/>
                  <a:cs typeface="Arial"/>
                </a:rPr>
                <a:t>odules  Integration </a:t>
              </a:r>
              <a:r>
                <a:rPr sz="900" b="1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Ed</a:t>
              </a:r>
              <a:r>
                <a:rPr sz="800" spc="-15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Daly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318" name="object 15">
              <a:extLst>
                <a:ext uri="{FF2B5EF4-FFF2-40B4-BE49-F238E27FC236}">
                  <a16:creationId xmlns:a16="http://schemas.microsoft.com/office/drawing/2014/main" id="{E9D5DB56-0E6B-4A81-A6F5-08F204BEA565}"/>
                </a:ext>
              </a:extLst>
            </p:cNvPr>
            <p:cNvGrpSpPr/>
            <p:nvPr/>
          </p:nvGrpSpPr>
          <p:grpSpPr>
            <a:xfrm>
              <a:off x="4048897" y="1615910"/>
              <a:ext cx="2613660" cy="1014094"/>
              <a:chOff x="4048897" y="1615910"/>
              <a:chExt cx="2613660" cy="1014094"/>
            </a:xfrm>
          </p:grpSpPr>
          <p:sp>
            <p:nvSpPr>
              <p:cNvPr id="461" name="object 16">
                <a:extLst>
                  <a:ext uri="{FF2B5EF4-FFF2-40B4-BE49-F238E27FC236}">
                    <a16:creationId xmlns:a16="http://schemas.microsoft.com/office/drawing/2014/main" id="{F02CC382-9290-4E75-A532-22170F7504F8}"/>
                  </a:ext>
                </a:extLst>
              </p:cNvPr>
              <p:cNvSpPr/>
              <p:nvPr/>
            </p:nvSpPr>
            <p:spPr>
              <a:xfrm>
                <a:off x="4055247" y="1622260"/>
                <a:ext cx="1085850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1085850" h="296544">
                    <a:moveTo>
                      <a:pt x="1085287" y="0"/>
                    </a:moveTo>
                    <a:lnTo>
                      <a:pt x="1085287" y="182231"/>
                    </a:lnTo>
                    <a:lnTo>
                      <a:pt x="0" y="182231"/>
                    </a:lnTo>
                    <a:lnTo>
                      <a:pt x="0" y="296429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2" name="object 17">
                <a:extLst>
                  <a:ext uri="{FF2B5EF4-FFF2-40B4-BE49-F238E27FC236}">
                    <a16:creationId xmlns:a16="http://schemas.microsoft.com/office/drawing/2014/main" id="{511E5150-EE2D-4763-A8C4-68BFF15C458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831320" y="1935627"/>
                <a:ext cx="830676" cy="693799"/>
              </a:xfrm>
              <a:prstGeom prst="rect">
                <a:avLst/>
              </a:prstGeom>
            </p:spPr>
          </p:pic>
          <p:pic>
            <p:nvPicPr>
              <p:cNvPr id="463" name="object 18">
                <a:extLst>
                  <a:ext uri="{FF2B5EF4-FFF2-40B4-BE49-F238E27FC236}">
                    <a16:creationId xmlns:a16="http://schemas.microsoft.com/office/drawing/2014/main" id="{7C24A22A-B5AC-4043-94B5-ACD491049DA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814384" y="1918690"/>
                <a:ext cx="822874" cy="685998"/>
              </a:xfrm>
              <a:prstGeom prst="rect">
                <a:avLst/>
              </a:prstGeom>
            </p:spPr>
          </p:pic>
        </p:grpSp>
        <p:sp>
          <p:nvSpPr>
            <p:cNvPr id="319" name="object 19">
              <a:extLst>
                <a:ext uri="{FF2B5EF4-FFF2-40B4-BE49-F238E27FC236}">
                  <a16:creationId xmlns:a16="http://schemas.microsoft.com/office/drawing/2014/main" id="{838DE7A7-7994-4555-8AED-02A6105C1C46}"/>
                </a:ext>
              </a:extLst>
            </p:cNvPr>
            <p:cNvSpPr txBox="1"/>
            <p:nvPr/>
          </p:nvSpPr>
          <p:spPr>
            <a:xfrm>
              <a:off x="5814384" y="1918690"/>
              <a:ext cx="822960" cy="686435"/>
            </a:xfrm>
            <a:prstGeom prst="rect">
              <a:avLst/>
            </a:prstGeom>
            <a:ln w="9516">
              <a:solidFill>
                <a:srgbClr val="000000"/>
              </a:solidFill>
            </a:ln>
          </p:spPr>
          <p:txBody>
            <a:bodyPr vert="horz" wrap="square" lIns="0" tIns="190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5"/>
                </a:spcBef>
              </a:pPr>
              <a:endParaRPr sz="900">
                <a:latin typeface="Times New Roman"/>
                <a:cs typeface="Times New Roman"/>
              </a:endParaRPr>
            </a:p>
            <a:p>
              <a:pPr marL="146050" marR="95885" indent="-43180">
                <a:lnSpc>
                  <a:spcPct val="100000"/>
                </a:lnSpc>
              </a:pPr>
              <a:r>
                <a:rPr sz="900" b="1" spc="-5" dirty="0">
                  <a:latin typeface="Arial"/>
                  <a:cs typeface="Arial"/>
                </a:rPr>
                <a:t>P.</a:t>
              </a:r>
              <a:r>
                <a:rPr sz="900" b="1" dirty="0">
                  <a:latin typeface="Arial"/>
                  <a:cs typeface="Arial"/>
                </a:rPr>
                <a:t>2</a:t>
              </a:r>
              <a:r>
                <a:rPr sz="900" b="1" spc="-5" dirty="0">
                  <a:latin typeface="Arial"/>
                  <a:cs typeface="Arial"/>
                </a:rPr>
                <a:t>.</a:t>
              </a:r>
              <a:r>
                <a:rPr sz="900" b="1" dirty="0">
                  <a:latin typeface="Arial"/>
                  <a:cs typeface="Arial"/>
                </a:rPr>
                <a:t>5</a:t>
              </a:r>
              <a:r>
                <a:rPr sz="900" b="1" spc="-5" dirty="0">
                  <a:latin typeface="Arial"/>
                  <a:cs typeface="Arial"/>
                </a:rPr>
                <a:t> Uti</a:t>
              </a:r>
              <a:r>
                <a:rPr sz="900" b="1" spc="5" dirty="0">
                  <a:latin typeface="Arial"/>
                  <a:cs typeface="Arial"/>
                </a:rPr>
                <a:t>l</a:t>
              </a:r>
              <a:r>
                <a:rPr sz="900" b="1" spc="-5" dirty="0">
                  <a:latin typeface="Arial"/>
                  <a:cs typeface="Arial"/>
                </a:rPr>
                <a:t>ity  Systems </a:t>
              </a:r>
              <a:r>
                <a:rPr sz="900" b="1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Chris</a:t>
              </a:r>
              <a:r>
                <a:rPr sz="800" spc="-35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Stone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320" name="object 20">
              <a:extLst>
                <a:ext uri="{FF2B5EF4-FFF2-40B4-BE49-F238E27FC236}">
                  <a16:creationId xmlns:a16="http://schemas.microsoft.com/office/drawing/2014/main" id="{0A071C85-602B-4452-A8EE-4F0626C6D697}"/>
                </a:ext>
              </a:extLst>
            </p:cNvPr>
            <p:cNvGrpSpPr/>
            <p:nvPr/>
          </p:nvGrpSpPr>
          <p:grpSpPr>
            <a:xfrm>
              <a:off x="2593350" y="1615910"/>
              <a:ext cx="3639185" cy="1014094"/>
              <a:chOff x="2593350" y="1615910"/>
              <a:chExt cx="3639185" cy="1014094"/>
            </a:xfrm>
          </p:grpSpPr>
          <p:sp>
            <p:nvSpPr>
              <p:cNvPr id="458" name="object 21">
                <a:extLst>
                  <a:ext uri="{FF2B5EF4-FFF2-40B4-BE49-F238E27FC236}">
                    <a16:creationId xmlns:a16="http://schemas.microsoft.com/office/drawing/2014/main" id="{9E7FE929-6FC0-4141-800B-E1BC3636B9F9}"/>
                  </a:ext>
                </a:extLst>
              </p:cNvPr>
              <p:cNvSpPr/>
              <p:nvPr/>
            </p:nvSpPr>
            <p:spPr>
              <a:xfrm>
                <a:off x="5140534" y="1622260"/>
                <a:ext cx="1085850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1085850" h="296544">
                    <a:moveTo>
                      <a:pt x="0" y="0"/>
                    </a:moveTo>
                    <a:lnTo>
                      <a:pt x="0" y="182231"/>
                    </a:lnTo>
                    <a:lnTo>
                      <a:pt x="1085287" y="182231"/>
                    </a:lnTo>
                    <a:lnTo>
                      <a:pt x="1085287" y="296429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59" name="object 22">
                <a:extLst>
                  <a:ext uri="{FF2B5EF4-FFF2-40B4-BE49-F238E27FC236}">
                    <a16:creationId xmlns:a16="http://schemas.microsoft.com/office/drawing/2014/main" id="{4C4D5C75-D8C3-4412-BE9F-DAE090400D6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605873" y="1935627"/>
                <a:ext cx="831842" cy="693799"/>
              </a:xfrm>
              <a:prstGeom prst="rect">
                <a:avLst/>
              </a:prstGeom>
            </p:spPr>
          </p:pic>
          <p:pic>
            <p:nvPicPr>
              <p:cNvPr id="460" name="object 23">
                <a:extLst>
                  <a:ext uri="{FF2B5EF4-FFF2-40B4-BE49-F238E27FC236}">
                    <a16:creationId xmlns:a16="http://schemas.microsoft.com/office/drawing/2014/main" id="{4ADF2899-4CB8-45DE-83A1-AAAFE1E9642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93350" y="1918690"/>
                <a:ext cx="822064" cy="685998"/>
              </a:xfrm>
              <a:prstGeom prst="rect">
                <a:avLst/>
              </a:prstGeom>
            </p:spPr>
          </p:pic>
        </p:grpSp>
        <p:sp>
          <p:nvSpPr>
            <p:cNvPr id="321" name="object 24">
              <a:extLst>
                <a:ext uri="{FF2B5EF4-FFF2-40B4-BE49-F238E27FC236}">
                  <a16:creationId xmlns:a16="http://schemas.microsoft.com/office/drawing/2014/main" id="{8D15A90F-546C-48BE-8D8C-3DA37EAC51D9}"/>
                </a:ext>
              </a:extLst>
            </p:cNvPr>
            <p:cNvSpPr txBox="1"/>
            <p:nvPr/>
          </p:nvSpPr>
          <p:spPr>
            <a:xfrm>
              <a:off x="2593350" y="1918690"/>
              <a:ext cx="828040" cy="686435"/>
            </a:xfrm>
            <a:prstGeom prst="rect">
              <a:avLst/>
            </a:prstGeom>
            <a:ln w="9516">
              <a:solidFill>
                <a:srgbClr val="000000"/>
              </a:solidFill>
            </a:ln>
          </p:spPr>
          <p:txBody>
            <a:bodyPr vert="horz" wrap="square" lIns="0" tIns="5080" rIns="0" bIns="0" rtlCol="0">
              <a:spAutoFit/>
            </a:bodyPr>
            <a:lstStyle/>
            <a:p>
              <a:pPr marR="12065">
                <a:lnSpc>
                  <a:spcPct val="100000"/>
                </a:lnSpc>
                <a:spcBef>
                  <a:spcPts val="40"/>
                </a:spcBef>
              </a:pPr>
              <a:endParaRPr sz="1350">
                <a:latin typeface="Times New Roman"/>
                <a:cs typeface="Times New Roman"/>
              </a:endParaRPr>
            </a:p>
            <a:p>
              <a:pPr marL="42545" marR="12065">
                <a:lnSpc>
                  <a:spcPct val="100000"/>
                </a:lnSpc>
              </a:pPr>
              <a:r>
                <a:rPr sz="900" b="1" spc="-5" dirty="0">
                  <a:latin typeface="Arial"/>
                  <a:cs typeface="Arial"/>
                </a:rPr>
                <a:t>P.2.2</a:t>
              </a:r>
              <a:r>
                <a:rPr sz="900" b="1" spc="-45" dirty="0">
                  <a:latin typeface="Arial"/>
                  <a:cs typeface="Arial"/>
                </a:rPr>
                <a:t> </a:t>
              </a:r>
              <a:r>
                <a:rPr sz="900" b="1" spc="-5" dirty="0">
                  <a:latin typeface="Arial"/>
                  <a:cs typeface="Arial"/>
                </a:rPr>
                <a:t>Cavities</a:t>
              </a:r>
              <a:endParaRPr sz="900">
                <a:latin typeface="Arial"/>
                <a:cs typeface="Arial"/>
              </a:endParaRPr>
            </a:p>
            <a:p>
              <a:pPr marL="7620">
                <a:lnSpc>
                  <a:spcPct val="100000"/>
                </a:lnSpc>
                <a:spcBef>
                  <a:spcPts val="10"/>
                </a:spcBef>
              </a:pPr>
              <a:r>
                <a:rPr sz="800" spc="-5" dirty="0">
                  <a:latin typeface="Arial"/>
                  <a:cs typeface="Arial"/>
                </a:rPr>
                <a:t>J</a:t>
              </a:r>
              <a:r>
                <a:rPr sz="800" spc="-10" dirty="0">
                  <a:latin typeface="Arial"/>
                  <a:cs typeface="Arial"/>
                </a:rPr>
                <a:t>o</a:t>
              </a:r>
              <a:r>
                <a:rPr sz="800" spc="-5" dirty="0">
                  <a:latin typeface="Arial"/>
                  <a:cs typeface="Arial"/>
                </a:rPr>
                <a:t>hn</a:t>
              </a:r>
              <a:r>
                <a:rPr sz="800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Mamm</a:t>
              </a:r>
              <a:r>
                <a:rPr sz="800" spc="-10" dirty="0">
                  <a:latin typeface="Arial"/>
                  <a:cs typeface="Arial"/>
                </a:rPr>
                <a:t>o</a:t>
              </a:r>
              <a:r>
                <a:rPr sz="800" spc="-5" dirty="0">
                  <a:latin typeface="Arial"/>
                  <a:cs typeface="Arial"/>
                </a:rPr>
                <a:t>ss</a:t>
              </a:r>
              <a:r>
                <a:rPr sz="800" spc="-10" dirty="0">
                  <a:latin typeface="Arial"/>
                  <a:cs typeface="Arial"/>
                </a:rPr>
                <a:t>e</a:t>
              </a:r>
              <a:r>
                <a:rPr sz="800" spc="-5" dirty="0">
                  <a:latin typeface="Arial"/>
                  <a:cs typeface="Arial"/>
                </a:rPr>
                <a:t>r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322" name="object 25">
              <a:extLst>
                <a:ext uri="{FF2B5EF4-FFF2-40B4-BE49-F238E27FC236}">
                  <a16:creationId xmlns:a16="http://schemas.microsoft.com/office/drawing/2014/main" id="{E7D41B3B-E29B-4DD9-9C23-3DFFEA702174}"/>
                </a:ext>
              </a:extLst>
            </p:cNvPr>
            <p:cNvGrpSpPr/>
            <p:nvPr/>
          </p:nvGrpSpPr>
          <p:grpSpPr>
            <a:xfrm>
              <a:off x="2998437" y="1615910"/>
              <a:ext cx="4716145" cy="1014094"/>
              <a:chOff x="2998437" y="1615910"/>
              <a:chExt cx="4716145" cy="1014094"/>
            </a:xfrm>
          </p:grpSpPr>
          <p:sp>
            <p:nvSpPr>
              <p:cNvPr id="455" name="object 26">
                <a:extLst>
                  <a:ext uri="{FF2B5EF4-FFF2-40B4-BE49-F238E27FC236}">
                    <a16:creationId xmlns:a16="http://schemas.microsoft.com/office/drawing/2014/main" id="{006FD766-3B60-4A6C-91FB-89ED9EB560E9}"/>
                  </a:ext>
                </a:extLst>
              </p:cNvPr>
              <p:cNvSpPr/>
              <p:nvPr/>
            </p:nvSpPr>
            <p:spPr>
              <a:xfrm>
                <a:off x="3004787" y="1622260"/>
                <a:ext cx="2136140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2136140" h="296544">
                    <a:moveTo>
                      <a:pt x="2135747" y="0"/>
                    </a:moveTo>
                    <a:lnTo>
                      <a:pt x="2135747" y="182231"/>
                    </a:lnTo>
                    <a:lnTo>
                      <a:pt x="0" y="182231"/>
                    </a:lnTo>
                    <a:lnTo>
                      <a:pt x="0" y="296429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56" name="object 27">
                <a:extLst>
                  <a:ext uri="{FF2B5EF4-FFF2-40B4-BE49-F238E27FC236}">
                    <a16:creationId xmlns:a16="http://schemas.microsoft.com/office/drawing/2014/main" id="{20DCDCFE-CB78-4715-9777-5425A4B7908F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878177" y="1935627"/>
                <a:ext cx="835896" cy="693799"/>
              </a:xfrm>
              <a:prstGeom prst="rect">
                <a:avLst/>
              </a:prstGeom>
            </p:spPr>
          </p:pic>
          <p:pic>
            <p:nvPicPr>
              <p:cNvPr id="457" name="object 28">
                <a:extLst>
                  <a:ext uri="{FF2B5EF4-FFF2-40B4-BE49-F238E27FC236}">
                    <a16:creationId xmlns:a16="http://schemas.microsoft.com/office/drawing/2014/main" id="{09F42C5D-0F6D-4C71-9528-959601BF1321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865654" y="1918690"/>
                <a:ext cx="822064" cy="685998"/>
              </a:xfrm>
              <a:prstGeom prst="rect">
                <a:avLst/>
              </a:prstGeom>
            </p:spPr>
          </p:pic>
        </p:grpSp>
        <p:sp>
          <p:nvSpPr>
            <p:cNvPr id="323" name="object 29">
              <a:extLst>
                <a:ext uri="{FF2B5EF4-FFF2-40B4-BE49-F238E27FC236}">
                  <a16:creationId xmlns:a16="http://schemas.microsoft.com/office/drawing/2014/main" id="{56D3210C-AC90-45F0-8ACA-83FEA5074031}"/>
                </a:ext>
              </a:extLst>
            </p:cNvPr>
            <p:cNvSpPr txBox="1"/>
            <p:nvPr/>
          </p:nvSpPr>
          <p:spPr>
            <a:xfrm>
              <a:off x="6865655" y="1918690"/>
              <a:ext cx="822325" cy="686435"/>
            </a:xfrm>
            <a:prstGeom prst="rect">
              <a:avLst/>
            </a:prstGeom>
            <a:ln w="9516">
              <a:solidFill>
                <a:srgbClr val="000000"/>
              </a:solidFill>
            </a:ln>
          </p:spPr>
          <p:txBody>
            <a:bodyPr vert="horz" wrap="square" lIns="0" tIns="190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5"/>
                </a:spcBef>
              </a:pPr>
              <a:endParaRPr sz="900">
                <a:latin typeface="Times New Roman"/>
                <a:cs typeface="Times New Roman"/>
              </a:endParaRPr>
            </a:p>
            <a:p>
              <a:pPr marL="116205" marR="50165" indent="-57785">
                <a:lnSpc>
                  <a:spcPct val="100000"/>
                </a:lnSpc>
              </a:pPr>
              <a:r>
                <a:rPr sz="900" b="1" spc="-5" dirty="0">
                  <a:latin typeface="Arial"/>
                  <a:cs typeface="Arial"/>
                </a:rPr>
                <a:t>P.</a:t>
              </a:r>
              <a:r>
                <a:rPr sz="900" b="1" dirty="0">
                  <a:latin typeface="Arial"/>
                  <a:cs typeface="Arial"/>
                </a:rPr>
                <a:t>2</a:t>
              </a:r>
              <a:r>
                <a:rPr sz="900" b="1" spc="-5" dirty="0">
                  <a:latin typeface="Arial"/>
                  <a:cs typeface="Arial"/>
                </a:rPr>
                <a:t>.</a:t>
              </a:r>
              <a:r>
                <a:rPr sz="900" b="1" dirty="0">
                  <a:latin typeface="Arial"/>
                  <a:cs typeface="Arial"/>
                </a:rPr>
                <a:t>6</a:t>
              </a:r>
              <a:r>
                <a:rPr sz="900" b="1" spc="-5" dirty="0">
                  <a:latin typeface="Arial"/>
                  <a:cs typeface="Arial"/>
                </a:rPr>
                <a:t> </a:t>
              </a:r>
              <a:r>
                <a:rPr sz="900" b="1" spc="5" dirty="0">
                  <a:latin typeface="Arial"/>
                  <a:cs typeface="Arial"/>
                </a:rPr>
                <a:t>S</a:t>
              </a:r>
              <a:r>
                <a:rPr sz="900" b="1" spc="-5" dirty="0">
                  <a:latin typeface="Arial"/>
                  <a:cs typeface="Arial"/>
                </a:rPr>
                <a:t>yst</a:t>
              </a:r>
              <a:r>
                <a:rPr sz="900" b="1" dirty="0">
                  <a:latin typeface="Arial"/>
                  <a:cs typeface="Arial"/>
                </a:rPr>
                <a:t>em  </a:t>
              </a:r>
              <a:r>
                <a:rPr sz="900" b="1" spc="-5" dirty="0">
                  <a:latin typeface="Arial"/>
                  <a:cs typeface="Arial"/>
                </a:rPr>
                <a:t>Integration</a:t>
              </a:r>
              <a:endParaRPr sz="900">
                <a:latin typeface="Arial"/>
                <a:cs typeface="Arial"/>
              </a:endParaRPr>
            </a:p>
            <a:p>
              <a:pPr marL="7620">
                <a:lnSpc>
                  <a:spcPct val="100000"/>
                </a:lnSpc>
                <a:spcBef>
                  <a:spcPts val="15"/>
                </a:spcBef>
              </a:pPr>
              <a:r>
                <a:rPr sz="800" spc="-5" dirty="0">
                  <a:latin typeface="Arial"/>
                  <a:cs typeface="Arial"/>
                </a:rPr>
                <a:t>John</a:t>
              </a:r>
              <a:r>
                <a:rPr sz="800" spc="-55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Mammosser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324" name="object 30">
              <a:extLst>
                <a:ext uri="{FF2B5EF4-FFF2-40B4-BE49-F238E27FC236}">
                  <a16:creationId xmlns:a16="http://schemas.microsoft.com/office/drawing/2014/main" id="{0ABC9EE4-B3C4-4F28-98E9-01B1203ED154}"/>
                </a:ext>
              </a:extLst>
            </p:cNvPr>
            <p:cNvGrpSpPr/>
            <p:nvPr/>
          </p:nvGrpSpPr>
          <p:grpSpPr>
            <a:xfrm>
              <a:off x="1542079" y="1615910"/>
              <a:ext cx="5741035" cy="1014094"/>
              <a:chOff x="1542079" y="1615910"/>
              <a:chExt cx="5741035" cy="1014094"/>
            </a:xfrm>
          </p:grpSpPr>
          <p:sp>
            <p:nvSpPr>
              <p:cNvPr id="452" name="object 31">
                <a:extLst>
                  <a:ext uri="{FF2B5EF4-FFF2-40B4-BE49-F238E27FC236}">
                    <a16:creationId xmlns:a16="http://schemas.microsoft.com/office/drawing/2014/main" id="{A062CB7B-6061-4C64-93DB-19A26E4ABBA8}"/>
                  </a:ext>
                </a:extLst>
              </p:cNvPr>
              <p:cNvSpPr/>
              <p:nvPr/>
            </p:nvSpPr>
            <p:spPr>
              <a:xfrm>
                <a:off x="5140534" y="1622260"/>
                <a:ext cx="2136140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2136140" h="296544">
                    <a:moveTo>
                      <a:pt x="0" y="0"/>
                    </a:moveTo>
                    <a:lnTo>
                      <a:pt x="0" y="182231"/>
                    </a:lnTo>
                    <a:lnTo>
                      <a:pt x="2135747" y="182231"/>
                    </a:lnTo>
                    <a:lnTo>
                      <a:pt x="2135747" y="296429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53" name="object 32">
                <a:extLst>
                  <a:ext uri="{FF2B5EF4-FFF2-40B4-BE49-F238E27FC236}">
                    <a16:creationId xmlns:a16="http://schemas.microsoft.com/office/drawing/2014/main" id="{216763C4-FB1F-446F-98A9-96C9213CD3C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554598" y="1935627"/>
                <a:ext cx="831041" cy="693799"/>
              </a:xfrm>
              <a:prstGeom prst="rect">
                <a:avLst/>
              </a:prstGeom>
            </p:spPr>
          </p:pic>
          <p:pic>
            <p:nvPicPr>
              <p:cNvPr id="454" name="object 33">
                <a:extLst>
                  <a:ext uri="{FF2B5EF4-FFF2-40B4-BE49-F238E27FC236}">
                    <a16:creationId xmlns:a16="http://schemas.microsoft.com/office/drawing/2014/main" id="{5C0B0A0E-D9B2-4382-98C3-66F61310689C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42079" y="1918690"/>
                <a:ext cx="822874" cy="685998"/>
              </a:xfrm>
              <a:prstGeom prst="rect">
                <a:avLst/>
              </a:prstGeom>
            </p:spPr>
          </p:pic>
        </p:grpSp>
        <p:sp>
          <p:nvSpPr>
            <p:cNvPr id="325" name="object 34">
              <a:extLst>
                <a:ext uri="{FF2B5EF4-FFF2-40B4-BE49-F238E27FC236}">
                  <a16:creationId xmlns:a16="http://schemas.microsoft.com/office/drawing/2014/main" id="{7B676870-BD23-43C8-8510-A2B908977E06}"/>
                </a:ext>
              </a:extLst>
            </p:cNvPr>
            <p:cNvSpPr txBox="1"/>
            <p:nvPr/>
          </p:nvSpPr>
          <p:spPr>
            <a:xfrm>
              <a:off x="1542079" y="1918690"/>
              <a:ext cx="822960" cy="686435"/>
            </a:xfrm>
            <a:prstGeom prst="rect">
              <a:avLst/>
            </a:prstGeom>
            <a:ln w="9516">
              <a:solidFill>
                <a:srgbClr val="0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055"/>
                </a:lnSpc>
              </a:pPr>
              <a:r>
                <a:rPr sz="900" b="1" spc="-5" dirty="0">
                  <a:latin typeface="Arial"/>
                  <a:cs typeface="Arial"/>
                </a:rPr>
                <a:t>P.2.1</a:t>
              </a:r>
              <a:endParaRPr sz="900">
                <a:latin typeface="Arial"/>
                <a:cs typeface="Arial"/>
              </a:endParaRPr>
            </a:p>
            <a:p>
              <a:pPr marL="62865" marR="53975" algn="ctr">
                <a:lnSpc>
                  <a:spcPct val="100000"/>
                </a:lnSpc>
              </a:pPr>
              <a:r>
                <a:rPr sz="900" b="1" dirty="0">
                  <a:latin typeface="Arial"/>
                  <a:cs typeface="Arial"/>
                </a:rPr>
                <a:t>Management  and </a:t>
              </a:r>
              <a:r>
                <a:rPr sz="900" b="1" spc="-5" dirty="0">
                  <a:latin typeface="Arial"/>
                  <a:cs typeface="Arial"/>
                </a:rPr>
                <a:t>System </a:t>
              </a:r>
              <a:r>
                <a:rPr sz="900" b="1" dirty="0">
                  <a:latin typeface="Arial"/>
                  <a:cs typeface="Arial"/>
                </a:rPr>
                <a:t> </a:t>
              </a:r>
              <a:r>
                <a:rPr sz="900" b="1" spc="-5" dirty="0">
                  <a:latin typeface="Arial"/>
                  <a:cs typeface="Arial"/>
                </a:rPr>
                <a:t>Integration </a:t>
              </a:r>
              <a:r>
                <a:rPr sz="900" b="1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Matt</a:t>
              </a:r>
              <a:r>
                <a:rPr sz="800" spc="-15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Howell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326" name="object 35">
              <a:extLst>
                <a:ext uri="{FF2B5EF4-FFF2-40B4-BE49-F238E27FC236}">
                  <a16:creationId xmlns:a16="http://schemas.microsoft.com/office/drawing/2014/main" id="{C35824B3-3C52-4A92-90D7-BF650EEA8AE8}"/>
                </a:ext>
              </a:extLst>
            </p:cNvPr>
            <p:cNvGrpSpPr/>
            <p:nvPr/>
          </p:nvGrpSpPr>
          <p:grpSpPr>
            <a:xfrm>
              <a:off x="1947166" y="1615910"/>
              <a:ext cx="6813550" cy="1014094"/>
              <a:chOff x="1947166" y="1615910"/>
              <a:chExt cx="6813550" cy="1014094"/>
            </a:xfrm>
          </p:grpSpPr>
          <p:sp>
            <p:nvSpPr>
              <p:cNvPr id="449" name="object 36">
                <a:extLst>
                  <a:ext uri="{FF2B5EF4-FFF2-40B4-BE49-F238E27FC236}">
                    <a16:creationId xmlns:a16="http://schemas.microsoft.com/office/drawing/2014/main" id="{DC8ACDD1-78DD-4BB4-94CA-B08DB2667AEA}"/>
                  </a:ext>
                </a:extLst>
              </p:cNvPr>
              <p:cNvSpPr/>
              <p:nvPr/>
            </p:nvSpPr>
            <p:spPr>
              <a:xfrm>
                <a:off x="1953516" y="1622260"/>
                <a:ext cx="3187065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3187065" h="296544">
                    <a:moveTo>
                      <a:pt x="3187018" y="0"/>
                    </a:moveTo>
                    <a:lnTo>
                      <a:pt x="3187018" y="182231"/>
                    </a:lnTo>
                    <a:lnTo>
                      <a:pt x="0" y="182231"/>
                    </a:lnTo>
                    <a:lnTo>
                      <a:pt x="0" y="296429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50" name="object 37">
                <a:extLst>
                  <a:ext uri="{FF2B5EF4-FFF2-40B4-BE49-F238E27FC236}">
                    <a16:creationId xmlns:a16="http://schemas.microsoft.com/office/drawing/2014/main" id="{D4B54896-8E3C-40A4-A88A-3602E10FDA5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929445" y="1935627"/>
                <a:ext cx="831041" cy="693799"/>
              </a:xfrm>
              <a:prstGeom prst="rect">
                <a:avLst/>
              </a:prstGeom>
            </p:spPr>
          </p:pic>
          <p:pic>
            <p:nvPicPr>
              <p:cNvPr id="451" name="object 38">
                <a:extLst>
                  <a:ext uri="{FF2B5EF4-FFF2-40B4-BE49-F238E27FC236}">
                    <a16:creationId xmlns:a16="http://schemas.microsoft.com/office/drawing/2014/main" id="{944103D8-F835-437C-8775-B65DB217E1D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916115" y="1918690"/>
                <a:ext cx="822874" cy="685998"/>
              </a:xfrm>
              <a:prstGeom prst="rect">
                <a:avLst/>
              </a:prstGeom>
            </p:spPr>
          </p:pic>
        </p:grpSp>
        <p:sp>
          <p:nvSpPr>
            <p:cNvPr id="327" name="object 39">
              <a:extLst>
                <a:ext uri="{FF2B5EF4-FFF2-40B4-BE49-F238E27FC236}">
                  <a16:creationId xmlns:a16="http://schemas.microsoft.com/office/drawing/2014/main" id="{9227A590-0C0E-4DA0-9FDC-76C3387957A5}"/>
                </a:ext>
              </a:extLst>
            </p:cNvPr>
            <p:cNvSpPr txBox="1"/>
            <p:nvPr/>
          </p:nvSpPr>
          <p:spPr>
            <a:xfrm>
              <a:off x="7916116" y="1918690"/>
              <a:ext cx="822960" cy="686435"/>
            </a:xfrm>
            <a:prstGeom prst="rect">
              <a:avLst/>
            </a:prstGeom>
            <a:ln w="9516">
              <a:solidFill>
                <a:srgbClr val="000000"/>
              </a:solidFill>
            </a:ln>
          </p:spPr>
          <p:txBody>
            <a:bodyPr vert="horz" wrap="square" lIns="0" tIns="190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5"/>
                </a:spcBef>
              </a:pPr>
              <a:endParaRPr sz="900">
                <a:latin typeface="Times New Roman"/>
                <a:cs typeface="Times New Roman"/>
              </a:endParaRPr>
            </a:p>
            <a:p>
              <a:pPr marL="131445" marR="123825" indent="15875" algn="just">
                <a:lnSpc>
                  <a:spcPct val="100000"/>
                </a:lnSpc>
              </a:pPr>
              <a:r>
                <a:rPr sz="900" b="1" spc="-5" dirty="0">
                  <a:latin typeface="Arial"/>
                  <a:cs typeface="Arial"/>
                </a:rPr>
                <a:t>P.2.7 SCL </a:t>
              </a:r>
              <a:r>
                <a:rPr sz="900" b="1" spc="-235" dirty="0">
                  <a:latin typeface="Arial"/>
                  <a:cs typeface="Arial"/>
                </a:rPr>
                <a:t> </a:t>
              </a:r>
              <a:r>
                <a:rPr sz="900" b="1" spc="-5" dirty="0">
                  <a:latin typeface="Arial"/>
                  <a:cs typeface="Arial"/>
                </a:rPr>
                <a:t>Controls </a:t>
              </a:r>
              <a:r>
                <a:rPr sz="900" b="1" dirty="0">
                  <a:latin typeface="Arial"/>
                  <a:cs typeface="Arial"/>
                </a:rPr>
                <a:t> </a:t>
              </a:r>
              <a:r>
                <a:rPr sz="800" spc="-5" dirty="0">
                  <a:latin typeface="Arial"/>
                  <a:cs typeface="Arial"/>
                </a:rPr>
                <a:t>K</a:t>
              </a:r>
              <a:r>
                <a:rPr sz="800" spc="-10" dirty="0">
                  <a:latin typeface="Arial"/>
                  <a:cs typeface="Arial"/>
                </a:rPr>
                <a:t>a</a:t>
              </a:r>
              <a:r>
                <a:rPr sz="800" spc="-5" dirty="0">
                  <a:latin typeface="Arial"/>
                  <a:cs typeface="Arial"/>
                </a:rPr>
                <a:t>ren W</a:t>
              </a:r>
              <a:r>
                <a:rPr sz="800" spc="-10" dirty="0">
                  <a:latin typeface="Arial"/>
                  <a:cs typeface="Arial"/>
                </a:rPr>
                <a:t>h</a:t>
              </a:r>
              <a:r>
                <a:rPr sz="800" spc="-5" dirty="0">
                  <a:latin typeface="Arial"/>
                  <a:cs typeface="Arial"/>
                </a:rPr>
                <a:t>ite</a:t>
              </a:r>
              <a:endParaRPr sz="800">
                <a:latin typeface="Arial"/>
                <a:cs typeface="Arial"/>
              </a:endParaRPr>
            </a:p>
          </p:txBody>
        </p:sp>
        <p:grpSp>
          <p:nvGrpSpPr>
            <p:cNvPr id="328" name="object 40">
              <a:extLst>
                <a:ext uri="{FF2B5EF4-FFF2-40B4-BE49-F238E27FC236}">
                  <a16:creationId xmlns:a16="http://schemas.microsoft.com/office/drawing/2014/main" id="{6CD5D7EB-AE83-47C3-AC63-0F8D88602891}"/>
                </a:ext>
              </a:extLst>
            </p:cNvPr>
            <p:cNvGrpSpPr/>
            <p:nvPr/>
          </p:nvGrpSpPr>
          <p:grpSpPr>
            <a:xfrm>
              <a:off x="1610922" y="1615910"/>
              <a:ext cx="6723380" cy="1690370"/>
              <a:chOff x="1610922" y="1615910"/>
              <a:chExt cx="6723380" cy="1690370"/>
            </a:xfrm>
          </p:grpSpPr>
          <p:sp>
            <p:nvSpPr>
              <p:cNvPr id="446" name="object 41">
                <a:extLst>
                  <a:ext uri="{FF2B5EF4-FFF2-40B4-BE49-F238E27FC236}">
                    <a16:creationId xmlns:a16="http://schemas.microsoft.com/office/drawing/2014/main" id="{7005002B-8762-4D8E-BDA7-9E69D56BA499}"/>
                  </a:ext>
                </a:extLst>
              </p:cNvPr>
              <p:cNvSpPr/>
              <p:nvPr/>
            </p:nvSpPr>
            <p:spPr>
              <a:xfrm>
                <a:off x="5140534" y="1622260"/>
                <a:ext cx="3187065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3187065" h="296544">
                    <a:moveTo>
                      <a:pt x="0" y="0"/>
                    </a:moveTo>
                    <a:lnTo>
                      <a:pt x="0" y="182231"/>
                    </a:lnTo>
                    <a:lnTo>
                      <a:pt x="3187018" y="182231"/>
                    </a:lnTo>
                    <a:lnTo>
                      <a:pt x="3187018" y="296429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47" name="object 42">
                <a:extLst>
                  <a:ext uri="{FF2B5EF4-FFF2-40B4-BE49-F238E27FC236}">
                    <a16:creationId xmlns:a16="http://schemas.microsoft.com/office/drawing/2014/main" id="{5095903A-428E-4566-A5EE-5D9DA6DBA3C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29488" y="2845180"/>
                <a:ext cx="690109" cy="460516"/>
              </a:xfrm>
              <a:prstGeom prst="rect">
                <a:avLst/>
              </a:prstGeom>
            </p:spPr>
          </p:pic>
          <p:pic>
            <p:nvPicPr>
              <p:cNvPr id="448" name="object 43">
                <a:extLst>
                  <a:ext uri="{FF2B5EF4-FFF2-40B4-BE49-F238E27FC236}">
                    <a16:creationId xmlns:a16="http://schemas.microsoft.com/office/drawing/2014/main" id="{FDC604F8-B6E9-462B-AB6B-67971899FAA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10922" y="2826605"/>
                <a:ext cx="685188" cy="457602"/>
              </a:xfrm>
              <a:prstGeom prst="rect">
                <a:avLst/>
              </a:prstGeom>
            </p:spPr>
          </p:pic>
        </p:grpSp>
        <p:sp>
          <p:nvSpPr>
            <p:cNvPr id="329" name="object 44">
              <a:extLst>
                <a:ext uri="{FF2B5EF4-FFF2-40B4-BE49-F238E27FC236}">
                  <a16:creationId xmlns:a16="http://schemas.microsoft.com/office/drawing/2014/main" id="{3350EAA0-CF5B-47F3-AB3C-EDBA46D85BDC}"/>
                </a:ext>
              </a:extLst>
            </p:cNvPr>
            <p:cNvSpPr txBox="1"/>
            <p:nvPr/>
          </p:nvSpPr>
          <p:spPr>
            <a:xfrm>
              <a:off x="1610922" y="2830655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270" algn="ctr">
                <a:lnSpc>
                  <a:spcPts val="635"/>
                </a:lnSpc>
              </a:pPr>
              <a:r>
                <a:rPr sz="600" b="1" spc="-5" dirty="0">
                  <a:latin typeface="Arial"/>
                  <a:cs typeface="Arial"/>
                </a:rPr>
                <a:t>P.2.1.1</a:t>
              </a:r>
              <a:endParaRPr sz="600">
                <a:latin typeface="Arial"/>
                <a:cs typeface="Arial"/>
              </a:endParaRPr>
            </a:p>
            <a:p>
              <a:pPr marL="32384" marR="22225" algn="ctr">
                <a:lnSpc>
                  <a:spcPts val="720"/>
                </a:lnSpc>
                <a:spcBef>
                  <a:spcPts val="20"/>
                </a:spcBef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00"/>
                </a:lnSpc>
              </a:pPr>
              <a:r>
                <a:rPr sz="600" spc="-5" dirty="0">
                  <a:latin typeface="Arial"/>
                  <a:cs typeface="Arial"/>
                </a:rPr>
                <a:t>M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t</a:t>
              </a:r>
              <a:r>
                <a:rPr sz="600" dirty="0">
                  <a:latin typeface="Arial"/>
                  <a:cs typeface="Arial"/>
                </a:rPr>
                <a:t>t</a:t>
              </a:r>
              <a:r>
                <a:rPr sz="600" spc="-5" dirty="0">
                  <a:latin typeface="Arial"/>
                  <a:cs typeface="Arial"/>
                </a:rPr>
                <a:t> Howell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30" name="object 45">
              <a:extLst>
                <a:ext uri="{FF2B5EF4-FFF2-40B4-BE49-F238E27FC236}">
                  <a16:creationId xmlns:a16="http://schemas.microsoft.com/office/drawing/2014/main" id="{97359012-077C-4534-92ED-63F98E34B06E}"/>
                </a:ext>
              </a:extLst>
            </p:cNvPr>
            <p:cNvGrpSpPr/>
            <p:nvPr/>
          </p:nvGrpSpPr>
          <p:grpSpPr>
            <a:xfrm>
              <a:off x="2707548" y="3975065"/>
              <a:ext cx="708025" cy="479425"/>
              <a:chOff x="2707548" y="3975065"/>
              <a:chExt cx="708025" cy="479425"/>
            </a:xfrm>
          </p:grpSpPr>
          <p:pic>
            <p:nvPicPr>
              <p:cNvPr id="444" name="object 46">
                <a:extLst>
                  <a:ext uri="{FF2B5EF4-FFF2-40B4-BE49-F238E27FC236}">
                    <a16:creationId xmlns:a16="http://schemas.microsoft.com/office/drawing/2014/main" id="{6900A529-F761-4135-BC83-7A15EBCA211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725735" y="3993640"/>
                <a:ext cx="689310" cy="460516"/>
              </a:xfrm>
              <a:prstGeom prst="rect">
                <a:avLst/>
              </a:prstGeom>
            </p:spPr>
          </p:pic>
          <p:pic>
            <p:nvPicPr>
              <p:cNvPr id="445" name="object 47">
                <a:extLst>
                  <a:ext uri="{FF2B5EF4-FFF2-40B4-BE49-F238E27FC236}">
                    <a16:creationId xmlns:a16="http://schemas.microsoft.com/office/drawing/2014/main" id="{994044B0-6178-4DB5-989E-E90360C6ED73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2707548" y="3975065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331" name="object 48">
              <a:extLst>
                <a:ext uri="{FF2B5EF4-FFF2-40B4-BE49-F238E27FC236}">
                  <a16:creationId xmlns:a16="http://schemas.microsoft.com/office/drawing/2014/main" id="{1FCC6CDF-A0BF-4F1F-8A8D-A3F8B777A1B3}"/>
                </a:ext>
              </a:extLst>
            </p:cNvPr>
            <p:cNvSpPr txBox="1"/>
            <p:nvPr/>
          </p:nvSpPr>
          <p:spPr>
            <a:xfrm>
              <a:off x="2707548" y="3975065"/>
              <a:ext cx="68897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91440" marR="86360" indent="5715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.2.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4</a:t>
              </a:r>
              <a:r>
                <a:rPr sz="600" b="1" spc="-5" dirty="0">
                  <a:latin typeface="Arial"/>
                  <a:cs typeface="Arial"/>
                </a:rPr>
                <a:t> Ca</a:t>
              </a:r>
              <a:r>
                <a:rPr sz="600" b="1" dirty="0">
                  <a:latin typeface="Arial"/>
                  <a:cs typeface="Arial"/>
                </a:rPr>
                <a:t>v</a:t>
              </a:r>
              <a:r>
                <a:rPr sz="600" b="1" spc="-5" dirty="0">
                  <a:latin typeface="Arial"/>
                  <a:cs typeface="Arial"/>
                </a:rPr>
                <a:t>ity  Re</a:t>
              </a: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r</a:t>
              </a:r>
              <a:r>
                <a:rPr sz="600" b="1" dirty="0">
                  <a:latin typeface="Arial"/>
                  <a:cs typeface="Arial"/>
                </a:rPr>
                <a:t>o</a:t>
              </a:r>
              <a:r>
                <a:rPr sz="600" b="1" spc="-5" dirty="0">
                  <a:latin typeface="Arial"/>
                  <a:cs typeface="Arial"/>
                </a:rPr>
                <a:t>ce</a:t>
              </a:r>
              <a:r>
                <a:rPr sz="600" b="1" dirty="0">
                  <a:latin typeface="Arial"/>
                  <a:cs typeface="Arial"/>
                </a:rPr>
                <a:t>s</a:t>
              </a:r>
              <a:r>
                <a:rPr sz="600" b="1" spc="-5" dirty="0">
                  <a:latin typeface="Arial"/>
                  <a:cs typeface="Arial"/>
                </a:rPr>
                <a:t>sing</a:t>
              </a:r>
              <a:endParaRPr sz="600">
                <a:latin typeface="Arial"/>
                <a:cs typeface="Arial"/>
              </a:endParaRPr>
            </a:p>
            <a:p>
              <a:pPr marL="40005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Jo</a:t>
              </a:r>
              <a:r>
                <a:rPr sz="600" dirty="0">
                  <a:latin typeface="Arial"/>
                  <a:cs typeface="Arial"/>
                </a:rPr>
                <a:t>hn</a:t>
              </a:r>
              <a:r>
                <a:rPr sz="600" spc="-5" dirty="0">
                  <a:latin typeface="Arial"/>
                  <a:cs typeface="Arial"/>
                </a:rPr>
                <a:t> M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mm</a:t>
              </a:r>
              <a:r>
                <a:rPr sz="600" dirty="0">
                  <a:latin typeface="Arial"/>
                  <a:cs typeface="Arial"/>
                </a:rPr>
                <a:t>o</a:t>
              </a:r>
              <a:r>
                <a:rPr sz="600" spc="-5" dirty="0">
                  <a:latin typeface="Arial"/>
                  <a:cs typeface="Arial"/>
                </a:rPr>
                <a:t>sser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32" name="object 49">
              <a:extLst>
                <a:ext uri="{FF2B5EF4-FFF2-40B4-BE49-F238E27FC236}">
                  <a16:creationId xmlns:a16="http://schemas.microsoft.com/office/drawing/2014/main" id="{1A22BA1E-ECF5-452C-806A-0D9F6A2A285F}"/>
                </a:ext>
              </a:extLst>
            </p:cNvPr>
            <p:cNvGrpSpPr/>
            <p:nvPr/>
          </p:nvGrpSpPr>
          <p:grpSpPr>
            <a:xfrm>
              <a:off x="2587000" y="2598338"/>
              <a:ext cx="828040" cy="2426335"/>
              <a:chOff x="2587000" y="2598338"/>
              <a:chExt cx="828040" cy="2426335"/>
            </a:xfrm>
          </p:grpSpPr>
          <p:sp>
            <p:nvSpPr>
              <p:cNvPr id="441" name="object 50">
                <a:extLst>
                  <a:ext uri="{FF2B5EF4-FFF2-40B4-BE49-F238E27FC236}">
                    <a16:creationId xmlns:a16="http://schemas.microsoft.com/office/drawing/2014/main" id="{9DF4C6CF-9907-4472-9B62-32CEF397AF1B}"/>
                  </a:ext>
                </a:extLst>
              </p:cNvPr>
              <p:cNvSpPr/>
              <p:nvPr/>
            </p:nvSpPr>
            <p:spPr>
              <a:xfrm>
                <a:off x="2593350" y="2604688"/>
                <a:ext cx="411480" cy="1598930"/>
              </a:xfrm>
              <a:custGeom>
                <a:avLst/>
                <a:gdLst/>
                <a:ahLst/>
                <a:cxnLst/>
                <a:rect l="l" t="t" r="r" b="b"/>
                <a:pathLst>
                  <a:path w="411480" h="1598929">
                    <a:moveTo>
                      <a:pt x="411437" y="0"/>
                    </a:moveTo>
                    <a:lnTo>
                      <a:pt x="411437" y="114198"/>
                    </a:lnTo>
                    <a:lnTo>
                      <a:pt x="0" y="114198"/>
                    </a:lnTo>
                    <a:lnTo>
                      <a:pt x="0" y="1598773"/>
                    </a:lnTo>
                    <a:lnTo>
                      <a:pt x="114198" y="1598773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42" name="object 51">
                <a:extLst>
                  <a:ext uri="{FF2B5EF4-FFF2-40B4-BE49-F238E27FC236}">
                    <a16:creationId xmlns:a16="http://schemas.microsoft.com/office/drawing/2014/main" id="{CAC90793-59AC-4FDC-8CE4-B6640A80183F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2725735" y="4564249"/>
                <a:ext cx="689310" cy="460093"/>
              </a:xfrm>
              <a:prstGeom prst="rect">
                <a:avLst/>
              </a:prstGeom>
            </p:spPr>
          </p:pic>
          <p:pic>
            <p:nvPicPr>
              <p:cNvPr id="443" name="object 52">
                <a:extLst>
                  <a:ext uri="{FF2B5EF4-FFF2-40B4-BE49-F238E27FC236}">
                    <a16:creationId xmlns:a16="http://schemas.microsoft.com/office/drawing/2014/main" id="{E90C69C3-BBA1-4E10-A907-F9FFD5230044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2707548" y="4546056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333" name="object 53">
              <a:extLst>
                <a:ext uri="{FF2B5EF4-FFF2-40B4-BE49-F238E27FC236}">
                  <a16:creationId xmlns:a16="http://schemas.microsoft.com/office/drawing/2014/main" id="{D31BD4F5-5DA5-4A60-89F5-DA48178AC83C}"/>
                </a:ext>
              </a:extLst>
            </p:cNvPr>
            <p:cNvSpPr txBox="1"/>
            <p:nvPr/>
          </p:nvSpPr>
          <p:spPr>
            <a:xfrm>
              <a:off x="2707548" y="4546056"/>
              <a:ext cx="68897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135890" marR="62230" indent="-68580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.2.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5</a:t>
              </a:r>
              <a:r>
                <a:rPr sz="600" b="1" spc="-5" dirty="0">
                  <a:latin typeface="Arial"/>
                  <a:cs typeface="Arial"/>
                </a:rPr>
                <a:t> Co</a:t>
              </a:r>
              <a:r>
                <a:rPr sz="600" b="1" dirty="0">
                  <a:latin typeface="Arial"/>
                  <a:cs typeface="Arial"/>
                </a:rPr>
                <a:t>u</a:t>
              </a:r>
              <a:r>
                <a:rPr sz="600" b="1" spc="-5" dirty="0">
                  <a:latin typeface="Arial"/>
                  <a:cs typeface="Arial"/>
                </a:rPr>
                <a:t>pl</a:t>
              </a:r>
              <a:r>
                <a:rPr sz="600" b="1" dirty="0">
                  <a:latin typeface="Arial"/>
                  <a:cs typeface="Arial"/>
                </a:rPr>
                <a:t>er  </a:t>
              </a:r>
              <a:r>
                <a:rPr sz="600" b="1" spc="-5" dirty="0">
                  <a:latin typeface="Arial"/>
                  <a:cs typeface="Arial"/>
                </a:rPr>
                <a:t>Acquisition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Yoon</a:t>
              </a:r>
              <a:r>
                <a:rPr sz="600" spc="-1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Kang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34" name="object 54">
              <a:extLst>
                <a:ext uri="{FF2B5EF4-FFF2-40B4-BE49-F238E27FC236}">
                  <a16:creationId xmlns:a16="http://schemas.microsoft.com/office/drawing/2014/main" id="{B15C2AFF-B61E-435A-BCAC-488CB4457697}"/>
                </a:ext>
              </a:extLst>
            </p:cNvPr>
            <p:cNvGrpSpPr/>
            <p:nvPr/>
          </p:nvGrpSpPr>
          <p:grpSpPr>
            <a:xfrm>
              <a:off x="2587000" y="2598338"/>
              <a:ext cx="832485" cy="2182495"/>
              <a:chOff x="2587000" y="2598338"/>
              <a:chExt cx="832485" cy="2182495"/>
            </a:xfrm>
          </p:grpSpPr>
          <p:sp>
            <p:nvSpPr>
              <p:cNvPr id="438" name="object 55">
                <a:extLst>
                  <a:ext uri="{FF2B5EF4-FFF2-40B4-BE49-F238E27FC236}">
                    <a16:creationId xmlns:a16="http://schemas.microsoft.com/office/drawing/2014/main" id="{D74E9430-FD1A-4132-B664-C289A9608D1E}"/>
                  </a:ext>
                </a:extLst>
              </p:cNvPr>
              <p:cNvSpPr/>
              <p:nvPr/>
            </p:nvSpPr>
            <p:spPr>
              <a:xfrm>
                <a:off x="2593350" y="2604688"/>
                <a:ext cx="411480" cy="2169795"/>
              </a:xfrm>
              <a:custGeom>
                <a:avLst/>
                <a:gdLst/>
                <a:ahLst/>
                <a:cxnLst/>
                <a:rect l="l" t="t" r="r" b="b"/>
                <a:pathLst>
                  <a:path w="411480" h="2169795">
                    <a:moveTo>
                      <a:pt x="411437" y="0"/>
                    </a:moveTo>
                    <a:lnTo>
                      <a:pt x="411437" y="114198"/>
                    </a:lnTo>
                    <a:lnTo>
                      <a:pt x="0" y="114198"/>
                    </a:lnTo>
                    <a:lnTo>
                      <a:pt x="0" y="2169764"/>
                    </a:lnTo>
                    <a:lnTo>
                      <a:pt x="114198" y="2169764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39" name="object 56">
                <a:extLst>
                  <a:ext uri="{FF2B5EF4-FFF2-40B4-BE49-F238E27FC236}">
                    <a16:creationId xmlns:a16="http://schemas.microsoft.com/office/drawing/2014/main" id="{4CCCE95F-A4E8-4158-BBFB-907688BBCB83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2721316" y="3415414"/>
                <a:ext cx="698147" cy="468941"/>
              </a:xfrm>
              <a:prstGeom prst="rect">
                <a:avLst/>
              </a:prstGeom>
            </p:spPr>
          </p:pic>
          <p:pic>
            <p:nvPicPr>
              <p:cNvPr id="440" name="object 57">
                <a:extLst>
                  <a:ext uri="{FF2B5EF4-FFF2-40B4-BE49-F238E27FC236}">
                    <a16:creationId xmlns:a16="http://schemas.microsoft.com/office/drawing/2014/main" id="{A569E46C-5896-4A43-8ABF-14045C5983F5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2707548" y="3404075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335" name="object 58">
              <a:extLst>
                <a:ext uri="{FF2B5EF4-FFF2-40B4-BE49-F238E27FC236}">
                  <a16:creationId xmlns:a16="http://schemas.microsoft.com/office/drawing/2014/main" id="{4015014D-939E-434D-9856-FE8FDD100CF7}"/>
                </a:ext>
              </a:extLst>
            </p:cNvPr>
            <p:cNvSpPr txBox="1"/>
            <p:nvPr/>
          </p:nvSpPr>
          <p:spPr>
            <a:xfrm>
              <a:off x="2707548" y="3404075"/>
              <a:ext cx="68897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550" dirty="0">
                <a:latin typeface="Times New Roman"/>
                <a:cs typeface="Times New Roman"/>
              </a:endParaRPr>
            </a:p>
            <a:p>
              <a:pPr marL="107950" marR="92710" indent="-11430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.2.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 Ca</a:t>
              </a:r>
              <a:r>
                <a:rPr sz="600" b="1" dirty="0">
                  <a:latin typeface="Arial"/>
                  <a:cs typeface="Arial"/>
                </a:rPr>
                <a:t>v</a:t>
              </a:r>
              <a:r>
                <a:rPr sz="600" b="1" spc="-5" dirty="0">
                  <a:latin typeface="Arial"/>
                  <a:cs typeface="Arial"/>
                </a:rPr>
                <a:t>ity  Procurement</a:t>
              </a:r>
              <a:endParaRPr sz="600" dirty="0">
                <a:latin typeface="Arial"/>
                <a:cs typeface="Arial"/>
              </a:endParaRPr>
            </a:p>
            <a:p>
              <a:pPr marL="40005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Jo</a:t>
              </a:r>
              <a:r>
                <a:rPr sz="600" dirty="0">
                  <a:latin typeface="Arial"/>
                  <a:cs typeface="Arial"/>
                </a:rPr>
                <a:t>hn</a:t>
              </a:r>
              <a:r>
                <a:rPr sz="600" spc="-5" dirty="0">
                  <a:latin typeface="Arial"/>
                  <a:cs typeface="Arial"/>
                </a:rPr>
                <a:t> M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mm</a:t>
              </a:r>
              <a:r>
                <a:rPr sz="600" dirty="0">
                  <a:latin typeface="Arial"/>
                  <a:cs typeface="Arial"/>
                </a:rPr>
                <a:t>o</a:t>
              </a:r>
              <a:r>
                <a:rPr sz="600" spc="-5" dirty="0">
                  <a:latin typeface="Arial"/>
                  <a:cs typeface="Arial"/>
                </a:rPr>
                <a:t>sser</a:t>
              </a:r>
              <a:endParaRPr sz="600" dirty="0">
                <a:latin typeface="Arial"/>
                <a:cs typeface="Arial"/>
              </a:endParaRPr>
            </a:p>
          </p:txBody>
        </p:sp>
        <p:grpSp>
          <p:nvGrpSpPr>
            <p:cNvPr id="336" name="object 59">
              <a:extLst>
                <a:ext uri="{FF2B5EF4-FFF2-40B4-BE49-F238E27FC236}">
                  <a16:creationId xmlns:a16="http://schemas.microsoft.com/office/drawing/2014/main" id="{191D8233-7F5A-4154-826F-3A426642169E}"/>
                </a:ext>
              </a:extLst>
            </p:cNvPr>
            <p:cNvGrpSpPr/>
            <p:nvPr/>
          </p:nvGrpSpPr>
          <p:grpSpPr>
            <a:xfrm>
              <a:off x="2587000" y="2598338"/>
              <a:ext cx="828040" cy="2995930"/>
              <a:chOff x="2587000" y="2598338"/>
              <a:chExt cx="828040" cy="2995930"/>
            </a:xfrm>
          </p:grpSpPr>
          <p:sp>
            <p:nvSpPr>
              <p:cNvPr id="435" name="object 60">
                <a:extLst>
                  <a:ext uri="{FF2B5EF4-FFF2-40B4-BE49-F238E27FC236}">
                    <a16:creationId xmlns:a16="http://schemas.microsoft.com/office/drawing/2014/main" id="{BB23E502-5E72-4B62-9117-F367786CDF00}"/>
                  </a:ext>
                </a:extLst>
              </p:cNvPr>
              <p:cNvSpPr/>
              <p:nvPr/>
            </p:nvSpPr>
            <p:spPr>
              <a:xfrm>
                <a:off x="2593350" y="2604688"/>
                <a:ext cx="411480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411480" h="1028064">
                    <a:moveTo>
                      <a:pt x="411437" y="0"/>
                    </a:moveTo>
                    <a:lnTo>
                      <a:pt x="411437" y="114198"/>
                    </a:lnTo>
                    <a:lnTo>
                      <a:pt x="0" y="114198"/>
                    </a:lnTo>
                    <a:lnTo>
                      <a:pt x="0" y="1027782"/>
                    </a:lnTo>
                    <a:lnTo>
                      <a:pt x="114198" y="1027782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36" name="object 61">
                <a:extLst>
                  <a:ext uri="{FF2B5EF4-FFF2-40B4-BE49-F238E27FC236}">
                    <a16:creationId xmlns:a16="http://schemas.microsoft.com/office/drawing/2014/main" id="{19CF6038-E35D-4F7E-8A43-8EDB765E359A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2725735" y="5133619"/>
                <a:ext cx="689310" cy="460093"/>
              </a:xfrm>
              <a:prstGeom prst="rect">
                <a:avLst/>
              </a:prstGeom>
            </p:spPr>
          </p:pic>
          <p:pic>
            <p:nvPicPr>
              <p:cNvPr id="437" name="object 62">
                <a:extLst>
                  <a:ext uri="{FF2B5EF4-FFF2-40B4-BE49-F238E27FC236}">
                    <a16:creationId xmlns:a16="http://schemas.microsoft.com/office/drawing/2014/main" id="{2095E44F-D0B9-4C9F-9A7E-1E2E26387478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2707548" y="5117047"/>
                <a:ext cx="685188" cy="457602"/>
              </a:xfrm>
              <a:prstGeom prst="rect">
                <a:avLst/>
              </a:prstGeom>
            </p:spPr>
          </p:pic>
        </p:grpSp>
        <p:sp>
          <p:nvSpPr>
            <p:cNvPr id="337" name="object 63">
              <a:extLst>
                <a:ext uri="{FF2B5EF4-FFF2-40B4-BE49-F238E27FC236}">
                  <a16:creationId xmlns:a16="http://schemas.microsoft.com/office/drawing/2014/main" id="{7E1C7EA4-0D71-4DCF-978F-E54ABB7C98FE}"/>
                </a:ext>
              </a:extLst>
            </p:cNvPr>
            <p:cNvSpPr txBox="1"/>
            <p:nvPr/>
          </p:nvSpPr>
          <p:spPr>
            <a:xfrm>
              <a:off x="2707548" y="5117046"/>
              <a:ext cx="688975" cy="457834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207010" marR="128270" indent="-74295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.2.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7</a:t>
              </a:r>
              <a:r>
                <a:rPr sz="600" b="1" spc="-5" dirty="0">
                  <a:latin typeface="Arial"/>
                  <a:cs typeface="Arial"/>
                </a:rPr>
                <a:t> HTA  Testing</a:t>
              </a:r>
              <a:endParaRPr sz="600">
                <a:latin typeface="Arial"/>
                <a:cs typeface="Arial"/>
              </a:endParaRPr>
            </a:p>
            <a:p>
              <a:pPr marL="118745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Brian</a:t>
              </a:r>
              <a:r>
                <a:rPr sz="600" spc="-4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Degraff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38" name="object 64">
              <a:extLst>
                <a:ext uri="{FF2B5EF4-FFF2-40B4-BE49-F238E27FC236}">
                  <a16:creationId xmlns:a16="http://schemas.microsoft.com/office/drawing/2014/main" id="{E238B0EA-5ED7-4645-AD95-6EEB14780B02}"/>
                </a:ext>
              </a:extLst>
            </p:cNvPr>
            <p:cNvGrpSpPr/>
            <p:nvPr/>
          </p:nvGrpSpPr>
          <p:grpSpPr>
            <a:xfrm>
              <a:off x="2587000" y="2598338"/>
              <a:ext cx="832485" cy="2754630"/>
              <a:chOff x="2587000" y="2598338"/>
              <a:chExt cx="832485" cy="2754630"/>
            </a:xfrm>
          </p:grpSpPr>
          <p:sp>
            <p:nvSpPr>
              <p:cNvPr id="432" name="object 65">
                <a:extLst>
                  <a:ext uri="{FF2B5EF4-FFF2-40B4-BE49-F238E27FC236}">
                    <a16:creationId xmlns:a16="http://schemas.microsoft.com/office/drawing/2014/main" id="{44742505-2CF8-4521-9CCB-18E98624C115}"/>
                  </a:ext>
                </a:extLst>
              </p:cNvPr>
              <p:cNvSpPr/>
              <p:nvPr/>
            </p:nvSpPr>
            <p:spPr>
              <a:xfrm>
                <a:off x="2593350" y="2604688"/>
                <a:ext cx="411480" cy="2741930"/>
              </a:xfrm>
              <a:custGeom>
                <a:avLst/>
                <a:gdLst/>
                <a:ahLst/>
                <a:cxnLst/>
                <a:rect l="l" t="t" r="r" b="b"/>
                <a:pathLst>
                  <a:path w="411480" h="2741929">
                    <a:moveTo>
                      <a:pt x="411437" y="0"/>
                    </a:moveTo>
                    <a:lnTo>
                      <a:pt x="411437" y="114198"/>
                    </a:lnTo>
                    <a:lnTo>
                      <a:pt x="0" y="114198"/>
                    </a:lnTo>
                    <a:lnTo>
                      <a:pt x="0" y="2741564"/>
                    </a:lnTo>
                    <a:lnTo>
                      <a:pt x="114198" y="2741564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33" name="object 66">
                <a:extLst>
                  <a:ext uri="{FF2B5EF4-FFF2-40B4-BE49-F238E27FC236}">
                    <a16:creationId xmlns:a16="http://schemas.microsoft.com/office/drawing/2014/main" id="{088A720F-7C34-412B-B155-CC8753A80DB7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2721316" y="2845233"/>
                <a:ext cx="698147" cy="468941"/>
              </a:xfrm>
              <a:prstGeom prst="rect">
                <a:avLst/>
              </a:prstGeom>
            </p:spPr>
          </p:pic>
          <p:pic>
            <p:nvPicPr>
              <p:cNvPr id="434" name="object 67">
                <a:extLst>
                  <a:ext uri="{FF2B5EF4-FFF2-40B4-BE49-F238E27FC236}">
                    <a16:creationId xmlns:a16="http://schemas.microsoft.com/office/drawing/2014/main" id="{77D1EF26-E0DA-4FDE-A1AC-6C3A444E885E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2707548" y="2833084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339" name="object 68">
              <a:extLst>
                <a:ext uri="{FF2B5EF4-FFF2-40B4-BE49-F238E27FC236}">
                  <a16:creationId xmlns:a16="http://schemas.microsoft.com/office/drawing/2014/main" id="{7EB87003-E355-4CAE-9087-1B043E3BD139}"/>
                </a:ext>
              </a:extLst>
            </p:cNvPr>
            <p:cNvSpPr txBox="1"/>
            <p:nvPr/>
          </p:nvSpPr>
          <p:spPr>
            <a:xfrm>
              <a:off x="2707548" y="2830655"/>
              <a:ext cx="68897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680"/>
                </a:lnSpc>
              </a:pPr>
              <a:r>
                <a:rPr sz="600" b="1" spc="-5" dirty="0">
                  <a:latin typeface="Arial"/>
                  <a:cs typeface="Arial"/>
                </a:rPr>
                <a:t>P.2.2.1</a:t>
              </a:r>
              <a:endParaRPr sz="600">
                <a:latin typeface="Arial"/>
                <a:cs typeface="Arial"/>
              </a:endParaRPr>
            </a:p>
            <a:p>
              <a:pPr marL="32384" marR="26034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Jo</a:t>
              </a:r>
              <a:r>
                <a:rPr sz="600" dirty="0">
                  <a:latin typeface="Arial"/>
                  <a:cs typeface="Arial"/>
                </a:rPr>
                <a:t>hn</a:t>
              </a:r>
              <a:r>
                <a:rPr sz="600" spc="-5" dirty="0">
                  <a:latin typeface="Arial"/>
                  <a:cs typeface="Arial"/>
                </a:rPr>
                <a:t> M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mm</a:t>
              </a:r>
              <a:r>
                <a:rPr sz="600" dirty="0">
                  <a:latin typeface="Arial"/>
                  <a:cs typeface="Arial"/>
                </a:rPr>
                <a:t>o</a:t>
              </a:r>
              <a:r>
                <a:rPr sz="600" spc="-5" dirty="0">
                  <a:latin typeface="Arial"/>
                  <a:cs typeface="Arial"/>
                </a:rPr>
                <a:t>sser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40" name="object 69">
              <a:extLst>
                <a:ext uri="{FF2B5EF4-FFF2-40B4-BE49-F238E27FC236}">
                  <a16:creationId xmlns:a16="http://schemas.microsoft.com/office/drawing/2014/main" id="{2A55167E-6680-490B-83BC-CFD5A3E0AECD}"/>
                </a:ext>
              </a:extLst>
            </p:cNvPr>
            <p:cNvGrpSpPr/>
            <p:nvPr/>
          </p:nvGrpSpPr>
          <p:grpSpPr>
            <a:xfrm>
              <a:off x="2587000" y="2598338"/>
              <a:ext cx="3845560" cy="1286510"/>
              <a:chOff x="2587000" y="2598338"/>
              <a:chExt cx="3845560" cy="1286510"/>
            </a:xfrm>
          </p:grpSpPr>
          <p:sp>
            <p:nvSpPr>
              <p:cNvPr id="429" name="object 70">
                <a:extLst>
                  <a:ext uri="{FF2B5EF4-FFF2-40B4-BE49-F238E27FC236}">
                    <a16:creationId xmlns:a16="http://schemas.microsoft.com/office/drawing/2014/main" id="{14BED1EB-F037-4B84-BC04-87C8C2CE71EF}"/>
                  </a:ext>
                </a:extLst>
              </p:cNvPr>
              <p:cNvSpPr/>
              <p:nvPr/>
            </p:nvSpPr>
            <p:spPr>
              <a:xfrm>
                <a:off x="2593350" y="2604688"/>
                <a:ext cx="41148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411480" h="457200">
                    <a:moveTo>
                      <a:pt x="411437" y="0"/>
                    </a:moveTo>
                    <a:lnTo>
                      <a:pt x="411437" y="114198"/>
                    </a:lnTo>
                    <a:lnTo>
                      <a:pt x="0" y="114198"/>
                    </a:lnTo>
                    <a:lnTo>
                      <a:pt x="0" y="456792"/>
                    </a:lnTo>
                    <a:lnTo>
                      <a:pt x="114198" y="456792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30" name="object 71">
                <a:extLst>
                  <a:ext uri="{FF2B5EF4-FFF2-40B4-BE49-F238E27FC236}">
                    <a16:creationId xmlns:a16="http://schemas.microsoft.com/office/drawing/2014/main" id="{011DDF0B-61A0-466B-A62D-5EE7F03CE860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5743040" y="3424262"/>
                <a:ext cx="689310" cy="460093"/>
              </a:xfrm>
              <a:prstGeom prst="rect">
                <a:avLst/>
              </a:prstGeom>
            </p:spPr>
          </p:pic>
          <p:pic>
            <p:nvPicPr>
              <p:cNvPr id="431" name="object 72">
                <a:extLst>
                  <a:ext uri="{FF2B5EF4-FFF2-40B4-BE49-F238E27FC236}">
                    <a16:creationId xmlns:a16="http://schemas.microsoft.com/office/drawing/2014/main" id="{D7C4800B-A36A-432B-A19A-46A6986AD543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5722864" y="3404075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341" name="object 73">
              <a:extLst>
                <a:ext uri="{FF2B5EF4-FFF2-40B4-BE49-F238E27FC236}">
                  <a16:creationId xmlns:a16="http://schemas.microsoft.com/office/drawing/2014/main" id="{26EFE734-DCE9-45A9-9FE6-0A84184692C0}"/>
                </a:ext>
              </a:extLst>
            </p:cNvPr>
            <p:cNvSpPr txBox="1"/>
            <p:nvPr/>
          </p:nvSpPr>
          <p:spPr>
            <a:xfrm>
              <a:off x="5722864" y="3404075"/>
              <a:ext cx="68643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194945" marR="34290" indent="-152400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.2.</a:t>
              </a:r>
              <a:r>
                <a:rPr sz="600" b="1" dirty="0">
                  <a:latin typeface="Arial"/>
                  <a:cs typeface="Arial"/>
                </a:rPr>
                <a:t>5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 Be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mli</a:t>
              </a:r>
              <a:r>
                <a:rPr sz="600" b="1" dirty="0">
                  <a:latin typeface="Arial"/>
                  <a:cs typeface="Arial"/>
                </a:rPr>
                <a:t>ne  </a:t>
              </a:r>
              <a:r>
                <a:rPr sz="600" b="1" spc="-5" dirty="0">
                  <a:latin typeface="Arial"/>
                  <a:cs typeface="Arial"/>
                </a:rPr>
                <a:t>Vacuum</a:t>
              </a:r>
              <a:endParaRPr sz="600">
                <a:latin typeface="Arial"/>
                <a:cs typeface="Arial"/>
              </a:endParaRPr>
            </a:p>
            <a:p>
              <a:pPr marL="144145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Chris</a:t>
              </a:r>
              <a:r>
                <a:rPr sz="600" spc="-3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Stone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42" name="object 74">
              <a:extLst>
                <a:ext uri="{FF2B5EF4-FFF2-40B4-BE49-F238E27FC236}">
                  <a16:creationId xmlns:a16="http://schemas.microsoft.com/office/drawing/2014/main" id="{2FC2C870-7F81-4E09-82AE-BB99FFC8A7AF}"/>
                </a:ext>
              </a:extLst>
            </p:cNvPr>
            <p:cNvGrpSpPr/>
            <p:nvPr/>
          </p:nvGrpSpPr>
          <p:grpSpPr>
            <a:xfrm>
              <a:off x="5722864" y="2598338"/>
              <a:ext cx="807085" cy="1856105"/>
              <a:chOff x="5722864" y="2598338"/>
              <a:chExt cx="807085" cy="1856105"/>
            </a:xfrm>
          </p:grpSpPr>
          <p:sp>
            <p:nvSpPr>
              <p:cNvPr id="426" name="object 75">
                <a:extLst>
                  <a:ext uri="{FF2B5EF4-FFF2-40B4-BE49-F238E27FC236}">
                    <a16:creationId xmlns:a16="http://schemas.microsoft.com/office/drawing/2014/main" id="{BF8BE022-5EB0-4FE4-8588-B4EE165D3EA9}"/>
                  </a:ext>
                </a:extLst>
              </p:cNvPr>
              <p:cNvSpPr/>
              <p:nvPr/>
            </p:nvSpPr>
            <p:spPr>
              <a:xfrm>
                <a:off x="6225821" y="2604688"/>
                <a:ext cx="297815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297815" h="1028064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1027782"/>
                    </a:lnTo>
                    <a:lnTo>
                      <a:pt x="183040" y="1027782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27" name="object 76">
                <a:extLst>
                  <a:ext uri="{FF2B5EF4-FFF2-40B4-BE49-F238E27FC236}">
                    <a16:creationId xmlns:a16="http://schemas.microsoft.com/office/drawing/2014/main" id="{6B4B6326-0AED-441F-AB60-7A3A70F15925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5743040" y="3993640"/>
                <a:ext cx="689310" cy="460516"/>
              </a:xfrm>
              <a:prstGeom prst="rect">
                <a:avLst/>
              </a:prstGeom>
            </p:spPr>
          </p:pic>
          <p:pic>
            <p:nvPicPr>
              <p:cNvPr id="428" name="object 77">
                <a:extLst>
                  <a:ext uri="{FF2B5EF4-FFF2-40B4-BE49-F238E27FC236}">
                    <a16:creationId xmlns:a16="http://schemas.microsoft.com/office/drawing/2014/main" id="{34B72EFB-0006-403A-AA69-0FB396D63D0A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5722864" y="3975065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343" name="object 78">
              <a:extLst>
                <a:ext uri="{FF2B5EF4-FFF2-40B4-BE49-F238E27FC236}">
                  <a16:creationId xmlns:a16="http://schemas.microsoft.com/office/drawing/2014/main" id="{110A82F6-5012-421B-9F8C-B8EC42E5DA7E}"/>
                </a:ext>
              </a:extLst>
            </p:cNvPr>
            <p:cNvSpPr txBox="1"/>
            <p:nvPr/>
          </p:nvSpPr>
          <p:spPr>
            <a:xfrm>
              <a:off x="5722864" y="3975065"/>
              <a:ext cx="68643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48895" marR="23495" indent="-17145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.2.</a:t>
              </a:r>
              <a:r>
                <a:rPr sz="600" b="1" dirty="0">
                  <a:latin typeface="Arial"/>
                  <a:cs typeface="Arial"/>
                </a:rPr>
                <a:t>5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3</a:t>
              </a:r>
              <a:r>
                <a:rPr sz="600" b="1" spc="-5" dirty="0">
                  <a:latin typeface="Arial"/>
                  <a:cs typeface="Arial"/>
                </a:rPr>
                <a:t> I</a:t>
              </a:r>
              <a:r>
                <a:rPr sz="600" b="1" dirty="0">
                  <a:latin typeface="Arial"/>
                  <a:cs typeface="Arial"/>
                </a:rPr>
                <a:t>n</a:t>
              </a:r>
              <a:r>
                <a:rPr sz="600" b="1" spc="-5" dirty="0">
                  <a:latin typeface="Arial"/>
                  <a:cs typeface="Arial"/>
                </a:rPr>
                <a:t>sul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ti</a:t>
              </a:r>
              <a:r>
                <a:rPr sz="600" b="1" dirty="0">
                  <a:latin typeface="Arial"/>
                  <a:cs typeface="Arial"/>
                </a:rPr>
                <a:t>ng  </a:t>
              </a:r>
              <a:r>
                <a:rPr sz="600" b="1" spc="-5" dirty="0">
                  <a:latin typeface="Arial"/>
                  <a:cs typeface="Arial"/>
                </a:rPr>
                <a:t>Vacuum</a:t>
              </a:r>
              <a:r>
                <a:rPr sz="600" b="1" spc="-3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System</a:t>
              </a:r>
              <a:endParaRPr sz="600">
                <a:latin typeface="Arial"/>
                <a:cs typeface="Arial"/>
              </a:endParaRPr>
            </a:p>
            <a:p>
              <a:pPr marL="144145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Chris</a:t>
              </a:r>
              <a:r>
                <a:rPr sz="600" spc="-3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Stone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44" name="object 79">
              <a:extLst>
                <a:ext uri="{FF2B5EF4-FFF2-40B4-BE49-F238E27FC236}">
                  <a16:creationId xmlns:a16="http://schemas.microsoft.com/office/drawing/2014/main" id="{CCAA45CE-7C3F-4787-A44D-E26CC311FEB1}"/>
                </a:ext>
              </a:extLst>
            </p:cNvPr>
            <p:cNvGrpSpPr/>
            <p:nvPr/>
          </p:nvGrpSpPr>
          <p:grpSpPr>
            <a:xfrm>
              <a:off x="5722864" y="2598338"/>
              <a:ext cx="807085" cy="1611630"/>
              <a:chOff x="5722864" y="2598338"/>
              <a:chExt cx="807085" cy="1611630"/>
            </a:xfrm>
          </p:grpSpPr>
          <p:sp>
            <p:nvSpPr>
              <p:cNvPr id="423" name="object 80">
                <a:extLst>
                  <a:ext uri="{FF2B5EF4-FFF2-40B4-BE49-F238E27FC236}">
                    <a16:creationId xmlns:a16="http://schemas.microsoft.com/office/drawing/2014/main" id="{053C6BBB-FE63-46F1-8D4C-257E5D48822A}"/>
                  </a:ext>
                </a:extLst>
              </p:cNvPr>
              <p:cNvSpPr/>
              <p:nvPr/>
            </p:nvSpPr>
            <p:spPr>
              <a:xfrm>
                <a:off x="6225821" y="2604688"/>
                <a:ext cx="297815" cy="1598930"/>
              </a:xfrm>
              <a:custGeom>
                <a:avLst/>
                <a:gdLst/>
                <a:ahLst/>
                <a:cxnLst/>
                <a:rect l="l" t="t" r="r" b="b"/>
                <a:pathLst>
                  <a:path w="297815" h="1598929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1598773"/>
                    </a:lnTo>
                    <a:lnTo>
                      <a:pt x="183040" y="1598773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24" name="object 81">
                <a:extLst>
                  <a:ext uri="{FF2B5EF4-FFF2-40B4-BE49-F238E27FC236}">
                    <a16:creationId xmlns:a16="http://schemas.microsoft.com/office/drawing/2014/main" id="{86C8108A-E877-4207-85A5-21942AC85403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5734202" y="2845233"/>
                <a:ext cx="698147" cy="468941"/>
              </a:xfrm>
              <a:prstGeom prst="rect">
                <a:avLst/>
              </a:prstGeom>
            </p:spPr>
          </p:pic>
          <p:pic>
            <p:nvPicPr>
              <p:cNvPr id="425" name="object 82">
                <a:extLst>
                  <a:ext uri="{FF2B5EF4-FFF2-40B4-BE49-F238E27FC236}">
                    <a16:creationId xmlns:a16="http://schemas.microsoft.com/office/drawing/2014/main" id="{D4C6CDC0-02D0-47E9-898B-F897B718D5C1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5722864" y="2833084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345" name="object 83">
              <a:extLst>
                <a:ext uri="{FF2B5EF4-FFF2-40B4-BE49-F238E27FC236}">
                  <a16:creationId xmlns:a16="http://schemas.microsoft.com/office/drawing/2014/main" id="{E1566C0E-1AD6-414F-BBAF-3ED7985CB032}"/>
                </a:ext>
              </a:extLst>
            </p:cNvPr>
            <p:cNvSpPr txBox="1"/>
            <p:nvPr/>
          </p:nvSpPr>
          <p:spPr>
            <a:xfrm>
              <a:off x="5722864" y="2830655"/>
              <a:ext cx="68643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635" algn="ctr">
                <a:lnSpc>
                  <a:spcPts val="680"/>
                </a:lnSpc>
              </a:pPr>
              <a:r>
                <a:rPr sz="600" b="1" spc="-5" dirty="0">
                  <a:latin typeface="Arial"/>
                  <a:cs typeface="Arial"/>
                </a:rPr>
                <a:t>P.2.5.1</a:t>
              </a:r>
              <a:endParaRPr sz="600">
                <a:latin typeface="Arial"/>
                <a:cs typeface="Arial"/>
              </a:endParaRPr>
            </a:p>
            <a:p>
              <a:pPr marL="32384" marR="2349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Ch</a:t>
              </a:r>
              <a:r>
                <a:rPr sz="600" dirty="0">
                  <a:latin typeface="Arial"/>
                  <a:cs typeface="Arial"/>
                </a:rPr>
                <a:t>r</a:t>
              </a:r>
              <a:r>
                <a:rPr sz="600" spc="-10" dirty="0">
                  <a:latin typeface="Arial"/>
                  <a:cs typeface="Arial"/>
                </a:rPr>
                <a:t>i</a:t>
              </a:r>
              <a:r>
                <a:rPr sz="600" dirty="0">
                  <a:latin typeface="Arial"/>
                  <a:cs typeface="Arial"/>
                </a:rPr>
                <a:t>s</a:t>
              </a:r>
              <a:r>
                <a:rPr sz="600" spc="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St</a:t>
              </a:r>
              <a:r>
                <a:rPr sz="600" dirty="0">
                  <a:latin typeface="Arial"/>
                  <a:cs typeface="Arial"/>
                </a:rPr>
                <a:t>o</a:t>
              </a:r>
              <a:r>
                <a:rPr sz="600" spc="-5" dirty="0">
                  <a:latin typeface="Arial"/>
                  <a:cs typeface="Arial"/>
                </a:rPr>
                <a:t>n</a:t>
              </a:r>
              <a:r>
                <a:rPr sz="600" dirty="0">
                  <a:latin typeface="Arial"/>
                  <a:cs typeface="Arial"/>
                </a:rPr>
                <a:t>e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46" name="object 85">
              <a:extLst>
                <a:ext uri="{FF2B5EF4-FFF2-40B4-BE49-F238E27FC236}">
                  <a16:creationId xmlns:a16="http://schemas.microsoft.com/office/drawing/2014/main" id="{338FBBD2-E365-4446-92CC-B724FCB27F56}"/>
                </a:ext>
              </a:extLst>
            </p:cNvPr>
            <p:cNvGrpSpPr/>
            <p:nvPr/>
          </p:nvGrpSpPr>
          <p:grpSpPr>
            <a:xfrm>
              <a:off x="5722864" y="2598338"/>
              <a:ext cx="807085" cy="2426335"/>
              <a:chOff x="5722864" y="2598338"/>
              <a:chExt cx="807085" cy="2426335"/>
            </a:xfrm>
          </p:grpSpPr>
          <p:sp>
            <p:nvSpPr>
              <p:cNvPr id="420" name="object 86">
                <a:extLst>
                  <a:ext uri="{FF2B5EF4-FFF2-40B4-BE49-F238E27FC236}">
                    <a16:creationId xmlns:a16="http://schemas.microsoft.com/office/drawing/2014/main" id="{D4CC05CD-F47C-453C-ADAD-8544E4B9D868}"/>
                  </a:ext>
                </a:extLst>
              </p:cNvPr>
              <p:cNvSpPr/>
              <p:nvPr/>
            </p:nvSpPr>
            <p:spPr>
              <a:xfrm>
                <a:off x="6225821" y="2604688"/>
                <a:ext cx="297815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297815" h="457200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456792"/>
                    </a:lnTo>
                    <a:lnTo>
                      <a:pt x="183040" y="456792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21" name="object 87">
                <a:extLst>
                  <a:ext uri="{FF2B5EF4-FFF2-40B4-BE49-F238E27FC236}">
                    <a16:creationId xmlns:a16="http://schemas.microsoft.com/office/drawing/2014/main" id="{8E4E3816-FA63-48E9-A66C-1A73C273A215}"/>
                  </a:ext>
                </a:extLst>
              </p:cNvPr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5743040" y="4564249"/>
                <a:ext cx="689310" cy="460093"/>
              </a:xfrm>
              <a:prstGeom prst="rect">
                <a:avLst/>
              </a:prstGeom>
            </p:spPr>
          </p:pic>
          <p:pic>
            <p:nvPicPr>
              <p:cNvPr id="422" name="object 88">
                <a:extLst>
                  <a:ext uri="{FF2B5EF4-FFF2-40B4-BE49-F238E27FC236}">
                    <a16:creationId xmlns:a16="http://schemas.microsoft.com/office/drawing/2014/main" id="{5EFB170B-71E6-4D98-BFD5-887839877163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5722864" y="4546056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347" name="object 89">
              <a:extLst>
                <a:ext uri="{FF2B5EF4-FFF2-40B4-BE49-F238E27FC236}">
                  <a16:creationId xmlns:a16="http://schemas.microsoft.com/office/drawing/2014/main" id="{8FC9A6E3-B7F2-4088-8703-DB5CC51823C9}"/>
                </a:ext>
              </a:extLst>
            </p:cNvPr>
            <p:cNvSpPr txBox="1"/>
            <p:nvPr/>
          </p:nvSpPr>
          <p:spPr>
            <a:xfrm>
              <a:off x="5722864" y="4546056"/>
              <a:ext cx="68643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156845" marR="97790" indent="-51435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.2.</a:t>
              </a:r>
              <a:r>
                <a:rPr sz="600" b="1" dirty="0">
                  <a:latin typeface="Arial"/>
                  <a:cs typeface="Arial"/>
                </a:rPr>
                <a:t>5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4</a:t>
              </a:r>
              <a:r>
                <a:rPr sz="600" b="1" spc="-5" dirty="0">
                  <a:latin typeface="Arial"/>
                  <a:cs typeface="Arial"/>
                </a:rPr>
                <a:t> </a:t>
              </a:r>
              <a:r>
                <a:rPr sz="600" b="1" dirty="0">
                  <a:latin typeface="Arial"/>
                  <a:cs typeface="Arial"/>
                </a:rPr>
                <a:t>W</a:t>
              </a:r>
              <a:r>
                <a:rPr sz="600" b="1" spc="-5" dirty="0">
                  <a:latin typeface="Arial"/>
                  <a:cs typeface="Arial"/>
                </a:rPr>
                <a:t>at</a:t>
              </a:r>
              <a:r>
                <a:rPr sz="600" b="1" dirty="0">
                  <a:latin typeface="Arial"/>
                  <a:cs typeface="Arial"/>
                </a:rPr>
                <a:t>er  </a:t>
              </a:r>
              <a:r>
                <a:rPr sz="600" b="1" spc="-5" dirty="0">
                  <a:latin typeface="Arial"/>
                  <a:cs typeface="Arial"/>
                </a:rPr>
                <a:t>Systems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Klent</a:t>
              </a:r>
              <a:r>
                <a:rPr sz="600" spc="-2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Pope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48" name="object 90">
              <a:extLst>
                <a:ext uri="{FF2B5EF4-FFF2-40B4-BE49-F238E27FC236}">
                  <a16:creationId xmlns:a16="http://schemas.microsoft.com/office/drawing/2014/main" id="{8FD1232C-95FA-4E47-83AF-DCEE1F75B368}"/>
                </a:ext>
              </a:extLst>
            </p:cNvPr>
            <p:cNvGrpSpPr/>
            <p:nvPr/>
          </p:nvGrpSpPr>
          <p:grpSpPr>
            <a:xfrm>
              <a:off x="6219471" y="2598338"/>
              <a:ext cx="2312035" cy="2182495"/>
              <a:chOff x="6219471" y="2598338"/>
              <a:chExt cx="2312035" cy="2182495"/>
            </a:xfrm>
          </p:grpSpPr>
          <p:sp>
            <p:nvSpPr>
              <p:cNvPr id="417" name="object 91">
                <a:extLst>
                  <a:ext uri="{FF2B5EF4-FFF2-40B4-BE49-F238E27FC236}">
                    <a16:creationId xmlns:a16="http://schemas.microsoft.com/office/drawing/2014/main" id="{65D5BC48-361E-4651-B590-364A5AB9953D}"/>
                  </a:ext>
                </a:extLst>
              </p:cNvPr>
              <p:cNvSpPr/>
              <p:nvPr/>
            </p:nvSpPr>
            <p:spPr>
              <a:xfrm>
                <a:off x="6225821" y="2604688"/>
                <a:ext cx="297815" cy="2169795"/>
              </a:xfrm>
              <a:custGeom>
                <a:avLst/>
                <a:gdLst/>
                <a:ahLst/>
                <a:cxnLst/>
                <a:rect l="l" t="t" r="r" b="b"/>
                <a:pathLst>
                  <a:path w="297815" h="2169795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2169764"/>
                    </a:lnTo>
                    <a:lnTo>
                      <a:pt x="183040" y="2169764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18" name="object 92">
                <a:extLst>
                  <a:ext uri="{FF2B5EF4-FFF2-40B4-BE49-F238E27FC236}">
                    <a16:creationId xmlns:a16="http://schemas.microsoft.com/office/drawing/2014/main" id="{916A9887-02B8-4702-A0AB-DEEAB2399400}"/>
                  </a:ext>
                </a:extLst>
              </p:cNvPr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7841167" y="3424262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419" name="object 93">
                <a:extLst>
                  <a:ext uri="{FF2B5EF4-FFF2-40B4-BE49-F238E27FC236}">
                    <a16:creationId xmlns:a16="http://schemas.microsoft.com/office/drawing/2014/main" id="{87BF9690-9B3C-4A50-ABCC-44F7AD4C0741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7824595" y="3404075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349" name="object 94">
              <a:extLst>
                <a:ext uri="{FF2B5EF4-FFF2-40B4-BE49-F238E27FC236}">
                  <a16:creationId xmlns:a16="http://schemas.microsoft.com/office/drawing/2014/main" id="{1AA4879A-6084-4FA8-836A-E7ACF0FEC10F}"/>
                </a:ext>
              </a:extLst>
            </p:cNvPr>
            <p:cNvSpPr txBox="1"/>
            <p:nvPr/>
          </p:nvSpPr>
          <p:spPr>
            <a:xfrm>
              <a:off x="7824595" y="3404075"/>
              <a:ext cx="68643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0" rIns="0" bIns="0" rtlCol="0">
              <a:spAutoFit/>
            </a:bodyPr>
            <a:lstStyle/>
            <a:p>
              <a:pPr marL="15240" marR="7620" indent="97155">
                <a:lnSpc>
                  <a:spcPct val="100000"/>
                </a:lnSpc>
                <a:spcBef>
                  <a:spcPts val="300"/>
                </a:spcBef>
              </a:pPr>
              <a:r>
                <a:rPr sz="600" b="1" spc="-5" dirty="0">
                  <a:latin typeface="Arial"/>
                  <a:cs typeface="Arial"/>
                </a:rPr>
                <a:t>P.2.7.2 Linac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Bea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li</a:t>
              </a:r>
              <a:r>
                <a:rPr sz="600" b="1" dirty="0">
                  <a:latin typeface="Arial"/>
                  <a:cs typeface="Arial"/>
                </a:rPr>
                <a:t>ne</a:t>
              </a:r>
              <a:r>
                <a:rPr sz="600" b="1" spc="-5" dirty="0">
                  <a:latin typeface="Arial"/>
                  <a:cs typeface="Arial"/>
                </a:rPr>
                <a:t> </a:t>
              </a:r>
              <a:r>
                <a:rPr sz="600" b="1" dirty="0">
                  <a:latin typeface="Arial"/>
                  <a:cs typeface="Arial"/>
                </a:rPr>
                <a:t>V</a:t>
              </a:r>
              <a:r>
                <a:rPr sz="600" b="1" spc="-5" dirty="0">
                  <a:latin typeface="Arial"/>
                  <a:cs typeface="Arial"/>
                </a:rPr>
                <a:t>ac</a:t>
              </a:r>
              <a:r>
                <a:rPr sz="600" b="1" dirty="0">
                  <a:latin typeface="Arial"/>
                  <a:cs typeface="Arial"/>
                </a:rPr>
                <a:t>u</a:t>
              </a:r>
              <a:r>
                <a:rPr sz="600" b="1" spc="-5" dirty="0">
                  <a:latin typeface="Arial"/>
                  <a:cs typeface="Arial"/>
                </a:rPr>
                <a:t>um</a:t>
              </a:r>
              <a:endParaRPr sz="600">
                <a:latin typeface="Arial"/>
                <a:cs typeface="Arial"/>
              </a:endParaRPr>
            </a:p>
            <a:p>
              <a:pPr marL="63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Controls</a:t>
              </a:r>
              <a:endParaRPr sz="600">
                <a:latin typeface="Arial"/>
                <a:cs typeface="Arial"/>
              </a:endParaRPr>
            </a:p>
            <a:p>
              <a:pPr marL="635" algn="ctr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Derrick</a:t>
              </a:r>
              <a:r>
                <a:rPr sz="600" spc="-2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Williams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50" name="object 95">
              <a:extLst>
                <a:ext uri="{FF2B5EF4-FFF2-40B4-BE49-F238E27FC236}">
                  <a16:creationId xmlns:a16="http://schemas.microsoft.com/office/drawing/2014/main" id="{4FDFDC34-E114-42DB-B8DF-42D6FF85CC80}"/>
                </a:ext>
              </a:extLst>
            </p:cNvPr>
            <p:cNvGrpSpPr/>
            <p:nvPr/>
          </p:nvGrpSpPr>
          <p:grpSpPr>
            <a:xfrm>
              <a:off x="7824595" y="2598338"/>
              <a:ext cx="807085" cy="1856105"/>
              <a:chOff x="7824595" y="2598338"/>
              <a:chExt cx="807085" cy="1856105"/>
            </a:xfrm>
          </p:grpSpPr>
          <p:sp>
            <p:nvSpPr>
              <p:cNvPr id="414" name="object 96">
                <a:extLst>
                  <a:ext uri="{FF2B5EF4-FFF2-40B4-BE49-F238E27FC236}">
                    <a16:creationId xmlns:a16="http://schemas.microsoft.com/office/drawing/2014/main" id="{9F69088B-CCE2-4E86-ABA7-CD03B37D45DB}"/>
                  </a:ext>
                </a:extLst>
              </p:cNvPr>
              <p:cNvSpPr/>
              <p:nvPr/>
            </p:nvSpPr>
            <p:spPr>
              <a:xfrm>
                <a:off x="8327552" y="2604688"/>
                <a:ext cx="297815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297815" h="1028064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1027782"/>
                    </a:lnTo>
                    <a:lnTo>
                      <a:pt x="183040" y="1027782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15" name="object 97">
                <a:extLst>
                  <a:ext uri="{FF2B5EF4-FFF2-40B4-BE49-F238E27FC236}">
                    <a16:creationId xmlns:a16="http://schemas.microsoft.com/office/drawing/2014/main" id="{A8DA5F4F-ABED-43A8-9EE2-5791288BF44D}"/>
                  </a:ext>
                </a:extLst>
              </p:cNvPr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7841167" y="3993640"/>
                <a:ext cx="690109" cy="460516"/>
              </a:xfrm>
              <a:prstGeom prst="rect">
                <a:avLst/>
              </a:prstGeom>
            </p:spPr>
          </p:pic>
          <p:pic>
            <p:nvPicPr>
              <p:cNvPr id="416" name="object 98">
                <a:extLst>
                  <a:ext uri="{FF2B5EF4-FFF2-40B4-BE49-F238E27FC236}">
                    <a16:creationId xmlns:a16="http://schemas.microsoft.com/office/drawing/2014/main" id="{D48F6DD8-EEA5-4A6B-87D1-3363269DC676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7824595" y="3975065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351" name="object 99">
              <a:extLst>
                <a:ext uri="{FF2B5EF4-FFF2-40B4-BE49-F238E27FC236}">
                  <a16:creationId xmlns:a16="http://schemas.microsoft.com/office/drawing/2014/main" id="{DDB031F3-733F-41CB-B8F9-E65127809F48}"/>
                </a:ext>
              </a:extLst>
            </p:cNvPr>
            <p:cNvSpPr txBox="1"/>
            <p:nvPr/>
          </p:nvSpPr>
          <p:spPr>
            <a:xfrm>
              <a:off x="7824595" y="3975065"/>
              <a:ext cx="68643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735" rIns="0" bIns="0" rtlCol="0">
              <a:spAutoFit/>
            </a:bodyPr>
            <a:lstStyle/>
            <a:p>
              <a:pPr marL="4445" indent="107314">
                <a:lnSpc>
                  <a:spcPct val="100000"/>
                </a:lnSpc>
                <a:spcBef>
                  <a:spcPts val="305"/>
                </a:spcBef>
              </a:pPr>
              <a:r>
                <a:rPr sz="600" b="1" spc="-5" dirty="0">
                  <a:latin typeface="Arial"/>
                  <a:cs typeface="Arial"/>
                </a:rPr>
                <a:t>P.2.7.3 Linac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</a:t>
              </a:r>
              <a:r>
                <a:rPr sz="600" b="1" dirty="0">
                  <a:latin typeface="Arial"/>
                  <a:cs typeface="Arial"/>
                </a:rPr>
                <a:t>n</a:t>
              </a:r>
              <a:r>
                <a:rPr sz="600" b="1" spc="-5" dirty="0">
                  <a:latin typeface="Arial"/>
                  <a:cs typeface="Arial"/>
                </a:rPr>
                <a:t>sul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ti</a:t>
              </a:r>
              <a:r>
                <a:rPr sz="600" b="1" dirty="0">
                  <a:latin typeface="Arial"/>
                  <a:cs typeface="Arial"/>
                </a:rPr>
                <a:t>ng</a:t>
              </a:r>
              <a:r>
                <a:rPr sz="600" b="1" spc="-5" dirty="0">
                  <a:latin typeface="Arial"/>
                  <a:cs typeface="Arial"/>
                </a:rPr>
                <a:t> Vac</a:t>
              </a:r>
              <a:r>
                <a:rPr sz="600" b="1" dirty="0">
                  <a:latin typeface="Arial"/>
                  <a:cs typeface="Arial"/>
                </a:rPr>
                <a:t>u</a:t>
              </a:r>
              <a:r>
                <a:rPr sz="600" b="1" spc="-5" dirty="0">
                  <a:latin typeface="Arial"/>
                  <a:cs typeface="Arial"/>
                </a:rPr>
                <a:t>um  System</a:t>
              </a:r>
              <a:r>
                <a:rPr sz="600" b="1" spc="-2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Controls</a:t>
              </a:r>
              <a:endParaRPr sz="600">
                <a:latin typeface="Arial"/>
                <a:cs typeface="Arial"/>
              </a:endParaRPr>
            </a:p>
            <a:p>
              <a:pPr marL="69850">
                <a:lnSpc>
                  <a:spcPts val="715"/>
                </a:lnSpc>
              </a:pPr>
              <a:r>
                <a:rPr sz="600" dirty="0">
                  <a:latin typeface="Arial"/>
                  <a:cs typeface="Arial"/>
                </a:rPr>
                <a:t>Der</a:t>
              </a:r>
              <a:r>
                <a:rPr sz="600" spc="-5" dirty="0">
                  <a:latin typeface="Arial"/>
                  <a:cs typeface="Arial"/>
                </a:rPr>
                <a:t>r</a:t>
              </a:r>
              <a:r>
                <a:rPr sz="600" dirty="0">
                  <a:latin typeface="Arial"/>
                  <a:cs typeface="Arial"/>
                </a:rPr>
                <a:t>ick</a:t>
              </a:r>
              <a:r>
                <a:rPr sz="600" spc="-5" dirty="0">
                  <a:latin typeface="Arial"/>
                  <a:cs typeface="Arial"/>
                </a:rPr>
                <a:t> </a:t>
              </a:r>
              <a:r>
                <a:rPr sz="600" dirty="0">
                  <a:latin typeface="Arial"/>
                  <a:cs typeface="Arial"/>
                </a:rPr>
                <a:t>W</a:t>
              </a:r>
              <a:r>
                <a:rPr sz="600" spc="-10" dirty="0">
                  <a:latin typeface="Arial"/>
                  <a:cs typeface="Arial"/>
                </a:rPr>
                <a:t>i</a:t>
              </a:r>
              <a:r>
                <a:rPr sz="600" dirty="0">
                  <a:latin typeface="Arial"/>
                  <a:cs typeface="Arial"/>
                </a:rPr>
                <a:t>lliams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52" name="object 100">
              <a:extLst>
                <a:ext uri="{FF2B5EF4-FFF2-40B4-BE49-F238E27FC236}">
                  <a16:creationId xmlns:a16="http://schemas.microsoft.com/office/drawing/2014/main" id="{1C531553-AB3C-41A1-B282-9FEE44AE0A97}"/>
                </a:ext>
              </a:extLst>
            </p:cNvPr>
            <p:cNvGrpSpPr/>
            <p:nvPr/>
          </p:nvGrpSpPr>
          <p:grpSpPr>
            <a:xfrm>
              <a:off x="7824595" y="2598338"/>
              <a:ext cx="807085" cy="1611630"/>
              <a:chOff x="7824595" y="2598338"/>
              <a:chExt cx="807085" cy="1611630"/>
            </a:xfrm>
          </p:grpSpPr>
          <p:sp>
            <p:nvSpPr>
              <p:cNvPr id="411" name="object 101">
                <a:extLst>
                  <a:ext uri="{FF2B5EF4-FFF2-40B4-BE49-F238E27FC236}">
                    <a16:creationId xmlns:a16="http://schemas.microsoft.com/office/drawing/2014/main" id="{7835A959-4DDE-45DD-8716-E3A992854EE1}"/>
                  </a:ext>
                </a:extLst>
              </p:cNvPr>
              <p:cNvSpPr/>
              <p:nvPr/>
            </p:nvSpPr>
            <p:spPr>
              <a:xfrm>
                <a:off x="8327552" y="2604688"/>
                <a:ext cx="297815" cy="1598930"/>
              </a:xfrm>
              <a:custGeom>
                <a:avLst/>
                <a:gdLst/>
                <a:ahLst/>
                <a:cxnLst/>
                <a:rect l="l" t="t" r="r" b="b"/>
                <a:pathLst>
                  <a:path w="297815" h="1598929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1598773"/>
                    </a:lnTo>
                    <a:lnTo>
                      <a:pt x="183040" y="1598773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12" name="object 102">
                <a:extLst>
                  <a:ext uri="{FF2B5EF4-FFF2-40B4-BE49-F238E27FC236}">
                    <a16:creationId xmlns:a16="http://schemas.microsoft.com/office/drawing/2014/main" id="{A266A4AB-3F0A-4D11-9E43-465205F0BDBF}"/>
                  </a:ext>
                </a:extLst>
              </p:cNvPr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7836743" y="2845233"/>
                <a:ext cx="698957" cy="468941"/>
              </a:xfrm>
              <a:prstGeom prst="rect">
                <a:avLst/>
              </a:prstGeom>
            </p:spPr>
          </p:pic>
          <p:pic>
            <p:nvPicPr>
              <p:cNvPr id="413" name="object 103">
                <a:extLst>
                  <a:ext uri="{FF2B5EF4-FFF2-40B4-BE49-F238E27FC236}">
                    <a16:creationId xmlns:a16="http://schemas.microsoft.com/office/drawing/2014/main" id="{74F60405-DDB3-4062-A728-14604EE99017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7824595" y="2833084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353" name="object 104">
              <a:extLst>
                <a:ext uri="{FF2B5EF4-FFF2-40B4-BE49-F238E27FC236}">
                  <a16:creationId xmlns:a16="http://schemas.microsoft.com/office/drawing/2014/main" id="{D47CC6BB-87DF-41E3-839E-9C473FF8D5A7}"/>
                </a:ext>
              </a:extLst>
            </p:cNvPr>
            <p:cNvSpPr txBox="1"/>
            <p:nvPr/>
          </p:nvSpPr>
          <p:spPr>
            <a:xfrm>
              <a:off x="7824595" y="2830655"/>
              <a:ext cx="68643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635" algn="ctr">
                <a:lnSpc>
                  <a:spcPts val="680"/>
                </a:lnSpc>
              </a:pPr>
              <a:r>
                <a:rPr sz="600" b="1" spc="-5" dirty="0">
                  <a:latin typeface="Arial"/>
                  <a:cs typeface="Arial"/>
                </a:rPr>
                <a:t>P.2.7.1</a:t>
              </a:r>
              <a:endParaRPr sz="600">
                <a:latin typeface="Arial"/>
                <a:cs typeface="Arial"/>
              </a:endParaRPr>
            </a:p>
            <a:p>
              <a:pPr marL="32384" marR="2349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Aar</a:t>
              </a:r>
              <a:r>
                <a:rPr sz="600" dirty="0">
                  <a:latin typeface="Arial"/>
                  <a:cs typeface="Arial"/>
                </a:rPr>
                <a:t>on</a:t>
              </a:r>
              <a:r>
                <a:rPr sz="600" spc="-5" dirty="0">
                  <a:latin typeface="Arial"/>
                  <a:cs typeface="Arial"/>
                </a:rPr>
                <a:t> Cole</a:t>
              </a:r>
              <a:r>
                <a:rPr sz="600" dirty="0">
                  <a:latin typeface="Arial"/>
                  <a:cs typeface="Arial"/>
                </a:rPr>
                <a:t>m</a:t>
              </a:r>
              <a:r>
                <a:rPr sz="600" spc="-5" dirty="0">
                  <a:latin typeface="Arial"/>
                  <a:cs typeface="Arial"/>
                </a:rPr>
                <a:t>a</a:t>
              </a:r>
              <a:r>
                <a:rPr sz="600" dirty="0">
                  <a:latin typeface="Arial"/>
                  <a:cs typeface="Arial"/>
                </a:rPr>
                <a:t>n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54" name="object 105">
              <a:extLst>
                <a:ext uri="{FF2B5EF4-FFF2-40B4-BE49-F238E27FC236}">
                  <a16:creationId xmlns:a16="http://schemas.microsoft.com/office/drawing/2014/main" id="{E1D2E992-1F01-42A4-BA40-F0CF3B415D5F}"/>
                </a:ext>
              </a:extLst>
            </p:cNvPr>
            <p:cNvGrpSpPr/>
            <p:nvPr/>
          </p:nvGrpSpPr>
          <p:grpSpPr>
            <a:xfrm>
              <a:off x="7824595" y="2598338"/>
              <a:ext cx="807085" cy="2430145"/>
              <a:chOff x="7824595" y="2598338"/>
              <a:chExt cx="807085" cy="2430145"/>
            </a:xfrm>
          </p:grpSpPr>
          <p:sp>
            <p:nvSpPr>
              <p:cNvPr id="408" name="object 106">
                <a:extLst>
                  <a:ext uri="{FF2B5EF4-FFF2-40B4-BE49-F238E27FC236}">
                    <a16:creationId xmlns:a16="http://schemas.microsoft.com/office/drawing/2014/main" id="{41790916-9793-4566-A5C4-4997C75DD50A}"/>
                  </a:ext>
                </a:extLst>
              </p:cNvPr>
              <p:cNvSpPr/>
              <p:nvPr/>
            </p:nvSpPr>
            <p:spPr>
              <a:xfrm>
                <a:off x="8327552" y="2604688"/>
                <a:ext cx="297815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297815" h="457200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456792"/>
                    </a:lnTo>
                    <a:lnTo>
                      <a:pt x="183040" y="456792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09" name="object 107">
                <a:extLst>
                  <a:ext uri="{FF2B5EF4-FFF2-40B4-BE49-F238E27FC236}">
                    <a16:creationId xmlns:a16="http://schemas.microsoft.com/office/drawing/2014/main" id="{461C219E-2ACE-424D-BA14-C7674F3492D0}"/>
                  </a:ext>
                </a:extLst>
              </p:cNvPr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7840732" y="4559390"/>
                <a:ext cx="694593" cy="469001"/>
              </a:xfrm>
              <a:prstGeom prst="rect">
                <a:avLst/>
              </a:prstGeom>
            </p:spPr>
          </p:pic>
          <p:pic>
            <p:nvPicPr>
              <p:cNvPr id="410" name="object 108">
                <a:extLst>
                  <a:ext uri="{FF2B5EF4-FFF2-40B4-BE49-F238E27FC236}">
                    <a16:creationId xmlns:a16="http://schemas.microsoft.com/office/drawing/2014/main" id="{3885007E-00D3-42FF-A08D-4D8B58F269B2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7824595" y="4546056"/>
                <a:ext cx="685998" cy="456792"/>
              </a:xfrm>
              <a:prstGeom prst="rect">
                <a:avLst/>
              </a:prstGeom>
            </p:spPr>
          </p:pic>
        </p:grpSp>
        <p:sp>
          <p:nvSpPr>
            <p:cNvPr id="355" name="object 109">
              <a:extLst>
                <a:ext uri="{FF2B5EF4-FFF2-40B4-BE49-F238E27FC236}">
                  <a16:creationId xmlns:a16="http://schemas.microsoft.com/office/drawing/2014/main" id="{02020FA2-A4B4-4EF5-87B3-7D435DFFDB12}"/>
                </a:ext>
              </a:extLst>
            </p:cNvPr>
            <p:cNvSpPr txBox="1"/>
            <p:nvPr/>
          </p:nvSpPr>
          <p:spPr>
            <a:xfrm>
              <a:off x="7824595" y="4546056"/>
              <a:ext cx="686435" cy="457200"/>
            </a:xfrm>
            <a:prstGeom prst="rect">
              <a:avLst/>
            </a:prstGeom>
            <a:ln w="9516">
              <a:solidFill>
                <a:srgbClr val="000000"/>
              </a:solidFill>
            </a:ln>
          </p:spPr>
          <p:txBody>
            <a:bodyPr vert="horz" wrap="square" lIns="0" tIns="38735" rIns="0" bIns="0" rtlCol="0">
              <a:spAutoFit/>
            </a:bodyPr>
            <a:lstStyle/>
            <a:p>
              <a:pPr marL="635" algn="ctr">
                <a:lnSpc>
                  <a:spcPct val="100000"/>
                </a:lnSpc>
                <a:spcBef>
                  <a:spcPts val="305"/>
                </a:spcBef>
              </a:pPr>
              <a:r>
                <a:rPr sz="600" b="1" spc="-5" dirty="0">
                  <a:latin typeface="Arial"/>
                  <a:cs typeface="Arial"/>
                </a:rPr>
                <a:t>P.2.7.4</a:t>
              </a:r>
              <a:endParaRPr sz="600">
                <a:latin typeface="Arial"/>
                <a:cs typeface="Arial"/>
              </a:endParaRPr>
            </a:p>
            <a:p>
              <a:pPr marL="78105" marR="70485" indent="63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Cryomodule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Controls </a:t>
              </a:r>
              <a:r>
                <a:rPr sz="600" b="1" spc="2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Aar</a:t>
              </a:r>
              <a:r>
                <a:rPr sz="600" dirty="0">
                  <a:latin typeface="Arial"/>
                  <a:cs typeface="Arial"/>
                </a:rPr>
                <a:t>on</a:t>
              </a:r>
              <a:r>
                <a:rPr sz="600" spc="-5" dirty="0">
                  <a:latin typeface="Arial"/>
                  <a:cs typeface="Arial"/>
                </a:rPr>
                <a:t> Cole</a:t>
              </a:r>
              <a:r>
                <a:rPr sz="600" dirty="0">
                  <a:latin typeface="Arial"/>
                  <a:cs typeface="Arial"/>
                </a:rPr>
                <a:t>m</a:t>
              </a:r>
              <a:r>
                <a:rPr sz="600" spc="-5" dirty="0">
                  <a:latin typeface="Arial"/>
                  <a:cs typeface="Arial"/>
                </a:rPr>
                <a:t>a</a:t>
              </a:r>
              <a:r>
                <a:rPr sz="600" dirty="0">
                  <a:latin typeface="Arial"/>
                  <a:cs typeface="Arial"/>
                </a:rPr>
                <a:t>n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56" name="object 110">
              <a:extLst>
                <a:ext uri="{FF2B5EF4-FFF2-40B4-BE49-F238E27FC236}">
                  <a16:creationId xmlns:a16="http://schemas.microsoft.com/office/drawing/2014/main" id="{193119D3-95EE-45A4-B29A-8B1FEEC68B3C}"/>
                </a:ext>
              </a:extLst>
            </p:cNvPr>
            <p:cNvGrpSpPr/>
            <p:nvPr/>
          </p:nvGrpSpPr>
          <p:grpSpPr>
            <a:xfrm>
              <a:off x="2707548" y="2598338"/>
              <a:ext cx="5923915" cy="3570604"/>
              <a:chOff x="2707548" y="2598338"/>
              <a:chExt cx="5923915" cy="3570604"/>
            </a:xfrm>
          </p:grpSpPr>
          <p:sp>
            <p:nvSpPr>
              <p:cNvPr id="405" name="object 111">
                <a:extLst>
                  <a:ext uri="{FF2B5EF4-FFF2-40B4-BE49-F238E27FC236}">
                    <a16:creationId xmlns:a16="http://schemas.microsoft.com/office/drawing/2014/main" id="{16C45536-F388-4DB4-9727-66FCD04DA0AF}"/>
                  </a:ext>
                </a:extLst>
              </p:cNvPr>
              <p:cNvSpPr/>
              <p:nvPr/>
            </p:nvSpPr>
            <p:spPr>
              <a:xfrm>
                <a:off x="8327552" y="2604688"/>
                <a:ext cx="297815" cy="2169795"/>
              </a:xfrm>
              <a:custGeom>
                <a:avLst/>
                <a:gdLst/>
                <a:ahLst/>
                <a:cxnLst/>
                <a:rect l="l" t="t" r="r" b="b"/>
                <a:pathLst>
                  <a:path w="297815" h="2169795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2169764"/>
                    </a:lnTo>
                    <a:lnTo>
                      <a:pt x="183040" y="216976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06" name="object 112">
                <a:extLst>
                  <a:ext uri="{FF2B5EF4-FFF2-40B4-BE49-F238E27FC236}">
                    <a16:creationId xmlns:a16="http://schemas.microsoft.com/office/drawing/2014/main" id="{7F4BF4F7-97CB-4B6C-B2FA-25FF88662194}"/>
                  </a:ext>
                </a:extLst>
              </p:cNvPr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2725735" y="5708224"/>
                <a:ext cx="689310" cy="460093"/>
              </a:xfrm>
              <a:prstGeom prst="rect">
                <a:avLst/>
              </a:prstGeom>
            </p:spPr>
          </p:pic>
          <p:pic>
            <p:nvPicPr>
              <p:cNvPr id="407" name="object 113">
                <a:extLst>
                  <a:ext uri="{FF2B5EF4-FFF2-40B4-BE49-F238E27FC236}">
                    <a16:creationId xmlns:a16="http://schemas.microsoft.com/office/drawing/2014/main" id="{9E8FF138-F7FA-468A-9D5C-6B4F32872B85}"/>
                  </a:ext>
                </a:extLst>
              </p:cNvPr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2707548" y="5688847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357" name="object 114">
              <a:extLst>
                <a:ext uri="{FF2B5EF4-FFF2-40B4-BE49-F238E27FC236}">
                  <a16:creationId xmlns:a16="http://schemas.microsoft.com/office/drawing/2014/main" id="{4B4E7161-DD00-4E1B-8E04-0B457580A171}"/>
                </a:ext>
              </a:extLst>
            </p:cNvPr>
            <p:cNvSpPr txBox="1"/>
            <p:nvPr/>
          </p:nvSpPr>
          <p:spPr>
            <a:xfrm>
              <a:off x="2707548" y="5688847"/>
              <a:ext cx="68897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0" rIns="0" bIns="0" rtlCol="0">
              <a:spAutoFit/>
            </a:bodyPr>
            <a:lstStyle/>
            <a:p>
              <a:pPr marL="141605" marR="62230" indent="-74295">
                <a:lnSpc>
                  <a:spcPct val="100000"/>
                </a:lnSpc>
                <a:spcBef>
                  <a:spcPts val="300"/>
                </a:spcBef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.2.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8</a:t>
              </a:r>
              <a:r>
                <a:rPr sz="600" b="1" spc="-5" dirty="0">
                  <a:latin typeface="Arial"/>
                  <a:cs typeface="Arial"/>
                </a:rPr>
                <a:t> Co</a:t>
              </a:r>
              <a:r>
                <a:rPr sz="600" b="1" dirty="0">
                  <a:latin typeface="Arial"/>
                  <a:cs typeface="Arial"/>
                </a:rPr>
                <a:t>u</a:t>
              </a:r>
              <a:r>
                <a:rPr sz="600" b="1" spc="-5" dirty="0">
                  <a:latin typeface="Arial"/>
                  <a:cs typeface="Arial"/>
                </a:rPr>
                <a:t>pl</a:t>
              </a:r>
              <a:r>
                <a:rPr sz="600" b="1" dirty="0">
                  <a:latin typeface="Arial"/>
                  <a:cs typeface="Arial"/>
                </a:rPr>
                <a:t>er  </a:t>
              </a:r>
              <a:r>
                <a:rPr sz="600" b="1" spc="-5" dirty="0">
                  <a:latin typeface="Arial"/>
                  <a:cs typeface="Arial"/>
                </a:rPr>
                <a:t>Waveguide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Transition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Yoon</a:t>
              </a:r>
              <a:r>
                <a:rPr sz="600" spc="-1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Kang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58" name="object 115">
              <a:extLst>
                <a:ext uri="{FF2B5EF4-FFF2-40B4-BE49-F238E27FC236}">
                  <a16:creationId xmlns:a16="http://schemas.microsoft.com/office/drawing/2014/main" id="{98612B22-9380-4B6B-B5D5-266F185C4738}"/>
                </a:ext>
              </a:extLst>
            </p:cNvPr>
            <p:cNvGrpSpPr/>
            <p:nvPr/>
          </p:nvGrpSpPr>
          <p:grpSpPr>
            <a:xfrm>
              <a:off x="1947166" y="2598338"/>
              <a:ext cx="2519680" cy="3325495"/>
              <a:chOff x="1947166" y="2598338"/>
              <a:chExt cx="2519680" cy="3325495"/>
            </a:xfrm>
          </p:grpSpPr>
          <p:sp>
            <p:nvSpPr>
              <p:cNvPr id="401" name="object 116">
                <a:extLst>
                  <a:ext uri="{FF2B5EF4-FFF2-40B4-BE49-F238E27FC236}">
                    <a16:creationId xmlns:a16="http://schemas.microsoft.com/office/drawing/2014/main" id="{4E617DE2-C1C2-48C2-9EBF-FC3584506067}"/>
                  </a:ext>
                </a:extLst>
              </p:cNvPr>
              <p:cNvSpPr/>
              <p:nvPr/>
            </p:nvSpPr>
            <p:spPr>
              <a:xfrm>
                <a:off x="2593350" y="2604688"/>
                <a:ext cx="411480" cy="3312795"/>
              </a:xfrm>
              <a:custGeom>
                <a:avLst/>
                <a:gdLst/>
                <a:ahLst/>
                <a:cxnLst/>
                <a:rect l="l" t="t" r="r" b="b"/>
                <a:pathLst>
                  <a:path w="411480" h="3312795">
                    <a:moveTo>
                      <a:pt x="411437" y="0"/>
                    </a:moveTo>
                    <a:lnTo>
                      <a:pt x="411437" y="114198"/>
                    </a:lnTo>
                    <a:lnTo>
                      <a:pt x="0" y="114198"/>
                    </a:lnTo>
                    <a:lnTo>
                      <a:pt x="0" y="3312555"/>
                    </a:lnTo>
                    <a:lnTo>
                      <a:pt x="114198" y="3312555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2" name="object 117">
                <a:extLst>
                  <a:ext uri="{FF2B5EF4-FFF2-40B4-BE49-F238E27FC236}">
                    <a16:creationId xmlns:a16="http://schemas.microsoft.com/office/drawing/2014/main" id="{F1FAEB47-5195-4321-A66F-9D18EE001675}"/>
                  </a:ext>
                </a:extLst>
              </p:cNvPr>
              <p:cNvSpPr/>
              <p:nvPr/>
            </p:nvSpPr>
            <p:spPr>
              <a:xfrm>
                <a:off x="1953516" y="2604688"/>
                <a:ext cx="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h="222250">
                    <a:moveTo>
                      <a:pt x="0" y="0"/>
                    </a:moveTo>
                    <a:lnTo>
                      <a:pt x="0" y="221916"/>
                    </a:lnTo>
                  </a:path>
                </a:pathLst>
              </a:custGeom>
              <a:ln w="1268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03" name="object 118">
                <a:extLst>
                  <a:ext uri="{FF2B5EF4-FFF2-40B4-BE49-F238E27FC236}">
                    <a16:creationId xmlns:a16="http://schemas.microsoft.com/office/drawing/2014/main" id="{B5ECB59A-2B55-478E-94D3-A2E9F2B076FD}"/>
                  </a:ext>
                </a:extLst>
              </p:cNvPr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3776575" y="2849657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404" name="object 119">
                <a:extLst>
                  <a:ext uri="{FF2B5EF4-FFF2-40B4-BE49-F238E27FC236}">
                    <a16:creationId xmlns:a16="http://schemas.microsoft.com/office/drawing/2014/main" id="{E3AE1BA1-C5E8-4220-82F8-E71963C4BB79}"/>
                  </a:ext>
                </a:extLst>
              </p:cNvPr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3758818" y="2833084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359" name="object 120">
              <a:extLst>
                <a:ext uri="{FF2B5EF4-FFF2-40B4-BE49-F238E27FC236}">
                  <a16:creationId xmlns:a16="http://schemas.microsoft.com/office/drawing/2014/main" id="{F09EE237-C0FD-4C32-964A-BC1DA1DEE760}"/>
                </a:ext>
              </a:extLst>
            </p:cNvPr>
            <p:cNvSpPr txBox="1"/>
            <p:nvPr/>
          </p:nvSpPr>
          <p:spPr>
            <a:xfrm>
              <a:off x="3758818" y="2830655"/>
              <a:ext cx="696595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600">
                <a:latin typeface="Times New Roman"/>
                <a:cs typeface="Times New Roman"/>
              </a:endParaRPr>
            </a:p>
            <a:p>
              <a:pPr marL="130810">
                <a:lnSpc>
                  <a:spcPct val="100000"/>
                </a:lnSpc>
                <a:spcBef>
                  <a:spcPts val="350"/>
                </a:spcBef>
              </a:pPr>
              <a:r>
                <a:rPr sz="600" b="1" spc="-5" dirty="0">
                  <a:latin typeface="Arial"/>
                  <a:cs typeface="Arial"/>
                </a:rPr>
                <a:t>Partner</a:t>
              </a:r>
              <a:r>
                <a:rPr sz="600" b="1" spc="-4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Lab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60" name="object 121">
              <a:extLst>
                <a:ext uri="{FF2B5EF4-FFF2-40B4-BE49-F238E27FC236}">
                  <a16:creationId xmlns:a16="http://schemas.microsoft.com/office/drawing/2014/main" id="{FAB395CE-D585-4227-9317-CDB6BBF810B1}"/>
                </a:ext>
              </a:extLst>
            </p:cNvPr>
            <p:cNvGrpSpPr/>
            <p:nvPr/>
          </p:nvGrpSpPr>
          <p:grpSpPr>
            <a:xfrm>
              <a:off x="3637460" y="2598338"/>
              <a:ext cx="1743710" cy="711835"/>
              <a:chOff x="3637460" y="2598338"/>
              <a:chExt cx="1743710" cy="711835"/>
            </a:xfrm>
          </p:grpSpPr>
          <p:sp>
            <p:nvSpPr>
              <p:cNvPr id="398" name="object 122">
                <a:extLst>
                  <a:ext uri="{FF2B5EF4-FFF2-40B4-BE49-F238E27FC236}">
                    <a16:creationId xmlns:a16="http://schemas.microsoft.com/office/drawing/2014/main" id="{7A10F227-0726-4DFD-AB29-868B8793B605}"/>
                  </a:ext>
                </a:extLst>
              </p:cNvPr>
              <p:cNvSpPr/>
              <p:nvPr/>
            </p:nvSpPr>
            <p:spPr>
              <a:xfrm>
                <a:off x="3643810" y="2604688"/>
                <a:ext cx="41148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411479" h="457200">
                    <a:moveTo>
                      <a:pt x="411437" y="0"/>
                    </a:moveTo>
                    <a:lnTo>
                      <a:pt x="411437" y="114198"/>
                    </a:lnTo>
                    <a:lnTo>
                      <a:pt x="0" y="114198"/>
                    </a:lnTo>
                    <a:lnTo>
                      <a:pt x="0" y="456792"/>
                    </a:lnTo>
                    <a:lnTo>
                      <a:pt x="115008" y="456792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99" name="object 123">
                <a:extLst>
                  <a:ext uri="{FF2B5EF4-FFF2-40B4-BE49-F238E27FC236}">
                    <a16:creationId xmlns:a16="http://schemas.microsoft.com/office/drawing/2014/main" id="{1D9BD3B2-A583-48B1-9369-ED968D8FEA39}"/>
                  </a:ext>
                </a:extLst>
              </p:cNvPr>
              <p:cNvPicPr/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4690969" y="2849657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400" name="object 124">
                <a:extLst>
                  <a:ext uri="{FF2B5EF4-FFF2-40B4-BE49-F238E27FC236}">
                    <a16:creationId xmlns:a16="http://schemas.microsoft.com/office/drawing/2014/main" id="{AC4D9A5C-4527-4148-8C06-3E89B1149490}"/>
                  </a:ext>
                </a:extLst>
              </p:cNvPr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4672403" y="2833084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361" name="object 125">
              <a:extLst>
                <a:ext uri="{FF2B5EF4-FFF2-40B4-BE49-F238E27FC236}">
                  <a16:creationId xmlns:a16="http://schemas.microsoft.com/office/drawing/2014/main" id="{C83E0A6F-F3B6-4471-9BA7-92B4F7850E1F}"/>
                </a:ext>
              </a:extLst>
            </p:cNvPr>
            <p:cNvSpPr txBox="1"/>
            <p:nvPr/>
          </p:nvSpPr>
          <p:spPr>
            <a:xfrm>
              <a:off x="4672403" y="2830655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680"/>
                </a:lnSpc>
              </a:pPr>
              <a:r>
                <a:rPr sz="600" b="1" spc="-5" dirty="0">
                  <a:latin typeface="Arial"/>
                  <a:cs typeface="Arial"/>
                </a:rPr>
                <a:t>P.2.4.1</a:t>
              </a:r>
              <a:endParaRPr sz="600">
                <a:latin typeface="Arial"/>
                <a:cs typeface="Arial"/>
              </a:endParaRPr>
            </a:p>
            <a:p>
              <a:pPr marL="31115" marR="2349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Brian</a:t>
              </a:r>
              <a:r>
                <a:rPr sz="600" spc="-4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Degraff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62" name="object 126">
              <a:extLst>
                <a:ext uri="{FF2B5EF4-FFF2-40B4-BE49-F238E27FC236}">
                  <a16:creationId xmlns:a16="http://schemas.microsoft.com/office/drawing/2014/main" id="{8E5901F8-B2E1-4D12-B743-61B441EFD04E}"/>
                </a:ext>
              </a:extLst>
            </p:cNvPr>
            <p:cNvGrpSpPr/>
            <p:nvPr/>
          </p:nvGrpSpPr>
          <p:grpSpPr>
            <a:xfrm>
              <a:off x="4672403" y="2598338"/>
              <a:ext cx="805815" cy="1286510"/>
              <a:chOff x="4672403" y="2598338"/>
              <a:chExt cx="805815" cy="1286510"/>
            </a:xfrm>
          </p:grpSpPr>
          <p:sp>
            <p:nvSpPr>
              <p:cNvPr id="395" name="object 127">
                <a:extLst>
                  <a:ext uri="{FF2B5EF4-FFF2-40B4-BE49-F238E27FC236}">
                    <a16:creationId xmlns:a16="http://schemas.microsoft.com/office/drawing/2014/main" id="{2B2EBE39-6D9C-4521-9E01-3DDBE41C11FC}"/>
                  </a:ext>
                </a:extLst>
              </p:cNvPr>
              <p:cNvSpPr/>
              <p:nvPr/>
            </p:nvSpPr>
            <p:spPr>
              <a:xfrm>
                <a:off x="5174551" y="2604688"/>
                <a:ext cx="297815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297814" h="457200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456792"/>
                    </a:lnTo>
                    <a:lnTo>
                      <a:pt x="183040" y="456792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96" name="object 128">
                <a:extLst>
                  <a:ext uri="{FF2B5EF4-FFF2-40B4-BE49-F238E27FC236}">
                    <a16:creationId xmlns:a16="http://schemas.microsoft.com/office/drawing/2014/main" id="{5902633D-DC69-4753-A906-A6A11FD9ACF8}"/>
                  </a:ext>
                </a:extLst>
              </p:cNvPr>
              <p:cNvPicPr/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4690970" y="3424262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397" name="object 129">
                <a:extLst>
                  <a:ext uri="{FF2B5EF4-FFF2-40B4-BE49-F238E27FC236}">
                    <a16:creationId xmlns:a16="http://schemas.microsoft.com/office/drawing/2014/main" id="{683C5BF9-9DD3-418F-8B8C-2DB8C6F7EB1B}"/>
                  </a:ext>
                </a:extLst>
              </p:cNvPr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4672403" y="3404075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363" name="object 130">
              <a:extLst>
                <a:ext uri="{FF2B5EF4-FFF2-40B4-BE49-F238E27FC236}">
                  <a16:creationId xmlns:a16="http://schemas.microsoft.com/office/drawing/2014/main" id="{CC3CA604-64E1-4F9E-801E-8956C9B63840}"/>
                </a:ext>
              </a:extLst>
            </p:cNvPr>
            <p:cNvSpPr txBox="1"/>
            <p:nvPr/>
          </p:nvSpPr>
          <p:spPr>
            <a:xfrm>
              <a:off x="4672403" y="3404075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109855" marR="17145" indent="-85090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.2.</a:t>
              </a:r>
              <a:r>
                <a:rPr sz="600" b="1" dirty="0">
                  <a:latin typeface="Arial"/>
                  <a:cs typeface="Arial"/>
                </a:rPr>
                <a:t>4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 C</a:t>
              </a:r>
              <a:r>
                <a:rPr sz="600" b="1" dirty="0">
                  <a:latin typeface="Arial"/>
                  <a:cs typeface="Arial"/>
                </a:rPr>
                <a:t>r</a:t>
              </a:r>
              <a:r>
                <a:rPr sz="600" b="1" spc="-5" dirty="0">
                  <a:latin typeface="Arial"/>
                  <a:cs typeface="Arial"/>
                </a:rPr>
                <a:t>yo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spc="5" dirty="0">
                  <a:latin typeface="Arial"/>
                  <a:cs typeface="Arial"/>
                </a:rPr>
                <a:t>i</a:t>
              </a:r>
              <a:r>
                <a:rPr sz="600" b="1" dirty="0">
                  <a:latin typeface="Arial"/>
                  <a:cs typeface="Arial"/>
                </a:rPr>
                <a:t>c  </a:t>
              </a:r>
              <a:r>
                <a:rPr sz="600" b="1" spc="-5" dirty="0">
                  <a:latin typeface="Arial"/>
                  <a:cs typeface="Arial"/>
                </a:rPr>
                <a:t>Components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Brian</a:t>
              </a:r>
              <a:r>
                <a:rPr sz="600" spc="-1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Degraff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64" name="object 131">
              <a:extLst>
                <a:ext uri="{FF2B5EF4-FFF2-40B4-BE49-F238E27FC236}">
                  <a16:creationId xmlns:a16="http://schemas.microsoft.com/office/drawing/2014/main" id="{FCA9CAD9-A202-4531-95C4-4B7266C90A35}"/>
                </a:ext>
              </a:extLst>
            </p:cNvPr>
            <p:cNvGrpSpPr/>
            <p:nvPr/>
          </p:nvGrpSpPr>
          <p:grpSpPr>
            <a:xfrm>
              <a:off x="4672403" y="2598338"/>
              <a:ext cx="805815" cy="1856105"/>
              <a:chOff x="4672403" y="2598338"/>
              <a:chExt cx="805815" cy="1856105"/>
            </a:xfrm>
          </p:grpSpPr>
          <p:sp>
            <p:nvSpPr>
              <p:cNvPr id="392" name="object 132">
                <a:extLst>
                  <a:ext uri="{FF2B5EF4-FFF2-40B4-BE49-F238E27FC236}">
                    <a16:creationId xmlns:a16="http://schemas.microsoft.com/office/drawing/2014/main" id="{5A585D2E-12B6-476E-B0E0-797FA00B9B92}"/>
                  </a:ext>
                </a:extLst>
              </p:cNvPr>
              <p:cNvSpPr/>
              <p:nvPr/>
            </p:nvSpPr>
            <p:spPr>
              <a:xfrm>
                <a:off x="5174551" y="2604688"/>
                <a:ext cx="297815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297814" h="1028064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1027782"/>
                    </a:lnTo>
                    <a:lnTo>
                      <a:pt x="183040" y="1027782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93" name="object 133">
                <a:extLst>
                  <a:ext uri="{FF2B5EF4-FFF2-40B4-BE49-F238E27FC236}">
                    <a16:creationId xmlns:a16="http://schemas.microsoft.com/office/drawing/2014/main" id="{C8480114-F401-4057-87C5-9580564E9538}"/>
                  </a:ext>
                </a:extLst>
              </p:cNvPr>
              <p:cNvPicPr/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>
                <a:off x="4690970" y="3993640"/>
                <a:ext cx="690109" cy="460516"/>
              </a:xfrm>
              <a:prstGeom prst="rect">
                <a:avLst/>
              </a:prstGeom>
            </p:spPr>
          </p:pic>
          <p:pic>
            <p:nvPicPr>
              <p:cNvPr id="394" name="object 134">
                <a:extLst>
                  <a:ext uri="{FF2B5EF4-FFF2-40B4-BE49-F238E27FC236}">
                    <a16:creationId xmlns:a16="http://schemas.microsoft.com/office/drawing/2014/main" id="{97749FBD-CB48-4121-BEF3-B909079BA3BC}"/>
                  </a:ext>
                </a:extLst>
              </p:cNvPr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4672403" y="3975065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365" name="object 135">
              <a:extLst>
                <a:ext uri="{FF2B5EF4-FFF2-40B4-BE49-F238E27FC236}">
                  <a16:creationId xmlns:a16="http://schemas.microsoft.com/office/drawing/2014/main" id="{37122040-06D9-47FC-8B3D-C1F79906A350}"/>
                </a:ext>
              </a:extLst>
            </p:cNvPr>
            <p:cNvSpPr txBox="1"/>
            <p:nvPr/>
          </p:nvSpPr>
          <p:spPr>
            <a:xfrm>
              <a:off x="4672403" y="3975065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60960" indent="-57785">
                <a:lnSpc>
                  <a:spcPct val="100000"/>
                </a:lnSpc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.2.</a:t>
              </a:r>
              <a:r>
                <a:rPr sz="600" b="1" dirty="0">
                  <a:latin typeface="Arial"/>
                  <a:cs typeface="Arial"/>
                </a:rPr>
                <a:t>4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3</a:t>
              </a:r>
              <a:r>
                <a:rPr sz="600" b="1" spc="-5" dirty="0">
                  <a:latin typeface="Arial"/>
                  <a:cs typeface="Arial"/>
                </a:rPr>
                <a:t> C</a:t>
              </a:r>
              <a:r>
                <a:rPr sz="600" b="1" dirty="0">
                  <a:latin typeface="Arial"/>
                  <a:cs typeface="Arial"/>
                </a:rPr>
                <a:t>r</a:t>
              </a:r>
              <a:r>
                <a:rPr sz="600" b="1" spc="-5" dirty="0">
                  <a:latin typeface="Arial"/>
                  <a:cs typeface="Arial"/>
                </a:rPr>
                <a:t>yo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spc="5" dirty="0">
                  <a:latin typeface="Arial"/>
                  <a:cs typeface="Arial"/>
                </a:rPr>
                <a:t>i</a:t>
              </a:r>
              <a:r>
                <a:rPr sz="600" b="1" spc="-5" dirty="0">
                  <a:latin typeface="Arial"/>
                  <a:cs typeface="Arial"/>
                </a:rPr>
                <a:t>cs  System</a:t>
              </a:r>
              <a:r>
                <a:rPr sz="600" b="1" spc="-2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Testing</a:t>
              </a:r>
              <a:endParaRPr sz="600">
                <a:latin typeface="Arial"/>
                <a:cs typeface="Arial"/>
              </a:endParaRPr>
            </a:p>
            <a:p>
              <a:pPr marL="118110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Brian</a:t>
              </a:r>
              <a:r>
                <a:rPr sz="600" spc="-4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Degraff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66" name="object 136">
              <a:extLst>
                <a:ext uri="{FF2B5EF4-FFF2-40B4-BE49-F238E27FC236}">
                  <a16:creationId xmlns:a16="http://schemas.microsoft.com/office/drawing/2014/main" id="{D40A3AFB-9364-4E6D-947B-6581EDCE1730}"/>
                </a:ext>
              </a:extLst>
            </p:cNvPr>
            <p:cNvGrpSpPr/>
            <p:nvPr/>
          </p:nvGrpSpPr>
          <p:grpSpPr>
            <a:xfrm>
              <a:off x="5168201" y="2598338"/>
              <a:ext cx="2312035" cy="1611630"/>
              <a:chOff x="5168201" y="2598338"/>
              <a:chExt cx="2312035" cy="1611630"/>
            </a:xfrm>
          </p:grpSpPr>
          <p:sp>
            <p:nvSpPr>
              <p:cNvPr id="389" name="object 137">
                <a:extLst>
                  <a:ext uri="{FF2B5EF4-FFF2-40B4-BE49-F238E27FC236}">
                    <a16:creationId xmlns:a16="http://schemas.microsoft.com/office/drawing/2014/main" id="{C136C4B3-9434-4904-83CC-1E304DD281AD}"/>
                  </a:ext>
                </a:extLst>
              </p:cNvPr>
              <p:cNvSpPr/>
              <p:nvPr/>
            </p:nvSpPr>
            <p:spPr>
              <a:xfrm>
                <a:off x="5174551" y="2604688"/>
                <a:ext cx="297815" cy="1598930"/>
              </a:xfrm>
              <a:custGeom>
                <a:avLst/>
                <a:gdLst/>
                <a:ahLst/>
                <a:cxnLst/>
                <a:rect l="l" t="t" r="r" b="b"/>
                <a:pathLst>
                  <a:path w="297814" h="1598929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1598773"/>
                    </a:lnTo>
                    <a:lnTo>
                      <a:pt x="183040" y="1598773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90" name="object 138">
                <a:extLst>
                  <a:ext uri="{FF2B5EF4-FFF2-40B4-BE49-F238E27FC236}">
                    <a16:creationId xmlns:a16="http://schemas.microsoft.com/office/drawing/2014/main" id="{79EAD8B9-1231-4D55-AB2A-11EAFFA01C6F}"/>
                  </a:ext>
                </a:extLst>
              </p:cNvPr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6789897" y="2849657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391" name="object 139">
                <a:extLst>
                  <a:ext uri="{FF2B5EF4-FFF2-40B4-BE49-F238E27FC236}">
                    <a16:creationId xmlns:a16="http://schemas.microsoft.com/office/drawing/2014/main" id="{B19F1676-FD82-4272-A934-78061C360F42}"/>
                  </a:ext>
                </a:extLst>
              </p:cNvPr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6774134" y="2833084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367" name="object 140">
              <a:extLst>
                <a:ext uri="{FF2B5EF4-FFF2-40B4-BE49-F238E27FC236}">
                  <a16:creationId xmlns:a16="http://schemas.microsoft.com/office/drawing/2014/main" id="{96D81441-F758-4D8D-93D1-361FFFFF5CCE}"/>
                </a:ext>
              </a:extLst>
            </p:cNvPr>
            <p:cNvSpPr txBox="1"/>
            <p:nvPr/>
          </p:nvSpPr>
          <p:spPr>
            <a:xfrm>
              <a:off x="6774134" y="2830655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680"/>
                </a:lnSpc>
              </a:pPr>
              <a:r>
                <a:rPr sz="600" b="1" spc="-5" dirty="0">
                  <a:latin typeface="Arial"/>
                  <a:cs typeface="Arial"/>
                </a:rPr>
                <a:t>P.2.6.1</a:t>
              </a:r>
              <a:endParaRPr sz="600">
                <a:latin typeface="Arial"/>
                <a:cs typeface="Arial"/>
              </a:endParaRPr>
            </a:p>
            <a:p>
              <a:pPr marL="31115" marR="23495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M</a:t>
              </a:r>
              <a:r>
                <a:rPr sz="600" b="1" dirty="0">
                  <a:latin typeface="Arial"/>
                  <a:cs typeface="Arial"/>
                </a:rPr>
                <a:t>a</a:t>
              </a:r>
              <a:r>
                <a:rPr sz="600" b="1" spc="-5" dirty="0">
                  <a:latin typeface="Arial"/>
                  <a:cs typeface="Arial"/>
                </a:rPr>
                <a:t>na</a:t>
              </a:r>
              <a:r>
                <a:rPr sz="600" b="1" dirty="0">
                  <a:latin typeface="Arial"/>
                  <a:cs typeface="Arial"/>
                </a:rPr>
                <a:t>g</a:t>
              </a:r>
              <a:r>
                <a:rPr sz="600" b="1" spc="-5" dirty="0">
                  <a:latin typeface="Arial"/>
                  <a:cs typeface="Arial"/>
                </a:rPr>
                <a:t>e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en</a:t>
              </a:r>
              <a:r>
                <a:rPr sz="600" b="1" dirty="0">
                  <a:latin typeface="Arial"/>
                  <a:cs typeface="Arial"/>
                </a:rPr>
                <a:t>t </a:t>
              </a:r>
              <a:r>
                <a:rPr sz="600" b="1" spc="-5" dirty="0">
                  <a:latin typeface="Arial"/>
                  <a:cs typeface="Arial"/>
                </a:rPr>
                <a:t>a</a:t>
              </a:r>
              <a:r>
                <a:rPr sz="600" b="1" dirty="0">
                  <a:latin typeface="Arial"/>
                  <a:cs typeface="Arial"/>
                </a:rPr>
                <a:t>nd  </a:t>
              </a:r>
              <a:r>
                <a:rPr sz="600" b="1" spc="-5" dirty="0">
                  <a:latin typeface="Arial"/>
                  <a:cs typeface="Arial"/>
                </a:rPr>
                <a:t>System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Integration</a:t>
              </a:r>
              <a:endParaRPr sz="600">
                <a:latin typeface="Arial"/>
                <a:cs typeface="Arial"/>
              </a:endParaRPr>
            </a:p>
            <a:p>
              <a:pPr marL="635" algn="ctr">
                <a:lnSpc>
                  <a:spcPts val="715"/>
                </a:lnSpc>
              </a:pPr>
              <a:r>
                <a:rPr sz="600" spc="-5" dirty="0">
                  <a:latin typeface="Arial"/>
                  <a:cs typeface="Arial"/>
                </a:rPr>
                <a:t>Jo</a:t>
              </a:r>
              <a:r>
                <a:rPr sz="600" dirty="0">
                  <a:latin typeface="Arial"/>
                  <a:cs typeface="Arial"/>
                </a:rPr>
                <a:t>hn</a:t>
              </a:r>
              <a:r>
                <a:rPr sz="600" spc="-5" dirty="0">
                  <a:latin typeface="Arial"/>
                  <a:cs typeface="Arial"/>
                </a:rPr>
                <a:t> M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mm</a:t>
              </a:r>
              <a:r>
                <a:rPr sz="600" dirty="0">
                  <a:latin typeface="Arial"/>
                  <a:cs typeface="Arial"/>
                </a:rPr>
                <a:t>o</a:t>
              </a:r>
              <a:r>
                <a:rPr sz="600" spc="-5" dirty="0">
                  <a:latin typeface="Arial"/>
                  <a:cs typeface="Arial"/>
                </a:rPr>
                <a:t>sser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68" name="object 141">
              <a:extLst>
                <a:ext uri="{FF2B5EF4-FFF2-40B4-BE49-F238E27FC236}">
                  <a16:creationId xmlns:a16="http://schemas.microsoft.com/office/drawing/2014/main" id="{AC290FD5-6A5D-416A-AE2F-0DFF14BB2782}"/>
                </a:ext>
              </a:extLst>
            </p:cNvPr>
            <p:cNvGrpSpPr/>
            <p:nvPr/>
          </p:nvGrpSpPr>
          <p:grpSpPr>
            <a:xfrm>
              <a:off x="6774134" y="2598338"/>
              <a:ext cx="805815" cy="1286510"/>
              <a:chOff x="6774134" y="2598338"/>
              <a:chExt cx="805815" cy="1286510"/>
            </a:xfrm>
          </p:grpSpPr>
          <p:sp>
            <p:nvSpPr>
              <p:cNvPr id="386" name="object 142">
                <a:extLst>
                  <a:ext uri="{FF2B5EF4-FFF2-40B4-BE49-F238E27FC236}">
                    <a16:creationId xmlns:a16="http://schemas.microsoft.com/office/drawing/2014/main" id="{154CB86C-0521-483D-8228-265848C455C3}"/>
                  </a:ext>
                </a:extLst>
              </p:cNvPr>
              <p:cNvSpPr/>
              <p:nvPr/>
            </p:nvSpPr>
            <p:spPr>
              <a:xfrm>
                <a:off x="7276282" y="2604688"/>
                <a:ext cx="297815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297815" h="457200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456792"/>
                    </a:lnTo>
                    <a:lnTo>
                      <a:pt x="183040" y="456792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7" name="object 143">
                <a:extLst>
                  <a:ext uri="{FF2B5EF4-FFF2-40B4-BE49-F238E27FC236}">
                    <a16:creationId xmlns:a16="http://schemas.microsoft.com/office/drawing/2014/main" id="{3653A878-5A69-4101-BF46-1FB5CFA744AB}"/>
                  </a:ext>
                </a:extLst>
              </p:cNvPr>
              <p:cNvPicPr/>
              <p:nvPr/>
            </p:nvPicPr>
            <p:blipFill>
              <a:blip r:embed="rId43" cstate="print"/>
              <a:stretch>
                <a:fillRect/>
              </a:stretch>
            </p:blipFill>
            <p:spPr>
              <a:xfrm>
                <a:off x="6789897" y="3424262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388" name="object 144">
                <a:extLst>
                  <a:ext uri="{FF2B5EF4-FFF2-40B4-BE49-F238E27FC236}">
                    <a16:creationId xmlns:a16="http://schemas.microsoft.com/office/drawing/2014/main" id="{0E4939A1-33A4-483E-A502-629653A88CDC}"/>
                  </a:ext>
                </a:extLst>
              </p:cNvPr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6774134" y="3404075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369" name="object 145">
              <a:extLst>
                <a:ext uri="{FF2B5EF4-FFF2-40B4-BE49-F238E27FC236}">
                  <a16:creationId xmlns:a16="http://schemas.microsoft.com/office/drawing/2014/main" id="{2CC70E2D-AAC9-4675-8CB2-64DC7412FDFF}"/>
                </a:ext>
              </a:extLst>
            </p:cNvPr>
            <p:cNvSpPr txBox="1"/>
            <p:nvPr/>
          </p:nvSpPr>
          <p:spPr>
            <a:xfrm>
              <a:off x="6774134" y="3404075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0" rIns="0" bIns="0" rtlCol="0">
              <a:spAutoFit/>
            </a:bodyPr>
            <a:lstStyle/>
            <a:p>
              <a:pPr marL="120650" marR="7620" indent="-106680">
                <a:lnSpc>
                  <a:spcPct val="100000"/>
                </a:lnSpc>
                <a:spcBef>
                  <a:spcPts val="300"/>
                </a:spcBef>
              </a:pPr>
              <a:r>
                <a:rPr sz="600" b="1" dirty="0">
                  <a:latin typeface="Arial"/>
                  <a:cs typeface="Arial"/>
                </a:rPr>
                <a:t>P</a:t>
              </a:r>
              <a:r>
                <a:rPr sz="600" b="1" spc="-5" dirty="0">
                  <a:latin typeface="Arial"/>
                  <a:cs typeface="Arial"/>
                </a:rPr>
                <a:t>.2.</a:t>
              </a:r>
              <a:r>
                <a:rPr sz="600" b="1" dirty="0">
                  <a:latin typeface="Arial"/>
                  <a:cs typeface="Arial"/>
                </a:rPr>
                <a:t>6</a:t>
              </a:r>
              <a:r>
                <a:rPr sz="600" b="1" spc="-5" dirty="0">
                  <a:latin typeface="Arial"/>
                  <a:cs typeface="Arial"/>
                </a:rPr>
                <a:t>.</a:t>
              </a:r>
              <a:r>
                <a:rPr sz="600" b="1" dirty="0">
                  <a:latin typeface="Arial"/>
                  <a:cs typeface="Arial"/>
                </a:rPr>
                <a:t>2</a:t>
              </a:r>
              <a:r>
                <a:rPr sz="600" b="1" spc="-5" dirty="0">
                  <a:latin typeface="Arial"/>
                  <a:cs typeface="Arial"/>
                </a:rPr>
                <a:t> Co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p</a:t>
              </a:r>
              <a:r>
                <a:rPr sz="600" b="1" spc="5" dirty="0">
                  <a:latin typeface="Arial"/>
                  <a:cs typeface="Arial"/>
                </a:rPr>
                <a:t>l</a:t>
              </a:r>
              <a:r>
                <a:rPr sz="600" b="1" spc="-5" dirty="0">
                  <a:latin typeface="Arial"/>
                  <a:cs typeface="Arial"/>
                </a:rPr>
                <a:t>eted  Cryomodule</a:t>
              </a:r>
              <a:endParaRPr sz="6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Testing</a:t>
              </a:r>
              <a:endParaRPr sz="600">
                <a:latin typeface="Arial"/>
                <a:cs typeface="Arial"/>
              </a:endParaRPr>
            </a:p>
            <a:p>
              <a:pPr marL="635" algn="ctr">
                <a:lnSpc>
                  <a:spcPct val="100000"/>
                </a:lnSpc>
              </a:pPr>
              <a:r>
                <a:rPr sz="600" spc="-5" dirty="0">
                  <a:latin typeface="Arial"/>
                  <a:cs typeface="Arial"/>
                </a:rPr>
                <a:t>Jo</a:t>
              </a:r>
              <a:r>
                <a:rPr sz="600" dirty="0">
                  <a:latin typeface="Arial"/>
                  <a:cs typeface="Arial"/>
                </a:rPr>
                <a:t>hn</a:t>
              </a:r>
              <a:r>
                <a:rPr sz="600" spc="-5" dirty="0">
                  <a:latin typeface="Arial"/>
                  <a:cs typeface="Arial"/>
                </a:rPr>
                <a:t> M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mm</a:t>
              </a:r>
              <a:r>
                <a:rPr sz="600" dirty="0">
                  <a:latin typeface="Arial"/>
                  <a:cs typeface="Arial"/>
                </a:rPr>
                <a:t>o</a:t>
              </a:r>
              <a:r>
                <a:rPr sz="600" spc="-5" dirty="0">
                  <a:latin typeface="Arial"/>
                  <a:cs typeface="Arial"/>
                </a:rPr>
                <a:t>sser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70" name="object 146">
              <a:extLst>
                <a:ext uri="{FF2B5EF4-FFF2-40B4-BE49-F238E27FC236}">
                  <a16:creationId xmlns:a16="http://schemas.microsoft.com/office/drawing/2014/main" id="{FA5333D0-94AD-48C2-A9ED-CDF15AB15CEC}"/>
                </a:ext>
              </a:extLst>
            </p:cNvPr>
            <p:cNvGrpSpPr/>
            <p:nvPr/>
          </p:nvGrpSpPr>
          <p:grpSpPr>
            <a:xfrm>
              <a:off x="6774134" y="2598338"/>
              <a:ext cx="805815" cy="1856105"/>
              <a:chOff x="6774134" y="2598338"/>
              <a:chExt cx="805815" cy="1856105"/>
            </a:xfrm>
          </p:grpSpPr>
          <p:sp>
            <p:nvSpPr>
              <p:cNvPr id="383" name="object 147">
                <a:extLst>
                  <a:ext uri="{FF2B5EF4-FFF2-40B4-BE49-F238E27FC236}">
                    <a16:creationId xmlns:a16="http://schemas.microsoft.com/office/drawing/2014/main" id="{178ACBD9-BDFA-4601-8443-AF85A4F73C6F}"/>
                  </a:ext>
                </a:extLst>
              </p:cNvPr>
              <p:cNvSpPr/>
              <p:nvPr/>
            </p:nvSpPr>
            <p:spPr>
              <a:xfrm>
                <a:off x="7276282" y="2604688"/>
                <a:ext cx="297815" cy="1028065"/>
              </a:xfrm>
              <a:custGeom>
                <a:avLst/>
                <a:gdLst/>
                <a:ahLst/>
                <a:cxnLst/>
                <a:rect l="l" t="t" r="r" b="b"/>
                <a:pathLst>
                  <a:path w="297815" h="1028064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1027782"/>
                    </a:lnTo>
                    <a:lnTo>
                      <a:pt x="183040" y="1027782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4" name="object 148">
                <a:extLst>
                  <a:ext uri="{FF2B5EF4-FFF2-40B4-BE49-F238E27FC236}">
                    <a16:creationId xmlns:a16="http://schemas.microsoft.com/office/drawing/2014/main" id="{49A21FF8-A446-4FDD-9C0F-EC7470178071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6789897" y="3993640"/>
                <a:ext cx="690109" cy="460516"/>
              </a:xfrm>
              <a:prstGeom prst="rect">
                <a:avLst/>
              </a:prstGeom>
            </p:spPr>
          </p:pic>
          <p:pic>
            <p:nvPicPr>
              <p:cNvPr id="385" name="object 149">
                <a:extLst>
                  <a:ext uri="{FF2B5EF4-FFF2-40B4-BE49-F238E27FC236}">
                    <a16:creationId xmlns:a16="http://schemas.microsoft.com/office/drawing/2014/main" id="{956381AE-1C75-4075-B3BC-2A0F7B67BEF2}"/>
                  </a:ext>
                </a:extLst>
              </p:cNvPr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6774134" y="3975065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371" name="object 150">
              <a:extLst>
                <a:ext uri="{FF2B5EF4-FFF2-40B4-BE49-F238E27FC236}">
                  <a16:creationId xmlns:a16="http://schemas.microsoft.com/office/drawing/2014/main" id="{53E2AC06-BB20-4946-8716-079BD99D3E1B}"/>
                </a:ext>
              </a:extLst>
            </p:cNvPr>
            <p:cNvSpPr txBox="1"/>
            <p:nvPr/>
          </p:nvSpPr>
          <p:spPr>
            <a:xfrm>
              <a:off x="6774134" y="3975065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735" rIns="0" bIns="0" rtlCol="0">
              <a:spAutoFit/>
            </a:bodyPr>
            <a:lstStyle/>
            <a:p>
              <a:pPr algn="ctr">
                <a:lnSpc>
                  <a:spcPts val="715"/>
                </a:lnSpc>
                <a:spcBef>
                  <a:spcPts val="305"/>
                </a:spcBef>
              </a:pPr>
              <a:r>
                <a:rPr sz="600" b="1" spc="-5" dirty="0">
                  <a:latin typeface="Arial"/>
                  <a:cs typeface="Arial"/>
                </a:rPr>
                <a:t>P.2.6.3</a:t>
              </a:r>
              <a:endParaRPr sz="600">
                <a:latin typeface="Arial"/>
                <a:cs typeface="Arial"/>
              </a:endParaRPr>
            </a:p>
            <a:p>
              <a:pPr marL="75565" marR="67945" algn="ctr">
                <a:lnSpc>
                  <a:spcPts val="720"/>
                </a:lnSpc>
                <a:spcBef>
                  <a:spcPts val="20"/>
                </a:spcBef>
              </a:pPr>
              <a:r>
                <a:rPr sz="600" b="1" spc="-5" dirty="0">
                  <a:latin typeface="Arial"/>
                  <a:cs typeface="Arial"/>
                </a:rPr>
                <a:t>Cr</a:t>
              </a:r>
              <a:r>
                <a:rPr sz="600" b="1" dirty="0">
                  <a:latin typeface="Arial"/>
                  <a:cs typeface="Arial"/>
                </a:rPr>
                <a:t>y</a:t>
              </a:r>
              <a:r>
                <a:rPr sz="600" b="1" spc="-5" dirty="0">
                  <a:latin typeface="Arial"/>
                  <a:cs typeface="Arial"/>
                </a:rPr>
                <a:t>o</a:t>
              </a:r>
              <a:r>
                <a:rPr sz="600" b="1" dirty="0">
                  <a:latin typeface="Arial"/>
                  <a:cs typeface="Arial"/>
                </a:rPr>
                <a:t>m</a:t>
              </a:r>
              <a:r>
                <a:rPr sz="600" b="1" spc="-5" dirty="0">
                  <a:latin typeface="Arial"/>
                  <a:cs typeface="Arial"/>
                </a:rPr>
                <a:t>o</a:t>
              </a:r>
              <a:r>
                <a:rPr sz="600" b="1" dirty="0">
                  <a:latin typeface="Arial"/>
                  <a:cs typeface="Arial"/>
                </a:rPr>
                <a:t>d</a:t>
              </a:r>
              <a:r>
                <a:rPr sz="600" b="1" spc="-5" dirty="0">
                  <a:latin typeface="Arial"/>
                  <a:cs typeface="Arial"/>
                </a:rPr>
                <a:t>ul</a:t>
              </a:r>
              <a:r>
                <a:rPr sz="600" b="1" dirty="0">
                  <a:latin typeface="Arial"/>
                  <a:cs typeface="Arial"/>
                </a:rPr>
                <a:t>e </a:t>
              </a:r>
              <a:r>
                <a:rPr sz="600" b="1" spc="-5" dirty="0">
                  <a:latin typeface="Arial"/>
                  <a:cs typeface="Arial"/>
                </a:rPr>
                <a:t>in  Tunnel</a:t>
              </a:r>
              <a:endParaRPr sz="600">
                <a:latin typeface="Arial"/>
                <a:cs typeface="Arial"/>
              </a:endParaRPr>
            </a:p>
            <a:p>
              <a:pPr marL="635" algn="ctr">
                <a:lnSpc>
                  <a:spcPts val="695"/>
                </a:lnSpc>
              </a:pPr>
              <a:r>
                <a:rPr sz="600" spc="-5" dirty="0">
                  <a:latin typeface="Arial"/>
                  <a:cs typeface="Arial"/>
                </a:rPr>
                <a:t>Jo</a:t>
              </a:r>
              <a:r>
                <a:rPr sz="600" dirty="0">
                  <a:latin typeface="Arial"/>
                  <a:cs typeface="Arial"/>
                </a:rPr>
                <a:t>hn</a:t>
              </a:r>
              <a:r>
                <a:rPr sz="600" spc="-5" dirty="0">
                  <a:latin typeface="Arial"/>
                  <a:cs typeface="Arial"/>
                </a:rPr>
                <a:t> M</a:t>
              </a:r>
              <a:r>
                <a:rPr sz="600" dirty="0">
                  <a:latin typeface="Arial"/>
                  <a:cs typeface="Arial"/>
                </a:rPr>
                <a:t>a</a:t>
              </a:r>
              <a:r>
                <a:rPr sz="600" spc="-5" dirty="0">
                  <a:latin typeface="Arial"/>
                  <a:cs typeface="Arial"/>
                </a:rPr>
                <a:t>mm</a:t>
              </a:r>
              <a:r>
                <a:rPr sz="600" dirty="0">
                  <a:latin typeface="Arial"/>
                  <a:cs typeface="Arial"/>
                </a:rPr>
                <a:t>o</a:t>
              </a:r>
              <a:r>
                <a:rPr sz="600" spc="-5" dirty="0">
                  <a:latin typeface="Arial"/>
                  <a:cs typeface="Arial"/>
                </a:rPr>
                <a:t>sser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72" name="object 151">
              <a:extLst>
                <a:ext uri="{FF2B5EF4-FFF2-40B4-BE49-F238E27FC236}">
                  <a16:creationId xmlns:a16="http://schemas.microsoft.com/office/drawing/2014/main" id="{70029B72-3CD6-4D79-8C5A-4F1FAB4C45E0}"/>
                </a:ext>
              </a:extLst>
            </p:cNvPr>
            <p:cNvGrpSpPr/>
            <p:nvPr/>
          </p:nvGrpSpPr>
          <p:grpSpPr>
            <a:xfrm>
              <a:off x="6774134" y="2598338"/>
              <a:ext cx="805815" cy="2426335"/>
              <a:chOff x="6774134" y="2598338"/>
              <a:chExt cx="805815" cy="2426335"/>
            </a:xfrm>
          </p:grpSpPr>
          <p:sp>
            <p:nvSpPr>
              <p:cNvPr id="380" name="object 152">
                <a:extLst>
                  <a:ext uri="{FF2B5EF4-FFF2-40B4-BE49-F238E27FC236}">
                    <a16:creationId xmlns:a16="http://schemas.microsoft.com/office/drawing/2014/main" id="{B6DCBD63-1D0E-451E-8948-FA64A7360134}"/>
                  </a:ext>
                </a:extLst>
              </p:cNvPr>
              <p:cNvSpPr/>
              <p:nvPr/>
            </p:nvSpPr>
            <p:spPr>
              <a:xfrm>
                <a:off x="7276282" y="2604688"/>
                <a:ext cx="297815" cy="1598930"/>
              </a:xfrm>
              <a:custGeom>
                <a:avLst/>
                <a:gdLst/>
                <a:ahLst/>
                <a:cxnLst/>
                <a:rect l="l" t="t" r="r" b="b"/>
                <a:pathLst>
                  <a:path w="297815" h="1598929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1598773"/>
                    </a:lnTo>
                    <a:lnTo>
                      <a:pt x="183040" y="1598773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1" name="object 153">
                <a:extLst>
                  <a:ext uri="{FF2B5EF4-FFF2-40B4-BE49-F238E27FC236}">
                    <a16:creationId xmlns:a16="http://schemas.microsoft.com/office/drawing/2014/main" id="{3E7AFF99-8D0E-4855-92C3-F8F733DBD7C5}"/>
                  </a:ext>
                </a:extLst>
              </p:cNvPr>
              <p:cNvPicPr/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6789897" y="4564249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382" name="object 154">
                <a:extLst>
                  <a:ext uri="{FF2B5EF4-FFF2-40B4-BE49-F238E27FC236}">
                    <a16:creationId xmlns:a16="http://schemas.microsoft.com/office/drawing/2014/main" id="{BFC04EAF-9999-447F-91E9-A20CC1D3854A}"/>
                  </a:ext>
                </a:extLst>
              </p:cNvPr>
              <p:cNvPicPr/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6774134" y="4546056"/>
                <a:ext cx="685188" cy="456792"/>
              </a:xfrm>
              <a:prstGeom prst="rect">
                <a:avLst/>
              </a:prstGeom>
            </p:spPr>
          </p:pic>
        </p:grpSp>
        <p:sp>
          <p:nvSpPr>
            <p:cNvPr id="373" name="object 155">
              <a:extLst>
                <a:ext uri="{FF2B5EF4-FFF2-40B4-BE49-F238E27FC236}">
                  <a16:creationId xmlns:a16="http://schemas.microsoft.com/office/drawing/2014/main" id="{79F188A4-4C29-45BB-A326-0B9119C5360D}"/>
                </a:ext>
              </a:extLst>
            </p:cNvPr>
            <p:cNvSpPr txBox="1"/>
            <p:nvPr/>
          </p:nvSpPr>
          <p:spPr>
            <a:xfrm>
              <a:off x="6774134" y="4546056"/>
              <a:ext cx="685800" cy="457200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73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305"/>
                </a:spcBef>
              </a:pPr>
              <a:r>
                <a:rPr sz="600" b="1" spc="-5" dirty="0">
                  <a:latin typeface="Arial"/>
                  <a:cs typeface="Arial"/>
                </a:rPr>
                <a:t>P.2.6.4</a:t>
              </a:r>
              <a:endParaRPr sz="600">
                <a:latin typeface="Arial"/>
                <a:cs typeface="Arial"/>
              </a:endParaRPr>
            </a:p>
            <a:p>
              <a:pPr marL="16510" marR="8890" algn="ctr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Cryomodule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Testing</a:t>
              </a:r>
              <a:r>
                <a:rPr sz="600" b="1" spc="12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in</a:t>
              </a:r>
              <a:r>
                <a:rPr sz="600" b="1" spc="-2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Tunnel </a:t>
              </a:r>
              <a:r>
                <a:rPr sz="600" b="1" spc="-155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John</a:t>
              </a:r>
              <a:r>
                <a:rPr sz="600" spc="-3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Mammosser</a:t>
              </a:r>
              <a:endParaRPr sz="600">
                <a:latin typeface="Arial"/>
                <a:cs typeface="Arial"/>
              </a:endParaRPr>
            </a:p>
          </p:txBody>
        </p:sp>
        <p:grpSp>
          <p:nvGrpSpPr>
            <p:cNvPr id="374" name="object 156">
              <a:extLst>
                <a:ext uri="{FF2B5EF4-FFF2-40B4-BE49-F238E27FC236}">
                  <a16:creationId xmlns:a16="http://schemas.microsoft.com/office/drawing/2014/main" id="{280E3C9E-011A-42FF-A21C-238E63924EFA}"/>
                </a:ext>
              </a:extLst>
            </p:cNvPr>
            <p:cNvGrpSpPr/>
            <p:nvPr/>
          </p:nvGrpSpPr>
          <p:grpSpPr>
            <a:xfrm>
              <a:off x="6774134" y="2598338"/>
              <a:ext cx="805815" cy="2995930"/>
              <a:chOff x="6774134" y="2598338"/>
              <a:chExt cx="805815" cy="2995930"/>
            </a:xfrm>
          </p:grpSpPr>
          <p:sp>
            <p:nvSpPr>
              <p:cNvPr id="377" name="object 157">
                <a:extLst>
                  <a:ext uri="{FF2B5EF4-FFF2-40B4-BE49-F238E27FC236}">
                    <a16:creationId xmlns:a16="http://schemas.microsoft.com/office/drawing/2014/main" id="{1DB461DA-51FD-423C-8AD4-6EF88871FD18}"/>
                  </a:ext>
                </a:extLst>
              </p:cNvPr>
              <p:cNvSpPr/>
              <p:nvPr/>
            </p:nvSpPr>
            <p:spPr>
              <a:xfrm>
                <a:off x="7276282" y="2604688"/>
                <a:ext cx="297815" cy="2169795"/>
              </a:xfrm>
              <a:custGeom>
                <a:avLst/>
                <a:gdLst/>
                <a:ahLst/>
                <a:cxnLst/>
                <a:rect l="l" t="t" r="r" b="b"/>
                <a:pathLst>
                  <a:path w="297815" h="2169795">
                    <a:moveTo>
                      <a:pt x="0" y="0"/>
                    </a:moveTo>
                    <a:lnTo>
                      <a:pt x="0" y="114198"/>
                    </a:lnTo>
                    <a:lnTo>
                      <a:pt x="297239" y="114198"/>
                    </a:lnTo>
                    <a:lnTo>
                      <a:pt x="297239" y="2169764"/>
                    </a:lnTo>
                    <a:lnTo>
                      <a:pt x="183040" y="2169764"/>
                    </a:lnTo>
                  </a:path>
                </a:pathLst>
              </a:custGeom>
              <a:ln w="12688">
                <a:solidFill>
                  <a:srgbClr val="40404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8" name="object 158">
                <a:extLst>
                  <a:ext uri="{FF2B5EF4-FFF2-40B4-BE49-F238E27FC236}">
                    <a16:creationId xmlns:a16="http://schemas.microsoft.com/office/drawing/2014/main" id="{BDAE9EE2-3744-4D88-A371-9ED1B84C53CA}"/>
                  </a:ext>
                </a:extLst>
              </p:cNvPr>
              <p:cNvPicPr/>
              <p:nvPr/>
            </p:nvPicPr>
            <p:blipFill>
              <a:blip r:embed="rId47" cstate="print"/>
              <a:stretch>
                <a:fillRect/>
              </a:stretch>
            </p:blipFill>
            <p:spPr>
              <a:xfrm>
                <a:off x="6789897" y="5133619"/>
                <a:ext cx="690109" cy="460093"/>
              </a:xfrm>
              <a:prstGeom prst="rect">
                <a:avLst/>
              </a:prstGeom>
            </p:spPr>
          </p:pic>
          <p:pic>
            <p:nvPicPr>
              <p:cNvPr id="379" name="object 159">
                <a:extLst>
                  <a:ext uri="{FF2B5EF4-FFF2-40B4-BE49-F238E27FC236}">
                    <a16:creationId xmlns:a16="http://schemas.microsoft.com/office/drawing/2014/main" id="{086C4603-ADEB-4A8A-B60A-01D1CD30716B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6774134" y="5117047"/>
                <a:ext cx="685188" cy="457602"/>
              </a:xfrm>
              <a:prstGeom prst="rect">
                <a:avLst/>
              </a:prstGeom>
            </p:spPr>
          </p:pic>
        </p:grpSp>
        <p:sp>
          <p:nvSpPr>
            <p:cNvPr id="375" name="object 160">
              <a:extLst>
                <a:ext uri="{FF2B5EF4-FFF2-40B4-BE49-F238E27FC236}">
                  <a16:creationId xmlns:a16="http://schemas.microsoft.com/office/drawing/2014/main" id="{46ECE529-2C89-4190-8375-C1F63B68AC5A}"/>
                </a:ext>
              </a:extLst>
            </p:cNvPr>
            <p:cNvSpPr txBox="1"/>
            <p:nvPr/>
          </p:nvSpPr>
          <p:spPr>
            <a:xfrm>
              <a:off x="6774134" y="5117046"/>
              <a:ext cx="685800" cy="457834"/>
            </a:xfrm>
            <a:prstGeom prst="rect">
              <a:avLst/>
            </a:prstGeom>
            <a:ln w="3175">
              <a:solidFill>
                <a:srgbClr val="404040"/>
              </a:solidFill>
            </a:ln>
          </p:spPr>
          <p:txBody>
            <a:bodyPr vert="horz" wrap="square" lIns="0" tIns="38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550">
                <a:latin typeface="Times New Roman"/>
                <a:cs typeface="Times New Roman"/>
              </a:endParaRPr>
            </a:p>
            <a:p>
              <a:pPr marL="16510" marR="8255" indent="60960">
                <a:lnSpc>
                  <a:spcPct val="100000"/>
                </a:lnSpc>
              </a:pPr>
              <a:r>
                <a:rPr sz="600" b="1" spc="-5" dirty="0">
                  <a:latin typeface="Arial"/>
                  <a:cs typeface="Arial"/>
                </a:rPr>
                <a:t>P.2.6.5 Plasma </a:t>
              </a:r>
              <a:r>
                <a:rPr sz="600" b="1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Process</a:t>
              </a:r>
              <a:r>
                <a:rPr sz="600" b="1" spc="-35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MB</a:t>
              </a:r>
              <a:r>
                <a:rPr sz="600" b="1" spc="-30" dirty="0">
                  <a:latin typeface="Arial"/>
                  <a:cs typeface="Arial"/>
                </a:rPr>
                <a:t> </a:t>
              </a:r>
              <a:r>
                <a:rPr sz="600" b="1" spc="-5" dirty="0">
                  <a:latin typeface="Arial"/>
                  <a:cs typeface="Arial"/>
                </a:rPr>
                <a:t>Cryo. </a:t>
              </a:r>
              <a:r>
                <a:rPr sz="600" b="1" spc="-15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John</a:t>
              </a:r>
              <a:r>
                <a:rPr sz="600" spc="-30" dirty="0">
                  <a:latin typeface="Arial"/>
                  <a:cs typeface="Arial"/>
                </a:rPr>
                <a:t> </a:t>
              </a:r>
              <a:r>
                <a:rPr sz="600" spc="-5" dirty="0">
                  <a:latin typeface="Arial"/>
                  <a:cs typeface="Arial"/>
                </a:rPr>
                <a:t>Mammosser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376" name="object 161">
              <a:extLst>
                <a:ext uri="{FF2B5EF4-FFF2-40B4-BE49-F238E27FC236}">
                  <a16:creationId xmlns:a16="http://schemas.microsoft.com/office/drawing/2014/main" id="{E4B1D778-EC5E-41F8-B98C-4D9EFB003820}"/>
                </a:ext>
              </a:extLst>
            </p:cNvPr>
            <p:cNvSpPr/>
            <p:nvPr/>
          </p:nvSpPr>
          <p:spPr>
            <a:xfrm>
              <a:off x="7276282" y="2604688"/>
              <a:ext cx="297815" cy="2741930"/>
            </a:xfrm>
            <a:custGeom>
              <a:avLst/>
              <a:gdLst/>
              <a:ahLst/>
              <a:cxnLst/>
              <a:rect l="l" t="t" r="r" b="b"/>
              <a:pathLst>
                <a:path w="297815" h="2741929">
                  <a:moveTo>
                    <a:pt x="0" y="0"/>
                  </a:moveTo>
                  <a:lnTo>
                    <a:pt x="0" y="114198"/>
                  </a:lnTo>
                  <a:lnTo>
                    <a:pt x="297239" y="114198"/>
                  </a:lnTo>
                  <a:lnTo>
                    <a:pt x="297239" y="2741564"/>
                  </a:lnTo>
                  <a:lnTo>
                    <a:pt x="183040" y="2741564"/>
                  </a:lnTo>
                </a:path>
              </a:pathLst>
            </a:custGeom>
            <a:ln w="126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566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Planned12-Month Look-Ahead from CD 2/3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Insulating Vacuum</a:t>
            </a:r>
          </a:p>
          <a:p>
            <a:pPr lvl="1"/>
            <a:r>
              <a:rPr lang="en-US" dirty="0"/>
              <a:t>Receive and test new racks (2)</a:t>
            </a:r>
          </a:p>
          <a:p>
            <a:pPr lvl="1"/>
            <a:r>
              <a:rPr lang="en-US" dirty="0"/>
              <a:t>Cleanup existing cables</a:t>
            </a:r>
          </a:p>
          <a:p>
            <a:r>
              <a:rPr lang="en-US" dirty="0"/>
              <a:t>Beamline Vacuum</a:t>
            </a:r>
          </a:p>
          <a:p>
            <a:pPr lvl="1"/>
            <a:r>
              <a:rPr lang="en-US" dirty="0"/>
              <a:t>Receive and test new rack (1)</a:t>
            </a:r>
          </a:p>
          <a:p>
            <a:pPr lvl="1"/>
            <a:r>
              <a:rPr lang="en-US" dirty="0"/>
              <a:t>Develop PLC code</a:t>
            </a:r>
          </a:p>
          <a:p>
            <a:r>
              <a:rPr lang="en-US" dirty="0"/>
              <a:t>Cryomodule Controls</a:t>
            </a:r>
          </a:p>
          <a:p>
            <a:pPr lvl="1"/>
            <a:r>
              <a:rPr lang="en-US" dirty="0"/>
              <a:t>Ensure any lessons learned in test cave are folded into cryomodule controls construction</a:t>
            </a:r>
          </a:p>
          <a:p>
            <a:pPr lvl="1"/>
            <a:r>
              <a:rPr lang="en-US" dirty="0"/>
              <a:t>Procure hardware under CD 3</a:t>
            </a:r>
          </a:p>
          <a:p>
            <a:pPr lvl="1"/>
            <a:r>
              <a:rPr lang="en-US" dirty="0"/>
              <a:t>Develop PLC code</a:t>
            </a:r>
          </a:p>
          <a:p>
            <a:r>
              <a:rPr lang="en-US" dirty="0"/>
              <a:t>All</a:t>
            </a:r>
          </a:p>
          <a:p>
            <a:pPr lvl="1"/>
            <a:r>
              <a:rPr lang="en-US" dirty="0"/>
              <a:t>Develop EPICS interface code and configuration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07627D-3B40-4A13-B375-63B60E48B47A}"/>
              </a:ext>
            </a:extLst>
          </p:cNvPr>
          <p:cNvSpPr/>
          <p:nvPr/>
        </p:nvSpPr>
        <p:spPr>
          <a:xfrm>
            <a:off x="10260760" y="1452972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7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D3A17-55CC-4301-855A-DEDD73BF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 2/3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21AF9-C4E0-4018-900C-CD228C384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7665240" cy="5040568"/>
          </a:xfrm>
        </p:spPr>
        <p:txBody>
          <a:bodyPr/>
          <a:lstStyle/>
          <a:p>
            <a:r>
              <a:rPr lang="en-US" dirty="0"/>
              <a:t>P.2.7.2 Linac Beamline Vacuum Controls</a:t>
            </a:r>
          </a:p>
          <a:p>
            <a:pPr lvl="1"/>
            <a:r>
              <a:rPr lang="en-US" dirty="0"/>
              <a:t>Received 1 beamline vacuum rack</a:t>
            </a:r>
          </a:p>
          <a:p>
            <a:pPr lvl="1"/>
            <a:r>
              <a:rPr lang="en-US" dirty="0"/>
              <a:t>PLC code is written for Zone 9 (CM31, 32, HEDP)</a:t>
            </a:r>
          </a:p>
          <a:p>
            <a:pPr lvl="1"/>
            <a:r>
              <a:rPr lang="en-US" dirty="0"/>
              <a:t>Test procedures are written</a:t>
            </a:r>
          </a:p>
          <a:p>
            <a:pPr lvl="1"/>
            <a:r>
              <a:rPr lang="en-US" dirty="0"/>
              <a:t>EPICS screens are being developed</a:t>
            </a:r>
          </a:p>
          <a:p>
            <a:r>
              <a:rPr lang="en-US" dirty="0"/>
              <a:t>P.2.7.3 Linac Insulating Vacuum Controls</a:t>
            </a:r>
          </a:p>
          <a:p>
            <a:pPr lvl="1"/>
            <a:r>
              <a:rPr lang="en-US" dirty="0"/>
              <a:t>Received 2 insulating vacuum rack</a:t>
            </a:r>
          </a:p>
          <a:p>
            <a:pPr lvl="1"/>
            <a:r>
              <a:rPr lang="en-US" dirty="0"/>
              <a:t>PLC code for both system is written and tested in lab with rack hardware</a:t>
            </a:r>
          </a:p>
          <a:p>
            <a:pPr lvl="1"/>
            <a:r>
              <a:rPr lang="en-US" dirty="0"/>
              <a:t>Test procedures are written</a:t>
            </a:r>
          </a:p>
          <a:p>
            <a:pPr lvl="1"/>
            <a:r>
              <a:rPr lang="en-US" dirty="0"/>
              <a:t>EPICS screen are being developed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65856-C058-41D2-80E0-66111CE07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789" y="777785"/>
            <a:ext cx="2190182" cy="44060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9BA42C-6E32-4507-BFAD-1416BF311DE3}"/>
              </a:ext>
            </a:extLst>
          </p:cNvPr>
          <p:cNvSpPr txBox="1"/>
          <p:nvPr/>
        </p:nvSpPr>
        <p:spPr>
          <a:xfrm>
            <a:off x="8529627" y="5413094"/>
            <a:ext cx="354776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Linac Beamline Vacuum Rack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FD8F23-6227-4593-9F58-963EECC177A3}"/>
              </a:ext>
            </a:extLst>
          </p:cNvPr>
          <p:cNvSpPr/>
          <p:nvPr/>
        </p:nvSpPr>
        <p:spPr>
          <a:xfrm>
            <a:off x="7208750" y="458009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2,5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6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D105-9D59-412B-AEA8-7C1C24AFE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Progress since CD 2/3 review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829D5-D335-472A-B442-C1A1B1FC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0681156" cy="2060748"/>
          </a:xfrm>
        </p:spPr>
        <p:txBody>
          <a:bodyPr/>
          <a:lstStyle/>
          <a:p>
            <a:r>
              <a:rPr lang="en-US" dirty="0"/>
              <a:t>Cryomodule Controls</a:t>
            </a:r>
          </a:p>
          <a:p>
            <a:pPr lvl="1"/>
            <a:r>
              <a:rPr lang="en-US" dirty="0"/>
              <a:t>Pressure sensors for all the new CM were procured</a:t>
            </a:r>
          </a:p>
          <a:p>
            <a:pPr lvl="1"/>
            <a:r>
              <a:rPr lang="en-US" dirty="0"/>
              <a:t>Approximately 90% of the branch cables for CM31 &amp; CM32 have been procured</a:t>
            </a:r>
          </a:p>
          <a:p>
            <a:pPr lvl="2"/>
            <a:r>
              <a:rPr lang="en-US" dirty="0"/>
              <a:t>These are the field cables from the beam line interface (BLI) to cryomodule sensor connectors</a:t>
            </a:r>
          </a:p>
        </p:txBody>
      </p:sp>
      <p:pic>
        <p:nvPicPr>
          <p:cNvPr id="5" name="Picture 4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F21D0661-BCDC-4BA6-B383-ACE761E6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13" y="3141228"/>
            <a:ext cx="6226917" cy="371677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05FF19-E9F1-46CB-A1B2-06AAE73139C2}"/>
              </a:ext>
            </a:extLst>
          </p:cNvPr>
          <p:cNvSpPr/>
          <p:nvPr/>
        </p:nvSpPr>
        <p:spPr>
          <a:xfrm>
            <a:off x="9715328" y="769244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2,5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6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D105-9D59-412B-AEA8-7C1C24AFE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Progress since CD 2/3  </a:t>
            </a:r>
            <a:r>
              <a:rPr lang="en-US" dirty="0"/>
              <a:t>Cryomodule Controls continues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829D5-D335-472A-B442-C1A1B1FC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7"/>
            <a:ext cx="6867145" cy="5317019"/>
          </a:xfrm>
        </p:spPr>
        <p:txBody>
          <a:bodyPr/>
          <a:lstStyle/>
          <a:p>
            <a:pPr lvl="1"/>
            <a:r>
              <a:rPr lang="en-US" dirty="0"/>
              <a:t>Procurement Readiness Review was completed May 10</a:t>
            </a:r>
            <a:r>
              <a:rPr lang="en-US" baseline="30000" dirty="0"/>
              <a:t>th</a:t>
            </a:r>
            <a:r>
              <a:rPr lang="en-US" dirty="0"/>
              <a:t> ,2021 for the procurement of the cryomodule controls cabinets</a:t>
            </a:r>
          </a:p>
          <a:p>
            <a:pPr lvl="2"/>
            <a:r>
              <a:rPr lang="en-US" dirty="0"/>
              <a:t>Established acceptance criteria with our QA personnel and others</a:t>
            </a:r>
          </a:p>
          <a:p>
            <a:pPr lvl="2"/>
            <a:r>
              <a:rPr lang="en-US" dirty="0"/>
              <a:t>Presented procurement components and procurement plan to a senior level PPU panel</a:t>
            </a:r>
          </a:p>
          <a:p>
            <a:pPr lvl="2"/>
            <a:r>
              <a:rPr lang="en-US" dirty="0"/>
              <a:t>The first four cabinets for the first three cryomodules are now on order. Should receive them December 2021</a:t>
            </a:r>
          </a:p>
          <a:p>
            <a:pPr lvl="1"/>
            <a:r>
              <a:rPr lang="en-US" dirty="0"/>
              <a:t>Made editorial correction to control cabinet drawings</a:t>
            </a:r>
          </a:p>
          <a:p>
            <a:pPr lvl="2"/>
            <a:r>
              <a:rPr lang="en-US" dirty="0"/>
              <a:t>Changes of wire tag numbering and changes to some part number on bill of materials (BOM)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12F908-9554-4CB1-9D4C-7664E6842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924" y="1506023"/>
            <a:ext cx="4899623" cy="39122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95CC15-1242-4A50-ABF3-4F799B6754CC}"/>
              </a:ext>
            </a:extLst>
          </p:cNvPr>
          <p:cNvSpPr/>
          <p:nvPr/>
        </p:nvSpPr>
        <p:spPr>
          <a:xfrm>
            <a:off x="9282191" y="535197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2,5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7134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6F5DE5-FF42-42F2-9962-F83010572F4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1403</Words>
  <Application>Microsoft Office PowerPoint</Application>
  <PresentationFormat>Widescreen</PresentationFormat>
  <Paragraphs>252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Algerian</vt:lpstr>
      <vt:lpstr>Arial</vt:lpstr>
      <vt:lpstr>Arial Black</vt:lpstr>
      <vt:lpstr>Arial Narrow</vt:lpstr>
      <vt:lpstr>Century Gothic</vt:lpstr>
      <vt:lpstr>Times New Roman</vt:lpstr>
      <vt:lpstr>ORNL</vt:lpstr>
      <vt:lpstr>PowerPoint Presentation</vt:lpstr>
      <vt:lpstr>Outline</vt:lpstr>
      <vt:lpstr>Scope - Controls Integration for new PPU SCL devices</vt:lpstr>
      <vt:lpstr>Scope</vt:lpstr>
      <vt:lpstr>PowerPoint Presentation</vt:lpstr>
      <vt:lpstr>Planned12-Month Look-Ahead from CD 2/3 review</vt:lpstr>
      <vt:lpstr>Progress since CD 2/3 review</vt:lpstr>
      <vt:lpstr>Progress since CD 2/3 review</vt:lpstr>
      <vt:lpstr>Progress since CD 2/3  Cryomodule Controls continues</vt:lpstr>
      <vt:lpstr>Progress since CD 2/3  Cryomodule Controls continues</vt:lpstr>
      <vt:lpstr>Progress since CD 2/3  Cryomodule Controls continues</vt:lpstr>
      <vt:lpstr>Challenges</vt:lpstr>
      <vt:lpstr>Final Design Status</vt:lpstr>
      <vt:lpstr>Installation Plans</vt:lpstr>
      <vt:lpstr>PPU Changes since CD 2/3</vt:lpstr>
      <vt:lpstr>Estimate at Complete</vt:lpstr>
      <vt:lpstr>SCL May 2021 Status Summary Schedule</vt:lpstr>
      <vt:lpstr>Cost Estimate by FY</vt:lpstr>
      <vt:lpstr>Labor Profile</vt:lpstr>
      <vt:lpstr>P.02.07 SCL Controls Risk Register</vt:lpstr>
      <vt:lpstr>Responses to Recommendations</vt:lpstr>
      <vt:lpstr>ESH&amp;Q and COVID-19 Impacts</vt:lpstr>
      <vt:lpstr>12-Month Look-Ahead as of Today</vt:lpstr>
      <vt:lpstr>12-Month Look-Ahead</vt:lpstr>
      <vt:lpstr>Summary</vt:lpstr>
      <vt:lpstr>Back Up Material if needed</vt:lpstr>
      <vt:lpstr>Equipment layout drawing for reference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2021-09-01T21:00:23Z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