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734" r:id="rId5"/>
  </p:sldMasterIdLst>
  <p:notesMasterIdLst>
    <p:notesMasterId r:id="rId24"/>
  </p:notesMasterIdLst>
  <p:handoutMasterIdLst>
    <p:handoutMasterId r:id="rId25"/>
  </p:handoutMasterIdLst>
  <p:sldIdLst>
    <p:sldId id="321" r:id="rId6"/>
    <p:sldId id="304" r:id="rId7"/>
    <p:sldId id="873" r:id="rId8"/>
    <p:sldId id="430" r:id="rId9"/>
    <p:sldId id="256" r:id="rId10"/>
    <p:sldId id="433" r:id="rId11"/>
    <p:sldId id="447" r:id="rId12"/>
    <p:sldId id="444" r:id="rId13"/>
    <p:sldId id="888" r:id="rId14"/>
    <p:sldId id="875" r:id="rId15"/>
    <p:sldId id="874" r:id="rId16"/>
    <p:sldId id="441" r:id="rId17"/>
    <p:sldId id="438" r:id="rId18"/>
    <p:sldId id="436" r:id="rId19"/>
    <p:sldId id="445" r:id="rId20"/>
    <p:sldId id="442" r:id="rId21"/>
    <p:sldId id="440" r:id="rId22"/>
    <p:sldId id="889" r:id="rId23"/>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C1E"/>
    <a:srgbClr val="282CEB"/>
    <a:srgbClr val="08B556"/>
    <a:srgbClr val="FFFF00"/>
    <a:srgbClr val="FFED99"/>
    <a:srgbClr val="E9D98B"/>
    <a:srgbClr val="FFFFFF"/>
    <a:srgbClr val="FFCC66"/>
    <a:srgbClr val="9A9B9D"/>
    <a:srgbClr val="AEB0A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autoAdjust="0"/>
    <p:restoredTop sz="95161" autoAdjust="0"/>
  </p:normalViewPr>
  <p:slideViewPr>
    <p:cSldViewPr snapToGrid="0" showGuides="1">
      <p:cViewPr varScale="1">
        <p:scale>
          <a:sx n="92" d="100"/>
          <a:sy n="92" d="100"/>
        </p:scale>
        <p:origin x="600" y="9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5265014" y="6644077"/>
            <a:ext cx="4029282" cy="351957"/>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9/10/2021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6644079"/>
            <a:ext cx="4029282" cy="351957"/>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265018" y="6636895"/>
            <a:ext cx="4029282" cy="351957"/>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9/10/2021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482" y="3373517"/>
            <a:ext cx="7435436" cy="276058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2" y="6636895"/>
            <a:ext cx="4029282" cy="351957"/>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243208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b="1" smtClean="0">
                <a:solidFill>
                  <a:schemeClr val="bg2"/>
                </a:solidFill>
                <a:latin typeface="+mn-lt"/>
                <a:cs typeface="Times New Roman" panose="02020603050405020304" pitchFamily="18" charset="0"/>
              </a:rPr>
              <a:pPr algn="ctr" defTabSz="173038">
                <a:lnSpc>
                  <a:spcPct val="90000"/>
                </a:lnSpc>
                <a:tabLst>
                  <a:tab pos="230188" algn="l"/>
                </a:tabLst>
                <a:defRPr/>
              </a:pPr>
              <a:t>‹#›</a:t>
            </a:fld>
            <a:endParaRPr lang="en-US" sz="1200" b="1" dirty="0">
              <a:solidFill>
                <a:schemeClr val="bg2"/>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8" name="TextBox 7">
            <a:extLst>
              <a:ext uri="{FF2B5EF4-FFF2-40B4-BE49-F238E27FC236}">
                <a16:creationId xmlns:a16="http://schemas.microsoft.com/office/drawing/2014/main" id="{4CEF1F4E-B4E4-464B-AE82-45749F32BCDA}"/>
              </a:ext>
            </a:extLst>
          </p:cNvPr>
          <p:cNvSpPr txBox="1"/>
          <p:nvPr userDrawn="1"/>
        </p:nvSpPr>
        <p:spPr>
          <a:xfrm>
            <a:off x="9940682" y="6274851"/>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 CD-2/3 Review</a:t>
            </a:r>
          </a:p>
          <a:p>
            <a:pPr algn="l"/>
            <a:r>
              <a:rPr lang="en-US" sz="1000" b="0" dirty="0">
                <a:solidFill>
                  <a:srgbClr val="BFBFBF"/>
                </a:solidFill>
                <a:latin typeface="Arial" pitchFamily="34" charset="0"/>
                <a:cs typeface="Arial" pitchFamily="34" charset="0"/>
              </a:rPr>
              <a:t>July 14-17, 2020</a:t>
            </a:r>
          </a:p>
        </p:txBody>
      </p:sp>
    </p:spTree>
    <p:extLst>
      <p:ext uri="{BB962C8B-B14F-4D97-AF65-F5344CB8AC3E}">
        <p14:creationId xmlns:p14="http://schemas.microsoft.com/office/powerpoint/2010/main" val="30959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165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1068887642"/>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Director’s Review</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August 3-5, 2021</a:t>
            </a:r>
          </a:p>
        </p:txBody>
      </p:sp>
    </p:spTree>
    <p:extLst>
      <p:ext uri="{BB962C8B-B14F-4D97-AF65-F5344CB8AC3E}">
        <p14:creationId xmlns:p14="http://schemas.microsoft.com/office/powerpoint/2010/main" val="2737681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 id="2147483737" r:id="rId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4"/>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Director’s Review</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June  2-4, 2020</a:t>
            </a:r>
          </a:p>
        </p:txBody>
      </p:sp>
    </p:spTree>
    <p:extLst>
      <p:ext uri="{BB962C8B-B14F-4D97-AF65-F5344CB8AC3E}">
        <p14:creationId xmlns:p14="http://schemas.microsoft.com/office/powerpoint/2010/main" val="2730510580"/>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4.png"/><Relationship Id="rId55" Type="http://schemas.openxmlformats.org/officeDocument/2006/relationships/image" Target="../media/image69.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41" Type="http://schemas.openxmlformats.org/officeDocument/2006/relationships/image" Target="../media/image55.png"/><Relationship Id="rId54"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7.png"/><Relationship Id="rId58" Type="http://schemas.openxmlformats.org/officeDocument/2006/relationships/image" Target="../media/image72.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png"/><Relationship Id="rId57" Type="http://schemas.openxmlformats.org/officeDocument/2006/relationships/image" Target="../media/image71.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70.png"/><Relationship Id="rId8" Type="http://schemas.openxmlformats.org/officeDocument/2006/relationships/image" Target="../media/image22.png"/><Relationship Id="rId51" Type="http://schemas.openxmlformats.org/officeDocument/2006/relationships/image" Target="../media/image65.png"/><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812" y="2493624"/>
            <a:ext cx="4702700" cy="755905"/>
          </a:xfrm>
        </p:spPr>
        <p:txBody>
          <a:bodyPr/>
          <a:lstStyle/>
          <a:p>
            <a:r>
              <a:rPr lang="en-US" b="1" dirty="0"/>
              <a:t>DOE/SC Independent Project Review of the Proton Power Upgrade Project</a:t>
            </a:r>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347472" y="3519891"/>
            <a:ext cx="5702131" cy="1377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David Harding (FNAL)</a:t>
            </a:r>
          </a:p>
          <a:p>
            <a:pPr>
              <a:lnSpc>
                <a:spcPct val="100000"/>
              </a:lnSpc>
              <a:spcBef>
                <a:spcPts val="0"/>
              </a:spcBef>
            </a:pPr>
            <a:r>
              <a:rPr lang="en-US" sz="2000" dirty="0">
                <a:solidFill>
                  <a:schemeClr val="bg1"/>
                </a:solidFill>
                <a:latin typeface="Century Gothic" panose="020B0502020202020204" pitchFamily="34" charset="0"/>
              </a:rPr>
              <a:t>Fermilab Magnet Systems Department</a:t>
            </a:r>
          </a:p>
          <a:p>
            <a:pPr>
              <a:lnSpc>
                <a:spcPct val="100000"/>
              </a:lnSpc>
              <a:spcBef>
                <a:spcPts val="0"/>
              </a:spcBef>
            </a:pPr>
            <a:r>
              <a:rPr lang="en-US" sz="2000" dirty="0">
                <a:solidFill>
                  <a:schemeClr val="bg1"/>
                </a:solidFill>
                <a:latin typeface="Century Gothic" panose="020B0502020202020204" pitchFamily="34" charset="0"/>
              </a:rPr>
              <a:t>September 14-17, 2021</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36589B06-3CAE-4C9F-BA9C-B8C39C4D7B4B}"/>
              </a:ext>
            </a:extLst>
          </p:cNvPr>
          <p:cNvSpPr txBox="1"/>
          <p:nvPr/>
        </p:nvSpPr>
        <p:spPr>
          <a:xfrm>
            <a:off x="347472" y="1327150"/>
            <a:ext cx="6038850" cy="978729"/>
          </a:xfrm>
          <a:prstGeom prst="rect">
            <a:avLst/>
          </a:prstGeom>
          <a:noFill/>
        </p:spPr>
        <p:txBody>
          <a:bodyPr wrap="square" rtlCol="0">
            <a:spAutoFit/>
          </a:bodyPr>
          <a:lstStyle/>
          <a:p>
            <a:pPr>
              <a:lnSpc>
                <a:spcPct val="90000"/>
              </a:lnSpc>
            </a:pPr>
            <a:r>
              <a:rPr lang="en-US" sz="3200" dirty="0">
                <a:solidFill>
                  <a:schemeClr val="bg1"/>
                </a:solidFill>
                <a:latin typeface="+mj-lt"/>
              </a:rPr>
              <a:t>P.04.02.02 Injection Region</a:t>
            </a:r>
          </a:p>
          <a:p>
            <a:pPr lvl="1">
              <a:lnSpc>
                <a:spcPct val="90000"/>
              </a:lnSpc>
            </a:pPr>
            <a:r>
              <a:rPr lang="en-US" sz="3200" dirty="0">
                <a:solidFill>
                  <a:schemeClr val="bg1"/>
                </a:solidFill>
                <a:latin typeface="+mj-lt"/>
              </a:rPr>
              <a:t>Magnet Production</a:t>
            </a:r>
          </a:p>
        </p:txBody>
      </p:sp>
    </p:spTree>
    <p:extLst>
      <p:ext uri="{BB962C8B-B14F-4D97-AF65-F5344CB8AC3E}">
        <p14:creationId xmlns:p14="http://schemas.microsoft.com/office/powerpoint/2010/main" val="21844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10;&#10;Description automatically generated">
            <a:extLst>
              <a:ext uri="{FF2B5EF4-FFF2-40B4-BE49-F238E27FC236}">
                <a16:creationId xmlns:a16="http://schemas.microsoft.com/office/drawing/2014/main" id="{4F10BF7F-F492-47F4-968A-61AE2BB4B342}"/>
              </a:ext>
            </a:extLst>
          </p:cNvPr>
          <p:cNvPicPr>
            <a:picLocks noGrp="1" noChangeAspect="1"/>
          </p:cNvPicPr>
          <p:nvPr>
            <p:ph idx="1"/>
          </p:nvPr>
        </p:nvPicPr>
        <p:blipFill rotWithShape="1">
          <a:blip r:embed="rId2"/>
          <a:srcRect t="2793" b="25912"/>
          <a:stretch/>
        </p:blipFill>
        <p:spPr>
          <a:xfrm>
            <a:off x="577005" y="691955"/>
            <a:ext cx="6993812" cy="5891725"/>
          </a:xfrm>
        </p:spPr>
      </p:pic>
      <p:sp>
        <p:nvSpPr>
          <p:cNvPr id="2" name="Title 1">
            <a:extLst>
              <a:ext uri="{FF2B5EF4-FFF2-40B4-BE49-F238E27FC236}">
                <a16:creationId xmlns:a16="http://schemas.microsoft.com/office/drawing/2014/main" id="{0388A800-83E0-44FD-8B7B-B70564B73011}"/>
              </a:ext>
            </a:extLst>
          </p:cNvPr>
          <p:cNvSpPr>
            <a:spLocks noGrp="1"/>
          </p:cNvSpPr>
          <p:nvPr>
            <p:ph type="title"/>
          </p:nvPr>
        </p:nvSpPr>
        <p:spPr>
          <a:xfrm>
            <a:off x="429767" y="274320"/>
            <a:ext cx="2282260" cy="539496"/>
          </a:xfrm>
        </p:spPr>
        <p:txBody>
          <a:bodyPr/>
          <a:lstStyle/>
          <a:p>
            <a:r>
              <a:rPr lang="en-US" dirty="0"/>
              <a:t>Schedule</a:t>
            </a:r>
          </a:p>
        </p:txBody>
      </p:sp>
      <p:grpSp>
        <p:nvGrpSpPr>
          <p:cNvPr id="12" name="Group 11">
            <a:extLst>
              <a:ext uri="{FF2B5EF4-FFF2-40B4-BE49-F238E27FC236}">
                <a16:creationId xmlns:a16="http://schemas.microsoft.com/office/drawing/2014/main" id="{8CEE86F1-E53C-4BE6-A4E0-858E42AA16A1}"/>
              </a:ext>
            </a:extLst>
          </p:cNvPr>
          <p:cNvGrpSpPr/>
          <p:nvPr/>
        </p:nvGrpSpPr>
        <p:grpSpPr>
          <a:xfrm>
            <a:off x="2415258" y="166822"/>
            <a:ext cx="5261233" cy="646994"/>
            <a:chOff x="3861986" y="179751"/>
            <a:chExt cx="5261233" cy="646994"/>
          </a:xfrm>
        </p:grpSpPr>
        <p:sp>
          <p:nvSpPr>
            <p:cNvPr id="7" name="Arrow: Down 6">
              <a:extLst>
                <a:ext uri="{FF2B5EF4-FFF2-40B4-BE49-F238E27FC236}">
                  <a16:creationId xmlns:a16="http://schemas.microsoft.com/office/drawing/2014/main" id="{1514B1CB-99B9-4A9E-8BF9-18EE4D78398A}"/>
                </a:ext>
              </a:extLst>
            </p:cNvPr>
            <p:cNvSpPr/>
            <p:nvPr/>
          </p:nvSpPr>
          <p:spPr>
            <a:xfrm>
              <a:off x="4168519" y="564434"/>
              <a:ext cx="270163" cy="249382"/>
            </a:xfrm>
            <a:prstGeom prst="down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8" name="TextBox 7">
              <a:extLst>
                <a:ext uri="{FF2B5EF4-FFF2-40B4-BE49-F238E27FC236}">
                  <a16:creationId xmlns:a16="http://schemas.microsoft.com/office/drawing/2014/main" id="{7BF77C86-0235-4244-AB49-238880EEC489}"/>
                </a:ext>
              </a:extLst>
            </p:cNvPr>
            <p:cNvSpPr txBox="1"/>
            <p:nvPr/>
          </p:nvSpPr>
          <p:spPr>
            <a:xfrm>
              <a:off x="3861986" y="179751"/>
              <a:ext cx="883227" cy="341632"/>
            </a:xfrm>
            <a:prstGeom prst="rect">
              <a:avLst/>
            </a:prstGeom>
            <a:noFill/>
          </p:spPr>
          <p:txBody>
            <a:bodyPr wrap="square" rtlCol="0">
              <a:spAutoFit/>
            </a:bodyPr>
            <a:lstStyle/>
            <a:p>
              <a:pPr algn="l">
                <a:lnSpc>
                  <a:spcPct val="90000"/>
                </a:lnSpc>
              </a:pPr>
              <a:r>
                <a:rPr lang="en-US" dirty="0">
                  <a:latin typeface="+mn-lt"/>
                </a:rPr>
                <a:t>Now</a:t>
              </a:r>
            </a:p>
          </p:txBody>
        </p:sp>
        <p:sp>
          <p:nvSpPr>
            <p:cNvPr id="9" name="Arrow: Down 8">
              <a:extLst>
                <a:ext uri="{FF2B5EF4-FFF2-40B4-BE49-F238E27FC236}">
                  <a16:creationId xmlns:a16="http://schemas.microsoft.com/office/drawing/2014/main" id="{C5A0DA30-C0D3-42A2-96B4-8A2DA7C8D5CF}"/>
                </a:ext>
              </a:extLst>
            </p:cNvPr>
            <p:cNvSpPr/>
            <p:nvPr/>
          </p:nvSpPr>
          <p:spPr>
            <a:xfrm>
              <a:off x="8217508" y="577363"/>
              <a:ext cx="270163" cy="249382"/>
            </a:xfrm>
            <a:prstGeom prst="downArrow">
              <a:avLst/>
            </a:prstGeom>
            <a:solidFill>
              <a:srgbClr val="FF0000"/>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TextBox 9">
              <a:extLst>
                <a:ext uri="{FF2B5EF4-FFF2-40B4-BE49-F238E27FC236}">
                  <a16:creationId xmlns:a16="http://schemas.microsoft.com/office/drawing/2014/main" id="{C47EECF0-3D49-4311-8466-7DD12E413C7D}"/>
                </a:ext>
              </a:extLst>
            </p:cNvPr>
            <p:cNvSpPr txBox="1"/>
            <p:nvPr/>
          </p:nvSpPr>
          <p:spPr>
            <a:xfrm>
              <a:off x="7753321" y="196858"/>
              <a:ext cx="1369898" cy="341632"/>
            </a:xfrm>
            <a:prstGeom prst="rect">
              <a:avLst/>
            </a:prstGeom>
            <a:noFill/>
          </p:spPr>
          <p:txBody>
            <a:bodyPr wrap="square" rtlCol="0">
              <a:spAutoFit/>
            </a:bodyPr>
            <a:lstStyle/>
            <a:p>
              <a:pPr algn="l">
                <a:lnSpc>
                  <a:spcPct val="90000"/>
                </a:lnSpc>
              </a:pPr>
              <a:r>
                <a:rPr lang="en-US" dirty="0">
                  <a:latin typeface="+mn-lt"/>
                </a:rPr>
                <a:t>Dec 2022</a:t>
              </a:r>
            </a:p>
          </p:txBody>
        </p:sp>
      </p:grpSp>
      <p:sp>
        <p:nvSpPr>
          <p:cNvPr id="13" name="TextBox 12">
            <a:extLst>
              <a:ext uri="{FF2B5EF4-FFF2-40B4-BE49-F238E27FC236}">
                <a16:creationId xmlns:a16="http://schemas.microsoft.com/office/drawing/2014/main" id="{33E9233A-98C0-44CE-8DBC-6593253A00AD}"/>
              </a:ext>
            </a:extLst>
          </p:cNvPr>
          <p:cNvSpPr txBox="1"/>
          <p:nvPr/>
        </p:nvSpPr>
        <p:spPr>
          <a:xfrm>
            <a:off x="7570817" y="935182"/>
            <a:ext cx="4399510" cy="4829014"/>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t>Procurement</a:t>
            </a:r>
          </a:p>
          <a:p>
            <a:pPr marL="285750" indent="-285750" algn="l">
              <a:lnSpc>
                <a:spcPct val="90000"/>
              </a:lnSpc>
              <a:buFont typeface="Arial" panose="020B0604020202020204" pitchFamily="34" charset="0"/>
              <a:buChar char="•"/>
            </a:pPr>
            <a:r>
              <a:rPr lang="en-US" dirty="0"/>
              <a:t>First coil</a:t>
            </a:r>
          </a:p>
          <a:p>
            <a:pPr marL="285750" indent="-285750" algn="l">
              <a:lnSpc>
                <a:spcPct val="90000"/>
              </a:lnSpc>
              <a:buFont typeface="Arial" panose="020B0604020202020204" pitchFamily="34" charset="0"/>
              <a:buChar char="•"/>
            </a:pPr>
            <a:r>
              <a:rPr lang="en-US" dirty="0"/>
              <a:t>Assemble first magnet</a:t>
            </a:r>
          </a:p>
          <a:p>
            <a:pPr marL="285750" indent="-285750" algn="l">
              <a:lnSpc>
                <a:spcPct val="90000"/>
              </a:lnSpc>
              <a:buFont typeface="Arial" panose="020B0604020202020204" pitchFamily="34" charset="0"/>
              <a:buChar char="•"/>
            </a:pPr>
            <a:r>
              <a:rPr lang="en-US" dirty="0"/>
              <a:t>More coils</a:t>
            </a:r>
          </a:p>
          <a:p>
            <a:pPr marL="285750" indent="-285750" algn="l">
              <a:lnSpc>
                <a:spcPct val="90000"/>
              </a:lnSpc>
              <a:buFont typeface="Arial" panose="020B0604020202020204" pitchFamily="34" charset="0"/>
              <a:buChar char="•"/>
            </a:pPr>
            <a:r>
              <a:rPr lang="en-US" dirty="0"/>
              <a:t>Measure first magnet</a:t>
            </a:r>
          </a:p>
          <a:p>
            <a:pPr marL="285750" indent="-285750" algn="l">
              <a:lnSpc>
                <a:spcPct val="90000"/>
              </a:lnSpc>
              <a:buFont typeface="Arial" panose="020B0604020202020204" pitchFamily="34" charset="0"/>
              <a:buChar char="•"/>
            </a:pPr>
            <a:r>
              <a:rPr lang="en-US" dirty="0"/>
              <a:t>Assemble more magnets</a:t>
            </a:r>
          </a:p>
          <a:p>
            <a:pPr marL="285750" indent="-285750" algn="l">
              <a:lnSpc>
                <a:spcPct val="90000"/>
              </a:lnSpc>
              <a:buFont typeface="Arial" panose="020B0604020202020204" pitchFamily="34" charset="0"/>
              <a:buChar char="•"/>
            </a:pPr>
            <a:r>
              <a:rPr lang="en-US" dirty="0"/>
              <a:t>Measure more magnets</a:t>
            </a: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endParaRPr lang="en-US" dirty="0">
              <a:latin typeface="+mn-lt"/>
            </a:endParaRPr>
          </a:p>
          <a:p>
            <a:pPr marL="285750" indent="-285750">
              <a:lnSpc>
                <a:spcPct val="90000"/>
              </a:lnSpc>
              <a:buFont typeface="Arial" panose="020B0604020202020204" pitchFamily="34" charset="0"/>
              <a:buChar char="•"/>
            </a:pPr>
            <a:r>
              <a:rPr lang="en-US" dirty="0"/>
              <a:t>Procurement</a:t>
            </a:r>
          </a:p>
          <a:p>
            <a:pPr marL="285750" indent="-285750">
              <a:lnSpc>
                <a:spcPct val="90000"/>
              </a:lnSpc>
              <a:buFont typeface="Arial" panose="020B0604020202020204" pitchFamily="34" charset="0"/>
              <a:buChar char="•"/>
            </a:pPr>
            <a:r>
              <a:rPr lang="en-US" dirty="0"/>
              <a:t>First coil</a:t>
            </a:r>
          </a:p>
          <a:p>
            <a:pPr marL="285750" indent="-285750">
              <a:lnSpc>
                <a:spcPct val="90000"/>
              </a:lnSpc>
              <a:buFont typeface="Arial" panose="020B0604020202020204" pitchFamily="34" charset="0"/>
              <a:buChar char="•"/>
            </a:pPr>
            <a:r>
              <a:rPr lang="en-US" dirty="0"/>
              <a:t>Assemble magnet</a:t>
            </a:r>
          </a:p>
          <a:p>
            <a:pPr marL="285750" indent="-285750">
              <a:lnSpc>
                <a:spcPct val="90000"/>
              </a:lnSpc>
              <a:buFont typeface="Arial" panose="020B0604020202020204" pitchFamily="34" charset="0"/>
              <a:buChar char="•"/>
            </a:pPr>
            <a:r>
              <a:rPr lang="en-US" dirty="0"/>
              <a:t>Second coil</a:t>
            </a:r>
          </a:p>
          <a:p>
            <a:pPr marL="285750" indent="-285750">
              <a:lnSpc>
                <a:spcPct val="90000"/>
              </a:lnSpc>
              <a:buFont typeface="Arial" panose="020B0604020202020204" pitchFamily="34" charset="0"/>
              <a:buChar char="•"/>
            </a:pPr>
            <a:r>
              <a:rPr lang="en-US" dirty="0"/>
              <a:t>Measure magnet</a:t>
            </a:r>
          </a:p>
          <a:p>
            <a:pPr algn="l">
              <a:lnSpc>
                <a:spcPct val="90000"/>
              </a:lnSpc>
            </a:pPr>
            <a:endParaRPr lang="en-US" dirty="0">
              <a:latin typeface="+mn-lt"/>
            </a:endParaRPr>
          </a:p>
        </p:txBody>
      </p:sp>
      <p:sp>
        <p:nvSpPr>
          <p:cNvPr id="14" name="TextBox 13">
            <a:extLst>
              <a:ext uri="{FF2B5EF4-FFF2-40B4-BE49-F238E27FC236}">
                <a16:creationId xmlns:a16="http://schemas.microsoft.com/office/drawing/2014/main" id="{2233ADF0-4AF7-4A92-954A-577631690AB0}"/>
              </a:ext>
            </a:extLst>
          </p:cNvPr>
          <p:cNvSpPr txBox="1"/>
          <p:nvPr/>
        </p:nvSpPr>
        <p:spPr>
          <a:xfrm rot="16200000">
            <a:off x="-2022928" y="3368728"/>
            <a:ext cx="5451457" cy="341632"/>
          </a:xfrm>
          <a:prstGeom prst="rect">
            <a:avLst/>
          </a:prstGeom>
          <a:noFill/>
        </p:spPr>
        <p:txBody>
          <a:bodyPr wrap="square" rtlCol="0">
            <a:spAutoFit/>
          </a:bodyPr>
          <a:lstStyle/>
          <a:p>
            <a:pPr algn="l">
              <a:lnSpc>
                <a:spcPct val="90000"/>
              </a:lnSpc>
            </a:pPr>
            <a:r>
              <a:rPr lang="en-US" dirty="0">
                <a:latin typeface="+mn-lt"/>
              </a:rPr>
              <a:t>Dump dipole              Chicane Dipoles</a:t>
            </a:r>
          </a:p>
        </p:txBody>
      </p:sp>
      <p:cxnSp>
        <p:nvCxnSpPr>
          <p:cNvPr id="16" name="Straight Arrow Connector 15">
            <a:extLst>
              <a:ext uri="{FF2B5EF4-FFF2-40B4-BE49-F238E27FC236}">
                <a16:creationId xmlns:a16="http://schemas.microsoft.com/office/drawing/2014/main" id="{CABD12B5-9CBC-42DA-8297-4167CFDBDCA9}"/>
              </a:ext>
            </a:extLst>
          </p:cNvPr>
          <p:cNvCxnSpPr>
            <a:cxnSpLocks/>
          </p:cNvCxnSpPr>
          <p:nvPr/>
        </p:nvCxnSpPr>
        <p:spPr>
          <a:xfrm flipH="1">
            <a:off x="4759037" y="1849582"/>
            <a:ext cx="2917454" cy="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D5D2DFA-E251-4A0C-9546-640A538F56E5}"/>
              </a:ext>
            </a:extLst>
          </p:cNvPr>
          <p:cNvCxnSpPr>
            <a:cxnSpLocks/>
          </p:cNvCxnSpPr>
          <p:nvPr/>
        </p:nvCxnSpPr>
        <p:spPr>
          <a:xfrm flipH="1">
            <a:off x="3886200" y="2095500"/>
            <a:ext cx="3840706" cy="25631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F51A4D4-AD71-4AEA-8FC6-C8D3DA512C13}"/>
              </a:ext>
            </a:extLst>
          </p:cNvPr>
          <p:cNvCxnSpPr>
            <a:cxnSpLocks/>
          </p:cNvCxnSpPr>
          <p:nvPr/>
        </p:nvCxnSpPr>
        <p:spPr>
          <a:xfrm flipH="1">
            <a:off x="4911437" y="2351810"/>
            <a:ext cx="2765054" cy="256308"/>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66D499-3DF6-43F4-AE9D-EAB61D1545A9}"/>
              </a:ext>
            </a:extLst>
          </p:cNvPr>
          <p:cNvCxnSpPr>
            <a:cxnSpLocks/>
          </p:cNvCxnSpPr>
          <p:nvPr/>
        </p:nvCxnSpPr>
        <p:spPr>
          <a:xfrm flipH="1">
            <a:off x="4623955" y="2608118"/>
            <a:ext cx="3066927" cy="363682"/>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35071C-9D94-4776-A6D3-B2ADBDAF9108}"/>
              </a:ext>
            </a:extLst>
          </p:cNvPr>
          <p:cNvCxnSpPr>
            <a:cxnSpLocks/>
          </p:cNvCxnSpPr>
          <p:nvPr/>
        </p:nvCxnSpPr>
        <p:spPr>
          <a:xfrm flipH="1">
            <a:off x="5620600" y="2812473"/>
            <a:ext cx="2075133" cy="503093"/>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8BE7A2-5F22-4546-BC70-0B7FAB68BC30}"/>
              </a:ext>
            </a:extLst>
          </p:cNvPr>
          <p:cNvCxnSpPr>
            <a:cxnSpLocks/>
          </p:cNvCxnSpPr>
          <p:nvPr/>
        </p:nvCxnSpPr>
        <p:spPr>
          <a:xfrm flipH="1">
            <a:off x="5978237" y="3079173"/>
            <a:ext cx="1787084" cy="236393"/>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81FA31-C771-4DAD-B430-DDD1C1D7702C}"/>
              </a:ext>
            </a:extLst>
          </p:cNvPr>
          <p:cNvCxnSpPr>
            <a:cxnSpLocks/>
          </p:cNvCxnSpPr>
          <p:nvPr/>
        </p:nvCxnSpPr>
        <p:spPr>
          <a:xfrm flipH="1">
            <a:off x="6648545" y="3339298"/>
            <a:ext cx="1042337" cy="359865"/>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2E88C22-B0D5-4C7F-8648-660C36438E85}"/>
              </a:ext>
            </a:extLst>
          </p:cNvPr>
          <p:cNvCxnSpPr>
            <a:cxnSpLocks/>
          </p:cNvCxnSpPr>
          <p:nvPr/>
        </p:nvCxnSpPr>
        <p:spPr>
          <a:xfrm flipH="1">
            <a:off x="4773428" y="4308763"/>
            <a:ext cx="2917454" cy="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A0BEF1-BE7C-4723-9F9D-47DAFE872C4D}"/>
              </a:ext>
            </a:extLst>
          </p:cNvPr>
          <p:cNvCxnSpPr>
            <a:cxnSpLocks/>
          </p:cNvCxnSpPr>
          <p:nvPr/>
        </p:nvCxnSpPr>
        <p:spPr>
          <a:xfrm flipH="1">
            <a:off x="4759037" y="4544291"/>
            <a:ext cx="2931845" cy="491837"/>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778A6C2-0EB8-44BC-B937-91C20C1A1C87}"/>
              </a:ext>
            </a:extLst>
          </p:cNvPr>
          <p:cNvCxnSpPr>
            <a:cxnSpLocks/>
          </p:cNvCxnSpPr>
          <p:nvPr/>
        </p:nvCxnSpPr>
        <p:spPr>
          <a:xfrm flipH="1">
            <a:off x="5216237" y="4810991"/>
            <a:ext cx="2460254" cy="602673"/>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CC3DC0A-214F-4BDE-A6E9-B8015F99CA87}"/>
              </a:ext>
            </a:extLst>
          </p:cNvPr>
          <p:cNvCxnSpPr>
            <a:cxnSpLocks/>
          </p:cNvCxnSpPr>
          <p:nvPr/>
        </p:nvCxnSpPr>
        <p:spPr>
          <a:xfrm flipH="1">
            <a:off x="5620600" y="5036128"/>
            <a:ext cx="2055891" cy="587086"/>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599EB1-5A5C-4036-A9A5-8CE14FC01E88}"/>
              </a:ext>
            </a:extLst>
          </p:cNvPr>
          <p:cNvCxnSpPr>
            <a:cxnSpLocks/>
          </p:cNvCxnSpPr>
          <p:nvPr/>
        </p:nvCxnSpPr>
        <p:spPr>
          <a:xfrm flipH="1">
            <a:off x="5978237" y="5313219"/>
            <a:ext cx="1701029" cy="619990"/>
          </a:xfrm>
          <a:prstGeom prst="straightConnector1">
            <a:avLst/>
          </a:prstGeom>
          <a:ln w="28575">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620A4430-1476-4593-A7FD-0F7A1D1A0E63}"/>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2, 4, 5</a:t>
            </a:r>
          </a:p>
        </p:txBody>
      </p:sp>
    </p:spTree>
    <p:extLst>
      <p:ext uri="{BB962C8B-B14F-4D97-AF65-F5344CB8AC3E}">
        <p14:creationId xmlns:p14="http://schemas.microsoft.com/office/powerpoint/2010/main" val="318962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A4F0-97D9-4CE5-87CD-6E14012DF11E}"/>
              </a:ext>
            </a:extLst>
          </p:cNvPr>
          <p:cNvSpPr>
            <a:spLocks noGrp="1"/>
          </p:cNvSpPr>
          <p:nvPr>
            <p:ph type="title"/>
          </p:nvPr>
        </p:nvSpPr>
        <p:spPr/>
        <p:txBody>
          <a:bodyPr/>
          <a:lstStyle/>
          <a:p>
            <a:r>
              <a:rPr lang="en-US" dirty="0"/>
              <a:t>Early component procurements</a:t>
            </a:r>
          </a:p>
        </p:txBody>
      </p:sp>
      <p:graphicFrame>
        <p:nvGraphicFramePr>
          <p:cNvPr id="4" name="Table 4">
            <a:extLst>
              <a:ext uri="{FF2B5EF4-FFF2-40B4-BE49-F238E27FC236}">
                <a16:creationId xmlns:a16="http://schemas.microsoft.com/office/drawing/2014/main" id="{24BF4C9E-0A95-46DC-AAD9-B3A2B336C57C}"/>
              </a:ext>
            </a:extLst>
          </p:cNvPr>
          <p:cNvGraphicFramePr>
            <a:graphicFrameLocks noGrp="1"/>
          </p:cNvGraphicFramePr>
          <p:nvPr>
            <p:ph idx="1"/>
            <p:extLst>
              <p:ext uri="{D42A27DB-BD31-4B8C-83A1-F6EECF244321}">
                <p14:modId xmlns:p14="http://schemas.microsoft.com/office/powerpoint/2010/main" val="3337272884"/>
              </p:ext>
            </p:extLst>
          </p:nvPr>
        </p:nvGraphicFramePr>
        <p:xfrm>
          <a:off x="1011861" y="813816"/>
          <a:ext cx="6490375" cy="5486400"/>
        </p:xfrm>
        <a:graphic>
          <a:graphicData uri="http://schemas.openxmlformats.org/drawingml/2006/table">
            <a:tbl>
              <a:tblPr firstRow="1" bandRow="1">
                <a:tableStyleId>{5C22544A-7EE6-4342-B048-85BDC9FD1C3A}</a:tableStyleId>
              </a:tblPr>
              <a:tblGrid>
                <a:gridCol w="3726394">
                  <a:extLst>
                    <a:ext uri="{9D8B030D-6E8A-4147-A177-3AD203B41FA5}">
                      <a16:colId xmlns:a16="http://schemas.microsoft.com/office/drawing/2014/main" val="3767350157"/>
                    </a:ext>
                  </a:extLst>
                </a:gridCol>
                <a:gridCol w="1257300">
                  <a:extLst>
                    <a:ext uri="{9D8B030D-6E8A-4147-A177-3AD203B41FA5}">
                      <a16:colId xmlns:a16="http://schemas.microsoft.com/office/drawing/2014/main" val="673665663"/>
                    </a:ext>
                  </a:extLst>
                </a:gridCol>
                <a:gridCol w="1506681">
                  <a:extLst>
                    <a:ext uri="{9D8B030D-6E8A-4147-A177-3AD203B41FA5}">
                      <a16:colId xmlns:a16="http://schemas.microsoft.com/office/drawing/2014/main" val="1258726078"/>
                    </a:ext>
                  </a:extLst>
                </a:gridCol>
              </a:tblGrid>
              <a:tr h="346773">
                <a:tc>
                  <a:txBody>
                    <a:bodyPr/>
                    <a:lstStyle/>
                    <a:p>
                      <a:endParaRPr lang="en-US" dirty="0"/>
                    </a:p>
                  </a:txBody>
                  <a:tcPr/>
                </a:tc>
                <a:tc>
                  <a:txBody>
                    <a:bodyPr/>
                    <a:lstStyle/>
                    <a:p>
                      <a:r>
                        <a:rPr lang="en-US" dirty="0"/>
                        <a:t>Estimate</a:t>
                      </a:r>
                    </a:p>
                  </a:txBody>
                  <a:tcPr/>
                </a:tc>
                <a:tc>
                  <a:txBody>
                    <a:bodyPr/>
                    <a:lstStyle/>
                    <a:p>
                      <a:r>
                        <a:rPr lang="en-US" dirty="0"/>
                        <a:t>Contract</a:t>
                      </a:r>
                    </a:p>
                  </a:txBody>
                  <a:tcPr/>
                </a:tc>
                <a:extLst>
                  <a:ext uri="{0D108BD9-81ED-4DB2-BD59-A6C34878D82A}">
                    <a16:rowId xmlns:a16="http://schemas.microsoft.com/office/drawing/2014/main" val="4112121699"/>
                  </a:ext>
                </a:extLst>
              </a:tr>
              <a:tr h="346773">
                <a:tc>
                  <a:txBody>
                    <a:bodyPr/>
                    <a:lstStyle/>
                    <a:p>
                      <a:r>
                        <a:rPr lang="en-US" dirty="0"/>
                        <a:t>Chicane Dipole</a:t>
                      </a:r>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373545"/>
                  </a:ext>
                </a:extLst>
              </a:tr>
              <a:tr h="346773">
                <a:tc>
                  <a:txBody>
                    <a:bodyPr/>
                    <a:lstStyle/>
                    <a:p>
                      <a:pPr lvl="1"/>
                      <a:r>
                        <a:rPr lang="en-US" dirty="0"/>
                        <a:t>Steel</a:t>
                      </a:r>
                    </a:p>
                  </a:txBody>
                  <a:tcPr/>
                </a:tc>
                <a:tc>
                  <a:txBody>
                    <a:bodyPr/>
                    <a:lstStyle/>
                    <a:p>
                      <a:pPr algn="r"/>
                      <a:r>
                        <a:rPr lang="en-US" dirty="0"/>
                        <a:t>$ 117 K</a:t>
                      </a:r>
                    </a:p>
                  </a:txBody>
                  <a:tcPr/>
                </a:tc>
                <a:tc>
                  <a:txBody>
                    <a:bodyPr/>
                    <a:lstStyle/>
                    <a:p>
                      <a:pPr algn="r"/>
                      <a:r>
                        <a:rPr lang="en-US" dirty="0"/>
                        <a:t>$ 147 K</a:t>
                      </a:r>
                    </a:p>
                  </a:txBody>
                  <a:tcPr/>
                </a:tc>
                <a:extLst>
                  <a:ext uri="{0D108BD9-81ED-4DB2-BD59-A6C34878D82A}">
                    <a16:rowId xmlns:a16="http://schemas.microsoft.com/office/drawing/2014/main" val="1091668502"/>
                  </a:ext>
                </a:extLst>
              </a:tr>
              <a:tr h="346773">
                <a:tc>
                  <a:txBody>
                    <a:bodyPr/>
                    <a:lstStyle/>
                    <a:p>
                      <a:pPr lvl="1"/>
                      <a:r>
                        <a:rPr lang="en-US" dirty="0"/>
                        <a:t>Core machining</a:t>
                      </a:r>
                    </a:p>
                  </a:txBody>
                  <a:tcPr/>
                </a:tc>
                <a:tc>
                  <a:txBody>
                    <a:bodyPr/>
                    <a:lstStyle/>
                    <a:p>
                      <a:pPr algn="r"/>
                      <a:r>
                        <a:rPr lang="en-US" dirty="0"/>
                        <a:t>$ 80 K</a:t>
                      </a:r>
                    </a:p>
                  </a:txBody>
                  <a:tcPr/>
                </a:tc>
                <a:tc>
                  <a:txBody>
                    <a:bodyPr/>
                    <a:lstStyle/>
                    <a:p>
                      <a:pPr algn="r"/>
                      <a:r>
                        <a:rPr lang="en-US" dirty="0"/>
                        <a:t>Closes 9/17</a:t>
                      </a:r>
                    </a:p>
                  </a:txBody>
                  <a:tcPr/>
                </a:tc>
                <a:extLst>
                  <a:ext uri="{0D108BD9-81ED-4DB2-BD59-A6C34878D82A}">
                    <a16:rowId xmlns:a16="http://schemas.microsoft.com/office/drawing/2014/main" val="3601170182"/>
                  </a:ext>
                </a:extLst>
              </a:tr>
              <a:tr h="346773">
                <a:tc>
                  <a:txBody>
                    <a:bodyPr/>
                    <a:lstStyle/>
                    <a:p>
                      <a:pPr lvl="1"/>
                      <a:r>
                        <a:rPr lang="en-US" dirty="0"/>
                        <a:t>Conductor</a:t>
                      </a:r>
                    </a:p>
                  </a:txBody>
                  <a:tcPr/>
                </a:tc>
                <a:tc>
                  <a:txBody>
                    <a:bodyPr/>
                    <a:lstStyle/>
                    <a:p>
                      <a:pPr algn="r"/>
                      <a:r>
                        <a:rPr lang="en-US" dirty="0"/>
                        <a:t>$ 25 K</a:t>
                      </a:r>
                    </a:p>
                  </a:txBody>
                  <a:tcPr/>
                </a:tc>
                <a:tc>
                  <a:txBody>
                    <a:bodyPr/>
                    <a:lstStyle/>
                    <a:p>
                      <a:pPr algn="r"/>
                      <a:r>
                        <a:rPr lang="en-US" dirty="0"/>
                        <a:t>$ 33,727</a:t>
                      </a:r>
                    </a:p>
                  </a:txBody>
                  <a:tcPr/>
                </a:tc>
                <a:extLst>
                  <a:ext uri="{0D108BD9-81ED-4DB2-BD59-A6C34878D82A}">
                    <a16:rowId xmlns:a16="http://schemas.microsoft.com/office/drawing/2014/main" val="1247715614"/>
                  </a:ext>
                </a:extLst>
              </a:tr>
              <a:tr h="346773">
                <a:tc>
                  <a:txBody>
                    <a:bodyPr/>
                    <a:lstStyle/>
                    <a:p>
                      <a:pPr lvl="1"/>
                      <a:r>
                        <a:rPr lang="en-US" dirty="0"/>
                        <a:t>Glass and Kapton tape</a:t>
                      </a:r>
                    </a:p>
                  </a:txBody>
                  <a:tcPr/>
                </a:tc>
                <a:tc>
                  <a:txBody>
                    <a:bodyPr/>
                    <a:lstStyle/>
                    <a:p>
                      <a:pPr algn="r"/>
                      <a:r>
                        <a:rPr lang="en-US" dirty="0"/>
                        <a:t>$ 16 K</a:t>
                      </a:r>
                    </a:p>
                  </a:txBody>
                  <a:tcPr/>
                </a:tc>
                <a:tc>
                  <a:txBody>
                    <a:bodyPr/>
                    <a:lstStyle/>
                    <a:p>
                      <a:pPr algn="r"/>
                      <a:endParaRPr lang="en-US" dirty="0"/>
                    </a:p>
                  </a:txBody>
                  <a:tcPr/>
                </a:tc>
                <a:extLst>
                  <a:ext uri="{0D108BD9-81ED-4DB2-BD59-A6C34878D82A}">
                    <a16:rowId xmlns:a16="http://schemas.microsoft.com/office/drawing/2014/main" val="889823475"/>
                  </a:ext>
                </a:extLst>
              </a:tr>
              <a:tr h="346773">
                <a:tc>
                  <a:txBody>
                    <a:bodyPr/>
                    <a:lstStyle/>
                    <a:p>
                      <a:pPr lvl="1"/>
                      <a:r>
                        <a:rPr lang="en-US" dirty="0"/>
                        <a:t>Winding tooling</a:t>
                      </a:r>
                    </a:p>
                  </a:txBody>
                  <a:tcPr/>
                </a:tc>
                <a:tc>
                  <a:txBody>
                    <a:bodyPr/>
                    <a:lstStyle/>
                    <a:p>
                      <a:pPr algn="r"/>
                      <a:r>
                        <a:rPr lang="en-US" dirty="0"/>
                        <a:t>$ 15 K</a:t>
                      </a:r>
                    </a:p>
                  </a:txBody>
                  <a:tcPr/>
                </a:tc>
                <a:tc>
                  <a:txBody>
                    <a:bodyPr/>
                    <a:lstStyle/>
                    <a:p>
                      <a:pPr algn="r"/>
                      <a:r>
                        <a:rPr lang="en-US" dirty="0"/>
                        <a:t>$ 10,910</a:t>
                      </a:r>
                    </a:p>
                  </a:txBody>
                  <a:tcPr/>
                </a:tc>
                <a:extLst>
                  <a:ext uri="{0D108BD9-81ED-4DB2-BD59-A6C34878D82A}">
                    <a16:rowId xmlns:a16="http://schemas.microsoft.com/office/drawing/2014/main" val="1729551149"/>
                  </a:ext>
                </a:extLst>
              </a:tr>
              <a:tr h="346773">
                <a:tc>
                  <a:txBody>
                    <a:bodyPr/>
                    <a:lstStyle/>
                    <a:p>
                      <a:pPr lvl="1"/>
                      <a:r>
                        <a:rPr lang="en-US" dirty="0"/>
                        <a:t>Potting tooling</a:t>
                      </a:r>
                    </a:p>
                  </a:txBody>
                  <a:tcPr/>
                </a:tc>
                <a:tc>
                  <a:txBody>
                    <a:bodyPr/>
                    <a:lstStyle/>
                    <a:p>
                      <a:pPr algn="r"/>
                      <a:r>
                        <a:rPr lang="en-US" dirty="0"/>
                        <a:t>$ 25 K</a:t>
                      </a:r>
                    </a:p>
                  </a:txBody>
                  <a:tcPr/>
                </a:tc>
                <a:tc>
                  <a:txBody>
                    <a:bodyPr/>
                    <a:lstStyle/>
                    <a:p>
                      <a:pPr algn="r"/>
                      <a:r>
                        <a:rPr lang="en-US" dirty="0"/>
                        <a:t>$ 23,708</a:t>
                      </a:r>
                    </a:p>
                  </a:txBody>
                  <a:tcPr/>
                </a:tc>
                <a:extLst>
                  <a:ext uri="{0D108BD9-81ED-4DB2-BD59-A6C34878D82A}">
                    <a16:rowId xmlns:a16="http://schemas.microsoft.com/office/drawing/2014/main" val="3633104221"/>
                  </a:ext>
                </a:extLst>
              </a:tr>
              <a:tr h="346773">
                <a:tc>
                  <a:txBody>
                    <a:bodyPr/>
                    <a:lstStyle/>
                    <a:p>
                      <a:r>
                        <a:rPr lang="en-US" dirty="0"/>
                        <a:t>Dump Septum Magnet</a:t>
                      </a:r>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2954845406"/>
                  </a:ext>
                </a:extLst>
              </a:tr>
              <a:tr h="346773">
                <a:tc>
                  <a:txBody>
                    <a:bodyPr/>
                    <a:lstStyle/>
                    <a:p>
                      <a:pPr lvl="1"/>
                      <a:r>
                        <a:rPr lang="en-US" dirty="0"/>
                        <a:t>Steel</a:t>
                      </a:r>
                    </a:p>
                  </a:txBody>
                  <a:tcPr/>
                </a:tc>
                <a:tc>
                  <a:txBody>
                    <a:bodyPr/>
                    <a:lstStyle/>
                    <a:p>
                      <a:pPr algn="r"/>
                      <a:r>
                        <a:rPr lang="en-US" dirty="0"/>
                        <a:t>$ 60 K</a:t>
                      </a:r>
                    </a:p>
                  </a:txBody>
                  <a:tcPr/>
                </a:tc>
                <a:tc>
                  <a:txBody>
                    <a:bodyPr/>
                    <a:lstStyle/>
                    <a:p>
                      <a:pPr algn="r"/>
                      <a:r>
                        <a:rPr lang="en-US" dirty="0"/>
                        <a:t>$ 100 K</a:t>
                      </a:r>
                    </a:p>
                  </a:txBody>
                  <a:tcPr/>
                </a:tc>
                <a:extLst>
                  <a:ext uri="{0D108BD9-81ED-4DB2-BD59-A6C34878D82A}">
                    <a16:rowId xmlns:a16="http://schemas.microsoft.com/office/drawing/2014/main" val="254372898"/>
                  </a:ext>
                </a:extLst>
              </a:tr>
              <a:tr h="346773">
                <a:tc>
                  <a:txBody>
                    <a:bodyPr/>
                    <a:lstStyle/>
                    <a:p>
                      <a:pPr lvl="1"/>
                      <a:r>
                        <a:rPr lang="en-US" dirty="0"/>
                        <a:t>Core machining</a:t>
                      </a:r>
                    </a:p>
                  </a:txBody>
                  <a:tcPr/>
                </a:tc>
                <a:tc>
                  <a:txBody>
                    <a:bodyPr/>
                    <a:lstStyle/>
                    <a:p>
                      <a:pPr algn="r"/>
                      <a:r>
                        <a:rPr lang="en-US" dirty="0"/>
                        <a:t>$ 115 K</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Closes 9/17</a:t>
                      </a:r>
                    </a:p>
                  </a:txBody>
                  <a:tcPr/>
                </a:tc>
                <a:extLst>
                  <a:ext uri="{0D108BD9-81ED-4DB2-BD59-A6C34878D82A}">
                    <a16:rowId xmlns:a16="http://schemas.microsoft.com/office/drawing/2014/main" val="2160202089"/>
                  </a:ext>
                </a:extLst>
              </a:tr>
              <a:tr h="346773">
                <a:tc>
                  <a:txBody>
                    <a:bodyPr/>
                    <a:lstStyle/>
                    <a:p>
                      <a:pPr lvl="1"/>
                      <a:r>
                        <a:rPr lang="en-US" dirty="0"/>
                        <a:t>Conductor</a:t>
                      </a:r>
                    </a:p>
                  </a:txBody>
                  <a:tcPr/>
                </a:tc>
                <a:tc>
                  <a:txBody>
                    <a:bodyPr/>
                    <a:lstStyle/>
                    <a:p>
                      <a:pPr algn="r"/>
                      <a:r>
                        <a:rPr lang="en-US" dirty="0"/>
                        <a:t>$ 10 K</a:t>
                      </a:r>
                    </a:p>
                  </a:txBody>
                  <a:tcPr/>
                </a:tc>
                <a:tc>
                  <a:txBody>
                    <a:bodyPr/>
                    <a:lstStyle/>
                    <a:p>
                      <a:pPr algn="r"/>
                      <a:r>
                        <a:rPr lang="en-US" dirty="0"/>
                        <a:t>$15,807</a:t>
                      </a:r>
                    </a:p>
                  </a:txBody>
                  <a:tcPr/>
                </a:tc>
                <a:extLst>
                  <a:ext uri="{0D108BD9-81ED-4DB2-BD59-A6C34878D82A}">
                    <a16:rowId xmlns:a16="http://schemas.microsoft.com/office/drawing/2014/main" val="830133663"/>
                  </a:ext>
                </a:extLst>
              </a:tr>
              <a:tr h="346773">
                <a:tc>
                  <a:txBody>
                    <a:bodyPr/>
                    <a:lstStyle/>
                    <a:p>
                      <a:pPr lvl="1"/>
                      <a:r>
                        <a:rPr lang="en-US" dirty="0"/>
                        <a:t>Glass and Kapton tape</a:t>
                      </a:r>
                    </a:p>
                  </a:txBody>
                  <a:tcPr/>
                </a:tc>
                <a:tc>
                  <a:txBody>
                    <a:bodyPr/>
                    <a:lstStyle/>
                    <a:p>
                      <a:pPr algn="r"/>
                      <a:r>
                        <a:rPr lang="en-US" dirty="0"/>
                        <a:t>$ 17 K</a:t>
                      </a:r>
                    </a:p>
                  </a:txBody>
                  <a:tcPr/>
                </a:tc>
                <a:tc>
                  <a:txBody>
                    <a:bodyPr/>
                    <a:lstStyle/>
                    <a:p>
                      <a:pPr algn="r"/>
                      <a:endParaRPr lang="en-US" dirty="0"/>
                    </a:p>
                  </a:txBody>
                  <a:tcPr/>
                </a:tc>
                <a:extLst>
                  <a:ext uri="{0D108BD9-81ED-4DB2-BD59-A6C34878D82A}">
                    <a16:rowId xmlns:a16="http://schemas.microsoft.com/office/drawing/2014/main" val="748090019"/>
                  </a:ext>
                </a:extLst>
              </a:tr>
              <a:tr h="346773">
                <a:tc>
                  <a:txBody>
                    <a:bodyPr/>
                    <a:lstStyle/>
                    <a:p>
                      <a:pPr lvl="1"/>
                      <a:r>
                        <a:rPr lang="en-US" dirty="0"/>
                        <a:t>Winding tooling</a:t>
                      </a:r>
                    </a:p>
                  </a:txBody>
                  <a:tcPr/>
                </a:tc>
                <a:tc>
                  <a:txBody>
                    <a:bodyPr/>
                    <a:lstStyle/>
                    <a:p>
                      <a:pPr algn="r"/>
                      <a:r>
                        <a:rPr lang="en-US" dirty="0"/>
                        <a:t>$26 K</a:t>
                      </a:r>
                    </a:p>
                  </a:txBody>
                  <a:tcPr/>
                </a:tc>
                <a:tc>
                  <a:txBody>
                    <a:bodyPr/>
                    <a:lstStyle/>
                    <a:p>
                      <a:pPr algn="r"/>
                      <a:r>
                        <a:rPr lang="en-US" dirty="0"/>
                        <a:t>$ 38,875</a:t>
                      </a:r>
                    </a:p>
                  </a:txBody>
                  <a:tcPr/>
                </a:tc>
                <a:extLst>
                  <a:ext uri="{0D108BD9-81ED-4DB2-BD59-A6C34878D82A}">
                    <a16:rowId xmlns:a16="http://schemas.microsoft.com/office/drawing/2014/main" val="1934155887"/>
                  </a:ext>
                </a:extLst>
              </a:tr>
              <a:tr h="346773">
                <a:tc>
                  <a:txBody>
                    <a:bodyPr/>
                    <a:lstStyle/>
                    <a:p>
                      <a:pPr lvl="1"/>
                      <a:r>
                        <a:rPr lang="en-US" dirty="0"/>
                        <a:t>Potting tooling</a:t>
                      </a:r>
                    </a:p>
                  </a:txBody>
                  <a:tcPr/>
                </a:tc>
                <a:tc>
                  <a:txBody>
                    <a:bodyPr/>
                    <a:lstStyle/>
                    <a:p>
                      <a:pPr algn="r"/>
                      <a:r>
                        <a:rPr lang="en-US" dirty="0"/>
                        <a:t>$ 52 K</a:t>
                      </a:r>
                    </a:p>
                  </a:txBody>
                  <a:tcPr/>
                </a:tc>
                <a:tc>
                  <a:txBody>
                    <a:bodyPr/>
                    <a:lstStyle/>
                    <a:p>
                      <a:pPr algn="r"/>
                      <a:r>
                        <a:rPr lang="en-US" dirty="0"/>
                        <a:t>$ 45,480</a:t>
                      </a:r>
                    </a:p>
                  </a:txBody>
                  <a:tcPr/>
                </a:tc>
                <a:extLst>
                  <a:ext uri="{0D108BD9-81ED-4DB2-BD59-A6C34878D82A}">
                    <a16:rowId xmlns:a16="http://schemas.microsoft.com/office/drawing/2014/main" val="364771019"/>
                  </a:ext>
                </a:extLst>
              </a:tr>
            </a:tbl>
          </a:graphicData>
        </a:graphic>
      </p:graphicFrame>
      <p:pic>
        <p:nvPicPr>
          <p:cNvPr id="3" name="Picture 2">
            <a:extLst>
              <a:ext uri="{FF2B5EF4-FFF2-40B4-BE49-F238E27FC236}">
                <a16:creationId xmlns:a16="http://schemas.microsoft.com/office/drawing/2014/main" id="{71156AAA-D3A0-4CC7-BCCF-08E7B4BD6525}"/>
              </a:ext>
            </a:extLst>
          </p:cNvPr>
          <p:cNvPicPr>
            <a:picLocks noChangeAspect="1"/>
          </p:cNvPicPr>
          <p:nvPr/>
        </p:nvPicPr>
        <p:blipFill>
          <a:blip r:embed="rId2"/>
          <a:stretch>
            <a:fillRect/>
          </a:stretch>
        </p:blipFill>
        <p:spPr>
          <a:xfrm>
            <a:off x="8021781" y="820510"/>
            <a:ext cx="3790349" cy="2344705"/>
          </a:xfrm>
          <a:prstGeom prst="rect">
            <a:avLst/>
          </a:prstGeom>
        </p:spPr>
      </p:pic>
      <p:sp>
        <p:nvSpPr>
          <p:cNvPr id="5" name="TextBox 4">
            <a:extLst>
              <a:ext uri="{FF2B5EF4-FFF2-40B4-BE49-F238E27FC236}">
                <a16:creationId xmlns:a16="http://schemas.microsoft.com/office/drawing/2014/main" id="{59D8108E-8115-4A0D-8EB5-48D8AEF260B7}"/>
              </a:ext>
            </a:extLst>
          </p:cNvPr>
          <p:cNvSpPr txBox="1"/>
          <p:nvPr/>
        </p:nvSpPr>
        <p:spPr>
          <a:xfrm>
            <a:off x="8021781" y="3165215"/>
            <a:ext cx="914400" cy="369332"/>
          </a:xfrm>
          <a:prstGeom prst="rect">
            <a:avLst/>
          </a:prstGeom>
          <a:noFill/>
        </p:spPr>
        <p:txBody>
          <a:bodyPr wrap="square" rtlCol="0">
            <a:spAutoFit/>
          </a:bodyPr>
          <a:lstStyle/>
          <a:p>
            <a:pPr algn="l">
              <a:lnSpc>
                <a:spcPct val="90000"/>
              </a:lnSpc>
            </a:pPr>
            <a:r>
              <a:rPr lang="en-US" sz="1000" dirty="0">
                <a:latin typeface="+mn-lt"/>
              </a:rPr>
              <a:t>January 2019</a:t>
            </a:r>
          </a:p>
        </p:txBody>
      </p:sp>
      <p:sp>
        <p:nvSpPr>
          <p:cNvPr id="7" name="TextBox 6">
            <a:extLst>
              <a:ext uri="{FF2B5EF4-FFF2-40B4-BE49-F238E27FC236}">
                <a16:creationId xmlns:a16="http://schemas.microsoft.com/office/drawing/2014/main" id="{584FB97D-07AB-4148-AA88-AAB2D2CD2ED5}"/>
              </a:ext>
            </a:extLst>
          </p:cNvPr>
          <p:cNvSpPr txBox="1"/>
          <p:nvPr/>
        </p:nvSpPr>
        <p:spPr>
          <a:xfrm>
            <a:off x="11132502" y="3156454"/>
            <a:ext cx="679628" cy="369332"/>
          </a:xfrm>
          <a:prstGeom prst="rect">
            <a:avLst/>
          </a:prstGeom>
          <a:noFill/>
        </p:spPr>
        <p:txBody>
          <a:bodyPr wrap="square" rtlCol="0">
            <a:spAutoFit/>
          </a:bodyPr>
          <a:lstStyle/>
          <a:p>
            <a:pPr algn="r">
              <a:lnSpc>
                <a:spcPct val="90000"/>
              </a:lnSpc>
            </a:pPr>
            <a:r>
              <a:rPr lang="en-US" sz="1000" dirty="0">
                <a:latin typeface="+mn-lt"/>
              </a:rPr>
              <a:t>August 2019</a:t>
            </a:r>
          </a:p>
        </p:txBody>
      </p:sp>
      <p:sp>
        <p:nvSpPr>
          <p:cNvPr id="8" name="Rectangle: Rounded Corners 7">
            <a:extLst>
              <a:ext uri="{FF2B5EF4-FFF2-40B4-BE49-F238E27FC236}">
                <a16:creationId xmlns:a16="http://schemas.microsoft.com/office/drawing/2014/main" id="{B79B5520-6A8A-4319-A3F4-D960CD487B48}"/>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2, 4</a:t>
            </a:r>
          </a:p>
        </p:txBody>
      </p:sp>
      <p:pic>
        <p:nvPicPr>
          <p:cNvPr id="6" name="Picture 5">
            <a:extLst>
              <a:ext uri="{FF2B5EF4-FFF2-40B4-BE49-F238E27FC236}">
                <a16:creationId xmlns:a16="http://schemas.microsoft.com/office/drawing/2014/main" id="{A33BAAA9-A6ED-436C-8AED-1DA63D8B030E}"/>
              </a:ext>
            </a:extLst>
          </p:cNvPr>
          <p:cNvPicPr>
            <a:picLocks noChangeAspect="1"/>
          </p:cNvPicPr>
          <p:nvPr/>
        </p:nvPicPr>
        <p:blipFill rotWithShape="1">
          <a:blip r:embed="rId3"/>
          <a:srcRect b="20990"/>
          <a:stretch/>
        </p:blipFill>
        <p:spPr>
          <a:xfrm>
            <a:off x="8168290" y="3692786"/>
            <a:ext cx="3347271" cy="2560631"/>
          </a:xfrm>
          <a:prstGeom prst="rect">
            <a:avLst/>
          </a:prstGeom>
        </p:spPr>
      </p:pic>
      <p:cxnSp>
        <p:nvCxnSpPr>
          <p:cNvPr id="10" name="Straight Arrow Connector 9">
            <a:extLst>
              <a:ext uri="{FF2B5EF4-FFF2-40B4-BE49-F238E27FC236}">
                <a16:creationId xmlns:a16="http://schemas.microsoft.com/office/drawing/2014/main" id="{DB41A76E-2C11-4603-A251-8113B591C4D0}"/>
              </a:ext>
            </a:extLst>
          </p:cNvPr>
          <p:cNvCxnSpPr/>
          <p:nvPr/>
        </p:nvCxnSpPr>
        <p:spPr>
          <a:xfrm>
            <a:off x="7502236" y="3165215"/>
            <a:ext cx="624490" cy="804112"/>
          </a:xfrm>
          <a:prstGeom prst="straightConnector1">
            <a:avLst/>
          </a:prstGeom>
          <a:ln w="57150">
            <a:solidFill>
              <a:schemeClr val="bg1">
                <a:lumMod val="50000"/>
              </a:schemeClr>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14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Profile</a:t>
            </a:r>
          </a:p>
        </p:txBody>
      </p:sp>
      <p:sp>
        <p:nvSpPr>
          <p:cNvPr id="3" name="Content Placeholder 2"/>
          <p:cNvSpPr>
            <a:spLocks noGrp="1"/>
          </p:cNvSpPr>
          <p:nvPr>
            <p:ph idx="1"/>
          </p:nvPr>
        </p:nvSpPr>
        <p:spPr>
          <a:xfrm>
            <a:off x="448055" y="813007"/>
            <a:ext cx="11430000" cy="5489215"/>
          </a:xfrm>
        </p:spPr>
        <p:txBody>
          <a:bodyPr/>
          <a:lstStyle/>
          <a:p>
            <a:r>
              <a:rPr lang="en-US" dirty="0"/>
              <a:t>Fabrication technicians by month</a:t>
            </a:r>
          </a:p>
          <a:p>
            <a:pPr lvl="1"/>
            <a:r>
              <a:rPr lang="en-US" dirty="0"/>
              <a:t>Blue are available today</a:t>
            </a:r>
          </a:p>
          <a:p>
            <a:pPr lvl="1"/>
            <a:r>
              <a:rPr lang="en-US" dirty="0"/>
              <a:t>In the process of hiring two more</a:t>
            </a:r>
          </a:p>
          <a:p>
            <a:pPr lvl="1"/>
            <a:r>
              <a:rPr lang="en-US" dirty="0"/>
              <a:t>Will add two more term technicians around December  </a:t>
            </a:r>
          </a:p>
        </p:txBody>
      </p:sp>
      <p:sp>
        <p:nvSpPr>
          <p:cNvPr id="5" name="Rectangle: Rounded Corners 4">
            <a:extLst>
              <a:ext uri="{FF2B5EF4-FFF2-40B4-BE49-F238E27FC236}">
                <a16:creationId xmlns:a16="http://schemas.microsoft.com/office/drawing/2014/main" id="{00D81828-B18E-47A6-B66B-681BF9CE7F12}"/>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pic>
        <p:nvPicPr>
          <p:cNvPr id="4" name="Picture 3">
            <a:extLst>
              <a:ext uri="{FF2B5EF4-FFF2-40B4-BE49-F238E27FC236}">
                <a16:creationId xmlns:a16="http://schemas.microsoft.com/office/drawing/2014/main" id="{2270D3BB-702A-4232-ADC7-21380E329E7C}"/>
              </a:ext>
            </a:extLst>
          </p:cNvPr>
          <p:cNvPicPr>
            <a:picLocks noChangeAspect="1"/>
          </p:cNvPicPr>
          <p:nvPr/>
        </p:nvPicPr>
        <p:blipFill rotWithShape="1">
          <a:blip r:embed="rId2"/>
          <a:srcRect l="3733" t="5297" b="4288"/>
          <a:stretch/>
        </p:blipFill>
        <p:spPr>
          <a:xfrm>
            <a:off x="1117431" y="3059674"/>
            <a:ext cx="10358626" cy="2592982"/>
          </a:xfrm>
          <a:prstGeom prst="rect">
            <a:avLst/>
          </a:prstGeom>
        </p:spPr>
      </p:pic>
      <p:sp>
        <p:nvSpPr>
          <p:cNvPr id="7" name="TextBox 6">
            <a:extLst>
              <a:ext uri="{FF2B5EF4-FFF2-40B4-BE49-F238E27FC236}">
                <a16:creationId xmlns:a16="http://schemas.microsoft.com/office/drawing/2014/main" id="{2E6AD2C5-30E9-4805-B07D-1DAEEB67DA6E}"/>
              </a:ext>
            </a:extLst>
          </p:cNvPr>
          <p:cNvSpPr txBox="1"/>
          <p:nvPr/>
        </p:nvSpPr>
        <p:spPr>
          <a:xfrm rot="16200000">
            <a:off x="-600477" y="4054430"/>
            <a:ext cx="3057608" cy="341632"/>
          </a:xfrm>
          <a:prstGeom prst="rect">
            <a:avLst/>
          </a:prstGeom>
          <a:noFill/>
        </p:spPr>
        <p:txBody>
          <a:bodyPr wrap="square" rtlCol="0">
            <a:spAutoFit/>
          </a:bodyPr>
          <a:lstStyle/>
          <a:p>
            <a:pPr algn="l">
              <a:lnSpc>
                <a:spcPct val="90000"/>
              </a:lnSpc>
            </a:pPr>
            <a:r>
              <a:rPr lang="en-US" dirty="0">
                <a:latin typeface="+mn-lt"/>
              </a:rPr>
              <a:t>0     1       2      3      4       5</a:t>
            </a:r>
          </a:p>
        </p:txBody>
      </p:sp>
      <p:sp>
        <p:nvSpPr>
          <p:cNvPr id="8" name="TextBox 7">
            <a:extLst>
              <a:ext uri="{FF2B5EF4-FFF2-40B4-BE49-F238E27FC236}">
                <a16:creationId xmlns:a16="http://schemas.microsoft.com/office/drawing/2014/main" id="{6A66407B-4AB3-4FEE-A83A-E3253CD39A1B}"/>
              </a:ext>
            </a:extLst>
          </p:cNvPr>
          <p:cNvSpPr txBox="1"/>
          <p:nvPr/>
        </p:nvSpPr>
        <p:spPr>
          <a:xfrm>
            <a:off x="1193213" y="5785217"/>
            <a:ext cx="10424516" cy="341632"/>
          </a:xfrm>
          <a:prstGeom prst="rect">
            <a:avLst/>
          </a:prstGeom>
          <a:noFill/>
        </p:spPr>
        <p:txBody>
          <a:bodyPr wrap="square" rtlCol="0">
            <a:spAutoFit/>
          </a:bodyPr>
          <a:lstStyle/>
          <a:p>
            <a:pPr algn="l">
              <a:lnSpc>
                <a:spcPct val="90000"/>
              </a:lnSpc>
            </a:pPr>
            <a:r>
              <a:rPr lang="en-US" dirty="0">
                <a:latin typeface="+mn-lt"/>
              </a:rPr>
              <a:t>Oct     Nov    Dec  Jan      Feb    Mar     Apr   May    Jun     Jul     Aug     Sep    Oct   Nov    Dec</a:t>
            </a:r>
          </a:p>
        </p:txBody>
      </p:sp>
      <p:sp>
        <p:nvSpPr>
          <p:cNvPr id="9" name="Rectangle: Rounded Corners 8">
            <a:extLst>
              <a:ext uri="{FF2B5EF4-FFF2-40B4-BE49-F238E27FC236}">
                <a16:creationId xmlns:a16="http://schemas.microsoft.com/office/drawing/2014/main" id="{349073F8-33C9-49D3-93F9-815ABEC68679}"/>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4, 5</a:t>
            </a:r>
          </a:p>
        </p:txBody>
      </p:sp>
    </p:spTree>
    <p:extLst>
      <p:ext uri="{BB962C8B-B14F-4D97-AF65-F5344CB8AC3E}">
        <p14:creationId xmlns:p14="http://schemas.microsoft.com/office/powerpoint/2010/main" val="390313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Register</a:t>
            </a:r>
          </a:p>
        </p:txBody>
      </p:sp>
      <p:sp>
        <p:nvSpPr>
          <p:cNvPr id="3" name="Content Placeholder 2"/>
          <p:cNvSpPr>
            <a:spLocks noGrp="1"/>
          </p:cNvSpPr>
          <p:nvPr>
            <p:ph idx="1"/>
          </p:nvPr>
        </p:nvSpPr>
        <p:spPr/>
        <p:txBody>
          <a:bodyPr/>
          <a:lstStyle/>
          <a:p>
            <a:r>
              <a:rPr lang="en-US" dirty="0"/>
              <a:t>We recognize that the magnets are the highest schedule risk to the project.</a:t>
            </a:r>
          </a:p>
          <a:p>
            <a:r>
              <a:rPr lang="en-US" dirty="0"/>
              <a:t>My group is committed to get the job done.</a:t>
            </a:r>
          </a:p>
          <a:p>
            <a:r>
              <a:rPr lang="en-US" dirty="0"/>
              <a:t>We meet with PPU managers weekly and expect visits as soon as it seems useful.  </a:t>
            </a:r>
          </a:p>
          <a:p>
            <a:pPr lvl="1"/>
            <a:endParaRPr lang="en-US" dirty="0"/>
          </a:p>
          <a:p>
            <a:pPr lvl="1"/>
            <a:endParaRPr lang="en-US" dirty="0"/>
          </a:p>
          <a:p>
            <a:pPr marL="0" indent="0">
              <a:buNone/>
            </a:pPr>
            <a:endParaRPr lang="en-US" dirty="0"/>
          </a:p>
        </p:txBody>
      </p:sp>
      <p:sp>
        <p:nvSpPr>
          <p:cNvPr id="5" name="Rectangle: Rounded Corners 4">
            <a:extLst>
              <a:ext uri="{FF2B5EF4-FFF2-40B4-BE49-F238E27FC236}">
                <a16:creationId xmlns:a16="http://schemas.microsoft.com/office/drawing/2014/main" id="{D25CC0DF-C7E2-4CBB-B2F4-2AB3328E6374}"/>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
        <p:nvSpPr>
          <p:cNvPr id="6" name="Rectangle: Rounded Corners 5">
            <a:extLst>
              <a:ext uri="{FF2B5EF4-FFF2-40B4-BE49-F238E27FC236}">
                <a16:creationId xmlns:a16="http://schemas.microsoft.com/office/drawing/2014/main" id="{4772B1D0-00E0-4F93-9341-28029E5E7DD9}"/>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4, 5</a:t>
            </a:r>
          </a:p>
        </p:txBody>
      </p:sp>
    </p:spTree>
    <p:extLst>
      <p:ext uri="{BB962C8B-B14F-4D97-AF65-F5344CB8AC3E}">
        <p14:creationId xmlns:p14="http://schemas.microsoft.com/office/powerpoint/2010/main" val="31510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Responses to Recommendations</a:t>
            </a:r>
          </a:p>
        </p:txBody>
      </p:sp>
      <p:sp>
        <p:nvSpPr>
          <p:cNvPr id="3" name="Content Placeholder 2"/>
          <p:cNvSpPr>
            <a:spLocks noGrp="1"/>
          </p:cNvSpPr>
          <p:nvPr>
            <p:ph idx="1"/>
          </p:nvPr>
        </p:nvSpPr>
        <p:spPr/>
        <p:txBody>
          <a:bodyPr/>
          <a:lstStyle/>
          <a:p>
            <a:r>
              <a:rPr lang="en-US" dirty="0"/>
              <a:t>No recommendations from the CD-2/3 review</a:t>
            </a:r>
          </a:p>
          <a:p>
            <a:r>
              <a:rPr lang="en-US" dirty="0"/>
              <a:t>Two comments</a:t>
            </a:r>
          </a:p>
          <a:p>
            <a:pPr lvl="1"/>
            <a:r>
              <a:rPr lang="en-US" sz="2000" dirty="0"/>
              <a:t>The PPU scope to fabricate magnets at FNAL for the SNS Ring, while of limited dollar value, is quite impactful to the success of the PPU project and is currently identified as the top risk rating on PPU. The risk mitigation strategy should consider all possible avenues, including alternate sources. With a number of larger projects with competing resources on-going at a lab (FNAL) that is managed by another DOE program (OHEP), PPU and ORNL should consider establishing effective communications at multiple levels (technical staff, project management, laboratory management, DOE FPD and site offices), a possible PEMP goal and when possible, a consistent on-site presence, to ensure good capability exists to monitor and deliver to the PPU baseline.</a:t>
            </a:r>
          </a:p>
          <a:p>
            <a:pPr lvl="1"/>
            <a:r>
              <a:rPr lang="en-US" sz="2000" dirty="0"/>
              <a:t>PPU management is starting to see vendor delays and cost increases associated with COVID control measures. This risk will need to be closely managed and mitigated going forward, along with the identified risk associated with construction of the target building stub in the tight local labor market.</a:t>
            </a:r>
          </a:p>
          <a:p>
            <a:endParaRPr lang="en-US" dirty="0"/>
          </a:p>
          <a:p>
            <a:endParaRPr lang="en-US" dirty="0"/>
          </a:p>
        </p:txBody>
      </p:sp>
      <p:sp>
        <p:nvSpPr>
          <p:cNvPr id="5" name="Rectangle: Rounded Corners 4">
            <a:extLst>
              <a:ext uri="{FF2B5EF4-FFF2-40B4-BE49-F238E27FC236}">
                <a16:creationId xmlns:a16="http://schemas.microsoft.com/office/drawing/2014/main" id="{EFDEE218-F3C2-4837-B203-468A56F458BA}"/>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
        <p:nvSpPr>
          <p:cNvPr id="6" name="Rectangle: Rounded Corners 5">
            <a:extLst>
              <a:ext uri="{FF2B5EF4-FFF2-40B4-BE49-F238E27FC236}">
                <a16:creationId xmlns:a16="http://schemas.microsoft.com/office/drawing/2014/main" id="{C6054639-6D11-4A6F-868F-23DD81E6CFA8}"/>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5, 6</a:t>
            </a:r>
          </a:p>
        </p:txBody>
      </p:sp>
    </p:spTree>
    <p:extLst>
      <p:ext uri="{BB962C8B-B14F-4D97-AF65-F5344CB8AC3E}">
        <p14:creationId xmlns:p14="http://schemas.microsoft.com/office/powerpoint/2010/main" val="139931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ESH&amp;Q and COVID-19 Impacts</a:t>
            </a:r>
          </a:p>
        </p:txBody>
      </p:sp>
      <p:sp>
        <p:nvSpPr>
          <p:cNvPr id="3" name="Content Placeholder 2"/>
          <p:cNvSpPr>
            <a:spLocks noGrp="1"/>
          </p:cNvSpPr>
          <p:nvPr>
            <p:ph idx="1"/>
          </p:nvPr>
        </p:nvSpPr>
        <p:spPr/>
        <p:txBody>
          <a:bodyPr/>
          <a:lstStyle/>
          <a:p>
            <a:r>
              <a:rPr lang="en-US" dirty="0"/>
              <a:t>ESH&amp;Q</a:t>
            </a:r>
          </a:p>
          <a:p>
            <a:pPr lvl="1"/>
            <a:r>
              <a:rPr lang="en-US" dirty="0"/>
              <a:t>Just design and procurement so far, so few hazards.</a:t>
            </a:r>
          </a:p>
          <a:p>
            <a:pPr lvl="1"/>
            <a:r>
              <a:rPr lang="en-US" dirty="0"/>
              <a:t>Fabrication and measurements will use standard operations.</a:t>
            </a:r>
          </a:p>
          <a:p>
            <a:pPr lvl="1"/>
            <a:r>
              <a:rPr lang="en-US" dirty="0"/>
              <a:t>Detailed travelers (work instructions) under development incorporate job hazard analyses.  </a:t>
            </a:r>
          </a:p>
          <a:p>
            <a:pPr lvl="1"/>
            <a:r>
              <a:rPr lang="en-US" dirty="0"/>
              <a:t>Worked with project on design of rollover tooling and procedure for spare chicane.</a:t>
            </a:r>
          </a:p>
          <a:p>
            <a:pPr lvl="1"/>
            <a:r>
              <a:rPr lang="en-US" dirty="0"/>
              <a:t>No exotic materials.  </a:t>
            </a:r>
          </a:p>
          <a:p>
            <a:r>
              <a:rPr lang="en-US" dirty="0"/>
              <a:t>Little COVID-19 impact so far</a:t>
            </a:r>
          </a:p>
          <a:p>
            <a:pPr lvl="1"/>
            <a:r>
              <a:rPr lang="en-US" dirty="0"/>
              <a:t>Remote design, procurement work</a:t>
            </a:r>
          </a:p>
          <a:p>
            <a:pPr lvl="1"/>
            <a:r>
              <a:rPr lang="en-US" dirty="0"/>
              <a:t>Strict compliance with COVID-19 guidelines</a:t>
            </a:r>
          </a:p>
          <a:p>
            <a:pPr lvl="1"/>
            <a:r>
              <a:rPr lang="en-US" dirty="0"/>
              <a:t>No supply chain issues yet</a:t>
            </a:r>
          </a:p>
          <a:p>
            <a:pPr lvl="1"/>
            <a:r>
              <a:rPr lang="en-US" dirty="0"/>
              <a:t>COVID-19 protocols in place on the production floor</a:t>
            </a:r>
          </a:p>
          <a:p>
            <a:pPr lvl="1"/>
            <a:endParaRPr lang="en-US" dirty="0"/>
          </a:p>
          <a:p>
            <a:pPr lvl="1"/>
            <a:endParaRPr lang="en-US" dirty="0"/>
          </a:p>
          <a:p>
            <a:pPr marL="0" indent="0">
              <a:buNone/>
            </a:pPr>
            <a:endParaRPr lang="en-US" dirty="0"/>
          </a:p>
        </p:txBody>
      </p:sp>
      <p:sp>
        <p:nvSpPr>
          <p:cNvPr id="5" name="Rectangle: Rounded Corners 4">
            <a:extLst>
              <a:ext uri="{FF2B5EF4-FFF2-40B4-BE49-F238E27FC236}">
                <a16:creationId xmlns:a16="http://schemas.microsoft.com/office/drawing/2014/main" id="{D25CC0DF-C7E2-4CBB-B2F4-2AB3328E6374}"/>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
        <p:nvSpPr>
          <p:cNvPr id="6" name="Rectangle: Rounded Corners 5">
            <a:extLst>
              <a:ext uri="{FF2B5EF4-FFF2-40B4-BE49-F238E27FC236}">
                <a16:creationId xmlns:a16="http://schemas.microsoft.com/office/drawing/2014/main" id="{C8C87FED-9574-4B09-A7E6-674A0E091347}"/>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3, 4, 5</a:t>
            </a:r>
          </a:p>
        </p:txBody>
      </p:sp>
    </p:spTree>
    <p:extLst>
      <p:ext uri="{BB962C8B-B14F-4D97-AF65-F5344CB8AC3E}">
        <p14:creationId xmlns:p14="http://schemas.microsoft.com/office/powerpoint/2010/main" val="18380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12-Month Look-Ahead</a:t>
            </a:r>
          </a:p>
        </p:txBody>
      </p:sp>
      <p:sp>
        <p:nvSpPr>
          <p:cNvPr id="3" name="Content Placeholder 2"/>
          <p:cNvSpPr>
            <a:spLocks noGrp="1"/>
          </p:cNvSpPr>
          <p:nvPr>
            <p:ph idx="1"/>
          </p:nvPr>
        </p:nvSpPr>
        <p:spPr/>
        <p:txBody>
          <a:bodyPr/>
          <a:lstStyle/>
          <a:p>
            <a:r>
              <a:rPr lang="en-US" dirty="0"/>
              <a:t>Nov 2021 – Chicane coil winding starts</a:t>
            </a:r>
          </a:p>
          <a:p>
            <a:r>
              <a:rPr lang="en-US" dirty="0"/>
              <a:t>Feb 2022 – Dump dipole coil winding starts</a:t>
            </a:r>
          </a:p>
          <a:p>
            <a:r>
              <a:rPr lang="en-US" dirty="0"/>
              <a:t>May 2022 - First chicane magnet complete</a:t>
            </a:r>
          </a:p>
          <a:p>
            <a:r>
              <a:rPr lang="en-US" dirty="0"/>
              <a:t>July 2022 – Dump dipole magnet complete</a:t>
            </a:r>
          </a:p>
          <a:p>
            <a:endParaRPr lang="en-US" dirty="0"/>
          </a:p>
        </p:txBody>
      </p:sp>
      <p:sp>
        <p:nvSpPr>
          <p:cNvPr id="5" name="Rectangle: Rounded Corners 4">
            <a:extLst>
              <a:ext uri="{FF2B5EF4-FFF2-40B4-BE49-F238E27FC236}">
                <a16:creationId xmlns:a16="http://schemas.microsoft.com/office/drawing/2014/main" id="{45EAE274-447F-4308-AF59-79D818774CE7}"/>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
        <p:nvSpPr>
          <p:cNvPr id="6" name="Rectangle: Rounded Corners 5">
            <a:extLst>
              <a:ext uri="{FF2B5EF4-FFF2-40B4-BE49-F238E27FC236}">
                <a16:creationId xmlns:a16="http://schemas.microsoft.com/office/drawing/2014/main" id="{A1D562CC-DAAE-4F44-8560-B052D147F7E2}"/>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2, 4, 5</a:t>
            </a:r>
          </a:p>
        </p:txBody>
      </p:sp>
    </p:spTree>
    <p:extLst>
      <p:ext uri="{BB962C8B-B14F-4D97-AF65-F5344CB8AC3E}">
        <p14:creationId xmlns:p14="http://schemas.microsoft.com/office/powerpoint/2010/main" val="367005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Magnet and tooling designs are complete </a:t>
            </a:r>
          </a:p>
          <a:p>
            <a:r>
              <a:rPr lang="en-US" dirty="0"/>
              <a:t>Procurement is under way</a:t>
            </a:r>
          </a:p>
          <a:p>
            <a:r>
              <a:rPr lang="en-US" dirty="0"/>
              <a:t>Some magnet-specific measurement components are still to be designed</a:t>
            </a:r>
          </a:p>
          <a:p>
            <a:r>
              <a:rPr lang="en-US" dirty="0"/>
              <a:t>No serious technical or ESH&amp;Q issues</a:t>
            </a:r>
          </a:p>
          <a:p>
            <a:r>
              <a:rPr lang="en-US" dirty="0"/>
              <a:t>The schedule is very tight</a:t>
            </a:r>
          </a:p>
          <a:p>
            <a:r>
              <a:rPr lang="en-US" dirty="0"/>
              <a:t>Technician resources will need careful management</a:t>
            </a:r>
          </a:p>
          <a:p>
            <a:endParaRPr lang="en-US" dirty="0"/>
          </a:p>
          <a:p>
            <a:endParaRPr lang="en-US" dirty="0"/>
          </a:p>
        </p:txBody>
      </p:sp>
      <p:sp>
        <p:nvSpPr>
          <p:cNvPr id="6" name="Rectangle: Rounded Corners 5">
            <a:extLst>
              <a:ext uri="{FF2B5EF4-FFF2-40B4-BE49-F238E27FC236}">
                <a16:creationId xmlns:a16="http://schemas.microsoft.com/office/drawing/2014/main" id="{043F417E-43EB-406E-888E-703CFAC56A04}"/>
              </a:ext>
            </a:extLst>
          </p:cNvPr>
          <p:cNvSpPr/>
          <p:nvPr/>
        </p:nvSpPr>
        <p:spPr>
          <a:xfrm>
            <a:off x="8645236" y="2734887"/>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3</a:t>
            </a:r>
          </a:p>
        </p:txBody>
      </p:sp>
      <p:sp>
        <p:nvSpPr>
          <p:cNvPr id="7" name="Rectangle: Rounded Corners 6">
            <a:extLst>
              <a:ext uri="{FF2B5EF4-FFF2-40B4-BE49-F238E27FC236}">
                <a16:creationId xmlns:a16="http://schemas.microsoft.com/office/drawing/2014/main" id="{57B3DEDC-EBBF-4548-8D4E-F2FCB66F9996}"/>
              </a:ext>
            </a:extLst>
          </p:cNvPr>
          <p:cNvSpPr/>
          <p:nvPr/>
        </p:nvSpPr>
        <p:spPr>
          <a:xfrm>
            <a:off x="8925274" y="3198103"/>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4, 5, 6</a:t>
            </a:r>
          </a:p>
        </p:txBody>
      </p:sp>
      <p:sp>
        <p:nvSpPr>
          <p:cNvPr id="8" name="Rectangle: Rounded Corners 7">
            <a:extLst>
              <a:ext uri="{FF2B5EF4-FFF2-40B4-BE49-F238E27FC236}">
                <a16:creationId xmlns:a16="http://schemas.microsoft.com/office/drawing/2014/main" id="{F52051F7-2009-4187-B9DA-A94AACA21320}"/>
              </a:ext>
            </a:extLst>
          </p:cNvPr>
          <p:cNvSpPr/>
          <p:nvPr/>
        </p:nvSpPr>
        <p:spPr>
          <a:xfrm>
            <a:off x="9957440" y="3699531"/>
            <a:ext cx="2012888"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5, 6</a:t>
            </a:r>
          </a:p>
        </p:txBody>
      </p:sp>
      <p:sp>
        <p:nvSpPr>
          <p:cNvPr id="9" name="Rectangle: Rounded Corners 8">
            <a:extLst>
              <a:ext uri="{FF2B5EF4-FFF2-40B4-BE49-F238E27FC236}">
                <a16:creationId xmlns:a16="http://schemas.microsoft.com/office/drawing/2014/main" id="{6DC8CAF0-6CB0-496B-8870-4466DFDE622C}"/>
              </a:ext>
            </a:extLst>
          </p:cNvPr>
          <p:cNvSpPr/>
          <p:nvPr/>
        </p:nvSpPr>
        <p:spPr>
          <a:xfrm>
            <a:off x="8797636" y="2271671"/>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2, 4</a:t>
            </a:r>
          </a:p>
        </p:txBody>
      </p:sp>
      <p:sp>
        <p:nvSpPr>
          <p:cNvPr id="10" name="Rectangle: Rounded Corners 9">
            <a:extLst>
              <a:ext uri="{FF2B5EF4-FFF2-40B4-BE49-F238E27FC236}">
                <a16:creationId xmlns:a16="http://schemas.microsoft.com/office/drawing/2014/main" id="{82FE5686-8121-4982-ADDF-52E19B61685D}"/>
              </a:ext>
            </a:extLst>
          </p:cNvPr>
          <p:cNvSpPr/>
          <p:nvPr/>
        </p:nvSpPr>
        <p:spPr>
          <a:xfrm>
            <a:off x="9060357" y="1476599"/>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2</a:t>
            </a:r>
          </a:p>
        </p:txBody>
      </p:sp>
      <p:sp>
        <p:nvSpPr>
          <p:cNvPr id="11" name="Rectangle: Rounded Corners 10">
            <a:extLst>
              <a:ext uri="{FF2B5EF4-FFF2-40B4-BE49-F238E27FC236}">
                <a16:creationId xmlns:a16="http://schemas.microsoft.com/office/drawing/2014/main" id="{C7F93533-7CE6-45DD-802B-CC9CBB7332DE}"/>
              </a:ext>
            </a:extLst>
          </p:cNvPr>
          <p:cNvSpPr/>
          <p:nvPr/>
        </p:nvSpPr>
        <p:spPr>
          <a:xfrm>
            <a:off x="8925275" y="1002507"/>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4</a:t>
            </a:r>
          </a:p>
        </p:txBody>
      </p:sp>
    </p:spTree>
    <p:extLst>
      <p:ext uri="{BB962C8B-B14F-4D97-AF65-F5344CB8AC3E}">
        <p14:creationId xmlns:p14="http://schemas.microsoft.com/office/powerpoint/2010/main" val="56224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B6CF-2C98-5849-9685-4F8052E1838F}"/>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260975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400" dirty="0"/>
              <a:t>Scope</a:t>
            </a:r>
          </a:p>
          <a:p>
            <a:r>
              <a:rPr lang="en-US" sz="2400" dirty="0"/>
              <a:t>Organization</a:t>
            </a:r>
          </a:p>
          <a:p>
            <a:r>
              <a:rPr lang="en-US" sz="2400" dirty="0"/>
              <a:t>Progress since CD-2/3</a:t>
            </a:r>
          </a:p>
          <a:p>
            <a:r>
              <a:rPr lang="en-US" sz="2400" dirty="0"/>
              <a:t>Challenges</a:t>
            </a:r>
          </a:p>
          <a:p>
            <a:r>
              <a:rPr lang="en-US" sz="2400" dirty="0"/>
              <a:t>Final design status</a:t>
            </a:r>
          </a:p>
          <a:p>
            <a:r>
              <a:rPr lang="en-US" sz="2400" strike="sngStrike" dirty="0"/>
              <a:t>Installation plans</a:t>
            </a:r>
          </a:p>
          <a:p>
            <a:r>
              <a:rPr lang="en-US" sz="2400" dirty="0"/>
              <a:t>Cost and schedule</a:t>
            </a:r>
          </a:p>
          <a:p>
            <a:r>
              <a:rPr lang="en-US" sz="2400" dirty="0"/>
              <a:t>Labor profile</a:t>
            </a:r>
          </a:p>
          <a:p>
            <a:r>
              <a:rPr lang="en-US" sz="2400" dirty="0"/>
              <a:t>Risk register</a:t>
            </a:r>
          </a:p>
          <a:p>
            <a:r>
              <a:rPr lang="en-US" sz="2400" dirty="0"/>
              <a:t>Responses to recommendations</a:t>
            </a:r>
          </a:p>
          <a:p>
            <a:r>
              <a:rPr lang="en-US" sz="2400" dirty="0"/>
              <a:t>ESH&amp;Q and COVID-19 impacts</a:t>
            </a:r>
          </a:p>
          <a:p>
            <a:r>
              <a:rPr lang="en-US" sz="2400" dirty="0"/>
              <a:t>12-month look-ahead</a:t>
            </a:r>
          </a:p>
          <a:p>
            <a:r>
              <a:rPr lang="en-US" sz="2400" dirty="0"/>
              <a:t>Summary</a:t>
            </a:r>
          </a:p>
        </p:txBody>
      </p:sp>
    </p:spTree>
    <p:extLst>
      <p:ext uri="{BB962C8B-B14F-4D97-AF65-F5344CB8AC3E}">
        <p14:creationId xmlns:p14="http://schemas.microsoft.com/office/powerpoint/2010/main" val="252678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28C22AA-9032-A241-B6CD-335338E0481E}"/>
              </a:ext>
            </a:extLst>
          </p:cNvPr>
          <p:cNvPicPr>
            <a:picLocks noChangeAspect="1"/>
          </p:cNvPicPr>
          <p:nvPr/>
        </p:nvPicPr>
        <p:blipFill>
          <a:blip r:embed="rId3"/>
          <a:stretch>
            <a:fillRect/>
          </a:stretch>
        </p:blipFill>
        <p:spPr>
          <a:xfrm rot="20675098">
            <a:off x="1087055" y="2403186"/>
            <a:ext cx="9144000" cy="4411691"/>
          </a:xfrm>
          <a:prstGeom prst="rect">
            <a:avLst/>
          </a:prstGeom>
        </p:spPr>
      </p:pic>
      <p:sp>
        <p:nvSpPr>
          <p:cNvPr id="2" name="Title 1">
            <a:extLst>
              <a:ext uri="{FF2B5EF4-FFF2-40B4-BE49-F238E27FC236}">
                <a16:creationId xmlns:a16="http://schemas.microsoft.com/office/drawing/2014/main" id="{787E9C7A-EB1A-4430-8AE6-3BB424874F00}"/>
              </a:ext>
            </a:extLst>
          </p:cNvPr>
          <p:cNvSpPr>
            <a:spLocks noGrp="1"/>
          </p:cNvSpPr>
          <p:nvPr>
            <p:ph type="title"/>
          </p:nvPr>
        </p:nvSpPr>
        <p:spPr/>
        <p:txBody>
          <a:bodyPr/>
          <a:lstStyle/>
          <a:p>
            <a:r>
              <a:rPr lang="en-US" dirty="0"/>
              <a:t>Ring Injection Region Scope detail (WBS P.4.2)</a:t>
            </a:r>
          </a:p>
        </p:txBody>
      </p:sp>
      <p:pic>
        <p:nvPicPr>
          <p:cNvPr id="27" name="Picture 26" descr="Injection.png">
            <a:extLst>
              <a:ext uri="{FF2B5EF4-FFF2-40B4-BE49-F238E27FC236}">
                <a16:creationId xmlns:a16="http://schemas.microsoft.com/office/drawing/2014/main" id="{FDEE114D-DB2C-4FB3-8E8A-1FD4478FE555}"/>
              </a:ext>
            </a:extLst>
          </p:cNvPr>
          <p:cNvPicPr>
            <a:picLocks noChangeAspect="1"/>
          </p:cNvPicPr>
          <p:nvPr/>
        </p:nvPicPr>
        <p:blipFill>
          <a:blip r:embed="rId4">
            <a:extLst>
              <a:ext uri="{28A0092B-C50C-407E-A947-70E740481C1C}">
                <a14:useLocalDpi xmlns:a14="http://schemas.microsoft.com/office/drawing/2010/main"/>
              </a:ext>
            </a:extLst>
          </a:blip>
          <a:srcRect t="52106" b="30116"/>
          <a:stretch>
            <a:fillRect/>
          </a:stretch>
        </p:blipFill>
        <p:spPr>
          <a:xfrm rot="10800000">
            <a:off x="1212521" y="1524000"/>
            <a:ext cx="8200430" cy="1905000"/>
          </a:xfrm>
          <a:prstGeom prst="rect">
            <a:avLst/>
          </a:prstGeom>
        </p:spPr>
      </p:pic>
      <p:sp>
        <p:nvSpPr>
          <p:cNvPr id="29" name="TextBox 28">
            <a:extLst>
              <a:ext uri="{FF2B5EF4-FFF2-40B4-BE49-F238E27FC236}">
                <a16:creationId xmlns:a16="http://schemas.microsoft.com/office/drawing/2014/main" id="{2EA9CD8E-F6E7-4CC6-855B-842F8DCD4FA4}"/>
              </a:ext>
            </a:extLst>
          </p:cNvPr>
          <p:cNvSpPr txBox="1"/>
          <p:nvPr/>
        </p:nvSpPr>
        <p:spPr>
          <a:xfrm>
            <a:off x="4031546" y="3145057"/>
            <a:ext cx="3824108" cy="523216"/>
          </a:xfrm>
          <a:prstGeom prst="rect">
            <a:avLst/>
          </a:prstGeom>
          <a:solidFill>
            <a:schemeClr val="bg2"/>
          </a:solidFill>
          <a:ln>
            <a:solidFill>
              <a:srgbClr val="3366FF"/>
            </a:solidFill>
          </a:ln>
        </p:spPr>
        <p:txBody>
          <a:bodyPr wrap="square" lIns="91435" tIns="45718" rIns="91435" bIns="45718" rtlCol="0">
            <a:spAutoFit/>
          </a:bodyPr>
          <a:lstStyle/>
          <a:p>
            <a:r>
              <a:rPr lang="en-US" sz="1400" dirty="0">
                <a:solidFill>
                  <a:srgbClr val="0000FF"/>
                </a:solidFill>
              </a:rPr>
              <a:t>P.4.2.2 Two new magnets designed by FNAL</a:t>
            </a:r>
            <a:br>
              <a:rPr lang="en-US" sz="1400" dirty="0">
                <a:solidFill>
                  <a:srgbClr val="0000FF"/>
                </a:solidFill>
              </a:rPr>
            </a:br>
            <a:r>
              <a:rPr lang="en-US" sz="1400" dirty="0">
                <a:solidFill>
                  <a:srgbClr val="0000FF"/>
                </a:solidFill>
              </a:rPr>
              <a:t>Chicane #3 and Chicane #2 (Harding)</a:t>
            </a:r>
          </a:p>
        </p:txBody>
      </p:sp>
      <p:sp>
        <p:nvSpPr>
          <p:cNvPr id="30" name="TextBox 29">
            <a:extLst>
              <a:ext uri="{FF2B5EF4-FFF2-40B4-BE49-F238E27FC236}">
                <a16:creationId xmlns:a16="http://schemas.microsoft.com/office/drawing/2014/main" id="{5C9B8478-08B1-494C-B76A-E198F1EB7D92}"/>
              </a:ext>
            </a:extLst>
          </p:cNvPr>
          <p:cNvSpPr txBox="1"/>
          <p:nvPr/>
        </p:nvSpPr>
        <p:spPr>
          <a:xfrm>
            <a:off x="5153150" y="885285"/>
            <a:ext cx="2590800" cy="523216"/>
          </a:xfrm>
          <a:prstGeom prst="rect">
            <a:avLst/>
          </a:prstGeom>
          <a:noFill/>
          <a:ln w="38100">
            <a:solidFill>
              <a:srgbClr val="00B050"/>
            </a:solidFill>
          </a:ln>
        </p:spPr>
        <p:txBody>
          <a:bodyPr wrap="square" lIns="91435" tIns="45718" rIns="91435" bIns="45718" rtlCol="0">
            <a:spAutoFit/>
          </a:bodyPr>
          <a:lstStyle/>
          <a:p>
            <a:r>
              <a:rPr lang="en-US" sz="1400" dirty="0">
                <a:solidFill>
                  <a:srgbClr val="0000FF"/>
                </a:solidFill>
              </a:rPr>
              <a:t>P.4.2.3 Upgrade injection kicker power supplies (8 total)</a:t>
            </a:r>
          </a:p>
        </p:txBody>
      </p:sp>
      <p:sp>
        <p:nvSpPr>
          <p:cNvPr id="31" name="TextBox 30">
            <a:extLst>
              <a:ext uri="{FF2B5EF4-FFF2-40B4-BE49-F238E27FC236}">
                <a16:creationId xmlns:a16="http://schemas.microsoft.com/office/drawing/2014/main" id="{CB36FCF3-E2AB-4C6D-BA77-F7081698B002}"/>
              </a:ext>
            </a:extLst>
          </p:cNvPr>
          <p:cNvSpPr txBox="1"/>
          <p:nvPr/>
        </p:nvSpPr>
        <p:spPr>
          <a:xfrm>
            <a:off x="1015127" y="2771552"/>
            <a:ext cx="1900069" cy="954103"/>
          </a:xfrm>
          <a:prstGeom prst="rect">
            <a:avLst/>
          </a:prstGeom>
          <a:solidFill>
            <a:schemeClr val="bg1"/>
          </a:solidFill>
          <a:ln>
            <a:solidFill>
              <a:srgbClr val="3366FF"/>
            </a:solidFill>
          </a:ln>
        </p:spPr>
        <p:txBody>
          <a:bodyPr wrap="square" lIns="91435" tIns="45718" rIns="91435" bIns="45718" rtlCol="0">
            <a:spAutoFit/>
          </a:bodyPr>
          <a:lstStyle/>
          <a:p>
            <a:r>
              <a:rPr lang="en-US" sz="1400" dirty="0">
                <a:solidFill>
                  <a:srgbClr val="0000FF"/>
                </a:solidFill>
              </a:rPr>
              <a:t>P.4.2.2 New injection dump septum magnet designed by FNAL (Harding)</a:t>
            </a:r>
          </a:p>
        </p:txBody>
      </p:sp>
      <p:cxnSp>
        <p:nvCxnSpPr>
          <p:cNvPr id="33" name="Straight Arrow Connector 32">
            <a:extLst>
              <a:ext uri="{FF2B5EF4-FFF2-40B4-BE49-F238E27FC236}">
                <a16:creationId xmlns:a16="http://schemas.microsoft.com/office/drawing/2014/main" id="{915719C4-14C9-4B12-B1F0-70F903F9D0CA}"/>
              </a:ext>
            </a:extLst>
          </p:cNvPr>
          <p:cNvCxnSpPr>
            <a:cxnSpLocks/>
          </p:cNvCxnSpPr>
          <p:nvPr/>
        </p:nvCxnSpPr>
        <p:spPr>
          <a:xfrm flipH="1">
            <a:off x="5141350" y="1398687"/>
            <a:ext cx="822504" cy="757454"/>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B3948096-7FDE-4FC6-9D0B-F31CE4CC60F6}"/>
              </a:ext>
            </a:extLst>
          </p:cNvPr>
          <p:cNvCxnSpPr>
            <a:cxnSpLocks/>
          </p:cNvCxnSpPr>
          <p:nvPr/>
        </p:nvCxnSpPr>
        <p:spPr>
          <a:xfrm>
            <a:off x="7191910" y="1420675"/>
            <a:ext cx="760827" cy="735466"/>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CB510B4E-3503-4389-B048-44A43AC520B4}"/>
              </a:ext>
            </a:extLst>
          </p:cNvPr>
          <p:cNvCxnSpPr>
            <a:cxnSpLocks/>
            <a:stCxn id="31" idx="2"/>
          </p:cNvCxnSpPr>
          <p:nvPr/>
        </p:nvCxnSpPr>
        <p:spPr>
          <a:xfrm>
            <a:off x="1965162" y="3725655"/>
            <a:ext cx="223561" cy="683672"/>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A945B4FE-8B5E-4DB7-9212-CF6A003523BA}"/>
              </a:ext>
            </a:extLst>
          </p:cNvPr>
          <p:cNvSpPr txBox="1"/>
          <p:nvPr/>
        </p:nvSpPr>
        <p:spPr>
          <a:xfrm>
            <a:off x="8919779" y="3588864"/>
            <a:ext cx="2115878" cy="523216"/>
          </a:xfrm>
          <a:prstGeom prst="rect">
            <a:avLst/>
          </a:prstGeom>
          <a:noFill/>
          <a:ln>
            <a:solidFill>
              <a:srgbClr val="3366FF"/>
            </a:solidFill>
          </a:ln>
        </p:spPr>
        <p:txBody>
          <a:bodyPr wrap="square" lIns="91435" tIns="45718" rIns="91435" bIns="45718" rtlCol="0">
            <a:spAutoFit/>
          </a:bodyPr>
          <a:lstStyle/>
          <a:p>
            <a:r>
              <a:rPr lang="en-US" sz="1400" dirty="0">
                <a:solidFill>
                  <a:srgbClr val="0000FF"/>
                </a:solidFill>
              </a:rPr>
              <a:t>P.4.2.2 Move chicane #1 ~30 cm upstream</a:t>
            </a:r>
          </a:p>
        </p:txBody>
      </p:sp>
      <p:cxnSp>
        <p:nvCxnSpPr>
          <p:cNvPr id="40" name="Straight Arrow Connector 39">
            <a:extLst>
              <a:ext uri="{FF2B5EF4-FFF2-40B4-BE49-F238E27FC236}">
                <a16:creationId xmlns:a16="http://schemas.microsoft.com/office/drawing/2014/main" id="{1278BC4F-4C09-43AB-937A-8A6CA8D7997C}"/>
              </a:ext>
            </a:extLst>
          </p:cNvPr>
          <p:cNvCxnSpPr>
            <a:cxnSpLocks/>
          </p:cNvCxnSpPr>
          <p:nvPr/>
        </p:nvCxnSpPr>
        <p:spPr>
          <a:xfrm>
            <a:off x="5015994" y="3709245"/>
            <a:ext cx="125356" cy="177165"/>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41" name="Oval 40">
            <a:extLst>
              <a:ext uri="{FF2B5EF4-FFF2-40B4-BE49-F238E27FC236}">
                <a16:creationId xmlns:a16="http://schemas.microsoft.com/office/drawing/2014/main" id="{6E4DE749-1AF9-4B8B-AE13-528D66A881DA}"/>
              </a:ext>
            </a:extLst>
          </p:cNvPr>
          <p:cNvSpPr/>
          <p:nvPr/>
        </p:nvSpPr>
        <p:spPr>
          <a:xfrm>
            <a:off x="5552602" y="1942247"/>
            <a:ext cx="2057400" cy="762000"/>
          </a:xfrm>
          <a:prstGeom prst="ellipse">
            <a:avLst/>
          </a:prstGeom>
          <a:noFill/>
          <a:ln>
            <a:solidFill>
              <a:srgbClr val="000000"/>
            </a:solidFill>
            <a:prstDash val="dash"/>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cxnSp>
        <p:nvCxnSpPr>
          <p:cNvPr id="42" name="Straight Arrow Connector 41">
            <a:extLst>
              <a:ext uri="{FF2B5EF4-FFF2-40B4-BE49-F238E27FC236}">
                <a16:creationId xmlns:a16="http://schemas.microsoft.com/office/drawing/2014/main" id="{A276F734-723F-46FC-BDED-C92663D767A8}"/>
              </a:ext>
            </a:extLst>
          </p:cNvPr>
          <p:cNvCxnSpPr>
            <a:cxnSpLocks/>
          </p:cNvCxnSpPr>
          <p:nvPr/>
        </p:nvCxnSpPr>
        <p:spPr>
          <a:xfrm>
            <a:off x="6724864" y="2704247"/>
            <a:ext cx="0" cy="287676"/>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AC937A1-C263-4CE5-A6E9-CD6B3845C3A7}"/>
              </a:ext>
            </a:extLst>
          </p:cNvPr>
          <p:cNvSpPr txBox="1"/>
          <p:nvPr/>
        </p:nvSpPr>
        <p:spPr>
          <a:xfrm>
            <a:off x="2057400" y="5379198"/>
            <a:ext cx="2590400" cy="307773"/>
          </a:xfrm>
          <a:prstGeom prst="rect">
            <a:avLst/>
          </a:prstGeom>
          <a:noFill/>
          <a:ln>
            <a:solidFill>
              <a:schemeClr val="tx1"/>
            </a:solidFill>
          </a:ln>
        </p:spPr>
        <p:txBody>
          <a:bodyPr wrap="square" lIns="91435" tIns="45718" rIns="91435" bIns="45718" rtlCol="0">
            <a:spAutoFit/>
          </a:bodyPr>
          <a:lstStyle/>
          <a:p>
            <a:r>
              <a:rPr lang="en-US" sz="1400" dirty="0"/>
              <a:t>Chicane #4 does not change </a:t>
            </a:r>
          </a:p>
        </p:txBody>
      </p:sp>
      <p:cxnSp>
        <p:nvCxnSpPr>
          <p:cNvPr id="45" name="Straight Arrow Connector 44">
            <a:extLst>
              <a:ext uri="{FF2B5EF4-FFF2-40B4-BE49-F238E27FC236}">
                <a16:creationId xmlns:a16="http://schemas.microsoft.com/office/drawing/2014/main" id="{E934461C-0F34-4923-9E5C-F85FC5369C5E}"/>
              </a:ext>
            </a:extLst>
          </p:cNvPr>
          <p:cNvCxnSpPr>
            <a:cxnSpLocks/>
            <a:stCxn id="44" idx="0"/>
          </p:cNvCxnSpPr>
          <p:nvPr/>
        </p:nvCxnSpPr>
        <p:spPr>
          <a:xfrm flipV="1">
            <a:off x="3352600" y="5094010"/>
            <a:ext cx="143718" cy="28518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582F679A-B4B0-4304-8C86-1AFBC0EE181B}"/>
              </a:ext>
            </a:extLst>
          </p:cNvPr>
          <p:cNvSpPr txBox="1"/>
          <p:nvPr/>
        </p:nvSpPr>
        <p:spPr>
          <a:xfrm>
            <a:off x="7003291" y="5773026"/>
            <a:ext cx="2952367" cy="954103"/>
          </a:xfrm>
          <a:prstGeom prst="rect">
            <a:avLst/>
          </a:prstGeom>
          <a:noFill/>
          <a:ln>
            <a:solidFill>
              <a:srgbClr val="3366FF"/>
            </a:solidFill>
          </a:ln>
        </p:spPr>
        <p:txBody>
          <a:bodyPr wrap="square" lIns="91435" tIns="45718" rIns="91435" bIns="45718" rtlCol="0">
            <a:spAutoFit/>
          </a:bodyPr>
          <a:lstStyle/>
          <a:p>
            <a:r>
              <a:rPr lang="en-US" sz="1400" dirty="0">
                <a:solidFill>
                  <a:srgbClr val="0000FF"/>
                </a:solidFill>
              </a:rPr>
              <a:t>P.4.2.4 New vacuum chambers, </a:t>
            </a:r>
            <a:r>
              <a:rPr lang="en-US" sz="1400" dirty="0" err="1">
                <a:solidFill>
                  <a:srgbClr val="0000FF"/>
                </a:solidFill>
              </a:rPr>
              <a:t>TiN</a:t>
            </a:r>
            <a:r>
              <a:rPr lang="en-US" sz="1400" dirty="0">
                <a:solidFill>
                  <a:srgbClr val="0000FF"/>
                </a:solidFill>
              </a:rPr>
              <a:t> coating of adapters, ion pumps, and gauges</a:t>
            </a:r>
          </a:p>
          <a:p>
            <a:r>
              <a:rPr lang="en-US" sz="1400" dirty="0">
                <a:solidFill>
                  <a:srgbClr val="0000FF"/>
                </a:solidFill>
              </a:rPr>
              <a:t>(Charlotte Barbier)</a:t>
            </a:r>
          </a:p>
        </p:txBody>
      </p:sp>
      <p:sp>
        <p:nvSpPr>
          <p:cNvPr id="55" name="TextBox 54">
            <a:extLst>
              <a:ext uri="{FF2B5EF4-FFF2-40B4-BE49-F238E27FC236}">
                <a16:creationId xmlns:a16="http://schemas.microsoft.com/office/drawing/2014/main" id="{C5E55DB6-E9F2-4AB5-B458-625443AFF59D}"/>
              </a:ext>
            </a:extLst>
          </p:cNvPr>
          <p:cNvSpPr txBox="1"/>
          <p:nvPr/>
        </p:nvSpPr>
        <p:spPr>
          <a:xfrm>
            <a:off x="4295302" y="5766753"/>
            <a:ext cx="2286000" cy="738660"/>
          </a:xfrm>
          <a:prstGeom prst="rect">
            <a:avLst/>
          </a:prstGeom>
          <a:solidFill>
            <a:schemeClr val="bg2"/>
          </a:solidFill>
          <a:ln>
            <a:solidFill>
              <a:srgbClr val="3366FF"/>
            </a:solidFill>
          </a:ln>
        </p:spPr>
        <p:txBody>
          <a:bodyPr wrap="square" lIns="91435" tIns="45718" rIns="91435" bIns="45718" rtlCol="0">
            <a:spAutoFit/>
          </a:bodyPr>
          <a:lstStyle/>
          <a:p>
            <a:r>
              <a:rPr lang="en-US" sz="1400" dirty="0">
                <a:solidFill>
                  <a:srgbClr val="0000FF"/>
                </a:solidFill>
              </a:rPr>
              <a:t>P.4.2.5 Primary and Secondary Foil Strippers</a:t>
            </a:r>
          </a:p>
          <a:p>
            <a:r>
              <a:rPr lang="en-US" sz="1400" dirty="0">
                <a:solidFill>
                  <a:srgbClr val="0000FF"/>
                </a:solidFill>
              </a:rPr>
              <a:t>(Charlotte Barbier)</a:t>
            </a:r>
          </a:p>
        </p:txBody>
      </p:sp>
      <p:cxnSp>
        <p:nvCxnSpPr>
          <p:cNvPr id="59" name="Straight Arrow Connector 58">
            <a:extLst>
              <a:ext uri="{FF2B5EF4-FFF2-40B4-BE49-F238E27FC236}">
                <a16:creationId xmlns:a16="http://schemas.microsoft.com/office/drawing/2014/main" id="{2FB1865B-045E-4FF7-BB5A-CEDD631EFCC8}"/>
              </a:ext>
            </a:extLst>
          </p:cNvPr>
          <p:cNvCxnSpPr>
            <a:cxnSpLocks/>
            <a:stCxn id="39" idx="1"/>
          </p:cNvCxnSpPr>
          <p:nvPr/>
        </p:nvCxnSpPr>
        <p:spPr>
          <a:xfrm flipH="1">
            <a:off x="8229929" y="3850472"/>
            <a:ext cx="689850" cy="430387"/>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AE7F153E-A19B-4C24-AE8A-0A3C06078B9C}"/>
              </a:ext>
            </a:extLst>
          </p:cNvPr>
          <p:cNvCxnSpPr>
            <a:cxnSpLocks/>
          </p:cNvCxnSpPr>
          <p:nvPr/>
        </p:nvCxnSpPr>
        <p:spPr>
          <a:xfrm flipH="1">
            <a:off x="7756989" y="4207626"/>
            <a:ext cx="391496" cy="0"/>
          </a:xfrm>
          <a:prstGeom prst="straightConnector1">
            <a:avLst/>
          </a:prstGeom>
          <a:ln>
            <a:solidFill>
              <a:schemeClr val="tx1"/>
            </a:solidFill>
            <a:headEnd type="arrow" w="med" len="med"/>
            <a:tailEnd type="none" w="med" len="med"/>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CFF3277F-E3AD-4FA4-9E00-1DDCB42F997C}"/>
              </a:ext>
            </a:extLst>
          </p:cNvPr>
          <p:cNvSpPr txBox="1"/>
          <p:nvPr/>
        </p:nvSpPr>
        <p:spPr>
          <a:xfrm>
            <a:off x="387022" y="1478036"/>
            <a:ext cx="3156280" cy="523216"/>
          </a:xfrm>
          <a:prstGeom prst="rect">
            <a:avLst/>
          </a:prstGeom>
          <a:solidFill>
            <a:schemeClr val="bg1"/>
          </a:solidFill>
          <a:ln>
            <a:solidFill>
              <a:srgbClr val="3366FF"/>
            </a:solidFill>
          </a:ln>
        </p:spPr>
        <p:txBody>
          <a:bodyPr wrap="square" lIns="91435" tIns="45718" rIns="91435" bIns="45718" rtlCol="0">
            <a:spAutoFit/>
          </a:bodyPr>
          <a:lstStyle/>
          <a:p>
            <a:r>
              <a:rPr lang="en-US" sz="1400" dirty="0">
                <a:solidFill>
                  <a:srgbClr val="0000FF"/>
                </a:solidFill>
              </a:rPr>
              <a:t>P.4.2.2 Add injection dump quadrupole magnet and power supply </a:t>
            </a:r>
          </a:p>
        </p:txBody>
      </p:sp>
      <p:cxnSp>
        <p:nvCxnSpPr>
          <p:cNvPr id="43" name="Straight Arrow Connector 42">
            <a:extLst>
              <a:ext uri="{FF2B5EF4-FFF2-40B4-BE49-F238E27FC236}">
                <a16:creationId xmlns:a16="http://schemas.microsoft.com/office/drawing/2014/main" id="{41796E20-D44C-4DCC-A79D-9EC52A18F98D}"/>
              </a:ext>
            </a:extLst>
          </p:cNvPr>
          <p:cNvCxnSpPr>
            <a:cxnSpLocks/>
            <a:stCxn id="28" idx="2"/>
          </p:cNvCxnSpPr>
          <p:nvPr/>
        </p:nvCxnSpPr>
        <p:spPr>
          <a:xfrm>
            <a:off x="1965162" y="2001252"/>
            <a:ext cx="2492539" cy="567584"/>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48" name="Arrow: Left 8">
            <a:extLst>
              <a:ext uri="{FF2B5EF4-FFF2-40B4-BE49-F238E27FC236}">
                <a16:creationId xmlns:a16="http://schemas.microsoft.com/office/drawing/2014/main" id="{DCECC86E-7FAB-434E-96C0-3348CEF92429}"/>
              </a:ext>
            </a:extLst>
          </p:cNvPr>
          <p:cNvSpPr/>
          <p:nvPr/>
        </p:nvSpPr>
        <p:spPr>
          <a:xfrm>
            <a:off x="10108641" y="2862448"/>
            <a:ext cx="1912123" cy="535530"/>
          </a:xfrm>
          <a:prstGeom prst="leftArrow">
            <a:avLst>
              <a:gd name="adj1" fmla="val 66495"/>
              <a:gd name="adj2" fmla="val 93299"/>
            </a:avLst>
          </a:prstGeom>
          <a:solidFill>
            <a:schemeClr val="bg1">
              <a:lumMod val="85000"/>
            </a:schemeClr>
          </a:solid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200" dirty="0">
                <a:solidFill>
                  <a:schemeClr val="tx1"/>
                </a:solidFill>
                <a:cs typeface="Arial" charset="0"/>
              </a:rPr>
              <a:t>Beam direction</a:t>
            </a:r>
          </a:p>
        </p:txBody>
      </p:sp>
      <p:cxnSp>
        <p:nvCxnSpPr>
          <p:cNvPr id="26" name="Straight Arrow Connector 25">
            <a:extLst>
              <a:ext uri="{FF2B5EF4-FFF2-40B4-BE49-F238E27FC236}">
                <a16:creationId xmlns:a16="http://schemas.microsoft.com/office/drawing/2014/main" id="{54378B94-D9F7-4625-812B-1B7AF19512DF}"/>
              </a:ext>
            </a:extLst>
          </p:cNvPr>
          <p:cNvCxnSpPr>
            <a:cxnSpLocks/>
          </p:cNvCxnSpPr>
          <p:nvPr/>
        </p:nvCxnSpPr>
        <p:spPr>
          <a:xfrm>
            <a:off x="6249047" y="3668273"/>
            <a:ext cx="199503" cy="239272"/>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pic>
        <p:nvPicPr>
          <p:cNvPr id="8" name="Graphic 7" descr="Clipboard Checked with solid fill">
            <a:extLst>
              <a:ext uri="{FF2B5EF4-FFF2-40B4-BE49-F238E27FC236}">
                <a16:creationId xmlns:a16="http://schemas.microsoft.com/office/drawing/2014/main" id="{8CB98172-CC26-4F5B-BF10-8272D982D5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5750" y="989081"/>
            <a:ext cx="914400" cy="914400"/>
          </a:xfrm>
          <a:prstGeom prst="rect">
            <a:avLst/>
          </a:prstGeom>
        </p:spPr>
      </p:pic>
      <p:cxnSp>
        <p:nvCxnSpPr>
          <p:cNvPr id="10" name="Straight Connector 9">
            <a:extLst>
              <a:ext uri="{FF2B5EF4-FFF2-40B4-BE49-F238E27FC236}">
                <a16:creationId xmlns:a16="http://schemas.microsoft.com/office/drawing/2014/main" id="{FEA0D877-6B70-4361-91E6-B4DF86F40799}"/>
              </a:ext>
            </a:extLst>
          </p:cNvPr>
          <p:cNvCxnSpPr/>
          <p:nvPr/>
        </p:nvCxnSpPr>
        <p:spPr>
          <a:xfrm flipH="1" flipV="1">
            <a:off x="7743950" y="911813"/>
            <a:ext cx="435511" cy="186921"/>
          </a:xfrm>
          <a:prstGeom prst="line">
            <a:avLst/>
          </a:prstGeom>
          <a:ln w="28575">
            <a:solidFill>
              <a:srgbClr val="00B050"/>
            </a:solidFill>
            <a:miter lim="800000"/>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A0BDA4B-8B1C-4B2D-9B63-DA31361E5913}"/>
              </a:ext>
            </a:extLst>
          </p:cNvPr>
          <p:cNvSpPr/>
          <p:nvPr/>
        </p:nvSpPr>
        <p:spPr>
          <a:xfrm>
            <a:off x="3543302" y="2970427"/>
            <a:ext cx="4532560" cy="869223"/>
          </a:xfrm>
          <a:prstGeom prst="ellipse">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32" name="Oval 31">
            <a:extLst>
              <a:ext uri="{FF2B5EF4-FFF2-40B4-BE49-F238E27FC236}">
                <a16:creationId xmlns:a16="http://schemas.microsoft.com/office/drawing/2014/main" id="{27FDA55B-3E82-49AF-804B-64B6D52692F1}"/>
              </a:ext>
            </a:extLst>
          </p:cNvPr>
          <p:cNvSpPr/>
          <p:nvPr/>
        </p:nvSpPr>
        <p:spPr>
          <a:xfrm>
            <a:off x="631938" y="2655280"/>
            <a:ext cx="2431807" cy="1247202"/>
          </a:xfrm>
          <a:prstGeom prst="ellipse">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36" name="Rectangle: Rounded Corners 35">
            <a:extLst>
              <a:ext uri="{FF2B5EF4-FFF2-40B4-BE49-F238E27FC236}">
                <a16:creationId xmlns:a16="http://schemas.microsoft.com/office/drawing/2014/main" id="{76EA8852-7D7B-4940-8BBF-4AA9AB24F211}"/>
              </a:ext>
            </a:extLst>
          </p:cNvPr>
          <p:cNvSpPr/>
          <p:nvPr/>
        </p:nvSpPr>
        <p:spPr>
          <a:xfrm>
            <a:off x="9682608" y="800473"/>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 1</a:t>
            </a:r>
          </a:p>
        </p:txBody>
      </p:sp>
    </p:spTree>
    <p:extLst>
      <p:ext uri="{BB962C8B-B14F-4D97-AF65-F5344CB8AC3E}">
        <p14:creationId xmlns:p14="http://schemas.microsoft.com/office/powerpoint/2010/main" val="251704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p:txBody>
          <a:bodyPr/>
          <a:lstStyle/>
          <a:p>
            <a:r>
              <a:rPr lang="en-US" dirty="0"/>
              <a:t>Design, fabricate, and deliver for installation</a:t>
            </a:r>
          </a:p>
          <a:p>
            <a:pPr lvl="1"/>
            <a:r>
              <a:rPr lang="en-US" dirty="0"/>
              <a:t>Chicane #2 dipole magnet </a:t>
            </a:r>
          </a:p>
          <a:p>
            <a:pPr lvl="1"/>
            <a:r>
              <a:rPr lang="en-US" dirty="0"/>
              <a:t>Chicane #3 dipole magnet</a:t>
            </a:r>
          </a:p>
          <a:p>
            <a:pPr lvl="1"/>
            <a:r>
              <a:rPr lang="en-US" dirty="0"/>
              <a:t>Injection dump septum magnet</a:t>
            </a:r>
          </a:p>
          <a:p>
            <a:r>
              <a:rPr lang="en-US" dirty="0"/>
              <a:t>Also</a:t>
            </a:r>
          </a:p>
          <a:p>
            <a:pPr lvl="1"/>
            <a:r>
              <a:rPr lang="en-US" dirty="0"/>
              <a:t>Spare chicane dipole magnet (flavor to be determined)</a:t>
            </a:r>
          </a:p>
          <a:p>
            <a:pPr lvl="1"/>
            <a:r>
              <a:rPr lang="en-US" dirty="0"/>
              <a:t>Rollover fixture and necessary parts for changing flavor of spare chicane dipole magnet</a:t>
            </a:r>
          </a:p>
          <a:p>
            <a:pPr lvl="1"/>
            <a:r>
              <a:rPr lang="en-US" dirty="0"/>
              <a:t>Spare coil for injection dump magnet</a:t>
            </a:r>
          </a:p>
          <a:p>
            <a:r>
              <a:rPr lang="en-US" dirty="0"/>
              <a:t>Magnetic measurements</a:t>
            </a:r>
          </a:p>
          <a:p>
            <a:pPr lvl="1"/>
            <a:r>
              <a:rPr lang="en-US" dirty="0"/>
              <a:t>Each magnet individually (including recirculating beam region outside injection dump magnet)</a:t>
            </a:r>
          </a:p>
          <a:p>
            <a:pPr lvl="1"/>
            <a:r>
              <a:rPr lang="en-US" dirty="0"/>
              <a:t>Chicane #2 and #3 together</a:t>
            </a:r>
          </a:p>
        </p:txBody>
      </p:sp>
    </p:spTree>
    <p:extLst>
      <p:ext uri="{BB962C8B-B14F-4D97-AF65-F5344CB8AC3E}">
        <p14:creationId xmlns:p14="http://schemas.microsoft.com/office/powerpoint/2010/main" val="300748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21930" y="301169"/>
            <a:ext cx="2687621" cy="1155600"/>
          </a:xfrm>
          <a:prstGeom prst="rect">
            <a:avLst/>
          </a:prstGeom>
        </p:spPr>
      </p:pic>
      <p:pic>
        <p:nvPicPr>
          <p:cNvPr id="3" name="object 3"/>
          <p:cNvPicPr/>
          <p:nvPr/>
        </p:nvPicPr>
        <p:blipFill>
          <a:blip r:embed="rId3" cstate="print"/>
          <a:stretch>
            <a:fillRect/>
          </a:stretch>
        </p:blipFill>
        <p:spPr>
          <a:xfrm>
            <a:off x="2918792" y="1727511"/>
            <a:ext cx="1995799" cy="756767"/>
          </a:xfrm>
          <a:prstGeom prst="rect">
            <a:avLst/>
          </a:prstGeom>
        </p:spPr>
      </p:pic>
      <p:pic>
        <p:nvPicPr>
          <p:cNvPr id="4" name="object 4"/>
          <p:cNvPicPr/>
          <p:nvPr/>
        </p:nvPicPr>
        <p:blipFill>
          <a:blip r:embed="rId4" cstate="print"/>
          <a:stretch>
            <a:fillRect/>
          </a:stretch>
        </p:blipFill>
        <p:spPr>
          <a:xfrm>
            <a:off x="2921245" y="2518469"/>
            <a:ext cx="636856" cy="1061372"/>
          </a:xfrm>
          <a:prstGeom prst="rect">
            <a:avLst/>
          </a:prstGeom>
        </p:spPr>
      </p:pic>
      <p:pic>
        <p:nvPicPr>
          <p:cNvPr id="5" name="object 5"/>
          <p:cNvPicPr/>
          <p:nvPr/>
        </p:nvPicPr>
        <p:blipFill>
          <a:blip r:embed="rId5" cstate="print"/>
          <a:stretch>
            <a:fillRect/>
          </a:stretch>
        </p:blipFill>
        <p:spPr>
          <a:xfrm>
            <a:off x="3624683" y="2546279"/>
            <a:ext cx="476374" cy="599721"/>
          </a:xfrm>
          <a:prstGeom prst="rect">
            <a:avLst/>
          </a:prstGeom>
        </p:spPr>
      </p:pic>
      <p:pic>
        <p:nvPicPr>
          <p:cNvPr id="6" name="object 6"/>
          <p:cNvPicPr/>
          <p:nvPr/>
        </p:nvPicPr>
        <p:blipFill>
          <a:blip r:embed="rId6" cstate="print"/>
          <a:stretch>
            <a:fillRect/>
          </a:stretch>
        </p:blipFill>
        <p:spPr>
          <a:xfrm>
            <a:off x="3624683" y="3213727"/>
            <a:ext cx="476374" cy="394579"/>
          </a:xfrm>
          <a:prstGeom prst="rect">
            <a:avLst/>
          </a:prstGeom>
        </p:spPr>
      </p:pic>
      <p:pic>
        <p:nvPicPr>
          <p:cNvPr id="7" name="object 7"/>
          <p:cNvPicPr/>
          <p:nvPr/>
        </p:nvPicPr>
        <p:blipFill>
          <a:blip r:embed="rId7" cstate="print"/>
          <a:stretch>
            <a:fillRect/>
          </a:stretch>
        </p:blipFill>
        <p:spPr>
          <a:xfrm>
            <a:off x="2922882" y="4121652"/>
            <a:ext cx="636856" cy="394579"/>
          </a:xfrm>
          <a:prstGeom prst="rect">
            <a:avLst/>
          </a:prstGeom>
        </p:spPr>
      </p:pic>
      <p:pic>
        <p:nvPicPr>
          <p:cNvPr id="8" name="object 8"/>
          <p:cNvPicPr/>
          <p:nvPr/>
        </p:nvPicPr>
        <p:blipFill>
          <a:blip r:embed="rId8" cstate="print"/>
          <a:stretch>
            <a:fillRect/>
          </a:stretch>
        </p:blipFill>
        <p:spPr>
          <a:xfrm>
            <a:off x="4297038" y="2546279"/>
            <a:ext cx="557842" cy="1067588"/>
          </a:xfrm>
          <a:prstGeom prst="rect">
            <a:avLst/>
          </a:prstGeom>
        </p:spPr>
      </p:pic>
      <p:pic>
        <p:nvPicPr>
          <p:cNvPr id="9" name="object 9"/>
          <p:cNvPicPr/>
          <p:nvPr/>
        </p:nvPicPr>
        <p:blipFill>
          <a:blip r:embed="rId9" cstate="print"/>
          <a:stretch>
            <a:fillRect/>
          </a:stretch>
        </p:blipFill>
        <p:spPr>
          <a:xfrm>
            <a:off x="3624683" y="3676687"/>
            <a:ext cx="476374" cy="1156418"/>
          </a:xfrm>
          <a:prstGeom prst="rect">
            <a:avLst/>
          </a:prstGeom>
        </p:spPr>
      </p:pic>
      <p:pic>
        <p:nvPicPr>
          <p:cNvPr id="10" name="object 10"/>
          <p:cNvPicPr/>
          <p:nvPr/>
        </p:nvPicPr>
        <p:blipFill>
          <a:blip r:embed="rId10" cstate="print"/>
          <a:stretch>
            <a:fillRect/>
          </a:stretch>
        </p:blipFill>
        <p:spPr>
          <a:xfrm>
            <a:off x="4297038" y="3681595"/>
            <a:ext cx="557842" cy="620006"/>
          </a:xfrm>
          <a:prstGeom prst="rect">
            <a:avLst/>
          </a:prstGeom>
        </p:spPr>
      </p:pic>
      <p:pic>
        <p:nvPicPr>
          <p:cNvPr id="11" name="object 11"/>
          <p:cNvPicPr/>
          <p:nvPr/>
        </p:nvPicPr>
        <p:blipFill>
          <a:blip r:embed="rId11" cstate="print"/>
          <a:stretch>
            <a:fillRect/>
          </a:stretch>
        </p:blipFill>
        <p:spPr>
          <a:xfrm>
            <a:off x="2921246" y="4579704"/>
            <a:ext cx="638328" cy="504675"/>
          </a:xfrm>
          <a:prstGeom prst="rect">
            <a:avLst/>
          </a:prstGeom>
        </p:spPr>
      </p:pic>
      <p:pic>
        <p:nvPicPr>
          <p:cNvPr id="12" name="object 12"/>
          <p:cNvPicPr/>
          <p:nvPr/>
        </p:nvPicPr>
        <p:blipFill>
          <a:blip r:embed="rId12" cstate="print"/>
          <a:stretch>
            <a:fillRect/>
          </a:stretch>
        </p:blipFill>
        <p:spPr>
          <a:xfrm>
            <a:off x="3624683" y="4875802"/>
            <a:ext cx="476374" cy="599721"/>
          </a:xfrm>
          <a:prstGeom prst="rect">
            <a:avLst/>
          </a:prstGeom>
        </p:spPr>
      </p:pic>
      <p:grpSp>
        <p:nvGrpSpPr>
          <p:cNvPr id="13" name="object 13"/>
          <p:cNvGrpSpPr/>
          <p:nvPr/>
        </p:nvGrpSpPr>
        <p:grpSpPr>
          <a:xfrm>
            <a:off x="2922882" y="5092559"/>
            <a:ext cx="635272" cy="1392329"/>
            <a:chOff x="3125791" y="7487947"/>
            <a:chExt cx="934085" cy="2047239"/>
          </a:xfrm>
        </p:grpSpPr>
        <p:pic>
          <p:nvPicPr>
            <p:cNvPr id="14" name="object 14"/>
            <p:cNvPicPr/>
            <p:nvPr/>
          </p:nvPicPr>
          <p:blipFill>
            <a:blip r:embed="rId13" cstate="print"/>
            <a:stretch>
              <a:fillRect/>
            </a:stretch>
          </p:blipFill>
          <p:spPr>
            <a:xfrm>
              <a:off x="3395193" y="7498771"/>
              <a:ext cx="664606" cy="730994"/>
            </a:xfrm>
            <a:prstGeom prst="rect">
              <a:avLst/>
            </a:prstGeom>
          </p:spPr>
        </p:pic>
        <p:pic>
          <p:nvPicPr>
            <p:cNvPr id="15" name="object 15"/>
            <p:cNvPicPr/>
            <p:nvPr/>
          </p:nvPicPr>
          <p:blipFill>
            <a:blip r:embed="rId14" cstate="print"/>
            <a:stretch>
              <a:fillRect/>
            </a:stretch>
          </p:blipFill>
          <p:spPr>
            <a:xfrm>
              <a:off x="3125791" y="8209561"/>
              <a:ext cx="765151" cy="1325123"/>
            </a:xfrm>
            <a:prstGeom prst="rect">
              <a:avLst/>
            </a:prstGeom>
          </p:spPr>
        </p:pic>
        <p:sp>
          <p:nvSpPr>
            <p:cNvPr id="16" name="object 16"/>
            <p:cNvSpPr/>
            <p:nvPr/>
          </p:nvSpPr>
          <p:spPr>
            <a:xfrm>
              <a:off x="3290559" y="7487947"/>
              <a:ext cx="0" cy="709930"/>
            </a:xfrm>
            <a:custGeom>
              <a:avLst/>
              <a:gdLst/>
              <a:ahLst/>
              <a:cxnLst/>
              <a:rect l="l" t="t" r="r" b="b"/>
              <a:pathLst>
                <a:path h="709929">
                  <a:moveTo>
                    <a:pt x="0" y="0"/>
                  </a:moveTo>
                  <a:lnTo>
                    <a:pt x="0" y="24053"/>
                  </a:lnTo>
                </a:path>
                <a:path h="709929">
                  <a:moveTo>
                    <a:pt x="0" y="36080"/>
                  </a:moveTo>
                  <a:lnTo>
                    <a:pt x="0" y="60134"/>
                  </a:lnTo>
                </a:path>
                <a:path h="709929">
                  <a:moveTo>
                    <a:pt x="0" y="72161"/>
                  </a:moveTo>
                  <a:lnTo>
                    <a:pt x="0" y="96215"/>
                  </a:lnTo>
                </a:path>
                <a:path h="709929">
                  <a:moveTo>
                    <a:pt x="0" y="108242"/>
                  </a:moveTo>
                  <a:lnTo>
                    <a:pt x="0" y="132295"/>
                  </a:lnTo>
                </a:path>
                <a:path h="709929">
                  <a:moveTo>
                    <a:pt x="0" y="144322"/>
                  </a:moveTo>
                  <a:lnTo>
                    <a:pt x="0" y="168376"/>
                  </a:lnTo>
                </a:path>
                <a:path h="709929">
                  <a:moveTo>
                    <a:pt x="0" y="180403"/>
                  </a:moveTo>
                  <a:lnTo>
                    <a:pt x="0" y="204457"/>
                  </a:lnTo>
                </a:path>
                <a:path h="709929">
                  <a:moveTo>
                    <a:pt x="0" y="216484"/>
                  </a:moveTo>
                  <a:lnTo>
                    <a:pt x="0" y="240538"/>
                  </a:lnTo>
                </a:path>
                <a:path h="709929">
                  <a:moveTo>
                    <a:pt x="0" y="252564"/>
                  </a:moveTo>
                  <a:lnTo>
                    <a:pt x="0" y="276618"/>
                  </a:lnTo>
                </a:path>
                <a:path h="709929">
                  <a:moveTo>
                    <a:pt x="0" y="288645"/>
                  </a:moveTo>
                  <a:lnTo>
                    <a:pt x="0" y="312699"/>
                  </a:lnTo>
                </a:path>
                <a:path h="709929">
                  <a:moveTo>
                    <a:pt x="0" y="324726"/>
                  </a:moveTo>
                  <a:lnTo>
                    <a:pt x="0" y="348780"/>
                  </a:lnTo>
                </a:path>
                <a:path h="709929">
                  <a:moveTo>
                    <a:pt x="0" y="360807"/>
                  </a:moveTo>
                  <a:lnTo>
                    <a:pt x="0" y="384860"/>
                  </a:lnTo>
                </a:path>
                <a:path h="709929">
                  <a:moveTo>
                    <a:pt x="0" y="396887"/>
                  </a:moveTo>
                  <a:lnTo>
                    <a:pt x="0" y="420941"/>
                  </a:lnTo>
                </a:path>
                <a:path h="709929">
                  <a:moveTo>
                    <a:pt x="0" y="432968"/>
                  </a:moveTo>
                  <a:lnTo>
                    <a:pt x="0" y="457022"/>
                  </a:lnTo>
                </a:path>
                <a:path h="709929">
                  <a:moveTo>
                    <a:pt x="0" y="469049"/>
                  </a:moveTo>
                  <a:lnTo>
                    <a:pt x="0" y="493102"/>
                  </a:lnTo>
                </a:path>
                <a:path h="709929">
                  <a:moveTo>
                    <a:pt x="0" y="505129"/>
                  </a:moveTo>
                  <a:lnTo>
                    <a:pt x="0" y="529183"/>
                  </a:lnTo>
                </a:path>
                <a:path h="709929">
                  <a:moveTo>
                    <a:pt x="0" y="541210"/>
                  </a:moveTo>
                  <a:lnTo>
                    <a:pt x="0" y="565264"/>
                  </a:lnTo>
                </a:path>
                <a:path h="709929">
                  <a:moveTo>
                    <a:pt x="0" y="577291"/>
                  </a:moveTo>
                  <a:lnTo>
                    <a:pt x="0" y="601345"/>
                  </a:lnTo>
                </a:path>
                <a:path h="709929">
                  <a:moveTo>
                    <a:pt x="0" y="613371"/>
                  </a:moveTo>
                  <a:lnTo>
                    <a:pt x="0" y="637425"/>
                  </a:lnTo>
                </a:path>
                <a:path h="709929">
                  <a:moveTo>
                    <a:pt x="0" y="649452"/>
                  </a:moveTo>
                  <a:lnTo>
                    <a:pt x="0" y="673506"/>
                  </a:lnTo>
                </a:path>
                <a:path h="709929">
                  <a:moveTo>
                    <a:pt x="0" y="685533"/>
                  </a:moveTo>
                  <a:lnTo>
                    <a:pt x="0" y="709587"/>
                  </a:lnTo>
                </a:path>
              </a:pathLst>
            </a:custGeom>
            <a:ln w="3175">
              <a:solidFill>
                <a:srgbClr val="46248F"/>
              </a:solidFill>
            </a:ln>
          </p:spPr>
          <p:txBody>
            <a:bodyPr wrap="square" lIns="0" tIns="0" rIns="0" bIns="0" rtlCol="0"/>
            <a:lstStyle/>
            <a:p>
              <a:endParaRPr/>
            </a:p>
          </p:txBody>
        </p:sp>
      </p:grpSp>
      <p:pic>
        <p:nvPicPr>
          <p:cNvPr id="17" name="object 17"/>
          <p:cNvPicPr/>
          <p:nvPr/>
        </p:nvPicPr>
        <p:blipFill>
          <a:blip r:embed="rId15" cstate="print"/>
          <a:stretch>
            <a:fillRect/>
          </a:stretch>
        </p:blipFill>
        <p:spPr>
          <a:xfrm>
            <a:off x="3624683" y="5517074"/>
            <a:ext cx="476374" cy="497150"/>
          </a:xfrm>
          <a:prstGeom prst="rect">
            <a:avLst/>
          </a:prstGeom>
        </p:spPr>
      </p:pic>
      <p:pic>
        <p:nvPicPr>
          <p:cNvPr id="18" name="object 18"/>
          <p:cNvPicPr/>
          <p:nvPr/>
        </p:nvPicPr>
        <p:blipFill>
          <a:blip r:embed="rId16" cstate="print"/>
          <a:stretch>
            <a:fillRect/>
          </a:stretch>
        </p:blipFill>
        <p:spPr>
          <a:xfrm>
            <a:off x="5045463" y="1727511"/>
            <a:ext cx="1743870" cy="756604"/>
          </a:xfrm>
          <a:prstGeom prst="rect">
            <a:avLst/>
          </a:prstGeom>
        </p:spPr>
      </p:pic>
      <p:pic>
        <p:nvPicPr>
          <p:cNvPr id="19" name="object 19"/>
          <p:cNvPicPr/>
          <p:nvPr/>
        </p:nvPicPr>
        <p:blipFill>
          <a:blip r:embed="rId17" cstate="print"/>
          <a:stretch>
            <a:fillRect/>
          </a:stretch>
        </p:blipFill>
        <p:spPr>
          <a:xfrm>
            <a:off x="3511806" y="6150169"/>
            <a:ext cx="356790" cy="334542"/>
          </a:xfrm>
          <a:prstGeom prst="rect">
            <a:avLst/>
          </a:prstGeom>
        </p:spPr>
      </p:pic>
      <p:pic>
        <p:nvPicPr>
          <p:cNvPr id="20" name="object 20"/>
          <p:cNvPicPr/>
          <p:nvPr/>
        </p:nvPicPr>
        <p:blipFill>
          <a:blip r:embed="rId18" cstate="print"/>
          <a:stretch>
            <a:fillRect/>
          </a:stretch>
        </p:blipFill>
        <p:spPr>
          <a:xfrm>
            <a:off x="4297038" y="4370309"/>
            <a:ext cx="557842" cy="1389206"/>
          </a:xfrm>
          <a:prstGeom prst="rect">
            <a:avLst/>
          </a:prstGeom>
        </p:spPr>
      </p:pic>
      <p:pic>
        <p:nvPicPr>
          <p:cNvPr id="21" name="object 21"/>
          <p:cNvPicPr/>
          <p:nvPr/>
        </p:nvPicPr>
        <p:blipFill>
          <a:blip r:embed="rId19" cstate="print"/>
          <a:stretch>
            <a:fillRect/>
          </a:stretch>
        </p:blipFill>
        <p:spPr>
          <a:xfrm>
            <a:off x="3904422" y="5827897"/>
            <a:ext cx="950458" cy="766746"/>
          </a:xfrm>
          <a:prstGeom prst="rect">
            <a:avLst/>
          </a:prstGeom>
        </p:spPr>
      </p:pic>
      <p:pic>
        <p:nvPicPr>
          <p:cNvPr id="22" name="object 22"/>
          <p:cNvPicPr/>
          <p:nvPr/>
        </p:nvPicPr>
        <p:blipFill>
          <a:blip r:embed="rId20" cstate="print"/>
          <a:stretch>
            <a:fillRect/>
          </a:stretch>
        </p:blipFill>
        <p:spPr>
          <a:xfrm>
            <a:off x="5782436" y="4514268"/>
            <a:ext cx="570766" cy="847396"/>
          </a:xfrm>
          <a:prstGeom prst="rect">
            <a:avLst/>
          </a:prstGeom>
        </p:spPr>
      </p:pic>
      <p:pic>
        <p:nvPicPr>
          <p:cNvPr id="23" name="object 23"/>
          <p:cNvPicPr/>
          <p:nvPr/>
        </p:nvPicPr>
        <p:blipFill>
          <a:blip r:embed="rId21" cstate="print"/>
          <a:stretch>
            <a:fillRect/>
          </a:stretch>
        </p:blipFill>
        <p:spPr>
          <a:xfrm>
            <a:off x="5782436" y="2543008"/>
            <a:ext cx="570766" cy="856067"/>
          </a:xfrm>
          <a:prstGeom prst="rect">
            <a:avLst/>
          </a:prstGeom>
        </p:spPr>
      </p:pic>
      <p:pic>
        <p:nvPicPr>
          <p:cNvPr id="24" name="object 24"/>
          <p:cNvPicPr/>
          <p:nvPr/>
        </p:nvPicPr>
        <p:blipFill>
          <a:blip r:embed="rId22" cstate="print"/>
          <a:stretch>
            <a:fillRect/>
          </a:stretch>
        </p:blipFill>
        <p:spPr>
          <a:xfrm>
            <a:off x="6423710" y="2546279"/>
            <a:ext cx="447582" cy="790467"/>
          </a:xfrm>
          <a:prstGeom prst="rect">
            <a:avLst/>
          </a:prstGeom>
        </p:spPr>
      </p:pic>
      <p:pic>
        <p:nvPicPr>
          <p:cNvPr id="25" name="object 25"/>
          <p:cNvPicPr/>
          <p:nvPr/>
        </p:nvPicPr>
        <p:blipFill>
          <a:blip r:embed="rId23" cstate="print"/>
          <a:stretch>
            <a:fillRect/>
          </a:stretch>
        </p:blipFill>
        <p:spPr>
          <a:xfrm>
            <a:off x="5147707" y="2543008"/>
            <a:ext cx="534448" cy="856067"/>
          </a:xfrm>
          <a:prstGeom prst="rect">
            <a:avLst/>
          </a:prstGeom>
        </p:spPr>
      </p:pic>
      <p:pic>
        <p:nvPicPr>
          <p:cNvPr id="26" name="object 26"/>
          <p:cNvPicPr/>
          <p:nvPr/>
        </p:nvPicPr>
        <p:blipFill>
          <a:blip r:embed="rId24" cstate="print"/>
          <a:stretch>
            <a:fillRect/>
          </a:stretch>
        </p:blipFill>
        <p:spPr>
          <a:xfrm>
            <a:off x="5867504" y="5463090"/>
            <a:ext cx="534448" cy="804863"/>
          </a:xfrm>
          <a:prstGeom prst="rect">
            <a:avLst/>
          </a:prstGeom>
        </p:spPr>
      </p:pic>
      <p:pic>
        <p:nvPicPr>
          <p:cNvPr id="27" name="object 27"/>
          <p:cNvPicPr/>
          <p:nvPr/>
        </p:nvPicPr>
        <p:blipFill>
          <a:blip r:embed="rId25" cstate="print"/>
          <a:stretch>
            <a:fillRect/>
          </a:stretch>
        </p:blipFill>
        <p:spPr>
          <a:xfrm>
            <a:off x="5147707" y="3464019"/>
            <a:ext cx="534448" cy="497150"/>
          </a:xfrm>
          <a:prstGeom prst="rect">
            <a:avLst/>
          </a:prstGeom>
        </p:spPr>
      </p:pic>
      <p:pic>
        <p:nvPicPr>
          <p:cNvPr id="28" name="object 28"/>
          <p:cNvPicPr/>
          <p:nvPr/>
        </p:nvPicPr>
        <p:blipFill>
          <a:blip r:embed="rId26" cstate="print"/>
          <a:stretch>
            <a:fillRect/>
          </a:stretch>
        </p:blipFill>
        <p:spPr>
          <a:xfrm>
            <a:off x="8840753" y="1727511"/>
            <a:ext cx="1547562" cy="754968"/>
          </a:xfrm>
          <a:prstGeom prst="rect">
            <a:avLst/>
          </a:prstGeom>
        </p:spPr>
      </p:pic>
      <p:pic>
        <p:nvPicPr>
          <p:cNvPr id="29" name="object 29"/>
          <p:cNvPicPr/>
          <p:nvPr/>
        </p:nvPicPr>
        <p:blipFill>
          <a:blip r:embed="rId27" cstate="print"/>
          <a:stretch>
            <a:fillRect/>
          </a:stretch>
        </p:blipFill>
        <p:spPr>
          <a:xfrm>
            <a:off x="5147707" y="4000595"/>
            <a:ext cx="534448" cy="813533"/>
          </a:xfrm>
          <a:prstGeom prst="rect">
            <a:avLst/>
          </a:prstGeom>
        </p:spPr>
      </p:pic>
      <p:pic>
        <p:nvPicPr>
          <p:cNvPr id="30" name="object 30"/>
          <p:cNvPicPr/>
          <p:nvPr/>
        </p:nvPicPr>
        <p:blipFill>
          <a:blip r:embed="rId28" cstate="print"/>
          <a:stretch>
            <a:fillRect/>
          </a:stretch>
        </p:blipFill>
        <p:spPr>
          <a:xfrm>
            <a:off x="5782436" y="3464019"/>
            <a:ext cx="570766" cy="548354"/>
          </a:xfrm>
          <a:prstGeom prst="rect">
            <a:avLst/>
          </a:prstGeom>
        </p:spPr>
      </p:pic>
      <p:pic>
        <p:nvPicPr>
          <p:cNvPr id="31" name="object 31"/>
          <p:cNvPicPr/>
          <p:nvPr/>
        </p:nvPicPr>
        <p:blipFill>
          <a:blip r:embed="rId29" cstate="print"/>
          <a:stretch>
            <a:fillRect/>
          </a:stretch>
        </p:blipFill>
        <p:spPr>
          <a:xfrm>
            <a:off x="6936564" y="1727511"/>
            <a:ext cx="1755321" cy="2441418"/>
          </a:xfrm>
          <a:prstGeom prst="rect">
            <a:avLst/>
          </a:prstGeom>
        </p:spPr>
      </p:pic>
      <p:pic>
        <p:nvPicPr>
          <p:cNvPr id="32" name="object 32"/>
          <p:cNvPicPr/>
          <p:nvPr/>
        </p:nvPicPr>
        <p:blipFill>
          <a:blip r:embed="rId30" cstate="print"/>
          <a:stretch>
            <a:fillRect/>
          </a:stretch>
        </p:blipFill>
        <p:spPr>
          <a:xfrm>
            <a:off x="6423710" y="4174000"/>
            <a:ext cx="447582" cy="702292"/>
          </a:xfrm>
          <a:prstGeom prst="rect">
            <a:avLst/>
          </a:prstGeom>
        </p:spPr>
      </p:pic>
      <p:pic>
        <p:nvPicPr>
          <p:cNvPr id="33" name="object 33"/>
          <p:cNvPicPr/>
          <p:nvPr/>
        </p:nvPicPr>
        <p:blipFill>
          <a:blip r:embed="rId31" cstate="print"/>
          <a:stretch>
            <a:fillRect/>
          </a:stretch>
        </p:blipFill>
        <p:spPr>
          <a:xfrm>
            <a:off x="7666994" y="4234529"/>
            <a:ext cx="524960" cy="385418"/>
          </a:xfrm>
          <a:prstGeom prst="rect">
            <a:avLst/>
          </a:prstGeom>
        </p:spPr>
      </p:pic>
      <p:pic>
        <p:nvPicPr>
          <p:cNvPr id="34" name="object 34"/>
          <p:cNvPicPr/>
          <p:nvPr/>
        </p:nvPicPr>
        <p:blipFill>
          <a:blip r:embed="rId32" cstate="print"/>
          <a:stretch>
            <a:fillRect/>
          </a:stretch>
        </p:blipFill>
        <p:spPr>
          <a:xfrm>
            <a:off x="8262462" y="5027941"/>
            <a:ext cx="459524" cy="385745"/>
          </a:xfrm>
          <a:prstGeom prst="rect">
            <a:avLst/>
          </a:prstGeom>
        </p:spPr>
      </p:pic>
      <p:pic>
        <p:nvPicPr>
          <p:cNvPr id="35" name="object 35"/>
          <p:cNvPicPr/>
          <p:nvPr/>
        </p:nvPicPr>
        <p:blipFill>
          <a:blip r:embed="rId33" cstate="print"/>
          <a:stretch>
            <a:fillRect/>
          </a:stretch>
        </p:blipFill>
        <p:spPr>
          <a:xfrm>
            <a:off x="8942996" y="2546279"/>
            <a:ext cx="558006" cy="488316"/>
          </a:xfrm>
          <a:prstGeom prst="rect">
            <a:avLst/>
          </a:prstGeom>
        </p:spPr>
      </p:pic>
      <p:pic>
        <p:nvPicPr>
          <p:cNvPr id="36" name="object 36"/>
          <p:cNvPicPr/>
          <p:nvPr/>
        </p:nvPicPr>
        <p:blipFill>
          <a:blip r:embed="rId34" cstate="print"/>
          <a:stretch>
            <a:fillRect/>
          </a:stretch>
        </p:blipFill>
        <p:spPr>
          <a:xfrm>
            <a:off x="8942996" y="3102485"/>
            <a:ext cx="558006" cy="424189"/>
          </a:xfrm>
          <a:prstGeom prst="rect">
            <a:avLst/>
          </a:prstGeom>
        </p:spPr>
      </p:pic>
      <p:pic>
        <p:nvPicPr>
          <p:cNvPr id="37" name="object 37"/>
          <p:cNvPicPr/>
          <p:nvPr/>
        </p:nvPicPr>
        <p:blipFill>
          <a:blip r:embed="rId35" cstate="print"/>
          <a:stretch>
            <a:fillRect/>
          </a:stretch>
        </p:blipFill>
        <p:spPr>
          <a:xfrm>
            <a:off x="8942996" y="3594892"/>
            <a:ext cx="558006" cy="394579"/>
          </a:xfrm>
          <a:prstGeom prst="rect">
            <a:avLst/>
          </a:prstGeom>
        </p:spPr>
      </p:pic>
      <p:pic>
        <p:nvPicPr>
          <p:cNvPr id="38" name="object 38"/>
          <p:cNvPicPr/>
          <p:nvPr/>
        </p:nvPicPr>
        <p:blipFill>
          <a:blip r:embed="rId36" cstate="print"/>
          <a:stretch>
            <a:fillRect/>
          </a:stretch>
        </p:blipFill>
        <p:spPr>
          <a:xfrm>
            <a:off x="8942996" y="4082390"/>
            <a:ext cx="558006" cy="497150"/>
          </a:xfrm>
          <a:prstGeom prst="rect">
            <a:avLst/>
          </a:prstGeom>
        </p:spPr>
      </p:pic>
      <p:pic>
        <p:nvPicPr>
          <p:cNvPr id="39" name="object 39"/>
          <p:cNvPicPr/>
          <p:nvPr/>
        </p:nvPicPr>
        <p:blipFill>
          <a:blip r:embed="rId37" cstate="print"/>
          <a:stretch>
            <a:fillRect/>
          </a:stretch>
        </p:blipFill>
        <p:spPr>
          <a:xfrm>
            <a:off x="8942996" y="4731842"/>
            <a:ext cx="558006" cy="796193"/>
          </a:xfrm>
          <a:prstGeom prst="rect">
            <a:avLst/>
          </a:prstGeom>
        </p:spPr>
      </p:pic>
      <p:pic>
        <p:nvPicPr>
          <p:cNvPr id="40" name="object 40"/>
          <p:cNvPicPr/>
          <p:nvPr/>
        </p:nvPicPr>
        <p:blipFill>
          <a:blip r:embed="rId38" cstate="print"/>
          <a:stretch>
            <a:fillRect/>
          </a:stretch>
        </p:blipFill>
        <p:spPr>
          <a:xfrm>
            <a:off x="9787121" y="2529920"/>
            <a:ext cx="558006" cy="924938"/>
          </a:xfrm>
          <a:prstGeom prst="rect">
            <a:avLst/>
          </a:prstGeom>
        </p:spPr>
      </p:pic>
      <p:pic>
        <p:nvPicPr>
          <p:cNvPr id="41" name="object 41"/>
          <p:cNvPicPr/>
          <p:nvPr/>
        </p:nvPicPr>
        <p:blipFill>
          <a:blip r:embed="rId39" cstate="print"/>
          <a:stretch>
            <a:fillRect/>
          </a:stretch>
        </p:blipFill>
        <p:spPr>
          <a:xfrm>
            <a:off x="9787121" y="3508189"/>
            <a:ext cx="558006" cy="807480"/>
          </a:xfrm>
          <a:prstGeom prst="rect">
            <a:avLst/>
          </a:prstGeom>
        </p:spPr>
      </p:pic>
      <p:pic>
        <p:nvPicPr>
          <p:cNvPr id="42" name="object 42"/>
          <p:cNvPicPr/>
          <p:nvPr/>
        </p:nvPicPr>
        <p:blipFill>
          <a:blip r:embed="rId40" cstate="print"/>
          <a:stretch>
            <a:fillRect/>
          </a:stretch>
        </p:blipFill>
        <p:spPr>
          <a:xfrm>
            <a:off x="9787121" y="4378488"/>
            <a:ext cx="558006" cy="391962"/>
          </a:xfrm>
          <a:prstGeom prst="rect">
            <a:avLst/>
          </a:prstGeom>
        </p:spPr>
      </p:pic>
      <p:pic>
        <p:nvPicPr>
          <p:cNvPr id="43" name="object 43"/>
          <p:cNvPicPr/>
          <p:nvPr/>
        </p:nvPicPr>
        <p:blipFill>
          <a:blip r:embed="rId41" cstate="print"/>
          <a:stretch>
            <a:fillRect/>
          </a:stretch>
        </p:blipFill>
        <p:spPr>
          <a:xfrm>
            <a:off x="9787121" y="4865986"/>
            <a:ext cx="558006" cy="488316"/>
          </a:xfrm>
          <a:prstGeom prst="rect">
            <a:avLst/>
          </a:prstGeom>
        </p:spPr>
      </p:pic>
      <p:pic>
        <p:nvPicPr>
          <p:cNvPr id="44" name="object 44"/>
          <p:cNvPicPr/>
          <p:nvPr/>
        </p:nvPicPr>
        <p:blipFill>
          <a:blip r:embed="rId42" cstate="print"/>
          <a:stretch>
            <a:fillRect/>
          </a:stretch>
        </p:blipFill>
        <p:spPr>
          <a:xfrm>
            <a:off x="8916822" y="627695"/>
            <a:ext cx="943424" cy="539683"/>
          </a:xfrm>
          <a:prstGeom prst="rect">
            <a:avLst/>
          </a:prstGeom>
        </p:spPr>
      </p:pic>
      <p:pic>
        <p:nvPicPr>
          <p:cNvPr id="45" name="object 45"/>
          <p:cNvPicPr/>
          <p:nvPr/>
        </p:nvPicPr>
        <p:blipFill>
          <a:blip r:embed="rId43" cstate="print"/>
          <a:stretch>
            <a:fillRect/>
          </a:stretch>
        </p:blipFill>
        <p:spPr>
          <a:xfrm>
            <a:off x="4526064" y="359080"/>
            <a:ext cx="623278" cy="451672"/>
          </a:xfrm>
          <a:prstGeom prst="rect">
            <a:avLst/>
          </a:prstGeom>
        </p:spPr>
      </p:pic>
      <p:pic>
        <p:nvPicPr>
          <p:cNvPr id="46" name="object 46"/>
          <p:cNvPicPr/>
          <p:nvPr/>
        </p:nvPicPr>
        <p:blipFill>
          <a:blip r:embed="rId44" cstate="print"/>
          <a:stretch>
            <a:fillRect/>
          </a:stretch>
        </p:blipFill>
        <p:spPr>
          <a:xfrm>
            <a:off x="4329757" y="1009351"/>
            <a:ext cx="819586" cy="317855"/>
          </a:xfrm>
          <a:prstGeom prst="rect">
            <a:avLst/>
          </a:prstGeom>
        </p:spPr>
      </p:pic>
      <p:pic>
        <p:nvPicPr>
          <p:cNvPr id="47" name="object 47"/>
          <p:cNvPicPr/>
          <p:nvPr/>
        </p:nvPicPr>
        <p:blipFill>
          <a:blip r:embed="rId45" cstate="print"/>
          <a:stretch>
            <a:fillRect/>
          </a:stretch>
        </p:blipFill>
        <p:spPr>
          <a:xfrm>
            <a:off x="1748336" y="215347"/>
            <a:ext cx="1569636" cy="289603"/>
          </a:xfrm>
          <a:prstGeom prst="rect">
            <a:avLst/>
          </a:prstGeom>
        </p:spPr>
      </p:pic>
      <p:pic>
        <p:nvPicPr>
          <p:cNvPr id="48" name="object 48"/>
          <p:cNvPicPr/>
          <p:nvPr/>
        </p:nvPicPr>
        <p:blipFill>
          <a:blip r:embed="rId46" cstate="print"/>
          <a:stretch>
            <a:fillRect/>
          </a:stretch>
        </p:blipFill>
        <p:spPr>
          <a:xfrm>
            <a:off x="452762" y="665385"/>
            <a:ext cx="3764675" cy="363660"/>
          </a:xfrm>
          <a:prstGeom prst="rect">
            <a:avLst/>
          </a:prstGeom>
        </p:spPr>
      </p:pic>
      <p:pic>
        <p:nvPicPr>
          <p:cNvPr id="49" name="object 49"/>
          <p:cNvPicPr/>
          <p:nvPr/>
        </p:nvPicPr>
        <p:blipFill>
          <a:blip r:embed="rId47" cstate="print"/>
          <a:stretch>
            <a:fillRect/>
          </a:stretch>
        </p:blipFill>
        <p:spPr>
          <a:xfrm>
            <a:off x="1740943" y="1303813"/>
            <a:ext cx="1021947" cy="467377"/>
          </a:xfrm>
          <a:prstGeom prst="rect">
            <a:avLst/>
          </a:prstGeom>
        </p:spPr>
      </p:pic>
      <p:pic>
        <p:nvPicPr>
          <p:cNvPr id="50" name="object 50"/>
          <p:cNvPicPr/>
          <p:nvPr/>
        </p:nvPicPr>
        <p:blipFill>
          <a:blip r:embed="rId48" cstate="print"/>
          <a:stretch>
            <a:fillRect/>
          </a:stretch>
        </p:blipFill>
        <p:spPr>
          <a:xfrm>
            <a:off x="8927380" y="291534"/>
            <a:ext cx="731982" cy="149295"/>
          </a:xfrm>
          <a:prstGeom prst="rect">
            <a:avLst/>
          </a:prstGeom>
        </p:spPr>
      </p:pic>
      <p:pic>
        <p:nvPicPr>
          <p:cNvPr id="51" name="object 51"/>
          <p:cNvPicPr/>
          <p:nvPr/>
        </p:nvPicPr>
        <p:blipFill>
          <a:blip r:embed="rId49" cstate="print"/>
          <a:stretch>
            <a:fillRect/>
          </a:stretch>
        </p:blipFill>
        <p:spPr>
          <a:xfrm>
            <a:off x="1740943" y="1860018"/>
            <a:ext cx="1021947" cy="400305"/>
          </a:xfrm>
          <a:prstGeom prst="rect">
            <a:avLst/>
          </a:prstGeom>
        </p:spPr>
      </p:pic>
      <p:pic>
        <p:nvPicPr>
          <p:cNvPr id="52" name="object 52"/>
          <p:cNvPicPr/>
          <p:nvPr/>
        </p:nvPicPr>
        <p:blipFill>
          <a:blip r:embed="rId50" cstate="print"/>
          <a:stretch>
            <a:fillRect/>
          </a:stretch>
        </p:blipFill>
        <p:spPr>
          <a:xfrm>
            <a:off x="1740943" y="2349153"/>
            <a:ext cx="1021947" cy="400305"/>
          </a:xfrm>
          <a:prstGeom prst="rect">
            <a:avLst/>
          </a:prstGeom>
        </p:spPr>
      </p:pic>
      <p:pic>
        <p:nvPicPr>
          <p:cNvPr id="53" name="object 53"/>
          <p:cNvPicPr/>
          <p:nvPr/>
        </p:nvPicPr>
        <p:blipFill>
          <a:blip r:embed="rId51" cstate="print"/>
          <a:stretch>
            <a:fillRect/>
          </a:stretch>
        </p:blipFill>
        <p:spPr>
          <a:xfrm>
            <a:off x="1740943" y="2838288"/>
            <a:ext cx="1021947" cy="466886"/>
          </a:xfrm>
          <a:prstGeom prst="rect">
            <a:avLst/>
          </a:prstGeom>
        </p:spPr>
      </p:pic>
      <p:pic>
        <p:nvPicPr>
          <p:cNvPr id="54" name="object 54"/>
          <p:cNvPicPr/>
          <p:nvPr/>
        </p:nvPicPr>
        <p:blipFill>
          <a:blip r:embed="rId52" cstate="print"/>
          <a:stretch>
            <a:fillRect/>
          </a:stretch>
        </p:blipFill>
        <p:spPr>
          <a:xfrm>
            <a:off x="1740943" y="3392858"/>
            <a:ext cx="1021947" cy="768546"/>
          </a:xfrm>
          <a:prstGeom prst="rect">
            <a:avLst/>
          </a:prstGeom>
        </p:spPr>
      </p:pic>
      <p:pic>
        <p:nvPicPr>
          <p:cNvPr id="55" name="object 55"/>
          <p:cNvPicPr/>
          <p:nvPr/>
        </p:nvPicPr>
        <p:blipFill>
          <a:blip r:embed="rId53" cstate="print"/>
          <a:stretch>
            <a:fillRect/>
          </a:stretch>
        </p:blipFill>
        <p:spPr>
          <a:xfrm>
            <a:off x="1740943" y="4250070"/>
            <a:ext cx="1021947" cy="363660"/>
          </a:xfrm>
          <a:prstGeom prst="rect">
            <a:avLst/>
          </a:prstGeom>
        </p:spPr>
      </p:pic>
      <p:pic>
        <p:nvPicPr>
          <p:cNvPr id="56" name="object 56"/>
          <p:cNvPicPr/>
          <p:nvPr/>
        </p:nvPicPr>
        <p:blipFill>
          <a:blip r:embed="rId54" cstate="print"/>
          <a:stretch>
            <a:fillRect/>
          </a:stretch>
        </p:blipFill>
        <p:spPr>
          <a:xfrm>
            <a:off x="1740943" y="4703215"/>
            <a:ext cx="1021947" cy="205960"/>
          </a:xfrm>
          <a:prstGeom prst="rect">
            <a:avLst/>
          </a:prstGeom>
        </p:spPr>
      </p:pic>
      <p:pic>
        <p:nvPicPr>
          <p:cNvPr id="57" name="object 57"/>
          <p:cNvPicPr/>
          <p:nvPr/>
        </p:nvPicPr>
        <p:blipFill>
          <a:blip r:embed="rId55" cstate="print"/>
          <a:stretch>
            <a:fillRect/>
          </a:stretch>
        </p:blipFill>
        <p:spPr>
          <a:xfrm>
            <a:off x="1740943" y="4997676"/>
            <a:ext cx="1021947" cy="322436"/>
          </a:xfrm>
          <a:prstGeom prst="rect">
            <a:avLst/>
          </a:prstGeom>
        </p:spPr>
      </p:pic>
      <p:grpSp>
        <p:nvGrpSpPr>
          <p:cNvPr id="58" name="object 58"/>
          <p:cNvGrpSpPr/>
          <p:nvPr/>
        </p:nvGrpSpPr>
        <p:grpSpPr>
          <a:xfrm>
            <a:off x="2764199" y="1456933"/>
            <a:ext cx="6858000" cy="3710143"/>
            <a:chOff x="2892469" y="2142231"/>
            <a:chExt cx="10083800" cy="5455285"/>
          </a:xfrm>
        </p:grpSpPr>
        <p:sp>
          <p:nvSpPr>
            <p:cNvPr id="59" name="object 59"/>
            <p:cNvSpPr/>
            <p:nvPr/>
          </p:nvSpPr>
          <p:spPr>
            <a:xfrm>
              <a:off x="7519218" y="2143433"/>
              <a:ext cx="596900" cy="358775"/>
            </a:xfrm>
            <a:custGeom>
              <a:avLst/>
              <a:gdLst/>
              <a:ahLst/>
              <a:cxnLst/>
              <a:rect l="l" t="t" r="r" b="b"/>
              <a:pathLst>
                <a:path w="596900" h="358775">
                  <a:moveTo>
                    <a:pt x="596534" y="0"/>
                  </a:moveTo>
                  <a:lnTo>
                    <a:pt x="596534" y="290810"/>
                  </a:lnTo>
                  <a:lnTo>
                    <a:pt x="594391" y="302423"/>
                  </a:lnTo>
                  <a:lnTo>
                    <a:pt x="588416" y="311556"/>
                  </a:lnTo>
                  <a:lnTo>
                    <a:pt x="579283" y="317532"/>
                  </a:lnTo>
                  <a:lnTo>
                    <a:pt x="567669" y="319675"/>
                  </a:lnTo>
                  <a:lnTo>
                    <a:pt x="28864" y="319675"/>
                  </a:lnTo>
                  <a:lnTo>
                    <a:pt x="17251" y="321817"/>
                  </a:lnTo>
                  <a:lnTo>
                    <a:pt x="8118" y="327793"/>
                  </a:lnTo>
                  <a:lnTo>
                    <a:pt x="2142" y="336926"/>
                  </a:lnTo>
                  <a:lnTo>
                    <a:pt x="0" y="348539"/>
                  </a:lnTo>
                  <a:lnTo>
                    <a:pt x="0" y="358161"/>
                  </a:lnTo>
                </a:path>
              </a:pathLst>
            </a:custGeom>
            <a:ln w="3175">
              <a:solidFill>
                <a:srgbClr val="46248F"/>
              </a:solidFill>
            </a:ln>
          </p:spPr>
          <p:txBody>
            <a:bodyPr wrap="square" lIns="0" tIns="0" rIns="0" bIns="0" rtlCol="0"/>
            <a:lstStyle/>
            <a:p>
              <a:endParaRPr/>
            </a:p>
          </p:txBody>
        </p:sp>
        <p:sp>
          <p:nvSpPr>
            <p:cNvPr id="60" name="object 60"/>
            <p:cNvSpPr/>
            <p:nvPr/>
          </p:nvSpPr>
          <p:spPr>
            <a:xfrm>
              <a:off x="7507186" y="2142235"/>
              <a:ext cx="611505" cy="395605"/>
            </a:xfrm>
            <a:custGeom>
              <a:avLst/>
              <a:gdLst/>
              <a:ahLst/>
              <a:cxnLst/>
              <a:rect l="l" t="t" r="r" b="b"/>
              <a:pathLst>
                <a:path w="611504" h="395605">
                  <a:moveTo>
                    <a:pt x="21640" y="361772"/>
                  </a:moveTo>
                  <a:lnTo>
                    <a:pt x="0" y="361772"/>
                  </a:lnTo>
                  <a:lnTo>
                    <a:pt x="12026" y="395439"/>
                  </a:lnTo>
                  <a:lnTo>
                    <a:pt x="21640" y="361772"/>
                  </a:lnTo>
                  <a:close/>
                </a:path>
                <a:path w="611504" h="395605">
                  <a:moveTo>
                    <a:pt x="610958" y="0"/>
                  </a:moveTo>
                  <a:lnTo>
                    <a:pt x="608558" y="0"/>
                  </a:lnTo>
                  <a:lnTo>
                    <a:pt x="608558" y="1206"/>
                  </a:lnTo>
                  <a:lnTo>
                    <a:pt x="610958" y="1206"/>
                  </a:lnTo>
                  <a:lnTo>
                    <a:pt x="610958" y="0"/>
                  </a:lnTo>
                  <a:close/>
                </a:path>
              </a:pathLst>
            </a:custGeom>
            <a:solidFill>
              <a:srgbClr val="46248F"/>
            </a:solidFill>
          </p:spPr>
          <p:txBody>
            <a:bodyPr wrap="square" lIns="0" tIns="0" rIns="0" bIns="0" rtlCol="0"/>
            <a:lstStyle/>
            <a:p>
              <a:endParaRPr/>
            </a:p>
          </p:txBody>
        </p:sp>
        <p:sp>
          <p:nvSpPr>
            <p:cNvPr id="61" name="object 61"/>
            <p:cNvSpPr/>
            <p:nvPr/>
          </p:nvSpPr>
          <p:spPr>
            <a:xfrm>
              <a:off x="7507190" y="2143433"/>
              <a:ext cx="2812415" cy="394335"/>
            </a:xfrm>
            <a:custGeom>
              <a:avLst/>
              <a:gdLst/>
              <a:ahLst/>
              <a:cxnLst/>
              <a:rect l="l" t="t" r="r" b="b"/>
              <a:pathLst>
                <a:path w="2812415" h="394335">
                  <a:moveTo>
                    <a:pt x="12026" y="394241"/>
                  </a:moveTo>
                  <a:lnTo>
                    <a:pt x="0" y="360566"/>
                  </a:lnTo>
                  <a:lnTo>
                    <a:pt x="21648" y="360566"/>
                  </a:lnTo>
                  <a:lnTo>
                    <a:pt x="12026" y="394241"/>
                  </a:lnTo>
                  <a:close/>
                </a:path>
                <a:path w="2812415" h="394335">
                  <a:moveTo>
                    <a:pt x="608561" y="0"/>
                  </a:moveTo>
                  <a:lnTo>
                    <a:pt x="608561" y="290810"/>
                  </a:lnTo>
                  <a:lnTo>
                    <a:pt x="611041" y="302423"/>
                  </a:lnTo>
                  <a:lnTo>
                    <a:pt x="617581" y="311556"/>
                  </a:lnTo>
                  <a:lnTo>
                    <a:pt x="626827" y="317532"/>
                  </a:lnTo>
                  <a:lnTo>
                    <a:pt x="637425" y="319675"/>
                  </a:lnTo>
                  <a:lnTo>
                    <a:pt x="2783024" y="319675"/>
                  </a:lnTo>
                  <a:lnTo>
                    <a:pt x="2794638" y="321817"/>
                  </a:lnTo>
                  <a:lnTo>
                    <a:pt x="2803771" y="327793"/>
                  </a:lnTo>
                  <a:lnTo>
                    <a:pt x="2809746" y="336926"/>
                  </a:lnTo>
                  <a:lnTo>
                    <a:pt x="2811889" y="348539"/>
                  </a:lnTo>
                  <a:lnTo>
                    <a:pt x="2811889" y="358161"/>
                  </a:lnTo>
                </a:path>
              </a:pathLst>
            </a:custGeom>
            <a:ln w="3175">
              <a:solidFill>
                <a:srgbClr val="46248F"/>
              </a:solidFill>
            </a:ln>
          </p:spPr>
          <p:txBody>
            <a:bodyPr wrap="square" lIns="0" tIns="0" rIns="0" bIns="0" rtlCol="0"/>
            <a:lstStyle/>
            <a:p>
              <a:endParaRPr/>
            </a:p>
          </p:txBody>
        </p:sp>
        <p:sp>
          <p:nvSpPr>
            <p:cNvPr id="62" name="object 62"/>
            <p:cNvSpPr/>
            <p:nvPr/>
          </p:nvSpPr>
          <p:spPr>
            <a:xfrm>
              <a:off x="8115744" y="2142235"/>
              <a:ext cx="2215515" cy="395605"/>
            </a:xfrm>
            <a:custGeom>
              <a:avLst/>
              <a:gdLst/>
              <a:ahLst/>
              <a:cxnLst/>
              <a:rect l="l" t="t" r="r" b="b"/>
              <a:pathLst>
                <a:path w="2215515" h="395605">
                  <a:moveTo>
                    <a:pt x="2400" y="0"/>
                  </a:moveTo>
                  <a:lnTo>
                    <a:pt x="0" y="0"/>
                  </a:lnTo>
                  <a:lnTo>
                    <a:pt x="0" y="1206"/>
                  </a:lnTo>
                  <a:lnTo>
                    <a:pt x="2400" y="1206"/>
                  </a:lnTo>
                  <a:lnTo>
                    <a:pt x="2400" y="0"/>
                  </a:lnTo>
                  <a:close/>
                </a:path>
                <a:path w="2215515" h="395605">
                  <a:moveTo>
                    <a:pt x="2215350" y="361772"/>
                  </a:moveTo>
                  <a:lnTo>
                    <a:pt x="2191296" y="361772"/>
                  </a:lnTo>
                  <a:lnTo>
                    <a:pt x="2203323" y="395439"/>
                  </a:lnTo>
                  <a:lnTo>
                    <a:pt x="2215350" y="361772"/>
                  </a:lnTo>
                  <a:close/>
                </a:path>
              </a:pathLst>
            </a:custGeom>
            <a:solidFill>
              <a:srgbClr val="46248F"/>
            </a:solidFill>
          </p:spPr>
          <p:txBody>
            <a:bodyPr wrap="square" lIns="0" tIns="0" rIns="0" bIns="0" rtlCol="0"/>
            <a:lstStyle/>
            <a:p>
              <a:endParaRPr/>
            </a:p>
          </p:txBody>
        </p:sp>
        <p:sp>
          <p:nvSpPr>
            <p:cNvPr id="63" name="object 63"/>
            <p:cNvSpPr/>
            <p:nvPr/>
          </p:nvSpPr>
          <p:spPr>
            <a:xfrm>
              <a:off x="8115752" y="2143433"/>
              <a:ext cx="4849495" cy="394335"/>
            </a:xfrm>
            <a:custGeom>
              <a:avLst/>
              <a:gdLst/>
              <a:ahLst/>
              <a:cxnLst/>
              <a:rect l="l" t="t" r="r" b="b"/>
              <a:pathLst>
                <a:path w="4849495" h="394335">
                  <a:moveTo>
                    <a:pt x="2203328" y="394241"/>
                  </a:moveTo>
                  <a:lnTo>
                    <a:pt x="2191301" y="360566"/>
                  </a:lnTo>
                  <a:lnTo>
                    <a:pt x="2215355" y="360566"/>
                  </a:lnTo>
                  <a:lnTo>
                    <a:pt x="2203328" y="394241"/>
                  </a:lnTo>
                  <a:close/>
                </a:path>
                <a:path w="4849495" h="394335">
                  <a:moveTo>
                    <a:pt x="0" y="0"/>
                  </a:moveTo>
                  <a:lnTo>
                    <a:pt x="0" y="290810"/>
                  </a:lnTo>
                  <a:lnTo>
                    <a:pt x="2480" y="302423"/>
                  </a:lnTo>
                  <a:lnTo>
                    <a:pt x="9020" y="311556"/>
                  </a:lnTo>
                  <a:lnTo>
                    <a:pt x="18265" y="317532"/>
                  </a:lnTo>
                  <a:lnTo>
                    <a:pt x="28864" y="319675"/>
                  </a:lnTo>
                  <a:lnTo>
                    <a:pt x="4820381" y="319675"/>
                  </a:lnTo>
                  <a:lnTo>
                    <a:pt x="4830980" y="321817"/>
                  </a:lnTo>
                  <a:lnTo>
                    <a:pt x="4840225" y="327793"/>
                  </a:lnTo>
                  <a:lnTo>
                    <a:pt x="4846765" y="336926"/>
                  </a:lnTo>
                  <a:lnTo>
                    <a:pt x="4849246" y="348539"/>
                  </a:lnTo>
                  <a:lnTo>
                    <a:pt x="4849246" y="358161"/>
                  </a:lnTo>
                </a:path>
              </a:pathLst>
            </a:custGeom>
            <a:ln w="3175">
              <a:solidFill>
                <a:srgbClr val="46248F"/>
              </a:solidFill>
            </a:ln>
          </p:spPr>
          <p:txBody>
            <a:bodyPr wrap="square" lIns="0" tIns="0" rIns="0" bIns="0" rtlCol="0"/>
            <a:lstStyle/>
            <a:p>
              <a:endParaRPr/>
            </a:p>
          </p:txBody>
        </p:sp>
        <p:sp>
          <p:nvSpPr>
            <p:cNvPr id="64" name="object 64"/>
            <p:cNvSpPr/>
            <p:nvPr/>
          </p:nvSpPr>
          <p:spPr>
            <a:xfrm>
              <a:off x="8115744" y="2142235"/>
              <a:ext cx="4859020" cy="395605"/>
            </a:xfrm>
            <a:custGeom>
              <a:avLst/>
              <a:gdLst/>
              <a:ahLst/>
              <a:cxnLst/>
              <a:rect l="l" t="t" r="r" b="b"/>
              <a:pathLst>
                <a:path w="4859020" h="395605">
                  <a:moveTo>
                    <a:pt x="2400" y="0"/>
                  </a:moveTo>
                  <a:lnTo>
                    <a:pt x="0" y="0"/>
                  </a:lnTo>
                  <a:lnTo>
                    <a:pt x="0" y="1206"/>
                  </a:lnTo>
                  <a:lnTo>
                    <a:pt x="2400" y="1206"/>
                  </a:lnTo>
                  <a:lnTo>
                    <a:pt x="2400" y="0"/>
                  </a:lnTo>
                  <a:close/>
                </a:path>
                <a:path w="4859020" h="395605">
                  <a:moveTo>
                    <a:pt x="4858867" y="361772"/>
                  </a:moveTo>
                  <a:lnTo>
                    <a:pt x="4837214" y="361772"/>
                  </a:lnTo>
                  <a:lnTo>
                    <a:pt x="4849241" y="395439"/>
                  </a:lnTo>
                  <a:lnTo>
                    <a:pt x="4858867" y="361772"/>
                  </a:lnTo>
                  <a:close/>
                </a:path>
              </a:pathLst>
            </a:custGeom>
            <a:solidFill>
              <a:srgbClr val="46248F"/>
            </a:solidFill>
          </p:spPr>
          <p:txBody>
            <a:bodyPr wrap="square" lIns="0" tIns="0" rIns="0" bIns="0" rtlCol="0"/>
            <a:lstStyle/>
            <a:p>
              <a:endParaRPr/>
            </a:p>
          </p:txBody>
        </p:sp>
        <p:sp>
          <p:nvSpPr>
            <p:cNvPr id="65" name="object 65"/>
            <p:cNvSpPr/>
            <p:nvPr/>
          </p:nvSpPr>
          <p:spPr>
            <a:xfrm>
              <a:off x="4587059" y="2143433"/>
              <a:ext cx="8387715" cy="394335"/>
            </a:xfrm>
            <a:custGeom>
              <a:avLst/>
              <a:gdLst/>
              <a:ahLst/>
              <a:cxnLst/>
              <a:rect l="l" t="t" r="r" b="b"/>
              <a:pathLst>
                <a:path w="8387715" h="394335">
                  <a:moveTo>
                    <a:pt x="8377938" y="394241"/>
                  </a:moveTo>
                  <a:lnTo>
                    <a:pt x="8365911" y="360566"/>
                  </a:lnTo>
                  <a:lnTo>
                    <a:pt x="8387560" y="360566"/>
                  </a:lnTo>
                  <a:lnTo>
                    <a:pt x="8377938" y="394241"/>
                  </a:lnTo>
                  <a:close/>
                </a:path>
                <a:path w="8387715" h="394335">
                  <a:moveTo>
                    <a:pt x="3528692" y="0"/>
                  </a:moveTo>
                  <a:lnTo>
                    <a:pt x="3528692" y="290810"/>
                  </a:lnTo>
                  <a:lnTo>
                    <a:pt x="3526550" y="302423"/>
                  </a:lnTo>
                  <a:lnTo>
                    <a:pt x="3520574" y="311556"/>
                  </a:lnTo>
                  <a:lnTo>
                    <a:pt x="3511441" y="317532"/>
                  </a:lnTo>
                  <a:lnTo>
                    <a:pt x="3499827" y="319675"/>
                  </a:lnTo>
                  <a:lnTo>
                    <a:pt x="28864" y="319675"/>
                  </a:lnTo>
                  <a:lnTo>
                    <a:pt x="18265" y="321817"/>
                  </a:lnTo>
                  <a:lnTo>
                    <a:pt x="9020" y="327793"/>
                  </a:lnTo>
                  <a:lnTo>
                    <a:pt x="2480" y="336926"/>
                  </a:lnTo>
                  <a:lnTo>
                    <a:pt x="0" y="348539"/>
                  </a:lnTo>
                  <a:lnTo>
                    <a:pt x="0" y="358161"/>
                  </a:lnTo>
                </a:path>
              </a:pathLst>
            </a:custGeom>
            <a:ln w="3175">
              <a:solidFill>
                <a:srgbClr val="46248F"/>
              </a:solidFill>
            </a:ln>
          </p:spPr>
          <p:txBody>
            <a:bodyPr wrap="square" lIns="0" tIns="0" rIns="0" bIns="0" rtlCol="0"/>
            <a:lstStyle/>
            <a:p>
              <a:endParaRPr/>
            </a:p>
          </p:txBody>
        </p:sp>
        <p:sp>
          <p:nvSpPr>
            <p:cNvPr id="66" name="object 66"/>
            <p:cNvSpPr/>
            <p:nvPr/>
          </p:nvSpPr>
          <p:spPr>
            <a:xfrm>
              <a:off x="4577435" y="2142235"/>
              <a:ext cx="3540760" cy="395605"/>
            </a:xfrm>
            <a:custGeom>
              <a:avLst/>
              <a:gdLst/>
              <a:ahLst/>
              <a:cxnLst/>
              <a:rect l="l" t="t" r="r" b="b"/>
              <a:pathLst>
                <a:path w="3540759" h="395605">
                  <a:moveTo>
                    <a:pt x="21640" y="361772"/>
                  </a:moveTo>
                  <a:lnTo>
                    <a:pt x="0" y="361772"/>
                  </a:lnTo>
                  <a:lnTo>
                    <a:pt x="9613" y="395439"/>
                  </a:lnTo>
                  <a:lnTo>
                    <a:pt x="21640" y="361772"/>
                  </a:lnTo>
                  <a:close/>
                </a:path>
                <a:path w="3540759" h="395605">
                  <a:moveTo>
                    <a:pt x="3540709" y="0"/>
                  </a:moveTo>
                  <a:lnTo>
                    <a:pt x="3538309" y="0"/>
                  </a:lnTo>
                  <a:lnTo>
                    <a:pt x="3538309" y="1206"/>
                  </a:lnTo>
                  <a:lnTo>
                    <a:pt x="3540709" y="1206"/>
                  </a:lnTo>
                  <a:lnTo>
                    <a:pt x="3540709" y="0"/>
                  </a:lnTo>
                  <a:close/>
                </a:path>
              </a:pathLst>
            </a:custGeom>
            <a:solidFill>
              <a:srgbClr val="46248F"/>
            </a:solidFill>
          </p:spPr>
          <p:txBody>
            <a:bodyPr wrap="square" lIns="0" tIns="0" rIns="0" bIns="0" rtlCol="0"/>
            <a:lstStyle/>
            <a:p>
              <a:endParaRPr/>
            </a:p>
          </p:txBody>
        </p:sp>
        <p:sp>
          <p:nvSpPr>
            <p:cNvPr id="67" name="object 67"/>
            <p:cNvSpPr/>
            <p:nvPr/>
          </p:nvSpPr>
          <p:spPr>
            <a:xfrm>
              <a:off x="2929752" y="2143433"/>
              <a:ext cx="5186045" cy="394335"/>
            </a:xfrm>
            <a:custGeom>
              <a:avLst/>
              <a:gdLst/>
              <a:ahLst/>
              <a:cxnLst/>
              <a:rect l="l" t="t" r="r" b="b"/>
              <a:pathLst>
                <a:path w="5186045" h="394335">
                  <a:moveTo>
                    <a:pt x="1657306" y="394241"/>
                  </a:moveTo>
                  <a:lnTo>
                    <a:pt x="1647685" y="360566"/>
                  </a:lnTo>
                  <a:lnTo>
                    <a:pt x="1669333" y="360566"/>
                  </a:lnTo>
                  <a:lnTo>
                    <a:pt x="1657306" y="394241"/>
                  </a:lnTo>
                  <a:close/>
                </a:path>
                <a:path w="5186045" h="394335">
                  <a:moveTo>
                    <a:pt x="5185999" y="0"/>
                  </a:moveTo>
                  <a:lnTo>
                    <a:pt x="5185999" y="290810"/>
                  </a:lnTo>
                  <a:lnTo>
                    <a:pt x="5183857" y="302423"/>
                  </a:lnTo>
                  <a:lnTo>
                    <a:pt x="5177881" y="311556"/>
                  </a:lnTo>
                  <a:lnTo>
                    <a:pt x="5168748" y="317532"/>
                  </a:lnTo>
                  <a:lnTo>
                    <a:pt x="5157134" y="319675"/>
                  </a:lnTo>
                  <a:lnTo>
                    <a:pt x="76972" y="319675"/>
                  </a:lnTo>
                  <a:lnTo>
                    <a:pt x="66373" y="317532"/>
                  </a:lnTo>
                  <a:lnTo>
                    <a:pt x="57127" y="311556"/>
                  </a:lnTo>
                  <a:lnTo>
                    <a:pt x="50588" y="302423"/>
                  </a:lnTo>
                  <a:lnTo>
                    <a:pt x="48107" y="290810"/>
                  </a:lnTo>
                  <a:lnTo>
                    <a:pt x="48107" y="146006"/>
                  </a:lnTo>
                  <a:lnTo>
                    <a:pt x="45965" y="134799"/>
                  </a:lnTo>
                  <a:lnTo>
                    <a:pt x="39989" y="125620"/>
                  </a:lnTo>
                  <a:lnTo>
                    <a:pt x="30856" y="119419"/>
                  </a:lnTo>
                  <a:lnTo>
                    <a:pt x="19243" y="117142"/>
                  </a:lnTo>
                  <a:lnTo>
                    <a:pt x="0" y="117142"/>
                  </a:lnTo>
                </a:path>
              </a:pathLst>
            </a:custGeom>
            <a:ln w="3175">
              <a:solidFill>
                <a:srgbClr val="46248F"/>
              </a:solidFill>
            </a:ln>
          </p:spPr>
          <p:txBody>
            <a:bodyPr wrap="square" lIns="0" tIns="0" rIns="0" bIns="0" rtlCol="0"/>
            <a:lstStyle/>
            <a:p>
              <a:endParaRPr/>
            </a:p>
          </p:txBody>
        </p:sp>
        <p:sp>
          <p:nvSpPr>
            <p:cNvPr id="68" name="object 68"/>
            <p:cNvSpPr/>
            <p:nvPr/>
          </p:nvSpPr>
          <p:spPr>
            <a:xfrm>
              <a:off x="2893669" y="2142235"/>
              <a:ext cx="5224780" cy="130175"/>
            </a:xfrm>
            <a:custGeom>
              <a:avLst/>
              <a:gdLst/>
              <a:ahLst/>
              <a:cxnLst/>
              <a:rect l="l" t="t" r="r" b="b"/>
              <a:pathLst>
                <a:path w="5224780" h="130175">
                  <a:moveTo>
                    <a:pt x="33667" y="107276"/>
                  </a:moveTo>
                  <a:lnTo>
                    <a:pt x="0" y="118351"/>
                  </a:lnTo>
                  <a:lnTo>
                    <a:pt x="33667" y="129654"/>
                  </a:lnTo>
                  <a:lnTo>
                    <a:pt x="33667" y="107276"/>
                  </a:lnTo>
                  <a:close/>
                </a:path>
                <a:path w="5224780" h="130175">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69" name="object 69"/>
            <p:cNvSpPr/>
            <p:nvPr/>
          </p:nvSpPr>
          <p:spPr>
            <a:xfrm>
              <a:off x="2893672" y="2143433"/>
              <a:ext cx="5222240" cy="885190"/>
            </a:xfrm>
            <a:custGeom>
              <a:avLst/>
              <a:gdLst/>
              <a:ahLst/>
              <a:cxnLst/>
              <a:rect l="l" t="t" r="r" b="b"/>
              <a:pathLst>
                <a:path w="5222240" h="885189">
                  <a:moveTo>
                    <a:pt x="0" y="117142"/>
                  </a:moveTo>
                  <a:lnTo>
                    <a:pt x="33675" y="106077"/>
                  </a:lnTo>
                  <a:lnTo>
                    <a:pt x="33675" y="128447"/>
                  </a:lnTo>
                  <a:lnTo>
                    <a:pt x="0" y="117142"/>
                  </a:lnTo>
                  <a:close/>
                </a:path>
                <a:path w="5222240" h="885189">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856074"/>
                  </a:lnTo>
                  <a:lnTo>
                    <a:pt x="82046" y="867688"/>
                  </a:lnTo>
                  <a:lnTo>
                    <a:pt x="76070" y="876821"/>
                  </a:lnTo>
                  <a:lnTo>
                    <a:pt x="66937" y="882797"/>
                  </a:lnTo>
                  <a:lnTo>
                    <a:pt x="55323" y="884939"/>
                  </a:lnTo>
                  <a:lnTo>
                    <a:pt x="36080" y="884939"/>
                  </a:lnTo>
                </a:path>
              </a:pathLst>
            </a:custGeom>
            <a:ln w="3175">
              <a:solidFill>
                <a:srgbClr val="46248F"/>
              </a:solidFill>
            </a:ln>
          </p:spPr>
          <p:txBody>
            <a:bodyPr wrap="square" lIns="0" tIns="0" rIns="0" bIns="0" rtlCol="0"/>
            <a:lstStyle/>
            <a:p>
              <a:endParaRPr/>
            </a:p>
          </p:txBody>
        </p:sp>
        <p:sp>
          <p:nvSpPr>
            <p:cNvPr id="70" name="object 70"/>
            <p:cNvSpPr/>
            <p:nvPr/>
          </p:nvSpPr>
          <p:spPr>
            <a:xfrm>
              <a:off x="2893669" y="2142235"/>
              <a:ext cx="5224780" cy="898525"/>
            </a:xfrm>
            <a:custGeom>
              <a:avLst/>
              <a:gdLst/>
              <a:ahLst/>
              <a:cxnLst/>
              <a:rect l="l" t="t" r="r" b="b"/>
              <a:pathLst>
                <a:path w="5224780" h="898525">
                  <a:moveTo>
                    <a:pt x="33667" y="874115"/>
                  </a:moveTo>
                  <a:lnTo>
                    <a:pt x="0" y="886142"/>
                  </a:lnTo>
                  <a:lnTo>
                    <a:pt x="33667" y="898169"/>
                  </a:lnTo>
                  <a:lnTo>
                    <a:pt x="33667" y="874115"/>
                  </a:lnTo>
                  <a:close/>
                </a:path>
                <a:path w="5224780" h="898525">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71" name="object 71"/>
            <p:cNvSpPr/>
            <p:nvPr/>
          </p:nvSpPr>
          <p:spPr>
            <a:xfrm>
              <a:off x="2893672" y="2143433"/>
              <a:ext cx="5222240" cy="1604645"/>
            </a:xfrm>
            <a:custGeom>
              <a:avLst/>
              <a:gdLst/>
              <a:ahLst/>
              <a:cxnLst/>
              <a:rect l="l" t="t" r="r" b="b"/>
              <a:pathLst>
                <a:path w="5222240" h="1604645">
                  <a:moveTo>
                    <a:pt x="0" y="884939"/>
                  </a:moveTo>
                  <a:lnTo>
                    <a:pt x="33675" y="872912"/>
                  </a:lnTo>
                  <a:lnTo>
                    <a:pt x="33675" y="896966"/>
                  </a:lnTo>
                  <a:lnTo>
                    <a:pt x="0" y="884939"/>
                  </a:lnTo>
                  <a:close/>
                </a:path>
                <a:path w="5222240" h="1604645">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1575283"/>
                  </a:lnTo>
                  <a:lnTo>
                    <a:pt x="82046" y="1586896"/>
                  </a:lnTo>
                  <a:lnTo>
                    <a:pt x="76070" y="1596029"/>
                  </a:lnTo>
                  <a:lnTo>
                    <a:pt x="66937" y="1602005"/>
                  </a:lnTo>
                  <a:lnTo>
                    <a:pt x="55323" y="1604147"/>
                  </a:lnTo>
                  <a:lnTo>
                    <a:pt x="36080" y="1604147"/>
                  </a:lnTo>
                </a:path>
              </a:pathLst>
            </a:custGeom>
            <a:ln w="3175">
              <a:solidFill>
                <a:srgbClr val="46248F"/>
              </a:solidFill>
            </a:ln>
          </p:spPr>
          <p:txBody>
            <a:bodyPr wrap="square" lIns="0" tIns="0" rIns="0" bIns="0" rtlCol="0"/>
            <a:lstStyle/>
            <a:p>
              <a:endParaRPr/>
            </a:p>
          </p:txBody>
        </p:sp>
        <p:sp>
          <p:nvSpPr>
            <p:cNvPr id="72" name="object 72"/>
            <p:cNvSpPr/>
            <p:nvPr/>
          </p:nvSpPr>
          <p:spPr>
            <a:xfrm>
              <a:off x="2893669" y="2142235"/>
              <a:ext cx="5224780" cy="1617980"/>
            </a:xfrm>
            <a:custGeom>
              <a:avLst/>
              <a:gdLst/>
              <a:ahLst/>
              <a:cxnLst/>
              <a:rect l="l" t="t" r="r" b="b"/>
              <a:pathLst>
                <a:path w="5224780" h="1617979">
                  <a:moveTo>
                    <a:pt x="33667" y="1593329"/>
                  </a:moveTo>
                  <a:lnTo>
                    <a:pt x="0" y="1605356"/>
                  </a:lnTo>
                  <a:lnTo>
                    <a:pt x="33667" y="1617383"/>
                  </a:lnTo>
                  <a:lnTo>
                    <a:pt x="33667" y="1593329"/>
                  </a:lnTo>
                  <a:close/>
                </a:path>
                <a:path w="5224780" h="1617979">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73" name="object 73"/>
            <p:cNvSpPr/>
            <p:nvPr/>
          </p:nvSpPr>
          <p:spPr>
            <a:xfrm>
              <a:off x="2893672" y="2143433"/>
              <a:ext cx="5222240" cy="2371725"/>
            </a:xfrm>
            <a:custGeom>
              <a:avLst/>
              <a:gdLst/>
              <a:ahLst/>
              <a:cxnLst/>
              <a:rect l="l" t="t" r="r" b="b"/>
              <a:pathLst>
                <a:path w="5222240" h="2371725">
                  <a:moveTo>
                    <a:pt x="0" y="1604147"/>
                  </a:moveTo>
                  <a:lnTo>
                    <a:pt x="33675" y="1592121"/>
                  </a:lnTo>
                  <a:lnTo>
                    <a:pt x="33675" y="1616174"/>
                  </a:lnTo>
                  <a:lnTo>
                    <a:pt x="0" y="1604147"/>
                  </a:lnTo>
                  <a:close/>
                </a:path>
                <a:path w="5222240" h="2371725">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2342599"/>
                  </a:lnTo>
                  <a:lnTo>
                    <a:pt x="82046" y="2354213"/>
                  </a:lnTo>
                  <a:lnTo>
                    <a:pt x="76070" y="2363346"/>
                  </a:lnTo>
                  <a:lnTo>
                    <a:pt x="66937" y="2369321"/>
                  </a:lnTo>
                  <a:lnTo>
                    <a:pt x="55323" y="2371464"/>
                  </a:lnTo>
                  <a:lnTo>
                    <a:pt x="36080" y="2371464"/>
                  </a:lnTo>
                </a:path>
              </a:pathLst>
            </a:custGeom>
            <a:ln w="3175">
              <a:solidFill>
                <a:srgbClr val="46248F"/>
              </a:solidFill>
            </a:ln>
          </p:spPr>
          <p:txBody>
            <a:bodyPr wrap="square" lIns="0" tIns="0" rIns="0" bIns="0" rtlCol="0"/>
            <a:lstStyle/>
            <a:p>
              <a:endParaRPr/>
            </a:p>
          </p:txBody>
        </p:sp>
        <p:sp>
          <p:nvSpPr>
            <p:cNvPr id="74" name="object 74"/>
            <p:cNvSpPr/>
            <p:nvPr/>
          </p:nvSpPr>
          <p:spPr>
            <a:xfrm>
              <a:off x="2893669" y="2142235"/>
              <a:ext cx="5224780" cy="2385060"/>
            </a:xfrm>
            <a:custGeom>
              <a:avLst/>
              <a:gdLst/>
              <a:ahLst/>
              <a:cxnLst/>
              <a:rect l="l" t="t" r="r" b="b"/>
              <a:pathLst>
                <a:path w="5224780" h="2385060">
                  <a:moveTo>
                    <a:pt x="33667" y="2363051"/>
                  </a:moveTo>
                  <a:lnTo>
                    <a:pt x="0" y="2372664"/>
                  </a:lnTo>
                  <a:lnTo>
                    <a:pt x="33667" y="2384691"/>
                  </a:lnTo>
                  <a:lnTo>
                    <a:pt x="33667" y="2363051"/>
                  </a:lnTo>
                  <a:close/>
                </a:path>
                <a:path w="5224780" h="2385060">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75" name="object 75"/>
            <p:cNvSpPr/>
            <p:nvPr/>
          </p:nvSpPr>
          <p:spPr>
            <a:xfrm>
              <a:off x="2893672" y="2143433"/>
              <a:ext cx="5222240" cy="3410585"/>
            </a:xfrm>
            <a:custGeom>
              <a:avLst/>
              <a:gdLst/>
              <a:ahLst/>
              <a:cxnLst/>
              <a:rect l="l" t="t" r="r" b="b"/>
              <a:pathLst>
                <a:path w="5222240" h="3410585">
                  <a:moveTo>
                    <a:pt x="0" y="2371464"/>
                  </a:moveTo>
                  <a:lnTo>
                    <a:pt x="33675" y="2361842"/>
                  </a:lnTo>
                  <a:lnTo>
                    <a:pt x="33675" y="2383491"/>
                  </a:lnTo>
                  <a:lnTo>
                    <a:pt x="0" y="2371464"/>
                  </a:lnTo>
                  <a:close/>
                </a:path>
                <a:path w="5222240" h="3410585">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3381723"/>
                  </a:lnTo>
                  <a:lnTo>
                    <a:pt x="82046" y="3393337"/>
                  </a:lnTo>
                  <a:lnTo>
                    <a:pt x="76070" y="3402470"/>
                  </a:lnTo>
                  <a:lnTo>
                    <a:pt x="66937" y="3408446"/>
                  </a:lnTo>
                  <a:lnTo>
                    <a:pt x="55323" y="3410588"/>
                  </a:lnTo>
                  <a:lnTo>
                    <a:pt x="36080" y="3410588"/>
                  </a:lnTo>
                </a:path>
              </a:pathLst>
            </a:custGeom>
            <a:ln w="3175">
              <a:solidFill>
                <a:srgbClr val="46248F"/>
              </a:solidFill>
            </a:ln>
          </p:spPr>
          <p:txBody>
            <a:bodyPr wrap="square" lIns="0" tIns="0" rIns="0" bIns="0" rtlCol="0"/>
            <a:lstStyle/>
            <a:p>
              <a:endParaRPr/>
            </a:p>
          </p:txBody>
        </p:sp>
        <p:sp>
          <p:nvSpPr>
            <p:cNvPr id="76" name="object 76"/>
            <p:cNvSpPr/>
            <p:nvPr/>
          </p:nvSpPr>
          <p:spPr>
            <a:xfrm>
              <a:off x="2893669" y="2142235"/>
              <a:ext cx="5224780" cy="3423920"/>
            </a:xfrm>
            <a:custGeom>
              <a:avLst/>
              <a:gdLst/>
              <a:ahLst/>
              <a:cxnLst/>
              <a:rect l="l" t="t" r="r" b="b"/>
              <a:pathLst>
                <a:path w="5224780" h="3423920">
                  <a:moveTo>
                    <a:pt x="33667" y="3402165"/>
                  </a:moveTo>
                  <a:lnTo>
                    <a:pt x="0" y="3411791"/>
                  </a:lnTo>
                  <a:lnTo>
                    <a:pt x="33667" y="3423818"/>
                  </a:lnTo>
                  <a:lnTo>
                    <a:pt x="33667" y="3402165"/>
                  </a:lnTo>
                  <a:close/>
                </a:path>
                <a:path w="5224780" h="3423920">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77" name="object 77"/>
            <p:cNvSpPr/>
            <p:nvPr/>
          </p:nvSpPr>
          <p:spPr>
            <a:xfrm>
              <a:off x="2893672" y="2143433"/>
              <a:ext cx="5222240" cy="4375150"/>
            </a:xfrm>
            <a:custGeom>
              <a:avLst/>
              <a:gdLst/>
              <a:ahLst/>
              <a:cxnLst/>
              <a:rect l="l" t="t" r="r" b="b"/>
              <a:pathLst>
                <a:path w="5222240" h="4375150">
                  <a:moveTo>
                    <a:pt x="0" y="3410588"/>
                  </a:moveTo>
                  <a:lnTo>
                    <a:pt x="33675" y="3400966"/>
                  </a:lnTo>
                  <a:lnTo>
                    <a:pt x="33675" y="3422615"/>
                  </a:lnTo>
                  <a:lnTo>
                    <a:pt x="0" y="3410588"/>
                  </a:lnTo>
                  <a:close/>
                </a:path>
                <a:path w="5222240" h="4375150">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4346281"/>
                  </a:lnTo>
                  <a:lnTo>
                    <a:pt x="82046" y="4356879"/>
                  </a:lnTo>
                  <a:lnTo>
                    <a:pt x="76070" y="4366125"/>
                  </a:lnTo>
                  <a:lnTo>
                    <a:pt x="66937" y="4372665"/>
                  </a:lnTo>
                  <a:lnTo>
                    <a:pt x="55323" y="4375145"/>
                  </a:lnTo>
                  <a:lnTo>
                    <a:pt x="36080" y="4375145"/>
                  </a:lnTo>
                </a:path>
              </a:pathLst>
            </a:custGeom>
            <a:ln w="3175">
              <a:solidFill>
                <a:srgbClr val="46248F"/>
              </a:solidFill>
            </a:ln>
          </p:spPr>
          <p:txBody>
            <a:bodyPr wrap="square" lIns="0" tIns="0" rIns="0" bIns="0" rtlCol="0"/>
            <a:lstStyle/>
            <a:p>
              <a:endParaRPr/>
            </a:p>
          </p:txBody>
        </p:sp>
        <p:sp>
          <p:nvSpPr>
            <p:cNvPr id="78" name="object 78"/>
            <p:cNvSpPr/>
            <p:nvPr/>
          </p:nvSpPr>
          <p:spPr>
            <a:xfrm>
              <a:off x="2893669" y="2142235"/>
              <a:ext cx="5224780" cy="4386580"/>
            </a:xfrm>
            <a:custGeom>
              <a:avLst/>
              <a:gdLst/>
              <a:ahLst/>
              <a:cxnLst/>
              <a:rect l="l" t="t" r="r" b="b"/>
              <a:pathLst>
                <a:path w="5224780" h="4386580">
                  <a:moveTo>
                    <a:pt x="33667" y="4364317"/>
                  </a:moveTo>
                  <a:lnTo>
                    <a:pt x="0" y="4376344"/>
                  </a:lnTo>
                  <a:lnTo>
                    <a:pt x="33667" y="4385970"/>
                  </a:lnTo>
                  <a:lnTo>
                    <a:pt x="33667" y="4364317"/>
                  </a:lnTo>
                  <a:close/>
                </a:path>
                <a:path w="5224780" h="4386580">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79" name="object 79"/>
            <p:cNvSpPr/>
            <p:nvPr/>
          </p:nvSpPr>
          <p:spPr>
            <a:xfrm>
              <a:off x="2893672" y="2143433"/>
              <a:ext cx="5222240" cy="4923790"/>
            </a:xfrm>
            <a:custGeom>
              <a:avLst/>
              <a:gdLst/>
              <a:ahLst/>
              <a:cxnLst/>
              <a:rect l="l" t="t" r="r" b="b"/>
              <a:pathLst>
                <a:path w="5222240" h="4923790">
                  <a:moveTo>
                    <a:pt x="0" y="4375145"/>
                  </a:moveTo>
                  <a:lnTo>
                    <a:pt x="33675" y="4363118"/>
                  </a:lnTo>
                  <a:lnTo>
                    <a:pt x="33675" y="4384767"/>
                  </a:lnTo>
                  <a:lnTo>
                    <a:pt x="0" y="4375145"/>
                  </a:lnTo>
                  <a:close/>
                </a:path>
                <a:path w="5222240" h="4923790">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4894707"/>
                  </a:lnTo>
                  <a:lnTo>
                    <a:pt x="82046" y="4906321"/>
                  </a:lnTo>
                  <a:lnTo>
                    <a:pt x="76070" y="4915454"/>
                  </a:lnTo>
                  <a:lnTo>
                    <a:pt x="66937" y="4921430"/>
                  </a:lnTo>
                  <a:lnTo>
                    <a:pt x="55323" y="4923572"/>
                  </a:lnTo>
                  <a:lnTo>
                    <a:pt x="36080" y="4923572"/>
                  </a:lnTo>
                </a:path>
              </a:pathLst>
            </a:custGeom>
            <a:ln w="3175">
              <a:solidFill>
                <a:srgbClr val="46248F"/>
              </a:solidFill>
            </a:ln>
          </p:spPr>
          <p:txBody>
            <a:bodyPr wrap="square" lIns="0" tIns="0" rIns="0" bIns="0" rtlCol="0"/>
            <a:lstStyle/>
            <a:p>
              <a:endParaRPr/>
            </a:p>
          </p:txBody>
        </p:sp>
        <p:sp>
          <p:nvSpPr>
            <p:cNvPr id="80" name="object 80"/>
            <p:cNvSpPr/>
            <p:nvPr/>
          </p:nvSpPr>
          <p:spPr>
            <a:xfrm>
              <a:off x="2893669" y="2142235"/>
              <a:ext cx="5224780" cy="4937125"/>
            </a:xfrm>
            <a:custGeom>
              <a:avLst/>
              <a:gdLst/>
              <a:ahLst/>
              <a:cxnLst/>
              <a:rect l="l" t="t" r="r" b="b"/>
              <a:pathLst>
                <a:path w="5224780" h="4937125">
                  <a:moveTo>
                    <a:pt x="33667" y="4912753"/>
                  </a:moveTo>
                  <a:lnTo>
                    <a:pt x="0" y="4924780"/>
                  </a:lnTo>
                  <a:lnTo>
                    <a:pt x="33667" y="4936807"/>
                  </a:lnTo>
                  <a:lnTo>
                    <a:pt x="33667" y="4912753"/>
                  </a:lnTo>
                  <a:close/>
                </a:path>
                <a:path w="5224780" h="4937125">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81" name="object 81"/>
            <p:cNvSpPr/>
            <p:nvPr/>
          </p:nvSpPr>
          <p:spPr>
            <a:xfrm>
              <a:off x="2893672" y="2143433"/>
              <a:ext cx="5222240" cy="5443220"/>
            </a:xfrm>
            <a:custGeom>
              <a:avLst/>
              <a:gdLst/>
              <a:ahLst/>
              <a:cxnLst/>
              <a:rect l="l" t="t" r="r" b="b"/>
              <a:pathLst>
                <a:path w="5222240" h="5443220">
                  <a:moveTo>
                    <a:pt x="0" y="4923572"/>
                  </a:moveTo>
                  <a:lnTo>
                    <a:pt x="33675" y="4911545"/>
                  </a:lnTo>
                  <a:lnTo>
                    <a:pt x="33675" y="4935599"/>
                  </a:lnTo>
                  <a:lnTo>
                    <a:pt x="0" y="4923572"/>
                  </a:lnTo>
                  <a:close/>
                </a:path>
                <a:path w="5222240" h="5443220">
                  <a:moveTo>
                    <a:pt x="5222080" y="0"/>
                  </a:moveTo>
                  <a:lnTo>
                    <a:pt x="5222080" y="290810"/>
                  </a:lnTo>
                  <a:lnTo>
                    <a:pt x="5219937" y="302423"/>
                  </a:lnTo>
                  <a:lnTo>
                    <a:pt x="5213961" y="311556"/>
                  </a:lnTo>
                  <a:lnTo>
                    <a:pt x="5204828" y="317532"/>
                  </a:lnTo>
                  <a:lnTo>
                    <a:pt x="5193215" y="319675"/>
                  </a:lnTo>
                  <a:lnTo>
                    <a:pt x="113052" y="319675"/>
                  </a:lnTo>
                  <a:lnTo>
                    <a:pt x="102454" y="321817"/>
                  </a:lnTo>
                  <a:lnTo>
                    <a:pt x="93208" y="327793"/>
                  </a:lnTo>
                  <a:lnTo>
                    <a:pt x="86668" y="336926"/>
                  </a:lnTo>
                  <a:lnTo>
                    <a:pt x="84188" y="348539"/>
                  </a:lnTo>
                  <a:lnTo>
                    <a:pt x="84188" y="5414269"/>
                  </a:lnTo>
                  <a:lnTo>
                    <a:pt x="82046" y="5424868"/>
                  </a:lnTo>
                  <a:lnTo>
                    <a:pt x="76070" y="5434114"/>
                  </a:lnTo>
                  <a:lnTo>
                    <a:pt x="66937" y="5440653"/>
                  </a:lnTo>
                  <a:lnTo>
                    <a:pt x="55323" y="5443134"/>
                  </a:lnTo>
                  <a:lnTo>
                    <a:pt x="36080" y="5443134"/>
                  </a:lnTo>
                </a:path>
              </a:pathLst>
            </a:custGeom>
            <a:ln w="3175">
              <a:solidFill>
                <a:srgbClr val="46248F"/>
              </a:solidFill>
            </a:ln>
          </p:spPr>
          <p:txBody>
            <a:bodyPr wrap="square" lIns="0" tIns="0" rIns="0" bIns="0" rtlCol="0"/>
            <a:lstStyle/>
            <a:p>
              <a:endParaRPr/>
            </a:p>
          </p:txBody>
        </p:sp>
        <p:sp>
          <p:nvSpPr>
            <p:cNvPr id="82" name="object 82"/>
            <p:cNvSpPr/>
            <p:nvPr/>
          </p:nvSpPr>
          <p:spPr>
            <a:xfrm>
              <a:off x="2893669" y="2142235"/>
              <a:ext cx="5224780" cy="5454015"/>
            </a:xfrm>
            <a:custGeom>
              <a:avLst/>
              <a:gdLst/>
              <a:ahLst/>
              <a:cxnLst/>
              <a:rect l="l" t="t" r="r" b="b"/>
              <a:pathLst>
                <a:path w="5224780" h="5454015">
                  <a:moveTo>
                    <a:pt x="33667" y="5432310"/>
                  </a:moveTo>
                  <a:lnTo>
                    <a:pt x="0" y="5444337"/>
                  </a:lnTo>
                  <a:lnTo>
                    <a:pt x="33667" y="5453964"/>
                  </a:lnTo>
                  <a:lnTo>
                    <a:pt x="33667" y="5432310"/>
                  </a:lnTo>
                  <a:close/>
                </a:path>
                <a:path w="5224780" h="5454015">
                  <a:moveTo>
                    <a:pt x="5224475" y="0"/>
                  </a:moveTo>
                  <a:lnTo>
                    <a:pt x="5222075" y="0"/>
                  </a:lnTo>
                  <a:lnTo>
                    <a:pt x="5222075" y="1206"/>
                  </a:lnTo>
                  <a:lnTo>
                    <a:pt x="5224475" y="1206"/>
                  </a:lnTo>
                  <a:lnTo>
                    <a:pt x="5224475" y="0"/>
                  </a:lnTo>
                  <a:close/>
                </a:path>
              </a:pathLst>
            </a:custGeom>
            <a:solidFill>
              <a:srgbClr val="46248F"/>
            </a:solidFill>
          </p:spPr>
          <p:txBody>
            <a:bodyPr wrap="square" lIns="0" tIns="0" rIns="0" bIns="0" rtlCol="0"/>
            <a:lstStyle/>
            <a:p>
              <a:endParaRPr/>
            </a:p>
          </p:txBody>
        </p:sp>
        <p:sp>
          <p:nvSpPr>
            <p:cNvPr id="83" name="object 83"/>
            <p:cNvSpPr/>
            <p:nvPr/>
          </p:nvSpPr>
          <p:spPr>
            <a:xfrm>
              <a:off x="2893672" y="2143433"/>
              <a:ext cx="8820785" cy="5453380"/>
            </a:xfrm>
            <a:custGeom>
              <a:avLst/>
              <a:gdLst/>
              <a:ahLst/>
              <a:cxnLst/>
              <a:rect l="l" t="t" r="r" b="b"/>
              <a:pathLst>
                <a:path w="8820785" h="5453380">
                  <a:moveTo>
                    <a:pt x="0" y="5443134"/>
                  </a:moveTo>
                  <a:lnTo>
                    <a:pt x="33675" y="5431107"/>
                  </a:lnTo>
                  <a:lnTo>
                    <a:pt x="33675" y="5452755"/>
                  </a:lnTo>
                  <a:lnTo>
                    <a:pt x="0" y="5443134"/>
                  </a:lnTo>
                  <a:close/>
                </a:path>
                <a:path w="8820785" h="5453380">
                  <a:moveTo>
                    <a:pt x="5222080" y="0"/>
                  </a:moveTo>
                  <a:lnTo>
                    <a:pt x="5222080" y="293215"/>
                  </a:lnTo>
                  <a:lnTo>
                    <a:pt x="5224560" y="303814"/>
                  </a:lnTo>
                  <a:lnTo>
                    <a:pt x="5231100" y="313060"/>
                  </a:lnTo>
                  <a:lnTo>
                    <a:pt x="5240345" y="319599"/>
                  </a:lnTo>
                  <a:lnTo>
                    <a:pt x="5250944" y="322080"/>
                  </a:lnTo>
                  <a:lnTo>
                    <a:pt x="8791664" y="322080"/>
                  </a:lnTo>
                  <a:lnTo>
                    <a:pt x="8802262" y="324222"/>
                  </a:lnTo>
                  <a:lnTo>
                    <a:pt x="8811508" y="330198"/>
                  </a:lnTo>
                  <a:lnTo>
                    <a:pt x="8818048" y="339331"/>
                  </a:lnTo>
                  <a:lnTo>
                    <a:pt x="8820528" y="350944"/>
                  </a:lnTo>
                  <a:lnTo>
                    <a:pt x="8820528" y="4947626"/>
                  </a:lnTo>
                  <a:lnTo>
                    <a:pt x="8818048" y="4958224"/>
                  </a:lnTo>
                  <a:lnTo>
                    <a:pt x="8811508" y="4967470"/>
                  </a:lnTo>
                  <a:lnTo>
                    <a:pt x="8802262" y="4974010"/>
                  </a:lnTo>
                  <a:lnTo>
                    <a:pt x="8791664" y="4976490"/>
                  </a:lnTo>
                  <a:lnTo>
                    <a:pt x="8450100" y="4976490"/>
                  </a:lnTo>
                  <a:lnTo>
                    <a:pt x="8438486" y="4978633"/>
                  </a:lnTo>
                  <a:lnTo>
                    <a:pt x="8429353" y="4984608"/>
                  </a:lnTo>
                  <a:lnTo>
                    <a:pt x="8423377" y="4993741"/>
                  </a:lnTo>
                  <a:lnTo>
                    <a:pt x="8421235" y="5005355"/>
                  </a:lnTo>
                  <a:lnTo>
                    <a:pt x="8421235" y="5209812"/>
                  </a:lnTo>
                </a:path>
              </a:pathLst>
            </a:custGeom>
            <a:ln w="3175">
              <a:solidFill>
                <a:srgbClr val="46248F"/>
              </a:solidFill>
            </a:ln>
          </p:spPr>
          <p:txBody>
            <a:bodyPr wrap="square" lIns="0" tIns="0" rIns="0" bIns="0" rtlCol="0"/>
            <a:lstStyle/>
            <a:p>
              <a:endParaRPr/>
            </a:p>
          </p:txBody>
        </p:sp>
        <p:sp>
          <p:nvSpPr>
            <p:cNvPr id="84" name="object 84"/>
            <p:cNvSpPr/>
            <p:nvPr/>
          </p:nvSpPr>
          <p:spPr>
            <a:xfrm>
              <a:off x="8115744" y="2142235"/>
              <a:ext cx="3209290" cy="5247640"/>
            </a:xfrm>
            <a:custGeom>
              <a:avLst/>
              <a:gdLst/>
              <a:ahLst/>
              <a:cxnLst/>
              <a:rect l="l" t="t" r="r" b="b"/>
              <a:pathLst>
                <a:path w="3209290" h="5247640">
                  <a:moveTo>
                    <a:pt x="2400" y="0"/>
                  </a:moveTo>
                  <a:lnTo>
                    <a:pt x="0" y="0"/>
                  </a:lnTo>
                  <a:lnTo>
                    <a:pt x="0" y="1206"/>
                  </a:lnTo>
                  <a:lnTo>
                    <a:pt x="2400" y="1206"/>
                  </a:lnTo>
                  <a:lnTo>
                    <a:pt x="2400" y="0"/>
                  </a:lnTo>
                  <a:close/>
                </a:path>
                <a:path w="3209290" h="5247640">
                  <a:moveTo>
                    <a:pt x="3208782" y="5213426"/>
                  </a:moveTo>
                  <a:lnTo>
                    <a:pt x="3187128" y="5213426"/>
                  </a:lnTo>
                  <a:lnTo>
                    <a:pt x="3199155" y="5247094"/>
                  </a:lnTo>
                  <a:lnTo>
                    <a:pt x="3208782" y="5213426"/>
                  </a:lnTo>
                  <a:close/>
                </a:path>
              </a:pathLst>
            </a:custGeom>
            <a:solidFill>
              <a:srgbClr val="46248F"/>
            </a:solidFill>
          </p:spPr>
          <p:txBody>
            <a:bodyPr wrap="square" lIns="0" tIns="0" rIns="0" bIns="0" rtlCol="0"/>
            <a:lstStyle/>
            <a:p>
              <a:endParaRPr/>
            </a:p>
          </p:txBody>
        </p:sp>
        <p:sp>
          <p:nvSpPr>
            <p:cNvPr id="85" name="object 85"/>
            <p:cNvSpPr/>
            <p:nvPr/>
          </p:nvSpPr>
          <p:spPr>
            <a:xfrm>
              <a:off x="11302881" y="7355651"/>
              <a:ext cx="22225" cy="34290"/>
            </a:xfrm>
            <a:custGeom>
              <a:avLst/>
              <a:gdLst/>
              <a:ahLst/>
              <a:cxnLst/>
              <a:rect l="l" t="t" r="r" b="b"/>
              <a:pathLst>
                <a:path w="22225" h="34290">
                  <a:moveTo>
                    <a:pt x="12026" y="33675"/>
                  </a:moveTo>
                  <a:lnTo>
                    <a:pt x="0" y="0"/>
                  </a:lnTo>
                  <a:lnTo>
                    <a:pt x="21648" y="0"/>
                  </a:lnTo>
                  <a:lnTo>
                    <a:pt x="12026" y="33675"/>
                  </a:lnTo>
                  <a:close/>
                </a:path>
              </a:pathLst>
            </a:custGeom>
            <a:ln w="3175">
              <a:solidFill>
                <a:srgbClr val="46248F"/>
              </a:solidFill>
            </a:ln>
          </p:spPr>
          <p:txBody>
            <a:bodyPr wrap="square" lIns="0" tIns="0" rIns="0" bIns="0" rtlCol="0"/>
            <a:lstStyle/>
            <a:p>
              <a:endParaRPr/>
            </a:p>
          </p:txBody>
        </p:sp>
      </p:grpSp>
      <p:grpSp>
        <p:nvGrpSpPr>
          <p:cNvPr id="86" name="object 86"/>
          <p:cNvGrpSpPr/>
          <p:nvPr/>
        </p:nvGrpSpPr>
        <p:grpSpPr>
          <a:xfrm>
            <a:off x="3325313" y="5596416"/>
            <a:ext cx="16411" cy="68235"/>
            <a:chOff x="3717514" y="8228804"/>
            <a:chExt cx="24130" cy="100330"/>
          </a:xfrm>
        </p:grpSpPr>
        <p:sp>
          <p:nvSpPr>
            <p:cNvPr id="87" name="object 87"/>
            <p:cNvSpPr/>
            <p:nvPr/>
          </p:nvSpPr>
          <p:spPr>
            <a:xfrm>
              <a:off x="3728339" y="8231210"/>
              <a:ext cx="0" cy="62865"/>
            </a:xfrm>
            <a:custGeom>
              <a:avLst/>
              <a:gdLst/>
              <a:ahLst/>
              <a:cxnLst/>
              <a:rect l="l" t="t" r="r" b="b"/>
              <a:pathLst>
                <a:path h="62865">
                  <a:moveTo>
                    <a:pt x="0" y="0"/>
                  </a:moveTo>
                  <a:lnTo>
                    <a:pt x="0" y="62539"/>
                  </a:lnTo>
                </a:path>
              </a:pathLst>
            </a:custGeom>
            <a:ln w="3175">
              <a:solidFill>
                <a:srgbClr val="46248F"/>
              </a:solidFill>
            </a:ln>
          </p:spPr>
          <p:txBody>
            <a:bodyPr wrap="square" lIns="0" tIns="0" rIns="0" bIns="0" rtlCol="0"/>
            <a:lstStyle/>
            <a:p>
              <a:endParaRPr/>
            </a:p>
          </p:txBody>
        </p:sp>
        <p:sp>
          <p:nvSpPr>
            <p:cNvPr id="88" name="object 88"/>
            <p:cNvSpPr/>
            <p:nvPr/>
          </p:nvSpPr>
          <p:spPr>
            <a:xfrm>
              <a:off x="3718712" y="8228812"/>
              <a:ext cx="22225" cy="99060"/>
            </a:xfrm>
            <a:custGeom>
              <a:avLst/>
              <a:gdLst/>
              <a:ahLst/>
              <a:cxnLst/>
              <a:rect l="l" t="t" r="r" b="b"/>
              <a:pathLst>
                <a:path w="22225" h="99059">
                  <a:moveTo>
                    <a:pt x="12026" y="0"/>
                  </a:moveTo>
                  <a:lnTo>
                    <a:pt x="9613" y="0"/>
                  </a:lnTo>
                  <a:lnTo>
                    <a:pt x="9613" y="2400"/>
                  </a:lnTo>
                  <a:lnTo>
                    <a:pt x="12026" y="2400"/>
                  </a:lnTo>
                  <a:lnTo>
                    <a:pt x="12026" y="0"/>
                  </a:lnTo>
                  <a:close/>
                </a:path>
                <a:path w="22225" h="99059">
                  <a:moveTo>
                    <a:pt x="21640" y="64947"/>
                  </a:moveTo>
                  <a:lnTo>
                    <a:pt x="0" y="64947"/>
                  </a:lnTo>
                  <a:lnTo>
                    <a:pt x="9613" y="98615"/>
                  </a:lnTo>
                  <a:lnTo>
                    <a:pt x="21640" y="64947"/>
                  </a:lnTo>
                  <a:close/>
                </a:path>
              </a:pathLst>
            </a:custGeom>
            <a:solidFill>
              <a:srgbClr val="46248F"/>
            </a:solidFill>
          </p:spPr>
          <p:txBody>
            <a:bodyPr wrap="square" lIns="0" tIns="0" rIns="0" bIns="0" rtlCol="0"/>
            <a:lstStyle/>
            <a:p>
              <a:endParaRPr/>
            </a:p>
          </p:txBody>
        </p:sp>
        <p:sp>
          <p:nvSpPr>
            <p:cNvPr id="89" name="object 89"/>
            <p:cNvSpPr/>
            <p:nvPr/>
          </p:nvSpPr>
          <p:spPr>
            <a:xfrm>
              <a:off x="3718717" y="8293749"/>
              <a:ext cx="22225" cy="34290"/>
            </a:xfrm>
            <a:custGeom>
              <a:avLst/>
              <a:gdLst/>
              <a:ahLst/>
              <a:cxnLst/>
              <a:rect l="l" t="t" r="r" b="b"/>
              <a:pathLst>
                <a:path w="22225" h="34290">
                  <a:moveTo>
                    <a:pt x="9621" y="33675"/>
                  </a:moveTo>
                  <a:lnTo>
                    <a:pt x="0" y="0"/>
                  </a:lnTo>
                  <a:lnTo>
                    <a:pt x="21648" y="0"/>
                  </a:lnTo>
                  <a:lnTo>
                    <a:pt x="9621" y="33675"/>
                  </a:lnTo>
                  <a:close/>
                </a:path>
              </a:pathLst>
            </a:custGeom>
            <a:ln w="3175">
              <a:solidFill>
                <a:srgbClr val="46248F"/>
              </a:solidFill>
            </a:ln>
          </p:spPr>
          <p:txBody>
            <a:bodyPr wrap="square" lIns="0" tIns="0" rIns="0" bIns="0" rtlCol="0"/>
            <a:lstStyle/>
            <a:p>
              <a:endParaRPr/>
            </a:p>
          </p:txBody>
        </p:sp>
      </p:grpSp>
      <p:grpSp>
        <p:nvGrpSpPr>
          <p:cNvPr id="90" name="object 90"/>
          <p:cNvGrpSpPr/>
          <p:nvPr/>
        </p:nvGrpSpPr>
        <p:grpSpPr>
          <a:xfrm>
            <a:off x="3559247" y="2483297"/>
            <a:ext cx="63916" cy="3290804"/>
            <a:chOff x="4061484" y="3651366"/>
            <a:chExt cx="93980" cy="4838700"/>
          </a:xfrm>
        </p:grpSpPr>
        <p:sp>
          <p:nvSpPr>
            <p:cNvPr id="91" name="object 91"/>
            <p:cNvSpPr/>
            <p:nvPr/>
          </p:nvSpPr>
          <p:spPr>
            <a:xfrm>
              <a:off x="4098767" y="3653772"/>
              <a:ext cx="10160" cy="828040"/>
            </a:xfrm>
            <a:custGeom>
              <a:avLst/>
              <a:gdLst/>
              <a:ahLst/>
              <a:cxnLst/>
              <a:rect l="l" t="t" r="r" b="b"/>
              <a:pathLst>
                <a:path w="10160" h="828039">
                  <a:moveTo>
                    <a:pt x="9621" y="0"/>
                  </a:moveTo>
                  <a:lnTo>
                    <a:pt x="9621" y="817829"/>
                  </a:lnTo>
                  <a:lnTo>
                    <a:pt x="9621" y="822639"/>
                  </a:lnTo>
                  <a:lnTo>
                    <a:pt x="4810" y="827450"/>
                  </a:lnTo>
                  <a:lnTo>
                    <a:pt x="0" y="827450"/>
                  </a:lnTo>
                </a:path>
              </a:pathLst>
            </a:custGeom>
            <a:ln w="3175">
              <a:solidFill>
                <a:srgbClr val="46248F"/>
              </a:solidFill>
            </a:ln>
          </p:spPr>
          <p:txBody>
            <a:bodyPr wrap="square" lIns="0" tIns="0" rIns="0" bIns="0" rtlCol="0"/>
            <a:lstStyle/>
            <a:p>
              <a:endParaRPr/>
            </a:p>
          </p:txBody>
        </p:sp>
        <p:sp>
          <p:nvSpPr>
            <p:cNvPr id="92" name="object 92"/>
            <p:cNvSpPr/>
            <p:nvPr/>
          </p:nvSpPr>
          <p:spPr>
            <a:xfrm>
              <a:off x="4062679" y="3651376"/>
              <a:ext cx="48260" cy="842010"/>
            </a:xfrm>
            <a:custGeom>
              <a:avLst/>
              <a:gdLst/>
              <a:ahLst/>
              <a:cxnLst/>
              <a:rect l="l" t="t" r="r" b="b"/>
              <a:pathLst>
                <a:path w="48260" h="842010">
                  <a:moveTo>
                    <a:pt x="33680" y="820229"/>
                  </a:moveTo>
                  <a:lnTo>
                    <a:pt x="0" y="829856"/>
                  </a:lnTo>
                  <a:lnTo>
                    <a:pt x="33680" y="841883"/>
                  </a:lnTo>
                  <a:lnTo>
                    <a:pt x="33680" y="820229"/>
                  </a:lnTo>
                  <a:close/>
                </a:path>
                <a:path w="48260" h="842010">
                  <a:moveTo>
                    <a:pt x="48107" y="0"/>
                  </a:moveTo>
                  <a:lnTo>
                    <a:pt x="45707" y="0"/>
                  </a:lnTo>
                  <a:lnTo>
                    <a:pt x="45707" y="2400"/>
                  </a:lnTo>
                  <a:lnTo>
                    <a:pt x="48107" y="2400"/>
                  </a:lnTo>
                  <a:lnTo>
                    <a:pt x="48107" y="0"/>
                  </a:lnTo>
                  <a:close/>
                </a:path>
              </a:pathLst>
            </a:custGeom>
            <a:solidFill>
              <a:srgbClr val="46248F"/>
            </a:solidFill>
          </p:spPr>
          <p:txBody>
            <a:bodyPr wrap="square" lIns="0" tIns="0" rIns="0" bIns="0" rtlCol="0"/>
            <a:lstStyle/>
            <a:p>
              <a:endParaRPr/>
            </a:p>
          </p:txBody>
        </p:sp>
        <p:sp>
          <p:nvSpPr>
            <p:cNvPr id="93" name="object 93"/>
            <p:cNvSpPr/>
            <p:nvPr/>
          </p:nvSpPr>
          <p:spPr>
            <a:xfrm>
              <a:off x="4062686" y="3653772"/>
              <a:ext cx="45720" cy="3444875"/>
            </a:xfrm>
            <a:custGeom>
              <a:avLst/>
              <a:gdLst/>
              <a:ahLst/>
              <a:cxnLst/>
              <a:rect l="l" t="t" r="r" b="b"/>
              <a:pathLst>
                <a:path w="45720" h="3444875">
                  <a:moveTo>
                    <a:pt x="0" y="827450"/>
                  </a:moveTo>
                  <a:lnTo>
                    <a:pt x="33675" y="817829"/>
                  </a:lnTo>
                  <a:lnTo>
                    <a:pt x="33675" y="839477"/>
                  </a:lnTo>
                  <a:lnTo>
                    <a:pt x="0" y="827450"/>
                  </a:lnTo>
                  <a:close/>
                </a:path>
                <a:path w="45720" h="3444875">
                  <a:moveTo>
                    <a:pt x="45702" y="0"/>
                  </a:moveTo>
                  <a:lnTo>
                    <a:pt x="45702" y="3437288"/>
                  </a:lnTo>
                  <a:lnTo>
                    <a:pt x="45702" y="3439693"/>
                  </a:lnTo>
                  <a:lnTo>
                    <a:pt x="43296" y="3444504"/>
                  </a:lnTo>
                  <a:lnTo>
                    <a:pt x="38486" y="3444504"/>
                  </a:lnTo>
                </a:path>
              </a:pathLst>
            </a:custGeom>
            <a:ln w="3175">
              <a:solidFill>
                <a:srgbClr val="46248F"/>
              </a:solidFill>
            </a:ln>
          </p:spPr>
          <p:txBody>
            <a:bodyPr wrap="square" lIns="0" tIns="0" rIns="0" bIns="0" rtlCol="0"/>
            <a:lstStyle/>
            <a:p>
              <a:endParaRPr/>
            </a:p>
          </p:txBody>
        </p:sp>
        <p:sp>
          <p:nvSpPr>
            <p:cNvPr id="94" name="object 94"/>
            <p:cNvSpPr/>
            <p:nvPr/>
          </p:nvSpPr>
          <p:spPr>
            <a:xfrm>
              <a:off x="4065079" y="3651376"/>
              <a:ext cx="45720" cy="3459479"/>
            </a:xfrm>
            <a:custGeom>
              <a:avLst/>
              <a:gdLst/>
              <a:ahLst/>
              <a:cxnLst/>
              <a:rect l="l" t="t" r="r" b="b"/>
              <a:pathLst>
                <a:path w="45720" h="3459479">
                  <a:moveTo>
                    <a:pt x="33680" y="3434880"/>
                  </a:moveTo>
                  <a:lnTo>
                    <a:pt x="0" y="3446907"/>
                  </a:lnTo>
                  <a:lnTo>
                    <a:pt x="33680" y="3458934"/>
                  </a:lnTo>
                  <a:lnTo>
                    <a:pt x="33680" y="3434880"/>
                  </a:lnTo>
                  <a:close/>
                </a:path>
                <a:path w="45720" h="3459479">
                  <a:moveTo>
                    <a:pt x="45707" y="0"/>
                  </a:moveTo>
                  <a:lnTo>
                    <a:pt x="43307" y="0"/>
                  </a:lnTo>
                  <a:lnTo>
                    <a:pt x="43307" y="2400"/>
                  </a:lnTo>
                  <a:lnTo>
                    <a:pt x="45707" y="2400"/>
                  </a:lnTo>
                  <a:lnTo>
                    <a:pt x="45707" y="0"/>
                  </a:lnTo>
                  <a:close/>
                </a:path>
              </a:pathLst>
            </a:custGeom>
            <a:solidFill>
              <a:srgbClr val="46248F"/>
            </a:solidFill>
          </p:spPr>
          <p:txBody>
            <a:bodyPr wrap="square" lIns="0" tIns="0" rIns="0" bIns="0" rtlCol="0"/>
            <a:lstStyle/>
            <a:p>
              <a:endParaRPr/>
            </a:p>
          </p:txBody>
        </p:sp>
        <p:sp>
          <p:nvSpPr>
            <p:cNvPr id="95" name="object 95"/>
            <p:cNvSpPr/>
            <p:nvPr/>
          </p:nvSpPr>
          <p:spPr>
            <a:xfrm>
              <a:off x="4065092" y="3653772"/>
              <a:ext cx="43815" cy="4209415"/>
            </a:xfrm>
            <a:custGeom>
              <a:avLst/>
              <a:gdLst/>
              <a:ahLst/>
              <a:cxnLst/>
              <a:rect l="l" t="t" r="r" b="b"/>
              <a:pathLst>
                <a:path w="43814" h="4209415">
                  <a:moveTo>
                    <a:pt x="0" y="3444504"/>
                  </a:moveTo>
                  <a:lnTo>
                    <a:pt x="33675" y="3432477"/>
                  </a:lnTo>
                  <a:lnTo>
                    <a:pt x="33675" y="3456531"/>
                  </a:lnTo>
                  <a:lnTo>
                    <a:pt x="0" y="3444504"/>
                  </a:lnTo>
                  <a:close/>
                </a:path>
                <a:path w="43814" h="4209415">
                  <a:moveTo>
                    <a:pt x="43296" y="0"/>
                  </a:moveTo>
                  <a:lnTo>
                    <a:pt x="43296" y="4202198"/>
                  </a:lnTo>
                  <a:lnTo>
                    <a:pt x="43296" y="4207009"/>
                  </a:lnTo>
                  <a:lnTo>
                    <a:pt x="40891" y="4209415"/>
                  </a:lnTo>
                  <a:lnTo>
                    <a:pt x="36080" y="4209415"/>
                  </a:lnTo>
                </a:path>
              </a:pathLst>
            </a:custGeom>
            <a:ln w="3175">
              <a:solidFill>
                <a:srgbClr val="46248F"/>
              </a:solidFill>
            </a:ln>
          </p:spPr>
          <p:txBody>
            <a:bodyPr wrap="square" lIns="0" tIns="0" rIns="0" bIns="0" rtlCol="0"/>
            <a:lstStyle/>
            <a:p>
              <a:endParaRPr/>
            </a:p>
          </p:txBody>
        </p:sp>
        <p:sp>
          <p:nvSpPr>
            <p:cNvPr id="96" name="object 96"/>
            <p:cNvSpPr/>
            <p:nvPr/>
          </p:nvSpPr>
          <p:spPr>
            <a:xfrm>
              <a:off x="4065079" y="3651376"/>
              <a:ext cx="45720" cy="4224020"/>
            </a:xfrm>
            <a:custGeom>
              <a:avLst/>
              <a:gdLst/>
              <a:ahLst/>
              <a:cxnLst/>
              <a:rect l="l" t="t" r="r" b="b"/>
              <a:pathLst>
                <a:path w="45720" h="4224020">
                  <a:moveTo>
                    <a:pt x="33680" y="4202188"/>
                  </a:moveTo>
                  <a:lnTo>
                    <a:pt x="0" y="4211815"/>
                  </a:lnTo>
                  <a:lnTo>
                    <a:pt x="33680" y="4223842"/>
                  </a:lnTo>
                  <a:lnTo>
                    <a:pt x="33680" y="4202188"/>
                  </a:lnTo>
                  <a:close/>
                </a:path>
                <a:path w="45720" h="4224020">
                  <a:moveTo>
                    <a:pt x="45707" y="0"/>
                  </a:moveTo>
                  <a:lnTo>
                    <a:pt x="43307" y="0"/>
                  </a:lnTo>
                  <a:lnTo>
                    <a:pt x="43307" y="2400"/>
                  </a:lnTo>
                  <a:lnTo>
                    <a:pt x="45707" y="2400"/>
                  </a:lnTo>
                  <a:lnTo>
                    <a:pt x="45707" y="0"/>
                  </a:lnTo>
                  <a:close/>
                </a:path>
              </a:pathLst>
            </a:custGeom>
            <a:solidFill>
              <a:srgbClr val="46248F"/>
            </a:solidFill>
          </p:spPr>
          <p:txBody>
            <a:bodyPr wrap="square" lIns="0" tIns="0" rIns="0" bIns="0" rtlCol="0"/>
            <a:lstStyle/>
            <a:p>
              <a:endParaRPr/>
            </a:p>
          </p:txBody>
        </p:sp>
        <p:sp>
          <p:nvSpPr>
            <p:cNvPr id="97" name="object 97"/>
            <p:cNvSpPr/>
            <p:nvPr/>
          </p:nvSpPr>
          <p:spPr>
            <a:xfrm>
              <a:off x="4065092" y="3653772"/>
              <a:ext cx="53340" cy="4822825"/>
            </a:xfrm>
            <a:custGeom>
              <a:avLst/>
              <a:gdLst/>
              <a:ahLst/>
              <a:cxnLst/>
              <a:rect l="l" t="t" r="r" b="b"/>
              <a:pathLst>
                <a:path w="53339" h="4822825">
                  <a:moveTo>
                    <a:pt x="0" y="4209415"/>
                  </a:moveTo>
                  <a:lnTo>
                    <a:pt x="33675" y="4199793"/>
                  </a:lnTo>
                  <a:lnTo>
                    <a:pt x="33675" y="4221441"/>
                  </a:lnTo>
                  <a:lnTo>
                    <a:pt x="0" y="4209415"/>
                  </a:lnTo>
                  <a:close/>
                </a:path>
                <a:path w="53339" h="4822825">
                  <a:moveTo>
                    <a:pt x="43296" y="0"/>
                  </a:moveTo>
                  <a:lnTo>
                    <a:pt x="43296" y="4813165"/>
                  </a:lnTo>
                  <a:lnTo>
                    <a:pt x="43296" y="4817976"/>
                  </a:lnTo>
                  <a:lnTo>
                    <a:pt x="48107" y="4822786"/>
                  </a:lnTo>
                  <a:lnTo>
                    <a:pt x="52918" y="4822786"/>
                  </a:lnTo>
                </a:path>
              </a:pathLst>
            </a:custGeom>
            <a:ln w="3175">
              <a:solidFill>
                <a:srgbClr val="46248F"/>
              </a:solidFill>
            </a:ln>
          </p:spPr>
          <p:txBody>
            <a:bodyPr wrap="square" lIns="0" tIns="0" rIns="0" bIns="0" rtlCol="0"/>
            <a:lstStyle/>
            <a:p>
              <a:endParaRPr/>
            </a:p>
          </p:txBody>
        </p:sp>
        <p:sp>
          <p:nvSpPr>
            <p:cNvPr id="98" name="object 98"/>
            <p:cNvSpPr/>
            <p:nvPr/>
          </p:nvSpPr>
          <p:spPr>
            <a:xfrm>
              <a:off x="4108386" y="3651376"/>
              <a:ext cx="45720" cy="4837430"/>
            </a:xfrm>
            <a:custGeom>
              <a:avLst/>
              <a:gdLst/>
              <a:ahLst/>
              <a:cxnLst/>
              <a:rect l="l" t="t" r="r" b="b"/>
              <a:pathLst>
                <a:path w="45720" h="4837430">
                  <a:moveTo>
                    <a:pt x="2400" y="0"/>
                  </a:moveTo>
                  <a:lnTo>
                    <a:pt x="0" y="0"/>
                  </a:lnTo>
                  <a:lnTo>
                    <a:pt x="0" y="2400"/>
                  </a:lnTo>
                  <a:lnTo>
                    <a:pt x="2400" y="2400"/>
                  </a:lnTo>
                  <a:lnTo>
                    <a:pt x="2400" y="0"/>
                  </a:lnTo>
                  <a:close/>
                </a:path>
                <a:path w="45720" h="4837430">
                  <a:moveTo>
                    <a:pt x="45694" y="4825187"/>
                  </a:moveTo>
                  <a:lnTo>
                    <a:pt x="12026" y="4815560"/>
                  </a:lnTo>
                  <a:lnTo>
                    <a:pt x="12026" y="4837214"/>
                  </a:lnTo>
                  <a:lnTo>
                    <a:pt x="45694" y="4825187"/>
                  </a:lnTo>
                  <a:close/>
                </a:path>
              </a:pathLst>
            </a:custGeom>
            <a:solidFill>
              <a:srgbClr val="46248F"/>
            </a:solidFill>
          </p:spPr>
          <p:txBody>
            <a:bodyPr wrap="square" lIns="0" tIns="0" rIns="0" bIns="0" rtlCol="0"/>
            <a:lstStyle/>
            <a:p>
              <a:endParaRPr/>
            </a:p>
          </p:txBody>
        </p:sp>
        <p:sp>
          <p:nvSpPr>
            <p:cNvPr id="99" name="object 99"/>
            <p:cNvSpPr/>
            <p:nvPr/>
          </p:nvSpPr>
          <p:spPr>
            <a:xfrm>
              <a:off x="4108389" y="3653772"/>
              <a:ext cx="45720" cy="4834890"/>
            </a:xfrm>
            <a:custGeom>
              <a:avLst/>
              <a:gdLst/>
              <a:ahLst/>
              <a:cxnLst/>
              <a:rect l="l" t="t" r="r" b="b"/>
              <a:pathLst>
                <a:path w="45720" h="4834890">
                  <a:moveTo>
                    <a:pt x="45702" y="4822786"/>
                  </a:moveTo>
                  <a:lnTo>
                    <a:pt x="12026" y="4834813"/>
                  </a:lnTo>
                  <a:lnTo>
                    <a:pt x="12026" y="4813165"/>
                  </a:lnTo>
                  <a:lnTo>
                    <a:pt x="45702" y="4822786"/>
                  </a:lnTo>
                  <a:close/>
                </a:path>
                <a:path w="45720" h="4834890">
                  <a:moveTo>
                    <a:pt x="0" y="0"/>
                  </a:moveTo>
                  <a:lnTo>
                    <a:pt x="0" y="521967"/>
                  </a:lnTo>
                  <a:lnTo>
                    <a:pt x="0" y="526778"/>
                  </a:lnTo>
                  <a:lnTo>
                    <a:pt x="4810" y="531588"/>
                  </a:lnTo>
                  <a:lnTo>
                    <a:pt x="9621" y="531588"/>
                  </a:lnTo>
                </a:path>
              </a:pathLst>
            </a:custGeom>
            <a:ln w="3175">
              <a:solidFill>
                <a:srgbClr val="46248F"/>
              </a:solidFill>
            </a:ln>
          </p:spPr>
          <p:txBody>
            <a:bodyPr wrap="square" lIns="0" tIns="0" rIns="0" bIns="0" rtlCol="0"/>
            <a:lstStyle/>
            <a:p>
              <a:endParaRPr/>
            </a:p>
          </p:txBody>
        </p:sp>
        <p:sp>
          <p:nvSpPr>
            <p:cNvPr id="100" name="object 100"/>
            <p:cNvSpPr/>
            <p:nvPr/>
          </p:nvSpPr>
          <p:spPr>
            <a:xfrm>
              <a:off x="4108386" y="3651376"/>
              <a:ext cx="45720" cy="546100"/>
            </a:xfrm>
            <a:custGeom>
              <a:avLst/>
              <a:gdLst/>
              <a:ahLst/>
              <a:cxnLst/>
              <a:rect l="l" t="t" r="r" b="b"/>
              <a:pathLst>
                <a:path w="45720" h="546100">
                  <a:moveTo>
                    <a:pt x="2400" y="0"/>
                  </a:moveTo>
                  <a:lnTo>
                    <a:pt x="0" y="0"/>
                  </a:lnTo>
                  <a:lnTo>
                    <a:pt x="0" y="2400"/>
                  </a:lnTo>
                  <a:lnTo>
                    <a:pt x="2400" y="2400"/>
                  </a:lnTo>
                  <a:lnTo>
                    <a:pt x="2400" y="0"/>
                  </a:lnTo>
                  <a:close/>
                </a:path>
                <a:path w="45720" h="546100">
                  <a:moveTo>
                    <a:pt x="45694" y="533984"/>
                  </a:moveTo>
                  <a:lnTo>
                    <a:pt x="12026" y="521957"/>
                  </a:lnTo>
                  <a:lnTo>
                    <a:pt x="12026" y="546011"/>
                  </a:lnTo>
                  <a:lnTo>
                    <a:pt x="45694" y="533984"/>
                  </a:lnTo>
                  <a:close/>
                </a:path>
              </a:pathLst>
            </a:custGeom>
            <a:solidFill>
              <a:srgbClr val="46248F"/>
            </a:solidFill>
          </p:spPr>
          <p:txBody>
            <a:bodyPr wrap="square" lIns="0" tIns="0" rIns="0" bIns="0" rtlCol="0"/>
            <a:lstStyle/>
            <a:p>
              <a:endParaRPr/>
            </a:p>
          </p:txBody>
        </p:sp>
        <p:sp>
          <p:nvSpPr>
            <p:cNvPr id="101" name="object 101"/>
            <p:cNvSpPr/>
            <p:nvPr/>
          </p:nvSpPr>
          <p:spPr>
            <a:xfrm>
              <a:off x="4108389" y="3653772"/>
              <a:ext cx="45720" cy="1361440"/>
            </a:xfrm>
            <a:custGeom>
              <a:avLst/>
              <a:gdLst/>
              <a:ahLst/>
              <a:cxnLst/>
              <a:rect l="l" t="t" r="r" b="b"/>
              <a:pathLst>
                <a:path w="45720" h="1361439">
                  <a:moveTo>
                    <a:pt x="45702" y="531588"/>
                  </a:moveTo>
                  <a:lnTo>
                    <a:pt x="12026" y="543615"/>
                  </a:lnTo>
                  <a:lnTo>
                    <a:pt x="12026" y="519562"/>
                  </a:lnTo>
                  <a:lnTo>
                    <a:pt x="45702" y="531588"/>
                  </a:lnTo>
                  <a:close/>
                </a:path>
                <a:path w="45720" h="1361439">
                  <a:moveTo>
                    <a:pt x="0" y="0"/>
                  </a:moveTo>
                  <a:lnTo>
                    <a:pt x="0" y="1351823"/>
                  </a:lnTo>
                  <a:lnTo>
                    <a:pt x="0" y="1359039"/>
                  </a:lnTo>
                  <a:lnTo>
                    <a:pt x="4810" y="1361445"/>
                  </a:lnTo>
                  <a:lnTo>
                    <a:pt x="9621" y="1361445"/>
                  </a:lnTo>
                </a:path>
              </a:pathLst>
            </a:custGeom>
            <a:ln w="3175">
              <a:solidFill>
                <a:srgbClr val="46248F"/>
              </a:solidFill>
            </a:ln>
          </p:spPr>
          <p:txBody>
            <a:bodyPr wrap="square" lIns="0" tIns="0" rIns="0" bIns="0" rtlCol="0"/>
            <a:lstStyle/>
            <a:p>
              <a:endParaRPr/>
            </a:p>
          </p:txBody>
        </p:sp>
        <p:sp>
          <p:nvSpPr>
            <p:cNvPr id="102" name="object 102"/>
            <p:cNvSpPr/>
            <p:nvPr/>
          </p:nvSpPr>
          <p:spPr>
            <a:xfrm>
              <a:off x="4108386" y="3651376"/>
              <a:ext cx="45720" cy="1376045"/>
            </a:xfrm>
            <a:custGeom>
              <a:avLst/>
              <a:gdLst/>
              <a:ahLst/>
              <a:cxnLst/>
              <a:rect l="l" t="t" r="r" b="b"/>
              <a:pathLst>
                <a:path w="45720" h="1376045">
                  <a:moveTo>
                    <a:pt x="2400" y="0"/>
                  </a:moveTo>
                  <a:lnTo>
                    <a:pt x="0" y="0"/>
                  </a:lnTo>
                  <a:lnTo>
                    <a:pt x="0" y="2400"/>
                  </a:lnTo>
                  <a:lnTo>
                    <a:pt x="2400" y="2400"/>
                  </a:lnTo>
                  <a:lnTo>
                    <a:pt x="2400" y="0"/>
                  </a:lnTo>
                  <a:close/>
                </a:path>
                <a:path w="45720" h="1376045">
                  <a:moveTo>
                    <a:pt x="45694" y="1363840"/>
                  </a:moveTo>
                  <a:lnTo>
                    <a:pt x="12026" y="1354226"/>
                  </a:lnTo>
                  <a:lnTo>
                    <a:pt x="12026" y="1375867"/>
                  </a:lnTo>
                  <a:lnTo>
                    <a:pt x="45694" y="1363840"/>
                  </a:lnTo>
                  <a:close/>
                </a:path>
              </a:pathLst>
            </a:custGeom>
            <a:solidFill>
              <a:srgbClr val="46248F"/>
            </a:solidFill>
          </p:spPr>
          <p:txBody>
            <a:bodyPr wrap="square" lIns="0" tIns="0" rIns="0" bIns="0" rtlCol="0"/>
            <a:lstStyle/>
            <a:p>
              <a:endParaRPr/>
            </a:p>
          </p:txBody>
        </p:sp>
        <p:sp>
          <p:nvSpPr>
            <p:cNvPr id="103" name="object 103"/>
            <p:cNvSpPr/>
            <p:nvPr/>
          </p:nvSpPr>
          <p:spPr>
            <a:xfrm>
              <a:off x="4108389" y="3653772"/>
              <a:ext cx="45720" cy="2186940"/>
            </a:xfrm>
            <a:custGeom>
              <a:avLst/>
              <a:gdLst/>
              <a:ahLst/>
              <a:cxnLst/>
              <a:rect l="l" t="t" r="r" b="b"/>
              <a:pathLst>
                <a:path w="45720" h="2186940">
                  <a:moveTo>
                    <a:pt x="45702" y="1361445"/>
                  </a:moveTo>
                  <a:lnTo>
                    <a:pt x="12026" y="1373471"/>
                  </a:lnTo>
                  <a:lnTo>
                    <a:pt x="12026" y="1351823"/>
                  </a:lnTo>
                  <a:lnTo>
                    <a:pt x="45702" y="1361445"/>
                  </a:lnTo>
                  <a:close/>
                </a:path>
                <a:path w="45720" h="2186940">
                  <a:moveTo>
                    <a:pt x="0" y="0"/>
                  </a:moveTo>
                  <a:lnTo>
                    <a:pt x="0" y="2176868"/>
                  </a:lnTo>
                  <a:lnTo>
                    <a:pt x="0" y="2181679"/>
                  </a:lnTo>
                  <a:lnTo>
                    <a:pt x="4810" y="2186490"/>
                  </a:lnTo>
                  <a:lnTo>
                    <a:pt x="9621" y="2186490"/>
                  </a:lnTo>
                </a:path>
              </a:pathLst>
            </a:custGeom>
            <a:ln w="3175">
              <a:solidFill>
                <a:srgbClr val="46248F"/>
              </a:solidFill>
            </a:ln>
          </p:spPr>
          <p:txBody>
            <a:bodyPr wrap="square" lIns="0" tIns="0" rIns="0" bIns="0" rtlCol="0"/>
            <a:lstStyle/>
            <a:p>
              <a:endParaRPr/>
            </a:p>
          </p:txBody>
        </p:sp>
        <p:sp>
          <p:nvSpPr>
            <p:cNvPr id="104" name="object 104"/>
            <p:cNvSpPr/>
            <p:nvPr/>
          </p:nvSpPr>
          <p:spPr>
            <a:xfrm>
              <a:off x="4108386" y="3651376"/>
              <a:ext cx="45720" cy="2201545"/>
            </a:xfrm>
            <a:custGeom>
              <a:avLst/>
              <a:gdLst/>
              <a:ahLst/>
              <a:cxnLst/>
              <a:rect l="l" t="t" r="r" b="b"/>
              <a:pathLst>
                <a:path w="45720" h="2201545">
                  <a:moveTo>
                    <a:pt x="2400" y="0"/>
                  </a:moveTo>
                  <a:lnTo>
                    <a:pt x="0" y="0"/>
                  </a:lnTo>
                  <a:lnTo>
                    <a:pt x="0" y="2400"/>
                  </a:lnTo>
                  <a:lnTo>
                    <a:pt x="2400" y="2400"/>
                  </a:lnTo>
                  <a:lnTo>
                    <a:pt x="2400" y="0"/>
                  </a:lnTo>
                  <a:close/>
                </a:path>
                <a:path w="45720" h="2201545">
                  <a:moveTo>
                    <a:pt x="45694" y="2188895"/>
                  </a:moveTo>
                  <a:lnTo>
                    <a:pt x="12026" y="2179269"/>
                  </a:lnTo>
                  <a:lnTo>
                    <a:pt x="12026" y="2200922"/>
                  </a:lnTo>
                  <a:lnTo>
                    <a:pt x="45694" y="2188895"/>
                  </a:lnTo>
                  <a:close/>
                </a:path>
              </a:pathLst>
            </a:custGeom>
            <a:solidFill>
              <a:srgbClr val="46248F"/>
            </a:solidFill>
          </p:spPr>
          <p:txBody>
            <a:bodyPr wrap="square" lIns="0" tIns="0" rIns="0" bIns="0" rtlCol="0"/>
            <a:lstStyle/>
            <a:p>
              <a:endParaRPr/>
            </a:p>
          </p:txBody>
        </p:sp>
        <p:sp>
          <p:nvSpPr>
            <p:cNvPr id="105" name="object 105"/>
            <p:cNvSpPr/>
            <p:nvPr/>
          </p:nvSpPr>
          <p:spPr>
            <a:xfrm>
              <a:off x="4108389" y="3653772"/>
              <a:ext cx="45720" cy="3954779"/>
            </a:xfrm>
            <a:custGeom>
              <a:avLst/>
              <a:gdLst/>
              <a:ahLst/>
              <a:cxnLst/>
              <a:rect l="l" t="t" r="r" b="b"/>
              <a:pathLst>
                <a:path w="45720" h="3954779">
                  <a:moveTo>
                    <a:pt x="45702" y="2186490"/>
                  </a:moveTo>
                  <a:lnTo>
                    <a:pt x="12026" y="2198517"/>
                  </a:lnTo>
                  <a:lnTo>
                    <a:pt x="12026" y="2176868"/>
                  </a:lnTo>
                  <a:lnTo>
                    <a:pt x="45702" y="2186490"/>
                  </a:lnTo>
                  <a:close/>
                </a:path>
                <a:path w="45720" h="3954779">
                  <a:moveTo>
                    <a:pt x="0" y="0"/>
                  </a:moveTo>
                  <a:lnTo>
                    <a:pt x="0" y="3944823"/>
                  </a:lnTo>
                  <a:lnTo>
                    <a:pt x="0" y="3949634"/>
                  </a:lnTo>
                  <a:lnTo>
                    <a:pt x="4810" y="3954444"/>
                  </a:lnTo>
                  <a:lnTo>
                    <a:pt x="9621" y="3954444"/>
                  </a:lnTo>
                </a:path>
              </a:pathLst>
            </a:custGeom>
            <a:ln w="3175">
              <a:solidFill>
                <a:srgbClr val="46248F"/>
              </a:solidFill>
            </a:ln>
          </p:spPr>
          <p:txBody>
            <a:bodyPr wrap="square" lIns="0" tIns="0" rIns="0" bIns="0" rtlCol="0"/>
            <a:lstStyle/>
            <a:p>
              <a:endParaRPr/>
            </a:p>
          </p:txBody>
        </p:sp>
        <p:sp>
          <p:nvSpPr>
            <p:cNvPr id="106" name="object 106"/>
            <p:cNvSpPr/>
            <p:nvPr/>
          </p:nvSpPr>
          <p:spPr>
            <a:xfrm>
              <a:off x="4108386" y="3651376"/>
              <a:ext cx="45720" cy="3969385"/>
            </a:xfrm>
            <a:custGeom>
              <a:avLst/>
              <a:gdLst/>
              <a:ahLst/>
              <a:cxnLst/>
              <a:rect l="l" t="t" r="r" b="b"/>
              <a:pathLst>
                <a:path w="45720" h="3969384">
                  <a:moveTo>
                    <a:pt x="2400" y="0"/>
                  </a:moveTo>
                  <a:lnTo>
                    <a:pt x="0" y="0"/>
                  </a:lnTo>
                  <a:lnTo>
                    <a:pt x="0" y="2400"/>
                  </a:lnTo>
                  <a:lnTo>
                    <a:pt x="2400" y="2400"/>
                  </a:lnTo>
                  <a:lnTo>
                    <a:pt x="2400" y="0"/>
                  </a:lnTo>
                  <a:close/>
                </a:path>
                <a:path w="45720" h="3969384">
                  <a:moveTo>
                    <a:pt x="45694" y="3956850"/>
                  </a:moveTo>
                  <a:lnTo>
                    <a:pt x="12026" y="3947223"/>
                  </a:lnTo>
                  <a:lnTo>
                    <a:pt x="12026" y="3968877"/>
                  </a:lnTo>
                  <a:lnTo>
                    <a:pt x="45694" y="3956850"/>
                  </a:lnTo>
                  <a:close/>
                </a:path>
              </a:pathLst>
            </a:custGeom>
            <a:solidFill>
              <a:srgbClr val="46248F"/>
            </a:solidFill>
          </p:spPr>
          <p:txBody>
            <a:bodyPr wrap="square" lIns="0" tIns="0" rIns="0" bIns="0" rtlCol="0"/>
            <a:lstStyle/>
            <a:p>
              <a:endParaRPr/>
            </a:p>
          </p:txBody>
        </p:sp>
        <p:sp>
          <p:nvSpPr>
            <p:cNvPr id="107" name="object 107"/>
            <p:cNvSpPr/>
            <p:nvPr/>
          </p:nvSpPr>
          <p:spPr>
            <a:xfrm>
              <a:off x="4120416" y="7598595"/>
              <a:ext cx="34290" cy="22225"/>
            </a:xfrm>
            <a:custGeom>
              <a:avLst/>
              <a:gdLst/>
              <a:ahLst/>
              <a:cxnLst/>
              <a:rect l="l" t="t" r="r" b="b"/>
              <a:pathLst>
                <a:path w="34289" h="22225">
                  <a:moveTo>
                    <a:pt x="33675" y="9621"/>
                  </a:moveTo>
                  <a:lnTo>
                    <a:pt x="0" y="21648"/>
                  </a:lnTo>
                  <a:lnTo>
                    <a:pt x="0" y="0"/>
                  </a:lnTo>
                  <a:lnTo>
                    <a:pt x="33675" y="9621"/>
                  </a:lnTo>
                  <a:close/>
                </a:path>
              </a:pathLst>
            </a:custGeom>
            <a:ln w="3175">
              <a:solidFill>
                <a:srgbClr val="46248F"/>
              </a:solidFill>
            </a:ln>
          </p:spPr>
          <p:txBody>
            <a:bodyPr wrap="square" lIns="0" tIns="0" rIns="0" bIns="0" rtlCol="0"/>
            <a:lstStyle/>
            <a:p>
              <a:endParaRPr/>
            </a:p>
          </p:txBody>
        </p:sp>
      </p:grpSp>
      <p:grpSp>
        <p:nvGrpSpPr>
          <p:cNvPr id="108" name="object 108"/>
          <p:cNvGrpSpPr/>
          <p:nvPr/>
        </p:nvGrpSpPr>
        <p:grpSpPr>
          <a:xfrm>
            <a:off x="4264321" y="2483297"/>
            <a:ext cx="29799" cy="861569"/>
            <a:chOff x="5098203" y="3651366"/>
            <a:chExt cx="43815" cy="1266825"/>
          </a:xfrm>
        </p:grpSpPr>
        <p:sp>
          <p:nvSpPr>
            <p:cNvPr id="109" name="object 109"/>
            <p:cNvSpPr/>
            <p:nvPr/>
          </p:nvSpPr>
          <p:spPr>
            <a:xfrm>
              <a:off x="5099405" y="3653772"/>
              <a:ext cx="7620" cy="419100"/>
            </a:xfrm>
            <a:custGeom>
              <a:avLst/>
              <a:gdLst/>
              <a:ahLst/>
              <a:cxnLst/>
              <a:rect l="l" t="t" r="r" b="b"/>
              <a:pathLst>
                <a:path w="7620" h="419100">
                  <a:moveTo>
                    <a:pt x="0" y="0"/>
                  </a:moveTo>
                  <a:lnTo>
                    <a:pt x="0" y="413725"/>
                  </a:lnTo>
                  <a:lnTo>
                    <a:pt x="0" y="416130"/>
                  </a:lnTo>
                  <a:lnTo>
                    <a:pt x="2405" y="418536"/>
                  </a:lnTo>
                  <a:lnTo>
                    <a:pt x="7216" y="418536"/>
                  </a:lnTo>
                </a:path>
              </a:pathLst>
            </a:custGeom>
            <a:ln w="3175">
              <a:solidFill>
                <a:srgbClr val="46248F"/>
              </a:solidFill>
            </a:ln>
          </p:spPr>
          <p:txBody>
            <a:bodyPr wrap="square" lIns="0" tIns="0" rIns="0" bIns="0" rtlCol="0"/>
            <a:lstStyle/>
            <a:p>
              <a:endParaRPr/>
            </a:p>
          </p:txBody>
        </p:sp>
        <p:sp>
          <p:nvSpPr>
            <p:cNvPr id="110" name="object 110"/>
            <p:cNvSpPr/>
            <p:nvPr/>
          </p:nvSpPr>
          <p:spPr>
            <a:xfrm>
              <a:off x="5099393" y="3651376"/>
              <a:ext cx="41275" cy="433070"/>
            </a:xfrm>
            <a:custGeom>
              <a:avLst/>
              <a:gdLst/>
              <a:ahLst/>
              <a:cxnLst/>
              <a:rect l="l" t="t" r="r" b="b"/>
              <a:pathLst>
                <a:path w="41275" h="433070">
                  <a:moveTo>
                    <a:pt x="2413" y="0"/>
                  </a:moveTo>
                  <a:lnTo>
                    <a:pt x="0" y="0"/>
                  </a:lnTo>
                  <a:lnTo>
                    <a:pt x="0" y="2400"/>
                  </a:lnTo>
                  <a:lnTo>
                    <a:pt x="2413" y="2400"/>
                  </a:lnTo>
                  <a:lnTo>
                    <a:pt x="2413" y="0"/>
                  </a:lnTo>
                  <a:close/>
                </a:path>
                <a:path w="41275" h="433070">
                  <a:moveTo>
                    <a:pt x="40894" y="420941"/>
                  </a:moveTo>
                  <a:lnTo>
                    <a:pt x="7226" y="408914"/>
                  </a:lnTo>
                  <a:lnTo>
                    <a:pt x="7226" y="432968"/>
                  </a:lnTo>
                  <a:lnTo>
                    <a:pt x="40894" y="420941"/>
                  </a:lnTo>
                  <a:close/>
                </a:path>
              </a:pathLst>
            </a:custGeom>
            <a:solidFill>
              <a:srgbClr val="46248F"/>
            </a:solidFill>
          </p:spPr>
          <p:txBody>
            <a:bodyPr wrap="square" lIns="0" tIns="0" rIns="0" bIns="0" rtlCol="0"/>
            <a:lstStyle/>
            <a:p>
              <a:endParaRPr/>
            </a:p>
          </p:txBody>
        </p:sp>
        <p:sp>
          <p:nvSpPr>
            <p:cNvPr id="111" name="object 111"/>
            <p:cNvSpPr/>
            <p:nvPr/>
          </p:nvSpPr>
          <p:spPr>
            <a:xfrm>
              <a:off x="5099405" y="3653772"/>
              <a:ext cx="41275" cy="1253490"/>
            </a:xfrm>
            <a:custGeom>
              <a:avLst/>
              <a:gdLst/>
              <a:ahLst/>
              <a:cxnLst/>
              <a:rect l="l" t="t" r="r" b="b"/>
              <a:pathLst>
                <a:path w="41275" h="1253489">
                  <a:moveTo>
                    <a:pt x="40891" y="418536"/>
                  </a:moveTo>
                  <a:lnTo>
                    <a:pt x="7216" y="430563"/>
                  </a:lnTo>
                  <a:lnTo>
                    <a:pt x="7216" y="406509"/>
                  </a:lnTo>
                  <a:lnTo>
                    <a:pt x="40891" y="418536"/>
                  </a:lnTo>
                  <a:close/>
                </a:path>
                <a:path w="41275" h="1253489">
                  <a:moveTo>
                    <a:pt x="0" y="0"/>
                  </a:moveTo>
                  <a:lnTo>
                    <a:pt x="0" y="1245986"/>
                  </a:lnTo>
                  <a:lnTo>
                    <a:pt x="0" y="1248392"/>
                  </a:lnTo>
                  <a:lnTo>
                    <a:pt x="2405" y="1253202"/>
                  </a:lnTo>
                  <a:lnTo>
                    <a:pt x="7216" y="1253202"/>
                  </a:lnTo>
                </a:path>
              </a:pathLst>
            </a:custGeom>
            <a:ln w="3175">
              <a:solidFill>
                <a:srgbClr val="46248F"/>
              </a:solidFill>
            </a:ln>
          </p:spPr>
          <p:txBody>
            <a:bodyPr wrap="square" lIns="0" tIns="0" rIns="0" bIns="0" rtlCol="0"/>
            <a:lstStyle/>
            <a:p>
              <a:endParaRPr/>
            </a:p>
          </p:txBody>
        </p:sp>
        <p:sp>
          <p:nvSpPr>
            <p:cNvPr id="112" name="object 112"/>
            <p:cNvSpPr/>
            <p:nvPr/>
          </p:nvSpPr>
          <p:spPr>
            <a:xfrm>
              <a:off x="5099393" y="3651376"/>
              <a:ext cx="41275" cy="1265555"/>
            </a:xfrm>
            <a:custGeom>
              <a:avLst/>
              <a:gdLst/>
              <a:ahLst/>
              <a:cxnLst/>
              <a:rect l="l" t="t" r="r" b="b"/>
              <a:pathLst>
                <a:path w="41275" h="1265554">
                  <a:moveTo>
                    <a:pt x="2413" y="0"/>
                  </a:moveTo>
                  <a:lnTo>
                    <a:pt x="0" y="0"/>
                  </a:lnTo>
                  <a:lnTo>
                    <a:pt x="0" y="2400"/>
                  </a:lnTo>
                  <a:lnTo>
                    <a:pt x="2413" y="2400"/>
                  </a:lnTo>
                  <a:lnTo>
                    <a:pt x="2413" y="0"/>
                  </a:lnTo>
                  <a:close/>
                </a:path>
                <a:path w="41275" h="1265554">
                  <a:moveTo>
                    <a:pt x="40894" y="1255598"/>
                  </a:moveTo>
                  <a:lnTo>
                    <a:pt x="7226" y="1243571"/>
                  </a:lnTo>
                  <a:lnTo>
                    <a:pt x="7226" y="1265224"/>
                  </a:lnTo>
                  <a:lnTo>
                    <a:pt x="40894" y="1255598"/>
                  </a:lnTo>
                  <a:close/>
                </a:path>
              </a:pathLst>
            </a:custGeom>
            <a:solidFill>
              <a:srgbClr val="46248F"/>
            </a:solidFill>
          </p:spPr>
          <p:txBody>
            <a:bodyPr wrap="square" lIns="0" tIns="0" rIns="0" bIns="0" rtlCol="0"/>
            <a:lstStyle/>
            <a:p>
              <a:endParaRPr/>
            </a:p>
          </p:txBody>
        </p:sp>
        <p:sp>
          <p:nvSpPr>
            <p:cNvPr id="113" name="object 113"/>
            <p:cNvSpPr/>
            <p:nvPr/>
          </p:nvSpPr>
          <p:spPr>
            <a:xfrm>
              <a:off x="5106621" y="4894948"/>
              <a:ext cx="34290" cy="22225"/>
            </a:xfrm>
            <a:custGeom>
              <a:avLst/>
              <a:gdLst/>
              <a:ahLst/>
              <a:cxnLst/>
              <a:rect l="l" t="t" r="r" b="b"/>
              <a:pathLst>
                <a:path w="34289" h="22225">
                  <a:moveTo>
                    <a:pt x="33675" y="12026"/>
                  </a:moveTo>
                  <a:lnTo>
                    <a:pt x="0" y="21648"/>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14" name="object 114"/>
          <p:cNvGrpSpPr/>
          <p:nvPr/>
        </p:nvGrpSpPr>
        <p:grpSpPr>
          <a:xfrm>
            <a:off x="4247962" y="5030394"/>
            <a:ext cx="329080" cy="1038201"/>
            <a:chOff x="5074149" y="7396543"/>
            <a:chExt cx="483870" cy="1526540"/>
          </a:xfrm>
        </p:grpSpPr>
        <p:sp>
          <p:nvSpPr>
            <p:cNvPr id="115" name="object 115"/>
            <p:cNvSpPr/>
            <p:nvPr/>
          </p:nvSpPr>
          <p:spPr>
            <a:xfrm>
              <a:off x="5075351" y="7398948"/>
              <a:ext cx="481330" cy="1510665"/>
            </a:xfrm>
            <a:custGeom>
              <a:avLst/>
              <a:gdLst/>
              <a:ahLst/>
              <a:cxnLst/>
              <a:rect l="l" t="t" r="r" b="b"/>
              <a:pathLst>
                <a:path w="481329" h="1510665">
                  <a:moveTo>
                    <a:pt x="481076" y="0"/>
                  </a:moveTo>
                  <a:lnTo>
                    <a:pt x="481076" y="4810"/>
                  </a:lnTo>
                  <a:lnTo>
                    <a:pt x="478595" y="15409"/>
                  </a:lnTo>
                  <a:lnTo>
                    <a:pt x="472055" y="24655"/>
                  </a:lnTo>
                  <a:lnTo>
                    <a:pt x="462810" y="31194"/>
                  </a:lnTo>
                  <a:lnTo>
                    <a:pt x="452211" y="33675"/>
                  </a:lnTo>
                  <a:lnTo>
                    <a:pt x="28864" y="33675"/>
                  </a:lnTo>
                  <a:lnTo>
                    <a:pt x="17251" y="35817"/>
                  </a:lnTo>
                  <a:lnTo>
                    <a:pt x="8118" y="41793"/>
                  </a:lnTo>
                  <a:lnTo>
                    <a:pt x="2142" y="50926"/>
                  </a:lnTo>
                  <a:lnTo>
                    <a:pt x="0" y="62539"/>
                  </a:lnTo>
                  <a:lnTo>
                    <a:pt x="0" y="1481714"/>
                  </a:lnTo>
                  <a:lnTo>
                    <a:pt x="2142" y="1493327"/>
                  </a:lnTo>
                  <a:lnTo>
                    <a:pt x="8118" y="1502460"/>
                  </a:lnTo>
                  <a:lnTo>
                    <a:pt x="17251" y="1508436"/>
                  </a:lnTo>
                  <a:lnTo>
                    <a:pt x="28864" y="1510578"/>
                  </a:lnTo>
                  <a:lnTo>
                    <a:pt x="31269" y="1510578"/>
                  </a:lnTo>
                </a:path>
              </a:pathLst>
            </a:custGeom>
            <a:ln w="3175">
              <a:solidFill>
                <a:srgbClr val="46248F"/>
              </a:solidFill>
            </a:ln>
          </p:spPr>
          <p:txBody>
            <a:bodyPr wrap="square" lIns="0" tIns="0" rIns="0" bIns="0" rtlCol="0"/>
            <a:lstStyle/>
            <a:p>
              <a:endParaRPr/>
            </a:p>
          </p:txBody>
        </p:sp>
        <p:sp>
          <p:nvSpPr>
            <p:cNvPr id="116" name="object 116"/>
            <p:cNvSpPr/>
            <p:nvPr/>
          </p:nvSpPr>
          <p:spPr>
            <a:xfrm>
              <a:off x="5106619" y="7396542"/>
              <a:ext cx="450215" cy="1525270"/>
            </a:xfrm>
            <a:custGeom>
              <a:avLst/>
              <a:gdLst/>
              <a:ahLst/>
              <a:cxnLst/>
              <a:rect l="l" t="t" r="r" b="b"/>
              <a:pathLst>
                <a:path w="450214" h="1525270">
                  <a:moveTo>
                    <a:pt x="33667" y="1512989"/>
                  </a:moveTo>
                  <a:lnTo>
                    <a:pt x="0" y="1500962"/>
                  </a:lnTo>
                  <a:lnTo>
                    <a:pt x="0" y="1525016"/>
                  </a:lnTo>
                  <a:lnTo>
                    <a:pt x="33667" y="1512989"/>
                  </a:lnTo>
                  <a:close/>
                </a:path>
                <a:path w="450214" h="1525270">
                  <a:moveTo>
                    <a:pt x="449795" y="0"/>
                  </a:moveTo>
                  <a:lnTo>
                    <a:pt x="447395" y="0"/>
                  </a:lnTo>
                  <a:lnTo>
                    <a:pt x="447395" y="2413"/>
                  </a:lnTo>
                  <a:lnTo>
                    <a:pt x="449795" y="2413"/>
                  </a:lnTo>
                  <a:lnTo>
                    <a:pt x="449795" y="0"/>
                  </a:lnTo>
                  <a:close/>
                </a:path>
              </a:pathLst>
            </a:custGeom>
            <a:solidFill>
              <a:srgbClr val="46248F"/>
            </a:solidFill>
          </p:spPr>
          <p:txBody>
            <a:bodyPr wrap="square" lIns="0" tIns="0" rIns="0" bIns="0" rtlCol="0"/>
            <a:lstStyle/>
            <a:p>
              <a:endParaRPr/>
            </a:p>
          </p:txBody>
        </p:sp>
        <p:sp>
          <p:nvSpPr>
            <p:cNvPr id="117" name="object 117"/>
            <p:cNvSpPr/>
            <p:nvPr/>
          </p:nvSpPr>
          <p:spPr>
            <a:xfrm>
              <a:off x="5106621" y="8897500"/>
              <a:ext cx="34290" cy="24130"/>
            </a:xfrm>
            <a:custGeom>
              <a:avLst/>
              <a:gdLst/>
              <a:ahLst/>
              <a:cxnLst/>
              <a:rect l="l" t="t" r="r" b="b"/>
              <a:pathLst>
                <a:path w="34289" h="24129">
                  <a:moveTo>
                    <a:pt x="33675" y="12026"/>
                  </a:moveTo>
                  <a:lnTo>
                    <a:pt x="0" y="24053"/>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18" name="object 118"/>
          <p:cNvGrpSpPr/>
          <p:nvPr/>
        </p:nvGrpSpPr>
        <p:grpSpPr>
          <a:xfrm>
            <a:off x="4264321" y="2483297"/>
            <a:ext cx="29799" cy="2225827"/>
            <a:chOff x="5098203" y="3651366"/>
            <a:chExt cx="43815" cy="3272790"/>
          </a:xfrm>
        </p:grpSpPr>
        <p:sp>
          <p:nvSpPr>
            <p:cNvPr id="119" name="object 119"/>
            <p:cNvSpPr/>
            <p:nvPr/>
          </p:nvSpPr>
          <p:spPr>
            <a:xfrm>
              <a:off x="5099405" y="3653772"/>
              <a:ext cx="7620" cy="2215515"/>
            </a:xfrm>
            <a:custGeom>
              <a:avLst/>
              <a:gdLst/>
              <a:ahLst/>
              <a:cxnLst/>
              <a:rect l="l" t="t" r="r" b="b"/>
              <a:pathLst>
                <a:path w="7620" h="2215515">
                  <a:moveTo>
                    <a:pt x="0" y="0"/>
                  </a:moveTo>
                  <a:lnTo>
                    <a:pt x="0" y="2210544"/>
                  </a:lnTo>
                  <a:lnTo>
                    <a:pt x="0" y="2212949"/>
                  </a:lnTo>
                  <a:lnTo>
                    <a:pt x="2405" y="2215355"/>
                  </a:lnTo>
                  <a:lnTo>
                    <a:pt x="7216" y="2215355"/>
                  </a:lnTo>
                </a:path>
              </a:pathLst>
            </a:custGeom>
            <a:ln w="3175">
              <a:solidFill>
                <a:srgbClr val="46248F"/>
              </a:solidFill>
            </a:ln>
          </p:spPr>
          <p:txBody>
            <a:bodyPr wrap="square" lIns="0" tIns="0" rIns="0" bIns="0" rtlCol="0"/>
            <a:lstStyle/>
            <a:p>
              <a:endParaRPr/>
            </a:p>
          </p:txBody>
        </p:sp>
        <p:sp>
          <p:nvSpPr>
            <p:cNvPr id="120" name="object 120"/>
            <p:cNvSpPr/>
            <p:nvPr/>
          </p:nvSpPr>
          <p:spPr>
            <a:xfrm>
              <a:off x="5099393" y="3651376"/>
              <a:ext cx="41275" cy="2230120"/>
            </a:xfrm>
            <a:custGeom>
              <a:avLst/>
              <a:gdLst/>
              <a:ahLst/>
              <a:cxnLst/>
              <a:rect l="l" t="t" r="r" b="b"/>
              <a:pathLst>
                <a:path w="41275" h="2230120">
                  <a:moveTo>
                    <a:pt x="2413" y="0"/>
                  </a:moveTo>
                  <a:lnTo>
                    <a:pt x="0" y="0"/>
                  </a:lnTo>
                  <a:lnTo>
                    <a:pt x="0" y="2400"/>
                  </a:lnTo>
                  <a:lnTo>
                    <a:pt x="2413" y="2400"/>
                  </a:lnTo>
                  <a:lnTo>
                    <a:pt x="2413" y="0"/>
                  </a:lnTo>
                  <a:close/>
                </a:path>
                <a:path w="41275" h="2230120">
                  <a:moveTo>
                    <a:pt x="40894" y="2217750"/>
                  </a:moveTo>
                  <a:lnTo>
                    <a:pt x="7226" y="2208136"/>
                  </a:lnTo>
                  <a:lnTo>
                    <a:pt x="7226" y="2229777"/>
                  </a:lnTo>
                  <a:lnTo>
                    <a:pt x="40894" y="2217750"/>
                  </a:lnTo>
                  <a:close/>
                </a:path>
              </a:pathLst>
            </a:custGeom>
            <a:solidFill>
              <a:srgbClr val="46248F"/>
            </a:solidFill>
          </p:spPr>
          <p:txBody>
            <a:bodyPr wrap="square" lIns="0" tIns="0" rIns="0" bIns="0" rtlCol="0"/>
            <a:lstStyle/>
            <a:p>
              <a:endParaRPr/>
            </a:p>
          </p:txBody>
        </p:sp>
        <p:sp>
          <p:nvSpPr>
            <p:cNvPr id="121" name="object 121"/>
            <p:cNvSpPr/>
            <p:nvPr/>
          </p:nvSpPr>
          <p:spPr>
            <a:xfrm>
              <a:off x="5099405" y="3653772"/>
              <a:ext cx="41275" cy="3259454"/>
            </a:xfrm>
            <a:custGeom>
              <a:avLst/>
              <a:gdLst/>
              <a:ahLst/>
              <a:cxnLst/>
              <a:rect l="l" t="t" r="r" b="b"/>
              <a:pathLst>
                <a:path w="41275" h="3259454">
                  <a:moveTo>
                    <a:pt x="40891" y="2215355"/>
                  </a:moveTo>
                  <a:lnTo>
                    <a:pt x="7216" y="2227381"/>
                  </a:lnTo>
                  <a:lnTo>
                    <a:pt x="7216" y="2205733"/>
                  </a:lnTo>
                  <a:lnTo>
                    <a:pt x="40891" y="2215355"/>
                  </a:lnTo>
                  <a:close/>
                </a:path>
                <a:path w="41275" h="3259454">
                  <a:moveTo>
                    <a:pt x="0" y="0"/>
                  </a:moveTo>
                  <a:lnTo>
                    <a:pt x="0" y="3252073"/>
                  </a:lnTo>
                  <a:lnTo>
                    <a:pt x="0" y="3254479"/>
                  </a:lnTo>
                  <a:lnTo>
                    <a:pt x="2405" y="3259289"/>
                  </a:lnTo>
                  <a:lnTo>
                    <a:pt x="7216" y="3259289"/>
                  </a:lnTo>
                </a:path>
              </a:pathLst>
            </a:custGeom>
            <a:ln w="3175">
              <a:solidFill>
                <a:srgbClr val="46248F"/>
              </a:solidFill>
            </a:ln>
          </p:spPr>
          <p:txBody>
            <a:bodyPr wrap="square" lIns="0" tIns="0" rIns="0" bIns="0" rtlCol="0"/>
            <a:lstStyle/>
            <a:p>
              <a:endParaRPr/>
            </a:p>
          </p:txBody>
        </p:sp>
        <p:sp>
          <p:nvSpPr>
            <p:cNvPr id="122" name="object 122"/>
            <p:cNvSpPr/>
            <p:nvPr/>
          </p:nvSpPr>
          <p:spPr>
            <a:xfrm>
              <a:off x="5099393" y="3651376"/>
              <a:ext cx="41275" cy="3271520"/>
            </a:xfrm>
            <a:custGeom>
              <a:avLst/>
              <a:gdLst/>
              <a:ahLst/>
              <a:cxnLst/>
              <a:rect l="l" t="t" r="r" b="b"/>
              <a:pathLst>
                <a:path w="41275" h="3271520">
                  <a:moveTo>
                    <a:pt x="2413" y="0"/>
                  </a:moveTo>
                  <a:lnTo>
                    <a:pt x="0" y="0"/>
                  </a:lnTo>
                  <a:lnTo>
                    <a:pt x="0" y="2400"/>
                  </a:lnTo>
                  <a:lnTo>
                    <a:pt x="2413" y="2400"/>
                  </a:lnTo>
                  <a:lnTo>
                    <a:pt x="2413" y="0"/>
                  </a:lnTo>
                  <a:close/>
                </a:path>
                <a:path w="41275" h="3271520">
                  <a:moveTo>
                    <a:pt x="40894" y="3261690"/>
                  </a:moveTo>
                  <a:lnTo>
                    <a:pt x="7226" y="3249663"/>
                  </a:lnTo>
                  <a:lnTo>
                    <a:pt x="7226" y="3271316"/>
                  </a:lnTo>
                  <a:lnTo>
                    <a:pt x="40894" y="3261690"/>
                  </a:lnTo>
                  <a:close/>
                </a:path>
              </a:pathLst>
            </a:custGeom>
            <a:solidFill>
              <a:srgbClr val="46248F"/>
            </a:solidFill>
          </p:spPr>
          <p:txBody>
            <a:bodyPr wrap="square" lIns="0" tIns="0" rIns="0" bIns="0" rtlCol="0"/>
            <a:lstStyle/>
            <a:p>
              <a:endParaRPr/>
            </a:p>
          </p:txBody>
        </p:sp>
        <p:sp>
          <p:nvSpPr>
            <p:cNvPr id="123" name="object 123"/>
            <p:cNvSpPr/>
            <p:nvPr/>
          </p:nvSpPr>
          <p:spPr>
            <a:xfrm>
              <a:off x="5106621" y="6901035"/>
              <a:ext cx="34290" cy="22225"/>
            </a:xfrm>
            <a:custGeom>
              <a:avLst/>
              <a:gdLst/>
              <a:ahLst/>
              <a:cxnLst/>
              <a:rect l="l" t="t" r="r" b="b"/>
              <a:pathLst>
                <a:path w="34289" h="22225">
                  <a:moveTo>
                    <a:pt x="33675" y="12026"/>
                  </a:moveTo>
                  <a:lnTo>
                    <a:pt x="0" y="21648"/>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24" name="object 124"/>
          <p:cNvGrpSpPr/>
          <p:nvPr/>
        </p:nvGrpSpPr>
        <p:grpSpPr>
          <a:xfrm>
            <a:off x="8193754" y="2483297"/>
            <a:ext cx="67371" cy="1952457"/>
            <a:chOff x="10875926" y="3651366"/>
            <a:chExt cx="99060" cy="2870835"/>
          </a:xfrm>
        </p:grpSpPr>
        <p:sp>
          <p:nvSpPr>
            <p:cNvPr id="125" name="object 125"/>
            <p:cNvSpPr/>
            <p:nvPr/>
          </p:nvSpPr>
          <p:spPr>
            <a:xfrm>
              <a:off x="10913209" y="3653772"/>
              <a:ext cx="10160" cy="493395"/>
            </a:xfrm>
            <a:custGeom>
              <a:avLst/>
              <a:gdLst/>
              <a:ahLst/>
              <a:cxnLst/>
              <a:rect l="l" t="t" r="r" b="b"/>
              <a:pathLst>
                <a:path w="10159" h="493395">
                  <a:moveTo>
                    <a:pt x="9621" y="0"/>
                  </a:moveTo>
                  <a:lnTo>
                    <a:pt x="9621" y="481076"/>
                  </a:lnTo>
                  <a:lnTo>
                    <a:pt x="9621" y="488292"/>
                  </a:lnTo>
                  <a:lnTo>
                    <a:pt x="4810" y="493102"/>
                  </a:lnTo>
                  <a:lnTo>
                    <a:pt x="0" y="493102"/>
                  </a:lnTo>
                </a:path>
              </a:pathLst>
            </a:custGeom>
            <a:ln w="3175">
              <a:solidFill>
                <a:srgbClr val="46248F"/>
              </a:solidFill>
            </a:ln>
          </p:spPr>
          <p:txBody>
            <a:bodyPr wrap="square" lIns="0" tIns="0" rIns="0" bIns="0" rtlCol="0"/>
            <a:lstStyle/>
            <a:p>
              <a:endParaRPr/>
            </a:p>
          </p:txBody>
        </p:sp>
        <p:sp>
          <p:nvSpPr>
            <p:cNvPr id="126" name="object 126"/>
            <p:cNvSpPr/>
            <p:nvPr/>
          </p:nvSpPr>
          <p:spPr>
            <a:xfrm>
              <a:off x="10877118" y="3651376"/>
              <a:ext cx="48260" cy="505459"/>
            </a:xfrm>
            <a:custGeom>
              <a:avLst/>
              <a:gdLst/>
              <a:ahLst/>
              <a:cxnLst/>
              <a:rect l="l" t="t" r="r" b="b"/>
              <a:pathLst>
                <a:path w="48259" h="505460">
                  <a:moveTo>
                    <a:pt x="33680" y="483476"/>
                  </a:moveTo>
                  <a:lnTo>
                    <a:pt x="0" y="495503"/>
                  </a:lnTo>
                  <a:lnTo>
                    <a:pt x="33680" y="505129"/>
                  </a:lnTo>
                  <a:lnTo>
                    <a:pt x="33680" y="483476"/>
                  </a:lnTo>
                  <a:close/>
                </a:path>
                <a:path w="48259" h="505460">
                  <a:moveTo>
                    <a:pt x="48107" y="0"/>
                  </a:moveTo>
                  <a:lnTo>
                    <a:pt x="45707" y="0"/>
                  </a:lnTo>
                  <a:lnTo>
                    <a:pt x="45707" y="2400"/>
                  </a:lnTo>
                  <a:lnTo>
                    <a:pt x="48107" y="2400"/>
                  </a:lnTo>
                  <a:lnTo>
                    <a:pt x="48107" y="0"/>
                  </a:lnTo>
                  <a:close/>
                </a:path>
              </a:pathLst>
            </a:custGeom>
            <a:solidFill>
              <a:srgbClr val="46248F"/>
            </a:solidFill>
          </p:spPr>
          <p:txBody>
            <a:bodyPr wrap="square" lIns="0" tIns="0" rIns="0" bIns="0" rtlCol="0"/>
            <a:lstStyle/>
            <a:p>
              <a:endParaRPr/>
            </a:p>
          </p:txBody>
        </p:sp>
        <p:sp>
          <p:nvSpPr>
            <p:cNvPr id="127" name="object 127"/>
            <p:cNvSpPr/>
            <p:nvPr/>
          </p:nvSpPr>
          <p:spPr>
            <a:xfrm>
              <a:off x="10877128" y="3653772"/>
              <a:ext cx="60325" cy="502920"/>
            </a:xfrm>
            <a:custGeom>
              <a:avLst/>
              <a:gdLst/>
              <a:ahLst/>
              <a:cxnLst/>
              <a:rect l="l" t="t" r="r" b="b"/>
              <a:pathLst>
                <a:path w="60325" h="502920">
                  <a:moveTo>
                    <a:pt x="0" y="493102"/>
                  </a:moveTo>
                  <a:lnTo>
                    <a:pt x="33675" y="481076"/>
                  </a:lnTo>
                  <a:lnTo>
                    <a:pt x="33675" y="502724"/>
                  </a:lnTo>
                  <a:lnTo>
                    <a:pt x="0" y="493102"/>
                  </a:lnTo>
                  <a:close/>
                </a:path>
                <a:path w="60325" h="502920">
                  <a:moveTo>
                    <a:pt x="45702" y="0"/>
                  </a:moveTo>
                  <a:lnTo>
                    <a:pt x="45702" y="476265"/>
                  </a:lnTo>
                  <a:lnTo>
                    <a:pt x="45702" y="483481"/>
                  </a:lnTo>
                  <a:lnTo>
                    <a:pt x="52918" y="488292"/>
                  </a:lnTo>
                  <a:lnTo>
                    <a:pt x="60134" y="488292"/>
                  </a:lnTo>
                </a:path>
              </a:pathLst>
            </a:custGeom>
            <a:ln w="3175">
              <a:solidFill>
                <a:srgbClr val="46248F"/>
              </a:solidFill>
            </a:ln>
          </p:spPr>
          <p:txBody>
            <a:bodyPr wrap="square" lIns="0" tIns="0" rIns="0" bIns="0" rtlCol="0"/>
            <a:lstStyle/>
            <a:p>
              <a:endParaRPr/>
            </a:p>
          </p:txBody>
        </p:sp>
        <p:sp>
          <p:nvSpPr>
            <p:cNvPr id="128" name="object 128"/>
            <p:cNvSpPr/>
            <p:nvPr/>
          </p:nvSpPr>
          <p:spPr>
            <a:xfrm>
              <a:off x="10922826" y="3651376"/>
              <a:ext cx="50800" cy="502920"/>
            </a:xfrm>
            <a:custGeom>
              <a:avLst/>
              <a:gdLst/>
              <a:ahLst/>
              <a:cxnLst/>
              <a:rect l="l" t="t" r="r" b="b"/>
              <a:pathLst>
                <a:path w="50800" h="502920">
                  <a:moveTo>
                    <a:pt x="2400" y="0"/>
                  </a:moveTo>
                  <a:lnTo>
                    <a:pt x="0" y="0"/>
                  </a:lnTo>
                  <a:lnTo>
                    <a:pt x="0" y="2400"/>
                  </a:lnTo>
                  <a:lnTo>
                    <a:pt x="2400" y="2400"/>
                  </a:lnTo>
                  <a:lnTo>
                    <a:pt x="2400" y="0"/>
                  </a:lnTo>
                  <a:close/>
                </a:path>
                <a:path w="50800" h="502920">
                  <a:moveTo>
                    <a:pt x="50507" y="490689"/>
                  </a:moveTo>
                  <a:lnTo>
                    <a:pt x="14427" y="478663"/>
                  </a:lnTo>
                  <a:lnTo>
                    <a:pt x="14427" y="502716"/>
                  </a:lnTo>
                  <a:lnTo>
                    <a:pt x="50507" y="490689"/>
                  </a:lnTo>
                  <a:close/>
                </a:path>
              </a:pathLst>
            </a:custGeom>
            <a:solidFill>
              <a:srgbClr val="46248F"/>
            </a:solidFill>
          </p:spPr>
          <p:txBody>
            <a:bodyPr wrap="square" lIns="0" tIns="0" rIns="0" bIns="0" rtlCol="0"/>
            <a:lstStyle/>
            <a:p>
              <a:endParaRPr/>
            </a:p>
          </p:txBody>
        </p:sp>
        <p:sp>
          <p:nvSpPr>
            <p:cNvPr id="129" name="object 129"/>
            <p:cNvSpPr/>
            <p:nvPr/>
          </p:nvSpPr>
          <p:spPr>
            <a:xfrm>
              <a:off x="10913209" y="3653772"/>
              <a:ext cx="60325" cy="1320800"/>
            </a:xfrm>
            <a:custGeom>
              <a:avLst/>
              <a:gdLst/>
              <a:ahLst/>
              <a:cxnLst/>
              <a:rect l="l" t="t" r="r" b="b"/>
              <a:pathLst>
                <a:path w="60325" h="1320800">
                  <a:moveTo>
                    <a:pt x="60134" y="488292"/>
                  </a:moveTo>
                  <a:lnTo>
                    <a:pt x="24053" y="500319"/>
                  </a:lnTo>
                  <a:lnTo>
                    <a:pt x="24053" y="476265"/>
                  </a:lnTo>
                  <a:lnTo>
                    <a:pt x="60134" y="488292"/>
                  </a:lnTo>
                  <a:close/>
                </a:path>
                <a:path w="60325" h="1320800">
                  <a:moveTo>
                    <a:pt x="9621" y="0"/>
                  </a:moveTo>
                  <a:lnTo>
                    <a:pt x="9621" y="1308526"/>
                  </a:lnTo>
                  <a:lnTo>
                    <a:pt x="9621" y="1315742"/>
                  </a:lnTo>
                  <a:lnTo>
                    <a:pt x="4810" y="1320553"/>
                  </a:lnTo>
                  <a:lnTo>
                    <a:pt x="0" y="1320553"/>
                  </a:lnTo>
                </a:path>
              </a:pathLst>
            </a:custGeom>
            <a:ln w="3175">
              <a:solidFill>
                <a:srgbClr val="46248F"/>
              </a:solidFill>
            </a:ln>
          </p:spPr>
          <p:txBody>
            <a:bodyPr wrap="square" lIns="0" tIns="0" rIns="0" bIns="0" rtlCol="0"/>
            <a:lstStyle/>
            <a:p>
              <a:endParaRPr/>
            </a:p>
          </p:txBody>
        </p:sp>
        <p:sp>
          <p:nvSpPr>
            <p:cNvPr id="130" name="object 130"/>
            <p:cNvSpPr/>
            <p:nvPr/>
          </p:nvSpPr>
          <p:spPr>
            <a:xfrm>
              <a:off x="10877118" y="3651376"/>
              <a:ext cx="48260" cy="1332865"/>
            </a:xfrm>
            <a:custGeom>
              <a:avLst/>
              <a:gdLst/>
              <a:ahLst/>
              <a:cxnLst/>
              <a:rect l="l" t="t" r="r" b="b"/>
              <a:pathLst>
                <a:path w="48259" h="1332864">
                  <a:moveTo>
                    <a:pt x="33680" y="1310932"/>
                  </a:moveTo>
                  <a:lnTo>
                    <a:pt x="0" y="1322959"/>
                  </a:lnTo>
                  <a:lnTo>
                    <a:pt x="33680" y="1332572"/>
                  </a:lnTo>
                  <a:lnTo>
                    <a:pt x="33680" y="1310932"/>
                  </a:lnTo>
                  <a:close/>
                </a:path>
                <a:path w="48259" h="1332864">
                  <a:moveTo>
                    <a:pt x="48107" y="0"/>
                  </a:moveTo>
                  <a:lnTo>
                    <a:pt x="45707" y="0"/>
                  </a:lnTo>
                  <a:lnTo>
                    <a:pt x="45707" y="2400"/>
                  </a:lnTo>
                  <a:lnTo>
                    <a:pt x="48107" y="2400"/>
                  </a:lnTo>
                  <a:lnTo>
                    <a:pt x="48107" y="0"/>
                  </a:lnTo>
                  <a:close/>
                </a:path>
              </a:pathLst>
            </a:custGeom>
            <a:solidFill>
              <a:srgbClr val="46248F"/>
            </a:solidFill>
          </p:spPr>
          <p:txBody>
            <a:bodyPr wrap="square" lIns="0" tIns="0" rIns="0" bIns="0" rtlCol="0"/>
            <a:lstStyle/>
            <a:p>
              <a:endParaRPr/>
            </a:p>
          </p:txBody>
        </p:sp>
        <p:sp>
          <p:nvSpPr>
            <p:cNvPr id="131" name="object 131"/>
            <p:cNvSpPr/>
            <p:nvPr/>
          </p:nvSpPr>
          <p:spPr>
            <a:xfrm>
              <a:off x="10877128" y="3653772"/>
              <a:ext cx="60325" cy="1388110"/>
            </a:xfrm>
            <a:custGeom>
              <a:avLst/>
              <a:gdLst/>
              <a:ahLst/>
              <a:cxnLst/>
              <a:rect l="l" t="t" r="r" b="b"/>
              <a:pathLst>
                <a:path w="60325" h="1388110">
                  <a:moveTo>
                    <a:pt x="0" y="1320553"/>
                  </a:moveTo>
                  <a:lnTo>
                    <a:pt x="33675" y="1308526"/>
                  </a:lnTo>
                  <a:lnTo>
                    <a:pt x="33675" y="1330175"/>
                  </a:lnTo>
                  <a:lnTo>
                    <a:pt x="0" y="1320553"/>
                  </a:lnTo>
                  <a:close/>
                </a:path>
                <a:path w="60325" h="1388110">
                  <a:moveTo>
                    <a:pt x="45702" y="0"/>
                  </a:moveTo>
                  <a:lnTo>
                    <a:pt x="45702" y="1373471"/>
                  </a:lnTo>
                  <a:lnTo>
                    <a:pt x="45702" y="1380688"/>
                  </a:lnTo>
                  <a:lnTo>
                    <a:pt x="52918" y="1387904"/>
                  </a:lnTo>
                  <a:lnTo>
                    <a:pt x="60134" y="1387904"/>
                  </a:lnTo>
                </a:path>
              </a:pathLst>
            </a:custGeom>
            <a:ln w="3175">
              <a:solidFill>
                <a:srgbClr val="46248F"/>
              </a:solidFill>
            </a:ln>
          </p:spPr>
          <p:txBody>
            <a:bodyPr wrap="square" lIns="0" tIns="0" rIns="0" bIns="0" rtlCol="0"/>
            <a:lstStyle/>
            <a:p>
              <a:endParaRPr/>
            </a:p>
          </p:txBody>
        </p:sp>
        <p:sp>
          <p:nvSpPr>
            <p:cNvPr id="132" name="object 132"/>
            <p:cNvSpPr/>
            <p:nvPr/>
          </p:nvSpPr>
          <p:spPr>
            <a:xfrm>
              <a:off x="10922826" y="3651376"/>
              <a:ext cx="50800" cy="1402715"/>
            </a:xfrm>
            <a:custGeom>
              <a:avLst/>
              <a:gdLst/>
              <a:ahLst/>
              <a:cxnLst/>
              <a:rect l="l" t="t" r="r" b="b"/>
              <a:pathLst>
                <a:path w="50800" h="1402714">
                  <a:moveTo>
                    <a:pt x="2400" y="0"/>
                  </a:moveTo>
                  <a:lnTo>
                    <a:pt x="0" y="0"/>
                  </a:lnTo>
                  <a:lnTo>
                    <a:pt x="0" y="2400"/>
                  </a:lnTo>
                  <a:lnTo>
                    <a:pt x="2400" y="2400"/>
                  </a:lnTo>
                  <a:lnTo>
                    <a:pt x="2400" y="0"/>
                  </a:lnTo>
                  <a:close/>
                </a:path>
                <a:path w="50800" h="1402714">
                  <a:moveTo>
                    <a:pt x="50507" y="1390307"/>
                  </a:moveTo>
                  <a:lnTo>
                    <a:pt x="14427" y="1378280"/>
                  </a:lnTo>
                  <a:lnTo>
                    <a:pt x="14427" y="1402334"/>
                  </a:lnTo>
                  <a:lnTo>
                    <a:pt x="50507" y="1390307"/>
                  </a:lnTo>
                  <a:close/>
                </a:path>
              </a:pathLst>
            </a:custGeom>
            <a:solidFill>
              <a:srgbClr val="46248F"/>
            </a:solidFill>
          </p:spPr>
          <p:txBody>
            <a:bodyPr wrap="square" lIns="0" tIns="0" rIns="0" bIns="0" rtlCol="0"/>
            <a:lstStyle/>
            <a:p>
              <a:endParaRPr/>
            </a:p>
          </p:txBody>
        </p:sp>
        <p:sp>
          <p:nvSpPr>
            <p:cNvPr id="133" name="object 133"/>
            <p:cNvSpPr/>
            <p:nvPr/>
          </p:nvSpPr>
          <p:spPr>
            <a:xfrm>
              <a:off x="10913209" y="3653772"/>
              <a:ext cx="60325" cy="2110105"/>
            </a:xfrm>
            <a:custGeom>
              <a:avLst/>
              <a:gdLst/>
              <a:ahLst/>
              <a:cxnLst/>
              <a:rect l="l" t="t" r="r" b="b"/>
              <a:pathLst>
                <a:path w="60325" h="2110104">
                  <a:moveTo>
                    <a:pt x="60134" y="1387904"/>
                  </a:moveTo>
                  <a:lnTo>
                    <a:pt x="24053" y="1399931"/>
                  </a:lnTo>
                  <a:lnTo>
                    <a:pt x="24053" y="1375877"/>
                  </a:lnTo>
                  <a:lnTo>
                    <a:pt x="60134" y="1387904"/>
                  </a:lnTo>
                  <a:close/>
                </a:path>
                <a:path w="60325" h="2110104">
                  <a:moveTo>
                    <a:pt x="9621" y="0"/>
                  </a:moveTo>
                  <a:lnTo>
                    <a:pt x="9621" y="2099896"/>
                  </a:lnTo>
                  <a:lnTo>
                    <a:pt x="9621" y="2104707"/>
                  </a:lnTo>
                  <a:lnTo>
                    <a:pt x="4810" y="2109518"/>
                  </a:lnTo>
                  <a:lnTo>
                    <a:pt x="0" y="2109518"/>
                  </a:lnTo>
                </a:path>
              </a:pathLst>
            </a:custGeom>
            <a:ln w="3175">
              <a:solidFill>
                <a:srgbClr val="46248F"/>
              </a:solidFill>
            </a:ln>
          </p:spPr>
          <p:txBody>
            <a:bodyPr wrap="square" lIns="0" tIns="0" rIns="0" bIns="0" rtlCol="0"/>
            <a:lstStyle/>
            <a:p>
              <a:endParaRPr/>
            </a:p>
          </p:txBody>
        </p:sp>
        <p:sp>
          <p:nvSpPr>
            <p:cNvPr id="134" name="object 134"/>
            <p:cNvSpPr/>
            <p:nvPr/>
          </p:nvSpPr>
          <p:spPr>
            <a:xfrm>
              <a:off x="10877118" y="3651376"/>
              <a:ext cx="48260" cy="2124075"/>
            </a:xfrm>
            <a:custGeom>
              <a:avLst/>
              <a:gdLst/>
              <a:ahLst/>
              <a:cxnLst/>
              <a:rect l="l" t="t" r="r" b="b"/>
              <a:pathLst>
                <a:path w="48259" h="2124075">
                  <a:moveTo>
                    <a:pt x="33680" y="2102294"/>
                  </a:moveTo>
                  <a:lnTo>
                    <a:pt x="0" y="2111921"/>
                  </a:lnTo>
                  <a:lnTo>
                    <a:pt x="33680" y="2123948"/>
                  </a:lnTo>
                  <a:lnTo>
                    <a:pt x="33680" y="2102294"/>
                  </a:lnTo>
                  <a:close/>
                </a:path>
                <a:path w="48259" h="2124075">
                  <a:moveTo>
                    <a:pt x="48107" y="0"/>
                  </a:moveTo>
                  <a:lnTo>
                    <a:pt x="45707" y="0"/>
                  </a:lnTo>
                  <a:lnTo>
                    <a:pt x="45707" y="2400"/>
                  </a:lnTo>
                  <a:lnTo>
                    <a:pt x="48107" y="2400"/>
                  </a:lnTo>
                  <a:lnTo>
                    <a:pt x="48107" y="0"/>
                  </a:lnTo>
                  <a:close/>
                </a:path>
              </a:pathLst>
            </a:custGeom>
            <a:solidFill>
              <a:srgbClr val="46248F"/>
            </a:solidFill>
          </p:spPr>
          <p:txBody>
            <a:bodyPr wrap="square" lIns="0" tIns="0" rIns="0" bIns="0" rtlCol="0"/>
            <a:lstStyle/>
            <a:p>
              <a:endParaRPr/>
            </a:p>
          </p:txBody>
        </p:sp>
        <p:sp>
          <p:nvSpPr>
            <p:cNvPr id="135" name="object 135"/>
            <p:cNvSpPr/>
            <p:nvPr/>
          </p:nvSpPr>
          <p:spPr>
            <a:xfrm>
              <a:off x="10877128" y="3653772"/>
              <a:ext cx="45720" cy="2855595"/>
            </a:xfrm>
            <a:custGeom>
              <a:avLst/>
              <a:gdLst/>
              <a:ahLst/>
              <a:cxnLst/>
              <a:rect l="l" t="t" r="r" b="b"/>
              <a:pathLst>
                <a:path w="45720" h="2855595">
                  <a:moveTo>
                    <a:pt x="0" y="2109518"/>
                  </a:moveTo>
                  <a:lnTo>
                    <a:pt x="33675" y="2099896"/>
                  </a:lnTo>
                  <a:lnTo>
                    <a:pt x="33675" y="2121545"/>
                  </a:lnTo>
                  <a:lnTo>
                    <a:pt x="0" y="2109518"/>
                  </a:lnTo>
                  <a:close/>
                </a:path>
                <a:path w="45720" h="2855595">
                  <a:moveTo>
                    <a:pt x="45702" y="0"/>
                  </a:moveTo>
                  <a:lnTo>
                    <a:pt x="45702" y="2845564"/>
                  </a:lnTo>
                  <a:lnTo>
                    <a:pt x="45702" y="2850375"/>
                  </a:lnTo>
                  <a:lnTo>
                    <a:pt x="40891" y="2855186"/>
                  </a:lnTo>
                  <a:lnTo>
                    <a:pt x="36080" y="2855186"/>
                  </a:lnTo>
                </a:path>
              </a:pathLst>
            </a:custGeom>
            <a:ln w="3175">
              <a:solidFill>
                <a:srgbClr val="46248F"/>
              </a:solidFill>
            </a:ln>
          </p:spPr>
          <p:txBody>
            <a:bodyPr wrap="square" lIns="0" tIns="0" rIns="0" bIns="0" rtlCol="0"/>
            <a:lstStyle/>
            <a:p>
              <a:endParaRPr/>
            </a:p>
          </p:txBody>
        </p:sp>
        <p:sp>
          <p:nvSpPr>
            <p:cNvPr id="136" name="object 136"/>
            <p:cNvSpPr/>
            <p:nvPr/>
          </p:nvSpPr>
          <p:spPr>
            <a:xfrm>
              <a:off x="10877118" y="3651376"/>
              <a:ext cx="48260" cy="2870200"/>
            </a:xfrm>
            <a:custGeom>
              <a:avLst/>
              <a:gdLst/>
              <a:ahLst/>
              <a:cxnLst/>
              <a:rect l="l" t="t" r="r" b="b"/>
              <a:pathLst>
                <a:path w="48259" h="2870200">
                  <a:moveTo>
                    <a:pt x="33680" y="2847962"/>
                  </a:moveTo>
                  <a:lnTo>
                    <a:pt x="0" y="2857589"/>
                  </a:lnTo>
                  <a:lnTo>
                    <a:pt x="33680" y="2869615"/>
                  </a:lnTo>
                  <a:lnTo>
                    <a:pt x="33680" y="2847962"/>
                  </a:lnTo>
                  <a:close/>
                </a:path>
                <a:path w="48259" h="2870200">
                  <a:moveTo>
                    <a:pt x="48107" y="0"/>
                  </a:moveTo>
                  <a:lnTo>
                    <a:pt x="45707" y="0"/>
                  </a:lnTo>
                  <a:lnTo>
                    <a:pt x="45707" y="2400"/>
                  </a:lnTo>
                  <a:lnTo>
                    <a:pt x="48107" y="2400"/>
                  </a:lnTo>
                  <a:lnTo>
                    <a:pt x="48107" y="0"/>
                  </a:lnTo>
                  <a:close/>
                </a:path>
              </a:pathLst>
            </a:custGeom>
            <a:solidFill>
              <a:srgbClr val="46248F"/>
            </a:solidFill>
          </p:spPr>
          <p:txBody>
            <a:bodyPr wrap="square" lIns="0" tIns="0" rIns="0" bIns="0" rtlCol="0"/>
            <a:lstStyle/>
            <a:p>
              <a:endParaRPr/>
            </a:p>
          </p:txBody>
        </p:sp>
        <p:sp>
          <p:nvSpPr>
            <p:cNvPr id="137" name="object 137"/>
            <p:cNvSpPr/>
            <p:nvPr/>
          </p:nvSpPr>
          <p:spPr>
            <a:xfrm>
              <a:off x="10877128" y="6499336"/>
              <a:ext cx="34290" cy="22225"/>
            </a:xfrm>
            <a:custGeom>
              <a:avLst/>
              <a:gdLst/>
              <a:ahLst/>
              <a:cxnLst/>
              <a:rect l="l" t="t" r="r" b="b"/>
              <a:pathLst>
                <a:path w="34290" h="22225">
                  <a:moveTo>
                    <a:pt x="0" y="9621"/>
                  </a:moveTo>
                  <a:lnTo>
                    <a:pt x="33675" y="0"/>
                  </a:lnTo>
                  <a:lnTo>
                    <a:pt x="33675" y="21648"/>
                  </a:lnTo>
                  <a:lnTo>
                    <a:pt x="0" y="9621"/>
                  </a:lnTo>
                  <a:close/>
                </a:path>
              </a:pathLst>
            </a:custGeom>
            <a:ln w="3175">
              <a:solidFill>
                <a:srgbClr val="46248F"/>
              </a:solidFill>
            </a:ln>
          </p:spPr>
          <p:txBody>
            <a:bodyPr wrap="square" lIns="0" tIns="0" rIns="0" bIns="0" rtlCol="0"/>
            <a:lstStyle/>
            <a:p>
              <a:endParaRPr/>
            </a:p>
          </p:txBody>
        </p:sp>
      </p:grpSp>
      <p:grpSp>
        <p:nvGrpSpPr>
          <p:cNvPr id="138" name="object 138"/>
          <p:cNvGrpSpPr/>
          <p:nvPr/>
        </p:nvGrpSpPr>
        <p:grpSpPr>
          <a:xfrm>
            <a:off x="9750313" y="2481662"/>
            <a:ext cx="33685" cy="2638257"/>
            <a:chOff x="13164644" y="3648961"/>
            <a:chExt cx="49530" cy="3879215"/>
          </a:xfrm>
        </p:grpSpPr>
        <p:sp>
          <p:nvSpPr>
            <p:cNvPr id="139" name="object 139"/>
            <p:cNvSpPr/>
            <p:nvPr/>
          </p:nvSpPr>
          <p:spPr>
            <a:xfrm>
              <a:off x="13167049" y="3651366"/>
              <a:ext cx="12065" cy="750570"/>
            </a:xfrm>
            <a:custGeom>
              <a:avLst/>
              <a:gdLst/>
              <a:ahLst/>
              <a:cxnLst/>
              <a:rect l="l" t="t" r="r" b="b"/>
              <a:pathLst>
                <a:path w="12065" h="750570">
                  <a:moveTo>
                    <a:pt x="0" y="0"/>
                  </a:moveTo>
                  <a:lnTo>
                    <a:pt x="0" y="738451"/>
                  </a:lnTo>
                  <a:lnTo>
                    <a:pt x="0" y="743262"/>
                  </a:lnTo>
                  <a:lnTo>
                    <a:pt x="4810" y="750478"/>
                  </a:lnTo>
                  <a:lnTo>
                    <a:pt x="12026" y="750478"/>
                  </a:lnTo>
                </a:path>
              </a:pathLst>
            </a:custGeom>
            <a:ln w="3175">
              <a:solidFill>
                <a:srgbClr val="46248F"/>
              </a:solidFill>
            </a:ln>
          </p:spPr>
          <p:txBody>
            <a:bodyPr wrap="square" lIns="0" tIns="0" rIns="0" bIns="0" rtlCol="0"/>
            <a:lstStyle/>
            <a:p>
              <a:endParaRPr/>
            </a:p>
          </p:txBody>
        </p:sp>
        <p:sp>
          <p:nvSpPr>
            <p:cNvPr id="140" name="object 140"/>
            <p:cNvSpPr/>
            <p:nvPr/>
          </p:nvSpPr>
          <p:spPr>
            <a:xfrm>
              <a:off x="13164642" y="3648963"/>
              <a:ext cx="48260" cy="762635"/>
            </a:xfrm>
            <a:custGeom>
              <a:avLst/>
              <a:gdLst/>
              <a:ahLst/>
              <a:cxnLst/>
              <a:rect l="l" t="t" r="r" b="b"/>
              <a:pathLst>
                <a:path w="48259" h="762635">
                  <a:moveTo>
                    <a:pt x="2400" y="0"/>
                  </a:moveTo>
                  <a:lnTo>
                    <a:pt x="0" y="0"/>
                  </a:lnTo>
                  <a:lnTo>
                    <a:pt x="0" y="2413"/>
                  </a:lnTo>
                  <a:lnTo>
                    <a:pt x="2400" y="2413"/>
                  </a:lnTo>
                  <a:lnTo>
                    <a:pt x="2400" y="0"/>
                  </a:lnTo>
                  <a:close/>
                </a:path>
                <a:path w="48259" h="762635">
                  <a:moveTo>
                    <a:pt x="48107" y="752881"/>
                  </a:moveTo>
                  <a:lnTo>
                    <a:pt x="14427" y="740854"/>
                  </a:lnTo>
                  <a:lnTo>
                    <a:pt x="14427" y="762508"/>
                  </a:lnTo>
                  <a:lnTo>
                    <a:pt x="48107" y="752881"/>
                  </a:lnTo>
                  <a:close/>
                </a:path>
              </a:pathLst>
            </a:custGeom>
            <a:solidFill>
              <a:srgbClr val="46248F"/>
            </a:solidFill>
          </p:spPr>
          <p:txBody>
            <a:bodyPr wrap="square" lIns="0" tIns="0" rIns="0" bIns="0" rtlCol="0"/>
            <a:lstStyle/>
            <a:p>
              <a:endParaRPr/>
            </a:p>
          </p:txBody>
        </p:sp>
        <p:sp>
          <p:nvSpPr>
            <p:cNvPr id="141" name="object 141"/>
            <p:cNvSpPr/>
            <p:nvPr/>
          </p:nvSpPr>
          <p:spPr>
            <a:xfrm>
              <a:off x="13167049" y="3651366"/>
              <a:ext cx="45720" cy="1758950"/>
            </a:xfrm>
            <a:custGeom>
              <a:avLst/>
              <a:gdLst/>
              <a:ahLst/>
              <a:cxnLst/>
              <a:rect l="l" t="t" r="r" b="b"/>
              <a:pathLst>
                <a:path w="45719" h="1758950">
                  <a:moveTo>
                    <a:pt x="45702" y="750478"/>
                  </a:moveTo>
                  <a:lnTo>
                    <a:pt x="12026" y="760100"/>
                  </a:lnTo>
                  <a:lnTo>
                    <a:pt x="12026" y="738451"/>
                  </a:lnTo>
                  <a:lnTo>
                    <a:pt x="45702" y="750478"/>
                  </a:lnTo>
                  <a:close/>
                </a:path>
                <a:path w="45719" h="1758950">
                  <a:moveTo>
                    <a:pt x="0" y="0"/>
                  </a:moveTo>
                  <a:lnTo>
                    <a:pt x="0" y="1746305"/>
                  </a:lnTo>
                  <a:lnTo>
                    <a:pt x="0" y="1753522"/>
                  </a:lnTo>
                  <a:lnTo>
                    <a:pt x="4810" y="1758332"/>
                  </a:lnTo>
                  <a:lnTo>
                    <a:pt x="12026" y="1758332"/>
                  </a:lnTo>
                </a:path>
              </a:pathLst>
            </a:custGeom>
            <a:ln w="3175">
              <a:solidFill>
                <a:srgbClr val="46248F"/>
              </a:solidFill>
            </a:ln>
          </p:spPr>
          <p:txBody>
            <a:bodyPr wrap="square" lIns="0" tIns="0" rIns="0" bIns="0" rtlCol="0"/>
            <a:lstStyle/>
            <a:p>
              <a:endParaRPr/>
            </a:p>
          </p:txBody>
        </p:sp>
        <p:sp>
          <p:nvSpPr>
            <p:cNvPr id="142" name="object 142"/>
            <p:cNvSpPr/>
            <p:nvPr/>
          </p:nvSpPr>
          <p:spPr>
            <a:xfrm>
              <a:off x="13164642" y="3648963"/>
              <a:ext cx="48260" cy="1772920"/>
            </a:xfrm>
            <a:custGeom>
              <a:avLst/>
              <a:gdLst/>
              <a:ahLst/>
              <a:cxnLst/>
              <a:rect l="l" t="t" r="r" b="b"/>
              <a:pathLst>
                <a:path w="48259" h="1772920">
                  <a:moveTo>
                    <a:pt x="2400" y="0"/>
                  </a:moveTo>
                  <a:lnTo>
                    <a:pt x="0" y="0"/>
                  </a:lnTo>
                  <a:lnTo>
                    <a:pt x="0" y="2413"/>
                  </a:lnTo>
                  <a:lnTo>
                    <a:pt x="2400" y="2413"/>
                  </a:lnTo>
                  <a:lnTo>
                    <a:pt x="2400" y="0"/>
                  </a:lnTo>
                  <a:close/>
                </a:path>
                <a:path w="48259" h="1772920">
                  <a:moveTo>
                    <a:pt x="48107" y="1760740"/>
                  </a:moveTo>
                  <a:lnTo>
                    <a:pt x="14427" y="1751114"/>
                  </a:lnTo>
                  <a:lnTo>
                    <a:pt x="14427" y="1772767"/>
                  </a:lnTo>
                  <a:lnTo>
                    <a:pt x="48107" y="1760740"/>
                  </a:lnTo>
                  <a:close/>
                </a:path>
              </a:pathLst>
            </a:custGeom>
            <a:solidFill>
              <a:srgbClr val="46248F"/>
            </a:solidFill>
          </p:spPr>
          <p:txBody>
            <a:bodyPr wrap="square" lIns="0" tIns="0" rIns="0" bIns="0" rtlCol="0"/>
            <a:lstStyle/>
            <a:p>
              <a:endParaRPr/>
            </a:p>
          </p:txBody>
        </p:sp>
        <p:sp>
          <p:nvSpPr>
            <p:cNvPr id="143" name="object 143"/>
            <p:cNvSpPr/>
            <p:nvPr/>
          </p:nvSpPr>
          <p:spPr>
            <a:xfrm>
              <a:off x="13167049" y="3651366"/>
              <a:ext cx="45720" cy="3074670"/>
            </a:xfrm>
            <a:custGeom>
              <a:avLst/>
              <a:gdLst/>
              <a:ahLst/>
              <a:cxnLst/>
              <a:rect l="l" t="t" r="r" b="b"/>
              <a:pathLst>
                <a:path w="45719" h="3074670">
                  <a:moveTo>
                    <a:pt x="45702" y="1758332"/>
                  </a:moveTo>
                  <a:lnTo>
                    <a:pt x="12026" y="1770359"/>
                  </a:lnTo>
                  <a:lnTo>
                    <a:pt x="12026" y="1748711"/>
                  </a:lnTo>
                  <a:lnTo>
                    <a:pt x="45702" y="1758332"/>
                  </a:lnTo>
                  <a:close/>
                </a:path>
                <a:path w="45719" h="3074670">
                  <a:moveTo>
                    <a:pt x="0" y="0"/>
                  </a:moveTo>
                  <a:lnTo>
                    <a:pt x="0" y="3062048"/>
                  </a:lnTo>
                  <a:lnTo>
                    <a:pt x="0" y="3069264"/>
                  </a:lnTo>
                  <a:lnTo>
                    <a:pt x="4810" y="3074075"/>
                  </a:lnTo>
                  <a:lnTo>
                    <a:pt x="12026" y="3074075"/>
                  </a:lnTo>
                </a:path>
              </a:pathLst>
            </a:custGeom>
            <a:ln w="3175">
              <a:solidFill>
                <a:srgbClr val="46248F"/>
              </a:solidFill>
            </a:ln>
          </p:spPr>
          <p:txBody>
            <a:bodyPr wrap="square" lIns="0" tIns="0" rIns="0" bIns="0" rtlCol="0"/>
            <a:lstStyle/>
            <a:p>
              <a:endParaRPr/>
            </a:p>
          </p:txBody>
        </p:sp>
        <p:sp>
          <p:nvSpPr>
            <p:cNvPr id="144" name="object 144"/>
            <p:cNvSpPr/>
            <p:nvPr/>
          </p:nvSpPr>
          <p:spPr>
            <a:xfrm>
              <a:off x="13164642" y="3648963"/>
              <a:ext cx="48260" cy="3088640"/>
            </a:xfrm>
            <a:custGeom>
              <a:avLst/>
              <a:gdLst/>
              <a:ahLst/>
              <a:cxnLst/>
              <a:rect l="l" t="t" r="r" b="b"/>
              <a:pathLst>
                <a:path w="48259" h="3088640">
                  <a:moveTo>
                    <a:pt x="2400" y="0"/>
                  </a:moveTo>
                  <a:lnTo>
                    <a:pt x="0" y="0"/>
                  </a:lnTo>
                  <a:lnTo>
                    <a:pt x="0" y="2413"/>
                  </a:lnTo>
                  <a:lnTo>
                    <a:pt x="2400" y="2413"/>
                  </a:lnTo>
                  <a:lnTo>
                    <a:pt x="2400" y="0"/>
                  </a:lnTo>
                  <a:close/>
                </a:path>
                <a:path w="48259" h="3088640">
                  <a:moveTo>
                    <a:pt x="48107" y="3076486"/>
                  </a:moveTo>
                  <a:lnTo>
                    <a:pt x="14427" y="3066859"/>
                  </a:lnTo>
                  <a:lnTo>
                    <a:pt x="14427" y="3088513"/>
                  </a:lnTo>
                  <a:lnTo>
                    <a:pt x="48107" y="3076486"/>
                  </a:lnTo>
                  <a:close/>
                </a:path>
              </a:pathLst>
            </a:custGeom>
            <a:solidFill>
              <a:srgbClr val="46248F"/>
            </a:solidFill>
          </p:spPr>
          <p:txBody>
            <a:bodyPr wrap="square" lIns="0" tIns="0" rIns="0" bIns="0" rtlCol="0"/>
            <a:lstStyle/>
            <a:p>
              <a:endParaRPr/>
            </a:p>
          </p:txBody>
        </p:sp>
        <p:sp>
          <p:nvSpPr>
            <p:cNvPr id="145" name="object 145"/>
            <p:cNvSpPr/>
            <p:nvPr/>
          </p:nvSpPr>
          <p:spPr>
            <a:xfrm>
              <a:off x="13167049" y="3651366"/>
              <a:ext cx="45720" cy="3863340"/>
            </a:xfrm>
            <a:custGeom>
              <a:avLst/>
              <a:gdLst/>
              <a:ahLst/>
              <a:cxnLst/>
              <a:rect l="l" t="t" r="r" b="b"/>
              <a:pathLst>
                <a:path w="45719" h="3863340">
                  <a:moveTo>
                    <a:pt x="45702" y="3074075"/>
                  </a:moveTo>
                  <a:lnTo>
                    <a:pt x="12026" y="3086102"/>
                  </a:lnTo>
                  <a:lnTo>
                    <a:pt x="12026" y="3064454"/>
                  </a:lnTo>
                  <a:lnTo>
                    <a:pt x="45702" y="3074075"/>
                  </a:lnTo>
                  <a:close/>
                </a:path>
                <a:path w="45719" h="3863340">
                  <a:moveTo>
                    <a:pt x="0" y="0"/>
                  </a:moveTo>
                  <a:lnTo>
                    <a:pt x="0" y="3851013"/>
                  </a:lnTo>
                  <a:lnTo>
                    <a:pt x="0" y="3858229"/>
                  </a:lnTo>
                  <a:lnTo>
                    <a:pt x="4810" y="3863040"/>
                  </a:lnTo>
                  <a:lnTo>
                    <a:pt x="12026" y="3863040"/>
                  </a:lnTo>
                </a:path>
              </a:pathLst>
            </a:custGeom>
            <a:ln w="3175">
              <a:solidFill>
                <a:srgbClr val="46248F"/>
              </a:solidFill>
            </a:ln>
          </p:spPr>
          <p:txBody>
            <a:bodyPr wrap="square" lIns="0" tIns="0" rIns="0" bIns="0" rtlCol="0"/>
            <a:lstStyle/>
            <a:p>
              <a:endParaRPr/>
            </a:p>
          </p:txBody>
        </p:sp>
        <p:sp>
          <p:nvSpPr>
            <p:cNvPr id="146" name="object 146"/>
            <p:cNvSpPr/>
            <p:nvPr/>
          </p:nvSpPr>
          <p:spPr>
            <a:xfrm>
              <a:off x="13164642" y="3648963"/>
              <a:ext cx="48260" cy="3877945"/>
            </a:xfrm>
            <a:custGeom>
              <a:avLst/>
              <a:gdLst/>
              <a:ahLst/>
              <a:cxnLst/>
              <a:rect l="l" t="t" r="r" b="b"/>
              <a:pathLst>
                <a:path w="48259" h="3877945">
                  <a:moveTo>
                    <a:pt x="2400" y="0"/>
                  </a:moveTo>
                  <a:lnTo>
                    <a:pt x="0" y="0"/>
                  </a:lnTo>
                  <a:lnTo>
                    <a:pt x="0" y="2413"/>
                  </a:lnTo>
                  <a:lnTo>
                    <a:pt x="2400" y="2413"/>
                  </a:lnTo>
                  <a:lnTo>
                    <a:pt x="2400" y="0"/>
                  </a:lnTo>
                  <a:close/>
                </a:path>
                <a:path w="48259" h="3877945">
                  <a:moveTo>
                    <a:pt x="48107" y="3865448"/>
                  </a:moveTo>
                  <a:lnTo>
                    <a:pt x="14427" y="3853421"/>
                  </a:lnTo>
                  <a:lnTo>
                    <a:pt x="14427" y="3877475"/>
                  </a:lnTo>
                  <a:lnTo>
                    <a:pt x="48107" y="3865448"/>
                  </a:lnTo>
                  <a:close/>
                </a:path>
              </a:pathLst>
            </a:custGeom>
            <a:solidFill>
              <a:srgbClr val="46248F"/>
            </a:solidFill>
          </p:spPr>
          <p:txBody>
            <a:bodyPr wrap="square" lIns="0" tIns="0" rIns="0" bIns="0" rtlCol="0"/>
            <a:lstStyle/>
            <a:p>
              <a:endParaRPr/>
            </a:p>
          </p:txBody>
        </p:sp>
        <p:sp>
          <p:nvSpPr>
            <p:cNvPr id="147" name="object 147"/>
            <p:cNvSpPr/>
            <p:nvPr/>
          </p:nvSpPr>
          <p:spPr>
            <a:xfrm>
              <a:off x="13179076" y="7502380"/>
              <a:ext cx="34290" cy="24130"/>
            </a:xfrm>
            <a:custGeom>
              <a:avLst/>
              <a:gdLst/>
              <a:ahLst/>
              <a:cxnLst/>
              <a:rect l="l" t="t" r="r" b="b"/>
              <a:pathLst>
                <a:path w="34290" h="24129">
                  <a:moveTo>
                    <a:pt x="33675" y="12026"/>
                  </a:moveTo>
                  <a:lnTo>
                    <a:pt x="0" y="24053"/>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48" name="object 148"/>
          <p:cNvGrpSpPr/>
          <p:nvPr/>
        </p:nvGrpSpPr>
        <p:grpSpPr>
          <a:xfrm>
            <a:off x="8900464" y="2481661"/>
            <a:ext cx="39300" cy="2657691"/>
            <a:chOff x="11915050" y="3648961"/>
            <a:chExt cx="57785" cy="3907790"/>
          </a:xfrm>
        </p:grpSpPr>
        <p:sp>
          <p:nvSpPr>
            <p:cNvPr id="149" name="object 149"/>
            <p:cNvSpPr/>
            <p:nvPr/>
          </p:nvSpPr>
          <p:spPr>
            <a:xfrm>
              <a:off x="11916252" y="3651366"/>
              <a:ext cx="22225" cy="452755"/>
            </a:xfrm>
            <a:custGeom>
              <a:avLst/>
              <a:gdLst/>
              <a:ahLst/>
              <a:cxnLst/>
              <a:rect l="l" t="t" r="r" b="b"/>
              <a:pathLst>
                <a:path w="22225" h="452754">
                  <a:moveTo>
                    <a:pt x="0" y="0"/>
                  </a:moveTo>
                  <a:lnTo>
                    <a:pt x="0" y="432968"/>
                  </a:lnTo>
                  <a:lnTo>
                    <a:pt x="1691" y="440034"/>
                  </a:lnTo>
                  <a:lnTo>
                    <a:pt x="6314" y="446197"/>
                  </a:lnTo>
                  <a:lnTo>
                    <a:pt x="13192" y="450557"/>
                  </a:lnTo>
                  <a:lnTo>
                    <a:pt x="21648" y="452211"/>
                  </a:lnTo>
                </a:path>
              </a:pathLst>
            </a:custGeom>
            <a:ln w="3175">
              <a:solidFill>
                <a:srgbClr val="46248F"/>
              </a:solidFill>
            </a:ln>
          </p:spPr>
          <p:txBody>
            <a:bodyPr wrap="square" lIns="0" tIns="0" rIns="0" bIns="0" rtlCol="0"/>
            <a:lstStyle/>
            <a:p>
              <a:endParaRPr/>
            </a:p>
          </p:txBody>
        </p:sp>
        <p:sp>
          <p:nvSpPr>
            <p:cNvPr id="150" name="object 150"/>
            <p:cNvSpPr/>
            <p:nvPr/>
          </p:nvSpPr>
          <p:spPr>
            <a:xfrm>
              <a:off x="11916245" y="3648963"/>
              <a:ext cx="55880" cy="466725"/>
            </a:xfrm>
            <a:custGeom>
              <a:avLst/>
              <a:gdLst/>
              <a:ahLst/>
              <a:cxnLst/>
              <a:rect l="l" t="t" r="r" b="b"/>
              <a:pathLst>
                <a:path w="55879" h="466725">
                  <a:moveTo>
                    <a:pt x="2400" y="0"/>
                  </a:moveTo>
                  <a:lnTo>
                    <a:pt x="0" y="0"/>
                  </a:lnTo>
                  <a:lnTo>
                    <a:pt x="0" y="2413"/>
                  </a:lnTo>
                  <a:lnTo>
                    <a:pt x="2400" y="2413"/>
                  </a:lnTo>
                  <a:lnTo>
                    <a:pt x="2400" y="0"/>
                  </a:lnTo>
                  <a:close/>
                </a:path>
                <a:path w="55879" h="466725">
                  <a:moveTo>
                    <a:pt x="55321" y="454621"/>
                  </a:moveTo>
                  <a:lnTo>
                    <a:pt x="21653" y="442595"/>
                  </a:lnTo>
                  <a:lnTo>
                    <a:pt x="21653" y="466648"/>
                  </a:lnTo>
                  <a:lnTo>
                    <a:pt x="55321" y="454621"/>
                  </a:lnTo>
                  <a:close/>
                </a:path>
              </a:pathLst>
            </a:custGeom>
            <a:solidFill>
              <a:srgbClr val="46248F"/>
            </a:solidFill>
          </p:spPr>
          <p:txBody>
            <a:bodyPr wrap="square" lIns="0" tIns="0" rIns="0" bIns="0" rtlCol="0"/>
            <a:lstStyle/>
            <a:p>
              <a:endParaRPr/>
            </a:p>
          </p:txBody>
        </p:sp>
        <p:sp>
          <p:nvSpPr>
            <p:cNvPr id="151" name="object 151"/>
            <p:cNvSpPr/>
            <p:nvPr/>
          </p:nvSpPr>
          <p:spPr>
            <a:xfrm>
              <a:off x="11916252" y="3651366"/>
              <a:ext cx="55880" cy="1222375"/>
            </a:xfrm>
            <a:custGeom>
              <a:avLst/>
              <a:gdLst/>
              <a:ahLst/>
              <a:cxnLst/>
              <a:rect l="l" t="t" r="r" b="b"/>
              <a:pathLst>
                <a:path w="55879" h="1222375">
                  <a:moveTo>
                    <a:pt x="55323" y="452211"/>
                  </a:moveTo>
                  <a:lnTo>
                    <a:pt x="21648" y="464238"/>
                  </a:lnTo>
                  <a:lnTo>
                    <a:pt x="21648" y="440184"/>
                  </a:lnTo>
                  <a:lnTo>
                    <a:pt x="55323" y="452211"/>
                  </a:lnTo>
                  <a:close/>
                </a:path>
                <a:path w="55879" h="1222375">
                  <a:moveTo>
                    <a:pt x="0" y="0"/>
                  </a:moveTo>
                  <a:lnTo>
                    <a:pt x="0" y="1202690"/>
                  </a:lnTo>
                  <a:lnTo>
                    <a:pt x="1691" y="1210770"/>
                  </a:lnTo>
                  <a:lnTo>
                    <a:pt x="6314" y="1216821"/>
                  </a:lnTo>
                  <a:lnTo>
                    <a:pt x="13192" y="1220617"/>
                  </a:lnTo>
                  <a:lnTo>
                    <a:pt x="21648" y="1221933"/>
                  </a:lnTo>
                </a:path>
              </a:pathLst>
            </a:custGeom>
            <a:ln w="3175">
              <a:solidFill>
                <a:srgbClr val="46248F"/>
              </a:solidFill>
            </a:ln>
          </p:spPr>
          <p:txBody>
            <a:bodyPr wrap="square" lIns="0" tIns="0" rIns="0" bIns="0" rtlCol="0"/>
            <a:lstStyle/>
            <a:p>
              <a:endParaRPr/>
            </a:p>
          </p:txBody>
        </p:sp>
        <p:sp>
          <p:nvSpPr>
            <p:cNvPr id="152" name="object 152"/>
            <p:cNvSpPr/>
            <p:nvPr/>
          </p:nvSpPr>
          <p:spPr>
            <a:xfrm>
              <a:off x="11916245" y="3648963"/>
              <a:ext cx="55880" cy="1236980"/>
            </a:xfrm>
            <a:custGeom>
              <a:avLst/>
              <a:gdLst/>
              <a:ahLst/>
              <a:cxnLst/>
              <a:rect l="l" t="t" r="r" b="b"/>
              <a:pathLst>
                <a:path w="55879" h="1236979">
                  <a:moveTo>
                    <a:pt x="2400" y="0"/>
                  </a:moveTo>
                  <a:lnTo>
                    <a:pt x="0" y="0"/>
                  </a:lnTo>
                  <a:lnTo>
                    <a:pt x="0" y="2413"/>
                  </a:lnTo>
                  <a:lnTo>
                    <a:pt x="2400" y="2413"/>
                  </a:lnTo>
                  <a:lnTo>
                    <a:pt x="2400" y="0"/>
                  </a:lnTo>
                  <a:close/>
                </a:path>
                <a:path w="55879" h="1236979">
                  <a:moveTo>
                    <a:pt x="55321" y="1224343"/>
                  </a:moveTo>
                  <a:lnTo>
                    <a:pt x="21653" y="1214716"/>
                  </a:lnTo>
                  <a:lnTo>
                    <a:pt x="21653" y="1236370"/>
                  </a:lnTo>
                  <a:lnTo>
                    <a:pt x="55321" y="1224343"/>
                  </a:lnTo>
                  <a:close/>
                </a:path>
              </a:pathLst>
            </a:custGeom>
            <a:solidFill>
              <a:srgbClr val="46248F"/>
            </a:solidFill>
          </p:spPr>
          <p:txBody>
            <a:bodyPr wrap="square" lIns="0" tIns="0" rIns="0" bIns="0" rtlCol="0"/>
            <a:lstStyle/>
            <a:p>
              <a:endParaRPr/>
            </a:p>
          </p:txBody>
        </p:sp>
        <p:sp>
          <p:nvSpPr>
            <p:cNvPr id="153" name="object 153"/>
            <p:cNvSpPr/>
            <p:nvPr/>
          </p:nvSpPr>
          <p:spPr>
            <a:xfrm>
              <a:off x="11916252" y="3651366"/>
              <a:ext cx="55880" cy="1924685"/>
            </a:xfrm>
            <a:custGeom>
              <a:avLst/>
              <a:gdLst/>
              <a:ahLst/>
              <a:cxnLst/>
              <a:rect l="l" t="t" r="r" b="b"/>
              <a:pathLst>
                <a:path w="55879" h="1924685">
                  <a:moveTo>
                    <a:pt x="55323" y="1221933"/>
                  </a:moveTo>
                  <a:lnTo>
                    <a:pt x="21648" y="1233959"/>
                  </a:lnTo>
                  <a:lnTo>
                    <a:pt x="21648" y="1212311"/>
                  </a:lnTo>
                  <a:lnTo>
                    <a:pt x="55323" y="1221933"/>
                  </a:lnTo>
                  <a:close/>
                </a:path>
                <a:path w="55879" h="1924685">
                  <a:moveTo>
                    <a:pt x="0" y="0"/>
                  </a:moveTo>
                  <a:lnTo>
                    <a:pt x="0" y="1905060"/>
                  </a:lnTo>
                  <a:lnTo>
                    <a:pt x="1691" y="1912126"/>
                  </a:lnTo>
                  <a:lnTo>
                    <a:pt x="6314" y="1918290"/>
                  </a:lnTo>
                  <a:lnTo>
                    <a:pt x="13192" y="1922650"/>
                  </a:lnTo>
                  <a:lnTo>
                    <a:pt x="21648" y="1924304"/>
                  </a:lnTo>
                </a:path>
              </a:pathLst>
            </a:custGeom>
            <a:ln w="3175">
              <a:solidFill>
                <a:srgbClr val="46248F"/>
              </a:solidFill>
            </a:ln>
          </p:spPr>
          <p:txBody>
            <a:bodyPr wrap="square" lIns="0" tIns="0" rIns="0" bIns="0" rtlCol="0"/>
            <a:lstStyle/>
            <a:p>
              <a:endParaRPr/>
            </a:p>
          </p:txBody>
        </p:sp>
        <p:sp>
          <p:nvSpPr>
            <p:cNvPr id="154" name="object 154"/>
            <p:cNvSpPr/>
            <p:nvPr/>
          </p:nvSpPr>
          <p:spPr>
            <a:xfrm>
              <a:off x="11916245" y="3648963"/>
              <a:ext cx="55880" cy="1939289"/>
            </a:xfrm>
            <a:custGeom>
              <a:avLst/>
              <a:gdLst/>
              <a:ahLst/>
              <a:cxnLst/>
              <a:rect l="l" t="t" r="r" b="b"/>
              <a:pathLst>
                <a:path w="55879" h="1939289">
                  <a:moveTo>
                    <a:pt x="2400" y="0"/>
                  </a:moveTo>
                  <a:lnTo>
                    <a:pt x="0" y="0"/>
                  </a:lnTo>
                  <a:lnTo>
                    <a:pt x="0" y="2413"/>
                  </a:lnTo>
                  <a:lnTo>
                    <a:pt x="2400" y="2413"/>
                  </a:lnTo>
                  <a:lnTo>
                    <a:pt x="2400" y="0"/>
                  </a:lnTo>
                  <a:close/>
                </a:path>
                <a:path w="55879" h="1939289">
                  <a:moveTo>
                    <a:pt x="55321" y="1926717"/>
                  </a:moveTo>
                  <a:lnTo>
                    <a:pt x="21653" y="1914690"/>
                  </a:lnTo>
                  <a:lnTo>
                    <a:pt x="21653" y="1938743"/>
                  </a:lnTo>
                  <a:lnTo>
                    <a:pt x="55321" y="1926717"/>
                  </a:lnTo>
                  <a:close/>
                </a:path>
              </a:pathLst>
            </a:custGeom>
            <a:solidFill>
              <a:srgbClr val="46248F"/>
            </a:solidFill>
          </p:spPr>
          <p:txBody>
            <a:bodyPr wrap="square" lIns="0" tIns="0" rIns="0" bIns="0" rtlCol="0"/>
            <a:lstStyle/>
            <a:p>
              <a:endParaRPr/>
            </a:p>
          </p:txBody>
        </p:sp>
        <p:sp>
          <p:nvSpPr>
            <p:cNvPr id="155" name="object 155"/>
            <p:cNvSpPr/>
            <p:nvPr/>
          </p:nvSpPr>
          <p:spPr>
            <a:xfrm>
              <a:off x="11916252" y="3651366"/>
              <a:ext cx="55880" cy="2715895"/>
            </a:xfrm>
            <a:custGeom>
              <a:avLst/>
              <a:gdLst/>
              <a:ahLst/>
              <a:cxnLst/>
              <a:rect l="l" t="t" r="r" b="b"/>
              <a:pathLst>
                <a:path w="55879" h="2715895">
                  <a:moveTo>
                    <a:pt x="55323" y="1924304"/>
                  </a:moveTo>
                  <a:lnTo>
                    <a:pt x="21648" y="1936330"/>
                  </a:lnTo>
                  <a:lnTo>
                    <a:pt x="21648" y="1912277"/>
                  </a:lnTo>
                  <a:lnTo>
                    <a:pt x="55323" y="1924304"/>
                  </a:lnTo>
                  <a:close/>
                </a:path>
                <a:path w="55879" h="2715895">
                  <a:moveTo>
                    <a:pt x="0" y="0"/>
                  </a:moveTo>
                  <a:lnTo>
                    <a:pt x="0" y="2696431"/>
                  </a:lnTo>
                  <a:lnTo>
                    <a:pt x="1691" y="2704511"/>
                  </a:lnTo>
                  <a:lnTo>
                    <a:pt x="6314" y="2710562"/>
                  </a:lnTo>
                  <a:lnTo>
                    <a:pt x="13192" y="2714358"/>
                  </a:lnTo>
                  <a:lnTo>
                    <a:pt x="21648" y="2715674"/>
                  </a:lnTo>
                </a:path>
              </a:pathLst>
            </a:custGeom>
            <a:ln w="3175">
              <a:solidFill>
                <a:srgbClr val="46248F"/>
              </a:solidFill>
            </a:ln>
          </p:spPr>
          <p:txBody>
            <a:bodyPr wrap="square" lIns="0" tIns="0" rIns="0" bIns="0" rtlCol="0"/>
            <a:lstStyle/>
            <a:p>
              <a:endParaRPr/>
            </a:p>
          </p:txBody>
        </p:sp>
        <p:sp>
          <p:nvSpPr>
            <p:cNvPr id="156" name="object 156"/>
            <p:cNvSpPr/>
            <p:nvPr/>
          </p:nvSpPr>
          <p:spPr>
            <a:xfrm>
              <a:off x="11916245" y="3648963"/>
              <a:ext cx="55880" cy="2730500"/>
            </a:xfrm>
            <a:custGeom>
              <a:avLst/>
              <a:gdLst/>
              <a:ahLst/>
              <a:cxnLst/>
              <a:rect l="l" t="t" r="r" b="b"/>
              <a:pathLst>
                <a:path w="55879" h="2730500">
                  <a:moveTo>
                    <a:pt x="2400" y="0"/>
                  </a:moveTo>
                  <a:lnTo>
                    <a:pt x="0" y="0"/>
                  </a:lnTo>
                  <a:lnTo>
                    <a:pt x="0" y="2413"/>
                  </a:lnTo>
                  <a:lnTo>
                    <a:pt x="2400" y="2413"/>
                  </a:lnTo>
                  <a:lnTo>
                    <a:pt x="2400" y="0"/>
                  </a:lnTo>
                  <a:close/>
                </a:path>
                <a:path w="55879" h="2730500">
                  <a:moveTo>
                    <a:pt x="55321" y="2718079"/>
                  </a:moveTo>
                  <a:lnTo>
                    <a:pt x="21653" y="2708465"/>
                  </a:lnTo>
                  <a:lnTo>
                    <a:pt x="21653" y="2730106"/>
                  </a:lnTo>
                  <a:lnTo>
                    <a:pt x="55321" y="2718079"/>
                  </a:lnTo>
                  <a:close/>
                </a:path>
              </a:pathLst>
            </a:custGeom>
            <a:solidFill>
              <a:srgbClr val="46248F"/>
            </a:solidFill>
          </p:spPr>
          <p:txBody>
            <a:bodyPr wrap="square" lIns="0" tIns="0" rIns="0" bIns="0" rtlCol="0"/>
            <a:lstStyle/>
            <a:p>
              <a:endParaRPr/>
            </a:p>
          </p:txBody>
        </p:sp>
        <p:sp>
          <p:nvSpPr>
            <p:cNvPr id="157" name="object 157"/>
            <p:cNvSpPr/>
            <p:nvPr/>
          </p:nvSpPr>
          <p:spPr>
            <a:xfrm>
              <a:off x="11916252" y="3651366"/>
              <a:ext cx="55880" cy="3891915"/>
            </a:xfrm>
            <a:custGeom>
              <a:avLst/>
              <a:gdLst/>
              <a:ahLst/>
              <a:cxnLst/>
              <a:rect l="l" t="t" r="r" b="b"/>
              <a:pathLst>
                <a:path w="55879" h="3891915">
                  <a:moveTo>
                    <a:pt x="55323" y="2715674"/>
                  </a:moveTo>
                  <a:lnTo>
                    <a:pt x="21648" y="2727700"/>
                  </a:lnTo>
                  <a:lnTo>
                    <a:pt x="21648" y="2706052"/>
                  </a:lnTo>
                  <a:lnTo>
                    <a:pt x="55323" y="2715674"/>
                  </a:lnTo>
                  <a:close/>
                </a:path>
                <a:path w="55879" h="3891915">
                  <a:moveTo>
                    <a:pt x="0" y="0"/>
                  </a:moveTo>
                  <a:lnTo>
                    <a:pt x="0" y="3872661"/>
                  </a:lnTo>
                  <a:lnTo>
                    <a:pt x="1691" y="3879727"/>
                  </a:lnTo>
                  <a:lnTo>
                    <a:pt x="6314" y="3885891"/>
                  </a:lnTo>
                  <a:lnTo>
                    <a:pt x="13192" y="3890251"/>
                  </a:lnTo>
                  <a:lnTo>
                    <a:pt x="21648" y="3891904"/>
                  </a:lnTo>
                </a:path>
              </a:pathLst>
            </a:custGeom>
            <a:ln w="3175">
              <a:solidFill>
                <a:srgbClr val="46248F"/>
              </a:solidFill>
            </a:ln>
          </p:spPr>
          <p:txBody>
            <a:bodyPr wrap="square" lIns="0" tIns="0" rIns="0" bIns="0" rtlCol="0"/>
            <a:lstStyle/>
            <a:p>
              <a:endParaRPr/>
            </a:p>
          </p:txBody>
        </p:sp>
        <p:sp>
          <p:nvSpPr>
            <p:cNvPr id="158" name="object 158"/>
            <p:cNvSpPr/>
            <p:nvPr/>
          </p:nvSpPr>
          <p:spPr>
            <a:xfrm>
              <a:off x="11916245" y="3648963"/>
              <a:ext cx="55880" cy="3906520"/>
            </a:xfrm>
            <a:custGeom>
              <a:avLst/>
              <a:gdLst/>
              <a:ahLst/>
              <a:cxnLst/>
              <a:rect l="l" t="t" r="r" b="b"/>
              <a:pathLst>
                <a:path w="55879" h="3906520">
                  <a:moveTo>
                    <a:pt x="2400" y="0"/>
                  </a:moveTo>
                  <a:lnTo>
                    <a:pt x="0" y="0"/>
                  </a:lnTo>
                  <a:lnTo>
                    <a:pt x="0" y="2413"/>
                  </a:lnTo>
                  <a:lnTo>
                    <a:pt x="2400" y="2413"/>
                  </a:lnTo>
                  <a:lnTo>
                    <a:pt x="2400" y="0"/>
                  </a:lnTo>
                  <a:close/>
                </a:path>
                <a:path w="55879" h="3906520">
                  <a:moveTo>
                    <a:pt x="55321" y="3894315"/>
                  </a:moveTo>
                  <a:lnTo>
                    <a:pt x="21653" y="3884688"/>
                  </a:lnTo>
                  <a:lnTo>
                    <a:pt x="21653" y="3906342"/>
                  </a:lnTo>
                  <a:lnTo>
                    <a:pt x="55321" y="3894315"/>
                  </a:lnTo>
                  <a:close/>
                </a:path>
              </a:pathLst>
            </a:custGeom>
            <a:solidFill>
              <a:srgbClr val="46248F"/>
            </a:solidFill>
          </p:spPr>
          <p:txBody>
            <a:bodyPr wrap="square" lIns="0" tIns="0" rIns="0" bIns="0" rtlCol="0"/>
            <a:lstStyle/>
            <a:p>
              <a:endParaRPr/>
            </a:p>
          </p:txBody>
        </p:sp>
        <p:sp>
          <p:nvSpPr>
            <p:cNvPr id="159" name="object 159"/>
            <p:cNvSpPr/>
            <p:nvPr/>
          </p:nvSpPr>
          <p:spPr>
            <a:xfrm>
              <a:off x="11937901" y="7533650"/>
              <a:ext cx="34290" cy="22225"/>
            </a:xfrm>
            <a:custGeom>
              <a:avLst/>
              <a:gdLst/>
              <a:ahLst/>
              <a:cxnLst/>
              <a:rect l="l" t="t" r="r" b="b"/>
              <a:pathLst>
                <a:path w="34290" h="22225">
                  <a:moveTo>
                    <a:pt x="33675" y="9621"/>
                  </a:moveTo>
                  <a:lnTo>
                    <a:pt x="0" y="21648"/>
                  </a:lnTo>
                  <a:lnTo>
                    <a:pt x="0" y="0"/>
                  </a:lnTo>
                  <a:lnTo>
                    <a:pt x="33675" y="9621"/>
                  </a:lnTo>
                  <a:close/>
                </a:path>
              </a:pathLst>
            </a:custGeom>
            <a:ln w="3175">
              <a:solidFill>
                <a:srgbClr val="46248F"/>
              </a:solidFill>
            </a:ln>
          </p:spPr>
          <p:txBody>
            <a:bodyPr wrap="square" lIns="0" tIns="0" rIns="0" bIns="0" rtlCol="0"/>
            <a:lstStyle/>
            <a:p>
              <a:endParaRPr/>
            </a:p>
          </p:txBody>
        </p:sp>
      </p:grpSp>
      <p:grpSp>
        <p:nvGrpSpPr>
          <p:cNvPr id="160" name="object 160"/>
          <p:cNvGrpSpPr/>
          <p:nvPr/>
        </p:nvGrpSpPr>
        <p:grpSpPr>
          <a:xfrm>
            <a:off x="4012392" y="6013571"/>
            <a:ext cx="18138" cy="133446"/>
            <a:chOff x="4727774" y="8842176"/>
            <a:chExt cx="26670" cy="196215"/>
          </a:xfrm>
        </p:grpSpPr>
        <p:sp>
          <p:nvSpPr>
            <p:cNvPr id="161" name="object 161"/>
            <p:cNvSpPr/>
            <p:nvPr/>
          </p:nvSpPr>
          <p:spPr>
            <a:xfrm>
              <a:off x="4741004" y="8844581"/>
              <a:ext cx="0" cy="158750"/>
            </a:xfrm>
            <a:custGeom>
              <a:avLst/>
              <a:gdLst/>
              <a:ahLst/>
              <a:cxnLst/>
              <a:rect l="l" t="t" r="r" b="b"/>
              <a:pathLst>
                <a:path h="158750">
                  <a:moveTo>
                    <a:pt x="0" y="0"/>
                  </a:moveTo>
                  <a:lnTo>
                    <a:pt x="0" y="158755"/>
                  </a:lnTo>
                </a:path>
              </a:pathLst>
            </a:custGeom>
            <a:ln w="3175">
              <a:solidFill>
                <a:srgbClr val="46248F"/>
              </a:solidFill>
            </a:ln>
          </p:spPr>
          <p:txBody>
            <a:bodyPr wrap="square" lIns="0" tIns="0" rIns="0" bIns="0" rtlCol="0"/>
            <a:lstStyle/>
            <a:p>
              <a:endParaRPr/>
            </a:p>
          </p:txBody>
        </p:sp>
        <p:sp>
          <p:nvSpPr>
            <p:cNvPr id="162" name="object 162"/>
            <p:cNvSpPr/>
            <p:nvPr/>
          </p:nvSpPr>
          <p:spPr>
            <a:xfrm>
              <a:off x="4728972" y="8842184"/>
              <a:ext cx="24130" cy="194945"/>
            </a:xfrm>
            <a:custGeom>
              <a:avLst/>
              <a:gdLst/>
              <a:ahLst/>
              <a:cxnLst/>
              <a:rect l="l" t="t" r="r" b="b"/>
              <a:pathLst>
                <a:path w="24129" h="194945">
                  <a:moveTo>
                    <a:pt x="12026" y="0"/>
                  </a:moveTo>
                  <a:lnTo>
                    <a:pt x="9613" y="0"/>
                  </a:lnTo>
                  <a:lnTo>
                    <a:pt x="9613" y="2400"/>
                  </a:lnTo>
                  <a:lnTo>
                    <a:pt x="12026" y="2400"/>
                  </a:lnTo>
                  <a:lnTo>
                    <a:pt x="12026" y="0"/>
                  </a:lnTo>
                  <a:close/>
                </a:path>
                <a:path w="24129" h="194945">
                  <a:moveTo>
                    <a:pt x="24053" y="161163"/>
                  </a:moveTo>
                  <a:lnTo>
                    <a:pt x="0" y="161163"/>
                  </a:lnTo>
                  <a:lnTo>
                    <a:pt x="12026" y="194830"/>
                  </a:lnTo>
                  <a:lnTo>
                    <a:pt x="24053" y="161163"/>
                  </a:lnTo>
                  <a:close/>
                </a:path>
              </a:pathLst>
            </a:custGeom>
            <a:solidFill>
              <a:srgbClr val="46248F"/>
            </a:solidFill>
          </p:spPr>
          <p:txBody>
            <a:bodyPr wrap="square" lIns="0" tIns="0" rIns="0" bIns="0" rtlCol="0"/>
            <a:lstStyle/>
            <a:p>
              <a:endParaRPr/>
            </a:p>
          </p:txBody>
        </p:sp>
        <p:sp>
          <p:nvSpPr>
            <p:cNvPr id="163" name="object 163"/>
            <p:cNvSpPr/>
            <p:nvPr/>
          </p:nvSpPr>
          <p:spPr>
            <a:xfrm>
              <a:off x="4728977" y="9003337"/>
              <a:ext cx="24130" cy="34290"/>
            </a:xfrm>
            <a:custGeom>
              <a:avLst/>
              <a:gdLst/>
              <a:ahLst/>
              <a:cxnLst/>
              <a:rect l="l" t="t" r="r" b="b"/>
              <a:pathLst>
                <a:path w="24129" h="34290">
                  <a:moveTo>
                    <a:pt x="12026" y="33675"/>
                  </a:moveTo>
                  <a:lnTo>
                    <a:pt x="0" y="0"/>
                  </a:lnTo>
                  <a:lnTo>
                    <a:pt x="24053" y="0"/>
                  </a:lnTo>
                  <a:lnTo>
                    <a:pt x="12026" y="33675"/>
                  </a:lnTo>
                  <a:close/>
                </a:path>
              </a:pathLst>
            </a:custGeom>
            <a:ln w="3175">
              <a:solidFill>
                <a:srgbClr val="46248F"/>
              </a:solidFill>
            </a:ln>
          </p:spPr>
          <p:txBody>
            <a:bodyPr wrap="square" lIns="0" tIns="0" rIns="0" bIns="0" rtlCol="0"/>
            <a:lstStyle/>
            <a:p>
              <a:endParaRPr/>
            </a:p>
          </p:txBody>
        </p:sp>
      </p:grpSp>
      <p:grpSp>
        <p:nvGrpSpPr>
          <p:cNvPr id="164" name="object 164"/>
          <p:cNvGrpSpPr/>
          <p:nvPr/>
        </p:nvGrpSpPr>
        <p:grpSpPr>
          <a:xfrm>
            <a:off x="3680304" y="6013571"/>
            <a:ext cx="18138" cy="133446"/>
            <a:chOff x="4239482" y="8842176"/>
            <a:chExt cx="26670" cy="196215"/>
          </a:xfrm>
        </p:grpSpPr>
        <p:sp>
          <p:nvSpPr>
            <p:cNvPr id="165" name="object 165"/>
            <p:cNvSpPr/>
            <p:nvPr/>
          </p:nvSpPr>
          <p:spPr>
            <a:xfrm>
              <a:off x="4252711" y="8844581"/>
              <a:ext cx="0" cy="158750"/>
            </a:xfrm>
            <a:custGeom>
              <a:avLst/>
              <a:gdLst/>
              <a:ahLst/>
              <a:cxnLst/>
              <a:rect l="l" t="t" r="r" b="b"/>
              <a:pathLst>
                <a:path h="158750">
                  <a:moveTo>
                    <a:pt x="0" y="0"/>
                  </a:moveTo>
                  <a:lnTo>
                    <a:pt x="0" y="158755"/>
                  </a:lnTo>
                </a:path>
              </a:pathLst>
            </a:custGeom>
            <a:ln w="3175">
              <a:solidFill>
                <a:srgbClr val="46248F"/>
              </a:solidFill>
            </a:ln>
          </p:spPr>
          <p:txBody>
            <a:bodyPr wrap="square" lIns="0" tIns="0" rIns="0" bIns="0" rtlCol="0"/>
            <a:lstStyle/>
            <a:p>
              <a:endParaRPr/>
            </a:p>
          </p:txBody>
        </p:sp>
        <p:sp>
          <p:nvSpPr>
            <p:cNvPr id="166" name="object 166"/>
            <p:cNvSpPr/>
            <p:nvPr/>
          </p:nvSpPr>
          <p:spPr>
            <a:xfrm>
              <a:off x="4240682" y="8842184"/>
              <a:ext cx="24130" cy="194945"/>
            </a:xfrm>
            <a:custGeom>
              <a:avLst/>
              <a:gdLst/>
              <a:ahLst/>
              <a:cxnLst/>
              <a:rect l="l" t="t" r="r" b="b"/>
              <a:pathLst>
                <a:path w="24129" h="194945">
                  <a:moveTo>
                    <a:pt x="14427" y="0"/>
                  </a:moveTo>
                  <a:lnTo>
                    <a:pt x="12026" y="0"/>
                  </a:lnTo>
                  <a:lnTo>
                    <a:pt x="12026" y="2400"/>
                  </a:lnTo>
                  <a:lnTo>
                    <a:pt x="14427" y="2400"/>
                  </a:lnTo>
                  <a:lnTo>
                    <a:pt x="14427" y="0"/>
                  </a:lnTo>
                  <a:close/>
                </a:path>
                <a:path w="24129" h="194945">
                  <a:moveTo>
                    <a:pt x="24053" y="161163"/>
                  </a:moveTo>
                  <a:lnTo>
                    <a:pt x="0" y="161163"/>
                  </a:lnTo>
                  <a:lnTo>
                    <a:pt x="12026" y="194830"/>
                  </a:lnTo>
                  <a:lnTo>
                    <a:pt x="24053" y="161163"/>
                  </a:lnTo>
                  <a:close/>
                </a:path>
              </a:pathLst>
            </a:custGeom>
            <a:solidFill>
              <a:srgbClr val="46248F"/>
            </a:solidFill>
          </p:spPr>
          <p:txBody>
            <a:bodyPr wrap="square" lIns="0" tIns="0" rIns="0" bIns="0" rtlCol="0"/>
            <a:lstStyle/>
            <a:p>
              <a:endParaRPr/>
            </a:p>
          </p:txBody>
        </p:sp>
        <p:sp>
          <p:nvSpPr>
            <p:cNvPr id="167" name="object 167"/>
            <p:cNvSpPr/>
            <p:nvPr/>
          </p:nvSpPr>
          <p:spPr>
            <a:xfrm>
              <a:off x="4240685" y="9003337"/>
              <a:ext cx="24130" cy="34290"/>
            </a:xfrm>
            <a:custGeom>
              <a:avLst/>
              <a:gdLst/>
              <a:ahLst/>
              <a:cxnLst/>
              <a:rect l="l" t="t" r="r" b="b"/>
              <a:pathLst>
                <a:path w="24129" h="34290">
                  <a:moveTo>
                    <a:pt x="12026" y="33675"/>
                  </a:moveTo>
                  <a:lnTo>
                    <a:pt x="0" y="0"/>
                  </a:lnTo>
                  <a:lnTo>
                    <a:pt x="24053" y="0"/>
                  </a:lnTo>
                  <a:lnTo>
                    <a:pt x="12026" y="33675"/>
                  </a:lnTo>
                  <a:close/>
                </a:path>
              </a:pathLst>
            </a:custGeom>
            <a:ln w="3175">
              <a:solidFill>
                <a:srgbClr val="46248F"/>
              </a:solidFill>
            </a:ln>
          </p:spPr>
          <p:txBody>
            <a:bodyPr wrap="square" lIns="0" tIns="0" rIns="0" bIns="0" rtlCol="0"/>
            <a:lstStyle/>
            <a:p>
              <a:endParaRPr/>
            </a:p>
          </p:txBody>
        </p:sp>
      </p:grpSp>
      <p:grpSp>
        <p:nvGrpSpPr>
          <p:cNvPr id="168" name="object 168"/>
          <p:cNvGrpSpPr/>
          <p:nvPr/>
        </p:nvGrpSpPr>
        <p:grpSpPr>
          <a:xfrm>
            <a:off x="8900464" y="2481661"/>
            <a:ext cx="600723" cy="3375449"/>
            <a:chOff x="11915050" y="3648961"/>
            <a:chExt cx="883285" cy="4963160"/>
          </a:xfrm>
        </p:grpSpPr>
        <p:sp>
          <p:nvSpPr>
            <p:cNvPr id="169" name="object 169"/>
            <p:cNvSpPr/>
            <p:nvPr/>
          </p:nvSpPr>
          <p:spPr>
            <a:xfrm>
              <a:off x="11978792" y="8332236"/>
              <a:ext cx="818515" cy="278765"/>
            </a:xfrm>
            <a:custGeom>
              <a:avLst/>
              <a:gdLst/>
              <a:ahLst/>
              <a:cxnLst/>
              <a:rect l="l" t="t" r="r" b="b"/>
              <a:pathLst>
                <a:path w="818515" h="278765">
                  <a:moveTo>
                    <a:pt x="798826" y="278302"/>
                  </a:moveTo>
                  <a:lnTo>
                    <a:pt x="19243" y="278302"/>
                  </a:lnTo>
                  <a:lnTo>
                    <a:pt x="11771" y="276784"/>
                  </a:lnTo>
                  <a:lnTo>
                    <a:pt x="5652" y="272649"/>
                  </a:lnTo>
                  <a:lnTo>
                    <a:pt x="1518" y="266531"/>
                  </a:lnTo>
                  <a:lnTo>
                    <a:pt x="0" y="259059"/>
                  </a:lnTo>
                  <a:lnTo>
                    <a:pt x="0" y="19243"/>
                  </a:lnTo>
                  <a:lnTo>
                    <a:pt x="1518" y="11771"/>
                  </a:lnTo>
                  <a:lnTo>
                    <a:pt x="5652" y="5652"/>
                  </a:lnTo>
                  <a:lnTo>
                    <a:pt x="11771" y="1518"/>
                  </a:lnTo>
                  <a:lnTo>
                    <a:pt x="19243" y="0"/>
                  </a:lnTo>
                  <a:lnTo>
                    <a:pt x="798826" y="0"/>
                  </a:lnTo>
                  <a:lnTo>
                    <a:pt x="806298" y="1518"/>
                  </a:lnTo>
                  <a:lnTo>
                    <a:pt x="812417" y="5652"/>
                  </a:lnTo>
                  <a:lnTo>
                    <a:pt x="816551" y="11771"/>
                  </a:lnTo>
                  <a:lnTo>
                    <a:pt x="818069" y="19243"/>
                  </a:lnTo>
                  <a:lnTo>
                    <a:pt x="818069" y="259059"/>
                  </a:lnTo>
                  <a:lnTo>
                    <a:pt x="816551" y="266531"/>
                  </a:lnTo>
                  <a:lnTo>
                    <a:pt x="812417" y="272649"/>
                  </a:lnTo>
                  <a:lnTo>
                    <a:pt x="806298" y="276784"/>
                  </a:lnTo>
                  <a:lnTo>
                    <a:pt x="798826" y="278302"/>
                  </a:lnTo>
                  <a:close/>
                </a:path>
              </a:pathLst>
            </a:custGeom>
            <a:solidFill>
              <a:srgbClr val="FFEBA8"/>
            </a:solidFill>
          </p:spPr>
          <p:txBody>
            <a:bodyPr wrap="square" lIns="0" tIns="0" rIns="0" bIns="0" rtlCol="0"/>
            <a:lstStyle/>
            <a:p>
              <a:endParaRPr/>
            </a:p>
          </p:txBody>
        </p:sp>
        <p:sp>
          <p:nvSpPr>
            <p:cNvPr id="170" name="object 170"/>
            <p:cNvSpPr/>
            <p:nvPr/>
          </p:nvSpPr>
          <p:spPr>
            <a:xfrm>
              <a:off x="11988589" y="8332236"/>
              <a:ext cx="21590" cy="3175"/>
            </a:xfrm>
            <a:custGeom>
              <a:avLst/>
              <a:gdLst/>
              <a:ahLst/>
              <a:cxnLst/>
              <a:rect l="l" t="t" r="r" b="b"/>
              <a:pathLst>
                <a:path w="21590" h="3175">
                  <a:moveTo>
                    <a:pt x="0" y="2850"/>
                  </a:moveTo>
                  <a:lnTo>
                    <a:pt x="1972" y="1518"/>
                  </a:lnTo>
                  <a:lnTo>
                    <a:pt x="9445" y="0"/>
                  </a:lnTo>
                  <a:lnTo>
                    <a:pt x="21256" y="0"/>
                  </a:lnTo>
                </a:path>
              </a:pathLst>
            </a:custGeom>
            <a:ln w="3175">
              <a:solidFill>
                <a:srgbClr val="333333"/>
              </a:solidFill>
            </a:ln>
          </p:spPr>
          <p:txBody>
            <a:bodyPr wrap="square" lIns="0" tIns="0" rIns="0" bIns="0" rtlCol="0"/>
            <a:lstStyle/>
            <a:p>
              <a:endParaRPr/>
            </a:p>
          </p:txBody>
        </p:sp>
        <p:sp>
          <p:nvSpPr>
            <p:cNvPr id="171" name="object 171"/>
            <p:cNvSpPr/>
            <p:nvPr/>
          </p:nvSpPr>
          <p:spPr>
            <a:xfrm>
              <a:off x="12021656" y="8332236"/>
              <a:ext cx="732155" cy="0"/>
            </a:xfrm>
            <a:custGeom>
              <a:avLst/>
              <a:gdLst/>
              <a:ahLst/>
              <a:cxnLst/>
              <a:rect l="l" t="t" r="r" b="b"/>
              <a:pathLst>
                <a:path w="732154">
                  <a:moveTo>
                    <a:pt x="0" y="0"/>
                  </a:moveTo>
                  <a:lnTo>
                    <a:pt x="732149" y="0"/>
                  </a:lnTo>
                </a:path>
              </a:pathLst>
            </a:custGeom>
            <a:ln w="3175">
              <a:solidFill>
                <a:srgbClr val="333333"/>
              </a:solidFill>
              <a:prstDash val="sysDot"/>
            </a:ln>
          </p:spPr>
          <p:txBody>
            <a:bodyPr wrap="square" lIns="0" tIns="0" rIns="0" bIns="0" rtlCol="0"/>
            <a:lstStyle/>
            <a:p>
              <a:endParaRPr/>
            </a:p>
          </p:txBody>
        </p:sp>
        <p:sp>
          <p:nvSpPr>
            <p:cNvPr id="172" name="object 172"/>
            <p:cNvSpPr/>
            <p:nvPr/>
          </p:nvSpPr>
          <p:spPr>
            <a:xfrm>
              <a:off x="12765592" y="8332236"/>
              <a:ext cx="31750" cy="278765"/>
            </a:xfrm>
            <a:custGeom>
              <a:avLst/>
              <a:gdLst/>
              <a:ahLst/>
              <a:cxnLst/>
              <a:rect l="l" t="t" r="r" b="b"/>
              <a:pathLst>
                <a:path w="31750" h="278765">
                  <a:moveTo>
                    <a:pt x="0" y="0"/>
                  </a:moveTo>
                  <a:lnTo>
                    <a:pt x="12026" y="0"/>
                  </a:lnTo>
                  <a:lnTo>
                    <a:pt x="19483" y="1518"/>
                  </a:lnTo>
                  <a:lnTo>
                    <a:pt x="21407" y="2850"/>
                  </a:lnTo>
                </a:path>
                <a:path w="31750" h="278765">
                  <a:moveTo>
                    <a:pt x="28383" y="9797"/>
                  </a:moveTo>
                  <a:lnTo>
                    <a:pt x="29586" y="11769"/>
                  </a:lnTo>
                  <a:lnTo>
                    <a:pt x="31269" y="19243"/>
                  </a:lnTo>
                  <a:lnTo>
                    <a:pt x="31269" y="30644"/>
                  </a:lnTo>
                </a:path>
                <a:path w="31750" h="278765">
                  <a:moveTo>
                    <a:pt x="31269" y="42070"/>
                  </a:moveTo>
                  <a:lnTo>
                    <a:pt x="31269" y="64921"/>
                  </a:lnTo>
                </a:path>
                <a:path w="31750" h="278765">
                  <a:moveTo>
                    <a:pt x="31269" y="76322"/>
                  </a:moveTo>
                  <a:lnTo>
                    <a:pt x="31269" y="99173"/>
                  </a:lnTo>
                </a:path>
                <a:path w="31750" h="278765">
                  <a:moveTo>
                    <a:pt x="31269" y="110599"/>
                  </a:moveTo>
                  <a:lnTo>
                    <a:pt x="31269" y="133426"/>
                  </a:lnTo>
                </a:path>
                <a:path w="31750" h="278765">
                  <a:moveTo>
                    <a:pt x="31269" y="144851"/>
                  </a:moveTo>
                  <a:lnTo>
                    <a:pt x="31269" y="167679"/>
                  </a:lnTo>
                </a:path>
                <a:path w="31750" h="278765">
                  <a:moveTo>
                    <a:pt x="31269" y="179104"/>
                  </a:moveTo>
                  <a:lnTo>
                    <a:pt x="31269" y="201955"/>
                  </a:lnTo>
                </a:path>
                <a:path w="31750" h="278765">
                  <a:moveTo>
                    <a:pt x="31269" y="213357"/>
                  </a:moveTo>
                  <a:lnTo>
                    <a:pt x="31269" y="236208"/>
                  </a:lnTo>
                </a:path>
                <a:path w="31750" h="278765">
                  <a:moveTo>
                    <a:pt x="31269" y="247513"/>
                  </a:moveTo>
                  <a:lnTo>
                    <a:pt x="31269" y="259059"/>
                  </a:lnTo>
                  <a:lnTo>
                    <a:pt x="29586" y="266516"/>
                  </a:lnTo>
                  <a:lnTo>
                    <a:pt x="28383" y="268440"/>
                  </a:lnTo>
                </a:path>
                <a:path w="31750" h="278765">
                  <a:moveTo>
                    <a:pt x="21407" y="275416"/>
                  </a:moveTo>
                  <a:lnTo>
                    <a:pt x="19483" y="276618"/>
                  </a:lnTo>
                  <a:lnTo>
                    <a:pt x="12026" y="278302"/>
                  </a:lnTo>
                  <a:lnTo>
                    <a:pt x="0" y="278302"/>
                  </a:lnTo>
                </a:path>
              </a:pathLst>
            </a:custGeom>
            <a:ln w="3175">
              <a:solidFill>
                <a:srgbClr val="333333"/>
              </a:solidFill>
            </a:ln>
          </p:spPr>
          <p:txBody>
            <a:bodyPr wrap="square" lIns="0" tIns="0" rIns="0" bIns="0" rtlCol="0"/>
            <a:lstStyle/>
            <a:p>
              <a:endParaRPr/>
            </a:p>
          </p:txBody>
        </p:sp>
        <p:sp>
          <p:nvSpPr>
            <p:cNvPr id="173" name="object 173"/>
            <p:cNvSpPr/>
            <p:nvPr/>
          </p:nvSpPr>
          <p:spPr>
            <a:xfrm>
              <a:off x="12021656" y="8610538"/>
              <a:ext cx="732155" cy="0"/>
            </a:xfrm>
            <a:custGeom>
              <a:avLst/>
              <a:gdLst/>
              <a:ahLst/>
              <a:cxnLst/>
              <a:rect l="l" t="t" r="r" b="b"/>
              <a:pathLst>
                <a:path w="732154">
                  <a:moveTo>
                    <a:pt x="0" y="0"/>
                  </a:moveTo>
                  <a:lnTo>
                    <a:pt x="732149" y="0"/>
                  </a:lnTo>
                </a:path>
              </a:pathLst>
            </a:custGeom>
            <a:ln w="3175">
              <a:solidFill>
                <a:srgbClr val="333333"/>
              </a:solidFill>
              <a:prstDash val="sysDot"/>
            </a:ln>
          </p:spPr>
          <p:txBody>
            <a:bodyPr wrap="square" lIns="0" tIns="0" rIns="0" bIns="0" rtlCol="0"/>
            <a:lstStyle/>
            <a:p>
              <a:endParaRPr/>
            </a:p>
          </p:txBody>
        </p:sp>
        <p:sp>
          <p:nvSpPr>
            <p:cNvPr id="174" name="object 174"/>
            <p:cNvSpPr/>
            <p:nvPr/>
          </p:nvSpPr>
          <p:spPr>
            <a:xfrm>
              <a:off x="11978792" y="8342033"/>
              <a:ext cx="31115" cy="268605"/>
            </a:xfrm>
            <a:custGeom>
              <a:avLst/>
              <a:gdLst/>
              <a:ahLst/>
              <a:cxnLst/>
              <a:rect l="l" t="t" r="r" b="b"/>
              <a:pathLst>
                <a:path w="31115" h="268604">
                  <a:moveTo>
                    <a:pt x="31053" y="268505"/>
                  </a:moveTo>
                  <a:lnTo>
                    <a:pt x="19243" y="268505"/>
                  </a:lnTo>
                  <a:lnTo>
                    <a:pt x="11769" y="266821"/>
                  </a:lnTo>
                  <a:lnTo>
                    <a:pt x="9797" y="265618"/>
                  </a:lnTo>
                </a:path>
                <a:path w="31115" h="268604">
                  <a:moveTo>
                    <a:pt x="2850" y="258643"/>
                  </a:moveTo>
                  <a:lnTo>
                    <a:pt x="1518" y="256718"/>
                  </a:lnTo>
                  <a:lnTo>
                    <a:pt x="0" y="249262"/>
                  </a:lnTo>
                  <a:lnTo>
                    <a:pt x="0" y="237716"/>
                  </a:lnTo>
                </a:path>
                <a:path w="31115" h="268604">
                  <a:moveTo>
                    <a:pt x="0" y="226411"/>
                  </a:moveTo>
                  <a:lnTo>
                    <a:pt x="0" y="203560"/>
                  </a:lnTo>
                </a:path>
                <a:path w="31115" h="268604">
                  <a:moveTo>
                    <a:pt x="0" y="192158"/>
                  </a:moveTo>
                  <a:lnTo>
                    <a:pt x="0" y="169307"/>
                  </a:lnTo>
                </a:path>
                <a:path w="31115" h="268604">
                  <a:moveTo>
                    <a:pt x="0" y="157881"/>
                  </a:moveTo>
                  <a:lnTo>
                    <a:pt x="0" y="135054"/>
                  </a:lnTo>
                </a:path>
                <a:path w="31115" h="268604">
                  <a:moveTo>
                    <a:pt x="0" y="123629"/>
                  </a:moveTo>
                  <a:lnTo>
                    <a:pt x="0" y="100802"/>
                  </a:lnTo>
                </a:path>
                <a:path w="31115" h="268604">
                  <a:moveTo>
                    <a:pt x="0" y="89376"/>
                  </a:moveTo>
                  <a:lnTo>
                    <a:pt x="0" y="66525"/>
                  </a:lnTo>
                </a:path>
                <a:path w="31115" h="268604">
                  <a:moveTo>
                    <a:pt x="0" y="55124"/>
                  </a:moveTo>
                  <a:lnTo>
                    <a:pt x="0" y="32272"/>
                  </a:lnTo>
                </a:path>
                <a:path w="31115" h="268604">
                  <a:moveTo>
                    <a:pt x="0" y="20847"/>
                  </a:moveTo>
                  <a:lnTo>
                    <a:pt x="0" y="9445"/>
                  </a:lnTo>
                  <a:lnTo>
                    <a:pt x="1518" y="1972"/>
                  </a:lnTo>
                  <a:lnTo>
                    <a:pt x="2850" y="0"/>
                  </a:lnTo>
                </a:path>
              </a:pathLst>
            </a:custGeom>
            <a:ln w="3175">
              <a:solidFill>
                <a:srgbClr val="333333"/>
              </a:solidFill>
            </a:ln>
          </p:spPr>
          <p:txBody>
            <a:bodyPr wrap="square" lIns="0" tIns="0" rIns="0" bIns="0" rtlCol="0"/>
            <a:lstStyle/>
            <a:p>
              <a:endParaRPr/>
            </a:p>
          </p:txBody>
        </p:sp>
        <p:sp>
          <p:nvSpPr>
            <p:cNvPr id="175" name="object 175"/>
            <p:cNvSpPr/>
            <p:nvPr/>
          </p:nvSpPr>
          <p:spPr>
            <a:xfrm>
              <a:off x="11991861" y="8364905"/>
              <a:ext cx="611505" cy="197485"/>
            </a:xfrm>
            <a:custGeom>
              <a:avLst/>
              <a:gdLst/>
              <a:ahLst/>
              <a:cxnLst/>
              <a:rect l="l" t="t" r="r" b="b"/>
              <a:pathLst>
                <a:path w="611504" h="197484">
                  <a:moveTo>
                    <a:pt x="25831" y="181648"/>
                  </a:moveTo>
                  <a:lnTo>
                    <a:pt x="25730" y="167347"/>
                  </a:lnTo>
                  <a:lnTo>
                    <a:pt x="25666" y="153098"/>
                  </a:lnTo>
                  <a:lnTo>
                    <a:pt x="11518" y="153098"/>
                  </a:lnTo>
                  <a:lnTo>
                    <a:pt x="11518" y="157988"/>
                  </a:lnTo>
                  <a:lnTo>
                    <a:pt x="19900" y="157988"/>
                  </a:lnTo>
                  <a:lnTo>
                    <a:pt x="19900" y="188722"/>
                  </a:lnTo>
                  <a:lnTo>
                    <a:pt x="17805" y="192214"/>
                  </a:lnTo>
                  <a:lnTo>
                    <a:pt x="13093" y="192214"/>
                  </a:lnTo>
                  <a:lnTo>
                    <a:pt x="8382" y="192036"/>
                  </a:lnTo>
                  <a:lnTo>
                    <a:pt x="6286" y="189064"/>
                  </a:lnTo>
                  <a:lnTo>
                    <a:pt x="5588" y="184708"/>
                  </a:lnTo>
                  <a:lnTo>
                    <a:pt x="0" y="185572"/>
                  </a:lnTo>
                  <a:lnTo>
                    <a:pt x="1219" y="192735"/>
                  </a:lnTo>
                  <a:lnTo>
                    <a:pt x="5232" y="196926"/>
                  </a:lnTo>
                  <a:lnTo>
                    <a:pt x="12915" y="197104"/>
                  </a:lnTo>
                  <a:lnTo>
                    <a:pt x="22669" y="192684"/>
                  </a:lnTo>
                  <a:lnTo>
                    <a:pt x="25831" y="181648"/>
                  </a:lnTo>
                  <a:close/>
                </a:path>
                <a:path w="611504" h="197484">
                  <a:moveTo>
                    <a:pt x="42075" y="189763"/>
                  </a:moveTo>
                  <a:lnTo>
                    <a:pt x="36144" y="189763"/>
                  </a:lnTo>
                  <a:lnTo>
                    <a:pt x="36144" y="196405"/>
                  </a:lnTo>
                  <a:lnTo>
                    <a:pt x="42075" y="196405"/>
                  </a:lnTo>
                  <a:lnTo>
                    <a:pt x="42075" y="189763"/>
                  </a:lnTo>
                  <a:close/>
                </a:path>
                <a:path w="611504" h="197484">
                  <a:moveTo>
                    <a:pt x="104394" y="184531"/>
                  </a:moveTo>
                  <a:lnTo>
                    <a:pt x="99923" y="175387"/>
                  </a:lnTo>
                  <a:lnTo>
                    <a:pt x="90754" y="172173"/>
                  </a:lnTo>
                  <a:lnTo>
                    <a:pt x="81292" y="169951"/>
                  </a:lnTo>
                  <a:lnTo>
                    <a:pt x="75946" y="163753"/>
                  </a:lnTo>
                  <a:lnTo>
                    <a:pt x="79273" y="158394"/>
                  </a:lnTo>
                  <a:lnTo>
                    <a:pt x="86499" y="156768"/>
                  </a:lnTo>
                  <a:lnTo>
                    <a:pt x="93865" y="158546"/>
                  </a:lnTo>
                  <a:lnTo>
                    <a:pt x="97586" y="163410"/>
                  </a:lnTo>
                  <a:lnTo>
                    <a:pt x="103352" y="162534"/>
                  </a:lnTo>
                  <a:lnTo>
                    <a:pt x="102298" y="159385"/>
                  </a:lnTo>
                  <a:lnTo>
                    <a:pt x="101434" y="158165"/>
                  </a:lnTo>
                  <a:lnTo>
                    <a:pt x="93916" y="153403"/>
                  </a:lnTo>
                  <a:lnTo>
                    <a:pt x="83248" y="152488"/>
                  </a:lnTo>
                  <a:lnTo>
                    <a:pt x="73863" y="155905"/>
                  </a:lnTo>
                  <a:lnTo>
                    <a:pt x="70180" y="164109"/>
                  </a:lnTo>
                  <a:lnTo>
                    <a:pt x="75120" y="173062"/>
                  </a:lnTo>
                  <a:lnTo>
                    <a:pt x="84785" y="176110"/>
                  </a:lnTo>
                  <a:lnTo>
                    <a:pt x="94221" y="178295"/>
                  </a:lnTo>
                  <a:lnTo>
                    <a:pt x="98463" y="184708"/>
                  </a:lnTo>
                  <a:lnTo>
                    <a:pt x="94742" y="190817"/>
                  </a:lnTo>
                  <a:lnTo>
                    <a:pt x="86487" y="192646"/>
                  </a:lnTo>
                  <a:lnTo>
                    <a:pt x="78066" y="190550"/>
                  </a:lnTo>
                  <a:lnTo>
                    <a:pt x="73850" y="184873"/>
                  </a:lnTo>
                  <a:lnTo>
                    <a:pt x="68084" y="186105"/>
                  </a:lnTo>
                  <a:lnTo>
                    <a:pt x="68961" y="189598"/>
                  </a:lnTo>
                  <a:lnTo>
                    <a:pt x="70878" y="192379"/>
                  </a:lnTo>
                  <a:lnTo>
                    <a:pt x="73850" y="194132"/>
                  </a:lnTo>
                  <a:lnTo>
                    <a:pt x="82677" y="196900"/>
                  </a:lnTo>
                  <a:lnTo>
                    <a:pt x="92849" y="196532"/>
                  </a:lnTo>
                  <a:lnTo>
                    <a:pt x="101168" y="192557"/>
                  </a:lnTo>
                  <a:lnTo>
                    <a:pt x="104394" y="184531"/>
                  </a:lnTo>
                  <a:close/>
                </a:path>
                <a:path w="611504" h="197484">
                  <a:moveTo>
                    <a:pt x="146469" y="191693"/>
                  </a:moveTo>
                  <a:lnTo>
                    <a:pt x="118186" y="191693"/>
                  </a:lnTo>
                  <a:lnTo>
                    <a:pt x="118186" y="176504"/>
                  </a:lnTo>
                  <a:lnTo>
                    <a:pt x="143332" y="176504"/>
                  </a:lnTo>
                  <a:lnTo>
                    <a:pt x="143332" y="171780"/>
                  </a:lnTo>
                  <a:lnTo>
                    <a:pt x="118186" y="171780"/>
                  </a:lnTo>
                  <a:lnTo>
                    <a:pt x="118186" y="157988"/>
                  </a:lnTo>
                  <a:lnTo>
                    <a:pt x="145072" y="157988"/>
                  </a:lnTo>
                  <a:lnTo>
                    <a:pt x="145072" y="153098"/>
                  </a:lnTo>
                  <a:lnTo>
                    <a:pt x="112433" y="153098"/>
                  </a:lnTo>
                  <a:lnTo>
                    <a:pt x="112433" y="196405"/>
                  </a:lnTo>
                  <a:lnTo>
                    <a:pt x="146469" y="196405"/>
                  </a:lnTo>
                  <a:lnTo>
                    <a:pt x="146469" y="191693"/>
                  </a:lnTo>
                  <a:close/>
                </a:path>
                <a:path w="611504" h="197484">
                  <a:moveTo>
                    <a:pt x="189598" y="153098"/>
                  </a:moveTo>
                  <a:lnTo>
                    <a:pt x="183134" y="153098"/>
                  </a:lnTo>
                  <a:lnTo>
                    <a:pt x="170040" y="173710"/>
                  </a:lnTo>
                  <a:lnTo>
                    <a:pt x="156946" y="153098"/>
                  </a:lnTo>
                  <a:lnTo>
                    <a:pt x="150495" y="153098"/>
                  </a:lnTo>
                  <a:lnTo>
                    <a:pt x="167068" y="178422"/>
                  </a:lnTo>
                  <a:lnTo>
                    <a:pt x="167068" y="196405"/>
                  </a:lnTo>
                  <a:lnTo>
                    <a:pt x="173012" y="196405"/>
                  </a:lnTo>
                  <a:lnTo>
                    <a:pt x="173012" y="178422"/>
                  </a:lnTo>
                  <a:lnTo>
                    <a:pt x="189598" y="153098"/>
                  </a:lnTo>
                  <a:close/>
                </a:path>
                <a:path w="611504" h="197484">
                  <a:moveTo>
                    <a:pt x="223812" y="191693"/>
                  </a:moveTo>
                  <a:lnTo>
                    <a:pt x="201993" y="191693"/>
                  </a:lnTo>
                  <a:lnTo>
                    <a:pt x="201993" y="153098"/>
                  </a:lnTo>
                  <a:lnTo>
                    <a:pt x="196227" y="153098"/>
                  </a:lnTo>
                  <a:lnTo>
                    <a:pt x="196227" y="196405"/>
                  </a:lnTo>
                  <a:lnTo>
                    <a:pt x="223812" y="196405"/>
                  </a:lnTo>
                  <a:lnTo>
                    <a:pt x="223812" y="191693"/>
                  </a:lnTo>
                  <a:close/>
                </a:path>
                <a:path w="611504" h="197484">
                  <a:moveTo>
                    <a:pt x="233794" y="30810"/>
                  </a:moveTo>
                  <a:lnTo>
                    <a:pt x="233692" y="16497"/>
                  </a:lnTo>
                  <a:lnTo>
                    <a:pt x="233629" y="2260"/>
                  </a:lnTo>
                  <a:lnTo>
                    <a:pt x="219481" y="2260"/>
                  </a:lnTo>
                  <a:lnTo>
                    <a:pt x="219481" y="7150"/>
                  </a:lnTo>
                  <a:lnTo>
                    <a:pt x="227863" y="7150"/>
                  </a:lnTo>
                  <a:lnTo>
                    <a:pt x="227863" y="37884"/>
                  </a:lnTo>
                  <a:lnTo>
                    <a:pt x="225767" y="41363"/>
                  </a:lnTo>
                  <a:lnTo>
                    <a:pt x="221056" y="41363"/>
                  </a:lnTo>
                  <a:lnTo>
                    <a:pt x="216344" y="41198"/>
                  </a:lnTo>
                  <a:lnTo>
                    <a:pt x="214249" y="38227"/>
                  </a:lnTo>
                  <a:lnTo>
                    <a:pt x="213550" y="33858"/>
                  </a:lnTo>
                  <a:lnTo>
                    <a:pt x="207962" y="34734"/>
                  </a:lnTo>
                  <a:lnTo>
                    <a:pt x="209181" y="41897"/>
                  </a:lnTo>
                  <a:lnTo>
                    <a:pt x="213194" y="46088"/>
                  </a:lnTo>
                  <a:lnTo>
                    <a:pt x="220878" y="46253"/>
                  </a:lnTo>
                  <a:lnTo>
                    <a:pt x="230632" y="41833"/>
                  </a:lnTo>
                  <a:lnTo>
                    <a:pt x="233794" y="30810"/>
                  </a:lnTo>
                  <a:close/>
                </a:path>
                <a:path w="611504" h="197484">
                  <a:moveTo>
                    <a:pt x="250037" y="38925"/>
                  </a:moveTo>
                  <a:lnTo>
                    <a:pt x="244094" y="38925"/>
                  </a:lnTo>
                  <a:lnTo>
                    <a:pt x="244094" y="45554"/>
                  </a:lnTo>
                  <a:lnTo>
                    <a:pt x="250037" y="45554"/>
                  </a:lnTo>
                  <a:lnTo>
                    <a:pt x="250037" y="38925"/>
                  </a:lnTo>
                  <a:close/>
                </a:path>
                <a:path w="611504" h="197484">
                  <a:moveTo>
                    <a:pt x="303364" y="22123"/>
                  </a:moveTo>
                  <a:lnTo>
                    <a:pt x="302844" y="22250"/>
                  </a:lnTo>
                  <a:lnTo>
                    <a:pt x="303364" y="22339"/>
                  </a:lnTo>
                  <a:lnTo>
                    <a:pt x="303364" y="22123"/>
                  </a:lnTo>
                  <a:close/>
                </a:path>
                <a:path w="611504" h="197484">
                  <a:moveTo>
                    <a:pt x="305816" y="23215"/>
                  </a:moveTo>
                  <a:lnTo>
                    <a:pt x="305371" y="23304"/>
                  </a:lnTo>
                  <a:lnTo>
                    <a:pt x="305816" y="23368"/>
                  </a:lnTo>
                  <a:lnTo>
                    <a:pt x="305816" y="23215"/>
                  </a:lnTo>
                  <a:close/>
                </a:path>
                <a:path w="611504" h="197484">
                  <a:moveTo>
                    <a:pt x="311746" y="26708"/>
                  </a:moveTo>
                  <a:lnTo>
                    <a:pt x="307213" y="23558"/>
                  </a:lnTo>
                  <a:lnTo>
                    <a:pt x="305816" y="23368"/>
                  </a:lnTo>
                  <a:lnTo>
                    <a:pt x="305816" y="32994"/>
                  </a:lnTo>
                  <a:lnTo>
                    <a:pt x="303784" y="38519"/>
                  </a:lnTo>
                  <a:lnTo>
                    <a:pt x="298589" y="40652"/>
                  </a:lnTo>
                  <a:lnTo>
                    <a:pt x="292874" y="40881"/>
                  </a:lnTo>
                  <a:lnTo>
                    <a:pt x="284162" y="40843"/>
                  </a:lnTo>
                  <a:lnTo>
                    <a:pt x="284162" y="25311"/>
                  </a:lnTo>
                  <a:lnTo>
                    <a:pt x="293585" y="25654"/>
                  </a:lnTo>
                  <a:lnTo>
                    <a:pt x="295338" y="25311"/>
                  </a:lnTo>
                  <a:lnTo>
                    <a:pt x="305371" y="23304"/>
                  </a:lnTo>
                  <a:lnTo>
                    <a:pt x="301104" y="22694"/>
                  </a:lnTo>
                  <a:lnTo>
                    <a:pt x="302844" y="22250"/>
                  </a:lnTo>
                  <a:lnTo>
                    <a:pt x="293941" y="20764"/>
                  </a:lnTo>
                  <a:lnTo>
                    <a:pt x="292887" y="20599"/>
                  </a:lnTo>
                  <a:lnTo>
                    <a:pt x="284162" y="20764"/>
                  </a:lnTo>
                  <a:lnTo>
                    <a:pt x="284162" y="6972"/>
                  </a:lnTo>
                  <a:lnTo>
                    <a:pt x="292366" y="7150"/>
                  </a:lnTo>
                  <a:lnTo>
                    <a:pt x="293370" y="6972"/>
                  </a:lnTo>
                  <a:lnTo>
                    <a:pt x="303364" y="5232"/>
                  </a:lnTo>
                  <a:lnTo>
                    <a:pt x="303364" y="22123"/>
                  </a:lnTo>
                  <a:lnTo>
                    <a:pt x="305981" y="21463"/>
                  </a:lnTo>
                  <a:lnTo>
                    <a:pt x="309308" y="18503"/>
                  </a:lnTo>
                  <a:lnTo>
                    <a:pt x="309308" y="12738"/>
                  </a:lnTo>
                  <a:lnTo>
                    <a:pt x="306336" y="5499"/>
                  </a:lnTo>
                  <a:lnTo>
                    <a:pt x="305625" y="5232"/>
                  </a:lnTo>
                  <a:lnTo>
                    <a:pt x="298831" y="2654"/>
                  </a:lnTo>
                  <a:lnTo>
                    <a:pt x="288823" y="2235"/>
                  </a:lnTo>
                  <a:lnTo>
                    <a:pt x="278396" y="2260"/>
                  </a:lnTo>
                  <a:lnTo>
                    <a:pt x="278396" y="45554"/>
                  </a:lnTo>
                  <a:lnTo>
                    <a:pt x="289877" y="45643"/>
                  </a:lnTo>
                  <a:lnTo>
                    <a:pt x="300634" y="45008"/>
                  </a:lnTo>
                  <a:lnTo>
                    <a:pt x="308622" y="41605"/>
                  </a:lnTo>
                  <a:lnTo>
                    <a:pt x="308889" y="40919"/>
                  </a:lnTo>
                  <a:lnTo>
                    <a:pt x="311746" y="33337"/>
                  </a:lnTo>
                  <a:lnTo>
                    <a:pt x="311746" y="26708"/>
                  </a:lnTo>
                  <a:close/>
                </a:path>
                <a:path w="611504" h="197484">
                  <a:moveTo>
                    <a:pt x="347891" y="40843"/>
                  </a:moveTo>
                  <a:lnTo>
                    <a:pt x="326059" y="40843"/>
                  </a:lnTo>
                  <a:lnTo>
                    <a:pt x="326059" y="2260"/>
                  </a:lnTo>
                  <a:lnTo>
                    <a:pt x="320306" y="2260"/>
                  </a:lnTo>
                  <a:lnTo>
                    <a:pt x="320306" y="45554"/>
                  </a:lnTo>
                  <a:lnTo>
                    <a:pt x="347891" y="45554"/>
                  </a:lnTo>
                  <a:lnTo>
                    <a:pt x="347891" y="40843"/>
                  </a:lnTo>
                  <a:close/>
                </a:path>
                <a:path w="611504" h="197484">
                  <a:moveTo>
                    <a:pt x="395897" y="23736"/>
                  </a:moveTo>
                  <a:lnTo>
                    <a:pt x="394525" y="14401"/>
                  </a:lnTo>
                  <a:lnTo>
                    <a:pt x="390461" y="7505"/>
                  </a:lnTo>
                  <a:lnTo>
                    <a:pt x="389966" y="7188"/>
                  </a:lnTo>
                  <a:lnTo>
                    <a:pt x="389966" y="13258"/>
                  </a:lnTo>
                  <a:lnTo>
                    <a:pt x="389966" y="34213"/>
                  </a:lnTo>
                  <a:lnTo>
                    <a:pt x="385419" y="41363"/>
                  </a:lnTo>
                  <a:lnTo>
                    <a:pt x="374421" y="41363"/>
                  </a:lnTo>
                  <a:lnTo>
                    <a:pt x="363778" y="41198"/>
                  </a:lnTo>
                  <a:lnTo>
                    <a:pt x="358889" y="34213"/>
                  </a:lnTo>
                  <a:lnTo>
                    <a:pt x="358889" y="13258"/>
                  </a:lnTo>
                  <a:lnTo>
                    <a:pt x="363778" y="6451"/>
                  </a:lnTo>
                  <a:lnTo>
                    <a:pt x="384898" y="6451"/>
                  </a:lnTo>
                  <a:lnTo>
                    <a:pt x="389966" y="13258"/>
                  </a:lnTo>
                  <a:lnTo>
                    <a:pt x="389966" y="7188"/>
                  </a:lnTo>
                  <a:lnTo>
                    <a:pt x="388823" y="6451"/>
                  </a:lnTo>
                  <a:lnTo>
                    <a:pt x="383743" y="3213"/>
                  </a:lnTo>
                  <a:lnTo>
                    <a:pt x="374421" y="1739"/>
                  </a:lnTo>
                  <a:lnTo>
                    <a:pt x="365099" y="3213"/>
                  </a:lnTo>
                  <a:lnTo>
                    <a:pt x="358381" y="7505"/>
                  </a:lnTo>
                  <a:lnTo>
                    <a:pt x="354317" y="14401"/>
                  </a:lnTo>
                  <a:lnTo>
                    <a:pt x="352945" y="23736"/>
                  </a:lnTo>
                  <a:lnTo>
                    <a:pt x="354317" y="33147"/>
                  </a:lnTo>
                  <a:lnTo>
                    <a:pt x="358381" y="40233"/>
                  </a:lnTo>
                  <a:lnTo>
                    <a:pt x="365099" y="44704"/>
                  </a:lnTo>
                  <a:lnTo>
                    <a:pt x="374421" y="46253"/>
                  </a:lnTo>
                  <a:lnTo>
                    <a:pt x="383603" y="44678"/>
                  </a:lnTo>
                  <a:lnTo>
                    <a:pt x="388543" y="41363"/>
                  </a:lnTo>
                  <a:lnTo>
                    <a:pt x="390334" y="40170"/>
                  </a:lnTo>
                  <a:lnTo>
                    <a:pt x="394487" y="33070"/>
                  </a:lnTo>
                  <a:lnTo>
                    <a:pt x="395897" y="23736"/>
                  </a:lnTo>
                  <a:close/>
                </a:path>
                <a:path w="611504" h="197484">
                  <a:moveTo>
                    <a:pt x="458050" y="2260"/>
                  </a:moveTo>
                  <a:lnTo>
                    <a:pt x="451942" y="2260"/>
                  </a:lnTo>
                  <a:lnTo>
                    <a:pt x="441642" y="40322"/>
                  </a:lnTo>
                  <a:lnTo>
                    <a:pt x="431342" y="2260"/>
                  </a:lnTo>
                  <a:lnTo>
                    <a:pt x="425754" y="2260"/>
                  </a:lnTo>
                  <a:lnTo>
                    <a:pt x="418249" y="29146"/>
                  </a:lnTo>
                  <a:lnTo>
                    <a:pt x="415620" y="40322"/>
                  </a:lnTo>
                  <a:lnTo>
                    <a:pt x="405320" y="2260"/>
                  </a:lnTo>
                  <a:lnTo>
                    <a:pt x="399211" y="2260"/>
                  </a:lnTo>
                  <a:lnTo>
                    <a:pt x="411962" y="45554"/>
                  </a:lnTo>
                  <a:lnTo>
                    <a:pt x="418947" y="45554"/>
                  </a:lnTo>
                  <a:lnTo>
                    <a:pt x="428548" y="8902"/>
                  </a:lnTo>
                  <a:lnTo>
                    <a:pt x="438315" y="45554"/>
                  </a:lnTo>
                  <a:lnTo>
                    <a:pt x="445300" y="45554"/>
                  </a:lnTo>
                  <a:lnTo>
                    <a:pt x="458050" y="2260"/>
                  </a:lnTo>
                  <a:close/>
                </a:path>
                <a:path w="611504" h="197484">
                  <a:moveTo>
                    <a:pt x="497332" y="40843"/>
                  </a:moveTo>
                  <a:lnTo>
                    <a:pt x="469049" y="40843"/>
                  </a:lnTo>
                  <a:lnTo>
                    <a:pt x="469049" y="25654"/>
                  </a:lnTo>
                  <a:lnTo>
                    <a:pt x="494182" y="25654"/>
                  </a:lnTo>
                  <a:lnTo>
                    <a:pt x="494182" y="20942"/>
                  </a:lnTo>
                  <a:lnTo>
                    <a:pt x="469049" y="20942"/>
                  </a:lnTo>
                  <a:lnTo>
                    <a:pt x="469049" y="7150"/>
                  </a:lnTo>
                  <a:lnTo>
                    <a:pt x="495935" y="7150"/>
                  </a:lnTo>
                  <a:lnTo>
                    <a:pt x="495935" y="2260"/>
                  </a:lnTo>
                  <a:lnTo>
                    <a:pt x="463283" y="2260"/>
                  </a:lnTo>
                  <a:lnTo>
                    <a:pt x="463283" y="45554"/>
                  </a:lnTo>
                  <a:lnTo>
                    <a:pt x="497332" y="45554"/>
                  </a:lnTo>
                  <a:lnTo>
                    <a:pt x="497332" y="40843"/>
                  </a:lnTo>
                  <a:close/>
                </a:path>
                <a:path w="611504" h="197484">
                  <a:moveTo>
                    <a:pt x="542366" y="45554"/>
                  </a:moveTo>
                  <a:lnTo>
                    <a:pt x="530606" y="27571"/>
                  </a:lnTo>
                  <a:lnTo>
                    <a:pt x="530148" y="26873"/>
                  </a:lnTo>
                  <a:lnTo>
                    <a:pt x="536613" y="25831"/>
                  </a:lnTo>
                  <a:lnTo>
                    <a:pt x="539242" y="23088"/>
                  </a:lnTo>
                  <a:lnTo>
                    <a:pt x="540448" y="21818"/>
                  </a:lnTo>
                  <a:lnTo>
                    <a:pt x="540626" y="14655"/>
                  </a:lnTo>
                  <a:lnTo>
                    <a:pt x="537730" y="6934"/>
                  </a:lnTo>
                  <a:lnTo>
                    <a:pt x="537400" y="6019"/>
                  </a:lnTo>
                  <a:lnTo>
                    <a:pt x="534860" y="5029"/>
                  </a:lnTo>
                  <a:lnTo>
                    <a:pt x="534860" y="14833"/>
                  </a:lnTo>
                  <a:lnTo>
                    <a:pt x="532599" y="20485"/>
                  </a:lnTo>
                  <a:lnTo>
                    <a:pt x="526834" y="22733"/>
                  </a:lnTo>
                  <a:lnTo>
                    <a:pt x="519849" y="23063"/>
                  </a:lnTo>
                  <a:lnTo>
                    <a:pt x="510946" y="23037"/>
                  </a:lnTo>
                  <a:lnTo>
                    <a:pt x="510946" y="6972"/>
                  </a:lnTo>
                  <a:lnTo>
                    <a:pt x="518883" y="6934"/>
                  </a:lnTo>
                  <a:lnTo>
                    <a:pt x="526643" y="7112"/>
                  </a:lnTo>
                  <a:lnTo>
                    <a:pt x="532523" y="9182"/>
                  </a:lnTo>
                  <a:lnTo>
                    <a:pt x="534860" y="14833"/>
                  </a:lnTo>
                  <a:lnTo>
                    <a:pt x="534860" y="5029"/>
                  </a:lnTo>
                  <a:lnTo>
                    <a:pt x="528802" y="2628"/>
                  </a:lnTo>
                  <a:lnTo>
                    <a:pt x="517258" y="2159"/>
                  </a:lnTo>
                  <a:lnTo>
                    <a:pt x="505180" y="2260"/>
                  </a:lnTo>
                  <a:lnTo>
                    <a:pt x="505180" y="45554"/>
                  </a:lnTo>
                  <a:lnTo>
                    <a:pt x="510946" y="45554"/>
                  </a:lnTo>
                  <a:lnTo>
                    <a:pt x="510946" y="27571"/>
                  </a:lnTo>
                  <a:lnTo>
                    <a:pt x="524395" y="27571"/>
                  </a:lnTo>
                  <a:lnTo>
                    <a:pt x="535736" y="45554"/>
                  </a:lnTo>
                  <a:lnTo>
                    <a:pt x="542366" y="45554"/>
                  </a:lnTo>
                  <a:close/>
                </a:path>
                <a:path w="611504" h="197484">
                  <a:moveTo>
                    <a:pt x="584276" y="33693"/>
                  </a:moveTo>
                  <a:lnTo>
                    <a:pt x="579805" y="24549"/>
                  </a:lnTo>
                  <a:lnTo>
                    <a:pt x="570636" y="21336"/>
                  </a:lnTo>
                  <a:lnTo>
                    <a:pt x="561174" y="19100"/>
                  </a:lnTo>
                  <a:lnTo>
                    <a:pt x="555815" y="12915"/>
                  </a:lnTo>
                  <a:lnTo>
                    <a:pt x="559142" y="7556"/>
                  </a:lnTo>
                  <a:lnTo>
                    <a:pt x="566381" y="5930"/>
                  </a:lnTo>
                  <a:lnTo>
                    <a:pt x="573735" y="7708"/>
                  </a:lnTo>
                  <a:lnTo>
                    <a:pt x="577469" y="12560"/>
                  </a:lnTo>
                  <a:lnTo>
                    <a:pt x="583222" y="11696"/>
                  </a:lnTo>
                  <a:lnTo>
                    <a:pt x="582180" y="8547"/>
                  </a:lnTo>
                  <a:lnTo>
                    <a:pt x="581304" y="7327"/>
                  </a:lnTo>
                  <a:lnTo>
                    <a:pt x="573798" y="2552"/>
                  </a:lnTo>
                  <a:lnTo>
                    <a:pt x="563130" y="1651"/>
                  </a:lnTo>
                  <a:lnTo>
                    <a:pt x="553732" y="5067"/>
                  </a:lnTo>
                  <a:lnTo>
                    <a:pt x="550049" y="13258"/>
                  </a:lnTo>
                  <a:lnTo>
                    <a:pt x="554990" y="22225"/>
                  </a:lnTo>
                  <a:lnTo>
                    <a:pt x="564654" y="25260"/>
                  </a:lnTo>
                  <a:lnTo>
                    <a:pt x="574090" y="27457"/>
                  </a:lnTo>
                  <a:lnTo>
                    <a:pt x="578332" y="33858"/>
                  </a:lnTo>
                  <a:lnTo>
                    <a:pt x="574611" y="39979"/>
                  </a:lnTo>
                  <a:lnTo>
                    <a:pt x="566356" y="41808"/>
                  </a:lnTo>
                  <a:lnTo>
                    <a:pt x="557936" y="39700"/>
                  </a:lnTo>
                  <a:lnTo>
                    <a:pt x="553720" y="34036"/>
                  </a:lnTo>
                  <a:lnTo>
                    <a:pt x="547954" y="35255"/>
                  </a:lnTo>
                  <a:lnTo>
                    <a:pt x="548830" y="38747"/>
                  </a:lnTo>
                  <a:lnTo>
                    <a:pt x="550748" y="41541"/>
                  </a:lnTo>
                  <a:lnTo>
                    <a:pt x="553720" y="43294"/>
                  </a:lnTo>
                  <a:lnTo>
                    <a:pt x="562546" y="46062"/>
                  </a:lnTo>
                  <a:lnTo>
                    <a:pt x="572731" y="45694"/>
                  </a:lnTo>
                  <a:lnTo>
                    <a:pt x="581050" y="41719"/>
                  </a:lnTo>
                  <a:lnTo>
                    <a:pt x="584276" y="33693"/>
                  </a:lnTo>
                  <a:close/>
                </a:path>
                <a:path w="611504" h="197484">
                  <a:moveTo>
                    <a:pt x="610984" y="49923"/>
                  </a:moveTo>
                  <a:lnTo>
                    <a:pt x="599008" y="49923"/>
                  </a:lnTo>
                  <a:lnTo>
                    <a:pt x="600989" y="46278"/>
                  </a:lnTo>
                  <a:lnTo>
                    <a:pt x="603338" y="38493"/>
                  </a:lnTo>
                  <a:lnTo>
                    <a:pt x="604177" y="29324"/>
                  </a:lnTo>
                  <a:lnTo>
                    <a:pt x="603338" y="20154"/>
                  </a:lnTo>
                  <a:lnTo>
                    <a:pt x="600989" y="12369"/>
                  </a:lnTo>
                  <a:lnTo>
                    <a:pt x="597395" y="5727"/>
                  </a:lnTo>
                  <a:lnTo>
                    <a:pt x="592823" y="0"/>
                  </a:lnTo>
                  <a:lnTo>
                    <a:pt x="587413" y="0"/>
                  </a:lnTo>
                  <a:lnTo>
                    <a:pt x="591883" y="5727"/>
                  </a:lnTo>
                  <a:lnTo>
                    <a:pt x="595426" y="12369"/>
                  </a:lnTo>
                  <a:lnTo>
                    <a:pt x="597750" y="20154"/>
                  </a:lnTo>
                  <a:lnTo>
                    <a:pt x="598589" y="29324"/>
                  </a:lnTo>
                  <a:lnTo>
                    <a:pt x="597750" y="38493"/>
                  </a:lnTo>
                  <a:lnTo>
                    <a:pt x="595426" y="46278"/>
                  </a:lnTo>
                  <a:lnTo>
                    <a:pt x="593471" y="49923"/>
                  </a:lnTo>
                  <a:lnTo>
                    <a:pt x="276402" y="49923"/>
                  </a:lnTo>
                  <a:lnTo>
                    <a:pt x="270027" y="49923"/>
                  </a:lnTo>
                  <a:lnTo>
                    <a:pt x="200596" y="49923"/>
                  </a:lnTo>
                  <a:lnTo>
                    <a:pt x="198666" y="46278"/>
                  </a:lnTo>
                  <a:lnTo>
                    <a:pt x="196380" y="38493"/>
                  </a:lnTo>
                  <a:lnTo>
                    <a:pt x="195567" y="29324"/>
                  </a:lnTo>
                  <a:lnTo>
                    <a:pt x="196380" y="20154"/>
                  </a:lnTo>
                  <a:lnTo>
                    <a:pt x="198666" y="12369"/>
                  </a:lnTo>
                  <a:lnTo>
                    <a:pt x="202196" y="5727"/>
                  </a:lnTo>
                  <a:lnTo>
                    <a:pt x="206743" y="0"/>
                  </a:lnTo>
                  <a:lnTo>
                    <a:pt x="201333" y="0"/>
                  </a:lnTo>
                  <a:lnTo>
                    <a:pt x="196824" y="5702"/>
                  </a:lnTo>
                  <a:lnTo>
                    <a:pt x="193230" y="12280"/>
                  </a:lnTo>
                  <a:lnTo>
                    <a:pt x="190842" y="20002"/>
                  </a:lnTo>
                  <a:lnTo>
                    <a:pt x="189979" y="29146"/>
                  </a:lnTo>
                  <a:lnTo>
                    <a:pt x="190817" y="38404"/>
                  </a:lnTo>
                  <a:lnTo>
                    <a:pt x="193167" y="46189"/>
                  </a:lnTo>
                  <a:lnTo>
                    <a:pt x="195173" y="49923"/>
                  </a:lnTo>
                  <a:lnTo>
                    <a:pt x="182994" y="49923"/>
                  </a:lnTo>
                  <a:lnTo>
                    <a:pt x="182994" y="54533"/>
                  </a:lnTo>
                  <a:lnTo>
                    <a:pt x="198081" y="54533"/>
                  </a:lnTo>
                  <a:lnTo>
                    <a:pt x="201333" y="58648"/>
                  </a:lnTo>
                  <a:lnTo>
                    <a:pt x="206743" y="58648"/>
                  </a:lnTo>
                  <a:lnTo>
                    <a:pt x="203466" y="54533"/>
                  </a:lnTo>
                  <a:lnTo>
                    <a:pt x="270027" y="54533"/>
                  </a:lnTo>
                  <a:lnTo>
                    <a:pt x="276402" y="54533"/>
                  </a:lnTo>
                  <a:lnTo>
                    <a:pt x="590613" y="54533"/>
                  </a:lnTo>
                  <a:lnTo>
                    <a:pt x="587413" y="58648"/>
                  </a:lnTo>
                  <a:lnTo>
                    <a:pt x="592823" y="58648"/>
                  </a:lnTo>
                  <a:lnTo>
                    <a:pt x="596099" y="54533"/>
                  </a:lnTo>
                  <a:lnTo>
                    <a:pt x="610984" y="54533"/>
                  </a:lnTo>
                  <a:lnTo>
                    <a:pt x="610984" y="49923"/>
                  </a:lnTo>
                  <a:close/>
                </a:path>
              </a:pathLst>
            </a:custGeom>
            <a:solidFill>
              <a:srgbClr val="000000"/>
            </a:solidFill>
          </p:spPr>
          <p:txBody>
            <a:bodyPr wrap="square" lIns="0" tIns="0" rIns="0" bIns="0" rtlCol="0"/>
            <a:lstStyle/>
            <a:p>
              <a:endParaRPr/>
            </a:p>
          </p:txBody>
        </p:sp>
        <p:sp>
          <p:nvSpPr>
            <p:cNvPr id="176" name="object 176"/>
            <p:cNvSpPr/>
            <p:nvPr/>
          </p:nvSpPr>
          <p:spPr>
            <a:xfrm>
              <a:off x="11916252" y="3651366"/>
              <a:ext cx="22225" cy="4820920"/>
            </a:xfrm>
            <a:custGeom>
              <a:avLst/>
              <a:gdLst/>
              <a:ahLst/>
              <a:cxnLst/>
              <a:rect l="l" t="t" r="r" b="b"/>
              <a:pathLst>
                <a:path w="22225" h="4820920">
                  <a:moveTo>
                    <a:pt x="0" y="0"/>
                  </a:moveTo>
                  <a:lnTo>
                    <a:pt x="0" y="4798733"/>
                  </a:lnTo>
                  <a:lnTo>
                    <a:pt x="1691" y="4807189"/>
                  </a:lnTo>
                  <a:lnTo>
                    <a:pt x="6314" y="4814067"/>
                  </a:lnTo>
                  <a:lnTo>
                    <a:pt x="13192" y="4818690"/>
                  </a:lnTo>
                  <a:lnTo>
                    <a:pt x="21648" y="4820381"/>
                  </a:lnTo>
                </a:path>
              </a:pathLst>
            </a:custGeom>
            <a:ln w="3175">
              <a:solidFill>
                <a:srgbClr val="46248F"/>
              </a:solidFill>
            </a:ln>
          </p:spPr>
          <p:txBody>
            <a:bodyPr wrap="square" lIns="0" tIns="0" rIns="0" bIns="0" rtlCol="0"/>
            <a:lstStyle/>
            <a:p>
              <a:endParaRPr/>
            </a:p>
          </p:txBody>
        </p:sp>
        <p:sp>
          <p:nvSpPr>
            <p:cNvPr id="177" name="object 177"/>
            <p:cNvSpPr/>
            <p:nvPr/>
          </p:nvSpPr>
          <p:spPr>
            <a:xfrm>
              <a:off x="11916245" y="3648963"/>
              <a:ext cx="55880" cy="4832985"/>
            </a:xfrm>
            <a:custGeom>
              <a:avLst/>
              <a:gdLst/>
              <a:ahLst/>
              <a:cxnLst/>
              <a:rect l="l" t="t" r="r" b="b"/>
              <a:pathLst>
                <a:path w="55879" h="4832984">
                  <a:moveTo>
                    <a:pt x="2400" y="0"/>
                  </a:moveTo>
                  <a:lnTo>
                    <a:pt x="0" y="0"/>
                  </a:lnTo>
                  <a:lnTo>
                    <a:pt x="0" y="2413"/>
                  </a:lnTo>
                  <a:lnTo>
                    <a:pt x="2400" y="2413"/>
                  </a:lnTo>
                  <a:lnTo>
                    <a:pt x="2400" y="0"/>
                  </a:lnTo>
                  <a:close/>
                </a:path>
                <a:path w="55879" h="4832984">
                  <a:moveTo>
                    <a:pt x="55321" y="4822787"/>
                  </a:moveTo>
                  <a:lnTo>
                    <a:pt x="21653" y="4810760"/>
                  </a:lnTo>
                  <a:lnTo>
                    <a:pt x="21653" y="4832413"/>
                  </a:lnTo>
                  <a:lnTo>
                    <a:pt x="55321" y="4822787"/>
                  </a:lnTo>
                  <a:close/>
                </a:path>
              </a:pathLst>
            </a:custGeom>
            <a:solidFill>
              <a:srgbClr val="46248F"/>
            </a:solidFill>
          </p:spPr>
          <p:txBody>
            <a:bodyPr wrap="square" lIns="0" tIns="0" rIns="0" bIns="0" rtlCol="0"/>
            <a:lstStyle/>
            <a:p>
              <a:endParaRPr/>
            </a:p>
          </p:txBody>
        </p:sp>
        <p:sp>
          <p:nvSpPr>
            <p:cNvPr id="178" name="object 178"/>
            <p:cNvSpPr/>
            <p:nvPr/>
          </p:nvSpPr>
          <p:spPr>
            <a:xfrm>
              <a:off x="11937901" y="8459721"/>
              <a:ext cx="34290" cy="22225"/>
            </a:xfrm>
            <a:custGeom>
              <a:avLst/>
              <a:gdLst/>
              <a:ahLst/>
              <a:cxnLst/>
              <a:rect l="l" t="t" r="r" b="b"/>
              <a:pathLst>
                <a:path w="34290" h="22225">
                  <a:moveTo>
                    <a:pt x="33675" y="12026"/>
                  </a:moveTo>
                  <a:lnTo>
                    <a:pt x="0" y="21648"/>
                  </a:lnTo>
                  <a:lnTo>
                    <a:pt x="0" y="0"/>
                  </a:lnTo>
                  <a:lnTo>
                    <a:pt x="33675" y="12026"/>
                  </a:lnTo>
                  <a:close/>
                </a:path>
              </a:pathLst>
            </a:custGeom>
            <a:ln w="3175">
              <a:solidFill>
                <a:srgbClr val="46248F"/>
              </a:solidFill>
            </a:ln>
          </p:spPr>
          <p:txBody>
            <a:bodyPr wrap="square" lIns="0" tIns="0" rIns="0" bIns="0" rtlCol="0"/>
            <a:lstStyle/>
            <a:p>
              <a:endParaRPr/>
            </a:p>
          </p:txBody>
        </p:sp>
      </p:grpSp>
      <p:pic>
        <p:nvPicPr>
          <p:cNvPr id="179" name="object 179"/>
          <p:cNvPicPr/>
          <p:nvPr/>
        </p:nvPicPr>
        <p:blipFill>
          <a:blip r:embed="rId56" cstate="print"/>
          <a:stretch>
            <a:fillRect/>
          </a:stretch>
        </p:blipFill>
        <p:spPr>
          <a:xfrm>
            <a:off x="5147707" y="4874166"/>
            <a:ext cx="534448" cy="590887"/>
          </a:xfrm>
          <a:prstGeom prst="rect">
            <a:avLst/>
          </a:prstGeom>
        </p:spPr>
      </p:pic>
      <p:pic>
        <p:nvPicPr>
          <p:cNvPr id="180" name="object 180"/>
          <p:cNvPicPr/>
          <p:nvPr/>
        </p:nvPicPr>
        <p:blipFill>
          <a:blip r:embed="rId57" cstate="print"/>
          <a:stretch>
            <a:fillRect/>
          </a:stretch>
        </p:blipFill>
        <p:spPr>
          <a:xfrm>
            <a:off x="6423710" y="3337238"/>
            <a:ext cx="447582" cy="768546"/>
          </a:xfrm>
          <a:prstGeom prst="rect">
            <a:avLst/>
          </a:prstGeom>
        </p:spPr>
      </p:pic>
      <p:grpSp>
        <p:nvGrpSpPr>
          <p:cNvPr id="181" name="object 181"/>
          <p:cNvGrpSpPr/>
          <p:nvPr/>
        </p:nvGrpSpPr>
        <p:grpSpPr>
          <a:xfrm>
            <a:off x="5111717" y="2481661"/>
            <a:ext cx="32822" cy="1934751"/>
            <a:chOff x="6344189" y="3648961"/>
            <a:chExt cx="48260" cy="2844800"/>
          </a:xfrm>
        </p:grpSpPr>
        <p:sp>
          <p:nvSpPr>
            <p:cNvPr id="182" name="object 182"/>
            <p:cNvSpPr/>
            <p:nvPr/>
          </p:nvSpPr>
          <p:spPr>
            <a:xfrm>
              <a:off x="6345392" y="3651366"/>
              <a:ext cx="12065" cy="716915"/>
            </a:xfrm>
            <a:custGeom>
              <a:avLst/>
              <a:gdLst/>
              <a:ahLst/>
              <a:cxnLst/>
              <a:rect l="l" t="t" r="r" b="b"/>
              <a:pathLst>
                <a:path w="12064" h="716914">
                  <a:moveTo>
                    <a:pt x="0" y="0"/>
                  </a:moveTo>
                  <a:lnTo>
                    <a:pt x="0" y="707181"/>
                  </a:lnTo>
                  <a:lnTo>
                    <a:pt x="0" y="711992"/>
                  </a:lnTo>
                  <a:lnTo>
                    <a:pt x="4810" y="716803"/>
                  </a:lnTo>
                  <a:lnTo>
                    <a:pt x="12026" y="716803"/>
                  </a:lnTo>
                </a:path>
              </a:pathLst>
            </a:custGeom>
            <a:ln w="3175">
              <a:solidFill>
                <a:srgbClr val="46248F"/>
              </a:solidFill>
            </a:ln>
          </p:spPr>
          <p:txBody>
            <a:bodyPr wrap="square" lIns="0" tIns="0" rIns="0" bIns="0" rtlCol="0"/>
            <a:lstStyle/>
            <a:p>
              <a:endParaRPr/>
            </a:p>
          </p:txBody>
        </p:sp>
        <p:sp>
          <p:nvSpPr>
            <p:cNvPr id="183" name="object 183"/>
            <p:cNvSpPr/>
            <p:nvPr/>
          </p:nvSpPr>
          <p:spPr>
            <a:xfrm>
              <a:off x="6345390" y="3648963"/>
              <a:ext cx="45720" cy="731520"/>
            </a:xfrm>
            <a:custGeom>
              <a:avLst/>
              <a:gdLst/>
              <a:ahLst/>
              <a:cxnLst/>
              <a:rect l="l" t="t" r="r" b="b"/>
              <a:pathLst>
                <a:path w="45720" h="731520">
                  <a:moveTo>
                    <a:pt x="2400" y="0"/>
                  </a:moveTo>
                  <a:lnTo>
                    <a:pt x="0" y="0"/>
                  </a:lnTo>
                  <a:lnTo>
                    <a:pt x="0" y="2413"/>
                  </a:lnTo>
                  <a:lnTo>
                    <a:pt x="2400" y="2413"/>
                  </a:lnTo>
                  <a:lnTo>
                    <a:pt x="2400" y="0"/>
                  </a:lnTo>
                  <a:close/>
                </a:path>
                <a:path w="45720" h="731520">
                  <a:moveTo>
                    <a:pt x="45694" y="719213"/>
                  </a:moveTo>
                  <a:lnTo>
                    <a:pt x="12026" y="709587"/>
                  </a:lnTo>
                  <a:lnTo>
                    <a:pt x="12026" y="731240"/>
                  </a:lnTo>
                  <a:lnTo>
                    <a:pt x="45694" y="719213"/>
                  </a:lnTo>
                  <a:close/>
                </a:path>
              </a:pathLst>
            </a:custGeom>
            <a:solidFill>
              <a:srgbClr val="46248F"/>
            </a:solidFill>
          </p:spPr>
          <p:txBody>
            <a:bodyPr wrap="square" lIns="0" tIns="0" rIns="0" bIns="0" rtlCol="0"/>
            <a:lstStyle/>
            <a:p>
              <a:endParaRPr/>
            </a:p>
          </p:txBody>
        </p:sp>
        <p:sp>
          <p:nvSpPr>
            <p:cNvPr id="184" name="object 184"/>
            <p:cNvSpPr/>
            <p:nvPr/>
          </p:nvSpPr>
          <p:spPr>
            <a:xfrm>
              <a:off x="6345392" y="3651366"/>
              <a:ext cx="45720" cy="1806575"/>
            </a:xfrm>
            <a:custGeom>
              <a:avLst/>
              <a:gdLst/>
              <a:ahLst/>
              <a:cxnLst/>
              <a:rect l="l" t="t" r="r" b="b"/>
              <a:pathLst>
                <a:path w="45720" h="1806575">
                  <a:moveTo>
                    <a:pt x="45702" y="716803"/>
                  </a:moveTo>
                  <a:lnTo>
                    <a:pt x="12026" y="728830"/>
                  </a:lnTo>
                  <a:lnTo>
                    <a:pt x="12026" y="707181"/>
                  </a:lnTo>
                  <a:lnTo>
                    <a:pt x="45702" y="716803"/>
                  </a:lnTo>
                  <a:close/>
                </a:path>
                <a:path w="45720" h="1806575">
                  <a:moveTo>
                    <a:pt x="0" y="0"/>
                  </a:moveTo>
                  <a:lnTo>
                    <a:pt x="0" y="1796818"/>
                  </a:lnTo>
                  <a:lnTo>
                    <a:pt x="0" y="1801629"/>
                  </a:lnTo>
                  <a:lnTo>
                    <a:pt x="4810" y="1806440"/>
                  </a:lnTo>
                  <a:lnTo>
                    <a:pt x="12026" y="1806440"/>
                  </a:lnTo>
                </a:path>
              </a:pathLst>
            </a:custGeom>
            <a:ln w="3175">
              <a:solidFill>
                <a:srgbClr val="46248F"/>
              </a:solidFill>
            </a:ln>
          </p:spPr>
          <p:txBody>
            <a:bodyPr wrap="square" lIns="0" tIns="0" rIns="0" bIns="0" rtlCol="0"/>
            <a:lstStyle/>
            <a:p>
              <a:endParaRPr/>
            </a:p>
          </p:txBody>
        </p:sp>
        <p:sp>
          <p:nvSpPr>
            <p:cNvPr id="185" name="object 185"/>
            <p:cNvSpPr/>
            <p:nvPr/>
          </p:nvSpPr>
          <p:spPr>
            <a:xfrm>
              <a:off x="6345390" y="3648963"/>
              <a:ext cx="45720" cy="1821180"/>
            </a:xfrm>
            <a:custGeom>
              <a:avLst/>
              <a:gdLst/>
              <a:ahLst/>
              <a:cxnLst/>
              <a:rect l="l" t="t" r="r" b="b"/>
              <a:pathLst>
                <a:path w="45720" h="1821179">
                  <a:moveTo>
                    <a:pt x="2400" y="0"/>
                  </a:moveTo>
                  <a:lnTo>
                    <a:pt x="0" y="0"/>
                  </a:lnTo>
                  <a:lnTo>
                    <a:pt x="0" y="2413"/>
                  </a:lnTo>
                  <a:lnTo>
                    <a:pt x="2400" y="2413"/>
                  </a:lnTo>
                  <a:lnTo>
                    <a:pt x="2400" y="0"/>
                  </a:lnTo>
                  <a:close/>
                </a:path>
                <a:path w="45720" h="1821179">
                  <a:moveTo>
                    <a:pt x="45694" y="1808848"/>
                  </a:moveTo>
                  <a:lnTo>
                    <a:pt x="12026" y="1799221"/>
                  </a:lnTo>
                  <a:lnTo>
                    <a:pt x="12026" y="1820875"/>
                  </a:lnTo>
                  <a:lnTo>
                    <a:pt x="45694" y="1808848"/>
                  </a:lnTo>
                  <a:close/>
                </a:path>
              </a:pathLst>
            </a:custGeom>
            <a:solidFill>
              <a:srgbClr val="46248F"/>
            </a:solidFill>
          </p:spPr>
          <p:txBody>
            <a:bodyPr wrap="square" lIns="0" tIns="0" rIns="0" bIns="0" rtlCol="0"/>
            <a:lstStyle/>
            <a:p>
              <a:endParaRPr/>
            </a:p>
          </p:txBody>
        </p:sp>
        <p:sp>
          <p:nvSpPr>
            <p:cNvPr id="186" name="object 186"/>
            <p:cNvSpPr/>
            <p:nvPr/>
          </p:nvSpPr>
          <p:spPr>
            <a:xfrm>
              <a:off x="6345392" y="3651366"/>
              <a:ext cx="45720" cy="2828925"/>
            </a:xfrm>
            <a:custGeom>
              <a:avLst/>
              <a:gdLst/>
              <a:ahLst/>
              <a:cxnLst/>
              <a:rect l="l" t="t" r="r" b="b"/>
              <a:pathLst>
                <a:path w="45720" h="2828925">
                  <a:moveTo>
                    <a:pt x="45702" y="1806440"/>
                  </a:moveTo>
                  <a:lnTo>
                    <a:pt x="12026" y="1818467"/>
                  </a:lnTo>
                  <a:lnTo>
                    <a:pt x="12026" y="1796818"/>
                  </a:lnTo>
                  <a:lnTo>
                    <a:pt x="45702" y="1806440"/>
                  </a:lnTo>
                  <a:close/>
                </a:path>
                <a:path w="45720" h="2828925">
                  <a:moveTo>
                    <a:pt x="0" y="0"/>
                  </a:moveTo>
                  <a:lnTo>
                    <a:pt x="0" y="2819105"/>
                  </a:lnTo>
                  <a:lnTo>
                    <a:pt x="0" y="2823916"/>
                  </a:lnTo>
                  <a:lnTo>
                    <a:pt x="4810" y="2828726"/>
                  </a:lnTo>
                  <a:lnTo>
                    <a:pt x="12026" y="2828726"/>
                  </a:lnTo>
                </a:path>
              </a:pathLst>
            </a:custGeom>
            <a:ln w="3175">
              <a:solidFill>
                <a:srgbClr val="46248F"/>
              </a:solidFill>
            </a:ln>
          </p:spPr>
          <p:txBody>
            <a:bodyPr wrap="square" lIns="0" tIns="0" rIns="0" bIns="0" rtlCol="0"/>
            <a:lstStyle/>
            <a:p>
              <a:endParaRPr/>
            </a:p>
          </p:txBody>
        </p:sp>
        <p:sp>
          <p:nvSpPr>
            <p:cNvPr id="187" name="object 187"/>
            <p:cNvSpPr/>
            <p:nvPr/>
          </p:nvSpPr>
          <p:spPr>
            <a:xfrm>
              <a:off x="6345390" y="3648963"/>
              <a:ext cx="45720" cy="2843530"/>
            </a:xfrm>
            <a:custGeom>
              <a:avLst/>
              <a:gdLst/>
              <a:ahLst/>
              <a:cxnLst/>
              <a:rect l="l" t="t" r="r" b="b"/>
              <a:pathLst>
                <a:path w="45720" h="2843529">
                  <a:moveTo>
                    <a:pt x="2400" y="0"/>
                  </a:moveTo>
                  <a:lnTo>
                    <a:pt x="0" y="0"/>
                  </a:lnTo>
                  <a:lnTo>
                    <a:pt x="0" y="2413"/>
                  </a:lnTo>
                  <a:lnTo>
                    <a:pt x="2400" y="2413"/>
                  </a:lnTo>
                  <a:lnTo>
                    <a:pt x="2400" y="0"/>
                  </a:lnTo>
                  <a:close/>
                </a:path>
                <a:path w="45720" h="2843529">
                  <a:moveTo>
                    <a:pt x="45694" y="2831134"/>
                  </a:moveTo>
                  <a:lnTo>
                    <a:pt x="12026" y="2819108"/>
                  </a:lnTo>
                  <a:lnTo>
                    <a:pt x="12026" y="2843161"/>
                  </a:lnTo>
                  <a:lnTo>
                    <a:pt x="45694" y="2831134"/>
                  </a:lnTo>
                  <a:close/>
                </a:path>
              </a:pathLst>
            </a:custGeom>
            <a:solidFill>
              <a:srgbClr val="46248F"/>
            </a:solidFill>
          </p:spPr>
          <p:txBody>
            <a:bodyPr wrap="square" lIns="0" tIns="0" rIns="0" bIns="0" rtlCol="0"/>
            <a:lstStyle/>
            <a:p>
              <a:endParaRPr/>
            </a:p>
          </p:txBody>
        </p:sp>
        <p:sp>
          <p:nvSpPr>
            <p:cNvPr id="188" name="object 188"/>
            <p:cNvSpPr/>
            <p:nvPr/>
          </p:nvSpPr>
          <p:spPr>
            <a:xfrm>
              <a:off x="6357419" y="6468066"/>
              <a:ext cx="34290" cy="24130"/>
            </a:xfrm>
            <a:custGeom>
              <a:avLst/>
              <a:gdLst/>
              <a:ahLst/>
              <a:cxnLst/>
              <a:rect l="l" t="t" r="r" b="b"/>
              <a:pathLst>
                <a:path w="34289" h="24129">
                  <a:moveTo>
                    <a:pt x="33675" y="12026"/>
                  </a:moveTo>
                  <a:lnTo>
                    <a:pt x="0" y="24053"/>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89" name="object 189"/>
          <p:cNvGrpSpPr/>
          <p:nvPr/>
        </p:nvGrpSpPr>
        <p:grpSpPr>
          <a:xfrm>
            <a:off x="5406179" y="4814456"/>
            <a:ext cx="16411" cy="56574"/>
            <a:chOff x="6777158" y="7079033"/>
            <a:chExt cx="24130" cy="83185"/>
          </a:xfrm>
        </p:grpSpPr>
        <p:sp>
          <p:nvSpPr>
            <p:cNvPr id="190" name="object 190"/>
            <p:cNvSpPr/>
            <p:nvPr/>
          </p:nvSpPr>
          <p:spPr>
            <a:xfrm>
              <a:off x="6787982" y="7079033"/>
              <a:ext cx="0" cy="48260"/>
            </a:xfrm>
            <a:custGeom>
              <a:avLst/>
              <a:gdLst/>
              <a:ahLst/>
              <a:cxnLst/>
              <a:rect l="l" t="t" r="r" b="b"/>
              <a:pathLst>
                <a:path h="48259">
                  <a:moveTo>
                    <a:pt x="0" y="0"/>
                  </a:moveTo>
                  <a:lnTo>
                    <a:pt x="0" y="43296"/>
                  </a:lnTo>
                  <a:lnTo>
                    <a:pt x="0" y="48107"/>
                  </a:lnTo>
                </a:path>
              </a:pathLst>
            </a:custGeom>
            <a:ln w="3175">
              <a:solidFill>
                <a:srgbClr val="46248F"/>
              </a:solidFill>
            </a:ln>
          </p:spPr>
          <p:txBody>
            <a:bodyPr wrap="square" lIns="0" tIns="0" rIns="0" bIns="0" rtlCol="0"/>
            <a:lstStyle/>
            <a:p>
              <a:endParaRPr/>
            </a:p>
          </p:txBody>
        </p:sp>
        <p:sp>
          <p:nvSpPr>
            <p:cNvPr id="191" name="object 191"/>
            <p:cNvSpPr/>
            <p:nvPr/>
          </p:nvSpPr>
          <p:spPr>
            <a:xfrm>
              <a:off x="6778358" y="7127150"/>
              <a:ext cx="22225" cy="34290"/>
            </a:xfrm>
            <a:custGeom>
              <a:avLst/>
              <a:gdLst/>
              <a:ahLst/>
              <a:cxnLst/>
              <a:rect l="l" t="t" r="r" b="b"/>
              <a:pathLst>
                <a:path w="22225" h="34290">
                  <a:moveTo>
                    <a:pt x="21640" y="0"/>
                  </a:moveTo>
                  <a:lnTo>
                    <a:pt x="0" y="0"/>
                  </a:lnTo>
                  <a:lnTo>
                    <a:pt x="9613" y="33667"/>
                  </a:lnTo>
                  <a:lnTo>
                    <a:pt x="21640" y="0"/>
                  </a:lnTo>
                  <a:close/>
                </a:path>
              </a:pathLst>
            </a:custGeom>
            <a:solidFill>
              <a:srgbClr val="46248F"/>
            </a:solidFill>
          </p:spPr>
          <p:txBody>
            <a:bodyPr wrap="square" lIns="0" tIns="0" rIns="0" bIns="0" rtlCol="0"/>
            <a:lstStyle/>
            <a:p>
              <a:endParaRPr/>
            </a:p>
          </p:txBody>
        </p:sp>
        <p:sp>
          <p:nvSpPr>
            <p:cNvPr id="192" name="object 192"/>
            <p:cNvSpPr/>
            <p:nvPr/>
          </p:nvSpPr>
          <p:spPr>
            <a:xfrm>
              <a:off x="6778361" y="7127140"/>
              <a:ext cx="22225" cy="34290"/>
            </a:xfrm>
            <a:custGeom>
              <a:avLst/>
              <a:gdLst/>
              <a:ahLst/>
              <a:cxnLst/>
              <a:rect l="l" t="t" r="r" b="b"/>
              <a:pathLst>
                <a:path w="22225" h="34290">
                  <a:moveTo>
                    <a:pt x="9621" y="33675"/>
                  </a:moveTo>
                  <a:lnTo>
                    <a:pt x="0" y="0"/>
                  </a:lnTo>
                  <a:lnTo>
                    <a:pt x="21648" y="0"/>
                  </a:lnTo>
                  <a:lnTo>
                    <a:pt x="9621" y="33675"/>
                  </a:lnTo>
                  <a:close/>
                </a:path>
              </a:pathLst>
            </a:custGeom>
            <a:ln w="3175">
              <a:solidFill>
                <a:srgbClr val="46248F"/>
              </a:solidFill>
            </a:ln>
          </p:spPr>
          <p:txBody>
            <a:bodyPr wrap="square" lIns="0" tIns="0" rIns="0" bIns="0" rtlCol="0"/>
            <a:lstStyle/>
            <a:p>
              <a:endParaRPr/>
            </a:p>
          </p:txBody>
        </p:sp>
      </p:grpSp>
      <p:grpSp>
        <p:nvGrpSpPr>
          <p:cNvPr id="193" name="object 193"/>
          <p:cNvGrpSpPr/>
          <p:nvPr/>
        </p:nvGrpSpPr>
        <p:grpSpPr>
          <a:xfrm>
            <a:off x="5681011" y="4406298"/>
            <a:ext cx="100192" cy="401202"/>
            <a:chOff x="7181262" y="6478890"/>
            <a:chExt cx="147320" cy="589915"/>
          </a:xfrm>
        </p:grpSpPr>
        <p:sp>
          <p:nvSpPr>
            <p:cNvPr id="194" name="object 194"/>
            <p:cNvSpPr/>
            <p:nvPr/>
          </p:nvSpPr>
          <p:spPr>
            <a:xfrm>
              <a:off x="7182465" y="6480093"/>
              <a:ext cx="111125" cy="575310"/>
            </a:xfrm>
            <a:custGeom>
              <a:avLst/>
              <a:gdLst/>
              <a:ahLst/>
              <a:cxnLst/>
              <a:rect l="l" t="t" r="r" b="b"/>
              <a:pathLst>
                <a:path w="111125" h="575309">
                  <a:moveTo>
                    <a:pt x="0" y="0"/>
                  </a:moveTo>
                  <a:lnTo>
                    <a:pt x="45702" y="0"/>
                  </a:lnTo>
                  <a:lnTo>
                    <a:pt x="57315" y="2142"/>
                  </a:lnTo>
                  <a:lnTo>
                    <a:pt x="66448" y="8118"/>
                  </a:lnTo>
                  <a:lnTo>
                    <a:pt x="72424" y="17251"/>
                  </a:lnTo>
                  <a:lnTo>
                    <a:pt x="74566" y="28864"/>
                  </a:lnTo>
                  <a:lnTo>
                    <a:pt x="74566" y="546021"/>
                  </a:lnTo>
                  <a:lnTo>
                    <a:pt x="76709" y="557634"/>
                  </a:lnTo>
                  <a:lnTo>
                    <a:pt x="82684" y="566767"/>
                  </a:lnTo>
                  <a:lnTo>
                    <a:pt x="91817" y="572743"/>
                  </a:lnTo>
                  <a:lnTo>
                    <a:pt x="103431" y="574885"/>
                  </a:lnTo>
                  <a:lnTo>
                    <a:pt x="110647" y="574885"/>
                  </a:lnTo>
                </a:path>
              </a:pathLst>
            </a:custGeom>
            <a:ln w="3175">
              <a:solidFill>
                <a:srgbClr val="46248F"/>
              </a:solidFill>
            </a:ln>
          </p:spPr>
          <p:txBody>
            <a:bodyPr wrap="square" lIns="0" tIns="0" rIns="0" bIns="0" rtlCol="0"/>
            <a:lstStyle/>
            <a:p>
              <a:endParaRPr/>
            </a:p>
          </p:txBody>
        </p:sp>
        <p:sp>
          <p:nvSpPr>
            <p:cNvPr id="195" name="object 195"/>
            <p:cNvSpPr/>
            <p:nvPr/>
          </p:nvSpPr>
          <p:spPr>
            <a:xfrm>
              <a:off x="7293102" y="7042962"/>
              <a:ext cx="34290" cy="24130"/>
            </a:xfrm>
            <a:custGeom>
              <a:avLst/>
              <a:gdLst/>
              <a:ahLst/>
              <a:cxnLst/>
              <a:rect l="l" t="t" r="r" b="b"/>
              <a:pathLst>
                <a:path w="34290" h="24129">
                  <a:moveTo>
                    <a:pt x="33680" y="12026"/>
                  </a:moveTo>
                  <a:lnTo>
                    <a:pt x="0" y="0"/>
                  </a:lnTo>
                  <a:lnTo>
                    <a:pt x="0" y="24053"/>
                  </a:lnTo>
                  <a:lnTo>
                    <a:pt x="33680" y="12026"/>
                  </a:lnTo>
                  <a:close/>
                </a:path>
              </a:pathLst>
            </a:custGeom>
            <a:solidFill>
              <a:srgbClr val="46248F"/>
            </a:solidFill>
          </p:spPr>
          <p:txBody>
            <a:bodyPr wrap="square" lIns="0" tIns="0" rIns="0" bIns="0" rtlCol="0"/>
            <a:lstStyle/>
            <a:p>
              <a:endParaRPr/>
            </a:p>
          </p:txBody>
        </p:sp>
        <p:sp>
          <p:nvSpPr>
            <p:cNvPr id="196" name="object 196"/>
            <p:cNvSpPr/>
            <p:nvPr/>
          </p:nvSpPr>
          <p:spPr>
            <a:xfrm>
              <a:off x="7293112" y="7042952"/>
              <a:ext cx="34290" cy="24130"/>
            </a:xfrm>
            <a:custGeom>
              <a:avLst/>
              <a:gdLst/>
              <a:ahLst/>
              <a:cxnLst/>
              <a:rect l="l" t="t" r="r" b="b"/>
              <a:pathLst>
                <a:path w="34290" h="24129">
                  <a:moveTo>
                    <a:pt x="33675" y="12026"/>
                  </a:moveTo>
                  <a:lnTo>
                    <a:pt x="0" y="24053"/>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197" name="object 197"/>
          <p:cNvGrpSpPr/>
          <p:nvPr/>
        </p:nvGrpSpPr>
        <p:grpSpPr>
          <a:xfrm>
            <a:off x="6355002" y="2483297"/>
            <a:ext cx="65643" cy="2049195"/>
            <a:chOff x="8172278" y="3651366"/>
            <a:chExt cx="96520" cy="3013075"/>
          </a:xfrm>
        </p:grpSpPr>
        <p:sp>
          <p:nvSpPr>
            <p:cNvPr id="198" name="object 198"/>
            <p:cNvSpPr/>
            <p:nvPr/>
          </p:nvSpPr>
          <p:spPr>
            <a:xfrm>
              <a:off x="8209562" y="3653772"/>
              <a:ext cx="17145" cy="715010"/>
            </a:xfrm>
            <a:custGeom>
              <a:avLst/>
              <a:gdLst/>
              <a:ahLst/>
              <a:cxnLst/>
              <a:rect l="l" t="t" r="r" b="b"/>
              <a:pathLst>
                <a:path w="17145" h="715010">
                  <a:moveTo>
                    <a:pt x="16837" y="0"/>
                  </a:moveTo>
                  <a:lnTo>
                    <a:pt x="16837" y="699965"/>
                  </a:lnTo>
                  <a:lnTo>
                    <a:pt x="16837" y="707181"/>
                  </a:lnTo>
                  <a:lnTo>
                    <a:pt x="9621" y="714397"/>
                  </a:lnTo>
                  <a:lnTo>
                    <a:pt x="0" y="714397"/>
                  </a:lnTo>
                </a:path>
              </a:pathLst>
            </a:custGeom>
            <a:ln w="3175">
              <a:solidFill>
                <a:srgbClr val="46248F"/>
              </a:solidFill>
            </a:ln>
          </p:spPr>
          <p:txBody>
            <a:bodyPr wrap="square" lIns="0" tIns="0" rIns="0" bIns="0" rtlCol="0"/>
            <a:lstStyle/>
            <a:p>
              <a:endParaRPr/>
            </a:p>
          </p:txBody>
        </p:sp>
        <p:sp>
          <p:nvSpPr>
            <p:cNvPr id="199" name="object 199"/>
            <p:cNvSpPr/>
            <p:nvPr/>
          </p:nvSpPr>
          <p:spPr>
            <a:xfrm>
              <a:off x="8173479" y="3651376"/>
              <a:ext cx="53340" cy="728980"/>
            </a:xfrm>
            <a:custGeom>
              <a:avLst/>
              <a:gdLst/>
              <a:ahLst/>
              <a:cxnLst/>
              <a:rect l="l" t="t" r="r" b="b"/>
              <a:pathLst>
                <a:path w="53340" h="728979">
                  <a:moveTo>
                    <a:pt x="36080" y="707174"/>
                  </a:moveTo>
                  <a:lnTo>
                    <a:pt x="0" y="716800"/>
                  </a:lnTo>
                  <a:lnTo>
                    <a:pt x="36080" y="728827"/>
                  </a:lnTo>
                  <a:lnTo>
                    <a:pt x="36080" y="707174"/>
                  </a:lnTo>
                  <a:close/>
                </a:path>
                <a:path w="53340" h="728979">
                  <a:moveTo>
                    <a:pt x="52908" y="0"/>
                  </a:moveTo>
                  <a:lnTo>
                    <a:pt x="50507" y="0"/>
                  </a:lnTo>
                  <a:lnTo>
                    <a:pt x="50507" y="2400"/>
                  </a:lnTo>
                  <a:lnTo>
                    <a:pt x="52908" y="2400"/>
                  </a:lnTo>
                  <a:lnTo>
                    <a:pt x="52908" y="0"/>
                  </a:lnTo>
                  <a:close/>
                </a:path>
              </a:pathLst>
            </a:custGeom>
            <a:solidFill>
              <a:srgbClr val="46248F"/>
            </a:solidFill>
          </p:spPr>
          <p:txBody>
            <a:bodyPr wrap="square" lIns="0" tIns="0" rIns="0" bIns="0" rtlCol="0"/>
            <a:lstStyle/>
            <a:p>
              <a:endParaRPr/>
            </a:p>
          </p:txBody>
        </p:sp>
        <p:sp>
          <p:nvSpPr>
            <p:cNvPr id="200" name="object 200"/>
            <p:cNvSpPr/>
            <p:nvPr/>
          </p:nvSpPr>
          <p:spPr>
            <a:xfrm>
              <a:off x="8173481" y="3653772"/>
              <a:ext cx="60325" cy="726440"/>
            </a:xfrm>
            <a:custGeom>
              <a:avLst/>
              <a:gdLst/>
              <a:ahLst/>
              <a:cxnLst/>
              <a:rect l="l" t="t" r="r" b="b"/>
              <a:pathLst>
                <a:path w="60325" h="726439">
                  <a:moveTo>
                    <a:pt x="0" y="714397"/>
                  </a:moveTo>
                  <a:lnTo>
                    <a:pt x="36080" y="704776"/>
                  </a:lnTo>
                  <a:lnTo>
                    <a:pt x="36080" y="726424"/>
                  </a:lnTo>
                  <a:lnTo>
                    <a:pt x="0" y="714397"/>
                  </a:lnTo>
                  <a:close/>
                </a:path>
                <a:path w="60325" h="726439">
                  <a:moveTo>
                    <a:pt x="52918" y="0"/>
                  </a:moveTo>
                  <a:lnTo>
                    <a:pt x="52918" y="663884"/>
                  </a:lnTo>
                  <a:lnTo>
                    <a:pt x="52918" y="668695"/>
                  </a:lnTo>
                  <a:lnTo>
                    <a:pt x="55323" y="671101"/>
                  </a:lnTo>
                  <a:lnTo>
                    <a:pt x="60134" y="671101"/>
                  </a:lnTo>
                </a:path>
              </a:pathLst>
            </a:custGeom>
            <a:ln w="3175">
              <a:solidFill>
                <a:srgbClr val="46248F"/>
              </a:solidFill>
            </a:ln>
          </p:spPr>
          <p:txBody>
            <a:bodyPr wrap="square" lIns="0" tIns="0" rIns="0" bIns="0" rtlCol="0"/>
            <a:lstStyle/>
            <a:p>
              <a:endParaRPr/>
            </a:p>
          </p:txBody>
        </p:sp>
        <p:sp>
          <p:nvSpPr>
            <p:cNvPr id="201" name="object 201"/>
            <p:cNvSpPr/>
            <p:nvPr/>
          </p:nvSpPr>
          <p:spPr>
            <a:xfrm>
              <a:off x="8223987" y="3651376"/>
              <a:ext cx="43815" cy="685800"/>
            </a:xfrm>
            <a:custGeom>
              <a:avLst/>
              <a:gdLst/>
              <a:ahLst/>
              <a:cxnLst/>
              <a:rect l="l" t="t" r="r" b="b"/>
              <a:pathLst>
                <a:path w="43815" h="685800">
                  <a:moveTo>
                    <a:pt x="2400" y="0"/>
                  </a:moveTo>
                  <a:lnTo>
                    <a:pt x="0" y="0"/>
                  </a:lnTo>
                  <a:lnTo>
                    <a:pt x="0" y="2400"/>
                  </a:lnTo>
                  <a:lnTo>
                    <a:pt x="2400" y="2400"/>
                  </a:lnTo>
                  <a:lnTo>
                    <a:pt x="2400" y="0"/>
                  </a:lnTo>
                  <a:close/>
                </a:path>
                <a:path w="43815" h="685800">
                  <a:moveTo>
                    <a:pt x="43294" y="673506"/>
                  </a:moveTo>
                  <a:lnTo>
                    <a:pt x="9626" y="663879"/>
                  </a:lnTo>
                  <a:lnTo>
                    <a:pt x="9626" y="685533"/>
                  </a:lnTo>
                  <a:lnTo>
                    <a:pt x="43294" y="673506"/>
                  </a:lnTo>
                  <a:close/>
                </a:path>
              </a:pathLst>
            </a:custGeom>
            <a:solidFill>
              <a:srgbClr val="46248F"/>
            </a:solidFill>
          </p:spPr>
          <p:txBody>
            <a:bodyPr wrap="square" lIns="0" tIns="0" rIns="0" bIns="0" rtlCol="0"/>
            <a:lstStyle/>
            <a:p>
              <a:endParaRPr/>
            </a:p>
          </p:txBody>
        </p:sp>
        <p:sp>
          <p:nvSpPr>
            <p:cNvPr id="202" name="object 202"/>
            <p:cNvSpPr/>
            <p:nvPr/>
          </p:nvSpPr>
          <p:spPr>
            <a:xfrm>
              <a:off x="8226399" y="3653772"/>
              <a:ext cx="41275" cy="2999740"/>
            </a:xfrm>
            <a:custGeom>
              <a:avLst/>
              <a:gdLst/>
              <a:ahLst/>
              <a:cxnLst/>
              <a:rect l="l" t="t" r="r" b="b"/>
              <a:pathLst>
                <a:path w="41275" h="2999740">
                  <a:moveTo>
                    <a:pt x="40891" y="671101"/>
                  </a:moveTo>
                  <a:lnTo>
                    <a:pt x="7216" y="683127"/>
                  </a:lnTo>
                  <a:lnTo>
                    <a:pt x="7216" y="661479"/>
                  </a:lnTo>
                  <a:lnTo>
                    <a:pt x="40891" y="671101"/>
                  </a:lnTo>
                  <a:close/>
                </a:path>
                <a:path w="41275" h="2999740">
                  <a:moveTo>
                    <a:pt x="0" y="0"/>
                  </a:moveTo>
                  <a:lnTo>
                    <a:pt x="0" y="2992292"/>
                  </a:lnTo>
                  <a:lnTo>
                    <a:pt x="0" y="2994698"/>
                  </a:lnTo>
                  <a:lnTo>
                    <a:pt x="2405" y="2999508"/>
                  </a:lnTo>
                  <a:lnTo>
                    <a:pt x="7216" y="2999508"/>
                  </a:lnTo>
                </a:path>
              </a:pathLst>
            </a:custGeom>
            <a:ln w="3175">
              <a:solidFill>
                <a:srgbClr val="46248F"/>
              </a:solidFill>
            </a:ln>
          </p:spPr>
          <p:txBody>
            <a:bodyPr wrap="square" lIns="0" tIns="0" rIns="0" bIns="0" rtlCol="0"/>
            <a:lstStyle/>
            <a:p>
              <a:endParaRPr/>
            </a:p>
          </p:txBody>
        </p:sp>
        <p:sp>
          <p:nvSpPr>
            <p:cNvPr id="203" name="object 203"/>
            <p:cNvSpPr/>
            <p:nvPr/>
          </p:nvSpPr>
          <p:spPr>
            <a:xfrm>
              <a:off x="8223987" y="3651376"/>
              <a:ext cx="43815" cy="3011805"/>
            </a:xfrm>
            <a:custGeom>
              <a:avLst/>
              <a:gdLst/>
              <a:ahLst/>
              <a:cxnLst/>
              <a:rect l="l" t="t" r="r" b="b"/>
              <a:pathLst>
                <a:path w="43815" h="3011804">
                  <a:moveTo>
                    <a:pt x="2400" y="0"/>
                  </a:moveTo>
                  <a:lnTo>
                    <a:pt x="0" y="0"/>
                  </a:lnTo>
                  <a:lnTo>
                    <a:pt x="0" y="2400"/>
                  </a:lnTo>
                  <a:lnTo>
                    <a:pt x="2400" y="2400"/>
                  </a:lnTo>
                  <a:lnTo>
                    <a:pt x="2400" y="0"/>
                  </a:lnTo>
                  <a:close/>
                </a:path>
                <a:path w="43815" h="3011804">
                  <a:moveTo>
                    <a:pt x="43294" y="3001911"/>
                  </a:moveTo>
                  <a:lnTo>
                    <a:pt x="9626" y="2989884"/>
                  </a:lnTo>
                  <a:lnTo>
                    <a:pt x="9626" y="3011525"/>
                  </a:lnTo>
                  <a:lnTo>
                    <a:pt x="43294" y="3001911"/>
                  </a:lnTo>
                  <a:close/>
                </a:path>
              </a:pathLst>
            </a:custGeom>
            <a:solidFill>
              <a:srgbClr val="46248F"/>
            </a:solidFill>
          </p:spPr>
          <p:txBody>
            <a:bodyPr wrap="square" lIns="0" tIns="0" rIns="0" bIns="0" rtlCol="0"/>
            <a:lstStyle/>
            <a:p>
              <a:endParaRPr/>
            </a:p>
          </p:txBody>
        </p:sp>
        <p:sp>
          <p:nvSpPr>
            <p:cNvPr id="204" name="object 204"/>
            <p:cNvSpPr/>
            <p:nvPr/>
          </p:nvSpPr>
          <p:spPr>
            <a:xfrm>
              <a:off x="8233615" y="6641254"/>
              <a:ext cx="34290" cy="22225"/>
            </a:xfrm>
            <a:custGeom>
              <a:avLst/>
              <a:gdLst/>
              <a:ahLst/>
              <a:cxnLst/>
              <a:rect l="l" t="t" r="r" b="b"/>
              <a:pathLst>
                <a:path w="34290" h="22225">
                  <a:moveTo>
                    <a:pt x="33675" y="12026"/>
                  </a:moveTo>
                  <a:lnTo>
                    <a:pt x="0" y="21648"/>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205" name="object 205"/>
          <p:cNvGrpSpPr/>
          <p:nvPr/>
        </p:nvGrpSpPr>
        <p:grpSpPr>
          <a:xfrm>
            <a:off x="4984117" y="1916457"/>
            <a:ext cx="927644" cy="3957602"/>
            <a:chOff x="6156570" y="2817902"/>
            <a:chExt cx="1363980" cy="5819140"/>
          </a:xfrm>
        </p:grpSpPr>
        <p:sp>
          <p:nvSpPr>
            <p:cNvPr id="206" name="object 206"/>
            <p:cNvSpPr/>
            <p:nvPr/>
          </p:nvSpPr>
          <p:spPr>
            <a:xfrm>
              <a:off x="6157773" y="2819105"/>
              <a:ext cx="1361440" cy="5804535"/>
            </a:xfrm>
            <a:custGeom>
              <a:avLst/>
              <a:gdLst/>
              <a:ahLst/>
              <a:cxnLst/>
              <a:rect l="l" t="t" r="r" b="b"/>
              <a:pathLst>
                <a:path w="1361440" h="5804534">
                  <a:moveTo>
                    <a:pt x="1361445" y="0"/>
                  </a:moveTo>
                  <a:lnTo>
                    <a:pt x="1361445" y="38486"/>
                  </a:lnTo>
                  <a:lnTo>
                    <a:pt x="1358964" y="49084"/>
                  </a:lnTo>
                  <a:lnTo>
                    <a:pt x="1352424" y="58330"/>
                  </a:lnTo>
                  <a:lnTo>
                    <a:pt x="1343179" y="64870"/>
                  </a:lnTo>
                  <a:lnTo>
                    <a:pt x="1332580" y="67350"/>
                  </a:lnTo>
                  <a:lnTo>
                    <a:pt x="28864" y="67350"/>
                  </a:lnTo>
                  <a:lnTo>
                    <a:pt x="17251" y="69492"/>
                  </a:lnTo>
                  <a:lnTo>
                    <a:pt x="8118" y="75468"/>
                  </a:lnTo>
                  <a:lnTo>
                    <a:pt x="2142" y="84601"/>
                  </a:lnTo>
                  <a:lnTo>
                    <a:pt x="0" y="96215"/>
                  </a:lnTo>
                  <a:lnTo>
                    <a:pt x="0" y="5775317"/>
                  </a:lnTo>
                  <a:lnTo>
                    <a:pt x="2142" y="5786930"/>
                  </a:lnTo>
                  <a:lnTo>
                    <a:pt x="8118" y="5796063"/>
                  </a:lnTo>
                  <a:lnTo>
                    <a:pt x="17251" y="5802039"/>
                  </a:lnTo>
                  <a:lnTo>
                    <a:pt x="28864" y="5804182"/>
                  </a:lnTo>
                  <a:lnTo>
                    <a:pt x="1258013" y="5804182"/>
                  </a:lnTo>
                </a:path>
              </a:pathLst>
            </a:custGeom>
            <a:ln w="3175">
              <a:solidFill>
                <a:srgbClr val="46248F"/>
              </a:solidFill>
            </a:ln>
          </p:spPr>
          <p:txBody>
            <a:bodyPr wrap="square" lIns="0" tIns="0" rIns="0" bIns="0" rtlCol="0"/>
            <a:lstStyle/>
            <a:p>
              <a:endParaRPr/>
            </a:p>
          </p:txBody>
        </p:sp>
        <p:sp>
          <p:nvSpPr>
            <p:cNvPr id="207" name="object 207"/>
            <p:cNvSpPr/>
            <p:nvPr/>
          </p:nvSpPr>
          <p:spPr>
            <a:xfrm>
              <a:off x="7415784" y="8611260"/>
              <a:ext cx="34290" cy="24130"/>
            </a:xfrm>
            <a:custGeom>
              <a:avLst/>
              <a:gdLst/>
              <a:ahLst/>
              <a:cxnLst/>
              <a:rect l="l" t="t" r="r" b="b"/>
              <a:pathLst>
                <a:path w="34290" h="24129">
                  <a:moveTo>
                    <a:pt x="33667" y="12026"/>
                  </a:moveTo>
                  <a:lnTo>
                    <a:pt x="0" y="0"/>
                  </a:lnTo>
                  <a:lnTo>
                    <a:pt x="0" y="24053"/>
                  </a:lnTo>
                  <a:lnTo>
                    <a:pt x="33667" y="12026"/>
                  </a:lnTo>
                  <a:close/>
                </a:path>
              </a:pathLst>
            </a:custGeom>
            <a:solidFill>
              <a:srgbClr val="46248F"/>
            </a:solidFill>
          </p:spPr>
          <p:txBody>
            <a:bodyPr wrap="square" lIns="0" tIns="0" rIns="0" bIns="0" rtlCol="0"/>
            <a:lstStyle/>
            <a:p>
              <a:endParaRPr/>
            </a:p>
          </p:txBody>
        </p:sp>
        <p:sp>
          <p:nvSpPr>
            <p:cNvPr id="208" name="object 208"/>
            <p:cNvSpPr/>
            <p:nvPr/>
          </p:nvSpPr>
          <p:spPr>
            <a:xfrm>
              <a:off x="7415786" y="8611260"/>
              <a:ext cx="34290" cy="24130"/>
            </a:xfrm>
            <a:custGeom>
              <a:avLst/>
              <a:gdLst/>
              <a:ahLst/>
              <a:cxnLst/>
              <a:rect l="l" t="t" r="r" b="b"/>
              <a:pathLst>
                <a:path w="34290" h="24129">
                  <a:moveTo>
                    <a:pt x="33675" y="12026"/>
                  </a:moveTo>
                  <a:lnTo>
                    <a:pt x="0" y="24053"/>
                  </a:lnTo>
                  <a:lnTo>
                    <a:pt x="0" y="0"/>
                  </a:lnTo>
                  <a:lnTo>
                    <a:pt x="33675" y="12026"/>
                  </a:lnTo>
                  <a:close/>
                </a:path>
              </a:pathLst>
            </a:custGeom>
            <a:ln w="3175">
              <a:solidFill>
                <a:srgbClr val="46248F"/>
              </a:solidFill>
            </a:ln>
          </p:spPr>
          <p:txBody>
            <a:bodyPr wrap="square" lIns="0" tIns="0" rIns="0" bIns="0" rtlCol="0"/>
            <a:lstStyle/>
            <a:p>
              <a:endParaRPr/>
            </a:p>
          </p:txBody>
        </p:sp>
      </p:grpSp>
      <p:grpSp>
        <p:nvGrpSpPr>
          <p:cNvPr id="209" name="object 209"/>
          <p:cNvGrpSpPr/>
          <p:nvPr/>
        </p:nvGrpSpPr>
        <p:grpSpPr>
          <a:xfrm>
            <a:off x="6060539" y="3399401"/>
            <a:ext cx="16411" cy="63052"/>
            <a:chOff x="7739310" y="4998379"/>
            <a:chExt cx="24130" cy="92710"/>
          </a:xfrm>
        </p:grpSpPr>
        <p:sp>
          <p:nvSpPr>
            <p:cNvPr id="210" name="object 210"/>
            <p:cNvSpPr/>
            <p:nvPr/>
          </p:nvSpPr>
          <p:spPr>
            <a:xfrm>
              <a:off x="7750134" y="4998379"/>
              <a:ext cx="0" cy="55880"/>
            </a:xfrm>
            <a:custGeom>
              <a:avLst/>
              <a:gdLst/>
              <a:ahLst/>
              <a:cxnLst/>
              <a:rect l="l" t="t" r="r" b="b"/>
              <a:pathLst>
                <a:path h="55879">
                  <a:moveTo>
                    <a:pt x="0" y="0"/>
                  </a:moveTo>
                  <a:lnTo>
                    <a:pt x="0" y="48107"/>
                  </a:lnTo>
                  <a:lnTo>
                    <a:pt x="0" y="55323"/>
                  </a:lnTo>
                </a:path>
              </a:pathLst>
            </a:custGeom>
            <a:ln w="3175">
              <a:solidFill>
                <a:srgbClr val="46248F"/>
              </a:solidFill>
            </a:ln>
          </p:spPr>
          <p:txBody>
            <a:bodyPr wrap="square" lIns="0" tIns="0" rIns="0" bIns="0" rtlCol="0"/>
            <a:lstStyle/>
            <a:p>
              <a:endParaRPr/>
            </a:p>
          </p:txBody>
        </p:sp>
        <p:sp>
          <p:nvSpPr>
            <p:cNvPr id="211" name="object 211"/>
            <p:cNvSpPr/>
            <p:nvPr/>
          </p:nvSpPr>
          <p:spPr>
            <a:xfrm>
              <a:off x="7740510" y="5056110"/>
              <a:ext cx="22225" cy="34290"/>
            </a:xfrm>
            <a:custGeom>
              <a:avLst/>
              <a:gdLst/>
              <a:ahLst/>
              <a:cxnLst/>
              <a:rect l="l" t="t" r="r" b="b"/>
              <a:pathLst>
                <a:path w="22225" h="34289">
                  <a:moveTo>
                    <a:pt x="21640" y="0"/>
                  </a:moveTo>
                  <a:lnTo>
                    <a:pt x="0" y="0"/>
                  </a:lnTo>
                  <a:lnTo>
                    <a:pt x="9613" y="33680"/>
                  </a:lnTo>
                  <a:lnTo>
                    <a:pt x="21640" y="0"/>
                  </a:lnTo>
                  <a:close/>
                </a:path>
              </a:pathLst>
            </a:custGeom>
            <a:solidFill>
              <a:srgbClr val="46248F"/>
            </a:solidFill>
          </p:spPr>
          <p:txBody>
            <a:bodyPr wrap="square" lIns="0" tIns="0" rIns="0" bIns="0" rtlCol="0"/>
            <a:lstStyle/>
            <a:p>
              <a:endParaRPr/>
            </a:p>
          </p:txBody>
        </p:sp>
        <p:sp>
          <p:nvSpPr>
            <p:cNvPr id="212" name="object 212"/>
            <p:cNvSpPr/>
            <p:nvPr/>
          </p:nvSpPr>
          <p:spPr>
            <a:xfrm>
              <a:off x="7740513" y="5056108"/>
              <a:ext cx="22225" cy="34290"/>
            </a:xfrm>
            <a:custGeom>
              <a:avLst/>
              <a:gdLst/>
              <a:ahLst/>
              <a:cxnLst/>
              <a:rect l="l" t="t" r="r" b="b"/>
              <a:pathLst>
                <a:path w="22225" h="34289">
                  <a:moveTo>
                    <a:pt x="9621" y="33675"/>
                  </a:moveTo>
                  <a:lnTo>
                    <a:pt x="0" y="0"/>
                  </a:lnTo>
                  <a:lnTo>
                    <a:pt x="21648" y="0"/>
                  </a:lnTo>
                  <a:lnTo>
                    <a:pt x="9621" y="33675"/>
                  </a:lnTo>
                  <a:close/>
                </a:path>
              </a:pathLst>
            </a:custGeom>
            <a:ln w="3175">
              <a:solidFill>
                <a:srgbClr val="46248F"/>
              </a:solidFill>
            </a:ln>
          </p:spPr>
          <p:txBody>
            <a:bodyPr wrap="square" lIns="0" tIns="0" rIns="0" bIns="0" rtlCol="0"/>
            <a:lstStyle/>
            <a:p>
              <a:endParaRPr/>
            </a:p>
          </p:txBody>
        </p:sp>
      </p:grpSp>
      <p:grpSp>
        <p:nvGrpSpPr>
          <p:cNvPr id="213" name="object 213"/>
          <p:cNvGrpSpPr/>
          <p:nvPr/>
        </p:nvGrpSpPr>
        <p:grpSpPr>
          <a:xfrm>
            <a:off x="4984117" y="1916457"/>
            <a:ext cx="927644" cy="3904050"/>
            <a:chOff x="6156570" y="2817902"/>
            <a:chExt cx="1363980" cy="5740400"/>
          </a:xfrm>
        </p:grpSpPr>
        <p:pic>
          <p:nvPicPr>
            <p:cNvPr id="214" name="object 214"/>
            <p:cNvPicPr/>
            <p:nvPr/>
          </p:nvPicPr>
          <p:blipFill>
            <a:blip r:embed="rId58" cstate="print"/>
            <a:stretch>
              <a:fillRect/>
            </a:stretch>
          </p:blipFill>
          <p:spPr>
            <a:xfrm>
              <a:off x="6397108" y="8128981"/>
              <a:ext cx="785837" cy="429119"/>
            </a:xfrm>
            <a:prstGeom prst="rect">
              <a:avLst/>
            </a:prstGeom>
          </p:spPr>
        </p:pic>
        <p:sp>
          <p:nvSpPr>
            <p:cNvPr id="215" name="object 215"/>
            <p:cNvSpPr/>
            <p:nvPr/>
          </p:nvSpPr>
          <p:spPr>
            <a:xfrm>
              <a:off x="6157773" y="2819105"/>
              <a:ext cx="1361440" cy="5523230"/>
            </a:xfrm>
            <a:custGeom>
              <a:avLst/>
              <a:gdLst/>
              <a:ahLst/>
              <a:cxnLst/>
              <a:rect l="l" t="t" r="r" b="b"/>
              <a:pathLst>
                <a:path w="1361440" h="5523230">
                  <a:moveTo>
                    <a:pt x="1361445" y="0"/>
                  </a:moveTo>
                  <a:lnTo>
                    <a:pt x="1361445" y="38486"/>
                  </a:lnTo>
                  <a:lnTo>
                    <a:pt x="1358964" y="49084"/>
                  </a:lnTo>
                  <a:lnTo>
                    <a:pt x="1352424" y="58330"/>
                  </a:lnTo>
                  <a:lnTo>
                    <a:pt x="1343179" y="64870"/>
                  </a:lnTo>
                  <a:lnTo>
                    <a:pt x="1332580" y="67350"/>
                  </a:lnTo>
                  <a:lnTo>
                    <a:pt x="28864" y="67350"/>
                  </a:lnTo>
                  <a:lnTo>
                    <a:pt x="17251" y="69492"/>
                  </a:lnTo>
                  <a:lnTo>
                    <a:pt x="8118" y="75468"/>
                  </a:lnTo>
                  <a:lnTo>
                    <a:pt x="2142" y="84601"/>
                  </a:lnTo>
                  <a:lnTo>
                    <a:pt x="0" y="96215"/>
                  </a:lnTo>
                  <a:lnTo>
                    <a:pt x="0" y="5493887"/>
                  </a:lnTo>
                  <a:lnTo>
                    <a:pt x="2142" y="5505501"/>
                  </a:lnTo>
                  <a:lnTo>
                    <a:pt x="8118" y="5514634"/>
                  </a:lnTo>
                  <a:lnTo>
                    <a:pt x="17251" y="5520610"/>
                  </a:lnTo>
                  <a:lnTo>
                    <a:pt x="28864" y="5522752"/>
                  </a:lnTo>
                  <a:lnTo>
                    <a:pt x="199646" y="5522752"/>
                  </a:lnTo>
                </a:path>
              </a:pathLst>
            </a:custGeom>
            <a:ln w="3175">
              <a:solidFill>
                <a:srgbClr val="46248F"/>
              </a:solidFill>
            </a:ln>
          </p:spPr>
          <p:txBody>
            <a:bodyPr wrap="square" lIns="0" tIns="0" rIns="0" bIns="0" rtlCol="0"/>
            <a:lstStyle/>
            <a:p>
              <a:endParaRPr/>
            </a:p>
          </p:txBody>
        </p:sp>
        <p:sp>
          <p:nvSpPr>
            <p:cNvPr id="216" name="object 216"/>
            <p:cNvSpPr/>
            <p:nvPr/>
          </p:nvSpPr>
          <p:spPr>
            <a:xfrm>
              <a:off x="6357417" y="8332241"/>
              <a:ext cx="34290" cy="22225"/>
            </a:xfrm>
            <a:custGeom>
              <a:avLst/>
              <a:gdLst/>
              <a:ahLst/>
              <a:cxnLst/>
              <a:rect l="l" t="t" r="r" b="b"/>
              <a:pathLst>
                <a:path w="34289" h="22225">
                  <a:moveTo>
                    <a:pt x="33667" y="9626"/>
                  </a:moveTo>
                  <a:lnTo>
                    <a:pt x="0" y="0"/>
                  </a:lnTo>
                  <a:lnTo>
                    <a:pt x="0" y="21653"/>
                  </a:lnTo>
                  <a:lnTo>
                    <a:pt x="33667" y="9626"/>
                  </a:lnTo>
                  <a:close/>
                </a:path>
              </a:pathLst>
            </a:custGeom>
            <a:solidFill>
              <a:srgbClr val="46248F"/>
            </a:solidFill>
          </p:spPr>
          <p:txBody>
            <a:bodyPr wrap="square" lIns="0" tIns="0" rIns="0" bIns="0" rtlCol="0"/>
            <a:lstStyle/>
            <a:p>
              <a:endParaRPr/>
            </a:p>
          </p:txBody>
        </p:sp>
        <p:sp>
          <p:nvSpPr>
            <p:cNvPr id="217" name="object 217"/>
            <p:cNvSpPr/>
            <p:nvPr/>
          </p:nvSpPr>
          <p:spPr>
            <a:xfrm>
              <a:off x="6357419" y="8332236"/>
              <a:ext cx="34290" cy="22225"/>
            </a:xfrm>
            <a:custGeom>
              <a:avLst/>
              <a:gdLst/>
              <a:ahLst/>
              <a:cxnLst/>
              <a:rect l="l" t="t" r="r" b="b"/>
              <a:pathLst>
                <a:path w="34289" h="22225">
                  <a:moveTo>
                    <a:pt x="33675" y="9621"/>
                  </a:moveTo>
                  <a:lnTo>
                    <a:pt x="0" y="21648"/>
                  </a:lnTo>
                  <a:lnTo>
                    <a:pt x="0" y="0"/>
                  </a:lnTo>
                  <a:lnTo>
                    <a:pt x="33675" y="9621"/>
                  </a:lnTo>
                  <a:close/>
                </a:path>
              </a:pathLst>
            </a:custGeom>
            <a:ln w="3175">
              <a:solidFill>
                <a:srgbClr val="46248F"/>
              </a:solidFill>
            </a:ln>
          </p:spPr>
          <p:txBody>
            <a:bodyPr wrap="square" lIns="0" tIns="0" rIns="0" bIns="0" rtlCol="0"/>
            <a:lstStyle/>
            <a:p>
              <a:endParaRPr/>
            </a:p>
          </p:txBody>
        </p:sp>
      </p:grpSp>
      <p:grpSp>
        <p:nvGrpSpPr>
          <p:cNvPr id="218" name="object 218"/>
          <p:cNvGrpSpPr/>
          <p:nvPr/>
        </p:nvGrpSpPr>
        <p:grpSpPr>
          <a:xfrm>
            <a:off x="5150979" y="1142841"/>
            <a:ext cx="171881" cy="36708"/>
            <a:chOff x="6401918" y="1680398"/>
            <a:chExt cx="252729" cy="53975"/>
          </a:xfrm>
        </p:grpSpPr>
        <p:sp>
          <p:nvSpPr>
            <p:cNvPr id="219" name="object 219"/>
            <p:cNvSpPr/>
            <p:nvPr/>
          </p:nvSpPr>
          <p:spPr>
            <a:xfrm>
              <a:off x="6436796" y="1681601"/>
              <a:ext cx="216535" cy="40005"/>
            </a:xfrm>
            <a:custGeom>
              <a:avLst/>
              <a:gdLst/>
              <a:ahLst/>
              <a:cxnLst/>
              <a:rect l="l" t="t" r="r" b="b"/>
              <a:pathLst>
                <a:path w="216534" h="40005">
                  <a:moveTo>
                    <a:pt x="216484" y="0"/>
                  </a:moveTo>
                  <a:lnTo>
                    <a:pt x="108242" y="0"/>
                  </a:lnTo>
                  <a:lnTo>
                    <a:pt x="101176" y="1563"/>
                  </a:lnTo>
                  <a:lnTo>
                    <a:pt x="95012" y="5833"/>
                  </a:lnTo>
                  <a:lnTo>
                    <a:pt x="90652" y="12177"/>
                  </a:lnTo>
                  <a:lnTo>
                    <a:pt x="88999" y="19964"/>
                  </a:lnTo>
                  <a:lnTo>
                    <a:pt x="87345" y="27752"/>
                  </a:lnTo>
                  <a:lnTo>
                    <a:pt x="82985" y="34096"/>
                  </a:lnTo>
                  <a:lnTo>
                    <a:pt x="76821" y="38365"/>
                  </a:lnTo>
                  <a:lnTo>
                    <a:pt x="69756" y="39929"/>
                  </a:lnTo>
                  <a:lnTo>
                    <a:pt x="0" y="39929"/>
                  </a:lnTo>
                </a:path>
              </a:pathLst>
            </a:custGeom>
            <a:ln w="3175">
              <a:solidFill>
                <a:srgbClr val="46248F"/>
              </a:solidFill>
            </a:ln>
          </p:spPr>
          <p:txBody>
            <a:bodyPr wrap="square" lIns="0" tIns="0" rIns="0" bIns="0" rtlCol="0"/>
            <a:lstStyle/>
            <a:p>
              <a:endParaRPr/>
            </a:p>
          </p:txBody>
        </p:sp>
        <p:sp>
          <p:nvSpPr>
            <p:cNvPr id="220" name="object 220"/>
            <p:cNvSpPr/>
            <p:nvPr/>
          </p:nvSpPr>
          <p:spPr>
            <a:xfrm>
              <a:off x="6403111" y="1710232"/>
              <a:ext cx="34290" cy="22860"/>
            </a:xfrm>
            <a:custGeom>
              <a:avLst/>
              <a:gdLst/>
              <a:ahLst/>
              <a:cxnLst/>
              <a:rect l="l" t="t" r="r" b="b"/>
              <a:pathLst>
                <a:path w="34289" h="22860">
                  <a:moveTo>
                    <a:pt x="33680" y="0"/>
                  </a:moveTo>
                  <a:lnTo>
                    <a:pt x="0" y="11303"/>
                  </a:lnTo>
                  <a:lnTo>
                    <a:pt x="33680" y="22364"/>
                  </a:lnTo>
                  <a:lnTo>
                    <a:pt x="33680" y="0"/>
                  </a:lnTo>
                  <a:close/>
                </a:path>
              </a:pathLst>
            </a:custGeom>
            <a:solidFill>
              <a:srgbClr val="46248F"/>
            </a:solidFill>
          </p:spPr>
          <p:txBody>
            <a:bodyPr wrap="square" lIns="0" tIns="0" rIns="0" bIns="0" rtlCol="0"/>
            <a:lstStyle/>
            <a:p>
              <a:endParaRPr/>
            </a:p>
          </p:txBody>
        </p:sp>
        <p:sp>
          <p:nvSpPr>
            <p:cNvPr id="221" name="object 221"/>
            <p:cNvSpPr/>
            <p:nvPr/>
          </p:nvSpPr>
          <p:spPr>
            <a:xfrm>
              <a:off x="6403121" y="1710225"/>
              <a:ext cx="34290" cy="22860"/>
            </a:xfrm>
            <a:custGeom>
              <a:avLst/>
              <a:gdLst/>
              <a:ahLst/>
              <a:cxnLst/>
              <a:rect l="l" t="t" r="r" b="b"/>
              <a:pathLst>
                <a:path w="34289" h="22860">
                  <a:moveTo>
                    <a:pt x="0" y="11305"/>
                  </a:moveTo>
                  <a:lnTo>
                    <a:pt x="33675" y="0"/>
                  </a:lnTo>
                  <a:lnTo>
                    <a:pt x="33675" y="22370"/>
                  </a:lnTo>
                  <a:lnTo>
                    <a:pt x="0" y="11305"/>
                  </a:lnTo>
                  <a:close/>
                </a:path>
              </a:pathLst>
            </a:custGeom>
            <a:ln w="3175">
              <a:solidFill>
                <a:srgbClr val="46248F"/>
              </a:solidFill>
            </a:ln>
          </p:spPr>
          <p:txBody>
            <a:bodyPr wrap="square" lIns="0" tIns="0" rIns="0" bIns="0" rtlCol="0"/>
            <a:lstStyle/>
            <a:p>
              <a:endParaRPr/>
            </a:p>
          </p:txBody>
        </p:sp>
      </p:grpSp>
      <p:grpSp>
        <p:nvGrpSpPr>
          <p:cNvPr id="222" name="object 222"/>
          <p:cNvGrpSpPr/>
          <p:nvPr/>
        </p:nvGrpSpPr>
        <p:grpSpPr>
          <a:xfrm>
            <a:off x="5150979" y="584344"/>
            <a:ext cx="171881" cy="36708"/>
            <a:chOff x="6401918" y="859201"/>
            <a:chExt cx="252729" cy="53975"/>
          </a:xfrm>
        </p:grpSpPr>
        <p:sp>
          <p:nvSpPr>
            <p:cNvPr id="223" name="object 223"/>
            <p:cNvSpPr/>
            <p:nvPr/>
          </p:nvSpPr>
          <p:spPr>
            <a:xfrm>
              <a:off x="6436796" y="871709"/>
              <a:ext cx="216535" cy="40640"/>
            </a:xfrm>
            <a:custGeom>
              <a:avLst/>
              <a:gdLst/>
              <a:ahLst/>
              <a:cxnLst/>
              <a:rect l="l" t="t" r="r" b="b"/>
              <a:pathLst>
                <a:path w="216534" h="40640">
                  <a:moveTo>
                    <a:pt x="216484" y="40169"/>
                  </a:moveTo>
                  <a:lnTo>
                    <a:pt x="110647" y="40169"/>
                  </a:lnTo>
                  <a:lnTo>
                    <a:pt x="102191" y="38602"/>
                  </a:lnTo>
                  <a:lnTo>
                    <a:pt x="95313" y="34306"/>
                  </a:lnTo>
                  <a:lnTo>
                    <a:pt x="90690" y="27891"/>
                  </a:lnTo>
                  <a:lnTo>
                    <a:pt x="88999" y="19964"/>
                  </a:lnTo>
                  <a:lnTo>
                    <a:pt x="87345" y="12177"/>
                  </a:lnTo>
                  <a:lnTo>
                    <a:pt x="82985" y="5833"/>
                  </a:lnTo>
                  <a:lnTo>
                    <a:pt x="76821" y="1563"/>
                  </a:lnTo>
                  <a:lnTo>
                    <a:pt x="69756" y="0"/>
                  </a:lnTo>
                  <a:lnTo>
                    <a:pt x="0" y="0"/>
                  </a:lnTo>
                </a:path>
              </a:pathLst>
            </a:custGeom>
            <a:ln w="3175">
              <a:solidFill>
                <a:srgbClr val="46248F"/>
              </a:solidFill>
            </a:ln>
          </p:spPr>
          <p:txBody>
            <a:bodyPr wrap="square" lIns="0" tIns="0" rIns="0" bIns="0" rtlCol="0"/>
            <a:lstStyle/>
            <a:p>
              <a:endParaRPr/>
            </a:p>
          </p:txBody>
        </p:sp>
        <p:sp>
          <p:nvSpPr>
            <p:cNvPr id="224" name="object 224"/>
            <p:cNvSpPr/>
            <p:nvPr/>
          </p:nvSpPr>
          <p:spPr>
            <a:xfrm>
              <a:off x="6403111" y="860411"/>
              <a:ext cx="34290" cy="22860"/>
            </a:xfrm>
            <a:custGeom>
              <a:avLst/>
              <a:gdLst/>
              <a:ahLst/>
              <a:cxnLst/>
              <a:rect l="l" t="t" r="r" b="b"/>
              <a:pathLst>
                <a:path w="34289" h="22859">
                  <a:moveTo>
                    <a:pt x="33680" y="0"/>
                  </a:moveTo>
                  <a:lnTo>
                    <a:pt x="0" y="11303"/>
                  </a:lnTo>
                  <a:lnTo>
                    <a:pt x="33680" y="22364"/>
                  </a:lnTo>
                  <a:lnTo>
                    <a:pt x="33680" y="0"/>
                  </a:lnTo>
                  <a:close/>
                </a:path>
              </a:pathLst>
            </a:custGeom>
            <a:solidFill>
              <a:srgbClr val="46248F"/>
            </a:solidFill>
          </p:spPr>
          <p:txBody>
            <a:bodyPr wrap="square" lIns="0" tIns="0" rIns="0" bIns="0" rtlCol="0"/>
            <a:lstStyle/>
            <a:p>
              <a:endParaRPr/>
            </a:p>
          </p:txBody>
        </p:sp>
        <p:sp>
          <p:nvSpPr>
            <p:cNvPr id="225" name="object 225"/>
            <p:cNvSpPr/>
            <p:nvPr/>
          </p:nvSpPr>
          <p:spPr>
            <a:xfrm>
              <a:off x="6403121" y="860404"/>
              <a:ext cx="34290" cy="22860"/>
            </a:xfrm>
            <a:custGeom>
              <a:avLst/>
              <a:gdLst/>
              <a:ahLst/>
              <a:cxnLst/>
              <a:rect l="l" t="t" r="r" b="b"/>
              <a:pathLst>
                <a:path w="34289" h="22859">
                  <a:moveTo>
                    <a:pt x="0" y="11305"/>
                  </a:moveTo>
                  <a:lnTo>
                    <a:pt x="33675" y="0"/>
                  </a:lnTo>
                  <a:lnTo>
                    <a:pt x="33675" y="22370"/>
                  </a:lnTo>
                  <a:lnTo>
                    <a:pt x="0" y="11305"/>
                  </a:lnTo>
                  <a:close/>
                </a:path>
              </a:pathLst>
            </a:custGeom>
            <a:ln w="3175">
              <a:solidFill>
                <a:srgbClr val="46248F"/>
              </a:solidFill>
            </a:ln>
          </p:spPr>
          <p:txBody>
            <a:bodyPr wrap="square" lIns="0" tIns="0" rIns="0" bIns="0" rtlCol="0"/>
            <a:lstStyle/>
            <a:p>
              <a:endParaRPr/>
            </a:p>
          </p:txBody>
        </p:sp>
      </p:grpSp>
      <p:pic>
        <p:nvPicPr>
          <p:cNvPr id="226" name="object 226"/>
          <p:cNvPicPr/>
          <p:nvPr/>
        </p:nvPicPr>
        <p:blipFill>
          <a:blip r:embed="rId59" cstate="print"/>
          <a:stretch>
            <a:fillRect/>
          </a:stretch>
        </p:blipFill>
        <p:spPr>
          <a:xfrm>
            <a:off x="7012634" y="2974067"/>
            <a:ext cx="539193" cy="910215"/>
          </a:xfrm>
          <a:prstGeom prst="rect">
            <a:avLst/>
          </a:prstGeom>
        </p:spPr>
      </p:pic>
      <p:pic>
        <p:nvPicPr>
          <p:cNvPr id="227" name="object 227"/>
          <p:cNvPicPr/>
          <p:nvPr/>
        </p:nvPicPr>
        <p:blipFill>
          <a:blip r:embed="rId60" cstate="print"/>
          <a:stretch>
            <a:fillRect/>
          </a:stretch>
        </p:blipFill>
        <p:spPr>
          <a:xfrm>
            <a:off x="2921245" y="3579350"/>
            <a:ext cx="636856" cy="539029"/>
          </a:xfrm>
          <a:prstGeom prst="rect">
            <a:avLst/>
          </a:prstGeom>
        </p:spPr>
      </p:pic>
      <p:sp>
        <p:nvSpPr>
          <p:cNvPr id="228" name="Oval 227">
            <a:extLst>
              <a:ext uri="{FF2B5EF4-FFF2-40B4-BE49-F238E27FC236}">
                <a16:creationId xmlns:a16="http://schemas.microsoft.com/office/drawing/2014/main" id="{9FECB0E2-495D-4AC8-B35A-A9B916E7331B}"/>
              </a:ext>
            </a:extLst>
          </p:cNvPr>
          <p:cNvSpPr/>
          <p:nvPr/>
        </p:nvSpPr>
        <p:spPr>
          <a:xfrm>
            <a:off x="8786943" y="2543008"/>
            <a:ext cx="788124" cy="519457"/>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29" name="Oval 228">
            <a:extLst>
              <a:ext uri="{FF2B5EF4-FFF2-40B4-BE49-F238E27FC236}">
                <a16:creationId xmlns:a16="http://schemas.microsoft.com/office/drawing/2014/main" id="{299AC9CC-1C71-4B16-8EE1-608F14806593}"/>
              </a:ext>
            </a:extLst>
          </p:cNvPr>
          <p:cNvSpPr/>
          <p:nvPr/>
        </p:nvSpPr>
        <p:spPr>
          <a:xfrm>
            <a:off x="8809580" y="3082524"/>
            <a:ext cx="820960" cy="490151"/>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3" name="Oval 232">
            <a:extLst>
              <a:ext uri="{FF2B5EF4-FFF2-40B4-BE49-F238E27FC236}">
                <a16:creationId xmlns:a16="http://schemas.microsoft.com/office/drawing/2014/main" id="{FDB776AF-2BC1-415A-AB65-702B5A05442D}"/>
              </a:ext>
            </a:extLst>
          </p:cNvPr>
          <p:cNvSpPr/>
          <p:nvPr/>
        </p:nvSpPr>
        <p:spPr>
          <a:xfrm>
            <a:off x="3399569" y="5451366"/>
            <a:ext cx="935470" cy="1281817"/>
          </a:xfrm>
          <a:prstGeom prst="ellipse">
            <a:avLst/>
          </a:prstGeom>
          <a:noFill/>
          <a:ln w="762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4" name="Oval 233">
            <a:extLst>
              <a:ext uri="{FF2B5EF4-FFF2-40B4-BE49-F238E27FC236}">
                <a16:creationId xmlns:a16="http://schemas.microsoft.com/office/drawing/2014/main" id="{40BB805F-A3D5-4089-83F5-B496AEB72DC9}"/>
              </a:ext>
            </a:extLst>
          </p:cNvPr>
          <p:cNvSpPr/>
          <p:nvPr/>
        </p:nvSpPr>
        <p:spPr>
          <a:xfrm>
            <a:off x="8810961" y="3539592"/>
            <a:ext cx="820960" cy="490151"/>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5" name="Oval 234">
            <a:extLst>
              <a:ext uri="{FF2B5EF4-FFF2-40B4-BE49-F238E27FC236}">
                <a16:creationId xmlns:a16="http://schemas.microsoft.com/office/drawing/2014/main" id="{6C2040DD-A7B2-473F-9CDC-1635D75814CF}"/>
              </a:ext>
            </a:extLst>
          </p:cNvPr>
          <p:cNvSpPr/>
          <p:nvPr/>
        </p:nvSpPr>
        <p:spPr>
          <a:xfrm>
            <a:off x="8811456" y="4044174"/>
            <a:ext cx="820960" cy="588013"/>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6" name="Oval 235">
            <a:extLst>
              <a:ext uri="{FF2B5EF4-FFF2-40B4-BE49-F238E27FC236}">
                <a16:creationId xmlns:a16="http://schemas.microsoft.com/office/drawing/2014/main" id="{003BF224-1572-48B0-A9CA-BA27BD6C498C}"/>
              </a:ext>
            </a:extLst>
          </p:cNvPr>
          <p:cNvSpPr/>
          <p:nvPr/>
        </p:nvSpPr>
        <p:spPr>
          <a:xfrm>
            <a:off x="8834384" y="4658584"/>
            <a:ext cx="820960" cy="981779"/>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7" name="Oval 236">
            <a:extLst>
              <a:ext uri="{FF2B5EF4-FFF2-40B4-BE49-F238E27FC236}">
                <a16:creationId xmlns:a16="http://schemas.microsoft.com/office/drawing/2014/main" id="{67D8633C-71FE-4ED0-A4D6-DA66C037103F}"/>
              </a:ext>
            </a:extLst>
          </p:cNvPr>
          <p:cNvSpPr/>
          <p:nvPr/>
        </p:nvSpPr>
        <p:spPr>
          <a:xfrm>
            <a:off x="4138024" y="3655861"/>
            <a:ext cx="820960" cy="659808"/>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8" name="Oval 237">
            <a:extLst>
              <a:ext uri="{FF2B5EF4-FFF2-40B4-BE49-F238E27FC236}">
                <a16:creationId xmlns:a16="http://schemas.microsoft.com/office/drawing/2014/main" id="{9A53447A-6610-4743-9AA3-07B11C8AB0FD}"/>
              </a:ext>
            </a:extLst>
          </p:cNvPr>
          <p:cNvSpPr/>
          <p:nvPr/>
        </p:nvSpPr>
        <p:spPr>
          <a:xfrm>
            <a:off x="4167950" y="4373503"/>
            <a:ext cx="820960" cy="659808"/>
          </a:xfrm>
          <a:prstGeom prst="ellipse">
            <a:avLst/>
          </a:prstGeom>
          <a:noFill/>
          <a:ln w="1905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9" name="Oval 238">
            <a:extLst>
              <a:ext uri="{FF2B5EF4-FFF2-40B4-BE49-F238E27FC236}">
                <a16:creationId xmlns:a16="http://schemas.microsoft.com/office/drawing/2014/main" id="{FAAB2C30-A371-45DB-82B5-6A133C9E2B6F}"/>
              </a:ext>
            </a:extLst>
          </p:cNvPr>
          <p:cNvSpPr/>
          <p:nvPr/>
        </p:nvSpPr>
        <p:spPr>
          <a:xfrm>
            <a:off x="4150614" y="3002056"/>
            <a:ext cx="820960" cy="659808"/>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41" name="Oval 240">
            <a:extLst>
              <a:ext uri="{FF2B5EF4-FFF2-40B4-BE49-F238E27FC236}">
                <a16:creationId xmlns:a16="http://schemas.microsoft.com/office/drawing/2014/main" id="{2004E17F-A6B8-433D-A94C-6CF9934A456B}"/>
              </a:ext>
            </a:extLst>
          </p:cNvPr>
          <p:cNvSpPr/>
          <p:nvPr/>
        </p:nvSpPr>
        <p:spPr>
          <a:xfrm>
            <a:off x="9693251" y="1992014"/>
            <a:ext cx="695064" cy="3182568"/>
          </a:xfrm>
          <a:prstGeom prst="ellipse">
            <a:avLst/>
          </a:prstGeom>
          <a:noFill/>
          <a:ln w="127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42" name="Oval 241">
            <a:extLst>
              <a:ext uri="{FF2B5EF4-FFF2-40B4-BE49-F238E27FC236}">
                <a16:creationId xmlns:a16="http://schemas.microsoft.com/office/drawing/2014/main" id="{639EFEAF-E958-49B1-A58B-58FD1FB8E0FC}"/>
              </a:ext>
            </a:extLst>
          </p:cNvPr>
          <p:cNvSpPr/>
          <p:nvPr/>
        </p:nvSpPr>
        <p:spPr>
          <a:xfrm>
            <a:off x="3543072" y="2513950"/>
            <a:ext cx="651714" cy="659808"/>
          </a:xfrm>
          <a:prstGeom prst="ellipse">
            <a:avLst/>
          </a:prstGeom>
          <a:noFill/>
          <a:ln w="254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0" name="TextBox 229">
            <a:extLst>
              <a:ext uri="{FF2B5EF4-FFF2-40B4-BE49-F238E27FC236}">
                <a16:creationId xmlns:a16="http://schemas.microsoft.com/office/drawing/2014/main" id="{46F4750B-C07B-4D33-A471-47B90E51C0F2}"/>
              </a:ext>
            </a:extLst>
          </p:cNvPr>
          <p:cNvSpPr txBox="1"/>
          <p:nvPr/>
        </p:nvSpPr>
        <p:spPr>
          <a:xfrm>
            <a:off x="10525552" y="2464801"/>
            <a:ext cx="1525176" cy="535531"/>
          </a:xfrm>
          <a:prstGeom prst="rect">
            <a:avLst/>
          </a:prstGeom>
          <a:noFill/>
          <a:ln w="25400">
            <a:solidFill>
              <a:srgbClr val="FF0000"/>
            </a:solidFill>
          </a:ln>
        </p:spPr>
        <p:txBody>
          <a:bodyPr wrap="square" rtlCol="0">
            <a:spAutoFit/>
          </a:bodyPr>
          <a:lstStyle/>
          <a:p>
            <a:pPr algn="l">
              <a:lnSpc>
                <a:spcPct val="90000"/>
              </a:lnSpc>
            </a:pPr>
            <a:r>
              <a:rPr lang="en-US" sz="1600" dirty="0">
                <a:latin typeface="+mn-lt"/>
              </a:rPr>
              <a:t>Fermilab Procurement</a:t>
            </a:r>
          </a:p>
        </p:txBody>
      </p:sp>
      <p:sp>
        <p:nvSpPr>
          <p:cNvPr id="240" name="TextBox 239">
            <a:extLst>
              <a:ext uri="{FF2B5EF4-FFF2-40B4-BE49-F238E27FC236}">
                <a16:creationId xmlns:a16="http://schemas.microsoft.com/office/drawing/2014/main" id="{8AB08E74-89DC-469D-BF5E-9E7166831BFC}"/>
              </a:ext>
            </a:extLst>
          </p:cNvPr>
          <p:cNvSpPr txBox="1"/>
          <p:nvPr/>
        </p:nvSpPr>
        <p:spPr>
          <a:xfrm>
            <a:off x="10538638" y="3524415"/>
            <a:ext cx="1525176" cy="757130"/>
          </a:xfrm>
          <a:prstGeom prst="rect">
            <a:avLst/>
          </a:prstGeom>
          <a:noFill/>
          <a:ln w="25400">
            <a:solidFill>
              <a:srgbClr val="FF0000"/>
            </a:solidFill>
          </a:ln>
        </p:spPr>
        <p:txBody>
          <a:bodyPr wrap="square" rtlCol="0">
            <a:spAutoFit/>
          </a:bodyPr>
          <a:lstStyle/>
          <a:p>
            <a:pPr algn="l">
              <a:lnSpc>
                <a:spcPct val="90000"/>
              </a:lnSpc>
            </a:pPr>
            <a:r>
              <a:rPr lang="en-US" sz="1600" dirty="0">
                <a:latin typeface="+mn-lt"/>
              </a:rPr>
              <a:t>Outside machine shops</a:t>
            </a:r>
          </a:p>
        </p:txBody>
      </p:sp>
      <p:cxnSp>
        <p:nvCxnSpPr>
          <p:cNvPr id="232" name="Straight Connector 231">
            <a:extLst>
              <a:ext uri="{FF2B5EF4-FFF2-40B4-BE49-F238E27FC236}">
                <a16:creationId xmlns:a16="http://schemas.microsoft.com/office/drawing/2014/main" id="{3AE65F6F-AA2D-48B3-813F-ADB7C27954C7}"/>
              </a:ext>
            </a:extLst>
          </p:cNvPr>
          <p:cNvCxnSpPr>
            <a:stCxn id="228" idx="6"/>
            <a:endCxn id="230" idx="1"/>
          </p:cNvCxnSpPr>
          <p:nvPr/>
        </p:nvCxnSpPr>
        <p:spPr>
          <a:xfrm flipV="1">
            <a:off x="9575067" y="2732567"/>
            <a:ext cx="950485" cy="70170"/>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B9A7538-3A2E-434C-BE35-9E2510BF44C5}"/>
              </a:ext>
            </a:extLst>
          </p:cNvPr>
          <p:cNvCxnSpPr>
            <a:cxnSpLocks/>
            <a:stCxn id="228" idx="5"/>
          </p:cNvCxnSpPr>
          <p:nvPr/>
        </p:nvCxnSpPr>
        <p:spPr>
          <a:xfrm>
            <a:off x="9459649" y="2986392"/>
            <a:ext cx="1439405" cy="552101"/>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61F86FB1-1857-4ED4-84BE-42A6963E198D}"/>
              </a:ext>
            </a:extLst>
          </p:cNvPr>
          <p:cNvCxnSpPr>
            <a:cxnSpLocks/>
            <a:stCxn id="240" idx="0"/>
            <a:endCxn id="230" idx="2"/>
          </p:cNvCxnSpPr>
          <p:nvPr/>
        </p:nvCxnSpPr>
        <p:spPr>
          <a:xfrm flipH="1" flipV="1">
            <a:off x="11288140" y="3000332"/>
            <a:ext cx="13086" cy="524083"/>
          </a:xfrm>
          <a:prstGeom prst="line">
            <a:avLst/>
          </a:prstGeom>
          <a:ln w="285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245" name="Rectangle: Rounded Corners 244">
            <a:extLst>
              <a:ext uri="{FF2B5EF4-FFF2-40B4-BE49-F238E27FC236}">
                <a16:creationId xmlns:a16="http://schemas.microsoft.com/office/drawing/2014/main" id="{31CDD13B-8E99-4DB3-B1AC-5A935A9205E8}"/>
              </a:ext>
            </a:extLst>
          </p:cNvPr>
          <p:cNvSpPr/>
          <p:nvPr/>
        </p:nvSpPr>
        <p:spPr>
          <a:xfrm>
            <a:off x="10388315" y="304126"/>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since CD-2/3</a:t>
            </a:r>
          </a:p>
        </p:txBody>
      </p:sp>
      <p:sp>
        <p:nvSpPr>
          <p:cNvPr id="3" name="Content Placeholder 2"/>
          <p:cNvSpPr>
            <a:spLocks noGrp="1"/>
          </p:cNvSpPr>
          <p:nvPr>
            <p:ph idx="1"/>
          </p:nvPr>
        </p:nvSpPr>
        <p:spPr/>
        <p:txBody>
          <a:bodyPr/>
          <a:lstStyle/>
          <a:p>
            <a:r>
              <a:rPr lang="en-US" dirty="0"/>
              <a:t>Last July we were planning to </a:t>
            </a:r>
          </a:p>
          <a:p>
            <a:pPr lvl="1"/>
            <a:r>
              <a:rPr lang="en-US" dirty="0"/>
              <a:t>Conduct a production readiness design review</a:t>
            </a:r>
          </a:p>
          <a:p>
            <a:pPr lvl="1"/>
            <a:r>
              <a:rPr lang="en-US" dirty="0"/>
              <a:t>Enter into agreements for magnet fabrication</a:t>
            </a:r>
          </a:p>
          <a:p>
            <a:pPr lvl="1"/>
            <a:r>
              <a:rPr lang="en-US" dirty="0"/>
              <a:t>Start procurement of components</a:t>
            </a:r>
          </a:p>
          <a:p>
            <a:pPr lvl="1"/>
            <a:r>
              <a:rPr lang="en-US" dirty="0"/>
              <a:t>Start detailed design of unique features of magnet measurements</a:t>
            </a:r>
          </a:p>
          <a:p>
            <a:r>
              <a:rPr lang="en-US" dirty="0"/>
              <a:t>Since then, we have</a:t>
            </a:r>
          </a:p>
          <a:p>
            <a:pPr lvl="1"/>
            <a:r>
              <a:rPr lang="en-US" dirty="0"/>
              <a:t>Completed the detailed drawings and had a successful readiness review</a:t>
            </a:r>
          </a:p>
          <a:p>
            <a:pPr lvl="1"/>
            <a:r>
              <a:rPr lang="en-US" dirty="0"/>
              <a:t>Signed SOWs and MPOs for magnet fabrication</a:t>
            </a:r>
          </a:p>
          <a:p>
            <a:pPr lvl="1"/>
            <a:r>
              <a:rPr lang="en-US" dirty="0"/>
              <a:t>Started procurements</a:t>
            </a:r>
          </a:p>
          <a:p>
            <a:pPr lvl="1"/>
            <a:r>
              <a:rPr lang="en-US" dirty="0"/>
              <a:t>Reduced the scope of the magnet measurements</a:t>
            </a:r>
          </a:p>
        </p:txBody>
      </p:sp>
      <p:sp>
        <p:nvSpPr>
          <p:cNvPr id="5" name="Rectangle: Rounded Corners 4">
            <a:extLst>
              <a:ext uri="{FF2B5EF4-FFF2-40B4-BE49-F238E27FC236}">
                <a16:creationId xmlns:a16="http://schemas.microsoft.com/office/drawing/2014/main" id="{F9BDF306-48F4-4702-9409-3B1AD449911E}"/>
              </a:ext>
            </a:extLst>
          </p:cNvPr>
          <p:cNvSpPr/>
          <p:nvPr/>
        </p:nvSpPr>
        <p:spPr>
          <a:xfrm>
            <a:off x="9351818" y="458009"/>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2, 4</a:t>
            </a:r>
          </a:p>
        </p:txBody>
      </p:sp>
    </p:spTree>
    <p:extLst>
      <p:ext uri="{BB962C8B-B14F-4D97-AF65-F5344CB8AC3E}">
        <p14:creationId xmlns:p14="http://schemas.microsoft.com/office/powerpoint/2010/main" val="168254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1608-900A-EA4E-9673-97FFC3D14BB8}"/>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7BF6969-DEE8-F248-9F28-CFAC526F6A0D}"/>
              </a:ext>
            </a:extLst>
          </p:cNvPr>
          <p:cNvSpPr>
            <a:spLocks noGrp="1"/>
          </p:cNvSpPr>
          <p:nvPr>
            <p:ph idx="1"/>
          </p:nvPr>
        </p:nvSpPr>
        <p:spPr>
          <a:xfrm>
            <a:off x="448055" y="727364"/>
            <a:ext cx="11430000" cy="5746172"/>
          </a:xfrm>
        </p:spPr>
        <p:txBody>
          <a:bodyPr/>
          <a:lstStyle/>
          <a:p>
            <a:r>
              <a:rPr lang="en-US" dirty="0"/>
              <a:t>Maintaining focus, especially on procurements</a:t>
            </a:r>
          </a:p>
          <a:p>
            <a:pPr lvl="1"/>
            <a:r>
              <a:rPr lang="en-US" dirty="0"/>
              <a:t>Things have not been moving as rapidly as we would like to see.</a:t>
            </a:r>
          </a:p>
          <a:p>
            <a:pPr lvl="1"/>
            <a:r>
              <a:rPr lang="en-US" dirty="0"/>
              <a:t>The lead engineer and I talk with the Acquisitions Group regularly.</a:t>
            </a:r>
          </a:p>
          <a:p>
            <a:pPr lvl="1"/>
            <a:r>
              <a:rPr lang="en-US" dirty="0"/>
              <a:t>The head of Acquisitions sits in on our weekly meetings with PPU.</a:t>
            </a:r>
          </a:p>
          <a:p>
            <a:pPr lvl="1"/>
            <a:r>
              <a:rPr lang="en-US" dirty="0"/>
              <a:t>We expect frequent visits from PPU once there is some action.</a:t>
            </a:r>
          </a:p>
          <a:p>
            <a:r>
              <a:rPr lang="en-US" dirty="0"/>
              <a:t>Dealing with statistical fluctuations in technician availability</a:t>
            </a:r>
          </a:p>
          <a:p>
            <a:pPr lvl="1"/>
            <a:r>
              <a:rPr lang="en-US" dirty="0"/>
              <a:t>It’s a small group, so illnesses, vacations, etc. can add up quickly.</a:t>
            </a:r>
          </a:p>
          <a:p>
            <a:pPr lvl="1"/>
            <a:r>
              <a:rPr lang="en-US" dirty="0"/>
              <a:t>We are currently hiring two more technicians and expect two more term hires for the duration of this project (and two following projects).</a:t>
            </a:r>
          </a:p>
          <a:p>
            <a:r>
              <a:rPr lang="en-US" dirty="0"/>
              <a:t>Succession planning</a:t>
            </a:r>
          </a:p>
          <a:p>
            <a:pPr lvl="1"/>
            <a:r>
              <a:rPr lang="en-US" dirty="0"/>
              <a:t>See above.</a:t>
            </a:r>
          </a:p>
          <a:p>
            <a:r>
              <a:rPr lang="en-US" dirty="0"/>
              <a:t>Potential supply chain disruption</a:t>
            </a:r>
          </a:p>
          <a:p>
            <a:pPr lvl="1"/>
            <a:r>
              <a:rPr lang="en-US" dirty="0"/>
              <a:t>No problems yet, but we are just getting started.</a:t>
            </a:r>
          </a:p>
          <a:p>
            <a:pPr lvl="1"/>
            <a:r>
              <a:rPr lang="en-US" dirty="0"/>
              <a:t>We will order all the small parts soon to avoid surprises later. </a:t>
            </a:r>
          </a:p>
          <a:p>
            <a:endParaRPr lang="en-US" dirty="0"/>
          </a:p>
          <a:p>
            <a:endParaRPr lang="en-US" dirty="0"/>
          </a:p>
        </p:txBody>
      </p:sp>
      <p:sp>
        <p:nvSpPr>
          <p:cNvPr id="4" name="Rectangle: Rounded Corners 3">
            <a:extLst>
              <a:ext uri="{FF2B5EF4-FFF2-40B4-BE49-F238E27FC236}">
                <a16:creationId xmlns:a16="http://schemas.microsoft.com/office/drawing/2014/main" id="{E1BB6E62-AD1C-44C8-BA06-7AE856BB1DB7}"/>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4, 5</a:t>
            </a:r>
          </a:p>
        </p:txBody>
      </p:sp>
    </p:spTree>
    <p:extLst>
      <p:ext uri="{BB962C8B-B14F-4D97-AF65-F5344CB8AC3E}">
        <p14:creationId xmlns:p14="http://schemas.microsoft.com/office/powerpoint/2010/main" val="124200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72E5-F83E-4250-B4D7-35C3A2C01B08}"/>
              </a:ext>
            </a:extLst>
          </p:cNvPr>
          <p:cNvSpPr>
            <a:spLocks noGrp="1"/>
          </p:cNvSpPr>
          <p:nvPr>
            <p:ph type="title"/>
          </p:nvPr>
        </p:nvSpPr>
        <p:spPr/>
        <p:txBody>
          <a:bodyPr/>
          <a:lstStyle/>
          <a:p>
            <a:r>
              <a:rPr lang="en-US" dirty="0"/>
              <a:t>Final Design Status</a:t>
            </a:r>
          </a:p>
        </p:txBody>
      </p:sp>
      <p:sp>
        <p:nvSpPr>
          <p:cNvPr id="3" name="Content Placeholder 2">
            <a:extLst>
              <a:ext uri="{FF2B5EF4-FFF2-40B4-BE49-F238E27FC236}">
                <a16:creationId xmlns:a16="http://schemas.microsoft.com/office/drawing/2014/main" id="{7BD40622-B772-45B5-867A-5722FC530925}"/>
              </a:ext>
            </a:extLst>
          </p:cNvPr>
          <p:cNvSpPr>
            <a:spLocks noGrp="1"/>
          </p:cNvSpPr>
          <p:nvPr>
            <p:ph idx="1"/>
          </p:nvPr>
        </p:nvSpPr>
        <p:spPr/>
        <p:txBody>
          <a:bodyPr/>
          <a:lstStyle/>
          <a:p>
            <a:r>
              <a:rPr lang="en-US" dirty="0"/>
              <a:t>Magnet and tooling designs are complete.</a:t>
            </a:r>
          </a:p>
          <a:p>
            <a:r>
              <a:rPr lang="en-US" dirty="0"/>
              <a:t>Drawings are released for procurement.  </a:t>
            </a:r>
          </a:p>
          <a:p>
            <a:r>
              <a:rPr lang="en-US" dirty="0"/>
              <a:t>Design work remains on some measurement system details.</a:t>
            </a:r>
          </a:p>
          <a:p>
            <a:pPr lvl="1"/>
            <a:r>
              <a:rPr lang="en-US" dirty="0"/>
              <a:t>The hardware and software are not needed until the first magnet is fabricated, so we will have appropriate time to finish before the components are needed.</a:t>
            </a:r>
          </a:p>
        </p:txBody>
      </p:sp>
      <p:sp>
        <p:nvSpPr>
          <p:cNvPr id="4" name="Rectangle: Rounded Corners 3">
            <a:extLst>
              <a:ext uri="{FF2B5EF4-FFF2-40B4-BE49-F238E27FC236}">
                <a16:creationId xmlns:a16="http://schemas.microsoft.com/office/drawing/2014/main" id="{EE686B64-7859-4EA1-B680-E7E73DD4EDFC}"/>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x</a:t>
            </a:r>
            <a:endParaRPr lang="en-US" b="1" dirty="0">
              <a:solidFill>
                <a:schemeClr val="bg1"/>
              </a:solidFill>
            </a:endParaRPr>
          </a:p>
        </p:txBody>
      </p:sp>
      <p:sp>
        <p:nvSpPr>
          <p:cNvPr id="5" name="Rectangle: Rounded Corners 4">
            <a:extLst>
              <a:ext uri="{FF2B5EF4-FFF2-40B4-BE49-F238E27FC236}">
                <a16:creationId xmlns:a16="http://schemas.microsoft.com/office/drawing/2014/main" id="{07CAD24E-0458-4FB8-BFE2-CCC10A3A58BF}"/>
              </a:ext>
            </a:extLst>
          </p:cNvPr>
          <p:cNvSpPr/>
          <p:nvPr/>
        </p:nvSpPr>
        <p:spPr>
          <a:xfrm>
            <a:off x="9289473" y="365760"/>
            <a:ext cx="2319607"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Charges: 1, 4</a:t>
            </a:r>
          </a:p>
        </p:txBody>
      </p:sp>
    </p:spTree>
    <p:extLst>
      <p:ext uri="{BB962C8B-B14F-4D97-AF65-F5344CB8AC3E}">
        <p14:creationId xmlns:p14="http://schemas.microsoft.com/office/powerpoint/2010/main" val="193570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CBF9-D93D-4A7B-ADF6-041920F924A2}"/>
              </a:ext>
            </a:extLst>
          </p:cNvPr>
          <p:cNvSpPr>
            <a:spLocks noGrp="1"/>
          </p:cNvSpPr>
          <p:nvPr>
            <p:ph type="title"/>
          </p:nvPr>
        </p:nvSpPr>
        <p:spPr/>
        <p:txBody>
          <a:bodyPr/>
          <a:lstStyle/>
          <a:p>
            <a:r>
              <a:rPr lang="en-US" dirty="0"/>
              <a:t>P.4 Ring May 2021 Status Summary Schedule</a:t>
            </a:r>
          </a:p>
        </p:txBody>
      </p:sp>
      <p:sp>
        <p:nvSpPr>
          <p:cNvPr id="3" name="TextBox 2">
            <a:extLst>
              <a:ext uri="{FF2B5EF4-FFF2-40B4-BE49-F238E27FC236}">
                <a16:creationId xmlns:a16="http://schemas.microsoft.com/office/drawing/2014/main" id="{C34D72C3-1A85-D945-94A5-ACF5C84C67C1}"/>
              </a:ext>
            </a:extLst>
          </p:cNvPr>
          <p:cNvSpPr txBox="1"/>
          <p:nvPr/>
        </p:nvSpPr>
        <p:spPr>
          <a:xfrm>
            <a:off x="332234" y="1278082"/>
            <a:ext cx="2421358" cy="1089529"/>
          </a:xfrm>
          <a:prstGeom prst="rect">
            <a:avLst/>
          </a:prstGeom>
          <a:noFill/>
        </p:spPr>
        <p:txBody>
          <a:bodyPr wrap="square" rtlCol="0">
            <a:spAutoFit/>
          </a:bodyPr>
          <a:lstStyle/>
          <a:p>
            <a:pPr algn="l">
              <a:lnSpc>
                <a:spcPct val="90000"/>
              </a:lnSpc>
            </a:pPr>
            <a:r>
              <a:rPr lang="en-US" dirty="0">
                <a:latin typeface="+mn-lt"/>
              </a:rPr>
              <a:t>Bulk of Ring Systems work takes place during the long outage in FY23</a:t>
            </a:r>
          </a:p>
        </p:txBody>
      </p:sp>
      <p:sp>
        <p:nvSpPr>
          <p:cNvPr id="5" name="Rectangle: Rounded Corners 4">
            <a:extLst>
              <a:ext uri="{FF2B5EF4-FFF2-40B4-BE49-F238E27FC236}">
                <a16:creationId xmlns:a16="http://schemas.microsoft.com/office/drawing/2014/main" id="{FA600577-4E26-8247-9AEC-DD08E1476C9A}"/>
              </a:ext>
            </a:extLst>
          </p:cNvPr>
          <p:cNvSpPr/>
          <p:nvPr/>
        </p:nvSpPr>
        <p:spPr>
          <a:xfrm>
            <a:off x="9872830" y="365760"/>
            <a:ext cx="1736250"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pic>
        <p:nvPicPr>
          <p:cNvPr id="8" name="Picture 7">
            <a:extLst>
              <a:ext uri="{FF2B5EF4-FFF2-40B4-BE49-F238E27FC236}">
                <a16:creationId xmlns:a16="http://schemas.microsoft.com/office/drawing/2014/main" id="{F51D0104-AA8C-0E4C-A1F0-7AE4935486E3}"/>
              </a:ext>
            </a:extLst>
          </p:cNvPr>
          <p:cNvPicPr>
            <a:picLocks noChangeAspect="1"/>
          </p:cNvPicPr>
          <p:nvPr/>
        </p:nvPicPr>
        <p:blipFill>
          <a:blip r:embed="rId2"/>
          <a:stretch>
            <a:fillRect/>
          </a:stretch>
        </p:blipFill>
        <p:spPr>
          <a:xfrm>
            <a:off x="2847354" y="802616"/>
            <a:ext cx="8001411" cy="5607338"/>
          </a:xfrm>
          <a:prstGeom prst="rect">
            <a:avLst/>
          </a:prstGeom>
        </p:spPr>
      </p:pic>
      <p:sp>
        <p:nvSpPr>
          <p:cNvPr id="7" name="Rectangle 6">
            <a:extLst>
              <a:ext uri="{FF2B5EF4-FFF2-40B4-BE49-F238E27FC236}">
                <a16:creationId xmlns:a16="http://schemas.microsoft.com/office/drawing/2014/main" id="{45462A60-65CA-A94E-A23B-85EE4E313C61}"/>
              </a:ext>
            </a:extLst>
          </p:cNvPr>
          <p:cNvSpPr/>
          <p:nvPr/>
        </p:nvSpPr>
        <p:spPr>
          <a:xfrm>
            <a:off x="5411755" y="1651518"/>
            <a:ext cx="1287625" cy="242596"/>
          </a:xfrm>
          <a:prstGeom prst="rect">
            <a:avLst/>
          </a:prstGeom>
          <a:noFill/>
          <a:ln w="762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Rectangle 10">
            <a:extLst>
              <a:ext uri="{FF2B5EF4-FFF2-40B4-BE49-F238E27FC236}">
                <a16:creationId xmlns:a16="http://schemas.microsoft.com/office/drawing/2014/main" id="{E4552025-203B-9246-AEC6-1D7857DFD632}"/>
              </a:ext>
            </a:extLst>
          </p:cNvPr>
          <p:cNvSpPr/>
          <p:nvPr/>
        </p:nvSpPr>
        <p:spPr>
          <a:xfrm>
            <a:off x="3464767" y="2218320"/>
            <a:ext cx="3131976" cy="242596"/>
          </a:xfrm>
          <a:prstGeom prst="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6DD573C7-B3E1-4E43-AB02-57E8F6413728}"/>
              </a:ext>
            </a:extLst>
          </p:cNvPr>
          <p:cNvSpPr/>
          <p:nvPr/>
        </p:nvSpPr>
        <p:spPr>
          <a:xfrm>
            <a:off x="5215811" y="2470991"/>
            <a:ext cx="1281405" cy="242596"/>
          </a:xfrm>
          <a:prstGeom prst="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 name="Arrow: Left 3">
            <a:extLst>
              <a:ext uri="{FF2B5EF4-FFF2-40B4-BE49-F238E27FC236}">
                <a16:creationId xmlns:a16="http://schemas.microsoft.com/office/drawing/2014/main" id="{D9717280-E3A3-4811-9ECE-3652301B7895}"/>
              </a:ext>
            </a:extLst>
          </p:cNvPr>
          <p:cNvSpPr/>
          <p:nvPr/>
        </p:nvSpPr>
        <p:spPr>
          <a:xfrm rot="13619079">
            <a:off x="4930127" y="1106908"/>
            <a:ext cx="775733" cy="405122"/>
          </a:xfrm>
          <a:prstGeom prst="leftArrow">
            <a:avLst/>
          </a:prstGeom>
          <a:solidFill>
            <a:srgbClr val="FB2C1E"/>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331454241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IPR template" id="{9B011BC1-9364-430C-9962-CA45AEF448F3}" vid="{2AD3CDB5-B9F3-42C6-8011-5284A57D994C}"/>
    </a:ext>
  </a:extLst>
</a:theme>
</file>

<file path=ppt/theme/theme2.xml><?xml version="1.0" encoding="utf-8"?>
<a:theme xmlns:a="http://schemas.openxmlformats.org/drawingml/2006/main" name="1_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2.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6F5DE5-FF42-42F2-9962-F83010572F4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IPR Presentation Template</Template>
  <TotalTime>0</TotalTime>
  <Words>1235</Words>
  <Application>Microsoft Office PowerPoint</Application>
  <PresentationFormat>Widescreen</PresentationFormat>
  <Paragraphs>213</Paragraphs>
  <Slides>18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Black</vt:lpstr>
      <vt:lpstr>Arial Narrow</vt:lpstr>
      <vt:lpstr>Century Gothic</vt:lpstr>
      <vt:lpstr>ORNL</vt:lpstr>
      <vt:lpstr>1_ORNL</vt:lpstr>
      <vt:lpstr>PowerPoint Presentation</vt:lpstr>
      <vt:lpstr>Outline</vt:lpstr>
      <vt:lpstr>Ring Injection Region Scope detail (WBS P.4.2)</vt:lpstr>
      <vt:lpstr>Scope</vt:lpstr>
      <vt:lpstr>PowerPoint Presentation</vt:lpstr>
      <vt:lpstr>Progress since CD-2/3</vt:lpstr>
      <vt:lpstr>Challenges</vt:lpstr>
      <vt:lpstr>Final Design Status</vt:lpstr>
      <vt:lpstr>P.4 Ring May 2021 Status Summary Schedule</vt:lpstr>
      <vt:lpstr>Schedule</vt:lpstr>
      <vt:lpstr>Early component procurements</vt:lpstr>
      <vt:lpstr>Labor Profile</vt:lpstr>
      <vt:lpstr>Risk Register</vt:lpstr>
      <vt:lpstr>Responses to Recommendations</vt:lpstr>
      <vt:lpstr>ESH&amp;Q and COVID-19 Impacts</vt:lpstr>
      <vt:lpstr>12-Month Look-Ahead</vt:lpstr>
      <vt:lpstr>Summary</vt:lpstr>
      <vt:lpstr>Backup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2021-08-17T02:31:12Z</dcterms:created>
  <dcterms:modified xsi:type="dcterms:W3CDTF">2021-09-10T16:09:09Z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