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7"/>
  </p:notesMasterIdLst>
  <p:handoutMasterIdLst>
    <p:handoutMasterId r:id="rId48"/>
  </p:handoutMasterIdLst>
  <p:sldIdLst>
    <p:sldId id="319" r:id="rId5"/>
    <p:sldId id="304" r:id="rId6"/>
    <p:sldId id="453" r:id="rId7"/>
    <p:sldId id="260" r:id="rId8"/>
    <p:sldId id="469" r:id="rId9"/>
    <p:sldId id="461" r:id="rId10"/>
    <p:sldId id="462" r:id="rId11"/>
    <p:sldId id="463" r:id="rId12"/>
    <p:sldId id="464" r:id="rId13"/>
    <p:sldId id="465" r:id="rId14"/>
    <p:sldId id="466" r:id="rId15"/>
    <p:sldId id="455" r:id="rId16"/>
    <p:sldId id="459" r:id="rId17"/>
    <p:sldId id="444" r:id="rId18"/>
    <p:sldId id="468" r:id="rId19"/>
    <p:sldId id="447" r:id="rId20"/>
    <p:sldId id="890" r:id="rId21"/>
    <p:sldId id="446" r:id="rId22"/>
    <p:sldId id="888" r:id="rId23"/>
    <p:sldId id="889" r:id="rId24"/>
    <p:sldId id="458" r:id="rId25"/>
    <p:sldId id="891" r:id="rId26"/>
    <p:sldId id="457" r:id="rId27"/>
    <p:sldId id="456" r:id="rId28"/>
    <p:sldId id="436" r:id="rId29"/>
    <p:sldId id="470" r:id="rId30"/>
    <p:sldId id="440" r:id="rId31"/>
    <p:sldId id="471" r:id="rId32"/>
    <p:sldId id="892" r:id="rId33"/>
    <p:sldId id="893" r:id="rId34"/>
    <p:sldId id="257" r:id="rId35"/>
    <p:sldId id="900" r:id="rId36"/>
    <p:sldId id="901" r:id="rId37"/>
    <p:sldId id="899" r:id="rId38"/>
    <p:sldId id="898" r:id="rId39"/>
    <p:sldId id="897" r:id="rId40"/>
    <p:sldId id="896" r:id="rId41"/>
    <p:sldId id="895" r:id="rId42"/>
    <p:sldId id="894" r:id="rId43"/>
    <p:sldId id="472" r:id="rId44"/>
    <p:sldId id="886" r:id="rId45"/>
    <p:sldId id="887" r:id="rId46"/>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00"/>
    <a:srgbClr val="C7E1B5"/>
    <a:srgbClr val="EB646C"/>
    <a:srgbClr val="D6ADD6"/>
    <a:srgbClr val="D9D9D9"/>
    <a:srgbClr val="00FA00"/>
    <a:srgbClr val="9A9B9D"/>
    <a:srgbClr val="AEB0AF"/>
    <a:srgbClr val="CEC7C1"/>
    <a:srgbClr val="8C8D9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31" autoAdjust="0"/>
    <p:restoredTop sz="95161" autoAdjust="0"/>
  </p:normalViewPr>
  <p:slideViewPr>
    <p:cSldViewPr snapToGrid="0" showGuides="1">
      <p:cViewPr varScale="1">
        <p:scale>
          <a:sx n="105" d="100"/>
          <a:sy n="105" d="100"/>
        </p:scale>
        <p:origin x="200" y="768"/>
      </p:cViewPr>
      <p:guideLst/>
    </p:cSldViewPr>
  </p:slideViewPr>
  <p:notesTextViewPr>
    <p:cViewPr>
      <p:scale>
        <a:sx n="3" d="2"/>
        <a:sy n="3" d="2"/>
      </p:scale>
      <p:origin x="0" y="0"/>
    </p:cViewPr>
  </p:notesTextViewPr>
  <p:sorterViewPr>
    <p:cViewPr>
      <p:scale>
        <a:sx n="1" d="1"/>
        <a:sy n="1" d="1"/>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9/12/21</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9/12/21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947148"/>
            <a:ext cx="11430000" cy="5355074"/>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7759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98900-4CB7-4552-8BD7-DCD093158A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4E4D9D-B330-4462-9BBB-1A6191A98DB0}"/>
              </a:ext>
            </a:extLst>
          </p:cNvPr>
          <p:cNvSpPr>
            <a:spLocks noGrp="1"/>
          </p:cNvSpPr>
          <p:nvPr>
            <p:ph type="dt" sz="half" idx="10"/>
          </p:nvPr>
        </p:nvSpPr>
        <p:spPr/>
        <p:txBody>
          <a:bodyPr/>
          <a:lstStyle/>
          <a:p>
            <a:fld id="{78845095-E9BD-40F3-BA40-6593A09B4A2E}" type="datetimeFigureOut">
              <a:rPr lang="en-US" smtClean="0"/>
              <a:t>9/12/21</a:t>
            </a:fld>
            <a:endParaRPr lang="en-US"/>
          </a:p>
        </p:txBody>
      </p:sp>
      <p:sp>
        <p:nvSpPr>
          <p:cNvPr id="4" name="Footer Placeholder 3">
            <a:extLst>
              <a:ext uri="{FF2B5EF4-FFF2-40B4-BE49-F238E27FC236}">
                <a16:creationId xmlns:a16="http://schemas.microsoft.com/office/drawing/2014/main" id="{2DD74FA4-5477-411A-B608-BE7A8F14C8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DF05FC-68E5-4B8D-8740-64D049832A93}"/>
              </a:ext>
            </a:extLst>
          </p:cNvPr>
          <p:cNvSpPr>
            <a:spLocks noGrp="1"/>
          </p:cNvSpPr>
          <p:nvPr>
            <p:ph type="sldNum" sz="quarter" idx="12"/>
          </p:nvPr>
        </p:nvSpPr>
        <p:spPr/>
        <p:txBody>
          <a:bodyPr/>
          <a:lstStyle/>
          <a:p>
            <a:fld id="{F9426DE1-51B3-4F83-A0C9-8740726F109F}" type="slidenum">
              <a:rPr lang="en-US" smtClean="0"/>
              <a:t>‹#›</a:t>
            </a:fld>
            <a:endParaRPr lang="en-US"/>
          </a:p>
        </p:txBody>
      </p:sp>
    </p:spTree>
    <p:extLst>
      <p:ext uri="{BB962C8B-B14F-4D97-AF65-F5344CB8AC3E}">
        <p14:creationId xmlns:p14="http://schemas.microsoft.com/office/powerpoint/2010/main" val="178776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809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83505-147B-8D43-860A-2752915148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811B62-D891-B348-A248-BB6018C1FF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CD2A7-93DD-A84C-B3E9-0FEF97930002}"/>
              </a:ext>
            </a:extLst>
          </p:cNvPr>
          <p:cNvSpPr>
            <a:spLocks noGrp="1"/>
          </p:cNvSpPr>
          <p:nvPr>
            <p:ph type="dt" sz="half" idx="10"/>
          </p:nvPr>
        </p:nvSpPr>
        <p:spPr/>
        <p:txBody>
          <a:bodyPr/>
          <a:lstStyle/>
          <a:p>
            <a:fld id="{FA5BDBAB-8F16-E345-8F27-6D963F1C5B36}" type="datetimeFigureOut">
              <a:rPr lang="en-US" smtClean="0"/>
              <a:t>9/13/21</a:t>
            </a:fld>
            <a:endParaRPr lang="en-US"/>
          </a:p>
        </p:txBody>
      </p:sp>
      <p:sp>
        <p:nvSpPr>
          <p:cNvPr id="5" name="Footer Placeholder 4">
            <a:extLst>
              <a:ext uri="{FF2B5EF4-FFF2-40B4-BE49-F238E27FC236}">
                <a16:creationId xmlns:a16="http://schemas.microsoft.com/office/drawing/2014/main" id="{A86853A2-05A7-1442-BDAA-A7F0FC221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CF54B-7A7C-AA4E-9742-15EB89B7199B}"/>
              </a:ext>
            </a:extLst>
          </p:cNvPr>
          <p:cNvSpPr>
            <a:spLocks noGrp="1"/>
          </p:cNvSpPr>
          <p:nvPr>
            <p:ph type="sldNum" sz="quarter" idx="12"/>
          </p:nvPr>
        </p:nvSpPr>
        <p:spPr/>
        <p:txBody>
          <a:bodyPr/>
          <a:lstStyle/>
          <a:p>
            <a:fld id="{E716E200-7716-094E-970D-309F3A8C9BED}" type="slidenum">
              <a:rPr lang="en-US" smtClean="0"/>
              <a:t>‹#›</a:t>
            </a:fld>
            <a:endParaRPr lang="en-US"/>
          </a:p>
        </p:txBody>
      </p:sp>
    </p:spTree>
    <p:extLst>
      <p:ext uri="{BB962C8B-B14F-4D97-AF65-F5344CB8AC3E}">
        <p14:creationId xmlns:p14="http://schemas.microsoft.com/office/powerpoint/2010/main" val="140925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8"/>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TextBox 8">
            <a:extLst>
              <a:ext uri="{FF2B5EF4-FFF2-40B4-BE49-F238E27FC236}">
                <a16:creationId xmlns:a16="http://schemas.microsoft.com/office/drawing/2014/main" id="{FD120E19-8932-43D2-8486-22CBE0B2C373}"/>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33" r:id="rId3"/>
    <p:sldLayoutId id="2147483734" r:id="rId4"/>
    <p:sldLayoutId id="2147483735" r:id="rId5"/>
    <p:sldLayoutId id="2147483736" r:id="rId6"/>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mp"/><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2.xml"/><Relationship Id="rId5" Type="http://schemas.openxmlformats.org/officeDocument/2006/relationships/image" Target="../media/image61.tiff"/><Relationship Id="rId4" Type="http://schemas.openxmlformats.org/officeDocument/2006/relationships/image" Target="../media/image60.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7472" y="2109215"/>
            <a:ext cx="4702700" cy="755905"/>
          </a:xfrm>
        </p:spPr>
        <p:txBody>
          <a:bodyPr/>
          <a:lstStyle/>
          <a:p>
            <a:r>
              <a:rPr lang="en-US" b="1" dirty="0"/>
              <a:t>DOE/SC Independent Project Review of the Proton Power Upgrade Project</a:t>
            </a:r>
          </a:p>
          <a:p>
            <a:endParaRPr lang="en-US" dirty="0"/>
          </a:p>
        </p:txBody>
      </p:sp>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347472" y="3519891"/>
            <a:ext cx="5702131" cy="13779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endParaRPr lang="en-US" sz="1400" b="1" dirty="0">
              <a:latin typeface="Arial Narrow" panose="020B0606020202030204" pitchFamily="34" charset="0"/>
            </a:endParaRPr>
          </a:p>
          <a:p>
            <a:pPr>
              <a:lnSpc>
                <a:spcPct val="100000"/>
              </a:lnSpc>
              <a:spcBef>
                <a:spcPts val="0"/>
              </a:spcBef>
            </a:pPr>
            <a:r>
              <a:rPr lang="en-US" sz="2000" b="1" dirty="0">
                <a:solidFill>
                  <a:schemeClr val="bg1"/>
                </a:solidFill>
                <a:latin typeface="Century Gothic" panose="020B0502020202020204" pitchFamily="34" charset="0"/>
              </a:rPr>
              <a:t>Nicholas Evans</a:t>
            </a:r>
          </a:p>
          <a:p>
            <a:pPr>
              <a:lnSpc>
                <a:spcPct val="100000"/>
              </a:lnSpc>
              <a:spcBef>
                <a:spcPts val="0"/>
              </a:spcBef>
            </a:pPr>
            <a:r>
              <a:rPr lang="en-US" sz="2000" dirty="0">
                <a:solidFill>
                  <a:schemeClr val="bg1"/>
                </a:solidFill>
                <a:latin typeface="Century Gothic" panose="020B0502020202020204" pitchFamily="34" charset="0"/>
              </a:rPr>
              <a:t>Level 2 Manager for Ring Systems and R&amp;D</a:t>
            </a:r>
          </a:p>
          <a:p>
            <a:pPr>
              <a:lnSpc>
                <a:spcPct val="100000"/>
              </a:lnSpc>
              <a:spcBef>
                <a:spcPts val="0"/>
              </a:spcBef>
            </a:pPr>
            <a:r>
              <a:rPr lang="en-US" sz="2000" dirty="0">
                <a:solidFill>
                  <a:schemeClr val="bg1"/>
                </a:solidFill>
                <a:latin typeface="Century Gothic" panose="020B0502020202020204" pitchFamily="34" charset="0"/>
              </a:rPr>
              <a:t>September 14-17, 2021</a:t>
            </a:r>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grpSp>
        <p:nvGrpSpPr>
          <p:cNvPr id="5" name="Group 4">
            <a:extLst>
              <a:ext uri="{FF2B5EF4-FFF2-40B4-BE49-F238E27FC236}">
                <a16:creationId xmlns:a16="http://schemas.microsoft.com/office/drawing/2014/main" id="{3CF42CF9-0429-4A09-BCDF-CF9E3487102D}"/>
              </a:ext>
            </a:extLst>
          </p:cNvPr>
          <p:cNvGrpSpPr/>
          <p:nvPr/>
        </p:nvGrpSpPr>
        <p:grpSpPr>
          <a:xfrm>
            <a:off x="6664003" y="1467358"/>
            <a:ext cx="3240473" cy="3273716"/>
            <a:chOff x="6945943" y="1033555"/>
            <a:chExt cx="3750440" cy="3799512"/>
          </a:xfrm>
        </p:grpSpPr>
        <p:pic>
          <p:nvPicPr>
            <p:cNvPr id="6" name="Picture 5">
              <a:extLst>
                <a:ext uri="{FF2B5EF4-FFF2-40B4-BE49-F238E27FC236}">
                  <a16:creationId xmlns:a16="http://schemas.microsoft.com/office/drawing/2014/main" id="{4C4A4EB3-0E48-456A-BC84-EC0BC3DC6208}"/>
                </a:ext>
              </a:extLst>
            </p:cNvPr>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4592" t="528" r="33679" b="7508"/>
            <a:stretch/>
          </p:blipFill>
          <p:spPr bwMode="auto">
            <a:xfrm>
              <a:off x="6945943" y="1033555"/>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6B269DE-4986-46AB-B747-CCA1CE35B3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95" t="-312" r="11884" b="9963"/>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A3A831-DC07-4E67-B120-C5F7EA1E8B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67" r="16667"/>
            <a:stretch/>
          </p:blipFill>
          <p:spPr>
            <a:xfrm>
              <a:off x="7878631" y="2998273"/>
              <a:ext cx="1834794" cy="1834794"/>
            </a:xfrm>
            <a:prstGeom prst="ellipse">
              <a:avLst/>
            </a:prstGeom>
            <a:blipFill>
              <a:blip r:embed="rId5" cstate="print">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
        <p:nvSpPr>
          <p:cNvPr id="11" name="TextBox 10">
            <a:extLst>
              <a:ext uri="{FF2B5EF4-FFF2-40B4-BE49-F238E27FC236}">
                <a16:creationId xmlns:a16="http://schemas.microsoft.com/office/drawing/2014/main" id="{36589B06-3CAE-4C9F-BA9C-B8C39C4D7B4B}"/>
              </a:ext>
            </a:extLst>
          </p:cNvPr>
          <p:cNvSpPr txBox="1"/>
          <p:nvPr/>
        </p:nvSpPr>
        <p:spPr>
          <a:xfrm>
            <a:off x="347472" y="1327150"/>
            <a:ext cx="6038850" cy="535531"/>
          </a:xfrm>
          <a:prstGeom prst="rect">
            <a:avLst/>
          </a:prstGeom>
          <a:noFill/>
        </p:spPr>
        <p:txBody>
          <a:bodyPr wrap="square" rtlCol="0">
            <a:spAutoFit/>
          </a:bodyPr>
          <a:lstStyle/>
          <a:p>
            <a:pPr>
              <a:lnSpc>
                <a:spcPct val="90000"/>
              </a:lnSpc>
            </a:pPr>
            <a:r>
              <a:rPr lang="en-US" sz="3200" dirty="0">
                <a:solidFill>
                  <a:schemeClr val="bg1"/>
                </a:solidFill>
                <a:latin typeface="+mj-lt"/>
              </a:rPr>
              <a:t>P.4 Ring Systems</a:t>
            </a:r>
          </a:p>
        </p:txBody>
      </p:sp>
    </p:spTree>
    <p:extLst>
      <p:ext uri="{BB962C8B-B14F-4D97-AF65-F5344CB8AC3E}">
        <p14:creationId xmlns:p14="http://schemas.microsoft.com/office/powerpoint/2010/main" val="418527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B2A0-B8E9-644D-9BE4-84D32C3A88DC}"/>
              </a:ext>
            </a:extLst>
          </p:cNvPr>
          <p:cNvSpPr>
            <a:spLocks noGrp="1"/>
          </p:cNvSpPr>
          <p:nvPr>
            <p:ph type="title"/>
          </p:nvPr>
        </p:nvSpPr>
        <p:spPr/>
        <p:txBody>
          <a:bodyPr/>
          <a:lstStyle/>
          <a:p>
            <a:r>
              <a:rPr lang="en-US" dirty="0"/>
              <a:t>P.4.7 RTBT Stub and P.4.8 AP - Scope</a:t>
            </a:r>
          </a:p>
        </p:txBody>
      </p:sp>
      <p:sp>
        <p:nvSpPr>
          <p:cNvPr id="3" name="Content Placeholder 2">
            <a:extLst>
              <a:ext uri="{FF2B5EF4-FFF2-40B4-BE49-F238E27FC236}">
                <a16:creationId xmlns:a16="http://schemas.microsoft.com/office/drawing/2014/main" id="{833259D8-9E9F-8541-9CC4-003C653BCDC1}"/>
              </a:ext>
            </a:extLst>
          </p:cNvPr>
          <p:cNvSpPr>
            <a:spLocks noGrp="1"/>
          </p:cNvSpPr>
          <p:nvPr>
            <p:ph idx="1"/>
          </p:nvPr>
        </p:nvSpPr>
        <p:spPr/>
        <p:txBody>
          <a:bodyPr/>
          <a:lstStyle/>
          <a:p>
            <a:r>
              <a:rPr lang="en-US" dirty="0"/>
              <a:t>P.4.7 RTBT stub </a:t>
            </a:r>
          </a:p>
          <a:p>
            <a:pPr lvl="1"/>
            <a:r>
              <a:rPr lang="en-US" dirty="0"/>
              <a:t>Calculations are complete (SNS-106100200-DA0113-R0, SNS-106100200-DA0110-R00)</a:t>
            </a:r>
          </a:p>
          <a:p>
            <a:pPr lvl="1"/>
            <a:r>
              <a:rPr lang="en-US" dirty="0"/>
              <a:t>Shield stacking will occur near end of long outage in FY23 – ring systems is covering shield stacking, will piggyback on conventional facilities contract</a:t>
            </a:r>
          </a:p>
          <a:p>
            <a:r>
              <a:rPr lang="en-US" dirty="0"/>
              <a:t>P.4.8 Accelerator Physics – entirely LOE</a:t>
            </a:r>
          </a:p>
          <a:p>
            <a:pPr lvl="1"/>
            <a:r>
              <a:rPr lang="en-US" dirty="0"/>
              <a:t>Evaluate beam physics risks – e-P, foils</a:t>
            </a:r>
          </a:p>
          <a:p>
            <a:pPr lvl="1"/>
            <a:r>
              <a:rPr lang="en-US" dirty="0"/>
              <a:t>Consult on designs – RTBT stub, vacuum chambers, injection region, extraction region</a:t>
            </a:r>
          </a:p>
          <a:p>
            <a:pPr lvl="1"/>
            <a:r>
              <a:rPr lang="en-US" dirty="0"/>
              <a:t>Commissioning - injection region, RID-IS, kickers, BPLS</a:t>
            </a:r>
          </a:p>
          <a:p>
            <a:endParaRPr lang="en-US" dirty="0"/>
          </a:p>
        </p:txBody>
      </p:sp>
    </p:spTree>
    <p:extLst>
      <p:ext uri="{BB962C8B-B14F-4D97-AF65-F5344CB8AC3E}">
        <p14:creationId xmlns:p14="http://schemas.microsoft.com/office/powerpoint/2010/main" val="3280360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22518" y="293260"/>
            <a:ext cx="2945390" cy="582147"/>
          </a:xfrm>
          <a:prstGeom prst="rect">
            <a:avLst/>
          </a:prstGeom>
          <a:ln w="32164">
            <a:solidFill>
              <a:srgbClr val="000000"/>
            </a:solidFill>
          </a:ln>
        </p:spPr>
        <p:txBody>
          <a:bodyPr vert="horz" wrap="square" lIns="0" tIns="0" rIns="0" bIns="0" rtlCol="0">
            <a:spAutoFit/>
          </a:bodyPr>
          <a:lstStyle/>
          <a:p>
            <a:pPr algn="ctr">
              <a:lnSpc>
                <a:spcPts val="1524"/>
              </a:lnSpc>
            </a:pPr>
            <a:r>
              <a:rPr sz="1364" b="1" spc="-3" dirty="0">
                <a:latin typeface="Century Gothic"/>
                <a:cs typeface="Century Gothic"/>
              </a:rPr>
              <a:t>Neutron</a:t>
            </a:r>
            <a:r>
              <a:rPr sz="1364" b="1" spc="-10" dirty="0">
                <a:latin typeface="Century Gothic"/>
                <a:cs typeface="Century Gothic"/>
              </a:rPr>
              <a:t> </a:t>
            </a:r>
            <a:r>
              <a:rPr sz="1364" b="1" spc="-3" dirty="0">
                <a:latin typeface="Century Gothic"/>
                <a:cs typeface="Century Gothic"/>
              </a:rPr>
              <a:t>Sciences</a:t>
            </a:r>
            <a:r>
              <a:rPr sz="1364" b="1" spc="-7" dirty="0">
                <a:latin typeface="Century Gothic"/>
                <a:cs typeface="Century Gothic"/>
              </a:rPr>
              <a:t> Directorate</a:t>
            </a:r>
            <a:endParaRPr sz="1364">
              <a:latin typeface="Century Gothic"/>
              <a:cs typeface="Century Gothic"/>
            </a:endParaRPr>
          </a:p>
          <a:p>
            <a:pPr marL="476670" marR="470609" algn="ctr">
              <a:lnSpc>
                <a:spcPct val="109400"/>
              </a:lnSpc>
              <a:spcBef>
                <a:spcPts val="269"/>
              </a:spcBef>
            </a:pPr>
            <a:r>
              <a:rPr sz="1091" spc="-3" dirty="0">
                <a:latin typeface="Century Gothic"/>
                <a:cs typeface="Century Gothic"/>
              </a:rPr>
              <a:t>Associate</a:t>
            </a:r>
            <a:r>
              <a:rPr sz="1091" spc="3" dirty="0">
                <a:latin typeface="Century Gothic"/>
                <a:cs typeface="Century Gothic"/>
              </a:rPr>
              <a:t> </a:t>
            </a:r>
            <a:r>
              <a:rPr sz="1091" spc="-3" dirty="0">
                <a:latin typeface="Century Gothic"/>
                <a:cs typeface="Century Gothic"/>
              </a:rPr>
              <a:t>Laboratory</a:t>
            </a:r>
            <a:r>
              <a:rPr sz="1091" spc="3" dirty="0">
                <a:latin typeface="Century Gothic"/>
                <a:cs typeface="Century Gothic"/>
              </a:rPr>
              <a:t> </a:t>
            </a:r>
            <a:r>
              <a:rPr sz="1091" spc="-3" dirty="0">
                <a:latin typeface="Century Gothic"/>
                <a:cs typeface="Century Gothic"/>
              </a:rPr>
              <a:t>Director </a:t>
            </a:r>
            <a:r>
              <a:rPr sz="1091" spc="-293" dirty="0">
                <a:latin typeface="Century Gothic"/>
                <a:cs typeface="Century Gothic"/>
              </a:rPr>
              <a:t> </a:t>
            </a:r>
            <a:r>
              <a:rPr sz="1091" spc="-3" dirty="0">
                <a:latin typeface="Century Gothic"/>
                <a:cs typeface="Century Gothic"/>
              </a:rPr>
              <a:t>Ken Andersen</a:t>
            </a:r>
            <a:endParaRPr sz="1091">
              <a:latin typeface="Century Gothic"/>
              <a:cs typeface="Century Gothic"/>
            </a:endParaRPr>
          </a:p>
        </p:txBody>
      </p:sp>
      <p:sp>
        <p:nvSpPr>
          <p:cNvPr id="3" name="object 3"/>
          <p:cNvSpPr txBox="1"/>
          <p:nvPr/>
        </p:nvSpPr>
        <p:spPr>
          <a:xfrm>
            <a:off x="4622518" y="1060034"/>
            <a:ext cx="2945390" cy="1429046"/>
          </a:xfrm>
          <a:prstGeom prst="rect">
            <a:avLst/>
          </a:prstGeom>
          <a:ln w="32164">
            <a:solidFill>
              <a:srgbClr val="000000"/>
            </a:solidFill>
          </a:ln>
        </p:spPr>
        <p:txBody>
          <a:bodyPr vert="horz" wrap="square" lIns="0" tIns="90488" rIns="0" bIns="0" rtlCol="0">
            <a:spAutoFit/>
          </a:bodyPr>
          <a:lstStyle/>
          <a:p>
            <a:pPr algn="ctr">
              <a:spcBef>
                <a:spcPts val="712"/>
              </a:spcBef>
            </a:pPr>
            <a:r>
              <a:rPr sz="1091" b="1" spc="-3" dirty="0">
                <a:latin typeface="Century Gothic"/>
                <a:cs typeface="Century Gothic"/>
              </a:rPr>
              <a:t>Proton</a:t>
            </a:r>
            <a:r>
              <a:rPr sz="1091" b="1" spc="-7" dirty="0">
                <a:latin typeface="Century Gothic"/>
                <a:cs typeface="Century Gothic"/>
              </a:rPr>
              <a:t> </a:t>
            </a:r>
            <a:r>
              <a:rPr sz="1091" b="1" spc="-3" dirty="0">
                <a:latin typeface="Century Gothic"/>
                <a:cs typeface="Century Gothic"/>
              </a:rPr>
              <a:t>Power Upgrade Project</a:t>
            </a:r>
            <a:endParaRPr sz="1091">
              <a:latin typeface="Century Gothic"/>
              <a:cs typeface="Century Gothic"/>
            </a:endParaRPr>
          </a:p>
          <a:p>
            <a:pPr marL="433" algn="ctr">
              <a:spcBef>
                <a:spcPts val="14"/>
              </a:spcBef>
            </a:pPr>
            <a:r>
              <a:rPr sz="955" b="1" spc="-3" dirty="0">
                <a:latin typeface="Century Gothic"/>
                <a:cs typeface="Century Gothic"/>
              </a:rPr>
              <a:t>Director</a:t>
            </a:r>
            <a:r>
              <a:rPr sz="955" b="1" spc="-17" dirty="0">
                <a:latin typeface="Century Gothic"/>
                <a:cs typeface="Century Gothic"/>
              </a:rPr>
              <a:t> </a:t>
            </a:r>
            <a:r>
              <a:rPr sz="955" dirty="0">
                <a:latin typeface="Century Gothic"/>
                <a:cs typeface="Century Gothic"/>
              </a:rPr>
              <a:t>–</a:t>
            </a:r>
            <a:r>
              <a:rPr sz="955" spc="-14" dirty="0">
                <a:latin typeface="Century Gothic"/>
                <a:cs typeface="Century Gothic"/>
              </a:rPr>
              <a:t> </a:t>
            </a:r>
            <a:r>
              <a:rPr sz="955" spc="-3" dirty="0">
                <a:latin typeface="Century Gothic"/>
                <a:cs typeface="Century Gothic"/>
              </a:rPr>
              <a:t>John</a:t>
            </a:r>
            <a:r>
              <a:rPr sz="955" spc="-14" dirty="0">
                <a:latin typeface="Century Gothic"/>
                <a:cs typeface="Century Gothic"/>
              </a:rPr>
              <a:t> </a:t>
            </a:r>
            <a:r>
              <a:rPr sz="955" spc="-3" dirty="0">
                <a:latin typeface="Century Gothic"/>
                <a:cs typeface="Century Gothic"/>
              </a:rPr>
              <a:t>Galambos</a:t>
            </a:r>
            <a:endParaRPr sz="955">
              <a:latin typeface="Century Gothic"/>
              <a:cs typeface="Century Gothic"/>
            </a:endParaRPr>
          </a:p>
          <a:p>
            <a:pPr marL="320378" marR="314750" indent="866" algn="ctr"/>
            <a:r>
              <a:rPr sz="955" b="1" spc="-3" dirty="0">
                <a:latin typeface="Century Gothic"/>
                <a:cs typeface="Century Gothic"/>
              </a:rPr>
              <a:t>Project Manager </a:t>
            </a:r>
            <a:r>
              <a:rPr sz="955" dirty="0">
                <a:latin typeface="Century Gothic"/>
                <a:cs typeface="Century Gothic"/>
              </a:rPr>
              <a:t>– </a:t>
            </a:r>
            <a:r>
              <a:rPr sz="955" spc="-3" dirty="0">
                <a:latin typeface="Century Gothic"/>
                <a:cs typeface="Century Gothic"/>
              </a:rPr>
              <a:t>Mark Champion </a:t>
            </a:r>
            <a:r>
              <a:rPr sz="955" dirty="0">
                <a:latin typeface="Century Gothic"/>
                <a:cs typeface="Century Gothic"/>
              </a:rPr>
              <a:t> </a:t>
            </a:r>
            <a:r>
              <a:rPr sz="955" b="1" spc="-3" dirty="0">
                <a:latin typeface="Century Gothic"/>
                <a:cs typeface="Century Gothic"/>
              </a:rPr>
              <a:t>Project </a:t>
            </a:r>
            <a:r>
              <a:rPr sz="955" b="1" dirty="0">
                <a:latin typeface="Century Gothic"/>
                <a:cs typeface="Century Gothic"/>
              </a:rPr>
              <a:t>Controls </a:t>
            </a:r>
            <a:r>
              <a:rPr sz="955" b="1" spc="-3" dirty="0">
                <a:latin typeface="Century Gothic"/>
                <a:cs typeface="Century Gothic"/>
              </a:rPr>
              <a:t>Lead </a:t>
            </a:r>
            <a:r>
              <a:rPr sz="955" dirty="0">
                <a:latin typeface="Century Gothic"/>
                <a:cs typeface="Century Gothic"/>
              </a:rPr>
              <a:t>– </a:t>
            </a:r>
            <a:r>
              <a:rPr sz="955" spc="-3" dirty="0">
                <a:latin typeface="Century Gothic"/>
                <a:cs typeface="Century Gothic"/>
              </a:rPr>
              <a:t>Wayne Steffey </a:t>
            </a:r>
            <a:r>
              <a:rPr sz="955" dirty="0">
                <a:latin typeface="Century Gothic"/>
                <a:cs typeface="Century Gothic"/>
              </a:rPr>
              <a:t> </a:t>
            </a:r>
            <a:r>
              <a:rPr sz="955" b="1" spc="-3" dirty="0">
                <a:latin typeface="Century Gothic"/>
                <a:cs typeface="Century Gothic"/>
              </a:rPr>
              <a:t>Partner Lab Senior Team Lead </a:t>
            </a:r>
            <a:r>
              <a:rPr sz="955" dirty="0">
                <a:latin typeface="Century Gothic"/>
                <a:cs typeface="Century Gothic"/>
              </a:rPr>
              <a:t>– </a:t>
            </a:r>
            <a:r>
              <a:rPr sz="955" spc="-3" dirty="0">
                <a:latin typeface="Century Gothic"/>
                <a:cs typeface="Century Gothic"/>
              </a:rPr>
              <a:t>Ed Daly </a:t>
            </a:r>
            <a:r>
              <a:rPr sz="955" spc="-256" dirty="0">
                <a:latin typeface="Century Gothic"/>
                <a:cs typeface="Century Gothic"/>
              </a:rPr>
              <a:t> </a:t>
            </a:r>
            <a:r>
              <a:rPr sz="955" b="1" dirty="0">
                <a:latin typeface="Century Gothic"/>
                <a:cs typeface="Century Gothic"/>
              </a:rPr>
              <a:t>Technical</a:t>
            </a:r>
            <a:r>
              <a:rPr sz="955" b="1" spc="-3" dirty="0">
                <a:latin typeface="Century Gothic"/>
                <a:cs typeface="Century Gothic"/>
              </a:rPr>
              <a:t> Director</a:t>
            </a:r>
            <a:r>
              <a:rPr sz="955" b="1" spc="-14" dirty="0">
                <a:latin typeface="Century Gothic"/>
                <a:cs typeface="Century Gothic"/>
              </a:rPr>
              <a:t> </a:t>
            </a:r>
            <a:r>
              <a:rPr sz="955" dirty="0">
                <a:latin typeface="Century Gothic"/>
                <a:cs typeface="Century Gothic"/>
              </a:rPr>
              <a:t>–</a:t>
            </a:r>
            <a:r>
              <a:rPr sz="955" spc="-7" dirty="0">
                <a:latin typeface="Century Gothic"/>
                <a:cs typeface="Century Gothic"/>
              </a:rPr>
              <a:t> </a:t>
            </a:r>
            <a:r>
              <a:rPr sz="955" spc="-3" dirty="0">
                <a:latin typeface="Century Gothic"/>
                <a:cs typeface="Century Gothic"/>
              </a:rPr>
              <a:t>Sang-Ho</a:t>
            </a:r>
            <a:r>
              <a:rPr sz="955" spc="-7" dirty="0">
                <a:latin typeface="Century Gothic"/>
                <a:cs typeface="Century Gothic"/>
              </a:rPr>
              <a:t> </a:t>
            </a:r>
            <a:r>
              <a:rPr sz="955" spc="-3" dirty="0">
                <a:latin typeface="Century Gothic"/>
                <a:cs typeface="Century Gothic"/>
              </a:rPr>
              <a:t>Kim</a:t>
            </a:r>
            <a:endParaRPr sz="955">
              <a:latin typeface="Century Gothic"/>
              <a:cs typeface="Century Gothic"/>
            </a:endParaRPr>
          </a:p>
          <a:p>
            <a:pPr marL="866" algn="ctr">
              <a:lnSpc>
                <a:spcPts val="1142"/>
              </a:lnSpc>
            </a:pPr>
            <a:r>
              <a:rPr sz="955" b="1" dirty="0">
                <a:latin typeface="Century Gothic"/>
                <a:cs typeface="Century Gothic"/>
              </a:rPr>
              <a:t>Controls</a:t>
            </a:r>
            <a:r>
              <a:rPr sz="955" b="1" spc="-14" dirty="0">
                <a:latin typeface="Century Gothic"/>
                <a:cs typeface="Century Gothic"/>
              </a:rPr>
              <a:t> </a:t>
            </a:r>
            <a:r>
              <a:rPr sz="955" b="1" dirty="0">
                <a:latin typeface="Century Gothic"/>
                <a:cs typeface="Century Gothic"/>
              </a:rPr>
              <a:t>Integration</a:t>
            </a:r>
            <a:r>
              <a:rPr sz="955" b="1" spc="-10" dirty="0">
                <a:latin typeface="Century Gothic"/>
                <a:cs typeface="Century Gothic"/>
              </a:rPr>
              <a:t> </a:t>
            </a:r>
            <a:r>
              <a:rPr sz="955" b="1" spc="-3" dirty="0">
                <a:latin typeface="Century Gothic"/>
                <a:cs typeface="Century Gothic"/>
              </a:rPr>
              <a:t>Manager</a:t>
            </a:r>
            <a:r>
              <a:rPr sz="955" b="1" spc="-24" dirty="0">
                <a:latin typeface="Century Gothic"/>
                <a:cs typeface="Century Gothic"/>
              </a:rPr>
              <a:t> </a:t>
            </a:r>
            <a:r>
              <a:rPr sz="955" dirty="0">
                <a:latin typeface="Century Gothic"/>
                <a:cs typeface="Century Gothic"/>
              </a:rPr>
              <a:t>–</a:t>
            </a:r>
            <a:r>
              <a:rPr sz="955" spc="-10" dirty="0">
                <a:latin typeface="Century Gothic"/>
                <a:cs typeface="Century Gothic"/>
              </a:rPr>
              <a:t> </a:t>
            </a:r>
            <a:r>
              <a:rPr sz="955" dirty="0">
                <a:latin typeface="Century Gothic"/>
                <a:cs typeface="Century Gothic"/>
              </a:rPr>
              <a:t>Karen</a:t>
            </a:r>
            <a:r>
              <a:rPr sz="955" spc="-10" dirty="0">
                <a:latin typeface="Century Gothic"/>
                <a:cs typeface="Century Gothic"/>
              </a:rPr>
              <a:t> </a:t>
            </a:r>
            <a:r>
              <a:rPr sz="955" spc="-3" dirty="0">
                <a:latin typeface="Century Gothic"/>
                <a:cs typeface="Century Gothic"/>
              </a:rPr>
              <a:t>White</a:t>
            </a:r>
            <a:endParaRPr sz="955">
              <a:latin typeface="Century Gothic"/>
              <a:cs typeface="Century Gothic"/>
            </a:endParaRPr>
          </a:p>
          <a:p>
            <a:pPr algn="ctr">
              <a:lnSpc>
                <a:spcPct val="100000"/>
              </a:lnSpc>
            </a:pPr>
            <a:r>
              <a:rPr sz="955" b="1" spc="-3" dirty="0">
                <a:latin typeface="Century Gothic"/>
                <a:cs typeface="Century Gothic"/>
              </a:rPr>
              <a:t>ESH&amp;Q</a:t>
            </a:r>
            <a:r>
              <a:rPr sz="955" b="1" spc="-20" dirty="0">
                <a:latin typeface="Century Gothic"/>
                <a:cs typeface="Century Gothic"/>
              </a:rPr>
              <a:t> </a:t>
            </a:r>
            <a:r>
              <a:rPr sz="955" dirty="0">
                <a:latin typeface="Century Gothic"/>
                <a:cs typeface="Century Gothic"/>
              </a:rPr>
              <a:t>–</a:t>
            </a:r>
            <a:r>
              <a:rPr sz="955" spc="-17" dirty="0">
                <a:latin typeface="Century Gothic"/>
                <a:cs typeface="Century Gothic"/>
              </a:rPr>
              <a:t> </a:t>
            </a:r>
            <a:r>
              <a:rPr sz="955" spc="-3" dirty="0">
                <a:latin typeface="Century Gothic"/>
                <a:cs typeface="Century Gothic"/>
              </a:rPr>
              <a:t>Sam</a:t>
            </a:r>
            <a:r>
              <a:rPr sz="955" spc="-17" dirty="0">
                <a:latin typeface="Century Gothic"/>
                <a:cs typeface="Century Gothic"/>
              </a:rPr>
              <a:t> </a:t>
            </a:r>
            <a:r>
              <a:rPr sz="955" spc="-3" dirty="0">
                <a:latin typeface="Century Gothic"/>
                <a:cs typeface="Century Gothic"/>
              </a:rPr>
              <a:t>McKenzie</a:t>
            </a:r>
            <a:endParaRPr sz="955">
              <a:latin typeface="Century Gothic"/>
              <a:cs typeface="Century Gothic"/>
            </a:endParaRPr>
          </a:p>
          <a:p>
            <a:pPr marL="866" algn="ctr">
              <a:spcBef>
                <a:spcPts val="27"/>
              </a:spcBef>
            </a:pPr>
            <a:r>
              <a:rPr sz="955" b="1" spc="-3" dirty="0">
                <a:latin typeface="Century Gothic"/>
                <a:cs typeface="Century Gothic"/>
              </a:rPr>
              <a:t>Sr.</a:t>
            </a:r>
            <a:r>
              <a:rPr sz="955" b="1" spc="-10" dirty="0">
                <a:latin typeface="Century Gothic"/>
                <a:cs typeface="Century Gothic"/>
              </a:rPr>
              <a:t> </a:t>
            </a:r>
            <a:r>
              <a:rPr sz="955" b="1" dirty="0">
                <a:latin typeface="Century Gothic"/>
                <a:cs typeface="Century Gothic"/>
              </a:rPr>
              <a:t>Administrative</a:t>
            </a:r>
            <a:r>
              <a:rPr sz="955" b="1" spc="-10" dirty="0">
                <a:latin typeface="Century Gothic"/>
                <a:cs typeface="Century Gothic"/>
              </a:rPr>
              <a:t> </a:t>
            </a:r>
            <a:r>
              <a:rPr sz="955" b="1" spc="-3" dirty="0">
                <a:latin typeface="Century Gothic"/>
                <a:cs typeface="Century Gothic"/>
              </a:rPr>
              <a:t>Assistant</a:t>
            </a:r>
            <a:r>
              <a:rPr sz="955" b="1" spc="-27" dirty="0">
                <a:latin typeface="Century Gothic"/>
                <a:cs typeface="Century Gothic"/>
              </a:rPr>
              <a:t> </a:t>
            </a:r>
            <a:r>
              <a:rPr sz="955" dirty="0">
                <a:latin typeface="Century Gothic"/>
                <a:cs typeface="Century Gothic"/>
              </a:rPr>
              <a:t>–</a:t>
            </a:r>
            <a:r>
              <a:rPr sz="955" spc="-14" dirty="0">
                <a:latin typeface="Century Gothic"/>
                <a:cs typeface="Century Gothic"/>
              </a:rPr>
              <a:t> </a:t>
            </a:r>
            <a:r>
              <a:rPr sz="955" dirty="0">
                <a:latin typeface="Century Gothic"/>
                <a:cs typeface="Century Gothic"/>
              </a:rPr>
              <a:t>Angie</a:t>
            </a:r>
            <a:r>
              <a:rPr sz="955" spc="-14" dirty="0">
                <a:latin typeface="Century Gothic"/>
                <a:cs typeface="Century Gothic"/>
              </a:rPr>
              <a:t> </a:t>
            </a:r>
            <a:r>
              <a:rPr sz="955" spc="-3" dirty="0">
                <a:latin typeface="Century Gothic"/>
                <a:cs typeface="Century Gothic"/>
              </a:rPr>
              <a:t>Woody</a:t>
            </a:r>
            <a:endParaRPr sz="955">
              <a:latin typeface="Century Gothic"/>
              <a:cs typeface="Century Gothic"/>
            </a:endParaRPr>
          </a:p>
        </p:txBody>
      </p:sp>
      <p:grpSp>
        <p:nvGrpSpPr>
          <p:cNvPr id="4" name="object 4"/>
          <p:cNvGrpSpPr/>
          <p:nvPr/>
        </p:nvGrpSpPr>
        <p:grpSpPr>
          <a:xfrm>
            <a:off x="4391273" y="593878"/>
            <a:ext cx="1707140" cy="458499"/>
            <a:chOff x="5272134" y="871021"/>
            <a:chExt cx="2503805" cy="672465"/>
          </a:xfrm>
        </p:grpSpPr>
        <p:sp>
          <p:nvSpPr>
            <p:cNvPr id="5" name="object 5"/>
            <p:cNvSpPr/>
            <p:nvPr/>
          </p:nvSpPr>
          <p:spPr>
            <a:xfrm>
              <a:off x="7771162" y="1333192"/>
              <a:ext cx="0" cy="210820"/>
            </a:xfrm>
            <a:custGeom>
              <a:avLst/>
              <a:gdLst/>
              <a:ahLst/>
              <a:cxnLst/>
              <a:rect l="l" t="t" r="r" b="b"/>
              <a:pathLst>
                <a:path h="210819">
                  <a:moveTo>
                    <a:pt x="0" y="0"/>
                  </a:moveTo>
                  <a:lnTo>
                    <a:pt x="0" y="210206"/>
                  </a:lnTo>
                </a:path>
              </a:pathLst>
            </a:custGeom>
            <a:ln w="9135">
              <a:solidFill>
                <a:srgbClr val="000000"/>
              </a:solidFill>
            </a:ln>
          </p:spPr>
          <p:txBody>
            <a:bodyPr wrap="square" lIns="0" tIns="0" rIns="0" bIns="0" rtlCol="0"/>
            <a:lstStyle/>
            <a:p>
              <a:endParaRPr/>
            </a:p>
          </p:txBody>
        </p:sp>
        <p:sp>
          <p:nvSpPr>
            <p:cNvPr id="6" name="object 6"/>
            <p:cNvSpPr/>
            <p:nvPr/>
          </p:nvSpPr>
          <p:spPr>
            <a:xfrm>
              <a:off x="5272134" y="875589"/>
              <a:ext cx="327660" cy="0"/>
            </a:xfrm>
            <a:custGeom>
              <a:avLst/>
              <a:gdLst/>
              <a:ahLst/>
              <a:cxnLst/>
              <a:rect l="l" t="t" r="r" b="b"/>
              <a:pathLst>
                <a:path w="327660">
                  <a:moveTo>
                    <a:pt x="327436" y="0"/>
                  </a:moveTo>
                  <a:lnTo>
                    <a:pt x="0" y="0"/>
                  </a:lnTo>
                </a:path>
              </a:pathLst>
            </a:custGeom>
            <a:ln w="9135">
              <a:solidFill>
                <a:srgbClr val="000000"/>
              </a:solidFill>
            </a:ln>
          </p:spPr>
          <p:txBody>
            <a:bodyPr wrap="square" lIns="0" tIns="0" rIns="0" bIns="0" rtlCol="0"/>
            <a:lstStyle/>
            <a:p>
              <a:endParaRPr/>
            </a:p>
          </p:txBody>
        </p:sp>
      </p:grpSp>
      <p:grpSp>
        <p:nvGrpSpPr>
          <p:cNvPr id="7" name="object 7"/>
          <p:cNvGrpSpPr/>
          <p:nvPr/>
        </p:nvGrpSpPr>
        <p:grpSpPr>
          <a:xfrm>
            <a:off x="4868708" y="2781618"/>
            <a:ext cx="1190625" cy="505691"/>
            <a:chOff x="5972371" y="4079706"/>
            <a:chExt cx="1746250" cy="741680"/>
          </a:xfrm>
        </p:grpSpPr>
        <p:sp>
          <p:nvSpPr>
            <p:cNvPr id="8" name="object 8"/>
            <p:cNvSpPr/>
            <p:nvPr/>
          </p:nvSpPr>
          <p:spPr>
            <a:xfrm>
              <a:off x="5977133" y="4084468"/>
              <a:ext cx="1736725" cy="732155"/>
            </a:xfrm>
            <a:custGeom>
              <a:avLst/>
              <a:gdLst/>
              <a:ahLst/>
              <a:cxnLst/>
              <a:rect l="l" t="t" r="r" b="b"/>
              <a:pathLst>
                <a:path w="1736725" h="732154">
                  <a:moveTo>
                    <a:pt x="1736626" y="731679"/>
                  </a:moveTo>
                  <a:lnTo>
                    <a:pt x="1736626" y="0"/>
                  </a:lnTo>
                  <a:lnTo>
                    <a:pt x="0" y="0"/>
                  </a:lnTo>
                  <a:lnTo>
                    <a:pt x="0" y="731679"/>
                  </a:lnTo>
                  <a:lnTo>
                    <a:pt x="1736626" y="731679"/>
                  </a:lnTo>
                  <a:close/>
                </a:path>
              </a:pathLst>
            </a:custGeom>
            <a:solidFill>
              <a:srgbClr val="F9EDD9"/>
            </a:solidFill>
          </p:spPr>
          <p:txBody>
            <a:bodyPr wrap="square" lIns="0" tIns="0" rIns="0" bIns="0" rtlCol="0"/>
            <a:lstStyle/>
            <a:p>
              <a:endParaRPr/>
            </a:p>
          </p:txBody>
        </p:sp>
        <p:sp>
          <p:nvSpPr>
            <p:cNvPr id="9" name="object 9"/>
            <p:cNvSpPr/>
            <p:nvPr/>
          </p:nvSpPr>
          <p:spPr>
            <a:xfrm>
              <a:off x="5977133" y="4084468"/>
              <a:ext cx="1736725" cy="732155"/>
            </a:xfrm>
            <a:custGeom>
              <a:avLst/>
              <a:gdLst/>
              <a:ahLst/>
              <a:cxnLst/>
              <a:rect l="l" t="t" r="r" b="b"/>
              <a:pathLst>
                <a:path w="1736725" h="732154">
                  <a:moveTo>
                    <a:pt x="0" y="731679"/>
                  </a:moveTo>
                  <a:lnTo>
                    <a:pt x="0" y="0"/>
                  </a:lnTo>
                  <a:lnTo>
                    <a:pt x="1736626" y="0"/>
                  </a:lnTo>
                  <a:lnTo>
                    <a:pt x="1736626" y="731679"/>
                  </a:lnTo>
                  <a:lnTo>
                    <a:pt x="0" y="731679"/>
                  </a:lnTo>
                  <a:close/>
                </a:path>
              </a:pathLst>
            </a:custGeom>
            <a:ln w="9526">
              <a:solidFill>
                <a:srgbClr val="000000"/>
              </a:solidFill>
            </a:ln>
          </p:spPr>
          <p:txBody>
            <a:bodyPr wrap="square" lIns="0" tIns="0" rIns="0" bIns="0" rtlCol="0"/>
            <a:lstStyle/>
            <a:p>
              <a:endParaRPr/>
            </a:p>
          </p:txBody>
        </p:sp>
      </p:grpSp>
      <p:sp>
        <p:nvSpPr>
          <p:cNvPr id="10" name="object 10"/>
          <p:cNvSpPr txBox="1"/>
          <p:nvPr/>
        </p:nvSpPr>
        <p:spPr>
          <a:xfrm>
            <a:off x="5094264" y="2866061"/>
            <a:ext cx="771958" cy="302670"/>
          </a:xfrm>
          <a:prstGeom prst="rect">
            <a:avLst/>
          </a:prstGeom>
        </p:spPr>
        <p:txBody>
          <a:bodyPr vert="horz" wrap="square" lIns="0" tIns="8659" rIns="0" bIns="0" rtlCol="0">
            <a:spAutoFit/>
          </a:bodyPr>
          <a:lstStyle/>
          <a:p>
            <a:pPr marL="8659">
              <a:spcBef>
                <a:spcPts val="68"/>
              </a:spcBef>
            </a:pPr>
            <a:r>
              <a:rPr sz="955" b="1" spc="-3" dirty="0">
                <a:latin typeface="Century Gothic"/>
                <a:cs typeface="Century Gothic"/>
              </a:rPr>
              <a:t>Ring</a:t>
            </a:r>
            <a:r>
              <a:rPr sz="955" b="1" spc="-34" dirty="0">
                <a:latin typeface="Century Gothic"/>
                <a:cs typeface="Century Gothic"/>
              </a:rPr>
              <a:t> </a:t>
            </a:r>
            <a:r>
              <a:rPr sz="955" b="1" spc="-3" dirty="0">
                <a:latin typeface="Century Gothic"/>
                <a:cs typeface="Century Gothic"/>
              </a:rPr>
              <a:t>Systems</a:t>
            </a:r>
            <a:endParaRPr sz="955">
              <a:latin typeface="Century Gothic"/>
              <a:cs typeface="Century Gothic"/>
            </a:endParaRPr>
          </a:p>
          <a:p>
            <a:pPr marL="58447">
              <a:spcBef>
                <a:spcPts val="24"/>
              </a:spcBef>
            </a:pPr>
            <a:r>
              <a:rPr sz="955" dirty="0">
                <a:latin typeface="Century Gothic"/>
                <a:cs typeface="Century Gothic"/>
              </a:rPr>
              <a:t>Nick</a:t>
            </a:r>
            <a:r>
              <a:rPr sz="955" spc="-34" dirty="0">
                <a:latin typeface="Century Gothic"/>
                <a:cs typeface="Century Gothic"/>
              </a:rPr>
              <a:t> </a:t>
            </a:r>
            <a:r>
              <a:rPr sz="955" spc="-3" dirty="0">
                <a:latin typeface="Century Gothic"/>
                <a:cs typeface="Century Gothic"/>
              </a:rPr>
              <a:t>Evans</a:t>
            </a:r>
            <a:endParaRPr sz="955">
              <a:latin typeface="Century Gothic"/>
              <a:cs typeface="Century Gothic"/>
            </a:endParaRPr>
          </a:p>
        </p:txBody>
      </p:sp>
      <p:grpSp>
        <p:nvGrpSpPr>
          <p:cNvPr id="11" name="object 11"/>
          <p:cNvGrpSpPr/>
          <p:nvPr/>
        </p:nvGrpSpPr>
        <p:grpSpPr>
          <a:xfrm>
            <a:off x="5460739" y="2703893"/>
            <a:ext cx="1861272" cy="583189"/>
            <a:chOff x="6840684" y="3965710"/>
            <a:chExt cx="2729865" cy="855344"/>
          </a:xfrm>
        </p:grpSpPr>
        <p:sp>
          <p:nvSpPr>
            <p:cNvPr id="12" name="object 12"/>
            <p:cNvSpPr/>
            <p:nvPr/>
          </p:nvSpPr>
          <p:spPr>
            <a:xfrm>
              <a:off x="6845447" y="3970472"/>
              <a:ext cx="925830" cy="114300"/>
            </a:xfrm>
            <a:custGeom>
              <a:avLst/>
              <a:gdLst/>
              <a:ahLst/>
              <a:cxnLst/>
              <a:rect l="l" t="t" r="r" b="b"/>
              <a:pathLst>
                <a:path w="925829" h="114300">
                  <a:moveTo>
                    <a:pt x="925715" y="0"/>
                  </a:moveTo>
                  <a:lnTo>
                    <a:pt x="0" y="0"/>
                  </a:lnTo>
                  <a:lnTo>
                    <a:pt x="0" y="113996"/>
                  </a:lnTo>
                </a:path>
              </a:pathLst>
            </a:custGeom>
            <a:ln w="9135">
              <a:solidFill>
                <a:srgbClr val="000000"/>
              </a:solidFill>
            </a:ln>
          </p:spPr>
          <p:txBody>
            <a:bodyPr wrap="square" lIns="0" tIns="0" rIns="0" bIns="0" rtlCol="0"/>
            <a:lstStyle/>
            <a:p>
              <a:endParaRPr/>
            </a:p>
          </p:txBody>
        </p:sp>
        <p:sp>
          <p:nvSpPr>
            <p:cNvPr id="13" name="object 13"/>
            <p:cNvSpPr/>
            <p:nvPr/>
          </p:nvSpPr>
          <p:spPr>
            <a:xfrm>
              <a:off x="7828565" y="4084469"/>
              <a:ext cx="1736725" cy="732155"/>
            </a:xfrm>
            <a:custGeom>
              <a:avLst/>
              <a:gdLst/>
              <a:ahLst/>
              <a:cxnLst/>
              <a:rect l="l" t="t" r="r" b="b"/>
              <a:pathLst>
                <a:path w="1736725" h="732154">
                  <a:moveTo>
                    <a:pt x="1736626" y="731679"/>
                  </a:moveTo>
                  <a:lnTo>
                    <a:pt x="1736626" y="0"/>
                  </a:lnTo>
                  <a:lnTo>
                    <a:pt x="0" y="0"/>
                  </a:lnTo>
                  <a:lnTo>
                    <a:pt x="0" y="731679"/>
                  </a:lnTo>
                  <a:lnTo>
                    <a:pt x="1736626" y="731679"/>
                  </a:lnTo>
                  <a:close/>
                </a:path>
              </a:pathLst>
            </a:custGeom>
            <a:solidFill>
              <a:srgbClr val="F9EDD9"/>
            </a:solidFill>
          </p:spPr>
          <p:txBody>
            <a:bodyPr wrap="square" lIns="0" tIns="0" rIns="0" bIns="0" rtlCol="0"/>
            <a:lstStyle/>
            <a:p>
              <a:endParaRPr/>
            </a:p>
          </p:txBody>
        </p:sp>
        <p:sp>
          <p:nvSpPr>
            <p:cNvPr id="14" name="object 14"/>
            <p:cNvSpPr/>
            <p:nvPr/>
          </p:nvSpPr>
          <p:spPr>
            <a:xfrm>
              <a:off x="7828565" y="4084469"/>
              <a:ext cx="1736725" cy="732155"/>
            </a:xfrm>
            <a:custGeom>
              <a:avLst/>
              <a:gdLst/>
              <a:ahLst/>
              <a:cxnLst/>
              <a:rect l="l" t="t" r="r" b="b"/>
              <a:pathLst>
                <a:path w="1736725" h="732154">
                  <a:moveTo>
                    <a:pt x="0" y="731679"/>
                  </a:moveTo>
                  <a:lnTo>
                    <a:pt x="0" y="0"/>
                  </a:lnTo>
                  <a:lnTo>
                    <a:pt x="1736626" y="0"/>
                  </a:lnTo>
                  <a:lnTo>
                    <a:pt x="1736626" y="731679"/>
                  </a:lnTo>
                  <a:lnTo>
                    <a:pt x="0" y="731679"/>
                  </a:lnTo>
                  <a:close/>
                </a:path>
              </a:pathLst>
            </a:custGeom>
            <a:ln w="9526">
              <a:solidFill>
                <a:srgbClr val="000000"/>
              </a:solidFill>
            </a:ln>
          </p:spPr>
          <p:txBody>
            <a:bodyPr wrap="square" lIns="0" tIns="0" rIns="0" bIns="0" rtlCol="0"/>
            <a:lstStyle/>
            <a:p>
              <a:endParaRPr/>
            </a:p>
          </p:txBody>
        </p:sp>
      </p:grpSp>
      <p:sp>
        <p:nvSpPr>
          <p:cNvPr id="15" name="object 15"/>
          <p:cNvSpPr txBox="1"/>
          <p:nvPr/>
        </p:nvSpPr>
        <p:spPr>
          <a:xfrm>
            <a:off x="6213313" y="2868265"/>
            <a:ext cx="1060739" cy="302670"/>
          </a:xfrm>
          <a:prstGeom prst="rect">
            <a:avLst/>
          </a:prstGeom>
        </p:spPr>
        <p:txBody>
          <a:bodyPr vert="horz" wrap="square" lIns="0" tIns="8659" rIns="0" bIns="0" rtlCol="0">
            <a:spAutoFit/>
          </a:bodyPr>
          <a:lstStyle/>
          <a:p>
            <a:pPr algn="ctr">
              <a:spcBef>
                <a:spcPts val="68"/>
              </a:spcBef>
            </a:pPr>
            <a:r>
              <a:rPr sz="955" b="1" spc="-3" dirty="0">
                <a:latin typeface="Century Gothic"/>
                <a:cs typeface="Century Gothic"/>
              </a:rPr>
              <a:t>First</a:t>
            </a:r>
            <a:r>
              <a:rPr sz="955" b="1" spc="-17" dirty="0">
                <a:latin typeface="Century Gothic"/>
                <a:cs typeface="Century Gothic"/>
              </a:rPr>
              <a:t> </a:t>
            </a:r>
            <a:r>
              <a:rPr sz="955" b="1" spc="-3" dirty="0">
                <a:latin typeface="Century Gothic"/>
                <a:cs typeface="Century Gothic"/>
              </a:rPr>
              <a:t>Target</a:t>
            </a:r>
            <a:r>
              <a:rPr sz="955" b="1" spc="-20" dirty="0">
                <a:latin typeface="Century Gothic"/>
                <a:cs typeface="Century Gothic"/>
              </a:rPr>
              <a:t> </a:t>
            </a:r>
            <a:r>
              <a:rPr sz="955" b="1" dirty="0">
                <a:latin typeface="Century Gothic"/>
                <a:cs typeface="Century Gothic"/>
              </a:rPr>
              <a:t>Station</a:t>
            </a:r>
            <a:endParaRPr sz="955">
              <a:latin typeface="Century Gothic"/>
              <a:cs typeface="Century Gothic"/>
            </a:endParaRPr>
          </a:p>
          <a:p>
            <a:pPr marR="28574" algn="ctr"/>
            <a:r>
              <a:rPr sz="955" spc="-3" dirty="0">
                <a:latin typeface="Century Gothic"/>
                <a:cs typeface="Century Gothic"/>
              </a:rPr>
              <a:t>Bernie</a:t>
            </a:r>
            <a:r>
              <a:rPr sz="955" spc="-31" dirty="0">
                <a:latin typeface="Century Gothic"/>
                <a:cs typeface="Century Gothic"/>
              </a:rPr>
              <a:t> </a:t>
            </a:r>
            <a:r>
              <a:rPr sz="955" spc="-3" dirty="0">
                <a:latin typeface="Century Gothic"/>
                <a:cs typeface="Century Gothic"/>
              </a:rPr>
              <a:t>Riemer</a:t>
            </a:r>
            <a:endParaRPr sz="955">
              <a:latin typeface="Century Gothic"/>
              <a:cs typeface="Century Gothic"/>
            </a:endParaRPr>
          </a:p>
        </p:txBody>
      </p:sp>
      <p:grpSp>
        <p:nvGrpSpPr>
          <p:cNvPr id="16" name="object 16"/>
          <p:cNvGrpSpPr/>
          <p:nvPr/>
        </p:nvGrpSpPr>
        <p:grpSpPr>
          <a:xfrm>
            <a:off x="3606368" y="2703893"/>
            <a:ext cx="3123334" cy="583189"/>
            <a:chOff x="4120939" y="3965710"/>
            <a:chExt cx="4580890" cy="855344"/>
          </a:xfrm>
        </p:grpSpPr>
        <p:sp>
          <p:nvSpPr>
            <p:cNvPr id="17" name="object 17"/>
            <p:cNvSpPr/>
            <p:nvPr/>
          </p:nvSpPr>
          <p:spPr>
            <a:xfrm>
              <a:off x="7771162" y="3970472"/>
              <a:ext cx="925830" cy="114300"/>
            </a:xfrm>
            <a:custGeom>
              <a:avLst/>
              <a:gdLst/>
              <a:ahLst/>
              <a:cxnLst/>
              <a:rect l="l" t="t" r="r" b="b"/>
              <a:pathLst>
                <a:path w="925829" h="114300">
                  <a:moveTo>
                    <a:pt x="0" y="0"/>
                  </a:moveTo>
                  <a:lnTo>
                    <a:pt x="925715" y="0"/>
                  </a:lnTo>
                  <a:lnTo>
                    <a:pt x="925715" y="113996"/>
                  </a:lnTo>
                </a:path>
              </a:pathLst>
            </a:custGeom>
            <a:ln w="9135">
              <a:solidFill>
                <a:srgbClr val="000000"/>
              </a:solidFill>
            </a:ln>
          </p:spPr>
          <p:txBody>
            <a:bodyPr wrap="square" lIns="0" tIns="0" rIns="0" bIns="0" rtlCol="0"/>
            <a:lstStyle/>
            <a:p>
              <a:endParaRPr/>
            </a:p>
          </p:txBody>
        </p:sp>
        <p:sp>
          <p:nvSpPr>
            <p:cNvPr id="18" name="object 18"/>
            <p:cNvSpPr/>
            <p:nvPr/>
          </p:nvSpPr>
          <p:spPr>
            <a:xfrm>
              <a:off x="4125701" y="4084469"/>
              <a:ext cx="1736725" cy="732155"/>
            </a:xfrm>
            <a:custGeom>
              <a:avLst/>
              <a:gdLst/>
              <a:ahLst/>
              <a:cxnLst/>
              <a:rect l="l" t="t" r="r" b="b"/>
              <a:pathLst>
                <a:path w="1736725" h="732154">
                  <a:moveTo>
                    <a:pt x="1736626" y="731679"/>
                  </a:moveTo>
                  <a:lnTo>
                    <a:pt x="1736626" y="0"/>
                  </a:lnTo>
                  <a:lnTo>
                    <a:pt x="0" y="0"/>
                  </a:lnTo>
                  <a:lnTo>
                    <a:pt x="0" y="731679"/>
                  </a:lnTo>
                  <a:lnTo>
                    <a:pt x="1736626" y="731679"/>
                  </a:lnTo>
                  <a:close/>
                </a:path>
              </a:pathLst>
            </a:custGeom>
            <a:solidFill>
              <a:srgbClr val="F9EDD9"/>
            </a:solidFill>
          </p:spPr>
          <p:txBody>
            <a:bodyPr wrap="square" lIns="0" tIns="0" rIns="0" bIns="0" rtlCol="0"/>
            <a:lstStyle/>
            <a:p>
              <a:endParaRPr/>
            </a:p>
          </p:txBody>
        </p:sp>
        <p:sp>
          <p:nvSpPr>
            <p:cNvPr id="19" name="object 19"/>
            <p:cNvSpPr/>
            <p:nvPr/>
          </p:nvSpPr>
          <p:spPr>
            <a:xfrm>
              <a:off x="4125701" y="4084469"/>
              <a:ext cx="1736725" cy="732155"/>
            </a:xfrm>
            <a:custGeom>
              <a:avLst/>
              <a:gdLst/>
              <a:ahLst/>
              <a:cxnLst/>
              <a:rect l="l" t="t" r="r" b="b"/>
              <a:pathLst>
                <a:path w="1736725" h="732154">
                  <a:moveTo>
                    <a:pt x="0" y="731679"/>
                  </a:moveTo>
                  <a:lnTo>
                    <a:pt x="0" y="0"/>
                  </a:lnTo>
                  <a:lnTo>
                    <a:pt x="1736626" y="0"/>
                  </a:lnTo>
                  <a:lnTo>
                    <a:pt x="1736626" y="731679"/>
                  </a:lnTo>
                  <a:lnTo>
                    <a:pt x="0" y="731679"/>
                  </a:lnTo>
                  <a:close/>
                </a:path>
              </a:pathLst>
            </a:custGeom>
            <a:ln w="9526">
              <a:solidFill>
                <a:srgbClr val="000000"/>
              </a:solidFill>
            </a:ln>
          </p:spPr>
          <p:txBody>
            <a:bodyPr wrap="square" lIns="0" tIns="0" rIns="0" bIns="0" rtlCol="0"/>
            <a:lstStyle/>
            <a:p>
              <a:endParaRPr/>
            </a:p>
          </p:txBody>
        </p:sp>
      </p:grpSp>
      <p:sp>
        <p:nvSpPr>
          <p:cNvPr id="20" name="object 20"/>
          <p:cNvSpPr txBox="1"/>
          <p:nvPr/>
        </p:nvSpPr>
        <p:spPr>
          <a:xfrm>
            <a:off x="3878228" y="2866061"/>
            <a:ext cx="648132" cy="302670"/>
          </a:xfrm>
          <a:prstGeom prst="rect">
            <a:avLst/>
          </a:prstGeom>
        </p:spPr>
        <p:txBody>
          <a:bodyPr vert="horz" wrap="square" lIns="0" tIns="8659" rIns="0" bIns="0" rtlCol="0">
            <a:spAutoFit/>
          </a:bodyPr>
          <a:lstStyle/>
          <a:p>
            <a:pPr marL="8659">
              <a:spcBef>
                <a:spcPts val="68"/>
              </a:spcBef>
            </a:pPr>
            <a:r>
              <a:rPr sz="955" b="1" spc="-3" dirty="0">
                <a:latin typeface="Century Gothic"/>
                <a:cs typeface="Century Gothic"/>
              </a:rPr>
              <a:t>R</a:t>
            </a:r>
            <a:r>
              <a:rPr sz="955" b="1" dirty="0">
                <a:latin typeface="Century Gothic"/>
                <a:cs typeface="Century Gothic"/>
              </a:rPr>
              <a:t>F </a:t>
            </a:r>
            <a:r>
              <a:rPr sz="955" b="1" spc="-3" dirty="0">
                <a:latin typeface="Century Gothic"/>
                <a:cs typeface="Century Gothic"/>
              </a:rPr>
              <a:t>Systems</a:t>
            </a:r>
            <a:endParaRPr sz="955">
              <a:latin typeface="Century Gothic"/>
              <a:cs typeface="Century Gothic"/>
            </a:endParaRPr>
          </a:p>
          <a:p>
            <a:pPr marL="21647">
              <a:spcBef>
                <a:spcPts val="24"/>
              </a:spcBef>
            </a:pPr>
            <a:r>
              <a:rPr sz="955" spc="-3" dirty="0">
                <a:latin typeface="Century Gothic"/>
                <a:cs typeface="Century Gothic"/>
              </a:rPr>
              <a:t>Joh</a:t>
            </a:r>
            <a:r>
              <a:rPr sz="955" dirty="0">
                <a:latin typeface="Century Gothic"/>
                <a:cs typeface="Century Gothic"/>
              </a:rPr>
              <a:t>n </a:t>
            </a:r>
            <a:r>
              <a:rPr sz="955" spc="-3" dirty="0">
                <a:latin typeface="Century Gothic"/>
                <a:cs typeface="Century Gothic"/>
              </a:rPr>
              <a:t>Moss</a:t>
            </a:r>
            <a:endParaRPr sz="955">
              <a:latin typeface="Century Gothic"/>
              <a:cs typeface="Century Gothic"/>
            </a:endParaRPr>
          </a:p>
        </p:txBody>
      </p:sp>
      <p:grpSp>
        <p:nvGrpSpPr>
          <p:cNvPr id="21" name="object 21"/>
          <p:cNvGrpSpPr/>
          <p:nvPr/>
        </p:nvGrpSpPr>
        <p:grpSpPr>
          <a:xfrm>
            <a:off x="4198399" y="2703893"/>
            <a:ext cx="4385830" cy="583189"/>
            <a:chOff x="4989252" y="3965710"/>
            <a:chExt cx="6432550" cy="855344"/>
          </a:xfrm>
        </p:grpSpPr>
        <p:sp>
          <p:nvSpPr>
            <p:cNvPr id="22" name="object 22"/>
            <p:cNvSpPr/>
            <p:nvPr/>
          </p:nvSpPr>
          <p:spPr>
            <a:xfrm>
              <a:off x="4994015" y="3970472"/>
              <a:ext cx="2777490" cy="114300"/>
            </a:xfrm>
            <a:custGeom>
              <a:avLst/>
              <a:gdLst/>
              <a:ahLst/>
              <a:cxnLst/>
              <a:rect l="l" t="t" r="r" b="b"/>
              <a:pathLst>
                <a:path w="2777490" h="114300">
                  <a:moveTo>
                    <a:pt x="2777147" y="0"/>
                  </a:moveTo>
                  <a:lnTo>
                    <a:pt x="0" y="0"/>
                  </a:lnTo>
                  <a:lnTo>
                    <a:pt x="0" y="113996"/>
                  </a:lnTo>
                </a:path>
              </a:pathLst>
            </a:custGeom>
            <a:ln w="9135">
              <a:solidFill>
                <a:srgbClr val="000000"/>
              </a:solidFill>
            </a:ln>
          </p:spPr>
          <p:txBody>
            <a:bodyPr wrap="square" lIns="0" tIns="0" rIns="0" bIns="0" rtlCol="0"/>
            <a:lstStyle/>
            <a:p>
              <a:endParaRPr/>
            </a:p>
          </p:txBody>
        </p:sp>
        <p:sp>
          <p:nvSpPr>
            <p:cNvPr id="23" name="object 23"/>
            <p:cNvSpPr/>
            <p:nvPr/>
          </p:nvSpPr>
          <p:spPr>
            <a:xfrm>
              <a:off x="9679189" y="4084469"/>
              <a:ext cx="1737995" cy="732155"/>
            </a:xfrm>
            <a:custGeom>
              <a:avLst/>
              <a:gdLst/>
              <a:ahLst/>
              <a:cxnLst/>
              <a:rect l="l" t="t" r="r" b="b"/>
              <a:pathLst>
                <a:path w="1737995" h="732154">
                  <a:moveTo>
                    <a:pt x="1737435" y="731679"/>
                  </a:moveTo>
                  <a:lnTo>
                    <a:pt x="1737435" y="0"/>
                  </a:lnTo>
                  <a:lnTo>
                    <a:pt x="0" y="0"/>
                  </a:lnTo>
                  <a:lnTo>
                    <a:pt x="0" y="731679"/>
                  </a:lnTo>
                  <a:lnTo>
                    <a:pt x="1737435" y="731679"/>
                  </a:lnTo>
                  <a:close/>
                </a:path>
              </a:pathLst>
            </a:custGeom>
            <a:solidFill>
              <a:srgbClr val="F9EDD9"/>
            </a:solidFill>
          </p:spPr>
          <p:txBody>
            <a:bodyPr wrap="square" lIns="0" tIns="0" rIns="0" bIns="0" rtlCol="0"/>
            <a:lstStyle/>
            <a:p>
              <a:endParaRPr/>
            </a:p>
          </p:txBody>
        </p:sp>
        <p:sp>
          <p:nvSpPr>
            <p:cNvPr id="24" name="object 24"/>
            <p:cNvSpPr/>
            <p:nvPr/>
          </p:nvSpPr>
          <p:spPr>
            <a:xfrm>
              <a:off x="9679189" y="4084469"/>
              <a:ext cx="1737995" cy="732155"/>
            </a:xfrm>
            <a:custGeom>
              <a:avLst/>
              <a:gdLst/>
              <a:ahLst/>
              <a:cxnLst/>
              <a:rect l="l" t="t" r="r" b="b"/>
              <a:pathLst>
                <a:path w="1737995" h="732154">
                  <a:moveTo>
                    <a:pt x="0" y="731679"/>
                  </a:moveTo>
                  <a:lnTo>
                    <a:pt x="0" y="0"/>
                  </a:lnTo>
                  <a:lnTo>
                    <a:pt x="1737435" y="0"/>
                  </a:lnTo>
                  <a:lnTo>
                    <a:pt x="1737435" y="731679"/>
                  </a:lnTo>
                  <a:lnTo>
                    <a:pt x="0" y="731679"/>
                  </a:lnTo>
                  <a:close/>
                </a:path>
              </a:pathLst>
            </a:custGeom>
            <a:ln w="9526">
              <a:solidFill>
                <a:srgbClr val="000000"/>
              </a:solidFill>
            </a:ln>
          </p:spPr>
          <p:txBody>
            <a:bodyPr wrap="square" lIns="0" tIns="0" rIns="0" bIns="0" rtlCol="0"/>
            <a:lstStyle/>
            <a:p>
              <a:endParaRPr/>
            </a:p>
          </p:txBody>
        </p:sp>
      </p:grpSp>
      <p:sp>
        <p:nvSpPr>
          <p:cNvPr id="25" name="object 25"/>
          <p:cNvSpPr txBox="1"/>
          <p:nvPr/>
        </p:nvSpPr>
        <p:spPr>
          <a:xfrm>
            <a:off x="7585871" y="2795499"/>
            <a:ext cx="805728" cy="449633"/>
          </a:xfrm>
          <a:prstGeom prst="rect">
            <a:avLst/>
          </a:prstGeom>
        </p:spPr>
        <p:txBody>
          <a:bodyPr vert="horz" wrap="square" lIns="0" tIns="8659" rIns="0" bIns="0" rtlCol="0">
            <a:spAutoFit/>
          </a:bodyPr>
          <a:lstStyle/>
          <a:p>
            <a:pPr marL="8659" marR="3464" algn="ctr">
              <a:spcBef>
                <a:spcPts val="68"/>
              </a:spcBef>
            </a:pPr>
            <a:r>
              <a:rPr sz="955" b="1" dirty="0">
                <a:latin typeface="Century Gothic"/>
                <a:cs typeface="Century Gothic"/>
              </a:rPr>
              <a:t>Conventional  </a:t>
            </a:r>
            <a:r>
              <a:rPr sz="955" b="1" spc="-3" dirty="0">
                <a:latin typeface="Century Gothic"/>
                <a:cs typeface="Century Gothic"/>
              </a:rPr>
              <a:t>Facilities </a:t>
            </a:r>
            <a:r>
              <a:rPr sz="955" b="1" dirty="0">
                <a:latin typeface="Century Gothic"/>
                <a:cs typeface="Century Gothic"/>
              </a:rPr>
              <a:t> </a:t>
            </a:r>
            <a:r>
              <a:rPr sz="955" spc="-3" dirty="0">
                <a:latin typeface="Century Gothic"/>
                <a:cs typeface="Century Gothic"/>
              </a:rPr>
              <a:t>Mark</a:t>
            </a:r>
            <a:r>
              <a:rPr sz="955" spc="-48" dirty="0">
                <a:latin typeface="Century Gothic"/>
                <a:cs typeface="Century Gothic"/>
              </a:rPr>
              <a:t> </a:t>
            </a:r>
            <a:r>
              <a:rPr sz="955" spc="-3" dirty="0">
                <a:latin typeface="Century Gothic"/>
                <a:cs typeface="Century Gothic"/>
              </a:rPr>
              <a:t>Connell</a:t>
            </a:r>
            <a:endParaRPr sz="955">
              <a:latin typeface="Century Gothic"/>
              <a:cs typeface="Century Gothic"/>
            </a:endParaRPr>
          </a:p>
        </p:txBody>
      </p:sp>
      <p:grpSp>
        <p:nvGrpSpPr>
          <p:cNvPr id="26" name="object 26"/>
          <p:cNvGrpSpPr/>
          <p:nvPr/>
        </p:nvGrpSpPr>
        <p:grpSpPr>
          <a:xfrm>
            <a:off x="2344028" y="2703893"/>
            <a:ext cx="5647892" cy="583189"/>
            <a:chOff x="2269507" y="3965710"/>
            <a:chExt cx="8283575" cy="855344"/>
          </a:xfrm>
        </p:grpSpPr>
        <p:sp>
          <p:nvSpPr>
            <p:cNvPr id="27" name="object 27"/>
            <p:cNvSpPr/>
            <p:nvPr/>
          </p:nvSpPr>
          <p:spPr>
            <a:xfrm>
              <a:off x="7771162" y="3970472"/>
              <a:ext cx="2777490" cy="114300"/>
            </a:xfrm>
            <a:custGeom>
              <a:avLst/>
              <a:gdLst/>
              <a:ahLst/>
              <a:cxnLst/>
              <a:rect l="l" t="t" r="r" b="b"/>
              <a:pathLst>
                <a:path w="2777490" h="114300">
                  <a:moveTo>
                    <a:pt x="0" y="0"/>
                  </a:moveTo>
                  <a:lnTo>
                    <a:pt x="2777147" y="0"/>
                  </a:lnTo>
                  <a:lnTo>
                    <a:pt x="2777147" y="113996"/>
                  </a:lnTo>
                </a:path>
              </a:pathLst>
            </a:custGeom>
            <a:ln w="9135">
              <a:solidFill>
                <a:srgbClr val="000000"/>
              </a:solidFill>
            </a:ln>
          </p:spPr>
          <p:txBody>
            <a:bodyPr wrap="square" lIns="0" tIns="0" rIns="0" bIns="0" rtlCol="0"/>
            <a:lstStyle/>
            <a:p>
              <a:endParaRPr/>
            </a:p>
          </p:txBody>
        </p:sp>
        <p:sp>
          <p:nvSpPr>
            <p:cNvPr id="28" name="object 28"/>
            <p:cNvSpPr/>
            <p:nvPr/>
          </p:nvSpPr>
          <p:spPr>
            <a:xfrm>
              <a:off x="2274269" y="4084469"/>
              <a:ext cx="1737995" cy="732155"/>
            </a:xfrm>
            <a:custGeom>
              <a:avLst/>
              <a:gdLst/>
              <a:ahLst/>
              <a:cxnLst/>
              <a:rect l="l" t="t" r="r" b="b"/>
              <a:pathLst>
                <a:path w="1737995" h="732154">
                  <a:moveTo>
                    <a:pt x="1737435" y="731679"/>
                  </a:moveTo>
                  <a:lnTo>
                    <a:pt x="1737435" y="0"/>
                  </a:lnTo>
                  <a:lnTo>
                    <a:pt x="0" y="0"/>
                  </a:lnTo>
                  <a:lnTo>
                    <a:pt x="0" y="731679"/>
                  </a:lnTo>
                  <a:lnTo>
                    <a:pt x="1737435" y="731679"/>
                  </a:lnTo>
                  <a:close/>
                </a:path>
              </a:pathLst>
            </a:custGeom>
            <a:solidFill>
              <a:srgbClr val="F9EDD9"/>
            </a:solidFill>
          </p:spPr>
          <p:txBody>
            <a:bodyPr wrap="square" lIns="0" tIns="0" rIns="0" bIns="0" rtlCol="0"/>
            <a:lstStyle/>
            <a:p>
              <a:endParaRPr/>
            </a:p>
          </p:txBody>
        </p:sp>
        <p:sp>
          <p:nvSpPr>
            <p:cNvPr id="29" name="object 29"/>
            <p:cNvSpPr/>
            <p:nvPr/>
          </p:nvSpPr>
          <p:spPr>
            <a:xfrm>
              <a:off x="2274269" y="4084469"/>
              <a:ext cx="1737995" cy="732155"/>
            </a:xfrm>
            <a:custGeom>
              <a:avLst/>
              <a:gdLst/>
              <a:ahLst/>
              <a:cxnLst/>
              <a:rect l="l" t="t" r="r" b="b"/>
              <a:pathLst>
                <a:path w="1737995" h="732154">
                  <a:moveTo>
                    <a:pt x="0" y="731679"/>
                  </a:moveTo>
                  <a:lnTo>
                    <a:pt x="0" y="0"/>
                  </a:lnTo>
                  <a:lnTo>
                    <a:pt x="1737435" y="0"/>
                  </a:lnTo>
                  <a:lnTo>
                    <a:pt x="1737435" y="731679"/>
                  </a:lnTo>
                  <a:lnTo>
                    <a:pt x="0" y="731679"/>
                  </a:lnTo>
                  <a:close/>
                </a:path>
              </a:pathLst>
            </a:custGeom>
            <a:ln w="9526">
              <a:solidFill>
                <a:srgbClr val="000000"/>
              </a:solidFill>
            </a:ln>
          </p:spPr>
          <p:txBody>
            <a:bodyPr wrap="square" lIns="0" tIns="0" rIns="0" bIns="0" rtlCol="0"/>
            <a:lstStyle/>
            <a:p>
              <a:endParaRPr/>
            </a:p>
          </p:txBody>
        </p:sp>
      </p:grpSp>
      <p:sp>
        <p:nvSpPr>
          <p:cNvPr id="30" name="object 30"/>
          <p:cNvSpPr txBox="1"/>
          <p:nvPr/>
        </p:nvSpPr>
        <p:spPr>
          <a:xfrm>
            <a:off x="2575097" y="2866061"/>
            <a:ext cx="730394" cy="302670"/>
          </a:xfrm>
          <a:prstGeom prst="rect">
            <a:avLst/>
          </a:prstGeom>
        </p:spPr>
        <p:txBody>
          <a:bodyPr vert="horz" wrap="square" lIns="0" tIns="8659" rIns="0" bIns="0" rtlCol="0">
            <a:spAutoFit/>
          </a:bodyPr>
          <a:lstStyle/>
          <a:p>
            <a:pPr marL="8659">
              <a:spcBef>
                <a:spcPts val="68"/>
              </a:spcBef>
            </a:pPr>
            <a:r>
              <a:rPr sz="955" b="1" dirty="0">
                <a:latin typeface="Century Gothic"/>
                <a:cs typeface="Century Gothic"/>
              </a:rPr>
              <a:t>SCL</a:t>
            </a:r>
            <a:r>
              <a:rPr sz="955" b="1" spc="-3" dirty="0">
                <a:latin typeface="Century Gothic"/>
                <a:cs typeface="Century Gothic"/>
              </a:rPr>
              <a:t> </a:t>
            </a:r>
            <a:r>
              <a:rPr sz="955" b="1" dirty="0">
                <a:latin typeface="Century Gothic"/>
                <a:cs typeface="Century Gothic"/>
              </a:rPr>
              <a:t>Systems</a:t>
            </a:r>
            <a:endParaRPr sz="955">
              <a:latin typeface="Century Gothic"/>
              <a:cs typeface="Century Gothic"/>
            </a:endParaRPr>
          </a:p>
          <a:p>
            <a:pPr marL="14720">
              <a:spcBef>
                <a:spcPts val="24"/>
              </a:spcBef>
            </a:pPr>
            <a:r>
              <a:rPr sz="955" spc="-3" dirty="0">
                <a:latin typeface="Century Gothic"/>
                <a:cs typeface="Century Gothic"/>
              </a:rPr>
              <a:t>Mat</a:t>
            </a:r>
            <a:r>
              <a:rPr sz="955" dirty="0">
                <a:latin typeface="Century Gothic"/>
                <a:cs typeface="Century Gothic"/>
              </a:rPr>
              <a:t>t </a:t>
            </a:r>
            <a:r>
              <a:rPr sz="955" spc="-3" dirty="0">
                <a:latin typeface="Century Gothic"/>
                <a:cs typeface="Century Gothic"/>
              </a:rPr>
              <a:t>Howell</a:t>
            </a:r>
            <a:endParaRPr sz="955">
              <a:latin typeface="Century Gothic"/>
              <a:cs typeface="Century Gothic"/>
            </a:endParaRPr>
          </a:p>
        </p:txBody>
      </p:sp>
      <p:grpSp>
        <p:nvGrpSpPr>
          <p:cNvPr id="31" name="object 31"/>
          <p:cNvGrpSpPr/>
          <p:nvPr/>
        </p:nvGrpSpPr>
        <p:grpSpPr>
          <a:xfrm>
            <a:off x="2936059" y="2703893"/>
            <a:ext cx="6909955" cy="583189"/>
            <a:chOff x="3137820" y="3965710"/>
            <a:chExt cx="10134600" cy="855344"/>
          </a:xfrm>
        </p:grpSpPr>
        <p:sp>
          <p:nvSpPr>
            <p:cNvPr id="32" name="object 32"/>
            <p:cNvSpPr/>
            <p:nvPr/>
          </p:nvSpPr>
          <p:spPr>
            <a:xfrm>
              <a:off x="3142583" y="3970472"/>
              <a:ext cx="4629150" cy="114300"/>
            </a:xfrm>
            <a:custGeom>
              <a:avLst/>
              <a:gdLst/>
              <a:ahLst/>
              <a:cxnLst/>
              <a:rect l="l" t="t" r="r" b="b"/>
              <a:pathLst>
                <a:path w="4629150" h="114300">
                  <a:moveTo>
                    <a:pt x="4628579" y="0"/>
                  </a:moveTo>
                  <a:lnTo>
                    <a:pt x="0" y="0"/>
                  </a:lnTo>
                  <a:lnTo>
                    <a:pt x="0" y="113996"/>
                  </a:lnTo>
                </a:path>
              </a:pathLst>
            </a:custGeom>
            <a:ln w="9135">
              <a:solidFill>
                <a:srgbClr val="000000"/>
              </a:solidFill>
            </a:ln>
          </p:spPr>
          <p:txBody>
            <a:bodyPr wrap="square" lIns="0" tIns="0" rIns="0" bIns="0" rtlCol="0"/>
            <a:lstStyle/>
            <a:p>
              <a:endParaRPr/>
            </a:p>
          </p:txBody>
        </p:sp>
        <p:sp>
          <p:nvSpPr>
            <p:cNvPr id="33" name="object 33"/>
            <p:cNvSpPr/>
            <p:nvPr/>
          </p:nvSpPr>
          <p:spPr>
            <a:xfrm>
              <a:off x="11530620" y="4084469"/>
              <a:ext cx="1736725" cy="732155"/>
            </a:xfrm>
            <a:custGeom>
              <a:avLst/>
              <a:gdLst/>
              <a:ahLst/>
              <a:cxnLst/>
              <a:rect l="l" t="t" r="r" b="b"/>
              <a:pathLst>
                <a:path w="1736725" h="732154">
                  <a:moveTo>
                    <a:pt x="1736626" y="731679"/>
                  </a:moveTo>
                  <a:lnTo>
                    <a:pt x="1736626" y="0"/>
                  </a:lnTo>
                  <a:lnTo>
                    <a:pt x="0" y="0"/>
                  </a:lnTo>
                  <a:lnTo>
                    <a:pt x="0" y="731679"/>
                  </a:lnTo>
                  <a:lnTo>
                    <a:pt x="1736626" y="731679"/>
                  </a:lnTo>
                  <a:close/>
                </a:path>
              </a:pathLst>
            </a:custGeom>
            <a:solidFill>
              <a:srgbClr val="F9EDD9"/>
            </a:solidFill>
          </p:spPr>
          <p:txBody>
            <a:bodyPr wrap="square" lIns="0" tIns="0" rIns="0" bIns="0" rtlCol="0"/>
            <a:lstStyle/>
            <a:p>
              <a:endParaRPr/>
            </a:p>
          </p:txBody>
        </p:sp>
        <p:sp>
          <p:nvSpPr>
            <p:cNvPr id="34" name="object 34"/>
            <p:cNvSpPr/>
            <p:nvPr/>
          </p:nvSpPr>
          <p:spPr>
            <a:xfrm>
              <a:off x="11530620" y="4084469"/>
              <a:ext cx="1736725" cy="732155"/>
            </a:xfrm>
            <a:custGeom>
              <a:avLst/>
              <a:gdLst/>
              <a:ahLst/>
              <a:cxnLst/>
              <a:rect l="l" t="t" r="r" b="b"/>
              <a:pathLst>
                <a:path w="1736725" h="732154">
                  <a:moveTo>
                    <a:pt x="0" y="731679"/>
                  </a:moveTo>
                  <a:lnTo>
                    <a:pt x="0" y="0"/>
                  </a:lnTo>
                  <a:lnTo>
                    <a:pt x="1736626" y="0"/>
                  </a:lnTo>
                  <a:lnTo>
                    <a:pt x="1736626" y="731679"/>
                  </a:lnTo>
                  <a:lnTo>
                    <a:pt x="0" y="731679"/>
                  </a:lnTo>
                  <a:close/>
                </a:path>
              </a:pathLst>
            </a:custGeom>
            <a:ln w="9526">
              <a:solidFill>
                <a:srgbClr val="000000"/>
              </a:solidFill>
            </a:ln>
          </p:spPr>
          <p:txBody>
            <a:bodyPr wrap="square" lIns="0" tIns="0" rIns="0" bIns="0" rtlCol="0"/>
            <a:lstStyle/>
            <a:p>
              <a:endParaRPr/>
            </a:p>
          </p:txBody>
        </p:sp>
      </p:grpSp>
      <p:sp>
        <p:nvSpPr>
          <p:cNvPr id="35" name="object 35"/>
          <p:cNvSpPr txBox="1"/>
          <p:nvPr/>
        </p:nvSpPr>
        <p:spPr>
          <a:xfrm>
            <a:off x="8930908" y="2826922"/>
            <a:ext cx="640340" cy="290872"/>
          </a:xfrm>
          <a:prstGeom prst="rect">
            <a:avLst/>
          </a:prstGeom>
        </p:spPr>
        <p:txBody>
          <a:bodyPr vert="horz" wrap="square" lIns="0" tIns="8659" rIns="0" bIns="0" rtlCol="0">
            <a:spAutoFit/>
          </a:bodyPr>
          <a:lstStyle/>
          <a:p>
            <a:pPr algn="ctr">
              <a:lnSpc>
                <a:spcPts val="1142"/>
              </a:lnSpc>
              <a:spcBef>
                <a:spcPts val="68"/>
              </a:spcBef>
            </a:pPr>
            <a:r>
              <a:rPr sz="955" b="1" dirty="0">
                <a:latin typeface="Century Gothic"/>
                <a:cs typeface="Century Gothic"/>
              </a:rPr>
              <a:t>R</a:t>
            </a:r>
            <a:r>
              <a:rPr sz="955" b="1" spc="-27" dirty="0">
                <a:latin typeface="Century Gothic"/>
                <a:cs typeface="Century Gothic"/>
              </a:rPr>
              <a:t> </a:t>
            </a:r>
            <a:r>
              <a:rPr sz="955" b="1" dirty="0">
                <a:latin typeface="Century Gothic"/>
                <a:cs typeface="Century Gothic"/>
              </a:rPr>
              <a:t>&amp;</a:t>
            </a:r>
            <a:r>
              <a:rPr sz="955" b="1" spc="-24" dirty="0">
                <a:latin typeface="Century Gothic"/>
                <a:cs typeface="Century Gothic"/>
              </a:rPr>
              <a:t> </a:t>
            </a:r>
            <a:r>
              <a:rPr sz="955" b="1" dirty="0">
                <a:latin typeface="Century Gothic"/>
                <a:cs typeface="Century Gothic"/>
              </a:rPr>
              <a:t>D</a:t>
            </a:r>
            <a:endParaRPr sz="955">
              <a:latin typeface="Century Gothic"/>
              <a:cs typeface="Century Gothic"/>
            </a:endParaRPr>
          </a:p>
          <a:p>
            <a:pPr algn="ctr">
              <a:lnSpc>
                <a:spcPts val="1142"/>
              </a:lnSpc>
            </a:pPr>
            <a:r>
              <a:rPr sz="955" dirty="0">
                <a:latin typeface="Century Gothic"/>
                <a:cs typeface="Century Gothic"/>
              </a:rPr>
              <a:t>Nick</a:t>
            </a:r>
            <a:r>
              <a:rPr sz="955" spc="-44" dirty="0">
                <a:latin typeface="Century Gothic"/>
                <a:cs typeface="Century Gothic"/>
              </a:rPr>
              <a:t> </a:t>
            </a:r>
            <a:r>
              <a:rPr sz="955" spc="-3" dirty="0">
                <a:latin typeface="Century Gothic"/>
                <a:cs typeface="Century Gothic"/>
              </a:rPr>
              <a:t>Evans</a:t>
            </a:r>
            <a:endParaRPr sz="955">
              <a:latin typeface="Century Gothic"/>
              <a:cs typeface="Century Gothic"/>
            </a:endParaRPr>
          </a:p>
        </p:txBody>
      </p:sp>
      <p:grpSp>
        <p:nvGrpSpPr>
          <p:cNvPr id="36" name="object 36"/>
          <p:cNvGrpSpPr/>
          <p:nvPr/>
        </p:nvGrpSpPr>
        <p:grpSpPr>
          <a:xfrm>
            <a:off x="1081688" y="2703893"/>
            <a:ext cx="8172017" cy="583189"/>
            <a:chOff x="418075" y="3965710"/>
            <a:chExt cx="11985625" cy="855344"/>
          </a:xfrm>
        </p:grpSpPr>
        <p:sp>
          <p:nvSpPr>
            <p:cNvPr id="37" name="object 37"/>
            <p:cNvSpPr/>
            <p:nvPr/>
          </p:nvSpPr>
          <p:spPr>
            <a:xfrm>
              <a:off x="7771163" y="3970472"/>
              <a:ext cx="4627880" cy="114300"/>
            </a:xfrm>
            <a:custGeom>
              <a:avLst/>
              <a:gdLst/>
              <a:ahLst/>
              <a:cxnLst/>
              <a:rect l="l" t="t" r="r" b="b"/>
              <a:pathLst>
                <a:path w="4627880" h="114300">
                  <a:moveTo>
                    <a:pt x="0" y="0"/>
                  </a:moveTo>
                  <a:lnTo>
                    <a:pt x="4627771" y="0"/>
                  </a:lnTo>
                  <a:lnTo>
                    <a:pt x="4627771" y="113996"/>
                  </a:lnTo>
                </a:path>
              </a:pathLst>
            </a:custGeom>
            <a:ln w="9135">
              <a:solidFill>
                <a:srgbClr val="000000"/>
              </a:solidFill>
            </a:ln>
          </p:spPr>
          <p:txBody>
            <a:bodyPr wrap="square" lIns="0" tIns="0" rIns="0" bIns="0" rtlCol="0"/>
            <a:lstStyle/>
            <a:p>
              <a:endParaRPr/>
            </a:p>
          </p:txBody>
        </p:sp>
        <p:sp>
          <p:nvSpPr>
            <p:cNvPr id="38" name="object 38"/>
            <p:cNvSpPr/>
            <p:nvPr/>
          </p:nvSpPr>
          <p:spPr>
            <a:xfrm>
              <a:off x="422837" y="4084469"/>
              <a:ext cx="1737995" cy="732155"/>
            </a:xfrm>
            <a:custGeom>
              <a:avLst/>
              <a:gdLst/>
              <a:ahLst/>
              <a:cxnLst/>
              <a:rect l="l" t="t" r="r" b="b"/>
              <a:pathLst>
                <a:path w="1737995" h="732154">
                  <a:moveTo>
                    <a:pt x="1737435" y="731679"/>
                  </a:moveTo>
                  <a:lnTo>
                    <a:pt x="1737435" y="0"/>
                  </a:lnTo>
                  <a:lnTo>
                    <a:pt x="0" y="0"/>
                  </a:lnTo>
                  <a:lnTo>
                    <a:pt x="0" y="731679"/>
                  </a:lnTo>
                  <a:lnTo>
                    <a:pt x="1737435" y="731679"/>
                  </a:lnTo>
                  <a:close/>
                </a:path>
              </a:pathLst>
            </a:custGeom>
            <a:solidFill>
              <a:srgbClr val="F9EDD9"/>
            </a:solidFill>
          </p:spPr>
          <p:txBody>
            <a:bodyPr wrap="square" lIns="0" tIns="0" rIns="0" bIns="0" rtlCol="0"/>
            <a:lstStyle/>
            <a:p>
              <a:endParaRPr/>
            </a:p>
          </p:txBody>
        </p:sp>
        <p:sp>
          <p:nvSpPr>
            <p:cNvPr id="39" name="object 39"/>
            <p:cNvSpPr/>
            <p:nvPr/>
          </p:nvSpPr>
          <p:spPr>
            <a:xfrm>
              <a:off x="422837" y="4084469"/>
              <a:ext cx="1737995" cy="732155"/>
            </a:xfrm>
            <a:custGeom>
              <a:avLst/>
              <a:gdLst/>
              <a:ahLst/>
              <a:cxnLst/>
              <a:rect l="l" t="t" r="r" b="b"/>
              <a:pathLst>
                <a:path w="1737995" h="732154">
                  <a:moveTo>
                    <a:pt x="0" y="731679"/>
                  </a:moveTo>
                  <a:lnTo>
                    <a:pt x="0" y="0"/>
                  </a:lnTo>
                  <a:lnTo>
                    <a:pt x="1737435" y="0"/>
                  </a:lnTo>
                  <a:lnTo>
                    <a:pt x="1737435" y="731679"/>
                  </a:lnTo>
                  <a:lnTo>
                    <a:pt x="0" y="731679"/>
                  </a:lnTo>
                  <a:close/>
                </a:path>
              </a:pathLst>
            </a:custGeom>
            <a:ln w="9526">
              <a:solidFill>
                <a:srgbClr val="000000"/>
              </a:solidFill>
            </a:ln>
          </p:spPr>
          <p:txBody>
            <a:bodyPr wrap="square" lIns="0" tIns="0" rIns="0" bIns="0" rtlCol="0"/>
            <a:lstStyle/>
            <a:p>
              <a:endParaRPr/>
            </a:p>
          </p:txBody>
        </p:sp>
      </p:grpSp>
      <p:sp>
        <p:nvSpPr>
          <p:cNvPr id="40" name="object 40"/>
          <p:cNvSpPr txBox="1"/>
          <p:nvPr/>
        </p:nvSpPr>
        <p:spPr>
          <a:xfrm>
            <a:off x="1192103" y="2793296"/>
            <a:ext cx="971983" cy="442370"/>
          </a:xfrm>
          <a:prstGeom prst="rect">
            <a:avLst/>
          </a:prstGeom>
        </p:spPr>
        <p:txBody>
          <a:bodyPr vert="horz" wrap="square" lIns="0" tIns="6927" rIns="0" bIns="0" rtlCol="0">
            <a:spAutoFit/>
          </a:bodyPr>
          <a:lstStyle/>
          <a:p>
            <a:pPr marL="8659" marR="3464" indent="-866" algn="ctr">
              <a:lnSpc>
                <a:spcPct val="101200"/>
              </a:lnSpc>
              <a:spcBef>
                <a:spcPts val="55"/>
              </a:spcBef>
            </a:pPr>
            <a:r>
              <a:rPr sz="955" b="1" spc="-3" dirty="0">
                <a:latin typeface="Century Gothic"/>
                <a:cs typeface="Century Gothic"/>
              </a:rPr>
              <a:t>Project </a:t>
            </a:r>
            <a:r>
              <a:rPr sz="955" b="1" dirty="0">
                <a:latin typeface="Century Gothic"/>
                <a:cs typeface="Century Gothic"/>
              </a:rPr>
              <a:t> </a:t>
            </a:r>
            <a:r>
              <a:rPr sz="955" b="1" spc="-3" dirty="0">
                <a:latin typeface="Century Gothic"/>
                <a:cs typeface="Century Gothic"/>
              </a:rPr>
              <a:t>Management </a:t>
            </a:r>
            <a:r>
              <a:rPr sz="955" b="1" dirty="0">
                <a:latin typeface="Century Gothic"/>
                <a:cs typeface="Century Gothic"/>
              </a:rPr>
              <a:t> </a:t>
            </a:r>
            <a:r>
              <a:rPr sz="955" spc="-3" dirty="0">
                <a:latin typeface="Century Gothic"/>
                <a:cs typeface="Century Gothic"/>
              </a:rPr>
              <a:t>Mark</a:t>
            </a:r>
            <a:r>
              <a:rPr sz="955" spc="-58" dirty="0">
                <a:latin typeface="Century Gothic"/>
                <a:cs typeface="Century Gothic"/>
              </a:rPr>
              <a:t> </a:t>
            </a:r>
            <a:r>
              <a:rPr sz="955" spc="-3" dirty="0">
                <a:latin typeface="Century Gothic"/>
                <a:cs typeface="Century Gothic"/>
              </a:rPr>
              <a:t>Champion</a:t>
            </a:r>
            <a:endParaRPr sz="955">
              <a:latin typeface="Century Gothic"/>
              <a:cs typeface="Century Gothic"/>
            </a:endParaRPr>
          </a:p>
        </p:txBody>
      </p:sp>
      <p:grpSp>
        <p:nvGrpSpPr>
          <p:cNvPr id="41" name="object 41"/>
          <p:cNvGrpSpPr/>
          <p:nvPr/>
        </p:nvGrpSpPr>
        <p:grpSpPr>
          <a:xfrm>
            <a:off x="1674270" y="2703893"/>
            <a:ext cx="9434080" cy="583189"/>
            <a:chOff x="1287197" y="3965710"/>
            <a:chExt cx="13836650" cy="855344"/>
          </a:xfrm>
        </p:grpSpPr>
        <p:sp>
          <p:nvSpPr>
            <p:cNvPr id="42" name="object 42"/>
            <p:cNvSpPr/>
            <p:nvPr/>
          </p:nvSpPr>
          <p:spPr>
            <a:xfrm>
              <a:off x="1291959" y="3970472"/>
              <a:ext cx="6479540" cy="114300"/>
            </a:xfrm>
            <a:custGeom>
              <a:avLst/>
              <a:gdLst/>
              <a:ahLst/>
              <a:cxnLst/>
              <a:rect l="l" t="t" r="r" b="b"/>
              <a:pathLst>
                <a:path w="6479540" h="114300">
                  <a:moveTo>
                    <a:pt x="6479203" y="0"/>
                  </a:moveTo>
                  <a:lnTo>
                    <a:pt x="0" y="0"/>
                  </a:lnTo>
                  <a:lnTo>
                    <a:pt x="0" y="113996"/>
                  </a:lnTo>
                </a:path>
              </a:pathLst>
            </a:custGeom>
            <a:ln w="9135">
              <a:solidFill>
                <a:srgbClr val="000000"/>
              </a:solidFill>
            </a:ln>
          </p:spPr>
          <p:txBody>
            <a:bodyPr wrap="square" lIns="0" tIns="0" rIns="0" bIns="0" rtlCol="0"/>
            <a:lstStyle/>
            <a:p>
              <a:endParaRPr/>
            </a:p>
          </p:txBody>
        </p:sp>
        <p:sp>
          <p:nvSpPr>
            <p:cNvPr id="43" name="object 43"/>
            <p:cNvSpPr/>
            <p:nvPr/>
          </p:nvSpPr>
          <p:spPr>
            <a:xfrm>
              <a:off x="13382052" y="4084469"/>
              <a:ext cx="1736725" cy="732155"/>
            </a:xfrm>
            <a:custGeom>
              <a:avLst/>
              <a:gdLst/>
              <a:ahLst/>
              <a:cxnLst/>
              <a:rect l="l" t="t" r="r" b="b"/>
              <a:pathLst>
                <a:path w="1736725" h="732154">
                  <a:moveTo>
                    <a:pt x="1736626" y="731679"/>
                  </a:moveTo>
                  <a:lnTo>
                    <a:pt x="1736626" y="0"/>
                  </a:lnTo>
                  <a:lnTo>
                    <a:pt x="0" y="0"/>
                  </a:lnTo>
                  <a:lnTo>
                    <a:pt x="0" y="731679"/>
                  </a:lnTo>
                  <a:lnTo>
                    <a:pt x="1736626" y="731679"/>
                  </a:lnTo>
                  <a:close/>
                </a:path>
              </a:pathLst>
            </a:custGeom>
            <a:solidFill>
              <a:srgbClr val="F9EDD9"/>
            </a:solidFill>
          </p:spPr>
          <p:txBody>
            <a:bodyPr wrap="square" lIns="0" tIns="0" rIns="0" bIns="0" rtlCol="0"/>
            <a:lstStyle/>
            <a:p>
              <a:endParaRPr/>
            </a:p>
          </p:txBody>
        </p:sp>
        <p:sp>
          <p:nvSpPr>
            <p:cNvPr id="44" name="object 44"/>
            <p:cNvSpPr/>
            <p:nvPr/>
          </p:nvSpPr>
          <p:spPr>
            <a:xfrm>
              <a:off x="13382052" y="4084469"/>
              <a:ext cx="1736725" cy="732155"/>
            </a:xfrm>
            <a:custGeom>
              <a:avLst/>
              <a:gdLst/>
              <a:ahLst/>
              <a:cxnLst/>
              <a:rect l="l" t="t" r="r" b="b"/>
              <a:pathLst>
                <a:path w="1736725" h="732154">
                  <a:moveTo>
                    <a:pt x="0" y="731679"/>
                  </a:moveTo>
                  <a:lnTo>
                    <a:pt x="0" y="0"/>
                  </a:lnTo>
                  <a:lnTo>
                    <a:pt x="1736626" y="0"/>
                  </a:lnTo>
                  <a:lnTo>
                    <a:pt x="1736626" y="731679"/>
                  </a:lnTo>
                  <a:lnTo>
                    <a:pt x="0" y="731679"/>
                  </a:lnTo>
                  <a:close/>
                </a:path>
              </a:pathLst>
            </a:custGeom>
            <a:ln w="9526">
              <a:solidFill>
                <a:srgbClr val="000000"/>
              </a:solidFill>
            </a:ln>
          </p:spPr>
          <p:txBody>
            <a:bodyPr wrap="square" lIns="0" tIns="0" rIns="0" bIns="0" rtlCol="0"/>
            <a:lstStyle/>
            <a:p>
              <a:endParaRPr/>
            </a:p>
          </p:txBody>
        </p:sp>
      </p:grpSp>
      <p:sp>
        <p:nvSpPr>
          <p:cNvPr id="45" name="object 45"/>
          <p:cNvSpPr txBox="1"/>
          <p:nvPr/>
        </p:nvSpPr>
        <p:spPr>
          <a:xfrm>
            <a:off x="10180050" y="2866061"/>
            <a:ext cx="666317" cy="302670"/>
          </a:xfrm>
          <a:prstGeom prst="rect">
            <a:avLst/>
          </a:prstGeom>
        </p:spPr>
        <p:txBody>
          <a:bodyPr vert="horz" wrap="square" lIns="0" tIns="8659" rIns="0" bIns="0" rtlCol="0">
            <a:spAutoFit/>
          </a:bodyPr>
          <a:lstStyle/>
          <a:p>
            <a:pPr algn="ctr">
              <a:spcBef>
                <a:spcPts val="68"/>
              </a:spcBef>
            </a:pPr>
            <a:r>
              <a:rPr sz="955" b="1" dirty="0">
                <a:latin typeface="Century Gothic"/>
                <a:cs typeface="Century Gothic"/>
              </a:rPr>
              <a:t>Pre-Ops</a:t>
            </a:r>
            <a:endParaRPr sz="955">
              <a:latin typeface="Century Gothic"/>
              <a:cs typeface="Century Gothic"/>
            </a:endParaRPr>
          </a:p>
          <a:p>
            <a:pPr algn="ctr">
              <a:spcBef>
                <a:spcPts val="24"/>
              </a:spcBef>
            </a:pPr>
            <a:r>
              <a:rPr sz="955" spc="-3" dirty="0">
                <a:latin typeface="Century Gothic"/>
                <a:cs typeface="Century Gothic"/>
              </a:rPr>
              <a:t>Glen</a:t>
            </a:r>
            <a:r>
              <a:rPr sz="955" spc="-41" dirty="0">
                <a:latin typeface="Century Gothic"/>
                <a:cs typeface="Century Gothic"/>
              </a:rPr>
              <a:t> </a:t>
            </a:r>
            <a:r>
              <a:rPr sz="955" spc="-3" dirty="0">
                <a:latin typeface="Century Gothic"/>
                <a:cs typeface="Century Gothic"/>
              </a:rPr>
              <a:t>Johns</a:t>
            </a:r>
            <a:endParaRPr sz="955">
              <a:latin typeface="Century Gothic"/>
              <a:cs typeface="Century Gothic"/>
            </a:endParaRPr>
          </a:p>
        </p:txBody>
      </p:sp>
      <p:grpSp>
        <p:nvGrpSpPr>
          <p:cNvPr id="46" name="object 46"/>
          <p:cNvGrpSpPr/>
          <p:nvPr/>
        </p:nvGrpSpPr>
        <p:grpSpPr>
          <a:xfrm>
            <a:off x="1175398" y="2703894"/>
            <a:ext cx="9340994" cy="1310553"/>
            <a:chOff x="555517" y="3965710"/>
            <a:chExt cx="13700125" cy="1922145"/>
          </a:xfrm>
        </p:grpSpPr>
        <p:sp>
          <p:nvSpPr>
            <p:cNvPr id="47" name="object 47"/>
            <p:cNvSpPr/>
            <p:nvPr/>
          </p:nvSpPr>
          <p:spPr>
            <a:xfrm>
              <a:off x="7771162" y="3970472"/>
              <a:ext cx="6479540" cy="114300"/>
            </a:xfrm>
            <a:custGeom>
              <a:avLst/>
              <a:gdLst/>
              <a:ahLst/>
              <a:cxnLst/>
              <a:rect l="l" t="t" r="r" b="b"/>
              <a:pathLst>
                <a:path w="6479540" h="114300">
                  <a:moveTo>
                    <a:pt x="0" y="0"/>
                  </a:moveTo>
                  <a:lnTo>
                    <a:pt x="6479203" y="0"/>
                  </a:lnTo>
                  <a:lnTo>
                    <a:pt x="6479203" y="113996"/>
                  </a:lnTo>
                </a:path>
              </a:pathLst>
            </a:custGeom>
            <a:ln w="9135">
              <a:solidFill>
                <a:srgbClr val="000000"/>
              </a:solidFill>
            </a:ln>
          </p:spPr>
          <p:txBody>
            <a:bodyPr wrap="square" lIns="0" tIns="0" rIns="0" bIns="0" rtlCol="0"/>
            <a:lstStyle/>
            <a:p>
              <a:endParaRPr/>
            </a:p>
          </p:txBody>
        </p:sp>
        <p:sp>
          <p:nvSpPr>
            <p:cNvPr id="48" name="object 48"/>
            <p:cNvSpPr/>
            <p:nvPr/>
          </p:nvSpPr>
          <p:spPr>
            <a:xfrm>
              <a:off x="560280" y="5014227"/>
              <a:ext cx="1463040" cy="868680"/>
            </a:xfrm>
            <a:custGeom>
              <a:avLst/>
              <a:gdLst/>
              <a:ahLst/>
              <a:cxnLst/>
              <a:rect l="l" t="t" r="r" b="b"/>
              <a:pathLst>
                <a:path w="1463039" h="868679">
                  <a:moveTo>
                    <a:pt x="0" y="868313"/>
                  </a:moveTo>
                  <a:lnTo>
                    <a:pt x="0" y="0"/>
                  </a:lnTo>
                  <a:lnTo>
                    <a:pt x="1462550" y="0"/>
                  </a:lnTo>
                  <a:lnTo>
                    <a:pt x="1462550" y="868313"/>
                  </a:lnTo>
                  <a:lnTo>
                    <a:pt x="0" y="868313"/>
                  </a:lnTo>
                  <a:close/>
                </a:path>
              </a:pathLst>
            </a:custGeom>
            <a:ln w="9526">
              <a:solidFill>
                <a:srgbClr val="000000"/>
              </a:solidFill>
            </a:ln>
          </p:spPr>
          <p:txBody>
            <a:bodyPr wrap="square" lIns="0" tIns="0" rIns="0" bIns="0" rtlCol="0"/>
            <a:lstStyle/>
            <a:p>
              <a:endParaRPr/>
            </a:p>
          </p:txBody>
        </p:sp>
      </p:grpSp>
      <p:sp>
        <p:nvSpPr>
          <p:cNvPr id="49" name="object 49"/>
          <p:cNvSpPr txBox="1"/>
          <p:nvPr/>
        </p:nvSpPr>
        <p:spPr>
          <a:xfrm>
            <a:off x="1287951" y="3447067"/>
            <a:ext cx="780184" cy="505365"/>
          </a:xfrm>
          <a:prstGeom prst="rect">
            <a:avLst/>
          </a:prstGeom>
        </p:spPr>
        <p:txBody>
          <a:bodyPr vert="horz" wrap="square" lIns="0" tIns="8226" rIns="0" bIns="0" rtlCol="0">
            <a:spAutoFit/>
          </a:bodyPr>
          <a:lstStyle/>
          <a:p>
            <a:pPr marL="8659" marR="3464" algn="ctr">
              <a:spcBef>
                <a:spcPts val="65"/>
              </a:spcBef>
            </a:pPr>
            <a:r>
              <a:rPr sz="818" b="1" spc="-3" dirty="0">
                <a:latin typeface="Century Gothic"/>
                <a:cs typeface="Century Gothic"/>
              </a:rPr>
              <a:t>Project</a:t>
            </a:r>
            <a:r>
              <a:rPr sz="818" b="1" spc="-48" dirty="0">
                <a:latin typeface="Century Gothic"/>
                <a:cs typeface="Century Gothic"/>
              </a:rPr>
              <a:t> </a:t>
            </a:r>
            <a:r>
              <a:rPr sz="818" b="1" spc="-3" dirty="0">
                <a:latin typeface="Century Gothic"/>
                <a:cs typeface="Century Gothic"/>
              </a:rPr>
              <a:t>Support </a:t>
            </a:r>
            <a:r>
              <a:rPr sz="818" b="1" spc="-222" dirty="0">
                <a:latin typeface="Century Gothic"/>
                <a:cs typeface="Century Gothic"/>
              </a:rPr>
              <a:t> </a:t>
            </a:r>
            <a:r>
              <a:rPr sz="818" spc="-3" dirty="0">
                <a:latin typeface="Century Gothic"/>
                <a:cs typeface="Century Gothic"/>
              </a:rPr>
              <a:t>Wayne Steffey </a:t>
            </a:r>
            <a:r>
              <a:rPr sz="818" dirty="0">
                <a:latin typeface="Century Gothic"/>
                <a:cs typeface="Century Gothic"/>
              </a:rPr>
              <a:t> </a:t>
            </a:r>
            <a:r>
              <a:rPr sz="818" b="1" spc="-3" dirty="0">
                <a:latin typeface="Century Gothic"/>
                <a:cs typeface="Century Gothic"/>
              </a:rPr>
              <a:t>ESH&amp;</a:t>
            </a:r>
            <a:r>
              <a:rPr sz="818" b="1" spc="-7" dirty="0">
                <a:latin typeface="Century Gothic"/>
                <a:cs typeface="Century Gothic"/>
              </a:rPr>
              <a:t> </a:t>
            </a:r>
            <a:r>
              <a:rPr sz="818" b="1" spc="-3" dirty="0">
                <a:latin typeface="Century Gothic"/>
                <a:cs typeface="Century Gothic"/>
              </a:rPr>
              <a:t>Q</a:t>
            </a:r>
            <a:endParaRPr sz="818">
              <a:latin typeface="Century Gothic"/>
              <a:cs typeface="Century Gothic"/>
            </a:endParaRPr>
          </a:p>
          <a:p>
            <a:pPr algn="ctr">
              <a:lnSpc>
                <a:spcPts val="978"/>
              </a:lnSpc>
            </a:pPr>
            <a:r>
              <a:rPr sz="818" spc="-3" dirty="0">
                <a:latin typeface="Century Gothic"/>
                <a:cs typeface="Century Gothic"/>
              </a:rPr>
              <a:t>Sam</a:t>
            </a:r>
            <a:r>
              <a:rPr sz="818" spc="-20" dirty="0">
                <a:latin typeface="Century Gothic"/>
                <a:cs typeface="Century Gothic"/>
              </a:rPr>
              <a:t> </a:t>
            </a:r>
            <a:r>
              <a:rPr sz="818" spc="-3" dirty="0">
                <a:latin typeface="Century Gothic"/>
                <a:cs typeface="Century Gothic"/>
              </a:rPr>
              <a:t>McKenzie</a:t>
            </a:r>
            <a:endParaRPr sz="818">
              <a:latin typeface="Century Gothic"/>
              <a:cs typeface="Century Gothic"/>
            </a:endParaRPr>
          </a:p>
        </p:txBody>
      </p:sp>
      <p:grpSp>
        <p:nvGrpSpPr>
          <p:cNvPr id="50" name="object 50"/>
          <p:cNvGrpSpPr/>
          <p:nvPr/>
        </p:nvGrpSpPr>
        <p:grpSpPr>
          <a:xfrm>
            <a:off x="1674271" y="3280490"/>
            <a:ext cx="1845252" cy="1698048"/>
            <a:chOff x="1287197" y="4811385"/>
            <a:chExt cx="2706370" cy="2490470"/>
          </a:xfrm>
        </p:grpSpPr>
        <p:sp>
          <p:nvSpPr>
            <p:cNvPr id="51" name="object 51"/>
            <p:cNvSpPr/>
            <p:nvPr/>
          </p:nvSpPr>
          <p:spPr>
            <a:xfrm>
              <a:off x="1291959" y="4816148"/>
              <a:ext cx="0" cy="198120"/>
            </a:xfrm>
            <a:custGeom>
              <a:avLst/>
              <a:gdLst/>
              <a:ahLst/>
              <a:cxnLst/>
              <a:rect l="l" t="t" r="r" b="b"/>
              <a:pathLst>
                <a:path h="198120">
                  <a:moveTo>
                    <a:pt x="0" y="0"/>
                  </a:moveTo>
                  <a:lnTo>
                    <a:pt x="0" y="198078"/>
                  </a:lnTo>
                </a:path>
              </a:pathLst>
            </a:custGeom>
            <a:ln w="9135">
              <a:solidFill>
                <a:srgbClr val="000000"/>
              </a:solidFill>
            </a:ln>
          </p:spPr>
          <p:txBody>
            <a:bodyPr wrap="square" lIns="0" tIns="0" rIns="0" bIns="0" rtlCol="0"/>
            <a:lstStyle/>
            <a:p>
              <a:endParaRPr/>
            </a:p>
          </p:txBody>
        </p:sp>
        <p:sp>
          <p:nvSpPr>
            <p:cNvPr id="52" name="object 52"/>
            <p:cNvSpPr/>
            <p:nvPr/>
          </p:nvSpPr>
          <p:spPr>
            <a:xfrm>
              <a:off x="2296907" y="5010993"/>
              <a:ext cx="1691639" cy="2286000"/>
            </a:xfrm>
            <a:custGeom>
              <a:avLst/>
              <a:gdLst/>
              <a:ahLst/>
              <a:cxnLst/>
              <a:rect l="l" t="t" r="r" b="b"/>
              <a:pathLst>
                <a:path w="1691639" h="2286000">
                  <a:moveTo>
                    <a:pt x="0" y="2285588"/>
                  </a:moveTo>
                  <a:lnTo>
                    <a:pt x="0" y="0"/>
                  </a:lnTo>
                  <a:lnTo>
                    <a:pt x="1691351" y="0"/>
                  </a:lnTo>
                  <a:lnTo>
                    <a:pt x="1691351" y="2285588"/>
                  </a:lnTo>
                  <a:lnTo>
                    <a:pt x="0" y="2285588"/>
                  </a:lnTo>
                  <a:close/>
                </a:path>
              </a:pathLst>
            </a:custGeom>
            <a:ln w="9526">
              <a:solidFill>
                <a:srgbClr val="000000"/>
              </a:solidFill>
            </a:ln>
          </p:spPr>
          <p:txBody>
            <a:bodyPr wrap="square" lIns="0" tIns="0" rIns="0" bIns="0" rtlCol="0"/>
            <a:lstStyle/>
            <a:p>
              <a:endParaRPr/>
            </a:p>
          </p:txBody>
        </p:sp>
      </p:grpSp>
      <p:sp>
        <p:nvSpPr>
          <p:cNvPr id="53" name="object 53"/>
          <p:cNvSpPr txBox="1"/>
          <p:nvPr/>
        </p:nvSpPr>
        <p:spPr>
          <a:xfrm>
            <a:off x="2467008" y="3429428"/>
            <a:ext cx="946006" cy="1524171"/>
          </a:xfrm>
          <a:prstGeom prst="rect">
            <a:avLst/>
          </a:prstGeom>
        </p:spPr>
        <p:txBody>
          <a:bodyPr vert="horz" wrap="square" lIns="0" tIns="8226" rIns="0" bIns="0" rtlCol="0">
            <a:spAutoFit/>
          </a:bodyPr>
          <a:lstStyle/>
          <a:p>
            <a:pPr algn="ctr">
              <a:lnSpc>
                <a:spcPts val="982"/>
              </a:lnSpc>
              <a:spcBef>
                <a:spcPts val="65"/>
              </a:spcBef>
            </a:pPr>
            <a:r>
              <a:rPr sz="818" b="1" spc="-3" dirty="0">
                <a:latin typeface="Century Gothic"/>
                <a:cs typeface="Century Gothic"/>
              </a:rPr>
              <a:t>Cavities</a:t>
            </a:r>
            <a:endParaRPr sz="818">
              <a:latin typeface="Century Gothic"/>
              <a:cs typeface="Century Gothic"/>
            </a:endParaRPr>
          </a:p>
          <a:p>
            <a:pPr marL="433" algn="ctr">
              <a:lnSpc>
                <a:spcPts val="982"/>
              </a:lnSpc>
            </a:pPr>
            <a:r>
              <a:rPr sz="818" spc="-3" dirty="0">
                <a:latin typeface="Century Gothic"/>
                <a:cs typeface="Century Gothic"/>
              </a:rPr>
              <a:t>John</a:t>
            </a:r>
            <a:r>
              <a:rPr sz="818" spc="-20" dirty="0">
                <a:latin typeface="Century Gothic"/>
                <a:cs typeface="Century Gothic"/>
              </a:rPr>
              <a:t> </a:t>
            </a:r>
            <a:r>
              <a:rPr sz="818" spc="-3" dirty="0">
                <a:latin typeface="Century Gothic"/>
                <a:cs typeface="Century Gothic"/>
              </a:rPr>
              <a:t>Mammosser</a:t>
            </a:r>
            <a:endParaRPr sz="818">
              <a:latin typeface="Century Gothic"/>
              <a:cs typeface="Century Gothic"/>
            </a:endParaRPr>
          </a:p>
          <a:p>
            <a:pPr marL="125986" marR="120358" indent="-866" algn="ctr"/>
            <a:r>
              <a:rPr sz="818" b="1" spc="-3" dirty="0">
                <a:latin typeface="Century Gothic"/>
                <a:cs typeface="Century Gothic"/>
              </a:rPr>
              <a:t>Cryomodules </a:t>
            </a:r>
            <a:r>
              <a:rPr sz="818" b="1" spc="-222" dirty="0">
                <a:latin typeface="Century Gothic"/>
                <a:cs typeface="Century Gothic"/>
              </a:rPr>
              <a:t> </a:t>
            </a:r>
            <a:r>
              <a:rPr sz="818" spc="-3" dirty="0">
                <a:latin typeface="Century Gothic"/>
                <a:cs typeface="Century Gothic"/>
              </a:rPr>
              <a:t>Ed Daly </a:t>
            </a:r>
            <a:r>
              <a:rPr sz="818" dirty="0">
                <a:latin typeface="Century Gothic"/>
                <a:cs typeface="Century Gothic"/>
              </a:rPr>
              <a:t> </a:t>
            </a:r>
            <a:r>
              <a:rPr sz="818" b="1" spc="-3" dirty="0">
                <a:latin typeface="Century Gothic"/>
                <a:cs typeface="Century Gothic"/>
              </a:rPr>
              <a:t>Cryogenics </a:t>
            </a:r>
            <a:r>
              <a:rPr sz="818" b="1" dirty="0">
                <a:latin typeface="Century Gothic"/>
                <a:cs typeface="Century Gothic"/>
              </a:rPr>
              <a:t> </a:t>
            </a:r>
            <a:r>
              <a:rPr sz="818" spc="-3" dirty="0">
                <a:latin typeface="Century Gothic"/>
                <a:cs typeface="Century Gothic"/>
              </a:rPr>
              <a:t>Brian Degraff </a:t>
            </a:r>
            <a:r>
              <a:rPr sz="818" dirty="0">
                <a:latin typeface="Century Gothic"/>
                <a:cs typeface="Century Gothic"/>
              </a:rPr>
              <a:t> </a:t>
            </a:r>
            <a:r>
              <a:rPr sz="818" b="1" spc="-3" dirty="0">
                <a:latin typeface="Century Gothic"/>
                <a:cs typeface="Century Gothic"/>
              </a:rPr>
              <a:t>Utility</a:t>
            </a:r>
            <a:r>
              <a:rPr sz="818" b="1" spc="-27" dirty="0">
                <a:latin typeface="Century Gothic"/>
                <a:cs typeface="Century Gothic"/>
              </a:rPr>
              <a:t> </a:t>
            </a:r>
            <a:r>
              <a:rPr sz="818" b="1" spc="-3" dirty="0">
                <a:latin typeface="Century Gothic"/>
                <a:cs typeface="Century Gothic"/>
              </a:rPr>
              <a:t>Systems </a:t>
            </a:r>
            <a:r>
              <a:rPr sz="818" b="1" spc="-218" dirty="0">
                <a:latin typeface="Century Gothic"/>
                <a:cs typeface="Century Gothic"/>
              </a:rPr>
              <a:t> </a:t>
            </a:r>
            <a:r>
              <a:rPr sz="818" spc="-3" dirty="0">
                <a:latin typeface="Century Gothic"/>
                <a:cs typeface="Century Gothic"/>
              </a:rPr>
              <a:t>Chris</a:t>
            </a:r>
            <a:r>
              <a:rPr sz="818" spc="-10" dirty="0">
                <a:latin typeface="Century Gothic"/>
                <a:cs typeface="Century Gothic"/>
              </a:rPr>
              <a:t> </a:t>
            </a:r>
            <a:r>
              <a:rPr sz="818" spc="-3" dirty="0">
                <a:latin typeface="Century Gothic"/>
                <a:cs typeface="Century Gothic"/>
              </a:rPr>
              <a:t>Stone</a:t>
            </a:r>
            <a:endParaRPr sz="818">
              <a:latin typeface="Century Gothic"/>
              <a:cs typeface="Century Gothic"/>
            </a:endParaRPr>
          </a:p>
          <a:p>
            <a:pPr marL="8226" marR="3464" algn="ctr">
              <a:lnSpc>
                <a:spcPts val="982"/>
              </a:lnSpc>
              <a:spcBef>
                <a:spcPts val="31"/>
              </a:spcBef>
            </a:pPr>
            <a:r>
              <a:rPr sz="818" b="1" spc="-3" dirty="0">
                <a:latin typeface="Century Gothic"/>
                <a:cs typeface="Century Gothic"/>
              </a:rPr>
              <a:t>System</a:t>
            </a:r>
            <a:r>
              <a:rPr sz="818" b="1" spc="-27" dirty="0">
                <a:latin typeface="Century Gothic"/>
                <a:cs typeface="Century Gothic"/>
              </a:rPr>
              <a:t> </a:t>
            </a:r>
            <a:r>
              <a:rPr sz="818" b="1" spc="-3" dirty="0">
                <a:latin typeface="Century Gothic"/>
                <a:cs typeface="Century Gothic"/>
              </a:rPr>
              <a:t>Integration </a:t>
            </a:r>
            <a:r>
              <a:rPr sz="818" b="1" spc="-218" dirty="0">
                <a:latin typeface="Century Gothic"/>
                <a:cs typeface="Century Gothic"/>
              </a:rPr>
              <a:t> </a:t>
            </a:r>
            <a:r>
              <a:rPr sz="818" spc="-3" dirty="0">
                <a:latin typeface="Century Gothic"/>
                <a:cs typeface="Century Gothic"/>
              </a:rPr>
              <a:t>John Mammosser </a:t>
            </a:r>
            <a:r>
              <a:rPr sz="818" dirty="0">
                <a:latin typeface="Century Gothic"/>
                <a:cs typeface="Century Gothic"/>
              </a:rPr>
              <a:t> </a:t>
            </a:r>
            <a:r>
              <a:rPr sz="818" b="1" spc="-3" dirty="0">
                <a:latin typeface="Century Gothic"/>
                <a:cs typeface="Century Gothic"/>
              </a:rPr>
              <a:t>SCL</a:t>
            </a:r>
            <a:r>
              <a:rPr sz="818" b="1" spc="222" dirty="0">
                <a:latin typeface="Century Gothic"/>
                <a:cs typeface="Century Gothic"/>
              </a:rPr>
              <a:t> </a:t>
            </a:r>
            <a:r>
              <a:rPr sz="818" b="1" spc="-3" dirty="0">
                <a:latin typeface="Century Gothic"/>
                <a:cs typeface="Century Gothic"/>
              </a:rPr>
              <a:t>Controls </a:t>
            </a:r>
            <a:r>
              <a:rPr sz="818" b="1" dirty="0">
                <a:latin typeface="Century Gothic"/>
                <a:cs typeface="Century Gothic"/>
              </a:rPr>
              <a:t> </a:t>
            </a:r>
            <a:r>
              <a:rPr sz="818" spc="-3" dirty="0">
                <a:latin typeface="Century Gothic"/>
                <a:cs typeface="Century Gothic"/>
              </a:rPr>
              <a:t>Karen</a:t>
            </a:r>
            <a:r>
              <a:rPr sz="818" spc="-7" dirty="0">
                <a:latin typeface="Century Gothic"/>
                <a:cs typeface="Century Gothic"/>
              </a:rPr>
              <a:t> </a:t>
            </a:r>
            <a:r>
              <a:rPr sz="818" spc="-3" dirty="0">
                <a:latin typeface="Century Gothic"/>
                <a:cs typeface="Century Gothic"/>
              </a:rPr>
              <a:t>White</a:t>
            </a:r>
            <a:endParaRPr sz="818">
              <a:latin typeface="Century Gothic"/>
              <a:cs typeface="Century Gothic"/>
            </a:endParaRPr>
          </a:p>
        </p:txBody>
      </p:sp>
      <p:grpSp>
        <p:nvGrpSpPr>
          <p:cNvPr id="54" name="object 54"/>
          <p:cNvGrpSpPr/>
          <p:nvPr/>
        </p:nvGrpSpPr>
        <p:grpSpPr>
          <a:xfrm>
            <a:off x="2936060" y="3280490"/>
            <a:ext cx="1845685" cy="2344016"/>
            <a:chOff x="3137820" y="4811385"/>
            <a:chExt cx="2707005" cy="3437890"/>
          </a:xfrm>
        </p:grpSpPr>
        <p:sp>
          <p:nvSpPr>
            <p:cNvPr id="55" name="object 55"/>
            <p:cNvSpPr/>
            <p:nvPr/>
          </p:nvSpPr>
          <p:spPr>
            <a:xfrm>
              <a:off x="3142583" y="4816148"/>
              <a:ext cx="0" cy="194945"/>
            </a:xfrm>
            <a:custGeom>
              <a:avLst/>
              <a:gdLst/>
              <a:ahLst/>
              <a:cxnLst/>
              <a:rect l="l" t="t" r="r" b="b"/>
              <a:pathLst>
                <a:path h="194945">
                  <a:moveTo>
                    <a:pt x="0" y="0"/>
                  </a:moveTo>
                  <a:lnTo>
                    <a:pt x="0" y="194845"/>
                  </a:lnTo>
                </a:path>
              </a:pathLst>
            </a:custGeom>
            <a:ln w="9135">
              <a:solidFill>
                <a:srgbClr val="000000"/>
              </a:solidFill>
            </a:ln>
          </p:spPr>
          <p:txBody>
            <a:bodyPr wrap="square" lIns="0" tIns="0" rIns="0" bIns="0" rtlCol="0"/>
            <a:lstStyle/>
            <a:p>
              <a:endParaRPr/>
            </a:p>
          </p:txBody>
        </p:sp>
        <p:sp>
          <p:nvSpPr>
            <p:cNvPr id="56" name="object 56"/>
            <p:cNvSpPr/>
            <p:nvPr/>
          </p:nvSpPr>
          <p:spPr>
            <a:xfrm>
              <a:off x="4148339" y="5014227"/>
              <a:ext cx="1691639" cy="3230245"/>
            </a:xfrm>
            <a:custGeom>
              <a:avLst/>
              <a:gdLst/>
              <a:ahLst/>
              <a:cxnLst/>
              <a:rect l="l" t="t" r="r" b="b"/>
              <a:pathLst>
                <a:path w="1691639" h="3230245">
                  <a:moveTo>
                    <a:pt x="0" y="3229899"/>
                  </a:moveTo>
                  <a:lnTo>
                    <a:pt x="0" y="0"/>
                  </a:lnTo>
                  <a:lnTo>
                    <a:pt x="1691351" y="0"/>
                  </a:lnTo>
                  <a:lnTo>
                    <a:pt x="1691351" y="3229899"/>
                  </a:lnTo>
                  <a:lnTo>
                    <a:pt x="0" y="3229899"/>
                  </a:lnTo>
                  <a:close/>
                </a:path>
              </a:pathLst>
            </a:custGeom>
            <a:ln w="9526">
              <a:solidFill>
                <a:srgbClr val="000000"/>
              </a:solidFill>
            </a:ln>
          </p:spPr>
          <p:txBody>
            <a:bodyPr wrap="square" lIns="0" tIns="0" rIns="0" bIns="0" rtlCol="0"/>
            <a:lstStyle/>
            <a:p>
              <a:endParaRPr/>
            </a:p>
          </p:txBody>
        </p:sp>
      </p:grpSp>
      <p:sp>
        <p:nvSpPr>
          <p:cNvPr id="57" name="object 57"/>
          <p:cNvSpPr txBox="1"/>
          <p:nvPr/>
        </p:nvSpPr>
        <p:spPr>
          <a:xfrm>
            <a:off x="3636833" y="3441555"/>
            <a:ext cx="1130877" cy="2156587"/>
          </a:xfrm>
          <a:prstGeom prst="rect">
            <a:avLst/>
          </a:prstGeom>
        </p:spPr>
        <p:txBody>
          <a:bodyPr vert="horz" wrap="square" lIns="0" tIns="8226" rIns="0" bIns="0" rtlCol="0">
            <a:spAutoFit/>
          </a:bodyPr>
          <a:lstStyle/>
          <a:p>
            <a:pPr marL="433" algn="ctr">
              <a:lnSpc>
                <a:spcPts val="982"/>
              </a:lnSpc>
              <a:spcBef>
                <a:spcPts val="65"/>
              </a:spcBef>
            </a:pPr>
            <a:r>
              <a:rPr sz="818" b="1" spc="-3" dirty="0">
                <a:latin typeface="Century Gothic"/>
                <a:cs typeface="Century Gothic"/>
              </a:rPr>
              <a:t>SCL</a:t>
            </a:r>
            <a:r>
              <a:rPr sz="818" b="1" spc="-27" dirty="0">
                <a:latin typeface="Century Gothic"/>
                <a:cs typeface="Century Gothic"/>
              </a:rPr>
              <a:t> </a:t>
            </a:r>
            <a:r>
              <a:rPr sz="818" b="1" spc="-3" dirty="0">
                <a:latin typeface="Century Gothic"/>
                <a:cs typeface="Century Gothic"/>
              </a:rPr>
              <a:t>HPRF</a:t>
            </a:r>
            <a:endParaRPr sz="818">
              <a:latin typeface="Century Gothic"/>
              <a:cs typeface="Century Gothic"/>
            </a:endParaRPr>
          </a:p>
          <a:p>
            <a:pPr algn="ctr">
              <a:lnSpc>
                <a:spcPct val="100000"/>
              </a:lnSpc>
            </a:pPr>
            <a:r>
              <a:rPr sz="818" spc="-3" dirty="0">
                <a:latin typeface="Century Gothic"/>
                <a:cs typeface="Century Gothic"/>
              </a:rPr>
              <a:t>John</a:t>
            </a:r>
            <a:r>
              <a:rPr sz="818" spc="-24" dirty="0">
                <a:latin typeface="Century Gothic"/>
                <a:cs typeface="Century Gothic"/>
              </a:rPr>
              <a:t> </a:t>
            </a:r>
            <a:r>
              <a:rPr sz="818" spc="-3" dirty="0">
                <a:latin typeface="Century Gothic"/>
                <a:cs typeface="Century Gothic"/>
              </a:rPr>
              <a:t>Moss</a:t>
            </a:r>
            <a:endParaRPr sz="818">
              <a:latin typeface="Century Gothic"/>
              <a:cs typeface="Century Gothic"/>
            </a:endParaRPr>
          </a:p>
          <a:p>
            <a:pPr algn="ctr">
              <a:lnSpc>
                <a:spcPts val="982"/>
              </a:lnSpc>
              <a:spcBef>
                <a:spcPts val="3"/>
              </a:spcBef>
            </a:pPr>
            <a:r>
              <a:rPr sz="818" b="1" spc="-3" dirty="0">
                <a:latin typeface="Century Gothic"/>
                <a:cs typeface="Century Gothic"/>
              </a:rPr>
              <a:t>NCL</a:t>
            </a:r>
            <a:r>
              <a:rPr sz="818" b="1" spc="-27" dirty="0">
                <a:latin typeface="Century Gothic"/>
                <a:cs typeface="Century Gothic"/>
              </a:rPr>
              <a:t> </a:t>
            </a:r>
            <a:r>
              <a:rPr sz="818" b="1" spc="-3" dirty="0">
                <a:latin typeface="Century Gothic"/>
                <a:cs typeface="Century Gothic"/>
              </a:rPr>
              <a:t>HPRF</a:t>
            </a:r>
            <a:endParaRPr sz="818">
              <a:latin typeface="Century Gothic"/>
              <a:cs typeface="Century Gothic"/>
            </a:endParaRPr>
          </a:p>
          <a:p>
            <a:pPr algn="ctr">
              <a:lnSpc>
                <a:spcPts val="982"/>
              </a:lnSpc>
            </a:pPr>
            <a:r>
              <a:rPr sz="818" spc="-3" dirty="0">
                <a:latin typeface="Century Gothic"/>
                <a:cs typeface="Century Gothic"/>
              </a:rPr>
              <a:t>John</a:t>
            </a:r>
            <a:r>
              <a:rPr sz="818" spc="-24" dirty="0">
                <a:latin typeface="Century Gothic"/>
                <a:cs typeface="Century Gothic"/>
              </a:rPr>
              <a:t> </a:t>
            </a:r>
            <a:r>
              <a:rPr sz="818" spc="-3" dirty="0">
                <a:latin typeface="Century Gothic"/>
                <a:cs typeface="Century Gothic"/>
              </a:rPr>
              <a:t>Moss</a:t>
            </a:r>
            <a:endParaRPr sz="818">
              <a:latin typeface="Century Gothic"/>
              <a:cs typeface="Century Gothic"/>
            </a:endParaRPr>
          </a:p>
          <a:p>
            <a:pPr algn="ctr">
              <a:lnSpc>
                <a:spcPts val="982"/>
              </a:lnSpc>
            </a:pPr>
            <a:r>
              <a:rPr sz="818" b="1" spc="-3" dirty="0">
                <a:latin typeface="Century Gothic"/>
                <a:cs typeface="Century Gothic"/>
              </a:rPr>
              <a:t>LLRF</a:t>
            </a:r>
            <a:endParaRPr sz="818">
              <a:latin typeface="Century Gothic"/>
              <a:cs typeface="Century Gothic"/>
            </a:endParaRPr>
          </a:p>
          <a:p>
            <a:pPr marL="216039" marR="210410" algn="ctr"/>
            <a:r>
              <a:rPr sz="818" spc="-3" dirty="0">
                <a:latin typeface="Century Gothic"/>
                <a:cs typeface="Century Gothic"/>
              </a:rPr>
              <a:t>Mark</a:t>
            </a:r>
            <a:r>
              <a:rPr sz="818" spc="-41" dirty="0">
                <a:latin typeface="Century Gothic"/>
                <a:cs typeface="Century Gothic"/>
              </a:rPr>
              <a:t> </a:t>
            </a:r>
            <a:r>
              <a:rPr sz="818" spc="-3" dirty="0">
                <a:latin typeface="Century Gothic"/>
                <a:cs typeface="Century Gothic"/>
              </a:rPr>
              <a:t>Crofford </a:t>
            </a:r>
            <a:r>
              <a:rPr sz="818" spc="-215" dirty="0">
                <a:latin typeface="Century Gothic"/>
                <a:cs typeface="Century Gothic"/>
              </a:rPr>
              <a:t> </a:t>
            </a:r>
            <a:r>
              <a:rPr sz="818" b="1" spc="-3" dirty="0">
                <a:latin typeface="Century Gothic"/>
                <a:cs typeface="Century Gothic"/>
              </a:rPr>
              <a:t>Existing Linac </a:t>
            </a:r>
            <a:r>
              <a:rPr sz="818" b="1" dirty="0">
                <a:latin typeface="Century Gothic"/>
                <a:cs typeface="Century Gothic"/>
              </a:rPr>
              <a:t> </a:t>
            </a:r>
            <a:r>
              <a:rPr sz="818" b="1" spc="-3" dirty="0">
                <a:latin typeface="Century Gothic"/>
                <a:cs typeface="Century Gothic"/>
              </a:rPr>
              <a:t>Modulators </a:t>
            </a:r>
            <a:r>
              <a:rPr sz="818" b="1" dirty="0">
                <a:latin typeface="Century Gothic"/>
                <a:cs typeface="Century Gothic"/>
              </a:rPr>
              <a:t> </a:t>
            </a:r>
            <a:r>
              <a:rPr sz="818" spc="-3" dirty="0">
                <a:latin typeface="Century Gothic"/>
                <a:cs typeface="Century Gothic"/>
              </a:rPr>
              <a:t>Chris</a:t>
            </a:r>
            <a:r>
              <a:rPr sz="818" spc="-17" dirty="0">
                <a:latin typeface="Century Gothic"/>
                <a:cs typeface="Century Gothic"/>
              </a:rPr>
              <a:t> </a:t>
            </a:r>
            <a:r>
              <a:rPr sz="818" spc="-3" dirty="0">
                <a:latin typeface="Century Gothic"/>
                <a:cs typeface="Century Gothic"/>
              </a:rPr>
              <a:t>Pappas</a:t>
            </a:r>
            <a:endParaRPr sz="818">
              <a:latin typeface="Century Gothic"/>
              <a:cs typeface="Century Gothic"/>
            </a:endParaRPr>
          </a:p>
          <a:p>
            <a:pPr marL="8226" marR="3464" algn="ctr"/>
            <a:r>
              <a:rPr sz="818" b="1" spc="-3" dirty="0">
                <a:latin typeface="Century Gothic"/>
                <a:cs typeface="Century Gothic"/>
              </a:rPr>
              <a:t>New Linac Modulators </a:t>
            </a:r>
            <a:r>
              <a:rPr sz="818" b="1" spc="-225" dirty="0">
                <a:latin typeface="Century Gothic"/>
                <a:cs typeface="Century Gothic"/>
              </a:rPr>
              <a:t> </a:t>
            </a:r>
            <a:r>
              <a:rPr sz="818" spc="-3" dirty="0">
                <a:latin typeface="Century Gothic"/>
                <a:cs typeface="Century Gothic"/>
              </a:rPr>
              <a:t>David E. Anderson </a:t>
            </a:r>
            <a:r>
              <a:rPr sz="818" dirty="0">
                <a:latin typeface="Century Gothic"/>
                <a:cs typeface="Century Gothic"/>
              </a:rPr>
              <a:t> </a:t>
            </a:r>
            <a:r>
              <a:rPr sz="818" b="1" spc="-3" dirty="0">
                <a:latin typeface="Century Gothic"/>
                <a:cs typeface="Century Gothic"/>
              </a:rPr>
              <a:t>Utilities</a:t>
            </a:r>
            <a:endParaRPr sz="818">
              <a:latin typeface="Century Gothic"/>
              <a:cs typeface="Century Gothic"/>
            </a:endParaRPr>
          </a:p>
          <a:p>
            <a:pPr marL="174043" marR="169714" indent="-433" algn="ctr">
              <a:lnSpc>
                <a:spcPts val="982"/>
              </a:lnSpc>
              <a:spcBef>
                <a:spcPts val="27"/>
              </a:spcBef>
            </a:pPr>
            <a:r>
              <a:rPr sz="818" spc="-3" dirty="0">
                <a:latin typeface="Century Gothic"/>
                <a:cs typeface="Century Gothic"/>
              </a:rPr>
              <a:t>Greg Norman </a:t>
            </a:r>
            <a:r>
              <a:rPr sz="818" dirty="0">
                <a:latin typeface="Century Gothic"/>
                <a:cs typeface="Century Gothic"/>
              </a:rPr>
              <a:t> </a:t>
            </a:r>
            <a:r>
              <a:rPr sz="818" b="1" spc="-3" dirty="0">
                <a:latin typeface="Century Gothic"/>
                <a:cs typeface="Century Gothic"/>
              </a:rPr>
              <a:t>RF Controls </a:t>
            </a:r>
            <a:r>
              <a:rPr sz="818" b="1" dirty="0">
                <a:latin typeface="Century Gothic"/>
                <a:cs typeface="Century Gothic"/>
              </a:rPr>
              <a:t> </a:t>
            </a:r>
            <a:r>
              <a:rPr sz="818" spc="-3" dirty="0">
                <a:latin typeface="Century Gothic"/>
                <a:cs typeface="Century Gothic"/>
              </a:rPr>
              <a:t>Karen White </a:t>
            </a:r>
            <a:r>
              <a:rPr sz="818" dirty="0">
                <a:latin typeface="Century Gothic"/>
                <a:cs typeface="Century Gothic"/>
              </a:rPr>
              <a:t> </a:t>
            </a:r>
            <a:r>
              <a:rPr sz="818" b="1" spc="-3" dirty="0">
                <a:latin typeface="Century Gothic"/>
                <a:cs typeface="Century Gothic"/>
              </a:rPr>
              <a:t>Global</a:t>
            </a:r>
            <a:r>
              <a:rPr sz="818" b="1" spc="-34" dirty="0">
                <a:latin typeface="Century Gothic"/>
                <a:cs typeface="Century Gothic"/>
              </a:rPr>
              <a:t> </a:t>
            </a:r>
            <a:r>
              <a:rPr sz="818" b="1" spc="-3" dirty="0">
                <a:latin typeface="Century Gothic"/>
                <a:cs typeface="Century Gothic"/>
              </a:rPr>
              <a:t>Controls</a:t>
            </a:r>
            <a:endParaRPr sz="818">
              <a:latin typeface="Century Gothic"/>
              <a:cs typeface="Century Gothic"/>
            </a:endParaRPr>
          </a:p>
          <a:p>
            <a:pPr algn="ctr">
              <a:lnSpc>
                <a:spcPts val="948"/>
              </a:lnSpc>
            </a:pPr>
            <a:r>
              <a:rPr sz="818" spc="-3" dirty="0">
                <a:latin typeface="Century Gothic"/>
                <a:cs typeface="Century Gothic"/>
              </a:rPr>
              <a:t>Karen</a:t>
            </a:r>
            <a:r>
              <a:rPr sz="818" spc="-24" dirty="0">
                <a:latin typeface="Century Gothic"/>
                <a:cs typeface="Century Gothic"/>
              </a:rPr>
              <a:t> </a:t>
            </a:r>
            <a:r>
              <a:rPr sz="818" spc="-3" dirty="0">
                <a:latin typeface="Century Gothic"/>
                <a:cs typeface="Century Gothic"/>
              </a:rPr>
              <a:t>White</a:t>
            </a:r>
            <a:endParaRPr sz="818">
              <a:latin typeface="Century Gothic"/>
              <a:cs typeface="Century Gothic"/>
            </a:endParaRPr>
          </a:p>
        </p:txBody>
      </p:sp>
      <p:grpSp>
        <p:nvGrpSpPr>
          <p:cNvPr id="58" name="object 58"/>
          <p:cNvGrpSpPr/>
          <p:nvPr/>
        </p:nvGrpSpPr>
        <p:grpSpPr>
          <a:xfrm>
            <a:off x="4198400" y="3280490"/>
            <a:ext cx="1845685" cy="1963449"/>
            <a:chOff x="4989252" y="4811385"/>
            <a:chExt cx="2707005" cy="2879725"/>
          </a:xfrm>
        </p:grpSpPr>
        <p:sp>
          <p:nvSpPr>
            <p:cNvPr id="59" name="object 59"/>
            <p:cNvSpPr/>
            <p:nvPr/>
          </p:nvSpPr>
          <p:spPr>
            <a:xfrm>
              <a:off x="4994015" y="4816148"/>
              <a:ext cx="0" cy="198120"/>
            </a:xfrm>
            <a:custGeom>
              <a:avLst/>
              <a:gdLst/>
              <a:ahLst/>
              <a:cxnLst/>
              <a:rect l="l" t="t" r="r" b="b"/>
              <a:pathLst>
                <a:path h="198120">
                  <a:moveTo>
                    <a:pt x="0" y="0"/>
                  </a:moveTo>
                  <a:lnTo>
                    <a:pt x="0" y="198078"/>
                  </a:lnTo>
                </a:path>
              </a:pathLst>
            </a:custGeom>
            <a:ln w="9135">
              <a:solidFill>
                <a:srgbClr val="000000"/>
              </a:solidFill>
            </a:ln>
          </p:spPr>
          <p:txBody>
            <a:bodyPr wrap="square" lIns="0" tIns="0" rIns="0" bIns="0" rtlCol="0"/>
            <a:lstStyle/>
            <a:p>
              <a:endParaRPr/>
            </a:p>
          </p:txBody>
        </p:sp>
        <p:sp>
          <p:nvSpPr>
            <p:cNvPr id="60" name="object 60"/>
            <p:cNvSpPr/>
            <p:nvPr/>
          </p:nvSpPr>
          <p:spPr>
            <a:xfrm>
              <a:off x="5999771" y="5021503"/>
              <a:ext cx="1691639" cy="2665095"/>
            </a:xfrm>
            <a:custGeom>
              <a:avLst/>
              <a:gdLst/>
              <a:ahLst/>
              <a:cxnLst/>
              <a:rect l="l" t="t" r="r" b="b"/>
              <a:pathLst>
                <a:path w="1691640" h="2665095">
                  <a:moveTo>
                    <a:pt x="0" y="2664768"/>
                  </a:moveTo>
                  <a:lnTo>
                    <a:pt x="0" y="0"/>
                  </a:lnTo>
                  <a:lnTo>
                    <a:pt x="1691351" y="0"/>
                  </a:lnTo>
                  <a:lnTo>
                    <a:pt x="1691351" y="2664768"/>
                  </a:lnTo>
                  <a:lnTo>
                    <a:pt x="0" y="2664768"/>
                  </a:lnTo>
                  <a:close/>
                </a:path>
              </a:pathLst>
            </a:custGeom>
            <a:ln w="9526">
              <a:solidFill>
                <a:srgbClr val="000000"/>
              </a:solidFill>
            </a:ln>
          </p:spPr>
          <p:txBody>
            <a:bodyPr wrap="square" lIns="0" tIns="0" rIns="0" bIns="0" rtlCol="0"/>
            <a:lstStyle/>
            <a:p>
              <a:endParaRPr/>
            </a:p>
          </p:txBody>
        </p:sp>
      </p:grpSp>
      <p:sp>
        <p:nvSpPr>
          <p:cNvPr id="61" name="object 61"/>
          <p:cNvSpPr txBox="1"/>
          <p:nvPr/>
        </p:nvSpPr>
        <p:spPr>
          <a:xfrm>
            <a:off x="4934930" y="3441003"/>
            <a:ext cx="1058574" cy="1775200"/>
          </a:xfrm>
          <a:prstGeom prst="rect">
            <a:avLst/>
          </a:prstGeom>
        </p:spPr>
        <p:txBody>
          <a:bodyPr vert="horz" wrap="square" lIns="0" tIns="8226" rIns="0" bIns="0" rtlCol="0">
            <a:spAutoFit/>
          </a:bodyPr>
          <a:lstStyle/>
          <a:p>
            <a:pPr marL="91784" marR="85723" indent="-433" algn="ctr">
              <a:spcBef>
                <a:spcPts val="65"/>
              </a:spcBef>
            </a:pPr>
            <a:r>
              <a:rPr sz="818" b="1" spc="-3" dirty="0">
                <a:latin typeface="Century Gothic"/>
                <a:cs typeface="Century Gothic"/>
              </a:rPr>
              <a:t>Injection Region </a:t>
            </a:r>
            <a:r>
              <a:rPr sz="818" b="1" dirty="0">
                <a:latin typeface="Century Gothic"/>
                <a:cs typeface="Century Gothic"/>
              </a:rPr>
              <a:t> </a:t>
            </a:r>
            <a:r>
              <a:rPr sz="818" spc="-3" dirty="0">
                <a:latin typeface="Century Gothic"/>
                <a:cs typeface="Century Gothic"/>
              </a:rPr>
              <a:t>Robert Saethre </a:t>
            </a:r>
            <a:r>
              <a:rPr sz="818" dirty="0">
                <a:latin typeface="Century Gothic"/>
                <a:cs typeface="Century Gothic"/>
              </a:rPr>
              <a:t> </a:t>
            </a:r>
            <a:r>
              <a:rPr sz="818" b="1" spc="-3" dirty="0">
                <a:latin typeface="Century Gothic"/>
                <a:cs typeface="Century Gothic"/>
              </a:rPr>
              <a:t>Injection Dump </a:t>
            </a:r>
            <a:r>
              <a:rPr sz="818" b="1" dirty="0">
                <a:latin typeface="Century Gothic"/>
                <a:cs typeface="Century Gothic"/>
              </a:rPr>
              <a:t> </a:t>
            </a:r>
            <a:r>
              <a:rPr sz="818" spc="-3" dirty="0">
                <a:latin typeface="Century Gothic"/>
                <a:cs typeface="Century Gothic"/>
              </a:rPr>
              <a:t>Charlotte Barbier </a:t>
            </a:r>
            <a:r>
              <a:rPr sz="818" spc="-218" dirty="0">
                <a:latin typeface="Century Gothic"/>
                <a:cs typeface="Century Gothic"/>
              </a:rPr>
              <a:t> </a:t>
            </a:r>
            <a:r>
              <a:rPr sz="818" b="1" spc="-3" dirty="0">
                <a:latin typeface="Century Gothic"/>
                <a:cs typeface="Century Gothic"/>
              </a:rPr>
              <a:t>Extraction</a:t>
            </a:r>
            <a:r>
              <a:rPr sz="818" b="1" spc="-41" dirty="0">
                <a:latin typeface="Century Gothic"/>
                <a:cs typeface="Century Gothic"/>
              </a:rPr>
              <a:t> </a:t>
            </a:r>
            <a:r>
              <a:rPr sz="818" b="1" spc="-3" dirty="0">
                <a:latin typeface="Century Gothic"/>
                <a:cs typeface="Century Gothic"/>
              </a:rPr>
              <a:t>Region </a:t>
            </a:r>
            <a:r>
              <a:rPr sz="818" b="1" spc="-218" dirty="0">
                <a:latin typeface="Century Gothic"/>
                <a:cs typeface="Century Gothic"/>
              </a:rPr>
              <a:t> </a:t>
            </a:r>
            <a:r>
              <a:rPr sz="818" spc="-3" dirty="0">
                <a:latin typeface="Century Gothic"/>
                <a:cs typeface="Century Gothic"/>
              </a:rPr>
              <a:t>Robert Saethre </a:t>
            </a:r>
            <a:r>
              <a:rPr sz="818" dirty="0">
                <a:latin typeface="Century Gothic"/>
                <a:cs typeface="Century Gothic"/>
              </a:rPr>
              <a:t> </a:t>
            </a:r>
            <a:r>
              <a:rPr sz="818" b="1" spc="-3" dirty="0">
                <a:latin typeface="Century Gothic"/>
                <a:cs typeface="Century Gothic"/>
              </a:rPr>
              <a:t>Utilities</a:t>
            </a:r>
            <a:endParaRPr sz="818">
              <a:latin typeface="Century Gothic"/>
              <a:cs typeface="Century Gothic"/>
            </a:endParaRPr>
          </a:p>
          <a:p>
            <a:pPr marL="433" algn="ctr">
              <a:lnSpc>
                <a:spcPts val="978"/>
              </a:lnSpc>
            </a:pPr>
            <a:r>
              <a:rPr sz="818" spc="-3" dirty="0">
                <a:latin typeface="Century Gothic"/>
                <a:cs typeface="Century Gothic"/>
              </a:rPr>
              <a:t>Greg</a:t>
            </a:r>
            <a:r>
              <a:rPr sz="818" spc="-24" dirty="0">
                <a:latin typeface="Century Gothic"/>
                <a:cs typeface="Century Gothic"/>
              </a:rPr>
              <a:t> </a:t>
            </a:r>
            <a:r>
              <a:rPr sz="818" spc="-3" dirty="0">
                <a:latin typeface="Century Gothic"/>
                <a:cs typeface="Century Gothic"/>
              </a:rPr>
              <a:t>Norman</a:t>
            </a:r>
            <a:endParaRPr sz="818">
              <a:latin typeface="Century Gothic"/>
              <a:cs typeface="Century Gothic"/>
            </a:endParaRPr>
          </a:p>
          <a:p>
            <a:pPr algn="ctr">
              <a:lnSpc>
                <a:spcPct val="100000"/>
              </a:lnSpc>
            </a:pPr>
            <a:r>
              <a:rPr sz="818" b="1" spc="-3" dirty="0">
                <a:latin typeface="Century Gothic"/>
                <a:cs typeface="Century Gothic"/>
              </a:rPr>
              <a:t>Ring</a:t>
            </a:r>
            <a:r>
              <a:rPr sz="818" b="1" spc="-10" dirty="0">
                <a:latin typeface="Century Gothic"/>
                <a:cs typeface="Century Gothic"/>
              </a:rPr>
              <a:t> </a:t>
            </a:r>
            <a:r>
              <a:rPr sz="818" b="1" spc="-3" dirty="0">
                <a:latin typeface="Century Gothic"/>
                <a:cs typeface="Century Gothic"/>
              </a:rPr>
              <a:t>Control</a:t>
            </a:r>
            <a:r>
              <a:rPr sz="818" b="1" spc="-10" dirty="0">
                <a:latin typeface="Century Gothic"/>
                <a:cs typeface="Century Gothic"/>
              </a:rPr>
              <a:t> </a:t>
            </a:r>
            <a:r>
              <a:rPr sz="818" b="1" spc="-3" dirty="0">
                <a:latin typeface="Century Gothic"/>
                <a:cs typeface="Century Gothic"/>
              </a:rPr>
              <a:t>Systems</a:t>
            </a:r>
            <a:endParaRPr sz="818">
              <a:latin typeface="Century Gothic"/>
              <a:cs typeface="Century Gothic"/>
            </a:endParaRPr>
          </a:p>
          <a:p>
            <a:pPr marL="223832" marR="218203" algn="ctr">
              <a:spcBef>
                <a:spcPts val="3"/>
              </a:spcBef>
            </a:pPr>
            <a:r>
              <a:rPr sz="818" spc="-3" dirty="0">
                <a:latin typeface="Century Gothic"/>
                <a:cs typeface="Century Gothic"/>
              </a:rPr>
              <a:t>Karen</a:t>
            </a:r>
            <a:r>
              <a:rPr sz="818" spc="-41" dirty="0">
                <a:latin typeface="Century Gothic"/>
                <a:cs typeface="Century Gothic"/>
              </a:rPr>
              <a:t> </a:t>
            </a:r>
            <a:r>
              <a:rPr sz="818" spc="-3" dirty="0">
                <a:latin typeface="Century Gothic"/>
                <a:cs typeface="Century Gothic"/>
              </a:rPr>
              <a:t>White </a:t>
            </a:r>
            <a:r>
              <a:rPr sz="818" spc="-218" dirty="0">
                <a:latin typeface="Century Gothic"/>
                <a:cs typeface="Century Gothic"/>
              </a:rPr>
              <a:t> </a:t>
            </a:r>
            <a:r>
              <a:rPr sz="818" b="1" spc="-3" dirty="0">
                <a:latin typeface="Century Gothic"/>
                <a:cs typeface="Century Gothic"/>
              </a:rPr>
              <a:t>RTBT Stub </a:t>
            </a:r>
            <a:r>
              <a:rPr sz="818" b="1" dirty="0">
                <a:latin typeface="Century Gothic"/>
                <a:cs typeface="Century Gothic"/>
              </a:rPr>
              <a:t> </a:t>
            </a:r>
            <a:r>
              <a:rPr sz="818" spc="-3" dirty="0">
                <a:latin typeface="Century Gothic"/>
                <a:cs typeface="Century Gothic"/>
              </a:rPr>
              <a:t>Nick</a:t>
            </a:r>
            <a:r>
              <a:rPr sz="818" spc="-14" dirty="0">
                <a:latin typeface="Century Gothic"/>
                <a:cs typeface="Century Gothic"/>
              </a:rPr>
              <a:t> </a:t>
            </a:r>
            <a:r>
              <a:rPr sz="818" spc="-3" dirty="0">
                <a:latin typeface="Century Gothic"/>
                <a:cs typeface="Century Gothic"/>
              </a:rPr>
              <a:t>Evans</a:t>
            </a:r>
            <a:endParaRPr sz="818">
              <a:latin typeface="Century Gothic"/>
              <a:cs typeface="Century Gothic"/>
            </a:endParaRPr>
          </a:p>
          <a:p>
            <a:pPr marL="433" algn="ctr">
              <a:lnSpc>
                <a:spcPts val="978"/>
              </a:lnSpc>
            </a:pPr>
            <a:r>
              <a:rPr sz="818" b="1" spc="-3" dirty="0">
                <a:latin typeface="Century Gothic"/>
                <a:cs typeface="Century Gothic"/>
              </a:rPr>
              <a:t>Accelerator</a:t>
            </a:r>
            <a:r>
              <a:rPr sz="818" b="1" spc="-14" dirty="0">
                <a:latin typeface="Century Gothic"/>
                <a:cs typeface="Century Gothic"/>
              </a:rPr>
              <a:t> </a:t>
            </a:r>
            <a:r>
              <a:rPr sz="818" b="1" spc="-3" dirty="0">
                <a:latin typeface="Century Gothic"/>
                <a:cs typeface="Century Gothic"/>
              </a:rPr>
              <a:t>Physics</a:t>
            </a:r>
            <a:endParaRPr sz="818">
              <a:latin typeface="Century Gothic"/>
              <a:cs typeface="Century Gothic"/>
            </a:endParaRPr>
          </a:p>
          <a:p>
            <a:pPr algn="ctr">
              <a:lnSpc>
                <a:spcPct val="100000"/>
              </a:lnSpc>
            </a:pPr>
            <a:r>
              <a:rPr sz="818" spc="-3" dirty="0">
                <a:latin typeface="Century Gothic"/>
                <a:cs typeface="Century Gothic"/>
              </a:rPr>
              <a:t>Nick</a:t>
            </a:r>
            <a:r>
              <a:rPr sz="818" spc="-24" dirty="0">
                <a:latin typeface="Century Gothic"/>
                <a:cs typeface="Century Gothic"/>
              </a:rPr>
              <a:t> </a:t>
            </a:r>
            <a:r>
              <a:rPr sz="818" spc="-3" dirty="0">
                <a:latin typeface="Century Gothic"/>
                <a:cs typeface="Century Gothic"/>
              </a:rPr>
              <a:t>Evans</a:t>
            </a:r>
            <a:endParaRPr sz="818">
              <a:latin typeface="Century Gothic"/>
              <a:cs typeface="Century Gothic"/>
            </a:endParaRPr>
          </a:p>
        </p:txBody>
      </p:sp>
      <p:grpSp>
        <p:nvGrpSpPr>
          <p:cNvPr id="62" name="object 62"/>
          <p:cNvGrpSpPr/>
          <p:nvPr/>
        </p:nvGrpSpPr>
        <p:grpSpPr>
          <a:xfrm>
            <a:off x="5460740" y="3280490"/>
            <a:ext cx="1845685" cy="3325524"/>
            <a:chOff x="6840684" y="4811385"/>
            <a:chExt cx="2707005" cy="4877435"/>
          </a:xfrm>
        </p:grpSpPr>
        <p:sp>
          <p:nvSpPr>
            <p:cNvPr id="63" name="object 63"/>
            <p:cNvSpPr/>
            <p:nvPr/>
          </p:nvSpPr>
          <p:spPr>
            <a:xfrm>
              <a:off x="6845447" y="4816148"/>
              <a:ext cx="0" cy="205740"/>
            </a:xfrm>
            <a:custGeom>
              <a:avLst/>
              <a:gdLst/>
              <a:ahLst/>
              <a:cxnLst/>
              <a:rect l="l" t="t" r="r" b="b"/>
              <a:pathLst>
                <a:path h="205739">
                  <a:moveTo>
                    <a:pt x="0" y="0"/>
                  </a:moveTo>
                  <a:lnTo>
                    <a:pt x="0" y="205355"/>
                  </a:lnTo>
                </a:path>
              </a:pathLst>
            </a:custGeom>
            <a:ln w="9135">
              <a:solidFill>
                <a:srgbClr val="000000"/>
              </a:solidFill>
            </a:ln>
          </p:spPr>
          <p:txBody>
            <a:bodyPr wrap="square" lIns="0" tIns="0" rIns="0" bIns="0" rtlCol="0"/>
            <a:lstStyle/>
            <a:p>
              <a:endParaRPr/>
            </a:p>
          </p:txBody>
        </p:sp>
        <p:sp>
          <p:nvSpPr>
            <p:cNvPr id="64" name="object 64"/>
            <p:cNvSpPr/>
            <p:nvPr/>
          </p:nvSpPr>
          <p:spPr>
            <a:xfrm>
              <a:off x="7851203" y="4998866"/>
              <a:ext cx="1691639" cy="4685665"/>
            </a:xfrm>
            <a:custGeom>
              <a:avLst/>
              <a:gdLst/>
              <a:ahLst/>
              <a:cxnLst/>
              <a:rect l="l" t="t" r="r" b="b"/>
              <a:pathLst>
                <a:path w="1691640" h="4685665">
                  <a:moveTo>
                    <a:pt x="0" y="4685173"/>
                  </a:moveTo>
                  <a:lnTo>
                    <a:pt x="0" y="0"/>
                  </a:lnTo>
                  <a:lnTo>
                    <a:pt x="1691351" y="0"/>
                  </a:lnTo>
                  <a:lnTo>
                    <a:pt x="1691351" y="4685173"/>
                  </a:lnTo>
                  <a:lnTo>
                    <a:pt x="0" y="4685173"/>
                  </a:lnTo>
                  <a:close/>
                </a:path>
              </a:pathLst>
            </a:custGeom>
            <a:ln w="9526">
              <a:solidFill>
                <a:srgbClr val="000000"/>
              </a:solidFill>
            </a:ln>
          </p:spPr>
          <p:txBody>
            <a:bodyPr wrap="square" lIns="0" tIns="0" rIns="0" bIns="0" rtlCol="0"/>
            <a:lstStyle/>
            <a:p>
              <a:endParaRPr/>
            </a:p>
          </p:txBody>
        </p:sp>
      </p:grpSp>
      <p:sp>
        <p:nvSpPr>
          <p:cNvPr id="65" name="object 65"/>
          <p:cNvSpPr txBox="1"/>
          <p:nvPr/>
        </p:nvSpPr>
        <p:spPr>
          <a:xfrm>
            <a:off x="6166948" y="3491166"/>
            <a:ext cx="1119620" cy="3040740"/>
          </a:xfrm>
          <a:prstGeom prst="rect">
            <a:avLst/>
          </a:prstGeom>
        </p:spPr>
        <p:txBody>
          <a:bodyPr vert="horz" wrap="square" lIns="0" tIns="8226" rIns="0" bIns="0" rtlCol="0">
            <a:spAutoFit/>
          </a:bodyPr>
          <a:lstStyle/>
          <a:p>
            <a:pPr marL="112998" marR="107803" indent="177940">
              <a:spcBef>
                <a:spcPts val="65"/>
              </a:spcBef>
            </a:pPr>
            <a:r>
              <a:rPr sz="818" b="1" spc="-3" dirty="0">
                <a:latin typeface="Century Gothic"/>
                <a:cs typeface="Century Gothic"/>
              </a:rPr>
              <a:t>Neutronics </a:t>
            </a:r>
            <a:r>
              <a:rPr sz="818" b="1" dirty="0">
                <a:latin typeface="Century Gothic"/>
                <a:cs typeface="Century Gothic"/>
              </a:rPr>
              <a:t> </a:t>
            </a:r>
            <a:r>
              <a:rPr sz="818" spc="-3" dirty="0">
                <a:latin typeface="Century Gothic"/>
                <a:cs typeface="Century Gothic"/>
              </a:rPr>
              <a:t>Franz Gallmeier </a:t>
            </a:r>
            <a:r>
              <a:rPr sz="818" dirty="0">
                <a:latin typeface="Century Gothic"/>
                <a:cs typeface="Century Gothic"/>
              </a:rPr>
              <a:t> </a:t>
            </a:r>
            <a:r>
              <a:rPr sz="818" b="1" spc="-3" dirty="0">
                <a:latin typeface="Century Gothic"/>
                <a:cs typeface="Century Gothic"/>
              </a:rPr>
              <a:t>Mercury Process </a:t>
            </a:r>
            <a:r>
              <a:rPr sz="818" b="1" dirty="0">
                <a:latin typeface="Century Gothic"/>
                <a:cs typeface="Century Gothic"/>
              </a:rPr>
              <a:t> </a:t>
            </a:r>
            <a:r>
              <a:rPr sz="818" spc="-3" dirty="0">
                <a:latin typeface="Century Gothic"/>
                <a:cs typeface="Century Gothic"/>
              </a:rPr>
              <a:t>Makayla</a:t>
            </a:r>
            <a:r>
              <a:rPr sz="818" spc="-34" dirty="0">
                <a:latin typeface="Century Gothic"/>
                <a:cs typeface="Century Gothic"/>
              </a:rPr>
              <a:t> </a:t>
            </a:r>
            <a:r>
              <a:rPr sz="818" spc="-3" dirty="0">
                <a:latin typeface="Century Gothic"/>
                <a:cs typeface="Century Gothic"/>
              </a:rPr>
              <a:t>Edwards</a:t>
            </a:r>
            <a:endParaRPr sz="818">
              <a:latin typeface="Century Gothic"/>
              <a:cs typeface="Century Gothic"/>
            </a:endParaRPr>
          </a:p>
          <a:p>
            <a:pPr marL="16019" marR="10391" algn="ctr">
              <a:lnSpc>
                <a:spcPts val="982"/>
              </a:lnSpc>
              <a:spcBef>
                <a:spcPts val="27"/>
              </a:spcBef>
            </a:pPr>
            <a:r>
              <a:rPr sz="818" b="1" spc="-3" dirty="0">
                <a:latin typeface="Century Gothic"/>
                <a:cs typeface="Century Gothic"/>
              </a:rPr>
              <a:t>Moderator Cryogenic </a:t>
            </a:r>
            <a:r>
              <a:rPr sz="818" b="1" spc="-222" dirty="0">
                <a:latin typeface="Century Gothic"/>
                <a:cs typeface="Century Gothic"/>
              </a:rPr>
              <a:t> </a:t>
            </a:r>
            <a:r>
              <a:rPr sz="818" b="1" spc="-3" dirty="0">
                <a:latin typeface="Century Gothic"/>
                <a:cs typeface="Century Gothic"/>
              </a:rPr>
              <a:t>Systems</a:t>
            </a:r>
            <a:endParaRPr sz="818">
              <a:latin typeface="Century Gothic"/>
              <a:cs typeface="Century Gothic"/>
            </a:endParaRPr>
          </a:p>
          <a:p>
            <a:pPr marL="8659" marR="3464" algn="ctr">
              <a:lnSpc>
                <a:spcPts val="982"/>
              </a:lnSpc>
              <a:spcBef>
                <a:spcPts val="3"/>
              </a:spcBef>
            </a:pPr>
            <a:r>
              <a:rPr sz="818" spc="-3" dirty="0">
                <a:latin typeface="Century Gothic"/>
                <a:cs typeface="Century Gothic"/>
              </a:rPr>
              <a:t>Bernie Riemer(Interim) </a:t>
            </a:r>
            <a:r>
              <a:rPr sz="818" spc="-218" dirty="0">
                <a:latin typeface="Century Gothic"/>
                <a:cs typeface="Century Gothic"/>
              </a:rPr>
              <a:t> </a:t>
            </a:r>
            <a:r>
              <a:rPr sz="818" b="1" spc="-3" dirty="0">
                <a:latin typeface="Century Gothic"/>
                <a:cs typeface="Century Gothic"/>
              </a:rPr>
              <a:t>Vessel and Shielding </a:t>
            </a:r>
            <a:r>
              <a:rPr sz="818" b="1" dirty="0">
                <a:latin typeface="Century Gothic"/>
                <a:cs typeface="Century Gothic"/>
              </a:rPr>
              <a:t> </a:t>
            </a:r>
            <a:r>
              <a:rPr sz="818" b="1" spc="-3" dirty="0">
                <a:latin typeface="Century Gothic"/>
                <a:cs typeface="Century Gothic"/>
              </a:rPr>
              <a:t>Systems</a:t>
            </a:r>
            <a:endParaRPr sz="818">
              <a:latin typeface="Century Gothic"/>
              <a:cs typeface="Century Gothic"/>
            </a:endParaRPr>
          </a:p>
          <a:p>
            <a:pPr algn="ctr">
              <a:lnSpc>
                <a:spcPts val="944"/>
              </a:lnSpc>
            </a:pPr>
            <a:r>
              <a:rPr sz="818" spc="-3" dirty="0">
                <a:latin typeface="Century Gothic"/>
                <a:cs typeface="Century Gothic"/>
              </a:rPr>
              <a:t>Oscar</a:t>
            </a:r>
            <a:r>
              <a:rPr sz="818" spc="-24" dirty="0">
                <a:latin typeface="Century Gothic"/>
                <a:cs typeface="Century Gothic"/>
              </a:rPr>
              <a:t> </a:t>
            </a:r>
            <a:r>
              <a:rPr sz="818" spc="-3" dirty="0">
                <a:latin typeface="Century Gothic"/>
                <a:cs typeface="Century Gothic"/>
              </a:rPr>
              <a:t>Martinez</a:t>
            </a:r>
            <a:endParaRPr sz="818">
              <a:latin typeface="Century Gothic"/>
              <a:cs typeface="Century Gothic"/>
            </a:endParaRPr>
          </a:p>
          <a:p>
            <a:pPr marL="83558" marR="78796" indent="173177"/>
            <a:r>
              <a:rPr sz="818" b="1" spc="-3" dirty="0">
                <a:latin typeface="Century Gothic"/>
                <a:cs typeface="Century Gothic"/>
              </a:rPr>
              <a:t>Target Utility </a:t>
            </a:r>
            <a:r>
              <a:rPr sz="818" b="1" dirty="0">
                <a:latin typeface="Century Gothic"/>
                <a:cs typeface="Century Gothic"/>
              </a:rPr>
              <a:t> </a:t>
            </a:r>
            <a:r>
              <a:rPr sz="818" spc="-3" dirty="0">
                <a:latin typeface="Century Gothic"/>
                <a:cs typeface="Century Gothic"/>
              </a:rPr>
              <a:t>Erica Ahlschwede </a:t>
            </a:r>
            <a:r>
              <a:rPr sz="818" dirty="0">
                <a:latin typeface="Century Gothic"/>
                <a:cs typeface="Century Gothic"/>
              </a:rPr>
              <a:t> </a:t>
            </a:r>
            <a:r>
              <a:rPr sz="818" b="1" spc="-3" dirty="0">
                <a:latin typeface="Century Gothic"/>
                <a:cs typeface="Century Gothic"/>
              </a:rPr>
              <a:t>Instrument</a:t>
            </a:r>
            <a:r>
              <a:rPr sz="818" b="1" spc="-27" dirty="0">
                <a:latin typeface="Century Gothic"/>
                <a:cs typeface="Century Gothic"/>
              </a:rPr>
              <a:t> </a:t>
            </a:r>
            <a:r>
              <a:rPr sz="818" b="1" spc="-3" dirty="0">
                <a:latin typeface="Century Gothic"/>
                <a:cs typeface="Century Gothic"/>
              </a:rPr>
              <a:t>Systems</a:t>
            </a:r>
            <a:endParaRPr sz="818">
              <a:latin typeface="Century Gothic"/>
              <a:cs typeface="Century Gothic"/>
            </a:endParaRPr>
          </a:p>
          <a:p>
            <a:pPr marL="180537">
              <a:lnSpc>
                <a:spcPts val="982"/>
              </a:lnSpc>
              <a:spcBef>
                <a:spcPts val="3"/>
              </a:spcBef>
            </a:pPr>
            <a:r>
              <a:rPr sz="818" spc="-3" dirty="0">
                <a:latin typeface="Century Gothic"/>
                <a:cs typeface="Century Gothic"/>
              </a:rPr>
              <a:t>Oscar</a:t>
            </a:r>
            <a:r>
              <a:rPr sz="818" spc="-24" dirty="0">
                <a:latin typeface="Century Gothic"/>
                <a:cs typeface="Century Gothic"/>
              </a:rPr>
              <a:t> </a:t>
            </a:r>
            <a:r>
              <a:rPr sz="818" spc="-3" dirty="0">
                <a:latin typeface="Century Gothic"/>
                <a:cs typeface="Century Gothic"/>
              </a:rPr>
              <a:t>Martinez</a:t>
            </a:r>
            <a:endParaRPr sz="818">
              <a:latin typeface="Century Gothic"/>
              <a:cs typeface="Century Gothic"/>
            </a:endParaRPr>
          </a:p>
          <a:p>
            <a:pPr algn="ctr">
              <a:lnSpc>
                <a:spcPts val="982"/>
              </a:lnSpc>
            </a:pPr>
            <a:r>
              <a:rPr sz="818" b="1" spc="-3" dirty="0">
                <a:latin typeface="Century Gothic"/>
                <a:cs typeface="Century Gothic"/>
              </a:rPr>
              <a:t>MOTS</a:t>
            </a:r>
            <a:endParaRPr sz="818">
              <a:latin typeface="Century Gothic"/>
              <a:cs typeface="Century Gothic"/>
            </a:endParaRPr>
          </a:p>
          <a:p>
            <a:pPr marL="185300" marR="179671" algn="ctr"/>
            <a:r>
              <a:rPr sz="818" spc="-3" dirty="0">
                <a:latin typeface="Century Gothic"/>
                <a:cs typeface="Century Gothic"/>
              </a:rPr>
              <a:t>Greg</a:t>
            </a:r>
            <a:r>
              <a:rPr sz="818" spc="-44" dirty="0">
                <a:latin typeface="Century Gothic"/>
                <a:cs typeface="Century Gothic"/>
              </a:rPr>
              <a:t> </a:t>
            </a:r>
            <a:r>
              <a:rPr sz="818" spc="-3" dirty="0">
                <a:latin typeface="Century Gothic"/>
                <a:cs typeface="Century Gothic"/>
              </a:rPr>
              <a:t>Stephens </a:t>
            </a:r>
            <a:r>
              <a:rPr sz="818" spc="-215" dirty="0">
                <a:latin typeface="Century Gothic"/>
                <a:cs typeface="Century Gothic"/>
              </a:rPr>
              <a:t> </a:t>
            </a:r>
            <a:r>
              <a:rPr sz="818" b="1" spc="-3" dirty="0">
                <a:latin typeface="Century Gothic"/>
                <a:cs typeface="Century Gothic"/>
              </a:rPr>
              <a:t>2 MW Target </a:t>
            </a:r>
            <a:r>
              <a:rPr sz="818" b="1" dirty="0">
                <a:latin typeface="Century Gothic"/>
                <a:cs typeface="Century Gothic"/>
              </a:rPr>
              <a:t> </a:t>
            </a:r>
            <a:r>
              <a:rPr sz="818" spc="-3" dirty="0">
                <a:latin typeface="Century Gothic"/>
                <a:cs typeface="Century Gothic"/>
              </a:rPr>
              <a:t>Kevin</a:t>
            </a:r>
            <a:r>
              <a:rPr sz="818" spc="-7" dirty="0">
                <a:latin typeface="Century Gothic"/>
                <a:cs typeface="Century Gothic"/>
              </a:rPr>
              <a:t> </a:t>
            </a:r>
            <a:r>
              <a:rPr sz="818" spc="-3" dirty="0">
                <a:latin typeface="Century Gothic"/>
                <a:cs typeface="Century Gothic"/>
              </a:rPr>
              <a:t>Johns</a:t>
            </a:r>
            <a:endParaRPr sz="818">
              <a:latin typeface="Century Gothic"/>
              <a:cs typeface="Century Gothic"/>
            </a:endParaRPr>
          </a:p>
          <a:p>
            <a:pPr marL="55417" marR="49788" algn="ctr">
              <a:lnSpc>
                <a:spcPts val="982"/>
              </a:lnSpc>
              <a:spcBef>
                <a:spcPts val="27"/>
              </a:spcBef>
            </a:pPr>
            <a:r>
              <a:rPr sz="818" b="1" spc="-3" dirty="0">
                <a:latin typeface="Century Gothic"/>
                <a:cs typeface="Century Gothic"/>
              </a:rPr>
              <a:t>Safety, Controls and </a:t>
            </a:r>
            <a:r>
              <a:rPr sz="818" b="1" spc="-222" dirty="0">
                <a:latin typeface="Century Gothic"/>
                <a:cs typeface="Century Gothic"/>
              </a:rPr>
              <a:t> </a:t>
            </a:r>
            <a:r>
              <a:rPr sz="818" b="1" spc="-3" dirty="0">
                <a:latin typeface="Century Gothic"/>
                <a:cs typeface="Century Gothic"/>
              </a:rPr>
              <a:t>Operations</a:t>
            </a:r>
            <a:endParaRPr sz="818">
              <a:latin typeface="Century Gothic"/>
              <a:cs typeface="Century Gothic"/>
            </a:endParaRPr>
          </a:p>
          <a:p>
            <a:pPr marL="130316" marR="125553" algn="ctr">
              <a:lnSpc>
                <a:spcPts val="982"/>
              </a:lnSpc>
              <a:spcBef>
                <a:spcPts val="3"/>
              </a:spcBef>
            </a:pPr>
            <a:r>
              <a:rPr sz="818" spc="-3" dirty="0">
                <a:latin typeface="Century Gothic"/>
                <a:cs typeface="Century Gothic"/>
              </a:rPr>
              <a:t>Charlotte</a:t>
            </a:r>
            <a:r>
              <a:rPr sz="818" spc="-31" dirty="0">
                <a:latin typeface="Century Gothic"/>
                <a:cs typeface="Century Gothic"/>
              </a:rPr>
              <a:t> </a:t>
            </a:r>
            <a:r>
              <a:rPr sz="818" spc="-3" dirty="0">
                <a:latin typeface="Century Gothic"/>
                <a:cs typeface="Century Gothic"/>
              </a:rPr>
              <a:t>Barbier </a:t>
            </a:r>
            <a:r>
              <a:rPr sz="818" spc="-215" dirty="0">
                <a:latin typeface="Century Gothic"/>
                <a:cs typeface="Century Gothic"/>
              </a:rPr>
              <a:t> </a:t>
            </a:r>
            <a:r>
              <a:rPr sz="818" b="1" spc="-3" dirty="0">
                <a:latin typeface="Century Gothic"/>
                <a:cs typeface="Century Gothic"/>
              </a:rPr>
              <a:t>Gas Injection </a:t>
            </a:r>
            <a:r>
              <a:rPr sz="818" b="1" dirty="0">
                <a:latin typeface="Century Gothic"/>
                <a:cs typeface="Century Gothic"/>
              </a:rPr>
              <a:t> </a:t>
            </a:r>
            <a:r>
              <a:rPr sz="818" b="1" spc="-3" dirty="0">
                <a:latin typeface="Century Gothic"/>
                <a:cs typeface="Century Gothic"/>
              </a:rPr>
              <a:t>Development </a:t>
            </a:r>
            <a:r>
              <a:rPr sz="818" b="1" dirty="0">
                <a:latin typeface="Century Gothic"/>
                <a:cs typeface="Century Gothic"/>
              </a:rPr>
              <a:t> </a:t>
            </a:r>
            <a:r>
              <a:rPr sz="818" spc="-3" dirty="0">
                <a:latin typeface="Century Gothic"/>
                <a:cs typeface="Century Gothic"/>
              </a:rPr>
              <a:t>Charlotte</a:t>
            </a:r>
            <a:r>
              <a:rPr sz="818" spc="-31" dirty="0">
                <a:latin typeface="Century Gothic"/>
                <a:cs typeface="Century Gothic"/>
              </a:rPr>
              <a:t> </a:t>
            </a:r>
            <a:r>
              <a:rPr sz="818" spc="-3" dirty="0">
                <a:latin typeface="Century Gothic"/>
                <a:cs typeface="Century Gothic"/>
              </a:rPr>
              <a:t>Barbier</a:t>
            </a:r>
            <a:endParaRPr sz="818">
              <a:latin typeface="Century Gothic"/>
              <a:cs typeface="Century Gothic"/>
            </a:endParaRPr>
          </a:p>
        </p:txBody>
      </p:sp>
      <p:grpSp>
        <p:nvGrpSpPr>
          <p:cNvPr id="66" name="object 66"/>
          <p:cNvGrpSpPr/>
          <p:nvPr/>
        </p:nvGrpSpPr>
        <p:grpSpPr>
          <a:xfrm>
            <a:off x="6723079" y="3280490"/>
            <a:ext cx="1845252" cy="572799"/>
            <a:chOff x="8692115" y="4811385"/>
            <a:chExt cx="2706370" cy="840105"/>
          </a:xfrm>
        </p:grpSpPr>
        <p:sp>
          <p:nvSpPr>
            <p:cNvPr id="67" name="object 67"/>
            <p:cNvSpPr/>
            <p:nvPr/>
          </p:nvSpPr>
          <p:spPr>
            <a:xfrm>
              <a:off x="8696878" y="4816148"/>
              <a:ext cx="0" cy="182880"/>
            </a:xfrm>
            <a:custGeom>
              <a:avLst/>
              <a:gdLst/>
              <a:ahLst/>
              <a:cxnLst/>
              <a:rect l="l" t="t" r="r" b="b"/>
              <a:pathLst>
                <a:path h="182879">
                  <a:moveTo>
                    <a:pt x="0" y="0"/>
                  </a:moveTo>
                  <a:lnTo>
                    <a:pt x="0" y="182717"/>
                  </a:lnTo>
                </a:path>
              </a:pathLst>
            </a:custGeom>
            <a:ln w="9135">
              <a:solidFill>
                <a:srgbClr val="000000"/>
              </a:solidFill>
            </a:ln>
          </p:spPr>
          <p:txBody>
            <a:bodyPr wrap="square" lIns="0" tIns="0" rIns="0" bIns="0" rtlCol="0"/>
            <a:lstStyle/>
            <a:p>
              <a:endParaRPr/>
            </a:p>
          </p:txBody>
        </p:sp>
        <p:sp>
          <p:nvSpPr>
            <p:cNvPr id="68" name="object 68"/>
            <p:cNvSpPr/>
            <p:nvPr/>
          </p:nvSpPr>
          <p:spPr>
            <a:xfrm>
              <a:off x="9702634" y="5006142"/>
              <a:ext cx="1691005" cy="640715"/>
            </a:xfrm>
            <a:custGeom>
              <a:avLst/>
              <a:gdLst/>
              <a:ahLst/>
              <a:cxnLst/>
              <a:rect l="l" t="t" r="r" b="b"/>
              <a:pathLst>
                <a:path w="1691004" h="640714">
                  <a:moveTo>
                    <a:pt x="0" y="640320"/>
                  </a:moveTo>
                  <a:lnTo>
                    <a:pt x="0" y="0"/>
                  </a:lnTo>
                  <a:lnTo>
                    <a:pt x="1690543" y="0"/>
                  </a:lnTo>
                  <a:lnTo>
                    <a:pt x="1690543" y="640320"/>
                  </a:lnTo>
                  <a:lnTo>
                    <a:pt x="0" y="640320"/>
                  </a:lnTo>
                  <a:close/>
                </a:path>
              </a:pathLst>
            </a:custGeom>
            <a:ln w="9526">
              <a:solidFill>
                <a:srgbClr val="000000"/>
              </a:solidFill>
            </a:ln>
          </p:spPr>
          <p:txBody>
            <a:bodyPr wrap="square" lIns="0" tIns="0" rIns="0" bIns="0" rtlCol="0"/>
            <a:lstStyle/>
            <a:p>
              <a:endParaRPr/>
            </a:p>
          </p:txBody>
        </p:sp>
      </p:grpSp>
      <p:sp>
        <p:nvSpPr>
          <p:cNvPr id="69" name="object 69"/>
          <p:cNvSpPr txBox="1"/>
          <p:nvPr/>
        </p:nvSpPr>
        <p:spPr>
          <a:xfrm>
            <a:off x="7430418" y="3488410"/>
            <a:ext cx="1117023" cy="262415"/>
          </a:xfrm>
          <a:prstGeom prst="rect">
            <a:avLst/>
          </a:prstGeom>
        </p:spPr>
        <p:txBody>
          <a:bodyPr vert="horz" wrap="square" lIns="0" tIns="8226" rIns="0" bIns="0" rtlCol="0">
            <a:spAutoFit/>
          </a:bodyPr>
          <a:lstStyle/>
          <a:p>
            <a:pPr algn="ctr">
              <a:lnSpc>
                <a:spcPts val="982"/>
              </a:lnSpc>
              <a:spcBef>
                <a:spcPts val="65"/>
              </a:spcBef>
            </a:pPr>
            <a:r>
              <a:rPr sz="818" b="1" spc="-3" dirty="0">
                <a:latin typeface="Century Gothic"/>
                <a:cs typeface="Century Gothic"/>
              </a:rPr>
              <a:t>Building</a:t>
            </a:r>
            <a:r>
              <a:rPr sz="818" b="1" spc="-10" dirty="0">
                <a:latin typeface="Century Gothic"/>
                <a:cs typeface="Century Gothic"/>
              </a:rPr>
              <a:t> </a:t>
            </a:r>
            <a:r>
              <a:rPr sz="818" b="1" spc="-3" dirty="0">
                <a:latin typeface="Century Gothic"/>
                <a:cs typeface="Century Gothic"/>
              </a:rPr>
              <a:t>Modifications</a:t>
            </a:r>
            <a:endParaRPr sz="818">
              <a:latin typeface="Century Gothic"/>
              <a:cs typeface="Century Gothic"/>
            </a:endParaRPr>
          </a:p>
          <a:p>
            <a:pPr algn="ctr">
              <a:lnSpc>
                <a:spcPct val="100000"/>
              </a:lnSpc>
            </a:pPr>
            <a:r>
              <a:rPr sz="818" spc="-3" dirty="0">
                <a:latin typeface="Century Gothic"/>
                <a:cs typeface="Century Gothic"/>
              </a:rPr>
              <a:t>Mark</a:t>
            </a:r>
            <a:r>
              <a:rPr sz="818" spc="-20" dirty="0">
                <a:latin typeface="Century Gothic"/>
                <a:cs typeface="Century Gothic"/>
              </a:rPr>
              <a:t> </a:t>
            </a:r>
            <a:r>
              <a:rPr sz="818" spc="-3" dirty="0">
                <a:latin typeface="Century Gothic"/>
                <a:cs typeface="Century Gothic"/>
              </a:rPr>
              <a:t>Connell</a:t>
            </a:r>
            <a:endParaRPr sz="818">
              <a:latin typeface="Century Gothic"/>
              <a:cs typeface="Century Gothic"/>
            </a:endParaRPr>
          </a:p>
        </p:txBody>
      </p:sp>
      <p:grpSp>
        <p:nvGrpSpPr>
          <p:cNvPr id="70" name="object 70"/>
          <p:cNvGrpSpPr/>
          <p:nvPr/>
        </p:nvGrpSpPr>
        <p:grpSpPr>
          <a:xfrm>
            <a:off x="7985419" y="3280490"/>
            <a:ext cx="1845252" cy="884093"/>
            <a:chOff x="10543548" y="4811385"/>
            <a:chExt cx="2706370" cy="1296670"/>
          </a:xfrm>
        </p:grpSpPr>
        <p:sp>
          <p:nvSpPr>
            <p:cNvPr id="71" name="object 71"/>
            <p:cNvSpPr/>
            <p:nvPr/>
          </p:nvSpPr>
          <p:spPr>
            <a:xfrm>
              <a:off x="10548311" y="4816148"/>
              <a:ext cx="0" cy="190500"/>
            </a:xfrm>
            <a:custGeom>
              <a:avLst/>
              <a:gdLst/>
              <a:ahLst/>
              <a:cxnLst/>
              <a:rect l="l" t="t" r="r" b="b"/>
              <a:pathLst>
                <a:path h="190500">
                  <a:moveTo>
                    <a:pt x="0" y="0"/>
                  </a:moveTo>
                  <a:lnTo>
                    <a:pt x="0" y="189994"/>
                  </a:lnTo>
                </a:path>
              </a:pathLst>
            </a:custGeom>
            <a:ln w="9135">
              <a:solidFill>
                <a:srgbClr val="000000"/>
              </a:solidFill>
            </a:ln>
          </p:spPr>
          <p:txBody>
            <a:bodyPr wrap="square" lIns="0" tIns="0" rIns="0" bIns="0" rtlCol="0"/>
            <a:lstStyle/>
            <a:p>
              <a:endParaRPr/>
            </a:p>
          </p:txBody>
        </p:sp>
        <p:sp>
          <p:nvSpPr>
            <p:cNvPr id="72" name="object 72"/>
            <p:cNvSpPr/>
            <p:nvPr/>
          </p:nvSpPr>
          <p:spPr>
            <a:xfrm>
              <a:off x="11553258" y="5006142"/>
              <a:ext cx="1691639" cy="1097280"/>
            </a:xfrm>
            <a:custGeom>
              <a:avLst/>
              <a:gdLst/>
              <a:ahLst/>
              <a:cxnLst/>
              <a:rect l="l" t="t" r="r" b="b"/>
              <a:pathLst>
                <a:path w="1691640" h="1097279">
                  <a:moveTo>
                    <a:pt x="0" y="1097114"/>
                  </a:moveTo>
                  <a:lnTo>
                    <a:pt x="0" y="0"/>
                  </a:lnTo>
                  <a:lnTo>
                    <a:pt x="1691351" y="0"/>
                  </a:lnTo>
                  <a:lnTo>
                    <a:pt x="1691351" y="1097114"/>
                  </a:lnTo>
                  <a:lnTo>
                    <a:pt x="0" y="1097114"/>
                  </a:lnTo>
                  <a:close/>
                </a:path>
              </a:pathLst>
            </a:custGeom>
            <a:ln w="9526">
              <a:solidFill>
                <a:srgbClr val="000000"/>
              </a:solidFill>
            </a:ln>
          </p:spPr>
          <p:txBody>
            <a:bodyPr wrap="square" lIns="0" tIns="0" rIns="0" bIns="0" rtlCol="0"/>
            <a:lstStyle/>
            <a:p>
              <a:endParaRPr/>
            </a:p>
          </p:txBody>
        </p:sp>
      </p:grpSp>
      <p:sp>
        <p:nvSpPr>
          <p:cNvPr id="73" name="object 73"/>
          <p:cNvSpPr txBox="1"/>
          <p:nvPr/>
        </p:nvSpPr>
        <p:spPr>
          <a:xfrm>
            <a:off x="8803555" y="3457540"/>
            <a:ext cx="894051" cy="637646"/>
          </a:xfrm>
          <a:prstGeom prst="rect">
            <a:avLst/>
          </a:prstGeom>
        </p:spPr>
        <p:txBody>
          <a:bodyPr vert="horz" wrap="square" lIns="0" tIns="8226" rIns="0" bIns="0" rtlCol="0">
            <a:spAutoFit/>
          </a:bodyPr>
          <a:lstStyle/>
          <a:p>
            <a:pPr marL="8659" marR="3464" indent="1299" algn="ctr">
              <a:spcBef>
                <a:spcPts val="65"/>
              </a:spcBef>
            </a:pPr>
            <a:r>
              <a:rPr sz="818" b="1" spc="-3" dirty="0">
                <a:latin typeface="Century Gothic"/>
                <a:cs typeface="Century Gothic"/>
              </a:rPr>
              <a:t>Gas Injection </a:t>
            </a:r>
            <a:r>
              <a:rPr sz="818" b="1" dirty="0">
                <a:latin typeface="Century Gothic"/>
                <a:cs typeface="Century Gothic"/>
              </a:rPr>
              <a:t> </a:t>
            </a:r>
            <a:r>
              <a:rPr sz="818" b="1" spc="-3" dirty="0">
                <a:latin typeface="Century Gothic"/>
                <a:cs typeface="Century Gothic"/>
              </a:rPr>
              <a:t>Development </a:t>
            </a:r>
            <a:r>
              <a:rPr sz="818" b="1" dirty="0">
                <a:latin typeface="Century Gothic"/>
                <a:cs typeface="Century Gothic"/>
              </a:rPr>
              <a:t> </a:t>
            </a:r>
            <a:r>
              <a:rPr sz="818" spc="-3" dirty="0">
                <a:latin typeface="Century Gothic"/>
                <a:cs typeface="Century Gothic"/>
              </a:rPr>
              <a:t>Charlotte Barbier </a:t>
            </a:r>
            <a:r>
              <a:rPr sz="818" spc="-218" dirty="0">
                <a:latin typeface="Century Gothic"/>
                <a:cs typeface="Century Gothic"/>
              </a:rPr>
              <a:t> </a:t>
            </a:r>
            <a:r>
              <a:rPr sz="818" b="1" spc="-3" dirty="0">
                <a:latin typeface="Century Gothic"/>
                <a:cs typeface="Century Gothic"/>
              </a:rPr>
              <a:t>Foil</a:t>
            </a:r>
            <a:r>
              <a:rPr sz="818" b="1" spc="-34" dirty="0">
                <a:latin typeface="Century Gothic"/>
                <a:cs typeface="Century Gothic"/>
              </a:rPr>
              <a:t> </a:t>
            </a:r>
            <a:r>
              <a:rPr sz="818" b="1" spc="-3" dirty="0">
                <a:latin typeface="Century Gothic"/>
                <a:cs typeface="Century Gothic"/>
              </a:rPr>
              <a:t>Development </a:t>
            </a:r>
            <a:r>
              <a:rPr sz="818" b="1" spc="-218" dirty="0">
                <a:latin typeface="Century Gothic"/>
                <a:cs typeface="Century Gothic"/>
              </a:rPr>
              <a:t> </a:t>
            </a:r>
            <a:r>
              <a:rPr sz="818" spc="-3" dirty="0">
                <a:latin typeface="Century Gothic"/>
                <a:cs typeface="Century Gothic"/>
              </a:rPr>
              <a:t>Nick</a:t>
            </a:r>
            <a:r>
              <a:rPr sz="818" spc="-7" dirty="0">
                <a:latin typeface="Century Gothic"/>
                <a:cs typeface="Century Gothic"/>
              </a:rPr>
              <a:t> </a:t>
            </a:r>
            <a:r>
              <a:rPr sz="818" spc="-3" dirty="0">
                <a:latin typeface="Century Gothic"/>
                <a:cs typeface="Century Gothic"/>
              </a:rPr>
              <a:t>Evans</a:t>
            </a:r>
            <a:endParaRPr sz="818">
              <a:latin typeface="Century Gothic"/>
              <a:cs typeface="Century Gothic"/>
            </a:endParaRPr>
          </a:p>
        </p:txBody>
      </p:sp>
      <p:grpSp>
        <p:nvGrpSpPr>
          <p:cNvPr id="74" name="object 74"/>
          <p:cNvGrpSpPr/>
          <p:nvPr/>
        </p:nvGrpSpPr>
        <p:grpSpPr>
          <a:xfrm>
            <a:off x="9247209" y="3280490"/>
            <a:ext cx="1845685" cy="879331"/>
            <a:chOff x="12394172" y="4811385"/>
            <a:chExt cx="2707005" cy="1289685"/>
          </a:xfrm>
        </p:grpSpPr>
        <p:sp>
          <p:nvSpPr>
            <p:cNvPr id="75" name="object 75"/>
            <p:cNvSpPr/>
            <p:nvPr/>
          </p:nvSpPr>
          <p:spPr>
            <a:xfrm>
              <a:off x="12398934" y="4816148"/>
              <a:ext cx="0" cy="190500"/>
            </a:xfrm>
            <a:custGeom>
              <a:avLst/>
              <a:gdLst/>
              <a:ahLst/>
              <a:cxnLst/>
              <a:rect l="l" t="t" r="r" b="b"/>
              <a:pathLst>
                <a:path h="190500">
                  <a:moveTo>
                    <a:pt x="0" y="0"/>
                  </a:moveTo>
                  <a:lnTo>
                    <a:pt x="0" y="189994"/>
                  </a:lnTo>
                </a:path>
              </a:pathLst>
            </a:custGeom>
            <a:ln w="9135">
              <a:solidFill>
                <a:srgbClr val="000000"/>
              </a:solidFill>
            </a:ln>
          </p:spPr>
          <p:txBody>
            <a:bodyPr wrap="square" lIns="0" tIns="0" rIns="0" bIns="0" rtlCol="0"/>
            <a:lstStyle/>
            <a:p>
              <a:endParaRPr/>
            </a:p>
          </p:txBody>
        </p:sp>
        <p:sp>
          <p:nvSpPr>
            <p:cNvPr id="76" name="object 76"/>
            <p:cNvSpPr/>
            <p:nvPr/>
          </p:nvSpPr>
          <p:spPr>
            <a:xfrm>
              <a:off x="13404690" y="4998866"/>
              <a:ext cx="1691639" cy="1097280"/>
            </a:xfrm>
            <a:custGeom>
              <a:avLst/>
              <a:gdLst/>
              <a:ahLst/>
              <a:cxnLst/>
              <a:rect l="l" t="t" r="r" b="b"/>
              <a:pathLst>
                <a:path w="1691640" h="1097279">
                  <a:moveTo>
                    <a:pt x="0" y="1097114"/>
                  </a:moveTo>
                  <a:lnTo>
                    <a:pt x="0" y="0"/>
                  </a:lnTo>
                  <a:lnTo>
                    <a:pt x="1691351" y="0"/>
                  </a:lnTo>
                  <a:lnTo>
                    <a:pt x="1691351" y="1097114"/>
                  </a:lnTo>
                  <a:lnTo>
                    <a:pt x="0" y="1097114"/>
                  </a:lnTo>
                  <a:close/>
                </a:path>
              </a:pathLst>
            </a:custGeom>
            <a:ln w="9526">
              <a:solidFill>
                <a:srgbClr val="000000"/>
              </a:solidFill>
            </a:ln>
          </p:spPr>
          <p:txBody>
            <a:bodyPr wrap="square" lIns="0" tIns="0" rIns="0" bIns="0" rtlCol="0"/>
            <a:lstStyle/>
            <a:p>
              <a:endParaRPr/>
            </a:p>
          </p:txBody>
        </p:sp>
      </p:grpSp>
      <p:sp>
        <p:nvSpPr>
          <p:cNvPr id="77" name="object 77"/>
          <p:cNvSpPr txBox="1"/>
          <p:nvPr/>
        </p:nvSpPr>
        <p:spPr>
          <a:xfrm>
            <a:off x="10119919" y="3452028"/>
            <a:ext cx="786245" cy="637646"/>
          </a:xfrm>
          <a:prstGeom prst="rect">
            <a:avLst/>
          </a:prstGeom>
        </p:spPr>
        <p:txBody>
          <a:bodyPr vert="horz" wrap="square" lIns="0" tIns="8226" rIns="0" bIns="0" rtlCol="0">
            <a:spAutoFit/>
          </a:bodyPr>
          <a:lstStyle/>
          <a:p>
            <a:pPr marL="8659" marR="3464" algn="ctr">
              <a:spcBef>
                <a:spcPts val="65"/>
              </a:spcBef>
            </a:pPr>
            <a:r>
              <a:rPr sz="818" b="1" spc="-3" dirty="0">
                <a:latin typeface="Century Gothic"/>
                <a:cs typeface="Century Gothic"/>
              </a:rPr>
              <a:t>Commissioning  </a:t>
            </a:r>
            <a:r>
              <a:rPr sz="818" spc="-3" dirty="0">
                <a:latin typeface="Century Gothic"/>
                <a:cs typeface="Century Gothic"/>
              </a:rPr>
              <a:t>Glen Johns </a:t>
            </a:r>
            <a:r>
              <a:rPr sz="818" dirty="0">
                <a:latin typeface="Century Gothic"/>
                <a:cs typeface="Century Gothic"/>
              </a:rPr>
              <a:t> </a:t>
            </a:r>
            <a:r>
              <a:rPr sz="818" b="1" spc="-3" dirty="0">
                <a:latin typeface="Century Gothic"/>
                <a:cs typeface="Century Gothic"/>
              </a:rPr>
              <a:t>Regulatory </a:t>
            </a:r>
            <a:r>
              <a:rPr sz="818" b="1" dirty="0">
                <a:latin typeface="Century Gothic"/>
                <a:cs typeface="Century Gothic"/>
              </a:rPr>
              <a:t> </a:t>
            </a:r>
            <a:r>
              <a:rPr sz="818" b="1" spc="-3" dirty="0">
                <a:latin typeface="Century Gothic"/>
                <a:cs typeface="Century Gothic"/>
              </a:rPr>
              <a:t>Compliance </a:t>
            </a:r>
            <a:r>
              <a:rPr sz="818" b="1" dirty="0">
                <a:latin typeface="Century Gothic"/>
                <a:cs typeface="Century Gothic"/>
              </a:rPr>
              <a:t> </a:t>
            </a:r>
            <a:r>
              <a:rPr sz="818" spc="-3" dirty="0">
                <a:latin typeface="Century Gothic"/>
                <a:cs typeface="Century Gothic"/>
              </a:rPr>
              <a:t>Glen</a:t>
            </a:r>
            <a:r>
              <a:rPr sz="818" spc="-7" dirty="0">
                <a:latin typeface="Century Gothic"/>
                <a:cs typeface="Century Gothic"/>
              </a:rPr>
              <a:t> </a:t>
            </a:r>
            <a:r>
              <a:rPr sz="818" spc="-3" dirty="0">
                <a:latin typeface="Century Gothic"/>
                <a:cs typeface="Century Gothic"/>
              </a:rPr>
              <a:t>Johns</a:t>
            </a:r>
            <a:endParaRPr sz="818">
              <a:latin typeface="Century Gothic"/>
              <a:cs typeface="Century Gothic"/>
            </a:endParaRPr>
          </a:p>
        </p:txBody>
      </p:sp>
      <p:grpSp>
        <p:nvGrpSpPr>
          <p:cNvPr id="78" name="object 78"/>
          <p:cNvGrpSpPr/>
          <p:nvPr/>
        </p:nvGrpSpPr>
        <p:grpSpPr>
          <a:xfrm>
            <a:off x="1674403" y="3283737"/>
            <a:ext cx="8841798" cy="140277"/>
            <a:chOff x="1287391" y="4816148"/>
            <a:chExt cx="12967970" cy="205740"/>
          </a:xfrm>
        </p:grpSpPr>
        <p:sp>
          <p:nvSpPr>
            <p:cNvPr id="79" name="object 79"/>
            <p:cNvSpPr/>
            <p:nvPr/>
          </p:nvSpPr>
          <p:spPr>
            <a:xfrm>
              <a:off x="14250365" y="4816148"/>
              <a:ext cx="0" cy="182880"/>
            </a:xfrm>
            <a:custGeom>
              <a:avLst/>
              <a:gdLst/>
              <a:ahLst/>
              <a:cxnLst/>
              <a:rect l="l" t="t" r="r" b="b"/>
              <a:pathLst>
                <a:path h="182879">
                  <a:moveTo>
                    <a:pt x="0" y="0"/>
                  </a:moveTo>
                  <a:lnTo>
                    <a:pt x="0" y="182717"/>
                  </a:lnTo>
                </a:path>
              </a:pathLst>
            </a:custGeom>
            <a:ln w="9135">
              <a:solidFill>
                <a:srgbClr val="000000"/>
              </a:solidFill>
            </a:ln>
          </p:spPr>
          <p:txBody>
            <a:bodyPr wrap="square" lIns="0" tIns="0" rIns="0" bIns="0" rtlCol="0"/>
            <a:lstStyle/>
            <a:p>
              <a:endParaRPr/>
            </a:p>
          </p:txBody>
        </p:sp>
        <p:sp>
          <p:nvSpPr>
            <p:cNvPr id="80" name="object 80"/>
            <p:cNvSpPr/>
            <p:nvPr/>
          </p:nvSpPr>
          <p:spPr>
            <a:xfrm>
              <a:off x="1291959" y="4816148"/>
              <a:ext cx="0" cy="198120"/>
            </a:xfrm>
            <a:custGeom>
              <a:avLst/>
              <a:gdLst/>
              <a:ahLst/>
              <a:cxnLst/>
              <a:rect l="l" t="t" r="r" b="b"/>
              <a:pathLst>
                <a:path h="198120">
                  <a:moveTo>
                    <a:pt x="0" y="0"/>
                  </a:moveTo>
                  <a:lnTo>
                    <a:pt x="0" y="198078"/>
                  </a:lnTo>
                </a:path>
              </a:pathLst>
            </a:custGeom>
            <a:ln w="9135">
              <a:solidFill>
                <a:srgbClr val="000000"/>
              </a:solidFill>
            </a:ln>
          </p:spPr>
          <p:txBody>
            <a:bodyPr wrap="square" lIns="0" tIns="0" rIns="0" bIns="0" rtlCol="0"/>
            <a:lstStyle/>
            <a:p>
              <a:endParaRPr/>
            </a:p>
          </p:txBody>
        </p:sp>
        <p:sp>
          <p:nvSpPr>
            <p:cNvPr id="81" name="object 81"/>
            <p:cNvSpPr/>
            <p:nvPr/>
          </p:nvSpPr>
          <p:spPr>
            <a:xfrm>
              <a:off x="3142583" y="4816148"/>
              <a:ext cx="0" cy="194945"/>
            </a:xfrm>
            <a:custGeom>
              <a:avLst/>
              <a:gdLst/>
              <a:ahLst/>
              <a:cxnLst/>
              <a:rect l="l" t="t" r="r" b="b"/>
              <a:pathLst>
                <a:path h="194945">
                  <a:moveTo>
                    <a:pt x="0" y="0"/>
                  </a:moveTo>
                  <a:lnTo>
                    <a:pt x="0" y="194845"/>
                  </a:lnTo>
                </a:path>
              </a:pathLst>
            </a:custGeom>
            <a:ln w="9135">
              <a:solidFill>
                <a:srgbClr val="000000"/>
              </a:solidFill>
            </a:ln>
          </p:spPr>
          <p:txBody>
            <a:bodyPr wrap="square" lIns="0" tIns="0" rIns="0" bIns="0" rtlCol="0"/>
            <a:lstStyle/>
            <a:p>
              <a:endParaRPr/>
            </a:p>
          </p:txBody>
        </p:sp>
        <p:sp>
          <p:nvSpPr>
            <p:cNvPr id="82" name="object 82"/>
            <p:cNvSpPr/>
            <p:nvPr/>
          </p:nvSpPr>
          <p:spPr>
            <a:xfrm>
              <a:off x="4994015" y="4816148"/>
              <a:ext cx="0" cy="198120"/>
            </a:xfrm>
            <a:custGeom>
              <a:avLst/>
              <a:gdLst/>
              <a:ahLst/>
              <a:cxnLst/>
              <a:rect l="l" t="t" r="r" b="b"/>
              <a:pathLst>
                <a:path h="198120">
                  <a:moveTo>
                    <a:pt x="0" y="0"/>
                  </a:moveTo>
                  <a:lnTo>
                    <a:pt x="0" y="198078"/>
                  </a:lnTo>
                </a:path>
              </a:pathLst>
            </a:custGeom>
            <a:ln w="9135">
              <a:solidFill>
                <a:srgbClr val="000000"/>
              </a:solidFill>
            </a:ln>
          </p:spPr>
          <p:txBody>
            <a:bodyPr wrap="square" lIns="0" tIns="0" rIns="0" bIns="0" rtlCol="0"/>
            <a:lstStyle/>
            <a:p>
              <a:endParaRPr/>
            </a:p>
          </p:txBody>
        </p:sp>
        <p:sp>
          <p:nvSpPr>
            <p:cNvPr id="83" name="object 83"/>
            <p:cNvSpPr/>
            <p:nvPr/>
          </p:nvSpPr>
          <p:spPr>
            <a:xfrm>
              <a:off x="6845447" y="4816148"/>
              <a:ext cx="0" cy="205740"/>
            </a:xfrm>
            <a:custGeom>
              <a:avLst/>
              <a:gdLst/>
              <a:ahLst/>
              <a:cxnLst/>
              <a:rect l="l" t="t" r="r" b="b"/>
              <a:pathLst>
                <a:path h="205739">
                  <a:moveTo>
                    <a:pt x="0" y="0"/>
                  </a:moveTo>
                  <a:lnTo>
                    <a:pt x="0" y="205355"/>
                  </a:lnTo>
                </a:path>
              </a:pathLst>
            </a:custGeom>
            <a:ln w="9135">
              <a:solidFill>
                <a:srgbClr val="000000"/>
              </a:solidFill>
            </a:ln>
          </p:spPr>
          <p:txBody>
            <a:bodyPr wrap="square" lIns="0" tIns="0" rIns="0" bIns="0" rtlCol="0"/>
            <a:lstStyle/>
            <a:p>
              <a:endParaRPr/>
            </a:p>
          </p:txBody>
        </p:sp>
        <p:sp>
          <p:nvSpPr>
            <p:cNvPr id="84" name="object 84"/>
            <p:cNvSpPr/>
            <p:nvPr/>
          </p:nvSpPr>
          <p:spPr>
            <a:xfrm>
              <a:off x="12398934" y="4816148"/>
              <a:ext cx="0" cy="190500"/>
            </a:xfrm>
            <a:custGeom>
              <a:avLst/>
              <a:gdLst/>
              <a:ahLst/>
              <a:cxnLst/>
              <a:rect l="l" t="t" r="r" b="b"/>
              <a:pathLst>
                <a:path h="190500">
                  <a:moveTo>
                    <a:pt x="0" y="0"/>
                  </a:moveTo>
                  <a:lnTo>
                    <a:pt x="0" y="189994"/>
                  </a:lnTo>
                </a:path>
              </a:pathLst>
            </a:custGeom>
            <a:ln w="9135">
              <a:solidFill>
                <a:srgbClr val="000000"/>
              </a:solidFill>
            </a:ln>
          </p:spPr>
          <p:txBody>
            <a:bodyPr wrap="square" lIns="0" tIns="0" rIns="0" bIns="0" rtlCol="0"/>
            <a:lstStyle/>
            <a:p>
              <a:endParaRPr/>
            </a:p>
          </p:txBody>
        </p:sp>
        <p:sp>
          <p:nvSpPr>
            <p:cNvPr id="85" name="object 85"/>
            <p:cNvSpPr/>
            <p:nvPr/>
          </p:nvSpPr>
          <p:spPr>
            <a:xfrm>
              <a:off x="14250365" y="4816148"/>
              <a:ext cx="0" cy="182880"/>
            </a:xfrm>
            <a:custGeom>
              <a:avLst/>
              <a:gdLst/>
              <a:ahLst/>
              <a:cxnLst/>
              <a:rect l="l" t="t" r="r" b="b"/>
              <a:pathLst>
                <a:path h="182879">
                  <a:moveTo>
                    <a:pt x="0" y="0"/>
                  </a:moveTo>
                  <a:lnTo>
                    <a:pt x="0" y="182717"/>
                  </a:lnTo>
                </a:path>
              </a:pathLst>
            </a:custGeom>
            <a:ln w="9135">
              <a:solidFill>
                <a:srgbClr val="000000"/>
              </a:solidFill>
            </a:ln>
          </p:spPr>
          <p:txBody>
            <a:bodyPr wrap="square" lIns="0" tIns="0" rIns="0" bIns="0" rtlCol="0"/>
            <a:lstStyle/>
            <a:p>
              <a:endParaRPr/>
            </a:p>
          </p:txBody>
        </p:sp>
      </p:grpSp>
      <p:sp>
        <p:nvSpPr>
          <p:cNvPr id="86" name="object 86"/>
          <p:cNvSpPr txBox="1"/>
          <p:nvPr/>
        </p:nvSpPr>
        <p:spPr>
          <a:xfrm>
            <a:off x="2521467" y="293260"/>
            <a:ext cx="1869931" cy="485151"/>
          </a:xfrm>
          <a:prstGeom prst="rect">
            <a:avLst/>
          </a:prstGeom>
          <a:solidFill>
            <a:srgbClr val="E9EAE7"/>
          </a:solidFill>
          <a:ln w="9526">
            <a:solidFill>
              <a:srgbClr val="000000"/>
            </a:solidFill>
          </a:ln>
        </p:spPr>
        <p:txBody>
          <a:bodyPr vert="horz" wrap="square" lIns="0" tIns="106507" rIns="0" bIns="0" rtlCol="0">
            <a:spAutoFit/>
          </a:bodyPr>
          <a:lstStyle/>
          <a:p>
            <a:pPr marL="118193" marR="112998" algn="ctr">
              <a:spcBef>
                <a:spcPts val="839"/>
              </a:spcBef>
            </a:pPr>
            <a:r>
              <a:rPr sz="818" b="1" spc="-3" dirty="0">
                <a:latin typeface="Century Gothic"/>
                <a:cs typeface="Century Gothic"/>
              </a:rPr>
              <a:t>Accelerator</a:t>
            </a:r>
            <a:r>
              <a:rPr sz="818" b="1" dirty="0">
                <a:latin typeface="Century Gothic"/>
                <a:cs typeface="Century Gothic"/>
              </a:rPr>
              <a:t> </a:t>
            </a:r>
            <a:r>
              <a:rPr sz="818" b="1" spc="-3" dirty="0">
                <a:latin typeface="Century Gothic"/>
                <a:cs typeface="Century Gothic"/>
              </a:rPr>
              <a:t>and</a:t>
            </a:r>
            <a:r>
              <a:rPr sz="818" b="1" spc="3" dirty="0">
                <a:latin typeface="Century Gothic"/>
                <a:cs typeface="Century Gothic"/>
              </a:rPr>
              <a:t> </a:t>
            </a:r>
            <a:r>
              <a:rPr sz="818" b="1" spc="-3" dirty="0">
                <a:latin typeface="Century Gothic"/>
                <a:cs typeface="Century Gothic"/>
              </a:rPr>
              <a:t>Target</a:t>
            </a:r>
            <a:r>
              <a:rPr sz="818" b="1" spc="3" dirty="0">
                <a:latin typeface="Century Gothic"/>
                <a:cs typeface="Century Gothic"/>
              </a:rPr>
              <a:t> </a:t>
            </a:r>
            <a:r>
              <a:rPr sz="818" b="1" spc="-3" dirty="0">
                <a:latin typeface="Century Gothic"/>
                <a:cs typeface="Century Gothic"/>
              </a:rPr>
              <a:t>Advisory </a:t>
            </a:r>
            <a:r>
              <a:rPr sz="818" b="1" spc="-218" dirty="0">
                <a:latin typeface="Century Gothic"/>
                <a:cs typeface="Century Gothic"/>
              </a:rPr>
              <a:t> </a:t>
            </a:r>
            <a:r>
              <a:rPr sz="818" b="1" spc="-3" dirty="0">
                <a:latin typeface="Century Gothic"/>
                <a:cs typeface="Century Gothic"/>
              </a:rPr>
              <a:t>Committee</a:t>
            </a:r>
            <a:endParaRPr sz="818">
              <a:latin typeface="Century Gothic"/>
              <a:cs typeface="Century Gothic"/>
            </a:endParaRPr>
          </a:p>
          <a:p>
            <a:pPr algn="ctr">
              <a:spcBef>
                <a:spcPts val="3"/>
              </a:spcBef>
            </a:pPr>
            <a:r>
              <a:rPr sz="818" spc="-3" dirty="0">
                <a:latin typeface="Century Gothic"/>
                <a:cs typeface="Century Gothic"/>
              </a:rPr>
              <a:t>Stuart</a:t>
            </a:r>
            <a:r>
              <a:rPr sz="818" spc="-7" dirty="0">
                <a:latin typeface="Century Gothic"/>
                <a:cs typeface="Century Gothic"/>
              </a:rPr>
              <a:t> </a:t>
            </a:r>
            <a:r>
              <a:rPr sz="818" spc="-3" dirty="0">
                <a:latin typeface="Century Gothic"/>
                <a:cs typeface="Century Gothic"/>
              </a:rPr>
              <a:t>Henderson,</a:t>
            </a:r>
            <a:r>
              <a:rPr sz="818" spc="-7" dirty="0">
                <a:latin typeface="Century Gothic"/>
                <a:cs typeface="Century Gothic"/>
              </a:rPr>
              <a:t> </a:t>
            </a:r>
            <a:r>
              <a:rPr sz="818" spc="-3" dirty="0">
                <a:latin typeface="Century Gothic"/>
                <a:cs typeface="Century Gothic"/>
              </a:rPr>
              <a:t>Chair</a:t>
            </a:r>
            <a:endParaRPr sz="818">
              <a:latin typeface="Century Gothic"/>
              <a:cs typeface="Century Gothic"/>
            </a:endParaRPr>
          </a:p>
        </p:txBody>
      </p:sp>
      <p:sp>
        <p:nvSpPr>
          <p:cNvPr id="87" name="object 87"/>
          <p:cNvSpPr txBox="1"/>
          <p:nvPr/>
        </p:nvSpPr>
        <p:spPr>
          <a:xfrm>
            <a:off x="7829358" y="1519769"/>
            <a:ext cx="1869931" cy="440307"/>
          </a:xfrm>
          <a:prstGeom prst="rect">
            <a:avLst/>
          </a:prstGeom>
          <a:solidFill>
            <a:srgbClr val="E9EAE7"/>
          </a:solidFill>
          <a:ln w="9526">
            <a:solidFill>
              <a:srgbClr val="000000"/>
            </a:solidFill>
          </a:ln>
        </p:spPr>
        <p:txBody>
          <a:bodyPr vert="horz" wrap="square" lIns="0" tIns="2598" rIns="0" bIns="0" rtlCol="0">
            <a:spAutoFit/>
          </a:bodyPr>
          <a:lstStyle/>
          <a:p>
            <a:pPr>
              <a:spcBef>
                <a:spcPts val="20"/>
              </a:spcBef>
            </a:pPr>
            <a:endParaRPr sz="1193">
              <a:latin typeface="Times New Roman"/>
              <a:cs typeface="Times New Roman"/>
            </a:endParaRPr>
          </a:p>
          <a:p>
            <a:pPr marL="1299" algn="ctr">
              <a:lnSpc>
                <a:spcPts val="982"/>
              </a:lnSpc>
              <a:spcBef>
                <a:spcPts val="3"/>
              </a:spcBef>
            </a:pPr>
            <a:r>
              <a:rPr sz="818" b="1" spc="-3" dirty="0">
                <a:latin typeface="Century Gothic"/>
                <a:cs typeface="Century Gothic"/>
              </a:rPr>
              <a:t>Management</a:t>
            </a:r>
            <a:r>
              <a:rPr sz="818" b="1" spc="-7" dirty="0">
                <a:latin typeface="Century Gothic"/>
                <a:cs typeface="Century Gothic"/>
              </a:rPr>
              <a:t> </a:t>
            </a:r>
            <a:r>
              <a:rPr sz="818" b="1" spc="-3" dirty="0">
                <a:latin typeface="Century Gothic"/>
                <a:cs typeface="Century Gothic"/>
              </a:rPr>
              <a:t>Advisory Committee</a:t>
            </a:r>
            <a:endParaRPr sz="818">
              <a:latin typeface="Century Gothic"/>
              <a:cs typeface="Century Gothic"/>
            </a:endParaRPr>
          </a:p>
          <a:p>
            <a:pPr marL="866" algn="ctr"/>
            <a:r>
              <a:rPr sz="818" spc="-3" dirty="0">
                <a:latin typeface="Century Gothic"/>
                <a:cs typeface="Century Gothic"/>
              </a:rPr>
              <a:t>Les Price,</a:t>
            </a:r>
            <a:r>
              <a:rPr sz="818" dirty="0">
                <a:latin typeface="Century Gothic"/>
                <a:cs typeface="Century Gothic"/>
              </a:rPr>
              <a:t> </a:t>
            </a:r>
            <a:r>
              <a:rPr sz="818" spc="-3" dirty="0">
                <a:latin typeface="Century Gothic"/>
                <a:cs typeface="Century Gothic"/>
              </a:rPr>
              <a:t>Carl Strawbridge</a:t>
            </a:r>
            <a:endParaRPr sz="818">
              <a:latin typeface="Century Gothic"/>
              <a:cs typeface="Century Gothic"/>
            </a:endParaRPr>
          </a:p>
        </p:txBody>
      </p:sp>
      <p:sp>
        <p:nvSpPr>
          <p:cNvPr id="88" name="object 88"/>
          <p:cNvSpPr/>
          <p:nvPr/>
        </p:nvSpPr>
        <p:spPr>
          <a:xfrm>
            <a:off x="7575236" y="1831771"/>
            <a:ext cx="254144" cy="0"/>
          </a:xfrm>
          <a:custGeom>
            <a:avLst/>
            <a:gdLst/>
            <a:ahLst/>
            <a:cxnLst/>
            <a:rect l="l" t="t" r="r" b="b"/>
            <a:pathLst>
              <a:path w="372745">
                <a:moveTo>
                  <a:pt x="0" y="0"/>
                </a:moveTo>
                <a:lnTo>
                  <a:pt x="372711" y="0"/>
                </a:lnTo>
              </a:path>
            </a:pathLst>
          </a:custGeom>
          <a:ln w="9135">
            <a:solidFill>
              <a:srgbClr val="000000"/>
            </a:solidFill>
          </a:ln>
        </p:spPr>
        <p:txBody>
          <a:bodyPr wrap="square" lIns="0" tIns="0" rIns="0" bIns="0" rtlCol="0"/>
          <a:lstStyle/>
          <a:p>
            <a:endParaRPr/>
          </a:p>
        </p:txBody>
      </p:sp>
      <p:sp>
        <p:nvSpPr>
          <p:cNvPr id="89" name="Rectangle 88">
            <a:extLst>
              <a:ext uri="{FF2B5EF4-FFF2-40B4-BE49-F238E27FC236}">
                <a16:creationId xmlns:a16="http://schemas.microsoft.com/office/drawing/2014/main" id="{A1D51B02-FA7F-A641-A6FB-DDDA58E7BE3E}"/>
              </a:ext>
            </a:extLst>
          </p:cNvPr>
          <p:cNvSpPr/>
          <p:nvPr/>
        </p:nvSpPr>
        <p:spPr>
          <a:xfrm>
            <a:off x="4854537" y="2784865"/>
            <a:ext cx="1223201" cy="2455997"/>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0" name="Rectangle 89">
            <a:extLst>
              <a:ext uri="{FF2B5EF4-FFF2-40B4-BE49-F238E27FC236}">
                <a16:creationId xmlns:a16="http://schemas.microsoft.com/office/drawing/2014/main" id="{A1CC7ED3-2EAF-F440-9134-248EDFAB866B}"/>
              </a:ext>
            </a:extLst>
          </p:cNvPr>
          <p:cNvSpPr/>
          <p:nvPr/>
        </p:nvSpPr>
        <p:spPr>
          <a:xfrm>
            <a:off x="8642178" y="2761287"/>
            <a:ext cx="1223201" cy="1436244"/>
          </a:xfrm>
          <a:prstGeom prst="rect">
            <a:avLst/>
          </a:prstGeom>
          <a:noFill/>
          <a:ln w="38100">
            <a:solidFill>
              <a:srgbClr val="FF0000"/>
            </a:solidFill>
            <a:prstDash val="sysDot"/>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1" name="Rectangle 90">
            <a:extLst>
              <a:ext uri="{FF2B5EF4-FFF2-40B4-BE49-F238E27FC236}">
                <a16:creationId xmlns:a16="http://schemas.microsoft.com/office/drawing/2014/main" id="{177DB539-0CBA-C345-B9F3-15ECED47DA91}"/>
              </a:ext>
            </a:extLst>
          </p:cNvPr>
          <p:cNvSpPr/>
          <p:nvPr/>
        </p:nvSpPr>
        <p:spPr>
          <a:xfrm>
            <a:off x="4934930" y="4197531"/>
            <a:ext cx="1058574" cy="254396"/>
          </a:xfrm>
          <a:prstGeom prst="rect">
            <a:avLst/>
          </a:prstGeom>
          <a:noFill/>
          <a:ln w="38100">
            <a:solidFill>
              <a:srgbClr val="0070C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2" name="Rectangle 91">
            <a:extLst>
              <a:ext uri="{FF2B5EF4-FFF2-40B4-BE49-F238E27FC236}">
                <a16:creationId xmlns:a16="http://schemas.microsoft.com/office/drawing/2014/main" id="{1F163C03-C3E0-A94C-8321-FCE8E04679FF}"/>
              </a:ext>
            </a:extLst>
          </p:cNvPr>
          <p:cNvSpPr/>
          <p:nvPr/>
        </p:nvSpPr>
        <p:spPr>
          <a:xfrm>
            <a:off x="4923972" y="3699749"/>
            <a:ext cx="1058574" cy="254396"/>
          </a:xfrm>
          <a:prstGeom prst="rect">
            <a:avLst/>
          </a:prstGeom>
          <a:noFill/>
          <a:ln w="38100">
            <a:solidFill>
              <a:srgbClr val="0070C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3" name="Rectangle 92">
            <a:extLst>
              <a:ext uri="{FF2B5EF4-FFF2-40B4-BE49-F238E27FC236}">
                <a16:creationId xmlns:a16="http://schemas.microsoft.com/office/drawing/2014/main" id="{BFC7E80E-28CD-E74B-A00C-194B3E9D6139}"/>
              </a:ext>
            </a:extLst>
          </p:cNvPr>
          <p:cNvSpPr/>
          <p:nvPr/>
        </p:nvSpPr>
        <p:spPr>
          <a:xfrm>
            <a:off x="8730404" y="2973969"/>
            <a:ext cx="1058574" cy="196977"/>
          </a:xfrm>
          <a:prstGeom prst="rect">
            <a:avLst/>
          </a:prstGeom>
          <a:noFill/>
          <a:ln w="38100">
            <a:solidFill>
              <a:srgbClr val="0070C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4F5D-5330-2F42-B39B-8B837CCE7D58}"/>
              </a:ext>
            </a:extLst>
          </p:cNvPr>
          <p:cNvSpPr>
            <a:spLocks noGrp="1"/>
          </p:cNvSpPr>
          <p:nvPr>
            <p:ph type="title"/>
          </p:nvPr>
        </p:nvSpPr>
        <p:spPr/>
        <p:txBody>
          <a:bodyPr/>
          <a:lstStyle/>
          <a:p>
            <a:r>
              <a:rPr lang="en-US" dirty="0"/>
              <a:t>Progress since last year – CD 2/3 look-ahead</a:t>
            </a:r>
          </a:p>
        </p:txBody>
      </p:sp>
      <p:graphicFrame>
        <p:nvGraphicFramePr>
          <p:cNvPr id="4" name="Table 4">
            <a:extLst>
              <a:ext uri="{FF2B5EF4-FFF2-40B4-BE49-F238E27FC236}">
                <a16:creationId xmlns:a16="http://schemas.microsoft.com/office/drawing/2014/main" id="{82BFFB17-D914-E846-95D8-4EB9C2CAF11D}"/>
              </a:ext>
            </a:extLst>
          </p:cNvPr>
          <p:cNvGraphicFramePr>
            <a:graphicFrameLocks noGrp="1"/>
          </p:cNvGraphicFramePr>
          <p:nvPr>
            <p:extLst>
              <p:ext uri="{D42A27DB-BD31-4B8C-83A1-F6EECF244321}">
                <p14:modId xmlns:p14="http://schemas.microsoft.com/office/powerpoint/2010/main" val="2886440190"/>
              </p:ext>
            </p:extLst>
          </p:nvPr>
        </p:nvGraphicFramePr>
        <p:xfrm>
          <a:off x="429766" y="950894"/>
          <a:ext cx="11430000" cy="4734560"/>
        </p:xfrm>
        <a:graphic>
          <a:graphicData uri="http://schemas.openxmlformats.org/drawingml/2006/table">
            <a:tbl>
              <a:tblPr firstRow="1" bandRow="1">
                <a:tableStyleId>{5C22544A-7EE6-4342-B048-85BDC9FD1C3A}</a:tableStyleId>
              </a:tblPr>
              <a:tblGrid>
                <a:gridCol w="3385489">
                  <a:extLst>
                    <a:ext uri="{9D8B030D-6E8A-4147-A177-3AD203B41FA5}">
                      <a16:colId xmlns:a16="http://schemas.microsoft.com/office/drawing/2014/main" val="1066634099"/>
                    </a:ext>
                  </a:extLst>
                </a:gridCol>
                <a:gridCol w="2329511">
                  <a:extLst>
                    <a:ext uri="{9D8B030D-6E8A-4147-A177-3AD203B41FA5}">
                      <a16:colId xmlns:a16="http://schemas.microsoft.com/office/drawing/2014/main" val="2252414775"/>
                    </a:ext>
                  </a:extLst>
                </a:gridCol>
                <a:gridCol w="1895648">
                  <a:extLst>
                    <a:ext uri="{9D8B030D-6E8A-4147-A177-3AD203B41FA5}">
                      <a16:colId xmlns:a16="http://schemas.microsoft.com/office/drawing/2014/main" val="2742290013"/>
                    </a:ext>
                  </a:extLst>
                </a:gridCol>
                <a:gridCol w="3819352">
                  <a:extLst>
                    <a:ext uri="{9D8B030D-6E8A-4147-A177-3AD203B41FA5}">
                      <a16:colId xmlns:a16="http://schemas.microsoft.com/office/drawing/2014/main" val="696255129"/>
                    </a:ext>
                  </a:extLst>
                </a:gridCol>
              </a:tblGrid>
              <a:tr h="370840">
                <a:tc>
                  <a:txBody>
                    <a:bodyPr/>
                    <a:lstStyle/>
                    <a:p>
                      <a:pPr algn="r"/>
                      <a:endParaRPr lang="en-US" sz="1400" dirty="0"/>
                    </a:p>
                  </a:txBody>
                  <a:tcPr anchor="ctr"/>
                </a:tc>
                <a:tc>
                  <a:txBody>
                    <a:bodyPr/>
                    <a:lstStyle/>
                    <a:p>
                      <a:pPr algn="ctr"/>
                      <a:r>
                        <a:rPr lang="en-US" sz="1400" dirty="0"/>
                        <a:t>CD-2/3 Est.</a:t>
                      </a:r>
                    </a:p>
                  </a:txBody>
                  <a:tcPr anchor="ctr"/>
                </a:tc>
                <a:tc>
                  <a:txBody>
                    <a:bodyPr/>
                    <a:lstStyle/>
                    <a:p>
                      <a:pPr algn="ctr"/>
                      <a:r>
                        <a:rPr lang="en-US" sz="1400" dirty="0"/>
                        <a:t>Actual/Est.</a:t>
                      </a:r>
                    </a:p>
                  </a:txBody>
                  <a:tcPr anchor="ctr"/>
                </a:tc>
                <a:tc>
                  <a:txBody>
                    <a:bodyPr/>
                    <a:lstStyle/>
                    <a:p>
                      <a:pPr algn="ctr"/>
                      <a:r>
                        <a:rPr lang="en-US" sz="1400" dirty="0"/>
                        <a:t>Comments</a:t>
                      </a:r>
                    </a:p>
                  </a:txBody>
                  <a:tcPr anchor="ctr"/>
                </a:tc>
                <a:extLst>
                  <a:ext uri="{0D108BD9-81ED-4DB2-BD59-A6C34878D82A}">
                    <a16:rowId xmlns:a16="http://schemas.microsoft.com/office/drawing/2014/main" val="254065487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Ring Systems Final Design Review (September 2020)</a:t>
                      </a:r>
                    </a:p>
                    <a:p>
                      <a:pPr algn="r"/>
                      <a:endParaRPr lang="en-US" sz="1400" dirty="0"/>
                    </a:p>
                  </a:txBody>
                  <a:tcPr anchor="ctr"/>
                </a:tc>
                <a:tc>
                  <a:txBody>
                    <a:bodyPr/>
                    <a:lstStyle/>
                    <a:p>
                      <a:pPr algn="ctr"/>
                      <a:r>
                        <a:rPr lang="en-US" sz="1400" dirty="0"/>
                        <a:t>Sept 2020</a:t>
                      </a:r>
                    </a:p>
                  </a:txBody>
                  <a:tcPr anchor="ctr"/>
                </a:tc>
                <a:tc>
                  <a:txBody>
                    <a:bodyPr/>
                    <a:lstStyle/>
                    <a:p>
                      <a:pPr algn="ctr"/>
                      <a:r>
                        <a:rPr lang="en-US" sz="1400" dirty="0"/>
                        <a:t>N/A</a:t>
                      </a:r>
                    </a:p>
                  </a:txBody>
                  <a:tcPr anchor="ctr"/>
                </a:tc>
                <a:tc>
                  <a:txBody>
                    <a:bodyPr/>
                    <a:lstStyle/>
                    <a:p>
                      <a:pPr algn="ctr"/>
                      <a:r>
                        <a:rPr lang="en-US" sz="1400" dirty="0"/>
                        <a:t>No systemwide design review </a:t>
                      </a:r>
                    </a:p>
                  </a:txBody>
                  <a:tcPr anchor="ctr"/>
                </a:tc>
                <a:extLst>
                  <a:ext uri="{0D108BD9-81ED-4DB2-BD59-A6C34878D82A}">
                    <a16:rowId xmlns:a16="http://schemas.microsoft.com/office/drawing/2014/main" val="586848416"/>
                  </a:ext>
                </a:extLst>
              </a:tr>
              <a:tr h="370840">
                <a:tc>
                  <a:txBody>
                    <a:bodyPr/>
                    <a:lstStyle/>
                    <a:p>
                      <a:pPr algn="r"/>
                      <a:r>
                        <a:rPr lang="en-US" sz="1400" dirty="0"/>
                        <a:t>Chicane – begin fab</a:t>
                      </a:r>
                    </a:p>
                  </a:txBody>
                  <a:tcPr anchor="ctr"/>
                </a:tc>
                <a:tc>
                  <a:txBody>
                    <a:bodyPr/>
                    <a:lstStyle/>
                    <a:p>
                      <a:pPr algn="ctr"/>
                      <a:r>
                        <a:rPr lang="en-US" sz="1400" dirty="0"/>
                        <a:t>Dec. 2021</a:t>
                      </a:r>
                    </a:p>
                  </a:txBody>
                  <a:tcPr anchor="ctr"/>
                </a:tc>
                <a:tc>
                  <a:txBody>
                    <a:bodyPr/>
                    <a:lstStyle/>
                    <a:p>
                      <a:pPr algn="ctr"/>
                      <a:r>
                        <a:rPr lang="en-US" sz="1400" dirty="0"/>
                        <a:t>April 2021</a:t>
                      </a:r>
                    </a:p>
                  </a:txBody>
                  <a:tcPr anchor="ctr"/>
                </a:tc>
                <a:tc>
                  <a:txBody>
                    <a:bodyPr/>
                    <a:lstStyle/>
                    <a:p>
                      <a:pPr algn="ctr"/>
                      <a:r>
                        <a:rPr lang="en-US" sz="1400" dirty="0"/>
                        <a:t>Place contracts with FNAL</a:t>
                      </a:r>
                    </a:p>
                  </a:txBody>
                  <a:tcPr anchor="ctr"/>
                </a:tc>
                <a:extLst>
                  <a:ext uri="{0D108BD9-81ED-4DB2-BD59-A6C34878D82A}">
                    <a16:rowId xmlns:a16="http://schemas.microsoft.com/office/drawing/2014/main" val="1826827938"/>
                  </a:ext>
                </a:extLst>
              </a:tr>
              <a:tr h="370840">
                <a:tc>
                  <a:txBody>
                    <a:bodyPr/>
                    <a:lstStyle/>
                    <a:p>
                      <a:pPr algn="r"/>
                      <a:r>
                        <a:rPr lang="en-US" sz="1400" dirty="0"/>
                        <a:t>Dipole – begin fab</a:t>
                      </a:r>
                    </a:p>
                  </a:txBody>
                  <a:tcPr anchor="ctr"/>
                </a:tc>
                <a:tc>
                  <a:txBody>
                    <a:bodyPr/>
                    <a:lstStyle/>
                    <a:p>
                      <a:pPr algn="ctr"/>
                      <a:r>
                        <a:rPr lang="en-US" sz="1400" dirty="0"/>
                        <a:t>Jan. 2021</a:t>
                      </a:r>
                    </a:p>
                  </a:txBody>
                  <a:tcPr anchor="ctr"/>
                </a:tc>
                <a:tc>
                  <a:txBody>
                    <a:bodyPr/>
                    <a:lstStyle/>
                    <a:p>
                      <a:pPr algn="ctr"/>
                      <a:r>
                        <a:rPr lang="en-US" sz="1400" dirty="0"/>
                        <a:t>April 2021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Place contracts with FNAL</a:t>
                      </a:r>
                    </a:p>
                  </a:txBody>
                  <a:tcPr anchor="ctr"/>
                </a:tc>
                <a:extLst>
                  <a:ext uri="{0D108BD9-81ED-4DB2-BD59-A6C34878D82A}">
                    <a16:rowId xmlns:a16="http://schemas.microsoft.com/office/drawing/2014/main" val="141532853"/>
                  </a:ext>
                </a:extLst>
              </a:tr>
              <a:tr h="370840">
                <a:tc>
                  <a:txBody>
                    <a:bodyPr/>
                    <a:lstStyle/>
                    <a:p>
                      <a:pPr algn="r"/>
                      <a:r>
                        <a:rPr lang="en-US" sz="1400" dirty="0"/>
                        <a:t>Inj. Region Vac. – complete design</a:t>
                      </a:r>
                    </a:p>
                  </a:txBody>
                  <a:tcPr anchor="ctr"/>
                </a:tc>
                <a:tc>
                  <a:txBody>
                    <a:bodyPr/>
                    <a:lstStyle/>
                    <a:p>
                      <a:pPr algn="ctr"/>
                      <a:r>
                        <a:rPr lang="en-US" sz="1400" dirty="0"/>
                        <a:t>Dec. 2020</a:t>
                      </a:r>
                    </a:p>
                  </a:txBody>
                  <a:tcPr anchor="ctr"/>
                </a:tc>
                <a:tc>
                  <a:txBody>
                    <a:bodyPr/>
                    <a:lstStyle/>
                    <a:p>
                      <a:pPr algn="ctr"/>
                      <a:r>
                        <a:rPr lang="en-US" sz="1400" dirty="0"/>
                        <a:t>ongoing</a:t>
                      </a:r>
                    </a:p>
                  </a:txBody>
                  <a:tcPr anchor="ctr"/>
                </a:tc>
                <a:tc>
                  <a:txBody>
                    <a:bodyPr/>
                    <a:lstStyle/>
                    <a:p>
                      <a:pPr algn="ctr"/>
                      <a:r>
                        <a:rPr lang="en-US" sz="1400" dirty="0"/>
                        <a:t>Loss of lead engineer – COVID impact</a:t>
                      </a:r>
                    </a:p>
                  </a:txBody>
                  <a:tcPr anchor="ctr"/>
                </a:tc>
                <a:extLst>
                  <a:ext uri="{0D108BD9-81ED-4DB2-BD59-A6C34878D82A}">
                    <a16:rowId xmlns:a16="http://schemas.microsoft.com/office/drawing/2014/main" val="3700249731"/>
                  </a:ext>
                </a:extLst>
              </a:tr>
              <a:tr h="370840">
                <a:tc>
                  <a:txBody>
                    <a:bodyPr/>
                    <a:lstStyle/>
                    <a:p>
                      <a:pPr algn="r"/>
                      <a:r>
                        <a:rPr lang="en-US" sz="1400" dirty="0"/>
                        <a:t>Inj. Region Vac. – begin fab </a:t>
                      </a:r>
                    </a:p>
                  </a:txBody>
                  <a:tcPr anchor="ctr"/>
                </a:tc>
                <a:tc>
                  <a:txBody>
                    <a:bodyPr/>
                    <a:lstStyle/>
                    <a:p>
                      <a:pPr algn="ctr"/>
                      <a:r>
                        <a:rPr lang="en-US" sz="1400" dirty="0"/>
                        <a:t>April 2021</a:t>
                      </a:r>
                    </a:p>
                  </a:txBody>
                  <a:tcPr anchor="ctr"/>
                </a:tc>
                <a:tc>
                  <a:txBody>
                    <a:bodyPr/>
                    <a:lstStyle/>
                    <a:p>
                      <a:pPr algn="ctr"/>
                      <a:r>
                        <a:rPr lang="en-US" sz="1400" dirty="0"/>
                        <a:t>Current Jan 2022 (expected sooner)</a:t>
                      </a:r>
                    </a:p>
                  </a:txBody>
                  <a:tcPr anchor="ctr"/>
                </a:tc>
                <a:tc>
                  <a:txBody>
                    <a:bodyPr/>
                    <a:lstStyle/>
                    <a:p>
                      <a:pPr algn="ctr"/>
                      <a:r>
                        <a:rPr lang="en-US" sz="1400" dirty="0"/>
                        <a:t>Delayed by design</a:t>
                      </a:r>
                    </a:p>
                  </a:txBody>
                  <a:tcPr anchor="ctr"/>
                </a:tc>
                <a:extLst>
                  <a:ext uri="{0D108BD9-81ED-4DB2-BD59-A6C34878D82A}">
                    <a16:rowId xmlns:a16="http://schemas.microsoft.com/office/drawing/2014/main" val="3660665496"/>
                  </a:ext>
                </a:extLst>
              </a:tr>
              <a:tr h="370840">
                <a:tc>
                  <a:txBody>
                    <a:bodyPr/>
                    <a:lstStyle/>
                    <a:p>
                      <a:pPr algn="r"/>
                      <a:r>
                        <a:rPr lang="en-US" sz="1400" dirty="0"/>
                        <a:t>Inj. Dump Window – install </a:t>
                      </a:r>
                    </a:p>
                  </a:txBody>
                  <a:tcPr anchor="ctr"/>
                </a:tc>
                <a:tc>
                  <a:txBody>
                    <a:bodyPr/>
                    <a:lstStyle/>
                    <a:p>
                      <a:pPr algn="ctr"/>
                      <a:r>
                        <a:rPr lang="en-US" sz="1400" dirty="0"/>
                        <a:t>Sept 2021</a:t>
                      </a:r>
                    </a:p>
                  </a:txBody>
                  <a:tcPr anchor="ctr"/>
                </a:tc>
                <a:tc>
                  <a:txBody>
                    <a:bodyPr/>
                    <a:lstStyle/>
                    <a:p>
                      <a:pPr algn="ctr"/>
                      <a:r>
                        <a:rPr lang="en-US" sz="1400" dirty="0"/>
                        <a:t>Summer 2022</a:t>
                      </a:r>
                    </a:p>
                  </a:txBody>
                  <a:tcPr anchor="ctr"/>
                </a:tc>
                <a:tc>
                  <a:txBody>
                    <a:bodyPr/>
                    <a:lstStyle/>
                    <a:p>
                      <a:pPr algn="ctr"/>
                      <a:r>
                        <a:rPr lang="en-US" sz="1400" dirty="0"/>
                        <a:t>Install delayed by ops. –</a:t>
                      </a:r>
                    </a:p>
                    <a:p>
                      <a:pPr algn="ctr"/>
                      <a:r>
                        <a:rPr lang="en-US" sz="1400" dirty="0"/>
                        <a:t>new date preferred by PPU</a:t>
                      </a:r>
                    </a:p>
                  </a:txBody>
                  <a:tcPr anchor="ctr"/>
                </a:tc>
                <a:extLst>
                  <a:ext uri="{0D108BD9-81ED-4DB2-BD59-A6C34878D82A}">
                    <a16:rowId xmlns:a16="http://schemas.microsoft.com/office/drawing/2014/main" val="2311579173"/>
                  </a:ext>
                </a:extLst>
              </a:tr>
              <a:tr h="370840">
                <a:tc>
                  <a:txBody>
                    <a:bodyPr/>
                    <a:lstStyle/>
                    <a:p>
                      <a:pPr algn="r"/>
                      <a:r>
                        <a:rPr lang="en-US" sz="1400" dirty="0"/>
                        <a:t>BPLS tunnel test of FCT</a:t>
                      </a:r>
                    </a:p>
                  </a:txBody>
                  <a:tcPr anchor="ctr"/>
                </a:tc>
                <a:tc>
                  <a:txBody>
                    <a:bodyPr/>
                    <a:lstStyle/>
                    <a:p>
                      <a:pPr algn="ctr"/>
                      <a:r>
                        <a:rPr lang="en-US" sz="1400" dirty="0"/>
                        <a:t>Fall 2020</a:t>
                      </a:r>
                    </a:p>
                  </a:txBody>
                  <a:tcPr anchor="ctr"/>
                </a:tc>
                <a:tc>
                  <a:txBody>
                    <a:bodyPr/>
                    <a:lstStyle/>
                    <a:p>
                      <a:pPr algn="ctr"/>
                      <a:r>
                        <a:rPr lang="en-US" sz="1400" dirty="0"/>
                        <a:t>Fall 2020</a:t>
                      </a:r>
                    </a:p>
                  </a:txBody>
                  <a:tcPr anchor="ctr"/>
                </a:tc>
                <a:tc>
                  <a:txBody>
                    <a:bodyPr/>
                    <a:lstStyle/>
                    <a:p>
                      <a:pPr algn="ctr"/>
                      <a:endParaRPr lang="en-US" sz="1400" dirty="0"/>
                    </a:p>
                  </a:txBody>
                  <a:tcPr anchor="ctr"/>
                </a:tc>
                <a:extLst>
                  <a:ext uri="{0D108BD9-81ED-4DB2-BD59-A6C34878D82A}">
                    <a16:rowId xmlns:a16="http://schemas.microsoft.com/office/drawing/2014/main" val="2273039401"/>
                  </a:ext>
                </a:extLst>
              </a:tr>
              <a:tr h="370840">
                <a:tc>
                  <a:txBody>
                    <a:bodyPr/>
                    <a:lstStyle/>
                    <a:p>
                      <a:pPr algn="r"/>
                      <a:r>
                        <a:rPr lang="en-US" sz="1400" dirty="0"/>
                        <a:t>BPLS calibration procedures</a:t>
                      </a:r>
                    </a:p>
                  </a:txBody>
                  <a:tcPr anchor="ctr"/>
                </a:tc>
                <a:tc>
                  <a:txBody>
                    <a:bodyPr/>
                    <a:lstStyle/>
                    <a:p>
                      <a:pPr algn="ctr"/>
                      <a:r>
                        <a:rPr lang="en-US" sz="1400" dirty="0"/>
                        <a:t>-</a:t>
                      </a:r>
                    </a:p>
                  </a:txBody>
                  <a:tcPr anchor="ctr"/>
                </a:tc>
                <a:tc>
                  <a:txBody>
                    <a:bodyPr/>
                    <a:lstStyle/>
                    <a:p>
                      <a:pPr algn="ctr"/>
                      <a:r>
                        <a:rPr lang="en-US" sz="1400" dirty="0"/>
                        <a:t>ongoing</a:t>
                      </a:r>
                    </a:p>
                  </a:txBody>
                  <a:tcPr anchor="ctr"/>
                </a:tc>
                <a:tc>
                  <a:txBody>
                    <a:bodyPr/>
                    <a:lstStyle/>
                    <a:p>
                      <a:pPr algn="ctr"/>
                      <a:endParaRPr lang="en-US" sz="1400" dirty="0"/>
                    </a:p>
                  </a:txBody>
                  <a:tcPr anchor="ctr"/>
                </a:tc>
                <a:extLst>
                  <a:ext uri="{0D108BD9-81ED-4DB2-BD59-A6C34878D82A}">
                    <a16:rowId xmlns:a16="http://schemas.microsoft.com/office/drawing/2014/main" val="2967387063"/>
                  </a:ext>
                </a:extLst>
              </a:tr>
              <a:tr h="370840">
                <a:tc>
                  <a:txBody>
                    <a:bodyPr/>
                    <a:lstStyle/>
                    <a:p>
                      <a:pPr algn="r"/>
                      <a:r>
                        <a:rPr lang="en-US" sz="1400" dirty="0"/>
                        <a:t>BPLS PDR</a:t>
                      </a:r>
                    </a:p>
                  </a:txBody>
                  <a:tcPr anchor="ctr"/>
                </a:tc>
                <a:tc>
                  <a:txBody>
                    <a:bodyPr/>
                    <a:lstStyle/>
                    <a:p>
                      <a:pPr algn="ctr"/>
                      <a:r>
                        <a:rPr lang="en-US" sz="1400" dirty="0"/>
                        <a:t>Feb 2021</a:t>
                      </a:r>
                    </a:p>
                  </a:txBody>
                  <a:tcPr anchor="ctr"/>
                </a:tc>
                <a:tc>
                  <a:txBody>
                    <a:bodyPr/>
                    <a:lstStyle/>
                    <a:p>
                      <a:pPr algn="ctr"/>
                      <a:r>
                        <a:rPr lang="en-US" sz="1400" dirty="0"/>
                        <a:t>Feb 2021</a:t>
                      </a:r>
                    </a:p>
                  </a:txBody>
                  <a:tcPr anchor="ctr"/>
                </a:tc>
                <a:tc>
                  <a:txBody>
                    <a:bodyPr/>
                    <a:lstStyle/>
                    <a:p>
                      <a:pPr algn="ctr"/>
                      <a:r>
                        <a:rPr lang="en-US" sz="1400" dirty="0"/>
                        <a:t>Reviewers requested DPU specific review </a:t>
                      </a:r>
                    </a:p>
                  </a:txBody>
                  <a:tcPr anchor="ctr"/>
                </a:tc>
                <a:extLst>
                  <a:ext uri="{0D108BD9-81ED-4DB2-BD59-A6C34878D82A}">
                    <a16:rowId xmlns:a16="http://schemas.microsoft.com/office/drawing/2014/main" val="1149105874"/>
                  </a:ext>
                </a:extLst>
              </a:tr>
              <a:tr h="370840">
                <a:tc>
                  <a:txBody>
                    <a:bodyPr/>
                    <a:lstStyle/>
                    <a:p>
                      <a:pPr algn="r"/>
                      <a:r>
                        <a:rPr lang="en-US" sz="1400" dirty="0"/>
                        <a:t>BPLS FDR</a:t>
                      </a:r>
                    </a:p>
                  </a:txBody>
                  <a:tcPr anchor="ctr"/>
                </a:tc>
                <a:tc>
                  <a:txBody>
                    <a:bodyPr/>
                    <a:lstStyle/>
                    <a:p>
                      <a:pPr algn="ctr"/>
                      <a:r>
                        <a:rPr lang="en-US" sz="1400" dirty="0"/>
                        <a:t>Aug 2021</a:t>
                      </a:r>
                    </a:p>
                  </a:txBody>
                  <a:tcPr anchor="ctr"/>
                </a:tc>
                <a:tc>
                  <a:txBody>
                    <a:bodyPr/>
                    <a:lstStyle/>
                    <a:p>
                      <a:pPr algn="ctr"/>
                      <a:r>
                        <a:rPr lang="en-US" sz="1400" dirty="0"/>
                        <a:t>Feb 2022</a:t>
                      </a:r>
                    </a:p>
                  </a:txBody>
                  <a:tcPr anchor="ctr"/>
                </a:tc>
                <a:tc>
                  <a:txBody>
                    <a:bodyPr/>
                    <a:lstStyle/>
                    <a:p>
                      <a:pPr algn="ctr"/>
                      <a:endParaRPr lang="en-US" sz="1400" dirty="0"/>
                    </a:p>
                  </a:txBody>
                  <a:tcPr anchor="ctr"/>
                </a:tc>
                <a:extLst>
                  <a:ext uri="{0D108BD9-81ED-4DB2-BD59-A6C34878D82A}">
                    <a16:rowId xmlns:a16="http://schemas.microsoft.com/office/drawing/2014/main" val="60373454"/>
                  </a:ext>
                </a:extLst>
              </a:tr>
            </a:tbl>
          </a:graphicData>
        </a:graphic>
      </p:graphicFrame>
      <p:sp>
        <p:nvSpPr>
          <p:cNvPr id="3" name="TextBox 2">
            <a:extLst>
              <a:ext uri="{FF2B5EF4-FFF2-40B4-BE49-F238E27FC236}">
                <a16:creationId xmlns:a16="http://schemas.microsoft.com/office/drawing/2014/main" id="{C7597D97-C453-FD43-A881-EE7A139C5202}"/>
              </a:ext>
            </a:extLst>
          </p:cNvPr>
          <p:cNvSpPr txBox="1"/>
          <p:nvPr/>
        </p:nvSpPr>
        <p:spPr>
          <a:xfrm>
            <a:off x="3552675" y="5822532"/>
            <a:ext cx="5086649" cy="341632"/>
          </a:xfrm>
          <a:prstGeom prst="rect">
            <a:avLst/>
          </a:prstGeom>
          <a:noFill/>
        </p:spPr>
        <p:txBody>
          <a:bodyPr wrap="none" rtlCol="0">
            <a:spAutoFit/>
          </a:bodyPr>
          <a:lstStyle/>
          <a:p>
            <a:pPr algn="l">
              <a:lnSpc>
                <a:spcPct val="90000"/>
              </a:lnSpc>
            </a:pPr>
            <a:r>
              <a:rPr lang="en-US" dirty="0">
                <a:latin typeface="+mn-lt"/>
              </a:rPr>
              <a:t>We are still on track for the power ramp up. </a:t>
            </a:r>
          </a:p>
        </p:txBody>
      </p:sp>
    </p:spTree>
    <p:extLst>
      <p:ext uri="{BB962C8B-B14F-4D97-AF65-F5344CB8AC3E}">
        <p14:creationId xmlns:p14="http://schemas.microsoft.com/office/powerpoint/2010/main" val="421364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CFCDB-84B2-47B5-ABCE-EF99F164C327}"/>
              </a:ext>
            </a:extLst>
          </p:cNvPr>
          <p:cNvSpPr>
            <a:spLocks noGrp="1"/>
          </p:cNvSpPr>
          <p:nvPr>
            <p:ph type="title"/>
          </p:nvPr>
        </p:nvSpPr>
        <p:spPr/>
        <p:txBody>
          <a:bodyPr/>
          <a:lstStyle/>
          <a:p>
            <a:r>
              <a:rPr lang="en-US" dirty="0"/>
              <a:t>Progress since CD-2/3</a:t>
            </a:r>
          </a:p>
        </p:txBody>
      </p:sp>
      <p:pic>
        <p:nvPicPr>
          <p:cNvPr id="8" name="Picture 7">
            <a:extLst>
              <a:ext uri="{FF2B5EF4-FFF2-40B4-BE49-F238E27FC236}">
                <a16:creationId xmlns:a16="http://schemas.microsoft.com/office/drawing/2014/main" id="{148EE3A0-3991-4134-9FC5-BDB66F134413}"/>
              </a:ext>
            </a:extLst>
          </p:cNvPr>
          <p:cNvPicPr>
            <a:picLocks noChangeAspect="1"/>
          </p:cNvPicPr>
          <p:nvPr/>
        </p:nvPicPr>
        <p:blipFill>
          <a:blip r:embed="rId2"/>
          <a:stretch>
            <a:fillRect/>
          </a:stretch>
        </p:blipFill>
        <p:spPr>
          <a:xfrm>
            <a:off x="600075" y="1502352"/>
            <a:ext cx="11430000" cy="1926648"/>
          </a:xfrm>
          <a:prstGeom prst="rect">
            <a:avLst/>
          </a:prstGeom>
        </p:spPr>
      </p:pic>
      <p:sp>
        <p:nvSpPr>
          <p:cNvPr id="5" name="Rectangle 4">
            <a:extLst>
              <a:ext uri="{FF2B5EF4-FFF2-40B4-BE49-F238E27FC236}">
                <a16:creationId xmlns:a16="http://schemas.microsoft.com/office/drawing/2014/main" id="{78B5E19D-042C-8A44-9217-4B4EBD9762A9}"/>
              </a:ext>
            </a:extLst>
          </p:cNvPr>
          <p:cNvSpPr/>
          <p:nvPr/>
        </p:nvSpPr>
        <p:spPr>
          <a:xfrm>
            <a:off x="586822" y="2313522"/>
            <a:ext cx="11443253" cy="194514"/>
          </a:xfrm>
          <a:prstGeom prst="rect">
            <a:avLst/>
          </a:prstGeom>
          <a:solidFill>
            <a:srgbClr val="FF2600">
              <a:alpha val="50196"/>
            </a:srgb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73AC418D-8E2B-A44A-B21A-B86FDDF0474E}"/>
              </a:ext>
            </a:extLst>
          </p:cNvPr>
          <p:cNvSpPr/>
          <p:nvPr/>
        </p:nvSpPr>
        <p:spPr>
          <a:xfrm>
            <a:off x="10400969" y="1683026"/>
            <a:ext cx="779930" cy="1745974"/>
          </a:xfrm>
          <a:prstGeom prst="rect">
            <a:avLst/>
          </a:prstGeom>
          <a:noFill/>
          <a:ln w="38100">
            <a:solidFill>
              <a:srgbClr val="00206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8016E70A-B640-5242-BE77-CC5B7A88357F}"/>
              </a:ext>
            </a:extLst>
          </p:cNvPr>
          <p:cNvSpPr/>
          <p:nvPr/>
        </p:nvSpPr>
        <p:spPr>
          <a:xfrm>
            <a:off x="586821" y="2934140"/>
            <a:ext cx="11443253" cy="194514"/>
          </a:xfrm>
          <a:prstGeom prst="rect">
            <a:avLst/>
          </a:prstGeom>
          <a:solidFill>
            <a:srgbClr val="FF2600">
              <a:alpha val="50196"/>
            </a:srgb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TextBox 8">
            <a:extLst>
              <a:ext uri="{FF2B5EF4-FFF2-40B4-BE49-F238E27FC236}">
                <a16:creationId xmlns:a16="http://schemas.microsoft.com/office/drawing/2014/main" id="{857821DA-9F7E-0044-ABBA-6FFF138D08F0}"/>
              </a:ext>
            </a:extLst>
          </p:cNvPr>
          <p:cNvSpPr txBox="1"/>
          <p:nvPr/>
        </p:nvSpPr>
        <p:spPr>
          <a:xfrm>
            <a:off x="2840140" y="4034246"/>
            <a:ext cx="7560829" cy="1588127"/>
          </a:xfrm>
          <a:prstGeom prst="rect">
            <a:avLst/>
          </a:prstGeom>
          <a:noFill/>
        </p:spPr>
        <p:txBody>
          <a:bodyPr wrap="square" rtlCol="0">
            <a:spAutoFit/>
          </a:bodyPr>
          <a:lstStyle/>
          <a:p>
            <a:pPr marL="285750" indent="-285750">
              <a:lnSpc>
                <a:spcPct val="90000"/>
              </a:lnSpc>
              <a:buFontTx/>
              <a:buChar char="-"/>
            </a:pPr>
            <a:r>
              <a:rPr lang="en-US" dirty="0">
                <a:latin typeface="+mn-lt"/>
              </a:rPr>
              <a:t>We’ve accomplished a lot in the last year</a:t>
            </a:r>
          </a:p>
          <a:p>
            <a:pPr marL="285750" indent="-285750" algn="l">
              <a:lnSpc>
                <a:spcPct val="90000"/>
              </a:lnSpc>
              <a:buFontTx/>
              <a:buChar char="-"/>
            </a:pPr>
            <a:r>
              <a:rPr lang="en-US" dirty="0">
                <a:latin typeface="+mn-lt"/>
              </a:rPr>
              <a:t>Cost has gone up about 15% </a:t>
            </a:r>
          </a:p>
          <a:p>
            <a:pPr marL="285750" indent="-285750" algn="l">
              <a:lnSpc>
                <a:spcPct val="90000"/>
              </a:lnSpc>
              <a:buFontTx/>
              <a:buChar char="-"/>
            </a:pPr>
            <a:r>
              <a:rPr lang="en-US" dirty="0">
                <a:latin typeface="+mn-lt"/>
              </a:rPr>
              <a:t>Almost half of increase is due to refining the BPLS scope</a:t>
            </a:r>
          </a:p>
          <a:p>
            <a:pPr marL="285750" indent="-285750" algn="l">
              <a:lnSpc>
                <a:spcPct val="90000"/>
              </a:lnSpc>
              <a:buFontTx/>
              <a:buChar char="-"/>
            </a:pPr>
            <a:r>
              <a:rPr lang="en-US">
                <a:latin typeface="+mn-lt"/>
              </a:rPr>
              <a:t>Unanticipated </a:t>
            </a:r>
            <a:r>
              <a:rPr lang="en-US" dirty="0">
                <a:latin typeface="+mn-lt"/>
              </a:rPr>
              <a:t>design work, and fabrication contract with FNAL also cause</a:t>
            </a:r>
          </a:p>
          <a:p>
            <a:pPr algn="l">
              <a:lnSpc>
                <a:spcPct val="90000"/>
              </a:lnSpc>
            </a:pPr>
            <a:endParaRPr lang="en-US" dirty="0">
              <a:latin typeface="+mn-lt"/>
            </a:endParaRPr>
          </a:p>
        </p:txBody>
      </p:sp>
      <p:sp>
        <p:nvSpPr>
          <p:cNvPr id="10" name="Rectangle: Rounded Corners 4">
            <a:extLst>
              <a:ext uri="{FF2B5EF4-FFF2-40B4-BE49-F238E27FC236}">
                <a16:creationId xmlns:a16="http://schemas.microsoft.com/office/drawing/2014/main" id="{9FAC80FD-3672-9D45-B09D-1B4CBE4B75C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3044141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2E5-F83E-4250-B4D7-35C3A2C01B08}"/>
              </a:ext>
            </a:extLst>
          </p:cNvPr>
          <p:cNvSpPr>
            <a:spLocks noGrp="1"/>
          </p:cNvSpPr>
          <p:nvPr>
            <p:ph type="title"/>
          </p:nvPr>
        </p:nvSpPr>
        <p:spPr/>
        <p:txBody>
          <a:bodyPr/>
          <a:lstStyle/>
          <a:p>
            <a:r>
              <a:rPr lang="en-US" dirty="0"/>
              <a:t>Remaining Final Design Activities</a:t>
            </a:r>
          </a:p>
        </p:txBody>
      </p:sp>
      <p:sp>
        <p:nvSpPr>
          <p:cNvPr id="3" name="Content Placeholder 2">
            <a:extLst>
              <a:ext uri="{FF2B5EF4-FFF2-40B4-BE49-F238E27FC236}">
                <a16:creationId xmlns:a16="http://schemas.microsoft.com/office/drawing/2014/main" id="{7BD40622-B772-45B5-867A-5722FC530925}"/>
              </a:ext>
            </a:extLst>
          </p:cNvPr>
          <p:cNvSpPr>
            <a:spLocks noGrp="1"/>
          </p:cNvSpPr>
          <p:nvPr>
            <p:ph idx="1"/>
          </p:nvPr>
        </p:nvSpPr>
        <p:spPr/>
        <p:txBody>
          <a:bodyPr/>
          <a:lstStyle/>
          <a:p>
            <a:r>
              <a:rPr lang="en-US" dirty="0"/>
              <a:t>Injection Region </a:t>
            </a:r>
          </a:p>
          <a:p>
            <a:pPr lvl="1"/>
            <a:r>
              <a:rPr lang="en-US" dirty="0"/>
              <a:t>Loss of key engineers to COVID, attrition, set us back on vacuum chamber, electron catcher, foil changers</a:t>
            </a:r>
          </a:p>
          <a:p>
            <a:pPr lvl="1"/>
            <a:r>
              <a:rPr lang="en-US" dirty="0"/>
              <a:t>Plan to have have vacuum vessel designs out for fabrication early 2022</a:t>
            </a:r>
          </a:p>
          <a:p>
            <a:pPr lvl="1"/>
            <a:r>
              <a:rPr lang="en-US" dirty="0"/>
              <a:t>Electron catcher – new design simplifies vacuum chambers, decouples catcher from chamber</a:t>
            </a:r>
          </a:p>
          <a:p>
            <a:pPr lvl="1"/>
            <a:r>
              <a:rPr lang="en-US" dirty="0"/>
              <a:t>Foil changer scope has been reduced </a:t>
            </a:r>
          </a:p>
          <a:p>
            <a:r>
              <a:rPr lang="en-US" dirty="0"/>
              <a:t>BPLS – FDR is not scheduled until Feb 2022, DPU-centric design review early Sept. 2022</a:t>
            </a:r>
          </a:p>
          <a:p>
            <a:r>
              <a:rPr lang="en-US" dirty="0"/>
              <a:t>Risk associated with final design activities is schedule, largely related to timely fabrication, possible BPLS post-FDR activities</a:t>
            </a:r>
          </a:p>
        </p:txBody>
      </p:sp>
      <p:sp>
        <p:nvSpPr>
          <p:cNvPr id="5" name="Rectangle: Rounded Corners 4">
            <a:extLst>
              <a:ext uri="{FF2B5EF4-FFF2-40B4-BE49-F238E27FC236}">
                <a16:creationId xmlns:a16="http://schemas.microsoft.com/office/drawing/2014/main" id="{DC772A9D-AED2-BC42-A0E8-59D0C82043BE}"/>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a:t>
            </a:r>
          </a:p>
        </p:txBody>
      </p:sp>
    </p:spTree>
    <p:extLst>
      <p:ext uri="{BB962C8B-B14F-4D97-AF65-F5344CB8AC3E}">
        <p14:creationId xmlns:p14="http://schemas.microsoft.com/office/powerpoint/2010/main" val="1935701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1608-900A-EA4E-9673-97FFC3D14BB8}"/>
              </a:ext>
            </a:extLst>
          </p:cNvPr>
          <p:cNvSpPr>
            <a:spLocks noGrp="1"/>
          </p:cNvSpPr>
          <p:nvPr>
            <p:ph type="title"/>
          </p:nvPr>
        </p:nvSpPr>
        <p:spPr/>
        <p:txBody>
          <a:bodyPr/>
          <a:lstStyle/>
          <a:p>
            <a:r>
              <a:rPr lang="en-US" dirty="0"/>
              <a:t>Schedule/Procurement Challenges</a:t>
            </a:r>
          </a:p>
        </p:txBody>
      </p:sp>
      <p:sp>
        <p:nvSpPr>
          <p:cNvPr id="3" name="Content Placeholder 2">
            <a:extLst>
              <a:ext uri="{FF2B5EF4-FFF2-40B4-BE49-F238E27FC236}">
                <a16:creationId xmlns:a16="http://schemas.microsoft.com/office/drawing/2014/main" id="{27BF6969-DEE8-F248-9F28-CFAC526F6A0D}"/>
              </a:ext>
            </a:extLst>
          </p:cNvPr>
          <p:cNvSpPr>
            <a:spLocks noGrp="1"/>
          </p:cNvSpPr>
          <p:nvPr>
            <p:ph idx="1"/>
          </p:nvPr>
        </p:nvSpPr>
        <p:spPr>
          <a:xfrm>
            <a:off x="448055" y="947148"/>
            <a:ext cx="11430000" cy="4628704"/>
          </a:xfrm>
        </p:spPr>
        <p:txBody>
          <a:bodyPr/>
          <a:lstStyle/>
          <a:p>
            <a:r>
              <a:rPr lang="en-US" sz="2200" dirty="0"/>
              <a:t>Magnet Fabrication – delivery date is just before long outage</a:t>
            </a:r>
          </a:p>
          <a:p>
            <a:pPr lvl="1"/>
            <a:r>
              <a:rPr lang="en-US" sz="1800" dirty="0"/>
              <a:t>Mitigation: reduced the development time for magnet measurement system, regularly scheduled meetings with FNAL during procurement, regular site visits during production</a:t>
            </a:r>
          </a:p>
          <a:p>
            <a:r>
              <a:rPr lang="en-US" sz="2200" dirty="0"/>
              <a:t>Vacuum chamber design is not complete – </a:t>
            </a:r>
            <a:r>
              <a:rPr lang="en-US" sz="2200" dirty="0">
                <a:solidFill>
                  <a:srgbClr val="FF0000"/>
                </a:solidFill>
              </a:rPr>
              <a:t>COVID impact</a:t>
            </a:r>
            <a:endParaRPr lang="en-US" sz="2200" dirty="0"/>
          </a:p>
          <a:p>
            <a:pPr lvl="1"/>
            <a:r>
              <a:rPr lang="en-US" sz="1800" dirty="0"/>
              <a:t>Mitigation: Contractor enlisted to help with chamber design and analysis</a:t>
            </a:r>
          </a:p>
          <a:p>
            <a:r>
              <a:rPr lang="en-US" sz="2200" dirty="0"/>
              <a:t>Primary/Secondary Foil changer designs behind schedule – consequence of slip in vacuum chamber</a:t>
            </a:r>
          </a:p>
          <a:p>
            <a:pPr lvl="1"/>
            <a:r>
              <a:rPr lang="en-US" sz="1800" dirty="0"/>
              <a:t>Mitigation: reduction of scope, additional engineering resource enlisted</a:t>
            </a:r>
          </a:p>
          <a:p>
            <a:r>
              <a:rPr lang="en-US" sz="2200" dirty="0"/>
              <a:t>BPLS schedule is very tight, FDR could result in additional activities</a:t>
            </a:r>
          </a:p>
          <a:p>
            <a:pPr lvl="1"/>
            <a:r>
              <a:rPr lang="en-US" sz="1800" dirty="0"/>
              <a:t>Currently no procurement issues, but some longer lead items are being ordered now</a:t>
            </a:r>
          </a:p>
          <a:p>
            <a:pPr lvl="1"/>
            <a:r>
              <a:rPr lang="en-US" sz="1800" dirty="0"/>
              <a:t>Mitigation: Met with review committee post-PDR to discuss responses to recommendations, discuss final review documentation, </a:t>
            </a:r>
          </a:p>
          <a:p>
            <a:pPr lvl="1"/>
            <a:r>
              <a:rPr lang="en-US" sz="1800" dirty="0"/>
              <a:t>Mitigation:  ops, ESH&amp;Q are developing a plan for administrative control of beam to allow power ramp-up to continue w/o BPLS</a:t>
            </a:r>
          </a:p>
          <a:p>
            <a:pPr marL="0" indent="0">
              <a:buNone/>
            </a:pPr>
            <a:endParaRPr lang="en-US" sz="2200" dirty="0"/>
          </a:p>
          <a:p>
            <a:pPr marL="0" indent="0">
              <a:buNone/>
            </a:pPr>
            <a:r>
              <a:rPr lang="en-US" sz="2200" b="1" dirty="0">
                <a:solidFill>
                  <a:srgbClr val="FF0000"/>
                </a:solidFill>
              </a:rPr>
              <a:t>Currently no impact on power ramp-up </a:t>
            </a:r>
          </a:p>
        </p:txBody>
      </p:sp>
      <p:sp>
        <p:nvSpPr>
          <p:cNvPr id="4" name="Rectangle: Rounded Corners 12">
            <a:extLst>
              <a:ext uri="{FF2B5EF4-FFF2-40B4-BE49-F238E27FC236}">
                <a16:creationId xmlns:a16="http://schemas.microsoft.com/office/drawing/2014/main" id="{90FDFD17-F6A4-A547-AD15-1F4B5CF75694}"/>
              </a:ext>
            </a:extLst>
          </p:cNvPr>
          <p:cNvSpPr/>
          <p:nvPr/>
        </p:nvSpPr>
        <p:spPr>
          <a:xfrm>
            <a:off x="10141805" y="526729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B4-6 Mahoney</a:t>
            </a:r>
          </a:p>
        </p:txBody>
      </p:sp>
      <p:sp>
        <p:nvSpPr>
          <p:cNvPr id="5" name="Rectangle: Rounded Corners 12">
            <a:extLst>
              <a:ext uri="{FF2B5EF4-FFF2-40B4-BE49-F238E27FC236}">
                <a16:creationId xmlns:a16="http://schemas.microsoft.com/office/drawing/2014/main" id="{A521C851-336F-3F44-A590-8AF775D7D319}"/>
              </a:ext>
            </a:extLst>
          </p:cNvPr>
          <p:cNvSpPr/>
          <p:nvPr/>
        </p:nvSpPr>
        <p:spPr>
          <a:xfrm>
            <a:off x="10141805" y="5709269"/>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B4-7 Bong</a:t>
            </a:r>
          </a:p>
        </p:txBody>
      </p:sp>
      <p:sp>
        <p:nvSpPr>
          <p:cNvPr id="6" name="Rectangle: Rounded Corners 12">
            <a:extLst>
              <a:ext uri="{FF2B5EF4-FFF2-40B4-BE49-F238E27FC236}">
                <a16:creationId xmlns:a16="http://schemas.microsoft.com/office/drawing/2014/main" id="{E6BF4293-B2C7-3441-963C-0C112503BC36}"/>
              </a:ext>
            </a:extLst>
          </p:cNvPr>
          <p:cNvSpPr/>
          <p:nvPr/>
        </p:nvSpPr>
        <p:spPr>
          <a:xfrm>
            <a:off x="10123517" y="3599688"/>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B4-2 </a:t>
            </a:r>
            <a:r>
              <a:rPr lang="en-US" b="1" dirty="0" err="1">
                <a:solidFill>
                  <a:schemeClr val="bg1"/>
                </a:solidFill>
              </a:rPr>
              <a:t>Saethre</a:t>
            </a:r>
            <a:endParaRPr lang="en-US" b="1" dirty="0">
              <a:solidFill>
                <a:schemeClr val="bg1"/>
              </a:solidFill>
            </a:endParaRPr>
          </a:p>
        </p:txBody>
      </p:sp>
      <p:sp>
        <p:nvSpPr>
          <p:cNvPr id="7" name="Rectangle: Rounded Corners 12">
            <a:extLst>
              <a:ext uri="{FF2B5EF4-FFF2-40B4-BE49-F238E27FC236}">
                <a16:creationId xmlns:a16="http://schemas.microsoft.com/office/drawing/2014/main" id="{34CE89BA-854B-7B45-BFE1-960B1D22F4E8}"/>
              </a:ext>
            </a:extLst>
          </p:cNvPr>
          <p:cNvSpPr/>
          <p:nvPr/>
        </p:nvSpPr>
        <p:spPr>
          <a:xfrm>
            <a:off x="10141805" y="1909799"/>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B4-2 </a:t>
            </a:r>
            <a:r>
              <a:rPr lang="en-US" b="1" dirty="0" err="1">
                <a:solidFill>
                  <a:schemeClr val="bg1"/>
                </a:solidFill>
              </a:rPr>
              <a:t>Saethre</a:t>
            </a:r>
            <a:endParaRPr lang="en-US" b="1" dirty="0">
              <a:solidFill>
                <a:schemeClr val="bg1"/>
              </a:solidFill>
            </a:endParaRPr>
          </a:p>
        </p:txBody>
      </p:sp>
      <p:sp>
        <p:nvSpPr>
          <p:cNvPr id="8" name="Rectangle: Rounded Corners 12">
            <a:extLst>
              <a:ext uri="{FF2B5EF4-FFF2-40B4-BE49-F238E27FC236}">
                <a16:creationId xmlns:a16="http://schemas.microsoft.com/office/drawing/2014/main" id="{D50A6BD5-98ED-EE4F-ACB4-775F08F85DF8}"/>
              </a:ext>
            </a:extLst>
          </p:cNvPr>
          <p:cNvSpPr/>
          <p:nvPr/>
        </p:nvSpPr>
        <p:spPr>
          <a:xfrm>
            <a:off x="10141805" y="855679"/>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B4-2 </a:t>
            </a:r>
            <a:r>
              <a:rPr lang="en-US" b="1" dirty="0" err="1">
                <a:solidFill>
                  <a:schemeClr val="bg1"/>
                </a:solidFill>
              </a:rPr>
              <a:t>Saethre</a:t>
            </a:r>
            <a:endParaRPr lang="en-US" b="1" dirty="0">
              <a:solidFill>
                <a:schemeClr val="bg1"/>
              </a:solidFill>
            </a:endParaRPr>
          </a:p>
        </p:txBody>
      </p:sp>
      <p:sp>
        <p:nvSpPr>
          <p:cNvPr id="9" name="Rectangle: Rounded Corners 4">
            <a:extLst>
              <a:ext uri="{FF2B5EF4-FFF2-40B4-BE49-F238E27FC236}">
                <a16:creationId xmlns:a16="http://schemas.microsoft.com/office/drawing/2014/main" id="{A0B8214D-06BC-6E48-B2C6-3E59ED04F019}"/>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2775240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1608-900A-EA4E-9673-97FFC3D14BB8}"/>
              </a:ext>
            </a:extLst>
          </p:cNvPr>
          <p:cNvSpPr>
            <a:spLocks noGrp="1"/>
          </p:cNvSpPr>
          <p:nvPr>
            <p:ph type="title"/>
          </p:nvPr>
        </p:nvSpPr>
        <p:spPr>
          <a:xfrm>
            <a:off x="381000" y="34714"/>
            <a:ext cx="11430000" cy="535531"/>
          </a:xfrm>
        </p:spPr>
        <p:txBody>
          <a:bodyPr/>
          <a:lstStyle/>
          <a:p>
            <a:r>
              <a:rPr lang="en-US" dirty="0"/>
              <a:t>Power Ramp-up and BPLS Certification</a:t>
            </a:r>
          </a:p>
        </p:txBody>
      </p:sp>
      <p:grpSp>
        <p:nvGrpSpPr>
          <p:cNvPr id="18" name="Group 17">
            <a:extLst>
              <a:ext uri="{FF2B5EF4-FFF2-40B4-BE49-F238E27FC236}">
                <a16:creationId xmlns:a16="http://schemas.microsoft.com/office/drawing/2014/main" id="{C72E377F-90F4-5747-8F02-D6B66F73D854}"/>
              </a:ext>
            </a:extLst>
          </p:cNvPr>
          <p:cNvGrpSpPr/>
          <p:nvPr/>
        </p:nvGrpSpPr>
        <p:grpSpPr>
          <a:xfrm>
            <a:off x="2003968" y="696721"/>
            <a:ext cx="8407278" cy="5024374"/>
            <a:chOff x="1527450" y="864146"/>
            <a:chExt cx="8407278" cy="5024374"/>
          </a:xfrm>
        </p:grpSpPr>
        <p:pic>
          <p:nvPicPr>
            <p:cNvPr id="11" name="Picture 10">
              <a:extLst>
                <a:ext uri="{FF2B5EF4-FFF2-40B4-BE49-F238E27FC236}">
                  <a16:creationId xmlns:a16="http://schemas.microsoft.com/office/drawing/2014/main" id="{FBB22A82-2B0A-B842-85BE-CD0E89600DCB}"/>
                </a:ext>
              </a:extLst>
            </p:cNvPr>
            <p:cNvPicPr>
              <a:picLocks noChangeAspect="1"/>
            </p:cNvPicPr>
            <p:nvPr/>
          </p:nvPicPr>
          <p:blipFill>
            <a:blip r:embed="rId2"/>
            <a:stretch>
              <a:fillRect/>
            </a:stretch>
          </p:blipFill>
          <p:spPr>
            <a:xfrm>
              <a:off x="1527450" y="969479"/>
              <a:ext cx="8407278" cy="4919041"/>
            </a:xfrm>
            <a:prstGeom prst="rect">
              <a:avLst/>
            </a:prstGeom>
          </p:spPr>
        </p:pic>
        <p:sp>
          <p:nvSpPr>
            <p:cNvPr id="3" name="TextBox 2">
              <a:extLst>
                <a:ext uri="{FF2B5EF4-FFF2-40B4-BE49-F238E27FC236}">
                  <a16:creationId xmlns:a16="http://schemas.microsoft.com/office/drawing/2014/main" id="{7395ABE6-92DC-874C-AA94-CCAE750A0566}"/>
                </a:ext>
              </a:extLst>
            </p:cNvPr>
            <p:cNvSpPr txBox="1"/>
            <p:nvPr/>
          </p:nvSpPr>
          <p:spPr>
            <a:xfrm>
              <a:off x="4715910" y="1416987"/>
              <a:ext cx="2226892" cy="590931"/>
            </a:xfrm>
            <a:prstGeom prst="rect">
              <a:avLst/>
            </a:prstGeom>
            <a:noFill/>
          </p:spPr>
          <p:txBody>
            <a:bodyPr wrap="none" rtlCol="0">
              <a:spAutoFit/>
            </a:bodyPr>
            <a:lstStyle/>
            <a:p>
              <a:pPr algn="l">
                <a:lnSpc>
                  <a:spcPct val="90000"/>
                </a:lnSpc>
              </a:pPr>
              <a:r>
                <a:rPr lang="en-US" b="1" dirty="0">
                  <a:solidFill>
                    <a:srgbClr val="0070C0"/>
                  </a:solidFill>
                  <a:latin typeface="+mn-lt"/>
                </a:rPr>
                <a:t>BPLS runs certified </a:t>
              </a:r>
            </a:p>
            <a:p>
              <a:pPr algn="l">
                <a:lnSpc>
                  <a:spcPct val="90000"/>
                </a:lnSpc>
              </a:pPr>
              <a:r>
                <a:rPr lang="en-US" b="1" dirty="0">
                  <a:solidFill>
                    <a:srgbClr val="0070C0"/>
                  </a:solidFill>
                  <a:latin typeface="+mn-lt"/>
                </a:rPr>
                <a:t>for PPS (baseline)</a:t>
              </a:r>
            </a:p>
          </p:txBody>
        </p:sp>
        <p:sp>
          <p:nvSpPr>
            <p:cNvPr id="5" name="TextBox 4">
              <a:extLst>
                <a:ext uri="{FF2B5EF4-FFF2-40B4-BE49-F238E27FC236}">
                  <a16:creationId xmlns:a16="http://schemas.microsoft.com/office/drawing/2014/main" id="{414E8F4C-D00B-E14B-9ED6-2EC164CDECB5}"/>
                </a:ext>
              </a:extLst>
            </p:cNvPr>
            <p:cNvSpPr txBox="1"/>
            <p:nvPr/>
          </p:nvSpPr>
          <p:spPr>
            <a:xfrm>
              <a:off x="1679610" y="864146"/>
              <a:ext cx="1977410" cy="590931"/>
            </a:xfrm>
            <a:prstGeom prst="rect">
              <a:avLst/>
            </a:prstGeom>
            <a:noFill/>
          </p:spPr>
          <p:txBody>
            <a:bodyPr wrap="square" rtlCol="0">
              <a:spAutoFit/>
            </a:bodyPr>
            <a:lstStyle/>
            <a:p>
              <a:pPr algn="r">
                <a:lnSpc>
                  <a:spcPct val="90000"/>
                </a:lnSpc>
              </a:pPr>
              <a:r>
                <a:rPr lang="en-US" b="1" dirty="0">
                  <a:solidFill>
                    <a:srgbClr val="0070C0"/>
                  </a:solidFill>
                  <a:latin typeface="+mn-lt"/>
                </a:rPr>
                <a:t>Full BPLS testing during ops</a:t>
              </a:r>
            </a:p>
          </p:txBody>
        </p:sp>
        <p:cxnSp>
          <p:nvCxnSpPr>
            <p:cNvPr id="6" name="Straight Arrow Connector 5">
              <a:extLst>
                <a:ext uri="{FF2B5EF4-FFF2-40B4-BE49-F238E27FC236}">
                  <a16:creationId xmlns:a16="http://schemas.microsoft.com/office/drawing/2014/main" id="{B94BBC97-19FD-0743-8BC4-6A2A777664F0}"/>
                </a:ext>
              </a:extLst>
            </p:cNvPr>
            <p:cNvCxnSpPr>
              <a:cxnSpLocks/>
            </p:cNvCxnSpPr>
            <p:nvPr/>
          </p:nvCxnSpPr>
          <p:spPr>
            <a:xfrm>
              <a:off x="3582513" y="1416987"/>
              <a:ext cx="0" cy="1167386"/>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C0E2BB9-AC45-0148-A8C4-871CA3EED3B6}"/>
                </a:ext>
              </a:extLst>
            </p:cNvPr>
            <p:cNvCxnSpPr>
              <a:cxnSpLocks/>
            </p:cNvCxnSpPr>
            <p:nvPr/>
          </p:nvCxnSpPr>
          <p:spPr>
            <a:xfrm>
              <a:off x="4789187" y="2000680"/>
              <a:ext cx="0" cy="603571"/>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70DE126D-9C8B-9C47-9C28-8282593AD5B6}"/>
              </a:ext>
            </a:extLst>
          </p:cNvPr>
          <p:cNvSpPr txBox="1"/>
          <p:nvPr/>
        </p:nvSpPr>
        <p:spPr>
          <a:xfrm>
            <a:off x="1061609" y="5362581"/>
            <a:ext cx="10749391" cy="840230"/>
          </a:xfrm>
          <a:prstGeom prst="rect">
            <a:avLst/>
          </a:prstGeom>
          <a:noFill/>
        </p:spPr>
        <p:txBody>
          <a:bodyPr wrap="square" rtlCol="0">
            <a:spAutoFit/>
          </a:bodyPr>
          <a:lstStyle/>
          <a:p>
            <a:pPr marL="285750" indent="-285750" algn="l">
              <a:lnSpc>
                <a:spcPct val="90000"/>
              </a:lnSpc>
              <a:buFontTx/>
              <a:buChar char="-"/>
            </a:pPr>
            <a:r>
              <a:rPr lang="en-US" dirty="0">
                <a:latin typeface="+mn-lt"/>
              </a:rPr>
              <a:t>Baseline plan has BPLS certified for PPS before power goes above 1.4 MW in FY23</a:t>
            </a:r>
          </a:p>
          <a:p>
            <a:pPr marL="285750" indent="-285750" algn="l">
              <a:lnSpc>
                <a:spcPct val="90000"/>
              </a:lnSpc>
              <a:buFontTx/>
              <a:buChar char="-"/>
            </a:pPr>
            <a:r>
              <a:rPr lang="en-US" dirty="0">
                <a:latin typeface="+mn-lt"/>
              </a:rPr>
              <a:t>We have developed a plan for administrative control of beam power (provides &gt;1 year schedule)</a:t>
            </a:r>
          </a:p>
        </p:txBody>
      </p:sp>
      <p:sp>
        <p:nvSpPr>
          <p:cNvPr id="25" name="Rectangle: Rounded Corners 4">
            <a:extLst>
              <a:ext uri="{FF2B5EF4-FFF2-40B4-BE49-F238E27FC236}">
                <a16:creationId xmlns:a16="http://schemas.microsoft.com/office/drawing/2014/main" id="{84DAF69B-453F-A64A-8EE3-BEC1970AABCE}"/>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
        <p:nvSpPr>
          <p:cNvPr id="12" name="Rectangle: Rounded Corners 12">
            <a:extLst>
              <a:ext uri="{FF2B5EF4-FFF2-40B4-BE49-F238E27FC236}">
                <a16:creationId xmlns:a16="http://schemas.microsoft.com/office/drawing/2014/main" id="{CCE8B2B8-FD9A-684A-883C-AA454B0E3A9F}"/>
              </a:ext>
            </a:extLst>
          </p:cNvPr>
          <p:cNvSpPr/>
          <p:nvPr/>
        </p:nvSpPr>
        <p:spPr>
          <a:xfrm>
            <a:off x="10411246" y="80205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B4-7 Bong</a:t>
            </a:r>
          </a:p>
        </p:txBody>
      </p:sp>
    </p:spTree>
    <p:extLst>
      <p:ext uri="{BB962C8B-B14F-4D97-AF65-F5344CB8AC3E}">
        <p14:creationId xmlns:p14="http://schemas.microsoft.com/office/powerpoint/2010/main" val="124200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C906-D8D0-D749-BC84-211BBE839B26}"/>
              </a:ext>
            </a:extLst>
          </p:cNvPr>
          <p:cNvSpPr>
            <a:spLocks noGrp="1"/>
          </p:cNvSpPr>
          <p:nvPr>
            <p:ph type="title"/>
          </p:nvPr>
        </p:nvSpPr>
        <p:spPr/>
        <p:txBody>
          <a:bodyPr/>
          <a:lstStyle/>
          <a:p>
            <a:r>
              <a:rPr lang="en-US" dirty="0"/>
              <a:t>PPU Ring Work and the Outage Schedule </a:t>
            </a:r>
          </a:p>
        </p:txBody>
      </p:sp>
      <p:pic>
        <p:nvPicPr>
          <p:cNvPr id="4" name="Picture 3" descr="Timeline&#10;&#10;Description automatically generated">
            <a:extLst>
              <a:ext uri="{FF2B5EF4-FFF2-40B4-BE49-F238E27FC236}">
                <a16:creationId xmlns:a16="http://schemas.microsoft.com/office/drawing/2014/main" id="{8B839E65-84B6-6346-B334-DB59FC772B53}"/>
              </a:ext>
            </a:extLst>
          </p:cNvPr>
          <p:cNvPicPr>
            <a:picLocks noChangeAspect="1"/>
          </p:cNvPicPr>
          <p:nvPr/>
        </p:nvPicPr>
        <p:blipFill>
          <a:blip r:embed="rId2"/>
          <a:stretch>
            <a:fillRect/>
          </a:stretch>
        </p:blipFill>
        <p:spPr>
          <a:xfrm>
            <a:off x="2686361" y="813816"/>
            <a:ext cx="9057584" cy="5402872"/>
          </a:xfrm>
          <a:prstGeom prst="rect">
            <a:avLst/>
          </a:prstGeom>
          <a:ln>
            <a:solidFill>
              <a:schemeClr val="tx1"/>
            </a:solidFill>
          </a:ln>
        </p:spPr>
      </p:pic>
      <p:sp>
        <p:nvSpPr>
          <p:cNvPr id="5" name="Rectangle 4">
            <a:extLst>
              <a:ext uri="{FF2B5EF4-FFF2-40B4-BE49-F238E27FC236}">
                <a16:creationId xmlns:a16="http://schemas.microsoft.com/office/drawing/2014/main" id="{94E4311F-B171-5F47-A979-EFCA533A6714}"/>
              </a:ext>
            </a:extLst>
          </p:cNvPr>
          <p:cNvSpPr/>
          <p:nvPr/>
        </p:nvSpPr>
        <p:spPr>
          <a:xfrm>
            <a:off x="7717536" y="2711196"/>
            <a:ext cx="950976" cy="160020"/>
          </a:xfrm>
          <a:prstGeom prst="rect">
            <a:avLst/>
          </a:prstGeom>
          <a:noFill/>
          <a:ln w="38100">
            <a:solidFill>
              <a:srgbClr val="00FA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45ED8F38-FD06-CC49-9F48-4ABEEC3926E4}"/>
              </a:ext>
            </a:extLst>
          </p:cNvPr>
          <p:cNvSpPr/>
          <p:nvPr/>
        </p:nvSpPr>
        <p:spPr>
          <a:xfrm>
            <a:off x="6996684" y="2626614"/>
            <a:ext cx="359664" cy="160020"/>
          </a:xfrm>
          <a:prstGeom prst="rect">
            <a:avLst/>
          </a:prstGeom>
          <a:noFill/>
          <a:ln w="38100">
            <a:solidFill>
              <a:srgbClr val="00FA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787DECF3-F660-8346-9574-2F92F073D159}"/>
              </a:ext>
            </a:extLst>
          </p:cNvPr>
          <p:cNvSpPr/>
          <p:nvPr/>
        </p:nvSpPr>
        <p:spPr>
          <a:xfrm>
            <a:off x="5704332" y="3638550"/>
            <a:ext cx="646176" cy="325374"/>
          </a:xfrm>
          <a:prstGeom prst="rect">
            <a:avLst/>
          </a:prstGeom>
          <a:noFill/>
          <a:ln w="38100">
            <a:solidFill>
              <a:srgbClr val="00FA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ectangle 7">
            <a:extLst>
              <a:ext uri="{FF2B5EF4-FFF2-40B4-BE49-F238E27FC236}">
                <a16:creationId xmlns:a16="http://schemas.microsoft.com/office/drawing/2014/main" id="{73CCBE6E-79EA-F74B-AD42-124200B06DE1}"/>
              </a:ext>
            </a:extLst>
          </p:cNvPr>
          <p:cNvSpPr/>
          <p:nvPr/>
        </p:nvSpPr>
        <p:spPr>
          <a:xfrm>
            <a:off x="4185166" y="2626614"/>
            <a:ext cx="770461" cy="160020"/>
          </a:xfrm>
          <a:prstGeom prst="rect">
            <a:avLst/>
          </a:prstGeom>
          <a:noFill/>
          <a:ln w="38100">
            <a:solidFill>
              <a:srgbClr val="00FA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13" name="Straight Connector 12">
            <a:extLst>
              <a:ext uri="{FF2B5EF4-FFF2-40B4-BE49-F238E27FC236}">
                <a16:creationId xmlns:a16="http://schemas.microsoft.com/office/drawing/2014/main" id="{42BEEBC4-AF92-644A-9EF0-E58822CCEA58}"/>
              </a:ext>
            </a:extLst>
          </p:cNvPr>
          <p:cNvCxnSpPr>
            <a:cxnSpLocks/>
          </p:cNvCxnSpPr>
          <p:nvPr/>
        </p:nvCxnSpPr>
        <p:spPr>
          <a:xfrm>
            <a:off x="10157792" y="1302026"/>
            <a:ext cx="0" cy="868527"/>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CA68591-88F1-F749-92AA-F1AEE4DDB830}"/>
              </a:ext>
            </a:extLst>
          </p:cNvPr>
          <p:cNvCxnSpPr/>
          <p:nvPr/>
        </p:nvCxnSpPr>
        <p:spPr>
          <a:xfrm>
            <a:off x="10157792" y="2117034"/>
            <a:ext cx="616226"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6F9F532-2026-CD44-9794-9554C073BD1F}"/>
              </a:ext>
            </a:extLst>
          </p:cNvPr>
          <p:cNvSpPr/>
          <p:nvPr/>
        </p:nvSpPr>
        <p:spPr>
          <a:xfrm>
            <a:off x="2763080" y="1302026"/>
            <a:ext cx="7358402" cy="868527"/>
          </a:xfrm>
          <a:prstGeom prst="rect">
            <a:avLst/>
          </a:prstGeom>
          <a:solidFill>
            <a:srgbClr val="D9D9D9">
              <a:alpha val="60000"/>
            </a:srgb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Content Placeholder 18">
            <a:extLst>
              <a:ext uri="{FF2B5EF4-FFF2-40B4-BE49-F238E27FC236}">
                <a16:creationId xmlns:a16="http://schemas.microsoft.com/office/drawing/2014/main" id="{CC16BE9D-ADDE-F745-A826-FB343F3B1C20}"/>
              </a:ext>
            </a:extLst>
          </p:cNvPr>
          <p:cNvSpPr>
            <a:spLocks noGrp="1"/>
          </p:cNvSpPr>
          <p:nvPr>
            <p:ph idx="1"/>
          </p:nvPr>
        </p:nvSpPr>
        <p:spPr>
          <a:xfrm>
            <a:off x="278624" y="947148"/>
            <a:ext cx="2407735" cy="1223405"/>
          </a:xfrm>
        </p:spPr>
        <p:txBody>
          <a:bodyPr/>
          <a:lstStyle/>
          <a:p>
            <a:r>
              <a:rPr lang="en-US" sz="2000" dirty="0"/>
              <a:t>Installations</a:t>
            </a:r>
            <a:br>
              <a:rPr lang="en-US" sz="2000" dirty="0"/>
            </a:br>
            <a:r>
              <a:rPr lang="en-US" sz="2000" dirty="0"/>
              <a:t>begin this calendar year and continue through FY23</a:t>
            </a:r>
          </a:p>
        </p:txBody>
      </p:sp>
      <p:grpSp>
        <p:nvGrpSpPr>
          <p:cNvPr id="26" name="Group 25">
            <a:extLst>
              <a:ext uri="{FF2B5EF4-FFF2-40B4-BE49-F238E27FC236}">
                <a16:creationId xmlns:a16="http://schemas.microsoft.com/office/drawing/2014/main" id="{05953A8E-17FD-404C-B91D-62D9728AB73A}"/>
              </a:ext>
            </a:extLst>
          </p:cNvPr>
          <p:cNvGrpSpPr/>
          <p:nvPr/>
        </p:nvGrpSpPr>
        <p:grpSpPr>
          <a:xfrm>
            <a:off x="590713" y="4197909"/>
            <a:ext cx="2013903" cy="1153221"/>
            <a:chOff x="390470" y="2304228"/>
            <a:chExt cx="2013903" cy="1153221"/>
          </a:xfrm>
        </p:grpSpPr>
        <p:sp>
          <p:nvSpPr>
            <p:cNvPr id="20" name="Rectangle 19">
              <a:extLst>
                <a:ext uri="{FF2B5EF4-FFF2-40B4-BE49-F238E27FC236}">
                  <a16:creationId xmlns:a16="http://schemas.microsoft.com/office/drawing/2014/main" id="{9B37D882-0A01-8B44-93B0-CDE77D4FD71F}"/>
                </a:ext>
              </a:extLst>
            </p:cNvPr>
            <p:cNvSpPr/>
            <p:nvPr/>
          </p:nvSpPr>
          <p:spPr>
            <a:xfrm>
              <a:off x="390471" y="2323475"/>
              <a:ext cx="254833" cy="303139"/>
            </a:xfrm>
            <a:prstGeom prst="rect">
              <a:avLst/>
            </a:prstGeom>
            <a:solidFill>
              <a:srgbClr val="C7E1B5"/>
            </a:solidFill>
            <a:ln w="38100">
              <a:solidFill>
                <a:srgbClr val="C7E1B5"/>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 name="Rectangle 20">
              <a:extLst>
                <a:ext uri="{FF2B5EF4-FFF2-40B4-BE49-F238E27FC236}">
                  <a16:creationId xmlns:a16="http://schemas.microsoft.com/office/drawing/2014/main" id="{903B2155-C676-0A4C-947D-0011BCF1B8AC}"/>
                </a:ext>
              </a:extLst>
            </p:cNvPr>
            <p:cNvSpPr/>
            <p:nvPr/>
          </p:nvSpPr>
          <p:spPr>
            <a:xfrm>
              <a:off x="390471" y="2719646"/>
              <a:ext cx="254833" cy="303139"/>
            </a:xfrm>
            <a:prstGeom prst="rect">
              <a:avLst/>
            </a:prstGeom>
            <a:solidFill>
              <a:srgbClr val="EB646C"/>
            </a:solidFill>
            <a:ln w="38100">
              <a:solidFill>
                <a:srgbClr val="EB646C"/>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2C581C34-AE0E-4342-8961-73DE092B95D1}"/>
                </a:ext>
              </a:extLst>
            </p:cNvPr>
            <p:cNvSpPr/>
            <p:nvPr/>
          </p:nvSpPr>
          <p:spPr>
            <a:xfrm>
              <a:off x="390470" y="3115817"/>
              <a:ext cx="254833" cy="303139"/>
            </a:xfrm>
            <a:prstGeom prst="rect">
              <a:avLst/>
            </a:prstGeom>
            <a:solidFill>
              <a:srgbClr val="D6ADD6"/>
            </a:solidFill>
            <a:ln w="38100">
              <a:solidFill>
                <a:srgbClr val="D6ADD6"/>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TextBox 22">
              <a:extLst>
                <a:ext uri="{FF2B5EF4-FFF2-40B4-BE49-F238E27FC236}">
                  <a16:creationId xmlns:a16="http://schemas.microsoft.com/office/drawing/2014/main" id="{576D1652-4948-EF48-BDF5-62A76DC63AD4}"/>
                </a:ext>
              </a:extLst>
            </p:cNvPr>
            <p:cNvSpPr txBox="1"/>
            <p:nvPr/>
          </p:nvSpPr>
          <p:spPr>
            <a:xfrm>
              <a:off x="674412" y="2304228"/>
              <a:ext cx="1729961" cy="341632"/>
            </a:xfrm>
            <a:prstGeom prst="rect">
              <a:avLst/>
            </a:prstGeom>
            <a:noFill/>
          </p:spPr>
          <p:txBody>
            <a:bodyPr wrap="none" rtlCol="0">
              <a:spAutoFit/>
            </a:bodyPr>
            <a:lstStyle/>
            <a:p>
              <a:pPr algn="l">
                <a:lnSpc>
                  <a:spcPct val="90000"/>
                </a:lnSpc>
              </a:pPr>
              <a:r>
                <a:rPr lang="en-US" dirty="0">
                  <a:latin typeface="+mn-lt"/>
                </a:rPr>
                <a:t>Neutron Prod.</a:t>
              </a:r>
            </a:p>
          </p:txBody>
        </p:sp>
        <p:sp>
          <p:nvSpPr>
            <p:cNvPr id="24" name="TextBox 23">
              <a:extLst>
                <a:ext uri="{FF2B5EF4-FFF2-40B4-BE49-F238E27FC236}">
                  <a16:creationId xmlns:a16="http://schemas.microsoft.com/office/drawing/2014/main" id="{0883F910-B7BB-3345-AB3E-79FD73ED3BD3}"/>
                </a:ext>
              </a:extLst>
            </p:cNvPr>
            <p:cNvSpPr txBox="1"/>
            <p:nvPr/>
          </p:nvSpPr>
          <p:spPr>
            <a:xfrm>
              <a:off x="645303" y="2713445"/>
              <a:ext cx="1067921" cy="341632"/>
            </a:xfrm>
            <a:prstGeom prst="rect">
              <a:avLst/>
            </a:prstGeom>
            <a:noFill/>
          </p:spPr>
          <p:txBody>
            <a:bodyPr wrap="none" rtlCol="0">
              <a:spAutoFit/>
            </a:bodyPr>
            <a:lstStyle/>
            <a:p>
              <a:pPr algn="l">
                <a:lnSpc>
                  <a:spcPct val="90000"/>
                </a:lnSpc>
              </a:pPr>
              <a:r>
                <a:rPr lang="en-US" dirty="0">
                  <a:latin typeface="+mn-lt"/>
                </a:rPr>
                <a:t>Outage</a:t>
              </a:r>
            </a:p>
          </p:txBody>
        </p:sp>
        <p:sp>
          <p:nvSpPr>
            <p:cNvPr id="25" name="TextBox 24">
              <a:extLst>
                <a:ext uri="{FF2B5EF4-FFF2-40B4-BE49-F238E27FC236}">
                  <a16:creationId xmlns:a16="http://schemas.microsoft.com/office/drawing/2014/main" id="{945AE80A-1096-C949-9826-3D7CFAFA3234}"/>
                </a:ext>
              </a:extLst>
            </p:cNvPr>
            <p:cNvSpPr txBox="1"/>
            <p:nvPr/>
          </p:nvSpPr>
          <p:spPr>
            <a:xfrm>
              <a:off x="645303" y="3115817"/>
              <a:ext cx="1202573" cy="341632"/>
            </a:xfrm>
            <a:prstGeom prst="rect">
              <a:avLst/>
            </a:prstGeom>
            <a:noFill/>
          </p:spPr>
          <p:txBody>
            <a:bodyPr wrap="none" rtlCol="0">
              <a:spAutoFit/>
            </a:bodyPr>
            <a:lstStyle/>
            <a:p>
              <a:pPr algn="l">
                <a:lnSpc>
                  <a:spcPct val="90000"/>
                </a:lnSpc>
              </a:pPr>
              <a:r>
                <a:rPr lang="en-US" dirty="0">
                  <a:latin typeface="+mn-lt"/>
                </a:rPr>
                <a:t>Transition</a:t>
              </a:r>
            </a:p>
          </p:txBody>
        </p:sp>
      </p:grpSp>
      <p:pic>
        <p:nvPicPr>
          <p:cNvPr id="27" name="Picture 26">
            <a:extLst>
              <a:ext uri="{FF2B5EF4-FFF2-40B4-BE49-F238E27FC236}">
                <a16:creationId xmlns:a16="http://schemas.microsoft.com/office/drawing/2014/main" id="{BAF59664-0B70-544C-ADFF-B58FDC0CC9FF}"/>
              </a:ext>
            </a:extLst>
          </p:cNvPr>
          <p:cNvPicPr>
            <a:picLocks noChangeAspect="1"/>
          </p:cNvPicPr>
          <p:nvPr/>
        </p:nvPicPr>
        <p:blipFill>
          <a:blip r:embed="rId3"/>
          <a:stretch>
            <a:fillRect/>
          </a:stretch>
        </p:blipFill>
        <p:spPr>
          <a:xfrm>
            <a:off x="571241" y="5777780"/>
            <a:ext cx="285105" cy="339150"/>
          </a:xfrm>
          <a:prstGeom prst="rect">
            <a:avLst/>
          </a:prstGeom>
        </p:spPr>
      </p:pic>
      <p:sp>
        <p:nvSpPr>
          <p:cNvPr id="28" name="TextBox 27">
            <a:extLst>
              <a:ext uri="{FF2B5EF4-FFF2-40B4-BE49-F238E27FC236}">
                <a16:creationId xmlns:a16="http://schemas.microsoft.com/office/drawing/2014/main" id="{E5F84F3F-CD99-B74F-8FF8-948A3BA7D4D2}"/>
              </a:ext>
            </a:extLst>
          </p:cNvPr>
          <p:cNvSpPr txBox="1"/>
          <p:nvPr/>
        </p:nvSpPr>
        <p:spPr>
          <a:xfrm>
            <a:off x="858300" y="5777780"/>
            <a:ext cx="1795684" cy="590931"/>
          </a:xfrm>
          <a:prstGeom prst="rect">
            <a:avLst/>
          </a:prstGeom>
          <a:noFill/>
        </p:spPr>
        <p:txBody>
          <a:bodyPr wrap="none" rtlCol="0">
            <a:spAutoFit/>
          </a:bodyPr>
          <a:lstStyle/>
          <a:p>
            <a:pPr algn="l">
              <a:lnSpc>
                <a:spcPct val="90000"/>
              </a:lnSpc>
            </a:pPr>
            <a:r>
              <a:rPr lang="en-US" dirty="0">
                <a:latin typeface="+mn-lt"/>
              </a:rPr>
              <a:t>PPU Readiness</a:t>
            </a:r>
            <a:br>
              <a:rPr lang="en-US" dirty="0">
                <a:latin typeface="+mn-lt"/>
              </a:rPr>
            </a:br>
            <a:r>
              <a:rPr lang="en-US" dirty="0">
                <a:latin typeface="+mn-lt"/>
              </a:rPr>
              <a:t>Review</a:t>
            </a:r>
          </a:p>
        </p:txBody>
      </p:sp>
      <p:pic>
        <p:nvPicPr>
          <p:cNvPr id="29" name="Picture 28">
            <a:extLst>
              <a:ext uri="{FF2B5EF4-FFF2-40B4-BE49-F238E27FC236}">
                <a16:creationId xmlns:a16="http://schemas.microsoft.com/office/drawing/2014/main" id="{720C92F3-6D38-2346-A423-B978DB12BA6A}"/>
              </a:ext>
            </a:extLst>
          </p:cNvPr>
          <p:cNvPicPr>
            <a:picLocks noChangeAspect="1"/>
          </p:cNvPicPr>
          <p:nvPr/>
        </p:nvPicPr>
        <p:blipFill>
          <a:blip r:embed="rId4"/>
          <a:stretch>
            <a:fillRect/>
          </a:stretch>
        </p:blipFill>
        <p:spPr>
          <a:xfrm>
            <a:off x="571923" y="5369365"/>
            <a:ext cx="282625" cy="339150"/>
          </a:xfrm>
          <a:prstGeom prst="rect">
            <a:avLst/>
          </a:prstGeom>
        </p:spPr>
      </p:pic>
      <p:sp>
        <p:nvSpPr>
          <p:cNvPr id="30" name="TextBox 29">
            <a:extLst>
              <a:ext uri="{FF2B5EF4-FFF2-40B4-BE49-F238E27FC236}">
                <a16:creationId xmlns:a16="http://schemas.microsoft.com/office/drawing/2014/main" id="{0B4000B8-BA51-4749-88C8-B095C9E18654}"/>
              </a:ext>
            </a:extLst>
          </p:cNvPr>
          <p:cNvSpPr txBox="1"/>
          <p:nvPr/>
        </p:nvSpPr>
        <p:spPr>
          <a:xfrm>
            <a:off x="874655" y="5378737"/>
            <a:ext cx="907621" cy="341632"/>
          </a:xfrm>
          <a:prstGeom prst="rect">
            <a:avLst/>
          </a:prstGeom>
          <a:noFill/>
        </p:spPr>
        <p:txBody>
          <a:bodyPr wrap="none" rtlCol="0">
            <a:spAutoFit/>
          </a:bodyPr>
          <a:lstStyle/>
          <a:p>
            <a:pPr algn="l">
              <a:lnSpc>
                <a:spcPct val="90000"/>
              </a:lnSpc>
            </a:pPr>
            <a:r>
              <a:rPr lang="en-US" dirty="0">
                <a:latin typeface="+mn-lt"/>
              </a:rPr>
              <a:t>Tuning</a:t>
            </a:r>
          </a:p>
        </p:txBody>
      </p:sp>
      <p:sp>
        <p:nvSpPr>
          <p:cNvPr id="31" name="Rectangle: Rounded Corners 4">
            <a:extLst>
              <a:ext uri="{FF2B5EF4-FFF2-40B4-BE49-F238E27FC236}">
                <a16:creationId xmlns:a16="http://schemas.microsoft.com/office/drawing/2014/main" id="{87A923C4-6D1A-254E-8072-E5F7417BB8D1}"/>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84023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5577-C4A3-C142-AE4A-22F0F9A3D450}"/>
              </a:ext>
            </a:extLst>
          </p:cNvPr>
          <p:cNvSpPr>
            <a:spLocks noGrp="1"/>
          </p:cNvSpPr>
          <p:nvPr>
            <p:ph type="title"/>
          </p:nvPr>
        </p:nvSpPr>
        <p:spPr/>
        <p:txBody>
          <a:bodyPr/>
          <a:lstStyle/>
          <a:p>
            <a:r>
              <a:rPr lang="en-US" dirty="0"/>
              <a:t>Installation Plans</a:t>
            </a:r>
          </a:p>
        </p:txBody>
      </p:sp>
      <p:sp>
        <p:nvSpPr>
          <p:cNvPr id="3" name="Content Placeholder 2">
            <a:extLst>
              <a:ext uri="{FF2B5EF4-FFF2-40B4-BE49-F238E27FC236}">
                <a16:creationId xmlns:a16="http://schemas.microsoft.com/office/drawing/2014/main" id="{740C434C-CA54-244F-A847-41FD7200C93B}"/>
              </a:ext>
            </a:extLst>
          </p:cNvPr>
          <p:cNvSpPr>
            <a:spLocks noGrp="1"/>
          </p:cNvSpPr>
          <p:nvPr>
            <p:ph idx="1"/>
          </p:nvPr>
        </p:nvSpPr>
        <p:spPr/>
        <p:txBody>
          <a:bodyPr/>
          <a:lstStyle/>
          <a:p>
            <a:r>
              <a:rPr lang="en-US" dirty="0"/>
              <a:t>Fall FY2022 (FY22A outage)</a:t>
            </a:r>
          </a:p>
          <a:p>
            <a:pPr lvl="1"/>
            <a:r>
              <a:rPr lang="en-US" dirty="0"/>
              <a:t>RTBT PPS cabinet</a:t>
            </a:r>
          </a:p>
          <a:p>
            <a:pPr lvl="1"/>
            <a:r>
              <a:rPr lang="en-US" dirty="0"/>
              <a:t>Main Ring Dipole transformer fans</a:t>
            </a:r>
          </a:p>
          <a:p>
            <a:r>
              <a:rPr lang="en-US" dirty="0"/>
              <a:t>Summer FY2022 (FY22B outage – Spring 2022):</a:t>
            </a:r>
          </a:p>
          <a:p>
            <a:pPr lvl="1"/>
            <a:r>
              <a:rPr lang="en-US" dirty="0"/>
              <a:t>Ops will install coated RID window – work planning in progress</a:t>
            </a:r>
          </a:p>
          <a:p>
            <a:pPr lvl="1"/>
            <a:r>
              <a:rPr lang="en-US" dirty="0"/>
              <a:t>PPU will install optics in tunnel – work planning in progress</a:t>
            </a:r>
          </a:p>
          <a:p>
            <a:pPr lvl="1"/>
            <a:r>
              <a:rPr lang="en-US" dirty="0"/>
              <a:t>Install second Fast Current Transformer for BPLS</a:t>
            </a:r>
          </a:p>
          <a:p>
            <a:r>
              <a:rPr lang="en-US" dirty="0"/>
              <a:t>Long outage FY23:</a:t>
            </a:r>
          </a:p>
          <a:p>
            <a:pPr lvl="1"/>
            <a:r>
              <a:rPr lang="en-US" dirty="0"/>
              <a:t>All magnets – chicane, dipole, </a:t>
            </a:r>
            <a:r>
              <a:rPr lang="en-US" dirty="0" err="1"/>
              <a:t>idump</a:t>
            </a:r>
            <a:r>
              <a:rPr lang="en-US" dirty="0"/>
              <a:t> quad, extraction shims – work planning in progress</a:t>
            </a:r>
          </a:p>
          <a:p>
            <a:pPr lvl="1"/>
            <a:r>
              <a:rPr lang="en-US" dirty="0"/>
              <a:t>PFN HVAC, and RN-03 upgrade</a:t>
            </a:r>
          </a:p>
        </p:txBody>
      </p:sp>
      <p:grpSp>
        <p:nvGrpSpPr>
          <p:cNvPr id="9" name="Group 8">
            <a:extLst>
              <a:ext uri="{FF2B5EF4-FFF2-40B4-BE49-F238E27FC236}">
                <a16:creationId xmlns:a16="http://schemas.microsoft.com/office/drawing/2014/main" id="{D75C7C47-6127-DC42-A3C1-5DB7B8293846}"/>
              </a:ext>
            </a:extLst>
          </p:cNvPr>
          <p:cNvGrpSpPr/>
          <p:nvPr/>
        </p:nvGrpSpPr>
        <p:grpSpPr>
          <a:xfrm>
            <a:off x="8336818" y="274320"/>
            <a:ext cx="3617437" cy="1366627"/>
            <a:chOff x="6980267" y="274320"/>
            <a:chExt cx="3617437" cy="1366627"/>
          </a:xfrm>
        </p:grpSpPr>
        <p:sp>
          <p:nvSpPr>
            <p:cNvPr id="4" name="Rectangle: Rounded Corners 12">
              <a:extLst>
                <a:ext uri="{FF2B5EF4-FFF2-40B4-BE49-F238E27FC236}">
                  <a16:creationId xmlns:a16="http://schemas.microsoft.com/office/drawing/2014/main" id="{376051A2-D73F-C145-A955-A02E688ACFA4}"/>
                </a:ext>
              </a:extLst>
            </p:cNvPr>
            <p:cNvSpPr/>
            <p:nvPr/>
          </p:nvSpPr>
          <p:spPr>
            <a:xfrm>
              <a:off x="6980267" y="27432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B4-2 </a:t>
              </a:r>
              <a:r>
                <a:rPr lang="en-US" b="1" dirty="0" err="1">
                  <a:solidFill>
                    <a:schemeClr val="bg1"/>
                  </a:solidFill>
                </a:rPr>
                <a:t>Saethre</a:t>
              </a:r>
              <a:endParaRPr lang="en-US" b="1" dirty="0">
                <a:solidFill>
                  <a:schemeClr val="bg1"/>
                </a:solidFill>
              </a:endParaRPr>
            </a:p>
          </p:txBody>
        </p:sp>
        <p:sp>
          <p:nvSpPr>
            <p:cNvPr id="5" name="Rectangle: Rounded Corners 12">
              <a:extLst>
                <a:ext uri="{FF2B5EF4-FFF2-40B4-BE49-F238E27FC236}">
                  <a16:creationId xmlns:a16="http://schemas.microsoft.com/office/drawing/2014/main" id="{A4C16117-9560-1E4E-8715-CAC88D4C9B8A}"/>
                </a:ext>
              </a:extLst>
            </p:cNvPr>
            <p:cNvSpPr/>
            <p:nvPr/>
          </p:nvSpPr>
          <p:spPr>
            <a:xfrm>
              <a:off x="8861454" y="27432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B4-5 Willis</a:t>
              </a:r>
            </a:p>
          </p:txBody>
        </p:sp>
        <p:sp>
          <p:nvSpPr>
            <p:cNvPr id="6" name="Rectangle: Rounded Corners 12">
              <a:extLst>
                <a:ext uri="{FF2B5EF4-FFF2-40B4-BE49-F238E27FC236}">
                  <a16:creationId xmlns:a16="http://schemas.microsoft.com/office/drawing/2014/main" id="{47561E4C-ED22-8948-9836-F5B3351D37C7}"/>
                </a:ext>
              </a:extLst>
            </p:cNvPr>
            <p:cNvSpPr/>
            <p:nvPr/>
          </p:nvSpPr>
          <p:spPr>
            <a:xfrm>
              <a:off x="6980267" y="74046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B4-4 Norman</a:t>
              </a:r>
            </a:p>
          </p:txBody>
        </p:sp>
        <p:sp>
          <p:nvSpPr>
            <p:cNvPr id="7" name="Rectangle: Rounded Corners 12">
              <a:extLst>
                <a:ext uri="{FF2B5EF4-FFF2-40B4-BE49-F238E27FC236}">
                  <a16:creationId xmlns:a16="http://schemas.microsoft.com/office/drawing/2014/main" id="{81D8CCFE-B4BB-6C4D-B479-389BF8C3EA15}"/>
                </a:ext>
              </a:extLst>
            </p:cNvPr>
            <p:cNvSpPr/>
            <p:nvPr/>
          </p:nvSpPr>
          <p:spPr>
            <a:xfrm>
              <a:off x="8861454" y="763459"/>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B4-6 Mahoney</a:t>
              </a:r>
            </a:p>
          </p:txBody>
        </p:sp>
        <p:sp>
          <p:nvSpPr>
            <p:cNvPr id="8" name="Rectangle: Rounded Corners 12">
              <a:extLst>
                <a:ext uri="{FF2B5EF4-FFF2-40B4-BE49-F238E27FC236}">
                  <a16:creationId xmlns:a16="http://schemas.microsoft.com/office/drawing/2014/main" id="{C08488F5-B098-6D4A-8E35-6AEB8BAA5B74}"/>
                </a:ext>
              </a:extLst>
            </p:cNvPr>
            <p:cNvSpPr/>
            <p:nvPr/>
          </p:nvSpPr>
          <p:spPr>
            <a:xfrm>
              <a:off x="8861454" y="128514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B4-7 Bong</a:t>
              </a:r>
            </a:p>
          </p:txBody>
        </p:sp>
      </p:grpSp>
      <p:sp>
        <p:nvSpPr>
          <p:cNvPr id="10" name="Rectangle: Rounded Corners 4">
            <a:extLst>
              <a:ext uri="{FF2B5EF4-FFF2-40B4-BE49-F238E27FC236}">
                <a16:creationId xmlns:a16="http://schemas.microsoft.com/office/drawing/2014/main" id="{DC91894D-ABE4-DF40-8DEC-1A865EB5758B}"/>
              </a:ext>
            </a:extLst>
          </p:cNvPr>
          <p:cNvSpPr/>
          <p:nvPr/>
        </p:nvSpPr>
        <p:spPr>
          <a:xfrm>
            <a:off x="10218005" y="1774279"/>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2156805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CBF9-D93D-4A7B-ADF6-041920F924A2}"/>
              </a:ext>
            </a:extLst>
          </p:cNvPr>
          <p:cNvSpPr>
            <a:spLocks noGrp="1"/>
          </p:cNvSpPr>
          <p:nvPr>
            <p:ph type="title"/>
          </p:nvPr>
        </p:nvSpPr>
        <p:spPr/>
        <p:txBody>
          <a:bodyPr/>
          <a:lstStyle/>
          <a:p>
            <a:r>
              <a:rPr lang="en-US" dirty="0"/>
              <a:t>P.4 Ring May 2021 Status Summary Schedule</a:t>
            </a:r>
          </a:p>
        </p:txBody>
      </p:sp>
      <p:sp>
        <p:nvSpPr>
          <p:cNvPr id="3" name="TextBox 2">
            <a:extLst>
              <a:ext uri="{FF2B5EF4-FFF2-40B4-BE49-F238E27FC236}">
                <a16:creationId xmlns:a16="http://schemas.microsoft.com/office/drawing/2014/main" id="{C34D72C3-1A85-D945-94A5-ACF5C84C67C1}"/>
              </a:ext>
            </a:extLst>
          </p:cNvPr>
          <p:cNvSpPr txBox="1"/>
          <p:nvPr/>
        </p:nvSpPr>
        <p:spPr>
          <a:xfrm>
            <a:off x="332234" y="1278082"/>
            <a:ext cx="2421358" cy="1089529"/>
          </a:xfrm>
          <a:prstGeom prst="rect">
            <a:avLst/>
          </a:prstGeom>
          <a:noFill/>
        </p:spPr>
        <p:txBody>
          <a:bodyPr wrap="square" rtlCol="0">
            <a:spAutoFit/>
          </a:bodyPr>
          <a:lstStyle/>
          <a:p>
            <a:pPr algn="l">
              <a:lnSpc>
                <a:spcPct val="90000"/>
              </a:lnSpc>
            </a:pPr>
            <a:r>
              <a:rPr lang="en-US" dirty="0">
                <a:latin typeface="+mn-lt"/>
              </a:rPr>
              <a:t>Bulk of Ring Systems work takes place during the long outage in FY23</a:t>
            </a:r>
          </a:p>
        </p:txBody>
      </p:sp>
      <p:sp>
        <p:nvSpPr>
          <p:cNvPr id="5" name="Rectangle: Rounded Corners 4">
            <a:extLst>
              <a:ext uri="{FF2B5EF4-FFF2-40B4-BE49-F238E27FC236}">
                <a16:creationId xmlns:a16="http://schemas.microsoft.com/office/drawing/2014/main" id="{FA600577-4E26-8247-9AEC-DD08E1476C9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pic>
        <p:nvPicPr>
          <p:cNvPr id="8" name="Picture 7">
            <a:extLst>
              <a:ext uri="{FF2B5EF4-FFF2-40B4-BE49-F238E27FC236}">
                <a16:creationId xmlns:a16="http://schemas.microsoft.com/office/drawing/2014/main" id="{F51D0104-AA8C-0E4C-A1F0-7AE4935486E3}"/>
              </a:ext>
            </a:extLst>
          </p:cNvPr>
          <p:cNvPicPr>
            <a:picLocks noChangeAspect="1"/>
          </p:cNvPicPr>
          <p:nvPr/>
        </p:nvPicPr>
        <p:blipFill>
          <a:blip r:embed="rId2"/>
          <a:stretch>
            <a:fillRect/>
          </a:stretch>
        </p:blipFill>
        <p:spPr>
          <a:xfrm>
            <a:off x="2847354" y="813007"/>
            <a:ext cx="8001411" cy="5607338"/>
          </a:xfrm>
          <a:prstGeom prst="rect">
            <a:avLst/>
          </a:prstGeom>
        </p:spPr>
      </p:pic>
      <p:sp>
        <p:nvSpPr>
          <p:cNvPr id="7" name="Rectangle 6">
            <a:extLst>
              <a:ext uri="{FF2B5EF4-FFF2-40B4-BE49-F238E27FC236}">
                <a16:creationId xmlns:a16="http://schemas.microsoft.com/office/drawing/2014/main" id="{45462A60-65CA-A94E-A23B-85EE4E313C61}"/>
              </a:ext>
            </a:extLst>
          </p:cNvPr>
          <p:cNvSpPr/>
          <p:nvPr/>
        </p:nvSpPr>
        <p:spPr>
          <a:xfrm>
            <a:off x="5411755" y="1651518"/>
            <a:ext cx="1287625" cy="242596"/>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ectangle 10">
            <a:extLst>
              <a:ext uri="{FF2B5EF4-FFF2-40B4-BE49-F238E27FC236}">
                <a16:creationId xmlns:a16="http://schemas.microsoft.com/office/drawing/2014/main" id="{E4552025-203B-9246-AEC6-1D7857DFD632}"/>
              </a:ext>
            </a:extLst>
          </p:cNvPr>
          <p:cNvSpPr/>
          <p:nvPr/>
        </p:nvSpPr>
        <p:spPr>
          <a:xfrm>
            <a:off x="3464767" y="2218320"/>
            <a:ext cx="3131976" cy="242596"/>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6DD573C7-B3E1-4E43-AB02-57E8F6413728}"/>
              </a:ext>
            </a:extLst>
          </p:cNvPr>
          <p:cNvSpPr/>
          <p:nvPr/>
        </p:nvSpPr>
        <p:spPr>
          <a:xfrm>
            <a:off x="5215811" y="2470991"/>
            <a:ext cx="1281405" cy="242596"/>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314542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z="2400" dirty="0"/>
              <a:t>Scope</a:t>
            </a:r>
          </a:p>
          <a:p>
            <a:r>
              <a:rPr lang="en-US" sz="2400" dirty="0"/>
              <a:t>Organization</a:t>
            </a:r>
          </a:p>
          <a:p>
            <a:r>
              <a:rPr lang="en-US" sz="2400" dirty="0"/>
              <a:t>Progress since CD-2/3</a:t>
            </a:r>
          </a:p>
          <a:p>
            <a:r>
              <a:rPr lang="en-US" sz="2400" dirty="0"/>
              <a:t>Challenges</a:t>
            </a:r>
          </a:p>
          <a:p>
            <a:r>
              <a:rPr lang="en-US" sz="2400" dirty="0"/>
              <a:t>Final design status</a:t>
            </a:r>
          </a:p>
          <a:p>
            <a:r>
              <a:rPr lang="en-US" sz="2400" dirty="0"/>
              <a:t>Installation plans</a:t>
            </a:r>
          </a:p>
          <a:p>
            <a:r>
              <a:rPr lang="en-US" sz="2400" dirty="0"/>
              <a:t>Cost and schedule</a:t>
            </a:r>
          </a:p>
          <a:p>
            <a:r>
              <a:rPr lang="en-US" sz="2400" dirty="0"/>
              <a:t>Labor profile</a:t>
            </a:r>
          </a:p>
          <a:p>
            <a:r>
              <a:rPr lang="en-US" sz="2400" dirty="0"/>
              <a:t>Risk register</a:t>
            </a:r>
          </a:p>
          <a:p>
            <a:r>
              <a:rPr lang="en-US" sz="2400" dirty="0"/>
              <a:t>Responses to recommendations</a:t>
            </a:r>
          </a:p>
          <a:p>
            <a:r>
              <a:rPr lang="en-US" sz="2400" dirty="0"/>
              <a:t>ESH&amp;Q and COVID-19 impacts</a:t>
            </a:r>
          </a:p>
          <a:p>
            <a:r>
              <a:rPr lang="en-US" sz="2400" dirty="0"/>
              <a:t>12-month look-ahead</a:t>
            </a:r>
          </a:p>
          <a:p>
            <a:r>
              <a:rPr lang="en-US" sz="2400" dirty="0"/>
              <a:t>Summary</a:t>
            </a:r>
          </a:p>
        </p:txBody>
      </p:sp>
    </p:spTree>
    <p:extLst>
      <p:ext uri="{BB962C8B-B14F-4D97-AF65-F5344CB8AC3E}">
        <p14:creationId xmlns:p14="http://schemas.microsoft.com/office/powerpoint/2010/main" val="2526789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P.04 Material/Labor Charts with FY21 Actual Cost </a:t>
            </a:r>
            <a:br>
              <a:rPr lang="en-US" dirty="0"/>
            </a:br>
            <a:r>
              <a:rPr lang="en-US" dirty="0"/>
              <a:t>Oct – May</a:t>
            </a:r>
          </a:p>
        </p:txBody>
      </p:sp>
      <p:pic>
        <p:nvPicPr>
          <p:cNvPr id="4" name="Picture 3">
            <a:extLst>
              <a:ext uri="{FF2B5EF4-FFF2-40B4-BE49-F238E27FC236}">
                <a16:creationId xmlns:a16="http://schemas.microsoft.com/office/drawing/2014/main" id="{7FD1440C-6799-4AF3-87D1-8435CAF55B10}"/>
              </a:ext>
            </a:extLst>
          </p:cNvPr>
          <p:cNvPicPr>
            <a:picLocks noChangeAspect="1"/>
          </p:cNvPicPr>
          <p:nvPr/>
        </p:nvPicPr>
        <p:blipFill>
          <a:blip r:embed="rId2"/>
          <a:stretch>
            <a:fillRect/>
          </a:stretch>
        </p:blipFill>
        <p:spPr>
          <a:xfrm>
            <a:off x="2819116" y="1438483"/>
            <a:ext cx="6553768" cy="3981033"/>
          </a:xfrm>
          <a:prstGeom prst="rect">
            <a:avLst/>
          </a:prstGeom>
        </p:spPr>
      </p:pic>
      <p:sp>
        <p:nvSpPr>
          <p:cNvPr id="5" name="TextBox 4">
            <a:extLst>
              <a:ext uri="{FF2B5EF4-FFF2-40B4-BE49-F238E27FC236}">
                <a16:creationId xmlns:a16="http://schemas.microsoft.com/office/drawing/2014/main" id="{FB01EDC2-0378-6D46-8F4F-2430A58A59C2}"/>
              </a:ext>
            </a:extLst>
          </p:cNvPr>
          <p:cNvSpPr txBox="1"/>
          <p:nvPr/>
        </p:nvSpPr>
        <p:spPr>
          <a:xfrm>
            <a:off x="2882742" y="5731098"/>
            <a:ext cx="6559866" cy="840230"/>
          </a:xfrm>
          <a:prstGeom prst="rect">
            <a:avLst/>
          </a:prstGeom>
          <a:noFill/>
        </p:spPr>
        <p:txBody>
          <a:bodyPr wrap="square" rtlCol="0">
            <a:spAutoFit/>
          </a:bodyPr>
          <a:lstStyle/>
          <a:p>
            <a:pPr>
              <a:lnSpc>
                <a:spcPct val="90000"/>
              </a:lnSpc>
            </a:pPr>
            <a:r>
              <a:rPr lang="en-US" dirty="0">
                <a:latin typeface="+mn-lt"/>
              </a:rPr>
              <a:t>FY22 is dominated by the procurement of materials that will be installed over the next two year. Labor is fairly steady. </a:t>
            </a:r>
          </a:p>
        </p:txBody>
      </p:sp>
      <p:sp>
        <p:nvSpPr>
          <p:cNvPr id="6" name="Rectangle: Rounded Corners 4">
            <a:extLst>
              <a:ext uri="{FF2B5EF4-FFF2-40B4-BE49-F238E27FC236}">
                <a16:creationId xmlns:a16="http://schemas.microsoft.com/office/drawing/2014/main" id="{C7245DFB-62FA-B948-A30C-F537FB22CEE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3773532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a:t>
            </a:r>
          </a:p>
        </p:txBody>
      </p:sp>
      <p:pic>
        <p:nvPicPr>
          <p:cNvPr id="4" name="Picture 3">
            <a:extLst>
              <a:ext uri="{FF2B5EF4-FFF2-40B4-BE49-F238E27FC236}">
                <a16:creationId xmlns:a16="http://schemas.microsoft.com/office/drawing/2014/main" id="{338F1F0B-6C62-41E0-B924-4694DD8D484F}"/>
              </a:ext>
            </a:extLst>
          </p:cNvPr>
          <p:cNvPicPr>
            <a:picLocks noChangeAspect="1"/>
          </p:cNvPicPr>
          <p:nvPr/>
        </p:nvPicPr>
        <p:blipFill>
          <a:blip r:embed="rId2"/>
          <a:stretch>
            <a:fillRect/>
          </a:stretch>
        </p:blipFill>
        <p:spPr>
          <a:xfrm>
            <a:off x="1298032" y="1408001"/>
            <a:ext cx="9595936" cy="4041998"/>
          </a:xfrm>
          <a:prstGeom prst="rect">
            <a:avLst/>
          </a:prstGeom>
        </p:spPr>
      </p:pic>
      <p:sp>
        <p:nvSpPr>
          <p:cNvPr id="3" name="TextBox 2">
            <a:extLst>
              <a:ext uri="{FF2B5EF4-FFF2-40B4-BE49-F238E27FC236}">
                <a16:creationId xmlns:a16="http://schemas.microsoft.com/office/drawing/2014/main" id="{ADC0C347-0570-CD4D-B19A-E4590274585E}"/>
              </a:ext>
            </a:extLst>
          </p:cNvPr>
          <p:cNvSpPr txBox="1"/>
          <p:nvPr/>
        </p:nvSpPr>
        <p:spPr>
          <a:xfrm>
            <a:off x="1255447" y="5540536"/>
            <a:ext cx="9638521" cy="590931"/>
          </a:xfrm>
          <a:prstGeom prst="rect">
            <a:avLst/>
          </a:prstGeom>
          <a:noFill/>
        </p:spPr>
        <p:txBody>
          <a:bodyPr wrap="square" rtlCol="0">
            <a:spAutoFit/>
          </a:bodyPr>
          <a:lstStyle/>
          <a:p>
            <a:pPr algn="l">
              <a:lnSpc>
                <a:spcPct val="90000"/>
              </a:lnSpc>
            </a:pPr>
            <a:r>
              <a:rPr lang="en-US" dirty="0">
                <a:latin typeface="+mn-lt"/>
              </a:rPr>
              <a:t>Labor profile also reflects the shift from design to procurement and installation over the next two years, with support for power ramp up extending into FY25.</a:t>
            </a:r>
          </a:p>
        </p:txBody>
      </p:sp>
      <p:sp>
        <p:nvSpPr>
          <p:cNvPr id="5" name="Rectangle: Rounded Corners 4">
            <a:extLst>
              <a:ext uri="{FF2B5EF4-FFF2-40B4-BE49-F238E27FC236}">
                <a16:creationId xmlns:a16="http://schemas.microsoft.com/office/drawing/2014/main" id="{95D6DCBE-7B74-F94A-9DFE-ED8BE3BC9766}"/>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1904903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6BFE3-717C-4A92-BEE4-71A22DB61596}"/>
              </a:ext>
            </a:extLst>
          </p:cNvPr>
          <p:cNvSpPr>
            <a:spLocks noGrp="1"/>
          </p:cNvSpPr>
          <p:nvPr>
            <p:ph type="title"/>
          </p:nvPr>
        </p:nvSpPr>
        <p:spPr/>
        <p:txBody>
          <a:bodyPr/>
          <a:lstStyle/>
          <a:p>
            <a:r>
              <a:rPr lang="en-US" dirty="0"/>
              <a:t>Estimate to Complete</a:t>
            </a:r>
          </a:p>
        </p:txBody>
      </p:sp>
      <p:pic>
        <p:nvPicPr>
          <p:cNvPr id="12" name="Picture 11">
            <a:extLst>
              <a:ext uri="{FF2B5EF4-FFF2-40B4-BE49-F238E27FC236}">
                <a16:creationId xmlns:a16="http://schemas.microsoft.com/office/drawing/2014/main" id="{C1BCC4D0-4603-4587-8188-28464964A3C8}"/>
              </a:ext>
            </a:extLst>
          </p:cNvPr>
          <p:cNvPicPr>
            <a:picLocks noChangeAspect="1"/>
          </p:cNvPicPr>
          <p:nvPr/>
        </p:nvPicPr>
        <p:blipFill>
          <a:blip r:embed="rId2"/>
          <a:stretch>
            <a:fillRect/>
          </a:stretch>
        </p:blipFill>
        <p:spPr>
          <a:xfrm>
            <a:off x="1012306" y="605684"/>
            <a:ext cx="6879891" cy="5808389"/>
          </a:xfrm>
          <a:prstGeom prst="rect">
            <a:avLst/>
          </a:prstGeom>
        </p:spPr>
      </p:pic>
      <p:sp>
        <p:nvSpPr>
          <p:cNvPr id="5" name="TextBox 4">
            <a:extLst>
              <a:ext uri="{FF2B5EF4-FFF2-40B4-BE49-F238E27FC236}">
                <a16:creationId xmlns:a16="http://schemas.microsoft.com/office/drawing/2014/main" id="{7F41EFB9-693A-7C46-BC84-78F963C60F14}"/>
              </a:ext>
            </a:extLst>
          </p:cNvPr>
          <p:cNvSpPr txBox="1"/>
          <p:nvPr/>
        </p:nvSpPr>
        <p:spPr>
          <a:xfrm>
            <a:off x="7969964" y="1098525"/>
            <a:ext cx="3991881" cy="2336024"/>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mn-lt"/>
              </a:rPr>
              <a:t>Ring Systems is just under halfway done in terms of spending</a:t>
            </a:r>
          </a:p>
          <a:p>
            <a:pPr algn="l">
              <a:lnSpc>
                <a:spcPct val="90000"/>
              </a:lnSpc>
            </a:pPr>
            <a:endParaRPr lang="en-US" dirty="0">
              <a:latin typeface="+mn-lt"/>
            </a:endParaRPr>
          </a:p>
          <a:p>
            <a:pPr marL="285750" indent="-285750" algn="l">
              <a:lnSpc>
                <a:spcPct val="90000"/>
              </a:lnSpc>
              <a:buFont typeface="Arial" panose="020B0604020202020204" pitchFamily="34" charset="0"/>
              <a:buChar char="•"/>
            </a:pPr>
            <a:r>
              <a:rPr lang="en-US" dirty="0">
                <a:latin typeface="+mn-lt"/>
              </a:rPr>
              <a:t>Almost all of our procurements are coming up in FY22</a:t>
            </a:r>
            <a:br>
              <a:rPr lang="en-US" dirty="0">
                <a:latin typeface="+mn-lt"/>
              </a:rPr>
            </a:br>
            <a:endParaRPr lang="en-US" dirty="0">
              <a:latin typeface="+mn-lt"/>
            </a:endParaRPr>
          </a:p>
          <a:p>
            <a:pPr marL="285750" indent="-285750" algn="l">
              <a:lnSpc>
                <a:spcPct val="90000"/>
              </a:lnSpc>
              <a:buFont typeface="Arial" panose="020B0604020202020204" pitchFamily="34" charset="0"/>
              <a:buChar char="•"/>
            </a:pPr>
            <a:r>
              <a:rPr lang="en-US" dirty="0">
                <a:latin typeface="+mn-lt"/>
              </a:rPr>
              <a:t>FY23 will be dominated by installation activities</a:t>
            </a:r>
          </a:p>
        </p:txBody>
      </p:sp>
    </p:spTree>
    <p:extLst>
      <p:ext uri="{BB962C8B-B14F-4D97-AF65-F5344CB8AC3E}">
        <p14:creationId xmlns:p14="http://schemas.microsoft.com/office/powerpoint/2010/main" val="1263259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Register</a:t>
            </a:r>
          </a:p>
        </p:txBody>
      </p:sp>
      <p:sp>
        <p:nvSpPr>
          <p:cNvPr id="5" name="Rectangle: Rounded Corners 4">
            <a:extLst>
              <a:ext uri="{FF2B5EF4-FFF2-40B4-BE49-F238E27FC236}">
                <a16:creationId xmlns:a16="http://schemas.microsoft.com/office/drawing/2014/main" id="{D25CC0DF-C7E2-4CBB-B2F4-2AB3328E637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pic>
        <p:nvPicPr>
          <p:cNvPr id="4" name="Picture 3">
            <a:extLst>
              <a:ext uri="{FF2B5EF4-FFF2-40B4-BE49-F238E27FC236}">
                <a16:creationId xmlns:a16="http://schemas.microsoft.com/office/drawing/2014/main" id="{69D2C8C0-2416-49C0-B6EC-148C99D4E354}"/>
              </a:ext>
            </a:extLst>
          </p:cNvPr>
          <p:cNvPicPr>
            <a:picLocks noChangeAspect="1"/>
          </p:cNvPicPr>
          <p:nvPr/>
        </p:nvPicPr>
        <p:blipFill>
          <a:blip r:embed="rId2"/>
          <a:stretch>
            <a:fillRect/>
          </a:stretch>
        </p:blipFill>
        <p:spPr>
          <a:xfrm>
            <a:off x="331732" y="697755"/>
            <a:ext cx="11528535" cy="5462489"/>
          </a:xfrm>
          <a:prstGeom prst="rect">
            <a:avLst/>
          </a:prstGeom>
        </p:spPr>
      </p:pic>
    </p:spTree>
    <p:extLst>
      <p:ext uri="{BB962C8B-B14F-4D97-AF65-F5344CB8AC3E}">
        <p14:creationId xmlns:p14="http://schemas.microsoft.com/office/powerpoint/2010/main" val="1760140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1206-9D86-4DBC-B3A9-D191D5205866}"/>
              </a:ext>
            </a:extLst>
          </p:cNvPr>
          <p:cNvSpPr>
            <a:spLocks noGrp="1"/>
          </p:cNvSpPr>
          <p:nvPr>
            <p:ph type="title"/>
          </p:nvPr>
        </p:nvSpPr>
        <p:spPr/>
        <p:txBody>
          <a:bodyPr/>
          <a:lstStyle/>
          <a:p>
            <a:r>
              <a:rPr lang="en-US" dirty="0"/>
              <a:t>Risks are Identified and Monitored</a:t>
            </a:r>
          </a:p>
        </p:txBody>
      </p:sp>
      <p:pic>
        <p:nvPicPr>
          <p:cNvPr id="13" name="Content Placeholder 12">
            <a:extLst>
              <a:ext uri="{FF2B5EF4-FFF2-40B4-BE49-F238E27FC236}">
                <a16:creationId xmlns:a16="http://schemas.microsoft.com/office/drawing/2014/main" id="{23119C89-FC75-472A-9F30-09AB7638C956}"/>
              </a:ext>
            </a:extLst>
          </p:cNvPr>
          <p:cNvPicPr>
            <a:picLocks noGrp="1" noChangeAspect="1"/>
          </p:cNvPicPr>
          <p:nvPr>
            <p:ph idx="1"/>
          </p:nvPr>
        </p:nvPicPr>
        <p:blipFill>
          <a:blip r:embed="rId2"/>
          <a:stretch>
            <a:fillRect/>
          </a:stretch>
        </p:blipFill>
        <p:spPr>
          <a:xfrm>
            <a:off x="614834" y="1674167"/>
            <a:ext cx="11095682" cy="3901778"/>
          </a:xfrm>
        </p:spPr>
      </p:pic>
      <p:sp>
        <p:nvSpPr>
          <p:cNvPr id="4" name="Rectangle: Rounded Corners 4">
            <a:extLst>
              <a:ext uri="{FF2B5EF4-FFF2-40B4-BE49-F238E27FC236}">
                <a16:creationId xmlns:a16="http://schemas.microsoft.com/office/drawing/2014/main" id="{D56686A4-CC6D-1543-A4AC-CDFA2D4A40E5}"/>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Tree>
    <p:extLst>
      <p:ext uri="{BB962C8B-B14F-4D97-AF65-F5344CB8AC3E}">
        <p14:creationId xmlns:p14="http://schemas.microsoft.com/office/powerpoint/2010/main" val="344579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Responses to Recommendations</a:t>
            </a:r>
          </a:p>
        </p:txBody>
      </p:sp>
      <p:sp>
        <p:nvSpPr>
          <p:cNvPr id="3" name="Content Placeholder 2"/>
          <p:cNvSpPr>
            <a:spLocks noGrp="1"/>
          </p:cNvSpPr>
          <p:nvPr>
            <p:ph idx="1"/>
          </p:nvPr>
        </p:nvSpPr>
        <p:spPr/>
        <p:txBody>
          <a:bodyPr/>
          <a:lstStyle/>
          <a:p>
            <a:r>
              <a:rPr lang="en-US" sz="2400" dirty="0"/>
              <a:t>No recommendations from 2020 Director’s Review</a:t>
            </a:r>
          </a:p>
          <a:p>
            <a:r>
              <a:rPr lang="en-US" sz="2400" dirty="0"/>
              <a:t>One from CD 2/3 review :</a:t>
            </a:r>
          </a:p>
          <a:p>
            <a:pPr lvl="1"/>
            <a:r>
              <a:rPr lang="en-US" dirty="0"/>
              <a:t>“By the next DOE IPR, evaluate adding a Risk Registry entry for the Beam-Power Limiting System.” </a:t>
            </a:r>
          </a:p>
          <a:p>
            <a:pPr lvl="1"/>
            <a:r>
              <a:rPr lang="en-US" dirty="0"/>
              <a:t>evaluated schedule and cost impact of slip in BPLS schedule, mitigation, included in risk register</a:t>
            </a:r>
          </a:p>
          <a:p>
            <a:r>
              <a:rPr lang="en-US" sz="2400" dirty="0"/>
              <a:t>Three recommendations from 2021 Director’s Review:</a:t>
            </a:r>
          </a:p>
          <a:p>
            <a:pPr lvl="1"/>
            <a:r>
              <a:rPr lang="en-US" dirty="0"/>
              <a:t>To closely manage the high risk associated with the delivery of injection region magnets from FNAL, establish communication at the Laboratory level as soon as possible.</a:t>
            </a:r>
          </a:p>
          <a:p>
            <a:pPr lvl="1"/>
            <a:r>
              <a:rPr lang="en-US" dirty="0"/>
              <a:t>Finalize plans for measurements of injection region magnets and monitoring the progress bi-weekly by OPA review. </a:t>
            </a:r>
          </a:p>
          <a:p>
            <a:pPr lvl="1"/>
            <a:r>
              <a:rPr lang="en-US" dirty="0">
                <a:solidFill>
                  <a:srgbClr val="000000"/>
                </a:solidFill>
                <a:cs typeface="Times New Roman" pitchFamily="18" charset="0"/>
              </a:rPr>
              <a:t>Finalize plan for administrative control of  beam power </a:t>
            </a:r>
            <a:r>
              <a:rPr lang="en-US" dirty="0"/>
              <a:t>as a mitigation in beam power limiting system by OPA review.</a:t>
            </a:r>
          </a:p>
          <a:p>
            <a:endParaRPr lang="en-US" dirty="0"/>
          </a:p>
          <a:p>
            <a:endParaRPr lang="en-US" dirty="0">
              <a:solidFill>
                <a:srgbClr val="FF0000"/>
              </a:solidFill>
            </a:endParaRPr>
          </a:p>
          <a:p>
            <a:pPr marL="0" indent="0">
              <a:buNone/>
            </a:pPr>
            <a:endParaRPr lang="en-US" dirty="0"/>
          </a:p>
        </p:txBody>
      </p:sp>
      <p:sp>
        <p:nvSpPr>
          <p:cNvPr id="5" name="Rectangle: Rounded Corners 4">
            <a:extLst>
              <a:ext uri="{FF2B5EF4-FFF2-40B4-BE49-F238E27FC236}">
                <a16:creationId xmlns:a16="http://schemas.microsoft.com/office/drawing/2014/main" id="{EFDEE218-F3C2-4837-B203-468A56F458B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6</a:t>
            </a:r>
            <a:endParaRPr lang="en-US" b="1" dirty="0">
              <a:solidFill>
                <a:schemeClr val="bg1"/>
              </a:solidFill>
            </a:endParaRPr>
          </a:p>
        </p:txBody>
      </p:sp>
    </p:spTree>
    <p:extLst>
      <p:ext uri="{BB962C8B-B14F-4D97-AF65-F5344CB8AC3E}">
        <p14:creationId xmlns:p14="http://schemas.microsoft.com/office/powerpoint/2010/main" val="1399313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12-Month Look-Ahead</a:t>
            </a:r>
          </a:p>
        </p:txBody>
      </p:sp>
      <p:sp>
        <p:nvSpPr>
          <p:cNvPr id="5" name="Rectangle: Rounded Corners 4">
            <a:extLst>
              <a:ext uri="{FF2B5EF4-FFF2-40B4-BE49-F238E27FC236}">
                <a16:creationId xmlns:a16="http://schemas.microsoft.com/office/drawing/2014/main" id="{45EAE274-447F-4308-AF59-79D818774C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graphicFrame>
        <p:nvGraphicFramePr>
          <p:cNvPr id="7" name="Table 7">
            <a:extLst>
              <a:ext uri="{FF2B5EF4-FFF2-40B4-BE49-F238E27FC236}">
                <a16:creationId xmlns:a16="http://schemas.microsoft.com/office/drawing/2014/main" id="{53880687-EBF3-8E48-AD09-DF4854A3FC6D}"/>
              </a:ext>
            </a:extLst>
          </p:cNvPr>
          <p:cNvGraphicFramePr>
            <a:graphicFrameLocks noGrp="1"/>
          </p:cNvGraphicFramePr>
          <p:nvPr>
            <p:extLst>
              <p:ext uri="{D42A27DB-BD31-4B8C-83A1-F6EECF244321}">
                <p14:modId xmlns:p14="http://schemas.microsoft.com/office/powerpoint/2010/main" val="2973897861"/>
              </p:ext>
            </p:extLst>
          </p:nvPr>
        </p:nvGraphicFramePr>
        <p:xfrm>
          <a:off x="1628497" y="814832"/>
          <a:ext cx="8371334" cy="5405540"/>
        </p:xfrm>
        <a:graphic>
          <a:graphicData uri="http://schemas.openxmlformats.org/drawingml/2006/table">
            <a:tbl>
              <a:tblPr firstRow="1" bandRow="1">
                <a:tableStyleId>{5C22544A-7EE6-4342-B048-85BDC9FD1C3A}</a:tableStyleId>
              </a:tblPr>
              <a:tblGrid>
                <a:gridCol w="6453633">
                  <a:extLst>
                    <a:ext uri="{9D8B030D-6E8A-4147-A177-3AD203B41FA5}">
                      <a16:colId xmlns:a16="http://schemas.microsoft.com/office/drawing/2014/main" val="682189076"/>
                    </a:ext>
                  </a:extLst>
                </a:gridCol>
                <a:gridCol w="1917701">
                  <a:extLst>
                    <a:ext uri="{9D8B030D-6E8A-4147-A177-3AD203B41FA5}">
                      <a16:colId xmlns:a16="http://schemas.microsoft.com/office/drawing/2014/main" val="3514488097"/>
                    </a:ext>
                  </a:extLst>
                </a:gridCol>
              </a:tblGrid>
              <a:tr h="482642">
                <a:tc>
                  <a:txBody>
                    <a:bodyPr/>
                    <a:lstStyle/>
                    <a:p>
                      <a:pPr algn="ctr"/>
                      <a:r>
                        <a:rPr lang="en-US" sz="1600" b="1" dirty="0"/>
                        <a:t>Activity </a:t>
                      </a:r>
                    </a:p>
                  </a:txBody>
                  <a:tcPr anchor="ctr"/>
                </a:tc>
                <a:tc>
                  <a:txBody>
                    <a:bodyPr/>
                    <a:lstStyle/>
                    <a:p>
                      <a:pPr algn="ctr"/>
                      <a:r>
                        <a:rPr lang="en-US" sz="1600" b="1" dirty="0"/>
                        <a:t>Finish Date</a:t>
                      </a:r>
                    </a:p>
                  </a:txBody>
                  <a:tcPr anchor="ctr"/>
                </a:tc>
                <a:extLst>
                  <a:ext uri="{0D108BD9-81ED-4DB2-BD59-A6C34878D82A}">
                    <a16:rowId xmlns:a16="http://schemas.microsoft.com/office/drawing/2014/main" val="2137368028"/>
                  </a:ext>
                </a:extLst>
              </a:tr>
              <a:tr h="482642">
                <a:tc>
                  <a:txBody>
                    <a:bodyPr/>
                    <a:lstStyle/>
                    <a:p>
                      <a:pPr algn="r"/>
                      <a:r>
                        <a:rPr lang="en-US" sz="1600" dirty="0"/>
                        <a:t>Install RTBT PPS CAB Replacement </a:t>
                      </a:r>
                      <a:endParaRPr lang="en-US" sz="1600" b="0" kern="1200" dirty="0">
                        <a:solidFill>
                          <a:schemeClr val="dk1"/>
                        </a:solidFill>
                        <a:effectLst/>
                        <a:latin typeface="+mn-lt"/>
                        <a:ea typeface="+mn-ea"/>
                        <a:cs typeface="+mn-cs"/>
                      </a:endParaRPr>
                    </a:p>
                  </a:txBody>
                  <a:tcPr anchor="ctr"/>
                </a:tc>
                <a:tc>
                  <a:txBody>
                    <a:bodyPr/>
                    <a:lstStyle/>
                    <a:p>
                      <a:pPr algn="ctr"/>
                      <a:r>
                        <a:rPr lang="en-US" sz="1600" dirty="0"/>
                        <a:t>25-Oct-21</a:t>
                      </a:r>
                      <a:endParaRPr lang="en-US" sz="1600" b="0" dirty="0"/>
                    </a:p>
                  </a:txBody>
                  <a:tcPr anchor="ctr"/>
                </a:tc>
                <a:extLst>
                  <a:ext uri="{0D108BD9-81ED-4DB2-BD59-A6C34878D82A}">
                    <a16:rowId xmlns:a16="http://schemas.microsoft.com/office/drawing/2014/main" val="3253269028"/>
                  </a:ext>
                </a:extLst>
              </a:tr>
              <a:tr h="482642">
                <a:tc>
                  <a:txBody>
                    <a:bodyPr/>
                    <a:lstStyle/>
                    <a:p>
                      <a:pPr algn="r"/>
                      <a:r>
                        <a:rPr lang="en-US" sz="1600" b="0" dirty="0"/>
                        <a:t>Utilities - Install Substation XFMR Fans</a:t>
                      </a:r>
                    </a:p>
                  </a:txBody>
                  <a:tcPr anchor="ctr"/>
                </a:tc>
                <a:tc>
                  <a:txBody>
                    <a:bodyPr/>
                    <a:lstStyle/>
                    <a:p>
                      <a:pPr algn="ctr"/>
                      <a:r>
                        <a:rPr lang="en-US" sz="1600" b="0" dirty="0"/>
                        <a:t>04-Nov-21</a:t>
                      </a:r>
                    </a:p>
                  </a:txBody>
                  <a:tcPr anchor="ctr"/>
                </a:tc>
                <a:extLst>
                  <a:ext uri="{0D108BD9-81ED-4DB2-BD59-A6C34878D82A}">
                    <a16:rowId xmlns:a16="http://schemas.microsoft.com/office/drawing/2014/main" val="3527082753"/>
                  </a:ext>
                </a:extLst>
              </a:tr>
              <a:tr h="482642">
                <a:tc>
                  <a:txBody>
                    <a:bodyPr/>
                    <a:lstStyle/>
                    <a:p>
                      <a:pPr algn="r"/>
                      <a:r>
                        <a:rPr lang="en-US" sz="1600" b="0" kern="1200" dirty="0">
                          <a:solidFill>
                            <a:schemeClr val="dk1"/>
                          </a:solidFill>
                          <a:effectLst/>
                          <a:latin typeface="+mn-lt"/>
                          <a:ea typeface="+mn-ea"/>
                          <a:cs typeface="+mn-cs"/>
                        </a:rPr>
                        <a:t>Conduct BPLS Final Design Review Meeting*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effectLst/>
                          <a:latin typeface="+mn-lt"/>
                          <a:ea typeface="+mn-ea"/>
                          <a:cs typeface="+mn-cs"/>
                        </a:rPr>
                        <a:t>15-Nov-21</a:t>
                      </a:r>
                    </a:p>
                  </a:txBody>
                  <a:tcPr anchor="ctr"/>
                </a:tc>
                <a:extLst>
                  <a:ext uri="{0D108BD9-81ED-4DB2-BD59-A6C34878D82A}">
                    <a16:rowId xmlns:a16="http://schemas.microsoft.com/office/drawing/2014/main" val="1730121263"/>
                  </a:ext>
                </a:extLst>
              </a:tr>
              <a:tr h="56985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Release Drawings and Prepare Fab Package for Vacuum Chambers &amp; Components 100%*</a:t>
                      </a:r>
                    </a:p>
                  </a:txBody>
                  <a:tcPr anchor="ctr"/>
                </a:tc>
                <a:tc>
                  <a:txBody>
                    <a:bodyPr/>
                    <a:lstStyle/>
                    <a:p>
                      <a:pPr algn="ctr"/>
                      <a:r>
                        <a:rPr lang="en-US" sz="1600" b="0" dirty="0"/>
                        <a:t>03-Dec-21</a:t>
                      </a:r>
                    </a:p>
                  </a:txBody>
                  <a:tcPr anchor="ctr"/>
                </a:tc>
                <a:extLst>
                  <a:ext uri="{0D108BD9-81ED-4DB2-BD59-A6C34878D82A}">
                    <a16:rowId xmlns:a16="http://schemas.microsoft.com/office/drawing/2014/main" val="3597612046"/>
                  </a:ext>
                </a:extLst>
              </a:tr>
              <a:tr h="482642">
                <a:tc>
                  <a:txBody>
                    <a:bodyPr/>
                    <a:lstStyle/>
                    <a:p>
                      <a:pPr algn="r"/>
                      <a:r>
                        <a:rPr lang="en-US" sz="1600" b="0" dirty="0"/>
                        <a:t>Dump Dipole Production Readiness Review </a:t>
                      </a:r>
                    </a:p>
                  </a:txBody>
                  <a:tcPr anchor="ctr"/>
                </a:tc>
                <a:tc>
                  <a:txBody>
                    <a:bodyPr/>
                    <a:lstStyle/>
                    <a:p>
                      <a:pPr algn="ctr"/>
                      <a:r>
                        <a:rPr lang="en-US" sz="1600" b="0" dirty="0"/>
                        <a:t>04-Feb-22</a:t>
                      </a:r>
                    </a:p>
                  </a:txBody>
                  <a:tcPr anchor="ctr"/>
                </a:tc>
                <a:extLst>
                  <a:ext uri="{0D108BD9-81ED-4DB2-BD59-A6C34878D82A}">
                    <a16:rowId xmlns:a16="http://schemas.microsoft.com/office/drawing/2014/main" val="3175503784"/>
                  </a:ext>
                </a:extLst>
              </a:tr>
              <a:tr h="482642">
                <a:tc>
                  <a:txBody>
                    <a:bodyPr/>
                    <a:lstStyle/>
                    <a:p>
                      <a:pPr algn="r"/>
                      <a:r>
                        <a:rPr lang="en-US" sz="1600" b="0" dirty="0"/>
                        <a:t>Utilities - Award contract for PFN Room Cooling Components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19-Apr-22</a:t>
                      </a:r>
                    </a:p>
                  </a:txBody>
                  <a:tcPr anchor="ctr"/>
                </a:tc>
                <a:extLst>
                  <a:ext uri="{0D108BD9-81ED-4DB2-BD59-A6C34878D82A}">
                    <a16:rowId xmlns:a16="http://schemas.microsoft.com/office/drawing/2014/main" val="3719725079"/>
                  </a:ext>
                </a:extLst>
              </a:tr>
              <a:tr h="482642">
                <a:tc>
                  <a:txBody>
                    <a:bodyPr/>
                    <a:lstStyle/>
                    <a:p>
                      <a:pPr algn="r"/>
                      <a:r>
                        <a:rPr lang="en-US" sz="1600" b="0" dirty="0"/>
                        <a:t>Injection Dump Imaging System Installation Testing Complete </a:t>
                      </a:r>
                    </a:p>
                  </a:txBody>
                  <a:tcPr anchor="ctr"/>
                </a:tc>
                <a:tc>
                  <a:txBody>
                    <a:bodyPr/>
                    <a:lstStyle/>
                    <a:p>
                      <a:pPr algn="ctr"/>
                      <a:r>
                        <a:rPr lang="en-US" sz="1600" b="0" dirty="0"/>
                        <a:t>13-May-22</a:t>
                      </a:r>
                    </a:p>
                  </a:txBody>
                  <a:tcPr anchor="ctr"/>
                </a:tc>
                <a:extLst>
                  <a:ext uri="{0D108BD9-81ED-4DB2-BD59-A6C34878D82A}">
                    <a16:rowId xmlns:a16="http://schemas.microsoft.com/office/drawing/2014/main" val="4072368467"/>
                  </a:ext>
                </a:extLst>
              </a:tr>
              <a:tr h="482642">
                <a:tc>
                  <a:txBody>
                    <a:bodyPr/>
                    <a:lstStyle/>
                    <a:p>
                      <a:pPr algn="r"/>
                      <a:r>
                        <a:rPr lang="en-US" sz="1600" b="0" dirty="0"/>
                        <a:t>Receive RCPS transformer and diode - 14x Operational</a:t>
                      </a:r>
                    </a:p>
                  </a:txBody>
                  <a:tcPr anchor="ctr"/>
                </a:tc>
                <a:tc>
                  <a:txBody>
                    <a:bodyPr/>
                    <a:lstStyle/>
                    <a:p>
                      <a:pPr algn="ctr"/>
                      <a:r>
                        <a:rPr lang="en-US" sz="1600" b="0" dirty="0"/>
                        <a:t>20-May-22</a:t>
                      </a:r>
                    </a:p>
                  </a:txBody>
                  <a:tcPr anchor="ctr"/>
                </a:tc>
                <a:extLst>
                  <a:ext uri="{0D108BD9-81ED-4DB2-BD59-A6C34878D82A}">
                    <a16:rowId xmlns:a16="http://schemas.microsoft.com/office/drawing/2014/main" val="4030571020"/>
                  </a:ext>
                </a:extLst>
              </a:tr>
              <a:tr h="482642">
                <a:tc>
                  <a:txBody>
                    <a:bodyPr/>
                    <a:lstStyle/>
                    <a:p>
                      <a:pPr algn="r"/>
                      <a:r>
                        <a:rPr lang="en-US" sz="1600" b="0" dirty="0"/>
                        <a:t>Receive Injection Dump Quadrupole Magnet</a:t>
                      </a:r>
                    </a:p>
                  </a:txBody>
                  <a:tcPr anchor="ctr"/>
                </a:tc>
                <a:tc>
                  <a:txBody>
                    <a:bodyPr/>
                    <a:lstStyle/>
                    <a:p>
                      <a:pPr algn="ctr"/>
                      <a:r>
                        <a:rPr lang="en-US" sz="1600" b="0" dirty="0"/>
                        <a:t>01-Jun-22</a:t>
                      </a:r>
                    </a:p>
                  </a:txBody>
                  <a:tcPr anchor="ctr"/>
                </a:tc>
                <a:extLst>
                  <a:ext uri="{0D108BD9-81ED-4DB2-BD59-A6C34878D82A}">
                    <a16:rowId xmlns:a16="http://schemas.microsoft.com/office/drawing/2014/main" val="371818534"/>
                  </a:ext>
                </a:extLst>
              </a:tr>
              <a:tr h="482642">
                <a:tc>
                  <a:txBody>
                    <a:bodyPr/>
                    <a:lstStyle/>
                    <a:p>
                      <a:pPr algn="r"/>
                      <a:r>
                        <a:rPr lang="en-US" sz="1600" b="0" dirty="0"/>
                        <a:t>Chicane Magnet </a:t>
                      </a:r>
                      <a:r>
                        <a:rPr lang="en-US" sz="1600" b="0" dirty="0" err="1"/>
                        <a:t>Meas</a:t>
                      </a:r>
                      <a:r>
                        <a:rPr lang="en-US" sz="1600" b="0" dirty="0"/>
                        <a:t> - Measure First Chicane Magnet </a:t>
                      </a:r>
                    </a:p>
                  </a:txBody>
                  <a:tcPr anchor="ctr"/>
                </a:tc>
                <a:tc>
                  <a:txBody>
                    <a:bodyPr/>
                    <a:lstStyle/>
                    <a:p>
                      <a:pPr algn="ctr"/>
                      <a:r>
                        <a:rPr lang="en-US" sz="1600" b="0" dirty="0"/>
                        <a:t>03-Aug-22</a:t>
                      </a:r>
                    </a:p>
                  </a:txBody>
                  <a:tcPr anchor="ctr"/>
                </a:tc>
                <a:extLst>
                  <a:ext uri="{0D108BD9-81ED-4DB2-BD59-A6C34878D82A}">
                    <a16:rowId xmlns:a16="http://schemas.microsoft.com/office/drawing/2014/main" val="2918631470"/>
                  </a:ext>
                </a:extLst>
              </a:tr>
            </a:tbl>
          </a:graphicData>
        </a:graphic>
      </p:graphicFrame>
      <p:sp>
        <p:nvSpPr>
          <p:cNvPr id="9" name="TextBox 8">
            <a:extLst>
              <a:ext uri="{FF2B5EF4-FFF2-40B4-BE49-F238E27FC236}">
                <a16:creationId xmlns:a16="http://schemas.microsoft.com/office/drawing/2014/main" id="{58967CDC-0296-1742-97CE-F5170E5600AA}"/>
              </a:ext>
            </a:extLst>
          </p:cNvPr>
          <p:cNvSpPr txBox="1"/>
          <p:nvPr/>
        </p:nvSpPr>
        <p:spPr>
          <a:xfrm>
            <a:off x="10157161" y="905256"/>
            <a:ext cx="1933240" cy="590931"/>
          </a:xfrm>
          <a:prstGeom prst="rect">
            <a:avLst/>
          </a:prstGeom>
          <a:noFill/>
        </p:spPr>
        <p:txBody>
          <a:bodyPr wrap="square" rtlCol="0">
            <a:spAutoFit/>
          </a:bodyPr>
          <a:lstStyle/>
          <a:p>
            <a:pPr algn="l">
              <a:lnSpc>
                <a:spcPct val="90000"/>
              </a:lnSpc>
            </a:pPr>
            <a:r>
              <a:rPr lang="en-US" dirty="0">
                <a:latin typeface="+mn-lt"/>
              </a:rPr>
              <a:t>*will change w/ upcoming PCR</a:t>
            </a:r>
          </a:p>
        </p:txBody>
      </p:sp>
    </p:spTree>
    <p:extLst>
      <p:ext uri="{BB962C8B-B14F-4D97-AF65-F5344CB8AC3E}">
        <p14:creationId xmlns:p14="http://schemas.microsoft.com/office/powerpoint/2010/main" val="2033086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We’ve made a lot of good progress, but we still have a long way to go</a:t>
            </a:r>
          </a:p>
          <a:p>
            <a:r>
              <a:rPr lang="en-US" dirty="0"/>
              <a:t>We are transitioning to installations and procurement over the next year </a:t>
            </a:r>
          </a:p>
          <a:p>
            <a:r>
              <a:rPr lang="en-US" dirty="0"/>
              <a:t>Some setbacks due to COVID, but we have a plan – currently no impact to the power ramp up</a:t>
            </a:r>
          </a:p>
        </p:txBody>
      </p:sp>
    </p:spTree>
    <p:extLst>
      <p:ext uri="{BB962C8B-B14F-4D97-AF65-F5344CB8AC3E}">
        <p14:creationId xmlns:p14="http://schemas.microsoft.com/office/powerpoint/2010/main" val="562247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D84F4-9087-AE44-8E79-7339AAF80B2A}"/>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3454394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108E-CEEC-8D46-B324-C5BA94C74A4A}"/>
              </a:ext>
            </a:extLst>
          </p:cNvPr>
          <p:cNvSpPr>
            <a:spLocks noGrp="1"/>
          </p:cNvSpPr>
          <p:nvPr>
            <p:ph type="title"/>
          </p:nvPr>
        </p:nvSpPr>
        <p:spPr/>
        <p:txBody>
          <a:bodyPr/>
          <a:lstStyle/>
          <a:p>
            <a:r>
              <a:rPr lang="en-US" dirty="0"/>
              <a:t>Linac Activation and Cooldown - SNS Historical Data</a:t>
            </a:r>
          </a:p>
        </p:txBody>
      </p:sp>
      <p:pic>
        <p:nvPicPr>
          <p:cNvPr id="4" name="Picture 3">
            <a:extLst>
              <a:ext uri="{FF2B5EF4-FFF2-40B4-BE49-F238E27FC236}">
                <a16:creationId xmlns:a16="http://schemas.microsoft.com/office/drawing/2014/main" id="{F384D58A-FA09-D34D-9264-5A633E344097}"/>
              </a:ext>
            </a:extLst>
          </p:cNvPr>
          <p:cNvPicPr>
            <a:picLocks noChangeAspect="1"/>
          </p:cNvPicPr>
          <p:nvPr/>
        </p:nvPicPr>
        <p:blipFill>
          <a:blip r:embed="rId2"/>
          <a:stretch>
            <a:fillRect/>
          </a:stretch>
        </p:blipFill>
        <p:spPr>
          <a:xfrm>
            <a:off x="6931808" y="2801257"/>
            <a:ext cx="4830425" cy="3242927"/>
          </a:xfrm>
          <a:prstGeom prst="rect">
            <a:avLst/>
          </a:prstGeom>
        </p:spPr>
      </p:pic>
      <p:pic>
        <p:nvPicPr>
          <p:cNvPr id="5" name="Picture 4">
            <a:extLst>
              <a:ext uri="{FF2B5EF4-FFF2-40B4-BE49-F238E27FC236}">
                <a16:creationId xmlns:a16="http://schemas.microsoft.com/office/drawing/2014/main" id="{A36EB67C-1516-B74A-B036-7CEEB701B362}"/>
              </a:ext>
            </a:extLst>
          </p:cNvPr>
          <p:cNvPicPr>
            <a:picLocks noChangeAspect="1"/>
          </p:cNvPicPr>
          <p:nvPr/>
        </p:nvPicPr>
        <p:blipFill>
          <a:blip r:embed="rId3"/>
          <a:stretch>
            <a:fillRect/>
          </a:stretch>
        </p:blipFill>
        <p:spPr>
          <a:xfrm>
            <a:off x="429767" y="899884"/>
            <a:ext cx="6566119" cy="4410865"/>
          </a:xfrm>
          <a:prstGeom prst="rect">
            <a:avLst/>
          </a:prstGeom>
        </p:spPr>
      </p:pic>
    </p:spTree>
    <p:extLst>
      <p:ext uri="{BB962C8B-B14F-4D97-AF65-F5344CB8AC3E}">
        <p14:creationId xmlns:p14="http://schemas.microsoft.com/office/powerpoint/2010/main" val="1873701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8630" y="911597"/>
            <a:ext cx="4546892" cy="5186147"/>
          </a:xfrm>
        </p:spPr>
        <p:txBody>
          <a:bodyPr/>
          <a:lstStyle/>
          <a:p>
            <a:pPr>
              <a:spcBef>
                <a:spcPts val="600"/>
              </a:spcBef>
            </a:pPr>
            <a:r>
              <a:rPr lang="en-US" sz="2400" dirty="0">
                <a:latin typeface="Century Gothic" panose="020B0502020202020204" pitchFamily="34" charset="0"/>
              </a:rPr>
              <a:t>P.4 Ring Systems</a:t>
            </a:r>
          </a:p>
          <a:p>
            <a:pPr lvl="1">
              <a:spcBef>
                <a:spcPts val="600"/>
              </a:spcBef>
            </a:pPr>
            <a:r>
              <a:rPr lang="en-US" sz="2000" dirty="0">
                <a:latin typeface="Century Gothic" panose="020B0502020202020204" pitchFamily="34" charset="0"/>
              </a:rPr>
              <a:t>P.4.1 System management</a:t>
            </a:r>
          </a:p>
          <a:p>
            <a:pPr lvl="1">
              <a:spcBef>
                <a:spcPts val="600"/>
              </a:spcBef>
            </a:pPr>
            <a:r>
              <a:rPr lang="en-US" sz="2000" dirty="0">
                <a:latin typeface="Century Gothic" panose="020B0502020202020204" pitchFamily="34" charset="0"/>
              </a:rPr>
              <a:t>P.4.2 Injection Region</a:t>
            </a:r>
          </a:p>
          <a:p>
            <a:pPr lvl="2">
              <a:spcBef>
                <a:spcPts val="600"/>
              </a:spcBef>
            </a:pPr>
            <a:r>
              <a:rPr lang="en-US" sz="1600" dirty="0">
                <a:latin typeface="Century Gothic" panose="020B0502020202020204" pitchFamily="34" charset="0"/>
              </a:rPr>
              <a:t>P.4.2.2 Magnets</a:t>
            </a:r>
          </a:p>
          <a:p>
            <a:pPr lvl="2">
              <a:spcBef>
                <a:spcPts val="600"/>
              </a:spcBef>
            </a:pPr>
            <a:r>
              <a:rPr lang="en-US" sz="1600" dirty="0">
                <a:latin typeface="Century Gothic" panose="020B0502020202020204" pitchFamily="34" charset="0"/>
              </a:rPr>
              <a:t>P.4.2.3 Power supplies</a:t>
            </a:r>
          </a:p>
          <a:p>
            <a:pPr lvl="2">
              <a:spcBef>
                <a:spcPts val="600"/>
              </a:spcBef>
            </a:pPr>
            <a:r>
              <a:rPr lang="en-US" sz="1600" dirty="0">
                <a:latin typeface="Century Gothic" panose="020B0502020202020204" pitchFamily="34" charset="0"/>
              </a:rPr>
              <a:t>P.4.2.4 Vacuum</a:t>
            </a:r>
          </a:p>
          <a:p>
            <a:pPr lvl="2">
              <a:spcBef>
                <a:spcPts val="600"/>
              </a:spcBef>
            </a:pPr>
            <a:r>
              <a:rPr lang="en-US" sz="1600" dirty="0">
                <a:latin typeface="Century Gothic" panose="020B0502020202020204" pitchFamily="34" charset="0"/>
              </a:rPr>
              <a:t>P.4.2.5 Stripper foils</a:t>
            </a:r>
          </a:p>
          <a:p>
            <a:pPr lvl="1">
              <a:spcBef>
                <a:spcPts val="600"/>
              </a:spcBef>
            </a:pPr>
            <a:r>
              <a:rPr lang="en-US" sz="2000" dirty="0">
                <a:latin typeface="Century Gothic" panose="020B0502020202020204" pitchFamily="34" charset="0"/>
              </a:rPr>
              <a:t>P.4.3 Injection Dump</a:t>
            </a:r>
          </a:p>
          <a:p>
            <a:pPr lvl="2">
              <a:spcBef>
                <a:spcPts val="600"/>
              </a:spcBef>
            </a:pPr>
            <a:r>
              <a:rPr lang="en-US" sz="1600" dirty="0">
                <a:latin typeface="Century Gothic" panose="020B0502020202020204" pitchFamily="34" charset="0"/>
              </a:rPr>
              <a:t>P.4.3.2 Imaging system</a:t>
            </a:r>
          </a:p>
          <a:p>
            <a:pPr lvl="2">
              <a:spcBef>
                <a:spcPts val="600"/>
              </a:spcBef>
            </a:pPr>
            <a:r>
              <a:rPr lang="en-US" sz="1600" dirty="0">
                <a:latin typeface="Century Gothic" panose="020B0502020202020204" pitchFamily="34" charset="0"/>
              </a:rPr>
              <a:t>P.4.3.3 Engineering review</a:t>
            </a:r>
          </a:p>
          <a:p>
            <a:pPr lvl="1">
              <a:spcBef>
                <a:spcPts val="600"/>
              </a:spcBef>
            </a:pPr>
            <a:r>
              <a:rPr lang="en-US" sz="2000" dirty="0">
                <a:latin typeface="Century Gothic" panose="020B0502020202020204" pitchFamily="34" charset="0"/>
              </a:rPr>
              <a:t>P.4.4 Extraction Region</a:t>
            </a:r>
          </a:p>
          <a:p>
            <a:pPr lvl="2">
              <a:spcBef>
                <a:spcPts val="600"/>
              </a:spcBef>
            </a:pPr>
            <a:r>
              <a:rPr lang="en-US" sz="1600" dirty="0">
                <a:latin typeface="Century Gothic" panose="020B0502020202020204" pitchFamily="34" charset="0"/>
              </a:rPr>
              <a:t>P.4.4.2 Magnets</a:t>
            </a:r>
          </a:p>
          <a:p>
            <a:pPr lvl="2">
              <a:spcBef>
                <a:spcPts val="600"/>
              </a:spcBef>
            </a:pPr>
            <a:r>
              <a:rPr lang="en-US" sz="1600" dirty="0">
                <a:latin typeface="Century Gothic" panose="020B0502020202020204" pitchFamily="34" charset="0"/>
              </a:rPr>
              <a:t>P.4.4.3 Power supplies</a:t>
            </a:r>
          </a:p>
        </p:txBody>
      </p:sp>
      <p:sp>
        <p:nvSpPr>
          <p:cNvPr id="4" name="Content Placeholder 2">
            <a:extLst>
              <a:ext uri="{FF2B5EF4-FFF2-40B4-BE49-F238E27FC236}">
                <a16:creationId xmlns:a16="http://schemas.microsoft.com/office/drawing/2014/main" id="{5681F6CB-B761-7E4E-9C81-442F0D22BED6}"/>
              </a:ext>
            </a:extLst>
          </p:cNvPr>
          <p:cNvSpPr txBox="1">
            <a:spLocks/>
          </p:cNvSpPr>
          <p:nvPr/>
        </p:nvSpPr>
        <p:spPr bwMode="auto">
          <a:xfrm>
            <a:off x="5943289" y="911596"/>
            <a:ext cx="4546892" cy="51861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2400" dirty="0">
                <a:latin typeface="Century Gothic" panose="020B0502020202020204" pitchFamily="34" charset="0"/>
              </a:rPr>
              <a:t>P.4 Ring Systems</a:t>
            </a:r>
          </a:p>
          <a:p>
            <a:pPr lvl="1">
              <a:spcBef>
                <a:spcPts val="600"/>
              </a:spcBef>
            </a:pPr>
            <a:r>
              <a:rPr lang="en-US" sz="2000" dirty="0">
                <a:latin typeface="Century Gothic" panose="020B0502020202020204" pitchFamily="34" charset="0"/>
              </a:rPr>
              <a:t>P.4.5 Utilities</a:t>
            </a:r>
          </a:p>
          <a:p>
            <a:pPr lvl="2">
              <a:spcBef>
                <a:spcPts val="600"/>
              </a:spcBef>
            </a:pPr>
            <a:r>
              <a:rPr lang="en-US" sz="1600" dirty="0">
                <a:latin typeface="Century Gothic" panose="020B0502020202020204" pitchFamily="34" charset="0"/>
              </a:rPr>
              <a:t>P.4.5.2 Electrical</a:t>
            </a:r>
          </a:p>
          <a:p>
            <a:pPr lvl="2">
              <a:spcBef>
                <a:spcPts val="600"/>
              </a:spcBef>
            </a:pPr>
            <a:r>
              <a:rPr lang="en-US" sz="1600" dirty="0">
                <a:latin typeface="Century Gothic" panose="020B0502020202020204" pitchFamily="34" charset="0"/>
              </a:rPr>
              <a:t>P.4.5.3 Water</a:t>
            </a:r>
          </a:p>
          <a:p>
            <a:pPr lvl="2">
              <a:spcBef>
                <a:spcPts val="600"/>
              </a:spcBef>
            </a:pPr>
            <a:r>
              <a:rPr lang="en-US" sz="1600" dirty="0">
                <a:latin typeface="Century Gothic" panose="020B0502020202020204" pitchFamily="34" charset="0"/>
              </a:rPr>
              <a:t>P.4.5.4 PFN room cooling</a:t>
            </a:r>
          </a:p>
          <a:p>
            <a:pPr lvl="1">
              <a:spcBef>
                <a:spcPts val="600"/>
              </a:spcBef>
            </a:pPr>
            <a:r>
              <a:rPr lang="en-US" sz="2000" dirty="0">
                <a:latin typeface="Century Gothic" panose="020B0502020202020204" pitchFamily="34" charset="0"/>
              </a:rPr>
              <a:t>P.4.6 Ring Control Systems</a:t>
            </a:r>
            <a:endParaRPr lang="en-US" sz="1600" dirty="0">
              <a:latin typeface="Century Gothic" panose="020B0502020202020204" pitchFamily="34" charset="0"/>
            </a:endParaRPr>
          </a:p>
          <a:p>
            <a:pPr lvl="2">
              <a:spcBef>
                <a:spcPts val="600"/>
              </a:spcBef>
            </a:pPr>
            <a:r>
              <a:rPr lang="en-US" sz="1600" dirty="0">
                <a:latin typeface="Century Gothic" panose="020B0502020202020204" pitchFamily="34" charset="0"/>
              </a:rPr>
              <a:t>P.4.6.2 Beam power limit</a:t>
            </a:r>
          </a:p>
          <a:p>
            <a:pPr lvl="2">
              <a:spcBef>
                <a:spcPts val="600"/>
              </a:spcBef>
            </a:pPr>
            <a:r>
              <a:rPr lang="en-US" sz="1600" dirty="0">
                <a:latin typeface="Century Gothic" panose="020B0502020202020204" pitchFamily="34" charset="0"/>
              </a:rPr>
              <a:t>P.4.6.3 RTBT Stub PPS</a:t>
            </a:r>
          </a:p>
          <a:p>
            <a:pPr lvl="2">
              <a:spcBef>
                <a:spcPts val="600"/>
              </a:spcBef>
            </a:pPr>
            <a:r>
              <a:rPr lang="en-US" sz="1600" dirty="0">
                <a:latin typeface="Century Gothic" panose="020B0502020202020204" pitchFamily="34" charset="0"/>
              </a:rPr>
              <a:t>P.4.6.4 Ring </a:t>
            </a:r>
            <a:r>
              <a:rPr lang="en-US" sz="1600" dirty="0" err="1">
                <a:latin typeface="Century Gothic" panose="020B0502020202020204" pitchFamily="34" charset="0"/>
              </a:rPr>
              <a:t>inj</a:t>
            </a:r>
            <a:r>
              <a:rPr lang="en-US" sz="1600" dirty="0">
                <a:latin typeface="Century Gothic" panose="020B0502020202020204" pitchFamily="34" charset="0"/>
              </a:rPr>
              <a:t> controls</a:t>
            </a:r>
          </a:p>
          <a:p>
            <a:pPr lvl="2">
              <a:spcBef>
                <a:spcPts val="600"/>
              </a:spcBef>
            </a:pPr>
            <a:r>
              <a:rPr lang="en-US" sz="1600" dirty="0">
                <a:latin typeface="Century Gothic" panose="020B0502020202020204" pitchFamily="34" charset="0"/>
              </a:rPr>
              <a:t>P.4.6.5 Ring </a:t>
            </a:r>
            <a:r>
              <a:rPr lang="en-US" sz="1600" dirty="0" err="1">
                <a:latin typeface="Century Gothic" panose="020B0502020202020204" pitchFamily="34" charset="0"/>
              </a:rPr>
              <a:t>extr</a:t>
            </a:r>
            <a:r>
              <a:rPr lang="en-US" sz="1600" dirty="0">
                <a:latin typeface="Century Gothic" panose="020B0502020202020204" pitchFamily="34" charset="0"/>
              </a:rPr>
              <a:t>. controls</a:t>
            </a:r>
          </a:p>
          <a:p>
            <a:pPr lvl="1">
              <a:spcBef>
                <a:spcPts val="600"/>
              </a:spcBef>
            </a:pPr>
            <a:r>
              <a:rPr lang="en-US" sz="2000" dirty="0">
                <a:latin typeface="Century Gothic" panose="020B0502020202020204" pitchFamily="34" charset="0"/>
              </a:rPr>
              <a:t>P.4.7 RTBT Stub</a:t>
            </a:r>
          </a:p>
          <a:p>
            <a:pPr lvl="2">
              <a:spcBef>
                <a:spcPts val="600"/>
              </a:spcBef>
            </a:pPr>
            <a:r>
              <a:rPr lang="en-US" sz="1600" dirty="0">
                <a:latin typeface="Century Gothic" panose="020B0502020202020204" pitchFamily="34" charset="0"/>
              </a:rPr>
              <a:t>P.4.7.2 Temporary shielding</a:t>
            </a:r>
          </a:p>
          <a:p>
            <a:pPr lvl="2">
              <a:spcBef>
                <a:spcPts val="600"/>
              </a:spcBef>
            </a:pPr>
            <a:r>
              <a:rPr lang="en-US" sz="1600" dirty="0">
                <a:latin typeface="Century Gothic" panose="020B0502020202020204" pitchFamily="34" charset="0"/>
              </a:rPr>
              <a:t>P.4.7.3 Berm neutronics </a:t>
            </a:r>
            <a:r>
              <a:rPr lang="en-US" sz="1600" dirty="0" err="1">
                <a:latin typeface="Century Gothic" panose="020B0502020202020204" pitchFamily="34" charset="0"/>
              </a:rPr>
              <a:t>calcs</a:t>
            </a:r>
            <a:endParaRPr lang="en-US" sz="1600" dirty="0">
              <a:latin typeface="Century Gothic" panose="020B0502020202020204" pitchFamily="34" charset="0"/>
            </a:endParaRPr>
          </a:p>
          <a:p>
            <a:pPr lvl="1">
              <a:spcBef>
                <a:spcPts val="600"/>
              </a:spcBef>
            </a:pPr>
            <a:r>
              <a:rPr lang="en-US" sz="2000" dirty="0">
                <a:latin typeface="Century Gothic" panose="020B0502020202020204" pitchFamily="34" charset="0"/>
              </a:rPr>
              <a:t>P.4.8 Accelerator Physics</a:t>
            </a:r>
          </a:p>
        </p:txBody>
      </p:sp>
      <p:sp>
        <p:nvSpPr>
          <p:cNvPr id="13" name="Rectangle: Rounded Corners 12">
            <a:extLst>
              <a:ext uri="{FF2B5EF4-FFF2-40B4-BE49-F238E27FC236}">
                <a16:creationId xmlns:a16="http://schemas.microsoft.com/office/drawing/2014/main" id="{3ACB28F3-8FDC-164A-93A0-B526741FE642}"/>
              </a:ext>
            </a:extLst>
          </p:cNvPr>
          <p:cNvSpPr/>
          <p:nvPr/>
        </p:nvSpPr>
        <p:spPr>
          <a:xfrm>
            <a:off x="4238310" y="171852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B4-2 </a:t>
            </a:r>
            <a:r>
              <a:rPr lang="en-US" b="1" dirty="0" err="1">
                <a:solidFill>
                  <a:schemeClr val="bg1"/>
                </a:solidFill>
              </a:rPr>
              <a:t>Saethre</a:t>
            </a:r>
            <a:endParaRPr lang="en-US" b="1" dirty="0">
              <a:solidFill>
                <a:schemeClr val="bg1"/>
              </a:solidFill>
            </a:endParaRPr>
          </a:p>
        </p:txBody>
      </p:sp>
      <p:sp>
        <p:nvSpPr>
          <p:cNvPr id="15" name="Rectangle: Rounded Corners 12">
            <a:extLst>
              <a:ext uri="{FF2B5EF4-FFF2-40B4-BE49-F238E27FC236}">
                <a16:creationId xmlns:a16="http://schemas.microsoft.com/office/drawing/2014/main" id="{74BE5DBD-B31B-7547-A992-5D390435A9D7}"/>
              </a:ext>
            </a:extLst>
          </p:cNvPr>
          <p:cNvSpPr/>
          <p:nvPr/>
        </p:nvSpPr>
        <p:spPr>
          <a:xfrm>
            <a:off x="4238310" y="3212972"/>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B4-5 Willis</a:t>
            </a:r>
          </a:p>
        </p:txBody>
      </p:sp>
      <p:sp>
        <p:nvSpPr>
          <p:cNvPr id="17" name="Rectangle: Rounded Corners 12">
            <a:extLst>
              <a:ext uri="{FF2B5EF4-FFF2-40B4-BE49-F238E27FC236}">
                <a16:creationId xmlns:a16="http://schemas.microsoft.com/office/drawing/2014/main" id="{857AB891-DBB5-FC4B-B233-771E294C0EA5}"/>
              </a:ext>
            </a:extLst>
          </p:cNvPr>
          <p:cNvSpPr/>
          <p:nvPr/>
        </p:nvSpPr>
        <p:spPr>
          <a:xfrm>
            <a:off x="10080088" y="2566757"/>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B4-6 Mahoney</a:t>
            </a:r>
          </a:p>
        </p:txBody>
      </p:sp>
      <p:sp>
        <p:nvSpPr>
          <p:cNvPr id="19" name="Rectangle: Rounded Corners 12">
            <a:extLst>
              <a:ext uri="{FF2B5EF4-FFF2-40B4-BE49-F238E27FC236}">
                <a16:creationId xmlns:a16="http://schemas.microsoft.com/office/drawing/2014/main" id="{243E68E3-DC6F-F446-AE01-A279654700EF}"/>
              </a:ext>
            </a:extLst>
          </p:cNvPr>
          <p:cNvSpPr/>
          <p:nvPr/>
        </p:nvSpPr>
        <p:spPr>
          <a:xfrm>
            <a:off x="9935488" y="5033193"/>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B4-1 Evans</a:t>
            </a:r>
          </a:p>
        </p:txBody>
      </p:sp>
      <p:sp>
        <p:nvSpPr>
          <p:cNvPr id="20" name="Rectangle: Rounded Corners 12">
            <a:extLst>
              <a:ext uri="{FF2B5EF4-FFF2-40B4-BE49-F238E27FC236}">
                <a16:creationId xmlns:a16="http://schemas.microsoft.com/office/drawing/2014/main" id="{131FE82D-4C72-CB44-A208-66628474AF22}"/>
              </a:ext>
            </a:extLst>
          </p:cNvPr>
          <p:cNvSpPr/>
          <p:nvPr/>
        </p:nvSpPr>
        <p:spPr>
          <a:xfrm>
            <a:off x="4397382" y="4144437"/>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B4-2 Saethre</a:t>
            </a:r>
          </a:p>
        </p:txBody>
      </p:sp>
      <p:sp>
        <p:nvSpPr>
          <p:cNvPr id="21" name="Rectangle: Rounded Corners 12">
            <a:extLst>
              <a:ext uri="{FF2B5EF4-FFF2-40B4-BE49-F238E27FC236}">
                <a16:creationId xmlns:a16="http://schemas.microsoft.com/office/drawing/2014/main" id="{0D843F91-B524-AF41-8979-7C4F7969BDEA}"/>
              </a:ext>
            </a:extLst>
          </p:cNvPr>
          <p:cNvSpPr/>
          <p:nvPr/>
        </p:nvSpPr>
        <p:spPr>
          <a:xfrm>
            <a:off x="8788110" y="129109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B4-4 Norman</a:t>
            </a:r>
          </a:p>
        </p:txBody>
      </p:sp>
      <p:sp>
        <p:nvSpPr>
          <p:cNvPr id="22" name="Rectangle: Rounded Corners 12">
            <a:extLst>
              <a:ext uri="{FF2B5EF4-FFF2-40B4-BE49-F238E27FC236}">
                <a16:creationId xmlns:a16="http://schemas.microsoft.com/office/drawing/2014/main" id="{3C267A3D-1CD3-5141-B7BA-78540FDB2DFE}"/>
              </a:ext>
            </a:extLst>
          </p:cNvPr>
          <p:cNvSpPr/>
          <p:nvPr/>
        </p:nvSpPr>
        <p:spPr>
          <a:xfrm>
            <a:off x="9622056" y="299488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B4-7 Bong</a:t>
            </a:r>
          </a:p>
        </p:txBody>
      </p:sp>
      <p:sp>
        <p:nvSpPr>
          <p:cNvPr id="23" name="Rectangle: Rounded Corners 12">
            <a:extLst>
              <a:ext uri="{FF2B5EF4-FFF2-40B4-BE49-F238E27FC236}">
                <a16:creationId xmlns:a16="http://schemas.microsoft.com/office/drawing/2014/main" id="{00B0CE6E-9A43-F846-9747-7B50F09337D7}"/>
              </a:ext>
            </a:extLst>
          </p:cNvPr>
          <p:cNvSpPr/>
          <p:nvPr/>
        </p:nvSpPr>
        <p:spPr>
          <a:xfrm>
            <a:off x="9935488" y="400384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B4-1 Evans</a:t>
            </a:r>
          </a:p>
        </p:txBody>
      </p:sp>
      <p:sp>
        <p:nvSpPr>
          <p:cNvPr id="26" name="Title 1">
            <a:extLst>
              <a:ext uri="{FF2B5EF4-FFF2-40B4-BE49-F238E27FC236}">
                <a16:creationId xmlns:a16="http://schemas.microsoft.com/office/drawing/2014/main" id="{ED77A23A-8F12-BB4F-A6FA-65BF0FEA2B9B}"/>
              </a:ext>
            </a:extLst>
          </p:cNvPr>
          <p:cNvSpPr txBox="1">
            <a:spLocks/>
          </p:cNvSpPr>
          <p:nvPr/>
        </p:nvSpPr>
        <p:spPr>
          <a:xfrm>
            <a:off x="429768" y="274320"/>
            <a:ext cx="11430000" cy="535531"/>
          </a:xfrm>
          <a:prstGeom prst="rect">
            <a:avLst/>
          </a:prstGeom>
        </p:spPr>
        <p:txBody>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Scope</a:t>
            </a:r>
          </a:p>
        </p:txBody>
      </p:sp>
      <p:sp>
        <p:nvSpPr>
          <p:cNvPr id="14" name="Rectangle: Rounded Corners 12">
            <a:extLst>
              <a:ext uri="{FF2B5EF4-FFF2-40B4-BE49-F238E27FC236}">
                <a16:creationId xmlns:a16="http://schemas.microsoft.com/office/drawing/2014/main" id="{A98E8E3B-DA56-FA4B-A89F-5938D0A01826}"/>
              </a:ext>
            </a:extLst>
          </p:cNvPr>
          <p:cNvSpPr/>
          <p:nvPr/>
        </p:nvSpPr>
        <p:spPr>
          <a:xfrm>
            <a:off x="4238310" y="2109942"/>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B4-3 Harding</a:t>
            </a:r>
          </a:p>
        </p:txBody>
      </p:sp>
    </p:spTree>
    <p:extLst>
      <p:ext uri="{BB962C8B-B14F-4D97-AF65-F5344CB8AC3E}">
        <p14:creationId xmlns:p14="http://schemas.microsoft.com/office/powerpoint/2010/main" val="2515191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2AFC-D9B6-E94E-8EBD-23A27A61AB50}"/>
              </a:ext>
            </a:extLst>
          </p:cNvPr>
          <p:cNvSpPr>
            <a:spLocks noGrp="1"/>
          </p:cNvSpPr>
          <p:nvPr>
            <p:ph type="title"/>
          </p:nvPr>
        </p:nvSpPr>
        <p:spPr/>
        <p:txBody>
          <a:bodyPr/>
          <a:lstStyle/>
          <a:p>
            <a:r>
              <a:rPr lang="en-US" dirty="0"/>
              <a:t>Ring Activation and Cooldown  - SNS Historical Data</a:t>
            </a:r>
          </a:p>
        </p:txBody>
      </p:sp>
      <p:pic>
        <p:nvPicPr>
          <p:cNvPr id="4" name="Picture 3">
            <a:extLst>
              <a:ext uri="{FF2B5EF4-FFF2-40B4-BE49-F238E27FC236}">
                <a16:creationId xmlns:a16="http://schemas.microsoft.com/office/drawing/2014/main" id="{A7E6CA6C-4D8B-AE4B-8876-E0DA68338086}"/>
              </a:ext>
            </a:extLst>
          </p:cNvPr>
          <p:cNvPicPr>
            <a:picLocks noChangeAspect="1"/>
          </p:cNvPicPr>
          <p:nvPr/>
        </p:nvPicPr>
        <p:blipFill>
          <a:blip r:embed="rId2"/>
          <a:stretch>
            <a:fillRect/>
          </a:stretch>
        </p:blipFill>
        <p:spPr>
          <a:xfrm>
            <a:off x="429767" y="986972"/>
            <a:ext cx="6777169" cy="4557486"/>
          </a:xfrm>
          <a:prstGeom prst="rect">
            <a:avLst/>
          </a:prstGeom>
        </p:spPr>
      </p:pic>
      <p:pic>
        <p:nvPicPr>
          <p:cNvPr id="5" name="Picture 4">
            <a:extLst>
              <a:ext uri="{FF2B5EF4-FFF2-40B4-BE49-F238E27FC236}">
                <a16:creationId xmlns:a16="http://schemas.microsoft.com/office/drawing/2014/main" id="{258A253C-FB28-8A4D-A327-0F7B516819A6}"/>
              </a:ext>
            </a:extLst>
          </p:cNvPr>
          <p:cNvPicPr>
            <a:picLocks noChangeAspect="1"/>
          </p:cNvPicPr>
          <p:nvPr/>
        </p:nvPicPr>
        <p:blipFill>
          <a:blip r:embed="rId3"/>
          <a:stretch>
            <a:fillRect/>
          </a:stretch>
        </p:blipFill>
        <p:spPr>
          <a:xfrm>
            <a:off x="6894286" y="3106839"/>
            <a:ext cx="4867947" cy="3273641"/>
          </a:xfrm>
          <a:prstGeom prst="rect">
            <a:avLst/>
          </a:prstGeom>
        </p:spPr>
      </p:pic>
    </p:spTree>
    <p:extLst>
      <p:ext uri="{BB962C8B-B14F-4D97-AF65-F5344CB8AC3E}">
        <p14:creationId xmlns:p14="http://schemas.microsoft.com/office/powerpoint/2010/main" val="2880490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9E1D-093A-ED48-A084-EFE6CDC79EA0}"/>
              </a:ext>
            </a:extLst>
          </p:cNvPr>
          <p:cNvSpPr>
            <a:spLocks noGrp="1"/>
          </p:cNvSpPr>
          <p:nvPr>
            <p:ph type="title"/>
          </p:nvPr>
        </p:nvSpPr>
        <p:spPr/>
        <p:txBody>
          <a:bodyPr/>
          <a:lstStyle/>
          <a:p>
            <a:r>
              <a:rPr lang="en-US" dirty="0"/>
              <a:t>Radioactivation</a:t>
            </a:r>
          </a:p>
        </p:txBody>
      </p:sp>
      <p:sp>
        <p:nvSpPr>
          <p:cNvPr id="3" name="Content Placeholder 2">
            <a:extLst>
              <a:ext uri="{FF2B5EF4-FFF2-40B4-BE49-F238E27FC236}">
                <a16:creationId xmlns:a16="http://schemas.microsoft.com/office/drawing/2014/main" id="{A82EC750-17B5-EA4E-B982-225655F1068C}"/>
              </a:ext>
            </a:extLst>
          </p:cNvPr>
          <p:cNvSpPr>
            <a:spLocks noGrp="1"/>
          </p:cNvSpPr>
          <p:nvPr>
            <p:ph idx="1"/>
          </p:nvPr>
        </p:nvSpPr>
        <p:spPr>
          <a:xfrm>
            <a:off x="451614" y="1071902"/>
            <a:ext cx="11408154" cy="4816834"/>
          </a:xfrm>
        </p:spPr>
        <p:txBody>
          <a:bodyPr/>
          <a:lstStyle/>
          <a:p>
            <a:r>
              <a:rPr lang="en-US" dirty="0"/>
              <a:t>Mike Plum analyzed activation for PPU in</a:t>
            </a:r>
            <a:br>
              <a:rPr lang="en-US" dirty="0"/>
            </a:br>
            <a:r>
              <a:rPr lang="en-US" dirty="0"/>
              <a:t>the CDR. Takeaways:</a:t>
            </a:r>
          </a:p>
          <a:p>
            <a:pPr lvl="1"/>
            <a:r>
              <a:rPr lang="en-US" dirty="0"/>
              <a:t>SCL losses &lt;1.6x current losses</a:t>
            </a:r>
          </a:p>
          <a:p>
            <a:pPr lvl="1"/>
            <a:r>
              <a:rPr lang="en-US" dirty="0"/>
              <a:t>Dose rate due to Coulomb scattering at foil </a:t>
            </a:r>
            <a:br>
              <a:rPr lang="en-US" dirty="0"/>
            </a:br>
            <a:r>
              <a:rPr lang="en-US" dirty="0"/>
              <a:t>only ~1.63x higher at 2.8 MW</a:t>
            </a:r>
          </a:p>
          <a:p>
            <a:pPr lvl="1"/>
            <a:r>
              <a:rPr lang="en-US" dirty="0"/>
              <a:t>Dose rate due to Nuclear scattering at foil ~2.5x higher at 2.8 MW</a:t>
            </a:r>
          </a:p>
          <a:p>
            <a:pPr lvl="1"/>
            <a:r>
              <a:rPr lang="en-US" dirty="0"/>
              <a:t>Assuming roughly equal contributions currently, dose rate will be  ~2.26x at 2.8 MW (or 1.56x higher at 1.3 GeV, 2.0 MW)</a:t>
            </a:r>
          </a:p>
          <a:p>
            <a:r>
              <a:rPr lang="en-US" sz="2400" dirty="0"/>
              <a:t>We are planning some improvements to the injection region to reduce the time spent working in that area, as well as reducing some of the work done to document foils in the tunnel – a significant source of worker dose</a:t>
            </a:r>
          </a:p>
          <a:p>
            <a:r>
              <a:rPr lang="en-US" sz="2400" dirty="0"/>
              <a:t>We’re also always trying to bring losses down  </a:t>
            </a:r>
          </a:p>
          <a:p>
            <a:pPr lvl="1"/>
            <a:endParaRPr lang="en-US" dirty="0"/>
          </a:p>
        </p:txBody>
      </p:sp>
      <p:pic>
        <p:nvPicPr>
          <p:cNvPr id="4" name="Picture 3">
            <a:extLst>
              <a:ext uri="{FF2B5EF4-FFF2-40B4-BE49-F238E27FC236}">
                <a16:creationId xmlns:a16="http://schemas.microsoft.com/office/drawing/2014/main" id="{79F66A26-64A0-6D47-97A1-49CDDDFA41BC}"/>
              </a:ext>
            </a:extLst>
          </p:cNvPr>
          <p:cNvPicPr>
            <a:picLocks noChangeAspect="1"/>
          </p:cNvPicPr>
          <p:nvPr/>
        </p:nvPicPr>
        <p:blipFill>
          <a:blip r:embed="rId2"/>
          <a:stretch>
            <a:fillRect/>
          </a:stretch>
        </p:blipFill>
        <p:spPr>
          <a:xfrm>
            <a:off x="7851648" y="274320"/>
            <a:ext cx="4019434" cy="2498789"/>
          </a:xfrm>
          <a:prstGeom prst="rect">
            <a:avLst/>
          </a:prstGeom>
        </p:spPr>
      </p:pic>
      <p:grpSp>
        <p:nvGrpSpPr>
          <p:cNvPr id="7" name="Group 6">
            <a:extLst>
              <a:ext uri="{FF2B5EF4-FFF2-40B4-BE49-F238E27FC236}">
                <a16:creationId xmlns:a16="http://schemas.microsoft.com/office/drawing/2014/main" id="{452B9F34-E541-894D-A5CB-C9CA63F7E581}"/>
              </a:ext>
            </a:extLst>
          </p:cNvPr>
          <p:cNvGrpSpPr/>
          <p:nvPr/>
        </p:nvGrpSpPr>
        <p:grpSpPr>
          <a:xfrm>
            <a:off x="5954775" y="5852237"/>
            <a:ext cx="3151125" cy="787400"/>
            <a:chOff x="5954775" y="5852237"/>
            <a:chExt cx="3151125" cy="787400"/>
          </a:xfrm>
        </p:grpSpPr>
        <p:pic>
          <p:nvPicPr>
            <p:cNvPr id="5" name="Picture 4">
              <a:extLst>
                <a:ext uri="{FF2B5EF4-FFF2-40B4-BE49-F238E27FC236}">
                  <a16:creationId xmlns:a16="http://schemas.microsoft.com/office/drawing/2014/main" id="{F14AA772-9B2C-2C49-8227-3A14692FAF86}"/>
                </a:ext>
              </a:extLst>
            </p:cNvPr>
            <p:cNvPicPr>
              <a:picLocks noChangeAspect="1"/>
            </p:cNvPicPr>
            <p:nvPr/>
          </p:nvPicPr>
          <p:blipFill>
            <a:blip r:embed="rId3"/>
            <a:stretch>
              <a:fillRect/>
            </a:stretch>
          </p:blipFill>
          <p:spPr>
            <a:xfrm>
              <a:off x="6096000" y="5852237"/>
              <a:ext cx="3009900" cy="787400"/>
            </a:xfrm>
            <a:prstGeom prst="rect">
              <a:avLst/>
            </a:prstGeom>
          </p:spPr>
        </p:pic>
        <p:sp>
          <p:nvSpPr>
            <p:cNvPr id="6" name="TextBox 5">
              <a:extLst>
                <a:ext uri="{FF2B5EF4-FFF2-40B4-BE49-F238E27FC236}">
                  <a16:creationId xmlns:a16="http://schemas.microsoft.com/office/drawing/2014/main" id="{A6D600CE-1891-0E4E-AB50-8514A41F98D2}"/>
                </a:ext>
              </a:extLst>
            </p:cNvPr>
            <p:cNvSpPr txBox="1"/>
            <p:nvPr/>
          </p:nvSpPr>
          <p:spPr>
            <a:xfrm>
              <a:off x="5954775" y="5904305"/>
              <a:ext cx="282450" cy="341632"/>
            </a:xfrm>
            <a:prstGeom prst="rect">
              <a:avLst/>
            </a:prstGeom>
            <a:noFill/>
          </p:spPr>
          <p:txBody>
            <a:bodyPr wrap="none" rtlCol="0">
              <a:spAutoFit/>
            </a:bodyPr>
            <a:lstStyle/>
            <a:p>
              <a:pPr algn="l">
                <a:lnSpc>
                  <a:spcPct val="90000"/>
                </a:lnSpc>
              </a:pPr>
              <a:r>
                <a:rPr lang="en-US" dirty="0">
                  <a:latin typeface="+mn-lt"/>
                </a:rPr>
                <a:t>*</a:t>
              </a:r>
            </a:p>
          </p:txBody>
        </p:sp>
      </p:grpSp>
    </p:spTree>
    <p:extLst>
      <p:ext uri="{BB962C8B-B14F-4D97-AF65-F5344CB8AC3E}">
        <p14:creationId xmlns:p14="http://schemas.microsoft.com/office/powerpoint/2010/main" val="3763013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5A2335-13F4-DE44-8C16-B509CBBEC863}"/>
              </a:ext>
            </a:extLst>
          </p:cNvPr>
          <p:cNvPicPr>
            <a:picLocks noChangeAspect="1"/>
          </p:cNvPicPr>
          <p:nvPr/>
        </p:nvPicPr>
        <p:blipFill>
          <a:blip r:embed="rId2"/>
          <a:stretch>
            <a:fillRect/>
          </a:stretch>
        </p:blipFill>
        <p:spPr>
          <a:xfrm>
            <a:off x="429767" y="1151163"/>
            <a:ext cx="6466061" cy="3827234"/>
          </a:xfrm>
          <a:prstGeom prst="rect">
            <a:avLst/>
          </a:prstGeom>
        </p:spPr>
      </p:pic>
      <p:pic>
        <p:nvPicPr>
          <p:cNvPr id="5" name="Picture 4">
            <a:extLst>
              <a:ext uri="{FF2B5EF4-FFF2-40B4-BE49-F238E27FC236}">
                <a16:creationId xmlns:a16="http://schemas.microsoft.com/office/drawing/2014/main" id="{010385DF-3E98-BA43-BC62-AC53D76AA1E2}"/>
              </a:ext>
            </a:extLst>
          </p:cNvPr>
          <p:cNvPicPr>
            <a:picLocks noChangeAspect="1"/>
          </p:cNvPicPr>
          <p:nvPr/>
        </p:nvPicPr>
        <p:blipFill rotWithShape="1">
          <a:blip r:embed="rId3"/>
          <a:srcRect l="7293" t="4392" r="7314"/>
          <a:stretch/>
        </p:blipFill>
        <p:spPr>
          <a:xfrm>
            <a:off x="7077310" y="1712684"/>
            <a:ext cx="5114690" cy="3120571"/>
          </a:xfrm>
          <a:prstGeom prst="rect">
            <a:avLst/>
          </a:prstGeom>
        </p:spPr>
      </p:pic>
      <p:pic>
        <p:nvPicPr>
          <p:cNvPr id="6" name="Picture 5">
            <a:extLst>
              <a:ext uri="{FF2B5EF4-FFF2-40B4-BE49-F238E27FC236}">
                <a16:creationId xmlns:a16="http://schemas.microsoft.com/office/drawing/2014/main" id="{9132FBA4-D0F7-BF48-AB4D-DD841D54B67B}"/>
              </a:ext>
            </a:extLst>
          </p:cNvPr>
          <p:cNvPicPr>
            <a:picLocks noChangeAspect="1"/>
          </p:cNvPicPr>
          <p:nvPr/>
        </p:nvPicPr>
        <p:blipFill>
          <a:blip r:embed="rId4"/>
          <a:stretch>
            <a:fillRect/>
          </a:stretch>
        </p:blipFill>
        <p:spPr>
          <a:xfrm>
            <a:off x="9017907" y="61686"/>
            <a:ext cx="3009900" cy="787400"/>
          </a:xfrm>
          <a:prstGeom prst="rect">
            <a:avLst/>
          </a:prstGeom>
        </p:spPr>
      </p:pic>
    </p:spTree>
    <p:extLst>
      <p:ext uri="{BB962C8B-B14F-4D97-AF65-F5344CB8AC3E}">
        <p14:creationId xmlns:p14="http://schemas.microsoft.com/office/powerpoint/2010/main" val="3873696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7AE613-E8D6-9A42-8198-BBDAF20510A0}"/>
              </a:ext>
            </a:extLst>
          </p:cNvPr>
          <p:cNvPicPr>
            <a:picLocks noChangeAspect="1"/>
          </p:cNvPicPr>
          <p:nvPr/>
        </p:nvPicPr>
        <p:blipFill>
          <a:blip r:embed="rId2"/>
          <a:stretch>
            <a:fillRect/>
          </a:stretch>
        </p:blipFill>
        <p:spPr>
          <a:xfrm>
            <a:off x="429767" y="2095500"/>
            <a:ext cx="8940800" cy="2667000"/>
          </a:xfrm>
          <a:prstGeom prst="rect">
            <a:avLst/>
          </a:prstGeom>
        </p:spPr>
      </p:pic>
      <p:pic>
        <p:nvPicPr>
          <p:cNvPr id="5" name="Picture 4">
            <a:extLst>
              <a:ext uri="{FF2B5EF4-FFF2-40B4-BE49-F238E27FC236}">
                <a16:creationId xmlns:a16="http://schemas.microsoft.com/office/drawing/2014/main" id="{15F81408-76FC-834C-B42D-5F69CA4B5775}"/>
              </a:ext>
            </a:extLst>
          </p:cNvPr>
          <p:cNvPicPr>
            <a:picLocks noChangeAspect="1"/>
          </p:cNvPicPr>
          <p:nvPr/>
        </p:nvPicPr>
        <p:blipFill>
          <a:blip r:embed="rId3"/>
          <a:stretch>
            <a:fillRect/>
          </a:stretch>
        </p:blipFill>
        <p:spPr>
          <a:xfrm>
            <a:off x="9017907" y="61686"/>
            <a:ext cx="3009900" cy="787400"/>
          </a:xfrm>
          <a:prstGeom prst="rect">
            <a:avLst/>
          </a:prstGeom>
        </p:spPr>
      </p:pic>
    </p:spTree>
    <p:extLst>
      <p:ext uri="{BB962C8B-B14F-4D97-AF65-F5344CB8AC3E}">
        <p14:creationId xmlns:p14="http://schemas.microsoft.com/office/powerpoint/2010/main" val="2114970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F6595-1344-4640-A536-140E1D0CE79E}"/>
              </a:ext>
            </a:extLst>
          </p:cNvPr>
          <p:cNvPicPr>
            <a:picLocks noChangeAspect="1"/>
          </p:cNvPicPr>
          <p:nvPr/>
        </p:nvPicPr>
        <p:blipFill>
          <a:blip r:embed="rId2"/>
          <a:stretch>
            <a:fillRect/>
          </a:stretch>
        </p:blipFill>
        <p:spPr>
          <a:xfrm>
            <a:off x="1026667" y="4495800"/>
            <a:ext cx="10236200" cy="2362200"/>
          </a:xfrm>
          <a:prstGeom prst="rect">
            <a:avLst/>
          </a:prstGeom>
        </p:spPr>
      </p:pic>
      <p:pic>
        <p:nvPicPr>
          <p:cNvPr id="5" name="Picture 4">
            <a:extLst>
              <a:ext uri="{FF2B5EF4-FFF2-40B4-BE49-F238E27FC236}">
                <a16:creationId xmlns:a16="http://schemas.microsoft.com/office/drawing/2014/main" id="{D4DE8E53-3CBE-BF4F-A9DD-50A72C0E0859}"/>
              </a:ext>
            </a:extLst>
          </p:cNvPr>
          <p:cNvPicPr>
            <a:picLocks noChangeAspect="1"/>
          </p:cNvPicPr>
          <p:nvPr/>
        </p:nvPicPr>
        <p:blipFill>
          <a:blip r:embed="rId3"/>
          <a:stretch>
            <a:fillRect/>
          </a:stretch>
        </p:blipFill>
        <p:spPr>
          <a:xfrm>
            <a:off x="844550" y="274320"/>
            <a:ext cx="10502900" cy="3873500"/>
          </a:xfrm>
          <a:prstGeom prst="rect">
            <a:avLst/>
          </a:prstGeom>
        </p:spPr>
      </p:pic>
      <p:pic>
        <p:nvPicPr>
          <p:cNvPr id="6" name="Picture 5">
            <a:extLst>
              <a:ext uri="{FF2B5EF4-FFF2-40B4-BE49-F238E27FC236}">
                <a16:creationId xmlns:a16="http://schemas.microsoft.com/office/drawing/2014/main" id="{EE1F4BEE-E425-0044-B952-85DCC91E5BB7}"/>
              </a:ext>
            </a:extLst>
          </p:cNvPr>
          <p:cNvPicPr>
            <a:picLocks noChangeAspect="1"/>
          </p:cNvPicPr>
          <p:nvPr/>
        </p:nvPicPr>
        <p:blipFill>
          <a:blip r:embed="rId4"/>
          <a:stretch>
            <a:fillRect/>
          </a:stretch>
        </p:blipFill>
        <p:spPr>
          <a:xfrm>
            <a:off x="9017907" y="61686"/>
            <a:ext cx="3009900" cy="787400"/>
          </a:xfrm>
          <a:prstGeom prst="rect">
            <a:avLst/>
          </a:prstGeom>
        </p:spPr>
      </p:pic>
    </p:spTree>
    <p:extLst>
      <p:ext uri="{BB962C8B-B14F-4D97-AF65-F5344CB8AC3E}">
        <p14:creationId xmlns:p14="http://schemas.microsoft.com/office/powerpoint/2010/main" val="637359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5BC7A0-C267-9746-813A-1D719CC97AD8}"/>
              </a:ext>
            </a:extLst>
          </p:cNvPr>
          <p:cNvPicPr>
            <a:picLocks noChangeAspect="1"/>
          </p:cNvPicPr>
          <p:nvPr/>
        </p:nvPicPr>
        <p:blipFill>
          <a:blip r:embed="rId2"/>
          <a:stretch>
            <a:fillRect/>
          </a:stretch>
        </p:blipFill>
        <p:spPr>
          <a:xfrm>
            <a:off x="1897540" y="0"/>
            <a:ext cx="8396919" cy="6858000"/>
          </a:xfrm>
          <a:prstGeom prst="rect">
            <a:avLst/>
          </a:prstGeom>
        </p:spPr>
      </p:pic>
      <p:pic>
        <p:nvPicPr>
          <p:cNvPr id="5" name="Picture 4">
            <a:extLst>
              <a:ext uri="{FF2B5EF4-FFF2-40B4-BE49-F238E27FC236}">
                <a16:creationId xmlns:a16="http://schemas.microsoft.com/office/drawing/2014/main" id="{5F31DB04-047D-A94D-9811-1BBCBA059BD2}"/>
              </a:ext>
            </a:extLst>
          </p:cNvPr>
          <p:cNvPicPr>
            <a:picLocks noChangeAspect="1"/>
          </p:cNvPicPr>
          <p:nvPr/>
        </p:nvPicPr>
        <p:blipFill>
          <a:blip r:embed="rId3"/>
          <a:stretch>
            <a:fillRect/>
          </a:stretch>
        </p:blipFill>
        <p:spPr>
          <a:xfrm>
            <a:off x="9017907" y="61686"/>
            <a:ext cx="3009900" cy="787400"/>
          </a:xfrm>
          <a:prstGeom prst="rect">
            <a:avLst/>
          </a:prstGeom>
        </p:spPr>
      </p:pic>
    </p:spTree>
    <p:extLst>
      <p:ext uri="{BB962C8B-B14F-4D97-AF65-F5344CB8AC3E}">
        <p14:creationId xmlns:p14="http://schemas.microsoft.com/office/powerpoint/2010/main" val="3268842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CFA426-DA41-124E-8D07-E952E4B55E81}"/>
              </a:ext>
            </a:extLst>
          </p:cNvPr>
          <p:cNvPicPr>
            <a:picLocks noChangeAspect="1"/>
          </p:cNvPicPr>
          <p:nvPr/>
        </p:nvPicPr>
        <p:blipFill>
          <a:blip r:embed="rId2"/>
          <a:stretch>
            <a:fillRect/>
          </a:stretch>
        </p:blipFill>
        <p:spPr>
          <a:xfrm>
            <a:off x="939800" y="3644900"/>
            <a:ext cx="10018486" cy="2944457"/>
          </a:xfrm>
          <a:prstGeom prst="rect">
            <a:avLst/>
          </a:prstGeom>
        </p:spPr>
      </p:pic>
      <p:pic>
        <p:nvPicPr>
          <p:cNvPr id="5" name="Picture 4">
            <a:extLst>
              <a:ext uri="{FF2B5EF4-FFF2-40B4-BE49-F238E27FC236}">
                <a16:creationId xmlns:a16="http://schemas.microsoft.com/office/drawing/2014/main" id="{F5B99F8F-5B3E-614F-A7AC-AB4D8BBE10A3}"/>
              </a:ext>
            </a:extLst>
          </p:cNvPr>
          <p:cNvPicPr>
            <a:picLocks noChangeAspect="1"/>
          </p:cNvPicPr>
          <p:nvPr/>
        </p:nvPicPr>
        <p:blipFill>
          <a:blip r:embed="rId3"/>
          <a:stretch>
            <a:fillRect/>
          </a:stretch>
        </p:blipFill>
        <p:spPr>
          <a:xfrm>
            <a:off x="963167" y="246872"/>
            <a:ext cx="9661290" cy="3398027"/>
          </a:xfrm>
          <a:prstGeom prst="rect">
            <a:avLst/>
          </a:prstGeom>
        </p:spPr>
      </p:pic>
      <p:pic>
        <p:nvPicPr>
          <p:cNvPr id="6" name="Picture 5">
            <a:extLst>
              <a:ext uri="{FF2B5EF4-FFF2-40B4-BE49-F238E27FC236}">
                <a16:creationId xmlns:a16="http://schemas.microsoft.com/office/drawing/2014/main" id="{982688BB-A458-C442-A3BC-2BC4EE0CF5B1}"/>
              </a:ext>
            </a:extLst>
          </p:cNvPr>
          <p:cNvPicPr>
            <a:picLocks noChangeAspect="1"/>
          </p:cNvPicPr>
          <p:nvPr/>
        </p:nvPicPr>
        <p:blipFill>
          <a:blip r:embed="rId4"/>
          <a:stretch>
            <a:fillRect/>
          </a:stretch>
        </p:blipFill>
        <p:spPr>
          <a:xfrm>
            <a:off x="9017907" y="61686"/>
            <a:ext cx="3009900" cy="787400"/>
          </a:xfrm>
          <a:prstGeom prst="rect">
            <a:avLst/>
          </a:prstGeom>
        </p:spPr>
      </p:pic>
    </p:spTree>
    <p:extLst>
      <p:ext uri="{BB962C8B-B14F-4D97-AF65-F5344CB8AC3E}">
        <p14:creationId xmlns:p14="http://schemas.microsoft.com/office/powerpoint/2010/main" val="34030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A59993-E166-3542-BEA1-381DE411E450}"/>
              </a:ext>
            </a:extLst>
          </p:cNvPr>
          <p:cNvPicPr>
            <a:picLocks noChangeAspect="1"/>
          </p:cNvPicPr>
          <p:nvPr/>
        </p:nvPicPr>
        <p:blipFill>
          <a:blip r:embed="rId2"/>
          <a:stretch>
            <a:fillRect/>
          </a:stretch>
        </p:blipFill>
        <p:spPr>
          <a:xfrm>
            <a:off x="1212918" y="174171"/>
            <a:ext cx="8697686" cy="6683829"/>
          </a:xfrm>
          <a:prstGeom prst="rect">
            <a:avLst/>
          </a:prstGeom>
        </p:spPr>
      </p:pic>
      <p:pic>
        <p:nvPicPr>
          <p:cNvPr id="5" name="Picture 4">
            <a:extLst>
              <a:ext uri="{FF2B5EF4-FFF2-40B4-BE49-F238E27FC236}">
                <a16:creationId xmlns:a16="http://schemas.microsoft.com/office/drawing/2014/main" id="{7DEA907D-BD10-7446-8214-66E7E50FEE72}"/>
              </a:ext>
            </a:extLst>
          </p:cNvPr>
          <p:cNvPicPr>
            <a:picLocks noChangeAspect="1"/>
          </p:cNvPicPr>
          <p:nvPr/>
        </p:nvPicPr>
        <p:blipFill>
          <a:blip r:embed="rId3"/>
          <a:stretch>
            <a:fillRect/>
          </a:stretch>
        </p:blipFill>
        <p:spPr>
          <a:xfrm>
            <a:off x="9017907" y="61686"/>
            <a:ext cx="3009900" cy="787400"/>
          </a:xfrm>
          <a:prstGeom prst="rect">
            <a:avLst/>
          </a:prstGeom>
        </p:spPr>
      </p:pic>
    </p:spTree>
    <p:extLst>
      <p:ext uri="{BB962C8B-B14F-4D97-AF65-F5344CB8AC3E}">
        <p14:creationId xmlns:p14="http://schemas.microsoft.com/office/powerpoint/2010/main" val="2307368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F59F3-20C3-D140-8776-AECFDDED144D}"/>
              </a:ext>
            </a:extLst>
          </p:cNvPr>
          <p:cNvPicPr>
            <a:picLocks noChangeAspect="1"/>
          </p:cNvPicPr>
          <p:nvPr/>
        </p:nvPicPr>
        <p:blipFill>
          <a:blip r:embed="rId2"/>
          <a:stretch>
            <a:fillRect/>
          </a:stretch>
        </p:blipFill>
        <p:spPr>
          <a:xfrm>
            <a:off x="673100" y="1668236"/>
            <a:ext cx="10845800" cy="4102100"/>
          </a:xfrm>
          <a:prstGeom prst="rect">
            <a:avLst/>
          </a:prstGeom>
        </p:spPr>
      </p:pic>
      <p:pic>
        <p:nvPicPr>
          <p:cNvPr id="5" name="Picture 4">
            <a:extLst>
              <a:ext uri="{FF2B5EF4-FFF2-40B4-BE49-F238E27FC236}">
                <a16:creationId xmlns:a16="http://schemas.microsoft.com/office/drawing/2014/main" id="{9CBB5D6C-76A5-D848-9F0F-D1E1116C3007}"/>
              </a:ext>
            </a:extLst>
          </p:cNvPr>
          <p:cNvPicPr>
            <a:picLocks noChangeAspect="1"/>
          </p:cNvPicPr>
          <p:nvPr/>
        </p:nvPicPr>
        <p:blipFill>
          <a:blip r:embed="rId3"/>
          <a:stretch>
            <a:fillRect/>
          </a:stretch>
        </p:blipFill>
        <p:spPr>
          <a:xfrm>
            <a:off x="9017907" y="61686"/>
            <a:ext cx="3009900" cy="787400"/>
          </a:xfrm>
          <a:prstGeom prst="rect">
            <a:avLst/>
          </a:prstGeom>
        </p:spPr>
      </p:pic>
    </p:spTree>
    <p:extLst>
      <p:ext uri="{BB962C8B-B14F-4D97-AF65-F5344CB8AC3E}">
        <p14:creationId xmlns:p14="http://schemas.microsoft.com/office/powerpoint/2010/main" val="1435308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AAAF50-8377-5D4A-BA8F-4832C59B9785}"/>
              </a:ext>
            </a:extLst>
          </p:cNvPr>
          <p:cNvPicPr>
            <a:picLocks noChangeAspect="1"/>
          </p:cNvPicPr>
          <p:nvPr/>
        </p:nvPicPr>
        <p:blipFill>
          <a:blip r:embed="rId2"/>
          <a:stretch>
            <a:fillRect/>
          </a:stretch>
        </p:blipFill>
        <p:spPr>
          <a:xfrm>
            <a:off x="7134507" y="2721211"/>
            <a:ext cx="4841375" cy="3009771"/>
          </a:xfrm>
          <a:prstGeom prst="rect">
            <a:avLst/>
          </a:prstGeom>
        </p:spPr>
      </p:pic>
      <p:pic>
        <p:nvPicPr>
          <p:cNvPr id="5" name="Picture 4">
            <a:extLst>
              <a:ext uri="{FF2B5EF4-FFF2-40B4-BE49-F238E27FC236}">
                <a16:creationId xmlns:a16="http://schemas.microsoft.com/office/drawing/2014/main" id="{57A11511-2CD7-D64D-B2C2-808AA5F0FF86}"/>
              </a:ext>
            </a:extLst>
          </p:cNvPr>
          <p:cNvPicPr>
            <a:picLocks noChangeAspect="1"/>
          </p:cNvPicPr>
          <p:nvPr/>
        </p:nvPicPr>
        <p:blipFill>
          <a:blip r:embed="rId3"/>
          <a:stretch>
            <a:fillRect/>
          </a:stretch>
        </p:blipFill>
        <p:spPr>
          <a:xfrm>
            <a:off x="332233" y="0"/>
            <a:ext cx="6576567" cy="6745591"/>
          </a:xfrm>
          <a:prstGeom prst="rect">
            <a:avLst/>
          </a:prstGeom>
        </p:spPr>
      </p:pic>
      <p:pic>
        <p:nvPicPr>
          <p:cNvPr id="6" name="Picture 5">
            <a:extLst>
              <a:ext uri="{FF2B5EF4-FFF2-40B4-BE49-F238E27FC236}">
                <a16:creationId xmlns:a16="http://schemas.microsoft.com/office/drawing/2014/main" id="{4BA96C8F-9DA1-1F44-AF1C-A7E338430989}"/>
              </a:ext>
            </a:extLst>
          </p:cNvPr>
          <p:cNvPicPr>
            <a:picLocks noChangeAspect="1"/>
          </p:cNvPicPr>
          <p:nvPr/>
        </p:nvPicPr>
        <p:blipFill>
          <a:blip r:embed="rId4"/>
          <a:stretch>
            <a:fillRect/>
          </a:stretch>
        </p:blipFill>
        <p:spPr>
          <a:xfrm>
            <a:off x="9017907" y="61686"/>
            <a:ext cx="3009900" cy="787400"/>
          </a:xfrm>
          <a:prstGeom prst="rect">
            <a:avLst/>
          </a:prstGeom>
        </p:spPr>
      </p:pic>
    </p:spTree>
    <p:extLst>
      <p:ext uri="{BB962C8B-B14F-4D97-AF65-F5344CB8AC3E}">
        <p14:creationId xmlns:p14="http://schemas.microsoft.com/office/powerpoint/2010/main" val="1393513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926" y="582403"/>
            <a:ext cx="7466983" cy="5693194"/>
          </a:xfrm>
          <a:prstGeom prst="rect">
            <a:avLst/>
          </a:prstGeom>
        </p:spPr>
      </p:pic>
      <p:sp>
        <p:nvSpPr>
          <p:cNvPr id="4" name="Rectangle 3">
            <a:extLst>
              <a:ext uri="{FF2B5EF4-FFF2-40B4-BE49-F238E27FC236}">
                <a16:creationId xmlns:a16="http://schemas.microsoft.com/office/drawing/2014/main" id="{468B6BFC-C7A6-D54A-993D-4380B255800D}"/>
              </a:ext>
            </a:extLst>
          </p:cNvPr>
          <p:cNvSpPr/>
          <p:nvPr/>
        </p:nvSpPr>
        <p:spPr>
          <a:xfrm>
            <a:off x="1233715" y="6195786"/>
            <a:ext cx="2385786" cy="589643"/>
          </a:xfrm>
          <a:prstGeom prst="rect">
            <a:avLst/>
          </a:prstGeom>
          <a:solidFill>
            <a:schemeClr val="bg1"/>
          </a:solidFill>
          <a:ln>
            <a:solidFill>
              <a:schemeClr val="bg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8100" tIns="38100" rIns="38100" bIns="381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C678DCA-4A00-7A48-8536-7279DF88D584}"/>
              </a:ext>
            </a:extLst>
          </p:cNvPr>
          <p:cNvSpPr txBox="1">
            <a:spLocks noChangeArrowheads="1"/>
          </p:cNvSpPr>
          <p:nvPr/>
        </p:nvSpPr>
        <p:spPr bwMode="auto">
          <a:xfrm>
            <a:off x="309490" y="2535436"/>
            <a:ext cx="3181174" cy="2031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1435" tIns="45718" rIns="91435" bIns="45718">
            <a:spAutoFit/>
          </a:bodyPr>
          <a:lstStyle>
            <a:defPPr>
              <a:defRPr lang="en-US"/>
            </a:defPPr>
            <a:lvl1pPr marL="84138" indent="-84138" eaLnBrk="1" hangingPunct="1">
              <a:buFont typeface="Arial" charset="0"/>
              <a:buChar char="•"/>
              <a:defRPr sz="1400">
                <a:solidFill>
                  <a:srgbClr val="0000FF"/>
                </a:solidFill>
                <a:ea typeface="ＭＳ Ｐゴシック" charset="0"/>
              </a:defRPr>
            </a:lvl1pPr>
            <a:lvl2pPr marL="742950" indent="-285750" eaLnBrk="0" hangingPunct="0">
              <a:defRPr sz="2400">
                <a:ea typeface="ＭＳ Ｐゴシック" charset="0"/>
              </a:defRPr>
            </a:lvl2pPr>
            <a:lvl3pPr marL="1143000" indent="-228600" eaLnBrk="0" hangingPunct="0">
              <a:defRPr sz="2400">
                <a:ea typeface="ＭＳ Ｐゴシック" charset="0"/>
              </a:defRPr>
            </a:lvl3pPr>
            <a:lvl4pPr marL="1600200" indent="-228600" eaLnBrk="0" hangingPunct="0">
              <a:defRPr sz="2400">
                <a:ea typeface="ＭＳ Ｐゴシック" charset="0"/>
              </a:defRPr>
            </a:lvl4pPr>
            <a:lvl5pPr marL="2057400" indent="-228600" eaLnBrk="0" hangingPunct="0">
              <a:defRPr sz="2400">
                <a:ea typeface="ＭＳ Ｐゴシック" charset="0"/>
              </a:defRPr>
            </a:lvl5pPr>
            <a:lvl6pPr marL="2514600" indent="-228600" eaLnBrk="0" fontAlgn="base" hangingPunct="0">
              <a:spcBef>
                <a:spcPct val="0"/>
              </a:spcBef>
              <a:spcAft>
                <a:spcPct val="0"/>
              </a:spcAft>
              <a:defRPr sz="2400">
                <a:ea typeface="ＭＳ Ｐゴシック" charset="0"/>
              </a:defRPr>
            </a:lvl6pPr>
            <a:lvl7pPr marL="2971800" indent="-228600" eaLnBrk="0" fontAlgn="base" hangingPunct="0">
              <a:spcBef>
                <a:spcPct val="0"/>
              </a:spcBef>
              <a:spcAft>
                <a:spcPct val="0"/>
              </a:spcAft>
              <a:defRPr sz="2400">
                <a:ea typeface="ＭＳ Ｐゴシック" charset="0"/>
              </a:defRPr>
            </a:lvl7pPr>
            <a:lvl8pPr marL="3429000" indent="-228600" eaLnBrk="0" fontAlgn="base" hangingPunct="0">
              <a:spcBef>
                <a:spcPct val="0"/>
              </a:spcBef>
              <a:spcAft>
                <a:spcPct val="0"/>
              </a:spcAft>
              <a:defRPr sz="2400">
                <a:ea typeface="ＭＳ Ｐゴシック" charset="0"/>
              </a:defRPr>
            </a:lvl8pPr>
            <a:lvl9pPr marL="3886200" indent="-228600" eaLnBrk="0" fontAlgn="base" hangingPunct="0">
              <a:spcBef>
                <a:spcPct val="0"/>
              </a:spcBef>
              <a:spcAft>
                <a:spcPct val="0"/>
              </a:spcAft>
              <a:defRPr sz="2400">
                <a:ea typeface="ＭＳ Ｐゴシック" charset="0"/>
              </a:defRPr>
            </a:lvl9pPr>
          </a:lstStyle>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Replace two chicane magnets</a:t>
            </a: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Upgrade injection kicker power supplies</a:t>
            </a: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Replace injection dump septum magnet</a:t>
            </a: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Move chicane magnet #1 upstream ~30 cm</a:t>
            </a: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Add quad magnet to </a:t>
            </a:r>
            <a:r>
              <a:rPr kumimoji="0" lang="en-US" sz="1400" b="0" i="0" u="none" strike="noStrike" kern="1200" cap="none" spc="0" normalizeH="0" baseline="0" noProof="0" dirty="0" err="1">
                <a:ln>
                  <a:noFill/>
                </a:ln>
                <a:solidFill>
                  <a:prstClr val="black"/>
                </a:solidFill>
                <a:effectLst/>
                <a:uLnTx/>
                <a:uFillTx/>
                <a:latin typeface="Calibri" panose="020F0502020204030204"/>
                <a:ea typeface="ＭＳ Ｐゴシック" charset="0"/>
                <a:cs typeface="+mn-cs"/>
              </a:rPr>
              <a:t>IDmp</a:t>
            </a: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beamline</a:t>
            </a: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Add diag. to </a:t>
            </a:r>
            <a:r>
              <a:rPr kumimoji="0" lang="en-US" sz="1400" b="0" i="0" u="none" strike="noStrike" kern="1200" cap="none" spc="0" normalizeH="0" baseline="0" noProof="0" dirty="0" err="1">
                <a:ln>
                  <a:noFill/>
                </a:ln>
                <a:solidFill>
                  <a:prstClr val="black"/>
                </a:solidFill>
                <a:effectLst/>
                <a:uLnTx/>
                <a:uFillTx/>
                <a:latin typeface="Calibri" panose="020F0502020204030204"/>
                <a:ea typeface="ＭＳ Ｐゴシック" charset="0"/>
                <a:cs typeface="+mn-cs"/>
              </a:rPr>
              <a:t>IDmp</a:t>
            </a: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beamline</a:t>
            </a: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lang="en-US" dirty="0">
                <a:solidFill>
                  <a:prstClr val="black"/>
                </a:solidFill>
                <a:latin typeface="Calibri" panose="020F0502020204030204"/>
              </a:rPr>
              <a:t>2D Pyrometer for foil temperature measurements*</a:t>
            </a:r>
            <a:endPar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6" name="TextBox 7">
            <a:extLst>
              <a:ext uri="{FF2B5EF4-FFF2-40B4-BE49-F238E27FC236}">
                <a16:creationId xmlns:a16="http://schemas.microsoft.com/office/drawing/2014/main" id="{E24F27A0-98C6-3246-B3BE-DD7D37717127}"/>
              </a:ext>
            </a:extLst>
          </p:cNvPr>
          <p:cNvSpPr txBox="1">
            <a:spLocks noChangeArrowheads="1"/>
          </p:cNvSpPr>
          <p:nvPr/>
        </p:nvSpPr>
        <p:spPr bwMode="auto">
          <a:xfrm>
            <a:off x="7633232" y="896638"/>
            <a:ext cx="4060481" cy="5232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35" tIns="45718" rIns="91435" bIns="45718">
            <a:spAutoFit/>
          </a:bodyPr>
          <a:lstStyle>
            <a:defPPr>
              <a:defRPr lang="en-US"/>
            </a:defPPr>
            <a:lvl1pPr marL="84138" indent="-84138" eaLnBrk="1" hangingPunct="1">
              <a:buFont typeface="Arial" charset="0"/>
              <a:buChar char="•"/>
              <a:defRPr sz="1400">
                <a:solidFill>
                  <a:srgbClr val="0000FF"/>
                </a:solidFill>
                <a:ea typeface="ＭＳ Ｐゴシック" charset="0"/>
              </a:defRPr>
            </a:lvl1pPr>
            <a:lvl2pPr marL="742950" indent="-285750" eaLnBrk="0" hangingPunct="0">
              <a:defRPr sz="2400">
                <a:ea typeface="ＭＳ Ｐゴシック" charset="0"/>
              </a:defRPr>
            </a:lvl2pPr>
            <a:lvl3pPr marL="1143000" indent="-228600" eaLnBrk="0" hangingPunct="0">
              <a:defRPr sz="2400">
                <a:ea typeface="ＭＳ Ｐゴシック" charset="0"/>
              </a:defRPr>
            </a:lvl3pPr>
            <a:lvl4pPr marL="1600200" indent="-228600" eaLnBrk="0" hangingPunct="0">
              <a:defRPr sz="2400">
                <a:ea typeface="ＭＳ Ｐゴシック" charset="0"/>
              </a:defRPr>
            </a:lvl4pPr>
            <a:lvl5pPr marL="2057400" indent="-228600" eaLnBrk="0" hangingPunct="0">
              <a:defRPr sz="2400">
                <a:ea typeface="ＭＳ Ｐゴシック" charset="0"/>
              </a:defRPr>
            </a:lvl5pPr>
            <a:lvl6pPr marL="2514600" indent="-228600" eaLnBrk="0" fontAlgn="base" hangingPunct="0">
              <a:spcBef>
                <a:spcPct val="0"/>
              </a:spcBef>
              <a:spcAft>
                <a:spcPct val="0"/>
              </a:spcAft>
              <a:defRPr sz="2400">
                <a:ea typeface="ＭＳ Ｐゴシック" charset="0"/>
              </a:defRPr>
            </a:lvl6pPr>
            <a:lvl7pPr marL="2971800" indent="-228600" eaLnBrk="0" fontAlgn="base" hangingPunct="0">
              <a:spcBef>
                <a:spcPct val="0"/>
              </a:spcBef>
              <a:spcAft>
                <a:spcPct val="0"/>
              </a:spcAft>
              <a:defRPr sz="2400">
                <a:ea typeface="ＭＳ Ｐゴシック" charset="0"/>
              </a:defRPr>
            </a:lvl7pPr>
            <a:lvl8pPr marL="3429000" indent="-228600" eaLnBrk="0" fontAlgn="base" hangingPunct="0">
              <a:spcBef>
                <a:spcPct val="0"/>
              </a:spcBef>
              <a:spcAft>
                <a:spcPct val="0"/>
              </a:spcAft>
              <a:defRPr sz="2400">
                <a:ea typeface="ＭＳ Ｐゴシック" charset="0"/>
              </a:defRPr>
            </a:lvl8pPr>
            <a:lvl9pPr marL="3886200" indent="-228600" eaLnBrk="0" fontAlgn="base" hangingPunct="0">
              <a:spcBef>
                <a:spcPct val="0"/>
              </a:spcBef>
              <a:spcAft>
                <a:spcPct val="0"/>
              </a:spcAft>
              <a:defRPr sz="2400">
                <a:ea typeface="ＭＳ Ｐゴシック" charset="0"/>
              </a:defRPr>
            </a:lvl9pPr>
          </a:lstStyle>
          <a:p>
            <a:pPr marL="84138" marR="0" lvl="1"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Upgrade charging power supplies to 45kV</a:t>
            </a:r>
          </a:p>
          <a:p>
            <a:pPr marL="84138" marR="0" lvl="1"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Replace shims in extraction septum magnet</a:t>
            </a:r>
          </a:p>
        </p:txBody>
      </p:sp>
      <p:cxnSp>
        <p:nvCxnSpPr>
          <p:cNvPr id="7" name="Straight Arrow Connector 9">
            <a:extLst>
              <a:ext uri="{FF2B5EF4-FFF2-40B4-BE49-F238E27FC236}">
                <a16:creationId xmlns:a16="http://schemas.microsoft.com/office/drawing/2014/main" id="{97CD19E6-DCFF-7A4E-B167-3CDFBA12D7EF}"/>
              </a:ext>
            </a:extLst>
          </p:cNvPr>
          <p:cNvCxnSpPr>
            <a:cxnSpLocks noChangeShapeType="1"/>
            <a:stCxn id="6" idx="1"/>
          </p:cNvCxnSpPr>
          <p:nvPr/>
        </p:nvCxnSpPr>
        <p:spPr bwMode="auto">
          <a:xfrm flipH="1">
            <a:off x="6555180" y="1158246"/>
            <a:ext cx="1078052" cy="991334"/>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sp>
        <p:nvSpPr>
          <p:cNvPr id="8" name="TextBox 8">
            <a:extLst>
              <a:ext uri="{FF2B5EF4-FFF2-40B4-BE49-F238E27FC236}">
                <a16:creationId xmlns:a16="http://schemas.microsoft.com/office/drawing/2014/main" id="{551B341A-EC2F-C84C-BE5C-48CEF91E3868}"/>
              </a:ext>
            </a:extLst>
          </p:cNvPr>
          <p:cNvSpPr txBox="1">
            <a:spLocks noChangeArrowheads="1"/>
          </p:cNvSpPr>
          <p:nvPr/>
        </p:nvSpPr>
        <p:spPr bwMode="auto">
          <a:xfrm>
            <a:off x="3700676" y="5604970"/>
            <a:ext cx="3810000" cy="1169547"/>
          </a:xfrm>
          <a:prstGeom prst="rect">
            <a:avLst/>
          </a:prstGeom>
          <a:solidFill>
            <a:schemeClr val="bg1"/>
          </a:solidFill>
          <a:ln w="9525">
            <a:solidFill>
              <a:schemeClr val="tx1"/>
            </a:solidFill>
            <a:miter lim="800000"/>
            <a:headEnd/>
            <a:tailEnd/>
          </a:ln>
        </p:spPr>
        <p:txBody>
          <a:bodyPr lIns="91435" tIns="45718" rIns="91435" bIns="45718">
            <a:spAutoFit/>
          </a:bodyPr>
          <a:lstStyle>
            <a:defPPr>
              <a:defRPr lang="en-US"/>
            </a:defPPr>
            <a:lvl1pPr marL="342900" indent="-342900" eaLnBrk="0" hangingPunct="0">
              <a:defRPr sz="2400">
                <a:ea typeface="ＭＳ Ｐゴシック" charset="0"/>
                <a:cs typeface="ＭＳ Ｐゴシック" charset="0"/>
              </a:defRPr>
            </a:lvl1pPr>
            <a:lvl2pPr marL="179388" lvl="1" indent="-179388" eaLnBrk="1" hangingPunct="1">
              <a:buFont typeface="Arial" charset="0"/>
              <a:buChar char="•"/>
              <a:defRPr sz="1400">
                <a:solidFill>
                  <a:schemeClr val="bg2">
                    <a:lumMod val="85000"/>
                  </a:schemeClr>
                </a:solidFill>
                <a:ea typeface="ＭＳ Ｐゴシック" charset="0"/>
              </a:defRPr>
            </a:lvl2pPr>
            <a:lvl3pPr marL="1143000" indent="-228600" eaLnBrk="0" hangingPunct="0">
              <a:defRPr sz="2400">
                <a:ea typeface="ＭＳ Ｐゴシック" charset="0"/>
              </a:defRPr>
            </a:lvl3pPr>
            <a:lvl4pPr marL="1600200" indent="-228600" eaLnBrk="0" hangingPunct="0">
              <a:defRPr sz="2400">
                <a:ea typeface="ＭＳ Ｐゴシック" charset="0"/>
              </a:defRPr>
            </a:lvl4pPr>
            <a:lvl5pPr marL="2057400" indent="-228600" eaLnBrk="0" hangingPunct="0">
              <a:defRPr sz="2400">
                <a:ea typeface="ＭＳ Ｐゴシック" charset="0"/>
              </a:defRPr>
            </a:lvl5pPr>
            <a:lvl6pPr marL="2514600" indent="-228600" eaLnBrk="0" fontAlgn="base" hangingPunct="0">
              <a:spcBef>
                <a:spcPct val="0"/>
              </a:spcBef>
              <a:spcAft>
                <a:spcPct val="0"/>
              </a:spcAft>
              <a:defRPr sz="2400">
                <a:ea typeface="ＭＳ Ｐゴシック" charset="0"/>
              </a:defRPr>
            </a:lvl6pPr>
            <a:lvl7pPr marL="2971800" indent="-228600" eaLnBrk="0" fontAlgn="base" hangingPunct="0">
              <a:spcBef>
                <a:spcPct val="0"/>
              </a:spcBef>
              <a:spcAft>
                <a:spcPct val="0"/>
              </a:spcAft>
              <a:defRPr sz="2400">
                <a:ea typeface="ＭＳ Ｐゴシック" charset="0"/>
              </a:defRPr>
            </a:lvl7pPr>
            <a:lvl8pPr marL="3429000" indent="-228600" eaLnBrk="0" fontAlgn="base" hangingPunct="0">
              <a:spcBef>
                <a:spcPct val="0"/>
              </a:spcBef>
              <a:spcAft>
                <a:spcPct val="0"/>
              </a:spcAft>
              <a:defRPr sz="2400">
                <a:ea typeface="ＭＳ Ｐゴシック" charset="0"/>
              </a:defRPr>
            </a:lvl8pPr>
            <a:lvl9pPr marL="3886200" indent="-228600" eaLnBrk="0" fontAlgn="base" hangingPunct="0">
              <a:spcBef>
                <a:spcPct val="0"/>
              </a:spcBef>
              <a:spcAft>
                <a:spcPct val="0"/>
              </a:spcAft>
              <a:defRPr sz="2400">
                <a:ea typeface="ＭＳ Ｐゴシック" charset="0"/>
              </a:defRPr>
            </a:lvl9pPr>
          </a:lstStyle>
          <a:p>
            <a:pPr marL="179388" marR="0" lvl="1" indent="-17938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Upgrade water cooling system for the power supplies in the Ring service building</a:t>
            </a:r>
          </a:p>
          <a:p>
            <a:pPr marL="179388" marR="0" lvl="1" indent="-17938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Cooling fan kit for the main ring dipoles substation power transformers</a:t>
            </a:r>
          </a:p>
          <a:p>
            <a:pPr marL="179388" marR="0" lvl="1" indent="-179388" algn="l" defTabSz="914400" rtl="0" eaLnBrk="1" fontAlgn="auto" latinLnBrk="0" hangingPunct="1">
              <a:lnSpc>
                <a:spcPct val="100000"/>
              </a:lnSpc>
              <a:spcBef>
                <a:spcPts val="0"/>
              </a:spcBef>
              <a:spcAft>
                <a:spcPts val="0"/>
              </a:spcAft>
              <a:buClrTx/>
              <a:buSzTx/>
              <a:buFont typeface="Arial" charset="0"/>
              <a:buChar char="•"/>
              <a:tabLst/>
              <a:defRPr/>
            </a:pPr>
            <a:r>
              <a:rPr lang="en-US" dirty="0">
                <a:solidFill>
                  <a:prstClr val="black"/>
                </a:solidFill>
                <a:latin typeface="Calibri" panose="020F0502020204030204"/>
              </a:rPr>
              <a:t>Install air conditioning in PFN Room</a:t>
            </a:r>
            <a:endPar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9" name="TextBox 7">
            <a:extLst>
              <a:ext uri="{FF2B5EF4-FFF2-40B4-BE49-F238E27FC236}">
                <a16:creationId xmlns:a16="http://schemas.microsoft.com/office/drawing/2014/main" id="{7E7885FD-ED28-2549-8C4C-8095744D5B49}"/>
              </a:ext>
            </a:extLst>
          </p:cNvPr>
          <p:cNvSpPr txBox="1">
            <a:spLocks noChangeArrowheads="1"/>
          </p:cNvSpPr>
          <p:nvPr/>
        </p:nvSpPr>
        <p:spPr bwMode="auto">
          <a:xfrm>
            <a:off x="9565398" y="3075682"/>
            <a:ext cx="2293412" cy="954103"/>
          </a:xfrm>
          <a:prstGeom prst="rect">
            <a:avLst/>
          </a:prstGeom>
          <a:solidFill>
            <a:schemeClr val="bg1"/>
          </a:solidFill>
          <a:ln w="9525">
            <a:solidFill>
              <a:schemeClr val="tx1"/>
            </a:solidFill>
            <a:miter lim="800000"/>
            <a:headEnd/>
            <a:tailEnd/>
          </a:ln>
        </p:spPr>
        <p:txBody>
          <a:bodyPr wrap="square" lIns="91435" tIns="45718" rIns="91435" bIns="45718">
            <a:spAutoFit/>
          </a:bodyPr>
          <a:lstStyle>
            <a:defPPr>
              <a:defRPr lang="en-US"/>
            </a:defPPr>
            <a:lvl1pPr marL="342900" indent="-342900" eaLnBrk="0" hangingPunct="0">
              <a:defRPr sz="2400">
                <a:ea typeface="ＭＳ Ｐゴシック" charset="0"/>
                <a:cs typeface="ＭＳ Ｐゴシック" charset="0"/>
              </a:defRPr>
            </a:lvl1pPr>
            <a:lvl2pPr marL="179388" lvl="1" indent="-179388" eaLnBrk="1" hangingPunct="1">
              <a:buFont typeface="Arial" charset="0"/>
              <a:buChar char="•"/>
              <a:defRPr sz="1400">
                <a:solidFill>
                  <a:schemeClr val="bg2">
                    <a:lumMod val="85000"/>
                  </a:schemeClr>
                </a:solidFill>
                <a:ea typeface="ＭＳ Ｐゴシック" charset="0"/>
              </a:defRPr>
            </a:lvl2pPr>
            <a:lvl3pPr marL="1143000" indent="-228600" eaLnBrk="0" hangingPunct="0">
              <a:defRPr sz="2400">
                <a:ea typeface="ＭＳ Ｐゴシック" charset="0"/>
              </a:defRPr>
            </a:lvl3pPr>
            <a:lvl4pPr marL="1600200" indent="-228600" eaLnBrk="0" hangingPunct="0">
              <a:defRPr sz="2400">
                <a:ea typeface="ＭＳ Ｐゴシック" charset="0"/>
              </a:defRPr>
            </a:lvl4pPr>
            <a:lvl5pPr marL="2057400" indent="-228600" eaLnBrk="0" hangingPunct="0">
              <a:defRPr sz="2400">
                <a:ea typeface="ＭＳ Ｐゴシック" charset="0"/>
              </a:defRPr>
            </a:lvl5pPr>
            <a:lvl6pPr marL="2514600" indent="-228600" eaLnBrk="0" fontAlgn="base" hangingPunct="0">
              <a:spcBef>
                <a:spcPct val="0"/>
              </a:spcBef>
              <a:spcAft>
                <a:spcPct val="0"/>
              </a:spcAft>
              <a:defRPr sz="2400">
                <a:ea typeface="ＭＳ Ｐゴシック" charset="0"/>
              </a:defRPr>
            </a:lvl6pPr>
            <a:lvl7pPr marL="2971800" indent="-228600" eaLnBrk="0" fontAlgn="base" hangingPunct="0">
              <a:spcBef>
                <a:spcPct val="0"/>
              </a:spcBef>
              <a:spcAft>
                <a:spcPct val="0"/>
              </a:spcAft>
              <a:defRPr sz="2400">
                <a:ea typeface="ＭＳ Ｐゴシック" charset="0"/>
              </a:defRPr>
            </a:lvl7pPr>
            <a:lvl8pPr marL="3429000" indent="-228600" eaLnBrk="0" fontAlgn="base" hangingPunct="0">
              <a:spcBef>
                <a:spcPct val="0"/>
              </a:spcBef>
              <a:spcAft>
                <a:spcPct val="0"/>
              </a:spcAft>
              <a:defRPr sz="2400">
                <a:ea typeface="ＭＳ Ｐゴシック" charset="0"/>
              </a:defRPr>
            </a:lvl8pPr>
            <a:lvl9pPr marL="3886200" indent="-228600" eaLnBrk="0" fontAlgn="base" hangingPunct="0">
              <a:spcBef>
                <a:spcPct val="0"/>
              </a:spcBef>
              <a:spcAft>
                <a:spcPct val="0"/>
              </a:spcAft>
              <a:defRPr sz="2400">
                <a:ea typeface="ＭＳ Ｐゴシック" charset="0"/>
              </a:defRPr>
            </a:lvl9pPr>
          </a:lstStyle>
          <a:p>
            <a:pPr marL="179388" marR="0" lvl="1" indent="-17938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Neutronics and shielding calculations for RTBT to RTST  tunnel stub</a:t>
            </a:r>
          </a:p>
          <a:p>
            <a:pPr marL="179388" marR="0" lvl="1" indent="-17938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PPS for stub</a:t>
            </a:r>
          </a:p>
        </p:txBody>
      </p:sp>
      <p:cxnSp>
        <p:nvCxnSpPr>
          <p:cNvPr id="10" name="Straight Arrow Connector 9">
            <a:extLst>
              <a:ext uri="{FF2B5EF4-FFF2-40B4-BE49-F238E27FC236}">
                <a16:creationId xmlns:a16="http://schemas.microsoft.com/office/drawing/2014/main" id="{3B24263C-29FF-1A45-8EB7-75295478FA37}"/>
              </a:ext>
            </a:extLst>
          </p:cNvPr>
          <p:cNvCxnSpPr>
            <a:cxnSpLocks noChangeShapeType="1"/>
            <a:stCxn id="9" idx="1"/>
          </p:cNvCxnSpPr>
          <p:nvPr/>
        </p:nvCxnSpPr>
        <p:spPr bwMode="auto">
          <a:xfrm flipH="1">
            <a:off x="7374578" y="3552734"/>
            <a:ext cx="2190820" cy="371955"/>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cxnSp>
        <p:nvCxnSpPr>
          <p:cNvPr id="11" name="Straight Arrow Connector 9">
            <a:extLst>
              <a:ext uri="{FF2B5EF4-FFF2-40B4-BE49-F238E27FC236}">
                <a16:creationId xmlns:a16="http://schemas.microsoft.com/office/drawing/2014/main" id="{62CD9A6E-75B6-CB45-8269-44E25BC51EFD}"/>
              </a:ext>
            </a:extLst>
          </p:cNvPr>
          <p:cNvCxnSpPr>
            <a:cxnSpLocks noChangeShapeType="1"/>
            <a:stCxn id="8" idx="0"/>
          </p:cNvCxnSpPr>
          <p:nvPr/>
        </p:nvCxnSpPr>
        <p:spPr bwMode="auto">
          <a:xfrm flipH="1" flipV="1">
            <a:off x="5575732" y="2477462"/>
            <a:ext cx="29944" cy="3127508"/>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sp>
        <p:nvSpPr>
          <p:cNvPr id="14" name="TextBox 4">
            <a:extLst>
              <a:ext uri="{FF2B5EF4-FFF2-40B4-BE49-F238E27FC236}">
                <a16:creationId xmlns:a16="http://schemas.microsoft.com/office/drawing/2014/main" id="{17E30C1F-7020-8C40-8A11-0525B84A2751}"/>
              </a:ext>
            </a:extLst>
          </p:cNvPr>
          <p:cNvSpPr txBox="1">
            <a:spLocks noChangeArrowheads="1"/>
          </p:cNvSpPr>
          <p:nvPr/>
        </p:nvSpPr>
        <p:spPr bwMode="auto">
          <a:xfrm>
            <a:off x="333189" y="828531"/>
            <a:ext cx="3157474" cy="5232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1435" tIns="45718" rIns="91435" bIns="45718">
            <a:spAutoFit/>
          </a:bodyPr>
          <a:lstStyle>
            <a:lvl1pPr marL="84138" indent="-841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Re-evaluate injection dump power limit</a:t>
            </a: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Install imaging system</a:t>
            </a:r>
          </a:p>
        </p:txBody>
      </p:sp>
      <p:sp>
        <p:nvSpPr>
          <p:cNvPr id="16" name="TextBox 7">
            <a:extLst>
              <a:ext uri="{FF2B5EF4-FFF2-40B4-BE49-F238E27FC236}">
                <a16:creationId xmlns:a16="http://schemas.microsoft.com/office/drawing/2014/main" id="{AFCFC105-054C-2440-8864-9B37FA40AEF5}"/>
              </a:ext>
            </a:extLst>
          </p:cNvPr>
          <p:cNvSpPr txBox="1">
            <a:spLocks noChangeArrowheads="1"/>
          </p:cNvSpPr>
          <p:nvPr/>
        </p:nvSpPr>
        <p:spPr bwMode="auto">
          <a:xfrm>
            <a:off x="9565397" y="4550580"/>
            <a:ext cx="2293411" cy="523216"/>
          </a:xfrm>
          <a:prstGeom prst="rect">
            <a:avLst/>
          </a:prstGeom>
          <a:solidFill>
            <a:schemeClr val="bg1"/>
          </a:solidFill>
          <a:ln w="9525">
            <a:solidFill>
              <a:schemeClr val="tx1"/>
            </a:solidFill>
            <a:miter lim="800000"/>
            <a:headEnd/>
            <a:tailEnd/>
          </a:ln>
        </p:spPr>
        <p:txBody>
          <a:bodyPr wrap="square" lIns="91435" tIns="45718" rIns="91435" bIns="45718">
            <a:spAutoFit/>
          </a:bodyPr>
          <a:lstStyle>
            <a:defPPr>
              <a:defRPr lang="en-US"/>
            </a:defPPr>
            <a:lvl1pPr marL="342900" indent="-342900" eaLnBrk="0" hangingPunct="0">
              <a:defRPr sz="2400">
                <a:ea typeface="ＭＳ Ｐゴシック" charset="0"/>
                <a:cs typeface="ＭＳ Ｐゴシック" charset="0"/>
              </a:defRPr>
            </a:lvl1pPr>
            <a:lvl2pPr marL="179388" lvl="1" indent="-179388" eaLnBrk="1" hangingPunct="1">
              <a:buFont typeface="Arial" charset="0"/>
              <a:buChar char="•"/>
              <a:defRPr sz="1400">
                <a:solidFill>
                  <a:schemeClr val="bg2">
                    <a:lumMod val="85000"/>
                  </a:schemeClr>
                </a:solidFill>
                <a:ea typeface="ＭＳ Ｐゴシック" charset="0"/>
              </a:defRPr>
            </a:lvl2pPr>
            <a:lvl3pPr marL="1143000" indent="-228600" eaLnBrk="0" hangingPunct="0">
              <a:defRPr sz="2400">
                <a:ea typeface="ＭＳ Ｐゴシック" charset="0"/>
              </a:defRPr>
            </a:lvl3pPr>
            <a:lvl4pPr marL="1600200" indent="-228600" eaLnBrk="0" hangingPunct="0">
              <a:defRPr sz="2400">
                <a:ea typeface="ＭＳ Ｐゴシック" charset="0"/>
              </a:defRPr>
            </a:lvl4pPr>
            <a:lvl5pPr marL="2057400" indent="-228600" eaLnBrk="0" hangingPunct="0">
              <a:defRPr sz="2400">
                <a:ea typeface="ＭＳ Ｐゴシック" charset="0"/>
              </a:defRPr>
            </a:lvl5pPr>
            <a:lvl6pPr marL="2514600" indent="-228600" eaLnBrk="0" fontAlgn="base" hangingPunct="0">
              <a:spcBef>
                <a:spcPct val="0"/>
              </a:spcBef>
              <a:spcAft>
                <a:spcPct val="0"/>
              </a:spcAft>
              <a:defRPr sz="2400">
                <a:ea typeface="ＭＳ Ｐゴシック" charset="0"/>
              </a:defRPr>
            </a:lvl6pPr>
            <a:lvl7pPr marL="2971800" indent="-228600" eaLnBrk="0" fontAlgn="base" hangingPunct="0">
              <a:spcBef>
                <a:spcPct val="0"/>
              </a:spcBef>
              <a:spcAft>
                <a:spcPct val="0"/>
              </a:spcAft>
              <a:defRPr sz="2400">
                <a:ea typeface="ＭＳ Ｐゴシック" charset="0"/>
              </a:defRPr>
            </a:lvl7pPr>
            <a:lvl8pPr marL="3429000" indent="-228600" eaLnBrk="0" fontAlgn="base" hangingPunct="0">
              <a:spcBef>
                <a:spcPct val="0"/>
              </a:spcBef>
              <a:spcAft>
                <a:spcPct val="0"/>
              </a:spcAft>
              <a:defRPr sz="2400">
                <a:ea typeface="ＭＳ Ｐゴシック" charset="0"/>
              </a:defRPr>
            </a:lvl8pPr>
            <a:lvl9pPr marL="3886200" indent="-228600" eaLnBrk="0" fontAlgn="base" hangingPunct="0">
              <a:spcBef>
                <a:spcPct val="0"/>
              </a:spcBef>
              <a:spcAft>
                <a:spcPct val="0"/>
              </a:spcAft>
              <a:defRPr sz="2400">
                <a:ea typeface="ＭＳ Ｐゴシック" charset="0"/>
              </a:defRPr>
            </a:lvl9pPr>
          </a:lstStyle>
          <a:p>
            <a:pPr marL="179388" marR="0" lvl="1" indent="-17938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Power limit system </a:t>
            </a:r>
            <a:r>
              <a:rPr lang="en-US" dirty="0">
                <a:solidFill>
                  <a:prstClr val="black"/>
                </a:solidFill>
                <a:latin typeface="Calibri" panose="020F0502020204030204"/>
              </a:rPr>
              <a:t>for </a:t>
            </a:r>
            <a:br>
              <a:rPr lang="en-US" dirty="0">
                <a:solidFill>
                  <a:prstClr val="black"/>
                </a:solidFill>
                <a:latin typeface="Calibri" panose="020F0502020204030204"/>
              </a:rPr>
            </a:b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2 MW operation of FTS</a:t>
            </a:r>
          </a:p>
        </p:txBody>
      </p:sp>
      <p:cxnSp>
        <p:nvCxnSpPr>
          <p:cNvPr id="17" name="Straight Arrow Connector 9">
            <a:extLst>
              <a:ext uri="{FF2B5EF4-FFF2-40B4-BE49-F238E27FC236}">
                <a16:creationId xmlns:a16="http://schemas.microsoft.com/office/drawing/2014/main" id="{6C5B7E75-EACA-C94F-8F2B-1B318A1A1CDE}"/>
              </a:ext>
            </a:extLst>
          </p:cNvPr>
          <p:cNvCxnSpPr>
            <a:cxnSpLocks noChangeShapeType="1"/>
          </p:cNvCxnSpPr>
          <p:nvPr/>
        </p:nvCxnSpPr>
        <p:spPr bwMode="auto">
          <a:xfrm flipH="1">
            <a:off x="7633233" y="4642558"/>
            <a:ext cx="1932165" cy="1"/>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sp>
        <p:nvSpPr>
          <p:cNvPr id="19" name="Freeform 18">
            <a:extLst>
              <a:ext uri="{FF2B5EF4-FFF2-40B4-BE49-F238E27FC236}">
                <a16:creationId xmlns:a16="http://schemas.microsoft.com/office/drawing/2014/main" id="{879FDE2D-46DE-9441-AEE9-7BD56BC89AAA}"/>
              </a:ext>
            </a:extLst>
          </p:cNvPr>
          <p:cNvSpPr/>
          <p:nvPr/>
        </p:nvSpPr>
        <p:spPr>
          <a:xfrm>
            <a:off x="3645408" y="2779776"/>
            <a:ext cx="207271" cy="1463040"/>
          </a:xfrm>
          <a:custGeom>
            <a:avLst/>
            <a:gdLst>
              <a:gd name="connsiteX0" fmla="*/ 0 w 207271"/>
              <a:gd name="connsiteY0" fmla="*/ 1463040 h 1463040"/>
              <a:gd name="connsiteX1" fmla="*/ 48768 w 207271"/>
              <a:gd name="connsiteY1" fmla="*/ 1328928 h 1463040"/>
              <a:gd name="connsiteX2" fmla="*/ 60960 w 207271"/>
              <a:gd name="connsiteY2" fmla="*/ 1255776 h 1463040"/>
              <a:gd name="connsiteX3" fmla="*/ 73152 w 207271"/>
              <a:gd name="connsiteY3" fmla="*/ 1219200 h 1463040"/>
              <a:gd name="connsiteX4" fmla="*/ 85344 w 207271"/>
              <a:gd name="connsiteY4" fmla="*/ 1158240 h 1463040"/>
              <a:gd name="connsiteX5" fmla="*/ 121920 w 207271"/>
              <a:gd name="connsiteY5" fmla="*/ 1024128 h 1463040"/>
              <a:gd name="connsiteX6" fmla="*/ 134112 w 207271"/>
              <a:gd name="connsiteY6" fmla="*/ 938784 h 1463040"/>
              <a:gd name="connsiteX7" fmla="*/ 158496 w 207271"/>
              <a:gd name="connsiteY7" fmla="*/ 780288 h 1463040"/>
              <a:gd name="connsiteX8" fmla="*/ 170688 w 207271"/>
              <a:gd name="connsiteY8" fmla="*/ 597408 h 1463040"/>
              <a:gd name="connsiteX9" fmla="*/ 182880 w 207271"/>
              <a:gd name="connsiteY9" fmla="*/ 487680 h 1463040"/>
              <a:gd name="connsiteX10" fmla="*/ 195072 w 207271"/>
              <a:gd name="connsiteY10" fmla="*/ 316992 h 1463040"/>
              <a:gd name="connsiteX11" fmla="*/ 207264 w 207271"/>
              <a:gd name="connsiteY11"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271" h="1463040">
                <a:moveTo>
                  <a:pt x="0" y="1463040"/>
                </a:moveTo>
                <a:cubicBezTo>
                  <a:pt x="11083" y="1435333"/>
                  <a:pt x="44296" y="1355761"/>
                  <a:pt x="48768" y="1328928"/>
                </a:cubicBezTo>
                <a:cubicBezTo>
                  <a:pt x="52832" y="1304544"/>
                  <a:pt x="55597" y="1279908"/>
                  <a:pt x="60960" y="1255776"/>
                </a:cubicBezTo>
                <a:cubicBezTo>
                  <a:pt x="63748" y="1243231"/>
                  <a:pt x="70035" y="1231668"/>
                  <a:pt x="73152" y="1219200"/>
                </a:cubicBezTo>
                <a:cubicBezTo>
                  <a:pt x="78178" y="1199096"/>
                  <a:pt x="80684" y="1178432"/>
                  <a:pt x="85344" y="1158240"/>
                </a:cubicBezTo>
                <a:cubicBezTo>
                  <a:pt x="105970" y="1068862"/>
                  <a:pt x="101767" y="1084587"/>
                  <a:pt x="121920" y="1024128"/>
                </a:cubicBezTo>
                <a:cubicBezTo>
                  <a:pt x="125984" y="995680"/>
                  <a:pt x="129742" y="967187"/>
                  <a:pt x="134112" y="938784"/>
                </a:cubicBezTo>
                <a:cubicBezTo>
                  <a:pt x="167945" y="718872"/>
                  <a:pt x="123143" y="1027758"/>
                  <a:pt x="158496" y="780288"/>
                </a:cubicBezTo>
                <a:cubicBezTo>
                  <a:pt x="162560" y="719328"/>
                  <a:pt x="165614" y="658292"/>
                  <a:pt x="170688" y="597408"/>
                </a:cubicBezTo>
                <a:cubicBezTo>
                  <a:pt x="173744" y="560734"/>
                  <a:pt x="179692" y="524343"/>
                  <a:pt x="182880" y="487680"/>
                </a:cubicBezTo>
                <a:cubicBezTo>
                  <a:pt x="187821" y="430853"/>
                  <a:pt x="191908" y="373945"/>
                  <a:pt x="195072" y="316992"/>
                </a:cubicBezTo>
                <a:cubicBezTo>
                  <a:pt x="208002" y="84249"/>
                  <a:pt x="207264" y="128874"/>
                  <a:pt x="207264" y="0"/>
                </a:cubicBezTo>
              </a:path>
            </a:pathLst>
          </a:custGeom>
          <a:solidFill>
            <a:schemeClr val="bg1"/>
          </a:solidFill>
          <a:ln w="200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CFBD53F8-E261-5F46-AC94-A094E38C40BA}"/>
              </a:ext>
            </a:extLst>
          </p:cNvPr>
          <p:cNvSpPr/>
          <p:nvPr/>
        </p:nvSpPr>
        <p:spPr>
          <a:xfrm>
            <a:off x="3626069" y="851253"/>
            <a:ext cx="1072055" cy="409988"/>
          </a:xfrm>
          <a:custGeom>
            <a:avLst/>
            <a:gdLst>
              <a:gd name="connsiteX0" fmla="*/ 0 w 1072055"/>
              <a:gd name="connsiteY0" fmla="*/ 409988 h 409988"/>
              <a:gd name="connsiteX1" fmla="*/ 551793 w 1072055"/>
              <a:gd name="connsiteY1" fmla="*/ 141975 h 409988"/>
              <a:gd name="connsiteX2" fmla="*/ 599090 w 1072055"/>
              <a:gd name="connsiteY2" fmla="*/ 126209 h 409988"/>
              <a:gd name="connsiteX3" fmla="*/ 677917 w 1072055"/>
              <a:gd name="connsiteY3" fmla="*/ 94678 h 409988"/>
              <a:gd name="connsiteX4" fmla="*/ 882869 w 1072055"/>
              <a:gd name="connsiteY4" fmla="*/ 47381 h 409988"/>
              <a:gd name="connsiteX5" fmla="*/ 945931 w 1072055"/>
              <a:gd name="connsiteY5" fmla="*/ 31616 h 409988"/>
              <a:gd name="connsiteX6" fmla="*/ 1072055 w 1072055"/>
              <a:gd name="connsiteY6" fmla="*/ 85 h 40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055" h="409988">
                <a:moveTo>
                  <a:pt x="0" y="409988"/>
                </a:moveTo>
                <a:lnTo>
                  <a:pt x="551793" y="141975"/>
                </a:lnTo>
                <a:cubicBezTo>
                  <a:pt x="566812" y="134861"/>
                  <a:pt x="583530" y="132044"/>
                  <a:pt x="599090" y="126209"/>
                </a:cubicBezTo>
                <a:cubicBezTo>
                  <a:pt x="625588" y="116272"/>
                  <a:pt x="650869" y="103001"/>
                  <a:pt x="677917" y="94678"/>
                </a:cubicBezTo>
                <a:cubicBezTo>
                  <a:pt x="778355" y="63774"/>
                  <a:pt x="793505" y="67240"/>
                  <a:pt x="882869" y="47381"/>
                </a:cubicBezTo>
                <a:cubicBezTo>
                  <a:pt x="904021" y="42681"/>
                  <a:pt x="925177" y="37842"/>
                  <a:pt x="945931" y="31616"/>
                </a:cubicBezTo>
                <a:cubicBezTo>
                  <a:pt x="1062114" y="-3239"/>
                  <a:pt x="1003613" y="85"/>
                  <a:pt x="1072055" y="85"/>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89CD84C-91F0-5547-99F7-818F683C3BA7}"/>
              </a:ext>
            </a:extLst>
          </p:cNvPr>
          <p:cNvSpPr txBox="1"/>
          <p:nvPr/>
        </p:nvSpPr>
        <p:spPr>
          <a:xfrm>
            <a:off x="5170341" y="1768239"/>
            <a:ext cx="872650" cy="738664"/>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Ring</a:t>
            </a:r>
          </a:p>
          <a:p>
            <a:pPr algn="ctr"/>
            <a:r>
              <a:rPr lang="en-US" sz="1400" dirty="0">
                <a:latin typeface="Calibri" panose="020F0502020204030204" pitchFamily="34" charset="0"/>
                <a:cs typeface="Calibri" panose="020F0502020204030204" pitchFamily="34" charset="0"/>
              </a:rPr>
              <a:t>Service Building</a:t>
            </a:r>
          </a:p>
        </p:txBody>
      </p:sp>
      <p:sp>
        <p:nvSpPr>
          <p:cNvPr id="23" name="Rectangle: Rounded Corners 15">
            <a:extLst>
              <a:ext uri="{FF2B5EF4-FFF2-40B4-BE49-F238E27FC236}">
                <a16:creationId xmlns:a16="http://schemas.microsoft.com/office/drawing/2014/main" id="{11719328-A447-294C-95B8-E771B0F6D552}"/>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24" name="Title 1">
            <a:extLst>
              <a:ext uri="{FF2B5EF4-FFF2-40B4-BE49-F238E27FC236}">
                <a16:creationId xmlns:a16="http://schemas.microsoft.com/office/drawing/2014/main" id="{46952E08-2557-7B41-94A7-D7C2A5B06199}"/>
              </a:ext>
            </a:extLst>
          </p:cNvPr>
          <p:cNvSpPr>
            <a:spLocks noGrp="1"/>
          </p:cNvSpPr>
          <p:nvPr>
            <p:ph type="title"/>
          </p:nvPr>
        </p:nvSpPr>
        <p:spPr>
          <a:xfrm>
            <a:off x="429768" y="274320"/>
            <a:ext cx="11430000" cy="535531"/>
          </a:xfrm>
        </p:spPr>
        <p:txBody>
          <a:bodyPr/>
          <a:lstStyle/>
          <a:p>
            <a:r>
              <a:rPr lang="en-US" dirty="0"/>
              <a:t>PPU Ring – Technical Scope</a:t>
            </a:r>
          </a:p>
        </p:txBody>
      </p:sp>
      <p:cxnSp>
        <p:nvCxnSpPr>
          <p:cNvPr id="12" name="Straight Arrow Connector 9">
            <a:extLst>
              <a:ext uri="{FF2B5EF4-FFF2-40B4-BE49-F238E27FC236}">
                <a16:creationId xmlns:a16="http://schemas.microsoft.com/office/drawing/2014/main" id="{313BBDB1-269F-A944-939F-416F875373DD}"/>
              </a:ext>
            </a:extLst>
          </p:cNvPr>
          <p:cNvCxnSpPr>
            <a:cxnSpLocks noChangeShapeType="1"/>
            <a:stCxn id="5" idx="3"/>
          </p:cNvCxnSpPr>
          <p:nvPr/>
        </p:nvCxnSpPr>
        <p:spPr bwMode="auto">
          <a:xfrm flipV="1">
            <a:off x="3490664" y="2149580"/>
            <a:ext cx="944702" cy="1401517"/>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cxnSp>
        <p:nvCxnSpPr>
          <p:cNvPr id="15" name="Straight Arrow Connector 9">
            <a:extLst>
              <a:ext uri="{FF2B5EF4-FFF2-40B4-BE49-F238E27FC236}">
                <a16:creationId xmlns:a16="http://schemas.microsoft.com/office/drawing/2014/main" id="{BA234147-5F90-864B-8EE8-E6CC5AB2E036}"/>
              </a:ext>
            </a:extLst>
          </p:cNvPr>
          <p:cNvCxnSpPr>
            <a:cxnSpLocks noChangeShapeType="1"/>
            <a:stCxn id="14" idx="3"/>
          </p:cNvCxnSpPr>
          <p:nvPr/>
        </p:nvCxnSpPr>
        <p:spPr bwMode="auto">
          <a:xfrm>
            <a:off x="3490663" y="1090139"/>
            <a:ext cx="362016" cy="261608"/>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81819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2E5-F83E-4250-B4D7-35C3A2C01B08}"/>
              </a:ext>
            </a:extLst>
          </p:cNvPr>
          <p:cNvSpPr>
            <a:spLocks noGrp="1"/>
          </p:cNvSpPr>
          <p:nvPr>
            <p:ph type="title"/>
          </p:nvPr>
        </p:nvSpPr>
        <p:spPr/>
        <p:txBody>
          <a:bodyPr/>
          <a:lstStyle/>
          <a:p>
            <a:r>
              <a:rPr lang="en-US" dirty="0"/>
              <a:t>RTBT Stub - Earth Berm is Sufficient</a:t>
            </a:r>
          </a:p>
        </p:txBody>
      </p:sp>
      <p:sp>
        <p:nvSpPr>
          <p:cNvPr id="3" name="Content Placeholder 2">
            <a:extLst>
              <a:ext uri="{FF2B5EF4-FFF2-40B4-BE49-F238E27FC236}">
                <a16:creationId xmlns:a16="http://schemas.microsoft.com/office/drawing/2014/main" id="{7BD40622-B772-45B5-867A-5722FC530925}"/>
              </a:ext>
            </a:extLst>
          </p:cNvPr>
          <p:cNvSpPr>
            <a:spLocks noGrp="1"/>
          </p:cNvSpPr>
          <p:nvPr>
            <p:ph idx="1"/>
          </p:nvPr>
        </p:nvSpPr>
        <p:spPr>
          <a:xfrm>
            <a:off x="448055" y="950976"/>
            <a:ext cx="6442142" cy="5358384"/>
          </a:xfrm>
        </p:spPr>
        <p:txBody>
          <a:bodyPr/>
          <a:lstStyle/>
          <a:p>
            <a:r>
              <a:rPr lang="en-US" sz="2400" dirty="0"/>
              <a:t>Calculations to verify that the earth berm above the RTBT stub is sufficient for 2.8 MW operation in the STS era complete (SNS-106100200-DA0110-R00)</a:t>
            </a:r>
          </a:p>
          <a:p>
            <a:r>
              <a:rPr lang="en-US" dirty="0"/>
              <a:t>Limits: </a:t>
            </a:r>
          </a:p>
          <a:p>
            <a:pPr lvl="1"/>
            <a:r>
              <a:rPr lang="en-US" dirty="0"/>
              <a:t>0.25 mrem/h at 30 cm from the top of the soil during normal operation</a:t>
            </a:r>
          </a:p>
          <a:p>
            <a:pPr lvl="1"/>
            <a:r>
              <a:rPr lang="en-US" dirty="0"/>
              <a:t>&lt;10 rem/h for accident cases.</a:t>
            </a:r>
            <a:endParaRPr lang="en-US" sz="2400" dirty="0"/>
          </a:p>
          <a:p>
            <a:r>
              <a:rPr lang="en-US" sz="2400" dirty="0"/>
              <a:t>Assumptions:</a:t>
            </a:r>
          </a:p>
          <a:p>
            <a:pPr lvl="1"/>
            <a:r>
              <a:rPr lang="en-US" dirty="0"/>
              <a:t>2.8 MW operation for accident case</a:t>
            </a:r>
          </a:p>
          <a:p>
            <a:pPr lvl="1"/>
            <a:r>
              <a:rPr lang="en-US" dirty="0"/>
              <a:t>&lt;1.0W/m losses</a:t>
            </a:r>
          </a:p>
          <a:p>
            <a:pPr lvl="1"/>
            <a:r>
              <a:rPr lang="en-US" dirty="0"/>
              <a:t>68.58 cm concrete roof</a:t>
            </a:r>
          </a:p>
          <a:p>
            <a:pPr lvl="1"/>
            <a:r>
              <a:rPr lang="en-US" dirty="0"/>
              <a:t>Min. 495.30 cm of soil</a:t>
            </a:r>
          </a:p>
          <a:p>
            <a:pPr lvl="1"/>
            <a:endParaRPr lang="en-US" dirty="0"/>
          </a:p>
        </p:txBody>
      </p:sp>
      <p:sp>
        <p:nvSpPr>
          <p:cNvPr id="4" name="Rectangle: Rounded Corners 3">
            <a:extLst>
              <a:ext uri="{FF2B5EF4-FFF2-40B4-BE49-F238E27FC236}">
                <a16:creationId xmlns:a16="http://schemas.microsoft.com/office/drawing/2014/main" id="{D16D645E-69B6-4527-AF2A-D3F76FEFAB0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pic>
        <p:nvPicPr>
          <p:cNvPr id="6" name="Content Placeholder 6">
            <a:extLst>
              <a:ext uri="{FF2B5EF4-FFF2-40B4-BE49-F238E27FC236}">
                <a16:creationId xmlns:a16="http://schemas.microsoft.com/office/drawing/2014/main" id="{1B1C7CA9-1DAC-C240-9553-63C69F203EA3}"/>
              </a:ext>
            </a:extLst>
          </p:cNvPr>
          <p:cNvPicPr>
            <a:picLocks noChangeAspect="1"/>
          </p:cNvPicPr>
          <p:nvPr/>
        </p:nvPicPr>
        <p:blipFill>
          <a:blip r:embed="rId2"/>
          <a:stretch>
            <a:fillRect/>
          </a:stretch>
        </p:blipFill>
        <p:spPr bwMode="auto">
          <a:xfrm>
            <a:off x="6795334" y="1499904"/>
            <a:ext cx="5396666" cy="4260527"/>
          </a:xfrm>
          <a:prstGeom prst="rect">
            <a:avLst/>
          </a:prstGeom>
          <a:noFill/>
          <a:ln w="9525">
            <a:noFill/>
            <a:miter lim="800000"/>
            <a:headEnd/>
            <a:tailEnd/>
          </a:ln>
        </p:spPr>
      </p:pic>
    </p:spTree>
    <p:extLst>
      <p:ext uri="{BB962C8B-B14F-4D97-AF65-F5344CB8AC3E}">
        <p14:creationId xmlns:p14="http://schemas.microsoft.com/office/powerpoint/2010/main" val="2601851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2E5-F83E-4250-B4D7-35C3A2C01B08}"/>
              </a:ext>
            </a:extLst>
          </p:cNvPr>
          <p:cNvSpPr>
            <a:spLocks noGrp="1"/>
          </p:cNvSpPr>
          <p:nvPr>
            <p:ph type="title"/>
          </p:nvPr>
        </p:nvSpPr>
        <p:spPr/>
        <p:txBody>
          <a:bodyPr/>
          <a:lstStyle/>
          <a:p>
            <a:r>
              <a:rPr lang="en-US" dirty="0"/>
              <a:t>RTBT Stub - Plug Thickness Increased</a:t>
            </a:r>
          </a:p>
        </p:txBody>
      </p:sp>
      <p:sp>
        <p:nvSpPr>
          <p:cNvPr id="3" name="Content Placeholder 2">
            <a:extLst>
              <a:ext uri="{FF2B5EF4-FFF2-40B4-BE49-F238E27FC236}">
                <a16:creationId xmlns:a16="http://schemas.microsoft.com/office/drawing/2014/main" id="{7BD40622-B772-45B5-867A-5722FC530925}"/>
              </a:ext>
            </a:extLst>
          </p:cNvPr>
          <p:cNvSpPr>
            <a:spLocks noGrp="1"/>
          </p:cNvSpPr>
          <p:nvPr>
            <p:ph idx="1"/>
          </p:nvPr>
        </p:nvSpPr>
        <p:spPr>
          <a:xfrm>
            <a:off x="448055" y="950976"/>
            <a:ext cx="6899788" cy="5358384"/>
          </a:xfrm>
        </p:spPr>
        <p:txBody>
          <a:bodyPr/>
          <a:lstStyle/>
          <a:p>
            <a:r>
              <a:rPr lang="en-US" sz="2400" dirty="0"/>
              <a:t>Calculations to determine required thickness of stub plug during PPU FTS 2.0 MW operation complete (SNS-106100200-DA0113-R0)</a:t>
            </a:r>
          </a:p>
          <a:p>
            <a:r>
              <a:rPr lang="en-US" sz="2400" dirty="0"/>
              <a:t>Limits:</a:t>
            </a:r>
          </a:p>
          <a:p>
            <a:pPr lvl="1"/>
            <a:r>
              <a:rPr lang="en-US" sz="2000" dirty="0"/>
              <a:t>0.25 mrem/h at 30 cm from the top of the soil during normal operation</a:t>
            </a:r>
          </a:p>
          <a:p>
            <a:pPr lvl="1"/>
            <a:r>
              <a:rPr lang="en-US" sz="2000" dirty="0"/>
              <a:t>&lt;20 rem/h for accident cases</a:t>
            </a:r>
          </a:p>
          <a:p>
            <a:r>
              <a:rPr lang="en-US" sz="2400" dirty="0"/>
              <a:t>Assumptions:</a:t>
            </a:r>
          </a:p>
          <a:p>
            <a:pPr lvl="1"/>
            <a:r>
              <a:rPr lang="en-US" sz="2000" dirty="0"/>
              <a:t>2.0 MW operation for accident case</a:t>
            </a:r>
          </a:p>
          <a:p>
            <a:pPr lvl="1"/>
            <a:r>
              <a:rPr lang="en-US" sz="2000" dirty="0"/>
              <a:t>&lt;1.0W/m losses</a:t>
            </a:r>
          </a:p>
          <a:p>
            <a:r>
              <a:rPr lang="en-US" sz="2400" dirty="0"/>
              <a:t>540 cm of concrete required </a:t>
            </a:r>
          </a:p>
          <a:p>
            <a:r>
              <a:rPr lang="en-US" sz="2400" dirty="0"/>
              <a:t>Stacking this shielding during 2023 long outage is included in P.4.7 scope</a:t>
            </a:r>
          </a:p>
        </p:txBody>
      </p:sp>
      <p:sp>
        <p:nvSpPr>
          <p:cNvPr id="4" name="Rectangle: Rounded Corners 3">
            <a:extLst>
              <a:ext uri="{FF2B5EF4-FFF2-40B4-BE49-F238E27FC236}">
                <a16:creationId xmlns:a16="http://schemas.microsoft.com/office/drawing/2014/main" id="{D16D645E-69B6-4527-AF2A-D3F76FEFAB0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pic>
        <p:nvPicPr>
          <p:cNvPr id="6" name="Picture 5">
            <a:extLst>
              <a:ext uri="{FF2B5EF4-FFF2-40B4-BE49-F238E27FC236}">
                <a16:creationId xmlns:a16="http://schemas.microsoft.com/office/drawing/2014/main" id="{594E7290-5371-8747-8AD1-231BF07F0A31}"/>
              </a:ext>
            </a:extLst>
          </p:cNvPr>
          <p:cNvPicPr>
            <a:picLocks noChangeAspect="1"/>
          </p:cNvPicPr>
          <p:nvPr/>
        </p:nvPicPr>
        <p:blipFill>
          <a:blip r:embed="rId2"/>
          <a:stretch>
            <a:fillRect/>
          </a:stretch>
        </p:blipFill>
        <p:spPr>
          <a:xfrm>
            <a:off x="7347843" y="1196705"/>
            <a:ext cx="4844157" cy="4866926"/>
          </a:xfrm>
          <a:prstGeom prst="rect">
            <a:avLst/>
          </a:prstGeom>
        </p:spPr>
      </p:pic>
    </p:spTree>
    <p:extLst>
      <p:ext uri="{BB962C8B-B14F-4D97-AF65-F5344CB8AC3E}">
        <p14:creationId xmlns:p14="http://schemas.microsoft.com/office/powerpoint/2010/main" val="2478150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2E5-F83E-4250-B4D7-35C3A2C01B08}"/>
              </a:ext>
            </a:extLst>
          </p:cNvPr>
          <p:cNvSpPr>
            <a:spLocks noGrp="1"/>
          </p:cNvSpPr>
          <p:nvPr>
            <p:ph type="title"/>
          </p:nvPr>
        </p:nvSpPr>
        <p:spPr/>
        <p:txBody>
          <a:bodyPr/>
          <a:lstStyle/>
          <a:p>
            <a:r>
              <a:rPr lang="en-US" dirty="0"/>
              <a:t>Accelerator Physics – e-P is not a problem</a:t>
            </a:r>
          </a:p>
        </p:txBody>
      </p:sp>
      <p:sp>
        <p:nvSpPr>
          <p:cNvPr id="3" name="Content Placeholder 2">
            <a:extLst>
              <a:ext uri="{FF2B5EF4-FFF2-40B4-BE49-F238E27FC236}">
                <a16:creationId xmlns:a16="http://schemas.microsoft.com/office/drawing/2014/main" id="{7BD40622-B772-45B5-867A-5722FC530925}"/>
              </a:ext>
            </a:extLst>
          </p:cNvPr>
          <p:cNvSpPr>
            <a:spLocks noGrp="1"/>
          </p:cNvSpPr>
          <p:nvPr>
            <p:ph idx="1"/>
          </p:nvPr>
        </p:nvSpPr>
        <p:spPr>
          <a:xfrm>
            <a:off x="448055" y="950976"/>
            <a:ext cx="4368644" cy="5358384"/>
          </a:xfrm>
        </p:spPr>
        <p:txBody>
          <a:bodyPr/>
          <a:lstStyle/>
          <a:p>
            <a:r>
              <a:rPr lang="en-US" sz="2000" dirty="0"/>
              <a:t>Recent 29 </a:t>
            </a:r>
            <a:r>
              <a:rPr lang="en-US" sz="2000" dirty="0" err="1"/>
              <a:t>uC</a:t>
            </a:r>
            <a:r>
              <a:rPr lang="en-US" sz="2000" dirty="0"/>
              <a:t>, 972 MeV, 1.7 MW equivalent test (2.3 MW equivalent at 1.3 GeV) </a:t>
            </a:r>
          </a:p>
          <a:p>
            <a:r>
              <a:rPr lang="en-US" sz="2000" dirty="0"/>
              <a:t>Tuning up as usual: </a:t>
            </a:r>
          </a:p>
          <a:p>
            <a:r>
              <a:rPr lang="en-US" sz="2000" dirty="0"/>
              <a:t>collimation losses were observed well in excess of normal operations</a:t>
            </a:r>
          </a:p>
          <a:p>
            <a:r>
              <a:rPr lang="en-US" sz="2000" dirty="0"/>
              <a:t>Longitudinal bunch profile was more peaked than normal</a:t>
            </a:r>
          </a:p>
          <a:p>
            <a:r>
              <a:rPr lang="en-US" sz="2000" dirty="0"/>
              <a:t>Rebalancing ring RF to flatten the bunch brought losses back to levels consistent with 1.4 MW operations </a:t>
            </a:r>
          </a:p>
          <a:p>
            <a:r>
              <a:rPr lang="en-US" sz="2000" dirty="0"/>
              <a:t>We still have plenty of headroom on RF, unused </a:t>
            </a:r>
            <a:r>
              <a:rPr lang="en-US" sz="2000" dirty="0" err="1"/>
              <a:t>sextupoles</a:t>
            </a:r>
            <a:r>
              <a:rPr lang="en-US" sz="2000" dirty="0"/>
              <a:t> and octupoles if the last 16% or so of charge is troublesome during STS era</a:t>
            </a:r>
          </a:p>
        </p:txBody>
      </p:sp>
      <p:sp>
        <p:nvSpPr>
          <p:cNvPr id="4" name="Rectangle: Rounded Corners 3">
            <a:extLst>
              <a:ext uri="{FF2B5EF4-FFF2-40B4-BE49-F238E27FC236}">
                <a16:creationId xmlns:a16="http://schemas.microsoft.com/office/drawing/2014/main" id="{D16D645E-69B6-4527-AF2A-D3F76FEFAB0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grpSp>
        <p:nvGrpSpPr>
          <p:cNvPr id="5" name="Group 4">
            <a:extLst>
              <a:ext uri="{FF2B5EF4-FFF2-40B4-BE49-F238E27FC236}">
                <a16:creationId xmlns:a16="http://schemas.microsoft.com/office/drawing/2014/main" id="{629F834A-1082-D246-BAA9-4C74E55328FA}"/>
              </a:ext>
            </a:extLst>
          </p:cNvPr>
          <p:cNvGrpSpPr/>
          <p:nvPr/>
        </p:nvGrpSpPr>
        <p:grpSpPr>
          <a:xfrm>
            <a:off x="9319430" y="1063500"/>
            <a:ext cx="2687415" cy="5245860"/>
            <a:chOff x="6096000" y="931184"/>
            <a:chExt cx="2687415" cy="5245860"/>
          </a:xfrm>
        </p:grpSpPr>
        <p:pic>
          <p:nvPicPr>
            <p:cNvPr id="6" name="Picture 5">
              <a:extLst>
                <a:ext uri="{FF2B5EF4-FFF2-40B4-BE49-F238E27FC236}">
                  <a16:creationId xmlns:a16="http://schemas.microsoft.com/office/drawing/2014/main" id="{195B54C1-EA70-E046-A04D-A9DCB982D30A}"/>
                </a:ext>
              </a:extLst>
            </p:cNvPr>
            <p:cNvPicPr>
              <a:picLocks noChangeAspect="1"/>
            </p:cNvPicPr>
            <p:nvPr/>
          </p:nvPicPr>
          <p:blipFill>
            <a:blip r:embed="rId2"/>
            <a:stretch>
              <a:fillRect/>
            </a:stretch>
          </p:blipFill>
          <p:spPr>
            <a:xfrm>
              <a:off x="6096000" y="931184"/>
              <a:ext cx="2687415" cy="2259087"/>
            </a:xfrm>
            <a:prstGeom prst="rect">
              <a:avLst/>
            </a:prstGeom>
          </p:spPr>
        </p:pic>
        <p:pic>
          <p:nvPicPr>
            <p:cNvPr id="7" name="Picture 6">
              <a:extLst>
                <a:ext uri="{FF2B5EF4-FFF2-40B4-BE49-F238E27FC236}">
                  <a16:creationId xmlns:a16="http://schemas.microsoft.com/office/drawing/2014/main" id="{2F9B73BB-6EF6-1B49-B19B-E196505B6992}"/>
                </a:ext>
              </a:extLst>
            </p:cNvPr>
            <p:cNvPicPr>
              <a:picLocks noChangeAspect="1"/>
            </p:cNvPicPr>
            <p:nvPr/>
          </p:nvPicPr>
          <p:blipFill>
            <a:blip r:embed="rId3"/>
            <a:stretch>
              <a:fillRect/>
            </a:stretch>
          </p:blipFill>
          <p:spPr>
            <a:xfrm>
              <a:off x="6111793" y="3349878"/>
              <a:ext cx="2671622" cy="2245811"/>
            </a:xfrm>
            <a:prstGeom prst="rect">
              <a:avLst/>
            </a:prstGeom>
          </p:spPr>
        </p:pic>
        <p:sp>
          <p:nvSpPr>
            <p:cNvPr id="8" name="TextBox 7">
              <a:extLst>
                <a:ext uri="{FF2B5EF4-FFF2-40B4-BE49-F238E27FC236}">
                  <a16:creationId xmlns:a16="http://schemas.microsoft.com/office/drawing/2014/main" id="{32B1617B-6B66-E046-BC20-C255AADB0CAB}"/>
                </a:ext>
              </a:extLst>
            </p:cNvPr>
            <p:cNvSpPr txBox="1"/>
            <p:nvPr/>
          </p:nvSpPr>
          <p:spPr>
            <a:xfrm>
              <a:off x="6278200" y="5835412"/>
              <a:ext cx="2146742" cy="341632"/>
            </a:xfrm>
            <a:prstGeom prst="rect">
              <a:avLst/>
            </a:prstGeom>
            <a:noFill/>
          </p:spPr>
          <p:txBody>
            <a:bodyPr wrap="none" rtlCol="0">
              <a:spAutoFit/>
            </a:bodyPr>
            <a:lstStyle/>
            <a:p>
              <a:pPr algn="ctr">
                <a:lnSpc>
                  <a:spcPct val="90000"/>
                </a:lnSpc>
              </a:pPr>
              <a:r>
                <a:rPr lang="en-US" dirty="0"/>
                <a:t>Longitudinal Profile</a:t>
              </a:r>
            </a:p>
          </p:txBody>
        </p:sp>
        <p:sp>
          <p:nvSpPr>
            <p:cNvPr id="9" name="TextBox 8">
              <a:extLst>
                <a:ext uri="{FF2B5EF4-FFF2-40B4-BE49-F238E27FC236}">
                  <a16:creationId xmlns:a16="http://schemas.microsoft.com/office/drawing/2014/main" id="{162FC6F7-5F22-4048-9754-8BB99F0D9018}"/>
                </a:ext>
              </a:extLst>
            </p:cNvPr>
            <p:cNvSpPr txBox="1"/>
            <p:nvPr/>
          </p:nvSpPr>
          <p:spPr>
            <a:xfrm>
              <a:off x="6096000" y="2848639"/>
              <a:ext cx="2687415" cy="341632"/>
            </a:xfrm>
            <a:prstGeom prst="rect">
              <a:avLst/>
            </a:prstGeom>
            <a:solidFill>
              <a:schemeClr val="bg1"/>
            </a:solidFill>
          </p:spPr>
          <p:txBody>
            <a:bodyPr wrap="square" rtlCol="0">
              <a:spAutoFit/>
            </a:bodyPr>
            <a:lstStyle/>
            <a:p>
              <a:pPr algn="ctr">
                <a:lnSpc>
                  <a:spcPct val="90000"/>
                </a:lnSpc>
              </a:pPr>
              <a:r>
                <a:rPr lang="en-US" dirty="0"/>
                <a:t>Bunch Flattened with RF</a:t>
              </a:r>
            </a:p>
          </p:txBody>
        </p:sp>
        <p:sp>
          <p:nvSpPr>
            <p:cNvPr id="10" name="TextBox 9">
              <a:extLst>
                <a:ext uri="{FF2B5EF4-FFF2-40B4-BE49-F238E27FC236}">
                  <a16:creationId xmlns:a16="http://schemas.microsoft.com/office/drawing/2014/main" id="{1936AEB8-7C29-5D4D-8736-0AA0EDDE5039}"/>
                </a:ext>
              </a:extLst>
            </p:cNvPr>
            <p:cNvSpPr txBox="1"/>
            <p:nvPr/>
          </p:nvSpPr>
          <p:spPr>
            <a:xfrm>
              <a:off x="6111793" y="5285482"/>
              <a:ext cx="2671621" cy="341632"/>
            </a:xfrm>
            <a:prstGeom prst="rect">
              <a:avLst/>
            </a:prstGeom>
            <a:solidFill>
              <a:schemeClr val="bg1"/>
            </a:solidFill>
          </p:spPr>
          <p:txBody>
            <a:bodyPr wrap="square" rtlCol="0">
              <a:spAutoFit/>
            </a:bodyPr>
            <a:lstStyle/>
            <a:p>
              <a:pPr algn="ctr">
                <a:lnSpc>
                  <a:spcPct val="90000"/>
                </a:lnSpc>
              </a:pPr>
              <a:r>
                <a:rPr lang="en-US" dirty="0"/>
                <a:t>No flattening attempted</a:t>
              </a:r>
            </a:p>
          </p:txBody>
        </p:sp>
      </p:grpSp>
      <p:grpSp>
        <p:nvGrpSpPr>
          <p:cNvPr id="11" name="Group 10">
            <a:extLst>
              <a:ext uri="{FF2B5EF4-FFF2-40B4-BE49-F238E27FC236}">
                <a16:creationId xmlns:a16="http://schemas.microsoft.com/office/drawing/2014/main" id="{F8A03DA4-84B6-0E4C-9D50-6CDA397706D2}"/>
              </a:ext>
            </a:extLst>
          </p:cNvPr>
          <p:cNvGrpSpPr>
            <a:grpSpLocks noChangeAspect="1"/>
          </p:cNvGrpSpPr>
          <p:nvPr/>
        </p:nvGrpSpPr>
        <p:grpSpPr>
          <a:xfrm>
            <a:off x="4805054" y="1296775"/>
            <a:ext cx="4472288" cy="4238391"/>
            <a:chOff x="195106" y="1217140"/>
            <a:chExt cx="5291293" cy="5014563"/>
          </a:xfrm>
        </p:grpSpPr>
        <p:pic>
          <p:nvPicPr>
            <p:cNvPr id="12" name="Picture 11">
              <a:extLst>
                <a:ext uri="{FF2B5EF4-FFF2-40B4-BE49-F238E27FC236}">
                  <a16:creationId xmlns:a16="http://schemas.microsoft.com/office/drawing/2014/main" id="{7811CBB4-DF24-9944-909D-A74FF6BE2E8C}"/>
                </a:ext>
              </a:extLst>
            </p:cNvPr>
            <p:cNvPicPr>
              <a:picLocks noChangeAspect="1"/>
            </p:cNvPicPr>
            <p:nvPr/>
          </p:nvPicPr>
          <p:blipFill rotWithShape="1">
            <a:blip r:embed="rId4"/>
            <a:srcRect t="65586" r="44352" b="2162"/>
            <a:stretch/>
          </p:blipFill>
          <p:spPr>
            <a:xfrm>
              <a:off x="195106" y="1217140"/>
              <a:ext cx="5291293" cy="2211860"/>
            </a:xfrm>
            <a:prstGeom prst="rect">
              <a:avLst/>
            </a:prstGeom>
          </p:spPr>
        </p:pic>
        <p:pic>
          <p:nvPicPr>
            <p:cNvPr id="13" name="Picture 12">
              <a:extLst>
                <a:ext uri="{FF2B5EF4-FFF2-40B4-BE49-F238E27FC236}">
                  <a16:creationId xmlns:a16="http://schemas.microsoft.com/office/drawing/2014/main" id="{8A154E4F-2355-934E-A5FD-D0DBC942E08D}"/>
                </a:ext>
              </a:extLst>
            </p:cNvPr>
            <p:cNvPicPr>
              <a:picLocks noChangeAspect="1"/>
            </p:cNvPicPr>
            <p:nvPr/>
          </p:nvPicPr>
          <p:blipFill rotWithShape="1">
            <a:blip r:embed="rId5"/>
            <a:srcRect t="65526" r="44352" b="2222"/>
            <a:stretch/>
          </p:blipFill>
          <p:spPr>
            <a:xfrm>
              <a:off x="195106" y="3629742"/>
              <a:ext cx="5291293" cy="2211860"/>
            </a:xfrm>
            <a:prstGeom prst="rect">
              <a:avLst/>
            </a:prstGeom>
          </p:spPr>
        </p:pic>
        <p:sp>
          <p:nvSpPr>
            <p:cNvPr id="14" name="TextBox 13">
              <a:extLst>
                <a:ext uri="{FF2B5EF4-FFF2-40B4-BE49-F238E27FC236}">
                  <a16:creationId xmlns:a16="http://schemas.microsoft.com/office/drawing/2014/main" id="{B88B0A00-E0F3-164F-82F7-C7CC14145AB3}"/>
                </a:ext>
              </a:extLst>
            </p:cNvPr>
            <p:cNvSpPr txBox="1"/>
            <p:nvPr/>
          </p:nvSpPr>
          <p:spPr>
            <a:xfrm>
              <a:off x="966899" y="5890071"/>
              <a:ext cx="2800767" cy="341632"/>
            </a:xfrm>
            <a:prstGeom prst="rect">
              <a:avLst/>
            </a:prstGeom>
            <a:noFill/>
          </p:spPr>
          <p:txBody>
            <a:bodyPr wrap="none" rtlCol="0">
              <a:spAutoFit/>
            </a:bodyPr>
            <a:lstStyle/>
            <a:p>
              <a:pPr algn="ctr">
                <a:lnSpc>
                  <a:spcPct val="90000"/>
                </a:lnSpc>
              </a:pPr>
              <a:r>
                <a:rPr lang="en-US" dirty="0"/>
                <a:t>Ring Losses - Collimation</a:t>
              </a:r>
            </a:p>
          </p:txBody>
        </p:sp>
        <p:sp>
          <p:nvSpPr>
            <p:cNvPr id="15" name="Rectangle 14">
              <a:extLst>
                <a:ext uri="{FF2B5EF4-FFF2-40B4-BE49-F238E27FC236}">
                  <a16:creationId xmlns:a16="http://schemas.microsoft.com/office/drawing/2014/main" id="{3A1F60AF-16D1-F24E-9EDB-85EC3342E4C6}"/>
                </a:ext>
              </a:extLst>
            </p:cNvPr>
            <p:cNvSpPr/>
            <p:nvPr/>
          </p:nvSpPr>
          <p:spPr>
            <a:xfrm>
              <a:off x="1804086" y="1217140"/>
              <a:ext cx="1087396" cy="4624462"/>
            </a:xfrm>
            <a:prstGeom prst="rect">
              <a:avLst/>
            </a:prstGeom>
            <a:noFill/>
            <a:ln w="28575">
              <a:solidFill>
                <a:srgbClr val="FFC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spTree>
    <p:extLst>
      <p:ext uri="{BB962C8B-B14F-4D97-AF65-F5344CB8AC3E}">
        <p14:creationId xmlns:p14="http://schemas.microsoft.com/office/powerpoint/2010/main" val="2587968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EFBE-0A33-6041-A144-C7BAB806148E}"/>
              </a:ext>
            </a:extLst>
          </p:cNvPr>
          <p:cNvSpPr>
            <a:spLocks noGrp="1"/>
          </p:cNvSpPr>
          <p:nvPr>
            <p:ph type="title"/>
          </p:nvPr>
        </p:nvSpPr>
        <p:spPr>
          <a:xfrm>
            <a:off x="429767" y="274320"/>
            <a:ext cx="11430000" cy="535531"/>
          </a:xfrm>
        </p:spPr>
        <p:txBody>
          <a:bodyPr/>
          <a:lstStyle/>
          <a:p>
            <a:r>
              <a:rPr lang="en-US" dirty="0"/>
              <a:t>P.4.2 Injection Region</a:t>
            </a:r>
          </a:p>
        </p:txBody>
      </p:sp>
      <p:sp>
        <p:nvSpPr>
          <p:cNvPr id="18" name="Content Placeholder 2">
            <a:extLst>
              <a:ext uri="{FF2B5EF4-FFF2-40B4-BE49-F238E27FC236}">
                <a16:creationId xmlns:a16="http://schemas.microsoft.com/office/drawing/2014/main" id="{1AE01B41-298F-5F4D-AB0A-9345CFFF339D}"/>
              </a:ext>
            </a:extLst>
          </p:cNvPr>
          <p:cNvSpPr>
            <a:spLocks noGrp="1"/>
          </p:cNvSpPr>
          <p:nvPr>
            <p:ph idx="1"/>
          </p:nvPr>
        </p:nvSpPr>
        <p:spPr>
          <a:xfrm>
            <a:off x="448055" y="947148"/>
            <a:ext cx="11430000" cy="5355074"/>
          </a:xfrm>
        </p:spPr>
        <p:txBody>
          <a:bodyPr/>
          <a:lstStyle/>
          <a:p>
            <a:r>
              <a:rPr lang="en-US" dirty="0"/>
              <a:t>P.4.2.2 Magnets</a:t>
            </a:r>
          </a:p>
          <a:p>
            <a:r>
              <a:rPr lang="en-US" dirty="0"/>
              <a:t>P.4.2.3 Power Supplies - complete</a:t>
            </a:r>
          </a:p>
          <a:p>
            <a:r>
              <a:rPr lang="en-US" dirty="0"/>
              <a:t>P.4.2.4 Vacuum</a:t>
            </a:r>
          </a:p>
          <a:p>
            <a:r>
              <a:rPr lang="en-US" dirty="0"/>
              <a:t>P.4.2.5 Stripper Foil Changers </a:t>
            </a:r>
          </a:p>
        </p:txBody>
      </p:sp>
      <p:sp>
        <p:nvSpPr>
          <p:cNvPr id="19" name="Rectangle: Rounded Corners 12">
            <a:extLst>
              <a:ext uri="{FF2B5EF4-FFF2-40B4-BE49-F238E27FC236}">
                <a16:creationId xmlns:a16="http://schemas.microsoft.com/office/drawing/2014/main" id="{00627447-C2AA-704B-A58B-9A0FC28E5D31}"/>
              </a:ext>
            </a:extLst>
          </p:cNvPr>
          <p:cNvSpPr/>
          <p:nvPr/>
        </p:nvSpPr>
        <p:spPr>
          <a:xfrm>
            <a:off x="10025983" y="27432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B4-2 </a:t>
            </a:r>
            <a:r>
              <a:rPr lang="en-US" b="1" dirty="0" err="1">
                <a:solidFill>
                  <a:schemeClr val="bg1"/>
                </a:solidFill>
              </a:rPr>
              <a:t>Saethre</a:t>
            </a:r>
            <a:endParaRPr lang="en-US" b="1" dirty="0">
              <a:solidFill>
                <a:schemeClr val="bg1"/>
              </a:solidFill>
            </a:endParaRPr>
          </a:p>
        </p:txBody>
      </p:sp>
      <p:pic>
        <p:nvPicPr>
          <p:cNvPr id="20" name="Picture 19">
            <a:extLst>
              <a:ext uri="{FF2B5EF4-FFF2-40B4-BE49-F238E27FC236}">
                <a16:creationId xmlns:a16="http://schemas.microsoft.com/office/drawing/2014/main" id="{03952FE8-7CD1-314D-8621-D57A8C8A535D}"/>
              </a:ext>
            </a:extLst>
          </p:cNvPr>
          <p:cNvPicPr>
            <a:picLocks noChangeAspect="1"/>
          </p:cNvPicPr>
          <p:nvPr/>
        </p:nvPicPr>
        <p:blipFill>
          <a:blip r:embed="rId2"/>
          <a:stretch>
            <a:fillRect/>
          </a:stretch>
        </p:blipFill>
        <p:spPr>
          <a:xfrm>
            <a:off x="8056448" y="767424"/>
            <a:ext cx="3838134" cy="2719964"/>
          </a:xfrm>
          <a:prstGeom prst="rect">
            <a:avLst/>
          </a:prstGeom>
        </p:spPr>
      </p:pic>
      <p:pic>
        <p:nvPicPr>
          <p:cNvPr id="21" name="Picture 20" descr="Diagram, engineering drawing&#10;&#10;Description automatically generated">
            <a:extLst>
              <a:ext uri="{FF2B5EF4-FFF2-40B4-BE49-F238E27FC236}">
                <a16:creationId xmlns:a16="http://schemas.microsoft.com/office/drawing/2014/main" id="{54130967-7F23-E548-8E23-BABC7E2548DF}"/>
              </a:ext>
            </a:extLst>
          </p:cNvPr>
          <p:cNvPicPr>
            <a:picLocks noChangeAspect="1"/>
          </p:cNvPicPr>
          <p:nvPr/>
        </p:nvPicPr>
        <p:blipFill>
          <a:blip r:embed="rId3"/>
          <a:stretch>
            <a:fillRect/>
          </a:stretch>
        </p:blipFill>
        <p:spPr>
          <a:xfrm>
            <a:off x="8124144" y="3624685"/>
            <a:ext cx="3735623" cy="2648434"/>
          </a:xfrm>
          <a:prstGeom prst="rect">
            <a:avLst/>
          </a:prstGeom>
        </p:spPr>
      </p:pic>
      <p:pic>
        <p:nvPicPr>
          <p:cNvPr id="3" name="Picture 2">
            <a:extLst>
              <a:ext uri="{FF2B5EF4-FFF2-40B4-BE49-F238E27FC236}">
                <a16:creationId xmlns:a16="http://schemas.microsoft.com/office/drawing/2014/main" id="{20B77AAE-8EE6-2249-92AD-F0CC38CA1891}"/>
              </a:ext>
            </a:extLst>
          </p:cNvPr>
          <p:cNvPicPr>
            <a:picLocks noChangeAspect="1"/>
          </p:cNvPicPr>
          <p:nvPr/>
        </p:nvPicPr>
        <p:blipFill>
          <a:blip r:embed="rId4"/>
          <a:stretch>
            <a:fillRect/>
          </a:stretch>
        </p:blipFill>
        <p:spPr>
          <a:xfrm>
            <a:off x="429767" y="3279063"/>
            <a:ext cx="7564311" cy="2250539"/>
          </a:xfrm>
          <a:prstGeom prst="rect">
            <a:avLst/>
          </a:prstGeom>
        </p:spPr>
      </p:pic>
      <p:sp>
        <p:nvSpPr>
          <p:cNvPr id="4" name="TextBox 3">
            <a:extLst>
              <a:ext uri="{FF2B5EF4-FFF2-40B4-BE49-F238E27FC236}">
                <a16:creationId xmlns:a16="http://schemas.microsoft.com/office/drawing/2014/main" id="{C5C1A6FB-D905-1146-9831-C2CC1CEB9845}"/>
              </a:ext>
            </a:extLst>
          </p:cNvPr>
          <p:cNvSpPr txBox="1"/>
          <p:nvPr/>
        </p:nvSpPr>
        <p:spPr>
          <a:xfrm>
            <a:off x="560024" y="5454920"/>
            <a:ext cx="6393097" cy="840230"/>
          </a:xfrm>
          <a:prstGeom prst="rect">
            <a:avLst/>
          </a:prstGeom>
          <a:noFill/>
        </p:spPr>
        <p:txBody>
          <a:bodyPr wrap="none" rtlCol="0">
            <a:spAutoFit/>
          </a:bodyPr>
          <a:lstStyle/>
          <a:p>
            <a:pPr algn="l">
              <a:lnSpc>
                <a:spcPct val="90000"/>
              </a:lnSpc>
            </a:pPr>
            <a:r>
              <a:rPr lang="en-US" dirty="0">
                <a:latin typeface="+mn-lt"/>
              </a:rPr>
              <a:t>Injection region: chicanes 2,3 and dump septum, </a:t>
            </a:r>
            <a:br>
              <a:rPr lang="en-US" dirty="0">
                <a:latin typeface="+mn-lt"/>
              </a:rPr>
            </a:br>
            <a:r>
              <a:rPr lang="en-US" dirty="0">
                <a:latin typeface="+mn-lt"/>
              </a:rPr>
              <a:t>vacuum chambers, and foil changers will be replaced. </a:t>
            </a:r>
            <a:br>
              <a:rPr lang="en-US" dirty="0">
                <a:latin typeface="+mn-lt"/>
              </a:rPr>
            </a:br>
            <a:r>
              <a:rPr lang="en-US" dirty="0">
                <a:latin typeface="+mn-lt"/>
              </a:rPr>
              <a:t>Chicane 1 will be moved upstream.</a:t>
            </a:r>
          </a:p>
        </p:txBody>
      </p:sp>
    </p:spTree>
    <p:extLst>
      <p:ext uri="{BB962C8B-B14F-4D97-AF65-F5344CB8AC3E}">
        <p14:creationId xmlns:p14="http://schemas.microsoft.com/office/powerpoint/2010/main" val="810336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26A202-9799-4847-A0C2-DD7077541D34}"/>
              </a:ext>
            </a:extLst>
          </p:cNvPr>
          <p:cNvPicPr>
            <a:picLocks noChangeAspect="1"/>
          </p:cNvPicPr>
          <p:nvPr/>
        </p:nvPicPr>
        <p:blipFill>
          <a:blip r:embed="rId2"/>
          <a:stretch>
            <a:fillRect/>
          </a:stretch>
        </p:blipFill>
        <p:spPr>
          <a:xfrm>
            <a:off x="9928449" y="434146"/>
            <a:ext cx="1722883" cy="5718813"/>
          </a:xfrm>
          <a:prstGeom prst="rect">
            <a:avLst/>
          </a:prstGeom>
        </p:spPr>
      </p:pic>
      <p:sp>
        <p:nvSpPr>
          <p:cNvPr id="2" name="Title 1">
            <a:extLst>
              <a:ext uri="{FF2B5EF4-FFF2-40B4-BE49-F238E27FC236}">
                <a16:creationId xmlns:a16="http://schemas.microsoft.com/office/drawing/2014/main" id="{4002B2A0-B8E9-644D-9BE4-84D32C3A88DC}"/>
              </a:ext>
            </a:extLst>
          </p:cNvPr>
          <p:cNvSpPr>
            <a:spLocks noGrp="1"/>
          </p:cNvSpPr>
          <p:nvPr>
            <p:ph type="title"/>
          </p:nvPr>
        </p:nvSpPr>
        <p:spPr/>
        <p:txBody>
          <a:bodyPr/>
          <a:lstStyle/>
          <a:p>
            <a:r>
              <a:rPr lang="en-US" dirty="0"/>
              <a:t>P.4.3 Ring Injection Dump - scope</a:t>
            </a:r>
          </a:p>
        </p:txBody>
      </p:sp>
      <p:sp>
        <p:nvSpPr>
          <p:cNvPr id="3" name="Content Placeholder 2">
            <a:extLst>
              <a:ext uri="{FF2B5EF4-FFF2-40B4-BE49-F238E27FC236}">
                <a16:creationId xmlns:a16="http://schemas.microsoft.com/office/drawing/2014/main" id="{833259D8-9E9F-8541-9CC4-003C653BCDC1}"/>
              </a:ext>
            </a:extLst>
          </p:cNvPr>
          <p:cNvSpPr>
            <a:spLocks noGrp="1"/>
          </p:cNvSpPr>
          <p:nvPr>
            <p:ph idx="1"/>
          </p:nvPr>
        </p:nvSpPr>
        <p:spPr>
          <a:xfrm>
            <a:off x="448055" y="947148"/>
            <a:ext cx="9076945" cy="5355074"/>
          </a:xfrm>
        </p:spPr>
        <p:txBody>
          <a:bodyPr/>
          <a:lstStyle/>
          <a:p>
            <a:r>
              <a:rPr lang="en-US" dirty="0"/>
              <a:t>P.4.3.2 Thermal Modelling – complete (106090200-TR0001-R00, 106090200-TR0004-R00, Kumar et al.)</a:t>
            </a:r>
          </a:p>
          <a:p>
            <a:r>
              <a:rPr lang="en-US" dirty="0"/>
              <a:t>P.4.3.3 RID-IS – window, optics in fabrication, installation planning on-going</a:t>
            </a:r>
          </a:p>
        </p:txBody>
      </p:sp>
      <p:sp>
        <p:nvSpPr>
          <p:cNvPr id="6" name="Rectangle: Rounded Corners 12">
            <a:extLst>
              <a:ext uri="{FF2B5EF4-FFF2-40B4-BE49-F238E27FC236}">
                <a16:creationId xmlns:a16="http://schemas.microsoft.com/office/drawing/2014/main" id="{E80DEF4C-8E10-3348-BACF-03DDFEE0F7E7}"/>
              </a:ext>
            </a:extLst>
          </p:cNvPr>
          <p:cNvSpPr/>
          <p:nvPr/>
        </p:nvSpPr>
        <p:spPr>
          <a:xfrm>
            <a:off x="10025983" y="27432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B4-5 Willis</a:t>
            </a:r>
          </a:p>
        </p:txBody>
      </p:sp>
      <p:pic>
        <p:nvPicPr>
          <p:cNvPr id="8" name="Picture 7">
            <a:extLst>
              <a:ext uri="{FF2B5EF4-FFF2-40B4-BE49-F238E27FC236}">
                <a16:creationId xmlns:a16="http://schemas.microsoft.com/office/drawing/2014/main" id="{0B62A8CE-8B58-2846-A8A0-A507C197F785}"/>
              </a:ext>
            </a:extLst>
          </p:cNvPr>
          <p:cNvPicPr>
            <a:picLocks noChangeAspect="1"/>
          </p:cNvPicPr>
          <p:nvPr/>
        </p:nvPicPr>
        <p:blipFill>
          <a:blip r:embed="rId3"/>
          <a:stretch>
            <a:fillRect/>
          </a:stretch>
        </p:blipFill>
        <p:spPr>
          <a:xfrm>
            <a:off x="2810234" y="3926923"/>
            <a:ext cx="1583532" cy="2375299"/>
          </a:xfrm>
          <a:prstGeom prst="rect">
            <a:avLst/>
          </a:prstGeom>
        </p:spPr>
      </p:pic>
      <p:pic>
        <p:nvPicPr>
          <p:cNvPr id="11" name="Picture 10">
            <a:extLst>
              <a:ext uri="{FF2B5EF4-FFF2-40B4-BE49-F238E27FC236}">
                <a16:creationId xmlns:a16="http://schemas.microsoft.com/office/drawing/2014/main" id="{2027294C-C8AF-7D47-A76D-6DC6823C28CF}"/>
              </a:ext>
            </a:extLst>
          </p:cNvPr>
          <p:cNvPicPr>
            <a:picLocks noChangeAspect="1"/>
          </p:cNvPicPr>
          <p:nvPr/>
        </p:nvPicPr>
        <p:blipFill>
          <a:blip r:embed="rId4"/>
          <a:stretch>
            <a:fillRect/>
          </a:stretch>
        </p:blipFill>
        <p:spPr>
          <a:xfrm>
            <a:off x="6122777" y="3879441"/>
            <a:ext cx="2010700" cy="1683200"/>
          </a:xfrm>
          <a:prstGeom prst="rect">
            <a:avLst/>
          </a:prstGeom>
        </p:spPr>
      </p:pic>
      <p:sp>
        <p:nvSpPr>
          <p:cNvPr id="12" name="TextBox 11">
            <a:extLst>
              <a:ext uri="{FF2B5EF4-FFF2-40B4-BE49-F238E27FC236}">
                <a16:creationId xmlns:a16="http://schemas.microsoft.com/office/drawing/2014/main" id="{4165AF24-C679-BF4E-98B9-35C569932B85}"/>
              </a:ext>
            </a:extLst>
          </p:cNvPr>
          <p:cNvSpPr txBox="1"/>
          <p:nvPr/>
        </p:nvSpPr>
        <p:spPr>
          <a:xfrm>
            <a:off x="4159851" y="5881591"/>
            <a:ext cx="3187091" cy="341632"/>
          </a:xfrm>
          <a:prstGeom prst="rect">
            <a:avLst/>
          </a:prstGeom>
          <a:noFill/>
        </p:spPr>
        <p:txBody>
          <a:bodyPr wrap="none" rtlCol="0">
            <a:spAutoFit/>
          </a:bodyPr>
          <a:lstStyle/>
          <a:p>
            <a:pPr algn="l">
              <a:lnSpc>
                <a:spcPct val="90000"/>
              </a:lnSpc>
            </a:pPr>
            <a:r>
              <a:rPr lang="en-US" dirty="0">
                <a:latin typeface="+mn-lt"/>
              </a:rPr>
              <a:t>Window/Flange Weldment</a:t>
            </a:r>
          </a:p>
        </p:txBody>
      </p:sp>
      <p:sp>
        <p:nvSpPr>
          <p:cNvPr id="13" name="TextBox 12">
            <a:extLst>
              <a:ext uri="{FF2B5EF4-FFF2-40B4-BE49-F238E27FC236}">
                <a16:creationId xmlns:a16="http://schemas.microsoft.com/office/drawing/2014/main" id="{27261D19-FA17-F743-A51E-FB1C45A3A107}"/>
              </a:ext>
            </a:extLst>
          </p:cNvPr>
          <p:cNvSpPr txBox="1"/>
          <p:nvPr/>
        </p:nvSpPr>
        <p:spPr>
          <a:xfrm>
            <a:off x="4767786" y="3414615"/>
            <a:ext cx="2042547" cy="341632"/>
          </a:xfrm>
          <a:prstGeom prst="rect">
            <a:avLst/>
          </a:prstGeom>
          <a:noFill/>
        </p:spPr>
        <p:txBody>
          <a:bodyPr wrap="none" rtlCol="0">
            <a:spAutoFit/>
          </a:bodyPr>
          <a:lstStyle/>
          <a:p>
            <a:pPr algn="l">
              <a:lnSpc>
                <a:spcPct val="90000"/>
              </a:lnSpc>
            </a:pPr>
            <a:r>
              <a:rPr lang="en-US" dirty="0">
                <a:latin typeface="+mn-lt"/>
              </a:rPr>
              <a:t>Coated Window</a:t>
            </a:r>
          </a:p>
        </p:txBody>
      </p:sp>
      <p:sp>
        <p:nvSpPr>
          <p:cNvPr id="14" name="TextBox 13">
            <a:extLst>
              <a:ext uri="{FF2B5EF4-FFF2-40B4-BE49-F238E27FC236}">
                <a16:creationId xmlns:a16="http://schemas.microsoft.com/office/drawing/2014/main" id="{AE1E3952-2CFF-2249-98DC-C40650D77FD6}"/>
              </a:ext>
            </a:extLst>
          </p:cNvPr>
          <p:cNvSpPr txBox="1"/>
          <p:nvPr/>
        </p:nvSpPr>
        <p:spPr>
          <a:xfrm>
            <a:off x="6545941" y="5467727"/>
            <a:ext cx="1744388" cy="341632"/>
          </a:xfrm>
          <a:prstGeom prst="rect">
            <a:avLst/>
          </a:prstGeom>
          <a:noFill/>
        </p:spPr>
        <p:txBody>
          <a:bodyPr wrap="none" rtlCol="0">
            <a:spAutoFit/>
          </a:bodyPr>
          <a:lstStyle/>
          <a:p>
            <a:pPr algn="l">
              <a:lnSpc>
                <a:spcPct val="90000"/>
              </a:lnSpc>
            </a:pPr>
            <a:r>
              <a:rPr lang="en-US" dirty="0">
                <a:latin typeface="+mn-lt"/>
              </a:rPr>
              <a:t>Coating mask</a:t>
            </a:r>
          </a:p>
        </p:txBody>
      </p:sp>
      <p:sp>
        <p:nvSpPr>
          <p:cNvPr id="15" name="TextBox 14">
            <a:extLst>
              <a:ext uri="{FF2B5EF4-FFF2-40B4-BE49-F238E27FC236}">
                <a16:creationId xmlns:a16="http://schemas.microsoft.com/office/drawing/2014/main" id="{6B57C794-6194-9A4A-962F-1BA5CEA8A816}"/>
              </a:ext>
            </a:extLst>
          </p:cNvPr>
          <p:cNvSpPr txBox="1"/>
          <p:nvPr/>
        </p:nvSpPr>
        <p:spPr>
          <a:xfrm>
            <a:off x="7424215" y="3258659"/>
            <a:ext cx="1680268" cy="341632"/>
          </a:xfrm>
          <a:prstGeom prst="rect">
            <a:avLst/>
          </a:prstGeom>
          <a:noFill/>
        </p:spPr>
        <p:txBody>
          <a:bodyPr wrap="none" rtlCol="0">
            <a:spAutoFit/>
          </a:bodyPr>
          <a:lstStyle/>
          <a:p>
            <a:pPr algn="l">
              <a:lnSpc>
                <a:spcPct val="90000"/>
              </a:lnSpc>
            </a:pPr>
            <a:r>
              <a:rPr lang="en-US" dirty="0">
                <a:latin typeface="+mn-lt"/>
              </a:rPr>
              <a:t>Fiducial Mask</a:t>
            </a:r>
          </a:p>
        </p:txBody>
      </p:sp>
      <p:sp>
        <p:nvSpPr>
          <p:cNvPr id="18" name="TextBox 17">
            <a:extLst>
              <a:ext uri="{FF2B5EF4-FFF2-40B4-BE49-F238E27FC236}">
                <a16:creationId xmlns:a16="http://schemas.microsoft.com/office/drawing/2014/main" id="{7FE64B77-EF7D-B34C-8156-7C6571ED20D8}"/>
              </a:ext>
            </a:extLst>
          </p:cNvPr>
          <p:cNvSpPr txBox="1"/>
          <p:nvPr/>
        </p:nvSpPr>
        <p:spPr>
          <a:xfrm>
            <a:off x="490159" y="3199016"/>
            <a:ext cx="4112023" cy="341632"/>
          </a:xfrm>
          <a:prstGeom prst="rect">
            <a:avLst/>
          </a:prstGeom>
          <a:noFill/>
        </p:spPr>
        <p:txBody>
          <a:bodyPr wrap="none" rtlCol="0">
            <a:spAutoFit/>
          </a:bodyPr>
          <a:lstStyle/>
          <a:p>
            <a:pPr algn="l">
              <a:lnSpc>
                <a:spcPct val="90000"/>
              </a:lnSpc>
            </a:pPr>
            <a:r>
              <a:rPr lang="en-US" dirty="0">
                <a:latin typeface="+mn-lt"/>
              </a:rPr>
              <a:t>Window components for the RID-IS </a:t>
            </a:r>
          </a:p>
        </p:txBody>
      </p:sp>
      <p:pic>
        <p:nvPicPr>
          <p:cNvPr id="16" name="Picture 15" descr="A picture containing wall, indoor, bathroom, toilet&#10;&#10;Description automatically generated">
            <a:extLst>
              <a:ext uri="{FF2B5EF4-FFF2-40B4-BE49-F238E27FC236}">
                <a16:creationId xmlns:a16="http://schemas.microsoft.com/office/drawing/2014/main" id="{BCDAC5DA-46EF-D447-8E4A-3603449836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846" t="-2093" r="9016" b="-2093"/>
          <a:stretch/>
        </p:blipFill>
        <p:spPr>
          <a:xfrm>
            <a:off x="4343872" y="3889579"/>
            <a:ext cx="1622053" cy="1622053"/>
          </a:xfrm>
          <a:prstGeom prst="rect">
            <a:avLst/>
          </a:prstGeom>
        </p:spPr>
      </p:pic>
      <p:pic>
        <p:nvPicPr>
          <p:cNvPr id="17" name="Picture 16" descr="A picture containing indoor, metal, silver, dirty&#10;&#10;Description automatically generated">
            <a:extLst>
              <a:ext uri="{FF2B5EF4-FFF2-40B4-BE49-F238E27FC236}">
                <a16:creationId xmlns:a16="http://schemas.microsoft.com/office/drawing/2014/main" id="{0D0A3AED-0A00-7D4E-9174-0A3AA05C9D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0750" t="2942" r="6625" b="13783"/>
          <a:stretch/>
        </p:blipFill>
        <p:spPr>
          <a:xfrm>
            <a:off x="8464899" y="3733623"/>
            <a:ext cx="1833734" cy="1828800"/>
          </a:xfrm>
          <a:prstGeom prst="rect">
            <a:avLst/>
          </a:prstGeom>
        </p:spPr>
      </p:pic>
    </p:spTree>
    <p:extLst>
      <p:ext uri="{BB962C8B-B14F-4D97-AF65-F5344CB8AC3E}">
        <p14:creationId xmlns:p14="http://schemas.microsoft.com/office/powerpoint/2010/main" val="2834853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B2A0-B8E9-644D-9BE4-84D32C3A88DC}"/>
              </a:ext>
            </a:extLst>
          </p:cNvPr>
          <p:cNvSpPr>
            <a:spLocks noGrp="1"/>
          </p:cNvSpPr>
          <p:nvPr>
            <p:ph type="title"/>
          </p:nvPr>
        </p:nvSpPr>
        <p:spPr/>
        <p:txBody>
          <a:bodyPr/>
          <a:lstStyle/>
          <a:p>
            <a:r>
              <a:rPr lang="en-US" dirty="0"/>
              <a:t>P.4.4 Extraction Region</a:t>
            </a:r>
          </a:p>
        </p:txBody>
      </p:sp>
      <p:sp>
        <p:nvSpPr>
          <p:cNvPr id="3" name="Content Placeholder 2">
            <a:extLst>
              <a:ext uri="{FF2B5EF4-FFF2-40B4-BE49-F238E27FC236}">
                <a16:creationId xmlns:a16="http://schemas.microsoft.com/office/drawing/2014/main" id="{833259D8-9E9F-8541-9CC4-003C653BCDC1}"/>
              </a:ext>
            </a:extLst>
          </p:cNvPr>
          <p:cNvSpPr>
            <a:spLocks noGrp="1"/>
          </p:cNvSpPr>
          <p:nvPr>
            <p:ph idx="1"/>
          </p:nvPr>
        </p:nvSpPr>
        <p:spPr/>
        <p:txBody>
          <a:bodyPr/>
          <a:lstStyle/>
          <a:p>
            <a:r>
              <a:rPr lang="en-US" dirty="0"/>
              <a:t>P.4.4.2 - Magnets</a:t>
            </a:r>
          </a:p>
          <a:p>
            <a:r>
              <a:rPr lang="en-US" dirty="0"/>
              <a:t>P.4.4.3 – Power Supplies</a:t>
            </a:r>
          </a:p>
        </p:txBody>
      </p:sp>
      <p:sp>
        <p:nvSpPr>
          <p:cNvPr id="4" name="Rectangle: Rounded Corners 12">
            <a:extLst>
              <a:ext uri="{FF2B5EF4-FFF2-40B4-BE49-F238E27FC236}">
                <a16:creationId xmlns:a16="http://schemas.microsoft.com/office/drawing/2014/main" id="{3D783247-6260-BD4B-8A15-93E9E58A930B}"/>
              </a:ext>
            </a:extLst>
          </p:cNvPr>
          <p:cNvSpPr/>
          <p:nvPr/>
        </p:nvSpPr>
        <p:spPr>
          <a:xfrm>
            <a:off x="10025983" y="27432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B4-2 </a:t>
            </a:r>
            <a:r>
              <a:rPr lang="en-US" b="1" dirty="0" err="1">
                <a:solidFill>
                  <a:schemeClr val="bg1"/>
                </a:solidFill>
              </a:rPr>
              <a:t>Saethre</a:t>
            </a:r>
            <a:endParaRPr lang="en-US" b="1" dirty="0">
              <a:solidFill>
                <a:schemeClr val="bg1"/>
              </a:solidFill>
            </a:endParaRPr>
          </a:p>
        </p:txBody>
      </p:sp>
      <p:grpSp>
        <p:nvGrpSpPr>
          <p:cNvPr id="5" name="Group 4">
            <a:extLst>
              <a:ext uri="{FF2B5EF4-FFF2-40B4-BE49-F238E27FC236}">
                <a16:creationId xmlns:a16="http://schemas.microsoft.com/office/drawing/2014/main" id="{51E52316-AF60-AC41-B316-540C299A7927}"/>
              </a:ext>
            </a:extLst>
          </p:cNvPr>
          <p:cNvGrpSpPr/>
          <p:nvPr/>
        </p:nvGrpSpPr>
        <p:grpSpPr>
          <a:xfrm>
            <a:off x="6381728" y="972858"/>
            <a:ext cx="5380505" cy="5462696"/>
            <a:chOff x="3546220" y="742826"/>
            <a:chExt cx="5380505" cy="5462696"/>
          </a:xfrm>
        </p:grpSpPr>
        <p:pic>
          <p:nvPicPr>
            <p:cNvPr id="6" name="Picture 5">
              <a:extLst>
                <a:ext uri="{FF2B5EF4-FFF2-40B4-BE49-F238E27FC236}">
                  <a16:creationId xmlns:a16="http://schemas.microsoft.com/office/drawing/2014/main" id="{37B3AAE1-2238-1843-AD06-ECDBF2AEF1EC}"/>
                </a:ext>
              </a:extLst>
            </p:cNvPr>
            <p:cNvPicPr>
              <a:picLocks noChangeAspect="1"/>
            </p:cNvPicPr>
            <p:nvPr/>
          </p:nvPicPr>
          <p:blipFill>
            <a:blip r:embed="rId2"/>
            <a:stretch>
              <a:fillRect/>
            </a:stretch>
          </p:blipFill>
          <p:spPr>
            <a:xfrm>
              <a:off x="4259180" y="2973304"/>
              <a:ext cx="3184459" cy="2507403"/>
            </a:xfrm>
            <a:prstGeom prst="rect">
              <a:avLst/>
            </a:prstGeom>
          </p:spPr>
        </p:pic>
        <p:pic>
          <p:nvPicPr>
            <p:cNvPr id="7" name="Picture 6">
              <a:extLst>
                <a:ext uri="{FF2B5EF4-FFF2-40B4-BE49-F238E27FC236}">
                  <a16:creationId xmlns:a16="http://schemas.microsoft.com/office/drawing/2014/main" id="{A1506D37-0999-0F43-9E3D-747069E210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4359" y="742826"/>
              <a:ext cx="2272366" cy="2522486"/>
            </a:xfrm>
            <a:prstGeom prst="rect">
              <a:avLst/>
            </a:prstGeom>
          </p:spPr>
        </p:pic>
        <p:sp>
          <p:nvSpPr>
            <p:cNvPr id="8" name="TextBox 7">
              <a:extLst>
                <a:ext uri="{FF2B5EF4-FFF2-40B4-BE49-F238E27FC236}">
                  <a16:creationId xmlns:a16="http://schemas.microsoft.com/office/drawing/2014/main" id="{BF05871B-7394-D44D-9EC8-1EAF26A25D0B}"/>
                </a:ext>
              </a:extLst>
            </p:cNvPr>
            <p:cNvSpPr txBox="1"/>
            <p:nvPr/>
          </p:nvSpPr>
          <p:spPr>
            <a:xfrm>
              <a:off x="5266276" y="5531491"/>
              <a:ext cx="3115724" cy="674031"/>
            </a:xfrm>
            <a:prstGeom prst="rect">
              <a:avLst/>
            </a:prstGeom>
            <a:noFill/>
          </p:spPr>
          <p:txBody>
            <a:bodyPr wrap="square" rtlCol="0">
              <a:spAutoFit/>
            </a:bodyPr>
            <a:lstStyle/>
            <a:p>
              <a:pPr algn="l">
                <a:lnSpc>
                  <a:spcPct val="90000"/>
                </a:lnSpc>
              </a:pPr>
              <a:r>
                <a:rPr lang="en-US" sz="1400" dirty="0">
                  <a:latin typeface="+mn-lt"/>
                </a:rPr>
                <a:t>Upstream end of Extraction Lambertson in SNS tunnel, and FNAL simulation</a:t>
              </a:r>
            </a:p>
          </p:txBody>
        </p:sp>
        <p:cxnSp>
          <p:nvCxnSpPr>
            <p:cNvPr id="9" name="Straight Arrow Connector 8">
              <a:extLst>
                <a:ext uri="{FF2B5EF4-FFF2-40B4-BE49-F238E27FC236}">
                  <a16:creationId xmlns:a16="http://schemas.microsoft.com/office/drawing/2014/main" id="{F1B65AC4-243C-AC4C-A20D-ECE7B98C2460}"/>
                </a:ext>
              </a:extLst>
            </p:cNvPr>
            <p:cNvCxnSpPr>
              <a:cxnSpLocks/>
              <a:stCxn id="10" idx="3"/>
            </p:cNvCxnSpPr>
            <p:nvPr/>
          </p:nvCxnSpPr>
          <p:spPr>
            <a:xfrm flipV="1">
              <a:off x="4782354" y="1998651"/>
              <a:ext cx="2489713" cy="1419445"/>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CEBD8A3-C3AD-164B-A1E9-D7C14C00DFBC}"/>
                </a:ext>
              </a:extLst>
            </p:cNvPr>
            <p:cNvSpPr txBox="1"/>
            <p:nvPr/>
          </p:nvSpPr>
          <p:spPr>
            <a:xfrm>
              <a:off x="3546220" y="2790232"/>
              <a:ext cx="1236134" cy="1255728"/>
            </a:xfrm>
            <a:prstGeom prst="rect">
              <a:avLst/>
            </a:prstGeom>
            <a:noFill/>
            <a:ln>
              <a:solidFill>
                <a:srgbClr val="FF0000"/>
              </a:solidFill>
            </a:ln>
          </p:spPr>
          <p:txBody>
            <a:bodyPr wrap="square" rtlCol="0">
              <a:spAutoFit/>
            </a:bodyPr>
            <a:lstStyle/>
            <a:p>
              <a:pPr algn="l">
                <a:lnSpc>
                  <a:spcPct val="90000"/>
                </a:lnSpc>
              </a:pPr>
              <a:r>
                <a:rPr lang="en-US" sz="1400" dirty="0">
                  <a:latin typeface="+mn-lt"/>
                </a:rPr>
                <a:t>Existing pole shims require splitting magnet to replace</a:t>
              </a:r>
            </a:p>
          </p:txBody>
        </p:sp>
        <p:sp>
          <p:nvSpPr>
            <p:cNvPr id="11" name="TextBox 10">
              <a:extLst>
                <a:ext uri="{FF2B5EF4-FFF2-40B4-BE49-F238E27FC236}">
                  <a16:creationId xmlns:a16="http://schemas.microsoft.com/office/drawing/2014/main" id="{67D559AD-BE1F-AB49-B1B7-4F672CA1D016}"/>
                </a:ext>
              </a:extLst>
            </p:cNvPr>
            <p:cNvSpPr txBox="1"/>
            <p:nvPr/>
          </p:nvSpPr>
          <p:spPr>
            <a:xfrm>
              <a:off x="7303093" y="4269752"/>
              <a:ext cx="1623631" cy="674031"/>
            </a:xfrm>
            <a:prstGeom prst="rect">
              <a:avLst/>
            </a:prstGeom>
            <a:noFill/>
            <a:ln>
              <a:solidFill>
                <a:srgbClr val="7030A0"/>
              </a:solidFill>
            </a:ln>
          </p:spPr>
          <p:txBody>
            <a:bodyPr wrap="square" rtlCol="0">
              <a:spAutoFit/>
            </a:bodyPr>
            <a:lstStyle/>
            <a:p>
              <a:pPr algn="l">
                <a:lnSpc>
                  <a:spcPct val="90000"/>
                </a:lnSpc>
              </a:pPr>
              <a:r>
                <a:rPr lang="en-US" sz="1400" dirty="0">
                  <a:latin typeface="+mn-lt"/>
                </a:rPr>
                <a:t>new shims install on front face of magnet yoke</a:t>
              </a:r>
            </a:p>
          </p:txBody>
        </p:sp>
        <p:cxnSp>
          <p:nvCxnSpPr>
            <p:cNvPr id="12" name="Straight Arrow Connector 11">
              <a:extLst>
                <a:ext uri="{FF2B5EF4-FFF2-40B4-BE49-F238E27FC236}">
                  <a16:creationId xmlns:a16="http://schemas.microsoft.com/office/drawing/2014/main" id="{FA90E584-E021-BC42-BCDD-8A83DE07AF98}"/>
                </a:ext>
              </a:extLst>
            </p:cNvPr>
            <p:cNvCxnSpPr>
              <a:cxnSpLocks/>
              <a:stCxn id="11" idx="1"/>
            </p:cNvCxnSpPr>
            <p:nvPr/>
          </p:nvCxnSpPr>
          <p:spPr>
            <a:xfrm flipH="1">
              <a:off x="6329619" y="4606768"/>
              <a:ext cx="973474" cy="227699"/>
            </a:xfrm>
            <a:prstGeom prst="straightConnector1">
              <a:avLst/>
            </a:prstGeom>
            <a:ln w="28575">
              <a:solidFill>
                <a:srgbClr val="7030A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C39257B-6B1D-C548-B714-65DDA3F677ED}"/>
                </a:ext>
              </a:extLst>
            </p:cNvPr>
            <p:cNvCxnSpPr>
              <a:cxnSpLocks/>
              <a:stCxn id="11" idx="0"/>
            </p:cNvCxnSpPr>
            <p:nvPr/>
          </p:nvCxnSpPr>
          <p:spPr>
            <a:xfrm flipH="1" flipV="1">
              <a:off x="7443639" y="2004070"/>
              <a:ext cx="671270" cy="2265682"/>
            </a:xfrm>
            <a:prstGeom prst="straightConnector1">
              <a:avLst/>
            </a:prstGeom>
            <a:ln w="28575">
              <a:solidFill>
                <a:srgbClr val="7030A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B4357EC-4585-0C49-B01E-A9C7013EA21E}"/>
                </a:ext>
              </a:extLst>
            </p:cNvPr>
            <p:cNvCxnSpPr>
              <a:cxnSpLocks/>
              <a:stCxn id="10" idx="2"/>
            </p:cNvCxnSpPr>
            <p:nvPr/>
          </p:nvCxnSpPr>
          <p:spPr>
            <a:xfrm>
              <a:off x="4164287" y="4045960"/>
              <a:ext cx="1539898" cy="742766"/>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descr="A picture containing LEGO, toy, sky, snow&#10;&#10;Description automatically generated">
            <a:extLst>
              <a:ext uri="{FF2B5EF4-FFF2-40B4-BE49-F238E27FC236}">
                <a16:creationId xmlns:a16="http://schemas.microsoft.com/office/drawing/2014/main" id="{22DBC9C9-82A2-7F41-ACA4-0E715DDA04A2}"/>
              </a:ext>
            </a:extLst>
          </p:cNvPr>
          <p:cNvPicPr>
            <a:picLocks noChangeAspect="1"/>
          </p:cNvPicPr>
          <p:nvPr/>
        </p:nvPicPr>
        <p:blipFill>
          <a:blip r:embed="rId4"/>
          <a:stretch>
            <a:fillRect/>
          </a:stretch>
        </p:blipFill>
        <p:spPr>
          <a:xfrm>
            <a:off x="612093" y="2512699"/>
            <a:ext cx="5036101" cy="3568890"/>
          </a:xfrm>
          <a:prstGeom prst="rect">
            <a:avLst/>
          </a:prstGeom>
        </p:spPr>
      </p:pic>
      <p:sp>
        <p:nvSpPr>
          <p:cNvPr id="17" name="TextBox 16">
            <a:extLst>
              <a:ext uri="{FF2B5EF4-FFF2-40B4-BE49-F238E27FC236}">
                <a16:creationId xmlns:a16="http://schemas.microsoft.com/office/drawing/2014/main" id="{242E521D-B0FC-BB48-B433-1F8723E71AEE}"/>
              </a:ext>
            </a:extLst>
          </p:cNvPr>
          <p:cNvSpPr txBox="1"/>
          <p:nvPr/>
        </p:nvSpPr>
        <p:spPr>
          <a:xfrm>
            <a:off x="3571537" y="2341883"/>
            <a:ext cx="763351" cy="341632"/>
          </a:xfrm>
          <a:prstGeom prst="rect">
            <a:avLst/>
          </a:prstGeom>
          <a:noFill/>
          <a:ln>
            <a:solidFill>
              <a:schemeClr val="tx1"/>
            </a:solidFill>
          </a:ln>
        </p:spPr>
        <p:txBody>
          <a:bodyPr wrap="none" rtlCol="0">
            <a:spAutoFit/>
          </a:bodyPr>
          <a:lstStyle/>
          <a:p>
            <a:pPr algn="l">
              <a:lnSpc>
                <a:spcPct val="90000"/>
              </a:lnSpc>
            </a:pPr>
            <a:r>
              <a:rPr lang="en-US" dirty="0">
                <a:latin typeface="+mn-lt"/>
              </a:rPr>
              <a:t>RCPS</a:t>
            </a:r>
          </a:p>
        </p:txBody>
      </p:sp>
      <p:cxnSp>
        <p:nvCxnSpPr>
          <p:cNvPr id="18" name="Straight Arrow Connector 17">
            <a:extLst>
              <a:ext uri="{FF2B5EF4-FFF2-40B4-BE49-F238E27FC236}">
                <a16:creationId xmlns:a16="http://schemas.microsoft.com/office/drawing/2014/main" id="{4AB1AADD-211E-A34B-96C5-CDA68423640C}"/>
              </a:ext>
            </a:extLst>
          </p:cNvPr>
          <p:cNvCxnSpPr>
            <a:stCxn id="17" idx="2"/>
          </p:cNvCxnSpPr>
          <p:nvPr/>
        </p:nvCxnSpPr>
        <p:spPr>
          <a:xfrm flipH="1">
            <a:off x="3339526" y="2683515"/>
            <a:ext cx="613687" cy="571959"/>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9D50EBF-1114-A84C-A45C-FBD6FCEBFF8F}"/>
              </a:ext>
            </a:extLst>
          </p:cNvPr>
          <p:cNvSpPr txBox="1"/>
          <p:nvPr/>
        </p:nvSpPr>
        <p:spPr>
          <a:xfrm>
            <a:off x="2037089" y="2084441"/>
            <a:ext cx="604653" cy="341632"/>
          </a:xfrm>
          <a:prstGeom prst="rect">
            <a:avLst/>
          </a:prstGeom>
          <a:noFill/>
          <a:ln>
            <a:solidFill>
              <a:schemeClr val="tx1"/>
            </a:solidFill>
          </a:ln>
        </p:spPr>
        <p:txBody>
          <a:bodyPr wrap="none" rtlCol="0">
            <a:spAutoFit/>
          </a:bodyPr>
          <a:lstStyle/>
          <a:p>
            <a:pPr algn="l">
              <a:lnSpc>
                <a:spcPct val="90000"/>
              </a:lnSpc>
            </a:pPr>
            <a:r>
              <a:rPr lang="en-US" dirty="0">
                <a:latin typeface="+mn-lt"/>
              </a:rPr>
              <a:t>PFN</a:t>
            </a:r>
          </a:p>
        </p:txBody>
      </p:sp>
      <p:sp>
        <p:nvSpPr>
          <p:cNvPr id="20" name="TextBox 19">
            <a:extLst>
              <a:ext uri="{FF2B5EF4-FFF2-40B4-BE49-F238E27FC236}">
                <a16:creationId xmlns:a16="http://schemas.microsoft.com/office/drawing/2014/main" id="{42004A11-6AD8-0643-96B4-6A9BC3771623}"/>
              </a:ext>
            </a:extLst>
          </p:cNvPr>
          <p:cNvSpPr txBox="1"/>
          <p:nvPr/>
        </p:nvSpPr>
        <p:spPr>
          <a:xfrm>
            <a:off x="1359340" y="5820891"/>
            <a:ext cx="1467068" cy="341632"/>
          </a:xfrm>
          <a:prstGeom prst="rect">
            <a:avLst/>
          </a:prstGeom>
          <a:noFill/>
          <a:ln>
            <a:solidFill>
              <a:schemeClr val="tx1"/>
            </a:solidFill>
          </a:ln>
        </p:spPr>
        <p:txBody>
          <a:bodyPr wrap="none" rtlCol="0">
            <a:spAutoFit/>
          </a:bodyPr>
          <a:lstStyle/>
          <a:p>
            <a:pPr algn="l">
              <a:lnSpc>
                <a:spcPct val="90000"/>
              </a:lnSpc>
            </a:pPr>
            <a:r>
              <a:rPr lang="en-US" dirty="0">
                <a:latin typeface="+mn-lt"/>
              </a:rPr>
              <a:t>Transformer</a:t>
            </a:r>
          </a:p>
        </p:txBody>
      </p:sp>
      <p:cxnSp>
        <p:nvCxnSpPr>
          <p:cNvPr id="21" name="Straight Arrow Connector 20">
            <a:extLst>
              <a:ext uri="{FF2B5EF4-FFF2-40B4-BE49-F238E27FC236}">
                <a16:creationId xmlns:a16="http://schemas.microsoft.com/office/drawing/2014/main" id="{FE12B4F9-9FDC-B844-B89E-413983E33ED0}"/>
              </a:ext>
            </a:extLst>
          </p:cNvPr>
          <p:cNvCxnSpPr>
            <a:cxnSpLocks/>
            <a:stCxn id="20" idx="0"/>
          </p:cNvCxnSpPr>
          <p:nvPr/>
        </p:nvCxnSpPr>
        <p:spPr>
          <a:xfrm flipV="1">
            <a:off x="2092874" y="4927324"/>
            <a:ext cx="733534" cy="893567"/>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F20386CB-23CD-B84A-B163-0B9E68570984}"/>
              </a:ext>
            </a:extLst>
          </p:cNvPr>
          <p:cNvGrpSpPr>
            <a:grpSpLocks noChangeAspect="1"/>
          </p:cNvGrpSpPr>
          <p:nvPr/>
        </p:nvGrpSpPr>
        <p:grpSpPr>
          <a:xfrm>
            <a:off x="5211755" y="630150"/>
            <a:ext cx="2821623" cy="2242646"/>
            <a:chOff x="5120641" y="353264"/>
            <a:chExt cx="4150360" cy="3298735"/>
          </a:xfrm>
        </p:grpSpPr>
        <p:pic>
          <p:nvPicPr>
            <p:cNvPr id="22" name="Picture 21" descr="A picture containing graphical user interface&#10;&#10;Description automatically generated">
              <a:extLst>
                <a:ext uri="{FF2B5EF4-FFF2-40B4-BE49-F238E27FC236}">
                  <a16:creationId xmlns:a16="http://schemas.microsoft.com/office/drawing/2014/main" id="{CC90C471-2FA7-9B45-A581-45ED2E5C6114}"/>
                </a:ext>
              </a:extLst>
            </p:cNvPr>
            <p:cNvPicPr>
              <a:picLocks noChangeAspect="1"/>
            </p:cNvPicPr>
            <p:nvPr/>
          </p:nvPicPr>
          <p:blipFill rotWithShape="1">
            <a:blip r:embed="rId5"/>
            <a:srcRect r="24415"/>
            <a:stretch/>
          </p:blipFill>
          <p:spPr>
            <a:xfrm>
              <a:off x="5120641" y="2006079"/>
              <a:ext cx="4150360" cy="1645920"/>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C790EB49-4490-5445-AAA2-306B83B38522}"/>
                </a:ext>
              </a:extLst>
            </p:cNvPr>
            <p:cNvPicPr>
              <a:picLocks noChangeAspect="1"/>
            </p:cNvPicPr>
            <p:nvPr/>
          </p:nvPicPr>
          <p:blipFill rotWithShape="1">
            <a:blip r:embed="rId6"/>
            <a:srcRect r="24415"/>
            <a:stretch/>
          </p:blipFill>
          <p:spPr>
            <a:xfrm>
              <a:off x="5120641" y="353264"/>
              <a:ext cx="4150360" cy="1645920"/>
            </a:xfrm>
            <a:prstGeom prst="rect">
              <a:avLst/>
            </a:prstGeom>
          </p:spPr>
        </p:pic>
      </p:grpSp>
      <p:sp>
        <p:nvSpPr>
          <p:cNvPr id="27" name="TextBox 26">
            <a:extLst>
              <a:ext uri="{FF2B5EF4-FFF2-40B4-BE49-F238E27FC236}">
                <a16:creationId xmlns:a16="http://schemas.microsoft.com/office/drawing/2014/main" id="{D16B42C6-A7CF-454C-A4E3-BE70C2D47D67}"/>
              </a:ext>
            </a:extLst>
          </p:cNvPr>
          <p:cNvSpPr txBox="1"/>
          <p:nvPr/>
        </p:nvSpPr>
        <p:spPr>
          <a:xfrm>
            <a:off x="5211755" y="57717"/>
            <a:ext cx="4278112" cy="535531"/>
          </a:xfrm>
          <a:prstGeom prst="rect">
            <a:avLst/>
          </a:prstGeom>
          <a:noFill/>
        </p:spPr>
        <p:txBody>
          <a:bodyPr wrap="square" rtlCol="0">
            <a:spAutoFit/>
          </a:bodyPr>
          <a:lstStyle/>
          <a:p>
            <a:pPr algn="l">
              <a:lnSpc>
                <a:spcPct val="90000"/>
              </a:lnSpc>
            </a:pPr>
            <a:r>
              <a:rPr lang="en-US" sz="1600" dirty="0">
                <a:latin typeface="+mn-lt"/>
              </a:rPr>
              <a:t>ORBIT simulation of nominal target distribution at 1.3 GeV using 3D field map</a:t>
            </a:r>
          </a:p>
        </p:txBody>
      </p:sp>
      <p:sp>
        <p:nvSpPr>
          <p:cNvPr id="28" name="TextBox 27">
            <a:extLst>
              <a:ext uri="{FF2B5EF4-FFF2-40B4-BE49-F238E27FC236}">
                <a16:creationId xmlns:a16="http://schemas.microsoft.com/office/drawing/2014/main" id="{54B403FB-D0C0-0E42-9F1F-F199D521CA30}"/>
              </a:ext>
            </a:extLst>
          </p:cNvPr>
          <p:cNvSpPr txBox="1"/>
          <p:nvPr/>
        </p:nvSpPr>
        <p:spPr>
          <a:xfrm>
            <a:off x="8067937" y="917386"/>
            <a:ext cx="1673472" cy="590931"/>
          </a:xfrm>
          <a:prstGeom prst="rect">
            <a:avLst/>
          </a:prstGeom>
          <a:noFill/>
        </p:spPr>
        <p:txBody>
          <a:bodyPr wrap="square" rtlCol="0">
            <a:spAutoFit/>
          </a:bodyPr>
          <a:lstStyle/>
          <a:p>
            <a:pPr algn="l">
              <a:lnSpc>
                <a:spcPct val="90000"/>
              </a:lnSpc>
            </a:pPr>
            <a:r>
              <a:rPr lang="en-US" dirty="0">
                <a:latin typeface="+mn-lt"/>
              </a:rPr>
              <a:t>Existing Magnet</a:t>
            </a:r>
          </a:p>
        </p:txBody>
      </p:sp>
      <p:sp>
        <p:nvSpPr>
          <p:cNvPr id="29" name="TextBox 28">
            <a:extLst>
              <a:ext uri="{FF2B5EF4-FFF2-40B4-BE49-F238E27FC236}">
                <a16:creationId xmlns:a16="http://schemas.microsoft.com/office/drawing/2014/main" id="{0280E25D-0EC1-CC41-8EB9-413A06B52380}"/>
              </a:ext>
            </a:extLst>
          </p:cNvPr>
          <p:cNvSpPr txBox="1"/>
          <p:nvPr/>
        </p:nvSpPr>
        <p:spPr>
          <a:xfrm>
            <a:off x="8067937" y="1999124"/>
            <a:ext cx="1673472" cy="590931"/>
          </a:xfrm>
          <a:prstGeom prst="rect">
            <a:avLst/>
          </a:prstGeom>
          <a:noFill/>
        </p:spPr>
        <p:txBody>
          <a:bodyPr wrap="square" rtlCol="0">
            <a:spAutoFit/>
          </a:bodyPr>
          <a:lstStyle/>
          <a:p>
            <a:pPr algn="l">
              <a:lnSpc>
                <a:spcPct val="90000"/>
              </a:lnSpc>
            </a:pPr>
            <a:r>
              <a:rPr lang="en-US" dirty="0">
                <a:latin typeface="+mn-lt"/>
              </a:rPr>
              <a:t>With new shims</a:t>
            </a:r>
          </a:p>
        </p:txBody>
      </p:sp>
    </p:spTree>
    <p:extLst>
      <p:ext uri="{BB962C8B-B14F-4D97-AF65-F5344CB8AC3E}">
        <p14:creationId xmlns:p14="http://schemas.microsoft.com/office/powerpoint/2010/main" val="393503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B2A0-B8E9-644D-9BE4-84D32C3A88DC}"/>
              </a:ext>
            </a:extLst>
          </p:cNvPr>
          <p:cNvSpPr>
            <a:spLocks noGrp="1"/>
          </p:cNvSpPr>
          <p:nvPr>
            <p:ph type="title"/>
          </p:nvPr>
        </p:nvSpPr>
        <p:spPr/>
        <p:txBody>
          <a:bodyPr/>
          <a:lstStyle/>
          <a:p>
            <a:r>
              <a:rPr lang="en-US" dirty="0"/>
              <a:t>P.4.5 Utilities</a:t>
            </a:r>
          </a:p>
        </p:txBody>
      </p:sp>
      <p:sp>
        <p:nvSpPr>
          <p:cNvPr id="3" name="Content Placeholder 2">
            <a:extLst>
              <a:ext uri="{FF2B5EF4-FFF2-40B4-BE49-F238E27FC236}">
                <a16:creationId xmlns:a16="http://schemas.microsoft.com/office/drawing/2014/main" id="{833259D8-9E9F-8541-9CC4-003C653BCDC1}"/>
              </a:ext>
            </a:extLst>
          </p:cNvPr>
          <p:cNvSpPr>
            <a:spLocks noGrp="1"/>
          </p:cNvSpPr>
          <p:nvPr>
            <p:ph idx="1"/>
          </p:nvPr>
        </p:nvSpPr>
        <p:spPr/>
        <p:txBody>
          <a:bodyPr/>
          <a:lstStyle/>
          <a:p>
            <a:r>
              <a:rPr lang="en-US" dirty="0"/>
              <a:t>P.4.5.2 Main Ring Dipole Transformer Upgrade</a:t>
            </a:r>
          </a:p>
          <a:p>
            <a:r>
              <a:rPr lang="en-US" dirty="0"/>
              <a:t>P.4.5.3 RN-03 Magnet Power Supply DI Water Cooling Upgrade</a:t>
            </a:r>
          </a:p>
          <a:p>
            <a:r>
              <a:rPr lang="en-US" dirty="0"/>
              <a:t>P.4.5.4 PFN Room HVAC</a:t>
            </a:r>
          </a:p>
        </p:txBody>
      </p:sp>
      <p:grpSp>
        <p:nvGrpSpPr>
          <p:cNvPr id="5" name="Group 4">
            <a:extLst>
              <a:ext uri="{FF2B5EF4-FFF2-40B4-BE49-F238E27FC236}">
                <a16:creationId xmlns:a16="http://schemas.microsoft.com/office/drawing/2014/main" id="{47BC7F1E-B8F8-3042-9A52-F79126CF5DB9}"/>
              </a:ext>
            </a:extLst>
          </p:cNvPr>
          <p:cNvGrpSpPr/>
          <p:nvPr/>
        </p:nvGrpSpPr>
        <p:grpSpPr>
          <a:xfrm>
            <a:off x="462117" y="3179720"/>
            <a:ext cx="3432388" cy="2144226"/>
            <a:chOff x="2737200" y="1620061"/>
            <a:chExt cx="5962664" cy="3728919"/>
          </a:xfrm>
        </p:grpSpPr>
        <p:pic>
          <p:nvPicPr>
            <p:cNvPr id="6" name="Picture 5">
              <a:extLst>
                <a:ext uri="{FF2B5EF4-FFF2-40B4-BE49-F238E27FC236}">
                  <a16:creationId xmlns:a16="http://schemas.microsoft.com/office/drawing/2014/main" id="{D042BF6D-1845-0E41-B710-F040619D6F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200" y="1620061"/>
              <a:ext cx="5962664" cy="3728919"/>
            </a:xfrm>
            <a:prstGeom prst="rect">
              <a:avLst/>
            </a:prstGeom>
          </p:spPr>
        </p:pic>
        <p:pic>
          <p:nvPicPr>
            <p:cNvPr id="7" name="Picture 6" descr="A picture containing close&#10;&#10;Description automatically generated">
              <a:extLst>
                <a:ext uri="{FF2B5EF4-FFF2-40B4-BE49-F238E27FC236}">
                  <a16:creationId xmlns:a16="http://schemas.microsoft.com/office/drawing/2014/main" id="{13AEC48A-4119-6146-BBBC-4DD591EC3471}"/>
                </a:ext>
              </a:extLst>
            </p:cNvPr>
            <p:cNvPicPr>
              <a:picLocks noChangeAspect="1"/>
            </p:cNvPicPr>
            <p:nvPr/>
          </p:nvPicPr>
          <p:blipFill>
            <a:blip r:embed="rId3"/>
            <a:stretch>
              <a:fillRect/>
            </a:stretch>
          </p:blipFill>
          <p:spPr>
            <a:xfrm>
              <a:off x="4185793" y="2236552"/>
              <a:ext cx="609685" cy="895475"/>
            </a:xfrm>
            <a:prstGeom prst="rect">
              <a:avLst/>
            </a:prstGeom>
          </p:spPr>
        </p:pic>
        <p:pic>
          <p:nvPicPr>
            <p:cNvPr id="8" name="Picture 7" descr="A picture containing close&#10;&#10;Description automatically generated">
              <a:extLst>
                <a:ext uri="{FF2B5EF4-FFF2-40B4-BE49-F238E27FC236}">
                  <a16:creationId xmlns:a16="http://schemas.microsoft.com/office/drawing/2014/main" id="{39AE7B32-734E-B042-8733-0E4B4BAD6339}"/>
                </a:ext>
              </a:extLst>
            </p:cNvPr>
            <p:cNvPicPr>
              <a:picLocks noChangeAspect="1"/>
            </p:cNvPicPr>
            <p:nvPr/>
          </p:nvPicPr>
          <p:blipFill>
            <a:blip r:embed="rId3"/>
            <a:stretch>
              <a:fillRect/>
            </a:stretch>
          </p:blipFill>
          <p:spPr>
            <a:xfrm>
              <a:off x="4197820" y="3508152"/>
              <a:ext cx="609685" cy="895475"/>
            </a:xfrm>
            <a:prstGeom prst="rect">
              <a:avLst/>
            </a:prstGeom>
          </p:spPr>
        </p:pic>
        <p:pic>
          <p:nvPicPr>
            <p:cNvPr id="9" name="Picture 8" descr="A picture containing close&#10;&#10;Description automatically generated">
              <a:extLst>
                <a:ext uri="{FF2B5EF4-FFF2-40B4-BE49-F238E27FC236}">
                  <a16:creationId xmlns:a16="http://schemas.microsoft.com/office/drawing/2014/main" id="{88D449CC-45CD-A440-ADE9-5D87D5F999AA}"/>
                </a:ext>
              </a:extLst>
            </p:cNvPr>
            <p:cNvPicPr>
              <a:picLocks noChangeAspect="1"/>
            </p:cNvPicPr>
            <p:nvPr/>
          </p:nvPicPr>
          <p:blipFill>
            <a:blip r:embed="rId3"/>
            <a:stretch>
              <a:fillRect/>
            </a:stretch>
          </p:blipFill>
          <p:spPr>
            <a:xfrm>
              <a:off x="6961641" y="3338338"/>
              <a:ext cx="422856" cy="579019"/>
            </a:xfrm>
            <a:prstGeom prst="rect">
              <a:avLst/>
            </a:prstGeom>
          </p:spPr>
        </p:pic>
        <p:pic>
          <p:nvPicPr>
            <p:cNvPr id="10" name="Picture 9" descr="A picture containing close&#10;&#10;Description automatically generated">
              <a:extLst>
                <a:ext uri="{FF2B5EF4-FFF2-40B4-BE49-F238E27FC236}">
                  <a16:creationId xmlns:a16="http://schemas.microsoft.com/office/drawing/2014/main" id="{C82057CB-5BAD-1E4B-8A3F-17B7D1CAAD5D}"/>
                </a:ext>
              </a:extLst>
            </p:cNvPr>
            <p:cNvPicPr>
              <a:picLocks noChangeAspect="1"/>
            </p:cNvPicPr>
            <p:nvPr/>
          </p:nvPicPr>
          <p:blipFill>
            <a:blip r:embed="rId3"/>
            <a:stretch>
              <a:fillRect/>
            </a:stretch>
          </p:blipFill>
          <p:spPr>
            <a:xfrm>
              <a:off x="6966020" y="2619593"/>
              <a:ext cx="422856" cy="579019"/>
            </a:xfrm>
            <a:prstGeom prst="rect">
              <a:avLst/>
            </a:prstGeom>
          </p:spPr>
        </p:pic>
      </p:grpSp>
      <p:pic>
        <p:nvPicPr>
          <p:cNvPr id="11" name="Picture 10">
            <a:extLst>
              <a:ext uri="{FF2B5EF4-FFF2-40B4-BE49-F238E27FC236}">
                <a16:creationId xmlns:a16="http://schemas.microsoft.com/office/drawing/2014/main" id="{8D0B268C-66D1-D843-BFB3-3036E06A77CD}"/>
              </a:ext>
            </a:extLst>
          </p:cNvPr>
          <p:cNvPicPr>
            <a:picLocks noChangeAspect="1"/>
          </p:cNvPicPr>
          <p:nvPr/>
        </p:nvPicPr>
        <p:blipFill>
          <a:blip r:embed="rId4"/>
          <a:stretch>
            <a:fillRect/>
          </a:stretch>
        </p:blipFill>
        <p:spPr>
          <a:xfrm>
            <a:off x="4245075" y="2482791"/>
            <a:ext cx="3701850" cy="3132697"/>
          </a:xfrm>
          <a:prstGeom prst="rect">
            <a:avLst/>
          </a:prstGeom>
        </p:spPr>
      </p:pic>
      <p:pic>
        <p:nvPicPr>
          <p:cNvPr id="12" name="Picture 11">
            <a:extLst>
              <a:ext uri="{FF2B5EF4-FFF2-40B4-BE49-F238E27FC236}">
                <a16:creationId xmlns:a16="http://schemas.microsoft.com/office/drawing/2014/main" id="{1A626BB5-D2C5-5E41-B1FC-09EEF6506EB2}"/>
              </a:ext>
            </a:extLst>
          </p:cNvPr>
          <p:cNvPicPr>
            <a:picLocks noChangeAspect="1"/>
          </p:cNvPicPr>
          <p:nvPr/>
        </p:nvPicPr>
        <p:blipFill>
          <a:blip r:embed="rId5"/>
          <a:stretch>
            <a:fillRect/>
          </a:stretch>
        </p:blipFill>
        <p:spPr>
          <a:xfrm>
            <a:off x="8462364" y="2902559"/>
            <a:ext cx="3192128" cy="2467858"/>
          </a:xfrm>
          <a:prstGeom prst="rect">
            <a:avLst/>
          </a:prstGeom>
        </p:spPr>
      </p:pic>
      <p:sp>
        <p:nvSpPr>
          <p:cNvPr id="13" name="TextBox 12">
            <a:extLst>
              <a:ext uri="{FF2B5EF4-FFF2-40B4-BE49-F238E27FC236}">
                <a16:creationId xmlns:a16="http://schemas.microsoft.com/office/drawing/2014/main" id="{0562269B-3271-304A-B437-B2840E5AE695}"/>
              </a:ext>
            </a:extLst>
          </p:cNvPr>
          <p:cNvSpPr txBox="1"/>
          <p:nvPr/>
        </p:nvSpPr>
        <p:spPr>
          <a:xfrm>
            <a:off x="462117" y="5370417"/>
            <a:ext cx="3432388" cy="590931"/>
          </a:xfrm>
          <a:prstGeom prst="rect">
            <a:avLst/>
          </a:prstGeom>
          <a:noFill/>
        </p:spPr>
        <p:txBody>
          <a:bodyPr wrap="square" rtlCol="0">
            <a:spAutoFit/>
          </a:bodyPr>
          <a:lstStyle/>
          <a:p>
            <a:pPr algn="ctr">
              <a:lnSpc>
                <a:spcPct val="90000"/>
              </a:lnSpc>
            </a:pPr>
            <a:r>
              <a:rPr lang="en-US" dirty="0">
                <a:latin typeface="+mn-lt"/>
              </a:rPr>
              <a:t>Cooling fans will be added</a:t>
            </a:r>
            <a:br>
              <a:rPr lang="en-US" dirty="0">
                <a:latin typeface="+mn-lt"/>
              </a:rPr>
            </a:br>
            <a:r>
              <a:rPr lang="en-US" dirty="0">
                <a:latin typeface="+mn-lt"/>
              </a:rPr>
              <a:t>to dipole transformers</a:t>
            </a:r>
          </a:p>
        </p:txBody>
      </p:sp>
      <p:sp>
        <p:nvSpPr>
          <p:cNvPr id="14" name="TextBox 13">
            <a:extLst>
              <a:ext uri="{FF2B5EF4-FFF2-40B4-BE49-F238E27FC236}">
                <a16:creationId xmlns:a16="http://schemas.microsoft.com/office/drawing/2014/main" id="{0626FE99-0706-0A41-97C7-E92F4857AC89}"/>
              </a:ext>
            </a:extLst>
          </p:cNvPr>
          <p:cNvSpPr txBox="1"/>
          <p:nvPr/>
        </p:nvSpPr>
        <p:spPr>
          <a:xfrm>
            <a:off x="4245075" y="5697209"/>
            <a:ext cx="3701850" cy="590931"/>
          </a:xfrm>
          <a:prstGeom prst="rect">
            <a:avLst/>
          </a:prstGeom>
          <a:noFill/>
        </p:spPr>
        <p:txBody>
          <a:bodyPr wrap="square" rtlCol="0">
            <a:spAutoFit/>
          </a:bodyPr>
          <a:lstStyle/>
          <a:p>
            <a:pPr algn="ctr">
              <a:lnSpc>
                <a:spcPct val="90000"/>
              </a:lnSpc>
            </a:pPr>
            <a:r>
              <a:rPr lang="en-US" dirty="0">
                <a:latin typeface="+mn-lt"/>
              </a:rPr>
              <a:t>RN-03 cooling system will be upgraded</a:t>
            </a:r>
          </a:p>
        </p:txBody>
      </p:sp>
      <p:sp>
        <p:nvSpPr>
          <p:cNvPr id="15" name="TextBox 14">
            <a:extLst>
              <a:ext uri="{FF2B5EF4-FFF2-40B4-BE49-F238E27FC236}">
                <a16:creationId xmlns:a16="http://schemas.microsoft.com/office/drawing/2014/main" id="{18D37978-24B6-EA40-A6F0-C55F109A761D}"/>
              </a:ext>
            </a:extLst>
          </p:cNvPr>
          <p:cNvSpPr txBox="1"/>
          <p:nvPr/>
        </p:nvSpPr>
        <p:spPr>
          <a:xfrm>
            <a:off x="8462364" y="5448508"/>
            <a:ext cx="3192128" cy="590931"/>
          </a:xfrm>
          <a:prstGeom prst="rect">
            <a:avLst/>
          </a:prstGeom>
          <a:noFill/>
        </p:spPr>
        <p:txBody>
          <a:bodyPr wrap="square" rtlCol="0">
            <a:spAutoFit/>
          </a:bodyPr>
          <a:lstStyle/>
          <a:p>
            <a:pPr algn="ctr">
              <a:lnSpc>
                <a:spcPct val="90000"/>
              </a:lnSpc>
            </a:pPr>
            <a:r>
              <a:rPr lang="en-US" dirty="0">
                <a:latin typeface="+mn-lt"/>
              </a:rPr>
              <a:t>HVAC will be added to PFN room</a:t>
            </a:r>
          </a:p>
        </p:txBody>
      </p:sp>
      <p:sp>
        <p:nvSpPr>
          <p:cNvPr id="16" name="Rectangle: Rounded Corners 12">
            <a:extLst>
              <a:ext uri="{FF2B5EF4-FFF2-40B4-BE49-F238E27FC236}">
                <a16:creationId xmlns:a16="http://schemas.microsoft.com/office/drawing/2014/main" id="{BB07AE3A-92DA-8F46-BE66-992F9B0A8513}"/>
              </a:ext>
            </a:extLst>
          </p:cNvPr>
          <p:cNvSpPr/>
          <p:nvPr/>
        </p:nvSpPr>
        <p:spPr>
          <a:xfrm>
            <a:off x="10025983" y="27432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B4-4 Norman</a:t>
            </a:r>
          </a:p>
        </p:txBody>
      </p:sp>
    </p:spTree>
    <p:extLst>
      <p:ext uri="{BB962C8B-B14F-4D97-AF65-F5344CB8AC3E}">
        <p14:creationId xmlns:p14="http://schemas.microsoft.com/office/powerpoint/2010/main" val="2851765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B2A0-B8E9-644D-9BE4-84D32C3A88DC}"/>
              </a:ext>
            </a:extLst>
          </p:cNvPr>
          <p:cNvSpPr>
            <a:spLocks noGrp="1"/>
          </p:cNvSpPr>
          <p:nvPr>
            <p:ph type="title"/>
          </p:nvPr>
        </p:nvSpPr>
        <p:spPr/>
        <p:txBody>
          <a:bodyPr/>
          <a:lstStyle/>
          <a:p>
            <a:r>
              <a:rPr lang="en-US" dirty="0"/>
              <a:t>P.4.6 Ring Control Systems</a:t>
            </a:r>
          </a:p>
        </p:txBody>
      </p:sp>
      <p:sp>
        <p:nvSpPr>
          <p:cNvPr id="3" name="Content Placeholder 2">
            <a:extLst>
              <a:ext uri="{FF2B5EF4-FFF2-40B4-BE49-F238E27FC236}">
                <a16:creationId xmlns:a16="http://schemas.microsoft.com/office/drawing/2014/main" id="{833259D8-9E9F-8541-9CC4-003C653BCDC1}"/>
              </a:ext>
            </a:extLst>
          </p:cNvPr>
          <p:cNvSpPr>
            <a:spLocks noGrp="1"/>
          </p:cNvSpPr>
          <p:nvPr>
            <p:ph idx="1"/>
          </p:nvPr>
        </p:nvSpPr>
        <p:spPr/>
        <p:txBody>
          <a:bodyPr/>
          <a:lstStyle/>
          <a:p>
            <a:r>
              <a:rPr lang="en-US" dirty="0"/>
              <a:t>P.4.6.2 Beam Power Limiting System (BPLS)</a:t>
            </a:r>
          </a:p>
          <a:p>
            <a:r>
              <a:rPr lang="en-US" dirty="0"/>
              <a:t>P.4.6.3 RTBT Stub PPS</a:t>
            </a:r>
          </a:p>
          <a:p>
            <a:r>
              <a:rPr lang="en-US" dirty="0"/>
              <a:t>P.4.6.4 Ring injection controls</a:t>
            </a:r>
          </a:p>
          <a:p>
            <a:r>
              <a:rPr lang="en-US" dirty="0"/>
              <a:t>P.4.6.5 Ring extraction controls</a:t>
            </a:r>
          </a:p>
        </p:txBody>
      </p:sp>
      <p:sp>
        <p:nvSpPr>
          <p:cNvPr id="4" name="Rectangle: Rounded Corners 12">
            <a:extLst>
              <a:ext uri="{FF2B5EF4-FFF2-40B4-BE49-F238E27FC236}">
                <a16:creationId xmlns:a16="http://schemas.microsoft.com/office/drawing/2014/main" id="{80D51780-CAB5-5145-B67D-C8D671D8F520}"/>
              </a:ext>
            </a:extLst>
          </p:cNvPr>
          <p:cNvSpPr/>
          <p:nvPr/>
        </p:nvSpPr>
        <p:spPr>
          <a:xfrm>
            <a:off x="10025983" y="27432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B4-6 Mahoney</a:t>
            </a:r>
          </a:p>
        </p:txBody>
      </p:sp>
      <p:sp>
        <p:nvSpPr>
          <p:cNvPr id="5" name="Rectangle: Rounded Corners 12">
            <a:extLst>
              <a:ext uri="{FF2B5EF4-FFF2-40B4-BE49-F238E27FC236}">
                <a16:creationId xmlns:a16="http://schemas.microsoft.com/office/drawing/2014/main" id="{96C3FC7D-52C6-084D-92EF-96DF8E33529B}"/>
              </a:ext>
            </a:extLst>
          </p:cNvPr>
          <p:cNvSpPr/>
          <p:nvPr/>
        </p:nvSpPr>
        <p:spPr>
          <a:xfrm>
            <a:off x="10025983" y="716295"/>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B4-7 Bong</a:t>
            </a:r>
          </a:p>
        </p:txBody>
      </p:sp>
      <p:pic>
        <p:nvPicPr>
          <p:cNvPr id="6" name="Picture 5" descr="A picture containing indoor, miller&#10;&#10;Description automatically generated">
            <a:extLst>
              <a:ext uri="{FF2B5EF4-FFF2-40B4-BE49-F238E27FC236}">
                <a16:creationId xmlns:a16="http://schemas.microsoft.com/office/drawing/2014/main" id="{756378DF-E337-B543-A0A7-1A8836E3D852}"/>
              </a:ext>
            </a:extLst>
          </p:cNvPr>
          <p:cNvPicPr>
            <a:picLocks noChangeAspect="1"/>
          </p:cNvPicPr>
          <p:nvPr/>
        </p:nvPicPr>
        <p:blipFill rotWithShape="1">
          <a:blip r:embed="rId2">
            <a:extLst>
              <a:ext uri="{28A0092B-C50C-407E-A947-70E740481C1C}">
                <a14:useLocalDpi xmlns:a14="http://schemas.microsoft.com/office/drawing/2010/main" val="0"/>
              </a:ext>
            </a:extLst>
          </a:blip>
          <a:srcRect t="12784" b="7879"/>
          <a:stretch/>
        </p:blipFill>
        <p:spPr>
          <a:xfrm>
            <a:off x="6396438" y="2336594"/>
            <a:ext cx="5750445" cy="3421652"/>
          </a:xfrm>
          <a:prstGeom prst="rect">
            <a:avLst/>
          </a:prstGeom>
        </p:spPr>
      </p:pic>
      <p:sp>
        <p:nvSpPr>
          <p:cNvPr id="7" name="TextBox 6">
            <a:extLst>
              <a:ext uri="{FF2B5EF4-FFF2-40B4-BE49-F238E27FC236}">
                <a16:creationId xmlns:a16="http://schemas.microsoft.com/office/drawing/2014/main" id="{22515A5E-0E89-4040-907B-ACF2378E3C0A}"/>
              </a:ext>
            </a:extLst>
          </p:cNvPr>
          <p:cNvSpPr txBox="1"/>
          <p:nvPr/>
        </p:nvSpPr>
        <p:spPr>
          <a:xfrm>
            <a:off x="7318240" y="5864770"/>
            <a:ext cx="3906839" cy="341632"/>
          </a:xfrm>
          <a:prstGeom prst="rect">
            <a:avLst/>
          </a:prstGeom>
          <a:noFill/>
        </p:spPr>
        <p:txBody>
          <a:bodyPr wrap="none" rtlCol="0">
            <a:spAutoFit/>
          </a:bodyPr>
          <a:lstStyle/>
          <a:p>
            <a:pPr algn="l">
              <a:lnSpc>
                <a:spcPct val="90000"/>
              </a:lnSpc>
            </a:pPr>
            <a:r>
              <a:rPr lang="en-US" dirty="0">
                <a:latin typeface="+mn-lt"/>
              </a:rPr>
              <a:t>BPLS test article tunnel installation</a:t>
            </a:r>
          </a:p>
        </p:txBody>
      </p:sp>
    </p:spTree>
    <p:extLst>
      <p:ext uri="{BB962C8B-B14F-4D97-AF65-F5344CB8AC3E}">
        <p14:creationId xmlns:p14="http://schemas.microsoft.com/office/powerpoint/2010/main" val="2694973732"/>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B6F5DE5-FF42-42F2-9962-F83010572F4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FF1CA81-B025-421E-9746-B1FF59551E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2477</Words>
  <Application>Microsoft Macintosh PowerPoint</Application>
  <PresentationFormat>Widescreen</PresentationFormat>
  <Paragraphs>409</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 Black</vt:lpstr>
      <vt:lpstr>Arial Narrow</vt:lpstr>
      <vt:lpstr>Calibri</vt:lpstr>
      <vt:lpstr>Century Gothic</vt:lpstr>
      <vt:lpstr>Times New Roman</vt:lpstr>
      <vt:lpstr>ORNL</vt:lpstr>
      <vt:lpstr>PowerPoint Presentation</vt:lpstr>
      <vt:lpstr>Outline</vt:lpstr>
      <vt:lpstr>PowerPoint Presentation</vt:lpstr>
      <vt:lpstr>PPU Ring – Technical Scope</vt:lpstr>
      <vt:lpstr>P.4.2 Injection Region</vt:lpstr>
      <vt:lpstr>P.4.3 Ring Injection Dump - scope</vt:lpstr>
      <vt:lpstr>P.4.4 Extraction Region</vt:lpstr>
      <vt:lpstr>P.4.5 Utilities</vt:lpstr>
      <vt:lpstr>P.4.6 Ring Control Systems</vt:lpstr>
      <vt:lpstr>P.4.7 RTBT Stub and P.4.8 AP - Scope</vt:lpstr>
      <vt:lpstr>PowerPoint Presentation</vt:lpstr>
      <vt:lpstr>Progress since last year – CD 2/3 look-ahead</vt:lpstr>
      <vt:lpstr>Progress since CD-2/3</vt:lpstr>
      <vt:lpstr>Remaining Final Design Activities</vt:lpstr>
      <vt:lpstr>Schedule/Procurement Challenges</vt:lpstr>
      <vt:lpstr>Power Ramp-up and BPLS Certification</vt:lpstr>
      <vt:lpstr>PPU Ring Work and the Outage Schedule </vt:lpstr>
      <vt:lpstr>Installation Plans</vt:lpstr>
      <vt:lpstr>P.4 Ring May 2021 Status Summary Schedule</vt:lpstr>
      <vt:lpstr>P.04 Material/Labor Charts with FY21 Actual Cost  Oct – May</vt:lpstr>
      <vt:lpstr>Labor Profile</vt:lpstr>
      <vt:lpstr>Estimate to Complete</vt:lpstr>
      <vt:lpstr>Risk Register</vt:lpstr>
      <vt:lpstr>Risks are Identified and Monitored</vt:lpstr>
      <vt:lpstr>Responses to Recommendations</vt:lpstr>
      <vt:lpstr>12-Month Look-Ahead</vt:lpstr>
      <vt:lpstr>Summary</vt:lpstr>
      <vt:lpstr>Backup Slides</vt:lpstr>
      <vt:lpstr>Linac Activation and Cooldown - SNS Historical Data</vt:lpstr>
      <vt:lpstr>Ring Activation and Cooldown  - SNS Historical Data</vt:lpstr>
      <vt:lpstr>Radioactivation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RTBT Stub - Earth Berm is Sufficient</vt:lpstr>
      <vt:lpstr>RTBT Stub - Plug Thickness Increased</vt:lpstr>
      <vt:lpstr>Accelerator Physics – e-P is not a problem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2021-09-14T12:08:16Z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